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0.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4"/>
    <p:sldMasterId id="2147484057" r:id="rId5"/>
    <p:sldMasterId id="2147484060" r:id="rId6"/>
    <p:sldMasterId id="2147484063" r:id="rId7"/>
    <p:sldMasterId id="2147484065" r:id="rId8"/>
    <p:sldMasterId id="2147484077" r:id="rId9"/>
    <p:sldMasterId id="2147484080" r:id="rId10"/>
    <p:sldMasterId id="2147484116" r:id="rId11"/>
    <p:sldMasterId id="2147484128" r:id="rId12"/>
    <p:sldMasterId id="2147484182" r:id="rId13"/>
    <p:sldMasterId id="2147484194" r:id="rId14"/>
    <p:sldMasterId id="2147484204" r:id="rId15"/>
    <p:sldMasterId id="2147484214" r:id="rId16"/>
  </p:sldMasterIdLst>
  <p:notesMasterIdLst>
    <p:notesMasterId r:id="rId83"/>
  </p:notesMasterIdLst>
  <p:handoutMasterIdLst>
    <p:handoutMasterId r:id="rId84"/>
  </p:handoutMasterIdLst>
  <p:sldIdLst>
    <p:sldId id="894" r:id="rId17"/>
    <p:sldId id="1217" r:id="rId18"/>
    <p:sldId id="1218" r:id="rId19"/>
    <p:sldId id="1219" r:id="rId20"/>
    <p:sldId id="1220" r:id="rId21"/>
    <p:sldId id="898" r:id="rId22"/>
    <p:sldId id="1203" r:id="rId23"/>
    <p:sldId id="905" r:id="rId24"/>
    <p:sldId id="1204" r:id="rId25"/>
    <p:sldId id="908" r:id="rId26"/>
    <p:sldId id="1065" r:id="rId27"/>
    <p:sldId id="1205" r:id="rId28"/>
    <p:sldId id="911" r:id="rId29"/>
    <p:sldId id="901" r:id="rId30"/>
    <p:sldId id="1221" r:id="rId31"/>
    <p:sldId id="1222" r:id="rId32"/>
    <p:sldId id="1223" r:id="rId33"/>
    <p:sldId id="1224" r:id="rId34"/>
    <p:sldId id="1225" r:id="rId35"/>
    <p:sldId id="1226" r:id="rId36"/>
    <p:sldId id="1227" r:id="rId37"/>
    <p:sldId id="1206" r:id="rId38"/>
    <p:sldId id="1228" r:id="rId39"/>
    <p:sldId id="1229" r:id="rId40"/>
    <p:sldId id="1036" r:id="rId41"/>
    <p:sldId id="1230" r:id="rId42"/>
    <p:sldId id="1231" r:id="rId43"/>
    <p:sldId id="1209" r:id="rId44"/>
    <p:sldId id="1232" r:id="rId45"/>
    <p:sldId id="1233" r:id="rId46"/>
    <p:sldId id="1210" r:id="rId47"/>
    <p:sldId id="1211" r:id="rId48"/>
    <p:sldId id="1126" r:id="rId49"/>
    <p:sldId id="1061" r:id="rId50"/>
    <p:sldId id="919" r:id="rId51"/>
    <p:sldId id="1195" r:id="rId52"/>
    <p:sldId id="1185" r:id="rId53"/>
    <p:sldId id="1157" r:id="rId54"/>
    <p:sldId id="1158" r:id="rId55"/>
    <p:sldId id="1159" r:id="rId56"/>
    <p:sldId id="1208" r:id="rId57"/>
    <p:sldId id="1207" r:id="rId58"/>
    <p:sldId id="1135" r:id="rId59"/>
    <p:sldId id="1213" r:id="rId60"/>
    <p:sldId id="1046" r:id="rId61"/>
    <p:sldId id="1196" r:id="rId62"/>
    <p:sldId id="1214" r:id="rId63"/>
    <p:sldId id="1197" r:id="rId64"/>
    <p:sldId id="1198" r:id="rId65"/>
    <p:sldId id="1200" r:id="rId66"/>
    <p:sldId id="1212" r:id="rId67"/>
    <p:sldId id="1215" r:id="rId68"/>
    <p:sldId id="950" r:id="rId69"/>
    <p:sldId id="1181" r:id="rId70"/>
    <p:sldId id="1201" r:id="rId71"/>
    <p:sldId id="1183" r:id="rId72"/>
    <p:sldId id="1170" r:id="rId73"/>
    <p:sldId id="1171" r:id="rId74"/>
    <p:sldId id="1172" r:id="rId75"/>
    <p:sldId id="1173" r:id="rId76"/>
    <p:sldId id="1174" r:id="rId77"/>
    <p:sldId id="1216" r:id="rId78"/>
    <p:sldId id="1176" r:id="rId79"/>
    <p:sldId id="953" r:id="rId80"/>
    <p:sldId id="1199" r:id="rId81"/>
    <p:sldId id="958" r:id="rId82"/>
  </p:sldIdLst>
  <p:sldSz cx="9144000" cy="6858000" type="screen4x3"/>
  <p:notesSz cx="7004050" cy="9223375"/>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Untitled Section" id="{22F6E587-C352-49E2-94BB-CF896EE159FA}">
          <p14:sldIdLst>
            <p14:sldId id="894"/>
            <p14:sldId id="1217"/>
            <p14:sldId id="1218"/>
            <p14:sldId id="1219"/>
            <p14:sldId id="1220"/>
            <p14:sldId id="898"/>
            <p14:sldId id="1203"/>
            <p14:sldId id="905"/>
            <p14:sldId id="1204"/>
            <p14:sldId id="908"/>
            <p14:sldId id="1065"/>
            <p14:sldId id="1205"/>
            <p14:sldId id="911"/>
            <p14:sldId id="901"/>
            <p14:sldId id="1221"/>
            <p14:sldId id="1222"/>
            <p14:sldId id="1223"/>
            <p14:sldId id="1224"/>
            <p14:sldId id="1225"/>
            <p14:sldId id="1226"/>
            <p14:sldId id="1227"/>
            <p14:sldId id="1206"/>
            <p14:sldId id="1228"/>
            <p14:sldId id="1229"/>
            <p14:sldId id="1036"/>
            <p14:sldId id="1230"/>
            <p14:sldId id="1231"/>
            <p14:sldId id="1209"/>
            <p14:sldId id="1232"/>
            <p14:sldId id="1233"/>
            <p14:sldId id="1210"/>
            <p14:sldId id="1211"/>
            <p14:sldId id="1126"/>
            <p14:sldId id="1061"/>
            <p14:sldId id="919"/>
            <p14:sldId id="1195"/>
            <p14:sldId id="1185"/>
            <p14:sldId id="1157"/>
            <p14:sldId id="1158"/>
            <p14:sldId id="1159"/>
            <p14:sldId id="1208"/>
            <p14:sldId id="1207"/>
            <p14:sldId id="1135"/>
            <p14:sldId id="1213"/>
          </p14:sldIdLst>
        </p14:section>
        <p14:section name="Portfolio Accomplishments" id="{C8AE896E-6894-43A1-A8D9-25B9974C77EA}">
          <p14:sldIdLst>
            <p14:sldId id="1046"/>
            <p14:sldId id="1196"/>
            <p14:sldId id="1214"/>
            <p14:sldId id="1197"/>
            <p14:sldId id="1198"/>
            <p14:sldId id="1200"/>
            <p14:sldId id="1212"/>
            <p14:sldId id="1215"/>
          </p14:sldIdLst>
        </p14:section>
        <p14:section name="Backup Slides" id="{C1CA3B6A-1696-4776-B3A7-88203DA02AA5}">
          <p14:sldIdLst>
            <p14:sldId id="950"/>
            <p14:sldId id="1181"/>
            <p14:sldId id="1201"/>
            <p14:sldId id="1183"/>
            <p14:sldId id="1170"/>
            <p14:sldId id="1171"/>
            <p14:sldId id="1172"/>
            <p14:sldId id="1173"/>
            <p14:sldId id="1174"/>
            <p14:sldId id="1216"/>
            <p14:sldId id="1176"/>
            <p14:sldId id="953"/>
            <p14:sldId id="1199"/>
            <p14:sldId id="958"/>
          </p14:sldIdLst>
        </p14:section>
        <p14:section name="Untitled Section" id="{AA5AA8C4-F469-47AC-A387-DCEFB86FCB35}">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31">
          <p15:clr>
            <a:srgbClr val="A4A3A4"/>
          </p15:clr>
        </p15:guide>
        <p15:guide id="2" pos="2212">
          <p15:clr>
            <a:srgbClr val="A4A3A4"/>
          </p15:clr>
        </p15:guide>
        <p15:guide id="3" orient="horz" pos="2904">
          <p15:clr>
            <a:srgbClr val="A4A3A4"/>
          </p15:clr>
        </p15:guide>
        <p15:guide id="4" pos="220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agaroli, Lisa (FAA)" initials="LZ" lastIdx="1" clrIdx="0"/>
  <p:cmAuthor id="1" name="Jose Asmat" initials="JA" lastIdx="2" clrIdx="1"/>
  <p:cmAuthor id="2" name="Dill, Marseta (FAA)" initials="MD" lastIdx="9" clrIdx="2"/>
  <p:cmAuthor id="3" name="Charles Flood" initials="CF" lastIdx="1" clrIdx="3"/>
  <p:cmAuthor id="4" name="Jardine, Yvette (FAA)" initials="JY(" lastIdx="3"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7A8"/>
    <a:srgbClr val="333399"/>
    <a:srgbClr val="3B84C8"/>
    <a:srgbClr val="F15B29"/>
    <a:srgbClr val="376092"/>
    <a:srgbClr val="4A98D2"/>
    <a:srgbClr val="AD42FF"/>
    <a:srgbClr val="6E6E73"/>
    <a:srgbClr val="00BBDA"/>
    <a:srgbClr val="0095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864" autoAdjust="0"/>
    <p:restoredTop sz="96322" autoAdjust="0"/>
  </p:normalViewPr>
  <p:slideViewPr>
    <p:cSldViewPr snapToGrid="0">
      <p:cViewPr>
        <p:scale>
          <a:sx n="110" d="100"/>
          <a:sy n="110" d="100"/>
        </p:scale>
        <p:origin x="-1830" y="-492"/>
      </p:cViewPr>
      <p:guideLst>
        <p:guide orient="horz" pos="2160"/>
        <p:guide pos="2880"/>
      </p:guideLst>
    </p:cSldViewPr>
  </p:slideViewPr>
  <p:outlineViewPr>
    <p:cViewPr>
      <p:scale>
        <a:sx n="33" d="100"/>
        <a:sy n="33" d="100"/>
      </p:scale>
      <p:origin x="67" y="37440"/>
    </p:cViewPr>
  </p:outlineViewPr>
  <p:notesTextViewPr>
    <p:cViewPr>
      <p:scale>
        <a:sx n="100" d="100"/>
        <a:sy n="100" d="100"/>
      </p:scale>
      <p:origin x="0" y="0"/>
    </p:cViewPr>
  </p:notesTextViewPr>
  <p:sorterViewPr>
    <p:cViewPr>
      <p:scale>
        <a:sx n="90" d="100"/>
        <a:sy n="90" d="100"/>
      </p:scale>
      <p:origin x="0" y="25176"/>
    </p:cViewPr>
  </p:sorterViewPr>
  <p:notesViewPr>
    <p:cSldViewPr snapToGrid="0">
      <p:cViewPr varScale="1">
        <p:scale>
          <a:sx n="40" d="100"/>
          <a:sy n="40" d="100"/>
        </p:scale>
        <p:origin x="-1620" y="-120"/>
      </p:cViewPr>
      <p:guideLst>
        <p:guide orient="horz" pos="2931"/>
        <p:guide orient="horz" pos="2904"/>
        <p:guide pos="2212"/>
        <p:guide pos="220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5.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9"/>
            <a:ext cx="3035088" cy="461169"/>
          </a:xfrm>
          <a:prstGeom prst="rect">
            <a:avLst/>
          </a:prstGeom>
        </p:spPr>
        <p:txBody>
          <a:bodyPr vert="horz" lIns="91086" tIns="45546" rIns="91086" bIns="45546"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67344" y="9"/>
            <a:ext cx="3035088" cy="461169"/>
          </a:xfrm>
          <a:prstGeom prst="rect">
            <a:avLst/>
          </a:prstGeom>
        </p:spPr>
        <p:txBody>
          <a:bodyPr vert="horz" lIns="91086" tIns="45546" rIns="91086" bIns="45546" rtlCol="0"/>
          <a:lstStyle>
            <a:lvl1pPr algn="r" fontAlgn="auto">
              <a:spcBef>
                <a:spcPts val="0"/>
              </a:spcBef>
              <a:spcAft>
                <a:spcPts val="0"/>
              </a:spcAft>
              <a:defRPr sz="1200">
                <a:latin typeface="+mn-lt"/>
              </a:defRPr>
            </a:lvl1pPr>
          </a:lstStyle>
          <a:p>
            <a:pPr>
              <a:defRPr/>
            </a:pPr>
            <a:fld id="{3B5C9829-43AB-43CF-935E-77F39406BC61}" type="datetimeFigureOut">
              <a:rPr lang="en-US"/>
              <a:pPr>
                <a:defRPr/>
              </a:pPr>
              <a:t>9/1/2015</a:t>
            </a:fld>
            <a:endParaRPr lang="en-US" dirty="0"/>
          </a:p>
        </p:txBody>
      </p:sp>
      <p:sp>
        <p:nvSpPr>
          <p:cNvPr id="4" name="Footer Placeholder 3"/>
          <p:cNvSpPr>
            <a:spLocks noGrp="1"/>
          </p:cNvSpPr>
          <p:nvPr>
            <p:ph type="ftr" sz="quarter" idx="2"/>
          </p:nvPr>
        </p:nvSpPr>
        <p:spPr>
          <a:xfrm>
            <a:off x="0" y="8760611"/>
            <a:ext cx="3035088" cy="461169"/>
          </a:xfrm>
          <a:prstGeom prst="rect">
            <a:avLst/>
          </a:prstGeom>
        </p:spPr>
        <p:txBody>
          <a:bodyPr vert="horz" lIns="91086" tIns="45546" rIns="91086" bIns="45546"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67344" y="8760611"/>
            <a:ext cx="3035088" cy="461169"/>
          </a:xfrm>
          <a:prstGeom prst="rect">
            <a:avLst/>
          </a:prstGeom>
        </p:spPr>
        <p:txBody>
          <a:bodyPr vert="horz" lIns="91086" tIns="45546" rIns="91086" bIns="45546" rtlCol="0" anchor="b"/>
          <a:lstStyle>
            <a:lvl1pPr algn="r" fontAlgn="auto">
              <a:spcBef>
                <a:spcPts val="0"/>
              </a:spcBef>
              <a:spcAft>
                <a:spcPts val="0"/>
              </a:spcAft>
              <a:defRPr sz="1200">
                <a:latin typeface="+mn-lt"/>
              </a:defRPr>
            </a:lvl1pPr>
          </a:lstStyle>
          <a:p>
            <a:pPr>
              <a:defRPr/>
            </a:pPr>
            <a:fld id="{E798D89D-8111-46F8-974A-6A2B1ADE563D}" type="slidenum">
              <a:rPr lang="en-US"/>
              <a:pPr>
                <a:defRPr/>
              </a:pPr>
              <a:t>‹#›</a:t>
            </a:fld>
            <a:endParaRPr lang="en-US" dirty="0"/>
          </a:p>
        </p:txBody>
      </p:sp>
    </p:spTree>
    <p:extLst>
      <p:ext uri="{BB962C8B-B14F-4D97-AF65-F5344CB8AC3E}">
        <p14:creationId xmlns:p14="http://schemas.microsoft.com/office/powerpoint/2010/main" val="1213466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9"/>
            <a:ext cx="3035088" cy="461169"/>
          </a:xfrm>
          <a:prstGeom prst="rect">
            <a:avLst/>
          </a:prstGeom>
        </p:spPr>
        <p:txBody>
          <a:bodyPr vert="horz" lIns="91086" tIns="45546" rIns="91086" bIns="45546"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67344" y="9"/>
            <a:ext cx="3035088" cy="461169"/>
          </a:xfrm>
          <a:prstGeom prst="rect">
            <a:avLst/>
          </a:prstGeom>
        </p:spPr>
        <p:txBody>
          <a:bodyPr vert="horz" lIns="91086" tIns="45546" rIns="91086" bIns="45546" rtlCol="0"/>
          <a:lstStyle>
            <a:lvl1pPr algn="r" fontAlgn="auto">
              <a:spcBef>
                <a:spcPts val="0"/>
              </a:spcBef>
              <a:spcAft>
                <a:spcPts val="0"/>
              </a:spcAft>
              <a:defRPr sz="1200">
                <a:latin typeface="+mn-lt"/>
              </a:defRPr>
            </a:lvl1pPr>
          </a:lstStyle>
          <a:p>
            <a:pPr>
              <a:defRPr/>
            </a:pPr>
            <a:fld id="{B2768C28-136F-499B-9820-C7ED607DB82F}" type="datetimeFigureOut">
              <a:rPr lang="en-US"/>
              <a:pPr>
                <a:defRPr/>
              </a:pPr>
              <a:t>9/1/2015</a:t>
            </a:fld>
            <a:endParaRPr lang="en-US" dirty="0"/>
          </a:p>
        </p:txBody>
      </p:sp>
      <p:sp>
        <p:nvSpPr>
          <p:cNvPr id="4" name="Slide Image Placeholder 3"/>
          <p:cNvSpPr>
            <a:spLocks noGrp="1" noRot="1" noChangeAspect="1"/>
          </p:cNvSpPr>
          <p:nvPr>
            <p:ph type="sldImg" idx="2"/>
          </p:nvPr>
        </p:nvSpPr>
        <p:spPr>
          <a:xfrm>
            <a:off x="1195388" y="692150"/>
            <a:ext cx="4613275" cy="3459163"/>
          </a:xfrm>
          <a:prstGeom prst="rect">
            <a:avLst/>
          </a:prstGeom>
          <a:noFill/>
          <a:ln w="12700">
            <a:solidFill>
              <a:prstClr val="black"/>
            </a:solidFill>
          </a:ln>
        </p:spPr>
        <p:txBody>
          <a:bodyPr vert="horz" lIns="91086" tIns="45546" rIns="91086" bIns="45546" rtlCol="0" anchor="ctr"/>
          <a:lstStyle/>
          <a:p>
            <a:pPr lvl="0"/>
            <a:endParaRPr lang="en-US" noProof="0" dirty="0"/>
          </a:p>
        </p:txBody>
      </p:sp>
      <p:sp>
        <p:nvSpPr>
          <p:cNvPr id="5" name="Notes Placeholder 4"/>
          <p:cNvSpPr>
            <a:spLocks noGrp="1"/>
          </p:cNvSpPr>
          <p:nvPr>
            <p:ph type="body" sz="quarter" idx="3"/>
          </p:nvPr>
        </p:nvSpPr>
        <p:spPr>
          <a:xfrm>
            <a:off x="700405" y="4381116"/>
            <a:ext cx="5603240" cy="4150519"/>
          </a:xfrm>
          <a:prstGeom prst="rect">
            <a:avLst/>
          </a:prstGeom>
        </p:spPr>
        <p:txBody>
          <a:bodyPr vert="horz" lIns="91086" tIns="45546" rIns="91086" bIns="4554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60611"/>
            <a:ext cx="3035088" cy="461169"/>
          </a:xfrm>
          <a:prstGeom prst="rect">
            <a:avLst/>
          </a:prstGeom>
        </p:spPr>
        <p:txBody>
          <a:bodyPr vert="horz" lIns="91086" tIns="45546" rIns="91086" bIns="45546"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67344" y="8760611"/>
            <a:ext cx="3035088" cy="461169"/>
          </a:xfrm>
          <a:prstGeom prst="rect">
            <a:avLst/>
          </a:prstGeom>
        </p:spPr>
        <p:txBody>
          <a:bodyPr vert="horz" lIns="91086" tIns="45546" rIns="91086" bIns="45546" rtlCol="0" anchor="b"/>
          <a:lstStyle>
            <a:lvl1pPr algn="r" fontAlgn="auto">
              <a:spcBef>
                <a:spcPts val="0"/>
              </a:spcBef>
              <a:spcAft>
                <a:spcPts val="0"/>
              </a:spcAft>
              <a:defRPr sz="1200">
                <a:latin typeface="+mn-lt"/>
              </a:defRPr>
            </a:lvl1pPr>
          </a:lstStyle>
          <a:p>
            <a:pPr>
              <a:defRPr/>
            </a:pPr>
            <a:fld id="{D722ED72-BDBA-4FB4-88E4-7A781E0FBD58}" type="slidenum">
              <a:rPr lang="en-US"/>
              <a:pPr>
                <a:defRPr/>
              </a:pPr>
              <a:t>‹#›</a:t>
            </a:fld>
            <a:endParaRPr lang="en-US" dirty="0"/>
          </a:p>
        </p:txBody>
      </p:sp>
    </p:spTree>
    <p:extLst>
      <p:ext uri="{BB962C8B-B14F-4D97-AF65-F5344CB8AC3E}">
        <p14:creationId xmlns:p14="http://schemas.microsoft.com/office/powerpoint/2010/main" val="39008244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2ED72-BDBA-4FB4-88E4-7A781E0FBD58}" type="slidenum">
              <a:rPr lang="en-US" smtClean="0"/>
              <a:pPr>
                <a:defRPr/>
              </a:pPr>
              <a:t>1</a:t>
            </a:fld>
            <a:endParaRPr lang="en-US" dirty="0"/>
          </a:p>
        </p:txBody>
      </p:sp>
    </p:spTree>
    <p:extLst>
      <p:ext uri="{BB962C8B-B14F-4D97-AF65-F5344CB8AC3E}">
        <p14:creationId xmlns:p14="http://schemas.microsoft.com/office/powerpoint/2010/main" val="3143085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722ED72-BDBA-4FB4-88E4-7A781E0FBD58}" type="slidenum">
              <a:rPr lang="en-US" smtClean="0"/>
              <a:pPr>
                <a:defRPr/>
              </a:pPr>
              <a:t>10</a:t>
            </a:fld>
            <a:endParaRPr lang="en-US"/>
          </a:p>
        </p:txBody>
      </p:sp>
    </p:spTree>
    <p:extLst>
      <p:ext uri="{BB962C8B-B14F-4D97-AF65-F5344CB8AC3E}">
        <p14:creationId xmlns:p14="http://schemas.microsoft.com/office/powerpoint/2010/main" val="602170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2025650" y="690563"/>
            <a:ext cx="3098800" cy="2324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xfrm>
            <a:off x="267517" y="3108086"/>
            <a:ext cx="6485231" cy="56124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auto">
              <a:spcBef>
                <a:spcPct val="0"/>
              </a:spcBef>
              <a:spcAft>
                <a:spcPts val="0"/>
              </a:spcAft>
              <a:defRPr/>
            </a:pPr>
            <a:endParaRPr lang="en-US" altLang="en-US" dirty="0" smtClean="0">
              <a:solidFill>
                <a:srgbClr val="FF0000"/>
              </a:solidFill>
            </a:endParaRPr>
          </a:p>
          <a:p>
            <a:pPr fontAlgn="auto">
              <a:spcBef>
                <a:spcPct val="0"/>
              </a:spcBef>
              <a:spcAft>
                <a:spcPts val="0"/>
              </a:spcAft>
              <a:defRPr/>
            </a:pPr>
            <a:r>
              <a:rPr lang="en-US" altLang="en-US" dirty="0" smtClean="0">
                <a:solidFill>
                  <a:srgbClr val="FF0000"/>
                </a:solidFill>
              </a:rPr>
              <a:t>As of </a:t>
            </a:r>
            <a:r>
              <a:rPr lang="en-US" altLang="en-US" b="1" dirty="0" smtClean="0">
                <a:solidFill>
                  <a:srgbClr val="FF0000"/>
                </a:solidFill>
              </a:rPr>
              <a:t>March</a:t>
            </a:r>
            <a:r>
              <a:rPr lang="en-US" altLang="en-US" dirty="0" smtClean="0">
                <a:solidFill>
                  <a:srgbClr val="FF0000"/>
                </a:solidFill>
              </a:rPr>
              <a:t> 2015:</a:t>
            </a:r>
          </a:p>
          <a:p>
            <a:pPr fontAlgn="auto">
              <a:spcBef>
                <a:spcPct val="0"/>
              </a:spcBef>
              <a:spcAft>
                <a:spcPts val="0"/>
              </a:spcAft>
              <a:defRPr/>
            </a:pPr>
            <a:endParaRPr lang="en-US" altLang="en-US" sz="1100" dirty="0">
              <a:solidFill>
                <a:srgbClr val="FF0000"/>
              </a:solidFill>
            </a:endParaRPr>
          </a:p>
          <a:p>
            <a:pPr fontAlgn="auto">
              <a:spcBef>
                <a:spcPct val="0"/>
              </a:spcBef>
              <a:spcAft>
                <a:spcPts val="0"/>
              </a:spcAft>
              <a:defRPr/>
            </a:pPr>
            <a:r>
              <a:rPr lang="en-US" altLang="en-US" sz="1100" dirty="0"/>
              <a:t>Recent successes include: </a:t>
            </a:r>
          </a:p>
          <a:p>
            <a:pPr fontAlgn="auto">
              <a:spcBef>
                <a:spcPct val="0"/>
              </a:spcBef>
              <a:spcAft>
                <a:spcPts val="0"/>
              </a:spcAft>
              <a:defRPr/>
            </a:pPr>
            <a:r>
              <a:rPr lang="en-US" altLang="en-US" sz="1100" dirty="0"/>
              <a:t> </a:t>
            </a:r>
          </a:p>
          <a:p>
            <a:pPr marL="170599" lvl="1" indent="-170599" fontAlgn="auto">
              <a:spcBef>
                <a:spcPct val="0"/>
              </a:spcBef>
              <a:spcAft>
                <a:spcPts val="0"/>
              </a:spcAft>
              <a:buFont typeface="Arial" pitchFamily="34" charset="0"/>
              <a:buChar char="•"/>
              <a:defRPr/>
            </a:pPr>
            <a:r>
              <a:rPr lang="en-US" dirty="0" smtClean="0">
                <a:solidFill>
                  <a:srgbClr val="FF0000"/>
                </a:solidFill>
              </a:rPr>
              <a:t>Operational Readiness Date (ORD) </a:t>
            </a:r>
            <a:r>
              <a:rPr lang="en-US" altLang="en-US" dirty="0" smtClean="0">
                <a:solidFill>
                  <a:srgbClr val="FF0000"/>
                </a:solidFill>
              </a:rPr>
              <a:t>achieved at:</a:t>
            </a:r>
          </a:p>
          <a:p>
            <a:pPr marL="625531" lvl="2" indent="-170599" fontAlgn="auto">
              <a:spcBef>
                <a:spcPct val="0"/>
              </a:spcBef>
              <a:spcAft>
                <a:spcPts val="0"/>
              </a:spcAft>
              <a:buFont typeface="Arial" pitchFamily="34" charset="0"/>
              <a:buChar char="•"/>
              <a:defRPr/>
            </a:pPr>
            <a:r>
              <a:rPr lang="en-US" altLang="en-US" dirty="0" smtClean="0">
                <a:solidFill>
                  <a:srgbClr val="FF0000"/>
                </a:solidFill>
              </a:rPr>
              <a:t>Atlanta (ZTL) on March 10, </a:t>
            </a:r>
          </a:p>
          <a:p>
            <a:pPr marL="625531" lvl="2" indent="-170599" fontAlgn="auto">
              <a:spcBef>
                <a:spcPct val="0"/>
              </a:spcBef>
              <a:spcAft>
                <a:spcPts val="0"/>
              </a:spcAft>
              <a:buFont typeface="Arial" pitchFamily="34" charset="0"/>
              <a:buChar char="•"/>
              <a:defRPr/>
            </a:pPr>
            <a:r>
              <a:rPr lang="en-US" altLang="en-US" dirty="0" smtClean="0">
                <a:solidFill>
                  <a:srgbClr val="FF0000"/>
                </a:solidFill>
              </a:rPr>
              <a:t>Washington (ZDC) </a:t>
            </a:r>
            <a:r>
              <a:rPr lang="en-US" dirty="0" smtClean="0">
                <a:solidFill>
                  <a:srgbClr val="FF0000"/>
                </a:solidFill>
              </a:rPr>
              <a:t>on March 26 and </a:t>
            </a:r>
          </a:p>
          <a:p>
            <a:pPr marL="625531" lvl="2" indent="-170599" fontAlgn="auto">
              <a:spcBef>
                <a:spcPct val="0"/>
              </a:spcBef>
              <a:spcAft>
                <a:spcPts val="0"/>
              </a:spcAft>
              <a:buFont typeface="Arial" pitchFamily="34" charset="0"/>
              <a:buChar char="•"/>
              <a:defRPr/>
            </a:pPr>
            <a:r>
              <a:rPr lang="en-US" dirty="0" smtClean="0">
                <a:solidFill>
                  <a:srgbClr val="FF0000"/>
                </a:solidFill>
              </a:rPr>
              <a:t>New York (ZNY) on March 27, 2015 (20 of 20 sites complete)</a:t>
            </a:r>
          </a:p>
          <a:p>
            <a:pPr fontAlgn="auto">
              <a:spcBef>
                <a:spcPct val="0"/>
              </a:spcBef>
              <a:spcAft>
                <a:spcPts val="0"/>
              </a:spcAft>
              <a:defRPr/>
            </a:pPr>
            <a:endParaRPr lang="en-US" altLang="en-US" sz="1100" dirty="0"/>
          </a:p>
          <a:p>
            <a:pPr marL="170599" indent="-170599" fontAlgn="auto">
              <a:spcBef>
                <a:spcPct val="0"/>
              </a:spcBef>
              <a:spcAft>
                <a:spcPts val="0"/>
              </a:spcAft>
              <a:buFont typeface="Arial" pitchFamily="34" charset="0"/>
              <a:buChar char="•"/>
              <a:defRPr/>
            </a:pPr>
            <a:r>
              <a:rPr lang="en-US" altLang="en-US" sz="1100" dirty="0"/>
              <a:t>All sites achieved ORD by March 2015 (Goal completed)</a:t>
            </a:r>
          </a:p>
          <a:p>
            <a:pPr fontAlgn="auto">
              <a:spcBef>
                <a:spcPct val="0"/>
              </a:spcBef>
              <a:spcAft>
                <a:spcPts val="0"/>
              </a:spcAft>
              <a:defRPr/>
            </a:pPr>
            <a:endParaRPr lang="en-US" altLang="en-US" sz="1100" dirty="0"/>
          </a:p>
          <a:p>
            <a:pPr fontAlgn="auto">
              <a:spcBef>
                <a:spcPct val="0"/>
              </a:spcBef>
              <a:spcAft>
                <a:spcPts val="0"/>
              </a:spcAft>
              <a:defRPr/>
            </a:pPr>
            <a:r>
              <a:rPr lang="en-US" altLang="en-US" sz="1100" dirty="0"/>
              <a:t>Additional Information: Primary vendor is Lockheed Martin.</a:t>
            </a:r>
          </a:p>
        </p:txBody>
      </p:sp>
      <p:sp>
        <p:nvSpPr>
          <p:cNvPr id="3789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351" indent="-289751">
              <a:defRPr>
                <a:solidFill>
                  <a:schemeClr val="tx1"/>
                </a:solidFill>
                <a:latin typeface="Calibri" pitchFamily="34" charset="0"/>
              </a:defRPr>
            </a:lvl2pPr>
            <a:lvl3pPr marL="1159002" indent="-231800">
              <a:defRPr>
                <a:solidFill>
                  <a:schemeClr val="tx1"/>
                </a:solidFill>
                <a:latin typeface="Calibri" pitchFamily="34" charset="0"/>
              </a:defRPr>
            </a:lvl3pPr>
            <a:lvl4pPr marL="1622603" indent="-231800">
              <a:defRPr>
                <a:solidFill>
                  <a:schemeClr val="tx1"/>
                </a:solidFill>
                <a:latin typeface="Calibri" pitchFamily="34" charset="0"/>
              </a:defRPr>
            </a:lvl4pPr>
            <a:lvl5pPr marL="2086204" indent="-231800">
              <a:defRPr>
                <a:solidFill>
                  <a:schemeClr val="tx1"/>
                </a:solidFill>
                <a:latin typeface="Calibri" pitchFamily="34" charset="0"/>
              </a:defRPr>
            </a:lvl5pPr>
            <a:lvl6pPr marL="2549804" indent="-231800" fontAlgn="base">
              <a:spcBef>
                <a:spcPct val="0"/>
              </a:spcBef>
              <a:spcAft>
                <a:spcPct val="0"/>
              </a:spcAft>
              <a:defRPr>
                <a:solidFill>
                  <a:schemeClr val="tx1"/>
                </a:solidFill>
                <a:latin typeface="Calibri" pitchFamily="34" charset="0"/>
              </a:defRPr>
            </a:lvl6pPr>
            <a:lvl7pPr marL="3013405" indent="-231800" fontAlgn="base">
              <a:spcBef>
                <a:spcPct val="0"/>
              </a:spcBef>
              <a:spcAft>
                <a:spcPct val="0"/>
              </a:spcAft>
              <a:defRPr>
                <a:solidFill>
                  <a:schemeClr val="tx1"/>
                </a:solidFill>
                <a:latin typeface="Calibri" pitchFamily="34" charset="0"/>
              </a:defRPr>
            </a:lvl7pPr>
            <a:lvl8pPr marL="3477006" indent="-231800" fontAlgn="base">
              <a:spcBef>
                <a:spcPct val="0"/>
              </a:spcBef>
              <a:spcAft>
                <a:spcPct val="0"/>
              </a:spcAft>
              <a:defRPr>
                <a:solidFill>
                  <a:schemeClr val="tx1"/>
                </a:solidFill>
                <a:latin typeface="Calibri" pitchFamily="34" charset="0"/>
              </a:defRPr>
            </a:lvl8pPr>
            <a:lvl9pPr marL="3940607" indent="-231800" fontAlgn="base">
              <a:spcBef>
                <a:spcPct val="0"/>
              </a:spcBef>
              <a:spcAft>
                <a:spcPct val="0"/>
              </a:spcAft>
              <a:defRPr>
                <a:solidFill>
                  <a:schemeClr val="tx1"/>
                </a:solidFill>
                <a:latin typeface="Calibri" pitchFamily="34" charset="0"/>
              </a:defRPr>
            </a:lvl9pPr>
          </a:lstStyle>
          <a:p>
            <a:fld id="{9E413CAF-0E20-407D-A4FB-D7F5F9D92276}" type="slidenum">
              <a:rPr lang="en-US" altLang="en-US">
                <a:solidFill>
                  <a:srgbClr val="000000"/>
                </a:solidFill>
              </a:rPr>
              <a:pPr/>
              <a:t>11</a:t>
            </a:fld>
            <a:endParaRPr lang="en-US"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1863725" y="573088"/>
            <a:ext cx="3298825" cy="24749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xfrm>
            <a:off x="468560" y="3165732"/>
            <a:ext cx="6112331" cy="52425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000" u="sng" dirty="0">
                <a:solidFill>
                  <a:srgbClr val="FF0000"/>
                </a:solidFill>
              </a:rPr>
              <a:t>As of </a:t>
            </a:r>
            <a:r>
              <a:rPr lang="en-US" altLang="en-US" sz="1000" b="1" u="sng" dirty="0" smtClean="0">
                <a:solidFill>
                  <a:srgbClr val="FF0000"/>
                </a:solidFill>
              </a:rPr>
              <a:t>July </a:t>
            </a:r>
            <a:r>
              <a:rPr lang="en-US" altLang="en-US" sz="1000" u="sng" dirty="0" smtClean="0">
                <a:solidFill>
                  <a:srgbClr val="FF0000"/>
                </a:solidFill>
              </a:rPr>
              <a:t>2015: </a:t>
            </a:r>
            <a:r>
              <a:rPr lang="en-US" altLang="en-US" sz="1000" u="none" dirty="0" smtClean="0">
                <a:solidFill>
                  <a:srgbClr val="FF0000"/>
                </a:solidFill>
              </a:rPr>
              <a:t>Map was changed to show Alaska</a:t>
            </a:r>
            <a:endParaRPr lang="en-US" altLang="en-US" sz="1000" u="none" dirty="0">
              <a:solidFill>
                <a:srgbClr val="FF0000"/>
              </a:solidFill>
            </a:endParaRPr>
          </a:p>
          <a:p>
            <a:pPr>
              <a:spcBef>
                <a:spcPct val="0"/>
              </a:spcBef>
            </a:pPr>
            <a:endParaRPr lang="en-US" altLang="en-US" sz="1000" dirty="0">
              <a:solidFill>
                <a:srgbClr val="000000"/>
              </a:solidFill>
            </a:endParaRPr>
          </a:p>
          <a:p>
            <a:pPr>
              <a:spcBef>
                <a:spcPct val="0"/>
              </a:spcBef>
            </a:pPr>
            <a:r>
              <a:rPr lang="en-US" altLang="en-US" sz="1000" dirty="0">
                <a:solidFill>
                  <a:schemeClr val="tx1"/>
                </a:solidFill>
              </a:rPr>
              <a:t>TAMR will consolidate terminal automation into a single platform with a common, upgraded and advanced version of our existing STARS system. </a:t>
            </a:r>
          </a:p>
          <a:p>
            <a:pPr>
              <a:spcBef>
                <a:spcPct val="0"/>
              </a:spcBef>
            </a:pPr>
            <a:r>
              <a:rPr lang="en-US" altLang="en-US" sz="1000" dirty="0">
                <a:solidFill>
                  <a:schemeClr val="tx1"/>
                </a:solidFill>
              </a:rPr>
              <a:t>The locations depicted in green are currently in mid deployment, those in red are future deployment and those in blue are either completed or are existing STARS facilities awaiting upgrades.   </a:t>
            </a:r>
          </a:p>
          <a:p>
            <a:pPr>
              <a:spcBef>
                <a:spcPct val="0"/>
              </a:spcBef>
            </a:pPr>
            <a:endParaRPr lang="en-US" altLang="en-US" sz="1000" dirty="0">
              <a:solidFill>
                <a:schemeClr val="tx1"/>
              </a:solidFill>
            </a:endParaRPr>
          </a:p>
          <a:p>
            <a:pPr>
              <a:spcBef>
                <a:spcPct val="0"/>
              </a:spcBef>
            </a:pPr>
            <a:r>
              <a:rPr lang="en-US" altLang="en-US" sz="1000" dirty="0">
                <a:solidFill>
                  <a:schemeClr val="tx1"/>
                </a:solidFill>
              </a:rPr>
              <a:t>Key program milestone will be the completion of the Large TRACON transition to STARS by APB date October 2016.</a:t>
            </a:r>
          </a:p>
          <a:p>
            <a:pPr>
              <a:spcBef>
                <a:spcPct val="0"/>
              </a:spcBef>
            </a:pPr>
            <a:r>
              <a:rPr lang="en-US" altLang="en-US" sz="1000" dirty="0">
                <a:solidFill>
                  <a:schemeClr val="tx1"/>
                </a:solidFill>
              </a:rPr>
              <a:t> </a:t>
            </a:r>
          </a:p>
          <a:p>
            <a:pPr>
              <a:spcBef>
                <a:spcPct val="0"/>
              </a:spcBef>
            </a:pPr>
            <a:r>
              <a:rPr lang="en-US" altLang="en-US" sz="1000" dirty="0">
                <a:solidFill>
                  <a:schemeClr val="tx1"/>
                </a:solidFill>
              </a:rPr>
              <a:t>Recent accomplishments, by Segment, include:</a:t>
            </a:r>
          </a:p>
          <a:p>
            <a:pPr>
              <a:spcBef>
                <a:spcPct val="0"/>
              </a:spcBef>
            </a:pPr>
            <a:endParaRPr lang="en-US" altLang="en-US" sz="1000" dirty="0">
              <a:solidFill>
                <a:schemeClr val="tx1"/>
              </a:solidFill>
            </a:endParaRPr>
          </a:p>
          <a:p>
            <a:pPr>
              <a:spcBef>
                <a:spcPct val="0"/>
              </a:spcBef>
            </a:pPr>
            <a:r>
              <a:rPr lang="en-US" altLang="en-US" sz="1000" u="sng" dirty="0">
                <a:solidFill>
                  <a:schemeClr val="tx1"/>
                </a:solidFill>
              </a:rPr>
              <a:t>STARS Tech Refresh</a:t>
            </a:r>
            <a:endParaRPr lang="en-US" altLang="en-US" sz="1000" dirty="0">
              <a:solidFill>
                <a:schemeClr val="tx1"/>
              </a:solidFill>
            </a:endParaRPr>
          </a:p>
          <a:p>
            <a:pPr>
              <a:spcBef>
                <a:spcPct val="0"/>
              </a:spcBef>
            </a:pPr>
            <a:r>
              <a:rPr lang="en-US" altLang="en-US" sz="1000" dirty="0">
                <a:solidFill>
                  <a:schemeClr val="tx1"/>
                </a:solidFill>
              </a:rPr>
              <a:t>- Site survey: Completed </a:t>
            </a:r>
            <a:r>
              <a:rPr lang="en-US" altLang="en-US" dirty="0" smtClean="0">
                <a:solidFill>
                  <a:schemeClr val="tx1"/>
                </a:solidFill>
              </a:rPr>
              <a:t>8 out of 47 sites. </a:t>
            </a:r>
          </a:p>
          <a:p>
            <a:pPr>
              <a:spcBef>
                <a:spcPct val="0"/>
              </a:spcBef>
            </a:pPr>
            <a:r>
              <a:rPr lang="en-US" altLang="en-US" sz="1000" dirty="0">
                <a:solidFill>
                  <a:schemeClr val="tx1"/>
                </a:solidFill>
              </a:rPr>
              <a:t>- Equipment deliveries Completed at 6 out of 47 sites. </a:t>
            </a:r>
          </a:p>
          <a:p>
            <a:pPr>
              <a:spcBef>
                <a:spcPct val="0"/>
              </a:spcBef>
            </a:pPr>
            <a:r>
              <a:rPr lang="en-US" altLang="en-US" sz="1000" dirty="0">
                <a:solidFill>
                  <a:schemeClr val="tx1"/>
                </a:solidFill>
              </a:rPr>
              <a:t>- IOC achieved at 5 out of 47 sites.</a:t>
            </a:r>
          </a:p>
          <a:p>
            <a:pPr>
              <a:spcBef>
                <a:spcPct val="0"/>
              </a:spcBef>
            </a:pPr>
            <a:endParaRPr lang="en-US" altLang="en-US" sz="1000" dirty="0">
              <a:solidFill>
                <a:schemeClr val="tx1"/>
              </a:solidFill>
            </a:endParaRPr>
          </a:p>
          <a:p>
            <a:pPr>
              <a:spcBef>
                <a:spcPct val="0"/>
              </a:spcBef>
            </a:pPr>
            <a:r>
              <a:rPr lang="en-US" altLang="en-US" sz="1000" u="sng" dirty="0">
                <a:solidFill>
                  <a:schemeClr val="tx1"/>
                </a:solidFill>
              </a:rPr>
              <a:t>CARTS (large TRACON) replacement</a:t>
            </a:r>
            <a:r>
              <a:rPr lang="en-US" altLang="en-US" sz="1000" dirty="0">
                <a:solidFill>
                  <a:schemeClr val="tx1"/>
                </a:solidFill>
              </a:rPr>
              <a:t> </a:t>
            </a:r>
          </a:p>
          <a:p>
            <a:pPr>
              <a:spcBef>
                <a:spcPct val="0"/>
              </a:spcBef>
            </a:pPr>
            <a:r>
              <a:rPr lang="en-US" altLang="en-US" sz="1000" dirty="0">
                <a:solidFill>
                  <a:schemeClr val="tx1"/>
                </a:solidFill>
              </a:rPr>
              <a:t>- Site Survey: Completed 11 of 11 sites</a:t>
            </a:r>
          </a:p>
          <a:p>
            <a:pPr>
              <a:spcBef>
                <a:spcPct val="0"/>
              </a:spcBef>
            </a:pPr>
            <a:r>
              <a:rPr lang="en-US" altLang="en-US" sz="1000" dirty="0">
                <a:solidFill>
                  <a:schemeClr val="tx1"/>
                </a:solidFill>
              </a:rPr>
              <a:t>- Equipment deliveries completed at 11 out of 11 sites.</a:t>
            </a:r>
          </a:p>
          <a:p>
            <a:pPr>
              <a:spcBef>
                <a:spcPct val="0"/>
              </a:spcBef>
            </a:pPr>
            <a:r>
              <a:rPr lang="en-US" altLang="en-US" sz="1000" dirty="0">
                <a:solidFill>
                  <a:schemeClr val="tx1"/>
                </a:solidFill>
              </a:rPr>
              <a:t>- IOC achieved at</a:t>
            </a:r>
            <a:r>
              <a:rPr lang="en-US" altLang="en-US" sz="1000" dirty="0">
                <a:solidFill>
                  <a:srgbClr val="FF0000"/>
                </a:solidFill>
              </a:rPr>
              <a:t> </a:t>
            </a:r>
            <a:r>
              <a:rPr lang="en-US" altLang="en-US" sz="1000" dirty="0" smtClean="0">
                <a:solidFill>
                  <a:srgbClr val="FF0000"/>
                </a:solidFill>
              </a:rPr>
              <a:t>5 </a:t>
            </a:r>
            <a:r>
              <a:rPr lang="en-US" altLang="en-US" sz="1000" dirty="0" smtClean="0">
                <a:solidFill>
                  <a:schemeClr val="tx1"/>
                </a:solidFill>
              </a:rPr>
              <a:t>out </a:t>
            </a:r>
            <a:r>
              <a:rPr lang="en-US" altLang="en-US" sz="1000" dirty="0">
                <a:solidFill>
                  <a:schemeClr val="tx1"/>
                </a:solidFill>
              </a:rPr>
              <a:t>of 11 sites. </a:t>
            </a:r>
          </a:p>
          <a:p>
            <a:pPr>
              <a:spcBef>
                <a:spcPct val="0"/>
              </a:spcBef>
            </a:pPr>
            <a:endParaRPr lang="en-US" altLang="en-US" sz="1000" dirty="0">
              <a:solidFill>
                <a:schemeClr val="tx1"/>
              </a:solidFill>
            </a:endParaRPr>
          </a:p>
          <a:p>
            <a:pPr>
              <a:spcBef>
                <a:spcPct val="0"/>
              </a:spcBef>
            </a:pPr>
            <a:r>
              <a:rPr lang="en-US" altLang="en-US" sz="1000" u="sng" dirty="0">
                <a:solidFill>
                  <a:schemeClr val="tx1"/>
                </a:solidFill>
              </a:rPr>
              <a:t>ARTS IIE (lower level terminal) replacement </a:t>
            </a:r>
            <a:endParaRPr lang="en-US" altLang="en-US" sz="1000" dirty="0">
              <a:solidFill>
                <a:schemeClr val="tx1"/>
              </a:solidFill>
            </a:endParaRPr>
          </a:p>
          <a:p>
            <a:pPr>
              <a:spcBef>
                <a:spcPct val="0"/>
              </a:spcBef>
            </a:pPr>
            <a:r>
              <a:rPr lang="en-US" altLang="en-US" sz="1000" dirty="0">
                <a:solidFill>
                  <a:schemeClr val="tx1"/>
                </a:solidFill>
              </a:rPr>
              <a:t>- Site survey: Completed </a:t>
            </a:r>
            <a:r>
              <a:rPr lang="en-US" altLang="en-US" sz="1000" dirty="0" smtClean="0">
                <a:solidFill>
                  <a:srgbClr val="FF0000"/>
                </a:solidFill>
              </a:rPr>
              <a:t>67 </a:t>
            </a:r>
            <a:r>
              <a:rPr lang="en-US" altLang="en-US" sz="1000" dirty="0" smtClean="0">
                <a:solidFill>
                  <a:schemeClr val="tx1"/>
                </a:solidFill>
              </a:rPr>
              <a:t>out </a:t>
            </a:r>
            <a:r>
              <a:rPr lang="en-US" altLang="en-US" sz="1000" dirty="0">
                <a:solidFill>
                  <a:schemeClr val="tx1"/>
                </a:solidFill>
              </a:rPr>
              <a:t>of 97 sites. </a:t>
            </a:r>
          </a:p>
          <a:p>
            <a:pPr>
              <a:spcBef>
                <a:spcPct val="0"/>
              </a:spcBef>
            </a:pPr>
            <a:r>
              <a:rPr lang="en-US" altLang="en-US" sz="1000" dirty="0">
                <a:solidFill>
                  <a:schemeClr val="tx1"/>
                </a:solidFill>
              </a:rPr>
              <a:t>-</a:t>
            </a:r>
            <a:r>
              <a:rPr lang="en-US" altLang="en-US" sz="1000" b="1" dirty="0">
                <a:solidFill>
                  <a:schemeClr val="tx1"/>
                </a:solidFill>
              </a:rPr>
              <a:t> </a:t>
            </a:r>
            <a:r>
              <a:rPr lang="en-US" altLang="en-US" sz="1000" dirty="0">
                <a:solidFill>
                  <a:schemeClr val="tx1"/>
                </a:solidFill>
              </a:rPr>
              <a:t>Equipment deliveries completed at </a:t>
            </a:r>
            <a:r>
              <a:rPr lang="en-US" altLang="en-US" sz="1000" dirty="0" smtClean="0">
                <a:solidFill>
                  <a:schemeClr val="tx1"/>
                </a:solidFill>
              </a:rPr>
              <a:t>12 </a:t>
            </a:r>
            <a:r>
              <a:rPr lang="en-US" altLang="en-US" sz="1000" dirty="0">
                <a:solidFill>
                  <a:schemeClr val="tx1"/>
                </a:solidFill>
              </a:rPr>
              <a:t>out of 97 sites.</a:t>
            </a:r>
          </a:p>
          <a:p>
            <a:pPr>
              <a:spcBef>
                <a:spcPct val="0"/>
              </a:spcBef>
            </a:pPr>
            <a:r>
              <a:rPr lang="en-US" altLang="en-US" sz="1000" dirty="0">
                <a:solidFill>
                  <a:schemeClr val="tx1"/>
                </a:solidFill>
              </a:rPr>
              <a:t>- IOC achieved at 11 out of 97 sites. </a:t>
            </a:r>
          </a:p>
          <a:p>
            <a:pPr>
              <a:spcBef>
                <a:spcPct val="0"/>
              </a:spcBef>
            </a:pPr>
            <a:endParaRPr lang="en-US" altLang="en-US" sz="1100" dirty="0">
              <a:solidFill>
                <a:srgbClr val="FF0000"/>
              </a:solidFill>
            </a:endParaRPr>
          </a:p>
        </p:txBody>
      </p:sp>
      <p:sp>
        <p:nvSpPr>
          <p:cNvPr id="21508"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351" indent="-289751">
              <a:defRPr>
                <a:solidFill>
                  <a:schemeClr val="tx1"/>
                </a:solidFill>
                <a:latin typeface="Calibri" pitchFamily="34" charset="0"/>
              </a:defRPr>
            </a:lvl2pPr>
            <a:lvl3pPr marL="1159002" indent="-231800">
              <a:defRPr>
                <a:solidFill>
                  <a:schemeClr val="tx1"/>
                </a:solidFill>
                <a:latin typeface="Calibri" pitchFamily="34" charset="0"/>
              </a:defRPr>
            </a:lvl3pPr>
            <a:lvl4pPr marL="1622603" indent="-231800">
              <a:defRPr>
                <a:solidFill>
                  <a:schemeClr val="tx1"/>
                </a:solidFill>
                <a:latin typeface="Calibri" pitchFamily="34" charset="0"/>
              </a:defRPr>
            </a:lvl4pPr>
            <a:lvl5pPr marL="2086204" indent="-231800">
              <a:defRPr>
                <a:solidFill>
                  <a:schemeClr val="tx1"/>
                </a:solidFill>
                <a:latin typeface="Calibri" pitchFamily="34" charset="0"/>
              </a:defRPr>
            </a:lvl5pPr>
            <a:lvl6pPr marL="2549804" indent="-231800" fontAlgn="base">
              <a:spcBef>
                <a:spcPct val="0"/>
              </a:spcBef>
              <a:spcAft>
                <a:spcPct val="0"/>
              </a:spcAft>
              <a:defRPr>
                <a:solidFill>
                  <a:schemeClr val="tx1"/>
                </a:solidFill>
                <a:latin typeface="Calibri" pitchFamily="34" charset="0"/>
              </a:defRPr>
            </a:lvl6pPr>
            <a:lvl7pPr marL="3013405" indent="-231800" fontAlgn="base">
              <a:spcBef>
                <a:spcPct val="0"/>
              </a:spcBef>
              <a:spcAft>
                <a:spcPct val="0"/>
              </a:spcAft>
              <a:defRPr>
                <a:solidFill>
                  <a:schemeClr val="tx1"/>
                </a:solidFill>
                <a:latin typeface="Calibri" pitchFamily="34" charset="0"/>
              </a:defRPr>
            </a:lvl7pPr>
            <a:lvl8pPr marL="3477006" indent="-231800" fontAlgn="base">
              <a:spcBef>
                <a:spcPct val="0"/>
              </a:spcBef>
              <a:spcAft>
                <a:spcPct val="0"/>
              </a:spcAft>
              <a:defRPr>
                <a:solidFill>
                  <a:schemeClr val="tx1"/>
                </a:solidFill>
                <a:latin typeface="Calibri" pitchFamily="34" charset="0"/>
              </a:defRPr>
            </a:lvl8pPr>
            <a:lvl9pPr marL="3940607" indent="-2318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A3053D6-C8A9-4F02-9073-389B7581D62A}" type="slidenum">
              <a:rPr lang="en-US" altLang="en-US">
                <a:solidFill>
                  <a:srgbClr val="000000"/>
                </a:solidFill>
              </a:rPr>
              <a:pPr fontAlgn="base">
                <a:spcBef>
                  <a:spcPct val="0"/>
                </a:spcBef>
                <a:spcAft>
                  <a:spcPct val="0"/>
                </a:spcAft>
              </a:pPr>
              <a:t>12</a:t>
            </a:fld>
            <a:endParaRPr lang="en-US"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D722ED72-BDBA-4FB4-88E4-7A781E0FBD58}" type="slidenum">
              <a:rPr lang="en-US" smtClean="0"/>
              <a:pPr>
                <a:defRPr/>
              </a:pPr>
              <a:t>13</a:t>
            </a:fld>
            <a:endParaRPr lang="en-US"/>
          </a:p>
        </p:txBody>
      </p:sp>
    </p:spTree>
    <p:extLst>
      <p:ext uri="{BB962C8B-B14F-4D97-AF65-F5344CB8AC3E}">
        <p14:creationId xmlns:p14="http://schemas.microsoft.com/office/powerpoint/2010/main" val="2000490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fontAlgn="auto">
              <a:spcBef>
                <a:spcPts val="0"/>
              </a:spcBef>
              <a:spcAft>
                <a:spcPts val="0"/>
              </a:spcAft>
              <a:defRPr/>
            </a:pPr>
            <a:endParaRPr lang="en-US" dirty="0"/>
          </a:p>
        </p:txBody>
      </p:sp>
      <p:sp>
        <p:nvSpPr>
          <p:cNvPr id="2" name="Slide Number Placeholder 1"/>
          <p:cNvSpPr>
            <a:spLocks noGrp="1"/>
          </p:cNvSpPr>
          <p:nvPr>
            <p:ph type="sldNum" sz="quarter" idx="10"/>
          </p:nvPr>
        </p:nvSpPr>
        <p:spPr/>
        <p:txBody>
          <a:bodyPr/>
          <a:lstStyle/>
          <a:p>
            <a:pPr>
              <a:defRPr/>
            </a:pPr>
            <a:fld id="{D722ED72-BDBA-4FB4-88E4-7A781E0FBD58}" type="slidenum">
              <a:rPr lang="en-US" smtClean="0"/>
              <a:pPr>
                <a:defRPr/>
              </a:pPr>
              <a:t>14</a:t>
            </a:fld>
            <a:endParaRPr lang="en-US"/>
          </a:p>
        </p:txBody>
      </p:sp>
    </p:spTree>
    <p:extLst>
      <p:ext uri="{BB962C8B-B14F-4D97-AF65-F5344CB8AC3E}">
        <p14:creationId xmlns:p14="http://schemas.microsoft.com/office/powerpoint/2010/main" val="2121831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6C37789-AE1B-449C-B87B-09ABF26AFA06}" type="slidenum">
              <a:rPr lang="en-US"/>
              <a:pPr/>
              <a:t>15</a:t>
            </a:fld>
            <a:endParaRPr lang="en-US"/>
          </a:p>
        </p:txBody>
      </p:sp>
      <p:sp>
        <p:nvSpPr>
          <p:cNvPr id="252930" name="Slide Image Placeholder 1"/>
          <p:cNvSpPr>
            <a:spLocks noGrp="1" noRot="1" noChangeAspect="1" noTextEdit="1"/>
          </p:cNvSpPr>
          <p:nvPr>
            <p:ph type="sldImg"/>
          </p:nvPr>
        </p:nvSpPr>
        <p:spPr>
          <a:xfrm>
            <a:off x="1176362" y="692385"/>
            <a:ext cx="4654510" cy="3458765"/>
          </a:xfrm>
          <a:ln/>
        </p:spPr>
      </p:sp>
      <p:sp>
        <p:nvSpPr>
          <p:cNvPr id="252931" name="Notes Placeholder 2"/>
          <p:cNvSpPr>
            <a:spLocks noGrp="1"/>
          </p:cNvSpPr>
          <p:nvPr>
            <p:ph type="body" idx="1"/>
          </p:nvPr>
        </p:nvSpPr>
        <p:spPr>
          <a:xfrm>
            <a:off x="935497" y="4382706"/>
            <a:ext cx="5133061" cy="4148917"/>
          </a:xfrm>
        </p:spPr>
        <p:txBody>
          <a:bodyPr lIns="90081" tIns="45043" rIns="90081" bIns="45043"/>
          <a:lstStyle/>
          <a:p>
            <a:endParaRPr lang="en-US"/>
          </a:p>
        </p:txBody>
      </p:sp>
      <p:sp>
        <p:nvSpPr>
          <p:cNvPr id="252932" name="Slide Number Placeholder 3"/>
          <p:cNvSpPr txBox="1">
            <a:spLocks noGrp="1"/>
          </p:cNvSpPr>
          <p:nvPr/>
        </p:nvSpPr>
        <p:spPr bwMode="auto">
          <a:xfrm>
            <a:off x="3968963" y="8762207"/>
            <a:ext cx="3035088" cy="46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81" tIns="45043" rIns="90081" bIns="45043" anchor="b"/>
          <a:lstStyle>
            <a:lvl1pPr defTabSz="889000">
              <a:defRPr>
                <a:solidFill>
                  <a:schemeClr val="tx1"/>
                </a:solidFill>
                <a:latin typeface="Arial" charset="0"/>
              </a:defRPr>
            </a:lvl1pPr>
            <a:lvl2pPr marL="690563" indent="-266700" defTabSz="889000">
              <a:defRPr>
                <a:solidFill>
                  <a:schemeClr val="tx1"/>
                </a:solidFill>
                <a:latin typeface="Arial" charset="0"/>
              </a:defRPr>
            </a:lvl2pPr>
            <a:lvl3pPr marL="1060450" indent="-211138" defTabSz="889000">
              <a:defRPr>
                <a:solidFill>
                  <a:schemeClr val="tx1"/>
                </a:solidFill>
                <a:latin typeface="Arial" charset="0"/>
              </a:defRPr>
            </a:lvl3pPr>
            <a:lvl4pPr marL="1484313" indent="-211138" defTabSz="889000">
              <a:defRPr>
                <a:solidFill>
                  <a:schemeClr val="tx1"/>
                </a:solidFill>
                <a:latin typeface="Arial" charset="0"/>
              </a:defRPr>
            </a:lvl4pPr>
            <a:lvl5pPr marL="1909763" indent="-211138" defTabSz="889000">
              <a:defRPr>
                <a:solidFill>
                  <a:schemeClr val="tx1"/>
                </a:solidFill>
                <a:latin typeface="Arial" charset="0"/>
              </a:defRPr>
            </a:lvl5pPr>
            <a:lvl6pPr marL="2366963" indent="-211138" defTabSz="889000" fontAlgn="base">
              <a:spcBef>
                <a:spcPct val="0"/>
              </a:spcBef>
              <a:spcAft>
                <a:spcPct val="0"/>
              </a:spcAft>
              <a:defRPr>
                <a:solidFill>
                  <a:schemeClr val="tx1"/>
                </a:solidFill>
                <a:latin typeface="Arial" charset="0"/>
              </a:defRPr>
            </a:lvl6pPr>
            <a:lvl7pPr marL="2824163" indent="-211138" defTabSz="889000" fontAlgn="base">
              <a:spcBef>
                <a:spcPct val="0"/>
              </a:spcBef>
              <a:spcAft>
                <a:spcPct val="0"/>
              </a:spcAft>
              <a:defRPr>
                <a:solidFill>
                  <a:schemeClr val="tx1"/>
                </a:solidFill>
                <a:latin typeface="Arial" charset="0"/>
              </a:defRPr>
            </a:lvl7pPr>
            <a:lvl8pPr marL="3281363" indent="-211138" defTabSz="889000" fontAlgn="base">
              <a:spcBef>
                <a:spcPct val="0"/>
              </a:spcBef>
              <a:spcAft>
                <a:spcPct val="0"/>
              </a:spcAft>
              <a:defRPr>
                <a:solidFill>
                  <a:schemeClr val="tx1"/>
                </a:solidFill>
                <a:latin typeface="Arial" charset="0"/>
              </a:defRPr>
            </a:lvl8pPr>
            <a:lvl9pPr marL="3738563" indent="-211138" defTabSz="889000" fontAlgn="base">
              <a:spcBef>
                <a:spcPct val="0"/>
              </a:spcBef>
              <a:spcAft>
                <a:spcPct val="0"/>
              </a:spcAft>
              <a:defRPr>
                <a:solidFill>
                  <a:schemeClr val="tx1"/>
                </a:solidFill>
                <a:latin typeface="Arial" charset="0"/>
              </a:defRPr>
            </a:lvl9pPr>
          </a:lstStyle>
          <a:p>
            <a:pPr algn="r"/>
            <a:fld id="{367E0801-A00C-4AEA-812F-0450133CF28B}" type="slidenum">
              <a:rPr lang="en-US" sz="1100">
                <a:latin typeface="Times New Roman" pitchFamily="18" charset="0"/>
              </a:rPr>
              <a:pPr algn="r"/>
              <a:t>15</a:t>
            </a:fld>
            <a:endParaRPr lang="en-US" sz="110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ln/>
        </p:spPr>
        <p:txBody>
          <a:bodyPr/>
          <a:lstStyle/>
          <a:p>
            <a:fld id="{6C06FF84-592D-43E3-94D5-E72D3D982C22}" type="slidenum">
              <a:rPr lang="en-US"/>
              <a:pPr/>
              <a:t>16</a:t>
            </a:fld>
            <a:endParaRPr lang="en-US"/>
          </a:p>
        </p:txBody>
      </p:sp>
      <p:sp>
        <p:nvSpPr>
          <p:cNvPr id="8" name="Slide Number Placeholder 7"/>
          <p:cNvSpPr txBox="1">
            <a:spLocks noGrp="1" noChangeArrowheads="1"/>
          </p:cNvSpPr>
          <p:nvPr/>
        </p:nvSpPr>
        <p:spPr bwMode="auto">
          <a:xfrm>
            <a:off x="3967341" y="8760217"/>
            <a:ext cx="3035088" cy="461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4" tIns="46197" rIns="92394" bIns="46197" anchor="b"/>
          <a:lstStyle/>
          <a:p>
            <a:pPr algn="r" defTabSz="462001" fontAlgn="auto">
              <a:spcBef>
                <a:spcPts val="0"/>
              </a:spcBef>
              <a:spcAft>
                <a:spcPts val="0"/>
              </a:spcAft>
              <a:defRPr/>
            </a:pPr>
            <a:fld id="{C0A01619-E7D9-4F39-BA4A-3EDE0C9D1F34}" type="slidenum">
              <a:rPr lang="en-US" sz="1200">
                <a:latin typeface="+mn-lt"/>
              </a:rPr>
              <a:pPr algn="r" defTabSz="462001" fontAlgn="auto">
                <a:spcBef>
                  <a:spcPts val="0"/>
                </a:spcBef>
                <a:spcAft>
                  <a:spcPts val="0"/>
                </a:spcAft>
                <a:defRPr/>
              </a:pPr>
              <a:t>16</a:t>
            </a:fld>
            <a:endParaRPr lang="en-US" sz="1200">
              <a:latin typeface="+mn-lt"/>
            </a:endParaRPr>
          </a:p>
        </p:txBody>
      </p:sp>
      <p:sp>
        <p:nvSpPr>
          <p:cNvPr id="48131" name="Rectangle 7"/>
          <p:cNvSpPr txBox="1">
            <a:spLocks noGrp="1" noChangeArrowheads="1"/>
          </p:cNvSpPr>
          <p:nvPr/>
        </p:nvSpPr>
        <p:spPr bwMode="auto">
          <a:xfrm>
            <a:off x="3967341" y="8760217"/>
            <a:ext cx="3035088" cy="46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4" tIns="46197" rIns="92394" bIns="46197" anchor="b"/>
          <a:lstStyle>
            <a:lvl1pPr defTabSz="457200">
              <a:defRPr>
                <a:solidFill>
                  <a:schemeClr val="tx1"/>
                </a:solidFill>
                <a:latin typeface="Arial" pitchFamily="34" charset="0"/>
              </a:defRPr>
            </a:lvl1pPr>
            <a:lvl2pPr marL="742950" indent="-285750" defTabSz="457200">
              <a:defRPr>
                <a:solidFill>
                  <a:schemeClr val="tx1"/>
                </a:solidFill>
                <a:latin typeface="Arial" pitchFamily="34" charset="0"/>
              </a:defRPr>
            </a:lvl2pPr>
            <a:lvl3pPr marL="1143000" indent="-228600" defTabSz="457200">
              <a:defRPr>
                <a:solidFill>
                  <a:schemeClr val="tx1"/>
                </a:solidFill>
                <a:latin typeface="Arial" pitchFamily="34" charset="0"/>
              </a:defRPr>
            </a:lvl3pPr>
            <a:lvl4pPr marL="1600200" indent="-228600" defTabSz="457200">
              <a:defRPr>
                <a:solidFill>
                  <a:schemeClr val="tx1"/>
                </a:solidFill>
                <a:latin typeface="Arial" pitchFamily="34" charset="0"/>
              </a:defRPr>
            </a:lvl4pPr>
            <a:lvl5pPr marL="2057400" indent="-228600" defTabSz="4572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r"/>
            <a:fld id="{69B36CE8-D402-4252-8B5B-9FA269C0960C}" type="slidenum">
              <a:rPr lang="en-US" sz="1200">
                <a:cs typeface="Arial" pitchFamily="34" charset="0"/>
              </a:rPr>
              <a:pPr algn="r"/>
              <a:t>16</a:t>
            </a:fld>
            <a:endParaRPr lang="en-US" sz="1200">
              <a:cs typeface="Arial" pitchFamily="34" charset="0"/>
            </a:endParaRPr>
          </a:p>
        </p:txBody>
      </p:sp>
      <p:sp>
        <p:nvSpPr>
          <p:cNvPr id="48132" name="Rectangle 2"/>
          <p:cNvSpPr>
            <a:spLocks noGrp="1" noRot="1" noChangeAspect="1" noChangeArrowheads="1" noTextEdit="1"/>
          </p:cNvSpPr>
          <p:nvPr>
            <p:ph type="sldImg"/>
          </p:nvPr>
        </p:nvSpPr>
        <p:spPr>
          <a:xfrm>
            <a:off x="1181138" y="693961"/>
            <a:ext cx="4651326" cy="3457188"/>
          </a:xfrm>
          <a:ln/>
          <a:extLst>
            <a:ext uri="{909E8E84-426E-40DD-AFC4-6F175D3DCCD1}">
              <a14:hiddenFill xmlns:a14="http://schemas.microsoft.com/office/drawing/2010/main">
                <a:noFill/>
              </a14:hiddenFill>
            </a:ext>
          </a:extLst>
        </p:spPr>
      </p:sp>
      <p:sp>
        <p:nvSpPr>
          <p:cNvPr id="48133" name="Rectangle 3"/>
          <p:cNvSpPr>
            <a:spLocks noGrp="1" noChangeArrowheads="1"/>
          </p:cNvSpPr>
          <p:nvPr>
            <p:ph type="body" idx="1"/>
          </p:nvPr>
        </p:nvSpPr>
        <p:spPr>
          <a:xfrm>
            <a:off x="700405" y="4381702"/>
            <a:ext cx="5603240" cy="4147733"/>
          </a:xfrm>
          <a:noFill/>
        </p:spPr>
        <p:txBody>
          <a:bodyPr lIns="91782" tIns="45893" rIns="91782" bIns="45893"/>
          <a:lstStyle/>
          <a:p>
            <a:pPr defTabSz="462001"/>
            <a:r>
              <a:rPr lang="en-US" u="sng"/>
              <a:t>TIS-B:</a:t>
            </a:r>
          </a:p>
          <a:p>
            <a:pPr defTabSz="462001"/>
            <a:r>
              <a:rPr lang="en-US"/>
              <a:t>During NAS-wide deployment of ADS-B, aircraft will begin equipping with ADS-B avionics.  During this transition, ADS-B-equipped aircraft will lack surveillance information on aircraft that are not ADS-B equipped.  The Surveillance and Broadcast Services ground infrastructure will support air-to-air operations by broadcasting TIS-B Messages on both the 978 UAT and 1090 ES data links for targets detected and reported by radar or other surveillance systems.  This, in conjunction with the ADS-R service, will provide equipped aircraft the information needed for a more complete picture of the traffic situation.  TIS-B service will be decommissioned in the end state when all aircraft are ADS-B-equipped.  </a:t>
            </a:r>
          </a:p>
          <a:p>
            <a:pPr defTabSz="46200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10B0B2-446A-44C5-B29F-BF2E673E4710}" type="slidenum">
              <a:rPr lang="en-US"/>
              <a:pPr/>
              <a:t>17</a:t>
            </a:fld>
            <a:endParaRPr lang="en-US"/>
          </a:p>
        </p:txBody>
      </p:sp>
      <p:sp>
        <p:nvSpPr>
          <p:cNvPr id="44034" name="Rectangle 2"/>
          <p:cNvSpPr>
            <a:spLocks noGrp="1" noRot="1" noChangeAspect="1" noChangeArrowheads="1" noTextEdit="1"/>
          </p:cNvSpPr>
          <p:nvPr>
            <p:ph type="sldImg"/>
          </p:nvPr>
        </p:nvSpPr>
        <p:spPr>
          <a:xfrm>
            <a:off x="1176363" y="693961"/>
            <a:ext cx="4652917" cy="3457188"/>
          </a:xfrm>
          <a:ln/>
        </p:spPr>
      </p:sp>
      <p:sp>
        <p:nvSpPr>
          <p:cNvPr id="57347" name="Rectangle 3"/>
          <p:cNvSpPr>
            <a:spLocks noGrp="1" noChangeArrowheads="1"/>
          </p:cNvSpPr>
          <p:nvPr>
            <p:ph type="body" idx="1"/>
          </p:nvPr>
        </p:nvSpPr>
        <p:spPr>
          <a:xfrm>
            <a:off x="700405" y="4381104"/>
            <a:ext cx="5603240" cy="4148918"/>
          </a:xfrm>
        </p:spPr>
        <p:txBody>
          <a:bodyPr lIns="90081" tIns="45043" rIns="90081" bIns="45043"/>
          <a:lstStyle/>
          <a:p>
            <a:r>
              <a:rPr lang="en-US" sz="1000" u="sng"/>
              <a:t>FIS-B:</a:t>
            </a:r>
          </a:p>
          <a:p>
            <a:r>
              <a:rPr lang="en-US" sz="1000"/>
              <a:t>FIS-B provides the broadcast of weather and non-control advisory information providing users aeronautical information supporting safe and efficient operations. FIS-B products will be uplinked using the 978 UAT from the </a:t>
            </a:r>
            <a:r>
              <a:rPr lang="en-US" sz="1000" i="1"/>
              <a:t>Data Link Processor</a:t>
            </a:r>
            <a:r>
              <a:rPr lang="en-US" sz="1000"/>
              <a:t> and will not be available on the 1090 ES link.  There are many potential future FIS-B products that may be provided as their concepts mature.  Therefore, the FIS-B service and data link capacity should allow for growth to accommodate additional products.  The uplinked products will come from both government and commercial sources.  Free FIS-B products include:</a:t>
            </a:r>
          </a:p>
          <a:p>
            <a:pPr>
              <a:buFontTx/>
              <a:buChar char="•"/>
            </a:pPr>
            <a:r>
              <a:rPr lang="en-US" sz="1000"/>
              <a:t>AIRMET: Airmen's Meteorological Information, is a weather advisory issued by a meteorological watch office for aircraft that is potentially hazardous to low-level aircraft /aircraft with limited capability   </a:t>
            </a:r>
          </a:p>
          <a:p>
            <a:pPr>
              <a:buFontTx/>
              <a:buChar char="•"/>
            </a:pPr>
            <a:r>
              <a:rPr lang="en-US" sz="1000"/>
              <a:t>Convective SIGMET: Significant meteorological event  (Thunderstorms or hail )</a:t>
            </a:r>
          </a:p>
          <a:p>
            <a:pPr>
              <a:buFontTx/>
              <a:buChar char="•"/>
            </a:pPr>
            <a:r>
              <a:rPr lang="en-US" sz="1000"/>
              <a:t>METAR / SPECI: METAR- hourly weather report and SPECI: special weather observation </a:t>
            </a:r>
          </a:p>
          <a:p>
            <a:pPr>
              <a:buFontTx/>
              <a:buChar char="•"/>
            </a:pPr>
            <a:r>
              <a:rPr lang="en-US" sz="1000"/>
              <a:t>NEXRAD Reflectivity  (CONUS and Regional): Radar weather (graphical weather)</a:t>
            </a:r>
          </a:p>
          <a:p>
            <a:pPr>
              <a:buFontTx/>
              <a:buChar char="•"/>
            </a:pPr>
            <a:r>
              <a:rPr lang="en-US" sz="1000"/>
              <a:t>NOTAMs D/FDC: Distance Notice to Airmen  / National Notice to Airmen </a:t>
            </a:r>
          </a:p>
          <a:p>
            <a:pPr>
              <a:buFontTx/>
              <a:buChar char="•"/>
            </a:pPr>
            <a:r>
              <a:rPr lang="en-US" sz="1000"/>
              <a:t>PIREP: Pilot report</a:t>
            </a:r>
          </a:p>
          <a:p>
            <a:pPr>
              <a:buFontTx/>
              <a:buChar char="•"/>
            </a:pPr>
            <a:r>
              <a:rPr lang="en-US" sz="1000"/>
              <a:t>SIGMET: Significant meteorological event</a:t>
            </a:r>
          </a:p>
          <a:p>
            <a:pPr>
              <a:buFontTx/>
              <a:buChar char="•"/>
            </a:pPr>
            <a:r>
              <a:rPr lang="en-US" sz="1000"/>
              <a:t>SUA Status: Special use airspace status </a:t>
            </a:r>
          </a:p>
          <a:p>
            <a:pPr>
              <a:buFontTx/>
              <a:buChar char="•"/>
            </a:pPr>
            <a:r>
              <a:rPr lang="en-US" sz="1000"/>
              <a:t>TAF / AMEND: Terminal area forecast / any amendments to the forecast</a:t>
            </a:r>
          </a:p>
          <a:p>
            <a:pPr>
              <a:buFontTx/>
              <a:buChar char="•"/>
            </a:pPr>
            <a:r>
              <a:rPr lang="en-US" sz="1000"/>
              <a:t>Temperature Aloft: report of the temperature forecast every 12 hours </a:t>
            </a:r>
          </a:p>
          <a:p>
            <a:pPr>
              <a:buFontTx/>
              <a:buChar char="•"/>
            </a:pPr>
            <a:r>
              <a:rPr lang="en-US" sz="1000"/>
              <a:t>Winds Aloft: report of the wind forecast 12 hours</a:t>
            </a:r>
          </a:p>
          <a:p>
            <a:endParaRPr lang="en-US" sz="1000"/>
          </a:p>
          <a:p>
            <a:r>
              <a:rPr lang="en-US" sz="1000"/>
              <a:t>The FAA is working with the vendor (ITT) to add an additional five products:</a:t>
            </a:r>
          </a:p>
          <a:p>
            <a:pPr>
              <a:buFont typeface="Calibri" pitchFamily="34" charset="0"/>
              <a:buAutoNum type="arabicPeriod"/>
            </a:pPr>
            <a:r>
              <a:rPr lang="en-US" sz="1000"/>
              <a:t>Lightning</a:t>
            </a:r>
          </a:p>
          <a:p>
            <a:pPr>
              <a:buFont typeface="Calibri" pitchFamily="34" charset="0"/>
              <a:buAutoNum type="arabicPeriod"/>
            </a:pPr>
            <a:r>
              <a:rPr lang="en-US" sz="1000"/>
              <a:t>Turbulence NOWcast</a:t>
            </a:r>
          </a:p>
          <a:p>
            <a:pPr>
              <a:buFont typeface="Calibri" pitchFamily="34" charset="0"/>
              <a:buAutoNum type="arabicPeriod"/>
            </a:pPr>
            <a:r>
              <a:rPr lang="en-US" sz="1000"/>
              <a:t>Icing NOWcast</a:t>
            </a:r>
          </a:p>
          <a:p>
            <a:pPr>
              <a:buFont typeface="Calibri" pitchFamily="34" charset="0"/>
              <a:buAutoNum type="arabicPeriod"/>
            </a:pPr>
            <a:r>
              <a:rPr lang="en-US" sz="1000"/>
              <a:t>Cloud Tops</a:t>
            </a:r>
          </a:p>
          <a:p>
            <a:pPr>
              <a:buFont typeface="Calibri" pitchFamily="34" charset="0"/>
              <a:buAutoNum type="arabicPeriod"/>
            </a:pPr>
            <a:r>
              <a:rPr lang="en-US" sz="1000"/>
              <a:t>1 minute AWOS – uplinked every 10 minutes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1AC76D8-01A4-4932-A84B-859179FA90E1}" type="slidenum">
              <a:rPr lang="en-US"/>
              <a:pPr/>
              <a:t>18</a:t>
            </a:fld>
            <a:endParaRPr lang="en-US"/>
          </a:p>
        </p:txBody>
      </p:sp>
      <p:sp>
        <p:nvSpPr>
          <p:cNvPr id="48130" name="Slide Image Placeholder 1"/>
          <p:cNvSpPr>
            <a:spLocks noGrp="1" noRot="1" noChangeAspect="1" noTextEdit="1"/>
          </p:cNvSpPr>
          <p:nvPr>
            <p:ph type="sldImg"/>
          </p:nvPr>
        </p:nvSpPr>
        <p:spPr>
          <a:xfrm>
            <a:off x="1176362" y="692385"/>
            <a:ext cx="4654510" cy="3458765"/>
          </a:xfrm>
          <a:ln/>
        </p:spPr>
      </p:sp>
      <p:sp>
        <p:nvSpPr>
          <p:cNvPr id="48131" name="Notes Placeholder 2"/>
          <p:cNvSpPr>
            <a:spLocks noGrp="1"/>
          </p:cNvSpPr>
          <p:nvPr>
            <p:ph type="body" idx="1"/>
          </p:nvPr>
        </p:nvSpPr>
        <p:spPr>
          <a:xfrm>
            <a:off x="935497" y="4382706"/>
            <a:ext cx="5133061" cy="4148917"/>
          </a:xfrm>
        </p:spPr>
        <p:txBody>
          <a:bodyPr lIns="90081" tIns="45043" rIns="90081" bIns="45043"/>
          <a:lstStyle/>
          <a:p>
            <a:endParaRPr lang="en-US"/>
          </a:p>
        </p:txBody>
      </p:sp>
      <p:sp>
        <p:nvSpPr>
          <p:cNvPr id="48132" name="Slide Number Placeholder 3"/>
          <p:cNvSpPr txBox="1">
            <a:spLocks noGrp="1"/>
          </p:cNvSpPr>
          <p:nvPr/>
        </p:nvSpPr>
        <p:spPr bwMode="auto">
          <a:xfrm>
            <a:off x="3968963" y="8762207"/>
            <a:ext cx="3035088" cy="46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81" tIns="45043" rIns="90081" bIns="45043" anchor="b"/>
          <a:lstStyle>
            <a:lvl1pPr defTabSz="889000">
              <a:defRPr>
                <a:solidFill>
                  <a:schemeClr val="tx1"/>
                </a:solidFill>
                <a:latin typeface="Arial" charset="0"/>
              </a:defRPr>
            </a:lvl1pPr>
            <a:lvl2pPr marL="690563" indent="-266700" defTabSz="889000">
              <a:defRPr>
                <a:solidFill>
                  <a:schemeClr val="tx1"/>
                </a:solidFill>
                <a:latin typeface="Arial" charset="0"/>
              </a:defRPr>
            </a:lvl2pPr>
            <a:lvl3pPr marL="1060450" indent="-211138" defTabSz="889000">
              <a:defRPr>
                <a:solidFill>
                  <a:schemeClr val="tx1"/>
                </a:solidFill>
                <a:latin typeface="Arial" charset="0"/>
              </a:defRPr>
            </a:lvl3pPr>
            <a:lvl4pPr marL="1484313" indent="-211138" defTabSz="889000">
              <a:defRPr>
                <a:solidFill>
                  <a:schemeClr val="tx1"/>
                </a:solidFill>
                <a:latin typeface="Arial" charset="0"/>
              </a:defRPr>
            </a:lvl4pPr>
            <a:lvl5pPr marL="1909763" indent="-211138" defTabSz="889000">
              <a:defRPr>
                <a:solidFill>
                  <a:schemeClr val="tx1"/>
                </a:solidFill>
                <a:latin typeface="Arial" charset="0"/>
              </a:defRPr>
            </a:lvl5pPr>
            <a:lvl6pPr marL="2366963" indent="-211138" defTabSz="889000" fontAlgn="base">
              <a:spcBef>
                <a:spcPct val="0"/>
              </a:spcBef>
              <a:spcAft>
                <a:spcPct val="0"/>
              </a:spcAft>
              <a:defRPr>
                <a:solidFill>
                  <a:schemeClr val="tx1"/>
                </a:solidFill>
                <a:latin typeface="Arial" charset="0"/>
              </a:defRPr>
            </a:lvl6pPr>
            <a:lvl7pPr marL="2824163" indent="-211138" defTabSz="889000" fontAlgn="base">
              <a:spcBef>
                <a:spcPct val="0"/>
              </a:spcBef>
              <a:spcAft>
                <a:spcPct val="0"/>
              </a:spcAft>
              <a:defRPr>
                <a:solidFill>
                  <a:schemeClr val="tx1"/>
                </a:solidFill>
                <a:latin typeface="Arial" charset="0"/>
              </a:defRPr>
            </a:lvl7pPr>
            <a:lvl8pPr marL="3281363" indent="-211138" defTabSz="889000" fontAlgn="base">
              <a:spcBef>
                <a:spcPct val="0"/>
              </a:spcBef>
              <a:spcAft>
                <a:spcPct val="0"/>
              </a:spcAft>
              <a:defRPr>
                <a:solidFill>
                  <a:schemeClr val="tx1"/>
                </a:solidFill>
                <a:latin typeface="Arial" charset="0"/>
              </a:defRPr>
            </a:lvl8pPr>
            <a:lvl9pPr marL="3738563" indent="-211138" defTabSz="889000" fontAlgn="base">
              <a:spcBef>
                <a:spcPct val="0"/>
              </a:spcBef>
              <a:spcAft>
                <a:spcPct val="0"/>
              </a:spcAft>
              <a:defRPr>
                <a:solidFill>
                  <a:schemeClr val="tx1"/>
                </a:solidFill>
                <a:latin typeface="Arial" charset="0"/>
              </a:defRPr>
            </a:lvl9pPr>
          </a:lstStyle>
          <a:p>
            <a:pPr algn="r"/>
            <a:fld id="{ABD1A93A-0947-478C-9C24-CACF1AF2C3BA}" type="slidenum">
              <a:rPr lang="en-US" sz="1100">
                <a:latin typeface="Times New Roman" pitchFamily="18" charset="0"/>
              </a:rPr>
              <a:pPr algn="r"/>
              <a:t>18</a:t>
            </a:fld>
            <a:endParaRPr lang="en-US" sz="110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59360EE-8312-47BF-BEDD-F8D82759989E}" type="slidenum">
              <a:rPr lang="en-US"/>
              <a:pPr/>
              <a:t>19</a:t>
            </a:fld>
            <a:endParaRPr lang="en-US"/>
          </a:p>
        </p:txBody>
      </p:sp>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p:txBody>
          <a:bodyPr/>
          <a:lstStyle/>
          <a:p>
            <a:pPr>
              <a:spcBef>
                <a:spcPct val="0"/>
              </a:spcBef>
            </a:pPr>
            <a:r>
              <a:rPr lang="en-US"/>
              <a:t>There are three distinct types of targets on this display.  UPS2325 is an ADS-B equipped aircraft.  To the right, N44139 is a non ADS-B equipped aircraft (the green dot next to the ID indicates that it’s not ADS-B equipped).  The third group of aircraft near the top of the screen are all Embry Riddle aircraft that are ADS-B equipped that are assisting in the flight test. </a:t>
            </a:r>
          </a:p>
          <a:p>
            <a:pPr>
              <a:spcBef>
                <a:spcPct val="0"/>
              </a:spcBef>
            </a:pPr>
            <a:endParaRPr lang="en-US"/>
          </a:p>
          <a:p>
            <a:pPr>
              <a:spcBef>
                <a:spcPct val="0"/>
              </a:spcBef>
            </a:pPr>
            <a:r>
              <a:rPr lang="en-US"/>
              <a:t>First line of data block Is Aircraft ID (ACID) can either be N-number or flight number. When first Character is a filled or hollow circle it indicates that aircraft is either not ADS-B equipped or it is equipped but not receiving ADS-B respectively.  Second line is altitude in first block. Airspeed in second block. On the UPS the H indicates Heavy aircraft on the Embry Riddle aircraft the V indicates VFR. </a:t>
            </a:r>
          </a:p>
          <a:p>
            <a:pPr>
              <a:spcBef>
                <a:spcPct val="0"/>
              </a:spcBef>
            </a:pPr>
            <a:endParaRPr lang="en-US"/>
          </a:p>
          <a:p>
            <a:pPr>
              <a:spcBef>
                <a:spcPct val="0"/>
              </a:spcBef>
            </a:pPr>
            <a:endParaRPr lang="en-US"/>
          </a:p>
        </p:txBody>
      </p:sp>
      <p:sp>
        <p:nvSpPr>
          <p:cNvPr id="271364" name="Slide Number Placeholder 3"/>
          <p:cNvSpPr txBox="1">
            <a:spLocks noGrp="1"/>
          </p:cNvSpPr>
          <p:nvPr/>
        </p:nvSpPr>
        <p:spPr bwMode="auto">
          <a:xfrm>
            <a:off x="3967341" y="8760606"/>
            <a:ext cx="3035088" cy="46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6" tIns="45493" rIns="90986" bIns="45493" anchor="b"/>
          <a:lstStyle>
            <a:lvl1pPr defTabSz="896938">
              <a:defRPr>
                <a:solidFill>
                  <a:schemeClr val="tx1"/>
                </a:solidFill>
                <a:latin typeface="Arial" charset="0"/>
              </a:defRPr>
            </a:lvl1pPr>
            <a:lvl2pPr marL="728663" indent="-279400" defTabSz="896938">
              <a:defRPr>
                <a:solidFill>
                  <a:schemeClr val="tx1"/>
                </a:solidFill>
                <a:latin typeface="Arial" charset="0"/>
              </a:defRPr>
            </a:lvl2pPr>
            <a:lvl3pPr marL="1122363" indent="-225425" defTabSz="896938">
              <a:defRPr>
                <a:solidFill>
                  <a:schemeClr val="tx1"/>
                </a:solidFill>
                <a:latin typeface="Arial" charset="0"/>
              </a:defRPr>
            </a:lvl3pPr>
            <a:lvl4pPr marL="1570038" indent="-223838" defTabSz="896938">
              <a:defRPr>
                <a:solidFill>
                  <a:schemeClr val="tx1"/>
                </a:solidFill>
                <a:latin typeface="Arial" charset="0"/>
              </a:defRPr>
            </a:lvl4pPr>
            <a:lvl5pPr marL="2019300" indent="-225425" defTabSz="896938">
              <a:defRPr>
                <a:solidFill>
                  <a:schemeClr val="tx1"/>
                </a:solidFill>
                <a:latin typeface="Arial" charset="0"/>
              </a:defRPr>
            </a:lvl5pPr>
            <a:lvl6pPr marL="2476500" indent="-225425" defTabSz="896938" fontAlgn="base">
              <a:spcBef>
                <a:spcPct val="0"/>
              </a:spcBef>
              <a:spcAft>
                <a:spcPct val="0"/>
              </a:spcAft>
              <a:defRPr>
                <a:solidFill>
                  <a:schemeClr val="tx1"/>
                </a:solidFill>
                <a:latin typeface="Arial" charset="0"/>
              </a:defRPr>
            </a:lvl6pPr>
            <a:lvl7pPr marL="2933700" indent="-225425" defTabSz="896938" fontAlgn="base">
              <a:spcBef>
                <a:spcPct val="0"/>
              </a:spcBef>
              <a:spcAft>
                <a:spcPct val="0"/>
              </a:spcAft>
              <a:defRPr>
                <a:solidFill>
                  <a:schemeClr val="tx1"/>
                </a:solidFill>
                <a:latin typeface="Arial" charset="0"/>
              </a:defRPr>
            </a:lvl7pPr>
            <a:lvl8pPr marL="3390900" indent="-225425" defTabSz="896938" fontAlgn="base">
              <a:spcBef>
                <a:spcPct val="0"/>
              </a:spcBef>
              <a:spcAft>
                <a:spcPct val="0"/>
              </a:spcAft>
              <a:defRPr>
                <a:solidFill>
                  <a:schemeClr val="tx1"/>
                </a:solidFill>
                <a:latin typeface="Arial" charset="0"/>
              </a:defRPr>
            </a:lvl8pPr>
            <a:lvl9pPr marL="3848100" indent="-225425" defTabSz="896938" fontAlgn="base">
              <a:spcBef>
                <a:spcPct val="0"/>
              </a:spcBef>
              <a:spcAft>
                <a:spcPct val="0"/>
              </a:spcAft>
              <a:defRPr>
                <a:solidFill>
                  <a:schemeClr val="tx1"/>
                </a:solidFill>
                <a:latin typeface="Arial" charset="0"/>
              </a:defRPr>
            </a:lvl9pPr>
          </a:lstStyle>
          <a:p>
            <a:pPr algn="r"/>
            <a:fld id="{040D7923-8827-4E3B-A4CC-F4065D7CE757}" type="slidenum">
              <a:rPr lang="en-US" sz="1200">
                <a:solidFill>
                  <a:srgbClr val="000000"/>
                </a:solidFill>
                <a:latin typeface="Calibri" pitchFamily="34" charset="0"/>
              </a:rPr>
              <a:pPr algn="r"/>
              <a:t>19</a:t>
            </a:fld>
            <a:endParaRPr lang="en-US" sz="1200">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2490833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65A1E31-92CB-4D58-9D38-D329B2B7E50B}" type="slidenum">
              <a:rPr lang="en-US"/>
              <a:pPr/>
              <a:t>20</a:t>
            </a:fld>
            <a:endParaRPr lang="en-US"/>
          </a:p>
        </p:txBody>
      </p:sp>
      <p:sp>
        <p:nvSpPr>
          <p:cNvPr id="60418" name="Slide Image Placeholder 1"/>
          <p:cNvSpPr>
            <a:spLocks noGrp="1" noRot="1" noChangeAspect="1" noTextEdit="1"/>
          </p:cNvSpPr>
          <p:nvPr>
            <p:ph type="sldImg"/>
          </p:nvPr>
        </p:nvSpPr>
        <p:spPr>
          <a:xfrm>
            <a:off x="1176362" y="692385"/>
            <a:ext cx="4654510" cy="3458765"/>
          </a:xfrm>
          <a:ln/>
        </p:spPr>
      </p:sp>
      <p:sp>
        <p:nvSpPr>
          <p:cNvPr id="60419" name="Notes Placeholder 2"/>
          <p:cNvSpPr>
            <a:spLocks noGrp="1"/>
          </p:cNvSpPr>
          <p:nvPr>
            <p:ph type="body" idx="1"/>
          </p:nvPr>
        </p:nvSpPr>
        <p:spPr>
          <a:xfrm>
            <a:off x="935497" y="4382706"/>
            <a:ext cx="5133061" cy="4148917"/>
          </a:xfrm>
        </p:spPr>
        <p:txBody>
          <a:bodyPr lIns="90081" tIns="45043" rIns="90081" bIns="45043"/>
          <a:lstStyle/>
          <a:p>
            <a:endParaRPr lang="en-US"/>
          </a:p>
        </p:txBody>
      </p:sp>
      <p:sp>
        <p:nvSpPr>
          <p:cNvPr id="60420" name="Slide Number Placeholder 3"/>
          <p:cNvSpPr txBox="1">
            <a:spLocks noGrp="1"/>
          </p:cNvSpPr>
          <p:nvPr/>
        </p:nvSpPr>
        <p:spPr bwMode="auto">
          <a:xfrm>
            <a:off x="3968963" y="8762207"/>
            <a:ext cx="3035088" cy="46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81" tIns="45043" rIns="90081" bIns="45043" anchor="b"/>
          <a:lstStyle>
            <a:lvl1pPr defTabSz="889000">
              <a:defRPr>
                <a:solidFill>
                  <a:schemeClr val="tx1"/>
                </a:solidFill>
                <a:latin typeface="Arial" charset="0"/>
              </a:defRPr>
            </a:lvl1pPr>
            <a:lvl2pPr marL="690563" indent="-266700" defTabSz="889000">
              <a:defRPr>
                <a:solidFill>
                  <a:schemeClr val="tx1"/>
                </a:solidFill>
                <a:latin typeface="Arial" charset="0"/>
              </a:defRPr>
            </a:lvl2pPr>
            <a:lvl3pPr marL="1060450" indent="-211138" defTabSz="889000">
              <a:defRPr>
                <a:solidFill>
                  <a:schemeClr val="tx1"/>
                </a:solidFill>
                <a:latin typeface="Arial" charset="0"/>
              </a:defRPr>
            </a:lvl3pPr>
            <a:lvl4pPr marL="1484313" indent="-211138" defTabSz="889000">
              <a:defRPr>
                <a:solidFill>
                  <a:schemeClr val="tx1"/>
                </a:solidFill>
                <a:latin typeface="Arial" charset="0"/>
              </a:defRPr>
            </a:lvl4pPr>
            <a:lvl5pPr marL="1909763" indent="-211138" defTabSz="889000">
              <a:defRPr>
                <a:solidFill>
                  <a:schemeClr val="tx1"/>
                </a:solidFill>
                <a:latin typeface="Arial" charset="0"/>
              </a:defRPr>
            </a:lvl5pPr>
            <a:lvl6pPr marL="2366963" indent="-211138" defTabSz="889000" fontAlgn="base">
              <a:spcBef>
                <a:spcPct val="0"/>
              </a:spcBef>
              <a:spcAft>
                <a:spcPct val="0"/>
              </a:spcAft>
              <a:defRPr>
                <a:solidFill>
                  <a:schemeClr val="tx1"/>
                </a:solidFill>
                <a:latin typeface="Arial" charset="0"/>
              </a:defRPr>
            </a:lvl6pPr>
            <a:lvl7pPr marL="2824163" indent="-211138" defTabSz="889000" fontAlgn="base">
              <a:spcBef>
                <a:spcPct val="0"/>
              </a:spcBef>
              <a:spcAft>
                <a:spcPct val="0"/>
              </a:spcAft>
              <a:defRPr>
                <a:solidFill>
                  <a:schemeClr val="tx1"/>
                </a:solidFill>
                <a:latin typeface="Arial" charset="0"/>
              </a:defRPr>
            </a:lvl7pPr>
            <a:lvl8pPr marL="3281363" indent="-211138" defTabSz="889000" fontAlgn="base">
              <a:spcBef>
                <a:spcPct val="0"/>
              </a:spcBef>
              <a:spcAft>
                <a:spcPct val="0"/>
              </a:spcAft>
              <a:defRPr>
                <a:solidFill>
                  <a:schemeClr val="tx1"/>
                </a:solidFill>
                <a:latin typeface="Arial" charset="0"/>
              </a:defRPr>
            </a:lvl8pPr>
            <a:lvl9pPr marL="3738563" indent="-211138" defTabSz="889000" fontAlgn="base">
              <a:spcBef>
                <a:spcPct val="0"/>
              </a:spcBef>
              <a:spcAft>
                <a:spcPct val="0"/>
              </a:spcAft>
              <a:defRPr>
                <a:solidFill>
                  <a:schemeClr val="tx1"/>
                </a:solidFill>
                <a:latin typeface="Arial" charset="0"/>
              </a:defRPr>
            </a:lvl9pPr>
          </a:lstStyle>
          <a:p>
            <a:pPr algn="r"/>
            <a:fld id="{2E65F6B5-3E2D-4ADB-821C-22682F2A969D}" type="slidenum">
              <a:rPr lang="en-US" sz="1100"/>
              <a:pPr algn="r"/>
              <a:t>20</a:t>
            </a:fld>
            <a:endParaRPr lang="en-US" sz="11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6C820E-6D89-4C1B-B31C-7341B89ADD94}" type="slidenum">
              <a:rPr lang="en-US"/>
              <a:pPr/>
              <a:t>21</a:t>
            </a:fld>
            <a:endParaRPr lang="en-US"/>
          </a:p>
        </p:txBody>
      </p:sp>
      <p:sp>
        <p:nvSpPr>
          <p:cNvPr id="56322"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6323" name="Rectangle 3"/>
          <p:cNvSpPr>
            <a:spLocks noGrp="1"/>
          </p:cNvSpPr>
          <p:nvPr>
            <p:ph type="body" idx="1"/>
          </p:nvPr>
        </p:nvSpPr>
        <p:spPr/>
        <p:txBody>
          <a:bodyPr lIns="92394" tIns="46197" rIns="92394" bIns="46197"/>
          <a:lstStyle/>
          <a:p>
            <a:pPr defTabSz="46200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49114">
              <a:spcBef>
                <a:spcPct val="0"/>
              </a:spcBef>
            </a:pPr>
            <a:r>
              <a:rPr lang="en-US" altLang="en-US" dirty="0" smtClean="0">
                <a:solidFill>
                  <a:srgbClr val="FF0000"/>
                </a:solidFill>
              </a:rPr>
              <a:t>As of </a:t>
            </a:r>
            <a:r>
              <a:rPr lang="en-US" altLang="en-US" b="1" dirty="0" smtClean="0">
                <a:solidFill>
                  <a:srgbClr val="FF0000"/>
                </a:solidFill>
              </a:rPr>
              <a:t>July </a:t>
            </a:r>
            <a:r>
              <a:rPr lang="en-US" altLang="en-US" dirty="0" smtClean="0">
                <a:solidFill>
                  <a:srgbClr val="FF0000"/>
                </a:solidFill>
              </a:rPr>
              <a:t>2015:  Changes noted in Red.  Source Melanie Cook</a:t>
            </a:r>
            <a:endParaRPr lang="en-US" altLang="en-US" dirty="0" smtClean="0">
              <a:ea typeface="MS PGothic" pitchFamily="34" charset="-128"/>
            </a:endParaRPr>
          </a:p>
        </p:txBody>
      </p:sp>
      <p:sp>
        <p:nvSpPr>
          <p:cNvPr id="2253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351" indent="-289751">
              <a:defRPr>
                <a:solidFill>
                  <a:schemeClr val="tx1"/>
                </a:solidFill>
                <a:latin typeface="Calibri" pitchFamily="34" charset="0"/>
              </a:defRPr>
            </a:lvl2pPr>
            <a:lvl3pPr marL="1159002" indent="-231800">
              <a:defRPr>
                <a:solidFill>
                  <a:schemeClr val="tx1"/>
                </a:solidFill>
                <a:latin typeface="Calibri" pitchFamily="34" charset="0"/>
              </a:defRPr>
            </a:lvl3pPr>
            <a:lvl4pPr marL="1622603" indent="-231800">
              <a:defRPr>
                <a:solidFill>
                  <a:schemeClr val="tx1"/>
                </a:solidFill>
                <a:latin typeface="Calibri" pitchFamily="34" charset="0"/>
              </a:defRPr>
            </a:lvl4pPr>
            <a:lvl5pPr marL="2086204" indent="-231800">
              <a:defRPr>
                <a:solidFill>
                  <a:schemeClr val="tx1"/>
                </a:solidFill>
                <a:latin typeface="Calibri" pitchFamily="34" charset="0"/>
              </a:defRPr>
            </a:lvl5pPr>
            <a:lvl6pPr marL="2549804" indent="-231800" fontAlgn="base">
              <a:spcBef>
                <a:spcPct val="0"/>
              </a:spcBef>
              <a:spcAft>
                <a:spcPct val="0"/>
              </a:spcAft>
              <a:defRPr>
                <a:solidFill>
                  <a:schemeClr val="tx1"/>
                </a:solidFill>
                <a:latin typeface="Calibri" pitchFamily="34" charset="0"/>
              </a:defRPr>
            </a:lvl6pPr>
            <a:lvl7pPr marL="3013405" indent="-231800" fontAlgn="base">
              <a:spcBef>
                <a:spcPct val="0"/>
              </a:spcBef>
              <a:spcAft>
                <a:spcPct val="0"/>
              </a:spcAft>
              <a:defRPr>
                <a:solidFill>
                  <a:schemeClr val="tx1"/>
                </a:solidFill>
                <a:latin typeface="Calibri" pitchFamily="34" charset="0"/>
              </a:defRPr>
            </a:lvl7pPr>
            <a:lvl8pPr marL="3477006" indent="-231800" fontAlgn="base">
              <a:spcBef>
                <a:spcPct val="0"/>
              </a:spcBef>
              <a:spcAft>
                <a:spcPct val="0"/>
              </a:spcAft>
              <a:defRPr>
                <a:solidFill>
                  <a:schemeClr val="tx1"/>
                </a:solidFill>
                <a:latin typeface="Calibri" pitchFamily="34" charset="0"/>
              </a:defRPr>
            </a:lvl8pPr>
            <a:lvl9pPr marL="3940607" indent="-2318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2F04F3D-1C87-4800-B26B-337C84C2344A}" type="slidenum">
              <a:rPr lang="en-US" altLang="en-US">
                <a:solidFill>
                  <a:srgbClr val="000000"/>
                </a:solidFill>
                <a:ea typeface="MS PGothic" pitchFamily="34" charset="-128"/>
              </a:rPr>
              <a:pPr fontAlgn="base">
                <a:spcBef>
                  <a:spcPct val="0"/>
                </a:spcBef>
                <a:spcAft>
                  <a:spcPct val="0"/>
                </a:spcAft>
              </a:pPr>
              <a:t>22</a:t>
            </a:fld>
            <a:endParaRPr lang="en-US" altLang="en-US">
              <a:solidFill>
                <a:srgbClr val="000000"/>
              </a:solidFill>
              <a:ea typeface="MS PGothic"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609BCFD4-86DC-4D70-83D3-2C9AC8DDD0FB}" type="slidenum">
              <a:rPr lang="en-US"/>
              <a:pPr/>
              <a:t>23</a:t>
            </a:fld>
            <a:endParaRPr lang="en-US"/>
          </a:p>
        </p:txBody>
      </p:sp>
      <p:sp>
        <p:nvSpPr>
          <p:cNvPr id="7" name="Rectangle 7"/>
          <p:cNvSpPr txBox="1">
            <a:spLocks noGrp="1" noChangeArrowheads="1"/>
          </p:cNvSpPr>
          <p:nvPr/>
        </p:nvSpPr>
        <p:spPr bwMode="auto">
          <a:xfrm>
            <a:off x="3967341" y="8760217"/>
            <a:ext cx="3035088" cy="461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4" tIns="46197" rIns="92394" bIns="46197" anchor="b"/>
          <a:lstStyle/>
          <a:p>
            <a:pPr algn="r" defTabSz="462001" fontAlgn="auto">
              <a:spcBef>
                <a:spcPts val="0"/>
              </a:spcBef>
              <a:spcAft>
                <a:spcPts val="0"/>
              </a:spcAft>
              <a:defRPr/>
            </a:pPr>
            <a:fld id="{17CA0F17-D9A7-4453-943A-6524EF343DAA}" type="slidenum">
              <a:rPr lang="en-US" sz="1200">
                <a:latin typeface="+mn-lt"/>
              </a:rPr>
              <a:pPr algn="r" defTabSz="462001" fontAlgn="auto">
                <a:spcBef>
                  <a:spcPts val="0"/>
                </a:spcBef>
                <a:spcAft>
                  <a:spcPts val="0"/>
                </a:spcAft>
                <a:defRPr/>
              </a:pPr>
              <a:t>23</a:t>
            </a:fld>
            <a:endParaRPr lang="en-US" sz="1200">
              <a:latin typeface="+mn-lt"/>
            </a:endParaRPr>
          </a:p>
        </p:txBody>
      </p:sp>
      <p:sp>
        <p:nvSpPr>
          <p:cNvPr id="93187" name="Rectangle 2"/>
          <p:cNvSpPr>
            <a:spLocks noGrp="1" noRot="1" noChangeAspect="1" noChangeArrowheads="1" noTextEdit="1"/>
          </p:cNvSpPr>
          <p:nvPr>
            <p:ph type="sldImg"/>
          </p:nvPr>
        </p:nvSpPr>
        <p:spPr>
          <a:xfrm>
            <a:off x="1177954" y="693961"/>
            <a:ext cx="4652918" cy="3458766"/>
          </a:xfrm>
          <a:ln/>
          <a:extLst>
            <a:ext uri="{909E8E84-426E-40DD-AFC4-6F175D3DCCD1}">
              <a14:hiddenFill xmlns:a14="http://schemas.microsoft.com/office/drawing/2010/main">
                <a:noFill/>
              </a14:hiddenFill>
            </a:ext>
          </a:extLst>
        </p:spPr>
      </p:sp>
      <p:sp>
        <p:nvSpPr>
          <p:cNvPr id="93188" name="Rectangle 3"/>
          <p:cNvSpPr>
            <a:spLocks noGrp="1" noChangeArrowheads="1"/>
          </p:cNvSpPr>
          <p:nvPr>
            <p:ph type="body" idx="1"/>
          </p:nvPr>
        </p:nvSpPr>
        <p:spPr>
          <a:xfrm>
            <a:off x="933875" y="4381702"/>
            <a:ext cx="5136303" cy="4147733"/>
          </a:xfrm>
          <a:noFill/>
        </p:spPr>
        <p:txBody>
          <a:bodyPr lIns="92684" tIns="46342" rIns="92684" bIns="46342"/>
          <a:lstStyle/>
          <a:p>
            <a:pPr defTabSz="462001"/>
            <a:r>
              <a:rPr lang="en-US"/>
              <a:t>Data Comm is designed around the basic principles listed on this slide:</a:t>
            </a:r>
          </a:p>
          <a:p>
            <a:pPr defTabSz="462001"/>
            <a:endParaRPr lang="en-US"/>
          </a:p>
          <a:p>
            <a:pPr defTabSz="462001">
              <a:buFontTx/>
              <a:buChar char="-"/>
            </a:pPr>
            <a:r>
              <a:rPr lang="en-US"/>
              <a:t>First, Data Comm builds on the experience gained from CPCLC in Miami, over the Ocean, and through the European Link 2000 program to design a practical approach, implementing Data Communications in an incremental fashion (Data Comm is harmonized with Europe.  We are leveraging the same Mode 2 technology being implemented by the Europeans for their initial and follow on data network).</a:t>
            </a:r>
          </a:p>
          <a:p>
            <a:pPr defTabSz="462001"/>
            <a:endParaRPr lang="en-US"/>
          </a:p>
          <a:p>
            <a:pPr defTabSz="462001">
              <a:buFontTx/>
              <a:buChar char="-"/>
            </a:pPr>
            <a:r>
              <a:rPr lang="en-US"/>
              <a:t>Second,  Data Comm is being designed to meet all safety requirements.  (Design, performance requirements that are not extensible, we will build to meet Seg Two requirements from outset.)</a:t>
            </a:r>
          </a:p>
          <a:p>
            <a:pPr defTabSz="462001">
              <a:buFontTx/>
              <a:buChar char="-"/>
            </a:pPr>
            <a:endParaRPr lang="en-US"/>
          </a:p>
          <a:p>
            <a:pPr defTabSz="462001">
              <a:buFontTx/>
              <a:buChar char="-"/>
            </a:pPr>
            <a:r>
              <a:rPr lang="en-US"/>
              <a:t>Third,  Data Comm is leveraging existing equipage such as Mode 2 avionics, and program plans include accommodating FANS. </a:t>
            </a:r>
          </a:p>
          <a:p>
            <a:pPr defTabSz="462001">
              <a:buFontTx/>
              <a:buChar char="-"/>
            </a:pPr>
            <a:endParaRPr lang="en-US"/>
          </a:p>
          <a:p>
            <a:pPr defTabSz="462001">
              <a:buFontTx/>
              <a:buChar char="-"/>
            </a:pPr>
            <a:r>
              <a:rPr lang="en-US"/>
              <a:t>Additionally, the Data Communications Program is working jointly with EUROCAE Working Group 78 through RTCA Special Committee 214 to develop avionics standards that will support all Data Comm capabilities through Segment Two to maximize airspace user benefits.  We are expecting SC-214 to become the converged application for Europe and the US since the Europeans have indicated their plans to leverage SC-214 standards in their follow on data link implementation.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C8ACDF2-F103-4B8F-9585-5866CE67CB22}" type="slidenum">
              <a:rPr lang="en-US"/>
              <a:pPr/>
              <a:t>24</a:t>
            </a:fld>
            <a:endParaRPr lang="en-US"/>
          </a:p>
        </p:txBody>
      </p:sp>
      <p:sp>
        <p:nvSpPr>
          <p:cNvPr id="504834" name="Slide Image Placeholder 1"/>
          <p:cNvSpPr>
            <a:spLocks noGrp="1" noRot="1" noChangeAspect="1" noTextEdit="1"/>
          </p:cNvSpPr>
          <p:nvPr>
            <p:ph type="sldImg"/>
          </p:nvPr>
        </p:nvSpPr>
        <p:spPr>
          <a:xfrm>
            <a:off x="1176362" y="692385"/>
            <a:ext cx="4654510" cy="3458765"/>
          </a:xfrm>
          <a:ln/>
        </p:spPr>
      </p:sp>
      <p:sp>
        <p:nvSpPr>
          <p:cNvPr id="504835" name="Notes Placeholder 2"/>
          <p:cNvSpPr>
            <a:spLocks noGrp="1"/>
          </p:cNvSpPr>
          <p:nvPr>
            <p:ph type="body" idx="1"/>
          </p:nvPr>
        </p:nvSpPr>
        <p:spPr>
          <a:xfrm>
            <a:off x="933875" y="4381104"/>
            <a:ext cx="5136303" cy="4150519"/>
          </a:xfrm>
          <a:noFill/>
        </p:spPr>
        <p:txBody>
          <a:bodyPr lIns="90532" tIns="45266" rIns="90532" bIns="45266"/>
          <a:lstStyle/>
          <a:p>
            <a:pPr>
              <a:lnSpc>
                <a:spcPct val="90000"/>
              </a:lnSpc>
            </a:pPr>
            <a:r>
              <a:rPr lang="en-US" dirty="0"/>
              <a:t>.  Data </a:t>
            </a:r>
            <a:r>
              <a:rPr lang="en-US" dirty="0" err="1"/>
              <a:t>Comm</a:t>
            </a:r>
            <a:r>
              <a:rPr lang="en-US" dirty="0"/>
              <a:t> System Components include:</a:t>
            </a:r>
          </a:p>
          <a:p>
            <a:pPr>
              <a:lnSpc>
                <a:spcPct val="90000"/>
              </a:lnSpc>
              <a:buFontTx/>
              <a:buChar char="-"/>
            </a:pPr>
            <a:r>
              <a:rPr lang="en-US" dirty="0"/>
              <a:t>Incorporating Data </a:t>
            </a:r>
            <a:r>
              <a:rPr lang="en-US" dirty="0" err="1"/>
              <a:t>Comm</a:t>
            </a:r>
            <a:r>
              <a:rPr lang="en-US" dirty="0"/>
              <a:t> requirements into the Tower and En Route automation platforms: Tower Data Link System for Tower services and the En Route Automation Modernization System for En Route services.  </a:t>
            </a:r>
          </a:p>
          <a:p>
            <a:pPr>
              <a:lnSpc>
                <a:spcPct val="90000"/>
              </a:lnSpc>
              <a:buFontTx/>
              <a:buChar char="-"/>
            </a:pPr>
            <a:r>
              <a:rPr lang="en-US" dirty="0"/>
              <a:t>Procuring the ground-ground and air/ground network services for the transmission of the data messages between  FAA facilities and the aircraft </a:t>
            </a:r>
          </a:p>
          <a:p>
            <a:pPr>
              <a:lnSpc>
                <a:spcPct val="90000"/>
              </a:lnSpc>
              <a:buFontTx/>
              <a:buChar char="-"/>
            </a:pPr>
            <a:r>
              <a:rPr lang="en-US" dirty="0"/>
              <a:t>Leveraging existing aircraft avionics based on the Future Air Navigation System or FANS and developing standards for avionics capable of supporting all Data Communications capabilities for maximum value.</a:t>
            </a:r>
          </a:p>
          <a:p>
            <a:pPr>
              <a:lnSpc>
                <a:spcPct val="90000"/>
              </a:lnSpc>
            </a:pPr>
            <a:r>
              <a:rPr lang="en-US" dirty="0"/>
              <a:t>2.  Services will be implemented in all phases of flight – pre-departure, en route, and approach.</a:t>
            </a:r>
          </a:p>
          <a:p>
            <a:pPr>
              <a:lnSpc>
                <a:spcPct val="90000"/>
              </a:lnSpc>
            </a:pPr>
            <a:r>
              <a:rPr lang="en-US" dirty="0"/>
              <a:t>3. And, Data </a:t>
            </a:r>
            <a:r>
              <a:rPr lang="en-US" dirty="0" err="1"/>
              <a:t>Comm</a:t>
            </a:r>
            <a:r>
              <a:rPr lang="en-US" dirty="0"/>
              <a:t> will provide controllers with the automation support tools they need to handle more traffic while providing improved service, and that Data </a:t>
            </a:r>
            <a:r>
              <a:rPr lang="en-US" dirty="0" err="1"/>
              <a:t>Comm</a:t>
            </a:r>
            <a:r>
              <a:rPr lang="en-US" dirty="0"/>
              <a:t> equipped aircraft will have improved flight times resulting in reduced operating costs</a:t>
            </a:r>
            <a:r>
              <a:rPr lang="en-US" sz="900" dirty="0"/>
              <a:t>.</a:t>
            </a:r>
          </a:p>
          <a:p>
            <a:pPr>
              <a:lnSpc>
                <a:spcPct val="90000"/>
              </a:lnSpc>
            </a:pPr>
            <a:endParaRPr lang="en-US" sz="900" dirty="0"/>
          </a:p>
          <a:p>
            <a:pPr>
              <a:lnSpc>
                <a:spcPct val="90000"/>
              </a:lnSpc>
            </a:pPr>
            <a:endParaRPr lang="en-US" sz="900" dirty="0"/>
          </a:p>
          <a:p>
            <a:pPr>
              <a:lnSpc>
                <a:spcPct val="90000"/>
              </a:lnSpc>
            </a:pPr>
            <a:r>
              <a:rPr lang="en-US" sz="900" dirty="0"/>
              <a:t>Safety of Flight</a:t>
            </a:r>
          </a:p>
          <a:p>
            <a:pPr marL="1159002" lvl="2" indent="-231800">
              <a:lnSpc>
                <a:spcPct val="90000"/>
              </a:lnSpc>
            </a:pPr>
            <a:r>
              <a:rPr lang="en-US" sz="800" b="1" dirty="0"/>
              <a:t>Level C / Assurance Level 4</a:t>
            </a:r>
          </a:p>
          <a:p>
            <a:pPr marL="1159002" lvl="2" indent="-231800">
              <a:lnSpc>
                <a:spcPct val="90000"/>
              </a:lnSpc>
              <a:spcBef>
                <a:spcPct val="10000"/>
              </a:spcBef>
            </a:pPr>
            <a:r>
              <a:rPr lang="en-US" sz="800" b="1" dirty="0"/>
              <a:t>High availability (99.999%)</a:t>
            </a:r>
          </a:p>
          <a:p>
            <a:pPr marL="1159002" lvl="2" indent="-231800">
              <a:lnSpc>
                <a:spcPct val="90000"/>
              </a:lnSpc>
              <a:spcBef>
                <a:spcPct val="10000"/>
              </a:spcBef>
            </a:pPr>
            <a:r>
              <a:rPr lang="en-US" sz="800" b="1" dirty="0"/>
              <a:t>Guaranteed delivery</a:t>
            </a:r>
          </a:p>
          <a:p>
            <a:pPr marL="1159002" lvl="2" indent="-231800">
              <a:lnSpc>
                <a:spcPct val="90000"/>
              </a:lnSpc>
              <a:spcBef>
                <a:spcPct val="10000"/>
              </a:spcBef>
            </a:pPr>
            <a:r>
              <a:rPr lang="en-US" sz="800" b="1" dirty="0"/>
              <a:t>Low latency</a:t>
            </a:r>
          </a:p>
          <a:p>
            <a:pPr>
              <a:lnSpc>
                <a:spcPct val="90000"/>
              </a:lnSpc>
            </a:pPr>
            <a:endParaRPr lang="en-US" sz="900" dirty="0"/>
          </a:p>
          <a:p>
            <a:pPr>
              <a:lnSpc>
                <a:spcPct val="90000"/>
              </a:lnSpc>
            </a:pPr>
            <a:endParaRPr lang="en-US" sz="900" dirty="0"/>
          </a:p>
        </p:txBody>
      </p:sp>
      <p:sp>
        <p:nvSpPr>
          <p:cNvPr id="504836" name="Slide Number Placeholder 3"/>
          <p:cNvSpPr txBox="1">
            <a:spLocks noGrp="1"/>
          </p:cNvSpPr>
          <p:nvPr/>
        </p:nvSpPr>
        <p:spPr bwMode="auto">
          <a:xfrm>
            <a:off x="3967342" y="8762207"/>
            <a:ext cx="3036709" cy="46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32" tIns="45266" rIns="90532" bIns="45266" anchor="b"/>
          <a:lstStyle>
            <a:lvl1pPr defTabSz="893763">
              <a:defRPr>
                <a:solidFill>
                  <a:schemeClr val="tx1"/>
                </a:solidFill>
                <a:latin typeface="Arial" charset="0"/>
              </a:defRPr>
            </a:lvl1pPr>
            <a:lvl2pPr marL="714375" indent="-273050" defTabSz="893763">
              <a:defRPr>
                <a:solidFill>
                  <a:schemeClr val="tx1"/>
                </a:solidFill>
                <a:latin typeface="Arial" charset="0"/>
              </a:defRPr>
            </a:lvl2pPr>
            <a:lvl3pPr marL="1101725" indent="-220663" defTabSz="893763">
              <a:defRPr>
                <a:solidFill>
                  <a:schemeClr val="tx1"/>
                </a:solidFill>
                <a:latin typeface="Arial" charset="0"/>
              </a:defRPr>
            </a:lvl3pPr>
            <a:lvl4pPr marL="1541463" indent="-219075" defTabSz="893763">
              <a:defRPr>
                <a:solidFill>
                  <a:schemeClr val="tx1"/>
                </a:solidFill>
                <a:latin typeface="Arial" charset="0"/>
              </a:defRPr>
            </a:lvl4pPr>
            <a:lvl5pPr marL="1982788" indent="-220663" defTabSz="893763">
              <a:defRPr>
                <a:solidFill>
                  <a:schemeClr val="tx1"/>
                </a:solidFill>
                <a:latin typeface="Arial" charset="0"/>
              </a:defRPr>
            </a:lvl5pPr>
            <a:lvl6pPr marL="2439988" indent="-220663" defTabSz="893763" fontAlgn="base">
              <a:spcBef>
                <a:spcPct val="0"/>
              </a:spcBef>
              <a:spcAft>
                <a:spcPct val="0"/>
              </a:spcAft>
              <a:defRPr>
                <a:solidFill>
                  <a:schemeClr val="tx1"/>
                </a:solidFill>
                <a:latin typeface="Arial" charset="0"/>
              </a:defRPr>
            </a:lvl6pPr>
            <a:lvl7pPr marL="2897188" indent="-220663" defTabSz="893763" fontAlgn="base">
              <a:spcBef>
                <a:spcPct val="0"/>
              </a:spcBef>
              <a:spcAft>
                <a:spcPct val="0"/>
              </a:spcAft>
              <a:defRPr>
                <a:solidFill>
                  <a:schemeClr val="tx1"/>
                </a:solidFill>
                <a:latin typeface="Arial" charset="0"/>
              </a:defRPr>
            </a:lvl7pPr>
            <a:lvl8pPr marL="3354388" indent="-220663" defTabSz="893763" fontAlgn="base">
              <a:spcBef>
                <a:spcPct val="0"/>
              </a:spcBef>
              <a:spcAft>
                <a:spcPct val="0"/>
              </a:spcAft>
              <a:defRPr>
                <a:solidFill>
                  <a:schemeClr val="tx1"/>
                </a:solidFill>
                <a:latin typeface="Arial" charset="0"/>
              </a:defRPr>
            </a:lvl8pPr>
            <a:lvl9pPr marL="3811588" indent="-220663" defTabSz="893763" fontAlgn="base">
              <a:spcBef>
                <a:spcPct val="0"/>
              </a:spcBef>
              <a:spcAft>
                <a:spcPct val="0"/>
              </a:spcAft>
              <a:defRPr>
                <a:solidFill>
                  <a:schemeClr val="tx1"/>
                </a:solidFill>
                <a:latin typeface="Arial" charset="0"/>
              </a:defRPr>
            </a:lvl9pPr>
          </a:lstStyle>
          <a:p>
            <a:pPr algn="r"/>
            <a:fld id="{23CFB361-83A1-4F6B-874B-E7CC7D3E2EA1}" type="slidenum">
              <a:rPr lang="en-US" sz="1200">
                <a:latin typeface="Times New Roman" pitchFamily="18" charset="0"/>
              </a:rPr>
              <a:pPr algn="r"/>
              <a:t>24</a:t>
            </a:fld>
            <a:endParaRPr lang="en-US" sz="120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2051050" y="469900"/>
            <a:ext cx="2644775" cy="1984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xfrm>
            <a:off x="306428" y="2726981"/>
            <a:ext cx="6397681" cy="61297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39455">
              <a:spcBef>
                <a:spcPct val="0"/>
              </a:spcBef>
            </a:pPr>
            <a:r>
              <a:rPr lang="en-US" altLang="en-US" sz="1000" dirty="0"/>
              <a:t>As of</a:t>
            </a:r>
            <a:r>
              <a:rPr lang="en-US" altLang="en-US" sz="1000" dirty="0">
                <a:solidFill>
                  <a:srgbClr val="FF0000"/>
                </a:solidFill>
              </a:rPr>
              <a:t> </a:t>
            </a:r>
            <a:r>
              <a:rPr lang="en-US" altLang="en-US" sz="1000" b="1" dirty="0">
                <a:solidFill>
                  <a:srgbClr val="FF0000"/>
                </a:solidFill>
              </a:rPr>
              <a:t>March</a:t>
            </a:r>
            <a:r>
              <a:rPr lang="en-US" altLang="en-US" sz="1000" dirty="0">
                <a:solidFill>
                  <a:srgbClr val="FF0000"/>
                </a:solidFill>
              </a:rPr>
              <a:t> 2015</a:t>
            </a:r>
            <a:r>
              <a:rPr lang="en-US" altLang="en-US" sz="1000" dirty="0"/>
              <a:t>:</a:t>
            </a:r>
          </a:p>
          <a:p>
            <a:pPr defTabSz="439455">
              <a:spcBef>
                <a:spcPct val="0"/>
              </a:spcBef>
            </a:pPr>
            <a:endParaRPr lang="en-US" altLang="en-US" sz="1000" dirty="0"/>
          </a:p>
          <a:p>
            <a:pPr defTabSz="439455">
              <a:spcBef>
                <a:spcPct val="0"/>
              </a:spcBef>
            </a:pPr>
            <a:r>
              <a:rPr lang="en-US" altLang="en-US" sz="1000" dirty="0"/>
              <a:t>The Data Communications Program (Data </a:t>
            </a:r>
            <a:r>
              <a:rPr lang="en-US" altLang="en-US" sz="1000" dirty="0" err="1"/>
              <a:t>Comm</a:t>
            </a:r>
            <a:r>
              <a:rPr lang="en-US" altLang="en-US" sz="1000" dirty="0"/>
              <a:t>) will provide data communications services between the pilots and air traffic controllers. Data </a:t>
            </a:r>
            <a:r>
              <a:rPr lang="en-US" altLang="en-US" sz="1000" dirty="0" err="1"/>
              <a:t>Comm</a:t>
            </a:r>
            <a:r>
              <a:rPr lang="en-US" altLang="en-US" sz="1000" dirty="0"/>
              <a:t> will provide a direct link between ground automation and flight deck avionics for safety-of-flight Air Traffic Control (ATC) clearances, instructions, traffic flow management, flight crew requests and reports. Data </a:t>
            </a:r>
            <a:r>
              <a:rPr lang="en-US" altLang="en-US" sz="1000" dirty="0" err="1"/>
              <a:t>Comm</a:t>
            </a:r>
            <a:r>
              <a:rPr lang="en-US" altLang="en-US" sz="1000" dirty="0"/>
              <a:t> is critical to the success of </a:t>
            </a:r>
            <a:r>
              <a:rPr lang="en-US" altLang="en-US" sz="1000" dirty="0" err="1"/>
              <a:t>NextGen</a:t>
            </a:r>
            <a:r>
              <a:rPr lang="en-US" altLang="en-US" sz="1000" dirty="0"/>
              <a:t> operations, enabling efficiencies not possible using the current voice system by providing NAS infrastructure enhancements to support </a:t>
            </a:r>
            <a:r>
              <a:rPr lang="en-US" altLang="en-US" sz="1000" dirty="0" err="1"/>
              <a:t>NextGen</a:t>
            </a:r>
            <a:r>
              <a:rPr lang="en-US" altLang="en-US" sz="1000" dirty="0"/>
              <a:t> operational improvements.</a:t>
            </a:r>
          </a:p>
          <a:p>
            <a:pPr defTabSz="439455">
              <a:spcBef>
                <a:spcPct val="0"/>
              </a:spcBef>
            </a:pPr>
            <a:r>
              <a:rPr lang="en-US" altLang="en-US" sz="1000" dirty="0"/>
              <a:t> </a:t>
            </a:r>
          </a:p>
          <a:p>
            <a:pPr defTabSz="439455">
              <a:spcBef>
                <a:spcPct val="0"/>
              </a:spcBef>
            </a:pPr>
            <a:r>
              <a:rPr lang="en-US" altLang="en-US" sz="1000" dirty="0"/>
              <a:t>Data </a:t>
            </a:r>
            <a:r>
              <a:rPr lang="en-US" altLang="en-US" sz="1000" dirty="0" err="1"/>
              <a:t>Comm</a:t>
            </a:r>
            <a:r>
              <a:rPr lang="en-US" altLang="en-US" sz="1000" dirty="0"/>
              <a:t> will enhance NAS operations through:</a:t>
            </a:r>
          </a:p>
          <a:p>
            <a:pPr defTabSz="439455">
              <a:spcBef>
                <a:spcPct val="0"/>
              </a:spcBef>
            </a:pPr>
            <a:r>
              <a:rPr lang="en-US" altLang="en-US" sz="1000" dirty="0"/>
              <a:t>    • Reduced impact of ground delay programs, airport reconfigurations, convective weather, congestion, and other causes;</a:t>
            </a:r>
          </a:p>
          <a:p>
            <a:pPr defTabSz="439455">
              <a:spcBef>
                <a:spcPct val="0"/>
              </a:spcBef>
            </a:pPr>
            <a:r>
              <a:rPr lang="en-US" altLang="en-US" sz="1000" dirty="0"/>
              <a:t>    • Reduced communication errors;</a:t>
            </a:r>
          </a:p>
          <a:p>
            <a:pPr defTabSz="439455">
              <a:spcBef>
                <a:spcPct val="0"/>
              </a:spcBef>
            </a:pPr>
            <a:r>
              <a:rPr lang="en-US" altLang="en-US" sz="1000" dirty="0"/>
              <a:t>    • Improved controller and pilot efficiency through automated information exchange;</a:t>
            </a:r>
          </a:p>
          <a:p>
            <a:pPr defTabSz="439455">
              <a:spcBef>
                <a:spcPct val="0"/>
              </a:spcBef>
            </a:pPr>
            <a:r>
              <a:rPr lang="en-US" altLang="en-US" sz="1000" dirty="0"/>
              <a:t>    • Enabled </a:t>
            </a:r>
            <a:r>
              <a:rPr lang="en-US" altLang="en-US" sz="1000" dirty="0" err="1"/>
              <a:t>NextGen</a:t>
            </a:r>
            <a:r>
              <a:rPr lang="en-US" altLang="en-US" sz="1000" dirty="0"/>
              <a:t> services (e.g., enhanced re-routes, trajectory operations); and</a:t>
            </a:r>
          </a:p>
          <a:p>
            <a:pPr defTabSz="439455">
              <a:spcBef>
                <a:spcPct val="0"/>
              </a:spcBef>
            </a:pPr>
            <a:r>
              <a:rPr lang="en-US" altLang="en-US" sz="1000" dirty="0"/>
              <a:t>    • Increased controller productivity leading to increased capacity.</a:t>
            </a:r>
            <a:endParaRPr lang="en-US" altLang="en-US" sz="1000" dirty="0">
              <a:cs typeface="Times New Roman" pitchFamily="18" charset="0"/>
            </a:endParaRPr>
          </a:p>
          <a:p>
            <a:pPr defTabSz="439455">
              <a:spcBef>
                <a:spcPct val="0"/>
              </a:spcBef>
            </a:pPr>
            <a:endParaRPr lang="en-US" altLang="en-US" sz="1000" dirty="0">
              <a:cs typeface="Times New Roman" pitchFamily="18" charset="0"/>
            </a:endParaRPr>
          </a:p>
          <a:p>
            <a:pPr defTabSz="439455">
              <a:spcBef>
                <a:spcPct val="0"/>
              </a:spcBef>
            </a:pPr>
            <a:r>
              <a:rPr lang="en-US" altLang="en-US" sz="1000" dirty="0">
                <a:cs typeface="Times New Roman" pitchFamily="18" charset="0"/>
              </a:rPr>
              <a:t>Data </a:t>
            </a:r>
            <a:r>
              <a:rPr lang="en-US" altLang="en-US" sz="1000" dirty="0" err="1">
                <a:cs typeface="Times New Roman" pitchFamily="18" charset="0"/>
              </a:rPr>
              <a:t>Comm</a:t>
            </a:r>
            <a:r>
              <a:rPr lang="en-US" altLang="en-US" sz="1000" dirty="0">
                <a:cs typeface="Times New Roman" pitchFamily="18" charset="0"/>
              </a:rPr>
              <a:t>: Prototype trials continue at Memphis and Newark, data is being collected.</a:t>
            </a:r>
            <a:r>
              <a:rPr lang="en-US" altLang="en-US" sz="1000" dirty="0"/>
              <a:t> Trials are scheduled to run until January 2016.</a:t>
            </a:r>
          </a:p>
          <a:p>
            <a:pPr defTabSz="439455">
              <a:spcBef>
                <a:spcPct val="0"/>
              </a:spcBef>
            </a:pPr>
            <a:endParaRPr lang="en-US" altLang="en-US" sz="1000" dirty="0">
              <a:cs typeface="Times New Roman" pitchFamily="18" charset="0"/>
            </a:endParaRPr>
          </a:p>
          <a:p>
            <a:pPr marL="706670" lvl="1" indent="-270434" defTabSz="439455">
              <a:spcBef>
                <a:spcPct val="0"/>
              </a:spcBef>
              <a:buFontTx/>
              <a:buChar char="•"/>
            </a:pPr>
            <a:r>
              <a:rPr lang="en-US" altLang="en-US" sz="1000" dirty="0">
                <a:latin typeface="Times New Roman" pitchFamily="18" charset="0"/>
                <a:cs typeface="Times New Roman" pitchFamily="18" charset="0"/>
              </a:rPr>
              <a:t>Multiple operators have signed MOAs to participate in the avionics equipage initiative,  achieving the target of 1,900+ aircraft.</a:t>
            </a:r>
          </a:p>
          <a:p>
            <a:pPr marL="706670" lvl="1" indent="-270434" defTabSz="439455">
              <a:spcBef>
                <a:spcPct val="0"/>
              </a:spcBef>
              <a:buFontTx/>
              <a:buChar char="•"/>
            </a:pPr>
            <a:r>
              <a:rPr lang="en-US" altLang="en-US" sz="1000" dirty="0">
                <a:cs typeface="Times New Roman" pitchFamily="18" charset="0"/>
              </a:rPr>
              <a:t>Primary Contractor:  Harris Corporation</a:t>
            </a:r>
          </a:p>
          <a:p>
            <a:pPr defTabSz="439455">
              <a:spcBef>
                <a:spcPct val="0"/>
              </a:spcBef>
            </a:pPr>
            <a:endParaRPr lang="en-US" altLang="en-US" sz="1000" dirty="0"/>
          </a:p>
          <a:p>
            <a:pPr defTabSz="439455">
              <a:spcBef>
                <a:spcPct val="0"/>
              </a:spcBef>
            </a:pPr>
            <a:r>
              <a:rPr lang="en-US" altLang="en-US" sz="1000" dirty="0"/>
              <a:t>Complete</a:t>
            </a:r>
            <a:r>
              <a:rPr lang="en-US" altLang="en-US" sz="1000" dirty="0">
                <a:solidFill>
                  <a:srgbClr val="FF0000"/>
                </a:solidFill>
              </a:rPr>
              <a:t>d</a:t>
            </a:r>
            <a:r>
              <a:rPr lang="en-US" altLang="en-US" sz="1000" dirty="0"/>
              <a:t> DCL Tower Service operational test and evaluation (OT&amp;E) in </a:t>
            </a:r>
            <a:r>
              <a:rPr lang="en-US" altLang="en-US" sz="1000" dirty="0">
                <a:solidFill>
                  <a:srgbClr val="FF0000"/>
                </a:solidFill>
              </a:rPr>
              <a:t>March</a:t>
            </a:r>
            <a:r>
              <a:rPr lang="en-US" altLang="en-US" sz="1000" dirty="0"/>
              <a:t> 2015. </a:t>
            </a:r>
          </a:p>
          <a:p>
            <a:pPr defTabSz="439455">
              <a:spcBef>
                <a:spcPct val="0"/>
              </a:spcBef>
            </a:pPr>
            <a:endParaRPr lang="en-US" altLang="en-US" sz="1000" dirty="0"/>
          </a:p>
          <a:p>
            <a:pPr defTabSz="439455">
              <a:spcBef>
                <a:spcPct val="0"/>
              </a:spcBef>
            </a:pPr>
            <a:r>
              <a:rPr lang="en-US" altLang="en-US" sz="1000" dirty="0"/>
              <a:t>Data </a:t>
            </a:r>
            <a:r>
              <a:rPr lang="en-US" altLang="en-US" sz="1000" dirty="0" err="1"/>
              <a:t>Comm</a:t>
            </a:r>
            <a:r>
              <a:rPr lang="en-US" altLang="en-US" sz="1000" dirty="0"/>
              <a:t> Key Sites </a:t>
            </a:r>
            <a:r>
              <a:rPr lang="en-US" altLang="en-US" sz="1000" i="1" dirty="0"/>
              <a:t>for Tower </a:t>
            </a:r>
            <a:r>
              <a:rPr lang="en-US" altLang="en-US" sz="1000" dirty="0"/>
              <a:t>are Salt Lake (SLC) and Houston Hobby (HOU) and Houston International(IAH). The Acquisition Program Baseline (APB) date for Initial Operating Capability (IOC) is March 2016.</a:t>
            </a:r>
          </a:p>
          <a:p>
            <a:pPr defTabSz="439455">
              <a:spcBef>
                <a:spcPct val="0"/>
              </a:spcBef>
            </a:pPr>
            <a:endParaRPr lang="en-US" altLang="en-US" sz="1000" dirty="0"/>
          </a:p>
          <a:p>
            <a:pPr defTabSz="439455">
              <a:spcBef>
                <a:spcPct val="0"/>
              </a:spcBef>
            </a:pPr>
            <a:r>
              <a:rPr lang="en-US" altLang="en-US" sz="1100" dirty="0"/>
              <a:t>57 towers at 56 airports (DFW has two towers)</a:t>
            </a:r>
          </a:p>
          <a:p>
            <a:pPr defTabSz="439455">
              <a:spcBef>
                <a:spcPct val="0"/>
              </a:spcBef>
            </a:pPr>
            <a:endParaRPr lang="en-US" altLang="en-US" sz="1100" dirty="0"/>
          </a:p>
          <a:p>
            <a:pPr defTabSz="439455">
              <a:spcBef>
                <a:spcPct val="0"/>
              </a:spcBef>
            </a:pPr>
            <a:r>
              <a:rPr lang="en-US" altLang="en-US" sz="1100" dirty="0">
                <a:latin typeface="Arial" pitchFamily="34" charset="0"/>
              </a:rPr>
              <a:t>Data </a:t>
            </a:r>
            <a:r>
              <a:rPr lang="en-US" altLang="en-US" sz="1100" dirty="0" err="1">
                <a:latin typeface="Arial" pitchFamily="34" charset="0"/>
              </a:rPr>
              <a:t>Comm</a:t>
            </a:r>
            <a:r>
              <a:rPr lang="en-US" altLang="en-US" sz="1100" dirty="0">
                <a:latin typeface="Arial" pitchFamily="34" charset="0"/>
              </a:rPr>
              <a:t> successfully achieved Segment 1 Phase 2 (S1P2) FID for Initial En Route Services on October 29, 2014.  Will return for FID for Full En Route Services in Q4 CY2015. </a:t>
            </a:r>
            <a:endParaRPr lang="en-US" altLang="en-US" sz="1100" dirty="0"/>
          </a:p>
          <a:p>
            <a:pPr defTabSz="439455">
              <a:spcBef>
                <a:spcPct val="0"/>
              </a:spcBef>
            </a:pPr>
            <a:r>
              <a:rPr lang="en-US" altLang="en-US" sz="1100" dirty="0">
                <a:latin typeface="Arial" pitchFamily="34" charset="0"/>
                <a:cs typeface="Arial" pitchFamily="34" charset="0"/>
              </a:rPr>
              <a:t>Added $816</a:t>
            </a:r>
            <a:r>
              <a:rPr lang="en-US" altLang="en-US" sz="1100" dirty="0"/>
              <a:t>,700,000</a:t>
            </a:r>
            <a:r>
              <a:rPr lang="en-US" altLang="en-US" sz="1100" dirty="0">
                <a:latin typeface="Arial" pitchFamily="34" charset="0"/>
                <a:cs typeface="Arial" pitchFamily="34" charset="0"/>
              </a:rPr>
              <a:t> to baseline amount for S1P2 Initial Services. Services will be delivered to all 20 CONUS ARTCCs.</a:t>
            </a:r>
          </a:p>
          <a:p>
            <a:pPr defTabSz="439455">
              <a:spcBef>
                <a:spcPct val="0"/>
              </a:spcBef>
            </a:pPr>
            <a:endParaRPr lang="en-US" altLang="en-US" sz="1100" dirty="0"/>
          </a:p>
          <a:p>
            <a:pPr defTabSz="439455">
              <a:spcBef>
                <a:spcPct val="0"/>
              </a:spcBef>
            </a:pPr>
            <a:r>
              <a:rPr lang="en-US" altLang="en-US" sz="1100" dirty="0"/>
              <a:t>IOC for S1P2 Initial En Route Services is July 2019.</a:t>
            </a:r>
            <a:endParaRPr lang="en-US" altLang="en-US" sz="1100" dirty="0">
              <a:solidFill>
                <a:srgbClr val="FF0000"/>
              </a:solidFill>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351" indent="-289751">
              <a:defRPr>
                <a:solidFill>
                  <a:schemeClr val="tx1"/>
                </a:solidFill>
                <a:latin typeface="Calibri" pitchFamily="34" charset="0"/>
              </a:defRPr>
            </a:lvl2pPr>
            <a:lvl3pPr marL="1159002" indent="-231800">
              <a:defRPr>
                <a:solidFill>
                  <a:schemeClr val="tx1"/>
                </a:solidFill>
                <a:latin typeface="Calibri" pitchFamily="34" charset="0"/>
              </a:defRPr>
            </a:lvl3pPr>
            <a:lvl4pPr marL="1622603" indent="-231800">
              <a:defRPr>
                <a:solidFill>
                  <a:schemeClr val="tx1"/>
                </a:solidFill>
                <a:latin typeface="Calibri" pitchFamily="34" charset="0"/>
              </a:defRPr>
            </a:lvl4pPr>
            <a:lvl5pPr marL="2086204" indent="-231800">
              <a:defRPr>
                <a:solidFill>
                  <a:schemeClr val="tx1"/>
                </a:solidFill>
                <a:latin typeface="Calibri" pitchFamily="34" charset="0"/>
              </a:defRPr>
            </a:lvl5pPr>
            <a:lvl6pPr marL="2549804" indent="-231800" fontAlgn="base">
              <a:spcBef>
                <a:spcPct val="0"/>
              </a:spcBef>
              <a:spcAft>
                <a:spcPct val="0"/>
              </a:spcAft>
              <a:defRPr>
                <a:solidFill>
                  <a:schemeClr val="tx1"/>
                </a:solidFill>
                <a:latin typeface="Calibri" pitchFamily="34" charset="0"/>
              </a:defRPr>
            </a:lvl6pPr>
            <a:lvl7pPr marL="3013405" indent="-231800" fontAlgn="base">
              <a:spcBef>
                <a:spcPct val="0"/>
              </a:spcBef>
              <a:spcAft>
                <a:spcPct val="0"/>
              </a:spcAft>
              <a:defRPr>
                <a:solidFill>
                  <a:schemeClr val="tx1"/>
                </a:solidFill>
                <a:latin typeface="Calibri" pitchFamily="34" charset="0"/>
              </a:defRPr>
            </a:lvl7pPr>
            <a:lvl8pPr marL="3477006" indent="-231800" fontAlgn="base">
              <a:spcBef>
                <a:spcPct val="0"/>
              </a:spcBef>
              <a:spcAft>
                <a:spcPct val="0"/>
              </a:spcAft>
              <a:defRPr>
                <a:solidFill>
                  <a:schemeClr val="tx1"/>
                </a:solidFill>
                <a:latin typeface="Calibri" pitchFamily="34" charset="0"/>
              </a:defRPr>
            </a:lvl8pPr>
            <a:lvl9pPr marL="3940607" indent="-2318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0603F7E-3267-4014-829D-4DA0BD60467B}" type="slidenum">
              <a:rPr lang="en-US"/>
              <a:pPr fontAlgn="base">
                <a:spcBef>
                  <a:spcPct val="0"/>
                </a:spcBef>
                <a:spcAft>
                  <a:spcPct val="0"/>
                </a:spcAft>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F815E3C-955E-4713-9D37-AEEDAEB85D32}" type="slidenum">
              <a:rPr lang="en-US"/>
              <a:pPr/>
              <a:t>26</a:t>
            </a:fld>
            <a:endParaRPr lang="en-US"/>
          </a:p>
        </p:txBody>
      </p:sp>
      <p:sp>
        <p:nvSpPr>
          <p:cNvPr id="94210" name="Rectangle 7"/>
          <p:cNvSpPr txBox="1">
            <a:spLocks noGrp="1" noChangeArrowheads="1"/>
          </p:cNvSpPr>
          <p:nvPr/>
        </p:nvSpPr>
        <p:spPr bwMode="auto">
          <a:xfrm>
            <a:off x="3968963" y="8762207"/>
            <a:ext cx="3035088" cy="46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26" tIns="45312" rIns="90626" bIns="45312" anchor="b"/>
          <a:lstStyle>
            <a:lvl1pPr defTabSz="895350">
              <a:defRPr>
                <a:solidFill>
                  <a:schemeClr val="tx1"/>
                </a:solidFill>
                <a:latin typeface="Arial" charset="0"/>
              </a:defRPr>
            </a:lvl1pPr>
            <a:lvl2pPr marL="725488" indent="-277813" defTabSz="895350">
              <a:defRPr>
                <a:solidFill>
                  <a:schemeClr val="tx1"/>
                </a:solidFill>
                <a:latin typeface="Arial" charset="0"/>
              </a:defRPr>
            </a:lvl2pPr>
            <a:lvl3pPr marL="1117600" indent="-223838" defTabSz="895350">
              <a:defRPr>
                <a:solidFill>
                  <a:schemeClr val="tx1"/>
                </a:solidFill>
                <a:latin typeface="Arial" charset="0"/>
              </a:defRPr>
            </a:lvl3pPr>
            <a:lvl4pPr marL="1563688" indent="-223838" defTabSz="895350">
              <a:defRPr>
                <a:solidFill>
                  <a:schemeClr val="tx1"/>
                </a:solidFill>
                <a:latin typeface="Arial" charset="0"/>
              </a:defRPr>
            </a:lvl4pPr>
            <a:lvl5pPr marL="2009775" indent="-227013" defTabSz="895350">
              <a:defRPr>
                <a:solidFill>
                  <a:schemeClr val="tx1"/>
                </a:solidFill>
                <a:latin typeface="Arial" charset="0"/>
              </a:defRPr>
            </a:lvl5pPr>
            <a:lvl6pPr marL="2466975" indent="-227013" defTabSz="895350" fontAlgn="base">
              <a:spcBef>
                <a:spcPct val="0"/>
              </a:spcBef>
              <a:spcAft>
                <a:spcPct val="0"/>
              </a:spcAft>
              <a:defRPr>
                <a:solidFill>
                  <a:schemeClr val="tx1"/>
                </a:solidFill>
                <a:latin typeface="Arial" charset="0"/>
              </a:defRPr>
            </a:lvl6pPr>
            <a:lvl7pPr marL="2924175" indent="-227013" defTabSz="895350" fontAlgn="base">
              <a:spcBef>
                <a:spcPct val="0"/>
              </a:spcBef>
              <a:spcAft>
                <a:spcPct val="0"/>
              </a:spcAft>
              <a:defRPr>
                <a:solidFill>
                  <a:schemeClr val="tx1"/>
                </a:solidFill>
                <a:latin typeface="Arial" charset="0"/>
              </a:defRPr>
            </a:lvl7pPr>
            <a:lvl8pPr marL="3381375" indent="-227013" defTabSz="895350" fontAlgn="base">
              <a:spcBef>
                <a:spcPct val="0"/>
              </a:spcBef>
              <a:spcAft>
                <a:spcPct val="0"/>
              </a:spcAft>
              <a:defRPr>
                <a:solidFill>
                  <a:schemeClr val="tx1"/>
                </a:solidFill>
                <a:latin typeface="Arial" charset="0"/>
              </a:defRPr>
            </a:lvl8pPr>
            <a:lvl9pPr marL="3838575" indent="-227013" defTabSz="895350" fontAlgn="base">
              <a:spcBef>
                <a:spcPct val="0"/>
              </a:spcBef>
              <a:spcAft>
                <a:spcPct val="0"/>
              </a:spcAft>
              <a:defRPr>
                <a:solidFill>
                  <a:schemeClr val="tx1"/>
                </a:solidFill>
                <a:latin typeface="Arial" charset="0"/>
              </a:defRPr>
            </a:lvl9pPr>
          </a:lstStyle>
          <a:p>
            <a:pPr algn="r"/>
            <a:fld id="{D3F92D91-AEF5-4454-B808-6A0516D421CC}" type="slidenum">
              <a:rPr lang="en-US" sz="1200">
                <a:latin typeface="Times New Roman" pitchFamily="18" charset="0"/>
              </a:rPr>
              <a:pPr algn="r"/>
              <a:t>26</a:t>
            </a:fld>
            <a:endParaRPr lang="en-US" sz="1200">
              <a:latin typeface="Times New Roman" pitchFamily="18" charset="0"/>
            </a:endParaRPr>
          </a:p>
        </p:txBody>
      </p:sp>
      <p:sp>
        <p:nvSpPr>
          <p:cNvPr id="94211" name="Rectangle 2"/>
          <p:cNvSpPr>
            <a:spLocks noGrp="1" noRot="1" noChangeAspect="1" noChangeArrowheads="1" noTextEdit="1"/>
          </p:cNvSpPr>
          <p:nvPr>
            <p:ph type="sldImg"/>
          </p:nvPr>
        </p:nvSpPr>
        <p:spPr>
          <a:xfrm>
            <a:off x="1176363" y="693961"/>
            <a:ext cx="4652917" cy="3457188"/>
          </a:xfrm>
          <a:ln/>
        </p:spPr>
      </p:sp>
      <p:sp>
        <p:nvSpPr>
          <p:cNvPr id="94212" name="Rectangle 3"/>
          <p:cNvSpPr>
            <a:spLocks noGrp="1" noChangeArrowheads="1"/>
          </p:cNvSpPr>
          <p:nvPr>
            <p:ph type="body" idx="1"/>
          </p:nvPr>
        </p:nvSpPr>
        <p:spPr>
          <a:xfrm>
            <a:off x="700405" y="4382706"/>
            <a:ext cx="5603240" cy="4147316"/>
          </a:xfrm>
        </p:spPr>
        <p:txBody>
          <a:bodyPr lIns="90626" tIns="45312" rIns="90626" bIns="45312"/>
          <a:lstStyle/>
          <a:p>
            <a:r>
              <a:rPr lang="en-US"/>
              <a:t>The NAS Voice Switch (NVS) is a forward-looking program to replace national airspace system (NAS) voice switches more than 20 years old with a new technology switching system capable of supporting future requirements for NextGen.</a:t>
            </a:r>
          </a:p>
          <a:p>
            <a:endParaRPr lang="en-US"/>
          </a:p>
          <a:p>
            <a:r>
              <a:rPr lang="en-US"/>
              <a:t>The NVS program will allow the FAA to achieve voice switching modernization objectives such as network-based infrastructure, and evolution of ATC toward a flexible communications routing that support dynamic re-sectorization, resource reallocation, airspace redesign and the NextGen vision.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722ED72-BDBA-4FB4-88E4-7A781E0FBD58}" type="slidenum">
              <a:rPr lang="en-US" smtClean="0"/>
              <a:pPr>
                <a:defRPr/>
              </a:pPr>
              <a:t>27</a:t>
            </a:fld>
            <a:endParaRPr lang="en-US"/>
          </a:p>
        </p:txBody>
      </p:sp>
    </p:spTree>
    <p:extLst>
      <p:ext uri="{BB962C8B-B14F-4D97-AF65-F5344CB8AC3E}">
        <p14:creationId xmlns:p14="http://schemas.microsoft.com/office/powerpoint/2010/main" val="271274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2049463" y="469900"/>
            <a:ext cx="2646362" cy="1984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xfrm>
            <a:off x="306429" y="2726981"/>
            <a:ext cx="6397681" cy="61297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altLang="en-US" dirty="0" smtClean="0"/>
              <a:t>As of </a:t>
            </a:r>
            <a:r>
              <a:rPr lang="en-US" altLang="en-US" b="1" dirty="0" smtClean="0">
                <a:solidFill>
                  <a:srgbClr val="FF0000"/>
                </a:solidFill>
              </a:rPr>
              <a:t>July  </a:t>
            </a:r>
            <a:r>
              <a:rPr lang="en-US" altLang="en-US" dirty="0" smtClean="0"/>
              <a:t>2015:</a:t>
            </a:r>
          </a:p>
          <a:p>
            <a:pPr>
              <a:lnSpc>
                <a:spcPct val="90000"/>
              </a:lnSpc>
              <a:spcBef>
                <a:spcPct val="0"/>
              </a:spcBef>
            </a:pPr>
            <a:endParaRPr lang="en-US" altLang="en-US" b="1" dirty="0" smtClean="0">
              <a:solidFill>
                <a:srgbClr val="FF0000"/>
              </a:solidFill>
            </a:endParaRPr>
          </a:p>
          <a:p>
            <a:pPr>
              <a:lnSpc>
                <a:spcPct val="90000"/>
              </a:lnSpc>
              <a:spcBef>
                <a:spcPct val="0"/>
              </a:spcBef>
            </a:pPr>
            <a:r>
              <a:rPr lang="en-US" altLang="en-US" dirty="0" smtClean="0"/>
              <a:t>NVS successfully achieved NAS Qualification FID on September 17, 2014.</a:t>
            </a:r>
          </a:p>
          <a:p>
            <a:pPr>
              <a:lnSpc>
                <a:spcPct val="90000"/>
              </a:lnSpc>
              <a:spcBef>
                <a:spcPct val="0"/>
              </a:spcBef>
            </a:pPr>
            <a:endParaRPr lang="en-US" altLang="en-US" dirty="0" smtClean="0">
              <a:solidFill>
                <a:srgbClr val="00B0F0"/>
              </a:solidFill>
            </a:endParaRPr>
          </a:p>
          <a:p>
            <a:pPr>
              <a:lnSpc>
                <a:spcPct val="90000"/>
              </a:lnSpc>
              <a:spcBef>
                <a:spcPct val="0"/>
              </a:spcBef>
            </a:pPr>
            <a:r>
              <a:rPr lang="en-US" altLang="en-US" dirty="0" smtClean="0"/>
              <a:t>NAS Voice System (NVS) replaces the 25-year-old legacy voice switches with a modern and flexible operational voice capability and will support ground-to-ground voice communications between air traffic controllers and air-to-ground voice communications between controllers and aircraft. The FAA will deploy NVS in air traffic control towers, terminal and en route facilities, and future </a:t>
            </a:r>
            <a:r>
              <a:rPr lang="en-US" altLang="en-US" dirty="0" err="1" smtClean="0"/>
              <a:t>NextGen</a:t>
            </a:r>
            <a:r>
              <a:rPr lang="en-US" altLang="en-US" dirty="0" smtClean="0"/>
              <a:t> air traffic control facilities.</a:t>
            </a:r>
          </a:p>
          <a:p>
            <a:pPr>
              <a:lnSpc>
                <a:spcPct val="90000"/>
              </a:lnSpc>
              <a:spcBef>
                <a:spcPct val="0"/>
              </a:spcBef>
            </a:pPr>
            <a:endParaRPr lang="en-US" altLang="en-US" dirty="0" smtClean="0"/>
          </a:p>
          <a:p>
            <a:pPr>
              <a:lnSpc>
                <a:spcPct val="90000"/>
              </a:lnSpc>
              <a:spcBef>
                <a:spcPct val="0"/>
              </a:spcBef>
            </a:pPr>
            <a:r>
              <a:rPr lang="en-US" altLang="en-US" dirty="0" smtClean="0"/>
              <a:t>NVS will support airspace redesign, dynamic re-</a:t>
            </a:r>
            <a:r>
              <a:rPr lang="en-US" altLang="en-US" dirty="0" err="1" smtClean="0"/>
              <a:t>sectorization</a:t>
            </a:r>
            <a:r>
              <a:rPr lang="en-US" altLang="en-US" dirty="0" smtClean="0"/>
              <a:t> and offloading, Unmanned Aerial Systems (UAS), and business continuity planning to protect against a loss of communications at air traffic control facilities. With the implementation of NVS, the FAA will have enhanced visibility and control over communications resources and will be able to manage them as a unified system versus individual platforms.</a:t>
            </a:r>
            <a:endParaRPr lang="en-US" altLang="en-US" dirty="0" smtClean="0">
              <a:ea typeface="MS PGothic" pitchFamily="34" charset="-128"/>
            </a:endParaRPr>
          </a:p>
          <a:p>
            <a:pPr>
              <a:lnSpc>
                <a:spcPct val="90000"/>
              </a:lnSpc>
              <a:spcBef>
                <a:spcPct val="0"/>
              </a:spcBef>
            </a:pPr>
            <a:endParaRPr lang="en-US" altLang="en-US" dirty="0" smtClean="0">
              <a:ea typeface="MS PGothic" pitchFamily="34" charset="-128"/>
            </a:endParaRPr>
          </a:p>
          <a:p>
            <a:pPr>
              <a:lnSpc>
                <a:spcPct val="90000"/>
              </a:lnSpc>
              <a:spcBef>
                <a:spcPct val="0"/>
              </a:spcBef>
            </a:pPr>
            <a:r>
              <a:rPr lang="en-US" altLang="en-US" dirty="0" smtClean="0">
                <a:ea typeface="MS PGothic" pitchFamily="34" charset="-128"/>
              </a:rPr>
              <a:t>Program Status:</a:t>
            </a:r>
          </a:p>
          <a:p>
            <a:pPr>
              <a:lnSpc>
                <a:spcPct val="90000"/>
              </a:lnSpc>
              <a:spcBef>
                <a:spcPct val="0"/>
              </a:spcBef>
              <a:buFontTx/>
              <a:buChar char="•"/>
            </a:pPr>
            <a:endParaRPr lang="en-US" altLang="en-US" dirty="0" smtClean="0">
              <a:ea typeface="MS PGothic" pitchFamily="34" charset="-128"/>
            </a:endParaRPr>
          </a:p>
          <a:p>
            <a:pPr>
              <a:lnSpc>
                <a:spcPct val="90000"/>
              </a:lnSpc>
              <a:spcBef>
                <a:spcPct val="0"/>
              </a:spcBef>
              <a:buFontTx/>
              <a:buChar char="•"/>
            </a:pPr>
            <a:r>
              <a:rPr lang="en-US" altLang="en-US" dirty="0" smtClean="0">
                <a:ea typeface="MS PGothic" pitchFamily="34" charset="-128"/>
              </a:rPr>
              <a:t>Contract award for the NVS was made to Harris Corp. of Melbourne, Florida on August 24, 2012.</a:t>
            </a:r>
          </a:p>
          <a:p>
            <a:pPr>
              <a:lnSpc>
                <a:spcPct val="90000"/>
              </a:lnSpc>
              <a:spcBef>
                <a:spcPct val="0"/>
              </a:spcBef>
              <a:buFontTx/>
              <a:buChar char="•"/>
            </a:pPr>
            <a:r>
              <a:rPr lang="en-US" altLang="en-US" dirty="0" smtClean="0">
                <a:ea typeface="MS PGothic" pitchFamily="34" charset="-128"/>
              </a:rPr>
              <a:t>Three (3) Validation/Demonstration Systems have been built, tested, and installed at the WJHTC, MMAC, and Harris (Melbourne, FL).</a:t>
            </a:r>
          </a:p>
          <a:p>
            <a:pPr>
              <a:lnSpc>
                <a:spcPct val="90000"/>
              </a:lnSpc>
              <a:spcBef>
                <a:spcPct val="0"/>
              </a:spcBef>
              <a:buFontTx/>
              <a:buChar char="•"/>
            </a:pPr>
            <a:r>
              <a:rPr lang="en-US" altLang="en-US" dirty="0" smtClean="0">
                <a:ea typeface="MS PGothic" pitchFamily="34" charset="-128"/>
              </a:rPr>
              <a:t>Dry runs over the FTI National Test Bed (FNTB).</a:t>
            </a:r>
          </a:p>
          <a:p>
            <a:pPr>
              <a:lnSpc>
                <a:spcPct val="90000"/>
              </a:lnSpc>
              <a:spcBef>
                <a:spcPct val="0"/>
              </a:spcBef>
              <a:buFontTx/>
              <a:buChar char="•"/>
            </a:pPr>
            <a:r>
              <a:rPr lang="en-US" altLang="en-US" dirty="0" smtClean="0">
                <a:ea typeface="MS PGothic" pitchFamily="34" charset="-128"/>
              </a:rPr>
              <a:t>Formal Validation/Demonstration testing occurred in November/December 2013 with </a:t>
            </a:r>
            <a:r>
              <a:rPr lang="en-US" altLang="en-US" dirty="0" err="1" smtClean="0">
                <a:ea typeface="MS PGothic" pitchFamily="34" charset="-128"/>
              </a:rPr>
              <a:t>NextGen</a:t>
            </a:r>
            <a:r>
              <a:rPr lang="en-US" altLang="en-US" dirty="0" smtClean="0">
                <a:ea typeface="MS PGothic" pitchFamily="34" charset="-128"/>
              </a:rPr>
              <a:t> stakeholders in attendance.</a:t>
            </a:r>
          </a:p>
          <a:p>
            <a:pPr>
              <a:lnSpc>
                <a:spcPct val="90000"/>
              </a:lnSpc>
              <a:spcBef>
                <a:spcPct val="0"/>
              </a:spcBef>
              <a:buFontTx/>
              <a:buChar char="•"/>
            </a:pPr>
            <a:r>
              <a:rPr lang="en-US" altLang="en-US" dirty="0" smtClean="0">
                <a:ea typeface="MS PGothic" pitchFamily="34" charset="-128"/>
              </a:rPr>
              <a:t>First Early User Involvement Event (EUIE) was held April 15 – 17, 2014 and focused on human factors with NATCA involvement.</a:t>
            </a:r>
          </a:p>
          <a:p>
            <a:pPr marL="0" lvl="2">
              <a:lnSpc>
                <a:spcPct val="90000"/>
              </a:lnSpc>
              <a:spcBef>
                <a:spcPct val="0"/>
              </a:spcBef>
              <a:buFontTx/>
              <a:buChar char="•"/>
            </a:pPr>
            <a:r>
              <a:rPr lang="en-US" altLang="en-US" dirty="0" smtClean="0">
                <a:ea typeface="MS PGothic" pitchFamily="34" charset="-128"/>
              </a:rPr>
              <a:t>A second EUIE</a:t>
            </a:r>
            <a:r>
              <a:rPr lang="en-US" altLang="en-US" dirty="0" smtClean="0"/>
              <a:t> for ATO Technical Operations’ evaluation was conducted November 17 – 21, 2014.</a:t>
            </a:r>
            <a:endParaRPr lang="en-US" altLang="en-US" dirty="0" smtClean="0">
              <a:ea typeface="MS PGothic" pitchFamily="34" charset="-128"/>
            </a:endParaRPr>
          </a:p>
          <a:p>
            <a:pPr eaLnBrk="0" hangingPunct="0">
              <a:lnSpc>
                <a:spcPct val="90000"/>
              </a:lnSpc>
              <a:spcBef>
                <a:spcPct val="0"/>
              </a:spcBef>
              <a:buFontTx/>
              <a:buChar char="•"/>
            </a:pPr>
            <a:r>
              <a:rPr lang="en-US" altLang="en-US" dirty="0" smtClean="0">
                <a:ea typeface="MS PGothic" pitchFamily="34" charset="-128"/>
              </a:rPr>
              <a:t>Final investment decision (FID) for NAS Qualification successfully achieved on September 17, 2014.  Second FID for deployment approval of operational systems is planned for in late FY2017.</a:t>
            </a:r>
          </a:p>
          <a:p>
            <a:pPr eaLnBrk="0" hangingPunct="0">
              <a:lnSpc>
                <a:spcPct val="90000"/>
              </a:lnSpc>
              <a:spcBef>
                <a:spcPct val="0"/>
              </a:spcBef>
              <a:buFontTx/>
              <a:buChar char="•"/>
            </a:pPr>
            <a:r>
              <a:rPr lang="en-US" altLang="en-US" b="0" dirty="0" smtClean="0">
                <a:solidFill>
                  <a:schemeClr val="tx1"/>
                </a:solidFill>
                <a:ea typeface="MS PGothic" pitchFamily="34" charset="-128"/>
              </a:rPr>
              <a:t>Successfully completed Critical Design Review as of June 26, 2015 (APB milestone).</a:t>
            </a:r>
          </a:p>
          <a:p>
            <a:pPr eaLnBrk="0" hangingPunct="0">
              <a:lnSpc>
                <a:spcPct val="90000"/>
              </a:lnSpc>
              <a:spcBef>
                <a:spcPct val="0"/>
              </a:spcBef>
              <a:buFontTx/>
              <a:buChar char="•"/>
            </a:pPr>
            <a:r>
              <a:rPr lang="en-US" altLang="en-US" b="1" dirty="0" smtClean="0">
                <a:solidFill>
                  <a:srgbClr val="FF0000"/>
                </a:solidFill>
                <a:ea typeface="MS PGothic" pitchFamily="34" charset="-128"/>
              </a:rPr>
              <a:t>Second Round</a:t>
            </a:r>
            <a:r>
              <a:rPr lang="en-US" altLang="en-US" b="1" baseline="0" dirty="0" smtClean="0">
                <a:solidFill>
                  <a:srgbClr val="FF0000"/>
                </a:solidFill>
                <a:ea typeface="MS PGothic" pitchFamily="34" charset="-128"/>
              </a:rPr>
              <a:t> of AT and Tech Ops EUIEs are planned for 1</a:t>
            </a:r>
            <a:r>
              <a:rPr lang="en-US" altLang="en-US" b="1" baseline="30000" dirty="0" smtClean="0">
                <a:solidFill>
                  <a:srgbClr val="FF0000"/>
                </a:solidFill>
                <a:ea typeface="MS PGothic" pitchFamily="34" charset="-128"/>
              </a:rPr>
              <a:t>st</a:t>
            </a:r>
            <a:r>
              <a:rPr lang="en-US" altLang="en-US" b="1" baseline="0" dirty="0" smtClean="0">
                <a:solidFill>
                  <a:srgbClr val="FF0000"/>
                </a:solidFill>
                <a:ea typeface="MS PGothic" pitchFamily="34" charset="-128"/>
              </a:rPr>
              <a:t> Quarter FY2016; Start of Factory Acceptance Test (FAT) is planned for 1</a:t>
            </a:r>
            <a:r>
              <a:rPr lang="en-US" altLang="en-US" b="1" baseline="30000" dirty="0" smtClean="0">
                <a:solidFill>
                  <a:srgbClr val="FF0000"/>
                </a:solidFill>
                <a:ea typeface="MS PGothic" pitchFamily="34" charset="-128"/>
              </a:rPr>
              <a:t>st</a:t>
            </a:r>
            <a:r>
              <a:rPr lang="en-US" altLang="en-US" b="1" baseline="0" dirty="0" smtClean="0">
                <a:solidFill>
                  <a:srgbClr val="FF0000"/>
                </a:solidFill>
                <a:ea typeface="MS PGothic" pitchFamily="34" charset="-128"/>
              </a:rPr>
              <a:t> Quarter of FY2017.</a:t>
            </a:r>
            <a:endParaRPr lang="en-US" altLang="en-US" b="1" dirty="0" smtClean="0">
              <a:solidFill>
                <a:srgbClr val="FF0000"/>
              </a:solidFill>
              <a:ea typeface="MS PGothic" pitchFamily="34" charset="-128"/>
            </a:endParaRPr>
          </a:p>
          <a:p>
            <a:pPr>
              <a:lnSpc>
                <a:spcPct val="90000"/>
              </a:lnSpc>
              <a:spcBef>
                <a:spcPct val="0"/>
              </a:spcBef>
              <a:buFontTx/>
              <a:buChar char="•"/>
            </a:pPr>
            <a:endParaRPr lang="en-US" altLang="en-US" b="0" dirty="0" smtClean="0">
              <a:ea typeface="MS PGothic" pitchFamily="34" charset="-128"/>
            </a:endParaRPr>
          </a:p>
        </p:txBody>
      </p:sp>
      <p:sp>
        <p:nvSpPr>
          <p:cNvPr id="29700"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351" indent="-289751">
              <a:defRPr>
                <a:solidFill>
                  <a:schemeClr val="tx1"/>
                </a:solidFill>
                <a:latin typeface="Calibri" pitchFamily="34" charset="0"/>
              </a:defRPr>
            </a:lvl2pPr>
            <a:lvl3pPr marL="1159002" indent="-231800">
              <a:defRPr>
                <a:solidFill>
                  <a:schemeClr val="tx1"/>
                </a:solidFill>
                <a:latin typeface="Calibri" pitchFamily="34" charset="0"/>
              </a:defRPr>
            </a:lvl3pPr>
            <a:lvl4pPr marL="1622603" indent="-231800">
              <a:defRPr>
                <a:solidFill>
                  <a:schemeClr val="tx1"/>
                </a:solidFill>
                <a:latin typeface="Calibri" pitchFamily="34" charset="0"/>
              </a:defRPr>
            </a:lvl4pPr>
            <a:lvl5pPr marL="2086204" indent="-231800">
              <a:defRPr>
                <a:solidFill>
                  <a:schemeClr val="tx1"/>
                </a:solidFill>
                <a:latin typeface="Calibri" pitchFamily="34" charset="0"/>
              </a:defRPr>
            </a:lvl5pPr>
            <a:lvl6pPr marL="2549804" indent="-231800" fontAlgn="base">
              <a:spcBef>
                <a:spcPct val="0"/>
              </a:spcBef>
              <a:spcAft>
                <a:spcPct val="0"/>
              </a:spcAft>
              <a:defRPr>
                <a:solidFill>
                  <a:schemeClr val="tx1"/>
                </a:solidFill>
                <a:latin typeface="Calibri" pitchFamily="34" charset="0"/>
              </a:defRPr>
            </a:lvl6pPr>
            <a:lvl7pPr marL="3013405" indent="-231800" fontAlgn="base">
              <a:spcBef>
                <a:spcPct val="0"/>
              </a:spcBef>
              <a:spcAft>
                <a:spcPct val="0"/>
              </a:spcAft>
              <a:defRPr>
                <a:solidFill>
                  <a:schemeClr val="tx1"/>
                </a:solidFill>
                <a:latin typeface="Calibri" pitchFamily="34" charset="0"/>
              </a:defRPr>
            </a:lvl7pPr>
            <a:lvl8pPr marL="3477006" indent="-231800" fontAlgn="base">
              <a:spcBef>
                <a:spcPct val="0"/>
              </a:spcBef>
              <a:spcAft>
                <a:spcPct val="0"/>
              </a:spcAft>
              <a:defRPr>
                <a:solidFill>
                  <a:schemeClr val="tx1"/>
                </a:solidFill>
                <a:latin typeface="Calibri" pitchFamily="34" charset="0"/>
              </a:defRPr>
            </a:lvl8pPr>
            <a:lvl9pPr marL="3940607" indent="-231800" fontAlgn="base">
              <a:spcBef>
                <a:spcPct val="0"/>
              </a:spcBef>
              <a:spcAft>
                <a:spcPct val="0"/>
              </a:spcAft>
              <a:defRPr>
                <a:solidFill>
                  <a:schemeClr val="tx1"/>
                </a:solidFill>
                <a:latin typeface="Calibri" pitchFamily="34" charset="0"/>
              </a:defRPr>
            </a:lvl9pPr>
          </a:lstStyle>
          <a:p>
            <a:fld id="{C7921DB5-6029-4984-82E2-37B6A298B2C1}" type="slidenum">
              <a:rPr lang="en-US" altLang="en-US">
                <a:solidFill>
                  <a:srgbClr val="000000"/>
                </a:solidFill>
              </a:rPr>
              <a:pPr/>
              <a:t>28</a:t>
            </a:fld>
            <a:endParaRPr lang="en-US" alt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E376BF0-C23D-4638-BB8B-95E6E85FE7AE}" type="slidenum">
              <a:rPr lang="en-US"/>
              <a:pPr/>
              <a:t>29</a:t>
            </a:fld>
            <a:endParaRPr lang="en-US"/>
          </a:p>
        </p:txBody>
      </p:sp>
      <p:sp>
        <p:nvSpPr>
          <p:cNvPr id="74754" name="Rectangle 7"/>
          <p:cNvSpPr txBox="1">
            <a:spLocks noGrp="1" noChangeArrowheads="1"/>
          </p:cNvSpPr>
          <p:nvPr/>
        </p:nvSpPr>
        <p:spPr bwMode="auto">
          <a:xfrm>
            <a:off x="3968963" y="8761810"/>
            <a:ext cx="3035088" cy="46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9" tIns="45985" rIns="91969" bIns="45985" anchor="b"/>
          <a:lstStyle>
            <a:lvl1pPr defTabSz="911225">
              <a:defRPr>
                <a:solidFill>
                  <a:schemeClr val="tx1"/>
                </a:solidFill>
                <a:latin typeface="Arial" pitchFamily="34" charset="0"/>
              </a:defRPr>
            </a:lvl1pPr>
            <a:lvl2pPr marL="742950" indent="-285750" defTabSz="911225">
              <a:defRPr>
                <a:solidFill>
                  <a:schemeClr val="tx1"/>
                </a:solidFill>
                <a:latin typeface="Arial" pitchFamily="34" charset="0"/>
              </a:defRPr>
            </a:lvl2pPr>
            <a:lvl3pPr marL="1143000" indent="-228600" defTabSz="911225">
              <a:defRPr>
                <a:solidFill>
                  <a:schemeClr val="tx1"/>
                </a:solidFill>
                <a:latin typeface="Arial" pitchFamily="34" charset="0"/>
              </a:defRPr>
            </a:lvl3pPr>
            <a:lvl4pPr marL="1600200" indent="-228600" defTabSz="911225">
              <a:defRPr>
                <a:solidFill>
                  <a:schemeClr val="tx1"/>
                </a:solidFill>
                <a:latin typeface="Arial" pitchFamily="34" charset="0"/>
              </a:defRPr>
            </a:lvl4pPr>
            <a:lvl5pPr marL="2057400" indent="-228600" defTabSz="911225">
              <a:defRPr>
                <a:solidFill>
                  <a:schemeClr val="tx1"/>
                </a:solidFill>
                <a:latin typeface="Arial" pitchFamily="34" charset="0"/>
              </a:defRPr>
            </a:lvl5pPr>
            <a:lvl6pPr marL="2514600" indent="-228600" defTabSz="911225" fontAlgn="base">
              <a:spcBef>
                <a:spcPct val="0"/>
              </a:spcBef>
              <a:spcAft>
                <a:spcPct val="0"/>
              </a:spcAft>
              <a:defRPr>
                <a:solidFill>
                  <a:schemeClr val="tx1"/>
                </a:solidFill>
                <a:latin typeface="Arial" pitchFamily="34" charset="0"/>
              </a:defRPr>
            </a:lvl6pPr>
            <a:lvl7pPr marL="2971800" indent="-228600" defTabSz="911225" fontAlgn="base">
              <a:spcBef>
                <a:spcPct val="0"/>
              </a:spcBef>
              <a:spcAft>
                <a:spcPct val="0"/>
              </a:spcAft>
              <a:defRPr>
                <a:solidFill>
                  <a:schemeClr val="tx1"/>
                </a:solidFill>
                <a:latin typeface="Arial" pitchFamily="34" charset="0"/>
              </a:defRPr>
            </a:lvl7pPr>
            <a:lvl8pPr marL="3429000" indent="-228600" defTabSz="911225" fontAlgn="base">
              <a:spcBef>
                <a:spcPct val="0"/>
              </a:spcBef>
              <a:spcAft>
                <a:spcPct val="0"/>
              </a:spcAft>
              <a:defRPr>
                <a:solidFill>
                  <a:schemeClr val="tx1"/>
                </a:solidFill>
                <a:latin typeface="Arial" pitchFamily="34" charset="0"/>
              </a:defRPr>
            </a:lvl8pPr>
            <a:lvl9pPr marL="3886200" indent="-228600" defTabSz="911225" fontAlgn="base">
              <a:spcBef>
                <a:spcPct val="0"/>
              </a:spcBef>
              <a:spcAft>
                <a:spcPct val="0"/>
              </a:spcAft>
              <a:defRPr>
                <a:solidFill>
                  <a:schemeClr val="tx1"/>
                </a:solidFill>
                <a:latin typeface="Arial" pitchFamily="34" charset="0"/>
              </a:defRPr>
            </a:lvl9pPr>
          </a:lstStyle>
          <a:p>
            <a:pPr algn="r"/>
            <a:fld id="{96EE0CE5-144A-4C70-99B9-C811C422BB85}" type="slidenum">
              <a:rPr lang="en-US" sz="1200">
                <a:latin typeface="Times New Roman" pitchFamily="18" charset="0"/>
                <a:cs typeface="Arial" pitchFamily="34" charset="0"/>
              </a:rPr>
              <a:pPr algn="r"/>
              <a:t>29</a:t>
            </a:fld>
            <a:endParaRPr lang="en-US" sz="1200">
              <a:latin typeface="Times New Roman" pitchFamily="18" charset="0"/>
              <a:cs typeface="Arial" pitchFamily="34" charset="0"/>
            </a:endParaRPr>
          </a:p>
        </p:txBody>
      </p:sp>
      <p:sp>
        <p:nvSpPr>
          <p:cNvPr id="74755" name="Rectangle 2"/>
          <p:cNvSpPr>
            <a:spLocks noGrp="1" noRot="1" noChangeAspect="1" noChangeArrowheads="1" noTextEdit="1"/>
          </p:cNvSpPr>
          <p:nvPr>
            <p:ph type="sldImg"/>
          </p:nvPr>
        </p:nvSpPr>
        <p:spPr>
          <a:xfrm>
            <a:off x="1203325" y="692150"/>
            <a:ext cx="4608513" cy="3455988"/>
          </a:xfrm>
          <a:ln/>
          <a:extLst>
            <a:ext uri="{909E8E84-426E-40DD-AFC4-6F175D3DCCD1}">
              <a14:hiddenFill xmlns:a14="http://schemas.microsoft.com/office/drawing/2010/main">
                <a:noFill/>
              </a14:hiddenFill>
            </a:ext>
          </a:extLst>
        </p:spPr>
      </p:sp>
      <p:sp>
        <p:nvSpPr>
          <p:cNvPr id="74756" name="Rectangle 3"/>
          <p:cNvSpPr>
            <a:spLocks noGrp="1" noChangeArrowheads="1"/>
          </p:cNvSpPr>
          <p:nvPr>
            <p:ph type="body" idx="1"/>
          </p:nvPr>
        </p:nvSpPr>
        <p:spPr>
          <a:xfrm>
            <a:off x="935497" y="4383293"/>
            <a:ext cx="5133061" cy="4147733"/>
          </a:xfrm>
        </p:spPr>
        <p:txBody>
          <a:bodyPr lIns="92381" tIns="46190" rIns="92381" bIns="46190"/>
          <a:lstStyle/>
          <a:p>
            <a:r>
              <a:rPr lang="en-US"/>
              <a:t>Core of Program Concept</a:t>
            </a:r>
          </a:p>
          <a:p>
            <a:endParaRPr lang="en-US"/>
          </a:p>
          <a:p>
            <a:r>
              <a:rPr lang="en-US"/>
              <a:t>How SWIM lowers information costs:   Uses standard interfaces and new protocols such as XML.  This greatly reduces the amount of software that must be created share data between FAA systems.</a:t>
            </a:r>
          </a:p>
          <a:p>
            <a:endParaRPr lang="en-US"/>
          </a:p>
          <a:p>
            <a:r>
              <a:rPr lang="en-US"/>
              <a:t>How SWIM increases speed for new interfaces:  Use of standard interfaces reduces customization time.  Plus, XML protocols eliminates the need for “information consumers” to write special parsing program to figure out which data they need.</a:t>
            </a:r>
          </a:p>
          <a:p>
            <a:endParaRPr lang="en-US"/>
          </a:p>
          <a:p>
            <a:r>
              <a:rPr lang="en-US"/>
              <a:t>The ability to manage data at a lower cost (and faster setup speed) means more data sharing… which increases common situational awareness and improved agility.</a:t>
            </a:r>
          </a:p>
          <a:p>
            <a:endParaRPr lang="en-US"/>
          </a:p>
          <a:p>
            <a:r>
              <a:rPr lang="en-US" sz="1000"/>
              <a:t>Lower information costs</a:t>
            </a:r>
          </a:p>
          <a:p>
            <a:r>
              <a:rPr lang="en-US" sz="1000"/>
              <a:t>Increase speed to establish new interfaces</a:t>
            </a:r>
          </a:p>
          <a:p>
            <a:r>
              <a:rPr lang="en-US" sz="1000"/>
              <a:t>Increase common situational awareness</a:t>
            </a:r>
          </a:p>
          <a:p>
            <a:r>
              <a:rPr lang="en-US" sz="1000"/>
              <a:t>Increase NAS agility</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3655E8F-09B4-442B-A048-1E7D7DCB39FD}"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108793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8F8388-D12C-4AD4-9895-F675838A7DED}" type="slidenum">
              <a:rPr lang="en-US"/>
              <a:pPr/>
              <a:t>30</a:t>
            </a:fld>
            <a:endParaRPr lang="en-US"/>
          </a:p>
        </p:txBody>
      </p:sp>
      <p:sp>
        <p:nvSpPr>
          <p:cNvPr id="440322" name="Rectangle 2"/>
          <p:cNvSpPr>
            <a:spLocks noGrp="1" noRot="1" noChangeAspect="1" noChangeArrowheads="1" noTextEdit="1"/>
          </p:cNvSpPr>
          <p:nvPr>
            <p:ph type="sldImg"/>
          </p:nvPr>
        </p:nvSpPr>
        <p:spPr>
          <a:ln/>
        </p:spPr>
      </p:sp>
      <p:sp>
        <p:nvSpPr>
          <p:cNvPr id="440323" name="Rectangle 3"/>
          <p:cNvSpPr>
            <a:spLocks noGrp="1" noChangeArrowheads="1"/>
          </p:cNvSpPr>
          <p:nvPr>
            <p:ph type="body" idx="1"/>
          </p:nvPr>
        </p:nvSpPr>
        <p:spPr>
          <a:xfrm>
            <a:off x="698786" y="4381104"/>
            <a:ext cx="5606483" cy="4150519"/>
          </a:xfrm>
        </p:spPr>
        <p:txBody>
          <a:bodyPr/>
          <a:lstStyle/>
          <a:p>
            <a:r>
              <a:rPr lang="en-US" b="1"/>
              <a:t>NextGen Application Systems (Publishers) </a:t>
            </a:r>
            <a:r>
              <a:rPr lang="en-US"/>
              <a:t>(Enroute Automation, Traffic Flow Management, NextGen Weather Processor etc.)</a:t>
            </a:r>
            <a:endParaRPr lang="en-US" b="1"/>
          </a:p>
          <a:p>
            <a:r>
              <a:rPr lang="en-US" b="1"/>
              <a:t>External Users (Subscribers)</a:t>
            </a:r>
            <a:r>
              <a:rPr lang="en-US"/>
              <a:t> (Airspace user Flight Ops Centers, DoD Command and Control Centers, Airports, etc.)</a:t>
            </a:r>
            <a:endParaRPr lang="en-US" b="1"/>
          </a:p>
          <a:p>
            <a:r>
              <a:rPr lang="en-US" b="1"/>
              <a:t>SWIM </a:t>
            </a:r>
            <a:br>
              <a:rPr lang="en-US" b="1"/>
            </a:br>
            <a:r>
              <a:rPr lang="en-US"/>
              <a:t>(messaging, identity and certificate management, enterprise service mgmt., interface adaptation, conflict resolution, data re-distribution)</a:t>
            </a:r>
            <a:endParaRPr lang="en-US" b="1"/>
          </a:p>
          <a:p>
            <a:r>
              <a:rPr lang="en-US" b="1"/>
              <a:t>NAS IP Network Infrastructure</a:t>
            </a:r>
            <a:br>
              <a:rPr lang="en-US" b="1"/>
            </a:br>
            <a:r>
              <a:rPr lang="en-US"/>
              <a:t>(IP addressing, routing and forwarding, NAS boundary protection, naming </a:t>
            </a:r>
            <a:br>
              <a:rPr lang="en-US"/>
            </a:br>
            <a:r>
              <a:rPr lang="en-US"/>
              <a:t>(DNS, LDAP), intrusion detection, bandwidth management, etc.)</a:t>
            </a:r>
            <a:endParaRPr lang="en-US" b="1"/>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2049463" y="469900"/>
            <a:ext cx="2646362" cy="1984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xfrm>
            <a:off x="306429" y="2726981"/>
            <a:ext cx="6397681" cy="612970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nSpc>
                <a:spcPct val="95000"/>
              </a:lnSpc>
              <a:spcBef>
                <a:spcPct val="0"/>
              </a:spcBef>
              <a:spcAft>
                <a:spcPts val="989"/>
              </a:spcAft>
            </a:pPr>
            <a:r>
              <a:rPr lang="en-US" altLang="en-US" sz="800" dirty="0">
                <a:ea typeface="Calibri" pitchFamily="34" charset="0"/>
                <a:cs typeface="Times New Roman" pitchFamily="18" charset="0"/>
              </a:rPr>
              <a:t>As of </a:t>
            </a:r>
            <a:r>
              <a:rPr lang="en-US" altLang="en-US" sz="800" b="1" dirty="0" smtClean="0">
                <a:solidFill>
                  <a:srgbClr val="FF0000"/>
                </a:solidFill>
                <a:ea typeface="Calibri" pitchFamily="34" charset="0"/>
                <a:cs typeface="Times New Roman" pitchFamily="18" charset="0"/>
              </a:rPr>
              <a:t>July </a:t>
            </a:r>
            <a:r>
              <a:rPr lang="en-US" altLang="en-US" sz="800" dirty="0">
                <a:ea typeface="Calibri" pitchFamily="34" charset="0"/>
                <a:cs typeface="Times New Roman" pitchFamily="18" charset="0"/>
              </a:rPr>
              <a:t>2015:</a:t>
            </a:r>
          </a:p>
          <a:p>
            <a:pPr>
              <a:lnSpc>
                <a:spcPct val="95000"/>
              </a:lnSpc>
              <a:spcBef>
                <a:spcPct val="0"/>
              </a:spcBef>
              <a:spcAft>
                <a:spcPts val="989"/>
              </a:spcAft>
            </a:pPr>
            <a:r>
              <a:rPr lang="en-US" altLang="en-US" sz="800" dirty="0">
                <a:ea typeface="Calibri" pitchFamily="34" charset="0"/>
                <a:cs typeface="Times New Roman" pitchFamily="18" charset="0"/>
              </a:rPr>
              <a:t>NEMS nodes installations status:  </a:t>
            </a:r>
          </a:p>
          <a:p>
            <a:pPr>
              <a:lnSpc>
                <a:spcPct val="95000"/>
              </a:lnSpc>
              <a:spcBef>
                <a:spcPct val="0"/>
              </a:spcBef>
              <a:spcAft>
                <a:spcPts val="989"/>
              </a:spcAft>
            </a:pPr>
            <a:r>
              <a:rPr lang="en-US" altLang="en-US" sz="800" dirty="0">
                <a:ea typeface="Calibri" pitchFamily="34" charset="0"/>
                <a:cs typeface="Times New Roman" pitchFamily="18" charset="0"/>
              </a:rPr>
              <a:t>NEMS Nodes Planned for FY2015:  ZOA, ZAN, ZNY, ZJX  (Scheduled for July 2015 completion). </a:t>
            </a:r>
          </a:p>
          <a:p>
            <a:pPr marL="170631" lvl="3" indent="-170631">
              <a:lnSpc>
                <a:spcPct val="95000"/>
              </a:lnSpc>
              <a:spcBef>
                <a:spcPct val="0"/>
              </a:spcBef>
              <a:spcAft>
                <a:spcPts val="989"/>
              </a:spcAft>
              <a:buFontTx/>
              <a:buChar char="•"/>
            </a:pPr>
            <a:r>
              <a:rPr lang="en-US" altLang="en-US" b="1" dirty="0" smtClean="0">
                <a:solidFill>
                  <a:srgbClr val="FF0000"/>
                </a:solidFill>
              </a:rPr>
              <a:t>FY 2015 NEMS Node deployment at ZNY, ZAN, ZJX, and ZOA deployment successfully completed on June 18, 2015 </a:t>
            </a:r>
            <a:endParaRPr lang="en-US" altLang="en-US" sz="1100" b="1" dirty="0">
              <a:solidFill>
                <a:srgbClr val="FF0000"/>
              </a:solidFill>
            </a:endParaRPr>
          </a:p>
          <a:p>
            <a:pPr>
              <a:lnSpc>
                <a:spcPct val="95000"/>
              </a:lnSpc>
              <a:spcBef>
                <a:spcPct val="0"/>
              </a:spcBef>
              <a:spcAft>
                <a:spcPts val="989"/>
              </a:spcAft>
            </a:pPr>
            <a:r>
              <a:rPr lang="en-US" altLang="en-US" sz="800" dirty="0">
                <a:ea typeface="Calibri" pitchFamily="34" charset="0"/>
                <a:cs typeface="Calibri" pitchFamily="34" charset="0"/>
              </a:rPr>
              <a:t>NEMS Nodes Planned for FY2016:  ZHU, ZOB, ZME, </a:t>
            </a:r>
            <a:r>
              <a:rPr lang="en-US" altLang="en-US" sz="800" b="0" dirty="0">
                <a:solidFill>
                  <a:srgbClr val="FF0000"/>
                </a:solidFill>
                <a:ea typeface="Calibri" pitchFamily="34" charset="0"/>
                <a:cs typeface="Calibri" pitchFamily="34" charset="0"/>
              </a:rPr>
              <a:t>ZDV</a:t>
            </a:r>
          </a:p>
          <a:p>
            <a:pPr marL="0" lvl="1">
              <a:spcBef>
                <a:spcPct val="0"/>
              </a:spcBef>
            </a:pPr>
            <a:r>
              <a:rPr lang="en-US" altLang="en-US" b="1" dirty="0" smtClean="0">
                <a:solidFill>
                  <a:srgbClr val="FF0000"/>
                </a:solidFill>
              </a:rPr>
              <a:t>SWIM Segment 2B FID DP is planned for Q4 CY2015 (Sept DP).</a:t>
            </a:r>
          </a:p>
          <a:p>
            <a:pPr>
              <a:lnSpc>
                <a:spcPct val="95000"/>
              </a:lnSpc>
              <a:spcBef>
                <a:spcPct val="0"/>
              </a:spcBef>
              <a:spcAft>
                <a:spcPts val="989"/>
              </a:spcAft>
            </a:pPr>
            <a:endParaRPr lang="en-US" altLang="en-US" sz="800" dirty="0">
              <a:solidFill>
                <a:srgbClr val="4A98D2"/>
              </a:solidFill>
              <a:ea typeface="Calibri" pitchFamily="34" charset="0"/>
              <a:cs typeface="Calibri" pitchFamily="34" charset="0"/>
            </a:endParaRPr>
          </a:p>
          <a:p>
            <a:pPr>
              <a:lnSpc>
                <a:spcPct val="95000"/>
              </a:lnSpc>
              <a:spcBef>
                <a:spcPct val="0"/>
              </a:spcBef>
              <a:spcAft>
                <a:spcPts val="989"/>
              </a:spcAft>
            </a:pPr>
            <a:r>
              <a:rPr lang="en-US" altLang="en-US" sz="800" dirty="0">
                <a:ea typeface="Calibri" pitchFamily="34" charset="0"/>
                <a:cs typeface="Calibri" pitchFamily="34" charset="0"/>
              </a:rPr>
              <a:t>System Wide Information Management (SWIM) will provide the information-sharing platform that will deliver real-time, traffic, weather and other NAS information in a standard data format to promote a common view or situational awareness among NAS users.</a:t>
            </a:r>
          </a:p>
          <a:p>
            <a:pPr>
              <a:lnSpc>
                <a:spcPct val="80000"/>
              </a:lnSpc>
              <a:spcBef>
                <a:spcPct val="0"/>
              </a:spcBef>
              <a:spcAft>
                <a:spcPts val="989"/>
              </a:spcAft>
              <a:buFontTx/>
              <a:buChar char="•"/>
            </a:pPr>
            <a:r>
              <a:rPr lang="en-US" altLang="en-US" sz="800" dirty="0">
                <a:ea typeface="Calibri" pitchFamily="34" charset="0"/>
                <a:cs typeface="Calibri" pitchFamily="34" charset="0"/>
              </a:rPr>
              <a:t>The first use of SWIM is the sharing of surface movement data from Core airports.</a:t>
            </a:r>
          </a:p>
          <a:p>
            <a:pPr marL="0" lvl="1">
              <a:lnSpc>
                <a:spcPct val="80000"/>
              </a:lnSpc>
              <a:spcBef>
                <a:spcPct val="0"/>
              </a:spcBef>
              <a:spcAft>
                <a:spcPts val="989"/>
              </a:spcAft>
              <a:buFontTx/>
              <a:buChar char="•"/>
            </a:pPr>
            <a:r>
              <a:rPr lang="en-US" altLang="en-US" sz="800" dirty="0">
                <a:ea typeface="Calibri" pitchFamily="34" charset="0"/>
                <a:cs typeface="Calibri" pitchFamily="34" charset="0"/>
              </a:rPr>
              <a:t>ASDE-X and ASSC surface data provide the surface situational awareness</a:t>
            </a:r>
          </a:p>
          <a:p>
            <a:pPr>
              <a:lnSpc>
                <a:spcPct val="80000"/>
              </a:lnSpc>
              <a:spcBef>
                <a:spcPct val="0"/>
              </a:spcBef>
              <a:spcAft>
                <a:spcPts val="989"/>
              </a:spcAft>
              <a:buFontTx/>
              <a:buChar char="•"/>
            </a:pPr>
            <a:r>
              <a:rPr lang="en-US" altLang="en-US" sz="800" dirty="0">
                <a:ea typeface="Calibri" pitchFamily="34" charset="0"/>
                <a:cs typeface="Calibri" pitchFamily="34" charset="0"/>
              </a:rPr>
              <a:t>Current users also receive common flight related weather situational awareness. SWIM also interfaces with several NAS weather systems to obtain the following data:</a:t>
            </a:r>
          </a:p>
          <a:p>
            <a:pPr marL="0" lvl="1">
              <a:lnSpc>
                <a:spcPct val="80000"/>
              </a:lnSpc>
              <a:spcBef>
                <a:spcPct val="0"/>
              </a:spcBef>
              <a:spcAft>
                <a:spcPts val="989"/>
              </a:spcAft>
              <a:buFontTx/>
              <a:buChar char="•"/>
            </a:pPr>
            <a:r>
              <a:rPr lang="en-US" altLang="en-US" sz="800" dirty="0">
                <a:ea typeface="Calibri" pitchFamily="34" charset="0"/>
                <a:cs typeface="Calibri" pitchFamily="34" charset="0"/>
              </a:rPr>
              <a:t>Runway visual range information for over 100 airports provides the visibility conditions at airports</a:t>
            </a:r>
          </a:p>
          <a:p>
            <a:pPr marL="0" lvl="1">
              <a:lnSpc>
                <a:spcPct val="80000"/>
              </a:lnSpc>
              <a:spcBef>
                <a:spcPct val="0"/>
              </a:spcBef>
              <a:spcAft>
                <a:spcPts val="989"/>
              </a:spcAft>
              <a:buFontTx/>
              <a:buChar char="•"/>
            </a:pPr>
            <a:r>
              <a:rPr lang="en-US" altLang="en-US" sz="800" dirty="0">
                <a:ea typeface="Calibri" pitchFamily="34" charset="0"/>
                <a:cs typeface="Calibri" pitchFamily="34" charset="0"/>
              </a:rPr>
              <a:t>Terminal weather products </a:t>
            </a:r>
          </a:p>
          <a:p>
            <a:pPr marL="0" lvl="1">
              <a:lnSpc>
                <a:spcPct val="80000"/>
              </a:lnSpc>
              <a:spcBef>
                <a:spcPct val="0"/>
              </a:spcBef>
              <a:spcAft>
                <a:spcPts val="989"/>
              </a:spcAft>
              <a:buFontTx/>
              <a:buChar char="•"/>
            </a:pPr>
            <a:r>
              <a:rPr lang="en-US" altLang="en-US" sz="800" dirty="0" err="1">
                <a:ea typeface="Calibri" pitchFamily="34" charset="0"/>
                <a:cs typeface="Calibri" pitchFamily="34" charset="0"/>
              </a:rPr>
              <a:t>Enroute</a:t>
            </a:r>
            <a:r>
              <a:rPr lang="en-US" altLang="en-US" sz="800" dirty="0">
                <a:ea typeface="Calibri" pitchFamily="34" charset="0"/>
                <a:cs typeface="Calibri" pitchFamily="34" charset="0"/>
              </a:rPr>
              <a:t> weather products</a:t>
            </a:r>
          </a:p>
          <a:p>
            <a:pPr>
              <a:lnSpc>
                <a:spcPct val="80000"/>
              </a:lnSpc>
              <a:spcBef>
                <a:spcPct val="0"/>
              </a:spcBef>
              <a:spcAft>
                <a:spcPts val="989"/>
              </a:spcAft>
              <a:buFontTx/>
              <a:buChar char="•"/>
            </a:pPr>
            <a:r>
              <a:rPr lang="en-US" altLang="en-US" sz="800" dirty="0">
                <a:ea typeface="Calibri" pitchFamily="34" charset="0"/>
                <a:cs typeface="Calibri" pitchFamily="34" charset="0"/>
              </a:rPr>
              <a:t>SWIM services increase in-flight situational awareness by the delivery of:</a:t>
            </a:r>
          </a:p>
          <a:p>
            <a:pPr marL="0" lvl="1">
              <a:lnSpc>
                <a:spcPct val="80000"/>
              </a:lnSpc>
              <a:spcBef>
                <a:spcPct val="0"/>
              </a:spcBef>
              <a:spcAft>
                <a:spcPts val="989"/>
              </a:spcAft>
              <a:buFontTx/>
              <a:buChar char="•"/>
            </a:pPr>
            <a:r>
              <a:rPr lang="en-US" altLang="en-US" sz="800" dirty="0">
                <a:ea typeface="Calibri" pitchFamily="34" charset="0"/>
                <a:cs typeface="Calibri" pitchFamily="34" charset="0"/>
              </a:rPr>
              <a:t>Special Use Airspace status information and Notices to Airman (NOTAMS) to promote situational awareness</a:t>
            </a:r>
          </a:p>
          <a:p>
            <a:pPr marL="0" lvl="1">
              <a:lnSpc>
                <a:spcPct val="80000"/>
              </a:lnSpc>
              <a:spcBef>
                <a:spcPct val="0"/>
              </a:spcBef>
              <a:spcAft>
                <a:spcPts val="989"/>
              </a:spcAft>
              <a:buFontTx/>
              <a:buChar char="•"/>
            </a:pPr>
            <a:r>
              <a:rPr lang="en-US" altLang="en-US" sz="800" dirty="0">
                <a:ea typeface="Calibri" pitchFamily="34" charset="0"/>
                <a:cs typeface="Calibri" pitchFamily="34" charset="0"/>
              </a:rPr>
              <a:t>Metering information to maintain efficient use of airspace</a:t>
            </a:r>
          </a:p>
          <a:p>
            <a:pPr marL="0" lvl="1">
              <a:lnSpc>
                <a:spcPct val="80000"/>
              </a:lnSpc>
              <a:spcBef>
                <a:spcPct val="0"/>
              </a:spcBef>
              <a:spcAft>
                <a:spcPts val="989"/>
              </a:spcAft>
              <a:buFontTx/>
              <a:buChar char="•"/>
            </a:pPr>
            <a:r>
              <a:rPr lang="en-US" altLang="en-US" sz="800" dirty="0">
                <a:ea typeface="Calibri" pitchFamily="34" charset="0"/>
                <a:cs typeface="Calibri" pitchFamily="34" charset="0"/>
              </a:rPr>
              <a:t>Traffic flow information to decrease congestion in high use areas</a:t>
            </a:r>
          </a:p>
          <a:p>
            <a:pPr marL="0" lvl="1">
              <a:lnSpc>
                <a:spcPct val="80000"/>
              </a:lnSpc>
              <a:spcBef>
                <a:spcPct val="0"/>
              </a:spcBef>
              <a:spcAft>
                <a:spcPts val="989"/>
              </a:spcAft>
              <a:buFontTx/>
              <a:buChar char="•"/>
            </a:pPr>
            <a:r>
              <a:rPr lang="en-US" altLang="en-US" sz="800" dirty="0">
                <a:ea typeface="Calibri" pitchFamily="34" charset="0"/>
                <a:cs typeface="Calibri" pitchFamily="34" charset="0"/>
              </a:rPr>
              <a:t>Flight planning and flight tracks or location information to further common situational awareness</a:t>
            </a:r>
          </a:p>
          <a:p>
            <a:pPr>
              <a:lnSpc>
                <a:spcPct val="80000"/>
              </a:lnSpc>
              <a:spcBef>
                <a:spcPct val="0"/>
              </a:spcBef>
            </a:pPr>
            <a:r>
              <a:rPr lang="en-US" altLang="en-US" sz="800" dirty="0">
                <a:ea typeface="Calibri" pitchFamily="34" charset="0"/>
                <a:cs typeface="Calibri" pitchFamily="34" charset="0"/>
              </a:rPr>
              <a:t>The SWIM NAS Enterprise Messaging Service (NEMS) provides the infrastructure required for </a:t>
            </a:r>
            <a:r>
              <a:rPr lang="en-US" altLang="en-US" sz="800" dirty="0" err="1">
                <a:ea typeface="Calibri" pitchFamily="34" charset="0"/>
                <a:cs typeface="Calibri" pitchFamily="34" charset="0"/>
              </a:rPr>
              <a:t>NextGen's</a:t>
            </a:r>
            <a:r>
              <a:rPr lang="en-US" altLang="en-US" sz="800" dirty="0">
                <a:ea typeface="Calibri" pitchFamily="34" charset="0"/>
                <a:cs typeface="Calibri" pitchFamily="34" charset="0"/>
              </a:rPr>
              <a:t> internal and external distribution of operational data. </a:t>
            </a:r>
          </a:p>
          <a:p>
            <a:pPr>
              <a:lnSpc>
                <a:spcPct val="80000"/>
              </a:lnSpc>
              <a:spcBef>
                <a:spcPct val="0"/>
              </a:spcBef>
            </a:pPr>
            <a:endParaRPr lang="en-US" altLang="en-US" sz="800" dirty="0">
              <a:ea typeface="Calibri" pitchFamily="34" charset="0"/>
              <a:cs typeface="Calibri" pitchFamily="34" charset="0"/>
            </a:endParaRPr>
          </a:p>
          <a:p>
            <a:pPr>
              <a:lnSpc>
                <a:spcPct val="80000"/>
              </a:lnSpc>
              <a:spcBef>
                <a:spcPct val="0"/>
              </a:spcBef>
              <a:buFontTx/>
              <a:buChar char="•"/>
            </a:pPr>
            <a:r>
              <a:rPr lang="en-US" altLang="en-US" sz="800" dirty="0">
                <a:ea typeface="Calibri" pitchFamily="34" charset="0"/>
                <a:cs typeface="Calibri" pitchFamily="34" charset="0"/>
              </a:rPr>
              <a:t>To accommodate the needed processing power and customer demand for data SWIM has twelve installed operational NEMS nodes and four additional installations are scheduled this year to meet anticipated increased demand.  Each year the program evaluates capacity vs demand to determine the location and number of nodes to add to the network.</a:t>
            </a:r>
          </a:p>
          <a:p>
            <a:pPr>
              <a:lnSpc>
                <a:spcPct val="80000"/>
              </a:lnSpc>
              <a:spcBef>
                <a:spcPct val="0"/>
              </a:spcBef>
            </a:pPr>
            <a:endParaRPr lang="en-US" altLang="en-US" sz="800" dirty="0">
              <a:ea typeface="Calibri" pitchFamily="34" charset="0"/>
              <a:cs typeface="Calibri" pitchFamily="34" charset="0"/>
            </a:endParaRPr>
          </a:p>
          <a:p>
            <a:pPr>
              <a:lnSpc>
                <a:spcPct val="80000"/>
              </a:lnSpc>
              <a:spcBef>
                <a:spcPct val="0"/>
              </a:spcBef>
              <a:buFontTx/>
              <a:buChar char="•"/>
            </a:pPr>
            <a:endParaRPr lang="en-US" altLang="en-US" sz="800" dirty="0">
              <a:solidFill>
                <a:srgbClr val="FF0000"/>
              </a:solidFill>
              <a:ea typeface="Calibri" pitchFamily="34" charset="0"/>
              <a:cs typeface="Calibri" pitchFamily="34" charset="0"/>
            </a:endParaRPr>
          </a:p>
          <a:p>
            <a:pPr>
              <a:lnSpc>
                <a:spcPct val="80000"/>
              </a:lnSpc>
              <a:spcBef>
                <a:spcPct val="0"/>
              </a:spcBef>
            </a:pPr>
            <a:endParaRPr lang="en-US" altLang="en-US" sz="800" dirty="0">
              <a:solidFill>
                <a:srgbClr val="FF0000"/>
              </a:solidFill>
              <a:ea typeface="Calibri" pitchFamily="34" charset="0"/>
              <a:cs typeface="Calibri" pitchFamily="34" charset="0"/>
            </a:endParaRPr>
          </a:p>
        </p:txBody>
      </p:sp>
      <p:sp>
        <p:nvSpPr>
          <p:cNvPr id="3072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351" indent="-289751">
              <a:defRPr>
                <a:solidFill>
                  <a:schemeClr val="tx1"/>
                </a:solidFill>
                <a:latin typeface="Calibri" pitchFamily="34" charset="0"/>
              </a:defRPr>
            </a:lvl2pPr>
            <a:lvl3pPr marL="1159002" indent="-231800">
              <a:defRPr>
                <a:solidFill>
                  <a:schemeClr val="tx1"/>
                </a:solidFill>
                <a:latin typeface="Calibri" pitchFamily="34" charset="0"/>
              </a:defRPr>
            </a:lvl3pPr>
            <a:lvl4pPr marL="1622603" indent="-231800">
              <a:defRPr>
                <a:solidFill>
                  <a:schemeClr val="tx1"/>
                </a:solidFill>
                <a:latin typeface="Calibri" pitchFamily="34" charset="0"/>
              </a:defRPr>
            </a:lvl4pPr>
            <a:lvl5pPr marL="2086204" indent="-231800">
              <a:defRPr>
                <a:solidFill>
                  <a:schemeClr val="tx1"/>
                </a:solidFill>
                <a:latin typeface="Calibri" pitchFamily="34" charset="0"/>
              </a:defRPr>
            </a:lvl5pPr>
            <a:lvl6pPr marL="2549804" indent="-231800" fontAlgn="base">
              <a:spcBef>
                <a:spcPct val="0"/>
              </a:spcBef>
              <a:spcAft>
                <a:spcPct val="0"/>
              </a:spcAft>
              <a:defRPr>
                <a:solidFill>
                  <a:schemeClr val="tx1"/>
                </a:solidFill>
                <a:latin typeface="Calibri" pitchFamily="34" charset="0"/>
              </a:defRPr>
            </a:lvl6pPr>
            <a:lvl7pPr marL="3013405" indent="-231800" fontAlgn="base">
              <a:spcBef>
                <a:spcPct val="0"/>
              </a:spcBef>
              <a:spcAft>
                <a:spcPct val="0"/>
              </a:spcAft>
              <a:defRPr>
                <a:solidFill>
                  <a:schemeClr val="tx1"/>
                </a:solidFill>
                <a:latin typeface="Calibri" pitchFamily="34" charset="0"/>
              </a:defRPr>
            </a:lvl7pPr>
            <a:lvl8pPr marL="3477006" indent="-231800" fontAlgn="base">
              <a:spcBef>
                <a:spcPct val="0"/>
              </a:spcBef>
              <a:spcAft>
                <a:spcPct val="0"/>
              </a:spcAft>
              <a:defRPr>
                <a:solidFill>
                  <a:schemeClr val="tx1"/>
                </a:solidFill>
                <a:latin typeface="Calibri" pitchFamily="34" charset="0"/>
              </a:defRPr>
            </a:lvl8pPr>
            <a:lvl9pPr marL="3940607" indent="-231800" fontAlgn="base">
              <a:spcBef>
                <a:spcPct val="0"/>
              </a:spcBef>
              <a:spcAft>
                <a:spcPct val="0"/>
              </a:spcAft>
              <a:defRPr>
                <a:solidFill>
                  <a:schemeClr val="tx1"/>
                </a:solidFill>
                <a:latin typeface="Calibri" pitchFamily="34" charset="0"/>
              </a:defRPr>
            </a:lvl9pPr>
          </a:lstStyle>
          <a:p>
            <a:fld id="{1A5F70BE-AEA2-464F-AA55-82A76FCA5B49}" type="slidenum">
              <a:rPr lang="en-US" altLang="en-US">
                <a:solidFill>
                  <a:srgbClr val="000000"/>
                </a:solidFill>
              </a:rPr>
              <a:pPr/>
              <a:t>31</a:t>
            </a:fld>
            <a:endParaRPr lang="en-US" altLang="en-US">
              <a:solidFill>
                <a:srgbClr val="000000"/>
              </a:solidFill>
            </a:endParaRPr>
          </a:p>
        </p:txBody>
      </p:sp>
    </p:spTree>
    <p:extLst>
      <p:ext uri="{BB962C8B-B14F-4D97-AF65-F5344CB8AC3E}">
        <p14:creationId xmlns:p14="http://schemas.microsoft.com/office/powerpoint/2010/main" val="4274885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a:xfrm>
            <a:off x="515578" y="4381104"/>
            <a:ext cx="6102603" cy="4150519"/>
          </a:xfrm>
        </p:spPr>
        <p:txBody>
          <a:bodyPr>
            <a:normAutofit fontScale="47500" lnSpcReduction="20000"/>
          </a:bodyPr>
          <a:lstStyle/>
          <a:p>
            <a:pPr>
              <a:spcBef>
                <a:spcPct val="0"/>
              </a:spcBef>
              <a:defRPr/>
            </a:pPr>
            <a:r>
              <a:rPr lang="en-US" altLang="en-US" sz="1100" dirty="0"/>
              <a:t>As of</a:t>
            </a:r>
            <a:r>
              <a:rPr lang="en-US" altLang="en-US" sz="1100" dirty="0">
                <a:solidFill>
                  <a:srgbClr val="FF0000"/>
                </a:solidFill>
              </a:rPr>
              <a:t> </a:t>
            </a:r>
            <a:r>
              <a:rPr lang="en-US" altLang="en-US" sz="1100" b="1" dirty="0" smtClean="0">
                <a:solidFill>
                  <a:srgbClr val="FF0000"/>
                </a:solidFill>
              </a:rPr>
              <a:t>July </a:t>
            </a:r>
            <a:r>
              <a:rPr lang="en-US" altLang="en-US" sz="1100" dirty="0"/>
              <a:t>2015</a:t>
            </a:r>
            <a:r>
              <a:rPr lang="en-US" altLang="en-US" sz="1100" dirty="0">
                <a:solidFill>
                  <a:srgbClr val="0095C1"/>
                </a:solidFill>
              </a:rPr>
              <a:t>:</a:t>
            </a:r>
          </a:p>
          <a:p>
            <a:pPr>
              <a:spcBef>
                <a:spcPct val="0"/>
              </a:spcBef>
              <a:defRPr/>
            </a:pPr>
            <a:endParaRPr lang="en-US" altLang="en-US" sz="1100" dirty="0">
              <a:solidFill>
                <a:srgbClr val="0095C1"/>
              </a:solidFill>
            </a:endParaRPr>
          </a:p>
          <a:p>
            <a:pPr marL="171450" lvl="0" indent="-171450">
              <a:buFont typeface="Arial" panose="020B0604020202020204" pitchFamily="34" charset="0"/>
              <a:buChar char="•"/>
            </a:pPr>
            <a:r>
              <a:rPr lang="en-US" sz="1200" kern="1200" dirty="0" smtClean="0">
                <a:solidFill>
                  <a:srgbClr val="FF0000"/>
                </a:solidFill>
                <a:effectLst/>
                <a:latin typeface="+mn-lt"/>
                <a:ea typeface="+mn-ea"/>
                <a:cs typeface="+mn-cs"/>
              </a:rPr>
              <a:t>Release 3.1.1</a:t>
            </a:r>
            <a:endParaRPr lang="en-US" sz="1100" kern="1200" dirty="0" smtClean="0">
              <a:solidFill>
                <a:srgbClr val="FF0000"/>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rgbClr val="FF0000"/>
                </a:solidFill>
                <a:effectLst/>
                <a:latin typeface="+mn-lt"/>
                <a:ea typeface="+mn-ea"/>
                <a:cs typeface="+mn-cs"/>
              </a:rPr>
              <a:t>Second Level Support software fix testing completed at the Raytheon site in Marlboro on July 22, 2015.  R3.1.1 is planned for key site testing at Northern California TRACON (NCT) in August 2015 (SFO data) and Buffalo TRACON (CLE data) in September 2015.  </a:t>
            </a:r>
            <a:endParaRPr lang="en-US" sz="1100" kern="1200" dirty="0" smtClean="0">
              <a:solidFill>
                <a:srgbClr val="FF0000"/>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rgbClr val="FF0000"/>
                </a:solidFill>
                <a:effectLst/>
                <a:latin typeface="+mn-lt"/>
                <a:ea typeface="+mn-ea"/>
                <a:cs typeface="+mn-cs"/>
              </a:rPr>
              <a:t>Release 3.2 – </a:t>
            </a:r>
          </a:p>
          <a:p>
            <a:pPr marL="628650" lvl="1" indent="-171450">
              <a:buFont typeface="Arial" panose="020B0604020202020204" pitchFamily="34" charset="0"/>
              <a:buChar char="•"/>
            </a:pPr>
            <a:r>
              <a:rPr lang="en-US" sz="1200" kern="1200" dirty="0" smtClean="0">
                <a:solidFill>
                  <a:srgbClr val="FF0000"/>
                </a:solidFill>
                <a:effectLst/>
                <a:latin typeface="+mn-lt"/>
                <a:ea typeface="+mn-ea"/>
                <a:cs typeface="+mn-cs"/>
              </a:rPr>
              <a:t>Terminal Automation Modernization and Replacement (TAMR) STDDS </a:t>
            </a:r>
            <a:endParaRPr lang="en-US" sz="1100" kern="1200" dirty="0" smtClean="0">
              <a:solidFill>
                <a:srgbClr val="FF0000"/>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rgbClr val="FF0000"/>
                </a:solidFill>
                <a:effectLst/>
                <a:latin typeface="+mn-lt"/>
                <a:ea typeface="+mn-ea"/>
                <a:cs typeface="+mn-cs"/>
              </a:rPr>
              <a:t>Developed R3.2 Site prep plan. Holding briefings with Engineering Service Managers to ensure support and acceptance of the plan. STDDS site prep for R3.2 to be completed by June 1, 2016.</a:t>
            </a:r>
            <a:endParaRPr lang="en-US" sz="1100" kern="1200" dirty="0" smtClean="0">
              <a:solidFill>
                <a:srgbClr val="FF0000"/>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rgbClr val="FF0000"/>
                </a:solidFill>
                <a:effectLst/>
                <a:latin typeface="+mn-lt"/>
                <a:ea typeface="+mn-ea"/>
                <a:cs typeface="+mn-cs"/>
              </a:rPr>
              <a:t>The STDDS Key Site Testing Software Release 3.2 for Northern California TRACON (NCT) and Fresno (FAT) has been successfully completed with no issues. </a:t>
            </a:r>
            <a:endParaRPr lang="en-US" sz="1100" kern="1200" dirty="0" smtClean="0">
              <a:solidFill>
                <a:srgbClr val="FF0000"/>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rgbClr val="FF0000"/>
                </a:solidFill>
                <a:effectLst/>
                <a:latin typeface="+mn-lt"/>
                <a:ea typeface="+mn-ea"/>
                <a:cs typeface="+mn-cs"/>
              </a:rPr>
              <a:t>Key Site Testing scheduled for January 25, 2016 at Bradley (BDL/Y90) </a:t>
            </a:r>
            <a:endParaRPr lang="en-US" sz="1100" kern="1200" dirty="0" smtClean="0">
              <a:solidFill>
                <a:srgbClr val="FF0000"/>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rgbClr val="FF0000"/>
                </a:solidFill>
                <a:effectLst/>
                <a:latin typeface="+mn-lt"/>
                <a:ea typeface="+mn-ea"/>
                <a:cs typeface="+mn-cs"/>
              </a:rPr>
              <a:t>The second </a:t>
            </a:r>
            <a:r>
              <a:rPr lang="en-US" sz="1200" kern="1200" dirty="0" err="1" smtClean="0">
                <a:solidFill>
                  <a:srgbClr val="FF0000"/>
                </a:solidFill>
                <a:effectLst/>
                <a:latin typeface="+mn-lt"/>
                <a:ea typeface="+mn-ea"/>
                <a:cs typeface="+mn-cs"/>
              </a:rPr>
              <a:t>keysite</a:t>
            </a:r>
            <a:r>
              <a:rPr lang="en-US" sz="1200" kern="1200" dirty="0" smtClean="0">
                <a:solidFill>
                  <a:srgbClr val="FF0000"/>
                </a:solidFill>
                <a:effectLst/>
                <a:latin typeface="+mn-lt"/>
                <a:ea typeface="+mn-ea"/>
                <a:cs typeface="+mn-cs"/>
              </a:rPr>
              <a:t> NCT scheduled for February 29, 2016. </a:t>
            </a:r>
            <a:endParaRPr lang="en-US" sz="1100" kern="1200" dirty="0" smtClean="0">
              <a:solidFill>
                <a:srgbClr val="FF0000"/>
              </a:solidFill>
              <a:effectLst/>
              <a:latin typeface="+mn-lt"/>
              <a:ea typeface="+mn-ea"/>
              <a:cs typeface="+mn-cs"/>
            </a:endParaRPr>
          </a:p>
          <a:p>
            <a:pPr marL="171385" indent="-171385">
              <a:buFont typeface="Arial" panose="020B0604020202020204" pitchFamily="34" charset="0"/>
              <a:buChar char="•"/>
              <a:defRPr/>
            </a:pPr>
            <a:endParaRPr lang="en-US" dirty="0" smtClean="0">
              <a:solidFill>
                <a:srgbClr val="FF0000"/>
              </a:solidFill>
            </a:endParaRPr>
          </a:p>
          <a:p>
            <a:pPr marL="171450" lvl="0" indent="-171450">
              <a:buFont typeface="Arial" panose="020B0604020202020204" pitchFamily="34" charset="0"/>
              <a:buChar char="•"/>
            </a:pPr>
            <a:r>
              <a:rPr lang="en-US" sz="1200" kern="1200" dirty="0" smtClean="0">
                <a:solidFill>
                  <a:srgbClr val="FF0000"/>
                </a:solidFill>
                <a:effectLst/>
                <a:latin typeface="+mn-lt"/>
                <a:ea typeface="+mn-ea"/>
                <a:cs typeface="+mn-cs"/>
              </a:rPr>
              <a:t>RVR Digital Feed (DF) Transition:  Planned shutdown of the TFMS Legacy feed is November 2015.</a:t>
            </a:r>
            <a:endParaRPr lang="en-US" sz="1100" kern="1200" dirty="0" smtClean="0">
              <a:solidFill>
                <a:srgbClr val="FF0000"/>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rgbClr val="FF0000"/>
                </a:solidFill>
                <a:effectLst/>
                <a:latin typeface="+mn-lt"/>
                <a:ea typeface="+mn-ea"/>
                <a:cs typeface="+mn-cs"/>
              </a:rPr>
              <a:t>Currently 8 consumers have transitioned to receive RVR data from STDDS (Sabre, NEMC, SOSC, ATO Safety, Embry-Riddle, </a:t>
            </a:r>
            <a:r>
              <a:rPr lang="en-US" sz="1200" kern="1200" dirty="0" err="1" smtClean="0">
                <a:solidFill>
                  <a:srgbClr val="FF0000"/>
                </a:solidFill>
                <a:effectLst/>
                <a:latin typeface="+mn-lt"/>
                <a:ea typeface="+mn-ea"/>
                <a:cs typeface="+mn-cs"/>
              </a:rPr>
              <a:t>FlightAware</a:t>
            </a:r>
            <a:r>
              <a:rPr lang="en-US" sz="1200" kern="1200" dirty="0" smtClean="0">
                <a:solidFill>
                  <a:srgbClr val="FF0000"/>
                </a:solidFill>
                <a:effectLst/>
                <a:latin typeface="+mn-lt"/>
                <a:ea typeface="+mn-ea"/>
                <a:cs typeface="+mn-cs"/>
              </a:rPr>
              <a:t>, WSI and TFMS.</a:t>
            </a:r>
            <a:endParaRPr lang="en-US" sz="1100" kern="1200" dirty="0" smtClean="0">
              <a:solidFill>
                <a:srgbClr val="FF0000"/>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rgbClr val="FF0000"/>
                </a:solidFill>
                <a:effectLst/>
                <a:latin typeface="+mn-lt"/>
                <a:ea typeface="+mn-ea"/>
                <a:cs typeface="+mn-cs"/>
              </a:rPr>
              <a:t>Initiated discussions on the plan to host the new Runway Visual Range (RVR) website on July 9, 2015, with ANG-E13 (Tech Center Laboratory Services Branch).</a:t>
            </a:r>
            <a:endParaRPr lang="en-US" sz="1100" kern="1200" dirty="0" smtClean="0">
              <a:solidFill>
                <a:srgbClr val="FF0000"/>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rgbClr val="FF0000"/>
                </a:solidFill>
                <a:effectLst/>
                <a:latin typeface="+mn-lt"/>
                <a:ea typeface="+mn-ea"/>
                <a:cs typeface="+mn-cs"/>
              </a:rPr>
              <a:t>Presented to AJM-3 &amp; AJW-1 management the issue of bad RVR clock data in the monthly coordination meeting with Tech Ops and Enterprise Services. </a:t>
            </a:r>
            <a:endParaRPr lang="en-US" sz="1100" kern="1200" dirty="0" smtClean="0">
              <a:solidFill>
                <a:srgbClr val="FF0000"/>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rgbClr val="FF0000"/>
                </a:solidFill>
                <a:effectLst/>
                <a:latin typeface="+mn-lt"/>
                <a:ea typeface="+mn-ea"/>
                <a:cs typeface="+mn-cs"/>
              </a:rPr>
              <a:t>TFMS is currently the primary NAS consumer of STDDS RVR data which, due to the bad RVR clock data, is not able to rely on STDDS data for their metering calculations and traffic flow information.</a:t>
            </a:r>
            <a:endParaRPr lang="en-US" sz="1100" kern="1200" dirty="0" smtClean="0">
              <a:solidFill>
                <a:srgbClr val="FF0000"/>
              </a:solidFill>
              <a:effectLst/>
              <a:latin typeface="+mn-lt"/>
              <a:ea typeface="+mn-ea"/>
              <a:cs typeface="+mn-cs"/>
            </a:endParaRPr>
          </a:p>
          <a:p>
            <a:pPr marL="1543050" lvl="3" indent="-171450">
              <a:buFont typeface="Arial" panose="020B0604020202020204" pitchFamily="34" charset="0"/>
              <a:buChar char="•"/>
            </a:pPr>
            <a:r>
              <a:rPr lang="en-US" sz="1200" kern="1200" dirty="0" smtClean="0">
                <a:solidFill>
                  <a:srgbClr val="FF0000"/>
                </a:solidFill>
                <a:effectLst/>
                <a:latin typeface="+mn-lt"/>
                <a:ea typeface="+mn-ea"/>
                <a:cs typeface="+mn-cs"/>
              </a:rPr>
              <a:t>The RVR latency issues were resolved by Tech Ops as of July 7, 2015.</a:t>
            </a:r>
            <a:endParaRPr lang="en-US" sz="1100" kern="1200" dirty="0" smtClean="0">
              <a:solidFill>
                <a:srgbClr val="FF0000"/>
              </a:solidFill>
              <a:effectLst/>
              <a:latin typeface="+mn-lt"/>
              <a:ea typeface="+mn-ea"/>
              <a:cs typeface="+mn-cs"/>
            </a:endParaRPr>
          </a:p>
          <a:p>
            <a:pPr marL="171450" lvl="0" indent="-171450">
              <a:buFont typeface="Arial" panose="020B0604020202020204" pitchFamily="34" charset="0"/>
              <a:buChar char="•"/>
            </a:pPr>
            <a:endParaRPr lang="en-US" sz="1200" kern="1200" dirty="0" smtClean="0">
              <a:solidFill>
                <a:srgbClr val="FF0000"/>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rgbClr val="FF0000"/>
                </a:solidFill>
                <a:effectLst/>
                <a:latin typeface="+mn-lt"/>
                <a:ea typeface="+mn-ea"/>
                <a:cs typeface="+mn-cs"/>
              </a:rPr>
              <a:t>Non-Movement Area Data – held meetings with AJM-23 to discuss STDDS connection to JFK Mini-ramp system.  Preparing a draft briefing to present to FAA management on the benefits and parameters of including non-movement area in the SWIM feed.</a:t>
            </a:r>
            <a:endParaRPr lang="en-US" sz="1100" kern="1200" dirty="0" smtClean="0">
              <a:solidFill>
                <a:srgbClr val="FF0000"/>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rgbClr val="FF0000"/>
                </a:solidFill>
                <a:effectLst/>
                <a:latin typeface="+mn-lt"/>
                <a:ea typeface="+mn-ea"/>
                <a:cs typeface="+mn-cs"/>
              </a:rPr>
              <a:t>Held a meeting with the Data Release organization on July 22, 2015, to discuss unfiltered Cat11 data from the JFK Ramp System and STDDS’ plans for connecting and publishing the non-movement data to external consumers.  AJR-D agrees with the plan to move forward with the stipulation that we filter the Cat 10 data in the same manner SWIM filters Cat 11 data.</a:t>
            </a:r>
            <a:endParaRPr lang="en-US" sz="1100" kern="1200" dirty="0" smtClean="0">
              <a:solidFill>
                <a:srgbClr val="FF0000"/>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rgbClr val="FF0000"/>
                </a:solidFill>
                <a:effectLst/>
                <a:latin typeface="+mn-lt"/>
                <a:ea typeface="+mn-ea"/>
                <a:cs typeface="+mn-cs"/>
              </a:rPr>
              <a:t>To initiate closure of an action from the SWIM Segment 2B JRC pre-brief regarding STDDS publishing non-movement area data (NMA) (ASDE-X Cat 10 data), conducted a meeting with AJV-7 and AJM-2/TFMS on July 21, 2015.   Discussed the capability and received agreement to move forward with publishing the Cat 10 data via STDDS to external consumers stipulating that no new sensors would be installed to collect additional NMA data.  </a:t>
            </a:r>
            <a:endParaRPr lang="en-US" sz="1100" kern="1200" dirty="0" smtClean="0">
              <a:solidFill>
                <a:srgbClr val="FF0000"/>
              </a:solidFill>
              <a:effectLst/>
              <a:latin typeface="+mn-lt"/>
              <a:ea typeface="+mn-ea"/>
              <a:cs typeface="+mn-cs"/>
            </a:endParaRPr>
          </a:p>
          <a:p>
            <a:pPr marL="171385" indent="-171385">
              <a:buFont typeface="Arial" panose="020B0604020202020204" pitchFamily="34" charset="0"/>
              <a:buChar char="•"/>
              <a:defRPr/>
            </a:pPr>
            <a:endParaRPr lang="en-US" dirty="0" smtClean="0">
              <a:solidFill>
                <a:srgbClr val="FF0000"/>
              </a:solidFill>
            </a:endParaRPr>
          </a:p>
          <a:p>
            <a:pPr marL="171385" indent="-171385">
              <a:buFont typeface="Arial" panose="020B0604020202020204" pitchFamily="34" charset="0"/>
              <a:buChar char="•"/>
              <a:defRPr/>
            </a:pPr>
            <a:r>
              <a:rPr lang="en-US" dirty="0" smtClean="0">
                <a:solidFill>
                  <a:srgbClr val="FF0000"/>
                </a:solidFill>
              </a:rPr>
              <a:t>SWIM Visualization Tool (SVT) deployment </a:t>
            </a:r>
            <a:endParaRPr lang="en-US" sz="1100" dirty="0">
              <a:solidFill>
                <a:srgbClr val="FF0000"/>
              </a:solidFill>
            </a:endParaRPr>
          </a:p>
          <a:p>
            <a:pPr marL="628650" lvl="1" indent="-171450">
              <a:buFont typeface="Arial" panose="020B0604020202020204" pitchFamily="34" charset="0"/>
              <a:buChar char="•"/>
            </a:pPr>
            <a:r>
              <a:rPr lang="en-US" sz="1200" kern="1200" dirty="0" smtClean="0">
                <a:solidFill>
                  <a:srgbClr val="FF0000"/>
                </a:solidFill>
                <a:effectLst/>
                <a:latin typeface="+mn-lt"/>
                <a:ea typeface="+mn-ea"/>
                <a:cs typeface="+mn-cs"/>
              </a:rPr>
              <a:t>Eleven (11) sites are connected which provide a live surface movement area display at the following facilities:  Southern California TRACON (SCT), Northern California TRACON (NCT), Potomac (PCT), New York (N90), Chicago (C90), Command Center (ATCSCC), Louisville (SDF), Boston (A90), Houston (I90), New York (ZNY), and Los Angeles (ZLA).  </a:t>
            </a:r>
            <a:endParaRPr lang="en-US" sz="1100" kern="1200" dirty="0" smtClean="0">
              <a:solidFill>
                <a:srgbClr val="FF0000"/>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rgbClr val="FF0000"/>
                </a:solidFill>
                <a:effectLst/>
                <a:latin typeface="+mn-lt"/>
                <a:ea typeface="+mn-ea"/>
                <a:cs typeface="+mn-cs"/>
              </a:rPr>
              <a:t>Two sites pending the SVT tool deployment: FAA Daily Events Network (DEN) and Hickam Air Force Base (AFB). </a:t>
            </a:r>
            <a:endParaRPr lang="en-US" sz="1100" kern="1200" dirty="0" smtClean="0">
              <a:solidFill>
                <a:srgbClr val="FF0000"/>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rgbClr val="FF0000"/>
                </a:solidFill>
                <a:effectLst/>
                <a:latin typeface="+mn-lt"/>
                <a:ea typeface="+mn-ea"/>
                <a:cs typeface="+mn-cs"/>
              </a:rPr>
              <a:t>Held a meeting on July 13, 2015 with the core SWIM Visualization Tool (SVT) team and members from all 11 SVT facilities to discuss the upcoming SVT User Forum to be held in San Diego at the Southern California TRACON (SCT) during the week of September 14, 2015.  </a:t>
            </a:r>
            <a:endParaRPr lang="en-US" sz="1100" kern="1200" dirty="0" smtClean="0">
              <a:solidFill>
                <a:srgbClr val="FF0000"/>
              </a:solidFill>
              <a:effectLst/>
              <a:latin typeface="+mn-lt"/>
              <a:ea typeface="+mn-ea"/>
              <a:cs typeface="+mn-cs"/>
            </a:endParaRPr>
          </a:p>
          <a:p>
            <a:pPr>
              <a:spcBef>
                <a:spcPct val="0"/>
              </a:spcBef>
              <a:defRPr/>
            </a:pPr>
            <a:endParaRPr lang="en-US" altLang="en-US" sz="1100" dirty="0">
              <a:solidFill>
                <a:srgbClr val="FF0000"/>
              </a:solidFill>
            </a:endParaRPr>
          </a:p>
        </p:txBody>
      </p:sp>
      <p:sp>
        <p:nvSpPr>
          <p:cNvPr id="31748"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279" indent="-289723">
              <a:defRPr>
                <a:solidFill>
                  <a:schemeClr val="tx1"/>
                </a:solidFill>
                <a:latin typeface="Calibri" pitchFamily="34" charset="0"/>
              </a:defRPr>
            </a:lvl2pPr>
            <a:lvl3pPr marL="1158892" indent="-231778">
              <a:defRPr>
                <a:solidFill>
                  <a:schemeClr val="tx1"/>
                </a:solidFill>
                <a:latin typeface="Calibri" pitchFamily="34" charset="0"/>
              </a:defRPr>
            </a:lvl3pPr>
            <a:lvl4pPr marL="1622450" indent="-231778">
              <a:defRPr>
                <a:solidFill>
                  <a:schemeClr val="tx1"/>
                </a:solidFill>
                <a:latin typeface="Calibri" pitchFamily="34" charset="0"/>
              </a:defRPr>
            </a:lvl4pPr>
            <a:lvl5pPr marL="2086007" indent="-231778">
              <a:defRPr>
                <a:solidFill>
                  <a:schemeClr val="tx1"/>
                </a:solidFill>
                <a:latin typeface="Calibri" pitchFamily="34" charset="0"/>
              </a:defRPr>
            </a:lvl5pPr>
            <a:lvl6pPr marL="2549563" indent="-231778" fontAlgn="base">
              <a:spcBef>
                <a:spcPct val="0"/>
              </a:spcBef>
              <a:spcAft>
                <a:spcPct val="0"/>
              </a:spcAft>
              <a:defRPr>
                <a:solidFill>
                  <a:schemeClr val="tx1"/>
                </a:solidFill>
                <a:latin typeface="Calibri" pitchFamily="34" charset="0"/>
              </a:defRPr>
            </a:lvl6pPr>
            <a:lvl7pPr marL="3013120" indent="-231778" fontAlgn="base">
              <a:spcBef>
                <a:spcPct val="0"/>
              </a:spcBef>
              <a:spcAft>
                <a:spcPct val="0"/>
              </a:spcAft>
              <a:defRPr>
                <a:solidFill>
                  <a:schemeClr val="tx1"/>
                </a:solidFill>
                <a:latin typeface="Calibri" pitchFamily="34" charset="0"/>
              </a:defRPr>
            </a:lvl7pPr>
            <a:lvl8pPr marL="3476677" indent="-231778" fontAlgn="base">
              <a:spcBef>
                <a:spcPct val="0"/>
              </a:spcBef>
              <a:spcAft>
                <a:spcPct val="0"/>
              </a:spcAft>
              <a:defRPr>
                <a:solidFill>
                  <a:schemeClr val="tx1"/>
                </a:solidFill>
                <a:latin typeface="Calibri" pitchFamily="34" charset="0"/>
              </a:defRPr>
            </a:lvl8pPr>
            <a:lvl9pPr marL="3940235" indent="-231778" fontAlgn="base">
              <a:spcBef>
                <a:spcPct val="0"/>
              </a:spcBef>
              <a:spcAft>
                <a:spcPct val="0"/>
              </a:spcAft>
              <a:defRPr>
                <a:solidFill>
                  <a:schemeClr val="tx1"/>
                </a:solidFill>
                <a:latin typeface="Calibri" pitchFamily="34" charset="0"/>
              </a:defRPr>
            </a:lvl9pPr>
          </a:lstStyle>
          <a:p>
            <a:fld id="{4FD7C20C-C653-44C0-AF1E-0E9D586F0859}" type="slidenum">
              <a:rPr lang="en-US" altLang="en-US">
                <a:solidFill>
                  <a:srgbClr val="000000"/>
                </a:solidFill>
              </a:rPr>
              <a:pPr/>
              <a:t>32</a:t>
            </a:fld>
            <a:endParaRPr lang="en-US" altLang="en-US">
              <a:solidFill>
                <a:srgbClr val="000000"/>
              </a:solidFill>
            </a:endParaRPr>
          </a:p>
        </p:txBody>
      </p:sp>
    </p:spTree>
    <p:extLst>
      <p:ext uri="{BB962C8B-B14F-4D97-AF65-F5344CB8AC3E}">
        <p14:creationId xmlns:p14="http://schemas.microsoft.com/office/powerpoint/2010/main" val="2532309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1195388" y="692150"/>
            <a:ext cx="4613275" cy="3459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xfrm>
            <a:off x="526557" y="4419137"/>
            <a:ext cx="6232566" cy="41865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ea typeface="ＭＳ Ｐゴシック" pitchFamily="34" charset="-128"/>
            </a:endParaRPr>
          </a:p>
        </p:txBody>
      </p:sp>
      <p:sp>
        <p:nvSpPr>
          <p:cNvPr id="2253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3670" indent="-293719">
              <a:defRPr>
                <a:solidFill>
                  <a:schemeClr val="tx1"/>
                </a:solidFill>
                <a:latin typeface="Calibri" pitchFamily="34" charset="0"/>
              </a:defRPr>
            </a:lvl2pPr>
            <a:lvl3pPr marL="1174877" indent="-234975">
              <a:defRPr>
                <a:solidFill>
                  <a:schemeClr val="tx1"/>
                </a:solidFill>
                <a:latin typeface="Calibri" pitchFamily="34" charset="0"/>
              </a:defRPr>
            </a:lvl3pPr>
            <a:lvl4pPr marL="1644827" indent="-234975">
              <a:defRPr>
                <a:solidFill>
                  <a:schemeClr val="tx1"/>
                </a:solidFill>
                <a:latin typeface="Calibri" pitchFamily="34" charset="0"/>
              </a:defRPr>
            </a:lvl4pPr>
            <a:lvl5pPr marL="2114778" indent="-234975">
              <a:defRPr>
                <a:solidFill>
                  <a:schemeClr val="tx1"/>
                </a:solidFill>
                <a:latin typeface="Calibri" pitchFamily="34" charset="0"/>
              </a:defRPr>
            </a:lvl5pPr>
            <a:lvl6pPr marL="2584729" indent="-234975" fontAlgn="base">
              <a:spcBef>
                <a:spcPct val="0"/>
              </a:spcBef>
              <a:spcAft>
                <a:spcPct val="0"/>
              </a:spcAft>
              <a:defRPr>
                <a:solidFill>
                  <a:schemeClr val="tx1"/>
                </a:solidFill>
                <a:latin typeface="Calibri" pitchFamily="34" charset="0"/>
              </a:defRPr>
            </a:lvl6pPr>
            <a:lvl7pPr marL="3054679" indent="-234975" fontAlgn="base">
              <a:spcBef>
                <a:spcPct val="0"/>
              </a:spcBef>
              <a:spcAft>
                <a:spcPct val="0"/>
              </a:spcAft>
              <a:defRPr>
                <a:solidFill>
                  <a:schemeClr val="tx1"/>
                </a:solidFill>
                <a:latin typeface="Calibri" pitchFamily="34" charset="0"/>
              </a:defRPr>
            </a:lvl7pPr>
            <a:lvl8pPr marL="3524631" indent="-234975" fontAlgn="base">
              <a:spcBef>
                <a:spcPct val="0"/>
              </a:spcBef>
              <a:spcAft>
                <a:spcPct val="0"/>
              </a:spcAft>
              <a:defRPr>
                <a:solidFill>
                  <a:schemeClr val="tx1"/>
                </a:solidFill>
                <a:latin typeface="Calibri" pitchFamily="34" charset="0"/>
              </a:defRPr>
            </a:lvl8pPr>
            <a:lvl9pPr marL="3994582" indent="-234975" fontAlgn="base">
              <a:spcBef>
                <a:spcPct val="0"/>
              </a:spcBef>
              <a:spcAft>
                <a:spcPct val="0"/>
              </a:spcAft>
              <a:defRPr>
                <a:solidFill>
                  <a:schemeClr val="tx1"/>
                </a:solidFill>
                <a:latin typeface="Calibri" pitchFamily="34" charset="0"/>
              </a:defRPr>
            </a:lvl9pPr>
          </a:lstStyle>
          <a:p>
            <a:fld id="{4769AB71-E3E7-40A2-80BD-9D1044E33D04}" type="slidenum">
              <a:rPr lang="en-US" altLang="en-US">
                <a:solidFill>
                  <a:prstClr val="black"/>
                </a:solidFill>
              </a:rPr>
              <a:pPr/>
              <a:t>33</a:t>
            </a:fld>
            <a:endParaRPr lang="en-US" altLang="en-US" dirty="0">
              <a:solidFill>
                <a:prstClr val="black"/>
              </a:solidFill>
            </a:endParaRPr>
          </a:p>
        </p:txBody>
      </p:sp>
    </p:spTree>
    <p:extLst>
      <p:ext uri="{BB962C8B-B14F-4D97-AF65-F5344CB8AC3E}">
        <p14:creationId xmlns:p14="http://schemas.microsoft.com/office/powerpoint/2010/main" val="2856802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As of</a:t>
            </a:r>
            <a:r>
              <a:rPr lang="en-US" altLang="en-US" smtClean="0">
                <a:solidFill>
                  <a:srgbClr val="FF0000"/>
                </a:solidFill>
              </a:rPr>
              <a:t> </a:t>
            </a:r>
            <a:r>
              <a:rPr lang="en-US" altLang="en-US" b="1" smtClean="0">
                <a:solidFill>
                  <a:srgbClr val="FF0000"/>
                </a:solidFill>
              </a:rPr>
              <a:t>April</a:t>
            </a:r>
            <a:r>
              <a:rPr lang="en-US" altLang="en-US" smtClean="0">
                <a:solidFill>
                  <a:srgbClr val="FF0000"/>
                </a:solidFill>
              </a:rPr>
              <a:t> </a:t>
            </a:r>
            <a:r>
              <a:rPr lang="en-US" altLang="en-US" smtClean="0"/>
              <a:t>2015:</a:t>
            </a:r>
          </a:p>
          <a:p>
            <a:pPr>
              <a:spcBef>
                <a:spcPct val="0"/>
              </a:spcBef>
            </a:pPr>
            <a:endParaRPr lang="en-US" altLang="en-US" smtClean="0"/>
          </a:p>
          <a:p>
            <a:pPr>
              <a:spcBef>
                <a:spcPct val="0"/>
              </a:spcBef>
            </a:pPr>
            <a:r>
              <a:rPr lang="en-US" altLang="en-US" smtClean="0"/>
              <a:t>At the JRC in March the two NextGen weather programs (CSS-Wx and NWP) received positive Final Investment Decisions.  </a:t>
            </a:r>
          </a:p>
          <a:p>
            <a:pPr>
              <a:spcBef>
                <a:spcPct val="0"/>
              </a:spcBef>
            </a:pPr>
            <a:endParaRPr lang="en-US" altLang="en-US" smtClean="0"/>
          </a:p>
          <a:p>
            <a:pPr>
              <a:spcBef>
                <a:spcPct val="0"/>
              </a:spcBef>
            </a:pPr>
            <a:r>
              <a:rPr lang="en-US" altLang="en-US" smtClean="0"/>
              <a:t>Contract awards took place in April 2015. </a:t>
            </a:r>
          </a:p>
        </p:txBody>
      </p:sp>
      <p:sp>
        <p:nvSpPr>
          <p:cNvPr id="3277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351" indent="-289751">
              <a:defRPr>
                <a:solidFill>
                  <a:schemeClr val="tx1"/>
                </a:solidFill>
                <a:latin typeface="Calibri" pitchFamily="34" charset="0"/>
              </a:defRPr>
            </a:lvl2pPr>
            <a:lvl3pPr marL="1159002" indent="-231800">
              <a:defRPr>
                <a:solidFill>
                  <a:schemeClr val="tx1"/>
                </a:solidFill>
                <a:latin typeface="Calibri" pitchFamily="34" charset="0"/>
              </a:defRPr>
            </a:lvl3pPr>
            <a:lvl4pPr marL="1622603" indent="-231800">
              <a:defRPr>
                <a:solidFill>
                  <a:schemeClr val="tx1"/>
                </a:solidFill>
                <a:latin typeface="Calibri" pitchFamily="34" charset="0"/>
              </a:defRPr>
            </a:lvl4pPr>
            <a:lvl5pPr marL="2086204" indent="-231800">
              <a:defRPr>
                <a:solidFill>
                  <a:schemeClr val="tx1"/>
                </a:solidFill>
                <a:latin typeface="Calibri" pitchFamily="34" charset="0"/>
              </a:defRPr>
            </a:lvl5pPr>
            <a:lvl6pPr marL="2549804" indent="-231800" fontAlgn="base">
              <a:spcBef>
                <a:spcPct val="0"/>
              </a:spcBef>
              <a:spcAft>
                <a:spcPct val="0"/>
              </a:spcAft>
              <a:defRPr>
                <a:solidFill>
                  <a:schemeClr val="tx1"/>
                </a:solidFill>
                <a:latin typeface="Calibri" pitchFamily="34" charset="0"/>
              </a:defRPr>
            </a:lvl6pPr>
            <a:lvl7pPr marL="3013405" indent="-231800" fontAlgn="base">
              <a:spcBef>
                <a:spcPct val="0"/>
              </a:spcBef>
              <a:spcAft>
                <a:spcPct val="0"/>
              </a:spcAft>
              <a:defRPr>
                <a:solidFill>
                  <a:schemeClr val="tx1"/>
                </a:solidFill>
                <a:latin typeface="Calibri" pitchFamily="34" charset="0"/>
              </a:defRPr>
            </a:lvl7pPr>
            <a:lvl8pPr marL="3477006" indent="-231800" fontAlgn="base">
              <a:spcBef>
                <a:spcPct val="0"/>
              </a:spcBef>
              <a:spcAft>
                <a:spcPct val="0"/>
              </a:spcAft>
              <a:defRPr>
                <a:solidFill>
                  <a:schemeClr val="tx1"/>
                </a:solidFill>
                <a:latin typeface="Calibri" pitchFamily="34" charset="0"/>
              </a:defRPr>
            </a:lvl8pPr>
            <a:lvl9pPr marL="3940607" indent="-231800" fontAlgn="base">
              <a:spcBef>
                <a:spcPct val="0"/>
              </a:spcBef>
              <a:spcAft>
                <a:spcPct val="0"/>
              </a:spcAft>
              <a:defRPr>
                <a:solidFill>
                  <a:schemeClr val="tx1"/>
                </a:solidFill>
                <a:latin typeface="Calibri" pitchFamily="34" charset="0"/>
              </a:defRPr>
            </a:lvl9pPr>
          </a:lstStyle>
          <a:p>
            <a:fld id="{59CD50B3-21BC-4EDE-84C0-1F29EA8CAA77}" type="slidenum">
              <a:rPr lang="en-US" altLang="en-US">
                <a:solidFill>
                  <a:srgbClr val="000000"/>
                </a:solidFill>
              </a:rPr>
              <a:pPr/>
              <a:t>34</a:t>
            </a:fld>
            <a:endParaRPr lang="en-US" alt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Version Changes – Corrected</a:t>
            </a:r>
            <a:r>
              <a:rPr lang="en-US" baseline="0" dirty="0" smtClean="0"/>
              <a:t> CATM – used Automated in the title vs Air.</a:t>
            </a:r>
          </a:p>
          <a:p>
            <a:r>
              <a:rPr lang="en-US" baseline="0" dirty="0" smtClean="0"/>
              <a:t>5/18/2015 – Source Mark Burd QC</a:t>
            </a:r>
            <a:endParaRPr lang="en-US" dirty="0"/>
          </a:p>
        </p:txBody>
      </p:sp>
      <p:sp>
        <p:nvSpPr>
          <p:cNvPr id="5" name="Slide Number Placeholder 4"/>
          <p:cNvSpPr>
            <a:spLocks noGrp="1"/>
          </p:cNvSpPr>
          <p:nvPr>
            <p:ph type="sldNum" sz="quarter" idx="10"/>
          </p:nvPr>
        </p:nvSpPr>
        <p:spPr/>
        <p:txBody>
          <a:bodyPr/>
          <a:lstStyle/>
          <a:p>
            <a:pPr>
              <a:defRPr/>
            </a:pPr>
            <a:fld id="{D722ED72-BDBA-4FB4-88E4-7A781E0FBD58}" type="slidenum">
              <a:rPr lang="en-US" smtClean="0"/>
              <a:pPr>
                <a:defRPr/>
              </a:pPr>
              <a:t>35</a:t>
            </a:fld>
            <a:endParaRPr lang="en-US"/>
          </a:p>
        </p:txBody>
      </p:sp>
    </p:spTree>
    <p:extLst>
      <p:ext uri="{BB962C8B-B14F-4D97-AF65-F5344CB8AC3E}">
        <p14:creationId xmlns:p14="http://schemas.microsoft.com/office/powerpoint/2010/main" val="3112719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078">
              <a:defRPr/>
            </a:pPr>
            <a:r>
              <a:rPr lang="en-US" b="0" dirty="0" smtClean="0">
                <a:solidFill>
                  <a:srgbClr val="000000"/>
                </a:solidFill>
              </a:rPr>
              <a:t>AS</a:t>
            </a:r>
            <a:r>
              <a:rPr lang="en-US" b="0" baseline="0" dirty="0" smtClean="0">
                <a:solidFill>
                  <a:srgbClr val="000000"/>
                </a:solidFill>
              </a:rPr>
              <a:t> of June 2015: Source IFP Gateway (AJV-5)</a:t>
            </a:r>
            <a:endParaRPr lang="en-US" b="0" dirty="0" smtClean="0">
              <a:solidFill>
                <a:srgbClr val="000000"/>
              </a:solidFill>
            </a:endParaRPr>
          </a:p>
          <a:p>
            <a:pPr defTabSz="457078">
              <a:defRPr/>
            </a:pPr>
            <a:endParaRPr lang="en-US" b="1" dirty="0" smtClean="0">
              <a:solidFill>
                <a:srgbClr val="000000"/>
              </a:solidFill>
            </a:endParaRPr>
          </a:p>
          <a:p>
            <a:pPr defTabSz="457078">
              <a:defRPr/>
            </a:pPr>
            <a:endParaRPr lang="en-US" dirty="0" smtClean="0">
              <a:solidFill>
                <a:srgbClr val="000000"/>
              </a:solidFill>
            </a:endParaRPr>
          </a:p>
        </p:txBody>
      </p:sp>
      <p:sp>
        <p:nvSpPr>
          <p:cNvPr id="5" name="Slide Number Placeholder 4"/>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653867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2049463" y="469900"/>
            <a:ext cx="2647950" cy="19859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xfrm>
            <a:off x="306436" y="2726989"/>
            <a:ext cx="6397681" cy="61297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100" dirty="0">
                <a:solidFill>
                  <a:srgbClr val="000000"/>
                </a:solidFill>
              </a:rPr>
              <a:t>As of June 2015:  Source Skip Fisher</a:t>
            </a:r>
          </a:p>
          <a:p>
            <a:pPr eaLnBrk="1" hangingPunct="1">
              <a:lnSpc>
                <a:spcPct val="90000"/>
              </a:lnSpc>
              <a:spcBef>
                <a:spcPct val="0"/>
              </a:spcBef>
            </a:pPr>
            <a:endParaRPr lang="en-US" sz="1100" dirty="0">
              <a:solidFill>
                <a:srgbClr val="000000"/>
              </a:solidFill>
            </a:endParaRPr>
          </a:p>
          <a:p>
            <a:pPr eaLnBrk="1" hangingPunct="1">
              <a:lnSpc>
                <a:spcPct val="90000"/>
              </a:lnSpc>
              <a:spcBef>
                <a:spcPct val="0"/>
              </a:spcBef>
            </a:pPr>
            <a:r>
              <a:rPr lang="en-US" sz="1100" dirty="0">
                <a:solidFill>
                  <a:srgbClr val="000000"/>
                </a:solidFill>
              </a:rPr>
              <a:t>This shows a graphical representation of the PBN activities being completed under the FAA</a:t>
            </a:r>
            <a:r>
              <a:rPr lang="ja-JP" altLang="en-US" sz="1100" dirty="0">
                <a:solidFill>
                  <a:srgbClr val="000000"/>
                </a:solidFill>
              </a:rPr>
              <a:t>’</a:t>
            </a:r>
            <a:r>
              <a:rPr lang="en-US" altLang="ja-JP" sz="1100" dirty="0">
                <a:solidFill>
                  <a:srgbClr val="000000"/>
                </a:solidFill>
              </a:rPr>
              <a:t>s </a:t>
            </a:r>
            <a:r>
              <a:rPr lang="en-US" altLang="ja-JP" sz="1100" dirty="0" err="1">
                <a:solidFill>
                  <a:srgbClr val="000000"/>
                </a:solidFill>
              </a:rPr>
              <a:t>Metroplex</a:t>
            </a:r>
            <a:r>
              <a:rPr lang="en-US" altLang="ja-JP" sz="1100" dirty="0">
                <a:solidFill>
                  <a:srgbClr val="000000"/>
                </a:solidFill>
              </a:rPr>
              <a:t> initiative,  third-party vendor initiative, and more broadly throughout the NAS.</a:t>
            </a:r>
          </a:p>
          <a:p>
            <a:pPr eaLnBrk="1" hangingPunct="1">
              <a:lnSpc>
                <a:spcPct val="90000"/>
              </a:lnSpc>
              <a:spcBef>
                <a:spcPct val="0"/>
              </a:spcBef>
            </a:pPr>
            <a:endParaRPr lang="en-US" sz="1100" dirty="0">
              <a:solidFill>
                <a:srgbClr val="000000"/>
              </a:solidFill>
            </a:endParaRPr>
          </a:p>
          <a:p>
            <a:pPr eaLnBrk="1" hangingPunct="1">
              <a:lnSpc>
                <a:spcPct val="90000"/>
              </a:lnSpc>
              <a:spcBef>
                <a:spcPct val="0"/>
              </a:spcBef>
            </a:pPr>
            <a:endParaRPr lang="en-US" sz="1100" dirty="0">
              <a:solidFill>
                <a:srgbClr val="000000"/>
              </a:solidFill>
            </a:endParaRPr>
          </a:p>
          <a:p>
            <a:pPr eaLnBrk="1" hangingPunct="1">
              <a:lnSpc>
                <a:spcPct val="90000"/>
              </a:lnSpc>
              <a:spcBef>
                <a:spcPct val="0"/>
              </a:spcBef>
            </a:pPr>
            <a:r>
              <a:rPr lang="en-US" sz="1100" dirty="0" err="1">
                <a:solidFill>
                  <a:srgbClr val="FF0000"/>
                </a:solidFill>
              </a:rPr>
              <a:t>Metroplex</a:t>
            </a:r>
            <a:r>
              <a:rPr lang="en-US" sz="1100" dirty="0">
                <a:solidFill>
                  <a:srgbClr val="FF0000"/>
                </a:solidFill>
              </a:rPr>
              <a:t> UPDATES</a:t>
            </a:r>
          </a:p>
          <a:p>
            <a:pPr marL="169379" indent="-169379" defTabSz="457157">
              <a:lnSpc>
                <a:spcPct val="90000"/>
              </a:lnSpc>
              <a:spcBef>
                <a:spcPct val="0"/>
              </a:spcBef>
              <a:buFont typeface="Arial" panose="020B0604020202020204" pitchFamily="34" charset="0"/>
              <a:buChar char="•"/>
              <a:defRPr/>
            </a:pPr>
            <a:r>
              <a:rPr lang="en-US" sz="1100" dirty="0">
                <a:solidFill>
                  <a:srgbClr val="000000"/>
                </a:solidFill>
              </a:rPr>
              <a:t>Washington DC Metroplex completed Implementation on June 29</a:t>
            </a:r>
            <a:r>
              <a:rPr lang="en-US" sz="1100" baseline="30000" dirty="0">
                <a:solidFill>
                  <a:srgbClr val="000000"/>
                </a:solidFill>
              </a:rPr>
              <a:t>th</a:t>
            </a:r>
            <a:r>
              <a:rPr lang="en-US" sz="1100" dirty="0">
                <a:solidFill>
                  <a:srgbClr val="000000"/>
                </a:solidFill>
              </a:rPr>
              <a:t> (publication date June 25</a:t>
            </a:r>
            <a:r>
              <a:rPr lang="en-US" sz="1100" baseline="30000" dirty="0">
                <a:solidFill>
                  <a:srgbClr val="000000"/>
                </a:solidFill>
              </a:rPr>
              <a:t>th</a:t>
            </a:r>
            <a:r>
              <a:rPr lang="en-US" sz="1100" dirty="0">
                <a:solidFill>
                  <a:srgbClr val="000000"/>
                </a:solidFill>
              </a:rPr>
              <a:t>)</a:t>
            </a:r>
          </a:p>
          <a:p>
            <a:pPr marL="169379" indent="-169379" defTabSz="457157">
              <a:lnSpc>
                <a:spcPct val="90000"/>
              </a:lnSpc>
              <a:spcBef>
                <a:spcPct val="0"/>
              </a:spcBef>
              <a:buFont typeface="Arial" panose="020B0604020202020204" pitchFamily="34" charset="0"/>
              <a:buChar char="•"/>
              <a:defRPr/>
            </a:pPr>
            <a:r>
              <a:rPr lang="en-US" sz="1100" dirty="0">
                <a:solidFill>
                  <a:srgbClr val="000000"/>
                </a:solidFill>
              </a:rPr>
              <a:t>Denver is in the Design Phase</a:t>
            </a:r>
          </a:p>
        </p:txBody>
      </p:sp>
      <p:sp>
        <p:nvSpPr>
          <p:cNvPr id="2" name="Slide Number Placeholder 1"/>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21682390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967341" y="8760605"/>
            <a:ext cx="3035088" cy="46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86" tIns="46692" rIns="93386" bIns="46692" anchor="b"/>
          <a:lstStyle>
            <a:lvl1pPr defTabSz="927100">
              <a:defRPr>
                <a:solidFill>
                  <a:schemeClr val="tx1"/>
                </a:solidFill>
                <a:latin typeface="Calibri" pitchFamily="34" charset="0"/>
              </a:defRPr>
            </a:lvl1pPr>
            <a:lvl2pPr marL="742950" indent="-285750" defTabSz="927100">
              <a:defRPr>
                <a:solidFill>
                  <a:schemeClr val="tx1"/>
                </a:solidFill>
                <a:latin typeface="Calibri" pitchFamily="34" charset="0"/>
              </a:defRPr>
            </a:lvl2pPr>
            <a:lvl3pPr marL="1143000" indent="-228600" defTabSz="927100">
              <a:defRPr>
                <a:solidFill>
                  <a:schemeClr val="tx1"/>
                </a:solidFill>
                <a:latin typeface="Calibri" pitchFamily="34" charset="0"/>
              </a:defRPr>
            </a:lvl3pPr>
            <a:lvl4pPr marL="1600200" indent="-228600" defTabSz="927100">
              <a:defRPr>
                <a:solidFill>
                  <a:schemeClr val="tx1"/>
                </a:solidFill>
                <a:latin typeface="Calibri" pitchFamily="34" charset="0"/>
              </a:defRPr>
            </a:lvl4pPr>
            <a:lvl5pPr marL="2057400" indent="-228600" defTabSz="927100">
              <a:defRPr>
                <a:solidFill>
                  <a:schemeClr val="tx1"/>
                </a:solidFill>
                <a:latin typeface="Calibri" pitchFamily="34" charset="0"/>
              </a:defRPr>
            </a:lvl5pPr>
            <a:lvl6pPr marL="2514600" indent="-228600" defTabSz="927100" fontAlgn="base">
              <a:spcBef>
                <a:spcPct val="0"/>
              </a:spcBef>
              <a:spcAft>
                <a:spcPct val="0"/>
              </a:spcAft>
              <a:defRPr>
                <a:solidFill>
                  <a:schemeClr val="tx1"/>
                </a:solidFill>
                <a:latin typeface="Calibri" pitchFamily="34" charset="0"/>
              </a:defRPr>
            </a:lvl6pPr>
            <a:lvl7pPr marL="2971800" indent="-228600" defTabSz="927100" fontAlgn="base">
              <a:spcBef>
                <a:spcPct val="0"/>
              </a:spcBef>
              <a:spcAft>
                <a:spcPct val="0"/>
              </a:spcAft>
              <a:defRPr>
                <a:solidFill>
                  <a:schemeClr val="tx1"/>
                </a:solidFill>
                <a:latin typeface="Calibri" pitchFamily="34" charset="0"/>
              </a:defRPr>
            </a:lvl7pPr>
            <a:lvl8pPr marL="3429000" indent="-228600" defTabSz="927100" fontAlgn="base">
              <a:spcBef>
                <a:spcPct val="0"/>
              </a:spcBef>
              <a:spcAft>
                <a:spcPct val="0"/>
              </a:spcAft>
              <a:defRPr>
                <a:solidFill>
                  <a:schemeClr val="tx1"/>
                </a:solidFill>
                <a:latin typeface="Calibri" pitchFamily="34" charset="0"/>
              </a:defRPr>
            </a:lvl8pPr>
            <a:lvl9pPr marL="3886200" indent="-228600" defTabSz="927100" fontAlgn="base">
              <a:spcBef>
                <a:spcPct val="0"/>
              </a:spcBef>
              <a:spcAft>
                <a:spcPct val="0"/>
              </a:spcAft>
              <a:defRPr>
                <a:solidFill>
                  <a:schemeClr val="tx1"/>
                </a:solidFill>
                <a:latin typeface="Calibri" pitchFamily="34" charset="0"/>
              </a:defRPr>
            </a:lvl9pPr>
          </a:lstStyle>
          <a:p>
            <a:pPr algn="r">
              <a:spcBef>
                <a:spcPct val="50000"/>
              </a:spcBef>
              <a:buFontTx/>
              <a:buChar char="•"/>
            </a:pPr>
            <a:fld id="{B06719AA-ADBE-4A54-AC61-5D75F14D084A}" type="slidenum">
              <a:rPr lang="en-US" altLang="en-US" sz="1200">
                <a:solidFill>
                  <a:srgbClr val="000000"/>
                </a:solidFill>
                <a:latin typeface="Arial" pitchFamily="34" charset="0"/>
              </a:rPr>
              <a:pPr algn="r">
                <a:spcBef>
                  <a:spcPct val="50000"/>
                </a:spcBef>
                <a:buFontTx/>
                <a:buChar char="•"/>
              </a:pPr>
              <a:t>38</a:t>
            </a:fld>
            <a:endParaRPr lang="en-US" altLang="en-US" sz="1200">
              <a:solidFill>
                <a:srgbClr val="000000"/>
              </a:solidFill>
              <a:latin typeface="Arial" pitchFamily="34" charset="0"/>
            </a:endParaRPr>
          </a:p>
        </p:txBody>
      </p:sp>
      <p:sp>
        <p:nvSpPr>
          <p:cNvPr id="32771" name="Rectangle 7"/>
          <p:cNvSpPr txBox="1">
            <a:spLocks noGrp="1" noChangeArrowheads="1"/>
          </p:cNvSpPr>
          <p:nvPr/>
        </p:nvSpPr>
        <p:spPr bwMode="auto">
          <a:xfrm>
            <a:off x="3967341" y="8760605"/>
            <a:ext cx="3035088" cy="46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51" tIns="46673" rIns="93351" bIns="46673" anchor="b"/>
          <a:lstStyle>
            <a:lvl1pPr defTabSz="927100">
              <a:defRPr>
                <a:solidFill>
                  <a:schemeClr val="tx1"/>
                </a:solidFill>
                <a:latin typeface="Calibri" pitchFamily="34" charset="0"/>
              </a:defRPr>
            </a:lvl1pPr>
            <a:lvl2pPr marL="742950" indent="-285750" defTabSz="927100">
              <a:defRPr>
                <a:solidFill>
                  <a:schemeClr val="tx1"/>
                </a:solidFill>
                <a:latin typeface="Calibri" pitchFamily="34" charset="0"/>
              </a:defRPr>
            </a:lvl2pPr>
            <a:lvl3pPr marL="1143000" indent="-228600" defTabSz="927100">
              <a:defRPr>
                <a:solidFill>
                  <a:schemeClr val="tx1"/>
                </a:solidFill>
                <a:latin typeface="Calibri" pitchFamily="34" charset="0"/>
              </a:defRPr>
            </a:lvl3pPr>
            <a:lvl4pPr marL="1600200" indent="-228600" defTabSz="927100">
              <a:defRPr>
                <a:solidFill>
                  <a:schemeClr val="tx1"/>
                </a:solidFill>
                <a:latin typeface="Calibri" pitchFamily="34" charset="0"/>
              </a:defRPr>
            </a:lvl4pPr>
            <a:lvl5pPr marL="2057400" indent="-228600" defTabSz="927100">
              <a:defRPr>
                <a:solidFill>
                  <a:schemeClr val="tx1"/>
                </a:solidFill>
                <a:latin typeface="Calibri" pitchFamily="34" charset="0"/>
              </a:defRPr>
            </a:lvl5pPr>
            <a:lvl6pPr marL="2514600" indent="-228600" defTabSz="927100" fontAlgn="base">
              <a:spcBef>
                <a:spcPct val="0"/>
              </a:spcBef>
              <a:spcAft>
                <a:spcPct val="0"/>
              </a:spcAft>
              <a:defRPr>
                <a:solidFill>
                  <a:schemeClr val="tx1"/>
                </a:solidFill>
                <a:latin typeface="Calibri" pitchFamily="34" charset="0"/>
              </a:defRPr>
            </a:lvl6pPr>
            <a:lvl7pPr marL="2971800" indent="-228600" defTabSz="927100" fontAlgn="base">
              <a:spcBef>
                <a:spcPct val="0"/>
              </a:spcBef>
              <a:spcAft>
                <a:spcPct val="0"/>
              </a:spcAft>
              <a:defRPr>
                <a:solidFill>
                  <a:schemeClr val="tx1"/>
                </a:solidFill>
                <a:latin typeface="Calibri" pitchFamily="34" charset="0"/>
              </a:defRPr>
            </a:lvl7pPr>
            <a:lvl8pPr marL="3429000" indent="-228600" defTabSz="927100" fontAlgn="base">
              <a:spcBef>
                <a:spcPct val="0"/>
              </a:spcBef>
              <a:spcAft>
                <a:spcPct val="0"/>
              </a:spcAft>
              <a:defRPr>
                <a:solidFill>
                  <a:schemeClr val="tx1"/>
                </a:solidFill>
                <a:latin typeface="Calibri" pitchFamily="34" charset="0"/>
              </a:defRPr>
            </a:lvl8pPr>
            <a:lvl9pPr marL="3886200" indent="-228600" defTabSz="927100" fontAlgn="base">
              <a:spcBef>
                <a:spcPct val="0"/>
              </a:spcBef>
              <a:spcAft>
                <a:spcPct val="0"/>
              </a:spcAft>
              <a:defRPr>
                <a:solidFill>
                  <a:schemeClr val="tx1"/>
                </a:solidFill>
                <a:latin typeface="Calibri" pitchFamily="34" charset="0"/>
              </a:defRPr>
            </a:lvl9pPr>
          </a:lstStyle>
          <a:p>
            <a:pPr algn="r">
              <a:spcBef>
                <a:spcPct val="50000"/>
              </a:spcBef>
              <a:buFontTx/>
              <a:buChar char="•"/>
            </a:pPr>
            <a:fld id="{0DA1B414-A85C-42E4-8CB2-226D077CE49D}" type="slidenum">
              <a:rPr lang="en-US" altLang="en-US" sz="1200">
                <a:solidFill>
                  <a:srgbClr val="000000"/>
                </a:solidFill>
                <a:latin typeface="Arial" pitchFamily="34" charset="0"/>
              </a:rPr>
              <a:pPr algn="r">
                <a:spcBef>
                  <a:spcPct val="50000"/>
                </a:spcBef>
                <a:buFontTx/>
                <a:buChar char="•"/>
              </a:pPr>
              <a:t>38</a:t>
            </a:fld>
            <a:endParaRPr lang="en-US" altLang="en-US" sz="1200">
              <a:solidFill>
                <a:srgbClr val="000000"/>
              </a:solidFill>
              <a:latin typeface="Arial" pitchFamily="34" charset="0"/>
            </a:endParaRPr>
          </a:p>
        </p:txBody>
      </p:sp>
      <p:sp>
        <p:nvSpPr>
          <p:cNvPr id="32772" name="Rectangle 7"/>
          <p:cNvSpPr txBox="1">
            <a:spLocks noGrp="1" noChangeArrowheads="1"/>
          </p:cNvSpPr>
          <p:nvPr/>
        </p:nvSpPr>
        <p:spPr bwMode="auto">
          <a:xfrm>
            <a:off x="3967341" y="8760605"/>
            <a:ext cx="3035088" cy="46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40" tIns="46922" rIns="93840" bIns="46922" anchor="b"/>
          <a:lstStyle>
            <a:lvl1pPr defTabSz="930275">
              <a:defRPr>
                <a:solidFill>
                  <a:schemeClr val="tx1"/>
                </a:solidFill>
                <a:latin typeface="Calibri" pitchFamily="34" charset="0"/>
              </a:defRPr>
            </a:lvl1pPr>
            <a:lvl2pPr marL="742950" indent="-285750" defTabSz="930275">
              <a:defRPr>
                <a:solidFill>
                  <a:schemeClr val="tx1"/>
                </a:solidFill>
                <a:latin typeface="Calibri" pitchFamily="34" charset="0"/>
              </a:defRPr>
            </a:lvl2pPr>
            <a:lvl3pPr marL="1143000" indent="-228600" defTabSz="930275">
              <a:defRPr>
                <a:solidFill>
                  <a:schemeClr val="tx1"/>
                </a:solidFill>
                <a:latin typeface="Calibri" pitchFamily="34" charset="0"/>
              </a:defRPr>
            </a:lvl3pPr>
            <a:lvl4pPr marL="1600200" indent="-228600" defTabSz="930275">
              <a:defRPr>
                <a:solidFill>
                  <a:schemeClr val="tx1"/>
                </a:solidFill>
                <a:latin typeface="Calibri" pitchFamily="34" charset="0"/>
              </a:defRPr>
            </a:lvl4pPr>
            <a:lvl5pPr marL="2057400" indent="-228600" defTabSz="930275">
              <a:defRPr>
                <a:solidFill>
                  <a:schemeClr val="tx1"/>
                </a:solidFill>
                <a:latin typeface="Calibri" pitchFamily="34" charset="0"/>
              </a:defRPr>
            </a:lvl5pPr>
            <a:lvl6pPr marL="2514600" indent="-228600" defTabSz="930275" fontAlgn="base">
              <a:spcBef>
                <a:spcPct val="0"/>
              </a:spcBef>
              <a:spcAft>
                <a:spcPct val="0"/>
              </a:spcAft>
              <a:defRPr>
                <a:solidFill>
                  <a:schemeClr val="tx1"/>
                </a:solidFill>
                <a:latin typeface="Calibri" pitchFamily="34" charset="0"/>
              </a:defRPr>
            </a:lvl6pPr>
            <a:lvl7pPr marL="2971800" indent="-228600" defTabSz="930275" fontAlgn="base">
              <a:spcBef>
                <a:spcPct val="0"/>
              </a:spcBef>
              <a:spcAft>
                <a:spcPct val="0"/>
              </a:spcAft>
              <a:defRPr>
                <a:solidFill>
                  <a:schemeClr val="tx1"/>
                </a:solidFill>
                <a:latin typeface="Calibri" pitchFamily="34" charset="0"/>
              </a:defRPr>
            </a:lvl7pPr>
            <a:lvl8pPr marL="3429000" indent="-228600" defTabSz="930275" fontAlgn="base">
              <a:spcBef>
                <a:spcPct val="0"/>
              </a:spcBef>
              <a:spcAft>
                <a:spcPct val="0"/>
              </a:spcAft>
              <a:defRPr>
                <a:solidFill>
                  <a:schemeClr val="tx1"/>
                </a:solidFill>
                <a:latin typeface="Calibri" pitchFamily="34" charset="0"/>
              </a:defRPr>
            </a:lvl8pPr>
            <a:lvl9pPr marL="3886200" indent="-228600" defTabSz="930275" fontAlgn="base">
              <a:spcBef>
                <a:spcPct val="0"/>
              </a:spcBef>
              <a:spcAft>
                <a:spcPct val="0"/>
              </a:spcAft>
              <a:defRPr>
                <a:solidFill>
                  <a:schemeClr val="tx1"/>
                </a:solidFill>
                <a:latin typeface="Calibri" pitchFamily="34" charset="0"/>
              </a:defRPr>
            </a:lvl9pPr>
          </a:lstStyle>
          <a:p>
            <a:pPr algn="r">
              <a:spcBef>
                <a:spcPct val="50000"/>
              </a:spcBef>
              <a:buFontTx/>
              <a:buChar char="•"/>
            </a:pPr>
            <a:fld id="{9DCDCCAA-F70E-494C-BC03-D3F77964015A}" type="slidenum">
              <a:rPr lang="en-US" altLang="en-US" sz="1400">
                <a:solidFill>
                  <a:srgbClr val="000000"/>
                </a:solidFill>
                <a:latin typeface="Arial" pitchFamily="34" charset="0"/>
              </a:rPr>
              <a:pPr algn="r">
                <a:spcBef>
                  <a:spcPct val="50000"/>
                </a:spcBef>
                <a:buFontTx/>
                <a:buChar char="•"/>
              </a:pPr>
              <a:t>38</a:t>
            </a:fld>
            <a:endParaRPr lang="en-US" altLang="en-US" sz="1400">
              <a:solidFill>
                <a:srgbClr val="000000"/>
              </a:solidFill>
              <a:latin typeface="Arial" pitchFamily="34" charset="0"/>
            </a:endParaRPr>
          </a:p>
        </p:txBody>
      </p:sp>
      <p:sp>
        <p:nvSpPr>
          <p:cNvPr id="32773" name="Rectangle 2"/>
          <p:cNvSpPr>
            <a:spLocks noGrp="1" noRot="1" noChangeAspect="1" noChangeArrowheads="1" noTextEdit="1"/>
          </p:cNvSpPr>
          <p:nvPr>
            <p:ph type="sldImg"/>
          </p:nvPr>
        </p:nvSpPr>
        <p:spPr bwMode="auto">
          <a:xfrm>
            <a:off x="1198563" y="692150"/>
            <a:ext cx="4614862" cy="3460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4" name="Rectangle 3"/>
          <p:cNvSpPr>
            <a:spLocks noGrp="1" noChangeArrowheads="1"/>
          </p:cNvSpPr>
          <p:nvPr>
            <p:ph type="body" idx="1"/>
          </p:nvPr>
        </p:nvSpPr>
        <p:spPr bwMode="auto">
          <a:xfrm>
            <a:off x="702028" y="4381103"/>
            <a:ext cx="5599997" cy="41505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840" tIns="46922" rIns="93840" bIns="46922" numCol="1" anchor="t" anchorCtr="0" compatLnSpc="1">
            <a:prstTxWarp prst="textNoShape">
              <a:avLst/>
            </a:prstTxWarp>
          </a:bodyPr>
          <a:lstStyle/>
          <a:p>
            <a:pPr>
              <a:spcBef>
                <a:spcPct val="0"/>
              </a:spcBef>
            </a:pPr>
            <a:r>
              <a:rPr lang="en-US" altLang="en-US" smtClean="0"/>
              <a:t>As of April 2015 – Changes made to statistics.  Source Melanie Cook</a:t>
            </a:r>
          </a:p>
        </p:txBody>
      </p:sp>
      <p:sp>
        <p:nvSpPr>
          <p:cNvPr id="32775"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351" indent="-289751">
              <a:defRPr>
                <a:solidFill>
                  <a:schemeClr val="tx1"/>
                </a:solidFill>
                <a:latin typeface="Calibri" pitchFamily="34" charset="0"/>
              </a:defRPr>
            </a:lvl2pPr>
            <a:lvl3pPr marL="1159002" indent="-231800">
              <a:defRPr>
                <a:solidFill>
                  <a:schemeClr val="tx1"/>
                </a:solidFill>
                <a:latin typeface="Calibri" pitchFamily="34" charset="0"/>
              </a:defRPr>
            </a:lvl3pPr>
            <a:lvl4pPr marL="1622603" indent="-231800">
              <a:defRPr>
                <a:solidFill>
                  <a:schemeClr val="tx1"/>
                </a:solidFill>
                <a:latin typeface="Calibri" pitchFamily="34" charset="0"/>
              </a:defRPr>
            </a:lvl4pPr>
            <a:lvl5pPr marL="2086204" indent="-231800">
              <a:defRPr>
                <a:solidFill>
                  <a:schemeClr val="tx1"/>
                </a:solidFill>
                <a:latin typeface="Calibri" pitchFamily="34" charset="0"/>
              </a:defRPr>
            </a:lvl5pPr>
            <a:lvl6pPr marL="2549804" indent="-231800" fontAlgn="base">
              <a:spcBef>
                <a:spcPct val="0"/>
              </a:spcBef>
              <a:spcAft>
                <a:spcPct val="0"/>
              </a:spcAft>
              <a:defRPr>
                <a:solidFill>
                  <a:schemeClr val="tx1"/>
                </a:solidFill>
                <a:latin typeface="Calibri" pitchFamily="34" charset="0"/>
              </a:defRPr>
            </a:lvl6pPr>
            <a:lvl7pPr marL="3013405" indent="-231800" fontAlgn="base">
              <a:spcBef>
                <a:spcPct val="0"/>
              </a:spcBef>
              <a:spcAft>
                <a:spcPct val="0"/>
              </a:spcAft>
              <a:defRPr>
                <a:solidFill>
                  <a:schemeClr val="tx1"/>
                </a:solidFill>
                <a:latin typeface="Calibri" pitchFamily="34" charset="0"/>
              </a:defRPr>
            </a:lvl7pPr>
            <a:lvl8pPr marL="3477006" indent="-231800" fontAlgn="base">
              <a:spcBef>
                <a:spcPct val="0"/>
              </a:spcBef>
              <a:spcAft>
                <a:spcPct val="0"/>
              </a:spcAft>
              <a:defRPr>
                <a:solidFill>
                  <a:schemeClr val="tx1"/>
                </a:solidFill>
                <a:latin typeface="Calibri" pitchFamily="34" charset="0"/>
              </a:defRPr>
            </a:lvl8pPr>
            <a:lvl9pPr marL="3940607" indent="-2318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BB6926F-BCD6-4F58-91CE-BD6F7AF3113D}" type="slidenum">
              <a:rPr lang="en-US" altLang="en-US">
                <a:solidFill>
                  <a:srgbClr val="000000"/>
                </a:solidFill>
              </a:rPr>
              <a:pPr fontAlgn="base">
                <a:spcBef>
                  <a:spcPct val="0"/>
                </a:spcBef>
                <a:spcAft>
                  <a:spcPct val="0"/>
                </a:spcAft>
              </a:pPr>
              <a:t>38</a:t>
            </a:fld>
            <a:endParaRPr lang="en-US" alt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2052638" y="469900"/>
            <a:ext cx="2641600" cy="1981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xfrm>
            <a:off x="306428" y="2726981"/>
            <a:ext cx="6397681" cy="61297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solidFill>
                  <a:srgbClr val="000000"/>
                </a:solidFill>
              </a:rPr>
              <a:t>As of April 2015 – Changed Publish 100 procedures to Complete with a check mark circle.  Source: Melanie Cook</a:t>
            </a:r>
          </a:p>
        </p:txBody>
      </p:sp>
      <p:sp>
        <p:nvSpPr>
          <p:cNvPr id="3379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351" indent="-289751">
              <a:defRPr>
                <a:solidFill>
                  <a:schemeClr val="tx1"/>
                </a:solidFill>
                <a:latin typeface="Calibri" pitchFamily="34" charset="0"/>
              </a:defRPr>
            </a:lvl2pPr>
            <a:lvl3pPr marL="1159002" indent="-231800">
              <a:defRPr>
                <a:solidFill>
                  <a:schemeClr val="tx1"/>
                </a:solidFill>
                <a:latin typeface="Calibri" pitchFamily="34" charset="0"/>
              </a:defRPr>
            </a:lvl3pPr>
            <a:lvl4pPr marL="1622603" indent="-231800">
              <a:defRPr>
                <a:solidFill>
                  <a:schemeClr val="tx1"/>
                </a:solidFill>
                <a:latin typeface="Calibri" pitchFamily="34" charset="0"/>
              </a:defRPr>
            </a:lvl4pPr>
            <a:lvl5pPr marL="2086204" indent="-231800">
              <a:defRPr>
                <a:solidFill>
                  <a:schemeClr val="tx1"/>
                </a:solidFill>
                <a:latin typeface="Calibri" pitchFamily="34" charset="0"/>
              </a:defRPr>
            </a:lvl5pPr>
            <a:lvl6pPr marL="2549804" indent="-231800" fontAlgn="base">
              <a:spcBef>
                <a:spcPct val="0"/>
              </a:spcBef>
              <a:spcAft>
                <a:spcPct val="0"/>
              </a:spcAft>
              <a:defRPr>
                <a:solidFill>
                  <a:schemeClr val="tx1"/>
                </a:solidFill>
                <a:latin typeface="Calibri" pitchFamily="34" charset="0"/>
              </a:defRPr>
            </a:lvl6pPr>
            <a:lvl7pPr marL="3013405" indent="-231800" fontAlgn="base">
              <a:spcBef>
                <a:spcPct val="0"/>
              </a:spcBef>
              <a:spcAft>
                <a:spcPct val="0"/>
              </a:spcAft>
              <a:defRPr>
                <a:solidFill>
                  <a:schemeClr val="tx1"/>
                </a:solidFill>
                <a:latin typeface="Calibri" pitchFamily="34" charset="0"/>
              </a:defRPr>
            </a:lvl7pPr>
            <a:lvl8pPr marL="3477006" indent="-231800" fontAlgn="base">
              <a:spcBef>
                <a:spcPct val="0"/>
              </a:spcBef>
              <a:spcAft>
                <a:spcPct val="0"/>
              </a:spcAft>
              <a:defRPr>
                <a:solidFill>
                  <a:schemeClr val="tx1"/>
                </a:solidFill>
                <a:latin typeface="Calibri" pitchFamily="34" charset="0"/>
              </a:defRPr>
            </a:lvl8pPr>
            <a:lvl9pPr marL="3940607" indent="-2318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6DED00D-CD14-40C2-B091-051362CC481E}" type="slidenum">
              <a:rPr lang="en-US" altLang="en-US">
                <a:solidFill>
                  <a:srgbClr val="000000"/>
                </a:solidFill>
              </a:rPr>
              <a:pPr fontAlgn="base">
                <a:spcBef>
                  <a:spcPct val="0"/>
                </a:spcBef>
                <a:spcAft>
                  <a:spcPct val="0"/>
                </a:spcAft>
              </a:pPr>
              <a:t>39</a:t>
            </a:fld>
            <a:endParaRPr lang="en-US" altLang="en-US">
              <a:solidFill>
                <a:srgbClr val="000000"/>
              </a:solidFill>
            </a:endParaRPr>
          </a:p>
        </p:txBody>
      </p:sp>
      <p:graphicFrame>
        <p:nvGraphicFramePr>
          <p:cNvPr id="6" name="Table 5"/>
          <p:cNvGraphicFramePr>
            <a:graphicFrameLocks noGrp="1"/>
          </p:cNvGraphicFramePr>
          <p:nvPr/>
        </p:nvGraphicFramePr>
        <p:xfrm>
          <a:off x="364795" y="3023217"/>
          <a:ext cx="2441690" cy="4797436"/>
        </p:xfrm>
        <a:graphic>
          <a:graphicData uri="http://schemas.openxmlformats.org/drawingml/2006/table">
            <a:tbl>
              <a:tblPr firstRow="1" firstCol="1" bandRow="1"/>
              <a:tblGrid>
                <a:gridCol w="992313"/>
                <a:gridCol w="202974"/>
                <a:gridCol w="1052453"/>
                <a:gridCol w="193950"/>
              </a:tblGrid>
              <a:tr h="153723">
                <a:tc>
                  <a:txBody>
                    <a:bodyPr/>
                    <a:lstStyle/>
                    <a:p>
                      <a:pPr marL="0" marR="0">
                        <a:spcBef>
                          <a:spcPts val="0"/>
                        </a:spcBef>
                        <a:spcAft>
                          <a:spcPts val="0"/>
                        </a:spcAft>
                      </a:pPr>
                      <a:r>
                        <a:rPr lang="en-US" sz="500">
                          <a:effectLst/>
                          <a:latin typeface="Arial"/>
                          <a:ea typeface="Calibri"/>
                        </a:rPr>
                        <a:t>PARKER</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AZ</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01</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FORT LAUDERDALE</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FL</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10R</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FORT LAUDERDALE</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FL</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28L</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ZYPHERHILLS</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FL</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01</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ZYPHERHILLS</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FL</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05</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ZYPHERHILLS</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FL</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19</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ZYPHERHILLS</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FL</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23</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584">
                <a:tc>
                  <a:txBody>
                    <a:bodyPr/>
                    <a:lstStyle/>
                    <a:p>
                      <a:pPr marL="0" marR="0">
                        <a:spcBef>
                          <a:spcPts val="0"/>
                        </a:spcBef>
                        <a:spcAft>
                          <a:spcPts val="0"/>
                        </a:spcAft>
                      </a:pPr>
                      <a:r>
                        <a:rPr lang="en-US" sz="500">
                          <a:effectLst/>
                          <a:latin typeface="Arial"/>
                          <a:ea typeface="Calibri"/>
                        </a:rPr>
                        <a:t>ATLANTA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GA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PRM RWY 08R (SIMULTANEOUS CLOSE PARALLEL)</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584">
                <a:tc>
                  <a:txBody>
                    <a:bodyPr/>
                    <a:lstStyle/>
                    <a:p>
                      <a:pPr marL="0" marR="0">
                        <a:spcBef>
                          <a:spcPts val="0"/>
                        </a:spcBef>
                        <a:spcAft>
                          <a:spcPts val="0"/>
                        </a:spcAft>
                      </a:pPr>
                      <a:r>
                        <a:rPr lang="en-US" sz="500">
                          <a:effectLst/>
                          <a:latin typeface="Arial"/>
                          <a:ea typeface="Calibri"/>
                        </a:rPr>
                        <a:t>ATLANTA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GA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PRM RWY 09R (SIMULTANEOUS CLOSE PARALLEL)</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584">
                <a:tc>
                  <a:txBody>
                    <a:bodyPr/>
                    <a:lstStyle/>
                    <a:p>
                      <a:pPr marL="0" marR="0">
                        <a:spcBef>
                          <a:spcPts val="0"/>
                        </a:spcBef>
                        <a:spcAft>
                          <a:spcPts val="0"/>
                        </a:spcAft>
                      </a:pPr>
                      <a:r>
                        <a:rPr lang="en-US" sz="500">
                          <a:effectLst/>
                          <a:latin typeface="Arial"/>
                          <a:ea typeface="Calibri"/>
                        </a:rPr>
                        <a:t>ATLANTA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GA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PRM RWY 26L (SIMULTANEOUS CLOSE PARALLEL)</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584">
                <a:tc>
                  <a:txBody>
                    <a:bodyPr/>
                    <a:lstStyle/>
                    <a:p>
                      <a:pPr marL="0" marR="0">
                        <a:spcBef>
                          <a:spcPts val="0"/>
                        </a:spcBef>
                        <a:spcAft>
                          <a:spcPts val="0"/>
                        </a:spcAft>
                      </a:pPr>
                      <a:r>
                        <a:rPr lang="en-US" sz="500">
                          <a:effectLst/>
                          <a:latin typeface="Arial"/>
                          <a:ea typeface="Calibri"/>
                        </a:rPr>
                        <a:t>ATLANTA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GA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PRM RWY 27L (SIMULTANEOUS CLOSE PARALLEL)</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584">
                <a:tc>
                  <a:txBody>
                    <a:bodyPr/>
                    <a:lstStyle/>
                    <a:p>
                      <a:pPr marL="0" marR="0">
                        <a:spcBef>
                          <a:spcPts val="0"/>
                        </a:spcBef>
                        <a:spcAft>
                          <a:spcPts val="0"/>
                        </a:spcAft>
                      </a:pPr>
                      <a:r>
                        <a:rPr lang="en-US" sz="500">
                          <a:effectLst/>
                          <a:latin typeface="Arial"/>
                          <a:ea typeface="Calibri"/>
                        </a:rPr>
                        <a:t>ATLANTA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GA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PRM RWY 27R (SIMULTANEOUS CLOSE PARALLEL)</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584">
                <a:tc>
                  <a:txBody>
                    <a:bodyPr/>
                    <a:lstStyle/>
                    <a:p>
                      <a:pPr marL="0" marR="0">
                        <a:spcBef>
                          <a:spcPts val="0"/>
                        </a:spcBef>
                        <a:spcAft>
                          <a:spcPts val="0"/>
                        </a:spcAft>
                      </a:pPr>
                      <a:r>
                        <a:rPr lang="en-US" sz="500">
                          <a:effectLst/>
                          <a:latin typeface="Arial"/>
                          <a:ea typeface="Calibri"/>
                        </a:rPr>
                        <a:t>ATLANTA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GA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PRM Y RWY 08L (SIMULTANEOUS CLOSE PARALLEL)</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584">
                <a:tc>
                  <a:txBody>
                    <a:bodyPr/>
                    <a:lstStyle/>
                    <a:p>
                      <a:pPr marL="0" marR="0">
                        <a:spcBef>
                          <a:spcPts val="0"/>
                        </a:spcBef>
                        <a:spcAft>
                          <a:spcPts val="0"/>
                        </a:spcAft>
                      </a:pPr>
                      <a:r>
                        <a:rPr lang="en-US" sz="500">
                          <a:effectLst/>
                          <a:latin typeface="Arial"/>
                          <a:ea typeface="Calibri"/>
                        </a:rPr>
                        <a:t>ATLANTA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GA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PRM Y RWY 10 (SIMULTANEOUS CLOSE PARALLEL)</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584">
                <a:tc>
                  <a:txBody>
                    <a:bodyPr/>
                    <a:lstStyle/>
                    <a:p>
                      <a:pPr marL="0" marR="0">
                        <a:spcBef>
                          <a:spcPts val="0"/>
                        </a:spcBef>
                        <a:spcAft>
                          <a:spcPts val="0"/>
                        </a:spcAft>
                      </a:pPr>
                      <a:r>
                        <a:rPr lang="en-US" sz="500">
                          <a:effectLst/>
                          <a:latin typeface="Arial"/>
                          <a:ea typeface="Calibri"/>
                        </a:rPr>
                        <a:t>ATLANTA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GA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PRM Y RWY 26R (SIMULTANEOUS CLOSE PARALLEL)</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584">
                <a:tc>
                  <a:txBody>
                    <a:bodyPr/>
                    <a:lstStyle/>
                    <a:p>
                      <a:pPr marL="0" marR="0">
                        <a:spcBef>
                          <a:spcPts val="0"/>
                        </a:spcBef>
                        <a:spcAft>
                          <a:spcPts val="0"/>
                        </a:spcAft>
                      </a:pPr>
                      <a:r>
                        <a:rPr lang="en-US" sz="500">
                          <a:effectLst/>
                          <a:latin typeface="Arial"/>
                          <a:ea typeface="Calibri"/>
                        </a:rPr>
                        <a:t>ATLANTA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GA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PRM Y RWY 28 (SIMULTANEOUS CLOSE PARALLEL)</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920">
                <a:tc>
                  <a:txBody>
                    <a:bodyPr/>
                    <a:lstStyle/>
                    <a:p>
                      <a:pPr marL="0" marR="0">
                        <a:spcBef>
                          <a:spcPts val="0"/>
                        </a:spcBef>
                        <a:spcAft>
                          <a:spcPts val="0"/>
                        </a:spcAft>
                      </a:pPr>
                      <a:r>
                        <a:rPr lang="en-US" sz="500">
                          <a:effectLst/>
                          <a:latin typeface="Arial"/>
                          <a:ea typeface="Calibri"/>
                        </a:rPr>
                        <a:t>JENNINGS</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LA</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08</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JENNINGS</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LA</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26</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920">
                <a:tc>
                  <a:txBody>
                    <a:bodyPr/>
                    <a:lstStyle/>
                    <a:p>
                      <a:pPr marL="0" marR="0">
                        <a:spcBef>
                          <a:spcPts val="0"/>
                        </a:spcBef>
                        <a:spcAft>
                          <a:spcPts val="0"/>
                        </a:spcAft>
                      </a:pPr>
                      <a:r>
                        <a:rPr lang="en-US" sz="500">
                          <a:effectLst/>
                          <a:latin typeface="Arial"/>
                          <a:ea typeface="Calibri"/>
                        </a:rPr>
                        <a:t>STAR</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NC</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03</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111">
                <a:tc>
                  <a:txBody>
                    <a:bodyPr/>
                    <a:lstStyle/>
                    <a:p>
                      <a:pPr marL="0" marR="0">
                        <a:spcBef>
                          <a:spcPts val="0"/>
                        </a:spcBef>
                        <a:spcAft>
                          <a:spcPts val="0"/>
                        </a:spcAft>
                      </a:pPr>
                      <a:r>
                        <a:rPr lang="en-US" sz="500">
                          <a:effectLst/>
                          <a:latin typeface="Arial"/>
                          <a:ea typeface="Calibri"/>
                        </a:rPr>
                        <a:t>STAR</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NC</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21</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GWINNER</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ND</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16</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GEORGETOWN</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SC</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05</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BROOKINGS</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SD</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12</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BROOKINGS</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SD</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30</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COTULLA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TX</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13</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COTULLA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TX</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31</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DALLAS</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TX</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Z RWY 13R</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LPV</a:t>
                      </a:r>
                      <a:endParaRPr lang="en-US" sz="70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723">
                <a:tc>
                  <a:txBody>
                    <a:bodyPr/>
                    <a:lstStyle/>
                    <a:p>
                      <a:pPr marL="0" marR="0">
                        <a:spcBef>
                          <a:spcPts val="0"/>
                        </a:spcBef>
                        <a:spcAft>
                          <a:spcPts val="0"/>
                        </a:spcAft>
                      </a:pPr>
                      <a:r>
                        <a:rPr lang="en-US" sz="500">
                          <a:effectLst/>
                          <a:latin typeface="Arial"/>
                          <a:ea typeface="Calibri"/>
                        </a:rPr>
                        <a:t>NORFOLK</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500">
                          <a:effectLst/>
                          <a:latin typeface="Arial"/>
                          <a:ea typeface="Calibri"/>
                        </a:rPr>
                        <a:t>VA</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a:effectLst/>
                          <a:latin typeface="Arial"/>
                          <a:ea typeface="Calibri"/>
                        </a:rPr>
                        <a:t>RNAV (GPS) RWY 10</a:t>
                      </a:r>
                      <a:endParaRPr lang="en-US" sz="700">
                        <a:effectLst/>
                        <a:latin typeface="Times New Roman"/>
                        <a:ea typeface="Calibri"/>
                      </a:endParaRPr>
                    </a:p>
                  </a:txBody>
                  <a:tcPr marL="40593" marR="405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500" dirty="0">
                          <a:effectLst/>
                          <a:latin typeface="Arial"/>
                          <a:ea typeface="Calibri"/>
                        </a:rPr>
                        <a:t>LPV</a:t>
                      </a:r>
                      <a:endParaRPr lang="en-US" sz="700" dirty="0">
                        <a:effectLst/>
                        <a:latin typeface="Times New Roman"/>
                        <a:ea typeface="Calibri"/>
                      </a:endParaRPr>
                    </a:p>
                  </a:txBody>
                  <a:tcPr marL="40593" marR="40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300" dirty="0" err="1">
                <a:latin typeface="Arial" panose="020B0604020202020204" pitchFamily="34" charset="0"/>
                <a:cs typeface="Arial" panose="020B0604020202020204" pitchFamily="34" charset="0"/>
              </a:rPr>
              <a:t>NextGen</a:t>
            </a:r>
            <a:r>
              <a:rPr lang="en-US" sz="1300" dirty="0">
                <a:latin typeface="Arial" panose="020B0604020202020204" pitchFamily="34" charset="0"/>
                <a:cs typeface="Arial" panose="020B0604020202020204" pitchFamily="34" charset="0"/>
              </a:rPr>
              <a:t> concepts have established roots.</a:t>
            </a:r>
          </a:p>
          <a:p>
            <a:pPr marL="625503" lvl="1" indent="-170592">
              <a:buFontTx/>
              <a:buChar char="•"/>
            </a:pPr>
            <a:r>
              <a:rPr lang="en-US" sz="1300" dirty="0">
                <a:latin typeface="Arial" panose="020B0604020202020204" pitchFamily="34" charset="0"/>
                <a:cs typeface="Arial" panose="020B0604020202020204" pitchFamily="34" charset="0"/>
              </a:rPr>
              <a:t>The </a:t>
            </a:r>
            <a:r>
              <a:rPr lang="en-US" sz="1300" dirty="0" err="1">
                <a:latin typeface="Arial" panose="020B0604020202020204" pitchFamily="34" charset="0"/>
                <a:cs typeface="Arial" panose="020B0604020202020204" pitchFamily="34" charset="0"/>
              </a:rPr>
              <a:t>NextGen</a:t>
            </a:r>
            <a:r>
              <a:rPr lang="en-US" sz="1300" dirty="0">
                <a:latin typeface="Arial" panose="020B0604020202020204" pitchFamily="34" charset="0"/>
                <a:cs typeface="Arial" panose="020B0604020202020204" pitchFamily="34" charset="0"/>
              </a:rPr>
              <a:t> concepts are rooted in the RTCA concept in 2002.</a:t>
            </a:r>
          </a:p>
          <a:p>
            <a:pPr marL="625503" lvl="1" indent="-170592">
              <a:buFontTx/>
              <a:buChar char="•"/>
            </a:pPr>
            <a:r>
              <a:rPr lang="en-US" sz="1300" dirty="0">
                <a:latin typeface="Arial" panose="020B0604020202020204" pitchFamily="34" charset="0"/>
                <a:cs typeface="Arial" panose="020B0604020202020204" pitchFamily="34" charset="0"/>
              </a:rPr>
              <a:t>JPDO concept updated the RTCA concept and added the multiagency view</a:t>
            </a:r>
          </a:p>
          <a:p>
            <a:pPr marL="1080415" lvl="2" indent="-170592">
              <a:buFontTx/>
              <a:buChar char="•"/>
            </a:pPr>
            <a:r>
              <a:rPr lang="en-US" sz="1300" dirty="0">
                <a:latin typeface="Arial" panose="020B0604020202020204" pitchFamily="34" charset="0"/>
                <a:cs typeface="Arial" panose="020B0604020202020204" pitchFamily="34" charset="0"/>
              </a:rPr>
              <a:t>Tied NASA research objectives to FAA implementation</a:t>
            </a:r>
          </a:p>
          <a:p>
            <a:pPr marL="625503" lvl="1" indent="-170592">
              <a:buFontTx/>
              <a:buChar char="•"/>
            </a:pPr>
            <a:r>
              <a:rPr lang="en-US" sz="1300" dirty="0">
                <a:latin typeface="Arial" panose="020B0604020202020204" pitchFamily="34" charset="0"/>
                <a:cs typeface="Arial" panose="020B0604020202020204" pitchFamily="34" charset="0"/>
              </a:rPr>
              <a:t>The </a:t>
            </a:r>
            <a:r>
              <a:rPr lang="en-US" sz="1300" dirty="0" err="1">
                <a:latin typeface="Arial" panose="020B0604020202020204" pitchFamily="34" charset="0"/>
                <a:cs typeface="Arial" panose="020B0604020202020204" pitchFamily="34" charset="0"/>
              </a:rPr>
              <a:t>NextGen</a:t>
            </a:r>
            <a:r>
              <a:rPr lang="en-US" sz="1300" dirty="0">
                <a:latin typeface="Arial" panose="020B0604020202020204" pitchFamily="34" charset="0"/>
                <a:cs typeface="Arial" panose="020B0604020202020204" pitchFamily="34" charset="0"/>
              </a:rPr>
              <a:t> Midterm concept refined the JPDO concept for FAA.</a:t>
            </a:r>
          </a:p>
          <a:p>
            <a:pPr marL="1080415" lvl="2" indent="-170592">
              <a:buFontTx/>
              <a:buChar char="•"/>
            </a:pPr>
            <a:r>
              <a:rPr lang="en-US" sz="1300" dirty="0">
                <a:latin typeface="Arial" panose="020B0604020202020204" pitchFamily="34" charset="0"/>
                <a:cs typeface="Arial" panose="020B0604020202020204" pitchFamily="34" charset="0"/>
              </a:rPr>
              <a:t>Melded FAA implementation with NASA mid term research</a:t>
            </a:r>
          </a:p>
          <a:p>
            <a:pPr marL="1080415" lvl="2" indent="-170592">
              <a:buFontTx/>
              <a:buChar char="•"/>
            </a:pPr>
            <a:r>
              <a:rPr lang="en-US" sz="1300" dirty="0">
                <a:latin typeface="Arial" panose="020B0604020202020204" pitchFamily="34" charset="0"/>
                <a:cs typeface="Arial" panose="020B0604020202020204" pitchFamily="34" charset="0"/>
              </a:rPr>
              <a:t>Does not include NASA farther term research in JPDO concept</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The NAS Enterprise Architecture and the Capital Investment plan pre-date </a:t>
            </a:r>
            <a:r>
              <a:rPr lang="en-US" sz="1300" dirty="0" err="1">
                <a:latin typeface="Arial" panose="020B0604020202020204" pitchFamily="34" charset="0"/>
                <a:cs typeface="Arial" panose="020B0604020202020204" pitchFamily="34" charset="0"/>
              </a:rPr>
              <a:t>NextGen</a:t>
            </a:r>
            <a:endParaRPr lang="en-US" sz="1300" dirty="0">
              <a:latin typeface="Arial" panose="020B0604020202020204" pitchFamily="34" charset="0"/>
              <a:cs typeface="Arial" panose="020B0604020202020204" pitchFamily="34" charset="0"/>
            </a:endParaRPr>
          </a:p>
          <a:p>
            <a:pPr marL="625503" lvl="1" indent="-170592">
              <a:buFontTx/>
              <a:buChar char="•"/>
            </a:pPr>
            <a:r>
              <a:rPr lang="en-US" sz="1300" dirty="0" err="1">
                <a:latin typeface="Arial" panose="020B0604020202020204" pitchFamily="34" charset="0"/>
                <a:cs typeface="Arial" panose="020B0604020202020204" pitchFamily="34" charset="0"/>
              </a:rPr>
              <a:t>NextGen</a:t>
            </a:r>
            <a:r>
              <a:rPr lang="en-US" sz="1300" dirty="0">
                <a:latin typeface="Arial" panose="020B0604020202020204" pitchFamily="34" charset="0"/>
                <a:cs typeface="Arial" panose="020B0604020202020204" pitchFamily="34" charset="0"/>
              </a:rPr>
              <a:t> has been added to these foundational planning documents.</a:t>
            </a:r>
          </a:p>
          <a:p>
            <a:pPr marL="625503" lvl="1" indent="-170592">
              <a:buFontTx/>
              <a:buChar char="•"/>
            </a:pPr>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The </a:t>
            </a:r>
            <a:r>
              <a:rPr lang="en-US" sz="1300" dirty="0" err="1">
                <a:latin typeface="Arial" panose="020B0604020202020204" pitchFamily="34" charset="0"/>
                <a:cs typeface="Arial" panose="020B0604020202020204" pitchFamily="34" charset="0"/>
              </a:rPr>
              <a:t>NextGen</a:t>
            </a:r>
            <a:r>
              <a:rPr lang="en-US" sz="1300" dirty="0">
                <a:latin typeface="Arial" panose="020B0604020202020204" pitchFamily="34" charset="0"/>
                <a:cs typeface="Arial" panose="020B0604020202020204" pitchFamily="34" charset="0"/>
              </a:rPr>
              <a:t> Segment Implementation Plan (NSIP) added a more detailed programmatic view of </a:t>
            </a:r>
            <a:r>
              <a:rPr lang="en-US" sz="1300" dirty="0" err="1">
                <a:latin typeface="Arial" panose="020B0604020202020204" pitchFamily="34" charset="0"/>
                <a:cs typeface="Arial" panose="020B0604020202020204" pitchFamily="34" charset="0"/>
              </a:rPr>
              <a:t>NextGen</a:t>
            </a:r>
            <a:r>
              <a:rPr lang="en-US" sz="1300" dirty="0">
                <a:latin typeface="Arial" panose="020B0604020202020204" pitchFamily="34" charset="0"/>
                <a:cs typeface="Arial" panose="020B0604020202020204" pitchFamily="34" charset="0"/>
              </a:rPr>
              <a:t> initiatives</a:t>
            </a:r>
          </a:p>
          <a:p>
            <a:endParaRPr lang="en-US" sz="1300" dirty="0">
              <a:latin typeface="Arial" panose="020B0604020202020204" pitchFamily="34" charset="0"/>
              <a:cs typeface="Arial" panose="020B0604020202020204" pitchFamily="34" charset="0"/>
            </a:endParaRPr>
          </a:p>
          <a:p>
            <a:r>
              <a:rPr lang="en-US" sz="1300" dirty="0" err="1">
                <a:latin typeface="Arial" panose="020B0604020202020204" pitchFamily="34" charset="0"/>
                <a:cs typeface="Arial" panose="020B0604020202020204" pitchFamily="34" charset="0"/>
              </a:rPr>
              <a:t>NextGen</a:t>
            </a:r>
            <a:r>
              <a:rPr lang="en-US" sz="1300" dirty="0">
                <a:latin typeface="Arial" panose="020B0604020202020204" pitchFamily="34" charset="0"/>
                <a:cs typeface="Arial" panose="020B0604020202020204" pitchFamily="34" charset="0"/>
              </a:rPr>
              <a:t> Implementation Plan became the higher level external communication of the NSIP </a:t>
            </a:r>
          </a:p>
          <a:p>
            <a:r>
              <a:rPr lang="en-US" sz="1300" dirty="0">
                <a:latin typeface="Arial" panose="020B0604020202020204" pitchFamily="34" charset="0"/>
                <a:cs typeface="Arial" panose="020B0604020202020204" pitchFamily="34" charset="0"/>
              </a:rPr>
              <a:t>The Integrated Master Schedule is  the networked schedule view of planning, pre implementation, and program execution activities to achieve a </a:t>
            </a:r>
            <a:r>
              <a:rPr lang="en-US" sz="1300" dirty="0" err="1">
                <a:latin typeface="Arial" panose="020B0604020202020204" pitchFamily="34" charset="0"/>
                <a:cs typeface="Arial" panose="020B0604020202020204" pitchFamily="34" charset="0"/>
              </a:rPr>
              <a:t>NextGen</a:t>
            </a:r>
            <a:r>
              <a:rPr lang="en-US" sz="1300" dirty="0">
                <a:latin typeface="Arial" panose="020B0604020202020204" pitchFamily="34" charset="0"/>
                <a:cs typeface="Arial" panose="020B0604020202020204" pitchFamily="34" charset="0"/>
              </a:rPr>
              <a:t> capability</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6B2439EA-353B-4095-B423-685EB5841096}"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4243571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Milestone</a:t>
            </a:r>
            <a:endParaRPr lang="en-US" dirty="0"/>
          </a:p>
          <a:p>
            <a:r>
              <a:rPr lang="en-US" b="1" dirty="0"/>
              <a:t>Code</a:t>
            </a:r>
            <a:endParaRPr lang="en-US" dirty="0"/>
          </a:p>
          <a:p>
            <a:r>
              <a:rPr lang="en-US" b="1" dirty="0"/>
              <a:t>Flag</a:t>
            </a:r>
            <a:endParaRPr lang="en-US" dirty="0"/>
          </a:p>
          <a:p>
            <a:r>
              <a:rPr lang="en-US" b="1" dirty="0"/>
              <a:t>APB Planned Date</a:t>
            </a:r>
            <a:endParaRPr lang="en-US" dirty="0"/>
          </a:p>
          <a:p>
            <a:r>
              <a:rPr lang="en-US" b="1" dirty="0"/>
              <a:t>Duration</a:t>
            </a:r>
            <a:endParaRPr lang="en-US" dirty="0"/>
          </a:p>
          <a:p>
            <a:r>
              <a:rPr lang="en-US" dirty="0"/>
              <a:t>Final investment decision S17F Apr-15</a:t>
            </a:r>
          </a:p>
          <a:p>
            <a:r>
              <a:rPr lang="en-US" dirty="0"/>
              <a:t>0 month </a:t>
            </a:r>
          </a:p>
          <a:p>
            <a:endParaRPr lang="en-US" dirty="0"/>
          </a:p>
          <a:p>
            <a:r>
              <a:rPr lang="en-US" dirty="0"/>
              <a:t>TBFM Contract Award (Not-To-Exceed (NTE))</a:t>
            </a:r>
          </a:p>
          <a:p>
            <a:r>
              <a:rPr lang="en-US" dirty="0"/>
              <a:t>S19</a:t>
            </a:r>
          </a:p>
          <a:p>
            <a:r>
              <a:rPr lang="en-US" dirty="0"/>
              <a:t> </a:t>
            </a:r>
          </a:p>
          <a:p>
            <a:r>
              <a:rPr lang="en-US" dirty="0"/>
              <a:t>July-15</a:t>
            </a:r>
          </a:p>
          <a:p>
            <a:r>
              <a:rPr lang="en-US" dirty="0"/>
              <a:t>3 months</a:t>
            </a:r>
          </a:p>
          <a:p>
            <a:r>
              <a:rPr lang="en-US" dirty="0"/>
              <a:t>TSS System Design Review (SDR) for TBFM</a:t>
            </a:r>
            <a:r>
              <a:rPr lang="en-US" baseline="30000" dirty="0"/>
              <a:t>1</a:t>
            </a:r>
            <a:endParaRPr lang="en-US" dirty="0"/>
          </a:p>
          <a:p>
            <a:r>
              <a:rPr lang="en-US" dirty="0"/>
              <a:t>S21</a:t>
            </a:r>
          </a:p>
          <a:p>
            <a:r>
              <a:rPr lang="en-US" dirty="0"/>
              <a:t> </a:t>
            </a:r>
          </a:p>
          <a:p>
            <a:r>
              <a:rPr lang="en-US" dirty="0"/>
              <a:t>Dec-15</a:t>
            </a:r>
          </a:p>
          <a:p>
            <a:r>
              <a:rPr lang="en-US" dirty="0"/>
              <a:t>8 months</a:t>
            </a:r>
          </a:p>
          <a:p>
            <a:r>
              <a:rPr lang="en-US" dirty="0"/>
              <a:t>Factory acceptance testing (FAT) completed for initial TSS functionality</a:t>
            </a:r>
            <a:r>
              <a:rPr lang="en-US" baseline="30000" dirty="0"/>
              <a:t>2</a:t>
            </a:r>
            <a:endParaRPr lang="en-US" dirty="0"/>
          </a:p>
          <a:p>
            <a:r>
              <a:rPr lang="en-US" dirty="0"/>
              <a:t>S27</a:t>
            </a:r>
          </a:p>
          <a:p>
            <a:r>
              <a:rPr lang="en-US" dirty="0"/>
              <a:t> </a:t>
            </a:r>
          </a:p>
          <a:p>
            <a:r>
              <a:rPr lang="en-US" dirty="0"/>
              <a:t>Sep-17</a:t>
            </a:r>
          </a:p>
          <a:p>
            <a:r>
              <a:rPr lang="en-US" dirty="0"/>
              <a:t>29 months</a:t>
            </a:r>
          </a:p>
          <a:p>
            <a:r>
              <a:rPr lang="en-US" dirty="0"/>
              <a:t>First IDAC site deployed</a:t>
            </a:r>
            <a:r>
              <a:rPr lang="en-US" baseline="30000" dirty="0"/>
              <a:t>3</a:t>
            </a:r>
            <a:endParaRPr lang="en-US" dirty="0"/>
          </a:p>
          <a:p>
            <a:r>
              <a:rPr lang="en-US" dirty="0"/>
              <a:t> </a:t>
            </a:r>
          </a:p>
          <a:p>
            <a:r>
              <a:rPr lang="en-US" dirty="0"/>
              <a:t> </a:t>
            </a:r>
          </a:p>
          <a:p>
            <a:r>
              <a:rPr lang="en-US" dirty="0"/>
              <a:t>Jul-18</a:t>
            </a:r>
          </a:p>
          <a:p>
            <a:r>
              <a:rPr lang="en-US" dirty="0"/>
              <a:t>39 months</a:t>
            </a:r>
          </a:p>
          <a:p>
            <a:r>
              <a:rPr lang="en-US" dirty="0"/>
              <a:t>Integration and Test (IT) at WJHTC completed</a:t>
            </a:r>
            <a:r>
              <a:rPr lang="en-US" baseline="30000" dirty="0"/>
              <a:t>4</a:t>
            </a:r>
            <a:endParaRPr lang="en-US" dirty="0"/>
          </a:p>
          <a:p>
            <a:r>
              <a:rPr lang="en-US" dirty="0"/>
              <a:t> </a:t>
            </a:r>
          </a:p>
          <a:p>
            <a:r>
              <a:rPr lang="en-US" dirty="0"/>
              <a:t> </a:t>
            </a:r>
          </a:p>
          <a:p>
            <a:r>
              <a:rPr lang="en-US" dirty="0"/>
              <a:t>Mar-19</a:t>
            </a:r>
          </a:p>
          <a:p>
            <a:r>
              <a:rPr lang="en-US" dirty="0"/>
              <a:t>47 months</a:t>
            </a:r>
          </a:p>
          <a:p>
            <a:r>
              <a:rPr lang="en-US" dirty="0"/>
              <a:t>First TSS site deployed</a:t>
            </a:r>
            <a:r>
              <a:rPr lang="en-US" baseline="30000" dirty="0"/>
              <a:t>5</a:t>
            </a:r>
            <a:endParaRPr lang="en-US" dirty="0"/>
          </a:p>
          <a:p>
            <a:r>
              <a:rPr lang="en-US" dirty="0"/>
              <a:t> </a:t>
            </a:r>
          </a:p>
          <a:p>
            <a:r>
              <a:rPr lang="en-US" dirty="0"/>
              <a:t> </a:t>
            </a:r>
          </a:p>
          <a:p>
            <a:r>
              <a:rPr lang="en-US" dirty="0"/>
              <a:t>Apr-19</a:t>
            </a:r>
          </a:p>
          <a:p>
            <a:r>
              <a:rPr lang="en-US" dirty="0"/>
              <a:t>48 months</a:t>
            </a:r>
          </a:p>
          <a:p>
            <a:r>
              <a:rPr lang="en-US" dirty="0"/>
              <a:t>Last (5</a:t>
            </a:r>
            <a:r>
              <a:rPr lang="en-US" baseline="30000" dirty="0"/>
              <a:t>th</a:t>
            </a:r>
            <a:r>
              <a:rPr lang="en-US" dirty="0"/>
              <a:t>) IDAC site deployed</a:t>
            </a:r>
            <a:r>
              <a:rPr lang="en-US" baseline="30000" dirty="0"/>
              <a:t>6</a:t>
            </a:r>
            <a:r>
              <a:rPr lang="en-US" dirty="0"/>
              <a:t> </a:t>
            </a:r>
          </a:p>
          <a:p>
            <a:r>
              <a:rPr lang="en-US" dirty="0"/>
              <a:t> </a:t>
            </a:r>
          </a:p>
          <a:p>
            <a:r>
              <a:rPr lang="en-US" dirty="0"/>
              <a:t> </a:t>
            </a:r>
          </a:p>
          <a:p>
            <a:r>
              <a:rPr lang="en-US" dirty="0"/>
              <a:t>May-19</a:t>
            </a:r>
          </a:p>
          <a:p>
            <a:r>
              <a:rPr lang="en-US" dirty="0"/>
              <a:t>49 months</a:t>
            </a:r>
          </a:p>
          <a:p>
            <a:r>
              <a:rPr lang="en-US" dirty="0"/>
              <a:t>TSS In-Service Decision (ISD)</a:t>
            </a:r>
            <a:r>
              <a:rPr lang="en-US" baseline="30000" dirty="0"/>
              <a:t> 7</a:t>
            </a:r>
            <a:endParaRPr lang="en-US" dirty="0"/>
          </a:p>
          <a:p>
            <a:r>
              <a:rPr lang="en-US" dirty="0"/>
              <a:t>S44</a:t>
            </a:r>
          </a:p>
          <a:p>
            <a:r>
              <a:rPr lang="en-US" dirty="0"/>
              <a:t> </a:t>
            </a:r>
          </a:p>
          <a:p>
            <a:r>
              <a:rPr lang="en-US" dirty="0"/>
              <a:t>Apr-20</a:t>
            </a:r>
          </a:p>
          <a:p>
            <a:r>
              <a:rPr lang="en-US" dirty="0"/>
              <a:t>60 months</a:t>
            </a:r>
          </a:p>
          <a:p>
            <a:r>
              <a:rPr lang="en-US" dirty="0"/>
              <a:t>5</a:t>
            </a:r>
            <a:r>
              <a:rPr lang="en-US" baseline="30000" dirty="0"/>
              <a:t>th</a:t>
            </a:r>
            <a:r>
              <a:rPr lang="en-US" dirty="0"/>
              <a:t> TSS site deployed</a:t>
            </a:r>
            <a:r>
              <a:rPr lang="en-US" baseline="30000" dirty="0"/>
              <a:t>8</a:t>
            </a:r>
            <a:endParaRPr lang="en-US" dirty="0"/>
          </a:p>
          <a:p>
            <a:r>
              <a:rPr lang="en-US" dirty="0"/>
              <a:t> </a:t>
            </a:r>
          </a:p>
          <a:p>
            <a:r>
              <a:rPr lang="en-US" dirty="0"/>
              <a:t> </a:t>
            </a:r>
          </a:p>
          <a:p>
            <a:r>
              <a:rPr lang="en-US" dirty="0"/>
              <a:t>Oct-20</a:t>
            </a:r>
          </a:p>
          <a:p>
            <a:r>
              <a:rPr lang="en-US" dirty="0"/>
              <a:t>66 months</a:t>
            </a:r>
          </a:p>
          <a:p>
            <a:r>
              <a:rPr lang="en-US" dirty="0"/>
              <a:t>Last (9</a:t>
            </a:r>
            <a:r>
              <a:rPr lang="en-US" baseline="30000" dirty="0"/>
              <a:t>th</a:t>
            </a:r>
            <a:r>
              <a:rPr lang="en-US" dirty="0"/>
              <a:t>) TSS site deployed</a:t>
            </a:r>
            <a:r>
              <a:rPr lang="en-US" baseline="30000" dirty="0"/>
              <a:t>9</a:t>
            </a:r>
            <a:endParaRPr lang="en-US" dirty="0"/>
          </a:p>
          <a:p>
            <a:r>
              <a:rPr lang="en-US" dirty="0"/>
              <a:t> </a:t>
            </a:r>
          </a:p>
          <a:p>
            <a:r>
              <a:rPr lang="en-US" dirty="0"/>
              <a:t>L</a:t>
            </a:r>
          </a:p>
          <a:p>
            <a:r>
              <a:rPr lang="en-US" dirty="0"/>
              <a:t>Sep-22</a:t>
            </a:r>
          </a:p>
          <a:p>
            <a:r>
              <a:rPr lang="en-US" dirty="0"/>
              <a:t>89 months</a:t>
            </a:r>
          </a:p>
          <a:p>
            <a:pPr defTabSz="453856">
              <a:spcBef>
                <a:spcPct val="0"/>
              </a:spcBef>
            </a:pPr>
            <a:endParaRPr lang="en-US" altLang="en-US" dirty="0" smtClean="0">
              <a:solidFill>
                <a:srgbClr val="FF0000"/>
              </a:solidFill>
            </a:endParaRPr>
          </a:p>
        </p:txBody>
      </p:sp>
      <p:sp>
        <p:nvSpPr>
          <p:cNvPr id="512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207" indent="-289696">
              <a:defRPr>
                <a:solidFill>
                  <a:schemeClr val="tx1"/>
                </a:solidFill>
                <a:latin typeface="Calibri" pitchFamily="34" charset="0"/>
              </a:defRPr>
            </a:lvl2pPr>
            <a:lvl3pPr marL="1158782" indent="-231756">
              <a:defRPr>
                <a:solidFill>
                  <a:schemeClr val="tx1"/>
                </a:solidFill>
                <a:latin typeface="Calibri" pitchFamily="34" charset="0"/>
              </a:defRPr>
            </a:lvl3pPr>
            <a:lvl4pPr marL="1622297" indent="-231756">
              <a:defRPr>
                <a:solidFill>
                  <a:schemeClr val="tx1"/>
                </a:solidFill>
                <a:latin typeface="Calibri" pitchFamily="34" charset="0"/>
              </a:defRPr>
            </a:lvl4pPr>
            <a:lvl5pPr marL="2085810" indent="-231756">
              <a:defRPr>
                <a:solidFill>
                  <a:schemeClr val="tx1"/>
                </a:solidFill>
                <a:latin typeface="Calibri" pitchFamily="34" charset="0"/>
              </a:defRPr>
            </a:lvl5pPr>
            <a:lvl6pPr marL="2549322" indent="-231756" fontAlgn="base">
              <a:spcBef>
                <a:spcPct val="0"/>
              </a:spcBef>
              <a:spcAft>
                <a:spcPct val="0"/>
              </a:spcAft>
              <a:defRPr>
                <a:solidFill>
                  <a:schemeClr val="tx1"/>
                </a:solidFill>
                <a:latin typeface="Calibri" pitchFamily="34" charset="0"/>
              </a:defRPr>
            </a:lvl6pPr>
            <a:lvl7pPr marL="3012835" indent="-231756" fontAlgn="base">
              <a:spcBef>
                <a:spcPct val="0"/>
              </a:spcBef>
              <a:spcAft>
                <a:spcPct val="0"/>
              </a:spcAft>
              <a:defRPr>
                <a:solidFill>
                  <a:schemeClr val="tx1"/>
                </a:solidFill>
                <a:latin typeface="Calibri" pitchFamily="34" charset="0"/>
              </a:defRPr>
            </a:lvl7pPr>
            <a:lvl8pPr marL="3476348" indent="-231756" fontAlgn="base">
              <a:spcBef>
                <a:spcPct val="0"/>
              </a:spcBef>
              <a:spcAft>
                <a:spcPct val="0"/>
              </a:spcAft>
              <a:defRPr>
                <a:solidFill>
                  <a:schemeClr val="tx1"/>
                </a:solidFill>
                <a:latin typeface="Calibri" pitchFamily="34" charset="0"/>
              </a:defRPr>
            </a:lvl8pPr>
            <a:lvl9pPr marL="3939863" indent="-231756" fontAlgn="base">
              <a:spcBef>
                <a:spcPct val="0"/>
              </a:spcBef>
              <a:spcAft>
                <a:spcPct val="0"/>
              </a:spcAft>
              <a:defRPr>
                <a:solidFill>
                  <a:schemeClr val="tx1"/>
                </a:solidFill>
                <a:latin typeface="Calibri" pitchFamily="34" charset="0"/>
              </a:defRPr>
            </a:lvl9pPr>
          </a:lstStyle>
          <a:p>
            <a:fld id="{D5CAD773-C60C-4C89-8042-C48F499221D8}" type="slidenum">
              <a:rPr lang="en-US" altLang="en-US">
                <a:solidFill>
                  <a:srgbClr val="000000"/>
                </a:solidFill>
              </a:rPr>
              <a:pPr/>
              <a:t>40</a:t>
            </a:fld>
            <a:endParaRPr lang="en-US" altLang="en-US" dirty="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1193800" y="692150"/>
            <a:ext cx="46164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auto">
              <a:spcBef>
                <a:spcPct val="0"/>
              </a:spcBef>
              <a:spcAft>
                <a:spcPts val="0"/>
              </a:spcAft>
              <a:defRPr/>
            </a:pPr>
            <a:r>
              <a:rPr lang="en-US" altLang="en-US" dirty="0" smtClean="0"/>
              <a:t>As of July: Changed IOC for SFO to FY2016, changed CLE to TBD; source Melanie Cook</a:t>
            </a:r>
          </a:p>
          <a:p>
            <a:pPr fontAlgn="auto">
              <a:spcBef>
                <a:spcPct val="0"/>
              </a:spcBef>
              <a:spcAft>
                <a:spcPts val="0"/>
              </a:spcAft>
              <a:defRPr/>
            </a:pPr>
            <a:r>
              <a:rPr lang="en-US" altLang="en-US" dirty="0" smtClean="0"/>
              <a:t>ASSC:</a:t>
            </a:r>
          </a:p>
          <a:p>
            <a:pPr fontAlgn="auto">
              <a:spcBef>
                <a:spcPct val="0"/>
              </a:spcBef>
              <a:spcAft>
                <a:spcPts val="0"/>
              </a:spcAft>
              <a:defRPr/>
            </a:pPr>
            <a:r>
              <a:rPr lang="en-US" altLang="en-US" dirty="0" smtClean="0"/>
              <a:t>SFO key site did not achieve IOC in November 2014 due to SRMD issues. </a:t>
            </a:r>
            <a:r>
              <a:rPr lang="en-US" dirty="0"/>
              <a:t>The Program Office is coordinating a proposed date for IOC on December 2015</a:t>
            </a:r>
            <a:r>
              <a:rPr lang="en-US" altLang="en-US" dirty="0" smtClean="0"/>
              <a:t>. </a:t>
            </a:r>
          </a:p>
          <a:p>
            <a:pPr fontAlgn="auto">
              <a:spcBef>
                <a:spcPct val="0"/>
              </a:spcBef>
              <a:spcAft>
                <a:spcPts val="0"/>
              </a:spcAft>
              <a:defRPr/>
            </a:pPr>
            <a:r>
              <a:rPr lang="en-US" altLang="en-US" dirty="0" smtClean="0"/>
              <a:t>ASSC Program Office has directed the resumption of engineering site design at all ASSC production sites</a:t>
            </a:r>
          </a:p>
          <a:p>
            <a:pPr fontAlgn="auto">
              <a:spcBef>
                <a:spcPct val="0"/>
              </a:spcBef>
              <a:spcAft>
                <a:spcPts val="0"/>
              </a:spcAft>
              <a:defRPr/>
            </a:pPr>
            <a:r>
              <a:rPr lang="en-US" altLang="en-US" dirty="0" smtClean="0"/>
              <a:t> </a:t>
            </a:r>
            <a:endParaRPr lang="en-US" altLang="en-US" dirty="0"/>
          </a:p>
          <a:p>
            <a:pPr fontAlgn="auto">
              <a:spcBef>
                <a:spcPct val="0"/>
              </a:spcBef>
              <a:spcAft>
                <a:spcPts val="0"/>
              </a:spcAft>
              <a:defRPr/>
            </a:pPr>
            <a:endParaRPr lang="en-US" altLang="en-US" dirty="0"/>
          </a:p>
          <a:p>
            <a:pPr fontAlgn="auto">
              <a:spcBef>
                <a:spcPct val="0"/>
              </a:spcBef>
              <a:spcAft>
                <a:spcPts val="0"/>
              </a:spcAft>
              <a:defRPr/>
            </a:pPr>
            <a:r>
              <a:rPr lang="en-US" altLang="en-US" strike="sngStrike" dirty="0">
                <a:solidFill>
                  <a:srgbClr val="FF0000"/>
                </a:solidFill>
              </a:rPr>
              <a:t>TFDM:</a:t>
            </a:r>
          </a:p>
          <a:p>
            <a:pPr fontAlgn="auto">
              <a:spcBef>
                <a:spcPct val="0"/>
              </a:spcBef>
              <a:spcAft>
                <a:spcPts val="0"/>
              </a:spcAft>
              <a:defRPr/>
            </a:pPr>
            <a:r>
              <a:rPr lang="en-US" altLang="en-US" strike="sngStrike" dirty="0">
                <a:solidFill>
                  <a:srgbClr val="FF0000"/>
                </a:solidFill>
              </a:rPr>
              <a:t>Per the action from IID, TFDM returned to the JRC on August 20, 2014 to provide a briefing on the revised program strategy, including the prioritization results and viability of segmentation. Received approval from the JRC to move forward to FID based on the revised scope and strategy presented on August 20, 2014.  Next Steps:</a:t>
            </a:r>
          </a:p>
          <a:p>
            <a:pPr marL="621316" lvl="1" indent="-168870" fontAlgn="auto">
              <a:spcBef>
                <a:spcPct val="0"/>
              </a:spcBef>
              <a:spcAft>
                <a:spcPts val="0"/>
              </a:spcAft>
              <a:buFontTx/>
              <a:buChar char="•"/>
              <a:defRPr/>
            </a:pPr>
            <a:r>
              <a:rPr lang="en-US" altLang="en-US" strike="sngStrike" dirty="0">
                <a:solidFill>
                  <a:srgbClr val="FF0000"/>
                </a:solidFill>
              </a:rPr>
              <a:t>Develop a Business Case based on the revised Strategy</a:t>
            </a:r>
          </a:p>
          <a:p>
            <a:pPr marL="621316" lvl="1" indent="-168870" fontAlgn="auto">
              <a:spcBef>
                <a:spcPct val="0"/>
              </a:spcBef>
              <a:spcAft>
                <a:spcPts val="0"/>
              </a:spcAft>
              <a:buFontTx/>
              <a:buChar char="•"/>
              <a:defRPr/>
            </a:pPr>
            <a:r>
              <a:rPr lang="en-US" altLang="en-US" strike="sngStrike" dirty="0">
                <a:solidFill>
                  <a:srgbClr val="FF0000"/>
                </a:solidFill>
              </a:rPr>
              <a:t>Provide a Status Briefing to the JRC next Spring (2015)</a:t>
            </a:r>
          </a:p>
          <a:p>
            <a:pPr marL="621316" lvl="1" indent="-168870" fontAlgn="auto">
              <a:spcBef>
                <a:spcPct val="0"/>
              </a:spcBef>
              <a:spcAft>
                <a:spcPts val="0"/>
              </a:spcAft>
              <a:buFontTx/>
              <a:buChar char="•"/>
              <a:defRPr/>
            </a:pPr>
            <a:r>
              <a:rPr lang="en-US" altLang="en-US" strike="sngStrike" dirty="0">
                <a:solidFill>
                  <a:srgbClr val="FF0000"/>
                </a:solidFill>
              </a:rPr>
              <a:t>SIR Release scheduled for March 2015</a:t>
            </a:r>
          </a:p>
          <a:p>
            <a:pPr marL="621143" lvl="1" indent="-168870" fontAlgn="auto">
              <a:spcBef>
                <a:spcPct val="0"/>
              </a:spcBef>
              <a:spcAft>
                <a:spcPts val="0"/>
              </a:spcAft>
              <a:buFontTx/>
              <a:buChar char="•"/>
              <a:defRPr/>
            </a:pPr>
            <a:r>
              <a:rPr lang="en-US" altLang="en-US" strike="sngStrike" dirty="0">
                <a:solidFill>
                  <a:srgbClr val="FF0000"/>
                </a:solidFill>
              </a:rPr>
              <a:t>Draft SIR was released on November 21, 2014</a:t>
            </a:r>
          </a:p>
          <a:p>
            <a:pPr marL="621316" lvl="1" indent="-168870" fontAlgn="auto">
              <a:spcBef>
                <a:spcPct val="0"/>
              </a:spcBef>
              <a:spcAft>
                <a:spcPts val="0"/>
              </a:spcAft>
              <a:buFontTx/>
              <a:buChar char="•"/>
              <a:defRPr/>
            </a:pPr>
            <a:r>
              <a:rPr lang="en-US" altLang="en-US" strike="sngStrike" dirty="0">
                <a:solidFill>
                  <a:srgbClr val="FF0000"/>
                </a:solidFill>
              </a:rPr>
              <a:t>Proceed to FID in March 2016.</a:t>
            </a:r>
          </a:p>
          <a:p>
            <a:pPr fontAlgn="auto">
              <a:spcBef>
                <a:spcPct val="0"/>
              </a:spcBef>
              <a:spcAft>
                <a:spcPts val="0"/>
              </a:spcAft>
              <a:defRPr/>
            </a:pPr>
            <a:endParaRPr lang="en-US" altLang="en-US" b="1" dirty="0">
              <a:solidFill>
                <a:srgbClr val="FF0000"/>
              </a:solidFill>
              <a:cs typeface="Times New Roman" pitchFamily="18" charset="0"/>
            </a:endParaRPr>
          </a:p>
        </p:txBody>
      </p:sp>
      <p:sp>
        <p:nvSpPr>
          <p:cNvPr id="21508"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351" indent="-289751">
              <a:defRPr>
                <a:solidFill>
                  <a:schemeClr val="tx1"/>
                </a:solidFill>
                <a:latin typeface="Calibri" pitchFamily="34" charset="0"/>
              </a:defRPr>
            </a:lvl2pPr>
            <a:lvl3pPr marL="1159002" indent="-231800">
              <a:defRPr>
                <a:solidFill>
                  <a:schemeClr val="tx1"/>
                </a:solidFill>
                <a:latin typeface="Calibri" pitchFamily="34" charset="0"/>
              </a:defRPr>
            </a:lvl3pPr>
            <a:lvl4pPr marL="1622603" indent="-231800">
              <a:defRPr>
                <a:solidFill>
                  <a:schemeClr val="tx1"/>
                </a:solidFill>
                <a:latin typeface="Calibri" pitchFamily="34" charset="0"/>
              </a:defRPr>
            </a:lvl4pPr>
            <a:lvl5pPr marL="2086204" indent="-231800">
              <a:defRPr>
                <a:solidFill>
                  <a:schemeClr val="tx1"/>
                </a:solidFill>
                <a:latin typeface="Calibri" pitchFamily="34" charset="0"/>
              </a:defRPr>
            </a:lvl5pPr>
            <a:lvl6pPr marL="2549804" indent="-231800" fontAlgn="base">
              <a:spcBef>
                <a:spcPct val="0"/>
              </a:spcBef>
              <a:spcAft>
                <a:spcPct val="0"/>
              </a:spcAft>
              <a:defRPr>
                <a:solidFill>
                  <a:schemeClr val="tx1"/>
                </a:solidFill>
                <a:latin typeface="Calibri" pitchFamily="34" charset="0"/>
              </a:defRPr>
            </a:lvl6pPr>
            <a:lvl7pPr marL="3013405" indent="-231800" fontAlgn="base">
              <a:spcBef>
                <a:spcPct val="0"/>
              </a:spcBef>
              <a:spcAft>
                <a:spcPct val="0"/>
              </a:spcAft>
              <a:defRPr>
                <a:solidFill>
                  <a:schemeClr val="tx1"/>
                </a:solidFill>
                <a:latin typeface="Calibri" pitchFamily="34" charset="0"/>
              </a:defRPr>
            </a:lvl7pPr>
            <a:lvl8pPr marL="3477006" indent="-231800" fontAlgn="base">
              <a:spcBef>
                <a:spcPct val="0"/>
              </a:spcBef>
              <a:spcAft>
                <a:spcPct val="0"/>
              </a:spcAft>
              <a:defRPr>
                <a:solidFill>
                  <a:schemeClr val="tx1"/>
                </a:solidFill>
                <a:latin typeface="Calibri" pitchFamily="34" charset="0"/>
              </a:defRPr>
            </a:lvl8pPr>
            <a:lvl9pPr marL="3940607" indent="-2318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6E92CA3-832F-4E2D-BF4A-99136BFBA291}" type="slidenum">
              <a:rPr lang="en-US" altLang="en-US">
                <a:solidFill>
                  <a:srgbClr val="000000"/>
                </a:solidFill>
              </a:rPr>
              <a:pPr fontAlgn="base">
                <a:spcBef>
                  <a:spcPct val="0"/>
                </a:spcBef>
                <a:spcAft>
                  <a:spcPct val="0"/>
                </a:spcAft>
              </a:pPr>
              <a:t>41</a:t>
            </a:fld>
            <a:endParaRPr lang="en-US"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900" dirty="0"/>
              <a:t>As of </a:t>
            </a:r>
            <a:r>
              <a:rPr lang="en-US" altLang="en-US" sz="900" b="1" dirty="0" smtClean="0">
                <a:solidFill>
                  <a:srgbClr val="FF0000"/>
                </a:solidFill>
              </a:rPr>
              <a:t>July</a:t>
            </a:r>
            <a:r>
              <a:rPr lang="en-US" altLang="en-US" sz="900" b="1" dirty="0" smtClean="0"/>
              <a:t> </a:t>
            </a:r>
            <a:r>
              <a:rPr lang="en-US" altLang="en-US" sz="900" dirty="0">
                <a:solidFill>
                  <a:srgbClr val="FF0000"/>
                </a:solidFill>
              </a:rPr>
              <a:t>2015</a:t>
            </a:r>
            <a:r>
              <a:rPr lang="en-US" altLang="en-US" sz="900" dirty="0"/>
              <a:t>:  (Source Melanie Cook)</a:t>
            </a:r>
          </a:p>
          <a:p>
            <a:pPr>
              <a:spcBef>
                <a:spcPct val="0"/>
              </a:spcBef>
            </a:pPr>
            <a:endParaRPr lang="en-US" altLang="en-US" sz="900" dirty="0"/>
          </a:p>
          <a:p>
            <a:pPr>
              <a:spcBef>
                <a:spcPct val="0"/>
              </a:spcBef>
            </a:pPr>
            <a:r>
              <a:rPr lang="en-US" altLang="en-US" sz="900" dirty="0"/>
              <a:t>The FAA is developing a NextGen system called Terminal Flight Data Manager. TFDM will help save time and fuel, reduce emissions, and improve the experience for the flying public. </a:t>
            </a:r>
          </a:p>
          <a:p>
            <a:pPr>
              <a:spcBef>
                <a:spcPct val="0"/>
              </a:spcBef>
            </a:pPr>
            <a:r>
              <a:rPr lang="en-US" altLang="en-US" sz="900" dirty="0"/>
              <a:t> </a:t>
            </a:r>
          </a:p>
          <a:p>
            <a:pPr>
              <a:spcBef>
                <a:spcPct val="0"/>
              </a:spcBef>
            </a:pPr>
            <a:r>
              <a:rPr lang="en-US" altLang="en-US" sz="900" dirty="0"/>
              <a:t>This new system will work by digitizing flight plans and integrating them with surveillance data to create accurate, real-time predictive tools. TFDM will share data among controllers, aircraft operators, and airports so they can better stage arrivals and departures and manage traffic flow for greater efficiency. </a:t>
            </a:r>
          </a:p>
          <a:p>
            <a:pPr lvl="1">
              <a:spcBef>
                <a:spcPct val="0"/>
              </a:spcBef>
            </a:pPr>
            <a:endParaRPr lang="en-US" altLang="en-US" sz="900" dirty="0"/>
          </a:p>
          <a:p>
            <a:pPr>
              <a:spcBef>
                <a:spcPct val="0"/>
              </a:spcBef>
            </a:pPr>
            <a:r>
              <a:rPr lang="en-US" altLang="en-US" sz="900" dirty="0"/>
              <a:t>The Initial Investment Decision (IID) was approved in March 2014.</a:t>
            </a:r>
          </a:p>
          <a:p>
            <a:pPr>
              <a:spcBef>
                <a:spcPct val="0"/>
              </a:spcBef>
            </a:pPr>
            <a:endParaRPr lang="en-US" altLang="en-US" sz="900" dirty="0"/>
          </a:p>
          <a:p>
            <a:pPr>
              <a:spcBef>
                <a:spcPct val="0"/>
              </a:spcBef>
            </a:pPr>
            <a:r>
              <a:rPr lang="en-US" altLang="en-US" sz="900" dirty="0"/>
              <a:t>Per the action from IID, TFDM returned to the JRC on August 20, 2014 to provide a briefing on the revised program strategy, including the prioritization results and viability of segmentation. Received approval from the JRC to move forward to FID based on the revised scope and strategy presented on August 20, 2014.  Next Steps:</a:t>
            </a:r>
          </a:p>
          <a:p>
            <a:pPr lvl="1">
              <a:spcBef>
                <a:spcPct val="0"/>
              </a:spcBef>
              <a:buFontTx/>
              <a:buChar char="•"/>
            </a:pPr>
            <a:r>
              <a:rPr lang="en-US" altLang="en-US" sz="900" dirty="0"/>
              <a:t>Develop a Business Case based on the revised Strategy</a:t>
            </a:r>
          </a:p>
          <a:p>
            <a:pPr lvl="1">
              <a:spcBef>
                <a:spcPct val="0"/>
              </a:spcBef>
              <a:buFontTx/>
              <a:buChar char="•"/>
            </a:pPr>
            <a:r>
              <a:rPr lang="en-US" altLang="en-US" sz="900" dirty="0"/>
              <a:t>Provide a Status Briefing to the JRC next Spring (2015)</a:t>
            </a:r>
          </a:p>
          <a:p>
            <a:pPr lvl="1">
              <a:spcBef>
                <a:spcPct val="0"/>
              </a:spcBef>
              <a:buFontTx/>
              <a:buChar char="•"/>
            </a:pPr>
            <a:r>
              <a:rPr lang="en-US" altLang="en-US" sz="900" dirty="0"/>
              <a:t>SIR Release scheduled for March 2015</a:t>
            </a:r>
          </a:p>
          <a:p>
            <a:pPr lvl="1">
              <a:spcBef>
                <a:spcPct val="0"/>
              </a:spcBef>
              <a:buFontTx/>
              <a:buChar char="•"/>
            </a:pPr>
            <a:r>
              <a:rPr lang="en-US" altLang="en-US" sz="900" dirty="0"/>
              <a:t>Draft SIR was released on November 21, 2014</a:t>
            </a:r>
          </a:p>
          <a:p>
            <a:pPr lvl="1">
              <a:spcBef>
                <a:spcPct val="0"/>
              </a:spcBef>
              <a:buFontTx/>
              <a:buChar char="•"/>
            </a:pPr>
            <a:r>
              <a:rPr lang="en-US" altLang="en-US" sz="900" dirty="0"/>
              <a:t>Proceed to FID in March 2016.</a:t>
            </a:r>
          </a:p>
          <a:p>
            <a:pPr>
              <a:spcBef>
                <a:spcPct val="0"/>
              </a:spcBef>
              <a:buFontTx/>
              <a:buChar char="•"/>
            </a:pPr>
            <a:endParaRPr lang="en-US" altLang="en-US" sz="900" b="1" dirty="0">
              <a:cs typeface="Times New Roman" pitchFamily="18" charset="0"/>
            </a:endParaRPr>
          </a:p>
          <a:p>
            <a:pPr>
              <a:spcBef>
                <a:spcPct val="0"/>
              </a:spcBef>
            </a:pPr>
            <a:endParaRPr lang="en-US" altLang="en-US" sz="900" dirty="0"/>
          </a:p>
        </p:txBody>
      </p:sp>
      <p:sp>
        <p:nvSpPr>
          <p:cNvPr id="2355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351" indent="-289751">
              <a:defRPr>
                <a:solidFill>
                  <a:schemeClr val="tx1"/>
                </a:solidFill>
                <a:latin typeface="Calibri" pitchFamily="34" charset="0"/>
              </a:defRPr>
            </a:lvl2pPr>
            <a:lvl3pPr marL="1159002" indent="-231800">
              <a:defRPr>
                <a:solidFill>
                  <a:schemeClr val="tx1"/>
                </a:solidFill>
                <a:latin typeface="Calibri" pitchFamily="34" charset="0"/>
              </a:defRPr>
            </a:lvl3pPr>
            <a:lvl4pPr marL="1622603" indent="-231800">
              <a:defRPr>
                <a:solidFill>
                  <a:schemeClr val="tx1"/>
                </a:solidFill>
                <a:latin typeface="Calibri" pitchFamily="34" charset="0"/>
              </a:defRPr>
            </a:lvl4pPr>
            <a:lvl5pPr marL="2086204" indent="-231800">
              <a:defRPr>
                <a:solidFill>
                  <a:schemeClr val="tx1"/>
                </a:solidFill>
                <a:latin typeface="Calibri" pitchFamily="34" charset="0"/>
              </a:defRPr>
            </a:lvl5pPr>
            <a:lvl6pPr marL="2549804" indent="-231800" fontAlgn="base">
              <a:spcBef>
                <a:spcPct val="0"/>
              </a:spcBef>
              <a:spcAft>
                <a:spcPct val="0"/>
              </a:spcAft>
              <a:defRPr>
                <a:solidFill>
                  <a:schemeClr val="tx1"/>
                </a:solidFill>
                <a:latin typeface="Calibri" pitchFamily="34" charset="0"/>
              </a:defRPr>
            </a:lvl6pPr>
            <a:lvl7pPr marL="3013405" indent="-231800" fontAlgn="base">
              <a:spcBef>
                <a:spcPct val="0"/>
              </a:spcBef>
              <a:spcAft>
                <a:spcPct val="0"/>
              </a:spcAft>
              <a:defRPr>
                <a:solidFill>
                  <a:schemeClr val="tx1"/>
                </a:solidFill>
                <a:latin typeface="Calibri" pitchFamily="34" charset="0"/>
              </a:defRPr>
            </a:lvl7pPr>
            <a:lvl8pPr marL="3477006" indent="-231800" fontAlgn="base">
              <a:spcBef>
                <a:spcPct val="0"/>
              </a:spcBef>
              <a:spcAft>
                <a:spcPct val="0"/>
              </a:spcAft>
              <a:defRPr>
                <a:solidFill>
                  <a:schemeClr val="tx1"/>
                </a:solidFill>
                <a:latin typeface="Calibri" pitchFamily="34" charset="0"/>
              </a:defRPr>
            </a:lvl8pPr>
            <a:lvl9pPr marL="3940607" indent="-2318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7E8F6B-BAAB-4A30-8827-DA13A26B79B0}" type="slidenum">
              <a:rPr lang="en-US" altLang="en-US">
                <a:solidFill>
                  <a:srgbClr val="000000"/>
                </a:solidFill>
              </a:rPr>
              <a:pPr fontAlgn="base">
                <a:spcBef>
                  <a:spcPct val="0"/>
                </a:spcBef>
                <a:spcAft>
                  <a:spcPct val="0"/>
                </a:spcAft>
              </a:pPr>
              <a:t>42</a:t>
            </a:fld>
            <a:endParaRPr lang="en-US" altLang="en-US">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xfrm>
            <a:off x="126886" y="4381114"/>
            <a:ext cx="6655116" cy="33176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defTabSz="454546">
              <a:defRPr/>
            </a:pPr>
            <a:r>
              <a:rPr lang="en-US" b="0" dirty="0" smtClean="0">
                <a:solidFill>
                  <a:srgbClr val="FF0000"/>
                </a:solidFill>
                <a:latin typeface="Arial" charset="0"/>
                <a:ea typeface="Calibri"/>
                <a:cs typeface="Times New Roman"/>
              </a:rPr>
              <a:t>As of April 2015 – Map Change</a:t>
            </a:r>
            <a:r>
              <a:rPr lang="en-US" b="0" baseline="0" dirty="0" smtClean="0">
                <a:solidFill>
                  <a:srgbClr val="FF0000"/>
                </a:solidFill>
                <a:latin typeface="Arial" charset="0"/>
                <a:ea typeface="Calibri"/>
                <a:cs typeface="Times New Roman"/>
              </a:rPr>
              <a:t> Required as defined by the PfM Standley</a:t>
            </a:r>
            <a:endParaRPr lang="en-US" b="0" dirty="0" smtClean="0">
              <a:solidFill>
                <a:srgbClr val="FF0000"/>
              </a:solidFill>
              <a:latin typeface="Arial" charset="0"/>
              <a:ea typeface="Calibri"/>
              <a:cs typeface="Times New Roman"/>
            </a:endParaRPr>
          </a:p>
          <a:p>
            <a:pPr defTabSz="454546">
              <a:defRPr/>
            </a:pPr>
            <a:endParaRPr lang="en-US" b="0" dirty="0" smtClean="0">
              <a:solidFill>
                <a:srgbClr val="FF0000"/>
              </a:solidFill>
              <a:latin typeface="Arial" charset="0"/>
              <a:ea typeface="Calibri"/>
              <a:cs typeface="Times New Roman"/>
            </a:endParaRPr>
          </a:p>
          <a:p>
            <a:pPr defTabSz="454546">
              <a:defRPr/>
            </a:pPr>
            <a:r>
              <a:rPr lang="en-US" b="0" dirty="0" smtClean="0">
                <a:solidFill>
                  <a:srgbClr val="FF0000"/>
                </a:solidFill>
                <a:latin typeface="Arial" charset="0"/>
                <a:ea typeface="Calibri"/>
                <a:cs typeface="Times New Roman"/>
              </a:rPr>
              <a:t>As of </a:t>
            </a:r>
            <a:r>
              <a:rPr lang="en-US" b="1" dirty="0" smtClean="0">
                <a:solidFill>
                  <a:srgbClr val="FF0000"/>
                </a:solidFill>
                <a:latin typeface="Arial" charset="0"/>
                <a:ea typeface="Calibri"/>
                <a:cs typeface="Times New Roman"/>
              </a:rPr>
              <a:t>February</a:t>
            </a:r>
            <a:r>
              <a:rPr lang="en-US" b="0" dirty="0" smtClean="0">
                <a:solidFill>
                  <a:srgbClr val="FF0000"/>
                </a:solidFill>
                <a:latin typeface="Arial" charset="0"/>
                <a:ea typeface="Calibri"/>
                <a:cs typeface="Times New Roman"/>
              </a:rPr>
              <a:t> 2015:</a:t>
            </a:r>
          </a:p>
          <a:p>
            <a:pPr defTabSz="454546">
              <a:defRPr/>
            </a:pPr>
            <a:endParaRPr lang="en-US" b="1" dirty="0" smtClean="0">
              <a:solidFill>
                <a:srgbClr val="FF0000"/>
              </a:solidFill>
              <a:latin typeface="Arial" charset="0"/>
              <a:ea typeface="Calibri"/>
              <a:cs typeface="Times New Roman"/>
            </a:endParaRPr>
          </a:p>
          <a:p>
            <a:r>
              <a:rPr lang="en-US" dirty="0" smtClean="0"/>
              <a:t>* </a:t>
            </a:r>
            <a:r>
              <a:rPr lang="en-US" dirty="0"/>
              <a:t>FY16 RECAT funding will need to be released very early in the fiscal year to meet the timelines in the NAC commitments.</a:t>
            </a:r>
          </a:p>
        </p:txBody>
      </p:sp>
      <p:sp>
        <p:nvSpPr>
          <p:cNvPr id="2" name="Slide Number Placeholder 1"/>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2474726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xfrm>
            <a:off x="126886" y="4381114"/>
            <a:ext cx="6655116" cy="33176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defTabSz="454503">
              <a:defRPr/>
            </a:pPr>
            <a:r>
              <a:rPr lang="en-US" dirty="0" smtClean="0"/>
              <a:t>April</a:t>
            </a:r>
            <a:r>
              <a:rPr lang="en-US" baseline="0" dirty="0" smtClean="0"/>
              <a:t> Version – No Changes; updated to reflect no changes made. </a:t>
            </a:r>
            <a:endParaRPr lang="en-US" dirty="0"/>
          </a:p>
        </p:txBody>
      </p:sp>
      <p:sp>
        <p:nvSpPr>
          <p:cNvPr id="2" name="Slide Number Placeholder 1"/>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2474726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D722ED72-BDBA-4FB4-88E4-7A781E0FBD58}" type="slidenum">
              <a:rPr lang="en-US" smtClean="0"/>
              <a:pPr>
                <a:defRPr/>
              </a:pPr>
              <a:t>45</a:t>
            </a:fld>
            <a:endParaRPr lang="en-US"/>
          </a:p>
        </p:txBody>
      </p:sp>
    </p:spTree>
    <p:extLst>
      <p:ext uri="{BB962C8B-B14F-4D97-AF65-F5344CB8AC3E}">
        <p14:creationId xmlns:p14="http://schemas.microsoft.com/office/powerpoint/2010/main" val="2000490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3275" cy="3459163"/>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3521540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3275" cy="3459163"/>
          </a:xfrm>
        </p:spPr>
      </p:sp>
      <p:sp>
        <p:nvSpPr>
          <p:cNvPr id="3" name="Notes Placeholder 2"/>
          <p:cNvSpPr>
            <a:spLocks noGrp="1"/>
          </p:cNvSpPr>
          <p:nvPr>
            <p:ph type="body" idx="1"/>
          </p:nvPr>
        </p:nvSpPr>
        <p:spPr/>
        <p:txBody>
          <a:bodyPr/>
          <a:lstStyle/>
          <a:p>
            <a:r>
              <a:rPr lang="en-US" dirty="0" smtClean="0"/>
              <a:t>April 2015 – Changes proposed by Melanie Cook on Accomplishments</a:t>
            </a:r>
            <a:r>
              <a:rPr lang="en-US" baseline="0" dirty="0" smtClean="0"/>
              <a:t> were for March Accomplishments which are not part of this month’s presentation.</a:t>
            </a:r>
          </a:p>
          <a:p>
            <a:pPr rtl="0" eaLnBrk="1" fontAlgn="auto" latinLnBrk="0" hangingPunct="1"/>
            <a:endParaRPr lang="en-US" sz="1200" b="0" i="0" u="none" strike="noStrike" kern="1200" baseline="0" dirty="0" smtClean="0">
              <a:solidFill>
                <a:schemeClr val="tx1"/>
              </a:solidFill>
              <a:effectLst/>
              <a:latin typeface="+mn-lt"/>
              <a:ea typeface="+mn-ea"/>
              <a:cs typeface="+mn-cs"/>
            </a:endParaRPr>
          </a:p>
          <a:p>
            <a:pPr rtl="0" eaLnBrk="1" fontAlgn="auto" latinLnBrk="0" hangingPunct="1"/>
            <a:r>
              <a:rPr lang="en-US" sz="1200" b="0" i="0" u="none" strike="noStrike" kern="1200" baseline="0" dirty="0" smtClean="0">
                <a:solidFill>
                  <a:schemeClr val="tx1"/>
                </a:solidFill>
                <a:effectLst/>
                <a:latin typeface="+mn-lt"/>
                <a:ea typeface="+mn-ea"/>
                <a:cs typeface="+mn-cs"/>
              </a:rPr>
              <a:t>104117-11 Integrated Departure/Arrival Capability</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1" i="0" u="none" strike="noStrike" kern="1200" dirty="0" smtClean="0">
                <a:solidFill>
                  <a:schemeClr val="tx1"/>
                </a:solidFill>
                <a:effectLst/>
                <a:latin typeface="+mn-lt"/>
                <a:ea typeface="+mn-ea"/>
                <a:cs typeface="+mn-cs"/>
              </a:rPr>
              <a:t>Integrated Departure/Arrival Capability </a:t>
            </a:r>
            <a:r>
              <a:rPr lang="en-US" sz="1200" b="0" i="0" u="none" strike="noStrike" kern="1200" dirty="0" smtClean="0">
                <a:solidFill>
                  <a:schemeClr val="tx1"/>
                </a:solidFill>
                <a:effectLst/>
                <a:latin typeface="+mn-lt"/>
                <a:ea typeface="+mn-ea"/>
                <a:cs typeface="+mn-cs"/>
              </a:rPr>
              <a:t>has been</a:t>
            </a:r>
            <a:r>
              <a:rPr lang="en-US" sz="1200" b="0" i="0" u="none" strike="noStrike" kern="1200" baseline="0" dirty="0" smtClean="0">
                <a:solidFill>
                  <a:schemeClr val="tx1"/>
                </a:solidFill>
                <a:effectLst/>
                <a:latin typeface="+mn-lt"/>
                <a:ea typeface="+mn-ea"/>
                <a:cs typeface="+mn-cs"/>
              </a:rPr>
              <a:t> deployed</a:t>
            </a:r>
            <a:r>
              <a:rPr lang="en-US" sz="1200" b="0" i="0" u="none" strike="noStrike" kern="1200" dirty="0" smtClean="0">
                <a:solidFill>
                  <a:schemeClr val="tx1"/>
                </a:solidFill>
                <a:effectLst/>
                <a:latin typeface="+mn-lt"/>
                <a:ea typeface="+mn-ea"/>
                <a:cs typeface="+mn-cs"/>
              </a:rPr>
              <a:t> at Los Angeles Center (ZLA), Southern California TRACON (SCT</a:t>
            </a:r>
            <a:r>
              <a:rPr lang="en-US" sz="1200" b="1" i="0" u="none" strike="noStrike" kern="1200" dirty="0" smtClean="0">
                <a:solidFill>
                  <a:schemeClr val="tx1"/>
                </a:solidFill>
                <a:effectLst/>
                <a:latin typeface="+mn-lt"/>
                <a:ea typeface="+mn-ea"/>
                <a:cs typeface="+mn-cs"/>
              </a:rPr>
              <a:t>), Los Angeles (LAX), and Bob Hope Airport (BUR). IDAC hardware installed at four (4) ZID towers (IND, SDF, CMH, and DAY).</a:t>
            </a:r>
          </a:p>
          <a:p>
            <a:pPr rtl="0" eaLnBrk="1" fontAlgn="auto"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1" i="0" u="none" strike="noStrike" kern="1200" dirty="0" smtClean="0">
                <a:solidFill>
                  <a:schemeClr val="tx1"/>
                </a:solidFill>
                <a:effectLst/>
                <a:latin typeface="+mn-lt"/>
                <a:ea typeface="+mn-ea"/>
                <a:cs typeface="+mn-cs"/>
              </a:rPr>
              <a:t>104117-11</a:t>
            </a:r>
            <a:r>
              <a:rPr lang="en-US" sz="1200" b="1" i="0" u="none" strike="noStrike" kern="1200" baseline="0" dirty="0" smtClean="0">
                <a:solidFill>
                  <a:schemeClr val="tx1"/>
                </a:solidFill>
                <a:effectLst/>
                <a:latin typeface="+mn-lt"/>
                <a:ea typeface="+mn-ea"/>
                <a:cs typeface="+mn-cs"/>
              </a:rPr>
              <a:t> Integrated Departure  / Arrival Capability</a:t>
            </a: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FAA AJI formally</a:t>
            </a:r>
            <a:r>
              <a:rPr lang="en-US" sz="1200" b="0" i="0" u="none" strike="noStrike" kern="1200" baseline="0" dirty="0" smtClean="0">
                <a:solidFill>
                  <a:schemeClr val="tx1"/>
                </a:solidFill>
                <a:effectLst/>
                <a:latin typeface="+mn-lt"/>
                <a:ea typeface="+mn-ea"/>
                <a:cs typeface="+mn-cs"/>
              </a:rPr>
              <a:t> accepted AT National Training. Training waterfall at FAAAC started with 100 students planned in FY15.</a:t>
            </a: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1" i="0" u="none" strike="noStrike" kern="1200" dirty="0" smtClean="0">
                <a:solidFill>
                  <a:schemeClr val="tx1"/>
                </a:solidFill>
                <a:effectLst/>
                <a:latin typeface="+mn-lt"/>
                <a:ea typeface="+mn-ea"/>
                <a:cs typeface="+mn-cs"/>
              </a:rPr>
              <a:t>104120-13 Arrival Interval Management using</a:t>
            </a:r>
            <a:r>
              <a:rPr lang="en-US" sz="1200" b="1" i="0" u="none" strike="noStrike" kern="1200" baseline="0" dirty="0" smtClean="0">
                <a:solidFill>
                  <a:schemeClr val="tx1"/>
                </a:solidFill>
                <a:effectLst/>
                <a:latin typeface="+mn-lt"/>
                <a:ea typeface="+mn-ea"/>
                <a:cs typeface="+mn-cs"/>
              </a:rPr>
              <a:t> Ground Automation </a:t>
            </a: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sngStrike" kern="1200" dirty="0" smtClean="0">
                <a:solidFill>
                  <a:schemeClr val="tx1"/>
                </a:solidFill>
                <a:effectLst/>
                <a:latin typeface="+mn-lt"/>
                <a:ea typeface="+mn-ea"/>
                <a:cs typeface="+mn-cs"/>
              </a:rPr>
              <a:t>*Conducted Delta Release 4.3.2 Exit Brief </a:t>
            </a:r>
            <a:r>
              <a:rPr lang="en-US" sz="1200" b="0" i="0" u="none" strike="noStrike" kern="1200" dirty="0" smtClean="0">
                <a:solidFill>
                  <a:schemeClr val="tx1"/>
                </a:solidFill>
                <a:effectLst/>
                <a:latin typeface="+mn-lt"/>
                <a:ea typeface="+mn-ea"/>
                <a:cs typeface="+mn-cs"/>
              </a:rPr>
              <a:t>  TBFM Release 4.3.3,</a:t>
            </a:r>
            <a:r>
              <a:rPr lang="en-US" sz="1200" b="0" i="0" u="none" strike="noStrike" kern="1200" baseline="0" dirty="0" smtClean="0">
                <a:solidFill>
                  <a:schemeClr val="tx1"/>
                </a:solidFill>
                <a:effectLst/>
                <a:latin typeface="+mn-lt"/>
                <a:ea typeface="+mn-ea"/>
                <a:cs typeface="+mn-cs"/>
              </a:rPr>
              <a:t> planned for July release, will improve high wind issue by providing missing parallax conversion. In parallel, CRU-X weather data processing has been reformatted from 2 hours to 1 hour age consistent with ERAM’s WARP weather data.</a:t>
            </a:r>
            <a:endParaRPr lang="en-US" sz="1200" b="0" i="0" u="none" strike="noStrike" kern="1200" dirty="0" smtClean="0">
              <a:solidFill>
                <a:schemeClr val="tx1"/>
              </a:solidFill>
              <a:effectLst/>
              <a:latin typeface="+mn-lt"/>
              <a:ea typeface="+mn-ea"/>
              <a:cs typeface="+mn-cs"/>
            </a:endParaRPr>
          </a:p>
          <a:p>
            <a:endParaRPr lang="en-US" dirty="0"/>
          </a:p>
        </p:txBody>
      </p:sp>
      <p:sp>
        <p:nvSpPr>
          <p:cNvPr id="5" name="Slide Number Placeholder 4"/>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47</a:t>
            </a:fld>
            <a:endParaRPr lang="en-US" dirty="0">
              <a:solidFill>
                <a:prstClr val="black"/>
              </a:solidFill>
            </a:endParaRPr>
          </a:p>
        </p:txBody>
      </p:sp>
    </p:spTree>
    <p:extLst>
      <p:ext uri="{BB962C8B-B14F-4D97-AF65-F5344CB8AC3E}">
        <p14:creationId xmlns:p14="http://schemas.microsoft.com/office/powerpoint/2010/main" val="3521540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3275" cy="3459163"/>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35215408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3275" cy="3459163"/>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val="3521540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2016591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3275" cy="3459163"/>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50</a:t>
            </a:fld>
            <a:endParaRPr lang="en-US" dirty="0">
              <a:solidFill>
                <a:prstClr val="black"/>
              </a:solidFill>
            </a:endParaRPr>
          </a:p>
        </p:txBody>
      </p:sp>
    </p:spTree>
    <p:extLst>
      <p:ext uri="{BB962C8B-B14F-4D97-AF65-F5344CB8AC3E}">
        <p14:creationId xmlns:p14="http://schemas.microsoft.com/office/powerpoint/2010/main" val="35215408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3275" cy="3459163"/>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51</a:t>
            </a:fld>
            <a:endParaRPr lang="en-US" dirty="0">
              <a:solidFill>
                <a:prstClr val="black"/>
              </a:solidFill>
            </a:endParaRPr>
          </a:p>
        </p:txBody>
      </p:sp>
    </p:spTree>
    <p:extLst>
      <p:ext uri="{BB962C8B-B14F-4D97-AF65-F5344CB8AC3E}">
        <p14:creationId xmlns:p14="http://schemas.microsoft.com/office/powerpoint/2010/main" val="35215408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3275" cy="3459163"/>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35215408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2ED72-BDBA-4FB4-88E4-7A781E0FBD58}" type="slidenum">
              <a:rPr lang="en-US" smtClean="0"/>
              <a:pPr>
                <a:defRPr/>
              </a:pPr>
              <a:t>53</a:t>
            </a:fld>
            <a:endParaRPr lang="en-US"/>
          </a:p>
        </p:txBody>
      </p:sp>
    </p:spTree>
    <p:extLst>
      <p:ext uri="{BB962C8B-B14F-4D97-AF65-F5344CB8AC3E}">
        <p14:creationId xmlns:p14="http://schemas.microsoft.com/office/powerpoint/2010/main" val="91922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baseline="0" dirty="0" smtClean="0"/>
          </a:p>
        </p:txBody>
      </p:sp>
      <p:sp>
        <p:nvSpPr>
          <p:cNvPr id="2" name="Slide Number Placeholder 1"/>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54</a:t>
            </a:fld>
            <a:endParaRPr lang="en-US" dirty="0">
              <a:solidFill>
                <a:prstClr val="black"/>
              </a:solidFill>
            </a:endParaRPr>
          </a:p>
        </p:txBody>
      </p:sp>
    </p:spTree>
    <p:extLst>
      <p:ext uri="{BB962C8B-B14F-4D97-AF65-F5344CB8AC3E}">
        <p14:creationId xmlns:p14="http://schemas.microsoft.com/office/powerpoint/2010/main" val="484313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341B86-5592-4292-895D-038B872DAEBF}"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6052680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3275" cy="3459163"/>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56</a:t>
            </a:fld>
            <a:endParaRPr lang="en-US" dirty="0">
              <a:solidFill>
                <a:prstClr val="black"/>
              </a:solidFill>
            </a:endParaRPr>
          </a:p>
        </p:txBody>
      </p:sp>
    </p:spTree>
    <p:extLst>
      <p:ext uri="{BB962C8B-B14F-4D97-AF65-F5344CB8AC3E}">
        <p14:creationId xmlns:p14="http://schemas.microsoft.com/office/powerpoint/2010/main" val="21451459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3275" cy="3459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57</a:t>
            </a:fld>
            <a:endParaRPr lang="en-US" dirty="0">
              <a:solidFill>
                <a:prstClr val="black"/>
              </a:solidFill>
            </a:endParaRPr>
          </a:p>
        </p:txBody>
      </p:sp>
    </p:spTree>
    <p:extLst>
      <p:ext uri="{BB962C8B-B14F-4D97-AF65-F5344CB8AC3E}">
        <p14:creationId xmlns:p14="http://schemas.microsoft.com/office/powerpoint/2010/main" val="3295404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341B86-5592-4292-895D-038B872DAEBF}"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6052680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59</a:t>
            </a:fld>
            <a:endParaRPr lang="en-US" dirty="0">
              <a:solidFill>
                <a:prstClr val="black"/>
              </a:solidFill>
            </a:endParaRPr>
          </a:p>
        </p:txBody>
      </p:sp>
    </p:spTree>
    <p:extLst>
      <p:ext uri="{BB962C8B-B14F-4D97-AF65-F5344CB8AC3E}">
        <p14:creationId xmlns:p14="http://schemas.microsoft.com/office/powerpoint/2010/main" val="63892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722ED72-BDBA-4FB4-88E4-7A781E0FBD58}" type="slidenum">
              <a:rPr lang="en-US" smtClean="0"/>
              <a:pPr>
                <a:defRPr/>
              </a:pPr>
              <a:t>6</a:t>
            </a:fld>
            <a:endParaRPr lang="en-US" dirty="0"/>
          </a:p>
        </p:txBody>
      </p:sp>
    </p:spTree>
    <p:extLst>
      <p:ext uri="{BB962C8B-B14F-4D97-AF65-F5344CB8AC3E}">
        <p14:creationId xmlns:p14="http://schemas.microsoft.com/office/powerpoint/2010/main" val="30626943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60</a:t>
            </a:fld>
            <a:endParaRPr lang="en-US" dirty="0">
              <a:solidFill>
                <a:prstClr val="black"/>
              </a:solidFill>
            </a:endParaRPr>
          </a:p>
        </p:txBody>
      </p:sp>
    </p:spTree>
    <p:extLst>
      <p:ext uri="{BB962C8B-B14F-4D97-AF65-F5344CB8AC3E}">
        <p14:creationId xmlns:p14="http://schemas.microsoft.com/office/powerpoint/2010/main" val="638923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341B86-5592-4292-895D-038B872DAEBF}"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6052680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3275" cy="34591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62</a:t>
            </a:fld>
            <a:endParaRPr lang="en-US" dirty="0">
              <a:solidFill>
                <a:prstClr val="black"/>
              </a:solidFill>
            </a:endParaRPr>
          </a:p>
        </p:txBody>
      </p:sp>
    </p:spTree>
    <p:extLst>
      <p:ext uri="{BB962C8B-B14F-4D97-AF65-F5344CB8AC3E}">
        <p14:creationId xmlns:p14="http://schemas.microsoft.com/office/powerpoint/2010/main" val="42202535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341B86-5592-4292-895D-038B872DAEBF}"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6052680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D722ED72-BDBA-4FB4-88E4-7A781E0FBD58}" type="slidenum">
              <a:rPr lang="en-US" smtClean="0"/>
              <a:pPr>
                <a:defRPr/>
              </a:pPr>
              <a:t>64</a:t>
            </a:fld>
            <a:endParaRPr lang="en-US"/>
          </a:p>
        </p:txBody>
      </p:sp>
    </p:spTree>
    <p:extLst>
      <p:ext uri="{BB962C8B-B14F-4D97-AF65-F5344CB8AC3E}">
        <p14:creationId xmlns:p14="http://schemas.microsoft.com/office/powerpoint/2010/main" val="7863294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2166938" y="693738"/>
            <a:ext cx="2733675" cy="20494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a:xfrm>
            <a:off x="933879" y="2898321"/>
            <a:ext cx="5136303" cy="5633305"/>
          </a:xfrm>
          <a:extLst/>
        </p:spPr>
        <p:txBody>
          <a:bodyPr>
            <a:normAutofit/>
          </a:bodyPr>
          <a:lstStyle/>
          <a:p>
            <a:pPr eaLnBrk="1" fontAlgn="auto" hangingPunct="1">
              <a:spcBef>
                <a:spcPts val="0"/>
              </a:spcBef>
              <a:spcAft>
                <a:spcPts val="0"/>
              </a:spcAft>
              <a:defRPr/>
            </a:pPr>
            <a:r>
              <a:rPr lang="en-US" dirty="0">
                <a:solidFill>
                  <a:srgbClr val="000000"/>
                </a:solidFill>
              </a:rPr>
              <a:t>As of </a:t>
            </a:r>
            <a:r>
              <a:rPr lang="en-US" b="1" dirty="0" smtClean="0">
                <a:solidFill>
                  <a:srgbClr val="000000"/>
                </a:solidFill>
              </a:rPr>
              <a:t>July </a:t>
            </a:r>
            <a:r>
              <a:rPr lang="en-US" dirty="0" smtClean="0">
                <a:solidFill>
                  <a:srgbClr val="000000"/>
                </a:solidFill>
              </a:rPr>
              <a:t>2015:</a:t>
            </a:r>
            <a:endParaRPr lang="en-US" dirty="0">
              <a:solidFill>
                <a:srgbClr val="000000"/>
              </a:solidFill>
            </a:endParaRPr>
          </a:p>
          <a:p>
            <a:pPr marL="281831" indent="-281831" eaLnBrk="1" fontAlgn="auto" hangingPunct="1">
              <a:spcBef>
                <a:spcPts val="0"/>
              </a:spcBef>
              <a:spcAft>
                <a:spcPts val="0"/>
              </a:spcAft>
              <a:buFont typeface="Arial" pitchFamily="34" charset="0"/>
              <a:buChar char="•"/>
              <a:defRPr/>
            </a:pPr>
            <a:r>
              <a:rPr lang="en-US" dirty="0" smtClean="0">
                <a:solidFill>
                  <a:srgbClr val="000000"/>
                </a:solidFill>
              </a:rPr>
              <a:t>This </a:t>
            </a:r>
            <a:r>
              <a:rPr lang="en-US" dirty="0">
                <a:solidFill>
                  <a:srgbClr val="000000"/>
                </a:solidFill>
              </a:rPr>
              <a:t>slide shows the current status of the active Metroplex sites. (Note that the length of each phase in a given project varies depending on the complexity of airspace, environmental considerations, and number of proposed procedures.)</a:t>
            </a:r>
          </a:p>
          <a:p>
            <a:pPr marL="284517" indent="-281831" eaLnBrk="1" fontAlgn="auto" hangingPunct="1">
              <a:spcBef>
                <a:spcPts val="0"/>
              </a:spcBef>
              <a:spcAft>
                <a:spcPts val="0"/>
              </a:spcAft>
              <a:buFont typeface="Arial" pitchFamily="34" charset="0"/>
              <a:buChar char="•"/>
              <a:defRPr/>
            </a:pPr>
            <a:r>
              <a:rPr lang="en-US" dirty="0" smtClean="0">
                <a:solidFill>
                  <a:srgbClr val="000000"/>
                </a:solidFill>
              </a:rPr>
              <a:t>DC implemented:</a:t>
            </a:r>
          </a:p>
          <a:p>
            <a:pPr marL="738680" lvl="1" indent="-281831" eaLnBrk="1" fontAlgn="auto" hangingPunct="1">
              <a:spcBef>
                <a:spcPts val="0"/>
              </a:spcBef>
              <a:spcAft>
                <a:spcPts val="0"/>
              </a:spcAft>
              <a:buFont typeface="Arial" pitchFamily="34" charset="0"/>
              <a:buChar char="•"/>
              <a:defRPr/>
            </a:pPr>
            <a:r>
              <a:rPr lang="en-US" dirty="0" smtClean="0">
                <a:solidFill>
                  <a:srgbClr val="000000"/>
                </a:solidFill>
              </a:rPr>
              <a:t>Independent </a:t>
            </a:r>
            <a:r>
              <a:rPr lang="en-US" dirty="0">
                <a:solidFill>
                  <a:srgbClr val="000000"/>
                </a:solidFill>
              </a:rPr>
              <a:t>Utilities in August ‘12—two SIDs and five STARs implemented with modifications in 2013</a:t>
            </a:r>
          </a:p>
          <a:p>
            <a:pPr marL="738680" lvl="1" indent="-281831" eaLnBrk="1" fontAlgn="auto" hangingPunct="1">
              <a:spcBef>
                <a:spcPts val="0"/>
              </a:spcBef>
              <a:spcAft>
                <a:spcPts val="0"/>
              </a:spcAft>
              <a:buFont typeface="Arial" pitchFamily="34" charset="0"/>
              <a:buChar char="•"/>
              <a:defRPr/>
            </a:pPr>
            <a:r>
              <a:rPr lang="en-US" dirty="0" smtClean="0">
                <a:solidFill>
                  <a:srgbClr val="000000"/>
                </a:solidFill>
              </a:rPr>
              <a:t>Feb </a:t>
            </a:r>
            <a:r>
              <a:rPr lang="en-US" dirty="0">
                <a:solidFill>
                  <a:srgbClr val="000000"/>
                </a:solidFill>
              </a:rPr>
              <a:t>‘</a:t>
            </a:r>
            <a:r>
              <a:rPr lang="en-US" dirty="0" smtClean="0">
                <a:solidFill>
                  <a:srgbClr val="000000"/>
                </a:solidFill>
              </a:rPr>
              <a:t>14—2 SIDs</a:t>
            </a:r>
            <a:endParaRPr lang="en-US" dirty="0">
              <a:solidFill>
                <a:srgbClr val="000000"/>
              </a:solidFill>
            </a:endParaRPr>
          </a:p>
          <a:p>
            <a:pPr marL="738680" lvl="1" indent="-281831" eaLnBrk="1" fontAlgn="auto" hangingPunct="1">
              <a:spcBef>
                <a:spcPts val="0"/>
              </a:spcBef>
              <a:spcAft>
                <a:spcPts val="0"/>
              </a:spcAft>
              <a:buFont typeface="Arial" pitchFamily="34" charset="0"/>
              <a:buChar char="•"/>
              <a:defRPr/>
            </a:pPr>
            <a:r>
              <a:rPr lang="en-US" dirty="0">
                <a:solidFill>
                  <a:srgbClr val="000000"/>
                </a:solidFill>
              </a:rPr>
              <a:t>Apr ‘</a:t>
            </a:r>
            <a:r>
              <a:rPr lang="en-US" dirty="0" smtClean="0">
                <a:solidFill>
                  <a:srgbClr val="000000"/>
                </a:solidFill>
              </a:rPr>
              <a:t>14—2 </a:t>
            </a:r>
            <a:r>
              <a:rPr lang="en-US" dirty="0">
                <a:solidFill>
                  <a:srgbClr val="000000"/>
                </a:solidFill>
              </a:rPr>
              <a:t>STARs</a:t>
            </a:r>
          </a:p>
          <a:p>
            <a:pPr marL="738680" lvl="1" indent="-281831" eaLnBrk="1" fontAlgn="auto" hangingPunct="1">
              <a:spcBef>
                <a:spcPts val="0"/>
              </a:spcBef>
              <a:spcAft>
                <a:spcPts val="0"/>
              </a:spcAft>
              <a:buFont typeface="Arial" pitchFamily="34" charset="0"/>
              <a:buChar char="•"/>
              <a:defRPr/>
            </a:pPr>
            <a:r>
              <a:rPr lang="en-US" dirty="0">
                <a:solidFill>
                  <a:srgbClr val="000000"/>
                </a:solidFill>
              </a:rPr>
              <a:t>May ‘</a:t>
            </a:r>
            <a:r>
              <a:rPr lang="en-US" dirty="0" smtClean="0">
                <a:solidFill>
                  <a:srgbClr val="000000"/>
                </a:solidFill>
              </a:rPr>
              <a:t>14—1 SID and 1 STAR  </a:t>
            </a:r>
            <a:endParaRPr lang="en-US" dirty="0">
              <a:solidFill>
                <a:srgbClr val="000000"/>
              </a:solidFill>
            </a:endParaRPr>
          </a:p>
          <a:p>
            <a:pPr marL="738680" lvl="1" indent="-281831" eaLnBrk="1" fontAlgn="auto" hangingPunct="1">
              <a:spcBef>
                <a:spcPts val="0"/>
              </a:spcBef>
              <a:spcAft>
                <a:spcPts val="0"/>
              </a:spcAft>
              <a:buFont typeface="Arial" pitchFamily="34" charset="0"/>
              <a:buChar char="•"/>
              <a:defRPr/>
            </a:pPr>
            <a:r>
              <a:rPr lang="en-US" dirty="0" smtClean="0">
                <a:solidFill>
                  <a:srgbClr val="000000"/>
                </a:solidFill>
              </a:rPr>
              <a:t>Sept ‘14—4 STARs and 1 SID</a:t>
            </a:r>
            <a:endParaRPr lang="en-US" dirty="0">
              <a:solidFill>
                <a:srgbClr val="000000"/>
              </a:solidFill>
            </a:endParaRPr>
          </a:p>
          <a:p>
            <a:pPr marL="738680" lvl="1" indent="-281831" eaLnBrk="1" fontAlgn="auto" hangingPunct="1">
              <a:spcBef>
                <a:spcPts val="0"/>
              </a:spcBef>
              <a:spcAft>
                <a:spcPts val="0"/>
              </a:spcAft>
              <a:buFont typeface="Arial" pitchFamily="34" charset="0"/>
              <a:buChar char="•"/>
              <a:defRPr/>
            </a:pPr>
            <a:r>
              <a:rPr lang="en-US" dirty="0">
                <a:solidFill>
                  <a:srgbClr val="000000"/>
                </a:solidFill>
              </a:rPr>
              <a:t>Nov </a:t>
            </a:r>
            <a:r>
              <a:rPr lang="en-US" dirty="0" smtClean="0">
                <a:solidFill>
                  <a:srgbClr val="000000"/>
                </a:solidFill>
              </a:rPr>
              <a:t>’14—3 </a:t>
            </a:r>
            <a:r>
              <a:rPr lang="en-US" dirty="0">
                <a:solidFill>
                  <a:srgbClr val="000000"/>
                </a:solidFill>
              </a:rPr>
              <a:t>RNAV STARs and 2</a:t>
            </a:r>
            <a:r>
              <a:rPr lang="en-US" dirty="0" smtClean="0">
                <a:solidFill>
                  <a:srgbClr val="000000"/>
                </a:solidFill>
              </a:rPr>
              <a:t> </a:t>
            </a:r>
            <a:r>
              <a:rPr lang="en-US" dirty="0">
                <a:solidFill>
                  <a:srgbClr val="000000"/>
                </a:solidFill>
              </a:rPr>
              <a:t>RNAV </a:t>
            </a:r>
            <a:r>
              <a:rPr lang="en-US" dirty="0" smtClean="0">
                <a:solidFill>
                  <a:srgbClr val="000000"/>
                </a:solidFill>
              </a:rPr>
              <a:t>SIDs</a:t>
            </a:r>
          </a:p>
          <a:p>
            <a:pPr marL="738680" lvl="1" indent="-281831" eaLnBrk="1" fontAlgn="auto" hangingPunct="1">
              <a:spcBef>
                <a:spcPts val="0"/>
              </a:spcBef>
              <a:spcAft>
                <a:spcPts val="0"/>
              </a:spcAft>
              <a:buFont typeface="Arial" pitchFamily="34" charset="0"/>
              <a:buChar char="•"/>
              <a:defRPr/>
            </a:pPr>
            <a:r>
              <a:rPr lang="en-US" dirty="0" smtClean="0">
                <a:solidFill>
                  <a:srgbClr val="000000"/>
                </a:solidFill>
              </a:rPr>
              <a:t>Jan ‘15—4 RNAV STARs, 2 RNAV SIDs, 1 Conv. STAR, </a:t>
            </a:r>
            <a:r>
              <a:rPr lang="en-US" dirty="0">
                <a:solidFill>
                  <a:srgbClr val="000000"/>
                </a:solidFill>
              </a:rPr>
              <a:t>1</a:t>
            </a:r>
            <a:r>
              <a:rPr lang="en-US" dirty="0" smtClean="0">
                <a:solidFill>
                  <a:srgbClr val="000000"/>
                </a:solidFill>
              </a:rPr>
              <a:t> Conv. SID</a:t>
            </a:r>
          </a:p>
          <a:p>
            <a:pPr marL="738680" lvl="1" indent="-281831" eaLnBrk="1" fontAlgn="auto" hangingPunct="1">
              <a:spcBef>
                <a:spcPts val="0"/>
              </a:spcBef>
              <a:spcAft>
                <a:spcPts val="0"/>
              </a:spcAft>
              <a:buFont typeface="Arial" pitchFamily="34" charset="0"/>
              <a:buChar char="•"/>
              <a:defRPr/>
            </a:pPr>
            <a:r>
              <a:rPr lang="en-US" dirty="0" smtClean="0">
                <a:solidFill>
                  <a:srgbClr val="000000"/>
                </a:solidFill>
              </a:rPr>
              <a:t>Mar ‘15—8 RNAV STARs, 1 RNAV SID, 1 Conv. STAR</a:t>
            </a:r>
          </a:p>
          <a:p>
            <a:pPr marL="738680" lvl="1" indent="-281831" eaLnBrk="1" fontAlgn="auto" hangingPunct="1">
              <a:spcBef>
                <a:spcPts val="0"/>
              </a:spcBef>
              <a:spcAft>
                <a:spcPts val="0"/>
              </a:spcAft>
              <a:buFont typeface="Arial" pitchFamily="34" charset="0"/>
              <a:buChar char="•"/>
              <a:defRPr/>
            </a:pPr>
            <a:r>
              <a:rPr lang="en-US" dirty="0" smtClean="0">
                <a:solidFill>
                  <a:srgbClr val="000000"/>
                </a:solidFill>
              </a:rPr>
              <a:t>Apr ’15—2 RNAV STARs, 7 RNAV SIDs</a:t>
            </a:r>
          </a:p>
          <a:p>
            <a:pPr marL="738680" lvl="1" indent="-281831" eaLnBrk="1" fontAlgn="auto" hangingPunct="1">
              <a:spcBef>
                <a:spcPts val="0"/>
              </a:spcBef>
              <a:spcAft>
                <a:spcPts val="0"/>
              </a:spcAft>
              <a:buFont typeface="Arial" pitchFamily="34" charset="0"/>
              <a:buChar char="•"/>
              <a:defRPr/>
            </a:pPr>
            <a:r>
              <a:rPr lang="en-US" dirty="0" smtClean="0">
                <a:solidFill>
                  <a:srgbClr val="000000"/>
                </a:solidFill>
              </a:rPr>
              <a:t>Jun</a:t>
            </a:r>
            <a:r>
              <a:rPr lang="en-US" baseline="0" dirty="0" smtClean="0">
                <a:solidFill>
                  <a:srgbClr val="000000"/>
                </a:solidFill>
              </a:rPr>
              <a:t> ‘15—5 RNAV STARs, 10 RNAV SIDs</a:t>
            </a:r>
            <a:endParaRPr lang="en-US" dirty="0">
              <a:solidFill>
                <a:srgbClr val="000000"/>
              </a:solidFill>
            </a:endParaRPr>
          </a:p>
          <a:p>
            <a:pPr marL="281831" indent="-281831" eaLnBrk="1" fontAlgn="auto" hangingPunct="1">
              <a:spcBef>
                <a:spcPts val="0"/>
              </a:spcBef>
              <a:spcAft>
                <a:spcPts val="0"/>
              </a:spcAft>
              <a:buFont typeface="Arial" pitchFamily="34" charset="0"/>
              <a:buChar char="•"/>
              <a:defRPr/>
            </a:pPr>
            <a:r>
              <a:rPr lang="en-US" dirty="0">
                <a:solidFill>
                  <a:srgbClr val="000000"/>
                </a:solidFill>
              </a:rPr>
              <a:t>North Texas implemented 80 procedures on September 18, 2014</a:t>
            </a:r>
          </a:p>
          <a:p>
            <a:pPr marL="281831" indent="-281831" eaLnBrk="1" fontAlgn="auto" hangingPunct="1">
              <a:spcBef>
                <a:spcPts val="0"/>
              </a:spcBef>
              <a:spcAft>
                <a:spcPts val="0"/>
              </a:spcAft>
              <a:buFont typeface="Arial" pitchFamily="34" charset="0"/>
              <a:buChar char="•"/>
              <a:defRPr/>
            </a:pPr>
            <a:r>
              <a:rPr lang="en-US" dirty="0">
                <a:solidFill>
                  <a:srgbClr val="000000"/>
                </a:solidFill>
              </a:rPr>
              <a:t>Houston, the Presidential dashboard initiative—procedure implementation was on May 29, 2014. </a:t>
            </a:r>
          </a:p>
          <a:p>
            <a:pPr marL="738680" lvl="1" indent="-281831" eaLnBrk="1" fontAlgn="auto" hangingPunct="1">
              <a:spcBef>
                <a:spcPts val="0"/>
              </a:spcBef>
              <a:spcAft>
                <a:spcPts val="0"/>
              </a:spcAft>
              <a:buFont typeface="Arial" pitchFamily="34" charset="0"/>
              <a:buChar char="•"/>
              <a:defRPr/>
            </a:pPr>
            <a:r>
              <a:rPr lang="en-US" dirty="0">
                <a:solidFill>
                  <a:srgbClr val="000000"/>
                </a:solidFill>
              </a:rPr>
              <a:t>29 new Area Navigation (RNAV) Standard Terminal Arrivals, 20 new RNAV Standard Instrument Departures (SID), 6 Instrument Landing System (ILS) transitions, and 6 RNP-AR procedures.</a:t>
            </a:r>
          </a:p>
          <a:p>
            <a:pPr marL="738680" lvl="1" indent="-281831" eaLnBrk="1" fontAlgn="auto" hangingPunct="1">
              <a:spcBef>
                <a:spcPts val="0"/>
              </a:spcBef>
              <a:spcAft>
                <a:spcPts val="0"/>
              </a:spcAft>
              <a:buFont typeface="Arial" pitchFamily="34" charset="0"/>
              <a:buChar char="•"/>
              <a:defRPr/>
            </a:pPr>
            <a:r>
              <a:rPr lang="en-US" dirty="0">
                <a:solidFill>
                  <a:srgbClr val="000000"/>
                </a:solidFill>
              </a:rPr>
              <a:t>Houston </a:t>
            </a:r>
            <a:r>
              <a:rPr lang="en-US" dirty="0" smtClean="0">
                <a:solidFill>
                  <a:srgbClr val="000000"/>
                </a:solidFill>
              </a:rPr>
              <a:t>Completed </a:t>
            </a:r>
            <a:r>
              <a:rPr lang="en-US" dirty="0">
                <a:solidFill>
                  <a:srgbClr val="000000"/>
                </a:solidFill>
              </a:rPr>
              <a:t>the Post-Implementation </a:t>
            </a:r>
            <a:r>
              <a:rPr lang="en-US" dirty="0" smtClean="0">
                <a:solidFill>
                  <a:srgbClr val="000000"/>
                </a:solidFill>
              </a:rPr>
              <a:t>Phase Jan ‘15</a:t>
            </a:r>
            <a:endParaRPr lang="en-US" dirty="0">
              <a:solidFill>
                <a:srgbClr val="000000"/>
              </a:solidFill>
            </a:endParaRPr>
          </a:p>
          <a:p>
            <a:pPr marL="281674" indent="-281831" eaLnBrk="1" fontAlgn="auto" hangingPunct="1">
              <a:spcBef>
                <a:spcPts val="0"/>
              </a:spcBef>
              <a:spcAft>
                <a:spcPts val="0"/>
              </a:spcAft>
              <a:buFont typeface="Arial" pitchFamily="34" charset="0"/>
              <a:buChar char="•"/>
              <a:defRPr/>
            </a:pPr>
            <a:r>
              <a:rPr lang="en-US" dirty="0">
                <a:solidFill>
                  <a:srgbClr val="000000"/>
                </a:solidFill>
              </a:rPr>
              <a:t>Northern California </a:t>
            </a:r>
            <a:r>
              <a:rPr lang="en-US" dirty="0" smtClean="0">
                <a:solidFill>
                  <a:srgbClr val="000000"/>
                </a:solidFill>
              </a:rPr>
              <a:t>implemented:</a:t>
            </a:r>
          </a:p>
          <a:p>
            <a:pPr marL="735838" lvl="1" indent="-281831" eaLnBrk="1" fontAlgn="auto" hangingPunct="1">
              <a:spcBef>
                <a:spcPts val="0"/>
              </a:spcBef>
              <a:spcAft>
                <a:spcPts val="0"/>
              </a:spcAft>
              <a:buFont typeface="Arial" pitchFamily="34" charset="0"/>
              <a:buChar char="•"/>
              <a:defRPr/>
            </a:pPr>
            <a:r>
              <a:rPr lang="en-US" dirty="0" smtClean="0">
                <a:solidFill>
                  <a:srgbClr val="000000"/>
                </a:solidFill>
              </a:rPr>
              <a:t>Nov ‘14—8 Q-Routes</a:t>
            </a:r>
            <a:r>
              <a:rPr lang="en-US" dirty="0">
                <a:solidFill>
                  <a:srgbClr val="000000"/>
                </a:solidFill>
              </a:rPr>
              <a:t>, 1 RNAV STAR, and 6 RNAV SIDs </a:t>
            </a:r>
            <a:endParaRPr lang="en-US" dirty="0" smtClean="0">
              <a:solidFill>
                <a:srgbClr val="000000"/>
              </a:solidFill>
            </a:endParaRPr>
          </a:p>
          <a:p>
            <a:pPr marL="735995" lvl="1" indent="-281831" eaLnBrk="1" fontAlgn="auto" hangingPunct="1">
              <a:spcBef>
                <a:spcPts val="0"/>
              </a:spcBef>
              <a:spcAft>
                <a:spcPts val="0"/>
              </a:spcAft>
              <a:buFont typeface="Arial" pitchFamily="34" charset="0"/>
              <a:buChar char="•"/>
              <a:defRPr/>
            </a:pPr>
            <a:r>
              <a:rPr lang="en-US" dirty="0" smtClean="0">
                <a:solidFill>
                  <a:srgbClr val="000000"/>
                </a:solidFill>
              </a:rPr>
              <a:t>Jan ‘15—9 RNAV SIDs</a:t>
            </a:r>
          </a:p>
          <a:p>
            <a:pPr marL="735995" lvl="1" indent="-281831" eaLnBrk="1" fontAlgn="auto" hangingPunct="1">
              <a:spcBef>
                <a:spcPts val="0"/>
              </a:spcBef>
              <a:spcAft>
                <a:spcPts val="0"/>
              </a:spcAft>
              <a:buFont typeface="Arial" pitchFamily="34" charset="0"/>
              <a:buChar char="•"/>
              <a:defRPr/>
            </a:pPr>
            <a:r>
              <a:rPr lang="en-US" dirty="0" smtClean="0">
                <a:solidFill>
                  <a:srgbClr val="000000"/>
                </a:solidFill>
              </a:rPr>
              <a:t>Mar ‘15—8 RNAV STARs, 4 RNAV SIDs, and 1 Conv. SID</a:t>
            </a:r>
          </a:p>
          <a:p>
            <a:pPr marL="735995" lvl="1" indent="-281831" eaLnBrk="1" fontAlgn="auto" hangingPunct="1">
              <a:spcBef>
                <a:spcPts val="0"/>
              </a:spcBef>
              <a:spcAft>
                <a:spcPts val="0"/>
              </a:spcAft>
              <a:buFont typeface="Arial" pitchFamily="34" charset="0"/>
              <a:buChar char="•"/>
              <a:defRPr/>
            </a:pPr>
            <a:r>
              <a:rPr lang="en-US" dirty="0" smtClean="0">
                <a:solidFill>
                  <a:srgbClr val="000000"/>
                </a:solidFill>
              </a:rPr>
              <a:t>Apr ‘15—7 RNAV STARs</a:t>
            </a:r>
          </a:p>
          <a:p>
            <a:pPr marL="281831" indent="-281831" eaLnBrk="1" fontAlgn="auto" hangingPunct="1">
              <a:spcBef>
                <a:spcPts val="0"/>
              </a:spcBef>
              <a:spcAft>
                <a:spcPts val="0"/>
              </a:spcAft>
              <a:buFont typeface="Arial" pitchFamily="34" charset="0"/>
              <a:buChar char="•"/>
              <a:defRPr/>
            </a:pPr>
            <a:r>
              <a:rPr lang="en-US" dirty="0" smtClean="0">
                <a:solidFill>
                  <a:srgbClr val="000000"/>
                </a:solidFill>
              </a:rPr>
              <a:t>Charlotte’s Implementation Phase started Apr ’15</a:t>
            </a:r>
          </a:p>
          <a:p>
            <a:pPr marL="281831" indent="-281831" eaLnBrk="1" fontAlgn="auto" hangingPunct="1">
              <a:spcBef>
                <a:spcPts val="0"/>
              </a:spcBef>
              <a:spcAft>
                <a:spcPts val="0"/>
              </a:spcAft>
              <a:buFont typeface="Arial" pitchFamily="34" charset="0"/>
              <a:buChar char="•"/>
              <a:defRPr/>
            </a:pPr>
            <a:r>
              <a:rPr lang="en-US" baseline="0" dirty="0" smtClean="0">
                <a:solidFill>
                  <a:srgbClr val="000000"/>
                </a:solidFill>
              </a:rPr>
              <a:t>Cleveland/Detroit’s Eval Phase started Jun ‘15</a:t>
            </a:r>
          </a:p>
          <a:p>
            <a:pPr marL="281831" indent="-281831" eaLnBrk="1" fontAlgn="auto" hangingPunct="1">
              <a:spcBef>
                <a:spcPts val="0"/>
              </a:spcBef>
              <a:spcAft>
                <a:spcPts val="0"/>
              </a:spcAft>
              <a:buFont typeface="Arial" pitchFamily="34" charset="0"/>
              <a:buChar char="•"/>
              <a:defRPr/>
            </a:pPr>
            <a:r>
              <a:rPr lang="en-US" dirty="0" smtClean="0">
                <a:solidFill>
                  <a:srgbClr val="000000"/>
                </a:solidFill>
              </a:rPr>
              <a:t>Note</a:t>
            </a:r>
            <a:r>
              <a:rPr lang="en-US" dirty="0">
                <a:solidFill>
                  <a:srgbClr val="000000"/>
                </a:solidFill>
              </a:rPr>
              <a:t>: Diamonds without dates or colors reflect activities beyond FY2015</a:t>
            </a:r>
          </a:p>
        </p:txBody>
      </p:sp>
      <p:sp>
        <p:nvSpPr>
          <p:cNvPr id="2" name="Slide Number Placeholder 1"/>
          <p:cNvSpPr>
            <a:spLocks noGrp="1"/>
          </p:cNvSpPr>
          <p:nvPr>
            <p:ph type="sldNum" sz="quarter" idx="10"/>
          </p:nvPr>
        </p:nvSpPr>
        <p:spPr/>
        <p:txBody>
          <a:bodyPr/>
          <a:lstStyle/>
          <a:p>
            <a:pPr>
              <a:defRPr/>
            </a:pPr>
            <a:fld id="{D722ED72-BDBA-4FB4-88E4-7A781E0FBD58}" type="slidenum">
              <a:rPr lang="en-US" smtClean="0">
                <a:solidFill>
                  <a:prstClr val="black"/>
                </a:solidFill>
              </a:rPr>
              <a:pPr>
                <a:defRPr/>
              </a:pPr>
              <a:t>65</a:t>
            </a:fld>
            <a:endParaRPr lang="en-US" dirty="0">
              <a:solidFill>
                <a:prstClr val="black"/>
              </a:solidFill>
            </a:endParaRPr>
          </a:p>
        </p:txBody>
      </p:sp>
    </p:spTree>
    <p:extLst>
      <p:ext uri="{BB962C8B-B14F-4D97-AF65-F5344CB8AC3E}">
        <p14:creationId xmlns:p14="http://schemas.microsoft.com/office/powerpoint/2010/main" val="38517031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2ED72-BDBA-4FB4-88E4-7A781E0FBD58}" type="slidenum">
              <a:rPr lang="en-US" smtClean="0"/>
              <a:pPr>
                <a:defRPr/>
              </a:pPr>
              <a:t>66</a:t>
            </a:fld>
            <a:endParaRPr lang="en-US"/>
          </a:p>
        </p:txBody>
      </p:sp>
    </p:spTree>
    <p:extLst>
      <p:ext uri="{BB962C8B-B14F-4D97-AF65-F5344CB8AC3E}">
        <p14:creationId xmlns:p14="http://schemas.microsoft.com/office/powerpoint/2010/main" val="907687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1204913" y="754063"/>
            <a:ext cx="4611687" cy="3457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xfrm>
            <a:off x="359930" y="4360287"/>
            <a:ext cx="6415516" cy="44867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defTabSz="433881" fontAlgn="auto">
              <a:lnSpc>
                <a:spcPct val="80000"/>
              </a:lnSpc>
              <a:spcBef>
                <a:spcPts val="417"/>
              </a:spcBef>
              <a:spcAft>
                <a:spcPts val="0"/>
              </a:spcAft>
              <a:defRPr/>
            </a:pPr>
            <a:r>
              <a:rPr lang="en-US" altLang="en-US" sz="900" dirty="0">
                <a:cs typeface="Times New Roman" pitchFamily="18" charset="0"/>
              </a:rPr>
              <a:t>As of </a:t>
            </a:r>
            <a:r>
              <a:rPr lang="en-US" altLang="en-US" sz="900" b="1" dirty="0" smtClean="0">
                <a:solidFill>
                  <a:srgbClr val="FF0000"/>
                </a:solidFill>
                <a:cs typeface="Times New Roman" pitchFamily="18" charset="0"/>
              </a:rPr>
              <a:t>July </a:t>
            </a:r>
            <a:r>
              <a:rPr lang="en-US" altLang="en-US" sz="900" dirty="0">
                <a:cs typeface="Times New Roman" pitchFamily="18" charset="0"/>
              </a:rPr>
              <a:t>2015:  Source Melanie Cook</a:t>
            </a:r>
          </a:p>
          <a:p>
            <a:pPr defTabSz="433881" fontAlgn="auto">
              <a:lnSpc>
                <a:spcPct val="80000"/>
              </a:lnSpc>
              <a:spcBef>
                <a:spcPts val="417"/>
              </a:spcBef>
              <a:spcAft>
                <a:spcPts val="0"/>
              </a:spcAft>
              <a:defRPr/>
            </a:pPr>
            <a:endParaRPr lang="en-US" altLang="en-US" sz="900" dirty="0">
              <a:solidFill>
                <a:srgbClr val="000000"/>
              </a:solidFill>
              <a:cs typeface="Times New Roman" pitchFamily="18" charset="0"/>
            </a:endParaRPr>
          </a:p>
          <a:p>
            <a:pPr marL="170547" indent="-170547" defTabSz="433881" fontAlgn="auto">
              <a:lnSpc>
                <a:spcPct val="80000"/>
              </a:lnSpc>
              <a:spcBef>
                <a:spcPts val="417"/>
              </a:spcBef>
              <a:spcAft>
                <a:spcPts val="0"/>
              </a:spcAft>
              <a:buFont typeface="Arial" pitchFamily="34" charset="0"/>
              <a:buChar char="•"/>
              <a:defRPr/>
            </a:pPr>
            <a:r>
              <a:rPr lang="en-US" altLang="en-US" sz="900" dirty="0">
                <a:cs typeface="Times New Roman" pitchFamily="18" charset="0"/>
              </a:rPr>
              <a:t>This slide is a 24 month look at seven major </a:t>
            </a:r>
            <a:r>
              <a:rPr lang="en-US" altLang="en-US" sz="900" dirty="0" err="1">
                <a:cs typeface="Times New Roman" pitchFamily="18" charset="0"/>
              </a:rPr>
              <a:t>NextGen</a:t>
            </a:r>
            <a:r>
              <a:rPr lang="en-US" altLang="en-US" sz="900" dirty="0">
                <a:cs typeface="Times New Roman" pitchFamily="18" charset="0"/>
              </a:rPr>
              <a:t> programs. </a:t>
            </a:r>
          </a:p>
          <a:p>
            <a:pPr marL="170547" indent="-170547" defTabSz="433881" fontAlgn="auto">
              <a:lnSpc>
                <a:spcPct val="80000"/>
              </a:lnSpc>
              <a:spcBef>
                <a:spcPts val="417"/>
              </a:spcBef>
              <a:spcAft>
                <a:spcPts val="0"/>
              </a:spcAft>
              <a:buFont typeface="Arial" pitchFamily="34" charset="0"/>
              <a:buChar char="•"/>
              <a:defRPr/>
            </a:pPr>
            <a:r>
              <a:rPr lang="en-US" altLang="en-US" sz="900" dirty="0">
                <a:cs typeface="Times New Roman" pitchFamily="18" charset="0"/>
              </a:rPr>
              <a:t>The slide depicts progress of the programs to advance and enhance </a:t>
            </a:r>
            <a:r>
              <a:rPr lang="en-US" altLang="en-US" sz="900" dirty="0" err="1">
                <a:cs typeface="Times New Roman" pitchFamily="18" charset="0"/>
              </a:rPr>
              <a:t>NextGen</a:t>
            </a:r>
            <a:r>
              <a:rPr lang="en-US" altLang="en-US" sz="900" dirty="0">
                <a:cs typeface="Times New Roman" pitchFamily="18" charset="0"/>
              </a:rPr>
              <a:t> capability programs through FY-16.</a:t>
            </a:r>
          </a:p>
          <a:p>
            <a:pPr marL="170547" indent="-170547" defTabSz="433881" fontAlgn="auto">
              <a:lnSpc>
                <a:spcPct val="80000"/>
              </a:lnSpc>
              <a:spcBef>
                <a:spcPts val="417"/>
              </a:spcBef>
              <a:spcAft>
                <a:spcPts val="0"/>
              </a:spcAft>
              <a:buFont typeface="Arial" pitchFamily="34" charset="0"/>
              <a:buChar char="•"/>
              <a:defRPr/>
            </a:pPr>
            <a:r>
              <a:rPr lang="en-US" altLang="en-US" sz="900" dirty="0">
                <a:cs typeface="Times New Roman" pitchFamily="18" charset="0"/>
              </a:rPr>
              <a:t>Program status will be depicted in typical green, yellow and red format, allowing us to highlight both positive progress and program challenges. </a:t>
            </a:r>
          </a:p>
          <a:p>
            <a:pPr marL="170547" indent="-170547" defTabSz="433881" fontAlgn="auto">
              <a:lnSpc>
                <a:spcPct val="80000"/>
              </a:lnSpc>
              <a:spcBef>
                <a:spcPts val="417"/>
              </a:spcBef>
              <a:spcAft>
                <a:spcPts val="0"/>
              </a:spcAft>
              <a:buFont typeface="Arial" pitchFamily="34" charset="0"/>
              <a:buChar char="•"/>
              <a:defRPr/>
            </a:pPr>
            <a:r>
              <a:rPr lang="en-US" altLang="en-US" sz="900" dirty="0">
                <a:cs typeface="Times New Roman" pitchFamily="18" charset="0"/>
              </a:rPr>
              <a:t>At present, all depicted programs are progressing in accordance with these published milestones. </a:t>
            </a:r>
          </a:p>
          <a:p>
            <a:pPr defTabSz="433881" fontAlgn="auto">
              <a:lnSpc>
                <a:spcPct val="80000"/>
              </a:lnSpc>
              <a:spcBef>
                <a:spcPts val="417"/>
              </a:spcBef>
              <a:spcAft>
                <a:spcPts val="0"/>
              </a:spcAft>
              <a:defRPr/>
            </a:pPr>
            <a:endParaRPr lang="en-US" altLang="en-US" sz="900" dirty="0">
              <a:cs typeface="Times New Roman" pitchFamily="18" charset="0"/>
            </a:endParaRPr>
          </a:p>
          <a:p>
            <a:pPr defTabSz="433881" fontAlgn="auto">
              <a:lnSpc>
                <a:spcPct val="80000"/>
              </a:lnSpc>
              <a:spcBef>
                <a:spcPts val="417"/>
              </a:spcBef>
              <a:spcAft>
                <a:spcPts val="0"/>
              </a:spcAft>
              <a:defRPr/>
            </a:pPr>
            <a:r>
              <a:rPr lang="en-US" altLang="en-US" sz="900" u="sng" dirty="0">
                <a:cs typeface="Times New Roman" pitchFamily="18" charset="0"/>
              </a:rPr>
              <a:t>Here are some highlights:</a:t>
            </a:r>
          </a:p>
          <a:p>
            <a:pPr defTabSz="433881" fontAlgn="auto">
              <a:lnSpc>
                <a:spcPct val="80000"/>
              </a:lnSpc>
              <a:spcBef>
                <a:spcPct val="0"/>
              </a:spcBef>
              <a:spcAft>
                <a:spcPts val="0"/>
              </a:spcAft>
              <a:defRPr/>
            </a:pPr>
            <a:endParaRPr lang="en-US" altLang="en-US" sz="900" dirty="0">
              <a:cs typeface="Times New Roman" pitchFamily="18" charset="0"/>
            </a:endParaRPr>
          </a:p>
          <a:p>
            <a:pPr defTabSz="433881" fontAlgn="auto">
              <a:lnSpc>
                <a:spcPct val="80000"/>
              </a:lnSpc>
              <a:spcBef>
                <a:spcPct val="0"/>
              </a:spcBef>
              <a:spcAft>
                <a:spcPts val="0"/>
              </a:spcAft>
              <a:defRPr/>
            </a:pPr>
            <a:r>
              <a:rPr lang="en-US" altLang="en-US" sz="900" b="1" dirty="0">
                <a:cs typeface="Times New Roman" pitchFamily="18" charset="0"/>
              </a:rPr>
              <a:t>Data Communications (Data </a:t>
            </a:r>
            <a:r>
              <a:rPr lang="en-US" altLang="en-US" sz="900" b="1" dirty="0" err="1">
                <a:cs typeface="Times New Roman" pitchFamily="18" charset="0"/>
              </a:rPr>
              <a:t>Comm</a:t>
            </a:r>
            <a:r>
              <a:rPr lang="en-US" altLang="en-US" sz="900" b="1" dirty="0">
                <a:cs typeface="Times New Roman" pitchFamily="18" charset="0"/>
              </a:rPr>
              <a:t>):</a:t>
            </a:r>
          </a:p>
          <a:p>
            <a:pPr marL="625336" lvl="1" indent="-170547" defTabSz="433881" fontAlgn="auto">
              <a:lnSpc>
                <a:spcPct val="80000"/>
              </a:lnSpc>
              <a:spcBef>
                <a:spcPct val="0"/>
              </a:spcBef>
              <a:spcAft>
                <a:spcPts val="0"/>
              </a:spcAft>
              <a:buFont typeface="Arial" pitchFamily="34" charset="0"/>
              <a:buChar char="•"/>
              <a:defRPr/>
            </a:pPr>
            <a:r>
              <a:rPr lang="en-US" altLang="en-US" sz="900" b="1" dirty="0">
                <a:cs typeface="Times New Roman" pitchFamily="18" charset="0"/>
              </a:rPr>
              <a:t>  </a:t>
            </a:r>
            <a:r>
              <a:rPr lang="en-US" altLang="en-US" sz="900" dirty="0">
                <a:cs typeface="Times New Roman" pitchFamily="18" charset="0"/>
              </a:rPr>
              <a:t>Prototype trials continue at Memphis and Newark, data is being collected.</a:t>
            </a:r>
          </a:p>
          <a:p>
            <a:pPr marL="710863" lvl="1" indent="-268976" defTabSz="433881" fontAlgn="auto">
              <a:lnSpc>
                <a:spcPct val="80000"/>
              </a:lnSpc>
              <a:spcBef>
                <a:spcPct val="0"/>
              </a:spcBef>
              <a:spcAft>
                <a:spcPts val="0"/>
              </a:spcAft>
              <a:buFontTx/>
              <a:buChar char="•"/>
              <a:defRPr/>
            </a:pPr>
            <a:r>
              <a:rPr lang="en-US" altLang="en-US" sz="900" dirty="0">
                <a:cs typeface="Times New Roman" pitchFamily="18" charset="0"/>
              </a:rPr>
              <a:t>Multiple operators have signed MOAs to participate in the avionics equipage initiative,  achieving the target of 1,900+ aircraft.</a:t>
            </a:r>
          </a:p>
          <a:p>
            <a:pPr marL="710863" lvl="1" indent="-268976" defTabSz="433881" fontAlgn="auto">
              <a:lnSpc>
                <a:spcPct val="80000"/>
              </a:lnSpc>
              <a:spcBef>
                <a:spcPct val="0"/>
              </a:spcBef>
              <a:spcAft>
                <a:spcPts val="0"/>
              </a:spcAft>
              <a:buFontTx/>
              <a:buChar char="•"/>
              <a:defRPr/>
            </a:pPr>
            <a:r>
              <a:rPr lang="en-US" altLang="en-US" sz="900" dirty="0">
                <a:cs typeface="Times New Roman" pitchFamily="18" charset="0"/>
              </a:rPr>
              <a:t>Primary Contractor:  Harris Corporation</a:t>
            </a:r>
          </a:p>
          <a:p>
            <a:pPr marL="0" lvl="2" defTabSz="433881" fontAlgn="auto">
              <a:lnSpc>
                <a:spcPct val="80000"/>
              </a:lnSpc>
              <a:spcBef>
                <a:spcPct val="0"/>
              </a:spcBef>
              <a:spcAft>
                <a:spcPts val="0"/>
              </a:spcAft>
              <a:buFontTx/>
              <a:buChar char="•"/>
              <a:defRPr/>
            </a:pPr>
            <a:endParaRPr lang="en-US" altLang="en-US" sz="900" dirty="0"/>
          </a:p>
          <a:p>
            <a:pPr marL="0" lvl="2" defTabSz="433881" fontAlgn="auto">
              <a:lnSpc>
                <a:spcPct val="80000"/>
              </a:lnSpc>
              <a:spcBef>
                <a:spcPct val="0"/>
              </a:spcBef>
              <a:spcAft>
                <a:spcPts val="0"/>
              </a:spcAft>
              <a:defRPr/>
            </a:pPr>
            <a:r>
              <a:rPr lang="en-US" altLang="en-US" sz="900" b="1" dirty="0"/>
              <a:t>NVS: </a:t>
            </a:r>
          </a:p>
          <a:p>
            <a:pPr marL="625336" lvl="3" indent="-170547" defTabSz="433881" fontAlgn="auto">
              <a:lnSpc>
                <a:spcPct val="80000"/>
              </a:lnSpc>
              <a:spcBef>
                <a:spcPct val="0"/>
              </a:spcBef>
              <a:spcAft>
                <a:spcPts val="0"/>
              </a:spcAft>
              <a:buFont typeface="Arial" pitchFamily="34" charset="0"/>
              <a:buChar char="•"/>
              <a:defRPr/>
            </a:pPr>
            <a:r>
              <a:rPr lang="en-US" altLang="en-US" sz="900" b="1" dirty="0">
                <a:solidFill>
                  <a:srgbClr val="FF0000"/>
                </a:solidFill>
              </a:rPr>
              <a:t>S</a:t>
            </a:r>
            <a:r>
              <a:rPr lang="en-US" altLang="en-US" sz="900" dirty="0"/>
              <a:t>uccessfully achieved NAS Qualification FID on September 17, 2014; </a:t>
            </a:r>
          </a:p>
          <a:p>
            <a:pPr marL="625336" lvl="3" indent="-170547" defTabSz="433881" fontAlgn="auto">
              <a:lnSpc>
                <a:spcPct val="80000"/>
              </a:lnSpc>
              <a:spcBef>
                <a:spcPct val="0"/>
              </a:spcBef>
              <a:spcAft>
                <a:spcPts val="0"/>
              </a:spcAft>
              <a:buFont typeface="Arial" pitchFamily="34" charset="0"/>
              <a:buChar char="•"/>
              <a:defRPr/>
            </a:pPr>
            <a:r>
              <a:rPr lang="en-US" altLang="en-US" sz="900" dirty="0">
                <a:ea typeface="MS PGothic" pitchFamily="34" charset="-128"/>
              </a:rPr>
              <a:t>A second </a:t>
            </a:r>
            <a:r>
              <a:rPr lang="en-US" altLang="en-US" sz="900" dirty="0"/>
              <a:t>early user event for ATO Technical Operations’ evaluation was conducted November 17 – 21, 2014.</a:t>
            </a:r>
            <a:r>
              <a:rPr lang="en-US" altLang="en-US" sz="900" dirty="0">
                <a:ea typeface="MS PGothic" pitchFamily="34" charset="-128"/>
              </a:rPr>
              <a:t> </a:t>
            </a:r>
          </a:p>
          <a:p>
            <a:pPr marL="625336" lvl="3" indent="-170547" defTabSz="433881" fontAlgn="auto">
              <a:lnSpc>
                <a:spcPct val="80000"/>
              </a:lnSpc>
              <a:spcBef>
                <a:spcPct val="0"/>
              </a:spcBef>
              <a:spcAft>
                <a:spcPts val="0"/>
              </a:spcAft>
              <a:buFont typeface="Arial" pitchFamily="34" charset="0"/>
              <a:buChar char="•"/>
              <a:defRPr/>
            </a:pPr>
            <a:r>
              <a:rPr lang="en-US" altLang="en-US" sz="900" b="1" dirty="0">
                <a:solidFill>
                  <a:srgbClr val="FF0000"/>
                </a:solidFill>
                <a:ea typeface="MS PGothic" pitchFamily="34" charset="-128"/>
              </a:rPr>
              <a:t>Successfully completed </a:t>
            </a:r>
            <a:r>
              <a:rPr lang="en-US" altLang="en-US" sz="900" b="1" dirty="0">
                <a:solidFill>
                  <a:srgbClr val="FF0000"/>
                </a:solidFill>
              </a:rPr>
              <a:t>Critical Design Review (CDR) on June 26, 2015 (APB Milestone). </a:t>
            </a:r>
          </a:p>
          <a:p>
            <a:pPr marL="0" lvl="2" defTabSz="433881" fontAlgn="auto">
              <a:lnSpc>
                <a:spcPct val="80000"/>
              </a:lnSpc>
              <a:spcBef>
                <a:spcPct val="0"/>
              </a:spcBef>
              <a:spcAft>
                <a:spcPts val="0"/>
              </a:spcAft>
              <a:buFontTx/>
              <a:buChar char="•"/>
              <a:defRPr/>
            </a:pPr>
            <a:endParaRPr lang="en-US" altLang="en-US" sz="900" dirty="0"/>
          </a:p>
          <a:p>
            <a:pPr defTabSz="433881" fontAlgn="auto">
              <a:lnSpc>
                <a:spcPct val="80000"/>
              </a:lnSpc>
              <a:spcBef>
                <a:spcPct val="0"/>
              </a:spcBef>
              <a:spcAft>
                <a:spcPts val="0"/>
              </a:spcAft>
              <a:defRPr/>
            </a:pPr>
            <a:r>
              <a:rPr lang="en-US" altLang="en-US" sz="900" b="1" dirty="0">
                <a:cs typeface="Times New Roman" pitchFamily="18" charset="0"/>
              </a:rPr>
              <a:t>SWIM: </a:t>
            </a:r>
          </a:p>
          <a:p>
            <a:pPr marL="625336" lvl="1" indent="-170547" defTabSz="433881" fontAlgn="auto">
              <a:lnSpc>
                <a:spcPct val="80000"/>
              </a:lnSpc>
              <a:spcBef>
                <a:spcPct val="0"/>
              </a:spcBef>
              <a:spcAft>
                <a:spcPts val="0"/>
              </a:spcAft>
              <a:buFont typeface="Arial" pitchFamily="34" charset="0"/>
              <a:buChar char="•"/>
              <a:defRPr/>
            </a:pPr>
            <a:r>
              <a:rPr lang="en-US" altLang="en-US" sz="900" dirty="0">
                <a:cs typeface="Times New Roman" pitchFamily="18" charset="0"/>
              </a:rPr>
              <a:t>System Wide Information Management completed the first </a:t>
            </a:r>
            <a:r>
              <a:rPr lang="en-US" altLang="en-US" sz="900" dirty="0" err="1">
                <a:cs typeface="Times New Roman" pitchFamily="18" charset="0"/>
              </a:rPr>
              <a:t>NextGen</a:t>
            </a:r>
            <a:r>
              <a:rPr lang="en-US" altLang="en-US" sz="900" dirty="0">
                <a:cs typeface="Times New Roman" pitchFamily="18" charset="0"/>
              </a:rPr>
              <a:t> capabilities package in Sep. 13 with the completion of the On-Ramping of Corridor Integrated Weather System (CIWS) and Weather Message Switching Center Replacement (WMSCR) using SWIM NAS Enterprise Messaging Service (NEMS) Services</a:t>
            </a:r>
          </a:p>
          <a:p>
            <a:pPr marL="625336" lvl="1" indent="-170547" defTabSz="433881" fontAlgn="auto">
              <a:lnSpc>
                <a:spcPct val="80000"/>
              </a:lnSpc>
              <a:spcBef>
                <a:spcPct val="0"/>
              </a:spcBef>
              <a:spcAft>
                <a:spcPts val="0"/>
              </a:spcAft>
              <a:buFont typeface="Arial" pitchFamily="34" charset="0"/>
              <a:buChar char="•"/>
              <a:defRPr/>
            </a:pPr>
            <a:r>
              <a:rPr lang="en-US" altLang="en-US" sz="900" dirty="0">
                <a:cs typeface="Times New Roman" pitchFamily="18" charset="0"/>
              </a:rPr>
              <a:t>Completed SWIM Terminal Data Distribution System (STDDS) Implementation June 2014 </a:t>
            </a:r>
          </a:p>
          <a:p>
            <a:pPr marL="625336" lvl="1" indent="-170547" defTabSz="433881" fontAlgn="auto">
              <a:lnSpc>
                <a:spcPct val="80000"/>
              </a:lnSpc>
              <a:spcBef>
                <a:spcPct val="0"/>
              </a:spcBef>
              <a:spcAft>
                <a:spcPts val="0"/>
              </a:spcAft>
              <a:buFont typeface="Arial" pitchFamily="34" charset="0"/>
              <a:buChar char="•"/>
              <a:defRPr/>
            </a:pPr>
            <a:r>
              <a:rPr lang="en-US" altLang="en-US" sz="900" dirty="0">
                <a:cs typeface="Times New Roman" pitchFamily="18" charset="0"/>
              </a:rPr>
              <a:t>SWIM Flight Data Publication Service (SFDPS) In Service Decision planned for </a:t>
            </a:r>
            <a:r>
              <a:rPr lang="en-US" altLang="en-US" sz="900" b="1" dirty="0">
                <a:solidFill>
                  <a:srgbClr val="FF0000"/>
                </a:solidFill>
                <a:cs typeface="Times New Roman" pitchFamily="18" charset="0"/>
              </a:rPr>
              <a:t>July</a:t>
            </a:r>
            <a:r>
              <a:rPr lang="en-US" altLang="en-US" sz="900" dirty="0">
                <a:solidFill>
                  <a:srgbClr val="FF0000"/>
                </a:solidFill>
                <a:cs typeface="Times New Roman" pitchFamily="18" charset="0"/>
              </a:rPr>
              <a:t> </a:t>
            </a:r>
            <a:r>
              <a:rPr lang="en-US" altLang="en-US" sz="900" dirty="0">
                <a:cs typeface="Times New Roman" pitchFamily="18" charset="0"/>
              </a:rPr>
              <a:t>2015</a:t>
            </a:r>
          </a:p>
          <a:p>
            <a:pPr marL="625336" lvl="1" indent="-170547" defTabSz="433881" fontAlgn="auto">
              <a:lnSpc>
                <a:spcPct val="80000"/>
              </a:lnSpc>
              <a:spcBef>
                <a:spcPct val="0"/>
              </a:spcBef>
              <a:spcAft>
                <a:spcPts val="0"/>
              </a:spcAft>
              <a:buFont typeface="Arial" pitchFamily="34" charset="0"/>
              <a:buChar char="•"/>
              <a:defRPr/>
            </a:pPr>
            <a:r>
              <a:rPr lang="x-none" sz="900">
                <a:solidFill>
                  <a:srgbClr val="FF0000"/>
                </a:solidFill>
              </a:rPr>
              <a:t>Segment 2B FID DP is planned for </a:t>
            </a:r>
            <a:r>
              <a:rPr lang="en-US" altLang="en-US" sz="900" b="1" dirty="0">
                <a:solidFill>
                  <a:srgbClr val="FF0000"/>
                </a:solidFill>
              </a:rPr>
              <a:t>Q4 CY2015 (Sept DP and August target)</a:t>
            </a:r>
            <a:endParaRPr lang="en-US" altLang="en-US" sz="900" b="1" dirty="0">
              <a:solidFill>
                <a:srgbClr val="FF0000"/>
              </a:solidFill>
              <a:cs typeface="Times New Roman" pitchFamily="18" charset="0"/>
            </a:endParaRPr>
          </a:p>
          <a:p>
            <a:pPr defTabSz="433881" fontAlgn="auto">
              <a:lnSpc>
                <a:spcPct val="80000"/>
              </a:lnSpc>
              <a:spcBef>
                <a:spcPct val="0"/>
              </a:spcBef>
              <a:spcAft>
                <a:spcPts val="0"/>
              </a:spcAft>
              <a:buFontTx/>
              <a:buChar char="•"/>
              <a:defRPr/>
            </a:pPr>
            <a:endParaRPr lang="en-US" altLang="en-US" sz="900" dirty="0">
              <a:solidFill>
                <a:srgbClr val="0095C1"/>
              </a:solidFill>
              <a:cs typeface="Times New Roman" pitchFamily="18" charset="0"/>
            </a:endParaRPr>
          </a:p>
          <a:p>
            <a:pPr defTabSz="433881" fontAlgn="auto">
              <a:lnSpc>
                <a:spcPct val="80000"/>
              </a:lnSpc>
              <a:spcBef>
                <a:spcPct val="0"/>
              </a:spcBef>
              <a:spcAft>
                <a:spcPts val="0"/>
              </a:spcAft>
              <a:defRPr/>
            </a:pPr>
            <a:r>
              <a:rPr lang="en-US" altLang="en-US" sz="900" b="1" dirty="0">
                <a:cs typeface="Times New Roman" pitchFamily="18" charset="0"/>
              </a:rPr>
              <a:t>TAMR: </a:t>
            </a:r>
            <a:r>
              <a:rPr lang="en-US" altLang="en-US" sz="900" dirty="0" smtClean="0">
                <a:solidFill>
                  <a:schemeClr val="tx1"/>
                </a:solidFill>
                <a:cs typeface="Times New Roman" pitchFamily="18" charset="0"/>
              </a:rPr>
              <a:t>Achieved IOC at 9 ARTS IIE sites (Allentown on April 2014, Austin on August 2014, Billings on September 2014,  Ft. Myers and Midland on February 2015, Harrisburg on March 2015, Savannah, Fresno and Springfield-Columbia on April 2015.  </a:t>
            </a:r>
            <a:r>
              <a:rPr lang="en-US" altLang="en-US" sz="900" dirty="0" smtClean="0">
                <a:solidFill>
                  <a:srgbClr val="FF0000"/>
                </a:solidFill>
                <a:cs typeface="Times New Roman" pitchFamily="18" charset="0"/>
              </a:rPr>
              <a:t>Southern California (SCT) TRACON achieved IOC on July 12, 2015 (APB milestone for Segment 1). </a:t>
            </a:r>
          </a:p>
          <a:p>
            <a:pPr defTabSz="433881" fontAlgn="auto">
              <a:lnSpc>
                <a:spcPct val="80000"/>
              </a:lnSpc>
              <a:spcBef>
                <a:spcPct val="0"/>
              </a:spcBef>
              <a:spcAft>
                <a:spcPts val="0"/>
              </a:spcAft>
              <a:defRPr/>
            </a:pPr>
            <a:endParaRPr lang="en-US" altLang="en-US" sz="900" dirty="0">
              <a:cs typeface="Times New Roman" pitchFamily="18" charset="0"/>
            </a:endParaRPr>
          </a:p>
          <a:p>
            <a:pPr defTabSz="433881" fontAlgn="auto">
              <a:lnSpc>
                <a:spcPct val="80000"/>
              </a:lnSpc>
              <a:spcBef>
                <a:spcPct val="0"/>
              </a:spcBef>
              <a:spcAft>
                <a:spcPts val="0"/>
              </a:spcAft>
              <a:defRPr/>
            </a:pPr>
            <a:r>
              <a:rPr lang="en-US" altLang="en-US" sz="900" b="1" dirty="0">
                <a:cs typeface="Times New Roman" pitchFamily="18" charset="0"/>
              </a:rPr>
              <a:t>ERAM: </a:t>
            </a:r>
            <a:r>
              <a:rPr lang="en-US" altLang="en-US" sz="900" dirty="0">
                <a:cs typeface="Times New Roman" pitchFamily="18" charset="0"/>
              </a:rPr>
              <a:t>Final site (Washington) ORD was achieved on March 27, 2015</a:t>
            </a:r>
            <a:endParaRPr lang="en-US" altLang="en-US" sz="1100" dirty="0">
              <a:cs typeface="Times New Roman" pitchFamily="18" charset="0"/>
            </a:endParaRPr>
          </a:p>
          <a:p>
            <a:pPr defTabSz="433881" fontAlgn="auto">
              <a:lnSpc>
                <a:spcPct val="80000"/>
              </a:lnSpc>
              <a:spcBef>
                <a:spcPct val="0"/>
              </a:spcBef>
              <a:spcAft>
                <a:spcPts val="0"/>
              </a:spcAft>
              <a:buFontTx/>
              <a:buChar char="•"/>
              <a:defRPr/>
            </a:pPr>
            <a:endParaRPr lang="en-US" altLang="en-US" sz="900" b="1" dirty="0">
              <a:solidFill>
                <a:srgbClr val="FF0000"/>
              </a:solidFill>
              <a:cs typeface="Times New Roman" pitchFamily="18" charset="0"/>
            </a:endParaRPr>
          </a:p>
          <a:p>
            <a:pPr defTabSz="433881" fontAlgn="auto">
              <a:lnSpc>
                <a:spcPct val="80000"/>
              </a:lnSpc>
              <a:spcBef>
                <a:spcPct val="0"/>
              </a:spcBef>
              <a:spcAft>
                <a:spcPts val="0"/>
              </a:spcAft>
              <a:defRPr/>
            </a:pPr>
            <a:r>
              <a:rPr lang="en-US" altLang="en-US" sz="900" b="1" dirty="0">
                <a:cs typeface="Times New Roman" pitchFamily="18" charset="0"/>
              </a:rPr>
              <a:t>TFDM:  </a:t>
            </a:r>
            <a:r>
              <a:rPr lang="en-US" altLang="en-US" sz="900" dirty="0">
                <a:cs typeface="Times New Roman" pitchFamily="18" charset="0"/>
              </a:rPr>
              <a:t>Per the action from IID, TFDM returned to the JRC on August 20, 2014 to provide a briefing on the revised program strategy, including the prioritization results and viability of segmentation. Received approval from the JRC to move forward to FID based on the revised scope and strategy presented on August 20, 2014.  </a:t>
            </a:r>
          </a:p>
          <a:p>
            <a:pPr defTabSz="433881" fontAlgn="auto">
              <a:lnSpc>
                <a:spcPct val="80000"/>
              </a:lnSpc>
              <a:spcBef>
                <a:spcPct val="0"/>
              </a:spcBef>
              <a:spcAft>
                <a:spcPts val="0"/>
              </a:spcAft>
              <a:defRPr/>
            </a:pPr>
            <a:r>
              <a:rPr lang="en-US" altLang="en-US" sz="900" dirty="0">
                <a:cs typeface="Times New Roman" pitchFamily="18" charset="0"/>
              </a:rPr>
              <a:t>Next Steps:</a:t>
            </a:r>
          </a:p>
          <a:p>
            <a:pPr marL="710863" lvl="1" indent="-268976" defTabSz="433881" fontAlgn="auto">
              <a:lnSpc>
                <a:spcPct val="80000"/>
              </a:lnSpc>
              <a:spcBef>
                <a:spcPct val="0"/>
              </a:spcBef>
              <a:spcAft>
                <a:spcPts val="0"/>
              </a:spcAft>
              <a:buFontTx/>
              <a:buChar char="•"/>
              <a:defRPr/>
            </a:pPr>
            <a:r>
              <a:rPr lang="en-US" altLang="en-US" sz="900" dirty="0">
                <a:cs typeface="Times New Roman" pitchFamily="18" charset="0"/>
              </a:rPr>
              <a:t>Develop a Business Case based on the revised Strategy</a:t>
            </a:r>
          </a:p>
          <a:p>
            <a:pPr marL="710863" lvl="1" indent="-268976" defTabSz="433881" fontAlgn="auto">
              <a:lnSpc>
                <a:spcPct val="80000"/>
              </a:lnSpc>
              <a:spcBef>
                <a:spcPct val="0"/>
              </a:spcBef>
              <a:spcAft>
                <a:spcPts val="0"/>
              </a:spcAft>
              <a:buFontTx/>
              <a:buChar char="•"/>
              <a:defRPr/>
            </a:pPr>
            <a:r>
              <a:rPr lang="en-US" altLang="en-US" sz="900" dirty="0">
                <a:cs typeface="Times New Roman" pitchFamily="18" charset="0"/>
              </a:rPr>
              <a:t>Provide a Status Briefing to the JRC next Spring (2015)</a:t>
            </a:r>
          </a:p>
          <a:p>
            <a:pPr marL="710863" lvl="1" indent="-268976" defTabSz="433881" fontAlgn="auto">
              <a:lnSpc>
                <a:spcPct val="80000"/>
              </a:lnSpc>
              <a:spcBef>
                <a:spcPct val="0"/>
              </a:spcBef>
              <a:spcAft>
                <a:spcPts val="0"/>
              </a:spcAft>
              <a:buFontTx/>
              <a:buChar char="•"/>
              <a:defRPr/>
            </a:pPr>
            <a:r>
              <a:rPr lang="en-US" altLang="en-US" sz="900" dirty="0">
                <a:cs typeface="Times New Roman" pitchFamily="18" charset="0"/>
              </a:rPr>
              <a:t>Proceed to FID in March 2016</a:t>
            </a:r>
          </a:p>
          <a:p>
            <a:pPr marL="710863" lvl="1" indent="-268976" defTabSz="433881" fontAlgn="auto">
              <a:lnSpc>
                <a:spcPct val="80000"/>
              </a:lnSpc>
              <a:spcBef>
                <a:spcPct val="0"/>
              </a:spcBef>
              <a:spcAft>
                <a:spcPts val="0"/>
              </a:spcAft>
              <a:buFontTx/>
              <a:buChar char="•"/>
              <a:defRPr/>
            </a:pPr>
            <a:endParaRPr lang="en-US" altLang="en-US" sz="900" dirty="0">
              <a:cs typeface="Times New Roman" pitchFamily="18" charset="0"/>
            </a:endParaRPr>
          </a:p>
          <a:p>
            <a:pPr defTabSz="433881" fontAlgn="auto">
              <a:lnSpc>
                <a:spcPct val="80000"/>
              </a:lnSpc>
              <a:spcBef>
                <a:spcPct val="0"/>
              </a:spcBef>
              <a:spcAft>
                <a:spcPts val="0"/>
              </a:spcAft>
              <a:defRPr/>
            </a:pPr>
            <a:r>
              <a:rPr lang="en-US" altLang="en-US" sz="900" dirty="0">
                <a:cs typeface="Times New Roman" pitchFamily="18" charset="0"/>
              </a:rPr>
              <a:t>Based on program segmentation strategy that was discussed at the CIT and approved by the JRC, funding will be distributed over two segments.  Key site IOC is now planned for 2019.</a:t>
            </a:r>
          </a:p>
        </p:txBody>
      </p:sp>
      <p:sp>
        <p:nvSpPr>
          <p:cNvPr id="2867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351" indent="-289751">
              <a:defRPr>
                <a:solidFill>
                  <a:schemeClr val="tx1"/>
                </a:solidFill>
                <a:latin typeface="Calibri" pitchFamily="34" charset="0"/>
              </a:defRPr>
            </a:lvl2pPr>
            <a:lvl3pPr marL="1159002" indent="-231800">
              <a:defRPr>
                <a:solidFill>
                  <a:schemeClr val="tx1"/>
                </a:solidFill>
                <a:latin typeface="Calibri" pitchFamily="34" charset="0"/>
              </a:defRPr>
            </a:lvl3pPr>
            <a:lvl4pPr marL="1622603" indent="-231800">
              <a:defRPr>
                <a:solidFill>
                  <a:schemeClr val="tx1"/>
                </a:solidFill>
                <a:latin typeface="Calibri" pitchFamily="34" charset="0"/>
              </a:defRPr>
            </a:lvl4pPr>
            <a:lvl5pPr marL="2086204" indent="-231800">
              <a:defRPr>
                <a:solidFill>
                  <a:schemeClr val="tx1"/>
                </a:solidFill>
                <a:latin typeface="Calibri" pitchFamily="34" charset="0"/>
              </a:defRPr>
            </a:lvl5pPr>
            <a:lvl6pPr marL="2549804" indent="-231800" fontAlgn="base">
              <a:spcBef>
                <a:spcPct val="0"/>
              </a:spcBef>
              <a:spcAft>
                <a:spcPct val="0"/>
              </a:spcAft>
              <a:defRPr>
                <a:solidFill>
                  <a:schemeClr val="tx1"/>
                </a:solidFill>
                <a:latin typeface="Calibri" pitchFamily="34" charset="0"/>
              </a:defRPr>
            </a:lvl6pPr>
            <a:lvl7pPr marL="3013405" indent="-231800" fontAlgn="base">
              <a:spcBef>
                <a:spcPct val="0"/>
              </a:spcBef>
              <a:spcAft>
                <a:spcPct val="0"/>
              </a:spcAft>
              <a:defRPr>
                <a:solidFill>
                  <a:schemeClr val="tx1"/>
                </a:solidFill>
                <a:latin typeface="Calibri" pitchFamily="34" charset="0"/>
              </a:defRPr>
            </a:lvl7pPr>
            <a:lvl8pPr marL="3477006" indent="-231800" fontAlgn="base">
              <a:spcBef>
                <a:spcPct val="0"/>
              </a:spcBef>
              <a:spcAft>
                <a:spcPct val="0"/>
              </a:spcAft>
              <a:defRPr>
                <a:solidFill>
                  <a:schemeClr val="tx1"/>
                </a:solidFill>
                <a:latin typeface="Calibri" pitchFamily="34" charset="0"/>
              </a:defRPr>
            </a:lvl8pPr>
            <a:lvl9pPr marL="3940607" indent="-2318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FC5B9E9-0073-4412-AEFF-88E019CF14CE}" type="slidenum">
              <a:rPr lang="en-US" altLang="en-US">
                <a:solidFill>
                  <a:srgbClr val="000000"/>
                </a:solidFill>
              </a:rPr>
              <a:pPr fontAlgn="base">
                <a:spcBef>
                  <a:spcPct val="0"/>
                </a:spcBef>
                <a:spcAft>
                  <a:spcPct val="0"/>
                </a:spcAft>
              </a:pPr>
              <a:t>7</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343" tIns="47175" rIns="94343" bIns="47175" numCol="1" anchor="t" anchorCtr="0" compatLnSpc="1">
            <a:prstTxWarp prst="textNoShape">
              <a:avLst/>
            </a:prstTxWarp>
          </a:bodyPr>
          <a:lstStyle/>
          <a:p>
            <a:pPr eaLnBrk="1" hangingPunct="1">
              <a:spcBef>
                <a:spcPct val="0"/>
              </a:spcBef>
              <a:buFontTx/>
              <a:buChar char="•"/>
            </a:pPr>
            <a:endParaRPr lang="en-US" altLang="en-US" dirty="0" smtClean="0"/>
          </a:p>
        </p:txBody>
      </p:sp>
    </p:spTree>
    <p:extLst>
      <p:ext uri="{BB962C8B-B14F-4D97-AF65-F5344CB8AC3E}">
        <p14:creationId xmlns:p14="http://schemas.microsoft.com/office/powerpoint/2010/main" val="422488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As of</a:t>
            </a:r>
            <a:r>
              <a:rPr lang="en-US" altLang="en-US" baseline="0" dirty="0" smtClean="0"/>
              <a:t> </a:t>
            </a:r>
            <a:r>
              <a:rPr lang="en-US" altLang="en-US" b="1" baseline="0" dirty="0" smtClean="0">
                <a:solidFill>
                  <a:srgbClr val="FF0000"/>
                </a:solidFill>
              </a:rPr>
              <a:t>July </a:t>
            </a:r>
            <a:r>
              <a:rPr lang="en-US" altLang="en-US" baseline="0" dirty="0" smtClean="0"/>
              <a:t> 2015: Melanie Cook provide update to the NVS and SWIM FY2016 President’s Budget Data.</a:t>
            </a:r>
            <a:endParaRPr lang="en-US" altLang="en-US" dirty="0" smtClean="0"/>
          </a:p>
          <a:p>
            <a:pPr>
              <a:spcBef>
                <a:spcPct val="0"/>
              </a:spcBef>
            </a:pPr>
            <a:endParaRPr lang="en-US" altLang="en-US" dirty="0" smtClean="0"/>
          </a:p>
          <a:p>
            <a:pPr>
              <a:spcBef>
                <a:spcPct val="0"/>
              </a:spcBef>
            </a:pPr>
            <a:r>
              <a:rPr lang="en-US" altLang="en-US" dirty="0" smtClean="0"/>
              <a:t>As of </a:t>
            </a:r>
            <a:r>
              <a:rPr lang="en-US" altLang="en-US" b="1" dirty="0" smtClean="0"/>
              <a:t>February</a:t>
            </a:r>
            <a:r>
              <a:rPr lang="en-US" altLang="en-US" dirty="0" smtClean="0"/>
              <a:t> 2015:</a:t>
            </a:r>
          </a:p>
          <a:p>
            <a:pPr>
              <a:spcBef>
                <a:spcPct val="0"/>
              </a:spcBef>
            </a:pPr>
            <a:endParaRPr lang="en-US" altLang="en-US" dirty="0" smtClean="0"/>
          </a:p>
          <a:p>
            <a:pPr>
              <a:spcBef>
                <a:spcPct val="0"/>
              </a:spcBef>
            </a:pPr>
            <a:r>
              <a:rPr lang="en-US" altLang="en-US" b="1" dirty="0" smtClean="0"/>
              <a:t>NVS:</a:t>
            </a:r>
            <a:r>
              <a:rPr lang="en-US" altLang="en-US" dirty="0" smtClean="0"/>
              <a:t>  FY 2016 President’s Budget submission of $53M includes $6M for Contingency Work for NVS (corrected FY16 budget submission to include full amount for IOT&amp;E)</a:t>
            </a:r>
          </a:p>
          <a:p>
            <a:pPr>
              <a:spcBef>
                <a:spcPct val="0"/>
              </a:spcBef>
            </a:pPr>
            <a:endParaRPr lang="en-US" altLang="en-US" dirty="0" smtClean="0"/>
          </a:p>
          <a:p>
            <a:pPr>
              <a:spcBef>
                <a:spcPct val="0"/>
              </a:spcBef>
            </a:pPr>
            <a:endParaRPr lang="en-US" altLang="en-US" dirty="0" smtClean="0"/>
          </a:p>
          <a:p>
            <a:pPr>
              <a:spcBef>
                <a:spcPct val="0"/>
              </a:spcBef>
            </a:pPr>
            <a:endParaRPr lang="en-US" altLang="en-US" dirty="0" smtClean="0"/>
          </a:p>
          <a:p>
            <a:pPr>
              <a:spcBef>
                <a:spcPct val="0"/>
              </a:spcBef>
            </a:pPr>
            <a:endParaRPr lang="en-US" altLang="en-US" dirty="0"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3351" indent="-289751">
              <a:defRPr>
                <a:solidFill>
                  <a:schemeClr val="tx1"/>
                </a:solidFill>
                <a:latin typeface="Calibri" pitchFamily="34" charset="0"/>
              </a:defRPr>
            </a:lvl2pPr>
            <a:lvl3pPr marL="1159002" indent="-231800">
              <a:defRPr>
                <a:solidFill>
                  <a:schemeClr val="tx1"/>
                </a:solidFill>
                <a:latin typeface="Calibri" pitchFamily="34" charset="0"/>
              </a:defRPr>
            </a:lvl3pPr>
            <a:lvl4pPr marL="1622603" indent="-231800">
              <a:defRPr>
                <a:solidFill>
                  <a:schemeClr val="tx1"/>
                </a:solidFill>
                <a:latin typeface="Calibri" pitchFamily="34" charset="0"/>
              </a:defRPr>
            </a:lvl4pPr>
            <a:lvl5pPr marL="2086204" indent="-231800">
              <a:defRPr>
                <a:solidFill>
                  <a:schemeClr val="tx1"/>
                </a:solidFill>
                <a:latin typeface="Calibri" pitchFamily="34" charset="0"/>
              </a:defRPr>
            </a:lvl5pPr>
            <a:lvl6pPr marL="2549804" indent="-231800" fontAlgn="base">
              <a:spcBef>
                <a:spcPct val="0"/>
              </a:spcBef>
              <a:spcAft>
                <a:spcPct val="0"/>
              </a:spcAft>
              <a:defRPr>
                <a:solidFill>
                  <a:schemeClr val="tx1"/>
                </a:solidFill>
                <a:latin typeface="Calibri" pitchFamily="34" charset="0"/>
              </a:defRPr>
            </a:lvl6pPr>
            <a:lvl7pPr marL="3013405" indent="-231800" fontAlgn="base">
              <a:spcBef>
                <a:spcPct val="0"/>
              </a:spcBef>
              <a:spcAft>
                <a:spcPct val="0"/>
              </a:spcAft>
              <a:defRPr>
                <a:solidFill>
                  <a:schemeClr val="tx1"/>
                </a:solidFill>
                <a:latin typeface="Calibri" pitchFamily="34" charset="0"/>
              </a:defRPr>
            </a:lvl7pPr>
            <a:lvl8pPr marL="3477006" indent="-231800" fontAlgn="base">
              <a:spcBef>
                <a:spcPct val="0"/>
              </a:spcBef>
              <a:spcAft>
                <a:spcPct val="0"/>
              </a:spcAft>
              <a:defRPr>
                <a:solidFill>
                  <a:schemeClr val="tx1"/>
                </a:solidFill>
                <a:latin typeface="Calibri" pitchFamily="34" charset="0"/>
              </a:defRPr>
            </a:lvl8pPr>
            <a:lvl9pPr marL="3940607" indent="-231800" fontAlgn="base">
              <a:spcBef>
                <a:spcPct val="0"/>
              </a:spcBef>
              <a:spcAft>
                <a:spcPct val="0"/>
              </a:spcAft>
              <a:defRPr>
                <a:solidFill>
                  <a:schemeClr val="tx1"/>
                </a:solidFill>
                <a:latin typeface="Calibri" pitchFamily="34" charset="0"/>
              </a:defRPr>
            </a:lvl9pPr>
          </a:lstStyle>
          <a:p>
            <a:fld id="{847AB657-A278-47F1-916E-65B8E526C391}" type="slidenum">
              <a:rPr lang="en-US" altLang="en-US">
                <a:solidFill>
                  <a:srgbClr val="000000"/>
                </a:solidFill>
              </a:rPr>
              <a:pPr/>
              <a:t>9</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71641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Maps">
    <p:spTree>
      <p:nvGrpSpPr>
        <p:cNvPr id="1" name=""/>
        <p:cNvGrpSpPr/>
        <p:nvPr/>
      </p:nvGrpSpPr>
      <p:grpSpPr>
        <a:xfrm>
          <a:off x="0" y="0"/>
          <a:ext cx="0" cy="0"/>
          <a:chOff x="0" y="0"/>
          <a:chExt cx="0" cy="0"/>
        </a:xfrm>
      </p:grpSpPr>
      <p:sp>
        <p:nvSpPr>
          <p:cNvPr id="3" name="Rectangle 2"/>
          <p:cNvSpPr/>
          <p:nvPr userDrawn="1"/>
        </p:nvSpPr>
        <p:spPr>
          <a:xfrm>
            <a:off x="6792913" y="6126163"/>
            <a:ext cx="1746250"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4" name="Rectangle 3"/>
          <p:cNvSpPr/>
          <p:nvPr userDrawn="1"/>
        </p:nvSpPr>
        <p:spPr>
          <a:xfrm>
            <a:off x="355600" y="6089650"/>
            <a:ext cx="1419225"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84506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Quad Chart">
    <p:spTree>
      <p:nvGrpSpPr>
        <p:cNvPr id="1" name=""/>
        <p:cNvGrpSpPr/>
        <p:nvPr/>
      </p:nvGrpSpPr>
      <p:grpSpPr>
        <a:xfrm>
          <a:off x="0" y="0"/>
          <a:ext cx="0" cy="0"/>
          <a:chOff x="0" y="0"/>
          <a:chExt cx="0" cy="0"/>
        </a:xfrm>
      </p:grpSpPr>
      <p:sp>
        <p:nvSpPr>
          <p:cNvPr id="9" name="Rectangle 8"/>
          <p:cNvSpPr/>
          <p:nvPr userDrawn="1"/>
        </p:nvSpPr>
        <p:spPr>
          <a:xfrm>
            <a:off x="6792913" y="6126163"/>
            <a:ext cx="1746250"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10" name="Rectangle 9"/>
          <p:cNvSpPr/>
          <p:nvPr userDrawn="1"/>
        </p:nvSpPr>
        <p:spPr>
          <a:xfrm>
            <a:off x="355600" y="6089650"/>
            <a:ext cx="1419225"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11" name="TextBox 10"/>
          <p:cNvSpPr txBox="1">
            <a:spLocks noChangeArrowheads="1"/>
          </p:cNvSpPr>
          <p:nvPr userDrawn="1"/>
        </p:nvSpPr>
        <p:spPr bwMode="auto">
          <a:xfrm>
            <a:off x="390525" y="915988"/>
            <a:ext cx="1543050" cy="215900"/>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Portfolio Description</a:t>
            </a:r>
          </a:p>
        </p:txBody>
      </p:sp>
      <p:sp>
        <p:nvSpPr>
          <p:cNvPr id="12" name="TextBox 11"/>
          <p:cNvSpPr txBox="1">
            <a:spLocks noChangeArrowheads="1"/>
          </p:cNvSpPr>
          <p:nvPr userDrawn="1"/>
        </p:nvSpPr>
        <p:spPr bwMode="auto">
          <a:xfrm>
            <a:off x="381000" y="4152900"/>
            <a:ext cx="3094038"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Implementation Approach</a:t>
            </a:r>
          </a:p>
        </p:txBody>
      </p:sp>
      <p:sp>
        <p:nvSpPr>
          <p:cNvPr id="13" name="TextBox 12"/>
          <p:cNvSpPr txBox="1">
            <a:spLocks noChangeArrowheads="1"/>
          </p:cNvSpPr>
          <p:nvPr userDrawn="1"/>
        </p:nvSpPr>
        <p:spPr bwMode="auto">
          <a:xfrm>
            <a:off x="4637088" y="919163"/>
            <a:ext cx="1700212"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381000" y="5632450"/>
            <a:ext cx="2819400" cy="214313"/>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Partners/Stakeholders</a:t>
            </a:r>
          </a:p>
        </p:txBody>
      </p:sp>
      <p:sp>
        <p:nvSpPr>
          <p:cNvPr id="15" name="TextBox 14"/>
          <p:cNvSpPr txBox="1">
            <a:spLocks noChangeArrowheads="1"/>
          </p:cNvSpPr>
          <p:nvPr userDrawn="1"/>
        </p:nvSpPr>
        <p:spPr bwMode="auto">
          <a:xfrm>
            <a:off x="4637088" y="4943475"/>
            <a:ext cx="2320925" cy="215900"/>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Risks and Execution Challenges</a:t>
            </a:r>
          </a:p>
        </p:txBody>
      </p:sp>
      <p:sp>
        <p:nvSpPr>
          <p:cNvPr id="16" name="TextBox 15"/>
          <p:cNvSpPr txBox="1">
            <a:spLocks noChangeArrowheads="1"/>
          </p:cNvSpPr>
          <p:nvPr userDrawn="1"/>
        </p:nvSpPr>
        <p:spPr bwMode="auto">
          <a:xfrm>
            <a:off x="381000" y="2305050"/>
            <a:ext cx="1735138"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Anticipated Benefits</a:t>
            </a:r>
          </a:p>
        </p:txBody>
      </p:sp>
      <p:cxnSp>
        <p:nvCxnSpPr>
          <p:cNvPr id="18" name="Straight Connector 17"/>
          <p:cNvCxnSpPr/>
          <p:nvPr userDrawn="1"/>
        </p:nvCxnSpPr>
        <p:spPr>
          <a:xfrm flipH="1" flipV="1">
            <a:off x="85725" y="4144963"/>
            <a:ext cx="4486275" cy="79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4572000" y="1244600"/>
            <a:ext cx="0" cy="537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flipV="1">
            <a:off x="4572000" y="4849813"/>
            <a:ext cx="4486275" cy="7937"/>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352864"/>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888595"/>
            <a:ext cx="2133599"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888595"/>
            <a:ext cx="2057400"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82418" y="5346700"/>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1312979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p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6792758" y="6126171"/>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4" name="Rectangle 3"/>
          <p:cNvSpPr/>
          <p:nvPr userDrawn="1"/>
        </p:nvSpPr>
        <p:spPr>
          <a:xfrm>
            <a:off x="355656" y="6089658"/>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989496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Map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4" name="Rectangle 3"/>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Tree>
    <p:extLst>
      <p:ext uri="{BB962C8B-B14F-4D97-AF65-F5344CB8AC3E}">
        <p14:creationId xmlns:p14="http://schemas.microsoft.com/office/powerpoint/2010/main" val="1428024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ad Chart">
    <p:spTree>
      <p:nvGrpSpPr>
        <p:cNvPr id="1" name=""/>
        <p:cNvGrpSpPr/>
        <p:nvPr/>
      </p:nvGrpSpPr>
      <p:grpSpPr>
        <a:xfrm>
          <a:off x="0" y="0"/>
          <a:ext cx="0" cy="0"/>
          <a:chOff x="0" y="0"/>
          <a:chExt cx="0" cy="0"/>
        </a:xfrm>
      </p:grpSpPr>
      <p:sp>
        <p:nvSpPr>
          <p:cNvPr id="19" name="Rectangle 18"/>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20" name="Rectangle 19"/>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11" name="TextBox 10"/>
          <p:cNvSpPr txBox="1">
            <a:spLocks noChangeArrowheads="1"/>
          </p:cNvSpPr>
          <p:nvPr userDrawn="1"/>
        </p:nvSpPr>
        <p:spPr bwMode="auto">
          <a:xfrm>
            <a:off x="380229" y="1243097"/>
            <a:ext cx="1543855"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80229" y="4153130"/>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24388" y="1243094"/>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380229" y="5256174"/>
            <a:ext cx="2819400"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Partners/Stakeholders</a:t>
            </a:r>
          </a:p>
        </p:txBody>
      </p:sp>
      <p:sp>
        <p:nvSpPr>
          <p:cNvPr id="15" name="TextBox 14"/>
          <p:cNvSpPr txBox="1">
            <a:spLocks noChangeArrowheads="1"/>
          </p:cNvSpPr>
          <p:nvPr userDrawn="1"/>
        </p:nvSpPr>
        <p:spPr bwMode="auto">
          <a:xfrm>
            <a:off x="4637472" y="4153128"/>
            <a:ext cx="2321148"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Risks and Execution Challenges</a:t>
            </a:r>
          </a:p>
        </p:txBody>
      </p:sp>
      <p:sp>
        <p:nvSpPr>
          <p:cNvPr id="16" name="TextBox 15"/>
          <p:cNvSpPr txBox="1">
            <a:spLocks noChangeArrowheads="1"/>
          </p:cNvSpPr>
          <p:nvPr userDrawn="1"/>
        </p:nvSpPr>
        <p:spPr bwMode="auto">
          <a:xfrm>
            <a:off x="380229" y="2305170"/>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Anticipated Benefits</a:t>
            </a:r>
          </a:p>
        </p:txBody>
      </p: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352864"/>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449461"/>
            <a:ext cx="2133599" cy="11430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449461"/>
            <a:ext cx="2057400" cy="11430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48967" y="4372106"/>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a:off x="86262" y="4144247"/>
            <a:ext cx="89714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245266"/>
            <a:ext cx="0" cy="53745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169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Maps">
    <p:spTree>
      <p:nvGrpSpPr>
        <p:cNvPr id="1" name=""/>
        <p:cNvGrpSpPr/>
        <p:nvPr/>
      </p:nvGrpSpPr>
      <p:grpSpPr>
        <a:xfrm>
          <a:off x="0" y="0"/>
          <a:ext cx="0" cy="0"/>
          <a:chOff x="0" y="0"/>
          <a:chExt cx="0" cy="0"/>
        </a:xfrm>
      </p:grpSpPr>
      <p:sp>
        <p:nvSpPr>
          <p:cNvPr id="3" name="Rectangle 2"/>
          <p:cNvSpPr/>
          <p:nvPr userDrawn="1"/>
        </p:nvSpPr>
        <p:spPr>
          <a:xfrm>
            <a:off x="6792913" y="6126163"/>
            <a:ext cx="1746250"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4" name="Rectangle 3"/>
          <p:cNvSpPr/>
          <p:nvPr userDrawn="1"/>
        </p:nvSpPr>
        <p:spPr>
          <a:xfrm>
            <a:off x="355600" y="6089650"/>
            <a:ext cx="1419225"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64162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Quad Chart">
    <p:spTree>
      <p:nvGrpSpPr>
        <p:cNvPr id="1" name=""/>
        <p:cNvGrpSpPr/>
        <p:nvPr/>
      </p:nvGrpSpPr>
      <p:grpSpPr>
        <a:xfrm>
          <a:off x="0" y="0"/>
          <a:ext cx="0" cy="0"/>
          <a:chOff x="0" y="0"/>
          <a:chExt cx="0" cy="0"/>
        </a:xfrm>
      </p:grpSpPr>
      <p:sp>
        <p:nvSpPr>
          <p:cNvPr id="9" name="Rectangle 8"/>
          <p:cNvSpPr/>
          <p:nvPr userDrawn="1"/>
        </p:nvSpPr>
        <p:spPr>
          <a:xfrm>
            <a:off x="6792913" y="6126163"/>
            <a:ext cx="1746250"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10" name="Rectangle 9"/>
          <p:cNvSpPr/>
          <p:nvPr userDrawn="1"/>
        </p:nvSpPr>
        <p:spPr>
          <a:xfrm>
            <a:off x="355600" y="6089650"/>
            <a:ext cx="1419225"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11" name="TextBox 10"/>
          <p:cNvSpPr txBox="1">
            <a:spLocks noChangeArrowheads="1"/>
          </p:cNvSpPr>
          <p:nvPr userDrawn="1"/>
        </p:nvSpPr>
        <p:spPr bwMode="auto">
          <a:xfrm>
            <a:off x="390525" y="915988"/>
            <a:ext cx="1543050" cy="215900"/>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Portfolio Description</a:t>
            </a:r>
          </a:p>
        </p:txBody>
      </p:sp>
      <p:sp>
        <p:nvSpPr>
          <p:cNvPr id="12" name="TextBox 11"/>
          <p:cNvSpPr txBox="1">
            <a:spLocks noChangeArrowheads="1"/>
          </p:cNvSpPr>
          <p:nvPr userDrawn="1"/>
        </p:nvSpPr>
        <p:spPr bwMode="auto">
          <a:xfrm>
            <a:off x="381000" y="4152900"/>
            <a:ext cx="3094038"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Implementation Approach</a:t>
            </a:r>
          </a:p>
        </p:txBody>
      </p:sp>
      <p:sp>
        <p:nvSpPr>
          <p:cNvPr id="13" name="TextBox 12"/>
          <p:cNvSpPr txBox="1">
            <a:spLocks noChangeArrowheads="1"/>
          </p:cNvSpPr>
          <p:nvPr userDrawn="1"/>
        </p:nvSpPr>
        <p:spPr bwMode="auto">
          <a:xfrm>
            <a:off x="4637088" y="919163"/>
            <a:ext cx="1700212"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381000" y="5632450"/>
            <a:ext cx="2819400" cy="214313"/>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Partners/Stakeholders</a:t>
            </a:r>
          </a:p>
        </p:txBody>
      </p:sp>
      <p:sp>
        <p:nvSpPr>
          <p:cNvPr id="15" name="TextBox 14"/>
          <p:cNvSpPr txBox="1">
            <a:spLocks noChangeArrowheads="1"/>
          </p:cNvSpPr>
          <p:nvPr userDrawn="1"/>
        </p:nvSpPr>
        <p:spPr bwMode="auto">
          <a:xfrm>
            <a:off x="4637088" y="4943475"/>
            <a:ext cx="2320925" cy="215900"/>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Risks and Execution Challenges</a:t>
            </a:r>
          </a:p>
        </p:txBody>
      </p:sp>
      <p:sp>
        <p:nvSpPr>
          <p:cNvPr id="16" name="TextBox 15"/>
          <p:cNvSpPr txBox="1">
            <a:spLocks noChangeArrowheads="1"/>
          </p:cNvSpPr>
          <p:nvPr userDrawn="1"/>
        </p:nvSpPr>
        <p:spPr bwMode="auto">
          <a:xfrm>
            <a:off x="381000" y="2305050"/>
            <a:ext cx="1735138"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auto">
              <a:spcBef>
                <a:spcPts val="0"/>
              </a:spcBef>
              <a:spcAft>
                <a:spcPts val="0"/>
              </a:spcAft>
              <a:defRPr/>
            </a:pPr>
            <a:r>
              <a:rPr lang="en-US" sz="1400" b="1" dirty="0" smtClean="0">
                <a:solidFill>
                  <a:prstClr val="black"/>
                </a:solidFill>
                <a:cs typeface="Arial" charset="0"/>
              </a:rPr>
              <a:t>Anticipated Benefits</a:t>
            </a:r>
          </a:p>
        </p:txBody>
      </p:sp>
      <p:cxnSp>
        <p:nvCxnSpPr>
          <p:cNvPr id="18" name="Straight Connector 17"/>
          <p:cNvCxnSpPr/>
          <p:nvPr userDrawn="1"/>
        </p:nvCxnSpPr>
        <p:spPr>
          <a:xfrm flipH="1" flipV="1">
            <a:off x="85725" y="4144963"/>
            <a:ext cx="4486275" cy="79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4572000" y="1244600"/>
            <a:ext cx="0" cy="537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flipV="1">
            <a:off x="4572000" y="4849813"/>
            <a:ext cx="4486275" cy="7937"/>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352864"/>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888595"/>
            <a:ext cx="2133599"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888595"/>
            <a:ext cx="2057400"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82418" y="5346700"/>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954625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p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6792757" y="6126169"/>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4" name="Rectangle 3"/>
          <p:cNvSpPr/>
          <p:nvPr userDrawn="1"/>
        </p:nvSpPr>
        <p:spPr>
          <a:xfrm>
            <a:off x="355655" y="6089656"/>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2137929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8104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i="0" cap="all">
                <a:solidFill>
                  <a:schemeClr val="bg1"/>
                </a:solidFill>
                <a:latin typeface="Arial"/>
                <a:cs typeface="Arial"/>
              </a:defRPr>
            </a:lvl1pPr>
          </a:lstStyle>
          <a:p>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1600" b="1" i="0">
                <a:solidFill>
                  <a:schemeClr val="tx2">
                    <a:lumMod val="40000"/>
                    <a:lumOff val="60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Rectangle 5"/>
          <p:cNvSpPr/>
          <p:nvPr userDrawn="1"/>
        </p:nvSpPr>
        <p:spPr>
          <a:xfrm>
            <a:off x="489527" y="6086764"/>
            <a:ext cx="1320800" cy="498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6811818" y="6052416"/>
            <a:ext cx="1768763" cy="498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3738" y="2246466"/>
            <a:ext cx="3195348" cy="1597674"/>
          </a:xfrm>
          <a:prstGeom prst="rect">
            <a:avLst/>
          </a:prstGeom>
        </p:spPr>
      </p:pic>
    </p:spTree>
    <p:extLst>
      <p:ext uri="{BB962C8B-B14F-4D97-AF65-F5344CB8AC3E}">
        <p14:creationId xmlns:p14="http://schemas.microsoft.com/office/powerpoint/2010/main" val="3654321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normAutofit/>
          </a:bodyPr>
          <a:lstStyle>
            <a:lvl1pPr algn="l">
              <a:defRPr sz="3200" b="1" i="0" cap="all">
                <a:solidFill>
                  <a:schemeClr val="bg1"/>
                </a:solidFill>
                <a:latin typeface="Arial"/>
                <a:cs typeface="Arial"/>
              </a:defRPr>
            </a:lvl1pPr>
          </a:lstStyle>
          <a:p>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1600" b="1" i="0">
                <a:solidFill>
                  <a:schemeClr val="tx2">
                    <a:lumMod val="40000"/>
                    <a:lumOff val="60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Rectangle 5"/>
          <p:cNvSpPr/>
          <p:nvPr userDrawn="1"/>
        </p:nvSpPr>
        <p:spPr>
          <a:xfrm>
            <a:off x="489528" y="6086770"/>
            <a:ext cx="1320800" cy="498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6811821" y="6052422"/>
            <a:ext cx="1768763" cy="498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3738" y="2246466"/>
            <a:ext cx="3195348" cy="1597674"/>
          </a:xfrm>
          <a:prstGeom prst="rect">
            <a:avLst/>
          </a:prstGeom>
        </p:spPr>
      </p:pic>
    </p:spTree>
    <p:extLst>
      <p:ext uri="{BB962C8B-B14F-4D97-AF65-F5344CB8AC3E}">
        <p14:creationId xmlns:p14="http://schemas.microsoft.com/office/powerpoint/2010/main" val="126741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09655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6006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212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id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436"/>
            <a:ext cx="8229600" cy="613129"/>
          </a:xfrm>
        </p:spPr>
        <p:txBody>
          <a:bodyPr/>
          <a:lstStyle/>
          <a:p>
            <a:r>
              <a:rPr lang="en-US" smtClean="0"/>
              <a:t>Click to edit Master title style</a:t>
            </a:r>
            <a:endParaRPr lang="en-US"/>
          </a:p>
        </p:txBody>
      </p:sp>
    </p:spTree>
    <p:extLst>
      <p:ext uri="{BB962C8B-B14F-4D97-AF65-F5344CB8AC3E}">
        <p14:creationId xmlns:p14="http://schemas.microsoft.com/office/powerpoint/2010/main" val="2697542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4" name="Rectangle 3"/>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1007368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Quad Chart">
    <p:spTree>
      <p:nvGrpSpPr>
        <p:cNvPr id="1" name=""/>
        <p:cNvGrpSpPr/>
        <p:nvPr/>
      </p:nvGrpSpPr>
      <p:grpSpPr>
        <a:xfrm>
          <a:off x="0" y="0"/>
          <a:ext cx="0" cy="0"/>
          <a:chOff x="0" y="0"/>
          <a:chExt cx="0" cy="0"/>
        </a:xfrm>
      </p:grpSpPr>
      <p:sp>
        <p:nvSpPr>
          <p:cNvPr id="19" name="Rectangle 18"/>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0" name="Rectangle 19"/>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0"/>
          <p:cNvSpPr txBox="1">
            <a:spLocks noChangeArrowheads="1"/>
          </p:cNvSpPr>
          <p:nvPr userDrawn="1"/>
        </p:nvSpPr>
        <p:spPr bwMode="auto">
          <a:xfrm>
            <a:off x="390145" y="916735"/>
            <a:ext cx="1543855"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80229" y="4153130"/>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37472" y="919244"/>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4637472" y="4931719"/>
            <a:ext cx="2819400"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
        <p:nvSpPr>
          <p:cNvPr id="16" name="TextBox 15"/>
          <p:cNvSpPr txBox="1">
            <a:spLocks noChangeArrowheads="1"/>
          </p:cNvSpPr>
          <p:nvPr userDrawn="1"/>
        </p:nvSpPr>
        <p:spPr bwMode="auto">
          <a:xfrm>
            <a:off x="380229" y="2305170"/>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352864"/>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888595"/>
            <a:ext cx="2133599"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888595"/>
            <a:ext cx="2057400"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82418" y="5346700"/>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flipV="1">
            <a:off x="86262" y="4144247"/>
            <a:ext cx="4485738" cy="8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245266"/>
            <a:ext cx="0" cy="5374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flipV="1">
            <a:off x="4572000" y="4849097"/>
            <a:ext cx="4485738" cy="88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124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Quad Chart">
    <p:spTree>
      <p:nvGrpSpPr>
        <p:cNvPr id="1" name=""/>
        <p:cNvGrpSpPr/>
        <p:nvPr/>
      </p:nvGrpSpPr>
      <p:grpSpPr>
        <a:xfrm>
          <a:off x="0" y="0"/>
          <a:ext cx="0" cy="0"/>
          <a:chOff x="0" y="0"/>
          <a:chExt cx="0" cy="0"/>
        </a:xfrm>
      </p:grpSpPr>
      <p:sp>
        <p:nvSpPr>
          <p:cNvPr id="19" name="Rectangle 18"/>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0" name="Rectangle 19"/>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0"/>
          <p:cNvSpPr txBox="1">
            <a:spLocks noChangeArrowheads="1"/>
          </p:cNvSpPr>
          <p:nvPr userDrawn="1"/>
        </p:nvSpPr>
        <p:spPr bwMode="auto">
          <a:xfrm>
            <a:off x="380229" y="919247"/>
            <a:ext cx="1543855"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80229" y="3941446"/>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38675" y="897688"/>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6" name="TextBox 15"/>
          <p:cNvSpPr txBox="1">
            <a:spLocks noChangeArrowheads="1"/>
          </p:cNvSpPr>
          <p:nvPr userDrawn="1"/>
        </p:nvSpPr>
        <p:spPr bwMode="auto">
          <a:xfrm>
            <a:off x="380229" y="1971231"/>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141180"/>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907839"/>
            <a:ext cx="2133599" cy="69424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907839"/>
            <a:ext cx="2057400" cy="702397"/>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48967" y="4160422"/>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a:off x="86262" y="3932563"/>
            <a:ext cx="89714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245266"/>
            <a:ext cx="0" cy="5374594"/>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userDrawn="1"/>
        </p:nvSpPr>
        <p:spPr bwMode="auto">
          <a:xfrm>
            <a:off x="4638675" y="3941446"/>
            <a:ext cx="2819400"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Tree>
    <p:extLst>
      <p:ext uri="{BB962C8B-B14F-4D97-AF65-F5344CB8AC3E}">
        <p14:creationId xmlns:p14="http://schemas.microsoft.com/office/powerpoint/2010/main" val="461978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Quad Chart">
    <p:spTree>
      <p:nvGrpSpPr>
        <p:cNvPr id="1" name=""/>
        <p:cNvGrpSpPr/>
        <p:nvPr/>
      </p:nvGrpSpPr>
      <p:grpSpPr>
        <a:xfrm>
          <a:off x="0" y="0"/>
          <a:ext cx="0" cy="0"/>
          <a:chOff x="0" y="0"/>
          <a:chExt cx="0" cy="0"/>
        </a:xfrm>
      </p:grpSpPr>
      <p:sp>
        <p:nvSpPr>
          <p:cNvPr id="19" name="Rectangle 18"/>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0" name="Rectangle 19"/>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1" name="TextBox 10"/>
          <p:cNvSpPr txBox="1">
            <a:spLocks noChangeArrowheads="1"/>
          </p:cNvSpPr>
          <p:nvPr userDrawn="1"/>
        </p:nvSpPr>
        <p:spPr bwMode="auto">
          <a:xfrm>
            <a:off x="380229" y="1243097"/>
            <a:ext cx="1543855"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80229" y="4153130"/>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24388" y="1243094"/>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4624388" y="4153130"/>
            <a:ext cx="2819400"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
        <p:nvSpPr>
          <p:cNvPr id="16" name="TextBox 15"/>
          <p:cNvSpPr txBox="1">
            <a:spLocks noChangeArrowheads="1"/>
          </p:cNvSpPr>
          <p:nvPr userDrawn="1"/>
        </p:nvSpPr>
        <p:spPr bwMode="auto">
          <a:xfrm>
            <a:off x="380229" y="2305170"/>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352864"/>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449461"/>
            <a:ext cx="2133599" cy="11430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449461"/>
            <a:ext cx="2057400" cy="11430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48967" y="4372106"/>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a:off x="86262" y="4144247"/>
            <a:ext cx="89714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245266"/>
            <a:ext cx="0" cy="53745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525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Quad Chart">
    <p:spTree>
      <p:nvGrpSpPr>
        <p:cNvPr id="1" name=""/>
        <p:cNvGrpSpPr/>
        <p:nvPr/>
      </p:nvGrpSpPr>
      <p:grpSpPr>
        <a:xfrm>
          <a:off x="0" y="0"/>
          <a:ext cx="0" cy="0"/>
          <a:chOff x="0" y="0"/>
          <a:chExt cx="0" cy="0"/>
        </a:xfrm>
      </p:grpSpPr>
      <p:sp>
        <p:nvSpPr>
          <p:cNvPr id="19" name="Rectangle 18"/>
          <p:cNvSpPr/>
          <p:nvPr userDrawn="1"/>
        </p:nvSpPr>
        <p:spPr>
          <a:xfrm>
            <a:off x="6792757" y="6126169"/>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0" name="Rectangle 19"/>
          <p:cNvSpPr/>
          <p:nvPr userDrawn="1"/>
        </p:nvSpPr>
        <p:spPr>
          <a:xfrm>
            <a:off x="355655" y="6089656"/>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0"/>
          <p:cNvSpPr txBox="1">
            <a:spLocks noChangeArrowheads="1"/>
          </p:cNvSpPr>
          <p:nvPr userDrawn="1"/>
        </p:nvSpPr>
        <p:spPr bwMode="auto">
          <a:xfrm>
            <a:off x="355655" y="808164"/>
            <a:ext cx="1547027"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55652" y="3680021"/>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37619" y="751014"/>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4637619" y="3680021"/>
            <a:ext cx="1756716" cy="215444"/>
          </a:xfrm>
          <a:prstGeom prst="rect">
            <a:avLst/>
          </a:prstGeom>
          <a:noFill/>
          <a:ln>
            <a:noFill/>
          </a:ln>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
        <p:nvSpPr>
          <p:cNvPr id="16" name="TextBox 15"/>
          <p:cNvSpPr txBox="1">
            <a:spLocks noChangeArrowheads="1"/>
          </p:cNvSpPr>
          <p:nvPr userDrawn="1"/>
        </p:nvSpPr>
        <p:spPr bwMode="auto">
          <a:xfrm>
            <a:off x="355652" y="1682408"/>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sp>
        <p:nvSpPr>
          <p:cNvPr id="21" name="Text Placeholder 4"/>
          <p:cNvSpPr>
            <a:spLocks noGrp="1"/>
          </p:cNvSpPr>
          <p:nvPr>
            <p:ph type="body" sz="quarter" idx="31"/>
          </p:nvPr>
        </p:nvSpPr>
        <p:spPr>
          <a:xfrm>
            <a:off x="287168" y="2324318"/>
            <a:ext cx="4191000" cy="1195827"/>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476860"/>
            <a:ext cx="2057400" cy="11430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11155" y="3895465"/>
            <a:ext cx="4118238"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8"/>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a:off x="109425" y="3635239"/>
            <a:ext cx="45017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137908"/>
            <a:ext cx="0" cy="54819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a:off x="4572002" y="3635239"/>
            <a:ext cx="45017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43645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6834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18584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488950" y="6086475"/>
            <a:ext cx="1320800" cy="498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userDrawn="1"/>
        </p:nvSpPr>
        <p:spPr>
          <a:xfrm>
            <a:off x="6811963" y="6053138"/>
            <a:ext cx="1768475" cy="498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73738" y="2246313"/>
            <a:ext cx="3195637"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ormAutofit/>
          </a:bodyPr>
          <a:lstStyle>
            <a:lvl1pPr algn="l">
              <a:defRPr sz="3200" b="1" i="0" cap="all">
                <a:solidFill>
                  <a:schemeClr val="bg1"/>
                </a:solidFill>
                <a:latin typeface="Arial"/>
                <a:cs typeface="Arial"/>
              </a:defRPr>
            </a:lvl1pPr>
          </a:lstStyle>
          <a:p>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1600" b="1" i="0">
                <a:solidFill>
                  <a:schemeClr val="tx2">
                    <a:lumMod val="40000"/>
                    <a:lumOff val="60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62653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69610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3059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065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id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436"/>
            <a:ext cx="8229600" cy="613129"/>
          </a:xfrm>
        </p:spPr>
        <p:txBody>
          <a:bodyPr/>
          <a:lstStyle/>
          <a:p>
            <a:r>
              <a:rPr lang="en-US" smtClean="0"/>
              <a:t>Click to edit Master title style</a:t>
            </a:r>
            <a:endParaRPr lang="en-US"/>
          </a:p>
        </p:txBody>
      </p:sp>
    </p:spTree>
    <p:extLst>
      <p:ext uri="{BB962C8B-B14F-4D97-AF65-F5344CB8AC3E}">
        <p14:creationId xmlns:p14="http://schemas.microsoft.com/office/powerpoint/2010/main" val="423191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3" name="Rectangle 2"/>
          <p:cNvSpPr/>
          <p:nvPr userDrawn="1"/>
        </p:nvSpPr>
        <p:spPr>
          <a:xfrm>
            <a:off x="6792913" y="6126163"/>
            <a:ext cx="1746250"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4" name="Rectangle 3"/>
          <p:cNvSpPr/>
          <p:nvPr userDrawn="1"/>
        </p:nvSpPr>
        <p:spPr>
          <a:xfrm>
            <a:off x="355600" y="6089650"/>
            <a:ext cx="1419225"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35441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Quad Chart">
    <p:spTree>
      <p:nvGrpSpPr>
        <p:cNvPr id="1" name=""/>
        <p:cNvGrpSpPr/>
        <p:nvPr/>
      </p:nvGrpSpPr>
      <p:grpSpPr>
        <a:xfrm>
          <a:off x="0" y="0"/>
          <a:ext cx="0" cy="0"/>
          <a:chOff x="0" y="0"/>
          <a:chExt cx="0" cy="0"/>
        </a:xfrm>
      </p:grpSpPr>
      <p:sp>
        <p:nvSpPr>
          <p:cNvPr id="9" name="Rectangle 8"/>
          <p:cNvSpPr/>
          <p:nvPr userDrawn="1"/>
        </p:nvSpPr>
        <p:spPr>
          <a:xfrm>
            <a:off x="6792913" y="6126163"/>
            <a:ext cx="1746250"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userDrawn="1"/>
        </p:nvSpPr>
        <p:spPr>
          <a:xfrm>
            <a:off x="355600" y="6089650"/>
            <a:ext cx="1419225"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0"/>
          <p:cNvSpPr txBox="1">
            <a:spLocks noChangeArrowheads="1"/>
          </p:cNvSpPr>
          <p:nvPr userDrawn="1"/>
        </p:nvSpPr>
        <p:spPr bwMode="auto">
          <a:xfrm>
            <a:off x="390525" y="915988"/>
            <a:ext cx="1543050" cy="215900"/>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2" name="TextBox 11"/>
          <p:cNvSpPr txBox="1">
            <a:spLocks noChangeArrowheads="1"/>
          </p:cNvSpPr>
          <p:nvPr userDrawn="1"/>
        </p:nvSpPr>
        <p:spPr bwMode="auto">
          <a:xfrm>
            <a:off x="381000" y="4152900"/>
            <a:ext cx="3094038"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3" name="TextBox 12"/>
          <p:cNvSpPr txBox="1">
            <a:spLocks noChangeArrowheads="1"/>
          </p:cNvSpPr>
          <p:nvPr userDrawn="1"/>
        </p:nvSpPr>
        <p:spPr bwMode="auto">
          <a:xfrm>
            <a:off x="4637088" y="919163"/>
            <a:ext cx="1700212"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381000" y="5632450"/>
            <a:ext cx="2819400" cy="214313"/>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
        <p:nvSpPr>
          <p:cNvPr id="15" name="TextBox 14"/>
          <p:cNvSpPr txBox="1">
            <a:spLocks noChangeArrowheads="1"/>
          </p:cNvSpPr>
          <p:nvPr userDrawn="1"/>
        </p:nvSpPr>
        <p:spPr bwMode="auto">
          <a:xfrm>
            <a:off x="4637088" y="4943475"/>
            <a:ext cx="2320925" cy="215900"/>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Risks and Execution Challenges</a:t>
            </a:r>
          </a:p>
        </p:txBody>
      </p:sp>
      <p:sp>
        <p:nvSpPr>
          <p:cNvPr id="16" name="TextBox 15"/>
          <p:cNvSpPr txBox="1">
            <a:spLocks noChangeArrowheads="1"/>
          </p:cNvSpPr>
          <p:nvPr userDrawn="1"/>
        </p:nvSpPr>
        <p:spPr bwMode="auto">
          <a:xfrm>
            <a:off x="381000" y="2305050"/>
            <a:ext cx="1735138"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cxnSp>
        <p:nvCxnSpPr>
          <p:cNvPr id="18" name="Straight Connector 17"/>
          <p:cNvCxnSpPr/>
          <p:nvPr userDrawn="1"/>
        </p:nvCxnSpPr>
        <p:spPr>
          <a:xfrm flipH="1" flipV="1">
            <a:off x="85725" y="4144963"/>
            <a:ext cx="4486275" cy="79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4572000" y="1244600"/>
            <a:ext cx="0" cy="537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flipV="1">
            <a:off x="4572000" y="4849813"/>
            <a:ext cx="4486275" cy="7937"/>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352864"/>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888595"/>
            <a:ext cx="2133599"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888595"/>
            <a:ext cx="2057400"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82418" y="5346700"/>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919985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Quad Chart">
    <p:spTree>
      <p:nvGrpSpPr>
        <p:cNvPr id="1" name=""/>
        <p:cNvGrpSpPr/>
        <p:nvPr/>
      </p:nvGrpSpPr>
      <p:grpSpPr>
        <a:xfrm>
          <a:off x="0" y="0"/>
          <a:ext cx="0" cy="0"/>
          <a:chOff x="0" y="0"/>
          <a:chExt cx="0" cy="0"/>
        </a:xfrm>
      </p:grpSpPr>
      <p:sp>
        <p:nvSpPr>
          <p:cNvPr id="9" name="Rectangle 8"/>
          <p:cNvSpPr/>
          <p:nvPr userDrawn="1"/>
        </p:nvSpPr>
        <p:spPr>
          <a:xfrm>
            <a:off x="6792913" y="6126163"/>
            <a:ext cx="1746250"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userDrawn="1"/>
        </p:nvSpPr>
        <p:spPr>
          <a:xfrm>
            <a:off x="355600" y="6089650"/>
            <a:ext cx="1419225"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0"/>
          <p:cNvSpPr txBox="1">
            <a:spLocks noChangeArrowheads="1"/>
          </p:cNvSpPr>
          <p:nvPr userDrawn="1"/>
        </p:nvSpPr>
        <p:spPr bwMode="auto">
          <a:xfrm>
            <a:off x="381000" y="919163"/>
            <a:ext cx="1543050" cy="215900"/>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2" name="TextBox 11"/>
          <p:cNvSpPr txBox="1">
            <a:spLocks noChangeArrowheads="1"/>
          </p:cNvSpPr>
          <p:nvPr userDrawn="1"/>
        </p:nvSpPr>
        <p:spPr bwMode="auto">
          <a:xfrm>
            <a:off x="381000" y="3941763"/>
            <a:ext cx="3094038"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3" name="TextBox 12"/>
          <p:cNvSpPr txBox="1">
            <a:spLocks noChangeArrowheads="1"/>
          </p:cNvSpPr>
          <p:nvPr userDrawn="1"/>
        </p:nvSpPr>
        <p:spPr bwMode="auto">
          <a:xfrm>
            <a:off x="4638675" y="896938"/>
            <a:ext cx="1700213"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381000" y="5718175"/>
            <a:ext cx="2819400"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
        <p:nvSpPr>
          <p:cNvPr id="15" name="TextBox 14"/>
          <p:cNvSpPr txBox="1">
            <a:spLocks noChangeArrowheads="1"/>
          </p:cNvSpPr>
          <p:nvPr userDrawn="1"/>
        </p:nvSpPr>
        <p:spPr bwMode="auto">
          <a:xfrm>
            <a:off x="4637088" y="3941763"/>
            <a:ext cx="2320925" cy="215900"/>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Risks and Execution Challenges</a:t>
            </a:r>
          </a:p>
        </p:txBody>
      </p:sp>
      <p:sp>
        <p:nvSpPr>
          <p:cNvPr id="16" name="TextBox 15"/>
          <p:cNvSpPr txBox="1">
            <a:spLocks noChangeArrowheads="1"/>
          </p:cNvSpPr>
          <p:nvPr userDrawn="1"/>
        </p:nvSpPr>
        <p:spPr bwMode="auto">
          <a:xfrm>
            <a:off x="381000" y="1971675"/>
            <a:ext cx="1735138" cy="214313"/>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cxnSp>
        <p:nvCxnSpPr>
          <p:cNvPr id="18" name="Straight Connector 17"/>
          <p:cNvCxnSpPr/>
          <p:nvPr userDrawn="1"/>
        </p:nvCxnSpPr>
        <p:spPr>
          <a:xfrm flipH="1">
            <a:off x="85725" y="3932238"/>
            <a:ext cx="89725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4572000" y="1244600"/>
            <a:ext cx="0" cy="5375275"/>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141180"/>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907839"/>
            <a:ext cx="2133599" cy="69424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907839"/>
            <a:ext cx="2057400" cy="702397"/>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48967" y="4160422"/>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220522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50865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i="0" cap="all">
                <a:solidFill>
                  <a:schemeClr val="bg1"/>
                </a:solidFill>
                <a:latin typeface="Arial"/>
                <a:cs typeface="Arial"/>
              </a:defRPr>
            </a:lvl1pPr>
          </a:lstStyle>
          <a:p>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1600" b="1" i="0">
                <a:solidFill>
                  <a:schemeClr val="tx2">
                    <a:lumMod val="40000"/>
                    <a:lumOff val="60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Rectangle 5"/>
          <p:cNvSpPr/>
          <p:nvPr userDrawn="1"/>
        </p:nvSpPr>
        <p:spPr>
          <a:xfrm>
            <a:off x="489527" y="6086764"/>
            <a:ext cx="1320800" cy="498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6811818" y="6052416"/>
            <a:ext cx="1768763" cy="498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3738" y="2246466"/>
            <a:ext cx="3195348" cy="1597674"/>
          </a:xfrm>
          <a:prstGeom prst="rect">
            <a:avLst/>
          </a:prstGeom>
        </p:spPr>
      </p:pic>
    </p:spTree>
    <p:extLst>
      <p:ext uri="{BB962C8B-B14F-4D97-AF65-F5344CB8AC3E}">
        <p14:creationId xmlns:p14="http://schemas.microsoft.com/office/powerpoint/2010/main" val="807477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53241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9578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94488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367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id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436"/>
            <a:ext cx="8229600" cy="613129"/>
          </a:xfrm>
        </p:spPr>
        <p:txBody>
          <a:bodyPr/>
          <a:lstStyle/>
          <a:p>
            <a:r>
              <a:rPr lang="en-US" smtClean="0"/>
              <a:t>Click to edit Master title style</a:t>
            </a:r>
            <a:endParaRPr lang="en-US"/>
          </a:p>
        </p:txBody>
      </p:sp>
    </p:spTree>
    <p:extLst>
      <p:ext uri="{BB962C8B-B14F-4D97-AF65-F5344CB8AC3E}">
        <p14:creationId xmlns:p14="http://schemas.microsoft.com/office/powerpoint/2010/main" val="585017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Rectangle 3"/>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003054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Quad Chart">
    <p:spTree>
      <p:nvGrpSpPr>
        <p:cNvPr id="1" name=""/>
        <p:cNvGrpSpPr/>
        <p:nvPr/>
      </p:nvGrpSpPr>
      <p:grpSpPr>
        <a:xfrm>
          <a:off x="0" y="0"/>
          <a:ext cx="0" cy="0"/>
          <a:chOff x="0" y="0"/>
          <a:chExt cx="0" cy="0"/>
        </a:xfrm>
      </p:grpSpPr>
      <p:sp>
        <p:nvSpPr>
          <p:cNvPr id="19" name="Rectangle 18"/>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0" name="Rectangle 19"/>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1" name="TextBox 10"/>
          <p:cNvSpPr txBox="1">
            <a:spLocks noChangeArrowheads="1"/>
          </p:cNvSpPr>
          <p:nvPr userDrawn="1"/>
        </p:nvSpPr>
        <p:spPr bwMode="auto">
          <a:xfrm>
            <a:off x="380229" y="1243097"/>
            <a:ext cx="1543855"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80229" y="4153130"/>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24388" y="1243094"/>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380229" y="5698786"/>
            <a:ext cx="2819400"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
        <p:nvSpPr>
          <p:cNvPr id="15" name="TextBox 14"/>
          <p:cNvSpPr txBox="1">
            <a:spLocks noChangeArrowheads="1"/>
          </p:cNvSpPr>
          <p:nvPr userDrawn="1"/>
        </p:nvSpPr>
        <p:spPr bwMode="auto">
          <a:xfrm>
            <a:off x="4637472" y="4153128"/>
            <a:ext cx="2321148"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Risks and Execution Challenges</a:t>
            </a:r>
          </a:p>
        </p:txBody>
      </p:sp>
      <p:sp>
        <p:nvSpPr>
          <p:cNvPr id="16" name="TextBox 15"/>
          <p:cNvSpPr txBox="1">
            <a:spLocks noChangeArrowheads="1"/>
          </p:cNvSpPr>
          <p:nvPr userDrawn="1"/>
        </p:nvSpPr>
        <p:spPr bwMode="auto">
          <a:xfrm>
            <a:off x="380229" y="2305170"/>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352864"/>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888595"/>
            <a:ext cx="2133599"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888595"/>
            <a:ext cx="2057400"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48967" y="4372106"/>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a:off x="86262" y="4144247"/>
            <a:ext cx="89714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245266"/>
            <a:ext cx="0" cy="53745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919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Quad Chart">
    <p:spTree>
      <p:nvGrpSpPr>
        <p:cNvPr id="1" name=""/>
        <p:cNvGrpSpPr/>
        <p:nvPr/>
      </p:nvGrpSpPr>
      <p:grpSpPr>
        <a:xfrm>
          <a:off x="0" y="0"/>
          <a:ext cx="0" cy="0"/>
          <a:chOff x="0" y="0"/>
          <a:chExt cx="0" cy="0"/>
        </a:xfrm>
      </p:grpSpPr>
      <p:sp>
        <p:nvSpPr>
          <p:cNvPr id="19" name="Rectangle 18"/>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0" name="Rectangle 19"/>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1" name="TextBox 10"/>
          <p:cNvSpPr txBox="1">
            <a:spLocks noChangeArrowheads="1"/>
          </p:cNvSpPr>
          <p:nvPr userDrawn="1"/>
        </p:nvSpPr>
        <p:spPr bwMode="auto">
          <a:xfrm>
            <a:off x="380229" y="1243097"/>
            <a:ext cx="1543855"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80229" y="3941446"/>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24388" y="1243094"/>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380229" y="5718026"/>
            <a:ext cx="2819400"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Project Stakeholders</a:t>
            </a:r>
          </a:p>
        </p:txBody>
      </p:sp>
      <p:sp>
        <p:nvSpPr>
          <p:cNvPr id="15" name="TextBox 14"/>
          <p:cNvSpPr txBox="1">
            <a:spLocks noChangeArrowheads="1"/>
          </p:cNvSpPr>
          <p:nvPr userDrawn="1"/>
        </p:nvSpPr>
        <p:spPr bwMode="auto">
          <a:xfrm>
            <a:off x="4637472" y="3941444"/>
            <a:ext cx="2321148"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Risks and Execution Challenges</a:t>
            </a:r>
          </a:p>
        </p:txBody>
      </p:sp>
      <p:sp>
        <p:nvSpPr>
          <p:cNvPr id="16" name="TextBox 15"/>
          <p:cNvSpPr txBox="1">
            <a:spLocks noChangeArrowheads="1"/>
          </p:cNvSpPr>
          <p:nvPr userDrawn="1"/>
        </p:nvSpPr>
        <p:spPr bwMode="auto">
          <a:xfrm>
            <a:off x="380229" y="2305170"/>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141180"/>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907839"/>
            <a:ext cx="2133599" cy="69424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907839"/>
            <a:ext cx="2057400" cy="702397"/>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48967" y="4160422"/>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a:off x="86262" y="3932563"/>
            <a:ext cx="89714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245266"/>
            <a:ext cx="0" cy="53745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480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Quad Chart (Overview)">
    <p:spTree>
      <p:nvGrpSpPr>
        <p:cNvPr id="1" name=""/>
        <p:cNvGrpSpPr/>
        <p:nvPr/>
      </p:nvGrpSpPr>
      <p:grpSpPr>
        <a:xfrm>
          <a:off x="0" y="0"/>
          <a:ext cx="0" cy="0"/>
          <a:chOff x="0" y="0"/>
          <a:chExt cx="0" cy="0"/>
        </a:xfrm>
      </p:grpSpPr>
      <p:cxnSp>
        <p:nvCxnSpPr>
          <p:cNvPr id="11" name="Straight Connector 10"/>
          <p:cNvCxnSpPr/>
          <p:nvPr userDrawn="1"/>
        </p:nvCxnSpPr>
        <p:spPr>
          <a:xfrm>
            <a:off x="4572000" y="762000"/>
            <a:ext cx="0" cy="556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508001" y="3395133"/>
            <a:ext cx="406399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userDrawn="1"/>
        </p:nvSpPr>
        <p:spPr bwMode="auto">
          <a:xfrm>
            <a:off x="381000" y="762000"/>
            <a:ext cx="1685526" cy="307777"/>
          </a:xfrm>
          <a:prstGeom prst="rect">
            <a:avLst/>
          </a:prstGeom>
          <a:noFill/>
          <a:ln>
            <a:noFill/>
          </a:ln>
          <a:extLst/>
        </p:spPr>
        <p:txBody>
          <a:bodyPr wrap="none" l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Portfolio Description</a:t>
            </a:r>
          </a:p>
        </p:txBody>
      </p:sp>
      <p:sp>
        <p:nvSpPr>
          <p:cNvPr id="15" name="TextBox 14"/>
          <p:cNvSpPr txBox="1">
            <a:spLocks noChangeArrowheads="1"/>
          </p:cNvSpPr>
          <p:nvPr userDrawn="1"/>
        </p:nvSpPr>
        <p:spPr bwMode="auto">
          <a:xfrm>
            <a:off x="381000" y="3395133"/>
            <a:ext cx="3094054" cy="307777"/>
          </a:xfrm>
          <a:prstGeom prst="rect">
            <a:avLst/>
          </a:prstGeom>
          <a:noFill/>
          <a:ln>
            <a:noFill/>
          </a:ln>
          <a:extLst/>
        </p:spPr>
        <p:txBody>
          <a:bodyPr wrap="square" l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Implementation Approach</a:t>
            </a:r>
          </a:p>
        </p:txBody>
      </p:sp>
      <p:sp>
        <p:nvSpPr>
          <p:cNvPr id="16" name="TextBox 15"/>
          <p:cNvSpPr txBox="1">
            <a:spLocks noChangeArrowheads="1"/>
          </p:cNvSpPr>
          <p:nvPr userDrawn="1"/>
        </p:nvSpPr>
        <p:spPr bwMode="auto">
          <a:xfrm>
            <a:off x="319322" y="5397933"/>
            <a:ext cx="2819400" cy="307777"/>
          </a:xfrm>
          <a:prstGeom prst="rect">
            <a:avLst/>
          </a:prstGeom>
          <a:noFill/>
          <a:ln>
            <a:noFill/>
          </a:ln>
          <a:extLst/>
        </p:spPr>
        <p:txBody>
          <a:bodyPr wrap="square" l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Partners/Stakeholders</a:t>
            </a:r>
          </a:p>
        </p:txBody>
      </p:sp>
      <p:sp>
        <p:nvSpPr>
          <p:cNvPr id="18" name="TextBox 17"/>
          <p:cNvSpPr txBox="1">
            <a:spLocks noChangeArrowheads="1"/>
          </p:cNvSpPr>
          <p:nvPr userDrawn="1"/>
        </p:nvSpPr>
        <p:spPr bwMode="auto">
          <a:xfrm>
            <a:off x="4653281" y="3395133"/>
            <a:ext cx="2440733" cy="307777"/>
          </a:xfrm>
          <a:prstGeom prst="rect">
            <a:avLst/>
          </a:prstGeom>
          <a:noFill/>
          <a:ln>
            <a:noFill/>
          </a:ln>
          <a:extLst/>
        </p:spPr>
        <p:txBody>
          <a:bodyPr wrap="none" l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Risks and Execution Challenges</a:t>
            </a:r>
          </a:p>
        </p:txBody>
      </p:sp>
      <p:sp>
        <p:nvSpPr>
          <p:cNvPr id="32" name="Title 31"/>
          <p:cNvSpPr>
            <a:spLocks noGrp="1"/>
          </p:cNvSpPr>
          <p:nvPr>
            <p:ph type="title"/>
          </p:nvPr>
        </p:nvSpPr>
        <p:spPr>
          <a:xfrm>
            <a:off x="457200" y="76201"/>
            <a:ext cx="8229600" cy="685800"/>
          </a:xfrm>
        </p:spPr>
        <p:txBody>
          <a:bodyPr/>
          <a:lstStyle>
            <a:lvl1pPr>
              <a:defRPr sz="2800" baseline="0">
                <a:latin typeface="+mj-lt"/>
              </a:defRPr>
            </a:lvl1pPr>
          </a:lstStyle>
          <a:p>
            <a:r>
              <a:rPr lang="en-US" dirty="0" smtClean="0"/>
              <a:t>Click to edit Master title style</a:t>
            </a:r>
            <a:endParaRPr lang="en-US" dirty="0"/>
          </a:p>
        </p:txBody>
      </p:sp>
      <p:sp>
        <p:nvSpPr>
          <p:cNvPr id="5" name="Text Placeholder 4"/>
          <p:cNvSpPr>
            <a:spLocks noGrp="1"/>
          </p:cNvSpPr>
          <p:nvPr>
            <p:ph type="body" sz="quarter" idx="23"/>
          </p:nvPr>
        </p:nvSpPr>
        <p:spPr>
          <a:xfrm>
            <a:off x="381000" y="990600"/>
            <a:ext cx="4191000" cy="838200"/>
          </a:xfrm>
        </p:spPr>
        <p:txBody>
          <a:bodyPr lIns="45720" tIns="0" rIns="45720" bIns="0"/>
          <a:lstStyle>
            <a:lvl1pPr marL="114300" indent="-114300">
              <a:spcBef>
                <a:spcPts val="0"/>
              </a:spcBef>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extBox 16"/>
          <p:cNvSpPr txBox="1">
            <a:spLocks noChangeArrowheads="1"/>
          </p:cNvSpPr>
          <p:nvPr userDrawn="1"/>
        </p:nvSpPr>
        <p:spPr bwMode="auto">
          <a:xfrm>
            <a:off x="381000" y="1828800"/>
            <a:ext cx="1735924" cy="307777"/>
          </a:xfrm>
          <a:prstGeom prst="rect">
            <a:avLst/>
          </a:prstGeom>
          <a:noFill/>
          <a:ln>
            <a:noFill/>
          </a:ln>
          <a:extLst/>
        </p:spPr>
        <p:txBody>
          <a:bodyPr wrap="square" l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Anticipated Benefits</a:t>
            </a:r>
          </a:p>
        </p:txBody>
      </p:sp>
      <p:sp>
        <p:nvSpPr>
          <p:cNvPr id="21" name="Text Placeholder 4"/>
          <p:cNvSpPr>
            <a:spLocks noGrp="1"/>
          </p:cNvSpPr>
          <p:nvPr>
            <p:ph type="body" sz="quarter" idx="31"/>
          </p:nvPr>
        </p:nvSpPr>
        <p:spPr>
          <a:xfrm>
            <a:off x="381002" y="1991155"/>
            <a:ext cx="4191000" cy="1600200"/>
          </a:xfrm>
        </p:spPr>
        <p:txBody>
          <a:bodyPr lIns="45720" tIns="0" rIns="45720" bIns="0"/>
          <a:lstStyle>
            <a:lvl1pPr marL="114300" indent="-114300">
              <a:spcBef>
                <a:spcPts val="0"/>
              </a:spcBef>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59833" y="3896155"/>
            <a:ext cx="4191000" cy="1219200"/>
          </a:xfrm>
        </p:spPr>
        <p:txBody>
          <a:bodyPr lIns="45720" tIns="0" rIns="45720" bIns="0"/>
          <a:lstStyle>
            <a:lvl1pPr marL="114300" indent="-114300">
              <a:spcBef>
                <a:spcPts val="0"/>
              </a:spcBef>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850467"/>
            <a:ext cx="2133599" cy="626532"/>
          </a:xfrm>
        </p:spPr>
        <p:txBody>
          <a:bodyPr lIns="45720" tIns="0" rIns="45720" bIns="0"/>
          <a:lstStyle>
            <a:lvl1pPr marL="114300" indent="-114300">
              <a:spcBef>
                <a:spcPts val="0"/>
              </a:spcBef>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564088"/>
            <a:ext cx="2057400" cy="912912"/>
          </a:xfrm>
        </p:spPr>
        <p:txBody>
          <a:bodyPr lIns="45720" tIns="0" rIns="45720" bIns="0"/>
          <a:lstStyle>
            <a:lvl1pPr marL="114300" indent="-114300">
              <a:spcBef>
                <a:spcPts val="0"/>
              </a:spcBef>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744720" y="4942221"/>
            <a:ext cx="4191000" cy="1219200"/>
          </a:xfrm>
        </p:spPr>
        <p:txBody>
          <a:bodyPr lIns="45720" tIns="0" rIns="45720" bIns="0"/>
          <a:lstStyle>
            <a:lvl1pPr marL="114300" indent="-114300">
              <a:spcBef>
                <a:spcPts val="0"/>
              </a:spcBef>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cxnSp>
        <p:nvCxnSpPr>
          <p:cNvPr id="19" name="Straight Connector 18"/>
          <p:cNvCxnSpPr/>
          <p:nvPr userDrawn="1"/>
        </p:nvCxnSpPr>
        <p:spPr>
          <a:xfrm flipH="1">
            <a:off x="4572000" y="3395133"/>
            <a:ext cx="4190998"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userDrawn="1"/>
        </p:nvSpPr>
        <p:spPr bwMode="auto">
          <a:xfrm>
            <a:off x="4625096" y="762000"/>
            <a:ext cx="1699504" cy="307777"/>
          </a:xfrm>
          <a:prstGeom prst="rect">
            <a:avLst/>
          </a:prstGeom>
          <a:no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Planned Capabilities</a:t>
            </a:r>
          </a:p>
        </p:txBody>
      </p:sp>
    </p:spTree>
    <p:extLst>
      <p:ext uri="{BB962C8B-B14F-4D97-AF65-F5344CB8AC3E}">
        <p14:creationId xmlns:p14="http://schemas.microsoft.com/office/powerpoint/2010/main" val="2927033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59885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488950" y="6086475"/>
            <a:ext cx="1320800" cy="498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userDrawn="1"/>
        </p:nvSpPr>
        <p:spPr>
          <a:xfrm>
            <a:off x="6811963" y="6053138"/>
            <a:ext cx="1768475" cy="498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73738" y="2246313"/>
            <a:ext cx="3195637"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ormAutofit/>
          </a:bodyPr>
          <a:lstStyle>
            <a:lvl1pPr algn="l">
              <a:defRPr sz="3200" b="1" i="0" cap="all">
                <a:solidFill>
                  <a:schemeClr val="bg1"/>
                </a:solidFill>
                <a:latin typeface="Arial"/>
                <a:cs typeface="Arial"/>
              </a:defRPr>
            </a:lvl1pPr>
          </a:lstStyle>
          <a:p>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1600" b="1" i="0">
                <a:solidFill>
                  <a:schemeClr val="tx2">
                    <a:lumMod val="40000"/>
                    <a:lumOff val="60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27196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349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9637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217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969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id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436"/>
            <a:ext cx="8229600" cy="613129"/>
          </a:xfrm>
        </p:spPr>
        <p:txBody>
          <a:bodyPr/>
          <a:lstStyle/>
          <a:p>
            <a:r>
              <a:rPr lang="en-US" smtClean="0"/>
              <a:t>Click to edit Master title style</a:t>
            </a:r>
            <a:endParaRPr lang="en-US"/>
          </a:p>
        </p:txBody>
      </p:sp>
    </p:spTree>
    <p:extLst>
      <p:ext uri="{BB962C8B-B14F-4D97-AF65-F5344CB8AC3E}">
        <p14:creationId xmlns:p14="http://schemas.microsoft.com/office/powerpoint/2010/main" val="38117626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3" name="Rectangle 2"/>
          <p:cNvSpPr/>
          <p:nvPr userDrawn="1"/>
        </p:nvSpPr>
        <p:spPr>
          <a:xfrm>
            <a:off x="6792913" y="6126163"/>
            <a:ext cx="1746250"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4" name="Rectangle 3"/>
          <p:cNvSpPr/>
          <p:nvPr userDrawn="1"/>
        </p:nvSpPr>
        <p:spPr>
          <a:xfrm>
            <a:off x="355600" y="6089650"/>
            <a:ext cx="1419225"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720500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Quad Chart">
    <p:spTree>
      <p:nvGrpSpPr>
        <p:cNvPr id="1" name=""/>
        <p:cNvGrpSpPr/>
        <p:nvPr/>
      </p:nvGrpSpPr>
      <p:grpSpPr>
        <a:xfrm>
          <a:off x="0" y="0"/>
          <a:ext cx="0" cy="0"/>
          <a:chOff x="0" y="0"/>
          <a:chExt cx="0" cy="0"/>
        </a:xfrm>
      </p:grpSpPr>
      <p:sp>
        <p:nvSpPr>
          <p:cNvPr id="9" name="Rectangle 8"/>
          <p:cNvSpPr/>
          <p:nvPr userDrawn="1"/>
        </p:nvSpPr>
        <p:spPr>
          <a:xfrm>
            <a:off x="6792913" y="6126163"/>
            <a:ext cx="1746250"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userDrawn="1"/>
        </p:nvSpPr>
        <p:spPr>
          <a:xfrm>
            <a:off x="355600" y="6089650"/>
            <a:ext cx="1419225"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0"/>
          <p:cNvSpPr txBox="1">
            <a:spLocks noChangeArrowheads="1"/>
          </p:cNvSpPr>
          <p:nvPr userDrawn="1"/>
        </p:nvSpPr>
        <p:spPr bwMode="auto">
          <a:xfrm>
            <a:off x="390525" y="915988"/>
            <a:ext cx="1543050" cy="215900"/>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2" name="TextBox 11"/>
          <p:cNvSpPr txBox="1">
            <a:spLocks noChangeArrowheads="1"/>
          </p:cNvSpPr>
          <p:nvPr userDrawn="1"/>
        </p:nvSpPr>
        <p:spPr bwMode="auto">
          <a:xfrm>
            <a:off x="381000" y="4152900"/>
            <a:ext cx="3094038"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3" name="TextBox 12"/>
          <p:cNvSpPr txBox="1">
            <a:spLocks noChangeArrowheads="1"/>
          </p:cNvSpPr>
          <p:nvPr userDrawn="1"/>
        </p:nvSpPr>
        <p:spPr bwMode="auto">
          <a:xfrm>
            <a:off x="4637088" y="919163"/>
            <a:ext cx="1700212"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381000" y="5632450"/>
            <a:ext cx="2819400" cy="214313"/>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
        <p:nvSpPr>
          <p:cNvPr id="15" name="TextBox 14"/>
          <p:cNvSpPr txBox="1">
            <a:spLocks noChangeArrowheads="1"/>
          </p:cNvSpPr>
          <p:nvPr userDrawn="1"/>
        </p:nvSpPr>
        <p:spPr bwMode="auto">
          <a:xfrm>
            <a:off x="4637088" y="4943475"/>
            <a:ext cx="2320925" cy="215900"/>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Risks and Execution Challenges</a:t>
            </a:r>
          </a:p>
        </p:txBody>
      </p:sp>
      <p:sp>
        <p:nvSpPr>
          <p:cNvPr id="16" name="TextBox 15"/>
          <p:cNvSpPr txBox="1">
            <a:spLocks noChangeArrowheads="1"/>
          </p:cNvSpPr>
          <p:nvPr userDrawn="1"/>
        </p:nvSpPr>
        <p:spPr bwMode="auto">
          <a:xfrm>
            <a:off x="381000" y="2305050"/>
            <a:ext cx="1735138"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cxnSp>
        <p:nvCxnSpPr>
          <p:cNvPr id="18" name="Straight Connector 17"/>
          <p:cNvCxnSpPr/>
          <p:nvPr userDrawn="1"/>
        </p:nvCxnSpPr>
        <p:spPr>
          <a:xfrm flipH="1" flipV="1">
            <a:off x="85725" y="4144963"/>
            <a:ext cx="4486275" cy="79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4572000" y="1244600"/>
            <a:ext cx="0" cy="537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flipV="1">
            <a:off x="4572000" y="4849813"/>
            <a:ext cx="4486275" cy="7937"/>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352864"/>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888595"/>
            <a:ext cx="2133599"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888595"/>
            <a:ext cx="2057400"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82418" y="5346700"/>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873571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Quad Chart">
    <p:spTree>
      <p:nvGrpSpPr>
        <p:cNvPr id="1" name=""/>
        <p:cNvGrpSpPr/>
        <p:nvPr/>
      </p:nvGrpSpPr>
      <p:grpSpPr>
        <a:xfrm>
          <a:off x="0" y="0"/>
          <a:ext cx="0" cy="0"/>
          <a:chOff x="0" y="0"/>
          <a:chExt cx="0" cy="0"/>
        </a:xfrm>
      </p:grpSpPr>
      <p:sp>
        <p:nvSpPr>
          <p:cNvPr id="9" name="Rectangle 8"/>
          <p:cNvSpPr/>
          <p:nvPr userDrawn="1"/>
        </p:nvSpPr>
        <p:spPr>
          <a:xfrm>
            <a:off x="6792913" y="6126163"/>
            <a:ext cx="1746250"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userDrawn="1"/>
        </p:nvSpPr>
        <p:spPr>
          <a:xfrm>
            <a:off x="355600" y="6089650"/>
            <a:ext cx="1419225"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0"/>
          <p:cNvSpPr txBox="1">
            <a:spLocks noChangeArrowheads="1"/>
          </p:cNvSpPr>
          <p:nvPr userDrawn="1"/>
        </p:nvSpPr>
        <p:spPr bwMode="auto">
          <a:xfrm>
            <a:off x="381000" y="919163"/>
            <a:ext cx="1543050" cy="215900"/>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2" name="TextBox 11"/>
          <p:cNvSpPr txBox="1">
            <a:spLocks noChangeArrowheads="1"/>
          </p:cNvSpPr>
          <p:nvPr userDrawn="1"/>
        </p:nvSpPr>
        <p:spPr bwMode="auto">
          <a:xfrm>
            <a:off x="381000" y="3941763"/>
            <a:ext cx="3094038"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3" name="TextBox 12"/>
          <p:cNvSpPr txBox="1">
            <a:spLocks noChangeArrowheads="1"/>
          </p:cNvSpPr>
          <p:nvPr userDrawn="1"/>
        </p:nvSpPr>
        <p:spPr bwMode="auto">
          <a:xfrm>
            <a:off x="4638675" y="896938"/>
            <a:ext cx="1700213"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381000" y="5718175"/>
            <a:ext cx="2819400" cy="215900"/>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
        <p:nvSpPr>
          <p:cNvPr id="15" name="TextBox 14"/>
          <p:cNvSpPr txBox="1">
            <a:spLocks noChangeArrowheads="1"/>
          </p:cNvSpPr>
          <p:nvPr userDrawn="1"/>
        </p:nvSpPr>
        <p:spPr bwMode="auto">
          <a:xfrm>
            <a:off x="4637088" y="3941763"/>
            <a:ext cx="2320925" cy="215900"/>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Risks and Execution Challenges</a:t>
            </a:r>
          </a:p>
        </p:txBody>
      </p:sp>
      <p:sp>
        <p:nvSpPr>
          <p:cNvPr id="16" name="TextBox 15"/>
          <p:cNvSpPr txBox="1">
            <a:spLocks noChangeArrowheads="1"/>
          </p:cNvSpPr>
          <p:nvPr userDrawn="1"/>
        </p:nvSpPr>
        <p:spPr bwMode="auto">
          <a:xfrm>
            <a:off x="381000" y="1971675"/>
            <a:ext cx="1735138" cy="214313"/>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cxnSp>
        <p:nvCxnSpPr>
          <p:cNvPr id="18" name="Straight Connector 17"/>
          <p:cNvCxnSpPr/>
          <p:nvPr userDrawn="1"/>
        </p:nvCxnSpPr>
        <p:spPr>
          <a:xfrm flipH="1">
            <a:off x="85725" y="3932238"/>
            <a:ext cx="89725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4572000" y="1244600"/>
            <a:ext cx="0" cy="5375275"/>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141180"/>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907839"/>
            <a:ext cx="2133599" cy="69424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907839"/>
            <a:ext cx="2057400" cy="702397"/>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48967" y="4160422"/>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9257533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45186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i="0" cap="all">
                <a:solidFill>
                  <a:schemeClr val="bg1"/>
                </a:solidFill>
                <a:latin typeface="Arial"/>
                <a:cs typeface="Arial"/>
              </a:defRPr>
            </a:lvl1pPr>
          </a:lstStyle>
          <a:p>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1600" b="1" i="0">
                <a:solidFill>
                  <a:schemeClr val="tx2">
                    <a:lumMod val="40000"/>
                    <a:lumOff val="60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Rectangle 5"/>
          <p:cNvSpPr/>
          <p:nvPr userDrawn="1"/>
        </p:nvSpPr>
        <p:spPr>
          <a:xfrm>
            <a:off x="489527" y="6086764"/>
            <a:ext cx="1320800" cy="498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6811818" y="6052416"/>
            <a:ext cx="1768763" cy="498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73738" y="2246466"/>
            <a:ext cx="3195348" cy="1597674"/>
          </a:xfrm>
          <a:prstGeom prst="rect">
            <a:avLst/>
          </a:prstGeom>
        </p:spPr>
      </p:pic>
    </p:spTree>
    <p:extLst>
      <p:ext uri="{BB962C8B-B14F-4D97-AF65-F5344CB8AC3E}">
        <p14:creationId xmlns:p14="http://schemas.microsoft.com/office/powerpoint/2010/main" val="15472055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0901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d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439"/>
            <a:ext cx="8229600" cy="613129"/>
          </a:xfrm>
        </p:spPr>
        <p:txBody>
          <a:bodyPr/>
          <a:lstStyle/>
          <a:p>
            <a:r>
              <a:rPr lang="en-US" smtClean="0"/>
              <a:t>Click to edit Master title style</a:t>
            </a:r>
            <a:endParaRPr lang="en-US"/>
          </a:p>
        </p:txBody>
      </p:sp>
    </p:spTree>
    <p:extLst>
      <p:ext uri="{BB962C8B-B14F-4D97-AF65-F5344CB8AC3E}">
        <p14:creationId xmlns:p14="http://schemas.microsoft.com/office/powerpoint/2010/main" val="10518219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48579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0284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id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436"/>
            <a:ext cx="8229600" cy="613129"/>
          </a:xfrm>
        </p:spPr>
        <p:txBody>
          <a:bodyPr/>
          <a:lstStyle/>
          <a:p>
            <a:r>
              <a:rPr lang="en-US" smtClean="0"/>
              <a:t>Click to edit Master title style</a:t>
            </a:r>
            <a:endParaRPr lang="en-US"/>
          </a:p>
        </p:txBody>
      </p:sp>
    </p:spTree>
    <p:extLst>
      <p:ext uri="{BB962C8B-B14F-4D97-AF65-F5344CB8AC3E}">
        <p14:creationId xmlns:p14="http://schemas.microsoft.com/office/powerpoint/2010/main" val="19119824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4" name="Rectangle 3"/>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348037286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Quad Chart">
    <p:spTree>
      <p:nvGrpSpPr>
        <p:cNvPr id="1" name=""/>
        <p:cNvGrpSpPr/>
        <p:nvPr/>
      </p:nvGrpSpPr>
      <p:grpSpPr>
        <a:xfrm>
          <a:off x="0" y="0"/>
          <a:ext cx="0" cy="0"/>
          <a:chOff x="0" y="0"/>
          <a:chExt cx="0" cy="0"/>
        </a:xfrm>
      </p:grpSpPr>
      <p:sp>
        <p:nvSpPr>
          <p:cNvPr id="19" name="Rectangle 18"/>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0" name="Rectangle 19"/>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0"/>
          <p:cNvSpPr txBox="1">
            <a:spLocks noChangeArrowheads="1"/>
          </p:cNvSpPr>
          <p:nvPr userDrawn="1"/>
        </p:nvSpPr>
        <p:spPr bwMode="auto">
          <a:xfrm>
            <a:off x="390145" y="916735"/>
            <a:ext cx="1543855"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55652" y="5470329"/>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37472" y="919244"/>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4637472" y="4931719"/>
            <a:ext cx="2819400"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
        <p:nvSpPr>
          <p:cNvPr id="16" name="TextBox 15"/>
          <p:cNvSpPr txBox="1">
            <a:spLocks noChangeArrowheads="1"/>
          </p:cNvSpPr>
          <p:nvPr userDrawn="1"/>
        </p:nvSpPr>
        <p:spPr bwMode="auto">
          <a:xfrm>
            <a:off x="355652" y="3824841"/>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352864"/>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888595"/>
            <a:ext cx="2133599"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888595"/>
            <a:ext cx="2057400"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82418" y="5346700"/>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flipV="1">
            <a:off x="86262" y="5334000"/>
            <a:ext cx="4485738" cy="8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245266"/>
            <a:ext cx="0" cy="5374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flipV="1">
            <a:off x="4572000" y="4849097"/>
            <a:ext cx="4485738" cy="88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56168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Quad Chart">
    <p:spTree>
      <p:nvGrpSpPr>
        <p:cNvPr id="1" name=""/>
        <p:cNvGrpSpPr/>
        <p:nvPr/>
      </p:nvGrpSpPr>
      <p:grpSpPr>
        <a:xfrm>
          <a:off x="0" y="0"/>
          <a:ext cx="0" cy="0"/>
          <a:chOff x="0" y="0"/>
          <a:chExt cx="0" cy="0"/>
        </a:xfrm>
      </p:grpSpPr>
      <p:sp>
        <p:nvSpPr>
          <p:cNvPr id="19" name="Rectangle 18"/>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0" name="Rectangle 19"/>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0"/>
          <p:cNvSpPr txBox="1">
            <a:spLocks noChangeArrowheads="1"/>
          </p:cNvSpPr>
          <p:nvPr userDrawn="1"/>
        </p:nvSpPr>
        <p:spPr bwMode="auto">
          <a:xfrm>
            <a:off x="380229" y="919247"/>
            <a:ext cx="1543855"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80229" y="3941446"/>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38675" y="897688"/>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6" name="TextBox 15"/>
          <p:cNvSpPr txBox="1">
            <a:spLocks noChangeArrowheads="1"/>
          </p:cNvSpPr>
          <p:nvPr userDrawn="1"/>
        </p:nvSpPr>
        <p:spPr bwMode="auto">
          <a:xfrm>
            <a:off x="380229" y="1971231"/>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141180"/>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907839"/>
            <a:ext cx="2133599" cy="69424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907839"/>
            <a:ext cx="2057400" cy="702397"/>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48967" y="4160422"/>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a:off x="86262" y="3932563"/>
            <a:ext cx="89714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245266"/>
            <a:ext cx="0" cy="5374594"/>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userDrawn="1"/>
        </p:nvSpPr>
        <p:spPr bwMode="auto">
          <a:xfrm>
            <a:off x="4638675" y="3941446"/>
            <a:ext cx="2819400"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Tree>
    <p:extLst>
      <p:ext uri="{BB962C8B-B14F-4D97-AF65-F5344CB8AC3E}">
        <p14:creationId xmlns:p14="http://schemas.microsoft.com/office/powerpoint/2010/main" val="1186267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Quad Chart">
    <p:spTree>
      <p:nvGrpSpPr>
        <p:cNvPr id="1" name=""/>
        <p:cNvGrpSpPr/>
        <p:nvPr/>
      </p:nvGrpSpPr>
      <p:grpSpPr>
        <a:xfrm>
          <a:off x="0" y="0"/>
          <a:ext cx="0" cy="0"/>
          <a:chOff x="0" y="0"/>
          <a:chExt cx="0" cy="0"/>
        </a:xfrm>
      </p:grpSpPr>
      <p:sp>
        <p:nvSpPr>
          <p:cNvPr id="19" name="Rectangle 18"/>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0" name="Rectangle 19"/>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1" name="TextBox 10"/>
          <p:cNvSpPr txBox="1">
            <a:spLocks noChangeArrowheads="1"/>
          </p:cNvSpPr>
          <p:nvPr userDrawn="1"/>
        </p:nvSpPr>
        <p:spPr bwMode="auto">
          <a:xfrm>
            <a:off x="380229" y="1243097"/>
            <a:ext cx="1543855"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80229" y="4153130"/>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24388" y="1243094"/>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4624388" y="4153130"/>
            <a:ext cx="2819400"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
        <p:nvSpPr>
          <p:cNvPr id="16" name="TextBox 15"/>
          <p:cNvSpPr txBox="1">
            <a:spLocks noChangeArrowheads="1"/>
          </p:cNvSpPr>
          <p:nvPr userDrawn="1"/>
        </p:nvSpPr>
        <p:spPr bwMode="auto">
          <a:xfrm>
            <a:off x="380229" y="2305170"/>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352864"/>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449461"/>
            <a:ext cx="2133599" cy="11430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449461"/>
            <a:ext cx="2057400" cy="11430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48967" y="4372106"/>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a:off x="86262" y="4144247"/>
            <a:ext cx="89714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245266"/>
            <a:ext cx="0" cy="53745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956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Quad Chart">
    <p:spTree>
      <p:nvGrpSpPr>
        <p:cNvPr id="1" name=""/>
        <p:cNvGrpSpPr/>
        <p:nvPr/>
      </p:nvGrpSpPr>
      <p:grpSpPr>
        <a:xfrm>
          <a:off x="0" y="0"/>
          <a:ext cx="0" cy="0"/>
          <a:chOff x="0" y="0"/>
          <a:chExt cx="0" cy="0"/>
        </a:xfrm>
      </p:grpSpPr>
      <p:sp>
        <p:nvSpPr>
          <p:cNvPr id="19" name="Rectangle 18"/>
          <p:cNvSpPr/>
          <p:nvPr userDrawn="1"/>
        </p:nvSpPr>
        <p:spPr>
          <a:xfrm>
            <a:off x="6792757" y="6126169"/>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0" name="Rectangle 19"/>
          <p:cNvSpPr/>
          <p:nvPr userDrawn="1"/>
        </p:nvSpPr>
        <p:spPr>
          <a:xfrm>
            <a:off x="355655" y="6089656"/>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0"/>
          <p:cNvSpPr txBox="1">
            <a:spLocks noChangeArrowheads="1"/>
          </p:cNvSpPr>
          <p:nvPr userDrawn="1"/>
        </p:nvSpPr>
        <p:spPr bwMode="auto">
          <a:xfrm>
            <a:off x="355655" y="808164"/>
            <a:ext cx="1547027"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55652" y="3680021"/>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37619" y="751014"/>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4637619" y="3680021"/>
            <a:ext cx="1756716" cy="215444"/>
          </a:xfrm>
          <a:prstGeom prst="rect">
            <a:avLst/>
          </a:prstGeom>
          <a:noFill/>
          <a:ln>
            <a:noFill/>
          </a:ln>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
        <p:nvSpPr>
          <p:cNvPr id="16" name="TextBox 15"/>
          <p:cNvSpPr txBox="1">
            <a:spLocks noChangeArrowheads="1"/>
          </p:cNvSpPr>
          <p:nvPr userDrawn="1"/>
        </p:nvSpPr>
        <p:spPr bwMode="auto">
          <a:xfrm>
            <a:off x="355652" y="1682408"/>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sp>
        <p:nvSpPr>
          <p:cNvPr id="21" name="Text Placeholder 4"/>
          <p:cNvSpPr>
            <a:spLocks noGrp="1"/>
          </p:cNvSpPr>
          <p:nvPr>
            <p:ph type="body" sz="quarter" idx="31"/>
          </p:nvPr>
        </p:nvSpPr>
        <p:spPr>
          <a:xfrm>
            <a:off x="287168" y="2324318"/>
            <a:ext cx="4191000" cy="1195827"/>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476860"/>
            <a:ext cx="2057400" cy="11430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11155" y="3895465"/>
            <a:ext cx="4118238"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8"/>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a:off x="109425" y="3635239"/>
            <a:ext cx="45017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137908"/>
            <a:ext cx="0" cy="54819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a:off x="4572002" y="3635239"/>
            <a:ext cx="45017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70835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5248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i="0" cap="all">
                <a:solidFill>
                  <a:schemeClr val="bg1"/>
                </a:solidFill>
                <a:latin typeface="Arial"/>
                <a:cs typeface="Arial"/>
              </a:defRPr>
            </a:lvl1pPr>
          </a:lstStyle>
          <a:p>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1600" b="1" i="0">
                <a:solidFill>
                  <a:schemeClr val="tx2">
                    <a:lumMod val="40000"/>
                    <a:lumOff val="60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Rectangle 5"/>
          <p:cNvSpPr/>
          <p:nvPr userDrawn="1"/>
        </p:nvSpPr>
        <p:spPr>
          <a:xfrm>
            <a:off x="489527" y="6086764"/>
            <a:ext cx="1320800" cy="498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6811818" y="6052416"/>
            <a:ext cx="1768763" cy="498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3738" y="2246466"/>
            <a:ext cx="3195348" cy="1597674"/>
          </a:xfrm>
          <a:prstGeom prst="rect">
            <a:avLst/>
          </a:prstGeom>
        </p:spPr>
      </p:pic>
    </p:spTree>
    <p:extLst>
      <p:ext uri="{BB962C8B-B14F-4D97-AF65-F5344CB8AC3E}">
        <p14:creationId xmlns:p14="http://schemas.microsoft.com/office/powerpoint/2010/main" val="2824937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6792757" y="6126169"/>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4" name="Rectangle 3"/>
          <p:cNvSpPr/>
          <p:nvPr userDrawn="1"/>
        </p:nvSpPr>
        <p:spPr>
          <a:xfrm>
            <a:off x="355655" y="6089656"/>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Tree>
    <p:extLst>
      <p:ext uri="{BB962C8B-B14F-4D97-AF65-F5344CB8AC3E}">
        <p14:creationId xmlns:p14="http://schemas.microsoft.com/office/powerpoint/2010/main" val="19258273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520497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25553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9065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id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436"/>
            <a:ext cx="8229600" cy="613129"/>
          </a:xfrm>
        </p:spPr>
        <p:txBody>
          <a:bodyPr/>
          <a:lstStyle/>
          <a:p>
            <a:r>
              <a:rPr lang="en-US" smtClean="0"/>
              <a:t>Click to edit Master title style</a:t>
            </a:r>
            <a:endParaRPr lang="en-US"/>
          </a:p>
        </p:txBody>
      </p:sp>
    </p:spTree>
    <p:extLst>
      <p:ext uri="{BB962C8B-B14F-4D97-AF65-F5344CB8AC3E}">
        <p14:creationId xmlns:p14="http://schemas.microsoft.com/office/powerpoint/2010/main" val="860855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4" name="Rectangle 3"/>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3386135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Quad Chart">
    <p:spTree>
      <p:nvGrpSpPr>
        <p:cNvPr id="1" name=""/>
        <p:cNvGrpSpPr/>
        <p:nvPr/>
      </p:nvGrpSpPr>
      <p:grpSpPr>
        <a:xfrm>
          <a:off x="0" y="0"/>
          <a:ext cx="0" cy="0"/>
          <a:chOff x="0" y="0"/>
          <a:chExt cx="0" cy="0"/>
        </a:xfrm>
      </p:grpSpPr>
      <p:sp>
        <p:nvSpPr>
          <p:cNvPr id="19" name="Rectangle 18"/>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0" name="Rectangle 19"/>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0"/>
          <p:cNvSpPr txBox="1">
            <a:spLocks noChangeArrowheads="1"/>
          </p:cNvSpPr>
          <p:nvPr userDrawn="1"/>
        </p:nvSpPr>
        <p:spPr bwMode="auto">
          <a:xfrm>
            <a:off x="390145" y="916735"/>
            <a:ext cx="1543855"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80229" y="4153130"/>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37472" y="919244"/>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380229" y="5632111"/>
            <a:ext cx="2819400"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
        <p:nvSpPr>
          <p:cNvPr id="15" name="TextBox 14"/>
          <p:cNvSpPr txBox="1">
            <a:spLocks noChangeArrowheads="1"/>
          </p:cNvSpPr>
          <p:nvPr userDrawn="1"/>
        </p:nvSpPr>
        <p:spPr bwMode="auto">
          <a:xfrm>
            <a:off x="4637472" y="4943703"/>
            <a:ext cx="2321148"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Risks and Execution Challenges</a:t>
            </a:r>
          </a:p>
        </p:txBody>
      </p:sp>
      <p:sp>
        <p:nvSpPr>
          <p:cNvPr id="16" name="TextBox 15"/>
          <p:cNvSpPr txBox="1">
            <a:spLocks noChangeArrowheads="1"/>
          </p:cNvSpPr>
          <p:nvPr userDrawn="1"/>
        </p:nvSpPr>
        <p:spPr bwMode="auto">
          <a:xfrm>
            <a:off x="380229" y="2305170"/>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352864"/>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888595"/>
            <a:ext cx="2133599"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888595"/>
            <a:ext cx="2057400"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82418" y="5346700"/>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flipV="1">
            <a:off x="86262" y="4144247"/>
            <a:ext cx="4485738" cy="8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245266"/>
            <a:ext cx="0" cy="5374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flipV="1">
            <a:off x="4572000" y="4849097"/>
            <a:ext cx="4485738" cy="88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4622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Quad Chart">
    <p:spTree>
      <p:nvGrpSpPr>
        <p:cNvPr id="1" name=""/>
        <p:cNvGrpSpPr/>
        <p:nvPr/>
      </p:nvGrpSpPr>
      <p:grpSpPr>
        <a:xfrm>
          <a:off x="0" y="0"/>
          <a:ext cx="0" cy="0"/>
          <a:chOff x="0" y="0"/>
          <a:chExt cx="0" cy="0"/>
        </a:xfrm>
      </p:grpSpPr>
      <p:sp>
        <p:nvSpPr>
          <p:cNvPr id="19" name="Rectangle 18"/>
          <p:cNvSpPr/>
          <p:nvPr userDrawn="1"/>
        </p:nvSpPr>
        <p:spPr>
          <a:xfrm>
            <a:off x="6792754" y="6126163"/>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0" name="Rectangle 19"/>
          <p:cNvSpPr/>
          <p:nvPr userDrawn="1"/>
        </p:nvSpPr>
        <p:spPr>
          <a:xfrm>
            <a:off x="355652" y="6089650"/>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TextBox 10"/>
          <p:cNvSpPr txBox="1">
            <a:spLocks noChangeArrowheads="1"/>
          </p:cNvSpPr>
          <p:nvPr userDrawn="1"/>
        </p:nvSpPr>
        <p:spPr bwMode="auto">
          <a:xfrm>
            <a:off x="380229" y="919247"/>
            <a:ext cx="1543855"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80229" y="3941446"/>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38675" y="897688"/>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380229" y="5718026"/>
            <a:ext cx="2819400"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
        <p:nvSpPr>
          <p:cNvPr id="15" name="TextBox 14"/>
          <p:cNvSpPr txBox="1">
            <a:spLocks noChangeArrowheads="1"/>
          </p:cNvSpPr>
          <p:nvPr userDrawn="1"/>
        </p:nvSpPr>
        <p:spPr bwMode="auto">
          <a:xfrm>
            <a:off x="4637472" y="3941444"/>
            <a:ext cx="2321148"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Risks and Execution Challenges</a:t>
            </a:r>
          </a:p>
        </p:txBody>
      </p:sp>
      <p:sp>
        <p:nvSpPr>
          <p:cNvPr id="16" name="TextBox 15"/>
          <p:cNvSpPr txBox="1">
            <a:spLocks noChangeArrowheads="1"/>
          </p:cNvSpPr>
          <p:nvPr userDrawn="1"/>
        </p:nvSpPr>
        <p:spPr bwMode="auto">
          <a:xfrm>
            <a:off x="380229" y="1971231"/>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57"/>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141180"/>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907839"/>
            <a:ext cx="2133599" cy="69424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907839"/>
            <a:ext cx="2057400" cy="702397"/>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48967" y="4160422"/>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2"/>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a:off x="86262" y="3932563"/>
            <a:ext cx="89714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245266"/>
            <a:ext cx="0" cy="53745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2587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07693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i="0" cap="all">
                <a:solidFill>
                  <a:schemeClr val="bg1"/>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1600" b="1" i="0">
                <a:solidFill>
                  <a:schemeClr val="tx2">
                    <a:lumMod val="40000"/>
                    <a:lumOff val="60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Rectangle 5"/>
          <p:cNvSpPr/>
          <p:nvPr userDrawn="1"/>
        </p:nvSpPr>
        <p:spPr>
          <a:xfrm>
            <a:off x="489527" y="6086764"/>
            <a:ext cx="1320800" cy="498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6811818" y="6052416"/>
            <a:ext cx="1768763" cy="498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3738" y="2246466"/>
            <a:ext cx="3195348" cy="1597674"/>
          </a:xfrm>
          <a:prstGeom prst="rect">
            <a:avLst/>
          </a:prstGeom>
        </p:spPr>
      </p:pic>
    </p:spTree>
    <p:extLst>
      <p:ext uri="{BB962C8B-B14F-4D97-AF65-F5344CB8AC3E}">
        <p14:creationId xmlns:p14="http://schemas.microsoft.com/office/powerpoint/2010/main" val="19749841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6751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Quad Chart">
    <p:spTree>
      <p:nvGrpSpPr>
        <p:cNvPr id="1" name=""/>
        <p:cNvGrpSpPr/>
        <p:nvPr/>
      </p:nvGrpSpPr>
      <p:grpSpPr>
        <a:xfrm>
          <a:off x="0" y="0"/>
          <a:ext cx="0" cy="0"/>
          <a:chOff x="0" y="0"/>
          <a:chExt cx="0" cy="0"/>
        </a:xfrm>
      </p:grpSpPr>
      <p:sp>
        <p:nvSpPr>
          <p:cNvPr id="19" name="Rectangle 18"/>
          <p:cNvSpPr/>
          <p:nvPr userDrawn="1"/>
        </p:nvSpPr>
        <p:spPr>
          <a:xfrm>
            <a:off x="6792757" y="6126169"/>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20" name="Rectangle 19"/>
          <p:cNvSpPr/>
          <p:nvPr userDrawn="1"/>
        </p:nvSpPr>
        <p:spPr>
          <a:xfrm>
            <a:off x="355655" y="6089656"/>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11" name="TextBox 10"/>
          <p:cNvSpPr txBox="1">
            <a:spLocks noChangeArrowheads="1"/>
          </p:cNvSpPr>
          <p:nvPr userDrawn="1"/>
        </p:nvSpPr>
        <p:spPr bwMode="auto">
          <a:xfrm>
            <a:off x="380232" y="1041222"/>
            <a:ext cx="1547027"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80229" y="4153130"/>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24389" y="1053094"/>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380229" y="5698786"/>
            <a:ext cx="2819400"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Partners/Stakeholders</a:t>
            </a:r>
          </a:p>
        </p:txBody>
      </p:sp>
      <p:sp>
        <p:nvSpPr>
          <p:cNvPr id="15" name="TextBox 14"/>
          <p:cNvSpPr txBox="1">
            <a:spLocks noChangeArrowheads="1"/>
          </p:cNvSpPr>
          <p:nvPr userDrawn="1"/>
        </p:nvSpPr>
        <p:spPr bwMode="auto">
          <a:xfrm>
            <a:off x="4637474" y="4153128"/>
            <a:ext cx="2302233"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Risks and Execution Challenges</a:t>
            </a:r>
          </a:p>
        </p:txBody>
      </p:sp>
      <p:sp>
        <p:nvSpPr>
          <p:cNvPr id="16" name="TextBox 15"/>
          <p:cNvSpPr txBox="1">
            <a:spLocks noChangeArrowheads="1"/>
          </p:cNvSpPr>
          <p:nvPr userDrawn="1"/>
        </p:nvSpPr>
        <p:spPr bwMode="auto">
          <a:xfrm>
            <a:off x="380229" y="2305170"/>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63"/>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352864"/>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3" y="5888595"/>
            <a:ext cx="2133599"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888595"/>
            <a:ext cx="2057400" cy="70386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48970" y="4372106"/>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8"/>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a:off x="86262" y="4144247"/>
            <a:ext cx="89714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245266"/>
            <a:ext cx="0" cy="53745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7767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59777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1367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7109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6015628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8993413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3" name="Rectangle 2"/>
          <p:cNvSpPr/>
          <p:nvPr userDrawn="1"/>
        </p:nvSpPr>
        <p:spPr>
          <a:xfrm>
            <a:off x="0" y="5486400"/>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7" name="Title 1"/>
          <p:cNvSpPr>
            <a:spLocks noGrp="1"/>
          </p:cNvSpPr>
          <p:nvPr>
            <p:ph type="title"/>
          </p:nvPr>
        </p:nvSpPr>
        <p:spPr>
          <a:xfrm>
            <a:off x="457200" y="0"/>
            <a:ext cx="8229600" cy="533400"/>
          </a:xfrm>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1274973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414628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488950" y="6086475"/>
            <a:ext cx="1320800" cy="498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811963" y="6053138"/>
            <a:ext cx="1768475" cy="498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73738" y="2246313"/>
            <a:ext cx="3195637"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ormAutofit/>
          </a:bodyPr>
          <a:lstStyle>
            <a:lvl1pPr algn="l">
              <a:defRPr sz="3200" b="1" i="0" cap="all">
                <a:solidFill>
                  <a:schemeClr val="bg1"/>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1600" b="1" i="0">
                <a:solidFill>
                  <a:schemeClr val="tx2">
                    <a:lumMod val="40000"/>
                    <a:lumOff val="60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6863689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127649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3632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ad Chart">
    <p:spTree>
      <p:nvGrpSpPr>
        <p:cNvPr id="1" name=""/>
        <p:cNvGrpSpPr/>
        <p:nvPr/>
      </p:nvGrpSpPr>
      <p:grpSpPr>
        <a:xfrm>
          <a:off x="0" y="0"/>
          <a:ext cx="0" cy="0"/>
          <a:chOff x="0" y="0"/>
          <a:chExt cx="0" cy="0"/>
        </a:xfrm>
      </p:grpSpPr>
      <p:sp>
        <p:nvSpPr>
          <p:cNvPr id="19" name="Rectangle 18"/>
          <p:cNvSpPr/>
          <p:nvPr userDrawn="1"/>
        </p:nvSpPr>
        <p:spPr>
          <a:xfrm>
            <a:off x="6792757" y="6126169"/>
            <a:ext cx="1746409" cy="439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20" name="Rectangle 19"/>
          <p:cNvSpPr/>
          <p:nvPr userDrawn="1"/>
        </p:nvSpPr>
        <p:spPr>
          <a:xfrm>
            <a:off x="355655" y="6089656"/>
            <a:ext cx="1419173" cy="441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11" name="TextBox 10"/>
          <p:cNvSpPr txBox="1">
            <a:spLocks noChangeArrowheads="1"/>
          </p:cNvSpPr>
          <p:nvPr userDrawn="1"/>
        </p:nvSpPr>
        <p:spPr bwMode="auto">
          <a:xfrm>
            <a:off x="380232" y="1243097"/>
            <a:ext cx="1547027"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Portfolio Description</a:t>
            </a:r>
          </a:p>
        </p:txBody>
      </p:sp>
      <p:sp>
        <p:nvSpPr>
          <p:cNvPr id="13" name="TextBox 12"/>
          <p:cNvSpPr txBox="1">
            <a:spLocks noChangeArrowheads="1"/>
          </p:cNvSpPr>
          <p:nvPr userDrawn="1"/>
        </p:nvSpPr>
        <p:spPr bwMode="auto">
          <a:xfrm>
            <a:off x="380229" y="3941446"/>
            <a:ext cx="30940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Implementation Approach</a:t>
            </a:r>
          </a:p>
        </p:txBody>
      </p:sp>
      <p:sp>
        <p:nvSpPr>
          <p:cNvPr id="12" name="TextBox 11"/>
          <p:cNvSpPr txBox="1">
            <a:spLocks noChangeArrowheads="1"/>
          </p:cNvSpPr>
          <p:nvPr userDrawn="1"/>
        </p:nvSpPr>
        <p:spPr bwMode="auto">
          <a:xfrm>
            <a:off x="4624389" y="1243094"/>
            <a:ext cx="1700212"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Planned Capabilities</a:t>
            </a:r>
          </a:p>
        </p:txBody>
      </p:sp>
      <p:sp>
        <p:nvSpPr>
          <p:cNvPr id="14" name="TextBox 13"/>
          <p:cNvSpPr txBox="1">
            <a:spLocks noChangeArrowheads="1"/>
          </p:cNvSpPr>
          <p:nvPr userDrawn="1"/>
        </p:nvSpPr>
        <p:spPr bwMode="auto">
          <a:xfrm>
            <a:off x="380229" y="5718026"/>
            <a:ext cx="2819400"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Project Stakeholders</a:t>
            </a:r>
          </a:p>
        </p:txBody>
      </p:sp>
      <p:sp>
        <p:nvSpPr>
          <p:cNvPr id="15" name="TextBox 14"/>
          <p:cNvSpPr txBox="1">
            <a:spLocks noChangeArrowheads="1"/>
          </p:cNvSpPr>
          <p:nvPr userDrawn="1"/>
        </p:nvSpPr>
        <p:spPr bwMode="auto">
          <a:xfrm>
            <a:off x="4637474" y="3941444"/>
            <a:ext cx="2302233" cy="215444"/>
          </a:xfrm>
          <a:prstGeom prst="rect">
            <a:avLst/>
          </a:prstGeom>
          <a:noFill/>
          <a:ln>
            <a:noFill/>
          </a:ln>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Risks and Execution Challenges</a:t>
            </a:r>
          </a:p>
        </p:txBody>
      </p:sp>
      <p:sp>
        <p:nvSpPr>
          <p:cNvPr id="16" name="TextBox 15"/>
          <p:cNvSpPr txBox="1">
            <a:spLocks noChangeArrowheads="1"/>
          </p:cNvSpPr>
          <p:nvPr userDrawn="1"/>
        </p:nvSpPr>
        <p:spPr bwMode="auto">
          <a:xfrm>
            <a:off x="380229" y="2305170"/>
            <a:ext cx="1735138" cy="215444"/>
          </a:xfrm>
          <a:prstGeom prst="rect">
            <a:avLst/>
          </a:prstGeom>
          <a:noFill/>
          <a:ln>
            <a:noFill/>
          </a:ln>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cs typeface="Arial" charset="0"/>
              </a:rPr>
              <a:t>Anticipated Benefits</a:t>
            </a:r>
          </a:p>
        </p:txBody>
      </p:sp>
      <p:sp>
        <p:nvSpPr>
          <p:cNvPr id="5" name="Text Placeholder 4"/>
          <p:cNvSpPr>
            <a:spLocks noGrp="1"/>
          </p:cNvSpPr>
          <p:nvPr>
            <p:ph type="body" sz="quarter" idx="23"/>
          </p:nvPr>
        </p:nvSpPr>
        <p:spPr>
          <a:xfrm>
            <a:off x="381000" y="1433209"/>
            <a:ext cx="4191000" cy="8568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1" name="Text Placeholder 4"/>
          <p:cNvSpPr>
            <a:spLocks noGrp="1"/>
          </p:cNvSpPr>
          <p:nvPr>
            <p:ph type="body" sz="quarter" idx="31"/>
          </p:nvPr>
        </p:nvSpPr>
        <p:spPr>
          <a:xfrm>
            <a:off x="381000" y="2498463"/>
            <a:ext cx="4191000" cy="132143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4141180"/>
            <a:ext cx="4191000" cy="900686"/>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3" y="5907845"/>
            <a:ext cx="2133599" cy="694243"/>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907845"/>
            <a:ext cx="2057400" cy="702397"/>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648970" y="4160422"/>
            <a:ext cx="4327859"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itle 1"/>
          <p:cNvSpPr>
            <a:spLocks noGrp="1"/>
          </p:cNvSpPr>
          <p:nvPr>
            <p:ph type="title"/>
          </p:nvPr>
        </p:nvSpPr>
        <p:spPr>
          <a:xfrm>
            <a:off x="457200" y="256888"/>
            <a:ext cx="8229600" cy="613129"/>
          </a:xfrm>
        </p:spPr>
        <p:txBody>
          <a:bodyPr/>
          <a:lstStyle>
            <a:lvl1pPr>
              <a:defRPr sz="3200"/>
            </a:lvl1pPr>
          </a:lstStyle>
          <a:p>
            <a:r>
              <a:rPr lang="en-US" dirty="0" smtClean="0"/>
              <a:t>Click to edit Master title style</a:t>
            </a:r>
            <a:endParaRPr lang="en-US" dirty="0"/>
          </a:p>
        </p:txBody>
      </p:sp>
      <p:cxnSp>
        <p:nvCxnSpPr>
          <p:cNvPr id="10" name="Straight Connector 9"/>
          <p:cNvCxnSpPr/>
          <p:nvPr userDrawn="1"/>
        </p:nvCxnSpPr>
        <p:spPr>
          <a:xfrm flipH="1">
            <a:off x="86262" y="3932563"/>
            <a:ext cx="89714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245266"/>
            <a:ext cx="0" cy="53745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0492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403590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1312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2084290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2206521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Quad Chart (Overview)">
    <p:spTree>
      <p:nvGrpSpPr>
        <p:cNvPr id="1" name=""/>
        <p:cNvGrpSpPr/>
        <p:nvPr/>
      </p:nvGrpSpPr>
      <p:grpSpPr>
        <a:xfrm>
          <a:off x="0" y="0"/>
          <a:ext cx="0" cy="0"/>
          <a:chOff x="0" y="0"/>
          <a:chExt cx="0" cy="0"/>
        </a:xfrm>
      </p:grpSpPr>
      <p:cxnSp>
        <p:nvCxnSpPr>
          <p:cNvPr id="11" name="Straight Connector 10"/>
          <p:cNvCxnSpPr/>
          <p:nvPr userDrawn="1"/>
        </p:nvCxnSpPr>
        <p:spPr>
          <a:xfrm>
            <a:off x="4572000" y="762000"/>
            <a:ext cx="0" cy="556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381002" y="3657600"/>
            <a:ext cx="838199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userDrawn="1"/>
        </p:nvSpPr>
        <p:spPr bwMode="auto">
          <a:xfrm>
            <a:off x="381000" y="762000"/>
            <a:ext cx="1685526" cy="307777"/>
          </a:xfrm>
          <a:prstGeom prst="rect">
            <a:avLst/>
          </a:prstGeom>
          <a:noFill/>
          <a:ln>
            <a:noFill/>
          </a:ln>
          <a:extLst/>
        </p:spPr>
        <p:txBody>
          <a:bodyPr wrap="none" l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Portfolio Description</a:t>
            </a:r>
          </a:p>
        </p:txBody>
      </p:sp>
      <p:sp>
        <p:nvSpPr>
          <p:cNvPr id="15" name="TextBox 14"/>
          <p:cNvSpPr txBox="1">
            <a:spLocks noChangeArrowheads="1"/>
          </p:cNvSpPr>
          <p:nvPr userDrawn="1"/>
        </p:nvSpPr>
        <p:spPr bwMode="auto">
          <a:xfrm>
            <a:off x="381000" y="3657600"/>
            <a:ext cx="3094054" cy="307777"/>
          </a:xfrm>
          <a:prstGeom prst="rect">
            <a:avLst/>
          </a:prstGeom>
          <a:noFill/>
          <a:ln>
            <a:noFill/>
          </a:ln>
          <a:extLst/>
        </p:spPr>
        <p:txBody>
          <a:bodyPr wrap="square" l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Implementation Approach</a:t>
            </a:r>
          </a:p>
        </p:txBody>
      </p:sp>
      <p:sp>
        <p:nvSpPr>
          <p:cNvPr id="16" name="TextBox 15"/>
          <p:cNvSpPr txBox="1">
            <a:spLocks noChangeArrowheads="1"/>
          </p:cNvSpPr>
          <p:nvPr userDrawn="1"/>
        </p:nvSpPr>
        <p:spPr bwMode="auto">
          <a:xfrm>
            <a:off x="381000" y="5102423"/>
            <a:ext cx="2819400" cy="307777"/>
          </a:xfrm>
          <a:prstGeom prst="rect">
            <a:avLst/>
          </a:prstGeom>
          <a:noFill/>
          <a:ln>
            <a:noFill/>
          </a:ln>
          <a:extLst/>
        </p:spPr>
        <p:txBody>
          <a:bodyPr wrap="square" l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Partners/Stakeholders</a:t>
            </a:r>
          </a:p>
        </p:txBody>
      </p:sp>
      <p:sp>
        <p:nvSpPr>
          <p:cNvPr id="18" name="TextBox 17"/>
          <p:cNvSpPr txBox="1">
            <a:spLocks noChangeArrowheads="1"/>
          </p:cNvSpPr>
          <p:nvPr userDrawn="1"/>
        </p:nvSpPr>
        <p:spPr bwMode="auto">
          <a:xfrm>
            <a:off x="4572000" y="3657600"/>
            <a:ext cx="2440733" cy="307777"/>
          </a:xfrm>
          <a:prstGeom prst="rect">
            <a:avLst/>
          </a:prstGeom>
          <a:noFill/>
          <a:ln>
            <a:noFill/>
          </a:ln>
          <a:extLst/>
        </p:spPr>
        <p:txBody>
          <a:bodyPr wrap="none" l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Risks and Execution Challenges</a:t>
            </a:r>
          </a:p>
        </p:txBody>
      </p:sp>
      <p:sp>
        <p:nvSpPr>
          <p:cNvPr id="32" name="Title 31"/>
          <p:cNvSpPr>
            <a:spLocks noGrp="1"/>
          </p:cNvSpPr>
          <p:nvPr>
            <p:ph type="title"/>
          </p:nvPr>
        </p:nvSpPr>
        <p:spPr>
          <a:xfrm>
            <a:off x="457200" y="76201"/>
            <a:ext cx="8229600" cy="685800"/>
          </a:xfrm>
        </p:spPr>
        <p:txBody>
          <a:bodyPr/>
          <a:lstStyle>
            <a:lvl1pPr>
              <a:defRPr sz="2800" baseline="0">
                <a:latin typeface="+mj-lt"/>
              </a:defRPr>
            </a:lvl1pPr>
          </a:lstStyle>
          <a:p>
            <a:r>
              <a:rPr lang="en-US" dirty="0" smtClean="0"/>
              <a:t>Click to edit Master title style</a:t>
            </a:r>
            <a:endParaRPr lang="en-US" dirty="0"/>
          </a:p>
        </p:txBody>
      </p:sp>
      <p:sp>
        <p:nvSpPr>
          <p:cNvPr id="5" name="Text Placeholder 4"/>
          <p:cNvSpPr>
            <a:spLocks noGrp="1"/>
          </p:cNvSpPr>
          <p:nvPr>
            <p:ph type="body" sz="quarter" idx="23"/>
          </p:nvPr>
        </p:nvSpPr>
        <p:spPr>
          <a:xfrm>
            <a:off x="381000" y="990600"/>
            <a:ext cx="4191000" cy="838200"/>
          </a:xfrm>
        </p:spPr>
        <p:txBody>
          <a:bodyPr lIns="45720" tIns="0" rIns="45720" bIns="0"/>
          <a:lstStyle>
            <a:lvl1pPr marL="114300" indent="-114300">
              <a:spcBef>
                <a:spcPts val="0"/>
              </a:spcBef>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extBox 16"/>
          <p:cNvSpPr txBox="1">
            <a:spLocks noChangeArrowheads="1"/>
          </p:cNvSpPr>
          <p:nvPr userDrawn="1"/>
        </p:nvSpPr>
        <p:spPr bwMode="auto">
          <a:xfrm>
            <a:off x="381000" y="1828800"/>
            <a:ext cx="1735924" cy="307777"/>
          </a:xfrm>
          <a:prstGeom prst="rect">
            <a:avLst/>
          </a:prstGeom>
          <a:noFill/>
          <a:ln>
            <a:noFill/>
          </a:ln>
          <a:extLst/>
        </p:spPr>
        <p:txBody>
          <a:bodyPr wrap="square" l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Anticipated Benefits</a:t>
            </a:r>
          </a:p>
        </p:txBody>
      </p:sp>
      <p:sp>
        <p:nvSpPr>
          <p:cNvPr id="21" name="Text Placeholder 4"/>
          <p:cNvSpPr>
            <a:spLocks noGrp="1"/>
          </p:cNvSpPr>
          <p:nvPr>
            <p:ph type="body" sz="quarter" idx="31"/>
          </p:nvPr>
        </p:nvSpPr>
        <p:spPr>
          <a:xfrm>
            <a:off x="381000" y="2057400"/>
            <a:ext cx="4191000" cy="1600200"/>
          </a:xfrm>
        </p:spPr>
        <p:txBody>
          <a:bodyPr lIns="45720" tIns="0" rIns="45720" bIns="0"/>
          <a:lstStyle>
            <a:lvl1pPr marL="114300" indent="-114300">
              <a:spcBef>
                <a:spcPts val="0"/>
              </a:spcBef>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3886200"/>
            <a:ext cx="4191000" cy="1219200"/>
          </a:xfrm>
        </p:spPr>
        <p:txBody>
          <a:bodyPr lIns="45720" tIns="0" rIns="45720" bIns="0"/>
          <a:lstStyle>
            <a:lvl1pPr marL="114300" indent="-114300">
              <a:spcBef>
                <a:spcPts val="0"/>
              </a:spcBef>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334000"/>
            <a:ext cx="2133599" cy="1143000"/>
          </a:xfrm>
        </p:spPr>
        <p:txBody>
          <a:bodyPr lIns="45720" tIns="0" rIns="45720" bIns="0"/>
          <a:lstStyle>
            <a:lvl1pPr marL="114300" indent="-114300">
              <a:spcBef>
                <a:spcPts val="0"/>
              </a:spcBef>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334000"/>
            <a:ext cx="2057400" cy="1143000"/>
          </a:xfrm>
        </p:spPr>
        <p:txBody>
          <a:bodyPr lIns="45720" tIns="0" rIns="45720" bIns="0"/>
          <a:lstStyle>
            <a:lvl1pPr marL="114300" indent="-114300">
              <a:spcBef>
                <a:spcPts val="0"/>
              </a:spcBef>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572000" y="3886200"/>
            <a:ext cx="4191000" cy="1219200"/>
          </a:xfrm>
        </p:spPr>
        <p:txBody>
          <a:bodyPr lIns="45720" tIns="0" rIns="45720" bIns="0"/>
          <a:lstStyle>
            <a:lvl1pPr marL="114300" indent="-114300">
              <a:spcBef>
                <a:spcPts val="0"/>
              </a:spcBef>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Tree>
    <p:extLst>
      <p:ext uri="{BB962C8B-B14F-4D97-AF65-F5344CB8AC3E}">
        <p14:creationId xmlns:p14="http://schemas.microsoft.com/office/powerpoint/2010/main" val="23674391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Quad Chart">
    <p:spTree>
      <p:nvGrpSpPr>
        <p:cNvPr id="1" name=""/>
        <p:cNvGrpSpPr/>
        <p:nvPr/>
      </p:nvGrpSpPr>
      <p:grpSpPr>
        <a:xfrm>
          <a:off x="0" y="0"/>
          <a:ext cx="0" cy="0"/>
          <a:chOff x="0" y="0"/>
          <a:chExt cx="0" cy="0"/>
        </a:xfrm>
      </p:grpSpPr>
      <p:cxnSp>
        <p:nvCxnSpPr>
          <p:cNvPr id="11" name="Straight Connector 10"/>
          <p:cNvCxnSpPr/>
          <p:nvPr userDrawn="1"/>
        </p:nvCxnSpPr>
        <p:spPr>
          <a:xfrm>
            <a:off x="4572000" y="762000"/>
            <a:ext cx="0" cy="556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381002" y="3657600"/>
            <a:ext cx="838199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userDrawn="1"/>
        </p:nvSpPr>
        <p:spPr bwMode="auto">
          <a:xfrm>
            <a:off x="457200" y="762000"/>
            <a:ext cx="1731693" cy="307777"/>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Portfolio Description</a:t>
            </a:r>
          </a:p>
        </p:txBody>
      </p:sp>
      <p:sp>
        <p:nvSpPr>
          <p:cNvPr id="14" name="TextBox 13"/>
          <p:cNvSpPr txBox="1">
            <a:spLocks noChangeArrowheads="1"/>
          </p:cNvSpPr>
          <p:nvPr userDrawn="1"/>
        </p:nvSpPr>
        <p:spPr bwMode="auto">
          <a:xfrm>
            <a:off x="4625096" y="762000"/>
            <a:ext cx="1699504" cy="307777"/>
          </a:xfrm>
          <a:prstGeom prst="rect">
            <a:avLst/>
          </a:prstGeom>
          <a:no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Planned Capabilities</a:t>
            </a:r>
          </a:p>
        </p:txBody>
      </p:sp>
      <p:sp>
        <p:nvSpPr>
          <p:cNvPr id="15" name="TextBox 14"/>
          <p:cNvSpPr txBox="1">
            <a:spLocks noChangeArrowheads="1"/>
          </p:cNvSpPr>
          <p:nvPr userDrawn="1"/>
        </p:nvSpPr>
        <p:spPr bwMode="auto">
          <a:xfrm>
            <a:off x="457200" y="3657600"/>
            <a:ext cx="3094054" cy="307777"/>
          </a:xfrm>
          <a:prstGeom prst="rect">
            <a:avLst/>
          </a:prstGeom>
          <a:no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Implementation Approach</a:t>
            </a:r>
          </a:p>
        </p:txBody>
      </p:sp>
      <p:sp>
        <p:nvSpPr>
          <p:cNvPr id="16" name="TextBox 15"/>
          <p:cNvSpPr txBox="1">
            <a:spLocks noChangeArrowheads="1"/>
          </p:cNvSpPr>
          <p:nvPr userDrawn="1"/>
        </p:nvSpPr>
        <p:spPr bwMode="auto">
          <a:xfrm>
            <a:off x="457200" y="5102423"/>
            <a:ext cx="2819400" cy="307777"/>
          </a:xfrm>
          <a:prstGeom prst="rect">
            <a:avLst/>
          </a:prstGeom>
          <a:no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Partners/Stakeholders</a:t>
            </a:r>
          </a:p>
        </p:txBody>
      </p:sp>
      <p:sp>
        <p:nvSpPr>
          <p:cNvPr id="18" name="TextBox 17"/>
          <p:cNvSpPr txBox="1">
            <a:spLocks noChangeArrowheads="1"/>
          </p:cNvSpPr>
          <p:nvPr userDrawn="1"/>
        </p:nvSpPr>
        <p:spPr bwMode="auto">
          <a:xfrm>
            <a:off x="4599701" y="3657600"/>
            <a:ext cx="2486899" cy="307777"/>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Risks and Execution Challenges</a:t>
            </a:r>
          </a:p>
        </p:txBody>
      </p:sp>
      <p:sp>
        <p:nvSpPr>
          <p:cNvPr id="5" name="Text Placeholder 4"/>
          <p:cNvSpPr>
            <a:spLocks noGrp="1"/>
          </p:cNvSpPr>
          <p:nvPr>
            <p:ph type="body" sz="quarter" idx="23"/>
          </p:nvPr>
        </p:nvSpPr>
        <p:spPr>
          <a:xfrm>
            <a:off x="381000" y="990600"/>
            <a:ext cx="4191000" cy="838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17" name="TextBox 16"/>
          <p:cNvSpPr txBox="1">
            <a:spLocks noChangeArrowheads="1"/>
          </p:cNvSpPr>
          <p:nvPr userDrawn="1"/>
        </p:nvSpPr>
        <p:spPr bwMode="auto">
          <a:xfrm>
            <a:off x="484991" y="1828800"/>
            <a:ext cx="1735924" cy="307777"/>
          </a:xfrm>
          <a:prstGeom prst="rect">
            <a:avLst/>
          </a:prstGeom>
          <a:no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1400" b="1" dirty="0" smtClean="0">
                <a:solidFill>
                  <a:prstClr val="black"/>
                </a:solidFill>
              </a:rPr>
              <a:t>Anticipated Benefits</a:t>
            </a:r>
          </a:p>
        </p:txBody>
      </p:sp>
      <p:sp>
        <p:nvSpPr>
          <p:cNvPr id="21" name="Text Placeholder 4"/>
          <p:cNvSpPr>
            <a:spLocks noGrp="1"/>
          </p:cNvSpPr>
          <p:nvPr>
            <p:ph type="body" sz="quarter" idx="31"/>
          </p:nvPr>
        </p:nvSpPr>
        <p:spPr>
          <a:xfrm>
            <a:off x="381000" y="2057400"/>
            <a:ext cx="4191000" cy="1600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2" name="Text Placeholder 4"/>
          <p:cNvSpPr>
            <a:spLocks noGrp="1"/>
          </p:cNvSpPr>
          <p:nvPr>
            <p:ph type="body" sz="quarter" idx="32"/>
          </p:nvPr>
        </p:nvSpPr>
        <p:spPr>
          <a:xfrm>
            <a:off x="381000" y="3886200"/>
            <a:ext cx="4191000"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3" name="Text Placeholder 4"/>
          <p:cNvSpPr>
            <a:spLocks noGrp="1"/>
          </p:cNvSpPr>
          <p:nvPr>
            <p:ph type="body" sz="quarter" idx="33"/>
          </p:nvPr>
        </p:nvSpPr>
        <p:spPr>
          <a:xfrm>
            <a:off x="381000" y="5334000"/>
            <a:ext cx="2133599" cy="11430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4" name="Text Placeholder 4"/>
          <p:cNvSpPr>
            <a:spLocks noGrp="1"/>
          </p:cNvSpPr>
          <p:nvPr>
            <p:ph type="body" sz="quarter" idx="34"/>
          </p:nvPr>
        </p:nvSpPr>
        <p:spPr>
          <a:xfrm>
            <a:off x="2514600" y="5334000"/>
            <a:ext cx="2057400" cy="11430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25" name="Text Placeholder 4"/>
          <p:cNvSpPr>
            <a:spLocks noGrp="1"/>
          </p:cNvSpPr>
          <p:nvPr>
            <p:ph type="body" sz="quarter" idx="35"/>
          </p:nvPr>
        </p:nvSpPr>
        <p:spPr>
          <a:xfrm>
            <a:off x="4572000" y="3886200"/>
            <a:ext cx="4191000" cy="1219200"/>
          </a:xfrm>
        </p:spPr>
        <p:txBody>
          <a:bodyPr/>
          <a:lstStyle>
            <a:lvl1pPr marL="114300" indent="-114300">
              <a:buFont typeface="Wingdings" pitchFamily="2" charset="2"/>
              <a:buChar char="§"/>
              <a:defRPr sz="1000">
                <a:solidFill>
                  <a:schemeClr val="tx1"/>
                </a:solidFill>
                <a:latin typeface="+mn-lt"/>
              </a:defRPr>
            </a:lvl1pPr>
            <a:lvl2pPr>
              <a:defRPr sz="1400"/>
            </a:lvl2pPr>
            <a:lvl3pPr>
              <a:defRPr sz="1400"/>
            </a:lvl3pPr>
            <a:lvl4pPr>
              <a:defRPr sz="1200"/>
            </a:lvl4pPr>
            <a:lvl5pPr>
              <a:defRPr sz="1200"/>
            </a:lvl5pPr>
          </a:lstStyle>
          <a:p>
            <a:pPr lvl="0"/>
            <a:r>
              <a:rPr lang="en-US" dirty="0" smtClean="0"/>
              <a:t>Click to edit Master text styles</a:t>
            </a:r>
          </a:p>
        </p:txBody>
      </p:sp>
      <p:sp>
        <p:nvSpPr>
          <p:cNvPr id="34" name="Title 33"/>
          <p:cNvSpPr>
            <a:spLocks noGrp="1"/>
          </p:cNvSpPr>
          <p:nvPr>
            <p:ph type="title"/>
          </p:nvPr>
        </p:nvSpPr>
        <p:spPr>
          <a:xfrm>
            <a:off x="457200" y="0"/>
            <a:ext cx="8229600" cy="762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5269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10.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1.jpeg"/><Relationship Id="rId5" Type="http://schemas.openxmlformats.org/officeDocument/2006/relationships/slideLayout" Target="../slideLayouts/slideLayout72.xml"/><Relationship Id="rId10" Type="http://schemas.openxmlformats.org/officeDocument/2006/relationships/theme" Target="../theme/theme11.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1.jpeg"/><Relationship Id="rId5" Type="http://schemas.openxmlformats.org/officeDocument/2006/relationships/slideLayout" Target="../slideLayouts/slideLayout81.xml"/><Relationship Id="rId10" Type="http://schemas.openxmlformats.org/officeDocument/2006/relationships/theme" Target="../theme/theme12.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image" Target="../media/image1.jpe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theme" Target="../theme/theme13.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jpeg"/><Relationship Id="rId5" Type="http://schemas.openxmlformats.org/officeDocument/2006/relationships/slideLayout" Target="../slideLayouts/slideLayout33.xml"/><Relationship Id="rId10" Type="http://schemas.openxmlformats.org/officeDocument/2006/relationships/theme" Target="../theme/theme7.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1.jpe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jpeg"/><Relationship Id="rId5" Type="http://schemas.openxmlformats.org/officeDocument/2006/relationships/slideLayout" Target="../slideLayouts/slideLayout52.xml"/><Relationship Id="rId10" Type="http://schemas.openxmlformats.org/officeDocument/2006/relationships/theme" Target="../theme/theme9.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6888"/>
            <a:ext cx="8229600" cy="613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27171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78061213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4" r:id="rId4"/>
    <p:sldLayoutId id="2147483695" r:id="rId5"/>
    <p:sldLayoutId id="2147483970" r:id="rId6"/>
    <p:sldLayoutId id="2147484049" r:id="rId7"/>
    <p:sldLayoutId id="2147484056" r:id="rId8"/>
    <p:sldLayoutId id="2147484055" r:id="rId9"/>
    <p:sldLayoutId id="2147484178" r:id="rId10"/>
    <p:sldLayoutId id="2147484179" r:id="rId1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3600" b="1" kern="1200">
          <a:solidFill>
            <a:srgbClr val="17375E"/>
          </a:solidFill>
          <a:latin typeface="Arial"/>
          <a:ea typeface="Arial" charset="0"/>
          <a:cs typeface="Arial"/>
        </a:defRPr>
      </a:lvl1pPr>
      <a:lvl2pPr algn="l" defTabSz="457200" rtl="0" eaLnBrk="0" fontAlgn="base" hangingPunct="0">
        <a:spcBef>
          <a:spcPct val="0"/>
        </a:spcBef>
        <a:spcAft>
          <a:spcPct val="0"/>
        </a:spcAft>
        <a:defRPr sz="3600" b="1">
          <a:solidFill>
            <a:srgbClr val="17375E"/>
          </a:solidFill>
          <a:latin typeface="Arial" charset="0"/>
          <a:ea typeface="Arial" charset="0"/>
          <a:cs typeface="Arial" charset="0"/>
        </a:defRPr>
      </a:lvl2pPr>
      <a:lvl3pPr algn="l" defTabSz="457200" rtl="0" eaLnBrk="0" fontAlgn="base" hangingPunct="0">
        <a:spcBef>
          <a:spcPct val="0"/>
        </a:spcBef>
        <a:spcAft>
          <a:spcPct val="0"/>
        </a:spcAft>
        <a:defRPr sz="3600" b="1">
          <a:solidFill>
            <a:srgbClr val="17375E"/>
          </a:solidFill>
          <a:latin typeface="Arial" charset="0"/>
          <a:ea typeface="Arial" charset="0"/>
          <a:cs typeface="Arial" charset="0"/>
        </a:defRPr>
      </a:lvl3pPr>
      <a:lvl4pPr algn="l" defTabSz="457200" rtl="0" eaLnBrk="0" fontAlgn="base" hangingPunct="0">
        <a:spcBef>
          <a:spcPct val="0"/>
        </a:spcBef>
        <a:spcAft>
          <a:spcPct val="0"/>
        </a:spcAft>
        <a:defRPr sz="3600" b="1">
          <a:solidFill>
            <a:srgbClr val="17375E"/>
          </a:solidFill>
          <a:latin typeface="Arial" charset="0"/>
          <a:ea typeface="Arial" charset="0"/>
          <a:cs typeface="Arial" charset="0"/>
        </a:defRPr>
      </a:lvl4pPr>
      <a:lvl5pPr algn="l" defTabSz="457200" rtl="0" eaLnBrk="0" fontAlgn="base" hangingPunct="0">
        <a:spcBef>
          <a:spcPct val="0"/>
        </a:spcBef>
        <a:spcAft>
          <a:spcPct val="0"/>
        </a:spcAft>
        <a:defRPr sz="3600" b="1">
          <a:solidFill>
            <a:srgbClr val="17375E"/>
          </a:solidFill>
          <a:latin typeface="Arial" charset="0"/>
          <a:ea typeface="Arial"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9BBB59"/>
        </a:buClr>
        <a:buFont typeface="Arial" charset="0"/>
        <a:buChar char="•"/>
        <a:defRPr sz="2800" kern="1200">
          <a:solidFill>
            <a:srgbClr val="7F7F7F"/>
          </a:solidFill>
          <a:latin typeface="Arial"/>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20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6882"/>
            <a:ext cx="8229600" cy="613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27171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038061725"/>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3600" b="1" kern="1200">
          <a:solidFill>
            <a:srgbClr val="17375E"/>
          </a:solidFill>
          <a:latin typeface="Arial"/>
          <a:ea typeface="Arial" charset="0"/>
          <a:cs typeface="Arial"/>
        </a:defRPr>
      </a:lvl1pPr>
      <a:lvl2pPr algn="l" defTabSz="457200" rtl="0" eaLnBrk="0" fontAlgn="base" hangingPunct="0">
        <a:spcBef>
          <a:spcPct val="0"/>
        </a:spcBef>
        <a:spcAft>
          <a:spcPct val="0"/>
        </a:spcAft>
        <a:defRPr sz="3600" b="1">
          <a:solidFill>
            <a:srgbClr val="17375E"/>
          </a:solidFill>
          <a:latin typeface="Arial" charset="0"/>
          <a:ea typeface="Arial" charset="0"/>
          <a:cs typeface="Arial" charset="0"/>
        </a:defRPr>
      </a:lvl2pPr>
      <a:lvl3pPr algn="l" defTabSz="457200" rtl="0" eaLnBrk="0" fontAlgn="base" hangingPunct="0">
        <a:spcBef>
          <a:spcPct val="0"/>
        </a:spcBef>
        <a:spcAft>
          <a:spcPct val="0"/>
        </a:spcAft>
        <a:defRPr sz="3600" b="1">
          <a:solidFill>
            <a:srgbClr val="17375E"/>
          </a:solidFill>
          <a:latin typeface="Arial" charset="0"/>
          <a:ea typeface="Arial" charset="0"/>
          <a:cs typeface="Arial" charset="0"/>
        </a:defRPr>
      </a:lvl3pPr>
      <a:lvl4pPr algn="l" defTabSz="457200" rtl="0" eaLnBrk="0" fontAlgn="base" hangingPunct="0">
        <a:spcBef>
          <a:spcPct val="0"/>
        </a:spcBef>
        <a:spcAft>
          <a:spcPct val="0"/>
        </a:spcAft>
        <a:defRPr sz="3600" b="1">
          <a:solidFill>
            <a:srgbClr val="17375E"/>
          </a:solidFill>
          <a:latin typeface="Arial" charset="0"/>
          <a:ea typeface="Arial" charset="0"/>
          <a:cs typeface="Arial" charset="0"/>
        </a:defRPr>
      </a:lvl4pPr>
      <a:lvl5pPr algn="l" defTabSz="457200" rtl="0" eaLnBrk="0" fontAlgn="base" hangingPunct="0">
        <a:spcBef>
          <a:spcPct val="0"/>
        </a:spcBef>
        <a:spcAft>
          <a:spcPct val="0"/>
        </a:spcAft>
        <a:defRPr sz="3600" b="1">
          <a:solidFill>
            <a:srgbClr val="17375E"/>
          </a:solidFill>
          <a:latin typeface="Arial" charset="0"/>
          <a:ea typeface="Arial"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9BBB59"/>
        </a:buClr>
        <a:buFont typeface="Arial" charset="0"/>
        <a:buChar char="•"/>
        <a:defRPr sz="2800" kern="1200">
          <a:solidFill>
            <a:srgbClr val="7F7F7F"/>
          </a:solidFill>
          <a:latin typeface="Arial"/>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20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6882"/>
            <a:ext cx="8229600" cy="613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27171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167084776"/>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3600" b="1" kern="1200">
          <a:solidFill>
            <a:srgbClr val="17375E"/>
          </a:solidFill>
          <a:latin typeface="Arial"/>
          <a:ea typeface="Arial" charset="0"/>
          <a:cs typeface="Arial"/>
        </a:defRPr>
      </a:lvl1pPr>
      <a:lvl2pPr algn="l" defTabSz="457200" rtl="0" eaLnBrk="0" fontAlgn="base" hangingPunct="0">
        <a:spcBef>
          <a:spcPct val="0"/>
        </a:spcBef>
        <a:spcAft>
          <a:spcPct val="0"/>
        </a:spcAft>
        <a:defRPr sz="3600" b="1">
          <a:solidFill>
            <a:srgbClr val="17375E"/>
          </a:solidFill>
          <a:latin typeface="Arial" charset="0"/>
          <a:ea typeface="Arial" charset="0"/>
          <a:cs typeface="Arial" charset="0"/>
        </a:defRPr>
      </a:lvl2pPr>
      <a:lvl3pPr algn="l" defTabSz="457200" rtl="0" eaLnBrk="0" fontAlgn="base" hangingPunct="0">
        <a:spcBef>
          <a:spcPct val="0"/>
        </a:spcBef>
        <a:spcAft>
          <a:spcPct val="0"/>
        </a:spcAft>
        <a:defRPr sz="3600" b="1">
          <a:solidFill>
            <a:srgbClr val="17375E"/>
          </a:solidFill>
          <a:latin typeface="Arial" charset="0"/>
          <a:ea typeface="Arial" charset="0"/>
          <a:cs typeface="Arial" charset="0"/>
        </a:defRPr>
      </a:lvl3pPr>
      <a:lvl4pPr algn="l" defTabSz="457200" rtl="0" eaLnBrk="0" fontAlgn="base" hangingPunct="0">
        <a:spcBef>
          <a:spcPct val="0"/>
        </a:spcBef>
        <a:spcAft>
          <a:spcPct val="0"/>
        </a:spcAft>
        <a:defRPr sz="3600" b="1">
          <a:solidFill>
            <a:srgbClr val="17375E"/>
          </a:solidFill>
          <a:latin typeface="Arial" charset="0"/>
          <a:ea typeface="Arial" charset="0"/>
          <a:cs typeface="Arial" charset="0"/>
        </a:defRPr>
      </a:lvl4pPr>
      <a:lvl5pPr algn="l" defTabSz="457200" rtl="0" eaLnBrk="0" fontAlgn="base" hangingPunct="0">
        <a:spcBef>
          <a:spcPct val="0"/>
        </a:spcBef>
        <a:spcAft>
          <a:spcPct val="0"/>
        </a:spcAft>
        <a:defRPr sz="3600" b="1">
          <a:solidFill>
            <a:srgbClr val="17375E"/>
          </a:solidFill>
          <a:latin typeface="Arial" charset="0"/>
          <a:ea typeface="Arial"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9BBB59"/>
        </a:buClr>
        <a:buFont typeface="Arial" charset="0"/>
        <a:buChar char="•"/>
        <a:defRPr sz="2800" kern="1200">
          <a:solidFill>
            <a:srgbClr val="7F7F7F"/>
          </a:solidFill>
          <a:latin typeface="Arial"/>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20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6882"/>
            <a:ext cx="8229600" cy="613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27171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158421229"/>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3600" b="1" kern="1200">
          <a:solidFill>
            <a:srgbClr val="17375E"/>
          </a:solidFill>
          <a:latin typeface="Arial"/>
          <a:ea typeface="Arial" charset="0"/>
          <a:cs typeface="Arial"/>
        </a:defRPr>
      </a:lvl1pPr>
      <a:lvl2pPr algn="l" defTabSz="457200" rtl="0" eaLnBrk="0" fontAlgn="base" hangingPunct="0">
        <a:spcBef>
          <a:spcPct val="0"/>
        </a:spcBef>
        <a:spcAft>
          <a:spcPct val="0"/>
        </a:spcAft>
        <a:defRPr sz="3600" b="1">
          <a:solidFill>
            <a:srgbClr val="17375E"/>
          </a:solidFill>
          <a:latin typeface="Arial" charset="0"/>
          <a:ea typeface="Arial" charset="0"/>
          <a:cs typeface="Arial" charset="0"/>
        </a:defRPr>
      </a:lvl2pPr>
      <a:lvl3pPr algn="l" defTabSz="457200" rtl="0" eaLnBrk="0" fontAlgn="base" hangingPunct="0">
        <a:spcBef>
          <a:spcPct val="0"/>
        </a:spcBef>
        <a:spcAft>
          <a:spcPct val="0"/>
        </a:spcAft>
        <a:defRPr sz="3600" b="1">
          <a:solidFill>
            <a:srgbClr val="17375E"/>
          </a:solidFill>
          <a:latin typeface="Arial" charset="0"/>
          <a:ea typeface="Arial" charset="0"/>
          <a:cs typeface="Arial" charset="0"/>
        </a:defRPr>
      </a:lvl3pPr>
      <a:lvl4pPr algn="l" defTabSz="457200" rtl="0" eaLnBrk="0" fontAlgn="base" hangingPunct="0">
        <a:spcBef>
          <a:spcPct val="0"/>
        </a:spcBef>
        <a:spcAft>
          <a:spcPct val="0"/>
        </a:spcAft>
        <a:defRPr sz="3600" b="1">
          <a:solidFill>
            <a:srgbClr val="17375E"/>
          </a:solidFill>
          <a:latin typeface="Arial" charset="0"/>
          <a:ea typeface="Arial" charset="0"/>
          <a:cs typeface="Arial" charset="0"/>
        </a:defRPr>
      </a:lvl4pPr>
      <a:lvl5pPr algn="l" defTabSz="457200" rtl="0" eaLnBrk="0" fontAlgn="base" hangingPunct="0">
        <a:spcBef>
          <a:spcPct val="0"/>
        </a:spcBef>
        <a:spcAft>
          <a:spcPct val="0"/>
        </a:spcAft>
        <a:defRPr sz="3600" b="1">
          <a:solidFill>
            <a:srgbClr val="17375E"/>
          </a:solidFill>
          <a:latin typeface="Arial" charset="0"/>
          <a:ea typeface="Arial"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9BBB59"/>
        </a:buClr>
        <a:buFont typeface="Arial" charset="0"/>
        <a:buChar char="•"/>
        <a:defRPr sz="2800" kern="1200">
          <a:solidFill>
            <a:srgbClr val="7F7F7F"/>
          </a:solidFill>
          <a:latin typeface="Arial"/>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20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7175"/>
            <a:ext cx="82296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7158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485077390"/>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3600" b="1" kern="1200">
          <a:solidFill>
            <a:srgbClr val="17375E"/>
          </a:solidFill>
          <a:latin typeface="Arial"/>
          <a:ea typeface="MS PGothic" pitchFamily="34" charset="-128"/>
          <a:cs typeface="Arial"/>
        </a:defRPr>
      </a:lvl1pPr>
      <a:lvl2pPr algn="ctr" defTabSz="457200" rtl="0" eaLnBrk="0" fontAlgn="base" hangingPunct="0">
        <a:spcBef>
          <a:spcPct val="0"/>
        </a:spcBef>
        <a:spcAft>
          <a:spcPct val="0"/>
        </a:spcAft>
        <a:defRPr sz="3600" b="1">
          <a:solidFill>
            <a:srgbClr val="17375E"/>
          </a:solidFill>
          <a:latin typeface="Arial" charset="0"/>
          <a:ea typeface="MS PGothic" pitchFamily="34" charset="-128"/>
          <a:cs typeface="Arial" charset="0"/>
        </a:defRPr>
      </a:lvl2pPr>
      <a:lvl3pPr algn="ctr" defTabSz="457200" rtl="0" eaLnBrk="0" fontAlgn="base" hangingPunct="0">
        <a:spcBef>
          <a:spcPct val="0"/>
        </a:spcBef>
        <a:spcAft>
          <a:spcPct val="0"/>
        </a:spcAft>
        <a:defRPr sz="3600" b="1">
          <a:solidFill>
            <a:srgbClr val="17375E"/>
          </a:solidFill>
          <a:latin typeface="Arial" charset="0"/>
          <a:ea typeface="MS PGothic" pitchFamily="34" charset="-128"/>
          <a:cs typeface="Arial" charset="0"/>
        </a:defRPr>
      </a:lvl3pPr>
      <a:lvl4pPr algn="ctr" defTabSz="457200" rtl="0" eaLnBrk="0" fontAlgn="base" hangingPunct="0">
        <a:spcBef>
          <a:spcPct val="0"/>
        </a:spcBef>
        <a:spcAft>
          <a:spcPct val="0"/>
        </a:spcAft>
        <a:defRPr sz="3600" b="1">
          <a:solidFill>
            <a:srgbClr val="17375E"/>
          </a:solidFill>
          <a:latin typeface="Arial" charset="0"/>
          <a:ea typeface="MS PGothic" pitchFamily="34" charset="-128"/>
          <a:cs typeface="Arial" charset="0"/>
        </a:defRPr>
      </a:lvl4pPr>
      <a:lvl5pPr algn="ctr" defTabSz="457200" rtl="0" eaLnBrk="0" fontAlgn="base" hangingPunct="0">
        <a:spcBef>
          <a:spcPct val="0"/>
        </a:spcBef>
        <a:spcAft>
          <a:spcPct val="0"/>
        </a:spcAft>
        <a:defRPr sz="3600" b="1">
          <a:solidFill>
            <a:srgbClr val="17375E"/>
          </a:solidFill>
          <a:latin typeface="Arial" charset="0"/>
          <a:ea typeface="MS PGothic" pitchFamily="34" charset="-128"/>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9BBB59"/>
        </a:buClr>
        <a:buFont typeface="Arial" pitchFamily="34" charset="0"/>
        <a:buChar char="•"/>
        <a:defRPr sz="2800" kern="1200">
          <a:solidFill>
            <a:srgbClr val="7F7F7F"/>
          </a:solidFill>
          <a:latin typeface="Arial"/>
          <a:ea typeface="MS PGothic" pitchFamily="34" charset="-128"/>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pitchFamily="34" charset="0"/>
        <a:buChar char="•"/>
        <a:defRPr sz="20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pitchFamily="34" charset="0"/>
        <a:buChar char="»"/>
        <a:defRPr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6890"/>
            <a:ext cx="8229600" cy="613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27171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088352653"/>
      </p:ext>
    </p:extLst>
  </p:cSld>
  <p:clrMap bg1="lt1" tx1="dk1" bg2="lt2" tx2="dk2" accent1="accent1" accent2="accent2" accent3="accent3" accent4="accent4" accent5="accent5" accent6="accent6" hlink="hlink" folHlink="folHlink"/>
  <p:sldLayoutIdLst>
    <p:sldLayoutId id="2147484059" r:id="rId1"/>
    <p:sldLayoutId id="2147484102" r:id="rId2"/>
    <p:sldLayoutId id="2147484103" r:id="rId3"/>
    <p:sldLayoutId id="2147484150" r:id="rId4"/>
    <p:sldLayoutId id="2147484151" r:id="rId5"/>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3600" b="1" kern="1200">
          <a:solidFill>
            <a:srgbClr val="17375E"/>
          </a:solidFill>
          <a:latin typeface="Arial"/>
          <a:ea typeface="Arial" charset="0"/>
          <a:cs typeface="Arial"/>
        </a:defRPr>
      </a:lvl1pPr>
      <a:lvl2pPr algn="l" defTabSz="457200" rtl="0" eaLnBrk="0" fontAlgn="base" hangingPunct="0">
        <a:spcBef>
          <a:spcPct val="0"/>
        </a:spcBef>
        <a:spcAft>
          <a:spcPct val="0"/>
        </a:spcAft>
        <a:defRPr sz="3600" b="1">
          <a:solidFill>
            <a:srgbClr val="17375E"/>
          </a:solidFill>
          <a:latin typeface="Arial" charset="0"/>
          <a:ea typeface="Arial" charset="0"/>
          <a:cs typeface="Arial" charset="0"/>
        </a:defRPr>
      </a:lvl2pPr>
      <a:lvl3pPr algn="l" defTabSz="457200" rtl="0" eaLnBrk="0" fontAlgn="base" hangingPunct="0">
        <a:spcBef>
          <a:spcPct val="0"/>
        </a:spcBef>
        <a:spcAft>
          <a:spcPct val="0"/>
        </a:spcAft>
        <a:defRPr sz="3600" b="1">
          <a:solidFill>
            <a:srgbClr val="17375E"/>
          </a:solidFill>
          <a:latin typeface="Arial" charset="0"/>
          <a:ea typeface="Arial" charset="0"/>
          <a:cs typeface="Arial" charset="0"/>
        </a:defRPr>
      </a:lvl3pPr>
      <a:lvl4pPr algn="l" defTabSz="457200" rtl="0" eaLnBrk="0" fontAlgn="base" hangingPunct="0">
        <a:spcBef>
          <a:spcPct val="0"/>
        </a:spcBef>
        <a:spcAft>
          <a:spcPct val="0"/>
        </a:spcAft>
        <a:defRPr sz="3600" b="1">
          <a:solidFill>
            <a:srgbClr val="17375E"/>
          </a:solidFill>
          <a:latin typeface="Arial" charset="0"/>
          <a:ea typeface="Arial" charset="0"/>
          <a:cs typeface="Arial" charset="0"/>
        </a:defRPr>
      </a:lvl4pPr>
      <a:lvl5pPr algn="l" defTabSz="457200" rtl="0" eaLnBrk="0" fontAlgn="base" hangingPunct="0">
        <a:spcBef>
          <a:spcPct val="0"/>
        </a:spcBef>
        <a:spcAft>
          <a:spcPct val="0"/>
        </a:spcAft>
        <a:defRPr sz="3600" b="1">
          <a:solidFill>
            <a:srgbClr val="17375E"/>
          </a:solidFill>
          <a:latin typeface="Arial" charset="0"/>
          <a:ea typeface="Arial"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9BBB59"/>
        </a:buClr>
        <a:buFont typeface="Arial" charset="0"/>
        <a:buChar char="•"/>
        <a:defRPr sz="2800" kern="1200">
          <a:solidFill>
            <a:srgbClr val="7F7F7F"/>
          </a:solidFill>
          <a:latin typeface="Arial"/>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20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6888"/>
            <a:ext cx="8229600" cy="613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27171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079068590"/>
      </p:ext>
    </p:extLst>
  </p:cSld>
  <p:clrMap bg1="lt1" tx1="dk1" bg2="lt2" tx2="dk2" accent1="accent1" accent2="accent2" accent3="accent3" accent4="accent4" accent5="accent5" accent6="accent6" hlink="hlink" folHlink="folHlink"/>
  <p:sldLayoutIdLst>
    <p:sldLayoutId id="2147484062" r:id="rId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3600" b="1" kern="1200">
          <a:solidFill>
            <a:srgbClr val="17375E"/>
          </a:solidFill>
          <a:latin typeface="Arial"/>
          <a:ea typeface="Arial" charset="0"/>
          <a:cs typeface="Arial"/>
        </a:defRPr>
      </a:lvl1pPr>
      <a:lvl2pPr algn="l" defTabSz="457200" rtl="0" eaLnBrk="0" fontAlgn="base" hangingPunct="0">
        <a:spcBef>
          <a:spcPct val="0"/>
        </a:spcBef>
        <a:spcAft>
          <a:spcPct val="0"/>
        </a:spcAft>
        <a:defRPr sz="3600" b="1">
          <a:solidFill>
            <a:srgbClr val="17375E"/>
          </a:solidFill>
          <a:latin typeface="Arial" charset="0"/>
          <a:ea typeface="Arial" charset="0"/>
          <a:cs typeface="Arial" charset="0"/>
        </a:defRPr>
      </a:lvl2pPr>
      <a:lvl3pPr algn="l" defTabSz="457200" rtl="0" eaLnBrk="0" fontAlgn="base" hangingPunct="0">
        <a:spcBef>
          <a:spcPct val="0"/>
        </a:spcBef>
        <a:spcAft>
          <a:spcPct val="0"/>
        </a:spcAft>
        <a:defRPr sz="3600" b="1">
          <a:solidFill>
            <a:srgbClr val="17375E"/>
          </a:solidFill>
          <a:latin typeface="Arial" charset="0"/>
          <a:ea typeface="Arial" charset="0"/>
          <a:cs typeface="Arial" charset="0"/>
        </a:defRPr>
      </a:lvl3pPr>
      <a:lvl4pPr algn="l" defTabSz="457200" rtl="0" eaLnBrk="0" fontAlgn="base" hangingPunct="0">
        <a:spcBef>
          <a:spcPct val="0"/>
        </a:spcBef>
        <a:spcAft>
          <a:spcPct val="0"/>
        </a:spcAft>
        <a:defRPr sz="3600" b="1">
          <a:solidFill>
            <a:srgbClr val="17375E"/>
          </a:solidFill>
          <a:latin typeface="Arial" charset="0"/>
          <a:ea typeface="Arial" charset="0"/>
          <a:cs typeface="Arial" charset="0"/>
        </a:defRPr>
      </a:lvl4pPr>
      <a:lvl5pPr algn="l" defTabSz="457200" rtl="0" eaLnBrk="0" fontAlgn="base" hangingPunct="0">
        <a:spcBef>
          <a:spcPct val="0"/>
        </a:spcBef>
        <a:spcAft>
          <a:spcPct val="0"/>
        </a:spcAft>
        <a:defRPr sz="3600" b="1">
          <a:solidFill>
            <a:srgbClr val="17375E"/>
          </a:solidFill>
          <a:latin typeface="Arial" charset="0"/>
          <a:ea typeface="Arial"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9BBB59"/>
        </a:buClr>
        <a:buFont typeface="Arial" charset="0"/>
        <a:buChar char="•"/>
        <a:defRPr sz="2800" kern="1200">
          <a:solidFill>
            <a:srgbClr val="7F7F7F"/>
          </a:solidFill>
          <a:latin typeface="Arial"/>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20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6884"/>
            <a:ext cx="8229600" cy="613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27171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23785952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0" fontAlgn="base" hangingPunct="0">
        <a:spcBef>
          <a:spcPct val="0"/>
        </a:spcBef>
        <a:spcAft>
          <a:spcPct val="0"/>
        </a:spcAft>
        <a:defRPr sz="3600" b="1" kern="1200">
          <a:solidFill>
            <a:srgbClr val="17375E"/>
          </a:solidFill>
          <a:latin typeface="Arial"/>
          <a:ea typeface="Arial" charset="0"/>
          <a:cs typeface="Arial"/>
        </a:defRPr>
      </a:lvl1pPr>
      <a:lvl2pPr algn="l" defTabSz="457200" rtl="0" eaLnBrk="0" fontAlgn="base" hangingPunct="0">
        <a:spcBef>
          <a:spcPct val="0"/>
        </a:spcBef>
        <a:spcAft>
          <a:spcPct val="0"/>
        </a:spcAft>
        <a:defRPr sz="3600" b="1">
          <a:solidFill>
            <a:srgbClr val="17375E"/>
          </a:solidFill>
          <a:latin typeface="Arial" charset="0"/>
          <a:ea typeface="Arial" charset="0"/>
          <a:cs typeface="Arial" charset="0"/>
        </a:defRPr>
      </a:lvl2pPr>
      <a:lvl3pPr algn="l" defTabSz="457200" rtl="0" eaLnBrk="0" fontAlgn="base" hangingPunct="0">
        <a:spcBef>
          <a:spcPct val="0"/>
        </a:spcBef>
        <a:spcAft>
          <a:spcPct val="0"/>
        </a:spcAft>
        <a:defRPr sz="3600" b="1">
          <a:solidFill>
            <a:srgbClr val="17375E"/>
          </a:solidFill>
          <a:latin typeface="Arial" charset="0"/>
          <a:ea typeface="Arial" charset="0"/>
          <a:cs typeface="Arial" charset="0"/>
        </a:defRPr>
      </a:lvl3pPr>
      <a:lvl4pPr algn="l" defTabSz="457200" rtl="0" eaLnBrk="0" fontAlgn="base" hangingPunct="0">
        <a:spcBef>
          <a:spcPct val="0"/>
        </a:spcBef>
        <a:spcAft>
          <a:spcPct val="0"/>
        </a:spcAft>
        <a:defRPr sz="3600" b="1">
          <a:solidFill>
            <a:srgbClr val="17375E"/>
          </a:solidFill>
          <a:latin typeface="Arial" charset="0"/>
          <a:ea typeface="Arial" charset="0"/>
          <a:cs typeface="Arial" charset="0"/>
        </a:defRPr>
      </a:lvl4pPr>
      <a:lvl5pPr algn="l" defTabSz="457200" rtl="0" eaLnBrk="0" fontAlgn="base" hangingPunct="0">
        <a:spcBef>
          <a:spcPct val="0"/>
        </a:spcBef>
        <a:spcAft>
          <a:spcPct val="0"/>
        </a:spcAft>
        <a:defRPr sz="3600" b="1">
          <a:solidFill>
            <a:srgbClr val="17375E"/>
          </a:solidFill>
          <a:latin typeface="Arial" charset="0"/>
          <a:ea typeface="Arial"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9BBB59"/>
        </a:buClr>
        <a:buFont typeface="Arial" charset="0"/>
        <a:buChar char="•"/>
        <a:defRPr sz="2800" kern="1200">
          <a:solidFill>
            <a:srgbClr val="7F7F7F"/>
          </a:solidFill>
          <a:latin typeface="Arial"/>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20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6882"/>
            <a:ext cx="8229600" cy="613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27171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427126908"/>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180" r:id="rId10"/>
    <p:sldLayoutId id="2147484181" r:id="rId1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3600" b="1" kern="1200">
          <a:solidFill>
            <a:srgbClr val="17375E"/>
          </a:solidFill>
          <a:latin typeface="Arial"/>
          <a:ea typeface="Arial" charset="0"/>
          <a:cs typeface="Arial"/>
        </a:defRPr>
      </a:lvl1pPr>
      <a:lvl2pPr algn="l" defTabSz="457200" rtl="0" eaLnBrk="0" fontAlgn="base" hangingPunct="0">
        <a:spcBef>
          <a:spcPct val="0"/>
        </a:spcBef>
        <a:spcAft>
          <a:spcPct val="0"/>
        </a:spcAft>
        <a:defRPr sz="3600" b="1">
          <a:solidFill>
            <a:srgbClr val="17375E"/>
          </a:solidFill>
          <a:latin typeface="Arial" charset="0"/>
          <a:ea typeface="Arial" charset="0"/>
          <a:cs typeface="Arial" charset="0"/>
        </a:defRPr>
      </a:lvl2pPr>
      <a:lvl3pPr algn="l" defTabSz="457200" rtl="0" eaLnBrk="0" fontAlgn="base" hangingPunct="0">
        <a:spcBef>
          <a:spcPct val="0"/>
        </a:spcBef>
        <a:spcAft>
          <a:spcPct val="0"/>
        </a:spcAft>
        <a:defRPr sz="3600" b="1">
          <a:solidFill>
            <a:srgbClr val="17375E"/>
          </a:solidFill>
          <a:latin typeface="Arial" charset="0"/>
          <a:ea typeface="Arial" charset="0"/>
          <a:cs typeface="Arial" charset="0"/>
        </a:defRPr>
      </a:lvl3pPr>
      <a:lvl4pPr algn="l" defTabSz="457200" rtl="0" eaLnBrk="0" fontAlgn="base" hangingPunct="0">
        <a:spcBef>
          <a:spcPct val="0"/>
        </a:spcBef>
        <a:spcAft>
          <a:spcPct val="0"/>
        </a:spcAft>
        <a:defRPr sz="3600" b="1">
          <a:solidFill>
            <a:srgbClr val="17375E"/>
          </a:solidFill>
          <a:latin typeface="Arial" charset="0"/>
          <a:ea typeface="Arial" charset="0"/>
          <a:cs typeface="Arial" charset="0"/>
        </a:defRPr>
      </a:lvl4pPr>
      <a:lvl5pPr algn="l" defTabSz="457200" rtl="0" eaLnBrk="0" fontAlgn="base" hangingPunct="0">
        <a:spcBef>
          <a:spcPct val="0"/>
        </a:spcBef>
        <a:spcAft>
          <a:spcPct val="0"/>
        </a:spcAft>
        <a:defRPr sz="3600" b="1">
          <a:solidFill>
            <a:srgbClr val="17375E"/>
          </a:solidFill>
          <a:latin typeface="Arial" charset="0"/>
          <a:ea typeface="Arial"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9BBB59"/>
        </a:buClr>
        <a:buFont typeface="Arial" charset="0"/>
        <a:buChar char="•"/>
        <a:defRPr sz="2800" kern="1200">
          <a:solidFill>
            <a:srgbClr val="7F7F7F"/>
          </a:solidFill>
          <a:latin typeface="Arial"/>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20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6884"/>
            <a:ext cx="8229600" cy="613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27171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344869411"/>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0" fontAlgn="base" hangingPunct="0">
        <a:spcBef>
          <a:spcPct val="0"/>
        </a:spcBef>
        <a:spcAft>
          <a:spcPct val="0"/>
        </a:spcAft>
        <a:defRPr sz="3600" b="1" kern="1200">
          <a:solidFill>
            <a:srgbClr val="17375E"/>
          </a:solidFill>
          <a:latin typeface="Arial"/>
          <a:ea typeface="Arial" charset="0"/>
          <a:cs typeface="Arial"/>
        </a:defRPr>
      </a:lvl1pPr>
      <a:lvl2pPr algn="l" defTabSz="457200" rtl="0" eaLnBrk="0" fontAlgn="base" hangingPunct="0">
        <a:spcBef>
          <a:spcPct val="0"/>
        </a:spcBef>
        <a:spcAft>
          <a:spcPct val="0"/>
        </a:spcAft>
        <a:defRPr sz="3600" b="1">
          <a:solidFill>
            <a:srgbClr val="17375E"/>
          </a:solidFill>
          <a:latin typeface="Arial" charset="0"/>
          <a:ea typeface="Arial" charset="0"/>
          <a:cs typeface="Arial" charset="0"/>
        </a:defRPr>
      </a:lvl2pPr>
      <a:lvl3pPr algn="l" defTabSz="457200" rtl="0" eaLnBrk="0" fontAlgn="base" hangingPunct="0">
        <a:spcBef>
          <a:spcPct val="0"/>
        </a:spcBef>
        <a:spcAft>
          <a:spcPct val="0"/>
        </a:spcAft>
        <a:defRPr sz="3600" b="1">
          <a:solidFill>
            <a:srgbClr val="17375E"/>
          </a:solidFill>
          <a:latin typeface="Arial" charset="0"/>
          <a:ea typeface="Arial" charset="0"/>
          <a:cs typeface="Arial" charset="0"/>
        </a:defRPr>
      </a:lvl3pPr>
      <a:lvl4pPr algn="l" defTabSz="457200" rtl="0" eaLnBrk="0" fontAlgn="base" hangingPunct="0">
        <a:spcBef>
          <a:spcPct val="0"/>
        </a:spcBef>
        <a:spcAft>
          <a:spcPct val="0"/>
        </a:spcAft>
        <a:defRPr sz="3600" b="1">
          <a:solidFill>
            <a:srgbClr val="17375E"/>
          </a:solidFill>
          <a:latin typeface="Arial" charset="0"/>
          <a:ea typeface="Arial" charset="0"/>
          <a:cs typeface="Arial" charset="0"/>
        </a:defRPr>
      </a:lvl4pPr>
      <a:lvl5pPr algn="l" defTabSz="457200" rtl="0" eaLnBrk="0" fontAlgn="base" hangingPunct="0">
        <a:spcBef>
          <a:spcPct val="0"/>
        </a:spcBef>
        <a:spcAft>
          <a:spcPct val="0"/>
        </a:spcAft>
        <a:defRPr sz="3600" b="1">
          <a:solidFill>
            <a:srgbClr val="17375E"/>
          </a:solidFill>
          <a:latin typeface="Arial" charset="0"/>
          <a:ea typeface="Arial"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9BBB59"/>
        </a:buClr>
        <a:buFont typeface="Arial" charset="0"/>
        <a:buChar char="•"/>
        <a:defRPr sz="2800" kern="1200">
          <a:solidFill>
            <a:srgbClr val="7F7F7F"/>
          </a:solidFill>
          <a:latin typeface="Arial"/>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20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7175"/>
            <a:ext cx="82296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7158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307400762"/>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3600" b="1" kern="1200">
          <a:solidFill>
            <a:srgbClr val="17375E"/>
          </a:solidFill>
          <a:latin typeface="Arial"/>
          <a:ea typeface="Arial" charset="0"/>
          <a:cs typeface="Arial"/>
        </a:defRPr>
      </a:lvl1pPr>
      <a:lvl2pPr algn="ctr" defTabSz="457200" rtl="0" eaLnBrk="0" fontAlgn="base" hangingPunct="0">
        <a:spcBef>
          <a:spcPct val="0"/>
        </a:spcBef>
        <a:spcAft>
          <a:spcPct val="0"/>
        </a:spcAft>
        <a:defRPr sz="3600" b="1">
          <a:solidFill>
            <a:srgbClr val="17375E"/>
          </a:solidFill>
          <a:latin typeface="Arial" charset="0"/>
          <a:ea typeface="Arial" charset="0"/>
          <a:cs typeface="Arial" charset="0"/>
        </a:defRPr>
      </a:lvl2pPr>
      <a:lvl3pPr algn="ctr" defTabSz="457200" rtl="0" eaLnBrk="0" fontAlgn="base" hangingPunct="0">
        <a:spcBef>
          <a:spcPct val="0"/>
        </a:spcBef>
        <a:spcAft>
          <a:spcPct val="0"/>
        </a:spcAft>
        <a:defRPr sz="3600" b="1">
          <a:solidFill>
            <a:srgbClr val="17375E"/>
          </a:solidFill>
          <a:latin typeface="Arial" charset="0"/>
          <a:ea typeface="Arial" charset="0"/>
          <a:cs typeface="Arial" charset="0"/>
        </a:defRPr>
      </a:lvl3pPr>
      <a:lvl4pPr algn="ctr" defTabSz="457200" rtl="0" eaLnBrk="0" fontAlgn="base" hangingPunct="0">
        <a:spcBef>
          <a:spcPct val="0"/>
        </a:spcBef>
        <a:spcAft>
          <a:spcPct val="0"/>
        </a:spcAft>
        <a:defRPr sz="3600" b="1">
          <a:solidFill>
            <a:srgbClr val="17375E"/>
          </a:solidFill>
          <a:latin typeface="Arial" charset="0"/>
          <a:ea typeface="Arial" charset="0"/>
          <a:cs typeface="Arial" charset="0"/>
        </a:defRPr>
      </a:lvl4pPr>
      <a:lvl5pPr algn="ctr" defTabSz="457200" rtl="0" eaLnBrk="0" fontAlgn="base" hangingPunct="0">
        <a:spcBef>
          <a:spcPct val="0"/>
        </a:spcBef>
        <a:spcAft>
          <a:spcPct val="0"/>
        </a:spcAft>
        <a:defRPr sz="3600" b="1">
          <a:solidFill>
            <a:srgbClr val="17375E"/>
          </a:solidFill>
          <a:latin typeface="Arial" charset="0"/>
          <a:ea typeface="Arial"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9BBB59"/>
        </a:buClr>
        <a:buFont typeface="Arial" pitchFamily="34" charset="0"/>
        <a:buChar char="•"/>
        <a:defRPr sz="2800" kern="1200">
          <a:solidFill>
            <a:srgbClr val="7F7F7F"/>
          </a:solidFill>
          <a:latin typeface="Arial"/>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pitchFamily="34" charset="0"/>
        <a:buChar char="•"/>
        <a:defRPr sz="20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pitchFamily="34" charset="0"/>
        <a:buChar char="»"/>
        <a:defRPr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6882"/>
            <a:ext cx="8229600" cy="613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27171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101428687"/>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Ls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3600" b="1" kern="1200">
          <a:solidFill>
            <a:srgbClr val="17375E"/>
          </a:solidFill>
          <a:latin typeface="Arial"/>
          <a:ea typeface="Arial" charset="0"/>
          <a:cs typeface="Arial"/>
        </a:defRPr>
      </a:lvl1pPr>
      <a:lvl2pPr algn="l" defTabSz="457200" rtl="0" eaLnBrk="0" fontAlgn="base" hangingPunct="0">
        <a:spcBef>
          <a:spcPct val="0"/>
        </a:spcBef>
        <a:spcAft>
          <a:spcPct val="0"/>
        </a:spcAft>
        <a:defRPr sz="3600" b="1">
          <a:solidFill>
            <a:srgbClr val="17375E"/>
          </a:solidFill>
          <a:latin typeface="Arial" charset="0"/>
          <a:ea typeface="Arial" charset="0"/>
          <a:cs typeface="Arial" charset="0"/>
        </a:defRPr>
      </a:lvl2pPr>
      <a:lvl3pPr algn="l" defTabSz="457200" rtl="0" eaLnBrk="0" fontAlgn="base" hangingPunct="0">
        <a:spcBef>
          <a:spcPct val="0"/>
        </a:spcBef>
        <a:spcAft>
          <a:spcPct val="0"/>
        </a:spcAft>
        <a:defRPr sz="3600" b="1">
          <a:solidFill>
            <a:srgbClr val="17375E"/>
          </a:solidFill>
          <a:latin typeface="Arial" charset="0"/>
          <a:ea typeface="Arial" charset="0"/>
          <a:cs typeface="Arial" charset="0"/>
        </a:defRPr>
      </a:lvl3pPr>
      <a:lvl4pPr algn="l" defTabSz="457200" rtl="0" eaLnBrk="0" fontAlgn="base" hangingPunct="0">
        <a:spcBef>
          <a:spcPct val="0"/>
        </a:spcBef>
        <a:spcAft>
          <a:spcPct val="0"/>
        </a:spcAft>
        <a:defRPr sz="3600" b="1">
          <a:solidFill>
            <a:srgbClr val="17375E"/>
          </a:solidFill>
          <a:latin typeface="Arial" charset="0"/>
          <a:ea typeface="Arial" charset="0"/>
          <a:cs typeface="Arial" charset="0"/>
        </a:defRPr>
      </a:lvl4pPr>
      <a:lvl5pPr algn="l" defTabSz="457200" rtl="0" eaLnBrk="0" fontAlgn="base" hangingPunct="0">
        <a:spcBef>
          <a:spcPct val="0"/>
        </a:spcBef>
        <a:spcAft>
          <a:spcPct val="0"/>
        </a:spcAft>
        <a:defRPr sz="3600" b="1">
          <a:solidFill>
            <a:srgbClr val="17375E"/>
          </a:solidFill>
          <a:latin typeface="Arial" charset="0"/>
          <a:ea typeface="Arial"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9BBB59"/>
        </a:buClr>
        <a:buFont typeface="Arial" charset="0"/>
        <a:buChar char="•"/>
        <a:defRPr sz="2800" kern="1200">
          <a:solidFill>
            <a:srgbClr val="7F7F7F"/>
          </a:solidFill>
          <a:latin typeface="Arial"/>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20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7175"/>
            <a:ext cx="82296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7158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441032457"/>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3600" b="1" kern="1200">
          <a:solidFill>
            <a:srgbClr val="17375E"/>
          </a:solidFill>
          <a:latin typeface="Arial"/>
          <a:ea typeface="Arial" charset="0"/>
          <a:cs typeface="Arial"/>
        </a:defRPr>
      </a:lvl1pPr>
      <a:lvl2pPr algn="ctr" defTabSz="457200" rtl="0" eaLnBrk="0" fontAlgn="base" hangingPunct="0">
        <a:spcBef>
          <a:spcPct val="0"/>
        </a:spcBef>
        <a:spcAft>
          <a:spcPct val="0"/>
        </a:spcAft>
        <a:defRPr sz="3600" b="1">
          <a:solidFill>
            <a:srgbClr val="17375E"/>
          </a:solidFill>
          <a:latin typeface="Arial" charset="0"/>
          <a:ea typeface="Arial" charset="0"/>
          <a:cs typeface="Arial" charset="0"/>
        </a:defRPr>
      </a:lvl2pPr>
      <a:lvl3pPr algn="ctr" defTabSz="457200" rtl="0" eaLnBrk="0" fontAlgn="base" hangingPunct="0">
        <a:spcBef>
          <a:spcPct val="0"/>
        </a:spcBef>
        <a:spcAft>
          <a:spcPct val="0"/>
        </a:spcAft>
        <a:defRPr sz="3600" b="1">
          <a:solidFill>
            <a:srgbClr val="17375E"/>
          </a:solidFill>
          <a:latin typeface="Arial" charset="0"/>
          <a:ea typeface="Arial" charset="0"/>
          <a:cs typeface="Arial" charset="0"/>
        </a:defRPr>
      </a:lvl3pPr>
      <a:lvl4pPr algn="ctr" defTabSz="457200" rtl="0" eaLnBrk="0" fontAlgn="base" hangingPunct="0">
        <a:spcBef>
          <a:spcPct val="0"/>
        </a:spcBef>
        <a:spcAft>
          <a:spcPct val="0"/>
        </a:spcAft>
        <a:defRPr sz="3600" b="1">
          <a:solidFill>
            <a:srgbClr val="17375E"/>
          </a:solidFill>
          <a:latin typeface="Arial" charset="0"/>
          <a:ea typeface="Arial" charset="0"/>
          <a:cs typeface="Arial" charset="0"/>
        </a:defRPr>
      </a:lvl4pPr>
      <a:lvl5pPr algn="ctr" defTabSz="457200" rtl="0" eaLnBrk="0" fontAlgn="base" hangingPunct="0">
        <a:spcBef>
          <a:spcPct val="0"/>
        </a:spcBef>
        <a:spcAft>
          <a:spcPct val="0"/>
        </a:spcAft>
        <a:defRPr sz="3600" b="1">
          <a:solidFill>
            <a:srgbClr val="17375E"/>
          </a:solidFill>
          <a:latin typeface="Arial" charset="0"/>
          <a:ea typeface="Arial"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9BBB59"/>
        </a:buClr>
        <a:buFont typeface="Arial" pitchFamily="34" charset="0"/>
        <a:buChar char="•"/>
        <a:defRPr sz="2800" kern="1200">
          <a:solidFill>
            <a:srgbClr val="7F7F7F"/>
          </a:solidFill>
          <a:latin typeface="Arial"/>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pitchFamily="34" charset="0"/>
        <a:buChar char="•"/>
        <a:defRPr sz="20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pitchFamily="34" charset="0"/>
        <a:buChar char="»"/>
        <a:defRPr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emf"/><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40.jpeg"/><Relationship Id="rId3" Type="http://schemas.openxmlformats.org/officeDocument/2006/relationships/image" Target="../media/image29.jpeg"/><Relationship Id="rId7" Type="http://schemas.openxmlformats.org/officeDocument/2006/relationships/image" Target="../media/image38.png"/><Relationship Id="rId12"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23.jpeg"/><Relationship Id="rId11" Type="http://schemas.openxmlformats.org/officeDocument/2006/relationships/image" Target="../media/image26.jpeg"/><Relationship Id="rId5" Type="http://schemas.openxmlformats.org/officeDocument/2006/relationships/image" Target="../media/image37.emf"/><Relationship Id="rId10" Type="http://schemas.openxmlformats.org/officeDocument/2006/relationships/image" Target="../media/image39.jpeg"/><Relationship Id="rId4" Type="http://schemas.openxmlformats.org/officeDocument/2006/relationships/image" Target="../media/image30.jpeg"/><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48.wmf"/></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emf"/><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52.jpeg"/><Relationship Id="rId10" Type="http://schemas.openxmlformats.org/officeDocument/2006/relationships/image" Target="../media/image57.emf"/><Relationship Id="rId4" Type="http://schemas.openxmlformats.org/officeDocument/2006/relationships/image" Target="../media/image51.png"/><Relationship Id="rId9" Type="http://schemas.openxmlformats.org/officeDocument/2006/relationships/image" Target="../media/image56.jpeg"/></Relationships>
</file>

<file path=ppt/slides/_rels/slide27.xml.rels><?xml version="1.0" encoding="UTF-8" standalone="yes"?>
<Relationships xmlns="http://schemas.openxmlformats.org/package/2006/relationships"><Relationship Id="rId8" Type="http://schemas.openxmlformats.org/officeDocument/2006/relationships/hyperlink" Target="http://web.nps.navy.mil/~cirpas/images/gcs.jpg" TargetMode="External"/><Relationship Id="rId3" Type="http://schemas.openxmlformats.org/officeDocument/2006/relationships/image" Target="../media/image50.pn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58.jpeg"/><Relationship Id="rId11" Type="http://schemas.openxmlformats.org/officeDocument/2006/relationships/image" Target="../media/image62.jpeg"/><Relationship Id="rId5" Type="http://schemas.openxmlformats.org/officeDocument/2006/relationships/image" Target="../media/image53.png"/><Relationship Id="rId10" Type="http://schemas.openxmlformats.org/officeDocument/2006/relationships/image" Target="../media/image61.png"/><Relationship Id="rId4" Type="http://schemas.openxmlformats.org/officeDocument/2006/relationships/image" Target="../media/image51.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image" Target="../media/image19.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www.faa.gov/about/office_org/headquarters_offices/ato/service_units/techops/navservices/gnss/approaches/" TargetMode="External"/><Relationship Id="rId5" Type="http://schemas.openxmlformats.org/officeDocument/2006/relationships/image" Target="../media/image18.png"/><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7.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76.png"/><Relationship Id="rId5" Type="http://schemas.openxmlformats.org/officeDocument/2006/relationships/image" Target="../media/image19.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35.xml"/><Relationship Id="rId5" Type="http://schemas.openxmlformats.org/officeDocument/2006/relationships/image" Target="../media/image77.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79.png"/><Relationship Id="rId5" Type="http://schemas.openxmlformats.org/officeDocument/2006/relationships/image" Target="../media/image14.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z="1800" b="0" cap="none" dirty="0" smtClean="0">
                <a:solidFill>
                  <a:schemeClr val="tx2">
                    <a:lumMod val="50000"/>
                  </a:schemeClr>
                </a:solidFill>
                <a:latin typeface="Arial" charset="0"/>
                <a:cs typeface="Arial" charset="0"/>
              </a:rPr>
              <a:t>John E. </a:t>
            </a:r>
            <a:r>
              <a:rPr lang="en-US" sz="1800" b="0" cap="none" dirty="0" err="1" smtClean="0">
                <a:solidFill>
                  <a:schemeClr val="tx2">
                    <a:lumMod val="50000"/>
                  </a:schemeClr>
                </a:solidFill>
                <a:latin typeface="Arial" charset="0"/>
                <a:cs typeface="Arial" charset="0"/>
              </a:rPr>
              <a:t>Marksteiner</a:t>
            </a:r>
            <a:r>
              <a:rPr lang="en-US" sz="1800" b="0" cap="none" dirty="0" smtClean="0">
                <a:solidFill>
                  <a:schemeClr val="tx2">
                    <a:lumMod val="50000"/>
                  </a:schemeClr>
                </a:solidFill>
                <a:latin typeface="Arial" charset="0"/>
                <a:cs typeface="Arial" charset="0"/>
              </a:rPr>
              <a:t/>
            </a:r>
            <a:br>
              <a:rPr lang="en-US" sz="1800" b="0" cap="none" dirty="0" smtClean="0">
                <a:solidFill>
                  <a:schemeClr val="tx2">
                    <a:lumMod val="50000"/>
                  </a:schemeClr>
                </a:solidFill>
                <a:latin typeface="Arial" charset="0"/>
                <a:cs typeface="Arial" charset="0"/>
              </a:rPr>
            </a:br>
            <a:r>
              <a:rPr lang="en-US" sz="1800" b="0" cap="none" dirty="0" smtClean="0">
                <a:solidFill>
                  <a:schemeClr val="tx2">
                    <a:lumMod val="50000"/>
                  </a:schemeClr>
                </a:solidFill>
                <a:latin typeface="Arial" charset="0"/>
                <a:cs typeface="Arial" charset="0"/>
              </a:rPr>
              <a:t>Advanced concepts and Technology Development Office, NextGen</a:t>
            </a:r>
            <a:r>
              <a:rPr lang="en-US" sz="1800" b="0" cap="none" dirty="0">
                <a:solidFill>
                  <a:schemeClr val="tx2">
                    <a:lumMod val="50000"/>
                  </a:schemeClr>
                </a:solidFill>
                <a:latin typeface="Arial" charset="0"/>
                <a:cs typeface="Arial" charset="0"/>
              </a:rPr>
              <a:t/>
            </a:r>
            <a:br>
              <a:rPr lang="en-US" sz="1800" b="0" cap="none" dirty="0">
                <a:solidFill>
                  <a:schemeClr val="tx2">
                    <a:lumMod val="50000"/>
                  </a:schemeClr>
                </a:solidFill>
                <a:latin typeface="Arial" charset="0"/>
                <a:cs typeface="Arial" charset="0"/>
              </a:rPr>
            </a:br>
            <a:r>
              <a:rPr lang="en-US" sz="1800" b="0" cap="none" dirty="0">
                <a:solidFill>
                  <a:schemeClr val="tx2">
                    <a:lumMod val="50000"/>
                  </a:schemeClr>
                </a:solidFill>
                <a:latin typeface="Arial" charset="0"/>
                <a:cs typeface="Arial" charset="0"/>
              </a:rPr>
              <a:t>Federal Aviation </a:t>
            </a:r>
            <a:r>
              <a:rPr lang="en-US" sz="1800" b="0" cap="none" dirty="0" smtClean="0">
                <a:solidFill>
                  <a:schemeClr val="tx2">
                    <a:lumMod val="50000"/>
                  </a:schemeClr>
                </a:solidFill>
                <a:latin typeface="Arial" charset="0"/>
                <a:cs typeface="Arial" charset="0"/>
              </a:rPr>
              <a:t>Administration</a:t>
            </a:r>
          </a:p>
        </p:txBody>
      </p:sp>
      <p:sp>
        <p:nvSpPr>
          <p:cNvPr id="10" name="Text Placeholder 2"/>
          <p:cNvSpPr>
            <a:spLocks noGrp="1"/>
          </p:cNvSpPr>
          <p:nvPr>
            <p:ph type="body" idx="1"/>
          </p:nvPr>
        </p:nvSpPr>
        <p:spPr/>
        <p:txBody>
          <a:bodyPr/>
          <a:lstStyle/>
          <a:p>
            <a:pPr eaLnBrk="1" hangingPunct="1"/>
            <a:r>
              <a:rPr lang="en-US" dirty="0" smtClean="0">
                <a:solidFill>
                  <a:schemeClr val="tx2">
                    <a:lumMod val="50000"/>
                  </a:schemeClr>
                </a:solidFill>
                <a:latin typeface="Arial" charset="0"/>
                <a:cs typeface="Arial" charset="0"/>
              </a:rPr>
              <a:t>Presented by</a:t>
            </a:r>
          </a:p>
        </p:txBody>
      </p:sp>
      <p:sp>
        <p:nvSpPr>
          <p:cNvPr id="11" name="Title 1"/>
          <p:cNvSpPr>
            <a:spLocks/>
          </p:cNvSpPr>
          <p:nvPr/>
        </p:nvSpPr>
        <p:spPr bwMode="auto">
          <a:xfrm>
            <a:off x="333829" y="1473428"/>
            <a:ext cx="8606971" cy="1362075"/>
          </a:xfrm>
          <a:prstGeom prst="rect">
            <a:avLst/>
          </a:prstGeom>
          <a:noFill/>
          <a:ln w="9525">
            <a:noFill/>
            <a:miter lim="800000"/>
            <a:headEnd/>
            <a:tailEnd/>
          </a:ln>
        </p:spPr>
        <p:txBody>
          <a:bodyPr/>
          <a:lstStyle/>
          <a:p>
            <a:pPr defTabSz="457200"/>
            <a:r>
              <a:rPr lang="en-US" sz="4000" b="1" dirty="0" smtClean="0">
                <a:solidFill>
                  <a:schemeClr val="tx2"/>
                </a:solidFill>
                <a:cs typeface="Arial" charset="0"/>
              </a:rPr>
              <a:t>NextGen Briefing and Update</a:t>
            </a:r>
            <a:endParaRPr lang="en-US" sz="4000" b="1" dirty="0">
              <a:solidFill>
                <a:schemeClr val="tx2"/>
              </a:solidFill>
              <a:cs typeface="Arial" charset="0"/>
            </a:endParaRPr>
          </a:p>
          <a:p>
            <a:pPr defTabSz="457200"/>
            <a:endParaRPr lang="en-US" sz="1200" b="1" dirty="0">
              <a:solidFill>
                <a:schemeClr val="bg1"/>
              </a:solidFill>
              <a:cs typeface="Arial" charset="0"/>
            </a:endParaRPr>
          </a:p>
          <a:p>
            <a:pPr defTabSz="457200"/>
            <a:r>
              <a:rPr lang="en-US" sz="2800" b="1" dirty="0" smtClean="0">
                <a:solidFill>
                  <a:schemeClr val="tx2"/>
                </a:solidFill>
                <a:cs typeface="Arial" charset="0"/>
              </a:rPr>
              <a:t>(As of July 2015)</a:t>
            </a:r>
            <a:endParaRPr lang="en-US" sz="2000" dirty="0">
              <a:solidFill>
                <a:schemeClr val="tx2"/>
              </a:solidFill>
              <a:cs typeface="Arial" charset="0"/>
            </a:endParaRPr>
          </a:p>
        </p:txBody>
      </p:sp>
    </p:spTree>
    <p:extLst>
      <p:ext uri="{BB962C8B-B14F-4D97-AF65-F5344CB8AC3E}">
        <p14:creationId xmlns:p14="http://schemas.microsoft.com/office/powerpoint/2010/main" val="3742806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3266" y="6611779"/>
            <a:ext cx="8577469" cy="246221"/>
          </a:xfrm>
          <a:prstGeom prst="rect">
            <a:avLst/>
          </a:prstGeom>
          <a:noFill/>
        </p:spPr>
        <p:txBody>
          <a:bodyPr wrap="square" rtlCol="0">
            <a:spAutoFit/>
          </a:bodyPr>
          <a:lstStyle/>
          <a:p>
            <a:pPr algn="ctr"/>
            <a:fld id="{EAE13CAE-1740-4A80-8C3E-8F8A7440AB44}" type="slidenum">
              <a:rPr lang="en-US" sz="1000" b="1" smtClean="0"/>
              <a:pPr algn="ctr"/>
              <a:t>10</a:t>
            </a:fld>
            <a:endParaRPr lang="en-US" sz="1000" b="1" dirty="0"/>
          </a:p>
        </p:txBody>
      </p:sp>
      <p:sp>
        <p:nvSpPr>
          <p:cNvPr id="2" name="Title 1"/>
          <p:cNvSpPr>
            <a:spLocks noGrp="1"/>
          </p:cNvSpPr>
          <p:nvPr>
            <p:ph type="title"/>
          </p:nvPr>
        </p:nvSpPr>
        <p:spPr/>
        <p:txBody>
          <a:bodyPr/>
          <a:lstStyle/>
          <a:p>
            <a:r>
              <a:rPr lang="en-US" sz="3200" dirty="0">
                <a:solidFill>
                  <a:schemeClr val="tx2"/>
                </a:solidFill>
              </a:rPr>
              <a:t>Foundational </a:t>
            </a:r>
            <a:r>
              <a:rPr lang="en-US" sz="3200" dirty="0" smtClean="0">
                <a:solidFill>
                  <a:schemeClr val="tx2"/>
                </a:solidFill>
              </a:rPr>
              <a:t>Programs</a:t>
            </a:r>
            <a:endParaRPr lang="en-US" sz="3200" dirty="0">
              <a:solidFill>
                <a:schemeClr val="tx2"/>
              </a:solidFill>
            </a:endParaRPr>
          </a:p>
        </p:txBody>
      </p:sp>
    </p:spTree>
    <p:extLst>
      <p:ext uri="{BB962C8B-B14F-4D97-AF65-F5344CB8AC3E}">
        <p14:creationId xmlns:p14="http://schemas.microsoft.com/office/powerpoint/2010/main" val="974744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4" y="1193800"/>
            <a:ext cx="7043737"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21"/>
          <p:cNvSpPr txBox="1">
            <a:spLocks noChangeArrowheads="1"/>
          </p:cNvSpPr>
          <p:nvPr/>
        </p:nvSpPr>
        <p:spPr bwMode="auto">
          <a:xfrm>
            <a:off x="282575" y="6611938"/>
            <a:ext cx="8578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4567A4CA-BD8E-44A6-8770-A1D41BFE4198}" type="slidenum">
              <a:rPr lang="en-US" altLang="en-US" sz="1000" b="1" smtClean="0">
                <a:solidFill>
                  <a:srgbClr val="000000"/>
                </a:solidFill>
                <a:cs typeface="Arial" pitchFamily="34" charset="0"/>
              </a:rPr>
              <a:pPr algn="ctr"/>
              <a:t>11</a:t>
            </a:fld>
            <a:endParaRPr lang="en-US" altLang="en-US" sz="1000" b="1" smtClean="0">
              <a:solidFill>
                <a:srgbClr val="000000"/>
              </a:solidFill>
              <a:cs typeface="Arial" pitchFamily="34" charset="0"/>
            </a:endParaRPr>
          </a:p>
        </p:txBody>
      </p:sp>
      <p:sp>
        <p:nvSpPr>
          <p:cNvPr id="16389" name="Title 2"/>
          <p:cNvSpPr>
            <a:spLocks noGrp="1"/>
          </p:cNvSpPr>
          <p:nvPr>
            <p:ph type="title"/>
          </p:nvPr>
        </p:nvSpPr>
        <p:spPr/>
        <p:txBody>
          <a:bodyPr/>
          <a:lstStyle/>
          <a:p>
            <a:r>
              <a:rPr lang="en-US" altLang="en-US" sz="3200" dirty="0" smtClean="0">
                <a:solidFill>
                  <a:schemeClr val="tx2"/>
                </a:solidFill>
                <a:latin typeface="Arial" pitchFamily="34" charset="0"/>
                <a:cs typeface="Arial" pitchFamily="34" charset="0"/>
              </a:rPr>
              <a:t>En Route Automation</a:t>
            </a:r>
            <a:br>
              <a:rPr lang="en-US" altLang="en-US" sz="3200" dirty="0" smtClean="0">
                <a:solidFill>
                  <a:schemeClr val="tx2"/>
                </a:solidFill>
                <a:latin typeface="Arial" pitchFamily="34" charset="0"/>
                <a:cs typeface="Arial" pitchFamily="34" charset="0"/>
              </a:rPr>
            </a:br>
            <a:r>
              <a:rPr lang="en-US" altLang="en-US" sz="2400" dirty="0" smtClean="0">
                <a:solidFill>
                  <a:schemeClr val="tx2"/>
                </a:solidFill>
                <a:latin typeface="Arial" pitchFamily="34" charset="0"/>
                <a:cs typeface="Arial" pitchFamily="34" charset="0"/>
              </a:rPr>
              <a:t>As of: </a:t>
            </a:r>
            <a:r>
              <a:rPr lang="en-US" altLang="en-US" sz="2400" b="0" dirty="0" smtClean="0">
                <a:solidFill>
                  <a:schemeClr val="tx2"/>
                </a:solidFill>
                <a:latin typeface="Arial" pitchFamily="34" charset="0"/>
                <a:cs typeface="Arial" pitchFamily="34" charset="0"/>
              </a:rPr>
              <a:t>July 2015</a:t>
            </a:r>
          </a:p>
        </p:txBody>
      </p:sp>
      <p:sp>
        <p:nvSpPr>
          <p:cNvPr id="16390" name="TextBox 82"/>
          <p:cNvSpPr txBox="1">
            <a:spLocks noChangeArrowheads="1"/>
          </p:cNvSpPr>
          <p:nvPr/>
        </p:nvSpPr>
        <p:spPr bwMode="auto">
          <a:xfrm>
            <a:off x="-14288" y="6054725"/>
            <a:ext cx="26273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smtClean="0">
                <a:solidFill>
                  <a:srgbClr val="1F497D"/>
                </a:solidFill>
                <a:latin typeface="Arial" pitchFamily="34" charset="0"/>
                <a:cs typeface="Arial" pitchFamily="34" charset="0"/>
              </a:rPr>
              <a:t>En Route Automation Modernization (ERAM)</a:t>
            </a:r>
          </a:p>
        </p:txBody>
      </p:sp>
      <p:grpSp>
        <p:nvGrpSpPr>
          <p:cNvPr id="16391" name="Group 20" descr="Timeline"/>
          <p:cNvGrpSpPr>
            <a:grpSpLocks/>
          </p:cNvGrpSpPr>
          <p:nvPr/>
        </p:nvGrpSpPr>
        <p:grpSpPr bwMode="auto">
          <a:xfrm>
            <a:off x="-11113" y="6249988"/>
            <a:ext cx="9144001" cy="411162"/>
            <a:chOff x="-11485" y="5283960"/>
            <a:chExt cx="9144000" cy="411299"/>
          </a:xfrm>
        </p:grpSpPr>
        <p:sp>
          <p:nvSpPr>
            <p:cNvPr id="24" name="Pentagon 23"/>
            <p:cNvSpPr/>
            <p:nvPr/>
          </p:nvSpPr>
          <p:spPr bwMode="auto">
            <a:xfrm>
              <a:off x="-11485" y="5283960"/>
              <a:ext cx="9144000" cy="411299"/>
            </a:xfrm>
            <a:prstGeom prst="homePlate">
              <a:avLst/>
            </a:prstGeom>
            <a:gradFill flip="none" rotWithShape="1">
              <a:gsLst>
                <a:gs pos="6000">
                  <a:srgbClr val="92D050"/>
                </a:gs>
                <a:gs pos="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buFontTx/>
                <a:buChar char="•"/>
                <a:defRPr/>
              </a:pPr>
              <a:endParaRPr lang="en-US" sz="2400" dirty="0">
                <a:solidFill>
                  <a:srgbClr val="000000"/>
                </a:solidFill>
                <a:latin typeface="Calibri"/>
              </a:endParaRPr>
            </a:p>
          </p:txBody>
        </p:sp>
        <p:sp>
          <p:nvSpPr>
            <p:cNvPr id="16405" name="TextBox 83"/>
            <p:cNvSpPr txBox="1">
              <a:spLocks noChangeArrowheads="1"/>
            </p:cNvSpPr>
            <p:nvPr/>
          </p:nvSpPr>
          <p:spPr bwMode="auto">
            <a:xfrm>
              <a:off x="3797790" y="5291084"/>
              <a:ext cx="11575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smtClean="0">
                  <a:solidFill>
                    <a:srgbClr val="000000"/>
                  </a:solidFill>
                  <a:latin typeface="Arial" pitchFamily="34" charset="0"/>
                  <a:cs typeface="Arial" pitchFamily="34" charset="0"/>
                </a:rPr>
                <a:t>Complete Final / 20</a:t>
              </a:r>
              <a:r>
                <a:rPr lang="en-US" altLang="en-US" sz="800" baseline="30000" smtClean="0">
                  <a:solidFill>
                    <a:srgbClr val="000000"/>
                  </a:solidFill>
                  <a:latin typeface="Arial" pitchFamily="34" charset="0"/>
                  <a:cs typeface="Arial" pitchFamily="34" charset="0"/>
                </a:rPr>
                <a:t>th</a:t>
              </a:r>
              <a:r>
                <a:rPr lang="en-US" altLang="en-US" sz="800" smtClean="0">
                  <a:solidFill>
                    <a:srgbClr val="000000"/>
                  </a:solidFill>
                  <a:latin typeface="Arial" pitchFamily="34" charset="0"/>
                  <a:cs typeface="Arial" pitchFamily="34" charset="0"/>
                </a:rPr>
                <a:t> IOC</a:t>
              </a:r>
            </a:p>
            <a:p>
              <a:r>
                <a:rPr lang="en-US" altLang="en-US" sz="800" smtClean="0">
                  <a:solidFill>
                    <a:srgbClr val="000000"/>
                  </a:solidFill>
                  <a:latin typeface="Arial" pitchFamily="34" charset="0"/>
                  <a:cs typeface="Arial" pitchFamily="34" charset="0"/>
                </a:rPr>
                <a:t>Sep 2014</a:t>
              </a:r>
            </a:p>
          </p:txBody>
        </p:sp>
        <p:sp>
          <p:nvSpPr>
            <p:cNvPr id="16406" name="TextBox 59"/>
            <p:cNvSpPr txBox="1">
              <a:spLocks noChangeArrowheads="1"/>
            </p:cNvSpPr>
            <p:nvPr/>
          </p:nvSpPr>
          <p:spPr bwMode="auto">
            <a:xfrm>
              <a:off x="5692698" y="5291084"/>
              <a:ext cx="22867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smtClean="0">
                  <a:solidFill>
                    <a:srgbClr val="000000"/>
                  </a:solidFill>
                  <a:latin typeface="Arial" pitchFamily="34" charset="0"/>
                  <a:cs typeface="Arial" pitchFamily="34" charset="0"/>
                </a:rPr>
                <a:t>Complete Final / 20</a:t>
              </a:r>
              <a:r>
                <a:rPr lang="en-US" altLang="en-US" sz="800" baseline="30000" smtClean="0">
                  <a:solidFill>
                    <a:srgbClr val="000000"/>
                  </a:solidFill>
                  <a:latin typeface="Arial" pitchFamily="34" charset="0"/>
                  <a:cs typeface="Arial" pitchFamily="34" charset="0"/>
                </a:rPr>
                <a:t>th</a:t>
              </a:r>
              <a:r>
                <a:rPr lang="en-US" altLang="en-US" sz="800" smtClean="0">
                  <a:solidFill>
                    <a:srgbClr val="000000"/>
                  </a:solidFill>
                  <a:latin typeface="Arial" pitchFamily="34" charset="0"/>
                  <a:cs typeface="Arial" pitchFamily="34" charset="0"/>
                </a:rPr>
                <a:t> ORD Mar 2015</a:t>
              </a:r>
            </a:p>
          </p:txBody>
        </p:sp>
        <p:pic>
          <p:nvPicPr>
            <p:cNvPr id="28" name="Picture 3" descr="Checkmark" title="Objective Completed"/>
            <p:cNvPicPr>
              <a:picLocks noChangeAspect="1" noChangeArrowheads="1"/>
            </p:cNvPicPr>
            <p:nvPr/>
          </p:nvPicPr>
          <p:blipFill>
            <a:blip r:embed="rId4"/>
            <a:srcRect/>
            <a:stretch>
              <a:fillRect/>
            </a:stretch>
          </p:blipFill>
          <p:spPr bwMode="auto">
            <a:xfrm>
              <a:off x="3550866" y="5287136"/>
              <a:ext cx="211137" cy="21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2" name="TextBox 1"/>
          <p:cNvSpPr txBox="1">
            <a:spLocks noChangeArrowheads="1"/>
          </p:cNvSpPr>
          <p:nvPr/>
        </p:nvSpPr>
        <p:spPr bwMode="auto">
          <a:xfrm>
            <a:off x="7345363" y="2863850"/>
            <a:ext cx="1538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b="1" dirty="0" smtClean="0">
                <a:solidFill>
                  <a:srgbClr val="000000"/>
                </a:solidFill>
                <a:cs typeface="Arial" pitchFamily="34" charset="0"/>
              </a:rPr>
              <a:t>ORD		</a:t>
            </a:r>
            <a:r>
              <a:rPr lang="en-US" altLang="en-US" sz="1000" b="1" dirty="0" smtClean="0">
                <a:cs typeface="Arial" pitchFamily="34" charset="0"/>
              </a:rPr>
              <a:t>20 of 20</a:t>
            </a:r>
          </a:p>
          <a:p>
            <a:r>
              <a:rPr lang="en-US" altLang="en-US" sz="1000" b="1" dirty="0" err="1" smtClean="0">
                <a:cs typeface="Arial" pitchFamily="34" charset="0"/>
              </a:rPr>
              <a:t>Cont</a:t>
            </a:r>
            <a:r>
              <a:rPr lang="en-US" altLang="en-US" sz="1000" b="1" dirty="0" smtClean="0">
                <a:cs typeface="Arial" pitchFamily="34" charset="0"/>
              </a:rPr>
              <a:t> Ops	20 </a:t>
            </a:r>
            <a:r>
              <a:rPr lang="en-US" altLang="en-US" sz="1000" b="1" dirty="0" smtClean="0">
                <a:solidFill>
                  <a:srgbClr val="000000"/>
                </a:solidFill>
                <a:cs typeface="Arial" pitchFamily="34" charset="0"/>
              </a:rPr>
              <a:t>of 20</a:t>
            </a:r>
          </a:p>
          <a:p>
            <a:r>
              <a:rPr lang="en-US" altLang="en-US" sz="1000" b="1" dirty="0" smtClean="0">
                <a:solidFill>
                  <a:srgbClr val="000000"/>
                </a:solidFill>
                <a:cs typeface="Arial" pitchFamily="34" charset="0"/>
              </a:rPr>
              <a:t>IOC		20 of 20</a:t>
            </a:r>
          </a:p>
          <a:p>
            <a:r>
              <a:rPr lang="en-US" altLang="en-US" sz="1000" b="1" dirty="0" smtClean="0">
                <a:solidFill>
                  <a:srgbClr val="000000"/>
                </a:solidFill>
                <a:cs typeface="Arial" pitchFamily="34" charset="0"/>
              </a:rPr>
              <a:t>Pre-IOC	  	0 of 20</a:t>
            </a:r>
          </a:p>
        </p:txBody>
      </p:sp>
      <p:grpSp>
        <p:nvGrpSpPr>
          <p:cNvPr id="16393" name="Group 5"/>
          <p:cNvGrpSpPr>
            <a:grpSpLocks/>
          </p:cNvGrpSpPr>
          <p:nvPr/>
        </p:nvGrpSpPr>
        <p:grpSpPr bwMode="auto">
          <a:xfrm>
            <a:off x="7302500" y="1193800"/>
            <a:ext cx="1628775" cy="1663700"/>
            <a:chOff x="7230796" y="1193415"/>
            <a:chExt cx="1629939" cy="1664085"/>
          </a:xfrm>
        </p:grpSpPr>
        <p:sp>
          <p:nvSpPr>
            <p:cNvPr id="9" name="Rounded Rectangle 8"/>
            <p:cNvSpPr/>
            <p:nvPr/>
          </p:nvSpPr>
          <p:spPr>
            <a:xfrm>
              <a:off x="7230796" y="1193415"/>
              <a:ext cx="1629939" cy="1664085"/>
            </a:xfrm>
            <a:prstGeom prst="roundRect">
              <a:avLst/>
            </a:prstGeom>
            <a:solidFill>
              <a:srgbClr val="AEE0F6"/>
            </a:solidFill>
            <a:ln>
              <a:solidFill>
                <a:srgbClr val="3B84C8"/>
              </a:solidFill>
            </a:ln>
            <a:effectLst/>
          </p:spPr>
          <p:style>
            <a:lnRef idx="1">
              <a:schemeClr val="accent1"/>
            </a:lnRef>
            <a:fillRef idx="3">
              <a:schemeClr val="accent1"/>
            </a:fillRef>
            <a:effectRef idx="2">
              <a:schemeClr val="accent1"/>
            </a:effectRef>
            <a:fontRef idx="minor">
              <a:schemeClr val="lt1"/>
            </a:fontRef>
          </p:style>
          <p:txBody>
            <a:bodyPr lIns="0" tIns="0" rIns="0"/>
            <a:lstStyle/>
            <a:p>
              <a:pPr marL="628650" fontAlgn="auto">
                <a:spcBef>
                  <a:spcPts val="0"/>
                </a:spcBef>
                <a:spcAft>
                  <a:spcPts val="500"/>
                </a:spcAft>
                <a:defRPr/>
              </a:pPr>
              <a:r>
                <a:rPr lang="en-US" sz="1100" b="1" dirty="0">
                  <a:solidFill>
                    <a:srgbClr val="17375E"/>
                  </a:solidFill>
                  <a:cs typeface="Arial"/>
                </a:rPr>
                <a:t>Key</a:t>
              </a:r>
            </a:p>
            <a:p>
              <a:pPr marL="342900" fontAlgn="auto">
                <a:spcBef>
                  <a:spcPts val="0"/>
                </a:spcBef>
                <a:spcAft>
                  <a:spcPts val="600"/>
                </a:spcAft>
                <a:defRPr/>
              </a:pPr>
              <a:r>
                <a:rPr lang="en-US" sz="800" dirty="0">
                  <a:solidFill>
                    <a:prstClr val="black"/>
                  </a:solidFill>
                  <a:cs typeface="Arial"/>
                </a:rPr>
                <a:t>Airspace Boundaries</a:t>
              </a:r>
            </a:p>
            <a:p>
              <a:pPr marL="342900" fontAlgn="auto">
                <a:spcBef>
                  <a:spcPts val="0"/>
                </a:spcBef>
                <a:spcAft>
                  <a:spcPts val="600"/>
                </a:spcAft>
                <a:defRPr/>
              </a:pPr>
              <a:r>
                <a:rPr lang="en-US" sz="800" dirty="0">
                  <a:solidFill>
                    <a:prstClr val="black"/>
                  </a:solidFill>
                  <a:cs typeface="Arial"/>
                </a:rPr>
                <a:t>Operational Readiness Demonstration</a:t>
              </a:r>
            </a:p>
            <a:p>
              <a:pPr marL="342900" fontAlgn="auto">
                <a:spcBef>
                  <a:spcPts val="0"/>
                </a:spcBef>
                <a:spcAft>
                  <a:spcPts val="600"/>
                </a:spcAft>
                <a:defRPr/>
              </a:pPr>
              <a:r>
                <a:rPr lang="en-US" sz="800" dirty="0">
                  <a:solidFill>
                    <a:prstClr val="black"/>
                  </a:solidFill>
                  <a:cs typeface="Arial"/>
                </a:rPr>
                <a:t>Continuous Operations</a:t>
              </a:r>
            </a:p>
            <a:p>
              <a:pPr marL="342900" fontAlgn="auto">
                <a:spcBef>
                  <a:spcPts val="0"/>
                </a:spcBef>
                <a:spcAft>
                  <a:spcPts val="600"/>
                </a:spcAft>
                <a:defRPr/>
              </a:pPr>
              <a:r>
                <a:rPr lang="en-US" sz="800" dirty="0">
                  <a:solidFill>
                    <a:prstClr val="black"/>
                  </a:solidFill>
                  <a:cs typeface="Arial"/>
                </a:rPr>
                <a:t>Initial Operating Capability (IOC)</a:t>
              </a:r>
            </a:p>
            <a:p>
              <a:pPr marL="342900" fontAlgn="auto">
                <a:spcBef>
                  <a:spcPts val="0"/>
                </a:spcBef>
                <a:spcAft>
                  <a:spcPts val="600"/>
                </a:spcAft>
                <a:defRPr/>
              </a:pPr>
              <a:r>
                <a:rPr lang="en-US" sz="800" dirty="0">
                  <a:solidFill>
                    <a:prstClr val="black"/>
                  </a:solidFill>
                  <a:cs typeface="Arial"/>
                </a:rPr>
                <a:t>HOST Sites: Pre-IOC</a:t>
              </a:r>
            </a:p>
          </p:txBody>
        </p:sp>
        <p:sp>
          <p:nvSpPr>
            <p:cNvPr id="2" name="Freeform 1"/>
            <p:cNvSpPr/>
            <p:nvPr/>
          </p:nvSpPr>
          <p:spPr>
            <a:xfrm>
              <a:off x="7419844" y="1495110"/>
              <a:ext cx="142977" cy="157199"/>
            </a:xfrm>
            <a:custGeom>
              <a:avLst/>
              <a:gdLst>
                <a:gd name="connsiteX0" fmla="*/ 146050 w 254000"/>
                <a:gd name="connsiteY0" fmla="*/ 0 h 279400"/>
                <a:gd name="connsiteX1" fmla="*/ 3175 w 254000"/>
                <a:gd name="connsiteY1" fmla="*/ 22225 h 279400"/>
                <a:gd name="connsiteX2" fmla="*/ 0 w 254000"/>
                <a:gd name="connsiteY2" fmla="*/ 212725 h 279400"/>
                <a:gd name="connsiteX3" fmla="*/ 114300 w 254000"/>
                <a:gd name="connsiteY3" fmla="*/ 279400 h 279400"/>
                <a:gd name="connsiteX4" fmla="*/ 254000 w 254000"/>
                <a:gd name="connsiteY4" fmla="*/ 155575 h 279400"/>
                <a:gd name="connsiteX5" fmla="*/ 146050 w 254000"/>
                <a:gd name="connsiteY5" fmla="*/ 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00" h="279400">
                  <a:moveTo>
                    <a:pt x="146050" y="0"/>
                  </a:moveTo>
                  <a:lnTo>
                    <a:pt x="3175" y="22225"/>
                  </a:lnTo>
                  <a:cubicBezTo>
                    <a:pt x="2117" y="85725"/>
                    <a:pt x="1058" y="149225"/>
                    <a:pt x="0" y="212725"/>
                  </a:cubicBezTo>
                  <a:lnTo>
                    <a:pt x="114300" y="279400"/>
                  </a:lnTo>
                  <a:lnTo>
                    <a:pt x="254000" y="155575"/>
                  </a:lnTo>
                  <a:lnTo>
                    <a:pt x="146050" y="0"/>
                  </a:lnTo>
                  <a:close/>
                </a:path>
              </a:pathLst>
            </a:custGeom>
            <a:noFill/>
            <a:ln w="6350"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7388071" y="1747581"/>
              <a:ext cx="209700" cy="174665"/>
            </a:xfrm>
            <a:prstGeom prst="rect">
              <a:avLst/>
            </a:prstGeom>
            <a:solidFill>
              <a:srgbClr val="2B87C8">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4" name="Rectangle 33"/>
            <p:cNvSpPr/>
            <p:nvPr/>
          </p:nvSpPr>
          <p:spPr>
            <a:xfrm>
              <a:off x="7388071" y="2006403"/>
              <a:ext cx="209700" cy="174665"/>
            </a:xfrm>
            <a:prstGeom prst="rect">
              <a:avLst/>
            </a:prstGeom>
            <a:solidFill>
              <a:srgbClr val="5D4A9E">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 name="Rectangle 34"/>
            <p:cNvSpPr/>
            <p:nvPr/>
          </p:nvSpPr>
          <p:spPr>
            <a:xfrm>
              <a:off x="7388071" y="2265226"/>
              <a:ext cx="209700" cy="174665"/>
            </a:xfrm>
            <a:prstGeom prst="rect">
              <a:avLst/>
            </a:prstGeom>
            <a:solidFill>
              <a:srgbClr val="41B654">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6" name="Rectangle 35"/>
            <p:cNvSpPr/>
            <p:nvPr/>
          </p:nvSpPr>
          <p:spPr>
            <a:xfrm>
              <a:off x="7388071" y="2524048"/>
              <a:ext cx="209700" cy="174665"/>
            </a:xfrm>
            <a:prstGeom prst="rect">
              <a:avLst/>
            </a:prstGeom>
            <a:solidFill>
              <a:srgbClr val="A9232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pic>
        <p:nvPicPr>
          <p:cNvPr id="39" name="Picture 4" descr="Icon" title="Deliver Capabilities"/>
          <p:cNvPicPr>
            <a:picLocks noChangeAspect="1" noChangeArrowheads="1"/>
          </p:cNvPicPr>
          <p:nvPr/>
        </p:nvPicPr>
        <p:blipFill>
          <a:blip r:embed="rId5"/>
          <a:srcRect/>
          <a:stretch>
            <a:fillRect/>
          </a:stretch>
        </p:blipFill>
        <p:spPr bwMode="auto">
          <a:xfrm>
            <a:off x="8531225" y="639763"/>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descr="Icon" title="Executre Programs"/>
          <p:cNvPicPr>
            <a:picLocks noChangeAspect="1" noChangeArrowheads="1"/>
          </p:cNvPicPr>
          <p:nvPr/>
        </p:nvPicPr>
        <p:blipFill>
          <a:blip r:embed="rId6"/>
          <a:srcRect/>
          <a:stretch>
            <a:fillRect/>
          </a:stretch>
        </p:blipFill>
        <p:spPr bwMode="auto">
          <a:xfrm>
            <a:off x="8531225" y="65088"/>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descr="Checkmark" title="Objective Completed"/>
          <p:cNvPicPr>
            <a:picLocks noChangeAspect="1" noChangeArrowheads="1"/>
          </p:cNvPicPr>
          <p:nvPr/>
        </p:nvPicPr>
        <p:blipFill>
          <a:blip r:embed="rId4"/>
          <a:srcRect/>
          <a:stretch>
            <a:fillRect/>
          </a:stretch>
        </p:blipFill>
        <p:spPr bwMode="auto">
          <a:xfrm>
            <a:off x="5481638" y="6248400"/>
            <a:ext cx="2111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rot="20483734">
            <a:off x="1369868" y="2802363"/>
            <a:ext cx="4856587" cy="830997"/>
          </a:xfrm>
          <a:prstGeom prst="rect">
            <a:avLst/>
          </a:prstGeom>
        </p:spPr>
        <p:txBody>
          <a:bodyPr wrap="square">
            <a:spAutoFit/>
          </a:bodyPr>
          <a:lstStyle/>
          <a:p>
            <a:pPr algn="ctr" fontAlgn="auto">
              <a:spcBef>
                <a:spcPts val="0"/>
              </a:spcBef>
              <a:spcAft>
                <a:spcPts val="0"/>
              </a:spcAft>
              <a:defRPr/>
            </a:pPr>
            <a:r>
              <a:rPr lang="en-US" sz="4800" b="1" kern="0" dirty="0" smtClean="0">
                <a:solidFill>
                  <a:schemeClr val="accent1">
                    <a:lumMod val="75000"/>
                  </a:schemeClr>
                </a:solidFill>
                <a:latin typeface="Arial" pitchFamily="34" charset="0"/>
              </a:rPr>
              <a:t>COMPLETE</a:t>
            </a:r>
            <a:endParaRPr lang="en-US" sz="4800" b="1" kern="0" dirty="0">
              <a:solidFill>
                <a:schemeClr val="accent1">
                  <a:lumMod val="75000"/>
                </a:schemeClr>
              </a:solidFill>
              <a:latin typeface="Arial" pitchFamily="34" charset="0"/>
            </a:endParaRPr>
          </a:p>
        </p:txBody>
      </p:sp>
      <p:sp>
        <p:nvSpPr>
          <p:cNvPr id="25" name="Content Placeholder 3"/>
          <p:cNvSpPr txBox="1">
            <a:spLocks/>
          </p:cNvSpPr>
          <p:nvPr/>
        </p:nvSpPr>
        <p:spPr>
          <a:xfrm>
            <a:off x="6418086" y="3689660"/>
            <a:ext cx="2700029" cy="2365065"/>
          </a:xfrm>
          <a:prstGeom prst="rect">
            <a:avLst/>
          </a:prstGeom>
        </p:spPr>
        <p:txBody>
          <a:bodyPr rtlCol="0">
            <a:normAutofit fontScale="92500" lnSpcReduction="10000"/>
          </a:bodyPr>
          <a:lstStyle>
            <a:lvl1pPr marL="342900" indent="-342900" algn="l" defTabSz="457200" rtl="0" eaLnBrk="0" fontAlgn="base" hangingPunct="0">
              <a:spcBef>
                <a:spcPct val="20000"/>
              </a:spcBef>
              <a:spcAft>
                <a:spcPct val="0"/>
              </a:spcAft>
              <a:buClr>
                <a:srgbClr val="9BBB59"/>
              </a:buClr>
              <a:buFont typeface="Arial" pitchFamily="34" charset="0"/>
              <a:buChar char="•"/>
              <a:defRPr sz="2800" kern="1200">
                <a:solidFill>
                  <a:srgbClr val="7F7F7F"/>
                </a:solidFill>
                <a:latin typeface="Arial"/>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2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pitchFamily="34" charset="0"/>
              <a:buChar char="•"/>
              <a:defRPr sz="20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pitchFamily="34" charset="0"/>
              <a:buChar char="»"/>
              <a:defRPr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Bef>
                <a:spcPts val="0"/>
              </a:spcBef>
              <a:spcAft>
                <a:spcPts val="0"/>
              </a:spcAft>
              <a:buFont typeface="Arial" pitchFamily="34" charset="0"/>
              <a:buNone/>
              <a:defRPr/>
            </a:pPr>
            <a:r>
              <a:rPr lang="en-US" sz="1400" dirty="0" smtClean="0">
                <a:solidFill>
                  <a:srgbClr val="000000"/>
                </a:solidFill>
                <a:latin typeface="Arial" panose="020B0604020202020204" pitchFamily="34" charset="0"/>
                <a:cs typeface="Arial" panose="020B0604020202020204" pitchFamily="34" charset="0"/>
              </a:rPr>
              <a:t>Benefits</a:t>
            </a:r>
          </a:p>
          <a:p>
            <a:pPr marL="184150" indent="-184150" fontAlgn="auto">
              <a:spcBef>
                <a:spcPts val="0"/>
              </a:spcBef>
              <a:spcAft>
                <a:spcPts val="0"/>
              </a:spcAft>
              <a:buFont typeface="Arial" charset="0"/>
              <a:buChar char="•"/>
              <a:defRPr/>
            </a:pPr>
            <a:r>
              <a:rPr lang="en-US" sz="1050" dirty="0" smtClean="0">
                <a:solidFill>
                  <a:srgbClr val="000000"/>
                </a:solidFill>
                <a:latin typeface="Arial" panose="020B0604020202020204" pitchFamily="34" charset="0"/>
                <a:cs typeface="Arial" panose="020B0604020202020204" pitchFamily="34" charset="0"/>
              </a:rPr>
              <a:t>Provides real-time aeronautical information, enabling more efficient data management </a:t>
            </a:r>
          </a:p>
          <a:p>
            <a:pPr marL="184150" indent="-184150" fontAlgn="auto">
              <a:spcBef>
                <a:spcPts val="0"/>
              </a:spcBef>
              <a:spcAft>
                <a:spcPts val="0"/>
              </a:spcAft>
              <a:buFont typeface="Arial" charset="0"/>
              <a:buChar char="•"/>
              <a:defRPr/>
            </a:pPr>
            <a:r>
              <a:rPr lang="en-US" sz="1050" dirty="0" smtClean="0">
                <a:solidFill>
                  <a:srgbClr val="000000"/>
                </a:solidFill>
                <a:latin typeface="Arial" panose="020B0604020202020204" pitchFamily="34" charset="0"/>
                <a:cs typeface="Arial" panose="020B0604020202020204" pitchFamily="34" charset="0"/>
              </a:rPr>
              <a:t>Increases flexibility in routing aircraft around congestion, weather and other airspace restrictions – automatic flight coordination increases efficiency and capacity. </a:t>
            </a:r>
          </a:p>
          <a:p>
            <a:pPr marL="184150" indent="-184150" fontAlgn="auto">
              <a:spcBef>
                <a:spcPts val="0"/>
              </a:spcBef>
              <a:spcAft>
                <a:spcPts val="0"/>
              </a:spcAft>
              <a:buFont typeface="Arial" charset="0"/>
              <a:buChar char="•"/>
              <a:defRPr/>
            </a:pPr>
            <a:r>
              <a:rPr lang="en-US" sz="1050" dirty="0" smtClean="0">
                <a:solidFill>
                  <a:srgbClr val="000000"/>
                </a:solidFill>
                <a:latin typeface="Arial" panose="020B0604020202020204" pitchFamily="34" charset="0"/>
                <a:cs typeface="Arial" panose="020B0604020202020204" pitchFamily="34" charset="0"/>
              </a:rPr>
              <a:t>Enables seamless information sharing and coordination between controllers and en route centers.  </a:t>
            </a:r>
            <a:endParaRPr lang="en-US" sz="1050" dirty="0">
              <a:solidFill>
                <a:srgbClr val="000000"/>
              </a:solidFill>
              <a:latin typeface="Arial" panose="020B0604020202020204" pitchFamily="34" charset="0"/>
              <a:cs typeface="Arial" panose="020B0604020202020204" pitchFamily="34" charset="0"/>
            </a:endParaRPr>
          </a:p>
          <a:p>
            <a:pPr marL="184150" indent="-184150" fontAlgn="auto">
              <a:spcBef>
                <a:spcPts val="0"/>
              </a:spcBef>
              <a:spcAft>
                <a:spcPts val="0"/>
              </a:spcAft>
              <a:buFont typeface="Arial" charset="0"/>
              <a:buChar char="•"/>
              <a:defRPr/>
            </a:pPr>
            <a:r>
              <a:rPr lang="en-US" sz="1050" dirty="0">
                <a:solidFill>
                  <a:prstClr val="black"/>
                </a:solidFill>
                <a:latin typeface="Arial" panose="020B0604020202020204" pitchFamily="34" charset="0"/>
                <a:cs typeface="Arial" panose="020B0604020202020204" pitchFamily="34" charset="0"/>
              </a:rPr>
              <a:t>Subsequent </a:t>
            </a:r>
            <a:r>
              <a:rPr lang="en-US" sz="1050" dirty="0" smtClean="0">
                <a:solidFill>
                  <a:prstClr val="black"/>
                </a:solidFill>
                <a:latin typeface="Arial" panose="020B0604020202020204" pitchFamily="34" charset="0"/>
                <a:cs typeface="Arial" panose="020B0604020202020204" pitchFamily="34" charset="0"/>
              </a:rPr>
              <a:t>updates will </a:t>
            </a:r>
            <a:r>
              <a:rPr lang="en-US" sz="1050" dirty="0">
                <a:solidFill>
                  <a:prstClr val="black"/>
                </a:solidFill>
                <a:latin typeface="Arial" panose="020B0604020202020204" pitchFamily="34" charset="0"/>
                <a:cs typeface="Arial" panose="020B0604020202020204" pitchFamily="34" charset="0"/>
              </a:rPr>
              <a:t>enable key NextGen capabilities: ADS-B, SWIM, Data </a:t>
            </a:r>
            <a:r>
              <a:rPr lang="en-US" sz="1050" dirty="0" err="1">
                <a:solidFill>
                  <a:prstClr val="black"/>
                </a:solidFill>
                <a:latin typeface="Arial" panose="020B0604020202020204" pitchFamily="34" charset="0"/>
                <a:cs typeface="Arial" panose="020B0604020202020204" pitchFamily="34" charset="0"/>
              </a:rPr>
              <a:t>Comm</a:t>
            </a:r>
            <a:r>
              <a:rPr lang="en-US" sz="1050" dirty="0">
                <a:solidFill>
                  <a:prstClr val="black"/>
                </a:solidFill>
                <a:latin typeface="Arial" panose="020B0604020202020204" pitchFamily="34" charset="0"/>
                <a:cs typeface="Arial" panose="020B0604020202020204" pitchFamily="34" charset="0"/>
              </a:rPr>
              <a:t>, Trajectory Based Operations </a:t>
            </a:r>
          </a:p>
          <a:p>
            <a:pPr marL="184150" indent="-184150" fontAlgn="auto">
              <a:spcBef>
                <a:spcPts val="0"/>
              </a:spcBef>
              <a:spcAft>
                <a:spcPts val="0"/>
              </a:spcAft>
              <a:buFont typeface="Arial" charset="0"/>
              <a:buChar char="•"/>
              <a:defRPr/>
            </a:pPr>
            <a:endParaRPr lang="en-US" sz="1050" dirty="0" smtClean="0">
              <a:solidFill>
                <a:srgbClr val="000000"/>
              </a:solidFill>
              <a:latin typeface="Arial" panose="020B0604020202020204" pitchFamily="34" charset="0"/>
              <a:cs typeface="Arial" panose="020B0604020202020204" pitchFamily="34" charset="0"/>
            </a:endParaRPr>
          </a:p>
          <a:p>
            <a:pPr fontAlgn="auto">
              <a:spcAft>
                <a:spcPts val="0"/>
              </a:spcAft>
              <a:buFont typeface="Arial" charset="0"/>
              <a:buChar char="•"/>
              <a:defRPr/>
            </a:pPr>
            <a:endParaRPr lang="en-US" sz="1400" dirty="0"/>
          </a:p>
        </p:txBody>
      </p:sp>
    </p:spTree>
    <p:extLst>
      <p:ext uri="{BB962C8B-B14F-4D97-AF65-F5344CB8AC3E}">
        <p14:creationId xmlns:p14="http://schemas.microsoft.com/office/powerpoint/2010/main" val="801758293"/>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ata\1 FAA\3 Reporting\00 3060 SAR MAPS\July 2015\Followups\TAMR_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4" y="792677"/>
            <a:ext cx="7145328" cy="4765038"/>
          </a:xfrm>
          <a:prstGeom prst="rect">
            <a:avLst/>
          </a:prstGeom>
          <a:noFill/>
          <a:extLst>
            <a:ext uri="{909E8E84-426E-40DD-AFC4-6F175D3DCCD1}">
              <a14:hiddenFill xmlns:a14="http://schemas.microsoft.com/office/drawing/2010/main">
                <a:solidFill>
                  <a:srgbClr val="FFFFFF"/>
                </a:solidFill>
              </a14:hiddenFill>
            </a:ext>
          </a:extLst>
        </p:spPr>
      </p:pic>
      <p:sp>
        <p:nvSpPr>
          <p:cNvPr id="5123" name="TextBox 64"/>
          <p:cNvSpPr txBox="1">
            <a:spLocks noChangeArrowheads="1"/>
          </p:cNvSpPr>
          <p:nvPr/>
        </p:nvSpPr>
        <p:spPr bwMode="auto">
          <a:xfrm>
            <a:off x="-11113" y="5999004"/>
            <a:ext cx="39565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b="1" dirty="0">
                <a:solidFill>
                  <a:srgbClr val="1F497D"/>
                </a:solidFill>
                <a:latin typeface="Arial" pitchFamily="34" charset="0"/>
              </a:rPr>
              <a:t>Terminal Automation Modernization and Replacement (TAMR)</a:t>
            </a:r>
          </a:p>
        </p:txBody>
      </p:sp>
      <p:grpSp>
        <p:nvGrpSpPr>
          <p:cNvPr id="5124" name="Group 22" descr="Timeline"/>
          <p:cNvGrpSpPr>
            <a:grpSpLocks/>
          </p:cNvGrpSpPr>
          <p:nvPr/>
        </p:nvGrpSpPr>
        <p:grpSpPr bwMode="auto">
          <a:xfrm>
            <a:off x="-7938" y="6237307"/>
            <a:ext cx="9144001" cy="420665"/>
            <a:chOff x="1051" y="3992562"/>
            <a:chExt cx="9144000" cy="419911"/>
          </a:xfrm>
        </p:grpSpPr>
        <p:sp>
          <p:nvSpPr>
            <p:cNvPr id="24" name="Pentagon 23"/>
            <p:cNvSpPr/>
            <p:nvPr/>
          </p:nvSpPr>
          <p:spPr bwMode="auto">
            <a:xfrm>
              <a:off x="1051" y="4000463"/>
              <a:ext cx="9144000" cy="412010"/>
            </a:xfrm>
            <a:prstGeom prst="homePlate">
              <a:avLst/>
            </a:prstGeom>
            <a:gradFill flip="none" rotWithShape="1">
              <a:gsLst>
                <a:gs pos="50000">
                  <a:srgbClr val="92D050"/>
                </a:gs>
                <a:gs pos="32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buFontTx/>
                <a:buChar char="•"/>
                <a:defRPr/>
              </a:pPr>
              <a:endParaRPr lang="en-US" sz="2400" dirty="0">
                <a:solidFill>
                  <a:srgbClr val="000000"/>
                </a:solidFill>
                <a:latin typeface="Calibri"/>
                <a:cs typeface="Arial" charset="0"/>
              </a:endParaRPr>
            </a:p>
          </p:txBody>
        </p:sp>
        <p:sp>
          <p:nvSpPr>
            <p:cNvPr id="5140" name="TextBox 65"/>
            <p:cNvSpPr txBox="1">
              <a:spLocks noChangeArrowheads="1"/>
            </p:cNvSpPr>
            <p:nvPr/>
          </p:nvSpPr>
          <p:spPr bwMode="auto">
            <a:xfrm>
              <a:off x="327771" y="4066516"/>
              <a:ext cx="20370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dirty="0">
                  <a:solidFill>
                    <a:srgbClr val="000000"/>
                  </a:solidFill>
                  <a:latin typeface="Arial" pitchFamily="34" charset="0"/>
                </a:rPr>
                <a:t>1 ARTS IIIE IOC (Dallas – D10) Apr 2013</a:t>
              </a:r>
            </a:p>
          </p:txBody>
        </p:sp>
        <p:sp>
          <p:nvSpPr>
            <p:cNvPr id="5141" name="TextBox 85"/>
            <p:cNvSpPr txBox="1">
              <a:spLocks noChangeArrowheads="1"/>
            </p:cNvSpPr>
            <p:nvPr/>
          </p:nvSpPr>
          <p:spPr bwMode="auto">
            <a:xfrm>
              <a:off x="3779766" y="4062807"/>
              <a:ext cx="174962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dirty="0">
                  <a:solidFill>
                    <a:srgbClr val="000000"/>
                  </a:solidFill>
                  <a:latin typeface="Arial" pitchFamily="34" charset="0"/>
                </a:rPr>
                <a:t>Complete 3 ARTS IIE IOCs Sep 2014</a:t>
              </a:r>
            </a:p>
          </p:txBody>
        </p:sp>
        <p:sp>
          <p:nvSpPr>
            <p:cNvPr id="5142" name="TextBox 129"/>
            <p:cNvSpPr txBox="1">
              <a:spLocks noChangeArrowheads="1"/>
            </p:cNvSpPr>
            <p:nvPr/>
          </p:nvSpPr>
          <p:spPr bwMode="auto">
            <a:xfrm>
              <a:off x="7216641" y="4067393"/>
              <a:ext cx="15200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dirty="0">
                  <a:solidFill>
                    <a:srgbClr val="000000"/>
                  </a:solidFill>
                  <a:latin typeface="Arial" pitchFamily="34" charset="0"/>
                </a:rPr>
                <a:t>Final ARTS IIIE IOC </a:t>
              </a:r>
              <a:r>
                <a:rPr lang="en-US" altLang="en-US" sz="800" dirty="0" smtClean="0">
                  <a:solidFill>
                    <a:srgbClr val="FF0000"/>
                  </a:solidFill>
                  <a:latin typeface="Arial" pitchFamily="34" charset="0"/>
                </a:rPr>
                <a:t>Oct </a:t>
              </a:r>
              <a:r>
                <a:rPr lang="en-US" altLang="en-US" sz="800" dirty="0">
                  <a:solidFill>
                    <a:srgbClr val="000000"/>
                  </a:solidFill>
                  <a:latin typeface="Arial" pitchFamily="34" charset="0"/>
                </a:rPr>
                <a:t>2016</a:t>
              </a:r>
            </a:p>
          </p:txBody>
        </p:sp>
        <p:sp>
          <p:nvSpPr>
            <p:cNvPr id="5143" name="Oval 130"/>
            <p:cNvSpPr>
              <a:spLocks noChangeArrowheads="1"/>
            </p:cNvSpPr>
            <p:nvPr/>
          </p:nvSpPr>
          <p:spPr bwMode="auto">
            <a:xfrm>
              <a:off x="8826532" y="3992562"/>
              <a:ext cx="144448" cy="144463"/>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pic>
          <p:nvPicPr>
            <p:cNvPr id="29" name="Picture 3" descr="Checkmark" title="Objective Completed"/>
            <p:cNvPicPr>
              <a:picLocks noChangeAspect="1" noChangeArrowheads="1"/>
            </p:cNvPicPr>
            <p:nvPr/>
          </p:nvPicPr>
          <p:blipFill>
            <a:blip r:embed="rId4"/>
            <a:srcRect/>
            <a:stretch>
              <a:fillRect/>
            </a:stretch>
          </p:blipFill>
          <p:spPr bwMode="auto">
            <a:xfrm>
              <a:off x="52218" y="4015814"/>
              <a:ext cx="212725" cy="21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descr="Checkmark" title="Objective Completed"/>
            <p:cNvPicPr>
              <a:picLocks noChangeAspect="1" noChangeArrowheads="1"/>
            </p:cNvPicPr>
            <p:nvPr/>
          </p:nvPicPr>
          <p:blipFill>
            <a:blip r:embed="rId5"/>
            <a:srcRect/>
            <a:stretch>
              <a:fillRect/>
            </a:stretch>
          </p:blipFill>
          <p:spPr bwMode="auto">
            <a:xfrm>
              <a:off x="3520539" y="4028476"/>
              <a:ext cx="211138" cy="21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5" name="TextBox 20"/>
          <p:cNvSpPr txBox="1">
            <a:spLocks noChangeArrowheads="1"/>
          </p:cNvSpPr>
          <p:nvPr/>
        </p:nvSpPr>
        <p:spPr bwMode="auto">
          <a:xfrm>
            <a:off x="282575" y="6611938"/>
            <a:ext cx="8578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8DDB20DE-726D-459A-86B5-2BB6EEDB9F36}" type="slidenum">
              <a:rPr lang="en-US" altLang="en-US" sz="1000" b="1">
                <a:solidFill>
                  <a:srgbClr val="000000"/>
                </a:solidFill>
              </a:rPr>
              <a:pPr algn="ctr"/>
              <a:t>12</a:t>
            </a:fld>
            <a:endParaRPr lang="en-US" altLang="en-US" sz="1000" b="1">
              <a:solidFill>
                <a:srgbClr val="000000"/>
              </a:solidFill>
            </a:endParaRPr>
          </a:p>
        </p:txBody>
      </p:sp>
      <p:sp>
        <p:nvSpPr>
          <p:cNvPr id="5126" name="Title 4"/>
          <p:cNvSpPr>
            <a:spLocks noGrp="1"/>
          </p:cNvSpPr>
          <p:nvPr>
            <p:ph type="title"/>
          </p:nvPr>
        </p:nvSpPr>
        <p:spPr/>
        <p:txBody>
          <a:bodyPr/>
          <a:lstStyle/>
          <a:p>
            <a:r>
              <a:rPr lang="en-US" altLang="en-US" sz="3200" dirty="0" smtClean="0">
                <a:solidFill>
                  <a:schemeClr val="tx2"/>
                </a:solidFill>
                <a:latin typeface="Arial" pitchFamily="34" charset="0"/>
                <a:cs typeface="Arial" pitchFamily="34" charset="0"/>
              </a:rPr>
              <a:t>Terminal Automation</a:t>
            </a:r>
            <a:br>
              <a:rPr lang="en-US" altLang="en-US" sz="3200" dirty="0" smtClean="0">
                <a:solidFill>
                  <a:schemeClr val="tx2"/>
                </a:solidFill>
                <a:latin typeface="Arial" pitchFamily="34" charset="0"/>
                <a:cs typeface="Arial" pitchFamily="34" charset="0"/>
              </a:rPr>
            </a:br>
            <a:r>
              <a:rPr lang="en-US" altLang="en-US" sz="2400" dirty="0" smtClean="0">
                <a:solidFill>
                  <a:schemeClr val="tx2"/>
                </a:solidFill>
                <a:latin typeface="Arial" pitchFamily="34" charset="0"/>
                <a:cs typeface="Arial" pitchFamily="34" charset="0"/>
              </a:rPr>
              <a:t>As of: </a:t>
            </a:r>
            <a:r>
              <a:rPr lang="en-US" altLang="en-US" sz="2400" b="0" dirty="0" smtClean="0">
                <a:solidFill>
                  <a:schemeClr val="accent1">
                    <a:lumMod val="50000"/>
                  </a:schemeClr>
                </a:solidFill>
                <a:latin typeface="Arial" pitchFamily="34" charset="0"/>
                <a:cs typeface="Arial" pitchFamily="34" charset="0"/>
              </a:rPr>
              <a:t>July 2015</a:t>
            </a:r>
          </a:p>
        </p:txBody>
      </p:sp>
      <p:grpSp>
        <p:nvGrpSpPr>
          <p:cNvPr id="5127" name="Group 7"/>
          <p:cNvGrpSpPr>
            <a:grpSpLocks/>
          </p:cNvGrpSpPr>
          <p:nvPr/>
        </p:nvGrpSpPr>
        <p:grpSpPr bwMode="auto">
          <a:xfrm>
            <a:off x="7118350" y="1343025"/>
            <a:ext cx="1039813" cy="1133475"/>
            <a:chOff x="7271841" y="2686444"/>
            <a:chExt cx="937791" cy="1500333"/>
          </a:xfrm>
        </p:grpSpPr>
        <p:sp>
          <p:nvSpPr>
            <p:cNvPr id="40" name="Rounded Rectangle 39"/>
            <p:cNvSpPr/>
            <p:nvPr/>
          </p:nvSpPr>
          <p:spPr>
            <a:xfrm>
              <a:off x="7271841" y="2686444"/>
              <a:ext cx="937791" cy="1500333"/>
            </a:xfrm>
            <a:prstGeom prst="roundRect">
              <a:avLst/>
            </a:prstGeom>
            <a:solidFill>
              <a:srgbClr val="AEE0F6"/>
            </a:solidFill>
            <a:ln>
              <a:solidFill>
                <a:srgbClr val="3B84C8"/>
              </a:solidFill>
            </a:ln>
            <a:effectLst/>
          </p:spPr>
          <p:style>
            <a:lnRef idx="1">
              <a:schemeClr val="accent1"/>
            </a:lnRef>
            <a:fillRef idx="3">
              <a:schemeClr val="accent1"/>
            </a:fillRef>
            <a:effectRef idx="2">
              <a:schemeClr val="accent1"/>
            </a:effectRef>
            <a:fontRef idx="minor">
              <a:schemeClr val="lt1"/>
            </a:fontRef>
          </p:style>
          <p:txBody>
            <a:bodyPr lIns="0" rIns="0"/>
            <a:lstStyle/>
            <a:p>
              <a:pPr algn="ctr" fontAlgn="auto">
                <a:spcBef>
                  <a:spcPts val="0"/>
                </a:spcBef>
                <a:spcAft>
                  <a:spcPts val="600"/>
                </a:spcAft>
                <a:tabLst>
                  <a:tab pos="1312863" algn="l"/>
                </a:tabLst>
                <a:defRPr/>
              </a:pPr>
              <a:r>
                <a:rPr lang="en-US" sz="1100" b="1" dirty="0">
                  <a:solidFill>
                    <a:srgbClr val="17375E"/>
                  </a:solidFill>
                </a:rPr>
                <a:t>Key</a:t>
              </a:r>
            </a:p>
            <a:p>
              <a:pPr marL="457200" fontAlgn="auto">
                <a:spcBef>
                  <a:spcPts val="0"/>
                </a:spcBef>
                <a:spcAft>
                  <a:spcPts val="0"/>
                </a:spcAft>
                <a:defRPr/>
              </a:pPr>
              <a:r>
                <a:rPr lang="en-US" sz="800" dirty="0">
                  <a:solidFill>
                    <a:prstClr val="black"/>
                  </a:solidFill>
                  <a:cs typeface="Arial"/>
                </a:rPr>
                <a:t>STARS</a:t>
              </a:r>
            </a:p>
            <a:p>
              <a:pPr marL="457200" fontAlgn="auto">
                <a:spcBef>
                  <a:spcPts val="0"/>
                </a:spcBef>
                <a:spcAft>
                  <a:spcPts val="0"/>
                </a:spcAft>
                <a:defRPr/>
              </a:pPr>
              <a:r>
                <a:rPr lang="en-US" sz="800" dirty="0">
                  <a:solidFill>
                    <a:prstClr val="black"/>
                  </a:solidFill>
                  <a:cs typeface="Arial"/>
                </a:rPr>
                <a:t>ARTS 2E</a:t>
              </a:r>
            </a:p>
            <a:p>
              <a:pPr marL="457200" fontAlgn="auto">
                <a:spcBef>
                  <a:spcPts val="0"/>
                </a:spcBef>
                <a:spcAft>
                  <a:spcPts val="0"/>
                </a:spcAft>
                <a:defRPr/>
              </a:pPr>
              <a:r>
                <a:rPr lang="en-US" sz="800" dirty="0">
                  <a:solidFill>
                    <a:prstClr val="black"/>
                  </a:solidFill>
                  <a:cs typeface="Arial"/>
                </a:rPr>
                <a:t>ARTS 3E</a:t>
              </a:r>
            </a:p>
            <a:p>
              <a:pPr marL="457200" fontAlgn="auto">
                <a:spcBef>
                  <a:spcPts val="0"/>
                </a:spcBef>
                <a:spcAft>
                  <a:spcPts val="0"/>
                </a:spcAft>
                <a:defRPr/>
              </a:pPr>
              <a:r>
                <a:rPr lang="en-US" sz="800" dirty="0">
                  <a:solidFill>
                    <a:prstClr val="black"/>
                  </a:solidFill>
                  <a:cs typeface="Arial"/>
                </a:rPr>
                <a:t>DOD</a:t>
              </a:r>
            </a:p>
            <a:p>
              <a:pPr marL="457200" fontAlgn="auto">
                <a:spcBef>
                  <a:spcPts val="0"/>
                </a:spcBef>
                <a:spcAft>
                  <a:spcPts val="0"/>
                </a:spcAft>
                <a:defRPr/>
              </a:pPr>
              <a:r>
                <a:rPr lang="en-US" sz="800" dirty="0">
                  <a:solidFill>
                    <a:prstClr val="black"/>
                  </a:solidFill>
                  <a:cs typeface="Arial"/>
                </a:rPr>
                <a:t>STARS Lite</a:t>
              </a:r>
            </a:p>
            <a:p>
              <a:pPr marL="457200" fontAlgn="auto">
                <a:spcBef>
                  <a:spcPts val="0"/>
                </a:spcBef>
                <a:spcAft>
                  <a:spcPts val="0"/>
                </a:spcAft>
                <a:defRPr/>
              </a:pPr>
              <a:r>
                <a:rPr lang="en-US" sz="800" dirty="0">
                  <a:solidFill>
                    <a:prstClr val="black"/>
                  </a:solidFill>
                  <a:cs typeface="Arial"/>
                </a:rPr>
                <a:t>ARTS 1E</a:t>
              </a:r>
            </a:p>
          </p:txBody>
        </p:sp>
        <p:sp>
          <p:nvSpPr>
            <p:cNvPr id="6" name="Rectangle 5"/>
            <p:cNvSpPr/>
            <p:nvPr/>
          </p:nvSpPr>
          <p:spPr>
            <a:xfrm>
              <a:off x="7294749" y="3176049"/>
              <a:ext cx="270600" cy="65140"/>
            </a:xfrm>
            <a:prstGeom prst="rect">
              <a:avLst/>
            </a:prstGeom>
            <a:solidFill>
              <a:srgbClr val="008ED4">
                <a:alpha val="70000"/>
              </a:srgbClr>
            </a:solidFill>
            <a:ln w="12700" cmpd="sng">
              <a:solidFill>
                <a:srgbClr val="14345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2" name="Rectangle 41"/>
            <p:cNvSpPr/>
            <p:nvPr/>
          </p:nvSpPr>
          <p:spPr>
            <a:xfrm>
              <a:off x="7294749" y="3342052"/>
              <a:ext cx="272031" cy="65141"/>
            </a:xfrm>
            <a:prstGeom prst="rect">
              <a:avLst/>
            </a:prstGeom>
            <a:solidFill>
              <a:srgbClr val="B32025">
                <a:alpha val="70000"/>
              </a:srgbClr>
            </a:solidFill>
            <a:ln w="12700" cmpd="sng">
              <a:solidFill>
                <a:srgbClr val="7A14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3" name="Rectangle 42"/>
            <p:cNvSpPr/>
            <p:nvPr/>
          </p:nvSpPr>
          <p:spPr>
            <a:xfrm>
              <a:off x="7294749" y="3520663"/>
              <a:ext cx="272031" cy="65140"/>
            </a:xfrm>
            <a:prstGeom prst="rect">
              <a:avLst/>
            </a:prstGeom>
            <a:solidFill>
              <a:srgbClr val="43B549">
                <a:alpha val="70000"/>
              </a:srgbClr>
            </a:solidFill>
            <a:ln w="12700" cmpd="sng">
              <a:solidFill>
                <a:srgbClr val="006B3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4" name="Rectangle 43"/>
            <p:cNvSpPr/>
            <p:nvPr/>
          </p:nvSpPr>
          <p:spPr>
            <a:xfrm>
              <a:off x="7294749" y="3695071"/>
              <a:ext cx="272031" cy="65141"/>
            </a:xfrm>
            <a:prstGeom prst="rect">
              <a:avLst/>
            </a:prstGeom>
            <a:solidFill>
              <a:srgbClr val="5E4D9F">
                <a:alpha val="70000"/>
              </a:srgbClr>
            </a:solidFill>
            <a:ln w="12700" cmpd="sng">
              <a:solidFill>
                <a:srgbClr val="3D0F6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6"/>
            <p:cNvSpPr/>
            <p:nvPr/>
          </p:nvSpPr>
          <p:spPr>
            <a:xfrm>
              <a:off x="7376359" y="3791731"/>
              <a:ext cx="127425" cy="128180"/>
            </a:xfrm>
            <a:prstGeom prst="ellipse">
              <a:avLst/>
            </a:prstGeom>
            <a:solidFill>
              <a:srgbClr val="008ED4">
                <a:alpha val="70000"/>
              </a:srgbClr>
            </a:solidFill>
            <a:ln>
              <a:solidFill>
                <a:srgbClr val="14345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7" name="Oval 46"/>
            <p:cNvSpPr/>
            <p:nvPr/>
          </p:nvSpPr>
          <p:spPr>
            <a:xfrm>
              <a:off x="7376359" y="3959836"/>
              <a:ext cx="127425" cy="130281"/>
            </a:xfrm>
            <a:prstGeom prst="ellipse">
              <a:avLst/>
            </a:prstGeom>
            <a:solidFill>
              <a:srgbClr val="B32025">
                <a:alpha val="70000"/>
              </a:srgbClr>
            </a:solidFill>
            <a:ln>
              <a:solidFill>
                <a:srgbClr val="7A14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pic>
        <p:nvPicPr>
          <p:cNvPr id="34" name="Picture 4" descr="Icon" title="Deliver Capabilities"/>
          <p:cNvPicPr>
            <a:picLocks noChangeAspect="1" noChangeArrowheads="1"/>
          </p:cNvPicPr>
          <p:nvPr/>
        </p:nvPicPr>
        <p:blipFill>
          <a:blip r:embed="rId6"/>
          <a:srcRect/>
          <a:stretch>
            <a:fillRect/>
          </a:stretch>
        </p:blipFill>
        <p:spPr bwMode="auto">
          <a:xfrm>
            <a:off x="8531225" y="639763"/>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descr="Icon" title="Execute Programs"/>
          <p:cNvPicPr>
            <a:picLocks noChangeAspect="1" noChangeArrowheads="1"/>
          </p:cNvPicPr>
          <p:nvPr/>
        </p:nvPicPr>
        <p:blipFill>
          <a:blip r:embed="rId7"/>
          <a:srcRect/>
          <a:stretch>
            <a:fillRect/>
          </a:stretch>
        </p:blipFill>
        <p:spPr bwMode="auto">
          <a:xfrm>
            <a:off x="8531225" y="65088"/>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0" name="TextBox 16"/>
          <p:cNvSpPr txBox="1">
            <a:spLocks noChangeArrowheads="1"/>
          </p:cNvSpPr>
          <p:nvPr/>
        </p:nvSpPr>
        <p:spPr bwMode="auto">
          <a:xfrm>
            <a:off x="318782" y="5557715"/>
            <a:ext cx="6385536" cy="153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b="1" dirty="0">
                <a:solidFill>
                  <a:srgbClr val="1F497D"/>
                </a:solidFill>
                <a:latin typeface="Arial" pitchFamily="34" charset="0"/>
              </a:rPr>
              <a:t>Changes from Previous Month:  </a:t>
            </a:r>
            <a:r>
              <a:rPr lang="en-US" altLang="en-US" sz="1000" b="1" dirty="0">
                <a:solidFill>
                  <a:srgbClr val="FF0000"/>
                </a:solidFill>
                <a:latin typeface="Arial" pitchFamily="34" charset="0"/>
                <a:cs typeface="Arial" panose="020B0604020202020204" pitchFamily="34" charset="0"/>
              </a:rPr>
              <a:t>Changes highlighted in </a:t>
            </a:r>
            <a:r>
              <a:rPr lang="en-US" altLang="en-US" sz="1000" b="1" dirty="0" smtClean="0">
                <a:solidFill>
                  <a:srgbClr val="FF0000"/>
                </a:solidFill>
                <a:latin typeface="Arial" pitchFamily="34" charset="0"/>
                <a:cs typeface="Arial" panose="020B0604020202020204" pitchFamily="34" charset="0"/>
              </a:rPr>
              <a:t>red</a:t>
            </a:r>
            <a:endParaRPr lang="en-US" altLang="en-US" sz="1000" b="1" dirty="0">
              <a:solidFill>
                <a:srgbClr val="FF0000"/>
              </a:solidFill>
              <a:latin typeface="Arial" pitchFamily="34" charset="0"/>
              <a:cs typeface="Arial" panose="020B0604020202020204" pitchFamily="34" charset="0"/>
            </a:endParaRPr>
          </a:p>
        </p:txBody>
      </p:sp>
      <p:sp>
        <p:nvSpPr>
          <p:cNvPr id="5131" name="TextBox 1"/>
          <p:cNvSpPr txBox="1">
            <a:spLocks noChangeArrowheads="1"/>
          </p:cNvSpPr>
          <p:nvPr/>
        </p:nvSpPr>
        <p:spPr bwMode="auto">
          <a:xfrm>
            <a:off x="6684963" y="2633127"/>
            <a:ext cx="2403475"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u="sng" dirty="0">
                <a:solidFill>
                  <a:srgbClr val="000000"/>
                </a:solidFill>
                <a:latin typeface="Arial" pitchFamily="34" charset="0"/>
              </a:rPr>
              <a:t>STARS Tech Refresh</a:t>
            </a:r>
            <a:endParaRPr lang="en-US" altLang="en-US" sz="1000" dirty="0">
              <a:solidFill>
                <a:srgbClr val="000000"/>
              </a:solidFill>
              <a:latin typeface="Arial" pitchFamily="34" charset="0"/>
            </a:endParaRPr>
          </a:p>
          <a:p>
            <a:r>
              <a:rPr lang="en-US" altLang="en-US" sz="1000" dirty="0">
                <a:solidFill>
                  <a:srgbClr val="000000"/>
                </a:solidFill>
                <a:latin typeface="Arial" pitchFamily="34" charset="0"/>
              </a:rPr>
              <a:t>- Site survey: Completed </a:t>
            </a:r>
            <a:r>
              <a:rPr lang="en-US" altLang="en-US" sz="1000" dirty="0" smtClean="0">
                <a:solidFill>
                  <a:srgbClr val="000000"/>
                </a:solidFill>
                <a:latin typeface="Arial" pitchFamily="34" charset="0"/>
              </a:rPr>
              <a:t>8 </a:t>
            </a:r>
            <a:r>
              <a:rPr lang="en-US" altLang="en-US" sz="1000" dirty="0">
                <a:solidFill>
                  <a:srgbClr val="000000"/>
                </a:solidFill>
                <a:latin typeface="Arial" pitchFamily="34" charset="0"/>
              </a:rPr>
              <a:t>out of 47 sites. </a:t>
            </a:r>
          </a:p>
          <a:p>
            <a:r>
              <a:rPr lang="en-US" altLang="en-US" sz="1000" dirty="0">
                <a:solidFill>
                  <a:srgbClr val="000000"/>
                </a:solidFill>
                <a:latin typeface="Arial" pitchFamily="34" charset="0"/>
              </a:rPr>
              <a:t>- Equipment deliveries Completed at 6 out of 47 sites. </a:t>
            </a:r>
          </a:p>
          <a:p>
            <a:r>
              <a:rPr lang="en-US" altLang="en-US" sz="1000" dirty="0">
                <a:solidFill>
                  <a:srgbClr val="000000"/>
                </a:solidFill>
                <a:latin typeface="Arial" pitchFamily="34" charset="0"/>
              </a:rPr>
              <a:t>- IOC achieved at </a:t>
            </a:r>
            <a:r>
              <a:rPr lang="en-US" altLang="en-US" sz="1000" dirty="0" smtClean="0">
                <a:latin typeface="Arial" pitchFamily="34" charset="0"/>
              </a:rPr>
              <a:t>5 </a:t>
            </a:r>
            <a:r>
              <a:rPr lang="en-US" altLang="en-US" sz="1000" dirty="0">
                <a:solidFill>
                  <a:srgbClr val="000000"/>
                </a:solidFill>
                <a:latin typeface="Arial" pitchFamily="34" charset="0"/>
              </a:rPr>
              <a:t>out of 47 sites.</a:t>
            </a:r>
          </a:p>
          <a:p>
            <a:endParaRPr lang="en-US" altLang="en-US" sz="1000" dirty="0">
              <a:solidFill>
                <a:srgbClr val="000000"/>
              </a:solidFill>
              <a:latin typeface="Arial" pitchFamily="34" charset="0"/>
            </a:endParaRPr>
          </a:p>
          <a:p>
            <a:r>
              <a:rPr lang="en-US" altLang="en-US" sz="1000" u="sng" dirty="0">
                <a:solidFill>
                  <a:srgbClr val="000000"/>
                </a:solidFill>
                <a:latin typeface="Arial" pitchFamily="34" charset="0"/>
              </a:rPr>
              <a:t>CARTS (large TRACON) replacement</a:t>
            </a:r>
            <a:r>
              <a:rPr lang="en-US" altLang="en-US" sz="1000" dirty="0">
                <a:solidFill>
                  <a:srgbClr val="000000"/>
                </a:solidFill>
                <a:latin typeface="Arial" pitchFamily="34" charset="0"/>
              </a:rPr>
              <a:t> </a:t>
            </a:r>
          </a:p>
          <a:p>
            <a:r>
              <a:rPr lang="en-US" altLang="en-US" sz="1000" dirty="0">
                <a:solidFill>
                  <a:srgbClr val="000000"/>
                </a:solidFill>
                <a:latin typeface="Arial" pitchFamily="34" charset="0"/>
              </a:rPr>
              <a:t>- Site Survey: Completed 11 of 11 sites</a:t>
            </a:r>
          </a:p>
          <a:p>
            <a:r>
              <a:rPr lang="en-US" altLang="en-US" sz="1000" dirty="0">
                <a:latin typeface="Arial" pitchFamily="34" charset="0"/>
              </a:rPr>
              <a:t>-</a:t>
            </a:r>
            <a:r>
              <a:rPr lang="en-US" altLang="en-US" sz="1000" dirty="0">
                <a:solidFill>
                  <a:srgbClr val="FF0000"/>
                </a:solidFill>
                <a:latin typeface="Arial" pitchFamily="34" charset="0"/>
              </a:rPr>
              <a:t> </a:t>
            </a:r>
            <a:r>
              <a:rPr lang="en-US" altLang="en-US" sz="1000" dirty="0">
                <a:solidFill>
                  <a:srgbClr val="000000"/>
                </a:solidFill>
                <a:latin typeface="Arial" pitchFamily="34" charset="0"/>
              </a:rPr>
              <a:t>Equipment deliveries completed at 11 out of 11 sites.</a:t>
            </a:r>
          </a:p>
          <a:p>
            <a:r>
              <a:rPr lang="en-US" altLang="en-US" sz="1000" dirty="0">
                <a:solidFill>
                  <a:srgbClr val="000000"/>
                </a:solidFill>
                <a:latin typeface="Arial" pitchFamily="34" charset="0"/>
              </a:rPr>
              <a:t>- IOC achieved at </a:t>
            </a:r>
            <a:r>
              <a:rPr lang="en-US" altLang="en-US" sz="1000" b="1" dirty="0">
                <a:solidFill>
                  <a:srgbClr val="FF0000"/>
                </a:solidFill>
                <a:latin typeface="Arial" pitchFamily="34" charset="0"/>
              </a:rPr>
              <a:t>5 (+1) </a:t>
            </a:r>
            <a:r>
              <a:rPr lang="en-US" altLang="en-US" sz="1000" dirty="0" smtClean="0">
                <a:solidFill>
                  <a:srgbClr val="000000"/>
                </a:solidFill>
                <a:latin typeface="Arial" pitchFamily="34" charset="0"/>
              </a:rPr>
              <a:t>out </a:t>
            </a:r>
            <a:r>
              <a:rPr lang="en-US" altLang="en-US" sz="1000" dirty="0">
                <a:solidFill>
                  <a:srgbClr val="000000"/>
                </a:solidFill>
                <a:latin typeface="Arial" pitchFamily="34" charset="0"/>
              </a:rPr>
              <a:t>of 11 sites. </a:t>
            </a:r>
          </a:p>
          <a:p>
            <a:endParaRPr lang="en-US" altLang="en-US" sz="1000" dirty="0">
              <a:solidFill>
                <a:srgbClr val="000000"/>
              </a:solidFill>
              <a:latin typeface="Arial" pitchFamily="34" charset="0"/>
            </a:endParaRPr>
          </a:p>
          <a:p>
            <a:r>
              <a:rPr lang="en-US" altLang="en-US" sz="1000" u="sng" dirty="0">
                <a:solidFill>
                  <a:srgbClr val="000000"/>
                </a:solidFill>
                <a:latin typeface="Arial" pitchFamily="34" charset="0"/>
              </a:rPr>
              <a:t>ARTS IIE (lower level terminal) replacement </a:t>
            </a:r>
            <a:endParaRPr lang="en-US" altLang="en-US" sz="1000" dirty="0">
              <a:solidFill>
                <a:srgbClr val="000000"/>
              </a:solidFill>
              <a:latin typeface="Arial" pitchFamily="34" charset="0"/>
            </a:endParaRPr>
          </a:p>
          <a:p>
            <a:r>
              <a:rPr lang="en-US" altLang="en-US" sz="1000" dirty="0">
                <a:solidFill>
                  <a:srgbClr val="000000"/>
                </a:solidFill>
                <a:latin typeface="Arial" pitchFamily="34" charset="0"/>
              </a:rPr>
              <a:t>- Site survey: Completed </a:t>
            </a:r>
            <a:r>
              <a:rPr lang="en-US" altLang="en-US" sz="1000" b="1" dirty="0">
                <a:solidFill>
                  <a:srgbClr val="FF0000"/>
                </a:solidFill>
                <a:latin typeface="Arial" pitchFamily="34" charset="0"/>
              </a:rPr>
              <a:t> </a:t>
            </a:r>
            <a:r>
              <a:rPr lang="en-US" altLang="en-US" sz="1000" b="1" dirty="0" smtClean="0">
                <a:solidFill>
                  <a:srgbClr val="FF0000"/>
                </a:solidFill>
                <a:latin typeface="Arial" pitchFamily="34" charset="0"/>
              </a:rPr>
              <a:t>67 (+2) </a:t>
            </a:r>
            <a:r>
              <a:rPr lang="en-US" altLang="en-US" sz="1000" dirty="0" smtClean="0">
                <a:solidFill>
                  <a:srgbClr val="000000"/>
                </a:solidFill>
                <a:latin typeface="Arial" pitchFamily="34" charset="0"/>
              </a:rPr>
              <a:t>out </a:t>
            </a:r>
            <a:r>
              <a:rPr lang="en-US" altLang="en-US" sz="1000" dirty="0">
                <a:solidFill>
                  <a:srgbClr val="000000"/>
                </a:solidFill>
                <a:latin typeface="Arial" pitchFamily="34" charset="0"/>
              </a:rPr>
              <a:t>of 97 sites. </a:t>
            </a:r>
          </a:p>
          <a:p>
            <a:r>
              <a:rPr lang="en-US" altLang="en-US" sz="1000" dirty="0">
                <a:solidFill>
                  <a:srgbClr val="000000"/>
                </a:solidFill>
                <a:latin typeface="Arial" pitchFamily="34" charset="0"/>
              </a:rPr>
              <a:t>-</a:t>
            </a:r>
            <a:r>
              <a:rPr lang="en-US" altLang="en-US" sz="1000" b="1" dirty="0">
                <a:solidFill>
                  <a:srgbClr val="000000"/>
                </a:solidFill>
                <a:latin typeface="Arial" pitchFamily="34" charset="0"/>
              </a:rPr>
              <a:t> </a:t>
            </a:r>
            <a:r>
              <a:rPr lang="en-US" altLang="en-US" sz="1000" dirty="0">
                <a:solidFill>
                  <a:srgbClr val="000000"/>
                </a:solidFill>
                <a:latin typeface="Arial" pitchFamily="34" charset="0"/>
              </a:rPr>
              <a:t>Equipment deliveries completed at </a:t>
            </a:r>
            <a:r>
              <a:rPr lang="en-US" altLang="en-US" sz="1000" b="1" dirty="0" smtClean="0">
                <a:solidFill>
                  <a:srgbClr val="FF0000"/>
                </a:solidFill>
                <a:latin typeface="Arial" pitchFamily="34" charset="0"/>
              </a:rPr>
              <a:t>12</a:t>
            </a:r>
            <a:r>
              <a:rPr lang="en-US" altLang="en-US" sz="1000" dirty="0" smtClean="0">
                <a:solidFill>
                  <a:srgbClr val="FF0000"/>
                </a:solidFill>
                <a:latin typeface="Arial" pitchFamily="34" charset="0"/>
              </a:rPr>
              <a:t> </a:t>
            </a:r>
            <a:r>
              <a:rPr lang="en-US" altLang="en-US" sz="1000" dirty="0" smtClean="0">
                <a:solidFill>
                  <a:srgbClr val="000000"/>
                </a:solidFill>
                <a:latin typeface="Arial" pitchFamily="34" charset="0"/>
              </a:rPr>
              <a:t>out </a:t>
            </a:r>
            <a:r>
              <a:rPr lang="en-US" altLang="en-US" sz="1000" dirty="0">
                <a:solidFill>
                  <a:srgbClr val="000000"/>
                </a:solidFill>
                <a:latin typeface="Arial" pitchFamily="34" charset="0"/>
              </a:rPr>
              <a:t>of 97 sites.</a:t>
            </a:r>
          </a:p>
          <a:p>
            <a:r>
              <a:rPr lang="en-US" altLang="en-US" sz="1000" dirty="0">
                <a:solidFill>
                  <a:srgbClr val="000000"/>
                </a:solidFill>
                <a:latin typeface="Arial" pitchFamily="34" charset="0"/>
              </a:rPr>
              <a:t>- IOC achieved at </a:t>
            </a:r>
            <a:r>
              <a:rPr lang="en-US" altLang="en-US" sz="1000" b="1" dirty="0">
                <a:latin typeface="Arial" pitchFamily="34" charset="0"/>
              </a:rPr>
              <a:t>11 </a:t>
            </a:r>
            <a:r>
              <a:rPr lang="en-US" altLang="en-US" sz="1000" dirty="0" smtClean="0">
                <a:solidFill>
                  <a:srgbClr val="000000"/>
                </a:solidFill>
                <a:latin typeface="Arial" pitchFamily="34" charset="0"/>
              </a:rPr>
              <a:t>out </a:t>
            </a:r>
            <a:r>
              <a:rPr lang="en-US" altLang="en-US" sz="1000" dirty="0">
                <a:solidFill>
                  <a:srgbClr val="000000"/>
                </a:solidFill>
                <a:latin typeface="Arial" pitchFamily="34" charset="0"/>
              </a:rPr>
              <a:t>of 97 sites. </a:t>
            </a:r>
          </a:p>
          <a:p>
            <a:endParaRPr lang="en-US" altLang="en-US" dirty="0">
              <a:solidFill>
                <a:srgbClr val="000000"/>
              </a:solidFill>
              <a:latin typeface="Arial" pitchFamily="34" charset="0"/>
            </a:endParaRPr>
          </a:p>
        </p:txBody>
      </p:sp>
    </p:spTree>
    <p:extLst>
      <p:ext uri="{BB962C8B-B14F-4D97-AF65-F5344CB8AC3E}">
        <p14:creationId xmlns:p14="http://schemas.microsoft.com/office/powerpoint/2010/main" val="16793559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266" y="6611779"/>
            <a:ext cx="8577469" cy="246221"/>
          </a:xfrm>
          <a:prstGeom prst="rect">
            <a:avLst/>
          </a:prstGeom>
          <a:noFill/>
        </p:spPr>
        <p:txBody>
          <a:bodyPr wrap="square" rtlCol="0">
            <a:spAutoFit/>
          </a:bodyPr>
          <a:lstStyle/>
          <a:p>
            <a:pPr algn="ctr"/>
            <a:fld id="{EAE13CAE-1740-4A80-8C3E-8F8A7440AB44}" type="slidenum">
              <a:rPr lang="en-US" sz="1000" b="1" smtClean="0"/>
              <a:pPr algn="ctr"/>
              <a:t>13</a:t>
            </a:fld>
            <a:endParaRPr lang="en-US" sz="1000" b="1" dirty="0"/>
          </a:p>
        </p:txBody>
      </p:sp>
      <p:sp>
        <p:nvSpPr>
          <p:cNvPr id="7" name="Title 6"/>
          <p:cNvSpPr>
            <a:spLocks noGrp="1"/>
          </p:cNvSpPr>
          <p:nvPr>
            <p:ph type="title"/>
          </p:nvPr>
        </p:nvSpPr>
        <p:spPr/>
        <p:txBody>
          <a:bodyPr/>
          <a:lstStyle/>
          <a:p>
            <a:r>
              <a:rPr lang="en-US" sz="3200" dirty="0">
                <a:solidFill>
                  <a:schemeClr val="tx2"/>
                </a:solidFill>
              </a:rPr>
              <a:t>Transformational </a:t>
            </a:r>
            <a:r>
              <a:rPr lang="en-US" sz="3200" dirty="0" smtClean="0">
                <a:solidFill>
                  <a:schemeClr val="tx2"/>
                </a:solidFill>
              </a:rPr>
              <a:t>Programs</a:t>
            </a:r>
            <a:endParaRPr lang="en-US" sz="3200" dirty="0">
              <a:solidFill>
                <a:schemeClr val="tx2"/>
              </a:solidFill>
            </a:endParaRPr>
          </a:p>
        </p:txBody>
      </p:sp>
    </p:spTree>
    <p:extLst>
      <p:ext uri="{BB962C8B-B14F-4D97-AF65-F5344CB8AC3E}">
        <p14:creationId xmlns:p14="http://schemas.microsoft.com/office/powerpoint/2010/main" val="232904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descr="Showing Operations Radio Stations in the 50 US states and Guam." title="ADS-B Map"/>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7" y="1720443"/>
            <a:ext cx="4259263" cy="215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83266" y="6611779"/>
            <a:ext cx="8577469" cy="246221"/>
          </a:xfrm>
          <a:prstGeom prst="rect">
            <a:avLst/>
          </a:prstGeom>
          <a:noFill/>
        </p:spPr>
        <p:txBody>
          <a:bodyPr wrap="square" rtlCol="0">
            <a:spAutoFit/>
          </a:bodyPr>
          <a:lstStyle/>
          <a:p>
            <a:pPr algn="ctr"/>
            <a:fld id="{EAE13CAE-1740-4A80-8C3E-8F8A7440AB44}" type="slidenum">
              <a:rPr lang="en-US" sz="1000" b="1" smtClean="0"/>
              <a:pPr algn="ctr"/>
              <a:t>14</a:t>
            </a:fld>
            <a:endParaRPr lang="en-US" sz="1000" b="1" dirty="0"/>
          </a:p>
        </p:txBody>
      </p:sp>
      <p:sp>
        <p:nvSpPr>
          <p:cNvPr id="2" name="Title 1"/>
          <p:cNvSpPr>
            <a:spLocks noGrp="1"/>
          </p:cNvSpPr>
          <p:nvPr>
            <p:ph type="title"/>
          </p:nvPr>
        </p:nvSpPr>
        <p:spPr/>
        <p:txBody>
          <a:bodyPr/>
          <a:lstStyle/>
          <a:p>
            <a:r>
              <a:rPr lang="en-US" sz="3200" dirty="0">
                <a:solidFill>
                  <a:schemeClr val="tx2"/>
                </a:solidFill>
                <a:latin typeface="Arial" charset="0"/>
              </a:rPr>
              <a:t>Delivering NextGen</a:t>
            </a:r>
            <a:r>
              <a:rPr lang="en-US" sz="3400" dirty="0">
                <a:solidFill>
                  <a:schemeClr val="tx2"/>
                </a:solidFill>
                <a:latin typeface="Arial" charset="0"/>
              </a:rPr>
              <a:t/>
            </a:r>
            <a:br>
              <a:rPr lang="en-US" sz="3400" dirty="0">
                <a:solidFill>
                  <a:schemeClr val="tx2"/>
                </a:solidFill>
                <a:latin typeface="Arial" charset="0"/>
              </a:rPr>
            </a:br>
            <a:r>
              <a:rPr lang="en-US" sz="2400" dirty="0">
                <a:solidFill>
                  <a:schemeClr val="tx2"/>
                </a:solidFill>
                <a:latin typeface="Arial" charset="0"/>
              </a:rPr>
              <a:t>Automatic Dependent Surveillance - </a:t>
            </a:r>
            <a:r>
              <a:rPr lang="en-US" sz="2400" dirty="0" smtClean="0">
                <a:solidFill>
                  <a:schemeClr val="tx2"/>
                </a:solidFill>
                <a:latin typeface="Arial" charset="0"/>
              </a:rPr>
              <a:t>Broadcast</a:t>
            </a:r>
            <a:endParaRPr lang="en-US" sz="2800" dirty="0">
              <a:solidFill>
                <a:schemeClr val="tx2"/>
              </a:solidFill>
            </a:endParaRPr>
          </a:p>
        </p:txBody>
      </p:sp>
      <p:sp>
        <p:nvSpPr>
          <p:cNvPr id="3" name="Content Placeholder 2"/>
          <p:cNvSpPr>
            <a:spLocks noGrp="1"/>
          </p:cNvSpPr>
          <p:nvPr>
            <p:ph sz="half" idx="1"/>
          </p:nvPr>
        </p:nvSpPr>
        <p:spPr>
          <a:xfrm>
            <a:off x="457200" y="4000734"/>
            <a:ext cx="4038600" cy="2125429"/>
          </a:xfrm>
        </p:spPr>
        <p:txBody>
          <a:bodyPr/>
          <a:lstStyle/>
          <a:p>
            <a:pPr marL="0" indent="0" fontAlgn="auto">
              <a:spcBef>
                <a:spcPts val="0"/>
              </a:spcBef>
              <a:spcAft>
                <a:spcPts val="0"/>
              </a:spcAft>
              <a:buClrTx/>
              <a:buNone/>
              <a:defRPr/>
            </a:pPr>
            <a:r>
              <a:rPr lang="en-US" sz="2000" dirty="0">
                <a:solidFill>
                  <a:prstClr val="black"/>
                </a:solidFill>
                <a:latin typeface="Arial" panose="020B0604020202020204" pitchFamily="34" charset="0"/>
                <a:cs typeface="Arial" panose="020B0604020202020204" pitchFamily="34" charset="0"/>
              </a:rPr>
              <a:t>Benefits</a:t>
            </a:r>
          </a:p>
          <a:p>
            <a:pPr marL="168275" indent="-168275" fontAlgn="auto">
              <a:spcBef>
                <a:spcPts val="0"/>
              </a:spcBef>
              <a:spcAft>
                <a:spcPts val="0"/>
              </a:spcAft>
              <a:buClrTx/>
              <a:defRPr/>
            </a:pPr>
            <a:r>
              <a:rPr lang="en-US" sz="1400" dirty="0">
                <a:solidFill>
                  <a:prstClr val="black"/>
                </a:solidFill>
                <a:latin typeface="Arial" panose="020B0604020202020204" pitchFamily="34" charset="0"/>
                <a:cs typeface="Arial" panose="020B0604020202020204" pitchFamily="34" charset="0"/>
              </a:rPr>
              <a:t>Provides more frequent position update-rates than radar = precise location information of aircraft </a:t>
            </a:r>
          </a:p>
          <a:p>
            <a:pPr marL="168275" indent="-168275" fontAlgn="auto">
              <a:spcBef>
                <a:spcPts val="0"/>
              </a:spcBef>
              <a:spcAft>
                <a:spcPts val="0"/>
              </a:spcAft>
              <a:buClrTx/>
              <a:defRPr/>
            </a:pPr>
            <a:r>
              <a:rPr lang="en-US" sz="1400" dirty="0">
                <a:solidFill>
                  <a:prstClr val="black"/>
                </a:solidFill>
                <a:latin typeface="Arial" panose="020B0604020202020204" pitchFamily="34" charset="0"/>
                <a:cs typeface="Arial" panose="020B0604020202020204" pitchFamily="34" charset="0"/>
              </a:rPr>
              <a:t>Provides in-cockpit traffic and weather information </a:t>
            </a:r>
          </a:p>
          <a:p>
            <a:pPr marL="168275" indent="-168275" fontAlgn="auto">
              <a:spcBef>
                <a:spcPts val="0"/>
              </a:spcBef>
              <a:spcAft>
                <a:spcPts val="0"/>
              </a:spcAft>
              <a:buClrTx/>
              <a:defRPr/>
            </a:pPr>
            <a:r>
              <a:rPr lang="en-US" sz="1400" dirty="0">
                <a:solidFill>
                  <a:prstClr val="black"/>
                </a:solidFill>
                <a:latin typeface="Arial" panose="020B0604020202020204" pitchFamily="34" charset="0"/>
                <a:cs typeface="Arial" panose="020B0604020202020204" pitchFamily="34" charset="0"/>
              </a:rPr>
              <a:t>Improves safety for </a:t>
            </a:r>
            <a:r>
              <a:rPr lang="en-US" sz="1400" dirty="0" smtClean="0">
                <a:solidFill>
                  <a:prstClr val="black"/>
                </a:solidFill>
                <a:latin typeface="Arial" panose="020B0604020202020204" pitchFamily="34" charset="0"/>
                <a:cs typeface="Arial" panose="020B0604020202020204" pitchFamily="34" charset="0"/>
              </a:rPr>
              <a:t>pilots</a:t>
            </a:r>
            <a:endParaRPr lang="en-US" sz="1400" dirty="0">
              <a:solidFill>
                <a:prstClr val="black"/>
              </a:solidFill>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p:txBody>
          <a:bodyPr/>
          <a:lstStyle/>
          <a:p>
            <a:pPr marL="0" indent="0">
              <a:buClrTx/>
              <a:buNone/>
              <a:defRPr/>
            </a:pPr>
            <a:r>
              <a:rPr lang="en-US" sz="2000" dirty="0">
                <a:solidFill>
                  <a:prstClr val="black"/>
                </a:solidFill>
                <a:latin typeface="Arial" panose="020B0604020202020204" pitchFamily="34" charset="0"/>
                <a:cs typeface="Arial" panose="020B0604020202020204" pitchFamily="34" charset="0"/>
              </a:rPr>
              <a:t>ADS-B</a:t>
            </a:r>
          </a:p>
          <a:p>
            <a:pPr marL="168275" indent="-168275" fontAlgn="auto">
              <a:spcBef>
                <a:spcPts val="0"/>
              </a:spcBef>
              <a:spcAft>
                <a:spcPts val="0"/>
              </a:spcAft>
              <a:buClrTx/>
              <a:defRPr/>
            </a:pPr>
            <a:r>
              <a:rPr lang="en-US" sz="2000" dirty="0">
                <a:solidFill>
                  <a:prstClr val="black"/>
                </a:solidFill>
                <a:latin typeface="Arial" panose="020B0604020202020204" pitchFamily="34" charset="0"/>
                <a:cs typeface="Arial" panose="020B0604020202020204" pitchFamily="34" charset="0"/>
              </a:rPr>
              <a:t> </a:t>
            </a:r>
            <a:r>
              <a:rPr lang="en-US" sz="1400" dirty="0">
                <a:solidFill>
                  <a:prstClr val="black"/>
                </a:solidFill>
                <a:latin typeface="Arial" panose="020B0604020202020204" pitchFamily="34" charset="0"/>
                <a:cs typeface="Arial" panose="020B0604020202020204" pitchFamily="34" charset="0"/>
              </a:rPr>
              <a:t>ADS-B uses GPS technology to determine an aircraft’s location (and other information, such as airspeed), and broadcasts that information to controllers and other equipped aircraft via a nationwide network of ground stations. </a:t>
            </a:r>
          </a:p>
          <a:p>
            <a:pPr marL="168275" indent="-168275" fontAlgn="auto">
              <a:spcBef>
                <a:spcPts val="0"/>
              </a:spcBef>
              <a:spcAft>
                <a:spcPts val="0"/>
              </a:spcAft>
              <a:buClrTx/>
              <a:defRPr/>
            </a:pPr>
            <a:r>
              <a:rPr lang="en-US" sz="1400" dirty="0">
                <a:solidFill>
                  <a:prstClr val="black"/>
                </a:solidFill>
                <a:latin typeface="Arial" panose="020B0604020202020204" pitchFamily="34" charset="0"/>
                <a:cs typeface="Arial" panose="020B0604020202020204" pitchFamily="34" charset="0"/>
              </a:rPr>
              <a:t>ADS-B provides surveillance where radar can not be deployed, such as remote areas of Alaska and the Gulf of Mexico, where ADS-B radio stations are mounted on oil platforms. </a:t>
            </a:r>
          </a:p>
          <a:p>
            <a:pPr marL="168275" indent="-168275" fontAlgn="auto">
              <a:spcBef>
                <a:spcPts val="0"/>
              </a:spcBef>
              <a:spcAft>
                <a:spcPts val="0"/>
              </a:spcAft>
              <a:buClrTx/>
              <a:defRPr/>
            </a:pPr>
            <a:r>
              <a:rPr lang="en-US" sz="1400" dirty="0">
                <a:solidFill>
                  <a:prstClr val="black"/>
                </a:solidFill>
                <a:latin typeface="Arial" panose="020B0604020202020204" pitchFamily="34" charset="0"/>
                <a:cs typeface="Arial" panose="020B0604020202020204" pitchFamily="34" charset="0"/>
              </a:rPr>
              <a:t>ADS-B also enables aircraft-to-aircraft surveillance</a:t>
            </a:r>
            <a:r>
              <a:rPr lang="en-US" sz="1400" dirty="0" smtClean="0">
                <a:solidFill>
                  <a:prstClr val="black"/>
                </a:solidFill>
                <a:latin typeface="Arial" panose="020B0604020202020204" pitchFamily="34" charset="0"/>
                <a:cs typeface="Arial" panose="020B0604020202020204" pitchFamily="34" charset="0"/>
              </a:rPr>
              <a:t>.</a:t>
            </a:r>
          </a:p>
          <a:p>
            <a:pPr marL="0" indent="0">
              <a:spcBef>
                <a:spcPts val="1080"/>
              </a:spcBef>
              <a:buClrTx/>
              <a:buNone/>
              <a:defRPr/>
            </a:pPr>
            <a:r>
              <a:rPr lang="en-US" sz="2000" dirty="0">
                <a:solidFill>
                  <a:prstClr val="black"/>
                </a:solidFill>
                <a:latin typeface="Arial" panose="020B0604020202020204" pitchFamily="34" charset="0"/>
                <a:cs typeface="Arial" panose="020B0604020202020204" pitchFamily="34" charset="0"/>
              </a:rPr>
              <a:t>Moving Forward</a:t>
            </a:r>
          </a:p>
          <a:p>
            <a:pPr marL="168275" indent="-168275" fontAlgn="auto">
              <a:spcBef>
                <a:spcPts val="0"/>
              </a:spcBef>
              <a:spcAft>
                <a:spcPts val="0"/>
              </a:spcAft>
              <a:buClrTx/>
              <a:defRPr/>
            </a:pPr>
            <a:r>
              <a:rPr lang="en-US" sz="1400" dirty="0">
                <a:solidFill>
                  <a:prstClr val="black"/>
                </a:solidFill>
                <a:latin typeface="Arial" panose="020B0604020202020204" pitchFamily="34" charset="0"/>
                <a:cs typeface="Arial" panose="020B0604020202020204" pitchFamily="34" charset="0"/>
              </a:rPr>
              <a:t>Baseline radio stations are in place nationwide</a:t>
            </a:r>
          </a:p>
          <a:p>
            <a:pPr marL="168275" indent="-168275" fontAlgn="auto">
              <a:spcBef>
                <a:spcPts val="0"/>
              </a:spcBef>
              <a:spcAft>
                <a:spcPts val="0"/>
              </a:spcAft>
              <a:buClrTx/>
              <a:defRPr/>
            </a:pPr>
            <a:r>
              <a:rPr lang="en-US" sz="1400" dirty="0">
                <a:solidFill>
                  <a:prstClr val="black"/>
                </a:solidFill>
                <a:latin typeface="Arial" panose="020B0604020202020204" pitchFamily="34" charset="0"/>
                <a:cs typeface="Arial" panose="020B0604020202020204" pitchFamily="34" charset="0"/>
              </a:rPr>
              <a:t>Surveillance coverage available</a:t>
            </a:r>
            <a:endParaRPr lang="en-US" sz="1400" strike="sngStrike" dirty="0">
              <a:solidFill>
                <a:srgbClr val="FF0000"/>
              </a:solidFill>
              <a:latin typeface="Arial" panose="020B0604020202020204" pitchFamily="34" charset="0"/>
              <a:cs typeface="Arial" panose="020B0604020202020204" pitchFamily="34" charset="0"/>
            </a:endParaRPr>
          </a:p>
          <a:p>
            <a:pPr marL="347663" lvl="1" indent="-168275" fontAlgn="auto">
              <a:spcBef>
                <a:spcPts val="0"/>
              </a:spcBef>
              <a:spcAft>
                <a:spcPts val="0"/>
              </a:spcAft>
              <a:buClrTx/>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En Route by 2015</a:t>
            </a:r>
          </a:p>
          <a:p>
            <a:pPr marL="347663" lvl="1" indent="-168275" fontAlgn="auto">
              <a:spcBef>
                <a:spcPts val="0"/>
              </a:spcBef>
              <a:spcAft>
                <a:spcPts val="0"/>
              </a:spcAft>
              <a:buClrTx/>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Terminal and Surface by 2019 </a:t>
            </a:r>
          </a:p>
          <a:p>
            <a:pPr marL="168275" indent="-168275" fontAlgn="auto">
              <a:spcBef>
                <a:spcPts val="0"/>
              </a:spcBef>
              <a:spcAft>
                <a:spcPts val="0"/>
              </a:spcAft>
              <a:buClrTx/>
              <a:defRPr/>
            </a:pPr>
            <a:r>
              <a:rPr lang="en-US" sz="1400" dirty="0">
                <a:solidFill>
                  <a:prstClr val="black"/>
                </a:solidFill>
                <a:latin typeface="Arial" panose="020B0604020202020204" pitchFamily="34" charset="0"/>
                <a:cs typeface="Arial" panose="020B0604020202020204" pitchFamily="34" charset="0"/>
              </a:rPr>
              <a:t>Reduced separation </a:t>
            </a:r>
          </a:p>
          <a:p>
            <a:pPr marL="168275" indent="-168275" fontAlgn="auto">
              <a:spcBef>
                <a:spcPts val="0"/>
              </a:spcBef>
              <a:spcAft>
                <a:spcPts val="0"/>
              </a:spcAft>
              <a:buClrTx/>
              <a:defRPr/>
            </a:pPr>
            <a:r>
              <a:rPr lang="en-US" sz="1400" dirty="0">
                <a:solidFill>
                  <a:prstClr val="black"/>
                </a:solidFill>
                <a:latin typeface="Arial" panose="020B0604020202020204" pitchFamily="34" charset="0"/>
                <a:cs typeface="Arial" panose="020B0604020202020204" pitchFamily="34" charset="0"/>
              </a:rPr>
              <a:t>Oceanic in-trail altitude </a:t>
            </a:r>
            <a:r>
              <a:rPr lang="en-US" sz="1400" dirty="0" smtClean="0">
                <a:solidFill>
                  <a:prstClr val="black"/>
                </a:solidFill>
                <a:latin typeface="Arial" panose="020B0604020202020204" pitchFamily="34" charset="0"/>
                <a:cs typeface="Arial" panose="020B0604020202020204" pitchFamily="34" charset="0"/>
              </a:rPr>
              <a:t>changes</a:t>
            </a:r>
            <a:endParaRPr lang="en-US" sz="1400" dirty="0">
              <a:solidFill>
                <a:prstClr val="black"/>
              </a:solidFill>
              <a:latin typeface="Arial" panose="020B0604020202020204" pitchFamily="34" charset="0"/>
              <a:cs typeface="Arial" panose="020B0604020202020204" pitchFamily="34" charset="0"/>
            </a:endParaRPr>
          </a:p>
        </p:txBody>
      </p:sp>
      <p:pic>
        <p:nvPicPr>
          <p:cNvPr id="12" name="Picture 4" descr="Icon" title="Deliver Capabil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1352" y="64008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Icon" title="Execute Progra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1352" y="64986"/>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0574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36" name="Rectangle 32"/>
          <p:cNvSpPr>
            <a:spLocks noChangeArrowheads="1"/>
          </p:cNvSpPr>
          <p:nvPr/>
        </p:nvSpPr>
        <p:spPr bwMode="auto">
          <a:xfrm>
            <a:off x="7315200" y="1066800"/>
            <a:ext cx="1828800" cy="487680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935" name="Rectangle 31"/>
          <p:cNvSpPr>
            <a:spLocks noChangeArrowheads="1"/>
          </p:cNvSpPr>
          <p:nvPr/>
        </p:nvSpPr>
        <p:spPr bwMode="auto">
          <a:xfrm>
            <a:off x="5257800" y="1066800"/>
            <a:ext cx="1828800" cy="487680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1906" name="Picture 23"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0788" y="4508500"/>
            <a:ext cx="1433512"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1907" name="AutoShape 43"/>
          <p:cNvCxnSpPr>
            <a:cxnSpLocks noChangeShapeType="1"/>
          </p:cNvCxnSpPr>
          <p:nvPr/>
        </p:nvCxnSpPr>
        <p:spPr bwMode="auto">
          <a:xfrm>
            <a:off x="4818063" y="3244850"/>
            <a:ext cx="4572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1908" name="AutoShape 43"/>
          <p:cNvCxnSpPr>
            <a:cxnSpLocks noChangeShapeType="1"/>
          </p:cNvCxnSpPr>
          <p:nvPr/>
        </p:nvCxnSpPr>
        <p:spPr bwMode="auto">
          <a:xfrm>
            <a:off x="1306513" y="3230563"/>
            <a:ext cx="4572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1909" name="AutoShape 43"/>
          <p:cNvCxnSpPr>
            <a:cxnSpLocks noChangeShapeType="1"/>
          </p:cNvCxnSpPr>
          <p:nvPr/>
        </p:nvCxnSpPr>
        <p:spPr bwMode="auto">
          <a:xfrm>
            <a:off x="3054350" y="3238500"/>
            <a:ext cx="4572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51910" name="Title 1"/>
          <p:cNvSpPr>
            <a:spLocks noGrp="1"/>
          </p:cNvSpPr>
          <p:nvPr>
            <p:ph type="title" idx="4294967295"/>
          </p:nvPr>
        </p:nvSpPr>
        <p:spPr>
          <a:xfrm>
            <a:off x="428625" y="39688"/>
            <a:ext cx="8472488" cy="609600"/>
          </a:xfrm>
        </p:spPr>
        <p:txBody>
          <a:bodyPr/>
          <a:lstStyle/>
          <a:p>
            <a:r>
              <a:rPr lang="en-US" sz="3200"/>
              <a:t>Essential Services System</a:t>
            </a:r>
          </a:p>
        </p:txBody>
      </p:sp>
      <p:sp>
        <p:nvSpPr>
          <p:cNvPr id="251911" name="TextBox 7"/>
          <p:cNvSpPr txBox="1">
            <a:spLocks noChangeArrowheads="1"/>
          </p:cNvSpPr>
          <p:nvPr/>
        </p:nvSpPr>
        <p:spPr bwMode="auto">
          <a:xfrm>
            <a:off x="3084513" y="3765550"/>
            <a:ext cx="2466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600"/>
              <a:t>Control Station</a:t>
            </a:r>
          </a:p>
        </p:txBody>
      </p:sp>
      <p:sp>
        <p:nvSpPr>
          <p:cNvPr id="251912" name="TextBox 8"/>
          <p:cNvSpPr txBox="1">
            <a:spLocks noChangeArrowheads="1"/>
          </p:cNvSpPr>
          <p:nvPr/>
        </p:nvSpPr>
        <p:spPr bwMode="auto">
          <a:xfrm>
            <a:off x="1609725" y="3824288"/>
            <a:ext cx="1931988"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600"/>
              <a:t>Service Delivery              Point</a:t>
            </a:r>
          </a:p>
        </p:txBody>
      </p:sp>
      <p:pic>
        <p:nvPicPr>
          <p:cNvPr id="17" name="Picture 32" descr="IMG_0313"/>
          <p:cNvPicPr preferRelativeResize="0">
            <a:picLocks noChangeAspect="1" noChangeArrowheads="1"/>
          </p:cNvPicPr>
          <p:nvPr/>
        </p:nvPicPr>
        <p:blipFill>
          <a:blip r:embed="rId4"/>
          <a:srcRect/>
          <a:stretch>
            <a:fillRect/>
          </a:stretch>
        </p:blipFill>
        <p:spPr bwMode="auto">
          <a:xfrm>
            <a:off x="1800225" y="2619375"/>
            <a:ext cx="1357313" cy="1241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descr="019.JPG"/>
          <p:cNvPicPr>
            <a:picLocks noChangeAspect="1"/>
          </p:cNvPicPr>
          <p:nvPr/>
        </p:nvPicPr>
        <p:blipFill>
          <a:blip r:embed="rId5"/>
          <a:stretch>
            <a:fillRect/>
          </a:stretch>
        </p:blipFill>
        <p:spPr>
          <a:xfrm>
            <a:off x="3527425" y="2714625"/>
            <a:ext cx="1430338" cy="1073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4" descr="IMG_0010.JPG"/>
          <p:cNvPicPr>
            <a:picLocks noChangeAspect="1"/>
          </p:cNvPicPr>
          <p:nvPr/>
        </p:nvPicPr>
        <p:blipFill>
          <a:blip r:embed="rId6"/>
          <a:srcRect/>
          <a:stretch>
            <a:fillRect/>
          </a:stretch>
        </p:blipFill>
        <p:spPr bwMode="auto">
          <a:xfrm>
            <a:off x="130175" y="2390775"/>
            <a:ext cx="1289050" cy="1716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1916" name="TextBox 52"/>
          <p:cNvSpPr txBox="1">
            <a:spLocks noChangeArrowheads="1"/>
          </p:cNvSpPr>
          <p:nvPr/>
        </p:nvSpPr>
        <p:spPr bwMode="auto">
          <a:xfrm>
            <a:off x="-508000" y="4070350"/>
            <a:ext cx="2466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600"/>
              <a:t>Radars</a:t>
            </a:r>
          </a:p>
        </p:txBody>
      </p:sp>
      <p:pic>
        <p:nvPicPr>
          <p:cNvPr id="46" name="Picture 2" descr="C:\Documents and Settings\Lisa\Desktop\PICTURES\body_2007_09_27_eclipse.jpg"/>
          <p:cNvPicPr>
            <a:picLocks noChangeAspect="1" noChangeArrowheads="1"/>
          </p:cNvPicPr>
          <p:nvPr/>
        </p:nvPicPr>
        <p:blipFill>
          <a:blip r:embed="rId7"/>
          <a:srcRect/>
          <a:stretch>
            <a:fillRect/>
          </a:stretch>
        </p:blipFill>
        <p:spPr bwMode="auto">
          <a:xfrm>
            <a:off x="7640638" y="1828800"/>
            <a:ext cx="1227137" cy="1465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Picture 46" descr="JJR IMG_6794.jpg"/>
          <p:cNvPicPr>
            <a:picLocks noChangeAspect="1"/>
          </p:cNvPicPr>
          <p:nvPr/>
        </p:nvPicPr>
        <p:blipFill>
          <a:blip r:embed="rId8"/>
          <a:stretch>
            <a:fillRect/>
          </a:stretch>
        </p:blipFill>
        <p:spPr>
          <a:xfrm>
            <a:off x="7546975" y="1117600"/>
            <a:ext cx="1350963" cy="900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51920" name="AutoShape 43"/>
          <p:cNvCxnSpPr>
            <a:cxnSpLocks noChangeShapeType="1"/>
          </p:cNvCxnSpPr>
          <p:nvPr/>
        </p:nvCxnSpPr>
        <p:spPr bwMode="auto">
          <a:xfrm>
            <a:off x="7061200" y="3238500"/>
            <a:ext cx="32067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51921" name="TextBox 52"/>
          <p:cNvSpPr txBox="1">
            <a:spLocks noChangeArrowheads="1"/>
          </p:cNvSpPr>
          <p:nvPr/>
        </p:nvSpPr>
        <p:spPr bwMode="auto">
          <a:xfrm>
            <a:off x="6967538" y="719138"/>
            <a:ext cx="2466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600"/>
              <a:t>Airborne</a:t>
            </a:r>
          </a:p>
        </p:txBody>
      </p:sp>
      <p:pic>
        <p:nvPicPr>
          <p:cNvPr id="45080" name="Picture 24"/>
          <p:cNvPicPr>
            <a:picLocks noChangeAspect="1" noChangeArrowheads="1"/>
          </p:cNvPicPr>
          <p:nvPr/>
        </p:nvPicPr>
        <p:blipFill>
          <a:blip r:embed="rId9"/>
          <a:srcRect/>
          <a:stretch>
            <a:fillRect/>
          </a:stretch>
        </p:blipFill>
        <p:spPr bwMode="auto">
          <a:xfrm>
            <a:off x="7526338" y="3527425"/>
            <a:ext cx="1433512" cy="942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1924" name="TextBox 52"/>
          <p:cNvSpPr txBox="1">
            <a:spLocks noChangeArrowheads="1"/>
          </p:cNvSpPr>
          <p:nvPr/>
        </p:nvSpPr>
        <p:spPr bwMode="auto">
          <a:xfrm>
            <a:off x="4957763" y="493713"/>
            <a:ext cx="24669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600"/>
              <a:t>ADS-B                Infrastructure</a:t>
            </a:r>
          </a:p>
        </p:txBody>
      </p:sp>
      <p:pic>
        <p:nvPicPr>
          <p:cNvPr id="28" name="Content Placeholder 3" descr="DSCN0962.jpg"/>
          <p:cNvPicPr>
            <a:picLocks noChangeAspect="1"/>
          </p:cNvPicPr>
          <p:nvPr/>
        </p:nvPicPr>
        <p:blipFill>
          <a:blip r:embed="rId10"/>
          <a:srcRect/>
          <a:stretch>
            <a:fillRect/>
          </a:stretch>
        </p:blipFill>
        <p:spPr bwMode="auto">
          <a:xfrm>
            <a:off x="5451475" y="4465638"/>
            <a:ext cx="1516063" cy="1136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descr="DSCN0037_020.jpg"/>
          <p:cNvPicPr>
            <a:picLocks noChangeAspect="1"/>
          </p:cNvPicPr>
          <p:nvPr/>
        </p:nvPicPr>
        <p:blipFill>
          <a:blip r:embed="rId11"/>
          <a:stretch>
            <a:fillRect/>
          </a:stretch>
        </p:blipFill>
        <p:spPr>
          <a:xfrm>
            <a:off x="5675313" y="2874963"/>
            <a:ext cx="960437" cy="1281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1927" name="TextBox 3"/>
          <p:cNvSpPr txBox="1">
            <a:spLocks noChangeArrowheads="1"/>
          </p:cNvSpPr>
          <p:nvPr/>
        </p:nvSpPr>
        <p:spPr bwMode="auto">
          <a:xfrm>
            <a:off x="4892675" y="5602288"/>
            <a:ext cx="2466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400"/>
              <a:t>Cell on Wheels</a:t>
            </a:r>
          </a:p>
        </p:txBody>
      </p:sp>
      <p:sp>
        <p:nvSpPr>
          <p:cNvPr id="251928" name="TextBox 4"/>
          <p:cNvSpPr txBox="1">
            <a:spLocks noChangeArrowheads="1"/>
          </p:cNvSpPr>
          <p:nvPr/>
        </p:nvSpPr>
        <p:spPr bwMode="auto">
          <a:xfrm>
            <a:off x="4864100" y="2532063"/>
            <a:ext cx="2647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400"/>
              <a:t>Existing Infrastructure</a:t>
            </a:r>
          </a:p>
        </p:txBody>
      </p:sp>
      <p:sp>
        <p:nvSpPr>
          <p:cNvPr id="251929" name="TextBox 6"/>
          <p:cNvSpPr txBox="1">
            <a:spLocks noChangeArrowheads="1"/>
          </p:cNvSpPr>
          <p:nvPr/>
        </p:nvSpPr>
        <p:spPr bwMode="auto">
          <a:xfrm>
            <a:off x="4884738" y="4173538"/>
            <a:ext cx="24669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400"/>
              <a:t>Greenfield</a:t>
            </a:r>
          </a:p>
        </p:txBody>
      </p:sp>
      <p:pic>
        <p:nvPicPr>
          <p:cNvPr id="33" name="Picture 3" descr="Carmel NJ SV28-03 Radio tower.JPG"/>
          <p:cNvPicPr>
            <a:picLocks noChangeAspect="1"/>
          </p:cNvPicPr>
          <p:nvPr/>
        </p:nvPicPr>
        <p:blipFill>
          <a:blip r:embed="rId12"/>
          <a:srcRect/>
          <a:stretch>
            <a:fillRect/>
          </a:stretch>
        </p:blipFill>
        <p:spPr bwMode="auto">
          <a:xfrm>
            <a:off x="5784850" y="1165225"/>
            <a:ext cx="771525" cy="1374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25"/>
          <p:cNvPicPr>
            <a:picLocks noChangeAspect="1" noChangeArrowheads="1"/>
          </p:cNvPicPr>
          <p:nvPr/>
        </p:nvPicPr>
        <p:blipFill>
          <a:blip r:embed="rId13"/>
          <a:srcRect/>
          <a:stretch>
            <a:fillRect/>
          </a:stretch>
        </p:blipFill>
        <p:spPr bwMode="auto">
          <a:xfrm>
            <a:off x="3556000" y="1117600"/>
            <a:ext cx="1423988" cy="1069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1932" name="TextBox 52"/>
          <p:cNvSpPr txBox="1">
            <a:spLocks noChangeArrowheads="1"/>
          </p:cNvSpPr>
          <p:nvPr/>
        </p:nvSpPr>
        <p:spPr bwMode="auto">
          <a:xfrm>
            <a:off x="3048000" y="533400"/>
            <a:ext cx="24669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600"/>
              <a:t>Flight Information Services Source</a:t>
            </a:r>
          </a:p>
        </p:txBody>
      </p:sp>
      <p:cxnSp>
        <p:nvCxnSpPr>
          <p:cNvPr id="251933" name="AutoShape 43"/>
          <p:cNvCxnSpPr>
            <a:cxnSpLocks noChangeShapeType="1"/>
          </p:cNvCxnSpPr>
          <p:nvPr/>
        </p:nvCxnSpPr>
        <p:spPr bwMode="auto">
          <a:xfrm rot="5400000">
            <a:off x="4056063" y="2439988"/>
            <a:ext cx="4572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62068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160338" y="176213"/>
            <a:ext cx="8853487" cy="609600"/>
          </a:xfrm>
        </p:spPr>
        <p:txBody>
          <a:bodyPr/>
          <a:lstStyle/>
          <a:p>
            <a:pPr algn="l"/>
            <a:r>
              <a:rPr lang="en-US" sz="2600"/>
              <a:t>Essential Services: Traffic Information Service - Broadcast</a:t>
            </a:r>
          </a:p>
        </p:txBody>
      </p:sp>
      <p:sp>
        <p:nvSpPr>
          <p:cNvPr id="47107" name="Rectangle 3"/>
          <p:cNvSpPr>
            <a:spLocks noGrp="1" noChangeArrowheads="1"/>
          </p:cNvSpPr>
          <p:nvPr>
            <p:ph idx="4294967295"/>
          </p:nvPr>
        </p:nvSpPr>
        <p:spPr>
          <a:xfrm>
            <a:off x="457200" y="1228725"/>
            <a:ext cx="7481888" cy="1601788"/>
          </a:xfrm>
        </p:spPr>
        <p:txBody>
          <a:bodyPr/>
          <a:lstStyle/>
          <a:p>
            <a:pPr algn="ctr">
              <a:buFontTx/>
              <a:buNone/>
            </a:pPr>
            <a:endParaRPr lang="en-US" sz="1600"/>
          </a:p>
          <a:p>
            <a:pPr algn="ctr"/>
            <a:endParaRPr lang="en-US" sz="1600"/>
          </a:p>
        </p:txBody>
      </p:sp>
      <p:sp>
        <p:nvSpPr>
          <p:cNvPr id="47108" name="Text Box 4"/>
          <p:cNvSpPr txBox="1">
            <a:spLocks noChangeArrowheads="1"/>
          </p:cNvSpPr>
          <p:nvPr/>
        </p:nvSpPr>
        <p:spPr bwMode="auto">
          <a:xfrm>
            <a:off x="465138" y="896938"/>
            <a:ext cx="76200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defRPr>
            </a:lvl1pPr>
            <a:lvl2pPr marL="742950" indent="-285750" defTabSz="457200">
              <a:defRPr>
                <a:solidFill>
                  <a:schemeClr val="tx1"/>
                </a:solidFill>
                <a:latin typeface="Arial" pitchFamily="34" charset="0"/>
              </a:defRPr>
            </a:lvl2pPr>
            <a:lvl3pPr marL="1143000" indent="-228600" defTabSz="457200">
              <a:defRPr>
                <a:solidFill>
                  <a:schemeClr val="tx1"/>
                </a:solidFill>
                <a:latin typeface="Arial" pitchFamily="34" charset="0"/>
              </a:defRPr>
            </a:lvl3pPr>
            <a:lvl4pPr marL="1600200" indent="-228600" defTabSz="457200">
              <a:defRPr>
                <a:solidFill>
                  <a:schemeClr val="tx1"/>
                </a:solidFill>
                <a:latin typeface="Arial" pitchFamily="34" charset="0"/>
              </a:defRPr>
            </a:lvl4pPr>
            <a:lvl5pPr marL="2057400" indent="-228600" defTabSz="4572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spcBef>
                <a:spcPct val="50000"/>
              </a:spcBef>
            </a:pPr>
            <a:r>
              <a:rPr lang="en-US" sz="2000" b="1">
                <a:cs typeface="Arial" pitchFamily="34" charset="0"/>
              </a:rPr>
              <a:t>TIS-B is a service which provides ADS-B equipped aircraft with position reports from secondary surveillance radar on non-ADS-B equipped aircraft.</a:t>
            </a:r>
          </a:p>
          <a:p>
            <a:pPr algn="ctr">
              <a:spcBef>
                <a:spcPct val="50000"/>
              </a:spcBef>
              <a:buFontTx/>
              <a:buChar char="•"/>
            </a:pPr>
            <a:endParaRPr lang="en-US" sz="2000" b="1">
              <a:cs typeface="Arial" pitchFamily="34" charset="0"/>
            </a:endParaRPr>
          </a:p>
          <a:p>
            <a:pPr algn="ctr">
              <a:spcBef>
                <a:spcPct val="50000"/>
              </a:spcBef>
              <a:buFontTx/>
              <a:buChar char="•"/>
            </a:pPr>
            <a:endParaRPr lang="en-US" sz="2000" b="1">
              <a:cs typeface="Arial" pitchFamily="34" charset="0"/>
            </a:endParaRPr>
          </a:p>
          <a:p>
            <a:pPr algn="ctr">
              <a:spcBef>
                <a:spcPct val="50000"/>
              </a:spcBef>
              <a:buFontTx/>
              <a:buChar char="•"/>
            </a:pPr>
            <a:endParaRPr lang="en-US" sz="2000" b="1">
              <a:cs typeface="Arial" pitchFamily="34" charset="0"/>
            </a:endParaRPr>
          </a:p>
          <a:p>
            <a:pPr algn="ctr">
              <a:spcBef>
                <a:spcPct val="50000"/>
              </a:spcBef>
              <a:buFontTx/>
              <a:buChar char="•"/>
            </a:pPr>
            <a:endParaRPr lang="en-US" sz="2000" b="1">
              <a:cs typeface="Arial" pitchFamily="34" charset="0"/>
            </a:endParaRPr>
          </a:p>
          <a:p>
            <a:pPr algn="ctr">
              <a:spcBef>
                <a:spcPct val="50000"/>
              </a:spcBef>
              <a:buFontTx/>
              <a:buChar char="•"/>
            </a:pPr>
            <a:endParaRPr lang="en-US" sz="2000" b="1">
              <a:cs typeface="Arial" pitchFamily="34" charset="0"/>
            </a:endParaRPr>
          </a:p>
          <a:p>
            <a:pPr algn="ctr">
              <a:spcBef>
                <a:spcPct val="50000"/>
              </a:spcBef>
              <a:buFontTx/>
              <a:buChar char="•"/>
            </a:pPr>
            <a:endParaRPr lang="en-US" sz="2000" b="1">
              <a:cs typeface="Arial" pitchFamily="34" charset="0"/>
            </a:endParaRPr>
          </a:p>
        </p:txBody>
      </p:sp>
      <p:pic>
        <p:nvPicPr>
          <p:cNvPr id="47109" name="Picture 3" descr="SATS-Targ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919288"/>
            <a:ext cx="6230938"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867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228600" y="76200"/>
            <a:ext cx="8715375" cy="609600"/>
          </a:xfrm>
        </p:spPr>
        <p:txBody>
          <a:bodyPr/>
          <a:lstStyle/>
          <a:p>
            <a:r>
              <a:rPr lang="en-US" sz="2400"/>
              <a:t>Essential Services: Flight Information Service - Broadcast</a:t>
            </a:r>
          </a:p>
        </p:txBody>
      </p:sp>
      <p:sp>
        <p:nvSpPr>
          <p:cNvPr id="43011" name="Rectangle 3"/>
          <p:cNvSpPr>
            <a:spLocks noGrp="1" noChangeArrowheads="1"/>
          </p:cNvSpPr>
          <p:nvPr>
            <p:ph idx="4294967295"/>
          </p:nvPr>
        </p:nvSpPr>
        <p:spPr>
          <a:xfrm>
            <a:off x="457200" y="1228725"/>
            <a:ext cx="4038600" cy="4391025"/>
          </a:xfrm>
        </p:spPr>
        <p:txBody>
          <a:bodyPr/>
          <a:lstStyle/>
          <a:p>
            <a:pPr algn="ctr">
              <a:buFontTx/>
              <a:buNone/>
            </a:pPr>
            <a:endParaRPr lang="en-US" sz="1600"/>
          </a:p>
          <a:p>
            <a:pPr algn="ctr"/>
            <a:endParaRPr lang="en-US" sz="1600"/>
          </a:p>
        </p:txBody>
      </p:sp>
      <p:grpSp>
        <p:nvGrpSpPr>
          <p:cNvPr id="43019" name="Group 11"/>
          <p:cNvGrpSpPr>
            <a:grpSpLocks/>
          </p:cNvGrpSpPr>
          <p:nvPr/>
        </p:nvGrpSpPr>
        <p:grpSpPr bwMode="auto">
          <a:xfrm>
            <a:off x="458788" y="804863"/>
            <a:ext cx="7770812" cy="4529137"/>
            <a:chOff x="289" y="411"/>
            <a:chExt cx="4895" cy="2853"/>
          </a:xfrm>
        </p:grpSpPr>
        <p:grpSp>
          <p:nvGrpSpPr>
            <p:cNvPr id="43012" name="Group 8"/>
            <p:cNvGrpSpPr>
              <a:grpSpLocks/>
            </p:cNvGrpSpPr>
            <p:nvPr/>
          </p:nvGrpSpPr>
          <p:grpSpPr bwMode="auto">
            <a:xfrm>
              <a:off x="289" y="1279"/>
              <a:ext cx="2643" cy="1985"/>
              <a:chOff x="368" y="1473"/>
              <a:chExt cx="3056" cy="2295"/>
            </a:xfrm>
          </p:grpSpPr>
          <p:pic>
            <p:nvPicPr>
              <p:cNvPr id="43013" name="Picture 4" descr="STC helo panel N391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 y="1473"/>
                <a:ext cx="3056" cy="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5" descr="GMN_GMX_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00542">
                <a:off x="1714" y="2131"/>
                <a:ext cx="752"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5" name="Group 10"/>
            <p:cNvGrpSpPr>
              <a:grpSpLocks/>
            </p:cNvGrpSpPr>
            <p:nvPr/>
          </p:nvGrpSpPr>
          <p:grpSpPr bwMode="auto">
            <a:xfrm>
              <a:off x="2576" y="411"/>
              <a:ext cx="2608" cy="1896"/>
              <a:chOff x="2576" y="572"/>
              <a:chExt cx="3016" cy="2192"/>
            </a:xfrm>
          </p:grpSpPr>
          <p:pic>
            <p:nvPicPr>
              <p:cNvPr id="43016" name="Picture 7" descr="sc-02-l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8" y="572"/>
                <a:ext cx="2977" cy="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AutoShape 6"/>
              <p:cNvSpPr>
                <a:spLocks noChangeArrowheads="1"/>
              </p:cNvSpPr>
              <p:nvPr/>
            </p:nvSpPr>
            <p:spPr bwMode="auto">
              <a:xfrm>
                <a:off x="2576" y="608"/>
                <a:ext cx="3016" cy="2136"/>
              </a:xfrm>
              <a:prstGeom prst="wedgeRectCallout">
                <a:avLst>
                  <a:gd name="adj1" fmla="val -69662"/>
                  <a:gd name="adj2" fmla="val 38903"/>
                </a:avLst>
              </a:prstGeom>
              <a:noFill/>
              <a:ln w="762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spcBef>
                    <a:spcPct val="50000"/>
                  </a:spcBef>
                  <a:buFontTx/>
                  <a:buChar char="•"/>
                </a:pPr>
                <a:endParaRPr lang="en-US" sz="1600"/>
              </a:p>
            </p:txBody>
          </p:sp>
        </p:grpSp>
      </p:grpSp>
      <p:sp>
        <p:nvSpPr>
          <p:cNvPr id="43018" name="TextBox 12"/>
          <p:cNvSpPr txBox="1">
            <a:spLocks noChangeArrowheads="1"/>
          </p:cNvSpPr>
          <p:nvPr/>
        </p:nvSpPr>
        <p:spPr bwMode="auto">
          <a:xfrm>
            <a:off x="465138" y="5332413"/>
            <a:ext cx="8142287"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000" b="1"/>
              <a:t>FIS-B transmits graphical National Weather Service products, temporary flight restrictions (TFRs), and special use airspace.</a:t>
            </a:r>
          </a:p>
          <a:p>
            <a:pPr>
              <a:spcBef>
                <a:spcPct val="50000"/>
              </a:spcBef>
            </a:pPr>
            <a:endParaRPr lang="en-US" sz="1600"/>
          </a:p>
        </p:txBody>
      </p:sp>
    </p:spTree>
    <p:extLst>
      <p:ext uri="{BB962C8B-B14F-4D97-AF65-F5344CB8AC3E}">
        <p14:creationId xmlns:p14="http://schemas.microsoft.com/office/powerpoint/2010/main" val="317893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106" name="AutoShape 43"/>
          <p:cNvCxnSpPr>
            <a:cxnSpLocks noChangeShapeType="1"/>
          </p:cNvCxnSpPr>
          <p:nvPr/>
        </p:nvCxnSpPr>
        <p:spPr bwMode="auto">
          <a:xfrm rot="5400000">
            <a:off x="7598569" y="4312444"/>
            <a:ext cx="639762"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15" name="Content Placeholder 3" descr="DSCN0962.jpg"/>
          <p:cNvPicPr>
            <a:picLocks noChangeAspect="1"/>
          </p:cNvPicPr>
          <p:nvPr/>
        </p:nvPicPr>
        <p:blipFill>
          <a:blip r:embed="rId3"/>
          <a:srcRect/>
          <a:stretch>
            <a:fillRect/>
          </a:stretch>
        </p:blipFill>
        <p:spPr bwMode="auto">
          <a:xfrm>
            <a:off x="2736850" y="4552950"/>
            <a:ext cx="1516063" cy="1136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DSCN0037_020.jpg"/>
          <p:cNvPicPr>
            <a:picLocks noChangeAspect="1"/>
          </p:cNvPicPr>
          <p:nvPr/>
        </p:nvPicPr>
        <p:blipFill>
          <a:blip r:embed="rId4"/>
          <a:stretch>
            <a:fillRect/>
          </a:stretch>
        </p:blipFill>
        <p:spPr>
          <a:xfrm>
            <a:off x="2960688" y="2933700"/>
            <a:ext cx="960437" cy="1281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7109" name="Title 1"/>
          <p:cNvSpPr>
            <a:spLocks noGrp="1"/>
          </p:cNvSpPr>
          <p:nvPr>
            <p:ph type="title" idx="4294967295"/>
          </p:nvPr>
        </p:nvSpPr>
        <p:spPr>
          <a:xfrm>
            <a:off x="381000" y="39688"/>
            <a:ext cx="8472488" cy="609600"/>
          </a:xfrm>
        </p:spPr>
        <p:txBody>
          <a:bodyPr/>
          <a:lstStyle/>
          <a:p>
            <a:r>
              <a:rPr lang="en-US" sz="2800"/>
              <a:t>Critical Services System</a:t>
            </a:r>
          </a:p>
        </p:txBody>
      </p:sp>
      <p:sp>
        <p:nvSpPr>
          <p:cNvPr id="47110" name="TextBox 3"/>
          <p:cNvSpPr txBox="1">
            <a:spLocks noChangeArrowheads="1"/>
          </p:cNvSpPr>
          <p:nvPr/>
        </p:nvSpPr>
        <p:spPr bwMode="auto">
          <a:xfrm>
            <a:off x="2178050" y="5675313"/>
            <a:ext cx="2466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400"/>
              <a:t>Cell on Wheels</a:t>
            </a:r>
          </a:p>
        </p:txBody>
      </p:sp>
      <p:sp>
        <p:nvSpPr>
          <p:cNvPr id="47111" name="TextBox 4"/>
          <p:cNvSpPr txBox="1">
            <a:spLocks noChangeArrowheads="1"/>
          </p:cNvSpPr>
          <p:nvPr/>
        </p:nvSpPr>
        <p:spPr bwMode="auto">
          <a:xfrm>
            <a:off x="2149475" y="2459038"/>
            <a:ext cx="2647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400"/>
              <a:t>Existing Infrastructure</a:t>
            </a:r>
          </a:p>
        </p:txBody>
      </p:sp>
      <p:sp>
        <p:nvSpPr>
          <p:cNvPr id="47112" name="TextBox 6"/>
          <p:cNvSpPr txBox="1">
            <a:spLocks noChangeArrowheads="1"/>
          </p:cNvSpPr>
          <p:nvPr/>
        </p:nvSpPr>
        <p:spPr bwMode="auto">
          <a:xfrm>
            <a:off x="2170113" y="4173538"/>
            <a:ext cx="24669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400"/>
              <a:t>Greenfield</a:t>
            </a:r>
          </a:p>
        </p:txBody>
      </p:sp>
      <p:sp>
        <p:nvSpPr>
          <p:cNvPr id="47113" name="TextBox 7"/>
          <p:cNvSpPr txBox="1">
            <a:spLocks noChangeArrowheads="1"/>
          </p:cNvSpPr>
          <p:nvPr/>
        </p:nvSpPr>
        <p:spPr bwMode="auto">
          <a:xfrm>
            <a:off x="4594225" y="3765550"/>
            <a:ext cx="2466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400"/>
              <a:t>Control Station</a:t>
            </a:r>
          </a:p>
        </p:txBody>
      </p:sp>
      <p:sp>
        <p:nvSpPr>
          <p:cNvPr id="47114" name="TextBox 8"/>
          <p:cNvSpPr txBox="1">
            <a:spLocks noChangeArrowheads="1"/>
          </p:cNvSpPr>
          <p:nvPr/>
        </p:nvSpPr>
        <p:spPr bwMode="auto">
          <a:xfrm>
            <a:off x="6689725" y="3852863"/>
            <a:ext cx="2468563"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400"/>
              <a:t>Service Delivery              Point</a:t>
            </a:r>
          </a:p>
        </p:txBody>
      </p:sp>
      <p:sp>
        <p:nvSpPr>
          <p:cNvPr id="47115" name="TextBox 9"/>
          <p:cNvSpPr txBox="1">
            <a:spLocks noChangeArrowheads="1"/>
          </p:cNvSpPr>
          <p:nvPr/>
        </p:nvSpPr>
        <p:spPr bwMode="auto">
          <a:xfrm>
            <a:off x="6677025" y="5667375"/>
            <a:ext cx="2466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400"/>
              <a:t>Display</a:t>
            </a:r>
          </a:p>
        </p:txBody>
      </p:sp>
      <p:pic>
        <p:nvPicPr>
          <p:cNvPr id="193538" name="Picture 2"/>
          <p:cNvPicPr>
            <a:picLocks noChangeAspect="1" noChangeArrowheads="1"/>
          </p:cNvPicPr>
          <p:nvPr/>
        </p:nvPicPr>
        <p:blipFill>
          <a:blip r:embed="rId5"/>
          <a:srcRect/>
          <a:stretch>
            <a:fillRect/>
          </a:stretch>
        </p:blipFill>
        <p:spPr bwMode="auto">
          <a:xfrm>
            <a:off x="7170738" y="4672013"/>
            <a:ext cx="1508125" cy="1009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32" descr="IMG_0313"/>
          <p:cNvPicPr preferRelativeResize="0">
            <a:picLocks noChangeAspect="1" noChangeArrowheads="1"/>
          </p:cNvPicPr>
          <p:nvPr/>
        </p:nvPicPr>
        <p:blipFill>
          <a:blip r:embed="rId6"/>
          <a:srcRect/>
          <a:stretch>
            <a:fillRect/>
          </a:stretch>
        </p:blipFill>
        <p:spPr bwMode="auto">
          <a:xfrm>
            <a:off x="7256463" y="2649538"/>
            <a:ext cx="1358900" cy="1239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7118" name="TextBox 52"/>
          <p:cNvSpPr txBox="1">
            <a:spLocks noChangeArrowheads="1"/>
          </p:cNvSpPr>
          <p:nvPr/>
        </p:nvSpPr>
        <p:spPr bwMode="auto">
          <a:xfrm>
            <a:off x="-341313" y="5253038"/>
            <a:ext cx="246697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400"/>
              <a:t>Routes</a:t>
            </a:r>
          </a:p>
        </p:txBody>
      </p:sp>
      <p:pic>
        <p:nvPicPr>
          <p:cNvPr id="54" name="Picture 2"/>
          <p:cNvPicPr>
            <a:picLocks noChangeAspect="1" noChangeArrowheads="1"/>
          </p:cNvPicPr>
          <p:nvPr/>
        </p:nvPicPr>
        <p:blipFill>
          <a:blip r:embed="rId7"/>
          <a:srcRect/>
          <a:stretch>
            <a:fillRect/>
          </a:stretch>
        </p:blipFill>
        <p:spPr bwMode="auto">
          <a:xfrm>
            <a:off x="246063" y="4198938"/>
            <a:ext cx="1366837" cy="1060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descr="019.JPG"/>
          <p:cNvPicPr>
            <a:picLocks noChangeAspect="1"/>
          </p:cNvPicPr>
          <p:nvPr/>
        </p:nvPicPr>
        <p:blipFill>
          <a:blip r:embed="rId8"/>
          <a:stretch>
            <a:fillRect/>
          </a:stretch>
        </p:blipFill>
        <p:spPr>
          <a:xfrm>
            <a:off x="5108575" y="2728913"/>
            <a:ext cx="1431925" cy="1073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3" descr="Carmel NJ SV28-03 Radio tower.JPG"/>
          <p:cNvPicPr>
            <a:picLocks noChangeAspect="1"/>
          </p:cNvPicPr>
          <p:nvPr/>
        </p:nvPicPr>
        <p:blipFill>
          <a:blip r:embed="rId9"/>
          <a:srcRect/>
          <a:stretch>
            <a:fillRect/>
          </a:stretch>
        </p:blipFill>
        <p:spPr bwMode="auto">
          <a:xfrm>
            <a:off x="3070225" y="1092200"/>
            <a:ext cx="771525" cy="1374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4" descr="IMG_0010.JPG"/>
          <p:cNvPicPr>
            <a:picLocks noChangeAspect="1"/>
          </p:cNvPicPr>
          <p:nvPr/>
        </p:nvPicPr>
        <p:blipFill>
          <a:blip r:embed="rId10"/>
          <a:srcRect/>
          <a:stretch>
            <a:fillRect/>
          </a:stretch>
        </p:blipFill>
        <p:spPr bwMode="auto">
          <a:xfrm>
            <a:off x="5283200" y="955675"/>
            <a:ext cx="1062038" cy="1414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7124" name="TextBox 52"/>
          <p:cNvSpPr txBox="1">
            <a:spLocks noChangeArrowheads="1"/>
          </p:cNvSpPr>
          <p:nvPr/>
        </p:nvSpPr>
        <p:spPr bwMode="auto">
          <a:xfrm>
            <a:off x="-333375" y="587375"/>
            <a:ext cx="2466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600"/>
              <a:t>Airborne</a:t>
            </a:r>
          </a:p>
        </p:txBody>
      </p:sp>
      <p:sp>
        <p:nvSpPr>
          <p:cNvPr id="47126" name="TextBox 52"/>
          <p:cNvSpPr txBox="1">
            <a:spLocks noChangeArrowheads="1"/>
          </p:cNvSpPr>
          <p:nvPr/>
        </p:nvSpPr>
        <p:spPr bwMode="auto">
          <a:xfrm>
            <a:off x="2170113" y="609600"/>
            <a:ext cx="2466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600"/>
              <a:t>ADS-B Infrastructure</a:t>
            </a:r>
          </a:p>
        </p:txBody>
      </p:sp>
      <p:sp>
        <p:nvSpPr>
          <p:cNvPr id="47127" name="TextBox 52"/>
          <p:cNvSpPr txBox="1">
            <a:spLocks noChangeArrowheads="1"/>
          </p:cNvSpPr>
          <p:nvPr/>
        </p:nvSpPr>
        <p:spPr bwMode="auto">
          <a:xfrm>
            <a:off x="6677025" y="615950"/>
            <a:ext cx="2466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600"/>
              <a:t>Facilities</a:t>
            </a:r>
          </a:p>
        </p:txBody>
      </p:sp>
      <p:sp>
        <p:nvSpPr>
          <p:cNvPr id="47128" name="TextBox 7"/>
          <p:cNvSpPr txBox="1">
            <a:spLocks noChangeArrowheads="1"/>
          </p:cNvSpPr>
          <p:nvPr/>
        </p:nvSpPr>
        <p:spPr bwMode="auto">
          <a:xfrm>
            <a:off x="4587875" y="2336800"/>
            <a:ext cx="24669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400"/>
              <a:t>Radars</a:t>
            </a:r>
          </a:p>
        </p:txBody>
      </p:sp>
      <p:cxnSp>
        <p:nvCxnSpPr>
          <p:cNvPr id="47130" name="AutoShape 43"/>
          <p:cNvCxnSpPr>
            <a:cxnSpLocks noChangeShapeType="1"/>
          </p:cNvCxnSpPr>
          <p:nvPr/>
        </p:nvCxnSpPr>
        <p:spPr bwMode="auto">
          <a:xfrm>
            <a:off x="1755775" y="3230563"/>
            <a:ext cx="54927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7131" name="AutoShape 43"/>
          <p:cNvCxnSpPr>
            <a:cxnSpLocks noChangeShapeType="1"/>
          </p:cNvCxnSpPr>
          <p:nvPr/>
        </p:nvCxnSpPr>
        <p:spPr bwMode="auto">
          <a:xfrm>
            <a:off x="4594225" y="3238500"/>
            <a:ext cx="4572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7132" name="AutoShape 43"/>
          <p:cNvCxnSpPr>
            <a:cxnSpLocks noChangeShapeType="1"/>
          </p:cNvCxnSpPr>
          <p:nvPr/>
        </p:nvCxnSpPr>
        <p:spPr bwMode="auto">
          <a:xfrm>
            <a:off x="6559550" y="3230563"/>
            <a:ext cx="64135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7133" name="Elbow Connector 39"/>
          <p:cNvCxnSpPr>
            <a:cxnSpLocks noChangeShapeType="1"/>
          </p:cNvCxnSpPr>
          <p:nvPr/>
        </p:nvCxnSpPr>
        <p:spPr bwMode="auto">
          <a:xfrm>
            <a:off x="6345238" y="1633538"/>
            <a:ext cx="1590675" cy="985837"/>
          </a:xfrm>
          <a:prstGeom prst="bentConnector2">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46" name="Picture 2" descr="C:\Documents and Settings\Lisa\Desktop\PICTURES\body_2007_09_27_eclipse.jpg"/>
          <p:cNvPicPr>
            <a:picLocks noChangeAspect="1" noChangeArrowheads="1"/>
          </p:cNvPicPr>
          <p:nvPr/>
        </p:nvPicPr>
        <p:blipFill>
          <a:blip r:embed="rId11"/>
          <a:srcRect/>
          <a:stretch>
            <a:fillRect/>
          </a:stretch>
        </p:blipFill>
        <p:spPr bwMode="auto">
          <a:xfrm>
            <a:off x="325438" y="1538288"/>
            <a:ext cx="1227137" cy="1466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Picture 46" descr="JJR IMG_6794.jpg"/>
          <p:cNvPicPr>
            <a:picLocks noChangeAspect="1"/>
          </p:cNvPicPr>
          <p:nvPr/>
        </p:nvPicPr>
        <p:blipFill>
          <a:blip r:embed="rId12"/>
          <a:stretch>
            <a:fillRect/>
          </a:stretch>
        </p:blipFill>
        <p:spPr>
          <a:xfrm>
            <a:off x="261938" y="2830513"/>
            <a:ext cx="1349375" cy="900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7136" name="TextBox 52"/>
          <p:cNvSpPr txBox="1">
            <a:spLocks noChangeArrowheads="1"/>
          </p:cNvSpPr>
          <p:nvPr/>
        </p:nvSpPr>
        <p:spPr bwMode="auto">
          <a:xfrm>
            <a:off x="-349250" y="3722688"/>
            <a:ext cx="2466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400"/>
              <a:t>Aircraft</a:t>
            </a:r>
          </a:p>
        </p:txBody>
      </p:sp>
      <p:pic>
        <p:nvPicPr>
          <p:cNvPr id="33" name="Picture 14" descr="usair1"/>
          <p:cNvPicPr>
            <a:picLocks noChangeAspect="1" noChangeArrowheads="1"/>
          </p:cNvPicPr>
          <p:nvPr/>
        </p:nvPicPr>
        <p:blipFill>
          <a:blip r:embed="rId13"/>
          <a:srcRect/>
          <a:stretch>
            <a:fillRect/>
          </a:stretch>
        </p:blipFill>
        <p:spPr bwMode="auto">
          <a:xfrm>
            <a:off x="246063" y="1050925"/>
            <a:ext cx="1117600" cy="854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7138" name="Rectangle 34"/>
          <p:cNvSpPr>
            <a:spLocks noChangeArrowheads="1"/>
          </p:cNvSpPr>
          <p:nvPr/>
        </p:nvSpPr>
        <p:spPr bwMode="auto">
          <a:xfrm>
            <a:off x="4953000" y="5257800"/>
            <a:ext cx="203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3300"/>
                </a:solidFill>
              </a:rPr>
              <a:t>Critical Services ISD 9/2010</a:t>
            </a:r>
          </a:p>
        </p:txBody>
      </p:sp>
      <p:sp>
        <p:nvSpPr>
          <p:cNvPr id="47139" name="Rectangle 35"/>
          <p:cNvSpPr>
            <a:spLocks noChangeArrowheads="1"/>
          </p:cNvSpPr>
          <p:nvPr/>
        </p:nvSpPr>
        <p:spPr bwMode="auto">
          <a:xfrm>
            <a:off x="0" y="914400"/>
            <a:ext cx="1752600" cy="502920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40" name="Rectangle 36"/>
          <p:cNvSpPr>
            <a:spLocks noChangeArrowheads="1"/>
          </p:cNvSpPr>
          <p:nvPr/>
        </p:nvSpPr>
        <p:spPr bwMode="auto">
          <a:xfrm>
            <a:off x="2286000" y="914400"/>
            <a:ext cx="2209800" cy="510540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41" name="Rectangle 37"/>
          <p:cNvSpPr>
            <a:spLocks noChangeArrowheads="1"/>
          </p:cNvSpPr>
          <p:nvPr/>
        </p:nvSpPr>
        <p:spPr bwMode="auto">
          <a:xfrm>
            <a:off x="6934200" y="914400"/>
            <a:ext cx="1905000" cy="510540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65840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idx="4294967295"/>
          </p:nvPr>
        </p:nvSpPr>
        <p:spPr>
          <a:xfrm>
            <a:off x="304800" y="59636"/>
            <a:ext cx="8472488" cy="1073425"/>
          </a:xfrm>
        </p:spPr>
        <p:txBody>
          <a:bodyPr/>
          <a:lstStyle/>
          <a:p>
            <a:r>
              <a:rPr lang="en-US" sz="3200" dirty="0"/>
              <a:t>ADS-B Data Displayed on ARTS Color Display (ACD)</a:t>
            </a:r>
          </a:p>
        </p:txBody>
      </p:sp>
      <p:pic>
        <p:nvPicPr>
          <p:cNvPr id="270339" name="Picture 3" descr="TRACON Photos 1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7183" y="1219200"/>
            <a:ext cx="64770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0" name="Oval 3"/>
          <p:cNvSpPr>
            <a:spLocks noChangeArrowheads="1"/>
          </p:cNvSpPr>
          <p:nvPr/>
        </p:nvSpPr>
        <p:spPr bwMode="auto">
          <a:xfrm>
            <a:off x="4418013" y="3662363"/>
            <a:ext cx="1119187" cy="44767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buFontTx/>
              <a:buChar char="•"/>
            </a:pPr>
            <a:endParaRPr lang="en-US" sz="1600">
              <a:solidFill>
                <a:srgbClr val="000000"/>
              </a:solidFill>
            </a:endParaRPr>
          </a:p>
        </p:txBody>
      </p:sp>
      <p:sp>
        <p:nvSpPr>
          <p:cNvPr id="270341" name="Rectangular Callout 4"/>
          <p:cNvSpPr>
            <a:spLocks noChangeArrowheads="1"/>
          </p:cNvSpPr>
          <p:nvPr/>
        </p:nvSpPr>
        <p:spPr bwMode="auto">
          <a:xfrm>
            <a:off x="2667000" y="2895600"/>
            <a:ext cx="1654175" cy="466725"/>
          </a:xfrm>
          <a:prstGeom prst="wedgeRectCallout">
            <a:avLst>
              <a:gd name="adj1" fmla="val 54032"/>
              <a:gd name="adj2" fmla="val 134352"/>
            </a:avLst>
          </a:prstGeom>
          <a:solidFill>
            <a:schemeClr val="bg1"/>
          </a:solidFill>
          <a:ln w="9525" algn="ctr">
            <a:solidFill>
              <a:srgbClr val="FF0000"/>
            </a:solidFill>
            <a:round/>
            <a:headEnd/>
            <a:tailEnd/>
          </a:ln>
        </p:spPr>
        <p:txBody>
          <a:bodyPr>
            <a:spAutoFit/>
          </a:bodyPr>
          <a:lstStyle/>
          <a:p>
            <a:pPr>
              <a:spcBef>
                <a:spcPct val="50000"/>
              </a:spcBef>
            </a:pPr>
            <a:r>
              <a:rPr lang="en-US" sz="1200">
                <a:solidFill>
                  <a:srgbClr val="000000"/>
                </a:solidFill>
              </a:rPr>
              <a:t>UPS ADS-B equipped  aircraft</a:t>
            </a:r>
          </a:p>
        </p:txBody>
      </p:sp>
      <p:sp>
        <p:nvSpPr>
          <p:cNvPr id="270342" name="Oval 5"/>
          <p:cNvSpPr>
            <a:spLocks noChangeArrowheads="1"/>
          </p:cNvSpPr>
          <p:nvPr/>
        </p:nvSpPr>
        <p:spPr bwMode="auto">
          <a:xfrm>
            <a:off x="5332413" y="3052763"/>
            <a:ext cx="1119187" cy="44767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buFontTx/>
              <a:buChar char="•"/>
            </a:pPr>
            <a:endParaRPr lang="en-US" sz="1600">
              <a:solidFill>
                <a:srgbClr val="000000"/>
              </a:solidFill>
            </a:endParaRPr>
          </a:p>
        </p:txBody>
      </p:sp>
      <p:sp>
        <p:nvSpPr>
          <p:cNvPr id="270343" name="Rectangular Callout 7"/>
          <p:cNvSpPr>
            <a:spLocks noChangeArrowheads="1"/>
          </p:cNvSpPr>
          <p:nvPr/>
        </p:nvSpPr>
        <p:spPr bwMode="auto">
          <a:xfrm>
            <a:off x="7239000" y="2590800"/>
            <a:ext cx="1189038" cy="649288"/>
          </a:xfrm>
          <a:prstGeom prst="wedgeRectCallout">
            <a:avLst>
              <a:gd name="adj1" fmla="val -118625"/>
              <a:gd name="adj2" fmla="val 51954"/>
            </a:avLst>
          </a:prstGeom>
          <a:solidFill>
            <a:schemeClr val="bg1"/>
          </a:solidFill>
          <a:ln w="9525" algn="ctr">
            <a:solidFill>
              <a:srgbClr val="FF0000"/>
            </a:solidFill>
            <a:round/>
            <a:headEnd/>
            <a:tailEnd/>
          </a:ln>
        </p:spPr>
        <p:txBody>
          <a:bodyPr>
            <a:spAutoFit/>
          </a:bodyPr>
          <a:lstStyle/>
          <a:p>
            <a:pPr algn="ctr">
              <a:spcBef>
                <a:spcPct val="50000"/>
              </a:spcBef>
            </a:pPr>
            <a:r>
              <a:rPr lang="en-US" sz="1200">
                <a:solidFill>
                  <a:srgbClr val="000000"/>
                </a:solidFill>
              </a:rPr>
              <a:t>Non ADS-B equipped aircraft</a:t>
            </a:r>
          </a:p>
        </p:txBody>
      </p:sp>
      <p:sp>
        <p:nvSpPr>
          <p:cNvPr id="270344" name="Oval 8"/>
          <p:cNvSpPr>
            <a:spLocks noChangeArrowheads="1"/>
          </p:cNvSpPr>
          <p:nvPr/>
        </p:nvSpPr>
        <p:spPr bwMode="auto">
          <a:xfrm>
            <a:off x="6551613" y="2062163"/>
            <a:ext cx="1119187" cy="44767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spcBef>
                <a:spcPct val="50000"/>
              </a:spcBef>
              <a:buFontTx/>
              <a:buChar char="•"/>
            </a:pPr>
            <a:endParaRPr lang="en-US" sz="1600">
              <a:solidFill>
                <a:srgbClr val="000000"/>
              </a:solidFill>
            </a:endParaRPr>
          </a:p>
        </p:txBody>
      </p:sp>
      <p:sp>
        <p:nvSpPr>
          <p:cNvPr id="270345" name="Oval 9"/>
          <p:cNvSpPr>
            <a:spLocks noChangeArrowheads="1"/>
          </p:cNvSpPr>
          <p:nvPr/>
        </p:nvSpPr>
        <p:spPr bwMode="auto">
          <a:xfrm>
            <a:off x="5486400" y="2286000"/>
            <a:ext cx="1119188" cy="44767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buFontTx/>
              <a:buChar char="•"/>
            </a:pPr>
            <a:endParaRPr lang="en-US" sz="1600">
              <a:solidFill>
                <a:srgbClr val="000000"/>
              </a:solidFill>
            </a:endParaRPr>
          </a:p>
        </p:txBody>
      </p:sp>
      <p:sp>
        <p:nvSpPr>
          <p:cNvPr id="270346" name="Oval 10"/>
          <p:cNvSpPr>
            <a:spLocks noChangeArrowheads="1"/>
          </p:cNvSpPr>
          <p:nvPr/>
        </p:nvSpPr>
        <p:spPr bwMode="auto">
          <a:xfrm>
            <a:off x="4799013" y="1833563"/>
            <a:ext cx="1119187" cy="44767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buFontTx/>
              <a:buChar char="•"/>
            </a:pPr>
            <a:endParaRPr lang="en-US" sz="1600">
              <a:solidFill>
                <a:srgbClr val="000000"/>
              </a:solidFill>
            </a:endParaRPr>
          </a:p>
        </p:txBody>
      </p:sp>
      <p:sp>
        <p:nvSpPr>
          <p:cNvPr id="270347" name="Oval 11"/>
          <p:cNvSpPr>
            <a:spLocks noChangeArrowheads="1"/>
          </p:cNvSpPr>
          <p:nvPr/>
        </p:nvSpPr>
        <p:spPr bwMode="auto">
          <a:xfrm>
            <a:off x="4341813" y="1985963"/>
            <a:ext cx="1119187" cy="44767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buFontTx/>
              <a:buChar char="•"/>
            </a:pPr>
            <a:endParaRPr lang="en-US" sz="1600">
              <a:solidFill>
                <a:srgbClr val="000000"/>
              </a:solidFill>
            </a:endParaRPr>
          </a:p>
        </p:txBody>
      </p:sp>
      <p:sp>
        <p:nvSpPr>
          <p:cNvPr id="270348" name="Rectangle 13"/>
          <p:cNvSpPr>
            <a:spLocks noChangeArrowheads="1"/>
          </p:cNvSpPr>
          <p:nvPr/>
        </p:nvSpPr>
        <p:spPr bwMode="auto">
          <a:xfrm>
            <a:off x="4862513" y="1058863"/>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pPr>
              <a:spcBef>
                <a:spcPct val="50000"/>
              </a:spcBef>
              <a:buFontTx/>
              <a:buChar char="•"/>
            </a:pPr>
            <a:endParaRPr lang="en-US" sz="1600">
              <a:solidFill>
                <a:srgbClr val="000000"/>
              </a:solidFill>
            </a:endParaRPr>
          </a:p>
        </p:txBody>
      </p:sp>
      <p:sp>
        <p:nvSpPr>
          <p:cNvPr id="270349" name="Rectangle 15"/>
          <p:cNvSpPr>
            <a:spLocks noChangeArrowheads="1"/>
          </p:cNvSpPr>
          <p:nvPr/>
        </p:nvSpPr>
        <p:spPr bwMode="auto">
          <a:xfrm>
            <a:off x="6019800" y="1371600"/>
            <a:ext cx="1625600" cy="647700"/>
          </a:xfrm>
          <a:prstGeom prst="rect">
            <a:avLst/>
          </a:prstGeom>
          <a:solidFill>
            <a:schemeClr val="bg1"/>
          </a:solidFill>
          <a:ln w="9525" algn="ctr">
            <a:solidFill>
              <a:srgbClr val="FF0000"/>
            </a:solidFill>
            <a:round/>
            <a:headEnd/>
            <a:tailEnd/>
          </a:ln>
        </p:spPr>
        <p:txBody>
          <a:bodyPr>
            <a:spAutoFit/>
          </a:bodyPr>
          <a:lstStyle/>
          <a:p>
            <a:pPr algn="ctr">
              <a:spcBef>
                <a:spcPct val="50000"/>
              </a:spcBef>
            </a:pPr>
            <a:r>
              <a:rPr lang="en-US" sz="1200">
                <a:solidFill>
                  <a:srgbClr val="000000"/>
                </a:solidFill>
              </a:rPr>
              <a:t>Embry Riddle test aircraft  (ADS-B equipped)</a:t>
            </a:r>
          </a:p>
        </p:txBody>
      </p:sp>
      <p:sp>
        <p:nvSpPr>
          <p:cNvPr id="270350" name="Text Box 14"/>
          <p:cNvSpPr txBox="1">
            <a:spLocks noChangeArrowheads="1"/>
          </p:cNvSpPr>
          <p:nvPr/>
        </p:nvSpPr>
        <p:spPr bwMode="auto">
          <a:xfrm>
            <a:off x="0" y="1371600"/>
            <a:ext cx="266700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First line of the data block is the Aircraft ID (ACID) and  can either be N-number or flight number. Aircraft without the circle as a first character are ADS-B equipped. When the first Character is a filled or hollow circle it indicates that the aircraft is either not ADS-B equipped or it is equipped but not receiving ADS-B respectively.  </a:t>
            </a:r>
          </a:p>
        </p:txBody>
      </p:sp>
    </p:spTree>
    <p:extLst>
      <p:ext uri="{BB962C8B-B14F-4D97-AF65-F5344CB8AC3E}">
        <p14:creationId xmlns:p14="http://schemas.microsoft.com/office/powerpoint/2010/main" val="2836421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093848"/>
            <a:ext cx="8229600" cy="4134136"/>
          </a:xfrm>
        </p:spPr>
        <p:txBody>
          <a:bodyPr/>
          <a:lstStyle/>
          <a:p>
            <a:r>
              <a:rPr lang="en-US" b="1" dirty="0">
                <a:solidFill>
                  <a:srgbClr val="17375E"/>
                </a:solidFill>
              </a:rPr>
              <a:t>B</a:t>
            </a:r>
            <a:r>
              <a:rPr lang="en-US" b="1" dirty="0" smtClean="0">
                <a:solidFill>
                  <a:srgbClr val="17375E"/>
                </a:solidFill>
              </a:rPr>
              <a:t>ackground</a:t>
            </a:r>
          </a:p>
          <a:p>
            <a:endParaRPr lang="en-US" b="1" dirty="0">
              <a:solidFill>
                <a:srgbClr val="17375E"/>
              </a:solidFill>
            </a:endParaRPr>
          </a:p>
          <a:p>
            <a:r>
              <a:rPr lang="en-US" b="1" dirty="0" smtClean="0">
                <a:solidFill>
                  <a:srgbClr val="17375E"/>
                </a:solidFill>
              </a:rPr>
              <a:t>Foundational Programs</a:t>
            </a:r>
          </a:p>
          <a:p>
            <a:endParaRPr lang="en-US" b="1" dirty="0" smtClean="0">
              <a:solidFill>
                <a:srgbClr val="17375E"/>
              </a:solidFill>
            </a:endParaRPr>
          </a:p>
          <a:p>
            <a:r>
              <a:rPr lang="en-US" b="1" dirty="0" smtClean="0">
                <a:solidFill>
                  <a:srgbClr val="17375E"/>
                </a:solidFill>
              </a:rPr>
              <a:t>Transformational Programs</a:t>
            </a:r>
          </a:p>
          <a:p>
            <a:endParaRPr lang="en-US" b="1" dirty="0">
              <a:solidFill>
                <a:srgbClr val="17375E"/>
              </a:solidFill>
            </a:endParaRPr>
          </a:p>
          <a:p>
            <a:r>
              <a:rPr lang="en-US" b="1" dirty="0" smtClean="0">
                <a:solidFill>
                  <a:srgbClr val="17375E"/>
                </a:solidFill>
              </a:rPr>
              <a:t>Portfolios/Pre-Implementation Programs</a:t>
            </a:r>
          </a:p>
          <a:p>
            <a:pPr marL="0" indent="0">
              <a:buNone/>
            </a:pPr>
            <a:endParaRPr lang="en-US" b="1" dirty="0">
              <a:solidFill>
                <a:srgbClr val="17375E"/>
              </a:solidFill>
            </a:endParaRPr>
          </a:p>
        </p:txBody>
      </p:sp>
    </p:spTree>
    <p:extLst>
      <p:ext uri="{BB962C8B-B14F-4D97-AF65-F5344CB8AC3E}">
        <p14:creationId xmlns:p14="http://schemas.microsoft.com/office/powerpoint/2010/main" val="8457947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824163"/>
            <a:ext cx="491490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itle 1"/>
          <p:cNvSpPr>
            <a:spLocks noGrp="1"/>
          </p:cNvSpPr>
          <p:nvPr>
            <p:ph type="title" idx="4294967295"/>
          </p:nvPr>
        </p:nvSpPr>
        <p:spPr>
          <a:xfrm>
            <a:off x="428625" y="98425"/>
            <a:ext cx="8472488" cy="609600"/>
          </a:xfrm>
        </p:spPr>
        <p:txBody>
          <a:bodyPr/>
          <a:lstStyle/>
          <a:p>
            <a:r>
              <a:rPr lang="en-US" sz="3200"/>
              <a:t>Building Block for Aircraft Applications</a:t>
            </a:r>
          </a:p>
        </p:txBody>
      </p:sp>
      <p:grpSp>
        <p:nvGrpSpPr>
          <p:cNvPr id="59410" name="Group 18"/>
          <p:cNvGrpSpPr>
            <a:grpSpLocks/>
          </p:cNvGrpSpPr>
          <p:nvPr/>
        </p:nvGrpSpPr>
        <p:grpSpPr bwMode="auto">
          <a:xfrm>
            <a:off x="228600" y="838200"/>
            <a:ext cx="4953000" cy="3352800"/>
            <a:chOff x="101" y="411"/>
            <a:chExt cx="2587" cy="1701"/>
          </a:xfrm>
        </p:grpSpPr>
        <p:pic>
          <p:nvPicPr>
            <p:cNvPr id="5939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 y="576"/>
              <a:ext cx="252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TextBox 8"/>
            <p:cNvSpPr txBox="1">
              <a:spLocks noChangeArrowheads="1"/>
            </p:cNvSpPr>
            <p:nvPr/>
          </p:nvSpPr>
          <p:spPr bwMode="auto">
            <a:xfrm>
              <a:off x="101" y="1872"/>
              <a:ext cx="179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400" b="1">
                  <a:solidFill>
                    <a:srgbClr val="FFFF00"/>
                  </a:solidFill>
                </a:rPr>
                <a:t>Enhanced Visual Acquisition</a:t>
              </a:r>
            </a:p>
          </p:txBody>
        </p:sp>
        <p:sp>
          <p:nvSpPr>
            <p:cNvPr id="59400" name="TextBox 5"/>
            <p:cNvSpPr txBox="1">
              <a:spLocks noChangeArrowheads="1"/>
            </p:cNvSpPr>
            <p:nvPr/>
          </p:nvSpPr>
          <p:spPr bwMode="auto">
            <a:xfrm>
              <a:off x="357" y="411"/>
              <a:ext cx="1874"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600" b="1"/>
                <a:t>Situational Awareness</a:t>
              </a:r>
            </a:p>
          </p:txBody>
        </p:sp>
      </p:grpSp>
      <p:sp>
        <p:nvSpPr>
          <p:cNvPr id="59401" name="TextBox 8"/>
          <p:cNvSpPr txBox="1">
            <a:spLocks noChangeArrowheads="1"/>
          </p:cNvSpPr>
          <p:nvPr/>
        </p:nvSpPr>
        <p:spPr bwMode="auto">
          <a:xfrm>
            <a:off x="4219575" y="5264150"/>
            <a:ext cx="284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400" b="1">
                <a:solidFill>
                  <a:srgbClr val="FFFF00"/>
                </a:solidFill>
              </a:rPr>
              <a:t>SURF-IA</a:t>
            </a:r>
          </a:p>
        </p:txBody>
      </p:sp>
      <p:sp>
        <p:nvSpPr>
          <p:cNvPr id="59402" name="TextBox 8"/>
          <p:cNvSpPr txBox="1">
            <a:spLocks noChangeArrowheads="1"/>
          </p:cNvSpPr>
          <p:nvPr/>
        </p:nvSpPr>
        <p:spPr bwMode="auto">
          <a:xfrm>
            <a:off x="4949825" y="3109913"/>
            <a:ext cx="2974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600" b="1">
                <a:solidFill>
                  <a:schemeClr val="bg1"/>
                </a:solidFill>
              </a:rPr>
              <a:t>Indications and Alerts</a:t>
            </a:r>
          </a:p>
        </p:txBody>
      </p:sp>
    </p:spTree>
    <p:extLst>
      <p:ext uri="{BB962C8B-B14F-4D97-AF65-F5344CB8AC3E}">
        <p14:creationId xmlns:p14="http://schemas.microsoft.com/office/powerpoint/2010/main" val="21654091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304800" y="209550"/>
            <a:ext cx="8472488" cy="609600"/>
          </a:xfrm>
        </p:spPr>
        <p:txBody>
          <a:bodyPr/>
          <a:lstStyle/>
          <a:p>
            <a:pPr algn="l"/>
            <a:r>
              <a:rPr lang="en-US"/>
              <a:t>ADS-B Airspace Requirements</a:t>
            </a:r>
          </a:p>
        </p:txBody>
      </p:sp>
      <p:pic>
        <p:nvPicPr>
          <p:cNvPr id="552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3" y="1139825"/>
            <a:ext cx="8053387"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536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1201738"/>
            <a:ext cx="6840537"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896100" y="2367360"/>
            <a:ext cx="2247901" cy="3016210"/>
          </a:xfrm>
          <a:prstGeom prst="rect">
            <a:avLst/>
          </a:prstGeom>
          <a:noFill/>
        </p:spPr>
        <p:txBody>
          <a:bodyPr lIns="0" rIns="0">
            <a:spAutoFit/>
          </a:bodyPr>
          <a:lstStyle/>
          <a:p>
            <a:pPr fontAlgn="auto">
              <a:spcBef>
                <a:spcPts val="0"/>
              </a:spcBef>
              <a:spcAft>
                <a:spcPts val="0"/>
              </a:spcAft>
              <a:defRPr/>
            </a:pPr>
            <a:r>
              <a:rPr lang="en-US" sz="1000" b="1" dirty="0">
                <a:solidFill>
                  <a:prstClr val="black"/>
                </a:solidFill>
                <a:latin typeface="Arial" panose="020B0604020202020204" pitchFamily="34" charset="0"/>
                <a:cs typeface="+mn-cs"/>
              </a:rPr>
              <a:t>Service Delivery Points for ATC Separation Services</a:t>
            </a:r>
          </a:p>
          <a:p>
            <a:pPr fontAlgn="auto">
              <a:spcBef>
                <a:spcPts val="0"/>
              </a:spcBef>
              <a:spcAft>
                <a:spcPts val="0"/>
              </a:spcAft>
              <a:defRPr/>
            </a:pPr>
            <a:endParaRPr lang="en-US" sz="1000" b="1" strike="sngStrike" dirty="0">
              <a:solidFill>
                <a:srgbClr val="FF0000"/>
              </a:solidFill>
              <a:latin typeface="Arial" panose="020B0604020202020204" pitchFamily="34" charset="0"/>
              <a:cs typeface="+mn-cs"/>
            </a:endParaRPr>
          </a:p>
          <a:p>
            <a:pPr fontAlgn="auto">
              <a:spcBef>
                <a:spcPts val="0"/>
              </a:spcBef>
              <a:spcAft>
                <a:spcPts val="0"/>
              </a:spcAft>
              <a:tabLst>
                <a:tab pos="1090613" algn="l"/>
              </a:tabLst>
              <a:defRPr/>
            </a:pPr>
            <a:r>
              <a:rPr lang="en-US" sz="1000" dirty="0">
                <a:solidFill>
                  <a:prstClr val="black"/>
                </a:solidFill>
                <a:latin typeface="Arial" panose="020B0604020202020204" pitchFamily="34" charset="0"/>
                <a:cs typeface="+mn-cs"/>
              </a:rPr>
              <a:t>En Route	23 of 24 </a:t>
            </a:r>
          </a:p>
          <a:p>
            <a:pPr fontAlgn="auto">
              <a:spcBef>
                <a:spcPts val="0"/>
              </a:spcBef>
              <a:spcAft>
                <a:spcPts val="0"/>
              </a:spcAft>
              <a:tabLst>
                <a:tab pos="1090613" algn="l"/>
              </a:tabLst>
              <a:defRPr/>
            </a:pPr>
            <a:r>
              <a:rPr lang="en-US" sz="1000" dirty="0">
                <a:solidFill>
                  <a:prstClr val="black"/>
                </a:solidFill>
                <a:latin typeface="Arial" panose="020B0604020202020204" pitchFamily="34" charset="0"/>
                <a:cs typeface="+mn-cs"/>
              </a:rPr>
              <a:t>Terminal	64 of 159 </a:t>
            </a:r>
          </a:p>
          <a:p>
            <a:pPr fontAlgn="auto">
              <a:spcBef>
                <a:spcPts val="0"/>
              </a:spcBef>
              <a:spcAft>
                <a:spcPts val="0"/>
              </a:spcAft>
              <a:tabLst>
                <a:tab pos="1090613" algn="l"/>
              </a:tabLst>
              <a:defRPr/>
            </a:pPr>
            <a:r>
              <a:rPr lang="en-US" sz="1000" dirty="0">
                <a:solidFill>
                  <a:prstClr val="black"/>
                </a:solidFill>
                <a:latin typeface="Arial" panose="020B0604020202020204" pitchFamily="34" charset="0"/>
                <a:cs typeface="+mn-cs"/>
              </a:rPr>
              <a:t>Surface (Advisory)	35 of 44 </a:t>
            </a:r>
          </a:p>
          <a:p>
            <a:pPr fontAlgn="auto">
              <a:spcBef>
                <a:spcPts val="0"/>
              </a:spcBef>
              <a:spcAft>
                <a:spcPts val="0"/>
              </a:spcAft>
              <a:tabLst>
                <a:tab pos="1090613" algn="l"/>
              </a:tabLst>
              <a:defRPr/>
            </a:pPr>
            <a:r>
              <a:rPr lang="en-US" sz="1000" dirty="0">
                <a:solidFill>
                  <a:prstClr val="black"/>
                </a:solidFill>
                <a:latin typeface="Arial" panose="020B0604020202020204" pitchFamily="34" charset="0"/>
                <a:cs typeface="+mn-cs"/>
              </a:rPr>
              <a:t>Oceanic	1 of 3</a:t>
            </a:r>
          </a:p>
          <a:p>
            <a:pPr fontAlgn="auto">
              <a:spcBef>
                <a:spcPts val="0"/>
              </a:spcBef>
              <a:spcAft>
                <a:spcPts val="0"/>
              </a:spcAft>
              <a:tabLst>
                <a:tab pos="1090613" algn="l"/>
              </a:tabLst>
              <a:defRPr/>
            </a:pPr>
            <a:endParaRPr lang="en-US" sz="1000" dirty="0">
              <a:solidFill>
                <a:prstClr val="black"/>
              </a:solidFill>
              <a:latin typeface="Arial" panose="020B0604020202020204" pitchFamily="34" charset="0"/>
              <a:cs typeface="+mn-cs"/>
            </a:endParaRPr>
          </a:p>
          <a:p>
            <a:pPr fontAlgn="auto">
              <a:spcBef>
                <a:spcPts val="0"/>
              </a:spcBef>
              <a:spcAft>
                <a:spcPts val="0"/>
              </a:spcAft>
              <a:defRPr/>
            </a:pPr>
            <a:r>
              <a:rPr lang="en-US" sz="1000" b="1" dirty="0">
                <a:solidFill>
                  <a:prstClr val="black"/>
                </a:solidFill>
                <a:latin typeface="Arial" panose="020B0604020202020204" pitchFamily="34" charset="0"/>
                <a:cs typeface="+mn-cs"/>
              </a:rPr>
              <a:t>Rule-Driven ADS-B Out Avionics Equipage: </a:t>
            </a:r>
            <a:r>
              <a:rPr lang="en-US" sz="1000" b="1" dirty="0">
                <a:solidFill>
                  <a:srgbClr val="FF0000"/>
                </a:solidFill>
                <a:latin typeface="Arial" panose="020B0604020202020204" pitchFamily="34" charset="0"/>
                <a:cs typeface="+mn-cs"/>
              </a:rPr>
              <a:t> </a:t>
            </a:r>
            <a:r>
              <a:rPr lang="en-US" sz="1000" b="1" dirty="0" smtClean="0">
                <a:solidFill>
                  <a:srgbClr val="FF0000"/>
                </a:solidFill>
                <a:latin typeface="Arial" panose="020B0604020202020204" pitchFamily="34" charset="0"/>
                <a:cs typeface="+mn-cs"/>
              </a:rPr>
              <a:t>13,462 (+651)</a:t>
            </a:r>
            <a:endParaRPr lang="en-US" sz="1000" b="1" dirty="0">
              <a:solidFill>
                <a:srgbClr val="FF0000"/>
              </a:solidFill>
              <a:latin typeface="Arial" panose="020B0604020202020204" pitchFamily="34" charset="0"/>
              <a:cs typeface="+mn-cs"/>
            </a:endParaRPr>
          </a:p>
          <a:p>
            <a:pPr fontAlgn="auto">
              <a:spcBef>
                <a:spcPts val="0"/>
              </a:spcBef>
              <a:spcAft>
                <a:spcPts val="0"/>
              </a:spcAft>
              <a:defRPr/>
            </a:pPr>
            <a:endParaRPr lang="en-US" sz="1000" b="1" dirty="0">
              <a:solidFill>
                <a:prstClr val="black"/>
              </a:solidFill>
              <a:latin typeface="Arial" panose="020B0604020202020204" pitchFamily="34" charset="0"/>
              <a:cs typeface="+mn-cs"/>
            </a:endParaRPr>
          </a:p>
          <a:p>
            <a:pPr fontAlgn="auto">
              <a:spcBef>
                <a:spcPts val="0"/>
              </a:spcBef>
              <a:spcAft>
                <a:spcPts val="0"/>
              </a:spcAft>
              <a:defRPr/>
            </a:pPr>
            <a:r>
              <a:rPr lang="en-US" sz="1000" b="1" dirty="0">
                <a:solidFill>
                  <a:prstClr val="black"/>
                </a:solidFill>
                <a:latin typeface="Arial" panose="020B0604020202020204" pitchFamily="34" charset="0"/>
                <a:cs typeface="+mn-cs"/>
              </a:rPr>
              <a:t>ADS-B In Avionics Equipage: </a:t>
            </a:r>
            <a:r>
              <a:rPr lang="en-US" sz="1000" b="1" dirty="0" smtClean="0">
                <a:solidFill>
                  <a:srgbClr val="FF0000"/>
                </a:solidFill>
                <a:latin typeface="Arial" panose="020B0604020202020204" pitchFamily="34" charset="0"/>
              </a:rPr>
              <a:t>9</a:t>
            </a:r>
            <a:r>
              <a:rPr lang="en-US" sz="1000" b="1" dirty="0" smtClean="0">
                <a:solidFill>
                  <a:srgbClr val="FF0000"/>
                </a:solidFill>
                <a:latin typeface="Arial" panose="020B0604020202020204" pitchFamily="34" charset="0"/>
                <a:cs typeface="+mn-cs"/>
              </a:rPr>
              <a:t>,127 (+593)</a:t>
            </a:r>
            <a:endParaRPr lang="en-US" sz="1000" b="1" dirty="0">
              <a:solidFill>
                <a:srgbClr val="FF0000"/>
              </a:solidFill>
              <a:latin typeface="Arial" panose="020B0604020202020204" pitchFamily="34" charset="0"/>
              <a:cs typeface="+mn-cs"/>
            </a:endParaRPr>
          </a:p>
          <a:p>
            <a:pPr fontAlgn="auto">
              <a:spcBef>
                <a:spcPts val="0"/>
              </a:spcBef>
              <a:spcAft>
                <a:spcPts val="0"/>
              </a:spcAft>
              <a:defRPr/>
            </a:pPr>
            <a:endParaRPr lang="en-US" sz="1000" b="1" i="1" dirty="0">
              <a:solidFill>
                <a:srgbClr val="FF0000"/>
              </a:solidFill>
              <a:latin typeface="Arial" panose="020B0604020202020204" pitchFamily="34" charset="0"/>
              <a:cs typeface="+mn-cs"/>
            </a:endParaRPr>
          </a:p>
          <a:p>
            <a:pPr fontAlgn="auto">
              <a:spcBef>
                <a:spcPts val="0"/>
              </a:spcBef>
              <a:spcAft>
                <a:spcPts val="0"/>
              </a:spcAft>
              <a:defRPr/>
            </a:pPr>
            <a:r>
              <a:rPr lang="en-US" altLang="en-US" sz="1000" dirty="0">
                <a:solidFill>
                  <a:prstClr val="black"/>
                </a:solidFill>
                <a:latin typeface="Arial" panose="020B0604020202020204" pitchFamily="34" charset="0"/>
              </a:rPr>
              <a:t>634 Baseline Radios Installed </a:t>
            </a:r>
          </a:p>
          <a:p>
            <a:pPr fontAlgn="auto">
              <a:spcBef>
                <a:spcPts val="0"/>
              </a:spcBef>
              <a:spcAft>
                <a:spcPts val="0"/>
              </a:spcAft>
              <a:defRPr/>
            </a:pPr>
            <a:r>
              <a:rPr lang="en-US" altLang="en-US" sz="1000" dirty="0">
                <a:solidFill>
                  <a:prstClr val="black"/>
                </a:solidFill>
                <a:latin typeface="Arial" panose="020B0604020202020204" pitchFamily="34" charset="0"/>
              </a:rPr>
              <a:t>En Route IOCs: No Change</a:t>
            </a:r>
          </a:p>
          <a:p>
            <a:pPr fontAlgn="auto">
              <a:spcBef>
                <a:spcPts val="0"/>
              </a:spcBef>
              <a:spcAft>
                <a:spcPts val="0"/>
              </a:spcAft>
              <a:defRPr/>
            </a:pPr>
            <a:r>
              <a:rPr lang="en-US" altLang="en-US" sz="1000" dirty="0">
                <a:solidFill>
                  <a:prstClr val="black"/>
                </a:solidFill>
                <a:latin typeface="Arial" panose="020B0604020202020204" pitchFamily="34" charset="0"/>
              </a:rPr>
              <a:t>Terminal IOC:  No Change</a:t>
            </a:r>
          </a:p>
          <a:p>
            <a:pPr fontAlgn="auto">
              <a:spcBef>
                <a:spcPts val="0"/>
              </a:spcBef>
              <a:spcAft>
                <a:spcPts val="0"/>
              </a:spcAft>
              <a:defRPr/>
            </a:pPr>
            <a:r>
              <a:rPr lang="en-US" altLang="en-US" sz="1000" dirty="0">
                <a:solidFill>
                  <a:prstClr val="black"/>
                </a:solidFill>
                <a:latin typeface="Arial" panose="020B0604020202020204" pitchFamily="34" charset="0"/>
              </a:rPr>
              <a:t>Surface IOC:  No Change</a:t>
            </a:r>
          </a:p>
          <a:p>
            <a:pPr fontAlgn="auto">
              <a:spcBef>
                <a:spcPts val="0"/>
              </a:spcBef>
              <a:spcAft>
                <a:spcPts val="0"/>
              </a:spcAft>
              <a:defRPr/>
            </a:pPr>
            <a:r>
              <a:rPr lang="en-US" altLang="en-US" sz="1000" dirty="0">
                <a:solidFill>
                  <a:prstClr val="black"/>
                </a:solidFill>
                <a:latin typeface="Arial" panose="020B0604020202020204" pitchFamily="34" charset="0"/>
              </a:rPr>
              <a:t>Oceanic IOC: No Change</a:t>
            </a:r>
            <a:endParaRPr lang="en-US" sz="1000" dirty="0">
              <a:solidFill>
                <a:prstClr val="black"/>
              </a:solidFill>
              <a:latin typeface="Arial" panose="020B0604020202020204" pitchFamily="34" charset="0"/>
            </a:endParaRPr>
          </a:p>
        </p:txBody>
      </p:sp>
      <p:sp>
        <p:nvSpPr>
          <p:cNvPr id="6148" name="TextBox 22"/>
          <p:cNvSpPr txBox="1">
            <a:spLocks noChangeArrowheads="1"/>
          </p:cNvSpPr>
          <p:nvPr/>
        </p:nvSpPr>
        <p:spPr bwMode="auto">
          <a:xfrm>
            <a:off x="282575" y="6611938"/>
            <a:ext cx="8578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5E770B6B-15C2-48AF-A626-4DABB84C25C6}" type="slidenum">
              <a:rPr lang="en-US" altLang="en-US" sz="1000" b="1">
                <a:solidFill>
                  <a:srgbClr val="000000"/>
                </a:solidFill>
              </a:rPr>
              <a:pPr algn="ctr"/>
              <a:t>22</a:t>
            </a:fld>
            <a:endParaRPr lang="en-US" altLang="en-US" sz="1000" b="1">
              <a:solidFill>
                <a:srgbClr val="000000"/>
              </a:solidFill>
            </a:endParaRPr>
          </a:p>
        </p:txBody>
      </p:sp>
      <p:sp>
        <p:nvSpPr>
          <p:cNvPr id="2" name="Title 1"/>
          <p:cNvSpPr>
            <a:spLocks noGrp="1"/>
          </p:cNvSpPr>
          <p:nvPr>
            <p:ph type="title"/>
          </p:nvPr>
        </p:nvSpPr>
        <p:spPr>
          <a:xfrm>
            <a:off x="0" y="65088"/>
            <a:ext cx="9032875" cy="612775"/>
          </a:xfrm>
        </p:spPr>
        <p:txBody>
          <a:bodyPr rtlCol="0">
            <a:normAutofit fontScale="90000"/>
          </a:bodyPr>
          <a:lstStyle/>
          <a:p>
            <a:pPr fontAlgn="auto">
              <a:spcAft>
                <a:spcPts val="0"/>
              </a:spcAft>
              <a:defRPr/>
            </a:pPr>
            <a:r>
              <a:rPr lang="en-US" dirty="0">
                <a:solidFill>
                  <a:schemeClr val="tx2"/>
                </a:solidFill>
                <a:latin typeface="Arial" pitchFamily="34" charset="0"/>
              </a:rPr>
              <a:t>ADS-B Coverage </a:t>
            </a:r>
            <a:r>
              <a:rPr lang="en-US" dirty="0" smtClean="0">
                <a:solidFill>
                  <a:schemeClr val="tx2"/>
                </a:solidFill>
                <a:latin typeface="Arial" pitchFamily="34" charset="0"/>
              </a:rPr>
              <a:t>&amp; En </a:t>
            </a:r>
            <a:r>
              <a:rPr lang="en-US" dirty="0">
                <a:solidFill>
                  <a:schemeClr val="tx2"/>
                </a:solidFill>
                <a:latin typeface="Arial" pitchFamily="34" charset="0"/>
              </a:rPr>
              <a:t>Route Integration</a:t>
            </a:r>
            <a:br>
              <a:rPr lang="en-US" dirty="0">
                <a:solidFill>
                  <a:schemeClr val="tx2"/>
                </a:solidFill>
                <a:latin typeface="Arial" pitchFamily="34" charset="0"/>
              </a:rPr>
            </a:br>
            <a:r>
              <a:rPr lang="en-US" sz="2700" dirty="0">
                <a:solidFill>
                  <a:schemeClr val="accent1">
                    <a:lumMod val="50000"/>
                  </a:schemeClr>
                </a:solidFill>
                <a:latin typeface="Arial" pitchFamily="34" charset="0"/>
              </a:rPr>
              <a:t>As </a:t>
            </a:r>
            <a:r>
              <a:rPr lang="en-US" sz="2700" dirty="0" smtClean="0">
                <a:solidFill>
                  <a:schemeClr val="accent1">
                    <a:lumMod val="50000"/>
                  </a:schemeClr>
                </a:solidFill>
                <a:latin typeface="Arial" pitchFamily="34" charset="0"/>
              </a:rPr>
              <a:t>of: </a:t>
            </a:r>
            <a:r>
              <a:rPr lang="en-US" sz="2700" b="0" dirty="0" smtClean="0">
                <a:solidFill>
                  <a:schemeClr val="accent1">
                    <a:lumMod val="50000"/>
                  </a:schemeClr>
                </a:solidFill>
                <a:latin typeface="Arial" pitchFamily="34" charset="0"/>
              </a:rPr>
              <a:t>July 2015</a:t>
            </a:r>
            <a:endParaRPr lang="en-US" sz="2700" b="0" dirty="0">
              <a:solidFill>
                <a:schemeClr val="accent1">
                  <a:lumMod val="50000"/>
                </a:schemeClr>
              </a:solidFill>
            </a:endParaRPr>
          </a:p>
        </p:txBody>
      </p:sp>
      <p:sp>
        <p:nvSpPr>
          <p:cNvPr id="6150" name="TextBox 68"/>
          <p:cNvSpPr txBox="1">
            <a:spLocks noChangeArrowheads="1"/>
          </p:cNvSpPr>
          <p:nvPr/>
        </p:nvSpPr>
        <p:spPr bwMode="auto">
          <a:xfrm>
            <a:off x="17463" y="6048375"/>
            <a:ext cx="31908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a:solidFill>
                  <a:srgbClr val="1F497D"/>
                </a:solidFill>
                <a:latin typeface="Arial" pitchFamily="34" charset="0"/>
              </a:rPr>
              <a:t>Automatic Dependent Surveillance–Broadcast (ADS-B)</a:t>
            </a:r>
          </a:p>
        </p:txBody>
      </p:sp>
      <p:grpSp>
        <p:nvGrpSpPr>
          <p:cNvPr id="6151" name="Group 25"/>
          <p:cNvGrpSpPr>
            <a:grpSpLocks/>
          </p:cNvGrpSpPr>
          <p:nvPr/>
        </p:nvGrpSpPr>
        <p:grpSpPr bwMode="auto">
          <a:xfrm>
            <a:off x="0" y="6229350"/>
            <a:ext cx="9144000" cy="430213"/>
            <a:chOff x="-5821" y="3180296"/>
            <a:chExt cx="9144000" cy="430196"/>
          </a:xfrm>
        </p:grpSpPr>
        <p:cxnSp>
          <p:nvCxnSpPr>
            <p:cNvPr id="27" name="Straight Connector 26"/>
            <p:cNvCxnSpPr>
              <a:stCxn id="6169" idx="4"/>
            </p:cNvCxnSpPr>
            <p:nvPr/>
          </p:nvCxnSpPr>
          <p:spPr>
            <a:xfrm flipH="1">
              <a:off x="8912754" y="3324753"/>
              <a:ext cx="71438" cy="174618"/>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Pentagon 27"/>
            <p:cNvSpPr/>
            <p:nvPr/>
          </p:nvSpPr>
          <p:spPr bwMode="auto">
            <a:xfrm>
              <a:off x="-5821" y="3199345"/>
              <a:ext cx="9144000" cy="411147"/>
            </a:xfrm>
            <a:prstGeom prst="homePlate">
              <a:avLst/>
            </a:prstGeom>
            <a:gradFill flip="none" rotWithShape="1">
              <a:gsLst>
                <a:gs pos="32000">
                  <a:srgbClr val="92D050"/>
                </a:gs>
                <a:gs pos="27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buFontTx/>
                <a:buChar char="•"/>
                <a:defRPr/>
              </a:pPr>
              <a:endParaRPr lang="en-US" sz="2400" dirty="0">
                <a:solidFill>
                  <a:srgbClr val="000000"/>
                </a:solidFill>
                <a:latin typeface="Calibri"/>
                <a:cs typeface="+mn-cs"/>
              </a:endParaRPr>
            </a:p>
          </p:txBody>
        </p:sp>
        <p:sp>
          <p:nvSpPr>
            <p:cNvPr id="6162" name="TextBox 73"/>
            <p:cNvSpPr txBox="1">
              <a:spLocks noChangeArrowheads="1"/>
            </p:cNvSpPr>
            <p:nvPr/>
          </p:nvSpPr>
          <p:spPr bwMode="auto">
            <a:xfrm>
              <a:off x="0" y="3250580"/>
              <a:ext cx="207665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dirty="0">
                  <a:solidFill>
                    <a:srgbClr val="000000"/>
                  </a:solidFill>
                  <a:latin typeface="Arial" pitchFamily="34" charset="0"/>
                </a:rPr>
                <a:t>Radio Infrastructure Complete Mar 2014</a:t>
              </a:r>
            </a:p>
          </p:txBody>
        </p:sp>
        <p:sp>
          <p:nvSpPr>
            <p:cNvPr id="6163" name="Oval 74"/>
            <p:cNvSpPr>
              <a:spLocks noChangeArrowheads="1"/>
            </p:cNvSpPr>
            <p:nvPr/>
          </p:nvSpPr>
          <p:spPr bwMode="auto">
            <a:xfrm>
              <a:off x="2161117" y="3204110"/>
              <a:ext cx="144463" cy="144462"/>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6164" name="TextBox 75"/>
            <p:cNvSpPr txBox="1">
              <a:spLocks noChangeArrowheads="1"/>
            </p:cNvSpPr>
            <p:nvPr/>
          </p:nvSpPr>
          <p:spPr bwMode="auto">
            <a:xfrm>
              <a:off x="2870863" y="3207557"/>
              <a:ext cx="18043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dirty="0">
                  <a:solidFill>
                    <a:srgbClr val="000000"/>
                  </a:solidFill>
                  <a:latin typeface="Arial" pitchFamily="34" charset="0"/>
                </a:rPr>
                <a:t>NAS-wide Pilot Advisory  Services (Traffic &amp; Weather)  Apr 2014</a:t>
              </a:r>
            </a:p>
          </p:txBody>
        </p:sp>
        <p:sp>
          <p:nvSpPr>
            <p:cNvPr id="6165" name="Oval 76"/>
            <p:cNvSpPr>
              <a:spLocks noChangeArrowheads="1"/>
            </p:cNvSpPr>
            <p:nvPr/>
          </p:nvSpPr>
          <p:spPr bwMode="auto">
            <a:xfrm>
              <a:off x="7172855" y="3199346"/>
              <a:ext cx="144462" cy="144463"/>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6166" name="TextBox 121"/>
            <p:cNvSpPr txBox="1">
              <a:spLocks noChangeArrowheads="1"/>
            </p:cNvSpPr>
            <p:nvPr/>
          </p:nvSpPr>
          <p:spPr bwMode="auto">
            <a:xfrm>
              <a:off x="5855307" y="3220056"/>
              <a:ext cx="1264807" cy="252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Complete Final 24 of 24 En Route IOCs Sep 2015</a:t>
              </a:r>
            </a:p>
          </p:txBody>
        </p:sp>
        <p:sp>
          <p:nvSpPr>
            <p:cNvPr id="6167" name="TextBox 127"/>
            <p:cNvSpPr txBox="1">
              <a:spLocks noChangeArrowheads="1"/>
            </p:cNvSpPr>
            <p:nvPr/>
          </p:nvSpPr>
          <p:spPr bwMode="auto">
            <a:xfrm>
              <a:off x="7719993" y="3206404"/>
              <a:ext cx="981763" cy="25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Complete All Term. &amp; Surf. IOCs 2019</a:t>
              </a:r>
            </a:p>
          </p:txBody>
        </p:sp>
        <p:sp>
          <p:nvSpPr>
            <p:cNvPr id="6168" name="Oval 128"/>
            <p:cNvSpPr>
              <a:spLocks noChangeArrowheads="1"/>
            </p:cNvSpPr>
            <p:nvPr/>
          </p:nvSpPr>
          <p:spPr bwMode="auto">
            <a:xfrm>
              <a:off x="8763530" y="3181885"/>
              <a:ext cx="144462" cy="144462"/>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6169" name="Oval 128"/>
            <p:cNvSpPr>
              <a:spLocks noChangeArrowheads="1"/>
            </p:cNvSpPr>
            <p:nvPr/>
          </p:nvSpPr>
          <p:spPr bwMode="auto">
            <a:xfrm>
              <a:off x="8912755" y="3180296"/>
              <a:ext cx="144462" cy="144463"/>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6170" name="TextBox 127"/>
            <p:cNvSpPr txBox="1">
              <a:spLocks noChangeArrowheads="1"/>
            </p:cNvSpPr>
            <p:nvPr/>
          </p:nvSpPr>
          <p:spPr bwMode="auto">
            <a:xfrm>
              <a:off x="6766754" y="3471915"/>
              <a:ext cx="21779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ADS-B Out Rule Compliance Jan 2020</a:t>
              </a:r>
            </a:p>
          </p:txBody>
        </p:sp>
        <p:pic>
          <p:nvPicPr>
            <p:cNvPr id="38" name="Picture 3" descr="Checkmark" title="Objective Completed"/>
            <p:cNvPicPr>
              <a:picLocks noChangeAspect="1" noChangeArrowheads="1"/>
            </p:cNvPicPr>
            <p:nvPr/>
          </p:nvPicPr>
          <p:blipFill>
            <a:blip r:embed="rId4"/>
            <a:srcRect/>
            <a:stretch>
              <a:fillRect/>
            </a:stretch>
          </p:blipFill>
          <p:spPr bwMode="auto">
            <a:xfrm>
              <a:off x="2121429" y="3188234"/>
              <a:ext cx="212725" cy="21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descr="Checkmark" title="Objective Completed"/>
            <p:cNvPicPr>
              <a:picLocks noChangeAspect="1" noChangeArrowheads="1"/>
            </p:cNvPicPr>
            <p:nvPr/>
          </p:nvPicPr>
          <p:blipFill>
            <a:blip r:embed="rId4"/>
            <a:srcRect/>
            <a:stretch>
              <a:fillRect/>
            </a:stretch>
          </p:blipFill>
          <p:spPr bwMode="auto">
            <a:xfrm>
              <a:off x="2613554" y="3192995"/>
              <a:ext cx="212725" cy="21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 name="Picture 4" descr="Icon" title="Deliver Capabillities"/>
          <p:cNvPicPr>
            <a:picLocks noChangeAspect="1" noChangeArrowheads="1"/>
          </p:cNvPicPr>
          <p:nvPr/>
        </p:nvPicPr>
        <p:blipFill>
          <a:blip r:embed="rId5"/>
          <a:srcRect/>
          <a:stretch>
            <a:fillRect/>
          </a:stretch>
        </p:blipFill>
        <p:spPr bwMode="auto">
          <a:xfrm>
            <a:off x="8531225" y="639763"/>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descr="Icon" title="Execute Programs"/>
          <p:cNvPicPr>
            <a:picLocks noChangeAspect="1" noChangeArrowheads="1"/>
          </p:cNvPicPr>
          <p:nvPr/>
        </p:nvPicPr>
        <p:blipFill>
          <a:blip r:embed="rId6"/>
          <a:srcRect/>
          <a:stretch>
            <a:fillRect/>
          </a:stretch>
        </p:blipFill>
        <p:spPr bwMode="auto">
          <a:xfrm>
            <a:off x="8531225" y="65088"/>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54" name="Group 3"/>
          <p:cNvGrpSpPr>
            <a:grpSpLocks/>
          </p:cNvGrpSpPr>
          <p:nvPr/>
        </p:nvGrpSpPr>
        <p:grpSpPr bwMode="auto">
          <a:xfrm>
            <a:off x="7427913" y="1201738"/>
            <a:ext cx="1468437" cy="1165225"/>
            <a:chOff x="7237940" y="1202373"/>
            <a:chExt cx="1469638" cy="1164987"/>
          </a:xfrm>
        </p:grpSpPr>
        <p:sp>
          <p:nvSpPr>
            <p:cNvPr id="47" name="Rounded Rectangle 46"/>
            <p:cNvSpPr/>
            <p:nvPr/>
          </p:nvSpPr>
          <p:spPr>
            <a:xfrm>
              <a:off x="7237940" y="1202373"/>
              <a:ext cx="1469638" cy="1164987"/>
            </a:xfrm>
            <a:prstGeom prst="roundRect">
              <a:avLst/>
            </a:prstGeom>
            <a:solidFill>
              <a:srgbClr val="AEE0F6"/>
            </a:solidFill>
            <a:ln>
              <a:solidFill>
                <a:srgbClr val="3B84C8"/>
              </a:solidFill>
            </a:ln>
            <a:effectLst/>
          </p:spPr>
          <p:style>
            <a:lnRef idx="1">
              <a:schemeClr val="accent1"/>
            </a:lnRef>
            <a:fillRef idx="3">
              <a:schemeClr val="accent1"/>
            </a:fillRef>
            <a:effectRef idx="2">
              <a:schemeClr val="accent1"/>
            </a:effectRef>
            <a:fontRef idx="minor">
              <a:schemeClr val="lt1"/>
            </a:fontRef>
          </p:style>
          <p:txBody>
            <a:bodyPr lIns="0" tIns="0" rIns="0"/>
            <a:lstStyle/>
            <a:p>
              <a:pPr algn="ctr" fontAlgn="auto">
                <a:spcBef>
                  <a:spcPts val="0"/>
                </a:spcBef>
                <a:spcAft>
                  <a:spcPts val="600"/>
                </a:spcAft>
                <a:defRPr/>
              </a:pPr>
              <a:r>
                <a:rPr lang="en-US" sz="1100" b="1" dirty="0">
                  <a:solidFill>
                    <a:srgbClr val="17375E"/>
                  </a:solidFill>
                  <a:latin typeface="Arial" panose="020B0604020202020204" pitchFamily="34" charset="0"/>
                  <a:cs typeface="Arial" panose="020B0604020202020204" pitchFamily="34" charset="0"/>
                </a:rPr>
                <a:t>Key</a:t>
              </a:r>
            </a:p>
            <a:p>
              <a:pPr marL="342900" fontAlgn="auto">
                <a:lnSpc>
                  <a:spcPct val="120000"/>
                </a:lnSpc>
                <a:spcBef>
                  <a:spcPts val="0"/>
                </a:spcBef>
                <a:spcAft>
                  <a:spcPts val="600"/>
                </a:spcAft>
                <a:defRPr/>
              </a:pPr>
              <a:r>
                <a:rPr lang="en-US" sz="800" dirty="0">
                  <a:solidFill>
                    <a:prstClr val="black"/>
                  </a:solidFill>
                  <a:latin typeface="Arial" panose="020B0604020202020204" pitchFamily="34" charset="0"/>
                  <a:cs typeface="Arial" panose="020B0604020202020204" pitchFamily="34" charset="0"/>
                </a:rPr>
                <a:t>ADS-B integrated into en route automation</a:t>
              </a:r>
            </a:p>
            <a:p>
              <a:pPr marL="342900" fontAlgn="auto">
                <a:lnSpc>
                  <a:spcPct val="120000"/>
                </a:lnSpc>
                <a:spcBef>
                  <a:spcPts val="0"/>
                </a:spcBef>
                <a:spcAft>
                  <a:spcPts val="600"/>
                </a:spcAft>
                <a:defRPr/>
              </a:pPr>
              <a:r>
                <a:rPr lang="en-US" sz="800" dirty="0">
                  <a:solidFill>
                    <a:prstClr val="black"/>
                  </a:solidFill>
                  <a:latin typeface="Arial" panose="020B0604020202020204" pitchFamily="34" charset="0"/>
                  <a:cs typeface="Arial" panose="020B0604020202020204" pitchFamily="34" charset="0"/>
                </a:rPr>
                <a:t>ADS-B Coverage Area</a:t>
              </a:r>
            </a:p>
            <a:p>
              <a:pPr marL="342900" fontAlgn="auto">
                <a:lnSpc>
                  <a:spcPct val="120000"/>
                </a:lnSpc>
                <a:spcBef>
                  <a:spcPts val="0"/>
                </a:spcBef>
                <a:spcAft>
                  <a:spcPts val="600"/>
                </a:spcAft>
                <a:defRPr/>
              </a:pPr>
              <a:r>
                <a:rPr lang="en-US" sz="800" dirty="0">
                  <a:solidFill>
                    <a:prstClr val="black"/>
                  </a:solidFill>
                  <a:latin typeface="Arial" panose="020B0604020202020204" pitchFamily="34" charset="0"/>
                  <a:cs typeface="Arial" panose="020B0604020202020204" pitchFamily="34" charset="0"/>
                </a:rPr>
                <a:t>Radio Station</a:t>
              </a:r>
            </a:p>
          </p:txBody>
        </p:sp>
        <p:pic>
          <p:nvPicPr>
            <p:cNvPr id="48" name="Picture 47" title="Radio Station Icon"/>
            <p:cNvPicPr>
              <a:picLocks noChangeAspect="1"/>
            </p:cNvPicPr>
            <p:nvPr/>
          </p:nvPicPr>
          <p:blipFill rotWithShape="1">
            <a:blip r:embed="rId7"/>
            <a:srcRect l="40272" t="93134" r="34503" b="315"/>
            <a:stretch/>
          </p:blipFill>
          <p:spPr>
            <a:xfrm>
              <a:off x="7450839" y="2157853"/>
              <a:ext cx="82618" cy="76184"/>
            </a:xfrm>
            <a:prstGeom prst="rect">
              <a:avLst/>
            </a:prstGeom>
          </p:spPr>
        </p:pic>
        <p:sp>
          <p:nvSpPr>
            <p:cNvPr id="40" name="Freeform 39"/>
            <p:cNvSpPr/>
            <p:nvPr/>
          </p:nvSpPr>
          <p:spPr>
            <a:xfrm rot="18264696">
              <a:off x="7381046" y="1483177"/>
              <a:ext cx="223791" cy="246264"/>
            </a:xfrm>
            <a:custGeom>
              <a:avLst/>
              <a:gdLst>
                <a:gd name="connsiteX0" fmla="*/ 146050 w 254000"/>
                <a:gd name="connsiteY0" fmla="*/ 0 h 279400"/>
                <a:gd name="connsiteX1" fmla="*/ 3175 w 254000"/>
                <a:gd name="connsiteY1" fmla="*/ 22225 h 279400"/>
                <a:gd name="connsiteX2" fmla="*/ 0 w 254000"/>
                <a:gd name="connsiteY2" fmla="*/ 212725 h 279400"/>
                <a:gd name="connsiteX3" fmla="*/ 114300 w 254000"/>
                <a:gd name="connsiteY3" fmla="*/ 279400 h 279400"/>
                <a:gd name="connsiteX4" fmla="*/ 254000 w 254000"/>
                <a:gd name="connsiteY4" fmla="*/ 155575 h 279400"/>
                <a:gd name="connsiteX5" fmla="*/ 146050 w 254000"/>
                <a:gd name="connsiteY5" fmla="*/ 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00" h="279400">
                  <a:moveTo>
                    <a:pt x="146050" y="0"/>
                  </a:moveTo>
                  <a:lnTo>
                    <a:pt x="3175" y="22225"/>
                  </a:lnTo>
                  <a:cubicBezTo>
                    <a:pt x="2117" y="85725"/>
                    <a:pt x="1058" y="149225"/>
                    <a:pt x="0" y="212725"/>
                  </a:cubicBezTo>
                  <a:lnTo>
                    <a:pt x="114300" y="279400"/>
                  </a:lnTo>
                  <a:lnTo>
                    <a:pt x="254000" y="155575"/>
                  </a:lnTo>
                  <a:lnTo>
                    <a:pt x="146050" y="0"/>
                  </a:lnTo>
                  <a:close/>
                </a:path>
              </a:pathLst>
            </a:custGeom>
            <a:solidFill>
              <a:srgbClr val="205F39">
                <a:alpha val="40000"/>
              </a:srgbClr>
            </a:solidFill>
            <a:ln w="6350" cmpd="sng">
              <a:solidFill>
                <a:srgbClr val="205F3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panose="020B0604020202020204" pitchFamily="34" charset="0"/>
                <a:cs typeface="Arial" panose="020B0604020202020204" pitchFamily="34" charset="0"/>
              </a:endParaRPr>
            </a:p>
          </p:txBody>
        </p:sp>
        <p:sp>
          <p:nvSpPr>
            <p:cNvPr id="41" name="Freeform 40"/>
            <p:cNvSpPr/>
            <p:nvPr/>
          </p:nvSpPr>
          <p:spPr>
            <a:xfrm rot="18264696">
              <a:off x="7392167" y="1811723"/>
              <a:ext cx="223792" cy="246263"/>
            </a:xfrm>
            <a:custGeom>
              <a:avLst/>
              <a:gdLst>
                <a:gd name="connsiteX0" fmla="*/ 146050 w 254000"/>
                <a:gd name="connsiteY0" fmla="*/ 0 h 279400"/>
                <a:gd name="connsiteX1" fmla="*/ 3175 w 254000"/>
                <a:gd name="connsiteY1" fmla="*/ 22225 h 279400"/>
                <a:gd name="connsiteX2" fmla="*/ 0 w 254000"/>
                <a:gd name="connsiteY2" fmla="*/ 212725 h 279400"/>
                <a:gd name="connsiteX3" fmla="*/ 114300 w 254000"/>
                <a:gd name="connsiteY3" fmla="*/ 279400 h 279400"/>
                <a:gd name="connsiteX4" fmla="*/ 254000 w 254000"/>
                <a:gd name="connsiteY4" fmla="*/ 155575 h 279400"/>
                <a:gd name="connsiteX5" fmla="*/ 146050 w 254000"/>
                <a:gd name="connsiteY5" fmla="*/ 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00" h="279400">
                  <a:moveTo>
                    <a:pt x="146050" y="0"/>
                  </a:moveTo>
                  <a:lnTo>
                    <a:pt x="3175" y="22225"/>
                  </a:lnTo>
                  <a:cubicBezTo>
                    <a:pt x="2117" y="85725"/>
                    <a:pt x="1058" y="149225"/>
                    <a:pt x="0" y="212725"/>
                  </a:cubicBezTo>
                  <a:lnTo>
                    <a:pt x="114300" y="279400"/>
                  </a:lnTo>
                  <a:lnTo>
                    <a:pt x="254000" y="155575"/>
                  </a:lnTo>
                  <a:lnTo>
                    <a:pt x="146050" y="0"/>
                  </a:lnTo>
                  <a:close/>
                </a:path>
              </a:pathLst>
            </a:custGeom>
            <a:solidFill>
              <a:srgbClr val="95C93D">
                <a:alpha val="25000"/>
              </a:srgbClr>
            </a:solidFill>
            <a:ln w="6350" cmpd="sng">
              <a:solidFill>
                <a:srgbClr val="064C26">
                  <a:alpha val="50000"/>
                </a:srgb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Arial" panose="020B0604020202020204" pitchFamily="34" charset="0"/>
                <a:cs typeface="Arial" panose="020B0604020202020204" pitchFamily="34" charset="0"/>
              </a:endParaRPr>
            </a:p>
          </p:txBody>
        </p:sp>
      </p:grpSp>
      <p:sp>
        <p:nvSpPr>
          <p:cNvPr id="10" name="Rectangle 9"/>
          <p:cNvSpPr/>
          <p:nvPr/>
        </p:nvSpPr>
        <p:spPr>
          <a:xfrm>
            <a:off x="2679700" y="5568950"/>
            <a:ext cx="4494213" cy="153988"/>
          </a:xfrm>
          <a:prstGeom prst="rect">
            <a:avLst/>
          </a:prstGeom>
        </p:spPr>
        <p:txBody>
          <a:bodyPr lIns="0" tIns="0" rIns="0" bIns="0">
            <a:spAutoFit/>
          </a:bodyPr>
          <a:lstStyle/>
          <a:p>
            <a:pPr fontAlgn="auto">
              <a:spcBef>
                <a:spcPts val="0"/>
              </a:spcBef>
              <a:spcAft>
                <a:spcPts val="0"/>
              </a:spcAft>
              <a:defRPr/>
            </a:pPr>
            <a:r>
              <a:rPr lang="en-US" sz="1000" b="1" kern="0" dirty="0">
                <a:solidFill>
                  <a:srgbClr val="1F497D"/>
                </a:solidFill>
                <a:latin typeface="Arial" panose="020B0604020202020204" pitchFamily="34" charset="0"/>
                <a:ea typeface="MS PGothic" pitchFamily="34" charset="-128"/>
                <a:cs typeface="+mn-cs"/>
              </a:rPr>
              <a:t>Changes from Previous Month</a:t>
            </a:r>
            <a:r>
              <a:rPr lang="en-US" sz="1000" b="1" kern="0" dirty="0">
                <a:solidFill>
                  <a:srgbClr val="3A57A8"/>
                </a:solidFill>
                <a:latin typeface="Arial" panose="020B0604020202020204" pitchFamily="34" charset="0"/>
                <a:ea typeface="MS PGothic" pitchFamily="34" charset="-128"/>
                <a:cs typeface="+mn-cs"/>
              </a:rPr>
              <a:t>: </a:t>
            </a:r>
            <a:r>
              <a:rPr lang="en-US" sz="1000" b="1" kern="0" dirty="0">
                <a:solidFill>
                  <a:srgbClr val="FF0000"/>
                </a:solidFill>
                <a:latin typeface="Arial" panose="020B0604020202020204" pitchFamily="34" charset="0"/>
                <a:ea typeface="MS PGothic" pitchFamily="34" charset="-128"/>
                <a:cs typeface="+mn-cs"/>
              </a:rPr>
              <a:t>Changes highlighted in red </a:t>
            </a:r>
            <a:endParaRPr lang="en-US" sz="1000" b="1" dirty="0">
              <a:solidFill>
                <a:srgbClr val="FF0000"/>
              </a:solidFill>
              <a:latin typeface="Calibri"/>
              <a:cs typeface="+mn-cs"/>
            </a:endParaRPr>
          </a:p>
        </p:txBody>
      </p:sp>
    </p:spTree>
    <p:extLst>
      <p:ext uri="{BB962C8B-B14F-4D97-AF65-F5344CB8AC3E}">
        <p14:creationId xmlns:p14="http://schemas.microsoft.com/office/powerpoint/2010/main" val="20470767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382588" y="38100"/>
            <a:ext cx="8472487" cy="609600"/>
          </a:xfrm>
        </p:spPr>
        <p:txBody>
          <a:bodyPr/>
          <a:lstStyle/>
          <a:p>
            <a:pPr algn="l"/>
            <a:r>
              <a:rPr lang="en-US" dirty="0" smtClean="0"/>
              <a:t>Data </a:t>
            </a:r>
            <a:r>
              <a:rPr lang="en-US" dirty="0" err="1" smtClean="0"/>
              <a:t>Comm</a:t>
            </a:r>
            <a:endParaRPr lang="en-US" dirty="0"/>
          </a:p>
        </p:txBody>
      </p:sp>
      <p:sp>
        <p:nvSpPr>
          <p:cNvPr id="541699" name="Rectangle 3"/>
          <p:cNvSpPr>
            <a:spLocks noGrp="1" noChangeArrowheads="1"/>
          </p:cNvSpPr>
          <p:nvPr>
            <p:ph type="body" idx="4294967295"/>
          </p:nvPr>
        </p:nvSpPr>
        <p:spPr>
          <a:xfrm>
            <a:off x="461963" y="866775"/>
            <a:ext cx="8064500" cy="4876800"/>
          </a:xfrm>
        </p:spPr>
        <p:txBody>
          <a:bodyPr/>
          <a:lstStyle/>
          <a:p>
            <a:pPr>
              <a:lnSpc>
                <a:spcPct val="90000"/>
              </a:lnSpc>
            </a:pPr>
            <a:r>
              <a:rPr lang="en-US" dirty="0">
                <a:solidFill>
                  <a:srgbClr val="17375E"/>
                </a:solidFill>
              </a:rPr>
              <a:t>As a system, it is a portfolio consisting of:</a:t>
            </a:r>
          </a:p>
          <a:p>
            <a:pPr lvl="1">
              <a:lnSpc>
                <a:spcPct val="90000"/>
              </a:lnSpc>
            </a:pPr>
            <a:r>
              <a:rPr lang="en-US" sz="2000" b="1" dirty="0">
                <a:solidFill>
                  <a:srgbClr val="17375E"/>
                </a:solidFill>
              </a:rPr>
              <a:t>FAA Automation Platforms</a:t>
            </a:r>
            <a:r>
              <a:rPr lang="en-US" sz="1800" dirty="0">
                <a:solidFill>
                  <a:srgbClr val="17375E"/>
                </a:solidFill>
              </a:rPr>
              <a:t> – Tower, En Route, TRACON</a:t>
            </a:r>
          </a:p>
          <a:p>
            <a:pPr lvl="1">
              <a:lnSpc>
                <a:spcPct val="90000"/>
              </a:lnSpc>
            </a:pPr>
            <a:r>
              <a:rPr lang="en-US" sz="2000" b="1" dirty="0">
                <a:solidFill>
                  <a:srgbClr val="17375E"/>
                </a:solidFill>
              </a:rPr>
              <a:t>Network – </a:t>
            </a:r>
            <a:r>
              <a:rPr lang="en-US" sz="1800" dirty="0">
                <a:solidFill>
                  <a:srgbClr val="17375E"/>
                </a:solidFill>
              </a:rPr>
              <a:t>VHF Digital Link Mode 2</a:t>
            </a:r>
          </a:p>
          <a:p>
            <a:pPr lvl="1">
              <a:lnSpc>
                <a:spcPct val="90000"/>
              </a:lnSpc>
            </a:pPr>
            <a:r>
              <a:rPr lang="en-US" sz="2000" b="1" dirty="0">
                <a:solidFill>
                  <a:srgbClr val="17375E"/>
                </a:solidFill>
              </a:rPr>
              <a:t>Avionics</a:t>
            </a:r>
          </a:p>
          <a:p>
            <a:pPr lvl="2">
              <a:lnSpc>
                <a:spcPct val="90000"/>
              </a:lnSpc>
            </a:pPr>
            <a:r>
              <a:rPr lang="en-US" sz="1600" dirty="0">
                <a:solidFill>
                  <a:srgbClr val="17375E"/>
                </a:solidFill>
              </a:rPr>
              <a:t>FANS1/A+ - Future Air Navigation System</a:t>
            </a:r>
          </a:p>
          <a:p>
            <a:pPr lvl="2">
              <a:lnSpc>
                <a:spcPct val="90000"/>
              </a:lnSpc>
            </a:pPr>
            <a:r>
              <a:rPr lang="en-US" sz="1600" dirty="0">
                <a:solidFill>
                  <a:srgbClr val="17375E"/>
                </a:solidFill>
              </a:rPr>
              <a:t>ATN VDL-2 - Aeronautical Telecommunications Network</a:t>
            </a:r>
          </a:p>
          <a:p>
            <a:pPr lvl="1">
              <a:lnSpc>
                <a:spcPct val="90000"/>
              </a:lnSpc>
            </a:pPr>
            <a:r>
              <a:rPr lang="en-US" sz="2000" b="1" dirty="0">
                <a:solidFill>
                  <a:srgbClr val="17375E"/>
                </a:solidFill>
              </a:rPr>
              <a:t>Services</a:t>
            </a:r>
          </a:p>
          <a:p>
            <a:pPr lvl="2">
              <a:lnSpc>
                <a:spcPct val="90000"/>
              </a:lnSpc>
            </a:pPr>
            <a:r>
              <a:rPr lang="en-US" sz="1600" dirty="0">
                <a:solidFill>
                  <a:srgbClr val="17375E"/>
                </a:solidFill>
              </a:rPr>
              <a:t>Traffic flow management</a:t>
            </a:r>
          </a:p>
          <a:p>
            <a:pPr lvl="2">
              <a:lnSpc>
                <a:spcPct val="90000"/>
              </a:lnSpc>
            </a:pPr>
            <a:r>
              <a:rPr lang="en-US" sz="1600" dirty="0">
                <a:solidFill>
                  <a:srgbClr val="17375E"/>
                </a:solidFill>
              </a:rPr>
              <a:t>Flight crew requests/reports</a:t>
            </a:r>
          </a:p>
          <a:p>
            <a:pPr lvl="2">
              <a:lnSpc>
                <a:spcPct val="90000"/>
              </a:lnSpc>
            </a:pPr>
            <a:r>
              <a:rPr lang="en-US" sz="1600" dirty="0">
                <a:solidFill>
                  <a:srgbClr val="17375E"/>
                </a:solidFill>
              </a:rPr>
              <a:t>High availability, guaranteed delivery and low latency times </a:t>
            </a:r>
          </a:p>
          <a:p>
            <a:pPr lvl="2">
              <a:lnSpc>
                <a:spcPct val="90000"/>
              </a:lnSpc>
            </a:pPr>
            <a:r>
              <a:rPr lang="en-US" sz="1600" dirty="0">
                <a:solidFill>
                  <a:srgbClr val="17375E"/>
                </a:solidFill>
              </a:rPr>
              <a:t>Data exchange for Safety Critical Air Traffic Control (ATC) clearances and instructions</a:t>
            </a:r>
          </a:p>
          <a:p>
            <a:pPr>
              <a:lnSpc>
                <a:spcPct val="90000"/>
              </a:lnSpc>
            </a:pPr>
            <a:r>
              <a:rPr lang="en-US" dirty="0">
                <a:solidFill>
                  <a:srgbClr val="17375E"/>
                </a:solidFill>
              </a:rPr>
              <a:t>Simplified:</a:t>
            </a:r>
          </a:p>
          <a:p>
            <a:pPr lvl="1">
              <a:lnSpc>
                <a:spcPct val="90000"/>
              </a:lnSpc>
            </a:pPr>
            <a:r>
              <a:rPr lang="en-US" sz="2000" b="1" dirty="0">
                <a:solidFill>
                  <a:srgbClr val="17375E"/>
                </a:solidFill>
              </a:rPr>
              <a:t>Two-way digital communications controllers/pilots</a:t>
            </a:r>
          </a:p>
          <a:p>
            <a:pPr lvl="1">
              <a:lnSpc>
                <a:spcPct val="90000"/>
              </a:lnSpc>
            </a:pPr>
            <a:r>
              <a:rPr lang="en-US" sz="2000" b="1" dirty="0">
                <a:solidFill>
                  <a:srgbClr val="17375E"/>
                </a:solidFill>
              </a:rPr>
              <a:t>“Canned” messages and/or “on the fly” messages</a:t>
            </a:r>
          </a:p>
        </p:txBody>
      </p:sp>
    </p:spTree>
    <p:extLst>
      <p:ext uri="{BB962C8B-B14F-4D97-AF65-F5344CB8AC3E}">
        <p14:creationId xmlns:p14="http://schemas.microsoft.com/office/powerpoint/2010/main" val="256604237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5"/>
          <p:cNvSpPr>
            <a:spLocks noChangeArrowheads="1"/>
          </p:cNvSpPr>
          <p:nvPr/>
        </p:nvSpPr>
        <p:spPr bwMode="auto">
          <a:xfrm>
            <a:off x="539750" y="188913"/>
            <a:ext cx="8442325"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3600" b="1">
                <a:solidFill>
                  <a:srgbClr val="1D2F68"/>
                </a:solidFill>
              </a:rPr>
              <a:t>Data Comm Scope</a:t>
            </a:r>
          </a:p>
        </p:txBody>
      </p:sp>
      <p:sp>
        <p:nvSpPr>
          <p:cNvPr id="503811" name="Rectangle 7"/>
          <p:cNvSpPr>
            <a:spLocks noChangeArrowheads="1"/>
          </p:cNvSpPr>
          <p:nvPr/>
        </p:nvSpPr>
        <p:spPr bwMode="auto">
          <a:xfrm>
            <a:off x="461963" y="723900"/>
            <a:ext cx="2841625"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buFontTx/>
              <a:buChar char="•"/>
            </a:pPr>
            <a:endParaRPr lang="en-US" sz="2400"/>
          </a:p>
        </p:txBody>
      </p:sp>
      <p:sp>
        <p:nvSpPr>
          <p:cNvPr id="503812" name="Rectangle 6"/>
          <p:cNvSpPr>
            <a:spLocks noChangeArrowheads="1"/>
          </p:cNvSpPr>
          <p:nvPr/>
        </p:nvSpPr>
        <p:spPr bwMode="auto">
          <a:xfrm>
            <a:off x="7500938" y="671513"/>
            <a:ext cx="1192212"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50000"/>
              </a:spcBef>
              <a:buFontTx/>
              <a:buChar char="•"/>
            </a:pPr>
            <a:endParaRPr lang="en-US" sz="2400"/>
          </a:p>
        </p:txBody>
      </p:sp>
      <p:grpSp>
        <p:nvGrpSpPr>
          <p:cNvPr id="503813" name="Group 5"/>
          <p:cNvGrpSpPr>
            <a:grpSpLocks/>
          </p:cNvGrpSpPr>
          <p:nvPr/>
        </p:nvGrpSpPr>
        <p:grpSpPr bwMode="auto">
          <a:xfrm>
            <a:off x="441325" y="865188"/>
            <a:ext cx="8366125" cy="2717800"/>
            <a:chOff x="278" y="545"/>
            <a:chExt cx="5270" cy="1712"/>
          </a:xfrm>
        </p:grpSpPr>
        <p:sp>
          <p:nvSpPr>
            <p:cNvPr id="83970" name="Line 2"/>
            <p:cNvSpPr>
              <a:spLocks noChangeShapeType="1"/>
            </p:cNvSpPr>
            <p:nvPr/>
          </p:nvSpPr>
          <p:spPr bwMode="auto">
            <a:xfrm>
              <a:off x="2700" y="1449"/>
              <a:ext cx="691" cy="8"/>
            </a:xfrm>
            <a:prstGeom prst="line">
              <a:avLst/>
            </a:prstGeom>
            <a:noFill/>
            <a:ln w="9525">
              <a:solidFill>
                <a:schemeClr val="tx1"/>
              </a:solidFill>
              <a:round/>
              <a:headEnd/>
              <a:tailEnd/>
            </a:ln>
            <a:effectLst>
              <a:prstShdw prst="shdw18" dist="17961" dir="13500000">
                <a:schemeClr val="tx1">
                  <a:gamma/>
                  <a:shade val="60000"/>
                  <a:invGamma/>
                </a:schemeClr>
              </a:prstShdw>
            </a:effectLst>
          </p:spPr>
          <p:txBody>
            <a:bodyPr wrap="none" anchor="ctr"/>
            <a:lstStyle/>
            <a:p>
              <a:pPr>
                <a:spcBef>
                  <a:spcPct val="50000"/>
                </a:spcBef>
                <a:buFontTx/>
                <a:buChar char="•"/>
                <a:defRPr/>
              </a:pPr>
              <a:endParaRPr lang="en-US" sz="2000" dirty="0"/>
            </a:p>
          </p:txBody>
        </p:sp>
        <p:sp>
          <p:nvSpPr>
            <p:cNvPr id="83971" name="Line 3"/>
            <p:cNvSpPr>
              <a:spLocks noChangeShapeType="1"/>
            </p:cNvSpPr>
            <p:nvPr/>
          </p:nvSpPr>
          <p:spPr bwMode="auto">
            <a:xfrm>
              <a:off x="2003" y="1457"/>
              <a:ext cx="911" cy="0"/>
            </a:xfrm>
            <a:prstGeom prst="line">
              <a:avLst/>
            </a:prstGeom>
            <a:noFill/>
            <a:ln w="9525">
              <a:solidFill>
                <a:schemeClr val="tx1"/>
              </a:solidFill>
              <a:round/>
              <a:headEnd/>
              <a:tailEnd/>
            </a:ln>
            <a:effectLst>
              <a:prstShdw prst="shdw18" dist="17961" dir="13500000">
                <a:schemeClr val="tx1">
                  <a:gamma/>
                  <a:shade val="60000"/>
                  <a:invGamma/>
                </a:schemeClr>
              </a:prstShdw>
            </a:effectLst>
          </p:spPr>
          <p:txBody>
            <a:bodyPr wrap="none" anchor="ctr"/>
            <a:lstStyle/>
            <a:p>
              <a:pPr>
                <a:spcBef>
                  <a:spcPct val="50000"/>
                </a:spcBef>
                <a:buFontTx/>
                <a:buChar char="•"/>
                <a:defRPr/>
              </a:pPr>
              <a:endParaRPr lang="en-US" sz="2000" dirty="0"/>
            </a:p>
          </p:txBody>
        </p:sp>
        <p:sp>
          <p:nvSpPr>
            <p:cNvPr id="503816" name="AutoShape 4"/>
            <p:cNvSpPr>
              <a:spLocks noChangeArrowheads="1"/>
            </p:cNvSpPr>
            <p:nvPr/>
          </p:nvSpPr>
          <p:spPr bwMode="auto">
            <a:xfrm rot="-5400000">
              <a:off x="3057" y="759"/>
              <a:ext cx="1712" cy="1284"/>
            </a:xfrm>
            <a:prstGeom prst="roundRect">
              <a:avLst>
                <a:gd name="adj" fmla="val 16667"/>
              </a:avLst>
            </a:prstGeom>
            <a:solidFill>
              <a:srgbClr val="99CCFF"/>
            </a:soli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spcBef>
                  <a:spcPct val="50000"/>
                </a:spcBef>
                <a:buFontTx/>
                <a:buChar char="•"/>
              </a:pPr>
              <a:endParaRPr lang="en-US" sz="2000"/>
            </a:p>
          </p:txBody>
        </p:sp>
        <p:sp>
          <p:nvSpPr>
            <p:cNvPr id="503817" name="Text Box 42"/>
            <p:cNvSpPr txBox="1">
              <a:spLocks noChangeArrowheads="1"/>
            </p:cNvSpPr>
            <p:nvPr/>
          </p:nvSpPr>
          <p:spPr bwMode="auto">
            <a:xfrm>
              <a:off x="4837" y="1231"/>
              <a:ext cx="5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200" b="1">
                  <a:solidFill>
                    <a:srgbClr val="000099"/>
                  </a:solidFill>
                </a:rPr>
                <a:t>Aircraft</a:t>
              </a:r>
            </a:p>
            <a:p>
              <a:pPr algn="ctr"/>
              <a:r>
                <a:rPr lang="en-US" sz="1200" b="1">
                  <a:solidFill>
                    <a:srgbClr val="000099"/>
                  </a:solidFill>
                </a:rPr>
                <a:t>Avionics</a:t>
              </a:r>
            </a:p>
          </p:txBody>
        </p:sp>
        <p:pic>
          <p:nvPicPr>
            <p:cNvPr id="503818" name="Picture 9" descr="MCj0349993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4" y="976"/>
              <a:ext cx="599"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8" name="Cloud"/>
            <p:cNvSpPr>
              <a:spLocks noChangeAspect="1" noEditPoints="1" noChangeArrowheads="1"/>
            </p:cNvSpPr>
            <p:nvPr/>
          </p:nvSpPr>
          <p:spPr bwMode="auto">
            <a:xfrm rot="7476524">
              <a:off x="2321" y="968"/>
              <a:ext cx="780" cy="782"/>
            </a:xfrm>
            <a:custGeom>
              <a:avLst/>
              <a:gdLst>
                <a:gd name="T0" fmla="*/ 4855 w 21600"/>
                <a:gd name="T1" fmla="*/ 784225 h 21600"/>
                <a:gd name="T2" fmla="*/ 782638 w 21600"/>
                <a:gd name="T3" fmla="*/ 1566780 h 21600"/>
                <a:gd name="T4" fmla="*/ 1563971 w 21600"/>
                <a:gd name="T5" fmla="*/ 784225 h 21600"/>
                <a:gd name="T6" fmla="*/ 782638 w 21600"/>
                <a:gd name="T7" fmla="*/ 89678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FF99"/>
            </a:solidFill>
            <a:ln w="9525">
              <a:solidFill>
                <a:srgbClr val="000000"/>
              </a:solidFill>
              <a:miter lim="800000"/>
              <a:headEnd/>
              <a:tailEnd/>
            </a:ln>
            <a:effectLst>
              <a:outerShdw dist="107763" dir="2700000" algn="ctr" rotWithShape="0">
                <a:srgbClr val="808080"/>
              </a:outerShdw>
            </a:effectLst>
          </p:spPr>
          <p:txBody>
            <a:bodyPr rot="10800000" vert="eaVert"/>
            <a:lstStyle/>
            <a:p>
              <a:pPr>
                <a:spcBef>
                  <a:spcPct val="50000"/>
                </a:spcBef>
                <a:buFontTx/>
                <a:buChar char="•"/>
                <a:defRPr/>
              </a:pPr>
              <a:endParaRPr lang="en-US" sz="2000" dirty="0"/>
            </a:p>
          </p:txBody>
        </p:sp>
        <p:sp>
          <p:nvSpPr>
            <p:cNvPr id="503820" name="Text Box 11"/>
            <p:cNvSpPr txBox="1">
              <a:spLocks noChangeArrowheads="1"/>
            </p:cNvSpPr>
            <p:nvPr/>
          </p:nvSpPr>
          <p:spPr bwMode="auto">
            <a:xfrm>
              <a:off x="2355" y="1141"/>
              <a:ext cx="74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1200" b="1"/>
                <a:t>Ground-Ground Telecom Network</a:t>
              </a:r>
            </a:p>
          </p:txBody>
        </p:sp>
        <p:sp>
          <p:nvSpPr>
            <p:cNvPr id="503821" name="Text Box 42"/>
            <p:cNvSpPr txBox="1">
              <a:spLocks noChangeArrowheads="1"/>
            </p:cNvSpPr>
            <p:nvPr/>
          </p:nvSpPr>
          <p:spPr bwMode="auto">
            <a:xfrm>
              <a:off x="3411" y="1558"/>
              <a:ext cx="1004"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200" b="1">
                  <a:solidFill>
                    <a:srgbClr val="000099"/>
                  </a:solidFill>
                </a:rPr>
                <a:t>Air-Ground</a:t>
              </a:r>
            </a:p>
            <a:p>
              <a:pPr algn="ctr"/>
              <a:r>
                <a:rPr lang="en-US" sz="1200" b="1">
                  <a:solidFill>
                    <a:srgbClr val="000099"/>
                  </a:solidFill>
                </a:rPr>
                <a:t>Data Communications</a:t>
              </a:r>
            </a:p>
            <a:p>
              <a:pPr algn="ctr"/>
              <a:r>
                <a:rPr lang="en-US" sz="1200" b="1">
                  <a:solidFill>
                    <a:srgbClr val="000099"/>
                  </a:solidFill>
                </a:rPr>
                <a:t> VDL-2 Network Service</a:t>
              </a:r>
            </a:p>
          </p:txBody>
        </p:sp>
        <p:sp>
          <p:nvSpPr>
            <p:cNvPr id="503822" name="Text Box 41"/>
            <p:cNvSpPr txBox="1">
              <a:spLocks noChangeArrowheads="1"/>
            </p:cNvSpPr>
            <p:nvPr/>
          </p:nvSpPr>
          <p:spPr bwMode="auto">
            <a:xfrm>
              <a:off x="756" y="562"/>
              <a:ext cx="9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200" b="1">
                  <a:solidFill>
                    <a:srgbClr val="000066"/>
                  </a:solidFill>
                </a:rPr>
                <a:t>Controller Facility</a:t>
              </a:r>
            </a:p>
          </p:txBody>
        </p:sp>
        <p:sp>
          <p:nvSpPr>
            <p:cNvPr id="503823" name="Text Box 20"/>
            <p:cNvSpPr txBox="1">
              <a:spLocks noChangeArrowheads="1"/>
            </p:cNvSpPr>
            <p:nvPr/>
          </p:nvSpPr>
          <p:spPr bwMode="auto">
            <a:xfrm rot="-5400000">
              <a:off x="132" y="902"/>
              <a:ext cx="47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200" b="1">
                  <a:solidFill>
                    <a:srgbClr val="000066"/>
                  </a:solidFill>
                </a:rPr>
                <a:t>TOWER</a:t>
              </a:r>
            </a:p>
          </p:txBody>
        </p:sp>
        <p:sp>
          <p:nvSpPr>
            <p:cNvPr id="503824" name="Oval 5"/>
            <p:cNvSpPr>
              <a:spLocks noChangeArrowheads="1"/>
            </p:cNvSpPr>
            <p:nvPr/>
          </p:nvSpPr>
          <p:spPr bwMode="auto">
            <a:xfrm>
              <a:off x="442" y="814"/>
              <a:ext cx="1561" cy="383"/>
            </a:xfrm>
            <a:prstGeom prst="ellipse">
              <a:avLst/>
            </a:prstGeom>
            <a:solidFill>
              <a:srgbClr val="DDDDD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spcBef>
                  <a:spcPct val="50000"/>
                </a:spcBef>
                <a:buFontTx/>
                <a:buChar char="•"/>
              </a:pPr>
              <a:endParaRPr lang="en-US" sz="2400"/>
            </a:p>
          </p:txBody>
        </p:sp>
        <p:sp>
          <p:nvSpPr>
            <p:cNvPr id="503825" name="Text Box 14"/>
            <p:cNvSpPr txBox="1">
              <a:spLocks noChangeArrowheads="1"/>
            </p:cNvSpPr>
            <p:nvPr/>
          </p:nvSpPr>
          <p:spPr bwMode="auto">
            <a:xfrm>
              <a:off x="627" y="824"/>
              <a:ext cx="38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000" b="1">
                  <a:solidFill>
                    <a:srgbClr val="000066"/>
                  </a:solidFill>
                </a:rPr>
                <a:t>TDLS</a:t>
              </a:r>
            </a:p>
            <a:p>
              <a:pPr algn="ctr"/>
              <a:r>
                <a:rPr lang="en-US" sz="1000" b="1">
                  <a:solidFill>
                    <a:srgbClr val="000066"/>
                  </a:solidFill>
                </a:rPr>
                <a:t>STDDS</a:t>
              </a:r>
            </a:p>
            <a:p>
              <a:pPr algn="ctr"/>
              <a:r>
                <a:rPr lang="en-US" sz="1000" b="1">
                  <a:solidFill>
                    <a:srgbClr val="000066"/>
                  </a:solidFill>
                </a:rPr>
                <a:t>TFDM</a:t>
              </a:r>
            </a:p>
          </p:txBody>
        </p:sp>
        <p:sp>
          <p:nvSpPr>
            <p:cNvPr id="503826" name="AutoShape 17"/>
            <p:cNvSpPr>
              <a:spLocks noChangeArrowheads="1"/>
            </p:cNvSpPr>
            <p:nvPr/>
          </p:nvSpPr>
          <p:spPr bwMode="auto">
            <a:xfrm>
              <a:off x="1086" y="854"/>
              <a:ext cx="678" cy="270"/>
            </a:xfrm>
            <a:prstGeom prst="roundRect">
              <a:avLst>
                <a:gd name="adj" fmla="val 16667"/>
              </a:avLst>
            </a:prstGeom>
            <a:solidFill>
              <a:srgbClr val="FFCC00"/>
            </a:solidFill>
            <a:ln>
              <a:noFill/>
            </a:ln>
            <a:effectLst>
              <a:prstShdw prst="shdw17" dist="17961" dir="13500000">
                <a:srgbClr val="997A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spcBef>
                  <a:spcPct val="50000"/>
                </a:spcBef>
                <a:buFontTx/>
                <a:buChar char="•"/>
              </a:pPr>
              <a:endParaRPr lang="en-US" sz="2000"/>
            </a:p>
          </p:txBody>
        </p:sp>
        <p:sp>
          <p:nvSpPr>
            <p:cNvPr id="503827" name="Text Box 18"/>
            <p:cNvSpPr txBox="1">
              <a:spLocks noChangeArrowheads="1"/>
            </p:cNvSpPr>
            <p:nvPr/>
          </p:nvSpPr>
          <p:spPr bwMode="auto">
            <a:xfrm>
              <a:off x="1008" y="818"/>
              <a:ext cx="861"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900" b="1"/>
                <a:t>Data Communications Applications</a:t>
              </a:r>
            </a:p>
          </p:txBody>
        </p:sp>
        <p:sp>
          <p:nvSpPr>
            <p:cNvPr id="503828" name="Text Box 12"/>
            <p:cNvSpPr txBox="1">
              <a:spLocks noChangeArrowheads="1"/>
            </p:cNvSpPr>
            <p:nvPr/>
          </p:nvSpPr>
          <p:spPr bwMode="auto">
            <a:xfrm rot="-5400000">
              <a:off x="103" y="1822"/>
              <a:ext cx="52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200" b="1">
                  <a:solidFill>
                    <a:srgbClr val="000066"/>
                  </a:solidFill>
                </a:rPr>
                <a:t>TRACON</a:t>
              </a:r>
            </a:p>
          </p:txBody>
        </p:sp>
        <p:sp>
          <p:nvSpPr>
            <p:cNvPr id="503829" name="Oval 5"/>
            <p:cNvSpPr>
              <a:spLocks noChangeArrowheads="1"/>
            </p:cNvSpPr>
            <p:nvPr/>
          </p:nvSpPr>
          <p:spPr bwMode="auto">
            <a:xfrm>
              <a:off x="442" y="1751"/>
              <a:ext cx="1561" cy="383"/>
            </a:xfrm>
            <a:prstGeom prst="ellipse">
              <a:avLst/>
            </a:prstGeom>
            <a:solidFill>
              <a:srgbClr val="DDDDD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spcBef>
                  <a:spcPct val="50000"/>
                </a:spcBef>
                <a:buFontTx/>
                <a:buChar char="•"/>
              </a:pPr>
              <a:endParaRPr lang="en-US" sz="2400"/>
            </a:p>
          </p:txBody>
        </p:sp>
        <p:sp>
          <p:nvSpPr>
            <p:cNvPr id="503830" name="Text Box 14"/>
            <p:cNvSpPr txBox="1">
              <a:spLocks noChangeArrowheads="1"/>
            </p:cNvSpPr>
            <p:nvPr/>
          </p:nvSpPr>
          <p:spPr bwMode="auto">
            <a:xfrm>
              <a:off x="610" y="1864"/>
              <a:ext cx="4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000" b="1">
                  <a:solidFill>
                    <a:srgbClr val="000066"/>
                  </a:solidFill>
                </a:rPr>
                <a:t>TAMR III</a:t>
              </a:r>
            </a:p>
          </p:txBody>
        </p:sp>
        <p:sp>
          <p:nvSpPr>
            <p:cNvPr id="503831" name="AutoShape 22"/>
            <p:cNvSpPr>
              <a:spLocks noChangeArrowheads="1"/>
            </p:cNvSpPr>
            <p:nvPr/>
          </p:nvSpPr>
          <p:spPr bwMode="auto">
            <a:xfrm>
              <a:off x="1086" y="1816"/>
              <a:ext cx="678" cy="245"/>
            </a:xfrm>
            <a:prstGeom prst="roundRect">
              <a:avLst>
                <a:gd name="adj" fmla="val 16667"/>
              </a:avLst>
            </a:prstGeom>
            <a:solidFill>
              <a:srgbClr val="FF5050"/>
            </a:solidFill>
            <a:ln>
              <a:noFill/>
            </a:ln>
            <a:effectLst>
              <a:prstShdw prst="shdw17" dist="17961" dir="13500000">
                <a:srgbClr val="99303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spcBef>
                  <a:spcPct val="50000"/>
                </a:spcBef>
                <a:buFontTx/>
                <a:buChar char="•"/>
              </a:pPr>
              <a:endParaRPr lang="en-US" sz="2000"/>
            </a:p>
          </p:txBody>
        </p:sp>
        <p:sp>
          <p:nvSpPr>
            <p:cNvPr id="503832" name="Text Box 23"/>
            <p:cNvSpPr txBox="1">
              <a:spLocks noChangeArrowheads="1"/>
            </p:cNvSpPr>
            <p:nvPr/>
          </p:nvSpPr>
          <p:spPr bwMode="auto">
            <a:xfrm>
              <a:off x="981" y="1772"/>
              <a:ext cx="861"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900" b="1"/>
                <a:t>Data Communications Applications</a:t>
              </a:r>
            </a:p>
          </p:txBody>
        </p:sp>
        <p:sp>
          <p:nvSpPr>
            <p:cNvPr id="503833" name="Oval 5"/>
            <p:cNvSpPr>
              <a:spLocks noChangeArrowheads="1"/>
            </p:cNvSpPr>
            <p:nvPr/>
          </p:nvSpPr>
          <p:spPr bwMode="auto">
            <a:xfrm>
              <a:off x="442" y="1267"/>
              <a:ext cx="1561" cy="383"/>
            </a:xfrm>
            <a:prstGeom prst="ellipse">
              <a:avLst/>
            </a:prstGeom>
            <a:solidFill>
              <a:srgbClr val="DDDDD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spcBef>
                  <a:spcPct val="50000"/>
                </a:spcBef>
                <a:buFontTx/>
                <a:buChar char="•"/>
              </a:pPr>
              <a:endParaRPr lang="en-US" sz="2400"/>
            </a:p>
          </p:txBody>
        </p:sp>
        <p:sp>
          <p:nvSpPr>
            <p:cNvPr id="503834" name="Text Box 14"/>
            <p:cNvSpPr txBox="1">
              <a:spLocks noChangeArrowheads="1"/>
            </p:cNvSpPr>
            <p:nvPr/>
          </p:nvSpPr>
          <p:spPr bwMode="auto">
            <a:xfrm>
              <a:off x="655" y="1388"/>
              <a:ext cx="35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000" b="1">
                  <a:solidFill>
                    <a:srgbClr val="000066"/>
                  </a:solidFill>
                </a:rPr>
                <a:t>ERAM</a:t>
              </a:r>
            </a:p>
          </p:txBody>
        </p:sp>
        <p:sp>
          <p:nvSpPr>
            <p:cNvPr id="503835" name="Text Box 15"/>
            <p:cNvSpPr txBox="1">
              <a:spLocks noChangeArrowheads="1"/>
            </p:cNvSpPr>
            <p:nvPr/>
          </p:nvSpPr>
          <p:spPr bwMode="auto">
            <a:xfrm rot="-5400000">
              <a:off x="139" y="1342"/>
              <a:ext cx="45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200" b="1">
                  <a:solidFill>
                    <a:srgbClr val="000066"/>
                  </a:solidFill>
                </a:rPr>
                <a:t>ARTCC</a:t>
              </a:r>
            </a:p>
          </p:txBody>
        </p:sp>
        <p:sp>
          <p:nvSpPr>
            <p:cNvPr id="503836" name="AutoShape 27"/>
            <p:cNvSpPr>
              <a:spLocks noChangeArrowheads="1"/>
            </p:cNvSpPr>
            <p:nvPr/>
          </p:nvSpPr>
          <p:spPr bwMode="auto">
            <a:xfrm>
              <a:off x="1086" y="1298"/>
              <a:ext cx="678" cy="305"/>
            </a:xfrm>
            <a:prstGeom prst="roundRect">
              <a:avLst>
                <a:gd name="adj" fmla="val 16667"/>
              </a:avLst>
            </a:prstGeom>
            <a:solidFill>
              <a:srgbClr val="FFFF00"/>
            </a:solidFill>
            <a:ln>
              <a:noFill/>
            </a:ln>
            <a:effectLst>
              <a:prstShdw prst="shdw17" dist="17961" dir="13500000">
                <a:srgbClr val="9999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spcBef>
                  <a:spcPct val="50000"/>
                </a:spcBef>
                <a:buFontTx/>
                <a:buChar char="•"/>
              </a:pPr>
              <a:endParaRPr lang="en-US" sz="2000"/>
            </a:p>
          </p:txBody>
        </p:sp>
        <p:sp>
          <p:nvSpPr>
            <p:cNvPr id="503837" name="Text Box 28"/>
            <p:cNvSpPr txBox="1">
              <a:spLocks noChangeArrowheads="1"/>
            </p:cNvSpPr>
            <p:nvPr/>
          </p:nvSpPr>
          <p:spPr bwMode="auto">
            <a:xfrm>
              <a:off x="1005" y="1281"/>
              <a:ext cx="861"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900" b="1"/>
                <a:t>Data Communications Applications</a:t>
              </a:r>
            </a:p>
          </p:txBody>
        </p:sp>
        <p:pic>
          <p:nvPicPr>
            <p:cNvPr id="503838" name="Picture 29" descr="MCj0361468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 y="754"/>
              <a:ext cx="977"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8" name="Line 30"/>
            <p:cNvSpPr>
              <a:spLocks noChangeShapeType="1"/>
            </p:cNvSpPr>
            <p:nvPr/>
          </p:nvSpPr>
          <p:spPr bwMode="auto">
            <a:xfrm>
              <a:off x="2003" y="992"/>
              <a:ext cx="115" cy="0"/>
            </a:xfrm>
            <a:prstGeom prst="line">
              <a:avLst/>
            </a:prstGeom>
            <a:noFill/>
            <a:ln w="9525">
              <a:solidFill>
                <a:schemeClr val="tx1"/>
              </a:solidFill>
              <a:round/>
              <a:headEnd/>
              <a:tailEnd/>
            </a:ln>
            <a:effectLst>
              <a:prstShdw prst="shdw18" dist="17961" dir="13500000">
                <a:schemeClr val="tx1">
                  <a:gamma/>
                  <a:shade val="60000"/>
                  <a:invGamma/>
                </a:schemeClr>
              </a:prstShdw>
            </a:effectLst>
          </p:spPr>
          <p:txBody>
            <a:bodyPr wrap="none" anchor="ctr"/>
            <a:lstStyle/>
            <a:p>
              <a:pPr>
                <a:spcBef>
                  <a:spcPct val="50000"/>
                </a:spcBef>
                <a:buFontTx/>
                <a:buChar char="•"/>
                <a:defRPr/>
              </a:pPr>
              <a:endParaRPr lang="en-US" sz="2000" dirty="0"/>
            </a:p>
          </p:txBody>
        </p:sp>
        <p:sp>
          <p:nvSpPr>
            <p:cNvPr id="83999" name="Line 31"/>
            <p:cNvSpPr>
              <a:spLocks noChangeShapeType="1"/>
            </p:cNvSpPr>
            <p:nvPr/>
          </p:nvSpPr>
          <p:spPr bwMode="auto">
            <a:xfrm>
              <a:off x="2003" y="1954"/>
              <a:ext cx="115" cy="0"/>
            </a:xfrm>
            <a:prstGeom prst="line">
              <a:avLst/>
            </a:prstGeom>
            <a:noFill/>
            <a:ln w="9525">
              <a:solidFill>
                <a:schemeClr val="tx1"/>
              </a:solidFill>
              <a:round/>
              <a:headEnd/>
              <a:tailEnd/>
            </a:ln>
            <a:effectLst>
              <a:prstShdw prst="shdw18" dist="17961" dir="13500000">
                <a:schemeClr val="tx1">
                  <a:gamma/>
                  <a:shade val="60000"/>
                  <a:invGamma/>
                </a:schemeClr>
              </a:prstShdw>
            </a:effectLst>
          </p:spPr>
          <p:txBody>
            <a:bodyPr wrap="none" anchor="ctr"/>
            <a:lstStyle/>
            <a:p>
              <a:pPr>
                <a:spcBef>
                  <a:spcPct val="50000"/>
                </a:spcBef>
                <a:buFontTx/>
                <a:buChar char="•"/>
                <a:defRPr/>
              </a:pPr>
              <a:endParaRPr lang="en-US" sz="2000" dirty="0"/>
            </a:p>
          </p:txBody>
        </p:sp>
        <p:sp>
          <p:nvSpPr>
            <p:cNvPr id="84000" name="Line 32"/>
            <p:cNvSpPr>
              <a:spLocks noChangeShapeType="1"/>
            </p:cNvSpPr>
            <p:nvPr/>
          </p:nvSpPr>
          <p:spPr bwMode="auto">
            <a:xfrm flipV="1">
              <a:off x="2118" y="992"/>
              <a:ext cx="0" cy="963"/>
            </a:xfrm>
            <a:prstGeom prst="line">
              <a:avLst/>
            </a:prstGeom>
            <a:noFill/>
            <a:ln w="9525">
              <a:solidFill>
                <a:schemeClr val="tx1"/>
              </a:solidFill>
              <a:round/>
              <a:headEnd/>
              <a:tailEnd/>
            </a:ln>
            <a:effectLst>
              <a:prstShdw prst="shdw18" dist="17961" dir="13500000">
                <a:schemeClr val="tx1">
                  <a:gamma/>
                  <a:shade val="60000"/>
                  <a:invGamma/>
                </a:schemeClr>
              </a:prstShdw>
            </a:effectLst>
          </p:spPr>
          <p:txBody>
            <a:bodyPr wrap="none" anchor="ctr"/>
            <a:lstStyle/>
            <a:p>
              <a:pPr>
                <a:spcBef>
                  <a:spcPct val="50000"/>
                </a:spcBef>
                <a:buFontTx/>
                <a:buChar char="•"/>
                <a:defRPr/>
              </a:pPr>
              <a:endParaRPr lang="en-US" sz="2000" dirty="0"/>
            </a:p>
          </p:txBody>
        </p:sp>
        <p:grpSp>
          <p:nvGrpSpPr>
            <p:cNvPr id="503842" name="Group 34"/>
            <p:cNvGrpSpPr>
              <a:grpSpLocks/>
            </p:cNvGrpSpPr>
            <p:nvPr/>
          </p:nvGrpSpPr>
          <p:grpSpPr bwMode="auto">
            <a:xfrm>
              <a:off x="4102" y="752"/>
              <a:ext cx="655" cy="434"/>
              <a:chOff x="4102" y="752"/>
              <a:chExt cx="655" cy="434"/>
            </a:xfrm>
          </p:grpSpPr>
          <p:grpSp>
            <p:nvGrpSpPr>
              <p:cNvPr id="503843" name="Group 33"/>
              <p:cNvGrpSpPr>
                <a:grpSpLocks/>
              </p:cNvGrpSpPr>
              <p:nvPr/>
            </p:nvGrpSpPr>
            <p:grpSpPr bwMode="auto">
              <a:xfrm>
                <a:off x="4102" y="828"/>
                <a:ext cx="469" cy="310"/>
                <a:chOff x="4246" y="1719"/>
                <a:chExt cx="469" cy="310"/>
              </a:xfrm>
            </p:grpSpPr>
            <p:sp>
              <p:nvSpPr>
                <p:cNvPr id="84002" name="Arc 34"/>
                <p:cNvSpPr>
                  <a:spLocks/>
                </p:cNvSpPr>
                <p:nvPr/>
              </p:nvSpPr>
              <p:spPr bwMode="auto">
                <a:xfrm rot="2291921">
                  <a:off x="4307" y="1719"/>
                  <a:ext cx="408" cy="31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prstShdw prst="shdw18" dist="17961" dir="13500000">
                    <a:schemeClr val="tx1">
                      <a:gamma/>
                      <a:shade val="60000"/>
                      <a:invGamma/>
                    </a:schemeClr>
                  </a:prstShdw>
                </a:effectLst>
              </p:spPr>
              <p:txBody>
                <a:bodyPr wrap="none" anchor="ctr"/>
                <a:lstStyle/>
                <a:p>
                  <a:pPr>
                    <a:spcBef>
                      <a:spcPct val="50000"/>
                    </a:spcBef>
                    <a:buFontTx/>
                    <a:buChar char="•"/>
                    <a:defRPr/>
                  </a:pPr>
                  <a:endParaRPr lang="en-US" sz="2000" dirty="0"/>
                </a:p>
              </p:txBody>
            </p:sp>
            <p:sp>
              <p:nvSpPr>
                <p:cNvPr id="84003" name="Arc 35"/>
                <p:cNvSpPr>
                  <a:spLocks/>
                </p:cNvSpPr>
                <p:nvPr/>
              </p:nvSpPr>
              <p:spPr bwMode="auto">
                <a:xfrm rot="2291921">
                  <a:off x="4294" y="1831"/>
                  <a:ext cx="217" cy="15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prstShdw prst="shdw18" dist="17961" dir="13500000">
                    <a:schemeClr val="tx1">
                      <a:gamma/>
                      <a:shade val="60000"/>
                      <a:invGamma/>
                    </a:schemeClr>
                  </a:prstShdw>
                </a:effectLst>
              </p:spPr>
              <p:txBody>
                <a:bodyPr wrap="none" anchor="ctr"/>
                <a:lstStyle/>
                <a:p>
                  <a:pPr>
                    <a:spcBef>
                      <a:spcPct val="50000"/>
                    </a:spcBef>
                    <a:buFontTx/>
                    <a:buChar char="•"/>
                    <a:defRPr/>
                  </a:pPr>
                  <a:endParaRPr lang="en-US" sz="2000" dirty="0"/>
                </a:p>
              </p:txBody>
            </p:sp>
            <p:sp>
              <p:nvSpPr>
                <p:cNvPr id="84004" name="Arc 36"/>
                <p:cNvSpPr>
                  <a:spLocks/>
                </p:cNvSpPr>
                <p:nvPr/>
              </p:nvSpPr>
              <p:spPr bwMode="auto">
                <a:xfrm rot="2291921">
                  <a:off x="4246" y="1866"/>
                  <a:ext cx="114" cy="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prstShdw prst="shdw18" dist="17961" dir="13500000">
                    <a:schemeClr val="tx1">
                      <a:gamma/>
                      <a:shade val="60000"/>
                      <a:invGamma/>
                    </a:schemeClr>
                  </a:prstShdw>
                </a:effectLst>
              </p:spPr>
              <p:txBody>
                <a:bodyPr wrap="none" anchor="ctr"/>
                <a:lstStyle/>
                <a:p>
                  <a:pPr>
                    <a:spcBef>
                      <a:spcPct val="50000"/>
                    </a:spcBef>
                    <a:buFontTx/>
                    <a:buChar char="•"/>
                    <a:defRPr/>
                  </a:pPr>
                  <a:endParaRPr lang="en-US" sz="2000" dirty="0"/>
                </a:p>
              </p:txBody>
            </p:sp>
          </p:grpSp>
          <p:sp>
            <p:nvSpPr>
              <p:cNvPr id="84005" name="Arc 37"/>
              <p:cNvSpPr>
                <a:spLocks/>
              </p:cNvSpPr>
              <p:nvPr/>
            </p:nvSpPr>
            <p:spPr bwMode="auto">
              <a:xfrm rot="2291921">
                <a:off x="4176" y="752"/>
                <a:ext cx="581" cy="4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prstShdw prst="shdw18" dist="17961" dir="13500000">
                  <a:schemeClr val="tx1">
                    <a:gamma/>
                    <a:shade val="60000"/>
                    <a:invGamma/>
                  </a:schemeClr>
                </a:prstShdw>
              </a:effectLst>
            </p:spPr>
            <p:txBody>
              <a:bodyPr wrap="none" anchor="ctr"/>
              <a:lstStyle/>
              <a:p>
                <a:pPr>
                  <a:spcBef>
                    <a:spcPct val="50000"/>
                  </a:spcBef>
                  <a:buFontTx/>
                  <a:buChar char="•"/>
                  <a:defRPr/>
                </a:pPr>
                <a:endParaRPr lang="en-US" sz="2000" dirty="0"/>
              </a:p>
            </p:txBody>
          </p:sp>
        </p:grpSp>
      </p:grpSp>
      <p:sp>
        <p:nvSpPr>
          <p:cNvPr id="503848" name="Rectangle 38"/>
          <p:cNvSpPr>
            <a:spLocks noChangeArrowheads="1"/>
          </p:cNvSpPr>
          <p:nvPr/>
        </p:nvSpPr>
        <p:spPr bwMode="auto">
          <a:xfrm>
            <a:off x="407988" y="3582988"/>
            <a:ext cx="832326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6213" indent="-176213" eaLnBrk="0" hangingPunct="0">
              <a:spcBef>
                <a:spcPct val="20000"/>
              </a:spcBef>
              <a:spcAft>
                <a:spcPct val="20000"/>
              </a:spcAft>
              <a:buClr>
                <a:schemeClr val="tx1"/>
              </a:buClr>
              <a:buFontTx/>
              <a:buChar char="•"/>
              <a:tabLst>
                <a:tab pos="2693988" algn="l"/>
                <a:tab pos="3208338" algn="l"/>
                <a:tab pos="3773488" algn="l"/>
                <a:tab pos="4687888" algn="l"/>
              </a:tabLst>
            </a:pPr>
            <a:r>
              <a:rPr lang="en-US" sz="1600" b="1"/>
              <a:t>Provides two-way transfer of data between controllers and flight crews</a:t>
            </a:r>
          </a:p>
          <a:p>
            <a:pPr marL="176213" indent="-176213" eaLnBrk="0" hangingPunct="0">
              <a:spcBef>
                <a:spcPct val="20000"/>
              </a:spcBef>
              <a:spcAft>
                <a:spcPct val="20000"/>
              </a:spcAft>
              <a:buClr>
                <a:schemeClr val="tx1"/>
              </a:buClr>
              <a:buFontTx/>
              <a:buChar char="•"/>
              <a:tabLst>
                <a:tab pos="2693988" algn="l"/>
                <a:tab pos="3208338" algn="l"/>
                <a:tab pos="3773488" algn="l"/>
                <a:tab pos="4687888" algn="l"/>
              </a:tabLst>
            </a:pPr>
            <a:r>
              <a:rPr lang="en-US" sz="1600" b="1"/>
              <a:t>Data includes safety-of-flight air traffic control (ATC) clearances and instructions for traffic flow management</a:t>
            </a:r>
          </a:p>
          <a:p>
            <a:pPr marL="176213" indent="-176213" eaLnBrk="0" hangingPunct="0">
              <a:spcBef>
                <a:spcPct val="20000"/>
              </a:spcBef>
              <a:spcAft>
                <a:spcPct val="20000"/>
              </a:spcAft>
              <a:buClr>
                <a:schemeClr val="tx1"/>
              </a:buClr>
              <a:buFontTx/>
              <a:buChar char="•"/>
              <a:tabLst>
                <a:tab pos="2693988" algn="l"/>
                <a:tab pos="3208338" algn="l"/>
                <a:tab pos="3773488" algn="l"/>
                <a:tab pos="4687888" algn="l"/>
              </a:tabLst>
            </a:pPr>
            <a:r>
              <a:rPr lang="en-US" sz="1600" b="1"/>
              <a:t>Requires enhancements to automation systems for ATC message management</a:t>
            </a:r>
          </a:p>
          <a:p>
            <a:pPr marL="176213" indent="-176213" eaLnBrk="0" hangingPunct="0">
              <a:spcBef>
                <a:spcPct val="20000"/>
              </a:spcBef>
              <a:spcAft>
                <a:spcPct val="20000"/>
              </a:spcAft>
              <a:buClr>
                <a:schemeClr val="tx1"/>
              </a:buClr>
              <a:buFontTx/>
              <a:buChar char="•"/>
              <a:tabLst>
                <a:tab pos="2693988" algn="l"/>
                <a:tab pos="3208338" algn="l"/>
                <a:tab pos="3773488" algn="l"/>
                <a:tab pos="4687888" algn="l"/>
              </a:tabLst>
            </a:pPr>
            <a:r>
              <a:rPr lang="en-US" sz="1600" b="1"/>
              <a:t>Requires avionics equipage</a:t>
            </a:r>
          </a:p>
        </p:txBody>
      </p:sp>
      <p:sp>
        <p:nvSpPr>
          <p:cNvPr id="503849" name="Text Box 41"/>
          <p:cNvSpPr txBox="1">
            <a:spLocks noChangeArrowheads="1"/>
          </p:cNvSpPr>
          <p:nvPr/>
        </p:nvSpPr>
        <p:spPr bwMode="auto">
          <a:xfrm>
            <a:off x="376238" y="5335588"/>
            <a:ext cx="8320087" cy="650875"/>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20000"/>
              </a:spcBef>
              <a:spcAft>
                <a:spcPct val="20000"/>
              </a:spcAft>
              <a:buClr>
                <a:schemeClr val="tx1"/>
              </a:buClr>
            </a:pPr>
            <a:r>
              <a:rPr lang="en-US" b="1">
                <a:solidFill>
                  <a:srgbClr val="FFFF00"/>
                </a:solidFill>
              </a:rPr>
              <a:t>Data Comm is necessary to transition from voice-based ATC communications system to data-centric NextGen</a:t>
            </a:r>
            <a:endParaRPr lang="en-US">
              <a:solidFill>
                <a:srgbClr val="FFFF00"/>
              </a:solidFill>
            </a:endParaRPr>
          </a:p>
        </p:txBody>
      </p:sp>
    </p:spTree>
    <p:extLst>
      <p:ext uri="{BB962C8B-B14F-4D97-AF65-F5344CB8AC3E}">
        <p14:creationId xmlns:p14="http://schemas.microsoft.com/office/powerpoint/2010/main" val="18532435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title="Data Comm Map"/>
          <p:cNvPicPr>
            <a:picLocks noChangeAspect="1"/>
          </p:cNvPicPr>
          <p:nvPr/>
        </p:nvPicPr>
        <p:blipFill>
          <a:blip r:embed="rId3"/>
          <a:stretch>
            <a:fillRect/>
          </a:stretch>
        </p:blipFill>
        <p:spPr>
          <a:xfrm>
            <a:off x="0" y="1255713"/>
            <a:ext cx="7132638" cy="4757737"/>
          </a:xfrm>
          <a:prstGeom prst="rect">
            <a:avLst/>
          </a:prstGeom>
        </p:spPr>
      </p:pic>
      <p:grpSp>
        <p:nvGrpSpPr>
          <p:cNvPr id="16387" name="Group 28" descr="timeline"/>
          <p:cNvGrpSpPr>
            <a:grpSpLocks/>
          </p:cNvGrpSpPr>
          <p:nvPr/>
        </p:nvGrpSpPr>
        <p:grpSpPr bwMode="auto">
          <a:xfrm>
            <a:off x="-4763" y="6032500"/>
            <a:ext cx="9144001" cy="687388"/>
            <a:chOff x="-4721" y="1561840"/>
            <a:chExt cx="9144000" cy="688245"/>
          </a:xfrm>
        </p:grpSpPr>
        <p:sp>
          <p:nvSpPr>
            <p:cNvPr id="31" name="Pentagon 30"/>
            <p:cNvSpPr/>
            <p:nvPr/>
          </p:nvSpPr>
          <p:spPr bwMode="auto">
            <a:xfrm>
              <a:off x="-4721" y="1708072"/>
              <a:ext cx="9144000" cy="411676"/>
            </a:xfrm>
            <a:prstGeom prst="homePlate">
              <a:avLst/>
            </a:prstGeom>
            <a:gradFill flip="none" rotWithShape="1">
              <a:gsLst>
                <a:gs pos="32000">
                  <a:srgbClr val="92D050"/>
                </a:gs>
                <a:gs pos="27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defRPr/>
              </a:pPr>
              <a:endParaRPr lang="en-US" sz="2400" dirty="0">
                <a:solidFill>
                  <a:prstClr val="black"/>
                </a:solidFill>
                <a:latin typeface="+mn-lt"/>
                <a:cs typeface="+mn-cs"/>
              </a:endParaRPr>
            </a:p>
          </p:txBody>
        </p:sp>
        <p:sp>
          <p:nvSpPr>
            <p:cNvPr id="16403" name="TextBox 74"/>
            <p:cNvSpPr txBox="1">
              <a:spLocks noChangeArrowheads="1"/>
            </p:cNvSpPr>
            <p:nvPr/>
          </p:nvSpPr>
          <p:spPr bwMode="auto">
            <a:xfrm>
              <a:off x="262188" y="1716263"/>
              <a:ext cx="17270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Initiate DCL Tower Trials: MEM Jan 2013 &amp; EWR Apr 2013</a:t>
              </a:r>
            </a:p>
          </p:txBody>
        </p:sp>
        <p:sp>
          <p:nvSpPr>
            <p:cNvPr id="16404" name="TextBox 75"/>
            <p:cNvSpPr txBox="1">
              <a:spLocks noChangeArrowheads="1"/>
            </p:cNvSpPr>
            <p:nvPr/>
          </p:nvSpPr>
          <p:spPr bwMode="auto">
            <a:xfrm>
              <a:off x="6125634" y="1865396"/>
              <a:ext cx="20001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Complete</a:t>
              </a:r>
              <a:r>
                <a:rPr lang="en-US" altLang="en-US" sz="800">
                  <a:solidFill>
                    <a:srgbClr val="FF0000"/>
                  </a:solidFill>
                  <a:latin typeface="Arial" pitchFamily="34" charset="0"/>
                </a:rPr>
                <a:t> </a:t>
              </a:r>
              <a:r>
                <a:rPr lang="en-US" altLang="en-US" sz="800">
                  <a:solidFill>
                    <a:srgbClr val="000000"/>
                  </a:solidFill>
                  <a:latin typeface="Arial" pitchFamily="34" charset="0"/>
                </a:rPr>
                <a:t>DCL Tower Trials </a:t>
              </a:r>
              <a:r>
                <a:rPr lang="en-US" altLang="en-US" sz="800">
                  <a:latin typeface="Arial" pitchFamily="34" charset="0"/>
                </a:rPr>
                <a:t>Jan 2016</a:t>
              </a:r>
            </a:p>
          </p:txBody>
        </p:sp>
        <p:sp>
          <p:nvSpPr>
            <p:cNvPr id="16405" name="Oval 77"/>
            <p:cNvSpPr>
              <a:spLocks noChangeArrowheads="1"/>
            </p:cNvSpPr>
            <p:nvPr/>
          </p:nvSpPr>
          <p:spPr bwMode="auto">
            <a:xfrm>
              <a:off x="8118931" y="1710897"/>
              <a:ext cx="144462" cy="142866"/>
            </a:xfrm>
            <a:prstGeom prst="ellipse">
              <a:avLst/>
            </a:prstGeom>
            <a:solidFill>
              <a:srgbClr val="92D050"/>
            </a:solidFill>
            <a:ln w="9525" algn="ctr">
              <a:solidFill>
                <a:schemeClr val="tx1"/>
              </a:solidFill>
              <a:round/>
              <a:headEnd/>
              <a:tailEnd/>
            </a:ln>
          </p:spPr>
          <p:txBody>
            <a:bodyPr>
              <a:spAutoFit/>
            </a:bodyPr>
            <a:lstStyle/>
            <a:p>
              <a:pPr>
                <a:spcBef>
                  <a:spcPct val="50000"/>
                </a:spcBef>
                <a:buFontTx/>
                <a:buChar char="•"/>
              </a:pPr>
              <a:endParaRPr lang="en-US" altLang="en-US" sz="2400">
                <a:solidFill>
                  <a:srgbClr val="000000"/>
                </a:solidFill>
              </a:endParaRPr>
            </a:p>
          </p:txBody>
        </p:sp>
        <p:sp>
          <p:nvSpPr>
            <p:cNvPr id="16406" name="Oval 81"/>
            <p:cNvSpPr>
              <a:spLocks noChangeArrowheads="1"/>
            </p:cNvSpPr>
            <p:nvPr/>
          </p:nvSpPr>
          <p:spPr bwMode="auto">
            <a:xfrm>
              <a:off x="7428203" y="1709311"/>
              <a:ext cx="144463" cy="144453"/>
            </a:xfrm>
            <a:prstGeom prst="ellipse">
              <a:avLst/>
            </a:prstGeom>
            <a:solidFill>
              <a:srgbClr val="92D050"/>
            </a:solidFill>
            <a:ln w="9525" algn="ctr">
              <a:solidFill>
                <a:schemeClr val="tx1"/>
              </a:solidFill>
              <a:round/>
              <a:headEnd/>
              <a:tailEnd/>
            </a:ln>
          </p:spPr>
          <p:txBody>
            <a:bodyPr>
              <a:spAutoFit/>
            </a:bodyPr>
            <a:lstStyle/>
            <a:p>
              <a:pPr>
                <a:spcBef>
                  <a:spcPct val="50000"/>
                </a:spcBef>
                <a:buFontTx/>
                <a:buChar char="•"/>
              </a:pPr>
              <a:endParaRPr lang="en-US" altLang="en-US" sz="2400">
                <a:solidFill>
                  <a:srgbClr val="000000"/>
                </a:solidFill>
              </a:endParaRPr>
            </a:p>
          </p:txBody>
        </p:sp>
        <p:sp>
          <p:nvSpPr>
            <p:cNvPr id="16407" name="Oval 82"/>
            <p:cNvSpPr>
              <a:spLocks noChangeArrowheads="1"/>
            </p:cNvSpPr>
            <p:nvPr/>
          </p:nvSpPr>
          <p:spPr bwMode="auto">
            <a:xfrm>
              <a:off x="8498178" y="1710897"/>
              <a:ext cx="144463" cy="142866"/>
            </a:xfrm>
            <a:prstGeom prst="ellipse">
              <a:avLst/>
            </a:prstGeom>
            <a:solidFill>
              <a:srgbClr val="92D050"/>
            </a:solidFill>
            <a:ln w="9525" algn="ctr">
              <a:solidFill>
                <a:schemeClr val="tx1"/>
              </a:solidFill>
              <a:round/>
              <a:headEnd/>
              <a:tailEnd/>
            </a:ln>
          </p:spPr>
          <p:txBody>
            <a:bodyPr>
              <a:spAutoFit/>
            </a:bodyPr>
            <a:lstStyle/>
            <a:p>
              <a:pPr>
                <a:spcBef>
                  <a:spcPct val="50000"/>
                </a:spcBef>
                <a:buFontTx/>
                <a:buChar char="•"/>
              </a:pPr>
              <a:endParaRPr lang="en-US" altLang="en-US" sz="2400">
                <a:solidFill>
                  <a:srgbClr val="000000"/>
                </a:solidFill>
              </a:endParaRPr>
            </a:p>
          </p:txBody>
        </p:sp>
        <p:sp>
          <p:nvSpPr>
            <p:cNvPr id="16408" name="TextBox 83"/>
            <p:cNvSpPr txBox="1">
              <a:spLocks noChangeArrowheads="1"/>
            </p:cNvSpPr>
            <p:nvPr/>
          </p:nvSpPr>
          <p:spPr bwMode="auto">
            <a:xfrm>
              <a:off x="6284385" y="1979545"/>
              <a:ext cx="23854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DCL Tower Service IOC Key Site (SLC) Mar 2016</a:t>
              </a:r>
            </a:p>
          </p:txBody>
        </p:sp>
        <p:sp>
          <p:nvSpPr>
            <p:cNvPr id="16409" name="TextBox 88"/>
            <p:cNvSpPr txBox="1">
              <a:spLocks noChangeArrowheads="1"/>
            </p:cNvSpPr>
            <p:nvPr/>
          </p:nvSpPr>
          <p:spPr bwMode="auto">
            <a:xfrm>
              <a:off x="2674767" y="1722831"/>
              <a:ext cx="12064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800">
                  <a:latin typeface="Arial" pitchFamily="34" charset="0"/>
                </a:rPr>
                <a:t>Initial</a:t>
              </a:r>
              <a:r>
                <a:rPr lang="en-US" altLang="en-US" sz="800">
                  <a:solidFill>
                    <a:srgbClr val="FF0000"/>
                  </a:solidFill>
                  <a:latin typeface="Arial" pitchFamily="34" charset="0"/>
                </a:rPr>
                <a:t> </a:t>
              </a:r>
              <a:r>
                <a:rPr lang="en-US" altLang="en-US" sz="800">
                  <a:solidFill>
                    <a:srgbClr val="000000"/>
                  </a:solidFill>
                  <a:latin typeface="Arial" pitchFamily="34" charset="0"/>
                </a:rPr>
                <a:t>En Route Services FID  Oct 2014</a:t>
              </a:r>
            </a:p>
          </p:txBody>
        </p:sp>
        <p:pic>
          <p:nvPicPr>
            <p:cNvPr id="59" name="Picture 3" descr="Checkmark" title="Objective Completed"/>
            <p:cNvPicPr>
              <a:picLocks noChangeAspect="1" noChangeArrowheads="1"/>
            </p:cNvPicPr>
            <p:nvPr/>
          </p:nvPicPr>
          <p:blipFill>
            <a:blip r:embed="rId4"/>
            <a:srcRect/>
            <a:stretch>
              <a:fillRect/>
            </a:stretch>
          </p:blipFill>
          <p:spPr bwMode="auto">
            <a:xfrm>
              <a:off x="17505" y="1706483"/>
              <a:ext cx="212725" cy="21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1" name="TextBox 83"/>
            <p:cNvSpPr txBox="1">
              <a:spLocks noChangeArrowheads="1"/>
            </p:cNvSpPr>
            <p:nvPr/>
          </p:nvSpPr>
          <p:spPr bwMode="auto">
            <a:xfrm>
              <a:off x="6953250" y="2126974"/>
              <a:ext cx="198754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First </a:t>
              </a:r>
              <a:r>
                <a:rPr lang="en-US" altLang="en-US" sz="800">
                  <a:latin typeface="Arial" pitchFamily="34" charset="0"/>
                </a:rPr>
                <a:t>Site Initial </a:t>
              </a:r>
              <a:r>
                <a:rPr lang="en-US" altLang="en-US" sz="800">
                  <a:solidFill>
                    <a:srgbClr val="000000"/>
                  </a:solidFill>
                  <a:latin typeface="Arial" pitchFamily="34" charset="0"/>
                </a:rPr>
                <a:t>IOC En Route Service 2019</a:t>
              </a:r>
            </a:p>
          </p:txBody>
        </p:sp>
        <p:sp>
          <p:nvSpPr>
            <p:cNvPr id="16412" name="Oval 82"/>
            <p:cNvSpPr>
              <a:spLocks noChangeArrowheads="1"/>
            </p:cNvSpPr>
            <p:nvPr/>
          </p:nvSpPr>
          <p:spPr bwMode="auto">
            <a:xfrm>
              <a:off x="8934741" y="1710894"/>
              <a:ext cx="144462" cy="142867"/>
            </a:xfrm>
            <a:prstGeom prst="ellipse">
              <a:avLst/>
            </a:prstGeom>
            <a:solidFill>
              <a:srgbClr val="92D050"/>
            </a:solidFill>
            <a:ln w="9525" algn="ctr">
              <a:solidFill>
                <a:schemeClr val="tx1"/>
              </a:solidFill>
              <a:round/>
              <a:headEnd/>
              <a:tailEnd/>
            </a:ln>
          </p:spPr>
          <p:txBody>
            <a:bodyPr>
              <a:spAutoFit/>
            </a:bodyPr>
            <a:lstStyle/>
            <a:p>
              <a:pPr>
                <a:spcBef>
                  <a:spcPct val="50000"/>
                </a:spcBef>
                <a:buFontTx/>
                <a:buChar char="•"/>
              </a:pPr>
              <a:endParaRPr lang="en-US" altLang="en-US" sz="2400">
                <a:solidFill>
                  <a:srgbClr val="000000"/>
                </a:solidFill>
              </a:endParaRPr>
            </a:p>
          </p:txBody>
        </p:sp>
        <p:pic>
          <p:nvPicPr>
            <p:cNvPr id="62" name="Picture 3" descr="Checkmark" title="Objective Completed"/>
            <p:cNvPicPr>
              <a:picLocks noChangeAspect="1" noChangeArrowheads="1"/>
            </p:cNvPicPr>
            <p:nvPr/>
          </p:nvPicPr>
          <p:blipFill>
            <a:blip r:embed="rId4"/>
            <a:srcRect/>
            <a:stretch>
              <a:fillRect/>
            </a:stretch>
          </p:blipFill>
          <p:spPr bwMode="auto">
            <a:xfrm>
              <a:off x="3910055" y="1711251"/>
              <a:ext cx="211137" cy="21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Straight Connector 62"/>
            <p:cNvCxnSpPr>
              <a:stCxn id="16412" idx="4"/>
            </p:cNvCxnSpPr>
            <p:nvPr/>
          </p:nvCxnSpPr>
          <p:spPr>
            <a:xfrm flipH="1">
              <a:off x="8966241" y="1854304"/>
              <a:ext cx="41275" cy="33856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16407" idx="4"/>
            </p:cNvCxnSpPr>
            <p:nvPr/>
          </p:nvCxnSpPr>
          <p:spPr>
            <a:xfrm flipH="1">
              <a:off x="8559841" y="1854304"/>
              <a:ext cx="11113" cy="135106"/>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16405" idx="4"/>
            </p:cNvCxnSpPr>
            <p:nvPr/>
          </p:nvCxnSpPr>
          <p:spPr>
            <a:xfrm flipH="1">
              <a:off x="8158204" y="1854304"/>
              <a:ext cx="33337" cy="7152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17" name="TextBox 80"/>
            <p:cNvSpPr txBox="1">
              <a:spLocks noChangeArrowheads="1"/>
            </p:cNvSpPr>
            <p:nvPr/>
          </p:nvSpPr>
          <p:spPr bwMode="auto">
            <a:xfrm>
              <a:off x="5374217" y="1561840"/>
              <a:ext cx="19795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800">
                  <a:latin typeface="Arial" pitchFamily="34" charset="0"/>
                </a:rPr>
                <a:t>Full En Route Services FID Nov 2015</a:t>
              </a:r>
            </a:p>
          </p:txBody>
        </p:sp>
      </p:grpSp>
      <p:pic>
        <p:nvPicPr>
          <p:cNvPr id="87" name="Picture 2" descr="Icon" title="Execute Programs"/>
          <p:cNvPicPr>
            <a:picLocks noChangeAspect="1" noChangeArrowheads="1"/>
          </p:cNvPicPr>
          <p:nvPr/>
        </p:nvPicPr>
        <p:blipFill>
          <a:blip r:embed="rId5"/>
          <a:srcRect/>
          <a:stretch>
            <a:fillRect/>
          </a:stretch>
        </p:blipFill>
        <p:spPr bwMode="auto">
          <a:xfrm>
            <a:off x="8531225" y="635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itle 3"/>
          <p:cNvSpPr>
            <a:spLocks noGrp="1"/>
          </p:cNvSpPr>
          <p:nvPr>
            <p:ph type="title"/>
          </p:nvPr>
        </p:nvSpPr>
        <p:spPr>
          <a:xfrm>
            <a:off x="457200" y="114007"/>
            <a:ext cx="8229600" cy="613129"/>
          </a:xfrm>
        </p:spPr>
        <p:txBody>
          <a:bodyPr>
            <a:normAutofit fontScale="90000"/>
          </a:bodyPr>
          <a:lstStyle/>
          <a:p>
            <a:r>
              <a:rPr lang="en-US" dirty="0" smtClean="0">
                <a:solidFill>
                  <a:schemeClr val="tx2"/>
                </a:solidFill>
                <a:latin typeface="Arial" pitchFamily="34" charset="0"/>
              </a:rPr>
              <a:t>Data Communications</a:t>
            </a:r>
            <a:br>
              <a:rPr lang="en-US" dirty="0" smtClean="0">
                <a:solidFill>
                  <a:schemeClr val="tx2"/>
                </a:solidFill>
                <a:latin typeface="Arial" pitchFamily="34" charset="0"/>
              </a:rPr>
            </a:br>
            <a:r>
              <a:rPr lang="en-US" dirty="0" smtClean="0">
                <a:solidFill>
                  <a:schemeClr val="tx2"/>
                </a:solidFill>
                <a:latin typeface="Arial" pitchFamily="34" charset="0"/>
              </a:rPr>
              <a:t>Departure Clearance Tower Service</a:t>
            </a:r>
            <a:r>
              <a:rPr lang="en-US" sz="2400" dirty="0" smtClean="0">
                <a:solidFill>
                  <a:schemeClr val="tx2"/>
                </a:solidFill>
                <a:latin typeface="Arial" pitchFamily="34" charset="0"/>
              </a:rPr>
              <a:t/>
            </a:r>
            <a:br>
              <a:rPr lang="en-US" sz="2400" dirty="0" smtClean="0">
                <a:solidFill>
                  <a:schemeClr val="tx2"/>
                </a:solidFill>
                <a:latin typeface="Arial" pitchFamily="34" charset="0"/>
              </a:rPr>
            </a:br>
            <a:r>
              <a:rPr lang="en-US" sz="2700" dirty="0" smtClean="0">
                <a:solidFill>
                  <a:schemeClr val="accent1">
                    <a:lumMod val="50000"/>
                  </a:schemeClr>
                </a:solidFill>
                <a:latin typeface="Arial" pitchFamily="34" charset="0"/>
              </a:rPr>
              <a:t>As </a:t>
            </a:r>
            <a:r>
              <a:rPr lang="en-US" sz="2700" dirty="0">
                <a:solidFill>
                  <a:schemeClr val="accent1">
                    <a:lumMod val="50000"/>
                  </a:schemeClr>
                </a:solidFill>
                <a:latin typeface="Arial" pitchFamily="34" charset="0"/>
              </a:rPr>
              <a:t>of:</a:t>
            </a:r>
            <a:r>
              <a:rPr lang="en-US" sz="2700" dirty="0" smtClean="0">
                <a:solidFill>
                  <a:schemeClr val="accent1">
                    <a:lumMod val="50000"/>
                  </a:schemeClr>
                </a:solidFill>
                <a:latin typeface="Arial" pitchFamily="34" charset="0"/>
              </a:rPr>
              <a:t> </a:t>
            </a:r>
            <a:r>
              <a:rPr lang="en-US" sz="2700" b="0" dirty="0" smtClean="0">
                <a:solidFill>
                  <a:schemeClr val="accent1">
                    <a:lumMod val="50000"/>
                  </a:schemeClr>
                </a:solidFill>
                <a:latin typeface="Arial" pitchFamily="34" charset="0"/>
              </a:rPr>
              <a:t>July </a:t>
            </a:r>
            <a:r>
              <a:rPr lang="en-US" sz="2700" b="0" dirty="0">
                <a:solidFill>
                  <a:schemeClr val="accent1">
                    <a:lumMod val="50000"/>
                  </a:schemeClr>
                </a:solidFill>
                <a:latin typeface="Arial" pitchFamily="34" charset="0"/>
              </a:rPr>
              <a:t>2</a:t>
            </a:r>
            <a:r>
              <a:rPr lang="en-US" sz="2700" b="0" dirty="0" smtClean="0">
                <a:solidFill>
                  <a:schemeClr val="accent1">
                    <a:lumMod val="50000"/>
                  </a:schemeClr>
                </a:solidFill>
                <a:latin typeface="Arial" pitchFamily="34" charset="0"/>
              </a:rPr>
              <a:t>015</a:t>
            </a:r>
            <a:r>
              <a:rPr lang="en-US" sz="2700" dirty="0" smtClean="0">
                <a:solidFill>
                  <a:schemeClr val="accent1">
                    <a:lumMod val="50000"/>
                  </a:schemeClr>
                </a:solidFill>
                <a:latin typeface="Arial" pitchFamily="34" charset="0"/>
              </a:rPr>
              <a:t/>
            </a:r>
            <a:br>
              <a:rPr lang="en-US" sz="2700" dirty="0" smtClean="0">
                <a:solidFill>
                  <a:schemeClr val="accent1">
                    <a:lumMod val="50000"/>
                  </a:schemeClr>
                </a:solidFill>
                <a:latin typeface="Arial" pitchFamily="34" charset="0"/>
              </a:rPr>
            </a:br>
            <a:endParaRPr lang="en-US" sz="2700" dirty="0" smtClean="0">
              <a:solidFill>
                <a:schemeClr val="accent1">
                  <a:lumMod val="50000"/>
                </a:schemeClr>
              </a:solidFill>
            </a:endParaRPr>
          </a:p>
        </p:txBody>
      </p:sp>
      <p:sp>
        <p:nvSpPr>
          <p:cNvPr id="16390" name="TextBox 71"/>
          <p:cNvSpPr txBox="1">
            <a:spLocks noChangeArrowheads="1"/>
          </p:cNvSpPr>
          <p:nvPr/>
        </p:nvSpPr>
        <p:spPr bwMode="auto">
          <a:xfrm>
            <a:off x="-11113" y="5965825"/>
            <a:ext cx="2152651"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900" b="1">
                <a:solidFill>
                  <a:schemeClr val="tx2"/>
                </a:solidFill>
                <a:latin typeface="Arial" pitchFamily="34" charset="0"/>
              </a:rPr>
              <a:t>Data Communication (Data Comm)</a:t>
            </a:r>
          </a:p>
        </p:txBody>
      </p:sp>
      <p:grpSp>
        <p:nvGrpSpPr>
          <p:cNvPr id="16391" name="Group 1"/>
          <p:cNvGrpSpPr>
            <a:grpSpLocks/>
          </p:cNvGrpSpPr>
          <p:nvPr/>
        </p:nvGrpSpPr>
        <p:grpSpPr bwMode="auto">
          <a:xfrm>
            <a:off x="7537450" y="1193800"/>
            <a:ext cx="1273175" cy="957263"/>
            <a:chOff x="7412081" y="1193416"/>
            <a:chExt cx="1272025" cy="957118"/>
          </a:xfrm>
        </p:grpSpPr>
        <p:sp>
          <p:nvSpPr>
            <p:cNvPr id="32" name="Rounded Rectangle 31"/>
            <p:cNvSpPr/>
            <p:nvPr/>
          </p:nvSpPr>
          <p:spPr>
            <a:xfrm>
              <a:off x="7412081" y="1193416"/>
              <a:ext cx="1272025" cy="957118"/>
            </a:xfrm>
            <a:prstGeom prst="roundRect">
              <a:avLst/>
            </a:prstGeom>
            <a:solidFill>
              <a:srgbClr val="AEE0F6"/>
            </a:solidFill>
            <a:ln>
              <a:solidFill>
                <a:srgbClr val="3B84C8"/>
              </a:solidFill>
            </a:ln>
            <a:effectLst/>
          </p:spPr>
          <p:style>
            <a:lnRef idx="1">
              <a:schemeClr val="accent1"/>
            </a:lnRef>
            <a:fillRef idx="3">
              <a:schemeClr val="accent1"/>
            </a:fillRef>
            <a:effectRef idx="2">
              <a:schemeClr val="accent1"/>
            </a:effectRef>
            <a:fontRef idx="minor">
              <a:schemeClr val="lt1"/>
            </a:fontRef>
          </p:style>
          <p:txBody>
            <a:bodyPr lIns="0" rIns="0"/>
            <a:lstStyle/>
            <a:p>
              <a:pPr algn="ctr" fontAlgn="auto">
                <a:spcBef>
                  <a:spcPts val="0"/>
                </a:spcBef>
                <a:spcAft>
                  <a:spcPts val="600"/>
                </a:spcAft>
                <a:defRPr/>
              </a:pPr>
              <a:r>
                <a:rPr lang="en-US" sz="1100" b="1" dirty="0">
                  <a:solidFill>
                    <a:srgbClr val="17375E"/>
                  </a:solidFill>
                  <a:latin typeface="Arial" panose="020B0604020202020204" pitchFamily="34" charset="0"/>
                  <a:cs typeface="Arial" panose="020B0604020202020204" pitchFamily="34" charset="0"/>
                </a:rPr>
                <a:t>Key</a:t>
              </a:r>
            </a:p>
            <a:p>
              <a:pPr marL="347663" fontAlgn="auto">
                <a:lnSpc>
                  <a:spcPct val="150000"/>
                </a:lnSpc>
                <a:spcBef>
                  <a:spcPts val="0"/>
                </a:spcBef>
                <a:spcAft>
                  <a:spcPts val="600"/>
                </a:spcAft>
                <a:defRPr/>
              </a:pPr>
              <a:r>
                <a:rPr lang="en-US" sz="800" dirty="0">
                  <a:solidFill>
                    <a:schemeClr val="tx1"/>
                  </a:solidFill>
                  <a:latin typeface="Arial" panose="020B0604020202020204" pitchFamily="34" charset="0"/>
                  <a:cs typeface="Arial" panose="020B0604020202020204" pitchFamily="34" charset="0"/>
                </a:rPr>
                <a:t>Trials Sites</a:t>
              </a:r>
            </a:p>
            <a:p>
              <a:pPr marL="347663" fontAlgn="auto">
                <a:spcBef>
                  <a:spcPts val="0"/>
                </a:spcBef>
                <a:spcAft>
                  <a:spcPts val="0"/>
                </a:spcAft>
                <a:defRPr/>
              </a:pPr>
              <a:r>
                <a:rPr lang="en-US" sz="800" dirty="0">
                  <a:solidFill>
                    <a:schemeClr val="tx1"/>
                  </a:solidFill>
                  <a:latin typeface="Arial" panose="020B0604020202020204" pitchFamily="34" charset="0"/>
                  <a:cs typeface="Arial" panose="020B0604020202020204" pitchFamily="34" charset="0"/>
                </a:rPr>
                <a:t>Tower DCL Sites (57 Towers)</a:t>
              </a:r>
            </a:p>
          </p:txBody>
        </p:sp>
        <p:sp>
          <p:nvSpPr>
            <p:cNvPr id="5" name="Oval 4"/>
            <p:cNvSpPr/>
            <p:nvPr/>
          </p:nvSpPr>
          <p:spPr>
            <a:xfrm>
              <a:off x="7546897" y="1575946"/>
              <a:ext cx="136402" cy="136504"/>
            </a:xfrm>
            <a:prstGeom prst="ellipse">
              <a:avLst/>
            </a:prstGeom>
            <a:solidFill>
              <a:srgbClr val="558ED5"/>
            </a:solidFill>
            <a:ln w="25400" cmpd="sng">
              <a:solidFill>
                <a:srgbClr val="395D8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8" name="Isosceles Triangle 7"/>
            <p:cNvSpPr/>
            <p:nvPr/>
          </p:nvSpPr>
          <p:spPr>
            <a:xfrm>
              <a:off x="7546897" y="1828320"/>
              <a:ext cx="136402" cy="180948"/>
            </a:xfrm>
            <a:prstGeom prst="triangle">
              <a:avLst/>
            </a:prstGeom>
            <a:solidFill>
              <a:srgbClr val="FFFE00"/>
            </a:solidFill>
            <a:ln w="25400" cmpd="sng">
              <a:solidFill>
                <a:srgbClr val="395D8A"/>
              </a:solid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grpSp>
      <p:sp>
        <p:nvSpPr>
          <p:cNvPr id="16392" name="Rectangle 2"/>
          <p:cNvSpPr>
            <a:spLocks noChangeArrowheads="1"/>
          </p:cNvSpPr>
          <p:nvPr/>
        </p:nvSpPr>
        <p:spPr bwMode="auto">
          <a:xfrm>
            <a:off x="2679700" y="5649632"/>
            <a:ext cx="48577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1000" b="1" dirty="0">
                <a:solidFill>
                  <a:schemeClr val="tx2"/>
                </a:solidFill>
                <a:latin typeface="Arial" pitchFamily="34" charset="0"/>
              </a:rPr>
              <a:t>Changes from Previous Month</a:t>
            </a:r>
            <a:r>
              <a:rPr lang="en-US" sz="1000" b="1" dirty="0">
                <a:solidFill>
                  <a:srgbClr val="3956A7"/>
                </a:solidFill>
                <a:latin typeface="Arial" pitchFamily="34" charset="0"/>
              </a:rPr>
              <a:t>:</a:t>
            </a:r>
            <a:r>
              <a:rPr lang="en-US" sz="1000" b="1" dirty="0">
                <a:solidFill>
                  <a:srgbClr val="3A57A8"/>
                </a:solidFill>
                <a:latin typeface="Arial" pitchFamily="34" charset="0"/>
              </a:rPr>
              <a:t> </a:t>
            </a:r>
            <a:r>
              <a:rPr lang="en-US" sz="1000" b="1" dirty="0" smtClean="0">
                <a:solidFill>
                  <a:schemeClr val="accent1">
                    <a:lumMod val="50000"/>
                  </a:schemeClr>
                </a:solidFill>
                <a:latin typeface="Arial" pitchFamily="34" charset="0"/>
              </a:rPr>
              <a:t>No Changes</a:t>
            </a:r>
            <a:endParaRPr lang="en-US" sz="1000" b="1" dirty="0">
              <a:solidFill>
                <a:schemeClr val="accent1">
                  <a:lumMod val="50000"/>
                </a:schemeClr>
              </a:solidFill>
              <a:latin typeface="Arial" pitchFamily="34" charset="0"/>
            </a:endParaRPr>
          </a:p>
        </p:txBody>
      </p:sp>
      <p:cxnSp>
        <p:nvCxnSpPr>
          <p:cNvPr id="40" name="Straight Connector 39"/>
          <p:cNvCxnSpPr>
            <a:stCxn id="16417" idx="3"/>
            <a:endCxn id="16406" idx="2"/>
          </p:cNvCxnSpPr>
          <p:nvPr/>
        </p:nvCxnSpPr>
        <p:spPr>
          <a:xfrm>
            <a:off x="7353300" y="6094413"/>
            <a:ext cx="74613" cy="15716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6394" name="Rectangle 8"/>
          <p:cNvSpPr>
            <a:spLocks noChangeArrowheads="1"/>
          </p:cNvSpPr>
          <p:nvPr/>
        </p:nvSpPr>
        <p:spPr bwMode="auto">
          <a:xfrm>
            <a:off x="4408488" y="6607175"/>
            <a:ext cx="327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fld id="{8FD08A5F-5245-4E2D-A7BE-2CC5CD8DE503}" type="slidenum">
              <a:rPr lang="en-US" altLang="en-US" sz="1000" b="1">
                <a:solidFill>
                  <a:srgbClr val="000000"/>
                </a:solidFill>
              </a:rPr>
              <a:pPr defTabSz="457200"/>
              <a:t>25</a:t>
            </a:fld>
            <a:endParaRPr lang="en-US"/>
          </a:p>
        </p:txBody>
      </p:sp>
      <p:sp>
        <p:nvSpPr>
          <p:cNvPr id="16395" name="TextBox 80"/>
          <p:cNvSpPr txBox="1">
            <a:spLocks noChangeArrowheads="1"/>
          </p:cNvSpPr>
          <p:nvPr/>
        </p:nvSpPr>
        <p:spPr bwMode="auto">
          <a:xfrm>
            <a:off x="4121149" y="6178550"/>
            <a:ext cx="12496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800" dirty="0">
                <a:latin typeface="Arial" pitchFamily="34" charset="0"/>
              </a:rPr>
              <a:t>DCL Tower Service Ops Test &amp; </a:t>
            </a:r>
            <a:r>
              <a:rPr lang="en-US" altLang="en-US" sz="800" dirty="0" smtClean="0">
                <a:latin typeface="Arial" pitchFamily="34" charset="0"/>
              </a:rPr>
              <a:t>Evaluation. </a:t>
            </a:r>
            <a:r>
              <a:rPr lang="en-US" altLang="en-US" sz="800" dirty="0">
                <a:latin typeface="Arial" pitchFamily="34" charset="0"/>
              </a:rPr>
              <a:t>(OT&amp;E) Mar 2015</a:t>
            </a:r>
          </a:p>
        </p:txBody>
      </p:sp>
      <p:pic>
        <p:nvPicPr>
          <p:cNvPr id="42" name="Picture 3" descr="Checkmark" title="Objective Completed"/>
          <p:cNvPicPr>
            <a:picLocks noChangeAspect="1" noChangeArrowheads="1"/>
          </p:cNvPicPr>
          <p:nvPr/>
        </p:nvPicPr>
        <p:blipFill>
          <a:blip r:embed="rId4"/>
          <a:srcRect/>
          <a:stretch>
            <a:fillRect/>
          </a:stretch>
        </p:blipFill>
        <p:spPr bwMode="auto">
          <a:xfrm>
            <a:off x="5370808" y="6155458"/>
            <a:ext cx="212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26305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idx="4294967295"/>
          </p:nvPr>
        </p:nvSpPr>
        <p:spPr>
          <a:xfrm>
            <a:off x="187325" y="125413"/>
            <a:ext cx="8472488" cy="609600"/>
          </a:xfrm>
        </p:spPr>
        <p:txBody>
          <a:bodyPr anchor="t"/>
          <a:lstStyle/>
          <a:p>
            <a:pPr algn="ctr"/>
            <a:r>
              <a:rPr lang="en-US" sz="2000" b="0"/>
              <a:t>NVS</a:t>
            </a:r>
            <a:br>
              <a:rPr lang="en-US" sz="2000" b="0"/>
            </a:br>
            <a:r>
              <a:rPr lang="en-US" sz="2000"/>
              <a:t>The Challenge </a:t>
            </a:r>
          </a:p>
        </p:txBody>
      </p:sp>
      <p:sp>
        <p:nvSpPr>
          <p:cNvPr id="93187" name="Rectangle 3"/>
          <p:cNvSpPr>
            <a:spLocks noChangeArrowheads="1"/>
          </p:cNvSpPr>
          <p:nvPr/>
        </p:nvSpPr>
        <p:spPr bwMode="auto">
          <a:xfrm>
            <a:off x="152400" y="817563"/>
            <a:ext cx="8839200" cy="5191125"/>
          </a:xfrm>
          <a:prstGeom prst="rect">
            <a:avLst/>
          </a:prstGeom>
          <a:solidFill>
            <a:srgbClr val="FF505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1000"/>
          </a:p>
        </p:txBody>
      </p:sp>
      <p:sp>
        <p:nvSpPr>
          <p:cNvPr id="93188" name="Freeform 4"/>
          <p:cNvSpPr>
            <a:spLocks/>
          </p:cNvSpPr>
          <p:nvPr/>
        </p:nvSpPr>
        <p:spPr bwMode="auto">
          <a:xfrm>
            <a:off x="266700" y="923925"/>
            <a:ext cx="7543800" cy="1676400"/>
          </a:xfrm>
          <a:custGeom>
            <a:avLst/>
            <a:gdLst>
              <a:gd name="T0" fmla="*/ 63 w 3454"/>
              <a:gd name="T1" fmla="*/ 1131 h 2308"/>
              <a:gd name="T2" fmla="*/ 6 w 3454"/>
              <a:gd name="T3" fmla="*/ 1258 h 2308"/>
              <a:gd name="T4" fmla="*/ 10 w 3454"/>
              <a:gd name="T5" fmla="*/ 1394 h 2308"/>
              <a:gd name="T6" fmla="*/ 75 w 3454"/>
              <a:gd name="T7" fmla="*/ 1519 h 2308"/>
              <a:gd name="T8" fmla="*/ 190 w 3454"/>
              <a:gd name="T9" fmla="*/ 1617 h 2308"/>
              <a:gd name="T10" fmla="*/ 340 w 3454"/>
              <a:gd name="T11" fmla="*/ 1671 h 2308"/>
              <a:gd name="T12" fmla="*/ 368 w 3454"/>
              <a:gd name="T13" fmla="*/ 1827 h 2308"/>
              <a:gd name="T14" fmla="*/ 463 w 3454"/>
              <a:gd name="T15" fmla="*/ 1963 h 2308"/>
              <a:gd name="T16" fmla="*/ 606 w 3454"/>
              <a:gd name="T17" fmla="*/ 2065 h 2308"/>
              <a:gd name="T18" fmla="*/ 785 w 3454"/>
              <a:gd name="T19" fmla="*/ 2115 h 2308"/>
              <a:gd name="T20" fmla="*/ 975 w 3454"/>
              <a:gd name="T21" fmla="*/ 2111 h 2308"/>
              <a:gd name="T22" fmla="*/ 1149 w 3454"/>
              <a:gd name="T23" fmla="*/ 2052 h 2308"/>
              <a:gd name="T24" fmla="*/ 1253 w 3454"/>
              <a:gd name="T25" fmla="*/ 2177 h 2308"/>
              <a:gd name="T26" fmla="*/ 1401 w 3454"/>
              <a:gd name="T27" fmla="*/ 2263 h 2308"/>
              <a:gd name="T28" fmla="*/ 1575 w 3454"/>
              <a:gd name="T29" fmla="*/ 2306 h 2308"/>
              <a:gd name="T30" fmla="*/ 1756 w 3454"/>
              <a:gd name="T31" fmla="*/ 2296 h 2308"/>
              <a:gd name="T32" fmla="*/ 1923 w 3454"/>
              <a:gd name="T33" fmla="*/ 2235 h 2308"/>
              <a:gd name="T34" fmla="*/ 2055 w 3454"/>
              <a:gd name="T35" fmla="*/ 2133 h 2308"/>
              <a:gd name="T36" fmla="*/ 2211 w 3454"/>
              <a:gd name="T37" fmla="*/ 2142 h 2308"/>
              <a:gd name="T38" fmla="*/ 2410 w 3454"/>
              <a:gd name="T39" fmla="*/ 2179 h 2308"/>
              <a:gd name="T40" fmla="*/ 2614 w 3454"/>
              <a:gd name="T41" fmla="*/ 2160 h 2308"/>
              <a:gd name="T42" fmla="*/ 2798 w 3454"/>
              <a:gd name="T43" fmla="*/ 2086 h 2308"/>
              <a:gd name="T44" fmla="*/ 2946 w 3454"/>
              <a:gd name="T45" fmla="*/ 1967 h 2308"/>
              <a:gd name="T46" fmla="*/ 3041 w 3454"/>
              <a:gd name="T47" fmla="*/ 1815 h 2308"/>
              <a:gd name="T48" fmla="*/ 3074 w 3454"/>
              <a:gd name="T49" fmla="*/ 1648 h 2308"/>
              <a:gd name="T50" fmla="*/ 3235 w 3454"/>
              <a:gd name="T51" fmla="*/ 1590 h 2308"/>
              <a:gd name="T52" fmla="*/ 3362 w 3454"/>
              <a:gd name="T53" fmla="*/ 1488 h 2308"/>
              <a:gd name="T54" fmla="*/ 3437 w 3454"/>
              <a:gd name="T55" fmla="*/ 1356 h 2308"/>
              <a:gd name="T56" fmla="*/ 3452 w 3454"/>
              <a:gd name="T57" fmla="*/ 1210 h 2308"/>
              <a:gd name="T58" fmla="*/ 3404 w 3454"/>
              <a:gd name="T59" fmla="*/ 1069 h 2308"/>
              <a:gd name="T60" fmla="*/ 3300 w 3454"/>
              <a:gd name="T61" fmla="*/ 950 h 2308"/>
              <a:gd name="T62" fmla="*/ 3362 w 3454"/>
              <a:gd name="T63" fmla="*/ 833 h 2308"/>
              <a:gd name="T64" fmla="*/ 3364 w 3454"/>
              <a:gd name="T65" fmla="*/ 704 h 2308"/>
              <a:gd name="T66" fmla="*/ 3304 w 3454"/>
              <a:gd name="T67" fmla="*/ 585 h 2308"/>
              <a:gd name="T68" fmla="*/ 3193 w 3454"/>
              <a:gd name="T69" fmla="*/ 494 h 2308"/>
              <a:gd name="T70" fmla="*/ 3049 w 3454"/>
              <a:gd name="T71" fmla="*/ 448 h 2308"/>
              <a:gd name="T72" fmla="*/ 2942 w 3454"/>
              <a:gd name="T73" fmla="*/ 335 h 2308"/>
              <a:gd name="T74" fmla="*/ 2811 w 3454"/>
              <a:gd name="T75" fmla="*/ 196 h 2308"/>
              <a:gd name="T76" fmla="*/ 2633 w 3454"/>
              <a:gd name="T77" fmla="*/ 100 h 2308"/>
              <a:gd name="T78" fmla="*/ 2427 w 3454"/>
              <a:gd name="T79" fmla="*/ 56 h 2308"/>
              <a:gd name="T80" fmla="*/ 2216 w 3454"/>
              <a:gd name="T81" fmla="*/ 69 h 2308"/>
              <a:gd name="T82" fmla="*/ 2021 w 3454"/>
              <a:gd name="T83" fmla="*/ 137 h 2308"/>
              <a:gd name="T84" fmla="*/ 1861 w 3454"/>
              <a:gd name="T85" fmla="*/ 254 h 2308"/>
              <a:gd name="T86" fmla="*/ 1723 w 3454"/>
              <a:gd name="T87" fmla="*/ 123 h 2308"/>
              <a:gd name="T88" fmla="*/ 1545 w 3454"/>
              <a:gd name="T89" fmla="*/ 37 h 2308"/>
              <a:gd name="T90" fmla="*/ 1339 w 3454"/>
              <a:gd name="T91" fmla="*/ 0 h 2308"/>
              <a:gd name="T92" fmla="*/ 1134 w 3454"/>
              <a:gd name="T93" fmla="*/ 21 h 2308"/>
              <a:gd name="T94" fmla="*/ 946 w 3454"/>
              <a:gd name="T95" fmla="*/ 96 h 2308"/>
              <a:gd name="T96" fmla="*/ 796 w 3454"/>
              <a:gd name="T97" fmla="*/ 218 h 2308"/>
              <a:gd name="T98" fmla="*/ 660 w 3454"/>
              <a:gd name="T99" fmla="*/ 316 h 2308"/>
              <a:gd name="T100" fmla="*/ 468 w 3454"/>
              <a:gd name="T101" fmla="*/ 342 h 2308"/>
              <a:gd name="T102" fmla="*/ 296 w 3454"/>
              <a:gd name="T103" fmla="*/ 421 h 2308"/>
              <a:gd name="T104" fmla="*/ 163 w 3454"/>
              <a:gd name="T105" fmla="*/ 541 h 2308"/>
              <a:gd name="T106" fmla="*/ 83 w 3454"/>
              <a:gd name="T107" fmla="*/ 689 h 2308"/>
              <a:gd name="T108" fmla="*/ 61 w 3454"/>
              <a:gd name="T109" fmla="*/ 850 h 2308"/>
              <a:gd name="T110" fmla="*/ 104 w 3454"/>
              <a:gd name="T111" fmla="*/ 1010 h 23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54"/>
              <a:gd name="T169" fmla="*/ 0 h 2308"/>
              <a:gd name="T170" fmla="*/ 3454 w 3454"/>
              <a:gd name="T171" fmla="*/ 2308 h 23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54" h="2308">
                <a:moveTo>
                  <a:pt x="132" y="1060"/>
                </a:moveTo>
                <a:lnTo>
                  <a:pt x="96" y="1092"/>
                </a:lnTo>
                <a:lnTo>
                  <a:pt x="63" y="1131"/>
                </a:lnTo>
                <a:lnTo>
                  <a:pt x="38" y="1171"/>
                </a:lnTo>
                <a:lnTo>
                  <a:pt x="19" y="1214"/>
                </a:lnTo>
                <a:lnTo>
                  <a:pt x="6" y="1258"/>
                </a:lnTo>
                <a:lnTo>
                  <a:pt x="0" y="1304"/>
                </a:lnTo>
                <a:lnTo>
                  <a:pt x="2" y="1350"/>
                </a:lnTo>
                <a:lnTo>
                  <a:pt x="10" y="1394"/>
                </a:lnTo>
                <a:lnTo>
                  <a:pt x="25" y="1439"/>
                </a:lnTo>
                <a:lnTo>
                  <a:pt x="46" y="1481"/>
                </a:lnTo>
                <a:lnTo>
                  <a:pt x="75" y="1519"/>
                </a:lnTo>
                <a:lnTo>
                  <a:pt x="108" y="1556"/>
                </a:lnTo>
                <a:lnTo>
                  <a:pt x="146" y="1588"/>
                </a:lnTo>
                <a:lnTo>
                  <a:pt x="190" y="1617"/>
                </a:lnTo>
                <a:lnTo>
                  <a:pt x="236" y="1640"/>
                </a:lnTo>
                <a:lnTo>
                  <a:pt x="288" y="1658"/>
                </a:lnTo>
                <a:lnTo>
                  <a:pt x="340" y="1671"/>
                </a:lnTo>
                <a:lnTo>
                  <a:pt x="342" y="1723"/>
                </a:lnTo>
                <a:lnTo>
                  <a:pt x="351" y="1775"/>
                </a:lnTo>
                <a:lnTo>
                  <a:pt x="368" y="1827"/>
                </a:lnTo>
                <a:lnTo>
                  <a:pt x="393" y="1875"/>
                </a:lnTo>
                <a:lnTo>
                  <a:pt x="424" y="1921"/>
                </a:lnTo>
                <a:lnTo>
                  <a:pt x="463" y="1963"/>
                </a:lnTo>
                <a:lnTo>
                  <a:pt x="507" y="2002"/>
                </a:lnTo>
                <a:lnTo>
                  <a:pt x="555" y="2037"/>
                </a:lnTo>
                <a:lnTo>
                  <a:pt x="606" y="2065"/>
                </a:lnTo>
                <a:lnTo>
                  <a:pt x="664" y="2088"/>
                </a:lnTo>
                <a:lnTo>
                  <a:pt x="723" y="2106"/>
                </a:lnTo>
                <a:lnTo>
                  <a:pt x="785" y="2115"/>
                </a:lnTo>
                <a:lnTo>
                  <a:pt x="848" y="2121"/>
                </a:lnTo>
                <a:lnTo>
                  <a:pt x="912" y="2119"/>
                </a:lnTo>
                <a:lnTo>
                  <a:pt x="975" y="2111"/>
                </a:lnTo>
                <a:lnTo>
                  <a:pt x="1034" y="2098"/>
                </a:lnTo>
                <a:lnTo>
                  <a:pt x="1094" y="2079"/>
                </a:lnTo>
                <a:lnTo>
                  <a:pt x="1149" y="2052"/>
                </a:lnTo>
                <a:lnTo>
                  <a:pt x="1178" y="2098"/>
                </a:lnTo>
                <a:lnTo>
                  <a:pt x="1213" y="2138"/>
                </a:lnTo>
                <a:lnTo>
                  <a:pt x="1253" y="2177"/>
                </a:lnTo>
                <a:lnTo>
                  <a:pt x="1299" y="2210"/>
                </a:lnTo>
                <a:lnTo>
                  <a:pt x="1347" y="2240"/>
                </a:lnTo>
                <a:lnTo>
                  <a:pt x="1401" y="2263"/>
                </a:lnTo>
                <a:lnTo>
                  <a:pt x="1456" y="2283"/>
                </a:lnTo>
                <a:lnTo>
                  <a:pt x="1516" y="2296"/>
                </a:lnTo>
                <a:lnTo>
                  <a:pt x="1575" y="2306"/>
                </a:lnTo>
                <a:lnTo>
                  <a:pt x="1635" y="2308"/>
                </a:lnTo>
                <a:lnTo>
                  <a:pt x="1696" y="2304"/>
                </a:lnTo>
                <a:lnTo>
                  <a:pt x="1756" y="2296"/>
                </a:lnTo>
                <a:lnTo>
                  <a:pt x="1813" y="2281"/>
                </a:lnTo>
                <a:lnTo>
                  <a:pt x="1869" y="2261"/>
                </a:lnTo>
                <a:lnTo>
                  <a:pt x="1923" y="2235"/>
                </a:lnTo>
                <a:lnTo>
                  <a:pt x="1971" y="2206"/>
                </a:lnTo>
                <a:lnTo>
                  <a:pt x="2015" y="2171"/>
                </a:lnTo>
                <a:lnTo>
                  <a:pt x="2055" y="2133"/>
                </a:lnTo>
                <a:lnTo>
                  <a:pt x="2088" y="2090"/>
                </a:lnTo>
                <a:lnTo>
                  <a:pt x="2147" y="2119"/>
                </a:lnTo>
                <a:lnTo>
                  <a:pt x="2211" y="2142"/>
                </a:lnTo>
                <a:lnTo>
                  <a:pt x="2276" y="2161"/>
                </a:lnTo>
                <a:lnTo>
                  <a:pt x="2341" y="2173"/>
                </a:lnTo>
                <a:lnTo>
                  <a:pt x="2410" y="2179"/>
                </a:lnTo>
                <a:lnTo>
                  <a:pt x="2479" y="2179"/>
                </a:lnTo>
                <a:lnTo>
                  <a:pt x="2546" y="2171"/>
                </a:lnTo>
                <a:lnTo>
                  <a:pt x="2614" y="2160"/>
                </a:lnTo>
                <a:lnTo>
                  <a:pt x="2679" y="2140"/>
                </a:lnTo>
                <a:lnTo>
                  <a:pt x="2740" y="2115"/>
                </a:lnTo>
                <a:lnTo>
                  <a:pt x="2798" y="2086"/>
                </a:lnTo>
                <a:lnTo>
                  <a:pt x="2853" y="2052"/>
                </a:lnTo>
                <a:lnTo>
                  <a:pt x="2901" y="2012"/>
                </a:lnTo>
                <a:lnTo>
                  <a:pt x="2946" y="1967"/>
                </a:lnTo>
                <a:lnTo>
                  <a:pt x="2984" y="1919"/>
                </a:lnTo>
                <a:lnTo>
                  <a:pt x="3017" y="1869"/>
                </a:lnTo>
                <a:lnTo>
                  <a:pt x="3041" y="1815"/>
                </a:lnTo>
                <a:lnTo>
                  <a:pt x="3059" y="1762"/>
                </a:lnTo>
                <a:lnTo>
                  <a:pt x="3070" y="1704"/>
                </a:lnTo>
                <a:lnTo>
                  <a:pt x="3074" y="1648"/>
                </a:lnTo>
                <a:lnTo>
                  <a:pt x="3130" y="1633"/>
                </a:lnTo>
                <a:lnTo>
                  <a:pt x="3183" y="1613"/>
                </a:lnTo>
                <a:lnTo>
                  <a:pt x="3235" y="1590"/>
                </a:lnTo>
                <a:lnTo>
                  <a:pt x="3281" y="1560"/>
                </a:lnTo>
                <a:lnTo>
                  <a:pt x="3324" y="1527"/>
                </a:lnTo>
                <a:lnTo>
                  <a:pt x="3362" y="1488"/>
                </a:lnTo>
                <a:lnTo>
                  <a:pt x="3393" y="1446"/>
                </a:lnTo>
                <a:lnTo>
                  <a:pt x="3418" y="1402"/>
                </a:lnTo>
                <a:lnTo>
                  <a:pt x="3437" y="1356"/>
                </a:lnTo>
                <a:lnTo>
                  <a:pt x="3448" y="1308"/>
                </a:lnTo>
                <a:lnTo>
                  <a:pt x="3454" y="1260"/>
                </a:lnTo>
                <a:lnTo>
                  <a:pt x="3452" y="1210"/>
                </a:lnTo>
                <a:lnTo>
                  <a:pt x="3442" y="1162"/>
                </a:lnTo>
                <a:lnTo>
                  <a:pt x="3427" y="1114"/>
                </a:lnTo>
                <a:lnTo>
                  <a:pt x="3404" y="1069"/>
                </a:lnTo>
                <a:lnTo>
                  <a:pt x="3375" y="1027"/>
                </a:lnTo>
                <a:lnTo>
                  <a:pt x="3341" y="987"/>
                </a:lnTo>
                <a:lnTo>
                  <a:pt x="3300" y="950"/>
                </a:lnTo>
                <a:lnTo>
                  <a:pt x="3327" y="914"/>
                </a:lnTo>
                <a:lnTo>
                  <a:pt x="3348" y="875"/>
                </a:lnTo>
                <a:lnTo>
                  <a:pt x="3362" y="833"/>
                </a:lnTo>
                <a:lnTo>
                  <a:pt x="3370" y="791"/>
                </a:lnTo>
                <a:lnTo>
                  <a:pt x="3371" y="746"/>
                </a:lnTo>
                <a:lnTo>
                  <a:pt x="3364" y="704"/>
                </a:lnTo>
                <a:lnTo>
                  <a:pt x="3350" y="662"/>
                </a:lnTo>
                <a:lnTo>
                  <a:pt x="3331" y="621"/>
                </a:lnTo>
                <a:lnTo>
                  <a:pt x="3304" y="585"/>
                </a:lnTo>
                <a:lnTo>
                  <a:pt x="3272" y="550"/>
                </a:lnTo>
                <a:lnTo>
                  <a:pt x="3235" y="519"/>
                </a:lnTo>
                <a:lnTo>
                  <a:pt x="3193" y="494"/>
                </a:lnTo>
                <a:lnTo>
                  <a:pt x="3149" y="473"/>
                </a:lnTo>
                <a:lnTo>
                  <a:pt x="3099" y="458"/>
                </a:lnTo>
                <a:lnTo>
                  <a:pt x="3049" y="448"/>
                </a:lnTo>
                <a:lnTo>
                  <a:pt x="2997" y="444"/>
                </a:lnTo>
                <a:lnTo>
                  <a:pt x="2974" y="389"/>
                </a:lnTo>
                <a:lnTo>
                  <a:pt x="2942" y="335"/>
                </a:lnTo>
                <a:lnTo>
                  <a:pt x="2905" y="285"/>
                </a:lnTo>
                <a:lnTo>
                  <a:pt x="2861" y="239"/>
                </a:lnTo>
                <a:lnTo>
                  <a:pt x="2811" y="196"/>
                </a:lnTo>
                <a:lnTo>
                  <a:pt x="2756" y="160"/>
                </a:lnTo>
                <a:lnTo>
                  <a:pt x="2696" y="127"/>
                </a:lnTo>
                <a:lnTo>
                  <a:pt x="2633" y="100"/>
                </a:lnTo>
                <a:lnTo>
                  <a:pt x="2566" y="79"/>
                </a:lnTo>
                <a:lnTo>
                  <a:pt x="2498" y="66"/>
                </a:lnTo>
                <a:lnTo>
                  <a:pt x="2427" y="56"/>
                </a:lnTo>
                <a:lnTo>
                  <a:pt x="2356" y="54"/>
                </a:lnTo>
                <a:lnTo>
                  <a:pt x="2285" y="58"/>
                </a:lnTo>
                <a:lnTo>
                  <a:pt x="2216" y="69"/>
                </a:lnTo>
                <a:lnTo>
                  <a:pt x="2147" y="87"/>
                </a:lnTo>
                <a:lnTo>
                  <a:pt x="2082" y="110"/>
                </a:lnTo>
                <a:lnTo>
                  <a:pt x="2021" y="137"/>
                </a:lnTo>
                <a:lnTo>
                  <a:pt x="1963" y="171"/>
                </a:lnTo>
                <a:lnTo>
                  <a:pt x="1909" y="212"/>
                </a:lnTo>
                <a:lnTo>
                  <a:pt x="1861" y="254"/>
                </a:lnTo>
                <a:lnTo>
                  <a:pt x="1821" y="206"/>
                </a:lnTo>
                <a:lnTo>
                  <a:pt x="1775" y="164"/>
                </a:lnTo>
                <a:lnTo>
                  <a:pt x="1723" y="123"/>
                </a:lnTo>
                <a:lnTo>
                  <a:pt x="1668" y="89"/>
                </a:lnTo>
                <a:lnTo>
                  <a:pt x="1608" y="60"/>
                </a:lnTo>
                <a:lnTo>
                  <a:pt x="1545" y="37"/>
                </a:lnTo>
                <a:lnTo>
                  <a:pt x="1478" y="18"/>
                </a:lnTo>
                <a:lnTo>
                  <a:pt x="1410" y="6"/>
                </a:lnTo>
                <a:lnTo>
                  <a:pt x="1339" y="0"/>
                </a:lnTo>
                <a:lnTo>
                  <a:pt x="1270" y="2"/>
                </a:lnTo>
                <a:lnTo>
                  <a:pt x="1201" y="8"/>
                </a:lnTo>
                <a:lnTo>
                  <a:pt x="1134" y="21"/>
                </a:lnTo>
                <a:lnTo>
                  <a:pt x="1067" y="41"/>
                </a:lnTo>
                <a:lnTo>
                  <a:pt x="1006" y="66"/>
                </a:lnTo>
                <a:lnTo>
                  <a:pt x="946" y="96"/>
                </a:lnTo>
                <a:lnTo>
                  <a:pt x="890" y="133"/>
                </a:lnTo>
                <a:lnTo>
                  <a:pt x="841" y="173"/>
                </a:lnTo>
                <a:lnTo>
                  <a:pt x="796" y="218"/>
                </a:lnTo>
                <a:lnTo>
                  <a:pt x="758" y="266"/>
                </a:lnTo>
                <a:lnTo>
                  <a:pt x="725" y="317"/>
                </a:lnTo>
                <a:lnTo>
                  <a:pt x="660" y="316"/>
                </a:lnTo>
                <a:lnTo>
                  <a:pt x="595" y="319"/>
                </a:lnTo>
                <a:lnTo>
                  <a:pt x="530" y="329"/>
                </a:lnTo>
                <a:lnTo>
                  <a:pt x="468" y="342"/>
                </a:lnTo>
                <a:lnTo>
                  <a:pt x="407" y="364"/>
                </a:lnTo>
                <a:lnTo>
                  <a:pt x="349" y="391"/>
                </a:lnTo>
                <a:lnTo>
                  <a:pt x="296" y="421"/>
                </a:lnTo>
                <a:lnTo>
                  <a:pt x="246" y="456"/>
                </a:lnTo>
                <a:lnTo>
                  <a:pt x="202" y="496"/>
                </a:lnTo>
                <a:lnTo>
                  <a:pt x="163" y="541"/>
                </a:lnTo>
                <a:lnTo>
                  <a:pt x="129" y="587"/>
                </a:lnTo>
                <a:lnTo>
                  <a:pt x="102" y="637"/>
                </a:lnTo>
                <a:lnTo>
                  <a:pt x="83" y="689"/>
                </a:lnTo>
                <a:lnTo>
                  <a:pt x="67" y="741"/>
                </a:lnTo>
                <a:lnTo>
                  <a:pt x="61" y="796"/>
                </a:lnTo>
                <a:lnTo>
                  <a:pt x="61" y="850"/>
                </a:lnTo>
                <a:lnTo>
                  <a:pt x="69" y="904"/>
                </a:lnTo>
                <a:lnTo>
                  <a:pt x="83" y="958"/>
                </a:lnTo>
                <a:lnTo>
                  <a:pt x="104" y="1010"/>
                </a:lnTo>
                <a:lnTo>
                  <a:pt x="132" y="1060"/>
                </a:lnTo>
              </a:path>
            </a:pathLst>
          </a:custGeom>
          <a:gradFill rotWithShape="1">
            <a:gsLst>
              <a:gs pos="0">
                <a:srgbClr val="99CCFF"/>
              </a:gs>
              <a:gs pos="50000">
                <a:srgbClr val="FFFFFF"/>
              </a:gs>
              <a:gs pos="100000">
                <a:srgbClr val="99CCFF"/>
              </a:gs>
            </a:gsLst>
            <a:lin ang="5400000" scaled="1"/>
          </a:gradFill>
          <a:ln>
            <a:noFill/>
          </a:ln>
          <a:extLst>
            <a:ext uri="{91240B29-F687-4F45-9708-019B960494DF}">
              <a14:hiddenLine xmlns:a14="http://schemas.microsoft.com/office/drawing/2010/main" w="19050">
                <a:solidFill>
                  <a:srgbClr val="000000"/>
                </a:solidFill>
                <a:round/>
                <a:headEnd/>
                <a:tailEnd/>
              </a14:hiddenLine>
            </a:ext>
          </a:extLst>
        </p:spPr>
        <p:txBody>
          <a:bodyPr/>
          <a:lstStyle/>
          <a:p>
            <a:pPr algn="ctr">
              <a:spcBef>
                <a:spcPct val="20000"/>
              </a:spcBef>
              <a:buClr>
                <a:schemeClr val="accent2"/>
              </a:buClr>
              <a:buFont typeface="Wingdings" pitchFamily="2" charset="2"/>
              <a:buChar char="§"/>
            </a:pPr>
            <a:endParaRPr lang="en-US" sz="1600" b="1"/>
          </a:p>
        </p:txBody>
      </p:sp>
      <p:sp>
        <p:nvSpPr>
          <p:cNvPr id="93189" name="Oval 5"/>
          <p:cNvSpPr>
            <a:spLocks noChangeArrowheads="1"/>
          </p:cNvSpPr>
          <p:nvPr/>
        </p:nvSpPr>
        <p:spPr bwMode="auto">
          <a:xfrm>
            <a:off x="4686300" y="4772025"/>
            <a:ext cx="723900" cy="9525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spcBef>
                <a:spcPct val="20000"/>
              </a:spcBef>
              <a:buClr>
                <a:schemeClr val="accent2"/>
              </a:buClr>
              <a:buFont typeface="Wingdings" pitchFamily="2" charset="2"/>
              <a:buChar char="§"/>
            </a:pPr>
            <a:endParaRPr lang="en-US" sz="1600" b="1"/>
          </a:p>
        </p:txBody>
      </p:sp>
      <p:sp>
        <p:nvSpPr>
          <p:cNvPr id="93190" name="Line 6"/>
          <p:cNvSpPr>
            <a:spLocks noChangeShapeType="1"/>
          </p:cNvSpPr>
          <p:nvPr/>
        </p:nvSpPr>
        <p:spPr bwMode="auto">
          <a:xfrm flipH="1" flipV="1">
            <a:off x="4238625" y="5124450"/>
            <a:ext cx="771525" cy="20002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1" name="Line 7"/>
          <p:cNvSpPr>
            <a:spLocks noChangeShapeType="1"/>
          </p:cNvSpPr>
          <p:nvPr/>
        </p:nvSpPr>
        <p:spPr bwMode="auto">
          <a:xfrm flipH="1">
            <a:off x="4314825" y="4657725"/>
            <a:ext cx="6858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2" name="Text Box 8"/>
          <p:cNvSpPr txBox="1">
            <a:spLocks noChangeArrowheads="1"/>
          </p:cNvSpPr>
          <p:nvPr/>
        </p:nvSpPr>
        <p:spPr bwMode="auto">
          <a:xfrm>
            <a:off x="6378575" y="1338263"/>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endParaRPr lang="en-US" sz="1200" b="1"/>
          </a:p>
        </p:txBody>
      </p:sp>
      <p:pic>
        <p:nvPicPr>
          <p:cNvPr id="93193" name="Picture 9" descr="brown plane"/>
          <p:cNvPicPr>
            <a:picLocks noChangeAspect="1" noChangeArrowheads="1"/>
          </p:cNvPicPr>
          <p:nvPr/>
        </p:nvPicPr>
        <p:blipFill>
          <a:blip r:embed="rId3">
            <a:extLst>
              <a:ext uri="{28A0092B-C50C-407E-A947-70E740481C1C}">
                <a14:useLocalDpi xmlns:a14="http://schemas.microsoft.com/office/drawing/2010/main" val="0"/>
              </a:ext>
            </a:extLst>
          </a:blip>
          <a:srcRect l="6250" t="12500" r="70624" b="72656"/>
          <a:stretch>
            <a:fillRect/>
          </a:stretch>
        </p:blipFill>
        <p:spPr bwMode="auto">
          <a:xfrm>
            <a:off x="3810000" y="1762125"/>
            <a:ext cx="7620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4" name="Line 10"/>
          <p:cNvSpPr>
            <a:spLocks noChangeShapeType="1"/>
          </p:cNvSpPr>
          <p:nvPr/>
        </p:nvSpPr>
        <p:spPr bwMode="auto">
          <a:xfrm flipV="1">
            <a:off x="3838575" y="1990725"/>
            <a:ext cx="276225" cy="619125"/>
          </a:xfrm>
          <a:prstGeom prst="line">
            <a:avLst/>
          </a:prstGeom>
          <a:noFill/>
          <a:ln w="127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5" name="Text Box 11"/>
          <p:cNvSpPr txBox="1">
            <a:spLocks noChangeArrowheads="1"/>
          </p:cNvSpPr>
          <p:nvPr/>
        </p:nvSpPr>
        <p:spPr bwMode="auto">
          <a:xfrm>
            <a:off x="3384550" y="2120900"/>
            <a:ext cx="658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r>
              <a:rPr lang="en-US" sz="1200" b="1"/>
              <a:t>VOICE</a:t>
            </a:r>
          </a:p>
        </p:txBody>
      </p:sp>
      <p:sp>
        <p:nvSpPr>
          <p:cNvPr id="93196" name="Text Box 12"/>
          <p:cNvSpPr txBox="1">
            <a:spLocks noChangeArrowheads="1"/>
          </p:cNvSpPr>
          <p:nvPr/>
        </p:nvSpPr>
        <p:spPr bwMode="auto">
          <a:xfrm>
            <a:off x="3303588" y="1152525"/>
            <a:ext cx="16494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r>
              <a:rPr lang="en-US" sz="1200" b="1"/>
              <a:t>Traditional Airspace</a:t>
            </a:r>
          </a:p>
        </p:txBody>
      </p:sp>
      <p:sp>
        <p:nvSpPr>
          <p:cNvPr id="93197" name="Line 13"/>
          <p:cNvSpPr>
            <a:spLocks noChangeShapeType="1"/>
          </p:cNvSpPr>
          <p:nvPr/>
        </p:nvSpPr>
        <p:spPr bwMode="auto">
          <a:xfrm>
            <a:off x="2114550" y="4552950"/>
            <a:ext cx="904875" cy="952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8" name="Line 14"/>
          <p:cNvSpPr>
            <a:spLocks noChangeShapeType="1"/>
          </p:cNvSpPr>
          <p:nvPr/>
        </p:nvSpPr>
        <p:spPr bwMode="auto">
          <a:xfrm>
            <a:off x="3733800" y="3248025"/>
            <a:ext cx="47625" cy="104775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9" name="Line 15"/>
          <p:cNvSpPr>
            <a:spLocks noChangeShapeType="1"/>
          </p:cNvSpPr>
          <p:nvPr/>
        </p:nvSpPr>
        <p:spPr bwMode="auto">
          <a:xfrm flipV="1">
            <a:off x="4343400" y="2924175"/>
            <a:ext cx="2600325" cy="150495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0" name="Line 16"/>
          <p:cNvSpPr>
            <a:spLocks noChangeShapeType="1"/>
          </p:cNvSpPr>
          <p:nvPr/>
        </p:nvSpPr>
        <p:spPr bwMode="auto">
          <a:xfrm flipH="1" flipV="1">
            <a:off x="933450" y="3038475"/>
            <a:ext cx="2124075" cy="136207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3201" name="Group 17"/>
          <p:cNvGrpSpPr>
            <a:grpSpLocks/>
          </p:cNvGrpSpPr>
          <p:nvPr/>
        </p:nvGrpSpPr>
        <p:grpSpPr bwMode="auto">
          <a:xfrm>
            <a:off x="800100" y="2498725"/>
            <a:ext cx="238125" cy="561975"/>
            <a:chOff x="2121" y="2325"/>
            <a:chExt cx="246" cy="498"/>
          </a:xfrm>
        </p:grpSpPr>
        <p:grpSp>
          <p:nvGrpSpPr>
            <p:cNvPr id="93202" name="Group 18"/>
            <p:cNvGrpSpPr>
              <a:grpSpLocks/>
            </p:cNvGrpSpPr>
            <p:nvPr/>
          </p:nvGrpSpPr>
          <p:grpSpPr bwMode="auto">
            <a:xfrm>
              <a:off x="2121" y="2461"/>
              <a:ext cx="197" cy="362"/>
              <a:chOff x="4754" y="3269"/>
              <a:chExt cx="133" cy="340"/>
            </a:xfrm>
          </p:grpSpPr>
          <p:sp>
            <p:nvSpPr>
              <p:cNvPr id="93203" name="Freeform 19"/>
              <p:cNvSpPr>
                <a:spLocks/>
              </p:cNvSpPr>
              <p:nvPr/>
            </p:nvSpPr>
            <p:spPr bwMode="auto">
              <a:xfrm>
                <a:off x="4754" y="3593"/>
                <a:ext cx="133" cy="8"/>
              </a:xfrm>
              <a:custGeom>
                <a:avLst/>
                <a:gdLst>
                  <a:gd name="T0" fmla="*/ 100 w 133"/>
                  <a:gd name="T1" fmla="*/ 0 h 8"/>
                  <a:gd name="T2" fmla="*/ 117 w 133"/>
                  <a:gd name="T3" fmla="*/ 0 h 8"/>
                  <a:gd name="T4" fmla="*/ 125 w 133"/>
                  <a:gd name="T5" fmla="*/ 0 h 8"/>
                  <a:gd name="T6" fmla="*/ 117 w 133"/>
                  <a:gd name="T7" fmla="*/ 0 h 8"/>
                  <a:gd name="T8" fmla="*/ 108 w 133"/>
                  <a:gd name="T9" fmla="*/ 0 h 8"/>
                  <a:gd name="T10" fmla="*/ 100 w 133"/>
                  <a:gd name="T11" fmla="*/ 0 h 8"/>
                  <a:gd name="T12" fmla="*/ 117 w 133"/>
                  <a:gd name="T13" fmla="*/ 0 h 8"/>
                  <a:gd name="T14" fmla="*/ 108 w 133"/>
                  <a:gd name="T15" fmla="*/ 0 h 8"/>
                  <a:gd name="T16" fmla="*/ 100 w 133"/>
                  <a:gd name="T17" fmla="*/ 0 h 8"/>
                  <a:gd name="T18" fmla="*/ 117 w 133"/>
                  <a:gd name="T19" fmla="*/ 0 h 8"/>
                  <a:gd name="T20" fmla="*/ 133 w 133"/>
                  <a:gd name="T21" fmla="*/ 0 h 8"/>
                  <a:gd name="T22" fmla="*/ 117 w 133"/>
                  <a:gd name="T23" fmla="*/ 0 h 8"/>
                  <a:gd name="T24" fmla="*/ 133 w 133"/>
                  <a:gd name="T25" fmla="*/ 0 h 8"/>
                  <a:gd name="T26" fmla="*/ 117 w 133"/>
                  <a:gd name="T27" fmla="*/ 0 h 8"/>
                  <a:gd name="T28" fmla="*/ 125 w 133"/>
                  <a:gd name="T29" fmla="*/ 0 h 8"/>
                  <a:gd name="T30" fmla="*/ 117 w 133"/>
                  <a:gd name="T31" fmla="*/ 0 h 8"/>
                  <a:gd name="T32" fmla="*/ 100 w 133"/>
                  <a:gd name="T33" fmla="*/ 8 h 8"/>
                  <a:gd name="T34" fmla="*/ 83 w 133"/>
                  <a:gd name="T35" fmla="*/ 8 h 8"/>
                  <a:gd name="T36" fmla="*/ 75 w 133"/>
                  <a:gd name="T37" fmla="*/ 8 h 8"/>
                  <a:gd name="T38" fmla="*/ 33 w 133"/>
                  <a:gd name="T39" fmla="*/ 8 h 8"/>
                  <a:gd name="T40" fmla="*/ 17 w 133"/>
                  <a:gd name="T41" fmla="*/ 8 h 8"/>
                  <a:gd name="T42" fmla="*/ 0 w 133"/>
                  <a:gd name="T43" fmla="*/ 0 h 8"/>
                  <a:gd name="T44" fmla="*/ 9 w 133"/>
                  <a:gd name="T45" fmla="*/ 8 h 8"/>
                  <a:gd name="T46" fmla="*/ 25 w 133"/>
                  <a:gd name="T47" fmla="*/ 8 h 8"/>
                  <a:gd name="T48" fmla="*/ 50 w 133"/>
                  <a:gd name="T49" fmla="*/ 8 h 8"/>
                  <a:gd name="T50" fmla="*/ 58 w 133"/>
                  <a:gd name="T51" fmla="*/ 8 h 8"/>
                  <a:gd name="T52" fmla="*/ 67 w 133"/>
                  <a:gd name="T53" fmla="*/ 8 h 8"/>
                  <a:gd name="T54" fmla="*/ 75 w 133"/>
                  <a:gd name="T55" fmla="*/ 8 h 8"/>
                  <a:gd name="T56" fmla="*/ 92 w 133"/>
                  <a:gd name="T57" fmla="*/ 8 h 8"/>
                  <a:gd name="T58" fmla="*/ 100 w 133"/>
                  <a:gd name="T59" fmla="*/ 8 h 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3"/>
                  <a:gd name="T91" fmla="*/ 0 h 8"/>
                  <a:gd name="T92" fmla="*/ 133 w 133"/>
                  <a:gd name="T93" fmla="*/ 8 h 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3" h="8">
                    <a:moveTo>
                      <a:pt x="100" y="0"/>
                    </a:moveTo>
                    <a:lnTo>
                      <a:pt x="117" y="0"/>
                    </a:lnTo>
                    <a:lnTo>
                      <a:pt x="125" y="0"/>
                    </a:lnTo>
                    <a:lnTo>
                      <a:pt x="117" y="0"/>
                    </a:lnTo>
                    <a:lnTo>
                      <a:pt x="108" y="0"/>
                    </a:lnTo>
                    <a:lnTo>
                      <a:pt x="100" y="0"/>
                    </a:lnTo>
                    <a:lnTo>
                      <a:pt x="117" y="0"/>
                    </a:lnTo>
                    <a:lnTo>
                      <a:pt x="108" y="0"/>
                    </a:lnTo>
                    <a:lnTo>
                      <a:pt x="100" y="0"/>
                    </a:lnTo>
                    <a:lnTo>
                      <a:pt x="117" y="0"/>
                    </a:lnTo>
                    <a:lnTo>
                      <a:pt x="133" y="0"/>
                    </a:lnTo>
                    <a:lnTo>
                      <a:pt x="117" y="0"/>
                    </a:lnTo>
                    <a:lnTo>
                      <a:pt x="133" y="0"/>
                    </a:lnTo>
                    <a:lnTo>
                      <a:pt x="117" y="0"/>
                    </a:lnTo>
                    <a:lnTo>
                      <a:pt x="125" y="0"/>
                    </a:lnTo>
                    <a:lnTo>
                      <a:pt x="117" y="0"/>
                    </a:lnTo>
                    <a:lnTo>
                      <a:pt x="100" y="8"/>
                    </a:lnTo>
                    <a:lnTo>
                      <a:pt x="83" y="8"/>
                    </a:lnTo>
                    <a:lnTo>
                      <a:pt x="75" y="8"/>
                    </a:lnTo>
                    <a:lnTo>
                      <a:pt x="33" y="8"/>
                    </a:lnTo>
                    <a:lnTo>
                      <a:pt x="17" y="8"/>
                    </a:lnTo>
                    <a:lnTo>
                      <a:pt x="0" y="0"/>
                    </a:lnTo>
                    <a:lnTo>
                      <a:pt x="9" y="8"/>
                    </a:lnTo>
                    <a:lnTo>
                      <a:pt x="25" y="8"/>
                    </a:lnTo>
                    <a:lnTo>
                      <a:pt x="50" y="8"/>
                    </a:lnTo>
                    <a:lnTo>
                      <a:pt x="58" y="8"/>
                    </a:lnTo>
                    <a:lnTo>
                      <a:pt x="67" y="8"/>
                    </a:lnTo>
                    <a:lnTo>
                      <a:pt x="75" y="8"/>
                    </a:lnTo>
                    <a:lnTo>
                      <a:pt x="92" y="8"/>
                    </a:lnTo>
                    <a:lnTo>
                      <a:pt x="100" y="8"/>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04" name="Freeform 20"/>
              <p:cNvSpPr>
                <a:spLocks/>
              </p:cNvSpPr>
              <p:nvPr/>
            </p:nvSpPr>
            <p:spPr bwMode="auto">
              <a:xfrm>
                <a:off x="4787" y="3325"/>
                <a:ext cx="42" cy="268"/>
              </a:xfrm>
              <a:custGeom>
                <a:avLst/>
                <a:gdLst>
                  <a:gd name="T0" fmla="*/ 17 w 42"/>
                  <a:gd name="T1" fmla="*/ 0 h 268"/>
                  <a:gd name="T2" fmla="*/ 0 w 42"/>
                  <a:gd name="T3" fmla="*/ 268 h 268"/>
                  <a:gd name="T4" fmla="*/ 42 w 42"/>
                  <a:gd name="T5" fmla="*/ 268 h 268"/>
                  <a:gd name="T6" fmla="*/ 25 w 42"/>
                  <a:gd name="T7" fmla="*/ 0 h 268"/>
                  <a:gd name="T8" fmla="*/ 0 60000 65536"/>
                  <a:gd name="T9" fmla="*/ 0 60000 65536"/>
                  <a:gd name="T10" fmla="*/ 0 60000 65536"/>
                  <a:gd name="T11" fmla="*/ 0 60000 65536"/>
                  <a:gd name="T12" fmla="*/ 0 w 42"/>
                  <a:gd name="T13" fmla="*/ 0 h 268"/>
                  <a:gd name="T14" fmla="*/ 42 w 42"/>
                  <a:gd name="T15" fmla="*/ 268 h 268"/>
                </a:gdLst>
                <a:ahLst/>
                <a:cxnLst>
                  <a:cxn ang="T8">
                    <a:pos x="T0" y="T1"/>
                  </a:cxn>
                  <a:cxn ang="T9">
                    <a:pos x="T2" y="T3"/>
                  </a:cxn>
                  <a:cxn ang="T10">
                    <a:pos x="T4" y="T5"/>
                  </a:cxn>
                  <a:cxn ang="T11">
                    <a:pos x="T6" y="T7"/>
                  </a:cxn>
                </a:cxnLst>
                <a:rect l="T12" t="T13" r="T14" b="T15"/>
                <a:pathLst>
                  <a:path w="42" h="268">
                    <a:moveTo>
                      <a:pt x="17" y="0"/>
                    </a:moveTo>
                    <a:lnTo>
                      <a:pt x="0" y="268"/>
                    </a:lnTo>
                    <a:lnTo>
                      <a:pt x="42" y="268"/>
                    </a:lnTo>
                    <a:lnTo>
                      <a:pt x="25" y="0"/>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05" name="Rectangle 21"/>
              <p:cNvSpPr>
                <a:spLocks noChangeArrowheads="1"/>
              </p:cNvSpPr>
              <p:nvPr/>
            </p:nvSpPr>
            <p:spPr bwMode="auto">
              <a:xfrm>
                <a:off x="4783" y="3305"/>
                <a:ext cx="42" cy="1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06" name="Line 22"/>
              <p:cNvSpPr>
                <a:spLocks noChangeShapeType="1"/>
              </p:cNvSpPr>
              <p:nvPr/>
            </p:nvSpPr>
            <p:spPr bwMode="auto">
              <a:xfrm>
                <a:off x="4812" y="3269"/>
                <a:ext cx="1" cy="6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07" name="Freeform 23"/>
              <p:cNvSpPr>
                <a:spLocks/>
              </p:cNvSpPr>
              <p:nvPr/>
            </p:nvSpPr>
            <p:spPr bwMode="auto">
              <a:xfrm>
                <a:off x="4796" y="3348"/>
                <a:ext cx="33" cy="245"/>
              </a:xfrm>
              <a:custGeom>
                <a:avLst/>
                <a:gdLst>
                  <a:gd name="T0" fmla="*/ 8 w 33"/>
                  <a:gd name="T1" fmla="*/ 0 h 245"/>
                  <a:gd name="T2" fmla="*/ 16 w 33"/>
                  <a:gd name="T3" fmla="*/ 40 h 245"/>
                  <a:gd name="T4" fmla="*/ 8 w 33"/>
                  <a:gd name="T5" fmla="*/ 87 h 245"/>
                  <a:gd name="T6" fmla="*/ 25 w 33"/>
                  <a:gd name="T7" fmla="*/ 119 h 245"/>
                  <a:gd name="T8" fmla="*/ 0 w 33"/>
                  <a:gd name="T9" fmla="*/ 190 h 245"/>
                  <a:gd name="T10" fmla="*/ 33 w 33"/>
                  <a:gd name="T11" fmla="*/ 245 h 245"/>
                  <a:gd name="T12" fmla="*/ 0 60000 65536"/>
                  <a:gd name="T13" fmla="*/ 0 60000 65536"/>
                  <a:gd name="T14" fmla="*/ 0 60000 65536"/>
                  <a:gd name="T15" fmla="*/ 0 60000 65536"/>
                  <a:gd name="T16" fmla="*/ 0 60000 65536"/>
                  <a:gd name="T17" fmla="*/ 0 60000 65536"/>
                  <a:gd name="T18" fmla="*/ 0 w 33"/>
                  <a:gd name="T19" fmla="*/ 0 h 245"/>
                  <a:gd name="T20" fmla="*/ 33 w 3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33" h="245">
                    <a:moveTo>
                      <a:pt x="8" y="0"/>
                    </a:moveTo>
                    <a:lnTo>
                      <a:pt x="16" y="40"/>
                    </a:lnTo>
                    <a:lnTo>
                      <a:pt x="8" y="87"/>
                    </a:lnTo>
                    <a:lnTo>
                      <a:pt x="25" y="119"/>
                    </a:lnTo>
                    <a:lnTo>
                      <a:pt x="0" y="190"/>
                    </a:lnTo>
                    <a:lnTo>
                      <a:pt x="33" y="245"/>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08" name="Freeform 24"/>
              <p:cNvSpPr>
                <a:spLocks/>
              </p:cNvSpPr>
              <p:nvPr/>
            </p:nvSpPr>
            <p:spPr bwMode="auto">
              <a:xfrm>
                <a:off x="4787" y="3341"/>
                <a:ext cx="42" cy="252"/>
              </a:xfrm>
              <a:custGeom>
                <a:avLst/>
                <a:gdLst>
                  <a:gd name="T0" fmla="*/ 25 w 42"/>
                  <a:gd name="T1" fmla="*/ 0 h 252"/>
                  <a:gd name="T2" fmla="*/ 17 w 42"/>
                  <a:gd name="T3" fmla="*/ 39 h 252"/>
                  <a:gd name="T4" fmla="*/ 25 w 42"/>
                  <a:gd name="T5" fmla="*/ 86 h 252"/>
                  <a:gd name="T6" fmla="*/ 9 w 42"/>
                  <a:gd name="T7" fmla="*/ 126 h 252"/>
                  <a:gd name="T8" fmla="*/ 42 w 42"/>
                  <a:gd name="T9" fmla="*/ 189 h 252"/>
                  <a:gd name="T10" fmla="*/ 0 w 42"/>
                  <a:gd name="T11" fmla="*/ 252 h 252"/>
                  <a:gd name="T12" fmla="*/ 0 60000 65536"/>
                  <a:gd name="T13" fmla="*/ 0 60000 65536"/>
                  <a:gd name="T14" fmla="*/ 0 60000 65536"/>
                  <a:gd name="T15" fmla="*/ 0 60000 65536"/>
                  <a:gd name="T16" fmla="*/ 0 60000 65536"/>
                  <a:gd name="T17" fmla="*/ 0 60000 65536"/>
                  <a:gd name="T18" fmla="*/ 0 w 42"/>
                  <a:gd name="T19" fmla="*/ 0 h 252"/>
                  <a:gd name="T20" fmla="*/ 42 w 42"/>
                  <a:gd name="T21" fmla="*/ 252 h 252"/>
                </a:gdLst>
                <a:ahLst/>
                <a:cxnLst>
                  <a:cxn ang="T12">
                    <a:pos x="T0" y="T1"/>
                  </a:cxn>
                  <a:cxn ang="T13">
                    <a:pos x="T2" y="T3"/>
                  </a:cxn>
                  <a:cxn ang="T14">
                    <a:pos x="T4" y="T5"/>
                  </a:cxn>
                  <a:cxn ang="T15">
                    <a:pos x="T6" y="T7"/>
                  </a:cxn>
                  <a:cxn ang="T16">
                    <a:pos x="T8" y="T9"/>
                  </a:cxn>
                  <a:cxn ang="T17">
                    <a:pos x="T10" y="T11"/>
                  </a:cxn>
                </a:cxnLst>
                <a:rect l="T18" t="T19" r="T20" b="T21"/>
                <a:pathLst>
                  <a:path w="42" h="252">
                    <a:moveTo>
                      <a:pt x="25" y="0"/>
                    </a:moveTo>
                    <a:lnTo>
                      <a:pt x="17" y="39"/>
                    </a:lnTo>
                    <a:lnTo>
                      <a:pt x="25" y="86"/>
                    </a:lnTo>
                    <a:lnTo>
                      <a:pt x="9" y="126"/>
                    </a:lnTo>
                    <a:lnTo>
                      <a:pt x="42" y="189"/>
                    </a:lnTo>
                    <a:lnTo>
                      <a:pt x="0" y="252"/>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09" name="Freeform 25"/>
              <p:cNvSpPr>
                <a:spLocks/>
              </p:cNvSpPr>
              <p:nvPr/>
            </p:nvSpPr>
            <p:spPr bwMode="auto">
              <a:xfrm>
                <a:off x="4763" y="3593"/>
                <a:ext cx="66" cy="8"/>
              </a:xfrm>
              <a:custGeom>
                <a:avLst/>
                <a:gdLst>
                  <a:gd name="T0" fmla="*/ 0 w 66"/>
                  <a:gd name="T1" fmla="*/ 8 h 8"/>
                  <a:gd name="T2" fmla="*/ 49 w 66"/>
                  <a:gd name="T3" fmla="*/ 0 h 8"/>
                  <a:gd name="T4" fmla="*/ 49 w 66"/>
                  <a:gd name="T5" fmla="*/ 8 h 8"/>
                  <a:gd name="T6" fmla="*/ 58 w 66"/>
                  <a:gd name="T7" fmla="*/ 8 h 8"/>
                  <a:gd name="T8" fmla="*/ 58 w 66"/>
                  <a:gd name="T9" fmla="*/ 0 h 8"/>
                  <a:gd name="T10" fmla="*/ 66 w 66"/>
                  <a:gd name="T11" fmla="*/ 0 h 8"/>
                  <a:gd name="T12" fmla="*/ 0 60000 65536"/>
                  <a:gd name="T13" fmla="*/ 0 60000 65536"/>
                  <a:gd name="T14" fmla="*/ 0 60000 65536"/>
                  <a:gd name="T15" fmla="*/ 0 60000 65536"/>
                  <a:gd name="T16" fmla="*/ 0 60000 65536"/>
                  <a:gd name="T17" fmla="*/ 0 60000 65536"/>
                  <a:gd name="T18" fmla="*/ 0 w 66"/>
                  <a:gd name="T19" fmla="*/ 0 h 8"/>
                  <a:gd name="T20" fmla="*/ 66 w 66"/>
                  <a:gd name="T21" fmla="*/ 8 h 8"/>
                </a:gdLst>
                <a:ahLst/>
                <a:cxnLst>
                  <a:cxn ang="T12">
                    <a:pos x="T0" y="T1"/>
                  </a:cxn>
                  <a:cxn ang="T13">
                    <a:pos x="T2" y="T3"/>
                  </a:cxn>
                  <a:cxn ang="T14">
                    <a:pos x="T4" y="T5"/>
                  </a:cxn>
                  <a:cxn ang="T15">
                    <a:pos x="T6" y="T7"/>
                  </a:cxn>
                  <a:cxn ang="T16">
                    <a:pos x="T8" y="T9"/>
                  </a:cxn>
                  <a:cxn ang="T17">
                    <a:pos x="T10" y="T11"/>
                  </a:cxn>
                </a:cxnLst>
                <a:rect l="T18" t="T19" r="T20" b="T21"/>
                <a:pathLst>
                  <a:path w="66" h="8">
                    <a:moveTo>
                      <a:pt x="0" y="8"/>
                    </a:moveTo>
                    <a:lnTo>
                      <a:pt x="49" y="0"/>
                    </a:lnTo>
                    <a:lnTo>
                      <a:pt x="49" y="8"/>
                    </a:lnTo>
                    <a:lnTo>
                      <a:pt x="58" y="8"/>
                    </a:lnTo>
                    <a:lnTo>
                      <a:pt x="58" y="0"/>
                    </a:lnTo>
                    <a:lnTo>
                      <a:pt x="66" y="0"/>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10" name="Freeform 26"/>
              <p:cNvSpPr>
                <a:spLocks/>
              </p:cNvSpPr>
              <p:nvPr/>
            </p:nvSpPr>
            <p:spPr bwMode="auto">
              <a:xfrm>
                <a:off x="4787" y="3601"/>
                <a:ext cx="25" cy="8"/>
              </a:xfrm>
              <a:custGeom>
                <a:avLst/>
                <a:gdLst>
                  <a:gd name="T0" fmla="*/ 0 w 25"/>
                  <a:gd name="T1" fmla="*/ 0 h 8"/>
                  <a:gd name="T2" fmla="*/ 25 w 25"/>
                  <a:gd name="T3" fmla="*/ 0 h 8"/>
                  <a:gd name="T4" fmla="*/ 17 w 25"/>
                  <a:gd name="T5" fmla="*/ 8 h 8"/>
                  <a:gd name="T6" fmla="*/ 0 60000 65536"/>
                  <a:gd name="T7" fmla="*/ 0 60000 65536"/>
                  <a:gd name="T8" fmla="*/ 0 60000 65536"/>
                  <a:gd name="T9" fmla="*/ 0 w 25"/>
                  <a:gd name="T10" fmla="*/ 0 h 8"/>
                  <a:gd name="T11" fmla="*/ 25 w 25"/>
                  <a:gd name="T12" fmla="*/ 8 h 8"/>
                </a:gdLst>
                <a:ahLst/>
                <a:cxnLst>
                  <a:cxn ang="T6">
                    <a:pos x="T0" y="T1"/>
                  </a:cxn>
                  <a:cxn ang="T7">
                    <a:pos x="T2" y="T3"/>
                  </a:cxn>
                  <a:cxn ang="T8">
                    <a:pos x="T4" y="T5"/>
                  </a:cxn>
                </a:cxnLst>
                <a:rect l="T9" t="T10" r="T11" b="T12"/>
                <a:pathLst>
                  <a:path w="25" h="8">
                    <a:moveTo>
                      <a:pt x="0" y="0"/>
                    </a:moveTo>
                    <a:lnTo>
                      <a:pt x="25" y="0"/>
                    </a:lnTo>
                    <a:lnTo>
                      <a:pt x="17" y="8"/>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11" name="Freeform 27"/>
              <p:cNvSpPr>
                <a:spLocks/>
              </p:cNvSpPr>
              <p:nvPr/>
            </p:nvSpPr>
            <p:spPr bwMode="auto">
              <a:xfrm>
                <a:off x="4771" y="3593"/>
                <a:ext cx="100" cy="1"/>
              </a:xfrm>
              <a:custGeom>
                <a:avLst/>
                <a:gdLst>
                  <a:gd name="T0" fmla="*/ 75 w 100"/>
                  <a:gd name="T1" fmla="*/ 0 h 1"/>
                  <a:gd name="T2" fmla="*/ 66 w 100"/>
                  <a:gd name="T3" fmla="*/ 0 h 1"/>
                  <a:gd name="T4" fmla="*/ 58 w 100"/>
                  <a:gd name="T5" fmla="*/ 0 h 1"/>
                  <a:gd name="T6" fmla="*/ 50 w 100"/>
                  <a:gd name="T7" fmla="*/ 0 h 1"/>
                  <a:gd name="T8" fmla="*/ 58 w 100"/>
                  <a:gd name="T9" fmla="*/ 0 h 1"/>
                  <a:gd name="T10" fmla="*/ 66 w 100"/>
                  <a:gd name="T11" fmla="*/ 0 h 1"/>
                  <a:gd name="T12" fmla="*/ 75 w 100"/>
                  <a:gd name="T13" fmla="*/ 0 h 1"/>
                  <a:gd name="T14" fmla="*/ 83 w 100"/>
                  <a:gd name="T15" fmla="*/ 0 h 1"/>
                  <a:gd name="T16" fmla="*/ 75 w 100"/>
                  <a:gd name="T17" fmla="*/ 0 h 1"/>
                  <a:gd name="T18" fmla="*/ 66 w 100"/>
                  <a:gd name="T19" fmla="*/ 0 h 1"/>
                  <a:gd name="T20" fmla="*/ 58 w 100"/>
                  <a:gd name="T21" fmla="*/ 0 h 1"/>
                  <a:gd name="T22" fmla="*/ 50 w 100"/>
                  <a:gd name="T23" fmla="*/ 0 h 1"/>
                  <a:gd name="T24" fmla="*/ 41 w 100"/>
                  <a:gd name="T25" fmla="*/ 0 h 1"/>
                  <a:gd name="T26" fmla="*/ 50 w 100"/>
                  <a:gd name="T27" fmla="*/ 0 h 1"/>
                  <a:gd name="T28" fmla="*/ 41 w 100"/>
                  <a:gd name="T29" fmla="*/ 0 h 1"/>
                  <a:gd name="T30" fmla="*/ 16 w 100"/>
                  <a:gd name="T31" fmla="*/ 0 h 1"/>
                  <a:gd name="T32" fmla="*/ 0 w 100"/>
                  <a:gd name="T33" fmla="*/ 0 h 1"/>
                  <a:gd name="T34" fmla="*/ 16 w 100"/>
                  <a:gd name="T35" fmla="*/ 0 h 1"/>
                  <a:gd name="T36" fmla="*/ 41 w 100"/>
                  <a:gd name="T37" fmla="*/ 0 h 1"/>
                  <a:gd name="T38" fmla="*/ 58 w 100"/>
                  <a:gd name="T39" fmla="*/ 0 h 1"/>
                  <a:gd name="T40" fmla="*/ 91 w 100"/>
                  <a:gd name="T41" fmla="*/ 0 h 1"/>
                  <a:gd name="T42" fmla="*/ 100 w 100"/>
                  <a:gd name="T43" fmla="*/ 0 h 1"/>
                  <a:gd name="T44" fmla="*/ 75 w 100"/>
                  <a:gd name="T45" fmla="*/ 0 h 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0"/>
                  <a:gd name="T70" fmla="*/ 0 h 1"/>
                  <a:gd name="T71" fmla="*/ 100 w 100"/>
                  <a:gd name="T72" fmla="*/ 1 h 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0" h="1">
                    <a:moveTo>
                      <a:pt x="75" y="0"/>
                    </a:moveTo>
                    <a:lnTo>
                      <a:pt x="66" y="0"/>
                    </a:lnTo>
                    <a:lnTo>
                      <a:pt x="58" y="0"/>
                    </a:lnTo>
                    <a:lnTo>
                      <a:pt x="50" y="0"/>
                    </a:lnTo>
                    <a:lnTo>
                      <a:pt x="58" y="0"/>
                    </a:lnTo>
                    <a:lnTo>
                      <a:pt x="66" y="0"/>
                    </a:lnTo>
                    <a:lnTo>
                      <a:pt x="75" y="0"/>
                    </a:lnTo>
                    <a:lnTo>
                      <a:pt x="83" y="0"/>
                    </a:lnTo>
                    <a:lnTo>
                      <a:pt x="75" y="0"/>
                    </a:lnTo>
                    <a:lnTo>
                      <a:pt x="66" y="0"/>
                    </a:lnTo>
                    <a:lnTo>
                      <a:pt x="58" y="0"/>
                    </a:lnTo>
                    <a:lnTo>
                      <a:pt x="50" y="0"/>
                    </a:lnTo>
                    <a:lnTo>
                      <a:pt x="41" y="0"/>
                    </a:lnTo>
                    <a:lnTo>
                      <a:pt x="50" y="0"/>
                    </a:lnTo>
                    <a:lnTo>
                      <a:pt x="41" y="0"/>
                    </a:lnTo>
                    <a:lnTo>
                      <a:pt x="16" y="0"/>
                    </a:lnTo>
                    <a:lnTo>
                      <a:pt x="0" y="0"/>
                    </a:lnTo>
                    <a:lnTo>
                      <a:pt x="16" y="0"/>
                    </a:lnTo>
                    <a:lnTo>
                      <a:pt x="41" y="0"/>
                    </a:lnTo>
                    <a:lnTo>
                      <a:pt x="58" y="0"/>
                    </a:lnTo>
                    <a:lnTo>
                      <a:pt x="91" y="0"/>
                    </a:lnTo>
                    <a:lnTo>
                      <a:pt x="100" y="0"/>
                    </a:lnTo>
                    <a:lnTo>
                      <a:pt x="75" y="0"/>
                    </a:lnTo>
                    <a:close/>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grpSp>
        <p:sp>
          <p:nvSpPr>
            <p:cNvPr id="93212" name="Arc 28"/>
            <p:cNvSpPr>
              <a:spLocks/>
            </p:cNvSpPr>
            <p:nvPr/>
          </p:nvSpPr>
          <p:spPr bwMode="auto">
            <a:xfrm>
              <a:off x="2234" y="2325"/>
              <a:ext cx="133" cy="112"/>
            </a:xfrm>
            <a:custGeom>
              <a:avLst/>
              <a:gdLst>
                <a:gd name="T0" fmla="*/ 0 w 21600"/>
                <a:gd name="T1" fmla="*/ 0 h 21600"/>
                <a:gd name="T2" fmla="*/ 133 w 21600"/>
                <a:gd name="T3" fmla="*/ 112 h 21600"/>
                <a:gd name="T4" fmla="*/ 0 w 21600"/>
                <a:gd name="T5" fmla="*/ 11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Clr>
                  <a:schemeClr val="accent2"/>
                </a:buClr>
                <a:buFont typeface="Wingdings" pitchFamily="2" charset="2"/>
                <a:buChar char="§"/>
              </a:pPr>
              <a:endParaRPr lang="en-US" sz="1600" b="1"/>
            </a:p>
          </p:txBody>
        </p:sp>
        <p:sp>
          <p:nvSpPr>
            <p:cNvPr id="93213" name="Arc 29"/>
            <p:cNvSpPr>
              <a:spLocks noChangeAspect="1"/>
            </p:cNvSpPr>
            <p:nvPr/>
          </p:nvSpPr>
          <p:spPr bwMode="auto">
            <a:xfrm>
              <a:off x="2224" y="2374"/>
              <a:ext cx="98" cy="83"/>
            </a:xfrm>
            <a:custGeom>
              <a:avLst/>
              <a:gdLst>
                <a:gd name="T0" fmla="*/ 0 w 21600"/>
                <a:gd name="T1" fmla="*/ 0 h 21600"/>
                <a:gd name="T2" fmla="*/ 98 w 21600"/>
                <a:gd name="T3" fmla="*/ 83 h 21600"/>
                <a:gd name="T4" fmla="*/ 0 w 21600"/>
                <a:gd name="T5" fmla="*/ 8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Clr>
                  <a:schemeClr val="accent2"/>
                </a:buClr>
                <a:buFont typeface="Wingdings" pitchFamily="2" charset="2"/>
                <a:buChar char="§"/>
              </a:pPr>
              <a:endParaRPr lang="en-US" sz="1600" b="1"/>
            </a:p>
          </p:txBody>
        </p:sp>
        <p:sp>
          <p:nvSpPr>
            <p:cNvPr id="93214" name="Arc 30"/>
            <p:cNvSpPr>
              <a:spLocks noChangeAspect="1"/>
            </p:cNvSpPr>
            <p:nvPr/>
          </p:nvSpPr>
          <p:spPr bwMode="auto">
            <a:xfrm>
              <a:off x="2208" y="2422"/>
              <a:ext cx="69" cy="58"/>
            </a:xfrm>
            <a:custGeom>
              <a:avLst/>
              <a:gdLst>
                <a:gd name="T0" fmla="*/ 0 w 21600"/>
                <a:gd name="T1" fmla="*/ 0 h 21600"/>
                <a:gd name="T2" fmla="*/ 69 w 21600"/>
                <a:gd name="T3" fmla="*/ 58 h 21600"/>
                <a:gd name="T4" fmla="*/ 0 w 21600"/>
                <a:gd name="T5" fmla="*/ 5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Clr>
                  <a:schemeClr val="accent2"/>
                </a:buClr>
                <a:buFont typeface="Wingdings" pitchFamily="2" charset="2"/>
                <a:buChar char="§"/>
              </a:pPr>
              <a:endParaRPr lang="en-US" sz="1600" b="1"/>
            </a:p>
          </p:txBody>
        </p:sp>
      </p:grpSp>
      <p:grpSp>
        <p:nvGrpSpPr>
          <p:cNvPr id="93215" name="Group 31"/>
          <p:cNvGrpSpPr>
            <a:grpSpLocks/>
          </p:cNvGrpSpPr>
          <p:nvPr/>
        </p:nvGrpSpPr>
        <p:grpSpPr bwMode="auto">
          <a:xfrm>
            <a:off x="3635375" y="2663825"/>
            <a:ext cx="238125" cy="561975"/>
            <a:chOff x="2121" y="2325"/>
            <a:chExt cx="246" cy="498"/>
          </a:xfrm>
        </p:grpSpPr>
        <p:grpSp>
          <p:nvGrpSpPr>
            <p:cNvPr id="93216" name="Group 32"/>
            <p:cNvGrpSpPr>
              <a:grpSpLocks/>
            </p:cNvGrpSpPr>
            <p:nvPr/>
          </p:nvGrpSpPr>
          <p:grpSpPr bwMode="auto">
            <a:xfrm>
              <a:off x="2121" y="2461"/>
              <a:ext cx="197" cy="362"/>
              <a:chOff x="4754" y="3269"/>
              <a:chExt cx="133" cy="340"/>
            </a:xfrm>
          </p:grpSpPr>
          <p:sp>
            <p:nvSpPr>
              <p:cNvPr id="93217" name="Freeform 33"/>
              <p:cNvSpPr>
                <a:spLocks/>
              </p:cNvSpPr>
              <p:nvPr/>
            </p:nvSpPr>
            <p:spPr bwMode="auto">
              <a:xfrm>
                <a:off x="4754" y="3593"/>
                <a:ext cx="133" cy="8"/>
              </a:xfrm>
              <a:custGeom>
                <a:avLst/>
                <a:gdLst>
                  <a:gd name="T0" fmla="*/ 100 w 133"/>
                  <a:gd name="T1" fmla="*/ 0 h 8"/>
                  <a:gd name="T2" fmla="*/ 117 w 133"/>
                  <a:gd name="T3" fmla="*/ 0 h 8"/>
                  <a:gd name="T4" fmla="*/ 125 w 133"/>
                  <a:gd name="T5" fmla="*/ 0 h 8"/>
                  <a:gd name="T6" fmla="*/ 117 w 133"/>
                  <a:gd name="T7" fmla="*/ 0 h 8"/>
                  <a:gd name="T8" fmla="*/ 108 w 133"/>
                  <a:gd name="T9" fmla="*/ 0 h 8"/>
                  <a:gd name="T10" fmla="*/ 100 w 133"/>
                  <a:gd name="T11" fmla="*/ 0 h 8"/>
                  <a:gd name="T12" fmla="*/ 117 w 133"/>
                  <a:gd name="T13" fmla="*/ 0 h 8"/>
                  <a:gd name="T14" fmla="*/ 108 w 133"/>
                  <a:gd name="T15" fmla="*/ 0 h 8"/>
                  <a:gd name="T16" fmla="*/ 100 w 133"/>
                  <a:gd name="T17" fmla="*/ 0 h 8"/>
                  <a:gd name="T18" fmla="*/ 117 w 133"/>
                  <a:gd name="T19" fmla="*/ 0 h 8"/>
                  <a:gd name="T20" fmla="*/ 133 w 133"/>
                  <a:gd name="T21" fmla="*/ 0 h 8"/>
                  <a:gd name="T22" fmla="*/ 117 w 133"/>
                  <a:gd name="T23" fmla="*/ 0 h 8"/>
                  <a:gd name="T24" fmla="*/ 133 w 133"/>
                  <a:gd name="T25" fmla="*/ 0 h 8"/>
                  <a:gd name="T26" fmla="*/ 117 w 133"/>
                  <a:gd name="T27" fmla="*/ 0 h 8"/>
                  <a:gd name="T28" fmla="*/ 125 w 133"/>
                  <a:gd name="T29" fmla="*/ 0 h 8"/>
                  <a:gd name="T30" fmla="*/ 117 w 133"/>
                  <a:gd name="T31" fmla="*/ 0 h 8"/>
                  <a:gd name="T32" fmla="*/ 100 w 133"/>
                  <a:gd name="T33" fmla="*/ 8 h 8"/>
                  <a:gd name="T34" fmla="*/ 83 w 133"/>
                  <a:gd name="T35" fmla="*/ 8 h 8"/>
                  <a:gd name="T36" fmla="*/ 75 w 133"/>
                  <a:gd name="T37" fmla="*/ 8 h 8"/>
                  <a:gd name="T38" fmla="*/ 33 w 133"/>
                  <a:gd name="T39" fmla="*/ 8 h 8"/>
                  <a:gd name="T40" fmla="*/ 17 w 133"/>
                  <a:gd name="T41" fmla="*/ 8 h 8"/>
                  <a:gd name="T42" fmla="*/ 0 w 133"/>
                  <a:gd name="T43" fmla="*/ 0 h 8"/>
                  <a:gd name="T44" fmla="*/ 9 w 133"/>
                  <a:gd name="T45" fmla="*/ 8 h 8"/>
                  <a:gd name="T46" fmla="*/ 25 w 133"/>
                  <a:gd name="T47" fmla="*/ 8 h 8"/>
                  <a:gd name="T48" fmla="*/ 50 w 133"/>
                  <a:gd name="T49" fmla="*/ 8 h 8"/>
                  <a:gd name="T50" fmla="*/ 58 w 133"/>
                  <a:gd name="T51" fmla="*/ 8 h 8"/>
                  <a:gd name="T52" fmla="*/ 67 w 133"/>
                  <a:gd name="T53" fmla="*/ 8 h 8"/>
                  <a:gd name="T54" fmla="*/ 75 w 133"/>
                  <a:gd name="T55" fmla="*/ 8 h 8"/>
                  <a:gd name="T56" fmla="*/ 92 w 133"/>
                  <a:gd name="T57" fmla="*/ 8 h 8"/>
                  <a:gd name="T58" fmla="*/ 100 w 133"/>
                  <a:gd name="T59" fmla="*/ 8 h 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3"/>
                  <a:gd name="T91" fmla="*/ 0 h 8"/>
                  <a:gd name="T92" fmla="*/ 133 w 133"/>
                  <a:gd name="T93" fmla="*/ 8 h 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3" h="8">
                    <a:moveTo>
                      <a:pt x="100" y="0"/>
                    </a:moveTo>
                    <a:lnTo>
                      <a:pt x="117" y="0"/>
                    </a:lnTo>
                    <a:lnTo>
                      <a:pt x="125" y="0"/>
                    </a:lnTo>
                    <a:lnTo>
                      <a:pt x="117" y="0"/>
                    </a:lnTo>
                    <a:lnTo>
                      <a:pt x="108" y="0"/>
                    </a:lnTo>
                    <a:lnTo>
                      <a:pt x="100" y="0"/>
                    </a:lnTo>
                    <a:lnTo>
                      <a:pt x="117" y="0"/>
                    </a:lnTo>
                    <a:lnTo>
                      <a:pt x="108" y="0"/>
                    </a:lnTo>
                    <a:lnTo>
                      <a:pt x="100" y="0"/>
                    </a:lnTo>
                    <a:lnTo>
                      <a:pt x="117" y="0"/>
                    </a:lnTo>
                    <a:lnTo>
                      <a:pt x="133" y="0"/>
                    </a:lnTo>
                    <a:lnTo>
                      <a:pt x="117" y="0"/>
                    </a:lnTo>
                    <a:lnTo>
                      <a:pt x="133" y="0"/>
                    </a:lnTo>
                    <a:lnTo>
                      <a:pt x="117" y="0"/>
                    </a:lnTo>
                    <a:lnTo>
                      <a:pt x="125" y="0"/>
                    </a:lnTo>
                    <a:lnTo>
                      <a:pt x="117" y="0"/>
                    </a:lnTo>
                    <a:lnTo>
                      <a:pt x="100" y="8"/>
                    </a:lnTo>
                    <a:lnTo>
                      <a:pt x="83" y="8"/>
                    </a:lnTo>
                    <a:lnTo>
                      <a:pt x="75" y="8"/>
                    </a:lnTo>
                    <a:lnTo>
                      <a:pt x="33" y="8"/>
                    </a:lnTo>
                    <a:lnTo>
                      <a:pt x="17" y="8"/>
                    </a:lnTo>
                    <a:lnTo>
                      <a:pt x="0" y="0"/>
                    </a:lnTo>
                    <a:lnTo>
                      <a:pt x="9" y="8"/>
                    </a:lnTo>
                    <a:lnTo>
                      <a:pt x="25" y="8"/>
                    </a:lnTo>
                    <a:lnTo>
                      <a:pt x="50" y="8"/>
                    </a:lnTo>
                    <a:lnTo>
                      <a:pt x="58" y="8"/>
                    </a:lnTo>
                    <a:lnTo>
                      <a:pt x="67" y="8"/>
                    </a:lnTo>
                    <a:lnTo>
                      <a:pt x="75" y="8"/>
                    </a:lnTo>
                    <a:lnTo>
                      <a:pt x="92" y="8"/>
                    </a:lnTo>
                    <a:lnTo>
                      <a:pt x="100" y="8"/>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18" name="Freeform 34"/>
              <p:cNvSpPr>
                <a:spLocks/>
              </p:cNvSpPr>
              <p:nvPr/>
            </p:nvSpPr>
            <p:spPr bwMode="auto">
              <a:xfrm>
                <a:off x="4787" y="3325"/>
                <a:ext cx="42" cy="268"/>
              </a:xfrm>
              <a:custGeom>
                <a:avLst/>
                <a:gdLst>
                  <a:gd name="T0" fmla="*/ 17 w 42"/>
                  <a:gd name="T1" fmla="*/ 0 h 268"/>
                  <a:gd name="T2" fmla="*/ 0 w 42"/>
                  <a:gd name="T3" fmla="*/ 268 h 268"/>
                  <a:gd name="T4" fmla="*/ 42 w 42"/>
                  <a:gd name="T5" fmla="*/ 268 h 268"/>
                  <a:gd name="T6" fmla="*/ 25 w 42"/>
                  <a:gd name="T7" fmla="*/ 0 h 268"/>
                  <a:gd name="T8" fmla="*/ 0 60000 65536"/>
                  <a:gd name="T9" fmla="*/ 0 60000 65536"/>
                  <a:gd name="T10" fmla="*/ 0 60000 65536"/>
                  <a:gd name="T11" fmla="*/ 0 60000 65536"/>
                  <a:gd name="T12" fmla="*/ 0 w 42"/>
                  <a:gd name="T13" fmla="*/ 0 h 268"/>
                  <a:gd name="T14" fmla="*/ 42 w 42"/>
                  <a:gd name="T15" fmla="*/ 268 h 268"/>
                </a:gdLst>
                <a:ahLst/>
                <a:cxnLst>
                  <a:cxn ang="T8">
                    <a:pos x="T0" y="T1"/>
                  </a:cxn>
                  <a:cxn ang="T9">
                    <a:pos x="T2" y="T3"/>
                  </a:cxn>
                  <a:cxn ang="T10">
                    <a:pos x="T4" y="T5"/>
                  </a:cxn>
                  <a:cxn ang="T11">
                    <a:pos x="T6" y="T7"/>
                  </a:cxn>
                </a:cxnLst>
                <a:rect l="T12" t="T13" r="T14" b="T15"/>
                <a:pathLst>
                  <a:path w="42" h="268">
                    <a:moveTo>
                      <a:pt x="17" y="0"/>
                    </a:moveTo>
                    <a:lnTo>
                      <a:pt x="0" y="268"/>
                    </a:lnTo>
                    <a:lnTo>
                      <a:pt x="42" y="268"/>
                    </a:lnTo>
                    <a:lnTo>
                      <a:pt x="25" y="0"/>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19" name="Rectangle 35"/>
              <p:cNvSpPr>
                <a:spLocks noChangeArrowheads="1"/>
              </p:cNvSpPr>
              <p:nvPr/>
            </p:nvSpPr>
            <p:spPr bwMode="auto">
              <a:xfrm>
                <a:off x="4783" y="3305"/>
                <a:ext cx="42" cy="1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20" name="Line 36"/>
              <p:cNvSpPr>
                <a:spLocks noChangeShapeType="1"/>
              </p:cNvSpPr>
              <p:nvPr/>
            </p:nvSpPr>
            <p:spPr bwMode="auto">
              <a:xfrm>
                <a:off x="4812" y="3269"/>
                <a:ext cx="1" cy="6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21" name="Freeform 37"/>
              <p:cNvSpPr>
                <a:spLocks/>
              </p:cNvSpPr>
              <p:nvPr/>
            </p:nvSpPr>
            <p:spPr bwMode="auto">
              <a:xfrm>
                <a:off x="4796" y="3348"/>
                <a:ext cx="33" cy="245"/>
              </a:xfrm>
              <a:custGeom>
                <a:avLst/>
                <a:gdLst>
                  <a:gd name="T0" fmla="*/ 8 w 33"/>
                  <a:gd name="T1" fmla="*/ 0 h 245"/>
                  <a:gd name="T2" fmla="*/ 16 w 33"/>
                  <a:gd name="T3" fmla="*/ 40 h 245"/>
                  <a:gd name="T4" fmla="*/ 8 w 33"/>
                  <a:gd name="T5" fmla="*/ 87 h 245"/>
                  <a:gd name="T6" fmla="*/ 25 w 33"/>
                  <a:gd name="T7" fmla="*/ 119 h 245"/>
                  <a:gd name="T8" fmla="*/ 0 w 33"/>
                  <a:gd name="T9" fmla="*/ 190 h 245"/>
                  <a:gd name="T10" fmla="*/ 33 w 33"/>
                  <a:gd name="T11" fmla="*/ 245 h 245"/>
                  <a:gd name="T12" fmla="*/ 0 60000 65536"/>
                  <a:gd name="T13" fmla="*/ 0 60000 65536"/>
                  <a:gd name="T14" fmla="*/ 0 60000 65536"/>
                  <a:gd name="T15" fmla="*/ 0 60000 65536"/>
                  <a:gd name="T16" fmla="*/ 0 60000 65536"/>
                  <a:gd name="T17" fmla="*/ 0 60000 65536"/>
                  <a:gd name="T18" fmla="*/ 0 w 33"/>
                  <a:gd name="T19" fmla="*/ 0 h 245"/>
                  <a:gd name="T20" fmla="*/ 33 w 3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33" h="245">
                    <a:moveTo>
                      <a:pt x="8" y="0"/>
                    </a:moveTo>
                    <a:lnTo>
                      <a:pt x="16" y="40"/>
                    </a:lnTo>
                    <a:lnTo>
                      <a:pt x="8" y="87"/>
                    </a:lnTo>
                    <a:lnTo>
                      <a:pt x="25" y="119"/>
                    </a:lnTo>
                    <a:lnTo>
                      <a:pt x="0" y="190"/>
                    </a:lnTo>
                    <a:lnTo>
                      <a:pt x="33" y="245"/>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22" name="Freeform 38"/>
              <p:cNvSpPr>
                <a:spLocks/>
              </p:cNvSpPr>
              <p:nvPr/>
            </p:nvSpPr>
            <p:spPr bwMode="auto">
              <a:xfrm>
                <a:off x="4787" y="3341"/>
                <a:ext cx="42" cy="252"/>
              </a:xfrm>
              <a:custGeom>
                <a:avLst/>
                <a:gdLst>
                  <a:gd name="T0" fmla="*/ 25 w 42"/>
                  <a:gd name="T1" fmla="*/ 0 h 252"/>
                  <a:gd name="T2" fmla="*/ 17 w 42"/>
                  <a:gd name="T3" fmla="*/ 39 h 252"/>
                  <a:gd name="T4" fmla="*/ 25 w 42"/>
                  <a:gd name="T5" fmla="*/ 86 h 252"/>
                  <a:gd name="T6" fmla="*/ 9 w 42"/>
                  <a:gd name="T7" fmla="*/ 126 h 252"/>
                  <a:gd name="T8" fmla="*/ 42 w 42"/>
                  <a:gd name="T9" fmla="*/ 189 h 252"/>
                  <a:gd name="T10" fmla="*/ 0 w 42"/>
                  <a:gd name="T11" fmla="*/ 252 h 252"/>
                  <a:gd name="T12" fmla="*/ 0 60000 65536"/>
                  <a:gd name="T13" fmla="*/ 0 60000 65536"/>
                  <a:gd name="T14" fmla="*/ 0 60000 65536"/>
                  <a:gd name="T15" fmla="*/ 0 60000 65536"/>
                  <a:gd name="T16" fmla="*/ 0 60000 65536"/>
                  <a:gd name="T17" fmla="*/ 0 60000 65536"/>
                  <a:gd name="T18" fmla="*/ 0 w 42"/>
                  <a:gd name="T19" fmla="*/ 0 h 252"/>
                  <a:gd name="T20" fmla="*/ 42 w 42"/>
                  <a:gd name="T21" fmla="*/ 252 h 252"/>
                </a:gdLst>
                <a:ahLst/>
                <a:cxnLst>
                  <a:cxn ang="T12">
                    <a:pos x="T0" y="T1"/>
                  </a:cxn>
                  <a:cxn ang="T13">
                    <a:pos x="T2" y="T3"/>
                  </a:cxn>
                  <a:cxn ang="T14">
                    <a:pos x="T4" y="T5"/>
                  </a:cxn>
                  <a:cxn ang="T15">
                    <a:pos x="T6" y="T7"/>
                  </a:cxn>
                  <a:cxn ang="T16">
                    <a:pos x="T8" y="T9"/>
                  </a:cxn>
                  <a:cxn ang="T17">
                    <a:pos x="T10" y="T11"/>
                  </a:cxn>
                </a:cxnLst>
                <a:rect l="T18" t="T19" r="T20" b="T21"/>
                <a:pathLst>
                  <a:path w="42" h="252">
                    <a:moveTo>
                      <a:pt x="25" y="0"/>
                    </a:moveTo>
                    <a:lnTo>
                      <a:pt x="17" y="39"/>
                    </a:lnTo>
                    <a:lnTo>
                      <a:pt x="25" y="86"/>
                    </a:lnTo>
                    <a:lnTo>
                      <a:pt x="9" y="126"/>
                    </a:lnTo>
                    <a:lnTo>
                      <a:pt x="42" y="189"/>
                    </a:lnTo>
                    <a:lnTo>
                      <a:pt x="0" y="252"/>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23" name="Freeform 39"/>
              <p:cNvSpPr>
                <a:spLocks/>
              </p:cNvSpPr>
              <p:nvPr/>
            </p:nvSpPr>
            <p:spPr bwMode="auto">
              <a:xfrm>
                <a:off x="4763" y="3593"/>
                <a:ext cx="66" cy="8"/>
              </a:xfrm>
              <a:custGeom>
                <a:avLst/>
                <a:gdLst>
                  <a:gd name="T0" fmla="*/ 0 w 66"/>
                  <a:gd name="T1" fmla="*/ 8 h 8"/>
                  <a:gd name="T2" fmla="*/ 49 w 66"/>
                  <a:gd name="T3" fmla="*/ 0 h 8"/>
                  <a:gd name="T4" fmla="*/ 49 w 66"/>
                  <a:gd name="T5" fmla="*/ 8 h 8"/>
                  <a:gd name="T6" fmla="*/ 58 w 66"/>
                  <a:gd name="T7" fmla="*/ 8 h 8"/>
                  <a:gd name="T8" fmla="*/ 58 w 66"/>
                  <a:gd name="T9" fmla="*/ 0 h 8"/>
                  <a:gd name="T10" fmla="*/ 66 w 66"/>
                  <a:gd name="T11" fmla="*/ 0 h 8"/>
                  <a:gd name="T12" fmla="*/ 0 60000 65536"/>
                  <a:gd name="T13" fmla="*/ 0 60000 65536"/>
                  <a:gd name="T14" fmla="*/ 0 60000 65536"/>
                  <a:gd name="T15" fmla="*/ 0 60000 65536"/>
                  <a:gd name="T16" fmla="*/ 0 60000 65536"/>
                  <a:gd name="T17" fmla="*/ 0 60000 65536"/>
                  <a:gd name="T18" fmla="*/ 0 w 66"/>
                  <a:gd name="T19" fmla="*/ 0 h 8"/>
                  <a:gd name="T20" fmla="*/ 66 w 66"/>
                  <a:gd name="T21" fmla="*/ 8 h 8"/>
                </a:gdLst>
                <a:ahLst/>
                <a:cxnLst>
                  <a:cxn ang="T12">
                    <a:pos x="T0" y="T1"/>
                  </a:cxn>
                  <a:cxn ang="T13">
                    <a:pos x="T2" y="T3"/>
                  </a:cxn>
                  <a:cxn ang="T14">
                    <a:pos x="T4" y="T5"/>
                  </a:cxn>
                  <a:cxn ang="T15">
                    <a:pos x="T6" y="T7"/>
                  </a:cxn>
                  <a:cxn ang="T16">
                    <a:pos x="T8" y="T9"/>
                  </a:cxn>
                  <a:cxn ang="T17">
                    <a:pos x="T10" y="T11"/>
                  </a:cxn>
                </a:cxnLst>
                <a:rect l="T18" t="T19" r="T20" b="T21"/>
                <a:pathLst>
                  <a:path w="66" h="8">
                    <a:moveTo>
                      <a:pt x="0" y="8"/>
                    </a:moveTo>
                    <a:lnTo>
                      <a:pt x="49" y="0"/>
                    </a:lnTo>
                    <a:lnTo>
                      <a:pt x="49" y="8"/>
                    </a:lnTo>
                    <a:lnTo>
                      <a:pt x="58" y="8"/>
                    </a:lnTo>
                    <a:lnTo>
                      <a:pt x="58" y="0"/>
                    </a:lnTo>
                    <a:lnTo>
                      <a:pt x="66" y="0"/>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24" name="Freeform 40"/>
              <p:cNvSpPr>
                <a:spLocks/>
              </p:cNvSpPr>
              <p:nvPr/>
            </p:nvSpPr>
            <p:spPr bwMode="auto">
              <a:xfrm>
                <a:off x="4787" y="3601"/>
                <a:ext cx="25" cy="8"/>
              </a:xfrm>
              <a:custGeom>
                <a:avLst/>
                <a:gdLst>
                  <a:gd name="T0" fmla="*/ 0 w 25"/>
                  <a:gd name="T1" fmla="*/ 0 h 8"/>
                  <a:gd name="T2" fmla="*/ 25 w 25"/>
                  <a:gd name="T3" fmla="*/ 0 h 8"/>
                  <a:gd name="T4" fmla="*/ 17 w 25"/>
                  <a:gd name="T5" fmla="*/ 8 h 8"/>
                  <a:gd name="T6" fmla="*/ 0 60000 65536"/>
                  <a:gd name="T7" fmla="*/ 0 60000 65536"/>
                  <a:gd name="T8" fmla="*/ 0 60000 65536"/>
                  <a:gd name="T9" fmla="*/ 0 w 25"/>
                  <a:gd name="T10" fmla="*/ 0 h 8"/>
                  <a:gd name="T11" fmla="*/ 25 w 25"/>
                  <a:gd name="T12" fmla="*/ 8 h 8"/>
                </a:gdLst>
                <a:ahLst/>
                <a:cxnLst>
                  <a:cxn ang="T6">
                    <a:pos x="T0" y="T1"/>
                  </a:cxn>
                  <a:cxn ang="T7">
                    <a:pos x="T2" y="T3"/>
                  </a:cxn>
                  <a:cxn ang="T8">
                    <a:pos x="T4" y="T5"/>
                  </a:cxn>
                </a:cxnLst>
                <a:rect l="T9" t="T10" r="T11" b="T12"/>
                <a:pathLst>
                  <a:path w="25" h="8">
                    <a:moveTo>
                      <a:pt x="0" y="0"/>
                    </a:moveTo>
                    <a:lnTo>
                      <a:pt x="25" y="0"/>
                    </a:lnTo>
                    <a:lnTo>
                      <a:pt x="17" y="8"/>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25" name="Freeform 41"/>
              <p:cNvSpPr>
                <a:spLocks/>
              </p:cNvSpPr>
              <p:nvPr/>
            </p:nvSpPr>
            <p:spPr bwMode="auto">
              <a:xfrm>
                <a:off x="4771" y="3593"/>
                <a:ext cx="100" cy="1"/>
              </a:xfrm>
              <a:custGeom>
                <a:avLst/>
                <a:gdLst>
                  <a:gd name="T0" fmla="*/ 75 w 100"/>
                  <a:gd name="T1" fmla="*/ 0 h 1"/>
                  <a:gd name="T2" fmla="*/ 66 w 100"/>
                  <a:gd name="T3" fmla="*/ 0 h 1"/>
                  <a:gd name="T4" fmla="*/ 58 w 100"/>
                  <a:gd name="T5" fmla="*/ 0 h 1"/>
                  <a:gd name="T6" fmla="*/ 50 w 100"/>
                  <a:gd name="T7" fmla="*/ 0 h 1"/>
                  <a:gd name="T8" fmla="*/ 58 w 100"/>
                  <a:gd name="T9" fmla="*/ 0 h 1"/>
                  <a:gd name="T10" fmla="*/ 66 w 100"/>
                  <a:gd name="T11" fmla="*/ 0 h 1"/>
                  <a:gd name="T12" fmla="*/ 75 w 100"/>
                  <a:gd name="T13" fmla="*/ 0 h 1"/>
                  <a:gd name="T14" fmla="*/ 83 w 100"/>
                  <a:gd name="T15" fmla="*/ 0 h 1"/>
                  <a:gd name="T16" fmla="*/ 75 w 100"/>
                  <a:gd name="T17" fmla="*/ 0 h 1"/>
                  <a:gd name="T18" fmla="*/ 66 w 100"/>
                  <a:gd name="T19" fmla="*/ 0 h 1"/>
                  <a:gd name="T20" fmla="*/ 58 w 100"/>
                  <a:gd name="T21" fmla="*/ 0 h 1"/>
                  <a:gd name="T22" fmla="*/ 50 w 100"/>
                  <a:gd name="T23" fmla="*/ 0 h 1"/>
                  <a:gd name="T24" fmla="*/ 41 w 100"/>
                  <a:gd name="T25" fmla="*/ 0 h 1"/>
                  <a:gd name="T26" fmla="*/ 50 w 100"/>
                  <a:gd name="T27" fmla="*/ 0 h 1"/>
                  <a:gd name="T28" fmla="*/ 41 w 100"/>
                  <a:gd name="T29" fmla="*/ 0 h 1"/>
                  <a:gd name="T30" fmla="*/ 16 w 100"/>
                  <a:gd name="T31" fmla="*/ 0 h 1"/>
                  <a:gd name="T32" fmla="*/ 0 w 100"/>
                  <a:gd name="T33" fmla="*/ 0 h 1"/>
                  <a:gd name="T34" fmla="*/ 16 w 100"/>
                  <a:gd name="T35" fmla="*/ 0 h 1"/>
                  <a:gd name="T36" fmla="*/ 41 w 100"/>
                  <a:gd name="T37" fmla="*/ 0 h 1"/>
                  <a:gd name="T38" fmla="*/ 58 w 100"/>
                  <a:gd name="T39" fmla="*/ 0 h 1"/>
                  <a:gd name="T40" fmla="*/ 91 w 100"/>
                  <a:gd name="T41" fmla="*/ 0 h 1"/>
                  <a:gd name="T42" fmla="*/ 100 w 100"/>
                  <a:gd name="T43" fmla="*/ 0 h 1"/>
                  <a:gd name="T44" fmla="*/ 75 w 100"/>
                  <a:gd name="T45" fmla="*/ 0 h 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0"/>
                  <a:gd name="T70" fmla="*/ 0 h 1"/>
                  <a:gd name="T71" fmla="*/ 100 w 100"/>
                  <a:gd name="T72" fmla="*/ 1 h 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0" h="1">
                    <a:moveTo>
                      <a:pt x="75" y="0"/>
                    </a:moveTo>
                    <a:lnTo>
                      <a:pt x="66" y="0"/>
                    </a:lnTo>
                    <a:lnTo>
                      <a:pt x="58" y="0"/>
                    </a:lnTo>
                    <a:lnTo>
                      <a:pt x="50" y="0"/>
                    </a:lnTo>
                    <a:lnTo>
                      <a:pt x="58" y="0"/>
                    </a:lnTo>
                    <a:lnTo>
                      <a:pt x="66" y="0"/>
                    </a:lnTo>
                    <a:lnTo>
                      <a:pt x="75" y="0"/>
                    </a:lnTo>
                    <a:lnTo>
                      <a:pt x="83" y="0"/>
                    </a:lnTo>
                    <a:lnTo>
                      <a:pt x="75" y="0"/>
                    </a:lnTo>
                    <a:lnTo>
                      <a:pt x="66" y="0"/>
                    </a:lnTo>
                    <a:lnTo>
                      <a:pt x="58" y="0"/>
                    </a:lnTo>
                    <a:lnTo>
                      <a:pt x="50" y="0"/>
                    </a:lnTo>
                    <a:lnTo>
                      <a:pt x="41" y="0"/>
                    </a:lnTo>
                    <a:lnTo>
                      <a:pt x="50" y="0"/>
                    </a:lnTo>
                    <a:lnTo>
                      <a:pt x="41" y="0"/>
                    </a:lnTo>
                    <a:lnTo>
                      <a:pt x="16" y="0"/>
                    </a:lnTo>
                    <a:lnTo>
                      <a:pt x="0" y="0"/>
                    </a:lnTo>
                    <a:lnTo>
                      <a:pt x="16" y="0"/>
                    </a:lnTo>
                    <a:lnTo>
                      <a:pt x="41" y="0"/>
                    </a:lnTo>
                    <a:lnTo>
                      <a:pt x="58" y="0"/>
                    </a:lnTo>
                    <a:lnTo>
                      <a:pt x="91" y="0"/>
                    </a:lnTo>
                    <a:lnTo>
                      <a:pt x="100" y="0"/>
                    </a:lnTo>
                    <a:lnTo>
                      <a:pt x="75" y="0"/>
                    </a:lnTo>
                    <a:close/>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grpSp>
        <p:sp>
          <p:nvSpPr>
            <p:cNvPr id="93226" name="Arc 42"/>
            <p:cNvSpPr>
              <a:spLocks/>
            </p:cNvSpPr>
            <p:nvPr/>
          </p:nvSpPr>
          <p:spPr bwMode="auto">
            <a:xfrm>
              <a:off x="2234" y="2325"/>
              <a:ext cx="133" cy="112"/>
            </a:xfrm>
            <a:custGeom>
              <a:avLst/>
              <a:gdLst>
                <a:gd name="T0" fmla="*/ 0 w 21600"/>
                <a:gd name="T1" fmla="*/ 0 h 21600"/>
                <a:gd name="T2" fmla="*/ 133 w 21600"/>
                <a:gd name="T3" fmla="*/ 112 h 21600"/>
                <a:gd name="T4" fmla="*/ 0 w 21600"/>
                <a:gd name="T5" fmla="*/ 11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Clr>
                  <a:schemeClr val="accent2"/>
                </a:buClr>
                <a:buFont typeface="Wingdings" pitchFamily="2" charset="2"/>
                <a:buChar char="§"/>
              </a:pPr>
              <a:endParaRPr lang="en-US" sz="1600" b="1"/>
            </a:p>
          </p:txBody>
        </p:sp>
        <p:sp>
          <p:nvSpPr>
            <p:cNvPr id="93227" name="Arc 43"/>
            <p:cNvSpPr>
              <a:spLocks noChangeAspect="1"/>
            </p:cNvSpPr>
            <p:nvPr/>
          </p:nvSpPr>
          <p:spPr bwMode="auto">
            <a:xfrm>
              <a:off x="2224" y="2374"/>
              <a:ext cx="98" cy="83"/>
            </a:xfrm>
            <a:custGeom>
              <a:avLst/>
              <a:gdLst>
                <a:gd name="T0" fmla="*/ 0 w 21600"/>
                <a:gd name="T1" fmla="*/ 0 h 21600"/>
                <a:gd name="T2" fmla="*/ 98 w 21600"/>
                <a:gd name="T3" fmla="*/ 83 h 21600"/>
                <a:gd name="T4" fmla="*/ 0 w 21600"/>
                <a:gd name="T5" fmla="*/ 8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Clr>
                  <a:schemeClr val="accent2"/>
                </a:buClr>
                <a:buFont typeface="Wingdings" pitchFamily="2" charset="2"/>
                <a:buChar char="§"/>
              </a:pPr>
              <a:endParaRPr lang="en-US" sz="1600" b="1"/>
            </a:p>
          </p:txBody>
        </p:sp>
        <p:sp>
          <p:nvSpPr>
            <p:cNvPr id="93228" name="Arc 44"/>
            <p:cNvSpPr>
              <a:spLocks noChangeAspect="1"/>
            </p:cNvSpPr>
            <p:nvPr/>
          </p:nvSpPr>
          <p:spPr bwMode="auto">
            <a:xfrm>
              <a:off x="2208" y="2422"/>
              <a:ext cx="69" cy="58"/>
            </a:xfrm>
            <a:custGeom>
              <a:avLst/>
              <a:gdLst>
                <a:gd name="T0" fmla="*/ 0 w 21600"/>
                <a:gd name="T1" fmla="*/ 0 h 21600"/>
                <a:gd name="T2" fmla="*/ 69 w 21600"/>
                <a:gd name="T3" fmla="*/ 58 h 21600"/>
                <a:gd name="T4" fmla="*/ 0 w 21600"/>
                <a:gd name="T5" fmla="*/ 5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Clr>
                  <a:schemeClr val="accent2"/>
                </a:buClr>
                <a:buFont typeface="Wingdings" pitchFamily="2" charset="2"/>
                <a:buChar char="§"/>
              </a:pPr>
              <a:endParaRPr lang="en-US" sz="1600" b="1"/>
            </a:p>
          </p:txBody>
        </p:sp>
      </p:grpSp>
      <p:grpSp>
        <p:nvGrpSpPr>
          <p:cNvPr id="93229" name="Group 45"/>
          <p:cNvGrpSpPr>
            <a:grpSpLocks/>
          </p:cNvGrpSpPr>
          <p:nvPr/>
        </p:nvGrpSpPr>
        <p:grpSpPr bwMode="auto">
          <a:xfrm>
            <a:off x="6823075" y="2371725"/>
            <a:ext cx="238125" cy="561975"/>
            <a:chOff x="2121" y="2325"/>
            <a:chExt cx="246" cy="498"/>
          </a:xfrm>
        </p:grpSpPr>
        <p:grpSp>
          <p:nvGrpSpPr>
            <p:cNvPr id="93230" name="Group 46"/>
            <p:cNvGrpSpPr>
              <a:grpSpLocks/>
            </p:cNvGrpSpPr>
            <p:nvPr/>
          </p:nvGrpSpPr>
          <p:grpSpPr bwMode="auto">
            <a:xfrm>
              <a:off x="2121" y="2461"/>
              <a:ext cx="197" cy="362"/>
              <a:chOff x="4754" y="3269"/>
              <a:chExt cx="133" cy="340"/>
            </a:xfrm>
          </p:grpSpPr>
          <p:sp>
            <p:nvSpPr>
              <p:cNvPr id="93231" name="Freeform 47"/>
              <p:cNvSpPr>
                <a:spLocks/>
              </p:cNvSpPr>
              <p:nvPr/>
            </p:nvSpPr>
            <p:spPr bwMode="auto">
              <a:xfrm>
                <a:off x="4754" y="3593"/>
                <a:ext cx="133" cy="8"/>
              </a:xfrm>
              <a:custGeom>
                <a:avLst/>
                <a:gdLst>
                  <a:gd name="T0" fmla="*/ 100 w 133"/>
                  <a:gd name="T1" fmla="*/ 0 h 8"/>
                  <a:gd name="T2" fmla="*/ 117 w 133"/>
                  <a:gd name="T3" fmla="*/ 0 h 8"/>
                  <a:gd name="T4" fmla="*/ 125 w 133"/>
                  <a:gd name="T5" fmla="*/ 0 h 8"/>
                  <a:gd name="T6" fmla="*/ 117 w 133"/>
                  <a:gd name="T7" fmla="*/ 0 h 8"/>
                  <a:gd name="T8" fmla="*/ 108 w 133"/>
                  <a:gd name="T9" fmla="*/ 0 h 8"/>
                  <a:gd name="T10" fmla="*/ 100 w 133"/>
                  <a:gd name="T11" fmla="*/ 0 h 8"/>
                  <a:gd name="T12" fmla="*/ 117 w 133"/>
                  <a:gd name="T13" fmla="*/ 0 h 8"/>
                  <a:gd name="T14" fmla="*/ 108 w 133"/>
                  <a:gd name="T15" fmla="*/ 0 h 8"/>
                  <a:gd name="T16" fmla="*/ 100 w 133"/>
                  <a:gd name="T17" fmla="*/ 0 h 8"/>
                  <a:gd name="T18" fmla="*/ 117 w 133"/>
                  <a:gd name="T19" fmla="*/ 0 h 8"/>
                  <a:gd name="T20" fmla="*/ 133 w 133"/>
                  <a:gd name="T21" fmla="*/ 0 h 8"/>
                  <a:gd name="T22" fmla="*/ 117 w 133"/>
                  <a:gd name="T23" fmla="*/ 0 h 8"/>
                  <a:gd name="T24" fmla="*/ 133 w 133"/>
                  <a:gd name="T25" fmla="*/ 0 h 8"/>
                  <a:gd name="T26" fmla="*/ 117 w 133"/>
                  <a:gd name="T27" fmla="*/ 0 h 8"/>
                  <a:gd name="T28" fmla="*/ 125 w 133"/>
                  <a:gd name="T29" fmla="*/ 0 h 8"/>
                  <a:gd name="T30" fmla="*/ 117 w 133"/>
                  <a:gd name="T31" fmla="*/ 0 h 8"/>
                  <a:gd name="T32" fmla="*/ 100 w 133"/>
                  <a:gd name="T33" fmla="*/ 8 h 8"/>
                  <a:gd name="T34" fmla="*/ 83 w 133"/>
                  <a:gd name="T35" fmla="*/ 8 h 8"/>
                  <a:gd name="T36" fmla="*/ 75 w 133"/>
                  <a:gd name="T37" fmla="*/ 8 h 8"/>
                  <a:gd name="T38" fmla="*/ 33 w 133"/>
                  <a:gd name="T39" fmla="*/ 8 h 8"/>
                  <a:gd name="T40" fmla="*/ 17 w 133"/>
                  <a:gd name="T41" fmla="*/ 8 h 8"/>
                  <a:gd name="T42" fmla="*/ 0 w 133"/>
                  <a:gd name="T43" fmla="*/ 0 h 8"/>
                  <a:gd name="T44" fmla="*/ 9 w 133"/>
                  <a:gd name="T45" fmla="*/ 8 h 8"/>
                  <a:gd name="T46" fmla="*/ 25 w 133"/>
                  <a:gd name="T47" fmla="*/ 8 h 8"/>
                  <a:gd name="T48" fmla="*/ 50 w 133"/>
                  <a:gd name="T49" fmla="*/ 8 h 8"/>
                  <a:gd name="T50" fmla="*/ 58 w 133"/>
                  <a:gd name="T51" fmla="*/ 8 h 8"/>
                  <a:gd name="T52" fmla="*/ 67 w 133"/>
                  <a:gd name="T53" fmla="*/ 8 h 8"/>
                  <a:gd name="T54" fmla="*/ 75 w 133"/>
                  <a:gd name="T55" fmla="*/ 8 h 8"/>
                  <a:gd name="T56" fmla="*/ 92 w 133"/>
                  <a:gd name="T57" fmla="*/ 8 h 8"/>
                  <a:gd name="T58" fmla="*/ 100 w 133"/>
                  <a:gd name="T59" fmla="*/ 8 h 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3"/>
                  <a:gd name="T91" fmla="*/ 0 h 8"/>
                  <a:gd name="T92" fmla="*/ 133 w 133"/>
                  <a:gd name="T93" fmla="*/ 8 h 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3" h="8">
                    <a:moveTo>
                      <a:pt x="100" y="0"/>
                    </a:moveTo>
                    <a:lnTo>
                      <a:pt x="117" y="0"/>
                    </a:lnTo>
                    <a:lnTo>
                      <a:pt x="125" y="0"/>
                    </a:lnTo>
                    <a:lnTo>
                      <a:pt x="117" y="0"/>
                    </a:lnTo>
                    <a:lnTo>
                      <a:pt x="108" y="0"/>
                    </a:lnTo>
                    <a:lnTo>
                      <a:pt x="100" y="0"/>
                    </a:lnTo>
                    <a:lnTo>
                      <a:pt x="117" y="0"/>
                    </a:lnTo>
                    <a:lnTo>
                      <a:pt x="108" y="0"/>
                    </a:lnTo>
                    <a:lnTo>
                      <a:pt x="100" y="0"/>
                    </a:lnTo>
                    <a:lnTo>
                      <a:pt x="117" y="0"/>
                    </a:lnTo>
                    <a:lnTo>
                      <a:pt x="133" y="0"/>
                    </a:lnTo>
                    <a:lnTo>
                      <a:pt x="117" y="0"/>
                    </a:lnTo>
                    <a:lnTo>
                      <a:pt x="133" y="0"/>
                    </a:lnTo>
                    <a:lnTo>
                      <a:pt x="117" y="0"/>
                    </a:lnTo>
                    <a:lnTo>
                      <a:pt x="125" y="0"/>
                    </a:lnTo>
                    <a:lnTo>
                      <a:pt x="117" y="0"/>
                    </a:lnTo>
                    <a:lnTo>
                      <a:pt x="100" y="8"/>
                    </a:lnTo>
                    <a:lnTo>
                      <a:pt x="83" y="8"/>
                    </a:lnTo>
                    <a:lnTo>
                      <a:pt x="75" y="8"/>
                    </a:lnTo>
                    <a:lnTo>
                      <a:pt x="33" y="8"/>
                    </a:lnTo>
                    <a:lnTo>
                      <a:pt x="17" y="8"/>
                    </a:lnTo>
                    <a:lnTo>
                      <a:pt x="0" y="0"/>
                    </a:lnTo>
                    <a:lnTo>
                      <a:pt x="9" y="8"/>
                    </a:lnTo>
                    <a:lnTo>
                      <a:pt x="25" y="8"/>
                    </a:lnTo>
                    <a:lnTo>
                      <a:pt x="50" y="8"/>
                    </a:lnTo>
                    <a:lnTo>
                      <a:pt x="58" y="8"/>
                    </a:lnTo>
                    <a:lnTo>
                      <a:pt x="67" y="8"/>
                    </a:lnTo>
                    <a:lnTo>
                      <a:pt x="75" y="8"/>
                    </a:lnTo>
                    <a:lnTo>
                      <a:pt x="92" y="8"/>
                    </a:lnTo>
                    <a:lnTo>
                      <a:pt x="100" y="8"/>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32" name="Freeform 48"/>
              <p:cNvSpPr>
                <a:spLocks/>
              </p:cNvSpPr>
              <p:nvPr/>
            </p:nvSpPr>
            <p:spPr bwMode="auto">
              <a:xfrm>
                <a:off x="4787" y="3325"/>
                <a:ext cx="42" cy="268"/>
              </a:xfrm>
              <a:custGeom>
                <a:avLst/>
                <a:gdLst>
                  <a:gd name="T0" fmla="*/ 17 w 42"/>
                  <a:gd name="T1" fmla="*/ 0 h 268"/>
                  <a:gd name="T2" fmla="*/ 0 w 42"/>
                  <a:gd name="T3" fmla="*/ 268 h 268"/>
                  <a:gd name="T4" fmla="*/ 42 w 42"/>
                  <a:gd name="T5" fmla="*/ 268 h 268"/>
                  <a:gd name="T6" fmla="*/ 25 w 42"/>
                  <a:gd name="T7" fmla="*/ 0 h 268"/>
                  <a:gd name="T8" fmla="*/ 0 60000 65536"/>
                  <a:gd name="T9" fmla="*/ 0 60000 65536"/>
                  <a:gd name="T10" fmla="*/ 0 60000 65536"/>
                  <a:gd name="T11" fmla="*/ 0 60000 65536"/>
                  <a:gd name="T12" fmla="*/ 0 w 42"/>
                  <a:gd name="T13" fmla="*/ 0 h 268"/>
                  <a:gd name="T14" fmla="*/ 42 w 42"/>
                  <a:gd name="T15" fmla="*/ 268 h 268"/>
                </a:gdLst>
                <a:ahLst/>
                <a:cxnLst>
                  <a:cxn ang="T8">
                    <a:pos x="T0" y="T1"/>
                  </a:cxn>
                  <a:cxn ang="T9">
                    <a:pos x="T2" y="T3"/>
                  </a:cxn>
                  <a:cxn ang="T10">
                    <a:pos x="T4" y="T5"/>
                  </a:cxn>
                  <a:cxn ang="T11">
                    <a:pos x="T6" y="T7"/>
                  </a:cxn>
                </a:cxnLst>
                <a:rect l="T12" t="T13" r="T14" b="T15"/>
                <a:pathLst>
                  <a:path w="42" h="268">
                    <a:moveTo>
                      <a:pt x="17" y="0"/>
                    </a:moveTo>
                    <a:lnTo>
                      <a:pt x="0" y="268"/>
                    </a:lnTo>
                    <a:lnTo>
                      <a:pt x="42" y="268"/>
                    </a:lnTo>
                    <a:lnTo>
                      <a:pt x="25" y="0"/>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33" name="Rectangle 49"/>
              <p:cNvSpPr>
                <a:spLocks noChangeArrowheads="1"/>
              </p:cNvSpPr>
              <p:nvPr/>
            </p:nvSpPr>
            <p:spPr bwMode="auto">
              <a:xfrm>
                <a:off x="4783" y="3305"/>
                <a:ext cx="42" cy="1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34" name="Line 50"/>
              <p:cNvSpPr>
                <a:spLocks noChangeShapeType="1"/>
              </p:cNvSpPr>
              <p:nvPr/>
            </p:nvSpPr>
            <p:spPr bwMode="auto">
              <a:xfrm>
                <a:off x="4812" y="3269"/>
                <a:ext cx="1" cy="6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35" name="Freeform 51"/>
              <p:cNvSpPr>
                <a:spLocks/>
              </p:cNvSpPr>
              <p:nvPr/>
            </p:nvSpPr>
            <p:spPr bwMode="auto">
              <a:xfrm>
                <a:off x="4796" y="3348"/>
                <a:ext cx="33" cy="245"/>
              </a:xfrm>
              <a:custGeom>
                <a:avLst/>
                <a:gdLst>
                  <a:gd name="T0" fmla="*/ 8 w 33"/>
                  <a:gd name="T1" fmla="*/ 0 h 245"/>
                  <a:gd name="T2" fmla="*/ 16 w 33"/>
                  <a:gd name="T3" fmla="*/ 40 h 245"/>
                  <a:gd name="T4" fmla="*/ 8 w 33"/>
                  <a:gd name="T5" fmla="*/ 87 h 245"/>
                  <a:gd name="T6" fmla="*/ 25 w 33"/>
                  <a:gd name="T7" fmla="*/ 119 h 245"/>
                  <a:gd name="T8" fmla="*/ 0 w 33"/>
                  <a:gd name="T9" fmla="*/ 190 h 245"/>
                  <a:gd name="T10" fmla="*/ 33 w 33"/>
                  <a:gd name="T11" fmla="*/ 245 h 245"/>
                  <a:gd name="T12" fmla="*/ 0 60000 65536"/>
                  <a:gd name="T13" fmla="*/ 0 60000 65536"/>
                  <a:gd name="T14" fmla="*/ 0 60000 65536"/>
                  <a:gd name="T15" fmla="*/ 0 60000 65536"/>
                  <a:gd name="T16" fmla="*/ 0 60000 65536"/>
                  <a:gd name="T17" fmla="*/ 0 60000 65536"/>
                  <a:gd name="T18" fmla="*/ 0 w 33"/>
                  <a:gd name="T19" fmla="*/ 0 h 245"/>
                  <a:gd name="T20" fmla="*/ 33 w 3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33" h="245">
                    <a:moveTo>
                      <a:pt x="8" y="0"/>
                    </a:moveTo>
                    <a:lnTo>
                      <a:pt x="16" y="40"/>
                    </a:lnTo>
                    <a:lnTo>
                      <a:pt x="8" y="87"/>
                    </a:lnTo>
                    <a:lnTo>
                      <a:pt x="25" y="119"/>
                    </a:lnTo>
                    <a:lnTo>
                      <a:pt x="0" y="190"/>
                    </a:lnTo>
                    <a:lnTo>
                      <a:pt x="33" y="245"/>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36" name="Freeform 52"/>
              <p:cNvSpPr>
                <a:spLocks/>
              </p:cNvSpPr>
              <p:nvPr/>
            </p:nvSpPr>
            <p:spPr bwMode="auto">
              <a:xfrm>
                <a:off x="4787" y="3341"/>
                <a:ext cx="42" cy="252"/>
              </a:xfrm>
              <a:custGeom>
                <a:avLst/>
                <a:gdLst>
                  <a:gd name="T0" fmla="*/ 25 w 42"/>
                  <a:gd name="T1" fmla="*/ 0 h 252"/>
                  <a:gd name="T2" fmla="*/ 17 w 42"/>
                  <a:gd name="T3" fmla="*/ 39 h 252"/>
                  <a:gd name="T4" fmla="*/ 25 w 42"/>
                  <a:gd name="T5" fmla="*/ 86 h 252"/>
                  <a:gd name="T6" fmla="*/ 9 w 42"/>
                  <a:gd name="T7" fmla="*/ 126 h 252"/>
                  <a:gd name="T8" fmla="*/ 42 w 42"/>
                  <a:gd name="T9" fmla="*/ 189 h 252"/>
                  <a:gd name="T10" fmla="*/ 0 w 42"/>
                  <a:gd name="T11" fmla="*/ 252 h 252"/>
                  <a:gd name="T12" fmla="*/ 0 60000 65536"/>
                  <a:gd name="T13" fmla="*/ 0 60000 65536"/>
                  <a:gd name="T14" fmla="*/ 0 60000 65536"/>
                  <a:gd name="T15" fmla="*/ 0 60000 65536"/>
                  <a:gd name="T16" fmla="*/ 0 60000 65536"/>
                  <a:gd name="T17" fmla="*/ 0 60000 65536"/>
                  <a:gd name="T18" fmla="*/ 0 w 42"/>
                  <a:gd name="T19" fmla="*/ 0 h 252"/>
                  <a:gd name="T20" fmla="*/ 42 w 42"/>
                  <a:gd name="T21" fmla="*/ 252 h 252"/>
                </a:gdLst>
                <a:ahLst/>
                <a:cxnLst>
                  <a:cxn ang="T12">
                    <a:pos x="T0" y="T1"/>
                  </a:cxn>
                  <a:cxn ang="T13">
                    <a:pos x="T2" y="T3"/>
                  </a:cxn>
                  <a:cxn ang="T14">
                    <a:pos x="T4" y="T5"/>
                  </a:cxn>
                  <a:cxn ang="T15">
                    <a:pos x="T6" y="T7"/>
                  </a:cxn>
                  <a:cxn ang="T16">
                    <a:pos x="T8" y="T9"/>
                  </a:cxn>
                  <a:cxn ang="T17">
                    <a:pos x="T10" y="T11"/>
                  </a:cxn>
                </a:cxnLst>
                <a:rect l="T18" t="T19" r="T20" b="T21"/>
                <a:pathLst>
                  <a:path w="42" h="252">
                    <a:moveTo>
                      <a:pt x="25" y="0"/>
                    </a:moveTo>
                    <a:lnTo>
                      <a:pt x="17" y="39"/>
                    </a:lnTo>
                    <a:lnTo>
                      <a:pt x="25" y="86"/>
                    </a:lnTo>
                    <a:lnTo>
                      <a:pt x="9" y="126"/>
                    </a:lnTo>
                    <a:lnTo>
                      <a:pt x="42" y="189"/>
                    </a:lnTo>
                    <a:lnTo>
                      <a:pt x="0" y="252"/>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37" name="Freeform 53"/>
              <p:cNvSpPr>
                <a:spLocks/>
              </p:cNvSpPr>
              <p:nvPr/>
            </p:nvSpPr>
            <p:spPr bwMode="auto">
              <a:xfrm>
                <a:off x="4763" y="3593"/>
                <a:ext cx="66" cy="8"/>
              </a:xfrm>
              <a:custGeom>
                <a:avLst/>
                <a:gdLst>
                  <a:gd name="T0" fmla="*/ 0 w 66"/>
                  <a:gd name="T1" fmla="*/ 8 h 8"/>
                  <a:gd name="T2" fmla="*/ 49 w 66"/>
                  <a:gd name="T3" fmla="*/ 0 h 8"/>
                  <a:gd name="T4" fmla="*/ 49 w 66"/>
                  <a:gd name="T5" fmla="*/ 8 h 8"/>
                  <a:gd name="T6" fmla="*/ 58 w 66"/>
                  <a:gd name="T7" fmla="*/ 8 h 8"/>
                  <a:gd name="T8" fmla="*/ 58 w 66"/>
                  <a:gd name="T9" fmla="*/ 0 h 8"/>
                  <a:gd name="T10" fmla="*/ 66 w 66"/>
                  <a:gd name="T11" fmla="*/ 0 h 8"/>
                  <a:gd name="T12" fmla="*/ 0 60000 65536"/>
                  <a:gd name="T13" fmla="*/ 0 60000 65536"/>
                  <a:gd name="T14" fmla="*/ 0 60000 65536"/>
                  <a:gd name="T15" fmla="*/ 0 60000 65536"/>
                  <a:gd name="T16" fmla="*/ 0 60000 65536"/>
                  <a:gd name="T17" fmla="*/ 0 60000 65536"/>
                  <a:gd name="T18" fmla="*/ 0 w 66"/>
                  <a:gd name="T19" fmla="*/ 0 h 8"/>
                  <a:gd name="T20" fmla="*/ 66 w 66"/>
                  <a:gd name="T21" fmla="*/ 8 h 8"/>
                </a:gdLst>
                <a:ahLst/>
                <a:cxnLst>
                  <a:cxn ang="T12">
                    <a:pos x="T0" y="T1"/>
                  </a:cxn>
                  <a:cxn ang="T13">
                    <a:pos x="T2" y="T3"/>
                  </a:cxn>
                  <a:cxn ang="T14">
                    <a:pos x="T4" y="T5"/>
                  </a:cxn>
                  <a:cxn ang="T15">
                    <a:pos x="T6" y="T7"/>
                  </a:cxn>
                  <a:cxn ang="T16">
                    <a:pos x="T8" y="T9"/>
                  </a:cxn>
                  <a:cxn ang="T17">
                    <a:pos x="T10" y="T11"/>
                  </a:cxn>
                </a:cxnLst>
                <a:rect l="T18" t="T19" r="T20" b="T21"/>
                <a:pathLst>
                  <a:path w="66" h="8">
                    <a:moveTo>
                      <a:pt x="0" y="8"/>
                    </a:moveTo>
                    <a:lnTo>
                      <a:pt x="49" y="0"/>
                    </a:lnTo>
                    <a:lnTo>
                      <a:pt x="49" y="8"/>
                    </a:lnTo>
                    <a:lnTo>
                      <a:pt x="58" y="8"/>
                    </a:lnTo>
                    <a:lnTo>
                      <a:pt x="58" y="0"/>
                    </a:lnTo>
                    <a:lnTo>
                      <a:pt x="66" y="0"/>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38" name="Freeform 54"/>
              <p:cNvSpPr>
                <a:spLocks/>
              </p:cNvSpPr>
              <p:nvPr/>
            </p:nvSpPr>
            <p:spPr bwMode="auto">
              <a:xfrm>
                <a:off x="4787" y="3601"/>
                <a:ext cx="25" cy="8"/>
              </a:xfrm>
              <a:custGeom>
                <a:avLst/>
                <a:gdLst>
                  <a:gd name="T0" fmla="*/ 0 w 25"/>
                  <a:gd name="T1" fmla="*/ 0 h 8"/>
                  <a:gd name="T2" fmla="*/ 25 w 25"/>
                  <a:gd name="T3" fmla="*/ 0 h 8"/>
                  <a:gd name="T4" fmla="*/ 17 w 25"/>
                  <a:gd name="T5" fmla="*/ 8 h 8"/>
                  <a:gd name="T6" fmla="*/ 0 60000 65536"/>
                  <a:gd name="T7" fmla="*/ 0 60000 65536"/>
                  <a:gd name="T8" fmla="*/ 0 60000 65536"/>
                  <a:gd name="T9" fmla="*/ 0 w 25"/>
                  <a:gd name="T10" fmla="*/ 0 h 8"/>
                  <a:gd name="T11" fmla="*/ 25 w 25"/>
                  <a:gd name="T12" fmla="*/ 8 h 8"/>
                </a:gdLst>
                <a:ahLst/>
                <a:cxnLst>
                  <a:cxn ang="T6">
                    <a:pos x="T0" y="T1"/>
                  </a:cxn>
                  <a:cxn ang="T7">
                    <a:pos x="T2" y="T3"/>
                  </a:cxn>
                  <a:cxn ang="T8">
                    <a:pos x="T4" y="T5"/>
                  </a:cxn>
                </a:cxnLst>
                <a:rect l="T9" t="T10" r="T11" b="T12"/>
                <a:pathLst>
                  <a:path w="25" h="8">
                    <a:moveTo>
                      <a:pt x="0" y="0"/>
                    </a:moveTo>
                    <a:lnTo>
                      <a:pt x="25" y="0"/>
                    </a:lnTo>
                    <a:lnTo>
                      <a:pt x="17" y="8"/>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39" name="Freeform 55"/>
              <p:cNvSpPr>
                <a:spLocks/>
              </p:cNvSpPr>
              <p:nvPr/>
            </p:nvSpPr>
            <p:spPr bwMode="auto">
              <a:xfrm>
                <a:off x="4771" y="3593"/>
                <a:ext cx="100" cy="1"/>
              </a:xfrm>
              <a:custGeom>
                <a:avLst/>
                <a:gdLst>
                  <a:gd name="T0" fmla="*/ 75 w 100"/>
                  <a:gd name="T1" fmla="*/ 0 h 1"/>
                  <a:gd name="T2" fmla="*/ 66 w 100"/>
                  <a:gd name="T3" fmla="*/ 0 h 1"/>
                  <a:gd name="T4" fmla="*/ 58 w 100"/>
                  <a:gd name="T5" fmla="*/ 0 h 1"/>
                  <a:gd name="T6" fmla="*/ 50 w 100"/>
                  <a:gd name="T7" fmla="*/ 0 h 1"/>
                  <a:gd name="T8" fmla="*/ 58 w 100"/>
                  <a:gd name="T9" fmla="*/ 0 h 1"/>
                  <a:gd name="T10" fmla="*/ 66 w 100"/>
                  <a:gd name="T11" fmla="*/ 0 h 1"/>
                  <a:gd name="T12" fmla="*/ 75 w 100"/>
                  <a:gd name="T13" fmla="*/ 0 h 1"/>
                  <a:gd name="T14" fmla="*/ 83 w 100"/>
                  <a:gd name="T15" fmla="*/ 0 h 1"/>
                  <a:gd name="T16" fmla="*/ 75 w 100"/>
                  <a:gd name="T17" fmla="*/ 0 h 1"/>
                  <a:gd name="T18" fmla="*/ 66 w 100"/>
                  <a:gd name="T19" fmla="*/ 0 h 1"/>
                  <a:gd name="T20" fmla="*/ 58 w 100"/>
                  <a:gd name="T21" fmla="*/ 0 h 1"/>
                  <a:gd name="T22" fmla="*/ 50 w 100"/>
                  <a:gd name="T23" fmla="*/ 0 h 1"/>
                  <a:gd name="T24" fmla="*/ 41 w 100"/>
                  <a:gd name="T25" fmla="*/ 0 h 1"/>
                  <a:gd name="T26" fmla="*/ 50 w 100"/>
                  <a:gd name="T27" fmla="*/ 0 h 1"/>
                  <a:gd name="T28" fmla="*/ 41 w 100"/>
                  <a:gd name="T29" fmla="*/ 0 h 1"/>
                  <a:gd name="T30" fmla="*/ 16 w 100"/>
                  <a:gd name="T31" fmla="*/ 0 h 1"/>
                  <a:gd name="T32" fmla="*/ 0 w 100"/>
                  <a:gd name="T33" fmla="*/ 0 h 1"/>
                  <a:gd name="T34" fmla="*/ 16 w 100"/>
                  <a:gd name="T35" fmla="*/ 0 h 1"/>
                  <a:gd name="T36" fmla="*/ 41 w 100"/>
                  <a:gd name="T37" fmla="*/ 0 h 1"/>
                  <a:gd name="T38" fmla="*/ 58 w 100"/>
                  <a:gd name="T39" fmla="*/ 0 h 1"/>
                  <a:gd name="T40" fmla="*/ 91 w 100"/>
                  <a:gd name="T41" fmla="*/ 0 h 1"/>
                  <a:gd name="T42" fmla="*/ 100 w 100"/>
                  <a:gd name="T43" fmla="*/ 0 h 1"/>
                  <a:gd name="T44" fmla="*/ 75 w 100"/>
                  <a:gd name="T45" fmla="*/ 0 h 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0"/>
                  <a:gd name="T70" fmla="*/ 0 h 1"/>
                  <a:gd name="T71" fmla="*/ 100 w 100"/>
                  <a:gd name="T72" fmla="*/ 1 h 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0" h="1">
                    <a:moveTo>
                      <a:pt x="75" y="0"/>
                    </a:moveTo>
                    <a:lnTo>
                      <a:pt x="66" y="0"/>
                    </a:lnTo>
                    <a:lnTo>
                      <a:pt x="58" y="0"/>
                    </a:lnTo>
                    <a:lnTo>
                      <a:pt x="50" y="0"/>
                    </a:lnTo>
                    <a:lnTo>
                      <a:pt x="58" y="0"/>
                    </a:lnTo>
                    <a:lnTo>
                      <a:pt x="66" y="0"/>
                    </a:lnTo>
                    <a:lnTo>
                      <a:pt x="75" y="0"/>
                    </a:lnTo>
                    <a:lnTo>
                      <a:pt x="83" y="0"/>
                    </a:lnTo>
                    <a:lnTo>
                      <a:pt x="75" y="0"/>
                    </a:lnTo>
                    <a:lnTo>
                      <a:pt x="66" y="0"/>
                    </a:lnTo>
                    <a:lnTo>
                      <a:pt x="58" y="0"/>
                    </a:lnTo>
                    <a:lnTo>
                      <a:pt x="50" y="0"/>
                    </a:lnTo>
                    <a:lnTo>
                      <a:pt x="41" y="0"/>
                    </a:lnTo>
                    <a:lnTo>
                      <a:pt x="50" y="0"/>
                    </a:lnTo>
                    <a:lnTo>
                      <a:pt x="41" y="0"/>
                    </a:lnTo>
                    <a:lnTo>
                      <a:pt x="16" y="0"/>
                    </a:lnTo>
                    <a:lnTo>
                      <a:pt x="0" y="0"/>
                    </a:lnTo>
                    <a:lnTo>
                      <a:pt x="16" y="0"/>
                    </a:lnTo>
                    <a:lnTo>
                      <a:pt x="41" y="0"/>
                    </a:lnTo>
                    <a:lnTo>
                      <a:pt x="58" y="0"/>
                    </a:lnTo>
                    <a:lnTo>
                      <a:pt x="91" y="0"/>
                    </a:lnTo>
                    <a:lnTo>
                      <a:pt x="100" y="0"/>
                    </a:lnTo>
                    <a:lnTo>
                      <a:pt x="75" y="0"/>
                    </a:lnTo>
                    <a:close/>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grpSp>
        <p:sp>
          <p:nvSpPr>
            <p:cNvPr id="93240" name="Arc 56"/>
            <p:cNvSpPr>
              <a:spLocks/>
            </p:cNvSpPr>
            <p:nvPr/>
          </p:nvSpPr>
          <p:spPr bwMode="auto">
            <a:xfrm>
              <a:off x="2234" y="2325"/>
              <a:ext cx="133" cy="112"/>
            </a:xfrm>
            <a:custGeom>
              <a:avLst/>
              <a:gdLst>
                <a:gd name="T0" fmla="*/ 0 w 21600"/>
                <a:gd name="T1" fmla="*/ 0 h 21600"/>
                <a:gd name="T2" fmla="*/ 133 w 21600"/>
                <a:gd name="T3" fmla="*/ 112 h 21600"/>
                <a:gd name="T4" fmla="*/ 0 w 21600"/>
                <a:gd name="T5" fmla="*/ 11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Clr>
                  <a:schemeClr val="accent2"/>
                </a:buClr>
                <a:buFont typeface="Wingdings" pitchFamily="2" charset="2"/>
                <a:buChar char="§"/>
              </a:pPr>
              <a:endParaRPr lang="en-US" sz="1600" b="1"/>
            </a:p>
          </p:txBody>
        </p:sp>
        <p:sp>
          <p:nvSpPr>
            <p:cNvPr id="93241" name="Arc 57"/>
            <p:cNvSpPr>
              <a:spLocks noChangeAspect="1"/>
            </p:cNvSpPr>
            <p:nvPr/>
          </p:nvSpPr>
          <p:spPr bwMode="auto">
            <a:xfrm>
              <a:off x="2224" y="2374"/>
              <a:ext cx="98" cy="83"/>
            </a:xfrm>
            <a:custGeom>
              <a:avLst/>
              <a:gdLst>
                <a:gd name="T0" fmla="*/ 0 w 21600"/>
                <a:gd name="T1" fmla="*/ 0 h 21600"/>
                <a:gd name="T2" fmla="*/ 98 w 21600"/>
                <a:gd name="T3" fmla="*/ 83 h 21600"/>
                <a:gd name="T4" fmla="*/ 0 w 21600"/>
                <a:gd name="T5" fmla="*/ 8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Clr>
                  <a:schemeClr val="accent2"/>
                </a:buClr>
                <a:buFont typeface="Wingdings" pitchFamily="2" charset="2"/>
                <a:buChar char="§"/>
              </a:pPr>
              <a:endParaRPr lang="en-US" sz="1600" b="1"/>
            </a:p>
          </p:txBody>
        </p:sp>
        <p:sp>
          <p:nvSpPr>
            <p:cNvPr id="93242" name="Arc 58"/>
            <p:cNvSpPr>
              <a:spLocks noChangeAspect="1"/>
            </p:cNvSpPr>
            <p:nvPr/>
          </p:nvSpPr>
          <p:spPr bwMode="auto">
            <a:xfrm>
              <a:off x="2208" y="2422"/>
              <a:ext cx="69" cy="58"/>
            </a:xfrm>
            <a:custGeom>
              <a:avLst/>
              <a:gdLst>
                <a:gd name="T0" fmla="*/ 0 w 21600"/>
                <a:gd name="T1" fmla="*/ 0 h 21600"/>
                <a:gd name="T2" fmla="*/ 69 w 21600"/>
                <a:gd name="T3" fmla="*/ 58 h 21600"/>
                <a:gd name="T4" fmla="*/ 0 w 21600"/>
                <a:gd name="T5" fmla="*/ 5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Clr>
                  <a:schemeClr val="accent2"/>
                </a:buClr>
                <a:buFont typeface="Wingdings" pitchFamily="2" charset="2"/>
                <a:buChar char="§"/>
              </a:pPr>
              <a:endParaRPr lang="en-US" sz="1600" b="1"/>
            </a:p>
          </p:txBody>
        </p:sp>
      </p:grpSp>
      <p:pic>
        <p:nvPicPr>
          <p:cNvPr id="93243" name="Picture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75" y="4848225"/>
            <a:ext cx="8350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3244" name="Picture 60" descr="oldt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563" y="3602038"/>
            <a:ext cx="3413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45" name="Picture 61" descr="oldt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7463" y="4349750"/>
            <a:ext cx="3413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46" name="Picture 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7438" y="4870450"/>
            <a:ext cx="4286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3247"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6988" y="3451225"/>
            <a:ext cx="8350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3248" name="Text Box 64"/>
          <p:cNvSpPr txBox="1">
            <a:spLocks noChangeArrowheads="1"/>
          </p:cNvSpPr>
          <p:nvPr/>
        </p:nvSpPr>
        <p:spPr bwMode="auto">
          <a:xfrm>
            <a:off x="1933575" y="5324475"/>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r>
              <a:rPr lang="en-US" sz="1000"/>
              <a:t>Air Traffic Center</a:t>
            </a:r>
          </a:p>
        </p:txBody>
      </p:sp>
      <p:pic>
        <p:nvPicPr>
          <p:cNvPr id="93249" name="Picture 65" descr="brown plane"/>
          <p:cNvPicPr>
            <a:picLocks noChangeAspect="1" noChangeArrowheads="1"/>
          </p:cNvPicPr>
          <p:nvPr/>
        </p:nvPicPr>
        <p:blipFill>
          <a:blip r:embed="rId3">
            <a:extLst>
              <a:ext uri="{28A0092B-C50C-407E-A947-70E740481C1C}">
                <a14:useLocalDpi xmlns:a14="http://schemas.microsoft.com/office/drawing/2010/main" val="0"/>
              </a:ext>
            </a:extLst>
          </a:blip>
          <a:srcRect l="6250" t="12500" r="70624" b="72656"/>
          <a:stretch>
            <a:fillRect/>
          </a:stretch>
        </p:blipFill>
        <p:spPr bwMode="auto">
          <a:xfrm>
            <a:off x="6096000" y="1571625"/>
            <a:ext cx="7620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50" name="Line 66"/>
          <p:cNvSpPr>
            <a:spLocks noChangeShapeType="1"/>
          </p:cNvSpPr>
          <p:nvPr/>
        </p:nvSpPr>
        <p:spPr bwMode="auto">
          <a:xfrm flipH="1" flipV="1">
            <a:off x="6553200" y="1876425"/>
            <a:ext cx="304800" cy="609600"/>
          </a:xfrm>
          <a:prstGeom prst="line">
            <a:avLst/>
          </a:prstGeom>
          <a:noFill/>
          <a:ln w="127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51" name="Line 67"/>
          <p:cNvSpPr>
            <a:spLocks noChangeShapeType="1"/>
          </p:cNvSpPr>
          <p:nvPr/>
        </p:nvSpPr>
        <p:spPr bwMode="auto">
          <a:xfrm flipV="1">
            <a:off x="1047750" y="1838325"/>
            <a:ext cx="276225" cy="619125"/>
          </a:xfrm>
          <a:prstGeom prst="line">
            <a:avLst/>
          </a:prstGeom>
          <a:noFill/>
          <a:ln w="127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93252" name="Picture 68" descr="brown plane"/>
          <p:cNvPicPr>
            <a:picLocks noChangeAspect="1" noChangeArrowheads="1"/>
          </p:cNvPicPr>
          <p:nvPr/>
        </p:nvPicPr>
        <p:blipFill>
          <a:blip r:embed="rId3">
            <a:extLst>
              <a:ext uri="{28A0092B-C50C-407E-A947-70E740481C1C}">
                <a14:useLocalDpi xmlns:a14="http://schemas.microsoft.com/office/drawing/2010/main" val="0"/>
              </a:ext>
            </a:extLst>
          </a:blip>
          <a:srcRect l="6250" t="12500" r="70624" b="72656"/>
          <a:stretch>
            <a:fillRect/>
          </a:stretch>
        </p:blipFill>
        <p:spPr bwMode="auto">
          <a:xfrm>
            <a:off x="1114425" y="1562100"/>
            <a:ext cx="7620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53" name="Text Box 69"/>
          <p:cNvSpPr txBox="1">
            <a:spLocks noChangeArrowheads="1"/>
          </p:cNvSpPr>
          <p:nvPr/>
        </p:nvSpPr>
        <p:spPr bwMode="auto">
          <a:xfrm>
            <a:off x="5943600" y="2105025"/>
            <a:ext cx="658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r>
              <a:rPr lang="en-US" sz="1200" b="1"/>
              <a:t>VOICE</a:t>
            </a:r>
          </a:p>
        </p:txBody>
      </p:sp>
      <p:sp>
        <p:nvSpPr>
          <p:cNvPr id="93254" name="Text Box 70"/>
          <p:cNvSpPr txBox="1">
            <a:spLocks noChangeArrowheads="1"/>
          </p:cNvSpPr>
          <p:nvPr/>
        </p:nvSpPr>
        <p:spPr bwMode="auto">
          <a:xfrm>
            <a:off x="1246188" y="1973263"/>
            <a:ext cx="6588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r>
              <a:rPr lang="en-US" sz="1200" b="1"/>
              <a:t>VOICE</a:t>
            </a:r>
          </a:p>
        </p:txBody>
      </p:sp>
      <p:sp>
        <p:nvSpPr>
          <p:cNvPr id="1249351" name="Cloud"/>
          <p:cNvSpPr>
            <a:spLocks noChangeAspect="1" noEditPoints="1" noChangeArrowheads="1"/>
          </p:cNvSpPr>
          <p:nvPr/>
        </p:nvSpPr>
        <p:spPr bwMode="auto">
          <a:xfrm>
            <a:off x="2816225" y="4233863"/>
            <a:ext cx="1908175" cy="112871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accent2"/>
              </a:gs>
              <a:gs pos="50000">
                <a:srgbClr val="FFFFFF"/>
              </a:gs>
              <a:gs pos="100000">
                <a:schemeClr val="accent2"/>
              </a:gs>
            </a:gsLst>
            <a:lin ang="2700000" scaled="1"/>
          </a:gradFill>
          <a:ln w="9525">
            <a:noFill/>
            <a:prstDash val="dash"/>
            <a:miter lim="800000"/>
            <a:headEnd/>
            <a:tailEnd/>
          </a:ln>
          <a:effectLst/>
        </p:spPr>
        <p:txBody>
          <a:bodyPr lIns="0" tIns="0" rIns="0" bIns="0" anchor="ctr" anchorCtr="1"/>
          <a:lstStyle/>
          <a:p>
            <a:pPr algn="ctr">
              <a:defRPr/>
            </a:pPr>
            <a:r>
              <a:rPr lang="en-US" sz="1200" b="1"/>
              <a:t>Communications</a:t>
            </a:r>
          </a:p>
          <a:p>
            <a:pPr algn="ctr">
              <a:defRPr/>
            </a:pPr>
            <a:r>
              <a:rPr lang="en-US" sz="1200" b="1"/>
              <a:t>Infrastructure</a:t>
            </a:r>
          </a:p>
        </p:txBody>
      </p:sp>
      <p:sp>
        <p:nvSpPr>
          <p:cNvPr id="93256" name="Freeform 72"/>
          <p:cNvSpPr>
            <a:spLocks/>
          </p:cNvSpPr>
          <p:nvPr/>
        </p:nvSpPr>
        <p:spPr bwMode="auto">
          <a:xfrm>
            <a:off x="2971800" y="5038725"/>
            <a:ext cx="1371600" cy="88900"/>
          </a:xfrm>
          <a:custGeom>
            <a:avLst/>
            <a:gdLst>
              <a:gd name="T0" fmla="*/ 0 w 864"/>
              <a:gd name="T1" fmla="*/ 48 h 56"/>
              <a:gd name="T2" fmla="*/ 96 w 864"/>
              <a:gd name="T3" fmla="*/ 48 h 56"/>
              <a:gd name="T4" fmla="*/ 528 w 864"/>
              <a:gd name="T5" fmla="*/ 0 h 56"/>
              <a:gd name="T6" fmla="*/ 864 w 864"/>
              <a:gd name="T7" fmla="*/ 48 h 56"/>
              <a:gd name="T8" fmla="*/ 0 60000 65536"/>
              <a:gd name="T9" fmla="*/ 0 60000 65536"/>
              <a:gd name="T10" fmla="*/ 0 60000 65536"/>
              <a:gd name="T11" fmla="*/ 0 60000 65536"/>
              <a:gd name="T12" fmla="*/ 0 w 864"/>
              <a:gd name="T13" fmla="*/ 0 h 56"/>
              <a:gd name="T14" fmla="*/ 864 w 864"/>
              <a:gd name="T15" fmla="*/ 56 h 56"/>
            </a:gdLst>
            <a:ahLst/>
            <a:cxnLst>
              <a:cxn ang="T8">
                <a:pos x="T0" y="T1"/>
              </a:cxn>
              <a:cxn ang="T9">
                <a:pos x="T2" y="T3"/>
              </a:cxn>
              <a:cxn ang="T10">
                <a:pos x="T4" y="T5"/>
              </a:cxn>
              <a:cxn ang="T11">
                <a:pos x="T6" y="T7"/>
              </a:cxn>
            </a:cxnLst>
            <a:rect l="T12" t="T13" r="T14" b="T15"/>
            <a:pathLst>
              <a:path w="864" h="56">
                <a:moveTo>
                  <a:pt x="0" y="48"/>
                </a:moveTo>
                <a:cubicBezTo>
                  <a:pt x="4" y="52"/>
                  <a:pt x="8" y="56"/>
                  <a:pt x="96" y="48"/>
                </a:cubicBezTo>
                <a:cubicBezTo>
                  <a:pt x="184" y="40"/>
                  <a:pt x="400" y="0"/>
                  <a:pt x="528" y="0"/>
                </a:cubicBezTo>
                <a:cubicBezTo>
                  <a:pt x="656" y="0"/>
                  <a:pt x="760" y="24"/>
                  <a:pt x="864"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57" name="Oval 73"/>
          <p:cNvSpPr>
            <a:spLocks noChangeAspect="1" noChangeArrowheads="1"/>
          </p:cNvSpPr>
          <p:nvPr/>
        </p:nvSpPr>
        <p:spPr bwMode="auto">
          <a:xfrm>
            <a:off x="4333875" y="5105400"/>
            <a:ext cx="92075" cy="92075"/>
          </a:xfrm>
          <a:prstGeom prst="ellipse">
            <a:avLst/>
          </a:prstGeom>
          <a:solidFill>
            <a:schemeClr val="bg1"/>
          </a:solidFill>
          <a:ln w="9525">
            <a:solidFill>
              <a:schemeClr val="tx1"/>
            </a:solidFill>
            <a:round/>
            <a:headEnd/>
            <a:tailEnd/>
          </a:ln>
        </p:spPr>
        <p:txBody>
          <a:bodyPr wrap="none" anchor="ctr"/>
          <a:lstStyle/>
          <a:p>
            <a:pPr algn="ctr">
              <a:spcBef>
                <a:spcPct val="20000"/>
              </a:spcBef>
              <a:buClr>
                <a:schemeClr val="accent2"/>
              </a:buClr>
              <a:buFont typeface="Wingdings" pitchFamily="2" charset="2"/>
              <a:buChar char="§"/>
            </a:pPr>
            <a:endParaRPr lang="en-US" sz="1600" b="1"/>
          </a:p>
        </p:txBody>
      </p:sp>
      <p:sp>
        <p:nvSpPr>
          <p:cNvPr id="93258" name="Freeform 74"/>
          <p:cNvSpPr>
            <a:spLocks/>
          </p:cNvSpPr>
          <p:nvPr/>
        </p:nvSpPr>
        <p:spPr bwMode="auto">
          <a:xfrm>
            <a:off x="3000375" y="4410075"/>
            <a:ext cx="165100" cy="177800"/>
          </a:xfrm>
          <a:custGeom>
            <a:avLst/>
            <a:gdLst>
              <a:gd name="T0" fmla="*/ 0 w 104"/>
              <a:gd name="T1" fmla="*/ 96 h 112"/>
              <a:gd name="T2" fmla="*/ 96 w 104"/>
              <a:gd name="T3" fmla="*/ 96 h 112"/>
              <a:gd name="T4" fmla="*/ 48 w 104"/>
              <a:gd name="T5" fmla="*/ 0 h 112"/>
              <a:gd name="T6" fmla="*/ 0 60000 65536"/>
              <a:gd name="T7" fmla="*/ 0 60000 65536"/>
              <a:gd name="T8" fmla="*/ 0 60000 65536"/>
              <a:gd name="T9" fmla="*/ 0 w 104"/>
              <a:gd name="T10" fmla="*/ 0 h 112"/>
              <a:gd name="T11" fmla="*/ 104 w 104"/>
              <a:gd name="T12" fmla="*/ 112 h 112"/>
            </a:gdLst>
            <a:ahLst/>
            <a:cxnLst>
              <a:cxn ang="T6">
                <a:pos x="T0" y="T1"/>
              </a:cxn>
              <a:cxn ang="T7">
                <a:pos x="T2" y="T3"/>
              </a:cxn>
              <a:cxn ang="T8">
                <a:pos x="T4" y="T5"/>
              </a:cxn>
            </a:cxnLst>
            <a:rect l="T9" t="T10" r="T11" b="T12"/>
            <a:pathLst>
              <a:path w="104" h="112">
                <a:moveTo>
                  <a:pt x="0" y="96"/>
                </a:moveTo>
                <a:cubicBezTo>
                  <a:pt x="44" y="104"/>
                  <a:pt x="88" y="112"/>
                  <a:pt x="96" y="96"/>
                </a:cubicBezTo>
                <a:cubicBezTo>
                  <a:pt x="104" y="80"/>
                  <a:pt x="76" y="40"/>
                  <a:pt x="4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59" name="Freeform 75"/>
          <p:cNvSpPr>
            <a:spLocks/>
          </p:cNvSpPr>
          <p:nvPr/>
        </p:nvSpPr>
        <p:spPr bwMode="auto">
          <a:xfrm>
            <a:off x="4318000" y="4352925"/>
            <a:ext cx="330200" cy="304800"/>
          </a:xfrm>
          <a:custGeom>
            <a:avLst/>
            <a:gdLst>
              <a:gd name="T0" fmla="*/ 208 w 208"/>
              <a:gd name="T1" fmla="*/ 192 h 192"/>
              <a:gd name="T2" fmla="*/ 16 w 208"/>
              <a:gd name="T3" fmla="*/ 144 h 192"/>
              <a:gd name="T4" fmla="*/ 112 w 208"/>
              <a:gd name="T5" fmla="*/ 0 h 192"/>
              <a:gd name="T6" fmla="*/ 0 60000 65536"/>
              <a:gd name="T7" fmla="*/ 0 60000 65536"/>
              <a:gd name="T8" fmla="*/ 0 60000 65536"/>
              <a:gd name="T9" fmla="*/ 0 w 208"/>
              <a:gd name="T10" fmla="*/ 0 h 192"/>
              <a:gd name="T11" fmla="*/ 208 w 208"/>
              <a:gd name="T12" fmla="*/ 192 h 192"/>
            </a:gdLst>
            <a:ahLst/>
            <a:cxnLst>
              <a:cxn ang="T6">
                <a:pos x="T0" y="T1"/>
              </a:cxn>
              <a:cxn ang="T7">
                <a:pos x="T2" y="T3"/>
              </a:cxn>
              <a:cxn ang="T8">
                <a:pos x="T4" y="T5"/>
              </a:cxn>
            </a:cxnLst>
            <a:rect l="T9" t="T10" r="T11" b="T12"/>
            <a:pathLst>
              <a:path w="208" h="192">
                <a:moveTo>
                  <a:pt x="208" y="192"/>
                </a:moveTo>
                <a:cubicBezTo>
                  <a:pt x="120" y="184"/>
                  <a:pt x="32" y="176"/>
                  <a:pt x="16" y="144"/>
                </a:cubicBezTo>
                <a:cubicBezTo>
                  <a:pt x="0" y="112"/>
                  <a:pt x="56" y="56"/>
                  <a:pt x="11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60" name="Freeform 76"/>
          <p:cNvSpPr>
            <a:spLocks/>
          </p:cNvSpPr>
          <p:nvPr/>
        </p:nvSpPr>
        <p:spPr bwMode="auto">
          <a:xfrm>
            <a:off x="3810000" y="4276725"/>
            <a:ext cx="304800" cy="152400"/>
          </a:xfrm>
          <a:custGeom>
            <a:avLst/>
            <a:gdLst>
              <a:gd name="T0" fmla="*/ 192 w 192"/>
              <a:gd name="T1" fmla="*/ 0 h 96"/>
              <a:gd name="T2" fmla="*/ 48 w 192"/>
              <a:gd name="T3" fmla="*/ 96 h 96"/>
              <a:gd name="T4" fmla="*/ 0 w 192"/>
              <a:gd name="T5" fmla="*/ 0 h 96"/>
              <a:gd name="T6" fmla="*/ 0 60000 65536"/>
              <a:gd name="T7" fmla="*/ 0 60000 65536"/>
              <a:gd name="T8" fmla="*/ 0 60000 65536"/>
              <a:gd name="T9" fmla="*/ 0 w 192"/>
              <a:gd name="T10" fmla="*/ 0 h 96"/>
              <a:gd name="T11" fmla="*/ 192 w 192"/>
              <a:gd name="T12" fmla="*/ 96 h 96"/>
            </a:gdLst>
            <a:ahLst/>
            <a:cxnLst>
              <a:cxn ang="T6">
                <a:pos x="T0" y="T1"/>
              </a:cxn>
              <a:cxn ang="T7">
                <a:pos x="T2" y="T3"/>
              </a:cxn>
              <a:cxn ang="T8">
                <a:pos x="T4" y="T5"/>
              </a:cxn>
            </a:cxnLst>
            <a:rect l="T9" t="T10" r="T11" b="T12"/>
            <a:pathLst>
              <a:path w="192" h="96">
                <a:moveTo>
                  <a:pt x="192" y="0"/>
                </a:moveTo>
                <a:cubicBezTo>
                  <a:pt x="136" y="48"/>
                  <a:pt x="80" y="96"/>
                  <a:pt x="48" y="96"/>
                </a:cubicBezTo>
                <a:cubicBezTo>
                  <a:pt x="16" y="96"/>
                  <a:pt x="8" y="48"/>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61" name="Freeform 77"/>
          <p:cNvSpPr>
            <a:spLocks/>
          </p:cNvSpPr>
          <p:nvPr/>
        </p:nvSpPr>
        <p:spPr bwMode="auto">
          <a:xfrm>
            <a:off x="2971800" y="4276725"/>
            <a:ext cx="850900" cy="838200"/>
          </a:xfrm>
          <a:custGeom>
            <a:avLst/>
            <a:gdLst>
              <a:gd name="T0" fmla="*/ 0 w 536"/>
              <a:gd name="T1" fmla="*/ 528 h 528"/>
              <a:gd name="T2" fmla="*/ 480 w 536"/>
              <a:gd name="T3" fmla="*/ 240 h 528"/>
              <a:gd name="T4" fmla="*/ 336 w 536"/>
              <a:gd name="T5" fmla="*/ 0 h 528"/>
              <a:gd name="T6" fmla="*/ 0 60000 65536"/>
              <a:gd name="T7" fmla="*/ 0 60000 65536"/>
              <a:gd name="T8" fmla="*/ 0 60000 65536"/>
              <a:gd name="T9" fmla="*/ 0 w 536"/>
              <a:gd name="T10" fmla="*/ 0 h 528"/>
              <a:gd name="T11" fmla="*/ 536 w 536"/>
              <a:gd name="T12" fmla="*/ 528 h 528"/>
            </a:gdLst>
            <a:ahLst/>
            <a:cxnLst>
              <a:cxn ang="T6">
                <a:pos x="T0" y="T1"/>
              </a:cxn>
              <a:cxn ang="T7">
                <a:pos x="T2" y="T3"/>
              </a:cxn>
              <a:cxn ang="T8">
                <a:pos x="T4" y="T5"/>
              </a:cxn>
            </a:cxnLst>
            <a:rect l="T9" t="T10" r="T11" b="T12"/>
            <a:pathLst>
              <a:path w="536" h="528">
                <a:moveTo>
                  <a:pt x="0" y="528"/>
                </a:moveTo>
                <a:cubicBezTo>
                  <a:pt x="212" y="428"/>
                  <a:pt x="424" y="328"/>
                  <a:pt x="480" y="240"/>
                </a:cubicBezTo>
                <a:cubicBezTo>
                  <a:pt x="536" y="152"/>
                  <a:pt x="436" y="76"/>
                  <a:pt x="33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spcBef>
                <a:spcPct val="20000"/>
              </a:spcBef>
              <a:buClr>
                <a:schemeClr val="accent2"/>
              </a:buClr>
              <a:buFont typeface="Wingdings" pitchFamily="2" charset="2"/>
              <a:buChar char="§"/>
            </a:pPr>
            <a:endParaRPr lang="en-US" sz="1600" b="1"/>
          </a:p>
        </p:txBody>
      </p:sp>
      <p:sp>
        <p:nvSpPr>
          <p:cNvPr id="93262" name="Oval 78"/>
          <p:cNvSpPr>
            <a:spLocks noChangeAspect="1" noChangeArrowheads="1"/>
          </p:cNvSpPr>
          <p:nvPr/>
        </p:nvSpPr>
        <p:spPr bwMode="auto">
          <a:xfrm>
            <a:off x="4429125" y="4314825"/>
            <a:ext cx="92075" cy="92075"/>
          </a:xfrm>
          <a:prstGeom prst="ellipse">
            <a:avLst/>
          </a:prstGeom>
          <a:solidFill>
            <a:schemeClr val="bg1"/>
          </a:solidFill>
          <a:ln w="9525">
            <a:solidFill>
              <a:schemeClr val="tx1"/>
            </a:solidFill>
            <a:round/>
            <a:headEnd/>
            <a:tailEnd/>
          </a:ln>
        </p:spPr>
        <p:txBody>
          <a:bodyPr wrap="none" anchor="ctr"/>
          <a:lstStyle/>
          <a:p>
            <a:pPr algn="ctr">
              <a:spcBef>
                <a:spcPct val="20000"/>
              </a:spcBef>
              <a:buClr>
                <a:schemeClr val="accent2"/>
              </a:buClr>
              <a:buFont typeface="Wingdings" pitchFamily="2" charset="2"/>
              <a:buChar char="§"/>
            </a:pPr>
            <a:endParaRPr lang="en-US" sz="1600" b="1"/>
          </a:p>
        </p:txBody>
      </p:sp>
      <p:sp>
        <p:nvSpPr>
          <p:cNvPr id="93263" name="Oval 79"/>
          <p:cNvSpPr>
            <a:spLocks noChangeAspect="1" noChangeArrowheads="1"/>
          </p:cNvSpPr>
          <p:nvPr/>
        </p:nvSpPr>
        <p:spPr bwMode="auto">
          <a:xfrm>
            <a:off x="3762375" y="4248150"/>
            <a:ext cx="92075" cy="92075"/>
          </a:xfrm>
          <a:prstGeom prst="ellipse">
            <a:avLst/>
          </a:prstGeom>
          <a:solidFill>
            <a:schemeClr val="bg1"/>
          </a:solidFill>
          <a:ln w="9525">
            <a:solidFill>
              <a:schemeClr val="tx1"/>
            </a:solidFill>
            <a:round/>
            <a:headEnd/>
            <a:tailEnd/>
          </a:ln>
        </p:spPr>
        <p:txBody>
          <a:bodyPr wrap="none" anchor="ctr"/>
          <a:lstStyle/>
          <a:p>
            <a:pPr algn="ctr">
              <a:spcBef>
                <a:spcPct val="20000"/>
              </a:spcBef>
              <a:buClr>
                <a:schemeClr val="accent2"/>
              </a:buClr>
              <a:buFont typeface="Wingdings" pitchFamily="2" charset="2"/>
              <a:buChar char="§"/>
            </a:pPr>
            <a:endParaRPr lang="en-US" sz="1600" b="1"/>
          </a:p>
        </p:txBody>
      </p:sp>
      <p:sp>
        <p:nvSpPr>
          <p:cNvPr id="93264" name="AutoShape 85"/>
          <p:cNvSpPr>
            <a:spLocks noChangeArrowheads="1"/>
          </p:cNvSpPr>
          <p:nvPr/>
        </p:nvSpPr>
        <p:spPr bwMode="auto">
          <a:xfrm>
            <a:off x="5727700" y="4243388"/>
            <a:ext cx="3095625" cy="1744662"/>
          </a:xfrm>
          <a:prstGeom prst="roundRect">
            <a:avLst>
              <a:gd name="adj" fmla="val 16667"/>
            </a:avLst>
          </a:prstGeom>
          <a:gradFill rotWithShape="1">
            <a:gsLst>
              <a:gs pos="0">
                <a:srgbClr val="DE0000"/>
              </a:gs>
              <a:gs pos="100000">
                <a:srgbClr val="FF0000"/>
              </a:gs>
            </a:gsLst>
            <a:lin ang="5400000" scaled="1"/>
          </a:gradFill>
          <a:ln w="3175">
            <a:solidFill>
              <a:schemeClr val="tx1"/>
            </a:solidFill>
            <a:round/>
            <a:headEnd/>
            <a:tailEnd/>
          </a:ln>
        </p:spPr>
        <p:txBody>
          <a:bodyPr>
            <a:spAutoFit/>
          </a:bodyPr>
          <a:lstStyle/>
          <a:p>
            <a:pPr marL="228600" indent="-228600" eaLnBrk="0" hangingPunct="0">
              <a:buSzPct val="130000"/>
              <a:buFontTx/>
              <a:buChar char="•"/>
            </a:pPr>
            <a:r>
              <a:rPr lang="en-US" sz="1400" b="1">
                <a:solidFill>
                  <a:schemeClr val="bg1"/>
                </a:solidFill>
              </a:rPr>
              <a:t>Inflexible and aging voice communications infrastructure</a:t>
            </a:r>
          </a:p>
          <a:p>
            <a:pPr marL="228600" indent="-228600" eaLnBrk="0" hangingPunct="0">
              <a:buSzPct val="130000"/>
              <a:buFontTx/>
              <a:buChar char="•"/>
            </a:pPr>
            <a:r>
              <a:rPr lang="en-US" sz="1400" b="1">
                <a:solidFill>
                  <a:schemeClr val="bg1"/>
                </a:solidFill>
              </a:rPr>
              <a:t>ATC personnel and resources geographically bound to very limited number of pre-defined configurations</a:t>
            </a:r>
          </a:p>
        </p:txBody>
      </p:sp>
      <p:grpSp>
        <p:nvGrpSpPr>
          <p:cNvPr id="93265" name="Group 86"/>
          <p:cNvGrpSpPr>
            <a:grpSpLocks/>
          </p:cNvGrpSpPr>
          <p:nvPr/>
        </p:nvGrpSpPr>
        <p:grpSpPr bwMode="auto">
          <a:xfrm>
            <a:off x="7543800" y="3324225"/>
            <a:ext cx="1171575" cy="857250"/>
            <a:chOff x="2016" y="3606"/>
            <a:chExt cx="738" cy="541"/>
          </a:xfrm>
        </p:grpSpPr>
        <p:pic>
          <p:nvPicPr>
            <p:cNvPr id="93266" name="Picture 87"/>
            <p:cNvPicPr>
              <a:picLocks noChangeAspect="1" noChangeArrowheads="1"/>
            </p:cNvPicPr>
            <p:nvPr/>
          </p:nvPicPr>
          <p:blipFill>
            <a:blip r:embed="rId7">
              <a:extLst>
                <a:ext uri="{28A0092B-C50C-407E-A947-70E740481C1C}">
                  <a14:useLocalDpi xmlns:a14="http://schemas.microsoft.com/office/drawing/2010/main" val="0"/>
                </a:ext>
              </a:extLst>
            </a:blip>
            <a:srcRect l="10237" t="16994" r="7396" b="11534"/>
            <a:stretch>
              <a:fillRect/>
            </a:stretch>
          </p:blipFill>
          <p:spPr bwMode="auto">
            <a:xfrm>
              <a:off x="2018" y="3606"/>
              <a:ext cx="736"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3267" name="Text Box 88"/>
            <p:cNvSpPr txBox="1">
              <a:spLocks noChangeArrowheads="1"/>
            </p:cNvSpPr>
            <p:nvPr/>
          </p:nvSpPr>
          <p:spPr bwMode="auto">
            <a:xfrm>
              <a:off x="2016" y="3969"/>
              <a:ext cx="700" cy="17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70000"/>
                </a:lnSpc>
              </a:pPr>
              <a:r>
                <a:rPr lang="en-US" sz="900" b="1"/>
                <a:t>Point-to-Point</a:t>
              </a:r>
            </a:p>
            <a:p>
              <a:pPr algn="ctr">
                <a:lnSpc>
                  <a:spcPct val="70000"/>
                </a:lnSpc>
              </a:pPr>
              <a:r>
                <a:rPr lang="en-US" sz="900" b="1"/>
                <a:t>Communications</a:t>
              </a:r>
            </a:p>
          </p:txBody>
        </p:sp>
      </p:grpSp>
      <p:pic>
        <p:nvPicPr>
          <p:cNvPr id="93268" name="Picture 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4219575"/>
            <a:ext cx="4286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93269" name="Group 90"/>
          <p:cNvGrpSpPr>
            <a:grpSpLocks/>
          </p:cNvGrpSpPr>
          <p:nvPr/>
        </p:nvGrpSpPr>
        <p:grpSpPr bwMode="auto">
          <a:xfrm>
            <a:off x="2466975" y="4371975"/>
            <a:ext cx="568325" cy="381000"/>
            <a:chOff x="4786" y="336"/>
            <a:chExt cx="359" cy="240"/>
          </a:xfrm>
        </p:grpSpPr>
        <p:pic>
          <p:nvPicPr>
            <p:cNvPr id="93270" name="Picture 9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 y="336"/>
              <a:ext cx="35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93271" name="Text Box 92"/>
            <p:cNvSpPr txBox="1">
              <a:spLocks noChangeArrowheads="1"/>
            </p:cNvSpPr>
            <p:nvPr/>
          </p:nvSpPr>
          <p:spPr bwMode="auto">
            <a:xfrm>
              <a:off x="4793" y="343"/>
              <a:ext cx="35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000"/>
                <a:t>Voice</a:t>
              </a:r>
            </a:p>
            <a:p>
              <a:pPr algn="ctr">
                <a:lnSpc>
                  <a:spcPct val="70000"/>
                </a:lnSpc>
              </a:pPr>
              <a:r>
                <a:rPr lang="en-US" sz="1000"/>
                <a:t>Switch</a:t>
              </a:r>
            </a:p>
          </p:txBody>
        </p:sp>
      </p:grpSp>
      <p:grpSp>
        <p:nvGrpSpPr>
          <p:cNvPr id="93272" name="Group 93"/>
          <p:cNvGrpSpPr>
            <a:grpSpLocks/>
          </p:cNvGrpSpPr>
          <p:nvPr/>
        </p:nvGrpSpPr>
        <p:grpSpPr bwMode="auto">
          <a:xfrm>
            <a:off x="4346575" y="4953000"/>
            <a:ext cx="568325" cy="381000"/>
            <a:chOff x="4786" y="336"/>
            <a:chExt cx="359" cy="240"/>
          </a:xfrm>
        </p:grpSpPr>
        <p:pic>
          <p:nvPicPr>
            <p:cNvPr id="93273" name="Picture 9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6" y="336"/>
              <a:ext cx="35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93274" name="Text Box 95"/>
            <p:cNvSpPr txBox="1">
              <a:spLocks noChangeArrowheads="1"/>
            </p:cNvSpPr>
            <p:nvPr/>
          </p:nvSpPr>
          <p:spPr bwMode="auto">
            <a:xfrm>
              <a:off x="4793" y="343"/>
              <a:ext cx="35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000"/>
                <a:t>Voice</a:t>
              </a:r>
            </a:p>
            <a:p>
              <a:pPr algn="ctr">
                <a:lnSpc>
                  <a:spcPct val="70000"/>
                </a:lnSpc>
              </a:pPr>
              <a:r>
                <a:rPr lang="en-US" sz="1000"/>
                <a:t>Switch</a:t>
              </a:r>
            </a:p>
          </p:txBody>
        </p:sp>
      </p:grpSp>
      <p:sp>
        <p:nvSpPr>
          <p:cNvPr id="93275" name="Oval 96"/>
          <p:cNvSpPr>
            <a:spLocks noChangeAspect="1" noChangeArrowheads="1"/>
          </p:cNvSpPr>
          <p:nvPr/>
        </p:nvSpPr>
        <p:spPr bwMode="auto">
          <a:xfrm>
            <a:off x="3019425" y="4352925"/>
            <a:ext cx="92075" cy="92075"/>
          </a:xfrm>
          <a:prstGeom prst="ellipse">
            <a:avLst/>
          </a:prstGeom>
          <a:solidFill>
            <a:schemeClr val="bg1"/>
          </a:solidFill>
          <a:ln w="9525">
            <a:solidFill>
              <a:schemeClr val="tx1"/>
            </a:solidFill>
            <a:round/>
            <a:headEnd/>
            <a:tailEnd/>
          </a:ln>
        </p:spPr>
        <p:txBody>
          <a:bodyPr wrap="none" anchor="ctr"/>
          <a:lstStyle/>
          <a:p>
            <a:pPr algn="ctr">
              <a:spcBef>
                <a:spcPct val="20000"/>
              </a:spcBef>
              <a:buClr>
                <a:schemeClr val="accent2"/>
              </a:buClr>
              <a:buFont typeface="Wingdings" pitchFamily="2" charset="2"/>
              <a:buChar char="§"/>
            </a:pPr>
            <a:endParaRPr lang="en-US" sz="1600" b="1"/>
          </a:p>
        </p:txBody>
      </p:sp>
      <p:grpSp>
        <p:nvGrpSpPr>
          <p:cNvPr id="93276" name="Group 97"/>
          <p:cNvGrpSpPr>
            <a:grpSpLocks/>
          </p:cNvGrpSpPr>
          <p:nvPr/>
        </p:nvGrpSpPr>
        <p:grpSpPr bwMode="auto">
          <a:xfrm>
            <a:off x="2562225" y="4914900"/>
            <a:ext cx="568325" cy="381000"/>
            <a:chOff x="4786" y="336"/>
            <a:chExt cx="359" cy="240"/>
          </a:xfrm>
        </p:grpSpPr>
        <p:pic>
          <p:nvPicPr>
            <p:cNvPr id="93277" name="Picture 9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 y="336"/>
              <a:ext cx="35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93278" name="Text Box 99"/>
            <p:cNvSpPr txBox="1">
              <a:spLocks noChangeArrowheads="1"/>
            </p:cNvSpPr>
            <p:nvPr/>
          </p:nvSpPr>
          <p:spPr bwMode="auto">
            <a:xfrm>
              <a:off x="4793" y="343"/>
              <a:ext cx="35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000"/>
                <a:t>Voice</a:t>
              </a:r>
            </a:p>
            <a:p>
              <a:pPr algn="ctr">
                <a:lnSpc>
                  <a:spcPct val="70000"/>
                </a:lnSpc>
              </a:pPr>
              <a:r>
                <a:rPr lang="en-US" sz="1000"/>
                <a:t>Switch</a:t>
              </a:r>
            </a:p>
          </p:txBody>
        </p:sp>
      </p:grpSp>
      <p:grpSp>
        <p:nvGrpSpPr>
          <p:cNvPr id="93279" name="Group 100"/>
          <p:cNvGrpSpPr>
            <a:grpSpLocks/>
          </p:cNvGrpSpPr>
          <p:nvPr/>
        </p:nvGrpSpPr>
        <p:grpSpPr bwMode="auto">
          <a:xfrm>
            <a:off x="4562475" y="4429125"/>
            <a:ext cx="568325" cy="381000"/>
            <a:chOff x="4786" y="336"/>
            <a:chExt cx="359" cy="240"/>
          </a:xfrm>
        </p:grpSpPr>
        <p:pic>
          <p:nvPicPr>
            <p:cNvPr id="93280" name="Picture 1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 y="336"/>
              <a:ext cx="35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93281" name="Text Box 102"/>
            <p:cNvSpPr txBox="1">
              <a:spLocks noChangeArrowheads="1"/>
            </p:cNvSpPr>
            <p:nvPr/>
          </p:nvSpPr>
          <p:spPr bwMode="auto">
            <a:xfrm>
              <a:off x="4793" y="343"/>
              <a:ext cx="35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000"/>
                <a:t>Voice</a:t>
              </a:r>
            </a:p>
            <a:p>
              <a:pPr algn="ctr">
                <a:lnSpc>
                  <a:spcPct val="70000"/>
                </a:lnSpc>
              </a:pPr>
              <a:r>
                <a:rPr lang="en-US" sz="1000"/>
                <a:t>Switch</a:t>
              </a:r>
            </a:p>
          </p:txBody>
        </p:sp>
      </p:grpSp>
      <p:grpSp>
        <p:nvGrpSpPr>
          <p:cNvPr id="93282" name="Group 103"/>
          <p:cNvGrpSpPr>
            <a:grpSpLocks/>
          </p:cNvGrpSpPr>
          <p:nvPr/>
        </p:nvGrpSpPr>
        <p:grpSpPr bwMode="auto">
          <a:xfrm>
            <a:off x="3848100" y="3933825"/>
            <a:ext cx="568325" cy="381000"/>
            <a:chOff x="4786" y="336"/>
            <a:chExt cx="358" cy="240"/>
          </a:xfrm>
        </p:grpSpPr>
        <p:pic>
          <p:nvPicPr>
            <p:cNvPr id="93283" name="Picture 1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 y="336"/>
              <a:ext cx="35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93284" name="Text Box 105"/>
            <p:cNvSpPr txBox="1">
              <a:spLocks noChangeArrowheads="1"/>
            </p:cNvSpPr>
            <p:nvPr/>
          </p:nvSpPr>
          <p:spPr bwMode="auto">
            <a:xfrm>
              <a:off x="4793" y="343"/>
              <a:ext cx="351"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000"/>
                <a:t>Voice</a:t>
              </a:r>
            </a:p>
            <a:p>
              <a:pPr algn="ctr">
                <a:lnSpc>
                  <a:spcPct val="70000"/>
                </a:lnSpc>
              </a:pPr>
              <a:r>
                <a:rPr lang="en-US" sz="1000"/>
                <a:t>Switch</a:t>
              </a:r>
            </a:p>
          </p:txBody>
        </p:sp>
      </p:grpSp>
      <p:sp>
        <p:nvSpPr>
          <p:cNvPr id="93285" name="Line 106"/>
          <p:cNvSpPr>
            <a:spLocks noChangeShapeType="1"/>
          </p:cNvSpPr>
          <p:nvPr/>
        </p:nvSpPr>
        <p:spPr bwMode="auto">
          <a:xfrm>
            <a:off x="2971800" y="3943350"/>
            <a:ext cx="228600" cy="1524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3286" name="Group 107"/>
          <p:cNvGrpSpPr>
            <a:grpSpLocks/>
          </p:cNvGrpSpPr>
          <p:nvPr/>
        </p:nvGrpSpPr>
        <p:grpSpPr bwMode="auto">
          <a:xfrm>
            <a:off x="3124200" y="4010025"/>
            <a:ext cx="568325" cy="381000"/>
            <a:chOff x="4786" y="336"/>
            <a:chExt cx="358" cy="240"/>
          </a:xfrm>
        </p:grpSpPr>
        <p:pic>
          <p:nvPicPr>
            <p:cNvPr id="93287" name="Picture 1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 y="336"/>
              <a:ext cx="35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93288" name="Text Box 109"/>
            <p:cNvSpPr txBox="1">
              <a:spLocks noChangeArrowheads="1"/>
            </p:cNvSpPr>
            <p:nvPr/>
          </p:nvSpPr>
          <p:spPr bwMode="auto">
            <a:xfrm>
              <a:off x="4793" y="343"/>
              <a:ext cx="351"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000"/>
                <a:t>Voice</a:t>
              </a:r>
            </a:p>
            <a:p>
              <a:pPr algn="ctr">
                <a:lnSpc>
                  <a:spcPct val="70000"/>
                </a:lnSpc>
              </a:pPr>
              <a:r>
                <a:rPr lang="en-US" sz="1000"/>
                <a:t>Switch</a:t>
              </a:r>
            </a:p>
          </p:txBody>
        </p:sp>
      </p:grpSp>
      <p:pic>
        <p:nvPicPr>
          <p:cNvPr id="93289" name="Picture 110"/>
          <p:cNvPicPr preferRelativeResize="0">
            <a:picLocks noGrp="1" noChangeAspect="1" noChangeArrowheads="1"/>
          </p:cNvPicPr>
          <p:nvPr>
            <p:ph idx="4294967295"/>
          </p:nvPr>
        </p:nvPicPr>
        <p:blipFill>
          <a:blip r:embed="rId10">
            <a:extLst>
              <a:ext uri="{28A0092B-C50C-407E-A947-70E740481C1C}">
                <a14:useLocalDpi xmlns:a14="http://schemas.microsoft.com/office/drawing/2010/main" val="0"/>
              </a:ext>
            </a:extLst>
          </a:blip>
          <a:srcRect/>
          <a:stretch>
            <a:fillRect/>
          </a:stretch>
        </p:blipFill>
        <p:spPr>
          <a:xfrm>
            <a:off x="2360613" y="3305175"/>
            <a:ext cx="312737" cy="246063"/>
          </a:xfrm>
          <a:noFill/>
        </p:spPr>
      </p:pic>
      <p:pic>
        <p:nvPicPr>
          <p:cNvPr id="93290" name="Picture 111"/>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6738" y="5384800"/>
            <a:ext cx="2746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3291" name="Picture 112"/>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4988" y="5457825"/>
            <a:ext cx="2746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3292" name="Picture 113"/>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4425" y="4086225"/>
            <a:ext cx="2746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3293" name="Picture 114"/>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3937000"/>
            <a:ext cx="2746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3294" name="Line 115"/>
          <p:cNvSpPr>
            <a:spLocks noChangeShapeType="1"/>
          </p:cNvSpPr>
          <p:nvPr/>
        </p:nvSpPr>
        <p:spPr bwMode="auto">
          <a:xfrm flipH="1" flipV="1">
            <a:off x="3048000" y="5229225"/>
            <a:ext cx="1524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95" name="Line 116"/>
          <p:cNvSpPr>
            <a:spLocks noChangeShapeType="1"/>
          </p:cNvSpPr>
          <p:nvPr/>
        </p:nvSpPr>
        <p:spPr bwMode="auto">
          <a:xfrm flipV="1">
            <a:off x="4572000" y="530542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96" name="Line 117"/>
          <p:cNvSpPr>
            <a:spLocks noChangeShapeType="1"/>
          </p:cNvSpPr>
          <p:nvPr/>
        </p:nvSpPr>
        <p:spPr bwMode="auto">
          <a:xfrm>
            <a:off x="4953000" y="4276725"/>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97" name="Line 118"/>
          <p:cNvSpPr>
            <a:spLocks noChangeShapeType="1"/>
          </p:cNvSpPr>
          <p:nvPr/>
        </p:nvSpPr>
        <p:spPr bwMode="auto">
          <a:xfrm flipH="1">
            <a:off x="4343400" y="4086225"/>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59608949"/>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431800" y="152400"/>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b="1">
                <a:solidFill>
                  <a:srgbClr val="000099"/>
                </a:solidFill>
              </a:rPr>
              <a:t> </a:t>
            </a:r>
            <a:r>
              <a:rPr lang="en-US" b="1">
                <a:solidFill>
                  <a:srgbClr val="000099"/>
                </a:solidFill>
              </a:rPr>
              <a:t>Voice Communications Capabilities</a:t>
            </a:r>
            <a:br>
              <a:rPr lang="en-US" b="1">
                <a:solidFill>
                  <a:srgbClr val="000099"/>
                </a:solidFill>
              </a:rPr>
            </a:br>
            <a:r>
              <a:rPr lang="en-US" b="1">
                <a:solidFill>
                  <a:srgbClr val="000099"/>
                </a:solidFill>
              </a:rPr>
              <a:t>Needed for NextGen</a:t>
            </a:r>
          </a:p>
        </p:txBody>
      </p:sp>
      <p:sp>
        <p:nvSpPr>
          <p:cNvPr id="95235" name="Rectangle 3"/>
          <p:cNvSpPr>
            <a:spLocks noChangeArrowheads="1"/>
          </p:cNvSpPr>
          <p:nvPr/>
        </p:nvSpPr>
        <p:spPr bwMode="auto">
          <a:xfrm>
            <a:off x="152400" y="877888"/>
            <a:ext cx="8839200" cy="4953000"/>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000"/>
          </a:p>
        </p:txBody>
      </p:sp>
      <p:sp>
        <p:nvSpPr>
          <p:cNvPr id="95236" name="Freeform 4"/>
          <p:cNvSpPr>
            <a:spLocks/>
          </p:cNvSpPr>
          <p:nvPr/>
        </p:nvSpPr>
        <p:spPr bwMode="auto">
          <a:xfrm>
            <a:off x="266700" y="1447800"/>
            <a:ext cx="7543800" cy="1676400"/>
          </a:xfrm>
          <a:custGeom>
            <a:avLst/>
            <a:gdLst>
              <a:gd name="T0" fmla="*/ 63 w 3454"/>
              <a:gd name="T1" fmla="*/ 1131 h 2308"/>
              <a:gd name="T2" fmla="*/ 6 w 3454"/>
              <a:gd name="T3" fmla="*/ 1258 h 2308"/>
              <a:gd name="T4" fmla="*/ 10 w 3454"/>
              <a:gd name="T5" fmla="*/ 1394 h 2308"/>
              <a:gd name="T6" fmla="*/ 75 w 3454"/>
              <a:gd name="T7" fmla="*/ 1519 h 2308"/>
              <a:gd name="T8" fmla="*/ 190 w 3454"/>
              <a:gd name="T9" fmla="*/ 1617 h 2308"/>
              <a:gd name="T10" fmla="*/ 340 w 3454"/>
              <a:gd name="T11" fmla="*/ 1671 h 2308"/>
              <a:gd name="T12" fmla="*/ 368 w 3454"/>
              <a:gd name="T13" fmla="*/ 1827 h 2308"/>
              <a:gd name="T14" fmla="*/ 463 w 3454"/>
              <a:gd name="T15" fmla="*/ 1963 h 2308"/>
              <a:gd name="T16" fmla="*/ 606 w 3454"/>
              <a:gd name="T17" fmla="*/ 2065 h 2308"/>
              <a:gd name="T18" fmla="*/ 785 w 3454"/>
              <a:gd name="T19" fmla="*/ 2115 h 2308"/>
              <a:gd name="T20" fmla="*/ 975 w 3454"/>
              <a:gd name="T21" fmla="*/ 2111 h 2308"/>
              <a:gd name="T22" fmla="*/ 1149 w 3454"/>
              <a:gd name="T23" fmla="*/ 2052 h 2308"/>
              <a:gd name="T24" fmla="*/ 1253 w 3454"/>
              <a:gd name="T25" fmla="*/ 2177 h 2308"/>
              <a:gd name="T26" fmla="*/ 1401 w 3454"/>
              <a:gd name="T27" fmla="*/ 2263 h 2308"/>
              <a:gd name="T28" fmla="*/ 1575 w 3454"/>
              <a:gd name="T29" fmla="*/ 2306 h 2308"/>
              <a:gd name="T30" fmla="*/ 1756 w 3454"/>
              <a:gd name="T31" fmla="*/ 2296 h 2308"/>
              <a:gd name="T32" fmla="*/ 1923 w 3454"/>
              <a:gd name="T33" fmla="*/ 2235 h 2308"/>
              <a:gd name="T34" fmla="*/ 2055 w 3454"/>
              <a:gd name="T35" fmla="*/ 2133 h 2308"/>
              <a:gd name="T36" fmla="*/ 2211 w 3454"/>
              <a:gd name="T37" fmla="*/ 2142 h 2308"/>
              <a:gd name="T38" fmla="*/ 2410 w 3454"/>
              <a:gd name="T39" fmla="*/ 2179 h 2308"/>
              <a:gd name="T40" fmla="*/ 2614 w 3454"/>
              <a:gd name="T41" fmla="*/ 2160 h 2308"/>
              <a:gd name="T42" fmla="*/ 2798 w 3454"/>
              <a:gd name="T43" fmla="*/ 2086 h 2308"/>
              <a:gd name="T44" fmla="*/ 2946 w 3454"/>
              <a:gd name="T45" fmla="*/ 1967 h 2308"/>
              <a:gd name="T46" fmla="*/ 3041 w 3454"/>
              <a:gd name="T47" fmla="*/ 1815 h 2308"/>
              <a:gd name="T48" fmla="*/ 3074 w 3454"/>
              <a:gd name="T49" fmla="*/ 1648 h 2308"/>
              <a:gd name="T50" fmla="*/ 3235 w 3454"/>
              <a:gd name="T51" fmla="*/ 1590 h 2308"/>
              <a:gd name="T52" fmla="*/ 3362 w 3454"/>
              <a:gd name="T53" fmla="*/ 1488 h 2308"/>
              <a:gd name="T54" fmla="*/ 3437 w 3454"/>
              <a:gd name="T55" fmla="*/ 1356 h 2308"/>
              <a:gd name="T56" fmla="*/ 3452 w 3454"/>
              <a:gd name="T57" fmla="*/ 1210 h 2308"/>
              <a:gd name="T58" fmla="*/ 3404 w 3454"/>
              <a:gd name="T59" fmla="*/ 1069 h 2308"/>
              <a:gd name="T60" fmla="*/ 3300 w 3454"/>
              <a:gd name="T61" fmla="*/ 950 h 2308"/>
              <a:gd name="T62" fmla="*/ 3362 w 3454"/>
              <a:gd name="T63" fmla="*/ 833 h 2308"/>
              <a:gd name="T64" fmla="*/ 3364 w 3454"/>
              <a:gd name="T65" fmla="*/ 704 h 2308"/>
              <a:gd name="T66" fmla="*/ 3304 w 3454"/>
              <a:gd name="T67" fmla="*/ 585 h 2308"/>
              <a:gd name="T68" fmla="*/ 3193 w 3454"/>
              <a:gd name="T69" fmla="*/ 494 h 2308"/>
              <a:gd name="T70" fmla="*/ 3049 w 3454"/>
              <a:gd name="T71" fmla="*/ 448 h 2308"/>
              <a:gd name="T72" fmla="*/ 2942 w 3454"/>
              <a:gd name="T73" fmla="*/ 335 h 2308"/>
              <a:gd name="T74" fmla="*/ 2811 w 3454"/>
              <a:gd name="T75" fmla="*/ 196 h 2308"/>
              <a:gd name="T76" fmla="*/ 2633 w 3454"/>
              <a:gd name="T77" fmla="*/ 100 h 2308"/>
              <a:gd name="T78" fmla="*/ 2427 w 3454"/>
              <a:gd name="T79" fmla="*/ 56 h 2308"/>
              <a:gd name="T80" fmla="*/ 2216 w 3454"/>
              <a:gd name="T81" fmla="*/ 69 h 2308"/>
              <a:gd name="T82" fmla="*/ 2021 w 3454"/>
              <a:gd name="T83" fmla="*/ 137 h 2308"/>
              <a:gd name="T84" fmla="*/ 1861 w 3454"/>
              <a:gd name="T85" fmla="*/ 254 h 2308"/>
              <a:gd name="T86" fmla="*/ 1723 w 3454"/>
              <a:gd name="T87" fmla="*/ 123 h 2308"/>
              <a:gd name="T88" fmla="*/ 1545 w 3454"/>
              <a:gd name="T89" fmla="*/ 37 h 2308"/>
              <a:gd name="T90" fmla="*/ 1339 w 3454"/>
              <a:gd name="T91" fmla="*/ 0 h 2308"/>
              <a:gd name="T92" fmla="*/ 1134 w 3454"/>
              <a:gd name="T93" fmla="*/ 21 h 2308"/>
              <a:gd name="T94" fmla="*/ 946 w 3454"/>
              <a:gd name="T95" fmla="*/ 96 h 2308"/>
              <a:gd name="T96" fmla="*/ 796 w 3454"/>
              <a:gd name="T97" fmla="*/ 218 h 2308"/>
              <a:gd name="T98" fmla="*/ 660 w 3454"/>
              <a:gd name="T99" fmla="*/ 316 h 2308"/>
              <a:gd name="T100" fmla="*/ 468 w 3454"/>
              <a:gd name="T101" fmla="*/ 342 h 2308"/>
              <a:gd name="T102" fmla="*/ 296 w 3454"/>
              <a:gd name="T103" fmla="*/ 421 h 2308"/>
              <a:gd name="T104" fmla="*/ 163 w 3454"/>
              <a:gd name="T105" fmla="*/ 541 h 2308"/>
              <a:gd name="T106" fmla="*/ 83 w 3454"/>
              <a:gd name="T107" fmla="*/ 689 h 2308"/>
              <a:gd name="T108" fmla="*/ 61 w 3454"/>
              <a:gd name="T109" fmla="*/ 850 h 2308"/>
              <a:gd name="T110" fmla="*/ 104 w 3454"/>
              <a:gd name="T111" fmla="*/ 1010 h 2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54" h="2308">
                <a:moveTo>
                  <a:pt x="132" y="1060"/>
                </a:moveTo>
                <a:lnTo>
                  <a:pt x="96" y="1092"/>
                </a:lnTo>
                <a:lnTo>
                  <a:pt x="63" y="1131"/>
                </a:lnTo>
                <a:lnTo>
                  <a:pt x="38" y="1171"/>
                </a:lnTo>
                <a:lnTo>
                  <a:pt x="19" y="1214"/>
                </a:lnTo>
                <a:lnTo>
                  <a:pt x="6" y="1258"/>
                </a:lnTo>
                <a:lnTo>
                  <a:pt x="0" y="1304"/>
                </a:lnTo>
                <a:lnTo>
                  <a:pt x="2" y="1350"/>
                </a:lnTo>
                <a:lnTo>
                  <a:pt x="10" y="1394"/>
                </a:lnTo>
                <a:lnTo>
                  <a:pt x="25" y="1439"/>
                </a:lnTo>
                <a:lnTo>
                  <a:pt x="46" y="1481"/>
                </a:lnTo>
                <a:lnTo>
                  <a:pt x="75" y="1519"/>
                </a:lnTo>
                <a:lnTo>
                  <a:pt x="108" y="1556"/>
                </a:lnTo>
                <a:lnTo>
                  <a:pt x="146" y="1588"/>
                </a:lnTo>
                <a:lnTo>
                  <a:pt x="190" y="1617"/>
                </a:lnTo>
                <a:lnTo>
                  <a:pt x="236" y="1640"/>
                </a:lnTo>
                <a:lnTo>
                  <a:pt x="288" y="1658"/>
                </a:lnTo>
                <a:lnTo>
                  <a:pt x="340" y="1671"/>
                </a:lnTo>
                <a:lnTo>
                  <a:pt x="342" y="1723"/>
                </a:lnTo>
                <a:lnTo>
                  <a:pt x="351" y="1775"/>
                </a:lnTo>
                <a:lnTo>
                  <a:pt x="368" y="1827"/>
                </a:lnTo>
                <a:lnTo>
                  <a:pt x="393" y="1875"/>
                </a:lnTo>
                <a:lnTo>
                  <a:pt x="424" y="1921"/>
                </a:lnTo>
                <a:lnTo>
                  <a:pt x="463" y="1963"/>
                </a:lnTo>
                <a:lnTo>
                  <a:pt x="507" y="2002"/>
                </a:lnTo>
                <a:lnTo>
                  <a:pt x="555" y="2037"/>
                </a:lnTo>
                <a:lnTo>
                  <a:pt x="606" y="2065"/>
                </a:lnTo>
                <a:lnTo>
                  <a:pt x="664" y="2088"/>
                </a:lnTo>
                <a:lnTo>
                  <a:pt x="723" y="2106"/>
                </a:lnTo>
                <a:lnTo>
                  <a:pt x="785" y="2115"/>
                </a:lnTo>
                <a:lnTo>
                  <a:pt x="848" y="2121"/>
                </a:lnTo>
                <a:lnTo>
                  <a:pt x="912" y="2119"/>
                </a:lnTo>
                <a:lnTo>
                  <a:pt x="975" y="2111"/>
                </a:lnTo>
                <a:lnTo>
                  <a:pt x="1034" y="2098"/>
                </a:lnTo>
                <a:lnTo>
                  <a:pt x="1094" y="2079"/>
                </a:lnTo>
                <a:lnTo>
                  <a:pt x="1149" y="2052"/>
                </a:lnTo>
                <a:lnTo>
                  <a:pt x="1178" y="2098"/>
                </a:lnTo>
                <a:lnTo>
                  <a:pt x="1213" y="2138"/>
                </a:lnTo>
                <a:lnTo>
                  <a:pt x="1253" y="2177"/>
                </a:lnTo>
                <a:lnTo>
                  <a:pt x="1299" y="2210"/>
                </a:lnTo>
                <a:lnTo>
                  <a:pt x="1347" y="2240"/>
                </a:lnTo>
                <a:lnTo>
                  <a:pt x="1401" y="2263"/>
                </a:lnTo>
                <a:lnTo>
                  <a:pt x="1456" y="2283"/>
                </a:lnTo>
                <a:lnTo>
                  <a:pt x="1516" y="2296"/>
                </a:lnTo>
                <a:lnTo>
                  <a:pt x="1575" y="2306"/>
                </a:lnTo>
                <a:lnTo>
                  <a:pt x="1635" y="2308"/>
                </a:lnTo>
                <a:lnTo>
                  <a:pt x="1696" y="2304"/>
                </a:lnTo>
                <a:lnTo>
                  <a:pt x="1756" y="2296"/>
                </a:lnTo>
                <a:lnTo>
                  <a:pt x="1813" y="2281"/>
                </a:lnTo>
                <a:lnTo>
                  <a:pt x="1869" y="2261"/>
                </a:lnTo>
                <a:lnTo>
                  <a:pt x="1923" y="2235"/>
                </a:lnTo>
                <a:lnTo>
                  <a:pt x="1971" y="2206"/>
                </a:lnTo>
                <a:lnTo>
                  <a:pt x="2015" y="2171"/>
                </a:lnTo>
                <a:lnTo>
                  <a:pt x="2055" y="2133"/>
                </a:lnTo>
                <a:lnTo>
                  <a:pt x="2088" y="2090"/>
                </a:lnTo>
                <a:lnTo>
                  <a:pt x="2147" y="2119"/>
                </a:lnTo>
                <a:lnTo>
                  <a:pt x="2211" y="2142"/>
                </a:lnTo>
                <a:lnTo>
                  <a:pt x="2276" y="2161"/>
                </a:lnTo>
                <a:lnTo>
                  <a:pt x="2341" y="2173"/>
                </a:lnTo>
                <a:lnTo>
                  <a:pt x="2410" y="2179"/>
                </a:lnTo>
                <a:lnTo>
                  <a:pt x="2479" y="2179"/>
                </a:lnTo>
                <a:lnTo>
                  <a:pt x="2546" y="2171"/>
                </a:lnTo>
                <a:lnTo>
                  <a:pt x="2614" y="2160"/>
                </a:lnTo>
                <a:lnTo>
                  <a:pt x="2679" y="2140"/>
                </a:lnTo>
                <a:lnTo>
                  <a:pt x="2740" y="2115"/>
                </a:lnTo>
                <a:lnTo>
                  <a:pt x="2798" y="2086"/>
                </a:lnTo>
                <a:lnTo>
                  <a:pt x="2853" y="2052"/>
                </a:lnTo>
                <a:lnTo>
                  <a:pt x="2901" y="2012"/>
                </a:lnTo>
                <a:lnTo>
                  <a:pt x="2946" y="1967"/>
                </a:lnTo>
                <a:lnTo>
                  <a:pt x="2984" y="1919"/>
                </a:lnTo>
                <a:lnTo>
                  <a:pt x="3017" y="1869"/>
                </a:lnTo>
                <a:lnTo>
                  <a:pt x="3041" y="1815"/>
                </a:lnTo>
                <a:lnTo>
                  <a:pt x="3059" y="1762"/>
                </a:lnTo>
                <a:lnTo>
                  <a:pt x="3070" y="1704"/>
                </a:lnTo>
                <a:lnTo>
                  <a:pt x="3074" y="1648"/>
                </a:lnTo>
                <a:lnTo>
                  <a:pt x="3130" y="1633"/>
                </a:lnTo>
                <a:lnTo>
                  <a:pt x="3183" y="1613"/>
                </a:lnTo>
                <a:lnTo>
                  <a:pt x="3235" y="1590"/>
                </a:lnTo>
                <a:lnTo>
                  <a:pt x="3281" y="1560"/>
                </a:lnTo>
                <a:lnTo>
                  <a:pt x="3324" y="1527"/>
                </a:lnTo>
                <a:lnTo>
                  <a:pt x="3362" y="1488"/>
                </a:lnTo>
                <a:lnTo>
                  <a:pt x="3393" y="1446"/>
                </a:lnTo>
                <a:lnTo>
                  <a:pt x="3418" y="1402"/>
                </a:lnTo>
                <a:lnTo>
                  <a:pt x="3437" y="1356"/>
                </a:lnTo>
                <a:lnTo>
                  <a:pt x="3448" y="1308"/>
                </a:lnTo>
                <a:lnTo>
                  <a:pt x="3454" y="1260"/>
                </a:lnTo>
                <a:lnTo>
                  <a:pt x="3452" y="1210"/>
                </a:lnTo>
                <a:lnTo>
                  <a:pt x="3442" y="1162"/>
                </a:lnTo>
                <a:lnTo>
                  <a:pt x="3427" y="1114"/>
                </a:lnTo>
                <a:lnTo>
                  <a:pt x="3404" y="1069"/>
                </a:lnTo>
                <a:lnTo>
                  <a:pt x="3375" y="1027"/>
                </a:lnTo>
                <a:lnTo>
                  <a:pt x="3341" y="987"/>
                </a:lnTo>
                <a:lnTo>
                  <a:pt x="3300" y="950"/>
                </a:lnTo>
                <a:lnTo>
                  <a:pt x="3327" y="914"/>
                </a:lnTo>
                <a:lnTo>
                  <a:pt x="3348" y="875"/>
                </a:lnTo>
                <a:lnTo>
                  <a:pt x="3362" y="833"/>
                </a:lnTo>
                <a:lnTo>
                  <a:pt x="3370" y="791"/>
                </a:lnTo>
                <a:lnTo>
                  <a:pt x="3371" y="746"/>
                </a:lnTo>
                <a:lnTo>
                  <a:pt x="3364" y="704"/>
                </a:lnTo>
                <a:lnTo>
                  <a:pt x="3350" y="662"/>
                </a:lnTo>
                <a:lnTo>
                  <a:pt x="3331" y="621"/>
                </a:lnTo>
                <a:lnTo>
                  <a:pt x="3304" y="585"/>
                </a:lnTo>
                <a:lnTo>
                  <a:pt x="3272" y="550"/>
                </a:lnTo>
                <a:lnTo>
                  <a:pt x="3235" y="519"/>
                </a:lnTo>
                <a:lnTo>
                  <a:pt x="3193" y="494"/>
                </a:lnTo>
                <a:lnTo>
                  <a:pt x="3149" y="473"/>
                </a:lnTo>
                <a:lnTo>
                  <a:pt x="3099" y="458"/>
                </a:lnTo>
                <a:lnTo>
                  <a:pt x="3049" y="448"/>
                </a:lnTo>
                <a:lnTo>
                  <a:pt x="2997" y="444"/>
                </a:lnTo>
                <a:lnTo>
                  <a:pt x="2974" y="389"/>
                </a:lnTo>
                <a:lnTo>
                  <a:pt x="2942" y="335"/>
                </a:lnTo>
                <a:lnTo>
                  <a:pt x="2905" y="285"/>
                </a:lnTo>
                <a:lnTo>
                  <a:pt x="2861" y="239"/>
                </a:lnTo>
                <a:lnTo>
                  <a:pt x="2811" y="196"/>
                </a:lnTo>
                <a:lnTo>
                  <a:pt x="2756" y="160"/>
                </a:lnTo>
                <a:lnTo>
                  <a:pt x="2696" y="127"/>
                </a:lnTo>
                <a:lnTo>
                  <a:pt x="2633" y="100"/>
                </a:lnTo>
                <a:lnTo>
                  <a:pt x="2566" y="79"/>
                </a:lnTo>
                <a:lnTo>
                  <a:pt x="2498" y="66"/>
                </a:lnTo>
                <a:lnTo>
                  <a:pt x="2427" y="56"/>
                </a:lnTo>
                <a:lnTo>
                  <a:pt x="2356" y="54"/>
                </a:lnTo>
                <a:lnTo>
                  <a:pt x="2285" y="58"/>
                </a:lnTo>
                <a:lnTo>
                  <a:pt x="2216" y="69"/>
                </a:lnTo>
                <a:lnTo>
                  <a:pt x="2147" y="87"/>
                </a:lnTo>
                <a:lnTo>
                  <a:pt x="2082" y="110"/>
                </a:lnTo>
                <a:lnTo>
                  <a:pt x="2021" y="137"/>
                </a:lnTo>
                <a:lnTo>
                  <a:pt x="1963" y="171"/>
                </a:lnTo>
                <a:lnTo>
                  <a:pt x="1909" y="212"/>
                </a:lnTo>
                <a:lnTo>
                  <a:pt x="1861" y="254"/>
                </a:lnTo>
                <a:lnTo>
                  <a:pt x="1821" y="206"/>
                </a:lnTo>
                <a:lnTo>
                  <a:pt x="1775" y="164"/>
                </a:lnTo>
                <a:lnTo>
                  <a:pt x="1723" y="123"/>
                </a:lnTo>
                <a:lnTo>
                  <a:pt x="1668" y="89"/>
                </a:lnTo>
                <a:lnTo>
                  <a:pt x="1608" y="60"/>
                </a:lnTo>
                <a:lnTo>
                  <a:pt x="1545" y="37"/>
                </a:lnTo>
                <a:lnTo>
                  <a:pt x="1478" y="18"/>
                </a:lnTo>
                <a:lnTo>
                  <a:pt x="1410" y="6"/>
                </a:lnTo>
                <a:lnTo>
                  <a:pt x="1339" y="0"/>
                </a:lnTo>
                <a:lnTo>
                  <a:pt x="1270" y="2"/>
                </a:lnTo>
                <a:lnTo>
                  <a:pt x="1201" y="8"/>
                </a:lnTo>
                <a:lnTo>
                  <a:pt x="1134" y="21"/>
                </a:lnTo>
                <a:lnTo>
                  <a:pt x="1067" y="41"/>
                </a:lnTo>
                <a:lnTo>
                  <a:pt x="1006" y="66"/>
                </a:lnTo>
                <a:lnTo>
                  <a:pt x="946" y="96"/>
                </a:lnTo>
                <a:lnTo>
                  <a:pt x="890" y="133"/>
                </a:lnTo>
                <a:lnTo>
                  <a:pt x="841" y="173"/>
                </a:lnTo>
                <a:lnTo>
                  <a:pt x="796" y="218"/>
                </a:lnTo>
                <a:lnTo>
                  <a:pt x="758" y="266"/>
                </a:lnTo>
                <a:lnTo>
                  <a:pt x="725" y="317"/>
                </a:lnTo>
                <a:lnTo>
                  <a:pt x="660" y="316"/>
                </a:lnTo>
                <a:lnTo>
                  <a:pt x="595" y="319"/>
                </a:lnTo>
                <a:lnTo>
                  <a:pt x="530" y="329"/>
                </a:lnTo>
                <a:lnTo>
                  <a:pt x="468" y="342"/>
                </a:lnTo>
                <a:lnTo>
                  <a:pt x="407" y="364"/>
                </a:lnTo>
                <a:lnTo>
                  <a:pt x="349" y="391"/>
                </a:lnTo>
                <a:lnTo>
                  <a:pt x="296" y="421"/>
                </a:lnTo>
                <a:lnTo>
                  <a:pt x="246" y="456"/>
                </a:lnTo>
                <a:lnTo>
                  <a:pt x="202" y="496"/>
                </a:lnTo>
                <a:lnTo>
                  <a:pt x="163" y="541"/>
                </a:lnTo>
                <a:lnTo>
                  <a:pt x="129" y="587"/>
                </a:lnTo>
                <a:lnTo>
                  <a:pt x="102" y="637"/>
                </a:lnTo>
                <a:lnTo>
                  <a:pt x="83" y="689"/>
                </a:lnTo>
                <a:lnTo>
                  <a:pt x="67" y="741"/>
                </a:lnTo>
                <a:lnTo>
                  <a:pt x="61" y="796"/>
                </a:lnTo>
                <a:lnTo>
                  <a:pt x="61" y="850"/>
                </a:lnTo>
                <a:lnTo>
                  <a:pt x="69" y="904"/>
                </a:lnTo>
                <a:lnTo>
                  <a:pt x="83" y="958"/>
                </a:lnTo>
                <a:lnTo>
                  <a:pt x="104" y="1010"/>
                </a:lnTo>
                <a:lnTo>
                  <a:pt x="132" y="1060"/>
                </a:lnTo>
              </a:path>
            </a:pathLst>
          </a:custGeom>
          <a:gradFill rotWithShape="1">
            <a:gsLst>
              <a:gs pos="0">
                <a:srgbClr val="99CCFF"/>
              </a:gs>
              <a:gs pos="50000">
                <a:srgbClr val="FFFFFF"/>
              </a:gs>
              <a:gs pos="100000">
                <a:srgbClr val="99CCFF"/>
              </a:gs>
            </a:gsLst>
            <a:lin ang="5400000" scaled="1"/>
          </a:gradFill>
          <a:ln>
            <a:noFill/>
          </a:ln>
          <a:extLst>
            <a:ext uri="{91240B29-F687-4F45-9708-019B960494DF}">
              <a14:hiddenLine xmlns:a14="http://schemas.microsoft.com/office/drawing/2010/main" w="19050" cmpd="sng">
                <a:solidFill>
                  <a:srgbClr val="000000"/>
                </a:solidFill>
                <a:prstDash val="solid"/>
                <a:round/>
                <a:headEnd/>
                <a:tailEnd/>
              </a14:hiddenLine>
            </a:ext>
          </a:extLst>
        </p:spPr>
        <p:txBody>
          <a:bodyPr/>
          <a:lstStyle/>
          <a:p>
            <a:endParaRPr lang="en-US"/>
          </a:p>
        </p:txBody>
      </p:sp>
      <p:sp>
        <p:nvSpPr>
          <p:cNvPr id="95237" name="Oval 5"/>
          <p:cNvSpPr>
            <a:spLocks noChangeArrowheads="1"/>
          </p:cNvSpPr>
          <p:nvPr/>
        </p:nvSpPr>
        <p:spPr bwMode="auto">
          <a:xfrm>
            <a:off x="4686300" y="5295900"/>
            <a:ext cx="723900" cy="952500"/>
          </a:xfrm>
          <a:prstGeom prst="ellipse">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38" name="Line 6"/>
          <p:cNvSpPr>
            <a:spLocks noChangeShapeType="1"/>
          </p:cNvSpPr>
          <p:nvPr/>
        </p:nvSpPr>
        <p:spPr bwMode="auto">
          <a:xfrm flipH="1" flipV="1">
            <a:off x="4238625" y="5648325"/>
            <a:ext cx="771525" cy="20002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39" name="Line 7"/>
          <p:cNvSpPr>
            <a:spLocks noChangeShapeType="1"/>
          </p:cNvSpPr>
          <p:nvPr/>
        </p:nvSpPr>
        <p:spPr bwMode="auto">
          <a:xfrm flipH="1">
            <a:off x="4314825" y="5181600"/>
            <a:ext cx="6858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240" name="Group 8"/>
          <p:cNvGrpSpPr>
            <a:grpSpLocks noChangeAspect="1"/>
          </p:cNvGrpSpPr>
          <p:nvPr/>
        </p:nvGrpSpPr>
        <p:grpSpPr bwMode="auto">
          <a:xfrm>
            <a:off x="1123950" y="2386013"/>
            <a:ext cx="566738" cy="147637"/>
            <a:chOff x="4176" y="96"/>
            <a:chExt cx="577" cy="150"/>
          </a:xfrm>
        </p:grpSpPr>
        <p:sp>
          <p:nvSpPr>
            <p:cNvPr id="95241" name="Line 9"/>
            <p:cNvSpPr>
              <a:spLocks noChangeAspect="1" noChangeShapeType="1"/>
            </p:cNvSpPr>
            <p:nvPr/>
          </p:nvSpPr>
          <p:spPr bwMode="auto">
            <a:xfrm flipV="1">
              <a:off x="4532" y="183"/>
              <a:ext cx="63" cy="2"/>
            </a:xfrm>
            <a:prstGeom prst="line">
              <a:avLst/>
            </a:prstGeom>
            <a:noFill/>
            <a:ln w="19050">
              <a:solidFill>
                <a:schemeClr val="tx1"/>
              </a:solidFill>
              <a:round/>
              <a:headEnd/>
              <a:tailEnd/>
            </a:ln>
            <a:effectLst>
              <a:outerShdw dist="35921" dir="2700000" algn="ctr" rotWithShape="0">
                <a:schemeClr val="bg2"/>
              </a:outerShdw>
            </a:effectLst>
          </p:spPr>
          <p:txBody>
            <a:bodyPr wrap="none" anchor="ctr"/>
            <a:lstStyle/>
            <a:p>
              <a:endParaRPr lang="en-US"/>
            </a:p>
          </p:txBody>
        </p:sp>
        <p:grpSp>
          <p:nvGrpSpPr>
            <p:cNvPr id="95242" name="Group 10"/>
            <p:cNvGrpSpPr>
              <a:grpSpLocks noChangeAspect="1"/>
            </p:cNvGrpSpPr>
            <p:nvPr/>
          </p:nvGrpSpPr>
          <p:grpSpPr bwMode="auto">
            <a:xfrm>
              <a:off x="4191" y="96"/>
              <a:ext cx="562" cy="131"/>
              <a:chOff x="1178" y="1681"/>
              <a:chExt cx="959" cy="222"/>
            </a:xfrm>
          </p:grpSpPr>
          <p:sp>
            <p:nvSpPr>
              <p:cNvPr id="95243" name="Freeform 11"/>
              <p:cNvSpPr>
                <a:spLocks noChangeAspect="1"/>
              </p:cNvSpPr>
              <p:nvPr/>
            </p:nvSpPr>
            <p:spPr bwMode="auto">
              <a:xfrm>
                <a:off x="1178" y="1681"/>
                <a:ext cx="959" cy="222"/>
              </a:xfrm>
              <a:custGeom>
                <a:avLst/>
                <a:gdLst>
                  <a:gd name="T0" fmla="*/ 189 w 3837"/>
                  <a:gd name="T1" fmla="*/ 0 h 888"/>
                  <a:gd name="T2" fmla="*/ 710 w 3837"/>
                  <a:gd name="T3" fmla="*/ 520 h 888"/>
                  <a:gd name="T4" fmla="*/ 753 w 3837"/>
                  <a:gd name="T5" fmla="*/ 543 h 888"/>
                  <a:gd name="T6" fmla="*/ 2362 w 3837"/>
                  <a:gd name="T7" fmla="*/ 543 h 888"/>
                  <a:gd name="T8" fmla="*/ 3468 w 3837"/>
                  <a:gd name="T9" fmla="*/ 523 h 888"/>
                  <a:gd name="T10" fmla="*/ 3521 w 3837"/>
                  <a:gd name="T11" fmla="*/ 528 h 888"/>
                  <a:gd name="T12" fmla="*/ 3572 w 3837"/>
                  <a:gd name="T13" fmla="*/ 542 h 888"/>
                  <a:gd name="T14" fmla="*/ 3615 w 3837"/>
                  <a:gd name="T15" fmla="*/ 560 h 888"/>
                  <a:gd name="T16" fmla="*/ 3658 w 3837"/>
                  <a:gd name="T17" fmla="*/ 581 h 888"/>
                  <a:gd name="T18" fmla="*/ 3693 w 3837"/>
                  <a:gd name="T19" fmla="*/ 607 h 888"/>
                  <a:gd name="T20" fmla="*/ 3726 w 3837"/>
                  <a:gd name="T21" fmla="*/ 650 h 888"/>
                  <a:gd name="T22" fmla="*/ 3763 w 3837"/>
                  <a:gd name="T23" fmla="*/ 670 h 888"/>
                  <a:gd name="T24" fmla="*/ 3793 w 3837"/>
                  <a:gd name="T25" fmla="*/ 687 h 888"/>
                  <a:gd name="T26" fmla="*/ 3816 w 3837"/>
                  <a:gd name="T27" fmla="*/ 705 h 888"/>
                  <a:gd name="T28" fmla="*/ 3831 w 3837"/>
                  <a:gd name="T29" fmla="*/ 724 h 888"/>
                  <a:gd name="T30" fmla="*/ 3837 w 3837"/>
                  <a:gd name="T31" fmla="*/ 739 h 888"/>
                  <a:gd name="T32" fmla="*/ 3835 w 3837"/>
                  <a:gd name="T33" fmla="*/ 757 h 888"/>
                  <a:gd name="T34" fmla="*/ 3822 w 3837"/>
                  <a:gd name="T35" fmla="*/ 779 h 888"/>
                  <a:gd name="T36" fmla="*/ 3793 w 3837"/>
                  <a:gd name="T37" fmla="*/ 801 h 888"/>
                  <a:gd name="T38" fmla="*/ 3736 w 3837"/>
                  <a:gd name="T39" fmla="*/ 819 h 888"/>
                  <a:gd name="T40" fmla="*/ 3676 w 3837"/>
                  <a:gd name="T41" fmla="*/ 829 h 888"/>
                  <a:gd name="T42" fmla="*/ 3598 w 3837"/>
                  <a:gd name="T43" fmla="*/ 839 h 888"/>
                  <a:gd name="T44" fmla="*/ 3501 w 3837"/>
                  <a:gd name="T45" fmla="*/ 847 h 888"/>
                  <a:gd name="T46" fmla="*/ 3155 w 3837"/>
                  <a:gd name="T47" fmla="*/ 851 h 888"/>
                  <a:gd name="T48" fmla="*/ 1464 w 3837"/>
                  <a:gd name="T49" fmla="*/ 887 h 888"/>
                  <a:gd name="T50" fmla="*/ 1028 w 3837"/>
                  <a:gd name="T51" fmla="*/ 888 h 888"/>
                  <a:gd name="T52" fmla="*/ 786 w 3837"/>
                  <a:gd name="T53" fmla="*/ 865 h 888"/>
                  <a:gd name="T54" fmla="*/ 647 w 3837"/>
                  <a:gd name="T55" fmla="*/ 850 h 888"/>
                  <a:gd name="T56" fmla="*/ 550 w 3837"/>
                  <a:gd name="T57" fmla="*/ 833 h 888"/>
                  <a:gd name="T58" fmla="*/ 203 w 3837"/>
                  <a:gd name="T59" fmla="*/ 746 h 888"/>
                  <a:gd name="T60" fmla="*/ 31 w 3837"/>
                  <a:gd name="T61" fmla="*/ 690 h 888"/>
                  <a:gd name="T62" fmla="*/ 110 w 3837"/>
                  <a:gd name="T63" fmla="*/ 646 h 888"/>
                  <a:gd name="T64" fmla="*/ 155 w 3837"/>
                  <a:gd name="T65" fmla="*/ 421 h 888"/>
                  <a:gd name="T66" fmla="*/ 0 w 3837"/>
                  <a:gd name="T67"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37" h="888">
                    <a:moveTo>
                      <a:pt x="0" y="0"/>
                    </a:moveTo>
                    <a:lnTo>
                      <a:pt x="189" y="0"/>
                    </a:lnTo>
                    <a:lnTo>
                      <a:pt x="698" y="510"/>
                    </a:lnTo>
                    <a:lnTo>
                      <a:pt x="710" y="520"/>
                    </a:lnTo>
                    <a:lnTo>
                      <a:pt x="731" y="536"/>
                    </a:lnTo>
                    <a:lnTo>
                      <a:pt x="753" y="543"/>
                    </a:lnTo>
                    <a:lnTo>
                      <a:pt x="1733" y="548"/>
                    </a:lnTo>
                    <a:lnTo>
                      <a:pt x="2362" y="543"/>
                    </a:lnTo>
                    <a:lnTo>
                      <a:pt x="3442" y="520"/>
                    </a:lnTo>
                    <a:lnTo>
                      <a:pt x="3468" y="523"/>
                    </a:lnTo>
                    <a:lnTo>
                      <a:pt x="3494" y="525"/>
                    </a:lnTo>
                    <a:lnTo>
                      <a:pt x="3521" y="528"/>
                    </a:lnTo>
                    <a:lnTo>
                      <a:pt x="3546" y="535"/>
                    </a:lnTo>
                    <a:lnTo>
                      <a:pt x="3572" y="542"/>
                    </a:lnTo>
                    <a:lnTo>
                      <a:pt x="3597" y="551"/>
                    </a:lnTo>
                    <a:lnTo>
                      <a:pt x="3615" y="560"/>
                    </a:lnTo>
                    <a:lnTo>
                      <a:pt x="3637" y="570"/>
                    </a:lnTo>
                    <a:lnTo>
                      <a:pt x="3658" y="581"/>
                    </a:lnTo>
                    <a:lnTo>
                      <a:pt x="3676" y="594"/>
                    </a:lnTo>
                    <a:lnTo>
                      <a:pt x="3693" y="607"/>
                    </a:lnTo>
                    <a:lnTo>
                      <a:pt x="3713" y="627"/>
                    </a:lnTo>
                    <a:lnTo>
                      <a:pt x="3726" y="650"/>
                    </a:lnTo>
                    <a:lnTo>
                      <a:pt x="3740" y="660"/>
                    </a:lnTo>
                    <a:lnTo>
                      <a:pt x="3763" y="670"/>
                    </a:lnTo>
                    <a:lnTo>
                      <a:pt x="3783" y="681"/>
                    </a:lnTo>
                    <a:lnTo>
                      <a:pt x="3793" y="687"/>
                    </a:lnTo>
                    <a:lnTo>
                      <a:pt x="3805" y="697"/>
                    </a:lnTo>
                    <a:lnTo>
                      <a:pt x="3816" y="705"/>
                    </a:lnTo>
                    <a:lnTo>
                      <a:pt x="3824" y="714"/>
                    </a:lnTo>
                    <a:lnTo>
                      <a:pt x="3831" y="724"/>
                    </a:lnTo>
                    <a:lnTo>
                      <a:pt x="3834" y="732"/>
                    </a:lnTo>
                    <a:lnTo>
                      <a:pt x="3837" y="739"/>
                    </a:lnTo>
                    <a:lnTo>
                      <a:pt x="3837" y="746"/>
                    </a:lnTo>
                    <a:lnTo>
                      <a:pt x="3835" y="757"/>
                    </a:lnTo>
                    <a:lnTo>
                      <a:pt x="3830" y="771"/>
                    </a:lnTo>
                    <a:lnTo>
                      <a:pt x="3822" y="779"/>
                    </a:lnTo>
                    <a:lnTo>
                      <a:pt x="3809" y="789"/>
                    </a:lnTo>
                    <a:lnTo>
                      <a:pt x="3793" y="801"/>
                    </a:lnTo>
                    <a:lnTo>
                      <a:pt x="3765" y="811"/>
                    </a:lnTo>
                    <a:lnTo>
                      <a:pt x="3736" y="819"/>
                    </a:lnTo>
                    <a:lnTo>
                      <a:pt x="3709" y="824"/>
                    </a:lnTo>
                    <a:lnTo>
                      <a:pt x="3676" y="829"/>
                    </a:lnTo>
                    <a:lnTo>
                      <a:pt x="3639" y="835"/>
                    </a:lnTo>
                    <a:lnTo>
                      <a:pt x="3598" y="839"/>
                    </a:lnTo>
                    <a:lnTo>
                      <a:pt x="3544" y="844"/>
                    </a:lnTo>
                    <a:lnTo>
                      <a:pt x="3501" y="847"/>
                    </a:lnTo>
                    <a:lnTo>
                      <a:pt x="3412" y="850"/>
                    </a:lnTo>
                    <a:lnTo>
                      <a:pt x="3155" y="851"/>
                    </a:lnTo>
                    <a:lnTo>
                      <a:pt x="2601" y="858"/>
                    </a:lnTo>
                    <a:lnTo>
                      <a:pt x="1464" y="887"/>
                    </a:lnTo>
                    <a:lnTo>
                      <a:pt x="1408" y="888"/>
                    </a:lnTo>
                    <a:lnTo>
                      <a:pt x="1028" y="888"/>
                    </a:lnTo>
                    <a:lnTo>
                      <a:pt x="939" y="880"/>
                    </a:lnTo>
                    <a:lnTo>
                      <a:pt x="786" y="865"/>
                    </a:lnTo>
                    <a:lnTo>
                      <a:pt x="704" y="858"/>
                    </a:lnTo>
                    <a:lnTo>
                      <a:pt x="647" y="850"/>
                    </a:lnTo>
                    <a:lnTo>
                      <a:pt x="596" y="843"/>
                    </a:lnTo>
                    <a:lnTo>
                      <a:pt x="550" y="833"/>
                    </a:lnTo>
                    <a:lnTo>
                      <a:pt x="489" y="820"/>
                    </a:lnTo>
                    <a:lnTo>
                      <a:pt x="203" y="746"/>
                    </a:lnTo>
                    <a:lnTo>
                      <a:pt x="137" y="725"/>
                    </a:lnTo>
                    <a:lnTo>
                      <a:pt x="31" y="690"/>
                    </a:lnTo>
                    <a:lnTo>
                      <a:pt x="31" y="665"/>
                    </a:lnTo>
                    <a:lnTo>
                      <a:pt x="110" y="646"/>
                    </a:lnTo>
                    <a:lnTo>
                      <a:pt x="217" y="591"/>
                    </a:lnTo>
                    <a:lnTo>
                      <a:pt x="155" y="421"/>
                    </a:lnTo>
                    <a:lnTo>
                      <a:pt x="95" y="259"/>
                    </a:lnTo>
                    <a:lnTo>
                      <a:pt x="0" y="0"/>
                    </a:lnTo>
                    <a:close/>
                  </a:path>
                </a:pathLst>
              </a:custGeom>
              <a:solidFill>
                <a:srgbClr val="BFBFB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244" name="Group 12"/>
              <p:cNvGrpSpPr>
                <a:grpSpLocks noChangeAspect="1"/>
              </p:cNvGrpSpPr>
              <p:nvPr/>
            </p:nvGrpSpPr>
            <p:grpSpPr bwMode="auto">
              <a:xfrm>
                <a:off x="1345" y="1820"/>
                <a:ext cx="702" cy="38"/>
                <a:chOff x="1345" y="1820"/>
                <a:chExt cx="702" cy="38"/>
              </a:xfrm>
            </p:grpSpPr>
            <p:sp>
              <p:nvSpPr>
                <p:cNvPr id="95245" name="Freeform 13"/>
                <p:cNvSpPr>
                  <a:spLocks noChangeAspect="1"/>
                </p:cNvSpPr>
                <p:nvPr/>
              </p:nvSpPr>
              <p:spPr bwMode="auto">
                <a:xfrm>
                  <a:off x="2030" y="1820"/>
                  <a:ext cx="17" cy="34"/>
                </a:xfrm>
                <a:custGeom>
                  <a:avLst/>
                  <a:gdLst>
                    <a:gd name="T0" fmla="*/ 0 w 69"/>
                    <a:gd name="T1" fmla="*/ 0 h 138"/>
                    <a:gd name="T2" fmla="*/ 60 w 69"/>
                    <a:gd name="T3" fmla="*/ 0 h 138"/>
                    <a:gd name="T4" fmla="*/ 63 w 69"/>
                    <a:gd name="T5" fmla="*/ 7 h 138"/>
                    <a:gd name="T6" fmla="*/ 66 w 69"/>
                    <a:gd name="T7" fmla="*/ 15 h 138"/>
                    <a:gd name="T8" fmla="*/ 67 w 69"/>
                    <a:gd name="T9" fmla="*/ 24 h 138"/>
                    <a:gd name="T10" fmla="*/ 69 w 69"/>
                    <a:gd name="T11" fmla="*/ 38 h 138"/>
                    <a:gd name="T12" fmla="*/ 66 w 69"/>
                    <a:gd name="T13" fmla="*/ 105 h 138"/>
                    <a:gd name="T14" fmla="*/ 65 w 69"/>
                    <a:gd name="T15" fmla="*/ 122 h 138"/>
                    <a:gd name="T16" fmla="*/ 60 w 69"/>
                    <a:gd name="T17" fmla="*/ 138 h 138"/>
                    <a:gd name="T18" fmla="*/ 0 w 69"/>
                    <a:gd name="T19" fmla="*/ 138 h 138"/>
                    <a:gd name="T20" fmla="*/ 4 w 69"/>
                    <a:gd name="T21" fmla="*/ 123 h 138"/>
                    <a:gd name="T22" fmla="*/ 7 w 69"/>
                    <a:gd name="T23" fmla="*/ 107 h 138"/>
                    <a:gd name="T24" fmla="*/ 8 w 69"/>
                    <a:gd name="T25" fmla="*/ 39 h 138"/>
                    <a:gd name="T26" fmla="*/ 8 w 69"/>
                    <a:gd name="T27" fmla="*/ 24 h 138"/>
                    <a:gd name="T28" fmla="*/ 5 w 69"/>
                    <a:gd name="T29" fmla="*/ 14 h 138"/>
                    <a:gd name="T30" fmla="*/ 3 w 69"/>
                    <a:gd name="T31" fmla="*/ 7 h 138"/>
                    <a:gd name="T32" fmla="*/ 0 w 69"/>
                    <a:gd name="T3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38">
                      <a:moveTo>
                        <a:pt x="0" y="0"/>
                      </a:moveTo>
                      <a:lnTo>
                        <a:pt x="60" y="0"/>
                      </a:lnTo>
                      <a:lnTo>
                        <a:pt x="63" y="7"/>
                      </a:lnTo>
                      <a:lnTo>
                        <a:pt x="66" y="15"/>
                      </a:lnTo>
                      <a:lnTo>
                        <a:pt x="67" y="24"/>
                      </a:lnTo>
                      <a:lnTo>
                        <a:pt x="69" y="38"/>
                      </a:lnTo>
                      <a:lnTo>
                        <a:pt x="66" y="105"/>
                      </a:lnTo>
                      <a:lnTo>
                        <a:pt x="65" y="122"/>
                      </a:lnTo>
                      <a:lnTo>
                        <a:pt x="60" y="138"/>
                      </a:lnTo>
                      <a:lnTo>
                        <a:pt x="0" y="138"/>
                      </a:lnTo>
                      <a:lnTo>
                        <a:pt x="4" y="123"/>
                      </a:lnTo>
                      <a:lnTo>
                        <a:pt x="7" y="107"/>
                      </a:lnTo>
                      <a:lnTo>
                        <a:pt x="8" y="39"/>
                      </a:lnTo>
                      <a:lnTo>
                        <a:pt x="8" y="24"/>
                      </a:lnTo>
                      <a:lnTo>
                        <a:pt x="5" y="14"/>
                      </a:lnTo>
                      <a:lnTo>
                        <a:pt x="3" y="7"/>
                      </a:lnTo>
                      <a:lnTo>
                        <a:pt x="0" y="0"/>
                      </a:lnTo>
                      <a:close/>
                    </a:path>
                  </a:pathLst>
                </a:custGeom>
                <a:solidFill>
                  <a:srgbClr val="BFBFBF"/>
                </a:solidFill>
                <a:ln w="3175">
                  <a:solidFill>
                    <a:srgbClr val="000000"/>
                  </a:solidFill>
                  <a:prstDash val="solid"/>
                  <a:round/>
                  <a:headEnd/>
                  <a:tailEnd/>
                </a:ln>
                <a:effectLst>
                  <a:outerShdw dist="35921" dir="2700000" algn="ctr" rotWithShape="0">
                    <a:srgbClr val="808080"/>
                  </a:outerShdw>
                </a:effectLst>
              </p:spPr>
              <p:txBody>
                <a:bodyPr/>
                <a:lstStyle/>
                <a:p>
                  <a:endParaRPr lang="en-US"/>
                </a:p>
              </p:txBody>
            </p:sp>
            <p:sp>
              <p:nvSpPr>
                <p:cNvPr id="95246" name="Freeform 14"/>
                <p:cNvSpPr>
                  <a:spLocks noChangeAspect="1"/>
                </p:cNvSpPr>
                <p:nvPr/>
              </p:nvSpPr>
              <p:spPr bwMode="auto">
                <a:xfrm>
                  <a:off x="1841" y="1823"/>
                  <a:ext cx="17" cy="35"/>
                </a:xfrm>
                <a:custGeom>
                  <a:avLst/>
                  <a:gdLst>
                    <a:gd name="T0" fmla="*/ 0 w 69"/>
                    <a:gd name="T1" fmla="*/ 0 h 140"/>
                    <a:gd name="T2" fmla="*/ 60 w 69"/>
                    <a:gd name="T3" fmla="*/ 0 h 140"/>
                    <a:gd name="T4" fmla="*/ 63 w 69"/>
                    <a:gd name="T5" fmla="*/ 7 h 140"/>
                    <a:gd name="T6" fmla="*/ 66 w 69"/>
                    <a:gd name="T7" fmla="*/ 16 h 140"/>
                    <a:gd name="T8" fmla="*/ 68 w 69"/>
                    <a:gd name="T9" fmla="*/ 25 h 140"/>
                    <a:gd name="T10" fmla="*/ 69 w 69"/>
                    <a:gd name="T11" fmla="*/ 38 h 140"/>
                    <a:gd name="T12" fmla="*/ 66 w 69"/>
                    <a:gd name="T13" fmla="*/ 106 h 140"/>
                    <a:gd name="T14" fmla="*/ 65 w 69"/>
                    <a:gd name="T15" fmla="*/ 123 h 140"/>
                    <a:gd name="T16" fmla="*/ 60 w 69"/>
                    <a:gd name="T17" fmla="*/ 140 h 140"/>
                    <a:gd name="T18" fmla="*/ 0 w 69"/>
                    <a:gd name="T19" fmla="*/ 140 h 140"/>
                    <a:gd name="T20" fmla="*/ 3 w 69"/>
                    <a:gd name="T21" fmla="*/ 124 h 140"/>
                    <a:gd name="T22" fmla="*/ 6 w 69"/>
                    <a:gd name="T23" fmla="*/ 108 h 140"/>
                    <a:gd name="T24" fmla="*/ 8 w 69"/>
                    <a:gd name="T25" fmla="*/ 39 h 140"/>
                    <a:gd name="T26" fmla="*/ 8 w 69"/>
                    <a:gd name="T27" fmla="*/ 25 h 140"/>
                    <a:gd name="T28" fmla="*/ 5 w 69"/>
                    <a:gd name="T29" fmla="*/ 14 h 140"/>
                    <a:gd name="T30" fmla="*/ 2 w 69"/>
                    <a:gd name="T31" fmla="*/ 7 h 140"/>
                    <a:gd name="T32" fmla="*/ 0 w 69"/>
                    <a:gd name="T3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40">
                      <a:moveTo>
                        <a:pt x="0" y="0"/>
                      </a:moveTo>
                      <a:lnTo>
                        <a:pt x="60" y="0"/>
                      </a:lnTo>
                      <a:lnTo>
                        <a:pt x="63" y="7"/>
                      </a:lnTo>
                      <a:lnTo>
                        <a:pt x="66" y="16"/>
                      </a:lnTo>
                      <a:lnTo>
                        <a:pt x="68" y="25"/>
                      </a:lnTo>
                      <a:lnTo>
                        <a:pt x="69" y="38"/>
                      </a:lnTo>
                      <a:lnTo>
                        <a:pt x="66" y="106"/>
                      </a:lnTo>
                      <a:lnTo>
                        <a:pt x="65" y="123"/>
                      </a:lnTo>
                      <a:lnTo>
                        <a:pt x="60" y="140"/>
                      </a:lnTo>
                      <a:lnTo>
                        <a:pt x="0" y="140"/>
                      </a:lnTo>
                      <a:lnTo>
                        <a:pt x="3" y="124"/>
                      </a:lnTo>
                      <a:lnTo>
                        <a:pt x="6" y="108"/>
                      </a:lnTo>
                      <a:lnTo>
                        <a:pt x="8" y="39"/>
                      </a:lnTo>
                      <a:lnTo>
                        <a:pt x="8" y="25"/>
                      </a:lnTo>
                      <a:lnTo>
                        <a:pt x="5" y="14"/>
                      </a:lnTo>
                      <a:lnTo>
                        <a:pt x="2" y="7"/>
                      </a:lnTo>
                      <a:lnTo>
                        <a:pt x="0" y="0"/>
                      </a:lnTo>
                      <a:close/>
                    </a:path>
                  </a:pathLst>
                </a:custGeom>
                <a:solidFill>
                  <a:srgbClr val="BFBFBF"/>
                </a:solidFill>
                <a:ln w="3175">
                  <a:solidFill>
                    <a:srgbClr val="000000"/>
                  </a:solidFill>
                  <a:prstDash val="solid"/>
                  <a:round/>
                  <a:headEnd/>
                  <a:tailEnd/>
                </a:ln>
                <a:effectLst>
                  <a:outerShdw dist="35921" dir="2700000" algn="ctr" rotWithShape="0">
                    <a:srgbClr val="808080"/>
                  </a:outerShdw>
                </a:effectLst>
              </p:spPr>
              <p:txBody>
                <a:bodyPr/>
                <a:lstStyle/>
                <a:p>
                  <a:endParaRPr lang="en-US"/>
                </a:p>
              </p:txBody>
            </p:sp>
            <p:sp>
              <p:nvSpPr>
                <p:cNvPr id="95247" name="Freeform 15"/>
                <p:cNvSpPr>
                  <a:spLocks noChangeAspect="1"/>
                </p:cNvSpPr>
                <p:nvPr/>
              </p:nvSpPr>
              <p:spPr bwMode="auto">
                <a:xfrm>
                  <a:off x="1516" y="1825"/>
                  <a:ext cx="17" cy="30"/>
                </a:xfrm>
                <a:custGeom>
                  <a:avLst/>
                  <a:gdLst>
                    <a:gd name="T0" fmla="*/ 0 w 67"/>
                    <a:gd name="T1" fmla="*/ 0 h 123"/>
                    <a:gd name="T2" fmla="*/ 59 w 67"/>
                    <a:gd name="T3" fmla="*/ 0 h 123"/>
                    <a:gd name="T4" fmla="*/ 62 w 67"/>
                    <a:gd name="T5" fmla="*/ 6 h 123"/>
                    <a:gd name="T6" fmla="*/ 65 w 67"/>
                    <a:gd name="T7" fmla="*/ 15 h 123"/>
                    <a:gd name="T8" fmla="*/ 66 w 67"/>
                    <a:gd name="T9" fmla="*/ 24 h 123"/>
                    <a:gd name="T10" fmla="*/ 67 w 67"/>
                    <a:gd name="T11" fmla="*/ 38 h 123"/>
                    <a:gd name="T12" fmla="*/ 65 w 67"/>
                    <a:gd name="T13" fmla="*/ 105 h 123"/>
                    <a:gd name="T14" fmla="*/ 64 w 67"/>
                    <a:gd name="T15" fmla="*/ 123 h 123"/>
                    <a:gd name="T16" fmla="*/ 3 w 67"/>
                    <a:gd name="T17" fmla="*/ 123 h 123"/>
                    <a:gd name="T18" fmla="*/ 5 w 67"/>
                    <a:gd name="T19" fmla="*/ 108 h 123"/>
                    <a:gd name="T20" fmla="*/ 7 w 67"/>
                    <a:gd name="T21" fmla="*/ 39 h 123"/>
                    <a:gd name="T22" fmla="*/ 7 w 67"/>
                    <a:gd name="T23" fmla="*/ 24 h 123"/>
                    <a:gd name="T24" fmla="*/ 4 w 67"/>
                    <a:gd name="T25" fmla="*/ 14 h 123"/>
                    <a:gd name="T26" fmla="*/ 2 w 67"/>
                    <a:gd name="T27" fmla="*/ 6 h 123"/>
                    <a:gd name="T28" fmla="*/ 0 w 67"/>
                    <a:gd name="T2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123">
                      <a:moveTo>
                        <a:pt x="0" y="0"/>
                      </a:moveTo>
                      <a:lnTo>
                        <a:pt x="59" y="0"/>
                      </a:lnTo>
                      <a:lnTo>
                        <a:pt x="62" y="6"/>
                      </a:lnTo>
                      <a:lnTo>
                        <a:pt x="65" y="15"/>
                      </a:lnTo>
                      <a:lnTo>
                        <a:pt x="66" y="24"/>
                      </a:lnTo>
                      <a:lnTo>
                        <a:pt x="67" y="38"/>
                      </a:lnTo>
                      <a:lnTo>
                        <a:pt x="65" y="105"/>
                      </a:lnTo>
                      <a:lnTo>
                        <a:pt x="64" y="123"/>
                      </a:lnTo>
                      <a:lnTo>
                        <a:pt x="3" y="123"/>
                      </a:lnTo>
                      <a:lnTo>
                        <a:pt x="5" y="108"/>
                      </a:lnTo>
                      <a:lnTo>
                        <a:pt x="7" y="39"/>
                      </a:lnTo>
                      <a:lnTo>
                        <a:pt x="7" y="24"/>
                      </a:lnTo>
                      <a:lnTo>
                        <a:pt x="4" y="14"/>
                      </a:lnTo>
                      <a:lnTo>
                        <a:pt x="2" y="6"/>
                      </a:lnTo>
                      <a:lnTo>
                        <a:pt x="0" y="0"/>
                      </a:lnTo>
                      <a:close/>
                    </a:path>
                  </a:pathLst>
                </a:custGeom>
                <a:solidFill>
                  <a:srgbClr val="BFBFBF"/>
                </a:solidFill>
                <a:ln w="3175">
                  <a:solidFill>
                    <a:srgbClr val="000000"/>
                  </a:solidFill>
                  <a:prstDash val="solid"/>
                  <a:round/>
                  <a:headEnd/>
                  <a:tailEnd/>
                </a:ln>
                <a:effectLst>
                  <a:outerShdw dist="35921" dir="2700000" algn="ctr" rotWithShape="0">
                    <a:srgbClr val="808080"/>
                  </a:outerShdw>
                </a:effectLst>
              </p:spPr>
              <p:txBody>
                <a:bodyPr/>
                <a:lstStyle/>
                <a:p>
                  <a:endParaRPr lang="en-US"/>
                </a:p>
              </p:txBody>
            </p:sp>
            <p:sp>
              <p:nvSpPr>
                <p:cNvPr id="95248" name="Freeform 16"/>
                <p:cNvSpPr>
                  <a:spLocks noChangeAspect="1"/>
                </p:cNvSpPr>
                <p:nvPr/>
              </p:nvSpPr>
              <p:spPr bwMode="auto">
                <a:xfrm>
                  <a:off x="1345" y="1827"/>
                  <a:ext cx="17" cy="31"/>
                </a:xfrm>
                <a:custGeom>
                  <a:avLst/>
                  <a:gdLst>
                    <a:gd name="T0" fmla="*/ 69 w 69"/>
                    <a:gd name="T1" fmla="*/ 0 h 122"/>
                    <a:gd name="T2" fmla="*/ 9 w 69"/>
                    <a:gd name="T3" fmla="*/ 0 h 122"/>
                    <a:gd name="T4" fmla="*/ 7 w 69"/>
                    <a:gd name="T5" fmla="*/ 5 h 122"/>
                    <a:gd name="T6" fmla="*/ 4 w 69"/>
                    <a:gd name="T7" fmla="*/ 14 h 122"/>
                    <a:gd name="T8" fmla="*/ 3 w 69"/>
                    <a:gd name="T9" fmla="*/ 24 h 122"/>
                    <a:gd name="T10" fmla="*/ 0 w 69"/>
                    <a:gd name="T11" fmla="*/ 37 h 122"/>
                    <a:gd name="T12" fmla="*/ 4 w 69"/>
                    <a:gd name="T13" fmla="*/ 104 h 122"/>
                    <a:gd name="T14" fmla="*/ 5 w 69"/>
                    <a:gd name="T15" fmla="*/ 122 h 122"/>
                    <a:gd name="T16" fmla="*/ 66 w 69"/>
                    <a:gd name="T17" fmla="*/ 122 h 122"/>
                    <a:gd name="T18" fmla="*/ 63 w 69"/>
                    <a:gd name="T19" fmla="*/ 106 h 122"/>
                    <a:gd name="T20" fmla="*/ 62 w 69"/>
                    <a:gd name="T21" fmla="*/ 38 h 122"/>
                    <a:gd name="T22" fmla="*/ 62 w 69"/>
                    <a:gd name="T23" fmla="*/ 24 h 122"/>
                    <a:gd name="T24" fmla="*/ 65 w 69"/>
                    <a:gd name="T25" fmla="*/ 13 h 122"/>
                    <a:gd name="T26" fmla="*/ 67 w 69"/>
                    <a:gd name="T27" fmla="*/ 5 h 122"/>
                    <a:gd name="T28" fmla="*/ 69 w 69"/>
                    <a:gd name="T2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122">
                      <a:moveTo>
                        <a:pt x="69" y="0"/>
                      </a:moveTo>
                      <a:lnTo>
                        <a:pt x="9" y="0"/>
                      </a:lnTo>
                      <a:lnTo>
                        <a:pt x="7" y="5"/>
                      </a:lnTo>
                      <a:lnTo>
                        <a:pt x="4" y="14"/>
                      </a:lnTo>
                      <a:lnTo>
                        <a:pt x="3" y="24"/>
                      </a:lnTo>
                      <a:lnTo>
                        <a:pt x="0" y="37"/>
                      </a:lnTo>
                      <a:lnTo>
                        <a:pt x="4" y="104"/>
                      </a:lnTo>
                      <a:lnTo>
                        <a:pt x="5" y="122"/>
                      </a:lnTo>
                      <a:lnTo>
                        <a:pt x="66" y="122"/>
                      </a:lnTo>
                      <a:lnTo>
                        <a:pt x="63" y="106"/>
                      </a:lnTo>
                      <a:lnTo>
                        <a:pt x="62" y="38"/>
                      </a:lnTo>
                      <a:lnTo>
                        <a:pt x="62" y="24"/>
                      </a:lnTo>
                      <a:lnTo>
                        <a:pt x="65" y="13"/>
                      </a:lnTo>
                      <a:lnTo>
                        <a:pt x="67" y="5"/>
                      </a:lnTo>
                      <a:lnTo>
                        <a:pt x="69" y="0"/>
                      </a:lnTo>
                      <a:close/>
                    </a:path>
                  </a:pathLst>
                </a:custGeom>
                <a:solidFill>
                  <a:srgbClr val="BFBFBF"/>
                </a:solidFill>
                <a:ln w="3175">
                  <a:solidFill>
                    <a:srgbClr val="000000"/>
                  </a:solidFill>
                  <a:prstDash val="solid"/>
                  <a:round/>
                  <a:headEnd/>
                  <a:tailEnd/>
                </a:ln>
                <a:effectLst>
                  <a:outerShdw dist="35921" dir="2700000" algn="ctr" rotWithShape="0">
                    <a:srgbClr val="808080"/>
                  </a:outerShdw>
                </a:effectLst>
              </p:spPr>
              <p:txBody>
                <a:bodyPr/>
                <a:lstStyle/>
                <a:p>
                  <a:endParaRPr lang="en-US"/>
                </a:p>
              </p:txBody>
            </p:sp>
          </p:grpSp>
          <p:grpSp>
            <p:nvGrpSpPr>
              <p:cNvPr id="95249" name="Group 17"/>
              <p:cNvGrpSpPr>
                <a:grpSpLocks noChangeAspect="1"/>
              </p:cNvGrpSpPr>
              <p:nvPr/>
            </p:nvGrpSpPr>
            <p:grpSpPr bwMode="auto">
              <a:xfrm>
                <a:off x="1376" y="1831"/>
                <a:ext cx="641" cy="20"/>
                <a:chOff x="1376" y="1831"/>
                <a:chExt cx="641" cy="20"/>
              </a:xfrm>
            </p:grpSpPr>
            <p:grpSp>
              <p:nvGrpSpPr>
                <p:cNvPr id="95250" name="Group 18"/>
                <p:cNvGrpSpPr>
                  <a:grpSpLocks noChangeAspect="1"/>
                </p:cNvGrpSpPr>
                <p:nvPr/>
              </p:nvGrpSpPr>
              <p:grpSpPr bwMode="auto">
                <a:xfrm>
                  <a:off x="1438" y="1840"/>
                  <a:ext cx="69" cy="11"/>
                  <a:chOff x="1438" y="1840"/>
                  <a:chExt cx="69" cy="11"/>
                </a:xfrm>
              </p:grpSpPr>
              <p:sp>
                <p:nvSpPr>
                  <p:cNvPr id="95251" name="Oval 19"/>
                  <p:cNvSpPr>
                    <a:spLocks noChangeAspect="1" noChangeArrowheads="1"/>
                  </p:cNvSpPr>
                  <p:nvPr/>
                </p:nvSpPr>
                <p:spPr bwMode="auto">
                  <a:xfrm>
                    <a:off x="1501" y="1840"/>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52" name="Oval 20"/>
                  <p:cNvSpPr>
                    <a:spLocks noChangeAspect="1" noChangeArrowheads="1"/>
                  </p:cNvSpPr>
                  <p:nvPr/>
                </p:nvSpPr>
                <p:spPr bwMode="auto">
                  <a:xfrm>
                    <a:off x="1491" y="1840"/>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53" name="Oval 21"/>
                  <p:cNvSpPr>
                    <a:spLocks noChangeAspect="1" noChangeArrowheads="1"/>
                  </p:cNvSpPr>
                  <p:nvPr/>
                </p:nvSpPr>
                <p:spPr bwMode="auto">
                  <a:xfrm>
                    <a:off x="1480" y="1840"/>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54" name="Oval 22"/>
                  <p:cNvSpPr>
                    <a:spLocks noChangeAspect="1" noChangeArrowheads="1"/>
                  </p:cNvSpPr>
                  <p:nvPr/>
                </p:nvSpPr>
                <p:spPr bwMode="auto">
                  <a:xfrm>
                    <a:off x="1470" y="1840"/>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55" name="Oval 23"/>
                  <p:cNvSpPr>
                    <a:spLocks noChangeAspect="1" noChangeArrowheads="1"/>
                  </p:cNvSpPr>
                  <p:nvPr/>
                </p:nvSpPr>
                <p:spPr bwMode="auto">
                  <a:xfrm>
                    <a:off x="1459" y="1840"/>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56" name="Oval 24"/>
                  <p:cNvSpPr>
                    <a:spLocks noChangeAspect="1" noChangeArrowheads="1"/>
                  </p:cNvSpPr>
                  <p:nvPr/>
                </p:nvSpPr>
                <p:spPr bwMode="auto">
                  <a:xfrm>
                    <a:off x="1449" y="1840"/>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57" name="Oval 25"/>
                  <p:cNvSpPr>
                    <a:spLocks noChangeAspect="1" noChangeArrowheads="1"/>
                  </p:cNvSpPr>
                  <p:nvPr/>
                </p:nvSpPr>
                <p:spPr bwMode="auto">
                  <a:xfrm>
                    <a:off x="1438" y="1841"/>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258" name="Group 26"/>
                <p:cNvGrpSpPr>
                  <a:grpSpLocks noChangeAspect="1"/>
                </p:cNvGrpSpPr>
                <p:nvPr/>
              </p:nvGrpSpPr>
              <p:grpSpPr bwMode="auto">
                <a:xfrm>
                  <a:off x="1760" y="1831"/>
                  <a:ext cx="257" cy="14"/>
                  <a:chOff x="1760" y="1831"/>
                  <a:chExt cx="257" cy="14"/>
                </a:xfrm>
              </p:grpSpPr>
              <p:grpSp>
                <p:nvGrpSpPr>
                  <p:cNvPr id="95259" name="Group 27"/>
                  <p:cNvGrpSpPr>
                    <a:grpSpLocks noChangeAspect="1"/>
                  </p:cNvGrpSpPr>
                  <p:nvPr/>
                </p:nvGrpSpPr>
                <p:grpSpPr bwMode="auto">
                  <a:xfrm>
                    <a:off x="1945" y="1831"/>
                    <a:ext cx="72" cy="11"/>
                    <a:chOff x="1945" y="1831"/>
                    <a:chExt cx="72" cy="11"/>
                  </a:xfrm>
                </p:grpSpPr>
                <p:sp>
                  <p:nvSpPr>
                    <p:cNvPr id="95260" name="Oval 28"/>
                    <p:cNvSpPr>
                      <a:spLocks noChangeAspect="1" noChangeArrowheads="1"/>
                    </p:cNvSpPr>
                    <p:nvPr/>
                  </p:nvSpPr>
                  <p:spPr bwMode="auto">
                    <a:xfrm>
                      <a:off x="2010" y="183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61" name="Oval 29"/>
                    <p:cNvSpPr>
                      <a:spLocks noChangeAspect="1" noChangeArrowheads="1"/>
                    </p:cNvSpPr>
                    <p:nvPr/>
                  </p:nvSpPr>
                  <p:spPr bwMode="auto">
                    <a:xfrm>
                      <a:off x="2000" y="1831"/>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62" name="Oval 30"/>
                    <p:cNvSpPr>
                      <a:spLocks noChangeAspect="1" noChangeArrowheads="1"/>
                    </p:cNvSpPr>
                    <p:nvPr/>
                  </p:nvSpPr>
                  <p:spPr bwMode="auto">
                    <a:xfrm>
                      <a:off x="1989"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63" name="Oval 31"/>
                    <p:cNvSpPr>
                      <a:spLocks noChangeAspect="1" noChangeArrowheads="1"/>
                    </p:cNvSpPr>
                    <p:nvPr/>
                  </p:nvSpPr>
                  <p:spPr bwMode="auto">
                    <a:xfrm>
                      <a:off x="1978"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64" name="Oval 32"/>
                    <p:cNvSpPr>
                      <a:spLocks noChangeAspect="1" noChangeArrowheads="1"/>
                    </p:cNvSpPr>
                    <p:nvPr/>
                  </p:nvSpPr>
                  <p:spPr bwMode="auto">
                    <a:xfrm>
                      <a:off x="1966" y="1832"/>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65" name="Oval 33"/>
                    <p:cNvSpPr>
                      <a:spLocks noChangeAspect="1" noChangeArrowheads="1"/>
                    </p:cNvSpPr>
                    <p:nvPr/>
                  </p:nvSpPr>
                  <p:spPr bwMode="auto">
                    <a:xfrm>
                      <a:off x="1956"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66" name="Oval 34"/>
                    <p:cNvSpPr>
                      <a:spLocks noChangeAspect="1" noChangeArrowheads="1"/>
                    </p:cNvSpPr>
                    <p:nvPr/>
                  </p:nvSpPr>
                  <p:spPr bwMode="auto">
                    <a:xfrm>
                      <a:off x="1945"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267" name="Group 35"/>
                  <p:cNvGrpSpPr>
                    <a:grpSpLocks noChangeAspect="1"/>
                  </p:cNvGrpSpPr>
                  <p:nvPr/>
                </p:nvGrpSpPr>
                <p:grpSpPr bwMode="auto">
                  <a:xfrm>
                    <a:off x="1868" y="1832"/>
                    <a:ext cx="72" cy="12"/>
                    <a:chOff x="1868" y="1832"/>
                    <a:chExt cx="72" cy="12"/>
                  </a:xfrm>
                </p:grpSpPr>
                <p:sp>
                  <p:nvSpPr>
                    <p:cNvPr id="95268" name="Oval 36"/>
                    <p:cNvSpPr>
                      <a:spLocks noChangeAspect="1" noChangeArrowheads="1"/>
                    </p:cNvSpPr>
                    <p:nvPr/>
                  </p:nvSpPr>
                  <p:spPr bwMode="auto">
                    <a:xfrm>
                      <a:off x="1934"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69" name="Oval 37"/>
                    <p:cNvSpPr>
                      <a:spLocks noChangeAspect="1" noChangeArrowheads="1"/>
                    </p:cNvSpPr>
                    <p:nvPr/>
                  </p:nvSpPr>
                  <p:spPr bwMode="auto">
                    <a:xfrm>
                      <a:off x="1923"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70" name="Oval 38"/>
                    <p:cNvSpPr>
                      <a:spLocks noChangeAspect="1" noChangeArrowheads="1"/>
                    </p:cNvSpPr>
                    <p:nvPr/>
                  </p:nvSpPr>
                  <p:spPr bwMode="auto">
                    <a:xfrm>
                      <a:off x="1912" y="1833"/>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71" name="Oval 39"/>
                    <p:cNvSpPr>
                      <a:spLocks noChangeAspect="1" noChangeArrowheads="1"/>
                    </p:cNvSpPr>
                    <p:nvPr/>
                  </p:nvSpPr>
                  <p:spPr bwMode="auto">
                    <a:xfrm>
                      <a:off x="1901" y="1833"/>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72" name="Oval 40"/>
                    <p:cNvSpPr>
                      <a:spLocks noChangeAspect="1" noChangeArrowheads="1"/>
                    </p:cNvSpPr>
                    <p:nvPr/>
                  </p:nvSpPr>
                  <p:spPr bwMode="auto">
                    <a:xfrm>
                      <a:off x="1890" y="1833"/>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73" name="Oval 41"/>
                    <p:cNvSpPr>
                      <a:spLocks noChangeAspect="1" noChangeArrowheads="1"/>
                    </p:cNvSpPr>
                    <p:nvPr/>
                  </p:nvSpPr>
                  <p:spPr bwMode="auto">
                    <a:xfrm>
                      <a:off x="1878" y="1833"/>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74" name="Oval 42"/>
                    <p:cNvSpPr>
                      <a:spLocks noChangeAspect="1" noChangeArrowheads="1"/>
                    </p:cNvSpPr>
                    <p:nvPr/>
                  </p:nvSpPr>
                  <p:spPr bwMode="auto">
                    <a:xfrm>
                      <a:off x="1868" y="1833"/>
                      <a:ext cx="6" cy="11"/>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275" name="Group 43"/>
                  <p:cNvGrpSpPr>
                    <a:grpSpLocks noChangeAspect="1"/>
                  </p:cNvGrpSpPr>
                  <p:nvPr/>
                </p:nvGrpSpPr>
                <p:grpSpPr bwMode="auto">
                  <a:xfrm>
                    <a:off x="1760" y="1834"/>
                    <a:ext cx="72" cy="11"/>
                    <a:chOff x="1760" y="1834"/>
                    <a:chExt cx="72" cy="11"/>
                  </a:xfrm>
                </p:grpSpPr>
                <p:sp>
                  <p:nvSpPr>
                    <p:cNvPr id="95276" name="Oval 44"/>
                    <p:cNvSpPr>
                      <a:spLocks noChangeAspect="1" noChangeArrowheads="1"/>
                    </p:cNvSpPr>
                    <p:nvPr/>
                  </p:nvSpPr>
                  <p:spPr bwMode="auto">
                    <a:xfrm>
                      <a:off x="1825" y="1834"/>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77" name="Oval 45"/>
                    <p:cNvSpPr>
                      <a:spLocks noChangeAspect="1" noChangeArrowheads="1"/>
                    </p:cNvSpPr>
                    <p:nvPr/>
                  </p:nvSpPr>
                  <p:spPr bwMode="auto">
                    <a:xfrm>
                      <a:off x="1815" y="1834"/>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78" name="Oval 46"/>
                    <p:cNvSpPr>
                      <a:spLocks noChangeAspect="1" noChangeArrowheads="1"/>
                    </p:cNvSpPr>
                    <p:nvPr/>
                  </p:nvSpPr>
                  <p:spPr bwMode="auto">
                    <a:xfrm>
                      <a:off x="1804"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79" name="Oval 47"/>
                    <p:cNvSpPr>
                      <a:spLocks noChangeAspect="1" noChangeArrowheads="1"/>
                    </p:cNvSpPr>
                    <p:nvPr/>
                  </p:nvSpPr>
                  <p:spPr bwMode="auto">
                    <a:xfrm>
                      <a:off x="1793"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80" name="Oval 48"/>
                    <p:cNvSpPr>
                      <a:spLocks noChangeAspect="1" noChangeArrowheads="1"/>
                    </p:cNvSpPr>
                    <p:nvPr/>
                  </p:nvSpPr>
                  <p:spPr bwMode="auto">
                    <a:xfrm>
                      <a:off x="1782" y="1835"/>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81" name="Oval 49"/>
                    <p:cNvSpPr>
                      <a:spLocks noChangeAspect="1" noChangeArrowheads="1"/>
                    </p:cNvSpPr>
                    <p:nvPr/>
                  </p:nvSpPr>
                  <p:spPr bwMode="auto">
                    <a:xfrm>
                      <a:off x="1760"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95282" name="Group 50"/>
                <p:cNvGrpSpPr>
                  <a:grpSpLocks noChangeAspect="1"/>
                </p:cNvGrpSpPr>
                <p:nvPr/>
              </p:nvGrpSpPr>
              <p:grpSpPr bwMode="auto">
                <a:xfrm>
                  <a:off x="1689" y="1835"/>
                  <a:ext cx="58" cy="10"/>
                  <a:chOff x="1689" y="1835"/>
                  <a:chExt cx="58" cy="10"/>
                </a:xfrm>
              </p:grpSpPr>
              <p:sp>
                <p:nvSpPr>
                  <p:cNvPr id="95283" name="Oval 51"/>
                  <p:cNvSpPr>
                    <a:spLocks noChangeAspect="1" noChangeArrowheads="1"/>
                  </p:cNvSpPr>
                  <p:nvPr/>
                </p:nvSpPr>
                <p:spPr bwMode="auto">
                  <a:xfrm>
                    <a:off x="1740" y="1835"/>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84" name="Oval 52"/>
                  <p:cNvSpPr>
                    <a:spLocks noChangeAspect="1" noChangeArrowheads="1"/>
                  </p:cNvSpPr>
                  <p:nvPr/>
                </p:nvSpPr>
                <p:spPr bwMode="auto">
                  <a:xfrm>
                    <a:off x="1730"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85" name="Oval 53"/>
                  <p:cNvSpPr>
                    <a:spLocks noChangeAspect="1" noChangeArrowheads="1"/>
                  </p:cNvSpPr>
                  <p:nvPr/>
                </p:nvSpPr>
                <p:spPr bwMode="auto">
                  <a:xfrm>
                    <a:off x="1720"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86" name="Oval 54"/>
                  <p:cNvSpPr>
                    <a:spLocks noChangeAspect="1" noChangeArrowheads="1"/>
                  </p:cNvSpPr>
                  <p:nvPr/>
                </p:nvSpPr>
                <p:spPr bwMode="auto">
                  <a:xfrm>
                    <a:off x="1709" y="1835"/>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87" name="Oval 55"/>
                  <p:cNvSpPr>
                    <a:spLocks noChangeAspect="1" noChangeArrowheads="1"/>
                  </p:cNvSpPr>
                  <p:nvPr/>
                </p:nvSpPr>
                <p:spPr bwMode="auto">
                  <a:xfrm>
                    <a:off x="1699" y="1835"/>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88" name="Oval 56"/>
                  <p:cNvSpPr>
                    <a:spLocks noChangeAspect="1" noChangeArrowheads="1"/>
                  </p:cNvSpPr>
                  <p:nvPr/>
                </p:nvSpPr>
                <p:spPr bwMode="auto">
                  <a:xfrm>
                    <a:off x="1689"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289" name="Group 57"/>
                <p:cNvGrpSpPr>
                  <a:grpSpLocks noChangeAspect="1"/>
                </p:cNvGrpSpPr>
                <p:nvPr/>
              </p:nvGrpSpPr>
              <p:grpSpPr bwMode="auto">
                <a:xfrm>
                  <a:off x="1376" y="1841"/>
                  <a:ext cx="58" cy="10"/>
                  <a:chOff x="1376" y="1841"/>
                  <a:chExt cx="58" cy="10"/>
                </a:xfrm>
              </p:grpSpPr>
              <p:sp>
                <p:nvSpPr>
                  <p:cNvPr id="95290" name="Oval 58"/>
                  <p:cNvSpPr>
                    <a:spLocks noChangeAspect="1" noChangeArrowheads="1"/>
                  </p:cNvSpPr>
                  <p:nvPr/>
                </p:nvSpPr>
                <p:spPr bwMode="auto">
                  <a:xfrm>
                    <a:off x="1427" y="184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91" name="Oval 59"/>
                  <p:cNvSpPr>
                    <a:spLocks noChangeAspect="1" noChangeArrowheads="1"/>
                  </p:cNvSpPr>
                  <p:nvPr/>
                </p:nvSpPr>
                <p:spPr bwMode="auto">
                  <a:xfrm>
                    <a:off x="1417" y="184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92" name="Oval 60"/>
                  <p:cNvSpPr>
                    <a:spLocks noChangeAspect="1" noChangeArrowheads="1"/>
                  </p:cNvSpPr>
                  <p:nvPr/>
                </p:nvSpPr>
                <p:spPr bwMode="auto">
                  <a:xfrm>
                    <a:off x="1407" y="1841"/>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93" name="Oval 61"/>
                  <p:cNvSpPr>
                    <a:spLocks noChangeAspect="1" noChangeArrowheads="1"/>
                  </p:cNvSpPr>
                  <p:nvPr/>
                </p:nvSpPr>
                <p:spPr bwMode="auto">
                  <a:xfrm>
                    <a:off x="1396" y="184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94" name="Oval 62"/>
                  <p:cNvSpPr>
                    <a:spLocks noChangeAspect="1" noChangeArrowheads="1"/>
                  </p:cNvSpPr>
                  <p:nvPr/>
                </p:nvSpPr>
                <p:spPr bwMode="auto">
                  <a:xfrm>
                    <a:off x="1386" y="184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95" name="Oval 63"/>
                  <p:cNvSpPr>
                    <a:spLocks noChangeAspect="1" noChangeArrowheads="1"/>
                  </p:cNvSpPr>
                  <p:nvPr/>
                </p:nvSpPr>
                <p:spPr bwMode="auto">
                  <a:xfrm>
                    <a:off x="1376" y="1841"/>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sp>
          <p:nvSpPr>
            <p:cNvPr id="95296" name="Freeform 64"/>
            <p:cNvSpPr>
              <a:spLocks noChangeAspect="1"/>
            </p:cNvSpPr>
            <p:nvPr/>
          </p:nvSpPr>
          <p:spPr bwMode="auto">
            <a:xfrm>
              <a:off x="4208" y="142"/>
              <a:ext cx="545" cy="73"/>
            </a:xfrm>
            <a:custGeom>
              <a:avLst/>
              <a:gdLst>
                <a:gd name="T0" fmla="*/ 0 w 3723"/>
                <a:gd name="T1" fmla="*/ 0 h 500"/>
                <a:gd name="T2" fmla="*/ 311 w 3723"/>
                <a:gd name="T3" fmla="*/ 298 h 500"/>
                <a:gd name="T4" fmla="*/ 341 w 3723"/>
                <a:gd name="T5" fmla="*/ 326 h 500"/>
                <a:gd name="T6" fmla="*/ 350 w 3723"/>
                <a:gd name="T7" fmla="*/ 334 h 500"/>
                <a:gd name="T8" fmla="*/ 358 w 3723"/>
                <a:gd name="T9" fmla="*/ 340 h 500"/>
                <a:gd name="T10" fmla="*/ 370 w 3723"/>
                <a:gd name="T11" fmla="*/ 348 h 500"/>
                <a:gd name="T12" fmla="*/ 382 w 3723"/>
                <a:gd name="T13" fmla="*/ 354 h 500"/>
                <a:gd name="T14" fmla="*/ 396 w 3723"/>
                <a:gd name="T15" fmla="*/ 361 h 500"/>
                <a:gd name="T16" fmla="*/ 412 w 3723"/>
                <a:gd name="T17" fmla="*/ 366 h 500"/>
                <a:gd name="T18" fmla="*/ 428 w 3723"/>
                <a:gd name="T19" fmla="*/ 372 h 500"/>
                <a:gd name="T20" fmla="*/ 448 w 3723"/>
                <a:gd name="T21" fmla="*/ 376 h 500"/>
                <a:gd name="T22" fmla="*/ 470 w 3723"/>
                <a:gd name="T23" fmla="*/ 378 h 500"/>
                <a:gd name="T24" fmla="*/ 503 w 3723"/>
                <a:gd name="T25" fmla="*/ 382 h 500"/>
                <a:gd name="T26" fmla="*/ 3387 w 3723"/>
                <a:gd name="T27" fmla="*/ 364 h 500"/>
                <a:gd name="T28" fmla="*/ 3451 w 3723"/>
                <a:gd name="T29" fmla="*/ 361 h 500"/>
                <a:gd name="T30" fmla="*/ 3530 w 3723"/>
                <a:gd name="T31" fmla="*/ 355 h 500"/>
                <a:gd name="T32" fmla="*/ 3632 w 3723"/>
                <a:gd name="T33" fmla="*/ 349 h 500"/>
                <a:gd name="T34" fmla="*/ 3647 w 3723"/>
                <a:gd name="T35" fmla="*/ 357 h 500"/>
                <a:gd name="T36" fmla="*/ 3661 w 3723"/>
                <a:gd name="T37" fmla="*/ 363 h 500"/>
                <a:gd name="T38" fmla="*/ 3675 w 3723"/>
                <a:gd name="T39" fmla="*/ 373 h 500"/>
                <a:gd name="T40" fmla="*/ 3689 w 3723"/>
                <a:gd name="T41" fmla="*/ 382 h 500"/>
                <a:gd name="T42" fmla="*/ 3702 w 3723"/>
                <a:gd name="T43" fmla="*/ 392 h 500"/>
                <a:gd name="T44" fmla="*/ 3710 w 3723"/>
                <a:gd name="T45" fmla="*/ 402 h 500"/>
                <a:gd name="T46" fmla="*/ 3719 w 3723"/>
                <a:gd name="T47" fmla="*/ 416 h 500"/>
                <a:gd name="T48" fmla="*/ 3721 w 3723"/>
                <a:gd name="T49" fmla="*/ 424 h 500"/>
                <a:gd name="T50" fmla="*/ 3723 w 3723"/>
                <a:gd name="T51" fmla="*/ 434 h 500"/>
                <a:gd name="T52" fmla="*/ 3720 w 3723"/>
                <a:gd name="T53" fmla="*/ 448 h 500"/>
                <a:gd name="T54" fmla="*/ 3716 w 3723"/>
                <a:gd name="T55" fmla="*/ 458 h 500"/>
                <a:gd name="T56" fmla="*/ 3706 w 3723"/>
                <a:gd name="T57" fmla="*/ 468 h 500"/>
                <a:gd name="T58" fmla="*/ 3689 w 3723"/>
                <a:gd name="T59" fmla="*/ 481 h 500"/>
                <a:gd name="T60" fmla="*/ 3678 w 3723"/>
                <a:gd name="T61" fmla="*/ 488 h 500"/>
                <a:gd name="T62" fmla="*/ 3662 w 3723"/>
                <a:gd name="T63" fmla="*/ 493 h 500"/>
                <a:gd name="T64" fmla="*/ 3639 w 3723"/>
                <a:gd name="T65" fmla="*/ 500 h 500"/>
                <a:gd name="T66" fmla="*/ 3635 w 3723"/>
                <a:gd name="T67" fmla="*/ 484 h 500"/>
                <a:gd name="T68" fmla="*/ 3630 w 3723"/>
                <a:gd name="T69" fmla="*/ 472 h 500"/>
                <a:gd name="T70" fmla="*/ 3619 w 3723"/>
                <a:gd name="T71" fmla="*/ 459 h 500"/>
                <a:gd name="T72" fmla="*/ 3609 w 3723"/>
                <a:gd name="T73" fmla="*/ 449 h 500"/>
                <a:gd name="T74" fmla="*/ 3599 w 3723"/>
                <a:gd name="T75" fmla="*/ 440 h 500"/>
                <a:gd name="T76" fmla="*/ 3586 w 3723"/>
                <a:gd name="T77" fmla="*/ 428 h 500"/>
                <a:gd name="T78" fmla="*/ 3574 w 3723"/>
                <a:gd name="T79" fmla="*/ 420 h 500"/>
                <a:gd name="T80" fmla="*/ 3560 w 3723"/>
                <a:gd name="T81" fmla="*/ 411 h 500"/>
                <a:gd name="T82" fmla="*/ 3540 w 3723"/>
                <a:gd name="T83" fmla="*/ 402 h 500"/>
                <a:gd name="T84" fmla="*/ 3524 w 3723"/>
                <a:gd name="T85" fmla="*/ 396 h 500"/>
                <a:gd name="T86" fmla="*/ 3502 w 3723"/>
                <a:gd name="T87" fmla="*/ 389 h 500"/>
                <a:gd name="T88" fmla="*/ 3478 w 3723"/>
                <a:gd name="T89" fmla="*/ 386 h 500"/>
                <a:gd name="T90" fmla="*/ 3425 w 3723"/>
                <a:gd name="T91" fmla="*/ 389 h 500"/>
                <a:gd name="T92" fmla="*/ 3388 w 3723"/>
                <a:gd name="T93" fmla="*/ 394 h 500"/>
                <a:gd name="T94" fmla="*/ 3356 w 3723"/>
                <a:gd name="T95" fmla="*/ 394 h 500"/>
                <a:gd name="T96" fmla="*/ 498 w 3723"/>
                <a:gd name="T97" fmla="*/ 415 h 500"/>
                <a:gd name="T98" fmla="*/ 470 w 3723"/>
                <a:gd name="T99" fmla="*/ 415 h 500"/>
                <a:gd name="T100" fmla="*/ 440 w 3723"/>
                <a:gd name="T101" fmla="*/ 412 h 500"/>
                <a:gd name="T102" fmla="*/ 413 w 3723"/>
                <a:gd name="T103" fmla="*/ 411 h 500"/>
                <a:gd name="T104" fmla="*/ 396 w 3723"/>
                <a:gd name="T105" fmla="*/ 410 h 500"/>
                <a:gd name="T106" fmla="*/ 379 w 3723"/>
                <a:gd name="T107" fmla="*/ 409 h 500"/>
                <a:gd name="T108" fmla="*/ 354 w 3723"/>
                <a:gd name="T109" fmla="*/ 404 h 500"/>
                <a:gd name="T110" fmla="*/ 336 w 3723"/>
                <a:gd name="T111" fmla="*/ 400 h 500"/>
                <a:gd name="T112" fmla="*/ 319 w 3723"/>
                <a:gd name="T113" fmla="*/ 394 h 500"/>
                <a:gd name="T114" fmla="*/ 46 w 3723"/>
                <a:gd name="T115" fmla="*/ 126 h 500"/>
                <a:gd name="T116" fmla="*/ 0 w 3723"/>
                <a:gd name="T117"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23" h="500">
                  <a:moveTo>
                    <a:pt x="0" y="0"/>
                  </a:moveTo>
                  <a:lnTo>
                    <a:pt x="311" y="298"/>
                  </a:lnTo>
                  <a:lnTo>
                    <a:pt x="341" y="326"/>
                  </a:lnTo>
                  <a:lnTo>
                    <a:pt x="350" y="334"/>
                  </a:lnTo>
                  <a:lnTo>
                    <a:pt x="358" y="340"/>
                  </a:lnTo>
                  <a:lnTo>
                    <a:pt x="370" y="348"/>
                  </a:lnTo>
                  <a:lnTo>
                    <a:pt x="382" y="354"/>
                  </a:lnTo>
                  <a:lnTo>
                    <a:pt x="396" y="361"/>
                  </a:lnTo>
                  <a:lnTo>
                    <a:pt x="412" y="366"/>
                  </a:lnTo>
                  <a:lnTo>
                    <a:pt x="428" y="372"/>
                  </a:lnTo>
                  <a:lnTo>
                    <a:pt x="448" y="376"/>
                  </a:lnTo>
                  <a:lnTo>
                    <a:pt x="470" y="378"/>
                  </a:lnTo>
                  <a:lnTo>
                    <a:pt x="503" y="382"/>
                  </a:lnTo>
                  <a:lnTo>
                    <a:pt x="3387" y="364"/>
                  </a:lnTo>
                  <a:lnTo>
                    <a:pt x="3451" y="361"/>
                  </a:lnTo>
                  <a:lnTo>
                    <a:pt x="3530" y="355"/>
                  </a:lnTo>
                  <a:lnTo>
                    <a:pt x="3632" y="349"/>
                  </a:lnTo>
                  <a:lnTo>
                    <a:pt x="3647" y="357"/>
                  </a:lnTo>
                  <a:lnTo>
                    <a:pt x="3661" y="363"/>
                  </a:lnTo>
                  <a:lnTo>
                    <a:pt x="3675" y="373"/>
                  </a:lnTo>
                  <a:lnTo>
                    <a:pt x="3689" y="382"/>
                  </a:lnTo>
                  <a:lnTo>
                    <a:pt x="3702" y="392"/>
                  </a:lnTo>
                  <a:lnTo>
                    <a:pt x="3710" y="402"/>
                  </a:lnTo>
                  <a:lnTo>
                    <a:pt x="3719" y="416"/>
                  </a:lnTo>
                  <a:lnTo>
                    <a:pt x="3721" y="424"/>
                  </a:lnTo>
                  <a:lnTo>
                    <a:pt x="3723" y="434"/>
                  </a:lnTo>
                  <a:lnTo>
                    <a:pt x="3720" y="448"/>
                  </a:lnTo>
                  <a:lnTo>
                    <a:pt x="3716" y="458"/>
                  </a:lnTo>
                  <a:lnTo>
                    <a:pt x="3706" y="468"/>
                  </a:lnTo>
                  <a:lnTo>
                    <a:pt x="3689" y="481"/>
                  </a:lnTo>
                  <a:lnTo>
                    <a:pt x="3678" y="488"/>
                  </a:lnTo>
                  <a:lnTo>
                    <a:pt x="3662" y="493"/>
                  </a:lnTo>
                  <a:lnTo>
                    <a:pt x="3639" y="500"/>
                  </a:lnTo>
                  <a:lnTo>
                    <a:pt x="3635" y="484"/>
                  </a:lnTo>
                  <a:lnTo>
                    <a:pt x="3630" y="472"/>
                  </a:lnTo>
                  <a:lnTo>
                    <a:pt x="3619" y="459"/>
                  </a:lnTo>
                  <a:lnTo>
                    <a:pt x="3609" y="449"/>
                  </a:lnTo>
                  <a:lnTo>
                    <a:pt x="3599" y="440"/>
                  </a:lnTo>
                  <a:lnTo>
                    <a:pt x="3586" y="428"/>
                  </a:lnTo>
                  <a:lnTo>
                    <a:pt x="3574" y="420"/>
                  </a:lnTo>
                  <a:lnTo>
                    <a:pt x="3560" y="411"/>
                  </a:lnTo>
                  <a:lnTo>
                    <a:pt x="3540" y="402"/>
                  </a:lnTo>
                  <a:lnTo>
                    <a:pt x="3524" y="396"/>
                  </a:lnTo>
                  <a:lnTo>
                    <a:pt x="3502" y="389"/>
                  </a:lnTo>
                  <a:lnTo>
                    <a:pt x="3478" y="386"/>
                  </a:lnTo>
                  <a:lnTo>
                    <a:pt x="3425" y="389"/>
                  </a:lnTo>
                  <a:lnTo>
                    <a:pt x="3388" y="394"/>
                  </a:lnTo>
                  <a:lnTo>
                    <a:pt x="3356" y="394"/>
                  </a:lnTo>
                  <a:lnTo>
                    <a:pt x="498" y="415"/>
                  </a:lnTo>
                  <a:lnTo>
                    <a:pt x="470" y="415"/>
                  </a:lnTo>
                  <a:lnTo>
                    <a:pt x="440" y="412"/>
                  </a:lnTo>
                  <a:lnTo>
                    <a:pt x="413" y="411"/>
                  </a:lnTo>
                  <a:lnTo>
                    <a:pt x="396" y="410"/>
                  </a:lnTo>
                  <a:lnTo>
                    <a:pt x="379" y="409"/>
                  </a:lnTo>
                  <a:lnTo>
                    <a:pt x="354" y="404"/>
                  </a:lnTo>
                  <a:lnTo>
                    <a:pt x="336" y="400"/>
                  </a:lnTo>
                  <a:lnTo>
                    <a:pt x="319" y="394"/>
                  </a:lnTo>
                  <a:lnTo>
                    <a:pt x="46" y="126"/>
                  </a:lnTo>
                  <a:lnTo>
                    <a:pt x="0" y="0"/>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297" name="Group 65"/>
            <p:cNvGrpSpPr>
              <a:grpSpLocks noChangeAspect="1"/>
            </p:cNvGrpSpPr>
            <p:nvPr/>
          </p:nvGrpSpPr>
          <p:grpSpPr bwMode="auto">
            <a:xfrm>
              <a:off x="4723" y="185"/>
              <a:ext cx="14" cy="6"/>
              <a:chOff x="2085" y="1832"/>
              <a:chExt cx="24" cy="11"/>
            </a:xfrm>
          </p:grpSpPr>
          <p:sp>
            <p:nvSpPr>
              <p:cNvPr id="95298" name="Freeform 66"/>
              <p:cNvSpPr>
                <a:spLocks noChangeAspect="1"/>
              </p:cNvSpPr>
              <p:nvPr/>
            </p:nvSpPr>
            <p:spPr bwMode="auto">
              <a:xfrm>
                <a:off x="2085" y="1832"/>
                <a:ext cx="8" cy="10"/>
              </a:xfrm>
              <a:custGeom>
                <a:avLst/>
                <a:gdLst>
                  <a:gd name="T0" fmla="*/ 2 w 34"/>
                  <a:gd name="T1" fmla="*/ 0 h 40"/>
                  <a:gd name="T2" fmla="*/ 16 w 34"/>
                  <a:gd name="T3" fmla="*/ 0 h 40"/>
                  <a:gd name="T4" fmla="*/ 34 w 34"/>
                  <a:gd name="T5" fmla="*/ 40 h 40"/>
                  <a:gd name="T6" fmla="*/ 0 w 34"/>
                  <a:gd name="T7" fmla="*/ 40 h 40"/>
                  <a:gd name="T8" fmla="*/ 2 w 34"/>
                  <a:gd name="T9" fmla="*/ 0 h 40"/>
                </a:gdLst>
                <a:ahLst/>
                <a:cxnLst>
                  <a:cxn ang="0">
                    <a:pos x="T0" y="T1"/>
                  </a:cxn>
                  <a:cxn ang="0">
                    <a:pos x="T2" y="T3"/>
                  </a:cxn>
                  <a:cxn ang="0">
                    <a:pos x="T4" y="T5"/>
                  </a:cxn>
                  <a:cxn ang="0">
                    <a:pos x="T6" y="T7"/>
                  </a:cxn>
                  <a:cxn ang="0">
                    <a:pos x="T8" y="T9"/>
                  </a:cxn>
                </a:cxnLst>
                <a:rect l="0" t="0" r="r" b="b"/>
                <a:pathLst>
                  <a:path w="34" h="40">
                    <a:moveTo>
                      <a:pt x="2" y="0"/>
                    </a:moveTo>
                    <a:lnTo>
                      <a:pt x="16" y="0"/>
                    </a:lnTo>
                    <a:lnTo>
                      <a:pt x="34" y="40"/>
                    </a:lnTo>
                    <a:lnTo>
                      <a:pt x="0" y="40"/>
                    </a:lnTo>
                    <a:lnTo>
                      <a:pt x="2" y="0"/>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99" name="Freeform 67"/>
              <p:cNvSpPr>
                <a:spLocks noChangeAspect="1"/>
              </p:cNvSpPr>
              <p:nvPr/>
            </p:nvSpPr>
            <p:spPr bwMode="auto">
              <a:xfrm>
                <a:off x="2090" y="1832"/>
                <a:ext cx="11" cy="10"/>
              </a:xfrm>
              <a:custGeom>
                <a:avLst/>
                <a:gdLst>
                  <a:gd name="T0" fmla="*/ 0 w 44"/>
                  <a:gd name="T1" fmla="*/ 0 h 40"/>
                  <a:gd name="T2" fmla="*/ 24 w 44"/>
                  <a:gd name="T3" fmla="*/ 0 h 40"/>
                  <a:gd name="T4" fmla="*/ 44 w 44"/>
                  <a:gd name="T5" fmla="*/ 40 h 40"/>
                  <a:gd name="T6" fmla="*/ 18 w 44"/>
                  <a:gd name="T7" fmla="*/ 40 h 40"/>
                  <a:gd name="T8" fmla="*/ 0 w 44"/>
                  <a:gd name="T9" fmla="*/ 0 h 40"/>
                </a:gdLst>
                <a:ahLst/>
                <a:cxnLst>
                  <a:cxn ang="0">
                    <a:pos x="T0" y="T1"/>
                  </a:cxn>
                  <a:cxn ang="0">
                    <a:pos x="T2" y="T3"/>
                  </a:cxn>
                  <a:cxn ang="0">
                    <a:pos x="T4" y="T5"/>
                  </a:cxn>
                  <a:cxn ang="0">
                    <a:pos x="T6" y="T7"/>
                  </a:cxn>
                  <a:cxn ang="0">
                    <a:pos x="T8" y="T9"/>
                  </a:cxn>
                </a:cxnLst>
                <a:rect l="0" t="0" r="r" b="b"/>
                <a:pathLst>
                  <a:path w="44" h="40">
                    <a:moveTo>
                      <a:pt x="0" y="0"/>
                    </a:moveTo>
                    <a:lnTo>
                      <a:pt x="24" y="0"/>
                    </a:lnTo>
                    <a:lnTo>
                      <a:pt x="44" y="40"/>
                    </a:lnTo>
                    <a:lnTo>
                      <a:pt x="18" y="40"/>
                    </a:lnTo>
                    <a:lnTo>
                      <a:pt x="0" y="0"/>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00" name="Freeform 68"/>
              <p:cNvSpPr>
                <a:spLocks noChangeAspect="1"/>
              </p:cNvSpPr>
              <p:nvPr/>
            </p:nvSpPr>
            <p:spPr bwMode="auto">
              <a:xfrm>
                <a:off x="2097" y="1832"/>
                <a:ext cx="12" cy="11"/>
              </a:xfrm>
              <a:custGeom>
                <a:avLst/>
                <a:gdLst>
                  <a:gd name="T0" fmla="*/ 0 w 47"/>
                  <a:gd name="T1" fmla="*/ 0 h 44"/>
                  <a:gd name="T2" fmla="*/ 12 w 47"/>
                  <a:gd name="T3" fmla="*/ 0 h 44"/>
                  <a:gd name="T4" fmla="*/ 20 w 47"/>
                  <a:gd name="T5" fmla="*/ 8 h 44"/>
                  <a:gd name="T6" fmla="*/ 29 w 47"/>
                  <a:gd name="T7" fmla="*/ 17 h 44"/>
                  <a:gd name="T8" fmla="*/ 33 w 47"/>
                  <a:gd name="T9" fmla="*/ 21 h 44"/>
                  <a:gd name="T10" fmla="*/ 39 w 47"/>
                  <a:gd name="T11" fmla="*/ 30 h 44"/>
                  <a:gd name="T12" fmla="*/ 47 w 47"/>
                  <a:gd name="T13" fmla="*/ 44 h 44"/>
                  <a:gd name="T14" fmla="*/ 42 w 47"/>
                  <a:gd name="T15" fmla="*/ 44 h 44"/>
                  <a:gd name="T16" fmla="*/ 31 w 47"/>
                  <a:gd name="T17" fmla="*/ 41 h 44"/>
                  <a:gd name="T18" fmla="*/ 20 w 47"/>
                  <a:gd name="T19" fmla="*/ 41 h 44"/>
                  <a:gd name="T20" fmla="*/ 0 w 47"/>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44">
                    <a:moveTo>
                      <a:pt x="0" y="0"/>
                    </a:moveTo>
                    <a:lnTo>
                      <a:pt x="12" y="0"/>
                    </a:lnTo>
                    <a:lnTo>
                      <a:pt x="20" y="8"/>
                    </a:lnTo>
                    <a:lnTo>
                      <a:pt x="29" y="17"/>
                    </a:lnTo>
                    <a:lnTo>
                      <a:pt x="33" y="21"/>
                    </a:lnTo>
                    <a:lnTo>
                      <a:pt x="39" y="30"/>
                    </a:lnTo>
                    <a:lnTo>
                      <a:pt x="47" y="44"/>
                    </a:lnTo>
                    <a:lnTo>
                      <a:pt x="42" y="44"/>
                    </a:lnTo>
                    <a:lnTo>
                      <a:pt x="31" y="41"/>
                    </a:lnTo>
                    <a:lnTo>
                      <a:pt x="20" y="41"/>
                    </a:lnTo>
                    <a:lnTo>
                      <a:pt x="0" y="0"/>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5301" name="Arc 69"/>
            <p:cNvSpPr>
              <a:spLocks noChangeAspect="1"/>
            </p:cNvSpPr>
            <p:nvPr/>
          </p:nvSpPr>
          <p:spPr bwMode="auto">
            <a:xfrm>
              <a:off x="4194" y="194"/>
              <a:ext cx="2" cy="4"/>
            </a:xfrm>
            <a:custGeom>
              <a:avLst/>
              <a:gdLst>
                <a:gd name="G0" fmla="+- 21600 0 0"/>
                <a:gd name="G1" fmla="+- 21600 0 0"/>
                <a:gd name="G2" fmla="+- 21600 0 0"/>
                <a:gd name="T0" fmla="*/ 21600 w 21600"/>
                <a:gd name="T1" fmla="*/ 43200 h 43200"/>
                <a:gd name="T2" fmla="*/ 21600 w 21600"/>
                <a:gd name="T3" fmla="*/ 0 h 43200"/>
                <a:gd name="T4" fmla="*/ 21600 w 21600"/>
                <a:gd name="T5" fmla="*/ 21600 h 43200"/>
              </a:gdLst>
              <a:ahLst/>
              <a:cxnLst>
                <a:cxn ang="0">
                  <a:pos x="T0" y="T1"/>
                </a:cxn>
                <a:cxn ang="0">
                  <a:pos x="T2" y="T3"/>
                </a:cxn>
                <a:cxn ang="0">
                  <a:pos x="T4" y="T5"/>
                </a:cxn>
              </a:cxnLst>
              <a:rect l="0" t="0" r="r" b="b"/>
              <a:pathLst>
                <a:path w="21600" h="43200" fill="none" extrusionOk="0">
                  <a:moveTo>
                    <a:pt x="21600" y="43200"/>
                  </a:moveTo>
                  <a:cubicBezTo>
                    <a:pt x="9670" y="43200"/>
                    <a:pt x="0" y="33529"/>
                    <a:pt x="0" y="21600"/>
                  </a:cubicBezTo>
                  <a:cubicBezTo>
                    <a:pt x="-1" y="9670"/>
                    <a:pt x="9670" y="0"/>
                    <a:pt x="21599" y="0"/>
                  </a:cubicBezTo>
                </a:path>
                <a:path w="21600" h="43200" stroke="0" extrusionOk="0">
                  <a:moveTo>
                    <a:pt x="21600" y="43200"/>
                  </a:moveTo>
                  <a:cubicBezTo>
                    <a:pt x="9670" y="43200"/>
                    <a:pt x="0" y="33529"/>
                    <a:pt x="0" y="21600"/>
                  </a:cubicBezTo>
                  <a:cubicBezTo>
                    <a:pt x="-1" y="9670"/>
                    <a:pt x="9670" y="0"/>
                    <a:pt x="21599" y="0"/>
                  </a:cubicBezTo>
                  <a:lnTo>
                    <a:pt x="21600" y="21600"/>
                  </a:lnTo>
                  <a:close/>
                </a:path>
              </a:pathLst>
            </a:custGeom>
            <a:solidFill>
              <a:srgbClr val="BFBFB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02" name="Freeform 70"/>
            <p:cNvSpPr>
              <a:spLocks noChangeAspect="1"/>
            </p:cNvSpPr>
            <p:nvPr/>
          </p:nvSpPr>
          <p:spPr bwMode="auto">
            <a:xfrm>
              <a:off x="4459" y="195"/>
              <a:ext cx="63" cy="15"/>
            </a:xfrm>
            <a:custGeom>
              <a:avLst/>
              <a:gdLst>
                <a:gd name="T0" fmla="*/ 0 w 433"/>
                <a:gd name="T1" fmla="*/ 23 h 98"/>
                <a:gd name="T2" fmla="*/ 114 w 433"/>
                <a:gd name="T3" fmla="*/ 35 h 98"/>
                <a:gd name="T4" fmla="*/ 174 w 433"/>
                <a:gd name="T5" fmla="*/ 30 h 98"/>
                <a:gd name="T6" fmla="*/ 236 w 433"/>
                <a:gd name="T7" fmla="*/ 18 h 98"/>
                <a:gd name="T8" fmla="*/ 274 w 433"/>
                <a:gd name="T9" fmla="*/ 14 h 98"/>
                <a:gd name="T10" fmla="*/ 313 w 433"/>
                <a:gd name="T11" fmla="*/ 3 h 98"/>
                <a:gd name="T12" fmla="*/ 343 w 433"/>
                <a:gd name="T13" fmla="*/ 0 h 98"/>
                <a:gd name="T14" fmla="*/ 368 w 433"/>
                <a:gd name="T15" fmla="*/ 3 h 98"/>
                <a:gd name="T16" fmla="*/ 389 w 433"/>
                <a:gd name="T17" fmla="*/ 9 h 98"/>
                <a:gd name="T18" fmla="*/ 407 w 433"/>
                <a:gd name="T19" fmla="*/ 18 h 98"/>
                <a:gd name="T20" fmla="*/ 421 w 433"/>
                <a:gd name="T21" fmla="*/ 30 h 98"/>
                <a:gd name="T22" fmla="*/ 433 w 433"/>
                <a:gd name="T23" fmla="*/ 57 h 98"/>
                <a:gd name="T24" fmla="*/ 410 w 433"/>
                <a:gd name="T25" fmla="*/ 87 h 98"/>
                <a:gd name="T26" fmla="*/ 230 w 433"/>
                <a:gd name="T27" fmla="*/ 98 h 98"/>
                <a:gd name="T28" fmla="*/ 177 w 433"/>
                <a:gd name="T29" fmla="*/ 90 h 98"/>
                <a:gd name="T30" fmla="*/ 140 w 433"/>
                <a:gd name="T31" fmla="*/ 83 h 98"/>
                <a:gd name="T32" fmla="*/ 76 w 433"/>
                <a:gd name="T33" fmla="*/ 64 h 98"/>
                <a:gd name="T34" fmla="*/ 0 w 433"/>
                <a:gd name="T35"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3" h="98">
                  <a:moveTo>
                    <a:pt x="0" y="23"/>
                  </a:moveTo>
                  <a:lnTo>
                    <a:pt x="114" y="35"/>
                  </a:lnTo>
                  <a:lnTo>
                    <a:pt x="174" y="30"/>
                  </a:lnTo>
                  <a:lnTo>
                    <a:pt x="236" y="18"/>
                  </a:lnTo>
                  <a:lnTo>
                    <a:pt x="274" y="14"/>
                  </a:lnTo>
                  <a:lnTo>
                    <a:pt x="313" y="3"/>
                  </a:lnTo>
                  <a:lnTo>
                    <a:pt x="343" y="0"/>
                  </a:lnTo>
                  <a:lnTo>
                    <a:pt x="368" y="3"/>
                  </a:lnTo>
                  <a:lnTo>
                    <a:pt x="389" y="9"/>
                  </a:lnTo>
                  <a:lnTo>
                    <a:pt x="407" y="18"/>
                  </a:lnTo>
                  <a:lnTo>
                    <a:pt x="421" y="30"/>
                  </a:lnTo>
                  <a:lnTo>
                    <a:pt x="433" y="57"/>
                  </a:lnTo>
                  <a:lnTo>
                    <a:pt x="410" y="87"/>
                  </a:lnTo>
                  <a:lnTo>
                    <a:pt x="230" y="98"/>
                  </a:lnTo>
                  <a:lnTo>
                    <a:pt x="177" y="90"/>
                  </a:lnTo>
                  <a:lnTo>
                    <a:pt x="140" y="83"/>
                  </a:lnTo>
                  <a:lnTo>
                    <a:pt x="76" y="64"/>
                  </a:lnTo>
                  <a:lnTo>
                    <a:pt x="0" y="23"/>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303" name="Group 71"/>
            <p:cNvGrpSpPr>
              <a:grpSpLocks noChangeAspect="1"/>
            </p:cNvGrpSpPr>
            <p:nvPr/>
          </p:nvGrpSpPr>
          <p:grpSpPr bwMode="auto">
            <a:xfrm>
              <a:off x="4387" y="194"/>
              <a:ext cx="186" cy="52"/>
              <a:chOff x="1512" y="1848"/>
              <a:chExt cx="318" cy="88"/>
            </a:xfrm>
          </p:grpSpPr>
          <p:grpSp>
            <p:nvGrpSpPr>
              <p:cNvPr id="95304" name="Group 72"/>
              <p:cNvGrpSpPr>
                <a:grpSpLocks noChangeAspect="1"/>
              </p:cNvGrpSpPr>
              <p:nvPr/>
            </p:nvGrpSpPr>
            <p:grpSpPr bwMode="auto">
              <a:xfrm>
                <a:off x="1512" y="1848"/>
                <a:ext cx="318" cy="57"/>
                <a:chOff x="1512" y="1848"/>
                <a:chExt cx="318" cy="57"/>
              </a:xfrm>
            </p:grpSpPr>
            <p:sp>
              <p:nvSpPr>
                <p:cNvPr id="95305" name="Freeform 73"/>
                <p:cNvSpPr>
                  <a:spLocks noChangeAspect="1"/>
                </p:cNvSpPr>
                <p:nvPr/>
              </p:nvSpPr>
              <p:spPr bwMode="auto">
                <a:xfrm>
                  <a:off x="1512" y="1848"/>
                  <a:ext cx="318" cy="57"/>
                </a:xfrm>
                <a:custGeom>
                  <a:avLst/>
                  <a:gdLst>
                    <a:gd name="T0" fmla="*/ 320 w 1269"/>
                    <a:gd name="T1" fmla="*/ 34 h 231"/>
                    <a:gd name="T2" fmla="*/ 267 w 1269"/>
                    <a:gd name="T3" fmla="*/ 46 h 231"/>
                    <a:gd name="T4" fmla="*/ 226 w 1269"/>
                    <a:gd name="T5" fmla="*/ 69 h 231"/>
                    <a:gd name="T6" fmla="*/ 177 w 1269"/>
                    <a:gd name="T7" fmla="*/ 80 h 231"/>
                    <a:gd name="T8" fmla="*/ 120 w 1269"/>
                    <a:gd name="T9" fmla="*/ 91 h 231"/>
                    <a:gd name="T10" fmla="*/ 72 w 1269"/>
                    <a:gd name="T11" fmla="*/ 110 h 231"/>
                    <a:gd name="T12" fmla="*/ 34 w 1269"/>
                    <a:gd name="T13" fmla="*/ 125 h 231"/>
                    <a:gd name="T14" fmla="*/ 17 w 1269"/>
                    <a:gd name="T15" fmla="*/ 136 h 231"/>
                    <a:gd name="T16" fmla="*/ 6 w 1269"/>
                    <a:gd name="T17" fmla="*/ 151 h 231"/>
                    <a:gd name="T18" fmla="*/ 1 w 1269"/>
                    <a:gd name="T19" fmla="*/ 160 h 231"/>
                    <a:gd name="T20" fmla="*/ 0 w 1269"/>
                    <a:gd name="T21" fmla="*/ 174 h 231"/>
                    <a:gd name="T22" fmla="*/ 15 w 1269"/>
                    <a:gd name="T23" fmla="*/ 189 h 231"/>
                    <a:gd name="T24" fmla="*/ 31 w 1269"/>
                    <a:gd name="T25" fmla="*/ 197 h 231"/>
                    <a:gd name="T26" fmla="*/ 55 w 1269"/>
                    <a:gd name="T27" fmla="*/ 202 h 231"/>
                    <a:gd name="T28" fmla="*/ 80 w 1269"/>
                    <a:gd name="T29" fmla="*/ 207 h 231"/>
                    <a:gd name="T30" fmla="*/ 124 w 1269"/>
                    <a:gd name="T31" fmla="*/ 213 h 231"/>
                    <a:gd name="T32" fmla="*/ 176 w 1269"/>
                    <a:gd name="T33" fmla="*/ 220 h 231"/>
                    <a:gd name="T34" fmla="*/ 214 w 1269"/>
                    <a:gd name="T35" fmla="*/ 223 h 231"/>
                    <a:gd name="T36" fmla="*/ 350 w 1269"/>
                    <a:gd name="T37" fmla="*/ 228 h 231"/>
                    <a:gd name="T38" fmla="*/ 451 w 1269"/>
                    <a:gd name="T39" fmla="*/ 228 h 231"/>
                    <a:gd name="T40" fmla="*/ 594 w 1269"/>
                    <a:gd name="T41" fmla="*/ 231 h 231"/>
                    <a:gd name="T42" fmla="*/ 722 w 1269"/>
                    <a:gd name="T43" fmla="*/ 228 h 231"/>
                    <a:gd name="T44" fmla="*/ 1020 w 1269"/>
                    <a:gd name="T45" fmla="*/ 228 h 231"/>
                    <a:gd name="T46" fmla="*/ 1103 w 1269"/>
                    <a:gd name="T47" fmla="*/ 220 h 231"/>
                    <a:gd name="T48" fmla="*/ 1134 w 1269"/>
                    <a:gd name="T49" fmla="*/ 214 h 231"/>
                    <a:gd name="T50" fmla="*/ 1174 w 1269"/>
                    <a:gd name="T51" fmla="*/ 205 h 231"/>
                    <a:gd name="T52" fmla="*/ 1209 w 1269"/>
                    <a:gd name="T53" fmla="*/ 191 h 231"/>
                    <a:gd name="T54" fmla="*/ 1237 w 1269"/>
                    <a:gd name="T55" fmla="*/ 170 h 231"/>
                    <a:gd name="T56" fmla="*/ 1264 w 1269"/>
                    <a:gd name="T57" fmla="*/ 148 h 231"/>
                    <a:gd name="T58" fmla="*/ 1269 w 1269"/>
                    <a:gd name="T59" fmla="*/ 122 h 231"/>
                    <a:gd name="T60" fmla="*/ 1264 w 1269"/>
                    <a:gd name="T61" fmla="*/ 110 h 231"/>
                    <a:gd name="T62" fmla="*/ 1247 w 1269"/>
                    <a:gd name="T63" fmla="*/ 88 h 231"/>
                    <a:gd name="T64" fmla="*/ 1217 w 1269"/>
                    <a:gd name="T65" fmla="*/ 69 h 231"/>
                    <a:gd name="T66" fmla="*/ 1189 w 1269"/>
                    <a:gd name="T67" fmla="*/ 54 h 231"/>
                    <a:gd name="T68" fmla="*/ 1155 w 1269"/>
                    <a:gd name="T69" fmla="*/ 41 h 231"/>
                    <a:gd name="T70" fmla="*/ 1113 w 1269"/>
                    <a:gd name="T71" fmla="*/ 32 h 231"/>
                    <a:gd name="T72" fmla="*/ 1072 w 1269"/>
                    <a:gd name="T73" fmla="*/ 26 h 231"/>
                    <a:gd name="T74" fmla="*/ 1046 w 1269"/>
                    <a:gd name="T75" fmla="*/ 31 h 231"/>
                    <a:gd name="T76" fmla="*/ 1031 w 1269"/>
                    <a:gd name="T77" fmla="*/ 19 h 231"/>
                    <a:gd name="T78" fmla="*/ 993 w 1269"/>
                    <a:gd name="T79" fmla="*/ 8 h 231"/>
                    <a:gd name="T80" fmla="*/ 945 w 1269"/>
                    <a:gd name="T81" fmla="*/ 4 h 231"/>
                    <a:gd name="T82" fmla="*/ 881 w 1269"/>
                    <a:gd name="T83" fmla="*/ 0 h 231"/>
                    <a:gd name="T84" fmla="*/ 802 w 1269"/>
                    <a:gd name="T85" fmla="*/ 8 h 231"/>
                    <a:gd name="T86" fmla="*/ 320 w 1269"/>
                    <a:gd name="T87" fmla="*/ 3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69" h="231">
                      <a:moveTo>
                        <a:pt x="320" y="34"/>
                      </a:moveTo>
                      <a:lnTo>
                        <a:pt x="267" y="46"/>
                      </a:lnTo>
                      <a:lnTo>
                        <a:pt x="226" y="69"/>
                      </a:lnTo>
                      <a:lnTo>
                        <a:pt x="177" y="80"/>
                      </a:lnTo>
                      <a:lnTo>
                        <a:pt x="120" y="91"/>
                      </a:lnTo>
                      <a:lnTo>
                        <a:pt x="72" y="110"/>
                      </a:lnTo>
                      <a:lnTo>
                        <a:pt x="34" y="125"/>
                      </a:lnTo>
                      <a:lnTo>
                        <a:pt x="17" y="136"/>
                      </a:lnTo>
                      <a:lnTo>
                        <a:pt x="6" y="151"/>
                      </a:lnTo>
                      <a:lnTo>
                        <a:pt x="1" y="160"/>
                      </a:lnTo>
                      <a:lnTo>
                        <a:pt x="0" y="174"/>
                      </a:lnTo>
                      <a:lnTo>
                        <a:pt x="15" y="189"/>
                      </a:lnTo>
                      <a:lnTo>
                        <a:pt x="31" y="197"/>
                      </a:lnTo>
                      <a:lnTo>
                        <a:pt x="55" y="202"/>
                      </a:lnTo>
                      <a:lnTo>
                        <a:pt x="80" y="207"/>
                      </a:lnTo>
                      <a:lnTo>
                        <a:pt x="124" y="213"/>
                      </a:lnTo>
                      <a:lnTo>
                        <a:pt x="176" y="220"/>
                      </a:lnTo>
                      <a:lnTo>
                        <a:pt x="214" y="223"/>
                      </a:lnTo>
                      <a:lnTo>
                        <a:pt x="350" y="228"/>
                      </a:lnTo>
                      <a:lnTo>
                        <a:pt x="451" y="228"/>
                      </a:lnTo>
                      <a:lnTo>
                        <a:pt x="594" y="231"/>
                      </a:lnTo>
                      <a:lnTo>
                        <a:pt x="722" y="228"/>
                      </a:lnTo>
                      <a:lnTo>
                        <a:pt x="1020" y="228"/>
                      </a:lnTo>
                      <a:lnTo>
                        <a:pt x="1103" y="220"/>
                      </a:lnTo>
                      <a:lnTo>
                        <a:pt x="1134" y="214"/>
                      </a:lnTo>
                      <a:lnTo>
                        <a:pt x="1174" y="205"/>
                      </a:lnTo>
                      <a:lnTo>
                        <a:pt x="1209" y="191"/>
                      </a:lnTo>
                      <a:lnTo>
                        <a:pt x="1237" y="170"/>
                      </a:lnTo>
                      <a:lnTo>
                        <a:pt x="1264" y="148"/>
                      </a:lnTo>
                      <a:lnTo>
                        <a:pt x="1269" y="122"/>
                      </a:lnTo>
                      <a:lnTo>
                        <a:pt x="1264" y="110"/>
                      </a:lnTo>
                      <a:lnTo>
                        <a:pt x="1247" y="88"/>
                      </a:lnTo>
                      <a:lnTo>
                        <a:pt x="1217" y="69"/>
                      </a:lnTo>
                      <a:lnTo>
                        <a:pt x="1189" y="54"/>
                      </a:lnTo>
                      <a:lnTo>
                        <a:pt x="1155" y="41"/>
                      </a:lnTo>
                      <a:lnTo>
                        <a:pt x="1113" y="32"/>
                      </a:lnTo>
                      <a:lnTo>
                        <a:pt x="1072" y="26"/>
                      </a:lnTo>
                      <a:lnTo>
                        <a:pt x="1046" y="31"/>
                      </a:lnTo>
                      <a:lnTo>
                        <a:pt x="1031" y="19"/>
                      </a:lnTo>
                      <a:lnTo>
                        <a:pt x="993" y="8"/>
                      </a:lnTo>
                      <a:lnTo>
                        <a:pt x="945" y="4"/>
                      </a:lnTo>
                      <a:lnTo>
                        <a:pt x="881" y="0"/>
                      </a:lnTo>
                      <a:lnTo>
                        <a:pt x="802" y="8"/>
                      </a:lnTo>
                      <a:lnTo>
                        <a:pt x="320" y="34"/>
                      </a:lnTo>
                      <a:close/>
                    </a:path>
                  </a:pathLst>
                </a:custGeom>
                <a:solidFill>
                  <a:srgbClr val="9F9F9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06" name="Freeform 74"/>
                <p:cNvSpPr>
                  <a:spLocks noChangeAspect="1"/>
                </p:cNvSpPr>
                <p:nvPr/>
              </p:nvSpPr>
              <p:spPr bwMode="auto">
                <a:xfrm>
                  <a:off x="1512" y="1854"/>
                  <a:ext cx="317" cy="51"/>
                </a:xfrm>
                <a:custGeom>
                  <a:avLst/>
                  <a:gdLst>
                    <a:gd name="T0" fmla="*/ 316 w 1268"/>
                    <a:gd name="T1" fmla="*/ 0 h 203"/>
                    <a:gd name="T2" fmla="*/ 326 w 1268"/>
                    <a:gd name="T3" fmla="*/ 17 h 203"/>
                    <a:gd name="T4" fmla="*/ 331 w 1268"/>
                    <a:gd name="T5" fmla="*/ 43 h 203"/>
                    <a:gd name="T6" fmla="*/ 333 w 1268"/>
                    <a:gd name="T7" fmla="*/ 61 h 203"/>
                    <a:gd name="T8" fmla="*/ 327 w 1268"/>
                    <a:gd name="T9" fmla="*/ 86 h 203"/>
                    <a:gd name="T10" fmla="*/ 315 w 1268"/>
                    <a:gd name="T11" fmla="*/ 109 h 203"/>
                    <a:gd name="T12" fmla="*/ 303 w 1268"/>
                    <a:gd name="T13" fmla="*/ 127 h 203"/>
                    <a:gd name="T14" fmla="*/ 289 w 1268"/>
                    <a:gd name="T15" fmla="*/ 139 h 203"/>
                    <a:gd name="T16" fmla="*/ 248 w 1268"/>
                    <a:gd name="T17" fmla="*/ 141 h 203"/>
                    <a:gd name="T18" fmla="*/ 211 w 1268"/>
                    <a:gd name="T19" fmla="*/ 144 h 203"/>
                    <a:gd name="T20" fmla="*/ 171 w 1268"/>
                    <a:gd name="T21" fmla="*/ 143 h 203"/>
                    <a:gd name="T22" fmla="*/ 147 w 1268"/>
                    <a:gd name="T23" fmla="*/ 140 h 203"/>
                    <a:gd name="T24" fmla="*/ 98 w 1268"/>
                    <a:gd name="T25" fmla="*/ 134 h 203"/>
                    <a:gd name="T26" fmla="*/ 69 w 1268"/>
                    <a:gd name="T27" fmla="*/ 131 h 203"/>
                    <a:gd name="T28" fmla="*/ 42 w 1268"/>
                    <a:gd name="T29" fmla="*/ 126 h 203"/>
                    <a:gd name="T30" fmla="*/ 7 w 1268"/>
                    <a:gd name="T31" fmla="*/ 122 h 203"/>
                    <a:gd name="T32" fmla="*/ 2 w 1268"/>
                    <a:gd name="T33" fmla="*/ 129 h 203"/>
                    <a:gd name="T34" fmla="*/ 0 w 1268"/>
                    <a:gd name="T35" fmla="*/ 140 h 203"/>
                    <a:gd name="T36" fmla="*/ 1 w 1268"/>
                    <a:gd name="T37" fmla="*/ 150 h 203"/>
                    <a:gd name="T38" fmla="*/ 3 w 1268"/>
                    <a:gd name="T39" fmla="*/ 156 h 203"/>
                    <a:gd name="T40" fmla="*/ 10 w 1268"/>
                    <a:gd name="T41" fmla="*/ 163 h 203"/>
                    <a:gd name="T42" fmla="*/ 24 w 1268"/>
                    <a:gd name="T43" fmla="*/ 168 h 203"/>
                    <a:gd name="T44" fmla="*/ 48 w 1268"/>
                    <a:gd name="T45" fmla="*/ 175 h 203"/>
                    <a:gd name="T46" fmla="*/ 77 w 1268"/>
                    <a:gd name="T47" fmla="*/ 181 h 203"/>
                    <a:gd name="T48" fmla="*/ 116 w 1268"/>
                    <a:gd name="T49" fmla="*/ 188 h 203"/>
                    <a:gd name="T50" fmla="*/ 167 w 1268"/>
                    <a:gd name="T51" fmla="*/ 194 h 203"/>
                    <a:gd name="T52" fmla="*/ 217 w 1268"/>
                    <a:gd name="T53" fmla="*/ 197 h 203"/>
                    <a:gd name="T54" fmla="*/ 438 w 1268"/>
                    <a:gd name="T55" fmla="*/ 200 h 203"/>
                    <a:gd name="T56" fmla="*/ 608 w 1268"/>
                    <a:gd name="T57" fmla="*/ 203 h 203"/>
                    <a:gd name="T58" fmla="*/ 728 w 1268"/>
                    <a:gd name="T59" fmla="*/ 199 h 203"/>
                    <a:gd name="T60" fmla="*/ 1016 w 1268"/>
                    <a:gd name="T61" fmla="*/ 199 h 203"/>
                    <a:gd name="T62" fmla="*/ 1089 w 1268"/>
                    <a:gd name="T63" fmla="*/ 194 h 203"/>
                    <a:gd name="T64" fmla="*/ 1119 w 1268"/>
                    <a:gd name="T65" fmla="*/ 190 h 203"/>
                    <a:gd name="T66" fmla="*/ 1152 w 1268"/>
                    <a:gd name="T67" fmla="*/ 183 h 203"/>
                    <a:gd name="T68" fmla="*/ 1182 w 1268"/>
                    <a:gd name="T69" fmla="*/ 173 h 203"/>
                    <a:gd name="T70" fmla="*/ 1207 w 1268"/>
                    <a:gd name="T71" fmla="*/ 164 h 203"/>
                    <a:gd name="T72" fmla="*/ 1237 w 1268"/>
                    <a:gd name="T73" fmla="*/ 147 h 203"/>
                    <a:gd name="T74" fmla="*/ 1254 w 1268"/>
                    <a:gd name="T75" fmla="*/ 132 h 203"/>
                    <a:gd name="T76" fmla="*/ 1267 w 1268"/>
                    <a:gd name="T77" fmla="*/ 118 h 203"/>
                    <a:gd name="T78" fmla="*/ 1268 w 1268"/>
                    <a:gd name="T79" fmla="*/ 98 h 203"/>
                    <a:gd name="T80" fmla="*/ 1265 w 1268"/>
                    <a:gd name="T81" fmla="*/ 83 h 203"/>
                    <a:gd name="T82" fmla="*/ 1244 w 1268"/>
                    <a:gd name="T83" fmla="*/ 62 h 203"/>
                    <a:gd name="T84" fmla="*/ 1232 w 1268"/>
                    <a:gd name="T85" fmla="*/ 79 h 203"/>
                    <a:gd name="T86" fmla="*/ 1213 w 1268"/>
                    <a:gd name="T87" fmla="*/ 98 h 203"/>
                    <a:gd name="T88" fmla="*/ 1196 w 1268"/>
                    <a:gd name="T89" fmla="*/ 105 h 203"/>
                    <a:gd name="T90" fmla="*/ 1176 w 1268"/>
                    <a:gd name="T91" fmla="*/ 111 h 203"/>
                    <a:gd name="T92" fmla="*/ 1131 w 1268"/>
                    <a:gd name="T93" fmla="*/ 111 h 203"/>
                    <a:gd name="T94" fmla="*/ 1088 w 1268"/>
                    <a:gd name="T95" fmla="*/ 115 h 203"/>
                    <a:gd name="T96" fmla="*/ 725 w 1268"/>
                    <a:gd name="T97" fmla="*/ 73 h 203"/>
                    <a:gd name="T98" fmla="*/ 685 w 1268"/>
                    <a:gd name="T99" fmla="*/ 72 h 203"/>
                    <a:gd name="T100" fmla="*/ 628 w 1268"/>
                    <a:gd name="T101" fmla="*/ 62 h 203"/>
                    <a:gd name="T102" fmla="*/ 570 w 1268"/>
                    <a:gd name="T103" fmla="*/ 44 h 203"/>
                    <a:gd name="T104" fmla="*/ 545 w 1268"/>
                    <a:gd name="T105" fmla="*/ 32 h 203"/>
                    <a:gd name="T106" fmla="*/ 511 w 1268"/>
                    <a:gd name="T107" fmla="*/ 16 h 203"/>
                    <a:gd name="T108" fmla="*/ 508 w 1268"/>
                    <a:gd name="T109" fmla="*/ 16 h 203"/>
                    <a:gd name="T110" fmla="*/ 436 w 1268"/>
                    <a:gd name="T111" fmla="*/ 9 h 203"/>
                    <a:gd name="T112" fmla="*/ 375 w 1268"/>
                    <a:gd name="T113" fmla="*/ 4 h 203"/>
                    <a:gd name="T114" fmla="*/ 316 w 1268"/>
                    <a:gd name="T11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8" h="203">
                      <a:moveTo>
                        <a:pt x="316" y="0"/>
                      </a:moveTo>
                      <a:lnTo>
                        <a:pt x="326" y="17"/>
                      </a:lnTo>
                      <a:lnTo>
                        <a:pt x="331" y="43"/>
                      </a:lnTo>
                      <a:lnTo>
                        <a:pt x="333" y="61"/>
                      </a:lnTo>
                      <a:lnTo>
                        <a:pt x="327" y="86"/>
                      </a:lnTo>
                      <a:lnTo>
                        <a:pt x="315" y="109"/>
                      </a:lnTo>
                      <a:lnTo>
                        <a:pt x="303" y="127"/>
                      </a:lnTo>
                      <a:lnTo>
                        <a:pt x="289" y="139"/>
                      </a:lnTo>
                      <a:lnTo>
                        <a:pt x="248" y="141"/>
                      </a:lnTo>
                      <a:lnTo>
                        <a:pt x="211" y="144"/>
                      </a:lnTo>
                      <a:lnTo>
                        <a:pt x="171" y="143"/>
                      </a:lnTo>
                      <a:lnTo>
                        <a:pt x="147" y="140"/>
                      </a:lnTo>
                      <a:lnTo>
                        <a:pt x="98" y="134"/>
                      </a:lnTo>
                      <a:lnTo>
                        <a:pt x="69" y="131"/>
                      </a:lnTo>
                      <a:lnTo>
                        <a:pt x="42" y="126"/>
                      </a:lnTo>
                      <a:lnTo>
                        <a:pt x="7" y="122"/>
                      </a:lnTo>
                      <a:lnTo>
                        <a:pt x="2" y="129"/>
                      </a:lnTo>
                      <a:lnTo>
                        <a:pt x="0" y="140"/>
                      </a:lnTo>
                      <a:lnTo>
                        <a:pt x="1" y="150"/>
                      </a:lnTo>
                      <a:lnTo>
                        <a:pt x="3" y="156"/>
                      </a:lnTo>
                      <a:lnTo>
                        <a:pt x="10" y="163"/>
                      </a:lnTo>
                      <a:lnTo>
                        <a:pt x="24" y="168"/>
                      </a:lnTo>
                      <a:lnTo>
                        <a:pt x="48" y="175"/>
                      </a:lnTo>
                      <a:lnTo>
                        <a:pt x="77" y="181"/>
                      </a:lnTo>
                      <a:lnTo>
                        <a:pt x="116" y="188"/>
                      </a:lnTo>
                      <a:lnTo>
                        <a:pt x="167" y="194"/>
                      </a:lnTo>
                      <a:lnTo>
                        <a:pt x="217" y="197"/>
                      </a:lnTo>
                      <a:lnTo>
                        <a:pt x="438" y="200"/>
                      </a:lnTo>
                      <a:lnTo>
                        <a:pt x="608" y="203"/>
                      </a:lnTo>
                      <a:lnTo>
                        <a:pt x="728" y="199"/>
                      </a:lnTo>
                      <a:lnTo>
                        <a:pt x="1016" y="199"/>
                      </a:lnTo>
                      <a:lnTo>
                        <a:pt x="1089" y="194"/>
                      </a:lnTo>
                      <a:lnTo>
                        <a:pt x="1119" y="190"/>
                      </a:lnTo>
                      <a:lnTo>
                        <a:pt x="1152" y="183"/>
                      </a:lnTo>
                      <a:lnTo>
                        <a:pt x="1182" y="173"/>
                      </a:lnTo>
                      <a:lnTo>
                        <a:pt x="1207" y="164"/>
                      </a:lnTo>
                      <a:lnTo>
                        <a:pt x="1237" y="147"/>
                      </a:lnTo>
                      <a:lnTo>
                        <a:pt x="1254" y="132"/>
                      </a:lnTo>
                      <a:lnTo>
                        <a:pt x="1267" y="118"/>
                      </a:lnTo>
                      <a:lnTo>
                        <a:pt x="1268" y="98"/>
                      </a:lnTo>
                      <a:lnTo>
                        <a:pt x="1265" y="83"/>
                      </a:lnTo>
                      <a:lnTo>
                        <a:pt x="1244" y="62"/>
                      </a:lnTo>
                      <a:lnTo>
                        <a:pt x="1232" y="79"/>
                      </a:lnTo>
                      <a:lnTo>
                        <a:pt x="1213" y="98"/>
                      </a:lnTo>
                      <a:lnTo>
                        <a:pt x="1196" y="105"/>
                      </a:lnTo>
                      <a:lnTo>
                        <a:pt x="1176" y="111"/>
                      </a:lnTo>
                      <a:lnTo>
                        <a:pt x="1131" y="111"/>
                      </a:lnTo>
                      <a:lnTo>
                        <a:pt x="1088" y="115"/>
                      </a:lnTo>
                      <a:lnTo>
                        <a:pt x="725" y="73"/>
                      </a:lnTo>
                      <a:lnTo>
                        <a:pt x="685" y="72"/>
                      </a:lnTo>
                      <a:lnTo>
                        <a:pt x="628" y="62"/>
                      </a:lnTo>
                      <a:lnTo>
                        <a:pt x="570" y="44"/>
                      </a:lnTo>
                      <a:lnTo>
                        <a:pt x="545" y="32"/>
                      </a:lnTo>
                      <a:lnTo>
                        <a:pt x="511" y="16"/>
                      </a:lnTo>
                      <a:lnTo>
                        <a:pt x="508" y="16"/>
                      </a:lnTo>
                      <a:lnTo>
                        <a:pt x="436" y="9"/>
                      </a:lnTo>
                      <a:lnTo>
                        <a:pt x="375" y="4"/>
                      </a:lnTo>
                      <a:lnTo>
                        <a:pt x="316" y="0"/>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307" name="Group 75"/>
              <p:cNvGrpSpPr>
                <a:grpSpLocks noChangeAspect="1"/>
              </p:cNvGrpSpPr>
              <p:nvPr/>
            </p:nvGrpSpPr>
            <p:grpSpPr bwMode="auto">
              <a:xfrm>
                <a:off x="1690" y="1902"/>
                <a:ext cx="97" cy="34"/>
                <a:chOff x="1690" y="1902"/>
                <a:chExt cx="97" cy="34"/>
              </a:xfrm>
            </p:grpSpPr>
            <p:grpSp>
              <p:nvGrpSpPr>
                <p:cNvPr id="95308" name="Group 76"/>
                <p:cNvGrpSpPr>
                  <a:grpSpLocks noChangeAspect="1"/>
                </p:cNvGrpSpPr>
                <p:nvPr/>
              </p:nvGrpSpPr>
              <p:grpSpPr bwMode="auto">
                <a:xfrm>
                  <a:off x="1690" y="1902"/>
                  <a:ext cx="97" cy="34"/>
                  <a:chOff x="1690" y="1902"/>
                  <a:chExt cx="97" cy="34"/>
                </a:xfrm>
              </p:grpSpPr>
              <p:grpSp>
                <p:nvGrpSpPr>
                  <p:cNvPr id="95309" name="Group 77"/>
                  <p:cNvGrpSpPr>
                    <a:grpSpLocks noChangeAspect="1"/>
                  </p:cNvGrpSpPr>
                  <p:nvPr/>
                </p:nvGrpSpPr>
                <p:grpSpPr bwMode="auto">
                  <a:xfrm>
                    <a:off x="1690" y="1902"/>
                    <a:ext cx="22" cy="25"/>
                    <a:chOff x="1690" y="1902"/>
                    <a:chExt cx="22" cy="25"/>
                  </a:xfrm>
                </p:grpSpPr>
                <p:sp>
                  <p:nvSpPr>
                    <p:cNvPr id="95310" name="Freeform 78"/>
                    <p:cNvSpPr>
                      <a:spLocks noChangeAspect="1"/>
                    </p:cNvSpPr>
                    <p:nvPr/>
                  </p:nvSpPr>
                  <p:spPr bwMode="auto">
                    <a:xfrm>
                      <a:off x="1690" y="1902"/>
                      <a:ext cx="22" cy="25"/>
                    </a:xfrm>
                    <a:custGeom>
                      <a:avLst/>
                      <a:gdLst>
                        <a:gd name="T0" fmla="*/ 34 w 85"/>
                        <a:gd name="T1" fmla="*/ 7 h 101"/>
                        <a:gd name="T2" fmla="*/ 12 w 85"/>
                        <a:gd name="T3" fmla="*/ 13 h 101"/>
                        <a:gd name="T4" fmla="*/ 5 w 85"/>
                        <a:gd name="T5" fmla="*/ 22 h 101"/>
                        <a:gd name="T6" fmla="*/ 1 w 85"/>
                        <a:gd name="T7" fmla="*/ 36 h 101"/>
                        <a:gd name="T8" fmla="*/ 0 w 85"/>
                        <a:gd name="T9" fmla="*/ 47 h 101"/>
                        <a:gd name="T10" fmla="*/ 0 w 85"/>
                        <a:gd name="T11" fmla="*/ 63 h 101"/>
                        <a:gd name="T12" fmla="*/ 4 w 85"/>
                        <a:gd name="T13" fmla="*/ 79 h 101"/>
                        <a:gd name="T14" fmla="*/ 85 w 85"/>
                        <a:gd name="T15" fmla="*/ 101 h 101"/>
                        <a:gd name="T16" fmla="*/ 79 w 85"/>
                        <a:gd name="T17" fmla="*/ 0 h 101"/>
                        <a:gd name="T18" fmla="*/ 34 w 85"/>
                        <a:gd name="T19" fmla="*/ 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01">
                          <a:moveTo>
                            <a:pt x="34" y="7"/>
                          </a:moveTo>
                          <a:lnTo>
                            <a:pt x="12" y="13"/>
                          </a:lnTo>
                          <a:lnTo>
                            <a:pt x="5" y="22"/>
                          </a:lnTo>
                          <a:lnTo>
                            <a:pt x="1" y="36"/>
                          </a:lnTo>
                          <a:lnTo>
                            <a:pt x="0" y="47"/>
                          </a:lnTo>
                          <a:lnTo>
                            <a:pt x="0" y="63"/>
                          </a:lnTo>
                          <a:lnTo>
                            <a:pt x="4" y="79"/>
                          </a:lnTo>
                          <a:lnTo>
                            <a:pt x="85" y="101"/>
                          </a:lnTo>
                          <a:lnTo>
                            <a:pt x="79" y="0"/>
                          </a:lnTo>
                          <a:lnTo>
                            <a:pt x="34" y="7"/>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11" name="Freeform 79"/>
                    <p:cNvSpPr>
                      <a:spLocks noChangeAspect="1"/>
                    </p:cNvSpPr>
                    <p:nvPr/>
                  </p:nvSpPr>
                  <p:spPr bwMode="auto">
                    <a:xfrm>
                      <a:off x="1690" y="1911"/>
                      <a:ext cx="21" cy="8"/>
                    </a:xfrm>
                    <a:custGeom>
                      <a:avLst/>
                      <a:gdLst>
                        <a:gd name="T0" fmla="*/ 1 w 83"/>
                        <a:gd name="T1" fmla="*/ 0 h 31"/>
                        <a:gd name="T2" fmla="*/ 80 w 83"/>
                        <a:gd name="T3" fmla="*/ 1 h 31"/>
                        <a:gd name="T4" fmla="*/ 83 w 83"/>
                        <a:gd name="T5" fmla="*/ 31 h 31"/>
                        <a:gd name="T6" fmla="*/ 0 w 83"/>
                        <a:gd name="T7" fmla="*/ 19 h 31"/>
                        <a:gd name="T8" fmla="*/ 0 w 83"/>
                        <a:gd name="T9" fmla="*/ 10 h 31"/>
                        <a:gd name="T10" fmla="*/ 1 w 83"/>
                        <a:gd name="T11" fmla="*/ 0 h 31"/>
                      </a:gdLst>
                      <a:ahLst/>
                      <a:cxnLst>
                        <a:cxn ang="0">
                          <a:pos x="T0" y="T1"/>
                        </a:cxn>
                        <a:cxn ang="0">
                          <a:pos x="T2" y="T3"/>
                        </a:cxn>
                        <a:cxn ang="0">
                          <a:pos x="T4" y="T5"/>
                        </a:cxn>
                        <a:cxn ang="0">
                          <a:pos x="T6" y="T7"/>
                        </a:cxn>
                        <a:cxn ang="0">
                          <a:pos x="T8" y="T9"/>
                        </a:cxn>
                        <a:cxn ang="0">
                          <a:pos x="T10" y="T11"/>
                        </a:cxn>
                      </a:cxnLst>
                      <a:rect l="0" t="0" r="r" b="b"/>
                      <a:pathLst>
                        <a:path w="83" h="31">
                          <a:moveTo>
                            <a:pt x="1" y="0"/>
                          </a:moveTo>
                          <a:lnTo>
                            <a:pt x="80" y="1"/>
                          </a:lnTo>
                          <a:lnTo>
                            <a:pt x="83" y="31"/>
                          </a:lnTo>
                          <a:lnTo>
                            <a:pt x="0" y="19"/>
                          </a:lnTo>
                          <a:lnTo>
                            <a:pt x="0" y="10"/>
                          </a:lnTo>
                          <a:lnTo>
                            <a:pt x="1" y="0"/>
                          </a:lnTo>
                          <a:close/>
                        </a:path>
                      </a:pathLst>
                    </a:custGeom>
                    <a:solidFill>
                      <a:srgbClr val="808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12" name="Freeform 80"/>
                    <p:cNvSpPr>
                      <a:spLocks noChangeAspect="1"/>
                    </p:cNvSpPr>
                    <p:nvPr/>
                  </p:nvSpPr>
                  <p:spPr bwMode="auto">
                    <a:xfrm>
                      <a:off x="1691" y="1919"/>
                      <a:ext cx="21" cy="8"/>
                    </a:xfrm>
                    <a:custGeom>
                      <a:avLst/>
                      <a:gdLst>
                        <a:gd name="T0" fmla="*/ 0 w 84"/>
                        <a:gd name="T1" fmla="*/ 0 h 32"/>
                        <a:gd name="T2" fmla="*/ 83 w 84"/>
                        <a:gd name="T3" fmla="*/ 14 h 32"/>
                        <a:gd name="T4" fmla="*/ 82 w 84"/>
                        <a:gd name="T5" fmla="*/ 22 h 32"/>
                        <a:gd name="T6" fmla="*/ 84 w 84"/>
                        <a:gd name="T7" fmla="*/ 32 h 32"/>
                        <a:gd name="T8" fmla="*/ 3 w 84"/>
                        <a:gd name="T9" fmla="*/ 10 h 32"/>
                        <a:gd name="T10" fmla="*/ 0 w 84"/>
                        <a:gd name="T11" fmla="*/ 0 h 32"/>
                      </a:gdLst>
                      <a:ahLst/>
                      <a:cxnLst>
                        <a:cxn ang="0">
                          <a:pos x="T0" y="T1"/>
                        </a:cxn>
                        <a:cxn ang="0">
                          <a:pos x="T2" y="T3"/>
                        </a:cxn>
                        <a:cxn ang="0">
                          <a:pos x="T4" y="T5"/>
                        </a:cxn>
                        <a:cxn ang="0">
                          <a:pos x="T6" y="T7"/>
                        </a:cxn>
                        <a:cxn ang="0">
                          <a:pos x="T8" y="T9"/>
                        </a:cxn>
                        <a:cxn ang="0">
                          <a:pos x="T10" y="T11"/>
                        </a:cxn>
                      </a:cxnLst>
                      <a:rect l="0" t="0" r="r" b="b"/>
                      <a:pathLst>
                        <a:path w="84" h="32">
                          <a:moveTo>
                            <a:pt x="0" y="0"/>
                          </a:moveTo>
                          <a:lnTo>
                            <a:pt x="83" y="14"/>
                          </a:lnTo>
                          <a:lnTo>
                            <a:pt x="82" y="22"/>
                          </a:lnTo>
                          <a:lnTo>
                            <a:pt x="84" y="32"/>
                          </a:lnTo>
                          <a:lnTo>
                            <a:pt x="3" y="10"/>
                          </a:lnTo>
                          <a:lnTo>
                            <a:pt x="0" y="0"/>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5313" name="Freeform 81"/>
                  <p:cNvSpPr>
                    <a:spLocks noChangeAspect="1"/>
                  </p:cNvSpPr>
                  <p:nvPr/>
                </p:nvSpPr>
                <p:spPr bwMode="auto">
                  <a:xfrm>
                    <a:off x="1707" y="1903"/>
                    <a:ext cx="80" cy="33"/>
                  </a:xfrm>
                  <a:custGeom>
                    <a:avLst/>
                    <a:gdLst>
                      <a:gd name="T0" fmla="*/ 0 w 317"/>
                      <a:gd name="T1" fmla="*/ 0 h 132"/>
                      <a:gd name="T2" fmla="*/ 2 w 317"/>
                      <a:gd name="T3" fmla="*/ 58 h 132"/>
                      <a:gd name="T4" fmla="*/ 3 w 317"/>
                      <a:gd name="T5" fmla="*/ 79 h 132"/>
                      <a:gd name="T6" fmla="*/ 3 w 317"/>
                      <a:gd name="T7" fmla="*/ 91 h 132"/>
                      <a:gd name="T8" fmla="*/ 8 w 317"/>
                      <a:gd name="T9" fmla="*/ 104 h 132"/>
                      <a:gd name="T10" fmla="*/ 41 w 317"/>
                      <a:gd name="T11" fmla="*/ 115 h 132"/>
                      <a:gd name="T12" fmla="*/ 69 w 317"/>
                      <a:gd name="T13" fmla="*/ 121 h 132"/>
                      <a:gd name="T14" fmla="*/ 95 w 317"/>
                      <a:gd name="T15" fmla="*/ 127 h 132"/>
                      <a:gd name="T16" fmla="*/ 153 w 317"/>
                      <a:gd name="T17" fmla="*/ 132 h 132"/>
                      <a:gd name="T18" fmla="*/ 212 w 317"/>
                      <a:gd name="T19" fmla="*/ 132 h 132"/>
                      <a:gd name="T20" fmla="*/ 259 w 317"/>
                      <a:gd name="T21" fmla="*/ 127 h 132"/>
                      <a:gd name="T22" fmla="*/ 283 w 317"/>
                      <a:gd name="T23" fmla="*/ 122 h 132"/>
                      <a:gd name="T24" fmla="*/ 304 w 317"/>
                      <a:gd name="T25" fmla="*/ 117 h 132"/>
                      <a:gd name="T26" fmla="*/ 312 w 317"/>
                      <a:gd name="T27" fmla="*/ 109 h 132"/>
                      <a:gd name="T28" fmla="*/ 314 w 317"/>
                      <a:gd name="T29" fmla="*/ 94 h 132"/>
                      <a:gd name="T30" fmla="*/ 317 w 317"/>
                      <a:gd name="T31" fmla="*/ 63 h 132"/>
                      <a:gd name="T32" fmla="*/ 317 w 317"/>
                      <a:gd name="T33" fmla="*/ 31 h 132"/>
                      <a:gd name="T34" fmla="*/ 315 w 317"/>
                      <a:gd name="T35" fmla="*/ 20 h 132"/>
                      <a:gd name="T36" fmla="*/ 211 w 317"/>
                      <a:gd name="T37" fmla="*/ 32 h 132"/>
                      <a:gd name="T38" fmla="*/ 128 w 317"/>
                      <a:gd name="T39" fmla="*/ 30 h 132"/>
                      <a:gd name="T40" fmla="*/ 55 w 317"/>
                      <a:gd name="T41" fmla="*/ 17 h 132"/>
                      <a:gd name="T42" fmla="*/ 0 w 317"/>
                      <a:gd name="T4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132">
                        <a:moveTo>
                          <a:pt x="0" y="0"/>
                        </a:moveTo>
                        <a:lnTo>
                          <a:pt x="2" y="58"/>
                        </a:lnTo>
                        <a:lnTo>
                          <a:pt x="3" y="79"/>
                        </a:lnTo>
                        <a:lnTo>
                          <a:pt x="3" y="91"/>
                        </a:lnTo>
                        <a:lnTo>
                          <a:pt x="8" y="104"/>
                        </a:lnTo>
                        <a:lnTo>
                          <a:pt x="41" y="115"/>
                        </a:lnTo>
                        <a:lnTo>
                          <a:pt x="69" y="121"/>
                        </a:lnTo>
                        <a:lnTo>
                          <a:pt x="95" y="127"/>
                        </a:lnTo>
                        <a:lnTo>
                          <a:pt x="153" y="132"/>
                        </a:lnTo>
                        <a:lnTo>
                          <a:pt x="212" y="132"/>
                        </a:lnTo>
                        <a:lnTo>
                          <a:pt x="259" y="127"/>
                        </a:lnTo>
                        <a:lnTo>
                          <a:pt x="283" y="122"/>
                        </a:lnTo>
                        <a:lnTo>
                          <a:pt x="304" y="117"/>
                        </a:lnTo>
                        <a:lnTo>
                          <a:pt x="312" y="109"/>
                        </a:lnTo>
                        <a:lnTo>
                          <a:pt x="314" y="94"/>
                        </a:lnTo>
                        <a:lnTo>
                          <a:pt x="317" y="63"/>
                        </a:lnTo>
                        <a:lnTo>
                          <a:pt x="317" y="31"/>
                        </a:lnTo>
                        <a:lnTo>
                          <a:pt x="315" y="20"/>
                        </a:lnTo>
                        <a:lnTo>
                          <a:pt x="211" y="32"/>
                        </a:lnTo>
                        <a:lnTo>
                          <a:pt x="128" y="30"/>
                        </a:lnTo>
                        <a:lnTo>
                          <a:pt x="55" y="17"/>
                        </a:lnTo>
                        <a:lnTo>
                          <a:pt x="0" y="0"/>
                        </a:lnTo>
                        <a:close/>
                      </a:path>
                    </a:pathLst>
                  </a:custGeom>
                  <a:solidFill>
                    <a:srgbClr val="7F7F7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5314" name="Freeform 82"/>
                <p:cNvSpPr>
                  <a:spLocks noChangeAspect="1"/>
                </p:cNvSpPr>
                <p:nvPr/>
              </p:nvSpPr>
              <p:spPr bwMode="auto">
                <a:xfrm>
                  <a:off x="1708" y="1908"/>
                  <a:ext cx="79" cy="28"/>
                </a:xfrm>
                <a:custGeom>
                  <a:avLst/>
                  <a:gdLst>
                    <a:gd name="T0" fmla="*/ 281 w 314"/>
                    <a:gd name="T1" fmla="*/ 3 h 112"/>
                    <a:gd name="T2" fmla="*/ 274 w 314"/>
                    <a:gd name="T3" fmla="*/ 17 h 112"/>
                    <a:gd name="T4" fmla="*/ 266 w 314"/>
                    <a:gd name="T5" fmla="*/ 30 h 112"/>
                    <a:gd name="T6" fmla="*/ 256 w 314"/>
                    <a:gd name="T7" fmla="*/ 46 h 112"/>
                    <a:gd name="T8" fmla="*/ 249 w 314"/>
                    <a:gd name="T9" fmla="*/ 55 h 112"/>
                    <a:gd name="T10" fmla="*/ 237 w 314"/>
                    <a:gd name="T11" fmla="*/ 66 h 112"/>
                    <a:gd name="T12" fmla="*/ 220 w 314"/>
                    <a:gd name="T13" fmla="*/ 75 h 112"/>
                    <a:gd name="T14" fmla="*/ 204 w 314"/>
                    <a:gd name="T15" fmla="*/ 80 h 112"/>
                    <a:gd name="T16" fmla="*/ 176 w 314"/>
                    <a:gd name="T17" fmla="*/ 84 h 112"/>
                    <a:gd name="T18" fmla="*/ 137 w 314"/>
                    <a:gd name="T19" fmla="*/ 85 h 112"/>
                    <a:gd name="T20" fmla="*/ 73 w 314"/>
                    <a:gd name="T21" fmla="*/ 82 h 112"/>
                    <a:gd name="T22" fmla="*/ 0 w 314"/>
                    <a:gd name="T23" fmla="*/ 73 h 112"/>
                    <a:gd name="T24" fmla="*/ 4 w 314"/>
                    <a:gd name="T25" fmla="*/ 84 h 112"/>
                    <a:gd name="T26" fmla="*/ 30 w 314"/>
                    <a:gd name="T27" fmla="*/ 91 h 112"/>
                    <a:gd name="T28" fmla="*/ 58 w 314"/>
                    <a:gd name="T29" fmla="*/ 99 h 112"/>
                    <a:gd name="T30" fmla="*/ 79 w 314"/>
                    <a:gd name="T31" fmla="*/ 102 h 112"/>
                    <a:gd name="T32" fmla="*/ 104 w 314"/>
                    <a:gd name="T33" fmla="*/ 107 h 112"/>
                    <a:gd name="T34" fmla="*/ 131 w 314"/>
                    <a:gd name="T35" fmla="*/ 110 h 112"/>
                    <a:gd name="T36" fmla="*/ 172 w 314"/>
                    <a:gd name="T37" fmla="*/ 112 h 112"/>
                    <a:gd name="T38" fmla="*/ 209 w 314"/>
                    <a:gd name="T39" fmla="*/ 112 h 112"/>
                    <a:gd name="T40" fmla="*/ 233 w 314"/>
                    <a:gd name="T41" fmla="*/ 109 h 112"/>
                    <a:gd name="T42" fmla="*/ 256 w 314"/>
                    <a:gd name="T43" fmla="*/ 107 h 112"/>
                    <a:gd name="T44" fmla="*/ 279 w 314"/>
                    <a:gd name="T45" fmla="*/ 101 h 112"/>
                    <a:gd name="T46" fmla="*/ 294 w 314"/>
                    <a:gd name="T47" fmla="*/ 98 h 112"/>
                    <a:gd name="T48" fmla="*/ 306 w 314"/>
                    <a:gd name="T49" fmla="*/ 91 h 112"/>
                    <a:gd name="T50" fmla="*/ 310 w 314"/>
                    <a:gd name="T51" fmla="*/ 83 h 112"/>
                    <a:gd name="T52" fmla="*/ 311 w 314"/>
                    <a:gd name="T53" fmla="*/ 74 h 112"/>
                    <a:gd name="T54" fmla="*/ 314 w 314"/>
                    <a:gd name="T55" fmla="*/ 0 h 112"/>
                    <a:gd name="T56" fmla="*/ 281 w 314"/>
                    <a:gd name="T57" fmla="*/ 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4" h="112">
                      <a:moveTo>
                        <a:pt x="281" y="3"/>
                      </a:moveTo>
                      <a:lnTo>
                        <a:pt x="274" y="17"/>
                      </a:lnTo>
                      <a:lnTo>
                        <a:pt x="266" y="30"/>
                      </a:lnTo>
                      <a:lnTo>
                        <a:pt x="256" y="46"/>
                      </a:lnTo>
                      <a:lnTo>
                        <a:pt x="249" y="55"/>
                      </a:lnTo>
                      <a:lnTo>
                        <a:pt x="237" y="66"/>
                      </a:lnTo>
                      <a:lnTo>
                        <a:pt x="220" y="75"/>
                      </a:lnTo>
                      <a:lnTo>
                        <a:pt x="204" y="80"/>
                      </a:lnTo>
                      <a:lnTo>
                        <a:pt x="176" y="84"/>
                      </a:lnTo>
                      <a:lnTo>
                        <a:pt x="137" y="85"/>
                      </a:lnTo>
                      <a:lnTo>
                        <a:pt x="73" y="82"/>
                      </a:lnTo>
                      <a:lnTo>
                        <a:pt x="0" y="73"/>
                      </a:lnTo>
                      <a:lnTo>
                        <a:pt x="4" y="84"/>
                      </a:lnTo>
                      <a:lnTo>
                        <a:pt x="30" y="91"/>
                      </a:lnTo>
                      <a:lnTo>
                        <a:pt x="58" y="99"/>
                      </a:lnTo>
                      <a:lnTo>
                        <a:pt x="79" y="102"/>
                      </a:lnTo>
                      <a:lnTo>
                        <a:pt x="104" y="107"/>
                      </a:lnTo>
                      <a:lnTo>
                        <a:pt x="131" y="110"/>
                      </a:lnTo>
                      <a:lnTo>
                        <a:pt x="172" y="112"/>
                      </a:lnTo>
                      <a:lnTo>
                        <a:pt x="209" y="112"/>
                      </a:lnTo>
                      <a:lnTo>
                        <a:pt x="233" y="109"/>
                      </a:lnTo>
                      <a:lnTo>
                        <a:pt x="256" y="107"/>
                      </a:lnTo>
                      <a:lnTo>
                        <a:pt x="279" y="101"/>
                      </a:lnTo>
                      <a:lnTo>
                        <a:pt x="294" y="98"/>
                      </a:lnTo>
                      <a:lnTo>
                        <a:pt x="306" y="91"/>
                      </a:lnTo>
                      <a:lnTo>
                        <a:pt x="310" y="83"/>
                      </a:lnTo>
                      <a:lnTo>
                        <a:pt x="311" y="74"/>
                      </a:lnTo>
                      <a:lnTo>
                        <a:pt x="314" y="0"/>
                      </a:lnTo>
                      <a:lnTo>
                        <a:pt x="281" y="3"/>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315" name="Group 83"/>
              <p:cNvGrpSpPr>
                <a:grpSpLocks noChangeAspect="1"/>
              </p:cNvGrpSpPr>
              <p:nvPr/>
            </p:nvGrpSpPr>
            <p:grpSpPr bwMode="auto">
              <a:xfrm>
                <a:off x="1682" y="1856"/>
                <a:ext cx="114" cy="55"/>
                <a:chOff x="1682" y="1856"/>
                <a:chExt cx="114" cy="55"/>
              </a:xfrm>
            </p:grpSpPr>
            <p:grpSp>
              <p:nvGrpSpPr>
                <p:cNvPr id="95316" name="Group 84"/>
                <p:cNvGrpSpPr>
                  <a:grpSpLocks noChangeAspect="1"/>
                </p:cNvGrpSpPr>
                <p:nvPr/>
              </p:nvGrpSpPr>
              <p:grpSpPr bwMode="auto">
                <a:xfrm>
                  <a:off x="1682" y="1868"/>
                  <a:ext cx="23" cy="33"/>
                  <a:chOff x="1682" y="1868"/>
                  <a:chExt cx="23" cy="33"/>
                </a:xfrm>
              </p:grpSpPr>
              <p:sp>
                <p:nvSpPr>
                  <p:cNvPr id="95317" name="Freeform 85"/>
                  <p:cNvSpPr>
                    <a:spLocks noChangeAspect="1"/>
                  </p:cNvSpPr>
                  <p:nvPr/>
                </p:nvSpPr>
                <p:spPr bwMode="auto">
                  <a:xfrm>
                    <a:off x="1682" y="1868"/>
                    <a:ext cx="23" cy="33"/>
                  </a:xfrm>
                  <a:custGeom>
                    <a:avLst/>
                    <a:gdLst>
                      <a:gd name="T0" fmla="*/ 8 w 94"/>
                      <a:gd name="T1" fmla="*/ 32 h 132"/>
                      <a:gd name="T2" fmla="*/ 12 w 94"/>
                      <a:gd name="T3" fmla="*/ 23 h 132"/>
                      <a:gd name="T4" fmla="*/ 87 w 94"/>
                      <a:gd name="T5" fmla="*/ 0 h 132"/>
                      <a:gd name="T6" fmla="*/ 94 w 94"/>
                      <a:gd name="T7" fmla="*/ 132 h 132"/>
                      <a:gd name="T8" fmla="*/ 6 w 94"/>
                      <a:gd name="T9" fmla="*/ 100 h 132"/>
                      <a:gd name="T10" fmla="*/ 0 w 94"/>
                      <a:gd name="T11" fmla="*/ 76 h 132"/>
                      <a:gd name="T12" fmla="*/ 0 w 94"/>
                      <a:gd name="T13" fmla="*/ 63 h 132"/>
                      <a:gd name="T14" fmla="*/ 2 w 94"/>
                      <a:gd name="T15" fmla="*/ 46 h 132"/>
                      <a:gd name="T16" fmla="*/ 8 w 94"/>
                      <a:gd name="T17" fmla="*/ 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32">
                        <a:moveTo>
                          <a:pt x="8" y="32"/>
                        </a:moveTo>
                        <a:lnTo>
                          <a:pt x="12" y="23"/>
                        </a:lnTo>
                        <a:lnTo>
                          <a:pt x="87" y="0"/>
                        </a:lnTo>
                        <a:lnTo>
                          <a:pt x="94" y="132"/>
                        </a:lnTo>
                        <a:lnTo>
                          <a:pt x="6" y="100"/>
                        </a:lnTo>
                        <a:lnTo>
                          <a:pt x="0" y="76"/>
                        </a:lnTo>
                        <a:lnTo>
                          <a:pt x="0" y="63"/>
                        </a:lnTo>
                        <a:lnTo>
                          <a:pt x="2" y="46"/>
                        </a:lnTo>
                        <a:lnTo>
                          <a:pt x="8" y="32"/>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18" name="Freeform 86"/>
                  <p:cNvSpPr>
                    <a:spLocks noChangeAspect="1"/>
                  </p:cNvSpPr>
                  <p:nvPr/>
                </p:nvSpPr>
                <p:spPr bwMode="auto">
                  <a:xfrm>
                    <a:off x="1682" y="1875"/>
                    <a:ext cx="22" cy="20"/>
                  </a:xfrm>
                  <a:custGeom>
                    <a:avLst/>
                    <a:gdLst>
                      <a:gd name="T0" fmla="*/ 2 w 89"/>
                      <a:gd name="T1" fmla="*/ 21 h 82"/>
                      <a:gd name="T2" fmla="*/ 5 w 89"/>
                      <a:gd name="T3" fmla="*/ 12 h 82"/>
                      <a:gd name="T4" fmla="*/ 89 w 89"/>
                      <a:gd name="T5" fmla="*/ 0 h 82"/>
                      <a:gd name="T6" fmla="*/ 87 w 89"/>
                      <a:gd name="T7" fmla="*/ 38 h 82"/>
                      <a:gd name="T8" fmla="*/ 84 w 89"/>
                      <a:gd name="T9" fmla="*/ 60 h 82"/>
                      <a:gd name="T10" fmla="*/ 89 w 89"/>
                      <a:gd name="T11" fmla="*/ 82 h 82"/>
                      <a:gd name="T12" fmla="*/ 2 w 89"/>
                      <a:gd name="T13" fmla="*/ 64 h 82"/>
                      <a:gd name="T14" fmla="*/ 0 w 89"/>
                      <a:gd name="T15" fmla="*/ 50 h 82"/>
                      <a:gd name="T16" fmla="*/ 0 w 89"/>
                      <a:gd name="T17" fmla="*/ 36 h 82"/>
                      <a:gd name="T18" fmla="*/ 2 w 89"/>
                      <a:gd name="T1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2">
                        <a:moveTo>
                          <a:pt x="2" y="21"/>
                        </a:moveTo>
                        <a:lnTo>
                          <a:pt x="5" y="12"/>
                        </a:lnTo>
                        <a:lnTo>
                          <a:pt x="89" y="0"/>
                        </a:lnTo>
                        <a:lnTo>
                          <a:pt x="87" y="38"/>
                        </a:lnTo>
                        <a:lnTo>
                          <a:pt x="84" y="60"/>
                        </a:lnTo>
                        <a:lnTo>
                          <a:pt x="89" y="82"/>
                        </a:lnTo>
                        <a:lnTo>
                          <a:pt x="2" y="64"/>
                        </a:lnTo>
                        <a:lnTo>
                          <a:pt x="0" y="50"/>
                        </a:lnTo>
                        <a:lnTo>
                          <a:pt x="0" y="36"/>
                        </a:lnTo>
                        <a:lnTo>
                          <a:pt x="2" y="21"/>
                        </a:lnTo>
                        <a:close/>
                      </a:path>
                    </a:pathLst>
                  </a:custGeom>
                  <a:solidFill>
                    <a:srgbClr val="7F7F7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19" name="Freeform 87"/>
                  <p:cNvSpPr>
                    <a:spLocks noChangeAspect="1"/>
                  </p:cNvSpPr>
                  <p:nvPr/>
                </p:nvSpPr>
                <p:spPr bwMode="auto">
                  <a:xfrm>
                    <a:off x="1682" y="1879"/>
                    <a:ext cx="22" cy="8"/>
                  </a:xfrm>
                  <a:custGeom>
                    <a:avLst/>
                    <a:gdLst>
                      <a:gd name="T0" fmla="*/ 1 w 89"/>
                      <a:gd name="T1" fmla="*/ 9 h 30"/>
                      <a:gd name="T2" fmla="*/ 89 w 89"/>
                      <a:gd name="T3" fmla="*/ 0 h 30"/>
                      <a:gd name="T4" fmla="*/ 88 w 89"/>
                      <a:gd name="T5" fmla="*/ 30 h 30"/>
                      <a:gd name="T6" fmla="*/ 0 w 89"/>
                      <a:gd name="T7" fmla="*/ 30 h 30"/>
                      <a:gd name="T8" fmla="*/ 0 w 89"/>
                      <a:gd name="T9" fmla="*/ 18 h 30"/>
                      <a:gd name="T10" fmla="*/ 1 w 89"/>
                      <a:gd name="T11" fmla="*/ 9 h 30"/>
                    </a:gdLst>
                    <a:ahLst/>
                    <a:cxnLst>
                      <a:cxn ang="0">
                        <a:pos x="T0" y="T1"/>
                      </a:cxn>
                      <a:cxn ang="0">
                        <a:pos x="T2" y="T3"/>
                      </a:cxn>
                      <a:cxn ang="0">
                        <a:pos x="T4" y="T5"/>
                      </a:cxn>
                      <a:cxn ang="0">
                        <a:pos x="T6" y="T7"/>
                      </a:cxn>
                      <a:cxn ang="0">
                        <a:pos x="T8" y="T9"/>
                      </a:cxn>
                      <a:cxn ang="0">
                        <a:pos x="T10" y="T11"/>
                      </a:cxn>
                    </a:cxnLst>
                    <a:rect l="0" t="0" r="r" b="b"/>
                    <a:pathLst>
                      <a:path w="89" h="30">
                        <a:moveTo>
                          <a:pt x="1" y="9"/>
                        </a:moveTo>
                        <a:lnTo>
                          <a:pt x="89" y="0"/>
                        </a:lnTo>
                        <a:lnTo>
                          <a:pt x="88" y="30"/>
                        </a:lnTo>
                        <a:lnTo>
                          <a:pt x="0" y="30"/>
                        </a:lnTo>
                        <a:lnTo>
                          <a:pt x="0" y="18"/>
                        </a:lnTo>
                        <a:lnTo>
                          <a:pt x="1" y="9"/>
                        </a:lnTo>
                        <a:close/>
                      </a:path>
                    </a:pathLst>
                  </a:custGeom>
                  <a:solidFill>
                    <a:srgbClr val="FFFFF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20" name="Freeform 88"/>
                  <p:cNvSpPr>
                    <a:spLocks noChangeAspect="1"/>
                  </p:cNvSpPr>
                  <p:nvPr/>
                </p:nvSpPr>
                <p:spPr bwMode="auto">
                  <a:xfrm>
                    <a:off x="1682" y="1890"/>
                    <a:ext cx="22" cy="11"/>
                  </a:xfrm>
                  <a:custGeom>
                    <a:avLst/>
                    <a:gdLst>
                      <a:gd name="T0" fmla="*/ 0 w 91"/>
                      <a:gd name="T1" fmla="*/ 0 h 46"/>
                      <a:gd name="T2" fmla="*/ 88 w 91"/>
                      <a:gd name="T3" fmla="*/ 17 h 46"/>
                      <a:gd name="T4" fmla="*/ 91 w 91"/>
                      <a:gd name="T5" fmla="*/ 46 h 46"/>
                      <a:gd name="T6" fmla="*/ 5 w 91"/>
                      <a:gd name="T7" fmla="*/ 14 h 46"/>
                      <a:gd name="T8" fmla="*/ 0 w 91"/>
                      <a:gd name="T9" fmla="*/ 0 h 46"/>
                    </a:gdLst>
                    <a:ahLst/>
                    <a:cxnLst>
                      <a:cxn ang="0">
                        <a:pos x="T0" y="T1"/>
                      </a:cxn>
                      <a:cxn ang="0">
                        <a:pos x="T2" y="T3"/>
                      </a:cxn>
                      <a:cxn ang="0">
                        <a:pos x="T4" y="T5"/>
                      </a:cxn>
                      <a:cxn ang="0">
                        <a:pos x="T6" y="T7"/>
                      </a:cxn>
                      <a:cxn ang="0">
                        <a:pos x="T8" y="T9"/>
                      </a:cxn>
                    </a:cxnLst>
                    <a:rect l="0" t="0" r="r" b="b"/>
                    <a:pathLst>
                      <a:path w="91" h="46">
                        <a:moveTo>
                          <a:pt x="0" y="0"/>
                        </a:moveTo>
                        <a:lnTo>
                          <a:pt x="88" y="17"/>
                        </a:lnTo>
                        <a:lnTo>
                          <a:pt x="91" y="46"/>
                        </a:lnTo>
                        <a:lnTo>
                          <a:pt x="5" y="14"/>
                        </a:lnTo>
                        <a:lnTo>
                          <a:pt x="0" y="0"/>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321" name="Group 89"/>
                <p:cNvGrpSpPr>
                  <a:grpSpLocks noChangeAspect="1"/>
                </p:cNvGrpSpPr>
                <p:nvPr/>
              </p:nvGrpSpPr>
              <p:grpSpPr bwMode="auto">
                <a:xfrm>
                  <a:off x="1702" y="1856"/>
                  <a:ext cx="94" cy="55"/>
                  <a:chOff x="1702" y="1856"/>
                  <a:chExt cx="94" cy="55"/>
                </a:xfrm>
              </p:grpSpPr>
              <p:sp>
                <p:nvSpPr>
                  <p:cNvPr id="95322" name="Freeform 90"/>
                  <p:cNvSpPr>
                    <a:spLocks noChangeAspect="1"/>
                  </p:cNvSpPr>
                  <p:nvPr/>
                </p:nvSpPr>
                <p:spPr bwMode="auto">
                  <a:xfrm>
                    <a:off x="1702" y="1856"/>
                    <a:ext cx="94" cy="55"/>
                  </a:xfrm>
                  <a:custGeom>
                    <a:avLst/>
                    <a:gdLst>
                      <a:gd name="T0" fmla="*/ 11 w 378"/>
                      <a:gd name="T1" fmla="*/ 28 h 221"/>
                      <a:gd name="T2" fmla="*/ 32 w 378"/>
                      <a:gd name="T3" fmla="*/ 20 h 221"/>
                      <a:gd name="T4" fmla="*/ 58 w 378"/>
                      <a:gd name="T5" fmla="*/ 12 h 221"/>
                      <a:gd name="T6" fmla="*/ 86 w 378"/>
                      <a:gd name="T7" fmla="*/ 7 h 221"/>
                      <a:gd name="T8" fmla="*/ 119 w 378"/>
                      <a:gd name="T9" fmla="*/ 4 h 221"/>
                      <a:gd name="T10" fmla="*/ 172 w 378"/>
                      <a:gd name="T11" fmla="*/ 1 h 221"/>
                      <a:gd name="T12" fmla="*/ 234 w 378"/>
                      <a:gd name="T13" fmla="*/ 0 h 221"/>
                      <a:gd name="T14" fmla="*/ 304 w 378"/>
                      <a:gd name="T15" fmla="*/ 0 h 221"/>
                      <a:gd name="T16" fmla="*/ 331 w 378"/>
                      <a:gd name="T17" fmla="*/ 3 h 221"/>
                      <a:gd name="T18" fmla="*/ 350 w 378"/>
                      <a:gd name="T19" fmla="*/ 7 h 221"/>
                      <a:gd name="T20" fmla="*/ 363 w 378"/>
                      <a:gd name="T21" fmla="*/ 12 h 221"/>
                      <a:gd name="T22" fmla="*/ 371 w 378"/>
                      <a:gd name="T23" fmla="*/ 17 h 221"/>
                      <a:gd name="T24" fmla="*/ 375 w 378"/>
                      <a:gd name="T25" fmla="*/ 24 h 221"/>
                      <a:gd name="T26" fmla="*/ 377 w 378"/>
                      <a:gd name="T27" fmla="*/ 33 h 221"/>
                      <a:gd name="T28" fmla="*/ 378 w 378"/>
                      <a:gd name="T29" fmla="*/ 44 h 221"/>
                      <a:gd name="T30" fmla="*/ 375 w 378"/>
                      <a:gd name="T31" fmla="*/ 109 h 221"/>
                      <a:gd name="T32" fmla="*/ 372 w 378"/>
                      <a:gd name="T33" fmla="*/ 180 h 221"/>
                      <a:gd name="T34" fmla="*/ 371 w 378"/>
                      <a:gd name="T35" fmla="*/ 191 h 221"/>
                      <a:gd name="T36" fmla="*/ 367 w 378"/>
                      <a:gd name="T37" fmla="*/ 199 h 221"/>
                      <a:gd name="T38" fmla="*/ 361 w 378"/>
                      <a:gd name="T39" fmla="*/ 206 h 221"/>
                      <a:gd name="T40" fmla="*/ 352 w 378"/>
                      <a:gd name="T41" fmla="*/ 210 h 221"/>
                      <a:gd name="T42" fmla="*/ 332 w 378"/>
                      <a:gd name="T43" fmla="*/ 212 h 221"/>
                      <a:gd name="T44" fmla="*/ 297 w 378"/>
                      <a:gd name="T45" fmla="*/ 216 h 221"/>
                      <a:gd name="T46" fmla="*/ 265 w 378"/>
                      <a:gd name="T47" fmla="*/ 219 h 221"/>
                      <a:gd name="T48" fmla="*/ 221 w 378"/>
                      <a:gd name="T49" fmla="*/ 221 h 221"/>
                      <a:gd name="T50" fmla="*/ 186 w 378"/>
                      <a:gd name="T51" fmla="*/ 220 h 221"/>
                      <a:gd name="T52" fmla="*/ 150 w 378"/>
                      <a:gd name="T53" fmla="*/ 219 h 221"/>
                      <a:gd name="T54" fmla="*/ 125 w 378"/>
                      <a:gd name="T55" fmla="*/ 216 h 221"/>
                      <a:gd name="T56" fmla="*/ 105 w 378"/>
                      <a:gd name="T57" fmla="*/ 212 h 221"/>
                      <a:gd name="T58" fmla="*/ 80 w 378"/>
                      <a:gd name="T59" fmla="*/ 208 h 221"/>
                      <a:gd name="T60" fmla="*/ 56 w 378"/>
                      <a:gd name="T61" fmla="*/ 202 h 221"/>
                      <a:gd name="T62" fmla="*/ 28 w 378"/>
                      <a:gd name="T63" fmla="*/ 196 h 221"/>
                      <a:gd name="T64" fmla="*/ 10 w 378"/>
                      <a:gd name="T65" fmla="*/ 189 h 221"/>
                      <a:gd name="T66" fmla="*/ 8 w 378"/>
                      <a:gd name="T67" fmla="*/ 174 h 221"/>
                      <a:gd name="T68" fmla="*/ 3 w 378"/>
                      <a:gd name="T69" fmla="*/ 151 h 221"/>
                      <a:gd name="T70" fmla="*/ 1 w 378"/>
                      <a:gd name="T71" fmla="*/ 124 h 221"/>
                      <a:gd name="T72" fmla="*/ 0 w 378"/>
                      <a:gd name="T73" fmla="*/ 94 h 221"/>
                      <a:gd name="T74" fmla="*/ 2 w 378"/>
                      <a:gd name="T75" fmla="*/ 60 h 221"/>
                      <a:gd name="T76" fmla="*/ 11 w 378"/>
                      <a:gd name="T77" fmla="*/ 2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8" h="221">
                        <a:moveTo>
                          <a:pt x="11" y="28"/>
                        </a:moveTo>
                        <a:lnTo>
                          <a:pt x="32" y="20"/>
                        </a:lnTo>
                        <a:lnTo>
                          <a:pt x="58" y="12"/>
                        </a:lnTo>
                        <a:lnTo>
                          <a:pt x="86" y="7"/>
                        </a:lnTo>
                        <a:lnTo>
                          <a:pt x="119" y="4"/>
                        </a:lnTo>
                        <a:lnTo>
                          <a:pt x="172" y="1"/>
                        </a:lnTo>
                        <a:lnTo>
                          <a:pt x="234" y="0"/>
                        </a:lnTo>
                        <a:lnTo>
                          <a:pt x="304" y="0"/>
                        </a:lnTo>
                        <a:lnTo>
                          <a:pt x="331" y="3"/>
                        </a:lnTo>
                        <a:lnTo>
                          <a:pt x="350" y="7"/>
                        </a:lnTo>
                        <a:lnTo>
                          <a:pt x="363" y="12"/>
                        </a:lnTo>
                        <a:lnTo>
                          <a:pt x="371" y="17"/>
                        </a:lnTo>
                        <a:lnTo>
                          <a:pt x="375" y="24"/>
                        </a:lnTo>
                        <a:lnTo>
                          <a:pt x="377" y="33"/>
                        </a:lnTo>
                        <a:lnTo>
                          <a:pt x="378" y="44"/>
                        </a:lnTo>
                        <a:lnTo>
                          <a:pt x="375" y="109"/>
                        </a:lnTo>
                        <a:lnTo>
                          <a:pt x="372" y="180"/>
                        </a:lnTo>
                        <a:lnTo>
                          <a:pt x="371" y="191"/>
                        </a:lnTo>
                        <a:lnTo>
                          <a:pt x="367" y="199"/>
                        </a:lnTo>
                        <a:lnTo>
                          <a:pt x="361" y="206"/>
                        </a:lnTo>
                        <a:lnTo>
                          <a:pt x="352" y="210"/>
                        </a:lnTo>
                        <a:lnTo>
                          <a:pt x="332" y="212"/>
                        </a:lnTo>
                        <a:lnTo>
                          <a:pt x="297" y="216"/>
                        </a:lnTo>
                        <a:lnTo>
                          <a:pt x="265" y="219"/>
                        </a:lnTo>
                        <a:lnTo>
                          <a:pt x="221" y="221"/>
                        </a:lnTo>
                        <a:lnTo>
                          <a:pt x="186" y="220"/>
                        </a:lnTo>
                        <a:lnTo>
                          <a:pt x="150" y="219"/>
                        </a:lnTo>
                        <a:lnTo>
                          <a:pt x="125" y="216"/>
                        </a:lnTo>
                        <a:lnTo>
                          <a:pt x="105" y="212"/>
                        </a:lnTo>
                        <a:lnTo>
                          <a:pt x="80" y="208"/>
                        </a:lnTo>
                        <a:lnTo>
                          <a:pt x="56" y="202"/>
                        </a:lnTo>
                        <a:lnTo>
                          <a:pt x="28" y="196"/>
                        </a:lnTo>
                        <a:lnTo>
                          <a:pt x="10" y="189"/>
                        </a:lnTo>
                        <a:lnTo>
                          <a:pt x="8" y="174"/>
                        </a:lnTo>
                        <a:lnTo>
                          <a:pt x="3" y="151"/>
                        </a:lnTo>
                        <a:lnTo>
                          <a:pt x="1" y="124"/>
                        </a:lnTo>
                        <a:lnTo>
                          <a:pt x="0" y="94"/>
                        </a:lnTo>
                        <a:lnTo>
                          <a:pt x="2" y="60"/>
                        </a:lnTo>
                        <a:lnTo>
                          <a:pt x="11" y="28"/>
                        </a:lnTo>
                        <a:close/>
                      </a:path>
                    </a:pathLst>
                  </a:custGeom>
                  <a:solidFill>
                    <a:srgbClr val="C0C0C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23" name="Freeform 91"/>
                  <p:cNvSpPr>
                    <a:spLocks noChangeAspect="1"/>
                  </p:cNvSpPr>
                  <p:nvPr/>
                </p:nvSpPr>
                <p:spPr bwMode="auto">
                  <a:xfrm>
                    <a:off x="1704" y="1865"/>
                    <a:ext cx="92" cy="46"/>
                  </a:xfrm>
                  <a:custGeom>
                    <a:avLst/>
                    <a:gdLst>
                      <a:gd name="T0" fmla="*/ 0 w 369"/>
                      <a:gd name="T1" fmla="*/ 153 h 185"/>
                      <a:gd name="T2" fmla="*/ 15 w 369"/>
                      <a:gd name="T3" fmla="*/ 153 h 185"/>
                      <a:gd name="T4" fmla="*/ 42 w 369"/>
                      <a:gd name="T5" fmla="*/ 158 h 185"/>
                      <a:gd name="T6" fmla="*/ 72 w 369"/>
                      <a:gd name="T7" fmla="*/ 161 h 185"/>
                      <a:gd name="T8" fmla="*/ 107 w 369"/>
                      <a:gd name="T9" fmla="*/ 165 h 185"/>
                      <a:gd name="T10" fmla="*/ 142 w 369"/>
                      <a:gd name="T11" fmla="*/ 169 h 185"/>
                      <a:gd name="T12" fmla="*/ 189 w 369"/>
                      <a:gd name="T13" fmla="*/ 169 h 185"/>
                      <a:gd name="T14" fmla="*/ 226 w 369"/>
                      <a:gd name="T15" fmla="*/ 169 h 185"/>
                      <a:gd name="T16" fmla="*/ 253 w 369"/>
                      <a:gd name="T17" fmla="*/ 168 h 185"/>
                      <a:gd name="T18" fmla="*/ 272 w 369"/>
                      <a:gd name="T19" fmla="*/ 165 h 185"/>
                      <a:gd name="T20" fmla="*/ 288 w 369"/>
                      <a:gd name="T21" fmla="*/ 161 h 185"/>
                      <a:gd name="T22" fmla="*/ 305 w 369"/>
                      <a:gd name="T23" fmla="*/ 152 h 185"/>
                      <a:gd name="T24" fmla="*/ 315 w 369"/>
                      <a:gd name="T25" fmla="*/ 143 h 185"/>
                      <a:gd name="T26" fmla="*/ 326 w 369"/>
                      <a:gd name="T27" fmla="*/ 131 h 185"/>
                      <a:gd name="T28" fmla="*/ 336 w 369"/>
                      <a:gd name="T29" fmla="*/ 115 h 185"/>
                      <a:gd name="T30" fmla="*/ 344 w 369"/>
                      <a:gd name="T31" fmla="*/ 98 h 185"/>
                      <a:gd name="T32" fmla="*/ 352 w 369"/>
                      <a:gd name="T33" fmla="*/ 82 h 185"/>
                      <a:gd name="T34" fmla="*/ 357 w 369"/>
                      <a:gd name="T35" fmla="*/ 66 h 185"/>
                      <a:gd name="T36" fmla="*/ 362 w 369"/>
                      <a:gd name="T37" fmla="*/ 49 h 185"/>
                      <a:gd name="T38" fmla="*/ 365 w 369"/>
                      <a:gd name="T39" fmla="*/ 36 h 185"/>
                      <a:gd name="T40" fmla="*/ 369 w 369"/>
                      <a:gd name="T41" fmla="*/ 0 h 185"/>
                      <a:gd name="T42" fmla="*/ 363 w 369"/>
                      <a:gd name="T43" fmla="*/ 150 h 185"/>
                      <a:gd name="T44" fmla="*/ 361 w 369"/>
                      <a:gd name="T45" fmla="*/ 160 h 185"/>
                      <a:gd name="T46" fmla="*/ 358 w 369"/>
                      <a:gd name="T47" fmla="*/ 166 h 185"/>
                      <a:gd name="T48" fmla="*/ 351 w 369"/>
                      <a:gd name="T49" fmla="*/ 171 h 185"/>
                      <a:gd name="T50" fmla="*/ 342 w 369"/>
                      <a:gd name="T51" fmla="*/ 174 h 185"/>
                      <a:gd name="T52" fmla="*/ 324 w 369"/>
                      <a:gd name="T53" fmla="*/ 176 h 185"/>
                      <a:gd name="T54" fmla="*/ 243 w 369"/>
                      <a:gd name="T55" fmla="*/ 184 h 185"/>
                      <a:gd name="T56" fmla="*/ 199 w 369"/>
                      <a:gd name="T57" fmla="*/ 185 h 185"/>
                      <a:gd name="T58" fmla="*/ 177 w 369"/>
                      <a:gd name="T59" fmla="*/ 184 h 185"/>
                      <a:gd name="T60" fmla="*/ 140 w 369"/>
                      <a:gd name="T61" fmla="*/ 183 h 185"/>
                      <a:gd name="T62" fmla="*/ 120 w 369"/>
                      <a:gd name="T63" fmla="*/ 180 h 185"/>
                      <a:gd name="T64" fmla="*/ 96 w 369"/>
                      <a:gd name="T65" fmla="*/ 176 h 185"/>
                      <a:gd name="T66" fmla="*/ 73 w 369"/>
                      <a:gd name="T67" fmla="*/ 172 h 185"/>
                      <a:gd name="T68" fmla="*/ 49 w 369"/>
                      <a:gd name="T69" fmla="*/ 166 h 185"/>
                      <a:gd name="T70" fmla="*/ 23 w 369"/>
                      <a:gd name="T71" fmla="*/ 160 h 185"/>
                      <a:gd name="T72" fmla="*/ 0 w 369"/>
                      <a:gd name="T73" fmla="*/ 15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9" h="185">
                        <a:moveTo>
                          <a:pt x="0" y="153"/>
                        </a:moveTo>
                        <a:lnTo>
                          <a:pt x="15" y="153"/>
                        </a:lnTo>
                        <a:lnTo>
                          <a:pt x="42" y="158"/>
                        </a:lnTo>
                        <a:lnTo>
                          <a:pt x="72" y="161"/>
                        </a:lnTo>
                        <a:lnTo>
                          <a:pt x="107" y="165"/>
                        </a:lnTo>
                        <a:lnTo>
                          <a:pt x="142" y="169"/>
                        </a:lnTo>
                        <a:lnTo>
                          <a:pt x="189" y="169"/>
                        </a:lnTo>
                        <a:lnTo>
                          <a:pt x="226" y="169"/>
                        </a:lnTo>
                        <a:lnTo>
                          <a:pt x="253" y="168"/>
                        </a:lnTo>
                        <a:lnTo>
                          <a:pt x="272" y="165"/>
                        </a:lnTo>
                        <a:lnTo>
                          <a:pt x="288" y="161"/>
                        </a:lnTo>
                        <a:lnTo>
                          <a:pt x="305" y="152"/>
                        </a:lnTo>
                        <a:lnTo>
                          <a:pt x="315" y="143"/>
                        </a:lnTo>
                        <a:lnTo>
                          <a:pt x="326" y="131"/>
                        </a:lnTo>
                        <a:lnTo>
                          <a:pt x="336" y="115"/>
                        </a:lnTo>
                        <a:lnTo>
                          <a:pt x="344" y="98"/>
                        </a:lnTo>
                        <a:lnTo>
                          <a:pt x="352" y="82"/>
                        </a:lnTo>
                        <a:lnTo>
                          <a:pt x="357" y="66"/>
                        </a:lnTo>
                        <a:lnTo>
                          <a:pt x="362" y="49"/>
                        </a:lnTo>
                        <a:lnTo>
                          <a:pt x="365" y="36"/>
                        </a:lnTo>
                        <a:lnTo>
                          <a:pt x="369" y="0"/>
                        </a:lnTo>
                        <a:lnTo>
                          <a:pt x="363" y="150"/>
                        </a:lnTo>
                        <a:lnTo>
                          <a:pt x="361" y="160"/>
                        </a:lnTo>
                        <a:lnTo>
                          <a:pt x="358" y="166"/>
                        </a:lnTo>
                        <a:lnTo>
                          <a:pt x="351" y="171"/>
                        </a:lnTo>
                        <a:lnTo>
                          <a:pt x="342" y="174"/>
                        </a:lnTo>
                        <a:lnTo>
                          <a:pt x="324" y="176"/>
                        </a:lnTo>
                        <a:lnTo>
                          <a:pt x="243" y="184"/>
                        </a:lnTo>
                        <a:lnTo>
                          <a:pt x="199" y="185"/>
                        </a:lnTo>
                        <a:lnTo>
                          <a:pt x="177" y="184"/>
                        </a:lnTo>
                        <a:lnTo>
                          <a:pt x="140" y="183"/>
                        </a:lnTo>
                        <a:lnTo>
                          <a:pt x="120" y="180"/>
                        </a:lnTo>
                        <a:lnTo>
                          <a:pt x="96" y="176"/>
                        </a:lnTo>
                        <a:lnTo>
                          <a:pt x="73" y="172"/>
                        </a:lnTo>
                        <a:lnTo>
                          <a:pt x="49" y="166"/>
                        </a:lnTo>
                        <a:lnTo>
                          <a:pt x="23" y="160"/>
                        </a:lnTo>
                        <a:lnTo>
                          <a:pt x="0" y="153"/>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324" name="Group 92"/>
                  <p:cNvGrpSpPr>
                    <a:grpSpLocks noChangeAspect="1"/>
                  </p:cNvGrpSpPr>
                  <p:nvPr/>
                </p:nvGrpSpPr>
                <p:grpSpPr bwMode="auto">
                  <a:xfrm>
                    <a:off x="1741" y="1857"/>
                    <a:ext cx="48" cy="54"/>
                    <a:chOff x="1741" y="1857"/>
                    <a:chExt cx="48" cy="54"/>
                  </a:xfrm>
                </p:grpSpPr>
                <p:sp>
                  <p:nvSpPr>
                    <p:cNvPr id="95325" name="Line 93"/>
                    <p:cNvSpPr>
                      <a:spLocks noChangeAspect="1" noChangeShapeType="1"/>
                    </p:cNvSpPr>
                    <p:nvPr/>
                  </p:nvSpPr>
                  <p:spPr bwMode="auto">
                    <a:xfrm flipH="1">
                      <a:off x="1763" y="1857"/>
                      <a:ext cx="1" cy="53"/>
                    </a:xfrm>
                    <a:prstGeom prst="line">
                      <a:avLst/>
                    </a:prstGeom>
                    <a:noFill/>
                    <a:ln w="3175">
                      <a:solidFill>
                        <a:srgbClr val="000000"/>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95326" name="Line 94"/>
                    <p:cNvSpPr>
                      <a:spLocks noChangeAspect="1" noChangeShapeType="1"/>
                    </p:cNvSpPr>
                    <p:nvPr/>
                  </p:nvSpPr>
                  <p:spPr bwMode="auto">
                    <a:xfrm flipH="1">
                      <a:off x="1787" y="1858"/>
                      <a:ext cx="2" cy="50"/>
                    </a:xfrm>
                    <a:prstGeom prst="line">
                      <a:avLst/>
                    </a:prstGeom>
                    <a:noFill/>
                    <a:ln w="3175">
                      <a:solidFill>
                        <a:srgbClr val="000000"/>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95327" name="Line 95"/>
                    <p:cNvSpPr>
                      <a:spLocks noChangeAspect="1" noChangeShapeType="1"/>
                    </p:cNvSpPr>
                    <p:nvPr/>
                  </p:nvSpPr>
                  <p:spPr bwMode="auto">
                    <a:xfrm flipH="1">
                      <a:off x="1741" y="1857"/>
                      <a:ext cx="1" cy="54"/>
                    </a:xfrm>
                    <a:prstGeom prst="line">
                      <a:avLst/>
                    </a:prstGeom>
                    <a:noFill/>
                    <a:ln w="3175">
                      <a:solidFill>
                        <a:srgbClr val="000000"/>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grpSp>
            </p:grpSp>
          </p:grpSp>
        </p:grpSp>
        <p:grpSp>
          <p:nvGrpSpPr>
            <p:cNvPr id="95328" name="Group 96"/>
            <p:cNvGrpSpPr>
              <a:grpSpLocks noChangeAspect="1"/>
            </p:cNvGrpSpPr>
            <p:nvPr/>
          </p:nvGrpSpPr>
          <p:grpSpPr bwMode="auto">
            <a:xfrm>
              <a:off x="4176" y="96"/>
              <a:ext cx="331" cy="123"/>
              <a:chOff x="1152" y="1681"/>
              <a:chExt cx="564" cy="209"/>
            </a:xfrm>
          </p:grpSpPr>
          <p:sp>
            <p:nvSpPr>
              <p:cNvPr id="95329" name="Freeform 97"/>
              <p:cNvSpPr>
                <a:spLocks noChangeAspect="1"/>
              </p:cNvSpPr>
              <p:nvPr/>
            </p:nvSpPr>
            <p:spPr bwMode="auto">
              <a:xfrm>
                <a:off x="1178" y="1681"/>
                <a:ext cx="188" cy="150"/>
              </a:xfrm>
              <a:custGeom>
                <a:avLst/>
                <a:gdLst>
                  <a:gd name="T0" fmla="*/ 0 w 754"/>
                  <a:gd name="T1" fmla="*/ 0 h 600"/>
                  <a:gd name="T2" fmla="*/ 188 w 754"/>
                  <a:gd name="T3" fmla="*/ 0 h 600"/>
                  <a:gd name="T4" fmla="*/ 702 w 754"/>
                  <a:gd name="T5" fmla="*/ 515 h 600"/>
                  <a:gd name="T6" fmla="*/ 721 w 754"/>
                  <a:gd name="T7" fmla="*/ 530 h 600"/>
                  <a:gd name="T8" fmla="*/ 734 w 754"/>
                  <a:gd name="T9" fmla="*/ 538 h 600"/>
                  <a:gd name="T10" fmla="*/ 754 w 754"/>
                  <a:gd name="T11" fmla="*/ 543 h 600"/>
                  <a:gd name="T12" fmla="*/ 679 w 754"/>
                  <a:gd name="T13" fmla="*/ 549 h 600"/>
                  <a:gd name="T14" fmla="*/ 590 w 754"/>
                  <a:gd name="T15" fmla="*/ 556 h 600"/>
                  <a:gd name="T16" fmla="*/ 477 w 754"/>
                  <a:gd name="T17" fmla="*/ 566 h 600"/>
                  <a:gd name="T18" fmla="*/ 340 w 754"/>
                  <a:gd name="T19" fmla="*/ 581 h 600"/>
                  <a:gd name="T20" fmla="*/ 219 w 754"/>
                  <a:gd name="T21" fmla="*/ 600 h 600"/>
                  <a:gd name="T22" fmla="*/ 0 w 754"/>
                  <a:gd name="T23"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4" h="600">
                    <a:moveTo>
                      <a:pt x="0" y="0"/>
                    </a:moveTo>
                    <a:lnTo>
                      <a:pt x="188" y="0"/>
                    </a:lnTo>
                    <a:lnTo>
                      <a:pt x="702" y="515"/>
                    </a:lnTo>
                    <a:lnTo>
                      <a:pt x="721" y="530"/>
                    </a:lnTo>
                    <a:lnTo>
                      <a:pt x="734" y="538"/>
                    </a:lnTo>
                    <a:lnTo>
                      <a:pt x="754" y="543"/>
                    </a:lnTo>
                    <a:lnTo>
                      <a:pt x="679" y="549"/>
                    </a:lnTo>
                    <a:lnTo>
                      <a:pt x="590" y="556"/>
                    </a:lnTo>
                    <a:lnTo>
                      <a:pt x="477" y="566"/>
                    </a:lnTo>
                    <a:lnTo>
                      <a:pt x="340" y="581"/>
                    </a:lnTo>
                    <a:lnTo>
                      <a:pt x="219" y="600"/>
                    </a:lnTo>
                    <a:lnTo>
                      <a:pt x="0" y="0"/>
                    </a:lnTo>
                    <a:close/>
                  </a:path>
                </a:pathLst>
              </a:custGeom>
              <a:solidFill>
                <a:srgbClr val="9F9F9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330" name="Group 98"/>
              <p:cNvGrpSpPr>
                <a:grpSpLocks noChangeAspect="1"/>
              </p:cNvGrpSpPr>
              <p:nvPr/>
            </p:nvGrpSpPr>
            <p:grpSpPr bwMode="auto">
              <a:xfrm>
                <a:off x="1152" y="1771"/>
                <a:ext cx="564" cy="119"/>
                <a:chOff x="1152" y="1771"/>
                <a:chExt cx="564" cy="119"/>
              </a:xfrm>
            </p:grpSpPr>
            <p:sp>
              <p:nvSpPr>
                <p:cNvPr id="95331" name="Freeform 99"/>
                <p:cNvSpPr>
                  <a:spLocks noChangeAspect="1"/>
                </p:cNvSpPr>
                <p:nvPr/>
              </p:nvSpPr>
              <p:spPr bwMode="auto">
                <a:xfrm>
                  <a:off x="1229" y="1851"/>
                  <a:ext cx="92" cy="39"/>
                </a:xfrm>
                <a:custGeom>
                  <a:avLst/>
                  <a:gdLst>
                    <a:gd name="T0" fmla="*/ 314 w 365"/>
                    <a:gd name="T1" fmla="*/ 0 h 158"/>
                    <a:gd name="T2" fmla="*/ 308 w 365"/>
                    <a:gd name="T3" fmla="*/ 28 h 158"/>
                    <a:gd name="T4" fmla="*/ 306 w 365"/>
                    <a:gd name="T5" fmla="*/ 58 h 158"/>
                    <a:gd name="T6" fmla="*/ 312 w 365"/>
                    <a:gd name="T7" fmla="*/ 82 h 158"/>
                    <a:gd name="T8" fmla="*/ 319 w 365"/>
                    <a:gd name="T9" fmla="*/ 106 h 158"/>
                    <a:gd name="T10" fmla="*/ 330 w 365"/>
                    <a:gd name="T11" fmla="*/ 125 h 158"/>
                    <a:gd name="T12" fmla="*/ 341 w 365"/>
                    <a:gd name="T13" fmla="*/ 141 h 158"/>
                    <a:gd name="T14" fmla="*/ 350 w 365"/>
                    <a:gd name="T15" fmla="*/ 148 h 158"/>
                    <a:gd name="T16" fmla="*/ 365 w 365"/>
                    <a:gd name="T17" fmla="*/ 158 h 158"/>
                    <a:gd name="T18" fmla="*/ 302 w 365"/>
                    <a:gd name="T19" fmla="*/ 145 h 158"/>
                    <a:gd name="T20" fmla="*/ 235 w 365"/>
                    <a:gd name="T21" fmla="*/ 129 h 158"/>
                    <a:gd name="T22" fmla="*/ 134 w 365"/>
                    <a:gd name="T23" fmla="*/ 102 h 158"/>
                    <a:gd name="T24" fmla="*/ 64 w 365"/>
                    <a:gd name="T25" fmla="*/ 84 h 158"/>
                    <a:gd name="T26" fmla="*/ 40 w 365"/>
                    <a:gd name="T27" fmla="*/ 69 h 158"/>
                    <a:gd name="T28" fmla="*/ 27 w 365"/>
                    <a:gd name="T29" fmla="*/ 58 h 158"/>
                    <a:gd name="T30" fmla="*/ 16 w 365"/>
                    <a:gd name="T31" fmla="*/ 47 h 158"/>
                    <a:gd name="T32" fmla="*/ 11 w 365"/>
                    <a:gd name="T33" fmla="*/ 37 h 158"/>
                    <a:gd name="T34" fmla="*/ 0 w 365"/>
                    <a:gd name="T35" fmla="*/ 20 h 158"/>
                    <a:gd name="T36" fmla="*/ 43 w 365"/>
                    <a:gd name="T37" fmla="*/ 19 h 158"/>
                    <a:gd name="T38" fmla="*/ 142 w 365"/>
                    <a:gd name="T39" fmla="*/ 26 h 158"/>
                    <a:gd name="T40" fmla="*/ 193 w 365"/>
                    <a:gd name="T41" fmla="*/ 25 h 158"/>
                    <a:gd name="T42" fmla="*/ 235 w 365"/>
                    <a:gd name="T43" fmla="*/ 26 h 158"/>
                    <a:gd name="T44" fmla="*/ 261 w 365"/>
                    <a:gd name="T45" fmla="*/ 28 h 158"/>
                    <a:gd name="T46" fmla="*/ 272 w 365"/>
                    <a:gd name="T47" fmla="*/ 25 h 158"/>
                    <a:gd name="T48" fmla="*/ 283 w 365"/>
                    <a:gd name="T49" fmla="*/ 21 h 158"/>
                    <a:gd name="T50" fmla="*/ 293 w 365"/>
                    <a:gd name="T51" fmla="*/ 18 h 158"/>
                    <a:gd name="T52" fmla="*/ 303 w 365"/>
                    <a:gd name="T53" fmla="*/ 11 h 158"/>
                    <a:gd name="T54" fmla="*/ 314 w 365"/>
                    <a:gd name="T5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5" h="158">
                      <a:moveTo>
                        <a:pt x="314" y="0"/>
                      </a:moveTo>
                      <a:lnTo>
                        <a:pt x="308" y="28"/>
                      </a:lnTo>
                      <a:lnTo>
                        <a:pt x="306" y="58"/>
                      </a:lnTo>
                      <a:lnTo>
                        <a:pt x="312" y="82"/>
                      </a:lnTo>
                      <a:lnTo>
                        <a:pt x="319" y="106"/>
                      </a:lnTo>
                      <a:lnTo>
                        <a:pt x="330" y="125"/>
                      </a:lnTo>
                      <a:lnTo>
                        <a:pt x="341" y="141"/>
                      </a:lnTo>
                      <a:lnTo>
                        <a:pt x="350" y="148"/>
                      </a:lnTo>
                      <a:lnTo>
                        <a:pt x="365" y="158"/>
                      </a:lnTo>
                      <a:lnTo>
                        <a:pt x="302" y="145"/>
                      </a:lnTo>
                      <a:lnTo>
                        <a:pt x="235" y="129"/>
                      </a:lnTo>
                      <a:lnTo>
                        <a:pt x="134" y="102"/>
                      </a:lnTo>
                      <a:lnTo>
                        <a:pt x="64" y="84"/>
                      </a:lnTo>
                      <a:lnTo>
                        <a:pt x="40" y="69"/>
                      </a:lnTo>
                      <a:lnTo>
                        <a:pt x="27" y="58"/>
                      </a:lnTo>
                      <a:lnTo>
                        <a:pt x="16" y="47"/>
                      </a:lnTo>
                      <a:lnTo>
                        <a:pt x="11" y="37"/>
                      </a:lnTo>
                      <a:lnTo>
                        <a:pt x="0" y="20"/>
                      </a:lnTo>
                      <a:lnTo>
                        <a:pt x="43" y="19"/>
                      </a:lnTo>
                      <a:lnTo>
                        <a:pt x="142" y="26"/>
                      </a:lnTo>
                      <a:lnTo>
                        <a:pt x="193" y="25"/>
                      </a:lnTo>
                      <a:lnTo>
                        <a:pt x="235" y="26"/>
                      </a:lnTo>
                      <a:lnTo>
                        <a:pt x="261" y="28"/>
                      </a:lnTo>
                      <a:lnTo>
                        <a:pt x="272" y="25"/>
                      </a:lnTo>
                      <a:lnTo>
                        <a:pt x="283" y="21"/>
                      </a:lnTo>
                      <a:lnTo>
                        <a:pt x="293" y="18"/>
                      </a:lnTo>
                      <a:lnTo>
                        <a:pt x="303" y="11"/>
                      </a:lnTo>
                      <a:lnTo>
                        <a:pt x="314" y="0"/>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332" name="Group 100"/>
                <p:cNvGrpSpPr>
                  <a:grpSpLocks noChangeAspect="1"/>
                </p:cNvGrpSpPr>
                <p:nvPr/>
              </p:nvGrpSpPr>
              <p:grpSpPr bwMode="auto">
                <a:xfrm>
                  <a:off x="1152" y="1771"/>
                  <a:ext cx="564" cy="88"/>
                  <a:chOff x="1152" y="1771"/>
                  <a:chExt cx="564" cy="88"/>
                </a:xfrm>
              </p:grpSpPr>
              <p:sp>
                <p:nvSpPr>
                  <p:cNvPr id="95333" name="Freeform 101"/>
                  <p:cNvSpPr>
                    <a:spLocks noChangeAspect="1"/>
                  </p:cNvSpPr>
                  <p:nvPr/>
                </p:nvSpPr>
                <p:spPr bwMode="auto">
                  <a:xfrm>
                    <a:off x="1152" y="1813"/>
                    <a:ext cx="156" cy="44"/>
                  </a:xfrm>
                  <a:custGeom>
                    <a:avLst/>
                    <a:gdLst>
                      <a:gd name="T0" fmla="*/ 0 w 624"/>
                      <a:gd name="T1" fmla="*/ 9 h 177"/>
                      <a:gd name="T2" fmla="*/ 63 w 624"/>
                      <a:gd name="T3" fmla="*/ 2 h 177"/>
                      <a:gd name="T4" fmla="*/ 118 w 624"/>
                      <a:gd name="T5" fmla="*/ 0 h 177"/>
                      <a:gd name="T6" fmla="*/ 339 w 624"/>
                      <a:gd name="T7" fmla="*/ 69 h 177"/>
                      <a:gd name="T8" fmla="*/ 624 w 624"/>
                      <a:gd name="T9" fmla="*/ 149 h 177"/>
                      <a:gd name="T10" fmla="*/ 616 w 624"/>
                      <a:gd name="T11" fmla="*/ 157 h 177"/>
                      <a:gd name="T12" fmla="*/ 607 w 624"/>
                      <a:gd name="T13" fmla="*/ 165 h 177"/>
                      <a:gd name="T14" fmla="*/ 593 w 624"/>
                      <a:gd name="T15" fmla="*/ 171 h 177"/>
                      <a:gd name="T16" fmla="*/ 576 w 624"/>
                      <a:gd name="T17" fmla="*/ 175 h 177"/>
                      <a:gd name="T18" fmla="*/ 558 w 624"/>
                      <a:gd name="T19" fmla="*/ 177 h 177"/>
                      <a:gd name="T20" fmla="*/ 451 w 624"/>
                      <a:gd name="T21" fmla="*/ 177 h 177"/>
                      <a:gd name="T22" fmla="*/ 364 w 624"/>
                      <a:gd name="T23" fmla="*/ 169 h 177"/>
                      <a:gd name="T24" fmla="*/ 309 w 624"/>
                      <a:gd name="T25" fmla="*/ 168 h 177"/>
                      <a:gd name="T26" fmla="*/ 0 w 624"/>
                      <a:gd name="T27" fmla="*/ 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4" h="177">
                        <a:moveTo>
                          <a:pt x="0" y="9"/>
                        </a:moveTo>
                        <a:lnTo>
                          <a:pt x="63" y="2"/>
                        </a:lnTo>
                        <a:lnTo>
                          <a:pt x="118" y="0"/>
                        </a:lnTo>
                        <a:lnTo>
                          <a:pt x="339" y="69"/>
                        </a:lnTo>
                        <a:lnTo>
                          <a:pt x="624" y="149"/>
                        </a:lnTo>
                        <a:lnTo>
                          <a:pt x="616" y="157"/>
                        </a:lnTo>
                        <a:lnTo>
                          <a:pt x="607" y="165"/>
                        </a:lnTo>
                        <a:lnTo>
                          <a:pt x="593" y="171"/>
                        </a:lnTo>
                        <a:lnTo>
                          <a:pt x="576" y="175"/>
                        </a:lnTo>
                        <a:lnTo>
                          <a:pt x="558" y="177"/>
                        </a:lnTo>
                        <a:lnTo>
                          <a:pt x="451" y="177"/>
                        </a:lnTo>
                        <a:lnTo>
                          <a:pt x="364" y="169"/>
                        </a:lnTo>
                        <a:lnTo>
                          <a:pt x="309" y="168"/>
                        </a:lnTo>
                        <a:lnTo>
                          <a:pt x="0" y="9"/>
                        </a:lnTo>
                        <a:close/>
                      </a:path>
                    </a:pathLst>
                  </a:custGeom>
                  <a:solidFill>
                    <a:srgbClr val="808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34" name="Freeform 102"/>
                  <p:cNvSpPr>
                    <a:spLocks noChangeAspect="1"/>
                  </p:cNvSpPr>
                  <p:nvPr/>
                </p:nvSpPr>
                <p:spPr bwMode="auto">
                  <a:xfrm>
                    <a:off x="1502" y="1771"/>
                    <a:ext cx="214" cy="88"/>
                  </a:xfrm>
                  <a:custGeom>
                    <a:avLst/>
                    <a:gdLst>
                      <a:gd name="T0" fmla="*/ 0 w 853"/>
                      <a:gd name="T1" fmla="*/ 0 h 351"/>
                      <a:gd name="T2" fmla="*/ 7 w 853"/>
                      <a:gd name="T3" fmla="*/ 0 h 351"/>
                      <a:gd name="T4" fmla="*/ 154 w 853"/>
                      <a:gd name="T5" fmla="*/ 0 h 351"/>
                      <a:gd name="T6" fmla="*/ 378 w 853"/>
                      <a:gd name="T7" fmla="*/ 114 h 351"/>
                      <a:gd name="T8" fmla="*/ 535 w 853"/>
                      <a:gd name="T9" fmla="*/ 188 h 351"/>
                      <a:gd name="T10" fmla="*/ 688 w 853"/>
                      <a:gd name="T11" fmla="*/ 256 h 351"/>
                      <a:gd name="T12" fmla="*/ 853 w 853"/>
                      <a:gd name="T13" fmla="*/ 315 h 351"/>
                      <a:gd name="T14" fmla="*/ 813 w 853"/>
                      <a:gd name="T15" fmla="*/ 327 h 351"/>
                      <a:gd name="T16" fmla="*/ 756 w 853"/>
                      <a:gd name="T17" fmla="*/ 336 h 351"/>
                      <a:gd name="T18" fmla="*/ 707 w 853"/>
                      <a:gd name="T19" fmla="*/ 343 h 351"/>
                      <a:gd name="T20" fmla="*/ 610 w 853"/>
                      <a:gd name="T21" fmla="*/ 351 h 351"/>
                      <a:gd name="T22" fmla="*/ 535 w 853"/>
                      <a:gd name="T23" fmla="*/ 347 h 351"/>
                      <a:gd name="T24" fmla="*/ 428 w 853"/>
                      <a:gd name="T25" fmla="*/ 336 h 351"/>
                      <a:gd name="T26" fmla="*/ 355 w 853"/>
                      <a:gd name="T27" fmla="*/ 331 h 351"/>
                      <a:gd name="T28" fmla="*/ 337 w 853"/>
                      <a:gd name="T29" fmla="*/ 298 h 351"/>
                      <a:gd name="T30" fmla="*/ 0 w 853"/>
                      <a:gd name="T31"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3" h="351">
                        <a:moveTo>
                          <a:pt x="0" y="0"/>
                        </a:moveTo>
                        <a:lnTo>
                          <a:pt x="7" y="0"/>
                        </a:lnTo>
                        <a:lnTo>
                          <a:pt x="154" y="0"/>
                        </a:lnTo>
                        <a:lnTo>
                          <a:pt x="378" y="114"/>
                        </a:lnTo>
                        <a:lnTo>
                          <a:pt x="535" y="188"/>
                        </a:lnTo>
                        <a:lnTo>
                          <a:pt x="688" y="256"/>
                        </a:lnTo>
                        <a:lnTo>
                          <a:pt x="853" y="315"/>
                        </a:lnTo>
                        <a:lnTo>
                          <a:pt x="813" y="327"/>
                        </a:lnTo>
                        <a:lnTo>
                          <a:pt x="756" y="336"/>
                        </a:lnTo>
                        <a:lnTo>
                          <a:pt x="707" y="343"/>
                        </a:lnTo>
                        <a:lnTo>
                          <a:pt x="610" y="351"/>
                        </a:lnTo>
                        <a:lnTo>
                          <a:pt x="535" y="347"/>
                        </a:lnTo>
                        <a:lnTo>
                          <a:pt x="428" y="336"/>
                        </a:lnTo>
                        <a:lnTo>
                          <a:pt x="355" y="331"/>
                        </a:lnTo>
                        <a:lnTo>
                          <a:pt x="337" y="298"/>
                        </a:lnTo>
                        <a:lnTo>
                          <a:pt x="0" y="0"/>
                        </a:lnTo>
                        <a:close/>
                      </a:path>
                    </a:pathLst>
                  </a:custGeom>
                  <a:solidFill>
                    <a:srgbClr val="7F7F7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335" name="Group 103"/>
                  <p:cNvGrpSpPr>
                    <a:grpSpLocks noChangeAspect="1"/>
                  </p:cNvGrpSpPr>
                  <p:nvPr/>
                </p:nvGrpSpPr>
                <p:grpSpPr bwMode="auto">
                  <a:xfrm>
                    <a:off x="1535" y="1817"/>
                    <a:ext cx="104" cy="29"/>
                    <a:chOff x="1535" y="1817"/>
                    <a:chExt cx="104" cy="29"/>
                  </a:xfrm>
                </p:grpSpPr>
                <p:grpSp>
                  <p:nvGrpSpPr>
                    <p:cNvPr id="95336" name="Group 104"/>
                    <p:cNvGrpSpPr>
                      <a:grpSpLocks noChangeAspect="1"/>
                    </p:cNvGrpSpPr>
                    <p:nvPr/>
                  </p:nvGrpSpPr>
                  <p:grpSpPr bwMode="auto">
                    <a:xfrm>
                      <a:off x="1556" y="1836"/>
                      <a:ext cx="83" cy="10"/>
                      <a:chOff x="1556" y="1836"/>
                      <a:chExt cx="83" cy="10"/>
                    </a:xfrm>
                  </p:grpSpPr>
                  <p:sp>
                    <p:nvSpPr>
                      <p:cNvPr id="95337" name="Freeform 105"/>
                      <p:cNvSpPr>
                        <a:spLocks noChangeAspect="1"/>
                      </p:cNvSpPr>
                      <p:nvPr/>
                    </p:nvSpPr>
                    <p:spPr bwMode="auto">
                      <a:xfrm>
                        <a:off x="1556" y="1836"/>
                        <a:ext cx="82" cy="10"/>
                      </a:xfrm>
                      <a:custGeom>
                        <a:avLst/>
                        <a:gdLst>
                          <a:gd name="T0" fmla="*/ 0 w 329"/>
                          <a:gd name="T1" fmla="*/ 22 h 44"/>
                          <a:gd name="T2" fmla="*/ 79 w 329"/>
                          <a:gd name="T3" fmla="*/ 0 h 44"/>
                          <a:gd name="T4" fmla="*/ 102 w 329"/>
                          <a:gd name="T5" fmla="*/ 8 h 44"/>
                          <a:gd name="T6" fmla="*/ 134 w 329"/>
                          <a:gd name="T7" fmla="*/ 15 h 44"/>
                          <a:gd name="T8" fmla="*/ 162 w 329"/>
                          <a:gd name="T9" fmla="*/ 18 h 44"/>
                          <a:gd name="T10" fmla="*/ 329 w 329"/>
                          <a:gd name="T11" fmla="*/ 23 h 44"/>
                          <a:gd name="T12" fmla="*/ 244 w 329"/>
                          <a:gd name="T13" fmla="*/ 39 h 44"/>
                          <a:gd name="T14" fmla="*/ 186 w 329"/>
                          <a:gd name="T15" fmla="*/ 42 h 44"/>
                          <a:gd name="T16" fmla="*/ 142 w 329"/>
                          <a:gd name="T17" fmla="*/ 44 h 44"/>
                          <a:gd name="T18" fmla="*/ 115 w 329"/>
                          <a:gd name="T19" fmla="*/ 44 h 44"/>
                          <a:gd name="T20" fmla="*/ 73 w 329"/>
                          <a:gd name="T21" fmla="*/ 41 h 44"/>
                          <a:gd name="T22" fmla="*/ 41 w 329"/>
                          <a:gd name="T23" fmla="*/ 34 h 44"/>
                          <a:gd name="T24" fmla="*/ 0 w 329"/>
                          <a:gd name="T25"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 h="44">
                            <a:moveTo>
                              <a:pt x="0" y="22"/>
                            </a:moveTo>
                            <a:lnTo>
                              <a:pt x="79" y="0"/>
                            </a:lnTo>
                            <a:lnTo>
                              <a:pt x="102" y="8"/>
                            </a:lnTo>
                            <a:lnTo>
                              <a:pt x="134" y="15"/>
                            </a:lnTo>
                            <a:lnTo>
                              <a:pt x="162" y="18"/>
                            </a:lnTo>
                            <a:lnTo>
                              <a:pt x="329" y="23"/>
                            </a:lnTo>
                            <a:lnTo>
                              <a:pt x="244" y="39"/>
                            </a:lnTo>
                            <a:lnTo>
                              <a:pt x="186" y="42"/>
                            </a:lnTo>
                            <a:lnTo>
                              <a:pt x="142" y="44"/>
                            </a:lnTo>
                            <a:lnTo>
                              <a:pt x="115" y="44"/>
                            </a:lnTo>
                            <a:lnTo>
                              <a:pt x="73" y="41"/>
                            </a:lnTo>
                            <a:lnTo>
                              <a:pt x="41" y="34"/>
                            </a:lnTo>
                            <a:lnTo>
                              <a:pt x="0" y="22"/>
                            </a:lnTo>
                            <a:close/>
                          </a:path>
                        </a:pathLst>
                      </a:custGeom>
                      <a:solidFill>
                        <a:srgbClr val="9F9F9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38" name="Freeform 106"/>
                      <p:cNvSpPr>
                        <a:spLocks noChangeAspect="1"/>
                      </p:cNvSpPr>
                      <p:nvPr/>
                    </p:nvSpPr>
                    <p:spPr bwMode="auto">
                      <a:xfrm>
                        <a:off x="1575" y="1836"/>
                        <a:ext cx="64" cy="10"/>
                      </a:xfrm>
                      <a:custGeom>
                        <a:avLst/>
                        <a:gdLst>
                          <a:gd name="T0" fmla="*/ 0 w 253"/>
                          <a:gd name="T1" fmla="*/ 0 h 43"/>
                          <a:gd name="T2" fmla="*/ 27 w 253"/>
                          <a:gd name="T3" fmla="*/ 8 h 43"/>
                          <a:gd name="T4" fmla="*/ 58 w 253"/>
                          <a:gd name="T5" fmla="*/ 15 h 43"/>
                          <a:gd name="T6" fmla="*/ 85 w 253"/>
                          <a:gd name="T7" fmla="*/ 18 h 43"/>
                          <a:gd name="T8" fmla="*/ 253 w 253"/>
                          <a:gd name="T9" fmla="*/ 23 h 43"/>
                          <a:gd name="T10" fmla="*/ 168 w 253"/>
                          <a:gd name="T11" fmla="*/ 39 h 43"/>
                          <a:gd name="T12" fmla="*/ 110 w 253"/>
                          <a:gd name="T13" fmla="*/ 42 h 43"/>
                          <a:gd name="T14" fmla="*/ 69 w 253"/>
                          <a:gd name="T15" fmla="*/ 43 h 43"/>
                          <a:gd name="T16" fmla="*/ 45 w 253"/>
                          <a:gd name="T17" fmla="*/ 43 h 43"/>
                          <a:gd name="T18" fmla="*/ 22 w 253"/>
                          <a:gd name="T19" fmla="*/ 22 h 43"/>
                          <a:gd name="T20" fmla="*/ 0 w 253"/>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43">
                            <a:moveTo>
                              <a:pt x="0" y="0"/>
                            </a:moveTo>
                            <a:lnTo>
                              <a:pt x="27" y="8"/>
                            </a:lnTo>
                            <a:lnTo>
                              <a:pt x="58" y="15"/>
                            </a:lnTo>
                            <a:lnTo>
                              <a:pt x="85" y="18"/>
                            </a:lnTo>
                            <a:lnTo>
                              <a:pt x="253" y="23"/>
                            </a:lnTo>
                            <a:lnTo>
                              <a:pt x="168" y="39"/>
                            </a:lnTo>
                            <a:lnTo>
                              <a:pt x="110" y="42"/>
                            </a:lnTo>
                            <a:lnTo>
                              <a:pt x="69" y="43"/>
                            </a:lnTo>
                            <a:lnTo>
                              <a:pt x="45" y="43"/>
                            </a:lnTo>
                            <a:lnTo>
                              <a:pt x="22" y="22"/>
                            </a:lnTo>
                            <a:lnTo>
                              <a:pt x="0" y="0"/>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339" name="Group 107"/>
                    <p:cNvGrpSpPr>
                      <a:grpSpLocks noChangeAspect="1"/>
                    </p:cNvGrpSpPr>
                    <p:nvPr/>
                  </p:nvGrpSpPr>
                  <p:grpSpPr bwMode="auto">
                    <a:xfrm>
                      <a:off x="1535" y="1817"/>
                      <a:ext cx="64" cy="10"/>
                      <a:chOff x="1535" y="1817"/>
                      <a:chExt cx="64" cy="10"/>
                    </a:xfrm>
                  </p:grpSpPr>
                  <p:sp>
                    <p:nvSpPr>
                      <p:cNvPr id="95340" name="Freeform 108"/>
                      <p:cNvSpPr>
                        <a:spLocks noChangeAspect="1"/>
                      </p:cNvSpPr>
                      <p:nvPr/>
                    </p:nvSpPr>
                    <p:spPr bwMode="auto">
                      <a:xfrm>
                        <a:off x="1535" y="1817"/>
                        <a:ext cx="64" cy="10"/>
                      </a:xfrm>
                      <a:custGeom>
                        <a:avLst/>
                        <a:gdLst>
                          <a:gd name="T0" fmla="*/ 77 w 257"/>
                          <a:gd name="T1" fmla="*/ 0 h 39"/>
                          <a:gd name="T2" fmla="*/ 126 w 257"/>
                          <a:gd name="T3" fmla="*/ 7 h 39"/>
                          <a:gd name="T4" fmla="*/ 165 w 257"/>
                          <a:gd name="T5" fmla="*/ 12 h 39"/>
                          <a:gd name="T6" fmla="*/ 189 w 257"/>
                          <a:gd name="T7" fmla="*/ 16 h 39"/>
                          <a:gd name="T8" fmla="*/ 215 w 257"/>
                          <a:gd name="T9" fmla="*/ 19 h 39"/>
                          <a:gd name="T10" fmla="*/ 257 w 257"/>
                          <a:gd name="T11" fmla="*/ 23 h 39"/>
                          <a:gd name="T12" fmla="*/ 205 w 257"/>
                          <a:gd name="T13" fmla="*/ 34 h 39"/>
                          <a:gd name="T14" fmla="*/ 167 w 257"/>
                          <a:gd name="T15" fmla="*/ 39 h 39"/>
                          <a:gd name="T16" fmla="*/ 129 w 257"/>
                          <a:gd name="T17" fmla="*/ 39 h 39"/>
                          <a:gd name="T18" fmla="*/ 93 w 257"/>
                          <a:gd name="T19" fmla="*/ 34 h 39"/>
                          <a:gd name="T20" fmla="*/ 58 w 257"/>
                          <a:gd name="T21" fmla="*/ 29 h 39"/>
                          <a:gd name="T22" fmla="*/ 26 w 257"/>
                          <a:gd name="T23" fmla="*/ 21 h 39"/>
                          <a:gd name="T24" fmla="*/ 0 w 257"/>
                          <a:gd name="T25" fmla="*/ 15 h 39"/>
                          <a:gd name="T26" fmla="*/ 36 w 257"/>
                          <a:gd name="T27" fmla="*/ 3 h 39"/>
                          <a:gd name="T28" fmla="*/ 77 w 257"/>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7" h="39">
                            <a:moveTo>
                              <a:pt x="77" y="0"/>
                            </a:moveTo>
                            <a:lnTo>
                              <a:pt x="126" y="7"/>
                            </a:lnTo>
                            <a:lnTo>
                              <a:pt x="165" y="12"/>
                            </a:lnTo>
                            <a:lnTo>
                              <a:pt x="189" y="16"/>
                            </a:lnTo>
                            <a:lnTo>
                              <a:pt x="215" y="19"/>
                            </a:lnTo>
                            <a:lnTo>
                              <a:pt x="257" y="23"/>
                            </a:lnTo>
                            <a:lnTo>
                              <a:pt x="205" y="34"/>
                            </a:lnTo>
                            <a:lnTo>
                              <a:pt x="167" y="39"/>
                            </a:lnTo>
                            <a:lnTo>
                              <a:pt x="129" y="39"/>
                            </a:lnTo>
                            <a:lnTo>
                              <a:pt x="93" y="34"/>
                            </a:lnTo>
                            <a:lnTo>
                              <a:pt x="58" y="29"/>
                            </a:lnTo>
                            <a:lnTo>
                              <a:pt x="26" y="21"/>
                            </a:lnTo>
                            <a:lnTo>
                              <a:pt x="0" y="15"/>
                            </a:lnTo>
                            <a:lnTo>
                              <a:pt x="36" y="3"/>
                            </a:lnTo>
                            <a:lnTo>
                              <a:pt x="77" y="0"/>
                            </a:lnTo>
                            <a:close/>
                          </a:path>
                        </a:pathLst>
                      </a:custGeom>
                      <a:solidFill>
                        <a:srgbClr val="9F9F9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41" name="Freeform 109"/>
                      <p:cNvSpPr>
                        <a:spLocks noChangeAspect="1"/>
                      </p:cNvSpPr>
                      <p:nvPr/>
                    </p:nvSpPr>
                    <p:spPr bwMode="auto">
                      <a:xfrm>
                        <a:off x="1554" y="1817"/>
                        <a:ext cx="45" cy="10"/>
                      </a:xfrm>
                      <a:custGeom>
                        <a:avLst/>
                        <a:gdLst>
                          <a:gd name="T0" fmla="*/ 0 w 180"/>
                          <a:gd name="T1" fmla="*/ 0 h 39"/>
                          <a:gd name="T2" fmla="*/ 49 w 180"/>
                          <a:gd name="T3" fmla="*/ 7 h 39"/>
                          <a:gd name="T4" fmla="*/ 88 w 180"/>
                          <a:gd name="T5" fmla="*/ 12 h 39"/>
                          <a:gd name="T6" fmla="*/ 112 w 180"/>
                          <a:gd name="T7" fmla="*/ 16 h 39"/>
                          <a:gd name="T8" fmla="*/ 138 w 180"/>
                          <a:gd name="T9" fmla="*/ 19 h 39"/>
                          <a:gd name="T10" fmla="*/ 180 w 180"/>
                          <a:gd name="T11" fmla="*/ 23 h 39"/>
                          <a:gd name="T12" fmla="*/ 128 w 180"/>
                          <a:gd name="T13" fmla="*/ 34 h 39"/>
                          <a:gd name="T14" fmla="*/ 90 w 180"/>
                          <a:gd name="T15" fmla="*/ 39 h 39"/>
                          <a:gd name="T16" fmla="*/ 55 w 180"/>
                          <a:gd name="T17" fmla="*/ 37 h 39"/>
                          <a:gd name="T18" fmla="*/ 44 w 180"/>
                          <a:gd name="T19" fmla="*/ 35 h 39"/>
                          <a:gd name="T20" fmla="*/ 0 w 180"/>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39">
                            <a:moveTo>
                              <a:pt x="0" y="0"/>
                            </a:moveTo>
                            <a:lnTo>
                              <a:pt x="49" y="7"/>
                            </a:lnTo>
                            <a:lnTo>
                              <a:pt x="88" y="12"/>
                            </a:lnTo>
                            <a:lnTo>
                              <a:pt x="112" y="16"/>
                            </a:lnTo>
                            <a:lnTo>
                              <a:pt x="138" y="19"/>
                            </a:lnTo>
                            <a:lnTo>
                              <a:pt x="180" y="23"/>
                            </a:lnTo>
                            <a:lnTo>
                              <a:pt x="128" y="34"/>
                            </a:lnTo>
                            <a:lnTo>
                              <a:pt x="90" y="39"/>
                            </a:lnTo>
                            <a:lnTo>
                              <a:pt x="55" y="37"/>
                            </a:lnTo>
                            <a:lnTo>
                              <a:pt x="44" y="35"/>
                            </a:lnTo>
                            <a:lnTo>
                              <a:pt x="0" y="0"/>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grpSp>
      </p:grpSp>
      <p:grpSp>
        <p:nvGrpSpPr>
          <p:cNvPr id="95342" name="Group 110"/>
          <p:cNvGrpSpPr>
            <a:grpSpLocks noChangeAspect="1"/>
          </p:cNvGrpSpPr>
          <p:nvPr/>
        </p:nvGrpSpPr>
        <p:grpSpPr bwMode="auto">
          <a:xfrm>
            <a:off x="5210175" y="2433638"/>
            <a:ext cx="566738" cy="147637"/>
            <a:chOff x="4176" y="96"/>
            <a:chExt cx="577" cy="150"/>
          </a:xfrm>
        </p:grpSpPr>
        <p:sp>
          <p:nvSpPr>
            <p:cNvPr id="95343" name="Line 111"/>
            <p:cNvSpPr>
              <a:spLocks noChangeAspect="1" noChangeShapeType="1"/>
            </p:cNvSpPr>
            <p:nvPr/>
          </p:nvSpPr>
          <p:spPr bwMode="auto">
            <a:xfrm flipV="1">
              <a:off x="4532" y="183"/>
              <a:ext cx="63" cy="2"/>
            </a:xfrm>
            <a:prstGeom prst="line">
              <a:avLst/>
            </a:prstGeom>
            <a:noFill/>
            <a:ln w="19050">
              <a:solidFill>
                <a:schemeClr val="tx1"/>
              </a:solidFill>
              <a:round/>
              <a:headEnd/>
              <a:tailEnd/>
            </a:ln>
            <a:effectLst>
              <a:outerShdw dist="35921" dir="2700000" algn="ctr" rotWithShape="0">
                <a:schemeClr val="bg2"/>
              </a:outerShdw>
            </a:effectLst>
          </p:spPr>
          <p:txBody>
            <a:bodyPr wrap="none" anchor="ctr"/>
            <a:lstStyle/>
            <a:p>
              <a:endParaRPr lang="en-US"/>
            </a:p>
          </p:txBody>
        </p:sp>
        <p:grpSp>
          <p:nvGrpSpPr>
            <p:cNvPr id="95344" name="Group 112"/>
            <p:cNvGrpSpPr>
              <a:grpSpLocks noChangeAspect="1"/>
            </p:cNvGrpSpPr>
            <p:nvPr/>
          </p:nvGrpSpPr>
          <p:grpSpPr bwMode="auto">
            <a:xfrm>
              <a:off x="4191" y="96"/>
              <a:ext cx="562" cy="131"/>
              <a:chOff x="1178" y="1681"/>
              <a:chExt cx="959" cy="222"/>
            </a:xfrm>
          </p:grpSpPr>
          <p:sp>
            <p:nvSpPr>
              <p:cNvPr id="95345" name="Freeform 113"/>
              <p:cNvSpPr>
                <a:spLocks noChangeAspect="1"/>
              </p:cNvSpPr>
              <p:nvPr/>
            </p:nvSpPr>
            <p:spPr bwMode="auto">
              <a:xfrm>
                <a:off x="1178" y="1681"/>
                <a:ext cx="959" cy="222"/>
              </a:xfrm>
              <a:custGeom>
                <a:avLst/>
                <a:gdLst>
                  <a:gd name="T0" fmla="*/ 189 w 3837"/>
                  <a:gd name="T1" fmla="*/ 0 h 888"/>
                  <a:gd name="T2" fmla="*/ 710 w 3837"/>
                  <a:gd name="T3" fmla="*/ 520 h 888"/>
                  <a:gd name="T4" fmla="*/ 753 w 3837"/>
                  <a:gd name="T5" fmla="*/ 543 h 888"/>
                  <a:gd name="T6" fmla="*/ 2362 w 3837"/>
                  <a:gd name="T7" fmla="*/ 543 h 888"/>
                  <a:gd name="T8" fmla="*/ 3468 w 3837"/>
                  <a:gd name="T9" fmla="*/ 523 h 888"/>
                  <a:gd name="T10" fmla="*/ 3521 w 3837"/>
                  <a:gd name="T11" fmla="*/ 528 h 888"/>
                  <a:gd name="T12" fmla="*/ 3572 w 3837"/>
                  <a:gd name="T13" fmla="*/ 542 h 888"/>
                  <a:gd name="T14" fmla="*/ 3615 w 3837"/>
                  <a:gd name="T15" fmla="*/ 560 h 888"/>
                  <a:gd name="T16" fmla="*/ 3658 w 3837"/>
                  <a:gd name="T17" fmla="*/ 581 h 888"/>
                  <a:gd name="T18" fmla="*/ 3693 w 3837"/>
                  <a:gd name="T19" fmla="*/ 607 h 888"/>
                  <a:gd name="T20" fmla="*/ 3726 w 3837"/>
                  <a:gd name="T21" fmla="*/ 650 h 888"/>
                  <a:gd name="T22" fmla="*/ 3763 w 3837"/>
                  <a:gd name="T23" fmla="*/ 670 h 888"/>
                  <a:gd name="T24" fmla="*/ 3793 w 3837"/>
                  <a:gd name="T25" fmla="*/ 687 h 888"/>
                  <a:gd name="T26" fmla="*/ 3816 w 3837"/>
                  <a:gd name="T27" fmla="*/ 705 h 888"/>
                  <a:gd name="T28" fmla="*/ 3831 w 3837"/>
                  <a:gd name="T29" fmla="*/ 724 h 888"/>
                  <a:gd name="T30" fmla="*/ 3837 w 3837"/>
                  <a:gd name="T31" fmla="*/ 739 h 888"/>
                  <a:gd name="T32" fmla="*/ 3835 w 3837"/>
                  <a:gd name="T33" fmla="*/ 757 h 888"/>
                  <a:gd name="T34" fmla="*/ 3822 w 3837"/>
                  <a:gd name="T35" fmla="*/ 779 h 888"/>
                  <a:gd name="T36" fmla="*/ 3793 w 3837"/>
                  <a:gd name="T37" fmla="*/ 801 h 888"/>
                  <a:gd name="T38" fmla="*/ 3736 w 3837"/>
                  <a:gd name="T39" fmla="*/ 819 h 888"/>
                  <a:gd name="T40" fmla="*/ 3676 w 3837"/>
                  <a:gd name="T41" fmla="*/ 829 h 888"/>
                  <a:gd name="T42" fmla="*/ 3598 w 3837"/>
                  <a:gd name="T43" fmla="*/ 839 h 888"/>
                  <a:gd name="T44" fmla="*/ 3501 w 3837"/>
                  <a:gd name="T45" fmla="*/ 847 h 888"/>
                  <a:gd name="T46" fmla="*/ 3155 w 3837"/>
                  <a:gd name="T47" fmla="*/ 851 h 888"/>
                  <a:gd name="T48" fmla="*/ 1464 w 3837"/>
                  <a:gd name="T49" fmla="*/ 887 h 888"/>
                  <a:gd name="T50" fmla="*/ 1028 w 3837"/>
                  <a:gd name="T51" fmla="*/ 888 h 888"/>
                  <a:gd name="T52" fmla="*/ 786 w 3837"/>
                  <a:gd name="T53" fmla="*/ 865 h 888"/>
                  <a:gd name="T54" fmla="*/ 647 w 3837"/>
                  <a:gd name="T55" fmla="*/ 850 h 888"/>
                  <a:gd name="T56" fmla="*/ 550 w 3837"/>
                  <a:gd name="T57" fmla="*/ 833 h 888"/>
                  <a:gd name="T58" fmla="*/ 203 w 3837"/>
                  <a:gd name="T59" fmla="*/ 746 h 888"/>
                  <a:gd name="T60" fmla="*/ 31 w 3837"/>
                  <a:gd name="T61" fmla="*/ 690 h 888"/>
                  <a:gd name="T62" fmla="*/ 110 w 3837"/>
                  <a:gd name="T63" fmla="*/ 646 h 888"/>
                  <a:gd name="T64" fmla="*/ 155 w 3837"/>
                  <a:gd name="T65" fmla="*/ 421 h 888"/>
                  <a:gd name="T66" fmla="*/ 0 w 3837"/>
                  <a:gd name="T67"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37" h="888">
                    <a:moveTo>
                      <a:pt x="0" y="0"/>
                    </a:moveTo>
                    <a:lnTo>
                      <a:pt x="189" y="0"/>
                    </a:lnTo>
                    <a:lnTo>
                      <a:pt x="698" y="510"/>
                    </a:lnTo>
                    <a:lnTo>
                      <a:pt x="710" y="520"/>
                    </a:lnTo>
                    <a:lnTo>
                      <a:pt x="731" y="536"/>
                    </a:lnTo>
                    <a:lnTo>
                      <a:pt x="753" y="543"/>
                    </a:lnTo>
                    <a:lnTo>
                      <a:pt x="1733" y="548"/>
                    </a:lnTo>
                    <a:lnTo>
                      <a:pt x="2362" y="543"/>
                    </a:lnTo>
                    <a:lnTo>
                      <a:pt x="3442" y="520"/>
                    </a:lnTo>
                    <a:lnTo>
                      <a:pt x="3468" y="523"/>
                    </a:lnTo>
                    <a:lnTo>
                      <a:pt x="3494" y="525"/>
                    </a:lnTo>
                    <a:lnTo>
                      <a:pt x="3521" y="528"/>
                    </a:lnTo>
                    <a:lnTo>
                      <a:pt x="3546" y="535"/>
                    </a:lnTo>
                    <a:lnTo>
                      <a:pt x="3572" y="542"/>
                    </a:lnTo>
                    <a:lnTo>
                      <a:pt x="3597" y="551"/>
                    </a:lnTo>
                    <a:lnTo>
                      <a:pt x="3615" y="560"/>
                    </a:lnTo>
                    <a:lnTo>
                      <a:pt x="3637" y="570"/>
                    </a:lnTo>
                    <a:lnTo>
                      <a:pt x="3658" y="581"/>
                    </a:lnTo>
                    <a:lnTo>
                      <a:pt x="3676" y="594"/>
                    </a:lnTo>
                    <a:lnTo>
                      <a:pt x="3693" y="607"/>
                    </a:lnTo>
                    <a:lnTo>
                      <a:pt x="3713" y="627"/>
                    </a:lnTo>
                    <a:lnTo>
                      <a:pt x="3726" y="650"/>
                    </a:lnTo>
                    <a:lnTo>
                      <a:pt x="3740" y="660"/>
                    </a:lnTo>
                    <a:lnTo>
                      <a:pt x="3763" y="670"/>
                    </a:lnTo>
                    <a:lnTo>
                      <a:pt x="3783" y="681"/>
                    </a:lnTo>
                    <a:lnTo>
                      <a:pt x="3793" y="687"/>
                    </a:lnTo>
                    <a:lnTo>
                      <a:pt x="3805" y="697"/>
                    </a:lnTo>
                    <a:lnTo>
                      <a:pt x="3816" y="705"/>
                    </a:lnTo>
                    <a:lnTo>
                      <a:pt x="3824" y="714"/>
                    </a:lnTo>
                    <a:lnTo>
                      <a:pt x="3831" y="724"/>
                    </a:lnTo>
                    <a:lnTo>
                      <a:pt x="3834" y="732"/>
                    </a:lnTo>
                    <a:lnTo>
                      <a:pt x="3837" y="739"/>
                    </a:lnTo>
                    <a:lnTo>
                      <a:pt x="3837" y="746"/>
                    </a:lnTo>
                    <a:lnTo>
                      <a:pt x="3835" y="757"/>
                    </a:lnTo>
                    <a:lnTo>
                      <a:pt x="3830" y="771"/>
                    </a:lnTo>
                    <a:lnTo>
                      <a:pt x="3822" y="779"/>
                    </a:lnTo>
                    <a:lnTo>
                      <a:pt x="3809" y="789"/>
                    </a:lnTo>
                    <a:lnTo>
                      <a:pt x="3793" y="801"/>
                    </a:lnTo>
                    <a:lnTo>
                      <a:pt x="3765" y="811"/>
                    </a:lnTo>
                    <a:lnTo>
                      <a:pt x="3736" y="819"/>
                    </a:lnTo>
                    <a:lnTo>
                      <a:pt x="3709" y="824"/>
                    </a:lnTo>
                    <a:lnTo>
                      <a:pt x="3676" y="829"/>
                    </a:lnTo>
                    <a:lnTo>
                      <a:pt x="3639" y="835"/>
                    </a:lnTo>
                    <a:lnTo>
                      <a:pt x="3598" y="839"/>
                    </a:lnTo>
                    <a:lnTo>
                      <a:pt x="3544" y="844"/>
                    </a:lnTo>
                    <a:lnTo>
                      <a:pt x="3501" y="847"/>
                    </a:lnTo>
                    <a:lnTo>
                      <a:pt x="3412" y="850"/>
                    </a:lnTo>
                    <a:lnTo>
                      <a:pt x="3155" y="851"/>
                    </a:lnTo>
                    <a:lnTo>
                      <a:pt x="2601" y="858"/>
                    </a:lnTo>
                    <a:lnTo>
                      <a:pt x="1464" y="887"/>
                    </a:lnTo>
                    <a:lnTo>
                      <a:pt x="1408" y="888"/>
                    </a:lnTo>
                    <a:lnTo>
                      <a:pt x="1028" y="888"/>
                    </a:lnTo>
                    <a:lnTo>
                      <a:pt x="939" y="880"/>
                    </a:lnTo>
                    <a:lnTo>
                      <a:pt x="786" y="865"/>
                    </a:lnTo>
                    <a:lnTo>
                      <a:pt x="704" y="858"/>
                    </a:lnTo>
                    <a:lnTo>
                      <a:pt x="647" y="850"/>
                    </a:lnTo>
                    <a:lnTo>
                      <a:pt x="596" y="843"/>
                    </a:lnTo>
                    <a:lnTo>
                      <a:pt x="550" y="833"/>
                    </a:lnTo>
                    <a:lnTo>
                      <a:pt x="489" y="820"/>
                    </a:lnTo>
                    <a:lnTo>
                      <a:pt x="203" y="746"/>
                    </a:lnTo>
                    <a:lnTo>
                      <a:pt x="137" y="725"/>
                    </a:lnTo>
                    <a:lnTo>
                      <a:pt x="31" y="690"/>
                    </a:lnTo>
                    <a:lnTo>
                      <a:pt x="31" y="665"/>
                    </a:lnTo>
                    <a:lnTo>
                      <a:pt x="110" y="646"/>
                    </a:lnTo>
                    <a:lnTo>
                      <a:pt x="217" y="591"/>
                    </a:lnTo>
                    <a:lnTo>
                      <a:pt x="155" y="421"/>
                    </a:lnTo>
                    <a:lnTo>
                      <a:pt x="95" y="259"/>
                    </a:lnTo>
                    <a:lnTo>
                      <a:pt x="0" y="0"/>
                    </a:lnTo>
                    <a:close/>
                  </a:path>
                </a:pathLst>
              </a:custGeom>
              <a:solidFill>
                <a:srgbClr val="BFBFB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346" name="Group 114"/>
              <p:cNvGrpSpPr>
                <a:grpSpLocks noChangeAspect="1"/>
              </p:cNvGrpSpPr>
              <p:nvPr/>
            </p:nvGrpSpPr>
            <p:grpSpPr bwMode="auto">
              <a:xfrm>
                <a:off x="1345" y="1820"/>
                <a:ext cx="702" cy="38"/>
                <a:chOff x="1345" y="1820"/>
                <a:chExt cx="702" cy="38"/>
              </a:xfrm>
            </p:grpSpPr>
            <p:sp>
              <p:nvSpPr>
                <p:cNvPr id="95347" name="Freeform 115"/>
                <p:cNvSpPr>
                  <a:spLocks noChangeAspect="1"/>
                </p:cNvSpPr>
                <p:nvPr/>
              </p:nvSpPr>
              <p:spPr bwMode="auto">
                <a:xfrm>
                  <a:off x="2030" y="1820"/>
                  <a:ext cx="17" cy="34"/>
                </a:xfrm>
                <a:custGeom>
                  <a:avLst/>
                  <a:gdLst>
                    <a:gd name="T0" fmla="*/ 0 w 69"/>
                    <a:gd name="T1" fmla="*/ 0 h 138"/>
                    <a:gd name="T2" fmla="*/ 60 w 69"/>
                    <a:gd name="T3" fmla="*/ 0 h 138"/>
                    <a:gd name="T4" fmla="*/ 63 w 69"/>
                    <a:gd name="T5" fmla="*/ 7 h 138"/>
                    <a:gd name="T6" fmla="*/ 66 w 69"/>
                    <a:gd name="T7" fmla="*/ 15 h 138"/>
                    <a:gd name="T8" fmla="*/ 67 w 69"/>
                    <a:gd name="T9" fmla="*/ 24 h 138"/>
                    <a:gd name="T10" fmla="*/ 69 w 69"/>
                    <a:gd name="T11" fmla="*/ 38 h 138"/>
                    <a:gd name="T12" fmla="*/ 66 w 69"/>
                    <a:gd name="T13" fmla="*/ 105 h 138"/>
                    <a:gd name="T14" fmla="*/ 65 w 69"/>
                    <a:gd name="T15" fmla="*/ 122 h 138"/>
                    <a:gd name="T16" fmla="*/ 60 w 69"/>
                    <a:gd name="T17" fmla="*/ 138 h 138"/>
                    <a:gd name="T18" fmla="*/ 0 w 69"/>
                    <a:gd name="T19" fmla="*/ 138 h 138"/>
                    <a:gd name="T20" fmla="*/ 4 w 69"/>
                    <a:gd name="T21" fmla="*/ 123 h 138"/>
                    <a:gd name="T22" fmla="*/ 7 w 69"/>
                    <a:gd name="T23" fmla="*/ 107 h 138"/>
                    <a:gd name="T24" fmla="*/ 8 w 69"/>
                    <a:gd name="T25" fmla="*/ 39 h 138"/>
                    <a:gd name="T26" fmla="*/ 8 w 69"/>
                    <a:gd name="T27" fmla="*/ 24 h 138"/>
                    <a:gd name="T28" fmla="*/ 5 w 69"/>
                    <a:gd name="T29" fmla="*/ 14 h 138"/>
                    <a:gd name="T30" fmla="*/ 3 w 69"/>
                    <a:gd name="T31" fmla="*/ 7 h 138"/>
                    <a:gd name="T32" fmla="*/ 0 w 69"/>
                    <a:gd name="T3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38">
                      <a:moveTo>
                        <a:pt x="0" y="0"/>
                      </a:moveTo>
                      <a:lnTo>
                        <a:pt x="60" y="0"/>
                      </a:lnTo>
                      <a:lnTo>
                        <a:pt x="63" y="7"/>
                      </a:lnTo>
                      <a:lnTo>
                        <a:pt x="66" y="15"/>
                      </a:lnTo>
                      <a:lnTo>
                        <a:pt x="67" y="24"/>
                      </a:lnTo>
                      <a:lnTo>
                        <a:pt x="69" y="38"/>
                      </a:lnTo>
                      <a:lnTo>
                        <a:pt x="66" y="105"/>
                      </a:lnTo>
                      <a:lnTo>
                        <a:pt x="65" y="122"/>
                      </a:lnTo>
                      <a:lnTo>
                        <a:pt x="60" y="138"/>
                      </a:lnTo>
                      <a:lnTo>
                        <a:pt x="0" y="138"/>
                      </a:lnTo>
                      <a:lnTo>
                        <a:pt x="4" y="123"/>
                      </a:lnTo>
                      <a:lnTo>
                        <a:pt x="7" y="107"/>
                      </a:lnTo>
                      <a:lnTo>
                        <a:pt x="8" y="39"/>
                      </a:lnTo>
                      <a:lnTo>
                        <a:pt x="8" y="24"/>
                      </a:lnTo>
                      <a:lnTo>
                        <a:pt x="5" y="14"/>
                      </a:lnTo>
                      <a:lnTo>
                        <a:pt x="3" y="7"/>
                      </a:lnTo>
                      <a:lnTo>
                        <a:pt x="0" y="0"/>
                      </a:lnTo>
                      <a:close/>
                    </a:path>
                  </a:pathLst>
                </a:custGeom>
                <a:solidFill>
                  <a:srgbClr val="BFBFBF"/>
                </a:solidFill>
                <a:ln w="3175">
                  <a:solidFill>
                    <a:srgbClr val="000000"/>
                  </a:solidFill>
                  <a:prstDash val="solid"/>
                  <a:round/>
                  <a:headEnd/>
                  <a:tailEnd/>
                </a:ln>
                <a:effectLst>
                  <a:outerShdw dist="35921" dir="2700000" algn="ctr" rotWithShape="0">
                    <a:srgbClr val="808080"/>
                  </a:outerShdw>
                </a:effectLst>
              </p:spPr>
              <p:txBody>
                <a:bodyPr/>
                <a:lstStyle/>
                <a:p>
                  <a:endParaRPr lang="en-US"/>
                </a:p>
              </p:txBody>
            </p:sp>
            <p:sp>
              <p:nvSpPr>
                <p:cNvPr id="95348" name="Freeform 116"/>
                <p:cNvSpPr>
                  <a:spLocks noChangeAspect="1"/>
                </p:cNvSpPr>
                <p:nvPr/>
              </p:nvSpPr>
              <p:spPr bwMode="auto">
                <a:xfrm>
                  <a:off x="1841" y="1823"/>
                  <a:ext cx="17" cy="35"/>
                </a:xfrm>
                <a:custGeom>
                  <a:avLst/>
                  <a:gdLst>
                    <a:gd name="T0" fmla="*/ 0 w 69"/>
                    <a:gd name="T1" fmla="*/ 0 h 140"/>
                    <a:gd name="T2" fmla="*/ 60 w 69"/>
                    <a:gd name="T3" fmla="*/ 0 h 140"/>
                    <a:gd name="T4" fmla="*/ 63 w 69"/>
                    <a:gd name="T5" fmla="*/ 7 h 140"/>
                    <a:gd name="T6" fmla="*/ 66 w 69"/>
                    <a:gd name="T7" fmla="*/ 16 h 140"/>
                    <a:gd name="T8" fmla="*/ 68 w 69"/>
                    <a:gd name="T9" fmla="*/ 25 h 140"/>
                    <a:gd name="T10" fmla="*/ 69 w 69"/>
                    <a:gd name="T11" fmla="*/ 38 h 140"/>
                    <a:gd name="T12" fmla="*/ 66 w 69"/>
                    <a:gd name="T13" fmla="*/ 106 h 140"/>
                    <a:gd name="T14" fmla="*/ 65 w 69"/>
                    <a:gd name="T15" fmla="*/ 123 h 140"/>
                    <a:gd name="T16" fmla="*/ 60 w 69"/>
                    <a:gd name="T17" fmla="*/ 140 h 140"/>
                    <a:gd name="T18" fmla="*/ 0 w 69"/>
                    <a:gd name="T19" fmla="*/ 140 h 140"/>
                    <a:gd name="T20" fmla="*/ 3 w 69"/>
                    <a:gd name="T21" fmla="*/ 124 h 140"/>
                    <a:gd name="T22" fmla="*/ 6 w 69"/>
                    <a:gd name="T23" fmla="*/ 108 h 140"/>
                    <a:gd name="T24" fmla="*/ 8 w 69"/>
                    <a:gd name="T25" fmla="*/ 39 h 140"/>
                    <a:gd name="T26" fmla="*/ 8 w 69"/>
                    <a:gd name="T27" fmla="*/ 25 h 140"/>
                    <a:gd name="T28" fmla="*/ 5 w 69"/>
                    <a:gd name="T29" fmla="*/ 14 h 140"/>
                    <a:gd name="T30" fmla="*/ 2 w 69"/>
                    <a:gd name="T31" fmla="*/ 7 h 140"/>
                    <a:gd name="T32" fmla="*/ 0 w 69"/>
                    <a:gd name="T3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40">
                      <a:moveTo>
                        <a:pt x="0" y="0"/>
                      </a:moveTo>
                      <a:lnTo>
                        <a:pt x="60" y="0"/>
                      </a:lnTo>
                      <a:lnTo>
                        <a:pt x="63" y="7"/>
                      </a:lnTo>
                      <a:lnTo>
                        <a:pt x="66" y="16"/>
                      </a:lnTo>
                      <a:lnTo>
                        <a:pt x="68" y="25"/>
                      </a:lnTo>
                      <a:lnTo>
                        <a:pt x="69" y="38"/>
                      </a:lnTo>
                      <a:lnTo>
                        <a:pt x="66" y="106"/>
                      </a:lnTo>
                      <a:lnTo>
                        <a:pt x="65" y="123"/>
                      </a:lnTo>
                      <a:lnTo>
                        <a:pt x="60" y="140"/>
                      </a:lnTo>
                      <a:lnTo>
                        <a:pt x="0" y="140"/>
                      </a:lnTo>
                      <a:lnTo>
                        <a:pt x="3" y="124"/>
                      </a:lnTo>
                      <a:lnTo>
                        <a:pt x="6" y="108"/>
                      </a:lnTo>
                      <a:lnTo>
                        <a:pt x="8" y="39"/>
                      </a:lnTo>
                      <a:lnTo>
                        <a:pt x="8" y="25"/>
                      </a:lnTo>
                      <a:lnTo>
                        <a:pt x="5" y="14"/>
                      </a:lnTo>
                      <a:lnTo>
                        <a:pt x="2" y="7"/>
                      </a:lnTo>
                      <a:lnTo>
                        <a:pt x="0" y="0"/>
                      </a:lnTo>
                      <a:close/>
                    </a:path>
                  </a:pathLst>
                </a:custGeom>
                <a:solidFill>
                  <a:srgbClr val="BFBFBF"/>
                </a:solidFill>
                <a:ln w="3175">
                  <a:solidFill>
                    <a:srgbClr val="000000"/>
                  </a:solidFill>
                  <a:prstDash val="solid"/>
                  <a:round/>
                  <a:headEnd/>
                  <a:tailEnd/>
                </a:ln>
                <a:effectLst>
                  <a:outerShdw dist="35921" dir="2700000" algn="ctr" rotWithShape="0">
                    <a:srgbClr val="808080"/>
                  </a:outerShdw>
                </a:effectLst>
              </p:spPr>
              <p:txBody>
                <a:bodyPr/>
                <a:lstStyle/>
                <a:p>
                  <a:endParaRPr lang="en-US"/>
                </a:p>
              </p:txBody>
            </p:sp>
            <p:sp>
              <p:nvSpPr>
                <p:cNvPr id="95349" name="Freeform 117"/>
                <p:cNvSpPr>
                  <a:spLocks noChangeAspect="1"/>
                </p:cNvSpPr>
                <p:nvPr/>
              </p:nvSpPr>
              <p:spPr bwMode="auto">
                <a:xfrm>
                  <a:off x="1516" y="1825"/>
                  <a:ext cx="17" cy="30"/>
                </a:xfrm>
                <a:custGeom>
                  <a:avLst/>
                  <a:gdLst>
                    <a:gd name="T0" fmla="*/ 0 w 67"/>
                    <a:gd name="T1" fmla="*/ 0 h 123"/>
                    <a:gd name="T2" fmla="*/ 59 w 67"/>
                    <a:gd name="T3" fmla="*/ 0 h 123"/>
                    <a:gd name="T4" fmla="*/ 62 w 67"/>
                    <a:gd name="T5" fmla="*/ 6 h 123"/>
                    <a:gd name="T6" fmla="*/ 65 w 67"/>
                    <a:gd name="T7" fmla="*/ 15 h 123"/>
                    <a:gd name="T8" fmla="*/ 66 w 67"/>
                    <a:gd name="T9" fmla="*/ 24 h 123"/>
                    <a:gd name="T10" fmla="*/ 67 w 67"/>
                    <a:gd name="T11" fmla="*/ 38 h 123"/>
                    <a:gd name="T12" fmla="*/ 65 w 67"/>
                    <a:gd name="T13" fmla="*/ 105 h 123"/>
                    <a:gd name="T14" fmla="*/ 64 w 67"/>
                    <a:gd name="T15" fmla="*/ 123 h 123"/>
                    <a:gd name="T16" fmla="*/ 3 w 67"/>
                    <a:gd name="T17" fmla="*/ 123 h 123"/>
                    <a:gd name="T18" fmla="*/ 5 w 67"/>
                    <a:gd name="T19" fmla="*/ 108 h 123"/>
                    <a:gd name="T20" fmla="*/ 7 w 67"/>
                    <a:gd name="T21" fmla="*/ 39 h 123"/>
                    <a:gd name="T22" fmla="*/ 7 w 67"/>
                    <a:gd name="T23" fmla="*/ 24 h 123"/>
                    <a:gd name="T24" fmla="*/ 4 w 67"/>
                    <a:gd name="T25" fmla="*/ 14 h 123"/>
                    <a:gd name="T26" fmla="*/ 2 w 67"/>
                    <a:gd name="T27" fmla="*/ 6 h 123"/>
                    <a:gd name="T28" fmla="*/ 0 w 67"/>
                    <a:gd name="T2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123">
                      <a:moveTo>
                        <a:pt x="0" y="0"/>
                      </a:moveTo>
                      <a:lnTo>
                        <a:pt x="59" y="0"/>
                      </a:lnTo>
                      <a:lnTo>
                        <a:pt x="62" y="6"/>
                      </a:lnTo>
                      <a:lnTo>
                        <a:pt x="65" y="15"/>
                      </a:lnTo>
                      <a:lnTo>
                        <a:pt x="66" y="24"/>
                      </a:lnTo>
                      <a:lnTo>
                        <a:pt x="67" y="38"/>
                      </a:lnTo>
                      <a:lnTo>
                        <a:pt x="65" y="105"/>
                      </a:lnTo>
                      <a:lnTo>
                        <a:pt x="64" y="123"/>
                      </a:lnTo>
                      <a:lnTo>
                        <a:pt x="3" y="123"/>
                      </a:lnTo>
                      <a:lnTo>
                        <a:pt x="5" y="108"/>
                      </a:lnTo>
                      <a:lnTo>
                        <a:pt x="7" y="39"/>
                      </a:lnTo>
                      <a:lnTo>
                        <a:pt x="7" y="24"/>
                      </a:lnTo>
                      <a:lnTo>
                        <a:pt x="4" y="14"/>
                      </a:lnTo>
                      <a:lnTo>
                        <a:pt x="2" y="6"/>
                      </a:lnTo>
                      <a:lnTo>
                        <a:pt x="0" y="0"/>
                      </a:lnTo>
                      <a:close/>
                    </a:path>
                  </a:pathLst>
                </a:custGeom>
                <a:solidFill>
                  <a:srgbClr val="BFBFBF"/>
                </a:solidFill>
                <a:ln w="3175">
                  <a:solidFill>
                    <a:srgbClr val="000000"/>
                  </a:solidFill>
                  <a:prstDash val="solid"/>
                  <a:round/>
                  <a:headEnd/>
                  <a:tailEnd/>
                </a:ln>
                <a:effectLst>
                  <a:outerShdw dist="35921" dir="2700000" algn="ctr" rotWithShape="0">
                    <a:srgbClr val="808080"/>
                  </a:outerShdw>
                </a:effectLst>
              </p:spPr>
              <p:txBody>
                <a:bodyPr/>
                <a:lstStyle/>
                <a:p>
                  <a:endParaRPr lang="en-US"/>
                </a:p>
              </p:txBody>
            </p:sp>
            <p:sp>
              <p:nvSpPr>
                <p:cNvPr id="95350" name="Freeform 118"/>
                <p:cNvSpPr>
                  <a:spLocks noChangeAspect="1"/>
                </p:cNvSpPr>
                <p:nvPr/>
              </p:nvSpPr>
              <p:spPr bwMode="auto">
                <a:xfrm>
                  <a:off x="1345" y="1827"/>
                  <a:ext cx="17" cy="31"/>
                </a:xfrm>
                <a:custGeom>
                  <a:avLst/>
                  <a:gdLst>
                    <a:gd name="T0" fmla="*/ 69 w 69"/>
                    <a:gd name="T1" fmla="*/ 0 h 122"/>
                    <a:gd name="T2" fmla="*/ 9 w 69"/>
                    <a:gd name="T3" fmla="*/ 0 h 122"/>
                    <a:gd name="T4" fmla="*/ 7 w 69"/>
                    <a:gd name="T5" fmla="*/ 5 h 122"/>
                    <a:gd name="T6" fmla="*/ 4 w 69"/>
                    <a:gd name="T7" fmla="*/ 14 h 122"/>
                    <a:gd name="T8" fmla="*/ 3 w 69"/>
                    <a:gd name="T9" fmla="*/ 24 h 122"/>
                    <a:gd name="T10" fmla="*/ 0 w 69"/>
                    <a:gd name="T11" fmla="*/ 37 h 122"/>
                    <a:gd name="T12" fmla="*/ 4 w 69"/>
                    <a:gd name="T13" fmla="*/ 104 h 122"/>
                    <a:gd name="T14" fmla="*/ 5 w 69"/>
                    <a:gd name="T15" fmla="*/ 122 h 122"/>
                    <a:gd name="T16" fmla="*/ 66 w 69"/>
                    <a:gd name="T17" fmla="*/ 122 h 122"/>
                    <a:gd name="T18" fmla="*/ 63 w 69"/>
                    <a:gd name="T19" fmla="*/ 106 h 122"/>
                    <a:gd name="T20" fmla="*/ 62 w 69"/>
                    <a:gd name="T21" fmla="*/ 38 h 122"/>
                    <a:gd name="T22" fmla="*/ 62 w 69"/>
                    <a:gd name="T23" fmla="*/ 24 h 122"/>
                    <a:gd name="T24" fmla="*/ 65 w 69"/>
                    <a:gd name="T25" fmla="*/ 13 h 122"/>
                    <a:gd name="T26" fmla="*/ 67 w 69"/>
                    <a:gd name="T27" fmla="*/ 5 h 122"/>
                    <a:gd name="T28" fmla="*/ 69 w 69"/>
                    <a:gd name="T2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122">
                      <a:moveTo>
                        <a:pt x="69" y="0"/>
                      </a:moveTo>
                      <a:lnTo>
                        <a:pt x="9" y="0"/>
                      </a:lnTo>
                      <a:lnTo>
                        <a:pt x="7" y="5"/>
                      </a:lnTo>
                      <a:lnTo>
                        <a:pt x="4" y="14"/>
                      </a:lnTo>
                      <a:lnTo>
                        <a:pt x="3" y="24"/>
                      </a:lnTo>
                      <a:lnTo>
                        <a:pt x="0" y="37"/>
                      </a:lnTo>
                      <a:lnTo>
                        <a:pt x="4" y="104"/>
                      </a:lnTo>
                      <a:lnTo>
                        <a:pt x="5" y="122"/>
                      </a:lnTo>
                      <a:lnTo>
                        <a:pt x="66" y="122"/>
                      </a:lnTo>
                      <a:lnTo>
                        <a:pt x="63" y="106"/>
                      </a:lnTo>
                      <a:lnTo>
                        <a:pt x="62" y="38"/>
                      </a:lnTo>
                      <a:lnTo>
                        <a:pt x="62" y="24"/>
                      </a:lnTo>
                      <a:lnTo>
                        <a:pt x="65" y="13"/>
                      </a:lnTo>
                      <a:lnTo>
                        <a:pt x="67" y="5"/>
                      </a:lnTo>
                      <a:lnTo>
                        <a:pt x="69" y="0"/>
                      </a:lnTo>
                      <a:close/>
                    </a:path>
                  </a:pathLst>
                </a:custGeom>
                <a:solidFill>
                  <a:srgbClr val="BFBFBF"/>
                </a:solidFill>
                <a:ln w="3175">
                  <a:solidFill>
                    <a:srgbClr val="000000"/>
                  </a:solidFill>
                  <a:prstDash val="solid"/>
                  <a:round/>
                  <a:headEnd/>
                  <a:tailEnd/>
                </a:ln>
                <a:effectLst>
                  <a:outerShdw dist="35921" dir="2700000" algn="ctr" rotWithShape="0">
                    <a:srgbClr val="808080"/>
                  </a:outerShdw>
                </a:effectLst>
              </p:spPr>
              <p:txBody>
                <a:bodyPr/>
                <a:lstStyle/>
                <a:p>
                  <a:endParaRPr lang="en-US"/>
                </a:p>
              </p:txBody>
            </p:sp>
          </p:grpSp>
          <p:grpSp>
            <p:nvGrpSpPr>
              <p:cNvPr id="95351" name="Group 119"/>
              <p:cNvGrpSpPr>
                <a:grpSpLocks noChangeAspect="1"/>
              </p:cNvGrpSpPr>
              <p:nvPr/>
            </p:nvGrpSpPr>
            <p:grpSpPr bwMode="auto">
              <a:xfrm>
                <a:off x="1376" y="1831"/>
                <a:ext cx="641" cy="20"/>
                <a:chOff x="1376" y="1831"/>
                <a:chExt cx="641" cy="20"/>
              </a:xfrm>
            </p:grpSpPr>
            <p:grpSp>
              <p:nvGrpSpPr>
                <p:cNvPr id="95352" name="Group 120"/>
                <p:cNvGrpSpPr>
                  <a:grpSpLocks noChangeAspect="1"/>
                </p:cNvGrpSpPr>
                <p:nvPr/>
              </p:nvGrpSpPr>
              <p:grpSpPr bwMode="auto">
                <a:xfrm>
                  <a:off x="1438" y="1840"/>
                  <a:ext cx="69" cy="11"/>
                  <a:chOff x="1438" y="1840"/>
                  <a:chExt cx="69" cy="11"/>
                </a:xfrm>
              </p:grpSpPr>
              <p:sp>
                <p:nvSpPr>
                  <p:cNvPr id="95353" name="Oval 121"/>
                  <p:cNvSpPr>
                    <a:spLocks noChangeAspect="1" noChangeArrowheads="1"/>
                  </p:cNvSpPr>
                  <p:nvPr/>
                </p:nvSpPr>
                <p:spPr bwMode="auto">
                  <a:xfrm>
                    <a:off x="1501" y="1840"/>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54" name="Oval 122"/>
                  <p:cNvSpPr>
                    <a:spLocks noChangeAspect="1" noChangeArrowheads="1"/>
                  </p:cNvSpPr>
                  <p:nvPr/>
                </p:nvSpPr>
                <p:spPr bwMode="auto">
                  <a:xfrm>
                    <a:off x="1491" y="1840"/>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55" name="Oval 123"/>
                  <p:cNvSpPr>
                    <a:spLocks noChangeAspect="1" noChangeArrowheads="1"/>
                  </p:cNvSpPr>
                  <p:nvPr/>
                </p:nvSpPr>
                <p:spPr bwMode="auto">
                  <a:xfrm>
                    <a:off x="1480" y="1840"/>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56" name="Oval 124"/>
                  <p:cNvSpPr>
                    <a:spLocks noChangeAspect="1" noChangeArrowheads="1"/>
                  </p:cNvSpPr>
                  <p:nvPr/>
                </p:nvSpPr>
                <p:spPr bwMode="auto">
                  <a:xfrm>
                    <a:off x="1470" y="1840"/>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57" name="Oval 125"/>
                  <p:cNvSpPr>
                    <a:spLocks noChangeAspect="1" noChangeArrowheads="1"/>
                  </p:cNvSpPr>
                  <p:nvPr/>
                </p:nvSpPr>
                <p:spPr bwMode="auto">
                  <a:xfrm>
                    <a:off x="1459" y="1840"/>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58" name="Oval 126"/>
                  <p:cNvSpPr>
                    <a:spLocks noChangeAspect="1" noChangeArrowheads="1"/>
                  </p:cNvSpPr>
                  <p:nvPr/>
                </p:nvSpPr>
                <p:spPr bwMode="auto">
                  <a:xfrm>
                    <a:off x="1449" y="1840"/>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59" name="Oval 127"/>
                  <p:cNvSpPr>
                    <a:spLocks noChangeAspect="1" noChangeArrowheads="1"/>
                  </p:cNvSpPr>
                  <p:nvPr/>
                </p:nvSpPr>
                <p:spPr bwMode="auto">
                  <a:xfrm>
                    <a:off x="1438" y="1841"/>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360" name="Group 128"/>
                <p:cNvGrpSpPr>
                  <a:grpSpLocks noChangeAspect="1"/>
                </p:cNvGrpSpPr>
                <p:nvPr/>
              </p:nvGrpSpPr>
              <p:grpSpPr bwMode="auto">
                <a:xfrm>
                  <a:off x="1760" y="1831"/>
                  <a:ext cx="257" cy="14"/>
                  <a:chOff x="1760" y="1831"/>
                  <a:chExt cx="257" cy="14"/>
                </a:xfrm>
              </p:grpSpPr>
              <p:grpSp>
                <p:nvGrpSpPr>
                  <p:cNvPr id="95361" name="Group 129"/>
                  <p:cNvGrpSpPr>
                    <a:grpSpLocks noChangeAspect="1"/>
                  </p:cNvGrpSpPr>
                  <p:nvPr/>
                </p:nvGrpSpPr>
                <p:grpSpPr bwMode="auto">
                  <a:xfrm>
                    <a:off x="1945" y="1831"/>
                    <a:ext cx="72" cy="11"/>
                    <a:chOff x="1945" y="1831"/>
                    <a:chExt cx="72" cy="11"/>
                  </a:xfrm>
                </p:grpSpPr>
                <p:sp>
                  <p:nvSpPr>
                    <p:cNvPr id="95362" name="Oval 130"/>
                    <p:cNvSpPr>
                      <a:spLocks noChangeAspect="1" noChangeArrowheads="1"/>
                    </p:cNvSpPr>
                    <p:nvPr/>
                  </p:nvSpPr>
                  <p:spPr bwMode="auto">
                    <a:xfrm>
                      <a:off x="2010" y="183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63" name="Oval 131"/>
                    <p:cNvSpPr>
                      <a:spLocks noChangeAspect="1" noChangeArrowheads="1"/>
                    </p:cNvSpPr>
                    <p:nvPr/>
                  </p:nvSpPr>
                  <p:spPr bwMode="auto">
                    <a:xfrm>
                      <a:off x="2000" y="1831"/>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64" name="Oval 132"/>
                    <p:cNvSpPr>
                      <a:spLocks noChangeAspect="1" noChangeArrowheads="1"/>
                    </p:cNvSpPr>
                    <p:nvPr/>
                  </p:nvSpPr>
                  <p:spPr bwMode="auto">
                    <a:xfrm>
                      <a:off x="1989"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65" name="Oval 133"/>
                    <p:cNvSpPr>
                      <a:spLocks noChangeAspect="1" noChangeArrowheads="1"/>
                    </p:cNvSpPr>
                    <p:nvPr/>
                  </p:nvSpPr>
                  <p:spPr bwMode="auto">
                    <a:xfrm>
                      <a:off x="1978"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66" name="Oval 134"/>
                    <p:cNvSpPr>
                      <a:spLocks noChangeAspect="1" noChangeArrowheads="1"/>
                    </p:cNvSpPr>
                    <p:nvPr/>
                  </p:nvSpPr>
                  <p:spPr bwMode="auto">
                    <a:xfrm>
                      <a:off x="1966" y="1832"/>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67" name="Oval 135"/>
                    <p:cNvSpPr>
                      <a:spLocks noChangeAspect="1" noChangeArrowheads="1"/>
                    </p:cNvSpPr>
                    <p:nvPr/>
                  </p:nvSpPr>
                  <p:spPr bwMode="auto">
                    <a:xfrm>
                      <a:off x="1956"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68" name="Oval 136"/>
                    <p:cNvSpPr>
                      <a:spLocks noChangeAspect="1" noChangeArrowheads="1"/>
                    </p:cNvSpPr>
                    <p:nvPr/>
                  </p:nvSpPr>
                  <p:spPr bwMode="auto">
                    <a:xfrm>
                      <a:off x="1945"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369" name="Group 137"/>
                  <p:cNvGrpSpPr>
                    <a:grpSpLocks noChangeAspect="1"/>
                  </p:cNvGrpSpPr>
                  <p:nvPr/>
                </p:nvGrpSpPr>
                <p:grpSpPr bwMode="auto">
                  <a:xfrm>
                    <a:off x="1868" y="1832"/>
                    <a:ext cx="72" cy="12"/>
                    <a:chOff x="1868" y="1832"/>
                    <a:chExt cx="72" cy="12"/>
                  </a:xfrm>
                </p:grpSpPr>
                <p:sp>
                  <p:nvSpPr>
                    <p:cNvPr id="95370" name="Oval 138"/>
                    <p:cNvSpPr>
                      <a:spLocks noChangeAspect="1" noChangeArrowheads="1"/>
                    </p:cNvSpPr>
                    <p:nvPr/>
                  </p:nvSpPr>
                  <p:spPr bwMode="auto">
                    <a:xfrm>
                      <a:off x="1934"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1" name="Oval 139"/>
                    <p:cNvSpPr>
                      <a:spLocks noChangeAspect="1" noChangeArrowheads="1"/>
                    </p:cNvSpPr>
                    <p:nvPr/>
                  </p:nvSpPr>
                  <p:spPr bwMode="auto">
                    <a:xfrm>
                      <a:off x="1923"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2" name="Oval 140"/>
                    <p:cNvSpPr>
                      <a:spLocks noChangeAspect="1" noChangeArrowheads="1"/>
                    </p:cNvSpPr>
                    <p:nvPr/>
                  </p:nvSpPr>
                  <p:spPr bwMode="auto">
                    <a:xfrm>
                      <a:off x="1912" y="1833"/>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3" name="Oval 141"/>
                    <p:cNvSpPr>
                      <a:spLocks noChangeAspect="1" noChangeArrowheads="1"/>
                    </p:cNvSpPr>
                    <p:nvPr/>
                  </p:nvSpPr>
                  <p:spPr bwMode="auto">
                    <a:xfrm>
                      <a:off x="1901" y="1833"/>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4" name="Oval 142"/>
                    <p:cNvSpPr>
                      <a:spLocks noChangeAspect="1" noChangeArrowheads="1"/>
                    </p:cNvSpPr>
                    <p:nvPr/>
                  </p:nvSpPr>
                  <p:spPr bwMode="auto">
                    <a:xfrm>
                      <a:off x="1890" y="1833"/>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5" name="Oval 143"/>
                    <p:cNvSpPr>
                      <a:spLocks noChangeAspect="1" noChangeArrowheads="1"/>
                    </p:cNvSpPr>
                    <p:nvPr/>
                  </p:nvSpPr>
                  <p:spPr bwMode="auto">
                    <a:xfrm>
                      <a:off x="1878" y="1833"/>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6" name="Oval 144"/>
                    <p:cNvSpPr>
                      <a:spLocks noChangeAspect="1" noChangeArrowheads="1"/>
                    </p:cNvSpPr>
                    <p:nvPr/>
                  </p:nvSpPr>
                  <p:spPr bwMode="auto">
                    <a:xfrm>
                      <a:off x="1868" y="1833"/>
                      <a:ext cx="6" cy="11"/>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377" name="Group 145"/>
                  <p:cNvGrpSpPr>
                    <a:grpSpLocks noChangeAspect="1"/>
                  </p:cNvGrpSpPr>
                  <p:nvPr/>
                </p:nvGrpSpPr>
                <p:grpSpPr bwMode="auto">
                  <a:xfrm>
                    <a:off x="1760" y="1834"/>
                    <a:ext cx="72" cy="11"/>
                    <a:chOff x="1760" y="1834"/>
                    <a:chExt cx="72" cy="11"/>
                  </a:xfrm>
                </p:grpSpPr>
                <p:sp>
                  <p:nvSpPr>
                    <p:cNvPr id="95378" name="Oval 146"/>
                    <p:cNvSpPr>
                      <a:spLocks noChangeAspect="1" noChangeArrowheads="1"/>
                    </p:cNvSpPr>
                    <p:nvPr/>
                  </p:nvSpPr>
                  <p:spPr bwMode="auto">
                    <a:xfrm>
                      <a:off x="1825" y="1834"/>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9" name="Oval 147"/>
                    <p:cNvSpPr>
                      <a:spLocks noChangeAspect="1" noChangeArrowheads="1"/>
                    </p:cNvSpPr>
                    <p:nvPr/>
                  </p:nvSpPr>
                  <p:spPr bwMode="auto">
                    <a:xfrm>
                      <a:off x="1815" y="1834"/>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80" name="Oval 148"/>
                    <p:cNvSpPr>
                      <a:spLocks noChangeAspect="1" noChangeArrowheads="1"/>
                    </p:cNvSpPr>
                    <p:nvPr/>
                  </p:nvSpPr>
                  <p:spPr bwMode="auto">
                    <a:xfrm>
                      <a:off x="1804"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81" name="Oval 149"/>
                    <p:cNvSpPr>
                      <a:spLocks noChangeAspect="1" noChangeArrowheads="1"/>
                    </p:cNvSpPr>
                    <p:nvPr/>
                  </p:nvSpPr>
                  <p:spPr bwMode="auto">
                    <a:xfrm>
                      <a:off x="1793"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82" name="Oval 150"/>
                    <p:cNvSpPr>
                      <a:spLocks noChangeAspect="1" noChangeArrowheads="1"/>
                    </p:cNvSpPr>
                    <p:nvPr/>
                  </p:nvSpPr>
                  <p:spPr bwMode="auto">
                    <a:xfrm>
                      <a:off x="1782" y="1835"/>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83" name="Oval 151"/>
                    <p:cNvSpPr>
                      <a:spLocks noChangeAspect="1" noChangeArrowheads="1"/>
                    </p:cNvSpPr>
                    <p:nvPr/>
                  </p:nvSpPr>
                  <p:spPr bwMode="auto">
                    <a:xfrm>
                      <a:off x="1760"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95384" name="Group 152"/>
                <p:cNvGrpSpPr>
                  <a:grpSpLocks noChangeAspect="1"/>
                </p:cNvGrpSpPr>
                <p:nvPr/>
              </p:nvGrpSpPr>
              <p:grpSpPr bwMode="auto">
                <a:xfrm>
                  <a:off x="1689" y="1835"/>
                  <a:ext cx="58" cy="10"/>
                  <a:chOff x="1689" y="1835"/>
                  <a:chExt cx="58" cy="10"/>
                </a:xfrm>
              </p:grpSpPr>
              <p:sp>
                <p:nvSpPr>
                  <p:cNvPr id="95385" name="Oval 153"/>
                  <p:cNvSpPr>
                    <a:spLocks noChangeAspect="1" noChangeArrowheads="1"/>
                  </p:cNvSpPr>
                  <p:nvPr/>
                </p:nvSpPr>
                <p:spPr bwMode="auto">
                  <a:xfrm>
                    <a:off x="1740" y="1835"/>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86" name="Oval 154"/>
                  <p:cNvSpPr>
                    <a:spLocks noChangeAspect="1" noChangeArrowheads="1"/>
                  </p:cNvSpPr>
                  <p:nvPr/>
                </p:nvSpPr>
                <p:spPr bwMode="auto">
                  <a:xfrm>
                    <a:off x="1730"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87" name="Oval 155"/>
                  <p:cNvSpPr>
                    <a:spLocks noChangeAspect="1" noChangeArrowheads="1"/>
                  </p:cNvSpPr>
                  <p:nvPr/>
                </p:nvSpPr>
                <p:spPr bwMode="auto">
                  <a:xfrm>
                    <a:off x="1720"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88" name="Oval 156"/>
                  <p:cNvSpPr>
                    <a:spLocks noChangeAspect="1" noChangeArrowheads="1"/>
                  </p:cNvSpPr>
                  <p:nvPr/>
                </p:nvSpPr>
                <p:spPr bwMode="auto">
                  <a:xfrm>
                    <a:off x="1709" y="1835"/>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89" name="Oval 157"/>
                  <p:cNvSpPr>
                    <a:spLocks noChangeAspect="1" noChangeArrowheads="1"/>
                  </p:cNvSpPr>
                  <p:nvPr/>
                </p:nvSpPr>
                <p:spPr bwMode="auto">
                  <a:xfrm>
                    <a:off x="1699" y="1835"/>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90" name="Oval 158"/>
                  <p:cNvSpPr>
                    <a:spLocks noChangeAspect="1" noChangeArrowheads="1"/>
                  </p:cNvSpPr>
                  <p:nvPr/>
                </p:nvSpPr>
                <p:spPr bwMode="auto">
                  <a:xfrm>
                    <a:off x="1689"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391" name="Group 159"/>
                <p:cNvGrpSpPr>
                  <a:grpSpLocks noChangeAspect="1"/>
                </p:cNvGrpSpPr>
                <p:nvPr/>
              </p:nvGrpSpPr>
              <p:grpSpPr bwMode="auto">
                <a:xfrm>
                  <a:off x="1376" y="1841"/>
                  <a:ext cx="58" cy="10"/>
                  <a:chOff x="1376" y="1841"/>
                  <a:chExt cx="58" cy="10"/>
                </a:xfrm>
              </p:grpSpPr>
              <p:sp>
                <p:nvSpPr>
                  <p:cNvPr id="95392" name="Oval 160"/>
                  <p:cNvSpPr>
                    <a:spLocks noChangeAspect="1" noChangeArrowheads="1"/>
                  </p:cNvSpPr>
                  <p:nvPr/>
                </p:nvSpPr>
                <p:spPr bwMode="auto">
                  <a:xfrm>
                    <a:off x="1427" y="184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93" name="Oval 161"/>
                  <p:cNvSpPr>
                    <a:spLocks noChangeAspect="1" noChangeArrowheads="1"/>
                  </p:cNvSpPr>
                  <p:nvPr/>
                </p:nvSpPr>
                <p:spPr bwMode="auto">
                  <a:xfrm>
                    <a:off x="1417" y="184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94" name="Oval 162"/>
                  <p:cNvSpPr>
                    <a:spLocks noChangeAspect="1" noChangeArrowheads="1"/>
                  </p:cNvSpPr>
                  <p:nvPr/>
                </p:nvSpPr>
                <p:spPr bwMode="auto">
                  <a:xfrm>
                    <a:off x="1407" y="1841"/>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95" name="Oval 163"/>
                  <p:cNvSpPr>
                    <a:spLocks noChangeAspect="1" noChangeArrowheads="1"/>
                  </p:cNvSpPr>
                  <p:nvPr/>
                </p:nvSpPr>
                <p:spPr bwMode="auto">
                  <a:xfrm>
                    <a:off x="1396" y="184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96" name="Oval 164"/>
                  <p:cNvSpPr>
                    <a:spLocks noChangeAspect="1" noChangeArrowheads="1"/>
                  </p:cNvSpPr>
                  <p:nvPr/>
                </p:nvSpPr>
                <p:spPr bwMode="auto">
                  <a:xfrm>
                    <a:off x="1386" y="184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97" name="Oval 165"/>
                  <p:cNvSpPr>
                    <a:spLocks noChangeAspect="1" noChangeArrowheads="1"/>
                  </p:cNvSpPr>
                  <p:nvPr/>
                </p:nvSpPr>
                <p:spPr bwMode="auto">
                  <a:xfrm>
                    <a:off x="1376" y="1841"/>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sp>
          <p:nvSpPr>
            <p:cNvPr id="95398" name="Freeform 166"/>
            <p:cNvSpPr>
              <a:spLocks noChangeAspect="1"/>
            </p:cNvSpPr>
            <p:nvPr/>
          </p:nvSpPr>
          <p:spPr bwMode="auto">
            <a:xfrm>
              <a:off x="4208" y="142"/>
              <a:ext cx="545" cy="73"/>
            </a:xfrm>
            <a:custGeom>
              <a:avLst/>
              <a:gdLst>
                <a:gd name="T0" fmla="*/ 0 w 3723"/>
                <a:gd name="T1" fmla="*/ 0 h 500"/>
                <a:gd name="T2" fmla="*/ 311 w 3723"/>
                <a:gd name="T3" fmla="*/ 298 h 500"/>
                <a:gd name="T4" fmla="*/ 341 w 3723"/>
                <a:gd name="T5" fmla="*/ 326 h 500"/>
                <a:gd name="T6" fmla="*/ 350 w 3723"/>
                <a:gd name="T7" fmla="*/ 334 h 500"/>
                <a:gd name="T8" fmla="*/ 358 w 3723"/>
                <a:gd name="T9" fmla="*/ 340 h 500"/>
                <a:gd name="T10" fmla="*/ 370 w 3723"/>
                <a:gd name="T11" fmla="*/ 348 h 500"/>
                <a:gd name="T12" fmla="*/ 382 w 3723"/>
                <a:gd name="T13" fmla="*/ 354 h 500"/>
                <a:gd name="T14" fmla="*/ 396 w 3723"/>
                <a:gd name="T15" fmla="*/ 361 h 500"/>
                <a:gd name="T16" fmla="*/ 412 w 3723"/>
                <a:gd name="T17" fmla="*/ 366 h 500"/>
                <a:gd name="T18" fmla="*/ 428 w 3723"/>
                <a:gd name="T19" fmla="*/ 372 h 500"/>
                <a:gd name="T20" fmla="*/ 448 w 3723"/>
                <a:gd name="T21" fmla="*/ 376 h 500"/>
                <a:gd name="T22" fmla="*/ 470 w 3723"/>
                <a:gd name="T23" fmla="*/ 378 h 500"/>
                <a:gd name="T24" fmla="*/ 503 w 3723"/>
                <a:gd name="T25" fmla="*/ 382 h 500"/>
                <a:gd name="T26" fmla="*/ 3387 w 3723"/>
                <a:gd name="T27" fmla="*/ 364 h 500"/>
                <a:gd name="T28" fmla="*/ 3451 w 3723"/>
                <a:gd name="T29" fmla="*/ 361 h 500"/>
                <a:gd name="T30" fmla="*/ 3530 w 3723"/>
                <a:gd name="T31" fmla="*/ 355 h 500"/>
                <a:gd name="T32" fmla="*/ 3632 w 3723"/>
                <a:gd name="T33" fmla="*/ 349 h 500"/>
                <a:gd name="T34" fmla="*/ 3647 w 3723"/>
                <a:gd name="T35" fmla="*/ 357 h 500"/>
                <a:gd name="T36" fmla="*/ 3661 w 3723"/>
                <a:gd name="T37" fmla="*/ 363 h 500"/>
                <a:gd name="T38" fmla="*/ 3675 w 3723"/>
                <a:gd name="T39" fmla="*/ 373 h 500"/>
                <a:gd name="T40" fmla="*/ 3689 w 3723"/>
                <a:gd name="T41" fmla="*/ 382 h 500"/>
                <a:gd name="T42" fmla="*/ 3702 w 3723"/>
                <a:gd name="T43" fmla="*/ 392 h 500"/>
                <a:gd name="T44" fmla="*/ 3710 w 3723"/>
                <a:gd name="T45" fmla="*/ 402 h 500"/>
                <a:gd name="T46" fmla="*/ 3719 w 3723"/>
                <a:gd name="T47" fmla="*/ 416 h 500"/>
                <a:gd name="T48" fmla="*/ 3721 w 3723"/>
                <a:gd name="T49" fmla="*/ 424 h 500"/>
                <a:gd name="T50" fmla="*/ 3723 w 3723"/>
                <a:gd name="T51" fmla="*/ 434 h 500"/>
                <a:gd name="T52" fmla="*/ 3720 w 3723"/>
                <a:gd name="T53" fmla="*/ 448 h 500"/>
                <a:gd name="T54" fmla="*/ 3716 w 3723"/>
                <a:gd name="T55" fmla="*/ 458 h 500"/>
                <a:gd name="T56" fmla="*/ 3706 w 3723"/>
                <a:gd name="T57" fmla="*/ 468 h 500"/>
                <a:gd name="T58" fmla="*/ 3689 w 3723"/>
                <a:gd name="T59" fmla="*/ 481 h 500"/>
                <a:gd name="T60" fmla="*/ 3678 w 3723"/>
                <a:gd name="T61" fmla="*/ 488 h 500"/>
                <a:gd name="T62" fmla="*/ 3662 w 3723"/>
                <a:gd name="T63" fmla="*/ 493 h 500"/>
                <a:gd name="T64" fmla="*/ 3639 w 3723"/>
                <a:gd name="T65" fmla="*/ 500 h 500"/>
                <a:gd name="T66" fmla="*/ 3635 w 3723"/>
                <a:gd name="T67" fmla="*/ 484 h 500"/>
                <a:gd name="T68" fmla="*/ 3630 w 3723"/>
                <a:gd name="T69" fmla="*/ 472 h 500"/>
                <a:gd name="T70" fmla="*/ 3619 w 3723"/>
                <a:gd name="T71" fmla="*/ 459 h 500"/>
                <a:gd name="T72" fmla="*/ 3609 w 3723"/>
                <a:gd name="T73" fmla="*/ 449 h 500"/>
                <a:gd name="T74" fmla="*/ 3599 w 3723"/>
                <a:gd name="T75" fmla="*/ 440 h 500"/>
                <a:gd name="T76" fmla="*/ 3586 w 3723"/>
                <a:gd name="T77" fmla="*/ 428 h 500"/>
                <a:gd name="T78" fmla="*/ 3574 w 3723"/>
                <a:gd name="T79" fmla="*/ 420 h 500"/>
                <a:gd name="T80" fmla="*/ 3560 w 3723"/>
                <a:gd name="T81" fmla="*/ 411 h 500"/>
                <a:gd name="T82" fmla="*/ 3540 w 3723"/>
                <a:gd name="T83" fmla="*/ 402 h 500"/>
                <a:gd name="T84" fmla="*/ 3524 w 3723"/>
                <a:gd name="T85" fmla="*/ 396 h 500"/>
                <a:gd name="T86" fmla="*/ 3502 w 3723"/>
                <a:gd name="T87" fmla="*/ 389 h 500"/>
                <a:gd name="T88" fmla="*/ 3478 w 3723"/>
                <a:gd name="T89" fmla="*/ 386 h 500"/>
                <a:gd name="T90" fmla="*/ 3425 w 3723"/>
                <a:gd name="T91" fmla="*/ 389 h 500"/>
                <a:gd name="T92" fmla="*/ 3388 w 3723"/>
                <a:gd name="T93" fmla="*/ 394 h 500"/>
                <a:gd name="T94" fmla="*/ 3356 w 3723"/>
                <a:gd name="T95" fmla="*/ 394 h 500"/>
                <a:gd name="T96" fmla="*/ 498 w 3723"/>
                <a:gd name="T97" fmla="*/ 415 h 500"/>
                <a:gd name="T98" fmla="*/ 470 w 3723"/>
                <a:gd name="T99" fmla="*/ 415 h 500"/>
                <a:gd name="T100" fmla="*/ 440 w 3723"/>
                <a:gd name="T101" fmla="*/ 412 h 500"/>
                <a:gd name="T102" fmla="*/ 413 w 3723"/>
                <a:gd name="T103" fmla="*/ 411 h 500"/>
                <a:gd name="T104" fmla="*/ 396 w 3723"/>
                <a:gd name="T105" fmla="*/ 410 h 500"/>
                <a:gd name="T106" fmla="*/ 379 w 3723"/>
                <a:gd name="T107" fmla="*/ 409 h 500"/>
                <a:gd name="T108" fmla="*/ 354 w 3723"/>
                <a:gd name="T109" fmla="*/ 404 h 500"/>
                <a:gd name="T110" fmla="*/ 336 w 3723"/>
                <a:gd name="T111" fmla="*/ 400 h 500"/>
                <a:gd name="T112" fmla="*/ 319 w 3723"/>
                <a:gd name="T113" fmla="*/ 394 h 500"/>
                <a:gd name="T114" fmla="*/ 46 w 3723"/>
                <a:gd name="T115" fmla="*/ 126 h 500"/>
                <a:gd name="T116" fmla="*/ 0 w 3723"/>
                <a:gd name="T117"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23" h="500">
                  <a:moveTo>
                    <a:pt x="0" y="0"/>
                  </a:moveTo>
                  <a:lnTo>
                    <a:pt x="311" y="298"/>
                  </a:lnTo>
                  <a:lnTo>
                    <a:pt x="341" y="326"/>
                  </a:lnTo>
                  <a:lnTo>
                    <a:pt x="350" y="334"/>
                  </a:lnTo>
                  <a:lnTo>
                    <a:pt x="358" y="340"/>
                  </a:lnTo>
                  <a:lnTo>
                    <a:pt x="370" y="348"/>
                  </a:lnTo>
                  <a:lnTo>
                    <a:pt x="382" y="354"/>
                  </a:lnTo>
                  <a:lnTo>
                    <a:pt x="396" y="361"/>
                  </a:lnTo>
                  <a:lnTo>
                    <a:pt x="412" y="366"/>
                  </a:lnTo>
                  <a:lnTo>
                    <a:pt x="428" y="372"/>
                  </a:lnTo>
                  <a:lnTo>
                    <a:pt x="448" y="376"/>
                  </a:lnTo>
                  <a:lnTo>
                    <a:pt x="470" y="378"/>
                  </a:lnTo>
                  <a:lnTo>
                    <a:pt x="503" y="382"/>
                  </a:lnTo>
                  <a:lnTo>
                    <a:pt x="3387" y="364"/>
                  </a:lnTo>
                  <a:lnTo>
                    <a:pt x="3451" y="361"/>
                  </a:lnTo>
                  <a:lnTo>
                    <a:pt x="3530" y="355"/>
                  </a:lnTo>
                  <a:lnTo>
                    <a:pt x="3632" y="349"/>
                  </a:lnTo>
                  <a:lnTo>
                    <a:pt x="3647" y="357"/>
                  </a:lnTo>
                  <a:lnTo>
                    <a:pt x="3661" y="363"/>
                  </a:lnTo>
                  <a:lnTo>
                    <a:pt x="3675" y="373"/>
                  </a:lnTo>
                  <a:lnTo>
                    <a:pt x="3689" y="382"/>
                  </a:lnTo>
                  <a:lnTo>
                    <a:pt x="3702" y="392"/>
                  </a:lnTo>
                  <a:lnTo>
                    <a:pt x="3710" y="402"/>
                  </a:lnTo>
                  <a:lnTo>
                    <a:pt x="3719" y="416"/>
                  </a:lnTo>
                  <a:lnTo>
                    <a:pt x="3721" y="424"/>
                  </a:lnTo>
                  <a:lnTo>
                    <a:pt x="3723" y="434"/>
                  </a:lnTo>
                  <a:lnTo>
                    <a:pt x="3720" y="448"/>
                  </a:lnTo>
                  <a:lnTo>
                    <a:pt x="3716" y="458"/>
                  </a:lnTo>
                  <a:lnTo>
                    <a:pt x="3706" y="468"/>
                  </a:lnTo>
                  <a:lnTo>
                    <a:pt x="3689" y="481"/>
                  </a:lnTo>
                  <a:lnTo>
                    <a:pt x="3678" y="488"/>
                  </a:lnTo>
                  <a:lnTo>
                    <a:pt x="3662" y="493"/>
                  </a:lnTo>
                  <a:lnTo>
                    <a:pt x="3639" y="500"/>
                  </a:lnTo>
                  <a:lnTo>
                    <a:pt x="3635" y="484"/>
                  </a:lnTo>
                  <a:lnTo>
                    <a:pt x="3630" y="472"/>
                  </a:lnTo>
                  <a:lnTo>
                    <a:pt x="3619" y="459"/>
                  </a:lnTo>
                  <a:lnTo>
                    <a:pt x="3609" y="449"/>
                  </a:lnTo>
                  <a:lnTo>
                    <a:pt x="3599" y="440"/>
                  </a:lnTo>
                  <a:lnTo>
                    <a:pt x="3586" y="428"/>
                  </a:lnTo>
                  <a:lnTo>
                    <a:pt x="3574" y="420"/>
                  </a:lnTo>
                  <a:lnTo>
                    <a:pt x="3560" y="411"/>
                  </a:lnTo>
                  <a:lnTo>
                    <a:pt x="3540" y="402"/>
                  </a:lnTo>
                  <a:lnTo>
                    <a:pt x="3524" y="396"/>
                  </a:lnTo>
                  <a:lnTo>
                    <a:pt x="3502" y="389"/>
                  </a:lnTo>
                  <a:lnTo>
                    <a:pt x="3478" y="386"/>
                  </a:lnTo>
                  <a:lnTo>
                    <a:pt x="3425" y="389"/>
                  </a:lnTo>
                  <a:lnTo>
                    <a:pt x="3388" y="394"/>
                  </a:lnTo>
                  <a:lnTo>
                    <a:pt x="3356" y="394"/>
                  </a:lnTo>
                  <a:lnTo>
                    <a:pt x="498" y="415"/>
                  </a:lnTo>
                  <a:lnTo>
                    <a:pt x="470" y="415"/>
                  </a:lnTo>
                  <a:lnTo>
                    <a:pt x="440" y="412"/>
                  </a:lnTo>
                  <a:lnTo>
                    <a:pt x="413" y="411"/>
                  </a:lnTo>
                  <a:lnTo>
                    <a:pt x="396" y="410"/>
                  </a:lnTo>
                  <a:lnTo>
                    <a:pt x="379" y="409"/>
                  </a:lnTo>
                  <a:lnTo>
                    <a:pt x="354" y="404"/>
                  </a:lnTo>
                  <a:lnTo>
                    <a:pt x="336" y="400"/>
                  </a:lnTo>
                  <a:lnTo>
                    <a:pt x="319" y="394"/>
                  </a:lnTo>
                  <a:lnTo>
                    <a:pt x="46" y="126"/>
                  </a:lnTo>
                  <a:lnTo>
                    <a:pt x="0" y="0"/>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399" name="Group 167"/>
            <p:cNvGrpSpPr>
              <a:grpSpLocks noChangeAspect="1"/>
            </p:cNvGrpSpPr>
            <p:nvPr/>
          </p:nvGrpSpPr>
          <p:grpSpPr bwMode="auto">
            <a:xfrm>
              <a:off x="4723" y="185"/>
              <a:ext cx="14" cy="6"/>
              <a:chOff x="2085" y="1832"/>
              <a:chExt cx="24" cy="11"/>
            </a:xfrm>
          </p:grpSpPr>
          <p:sp>
            <p:nvSpPr>
              <p:cNvPr id="95400" name="Freeform 168"/>
              <p:cNvSpPr>
                <a:spLocks noChangeAspect="1"/>
              </p:cNvSpPr>
              <p:nvPr/>
            </p:nvSpPr>
            <p:spPr bwMode="auto">
              <a:xfrm>
                <a:off x="2085" y="1832"/>
                <a:ext cx="8" cy="10"/>
              </a:xfrm>
              <a:custGeom>
                <a:avLst/>
                <a:gdLst>
                  <a:gd name="T0" fmla="*/ 2 w 34"/>
                  <a:gd name="T1" fmla="*/ 0 h 40"/>
                  <a:gd name="T2" fmla="*/ 16 w 34"/>
                  <a:gd name="T3" fmla="*/ 0 h 40"/>
                  <a:gd name="T4" fmla="*/ 34 w 34"/>
                  <a:gd name="T5" fmla="*/ 40 h 40"/>
                  <a:gd name="T6" fmla="*/ 0 w 34"/>
                  <a:gd name="T7" fmla="*/ 40 h 40"/>
                  <a:gd name="T8" fmla="*/ 2 w 34"/>
                  <a:gd name="T9" fmla="*/ 0 h 40"/>
                </a:gdLst>
                <a:ahLst/>
                <a:cxnLst>
                  <a:cxn ang="0">
                    <a:pos x="T0" y="T1"/>
                  </a:cxn>
                  <a:cxn ang="0">
                    <a:pos x="T2" y="T3"/>
                  </a:cxn>
                  <a:cxn ang="0">
                    <a:pos x="T4" y="T5"/>
                  </a:cxn>
                  <a:cxn ang="0">
                    <a:pos x="T6" y="T7"/>
                  </a:cxn>
                  <a:cxn ang="0">
                    <a:pos x="T8" y="T9"/>
                  </a:cxn>
                </a:cxnLst>
                <a:rect l="0" t="0" r="r" b="b"/>
                <a:pathLst>
                  <a:path w="34" h="40">
                    <a:moveTo>
                      <a:pt x="2" y="0"/>
                    </a:moveTo>
                    <a:lnTo>
                      <a:pt x="16" y="0"/>
                    </a:lnTo>
                    <a:lnTo>
                      <a:pt x="34" y="40"/>
                    </a:lnTo>
                    <a:lnTo>
                      <a:pt x="0" y="40"/>
                    </a:lnTo>
                    <a:lnTo>
                      <a:pt x="2" y="0"/>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01" name="Freeform 169"/>
              <p:cNvSpPr>
                <a:spLocks noChangeAspect="1"/>
              </p:cNvSpPr>
              <p:nvPr/>
            </p:nvSpPr>
            <p:spPr bwMode="auto">
              <a:xfrm>
                <a:off x="2090" y="1832"/>
                <a:ext cx="11" cy="10"/>
              </a:xfrm>
              <a:custGeom>
                <a:avLst/>
                <a:gdLst>
                  <a:gd name="T0" fmla="*/ 0 w 44"/>
                  <a:gd name="T1" fmla="*/ 0 h 40"/>
                  <a:gd name="T2" fmla="*/ 24 w 44"/>
                  <a:gd name="T3" fmla="*/ 0 h 40"/>
                  <a:gd name="T4" fmla="*/ 44 w 44"/>
                  <a:gd name="T5" fmla="*/ 40 h 40"/>
                  <a:gd name="T6" fmla="*/ 18 w 44"/>
                  <a:gd name="T7" fmla="*/ 40 h 40"/>
                  <a:gd name="T8" fmla="*/ 0 w 44"/>
                  <a:gd name="T9" fmla="*/ 0 h 40"/>
                </a:gdLst>
                <a:ahLst/>
                <a:cxnLst>
                  <a:cxn ang="0">
                    <a:pos x="T0" y="T1"/>
                  </a:cxn>
                  <a:cxn ang="0">
                    <a:pos x="T2" y="T3"/>
                  </a:cxn>
                  <a:cxn ang="0">
                    <a:pos x="T4" y="T5"/>
                  </a:cxn>
                  <a:cxn ang="0">
                    <a:pos x="T6" y="T7"/>
                  </a:cxn>
                  <a:cxn ang="0">
                    <a:pos x="T8" y="T9"/>
                  </a:cxn>
                </a:cxnLst>
                <a:rect l="0" t="0" r="r" b="b"/>
                <a:pathLst>
                  <a:path w="44" h="40">
                    <a:moveTo>
                      <a:pt x="0" y="0"/>
                    </a:moveTo>
                    <a:lnTo>
                      <a:pt x="24" y="0"/>
                    </a:lnTo>
                    <a:lnTo>
                      <a:pt x="44" y="40"/>
                    </a:lnTo>
                    <a:lnTo>
                      <a:pt x="18" y="40"/>
                    </a:lnTo>
                    <a:lnTo>
                      <a:pt x="0" y="0"/>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02" name="Freeform 170"/>
              <p:cNvSpPr>
                <a:spLocks noChangeAspect="1"/>
              </p:cNvSpPr>
              <p:nvPr/>
            </p:nvSpPr>
            <p:spPr bwMode="auto">
              <a:xfrm>
                <a:off x="2097" y="1832"/>
                <a:ext cx="12" cy="11"/>
              </a:xfrm>
              <a:custGeom>
                <a:avLst/>
                <a:gdLst>
                  <a:gd name="T0" fmla="*/ 0 w 47"/>
                  <a:gd name="T1" fmla="*/ 0 h 44"/>
                  <a:gd name="T2" fmla="*/ 12 w 47"/>
                  <a:gd name="T3" fmla="*/ 0 h 44"/>
                  <a:gd name="T4" fmla="*/ 20 w 47"/>
                  <a:gd name="T5" fmla="*/ 8 h 44"/>
                  <a:gd name="T6" fmla="*/ 29 w 47"/>
                  <a:gd name="T7" fmla="*/ 17 h 44"/>
                  <a:gd name="T8" fmla="*/ 33 w 47"/>
                  <a:gd name="T9" fmla="*/ 21 h 44"/>
                  <a:gd name="T10" fmla="*/ 39 w 47"/>
                  <a:gd name="T11" fmla="*/ 30 h 44"/>
                  <a:gd name="T12" fmla="*/ 47 w 47"/>
                  <a:gd name="T13" fmla="*/ 44 h 44"/>
                  <a:gd name="T14" fmla="*/ 42 w 47"/>
                  <a:gd name="T15" fmla="*/ 44 h 44"/>
                  <a:gd name="T16" fmla="*/ 31 w 47"/>
                  <a:gd name="T17" fmla="*/ 41 h 44"/>
                  <a:gd name="T18" fmla="*/ 20 w 47"/>
                  <a:gd name="T19" fmla="*/ 41 h 44"/>
                  <a:gd name="T20" fmla="*/ 0 w 47"/>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44">
                    <a:moveTo>
                      <a:pt x="0" y="0"/>
                    </a:moveTo>
                    <a:lnTo>
                      <a:pt x="12" y="0"/>
                    </a:lnTo>
                    <a:lnTo>
                      <a:pt x="20" y="8"/>
                    </a:lnTo>
                    <a:lnTo>
                      <a:pt x="29" y="17"/>
                    </a:lnTo>
                    <a:lnTo>
                      <a:pt x="33" y="21"/>
                    </a:lnTo>
                    <a:lnTo>
                      <a:pt x="39" y="30"/>
                    </a:lnTo>
                    <a:lnTo>
                      <a:pt x="47" y="44"/>
                    </a:lnTo>
                    <a:lnTo>
                      <a:pt x="42" y="44"/>
                    </a:lnTo>
                    <a:lnTo>
                      <a:pt x="31" y="41"/>
                    </a:lnTo>
                    <a:lnTo>
                      <a:pt x="20" y="41"/>
                    </a:lnTo>
                    <a:lnTo>
                      <a:pt x="0" y="0"/>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5403" name="Arc 171"/>
            <p:cNvSpPr>
              <a:spLocks noChangeAspect="1"/>
            </p:cNvSpPr>
            <p:nvPr/>
          </p:nvSpPr>
          <p:spPr bwMode="auto">
            <a:xfrm>
              <a:off x="4194" y="194"/>
              <a:ext cx="2" cy="4"/>
            </a:xfrm>
            <a:custGeom>
              <a:avLst/>
              <a:gdLst>
                <a:gd name="G0" fmla="+- 21600 0 0"/>
                <a:gd name="G1" fmla="+- 21600 0 0"/>
                <a:gd name="G2" fmla="+- 21600 0 0"/>
                <a:gd name="T0" fmla="*/ 21600 w 21600"/>
                <a:gd name="T1" fmla="*/ 43200 h 43200"/>
                <a:gd name="T2" fmla="*/ 21600 w 21600"/>
                <a:gd name="T3" fmla="*/ 0 h 43200"/>
                <a:gd name="T4" fmla="*/ 21600 w 21600"/>
                <a:gd name="T5" fmla="*/ 21600 h 43200"/>
              </a:gdLst>
              <a:ahLst/>
              <a:cxnLst>
                <a:cxn ang="0">
                  <a:pos x="T0" y="T1"/>
                </a:cxn>
                <a:cxn ang="0">
                  <a:pos x="T2" y="T3"/>
                </a:cxn>
                <a:cxn ang="0">
                  <a:pos x="T4" y="T5"/>
                </a:cxn>
              </a:cxnLst>
              <a:rect l="0" t="0" r="r" b="b"/>
              <a:pathLst>
                <a:path w="21600" h="43200" fill="none" extrusionOk="0">
                  <a:moveTo>
                    <a:pt x="21600" y="43200"/>
                  </a:moveTo>
                  <a:cubicBezTo>
                    <a:pt x="9670" y="43200"/>
                    <a:pt x="0" y="33529"/>
                    <a:pt x="0" y="21600"/>
                  </a:cubicBezTo>
                  <a:cubicBezTo>
                    <a:pt x="-1" y="9670"/>
                    <a:pt x="9670" y="0"/>
                    <a:pt x="21599" y="0"/>
                  </a:cubicBezTo>
                </a:path>
                <a:path w="21600" h="43200" stroke="0" extrusionOk="0">
                  <a:moveTo>
                    <a:pt x="21600" y="43200"/>
                  </a:moveTo>
                  <a:cubicBezTo>
                    <a:pt x="9670" y="43200"/>
                    <a:pt x="0" y="33529"/>
                    <a:pt x="0" y="21600"/>
                  </a:cubicBezTo>
                  <a:cubicBezTo>
                    <a:pt x="-1" y="9670"/>
                    <a:pt x="9670" y="0"/>
                    <a:pt x="21599" y="0"/>
                  </a:cubicBezTo>
                  <a:lnTo>
                    <a:pt x="21600" y="21600"/>
                  </a:lnTo>
                  <a:close/>
                </a:path>
              </a:pathLst>
            </a:custGeom>
            <a:solidFill>
              <a:srgbClr val="BFBFB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04" name="Freeform 172"/>
            <p:cNvSpPr>
              <a:spLocks noChangeAspect="1"/>
            </p:cNvSpPr>
            <p:nvPr/>
          </p:nvSpPr>
          <p:spPr bwMode="auto">
            <a:xfrm>
              <a:off x="4459" y="195"/>
              <a:ext cx="63" cy="15"/>
            </a:xfrm>
            <a:custGeom>
              <a:avLst/>
              <a:gdLst>
                <a:gd name="T0" fmla="*/ 0 w 433"/>
                <a:gd name="T1" fmla="*/ 23 h 98"/>
                <a:gd name="T2" fmla="*/ 114 w 433"/>
                <a:gd name="T3" fmla="*/ 35 h 98"/>
                <a:gd name="T4" fmla="*/ 174 w 433"/>
                <a:gd name="T5" fmla="*/ 30 h 98"/>
                <a:gd name="T6" fmla="*/ 236 w 433"/>
                <a:gd name="T7" fmla="*/ 18 h 98"/>
                <a:gd name="T8" fmla="*/ 274 w 433"/>
                <a:gd name="T9" fmla="*/ 14 h 98"/>
                <a:gd name="T10" fmla="*/ 313 w 433"/>
                <a:gd name="T11" fmla="*/ 3 h 98"/>
                <a:gd name="T12" fmla="*/ 343 w 433"/>
                <a:gd name="T13" fmla="*/ 0 h 98"/>
                <a:gd name="T14" fmla="*/ 368 w 433"/>
                <a:gd name="T15" fmla="*/ 3 h 98"/>
                <a:gd name="T16" fmla="*/ 389 w 433"/>
                <a:gd name="T17" fmla="*/ 9 h 98"/>
                <a:gd name="T18" fmla="*/ 407 w 433"/>
                <a:gd name="T19" fmla="*/ 18 h 98"/>
                <a:gd name="T20" fmla="*/ 421 w 433"/>
                <a:gd name="T21" fmla="*/ 30 h 98"/>
                <a:gd name="T22" fmla="*/ 433 w 433"/>
                <a:gd name="T23" fmla="*/ 57 h 98"/>
                <a:gd name="T24" fmla="*/ 410 w 433"/>
                <a:gd name="T25" fmla="*/ 87 h 98"/>
                <a:gd name="T26" fmla="*/ 230 w 433"/>
                <a:gd name="T27" fmla="*/ 98 h 98"/>
                <a:gd name="T28" fmla="*/ 177 w 433"/>
                <a:gd name="T29" fmla="*/ 90 h 98"/>
                <a:gd name="T30" fmla="*/ 140 w 433"/>
                <a:gd name="T31" fmla="*/ 83 h 98"/>
                <a:gd name="T32" fmla="*/ 76 w 433"/>
                <a:gd name="T33" fmla="*/ 64 h 98"/>
                <a:gd name="T34" fmla="*/ 0 w 433"/>
                <a:gd name="T35"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3" h="98">
                  <a:moveTo>
                    <a:pt x="0" y="23"/>
                  </a:moveTo>
                  <a:lnTo>
                    <a:pt x="114" y="35"/>
                  </a:lnTo>
                  <a:lnTo>
                    <a:pt x="174" y="30"/>
                  </a:lnTo>
                  <a:lnTo>
                    <a:pt x="236" y="18"/>
                  </a:lnTo>
                  <a:lnTo>
                    <a:pt x="274" y="14"/>
                  </a:lnTo>
                  <a:lnTo>
                    <a:pt x="313" y="3"/>
                  </a:lnTo>
                  <a:lnTo>
                    <a:pt x="343" y="0"/>
                  </a:lnTo>
                  <a:lnTo>
                    <a:pt x="368" y="3"/>
                  </a:lnTo>
                  <a:lnTo>
                    <a:pt x="389" y="9"/>
                  </a:lnTo>
                  <a:lnTo>
                    <a:pt x="407" y="18"/>
                  </a:lnTo>
                  <a:lnTo>
                    <a:pt x="421" y="30"/>
                  </a:lnTo>
                  <a:lnTo>
                    <a:pt x="433" y="57"/>
                  </a:lnTo>
                  <a:lnTo>
                    <a:pt x="410" y="87"/>
                  </a:lnTo>
                  <a:lnTo>
                    <a:pt x="230" y="98"/>
                  </a:lnTo>
                  <a:lnTo>
                    <a:pt x="177" y="90"/>
                  </a:lnTo>
                  <a:lnTo>
                    <a:pt x="140" y="83"/>
                  </a:lnTo>
                  <a:lnTo>
                    <a:pt x="76" y="64"/>
                  </a:lnTo>
                  <a:lnTo>
                    <a:pt x="0" y="23"/>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405" name="Group 173"/>
            <p:cNvGrpSpPr>
              <a:grpSpLocks noChangeAspect="1"/>
            </p:cNvGrpSpPr>
            <p:nvPr/>
          </p:nvGrpSpPr>
          <p:grpSpPr bwMode="auto">
            <a:xfrm>
              <a:off x="4387" y="194"/>
              <a:ext cx="186" cy="52"/>
              <a:chOff x="1512" y="1848"/>
              <a:chExt cx="318" cy="88"/>
            </a:xfrm>
          </p:grpSpPr>
          <p:grpSp>
            <p:nvGrpSpPr>
              <p:cNvPr id="95406" name="Group 174"/>
              <p:cNvGrpSpPr>
                <a:grpSpLocks noChangeAspect="1"/>
              </p:cNvGrpSpPr>
              <p:nvPr/>
            </p:nvGrpSpPr>
            <p:grpSpPr bwMode="auto">
              <a:xfrm>
                <a:off x="1512" y="1848"/>
                <a:ext cx="318" cy="57"/>
                <a:chOff x="1512" y="1848"/>
                <a:chExt cx="318" cy="57"/>
              </a:xfrm>
            </p:grpSpPr>
            <p:sp>
              <p:nvSpPr>
                <p:cNvPr id="95407" name="Freeform 175"/>
                <p:cNvSpPr>
                  <a:spLocks noChangeAspect="1"/>
                </p:cNvSpPr>
                <p:nvPr/>
              </p:nvSpPr>
              <p:spPr bwMode="auto">
                <a:xfrm>
                  <a:off x="1512" y="1848"/>
                  <a:ext cx="318" cy="57"/>
                </a:xfrm>
                <a:custGeom>
                  <a:avLst/>
                  <a:gdLst>
                    <a:gd name="T0" fmla="*/ 320 w 1269"/>
                    <a:gd name="T1" fmla="*/ 34 h 231"/>
                    <a:gd name="T2" fmla="*/ 267 w 1269"/>
                    <a:gd name="T3" fmla="*/ 46 h 231"/>
                    <a:gd name="T4" fmla="*/ 226 w 1269"/>
                    <a:gd name="T5" fmla="*/ 69 h 231"/>
                    <a:gd name="T6" fmla="*/ 177 w 1269"/>
                    <a:gd name="T7" fmla="*/ 80 h 231"/>
                    <a:gd name="T8" fmla="*/ 120 w 1269"/>
                    <a:gd name="T9" fmla="*/ 91 h 231"/>
                    <a:gd name="T10" fmla="*/ 72 w 1269"/>
                    <a:gd name="T11" fmla="*/ 110 h 231"/>
                    <a:gd name="T12" fmla="*/ 34 w 1269"/>
                    <a:gd name="T13" fmla="*/ 125 h 231"/>
                    <a:gd name="T14" fmla="*/ 17 w 1269"/>
                    <a:gd name="T15" fmla="*/ 136 h 231"/>
                    <a:gd name="T16" fmla="*/ 6 w 1269"/>
                    <a:gd name="T17" fmla="*/ 151 h 231"/>
                    <a:gd name="T18" fmla="*/ 1 w 1269"/>
                    <a:gd name="T19" fmla="*/ 160 h 231"/>
                    <a:gd name="T20" fmla="*/ 0 w 1269"/>
                    <a:gd name="T21" fmla="*/ 174 h 231"/>
                    <a:gd name="T22" fmla="*/ 15 w 1269"/>
                    <a:gd name="T23" fmla="*/ 189 h 231"/>
                    <a:gd name="T24" fmla="*/ 31 w 1269"/>
                    <a:gd name="T25" fmla="*/ 197 h 231"/>
                    <a:gd name="T26" fmla="*/ 55 w 1269"/>
                    <a:gd name="T27" fmla="*/ 202 h 231"/>
                    <a:gd name="T28" fmla="*/ 80 w 1269"/>
                    <a:gd name="T29" fmla="*/ 207 h 231"/>
                    <a:gd name="T30" fmla="*/ 124 w 1269"/>
                    <a:gd name="T31" fmla="*/ 213 h 231"/>
                    <a:gd name="T32" fmla="*/ 176 w 1269"/>
                    <a:gd name="T33" fmla="*/ 220 h 231"/>
                    <a:gd name="T34" fmla="*/ 214 w 1269"/>
                    <a:gd name="T35" fmla="*/ 223 h 231"/>
                    <a:gd name="T36" fmla="*/ 350 w 1269"/>
                    <a:gd name="T37" fmla="*/ 228 h 231"/>
                    <a:gd name="T38" fmla="*/ 451 w 1269"/>
                    <a:gd name="T39" fmla="*/ 228 h 231"/>
                    <a:gd name="T40" fmla="*/ 594 w 1269"/>
                    <a:gd name="T41" fmla="*/ 231 h 231"/>
                    <a:gd name="T42" fmla="*/ 722 w 1269"/>
                    <a:gd name="T43" fmla="*/ 228 h 231"/>
                    <a:gd name="T44" fmla="*/ 1020 w 1269"/>
                    <a:gd name="T45" fmla="*/ 228 h 231"/>
                    <a:gd name="T46" fmla="*/ 1103 w 1269"/>
                    <a:gd name="T47" fmla="*/ 220 h 231"/>
                    <a:gd name="T48" fmla="*/ 1134 w 1269"/>
                    <a:gd name="T49" fmla="*/ 214 h 231"/>
                    <a:gd name="T50" fmla="*/ 1174 w 1269"/>
                    <a:gd name="T51" fmla="*/ 205 h 231"/>
                    <a:gd name="T52" fmla="*/ 1209 w 1269"/>
                    <a:gd name="T53" fmla="*/ 191 h 231"/>
                    <a:gd name="T54" fmla="*/ 1237 w 1269"/>
                    <a:gd name="T55" fmla="*/ 170 h 231"/>
                    <a:gd name="T56" fmla="*/ 1264 w 1269"/>
                    <a:gd name="T57" fmla="*/ 148 h 231"/>
                    <a:gd name="T58" fmla="*/ 1269 w 1269"/>
                    <a:gd name="T59" fmla="*/ 122 h 231"/>
                    <a:gd name="T60" fmla="*/ 1264 w 1269"/>
                    <a:gd name="T61" fmla="*/ 110 h 231"/>
                    <a:gd name="T62" fmla="*/ 1247 w 1269"/>
                    <a:gd name="T63" fmla="*/ 88 h 231"/>
                    <a:gd name="T64" fmla="*/ 1217 w 1269"/>
                    <a:gd name="T65" fmla="*/ 69 h 231"/>
                    <a:gd name="T66" fmla="*/ 1189 w 1269"/>
                    <a:gd name="T67" fmla="*/ 54 h 231"/>
                    <a:gd name="T68" fmla="*/ 1155 w 1269"/>
                    <a:gd name="T69" fmla="*/ 41 h 231"/>
                    <a:gd name="T70" fmla="*/ 1113 w 1269"/>
                    <a:gd name="T71" fmla="*/ 32 h 231"/>
                    <a:gd name="T72" fmla="*/ 1072 w 1269"/>
                    <a:gd name="T73" fmla="*/ 26 h 231"/>
                    <a:gd name="T74" fmla="*/ 1046 w 1269"/>
                    <a:gd name="T75" fmla="*/ 31 h 231"/>
                    <a:gd name="T76" fmla="*/ 1031 w 1269"/>
                    <a:gd name="T77" fmla="*/ 19 h 231"/>
                    <a:gd name="T78" fmla="*/ 993 w 1269"/>
                    <a:gd name="T79" fmla="*/ 8 h 231"/>
                    <a:gd name="T80" fmla="*/ 945 w 1269"/>
                    <a:gd name="T81" fmla="*/ 4 h 231"/>
                    <a:gd name="T82" fmla="*/ 881 w 1269"/>
                    <a:gd name="T83" fmla="*/ 0 h 231"/>
                    <a:gd name="T84" fmla="*/ 802 w 1269"/>
                    <a:gd name="T85" fmla="*/ 8 h 231"/>
                    <a:gd name="T86" fmla="*/ 320 w 1269"/>
                    <a:gd name="T87" fmla="*/ 3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69" h="231">
                      <a:moveTo>
                        <a:pt x="320" y="34"/>
                      </a:moveTo>
                      <a:lnTo>
                        <a:pt x="267" y="46"/>
                      </a:lnTo>
                      <a:lnTo>
                        <a:pt x="226" y="69"/>
                      </a:lnTo>
                      <a:lnTo>
                        <a:pt x="177" y="80"/>
                      </a:lnTo>
                      <a:lnTo>
                        <a:pt x="120" y="91"/>
                      </a:lnTo>
                      <a:lnTo>
                        <a:pt x="72" y="110"/>
                      </a:lnTo>
                      <a:lnTo>
                        <a:pt x="34" y="125"/>
                      </a:lnTo>
                      <a:lnTo>
                        <a:pt x="17" y="136"/>
                      </a:lnTo>
                      <a:lnTo>
                        <a:pt x="6" y="151"/>
                      </a:lnTo>
                      <a:lnTo>
                        <a:pt x="1" y="160"/>
                      </a:lnTo>
                      <a:lnTo>
                        <a:pt x="0" y="174"/>
                      </a:lnTo>
                      <a:lnTo>
                        <a:pt x="15" y="189"/>
                      </a:lnTo>
                      <a:lnTo>
                        <a:pt x="31" y="197"/>
                      </a:lnTo>
                      <a:lnTo>
                        <a:pt x="55" y="202"/>
                      </a:lnTo>
                      <a:lnTo>
                        <a:pt x="80" y="207"/>
                      </a:lnTo>
                      <a:lnTo>
                        <a:pt x="124" y="213"/>
                      </a:lnTo>
                      <a:lnTo>
                        <a:pt x="176" y="220"/>
                      </a:lnTo>
                      <a:lnTo>
                        <a:pt x="214" y="223"/>
                      </a:lnTo>
                      <a:lnTo>
                        <a:pt x="350" y="228"/>
                      </a:lnTo>
                      <a:lnTo>
                        <a:pt x="451" y="228"/>
                      </a:lnTo>
                      <a:lnTo>
                        <a:pt x="594" y="231"/>
                      </a:lnTo>
                      <a:lnTo>
                        <a:pt x="722" y="228"/>
                      </a:lnTo>
                      <a:lnTo>
                        <a:pt x="1020" y="228"/>
                      </a:lnTo>
                      <a:lnTo>
                        <a:pt x="1103" y="220"/>
                      </a:lnTo>
                      <a:lnTo>
                        <a:pt x="1134" y="214"/>
                      </a:lnTo>
                      <a:lnTo>
                        <a:pt x="1174" y="205"/>
                      </a:lnTo>
                      <a:lnTo>
                        <a:pt x="1209" y="191"/>
                      </a:lnTo>
                      <a:lnTo>
                        <a:pt x="1237" y="170"/>
                      </a:lnTo>
                      <a:lnTo>
                        <a:pt x="1264" y="148"/>
                      </a:lnTo>
                      <a:lnTo>
                        <a:pt x="1269" y="122"/>
                      </a:lnTo>
                      <a:lnTo>
                        <a:pt x="1264" y="110"/>
                      </a:lnTo>
                      <a:lnTo>
                        <a:pt x="1247" y="88"/>
                      </a:lnTo>
                      <a:lnTo>
                        <a:pt x="1217" y="69"/>
                      </a:lnTo>
                      <a:lnTo>
                        <a:pt x="1189" y="54"/>
                      </a:lnTo>
                      <a:lnTo>
                        <a:pt x="1155" y="41"/>
                      </a:lnTo>
                      <a:lnTo>
                        <a:pt x="1113" y="32"/>
                      </a:lnTo>
                      <a:lnTo>
                        <a:pt x="1072" y="26"/>
                      </a:lnTo>
                      <a:lnTo>
                        <a:pt x="1046" y="31"/>
                      </a:lnTo>
                      <a:lnTo>
                        <a:pt x="1031" y="19"/>
                      </a:lnTo>
                      <a:lnTo>
                        <a:pt x="993" y="8"/>
                      </a:lnTo>
                      <a:lnTo>
                        <a:pt x="945" y="4"/>
                      </a:lnTo>
                      <a:lnTo>
                        <a:pt x="881" y="0"/>
                      </a:lnTo>
                      <a:lnTo>
                        <a:pt x="802" y="8"/>
                      </a:lnTo>
                      <a:lnTo>
                        <a:pt x="320" y="34"/>
                      </a:lnTo>
                      <a:close/>
                    </a:path>
                  </a:pathLst>
                </a:custGeom>
                <a:solidFill>
                  <a:srgbClr val="9F9F9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08" name="Freeform 176"/>
                <p:cNvSpPr>
                  <a:spLocks noChangeAspect="1"/>
                </p:cNvSpPr>
                <p:nvPr/>
              </p:nvSpPr>
              <p:spPr bwMode="auto">
                <a:xfrm>
                  <a:off x="1512" y="1854"/>
                  <a:ext cx="317" cy="51"/>
                </a:xfrm>
                <a:custGeom>
                  <a:avLst/>
                  <a:gdLst>
                    <a:gd name="T0" fmla="*/ 316 w 1268"/>
                    <a:gd name="T1" fmla="*/ 0 h 203"/>
                    <a:gd name="T2" fmla="*/ 326 w 1268"/>
                    <a:gd name="T3" fmla="*/ 17 h 203"/>
                    <a:gd name="T4" fmla="*/ 331 w 1268"/>
                    <a:gd name="T5" fmla="*/ 43 h 203"/>
                    <a:gd name="T6" fmla="*/ 333 w 1268"/>
                    <a:gd name="T7" fmla="*/ 61 h 203"/>
                    <a:gd name="T8" fmla="*/ 327 w 1268"/>
                    <a:gd name="T9" fmla="*/ 86 h 203"/>
                    <a:gd name="T10" fmla="*/ 315 w 1268"/>
                    <a:gd name="T11" fmla="*/ 109 h 203"/>
                    <a:gd name="T12" fmla="*/ 303 w 1268"/>
                    <a:gd name="T13" fmla="*/ 127 h 203"/>
                    <a:gd name="T14" fmla="*/ 289 w 1268"/>
                    <a:gd name="T15" fmla="*/ 139 h 203"/>
                    <a:gd name="T16" fmla="*/ 248 w 1268"/>
                    <a:gd name="T17" fmla="*/ 141 h 203"/>
                    <a:gd name="T18" fmla="*/ 211 w 1268"/>
                    <a:gd name="T19" fmla="*/ 144 h 203"/>
                    <a:gd name="T20" fmla="*/ 171 w 1268"/>
                    <a:gd name="T21" fmla="*/ 143 h 203"/>
                    <a:gd name="T22" fmla="*/ 147 w 1268"/>
                    <a:gd name="T23" fmla="*/ 140 h 203"/>
                    <a:gd name="T24" fmla="*/ 98 w 1268"/>
                    <a:gd name="T25" fmla="*/ 134 h 203"/>
                    <a:gd name="T26" fmla="*/ 69 w 1268"/>
                    <a:gd name="T27" fmla="*/ 131 h 203"/>
                    <a:gd name="T28" fmla="*/ 42 w 1268"/>
                    <a:gd name="T29" fmla="*/ 126 h 203"/>
                    <a:gd name="T30" fmla="*/ 7 w 1268"/>
                    <a:gd name="T31" fmla="*/ 122 h 203"/>
                    <a:gd name="T32" fmla="*/ 2 w 1268"/>
                    <a:gd name="T33" fmla="*/ 129 h 203"/>
                    <a:gd name="T34" fmla="*/ 0 w 1268"/>
                    <a:gd name="T35" fmla="*/ 140 h 203"/>
                    <a:gd name="T36" fmla="*/ 1 w 1268"/>
                    <a:gd name="T37" fmla="*/ 150 h 203"/>
                    <a:gd name="T38" fmla="*/ 3 w 1268"/>
                    <a:gd name="T39" fmla="*/ 156 h 203"/>
                    <a:gd name="T40" fmla="*/ 10 w 1268"/>
                    <a:gd name="T41" fmla="*/ 163 h 203"/>
                    <a:gd name="T42" fmla="*/ 24 w 1268"/>
                    <a:gd name="T43" fmla="*/ 168 h 203"/>
                    <a:gd name="T44" fmla="*/ 48 w 1268"/>
                    <a:gd name="T45" fmla="*/ 175 h 203"/>
                    <a:gd name="T46" fmla="*/ 77 w 1268"/>
                    <a:gd name="T47" fmla="*/ 181 h 203"/>
                    <a:gd name="T48" fmla="*/ 116 w 1268"/>
                    <a:gd name="T49" fmla="*/ 188 h 203"/>
                    <a:gd name="T50" fmla="*/ 167 w 1268"/>
                    <a:gd name="T51" fmla="*/ 194 h 203"/>
                    <a:gd name="T52" fmla="*/ 217 w 1268"/>
                    <a:gd name="T53" fmla="*/ 197 h 203"/>
                    <a:gd name="T54" fmla="*/ 438 w 1268"/>
                    <a:gd name="T55" fmla="*/ 200 h 203"/>
                    <a:gd name="T56" fmla="*/ 608 w 1268"/>
                    <a:gd name="T57" fmla="*/ 203 h 203"/>
                    <a:gd name="T58" fmla="*/ 728 w 1268"/>
                    <a:gd name="T59" fmla="*/ 199 h 203"/>
                    <a:gd name="T60" fmla="*/ 1016 w 1268"/>
                    <a:gd name="T61" fmla="*/ 199 h 203"/>
                    <a:gd name="T62" fmla="*/ 1089 w 1268"/>
                    <a:gd name="T63" fmla="*/ 194 h 203"/>
                    <a:gd name="T64" fmla="*/ 1119 w 1268"/>
                    <a:gd name="T65" fmla="*/ 190 h 203"/>
                    <a:gd name="T66" fmla="*/ 1152 w 1268"/>
                    <a:gd name="T67" fmla="*/ 183 h 203"/>
                    <a:gd name="T68" fmla="*/ 1182 w 1268"/>
                    <a:gd name="T69" fmla="*/ 173 h 203"/>
                    <a:gd name="T70" fmla="*/ 1207 w 1268"/>
                    <a:gd name="T71" fmla="*/ 164 h 203"/>
                    <a:gd name="T72" fmla="*/ 1237 w 1268"/>
                    <a:gd name="T73" fmla="*/ 147 h 203"/>
                    <a:gd name="T74" fmla="*/ 1254 w 1268"/>
                    <a:gd name="T75" fmla="*/ 132 h 203"/>
                    <a:gd name="T76" fmla="*/ 1267 w 1268"/>
                    <a:gd name="T77" fmla="*/ 118 h 203"/>
                    <a:gd name="T78" fmla="*/ 1268 w 1268"/>
                    <a:gd name="T79" fmla="*/ 98 h 203"/>
                    <a:gd name="T80" fmla="*/ 1265 w 1268"/>
                    <a:gd name="T81" fmla="*/ 83 h 203"/>
                    <a:gd name="T82" fmla="*/ 1244 w 1268"/>
                    <a:gd name="T83" fmla="*/ 62 h 203"/>
                    <a:gd name="T84" fmla="*/ 1232 w 1268"/>
                    <a:gd name="T85" fmla="*/ 79 h 203"/>
                    <a:gd name="T86" fmla="*/ 1213 w 1268"/>
                    <a:gd name="T87" fmla="*/ 98 h 203"/>
                    <a:gd name="T88" fmla="*/ 1196 w 1268"/>
                    <a:gd name="T89" fmla="*/ 105 h 203"/>
                    <a:gd name="T90" fmla="*/ 1176 w 1268"/>
                    <a:gd name="T91" fmla="*/ 111 h 203"/>
                    <a:gd name="T92" fmla="*/ 1131 w 1268"/>
                    <a:gd name="T93" fmla="*/ 111 h 203"/>
                    <a:gd name="T94" fmla="*/ 1088 w 1268"/>
                    <a:gd name="T95" fmla="*/ 115 h 203"/>
                    <a:gd name="T96" fmla="*/ 725 w 1268"/>
                    <a:gd name="T97" fmla="*/ 73 h 203"/>
                    <a:gd name="T98" fmla="*/ 685 w 1268"/>
                    <a:gd name="T99" fmla="*/ 72 h 203"/>
                    <a:gd name="T100" fmla="*/ 628 w 1268"/>
                    <a:gd name="T101" fmla="*/ 62 h 203"/>
                    <a:gd name="T102" fmla="*/ 570 w 1268"/>
                    <a:gd name="T103" fmla="*/ 44 h 203"/>
                    <a:gd name="T104" fmla="*/ 545 w 1268"/>
                    <a:gd name="T105" fmla="*/ 32 h 203"/>
                    <a:gd name="T106" fmla="*/ 511 w 1268"/>
                    <a:gd name="T107" fmla="*/ 16 h 203"/>
                    <a:gd name="T108" fmla="*/ 508 w 1268"/>
                    <a:gd name="T109" fmla="*/ 16 h 203"/>
                    <a:gd name="T110" fmla="*/ 436 w 1268"/>
                    <a:gd name="T111" fmla="*/ 9 h 203"/>
                    <a:gd name="T112" fmla="*/ 375 w 1268"/>
                    <a:gd name="T113" fmla="*/ 4 h 203"/>
                    <a:gd name="T114" fmla="*/ 316 w 1268"/>
                    <a:gd name="T11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8" h="203">
                      <a:moveTo>
                        <a:pt x="316" y="0"/>
                      </a:moveTo>
                      <a:lnTo>
                        <a:pt x="326" y="17"/>
                      </a:lnTo>
                      <a:lnTo>
                        <a:pt x="331" y="43"/>
                      </a:lnTo>
                      <a:lnTo>
                        <a:pt x="333" y="61"/>
                      </a:lnTo>
                      <a:lnTo>
                        <a:pt x="327" y="86"/>
                      </a:lnTo>
                      <a:lnTo>
                        <a:pt x="315" y="109"/>
                      </a:lnTo>
                      <a:lnTo>
                        <a:pt x="303" y="127"/>
                      </a:lnTo>
                      <a:lnTo>
                        <a:pt x="289" y="139"/>
                      </a:lnTo>
                      <a:lnTo>
                        <a:pt x="248" y="141"/>
                      </a:lnTo>
                      <a:lnTo>
                        <a:pt x="211" y="144"/>
                      </a:lnTo>
                      <a:lnTo>
                        <a:pt x="171" y="143"/>
                      </a:lnTo>
                      <a:lnTo>
                        <a:pt x="147" y="140"/>
                      </a:lnTo>
                      <a:lnTo>
                        <a:pt x="98" y="134"/>
                      </a:lnTo>
                      <a:lnTo>
                        <a:pt x="69" y="131"/>
                      </a:lnTo>
                      <a:lnTo>
                        <a:pt x="42" y="126"/>
                      </a:lnTo>
                      <a:lnTo>
                        <a:pt x="7" y="122"/>
                      </a:lnTo>
                      <a:lnTo>
                        <a:pt x="2" y="129"/>
                      </a:lnTo>
                      <a:lnTo>
                        <a:pt x="0" y="140"/>
                      </a:lnTo>
                      <a:lnTo>
                        <a:pt x="1" y="150"/>
                      </a:lnTo>
                      <a:lnTo>
                        <a:pt x="3" y="156"/>
                      </a:lnTo>
                      <a:lnTo>
                        <a:pt x="10" y="163"/>
                      </a:lnTo>
                      <a:lnTo>
                        <a:pt x="24" y="168"/>
                      </a:lnTo>
                      <a:lnTo>
                        <a:pt x="48" y="175"/>
                      </a:lnTo>
                      <a:lnTo>
                        <a:pt x="77" y="181"/>
                      </a:lnTo>
                      <a:lnTo>
                        <a:pt x="116" y="188"/>
                      </a:lnTo>
                      <a:lnTo>
                        <a:pt x="167" y="194"/>
                      </a:lnTo>
                      <a:lnTo>
                        <a:pt x="217" y="197"/>
                      </a:lnTo>
                      <a:lnTo>
                        <a:pt x="438" y="200"/>
                      </a:lnTo>
                      <a:lnTo>
                        <a:pt x="608" y="203"/>
                      </a:lnTo>
                      <a:lnTo>
                        <a:pt x="728" y="199"/>
                      </a:lnTo>
                      <a:lnTo>
                        <a:pt x="1016" y="199"/>
                      </a:lnTo>
                      <a:lnTo>
                        <a:pt x="1089" y="194"/>
                      </a:lnTo>
                      <a:lnTo>
                        <a:pt x="1119" y="190"/>
                      </a:lnTo>
                      <a:lnTo>
                        <a:pt x="1152" y="183"/>
                      </a:lnTo>
                      <a:lnTo>
                        <a:pt x="1182" y="173"/>
                      </a:lnTo>
                      <a:lnTo>
                        <a:pt x="1207" y="164"/>
                      </a:lnTo>
                      <a:lnTo>
                        <a:pt x="1237" y="147"/>
                      </a:lnTo>
                      <a:lnTo>
                        <a:pt x="1254" y="132"/>
                      </a:lnTo>
                      <a:lnTo>
                        <a:pt x="1267" y="118"/>
                      </a:lnTo>
                      <a:lnTo>
                        <a:pt x="1268" y="98"/>
                      </a:lnTo>
                      <a:lnTo>
                        <a:pt x="1265" y="83"/>
                      </a:lnTo>
                      <a:lnTo>
                        <a:pt x="1244" y="62"/>
                      </a:lnTo>
                      <a:lnTo>
                        <a:pt x="1232" y="79"/>
                      </a:lnTo>
                      <a:lnTo>
                        <a:pt x="1213" y="98"/>
                      </a:lnTo>
                      <a:lnTo>
                        <a:pt x="1196" y="105"/>
                      </a:lnTo>
                      <a:lnTo>
                        <a:pt x="1176" y="111"/>
                      </a:lnTo>
                      <a:lnTo>
                        <a:pt x="1131" y="111"/>
                      </a:lnTo>
                      <a:lnTo>
                        <a:pt x="1088" y="115"/>
                      </a:lnTo>
                      <a:lnTo>
                        <a:pt x="725" y="73"/>
                      </a:lnTo>
                      <a:lnTo>
                        <a:pt x="685" y="72"/>
                      </a:lnTo>
                      <a:lnTo>
                        <a:pt x="628" y="62"/>
                      </a:lnTo>
                      <a:lnTo>
                        <a:pt x="570" y="44"/>
                      </a:lnTo>
                      <a:lnTo>
                        <a:pt x="545" y="32"/>
                      </a:lnTo>
                      <a:lnTo>
                        <a:pt x="511" y="16"/>
                      </a:lnTo>
                      <a:lnTo>
                        <a:pt x="508" y="16"/>
                      </a:lnTo>
                      <a:lnTo>
                        <a:pt x="436" y="9"/>
                      </a:lnTo>
                      <a:lnTo>
                        <a:pt x="375" y="4"/>
                      </a:lnTo>
                      <a:lnTo>
                        <a:pt x="316" y="0"/>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409" name="Group 177"/>
              <p:cNvGrpSpPr>
                <a:grpSpLocks noChangeAspect="1"/>
              </p:cNvGrpSpPr>
              <p:nvPr/>
            </p:nvGrpSpPr>
            <p:grpSpPr bwMode="auto">
              <a:xfrm>
                <a:off x="1690" y="1902"/>
                <a:ext cx="97" cy="34"/>
                <a:chOff x="1690" y="1902"/>
                <a:chExt cx="97" cy="34"/>
              </a:xfrm>
            </p:grpSpPr>
            <p:grpSp>
              <p:nvGrpSpPr>
                <p:cNvPr id="95410" name="Group 178"/>
                <p:cNvGrpSpPr>
                  <a:grpSpLocks noChangeAspect="1"/>
                </p:cNvGrpSpPr>
                <p:nvPr/>
              </p:nvGrpSpPr>
              <p:grpSpPr bwMode="auto">
                <a:xfrm>
                  <a:off x="1690" y="1902"/>
                  <a:ext cx="97" cy="34"/>
                  <a:chOff x="1690" y="1902"/>
                  <a:chExt cx="97" cy="34"/>
                </a:xfrm>
              </p:grpSpPr>
              <p:grpSp>
                <p:nvGrpSpPr>
                  <p:cNvPr id="95411" name="Group 179"/>
                  <p:cNvGrpSpPr>
                    <a:grpSpLocks noChangeAspect="1"/>
                  </p:cNvGrpSpPr>
                  <p:nvPr/>
                </p:nvGrpSpPr>
                <p:grpSpPr bwMode="auto">
                  <a:xfrm>
                    <a:off x="1690" y="1902"/>
                    <a:ext cx="22" cy="25"/>
                    <a:chOff x="1690" y="1902"/>
                    <a:chExt cx="22" cy="25"/>
                  </a:xfrm>
                </p:grpSpPr>
                <p:sp>
                  <p:nvSpPr>
                    <p:cNvPr id="95412" name="Freeform 180"/>
                    <p:cNvSpPr>
                      <a:spLocks noChangeAspect="1"/>
                    </p:cNvSpPr>
                    <p:nvPr/>
                  </p:nvSpPr>
                  <p:spPr bwMode="auto">
                    <a:xfrm>
                      <a:off x="1690" y="1902"/>
                      <a:ext cx="22" cy="25"/>
                    </a:xfrm>
                    <a:custGeom>
                      <a:avLst/>
                      <a:gdLst>
                        <a:gd name="T0" fmla="*/ 34 w 85"/>
                        <a:gd name="T1" fmla="*/ 7 h 101"/>
                        <a:gd name="T2" fmla="*/ 12 w 85"/>
                        <a:gd name="T3" fmla="*/ 13 h 101"/>
                        <a:gd name="T4" fmla="*/ 5 w 85"/>
                        <a:gd name="T5" fmla="*/ 22 h 101"/>
                        <a:gd name="T6" fmla="*/ 1 w 85"/>
                        <a:gd name="T7" fmla="*/ 36 h 101"/>
                        <a:gd name="T8" fmla="*/ 0 w 85"/>
                        <a:gd name="T9" fmla="*/ 47 h 101"/>
                        <a:gd name="T10" fmla="*/ 0 w 85"/>
                        <a:gd name="T11" fmla="*/ 63 h 101"/>
                        <a:gd name="T12" fmla="*/ 4 w 85"/>
                        <a:gd name="T13" fmla="*/ 79 h 101"/>
                        <a:gd name="T14" fmla="*/ 85 w 85"/>
                        <a:gd name="T15" fmla="*/ 101 h 101"/>
                        <a:gd name="T16" fmla="*/ 79 w 85"/>
                        <a:gd name="T17" fmla="*/ 0 h 101"/>
                        <a:gd name="T18" fmla="*/ 34 w 85"/>
                        <a:gd name="T19" fmla="*/ 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01">
                          <a:moveTo>
                            <a:pt x="34" y="7"/>
                          </a:moveTo>
                          <a:lnTo>
                            <a:pt x="12" y="13"/>
                          </a:lnTo>
                          <a:lnTo>
                            <a:pt x="5" y="22"/>
                          </a:lnTo>
                          <a:lnTo>
                            <a:pt x="1" y="36"/>
                          </a:lnTo>
                          <a:lnTo>
                            <a:pt x="0" y="47"/>
                          </a:lnTo>
                          <a:lnTo>
                            <a:pt x="0" y="63"/>
                          </a:lnTo>
                          <a:lnTo>
                            <a:pt x="4" y="79"/>
                          </a:lnTo>
                          <a:lnTo>
                            <a:pt x="85" y="101"/>
                          </a:lnTo>
                          <a:lnTo>
                            <a:pt x="79" y="0"/>
                          </a:lnTo>
                          <a:lnTo>
                            <a:pt x="34" y="7"/>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13" name="Freeform 181"/>
                    <p:cNvSpPr>
                      <a:spLocks noChangeAspect="1"/>
                    </p:cNvSpPr>
                    <p:nvPr/>
                  </p:nvSpPr>
                  <p:spPr bwMode="auto">
                    <a:xfrm>
                      <a:off x="1690" y="1911"/>
                      <a:ext cx="21" cy="8"/>
                    </a:xfrm>
                    <a:custGeom>
                      <a:avLst/>
                      <a:gdLst>
                        <a:gd name="T0" fmla="*/ 1 w 83"/>
                        <a:gd name="T1" fmla="*/ 0 h 31"/>
                        <a:gd name="T2" fmla="*/ 80 w 83"/>
                        <a:gd name="T3" fmla="*/ 1 h 31"/>
                        <a:gd name="T4" fmla="*/ 83 w 83"/>
                        <a:gd name="T5" fmla="*/ 31 h 31"/>
                        <a:gd name="T6" fmla="*/ 0 w 83"/>
                        <a:gd name="T7" fmla="*/ 19 h 31"/>
                        <a:gd name="T8" fmla="*/ 0 w 83"/>
                        <a:gd name="T9" fmla="*/ 10 h 31"/>
                        <a:gd name="T10" fmla="*/ 1 w 83"/>
                        <a:gd name="T11" fmla="*/ 0 h 31"/>
                      </a:gdLst>
                      <a:ahLst/>
                      <a:cxnLst>
                        <a:cxn ang="0">
                          <a:pos x="T0" y="T1"/>
                        </a:cxn>
                        <a:cxn ang="0">
                          <a:pos x="T2" y="T3"/>
                        </a:cxn>
                        <a:cxn ang="0">
                          <a:pos x="T4" y="T5"/>
                        </a:cxn>
                        <a:cxn ang="0">
                          <a:pos x="T6" y="T7"/>
                        </a:cxn>
                        <a:cxn ang="0">
                          <a:pos x="T8" y="T9"/>
                        </a:cxn>
                        <a:cxn ang="0">
                          <a:pos x="T10" y="T11"/>
                        </a:cxn>
                      </a:cxnLst>
                      <a:rect l="0" t="0" r="r" b="b"/>
                      <a:pathLst>
                        <a:path w="83" h="31">
                          <a:moveTo>
                            <a:pt x="1" y="0"/>
                          </a:moveTo>
                          <a:lnTo>
                            <a:pt x="80" y="1"/>
                          </a:lnTo>
                          <a:lnTo>
                            <a:pt x="83" y="31"/>
                          </a:lnTo>
                          <a:lnTo>
                            <a:pt x="0" y="19"/>
                          </a:lnTo>
                          <a:lnTo>
                            <a:pt x="0" y="10"/>
                          </a:lnTo>
                          <a:lnTo>
                            <a:pt x="1" y="0"/>
                          </a:lnTo>
                          <a:close/>
                        </a:path>
                      </a:pathLst>
                    </a:custGeom>
                    <a:solidFill>
                      <a:srgbClr val="808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14" name="Freeform 182"/>
                    <p:cNvSpPr>
                      <a:spLocks noChangeAspect="1"/>
                    </p:cNvSpPr>
                    <p:nvPr/>
                  </p:nvSpPr>
                  <p:spPr bwMode="auto">
                    <a:xfrm>
                      <a:off x="1691" y="1919"/>
                      <a:ext cx="21" cy="8"/>
                    </a:xfrm>
                    <a:custGeom>
                      <a:avLst/>
                      <a:gdLst>
                        <a:gd name="T0" fmla="*/ 0 w 84"/>
                        <a:gd name="T1" fmla="*/ 0 h 32"/>
                        <a:gd name="T2" fmla="*/ 83 w 84"/>
                        <a:gd name="T3" fmla="*/ 14 h 32"/>
                        <a:gd name="T4" fmla="*/ 82 w 84"/>
                        <a:gd name="T5" fmla="*/ 22 h 32"/>
                        <a:gd name="T6" fmla="*/ 84 w 84"/>
                        <a:gd name="T7" fmla="*/ 32 h 32"/>
                        <a:gd name="T8" fmla="*/ 3 w 84"/>
                        <a:gd name="T9" fmla="*/ 10 h 32"/>
                        <a:gd name="T10" fmla="*/ 0 w 84"/>
                        <a:gd name="T11" fmla="*/ 0 h 32"/>
                      </a:gdLst>
                      <a:ahLst/>
                      <a:cxnLst>
                        <a:cxn ang="0">
                          <a:pos x="T0" y="T1"/>
                        </a:cxn>
                        <a:cxn ang="0">
                          <a:pos x="T2" y="T3"/>
                        </a:cxn>
                        <a:cxn ang="0">
                          <a:pos x="T4" y="T5"/>
                        </a:cxn>
                        <a:cxn ang="0">
                          <a:pos x="T6" y="T7"/>
                        </a:cxn>
                        <a:cxn ang="0">
                          <a:pos x="T8" y="T9"/>
                        </a:cxn>
                        <a:cxn ang="0">
                          <a:pos x="T10" y="T11"/>
                        </a:cxn>
                      </a:cxnLst>
                      <a:rect l="0" t="0" r="r" b="b"/>
                      <a:pathLst>
                        <a:path w="84" h="32">
                          <a:moveTo>
                            <a:pt x="0" y="0"/>
                          </a:moveTo>
                          <a:lnTo>
                            <a:pt x="83" y="14"/>
                          </a:lnTo>
                          <a:lnTo>
                            <a:pt x="82" y="22"/>
                          </a:lnTo>
                          <a:lnTo>
                            <a:pt x="84" y="32"/>
                          </a:lnTo>
                          <a:lnTo>
                            <a:pt x="3" y="10"/>
                          </a:lnTo>
                          <a:lnTo>
                            <a:pt x="0" y="0"/>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5415" name="Freeform 183"/>
                  <p:cNvSpPr>
                    <a:spLocks noChangeAspect="1"/>
                  </p:cNvSpPr>
                  <p:nvPr/>
                </p:nvSpPr>
                <p:spPr bwMode="auto">
                  <a:xfrm>
                    <a:off x="1707" y="1903"/>
                    <a:ext cx="80" cy="33"/>
                  </a:xfrm>
                  <a:custGeom>
                    <a:avLst/>
                    <a:gdLst>
                      <a:gd name="T0" fmla="*/ 0 w 317"/>
                      <a:gd name="T1" fmla="*/ 0 h 132"/>
                      <a:gd name="T2" fmla="*/ 2 w 317"/>
                      <a:gd name="T3" fmla="*/ 58 h 132"/>
                      <a:gd name="T4" fmla="*/ 3 w 317"/>
                      <a:gd name="T5" fmla="*/ 79 h 132"/>
                      <a:gd name="T6" fmla="*/ 3 w 317"/>
                      <a:gd name="T7" fmla="*/ 91 h 132"/>
                      <a:gd name="T8" fmla="*/ 8 w 317"/>
                      <a:gd name="T9" fmla="*/ 104 h 132"/>
                      <a:gd name="T10" fmla="*/ 41 w 317"/>
                      <a:gd name="T11" fmla="*/ 115 h 132"/>
                      <a:gd name="T12" fmla="*/ 69 w 317"/>
                      <a:gd name="T13" fmla="*/ 121 h 132"/>
                      <a:gd name="T14" fmla="*/ 95 w 317"/>
                      <a:gd name="T15" fmla="*/ 127 h 132"/>
                      <a:gd name="T16" fmla="*/ 153 w 317"/>
                      <a:gd name="T17" fmla="*/ 132 h 132"/>
                      <a:gd name="T18" fmla="*/ 212 w 317"/>
                      <a:gd name="T19" fmla="*/ 132 h 132"/>
                      <a:gd name="T20" fmla="*/ 259 w 317"/>
                      <a:gd name="T21" fmla="*/ 127 h 132"/>
                      <a:gd name="T22" fmla="*/ 283 w 317"/>
                      <a:gd name="T23" fmla="*/ 122 h 132"/>
                      <a:gd name="T24" fmla="*/ 304 w 317"/>
                      <a:gd name="T25" fmla="*/ 117 h 132"/>
                      <a:gd name="T26" fmla="*/ 312 w 317"/>
                      <a:gd name="T27" fmla="*/ 109 h 132"/>
                      <a:gd name="T28" fmla="*/ 314 w 317"/>
                      <a:gd name="T29" fmla="*/ 94 h 132"/>
                      <a:gd name="T30" fmla="*/ 317 w 317"/>
                      <a:gd name="T31" fmla="*/ 63 h 132"/>
                      <a:gd name="T32" fmla="*/ 317 w 317"/>
                      <a:gd name="T33" fmla="*/ 31 h 132"/>
                      <a:gd name="T34" fmla="*/ 315 w 317"/>
                      <a:gd name="T35" fmla="*/ 20 h 132"/>
                      <a:gd name="T36" fmla="*/ 211 w 317"/>
                      <a:gd name="T37" fmla="*/ 32 h 132"/>
                      <a:gd name="T38" fmla="*/ 128 w 317"/>
                      <a:gd name="T39" fmla="*/ 30 h 132"/>
                      <a:gd name="T40" fmla="*/ 55 w 317"/>
                      <a:gd name="T41" fmla="*/ 17 h 132"/>
                      <a:gd name="T42" fmla="*/ 0 w 317"/>
                      <a:gd name="T4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132">
                        <a:moveTo>
                          <a:pt x="0" y="0"/>
                        </a:moveTo>
                        <a:lnTo>
                          <a:pt x="2" y="58"/>
                        </a:lnTo>
                        <a:lnTo>
                          <a:pt x="3" y="79"/>
                        </a:lnTo>
                        <a:lnTo>
                          <a:pt x="3" y="91"/>
                        </a:lnTo>
                        <a:lnTo>
                          <a:pt x="8" y="104"/>
                        </a:lnTo>
                        <a:lnTo>
                          <a:pt x="41" y="115"/>
                        </a:lnTo>
                        <a:lnTo>
                          <a:pt x="69" y="121"/>
                        </a:lnTo>
                        <a:lnTo>
                          <a:pt x="95" y="127"/>
                        </a:lnTo>
                        <a:lnTo>
                          <a:pt x="153" y="132"/>
                        </a:lnTo>
                        <a:lnTo>
                          <a:pt x="212" y="132"/>
                        </a:lnTo>
                        <a:lnTo>
                          <a:pt x="259" y="127"/>
                        </a:lnTo>
                        <a:lnTo>
                          <a:pt x="283" y="122"/>
                        </a:lnTo>
                        <a:lnTo>
                          <a:pt x="304" y="117"/>
                        </a:lnTo>
                        <a:lnTo>
                          <a:pt x="312" y="109"/>
                        </a:lnTo>
                        <a:lnTo>
                          <a:pt x="314" y="94"/>
                        </a:lnTo>
                        <a:lnTo>
                          <a:pt x="317" y="63"/>
                        </a:lnTo>
                        <a:lnTo>
                          <a:pt x="317" y="31"/>
                        </a:lnTo>
                        <a:lnTo>
                          <a:pt x="315" y="20"/>
                        </a:lnTo>
                        <a:lnTo>
                          <a:pt x="211" y="32"/>
                        </a:lnTo>
                        <a:lnTo>
                          <a:pt x="128" y="30"/>
                        </a:lnTo>
                        <a:lnTo>
                          <a:pt x="55" y="17"/>
                        </a:lnTo>
                        <a:lnTo>
                          <a:pt x="0" y="0"/>
                        </a:lnTo>
                        <a:close/>
                      </a:path>
                    </a:pathLst>
                  </a:custGeom>
                  <a:solidFill>
                    <a:srgbClr val="7F7F7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5416" name="Freeform 184"/>
                <p:cNvSpPr>
                  <a:spLocks noChangeAspect="1"/>
                </p:cNvSpPr>
                <p:nvPr/>
              </p:nvSpPr>
              <p:spPr bwMode="auto">
                <a:xfrm>
                  <a:off x="1708" y="1908"/>
                  <a:ext cx="79" cy="28"/>
                </a:xfrm>
                <a:custGeom>
                  <a:avLst/>
                  <a:gdLst>
                    <a:gd name="T0" fmla="*/ 281 w 314"/>
                    <a:gd name="T1" fmla="*/ 3 h 112"/>
                    <a:gd name="T2" fmla="*/ 274 w 314"/>
                    <a:gd name="T3" fmla="*/ 17 h 112"/>
                    <a:gd name="T4" fmla="*/ 266 w 314"/>
                    <a:gd name="T5" fmla="*/ 30 h 112"/>
                    <a:gd name="T6" fmla="*/ 256 w 314"/>
                    <a:gd name="T7" fmla="*/ 46 h 112"/>
                    <a:gd name="T8" fmla="*/ 249 w 314"/>
                    <a:gd name="T9" fmla="*/ 55 h 112"/>
                    <a:gd name="T10" fmla="*/ 237 w 314"/>
                    <a:gd name="T11" fmla="*/ 66 h 112"/>
                    <a:gd name="T12" fmla="*/ 220 w 314"/>
                    <a:gd name="T13" fmla="*/ 75 h 112"/>
                    <a:gd name="T14" fmla="*/ 204 w 314"/>
                    <a:gd name="T15" fmla="*/ 80 h 112"/>
                    <a:gd name="T16" fmla="*/ 176 w 314"/>
                    <a:gd name="T17" fmla="*/ 84 h 112"/>
                    <a:gd name="T18" fmla="*/ 137 w 314"/>
                    <a:gd name="T19" fmla="*/ 85 h 112"/>
                    <a:gd name="T20" fmla="*/ 73 w 314"/>
                    <a:gd name="T21" fmla="*/ 82 h 112"/>
                    <a:gd name="T22" fmla="*/ 0 w 314"/>
                    <a:gd name="T23" fmla="*/ 73 h 112"/>
                    <a:gd name="T24" fmla="*/ 4 w 314"/>
                    <a:gd name="T25" fmla="*/ 84 h 112"/>
                    <a:gd name="T26" fmla="*/ 30 w 314"/>
                    <a:gd name="T27" fmla="*/ 91 h 112"/>
                    <a:gd name="T28" fmla="*/ 58 w 314"/>
                    <a:gd name="T29" fmla="*/ 99 h 112"/>
                    <a:gd name="T30" fmla="*/ 79 w 314"/>
                    <a:gd name="T31" fmla="*/ 102 h 112"/>
                    <a:gd name="T32" fmla="*/ 104 w 314"/>
                    <a:gd name="T33" fmla="*/ 107 h 112"/>
                    <a:gd name="T34" fmla="*/ 131 w 314"/>
                    <a:gd name="T35" fmla="*/ 110 h 112"/>
                    <a:gd name="T36" fmla="*/ 172 w 314"/>
                    <a:gd name="T37" fmla="*/ 112 h 112"/>
                    <a:gd name="T38" fmla="*/ 209 w 314"/>
                    <a:gd name="T39" fmla="*/ 112 h 112"/>
                    <a:gd name="T40" fmla="*/ 233 w 314"/>
                    <a:gd name="T41" fmla="*/ 109 h 112"/>
                    <a:gd name="T42" fmla="*/ 256 w 314"/>
                    <a:gd name="T43" fmla="*/ 107 h 112"/>
                    <a:gd name="T44" fmla="*/ 279 w 314"/>
                    <a:gd name="T45" fmla="*/ 101 h 112"/>
                    <a:gd name="T46" fmla="*/ 294 w 314"/>
                    <a:gd name="T47" fmla="*/ 98 h 112"/>
                    <a:gd name="T48" fmla="*/ 306 w 314"/>
                    <a:gd name="T49" fmla="*/ 91 h 112"/>
                    <a:gd name="T50" fmla="*/ 310 w 314"/>
                    <a:gd name="T51" fmla="*/ 83 h 112"/>
                    <a:gd name="T52" fmla="*/ 311 w 314"/>
                    <a:gd name="T53" fmla="*/ 74 h 112"/>
                    <a:gd name="T54" fmla="*/ 314 w 314"/>
                    <a:gd name="T55" fmla="*/ 0 h 112"/>
                    <a:gd name="T56" fmla="*/ 281 w 314"/>
                    <a:gd name="T57" fmla="*/ 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4" h="112">
                      <a:moveTo>
                        <a:pt x="281" y="3"/>
                      </a:moveTo>
                      <a:lnTo>
                        <a:pt x="274" y="17"/>
                      </a:lnTo>
                      <a:lnTo>
                        <a:pt x="266" y="30"/>
                      </a:lnTo>
                      <a:lnTo>
                        <a:pt x="256" y="46"/>
                      </a:lnTo>
                      <a:lnTo>
                        <a:pt x="249" y="55"/>
                      </a:lnTo>
                      <a:lnTo>
                        <a:pt x="237" y="66"/>
                      </a:lnTo>
                      <a:lnTo>
                        <a:pt x="220" y="75"/>
                      </a:lnTo>
                      <a:lnTo>
                        <a:pt x="204" y="80"/>
                      </a:lnTo>
                      <a:lnTo>
                        <a:pt x="176" y="84"/>
                      </a:lnTo>
                      <a:lnTo>
                        <a:pt x="137" y="85"/>
                      </a:lnTo>
                      <a:lnTo>
                        <a:pt x="73" y="82"/>
                      </a:lnTo>
                      <a:lnTo>
                        <a:pt x="0" y="73"/>
                      </a:lnTo>
                      <a:lnTo>
                        <a:pt x="4" y="84"/>
                      </a:lnTo>
                      <a:lnTo>
                        <a:pt x="30" y="91"/>
                      </a:lnTo>
                      <a:lnTo>
                        <a:pt x="58" y="99"/>
                      </a:lnTo>
                      <a:lnTo>
                        <a:pt x="79" y="102"/>
                      </a:lnTo>
                      <a:lnTo>
                        <a:pt x="104" y="107"/>
                      </a:lnTo>
                      <a:lnTo>
                        <a:pt x="131" y="110"/>
                      </a:lnTo>
                      <a:lnTo>
                        <a:pt x="172" y="112"/>
                      </a:lnTo>
                      <a:lnTo>
                        <a:pt x="209" y="112"/>
                      </a:lnTo>
                      <a:lnTo>
                        <a:pt x="233" y="109"/>
                      </a:lnTo>
                      <a:lnTo>
                        <a:pt x="256" y="107"/>
                      </a:lnTo>
                      <a:lnTo>
                        <a:pt x="279" y="101"/>
                      </a:lnTo>
                      <a:lnTo>
                        <a:pt x="294" y="98"/>
                      </a:lnTo>
                      <a:lnTo>
                        <a:pt x="306" y="91"/>
                      </a:lnTo>
                      <a:lnTo>
                        <a:pt x="310" y="83"/>
                      </a:lnTo>
                      <a:lnTo>
                        <a:pt x="311" y="74"/>
                      </a:lnTo>
                      <a:lnTo>
                        <a:pt x="314" y="0"/>
                      </a:lnTo>
                      <a:lnTo>
                        <a:pt x="281" y="3"/>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417" name="Group 185"/>
              <p:cNvGrpSpPr>
                <a:grpSpLocks noChangeAspect="1"/>
              </p:cNvGrpSpPr>
              <p:nvPr/>
            </p:nvGrpSpPr>
            <p:grpSpPr bwMode="auto">
              <a:xfrm>
                <a:off x="1682" y="1856"/>
                <a:ext cx="114" cy="55"/>
                <a:chOff x="1682" y="1856"/>
                <a:chExt cx="114" cy="55"/>
              </a:xfrm>
            </p:grpSpPr>
            <p:grpSp>
              <p:nvGrpSpPr>
                <p:cNvPr id="95418" name="Group 186"/>
                <p:cNvGrpSpPr>
                  <a:grpSpLocks noChangeAspect="1"/>
                </p:cNvGrpSpPr>
                <p:nvPr/>
              </p:nvGrpSpPr>
              <p:grpSpPr bwMode="auto">
                <a:xfrm>
                  <a:off x="1682" y="1868"/>
                  <a:ext cx="23" cy="33"/>
                  <a:chOff x="1682" y="1868"/>
                  <a:chExt cx="23" cy="33"/>
                </a:xfrm>
              </p:grpSpPr>
              <p:sp>
                <p:nvSpPr>
                  <p:cNvPr id="95419" name="Freeform 187"/>
                  <p:cNvSpPr>
                    <a:spLocks noChangeAspect="1"/>
                  </p:cNvSpPr>
                  <p:nvPr/>
                </p:nvSpPr>
                <p:spPr bwMode="auto">
                  <a:xfrm>
                    <a:off x="1682" y="1868"/>
                    <a:ext cx="23" cy="33"/>
                  </a:xfrm>
                  <a:custGeom>
                    <a:avLst/>
                    <a:gdLst>
                      <a:gd name="T0" fmla="*/ 8 w 94"/>
                      <a:gd name="T1" fmla="*/ 32 h 132"/>
                      <a:gd name="T2" fmla="*/ 12 w 94"/>
                      <a:gd name="T3" fmla="*/ 23 h 132"/>
                      <a:gd name="T4" fmla="*/ 87 w 94"/>
                      <a:gd name="T5" fmla="*/ 0 h 132"/>
                      <a:gd name="T6" fmla="*/ 94 w 94"/>
                      <a:gd name="T7" fmla="*/ 132 h 132"/>
                      <a:gd name="T8" fmla="*/ 6 w 94"/>
                      <a:gd name="T9" fmla="*/ 100 h 132"/>
                      <a:gd name="T10" fmla="*/ 0 w 94"/>
                      <a:gd name="T11" fmla="*/ 76 h 132"/>
                      <a:gd name="T12" fmla="*/ 0 w 94"/>
                      <a:gd name="T13" fmla="*/ 63 h 132"/>
                      <a:gd name="T14" fmla="*/ 2 w 94"/>
                      <a:gd name="T15" fmla="*/ 46 h 132"/>
                      <a:gd name="T16" fmla="*/ 8 w 94"/>
                      <a:gd name="T17" fmla="*/ 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32">
                        <a:moveTo>
                          <a:pt x="8" y="32"/>
                        </a:moveTo>
                        <a:lnTo>
                          <a:pt x="12" y="23"/>
                        </a:lnTo>
                        <a:lnTo>
                          <a:pt x="87" y="0"/>
                        </a:lnTo>
                        <a:lnTo>
                          <a:pt x="94" y="132"/>
                        </a:lnTo>
                        <a:lnTo>
                          <a:pt x="6" y="100"/>
                        </a:lnTo>
                        <a:lnTo>
                          <a:pt x="0" y="76"/>
                        </a:lnTo>
                        <a:lnTo>
                          <a:pt x="0" y="63"/>
                        </a:lnTo>
                        <a:lnTo>
                          <a:pt x="2" y="46"/>
                        </a:lnTo>
                        <a:lnTo>
                          <a:pt x="8" y="32"/>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20" name="Freeform 188"/>
                  <p:cNvSpPr>
                    <a:spLocks noChangeAspect="1"/>
                  </p:cNvSpPr>
                  <p:nvPr/>
                </p:nvSpPr>
                <p:spPr bwMode="auto">
                  <a:xfrm>
                    <a:off x="1682" y="1875"/>
                    <a:ext cx="22" cy="20"/>
                  </a:xfrm>
                  <a:custGeom>
                    <a:avLst/>
                    <a:gdLst>
                      <a:gd name="T0" fmla="*/ 2 w 89"/>
                      <a:gd name="T1" fmla="*/ 21 h 82"/>
                      <a:gd name="T2" fmla="*/ 5 w 89"/>
                      <a:gd name="T3" fmla="*/ 12 h 82"/>
                      <a:gd name="T4" fmla="*/ 89 w 89"/>
                      <a:gd name="T5" fmla="*/ 0 h 82"/>
                      <a:gd name="T6" fmla="*/ 87 w 89"/>
                      <a:gd name="T7" fmla="*/ 38 h 82"/>
                      <a:gd name="T8" fmla="*/ 84 w 89"/>
                      <a:gd name="T9" fmla="*/ 60 h 82"/>
                      <a:gd name="T10" fmla="*/ 89 w 89"/>
                      <a:gd name="T11" fmla="*/ 82 h 82"/>
                      <a:gd name="T12" fmla="*/ 2 w 89"/>
                      <a:gd name="T13" fmla="*/ 64 h 82"/>
                      <a:gd name="T14" fmla="*/ 0 w 89"/>
                      <a:gd name="T15" fmla="*/ 50 h 82"/>
                      <a:gd name="T16" fmla="*/ 0 w 89"/>
                      <a:gd name="T17" fmla="*/ 36 h 82"/>
                      <a:gd name="T18" fmla="*/ 2 w 89"/>
                      <a:gd name="T1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2">
                        <a:moveTo>
                          <a:pt x="2" y="21"/>
                        </a:moveTo>
                        <a:lnTo>
                          <a:pt x="5" y="12"/>
                        </a:lnTo>
                        <a:lnTo>
                          <a:pt x="89" y="0"/>
                        </a:lnTo>
                        <a:lnTo>
                          <a:pt x="87" y="38"/>
                        </a:lnTo>
                        <a:lnTo>
                          <a:pt x="84" y="60"/>
                        </a:lnTo>
                        <a:lnTo>
                          <a:pt x="89" y="82"/>
                        </a:lnTo>
                        <a:lnTo>
                          <a:pt x="2" y="64"/>
                        </a:lnTo>
                        <a:lnTo>
                          <a:pt x="0" y="50"/>
                        </a:lnTo>
                        <a:lnTo>
                          <a:pt x="0" y="36"/>
                        </a:lnTo>
                        <a:lnTo>
                          <a:pt x="2" y="21"/>
                        </a:lnTo>
                        <a:close/>
                      </a:path>
                    </a:pathLst>
                  </a:custGeom>
                  <a:solidFill>
                    <a:srgbClr val="7F7F7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21" name="Freeform 189"/>
                  <p:cNvSpPr>
                    <a:spLocks noChangeAspect="1"/>
                  </p:cNvSpPr>
                  <p:nvPr/>
                </p:nvSpPr>
                <p:spPr bwMode="auto">
                  <a:xfrm>
                    <a:off x="1682" y="1879"/>
                    <a:ext cx="22" cy="8"/>
                  </a:xfrm>
                  <a:custGeom>
                    <a:avLst/>
                    <a:gdLst>
                      <a:gd name="T0" fmla="*/ 1 w 89"/>
                      <a:gd name="T1" fmla="*/ 9 h 30"/>
                      <a:gd name="T2" fmla="*/ 89 w 89"/>
                      <a:gd name="T3" fmla="*/ 0 h 30"/>
                      <a:gd name="T4" fmla="*/ 88 w 89"/>
                      <a:gd name="T5" fmla="*/ 30 h 30"/>
                      <a:gd name="T6" fmla="*/ 0 w 89"/>
                      <a:gd name="T7" fmla="*/ 30 h 30"/>
                      <a:gd name="T8" fmla="*/ 0 w 89"/>
                      <a:gd name="T9" fmla="*/ 18 h 30"/>
                      <a:gd name="T10" fmla="*/ 1 w 89"/>
                      <a:gd name="T11" fmla="*/ 9 h 30"/>
                    </a:gdLst>
                    <a:ahLst/>
                    <a:cxnLst>
                      <a:cxn ang="0">
                        <a:pos x="T0" y="T1"/>
                      </a:cxn>
                      <a:cxn ang="0">
                        <a:pos x="T2" y="T3"/>
                      </a:cxn>
                      <a:cxn ang="0">
                        <a:pos x="T4" y="T5"/>
                      </a:cxn>
                      <a:cxn ang="0">
                        <a:pos x="T6" y="T7"/>
                      </a:cxn>
                      <a:cxn ang="0">
                        <a:pos x="T8" y="T9"/>
                      </a:cxn>
                      <a:cxn ang="0">
                        <a:pos x="T10" y="T11"/>
                      </a:cxn>
                    </a:cxnLst>
                    <a:rect l="0" t="0" r="r" b="b"/>
                    <a:pathLst>
                      <a:path w="89" h="30">
                        <a:moveTo>
                          <a:pt x="1" y="9"/>
                        </a:moveTo>
                        <a:lnTo>
                          <a:pt x="89" y="0"/>
                        </a:lnTo>
                        <a:lnTo>
                          <a:pt x="88" y="30"/>
                        </a:lnTo>
                        <a:lnTo>
                          <a:pt x="0" y="30"/>
                        </a:lnTo>
                        <a:lnTo>
                          <a:pt x="0" y="18"/>
                        </a:lnTo>
                        <a:lnTo>
                          <a:pt x="1" y="9"/>
                        </a:lnTo>
                        <a:close/>
                      </a:path>
                    </a:pathLst>
                  </a:custGeom>
                  <a:solidFill>
                    <a:srgbClr val="FFFFF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22" name="Freeform 190"/>
                  <p:cNvSpPr>
                    <a:spLocks noChangeAspect="1"/>
                  </p:cNvSpPr>
                  <p:nvPr/>
                </p:nvSpPr>
                <p:spPr bwMode="auto">
                  <a:xfrm>
                    <a:off x="1682" y="1890"/>
                    <a:ext cx="22" cy="11"/>
                  </a:xfrm>
                  <a:custGeom>
                    <a:avLst/>
                    <a:gdLst>
                      <a:gd name="T0" fmla="*/ 0 w 91"/>
                      <a:gd name="T1" fmla="*/ 0 h 46"/>
                      <a:gd name="T2" fmla="*/ 88 w 91"/>
                      <a:gd name="T3" fmla="*/ 17 h 46"/>
                      <a:gd name="T4" fmla="*/ 91 w 91"/>
                      <a:gd name="T5" fmla="*/ 46 h 46"/>
                      <a:gd name="T6" fmla="*/ 5 w 91"/>
                      <a:gd name="T7" fmla="*/ 14 h 46"/>
                      <a:gd name="T8" fmla="*/ 0 w 91"/>
                      <a:gd name="T9" fmla="*/ 0 h 46"/>
                    </a:gdLst>
                    <a:ahLst/>
                    <a:cxnLst>
                      <a:cxn ang="0">
                        <a:pos x="T0" y="T1"/>
                      </a:cxn>
                      <a:cxn ang="0">
                        <a:pos x="T2" y="T3"/>
                      </a:cxn>
                      <a:cxn ang="0">
                        <a:pos x="T4" y="T5"/>
                      </a:cxn>
                      <a:cxn ang="0">
                        <a:pos x="T6" y="T7"/>
                      </a:cxn>
                      <a:cxn ang="0">
                        <a:pos x="T8" y="T9"/>
                      </a:cxn>
                    </a:cxnLst>
                    <a:rect l="0" t="0" r="r" b="b"/>
                    <a:pathLst>
                      <a:path w="91" h="46">
                        <a:moveTo>
                          <a:pt x="0" y="0"/>
                        </a:moveTo>
                        <a:lnTo>
                          <a:pt x="88" y="17"/>
                        </a:lnTo>
                        <a:lnTo>
                          <a:pt x="91" y="46"/>
                        </a:lnTo>
                        <a:lnTo>
                          <a:pt x="5" y="14"/>
                        </a:lnTo>
                        <a:lnTo>
                          <a:pt x="0" y="0"/>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423" name="Group 191"/>
                <p:cNvGrpSpPr>
                  <a:grpSpLocks noChangeAspect="1"/>
                </p:cNvGrpSpPr>
                <p:nvPr/>
              </p:nvGrpSpPr>
              <p:grpSpPr bwMode="auto">
                <a:xfrm>
                  <a:off x="1702" y="1856"/>
                  <a:ext cx="94" cy="55"/>
                  <a:chOff x="1702" y="1856"/>
                  <a:chExt cx="94" cy="55"/>
                </a:xfrm>
              </p:grpSpPr>
              <p:sp>
                <p:nvSpPr>
                  <p:cNvPr id="95424" name="Freeform 192"/>
                  <p:cNvSpPr>
                    <a:spLocks noChangeAspect="1"/>
                  </p:cNvSpPr>
                  <p:nvPr/>
                </p:nvSpPr>
                <p:spPr bwMode="auto">
                  <a:xfrm>
                    <a:off x="1702" y="1856"/>
                    <a:ext cx="94" cy="55"/>
                  </a:xfrm>
                  <a:custGeom>
                    <a:avLst/>
                    <a:gdLst>
                      <a:gd name="T0" fmla="*/ 11 w 378"/>
                      <a:gd name="T1" fmla="*/ 28 h 221"/>
                      <a:gd name="T2" fmla="*/ 32 w 378"/>
                      <a:gd name="T3" fmla="*/ 20 h 221"/>
                      <a:gd name="T4" fmla="*/ 58 w 378"/>
                      <a:gd name="T5" fmla="*/ 12 h 221"/>
                      <a:gd name="T6" fmla="*/ 86 w 378"/>
                      <a:gd name="T7" fmla="*/ 7 h 221"/>
                      <a:gd name="T8" fmla="*/ 119 w 378"/>
                      <a:gd name="T9" fmla="*/ 4 h 221"/>
                      <a:gd name="T10" fmla="*/ 172 w 378"/>
                      <a:gd name="T11" fmla="*/ 1 h 221"/>
                      <a:gd name="T12" fmla="*/ 234 w 378"/>
                      <a:gd name="T13" fmla="*/ 0 h 221"/>
                      <a:gd name="T14" fmla="*/ 304 w 378"/>
                      <a:gd name="T15" fmla="*/ 0 h 221"/>
                      <a:gd name="T16" fmla="*/ 331 w 378"/>
                      <a:gd name="T17" fmla="*/ 3 h 221"/>
                      <a:gd name="T18" fmla="*/ 350 w 378"/>
                      <a:gd name="T19" fmla="*/ 7 h 221"/>
                      <a:gd name="T20" fmla="*/ 363 w 378"/>
                      <a:gd name="T21" fmla="*/ 12 h 221"/>
                      <a:gd name="T22" fmla="*/ 371 w 378"/>
                      <a:gd name="T23" fmla="*/ 17 h 221"/>
                      <a:gd name="T24" fmla="*/ 375 w 378"/>
                      <a:gd name="T25" fmla="*/ 24 h 221"/>
                      <a:gd name="T26" fmla="*/ 377 w 378"/>
                      <a:gd name="T27" fmla="*/ 33 h 221"/>
                      <a:gd name="T28" fmla="*/ 378 w 378"/>
                      <a:gd name="T29" fmla="*/ 44 h 221"/>
                      <a:gd name="T30" fmla="*/ 375 w 378"/>
                      <a:gd name="T31" fmla="*/ 109 h 221"/>
                      <a:gd name="T32" fmla="*/ 372 w 378"/>
                      <a:gd name="T33" fmla="*/ 180 h 221"/>
                      <a:gd name="T34" fmla="*/ 371 w 378"/>
                      <a:gd name="T35" fmla="*/ 191 h 221"/>
                      <a:gd name="T36" fmla="*/ 367 w 378"/>
                      <a:gd name="T37" fmla="*/ 199 h 221"/>
                      <a:gd name="T38" fmla="*/ 361 w 378"/>
                      <a:gd name="T39" fmla="*/ 206 h 221"/>
                      <a:gd name="T40" fmla="*/ 352 w 378"/>
                      <a:gd name="T41" fmla="*/ 210 h 221"/>
                      <a:gd name="T42" fmla="*/ 332 w 378"/>
                      <a:gd name="T43" fmla="*/ 212 h 221"/>
                      <a:gd name="T44" fmla="*/ 297 w 378"/>
                      <a:gd name="T45" fmla="*/ 216 h 221"/>
                      <a:gd name="T46" fmla="*/ 265 w 378"/>
                      <a:gd name="T47" fmla="*/ 219 h 221"/>
                      <a:gd name="T48" fmla="*/ 221 w 378"/>
                      <a:gd name="T49" fmla="*/ 221 h 221"/>
                      <a:gd name="T50" fmla="*/ 186 w 378"/>
                      <a:gd name="T51" fmla="*/ 220 h 221"/>
                      <a:gd name="T52" fmla="*/ 150 w 378"/>
                      <a:gd name="T53" fmla="*/ 219 h 221"/>
                      <a:gd name="T54" fmla="*/ 125 w 378"/>
                      <a:gd name="T55" fmla="*/ 216 h 221"/>
                      <a:gd name="T56" fmla="*/ 105 w 378"/>
                      <a:gd name="T57" fmla="*/ 212 h 221"/>
                      <a:gd name="T58" fmla="*/ 80 w 378"/>
                      <a:gd name="T59" fmla="*/ 208 h 221"/>
                      <a:gd name="T60" fmla="*/ 56 w 378"/>
                      <a:gd name="T61" fmla="*/ 202 h 221"/>
                      <a:gd name="T62" fmla="*/ 28 w 378"/>
                      <a:gd name="T63" fmla="*/ 196 h 221"/>
                      <a:gd name="T64" fmla="*/ 10 w 378"/>
                      <a:gd name="T65" fmla="*/ 189 h 221"/>
                      <a:gd name="T66" fmla="*/ 8 w 378"/>
                      <a:gd name="T67" fmla="*/ 174 h 221"/>
                      <a:gd name="T68" fmla="*/ 3 w 378"/>
                      <a:gd name="T69" fmla="*/ 151 h 221"/>
                      <a:gd name="T70" fmla="*/ 1 w 378"/>
                      <a:gd name="T71" fmla="*/ 124 h 221"/>
                      <a:gd name="T72" fmla="*/ 0 w 378"/>
                      <a:gd name="T73" fmla="*/ 94 h 221"/>
                      <a:gd name="T74" fmla="*/ 2 w 378"/>
                      <a:gd name="T75" fmla="*/ 60 h 221"/>
                      <a:gd name="T76" fmla="*/ 11 w 378"/>
                      <a:gd name="T77" fmla="*/ 2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8" h="221">
                        <a:moveTo>
                          <a:pt x="11" y="28"/>
                        </a:moveTo>
                        <a:lnTo>
                          <a:pt x="32" y="20"/>
                        </a:lnTo>
                        <a:lnTo>
                          <a:pt x="58" y="12"/>
                        </a:lnTo>
                        <a:lnTo>
                          <a:pt x="86" y="7"/>
                        </a:lnTo>
                        <a:lnTo>
                          <a:pt x="119" y="4"/>
                        </a:lnTo>
                        <a:lnTo>
                          <a:pt x="172" y="1"/>
                        </a:lnTo>
                        <a:lnTo>
                          <a:pt x="234" y="0"/>
                        </a:lnTo>
                        <a:lnTo>
                          <a:pt x="304" y="0"/>
                        </a:lnTo>
                        <a:lnTo>
                          <a:pt x="331" y="3"/>
                        </a:lnTo>
                        <a:lnTo>
                          <a:pt x="350" y="7"/>
                        </a:lnTo>
                        <a:lnTo>
                          <a:pt x="363" y="12"/>
                        </a:lnTo>
                        <a:lnTo>
                          <a:pt x="371" y="17"/>
                        </a:lnTo>
                        <a:lnTo>
                          <a:pt x="375" y="24"/>
                        </a:lnTo>
                        <a:lnTo>
                          <a:pt x="377" y="33"/>
                        </a:lnTo>
                        <a:lnTo>
                          <a:pt x="378" y="44"/>
                        </a:lnTo>
                        <a:lnTo>
                          <a:pt x="375" y="109"/>
                        </a:lnTo>
                        <a:lnTo>
                          <a:pt x="372" y="180"/>
                        </a:lnTo>
                        <a:lnTo>
                          <a:pt x="371" y="191"/>
                        </a:lnTo>
                        <a:lnTo>
                          <a:pt x="367" y="199"/>
                        </a:lnTo>
                        <a:lnTo>
                          <a:pt x="361" y="206"/>
                        </a:lnTo>
                        <a:lnTo>
                          <a:pt x="352" y="210"/>
                        </a:lnTo>
                        <a:lnTo>
                          <a:pt x="332" y="212"/>
                        </a:lnTo>
                        <a:lnTo>
                          <a:pt x="297" y="216"/>
                        </a:lnTo>
                        <a:lnTo>
                          <a:pt x="265" y="219"/>
                        </a:lnTo>
                        <a:lnTo>
                          <a:pt x="221" y="221"/>
                        </a:lnTo>
                        <a:lnTo>
                          <a:pt x="186" y="220"/>
                        </a:lnTo>
                        <a:lnTo>
                          <a:pt x="150" y="219"/>
                        </a:lnTo>
                        <a:lnTo>
                          <a:pt x="125" y="216"/>
                        </a:lnTo>
                        <a:lnTo>
                          <a:pt x="105" y="212"/>
                        </a:lnTo>
                        <a:lnTo>
                          <a:pt x="80" y="208"/>
                        </a:lnTo>
                        <a:lnTo>
                          <a:pt x="56" y="202"/>
                        </a:lnTo>
                        <a:lnTo>
                          <a:pt x="28" y="196"/>
                        </a:lnTo>
                        <a:lnTo>
                          <a:pt x="10" y="189"/>
                        </a:lnTo>
                        <a:lnTo>
                          <a:pt x="8" y="174"/>
                        </a:lnTo>
                        <a:lnTo>
                          <a:pt x="3" y="151"/>
                        </a:lnTo>
                        <a:lnTo>
                          <a:pt x="1" y="124"/>
                        </a:lnTo>
                        <a:lnTo>
                          <a:pt x="0" y="94"/>
                        </a:lnTo>
                        <a:lnTo>
                          <a:pt x="2" y="60"/>
                        </a:lnTo>
                        <a:lnTo>
                          <a:pt x="11" y="28"/>
                        </a:lnTo>
                        <a:close/>
                      </a:path>
                    </a:pathLst>
                  </a:custGeom>
                  <a:solidFill>
                    <a:srgbClr val="C0C0C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25" name="Freeform 193"/>
                  <p:cNvSpPr>
                    <a:spLocks noChangeAspect="1"/>
                  </p:cNvSpPr>
                  <p:nvPr/>
                </p:nvSpPr>
                <p:spPr bwMode="auto">
                  <a:xfrm>
                    <a:off x="1704" y="1865"/>
                    <a:ext cx="92" cy="46"/>
                  </a:xfrm>
                  <a:custGeom>
                    <a:avLst/>
                    <a:gdLst>
                      <a:gd name="T0" fmla="*/ 0 w 369"/>
                      <a:gd name="T1" fmla="*/ 153 h 185"/>
                      <a:gd name="T2" fmla="*/ 15 w 369"/>
                      <a:gd name="T3" fmla="*/ 153 h 185"/>
                      <a:gd name="T4" fmla="*/ 42 w 369"/>
                      <a:gd name="T5" fmla="*/ 158 h 185"/>
                      <a:gd name="T6" fmla="*/ 72 w 369"/>
                      <a:gd name="T7" fmla="*/ 161 h 185"/>
                      <a:gd name="T8" fmla="*/ 107 w 369"/>
                      <a:gd name="T9" fmla="*/ 165 h 185"/>
                      <a:gd name="T10" fmla="*/ 142 w 369"/>
                      <a:gd name="T11" fmla="*/ 169 h 185"/>
                      <a:gd name="T12" fmla="*/ 189 w 369"/>
                      <a:gd name="T13" fmla="*/ 169 h 185"/>
                      <a:gd name="T14" fmla="*/ 226 w 369"/>
                      <a:gd name="T15" fmla="*/ 169 h 185"/>
                      <a:gd name="T16" fmla="*/ 253 w 369"/>
                      <a:gd name="T17" fmla="*/ 168 h 185"/>
                      <a:gd name="T18" fmla="*/ 272 w 369"/>
                      <a:gd name="T19" fmla="*/ 165 h 185"/>
                      <a:gd name="T20" fmla="*/ 288 w 369"/>
                      <a:gd name="T21" fmla="*/ 161 h 185"/>
                      <a:gd name="T22" fmla="*/ 305 w 369"/>
                      <a:gd name="T23" fmla="*/ 152 h 185"/>
                      <a:gd name="T24" fmla="*/ 315 w 369"/>
                      <a:gd name="T25" fmla="*/ 143 h 185"/>
                      <a:gd name="T26" fmla="*/ 326 w 369"/>
                      <a:gd name="T27" fmla="*/ 131 h 185"/>
                      <a:gd name="T28" fmla="*/ 336 w 369"/>
                      <a:gd name="T29" fmla="*/ 115 h 185"/>
                      <a:gd name="T30" fmla="*/ 344 w 369"/>
                      <a:gd name="T31" fmla="*/ 98 h 185"/>
                      <a:gd name="T32" fmla="*/ 352 w 369"/>
                      <a:gd name="T33" fmla="*/ 82 h 185"/>
                      <a:gd name="T34" fmla="*/ 357 w 369"/>
                      <a:gd name="T35" fmla="*/ 66 h 185"/>
                      <a:gd name="T36" fmla="*/ 362 w 369"/>
                      <a:gd name="T37" fmla="*/ 49 h 185"/>
                      <a:gd name="T38" fmla="*/ 365 w 369"/>
                      <a:gd name="T39" fmla="*/ 36 h 185"/>
                      <a:gd name="T40" fmla="*/ 369 w 369"/>
                      <a:gd name="T41" fmla="*/ 0 h 185"/>
                      <a:gd name="T42" fmla="*/ 363 w 369"/>
                      <a:gd name="T43" fmla="*/ 150 h 185"/>
                      <a:gd name="T44" fmla="*/ 361 w 369"/>
                      <a:gd name="T45" fmla="*/ 160 h 185"/>
                      <a:gd name="T46" fmla="*/ 358 w 369"/>
                      <a:gd name="T47" fmla="*/ 166 h 185"/>
                      <a:gd name="T48" fmla="*/ 351 w 369"/>
                      <a:gd name="T49" fmla="*/ 171 h 185"/>
                      <a:gd name="T50" fmla="*/ 342 w 369"/>
                      <a:gd name="T51" fmla="*/ 174 h 185"/>
                      <a:gd name="T52" fmla="*/ 324 w 369"/>
                      <a:gd name="T53" fmla="*/ 176 h 185"/>
                      <a:gd name="T54" fmla="*/ 243 w 369"/>
                      <a:gd name="T55" fmla="*/ 184 h 185"/>
                      <a:gd name="T56" fmla="*/ 199 w 369"/>
                      <a:gd name="T57" fmla="*/ 185 h 185"/>
                      <a:gd name="T58" fmla="*/ 177 w 369"/>
                      <a:gd name="T59" fmla="*/ 184 h 185"/>
                      <a:gd name="T60" fmla="*/ 140 w 369"/>
                      <a:gd name="T61" fmla="*/ 183 h 185"/>
                      <a:gd name="T62" fmla="*/ 120 w 369"/>
                      <a:gd name="T63" fmla="*/ 180 h 185"/>
                      <a:gd name="T64" fmla="*/ 96 w 369"/>
                      <a:gd name="T65" fmla="*/ 176 h 185"/>
                      <a:gd name="T66" fmla="*/ 73 w 369"/>
                      <a:gd name="T67" fmla="*/ 172 h 185"/>
                      <a:gd name="T68" fmla="*/ 49 w 369"/>
                      <a:gd name="T69" fmla="*/ 166 h 185"/>
                      <a:gd name="T70" fmla="*/ 23 w 369"/>
                      <a:gd name="T71" fmla="*/ 160 h 185"/>
                      <a:gd name="T72" fmla="*/ 0 w 369"/>
                      <a:gd name="T73" fmla="*/ 15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9" h="185">
                        <a:moveTo>
                          <a:pt x="0" y="153"/>
                        </a:moveTo>
                        <a:lnTo>
                          <a:pt x="15" y="153"/>
                        </a:lnTo>
                        <a:lnTo>
                          <a:pt x="42" y="158"/>
                        </a:lnTo>
                        <a:lnTo>
                          <a:pt x="72" y="161"/>
                        </a:lnTo>
                        <a:lnTo>
                          <a:pt x="107" y="165"/>
                        </a:lnTo>
                        <a:lnTo>
                          <a:pt x="142" y="169"/>
                        </a:lnTo>
                        <a:lnTo>
                          <a:pt x="189" y="169"/>
                        </a:lnTo>
                        <a:lnTo>
                          <a:pt x="226" y="169"/>
                        </a:lnTo>
                        <a:lnTo>
                          <a:pt x="253" y="168"/>
                        </a:lnTo>
                        <a:lnTo>
                          <a:pt x="272" y="165"/>
                        </a:lnTo>
                        <a:lnTo>
                          <a:pt x="288" y="161"/>
                        </a:lnTo>
                        <a:lnTo>
                          <a:pt x="305" y="152"/>
                        </a:lnTo>
                        <a:lnTo>
                          <a:pt x="315" y="143"/>
                        </a:lnTo>
                        <a:lnTo>
                          <a:pt x="326" y="131"/>
                        </a:lnTo>
                        <a:lnTo>
                          <a:pt x="336" y="115"/>
                        </a:lnTo>
                        <a:lnTo>
                          <a:pt x="344" y="98"/>
                        </a:lnTo>
                        <a:lnTo>
                          <a:pt x="352" y="82"/>
                        </a:lnTo>
                        <a:lnTo>
                          <a:pt x="357" y="66"/>
                        </a:lnTo>
                        <a:lnTo>
                          <a:pt x="362" y="49"/>
                        </a:lnTo>
                        <a:lnTo>
                          <a:pt x="365" y="36"/>
                        </a:lnTo>
                        <a:lnTo>
                          <a:pt x="369" y="0"/>
                        </a:lnTo>
                        <a:lnTo>
                          <a:pt x="363" y="150"/>
                        </a:lnTo>
                        <a:lnTo>
                          <a:pt x="361" y="160"/>
                        </a:lnTo>
                        <a:lnTo>
                          <a:pt x="358" y="166"/>
                        </a:lnTo>
                        <a:lnTo>
                          <a:pt x="351" y="171"/>
                        </a:lnTo>
                        <a:lnTo>
                          <a:pt x="342" y="174"/>
                        </a:lnTo>
                        <a:lnTo>
                          <a:pt x="324" y="176"/>
                        </a:lnTo>
                        <a:lnTo>
                          <a:pt x="243" y="184"/>
                        </a:lnTo>
                        <a:lnTo>
                          <a:pt x="199" y="185"/>
                        </a:lnTo>
                        <a:lnTo>
                          <a:pt x="177" y="184"/>
                        </a:lnTo>
                        <a:lnTo>
                          <a:pt x="140" y="183"/>
                        </a:lnTo>
                        <a:lnTo>
                          <a:pt x="120" y="180"/>
                        </a:lnTo>
                        <a:lnTo>
                          <a:pt x="96" y="176"/>
                        </a:lnTo>
                        <a:lnTo>
                          <a:pt x="73" y="172"/>
                        </a:lnTo>
                        <a:lnTo>
                          <a:pt x="49" y="166"/>
                        </a:lnTo>
                        <a:lnTo>
                          <a:pt x="23" y="160"/>
                        </a:lnTo>
                        <a:lnTo>
                          <a:pt x="0" y="153"/>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426" name="Group 194"/>
                  <p:cNvGrpSpPr>
                    <a:grpSpLocks noChangeAspect="1"/>
                  </p:cNvGrpSpPr>
                  <p:nvPr/>
                </p:nvGrpSpPr>
                <p:grpSpPr bwMode="auto">
                  <a:xfrm>
                    <a:off x="1741" y="1857"/>
                    <a:ext cx="48" cy="54"/>
                    <a:chOff x="1741" y="1857"/>
                    <a:chExt cx="48" cy="54"/>
                  </a:xfrm>
                </p:grpSpPr>
                <p:sp>
                  <p:nvSpPr>
                    <p:cNvPr id="95427" name="Line 195"/>
                    <p:cNvSpPr>
                      <a:spLocks noChangeAspect="1" noChangeShapeType="1"/>
                    </p:cNvSpPr>
                    <p:nvPr/>
                  </p:nvSpPr>
                  <p:spPr bwMode="auto">
                    <a:xfrm flipH="1">
                      <a:off x="1763" y="1857"/>
                      <a:ext cx="1" cy="53"/>
                    </a:xfrm>
                    <a:prstGeom prst="line">
                      <a:avLst/>
                    </a:prstGeom>
                    <a:noFill/>
                    <a:ln w="3175">
                      <a:solidFill>
                        <a:srgbClr val="000000"/>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95428" name="Line 196"/>
                    <p:cNvSpPr>
                      <a:spLocks noChangeAspect="1" noChangeShapeType="1"/>
                    </p:cNvSpPr>
                    <p:nvPr/>
                  </p:nvSpPr>
                  <p:spPr bwMode="auto">
                    <a:xfrm flipH="1">
                      <a:off x="1787" y="1858"/>
                      <a:ext cx="2" cy="50"/>
                    </a:xfrm>
                    <a:prstGeom prst="line">
                      <a:avLst/>
                    </a:prstGeom>
                    <a:noFill/>
                    <a:ln w="3175">
                      <a:solidFill>
                        <a:srgbClr val="000000"/>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95429" name="Line 197"/>
                    <p:cNvSpPr>
                      <a:spLocks noChangeAspect="1" noChangeShapeType="1"/>
                    </p:cNvSpPr>
                    <p:nvPr/>
                  </p:nvSpPr>
                  <p:spPr bwMode="auto">
                    <a:xfrm flipH="1">
                      <a:off x="1741" y="1857"/>
                      <a:ext cx="1" cy="54"/>
                    </a:xfrm>
                    <a:prstGeom prst="line">
                      <a:avLst/>
                    </a:prstGeom>
                    <a:noFill/>
                    <a:ln w="3175">
                      <a:solidFill>
                        <a:srgbClr val="000000"/>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grpSp>
            </p:grpSp>
          </p:grpSp>
        </p:grpSp>
        <p:grpSp>
          <p:nvGrpSpPr>
            <p:cNvPr id="95430" name="Group 198"/>
            <p:cNvGrpSpPr>
              <a:grpSpLocks noChangeAspect="1"/>
            </p:cNvGrpSpPr>
            <p:nvPr/>
          </p:nvGrpSpPr>
          <p:grpSpPr bwMode="auto">
            <a:xfrm>
              <a:off x="4176" y="96"/>
              <a:ext cx="331" cy="123"/>
              <a:chOff x="1152" y="1681"/>
              <a:chExt cx="564" cy="209"/>
            </a:xfrm>
          </p:grpSpPr>
          <p:sp>
            <p:nvSpPr>
              <p:cNvPr id="95431" name="Freeform 199"/>
              <p:cNvSpPr>
                <a:spLocks noChangeAspect="1"/>
              </p:cNvSpPr>
              <p:nvPr/>
            </p:nvSpPr>
            <p:spPr bwMode="auto">
              <a:xfrm>
                <a:off x="1178" y="1681"/>
                <a:ext cx="188" cy="150"/>
              </a:xfrm>
              <a:custGeom>
                <a:avLst/>
                <a:gdLst>
                  <a:gd name="T0" fmla="*/ 0 w 754"/>
                  <a:gd name="T1" fmla="*/ 0 h 600"/>
                  <a:gd name="T2" fmla="*/ 188 w 754"/>
                  <a:gd name="T3" fmla="*/ 0 h 600"/>
                  <a:gd name="T4" fmla="*/ 702 w 754"/>
                  <a:gd name="T5" fmla="*/ 515 h 600"/>
                  <a:gd name="T6" fmla="*/ 721 w 754"/>
                  <a:gd name="T7" fmla="*/ 530 h 600"/>
                  <a:gd name="T8" fmla="*/ 734 w 754"/>
                  <a:gd name="T9" fmla="*/ 538 h 600"/>
                  <a:gd name="T10" fmla="*/ 754 w 754"/>
                  <a:gd name="T11" fmla="*/ 543 h 600"/>
                  <a:gd name="T12" fmla="*/ 679 w 754"/>
                  <a:gd name="T13" fmla="*/ 549 h 600"/>
                  <a:gd name="T14" fmla="*/ 590 w 754"/>
                  <a:gd name="T15" fmla="*/ 556 h 600"/>
                  <a:gd name="T16" fmla="*/ 477 w 754"/>
                  <a:gd name="T17" fmla="*/ 566 h 600"/>
                  <a:gd name="T18" fmla="*/ 340 w 754"/>
                  <a:gd name="T19" fmla="*/ 581 h 600"/>
                  <a:gd name="T20" fmla="*/ 219 w 754"/>
                  <a:gd name="T21" fmla="*/ 600 h 600"/>
                  <a:gd name="T22" fmla="*/ 0 w 754"/>
                  <a:gd name="T23"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4" h="600">
                    <a:moveTo>
                      <a:pt x="0" y="0"/>
                    </a:moveTo>
                    <a:lnTo>
                      <a:pt x="188" y="0"/>
                    </a:lnTo>
                    <a:lnTo>
                      <a:pt x="702" y="515"/>
                    </a:lnTo>
                    <a:lnTo>
                      <a:pt x="721" y="530"/>
                    </a:lnTo>
                    <a:lnTo>
                      <a:pt x="734" y="538"/>
                    </a:lnTo>
                    <a:lnTo>
                      <a:pt x="754" y="543"/>
                    </a:lnTo>
                    <a:lnTo>
                      <a:pt x="679" y="549"/>
                    </a:lnTo>
                    <a:lnTo>
                      <a:pt x="590" y="556"/>
                    </a:lnTo>
                    <a:lnTo>
                      <a:pt x="477" y="566"/>
                    </a:lnTo>
                    <a:lnTo>
                      <a:pt x="340" y="581"/>
                    </a:lnTo>
                    <a:lnTo>
                      <a:pt x="219" y="600"/>
                    </a:lnTo>
                    <a:lnTo>
                      <a:pt x="0" y="0"/>
                    </a:lnTo>
                    <a:close/>
                  </a:path>
                </a:pathLst>
              </a:custGeom>
              <a:solidFill>
                <a:srgbClr val="9F9F9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432" name="Group 200"/>
              <p:cNvGrpSpPr>
                <a:grpSpLocks noChangeAspect="1"/>
              </p:cNvGrpSpPr>
              <p:nvPr/>
            </p:nvGrpSpPr>
            <p:grpSpPr bwMode="auto">
              <a:xfrm>
                <a:off x="1152" y="1771"/>
                <a:ext cx="564" cy="119"/>
                <a:chOff x="1152" y="1771"/>
                <a:chExt cx="564" cy="119"/>
              </a:xfrm>
            </p:grpSpPr>
            <p:sp>
              <p:nvSpPr>
                <p:cNvPr id="95433" name="Freeform 201"/>
                <p:cNvSpPr>
                  <a:spLocks noChangeAspect="1"/>
                </p:cNvSpPr>
                <p:nvPr/>
              </p:nvSpPr>
              <p:spPr bwMode="auto">
                <a:xfrm>
                  <a:off x="1229" y="1851"/>
                  <a:ext cx="92" cy="39"/>
                </a:xfrm>
                <a:custGeom>
                  <a:avLst/>
                  <a:gdLst>
                    <a:gd name="T0" fmla="*/ 314 w 365"/>
                    <a:gd name="T1" fmla="*/ 0 h 158"/>
                    <a:gd name="T2" fmla="*/ 308 w 365"/>
                    <a:gd name="T3" fmla="*/ 28 h 158"/>
                    <a:gd name="T4" fmla="*/ 306 w 365"/>
                    <a:gd name="T5" fmla="*/ 58 h 158"/>
                    <a:gd name="T6" fmla="*/ 312 w 365"/>
                    <a:gd name="T7" fmla="*/ 82 h 158"/>
                    <a:gd name="T8" fmla="*/ 319 w 365"/>
                    <a:gd name="T9" fmla="*/ 106 h 158"/>
                    <a:gd name="T10" fmla="*/ 330 w 365"/>
                    <a:gd name="T11" fmla="*/ 125 h 158"/>
                    <a:gd name="T12" fmla="*/ 341 w 365"/>
                    <a:gd name="T13" fmla="*/ 141 h 158"/>
                    <a:gd name="T14" fmla="*/ 350 w 365"/>
                    <a:gd name="T15" fmla="*/ 148 h 158"/>
                    <a:gd name="T16" fmla="*/ 365 w 365"/>
                    <a:gd name="T17" fmla="*/ 158 h 158"/>
                    <a:gd name="T18" fmla="*/ 302 w 365"/>
                    <a:gd name="T19" fmla="*/ 145 h 158"/>
                    <a:gd name="T20" fmla="*/ 235 w 365"/>
                    <a:gd name="T21" fmla="*/ 129 h 158"/>
                    <a:gd name="T22" fmla="*/ 134 w 365"/>
                    <a:gd name="T23" fmla="*/ 102 h 158"/>
                    <a:gd name="T24" fmla="*/ 64 w 365"/>
                    <a:gd name="T25" fmla="*/ 84 h 158"/>
                    <a:gd name="T26" fmla="*/ 40 w 365"/>
                    <a:gd name="T27" fmla="*/ 69 h 158"/>
                    <a:gd name="T28" fmla="*/ 27 w 365"/>
                    <a:gd name="T29" fmla="*/ 58 h 158"/>
                    <a:gd name="T30" fmla="*/ 16 w 365"/>
                    <a:gd name="T31" fmla="*/ 47 h 158"/>
                    <a:gd name="T32" fmla="*/ 11 w 365"/>
                    <a:gd name="T33" fmla="*/ 37 h 158"/>
                    <a:gd name="T34" fmla="*/ 0 w 365"/>
                    <a:gd name="T35" fmla="*/ 20 h 158"/>
                    <a:gd name="T36" fmla="*/ 43 w 365"/>
                    <a:gd name="T37" fmla="*/ 19 h 158"/>
                    <a:gd name="T38" fmla="*/ 142 w 365"/>
                    <a:gd name="T39" fmla="*/ 26 h 158"/>
                    <a:gd name="T40" fmla="*/ 193 w 365"/>
                    <a:gd name="T41" fmla="*/ 25 h 158"/>
                    <a:gd name="T42" fmla="*/ 235 w 365"/>
                    <a:gd name="T43" fmla="*/ 26 h 158"/>
                    <a:gd name="T44" fmla="*/ 261 w 365"/>
                    <a:gd name="T45" fmla="*/ 28 h 158"/>
                    <a:gd name="T46" fmla="*/ 272 w 365"/>
                    <a:gd name="T47" fmla="*/ 25 h 158"/>
                    <a:gd name="T48" fmla="*/ 283 w 365"/>
                    <a:gd name="T49" fmla="*/ 21 h 158"/>
                    <a:gd name="T50" fmla="*/ 293 w 365"/>
                    <a:gd name="T51" fmla="*/ 18 h 158"/>
                    <a:gd name="T52" fmla="*/ 303 w 365"/>
                    <a:gd name="T53" fmla="*/ 11 h 158"/>
                    <a:gd name="T54" fmla="*/ 314 w 365"/>
                    <a:gd name="T5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5" h="158">
                      <a:moveTo>
                        <a:pt x="314" y="0"/>
                      </a:moveTo>
                      <a:lnTo>
                        <a:pt x="308" y="28"/>
                      </a:lnTo>
                      <a:lnTo>
                        <a:pt x="306" y="58"/>
                      </a:lnTo>
                      <a:lnTo>
                        <a:pt x="312" y="82"/>
                      </a:lnTo>
                      <a:lnTo>
                        <a:pt x="319" y="106"/>
                      </a:lnTo>
                      <a:lnTo>
                        <a:pt x="330" y="125"/>
                      </a:lnTo>
                      <a:lnTo>
                        <a:pt x="341" y="141"/>
                      </a:lnTo>
                      <a:lnTo>
                        <a:pt x="350" y="148"/>
                      </a:lnTo>
                      <a:lnTo>
                        <a:pt x="365" y="158"/>
                      </a:lnTo>
                      <a:lnTo>
                        <a:pt x="302" y="145"/>
                      </a:lnTo>
                      <a:lnTo>
                        <a:pt x="235" y="129"/>
                      </a:lnTo>
                      <a:lnTo>
                        <a:pt x="134" y="102"/>
                      </a:lnTo>
                      <a:lnTo>
                        <a:pt x="64" y="84"/>
                      </a:lnTo>
                      <a:lnTo>
                        <a:pt x="40" y="69"/>
                      </a:lnTo>
                      <a:lnTo>
                        <a:pt x="27" y="58"/>
                      </a:lnTo>
                      <a:lnTo>
                        <a:pt x="16" y="47"/>
                      </a:lnTo>
                      <a:lnTo>
                        <a:pt x="11" y="37"/>
                      </a:lnTo>
                      <a:lnTo>
                        <a:pt x="0" y="20"/>
                      </a:lnTo>
                      <a:lnTo>
                        <a:pt x="43" y="19"/>
                      </a:lnTo>
                      <a:lnTo>
                        <a:pt x="142" y="26"/>
                      </a:lnTo>
                      <a:lnTo>
                        <a:pt x="193" y="25"/>
                      </a:lnTo>
                      <a:lnTo>
                        <a:pt x="235" y="26"/>
                      </a:lnTo>
                      <a:lnTo>
                        <a:pt x="261" y="28"/>
                      </a:lnTo>
                      <a:lnTo>
                        <a:pt x="272" y="25"/>
                      </a:lnTo>
                      <a:lnTo>
                        <a:pt x="283" y="21"/>
                      </a:lnTo>
                      <a:lnTo>
                        <a:pt x="293" y="18"/>
                      </a:lnTo>
                      <a:lnTo>
                        <a:pt x="303" y="11"/>
                      </a:lnTo>
                      <a:lnTo>
                        <a:pt x="314" y="0"/>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434" name="Group 202"/>
                <p:cNvGrpSpPr>
                  <a:grpSpLocks noChangeAspect="1"/>
                </p:cNvGrpSpPr>
                <p:nvPr/>
              </p:nvGrpSpPr>
              <p:grpSpPr bwMode="auto">
                <a:xfrm>
                  <a:off x="1152" y="1771"/>
                  <a:ext cx="564" cy="88"/>
                  <a:chOff x="1152" y="1771"/>
                  <a:chExt cx="564" cy="88"/>
                </a:xfrm>
              </p:grpSpPr>
              <p:sp>
                <p:nvSpPr>
                  <p:cNvPr id="95435" name="Freeform 203"/>
                  <p:cNvSpPr>
                    <a:spLocks noChangeAspect="1"/>
                  </p:cNvSpPr>
                  <p:nvPr/>
                </p:nvSpPr>
                <p:spPr bwMode="auto">
                  <a:xfrm>
                    <a:off x="1152" y="1813"/>
                    <a:ext cx="156" cy="44"/>
                  </a:xfrm>
                  <a:custGeom>
                    <a:avLst/>
                    <a:gdLst>
                      <a:gd name="T0" fmla="*/ 0 w 624"/>
                      <a:gd name="T1" fmla="*/ 9 h 177"/>
                      <a:gd name="T2" fmla="*/ 63 w 624"/>
                      <a:gd name="T3" fmla="*/ 2 h 177"/>
                      <a:gd name="T4" fmla="*/ 118 w 624"/>
                      <a:gd name="T5" fmla="*/ 0 h 177"/>
                      <a:gd name="T6" fmla="*/ 339 w 624"/>
                      <a:gd name="T7" fmla="*/ 69 h 177"/>
                      <a:gd name="T8" fmla="*/ 624 w 624"/>
                      <a:gd name="T9" fmla="*/ 149 h 177"/>
                      <a:gd name="T10" fmla="*/ 616 w 624"/>
                      <a:gd name="T11" fmla="*/ 157 h 177"/>
                      <a:gd name="T12" fmla="*/ 607 w 624"/>
                      <a:gd name="T13" fmla="*/ 165 h 177"/>
                      <a:gd name="T14" fmla="*/ 593 w 624"/>
                      <a:gd name="T15" fmla="*/ 171 h 177"/>
                      <a:gd name="T16" fmla="*/ 576 w 624"/>
                      <a:gd name="T17" fmla="*/ 175 h 177"/>
                      <a:gd name="T18" fmla="*/ 558 w 624"/>
                      <a:gd name="T19" fmla="*/ 177 h 177"/>
                      <a:gd name="T20" fmla="*/ 451 w 624"/>
                      <a:gd name="T21" fmla="*/ 177 h 177"/>
                      <a:gd name="T22" fmla="*/ 364 w 624"/>
                      <a:gd name="T23" fmla="*/ 169 h 177"/>
                      <a:gd name="T24" fmla="*/ 309 w 624"/>
                      <a:gd name="T25" fmla="*/ 168 h 177"/>
                      <a:gd name="T26" fmla="*/ 0 w 624"/>
                      <a:gd name="T27" fmla="*/ 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4" h="177">
                        <a:moveTo>
                          <a:pt x="0" y="9"/>
                        </a:moveTo>
                        <a:lnTo>
                          <a:pt x="63" y="2"/>
                        </a:lnTo>
                        <a:lnTo>
                          <a:pt x="118" y="0"/>
                        </a:lnTo>
                        <a:lnTo>
                          <a:pt x="339" y="69"/>
                        </a:lnTo>
                        <a:lnTo>
                          <a:pt x="624" y="149"/>
                        </a:lnTo>
                        <a:lnTo>
                          <a:pt x="616" y="157"/>
                        </a:lnTo>
                        <a:lnTo>
                          <a:pt x="607" y="165"/>
                        </a:lnTo>
                        <a:lnTo>
                          <a:pt x="593" y="171"/>
                        </a:lnTo>
                        <a:lnTo>
                          <a:pt x="576" y="175"/>
                        </a:lnTo>
                        <a:lnTo>
                          <a:pt x="558" y="177"/>
                        </a:lnTo>
                        <a:lnTo>
                          <a:pt x="451" y="177"/>
                        </a:lnTo>
                        <a:lnTo>
                          <a:pt x="364" y="169"/>
                        </a:lnTo>
                        <a:lnTo>
                          <a:pt x="309" y="168"/>
                        </a:lnTo>
                        <a:lnTo>
                          <a:pt x="0" y="9"/>
                        </a:lnTo>
                        <a:close/>
                      </a:path>
                    </a:pathLst>
                  </a:custGeom>
                  <a:solidFill>
                    <a:srgbClr val="808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36" name="Freeform 204"/>
                  <p:cNvSpPr>
                    <a:spLocks noChangeAspect="1"/>
                  </p:cNvSpPr>
                  <p:nvPr/>
                </p:nvSpPr>
                <p:spPr bwMode="auto">
                  <a:xfrm>
                    <a:off x="1502" y="1771"/>
                    <a:ext cx="214" cy="88"/>
                  </a:xfrm>
                  <a:custGeom>
                    <a:avLst/>
                    <a:gdLst>
                      <a:gd name="T0" fmla="*/ 0 w 853"/>
                      <a:gd name="T1" fmla="*/ 0 h 351"/>
                      <a:gd name="T2" fmla="*/ 7 w 853"/>
                      <a:gd name="T3" fmla="*/ 0 h 351"/>
                      <a:gd name="T4" fmla="*/ 154 w 853"/>
                      <a:gd name="T5" fmla="*/ 0 h 351"/>
                      <a:gd name="T6" fmla="*/ 378 w 853"/>
                      <a:gd name="T7" fmla="*/ 114 h 351"/>
                      <a:gd name="T8" fmla="*/ 535 w 853"/>
                      <a:gd name="T9" fmla="*/ 188 h 351"/>
                      <a:gd name="T10" fmla="*/ 688 w 853"/>
                      <a:gd name="T11" fmla="*/ 256 h 351"/>
                      <a:gd name="T12" fmla="*/ 853 w 853"/>
                      <a:gd name="T13" fmla="*/ 315 h 351"/>
                      <a:gd name="T14" fmla="*/ 813 w 853"/>
                      <a:gd name="T15" fmla="*/ 327 h 351"/>
                      <a:gd name="T16" fmla="*/ 756 w 853"/>
                      <a:gd name="T17" fmla="*/ 336 h 351"/>
                      <a:gd name="T18" fmla="*/ 707 w 853"/>
                      <a:gd name="T19" fmla="*/ 343 h 351"/>
                      <a:gd name="T20" fmla="*/ 610 w 853"/>
                      <a:gd name="T21" fmla="*/ 351 h 351"/>
                      <a:gd name="T22" fmla="*/ 535 w 853"/>
                      <a:gd name="T23" fmla="*/ 347 h 351"/>
                      <a:gd name="T24" fmla="*/ 428 w 853"/>
                      <a:gd name="T25" fmla="*/ 336 h 351"/>
                      <a:gd name="T26" fmla="*/ 355 w 853"/>
                      <a:gd name="T27" fmla="*/ 331 h 351"/>
                      <a:gd name="T28" fmla="*/ 337 w 853"/>
                      <a:gd name="T29" fmla="*/ 298 h 351"/>
                      <a:gd name="T30" fmla="*/ 0 w 853"/>
                      <a:gd name="T31"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3" h="351">
                        <a:moveTo>
                          <a:pt x="0" y="0"/>
                        </a:moveTo>
                        <a:lnTo>
                          <a:pt x="7" y="0"/>
                        </a:lnTo>
                        <a:lnTo>
                          <a:pt x="154" y="0"/>
                        </a:lnTo>
                        <a:lnTo>
                          <a:pt x="378" y="114"/>
                        </a:lnTo>
                        <a:lnTo>
                          <a:pt x="535" y="188"/>
                        </a:lnTo>
                        <a:lnTo>
                          <a:pt x="688" y="256"/>
                        </a:lnTo>
                        <a:lnTo>
                          <a:pt x="853" y="315"/>
                        </a:lnTo>
                        <a:lnTo>
                          <a:pt x="813" y="327"/>
                        </a:lnTo>
                        <a:lnTo>
                          <a:pt x="756" y="336"/>
                        </a:lnTo>
                        <a:lnTo>
                          <a:pt x="707" y="343"/>
                        </a:lnTo>
                        <a:lnTo>
                          <a:pt x="610" y="351"/>
                        </a:lnTo>
                        <a:lnTo>
                          <a:pt x="535" y="347"/>
                        </a:lnTo>
                        <a:lnTo>
                          <a:pt x="428" y="336"/>
                        </a:lnTo>
                        <a:lnTo>
                          <a:pt x="355" y="331"/>
                        </a:lnTo>
                        <a:lnTo>
                          <a:pt x="337" y="298"/>
                        </a:lnTo>
                        <a:lnTo>
                          <a:pt x="0" y="0"/>
                        </a:lnTo>
                        <a:close/>
                      </a:path>
                    </a:pathLst>
                  </a:custGeom>
                  <a:solidFill>
                    <a:srgbClr val="7F7F7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437" name="Group 205"/>
                  <p:cNvGrpSpPr>
                    <a:grpSpLocks noChangeAspect="1"/>
                  </p:cNvGrpSpPr>
                  <p:nvPr/>
                </p:nvGrpSpPr>
                <p:grpSpPr bwMode="auto">
                  <a:xfrm>
                    <a:off x="1535" y="1817"/>
                    <a:ext cx="104" cy="29"/>
                    <a:chOff x="1535" y="1817"/>
                    <a:chExt cx="104" cy="29"/>
                  </a:xfrm>
                </p:grpSpPr>
                <p:grpSp>
                  <p:nvGrpSpPr>
                    <p:cNvPr id="95438" name="Group 206"/>
                    <p:cNvGrpSpPr>
                      <a:grpSpLocks noChangeAspect="1"/>
                    </p:cNvGrpSpPr>
                    <p:nvPr/>
                  </p:nvGrpSpPr>
                  <p:grpSpPr bwMode="auto">
                    <a:xfrm>
                      <a:off x="1556" y="1836"/>
                      <a:ext cx="83" cy="10"/>
                      <a:chOff x="1556" y="1836"/>
                      <a:chExt cx="83" cy="10"/>
                    </a:xfrm>
                  </p:grpSpPr>
                  <p:sp>
                    <p:nvSpPr>
                      <p:cNvPr id="95439" name="Freeform 207"/>
                      <p:cNvSpPr>
                        <a:spLocks noChangeAspect="1"/>
                      </p:cNvSpPr>
                      <p:nvPr/>
                    </p:nvSpPr>
                    <p:spPr bwMode="auto">
                      <a:xfrm>
                        <a:off x="1556" y="1836"/>
                        <a:ext cx="82" cy="10"/>
                      </a:xfrm>
                      <a:custGeom>
                        <a:avLst/>
                        <a:gdLst>
                          <a:gd name="T0" fmla="*/ 0 w 329"/>
                          <a:gd name="T1" fmla="*/ 22 h 44"/>
                          <a:gd name="T2" fmla="*/ 79 w 329"/>
                          <a:gd name="T3" fmla="*/ 0 h 44"/>
                          <a:gd name="T4" fmla="*/ 102 w 329"/>
                          <a:gd name="T5" fmla="*/ 8 h 44"/>
                          <a:gd name="T6" fmla="*/ 134 w 329"/>
                          <a:gd name="T7" fmla="*/ 15 h 44"/>
                          <a:gd name="T8" fmla="*/ 162 w 329"/>
                          <a:gd name="T9" fmla="*/ 18 h 44"/>
                          <a:gd name="T10" fmla="*/ 329 w 329"/>
                          <a:gd name="T11" fmla="*/ 23 h 44"/>
                          <a:gd name="T12" fmla="*/ 244 w 329"/>
                          <a:gd name="T13" fmla="*/ 39 h 44"/>
                          <a:gd name="T14" fmla="*/ 186 w 329"/>
                          <a:gd name="T15" fmla="*/ 42 h 44"/>
                          <a:gd name="T16" fmla="*/ 142 w 329"/>
                          <a:gd name="T17" fmla="*/ 44 h 44"/>
                          <a:gd name="T18" fmla="*/ 115 w 329"/>
                          <a:gd name="T19" fmla="*/ 44 h 44"/>
                          <a:gd name="T20" fmla="*/ 73 w 329"/>
                          <a:gd name="T21" fmla="*/ 41 h 44"/>
                          <a:gd name="T22" fmla="*/ 41 w 329"/>
                          <a:gd name="T23" fmla="*/ 34 h 44"/>
                          <a:gd name="T24" fmla="*/ 0 w 329"/>
                          <a:gd name="T25"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 h="44">
                            <a:moveTo>
                              <a:pt x="0" y="22"/>
                            </a:moveTo>
                            <a:lnTo>
                              <a:pt x="79" y="0"/>
                            </a:lnTo>
                            <a:lnTo>
                              <a:pt x="102" y="8"/>
                            </a:lnTo>
                            <a:lnTo>
                              <a:pt x="134" y="15"/>
                            </a:lnTo>
                            <a:lnTo>
                              <a:pt x="162" y="18"/>
                            </a:lnTo>
                            <a:lnTo>
                              <a:pt x="329" y="23"/>
                            </a:lnTo>
                            <a:lnTo>
                              <a:pt x="244" y="39"/>
                            </a:lnTo>
                            <a:lnTo>
                              <a:pt x="186" y="42"/>
                            </a:lnTo>
                            <a:lnTo>
                              <a:pt x="142" y="44"/>
                            </a:lnTo>
                            <a:lnTo>
                              <a:pt x="115" y="44"/>
                            </a:lnTo>
                            <a:lnTo>
                              <a:pt x="73" y="41"/>
                            </a:lnTo>
                            <a:lnTo>
                              <a:pt x="41" y="34"/>
                            </a:lnTo>
                            <a:lnTo>
                              <a:pt x="0" y="22"/>
                            </a:lnTo>
                            <a:close/>
                          </a:path>
                        </a:pathLst>
                      </a:custGeom>
                      <a:solidFill>
                        <a:srgbClr val="9F9F9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40" name="Freeform 208"/>
                      <p:cNvSpPr>
                        <a:spLocks noChangeAspect="1"/>
                      </p:cNvSpPr>
                      <p:nvPr/>
                    </p:nvSpPr>
                    <p:spPr bwMode="auto">
                      <a:xfrm>
                        <a:off x="1575" y="1836"/>
                        <a:ext cx="64" cy="10"/>
                      </a:xfrm>
                      <a:custGeom>
                        <a:avLst/>
                        <a:gdLst>
                          <a:gd name="T0" fmla="*/ 0 w 253"/>
                          <a:gd name="T1" fmla="*/ 0 h 43"/>
                          <a:gd name="T2" fmla="*/ 27 w 253"/>
                          <a:gd name="T3" fmla="*/ 8 h 43"/>
                          <a:gd name="T4" fmla="*/ 58 w 253"/>
                          <a:gd name="T5" fmla="*/ 15 h 43"/>
                          <a:gd name="T6" fmla="*/ 85 w 253"/>
                          <a:gd name="T7" fmla="*/ 18 h 43"/>
                          <a:gd name="T8" fmla="*/ 253 w 253"/>
                          <a:gd name="T9" fmla="*/ 23 h 43"/>
                          <a:gd name="T10" fmla="*/ 168 w 253"/>
                          <a:gd name="T11" fmla="*/ 39 h 43"/>
                          <a:gd name="T12" fmla="*/ 110 w 253"/>
                          <a:gd name="T13" fmla="*/ 42 h 43"/>
                          <a:gd name="T14" fmla="*/ 69 w 253"/>
                          <a:gd name="T15" fmla="*/ 43 h 43"/>
                          <a:gd name="T16" fmla="*/ 45 w 253"/>
                          <a:gd name="T17" fmla="*/ 43 h 43"/>
                          <a:gd name="T18" fmla="*/ 22 w 253"/>
                          <a:gd name="T19" fmla="*/ 22 h 43"/>
                          <a:gd name="T20" fmla="*/ 0 w 253"/>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43">
                            <a:moveTo>
                              <a:pt x="0" y="0"/>
                            </a:moveTo>
                            <a:lnTo>
                              <a:pt x="27" y="8"/>
                            </a:lnTo>
                            <a:lnTo>
                              <a:pt x="58" y="15"/>
                            </a:lnTo>
                            <a:lnTo>
                              <a:pt x="85" y="18"/>
                            </a:lnTo>
                            <a:lnTo>
                              <a:pt x="253" y="23"/>
                            </a:lnTo>
                            <a:lnTo>
                              <a:pt x="168" y="39"/>
                            </a:lnTo>
                            <a:lnTo>
                              <a:pt x="110" y="42"/>
                            </a:lnTo>
                            <a:lnTo>
                              <a:pt x="69" y="43"/>
                            </a:lnTo>
                            <a:lnTo>
                              <a:pt x="45" y="43"/>
                            </a:lnTo>
                            <a:lnTo>
                              <a:pt x="22" y="22"/>
                            </a:lnTo>
                            <a:lnTo>
                              <a:pt x="0" y="0"/>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441" name="Group 209"/>
                    <p:cNvGrpSpPr>
                      <a:grpSpLocks noChangeAspect="1"/>
                    </p:cNvGrpSpPr>
                    <p:nvPr/>
                  </p:nvGrpSpPr>
                  <p:grpSpPr bwMode="auto">
                    <a:xfrm>
                      <a:off x="1535" y="1817"/>
                      <a:ext cx="64" cy="10"/>
                      <a:chOff x="1535" y="1817"/>
                      <a:chExt cx="64" cy="10"/>
                    </a:xfrm>
                  </p:grpSpPr>
                  <p:sp>
                    <p:nvSpPr>
                      <p:cNvPr id="95442" name="Freeform 210"/>
                      <p:cNvSpPr>
                        <a:spLocks noChangeAspect="1"/>
                      </p:cNvSpPr>
                      <p:nvPr/>
                    </p:nvSpPr>
                    <p:spPr bwMode="auto">
                      <a:xfrm>
                        <a:off x="1535" y="1817"/>
                        <a:ext cx="64" cy="10"/>
                      </a:xfrm>
                      <a:custGeom>
                        <a:avLst/>
                        <a:gdLst>
                          <a:gd name="T0" fmla="*/ 77 w 257"/>
                          <a:gd name="T1" fmla="*/ 0 h 39"/>
                          <a:gd name="T2" fmla="*/ 126 w 257"/>
                          <a:gd name="T3" fmla="*/ 7 h 39"/>
                          <a:gd name="T4" fmla="*/ 165 w 257"/>
                          <a:gd name="T5" fmla="*/ 12 h 39"/>
                          <a:gd name="T6" fmla="*/ 189 w 257"/>
                          <a:gd name="T7" fmla="*/ 16 h 39"/>
                          <a:gd name="T8" fmla="*/ 215 w 257"/>
                          <a:gd name="T9" fmla="*/ 19 h 39"/>
                          <a:gd name="T10" fmla="*/ 257 w 257"/>
                          <a:gd name="T11" fmla="*/ 23 h 39"/>
                          <a:gd name="T12" fmla="*/ 205 w 257"/>
                          <a:gd name="T13" fmla="*/ 34 h 39"/>
                          <a:gd name="T14" fmla="*/ 167 w 257"/>
                          <a:gd name="T15" fmla="*/ 39 h 39"/>
                          <a:gd name="T16" fmla="*/ 129 w 257"/>
                          <a:gd name="T17" fmla="*/ 39 h 39"/>
                          <a:gd name="T18" fmla="*/ 93 w 257"/>
                          <a:gd name="T19" fmla="*/ 34 h 39"/>
                          <a:gd name="T20" fmla="*/ 58 w 257"/>
                          <a:gd name="T21" fmla="*/ 29 h 39"/>
                          <a:gd name="T22" fmla="*/ 26 w 257"/>
                          <a:gd name="T23" fmla="*/ 21 h 39"/>
                          <a:gd name="T24" fmla="*/ 0 w 257"/>
                          <a:gd name="T25" fmla="*/ 15 h 39"/>
                          <a:gd name="T26" fmla="*/ 36 w 257"/>
                          <a:gd name="T27" fmla="*/ 3 h 39"/>
                          <a:gd name="T28" fmla="*/ 77 w 257"/>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7" h="39">
                            <a:moveTo>
                              <a:pt x="77" y="0"/>
                            </a:moveTo>
                            <a:lnTo>
                              <a:pt x="126" y="7"/>
                            </a:lnTo>
                            <a:lnTo>
                              <a:pt x="165" y="12"/>
                            </a:lnTo>
                            <a:lnTo>
                              <a:pt x="189" y="16"/>
                            </a:lnTo>
                            <a:lnTo>
                              <a:pt x="215" y="19"/>
                            </a:lnTo>
                            <a:lnTo>
                              <a:pt x="257" y="23"/>
                            </a:lnTo>
                            <a:lnTo>
                              <a:pt x="205" y="34"/>
                            </a:lnTo>
                            <a:lnTo>
                              <a:pt x="167" y="39"/>
                            </a:lnTo>
                            <a:lnTo>
                              <a:pt x="129" y="39"/>
                            </a:lnTo>
                            <a:lnTo>
                              <a:pt x="93" y="34"/>
                            </a:lnTo>
                            <a:lnTo>
                              <a:pt x="58" y="29"/>
                            </a:lnTo>
                            <a:lnTo>
                              <a:pt x="26" y="21"/>
                            </a:lnTo>
                            <a:lnTo>
                              <a:pt x="0" y="15"/>
                            </a:lnTo>
                            <a:lnTo>
                              <a:pt x="36" y="3"/>
                            </a:lnTo>
                            <a:lnTo>
                              <a:pt x="77" y="0"/>
                            </a:lnTo>
                            <a:close/>
                          </a:path>
                        </a:pathLst>
                      </a:custGeom>
                      <a:solidFill>
                        <a:srgbClr val="9F9F9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43" name="Freeform 211"/>
                      <p:cNvSpPr>
                        <a:spLocks noChangeAspect="1"/>
                      </p:cNvSpPr>
                      <p:nvPr/>
                    </p:nvSpPr>
                    <p:spPr bwMode="auto">
                      <a:xfrm>
                        <a:off x="1554" y="1817"/>
                        <a:ext cx="45" cy="10"/>
                      </a:xfrm>
                      <a:custGeom>
                        <a:avLst/>
                        <a:gdLst>
                          <a:gd name="T0" fmla="*/ 0 w 180"/>
                          <a:gd name="T1" fmla="*/ 0 h 39"/>
                          <a:gd name="T2" fmla="*/ 49 w 180"/>
                          <a:gd name="T3" fmla="*/ 7 h 39"/>
                          <a:gd name="T4" fmla="*/ 88 w 180"/>
                          <a:gd name="T5" fmla="*/ 12 h 39"/>
                          <a:gd name="T6" fmla="*/ 112 w 180"/>
                          <a:gd name="T7" fmla="*/ 16 h 39"/>
                          <a:gd name="T8" fmla="*/ 138 w 180"/>
                          <a:gd name="T9" fmla="*/ 19 h 39"/>
                          <a:gd name="T10" fmla="*/ 180 w 180"/>
                          <a:gd name="T11" fmla="*/ 23 h 39"/>
                          <a:gd name="T12" fmla="*/ 128 w 180"/>
                          <a:gd name="T13" fmla="*/ 34 h 39"/>
                          <a:gd name="T14" fmla="*/ 90 w 180"/>
                          <a:gd name="T15" fmla="*/ 39 h 39"/>
                          <a:gd name="T16" fmla="*/ 55 w 180"/>
                          <a:gd name="T17" fmla="*/ 37 h 39"/>
                          <a:gd name="T18" fmla="*/ 44 w 180"/>
                          <a:gd name="T19" fmla="*/ 35 h 39"/>
                          <a:gd name="T20" fmla="*/ 0 w 180"/>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39">
                            <a:moveTo>
                              <a:pt x="0" y="0"/>
                            </a:moveTo>
                            <a:lnTo>
                              <a:pt x="49" y="7"/>
                            </a:lnTo>
                            <a:lnTo>
                              <a:pt x="88" y="12"/>
                            </a:lnTo>
                            <a:lnTo>
                              <a:pt x="112" y="16"/>
                            </a:lnTo>
                            <a:lnTo>
                              <a:pt x="138" y="19"/>
                            </a:lnTo>
                            <a:lnTo>
                              <a:pt x="180" y="23"/>
                            </a:lnTo>
                            <a:lnTo>
                              <a:pt x="128" y="34"/>
                            </a:lnTo>
                            <a:lnTo>
                              <a:pt x="90" y="39"/>
                            </a:lnTo>
                            <a:lnTo>
                              <a:pt x="55" y="37"/>
                            </a:lnTo>
                            <a:lnTo>
                              <a:pt x="44" y="35"/>
                            </a:lnTo>
                            <a:lnTo>
                              <a:pt x="0" y="0"/>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grpSp>
      </p:grpSp>
      <p:sp>
        <p:nvSpPr>
          <p:cNvPr id="95444" name="Text Box 212"/>
          <p:cNvSpPr txBox="1">
            <a:spLocks noChangeArrowheads="1"/>
          </p:cNvSpPr>
          <p:nvPr/>
        </p:nvSpPr>
        <p:spPr bwMode="auto">
          <a:xfrm>
            <a:off x="6423025" y="1862138"/>
            <a:ext cx="184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sz="1200" b="1"/>
          </a:p>
        </p:txBody>
      </p:sp>
      <p:sp>
        <p:nvSpPr>
          <p:cNvPr id="95445" name="Line 213"/>
          <p:cNvSpPr>
            <a:spLocks noChangeShapeType="1"/>
          </p:cNvSpPr>
          <p:nvPr/>
        </p:nvSpPr>
        <p:spPr bwMode="auto">
          <a:xfrm flipV="1">
            <a:off x="990600" y="2555875"/>
            <a:ext cx="234950" cy="419100"/>
          </a:xfrm>
          <a:prstGeom prst="line">
            <a:avLst/>
          </a:prstGeom>
          <a:noFill/>
          <a:ln w="12700"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46" name="Line 214"/>
          <p:cNvSpPr>
            <a:spLocks noChangeShapeType="1"/>
          </p:cNvSpPr>
          <p:nvPr/>
        </p:nvSpPr>
        <p:spPr bwMode="auto">
          <a:xfrm flipH="1" flipV="1">
            <a:off x="5705475" y="2619375"/>
            <a:ext cx="228600" cy="457200"/>
          </a:xfrm>
          <a:prstGeom prst="line">
            <a:avLst/>
          </a:prstGeom>
          <a:noFill/>
          <a:ln w="12700"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5447" name="Picture 215" descr="brown plane"/>
          <p:cNvPicPr>
            <a:picLocks noChangeAspect="1" noChangeArrowheads="1"/>
          </p:cNvPicPr>
          <p:nvPr/>
        </p:nvPicPr>
        <p:blipFill>
          <a:blip r:embed="rId3">
            <a:extLst>
              <a:ext uri="{28A0092B-C50C-407E-A947-70E740481C1C}">
                <a14:useLocalDpi xmlns:a14="http://schemas.microsoft.com/office/drawing/2010/main" val="0"/>
              </a:ext>
            </a:extLst>
          </a:blip>
          <a:srcRect l="6250" t="12500" r="70624" b="72656"/>
          <a:stretch>
            <a:fillRect/>
          </a:stretch>
        </p:blipFill>
        <p:spPr bwMode="auto">
          <a:xfrm>
            <a:off x="6019800" y="2314575"/>
            <a:ext cx="762000" cy="198438"/>
          </a:xfrm>
          <a:prstGeom prst="rect">
            <a:avLst/>
          </a:prstGeom>
          <a:noFill/>
          <a:extLst>
            <a:ext uri="{909E8E84-426E-40DD-AFC4-6F175D3DCCD1}">
              <a14:hiddenFill xmlns:a14="http://schemas.microsoft.com/office/drawing/2010/main">
                <a:solidFill>
                  <a:srgbClr val="FFFFFF"/>
                </a:solidFill>
              </a14:hiddenFill>
            </a:ext>
          </a:extLst>
        </p:spPr>
      </p:pic>
      <p:pic>
        <p:nvPicPr>
          <p:cNvPr id="95448" name="Picture 216" descr="brown plane"/>
          <p:cNvPicPr>
            <a:picLocks noChangeAspect="1" noChangeArrowheads="1"/>
          </p:cNvPicPr>
          <p:nvPr/>
        </p:nvPicPr>
        <p:blipFill>
          <a:blip r:embed="rId3">
            <a:extLst>
              <a:ext uri="{28A0092B-C50C-407E-A947-70E740481C1C}">
                <a14:useLocalDpi xmlns:a14="http://schemas.microsoft.com/office/drawing/2010/main" val="0"/>
              </a:ext>
            </a:extLst>
          </a:blip>
          <a:srcRect l="6250" t="12500" r="70624" b="72656"/>
          <a:stretch>
            <a:fillRect/>
          </a:stretch>
        </p:blipFill>
        <p:spPr bwMode="auto">
          <a:xfrm>
            <a:off x="3810000" y="2286000"/>
            <a:ext cx="762000" cy="198438"/>
          </a:xfrm>
          <a:prstGeom prst="rect">
            <a:avLst/>
          </a:prstGeom>
          <a:noFill/>
          <a:extLst>
            <a:ext uri="{909E8E84-426E-40DD-AFC4-6F175D3DCCD1}">
              <a14:hiddenFill xmlns:a14="http://schemas.microsoft.com/office/drawing/2010/main">
                <a:solidFill>
                  <a:srgbClr val="FFFFFF"/>
                </a:solidFill>
              </a14:hiddenFill>
            </a:ext>
          </a:extLst>
        </p:spPr>
      </p:pic>
      <p:sp>
        <p:nvSpPr>
          <p:cNvPr id="95449" name="Line 217"/>
          <p:cNvSpPr>
            <a:spLocks noChangeShapeType="1"/>
          </p:cNvSpPr>
          <p:nvPr/>
        </p:nvSpPr>
        <p:spPr bwMode="auto">
          <a:xfrm flipV="1">
            <a:off x="6124575" y="2600325"/>
            <a:ext cx="228600" cy="457200"/>
          </a:xfrm>
          <a:prstGeom prst="line">
            <a:avLst/>
          </a:prstGeom>
          <a:noFill/>
          <a:ln w="12700"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0" name="Line 218"/>
          <p:cNvSpPr>
            <a:spLocks noChangeShapeType="1"/>
          </p:cNvSpPr>
          <p:nvPr/>
        </p:nvSpPr>
        <p:spPr bwMode="auto">
          <a:xfrm flipV="1">
            <a:off x="3838575" y="2514600"/>
            <a:ext cx="276225" cy="619125"/>
          </a:xfrm>
          <a:prstGeom prst="line">
            <a:avLst/>
          </a:prstGeom>
          <a:noFill/>
          <a:ln w="12700"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1" name="Line 219"/>
          <p:cNvSpPr>
            <a:spLocks noChangeShapeType="1"/>
          </p:cNvSpPr>
          <p:nvPr/>
        </p:nvSpPr>
        <p:spPr bwMode="auto">
          <a:xfrm flipV="1">
            <a:off x="1095375" y="2625725"/>
            <a:ext cx="228600" cy="406400"/>
          </a:xfrm>
          <a:prstGeom prst="line">
            <a:avLst/>
          </a:prstGeom>
          <a:noFill/>
          <a:ln w="12700"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2" name="Line 220"/>
          <p:cNvSpPr>
            <a:spLocks noChangeShapeType="1"/>
          </p:cNvSpPr>
          <p:nvPr/>
        </p:nvSpPr>
        <p:spPr bwMode="auto">
          <a:xfrm flipH="1" flipV="1">
            <a:off x="5807075" y="2613025"/>
            <a:ext cx="254000" cy="457200"/>
          </a:xfrm>
          <a:prstGeom prst="line">
            <a:avLst/>
          </a:prstGeom>
          <a:noFill/>
          <a:ln w="12700"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3" name="Text Box 221"/>
          <p:cNvSpPr txBox="1">
            <a:spLocks noChangeArrowheads="1"/>
          </p:cNvSpPr>
          <p:nvPr/>
        </p:nvSpPr>
        <p:spPr bwMode="auto">
          <a:xfrm>
            <a:off x="3384550" y="2644775"/>
            <a:ext cx="6588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200" b="1"/>
              <a:t>VOICE</a:t>
            </a:r>
          </a:p>
        </p:txBody>
      </p:sp>
      <p:sp>
        <p:nvSpPr>
          <p:cNvPr id="95454" name="Text Box 222"/>
          <p:cNvSpPr txBox="1">
            <a:spLocks noChangeArrowheads="1"/>
          </p:cNvSpPr>
          <p:nvPr/>
        </p:nvSpPr>
        <p:spPr bwMode="auto">
          <a:xfrm>
            <a:off x="6245225" y="2638425"/>
            <a:ext cx="6588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200" b="1"/>
              <a:t>VOICE</a:t>
            </a:r>
          </a:p>
        </p:txBody>
      </p:sp>
      <p:sp>
        <p:nvSpPr>
          <p:cNvPr id="95455" name="Text Box 223"/>
          <p:cNvSpPr txBox="1">
            <a:spLocks noChangeArrowheads="1"/>
          </p:cNvSpPr>
          <p:nvPr/>
        </p:nvSpPr>
        <p:spPr bwMode="auto">
          <a:xfrm>
            <a:off x="1298575" y="2733675"/>
            <a:ext cx="5175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0" hangingPunct="0"/>
            <a:r>
              <a:rPr lang="en-US" sz="1200" b="1"/>
              <a:t>VOICE </a:t>
            </a:r>
          </a:p>
        </p:txBody>
      </p:sp>
      <p:sp>
        <p:nvSpPr>
          <p:cNvPr id="95456" name="Text Box 224"/>
          <p:cNvSpPr txBox="1">
            <a:spLocks noChangeArrowheads="1"/>
          </p:cNvSpPr>
          <p:nvPr/>
        </p:nvSpPr>
        <p:spPr bwMode="auto">
          <a:xfrm>
            <a:off x="1820863" y="1654175"/>
            <a:ext cx="21796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200" b="1"/>
              <a:t>High Performance Airspace</a:t>
            </a:r>
          </a:p>
        </p:txBody>
      </p:sp>
      <p:sp>
        <p:nvSpPr>
          <p:cNvPr id="95457" name="Line 225"/>
          <p:cNvSpPr>
            <a:spLocks noChangeShapeType="1"/>
          </p:cNvSpPr>
          <p:nvPr/>
        </p:nvSpPr>
        <p:spPr bwMode="auto">
          <a:xfrm>
            <a:off x="2819400" y="2070100"/>
            <a:ext cx="0" cy="8255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8" name="Line 226"/>
          <p:cNvSpPr>
            <a:spLocks noChangeShapeType="1"/>
          </p:cNvSpPr>
          <p:nvPr/>
        </p:nvSpPr>
        <p:spPr bwMode="auto">
          <a:xfrm>
            <a:off x="4733925" y="1804988"/>
            <a:ext cx="0" cy="115728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59" name="Text Box 227"/>
          <p:cNvSpPr txBox="1">
            <a:spLocks noChangeArrowheads="1"/>
          </p:cNvSpPr>
          <p:nvPr/>
        </p:nvSpPr>
        <p:spPr bwMode="auto">
          <a:xfrm>
            <a:off x="2257425" y="1463675"/>
            <a:ext cx="31289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200" b="1"/>
              <a:t>Universal High Altitude Airspace (UHAA)</a:t>
            </a:r>
          </a:p>
        </p:txBody>
      </p:sp>
      <p:sp>
        <p:nvSpPr>
          <p:cNvPr id="95460" name="Line 228"/>
          <p:cNvSpPr>
            <a:spLocks noChangeShapeType="1"/>
          </p:cNvSpPr>
          <p:nvPr/>
        </p:nvSpPr>
        <p:spPr bwMode="auto">
          <a:xfrm>
            <a:off x="2819400" y="2095500"/>
            <a:ext cx="1905000" cy="12700"/>
          </a:xfrm>
          <a:prstGeom prst="line">
            <a:avLst/>
          </a:prstGeom>
          <a:noFill/>
          <a:ln w="1270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61" name="Line 229"/>
          <p:cNvSpPr>
            <a:spLocks noChangeShapeType="1"/>
          </p:cNvSpPr>
          <p:nvPr/>
        </p:nvSpPr>
        <p:spPr bwMode="auto">
          <a:xfrm>
            <a:off x="4710113" y="1781175"/>
            <a:ext cx="2147887" cy="22225"/>
          </a:xfrm>
          <a:prstGeom prst="line">
            <a:avLst/>
          </a:prstGeom>
          <a:noFill/>
          <a:ln w="1270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462" name="Group 230"/>
          <p:cNvGrpSpPr>
            <a:grpSpLocks noChangeAspect="1"/>
          </p:cNvGrpSpPr>
          <p:nvPr/>
        </p:nvGrpSpPr>
        <p:grpSpPr bwMode="auto">
          <a:xfrm>
            <a:off x="1682750" y="1852613"/>
            <a:ext cx="566738" cy="147637"/>
            <a:chOff x="4176" y="96"/>
            <a:chExt cx="577" cy="150"/>
          </a:xfrm>
        </p:grpSpPr>
        <p:sp>
          <p:nvSpPr>
            <p:cNvPr id="95463" name="Line 231"/>
            <p:cNvSpPr>
              <a:spLocks noChangeAspect="1" noChangeShapeType="1"/>
            </p:cNvSpPr>
            <p:nvPr/>
          </p:nvSpPr>
          <p:spPr bwMode="auto">
            <a:xfrm flipV="1">
              <a:off x="4532" y="183"/>
              <a:ext cx="63" cy="2"/>
            </a:xfrm>
            <a:prstGeom prst="line">
              <a:avLst/>
            </a:prstGeom>
            <a:noFill/>
            <a:ln w="19050">
              <a:solidFill>
                <a:schemeClr val="tx1"/>
              </a:solidFill>
              <a:round/>
              <a:headEnd/>
              <a:tailEnd/>
            </a:ln>
            <a:effectLst>
              <a:outerShdw dist="35921" dir="2700000" algn="ctr" rotWithShape="0">
                <a:schemeClr val="bg2"/>
              </a:outerShdw>
            </a:effectLst>
          </p:spPr>
          <p:txBody>
            <a:bodyPr wrap="none" anchor="ctr"/>
            <a:lstStyle/>
            <a:p>
              <a:endParaRPr lang="en-US"/>
            </a:p>
          </p:txBody>
        </p:sp>
        <p:grpSp>
          <p:nvGrpSpPr>
            <p:cNvPr id="95464" name="Group 232"/>
            <p:cNvGrpSpPr>
              <a:grpSpLocks noChangeAspect="1"/>
            </p:cNvGrpSpPr>
            <p:nvPr/>
          </p:nvGrpSpPr>
          <p:grpSpPr bwMode="auto">
            <a:xfrm>
              <a:off x="4191" y="96"/>
              <a:ext cx="562" cy="131"/>
              <a:chOff x="1178" y="1681"/>
              <a:chExt cx="959" cy="222"/>
            </a:xfrm>
          </p:grpSpPr>
          <p:sp>
            <p:nvSpPr>
              <p:cNvPr id="95465" name="Freeform 233"/>
              <p:cNvSpPr>
                <a:spLocks noChangeAspect="1"/>
              </p:cNvSpPr>
              <p:nvPr/>
            </p:nvSpPr>
            <p:spPr bwMode="auto">
              <a:xfrm>
                <a:off x="1178" y="1681"/>
                <a:ext cx="959" cy="222"/>
              </a:xfrm>
              <a:custGeom>
                <a:avLst/>
                <a:gdLst>
                  <a:gd name="T0" fmla="*/ 189 w 3837"/>
                  <a:gd name="T1" fmla="*/ 0 h 888"/>
                  <a:gd name="T2" fmla="*/ 710 w 3837"/>
                  <a:gd name="T3" fmla="*/ 520 h 888"/>
                  <a:gd name="T4" fmla="*/ 753 w 3837"/>
                  <a:gd name="T5" fmla="*/ 543 h 888"/>
                  <a:gd name="T6" fmla="*/ 2362 w 3837"/>
                  <a:gd name="T7" fmla="*/ 543 h 888"/>
                  <a:gd name="T8" fmla="*/ 3468 w 3837"/>
                  <a:gd name="T9" fmla="*/ 523 h 888"/>
                  <a:gd name="T10" fmla="*/ 3521 w 3837"/>
                  <a:gd name="T11" fmla="*/ 528 h 888"/>
                  <a:gd name="T12" fmla="*/ 3572 w 3837"/>
                  <a:gd name="T13" fmla="*/ 542 h 888"/>
                  <a:gd name="T14" fmla="*/ 3615 w 3837"/>
                  <a:gd name="T15" fmla="*/ 560 h 888"/>
                  <a:gd name="T16" fmla="*/ 3658 w 3837"/>
                  <a:gd name="T17" fmla="*/ 581 h 888"/>
                  <a:gd name="T18" fmla="*/ 3693 w 3837"/>
                  <a:gd name="T19" fmla="*/ 607 h 888"/>
                  <a:gd name="T20" fmla="*/ 3726 w 3837"/>
                  <a:gd name="T21" fmla="*/ 650 h 888"/>
                  <a:gd name="T22" fmla="*/ 3763 w 3837"/>
                  <a:gd name="T23" fmla="*/ 670 h 888"/>
                  <a:gd name="T24" fmla="*/ 3793 w 3837"/>
                  <a:gd name="T25" fmla="*/ 687 h 888"/>
                  <a:gd name="T26" fmla="*/ 3816 w 3837"/>
                  <a:gd name="T27" fmla="*/ 705 h 888"/>
                  <a:gd name="T28" fmla="*/ 3831 w 3837"/>
                  <a:gd name="T29" fmla="*/ 724 h 888"/>
                  <a:gd name="T30" fmla="*/ 3837 w 3837"/>
                  <a:gd name="T31" fmla="*/ 739 h 888"/>
                  <a:gd name="T32" fmla="*/ 3835 w 3837"/>
                  <a:gd name="T33" fmla="*/ 757 h 888"/>
                  <a:gd name="T34" fmla="*/ 3822 w 3837"/>
                  <a:gd name="T35" fmla="*/ 779 h 888"/>
                  <a:gd name="T36" fmla="*/ 3793 w 3837"/>
                  <a:gd name="T37" fmla="*/ 801 h 888"/>
                  <a:gd name="T38" fmla="*/ 3736 w 3837"/>
                  <a:gd name="T39" fmla="*/ 819 h 888"/>
                  <a:gd name="T40" fmla="*/ 3676 w 3837"/>
                  <a:gd name="T41" fmla="*/ 829 h 888"/>
                  <a:gd name="T42" fmla="*/ 3598 w 3837"/>
                  <a:gd name="T43" fmla="*/ 839 h 888"/>
                  <a:gd name="T44" fmla="*/ 3501 w 3837"/>
                  <a:gd name="T45" fmla="*/ 847 h 888"/>
                  <a:gd name="T46" fmla="*/ 3155 w 3837"/>
                  <a:gd name="T47" fmla="*/ 851 h 888"/>
                  <a:gd name="T48" fmla="*/ 1464 w 3837"/>
                  <a:gd name="T49" fmla="*/ 887 h 888"/>
                  <a:gd name="T50" fmla="*/ 1028 w 3837"/>
                  <a:gd name="T51" fmla="*/ 888 h 888"/>
                  <a:gd name="T52" fmla="*/ 786 w 3837"/>
                  <a:gd name="T53" fmla="*/ 865 h 888"/>
                  <a:gd name="T54" fmla="*/ 647 w 3837"/>
                  <a:gd name="T55" fmla="*/ 850 h 888"/>
                  <a:gd name="T56" fmla="*/ 550 w 3837"/>
                  <a:gd name="T57" fmla="*/ 833 h 888"/>
                  <a:gd name="T58" fmla="*/ 203 w 3837"/>
                  <a:gd name="T59" fmla="*/ 746 h 888"/>
                  <a:gd name="T60" fmla="*/ 31 w 3837"/>
                  <a:gd name="T61" fmla="*/ 690 h 888"/>
                  <a:gd name="T62" fmla="*/ 110 w 3837"/>
                  <a:gd name="T63" fmla="*/ 646 h 888"/>
                  <a:gd name="T64" fmla="*/ 155 w 3837"/>
                  <a:gd name="T65" fmla="*/ 421 h 888"/>
                  <a:gd name="T66" fmla="*/ 0 w 3837"/>
                  <a:gd name="T67"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37" h="888">
                    <a:moveTo>
                      <a:pt x="0" y="0"/>
                    </a:moveTo>
                    <a:lnTo>
                      <a:pt x="189" y="0"/>
                    </a:lnTo>
                    <a:lnTo>
                      <a:pt x="698" y="510"/>
                    </a:lnTo>
                    <a:lnTo>
                      <a:pt x="710" y="520"/>
                    </a:lnTo>
                    <a:lnTo>
                      <a:pt x="731" y="536"/>
                    </a:lnTo>
                    <a:lnTo>
                      <a:pt x="753" y="543"/>
                    </a:lnTo>
                    <a:lnTo>
                      <a:pt x="1733" y="548"/>
                    </a:lnTo>
                    <a:lnTo>
                      <a:pt x="2362" y="543"/>
                    </a:lnTo>
                    <a:lnTo>
                      <a:pt x="3442" y="520"/>
                    </a:lnTo>
                    <a:lnTo>
                      <a:pt x="3468" y="523"/>
                    </a:lnTo>
                    <a:lnTo>
                      <a:pt x="3494" y="525"/>
                    </a:lnTo>
                    <a:lnTo>
                      <a:pt x="3521" y="528"/>
                    </a:lnTo>
                    <a:lnTo>
                      <a:pt x="3546" y="535"/>
                    </a:lnTo>
                    <a:lnTo>
                      <a:pt x="3572" y="542"/>
                    </a:lnTo>
                    <a:lnTo>
                      <a:pt x="3597" y="551"/>
                    </a:lnTo>
                    <a:lnTo>
                      <a:pt x="3615" y="560"/>
                    </a:lnTo>
                    <a:lnTo>
                      <a:pt x="3637" y="570"/>
                    </a:lnTo>
                    <a:lnTo>
                      <a:pt x="3658" y="581"/>
                    </a:lnTo>
                    <a:lnTo>
                      <a:pt x="3676" y="594"/>
                    </a:lnTo>
                    <a:lnTo>
                      <a:pt x="3693" y="607"/>
                    </a:lnTo>
                    <a:lnTo>
                      <a:pt x="3713" y="627"/>
                    </a:lnTo>
                    <a:lnTo>
                      <a:pt x="3726" y="650"/>
                    </a:lnTo>
                    <a:lnTo>
                      <a:pt x="3740" y="660"/>
                    </a:lnTo>
                    <a:lnTo>
                      <a:pt x="3763" y="670"/>
                    </a:lnTo>
                    <a:lnTo>
                      <a:pt x="3783" y="681"/>
                    </a:lnTo>
                    <a:lnTo>
                      <a:pt x="3793" y="687"/>
                    </a:lnTo>
                    <a:lnTo>
                      <a:pt x="3805" y="697"/>
                    </a:lnTo>
                    <a:lnTo>
                      <a:pt x="3816" y="705"/>
                    </a:lnTo>
                    <a:lnTo>
                      <a:pt x="3824" y="714"/>
                    </a:lnTo>
                    <a:lnTo>
                      <a:pt x="3831" y="724"/>
                    </a:lnTo>
                    <a:lnTo>
                      <a:pt x="3834" y="732"/>
                    </a:lnTo>
                    <a:lnTo>
                      <a:pt x="3837" y="739"/>
                    </a:lnTo>
                    <a:lnTo>
                      <a:pt x="3837" y="746"/>
                    </a:lnTo>
                    <a:lnTo>
                      <a:pt x="3835" y="757"/>
                    </a:lnTo>
                    <a:lnTo>
                      <a:pt x="3830" y="771"/>
                    </a:lnTo>
                    <a:lnTo>
                      <a:pt x="3822" y="779"/>
                    </a:lnTo>
                    <a:lnTo>
                      <a:pt x="3809" y="789"/>
                    </a:lnTo>
                    <a:lnTo>
                      <a:pt x="3793" y="801"/>
                    </a:lnTo>
                    <a:lnTo>
                      <a:pt x="3765" y="811"/>
                    </a:lnTo>
                    <a:lnTo>
                      <a:pt x="3736" y="819"/>
                    </a:lnTo>
                    <a:lnTo>
                      <a:pt x="3709" y="824"/>
                    </a:lnTo>
                    <a:lnTo>
                      <a:pt x="3676" y="829"/>
                    </a:lnTo>
                    <a:lnTo>
                      <a:pt x="3639" y="835"/>
                    </a:lnTo>
                    <a:lnTo>
                      <a:pt x="3598" y="839"/>
                    </a:lnTo>
                    <a:lnTo>
                      <a:pt x="3544" y="844"/>
                    </a:lnTo>
                    <a:lnTo>
                      <a:pt x="3501" y="847"/>
                    </a:lnTo>
                    <a:lnTo>
                      <a:pt x="3412" y="850"/>
                    </a:lnTo>
                    <a:lnTo>
                      <a:pt x="3155" y="851"/>
                    </a:lnTo>
                    <a:lnTo>
                      <a:pt x="2601" y="858"/>
                    </a:lnTo>
                    <a:lnTo>
                      <a:pt x="1464" y="887"/>
                    </a:lnTo>
                    <a:lnTo>
                      <a:pt x="1408" y="888"/>
                    </a:lnTo>
                    <a:lnTo>
                      <a:pt x="1028" y="888"/>
                    </a:lnTo>
                    <a:lnTo>
                      <a:pt x="939" y="880"/>
                    </a:lnTo>
                    <a:lnTo>
                      <a:pt x="786" y="865"/>
                    </a:lnTo>
                    <a:lnTo>
                      <a:pt x="704" y="858"/>
                    </a:lnTo>
                    <a:lnTo>
                      <a:pt x="647" y="850"/>
                    </a:lnTo>
                    <a:lnTo>
                      <a:pt x="596" y="843"/>
                    </a:lnTo>
                    <a:lnTo>
                      <a:pt x="550" y="833"/>
                    </a:lnTo>
                    <a:lnTo>
                      <a:pt x="489" y="820"/>
                    </a:lnTo>
                    <a:lnTo>
                      <a:pt x="203" y="746"/>
                    </a:lnTo>
                    <a:lnTo>
                      <a:pt x="137" y="725"/>
                    </a:lnTo>
                    <a:lnTo>
                      <a:pt x="31" y="690"/>
                    </a:lnTo>
                    <a:lnTo>
                      <a:pt x="31" y="665"/>
                    </a:lnTo>
                    <a:lnTo>
                      <a:pt x="110" y="646"/>
                    </a:lnTo>
                    <a:lnTo>
                      <a:pt x="217" y="591"/>
                    </a:lnTo>
                    <a:lnTo>
                      <a:pt x="155" y="421"/>
                    </a:lnTo>
                    <a:lnTo>
                      <a:pt x="95" y="259"/>
                    </a:lnTo>
                    <a:lnTo>
                      <a:pt x="0" y="0"/>
                    </a:lnTo>
                    <a:close/>
                  </a:path>
                </a:pathLst>
              </a:custGeom>
              <a:solidFill>
                <a:srgbClr val="BFBFB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466" name="Group 234"/>
              <p:cNvGrpSpPr>
                <a:grpSpLocks noChangeAspect="1"/>
              </p:cNvGrpSpPr>
              <p:nvPr/>
            </p:nvGrpSpPr>
            <p:grpSpPr bwMode="auto">
              <a:xfrm>
                <a:off x="1345" y="1820"/>
                <a:ext cx="702" cy="38"/>
                <a:chOff x="1345" y="1820"/>
                <a:chExt cx="702" cy="38"/>
              </a:xfrm>
            </p:grpSpPr>
            <p:sp>
              <p:nvSpPr>
                <p:cNvPr id="95467" name="Freeform 235"/>
                <p:cNvSpPr>
                  <a:spLocks noChangeAspect="1"/>
                </p:cNvSpPr>
                <p:nvPr/>
              </p:nvSpPr>
              <p:spPr bwMode="auto">
                <a:xfrm>
                  <a:off x="2030" y="1820"/>
                  <a:ext cx="17" cy="34"/>
                </a:xfrm>
                <a:custGeom>
                  <a:avLst/>
                  <a:gdLst>
                    <a:gd name="T0" fmla="*/ 0 w 69"/>
                    <a:gd name="T1" fmla="*/ 0 h 138"/>
                    <a:gd name="T2" fmla="*/ 60 w 69"/>
                    <a:gd name="T3" fmla="*/ 0 h 138"/>
                    <a:gd name="T4" fmla="*/ 63 w 69"/>
                    <a:gd name="T5" fmla="*/ 7 h 138"/>
                    <a:gd name="T6" fmla="*/ 66 w 69"/>
                    <a:gd name="T7" fmla="*/ 15 h 138"/>
                    <a:gd name="T8" fmla="*/ 67 w 69"/>
                    <a:gd name="T9" fmla="*/ 24 h 138"/>
                    <a:gd name="T10" fmla="*/ 69 w 69"/>
                    <a:gd name="T11" fmla="*/ 38 h 138"/>
                    <a:gd name="T12" fmla="*/ 66 w 69"/>
                    <a:gd name="T13" fmla="*/ 105 h 138"/>
                    <a:gd name="T14" fmla="*/ 65 w 69"/>
                    <a:gd name="T15" fmla="*/ 122 h 138"/>
                    <a:gd name="T16" fmla="*/ 60 w 69"/>
                    <a:gd name="T17" fmla="*/ 138 h 138"/>
                    <a:gd name="T18" fmla="*/ 0 w 69"/>
                    <a:gd name="T19" fmla="*/ 138 h 138"/>
                    <a:gd name="T20" fmla="*/ 4 w 69"/>
                    <a:gd name="T21" fmla="*/ 123 h 138"/>
                    <a:gd name="T22" fmla="*/ 7 w 69"/>
                    <a:gd name="T23" fmla="*/ 107 h 138"/>
                    <a:gd name="T24" fmla="*/ 8 w 69"/>
                    <a:gd name="T25" fmla="*/ 39 h 138"/>
                    <a:gd name="T26" fmla="*/ 8 w 69"/>
                    <a:gd name="T27" fmla="*/ 24 h 138"/>
                    <a:gd name="T28" fmla="*/ 5 w 69"/>
                    <a:gd name="T29" fmla="*/ 14 h 138"/>
                    <a:gd name="T30" fmla="*/ 3 w 69"/>
                    <a:gd name="T31" fmla="*/ 7 h 138"/>
                    <a:gd name="T32" fmla="*/ 0 w 69"/>
                    <a:gd name="T3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38">
                      <a:moveTo>
                        <a:pt x="0" y="0"/>
                      </a:moveTo>
                      <a:lnTo>
                        <a:pt x="60" y="0"/>
                      </a:lnTo>
                      <a:lnTo>
                        <a:pt x="63" y="7"/>
                      </a:lnTo>
                      <a:lnTo>
                        <a:pt x="66" y="15"/>
                      </a:lnTo>
                      <a:lnTo>
                        <a:pt x="67" y="24"/>
                      </a:lnTo>
                      <a:lnTo>
                        <a:pt x="69" y="38"/>
                      </a:lnTo>
                      <a:lnTo>
                        <a:pt x="66" y="105"/>
                      </a:lnTo>
                      <a:lnTo>
                        <a:pt x="65" y="122"/>
                      </a:lnTo>
                      <a:lnTo>
                        <a:pt x="60" y="138"/>
                      </a:lnTo>
                      <a:lnTo>
                        <a:pt x="0" y="138"/>
                      </a:lnTo>
                      <a:lnTo>
                        <a:pt x="4" y="123"/>
                      </a:lnTo>
                      <a:lnTo>
                        <a:pt x="7" y="107"/>
                      </a:lnTo>
                      <a:lnTo>
                        <a:pt x="8" y="39"/>
                      </a:lnTo>
                      <a:lnTo>
                        <a:pt x="8" y="24"/>
                      </a:lnTo>
                      <a:lnTo>
                        <a:pt x="5" y="14"/>
                      </a:lnTo>
                      <a:lnTo>
                        <a:pt x="3" y="7"/>
                      </a:lnTo>
                      <a:lnTo>
                        <a:pt x="0" y="0"/>
                      </a:lnTo>
                      <a:close/>
                    </a:path>
                  </a:pathLst>
                </a:custGeom>
                <a:solidFill>
                  <a:srgbClr val="BFBFBF"/>
                </a:solidFill>
                <a:ln w="3175">
                  <a:solidFill>
                    <a:srgbClr val="000000"/>
                  </a:solidFill>
                  <a:prstDash val="solid"/>
                  <a:round/>
                  <a:headEnd/>
                  <a:tailEnd/>
                </a:ln>
                <a:effectLst>
                  <a:outerShdw dist="35921" dir="2700000" algn="ctr" rotWithShape="0">
                    <a:srgbClr val="808080"/>
                  </a:outerShdw>
                </a:effectLst>
              </p:spPr>
              <p:txBody>
                <a:bodyPr/>
                <a:lstStyle/>
                <a:p>
                  <a:endParaRPr lang="en-US"/>
                </a:p>
              </p:txBody>
            </p:sp>
            <p:sp>
              <p:nvSpPr>
                <p:cNvPr id="95468" name="Freeform 236"/>
                <p:cNvSpPr>
                  <a:spLocks noChangeAspect="1"/>
                </p:cNvSpPr>
                <p:nvPr/>
              </p:nvSpPr>
              <p:spPr bwMode="auto">
                <a:xfrm>
                  <a:off x="1841" y="1823"/>
                  <a:ext cx="17" cy="35"/>
                </a:xfrm>
                <a:custGeom>
                  <a:avLst/>
                  <a:gdLst>
                    <a:gd name="T0" fmla="*/ 0 w 69"/>
                    <a:gd name="T1" fmla="*/ 0 h 140"/>
                    <a:gd name="T2" fmla="*/ 60 w 69"/>
                    <a:gd name="T3" fmla="*/ 0 h 140"/>
                    <a:gd name="T4" fmla="*/ 63 w 69"/>
                    <a:gd name="T5" fmla="*/ 7 h 140"/>
                    <a:gd name="T6" fmla="*/ 66 w 69"/>
                    <a:gd name="T7" fmla="*/ 16 h 140"/>
                    <a:gd name="T8" fmla="*/ 68 w 69"/>
                    <a:gd name="T9" fmla="*/ 25 h 140"/>
                    <a:gd name="T10" fmla="*/ 69 w 69"/>
                    <a:gd name="T11" fmla="*/ 38 h 140"/>
                    <a:gd name="T12" fmla="*/ 66 w 69"/>
                    <a:gd name="T13" fmla="*/ 106 h 140"/>
                    <a:gd name="T14" fmla="*/ 65 w 69"/>
                    <a:gd name="T15" fmla="*/ 123 h 140"/>
                    <a:gd name="T16" fmla="*/ 60 w 69"/>
                    <a:gd name="T17" fmla="*/ 140 h 140"/>
                    <a:gd name="T18" fmla="*/ 0 w 69"/>
                    <a:gd name="T19" fmla="*/ 140 h 140"/>
                    <a:gd name="T20" fmla="*/ 3 w 69"/>
                    <a:gd name="T21" fmla="*/ 124 h 140"/>
                    <a:gd name="T22" fmla="*/ 6 w 69"/>
                    <a:gd name="T23" fmla="*/ 108 h 140"/>
                    <a:gd name="T24" fmla="*/ 8 w 69"/>
                    <a:gd name="T25" fmla="*/ 39 h 140"/>
                    <a:gd name="T26" fmla="*/ 8 w 69"/>
                    <a:gd name="T27" fmla="*/ 25 h 140"/>
                    <a:gd name="T28" fmla="*/ 5 w 69"/>
                    <a:gd name="T29" fmla="*/ 14 h 140"/>
                    <a:gd name="T30" fmla="*/ 2 w 69"/>
                    <a:gd name="T31" fmla="*/ 7 h 140"/>
                    <a:gd name="T32" fmla="*/ 0 w 69"/>
                    <a:gd name="T3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40">
                      <a:moveTo>
                        <a:pt x="0" y="0"/>
                      </a:moveTo>
                      <a:lnTo>
                        <a:pt x="60" y="0"/>
                      </a:lnTo>
                      <a:lnTo>
                        <a:pt x="63" y="7"/>
                      </a:lnTo>
                      <a:lnTo>
                        <a:pt x="66" y="16"/>
                      </a:lnTo>
                      <a:lnTo>
                        <a:pt x="68" y="25"/>
                      </a:lnTo>
                      <a:lnTo>
                        <a:pt x="69" y="38"/>
                      </a:lnTo>
                      <a:lnTo>
                        <a:pt x="66" y="106"/>
                      </a:lnTo>
                      <a:lnTo>
                        <a:pt x="65" y="123"/>
                      </a:lnTo>
                      <a:lnTo>
                        <a:pt x="60" y="140"/>
                      </a:lnTo>
                      <a:lnTo>
                        <a:pt x="0" y="140"/>
                      </a:lnTo>
                      <a:lnTo>
                        <a:pt x="3" y="124"/>
                      </a:lnTo>
                      <a:lnTo>
                        <a:pt x="6" y="108"/>
                      </a:lnTo>
                      <a:lnTo>
                        <a:pt x="8" y="39"/>
                      </a:lnTo>
                      <a:lnTo>
                        <a:pt x="8" y="25"/>
                      </a:lnTo>
                      <a:lnTo>
                        <a:pt x="5" y="14"/>
                      </a:lnTo>
                      <a:lnTo>
                        <a:pt x="2" y="7"/>
                      </a:lnTo>
                      <a:lnTo>
                        <a:pt x="0" y="0"/>
                      </a:lnTo>
                      <a:close/>
                    </a:path>
                  </a:pathLst>
                </a:custGeom>
                <a:solidFill>
                  <a:srgbClr val="BFBFBF"/>
                </a:solidFill>
                <a:ln w="3175">
                  <a:solidFill>
                    <a:srgbClr val="000000"/>
                  </a:solidFill>
                  <a:prstDash val="solid"/>
                  <a:round/>
                  <a:headEnd/>
                  <a:tailEnd/>
                </a:ln>
                <a:effectLst>
                  <a:outerShdw dist="35921" dir="2700000" algn="ctr" rotWithShape="0">
                    <a:srgbClr val="808080"/>
                  </a:outerShdw>
                </a:effectLst>
              </p:spPr>
              <p:txBody>
                <a:bodyPr/>
                <a:lstStyle/>
                <a:p>
                  <a:endParaRPr lang="en-US"/>
                </a:p>
              </p:txBody>
            </p:sp>
            <p:sp>
              <p:nvSpPr>
                <p:cNvPr id="95469" name="Freeform 237"/>
                <p:cNvSpPr>
                  <a:spLocks noChangeAspect="1"/>
                </p:cNvSpPr>
                <p:nvPr/>
              </p:nvSpPr>
              <p:spPr bwMode="auto">
                <a:xfrm>
                  <a:off x="1516" y="1825"/>
                  <a:ext cx="17" cy="30"/>
                </a:xfrm>
                <a:custGeom>
                  <a:avLst/>
                  <a:gdLst>
                    <a:gd name="T0" fmla="*/ 0 w 67"/>
                    <a:gd name="T1" fmla="*/ 0 h 123"/>
                    <a:gd name="T2" fmla="*/ 59 w 67"/>
                    <a:gd name="T3" fmla="*/ 0 h 123"/>
                    <a:gd name="T4" fmla="*/ 62 w 67"/>
                    <a:gd name="T5" fmla="*/ 6 h 123"/>
                    <a:gd name="T6" fmla="*/ 65 w 67"/>
                    <a:gd name="T7" fmla="*/ 15 h 123"/>
                    <a:gd name="T8" fmla="*/ 66 w 67"/>
                    <a:gd name="T9" fmla="*/ 24 h 123"/>
                    <a:gd name="T10" fmla="*/ 67 w 67"/>
                    <a:gd name="T11" fmla="*/ 38 h 123"/>
                    <a:gd name="T12" fmla="*/ 65 w 67"/>
                    <a:gd name="T13" fmla="*/ 105 h 123"/>
                    <a:gd name="T14" fmla="*/ 64 w 67"/>
                    <a:gd name="T15" fmla="*/ 123 h 123"/>
                    <a:gd name="T16" fmla="*/ 3 w 67"/>
                    <a:gd name="T17" fmla="*/ 123 h 123"/>
                    <a:gd name="T18" fmla="*/ 5 w 67"/>
                    <a:gd name="T19" fmla="*/ 108 h 123"/>
                    <a:gd name="T20" fmla="*/ 7 w 67"/>
                    <a:gd name="T21" fmla="*/ 39 h 123"/>
                    <a:gd name="T22" fmla="*/ 7 w 67"/>
                    <a:gd name="T23" fmla="*/ 24 h 123"/>
                    <a:gd name="T24" fmla="*/ 4 w 67"/>
                    <a:gd name="T25" fmla="*/ 14 h 123"/>
                    <a:gd name="T26" fmla="*/ 2 w 67"/>
                    <a:gd name="T27" fmla="*/ 6 h 123"/>
                    <a:gd name="T28" fmla="*/ 0 w 67"/>
                    <a:gd name="T2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123">
                      <a:moveTo>
                        <a:pt x="0" y="0"/>
                      </a:moveTo>
                      <a:lnTo>
                        <a:pt x="59" y="0"/>
                      </a:lnTo>
                      <a:lnTo>
                        <a:pt x="62" y="6"/>
                      </a:lnTo>
                      <a:lnTo>
                        <a:pt x="65" y="15"/>
                      </a:lnTo>
                      <a:lnTo>
                        <a:pt x="66" y="24"/>
                      </a:lnTo>
                      <a:lnTo>
                        <a:pt x="67" y="38"/>
                      </a:lnTo>
                      <a:lnTo>
                        <a:pt x="65" y="105"/>
                      </a:lnTo>
                      <a:lnTo>
                        <a:pt x="64" y="123"/>
                      </a:lnTo>
                      <a:lnTo>
                        <a:pt x="3" y="123"/>
                      </a:lnTo>
                      <a:lnTo>
                        <a:pt x="5" y="108"/>
                      </a:lnTo>
                      <a:lnTo>
                        <a:pt x="7" y="39"/>
                      </a:lnTo>
                      <a:lnTo>
                        <a:pt x="7" y="24"/>
                      </a:lnTo>
                      <a:lnTo>
                        <a:pt x="4" y="14"/>
                      </a:lnTo>
                      <a:lnTo>
                        <a:pt x="2" y="6"/>
                      </a:lnTo>
                      <a:lnTo>
                        <a:pt x="0" y="0"/>
                      </a:lnTo>
                      <a:close/>
                    </a:path>
                  </a:pathLst>
                </a:custGeom>
                <a:solidFill>
                  <a:srgbClr val="BFBFBF"/>
                </a:solidFill>
                <a:ln w="3175">
                  <a:solidFill>
                    <a:srgbClr val="000000"/>
                  </a:solidFill>
                  <a:prstDash val="solid"/>
                  <a:round/>
                  <a:headEnd/>
                  <a:tailEnd/>
                </a:ln>
                <a:effectLst>
                  <a:outerShdw dist="35921" dir="2700000" algn="ctr" rotWithShape="0">
                    <a:srgbClr val="808080"/>
                  </a:outerShdw>
                </a:effectLst>
              </p:spPr>
              <p:txBody>
                <a:bodyPr/>
                <a:lstStyle/>
                <a:p>
                  <a:endParaRPr lang="en-US"/>
                </a:p>
              </p:txBody>
            </p:sp>
            <p:sp>
              <p:nvSpPr>
                <p:cNvPr id="95470" name="Freeform 238"/>
                <p:cNvSpPr>
                  <a:spLocks noChangeAspect="1"/>
                </p:cNvSpPr>
                <p:nvPr/>
              </p:nvSpPr>
              <p:spPr bwMode="auto">
                <a:xfrm>
                  <a:off x="1345" y="1827"/>
                  <a:ext cx="17" cy="31"/>
                </a:xfrm>
                <a:custGeom>
                  <a:avLst/>
                  <a:gdLst>
                    <a:gd name="T0" fmla="*/ 69 w 69"/>
                    <a:gd name="T1" fmla="*/ 0 h 122"/>
                    <a:gd name="T2" fmla="*/ 9 w 69"/>
                    <a:gd name="T3" fmla="*/ 0 h 122"/>
                    <a:gd name="T4" fmla="*/ 7 w 69"/>
                    <a:gd name="T5" fmla="*/ 5 h 122"/>
                    <a:gd name="T6" fmla="*/ 4 w 69"/>
                    <a:gd name="T7" fmla="*/ 14 h 122"/>
                    <a:gd name="T8" fmla="*/ 3 w 69"/>
                    <a:gd name="T9" fmla="*/ 24 h 122"/>
                    <a:gd name="T10" fmla="*/ 0 w 69"/>
                    <a:gd name="T11" fmla="*/ 37 h 122"/>
                    <a:gd name="T12" fmla="*/ 4 w 69"/>
                    <a:gd name="T13" fmla="*/ 104 h 122"/>
                    <a:gd name="T14" fmla="*/ 5 w 69"/>
                    <a:gd name="T15" fmla="*/ 122 h 122"/>
                    <a:gd name="T16" fmla="*/ 66 w 69"/>
                    <a:gd name="T17" fmla="*/ 122 h 122"/>
                    <a:gd name="T18" fmla="*/ 63 w 69"/>
                    <a:gd name="T19" fmla="*/ 106 h 122"/>
                    <a:gd name="T20" fmla="*/ 62 w 69"/>
                    <a:gd name="T21" fmla="*/ 38 h 122"/>
                    <a:gd name="T22" fmla="*/ 62 w 69"/>
                    <a:gd name="T23" fmla="*/ 24 h 122"/>
                    <a:gd name="T24" fmla="*/ 65 w 69"/>
                    <a:gd name="T25" fmla="*/ 13 h 122"/>
                    <a:gd name="T26" fmla="*/ 67 w 69"/>
                    <a:gd name="T27" fmla="*/ 5 h 122"/>
                    <a:gd name="T28" fmla="*/ 69 w 69"/>
                    <a:gd name="T2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122">
                      <a:moveTo>
                        <a:pt x="69" y="0"/>
                      </a:moveTo>
                      <a:lnTo>
                        <a:pt x="9" y="0"/>
                      </a:lnTo>
                      <a:lnTo>
                        <a:pt x="7" y="5"/>
                      </a:lnTo>
                      <a:lnTo>
                        <a:pt x="4" y="14"/>
                      </a:lnTo>
                      <a:lnTo>
                        <a:pt x="3" y="24"/>
                      </a:lnTo>
                      <a:lnTo>
                        <a:pt x="0" y="37"/>
                      </a:lnTo>
                      <a:lnTo>
                        <a:pt x="4" y="104"/>
                      </a:lnTo>
                      <a:lnTo>
                        <a:pt x="5" y="122"/>
                      </a:lnTo>
                      <a:lnTo>
                        <a:pt x="66" y="122"/>
                      </a:lnTo>
                      <a:lnTo>
                        <a:pt x="63" y="106"/>
                      </a:lnTo>
                      <a:lnTo>
                        <a:pt x="62" y="38"/>
                      </a:lnTo>
                      <a:lnTo>
                        <a:pt x="62" y="24"/>
                      </a:lnTo>
                      <a:lnTo>
                        <a:pt x="65" y="13"/>
                      </a:lnTo>
                      <a:lnTo>
                        <a:pt x="67" y="5"/>
                      </a:lnTo>
                      <a:lnTo>
                        <a:pt x="69" y="0"/>
                      </a:lnTo>
                      <a:close/>
                    </a:path>
                  </a:pathLst>
                </a:custGeom>
                <a:solidFill>
                  <a:srgbClr val="BFBFBF"/>
                </a:solidFill>
                <a:ln w="3175">
                  <a:solidFill>
                    <a:srgbClr val="000000"/>
                  </a:solidFill>
                  <a:prstDash val="solid"/>
                  <a:round/>
                  <a:headEnd/>
                  <a:tailEnd/>
                </a:ln>
                <a:effectLst>
                  <a:outerShdw dist="35921" dir="2700000" algn="ctr" rotWithShape="0">
                    <a:srgbClr val="808080"/>
                  </a:outerShdw>
                </a:effectLst>
              </p:spPr>
              <p:txBody>
                <a:bodyPr/>
                <a:lstStyle/>
                <a:p>
                  <a:endParaRPr lang="en-US"/>
                </a:p>
              </p:txBody>
            </p:sp>
          </p:grpSp>
          <p:grpSp>
            <p:nvGrpSpPr>
              <p:cNvPr id="95471" name="Group 239"/>
              <p:cNvGrpSpPr>
                <a:grpSpLocks noChangeAspect="1"/>
              </p:cNvGrpSpPr>
              <p:nvPr/>
            </p:nvGrpSpPr>
            <p:grpSpPr bwMode="auto">
              <a:xfrm>
                <a:off x="1376" y="1831"/>
                <a:ext cx="641" cy="20"/>
                <a:chOff x="1376" y="1831"/>
                <a:chExt cx="641" cy="20"/>
              </a:xfrm>
            </p:grpSpPr>
            <p:grpSp>
              <p:nvGrpSpPr>
                <p:cNvPr id="95472" name="Group 240"/>
                <p:cNvGrpSpPr>
                  <a:grpSpLocks noChangeAspect="1"/>
                </p:cNvGrpSpPr>
                <p:nvPr/>
              </p:nvGrpSpPr>
              <p:grpSpPr bwMode="auto">
                <a:xfrm>
                  <a:off x="1438" y="1840"/>
                  <a:ext cx="69" cy="11"/>
                  <a:chOff x="1438" y="1840"/>
                  <a:chExt cx="69" cy="11"/>
                </a:xfrm>
              </p:grpSpPr>
              <p:sp>
                <p:nvSpPr>
                  <p:cNvPr id="95473" name="Oval 241"/>
                  <p:cNvSpPr>
                    <a:spLocks noChangeAspect="1" noChangeArrowheads="1"/>
                  </p:cNvSpPr>
                  <p:nvPr/>
                </p:nvSpPr>
                <p:spPr bwMode="auto">
                  <a:xfrm>
                    <a:off x="1501" y="1840"/>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74" name="Oval 242"/>
                  <p:cNvSpPr>
                    <a:spLocks noChangeAspect="1" noChangeArrowheads="1"/>
                  </p:cNvSpPr>
                  <p:nvPr/>
                </p:nvSpPr>
                <p:spPr bwMode="auto">
                  <a:xfrm>
                    <a:off x="1491" y="1840"/>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75" name="Oval 243"/>
                  <p:cNvSpPr>
                    <a:spLocks noChangeAspect="1" noChangeArrowheads="1"/>
                  </p:cNvSpPr>
                  <p:nvPr/>
                </p:nvSpPr>
                <p:spPr bwMode="auto">
                  <a:xfrm>
                    <a:off x="1480" y="1840"/>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76" name="Oval 244"/>
                  <p:cNvSpPr>
                    <a:spLocks noChangeAspect="1" noChangeArrowheads="1"/>
                  </p:cNvSpPr>
                  <p:nvPr/>
                </p:nvSpPr>
                <p:spPr bwMode="auto">
                  <a:xfrm>
                    <a:off x="1470" y="1840"/>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77" name="Oval 245"/>
                  <p:cNvSpPr>
                    <a:spLocks noChangeAspect="1" noChangeArrowheads="1"/>
                  </p:cNvSpPr>
                  <p:nvPr/>
                </p:nvSpPr>
                <p:spPr bwMode="auto">
                  <a:xfrm>
                    <a:off x="1459" y="1840"/>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78" name="Oval 246"/>
                  <p:cNvSpPr>
                    <a:spLocks noChangeAspect="1" noChangeArrowheads="1"/>
                  </p:cNvSpPr>
                  <p:nvPr/>
                </p:nvSpPr>
                <p:spPr bwMode="auto">
                  <a:xfrm>
                    <a:off x="1449" y="1840"/>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79" name="Oval 247"/>
                  <p:cNvSpPr>
                    <a:spLocks noChangeAspect="1" noChangeArrowheads="1"/>
                  </p:cNvSpPr>
                  <p:nvPr/>
                </p:nvSpPr>
                <p:spPr bwMode="auto">
                  <a:xfrm>
                    <a:off x="1438" y="1841"/>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480" name="Group 248"/>
                <p:cNvGrpSpPr>
                  <a:grpSpLocks noChangeAspect="1"/>
                </p:cNvGrpSpPr>
                <p:nvPr/>
              </p:nvGrpSpPr>
              <p:grpSpPr bwMode="auto">
                <a:xfrm>
                  <a:off x="1760" y="1831"/>
                  <a:ext cx="257" cy="14"/>
                  <a:chOff x="1760" y="1831"/>
                  <a:chExt cx="257" cy="14"/>
                </a:xfrm>
              </p:grpSpPr>
              <p:grpSp>
                <p:nvGrpSpPr>
                  <p:cNvPr id="95481" name="Group 249"/>
                  <p:cNvGrpSpPr>
                    <a:grpSpLocks noChangeAspect="1"/>
                  </p:cNvGrpSpPr>
                  <p:nvPr/>
                </p:nvGrpSpPr>
                <p:grpSpPr bwMode="auto">
                  <a:xfrm>
                    <a:off x="1945" y="1831"/>
                    <a:ext cx="72" cy="11"/>
                    <a:chOff x="1945" y="1831"/>
                    <a:chExt cx="72" cy="11"/>
                  </a:xfrm>
                </p:grpSpPr>
                <p:sp>
                  <p:nvSpPr>
                    <p:cNvPr id="95482" name="Oval 250"/>
                    <p:cNvSpPr>
                      <a:spLocks noChangeAspect="1" noChangeArrowheads="1"/>
                    </p:cNvSpPr>
                    <p:nvPr/>
                  </p:nvSpPr>
                  <p:spPr bwMode="auto">
                    <a:xfrm>
                      <a:off x="2010" y="183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83" name="Oval 251"/>
                    <p:cNvSpPr>
                      <a:spLocks noChangeAspect="1" noChangeArrowheads="1"/>
                    </p:cNvSpPr>
                    <p:nvPr/>
                  </p:nvSpPr>
                  <p:spPr bwMode="auto">
                    <a:xfrm>
                      <a:off x="2000" y="1831"/>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84" name="Oval 252"/>
                    <p:cNvSpPr>
                      <a:spLocks noChangeAspect="1" noChangeArrowheads="1"/>
                    </p:cNvSpPr>
                    <p:nvPr/>
                  </p:nvSpPr>
                  <p:spPr bwMode="auto">
                    <a:xfrm>
                      <a:off x="1989"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85" name="Oval 253"/>
                    <p:cNvSpPr>
                      <a:spLocks noChangeAspect="1" noChangeArrowheads="1"/>
                    </p:cNvSpPr>
                    <p:nvPr/>
                  </p:nvSpPr>
                  <p:spPr bwMode="auto">
                    <a:xfrm>
                      <a:off x="1978"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86" name="Oval 254"/>
                    <p:cNvSpPr>
                      <a:spLocks noChangeAspect="1" noChangeArrowheads="1"/>
                    </p:cNvSpPr>
                    <p:nvPr/>
                  </p:nvSpPr>
                  <p:spPr bwMode="auto">
                    <a:xfrm>
                      <a:off x="1966" y="1832"/>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87" name="Oval 255"/>
                    <p:cNvSpPr>
                      <a:spLocks noChangeAspect="1" noChangeArrowheads="1"/>
                    </p:cNvSpPr>
                    <p:nvPr/>
                  </p:nvSpPr>
                  <p:spPr bwMode="auto">
                    <a:xfrm>
                      <a:off x="1956"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88" name="Oval 256"/>
                    <p:cNvSpPr>
                      <a:spLocks noChangeAspect="1" noChangeArrowheads="1"/>
                    </p:cNvSpPr>
                    <p:nvPr/>
                  </p:nvSpPr>
                  <p:spPr bwMode="auto">
                    <a:xfrm>
                      <a:off x="1945"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489" name="Group 257"/>
                  <p:cNvGrpSpPr>
                    <a:grpSpLocks noChangeAspect="1"/>
                  </p:cNvGrpSpPr>
                  <p:nvPr/>
                </p:nvGrpSpPr>
                <p:grpSpPr bwMode="auto">
                  <a:xfrm>
                    <a:off x="1868" y="1832"/>
                    <a:ext cx="72" cy="12"/>
                    <a:chOff x="1868" y="1832"/>
                    <a:chExt cx="72" cy="12"/>
                  </a:xfrm>
                </p:grpSpPr>
                <p:sp>
                  <p:nvSpPr>
                    <p:cNvPr id="95490" name="Oval 258"/>
                    <p:cNvSpPr>
                      <a:spLocks noChangeAspect="1" noChangeArrowheads="1"/>
                    </p:cNvSpPr>
                    <p:nvPr/>
                  </p:nvSpPr>
                  <p:spPr bwMode="auto">
                    <a:xfrm>
                      <a:off x="1934"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91" name="Oval 259"/>
                    <p:cNvSpPr>
                      <a:spLocks noChangeAspect="1" noChangeArrowheads="1"/>
                    </p:cNvSpPr>
                    <p:nvPr/>
                  </p:nvSpPr>
                  <p:spPr bwMode="auto">
                    <a:xfrm>
                      <a:off x="1923" y="1832"/>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92" name="Oval 260"/>
                    <p:cNvSpPr>
                      <a:spLocks noChangeAspect="1" noChangeArrowheads="1"/>
                    </p:cNvSpPr>
                    <p:nvPr/>
                  </p:nvSpPr>
                  <p:spPr bwMode="auto">
                    <a:xfrm>
                      <a:off x="1912" y="1833"/>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93" name="Oval 261"/>
                    <p:cNvSpPr>
                      <a:spLocks noChangeAspect="1" noChangeArrowheads="1"/>
                    </p:cNvSpPr>
                    <p:nvPr/>
                  </p:nvSpPr>
                  <p:spPr bwMode="auto">
                    <a:xfrm>
                      <a:off x="1901" y="1833"/>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94" name="Oval 262"/>
                    <p:cNvSpPr>
                      <a:spLocks noChangeAspect="1" noChangeArrowheads="1"/>
                    </p:cNvSpPr>
                    <p:nvPr/>
                  </p:nvSpPr>
                  <p:spPr bwMode="auto">
                    <a:xfrm>
                      <a:off x="1890" y="1833"/>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95" name="Oval 263"/>
                    <p:cNvSpPr>
                      <a:spLocks noChangeAspect="1" noChangeArrowheads="1"/>
                    </p:cNvSpPr>
                    <p:nvPr/>
                  </p:nvSpPr>
                  <p:spPr bwMode="auto">
                    <a:xfrm>
                      <a:off x="1878" y="1833"/>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96" name="Oval 264"/>
                    <p:cNvSpPr>
                      <a:spLocks noChangeAspect="1" noChangeArrowheads="1"/>
                    </p:cNvSpPr>
                    <p:nvPr/>
                  </p:nvSpPr>
                  <p:spPr bwMode="auto">
                    <a:xfrm>
                      <a:off x="1868" y="1833"/>
                      <a:ext cx="6" cy="11"/>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497" name="Group 265"/>
                  <p:cNvGrpSpPr>
                    <a:grpSpLocks noChangeAspect="1"/>
                  </p:cNvGrpSpPr>
                  <p:nvPr/>
                </p:nvGrpSpPr>
                <p:grpSpPr bwMode="auto">
                  <a:xfrm>
                    <a:off x="1760" y="1834"/>
                    <a:ext cx="72" cy="11"/>
                    <a:chOff x="1760" y="1834"/>
                    <a:chExt cx="72" cy="11"/>
                  </a:xfrm>
                </p:grpSpPr>
                <p:sp>
                  <p:nvSpPr>
                    <p:cNvPr id="95498" name="Oval 266"/>
                    <p:cNvSpPr>
                      <a:spLocks noChangeAspect="1" noChangeArrowheads="1"/>
                    </p:cNvSpPr>
                    <p:nvPr/>
                  </p:nvSpPr>
                  <p:spPr bwMode="auto">
                    <a:xfrm>
                      <a:off x="1825" y="1834"/>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99" name="Oval 267"/>
                    <p:cNvSpPr>
                      <a:spLocks noChangeAspect="1" noChangeArrowheads="1"/>
                    </p:cNvSpPr>
                    <p:nvPr/>
                  </p:nvSpPr>
                  <p:spPr bwMode="auto">
                    <a:xfrm>
                      <a:off x="1815" y="1834"/>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00" name="Oval 268"/>
                    <p:cNvSpPr>
                      <a:spLocks noChangeAspect="1" noChangeArrowheads="1"/>
                    </p:cNvSpPr>
                    <p:nvPr/>
                  </p:nvSpPr>
                  <p:spPr bwMode="auto">
                    <a:xfrm>
                      <a:off x="1804"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01" name="Oval 269"/>
                    <p:cNvSpPr>
                      <a:spLocks noChangeAspect="1" noChangeArrowheads="1"/>
                    </p:cNvSpPr>
                    <p:nvPr/>
                  </p:nvSpPr>
                  <p:spPr bwMode="auto">
                    <a:xfrm>
                      <a:off x="1793"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02" name="Oval 270"/>
                    <p:cNvSpPr>
                      <a:spLocks noChangeAspect="1" noChangeArrowheads="1"/>
                    </p:cNvSpPr>
                    <p:nvPr/>
                  </p:nvSpPr>
                  <p:spPr bwMode="auto">
                    <a:xfrm>
                      <a:off x="1782" y="1835"/>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03" name="Oval 271"/>
                    <p:cNvSpPr>
                      <a:spLocks noChangeAspect="1" noChangeArrowheads="1"/>
                    </p:cNvSpPr>
                    <p:nvPr/>
                  </p:nvSpPr>
                  <p:spPr bwMode="auto">
                    <a:xfrm>
                      <a:off x="1760"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95504" name="Group 272"/>
                <p:cNvGrpSpPr>
                  <a:grpSpLocks noChangeAspect="1"/>
                </p:cNvGrpSpPr>
                <p:nvPr/>
              </p:nvGrpSpPr>
              <p:grpSpPr bwMode="auto">
                <a:xfrm>
                  <a:off x="1689" y="1835"/>
                  <a:ext cx="58" cy="10"/>
                  <a:chOff x="1689" y="1835"/>
                  <a:chExt cx="58" cy="10"/>
                </a:xfrm>
              </p:grpSpPr>
              <p:sp>
                <p:nvSpPr>
                  <p:cNvPr id="95505" name="Oval 273"/>
                  <p:cNvSpPr>
                    <a:spLocks noChangeAspect="1" noChangeArrowheads="1"/>
                  </p:cNvSpPr>
                  <p:nvPr/>
                </p:nvSpPr>
                <p:spPr bwMode="auto">
                  <a:xfrm>
                    <a:off x="1740" y="1835"/>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06" name="Oval 274"/>
                  <p:cNvSpPr>
                    <a:spLocks noChangeAspect="1" noChangeArrowheads="1"/>
                  </p:cNvSpPr>
                  <p:nvPr/>
                </p:nvSpPr>
                <p:spPr bwMode="auto">
                  <a:xfrm>
                    <a:off x="1730"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07" name="Oval 275"/>
                  <p:cNvSpPr>
                    <a:spLocks noChangeAspect="1" noChangeArrowheads="1"/>
                  </p:cNvSpPr>
                  <p:nvPr/>
                </p:nvSpPr>
                <p:spPr bwMode="auto">
                  <a:xfrm>
                    <a:off x="1720"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08" name="Oval 276"/>
                  <p:cNvSpPr>
                    <a:spLocks noChangeAspect="1" noChangeArrowheads="1"/>
                  </p:cNvSpPr>
                  <p:nvPr/>
                </p:nvSpPr>
                <p:spPr bwMode="auto">
                  <a:xfrm>
                    <a:off x="1709" y="1835"/>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09" name="Oval 277"/>
                  <p:cNvSpPr>
                    <a:spLocks noChangeAspect="1" noChangeArrowheads="1"/>
                  </p:cNvSpPr>
                  <p:nvPr/>
                </p:nvSpPr>
                <p:spPr bwMode="auto">
                  <a:xfrm>
                    <a:off x="1699" y="1835"/>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10" name="Oval 278"/>
                  <p:cNvSpPr>
                    <a:spLocks noChangeAspect="1" noChangeArrowheads="1"/>
                  </p:cNvSpPr>
                  <p:nvPr/>
                </p:nvSpPr>
                <p:spPr bwMode="auto">
                  <a:xfrm>
                    <a:off x="1689" y="1835"/>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511" name="Group 279"/>
                <p:cNvGrpSpPr>
                  <a:grpSpLocks noChangeAspect="1"/>
                </p:cNvGrpSpPr>
                <p:nvPr/>
              </p:nvGrpSpPr>
              <p:grpSpPr bwMode="auto">
                <a:xfrm>
                  <a:off x="1376" y="1841"/>
                  <a:ext cx="58" cy="10"/>
                  <a:chOff x="1376" y="1841"/>
                  <a:chExt cx="58" cy="10"/>
                </a:xfrm>
              </p:grpSpPr>
              <p:sp>
                <p:nvSpPr>
                  <p:cNvPr id="95512" name="Oval 280"/>
                  <p:cNvSpPr>
                    <a:spLocks noChangeAspect="1" noChangeArrowheads="1"/>
                  </p:cNvSpPr>
                  <p:nvPr/>
                </p:nvSpPr>
                <p:spPr bwMode="auto">
                  <a:xfrm>
                    <a:off x="1427" y="184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13" name="Oval 281"/>
                  <p:cNvSpPr>
                    <a:spLocks noChangeAspect="1" noChangeArrowheads="1"/>
                  </p:cNvSpPr>
                  <p:nvPr/>
                </p:nvSpPr>
                <p:spPr bwMode="auto">
                  <a:xfrm>
                    <a:off x="1417" y="184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14" name="Oval 282"/>
                  <p:cNvSpPr>
                    <a:spLocks noChangeAspect="1" noChangeArrowheads="1"/>
                  </p:cNvSpPr>
                  <p:nvPr/>
                </p:nvSpPr>
                <p:spPr bwMode="auto">
                  <a:xfrm>
                    <a:off x="1407" y="1841"/>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15" name="Oval 283"/>
                  <p:cNvSpPr>
                    <a:spLocks noChangeAspect="1" noChangeArrowheads="1"/>
                  </p:cNvSpPr>
                  <p:nvPr/>
                </p:nvSpPr>
                <p:spPr bwMode="auto">
                  <a:xfrm>
                    <a:off x="1396" y="184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16" name="Oval 284"/>
                  <p:cNvSpPr>
                    <a:spLocks noChangeAspect="1" noChangeArrowheads="1"/>
                  </p:cNvSpPr>
                  <p:nvPr/>
                </p:nvSpPr>
                <p:spPr bwMode="auto">
                  <a:xfrm>
                    <a:off x="1386" y="1841"/>
                    <a:ext cx="7"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17" name="Oval 285"/>
                  <p:cNvSpPr>
                    <a:spLocks noChangeAspect="1" noChangeArrowheads="1"/>
                  </p:cNvSpPr>
                  <p:nvPr/>
                </p:nvSpPr>
                <p:spPr bwMode="auto">
                  <a:xfrm>
                    <a:off x="1376" y="1841"/>
                    <a:ext cx="6" cy="10"/>
                  </a:xfrm>
                  <a:prstGeom prst="ellipse">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sp>
          <p:nvSpPr>
            <p:cNvPr id="95518" name="Freeform 286"/>
            <p:cNvSpPr>
              <a:spLocks noChangeAspect="1"/>
            </p:cNvSpPr>
            <p:nvPr/>
          </p:nvSpPr>
          <p:spPr bwMode="auto">
            <a:xfrm>
              <a:off x="4208" y="142"/>
              <a:ext cx="545" cy="73"/>
            </a:xfrm>
            <a:custGeom>
              <a:avLst/>
              <a:gdLst>
                <a:gd name="T0" fmla="*/ 0 w 3723"/>
                <a:gd name="T1" fmla="*/ 0 h 500"/>
                <a:gd name="T2" fmla="*/ 311 w 3723"/>
                <a:gd name="T3" fmla="*/ 298 h 500"/>
                <a:gd name="T4" fmla="*/ 341 w 3723"/>
                <a:gd name="T5" fmla="*/ 326 h 500"/>
                <a:gd name="T6" fmla="*/ 350 w 3723"/>
                <a:gd name="T7" fmla="*/ 334 h 500"/>
                <a:gd name="T8" fmla="*/ 358 w 3723"/>
                <a:gd name="T9" fmla="*/ 340 h 500"/>
                <a:gd name="T10" fmla="*/ 370 w 3723"/>
                <a:gd name="T11" fmla="*/ 348 h 500"/>
                <a:gd name="T12" fmla="*/ 382 w 3723"/>
                <a:gd name="T13" fmla="*/ 354 h 500"/>
                <a:gd name="T14" fmla="*/ 396 w 3723"/>
                <a:gd name="T15" fmla="*/ 361 h 500"/>
                <a:gd name="T16" fmla="*/ 412 w 3723"/>
                <a:gd name="T17" fmla="*/ 366 h 500"/>
                <a:gd name="T18" fmla="*/ 428 w 3723"/>
                <a:gd name="T19" fmla="*/ 372 h 500"/>
                <a:gd name="T20" fmla="*/ 448 w 3723"/>
                <a:gd name="T21" fmla="*/ 376 h 500"/>
                <a:gd name="T22" fmla="*/ 470 w 3723"/>
                <a:gd name="T23" fmla="*/ 378 h 500"/>
                <a:gd name="T24" fmla="*/ 503 w 3723"/>
                <a:gd name="T25" fmla="*/ 382 h 500"/>
                <a:gd name="T26" fmla="*/ 3387 w 3723"/>
                <a:gd name="T27" fmla="*/ 364 h 500"/>
                <a:gd name="T28" fmla="*/ 3451 w 3723"/>
                <a:gd name="T29" fmla="*/ 361 h 500"/>
                <a:gd name="T30" fmla="*/ 3530 w 3723"/>
                <a:gd name="T31" fmla="*/ 355 h 500"/>
                <a:gd name="T32" fmla="*/ 3632 w 3723"/>
                <a:gd name="T33" fmla="*/ 349 h 500"/>
                <a:gd name="T34" fmla="*/ 3647 w 3723"/>
                <a:gd name="T35" fmla="*/ 357 h 500"/>
                <a:gd name="T36" fmla="*/ 3661 w 3723"/>
                <a:gd name="T37" fmla="*/ 363 h 500"/>
                <a:gd name="T38" fmla="*/ 3675 w 3723"/>
                <a:gd name="T39" fmla="*/ 373 h 500"/>
                <a:gd name="T40" fmla="*/ 3689 w 3723"/>
                <a:gd name="T41" fmla="*/ 382 h 500"/>
                <a:gd name="T42" fmla="*/ 3702 w 3723"/>
                <a:gd name="T43" fmla="*/ 392 h 500"/>
                <a:gd name="T44" fmla="*/ 3710 w 3723"/>
                <a:gd name="T45" fmla="*/ 402 h 500"/>
                <a:gd name="T46" fmla="*/ 3719 w 3723"/>
                <a:gd name="T47" fmla="*/ 416 h 500"/>
                <a:gd name="T48" fmla="*/ 3721 w 3723"/>
                <a:gd name="T49" fmla="*/ 424 h 500"/>
                <a:gd name="T50" fmla="*/ 3723 w 3723"/>
                <a:gd name="T51" fmla="*/ 434 h 500"/>
                <a:gd name="T52" fmla="*/ 3720 w 3723"/>
                <a:gd name="T53" fmla="*/ 448 h 500"/>
                <a:gd name="T54" fmla="*/ 3716 w 3723"/>
                <a:gd name="T55" fmla="*/ 458 h 500"/>
                <a:gd name="T56" fmla="*/ 3706 w 3723"/>
                <a:gd name="T57" fmla="*/ 468 h 500"/>
                <a:gd name="T58" fmla="*/ 3689 w 3723"/>
                <a:gd name="T59" fmla="*/ 481 h 500"/>
                <a:gd name="T60" fmla="*/ 3678 w 3723"/>
                <a:gd name="T61" fmla="*/ 488 h 500"/>
                <a:gd name="T62" fmla="*/ 3662 w 3723"/>
                <a:gd name="T63" fmla="*/ 493 h 500"/>
                <a:gd name="T64" fmla="*/ 3639 w 3723"/>
                <a:gd name="T65" fmla="*/ 500 h 500"/>
                <a:gd name="T66" fmla="*/ 3635 w 3723"/>
                <a:gd name="T67" fmla="*/ 484 h 500"/>
                <a:gd name="T68" fmla="*/ 3630 w 3723"/>
                <a:gd name="T69" fmla="*/ 472 h 500"/>
                <a:gd name="T70" fmla="*/ 3619 w 3723"/>
                <a:gd name="T71" fmla="*/ 459 h 500"/>
                <a:gd name="T72" fmla="*/ 3609 w 3723"/>
                <a:gd name="T73" fmla="*/ 449 h 500"/>
                <a:gd name="T74" fmla="*/ 3599 w 3723"/>
                <a:gd name="T75" fmla="*/ 440 h 500"/>
                <a:gd name="T76" fmla="*/ 3586 w 3723"/>
                <a:gd name="T77" fmla="*/ 428 h 500"/>
                <a:gd name="T78" fmla="*/ 3574 w 3723"/>
                <a:gd name="T79" fmla="*/ 420 h 500"/>
                <a:gd name="T80" fmla="*/ 3560 w 3723"/>
                <a:gd name="T81" fmla="*/ 411 h 500"/>
                <a:gd name="T82" fmla="*/ 3540 w 3723"/>
                <a:gd name="T83" fmla="*/ 402 h 500"/>
                <a:gd name="T84" fmla="*/ 3524 w 3723"/>
                <a:gd name="T85" fmla="*/ 396 h 500"/>
                <a:gd name="T86" fmla="*/ 3502 w 3723"/>
                <a:gd name="T87" fmla="*/ 389 h 500"/>
                <a:gd name="T88" fmla="*/ 3478 w 3723"/>
                <a:gd name="T89" fmla="*/ 386 h 500"/>
                <a:gd name="T90" fmla="*/ 3425 w 3723"/>
                <a:gd name="T91" fmla="*/ 389 h 500"/>
                <a:gd name="T92" fmla="*/ 3388 w 3723"/>
                <a:gd name="T93" fmla="*/ 394 h 500"/>
                <a:gd name="T94" fmla="*/ 3356 w 3723"/>
                <a:gd name="T95" fmla="*/ 394 h 500"/>
                <a:gd name="T96" fmla="*/ 498 w 3723"/>
                <a:gd name="T97" fmla="*/ 415 h 500"/>
                <a:gd name="T98" fmla="*/ 470 w 3723"/>
                <a:gd name="T99" fmla="*/ 415 h 500"/>
                <a:gd name="T100" fmla="*/ 440 w 3723"/>
                <a:gd name="T101" fmla="*/ 412 h 500"/>
                <a:gd name="T102" fmla="*/ 413 w 3723"/>
                <a:gd name="T103" fmla="*/ 411 h 500"/>
                <a:gd name="T104" fmla="*/ 396 w 3723"/>
                <a:gd name="T105" fmla="*/ 410 h 500"/>
                <a:gd name="T106" fmla="*/ 379 w 3723"/>
                <a:gd name="T107" fmla="*/ 409 h 500"/>
                <a:gd name="T108" fmla="*/ 354 w 3723"/>
                <a:gd name="T109" fmla="*/ 404 h 500"/>
                <a:gd name="T110" fmla="*/ 336 w 3723"/>
                <a:gd name="T111" fmla="*/ 400 h 500"/>
                <a:gd name="T112" fmla="*/ 319 w 3723"/>
                <a:gd name="T113" fmla="*/ 394 h 500"/>
                <a:gd name="T114" fmla="*/ 46 w 3723"/>
                <a:gd name="T115" fmla="*/ 126 h 500"/>
                <a:gd name="T116" fmla="*/ 0 w 3723"/>
                <a:gd name="T117"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23" h="500">
                  <a:moveTo>
                    <a:pt x="0" y="0"/>
                  </a:moveTo>
                  <a:lnTo>
                    <a:pt x="311" y="298"/>
                  </a:lnTo>
                  <a:lnTo>
                    <a:pt x="341" y="326"/>
                  </a:lnTo>
                  <a:lnTo>
                    <a:pt x="350" y="334"/>
                  </a:lnTo>
                  <a:lnTo>
                    <a:pt x="358" y="340"/>
                  </a:lnTo>
                  <a:lnTo>
                    <a:pt x="370" y="348"/>
                  </a:lnTo>
                  <a:lnTo>
                    <a:pt x="382" y="354"/>
                  </a:lnTo>
                  <a:lnTo>
                    <a:pt x="396" y="361"/>
                  </a:lnTo>
                  <a:lnTo>
                    <a:pt x="412" y="366"/>
                  </a:lnTo>
                  <a:lnTo>
                    <a:pt x="428" y="372"/>
                  </a:lnTo>
                  <a:lnTo>
                    <a:pt x="448" y="376"/>
                  </a:lnTo>
                  <a:lnTo>
                    <a:pt x="470" y="378"/>
                  </a:lnTo>
                  <a:lnTo>
                    <a:pt x="503" y="382"/>
                  </a:lnTo>
                  <a:lnTo>
                    <a:pt x="3387" y="364"/>
                  </a:lnTo>
                  <a:lnTo>
                    <a:pt x="3451" y="361"/>
                  </a:lnTo>
                  <a:lnTo>
                    <a:pt x="3530" y="355"/>
                  </a:lnTo>
                  <a:lnTo>
                    <a:pt x="3632" y="349"/>
                  </a:lnTo>
                  <a:lnTo>
                    <a:pt x="3647" y="357"/>
                  </a:lnTo>
                  <a:lnTo>
                    <a:pt x="3661" y="363"/>
                  </a:lnTo>
                  <a:lnTo>
                    <a:pt x="3675" y="373"/>
                  </a:lnTo>
                  <a:lnTo>
                    <a:pt x="3689" y="382"/>
                  </a:lnTo>
                  <a:lnTo>
                    <a:pt x="3702" y="392"/>
                  </a:lnTo>
                  <a:lnTo>
                    <a:pt x="3710" y="402"/>
                  </a:lnTo>
                  <a:lnTo>
                    <a:pt x="3719" y="416"/>
                  </a:lnTo>
                  <a:lnTo>
                    <a:pt x="3721" y="424"/>
                  </a:lnTo>
                  <a:lnTo>
                    <a:pt x="3723" y="434"/>
                  </a:lnTo>
                  <a:lnTo>
                    <a:pt x="3720" y="448"/>
                  </a:lnTo>
                  <a:lnTo>
                    <a:pt x="3716" y="458"/>
                  </a:lnTo>
                  <a:lnTo>
                    <a:pt x="3706" y="468"/>
                  </a:lnTo>
                  <a:lnTo>
                    <a:pt x="3689" y="481"/>
                  </a:lnTo>
                  <a:lnTo>
                    <a:pt x="3678" y="488"/>
                  </a:lnTo>
                  <a:lnTo>
                    <a:pt x="3662" y="493"/>
                  </a:lnTo>
                  <a:lnTo>
                    <a:pt x="3639" y="500"/>
                  </a:lnTo>
                  <a:lnTo>
                    <a:pt x="3635" y="484"/>
                  </a:lnTo>
                  <a:lnTo>
                    <a:pt x="3630" y="472"/>
                  </a:lnTo>
                  <a:lnTo>
                    <a:pt x="3619" y="459"/>
                  </a:lnTo>
                  <a:lnTo>
                    <a:pt x="3609" y="449"/>
                  </a:lnTo>
                  <a:lnTo>
                    <a:pt x="3599" y="440"/>
                  </a:lnTo>
                  <a:lnTo>
                    <a:pt x="3586" y="428"/>
                  </a:lnTo>
                  <a:lnTo>
                    <a:pt x="3574" y="420"/>
                  </a:lnTo>
                  <a:lnTo>
                    <a:pt x="3560" y="411"/>
                  </a:lnTo>
                  <a:lnTo>
                    <a:pt x="3540" y="402"/>
                  </a:lnTo>
                  <a:lnTo>
                    <a:pt x="3524" y="396"/>
                  </a:lnTo>
                  <a:lnTo>
                    <a:pt x="3502" y="389"/>
                  </a:lnTo>
                  <a:lnTo>
                    <a:pt x="3478" y="386"/>
                  </a:lnTo>
                  <a:lnTo>
                    <a:pt x="3425" y="389"/>
                  </a:lnTo>
                  <a:lnTo>
                    <a:pt x="3388" y="394"/>
                  </a:lnTo>
                  <a:lnTo>
                    <a:pt x="3356" y="394"/>
                  </a:lnTo>
                  <a:lnTo>
                    <a:pt x="498" y="415"/>
                  </a:lnTo>
                  <a:lnTo>
                    <a:pt x="470" y="415"/>
                  </a:lnTo>
                  <a:lnTo>
                    <a:pt x="440" y="412"/>
                  </a:lnTo>
                  <a:lnTo>
                    <a:pt x="413" y="411"/>
                  </a:lnTo>
                  <a:lnTo>
                    <a:pt x="396" y="410"/>
                  </a:lnTo>
                  <a:lnTo>
                    <a:pt x="379" y="409"/>
                  </a:lnTo>
                  <a:lnTo>
                    <a:pt x="354" y="404"/>
                  </a:lnTo>
                  <a:lnTo>
                    <a:pt x="336" y="400"/>
                  </a:lnTo>
                  <a:lnTo>
                    <a:pt x="319" y="394"/>
                  </a:lnTo>
                  <a:lnTo>
                    <a:pt x="46" y="126"/>
                  </a:lnTo>
                  <a:lnTo>
                    <a:pt x="0" y="0"/>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519" name="Group 287"/>
            <p:cNvGrpSpPr>
              <a:grpSpLocks noChangeAspect="1"/>
            </p:cNvGrpSpPr>
            <p:nvPr/>
          </p:nvGrpSpPr>
          <p:grpSpPr bwMode="auto">
            <a:xfrm>
              <a:off x="4723" y="185"/>
              <a:ext cx="14" cy="6"/>
              <a:chOff x="2085" y="1832"/>
              <a:chExt cx="24" cy="11"/>
            </a:xfrm>
          </p:grpSpPr>
          <p:sp>
            <p:nvSpPr>
              <p:cNvPr id="95520" name="Freeform 288"/>
              <p:cNvSpPr>
                <a:spLocks noChangeAspect="1"/>
              </p:cNvSpPr>
              <p:nvPr/>
            </p:nvSpPr>
            <p:spPr bwMode="auto">
              <a:xfrm>
                <a:off x="2085" y="1832"/>
                <a:ext cx="8" cy="10"/>
              </a:xfrm>
              <a:custGeom>
                <a:avLst/>
                <a:gdLst>
                  <a:gd name="T0" fmla="*/ 2 w 34"/>
                  <a:gd name="T1" fmla="*/ 0 h 40"/>
                  <a:gd name="T2" fmla="*/ 16 w 34"/>
                  <a:gd name="T3" fmla="*/ 0 h 40"/>
                  <a:gd name="T4" fmla="*/ 34 w 34"/>
                  <a:gd name="T5" fmla="*/ 40 h 40"/>
                  <a:gd name="T6" fmla="*/ 0 w 34"/>
                  <a:gd name="T7" fmla="*/ 40 h 40"/>
                  <a:gd name="T8" fmla="*/ 2 w 34"/>
                  <a:gd name="T9" fmla="*/ 0 h 40"/>
                </a:gdLst>
                <a:ahLst/>
                <a:cxnLst>
                  <a:cxn ang="0">
                    <a:pos x="T0" y="T1"/>
                  </a:cxn>
                  <a:cxn ang="0">
                    <a:pos x="T2" y="T3"/>
                  </a:cxn>
                  <a:cxn ang="0">
                    <a:pos x="T4" y="T5"/>
                  </a:cxn>
                  <a:cxn ang="0">
                    <a:pos x="T6" y="T7"/>
                  </a:cxn>
                  <a:cxn ang="0">
                    <a:pos x="T8" y="T9"/>
                  </a:cxn>
                </a:cxnLst>
                <a:rect l="0" t="0" r="r" b="b"/>
                <a:pathLst>
                  <a:path w="34" h="40">
                    <a:moveTo>
                      <a:pt x="2" y="0"/>
                    </a:moveTo>
                    <a:lnTo>
                      <a:pt x="16" y="0"/>
                    </a:lnTo>
                    <a:lnTo>
                      <a:pt x="34" y="40"/>
                    </a:lnTo>
                    <a:lnTo>
                      <a:pt x="0" y="40"/>
                    </a:lnTo>
                    <a:lnTo>
                      <a:pt x="2" y="0"/>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21" name="Freeform 289"/>
              <p:cNvSpPr>
                <a:spLocks noChangeAspect="1"/>
              </p:cNvSpPr>
              <p:nvPr/>
            </p:nvSpPr>
            <p:spPr bwMode="auto">
              <a:xfrm>
                <a:off x="2090" y="1832"/>
                <a:ext cx="11" cy="10"/>
              </a:xfrm>
              <a:custGeom>
                <a:avLst/>
                <a:gdLst>
                  <a:gd name="T0" fmla="*/ 0 w 44"/>
                  <a:gd name="T1" fmla="*/ 0 h 40"/>
                  <a:gd name="T2" fmla="*/ 24 w 44"/>
                  <a:gd name="T3" fmla="*/ 0 h 40"/>
                  <a:gd name="T4" fmla="*/ 44 w 44"/>
                  <a:gd name="T5" fmla="*/ 40 h 40"/>
                  <a:gd name="T6" fmla="*/ 18 w 44"/>
                  <a:gd name="T7" fmla="*/ 40 h 40"/>
                  <a:gd name="T8" fmla="*/ 0 w 44"/>
                  <a:gd name="T9" fmla="*/ 0 h 40"/>
                </a:gdLst>
                <a:ahLst/>
                <a:cxnLst>
                  <a:cxn ang="0">
                    <a:pos x="T0" y="T1"/>
                  </a:cxn>
                  <a:cxn ang="0">
                    <a:pos x="T2" y="T3"/>
                  </a:cxn>
                  <a:cxn ang="0">
                    <a:pos x="T4" y="T5"/>
                  </a:cxn>
                  <a:cxn ang="0">
                    <a:pos x="T6" y="T7"/>
                  </a:cxn>
                  <a:cxn ang="0">
                    <a:pos x="T8" y="T9"/>
                  </a:cxn>
                </a:cxnLst>
                <a:rect l="0" t="0" r="r" b="b"/>
                <a:pathLst>
                  <a:path w="44" h="40">
                    <a:moveTo>
                      <a:pt x="0" y="0"/>
                    </a:moveTo>
                    <a:lnTo>
                      <a:pt x="24" y="0"/>
                    </a:lnTo>
                    <a:lnTo>
                      <a:pt x="44" y="40"/>
                    </a:lnTo>
                    <a:lnTo>
                      <a:pt x="18" y="40"/>
                    </a:lnTo>
                    <a:lnTo>
                      <a:pt x="0" y="0"/>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22" name="Freeform 290"/>
              <p:cNvSpPr>
                <a:spLocks noChangeAspect="1"/>
              </p:cNvSpPr>
              <p:nvPr/>
            </p:nvSpPr>
            <p:spPr bwMode="auto">
              <a:xfrm>
                <a:off x="2097" y="1832"/>
                <a:ext cx="12" cy="11"/>
              </a:xfrm>
              <a:custGeom>
                <a:avLst/>
                <a:gdLst>
                  <a:gd name="T0" fmla="*/ 0 w 47"/>
                  <a:gd name="T1" fmla="*/ 0 h 44"/>
                  <a:gd name="T2" fmla="*/ 12 w 47"/>
                  <a:gd name="T3" fmla="*/ 0 h 44"/>
                  <a:gd name="T4" fmla="*/ 20 w 47"/>
                  <a:gd name="T5" fmla="*/ 8 h 44"/>
                  <a:gd name="T6" fmla="*/ 29 w 47"/>
                  <a:gd name="T7" fmla="*/ 17 h 44"/>
                  <a:gd name="T8" fmla="*/ 33 w 47"/>
                  <a:gd name="T9" fmla="*/ 21 h 44"/>
                  <a:gd name="T10" fmla="*/ 39 w 47"/>
                  <a:gd name="T11" fmla="*/ 30 h 44"/>
                  <a:gd name="T12" fmla="*/ 47 w 47"/>
                  <a:gd name="T13" fmla="*/ 44 h 44"/>
                  <a:gd name="T14" fmla="*/ 42 w 47"/>
                  <a:gd name="T15" fmla="*/ 44 h 44"/>
                  <a:gd name="T16" fmla="*/ 31 w 47"/>
                  <a:gd name="T17" fmla="*/ 41 h 44"/>
                  <a:gd name="T18" fmla="*/ 20 w 47"/>
                  <a:gd name="T19" fmla="*/ 41 h 44"/>
                  <a:gd name="T20" fmla="*/ 0 w 47"/>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44">
                    <a:moveTo>
                      <a:pt x="0" y="0"/>
                    </a:moveTo>
                    <a:lnTo>
                      <a:pt x="12" y="0"/>
                    </a:lnTo>
                    <a:lnTo>
                      <a:pt x="20" y="8"/>
                    </a:lnTo>
                    <a:lnTo>
                      <a:pt x="29" y="17"/>
                    </a:lnTo>
                    <a:lnTo>
                      <a:pt x="33" y="21"/>
                    </a:lnTo>
                    <a:lnTo>
                      <a:pt x="39" y="30"/>
                    </a:lnTo>
                    <a:lnTo>
                      <a:pt x="47" y="44"/>
                    </a:lnTo>
                    <a:lnTo>
                      <a:pt x="42" y="44"/>
                    </a:lnTo>
                    <a:lnTo>
                      <a:pt x="31" y="41"/>
                    </a:lnTo>
                    <a:lnTo>
                      <a:pt x="20" y="41"/>
                    </a:lnTo>
                    <a:lnTo>
                      <a:pt x="0" y="0"/>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5523" name="Arc 291"/>
            <p:cNvSpPr>
              <a:spLocks noChangeAspect="1"/>
            </p:cNvSpPr>
            <p:nvPr/>
          </p:nvSpPr>
          <p:spPr bwMode="auto">
            <a:xfrm>
              <a:off x="4194" y="194"/>
              <a:ext cx="2" cy="4"/>
            </a:xfrm>
            <a:custGeom>
              <a:avLst/>
              <a:gdLst>
                <a:gd name="G0" fmla="+- 21600 0 0"/>
                <a:gd name="G1" fmla="+- 21600 0 0"/>
                <a:gd name="G2" fmla="+- 21600 0 0"/>
                <a:gd name="T0" fmla="*/ 21600 w 21600"/>
                <a:gd name="T1" fmla="*/ 43200 h 43200"/>
                <a:gd name="T2" fmla="*/ 21600 w 21600"/>
                <a:gd name="T3" fmla="*/ 0 h 43200"/>
                <a:gd name="T4" fmla="*/ 21600 w 21600"/>
                <a:gd name="T5" fmla="*/ 21600 h 43200"/>
              </a:gdLst>
              <a:ahLst/>
              <a:cxnLst>
                <a:cxn ang="0">
                  <a:pos x="T0" y="T1"/>
                </a:cxn>
                <a:cxn ang="0">
                  <a:pos x="T2" y="T3"/>
                </a:cxn>
                <a:cxn ang="0">
                  <a:pos x="T4" y="T5"/>
                </a:cxn>
              </a:cxnLst>
              <a:rect l="0" t="0" r="r" b="b"/>
              <a:pathLst>
                <a:path w="21600" h="43200" fill="none" extrusionOk="0">
                  <a:moveTo>
                    <a:pt x="21600" y="43200"/>
                  </a:moveTo>
                  <a:cubicBezTo>
                    <a:pt x="9670" y="43200"/>
                    <a:pt x="0" y="33529"/>
                    <a:pt x="0" y="21600"/>
                  </a:cubicBezTo>
                  <a:cubicBezTo>
                    <a:pt x="-1" y="9670"/>
                    <a:pt x="9670" y="0"/>
                    <a:pt x="21599" y="0"/>
                  </a:cubicBezTo>
                </a:path>
                <a:path w="21600" h="43200" stroke="0" extrusionOk="0">
                  <a:moveTo>
                    <a:pt x="21600" y="43200"/>
                  </a:moveTo>
                  <a:cubicBezTo>
                    <a:pt x="9670" y="43200"/>
                    <a:pt x="0" y="33529"/>
                    <a:pt x="0" y="21600"/>
                  </a:cubicBezTo>
                  <a:cubicBezTo>
                    <a:pt x="-1" y="9670"/>
                    <a:pt x="9670" y="0"/>
                    <a:pt x="21599" y="0"/>
                  </a:cubicBezTo>
                  <a:lnTo>
                    <a:pt x="21600" y="21600"/>
                  </a:lnTo>
                  <a:close/>
                </a:path>
              </a:pathLst>
            </a:custGeom>
            <a:solidFill>
              <a:srgbClr val="BFBFB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24" name="Freeform 292"/>
            <p:cNvSpPr>
              <a:spLocks noChangeAspect="1"/>
            </p:cNvSpPr>
            <p:nvPr/>
          </p:nvSpPr>
          <p:spPr bwMode="auto">
            <a:xfrm>
              <a:off x="4459" y="195"/>
              <a:ext cx="63" cy="15"/>
            </a:xfrm>
            <a:custGeom>
              <a:avLst/>
              <a:gdLst>
                <a:gd name="T0" fmla="*/ 0 w 433"/>
                <a:gd name="T1" fmla="*/ 23 h 98"/>
                <a:gd name="T2" fmla="*/ 114 w 433"/>
                <a:gd name="T3" fmla="*/ 35 h 98"/>
                <a:gd name="T4" fmla="*/ 174 w 433"/>
                <a:gd name="T5" fmla="*/ 30 h 98"/>
                <a:gd name="T6" fmla="*/ 236 w 433"/>
                <a:gd name="T7" fmla="*/ 18 h 98"/>
                <a:gd name="T8" fmla="*/ 274 w 433"/>
                <a:gd name="T9" fmla="*/ 14 h 98"/>
                <a:gd name="T10" fmla="*/ 313 w 433"/>
                <a:gd name="T11" fmla="*/ 3 h 98"/>
                <a:gd name="T12" fmla="*/ 343 w 433"/>
                <a:gd name="T13" fmla="*/ 0 h 98"/>
                <a:gd name="T14" fmla="*/ 368 w 433"/>
                <a:gd name="T15" fmla="*/ 3 h 98"/>
                <a:gd name="T16" fmla="*/ 389 w 433"/>
                <a:gd name="T17" fmla="*/ 9 h 98"/>
                <a:gd name="T18" fmla="*/ 407 w 433"/>
                <a:gd name="T19" fmla="*/ 18 h 98"/>
                <a:gd name="T20" fmla="*/ 421 w 433"/>
                <a:gd name="T21" fmla="*/ 30 h 98"/>
                <a:gd name="T22" fmla="*/ 433 w 433"/>
                <a:gd name="T23" fmla="*/ 57 h 98"/>
                <a:gd name="T24" fmla="*/ 410 w 433"/>
                <a:gd name="T25" fmla="*/ 87 h 98"/>
                <a:gd name="T26" fmla="*/ 230 w 433"/>
                <a:gd name="T27" fmla="*/ 98 h 98"/>
                <a:gd name="T28" fmla="*/ 177 w 433"/>
                <a:gd name="T29" fmla="*/ 90 h 98"/>
                <a:gd name="T30" fmla="*/ 140 w 433"/>
                <a:gd name="T31" fmla="*/ 83 h 98"/>
                <a:gd name="T32" fmla="*/ 76 w 433"/>
                <a:gd name="T33" fmla="*/ 64 h 98"/>
                <a:gd name="T34" fmla="*/ 0 w 433"/>
                <a:gd name="T35"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3" h="98">
                  <a:moveTo>
                    <a:pt x="0" y="23"/>
                  </a:moveTo>
                  <a:lnTo>
                    <a:pt x="114" y="35"/>
                  </a:lnTo>
                  <a:lnTo>
                    <a:pt x="174" y="30"/>
                  </a:lnTo>
                  <a:lnTo>
                    <a:pt x="236" y="18"/>
                  </a:lnTo>
                  <a:lnTo>
                    <a:pt x="274" y="14"/>
                  </a:lnTo>
                  <a:lnTo>
                    <a:pt x="313" y="3"/>
                  </a:lnTo>
                  <a:lnTo>
                    <a:pt x="343" y="0"/>
                  </a:lnTo>
                  <a:lnTo>
                    <a:pt x="368" y="3"/>
                  </a:lnTo>
                  <a:lnTo>
                    <a:pt x="389" y="9"/>
                  </a:lnTo>
                  <a:lnTo>
                    <a:pt x="407" y="18"/>
                  </a:lnTo>
                  <a:lnTo>
                    <a:pt x="421" y="30"/>
                  </a:lnTo>
                  <a:lnTo>
                    <a:pt x="433" y="57"/>
                  </a:lnTo>
                  <a:lnTo>
                    <a:pt x="410" y="87"/>
                  </a:lnTo>
                  <a:lnTo>
                    <a:pt x="230" y="98"/>
                  </a:lnTo>
                  <a:lnTo>
                    <a:pt x="177" y="90"/>
                  </a:lnTo>
                  <a:lnTo>
                    <a:pt x="140" y="83"/>
                  </a:lnTo>
                  <a:lnTo>
                    <a:pt x="76" y="64"/>
                  </a:lnTo>
                  <a:lnTo>
                    <a:pt x="0" y="23"/>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525" name="Group 293"/>
            <p:cNvGrpSpPr>
              <a:grpSpLocks noChangeAspect="1"/>
            </p:cNvGrpSpPr>
            <p:nvPr/>
          </p:nvGrpSpPr>
          <p:grpSpPr bwMode="auto">
            <a:xfrm>
              <a:off x="4387" y="194"/>
              <a:ext cx="186" cy="52"/>
              <a:chOff x="1512" y="1848"/>
              <a:chExt cx="318" cy="88"/>
            </a:xfrm>
          </p:grpSpPr>
          <p:grpSp>
            <p:nvGrpSpPr>
              <p:cNvPr id="95526" name="Group 294"/>
              <p:cNvGrpSpPr>
                <a:grpSpLocks noChangeAspect="1"/>
              </p:cNvGrpSpPr>
              <p:nvPr/>
            </p:nvGrpSpPr>
            <p:grpSpPr bwMode="auto">
              <a:xfrm>
                <a:off x="1512" y="1848"/>
                <a:ext cx="318" cy="57"/>
                <a:chOff x="1512" y="1848"/>
                <a:chExt cx="318" cy="57"/>
              </a:xfrm>
            </p:grpSpPr>
            <p:sp>
              <p:nvSpPr>
                <p:cNvPr id="95527" name="Freeform 295"/>
                <p:cNvSpPr>
                  <a:spLocks noChangeAspect="1"/>
                </p:cNvSpPr>
                <p:nvPr/>
              </p:nvSpPr>
              <p:spPr bwMode="auto">
                <a:xfrm>
                  <a:off x="1512" y="1848"/>
                  <a:ext cx="318" cy="57"/>
                </a:xfrm>
                <a:custGeom>
                  <a:avLst/>
                  <a:gdLst>
                    <a:gd name="T0" fmla="*/ 320 w 1269"/>
                    <a:gd name="T1" fmla="*/ 34 h 231"/>
                    <a:gd name="T2" fmla="*/ 267 w 1269"/>
                    <a:gd name="T3" fmla="*/ 46 h 231"/>
                    <a:gd name="T4" fmla="*/ 226 w 1269"/>
                    <a:gd name="T5" fmla="*/ 69 h 231"/>
                    <a:gd name="T6" fmla="*/ 177 w 1269"/>
                    <a:gd name="T7" fmla="*/ 80 h 231"/>
                    <a:gd name="T8" fmla="*/ 120 w 1269"/>
                    <a:gd name="T9" fmla="*/ 91 h 231"/>
                    <a:gd name="T10" fmla="*/ 72 w 1269"/>
                    <a:gd name="T11" fmla="*/ 110 h 231"/>
                    <a:gd name="T12" fmla="*/ 34 w 1269"/>
                    <a:gd name="T13" fmla="*/ 125 h 231"/>
                    <a:gd name="T14" fmla="*/ 17 w 1269"/>
                    <a:gd name="T15" fmla="*/ 136 h 231"/>
                    <a:gd name="T16" fmla="*/ 6 w 1269"/>
                    <a:gd name="T17" fmla="*/ 151 h 231"/>
                    <a:gd name="T18" fmla="*/ 1 w 1269"/>
                    <a:gd name="T19" fmla="*/ 160 h 231"/>
                    <a:gd name="T20" fmla="*/ 0 w 1269"/>
                    <a:gd name="T21" fmla="*/ 174 h 231"/>
                    <a:gd name="T22" fmla="*/ 15 w 1269"/>
                    <a:gd name="T23" fmla="*/ 189 h 231"/>
                    <a:gd name="T24" fmla="*/ 31 w 1269"/>
                    <a:gd name="T25" fmla="*/ 197 h 231"/>
                    <a:gd name="T26" fmla="*/ 55 w 1269"/>
                    <a:gd name="T27" fmla="*/ 202 h 231"/>
                    <a:gd name="T28" fmla="*/ 80 w 1269"/>
                    <a:gd name="T29" fmla="*/ 207 h 231"/>
                    <a:gd name="T30" fmla="*/ 124 w 1269"/>
                    <a:gd name="T31" fmla="*/ 213 h 231"/>
                    <a:gd name="T32" fmla="*/ 176 w 1269"/>
                    <a:gd name="T33" fmla="*/ 220 h 231"/>
                    <a:gd name="T34" fmla="*/ 214 w 1269"/>
                    <a:gd name="T35" fmla="*/ 223 h 231"/>
                    <a:gd name="T36" fmla="*/ 350 w 1269"/>
                    <a:gd name="T37" fmla="*/ 228 h 231"/>
                    <a:gd name="T38" fmla="*/ 451 w 1269"/>
                    <a:gd name="T39" fmla="*/ 228 h 231"/>
                    <a:gd name="T40" fmla="*/ 594 w 1269"/>
                    <a:gd name="T41" fmla="*/ 231 h 231"/>
                    <a:gd name="T42" fmla="*/ 722 w 1269"/>
                    <a:gd name="T43" fmla="*/ 228 h 231"/>
                    <a:gd name="T44" fmla="*/ 1020 w 1269"/>
                    <a:gd name="T45" fmla="*/ 228 h 231"/>
                    <a:gd name="T46" fmla="*/ 1103 w 1269"/>
                    <a:gd name="T47" fmla="*/ 220 h 231"/>
                    <a:gd name="T48" fmla="*/ 1134 w 1269"/>
                    <a:gd name="T49" fmla="*/ 214 h 231"/>
                    <a:gd name="T50" fmla="*/ 1174 w 1269"/>
                    <a:gd name="T51" fmla="*/ 205 h 231"/>
                    <a:gd name="T52" fmla="*/ 1209 w 1269"/>
                    <a:gd name="T53" fmla="*/ 191 h 231"/>
                    <a:gd name="T54" fmla="*/ 1237 w 1269"/>
                    <a:gd name="T55" fmla="*/ 170 h 231"/>
                    <a:gd name="T56" fmla="*/ 1264 w 1269"/>
                    <a:gd name="T57" fmla="*/ 148 h 231"/>
                    <a:gd name="T58" fmla="*/ 1269 w 1269"/>
                    <a:gd name="T59" fmla="*/ 122 h 231"/>
                    <a:gd name="T60" fmla="*/ 1264 w 1269"/>
                    <a:gd name="T61" fmla="*/ 110 h 231"/>
                    <a:gd name="T62" fmla="*/ 1247 w 1269"/>
                    <a:gd name="T63" fmla="*/ 88 h 231"/>
                    <a:gd name="T64" fmla="*/ 1217 w 1269"/>
                    <a:gd name="T65" fmla="*/ 69 h 231"/>
                    <a:gd name="T66" fmla="*/ 1189 w 1269"/>
                    <a:gd name="T67" fmla="*/ 54 h 231"/>
                    <a:gd name="T68" fmla="*/ 1155 w 1269"/>
                    <a:gd name="T69" fmla="*/ 41 h 231"/>
                    <a:gd name="T70" fmla="*/ 1113 w 1269"/>
                    <a:gd name="T71" fmla="*/ 32 h 231"/>
                    <a:gd name="T72" fmla="*/ 1072 w 1269"/>
                    <a:gd name="T73" fmla="*/ 26 h 231"/>
                    <a:gd name="T74" fmla="*/ 1046 w 1269"/>
                    <a:gd name="T75" fmla="*/ 31 h 231"/>
                    <a:gd name="T76" fmla="*/ 1031 w 1269"/>
                    <a:gd name="T77" fmla="*/ 19 h 231"/>
                    <a:gd name="T78" fmla="*/ 993 w 1269"/>
                    <a:gd name="T79" fmla="*/ 8 h 231"/>
                    <a:gd name="T80" fmla="*/ 945 w 1269"/>
                    <a:gd name="T81" fmla="*/ 4 h 231"/>
                    <a:gd name="T82" fmla="*/ 881 w 1269"/>
                    <a:gd name="T83" fmla="*/ 0 h 231"/>
                    <a:gd name="T84" fmla="*/ 802 w 1269"/>
                    <a:gd name="T85" fmla="*/ 8 h 231"/>
                    <a:gd name="T86" fmla="*/ 320 w 1269"/>
                    <a:gd name="T87" fmla="*/ 3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69" h="231">
                      <a:moveTo>
                        <a:pt x="320" y="34"/>
                      </a:moveTo>
                      <a:lnTo>
                        <a:pt x="267" y="46"/>
                      </a:lnTo>
                      <a:lnTo>
                        <a:pt x="226" y="69"/>
                      </a:lnTo>
                      <a:lnTo>
                        <a:pt x="177" y="80"/>
                      </a:lnTo>
                      <a:lnTo>
                        <a:pt x="120" y="91"/>
                      </a:lnTo>
                      <a:lnTo>
                        <a:pt x="72" y="110"/>
                      </a:lnTo>
                      <a:lnTo>
                        <a:pt x="34" y="125"/>
                      </a:lnTo>
                      <a:lnTo>
                        <a:pt x="17" y="136"/>
                      </a:lnTo>
                      <a:lnTo>
                        <a:pt x="6" y="151"/>
                      </a:lnTo>
                      <a:lnTo>
                        <a:pt x="1" y="160"/>
                      </a:lnTo>
                      <a:lnTo>
                        <a:pt x="0" y="174"/>
                      </a:lnTo>
                      <a:lnTo>
                        <a:pt x="15" y="189"/>
                      </a:lnTo>
                      <a:lnTo>
                        <a:pt x="31" y="197"/>
                      </a:lnTo>
                      <a:lnTo>
                        <a:pt x="55" y="202"/>
                      </a:lnTo>
                      <a:lnTo>
                        <a:pt x="80" y="207"/>
                      </a:lnTo>
                      <a:lnTo>
                        <a:pt x="124" y="213"/>
                      </a:lnTo>
                      <a:lnTo>
                        <a:pt x="176" y="220"/>
                      </a:lnTo>
                      <a:lnTo>
                        <a:pt x="214" y="223"/>
                      </a:lnTo>
                      <a:lnTo>
                        <a:pt x="350" y="228"/>
                      </a:lnTo>
                      <a:lnTo>
                        <a:pt x="451" y="228"/>
                      </a:lnTo>
                      <a:lnTo>
                        <a:pt x="594" y="231"/>
                      </a:lnTo>
                      <a:lnTo>
                        <a:pt x="722" y="228"/>
                      </a:lnTo>
                      <a:lnTo>
                        <a:pt x="1020" y="228"/>
                      </a:lnTo>
                      <a:lnTo>
                        <a:pt x="1103" y="220"/>
                      </a:lnTo>
                      <a:lnTo>
                        <a:pt x="1134" y="214"/>
                      </a:lnTo>
                      <a:lnTo>
                        <a:pt x="1174" y="205"/>
                      </a:lnTo>
                      <a:lnTo>
                        <a:pt x="1209" y="191"/>
                      </a:lnTo>
                      <a:lnTo>
                        <a:pt x="1237" y="170"/>
                      </a:lnTo>
                      <a:lnTo>
                        <a:pt x="1264" y="148"/>
                      </a:lnTo>
                      <a:lnTo>
                        <a:pt x="1269" y="122"/>
                      </a:lnTo>
                      <a:lnTo>
                        <a:pt x="1264" y="110"/>
                      </a:lnTo>
                      <a:lnTo>
                        <a:pt x="1247" y="88"/>
                      </a:lnTo>
                      <a:lnTo>
                        <a:pt x="1217" y="69"/>
                      </a:lnTo>
                      <a:lnTo>
                        <a:pt x="1189" y="54"/>
                      </a:lnTo>
                      <a:lnTo>
                        <a:pt x="1155" y="41"/>
                      </a:lnTo>
                      <a:lnTo>
                        <a:pt x="1113" y="32"/>
                      </a:lnTo>
                      <a:lnTo>
                        <a:pt x="1072" y="26"/>
                      </a:lnTo>
                      <a:lnTo>
                        <a:pt x="1046" y="31"/>
                      </a:lnTo>
                      <a:lnTo>
                        <a:pt x="1031" y="19"/>
                      </a:lnTo>
                      <a:lnTo>
                        <a:pt x="993" y="8"/>
                      </a:lnTo>
                      <a:lnTo>
                        <a:pt x="945" y="4"/>
                      </a:lnTo>
                      <a:lnTo>
                        <a:pt x="881" y="0"/>
                      </a:lnTo>
                      <a:lnTo>
                        <a:pt x="802" y="8"/>
                      </a:lnTo>
                      <a:lnTo>
                        <a:pt x="320" y="34"/>
                      </a:lnTo>
                      <a:close/>
                    </a:path>
                  </a:pathLst>
                </a:custGeom>
                <a:solidFill>
                  <a:srgbClr val="9F9F9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28" name="Freeform 296"/>
                <p:cNvSpPr>
                  <a:spLocks noChangeAspect="1"/>
                </p:cNvSpPr>
                <p:nvPr/>
              </p:nvSpPr>
              <p:spPr bwMode="auto">
                <a:xfrm>
                  <a:off x="1512" y="1854"/>
                  <a:ext cx="317" cy="51"/>
                </a:xfrm>
                <a:custGeom>
                  <a:avLst/>
                  <a:gdLst>
                    <a:gd name="T0" fmla="*/ 316 w 1268"/>
                    <a:gd name="T1" fmla="*/ 0 h 203"/>
                    <a:gd name="T2" fmla="*/ 326 w 1268"/>
                    <a:gd name="T3" fmla="*/ 17 h 203"/>
                    <a:gd name="T4" fmla="*/ 331 w 1268"/>
                    <a:gd name="T5" fmla="*/ 43 h 203"/>
                    <a:gd name="T6" fmla="*/ 333 w 1268"/>
                    <a:gd name="T7" fmla="*/ 61 h 203"/>
                    <a:gd name="T8" fmla="*/ 327 w 1268"/>
                    <a:gd name="T9" fmla="*/ 86 h 203"/>
                    <a:gd name="T10" fmla="*/ 315 w 1268"/>
                    <a:gd name="T11" fmla="*/ 109 h 203"/>
                    <a:gd name="T12" fmla="*/ 303 w 1268"/>
                    <a:gd name="T13" fmla="*/ 127 h 203"/>
                    <a:gd name="T14" fmla="*/ 289 w 1268"/>
                    <a:gd name="T15" fmla="*/ 139 h 203"/>
                    <a:gd name="T16" fmla="*/ 248 w 1268"/>
                    <a:gd name="T17" fmla="*/ 141 h 203"/>
                    <a:gd name="T18" fmla="*/ 211 w 1268"/>
                    <a:gd name="T19" fmla="*/ 144 h 203"/>
                    <a:gd name="T20" fmla="*/ 171 w 1268"/>
                    <a:gd name="T21" fmla="*/ 143 h 203"/>
                    <a:gd name="T22" fmla="*/ 147 w 1268"/>
                    <a:gd name="T23" fmla="*/ 140 h 203"/>
                    <a:gd name="T24" fmla="*/ 98 w 1268"/>
                    <a:gd name="T25" fmla="*/ 134 h 203"/>
                    <a:gd name="T26" fmla="*/ 69 w 1268"/>
                    <a:gd name="T27" fmla="*/ 131 h 203"/>
                    <a:gd name="T28" fmla="*/ 42 w 1268"/>
                    <a:gd name="T29" fmla="*/ 126 h 203"/>
                    <a:gd name="T30" fmla="*/ 7 w 1268"/>
                    <a:gd name="T31" fmla="*/ 122 h 203"/>
                    <a:gd name="T32" fmla="*/ 2 w 1268"/>
                    <a:gd name="T33" fmla="*/ 129 h 203"/>
                    <a:gd name="T34" fmla="*/ 0 w 1268"/>
                    <a:gd name="T35" fmla="*/ 140 h 203"/>
                    <a:gd name="T36" fmla="*/ 1 w 1268"/>
                    <a:gd name="T37" fmla="*/ 150 h 203"/>
                    <a:gd name="T38" fmla="*/ 3 w 1268"/>
                    <a:gd name="T39" fmla="*/ 156 h 203"/>
                    <a:gd name="T40" fmla="*/ 10 w 1268"/>
                    <a:gd name="T41" fmla="*/ 163 h 203"/>
                    <a:gd name="T42" fmla="*/ 24 w 1268"/>
                    <a:gd name="T43" fmla="*/ 168 h 203"/>
                    <a:gd name="T44" fmla="*/ 48 w 1268"/>
                    <a:gd name="T45" fmla="*/ 175 h 203"/>
                    <a:gd name="T46" fmla="*/ 77 w 1268"/>
                    <a:gd name="T47" fmla="*/ 181 h 203"/>
                    <a:gd name="T48" fmla="*/ 116 w 1268"/>
                    <a:gd name="T49" fmla="*/ 188 h 203"/>
                    <a:gd name="T50" fmla="*/ 167 w 1268"/>
                    <a:gd name="T51" fmla="*/ 194 h 203"/>
                    <a:gd name="T52" fmla="*/ 217 w 1268"/>
                    <a:gd name="T53" fmla="*/ 197 h 203"/>
                    <a:gd name="T54" fmla="*/ 438 w 1268"/>
                    <a:gd name="T55" fmla="*/ 200 h 203"/>
                    <a:gd name="T56" fmla="*/ 608 w 1268"/>
                    <a:gd name="T57" fmla="*/ 203 h 203"/>
                    <a:gd name="T58" fmla="*/ 728 w 1268"/>
                    <a:gd name="T59" fmla="*/ 199 h 203"/>
                    <a:gd name="T60" fmla="*/ 1016 w 1268"/>
                    <a:gd name="T61" fmla="*/ 199 h 203"/>
                    <a:gd name="T62" fmla="*/ 1089 w 1268"/>
                    <a:gd name="T63" fmla="*/ 194 h 203"/>
                    <a:gd name="T64" fmla="*/ 1119 w 1268"/>
                    <a:gd name="T65" fmla="*/ 190 h 203"/>
                    <a:gd name="T66" fmla="*/ 1152 w 1268"/>
                    <a:gd name="T67" fmla="*/ 183 h 203"/>
                    <a:gd name="T68" fmla="*/ 1182 w 1268"/>
                    <a:gd name="T69" fmla="*/ 173 h 203"/>
                    <a:gd name="T70" fmla="*/ 1207 w 1268"/>
                    <a:gd name="T71" fmla="*/ 164 h 203"/>
                    <a:gd name="T72" fmla="*/ 1237 w 1268"/>
                    <a:gd name="T73" fmla="*/ 147 h 203"/>
                    <a:gd name="T74" fmla="*/ 1254 w 1268"/>
                    <a:gd name="T75" fmla="*/ 132 h 203"/>
                    <a:gd name="T76" fmla="*/ 1267 w 1268"/>
                    <a:gd name="T77" fmla="*/ 118 h 203"/>
                    <a:gd name="T78" fmla="*/ 1268 w 1268"/>
                    <a:gd name="T79" fmla="*/ 98 h 203"/>
                    <a:gd name="T80" fmla="*/ 1265 w 1268"/>
                    <a:gd name="T81" fmla="*/ 83 h 203"/>
                    <a:gd name="T82" fmla="*/ 1244 w 1268"/>
                    <a:gd name="T83" fmla="*/ 62 h 203"/>
                    <a:gd name="T84" fmla="*/ 1232 w 1268"/>
                    <a:gd name="T85" fmla="*/ 79 h 203"/>
                    <a:gd name="T86" fmla="*/ 1213 w 1268"/>
                    <a:gd name="T87" fmla="*/ 98 h 203"/>
                    <a:gd name="T88" fmla="*/ 1196 w 1268"/>
                    <a:gd name="T89" fmla="*/ 105 h 203"/>
                    <a:gd name="T90" fmla="*/ 1176 w 1268"/>
                    <a:gd name="T91" fmla="*/ 111 h 203"/>
                    <a:gd name="T92" fmla="*/ 1131 w 1268"/>
                    <a:gd name="T93" fmla="*/ 111 h 203"/>
                    <a:gd name="T94" fmla="*/ 1088 w 1268"/>
                    <a:gd name="T95" fmla="*/ 115 h 203"/>
                    <a:gd name="T96" fmla="*/ 725 w 1268"/>
                    <a:gd name="T97" fmla="*/ 73 h 203"/>
                    <a:gd name="T98" fmla="*/ 685 w 1268"/>
                    <a:gd name="T99" fmla="*/ 72 h 203"/>
                    <a:gd name="T100" fmla="*/ 628 w 1268"/>
                    <a:gd name="T101" fmla="*/ 62 h 203"/>
                    <a:gd name="T102" fmla="*/ 570 w 1268"/>
                    <a:gd name="T103" fmla="*/ 44 h 203"/>
                    <a:gd name="T104" fmla="*/ 545 w 1268"/>
                    <a:gd name="T105" fmla="*/ 32 h 203"/>
                    <a:gd name="T106" fmla="*/ 511 w 1268"/>
                    <a:gd name="T107" fmla="*/ 16 h 203"/>
                    <a:gd name="T108" fmla="*/ 508 w 1268"/>
                    <a:gd name="T109" fmla="*/ 16 h 203"/>
                    <a:gd name="T110" fmla="*/ 436 w 1268"/>
                    <a:gd name="T111" fmla="*/ 9 h 203"/>
                    <a:gd name="T112" fmla="*/ 375 w 1268"/>
                    <a:gd name="T113" fmla="*/ 4 h 203"/>
                    <a:gd name="T114" fmla="*/ 316 w 1268"/>
                    <a:gd name="T11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8" h="203">
                      <a:moveTo>
                        <a:pt x="316" y="0"/>
                      </a:moveTo>
                      <a:lnTo>
                        <a:pt x="326" y="17"/>
                      </a:lnTo>
                      <a:lnTo>
                        <a:pt x="331" y="43"/>
                      </a:lnTo>
                      <a:lnTo>
                        <a:pt x="333" y="61"/>
                      </a:lnTo>
                      <a:lnTo>
                        <a:pt x="327" y="86"/>
                      </a:lnTo>
                      <a:lnTo>
                        <a:pt x="315" y="109"/>
                      </a:lnTo>
                      <a:lnTo>
                        <a:pt x="303" y="127"/>
                      </a:lnTo>
                      <a:lnTo>
                        <a:pt x="289" y="139"/>
                      </a:lnTo>
                      <a:lnTo>
                        <a:pt x="248" y="141"/>
                      </a:lnTo>
                      <a:lnTo>
                        <a:pt x="211" y="144"/>
                      </a:lnTo>
                      <a:lnTo>
                        <a:pt x="171" y="143"/>
                      </a:lnTo>
                      <a:lnTo>
                        <a:pt x="147" y="140"/>
                      </a:lnTo>
                      <a:lnTo>
                        <a:pt x="98" y="134"/>
                      </a:lnTo>
                      <a:lnTo>
                        <a:pt x="69" y="131"/>
                      </a:lnTo>
                      <a:lnTo>
                        <a:pt x="42" y="126"/>
                      </a:lnTo>
                      <a:lnTo>
                        <a:pt x="7" y="122"/>
                      </a:lnTo>
                      <a:lnTo>
                        <a:pt x="2" y="129"/>
                      </a:lnTo>
                      <a:lnTo>
                        <a:pt x="0" y="140"/>
                      </a:lnTo>
                      <a:lnTo>
                        <a:pt x="1" y="150"/>
                      </a:lnTo>
                      <a:lnTo>
                        <a:pt x="3" y="156"/>
                      </a:lnTo>
                      <a:lnTo>
                        <a:pt x="10" y="163"/>
                      </a:lnTo>
                      <a:lnTo>
                        <a:pt x="24" y="168"/>
                      </a:lnTo>
                      <a:lnTo>
                        <a:pt x="48" y="175"/>
                      </a:lnTo>
                      <a:lnTo>
                        <a:pt x="77" y="181"/>
                      </a:lnTo>
                      <a:lnTo>
                        <a:pt x="116" y="188"/>
                      </a:lnTo>
                      <a:lnTo>
                        <a:pt x="167" y="194"/>
                      </a:lnTo>
                      <a:lnTo>
                        <a:pt x="217" y="197"/>
                      </a:lnTo>
                      <a:lnTo>
                        <a:pt x="438" y="200"/>
                      </a:lnTo>
                      <a:lnTo>
                        <a:pt x="608" y="203"/>
                      </a:lnTo>
                      <a:lnTo>
                        <a:pt x="728" y="199"/>
                      </a:lnTo>
                      <a:lnTo>
                        <a:pt x="1016" y="199"/>
                      </a:lnTo>
                      <a:lnTo>
                        <a:pt x="1089" y="194"/>
                      </a:lnTo>
                      <a:lnTo>
                        <a:pt x="1119" y="190"/>
                      </a:lnTo>
                      <a:lnTo>
                        <a:pt x="1152" y="183"/>
                      </a:lnTo>
                      <a:lnTo>
                        <a:pt x="1182" y="173"/>
                      </a:lnTo>
                      <a:lnTo>
                        <a:pt x="1207" y="164"/>
                      </a:lnTo>
                      <a:lnTo>
                        <a:pt x="1237" y="147"/>
                      </a:lnTo>
                      <a:lnTo>
                        <a:pt x="1254" y="132"/>
                      </a:lnTo>
                      <a:lnTo>
                        <a:pt x="1267" y="118"/>
                      </a:lnTo>
                      <a:lnTo>
                        <a:pt x="1268" y="98"/>
                      </a:lnTo>
                      <a:lnTo>
                        <a:pt x="1265" y="83"/>
                      </a:lnTo>
                      <a:lnTo>
                        <a:pt x="1244" y="62"/>
                      </a:lnTo>
                      <a:lnTo>
                        <a:pt x="1232" y="79"/>
                      </a:lnTo>
                      <a:lnTo>
                        <a:pt x="1213" y="98"/>
                      </a:lnTo>
                      <a:lnTo>
                        <a:pt x="1196" y="105"/>
                      </a:lnTo>
                      <a:lnTo>
                        <a:pt x="1176" y="111"/>
                      </a:lnTo>
                      <a:lnTo>
                        <a:pt x="1131" y="111"/>
                      </a:lnTo>
                      <a:lnTo>
                        <a:pt x="1088" y="115"/>
                      </a:lnTo>
                      <a:lnTo>
                        <a:pt x="725" y="73"/>
                      </a:lnTo>
                      <a:lnTo>
                        <a:pt x="685" y="72"/>
                      </a:lnTo>
                      <a:lnTo>
                        <a:pt x="628" y="62"/>
                      </a:lnTo>
                      <a:lnTo>
                        <a:pt x="570" y="44"/>
                      </a:lnTo>
                      <a:lnTo>
                        <a:pt x="545" y="32"/>
                      </a:lnTo>
                      <a:lnTo>
                        <a:pt x="511" y="16"/>
                      </a:lnTo>
                      <a:lnTo>
                        <a:pt x="508" y="16"/>
                      </a:lnTo>
                      <a:lnTo>
                        <a:pt x="436" y="9"/>
                      </a:lnTo>
                      <a:lnTo>
                        <a:pt x="375" y="4"/>
                      </a:lnTo>
                      <a:lnTo>
                        <a:pt x="316" y="0"/>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529" name="Group 297"/>
              <p:cNvGrpSpPr>
                <a:grpSpLocks noChangeAspect="1"/>
              </p:cNvGrpSpPr>
              <p:nvPr/>
            </p:nvGrpSpPr>
            <p:grpSpPr bwMode="auto">
              <a:xfrm>
                <a:off x="1690" y="1902"/>
                <a:ext cx="97" cy="34"/>
                <a:chOff x="1690" y="1902"/>
                <a:chExt cx="97" cy="34"/>
              </a:xfrm>
            </p:grpSpPr>
            <p:grpSp>
              <p:nvGrpSpPr>
                <p:cNvPr id="95530" name="Group 298"/>
                <p:cNvGrpSpPr>
                  <a:grpSpLocks noChangeAspect="1"/>
                </p:cNvGrpSpPr>
                <p:nvPr/>
              </p:nvGrpSpPr>
              <p:grpSpPr bwMode="auto">
                <a:xfrm>
                  <a:off x="1690" y="1902"/>
                  <a:ext cx="97" cy="34"/>
                  <a:chOff x="1690" y="1902"/>
                  <a:chExt cx="97" cy="34"/>
                </a:xfrm>
              </p:grpSpPr>
              <p:grpSp>
                <p:nvGrpSpPr>
                  <p:cNvPr id="95531" name="Group 299"/>
                  <p:cNvGrpSpPr>
                    <a:grpSpLocks noChangeAspect="1"/>
                  </p:cNvGrpSpPr>
                  <p:nvPr/>
                </p:nvGrpSpPr>
                <p:grpSpPr bwMode="auto">
                  <a:xfrm>
                    <a:off x="1690" y="1902"/>
                    <a:ext cx="22" cy="25"/>
                    <a:chOff x="1690" y="1902"/>
                    <a:chExt cx="22" cy="25"/>
                  </a:xfrm>
                </p:grpSpPr>
                <p:sp>
                  <p:nvSpPr>
                    <p:cNvPr id="95532" name="Freeform 300"/>
                    <p:cNvSpPr>
                      <a:spLocks noChangeAspect="1"/>
                    </p:cNvSpPr>
                    <p:nvPr/>
                  </p:nvSpPr>
                  <p:spPr bwMode="auto">
                    <a:xfrm>
                      <a:off x="1690" y="1902"/>
                      <a:ext cx="22" cy="25"/>
                    </a:xfrm>
                    <a:custGeom>
                      <a:avLst/>
                      <a:gdLst>
                        <a:gd name="T0" fmla="*/ 34 w 85"/>
                        <a:gd name="T1" fmla="*/ 7 h 101"/>
                        <a:gd name="T2" fmla="*/ 12 w 85"/>
                        <a:gd name="T3" fmla="*/ 13 h 101"/>
                        <a:gd name="T4" fmla="*/ 5 w 85"/>
                        <a:gd name="T5" fmla="*/ 22 h 101"/>
                        <a:gd name="T6" fmla="*/ 1 w 85"/>
                        <a:gd name="T7" fmla="*/ 36 h 101"/>
                        <a:gd name="T8" fmla="*/ 0 w 85"/>
                        <a:gd name="T9" fmla="*/ 47 h 101"/>
                        <a:gd name="T10" fmla="*/ 0 w 85"/>
                        <a:gd name="T11" fmla="*/ 63 h 101"/>
                        <a:gd name="T12" fmla="*/ 4 w 85"/>
                        <a:gd name="T13" fmla="*/ 79 h 101"/>
                        <a:gd name="T14" fmla="*/ 85 w 85"/>
                        <a:gd name="T15" fmla="*/ 101 h 101"/>
                        <a:gd name="T16" fmla="*/ 79 w 85"/>
                        <a:gd name="T17" fmla="*/ 0 h 101"/>
                        <a:gd name="T18" fmla="*/ 34 w 85"/>
                        <a:gd name="T19" fmla="*/ 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01">
                          <a:moveTo>
                            <a:pt x="34" y="7"/>
                          </a:moveTo>
                          <a:lnTo>
                            <a:pt x="12" y="13"/>
                          </a:lnTo>
                          <a:lnTo>
                            <a:pt x="5" y="22"/>
                          </a:lnTo>
                          <a:lnTo>
                            <a:pt x="1" y="36"/>
                          </a:lnTo>
                          <a:lnTo>
                            <a:pt x="0" y="47"/>
                          </a:lnTo>
                          <a:lnTo>
                            <a:pt x="0" y="63"/>
                          </a:lnTo>
                          <a:lnTo>
                            <a:pt x="4" y="79"/>
                          </a:lnTo>
                          <a:lnTo>
                            <a:pt x="85" y="101"/>
                          </a:lnTo>
                          <a:lnTo>
                            <a:pt x="79" y="0"/>
                          </a:lnTo>
                          <a:lnTo>
                            <a:pt x="34" y="7"/>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33" name="Freeform 301"/>
                    <p:cNvSpPr>
                      <a:spLocks noChangeAspect="1"/>
                    </p:cNvSpPr>
                    <p:nvPr/>
                  </p:nvSpPr>
                  <p:spPr bwMode="auto">
                    <a:xfrm>
                      <a:off x="1690" y="1911"/>
                      <a:ext cx="21" cy="8"/>
                    </a:xfrm>
                    <a:custGeom>
                      <a:avLst/>
                      <a:gdLst>
                        <a:gd name="T0" fmla="*/ 1 w 83"/>
                        <a:gd name="T1" fmla="*/ 0 h 31"/>
                        <a:gd name="T2" fmla="*/ 80 w 83"/>
                        <a:gd name="T3" fmla="*/ 1 h 31"/>
                        <a:gd name="T4" fmla="*/ 83 w 83"/>
                        <a:gd name="T5" fmla="*/ 31 h 31"/>
                        <a:gd name="T6" fmla="*/ 0 w 83"/>
                        <a:gd name="T7" fmla="*/ 19 h 31"/>
                        <a:gd name="T8" fmla="*/ 0 w 83"/>
                        <a:gd name="T9" fmla="*/ 10 h 31"/>
                        <a:gd name="T10" fmla="*/ 1 w 83"/>
                        <a:gd name="T11" fmla="*/ 0 h 31"/>
                      </a:gdLst>
                      <a:ahLst/>
                      <a:cxnLst>
                        <a:cxn ang="0">
                          <a:pos x="T0" y="T1"/>
                        </a:cxn>
                        <a:cxn ang="0">
                          <a:pos x="T2" y="T3"/>
                        </a:cxn>
                        <a:cxn ang="0">
                          <a:pos x="T4" y="T5"/>
                        </a:cxn>
                        <a:cxn ang="0">
                          <a:pos x="T6" y="T7"/>
                        </a:cxn>
                        <a:cxn ang="0">
                          <a:pos x="T8" y="T9"/>
                        </a:cxn>
                        <a:cxn ang="0">
                          <a:pos x="T10" y="T11"/>
                        </a:cxn>
                      </a:cxnLst>
                      <a:rect l="0" t="0" r="r" b="b"/>
                      <a:pathLst>
                        <a:path w="83" h="31">
                          <a:moveTo>
                            <a:pt x="1" y="0"/>
                          </a:moveTo>
                          <a:lnTo>
                            <a:pt x="80" y="1"/>
                          </a:lnTo>
                          <a:lnTo>
                            <a:pt x="83" y="31"/>
                          </a:lnTo>
                          <a:lnTo>
                            <a:pt x="0" y="19"/>
                          </a:lnTo>
                          <a:lnTo>
                            <a:pt x="0" y="10"/>
                          </a:lnTo>
                          <a:lnTo>
                            <a:pt x="1" y="0"/>
                          </a:lnTo>
                          <a:close/>
                        </a:path>
                      </a:pathLst>
                    </a:custGeom>
                    <a:solidFill>
                      <a:srgbClr val="808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34" name="Freeform 302"/>
                    <p:cNvSpPr>
                      <a:spLocks noChangeAspect="1"/>
                    </p:cNvSpPr>
                    <p:nvPr/>
                  </p:nvSpPr>
                  <p:spPr bwMode="auto">
                    <a:xfrm>
                      <a:off x="1691" y="1919"/>
                      <a:ext cx="21" cy="8"/>
                    </a:xfrm>
                    <a:custGeom>
                      <a:avLst/>
                      <a:gdLst>
                        <a:gd name="T0" fmla="*/ 0 w 84"/>
                        <a:gd name="T1" fmla="*/ 0 h 32"/>
                        <a:gd name="T2" fmla="*/ 83 w 84"/>
                        <a:gd name="T3" fmla="*/ 14 h 32"/>
                        <a:gd name="T4" fmla="*/ 82 w 84"/>
                        <a:gd name="T5" fmla="*/ 22 h 32"/>
                        <a:gd name="T6" fmla="*/ 84 w 84"/>
                        <a:gd name="T7" fmla="*/ 32 h 32"/>
                        <a:gd name="T8" fmla="*/ 3 w 84"/>
                        <a:gd name="T9" fmla="*/ 10 h 32"/>
                        <a:gd name="T10" fmla="*/ 0 w 84"/>
                        <a:gd name="T11" fmla="*/ 0 h 32"/>
                      </a:gdLst>
                      <a:ahLst/>
                      <a:cxnLst>
                        <a:cxn ang="0">
                          <a:pos x="T0" y="T1"/>
                        </a:cxn>
                        <a:cxn ang="0">
                          <a:pos x="T2" y="T3"/>
                        </a:cxn>
                        <a:cxn ang="0">
                          <a:pos x="T4" y="T5"/>
                        </a:cxn>
                        <a:cxn ang="0">
                          <a:pos x="T6" y="T7"/>
                        </a:cxn>
                        <a:cxn ang="0">
                          <a:pos x="T8" y="T9"/>
                        </a:cxn>
                        <a:cxn ang="0">
                          <a:pos x="T10" y="T11"/>
                        </a:cxn>
                      </a:cxnLst>
                      <a:rect l="0" t="0" r="r" b="b"/>
                      <a:pathLst>
                        <a:path w="84" h="32">
                          <a:moveTo>
                            <a:pt x="0" y="0"/>
                          </a:moveTo>
                          <a:lnTo>
                            <a:pt x="83" y="14"/>
                          </a:lnTo>
                          <a:lnTo>
                            <a:pt x="82" y="22"/>
                          </a:lnTo>
                          <a:lnTo>
                            <a:pt x="84" y="32"/>
                          </a:lnTo>
                          <a:lnTo>
                            <a:pt x="3" y="10"/>
                          </a:lnTo>
                          <a:lnTo>
                            <a:pt x="0" y="0"/>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5535" name="Freeform 303"/>
                  <p:cNvSpPr>
                    <a:spLocks noChangeAspect="1"/>
                  </p:cNvSpPr>
                  <p:nvPr/>
                </p:nvSpPr>
                <p:spPr bwMode="auto">
                  <a:xfrm>
                    <a:off x="1707" y="1903"/>
                    <a:ext cx="80" cy="33"/>
                  </a:xfrm>
                  <a:custGeom>
                    <a:avLst/>
                    <a:gdLst>
                      <a:gd name="T0" fmla="*/ 0 w 317"/>
                      <a:gd name="T1" fmla="*/ 0 h 132"/>
                      <a:gd name="T2" fmla="*/ 2 w 317"/>
                      <a:gd name="T3" fmla="*/ 58 h 132"/>
                      <a:gd name="T4" fmla="*/ 3 w 317"/>
                      <a:gd name="T5" fmla="*/ 79 h 132"/>
                      <a:gd name="T6" fmla="*/ 3 w 317"/>
                      <a:gd name="T7" fmla="*/ 91 h 132"/>
                      <a:gd name="T8" fmla="*/ 8 w 317"/>
                      <a:gd name="T9" fmla="*/ 104 h 132"/>
                      <a:gd name="T10" fmla="*/ 41 w 317"/>
                      <a:gd name="T11" fmla="*/ 115 h 132"/>
                      <a:gd name="T12" fmla="*/ 69 w 317"/>
                      <a:gd name="T13" fmla="*/ 121 h 132"/>
                      <a:gd name="T14" fmla="*/ 95 w 317"/>
                      <a:gd name="T15" fmla="*/ 127 h 132"/>
                      <a:gd name="T16" fmla="*/ 153 w 317"/>
                      <a:gd name="T17" fmla="*/ 132 h 132"/>
                      <a:gd name="T18" fmla="*/ 212 w 317"/>
                      <a:gd name="T19" fmla="*/ 132 h 132"/>
                      <a:gd name="T20" fmla="*/ 259 w 317"/>
                      <a:gd name="T21" fmla="*/ 127 h 132"/>
                      <a:gd name="T22" fmla="*/ 283 w 317"/>
                      <a:gd name="T23" fmla="*/ 122 h 132"/>
                      <a:gd name="T24" fmla="*/ 304 w 317"/>
                      <a:gd name="T25" fmla="*/ 117 h 132"/>
                      <a:gd name="T26" fmla="*/ 312 w 317"/>
                      <a:gd name="T27" fmla="*/ 109 h 132"/>
                      <a:gd name="T28" fmla="*/ 314 w 317"/>
                      <a:gd name="T29" fmla="*/ 94 h 132"/>
                      <a:gd name="T30" fmla="*/ 317 w 317"/>
                      <a:gd name="T31" fmla="*/ 63 h 132"/>
                      <a:gd name="T32" fmla="*/ 317 w 317"/>
                      <a:gd name="T33" fmla="*/ 31 h 132"/>
                      <a:gd name="T34" fmla="*/ 315 w 317"/>
                      <a:gd name="T35" fmla="*/ 20 h 132"/>
                      <a:gd name="T36" fmla="*/ 211 w 317"/>
                      <a:gd name="T37" fmla="*/ 32 h 132"/>
                      <a:gd name="T38" fmla="*/ 128 w 317"/>
                      <a:gd name="T39" fmla="*/ 30 h 132"/>
                      <a:gd name="T40" fmla="*/ 55 w 317"/>
                      <a:gd name="T41" fmla="*/ 17 h 132"/>
                      <a:gd name="T42" fmla="*/ 0 w 317"/>
                      <a:gd name="T4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132">
                        <a:moveTo>
                          <a:pt x="0" y="0"/>
                        </a:moveTo>
                        <a:lnTo>
                          <a:pt x="2" y="58"/>
                        </a:lnTo>
                        <a:lnTo>
                          <a:pt x="3" y="79"/>
                        </a:lnTo>
                        <a:lnTo>
                          <a:pt x="3" y="91"/>
                        </a:lnTo>
                        <a:lnTo>
                          <a:pt x="8" y="104"/>
                        </a:lnTo>
                        <a:lnTo>
                          <a:pt x="41" y="115"/>
                        </a:lnTo>
                        <a:lnTo>
                          <a:pt x="69" y="121"/>
                        </a:lnTo>
                        <a:lnTo>
                          <a:pt x="95" y="127"/>
                        </a:lnTo>
                        <a:lnTo>
                          <a:pt x="153" y="132"/>
                        </a:lnTo>
                        <a:lnTo>
                          <a:pt x="212" y="132"/>
                        </a:lnTo>
                        <a:lnTo>
                          <a:pt x="259" y="127"/>
                        </a:lnTo>
                        <a:lnTo>
                          <a:pt x="283" y="122"/>
                        </a:lnTo>
                        <a:lnTo>
                          <a:pt x="304" y="117"/>
                        </a:lnTo>
                        <a:lnTo>
                          <a:pt x="312" y="109"/>
                        </a:lnTo>
                        <a:lnTo>
                          <a:pt x="314" y="94"/>
                        </a:lnTo>
                        <a:lnTo>
                          <a:pt x="317" y="63"/>
                        </a:lnTo>
                        <a:lnTo>
                          <a:pt x="317" y="31"/>
                        </a:lnTo>
                        <a:lnTo>
                          <a:pt x="315" y="20"/>
                        </a:lnTo>
                        <a:lnTo>
                          <a:pt x="211" y="32"/>
                        </a:lnTo>
                        <a:lnTo>
                          <a:pt x="128" y="30"/>
                        </a:lnTo>
                        <a:lnTo>
                          <a:pt x="55" y="17"/>
                        </a:lnTo>
                        <a:lnTo>
                          <a:pt x="0" y="0"/>
                        </a:lnTo>
                        <a:close/>
                      </a:path>
                    </a:pathLst>
                  </a:custGeom>
                  <a:solidFill>
                    <a:srgbClr val="7F7F7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5536" name="Freeform 304"/>
                <p:cNvSpPr>
                  <a:spLocks noChangeAspect="1"/>
                </p:cNvSpPr>
                <p:nvPr/>
              </p:nvSpPr>
              <p:spPr bwMode="auto">
                <a:xfrm>
                  <a:off x="1708" y="1908"/>
                  <a:ext cx="79" cy="28"/>
                </a:xfrm>
                <a:custGeom>
                  <a:avLst/>
                  <a:gdLst>
                    <a:gd name="T0" fmla="*/ 281 w 314"/>
                    <a:gd name="T1" fmla="*/ 3 h 112"/>
                    <a:gd name="T2" fmla="*/ 274 w 314"/>
                    <a:gd name="T3" fmla="*/ 17 h 112"/>
                    <a:gd name="T4" fmla="*/ 266 w 314"/>
                    <a:gd name="T5" fmla="*/ 30 h 112"/>
                    <a:gd name="T6" fmla="*/ 256 w 314"/>
                    <a:gd name="T7" fmla="*/ 46 h 112"/>
                    <a:gd name="T8" fmla="*/ 249 w 314"/>
                    <a:gd name="T9" fmla="*/ 55 h 112"/>
                    <a:gd name="T10" fmla="*/ 237 w 314"/>
                    <a:gd name="T11" fmla="*/ 66 h 112"/>
                    <a:gd name="T12" fmla="*/ 220 w 314"/>
                    <a:gd name="T13" fmla="*/ 75 h 112"/>
                    <a:gd name="T14" fmla="*/ 204 w 314"/>
                    <a:gd name="T15" fmla="*/ 80 h 112"/>
                    <a:gd name="T16" fmla="*/ 176 w 314"/>
                    <a:gd name="T17" fmla="*/ 84 h 112"/>
                    <a:gd name="T18" fmla="*/ 137 w 314"/>
                    <a:gd name="T19" fmla="*/ 85 h 112"/>
                    <a:gd name="T20" fmla="*/ 73 w 314"/>
                    <a:gd name="T21" fmla="*/ 82 h 112"/>
                    <a:gd name="T22" fmla="*/ 0 w 314"/>
                    <a:gd name="T23" fmla="*/ 73 h 112"/>
                    <a:gd name="T24" fmla="*/ 4 w 314"/>
                    <a:gd name="T25" fmla="*/ 84 h 112"/>
                    <a:gd name="T26" fmla="*/ 30 w 314"/>
                    <a:gd name="T27" fmla="*/ 91 h 112"/>
                    <a:gd name="T28" fmla="*/ 58 w 314"/>
                    <a:gd name="T29" fmla="*/ 99 h 112"/>
                    <a:gd name="T30" fmla="*/ 79 w 314"/>
                    <a:gd name="T31" fmla="*/ 102 h 112"/>
                    <a:gd name="T32" fmla="*/ 104 w 314"/>
                    <a:gd name="T33" fmla="*/ 107 h 112"/>
                    <a:gd name="T34" fmla="*/ 131 w 314"/>
                    <a:gd name="T35" fmla="*/ 110 h 112"/>
                    <a:gd name="T36" fmla="*/ 172 w 314"/>
                    <a:gd name="T37" fmla="*/ 112 h 112"/>
                    <a:gd name="T38" fmla="*/ 209 w 314"/>
                    <a:gd name="T39" fmla="*/ 112 h 112"/>
                    <a:gd name="T40" fmla="*/ 233 w 314"/>
                    <a:gd name="T41" fmla="*/ 109 h 112"/>
                    <a:gd name="T42" fmla="*/ 256 w 314"/>
                    <a:gd name="T43" fmla="*/ 107 h 112"/>
                    <a:gd name="T44" fmla="*/ 279 w 314"/>
                    <a:gd name="T45" fmla="*/ 101 h 112"/>
                    <a:gd name="T46" fmla="*/ 294 w 314"/>
                    <a:gd name="T47" fmla="*/ 98 h 112"/>
                    <a:gd name="T48" fmla="*/ 306 w 314"/>
                    <a:gd name="T49" fmla="*/ 91 h 112"/>
                    <a:gd name="T50" fmla="*/ 310 w 314"/>
                    <a:gd name="T51" fmla="*/ 83 h 112"/>
                    <a:gd name="T52" fmla="*/ 311 w 314"/>
                    <a:gd name="T53" fmla="*/ 74 h 112"/>
                    <a:gd name="T54" fmla="*/ 314 w 314"/>
                    <a:gd name="T55" fmla="*/ 0 h 112"/>
                    <a:gd name="T56" fmla="*/ 281 w 314"/>
                    <a:gd name="T57" fmla="*/ 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4" h="112">
                      <a:moveTo>
                        <a:pt x="281" y="3"/>
                      </a:moveTo>
                      <a:lnTo>
                        <a:pt x="274" y="17"/>
                      </a:lnTo>
                      <a:lnTo>
                        <a:pt x="266" y="30"/>
                      </a:lnTo>
                      <a:lnTo>
                        <a:pt x="256" y="46"/>
                      </a:lnTo>
                      <a:lnTo>
                        <a:pt x="249" y="55"/>
                      </a:lnTo>
                      <a:lnTo>
                        <a:pt x="237" y="66"/>
                      </a:lnTo>
                      <a:lnTo>
                        <a:pt x="220" y="75"/>
                      </a:lnTo>
                      <a:lnTo>
                        <a:pt x="204" y="80"/>
                      </a:lnTo>
                      <a:lnTo>
                        <a:pt x="176" y="84"/>
                      </a:lnTo>
                      <a:lnTo>
                        <a:pt x="137" y="85"/>
                      </a:lnTo>
                      <a:lnTo>
                        <a:pt x="73" y="82"/>
                      </a:lnTo>
                      <a:lnTo>
                        <a:pt x="0" y="73"/>
                      </a:lnTo>
                      <a:lnTo>
                        <a:pt x="4" y="84"/>
                      </a:lnTo>
                      <a:lnTo>
                        <a:pt x="30" y="91"/>
                      </a:lnTo>
                      <a:lnTo>
                        <a:pt x="58" y="99"/>
                      </a:lnTo>
                      <a:lnTo>
                        <a:pt x="79" y="102"/>
                      </a:lnTo>
                      <a:lnTo>
                        <a:pt x="104" y="107"/>
                      </a:lnTo>
                      <a:lnTo>
                        <a:pt x="131" y="110"/>
                      </a:lnTo>
                      <a:lnTo>
                        <a:pt x="172" y="112"/>
                      </a:lnTo>
                      <a:lnTo>
                        <a:pt x="209" y="112"/>
                      </a:lnTo>
                      <a:lnTo>
                        <a:pt x="233" y="109"/>
                      </a:lnTo>
                      <a:lnTo>
                        <a:pt x="256" y="107"/>
                      </a:lnTo>
                      <a:lnTo>
                        <a:pt x="279" y="101"/>
                      </a:lnTo>
                      <a:lnTo>
                        <a:pt x="294" y="98"/>
                      </a:lnTo>
                      <a:lnTo>
                        <a:pt x="306" y="91"/>
                      </a:lnTo>
                      <a:lnTo>
                        <a:pt x="310" y="83"/>
                      </a:lnTo>
                      <a:lnTo>
                        <a:pt x="311" y="74"/>
                      </a:lnTo>
                      <a:lnTo>
                        <a:pt x="314" y="0"/>
                      </a:lnTo>
                      <a:lnTo>
                        <a:pt x="281" y="3"/>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537" name="Group 305"/>
              <p:cNvGrpSpPr>
                <a:grpSpLocks noChangeAspect="1"/>
              </p:cNvGrpSpPr>
              <p:nvPr/>
            </p:nvGrpSpPr>
            <p:grpSpPr bwMode="auto">
              <a:xfrm>
                <a:off x="1682" y="1856"/>
                <a:ext cx="114" cy="55"/>
                <a:chOff x="1682" y="1856"/>
                <a:chExt cx="114" cy="55"/>
              </a:xfrm>
            </p:grpSpPr>
            <p:grpSp>
              <p:nvGrpSpPr>
                <p:cNvPr id="95538" name="Group 306"/>
                <p:cNvGrpSpPr>
                  <a:grpSpLocks noChangeAspect="1"/>
                </p:cNvGrpSpPr>
                <p:nvPr/>
              </p:nvGrpSpPr>
              <p:grpSpPr bwMode="auto">
                <a:xfrm>
                  <a:off x="1682" y="1868"/>
                  <a:ext cx="23" cy="33"/>
                  <a:chOff x="1682" y="1868"/>
                  <a:chExt cx="23" cy="33"/>
                </a:xfrm>
              </p:grpSpPr>
              <p:sp>
                <p:nvSpPr>
                  <p:cNvPr id="95539" name="Freeform 307"/>
                  <p:cNvSpPr>
                    <a:spLocks noChangeAspect="1"/>
                  </p:cNvSpPr>
                  <p:nvPr/>
                </p:nvSpPr>
                <p:spPr bwMode="auto">
                  <a:xfrm>
                    <a:off x="1682" y="1868"/>
                    <a:ext cx="23" cy="33"/>
                  </a:xfrm>
                  <a:custGeom>
                    <a:avLst/>
                    <a:gdLst>
                      <a:gd name="T0" fmla="*/ 8 w 94"/>
                      <a:gd name="T1" fmla="*/ 32 h 132"/>
                      <a:gd name="T2" fmla="*/ 12 w 94"/>
                      <a:gd name="T3" fmla="*/ 23 h 132"/>
                      <a:gd name="T4" fmla="*/ 87 w 94"/>
                      <a:gd name="T5" fmla="*/ 0 h 132"/>
                      <a:gd name="T6" fmla="*/ 94 w 94"/>
                      <a:gd name="T7" fmla="*/ 132 h 132"/>
                      <a:gd name="T8" fmla="*/ 6 w 94"/>
                      <a:gd name="T9" fmla="*/ 100 h 132"/>
                      <a:gd name="T10" fmla="*/ 0 w 94"/>
                      <a:gd name="T11" fmla="*/ 76 h 132"/>
                      <a:gd name="T12" fmla="*/ 0 w 94"/>
                      <a:gd name="T13" fmla="*/ 63 h 132"/>
                      <a:gd name="T14" fmla="*/ 2 w 94"/>
                      <a:gd name="T15" fmla="*/ 46 h 132"/>
                      <a:gd name="T16" fmla="*/ 8 w 94"/>
                      <a:gd name="T17" fmla="*/ 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32">
                        <a:moveTo>
                          <a:pt x="8" y="32"/>
                        </a:moveTo>
                        <a:lnTo>
                          <a:pt x="12" y="23"/>
                        </a:lnTo>
                        <a:lnTo>
                          <a:pt x="87" y="0"/>
                        </a:lnTo>
                        <a:lnTo>
                          <a:pt x="94" y="132"/>
                        </a:lnTo>
                        <a:lnTo>
                          <a:pt x="6" y="100"/>
                        </a:lnTo>
                        <a:lnTo>
                          <a:pt x="0" y="76"/>
                        </a:lnTo>
                        <a:lnTo>
                          <a:pt x="0" y="63"/>
                        </a:lnTo>
                        <a:lnTo>
                          <a:pt x="2" y="46"/>
                        </a:lnTo>
                        <a:lnTo>
                          <a:pt x="8" y="32"/>
                        </a:lnTo>
                        <a:close/>
                      </a:path>
                    </a:pathLst>
                  </a:cu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40" name="Freeform 308"/>
                  <p:cNvSpPr>
                    <a:spLocks noChangeAspect="1"/>
                  </p:cNvSpPr>
                  <p:nvPr/>
                </p:nvSpPr>
                <p:spPr bwMode="auto">
                  <a:xfrm>
                    <a:off x="1682" y="1875"/>
                    <a:ext cx="22" cy="20"/>
                  </a:xfrm>
                  <a:custGeom>
                    <a:avLst/>
                    <a:gdLst>
                      <a:gd name="T0" fmla="*/ 2 w 89"/>
                      <a:gd name="T1" fmla="*/ 21 h 82"/>
                      <a:gd name="T2" fmla="*/ 5 w 89"/>
                      <a:gd name="T3" fmla="*/ 12 h 82"/>
                      <a:gd name="T4" fmla="*/ 89 w 89"/>
                      <a:gd name="T5" fmla="*/ 0 h 82"/>
                      <a:gd name="T6" fmla="*/ 87 w 89"/>
                      <a:gd name="T7" fmla="*/ 38 h 82"/>
                      <a:gd name="T8" fmla="*/ 84 w 89"/>
                      <a:gd name="T9" fmla="*/ 60 h 82"/>
                      <a:gd name="T10" fmla="*/ 89 w 89"/>
                      <a:gd name="T11" fmla="*/ 82 h 82"/>
                      <a:gd name="T12" fmla="*/ 2 w 89"/>
                      <a:gd name="T13" fmla="*/ 64 h 82"/>
                      <a:gd name="T14" fmla="*/ 0 w 89"/>
                      <a:gd name="T15" fmla="*/ 50 h 82"/>
                      <a:gd name="T16" fmla="*/ 0 w 89"/>
                      <a:gd name="T17" fmla="*/ 36 h 82"/>
                      <a:gd name="T18" fmla="*/ 2 w 89"/>
                      <a:gd name="T1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2">
                        <a:moveTo>
                          <a:pt x="2" y="21"/>
                        </a:moveTo>
                        <a:lnTo>
                          <a:pt x="5" y="12"/>
                        </a:lnTo>
                        <a:lnTo>
                          <a:pt x="89" y="0"/>
                        </a:lnTo>
                        <a:lnTo>
                          <a:pt x="87" y="38"/>
                        </a:lnTo>
                        <a:lnTo>
                          <a:pt x="84" y="60"/>
                        </a:lnTo>
                        <a:lnTo>
                          <a:pt x="89" y="82"/>
                        </a:lnTo>
                        <a:lnTo>
                          <a:pt x="2" y="64"/>
                        </a:lnTo>
                        <a:lnTo>
                          <a:pt x="0" y="50"/>
                        </a:lnTo>
                        <a:lnTo>
                          <a:pt x="0" y="36"/>
                        </a:lnTo>
                        <a:lnTo>
                          <a:pt x="2" y="21"/>
                        </a:lnTo>
                        <a:close/>
                      </a:path>
                    </a:pathLst>
                  </a:custGeom>
                  <a:solidFill>
                    <a:srgbClr val="7F7F7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41" name="Freeform 309"/>
                  <p:cNvSpPr>
                    <a:spLocks noChangeAspect="1"/>
                  </p:cNvSpPr>
                  <p:nvPr/>
                </p:nvSpPr>
                <p:spPr bwMode="auto">
                  <a:xfrm>
                    <a:off x="1682" y="1879"/>
                    <a:ext cx="22" cy="8"/>
                  </a:xfrm>
                  <a:custGeom>
                    <a:avLst/>
                    <a:gdLst>
                      <a:gd name="T0" fmla="*/ 1 w 89"/>
                      <a:gd name="T1" fmla="*/ 9 h 30"/>
                      <a:gd name="T2" fmla="*/ 89 w 89"/>
                      <a:gd name="T3" fmla="*/ 0 h 30"/>
                      <a:gd name="T4" fmla="*/ 88 w 89"/>
                      <a:gd name="T5" fmla="*/ 30 h 30"/>
                      <a:gd name="T6" fmla="*/ 0 w 89"/>
                      <a:gd name="T7" fmla="*/ 30 h 30"/>
                      <a:gd name="T8" fmla="*/ 0 w 89"/>
                      <a:gd name="T9" fmla="*/ 18 h 30"/>
                      <a:gd name="T10" fmla="*/ 1 w 89"/>
                      <a:gd name="T11" fmla="*/ 9 h 30"/>
                    </a:gdLst>
                    <a:ahLst/>
                    <a:cxnLst>
                      <a:cxn ang="0">
                        <a:pos x="T0" y="T1"/>
                      </a:cxn>
                      <a:cxn ang="0">
                        <a:pos x="T2" y="T3"/>
                      </a:cxn>
                      <a:cxn ang="0">
                        <a:pos x="T4" y="T5"/>
                      </a:cxn>
                      <a:cxn ang="0">
                        <a:pos x="T6" y="T7"/>
                      </a:cxn>
                      <a:cxn ang="0">
                        <a:pos x="T8" y="T9"/>
                      </a:cxn>
                      <a:cxn ang="0">
                        <a:pos x="T10" y="T11"/>
                      </a:cxn>
                    </a:cxnLst>
                    <a:rect l="0" t="0" r="r" b="b"/>
                    <a:pathLst>
                      <a:path w="89" h="30">
                        <a:moveTo>
                          <a:pt x="1" y="9"/>
                        </a:moveTo>
                        <a:lnTo>
                          <a:pt x="89" y="0"/>
                        </a:lnTo>
                        <a:lnTo>
                          <a:pt x="88" y="30"/>
                        </a:lnTo>
                        <a:lnTo>
                          <a:pt x="0" y="30"/>
                        </a:lnTo>
                        <a:lnTo>
                          <a:pt x="0" y="18"/>
                        </a:lnTo>
                        <a:lnTo>
                          <a:pt x="1" y="9"/>
                        </a:lnTo>
                        <a:close/>
                      </a:path>
                    </a:pathLst>
                  </a:custGeom>
                  <a:solidFill>
                    <a:srgbClr val="FFFFF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42" name="Freeform 310"/>
                  <p:cNvSpPr>
                    <a:spLocks noChangeAspect="1"/>
                  </p:cNvSpPr>
                  <p:nvPr/>
                </p:nvSpPr>
                <p:spPr bwMode="auto">
                  <a:xfrm>
                    <a:off x="1682" y="1890"/>
                    <a:ext cx="22" cy="11"/>
                  </a:xfrm>
                  <a:custGeom>
                    <a:avLst/>
                    <a:gdLst>
                      <a:gd name="T0" fmla="*/ 0 w 91"/>
                      <a:gd name="T1" fmla="*/ 0 h 46"/>
                      <a:gd name="T2" fmla="*/ 88 w 91"/>
                      <a:gd name="T3" fmla="*/ 17 h 46"/>
                      <a:gd name="T4" fmla="*/ 91 w 91"/>
                      <a:gd name="T5" fmla="*/ 46 h 46"/>
                      <a:gd name="T6" fmla="*/ 5 w 91"/>
                      <a:gd name="T7" fmla="*/ 14 h 46"/>
                      <a:gd name="T8" fmla="*/ 0 w 91"/>
                      <a:gd name="T9" fmla="*/ 0 h 46"/>
                    </a:gdLst>
                    <a:ahLst/>
                    <a:cxnLst>
                      <a:cxn ang="0">
                        <a:pos x="T0" y="T1"/>
                      </a:cxn>
                      <a:cxn ang="0">
                        <a:pos x="T2" y="T3"/>
                      </a:cxn>
                      <a:cxn ang="0">
                        <a:pos x="T4" y="T5"/>
                      </a:cxn>
                      <a:cxn ang="0">
                        <a:pos x="T6" y="T7"/>
                      </a:cxn>
                      <a:cxn ang="0">
                        <a:pos x="T8" y="T9"/>
                      </a:cxn>
                    </a:cxnLst>
                    <a:rect l="0" t="0" r="r" b="b"/>
                    <a:pathLst>
                      <a:path w="91" h="46">
                        <a:moveTo>
                          <a:pt x="0" y="0"/>
                        </a:moveTo>
                        <a:lnTo>
                          <a:pt x="88" y="17"/>
                        </a:lnTo>
                        <a:lnTo>
                          <a:pt x="91" y="46"/>
                        </a:lnTo>
                        <a:lnTo>
                          <a:pt x="5" y="14"/>
                        </a:lnTo>
                        <a:lnTo>
                          <a:pt x="0" y="0"/>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543" name="Group 311"/>
                <p:cNvGrpSpPr>
                  <a:grpSpLocks noChangeAspect="1"/>
                </p:cNvGrpSpPr>
                <p:nvPr/>
              </p:nvGrpSpPr>
              <p:grpSpPr bwMode="auto">
                <a:xfrm>
                  <a:off x="1702" y="1856"/>
                  <a:ext cx="94" cy="55"/>
                  <a:chOff x="1702" y="1856"/>
                  <a:chExt cx="94" cy="55"/>
                </a:xfrm>
              </p:grpSpPr>
              <p:sp>
                <p:nvSpPr>
                  <p:cNvPr id="95544" name="Freeform 312"/>
                  <p:cNvSpPr>
                    <a:spLocks noChangeAspect="1"/>
                  </p:cNvSpPr>
                  <p:nvPr/>
                </p:nvSpPr>
                <p:spPr bwMode="auto">
                  <a:xfrm>
                    <a:off x="1702" y="1856"/>
                    <a:ext cx="94" cy="55"/>
                  </a:xfrm>
                  <a:custGeom>
                    <a:avLst/>
                    <a:gdLst>
                      <a:gd name="T0" fmla="*/ 11 w 378"/>
                      <a:gd name="T1" fmla="*/ 28 h 221"/>
                      <a:gd name="T2" fmla="*/ 32 w 378"/>
                      <a:gd name="T3" fmla="*/ 20 h 221"/>
                      <a:gd name="T4" fmla="*/ 58 w 378"/>
                      <a:gd name="T5" fmla="*/ 12 h 221"/>
                      <a:gd name="T6" fmla="*/ 86 w 378"/>
                      <a:gd name="T7" fmla="*/ 7 h 221"/>
                      <a:gd name="T8" fmla="*/ 119 w 378"/>
                      <a:gd name="T9" fmla="*/ 4 h 221"/>
                      <a:gd name="T10" fmla="*/ 172 w 378"/>
                      <a:gd name="T11" fmla="*/ 1 h 221"/>
                      <a:gd name="T12" fmla="*/ 234 w 378"/>
                      <a:gd name="T13" fmla="*/ 0 h 221"/>
                      <a:gd name="T14" fmla="*/ 304 w 378"/>
                      <a:gd name="T15" fmla="*/ 0 h 221"/>
                      <a:gd name="T16" fmla="*/ 331 w 378"/>
                      <a:gd name="T17" fmla="*/ 3 h 221"/>
                      <a:gd name="T18" fmla="*/ 350 w 378"/>
                      <a:gd name="T19" fmla="*/ 7 h 221"/>
                      <a:gd name="T20" fmla="*/ 363 w 378"/>
                      <a:gd name="T21" fmla="*/ 12 h 221"/>
                      <a:gd name="T22" fmla="*/ 371 w 378"/>
                      <a:gd name="T23" fmla="*/ 17 h 221"/>
                      <a:gd name="T24" fmla="*/ 375 w 378"/>
                      <a:gd name="T25" fmla="*/ 24 h 221"/>
                      <a:gd name="T26" fmla="*/ 377 w 378"/>
                      <a:gd name="T27" fmla="*/ 33 h 221"/>
                      <a:gd name="T28" fmla="*/ 378 w 378"/>
                      <a:gd name="T29" fmla="*/ 44 h 221"/>
                      <a:gd name="T30" fmla="*/ 375 w 378"/>
                      <a:gd name="T31" fmla="*/ 109 h 221"/>
                      <a:gd name="T32" fmla="*/ 372 w 378"/>
                      <a:gd name="T33" fmla="*/ 180 h 221"/>
                      <a:gd name="T34" fmla="*/ 371 w 378"/>
                      <a:gd name="T35" fmla="*/ 191 h 221"/>
                      <a:gd name="T36" fmla="*/ 367 w 378"/>
                      <a:gd name="T37" fmla="*/ 199 h 221"/>
                      <a:gd name="T38" fmla="*/ 361 w 378"/>
                      <a:gd name="T39" fmla="*/ 206 h 221"/>
                      <a:gd name="T40" fmla="*/ 352 w 378"/>
                      <a:gd name="T41" fmla="*/ 210 h 221"/>
                      <a:gd name="T42" fmla="*/ 332 w 378"/>
                      <a:gd name="T43" fmla="*/ 212 h 221"/>
                      <a:gd name="T44" fmla="*/ 297 w 378"/>
                      <a:gd name="T45" fmla="*/ 216 h 221"/>
                      <a:gd name="T46" fmla="*/ 265 w 378"/>
                      <a:gd name="T47" fmla="*/ 219 h 221"/>
                      <a:gd name="T48" fmla="*/ 221 w 378"/>
                      <a:gd name="T49" fmla="*/ 221 h 221"/>
                      <a:gd name="T50" fmla="*/ 186 w 378"/>
                      <a:gd name="T51" fmla="*/ 220 h 221"/>
                      <a:gd name="T52" fmla="*/ 150 w 378"/>
                      <a:gd name="T53" fmla="*/ 219 h 221"/>
                      <a:gd name="T54" fmla="*/ 125 w 378"/>
                      <a:gd name="T55" fmla="*/ 216 h 221"/>
                      <a:gd name="T56" fmla="*/ 105 w 378"/>
                      <a:gd name="T57" fmla="*/ 212 h 221"/>
                      <a:gd name="T58" fmla="*/ 80 w 378"/>
                      <a:gd name="T59" fmla="*/ 208 h 221"/>
                      <a:gd name="T60" fmla="*/ 56 w 378"/>
                      <a:gd name="T61" fmla="*/ 202 h 221"/>
                      <a:gd name="T62" fmla="*/ 28 w 378"/>
                      <a:gd name="T63" fmla="*/ 196 h 221"/>
                      <a:gd name="T64" fmla="*/ 10 w 378"/>
                      <a:gd name="T65" fmla="*/ 189 h 221"/>
                      <a:gd name="T66" fmla="*/ 8 w 378"/>
                      <a:gd name="T67" fmla="*/ 174 h 221"/>
                      <a:gd name="T68" fmla="*/ 3 w 378"/>
                      <a:gd name="T69" fmla="*/ 151 h 221"/>
                      <a:gd name="T70" fmla="*/ 1 w 378"/>
                      <a:gd name="T71" fmla="*/ 124 h 221"/>
                      <a:gd name="T72" fmla="*/ 0 w 378"/>
                      <a:gd name="T73" fmla="*/ 94 h 221"/>
                      <a:gd name="T74" fmla="*/ 2 w 378"/>
                      <a:gd name="T75" fmla="*/ 60 h 221"/>
                      <a:gd name="T76" fmla="*/ 11 w 378"/>
                      <a:gd name="T77" fmla="*/ 2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8" h="221">
                        <a:moveTo>
                          <a:pt x="11" y="28"/>
                        </a:moveTo>
                        <a:lnTo>
                          <a:pt x="32" y="20"/>
                        </a:lnTo>
                        <a:lnTo>
                          <a:pt x="58" y="12"/>
                        </a:lnTo>
                        <a:lnTo>
                          <a:pt x="86" y="7"/>
                        </a:lnTo>
                        <a:lnTo>
                          <a:pt x="119" y="4"/>
                        </a:lnTo>
                        <a:lnTo>
                          <a:pt x="172" y="1"/>
                        </a:lnTo>
                        <a:lnTo>
                          <a:pt x="234" y="0"/>
                        </a:lnTo>
                        <a:lnTo>
                          <a:pt x="304" y="0"/>
                        </a:lnTo>
                        <a:lnTo>
                          <a:pt x="331" y="3"/>
                        </a:lnTo>
                        <a:lnTo>
                          <a:pt x="350" y="7"/>
                        </a:lnTo>
                        <a:lnTo>
                          <a:pt x="363" y="12"/>
                        </a:lnTo>
                        <a:lnTo>
                          <a:pt x="371" y="17"/>
                        </a:lnTo>
                        <a:lnTo>
                          <a:pt x="375" y="24"/>
                        </a:lnTo>
                        <a:lnTo>
                          <a:pt x="377" y="33"/>
                        </a:lnTo>
                        <a:lnTo>
                          <a:pt x="378" y="44"/>
                        </a:lnTo>
                        <a:lnTo>
                          <a:pt x="375" y="109"/>
                        </a:lnTo>
                        <a:lnTo>
                          <a:pt x="372" y="180"/>
                        </a:lnTo>
                        <a:lnTo>
                          <a:pt x="371" y="191"/>
                        </a:lnTo>
                        <a:lnTo>
                          <a:pt x="367" y="199"/>
                        </a:lnTo>
                        <a:lnTo>
                          <a:pt x="361" y="206"/>
                        </a:lnTo>
                        <a:lnTo>
                          <a:pt x="352" y="210"/>
                        </a:lnTo>
                        <a:lnTo>
                          <a:pt x="332" y="212"/>
                        </a:lnTo>
                        <a:lnTo>
                          <a:pt x="297" y="216"/>
                        </a:lnTo>
                        <a:lnTo>
                          <a:pt x="265" y="219"/>
                        </a:lnTo>
                        <a:lnTo>
                          <a:pt x="221" y="221"/>
                        </a:lnTo>
                        <a:lnTo>
                          <a:pt x="186" y="220"/>
                        </a:lnTo>
                        <a:lnTo>
                          <a:pt x="150" y="219"/>
                        </a:lnTo>
                        <a:lnTo>
                          <a:pt x="125" y="216"/>
                        </a:lnTo>
                        <a:lnTo>
                          <a:pt x="105" y="212"/>
                        </a:lnTo>
                        <a:lnTo>
                          <a:pt x="80" y="208"/>
                        </a:lnTo>
                        <a:lnTo>
                          <a:pt x="56" y="202"/>
                        </a:lnTo>
                        <a:lnTo>
                          <a:pt x="28" y="196"/>
                        </a:lnTo>
                        <a:lnTo>
                          <a:pt x="10" y="189"/>
                        </a:lnTo>
                        <a:lnTo>
                          <a:pt x="8" y="174"/>
                        </a:lnTo>
                        <a:lnTo>
                          <a:pt x="3" y="151"/>
                        </a:lnTo>
                        <a:lnTo>
                          <a:pt x="1" y="124"/>
                        </a:lnTo>
                        <a:lnTo>
                          <a:pt x="0" y="94"/>
                        </a:lnTo>
                        <a:lnTo>
                          <a:pt x="2" y="60"/>
                        </a:lnTo>
                        <a:lnTo>
                          <a:pt x="11" y="28"/>
                        </a:lnTo>
                        <a:close/>
                      </a:path>
                    </a:pathLst>
                  </a:custGeom>
                  <a:solidFill>
                    <a:srgbClr val="C0C0C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45" name="Freeform 313"/>
                  <p:cNvSpPr>
                    <a:spLocks noChangeAspect="1"/>
                  </p:cNvSpPr>
                  <p:nvPr/>
                </p:nvSpPr>
                <p:spPr bwMode="auto">
                  <a:xfrm>
                    <a:off x="1704" y="1865"/>
                    <a:ext cx="92" cy="46"/>
                  </a:xfrm>
                  <a:custGeom>
                    <a:avLst/>
                    <a:gdLst>
                      <a:gd name="T0" fmla="*/ 0 w 369"/>
                      <a:gd name="T1" fmla="*/ 153 h 185"/>
                      <a:gd name="T2" fmla="*/ 15 w 369"/>
                      <a:gd name="T3" fmla="*/ 153 h 185"/>
                      <a:gd name="T4" fmla="*/ 42 w 369"/>
                      <a:gd name="T5" fmla="*/ 158 h 185"/>
                      <a:gd name="T6" fmla="*/ 72 w 369"/>
                      <a:gd name="T7" fmla="*/ 161 h 185"/>
                      <a:gd name="T8" fmla="*/ 107 w 369"/>
                      <a:gd name="T9" fmla="*/ 165 h 185"/>
                      <a:gd name="T10" fmla="*/ 142 w 369"/>
                      <a:gd name="T11" fmla="*/ 169 h 185"/>
                      <a:gd name="T12" fmla="*/ 189 w 369"/>
                      <a:gd name="T13" fmla="*/ 169 h 185"/>
                      <a:gd name="T14" fmla="*/ 226 w 369"/>
                      <a:gd name="T15" fmla="*/ 169 h 185"/>
                      <a:gd name="T16" fmla="*/ 253 w 369"/>
                      <a:gd name="T17" fmla="*/ 168 h 185"/>
                      <a:gd name="T18" fmla="*/ 272 w 369"/>
                      <a:gd name="T19" fmla="*/ 165 h 185"/>
                      <a:gd name="T20" fmla="*/ 288 w 369"/>
                      <a:gd name="T21" fmla="*/ 161 h 185"/>
                      <a:gd name="T22" fmla="*/ 305 w 369"/>
                      <a:gd name="T23" fmla="*/ 152 h 185"/>
                      <a:gd name="T24" fmla="*/ 315 w 369"/>
                      <a:gd name="T25" fmla="*/ 143 h 185"/>
                      <a:gd name="T26" fmla="*/ 326 w 369"/>
                      <a:gd name="T27" fmla="*/ 131 h 185"/>
                      <a:gd name="T28" fmla="*/ 336 w 369"/>
                      <a:gd name="T29" fmla="*/ 115 h 185"/>
                      <a:gd name="T30" fmla="*/ 344 w 369"/>
                      <a:gd name="T31" fmla="*/ 98 h 185"/>
                      <a:gd name="T32" fmla="*/ 352 w 369"/>
                      <a:gd name="T33" fmla="*/ 82 h 185"/>
                      <a:gd name="T34" fmla="*/ 357 w 369"/>
                      <a:gd name="T35" fmla="*/ 66 h 185"/>
                      <a:gd name="T36" fmla="*/ 362 w 369"/>
                      <a:gd name="T37" fmla="*/ 49 h 185"/>
                      <a:gd name="T38" fmla="*/ 365 w 369"/>
                      <a:gd name="T39" fmla="*/ 36 h 185"/>
                      <a:gd name="T40" fmla="*/ 369 w 369"/>
                      <a:gd name="T41" fmla="*/ 0 h 185"/>
                      <a:gd name="T42" fmla="*/ 363 w 369"/>
                      <a:gd name="T43" fmla="*/ 150 h 185"/>
                      <a:gd name="T44" fmla="*/ 361 w 369"/>
                      <a:gd name="T45" fmla="*/ 160 h 185"/>
                      <a:gd name="T46" fmla="*/ 358 w 369"/>
                      <a:gd name="T47" fmla="*/ 166 h 185"/>
                      <a:gd name="T48" fmla="*/ 351 w 369"/>
                      <a:gd name="T49" fmla="*/ 171 h 185"/>
                      <a:gd name="T50" fmla="*/ 342 w 369"/>
                      <a:gd name="T51" fmla="*/ 174 h 185"/>
                      <a:gd name="T52" fmla="*/ 324 w 369"/>
                      <a:gd name="T53" fmla="*/ 176 h 185"/>
                      <a:gd name="T54" fmla="*/ 243 w 369"/>
                      <a:gd name="T55" fmla="*/ 184 h 185"/>
                      <a:gd name="T56" fmla="*/ 199 w 369"/>
                      <a:gd name="T57" fmla="*/ 185 h 185"/>
                      <a:gd name="T58" fmla="*/ 177 w 369"/>
                      <a:gd name="T59" fmla="*/ 184 h 185"/>
                      <a:gd name="T60" fmla="*/ 140 w 369"/>
                      <a:gd name="T61" fmla="*/ 183 h 185"/>
                      <a:gd name="T62" fmla="*/ 120 w 369"/>
                      <a:gd name="T63" fmla="*/ 180 h 185"/>
                      <a:gd name="T64" fmla="*/ 96 w 369"/>
                      <a:gd name="T65" fmla="*/ 176 h 185"/>
                      <a:gd name="T66" fmla="*/ 73 w 369"/>
                      <a:gd name="T67" fmla="*/ 172 h 185"/>
                      <a:gd name="T68" fmla="*/ 49 w 369"/>
                      <a:gd name="T69" fmla="*/ 166 h 185"/>
                      <a:gd name="T70" fmla="*/ 23 w 369"/>
                      <a:gd name="T71" fmla="*/ 160 h 185"/>
                      <a:gd name="T72" fmla="*/ 0 w 369"/>
                      <a:gd name="T73" fmla="*/ 15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9" h="185">
                        <a:moveTo>
                          <a:pt x="0" y="153"/>
                        </a:moveTo>
                        <a:lnTo>
                          <a:pt x="15" y="153"/>
                        </a:lnTo>
                        <a:lnTo>
                          <a:pt x="42" y="158"/>
                        </a:lnTo>
                        <a:lnTo>
                          <a:pt x="72" y="161"/>
                        </a:lnTo>
                        <a:lnTo>
                          <a:pt x="107" y="165"/>
                        </a:lnTo>
                        <a:lnTo>
                          <a:pt x="142" y="169"/>
                        </a:lnTo>
                        <a:lnTo>
                          <a:pt x="189" y="169"/>
                        </a:lnTo>
                        <a:lnTo>
                          <a:pt x="226" y="169"/>
                        </a:lnTo>
                        <a:lnTo>
                          <a:pt x="253" y="168"/>
                        </a:lnTo>
                        <a:lnTo>
                          <a:pt x="272" y="165"/>
                        </a:lnTo>
                        <a:lnTo>
                          <a:pt x="288" y="161"/>
                        </a:lnTo>
                        <a:lnTo>
                          <a:pt x="305" y="152"/>
                        </a:lnTo>
                        <a:lnTo>
                          <a:pt x="315" y="143"/>
                        </a:lnTo>
                        <a:lnTo>
                          <a:pt x="326" y="131"/>
                        </a:lnTo>
                        <a:lnTo>
                          <a:pt x="336" y="115"/>
                        </a:lnTo>
                        <a:lnTo>
                          <a:pt x="344" y="98"/>
                        </a:lnTo>
                        <a:lnTo>
                          <a:pt x="352" y="82"/>
                        </a:lnTo>
                        <a:lnTo>
                          <a:pt x="357" y="66"/>
                        </a:lnTo>
                        <a:lnTo>
                          <a:pt x="362" y="49"/>
                        </a:lnTo>
                        <a:lnTo>
                          <a:pt x="365" y="36"/>
                        </a:lnTo>
                        <a:lnTo>
                          <a:pt x="369" y="0"/>
                        </a:lnTo>
                        <a:lnTo>
                          <a:pt x="363" y="150"/>
                        </a:lnTo>
                        <a:lnTo>
                          <a:pt x="361" y="160"/>
                        </a:lnTo>
                        <a:lnTo>
                          <a:pt x="358" y="166"/>
                        </a:lnTo>
                        <a:lnTo>
                          <a:pt x="351" y="171"/>
                        </a:lnTo>
                        <a:lnTo>
                          <a:pt x="342" y="174"/>
                        </a:lnTo>
                        <a:lnTo>
                          <a:pt x="324" y="176"/>
                        </a:lnTo>
                        <a:lnTo>
                          <a:pt x="243" y="184"/>
                        </a:lnTo>
                        <a:lnTo>
                          <a:pt x="199" y="185"/>
                        </a:lnTo>
                        <a:lnTo>
                          <a:pt x="177" y="184"/>
                        </a:lnTo>
                        <a:lnTo>
                          <a:pt x="140" y="183"/>
                        </a:lnTo>
                        <a:lnTo>
                          <a:pt x="120" y="180"/>
                        </a:lnTo>
                        <a:lnTo>
                          <a:pt x="96" y="176"/>
                        </a:lnTo>
                        <a:lnTo>
                          <a:pt x="73" y="172"/>
                        </a:lnTo>
                        <a:lnTo>
                          <a:pt x="49" y="166"/>
                        </a:lnTo>
                        <a:lnTo>
                          <a:pt x="23" y="160"/>
                        </a:lnTo>
                        <a:lnTo>
                          <a:pt x="0" y="153"/>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546" name="Group 314"/>
                  <p:cNvGrpSpPr>
                    <a:grpSpLocks noChangeAspect="1"/>
                  </p:cNvGrpSpPr>
                  <p:nvPr/>
                </p:nvGrpSpPr>
                <p:grpSpPr bwMode="auto">
                  <a:xfrm>
                    <a:off x="1741" y="1857"/>
                    <a:ext cx="48" cy="54"/>
                    <a:chOff x="1741" y="1857"/>
                    <a:chExt cx="48" cy="54"/>
                  </a:xfrm>
                </p:grpSpPr>
                <p:sp>
                  <p:nvSpPr>
                    <p:cNvPr id="95547" name="Line 315"/>
                    <p:cNvSpPr>
                      <a:spLocks noChangeAspect="1" noChangeShapeType="1"/>
                    </p:cNvSpPr>
                    <p:nvPr/>
                  </p:nvSpPr>
                  <p:spPr bwMode="auto">
                    <a:xfrm flipH="1">
                      <a:off x="1763" y="1857"/>
                      <a:ext cx="1" cy="53"/>
                    </a:xfrm>
                    <a:prstGeom prst="line">
                      <a:avLst/>
                    </a:prstGeom>
                    <a:noFill/>
                    <a:ln w="3175">
                      <a:solidFill>
                        <a:srgbClr val="000000"/>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95548" name="Line 316"/>
                    <p:cNvSpPr>
                      <a:spLocks noChangeAspect="1" noChangeShapeType="1"/>
                    </p:cNvSpPr>
                    <p:nvPr/>
                  </p:nvSpPr>
                  <p:spPr bwMode="auto">
                    <a:xfrm flipH="1">
                      <a:off x="1787" y="1858"/>
                      <a:ext cx="2" cy="50"/>
                    </a:xfrm>
                    <a:prstGeom prst="line">
                      <a:avLst/>
                    </a:prstGeom>
                    <a:noFill/>
                    <a:ln w="3175">
                      <a:solidFill>
                        <a:srgbClr val="000000"/>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95549" name="Line 317"/>
                    <p:cNvSpPr>
                      <a:spLocks noChangeAspect="1" noChangeShapeType="1"/>
                    </p:cNvSpPr>
                    <p:nvPr/>
                  </p:nvSpPr>
                  <p:spPr bwMode="auto">
                    <a:xfrm flipH="1">
                      <a:off x="1741" y="1857"/>
                      <a:ext cx="1" cy="54"/>
                    </a:xfrm>
                    <a:prstGeom prst="line">
                      <a:avLst/>
                    </a:prstGeom>
                    <a:noFill/>
                    <a:ln w="3175">
                      <a:solidFill>
                        <a:srgbClr val="000000"/>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grpSp>
            </p:grpSp>
          </p:grpSp>
        </p:grpSp>
        <p:grpSp>
          <p:nvGrpSpPr>
            <p:cNvPr id="95550" name="Group 318"/>
            <p:cNvGrpSpPr>
              <a:grpSpLocks noChangeAspect="1"/>
            </p:cNvGrpSpPr>
            <p:nvPr/>
          </p:nvGrpSpPr>
          <p:grpSpPr bwMode="auto">
            <a:xfrm>
              <a:off x="4176" y="96"/>
              <a:ext cx="331" cy="123"/>
              <a:chOff x="1152" y="1681"/>
              <a:chExt cx="564" cy="209"/>
            </a:xfrm>
          </p:grpSpPr>
          <p:sp>
            <p:nvSpPr>
              <p:cNvPr id="95551" name="Freeform 319"/>
              <p:cNvSpPr>
                <a:spLocks noChangeAspect="1"/>
              </p:cNvSpPr>
              <p:nvPr/>
            </p:nvSpPr>
            <p:spPr bwMode="auto">
              <a:xfrm>
                <a:off x="1178" y="1681"/>
                <a:ext cx="188" cy="150"/>
              </a:xfrm>
              <a:custGeom>
                <a:avLst/>
                <a:gdLst>
                  <a:gd name="T0" fmla="*/ 0 w 754"/>
                  <a:gd name="T1" fmla="*/ 0 h 600"/>
                  <a:gd name="T2" fmla="*/ 188 w 754"/>
                  <a:gd name="T3" fmla="*/ 0 h 600"/>
                  <a:gd name="T4" fmla="*/ 702 w 754"/>
                  <a:gd name="T5" fmla="*/ 515 h 600"/>
                  <a:gd name="T6" fmla="*/ 721 w 754"/>
                  <a:gd name="T7" fmla="*/ 530 h 600"/>
                  <a:gd name="T8" fmla="*/ 734 w 754"/>
                  <a:gd name="T9" fmla="*/ 538 h 600"/>
                  <a:gd name="T10" fmla="*/ 754 w 754"/>
                  <a:gd name="T11" fmla="*/ 543 h 600"/>
                  <a:gd name="T12" fmla="*/ 679 w 754"/>
                  <a:gd name="T13" fmla="*/ 549 h 600"/>
                  <a:gd name="T14" fmla="*/ 590 w 754"/>
                  <a:gd name="T15" fmla="*/ 556 h 600"/>
                  <a:gd name="T16" fmla="*/ 477 w 754"/>
                  <a:gd name="T17" fmla="*/ 566 h 600"/>
                  <a:gd name="T18" fmla="*/ 340 w 754"/>
                  <a:gd name="T19" fmla="*/ 581 h 600"/>
                  <a:gd name="T20" fmla="*/ 219 w 754"/>
                  <a:gd name="T21" fmla="*/ 600 h 600"/>
                  <a:gd name="T22" fmla="*/ 0 w 754"/>
                  <a:gd name="T23"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4" h="600">
                    <a:moveTo>
                      <a:pt x="0" y="0"/>
                    </a:moveTo>
                    <a:lnTo>
                      <a:pt x="188" y="0"/>
                    </a:lnTo>
                    <a:lnTo>
                      <a:pt x="702" y="515"/>
                    </a:lnTo>
                    <a:lnTo>
                      <a:pt x="721" y="530"/>
                    </a:lnTo>
                    <a:lnTo>
                      <a:pt x="734" y="538"/>
                    </a:lnTo>
                    <a:lnTo>
                      <a:pt x="754" y="543"/>
                    </a:lnTo>
                    <a:lnTo>
                      <a:pt x="679" y="549"/>
                    </a:lnTo>
                    <a:lnTo>
                      <a:pt x="590" y="556"/>
                    </a:lnTo>
                    <a:lnTo>
                      <a:pt x="477" y="566"/>
                    </a:lnTo>
                    <a:lnTo>
                      <a:pt x="340" y="581"/>
                    </a:lnTo>
                    <a:lnTo>
                      <a:pt x="219" y="600"/>
                    </a:lnTo>
                    <a:lnTo>
                      <a:pt x="0" y="0"/>
                    </a:lnTo>
                    <a:close/>
                  </a:path>
                </a:pathLst>
              </a:custGeom>
              <a:solidFill>
                <a:srgbClr val="9F9F9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552" name="Group 320"/>
              <p:cNvGrpSpPr>
                <a:grpSpLocks noChangeAspect="1"/>
              </p:cNvGrpSpPr>
              <p:nvPr/>
            </p:nvGrpSpPr>
            <p:grpSpPr bwMode="auto">
              <a:xfrm>
                <a:off x="1152" y="1771"/>
                <a:ext cx="564" cy="119"/>
                <a:chOff x="1152" y="1771"/>
                <a:chExt cx="564" cy="119"/>
              </a:xfrm>
            </p:grpSpPr>
            <p:sp>
              <p:nvSpPr>
                <p:cNvPr id="95553" name="Freeform 321"/>
                <p:cNvSpPr>
                  <a:spLocks noChangeAspect="1"/>
                </p:cNvSpPr>
                <p:nvPr/>
              </p:nvSpPr>
              <p:spPr bwMode="auto">
                <a:xfrm>
                  <a:off x="1229" y="1851"/>
                  <a:ext cx="92" cy="39"/>
                </a:xfrm>
                <a:custGeom>
                  <a:avLst/>
                  <a:gdLst>
                    <a:gd name="T0" fmla="*/ 314 w 365"/>
                    <a:gd name="T1" fmla="*/ 0 h 158"/>
                    <a:gd name="T2" fmla="*/ 308 w 365"/>
                    <a:gd name="T3" fmla="*/ 28 h 158"/>
                    <a:gd name="T4" fmla="*/ 306 w 365"/>
                    <a:gd name="T5" fmla="*/ 58 h 158"/>
                    <a:gd name="T6" fmla="*/ 312 w 365"/>
                    <a:gd name="T7" fmla="*/ 82 h 158"/>
                    <a:gd name="T8" fmla="*/ 319 w 365"/>
                    <a:gd name="T9" fmla="*/ 106 h 158"/>
                    <a:gd name="T10" fmla="*/ 330 w 365"/>
                    <a:gd name="T11" fmla="*/ 125 h 158"/>
                    <a:gd name="T12" fmla="*/ 341 w 365"/>
                    <a:gd name="T13" fmla="*/ 141 h 158"/>
                    <a:gd name="T14" fmla="*/ 350 w 365"/>
                    <a:gd name="T15" fmla="*/ 148 h 158"/>
                    <a:gd name="T16" fmla="*/ 365 w 365"/>
                    <a:gd name="T17" fmla="*/ 158 h 158"/>
                    <a:gd name="T18" fmla="*/ 302 w 365"/>
                    <a:gd name="T19" fmla="*/ 145 h 158"/>
                    <a:gd name="T20" fmla="*/ 235 w 365"/>
                    <a:gd name="T21" fmla="*/ 129 h 158"/>
                    <a:gd name="T22" fmla="*/ 134 w 365"/>
                    <a:gd name="T23" fmla="*/ 102 h 158"/>
                    <a:gd name="T24" fmla="*/ 64 w 365"/>
                    <a:gd name="T25" fmla="*/ 84 h 158"/>
                    <a:gd name="T26" fmla="*/ 40 w 365"/>
                    <a:gd name="T27" fmla="*/ 69 h 158"/>
                    <a:gd name="T28" fmla="*/ 27 w 365"/>
                    <a:gd name="T29" fmla="*/ 58 h 158"/>
                    <a:gd name="T30" fmla="*/ 16 w 365"/>
                    <a:gd name="T31" fmla="*/ 47 h 158"/>
                    <a:gd name="T32" fmla="*/ 11 w 365"/>
                    <a:gd name="T33" fmla="*/ 37 h 158"/>
                    <a:gd name="T34" fmla="*/ 0 w 365"/>
                    <a:gd name="T35" fmla="*/ 20 h 158"/>
                    <a:gd name="T36" fmla="*/ 43 w 365"/>
                    <a:gd name="T37" fmla="*/ 19 h 158"/>
                    <a:gd name="T38" fmla="*/ 142 w 365"/>
                    <a:gd name="T39" fmla="*/ 26 h 158"/>
                    <a:gd name="T40" fmla="*/ 193 w 365"/>
                    <a:gd name="T41" fmla="*/ 25 h 158"/>
                    <a:gd name="T42" fmla="*/ 235 w 365"/>
                    <a:gd name="T43" fmla="*/ 26 h 158"/>
                    <a:gd name="T44" fmla="*/ 261 w 365"/>
                    <a:gd name="T45" fmla="*/ 28 h 158"/>
                    <a:gd name="T46" fmla="*/ 272 w 365"/>
                    <a:gd name="T47" fmla="*/ 25 h 158"/>
                    <a:gd name="T48" fmla="*/ 283 w 365"/>
                    <a:gd name="T49" fmla="*/ 21 h 158"/>
                    <a:gd name="T50" fmla="*/ 293 w 365"/>
                    <a:gd name="T51" fmla="*/ 18 h 158"/>
                    <a:gd name="T52" fmla="*/ 303 w 365"/>
                    <a:gd name="T53" fmla="*/ 11 h 158"/>
                    <a:gd name="T54" fmla="*/ 314 w 365"/>
                    <a:gd name="T5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5" h="158">
                      <a:moveTo>
                        <a:pt x="314" y="0"/>
                      </a:moveTo>
                      <a:lnTo>
                        <a:pt x="308" y="28"/>
                      </a:lnTo>
                      <a:lnTo>
                        <a:pt x="306" y="58"/>
                      </a:lnTo>
                      <a:lnTo>
                        <a:pt x="312" y="82"/>
                      </a:lnTo>
                      <a:lnTo>
                        <a:pt x="319" y="106"/>
                      </a:lnTo>
                      <a:lnTo>
                        <a:pt x="330" y="125"/>
                      </a:lnTo>
                      <a:lnTo>
                        <a:pt x="341" y="141"/>
                      </a:lnTo>
                      <a:lnTo>
                        <a:pt x="350" y="148"/>
                      </a:lnTo>
                      <a:lnTo>
                        <a:pt x="365" y="158"/>
                      </a:lnTo>
                      <a:lnTo>
                        <a:pt x="302" y="145"/>
                      </a:lnTo>
                      <a:lnTo>
                        <a:pt x="235" y="129"/>
                      </a:lnTo>
                      <a:lnTo>
                        <a:pt x="134" y="102"/>
                      </a:lnTo>
                      <a:lnTo>
                        <a:pt x="64" y="84"/>
                      </a:lnTo>
                      <a:lnTo>
                        <a:pt x="40" y="69"/>
                      </a:lnTo>
                      <a:lnTo>
                        <a:pt x="27" y="58"/>
                      </a:lnTo>
                      <a:lnTo>
                        <a:pt x="16" y="47"/>
                      </a:lnTo>
                      <a:lnTo>
                        <a:pt x="11" y="37"/>
                      </a:lnTo>
                      <a:lnTo>
                        <a:pt x="0" y="20"/>
                      </a:lnTo>
                      <a:lnTo>
                        <a:pt x="43" y="19"/>
                      </a:lnTo>
                      <a:lnTo>
                        <a:pt x="142" y="26"/>
                      </a:lnTo>
                      <a:lnTo>
                        <a:pt x="193" y="25"/>
                      </a:lnTo>
                      <a:lnTo>
                        <a:pt x="235" y="26"/>
                      </a:lnTo>
                      <a:lnTo>
                        <a:pt x="261" y="28"/>
                      </a:lnTo>
                      <a:lnTo>
                        <a:pt x="272" y="25"/>
                      </a:lnTo>
                      <a:lnTo>
                        <a:pt x="283" y="21"/>
                      </a:lnTo>
                      <a:lnTo>
                        <a:pt x="293" y="18"/>
                      </a:lnTo>
                      <a:lnTo>
                        <a:pt x="303" y="11"/>
                      </a:lnTo>
                      <a:lnTo>
                        <a:pt x="314" y="0"/>
                      </a:lnTo>
                      <a:close/>
                    </a:path>
                  </a:pathLst>
                </a:custGeom>
                <a:solidFill>
                  <a:srgbClr val="5F5F5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554" name="Group 322"/>
                <p:cNvGrpSpPr>
                  <a:grpSpLocks noChangeAspect="1"/>
                </p:cNvGrpSpPr>
                <p:nvPr/>
              </p:nvGrpSpPr>
              <p:grpSpPr bwMode="auto">
                <a:xfrm>
                  <a:off x="1152" y="1771"/>
                  <a:ext cx="564" cy="88"/>
                  <a:chOff x="1152" y="1771"/>
                  <a:chExt cx="564" cy="88"/>
                </a:xfrm>
              </p:grpSpPr>
              <p:sp>
                <p:nvSpPr>
                  <p:cNvPr id="95555" name="Freeform 323"/>
                  <p:cNvSpPr>
                    <a:spLocks noChangeAspect="1"/>
                  </p:cNvSpPr>
                  <p:nvPr/>
                </p:nvSpPr>
                <p:spPr bwMode="auto">
                  <a:xfrm>
                    <a:off x="1152" y="1813"/>
                    <a:ext cx="156" cy="44"/>
                  </a:xfrm>
                  <a:custGeom>
                    <a:avLst/>
                    <a:gdLst>
                      <a:gd name="T0" fmla="*/ 0 w 624"/>
                      <a:gd name="T1" fmla="*/ 9 h 177"/>
                      <a:gd name="T2" fmla="*/ 63 w 624"/>
                      <a:gd name="T3" fmla="*/ 2 h 177"/>
                      <a:gd name="T4" fmla="*/ 118 w 624"/>
                      <a:gd name="T5" fmla="*/ 0 h 177"/>
                      <a:gd name="T6" fmla="*/ 339 w 624"/>
                      <a:gd name="T7" fmla="*/ 69 h 177"/>
                      <a:gd name="T8" fmla="*/ 624 w 624"/>
                      <a:gd name="T9" fmla="*/ 149 h 177"/>
                      <a:gd name="T10" fmla="*/ 616 w 624"/>
                      <a:gd name="T11" fmla="*/ 157 h 177"/>
                      <a:gd name="T12" fmla="*/ 607 w 624"/>
                      <a:gd name="T13" fmla="*/ 165 h 177"/>
                      <a:gd name="T14" fmla="*/ 593 w 624"/>
                      <a:gd name="T15" fmla="*/ 171 h 177"/>
                      <a:gd name="T16" fmla="*/ 576 w 624"/>
                      <a:gd name="T17" fmla="*/ 175 h 177"/>
                      <a:gd name="T18" fmla="*/ 558 w 624"/>
                      <a:gd name="T19" fmla="*/ 177 h 177"/>
                      <a:gd name="T20" fmla="*/ 451 w 624"/>
                      <a:gd name="T21" fmla="*/ 177 h 177"/>
                      <a:gd name="T22" fmla="*/ 364 w 624"/>
                      <a:gd name="T23" fmla="*/ 169 h 177"/>
                      <a:gd name="T24" fmla="*/ 309 w 624"/>
                      <a:gd name="T25" fmla="*/ 168 h 177"/>
                      <a:gd name="T26" fmla="*/ 0 w 624"/>
                      <a:gd name="T27" fmla="*/ 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4" h="177">
                        <a:moveTo>
                          <a:pt x="0" y="9"/>
                        </a:moveTo>
                        <a:lnTo>
                          <a:pt x="63" y="2"/>
                        </a:lnTo>
                        <a:lnTo>
                          <a:pt x="118" y="0"/>
                        </a:lnTo>
                        <a:lnTo>
                          <a:pt x="339" y="69"/>
                        </a:lnTo>
                        <a:lnTo>
                          <a:pt x="624" y="149"/>
                        </a:lnTo>
                        <a:lnTo>
                          <a:pt x="616" y="157"/>
                        </a:lnTo>
                        <a:lnTo>
                          <a:pt x="607" y="165"/>
                        </a:lnTo>
                        <a:lnTo>
                          <a:pt x="593" y="171"/>
                        </a:lnTo>
                        <a:lnTo>
                          <a:pt x="576" y="175"/>
                        </a:lnTo>
                        <a:lnTo>
                          <a:pt x="558" y="177"/>
                        </a:lnTo>
                        <a:lnTo>
                          <a:pt x="451" y="177"/>
                        </a:lnTo>
                        <a:lnTo>
                          <a:pt x="364" y="169"/>
                        </a:lnTo>
                        <a:lnTo>
                          <a:pt x="309" y="168"/>
                        </a:lnTo>
                        <a:lnTo>
                          <a:pt x="0" y="9"/>
                        </a:lnTo>
                        <a:close/>
                      </a:path>
                    </a:pathLst>
                  </a:custGeom>
                  <a:solidFill>
                    <a:srgbClr val="808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56" name="Freeform 324"/>
                  <p:cNvSpPr>
                    <a:spLocks noChangeAspect="1"/>
                  </p:cNvSpPr>
                  <p:nvPr/>
                </p:nvSpPr>
                <p:spPr bwMode="auto">
                  <a:xfrm>
                    <a:off x="1502" y="1771"/>
                    <a:ext cx="214" cy="88"/>
                  </a:xfrm>
                  <a:custGeom>
                    <a:avLst/>
                    <a:gdLst>
                      <a:gd name="T0" fmla="*/ 0 w 853"/>
                      <a:gd name="T1" fmla="*/ 0 h 351"/>
                      <a:gd name="T2" fmla="*/ 7 w 853"/>
                      <a:gd name="T3" fmla="*/ 0 h 351"/>
                      <a:gd name="T4" fmla="*/ 154 w 853"/>
                      <a:gd name="T5" fmla="*/ 0 h 351"/>
                      <a:gd name="T6" fmla="*/ 378 w 853"/>
                      <a:gd name="T7" fmla="*/ 114 h 351"/>
                      <a:gd name="T8" fmla="*/ 535 w 853"/>
                      <a:gd name="T9" fmla="*/ 188 h 351"/>
                      <a:gd name="T10" fmla="*/ 688 w 853"/>
                      <a:gd name="T11" fmla="*/ 256 h 351"/>
                      <a:gd name="T12" fmla="*/ 853 w 853"/>
                      <a:gd name="T13" fmla="*/ 315 h 351"/>
                      <a:gd name="T14" fmla="*/ 813 w 853"/>
                      <a:gd name="T15" fmla="*/ 327 h 351"/>
                      <a:gd name="T16" fmla="*/ 756 w 853"/>
                      <a:gd name="T17" fmla="*/ 336 h 351"/>
                      <a:gd name="T18" fmla="*/ 707 w 853"/>
                      <a:gd name="T19" fmla="*/ 343 h 351"/>
                      <a:gd name="T20" fmla="*/ 610 w 853"/>
                      <a:gd name="T21" fmla="*/ 351 h 351"/>
                      <a:gd name="T22" fmla="*/ 535 w 853"/>
                      <a:gd name="T23" fmla="*/ 347 h 351"/>
                      <a:gd name="T24" fmla="*/ 428 w 853"/>
                      <a:gd name="T25" fmla="*/ 336 h 351"/>
                      <a:gd name="T26" fmla="*/ 355 w 853"/>
                      <a:gd name="T27" fmla="*/ 331 h 351"/>
                      <a:gd name="T28" fmla="*/ 337 w 853"/>
                      <a:gd name="T29" fmla="*/ 298 h 351"/>
                      <a:gd name="T30" fmla="*/ 0 w 853"/>
                      <a:gd name="T31"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3" h="351">
                        <a:moveTo>
                          <a:pt x="0" y="0"/>
                        </a:moveTo>
                        <a:lnTo>
                          <a:pt x="7" y="0"/>
                        </a:lnTo>
                        <a:lnTo>
                          <a:pt x="154" y="0"/>
                        </a:lnTo>
                        <a:lnTo>
                          <a:pt x="378" y="114"/>
                        </a:lnTo>
                        <a:lnTo>
                          <a:pt x="535" y="188"/>
                        </a:lnTo>
                        <a:lnTo>
                          <a:pt x="688" y="256"/>
                        </a:lnTo>
                        <a:lnTo>
                          <a:pt x="853" y="315"/>
                        </a:lnTo>
                        <a:lnTo>
                          <a:pt x="813" y="327"/>
                        </a:lnTo>
                        <a:lnTo>
                          <a:pt x="756" y="336"/>
                        </a:lnTo>
                        <a:lnTo>
                          <a:pt x="707" y="343"/>
                        </a:lnTo>
                        <a:lnTo>
                          <a:pt x="610" y="351"/>
                        </a:lnTo>
                        <a:lnTo>
                          <a:pt x="535" y="347"/>
                        </a:lnTo>
                        <a:lnTo>
                          <a:pt x="428" y="336"/>
                        </a:lnTo>
                        <a:lnTo>
                          <a:pt x="355" y="331"/>
                        </a:lnTo>
                        <a:lnTo>
                          <a:pt x="337" y="298"/>
                        </a:lnTo>
                        <a:lnTo>
                          <a:pt x="0" y="0"/>
                        </a:lnTo>
                        <a:close/>
                      </a:path>
                    </a:pathLst>
                  </a:custGeom>
                  <a:solidFill>
                    <a:srgbClr val="7F7F7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557" name="Group 325"/>
                  <p:cNvGrpSpPr>
                    <a:grpSpLocks noChangeAspect="1"/>
                  </p:cNvGrpSpPr>
                  <p:nvPr/>
                </p:nvGrpSpPr>
                <p:grpSpPr bwMode="auto">
                  <a:xfrm>
                    <a:off x="1535" y="1817"/>
                    <a:ext cx="104" cy="29"/>
                    <a:chOff x="1535" y="1817"/>
                    <a:chExt cx="104" cy="29"/>
                  </a:xfrm>
                </p:grpSpPr>
                <p:grpSp>
                  <p:nvGrpSpPr>
                    <p:cNvPr id="95558" name="Group 326"/>
                    <p:cNvGrpSpPr>
                      <a:grpSpLocks noChangeAspect="1"/>
                    </p:cNvGrpSpPr>
                    <p:nvPr/>
                  </p:nvGrpSpPr>
                  <p:grpSpPr bwMode="auto">
                    <a:xfrm>
                      <a:off x="1556" y="1836"/>
                      <a:ext cx="83" cy="10"/>
                      <a:chOff x="1556" y="1836"/>
                      <a:chExt cx="83" cy="10"/>
                    </a:xfrm>
                  </p:grpSpPr>
                  <p:sp>
                    <p:nvSpPr>
                      <p:cNvPr id="95559" name="Freeform 327"/>
                      <p:cNvSpPr>
                        <a:spLocks noChangeAspect="1"/>
                      </p:cNvSpPr>
                      <p:nvPr/>
                    </p:nvSpPr>
                    <p:spPr bwMode="auto">
                      <a:xfrm>
                        <a:off x="1556" y="1836"/>
                        <a:ext cx="82" cy="10"/>
                      </a:xfrm>
                      <a:custGeom>
                        <a:avLst/>
                        <a:gdLst>
                          <a:gd name="T0" fmla="*/ 0 w 329"/>
                          <a:gd name="T1" fmla="*/ 22 h 44"/>
                          <a:gd name="T2" fmla="*/ 79 w 329"/>
                          <a:gd name="T3" fmla="*/ 0 h 44"/>
                          <a:gd name="T4" fmla="*/ 102 w 329"/>
                          <a:gd name="T5" fmla="*/ 8 h 44"/>
                          <a:gd name="T6" fmla="*/ 134 w 329"/>
                          <a:gd name="T7" fmla="*/ 15 h 44"/>
                          <a:gd name="T8" fmla="*/ 162 w 329"/>
                          <a:gd name="T9" fmla="*/ 18 h 44"/>
                          <a:gd name="T10" fmla="*/ 329 w 329"/>
                          <a:gd name="T11" fmla="*/ 23 h 44"/>
                          <a:gd name="T12" fmla="*/ 244 w 329"/>
                          <a:gd name="T13" fmla="*/ 39 h 44"/>
                          <a:gd name="T14" fmla="*/ 186 w 329"/>
                          <a:gd name="T15" fmla="*/ 42 h 44"/>
                          <a:gd name="T16" fmla="*/ 142 w 329"/>
                          <a:gd name="T17" fmla="*/ 44 h 44"/>
                          <a:gd name="T18" fmla="*/ 115 w 329"/>
                          <a:gd name="T19" fmla="*/ 44 h 44"/>
                          <a:gd name="T20" fmla="*/ 73 w 329"/>
                          <a:gd name="T21" fmla="*/ 41 h 44"/>
                          <a:gd name="T22" fmla="*/ 41 w 329"/>
                          <a:gd name="T23" fmla="*/ 34 h 44"/>
                          <a:gd name="T24" fmla="*/ 0 w 329"/>
                          <a:gd name="T25"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 h="44">
                            <a:moveTo>
                              <a:pt x="0" y="22"/>
                            </a:moveTo>
                            <a:lnTo>
                              <a:pt x="79" y="0"/>
                            </a:lnTo>
                            <a:lnTo>
                              <a:pt x="102" y="8"/>
                            </a:lnTo>
                            <a:lnTo>
                              <a:pt x="134" y="15"/>
                            </a:lnTo>
                            <a:lnTo>
                              <a:pt x="162" y="18"/>
                            </a:lnTo>
                            <a:lnTo>
                              <a:pt x="329" y="23"/>
                            </a:lnTo>
                            <a:lnTo>
                              <a:pt x="244" y="39"/>
                            </a:lnTo>
                            <a:lnTo>
                              <a:pt x="186" y="42"/>
                            </a:lnTo>
                            <a:lnTo>
                              <a:pt x="142" y="44"/>
                            </a:lnTo>
                            <a:lnTo>
                              <a:pt x="115" y="44"/>
                            </a:lnTo>
                            <a:lnTo>
                              <a:pt x="73" y="41"/>
                            </a:lnTo>
                            <a:lnTo>
                              <a:pt x="41" y="34"/>
                            </a:lnTo>
                            <a:lnTo>
                              <a:pt x="0" y="22"/>
                            </a:lnTo>
                            <a:close/>
                          </a:path>
                        </a:pathLst>
                      </a:custGeom>
                      <a:solidFill>
                        <a:srgbClr val="9F9F9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60" name="Freeform 328"/>
                      <p:cNvSpPr>
                        <a:spLocks noChangeAspect="1"/>
                      </p:cNvSpPr>
                      <p:nvPr/>
                    </p:nvSpPr>
                    <p:spPr bwMode="auto">
                      <a:xfrm>
                        <a:off x="1575" y="1836"/>
                        <a:ext cx="64" cy="10"/>
                      </a:xfrm>
                      <a:custGeom>
                        <a:avLst/>
                        <a:gdLst>
                          <a:gd name="T0" fmla="*/ 0 w 253"/>
                          <a:gd name="T1" fmla="*/ 0 h 43"/>
                          <a:gd name="T2" fmla="*/ 27 w 253"/>
                          <a:gd name="T3" fmla="*/ 8 h 43"/>
                          <a:gd name="T4" fmla="*/ 58 w 253"/>
                          <a:gd name="T5" fmla="*/ 15 h 43"/>
                          <a:gd name="T6" fmla="*/ 85 w 253"/>
                          <a:gd name="T7" fmla="*/ 18 h 43"/>
                          <a:gd name="T8" fmla="*/ 253 w 253"/>
                          <a:gd name="T9" fmla="*/ 23 h 43"/>
                          <a:gd name="T10" fmla="*/ 168 w 253"/>
                          <a:gd name="T11" fmla="*/ 39 h 43"/>
                          <a:gd name="T12" fmla="*/ 110 w 253"/>
                          <a:gd name="T13" fmla="*/ 42 h 43"/>
                          <a:gd name="T14" fmla="*/ 69 w 253"/>
                          <a:gd name="T15" fmla="*/ 43 h 43"/>
                          <a:gd name="T16" fmla="*/ 45 w 253"/>
                          <a:gd name="T17" fmla="*/ 43 h 43"/>
                          <a:gd name="T18" fmla="*/ 22 w 253"/>
                          <a:gd name="T19" fmla="*/ 22 h 43"/>
                          <a:gd name="T20" fmla="*/ 0 w 253"/>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43">
                            <a:moveTo>
                              <a:pt x="0" y="0"/>
                            </a:moveTo>
                            <a:lnTo>
                              <a:pt x="27" y="8"/>
                            </a:lnTo>
                            <a:lnTo>
                              <a:pt x="58" y="15"/>
                            </a:lnTo>
                            <a:lnTo>
                              <a:pt x="85" y="18"/>
                            </a:lnTo>
                            <a:lnTo>
                              <a:pt x="253" y="23"/>
                            </a:lnTo>
                            <a:lnTo>
                              <a:pt x="168" y="39"/>
                            </a:lnTo>
                            <a:lnTo>
                              <a:pt x="110" y="42"/>
                            </a:lnTo>
                            <a:lnTo>
                              <a:pt x="69" y="43"/>
                            </a:lnTo>
                            <a:lnTo>
                              <a:pt x="45" y="43"/>
                            </a:lnTo>
                            <a:lnTo>
                              <a:pt x="22" y="22"/>
                            </a:lnTo>
                            <a:lnTo>
                              <a:pt x="0" y="0"/>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5561" name="Group 329"/>
                    <p:cNvGrpSpPr>
                      <a:grpSpLocks noChangeAspect="1"/>
                    </p:cNvGrpSpPr>
                    <p:nvPr/>
                  </p:nvGrpSpPr>
                  <p:grpSpPr bwMode="auto">
                    <a:xfrm>
                      <a:off x="1535" y="1817"/>
                      <a:ext cx="64" cy="10"/>
                      <a:chOff x="1535" y="1817"/>
                      <a:chExt cx="64" cy="10"/>
                    </a:xfrm>
                  </p:grpSpPr>
                  <p:sp>
                    <p:nvSpPr>
                      <p:cNvPr id="95562" name="Freeform 330"/>
                      <p:cNvSpPr>
                        <a:spLocks noChangeAspect="1"/>
                      </p:cNvSpPr>
                      <p:nvPr/>
                    </p:nvSpPr>
                    <p:spPr bwMode="auto">
                      <a:xfrm>
                        <a:off x="1535" y="1817"/>
                        <a:ext cx="64" cy="10"/>
                      </a:xfrm>
                      <a:custGeom>
                        <a:avLst/>
                        <a:gdLst>
                          <a:gd name="T0" fmla="*/ 77 w 257"/>
                          <a:gd name="T1" fmla="*/ 0 h 39"/>
                          <a:gd name="T2" fmla="*/ 126 w 257"/>
                          <a:gd name="T3" fmla="*/ 7 h 39"/>
                          <a:gd name="T4" fmla="*/ 165 w 257"/>
                          <a:gd name="T5" fmla="*/ 12 h 39"/>
                          <a:gd name="T6" fmla="*/ 189 w 257"/>
                          <a:gd name="T7" fmla="*/ 16 h 39"/>
                          <a:gd name="T8" fmla="*/ 215 w 257"/>
                          <a:gd name="T9" fmla="*/ 19 h 39"/>
                          <a:gd name="T10" fmla="*/ 257 w 257"/>
                          <a:gd name="T11" fmla="*/ 23 h 39"/>
                          <a:gd name="T12" fmla="*/ 205 w 257"/>
                          <a:gd name="T13" fmla="*/ 34 h 39"/>
                          <a:gd name="T14" fmla="*/ 167 w 257"/>
                          <a:gd name="T15" fmla="*/ 39 h 39"/>
                          <a:gd name="T16" fmla="*/ 129 w 257"/>
                          <a:gd name="T17" fmla="*/ 39 h 39"/>
                          <a:gd name="T18" fmla="*/ 93 w 257"/>
                          <a:gd name="T19" fmla="*/ 34 h 39"/>
                          <a:gd name="T20" fmla="*/ 58 w 257"/>
                          <a:gd name="T21" fmla="*/ 29 h 39"/>
                          <a:gd name="T22" fmla="*/ 26 w 257"/>
                          <a:gd name="T23" fmla="*/ 21 h 39"/>
                          <a:gd name="T24" fmla="*/ 0 w 257"/>
                          <a:gd name="T25" fmla="*/ 15 h 39"/>
                          <a:gd name="T26" fmla="*/ 36 w 257"/>
                          <a:gd name="T27" fmla="*/ 3 h 39"/>
                          <a:gd name="T28" fmla="*/ 77 w 257"/>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7" h="39">
                            <a:moveTo>
                              <a:pt x="77" y="0"/>
                            </a:moveTo>
                            <a:lnTo>
                              <a:pt x="126" y="7"/>
                            </a:lnTo>
                            <a:lnTo>
                              <a:pt x="165" y="12"/>
                            </a:lnTo>
                            <a:lnTo>
                              <a:pt x="189" y="16"/>
                            </a:lnTo>
                            <a:lnTo>
                              <a:pt x="215" y="19"/>
                            </a:lnTo>
                            <a:lnTo>
                              <a:pt x="257" y="23"/>
                            </a:lnTo>
                            <a:lnTo>
                              <a:pt x="205" y="34"/>
                            </a:lnTo>
                            <a:lnTo>
                              <a:pt x="167" y="39"/>
                            </a:lnTo>
                            <a:lnTo>
                              <a:pt x="129" y="39"/>
                            </a:lnTo>
                            <a:lnTo>
                              <a:pt x="93" y="34"/>
                            </a:lnTo>
                            <a:lnTo>
                              <a:pt x="58" y="29"/>
                            </a:lnTo>
                            <a:lnTo>
                              <a:pt x="26" y="21"/>
                            </a:lnTo>
                            <a:lnTo>
                              <a:pt x="0" y="15"/>
                            </a:lnTo>
                            <a:lnTo>
                              <a:pt x="36" y="3"/>
                            </a:lnTo>
                            <a:lnTo>
                              <a:pt x="77" y="0"/>
                            </a:lnTo>
                            <a:close/>
                          </a:path>
                        </a:pathLst>
                      </a:custGeom>
                      <a:solidFill>
                        <a:srgbClr val="9F9F9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563" name="Freeform 331"/>
                      <p:cNvSpPr>
                        <a:spLocks noChangeAspect="1"/>
                      </p:cNvSpPr>
                      <p:nvPr/>
                    </p:nvSpPr>
                    <p:spPr bwMode="auto">
                      <a:xfrm>
                        <a:off x="1554" y="1817"/>
                        <a:ext cx="45" cy="10"/>
                      </a:xfrm>
                      <a:custGeom>
                        <a:avLst/>
                        <a:gdLst>
                          <a:gd name="T0" fmla="*/ 0 w 180"/>
                          <a:gd name="T1" fmla="*/ 0 h 39"/>
                          <a:gd name="T2" fmla="*/ 49 w 180"/>
                          <a:gd name="T3" fmla="*/ 7 h 39"/>
                          <a:gd name="T4" fmla="*/ 88 w 180"/>
                          <a:gd name="T5" fmla="*/ 12 h 39"/>
                          <a:gd name="T6" fmla="*/ 112 w 180"/>
                          <a:gd name="T7" fmla="*/ 16 h 39"/>
                          <a:gd name="T8" fmla="*/ 138 w 180"/>
                          <a:gd name="T9" fmla="*/ 19 h 39"/>
                          <a:gd name="T10" fmla="*/ 180 w 180"/>
                          <a:gd name="T11" fmla="*/ 23 h 39"/>
                          <a:gd name="T12" fmla="*/ 128 w 180"/>
                          <a:gd name="T13" fmla="*/ 34 h 39"/>
                          <a:gd name="T14" fmla="*/ 90 w 180"/>
                          <a:gd name="T15" fmla="*/ 39 h 39"/>
                          <a:gd name="T16" fmla="*/ 55 w 180"/>
                          <a:gd name="T17" fmla="*/ 37 h 39"/>
                          <a:gd name="T18" fmla="*/ 44 w 180"/>
                          <a:gd name="T19" fmla="*/ 35 h 39"/>
                          <a:gd name="T20" fmla="*/ 0 w 180"/>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39">
                            <a:moveTo>
                              <a:pt x="0" y="0"/>
                            </a:moveTo>
                            <a:lnTo>
                              <a:pt x="49" y="7"/>
                            </a:lnTo>
                            <a:lnTo>
                              <a:pt x="88" y="12"/>
                            </a:lnTo>
                            <a:lnTo>
                              <a:pt x="112" y="16"/>
                            </a:lnTo>
                            <a:lnTo>
                              <a:pt x="138" y="19"/>
                            </a:lnTo>
                            <a:lnTo>
                              <a:pt x="180" y="23"/>
                            </a:lnTo>
                            <a:lnTo>
                              <a:pt x="128" y="34"/>
                            </a:lnTo>
                            <a:lnTo>
                              <a:pt x="90" y="39"/>
                            </a:lnTo>
                            <a:lnTo>
                              <a:pt x="55" y="37"/>
                            </a:lnTo>
                            <a:lnTo>
                              <a:pt x="44" y="35"/>
                            </a:lnTo>
                            <a:lnTo>
                              <a:pt x="0" y="0"/>
                            </a:lnTo>
                            <a:close/>
                          </a:path>
                        </a:pathLst>
                      </a:custGeom>
                      <a:solidFill>
                        <a:srgbClr val="3F3F3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grpSp>
      </p:grpSp>
      <p:sp>
        <p:nvSpPr>
          <p:cNvPr id="95564" name="Text Box 332"/>
          <p:cNvSpPr txBox="1">
            <a:spLocks noChangeArrowheads="1"/>
          </p:cNvSpPr>
          <p:nvPr/>
        </p:nvSpPr>
        <p:spPr bwMode="auto">
          <a:xfrm>
            <a:off x="4643438" y="1878013"/>
            <a:ext cx="2043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1200" b="1"/>
              <a:t>Mixed Performance Airspace</a:t>
            </a:r>
          </a:p>
        </p:txBody>
      </p:sp>
      <p:sp>
        <p:nvSpPr>
          <p:cNvPr id="95565" name="Text Box 333"/>
          <p:cNvSpPr txBox="1">
            <a:spLocks noChangeArrowheads="1"/>
          </p:cNvSpPr>
          <p:nvPr/>
        </p:nvSpPr>
        <p:spPr bwMode="auto">
          <a:xfrm>
            <a:off x="2746375" y="2060575"/>
            <a:ext cx="1649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200" b="1"/>
              <a:t>Traditional Airspace</a:t>
            </a:r>
          </a:p>
        </p:txBody>
      </p:sp>
      <p:sp>
        <p:nvSpPr>
          <p:cNvPr id="95566" name="Line 334"/>
          <p:cNvSpPr>
            <a:spLocks noChangeShapeType="1"/>
          </p:cNvSpPr>
          <p:nvPr/>
        </p:nvSpPr>
        <p:spPr bwMode="auto">
          <a:xfrm flipV="1">
            <a:off x="2466975" y="5610225"/>
            <a:ext cx="542925" cy="2857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567" name="Line 335"/>
          <p:cNvSpPr>
            <a:spLocks noChangeShapeType="1"/>
          </p:cNvSpPr>
          <p:nvPr/>
        </p:nvSpPr>
        <p:spPr bwMode="auto">
          <a:xfrm>
            <a:off x="2114550" y="5076825"/>
            <a:ext cx="904875" cy="952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568" name="Line 336"/>
          <p:cNvSpPr>
            <a:spLocks noChangeShapeType="1"/>
          </p:cNvSpPr>
          <p:nvPr/>
        </p:nvSpPr>
        <p:spPr bwMode="auto">
          <a:xfrm>
            <a:off x="3152775" y="4152900"/>
            <a:ext cx="400050" cy="6858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569" name="Line 337"/>
          <p:cNvSpPr>
            <a:spLocks noChangeShapeType="1"/>
          </p:cNvSpPr>
          <p:nvPr/>
        </p:nvSpPr>
        <p:spPr bwMode="auto">
          <a:xfrm>
            <a:off x="3762375" y="3771900"/>
            <a:ext cx="47625" cy="10477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570" name="Line 338"/>
          <p:cNvSpPr>
            <a:spLocks noChangeShapeType="1"/>
          </p:cNvSpPr>
          <p:nvPr/>
        </p:nvSpPr>
        <p:spPr bwMode="auto">
          <a:xfrm flipV="1">
            <a:off x="4124325" y="4219575"/>
            <a:ext cx="171450" cy="58102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571" name="Line 339"/>
          <p:cNvSpPr>
            <a:spLocks noChangeShapeType="1"/>
          </p:cNvSpPr>
          <p:nvPr/>
        </p:nvSpPr>
        <p:spPr bwMode="auto">
          <a:xfrm flipV="1">
            <a:off x="4343400" y="3667125"/>
            <a:ext cx="1724025" cy="115252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572" name="Line 340"/>
          <p:cNvSpPr>
            <a:spLocks noChangeShapeType="1"/>
          </p:cNvSpPr>
          <p:nvPr/>
        </p:nvSpPr>
        <p:spPr bwMode="auto">
          <a:xfrm flipV="1">
            <a:off x="4324350" y="3448050"/>
            <a:ext cx="2619375" cy="14668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573" name="Line 341"/>
          <p:cNvSpPr>
            <a:spLocks noChangeShapeType="1"/>
          </p:cNvSpPr>
          <p:nvPr/>
        </p:nvSpPr>
        <p:spPr bwMode="auto">
          <a:xfrm flipH="1" flipV="1">
            <a:off x="885825" y="3600450"/>
            <a:ext cx="2124075" cy="13620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574" name="Group 342"/>
          <p:cNvGrpSpPr>
            <a:grpSpLocks/>
          </p:cNvGrpSpPr>
          <p:nvPr/>
        </p:nvGrpSpPr>
        <p:grpSpPr bwMode="auto">
          <a:xfrm>
            <a:off x="800100" y="3022600"/>
            <a:ext cx="238125" cy="561975"/>
            <a:chOff x="2121" y="2325"/>
            <a:chExt cx="246" cy="498"/>
          </a:xfrm>
        </p:grpSpPr>
        <p:grpSp>
          <p:nvGrpSpPr>
            <p:cNvPr id="95575" name="Group 343"/>
            <p:cNvGrpSpPr>
              <a:grpSpLocks/>
            </p:cNvGrpSpPr>
            <p:nvPr/>
          </p:nvGrpSpPr>
          <p:grpSpPr bwMode="auto">
            <a:xfrm>
              <a:off x="2121" y="2461"/>
              <a:ext cx="197" cy="362"/>
              <a:chOff x="4754" y="3269"/>
              <a:chExt cx="133" cy="340"/>
            </a:xfrm>
          </p:grpSpPr>
          <p:sp>
            <p:nvSpPr>
              <p:cNvPr id="95576" name="Freeform 344"/>
              <p:cNvSpPr>
                <a:spLocks/>
              </p:cNvSpPr>
              <p:nvPr/>
            </p:nvSpPr>
            <p:spPr bwMode="auto">
              <a:xfrm>
                <a:off x="4754" y="3593"/>
                <a:ext cx="133" cy="8"/>
              </a:xfrm>
              <a:custGeom>
                <a:avLst/>
                <a:gdLst>
                  <a:gd name="T0" fmla="*/ 100 w 133"/>
                  <a:gd name="T1" fmla="*/ 0 h 8"/>
                  <a:gd name="T2" fmla="*/ 117 w 133"/>
                  <a:gd name="T3" fmla="*/ 0 h 8"/>
                  <a:gd name="T4" fmla="*/ 125 w 133"/>
                  <a:gd name="T5" fmla="*/ 0 h 8"/>
                  <a:gd name="T6" fmla="*/ 117 w 133"/>
                  <a:gd name="T7" fmla="*/ 0 h 8"/>
                  <a:gd name="T8" fmla="*/ 108 w 133"/>
                  <a:gd name="T9" fmla="*/ 0 h 8"/>
                  <a:gd name="T10" fmla="*/ 100 w 133"/>
                  <a:gd name="T11" fmla="*/ 0 h 8"/>
                  <a:gd name="T12" fmla="*/ 117 w 133"/>
                  <a:gd name="T13" fmla="*/ 0 h 8"/>
                  <a:gd name="T14" fmla="*/ 108 w 133"/>
                  <a:gd name="T15" fmla="*/ 0 h 8"/>
                  <a:gd name="T16" fmla="*/ 100 w 133"/>
                  <a:gd name="T17" fmla="*/ 0 h 8"/>
                  <a:gd name="T18" fmla="*/ 117 w 133"/>
                  <a:gd name="T19" fmla="*/ 0 h 8"/>
                  <a:gd name="T20" fmla="*/ 133 w 133"/>
                  <a:gd name="T21" fmla="*/ 0 h 8"/>
                  <a:gd name="T22" fmla="*/ 117 w 133"/>
                  <a:gd name="T23" fmla="*/ 0 h 8"/>
                  <a:gd name="T24" fmla="*/ 133 w 133"/>
                  <a:gd name="T25" fmla="*/ 0 h 8"/>
                  <a:gd name="T26" fmla="*/ 117 w 133"/>
                  <a:gd name="T27" fmla="*/ 0 h 8"/>
                  <a:gd name="T28" fmla="*/ 125 w 133"/>
                  <a:gd name="T29" fmla="*/ 0 h 8"/>
                  <a:gd name="T30" fmla="*/ 117 w 133"/>
                  <a:gd name="T31" fmla="*/ 0 h 8"/>
                  <a:gd name="T32" fmla="*/ 100 w 133"/>
                  <a:gd name="T33" fmla="*/ 8 h 8"/>
                  <a:gd name="T34" fmla="*/ 83 w 133"/>
                  <a:gd name="T35" fmla="*/ 8 h 8"/>
                  <a:gd name="T36" fmla="*/ 75 w 133"/>
                  <a:gd name="T37" fmla="*/ 8 h 8"/>
                  <a:gd name="T38" fmla="*/ 33 w 133"/>
                  <a:gd name="T39" fmla="*/ 8 h 8"/>
                  <a:gd name="T40" fmla="*/ 17 w 133"/>
                  <a:gd name="T41" fmla="*/ 8 h 8"/>
                  <a:gd name="T42" fmla="*/ 0 w 133"/>
                  <a:gd name="T43" fmla="*/ 0 h 8"/>
                  <a:gd name="T44" fmla="*/ 9 w 133"/>
                  <a:gd name="T45" fmla="*/ 8 h 8"/>
                  <a:gd name="T46" fmla="*/ 25 w 133"/>
                  <a:gd name="T47" fmla="*/ 8 h 8"/>
                  <a:gd name="T48" fmla="*/ 50 w 133"/>
                  <a:gd name="T49" fmla="*/ 8 h 8"/>
                  <a:gd name="T50" fmla="*/ 58 w 133"/>
                  <a:gd name="T51" fmla="*/ 8 h 8"/>
                  <a:gd name="T52" fmla="*/ 67 w 133"/>
                  <a:gd name="T53" fmla="*/ 8 h 8"/>
                  <a:gd name="T54" fmla="*/ 75 w 133"/>
                  <a:gd name="T55" fmla="*/ 8 h 8"/>
                  <a:gd name="T56" fmla="*/ 92 w 133"/>
                  <a:gd name="T57" fmla="*/ 8 h 8"/>
                  <a:gd name="T58" fmla="*/ 100 w 133"/>
                  <a:gd name="T5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3" h="8">
                    <a:moveTo>
                      <a:pt x="100" y="0"/>
                    </a:moveTo>
                    <a:lnTo>
                      <a:pt x="117" y="0"/>
                    </a:lnTo>
                    <a:lnTo>
                      <a:pt x="125" y="0"/>
                    </a:lnTo>
                    <a:lnTo>
                      <a:pt x="117" y="0"/>
                    </a:lnTo>
                    <a:lnTo>
                      <a:pt x="108" y="0"/>
                    </a:lnTo>
                    <a:lnTo>
                      <a:pt x="100" y="0"/>
                    </a:lnTo>
                    <a:lnTo>
                      <a:pt x="117" y="0"/>
                    </a:lnTo>
                    <a:lnTo>
                      <a:pt x="108" y="0"/>
                    </a:lnTo>
                    <a:lnTo>
                      <a:pt x="100" y="0"/>
                    </a:lnTo>
                    <a:lnTo>
                      <a:pt x="117" y="0"/>
                    </a:lnTo>
                    <a:lnTo>
                      <a:pt x="133" y="0"/>
                    </a:lnTo>
                    <a:lnTo>
                      <a:pt x="117" y="0"/>
                    </a:lnTo>
                    <a:lnTo>
                      <a:pt x="133" y="0"/>
                    </a:lnTo>
                    <a:lnTo>
                      <a:pt x="117" y="0"/>
                    </a:lnTo>
                    <a:lnTo>
                      <a:pt x="125" y="0"/>
                    </a:lnTo>
                    <a:lnTo>
                      <a:pt x="117" y="0"/>
                    </a:lnTo>
                    <a:lnTo>
                      <a:pt x="100" y="8"/>
                    </a:lnTo>
                    <a:lnTo>
                      <a:pt x="83" y="8"/>
                    </a:lnTo>
                    <a:lnTo>
                      <a:pt x="75" y="8"/>
                    </a:lnTo>
                    <a:lnTo>
                      <a:pt x="33" y="8"/>
                    </a:lnTo>
                    <a:lnTo>
                      <a:pt x="17" y="8"/>
                    </a:lnTo>
                    <a:lnTo>
                      <a:pt x="0" y="0"/>
                    </a:lnTo>
                    <a:lnTo>
                      <a:pt x="9" y="8"/>
                    </a:lnTo>
                    <a:lnTo>
                      <a:pt x="25" y="8"/>
                    </a:lnTo>
                    <a:lnTo>
                      <a:pt x="50" y="8"/>
                    </a:lnTo>
                    <a:lnTo>
                      <a:pt x="58" y="8"/>
                    </a:lnTo>
                    <a:lnTo>
                      <a:pt x="67" y="8"/>
                    </a:lnTo>
                    <a:lnTo>
                      <a:pt x="75" y="8"/>
                    </a:lnTo>
                    <a:lnTo>
                      <a:pt x="92" y="8"/>
                    </a:lnTo>
                    <a:lnTo>
                      <a:pt x="100" y="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77" name="Freeform 345"/>
              <p:cNvSpPr>
                <a:spLocks/>
              </p:cNvSpPr>
              <p:nvPr/>
            </p:nvSpPr>
            <p:spPr bwMode="auto">
              <a:xfrm>
                <a:off x="4787" y="3325"/>
                <a:ext cx="42" cy="268"/>
              </a:xfrm>
              <a:custGeom>
                <a:avLst/>
                <a:gdLst>
                  <a:gd name="T0" fmla="*/ 17 w 42"/>
                  <a:gd name="T1" fmla="*/ 0 h 268"/>
                  <a:gd name="T2" fmla="*/ 0 w 42"/>
                  <a:gd name="T3" fmla="*/ 268 h 268"/>
                  <a:gd name="T4" fmla="*/ 42 w 42"/>
                  <a:gd name="T5" fmla="*/ 268 h 268"/>
                  <a:gd name="T6" fmla="*/ 25 w 42"/>
                  <a:gd name="T7" fmla="*/ 0 h 268"/>
                </a:gdLst>
                <a:ahLst/>
                <a:cxnLst>
                  <a:cxn ang="0">
                    <a:pos x="T0" y="T1"/>
                  </a:cxn>
                  <a:cxn ang="0">
                    <a:pos x="T2" y="T3"/>
                  </a:cxn>
                  <a:cxn ang="0">
                    <a:pos x="T4" y="T5"/>
                  </a:cxn>
                  <a:cxn ang="0">
                    <a:pos x="T6" y="T7"/>
                  </a:cxn>
                </a:cxnLst>
                <a:rect l="0" t="0" r="r" b="b"/>
                <a:pathLst>
                  <a:path w="42" h="268">
                    <a:moveTo>
                      <a:pt x="17" y="0"/>
                    </a:moveTo>
                    <a:lnTo>
                      <a:pt x="0" y="268"/>
                    </a:lnTo>
                    <a:lnTo>
                      <a:pt x="42" y="268"/>
                    </a:lnTo>
                    <a:lnTo>
                      <a:pt x="25"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78" name="Rectangle 346"/>
              <p:cNvSpPr>
                <a:spLocks noChangeArrowheads="1"/>
              </p:cNvSpPr>
              <p:nvPr/>
            </p:nvSpPr>
            <p:spPr bwMode="auto">
              <a:xfrm>
                <a:off x="4783" y="3305"/>
                <a:ext cx="42" cy="1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79" name="Line 347"/>
              <p:cNvSpPr>
                <a:spLocks noChangeShapeType="1"/>
              </p:cNvSpPr>
              <p:nvPr/>
            </p:nvSpPr>
            <p:spPr bwMode="auto">
              <a:xfrm>
                <a:off x="4812" y="3269"/>
                <a:ext cx="1" cy="6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580" name="Freeform 348"/>
              <p:cNvSpPr>
                <a:spLocks/>
              </p:cNvSpPr>
              <p:nvPr/>
            </p:nvSpPr>
            <p:spPr bwMode="auto">
              <a:xfrm>
                <a:off x="4796" y="3348"/>
                <a:ext cx="33" cy="245"/>
              </a:xfrm>
              <a:custGeom>
                <a:avLst/>
                <a:gdLst>
                  <a:gd name="T0" fmla="*/ 8 w 33"/>
                  <a:gd name="T1" fmla="*/ 0 h 245"/>
                  <a:gd name="T2" fmla="*/ 16 w 33"/>
                  <a:gd name="T3" fmla="*/ 40 h 245"/>
                  <a:gd name="T4" fmla="*/ 8 w 33"/>
                  <a:gd name="T5" fmla="*/ 87 h 245"/>
                  <a:gd name="T6" fmla="*/ 25 w 33"/>
                  <a:gd name="T7" fmla="*/ 119 h 245"/>
                  <a:gd name="T8" fmla="*/ 0 w 33"/>
                  <a:gd name="T9" fmla="*/ 190 h 245"/>
                  <a:gd name="T10" fmla="*/ 33 w 33"/>
                  <a:gd name="T11" fmla="*/ 245 h 245"/>
                </a:gdLst>
                <a:ahLst/>
                <a:cxnLst>
                  <a:cxn ang="0">
                    <a:pos x="T0" y="T1"/>
                  </a:cxn>
                  <a:cxn ang="0">
                    <a:pos x="T2" y="T3"/>
                  </a:cxn>
                  <a:cxn ang="0">
                    <a:pos x="T4" y="T5"/>
                  </a:cxn>
                  <a:cxn ang="0">
                    <a:pos x="T6" y="T7"/>
                  </a:cxn>
                  <a:cxn ang="0">
                    <a:pos x="T8" y="T9"/>
                  </a:cxn>
                  <a:cxn ang="0">
                    <a:pos x="T10" y="T11"/>
                  </a:cxn>
                </a:cxnLst>
                <a:rect l="0" t="0" r="r" b="b"/>
                <a:pathLst>
                  <a:path w="33" h="245">
                    <a:moveTo>
                      <a:pt x="8" y="0"/>
                    </a:moveTo>
                    <a:lnTo>
                      <a:pt x="16" y="40"/>
                    </a:lnTo>
                    <a:lnTo>
                      <a:pt x="8" y="87"/>
                    </a:lnTo>
                    <a:lnTo>
                      <a:pt x="25" y="119"/>
                    </a:lnTo>
                    <a:lnTo>
                      <a:pt x="0" y="190"/>
                    </a:lnTo>
                    <a:lnTo>
                      <a:pt x="33" y="245"/>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81" name="Freeform 349"/>
              <p:cNvSpPr>
                <a:spLocks/>
              </p:cNvSpPr>
              <p:nvPr/>
            </p:nvSpPr>
            <p:spPr bwMode="auto">
              <a:xfrm>
                <a:off x="4787" y="3341"/>
                <a:ext cx="42" cy="252"/>
              </a:xfrm>
              <a:custGeom>
                <a:avLst/>
                <a:gdLst>
                  <a:gd name="T0" fmla="*/ 25 w 42"/>
                  <a:gd name="T1" fmla="*/ 0 h 252"/>
                  <a:gd name="T2" fmla="*/ 17 w 42"/>
                  <a:gd name="T3" fmla="*/ 39 h 252"/>
                  <a:gd name="T4" fmla="*/ 25 w 42"/>
                  <a:gd name="T5" fmla="*/ 86 h 252"/>
                  <a:gd name="T6" fmla="*/ 9 w 42"/>
                  <a:gd name="T7" fmla="*/ 126 h 252"/>
                  <a:gd name="T8" fmla="*/ 42 w 42"/>
                  <a:gd name="T9" fmla="*/ 189 h 252"/>
                  <a:gd name="T10" fmla="*/ 0 w 42"/>
                  <a:gd name="T11" fmla="*/ 252 h 252"/>
                </a:gdLst>
                <a:ahLst/>
                <a:cxnLst>
                  <a:cxn ang="0">
                    <a:pos x="T0" y="T1"/>
                  </a:cxn>
                  <a:cxn ang="0">
                    <a:pos x="T2" y="T3"/>
                  </a:cxn>
                  <a:cxn ang="0">
                    <a:pos x="T4" y="T5"/>
                  </a:cxn>
                  <a:cxn ang="0">
                    <a:pos x="T6" y="T7"/>
                  </a:cxn>
                  <a:cxn ang="0">
                    <a:pos x="T8" y="T9"/>
                  </a:cxn>
                  <a:cxn ang="0">
                    <a:pos x="T10" y="T11"/>
                  </a:cxn>
                </a:cxnLst>
                <a:rect l="0" t="0" r="r" b="b"/>
                <a:pathLst>
                  <a:path w="42" h="252">
                    <a:moveTo>
                      <a:pt x="25" y="0"/>
                    </a:moveTo>
                    <a:lnTo>
                      <a:pt x="17" y="39"/>
                    </a:lnTo>
                    <a:lnTo>
                      <a:pt x="25" y="86"/>
                    </a:lnTo>
                    <a:lnTo>
                      <a:pt x="9" y="126"/>
                    </a:lnTo>
                    <a:lnTo>
                      <a:pt x="42" y="189"/>
                    </a:lnTo>
                    <a:lnTo>
                      <a:pt x="0" y="252"/>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82" name="Freeform 350"/>
              <p:cNvSpPr>
                <a:spLocks/>
              </p:cNvSpPr>
              <p:nvPr/>
            </p:nvSpPr>
            <p:spPr bwMode="auto">
              <a:xfrm>
                <a:off x="4763" y="3593"/>
                <a:ext cx="66" cy="8"/>
              </a:xfrm>
              <a:custGeom>
                <a:avLst/>
                <a:gdLst>
                  <a:gd name="T0" fmla="*/ 0 w 66"/>
                  <a:gd name="T1" fmla="*/ 8 h 8"/>
                  <a:gd name="T2" fmla="*/ 49 w 66"/>
                  <a:gd name="T3" fmla="*/ 0 h 8"/>
                  <a:gd name="T4" fmla="*/ 49 w 66"/>
                  <a:gd name="T5" fmla="*/ 8 h 8"/>
                  <a:gd name="T6" fmla="*/ 58 w 66"/>
                  <a:gd name="T7" fmla="*/ 8 h 8"/>
                  <a:gd name="T8" fmla="*/ 58 w 66"/>
                  <a:gd name="T9" fmla="*/ 0 h 8"/>
                  <a:gd name="T10" fmla="*/ 66 w 66"/>
                  <a:gd name="T11" fmla="*/ 0 h 8"/>
                </a:gdLst>
                <a:ahLst/>
                <a:cxnLst>
                  <a:cxn ang="0">
                    <a:pos x="T0" y="T1"/>
                  </a:cxn>
                  <a:cxn ang="0">
                    <a:pos x="T2" y="T3"/>
                  </a:cxn>
                  <a:cxn ang="0">
                    <a:pos x="T4" y="T5"/>
                  </a:cxn>
                  <a:cxn ang="0">
                    <a:pos x="T6" y="T7"/>
                  </a:cxn>
                  <a:cxn ang="0">
                    <a:pos x="T8" y="T9"/>
                  </a:cxn>
                  <a:cxn ang="0">
                    <a:pos x="T10" y="T11"/>
                  </a:cxn>
                </a:cxnLst>
                <a:rect l="0" t="0" r="r" b="b"/>
                <a:pathLst>
                  <a:path w="66" h="8">
                    <a:moveTo>
                      <a:pt x="0" y="8"/>
                    </a:moveTo>
                    <a:lnTo>
                      <a:pt x="49" y="0"/>
                    </a:lnTo>
                    <a:lnTo>
                      <a:pt x="49" y="8"/>
                    </a:lnTo>
                    <a:lnTo>
                      <a:pt x="58" y="8"/>
                    </a:lnTo>
                    <a:lnTo>
                      <a:pt x="58" y="0"/>
                    </a:lnTo>
                    <a:lnTo>
                      <a:pt x="66"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83" name="Freeform 351"/>
              <p:cNvSpPr>
                <a:spLocks/>
              </p:cNvSpPr>
              <p:nvPr/>
            </p:nvSpPr>
            <p:spPr bwMode="auto">
              <a:xfrm>
                <a:off x="4787" y="3601"/>
                <a:ext cx="25" cy="8"/>
              </a:xfrm>
              <a:custGeom>
                <a:avLst/>
                <a:gdLst>
                  <a:gd name="T0" fmla="*/ 0 w 25"/>
                  <a:gd name="T1" fmla="*/ 0 h 8"/>
                  <a:gd name="T2" fmla="*/ 25 w 25"/>
                  <a:gd name="T3" fmla="*/ 0 h 8"/>
                  <a:gd name="T4" fmla="*/ 17 w 25"/>
                  <a:gd name="T5" fmla="*/ 8 h 8"/>
                </a:gdLst>
                <a:ahLst/>
                <a:cxnLst>
                  <a:cxn ang="0">
                    <a:pos x="T0" y="T1"/>
                  </a:cxn>
                  <a:cxn ang="0">
                    <a:pos x="T2" y="T3"/>
                  </a:cxn>
                  <a:cxn ang="0">
                    <a:pos x="T4" y="T5"/>
                  </a:cxn>
                </a:cxnLst>
                <a:rect l="0" t="0" r="r" b="b"/>
                <a:pathLst>
                  <a:path w="25" h="8">
                    <a:moveTo>
                      <a:pt x="0" y="0"/>
                    </a:moveTo>
                    <a:lnTo>
                      <a:pt x="25" y="0"/>
                    </a:lnTo>
                    <a:lnTo>
                      <a:pt x="17" y="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84" name="Freeform 352"/>
              <p:cNvSpPr>
                <a:spLocks/>
              </p:cNvSpPr>
              <p:nvPr/>
            </p:nvSpPr>
            <p:spPr bwMode="auto">
              <a:xfrm>
                <a:off x="4771" y="3593"/>
                <a:ext cx="100" cy="1"/>
              </a:xfrm>
              <a:custGeom>
                <a:avLst/>
                <a:gdLst>
                  <a:gd name="T0" fmla="*/ 75 w 100"/>
                  <a:gd name="T1" fmla="*/ 66 w 100"/>
                  <a:gd name="T2" fmla="*/ 58 w 100"/>
                  <a:gd name="T3" fmla="*/ 50 w 100"/>
                  <a:gd name="T4" fmla="*/ 58 w 100"/>
                  <a:gd name="T5" fmla="*/ 66 w 100"/>
                  <a:gd name="T6" fmla="*/ 75 w 100"/>
                  <a:gd name="T7" fmla="*/ 83 w 100"/>
                  <a:gd name="T8" fmla="*/ 75 w 100"/>
                  <a:gd name="T9" fmla="*/ 66 w 100"/>
                  <a:gd name="T10" fmla="*/ 58 w 100"/>
                  <a:gd name="T11" fmla="*/ 50 w 100"/>
                  <a:gd name="T12" fmla="*/ 41 w 100"/>
                  <a:gd name="T13" fmla="*/ 50 w 100"/>
                  <a:gd name="T14" fmla="*/ 41 w 100"/>
                  <a:gd name="T15" fmla="*/ 16 w 100"/>
                  <a:gd name="T16" fmla="*/ 0 w 100"/>
                  <a:gd name="T17" fmla="*/ 16 w 100"/>
                  <a:gd name="T18" fmla="*/ 41 w 100"/>
                  <a:gd name="T19" fmla="*/ 58 w 100"/>
                  <a:gd name="T20" fmla="*/ 91 w 100"/>
                  <a:gd name="T21" fmla="*/ 100 w 100"/>
                  <a:gd name="T22" fmla="*/ 75 w 10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Lst>
                <a:rect l="0" t="0" r="r" b="b"/>
                <a:pathLst>
                  <a:path w="100">
                    <a:moveTo>
                      <a:pt x="75" y="0"/>
                    </a:moveTo>
                    <a:lnTo>
                      <a:pt x="66" y="0"/>
                    </a:lnTo>
                    <a:lnTo>
                      <a:pt x="58" y="0"/>
                    </a:lnTo>
                    <a:lnTo>
                      <a:pt x="50" y="0"/>
                    </a:lnTo>
                    <a:lnTo>
                      <a:pt x="58" y="0"/>
                    </a:lnTo>
                    <a:lnTo>
                      <a:pt x="66" y="0"/>
                    </a:lnTo>
                    <a:lnTo>
                      <a:pt x="75" y="0"/>
                    </a:lnTo>
                    <a:lnTo>
                      <a:pt x="83" y="0"/>
                    </a:lnTo>
                    <a:lnTo>
                      <a:pt x="75" y="0"/>
                    </a:lnTo>
                    <a:lnTo>
                      <a:pt x="66" y="0"/>
                    </a:lnTo>
                    <a:lnTo>
                      <a:pt x="58" y="0"/>
                    </a:lnTo>
                    <a:lnTo>
                      <a:pt x="50" y="0"/>
                    </a:lnTo>
                    <a:lnTo>
                      <a:pt x="41" y="0"/>
                    </a:lnTo>
                    <a:lnTo>
                      <a:pt x="50" y="0"/>
                    </a:lnTo>
                    <a:lnTo>
                      <a:pt x="41" y="0"/>
                    </a:lnTo>
                    <a:lnTo>
                      <a:pt x="16" y="0"/>
                    </a:lnTo>
                    <a:lnTo>
                      <a:pt x="0" y="0"/>
                    </a:lnTo>
                    <a:lnTo>
                      <a:pt x="16" y="0"/>
                    </a:lnTo>
                    <a:lnTo>
                      <a:pt x="41" y="0"/>
                    </a:lnTo>
                    <a:lnTo>
                      <a:pt x="58" y="0"/>
                    </a:lnTo>
                    <a:lnTo>
                      <a:pt x="91" y="0"/>
                    </a:lnTo>
                    <a:lnTo>
                      <a:pt x="100" y="0"/>
                    </a:lnTo>
                    <a:lnTo>
                      <a:pt x="75" y="0"/>
                    </a:lnTo>
                    <a:close/>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5585" name="Arc 353"/>
            <p:cNvSpPr>
              <a:spLocks/>
            </p:cNvSpPr>
            <p:nvPr/>
          </p:nvSpPr>
          <p:spPr bwMode="auto">
            <a:xfrm>
              <a:off x="2234" y="2325"/>
              <a:ext cx="133" cy="1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586" name="Arc 354"/>
            <p:cNvSpPr>
              <a:spLocks noChangeAspect="1"/>
            </p:cNvSpPr>
            <p:nvPr/>
          </p:nvSpPr>
          <p:spPr bwMode="auto">
            <a:xfrm>
              <a:off x="2224" y="2374"/>
              <a:ext cx="98" cy="8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587" name="Arc 355"/>
            <p:cNvSpPr>
              <a:spLocks noChangeAspect="1"/>
            </p:cNvSpPr>
            <p:nvPr/>
          </p:nvSpPr>
          <p:spPr bwMode="auto">
            <a:xfrm>
              <a:off x="2208" y="2422"/>
              <a:ext cx="69" cy="5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588" name="Group 356"/>
          <p:cNvGrpSpPr>
            <a:grpSpLocks/>
          </p:cNvGrpSpPr>
          <p:nvPr/>
        </p:nvGrpSpPr>
        <p:grpSpPr bwMode="auto">
          <a:xfrm flipH="1">
            <a:off x="5962650" y="3095625"/>
            <a:ext cx="238125" cy="561975"/>
            <a:chOff x="2121" y="2325"/>
            <a:chExt cx="246" cy="498"/>
          </a:xfrm>
        </p:grpSpPr>
        <p:grpSp>
          <p:nvGrpSpPr>
            <p:cNvPr id="95589" name="Group 357"/>
            <p:cNvGrpSpPr>
              <a:grpSpLocks/>
            </p:cNvGrpSpPr>
            <p:nvPr/>
          </p:nvGrpSpPr>
          <p:grpSpPr bwMode="auto">
            <a:xfrm>
              <a:off x="2121" y="2461"/>
              <a:ext cx="197" cy="362"/>
              <a:chOff x="4754" y="3269"/>
              <a:chExt cx="133" cy="340"/>
            </a:xfrm>
          </p:grpSpPr>
          <p:sp>
            <p:nvSpPr>
              <p:cNvPr id="95590" name="Freeform 358"/>
              <p:cNvSpPr>
                <a:spLocks/>
              </p:cNvSpPr>
              <p:nvPr/>
            </p:nvSpPr>
            <p:spPr bwMode="auto">
              <a:xfrm>
                <a:off x="4754" y="3593"/>
                <a:ext cx="133" cy="8"/>
              </a:xfrm>
              <a:custGeom>
                <a:avLst/>
                <a:gdLst>
                  <a:gd name="T0" fmla="*/ 100 w 133"/>
                  <a:gd name="T1" fmla="*/ 0 h 8"/>
                  <a:gd name="T2" fmla="*/ 117 w 133"/>
                  <a:gd name="T3" fmla="*/ 0 h 8"/>
                  <a:gd name="T4" fmla="*/ 125 w 133"/>
                  <a:gd name="T5" fmla="*/ 0 h 8"/>
                  <a:gd name="T6" fmla="*/ 117 w 133"/>
                  <a:gd name="T7" fmla="*/ 0 h 8"/>
                  <a:gd name="T8" fmla="*/ 108 w 133"/>
                  <a:gd name="T9" fmla="*/ 0 h 8"/>
                  <a:gd name="T10" fmla="*/ 100 w 133"/>
                  <a:gd name="T11" fmla="*/ 0 h 8"/>
                  <a:gd name="T12" fmla="*/ 117 w 133"/>
                  <a:gd name="T13" fmla="*/ 0 h 8"/>
                  <a:gd name="T14" fmla="*/ 108 w 133"/>
                  <a:gd name="T15" fmla="*/ 0 h 8"/>
                  <a:gd name="T16" fmla="*/ 100 w 133"/>
                  <a:gd name="T17" fmla="*/ 0 h 8"/>
                  <a:gd name="T18" fmla="*/ 117 w 133"/>
                  <a:gd name="T19" fmla="*/ 0 h 8"/>
                  <a:gd name="T20" fmla="*/ 133 w 133"/>
                  <a:gd name="T21" fmla="*/ 0 h 8"/>
                  <a:gd name="T22" fmla="*/ 117 w 133"/>
                  <a:gd name="T23" fmla="*/ 0 h 8"/>
                  <a:gd name="T24" fmla="*/ 133 w 133"/>
                  <a:gd name="T25" fmla="*/ 0 h 8"/>
                  <a:gd name="T26" fmla="*/ 117 w 133"/>
                  <a:gd name="T27" fmla="*/ 0 h 8"/>
                  <a:gd name="T28" fmla="*/ 125 w 133"/>
                  <a:gd name="T29" fmla="*/ 0 h 8"/>
                  <a:gd name="T30" fmla="*/ 117 w 133"/>
                  <a:gd name="T31" fmla="*/ 0 h 8"/>
                  <a:gd name="T32" fmla="*/ 100 w 133"/>
                  <a:gd name="T33" fmla="*/ 8 h 8"/>
                  <a:gd name="T34" fmla="*/ 83 w 133"/>
                  <a:gd name="T35" fmla="*/ 8 h 8"/>
                  <a:gd name="T36" fmla="*/ 75 w 133"/>
                  <a:gd name="T37" fmla="*/ 8 h 8"/>
                  <a:gd name="T38" fmla="*/ 33 w 133"/>
                  <a:gd name="T39" fmla="*/ 8 h 8"/>
                  <a:gd name="T40" fmla="*/ 17 w 133"/>
                  <a:gd name="T41" fmla="*/ 8 h 8"/>
                  <a:gd name="T42" fmla="*/ 0 w 133"/>
                  <a:gd name="T43" fmla="*/ 0 h 8"/>
                  <a:gd name="T44" fmla="*/ 9 w 133"/>
                  <a:gd name="T45" fmla="*/ 8 h 8"/>
                  <a:gd name="T46" fmla="*/ 25 w 133"/>
                  <a:gd name="T47" fmla="*/ 8 h 8"/>
                  <a:gd name="T48" fmla="*/ 50 w 133"/>
                  <a:gd name="T49" fmla="*/ 8 h 8"/>
                  <a:gd name="T50" fmla="*/ 58 w 133"/>
                  <a:gd name="T51" fmla="*/ 8 h 8"/>
                  <a:gd name="T52" fmla="*/ 67 w 133"/>
                  <a:gd name="T53" fmla="*/ 8 h 8"/>
                  <a:gd name="T54" fmla="*/ 75 w 133"/>
                  <a:gd name="T55" fmla="*/ 8 h 8"/>
                  <a:gd name="T56" fmla="*/ 92 w 133"/>
                  <a:gd name="T57" fmla="*/ 8 h 8"/>
                  <a:gd name="T58" fmla="*/ 100 w 133"/>
                  <a:gd name="T5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3" h="8">
                    <a:moveTo>
                      <a:pt x="100" y="0"/>
                    </a:moveTo>
                    <a:lnTo>
                      <a:pt x="117" y="0"/>
                    </a:lnTo>
                    <a:lnTo>
                      <a:pt x="125" y="0"/>
                    </a:lnTo>
                    <a:lnTo>
                      <a:pt x="117" y="0"/>
                    </a:lnTo>
                    <a:lnTo>
                      <a:pt x="108" y="0"/>
                    </a:lnTo>
                    <a:lnTo>
                      <a:pt x="100" y="0"/>
                    </a:lnTo>
                    <a:lnTo>
                      <a:pt x="117" y="0"/>
                    </a:lnTo>
                    <a:lnTo>
                      <a:pt x="108" y="0"/>
                    </a:lnTo>
                    <a:lnTo>
                      <a:pt x="100" y="0"/>
                    </a:lnTo>
                    <a:lnTo>
                      <a:pt x="117" y="0"/>
                    </a:lnTo>
                    <a:lnTo>
                      <a:pt x="133" y="0"/>
                    </a:lnTo>
                    <a:lnTo>
                      <a:pt x="117" y="0"/>
                    </a:lnTo>
                    <a:lnTo>
                      <a:pt x="133" y="0"/>
                    </a:lnTo>
                    <a:lnTo>
                      <a:pt x="117" y="0"/>
                    </a:lnTo>
                    <a:lnTo>
                      <a:pt x="125" y="0"/>
                    </a:lnTo>
                    <a:lnTo>
                      <a:pt x="117" y="0"/>
                    </a:lnTo>
                    <a:lnTo>
                      <a:pt x="100" y="8"/>
                    </a:lnTo>
                    <a:lnTo>
                      <a:pt x="83" y="8"/>
                    </a:lnTo>
                    <a:lnTo>
                      <a:pt x="75" y="8"/>
                    </a:lnTo>
                    <a:lnTo>
                      <a:pt x="33" y="8"/>
                    </a:lnTo>
                    <a:lnTo>
                      <a:pt x="17" y="8"/>
                    </a:lnTo>
                    <a:lnTo>
                      <a:pt x="0" y="0"/>
                    </a:lnTo>
                    <a:lnTo>
                      <a:pt x="9" y="8"/>
                    </a:lnTo>
                    <a:lnTo>
                      <a:pt x="25" y="8"/>
                    </a:lnTo>
                    <a:lnTo>
                      <a:pt x="50" y="8"/>
                    </a:lnTo>
                    <a:lnTo>
                      <a:pt x="58" y="8"/>
                    </a:lnTo>
                    <a:lnTo>
                      <a:pt x="67" y="8"/>
                    </a:lnTo>
                    <a:lnTo>
                      <a:pt x="75" y="8"/>
                    </a:lnTo>
                    <a:lnTo>
                      <a:pt x="92" y="8"/>
                    </a:lnTo>
                    <a:lnTo>
                      <a:pt x="100" y="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91" name="Freeform 359"/>
              <p:cNvSpPr>
                <a:spLocks/>
              </p:cNvSpPr>
              <p:nvPr/>
            </p:nvSpPr>
            <p:spPr bwMode="auto">
              <a:xfrm>
                <a:off x="4787" y="3325"/>
                <a:ext cx="42" cy="268"/>
              </a:xfrm>
              <a:custGeom>
                <a:avLst/>
                <a:gdLst>
                  <a:gd name="T0" fmla="*/ 17 w 42"/>
                  <a:gd name="T1" fmla="*/ 0 h 268"/>
                  <a:gd name="T2" fmla="*/ 0 w 42"/>
                  <a:gd name="T3" fmla="*/ 268 h 268"/>
                  <a:gd name="T4" fmla="*/ 42 w 42"/>
                  <a:gd name="T5" fmla="*/ 268 h 268"/>
                  <a:gd name="T6" fmla="*/ 25 w 42"/>
                  <a:gd name="T7" fmla="*/ 0 h 268"/>
                </a:gdLst>
                <a:ahLst/>
                <a:cxnLst>
                  <a:cxn ang="0">
                    <a:pos x="T0" y="T1"/>
                  </a:cxn>
                  <a:cxn ang="0">
                    <a:pos x="T2" y="T3"/>
                  </a:cxn>
                  <a:cxn ang="0">
                    <a:pos x="T4" y="T5"/>
                  </a:cxn>
                  <a:cxn ang="0">
                    <a:pos x="T6" y="T7"/>
                  </a:cxn>
                </a:cxnLst>
                <a:rect l="0" t="0" r="r" b="b"/>
                <a:pathLst>
                  <a:path w="42" h="268">
                    <a:moveTo>
                      <a:pt x="17" y="0"/>
                    </a:moveTo>
                    <a:lnTo>
                      <a:pt x="0" y="268"/>
                    </a:lnTo>
                    <a:lnTo>
                      <a:pt x="42" y="268"/>
                    </a:lnTo>
                    <a:lnTo>
                      <a:pt x="25"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92" name="Rectangle 360"/>
              <p:cNvSpPr>
                <a:spLocks noChangeArrowheads="1"/>
              </p:cNvSpPr>
              <p:nvPr/>
            </p:nvSpPr>
            <p:spPr bwMode="auto">
              <a:xfrm>
                <a:off x="4783" y="3305"/>
                <a:ext cx="42" cy="1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93" name="Line 361"/>
              <p:cNvSpPr>
                <a:spLocks noChangeShapeType="1"/>
              </p:cNvSpPr>
              <p:nvPr/>
            </p:nvSpPr>
            <p:spPr bwMode="auto">
              <a:xfrm>
                <a:off x="4812" y="3269"/>
                <a:ext cx="1" cy="6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594" name="Freeform 362"/>
              <p:cNvSpPr>
                <a:spLocks/>
              </p:cNvSpPr>
              <p:nvPr/>
            </p:nvSpPr>
            <p:spPr bwMode="auto">
              <a:xfrm>
                <a:off x="4796" y="3348"/>
                <a:ext cx="33" cy="245"/>
              </a:xfrm>
              <a:custGeom>
                <a:avLst/>
                <a:gdLst>
                  <a:gd name="T0" fmla="*/ 8 w 33"/>
                  <a:gd name="T1" fmla="*/ 0 h 245"/>
                  <a:gd name="T2" fmla="*/ 16 w 33"/>
                  <a:gd name="T3" fmla="*/ 40 h 245"/>
                  <a:gd name="T4" fmla="*/ 8 w 33"/>
                  <a:gd name="T5" fmla="*/ 87 h 245"/>
                  <a:gd name="T6" fmla="*/ 25 w 33"/>
                  <a:gd name="T7" fmla="*/ 119 h 245"/>
                  <a:gd name="T8" fmla="*/ 0 w 33"/>
                  <a:gd name="T9" fmla="*/ 190 h 245"/>
                  <a:gd name="T10" fmla="*/ 33 w 33"/>
                  <a:gd name="T11" fmla="*/ 245 h 245"/>
                </a:gdLst>
                <a:ahLst/>
                <a:cxnLst>
                  <a:cxn ang="0">
                    <a:pos x="T0" y="T1"/>
                  </a:cxn>
                  <a:cxn ang="0">
                    <a:pos x="T2" y="T3"/>
                  </a:cxn>
                  <a:cxn ang="0">
                    <a:pos x="T4" y="T5"/>
                  </a:cxn>
                  <a:cxn ang="0">
                    <a:pos x="T6" y="T7"/>
                  </a:cxn>
                  <a:cxn ang="0">
                    <a:pos x="T8" y="T9"/>
                  </a:cxn>
                  <a:cxn ang="0">
                    <a:pos x="T10" y="T11"/>
                  </a:cxn>
                </a:cxnLst>
                <a:rect l="0" t="0" r="r" b="b"/>
                <a:pathLst>
                  <a:path w="33" h="245">
                    <a:moveTo>
                      <a:pt x="8" y="0"/>
                    </a:moveTo>
                    <a:lnTo>
                      <a:pt x="16" y="40"/>
                    </a:lnTo>
                    <a:lnTo>
                      <a:pt x="8" y="87"/>
                    </a:lnTo>
                    <a:lnTo>
                      <a:pt x="25" y="119"/>
                    </a:lnTo>
                    <a:lnTo>
                      <a:pt x="0" y="190"/>
                    </a:lnTo>
                    <a:lnTo>
                      <a:pt x="33" y="245"/>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95" name="Freeform 363"/>
              <p:cNvSpPr>
                <a:spLocks/>
              </p:cNvSpPr>
              <p:nvPr/>
            </p:nvSpPr>
            <p:spPr bwMode="auto">
              <a:xfrm flipH="1">
                <a:off x="4787" y="3341"/>
                <a:ext cx="42" cy="252"/>
              </a:xfrm>
              <a:custGeom>
                <a:avLst/>
                <a:gdLst>
                  <a:gd name="T0" fmla="*/ 25 w 42"/>
                  <a:gd name="T1" fmla="*/ 0 h 252"/>
                  <a:gd name="T2" fmla="*/ 17 w 42"/>
                  <a:gd name="T3" fmla="*/ 39 h 252"/>
                  <a:gd name="T4" fmla="*/ 25 w 42"/>
                  <a:gd name="T5" fmla="*/ 86 h 252"/>
                  <a:gd name="T6" fmla="*/ 9 w 42"/>
                  <a:gd name="T7" fmla="*/ 126 h 252"/>
                  <a:gd name="T8" fmla="*/ 42 w 42"/>
                  <a:gd name="T9" fmla="*/ 189 h 252"/>
                  <a:gd name="T10" fmla="*/ 0 w 42"/>
                  <a:gd name="T11" fmla="*/ 252 h 252"/>
                </a:gdLst>
                <a:ahLst/>
                <a:cxnLst>
                  <a:cxn ang="0">
                    <a:pos x="T0" y="T1"/>
                  </a:cxn>
                  <a:cxn ang="0">
                    <a:pos x="T2" y="T3"/>
                  </a:cxn>
                  <a:cxn ang="0">
                    <a:pos x="T4" y="T5"/>
                  </a:cxn>
                  <a:cxn ang="0">
                    <a:pos x="T6" y="T7"/>
                  </a:cxn>
                  <a:cxn ang="0">
                    <a:pos x="T8" y="T9"/>
                  </a:cxn>
                  <a:cxn ang="0">
                    <a:pos x="T10" y="T11"/>
                  </a:cxn>
                </a:cxnLst>
                <a:rect l="0" t="0" r="r" b="b"/>
                <a:pathLst>
                  <a:path w="42" h="252">
                    <a:moveTo>
                      <a:pt x="25" y="0"/>
                    </a:moveTo>
                    <a:lnTo>
                      <a:pt x="17" y="39"/>
                    </a:lnTo>
                    <a:lnTo>
                      <a:pt x="25" y="86"/>
                    </a:lnTo>
                    <a:lnTo>
                      <a:pt x="9" y="126"/>
                    </a:lnTo>
                    <a:lnTo>
                      <a:pt x="42" y="189"/>
                    </a:lnTo>
                    <a:lnTo>
                      <a:pt x="0" y="252"/>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96" name="Freeform 364"/>
              <p:cNvSpPr>
                <a:spLocks/>
              </p:cNvSpPr>
              <p:nvPr/>
            </p:nvSpPr>
            <p:spPr bwMode="auto">
              <a:xfrm>
                <a:off x="4763" y="3593"/>
                <a:ext cx="66" cy="8"/>
              </a:xfrm>
              <a:custGeom>
                <a:avLst/>
                <a:gdLst>
                  <a:gd name="T0" fmla="*/ 0 w 66"/>
                  <a:gd name="T1" fmla="*/ 8 h 8"/>
                  <a:gd name="T2" fmla="*/ 49 w 66"/>
                  <a:gd name="T3" fmla="*/ 0 h 8"/>
                  <a:gd name="T4" fmla="*/ 49 w 66"/>
                  <a:gd name="T5" fmla="*/ 8 h 8"/>
                  <a:gd name="T6" fmla="*/ 58 w 66"/>
                  <a:gd name="T7" fmla="*/ 8 h 8"/>
                  <a:gd name="T8" fmla="*/ 58 w 66"/>
                  <a:gd name="T9" fmla="*/ 0 h 8"/>
                  <a:gd name="T10" fmla="*/ 66 w 66"/>
                  <a:gd name="T11" fmla="*/ 0 h 8"/>
                </a:gdLst>
                <a:ahLst/>
                <a:cxnLst>
                  <a:cxn ang="0">
                    <a:pos x="T0" y="T1"/>
                  </a:cxn>
                  <a:cxn ang="0">
                    <a:pos x="T2" y="T3"/>
                  </a:cxn>
                  <a:cxn ang="0">
                    <a:pos x="T4" y="T5"/>
                  </a:cxn>
                  <a:cxn ang="0">
                    <a:pos x="T6" y="T7"/>
                  </a:cxn>
                  <a:cxn ang="0">
                    <a:pos x="T8" y="T9"/>
                  </a:cxn>
                  <a:cxn ang="0">
                    <a:pos x="T10" y="T11"/>
                  </a:cxn>
                </a:cxnLst>
                <a:rect l="0" t="0" r="r" b="b"/>
                <a:pathLst>
                  <a:path w="66" h="8">
                    <a:moveTo>
                      <a:pt x="0" y="8"/>
                    </a:moveTo>
                    <a:lnTo>
                      <a:pt x="49" y="0"/>
                    </a:lnTo>
                    <a:lnTo>
                      <a:pt x="49" y="8"/>
                    </a:lnTo>
                    <a:lnTo>
                      <a:pt x="58" y="8"/>
                    </a:lnTo>
                    <a:lnTo>
                      <a:pt x="58" y="0"/>
                    </a:lnTo>
                    <a:lnTo>
                      <a:pt x="66"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97" name="Freeform 365"/>
              <p:cNvSpPr>
                <a:spLocks/>
              </p:cNvSpPr>
              <p:nvPr/>
            </p:nvSpPr>
            <p:spPr bwMode="auto">
              <a:xfrm>
                <a:off x="4787" y="3601"/>
                <a:ext cx="25" cy="8"/>
              </a:xfrm>
              <a:custGeom>
                <a:avLst/>
                <a:gdLst>
                  <a:gd name="T0" fmla="*/ 0 w 25"/>
                  <a:gd name="T1" fmla="*/ 0 h 8"/>
                  <a:gd name="T2" fmla="*/ 25 w 25"/>
                  <a:gd name="T3" fmla="*/ 0 h 8"/>
                  <a:gd name="T4" fmla="*/ 17 w 25"/>
                  <a:gd name="T5" fmla="*/ 8 h 8"/>
                </a:gdLst>
                <a:ahLst/>
                <a:cxnLst>
                  <a:cxn ang="0">
                    <a:pos x="T0" y="T1"/>
                  </a:cxn>
                  <a:cxn ang="0">
                    <a:pos x="T2" y="T3"/>
                  </a:cxn>
                  <a:cxn ang="0">
                    <a:pos x="T4" y="T5"/>
                  </a:cxn>
                </a:cxnLst>
                <a:rect l="0" t="0" r="r" b="b"/>
                <a:pathLst>
                  <a:path w="25" h="8">
                    <a:moveTo>
                      <a:pt x="0" y="0"/>
                    </a:moveTo>
                    <a:lnTo>
                      <a:pt x="25" y="0"/>
                    </a:lnTo>
                    <a:lnTo>
                      <a:pt x="17" y="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98" name="Freeform 366"/>
              <p:cNvSpPr>
                <a:spLocks/>
              </p:cNvSpPr>
              <p:nvPr/>
            </p:nvSpPr>
            <p:spPr bwMode="auto">
              <a:xfrm>
                <a:off x="4771" y="3593"/>
                <a:ext cx="100" cy="1"/>
              </a:xfrm>
              <a:custGeom>
                <a:avLst/>
                <a:gdLst>
                  <a:gd name="T0" fmla="*/ 75 w 100"/>
                  <a:gd name="T1" fmla="*/ 66 w 100"/>
                  <a:gd name="T2" fmla="*/ 58 w 100"/>
                  <a:gd name="T3" fmla="*/ 50 w 100"/>
                  <a:gd name="T4" fmla="*/ 58 w 100"/>
                  <a:gd name="T5" fmla="*/ 66 w 100"/>
                  <a:gd name="T6" fmla="*/ 75 w 100"/>
                  <a:gd name="T7" fmla="*/ 83 w 100"/>
                  <a:gd name="T8" fmla="*/ 75 w 100"/>
                  <a:gd name="T9" fmla="*/ 66 w 100"/>
                  <a:gd name="T10" fmla="*/ 58 w 100"/>
                  <a:gd name="T11" fmla="*/ 50 w 100"/>
                  <a:gd name="T12" fmla="*/ 41 w 100"/>
                  <a:gd name="T13" fmla="*/ 50 w 100"/>
                  <a:gd name="T14" fmla="*/ 41 w 100"/>
                  <a:gd name="T15" fmla="*/ 16 w 100"/>
                  <a:gd name="T16" fmla="*/ 0 w 100"/>
                  <a:gd name="T17" fmla="*/ 16 w 100"/>
                  <a:gd name="T18" fmla="*/ 41 w 100"/>
                  <a:gd name="T19" fmla="*/ 58 w 100"/>
                  <a:gd name="T20" fmla="*/ 91 w 100"/>
                  <a:gd name="T21" fmla="*/ 100 w 100"/>
                  <a:gd name="T22" fmla="*/ 75 w 10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Lst>
                <a:rect l="0" t="0" r="r" b="b"/>
                <a:pathLst>
                  <a:path w="100">
                    <a:moveTo>
                      <a:pt x="75" y="0"/>
                    </a:moveTo>
                    <a:lnTo>
                      <a:pt x="66" y="0"/>
                    </a:lnTo>
                    <a:lnTo>
                      <a:pt x="58" y="0"/>
                    </a:lnTo>
                    <a:lnTo>
                      <a:pt x="50" y="0"/>
                    </a:lnTo>
                    <a:lnTo>
                      <a:pt x="58" y="0"/>
                    </a:lnTo>
                    <a:lnTo>
                      <a:pt x="66" y="0"/>
                    </a:lnTo>
                    <a:lnTo>
                      <a:pt x="75" y="0"/>
                    </a:lnTo>
                    <a:lnTo>
                      <a:pt x="83" y="0"/>
                    </a:lnTo>
                    <a:lnTo>
                      <a:pt x="75" y="0"/>
                    </a:lnTo>
                    <a:lnTo>
                      <a:pt x="66" y="0"/>
                    </a:lnTo>
                    <a:lnTo>
                      <a:pt x="58" y="0"/>
                    </a:lnTo>
                    <a:lnTo>
                      <a:pt x="50" y="0"/>
                    </a:lnTo>
                    <a:lnTo>
                      <a:pt x="41" y="0"/>
                    </a:lnTo>
                    <a:lnTo>
                      <a:pt x="50" y="0"/>
                    </a:lnTo>
                    <a:lnTo>
                      <a:pt x="41" y="0"/>
                    </a:lnTo>
                    <a:lnTo>
                      <a:pt x="16" y="0"/>
                    </a:lnTo>
                    <a:lnTo>
                      <a:pt x="0" y="0"/>
                    </a:lnTo>
                    <a:lnTo>
                      <a:pt x="16" y="0"/>
                    </a:lnTo>
                    <a:lnTo>
                      <a:pt x="41" y="0"/>
                    </a:lnTo>
                    <a:lnTo>
                      <a:pt x="58" y="0"/>
                    </a:lnTo>
                    <a:lnTo>
                      <a:pt x="91" y="0"/>
                    </a:lnTo>
                    <a:lnTo>
                      <a:pt x="100" y="0"/>
                    </a:lnTo>
                    <a:lnTo>
                      <a:pt x="75" y="0"/>
                    </a:lnTo>
                    <a:close/>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5599" name="Arc 367"/>
            <p:cNvSpPr>
              <a:spLocks/>
            </p:cNvSpPr>
            <p:nvPr/>
          </p:nvSpPr>
          <p:spPr bwMode="auto">
            <a:xfrm>
              <a:off x="2234" y="2325"/>
              <a:ext cx="133" cy="1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00" name="Arc 368"/>
            <p:cNvSpPr>
              <a:spLocks noChangeAspect="1"/>
            </p:cNvSpPr>
            <p:nvPr/>
          </p:nvSpPr>
          <p:spPr bwMode="auto">
            <a:xfrm>
              <a:off x="2224" y="2374"/>
              <a:ext cx="98" cy="8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01" name="Arc 369"/>
            <p:cNvSpPr>
              <a:spLocks noChangeAspect="1"/>
            </p:cNvSpPr>
            <p:nvPr/>
          </p:nvSpPr>
          <p:spPr bwMode="auto">
            <a:xfrm>
              <a:off x="2208" y="2422"/>
              <a:ext cx="69" cy="5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602" name="Group 370"/>
          <p:cNvGrpSpPr>
            <a:grpSpLocks/>
          </p:cNvGrpSpPr>
          <p:nvPr/>
        </p:nvGrpSpPr>
        <p:grpSpPr bwMode="auto">
          <a:xfrm>
            <a:off x="3635375" y="3187700"/>
            <a:ext cx="238125" cy="561975"/>
            <a:chOff x="2121" y="2325"/>
            <a:chExt cx="246" cy="498"/>
          </a:xfrm>
        </p:grpSpPr>
        <p:grpSp>
          <p:nvGrpSpPr>
            <p:cNvPr id="95603" name="Group 371"/>
            <p:cNvGrpSpPr>
              <a:grpSpLocks/>
            </p:cNvGrpSpPr>
            <p:nvPr/>
          </p:nvGrpSpPr>
          <p:grpSpPr bwMode="auto">
            <a:xfrm>
              <a:off x="2121" y="2461"/>
              <a:ext cx="197" cy="362"/>
              <a:chOff x="4754" y="3269"/>
              <a:chExt cx="133" cy="340"/>
            </a:xfrm>
          </p:grpSpPr>
          <p:sp>
            <p:nvSpPr>
              <p:cNvPr id="95604" name="Freeform 372"/>
              <p:cNvSpPr>
                <a:spLocks/>
              </p:cNvSpPr>
              <p:nvPr/>
            </p:nvSpPr>
            <p:spPr bwMode="auto">
              <a:xfrm>
                <a:off x="4754" y="3593"/>
                <a:ext cx="133" cy="8"/>
              </a:xfrm>
              <a:custGeom>
                <a:avLst/>
                <a:gdLst>
                  <a:gd name="T0" fmla="*/ 100 w 133"/>
                  <a:gd name="T1" fmla="*/ 0 h 8"/>
                  <a:gd name="T2" fmla="*/ 117 w 133"/>
                  <a:gd name="T3" fmla="*/ 0 h 8"/>
                  <a:gd name="T4" fmla="*/ 125 w 133"/>
                  <a:gd name="T5" fmla="*/ 0 h 8"/>
                  <a:gd name="T6" fmla="*/ 117 w 133"/>
                  <a:gd name="T7" fmla="*/ 0 h 8"/>
                  <a:gd name="T8" fmla="*/ 108 w 133"/>
                  <a:gd name="T9" fmla="*/ 0 h 8"/>
                  <a:gd name="T10" fmla="*/ 100 w 133"/>
                  <a:gd name="T11" fmla="*/ 0 h 8"/>
                  <a:gd name="T12" fmla="*/ 117 w 133"/>
                  <a:gd name="T13" fmla="*/ 0 h 8"/>
                  <a:gd name="T14" fmla="*/ 108 w 133"/>
                  <a:gd name="T15" fmla="*/ 0 h 8"/>
                  <a:gd name="T16" fmla="*/ 100 w 133"/>
                  <a:gd name="T17" fmla="*/ 0 h 8"/>
                  <a:gd name="T18" fmla="*/ 117 w 133"/>
                  <a:gd name="T19" fmla="*/ 0 h 8"/>
                  <a:gd name="T20" fmla="*/ 133 w 133"/>
                  <a:gd name="T21" fmla="*/ 0 h 8"/>
                  <a:gd name="T22" fmla="*/ 117 w 133"/>
                  <a:gd name="T23" fmla="*/ 0 h 8"/>
                  <a:gd name="T24" fmla="*/ 133 w 133"/>
                  <a:gd name="T25" fmla="*/ 0 h 8"/>
                  <a:gd name="T26" fmla="*/ 117 w 133"/>
                  <a:gd name="T27" fmla="*/ 0 h 8"/>
                  <a:gd name="T28" fmla="*/ 125 w 133"/>
                  <a:gd name="T29" fmla="*/ 0 h 8"/>
                  <a:gd name="T30" fmla="*/ 117 w 133"/>
                  <a:gd name="T31" fmla="*/ 0 h 8"/>
                  <a:gd name="T32" fmla="*/ 100 w 133"/>
                  <a:gd name="T33" fmla="*/ 8 h 8"/>
                  <a:gd name="T34" fmla="*/ 83 w 133"/>
                  <a:gd name="T35" fmla="*/ 8 h 8"/>
                  <a:gd name="T36" fmla="*/ 75 w 133"/>
                  <a:gd name="T37" fmla="*/ 8 h 8"/>
                  <a:gd name="T38" fmla="*/ 33 w 133"/>
                  <a:gd name="T39" fmla="*/ 8 h 8"/>
                  <a:gd name="T40" fmla="*/ 17 w 133"/>
                  <a:gd name="T41" fmla="*/ 8 h 8"/>
                  <a:gd name="T42" fmla="*/ 0 w 133"/>
                  <a:gd name="T43" fmla="*/ 0 h 8"/>
                  <a:gd name="T44" fmla="*/ 9 w 133"/>
                  <a:gd name="T45" fmla="*/ 8 h 8"/>
                  <a:gd name="T46" fmla="*/ 25 w 133"/>
                  <a:gd name="T47" fmla="*/ 8 h 8"/>
                  <a:gd name="T48" fmla="*/ 50 w 133"/>
                  <a:gd name="T49" fmla="*/ 8 h 8"/>
                  <a:gd name="T50" fmla="*/ 58 w 133"/>
                  <a:gd name="T51" fmla="*/ 8 h 8"/>
                  <a:gd name="T52" fmla="*/ 67 w 133"/>
                  <a:gd name="T53" fmla="*/ 8 h 8"/>
                  <a:gd name="T54" fmla="*/ 75 w 133"/>
                  <a:gd name="T55" fmla="*/ 8 h 8"/>
                  <a:gd name="T56" fmla="*/ 92 w 133"/>
                  <a:gd name="T57" fmla="*/ 8 h 8"/>
                  <a:gd name="T58" fmla="*/ 100 w 133"/>
                  <a:gd name="T5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3" h="8">
                    <a:moveTo>
                      <a:pt x="100" y="0"/>
                    </a:moveTo>
                    <a:lnTo>
                      <a:pt x="117" y="0"/>
                    </a:lnTo>
                    <a:lnTo>
                      <a:pt x="125" y="0"/>
                    </a:lnTo>
                    <a:lnTo>
                      <a:pt x="117" y="0"/>
                    </a:lnTo>
                    <a:lnTo>
                      <a:pt x="108" y="0"/>
                    </a:lnTo>
                    <a:lnTo>
                      <a:pt x="100" y="0"/>
                    </a:lnTo>
                    <a:lnTo>
                      <a:pt x="117" y="0"/>
                    </a:lnTo>
                    <a:lnTo>
                      <a:pt x="108" y="0"/>
                    </a:lnTo>
                    <a:lnTo>
                      <a:pt x="100" y="0"/>
                    </a:lnTo>
                    <a:lnTo>
                      <a:pt x="117" y="0"/>
                    </a:lnTo>
                    <a:lnTo>
                      <a:pt x="133" y="0"/>
                    </a:lnTo>
                    <a:lnTo>
                      <a:pt x="117" y="0"/>
                    </a:lnTo>
                    <a:lnTo>
                      <a:pt x="133" y="0"/>
                    </a:lnTo>
                    <a:lnTo>
                      <a:pt x="117" y="0"/>
                    </a:lnTo>
                    <a:lnTo>
                      <a:pt x="125" y="0"/>
                    </a:lnTo>
                    <a:lnTo>
                      <a:pt x="117" y="0"/>
                    </a:lnTo>
                    <a:lnTo>
                      <a:pt x="100" y="8"/>
                    </a:lnTo>
                    <a:lnTo>
                      <a:pt x="83" y="8"/>
                    </a:lnTo>
                    <a:lnTo>
                      <a:pt x="75" y="8"/>
                    </a:lnTo>
                    <a:lnTo>
                      <a:pt x="33" y="8"/>
                    </a:lnTo>
                    <a:lnTo>
                      <a:pt x="17" y="8"/>
                    </a:lnTo>
                    <a:lnTo>
                      <a:pt x="0" y="0"/>
                    </a:lnTo>
                    <a:lnTo>
                      <a:pt x="9" y="8"/>
                    </a:lnTo>
                    <a:lnTo>
                      <a:pt x="25" y="8"/>
                    </a:lnTo>
                    <a:lnTo>
                      <a:pt x="50" y="8"/>
                    </a:lnTo>
                    <a:lnTo>
                      <a:pt x="58" y="8"/>
                    </a:lnTo>
                    <a:lnTo>
                      <a:pt x="67" y="8"/>
                    </a:lnTo>
                    <a:lnTo>
                      <a:pt x="75" y="8"/>
                    </a:lnTo>
                    <a:lnTo>
                      <a:pt x="92" y="8"/>
                    </a:lnTo>
                    <a:lnTo>
                      <a:pt x="100" y="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05" name="Freeform 373"/>
              <p:cNvSpPr>
                <a:spLocks/>
              </p:cNvSpPr>
              <p:nvPr/>
            </p:nvSpPr>
            <p:spPr bwMode="auto">
              <a:xfrm>
                <a:off x="4787" y="3325"/>
                <a:ext cx="42" cy="268"/>
              </a:xfrm>
              <a:custGeom>
                <a:avLst/>
                <a:gdLst>
                  <a:gd name="T0" fmla="*/ 17 w 42"/>
                  <a:gd name="T1" fmla="*/ 0 h 268"/>
                  <a:gd name="T2" fmla="*/ 0 w 42"/>
                  <a:gd name="T3" fmla="*/ 268 h 268"/>
                  <a:gd name="T4" fmla="*/ 42 w 42"/>
                  <a:gd name="T5" fmla="*/ 268 h 268"/>
                  <a:gd name="T6" fmla="*/ 25 w 42"/>
                  <a:gd name="T7" fmla="*/ 0 h 268"/>
                </a:gdLst>
                <a:ahLst/>
                <a:cxnLst>
                  <a:cxn ang="0">
                    <a:pos x="T0" y="T1"/>
                  </a:cxn>
                  <a:cxn ang="0">
                    <a:pos x="T2" y="T3"/>
                  </a:cxn>
                  <a:cxn ang="0">
                    <a:pos x="T4" y="T5"/>
                  </a:cxn>
                  <a:cxn ang="0">
                    <a:pos x="T6" y="T7"/>
                  </a:cxn>
                </a:cxnLst>
                <a:rect l="0" t="0" r="r" b="b"/>
                <a:pathLst>
                  <a:path w="42" h="268">
                    <a:moveTo>
                      <a:pt x="17" y="0"/>
                    </a:moveTo>
                    <a:lnTo>
                      <a:pt x="0" y="268"/>
                    </a:lnTo>
                    <a:lnTo>
                      <a:pt x="42" y="268"/>
                    </a:lnTo>
                    <a:lnTo>
                      <a:pt x="25"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06" name="Rectangle 374"/>
              <p:cNvSpPr>
                <a:spLocks noChangeArrowheads="1"/>
              </p:cNvSpPr>
              <p:nvPr/>
            </p:nvSpPr>
            <p:spPr bwMode="auto">
              <a:xfrm>
                <a:off x="4783" y="3305"/>
                <a:ext cx="42" cy="1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07" name="Line 375"/>
              <p:cNvSpPr>
                <a:spLocks noChangeShapeType="1"/>
              </p:cNvSpPr>
              <p:nvPr/>
            </p:nvSpPr>
            <p:spPr bwMode="auto">
              <a:xfrm>
                <a:off x="4812" y="3269"/>
                <a:ext cx="1" cy="6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608" name="Freeform 376"/>
              <p:cNvSpPr>
                <a:spLocks/>
              </p:cNvSpPr>
              <p:nvPr/>
            </p:nvSpPr>
            <p:spPr bwMode="auto">
              <a:xfrm>
                <a:off x="4796" y="3348"/>
                <a:ext cx="33" cy="245"/>
              </a:xfrm>
              <a:custGeom>
                <a:avLst/>
                <a:gdLst>
                  <a:gd name="T0" fmla="*/ 8 w 33"/>
                  <a:gd name="T1" fmla="*/ 0 h 245"/>
                  <a:gd name="T2" fmla="*/ 16 w 33"/>
                  <a:gd name="T3" fmla="*/ 40 h 245"/>
                  <a:gd name="T4" fmla="*/ 8 w 33"/>
                  <a:gd name="T5" fmla="*/ 87 h 245"/>
                  <a:gd name="T6" fmla="*/ 25 w 33"/>
                  <a:gd name="T7" fmla="*/ 119 h 245"/>
                  <a:gd name="T8" fmla="*/ 0 w 33"/>
                  <a:gd name="T9" fmla="*/ 190 h 245"/>
                  <a:gd name="T10" fmla="*/ 33 w 33"/>
                  <a:gd name="T11" fmla="*/ 245 h 245"/>
                </a:gdLst>
                <a:ahLst/>
                <a:cxnLst>
                  <a:cxn ang="0">
                    <a:pos x="T0" y="T1"/>
                  </a:cxn>
                  <a:cxn ang="0">
                    <a:pos x="T2" y="T3"/>
                  </a:cxn>
                  <a:cxn ang="0">
                    <a:pos x="T4" y="T5"/>
                  </a:cxn>
                  <a:cxn ang="0">
                    <a:pos x="T6" y="T7"/>
                  </a:cxn>
                  <a:cxn ang="0">
                    <a:pos x="T8" y="T9"/>
                  </a:cxn>
                  <a:cxn ang="0">
                    <a:pos x="T10" y="T11"/>
                  </a:cxn>
                </a:cxnLst>
                <a:rect l="0" t="0" r="r" b="b"/>
                <a:pathLst>
                  <a:path w="33" h="245">
                    <a:moveTo>
                      <a:pt x="8" y="0"/>
                    </a:moveTo>
                    <a:lnTo>
                      <a:pt x="16" y="40"/>
                    </a:lnTo>
                    <a:lnTo>
                      <a:pt x="8" y="87"/>
                    </a:lnTo>
                    <a:lnTo>
                      <a:pt x="25" y="119"/>
                    </a:lnTo>
                    <a:lnTo>
                      <a:pt x="0" y="190"/>
                    </a:lnTo>
                    <a:lnTo>
                      <a:pt x="33" y="245"/>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09" name="Freeform 377"/>
              <p:cNvSpPr>
                <a:spLocks/>
              </p:cNvSpPr>
              <p:nvPr/>
            </p:nvSpPr>
            <p:spPr bwMode="auto">
              <a:xfrm>
                <a:off x="4787" y="3341"/>
                <a:ext cx="42" cy="252"/>
              </a:xfrm>
              <a:custGeom>
                <a:avLst/>
                <a:gdLst>
                  <a:gd name="T0" fmla="*/ 25 w 42"/>
                  <a:gd name="T1" fmla="*/ 0 h 252"/>
                  <a:gd name="T2" fmla="*/ 17 w 42"/>
                  <a:gd name="T3" fmla="*/ 39 h 252"/>
                  <a:gd name="T4" fmla="*/ 25 w 42"/>
                  <a:gd name="T5" fmla="*/ 86 h 252"/>
                  <a:gd name="T6" fmla="*/ 9 w 42"/>
                  <a:gd name="T7" fmla="*/ 126 h 252"/>
                  <a:gd name="T8" fmla="*/ 42 w 42"/>
                  <a:gd name="T9" fmla="*/ 189 h 252"/>
                  <a:gd name="T10" fmla="*/ 0 w 42"/>
                  <a:gd name="T11" fmla="*/ 252 h 252"/>
                </a:gdLst>
                <a:ahLst/>
                <a:cxnLst>
                  <a:cxn ang="0">
                    <a:pos x="T0" y="T1"/>
                  </a:cxn>
                  <a:cxn ang="0">
                    <a:pos x="T2" y="T3"/>
                  </a:cxn>
                  <a:cxn ang="0">
                    <a:pos x="T4" y="T5"/>
                  </a:cxn>
                  <a:cxn ang="0">
                    <a:pos x="T6" y="T7"/>
                  </a:cxn>
                  <a:cxn ang="0">
                    <a:pos x="T8" y="T9"/>
                  </a:cxn>
                  <a:cxn ang="0">
                    <a:pos x="T10" y="T11"/>
                  </a:cxn>
                </a:cxnLst>
                <a:rect l="0" t="0" r="r" b="b"/>
                <a:pathLst>
                  <a:path w="42" h="252">
                    <a:moveTo>
                      <a:pt x="25" y="0"/>
                    </a:moveTo>
                    <a:lnTo>
                      <a:pt x="17" y="39"/>
                    </a:lnTo>
                    <a:lnTo>
                      <a:pt x="25" y="86"/>
                    </a:lnTo>
                    <a:lnTo>
                      <a:pt x="9" y="126"/>
                    </a:lnTo>
                    <a:lnTo>
                      <a:pt x="42" y="189"/>
                    </a:lnTo>
                    <a:lnTo>
                      <a:pt x="0" y="252"/>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10" name="Freeform 378"/>
              <p:cNvSpPr>
                <a:spLocks/>
              </p:cNvSpPr>
              <p:nvPr/>
            </p:nvSpPr>
            <p:spPr bwMode="auto">
              <a:xfrm>
                <a:off x="4763" y="3593"/>
                <a:ext cx="66" cy="8"/>
              </a:xfrm>
              <a:custGeom>
                <a:avLst/>
                <a:gdLst>
                  <a:gd name="T0" fmla="*/ 0 w 66"/>
                  <a:gd name="T1" fmla="*/ 8 h 8"/>
                  <a:gd name="T2" fmla="*/ 49 w 66"/>
                  <a:gd name="T3" fmla="*/ 0 h 8"/>
                  <a:gd name="T4" fmla="*/ 49 w 66"/>
                  <a:gd name="T5" fmla="*/ 8 h 8"/>
                  <a:gd name="T6" fmla="*/ 58 w 66"/>
                  <a:gd name="T7" fmla="*/ 8 h 8"/>
                  <a:gd name="T8" fmla="*/ 58 w 66"/>
                  <a:gd name="T9" fmla="*/ 0 h 8"/>
                  <a:gd name="T10" fmla="*/ 66 w 66"/>
                  <a:gd name="T11" fmla="*/ 0 h 8"/>
                </a:gdLst>
                <a:ahLst/>
                <a:cxnLst>
                  <a:cxn ang="0">
                    <a:pos x="T0" y="T1"/>
                  </a:cxn>
                  <a:cxn ang="0">
                    <a:pos x="T2" y="T3"/>
                  </a:cxn>
                  <a:cxn ang="0">
                    <a:pos x="T4" y="T5"/>
                  </a:cxn>
                  <a:cxn ang="0">
                    <a:pos x="T6" y="T7"/>
                  </a:cxn>
                  <a:cxn ang="0">
                    <a:pos x="T8" y="T9"/>
                  </a:cxn>
                  <a:cxn ang="0">
                    <a:pos x="T10" y="T11"/>
                  </a:cxn>
                </a:cxnLst>
                <a:rect l="0" t="0" r="r" b="b"/>
                <a:pathLst>
                  <a:path w="66" h="8">
                    <a:moveTo>
                      <a:pt x="0" y="8"/>
                    </a:moveTo>
                    <a:lnTo>
                      <a:pt x="49" y="0"/>
                    </a:lnTo>
                    <a:lnTo>
                      <a:pt x="49" y="8"/>
                    </a:lnTo>
                    <a:lnTo>
                      <a:pt x="58" y="8"/>
                    </a:lnTo>
                    <a:lnTo>
                      <a:pt x="58" y="0"/>
                    </a:lnTo>
                    <a:lnTo>
                      <a:pt x="66"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11" name="Freeform 379"/>
              <p:cNvSpPr>
                <a:spLocks/>
              </p:cNvSpPr>
              <p:nvPr/>
            </p:nvSpPr>
            <p:spPr bwMode="auto">
              <a:xfrm>
                <a:off x="4787" y="3601"/>
                <a:ext cx="25" cy="8"/>
              </a:xfrm>
              <a:custGeom>
                <a:avLst/>
                <a:gdLst>
                  <a:gd name="T0" fmla="*/ 0 w 25"/>
                  <a:gd name="T1" fmla="*/ 0 h 8"/>
                  <a:gd name="T2" fmla="*/ 25 w 25"/>
                  <a:gd name="T3" fmla="*/ 0 h 8"/>
                  <a:gd name="T4" fmla="*/ 17 w 25"/>
                  <a:gd name="T5" fmla="*/ 8 h 8"/>
                </a:gdLst>
                <a:ahLst/>
                <a:cxnLst>
                  <a:cxn ang="0">
                    <a:pos x="T0" y="T1"/>
                  </a:cxn>
                  <a:cxn ang="0">
                    <a:pos x="T2" y="T3"/>
                  </a:cxn>
                  <a:cxn ang="0">
                    <a:pos x="T4" y="T5"/>
                  </a:cxn>
                </a:cxnLst>
                <a:rect l="0" t="0" r="r" b="b"/>
                <a:pathLst>
                  <a:path w="25" h="8">
                    <a:moveTo>
                      <a:pt x="0" y="0"/>
                    </a:moveTo>
                    <a:lnTo>
                      <a:pt x="25" y="0"/>
                    </a:lnTo>
                    <a:lnTo>
                      <a:pt x="17" y="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12" name="Freeform 380"/>
              <p:cNvSpPr>
                <a:spLocks/>
              </p:cNvSpPr>
              <p:nvPr/>
            </p:nvSpPr>
            <p:spPr bwMode="auto">
              <a:xfrm>
                <a:off x="4771" y="3593"/>
                <a:ext cx="100" cy="1"/>
              </a:xfrm>
              <a:custGeom>
                <a:avLst/>
                <a:gdLst>
                  <a:gd name="T0" fmla="*/ 75 w 100"/>
                  <a:gd name="T1" fmla="*/ 66 w 100"/>
                  <a:gd name="T2" fmla="*/ 58 w 100"/>
                  <a:gd name="T3" fmla="*/ 50 w 100"/>
                  <a:gd name="T4" fmla="*/ 58 w 100"/>
                  <a:gd name="T5" fmla="*/ 66 w 100"/>
                  <a:gd name="T6" fmla="*/ 75 w 100"/>
                  <a:gd name="T7" fmla="*/ 83 w 100"/>
                  <a:gd name="T8" fmla="*/ 75 w 100"/>
                  <a:gd name="T9" fmla="*/ 66 w 100"/>
                  <a:gd name="T10" fmla="*/ 58 w 100"/>
                  <a:gd name="T11" fmla="*/ 50 w 100"/>
                  <a:gd name="T12" fmla="*/ 41 w 100"/>
                  <a:gd name="T13" fmla="*/ 50 w 100"/>
                  <a:gd name="T14" fmla="*/ 41 w 100"/>
                  <a:gd name="T15" fmla="*/ 16 w 100"/>
                  <a:gd name="T16" fmla="*/ 0 w 100"/>
                  <a:gd name="T17" fmla="*/ 16 w 100"/>
                  <a:gd name="T18" fmla="*/ 41 w 100"/>
                  <a:gd name="T19" fmla="*/ 58 w 100"/>
                  <a:gd name="T20" fmla="*/ 91 w 100"/>
                  <a:gd name="T21" fmla="*/ 100 w 100"/>
                  <a:gd name="T22" fmla="*/ 75 w 10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Lst>
                <a:rect l="0" t="0" r="r" b="b"/>
                <a:pathLst>
                  <a:path w="100">
                    <a:moveTo>
                      <a:pt x="75" y="0"/>
                    </a:moveTo>
                    <a:lnTo>
                      <a:pt x="66" y="0"/>
                    </a:lnTo>
                    <a:lnTo>
                      <a:pt x="58" y="0"/>
                    </a:lnTo>
                    <a:lnTo>
                      <a:pt x="50" y="0"/>
                    </a:lnTo>
                    <a:lnTo>
                      <a:pt x="58" y="0"/>
                    </a:lnTo>
                    <a:lnTo>
                      <a:pt x="66" y="0"/>
                    </a:lnTo>
                    <a:lnTo>
                      <a:pt x="75" y="0"/>
                    </a:lnTo>
                    <a:lnTo>
                      <a:pt x="83" y="0"/>
                    </a:lnTo>
                    <a:lnTo>
                      <a:pt x="75" y="0"/>
                    </a:lnTo>
                    <a:lnTo>
                      <a:pt x="66" y="0"/>
                    </a:lnTo>
                    <a:lnTo>
                      <a:pt x="58" y="0"/>
                    </a:lnTo>
                    <a:lnTo>
                      <a:pt x="50" y="0"/>
                    </a:lnTo>
                    <a:lnTo>
                      <a:pt x="41" y="0"/>
                    </a:lnTo>
                    <a:lnTo>
                      <a:pt x="50" y="0"/>
                    </a:lnTo>
                    <a:lnTo>
                      <a:pt x="41" y="0"/>
                    </a:lnTo>
                    <a:lnTo>
                      <a:pt x="16" y="0"/>
                    </a:lnTo>
                    <a:lnTo>
                      <a:pt x="0" y="0"/>
                    </a:lnTo>
                    <a:lnTo>
                      <a:pt x="16" y="0"/>
                    </a:lnTo>
                    <a:lnTo>
                      <a:pt x="41" y="0"/>
                    </a:lnTo>
                    <a:lnTo>
                      <a:pt x="58" y="0"/>
                    </a:lnTo>
                    <a:lnTo>
                      <a:pt x="91" y="0"/>
                    </a:lnTo>
                    <a:lnTo>
                      <a:pt x="100" y="0"/>
                    </a:lnTo>
                    <a:lnTo>
                      <a:pt x="75" y="0"/>
                    </a:lnTo>
                    <a:close/>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5613" name="Arc 381"/>
            <p:cNvSpPr>
              <a:spLocks/>
            </p:cNvSpPr>
            <p:nvPr/>
          </p:nvSpPr>
          <p:spPr bwMode="auto">
            <a:xfrm>
              <a:off x="2234" y="2325"/>
              <a:ext cx="133" cy="1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14" name="Arc 382"/>
            <p:cNvSpPr>
              <a:spLocks noChangeAspect="1"/>
            </p:cNvSpPr>
            <p:nvPr/>
          </p:nvSpPr>
          <p:spPr bwMode="auto">
            <a:xfrm>
              <a:off x="2224" y="2374"/>
              <a:ext cx="98" cy="8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15" name="Arc 383"/>
            <p:cNvSpPr>
              <a:spLocks noChangeAspect="1"/>
            </p:cNvSpPr>
            <p:nvPr/>
          </p:nvSpPr>
          <p:spPr bwMode="auto">
            <a:xfrm>
              <a:off x="2208" y="2422"/>
              <a:ext cx="69" cy="5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616" name="Group 384"/>
          <p:cNvGrpSpPr>
            <a:grpSpLocks/>
          </p:cNvGrpSpPr>
          <p:nvPr/>
        </p:nvGrpSpPr>
        <p:grpSpPr bwMode="auto">
          <a:xfrm>
            <a:off x="6823075" y="2895600"/>
            <a:ext cx="238125" cy="561975"/>
            <a:chOff x="2121" y="2325"/>
            <a:chExt cx="246" cy="498"/>
          </a:xfrm>
        </p:grpSpPr>
        <p:grpSp>
          <p:nvGrpSpPr>
            <p:cNvPr id="95617" name="Group 385"/>
            <p:cNvGrpSpPr>
              <a:grpSpLocks/>
            </p:cNvGrpSpPr>
            <p:nvPr/>
          </p:nvGrpSpPr>
          <p:grpSpPr bwMode="auto">
            <a:xfrm>
              <a:off x="2121" y="2461"/>
              <a:ext cx="197" cy="362"/>
              <a:chOff x="4754" y="3269"/>
              <a:chExt cx="133" cy="340"/>
            </a:xfrm>
          </p:grpSpPr>
          <p:sp>
            <p:nvSpPr>
              <p:cNvPr id="95618" name="Freeform 386"/>
              <p:cNvSpPr>
                <a:spLocks/>
              </p:cNvSpPr>
              <p:nvPr/>
            </p:nvSpPr>
            <p:spPr bwMode="auto">
              <a:xfrm>
                <a:off x="4754" y="3593"/>
                <a:ext cx="133" cy="8"/>
              </a:xfrm>
              <a:custGeom>
                <a:avLst/>
                <a:gdLst>
                  <a:gd name="T0" fmla="*/ 100 w 133"/>
                  <a:gd name="T1" fmla="*/ 0 h 8"/>
                  <a:gd name="T2" fmla="*/ 117 w 133"/>
                  <a:gd name="T3" fmla="*/ 0 h 8"/>
                  <a:gd name="T4" fmla="*/ 125 w 133"/>
                  <a:gd name="T5" fmla="*/ 0 h 8"/>
                  <a:gd name="T6" fmla="*/ 117 w 133"/>
                  <a:gd name="T7" fmla="*/ 0 h 8"/>
                  <a:gd name="T8" fmla="*/ 108 w 133"/>
                  <a:gd name="T9" fmla="*/ 0 h 8"/>
                  <a:gd name="T10" fmla="*/ 100 w 133"/>
                  <a:gd name="T11" fmla="*/ 0 h 8"/>
                  <a:gd name="T12" fmla="*/ 117 w 133"/>
                  <a:gd name="T13" fmla="*/ 0 h 8"/>
                  <a:gd name="T14" fmla="*/ 108 w 133"/>
                  <a:gd name="T15" fmla="*/ 0 h 8"/>
                  <a:gd name="T16" fmla="*/ 100 w 133"/>
                  <a:gd name="T17" fmla="*/ 0 h 8"/>
                  <a:gd name="T18" fmla="*/ 117 w 133"/>
                  <a:gd name="T19" fmla="*/ 0 h 8"/>
                  <a:gd name="T20" fmla="*/ 133 w 133"/>
                  <a:gd name="T21" fmla="*/ 0 h 8"/>
                  <a:gd name="T22" fmla="*/ 117 w 133"/>
                  <a:gd name="T23" fmla="*/ 0 h 8"/>
                  <a:gd name="T24" fmla="*/ 133 w 133"/>
                  <a:gd name="T25" fmla="*/ 0 h 8"/>
                  <a:gd name="T26" fmla="*/ 117 w 133"/>
                  <a:gd name="T27" fmla="*/ 0 h 8"/>
                  <a:gd name="T28" fmla="*/ 125 w 133"/>
                  <a:gd name="T29" fmla="*/ 0 h 8"/>
                  <a:gd name="T30" fmla="*/ 117 w 133"/>
                  <a:gd name="T31" fmla="*/ 0 h 8"/>
                  <a:gd name="T32" fmla="*/ 100 w 133"/>
                  <a:gd name="T33" fmla="*/ 8 h 8"/>
                  <a:gd name="T34" fmla="*/ 83 w 133"/>
                  <a:gd name="T35" fmla="*/ 8 h 8"/>
                  <a:gd name="T36" fmla="*/ 75 w 133"/>
                  <a:gd name="T37" fmla="*/ 8 h 8"/>
                  <a:gd name="T38" fmla="*/ 33 w 133"/>
                  <a:gd name="T39" fmla="*/ 8 h 8"/>
                  <a:gd name="T40" fmla="*/ 17 w 133"/>
                  <a:gd name="T41" fmla="*/ 8 h 8"/>
                  <a:gd name="T42" fmla="*/ 0 w 133"/>
                  <a:gd name="T43" fmla="*/ 0 h 8"/>
                  <a:gd name="T44" fmla="*/ 9 w 133"/>
                  <a:gd name="T45" fmla="*/ 8 h 8"/>
                  <a:gd name="T46" fmla="*/ 25 w 133"/>
                  <a:gd name="T47" fmla="*/ 8 h 8"/>
                  <a:gd name="T48" fmla="*/ 50 w 133"/>
                  <a:gd name="T49" fmla="*/ 8 h 8"/>
                  <a:gd name="T50" fmla="*/ 58 w 133"/>
                  <a:gd name="T51" fmla="*/ 8 h 8"/>
                  <a:gd name="T52" fmla="*/ 67 w 133"/>
                  <a:gd name="T53" fmla="*/ 8 h 8"/>
                  <a:gd name="T54" fmla="*/ 75 w 133"/>
                  <a:gd name="T55" fmla="*/ 8 h 8"/>
                  <a:gd name="T56" fmla="*/ 92 w 133"/>
                  <a:gd name="T57" fmla="*/ 8 h 8"/>
                  <a:gd name="T58" fmla="*/ 100 w 133"/>
                  <a:gd name="T5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3" h="8">
                    <a:moveTo>
                      <a:pt x="100" y="0"/>
                    </a:moveTo>
                    <a:lnTo>
                      <a:pt x="117" y="0"/>
                    </a:lnTo>
                    <a:lnTo>
                      <a:pt x="125" y="0"/>
                    </a:lnTo>
                    <a:lnTo>
                      <a:pt x="117" y="0"/>
                    </a:lnTo>
                    <a:lnTo>
                      <a:pt x="108" y="0"/>
                    </a:lnTo>
                    <a:lnTo>
                      <a:pt x="100" y="0"/>
                    </a:lnTo>
                    <a:lnTo>
                      <a:pt x="117" y="0"/>
                    </a:lnTo>
                    <a:lnTo>
                      <a:pt x="108" y="0"/>
                    </a:lnTo>
                    <a:lnTo>
                      <a:pt x="100" y="0"/>
                    </a:lnTo>
                    <a:lnTo>
                      <a:pt x="117" y="0"/>
                    </a:lnTo>
                    <a:lnTo>
                      <a:pt x="133" y="0"/>
                    </a:lnTo>
                    <a:lnTo>
                      <a:pt x="117" y="0"/>
                    </a:lnTo>
                    <a:lnTo>
                      <a:pt x="133" y="0"/>
                    </a:lnTo>
                    <a:lnTo>
                      <a:pt x="117" y="0"/>
                    </a:lnTo>
                    <a:lnTo>
                      <a:pt x="125" y="0"/>
                    </a:lnTo>
                    <a:lnTo>
                      <a:pt x="117" y="0"/>
                    </a:lnTo>
                    <a:lnTo>
                      <a:pt x="100" y="8"/>
                    </a:lnTo>
                    <a:lnTo>
                      <a:pt x="83" y="8"/>
                    </a:lnTo>
                    <a:lnTo>
                      <a:pt x="75" y="8"/>
                    </a:lnTo>
                    <a:lnTo>
                      <a:pt x="33" y="8"/>
                    </a:lnTo>
                    <a:lnTo>
                      <a:pt x="17" y="8"/>
                    </a:lnTo>
                    <a:lnTo>
                      <a:pt x="0" y="0"/>
                    </a:lnTo>
                    <a:lnTo>
                      <a:pt x="9" y="8"/>
                    </a:lnTo>
                    <a:lnTo>
                      <a:pt x="25" y="8"/>
                    </a:lnTo>
                    <a:lnTo>
                      <a:pt x="50" y="8"/>
                    </a:lnTo>
                    <a:lnTo>
                      <a:pt x="58" y="8"/>
                    </a:lnTo>
                    <a:lnTo>
                      <a:pt x="67" y="8"/>
                    </a:lnTo>
                    <a:lnTo>
                      <a:pt x="75" y="8"/>
                    </a:lnTo>
                    <a:lnTo>
                      <a:pt x="92" y="8"/>
                    </a:lnTo>
                    <a:lnTo>
                      <a:pt x="100" y="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19" name="Freeform 387"/>
              <p:cNvSpPr>
                <a:spLocks/>
              </p:cNvSpPr>
              <p:nvPr/>
            </p:nvSpPr>
            <p:spPr bwMode="auto">
              <a:xfrm>
                <a:off x="4787" y="3325"/>
                <a:ext cx="42" cy="268"/>
              </a:xfrm>
              <a:custGeom>
                <a:avLst/>
                <a:gdLst>
                  <a:gd name="T0" fmla="*/ 17 w 42"/>
                  <a:gd name="T1" fmla="*/ 0 h 268"/>
                  <a:gd name="T2" fmla="*/ 0 w 42"/>
                  <a:gd name="T3" fmla="*/ 268 h 268"/>
                  <a:gd name="T4" fmla="*/ 42 w 42"/>
                  <a:gd name="T5" fmla="*/ 268 h 268"/>
                  <a:gd name="T6" fmla="*/ 25 w 42"/>
                  <a:gd name="T7" fmla="*/ 0 h 268"/>
                </a:gdLst>
                <a:ahLst/>
                <a:cxnLst>
                  <a:cxn ang="0">
                    <a:pos x="T0" y="T1"/>
                  </a:cxn>
                  <a:cxn ang="0">
                    <a:pos x="T2" y="T3"/>
                  </a:cxn>
                  <a:cxn ang="0">
                    <a:pos x="T4" y="T5"/>
                  </a:cxn>
                  <a:cxn ang="0">
                    <a:pos x="T6" y="T7"/>
                  </a:cxn>
                </a:cxnLst>
                <a:rect l="0" t="0" r="r" b="b"/>
                <a:pathLst>
                  <a:path w="42" h="268">
                    <a:moveTo>
                      <a:pt x="17" y="0"/>
                    </a:moveTo>
                    <a:lnTo>
                      <a:pt x="0" y="268"/>
                    </a:lnTo>
                    <a:lnTo>
                      <a:pt x="42" y="268"/>
                    </a:lnTo>
                    <a:lnTo>
                      <a:pt x="25"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20" name="Rectangle 388"/>
              <p:cNvSpPr>
                <a:spLocks noChangeArrowheads="1"/>
              </p:cNvSpPr>
              <p:nvPr/>
            </p:nvSpPr>
            <p:spPr bwMode="auto">
              <a:xfrm>
                <a:off x="4783" y="3305"/>
                <a:ext cx="42" cy="1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21" name="Line 389"/>
              <p:cNvSpPr>
                <a:spLocks noChangeShapeType="1"/>
              </p:cNvSpPr>
              <p:nvPr/>
            </p:nvSpPr>
            <p:spPr bwMode="auto">
              <a:xfrm>
                <a:off x="4812" y="3269"/>
                <a:ext cx="1" cy="6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622" name="Freeform 390"/>
              <p:cNvSpPr>
                <a:spLocks/>
              </p:cNvSpPr>
              <p:nvPr/>
            </p:nvSpPr>
            <p:spPr bwMode="auto">
              <a:xfrm>
                <a:off x="4796" y="3348"/>
                <a:ext cx="33" cy="245"/>
              </a:xfrm>
              <a:custGeom>
                <a:avLst/>
                <a:gdLst>
                  <a:gd name="T0" fmla="*/ 8 w 33"/>
                  <a:gd name="T1" fmla="*/ 0 h 245"/>
                  <a:gd name="T2" fmla="*/ 16 w 33"/>
                  <a:gd name="T3" fmla="*/ 40 h 245"/>
                  <a:gd name="T4" fmla="*/ 8 w 33"/>
                  <a:gd name="T5" fmla="*/ 87 h 245"/>
                  <a:gd name="T6" fmla="*/ 25 w 33"/>
                  <a:gd name="T7" fmla="*/ 119 h 245"/>
                  <a:gd name="T8" fmla="*/ 0 w 33"/>
                  <a:gd name="T9" fmla="*/ 190 h 245"/>
                  <a:gd name="T10" fmla="*/ 33 w 33"/>
                  <a:gd name="T11" fmla="*/ 245 h 245"/>
                </a:gdLst>
                <a:ahLst/>
                <a:cxnLst>
                  <a:cxn ang="0">
                    <a:pos x="T0" y="T1"/>
                  </a:cxn>
                  <a:cxn ang="0">
                    <a:pos x="T2" y="T3"/>
                  </a:cxn>
                  <a:cxn ang="0">
                    <a:pos x="T4" y="T5"/>
                  </a:cxn>
                  <a:cxn ang="0">
                    <a:pos x="T6" y="T7"/>
                  </a:cxn>
                  <a:cxn ang="0">
                    <a:pos x="T8" y="T9"/>
                  </a:cxn>
                  <a:cxn ang="0">
                    <a:pos x="T10" y="T11"/>
                  </a:cxn>
                </a:cxnLst>
                <a:rect l="0" t="0" r="r" b="b"/>
                <a:pathLst>
                  <a:path w="33" h="245">
                    <a:moveTo>
                      <a:pt x="8" y="0"/>
                    </a:moveTo>
                    <a:lnTo>
                      <a:pt x="16" y="40"/>
                    </a:lnTo>
                    <a:lnTo>
                      <a:pt x="8" y="87"/>
                    </a:lnTo>
                    <a:lnTo>
                      <a:pt x="25" y="119"/>
                    </a:lnTo>
                    <a:lnTo>
                      <a:pt x="0" y="190"/>
                    </a:lnTo>
                    <a:lnTo>
                      <a:pt x="33" y="245"/>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23" name="Freeform 391"/>
              <p:cNvSpPr>
                <a:spLocks/>
              </p:cNvSpPr>
              <p:nvPr/>
            </p:nvSpPr>
            <p:spPr bwMode="auto">
              <a:xfrm>
                <a:off x="4787" y="3341"/>
                <a:ext cx="42" cy="252"/>
              </a:xfrm>
              <a:custGeom>
                <a:avLst/>
                <a:gdLst>
                  <a:gd name="T0" fmla="*/ 25 w 42"/>
                  <a:gd name="T1" fmla="*/ 0 h 252"/>
                  <a:gd name="T2" fmla="*/ 17 w 42"/>
                  <a:gd name="T3" fmla="*/ 39 h 252"/>
                  <a:gd name="T4" fmla="*/ 25 w 42"/>
                  <a:gd name="T5" fmla="*/ 86 h 252"/>
                  <a:gd name="T6" fmla="*/ 9 w 42"/>
                  <a:gd name="T7" fmla="*/ 126 h 252"/>
                  <a:gd name="T8" fmla="*/ 42 w 42"/>
                  <a:gd name="T9" fmla="*/ 189 h 252"/>
                  <a:gd name="T10" fmla="*/ 0 w 42"/>
                  <a:gd name="T11" fmla="*/ 252 h 252"/>
                </a:gdLst>
                <a:ahLst/>
                <a:cxnLst>
                  <a:cxn ang="0">
                    <a:pos x="T0" y="T1"/>
                  </a:cxn>
                  <a:cxn ang="0">
                    <a:pos x="T2" y="T3"/>
                  </a:cxn>
                  <a:cxn ang="0">
                    <a:pos x="T4" y="T5"/>
                  </a:cxn>
                  <a:cxn ang="0">
                    <a:pos x="T6" y="T7"/>
                  </a:cxn>
                  <a:cxn ang="0">
                    <a:pos x="T8" y="T9"/>
                  </a:cxn>
                  <a:cxn ang="0">
                    <a:pos x="T10" y="T11"/>
                  </a:cxn>
                </a:cxnLst>
                <a:rect l="0" t="0" r="r" b="b"/>
                <a:pathLst>
                  <a:path w="42" h="252">
                    <a:moveTo>
                      <a:pt x="25" y="0"/>
                    </a:moveTo>
                    <a:lnTo>
                      <a:pt x="17" y="39"/>
                    </a:lnTo>
                    <a:lnTo>
                      <a:pt x="25" y="86"/>
                    </a:lnTo>
                    <a:lnTo>
                      <a:pt x="9" y="126"/>
                    </a:lnTo>
                    <a:lnTo>
                      <a:pt x="42" y="189"/>
                    </a:lnTo>
                    <a:lnTo>
                      <a:pt x="0" y="252"/>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24" name="Freeform 392"/>
              <p:cNvSpPr>
                <a:spLocks/>
              </p:cNvSpPr>
              <p:nvPr/>
            </p:nvSpPr>
            <p:spPr bwMode="auto">
              <a:xfrm>
                <a:off x="4763" y="3593"/>
                <a:ext cx="66" cy="8"/>
              </a:xfrm>
              <a:custGeom>
                <a:avLst/>
                <a:gdLst>
                  <a:gd name="T0" fmla="*/ 0 w 66"/>
                  <a:gd name="T1" fmla="*/ 8 h 8"/>
                  <a:gd name="T2" fmla="*/ 49 w 66"/>
                  <a:gd name="T3" fmla="*/ 0 h 8"/>
                  <a:gd name="T4" fmla="*/ 49 w 66"/>
                  <a:gd name="T5" fmla="*/ 8 h 8"/>
                  <a:gd name="T6" fmla="*/ 58 w 66"/>
                  <a:gd name="T7" fmla="*/ 8 h 8"/>
                  <a:gd name="T8" fmla="*/ 58 w 66"/>
                  <a:gd name="T9" fmla="*/ 0 h 8"/>
                  <a:gd name="T10" fmla="*/ 66 w 66"/>
                  <a:gd name="T11" fmla="*/ 0 h 8"/>
                </a:gdLst>
                <a:ahLst/>
                <a:cxnLst>
                  <a:cxn ang="0">
                    <a:pos x="T0" y="T1"/>
                  </a:cxn>
                  <a:cxn ang="0">
                    <a:pos x="T2" y="T3"/>
                  </a:cxn>
                  <a:cxn ang="0">
                    <a:pos x="T4" y="T5"/>
                  </a:cxn>
                  <a:cxn ang="0">
                    <a:pos x="T6" y="T7"/>
                  </a:cxn>
                  <a:cxn ang="0">
                    <a:pos x="T8" y="T9"/>
                  </a:cxn>
                  <a:cxn ang="0">
                    <a:pos x="T10" y="T11"/>
                  </a:cxn>
                </a:cxnLst>
                <a:rect l="0" t="0" r="r" b="b"/>
                <a:pathLst>
                  <a:path w="66" h="8">
                    <a:moveTo>
                      <a:pt x="0" y="8"/>
                    </a:moveTo>
                    <a:lnTo>
                      <a:pt x="49" y="0"/>
                    </a:lnTo>
                    <a:lnTo>
                      <a:pt x="49" y="8"/>
                    </a:lnTo>
                    <a:lnTo>
                      <a:pt x="58" y="8"/>
                    </a:lnTo>
                    <a:lnTo>
                      <a:pt x="58" y="0"/>
                    </a:lnTo>
                    <a:lnTo>
                      <a:pt x="66"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25" name="Freeform 393"/>
              <p:cNvSpPr>
                <a:spLocks/>
              </p:cNvSpPr>
              <p:nvPr/>
            </p:nvSpPr>
            <p:spPr bwMode="auto">
              <a:xfrm>
                <a:off x="4787" y="3601"/>
                <a:ext cx="25" cy="8"/>
              </a:xfrm>
              <a:custGeom>
                <a:avLst/>
                <a:gdLst>
                  <a:gd name="T0" fmla="*/ 0 w 25"/>
                  <a:gd name="T1" fmla="*/ 0 h 8"/>
                  <a:gd name="T2" fmla="*/ 25 w 25"/>
                  <a:gd name="T3" fmla="*/ 0 h 8"/>
                  <a:gd name="T4" fmla="*/ 17 w 25"/>
                  <a:gd name="T5" fmla="*/ 8 h 8"/>
                </a:gdLst>
                <a:ahLst/>
                <a:cxnLst>
                  <a:cxn ang="0">
                    <a:pos x="T0" y="T1"/>
                  </a:cxn>
                  <a:cxn ang="0">
                    <a:pos x="T2" y="T3"/>
                  </a:cxn>
                  <a:cxn ang="0">
                    <a:pos x="T4" y="T5"/>
                  </a:cxn>
                </a:cxnLst>
                <a:rect l="0" t="0" r="r" b="b"/>
                <a:pathLst>
                  <a:path w="25" h="8">
                    <a:moveTo>
                      <a:pt x="0" y="0"/>
                    </a:moveTo>
                    <a:lnTo>
                      <a:pt x="25" y="0"/>
                    </a:lnTo>
                    <a:lnTo>
                      <a:pt x="17" y="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26" name="Freeform 394"/>
              <p:cNvSpPr>
                <a:spLocks/>
              </p:cNvSpPr>
              <p:nvPr/>
            </p:nvSpPr>
            <p:spPr bwMode="auto">
              <a:xfrm>
                <a:off x="4771" y="3593"/>
                <a:ext cx="100" cy="1"/>
              </a:xfrm>
              <a:custGeom>
                <a:avLst/>
                <a:gdLst>
                  <a:gd name="T0" fmla="*/ 75 w 100"/>
                  <a:gd name="T1" fmla="*/ 66 w 100"/>
                  <a:gd name="T2" fmla="*/ 58 w 100"/>
                  <a:gd name="T3" fmla="*/ 50 w 100"/>
                  <a:gd name="T4" fmla="*/ 58 w 100"/>
                  <a:gd name="T5" fmla="*/ 66 w 100"/>
                  <a:gd name="T6" fmla="*/ 75 w 100"/>
                  <a:gd name="T7" fmla="*/ 83 w 100"/>
                  <a:gd name="T8" fmla="*/ 75 w 100"/>
                  <a:gd name="T9" fmla="*/ 66 w 100"/>
                  <a:gd name="T10" fmla="*/ 58 w 100"/>
                  <a:gd name="T11" fmla="*/ 50 w 100"/>
                  <a:gd name="T12" fmla="*/ 41 w 100"/>
                  <a:gd name="T13" fmla="*/ 50 w 100"/>
                  <a:gd name="T14" fmla="*/ 41 w 100"/>
                  <a:gd name="T15" fmla="*/ 16 w 100"/>
                  <a:gd name="T16" fmla="*/ 0 w 100"/>
                  <a:gd name="T17" fmla="*/ 16 w 100"/>
                  <a:gd name="T18" fmla="*/ 41 w 100"/>
                  <a:gd name="T19" fmla="*/ 58 w 100"/>
                  <a:gd name="T20" fmla="*/ 91 w 100"/>
                  <a:gd name="T21" fmla="*/ 100 w 100"/>
                  <a:gd name="T22" fmla="*/ 75 w 10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Lst>
                <a:rect l="0" t="0" r="r" b="b"/>
                <a:pathLst>
                  <a:path w="100">
                    <a:moveTo>
                      <a:pt x="75" y="0"/>
                    </a:moveTo>
                    <a:lnTo>
                      <a:pt x="66" y="0"/>
                    </a:lnTo>
                    <a:lnTo>
                      <a:pt x="58" y="0"/>
                    </a:lnTo>
                    <a:lnTo>
                      <a:pt x="50" y="0"/>
                    </a:lnTo>
                    <a:lnTo>
                      <a:pt x="58" y="0"/>
                    </a:lnTo>
                    <a:lnTo>
                      <a:pt x="66" y="0"/>
                    </a:lnTo>
                    <a:lnTo>
                      <a:pt x="75" y="0"/>
                    </a:lnTo>
                    <a:lnTo>
                      <a:pt x="83" y="0"/>
                    </a:lnTo>
                    <a:lnTo>
                      <a:pt x="75" y="0"/>
                    </a:lnTo>
                    <a:lnTo>
                      <a:pt x="66" y="0"/>
                    </a:lnTo>
                    <a:lnTo>
                      <a:pt x="58" y="0"/>
                    </a:lnTo>
                    <a:lnTo>
                      <a:pt x="50" y="0"/>
                    </a:lnTo>
                    <a:lnTo>
                      <a:pt x="41" y="0"/>
                    </a:lnTo>
                    <a:lnTo>
                      <a:pt x="50" y="0"/>
                    </a:lnTo>
                    <a:lnTo>
                      <a:pt x="41" y="0"/>
                    </a:lnTo>
                    <a:lnTo>
                      <a:pt x="16" y="0"/>
                    </a:lnTo>
                    <a:lnTo>
                      <a:pt x="0" y="0"/>
                    </a:lnTo>
                    <a:lnTo>
                      <a:pt x="16" y="0"/>
                    </a:lnTo>
                    <a:lnTo>
                      <a:pt x="41" y="0"/>
                    </a:lnTo>
                    <a:lnTo>
                      <a:pt x="58" y="0"/>
                    </a:lnTo>
                    <a:lnTo>
                      <a:pt x="91" y="0"/>
                    </a:lnTo>
                    <a:lnTo>
                      <a:pt x="100" y="0"/>
                    </a:lnTo>
                    <a:lnTo>
                      <a:pt x="75" y="0"/>
                    </a:lnTo>
                    <a:close/>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5627" name="Arc 395"/>
            <p:cNvSpPr>
              <a:spLocks/>
            </p:cNvSpPr>
            <p:nvPr/>
          </p:nvSpPr>
          <p:spPr bwMode="auto">
            <a:xfrm>
              <a:off x="2234" y="2325"/>
              <a:ext cx="133" cy="1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28" name="Arc 396"/>
            <p:cNvSpPr>
              <a:spLocks noChangeAspect="1"/>
            </p:cNvSpPr>
            <p:nvPr/>
          </p:nvSpPr>
          <p:spPr bwMode="auto">
            <a:xfrm>
              <a:off x="2224" y="2374"/>
              <a:ext cx="98" cy="8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29" name="Arc 397"/>
            <p:cNvSpPr>
              <a:spLocks noChangeAspect="1"/>
            </p:cNvSpPr>
            <p:nvPr/>
          </p:nvSpPr>
          <p:spPr bwMode="auto">
            <a:xfrm>
              <a:off x="2208" y="2422"/>
              <a:ext cx="69" cy="5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95630" name="Picture 3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663" y="5383213"/>
            <a:ext cx="83502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631" name="Picture 3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6563" y="4565650"/>
            <a:ext cx="42862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632" name="Picture 400" descr="oldt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9575" y="3730625"/>
            <a:ext cx="341313" cy="427038"/>
          </a:xfrm>
          <a:prstGeom prst="rect">
            <a:avLst/>
          </a:prstGeom>
          <a:noFill/>
          <a:extLst>
            <a:ext uri="{909E8E84-426E-40DD-AFC4-6F175D3DCCD1}">
              <a14:hiddenFill xmlns:a14="http://schemas.microsoft.com/office/drawing/2010/main">
                <a:solidFill>
                  <a:srgbClr val="FFFFFF"/>
                </a:solidFill>
              </a14:hiddenFill>
            </a:ext>
          </a:extLst>
        </p:spPr>
      </p:pic>
      <p:pic>
        <p:nvPicPr>
          <p:cNvPr id="95633" name="Picture 401" descr="oldt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0" y="4873625"/>
            <a:ext cx="341313" cy="427038"/>
          </a:xfrm>
          <a:prstGeom prst="rect">
            <a:avLst/>
          </a:prstGeom>
          <a:noFill/>
          <a:extLst>
            <a:ext uri="{909E8E84-426E-40DD-AFC4-6F175D3DCCD1}">
              <a14:hiddenFill xmlns:a14="http://schemas.microsoft.com/office/drawing/2010/main">
                <a:solidFill>
                  <a:srgbClr val="FFFFFF"/>
                </a:solidFill>
              </a14:hiddenFill>
            </a:ext>
          </a:extLst>
        </p:spPr>
      </p:pic>
      <p:pic>
        <p:nvPicPr>
          <p:cNvPr id="95634" name="Picture 4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4113" y="5480050"/>
            <a:ext cx="42862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5635" name="Group 403"/>
          <p:cNvGrpSpPr>
            <a:grpSpLocks/>
          </p:cNvGrpSpPr>
          <p:nvPr/>
        </p:nvGrpSpPr>
        <p:grpSpPr bwMode="auto">
          <a:xfrm>
            <a:off x="4457700" y="1970088"/>
            <a:ext cx="3382963" cy="3001962"/>
            <a:chOff x="2808" y="1241"/>
            <a:chExt cx="2131" cy="1891"/>
          </a:xfrm>
        </p:grpSpPr>
        <p:sp>
          <p:nvSpPr>
            <p:cNvPr id="95636" name="Text Box 404"/>
            <p:cNvSpPr txBox="1">
              <a:spLocks noChangeArrowheads="1"/>
            </p:cNvSpPr>
            <p:nvPr/>
          </p:nvSpPr>
          <p:spPr bwMode="auto">
            <a:xfrm>
              <a:off x="4531" y="2597"/>
              <a:ext cx="40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0" hangingPunct="0"/>
              <a:r>
                <a:rPr lang="en-US" sz="1000" b="1"/>
                <a:t>UAS Pilots</a:t>
              </a:r>
            </a:p>
          </p:txBody>
        </p:sp>
        <p:grpSp>
          <p:nvGrpSpPr>
            <p:cNvPr id="95637" name="Group 405"/>
            <p:cNvGrpSpPr>
              <a:grpSpLocks/>
            </p:cNvGrpSpPr>
            <p:nvPr/>
          </p:nvGrpSpPr>
          <p:grpSpPr bwMode="auto">
            <a:xfrm>
              <a:off x="2808" y="1241"/>
              <a:ext cx="2086" cy="1891"/>
              <a:chOff x="2808" y="1241"/>
              <a:chExt cx="2086" cy="1891"/>
            </a:xfrm>
          </p:grpSpPr>
          <p:grpSp>
            <p:nvGrpSpPr>
              <p:cNvPr id="95638" name="Group 406"/>
              <p:cNvGrpSpPr>
                <a:grpSpLocks/>
              </p:cNvGrpSpPr>
              <p:nvPr/>
            </p:nvGrpSpPr>
            <p:grpSpPr bwMode="auto">
              <a:xfrm rot="-2372564">
                <a:off x="4650" y="2138"/>
                <a:ext cx="97" cy="110"/>
                <a:chOff x="1085" y="2064"/>
                <a:chExt cx="97" cy="110"/>
              </a:xfrm>
            </p:grpSpPr>
            <p:sp>
              <p:nvSpPr>
                <p:cNvPr id="95639" name="Arc 407"/>
                <p:cNvSpPr>
                  <a:spLocks/>
                </p:cNvSpPr>
                <p:nvPr/>
              </p:nvSpPr>
              <p:spPr bwMode="auto">
                <a:xfrm>
                  <a:off x="1101" y="2064"/>
                  <a:ext cx="81" cy="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40" name="Arc 408"/>
                <p:cNvSpPr>
                  <a:spLocks noChangeAspect="1"/>
                </p:cNvSpPr>
                <p:nvPr/>
              </p:nvSpPr>
              <p:spPr bwMode="auto">
                <a:xfrm>
                  <a:off x="1095" y="2099"/>
                  <a:ext cx="60" cy="5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41" name="Arc 409"/>
                <p:cNvSpPr>
                  <a:spLocks noChangeAspect="1"/>
                </p:cNvSpPr>
                <p:nvPr/>
              </p:nvSpPr>
              <p:spPr bwMode="auto">
                <a:xfrm>
                  <a:off x="1085" y="2133"/>
                  <a:ext cx="42" cy="4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95642" name="Picture 4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 y="1241"/>
                <a:ext cx="486" cy="238"/>
              </a:xfrm>
              <a:prstGeom prst="rect">
                <a:avLst/>
              </a:prstGeom>
              <a:noFill/>
              <a:extLst>
                <a:ext uri="{909E8E84-426E-40DD-AFC4-6F175D3DCCD1}">
                  <a14:hiddenFill xmlns:a14="http://schemas.microsoft.com/office/drawing/2010/main">
                    <a:solidFill>
                      <a:srgbClr val="FFFFFF"/>
                    </a:solidFill>
                  </a14:hiddenFill>
                </a:ext>
              </a:extLst>
            </p:spPr>
          </p:pic>
          <p:grpSp>
            <p:nvGrpSpPr>
              <p:cNvPr id="95643" name="Group 411"/>
              <p:cNvGrpSpPr>
                <a:grpSpLocks/>
              </p:cNvGrpSpPr>
              <p:nvPr/>
            </p:nvGrpSpPr>
            <p:grpSpPr bwMode="auto">
              <a:xfrm rot="8362668">
                <a:off x="4554" y="1502"/>
                <a:ext cx="97" cy="110"/>
                <a:chOff x="1085" y="2064"/>
                <a:chExt cx="97" cy="110"/>
              </a:xfrm>
            </p:grpSpPr>
            <p:sp>
              <p:nvSpPr>
                <p:cNvPr id="95644" name="Arc 412"/>
                <p:cNvSpPr>
                  <a:spLocks/>
                </p:cNvSpPr>
                <p:nvPr/>
              </p:nvSpPr>
              <p:spPr bwMode="auto">
                <a:xfrm>
                  <a:off x="1101" y="2064"/>
                  <a:ext cx="81" cy="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45" name="Arc 413"/>
                <p:cNvSpPr>
                  <a:spLocks noChangeAspect="1"/>
                </p:cNvSpPr>
                <p:nvPr/>
              </p:nvSpPr>
              <p:spPr bwMode="auto">
                <a:xfrm>
                  <a:off x="1095" y="2099"/>
                  <a:ext cx="60" cy="5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46" name="Arc 414"/>
                <p:cNvSpPr>
                  <a:spLocks noChangeAspect="1"/>
                </p:cNvSpPr>
                <p:nvPr/>
              </p:nvSpPr>
              <p:spPr bwMode="auto">
                <a:xfrm>
                  <a:off x="1085" y="2133"/>
                  <a:ext cx="42" cy="4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95647" name="Picture 415" descr="gcs.gif (5299 byte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6" y="2285"/>
                <a:ext cx="428" cy="288"/>
              </a:xfrm>
              <a:prstGeom prst="rect">
                <a:avLst/>
              </a:prstGeom>
              <a:noFill/>
              <a:extLst>
                <a:ext uri="{909E8E84-426E-40DD-AFC4-6F175D3DCCD1}">
                  <a14:hiddenFill xmlns:a14="http://schemas.microsoft.com/office/drawing/2010/main">
                    <a:solidFill>
                      <a:srgbClr val="FFFFFF"/>
                    </a:solidFill>
                  </a14:hiddenFill>
                </a:ext>
              </a:extLst>
            </p:spPr>
          </p:pic>
          <p:sp>
            <p:nvSpPr>
              <p:cNvPr id="95648" name="Line 416"/>
              <p:cNvSpPr>
                <a:spLocks noChangeShapeType="1"/>
              </p:cNvSpPr>
              <p:nvPr/>
            </p:nvSpPr>
            <p:spPr bwMode="auto">
              <a:xfrm flipV="1">
                <a:off x="2808" y="2436"/>
                <a:ext cx="1668" cy="696"/>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5649" name="Group 417"/>
          <p:cNvGrpSpPr>
            <a:grpSpLocks/>
          </p:cNvGrpSpPr>
          <p:nvPr/>
        </p:nvGrpSpPr>
        <p:grpSpPr bwMode="auto">
          <a:xfrm>
            <a:off x="1685925" y="2071688"/>
            <a:ext cx="1733550" cy="2843212"/>
            <a:chOff x="1062" y="1305"/>
            <a:chExt cx="1092" cy="1791"/>
          </a:xfrm>
        </p:grpSpPr>
        <p:sp>
          <p:nvSpPr>
            <p:cNvPr id="95650" name="Text Box 418"/>
            <p:cNvSpPr txBox="1">
              <a:spLocks noChangeArrowheads="1"/>
            </p:cNvSpPr>
            <p:nvPr/>
          </p:nvSpPr>
          <p:spPr bwMode="auto">
            <a:xfrm>
              <a:off x="1079" y="2341"/>
              <a:ext cx="40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0" hangingPunct="0"/>
              <a:r>
                <a:rPr lang="en-US" sz="1000" b="1"/>
                <a:t>UAS Pilots</a:t>
              </a:r>
            </a:p>
          </p:txBody>
        </p:sp>
        <p:grpSp>
          <p:nvGrpSpPr>
            <p:cNvPr id="95651" name="Group 419"/>
            <p:cNvGrpSpPr>
              <a:grpSpLocks/>
            </p:cNvGrpSpPr>
            <p:nvPr/>
          </p:nvGrpSpPr>
          <p:grpSpPr bwMode="auto">
            <a:xfrm>
              <a:off x="1062" y="1305"/>
              <a:ext cx="1092" cy="1791"/>
              <a:chOff x="1062" y="1305"/>
              <a:chExt cx="1092" cy="1791"/>
            </a:xfrm>
          </p:grpSpPr>
          <p:grpSp>
            <p:nvGrpSpPr>
              <p:cNvPr id="95652" name="Group 420"/>
              <p:cNvGrpSpPr>
                <a:grpSpLocks/>
              </p:cNvGrpSpPr>
              <p:nvPr/>
            </p:nvGrpSpPr>
            <p:grpSpPr bwMode="auto">
              <a:xfrm rot="8362668">
                <a:off x="1386" y="1518"/>
                <a:ext cx="97" cy="110"/>
                <a:chOff x="1085" y="2064"/>
                <a:chExt cx="97" cy="110"/>
              </a:xfrm>
            </p:grpSpPr>
            <p:sp>
              <p:nvSpPr>
                <p:cNvPr id="95653" name="Arc 421"/>
                <p:cNvSpPr>
                  <a:spLocks/>
                </p:cNvSpPr>
                <p:nvPr/>
              </p:nvSpPr>
              <p:spPr bwMode="auto">
                <a:xfrm>
                  <a:off x="1101" y="2064"/>
                  <a:ext cx="81" cy="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54" name="Arc 422"/>
                <p:cNvSpPr>
                  <a:spLocks noChangeAspect="1"/>
                </p:cNvSpPr>
                <p:nvPr/>
              </p:nvSpPr>
              <p:spPr bwMode="auto">
                <a:xfrm>
                  <a:off x="1095" y="2099"/>
                  <a:ext cx="60" cy="5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55" name="Arc 423"/>
                <p:cNvSpPr>
                  <a:spLocks noChangeAspect="1"/>
                </p:cNvSpPr>
                <p:nvPr/>
              </p:nvSpPr>
              <p:spPr bwMode="auto">
                <a:xfrm>
                  <a:off x="1085" y="2133"/>
                  <a:ext cx="42" cy="4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95656" name="Picture 4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7" y="1305"/>
                <a:ext cx="486" cy="238"/>
              </a:xfrm>
              <a:prstGeom prst="rect">
                <a:avLst/>
              </a:prstGeom>
              <a:noFill/>
              <a:extLst>
                <a:ext uri="{909E8E84-426E-40DD-AFC4-6F175D3DCCD1}">
                  <a14:hiddenFill xmlns:a14="http://schemas.microsoft.com/office/drawing/2010/main">
                    <a:solidFill>
                      <a:srgbClr val="FFFFFF"/>
                    </a:solidFill>
                  </a14:hiddenFill>
                </a:ext>
              </a:extLst>
            </p:spPr>
          </p:pic>
          <p:grpSp>
            <p:nvGrpSpPr>
              <p:cNvPr id="95657" name="Group 425"/>
              <p:cNvGrpSpPr>
                <a:grpSpLocks/>
              </p:cNvGrpSpPr>
              <p:nvPr/>
            </p:nvGrpSpPr>
            <p:grpSpPr bwMode="auto">
              <a:xfrm rot="-2372564">
                <a:off x="1238" y="1910"/>
                <a:ext cx="97" cy="110"/>
                <a:chOff x="1085" y="2064"/>
                <a:chExt cx="97" cy="110"/>
              </a:xfrm>
            </p:grpSpPr>
            <p:sp>
              <p:nvSpPr>
                <p:cNvPr id="95658" name="Arc 426"/>
                <p:cNvSpPr>
                  <a:spLocks/>
                </p:cNvSpPr>
                <p:nvPr/>
              </p:nvSpPr>
              <p:spPr bwMode="auto">
                <a:xfrm>
                  <a:off x="1101" y="2064"/>
                  <a:ext cx="81" cy="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59" name="Arc 427"/>
                <p:cNvSpPr>
                  <a:spLocks noChangeAspect="1"/>
                </p:cNvSpPr>
                <p:nvPr/>
              </p:nvSpPr>
              <p:spPr bwMode="auto">
                <a:xfrm>
                  <a:off x="1095" y="2099"/>
                  <a:ext cx="60" cy="5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60" name="Arc 428"/>
                <p:cNvSpPr>
                  <a:spLocks noChangeAspect="1"/>
                </p:cNvSpPr>
                <p:nvPr/>
              </p:nvSpPr>
              <p:spPr bwMode="auto">
                <a:xfrm>
                  <a:off x="1085" y="2133"/>
                  <a:ext cx="42" cy="4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5661" name="Line 429"/>
              <p:cNvSpPr>
                <a:spLocks noChangeShapeType="1"/>
              </p:cNvSpPr>
              <p:nvPr/>
            </p:nvSpPr>
            <p:spPr bwMode="auto">
              <a:xfrm flipH="1" flipV="1">
                <a:off x="1470" y="2262"/>
                <a:ext cx="684" cy="834"/>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5662" name="Picture 430" descr="gcs.gif (5299 byte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2" y="2057"/>
                <a:ext cx="428" cy="28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95663" name="Picture 4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538" y="3706813"/>
            <a:ext cx="83502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5664" name="Group 432"/>
          <p:cNvGrpSpPr>
            <a:grpSpLocks/>
          </p:cNvGrpSpPr>
          <p:nvPr/>
        </p:nvGrpSpPr>
        <p:grpSpPr bwMode="auto">
          <a:xfrm>
            <a:off x="3328988" y="4862513"/>
            <a:ext cx="820737" cy="833437"/>
            <a:chOff x="55" y="2808"/>
            <a:chExt cx="813" cy="772"/>
          </a:xfrm>
        </p:grpSpPr>
        <p:sp>
          <p:nvSpPr>
            <p:cNvPr id="95665" name="Oval 433"/>
            <p:cNvSpPr>
              <a:spLocks noChangeArrowheads="1"/>
            </p:cNvSpPr>
            <p:nvPr/>
          </p:nvSpPr>
          <p:spPr bwMode="auto">
            <a:xfrm>
              <a:off x="59" y="2808"/>
              <a:ext cx="809" cy="77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666" name="Group 434"/>
            <p:cNvGrpSpPr>
              <a:grpSpLocks/>
            </p:cNvGrpSpPr>
            <p:nvPr/>
          </p:nvGrpSpPr>
          <p:grpSpPr bwMode="auto">
            <a:xfrm>
              <a:off x="55" y="2808"/>
              <a:ext cx="800" cy="764"/>
              <a:chOff x="55" y="2808"/>
              <a:chExt cx="800" cy="764"/>
            </a:xfrm>
          </p:grpSpPr>
          <p:sp>
            <p:nvSpPr>
              <p:cNvPr id="95667" name="Line 435"/>
              <p:cNvSpPr>
                <a:spLocks noChangeShapeType="1"/>
              </p:cNvSpPr>
              <p:nvPr/>
            </p:nvSpPr>
            <p:spPr bwMode="auto">
              <a:xfrm flipH="1">
                <a:off x="104" y="3013"/>
                <a:ext cx="696" cy="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68" name="Line 436"/>
              <p:cNvSpPr>
                <a:spLocks noChangeShapeType="1"/>
              </p:cNvSpPr>
              <p:nvPr/>
            </p:nvSpPr>
            <p:spPr bwMode="auto">
              <a:xfrm flipH="1">
                <a:off x="124" y="2991"/>
                <a:ext cx="674" cy="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69" name="Line 437"/>
              <p:cNvSpPr>
                <a:spLocks noChangeShapeType="1"/>
              </p:cNvSpPr>
              <p:nvPr/>
            </p:nvSpPr>
            <p:spPr bwMode="auto">
              <a:xfrm flipH="1">
                <a:off x="55" y="3008"/>
                <a:ext cx="755" cy="15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70" name="Line 438"/>
              <p:cNvSpPr>
                <a:spLocks noChangeShapeType="1"/>
              </p:cNvSpPr>
              <p:nvPr/>
            </p:nvSpPr>
            <p:spPr bwMode="auto">
              <a:xfrm flipH="1">
                <a:off x="104" y="2863"/>
                <a:ext cx="556" cy="47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71" name="Line 439"/>
              <p:cNvSpPr>
                <a:spLocks noChangeShapeType="1"/>
              </p:cNvSpPr>
              <p:nvPr/>
            </p:nvSpPr>
            <p:spPr bwMode="auto">
              <a:xfrm flipH="1" flipV="1">
                <a:off x="115" y="3342"/>
                <a:ext cx="586" cy="1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72" name="Line 440"/>
              <p:cNvSpPr>
                <a:spLocks noChangeShapeType="1"/>
              </p:cNvSpPr>
              <p:nvPr/>
            </p:nvSpPr>
            <p:spPr bwMode="auto">
              <a:xfrm flipV="1">
                <a:off x="713" y="3194"/>
                <a:ext cx="135" cy="3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73" name="Line 441"/>
              <p:cNvSpPr>
                <a:spLocks noChangeShapeType="1"/>
              </p:cNvSpPr>
              <p:nvPr/>
            </p:nvSpPr>
            <p:spPr bwMode="auto">
              <a:xfrm flipH="1" flipV="1">
                <a:off x="255" y="2862"/>
                <a:ext cx="457" cy="6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74" name="Line 442"/>
              <p:cNvSpPr>
                <a:spLocks noChangeShapeType="1"/>
              </p:cNvSpPr>
              <p:nvPr/>
            </p:nvSpPr>
            <p:spPr bwMode="auto">
              <a:xfrm flipH="1" flipV="1">
                <a:off x="108" y="3012"/>
                <a:ext cx="604" cy="49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75" name="Line 443"/>
              <p:cNvSpPr>
                <a:spLocks noChangeShapeType="1"/>
              </p:cNvSpPr>
              <p:nvPr/>
            </p:nvSpPr>
            <p:spPr bwMode="auto">
              <a:xfrm flipH="1" flipV="1">
                <a:off x="268" y="3506"/>
                <a:ext cx="456" cy="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76" name="Line 444"/>
              <p:cNvSpPr>
                <a:spLocks noChangeShapeType="1"/>
              </p:cNvSpPr>
              <p:nvPr/>
            </p:nvSpPr>
            <p:spPr bwMode="auto">
              <a:xfrm flipV="1">
                <a:off x="719" y="3000"/>
                <a:ext cx="88" cy="5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77" name="Line 445"/>
              <p:cNvSpPr>
                <a:spLocks noChangeShapeType="1"/>
              </p:cNvSpPr>
              <p:nvPr/>
            </p:nvSpPr>
            <p:spPr bwMode="auto">
              <a:xfrm flipH="1" flipV="1">
                <a:off x="661" y="2861"/>
                <a:ext cx="53" cy="65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78" name="Line 446"/>
              <p:cNvSpPr>
                <a:spLocks noChangeShapeType="1"/>
              </p:cNvSpPr>
              <p:nvPr/>
            </p:nvSpPr>
            <p:spPr bwMode="auto">
              <a:xfrm flipH="1" flipV="1">
                <a:off x="439" y="2816"/>
                <a:ext cx="16" cy="7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79" name="Line 447"/>
              <p:cNvSpPr>
                <a:spLocks noChangeShapeType="1"/>
              </p:cNvSpPr>
              <p:nvPr/>
            </p:nvSpPr>
            <p:spPr bwMode="auto">
              <a:xfrm flipH="1">
                <a:off x="269" y="3187"/>
                <a:ext cx="583" cy="32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80" name="Line 448"/>
              <p:cNvSpPr>
                <a:spLocks noChangeShapeType="1"/>
              </p:cNvSpPr>
              <p:nvPr/>
            </p:nvSpPr>
            <p:spPr bwMode="auto">
              <a:xfrm flipH="1">
                <a:off x="493" y="3177"/>
                <a:ext cx="345" cy="36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81" name="Line 449"/>
              <p:cNvSpPr>
                <a:spLocks noChangeShapeType="1"/>
              </p:cNvSpPr>
              <p:nvPr/>
            </p:nvSpPr>
            <p:spPr bwMode="auto">
              <a:xfrm flipH="1">
                <a:off x="274" y="3010"/>
                <a:ext cx="526" cy="5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82" name="Line 450"/>
              <p:cNvSpPr>
                <a:spLocks noChangeShapeType="1"/>
              </p:cNvSpPr>
              <p:nvPr/>
            </p:nvSpPr>
            <p:spPr bwMode="auto">
              <a:xfrm>
                <a:off x="241" y="2880"/>
                <a:ext cx="16" cy="62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83" name="Line 451"/>
              <p:cNvSpPr>
                <a:spLocks noChangeShapeType="1"/>
              </p:cNvSpPr>
              <p:nvPr/>
            </p:nvSpPr>
            <p:spPr bwMode="auto">
              <a:xfrm flipH="1" flipV="1">
                <a:off x="68" y="3172"/>
                <a:ext cx="191" cy="32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84" name="Line 452"/>
              <p:cNvSpPr>
                <a:spLocks noChangeShapeType="1"/>
              </p:cNvSpPr>
              <p:nvPr/>
            </p:nvSpPr>
            <p:spPr bwMode="auto">
              <a:xfrm flipH="1" flipV="1">
                <a:off x="81" y="3182"/>
                <a:ext cx="371" cy="3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85" name="Line 453"/>
              <p:cNvSpPr>
                <a:spLocks noChangeShapeType="1"/>
              </p:cNvSpPr>
              <p:nvPr/>
            </p:nvSpPr>
            <p:spPr bwMode="auto">
              <a:xfrm flipH="1" flipV="1">
                <a:off x="439" y="2820"/>
                <a:ext cx="268" cy="68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86" name="Line 454"/>
              <p:cNvSpPr>
                <a:spLocks noChangeShapeType="1"/>
              </p:cNvSpPr>
              <p:nvPr/>
            </p:nvSpPr>
            <p:spPr bwMode="auto">
              <a:xfrm flipH="1" flipV="1">
                <a:off x="65" y="3182"/>
                <a:ext cx="649" cy="33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87" name="Line 455"/>
              <p:cNvSpPr>
                <a:spLocks noChangeShapeType="1"/>
              </p:cNvSpPr>
              <p:nvPr/>
            </p:nvSpPr>
            <p:spPr bwMode="auto">
              <a:xfrm flipV="1">
                <a:off x="106" y="2816"/>
                <a:ext cx="333" cy="51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88" name="Line 456"/>
              <p:cNvSpPr>
                <a:spLocks noChangeShapeType="1"/>
              </p:cNvSpPr>
              <p:nvPr/>
            </p:nvSpPr>
            <p:spPr bwMode="auto">
              <a:xfrm flipV="1">
                <a:off x="122" y="2825"/>
                <a:ext cx="313" cy="18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89" name="Line 457"/>
              <p:cNvSpPr>
                <a:spLocks noChangeShapeType="1"/>
              </p:cNvSpPr>
              <p:nvPr/>
            </p:nvSpPr>
            <p:spPr bwMode="auto">
              <a:xfrm flipV="1">
                <a:off x="80" y="2822"/>
                <a:ext cx="339" cy="3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90" name="Line 458"/>
              <p:cNvSpPr>
                <a:spLocks noChangeShapeType="1"/>
              </p:cNvSpPr>
              <p:nvPr/>
            </p:nvSpPr>
            <p:spPr bwMode="auto">
              <a:xfrm>
                <a:off x="806" y="3004"/>
                <a:ext cx="11" cy="34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91" name="Line 459"/>
              <p:cNvSpPr>
                <a:spLocks noChangeShapeType="1"/>
              </p:cNvSpPr>
              <p:nvPr/>
            </p:nvSpPr>
            <p:spPr bwMode="auto">
              <a:xfrm>
                <a:off x="668" y="2861"/>
                <a:ext cx="141" cy="49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92" name="Line 460"/>
              <p:cNvSpPr>
                <a:spLocks noChangeShapeType="1"/>
              </p:cNvSpPr>
              <p:nvPr/>
            </p:nvSpPr>
            <p:spPr bwMode="auto">
              <a:xfrm flipH="1" flipV="1">
                <a:off x="441" y="2808"/>
                <a:ext cx="363" cy="19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93" name="Line 461"/>
              <p:cNvSpPr>
                <a:spLocks noChangeShapeType="1"/>
              </p:cNvSpPr>
              <p:nvPr/>
            </p:nvSpPr>
            <p:spPr bwMode="auto">
              <a:xfrm flipH="1" flipV="1">
                <a:off x="438" y="2813"/>
                <a:ext cx="399" cy="3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94" name="Line 462"/>
              <p:cNvSpPr>
                <a:spLocks noChangeShapeType="1"/>
              </p:cNvSpPr>
              <p:nvPr/>
            </p:nvSpPr>
            <p:spPr bwMode="auto">
              <a:xfrm flipH="1">
                <a:off x="254" y="2865"/>
                <a:ext cx="396" cy="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95" name="Line 463"/>
              <p:cNvSpPr>
                <a:spLocks noChangeShapeType="1"/>
              </p:cNvSpPr>
              <p:nvPr/>
            </p:nvSpPr>
            <p:spPr bwMode="auto">
              <a:xfrm flipH="1" flipV="1">
                <a:off x="112" y="3019"/>
                <a:ext cx="740" cy="17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96" name="Line 464"/>
              <p:cNvSpPr>
                <a:spLocks noChangeShapeType="1"/>
              </p:cNvSpPr>
              <p:nvPr/>
            </p:nvSpPr>
            <p:spPr bwMode="auto">
              <a:xfrm flipH="1">
                <a:off x="70" y="2866"/>
                <a:ext cx="588" cy="29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97" name="Line 465"/>
              <p:cNvSpPr>
                <a:spLocks noChangeShapeType="1"/>
              </p:cNvSpPr>
              <p:nvPr/>
            </p:nvSpPr>
            <p:spPr bwMode="auto">
              <a:xfrm flipH="1" flipV="1">
                <a:off x="68" y="3167"/>
                <a:ext cx="745" cy="1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98" name="Line 466"/>
              <p:cNvSpPr>
                <a:spLocks noChangeShapeType="1"/>
              </p:cNvSpPr>
              <p:nvPr/>
            </p:nvSpPr>
            <p:spPr bwMode="auto">
              <a:xfrm flipV="1">
                <a:off x="98" y="3003"/>
                <a:ext cx="19" cy="3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699" name="Line 467"/>
              <p:cNvSpPr>
                <a:spLocks noChangeShapeType="1"/>
              </p:cNvSpPr>
              <p:nvPr/>
            </p:nvSpPr>
            <p:spPr bwMode="auto">
              <a:xfrm flipV="1">
                <a:off x="101" y="2884"/>
                <a:ext cx="140" cy="4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00" name="Line 468"/>
              <p:cNvSpPr>
                <a:spLocks noChangeShapeType="1"/>
              </p:cNvSpPr>
              <p:nvPr/>
            </p:nvSpPr>
            <p:spPr bwMode="auto">
              <a:xfrm>
                <a:off x="96" y="3331"/>
                <a:ext cx="348" cy="2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01" name="Line 469"/>
              <p:cNvSpPr>
                <a:spLocks noChangeShapeType="1"/>
              </p:cNvSpPr>
              <p:nvPr/>
            </p:nvSpPr>
            <p:spPr bwMode="auto">
              <a:xfrm flipH="1">
                <a:off x="451" y="3189"/>
                <a:ext cx="404" cy="3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02" name="Line 470"/>
              <p:cNvSpPr>
                <a:spLocks noChangeShapeType="1"/>
              </p:cNvSpPr>
              <p:nvPr/>
            </p:nvSpPr>
            <p:spPr bwMode="auto">
              <a:xfrm flipH="1">
                <a:off x="454" y="3009"/>
                <a:ext cx="350" cy="55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03" name="Line 471"/>
              <p:cNvSpPr>
                <a:spLocks noChangeShapeType="1"/>
              </p:cNvSpPr>
              <p:nvPr/>
            </p:nvSpPr>
            <p:spPr bwMode="auto">
              <a:xfrm flipH="1">
                <a:off x="451" y="3360"/>
                <a:ext cx="368" cy="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04" name="Line 472"/>
              <p:cNvSpPr>
                <a:spLocks noChangeShapeType="1"/>
              </p:cNvSpPr>
              <p:nvPr/>
            </p:nvSpPr>
            <p:spPr bwMode="auto">
              <a:xfrm flipH="1">
                <a:off x="449" y="2884"/>
                <a:ext cx="203" cy="6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05" name="Line 473"/>
              <p:cNvSpPr>
                <a:spLocks noChangeShapeType="1"/>
              </p:cNvSpPr>
              <p:nvPr/>
            </p:nvSpPr>
            <p:spPr bwMode="auto">
              <a:xfrm flipH="1">
                <a:off x="255" y="2870"/>
                <a:ext cx="403" cy="6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06" name="Line 474"/>
              <p:cNvSpPr>
                <a:spLocks noChangeShapeType="1"/>
              </p:cNvSpPr>
              <p:nvPr/>
            </p:nvSpPr>
            <p:spPr bwMode="auto">
              <a:xfrm flipH="1">
                <a:off x="253" y="2823"/>
                <a:ext cx="184" cy="67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07" name="Line 475"/>
              <p:cNvSpPr>
                <a:spLocks noChangeShapeType="1"/>
              </p:cNvSpPr>
              <p:nvPr/>
            </p:nvSpPr>
            <p:spPr bwMode="auto">
              <a:xfrm>
                <a:off x="250" y="2877"/>
                <a:ext cx="196" cy="69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08" name="Line 476"/>
              <p:cNvSpPr>
                <a:spLocks noChangeShapeType="1"/>
              </p:cNvSpPr>
              <p:nvPr/>
            </p:nvSpPr>
            <p:spPr bwMode="auto">
              <a:xfrm>
                <a:off x="101" y="3003"/>
                <a:ext cx="349" cy="55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09" name="Line 477"/>
              <p:cNvSpPr>
                <a:spLocks noChangeShapeType="1"/>
              </p:cNvSpPr>
              <p:nvPr/>
            </p:nvSpPr>
            <p:spPr bwMode="auto">
              <a:xfrm flipH="1">
                <a:off x="260" y="3365"/>
                <a:ext cx="529" cy="1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10" name="Line 478"/>
              <p:cNvSpPr>
                <a:spLocks noChangeShapeType="1"/>
              </p:cNvSpPr>
              <p:nvPr/>
            </p:nvSpPr>
            <p:spPr bwMode="auto">
              <a:xfrm flipH="1" flipV="1">
                <a:off x="275" y="2860"/>
                <a:ext cx="537" cy="31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11" name="Line 479"/>
              <p:cNvSpPr>
                <a:spLocks noChangeShapeType="1"/>
              </p:cNvSpPr>
              <p:nvPr/>
            </p:nvSpPr>
            <p:spPr bwMode="auto">
              <a:xfrm flipH="1" flipV="1">
                <a:off x="266" y="2865"/>
                <a:ext cx="528" cy="12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12" name="Line 480"/>
              <p:cNvSpPr>
                <a:spLocks noChangeShapeType="1"/>
              </p:cNvSpPr>
              <p:nvPr/>
            </p:nvSpPr>
            <p:spPr bwMode="auto">
              <a:xfrm flipH="1">
                <a:off x="104" y="3173"/>
                <a:ext cx="748" cy="15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13" name="Line 481"/>
              <p:cNvSpPr>
                <a:spLocks noChangeShapeType="1"/>
              </p:cNvSpPr>
              <p:nvPr/>
            </p:nvSpPr>
            <p:spPr bwMode="auto">
              <a:xfrm flipH="1" flipV="1">
                <a:off x="283" y="2888"/>
                <a:ext cx="537" cy="4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14" name="Line 482"/>
              <p:cNvSpPr>
                <a:spLocks noChangeShapeType="1"/>
              </p:cNvSpPr>
              <p:nvPr/>
            </p:nvSpPr>
            <p:spPr bwMode="auto">
              <a:xfrm flipH="1" flipV="1">
                <a:off x="134" y="3008"/>
                <a:ext cx="665" cy="3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15" name="Line 483"/>
              <p:cNvSpPr>
                <a:spLocks noChangeShapeType="1"/>
              </p:cNvSpPr>
              <p:nvPr/>
            </p:nvSpPr>
            <p:spPr bwMode="auto">
              <a:xfrm flipH="1" flipV="1">
                <a:off x="91" y="3335"/>
                <a:ext cx="702" cy="1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716" name="Line 484"/>
              <p:cNvSpPr>
                <a:spLocks noChangeShapeType="1"/>
              </p:cNvSpPr>
              <p:nvPr/>
            </p:nvSpPr>
            <p:spPr bwMode="auto">
              <a:xfrm>
                <a:off x="105" y="3013"/>
                <a:ext cx="145" cy="48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5717" name="Cloud"/>
          <p:cNvSpPr>
            <a:spLocks noChangeAspect="1" noEditPoints="1" noChangeArrowheads="1"/>
          </p:cNvSpPr>
          <p:nvPr/>
        </p:nvSpPr>
        <p:spPr bwMode="auto">
          <a:xfrm>
            <a:off x="2816225" y="4757738"/>
            <a:ext cx="1908175" cy="112871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accent2"/>
              </a:gs>
              <a:gs pos="50000">
                <a:srgbClr val="FFFFFF"/>
              </a:gs>
              <a:gs pos="100000">
                <a:schemeClr val="accent2"/>
              </a:gs>
            </a:gsLst>
            <a:lin ang="2700000" scaled="1"/>
          </a:gradFill>
          <a:ln>
            <a:noFill/>
          </a:ln>
          <a:effectLst/>
          <a:extLst>
            <a:ext uri="{91240B29-F687-4F45-9708-019B960494DF}">
              <a14:hiddenLine xmlns:a14="http://schemas.microsoft.com/office/drawing/2010/main" w="9525">
                <a:solidFill>
                  <a:srgbClr val="000000"/>
                </a:solidFill>
                <a:prstDash val="dash"/>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lIns="0" tIns="0" rIns="0" bIns="0" anchor="ctr" anchorCtr="1"/>
          <a:lstStyle/>
          <a:p>
            <a:pPr algn="ctr"/>
            <a:r>
              <a:rPr lang="en-US" sz="1200" b="1">
                <a:solidFill>
                  <a:schemeClr val="accent2"/>
                </a:solidFill>
              </a:rPr>
              <a:t>Underlying</a:t>
            </a:r>
          </a:p>
          <a:p>
            <a:pPr algn="ctr"/>
            <a:r>
              <a:rPr lang="en-US" sz="1200" b="1">
                <a:solidFill>
                  <a:schemeClr val="accent2"/>
                </a:solidFill>
              </a:rPr>
              <a:t>Communications</a:t>
            </a:r>
          </a:p>
          <a:p>
            <a:pPr algn="ctr"/>
            <a:r>
              <a:rPr lang="en-US" sz="1200" b="1">
                <a:solidFill>
                  <a:schemeClr val="accent2"/>
                </a:solidFill>
              </a:rPr>
              <a:t>Network</a:t>
            </a:r>
          </a:p>
        </p:txBody>
      </p:sp>
      <p:sp>
        <p:nvSpPr>
          <p:cNvPr id="95718" name="Text Box 486"/>
          <p:cNvSpPr txBox="1">
            <a:spLocks noChangeArrowheads="1"/>
          </p:cNvSpPr>
          <p:nvPr/>
        </p:nvSpPr>
        <p:spPr bwMode="auto">
          <a:xfrm>
            <a:off x="187325" y="5481638"/>
            <a:ext cx="1219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000"/>
              <a:t>Network Management Ops Center</a:t>
            </a:r>
          </a:p>
        </p:txBody>
      </p:sp>
      <p:sp>
        <p:nvSpPr>
          <p:cNvPr id="95719" name="AutoShape 487"/>
          <p:cNvSpPr>
            <a:spLocks noChangeArrowheads="1"/>
          </p:cNvSpPr>
          <p:nvPr/>
        </p:nvSpPr>
        <p:spPr bwMode="auto">
          <a:xfrm>
            <a:off x="5776913" y="4411663"/>
            <a:ext cx="3298825" cy="1611312"/>
          </a:xfrm>
          <a:prstGeom prst="roundRect">
            <a:avLst>
              <a:gd name="adj" fmla="val 16667"/>
            </a:avLst>
          </a:prstGeom>
          <a:solidFill>
            <a:schemeClr val="hlink"/>
          </a:soli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14300" indent="-114300" eaLnBrk="0" hangingPunct="0"/>
            <a:r>
              <a:rPr lang="en-US" sz="1000" b="1" u="sng">
                <a:solidFill>
                  <a:schemeClr val="bg1"/>
                </a:solidFill>
              </a:rPr>
              <a:t>More Flexible Communications Capabilities to support:</a:t>
            </a:r>
          </a:p>
          <a:p>
            <a:pPr marL="342900" lvl="1" indent="-114300" eaLnBrk="0" hangingPunct="0">
              <a:buFontTx/>
              <a:buChar char="•"/>
            </a:pPr>
            <a:r>
              <a:rPr lang="en-US" sz="1000" b="1">
                <a:solidFill>
                  <a:schemeClr val="bg1"/>
                </a:solidFill>
              </a:rPr>
              <a:t>Business Continuity Planning</a:t>
            </a:r>
          </a:p>
          <a:p>
            <a:pPr marL="342900" lvl="1" indent="-114300" eaLnBrk="0" hangingPunct="0">
              <a:buFontTx/>
              <a:buChar char="•"/>
            </a:pPr>
            <a:r>
              <a:rPr lang="en-US" sz="1000" b="1">
                <a:solidFill>
                  <a:schemeClr val="bg1"/>
                </a:solidFill>
              </a:rPr>
              <a:t>Operational Security</a:t>
            </a:r>
          </a:p>
          <a:p>
            <a:pPr marL="342900" lvl="1" indent="-114300" eaLnBrk="0" hangingPunct="0">
              <a:buFontTx/>
              <a:buChar char="•"/>
            </a:pPr>
            <a:r>
              <a:rPr lang="en-US" sz="1000" b="1">
                <a:solidFill>
                  <a:schemeClr val="bg1"/>
                </a:solidFill>
              </a:rPr>
              <a:t>Consolidation/Co-location</a:t>
            </a:r>
          </a:p>
          <a:p>
            <a:pPr marL="342900" lvl="1" indent="-114300" eaLnBrk="0" hangingPunct="0">
              <a:buFontTx/>
              <a:buChar char="•"/>
            </a:pPr>
            <a:r>
              <a:rPr lang="en-US" sz="1000" b="1">
                <a:solidFill>
                  <a:schemeClr val="bg1"/>
                </a:solidFill>
              </a:rPr>
              <a:t>Load Sharing and Balancing across facilities</a:t>
            </a:r>
          </a:p>
          <a:p>
            <a:pPr marL="342900" lvl="1" indent="-114300" eaLnBrk="0" hangingPunct="0">
              <a:buFontTx/>
              <a:buChar char="•"/>
            </a:pPr>
            <a:r>
              <a:rPr lang="en-US" sz="1000" b="1">
                <a:solidFill>
                  <a:schemeClr val="bg1"/>
                </a:solidFill>
              </a:rPr>
              <a:t>Virtual Towers</a:t>
            </a:r>
          </a:p>
          <a:p>
            <a:pPr marL="342900" lvl="1" indent="-114300" eaLnBrk="0" hangingPunct="0">
              <a:buFontTx/>
              <a:buChar char="•"/>
            </a:pPr>
            <a:r>
              <a:rPr lang="en-US" sz="1000" b="1">
                <a:solidFill>
                  <a:schemeClr val="bg1"/>
                </a:solidFill>
              </a:rPr>
              <a:t>UAS Communications</a:t>
            </a:r>
          </a:p>
        </p:txBody>
      </p:sp>
      <p:grpSp>
        <p:nvGrpSpPr>
          <p:cNvPr id="95720" name="Group 488"/>
          <p:cNvGrpSpPr>
            <a:grpSpLocks/>
          </p:cNvGrpSpPr>
          <p:nvPr/>
        </p:nvGrpSpPr>
        <p:grpSpPr bwMode="auto">
          <a:xfrm>
            <a:off x="292100" y="4962525"/>
            <a:ext cx="2549525" cy="549275"/>
            <a:chOff x="184" y="3126"/>
            <a:chExt cx="1606" cy="346"/>
          </a:xfrm>
        </p:grpSpPr>
        <p:sp>
          <p:nvSpPr>
            <p:cNvPr id="95721" name="Line 489"/>
            <p:cNvSpPr>
              <a:spLocks noChangeShapeType="1"/>
            </p:cNvSpPr>
            <p:nvPr/>
          </p:nvSpPr>
          <p:spPr bwMode="auto">
            <a:xfrm>
              <a:off x="636" y="3294"/>
              <a:ext cx="1154" cy="54"/>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5722" name="Picture 490" descr="jntfront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4" y="3126"/>
              <a:ext cx="548" cy="346"/>
            </a:xfrm>
            <a:prstGeom prst="rect">
              <a:avLst/>
            </a:prstGeom>
            <a:noFill/>
            <a:extLst>
              <a:ext uri="{909E8E84-426E-40DD-AFC4-6F175D3DCCD1}">
                <a14:hiddenFill xmlns:a14="http://schemas.microsoft.com/office/drawing/2010/main">
                  <a:solidFill>
                    <a:srgbClr val="FFFFFF"/>
                  </a:solidFill>
                </a14:hiddenFill>
              </a:ext>
            </a:extLst>
          </p:spPr>
        </p:pic>
      </p:grpSp>
      <p:sp>
        <p:nvSpPr>
          <p:cNvPr id="95723" name="Text Box 491"/>
          <p:cNvSpPr txBox="1">
            <a:spLocks noChangeArrowheads="1"/>
          </p:cNvSpPr>
          <p:nvPr/>
        </p:nvSpPr>
        <p:spPr bwMode="auto">
          <a:xfrm>
            <a:off x="1495425" y="5843588"/>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000"/>
              <a:t>Air Traffic Center</a:t>
            </a:r>
          </a:p>
        </p:txBody>
      </p:sp>
    </p:spTree>
    <p:extLst>
      <p:ext uri="{BB962C8B-B14F-4D97-AF65-F5344CB8AC3E}">
        <p14:creationId xmlns:p14="http://schemas.microsoft.com/office/powerpoint/2010/main" val="40194296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title="NVS Map"/>
          <p:cNvPicPr>
            <a:picLocks noChangeAspect="1"/>
          </p:cNvPicPr>
          <p:nvPr/>
        </p:nvPicPr>
        <p:blipFill>
          <a:blip r:embed="rId3"/>
          <a:stretch>
            <a:fillRect/>
          </a:stretch>
        </p:blipFill>
        <p:spPr>
          <a:xfrm>
            <a:off x="0" y="1249363"/>
            <a:ext cx="7129463" cy="4756150"/>
          </a:xfrm>
          <a:prstGeom prst="rect">
            <a:avLst/>
          </a:prstGeom>
        </p:spPr>
      </p:pic>
      <p:pic>
        <p:nvPicPr>
          <p:cNvPr id="28" name="Picture 2" descr="Icon" title="Execute Programs"/>
          <p:cNvPicPr>
            <a:picLocks noChangeAspect="1" noChangeArrowheads="1"/>
          </p:cNvPicPr>
          <p:nvPr/>
        </p:nvPicPr>
        <p:blipFill>
          <a:blip r:embed="rId4"/>
          <a:srcRect/>
          <a:stretch>
            <a:fillRect/>
          </a:stretch>
        </p:blipFill>
        <p:spPr bwMode="auto">
          <a:xfrm>
            <a:off x="8531225" y="635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Box 29"/>
          <p:cNvSpPr txBox="1">
            <a:spLocks noChangeArrowheads="1"/>
          </p:cNvSpPr>
          <p:nvPr/>
        </p:nvSpPr>
        <p:spPr bwMode="auto">
          <a:xfrm>
            <a:off x="282575" y="6611938"/>
            <a:ext cx="8578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A8BCB9E9-389A-46A3-8538-417DBCE69168}" type="slidenum">
              <a:rPr lang="en-US" altLang="en-US" sz="1000" b="1">
                <a:solidFill>
                  <a:srgbClr val="000000"/>
                </a:solidFill>
                <a:latin typeface="Arial" pitchFamily="34" charset="0"/>
              </a:rPr>
              <a:pPr algn="ctr"/>
              <a:t>28</a:t>
            </a:fld>
            <a:endParaRPr lang="en-US" altLang="en-US" sz="1000" b="1">
              <a:solidFill>
                <a:srgbClr val="000000"/>
              </a:solidFill>
              <a:latin typeface="Arial" pitchFamily="34" charset="0"/>
            </a:endParaRPr>
          </a:p>
        </p:txBody>
      </p:sp>
      <p:sp>
        <p:nvSpPr>
          <p:cNvPr id="3" name="Title 2"/>
          <p:cNvSpPr>
            <a:spLocks noGrp="1"/>
          </p:cNvSpPr>
          <p:nvPr>
            <p:ph type="title"/>
          </p:nvPr>
        </p:nvSpPr>
        <p:spPr/>
        <p:txBody>
          <a:bodyPr rtlCol="0">
            <a:normAutofit fontScale="90000"/>
          </a:bodyPr>
          <a:lstStyle/>
          <a:p>
            <a:pPr fontAlgn="auto">
              <a:spcAft>
                <a:spcPts val="0"/>
              </a:spcAft>
              <a:defRPr/>
            </a:pPr>
            <a:r>
              <a:rPr lang="en-US" dirty="0">
                <a:solidFill>
                  <a:schemeClr val="accent1">
                    <a:lumMod val="50000"/>
                  </a:schemeClr>
                </a:solidFill>
                <a:latin typeface="Arial" pitchFamily="34" charset="0"/>
              </a:rPr>
              <a:t>NAS Voice </a:t>
            </a:r>
            <a:r>
              <a:rPr lang="en-US" dirty="0" smtClean="0">
                <a:solidFill>
                  <a:schemeClr val="accent1">
                    <a:lumMod val="50000"/>
                  </a:schemeClr>
                </a:solidFill>
                <a:latin typeface="Arial" pitchFamily="34" charset="0"/>
              </a:rPr>
              <a:t>System</a:t>
            </a:r>
            <a:br>
              <a:rPr lang="en-US" dirty="0" smtClean="0">
                <a:solidFill>
                  <a:schemeClr val="accent1">
                    <a:lumMod val="50000"/>
                  </a:schemeClr>
                </a:solidFill>
                <a:latin typeface="Arial" pitchFamily="34" charset="0"/>
              </a:rPr>
            </a:br>
            <a:r>
              <a:rPr lang="en-US" sz="2700" dirty="0">
                <a:solidFill>
                  <a:schemeClr val="accent1">
                    <a:lumMod val="50000"/>
                  </a:schemeClr>
                </a:solidFill>
              </a:rPr>
              <a:t>Flexible operational voice </a:t>
            </a:r>
            <a:r>
              <a:rPr lang="en-US" sz="2700" dirty="0" smtClean="0">
                <a:solidFill>
                  <a:schemeClr val="accent1">
                    <a:lumMod val="50000"/>
                  </a:schemeClr>
                </a:solidFill>
              </a:rPr>
              <a:t>capability</a:t>
            </a:r>
            <a:r>
              <a:rPr lang="en-US" sz="2700" dirty="0">
                <a:solidFill>
                  <a:schemeClr val="accent1">
                    <a:lumMod val="50000"/>
                  </a:schemeClr>
                </a:solidFill>
                <a:latin typeface="Arial" pitchFamily="34" charset="0"/>
              </a:rPr>
              <a:t/>
            </a:r>
            <a:br>
              <a:rPr lang="en-US" sz="2700" dirty="0">
                <a:solidFill>
                  <a:schemeClr val="accent1">
                    <a:lumMod val="50000"/>
                  </a:schemeClr>
                </a:solidFill>
                <a:latin typeface="Arial" pitchFamily="34" charset="0"/>
              </a:rPr>
            </a:br>
            <a:r>
              <a:rPr lang="en-US" sz="2700" dirty="0">
                <a:solidFill>
                  <a:schemeClr val="accent1">
                    <a:lumMod val="50000"/>
                  </a:schemeClr>
                </a:solidFill>
                <a:latin typeface="Arial" pitchFamily="34" charset="0"/>
              </a:rPr>
              <a:t>As of: </a:t>
            </a:r>
            <a:r>
              <a:rPr lang="en-US" sz="2700" b="0" dirty="0" smtClean="0">
                <a:solidFill>
                  <a:schemeClr val="accent1">
                    <a:lumMod val="50000"/>
                  </a:schemeClr>
                </a:solidFill>
                <a:latin typeface="Arial" pitchFamily="34" charset="0"/>
              </a:rPr>
              <a:t>July</a:t>
            </a:r>
            <a:r>
              <a:rPr lang="en-US" sz="2700" dirty="0" smtClean="0">
                <a:solidFill>
                  <a:schemeClr val="accent1">
                    <a:lumMod val="50000"/>
                  </a:schemeClr>
                </a:solidFill>
                <a:latin typeface="Arial" pitchFamily="34" charset="0"/>
              </a:rPr>
              <a:t> </a:t>
            </a:r>
            <a:r>
              <a:rPr lang="en-US" sz="2700" b="0" dirty="0">
                <a:solidFill>
                  <a:schemeClr val="accent1">
                    <a:lumMod val="50000"/>
                  </a:schemeClr>
                </a:solidFill>
                <a:latin typeface="Arial" pitchFamily="34" charset="0"/>
              </a:rPr>
              <a:t>2015</a:t>
            </a:r>
          </a:p>
        </p:txBody>
      </p:sp>
      <p:sp>
        <p:nvSpPr>
          <p:cNvPr id="13318" name="TextBox 99"/>
          <p:cNvSpPr txBox="1">
            <a:spLocks noChangeArrowheads="1"/>
          </p:cNvSpPr>
          <p:nvPr/>
        </p:nvSpPr>
        <p:spPr bwMode="auto">
          <a:xfrm>
            <a:off x="14288" y="6053138"/>
            <a:ext cx="1555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a:solidFill>
                  <a:srgbClr val="1F497D"/>
                </a:solidFill>
                <a:latin typeface="Arial" pitchFamily="34" charset="0"/>
              </a:rPr>
              <a:t>NAS Voice System (NVS)</a:t>
            </a:r>
          </a:p>
        </p:txBody>
      </p:sp>
      <p:grpSp>
        <p:nvGrpSpPr>
          <p:cNvPr id="13319" name="Group 31"/>
          <p:cNvGrpSpPr>
            <a:grpSpLocks/>
          </p:cNvGrpSpPr>
          <p:nvPr/>
        </p:nvGrpSpPr>
        <p:grpSpPr bwMode="auto">
          <a:xfrm>
            <a:off x="-11113" y="6235700"/>
            <a:ext cx="9144001" cy="420688"/>
            <a:chOff x="-10940" y="2325170"/>
            <a:chExt cx="9144000" cy="421922"/>
          </a:xfrm>
        </p:grpSpPr>
        <p:sp>
          <p:nvSpPr>
            <p:cNvPr id="33" name="Pentagon 32"/>
            <p:cNvSpPr/>
            <p:nvPr/>
          </p:nvSpPr>
          <p:spPr bwMode="auto">
            <a:xfrm>
              <a:off x="-10940" y="2334723"/>
              <a:ext cx="9144000" cy="412369"/>
            </a:xfrm>
            <a:prstGeom prst="homePlate">
              <a:avLst/>
            </a:prstGeom>
            <a:gradFill flip="none" rotWithShape="1">
              <a:gsLst>
                <a:gs pos="37000">
                  <a:srgbClr val="92D050"/>
                </a:gs>
                <a:gs pos="14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buFontTx/>
                <a:buChar char="•"/>
                <a:defRPr/>
              </a:pPr>
              <a:endParaRPr lang="en-US" sz="2400" dirty="0">
                <a:solidFill>
                  <a:prstClr val="black"/>
                </a:solidFill>
                <a:latin typeface="Calibri"/>
              </a:endParaRPr>
            </a:p>
          </p:txBody>
        </p:sp>
        <p:sp>
          <p:nvSpPr>
            <p:cNvPr id="13337" name="TextBox 132"/>
            <p:cNvSpPr txBox="1">
              <a:spLocks noChangeArrowheads="1"/>
            </p:cNvSpPr>
            <p:nvPr/>
          </p:nvSpPr>
          <p:spPr bwMode="auto">
            <a:xfrm>
              <a:off x="287133" y="2351889"/>
              <a:ext cx="1410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Achieve Gov’t Acceptance of two NVS Demo systems at contractor's facility</a:t>
              </a:r>
            </a:p>
          </p:txBody>
        </p:sp>
        <p:sp>
          <p:nvSpPr>
            <p:cNvPr id="13338" name="TextBox 137"/>
            <p:cNvSpPr txBox="1">
              <a:spLocks noChangeArrowheads="1"/>
            </p:cNvSpPr>
            <p:nvPr/>
          </p:nvSpPr>
          <p:spPr bwMode="auto">
            <a:xfrm>
              <a:off x="2076731" y="2350525"/>
              <a:ext cx="13984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Complete Initial Demonstrations Mar 2014</a:t>
              </a:r>
            </a:p>
          </p:txBody>
        </p:sp>
        <p:sp>
          <p:nvSpPr>
            <p:cNvPr id="13339" name="TextBox 139"/>
            <p:cNvSpPr txBox="1">
              <a:spLocks noChangeArrowheads="1"/>
            </p:cNvSpPr>
            <p:nvPr/>
          </p:nvSpPr>
          <p:spPr bwMode="auto">
            <a:xfrm>
              <a:off x="3731024" y="2355684"/>
              <a:ext cx="1753409" cy="24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NAS Qualification  Final Investment  Decision (FID) Sep 2014</a:t>
              </a:r>
            </a:p>
          </p:txBody>
        </p:sp>
        <p:sp>
          <p:nvSpPr>
            <p:cNvPr id="13340" name="Oval 140"/>
            <p:cNvSpPr>
              <a:spLocks noChangeArrowheads="1"/>
            </p:cNvSpPr>
            <p:nvPr/>
          </p:nvSpPr>
          <p:spPr bwMode="auto">
            <a:xfrm>
              <a:off x="8781842" y="2338143"/>
              <a:ext cx="144465" cy="144462"/>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endParaRPr>
            </a:p>
          </p:txBody>
        </p:sp>
        <p:sp>
          <p:nvSpPr>
            <p:cNvPr id="13341" name="TextBox 141"/>
            <p:cNvSpPr txBox="1">
              <a:spLocks noChangeArrowheads="1"/>
            </p:cNvSpPr>
            <p:nvPr/>
          </p:nvSpPr>
          <p:spPr bwMode="auto">
            <a:xfrm>
              <a:off x="8108314" y="2341319"/>
              <a:ext cx="6145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Initiate OT&amp;E</a:t>
              </a:r>
            </a:p>
            <a:p>
              <a:pPr algn="r"/>
              <a:r>
                <a:rPr lang="en-US" altLang="en-US" sz="800">
                  <a:solidFill>
                    <a:srgbClr val="000000"/>
                  </a:solidFill>
                  <a:latin typeface="Arial" pitchFamily="34" charset="0"/>
                </a:rPr>
                <a:t>Jun 2018</a:t>
              </a:r>
            </a:p>
          </p:txBody>
        </p:sp>
        <p:sp>
          <p:nvSpPr>
            <p:cNvPr id="13342" name="Oval 142"/>
            <p:cNvSpPr>
              <a:spLocks noChangeArrowheads="1"/>
            </p:cNvSpPr>
            <p:nvPr/>
          </p:nvSpPr>
          <p:spPr bwMode="auto">
            <a:xfrm>
              <a:off x="7907652" y="2338143"/>
              <a:ext cx="144465" cy="144462"/>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endParaRPr>
            </a:p>
          </p:txBody>
        </p:sp>
        <p:sp>
          <p:nvSpPr>
            <p:cNvPr id="13343" name="TextBox 143"/>
            <p:cNvSpPr txBox="1">
              <a:spLocks noChangeArrowheads="1"/>
            </p:cNvSpPr>
            <p:nvPr/>
          </p:nvSpPr>
          <p:spPr bwMode="auto">
            <a:xfrm>
              <a:off x="6646332" y="2362527"/>
              <a:ext cx="12410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Begin ATC Task &amp;</a:t>
              </a:r>
            </a:p>
            <a:p>
              <a:pPr algn="r"/>
              <a:r>
                <a:rPr lang="en-US" altLang="en-US" sz="800">
                  <a:solidFill>
                    <a:srgbClr val="000000"/>
                  </a:solidFill>
                  <a:latin typeface="Arial" pitchFamily="34" charset="0"/>
                </a:rPr>
                <a:t> Skills Analysis (TASA) Development  Aug  2016</a:t>
              </a:r>
            </a:p>
          </p:txBody>
        </p:sp>
        <p:pic>
          <p:nvPicPr>
            <p:cNvPr id="41" name="Picture 3" descr="Checkmark" title="Objective Completed"/>
            <p:cNvPicPr>
              <a:picLocks noChangeAspect="1" noChangeArrowheads="1"/>
            </p:cNvPicPr>
            <p:nvPr/>
          </p:nvPicPr>
          <p:blipFill>
            <a:blip r:embed="rId5"/>
            <a:srcRect/>
            <a:stretch>
              <a:fillRect/>
            </a:stretch>
          </p:blipFill>
          <p:spPr bwMode="auto">
            <a:xfrm>
              <a:off x="20811" y="2336316"/>
              <a:ext cx="212725" cy="21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 descr="Checkmark" title="Objective Completed"/>
            <p:cNvPicPr>
              <a:picLocks noChangeAspect="1" noChangeArrowheads="1"/>
            </p:cNvPicPr>
            <p:nvPr/>
          </p:nvPicPr>
          <p:blipFill>
            <a:blip r:embed="rId5"/>
            <a:srcRect/>
            <a:stretch>
              <a:fillRect/>
            </a:stretch>
          </p:blipFill>
          <p:spPr bwMode="auto">
            <a:xfrm>
              <a:off x="1811511" y="2331539"/>
              <a:ext cx="212725" cy="21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 descr="Checkmark" title="Objective Completed"/>
            <p:cNvPicPr>
              <a:picLocks noChangeAspect="1" noChangeArrowheads="1"/>
            </p:cNvPicPr>
            <p:nvPr/>
          </p:nvPicPr>
          <p:blipFill>
            <a:blip r:embed="rId5"/>
            <a:srcRect/>
            <a:stretch>
              <a:fillRect/>
            </a:stretch>
          </p:blipFill>
          <p:spPr bwMode="auto">
            <a:xfrm>
              <a:off x="3472036" y="2325170"/>
              <a:ext cx="212725" cy="21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20" name="Group 1"/>
          <p:cNvGrpSpPr>
            <a:grpSpLocks/>
          </p:cNvGrpSpPr>
          <p:nvPr/>
        </p:nvGrpSpPr>
        <p:grpSpPr bwMode="auto">
          <a:xfrm>
            <a:off x="7480300" y="1193800"/>
            <a:ext cx="1093788" cy="1243013"/>
            <a:chOff x="7467573" y="1193416"/>
            <a:chExt cx="1093022" cy="1242604"/>
          </a:xfrm>
        </p:grpSpPr>
        <p:sp>
          <p:nvSpPr>
            <p:cNvPr id="45" name="Rounded Rectangle 44"/>
            <p:cNvSpPr/>
            <p:nvPr/>
          </p:nvSpPr>
          <p:spPr>
            <a:xfrm>
              <a:off x="7467573" y="1193416"/>
              <a:ext cx="1093022" cy="1242604"/>
            </a:xfrm>
            <a:prstGeom prst="roundRect">
              <a:avLst/>
            </a:prstGeom>
            <a:solidFill>
              <a:srgbClr val="AEE0F6"/>
            </a:solidFill>
            <a:ln>
              <a:solidFill>
                <a:srgbClr val="3B84C8"/>
              </a:solidFill>
            </a:ln>
            <a:effectLst/>
          </p:spPr>
          <p:style>
            <a:lnRef idx="1">
              <a:schemeClr val="accent1"/>
            </a:lnRef>
            <a:fillRef idx="3">
              <a:schemeClr val="accent1"/>
            </a:fillRef>
            <a:effectRef idx="2">
              <a:schemeClr val="accent1"/>
            </a:effectRef>
            <a:fontRef idx="minor">
              <a:schemeClr val="lt1"/>
            </a:fontRef>
          </p:style>
          <p:txBody>
            <a:bodyPr lIns="0" tIns="0" rIns="0"/>
            <a:lstStyle/>
            <a:p>
              <a:pPr algn="ctr" fontAlgn="auto">
                <a:spcBef>
                  <a:spcPts val="0"/>
                </a:spcBef>
                <a:spcAft>
                  <a:spcPts val="500"/>
                </a:spcAft>
                <a:defRPr/>
              </a:pPr>
              <a:r>
                <a:rPr lang="en-US" sz="1100" b="1" dirty="0">
                  <a:solidFill>
                    <a:srgbClr val="17375E"/>
                  </a:solidFill>
                  <a:cs typeface="Arial"/>
                </a:rPr>
                <a:t>Key</a:t>
              </a:r>
            </a:p>
            <a:p>
              <a:pPr marL="285750" fontAlgn="auto">
                <a:spcBef>
                  <a:spcPts val="0"/>
                </a:spcBef>
                <a:spcAft>
                  <a:spcPts val="0"/>
                </a:spcAft>
                <a:defRPr/>
              </a:pPr>
              <a:r>
                <a:rPr lang="en-US" sz="800" dirty="0">
                  <a:solidFill>
                    <a:prstClr val="black"/>
                  </a:solidFill>
                  <a:cs typeface="Arial"/>
                </a:rPr>
                <a:t>ARTCC</a:t>
              </a:r>
            </a:p>
            <a:p>
              <a:pPr marL="285750" fontAlgn="auto">
                <a:lnSpc>
                  <a:spcPct val="200000"/>
                </a:lnSpc>
                <a:spcBef>
                  <a:spcPts val="0"/>
                </a:spcBef>
                <a:spcAft>
                  <a:spcPts val="0"/>
                </a:spcAft>
                <a:defRPr/>
              </a:pPr>
              <a:r>
                <a:rPr lang="en-US" sz="800" dirty="0">
                  <a:solidFill>
                    <a:prstClr val="black"/>
                  </a:solidFill>
                  <a:cs typeface="Arial"/>
                </a:rPr>
                <a:t>ATCT</a:t>
              </a:r>
            </a:p>
            <a:p>
              <a:pPr marL="285750" fontAlgn="auto">
                <a:lnSpc>
                  <a:spcPct val="200000"/>
                </a:lnSpc>
                <a:spcBef>
                  <a:spcPts val="0"/>
                </a:spcBef>
                <a:spcAft>
                  <a:spcPts val="0"/>
                </a:spcAft>
                <a:defRPr/>
              </a:pPr>
              <a:r>
                <a:rPr lang="en-US" sz="800" dirty="0">
                  <a:solidFill>
                    <a:prstClr val="black"/>
                  </a:solidFill>
                  <a:cs typeface="Arial"/>
                </a:rPr>
                <a:t>TRACON</a:t>
              </a:r>
            </a:p>
            <a:p>
              <a:pPr marL="285750" fontAlgn="auto">
                <a:lnSpc>
                  <a:spcPct val="200000"/>
                </a:lnSpc>
                <a:spcBef>
                  <a:spcPts val="0"/>
                </a:spcBef>
                <a:spcAft>
                  <a:spcPts val="0"/>
                </a:spcAft>
                <a:defRPr/>
              </a:pPr>
              <a:r>
                <a:rPr lang="en-US" sz="800" dirty="0">
                  <a:solidFill>
                    <a:prstClr val="black"/>
                  </a:solidFill>
                  <a:cs typeface="Arial"/>
                </a:rPr>
                <a:t>ATCT/TRACON</a:t>
              </a:r>
            </a:p>
          </p:txBody>
        </p:sp>
        <p:sp>
          <p:nvSpPr>
            <p:cNvPr id="5" name="Rectangle 4"/>
            <p:cNvSpPr/>
            <p:nvPr/>
          </p:nvSpPr>
          <p:spPr>
            <a:xfrm>
              <a:off x="7611935" y="1947231"/>
              <a:ext cx="111047" cy="111088"/>
            </a:xfrm>
            <a:prstGeom prst="rect">
              <a:avLst/>
            </a:prstGeom>
            <a:solidFill>
              <a:srgbClr val="10B70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7" name="Rectangle 46"/>
            <p:cNvSpPr/>
            <p:nvPr/>
          </p:nvSpPr>
          <p:spPr>
            <a:xfrm rot="18900000">
              <a:off x="7615108" y="1496529"/>
              <a:ext cx="98356" cy="98393"/>
            </a:xfrm>
            <a:prstGeom prst="rect">
              <a:avLst/>
            </a:prstGeom>
            <a:solidFill>
              <a:schemeClr val="bg1"/>
            </a:solidFill>
            <a:ln w="19050" cmpd="sng">
              <a:solidFill>
                <a:srgbClr val="6634A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Isosceles Triangle 5"/>
            <p:cNvSpPr/>
            <p:nvPr/>
          </p:nvSpPr>
          <p:spPr>
            <a:xfrm>
              <a:off x="7611935" y="1710771"/>
              <a:ext cx="111047" cy="101567"/>
            </a:xfrm>
            <a:prstGeom prst="triangle">
              <a:avLst/>
            </a:prstGeom>
            <a:solidFill>
              <a:srgbClr val="FFFFFF"/>
            </a:solidFill>
            <a:ln w="19050" cmpd="sng">
              <a:solidFill>
                <a:srgbClr val="10B702"/>
              </a:solid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nvGrpSpPr>
            <p:cNvPr id="13333" name="Group 6"/>
            <p:cNvGrpSpPr>
              <a:grpSpLocks/>
            </p:cNvGrpSpPr>
            <p:nvPr/>
          </p:nvGrpSpPr>
          <p:grpSpPr bwMode="auto">
            <a:xfrm>
              <a:off x="7605282" y="2184404"/>
              <a:ext cx="123825" cy="123825"/>
              <a:chOff x="7886700" y="3359150"/>
              <a:chExt cx="123825" cy="123825"/>
            </a:xfrm>
          </p:grpSpPr>
          <p:sp>
            <p:nvSpPr>
              <p:cNvPr id="49" name="Rectangle 48"/>
              <p:cNvSpPr/>
              <p:nvPr/>
            </p:nvSpPr>
            <p:spPr>
              <a:xfrm>
                <a:off x="7887007" y="3358436"/>
                <a:ext cx="123738" cy="123784"/>
              </a:xfrm>
              <a:prstGeom prst="rect">
                <a:avLst/>
              </a:prstGeom>
              <a:solidFill>
                <a:srgbClr val="10B70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8" name="Isosceles Triangle 47"/>
              <p:cNvSpPr/>
              <p:nvPr/>
            </p:nvSpPr>
            <p:spPr>
              <a:xfrm>
                <a:off x="7901284" y="3377480"/>
                <a:ext cx="95183" cy="85697"/>
              </a:xfrm>
              <a:prstGeom prst="triangle">
                <a:avLst/>
              </a:prstGeom>
              <a:solidFill>
                <a:srgbClr val="FFFFFF"/>
              </a:solidFill>
              <a:ln w="19050" cmpd="sng">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grpSp>
      <p:sp>
        <p:nvSpPr>
          <p:cNvPr id="13321" name="TextBox 3"/>
          <p:cNvSpPr txBox="1">
            <a:spLocks noChangeArrowheads="1"/>
          </p:cNvSpPr>
          <p:nvPr/>
        </p:nvSpPr>
        <p:spPr bwMode="auto">
          <a:xfrm>
            <a:off x="7380288" y="2439988"/>
            <a:ext cx="12795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a:solidFill>
                  <a:srgbClr val="000000"/>
                </a:solidFill>
              </a:rPr>
              <a:t>1 ARTCC</a:t>
            </a:r>
          </a:p>
          <a:p>
            <a:r>
              <a:rPr lang="en-US" altLang="en-US" sz="1000">
                <a:solidFill>
                  <a:srgbClr val="000000"/>
                </a:solidFill>
              </a:rPr>
              <a:t>1 TRACON</a:t>
            </a:r>
          </a:p>
          <a:p>
            <a:r>
              <a:rPr lang="en-US" altLang="en-US" sz="1000">
                <a:solidFill>
                  <a:srgbClr val="000000"/>
                </a:solidFill>
              </a:rPr>
              <a:t>1 ATCT</a:t>
            </a:r>
          </a:p>
          <a:p>
            <a:r>
              <a:rPr lang="en-US" altLang="en-US" sz="1000" i="1">
                <a:solidFill>
                  <a:srgbClr val="1F497D"/>
                </a:solidFill>
              </a:rPr>
              <a:t>(Air Traffic Facilities are simulated and linked over FTI national test bed)</a:t>
            </a:r>
            <a:endParaRPr lang="en-US" altLang="en-US" sz="1000">
              <a:solidFill>
                <a:srgbClr val="1F497D"/>
              </a:solidFill>
            </a:endParaRPr>
          </a:p>
          <a:p>
            <a:endParaRPr lang="en-US" altLang="en-US" sz="1000">
              <a:solidFill>
                <a:srgbClr val="000000"/>
              </a:solidFill>
            </a:endParaRPr>
          </a:p>
        </p:txBody>
      </p:sp>
      <p:sp>
        <p:nvSpPr>
          <p:cNvPr id="5130" name="TextBox 50"/>
          <p:cNvSpPr txBox="1">
            <a:spLocks noChangeArrowheads="1"/>
          </p:cNvSpPr>
          <p:nvPr/>
        </p:nvSpPr>
        <p:spPr bwMode="auto">
          <a:xfrm>
            <a:off x="2730063" y="5568950"/>
            <a:ext cx="44561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en-US" altLang="en-US" sz="1000" b="1" dirty="0" smtClean="0">
                <a:solidFill>
                  <a:srgbClr val="1F497D"/>
                </a:solidFill>
                <a:latin typeface="Arial" panose="020B0604020202020204" pitchFamily="34" charset="0"/>
              </a:rPr>
              <a:t>Changes </a:t>
            </a:r>
            <a:r>
              <a:rPr lang="en-US" altLang="en-US" sz="1000" b="1" dirty="0">
                <a:solidFill>
                  <a:srgbClr val="1F497D"/>
                </a:solidFill>
                <a:latin typeface="Arial" panose="020B0604020202020204" pitchFamily="34" charset="0"/>
              </a:rPr>
              <a:t>from Previous </a:t>
            </a:r>
            <a:r>
              <a:rPr lang="en-US" altLang="en-US" sz="1000" b="1" dirty="0" smtClean="0">
                <a:solidFill>
                  <a:srgbClr val="1F497D"/>
                </a:solidFill>
                <a:latin typeface="Arial" panose="020B0604020202020204" pitchFamily="34" charset="0"/>
              </a:rPr>
              <a:t>Month: No Changes</a:t>
            </a:r>
            <a:r>
              <a:rPr lang="en-US" altLang="en-US" sz="1000" b="1" kern="0" dirty="0" smtClean="0">
                <a:solidFill>
                  <a:srgbClr val="002060"/>
                </a:solidFill>
                <a:latin typeface="Arial" pitchFamily="34" charset="0"/>
              </a:rPr>
              <a:t> </a:t>
            </a:r>
            <a:endParaRPr lang="en-US" sz="1000" b="1" strike="sngStrike" dirty="0">
              <a:solidFill>
                <a:srgbClr val="002060"/>
              </a:solidFill>
              <a:latin typeface="Arial" panose="020B0604020202020204" pitchFamily="34" charset="0"/>
            </a:endParaRPr>
          </a:p>
        </p:txBody>
      </p:sp>
      <p:sp>
        <p:nvSpPr>
          <p:cNvPr id="13323" name="TextBox 143"/>
          <p:cNvSpPr txBox="1">
            <a:spLocks noChangeArrowheads="1"/>
          </p:cNvSpPr>
          <p:nvPr/>
        </p:nvSpPr>
        <p:spPr bwMode="auto">
          <a:xfrm>
            <a:off x="5562600" y="6273800"/>
            <a:ext cx="944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Complete Critical </a:t>
            </a:r>
          </a:p>
          <a:p>
            <a:pPr algn="r"/>
            <a:r>
              <a:rPr lang="en-US" altLang="en-US" sz="800">
                <a:solidFill>
                  <a:srgbClr val="000000"/>
                </a:solidFill>
                <a:latin typeface="Arial" pitchFamily="34" charset="0"/>
              </a:rPr>
              <a:t>Design Review </a:t>
            </a:r>
          </a:p>
          <a:p>
            <a:pPr algn="r"/>
            <a:r>
              <a:rPr lang="en-US" altLang="en-US" sz="800">
                <a:solidFill>
                  <a:srgbClr val="000000"/>
                </a:solidFill>
                <a:latin typeface="Arial" pitchFamily="34" charset="0"/>
              </a:rPr>
              <a:t>Jun 2015</a:t>
            </a:r>
          </a:p>
        </p:txBody>
      </p:sp>
      <p:sp>
        <p:nvSpPr>
          <p:cNvPr id="13324" name="TextBox 49"/>
          <p:cNvSpPr txBox="1">
            <a:spLocks noChangeArrowheads="1"/>
          </p:cNvSpPr>
          <p:nvPr/>
        </p:nvSpPr>
        <p:spPr bwMode="auto">
          <a:xfrm>
            <a:off x="12700" y="174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endParaRPr lang="en-US" altLang="en-US">
              <a:solidFill>
                <a:srgbClr val="FF0000"/>
              </a:solidFill>
            </a:endParaRPr>
          </a:p>
        </p:txBody>
      </p:sp>
      <p:sp>
        <p:nvSpPr>
          <p:cNvPr id="13328" name="TextBox 36"/>
          <p:cNvSpPr txBox="1">
            <a:spLocks noChangeArrowheads="1"/>
          </p:cNvSpPr>
          <p:nvPr/>
        </p:nvSpPr>
        <p:spPr bwMode="auto">
          <a:xfrm>
            <a:off x="12700" y="1746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dirty="0">
              <a:solidFill>
                <a:srgbClr val="FF0000"/>
              </a:solidFill>
            </a:endParaRPr>
          </a:p>
        </p:txBody>
      </p:sp>
      <p:pic>
        <p:nvPicPr>
          <p:cNvPr id="35" name="Picture 3" descr="Checkmark" title="Objective Completed"/>
          <p:cNvPicPr>
            <a:picLocks noChangeAspect="1" noChangeArrowheads="1"/>
          </p:cNvPicPr>
          <p:nvPr/>
        </p:nvPicPr>
        <p:blipFill>
          <a:blip r:embed="rId5"/>
          <a:srcRect/>
          <a:stretch>
            <a:fillRect/>
          </a:stretch>
        </p:blipFill>
        <p:spPr bwMode="auto">
          <a:xfrm>
            <a:off x="6539797" y="6240719"/>
            <a:ext cx="212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115287"/>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5656263" y="352425"/>
            <a:ext cx="2209800" cy="619125"/>
          </a:xfrm>
        </p:spPr>
        <p:txBody>
          <a:bodyPr/>
          <a:lstStyle/>
          <a:p>
            <a:r>
              <a:rPr lang="en-US" sz="1800">
                <a:solidFill>
                  <a:schemeClr val="tx1"/>
                </a:solidFill>
              </a:rPr>
              <a:t>Business as Usual</a:t>
            </a:r>
          </a:p>
        </p:txBody>
      </p:sp>
      <p:sp>
        <p:nvSpPr>
          <p:cNvPr id="73731" name="Text Box 4"/>
          <p:cNvSpPr txBox="1">
            <a:spLocks noChangeArrowheads="1"/>
          </p:cNvSpPr>
          <p:nvPr/>
        </p:nvSpPr>
        <p:spPr bwMode="auto">
          <a:xfrm>
            <a:off x="1690688" y="1573213"/>
            <a:ext cx="33813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1200" b="1">
                <a:cs typeface="Arial" pitchFamily="34" charset="0"/>
              </a:rPr>
              <a:t>Host</a:t>
            </a:r>
          </a:p>
        </p:txBody>
      </p:sp>
      <p:sp>
        <p:nvSpPr>
          <p:cNvPr id="73732" name="Text Box 5"/>
          <p:cNvSpPr txBox="1">
            <a:spLocks noChangeArrowheads="1"/>
          </p:cNvSpPr>
          <p:nvPr/>
        </p:nvSpPr>
        <p:spPr bwMode="auto">
          <a:xfrm>
            <a:off x="2320925" y="1724025"/>
            <a:ext cx="465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1200" b="1">
                <a:cs typeface="Arial" pitchFamily="34" charset="0"/>
              </a:rPr>
              <a:t>WARP</a:t>
            </a:r>
          </a:p>
        </p:txBody>
      </p:sp>
      <p:sp>
        <p:nvSpPr>
          <p:cNvPr id="73733" name="Text Box 6"/>
          <p:cNvSpPr txBox="1">
            <a:spLocks noChangeArrowheads="1"/>
          </p:cNvSpPr>
          <p:nvPr/>
        </p:nvSpPr>
        <p:spPr bwMode="auto">
          <a:xfrm>
            <a:off x="2890838" y="2160588"/>
            <a:ext cx="4651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1200" b="1">
                <a:cs typeface="Arial" pitchFamily="34" charset="0"/>
              </a:rPr>
              <a:t>IDS/</a:t>
            </a:r>
            <a:br>
              <a:rPr lang="en-US" sz="1200" b="1">
                <a:cs typeface="Arial" pitchFamily="34" charset="0"/>
              </a:rPr>
            </a:br>
            <a:r>
              <a:rPr lang="en-US" sz="1200" b="1">
                <a:cs typeface="Arial" pitchFamily="34" charset="0"/>
              </a:rPr>
              <a:t>ERIDS</a:t>
            </a:r>
          </a:p>
        </p:txBody>
      </p:sp>
      <p:sp>
        <p:nvSpPr>
          <p:cNvPr id="73734" name="Text Box 7"/>
          <p:cNvSpPr txBox="1">
            <a:spLocks noChangeArrowheads="1"/>
          </p:cNvSpPr>
          <p:nvPr/>
        </p:nvSpPr>
        <p:spPr bwMode="auto">
          <a:xfrm>
            <a:off x="3040063" y="2733675"/>
            <a:ext cx="4238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1200" b="1">
                <a:cs typeface="Arial" pitchFamily="34" charset="0"/>
              </a:rPr>
              <a:t>ATOP</a:t>
            </a:r>
          </a:p>
        </p:txBody>
      </p:sp>
      <p:sp>
        <p:nvSpPr>
          <p:cNvPr id="73735" name="Text Box 8"/>
          <p:cNvSpPr txBox="1">
            <a:spLocks noChangeArrowheads="1"/>
          </p:cNvSpPr>
          <p:nvPr/>
        </p:nvSpPr>
        <p:spPr bwMode="auto">
          <a:xfrm>
            <a:off x="2900363" y="3236913"/>
            <a:ext cx="3984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1200" b="1">
                <a:cs typeface="Arial" pitchFamily="34" charset="0"/>
              </a:rPr>
              <a:t>CIWS</a:t>
            </a:r>
          </a:p>
        </p:txBody>
      </p:sp>
      <p:sp>
        <p:nvSpPr>
          <p:cNvPr id="73736" name="Text Box 9"/>
          <p:cNvSpPr txBox="1">
            <a:spLocks noChangeArrowheads="1"/>
          </p:cNvSpPr>
          <p:nvPr/>
        </p:nvSpPr>
        <p:spPr bwMode="auto">
          <a:xfrm>
            <a:off x="1792288" y="4079875"/>
            <a:ext cx="3143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1200" b="1">
                <a:cs typeface="Arial" pitchFamily="34" charset="0"/>
              </a:rPr>
              <a:t>TFM</a:t>
            </a:r>
          </a:p>
        </p:txBody>
      </p:sp>
      <p:sp>
        <p:nvSpPr>
          <p:cNvPr id="73737" name="Text Box 10"/>
          <p:cNvSpPr txBox="1">
            <a:spLocks noChangeArrowheads="1"/>
          </p:cNvSpPr>
          <p:nvPr/>
        </p:nvSpPr>
        <p:spPr bwMode="auto">
          <a:xfrm>
            <a:off x="1176338" y="3919538"/>
            <a:ext cx="330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1200" b="1">
                <a:cs typeface="Arial" pitchFamily="34" charset="0"/>
              </a:rPr>
              <a:t>TMA</a:t>
            </a:r>
          </a:p>
        </p:txBody>
      </p:sp>
      <p:sp>
        <p:nvSpPr>
          <p:cNvPr id="73738" name="Text Box 11"/>
          <p:cNvSpPr txBox="1">
            <a:spLocks noChangeArrowheads="1"/>
          </p:cNvSpPr>
          <p:nvPr/>
        </p:nvSpPr>
        <p:spPr bwMode="auto">
          <a:xfrm>
            <a:off x="392113" y="3217863"/>
            <a:ext cx="5588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200" b="1">
                <a:cs typeface="Arial" pitchFamily="34" charset="0"/>
              </a:rPr>
              <a:t>STARS/</a:t>
            </a:r>
          </a:p>
          <a:p>
            <a:pPr algn="ctr"/>
            <a:r>
              <a:rPr lang="en-US" sz="1200" b="1">
                <a:cs typeface="Arial" pitchFamily="34" charset="0"/>
              </a:rPr>
              <a:t>ARTS/</a:t>
            </a:r>
          </a:p>
          <a:p>
            <a:pPr algn="ctr"/>
            <a:r>
              <a:rPr lang="en-US" sz="1200" b="1">
                <a:cs typeface="Arial" pitchFamily="34" charset="0"/>
              </a:rPr>
              <a:t>TAMR</a:t>
            </a:r>
          </a:p>
        </p:txBody>
      </p:sp>
      <p:sp>
        <p:nvSpPr>
          <p:cNvPr id="73739" name="Text Box 12"/>
          <p:cNvSpPr txBox="1">
            <a:spLocks noChangeArrowheads="1"/>
          </p:cNvSpPr>
          <p:nvPr/>
        </p:nvSpPr>
        <p:spPr bwMode="auto">
          <a:xfrm>
            <a:off x="303213" y="2790825"/>
            <a:ext cx="4476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1200" b="1">
                <a:cs typeface="Arial" pitchFamily="34" charset="0"/>
              </a:rPr>
              <a:t>ERAM</a:t>
            </a:r>
          </a:p>
        </p:txBody>
      </p:sp>
      <p:sp>
        <p:nvSpPr>
          <p:cNvPr id="73740" name="Text Box 13"/>
          <p:cNvSpPr txBox="1">
            <a:spLocks noChangeArrowheads="1"/>
          </p:cNvSpPr>
          <p:nvPr/>
        </p:nvSpPr>
        <p:spPr bwMode="auto">
          <a:xfrm>
            <a:off x="355600" y="2292350"/>
            <a:ext cx="5746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1200" b="1">
                <a:cs typeface="Arial" pitchFamily="34" charset="0"/>
              </a:rPr>
              <a:t>ASDE-X</a:t>
            </a:r>
          </a:p>
        </p:txBody>
      </p:sp>
      <p:sp>
        <p:nvSpPr>
          <p:cNvPr id="73741" name="Text Box 14"/>
          <p:cNvSpPr txBox="1">
            <a:spLocks noChangeArrowheads="1"/>
          </p:cNvSpPr>
          <p:nvPr/>
        </p:nvSpPr>
        <p:spPr bwMode="auto">
          <a:xfrm>
            <a:off x="1050925" y="1724025"/>
            <a:ext cx="4254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1200" b="1">
                <a:cs typeface="Arial" pitchFamily="34" charset="0"/>
              </a:rPr>
              <a:t>ETMS</a:t>
            </a:r>
          </a:p>
        </p:txBody>
      </p:sp>
      <p:sp>
        <p:nvSpPr>
          <p:cNvPr id="73742" name="Text Box 15"/>
          <p:cNvSpPr txBox="1">
            <a:spLocks noChangeArrowheads="1"/>
          </p:cNvSpPr>
          <p:nvPr/>
        </p:nvSpPr>
        <p:spPr bwMode="auto">
          <a:xfrm>
            <a:off x="2382838" y="3856038"/>
            <a:ext cx="5492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1200" b="1">
                <a:cs typeface="Arial" pitchFamily="34" charset="0"/>
              </a:rPr>
              <a:t>Inter-</a:t>
            </a:r>
            <a:br>
              <a:rPr lang="en-US" sz="1200" b="1">
                <a:cs typeface="Arial" pitchFamily="34" charset="0"/>
              </a:rPr>
            </a:br>
            <a:r>
              <a:rPr lang="en-US" sz="1200" b="1">
                <a:cs typeface="Arial" pitchFamily="34" charset="0"/>
              </a:rPr>
              <a:t>Agency</a:t>
            </a:r>
          </a:p>
        </p:txBody>
      </p:sp>
      <p:sp>
        <p:nvSpPr>
          <p:cNvPr id="73743" name="Line 16"/>
          <p:cNvSpPr>
            <a:spLocks noChangeShapeType="1"/>
          </p:cNvSpPr>
          <p:nvPr/>
        </p:nvSpPr>
        <p:spPr bwMode="auto">
          <a:xfrm flipH="1">
            <a:off x="1454150" y="2114550"/>
            <a:ext cx="471488" cy="14192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44" name="Line 17"/>
          <p:cNvSpPr>
            <a:spLocks noChangeShapeType="1"/>
          </p:cNvSpPr>
          <p:nvPr/>
        </p:nvSpPr>
        <p:spPr bwMode="auto">
          <a:xfrm>
            <a:off x="1404938" y="2243138"/>
            <a:ext cx="80962" cy="12588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45" name="Line 18"/>
          <p:cNvSpPr>
            <a:spLocks noChangeShapeType="1"/>
          </p:cNvSpPr>
          <p:nvPr/>
        </p:nvSpPr>
        <p:spPr bwMode="auto">
          <a:xfrm flipH="1">
            <a:off x="1274763" y="2098675"/>
            <a:ext cx="650875" cy="11001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46" name="Line 19"/>
          <p:cNvSpPr>
            <a:spLocks noChangeShapeType="1"/>
          </p:cNvSpPr>
          <p:nvPr/>
        </p:nvSpPr>
        <p:spPr bwMode="auto">
          <a:xfrm flipH="1">
            <a:off x="1243013" y="2243138"/>
            <a:ext cx="146050" cy="10207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47" name="Line 20"/>
          <p:cNvSpPr>
            <a:spLocks noChangeShapeType="1"/>
          </p:cNvSpPr>
          <p:nvPr/>
        </p:nvSpPr>
        <p:spPr bwMode="auto">
          <a:xfrm flipH="1">
            <a:off x="1258888" y="2227263"/>
            <a:ext cx="1025525" cy="10048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48" name="Line 21"/>
          <p:cNvSpPr>
            <a:spLocks noChangeShapeType="1"/>
          </p:cNvSpPr>
          <p:nvPr/>
        </p:nvSpPr>
        <p:spPr bwMode="auto">
          <a:xfrm flipH="1">
            <a:off x="1470025" y="2179638"/>
            <a:ext cx="846138" cy="13382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49" name="computr2"/>
          <p:cNvSpPr>
            <a:spLocks noEditPoints="1" noChangeArrowheads="1"/>
          </p:cNvSpPr>
          <p:nvPr/>
        </p:nvSpPr>
        <p:spPr bwMode="auto">
          <a:xfrm>
            <a:off x="746125" y="2720975"/>
            <a:ext cx="357188" cy="3508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18 w 21600"/>
              <a:gd name="T31" fmla="*/ 1882 h 21600"/>
              <a:gd name="T32" fmla="*/ 15545 w 21600"/>
              <a:gd name="T33" fmla="*/ 973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FFF66"/>
          </a:solidFill>
          <a:ln w="9525">
            <a:solidFill>
              <a:srgbClr val="000000"/>
            </a:solidFill>
            <a:miter lim="800000"/>
            <a:headEnd/>
            <a:tailEnd/>
          </a:ln>
        </p:spPr>
        <p:txBody>
          <a:bodyPr/>
          <a:lstStyle/>
          <a:p>
            <a:endParaRPr lang="en-US"/>
          </a:p>
        </p:txBody>
      </p:sp>
      <p:sp>
        <p:nvSpPr>
          <p:cNvPr id="73750" name="computr2"/>
          <p:cNvSpPr>
            <a:spLocks noEditPoints="1" noChangeArrowheads="1"/>
          </p:cNvSpPr>
          <p:nvPr/>
        </p:nvSpPr>
        <p:spPr bwMode="auto">
          <a:xfrm>
            <a:off x="884238" y="2259013"/>
            <a:ext cx="358775" cy="3508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18 w 21600"/>
              <a:gd name="T31" fmla="*/ 1882 h 21600"/>
              <a:gd name="T32" fmla="*/ 15545 w 21600"/>
              <a:gd name="T33" fmla="*/ 973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FFF66"/>
          </a:solidFill>
          <a:ln w="9525">
            <a:solidFill>
              <a:srgbClr val="000000"/>
            </a:solidFill>
            <a:miter lim="800000"/>
            <a:headEnd/>
            <a:tailEnd/>
          </a:ln>
        </p:spPr>
        <p:txBody>
          <a:bodyPr/>
          <a:lstStyle/>
          <a:p>
            <a:endParaRPr lang="en-US"/>
          </a:p>
        </p:txBody>
      </p:sp>
      <p:sp>
        <p:nvSpPr>
          <p:cNvPr id="73751" name="computr2"/>
          <p:cNvSpPr>
            <a:spLocks noEditPoints="1" noChangeArrowheads="1"/>
          </p:cNvSpPr>
          <p:nvPr/>
        </p:nvSpPr>
        <p:spPr bwMode="auto">
          <a:xfrm>
            <a:off x="2193925" y="3478213"/>
            <a:ext cx="358775" cy="3508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18 w 21600"/>
              <a:gd name="T31" fmla="*/ 1882 h 21600"/>
              <a:gd name="T32" fmla="*/ 15545 w 21600"/>
              <a:gd name="T33" fmla="*/ 973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FFF66"/>
          </a:solidFill>
          <a:ln w="9525">
            <a:solidFill>
              <a:schemeClr val="tx1"/>
            </a:solidFill>
            <a:miter lim="800000"/>
            <a:headEnd/>
            <a:tailEnd/>
          </a:ln>
        </p:spPr>
        <p:txBody>
          <a:bodyPr/>
          <a:lstStyle/>
          <a:p>
            <a:endParaRPr lang="en-US"/>
          </a:p>
        </p:txBody>
      </p:sp>
      <p:sp>
        <p:nvSpPr>
          <p:cNvPr id="73752" name="computr2"/>
          <p:cNvSpPr>
            <a:spLocks noEditPoints="1" noChangeArrowheads="1"/>
          </p:cNvSpPr>
          <p:nvPr/>
        </p:nvSpPr>
        <p:spPr bwMode="auto">
          <a:xfrm>
            <a:off x="2560638" y="3151188"/>
            <a:ext cx="358775" cy="3508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18 w 21600"/>
              <a:gd name="T31" fmla="*/ 1882 h 21600"/>
              <a:gd name="T32" fmla="*/ 15545 w 21600"/>
              <a:gd name="T33" fmla="*/ 973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FFF66"/>
          </a:solidFill>
          <a:ln w="9525">
            <a:solidFill>
              <a:srgbClr val="000000"/>
            </a:solidFill>
            <a:miter lim="800000"/>
            <a:headEnd/>
            <a:tailEnd/>
          </a:ln>
        </p:spPr>
        <p:txBody>
          <a:bodyPr/>
          <a:lstStyle/>
          <a:p>
            <a:endParaRPr lang="en-US"/>
          </a:p>
        </p:txBody>
      </p:sp>
      <p:sp>
        <p:nvSpPr>
          <p:cNvPr id="73753" name="computr2"/>
          <p:cNvSpPr>
            <a:spLocks noEditPoints="1" noChangeArrowheads="1"/>
          </p:cNvSpPr>
          <p:nvPr/>
        </p:nvSpPr>
        <p:spPr bwMode="auto">
          <a:xfrm>
            <a:off x="2706688" y="2689225"/>
            <a:ext cx="358775" cy="3508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18 w 21600"/>
              <a:gd name="T31" fmla="*/ 1882 h 21600"/>
              <a:gd name="T32" fmla="*/ 15545 w 21600"/>
              <a:gd name="T33" fmla="*/ 973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FFF66"/>
          </a:solidFill>
          <a:ln w="9525">
            <a:solidFill>
              <a:srgbClr val="000000"/>
            </a:solidFill>
            <a:miter lim="800000"/>
            <a:headEnd/>
            <a:tailEnd/>
          </a:ln>
        </p:spPr>
        <p:txBody>
          <a:bodyPr/>
          <a:lstStyle/>
          <a:p>
            <a:endParaRPr lang="en-US"/>
          </a:p>
        </p:txBody>
      </p:sp>
      <p:sp>
        <p:nvSpPr>
          <p:cNvPr id="73754" name="computr2"/>
          <p:cNvSpPr>
            <a:spLocks noEditPoints="1" noChangeArrowheads="1"/>
          </p:cNvSpPr>
          <p:nvPr/>
        </p:nvSpPr>
        <p:spPr bwMode="auto">
          <a:xfrm>
            <a:off x="2552700" y="2259013"/>
            <a:ext cx="357188" cy="3508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18 w 21600"/>
              <a:gd name="T31" fmla="*/ 1882 h 21600"/>
              <a:gd name="T32" fmla="*/ 15545 w 21600"/>
              <a:gd name="T33" fmla="*/ 973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FFF66"/>
          </a:solidFill>
          <a:ln w="9525">
            <a:solidFill>
              <a:srgbClr val="000000"/>
            </a:solidFill>
            <a:miter lim="800000"/>
            <a:headEnd/>
            <a:tailEnd/>
          </a:ln>
        </p:spPr>
        <p:txBody>
          <a:bodyPr/>
          <a:lstStyle/>
          <a:p>
            <a:endParaRPr lang="en-US"/>
          </a:p>
        </p:txBody>
      </p:sp>
      <p:sp>
        <p:nvSpPr>
          <p:cNvPr id="73755" name="Line 28"/>
          <p:cNvSpPr>
            <a:spLocks noChangeShapeType="1"/>
          </p:cNvSpPr>
          <p:nvPr/>
        </p:nvSpPr>
        <p:spPr bwMode="auto">
          <a:xfrm flipH="1">
            <a:off x="1909763" y="2098675"/>
            <a:ext cx="49212" cy="16113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56" name="Line 29"/>
          <p:cNvSpPr>
            <a:spLocks noChangeShapeType="1"/>
          </p:cNvSpPr>
          <p:nvPr/>
        </p:nvSpPr>
        <p:spPr bwMode="auto">
          <a:xfrm>
            <a:off x="1438275" y="2227263"/>
            <a:ext cx="455613" cy="14827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57" name="Line 30"/>
          <p:cNvSpPr>
            <a:spLocks noChangeShapeType="1"/>
          </p:cNvSpPr>
          <p:nvPr/>
        </p:nvSpPr>
        <p:spPr bwMode="auto">
          <a:xfrm>
            <a:off x="1535113" y="2051050"/>
            <a:ext cx="7493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58" name="Line 31"/>
          <p:cNvSpPr>
            <a:spLocks noChangeShapeType="1"/>
          </p:cNvSpPr>
          <p:nvPr/>
        </p:nvSpPr>
        <p:spPr bwMode="auto">
          <a:xfrm>
            <a:off x="2006600" y="1876425"/>
            <a:ext cx="260350" cy="127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59" name="Line 32"/>
          <p:cNvSpPr>
            <a:spLocks noChangeShapeType="1"/>
          </p:cNvSpPr>
          <p:nvPr/>
        </p:nvSpPr>
        <p:spPr bwMode="auto">
          <a:xfrm flipV="1">
            <a:off x="1519238" y="1892300"/>
            <a:ext cx="244475" cy="111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60" name="Line 33"/>
          <p:cNvSpPr>
            <a:spLocks noChangeShapeType="1"/>
          </p:cNvSpPr>
          <p:nvPr/>
        </p:nvSpPr>
        <p:spPr bwMode="auto">
          <a:xfrm>
            <a:off x="1079500" y="3517900"/>
            <a:ext cx="796925" cy="2238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61" name="Line 34"/>
          <p:cNvSpPr>
            <a:spLocks noChangeShapeType="1"/>
          </p:cNvSpPr>
          <p:nvPr/>
        </p:nvSpPr>
        <p:spPr bwMode="auto">
          <a:xfrm flipV="1">
            <a:off x="1584325" y="3757613"/>
            <a:ext cx="244475" cy="15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62" name="Line 35"/>
          <p:cNvSpPr>
            <a:spLocks noChangeShapeType="1"/>
          </p:cNvSpPr>
          <p:nvPr/>
        </p:nvSpPr>
        <p:spPr bwMode="auto">
          <a:xfrm>
            <a:off x="1030288" y="3549650"/>
            <a:ext cx="309562" cy="2238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3763" name="computr2"/>
          <p:cNvSpPr>
            <a:spLocks noEditPoints="1" noChangeArrowheads="1"/>
          </p:cNvSpPr>
          <p:nvPr/>
        </p:nvSpPr>
        <p:spPr bwMode="auto">
          <a:xfrm>
            <a:off x="1233488" y="1908175"/>
            <a:ext cx="358775" cy="3508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18 w 21600"/>
              <a:gd name="T31" fmla="*/ 1882 h 21600"/>
              <a:gd name="T32" fmla="*/ 15545 w 21600"/>
              <a:gd name="T33" fmla="*/ 973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0EA00"/>
          </a:solidFill>
          <a:ln w="9525">
            <a:solidFill>
              <a:schemeClr val="tx1"/>
            </a:solidFill>
            <a:miter lim="800000"/>
            <a:headEnd/>
            <a:tailEnd/>
          </a:ln>
        </p:spPr>
        <p:txBody>
          <a:bodyPr/>
          <a:lstStyle/>
          <a:p>
            <a:endParaRPr lang="en-US"/>
          </a:p>
        </p:txBody>
      </p:sp>
      <p:sp>
        <p:nvSpPr>
          <p:cNvPr id="73764" name="computr2"/>
          <p:cNvSpPr>
            <a:spLocks noEditPoints="1" noChangeArrowheads="1"/>
          </p:cNvSpPr>
          <p:nvPr/>
        </p:nvSpPr>
        <p:spPr bwMode="auto">
          <a:xfrm>
            <a:off x="1714500" y="1789113"/>
            <a:ext cx="357188" cy="3508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18 w 21600"/>
              <a:gd name="T31" fmla="*/ 1882 h 21600"/>
              <a:gd name="T32" fmla="*/ 15545 w 21600"/>
              <a:gd name="T33" fmla="*/ 973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0EA00"/>
          </a:solidFill>
          <a:ln w="9525">
            <a:solidFill>
              <a:schemeClr val="tx1"/>
            </a:solidFill>
            <a:miter lim="800000"/>
            <a:headEnd/>
            <a:tailEnd/>
          </a:ln>
        </p:spPr>
        <p:txBody>
          <a:bodyPr/>
          <a:lstStyle/>
          <a:p>
            <a:endParaRPr lang="en-US"/>
          </a:p>
        </p:txBody>
      </p:sp>
      <p:sp>
        <p:nvSpPr>
          <p:cNvPr id="73765" name="computr2"/>
          <p:cNvSpPr>
            <a:spLocks noEditPoints="1" noChangeArrowheads="1"/>
          </p:cNvSpPr>
          <p:nvPr/>
        </p:nvSpPr>
        <p:spPr bwMode="auto">
          <a:xfrm>
            <a:off x="2193925" y="1908175"/>
            <a:ext cx="358775" cy="3508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18 w 21600"/>
              <a:gd name="T31" fmla="*/ 1882 h 21600"/>
              <a:gd name="T32" fmla="*/ 15545 w 21600"/>
              <a:gd name="T33" fmla="*/ 973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0EA00"/>
          </a:solidFill>
          <a:ln w="9525">
            <a:solidFill>
              <a:srgbClr val="000000"/>
            </a:solidFill>
            <a:miter lim="800000"/>
            <a:headEnd/>
            <a:tailEnd/>
          </a:ln>
        </p:spPr>
        <p:txBody>
          <a:bodyPr/>
          <a:lstStyle/>
          <a:p>
            <a:endParaRPr lang="en-US"/>
          </a:p>
        </p:txBody>
      </p:sp>
      <p:sp>
        <p:nvSpPr>
          <p:cNvPr id="73766" name="computr2"/>
          <p:cNvSpPr>
            <a:spLocks noEditPoints="1" noChangeArrowheads="1"/>
          </p:cNvSpPr>
          <p:nvPr/>
        </p:nvSpPr>
        <p:spPr bwMode="auto">
          <a:xfrm>
            <a:off x="933450" y="3190875"/>
            <a:ext cx="357188" cy="3508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18 w 21600"/>
              <a:gd name="T31" fmla="*/ 1882 h 21600"/>
              <a:gd name="T32" fmla="*/ 15545 w 21600"/>
              <a:gd name="T33" fmla="*/ 973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0EA00"/>
          </a:solidFill>
          <a:ln w="9525">
            <a:solidFill>
              <a:schemeClr val="tx1"/>
            </a:solidFill>
            <a:miter lim="800000"/>
            <a:headEnd/>
            <a:tailEnd/>
          </a:ln>
        </p:spPr>
        <p:txBody>
          <a:bodyPr/>
          <a:lstStyle/>
          <a:p>
            <a:endParaRPr lang="en-US"/>
          </a:p>
        </p:txBody>
      </p:sp>
      <p:sp>
        <p:nvSpPr>
          <p:cNvPr id="73767" name="computr2"/>
          <p:cNvSpPr>
            <a:spLocks noEditPoints="1" noChangeArrowheads="1"/>
          </p:cNvSpPr>
          <p:nvPr/>
        </p:nvSpPr>
        <p:spPr bwMode="auto">
          <a:xfrm>
            <a:off x="1282700" y="3517900"/>
            <a:ext cx="358775" cy="3508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18 w 21600"/>
              <a:gd name="T31" fmla="*/ 1882 h 21600"/>
              <a:gd name="T32" fmla="*/ 15545 w 21600"/>
              <a:gd name="T33" fmla="*/ 973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0EA00"/>
          </a:solidFill>
          <a:ln w="9525">
            <a:solidFill>
              <a:schemeClr val="tx1"/>
            </a:solidFill>
            <a:miter lim="800000"/>
            <a:headEnd/>
            <a:tailEnd/>
          </a:ln>
        </p:spPr>
        <p:txBody>
          <a:bodyPr/>
          <a:lstStyle/>
          <a:p>
            <a:endParaRPr lang="en-US"/>
          </a:p>
        </p:txBody>
      </p:sp>
      <p:sp>
        <p:nvSpPr>
          <p:cNvPr id="73768" name="computr2"/>
          <p:cNvSpPr>
            <a:spLocks noEditPoints="1" noChangeArrowheads="1"/>
          </p:cNvSpPr>
          <p:nvPr/>
        </p:nvSpPr>
        <p:spPr bwMode="auto">
          <a:xfrm>
            <a:off x="1771650" y="3702050"/>
            <a:ext cx="357188" cy="3508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18 w 21600"/>
              <a:gd name="T31" fmla="*/ 1882 h 21600"/>
              <a:gd name="T32" fmla="*/ 15545 w 21600"/>
              <a:gd name="T33" fmla="*/ 9736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0EA00"/>
          </a:solidFill>
          <a:ln w="9525">
            <a:solidFill>
              <a:schemeClr val="tx1"/>
            </a:solidFill>
            <a:miter lim="800000"/>
            <a:headEnd/>
            <a:tailEnd/>
          </a:ln>
        </p:spPr>
        <p:txBody>
          <a:bodyPr/>
          <a:lstStyle/>
          <a:p>
            <a:endParaRPr lang="en-US"/>
          </a:p>
        </p:txBody>
      </p:sp>
      <p:grpSp>
        <p:nvGrpSpPr>
          <p:cNvPr id="73769" name="Group 42"/>
          <p:cNvGrpSpPr>
            <a:grpSpLocks/>
          </p:cNvGrpSpPr>
          <p:nvPr/>
        </p:nvGrpSpPr>
        <p:grpSpPr bwMode="auto">
          <a:xfrm>
            <a:off x="4437063" y="866775"/>
            <a:ext cx="2052637" cy="2020888"/>
            <a:chOff x="3907" y="2052"/>
            <a:chExt cx="1781" cy="1665"/>
          </a:xfrm>
        </p:grpSpPr>
        <p:sp>
          <p:nvSpPr>
            <p:cNvPr id="73770" name="Freeform 43"/>
            <p:cNvSpPr>
              <a:spLocks/>
            </p:cNvSpPr>
            <p:nvPr/>
          </p:nvSpPr>
          <p:spPr bwMode="auto">
            <a:xfrm>
              <a:off x="4049" y="2210"/>
              <a:ext cx="1491" cy="1370"/>
            </a:xfrm>
            <a:custGeom>
              <a:avLst/>
              <a:gdLst>
                <a:gd name="T0" fmla="*/ 1 w 2892"/>
                <a:gd name="T1" fmla="*/ 1 h 2604"/>
                <a:gd name="T2" fmla="*/ 1 w 2892"/>
                <a:gd name="T3" fmla="*/ 1 h 2604"/>
                <a:gd name="T4" fmla="*/ 1 w 2892"/>
                <a:gd name="T5" fmla="*/ 1 h 2604"/>
                <a:gd name="T6" fmla="*/ 1 w 2892"/>
                <a:gd name="T7" fmla="*/ 1 h 2604"/>
                <a:gd name="T8" fmla="*/ 0 w 2892"/>
                <a:gd name="T9" fmla="*/ 1 h 2604"/>
                <a:gd name="T10" fmla="*/ 1 w 2892"/>
                <a:gd name="T11" fmla="*/ 1 h 2604"/>
                <a:gd name="T12" fmla="*/ 1 w 2892"/>
                <a:gd name="T13" fmla="*/ 1 h 2604"/>
                <a:gd name="T14" fmla="*/ 1 w 2892"/>
                <a:gd name="T15" fmla="*/ 0 h 2604"/>
                <a:gd name="T16" fmla="*/ 1 w 2892"/>
                <a:gd name="T17" fmla="*/ 1 h 2604"/>
                <a:gd name="T18" fmla="*/ 1 w 2892"/>
                <a:gd name="T19" fmla="*/ 1 h 2604"/>
                <a:gd name="T20" fmla="*/ 1 w 2892"/>
                <a:gd name="T21" fmla="*/ 1 h 2604"/>
                <a:gd name="T22" fmla="*/ 1 w 2892"/>
                <a:gd name="T23" fmla="*/ 1 h 2604"/>
                <a:gd name="T24" fmla="*/ 1 w 2892"/>
                <a:gd name="T25" fmla="*/ 1 h 2604"/>
                <a:gd name="T26" fmla="*/ 1 w 2892"/>
                <a:gd name="T27" fmla="*/ 1 h 2604"/>
                <a:gd name="T28" fmla="*/ 1 w 2892"/>
                <a:gd name="T29" fmla="*/ 1 h 2604"/>
                <a:gd name="T30" fmla="*/ 1 w 2892"/>
                <a:gd name="T31" fmla="*/ 1 h 26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92"/>
                <a:gd name="T49" fmla="*/ 0 h 2604"/>
                <a:gd name="T50" fmla="*/ 2892 w 2892"/>
                <a:gd name="T51" fmla="*/ 2604 h 26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92" h="2604">
                  <a:moveTo>
                    <a:pt x="1392" y="2604"/>
                  </a:moveTo>
                  <a:lnTo>
                    <a:pt x="672" y="2448"/>
                  </a:lnTo>
                  <a:lnTo>
                    <a:pt x="276" y="2148"/>
                  </a:lnTo>
                  <a:lnTo>
                    <a:pt x="108" y="1800"/>
                  </a:lnTo>
                  <a:lnTo>
                    <a:pt x="0" y="1248"/>
                  </a:lnTo>
                  <a:lnTo>
                    <a:pt x="132" y="648"/>
                  </a:lnTo>
                  <a:lnTo>
                    <a:pt x="660" y="192"/>
                  </a:lnTo>
                  <a:lnTo>
                    <a:pt x="1224" y="0"/>
                  </a:lnTo>
                  <a:lnTo>
                    <a:pt x="1620" y="36"/>
                  </a:lnTo>
                  <a:lnTo>
                    <a:pt x="2004" y="144"/>
                  </a:lnTo>
                  <a:lnTo>
                    <a:pt x="2328" y="264"/>
                  </a:lnTo>
                  <a:lnTo>
                    <a:pt x="2748" y="672"/>
                  </a:lnTo>
                  <a:lnTo>
                    <a:pt x="2892" y="1236"/>
                  </a:lnTo>
                  <a:lnTo>
                    <a:pt x="2700" y="1884"/>
                  </a:lnTo>
                  <a:lnTo>
                    <a:pt x="2340" y="2412"/>
                  </a:lnTo>
                  <a:lnTo>
                    <a:pt x="1392" y="2604"/>
                  </a:lnTo>
                  <a:close/>
                </a:path>
              </a:pathLst>
            </a:custGeom>
            <a:solidFill>
              <a:srgbClr val="B1C1ED"/>
            </a:solidFill>
            <a:ln w="19050" cap="flat" cmpd="sng">
              <a:solidFill>
                <a:schemeClr val="tx1"/>
              </a:solidFill>
              <a:prstDash val="solid"/>
              <a:round/>
              <a:headEnd/>
              <a:tailEnd/>
            </a:ln>
          </p:spPr>
          <p:txBody>
            <a:bodyPr>
              <a:spAutoFit/>
            </a:bodyPr>
            <a:lstStyle/>
            <a:p>
              <a:endParaRPr lang="en-US"/>
            </a:p>
          </p:txBody>
        </p:sp>
        <p:sp>
          <p:nvSpPr>
            <p:cNvPr id="73771" name="Line 44"/>
            <p:cNvSpPr>
              <a:spLocks noChangeShapeType="1"/>
            </p:cNvSpPr>
            <p:nvPr/>
          </p:nvSpPr>
          <p:spPr bwMode="auto">
            <a:xfrm flipH="1">
              <a:off x="4165" y="2577"/>
              <a:ext cx="1227" cy="5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72" name="Line 45"/>
            <p:cNvSpPr>
              <a:spLocks noChangeShapeType="1"/>
            </p:cNvSpPr>
            <p:nvPr/>
          </p:nvSpPr>
          <p:spPr bwMode="auto">
            <a:xfrm flipH="1">
              <a:off x="4199" y="2537"/>
              <a:ext cx="1188" cy="2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73" name="Line 46"/>
            <p:cNvSpPr>
              <a:spLocks noChangeShapeType="1"/>
            </p:cNvSpPr>
            <p:nvPr/>
          </p:nvSpPr>
          <p:spPr bwMode="auto">
            <a:xfrm flipH="1">
              <a:off x="4078" y="2566"/>
              <a:ext cx="1331" cy="28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74" name="Line 47"/>
            <p:cNvSpPr>
              <a:spLocks noChangeShapeType="1"/>
            </p:cNvSpPr>
            <p:nvPr/>
          </p:nvSpPr>
          <p:spPr bwMode="auto">
            <a:xfrm flipH="1">
              <a:off x="4166" y="2307"/>
              <a:ext cx="978" cy="85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75" name="Line 48"/>
            <p:cNvSpPr>
              <a:spLocks noChangeShapeType="1"/>
            </p:cNvSpPr>
            <p:nvPr/>
          </p:nvSpPr>
          <p:spPr bwMode="auto">
            <a:xfrm flipH="1" flipV="1">
              <a:off x="4183" y="3168"/>
              <a:ext cx="1032" cy="2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76" name="Line 49"/>
            <p:cNvSpPr>
              <a:spLocks noChangeShapeType="1"/>
            </p:cNvSpPr>
            <p:nvPr/>
          </p:nvSpPr>
          <p:spPr bwMode="auto">
            <a:xfrm flipV="1">
              <a:off x="5237" y="2901"/>
              <a:ext cx="239" cy="5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77" name="Line 50"/>
            <p:cNvSpPr>
              <a:spLocks noChangeShapeType="1"/>
            </p:cNvSpPr>
            <p:nvPr/>
          </p:nvSpPr>
          <p:spPr bwMode="auto">
            <a:xfrm flipH="1" flipV="1">
              <a:off x="4430" y="2305"/>
              <a:ext cx="805" cy="115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78" name="Line 51"/>
            <p:cNvSpPr>
              <a:spLocks noChangeShapeType="1"/>
            </p:cNvSpPr>
            <p:nvPr/>
          </p:nvSpPr>
          <p:spPr bwMode="auto">
            <a:xfrm flipH="1" flipV="1">
              <a:off x="4171" y="2574"/>
              <a:ext cx="1064" cy="89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79" name="Line 52"/>
            <p:cNvSpPr>
              <a:spLocks noChangeShapeType="1"/>
            </p:cNvSpPr>
            <p:nvPr/>
          </p:nvSpPr>
          <p:spPr bwMode="auto">
            <a:xfrm flipH="1">
              <a:off x="4466" y="3468"/>
              <a:ext cx="791" cy="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0" name="Line 53"/>
            <p:cNvSpPr>
              <a:spLocks noChangeShapeType="1"/>
            </p:cNvSpPr>
            <p:nvPr/>
          </p:nvSpPr>
          <p:spPr bwMode="auto">
            <a:xfrm flipV="1">
              <a:off x="5248" y="2553"/>
              <a:ext cx="156" cy="91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1" name="Line 54"/>
            <p:cNvSpPr>
              <a:spLocks noChangeShapeType="1"/>
            </p:cNvSpPr>
            <p:nvPr/>
          </p:nvSpPr>
          <p:spPr bwMode="auto">
            <a:xfrm flipH="1" flipV="1">
              <a:off x="5146" y="2304"/>
              <a:ext cx="94" cy="117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2" name="Line 55"/>
            <p:cNvSpPr>
              <a:spLocks noChangeShapeType="1"/>
            </p:cNvSpPr>
            <p:nvPr/>
          </p:nvSpPr>
          <p:spPr bwMode="auto">
            <a:xfrm flipH="1" flipV="1">
              <a:off x="4756" y="2223"/>
              <a:ext cx="27" cy="13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3" name="Line 56"/>
            <p:cNvSpPr>
              <a:spLocks noChangeShapeType="1"/>
            </p:cNvSpPr>
            <p:nvPr/>
          </p:nvSpPr>
          <p:spPr bwMode="auto">
            <a:xfrm flipH="1">
              <a:off x="4468" y="2889"/>
              <a:ext cx="1014" cy="63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4" name="Line 57"/>
            <p:cNvSpPr>
              <a:spLocks noChangeShapeType="1"/>
            </p:cNvSpPr>
            <p:nvPr/>
          </p:nvSpPr>
          <p:spPr bwMode="auto">
            <a:xfrm flipH="1">
              <a:off x="4850" y="2733"/>
              <a:ext cx="625" cy="80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5" name="Line 58"/>
            <p:cNvSpPr>
              <a:spLocks noChangeShapeType="1"/>
            </p:cNvSpPr>
            <p:nvPr/>
          </p:nvSpPr>
          <p:spPr bwMode="auto">
            <a:xfrm flipH="1">
              <a:off x="4463" y="2571"/>
              <a:ext cx="929" cy="90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6" name="Line 59"/>
            <p:cNvSpPr>
              <a:spLocks noChangeShapeType="1"/>
            </p:cNvSpPr>
            <p:nvPr/>
          </p:nvSpPr>
          <p:spPr bwMode="auto">
            <a:xfrm flipH="1">
              <a:off x="4367" y="2336"/>
              <a:ext cx="39" cy="109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7" name="Line 60"/>
            <p:cNvSpPr>
              <a:spLocks noChangeShapeType="1"/>
            </p:cNvSpPr>
            <p:nvPr/>
          </p:nvSpPr>
          <p:spPr bwMode="auto">
            <a:xfrm flipH="1" flipV="1">
              <a:off x="4101" y="2863"/>
              <a:ext cx="336" cy="5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8" name="Line 61"/>
            <p:cNvSpPr>
              <a:spLocks noChangeShapeType="1"/>
            </p:cNvSpPr>
            <p:nvPr/>
          </p:nvSpPr>
          <p:spPr bwMode="auto">
            <a:xfrm flipH="1" flipV="1">
              <a:off x="4069" y="2917"/>
              <a:ext cx="709" cy="6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89" name="Line 62"/>
            <p:cNvSpPr>
              <a:spLocks noChangeShapeType="1"/>
            </p:cNvSpPr>
            <p:nvPr/>
          </p:nvSpPr>
          <p:spPr bwMode="auto">
            <a:xfrm flipH="1" flipV="1">
              <a:off x="4756" y="2229"/>
              <a:ext cx="471" cy="12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0" name="Line 63"/>
            <p:cNvSpPr>
              <a:spLocks noChangeShapeType="1"/>
            </p:cNvSpPr>
            <p:nvPr/>
          </p:nvSpPr>
          <p:spPr bwMode="auto">
            <a:xfrm flipH="1" flipV="1">
              <a:off x="4096" y="2881"/>
              <a:ext cx="1142" cy="59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1" name="Line 64"/>
            <p:cNvSpPr>
              <a:spLocks noChangeShapeType="1"/>
            </p:cNvSpPr>
            <p:nvPr/>
          </p:nvSpPr>
          <p:spPr bwMode="auto">
            <a:xfrm flipV="1">
              <a:off x="4169" y="2223"/>
              <a:ext cx="587" cy="9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2" name="Line 65"/>
            <p:cNvSpPr>
              <a:spLocks noChangeShapeType="1"/>
            </p:cNvSpPr>
            <p:nvPr/>
          </p:nvSpPr>
          <p:spPr bwMode="auto">
            <a:xfrm flipV="1">
              <a:off x="4184" y="2220"/>
              <a:ext cx="558" cy="30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3" name="Line 66"/>
            <p:cNvSpPr>
              <a:spLocks noChangeShapeType="1"/>
            </p:cNvSpPr>
            <p:nvPr/>
          </p:nvSpPr>
          <p:spPr bwMode="auto">
            <a:xfrm flipV="1">
              <a:off x="4122" y="2233"/>
              <a:ext cx="599" cy="59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4" name="Line 67"/>
            <p:cNvSpPr>
              <a:spLocks noChangeShapeType="1"/>
            </p:cNvSpPr>
            <p:nvPr/>
          </p:nvSpPr>
          <p:spPr bwMode="auto">
            <a:xfrm>
              <a:off x="5401" y="2561"/>
              <a:ext cx="19" cy="6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5" name="Line 68"/>
            <p:cNvSpPr>
              <a:spLocks noChangeShapeType="1"/>
            </p:cNvSpPr>
            <p:nvPr/>
          </p:nvSpPr>
          <p:spPr bwMode="auto">
            <a:xfrm>
              <a:off x="5157" y="2304"/>
              <a:ext cx="250" cy="8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6" name="Line 69"/>
            <p:cNvSpPr>
              <a:spLocks noChangeShapeType="1"/>
            </p:cNvSpPr>
            <p:nvPr/>
          </p:nvSpPr>
          <p:spPr bwMode="auto">
            <a:xfrm flipH="1" flipV="1">
              <a:off x="4759" y="2208"/>
              <a:ext cx="633" cy="32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7" name="Line 70"/>
            <p:cNvSpPr>
              <a:spLocks noChangeShapeType="1"/>
            </p:cNvSpPr>
            <p:nvPr/>
          </p:nvSpPr>
          <p:spPr bwMode="auto">
            <a:xfrm flipH="1" flipV="1">
              <a:off x="4753" y="2217"/>
              <a:ext cx="721" cy="63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8" name="Line 71"/>
            <p:cNvSpPr>
              <a:spLocks noChangeShapeType="1"/>
            </p:cNvSpPr>
            <p:nvPr/>
          </p:nvSpPr>
          <p:spPr bwMode="auto">
            <a:xfrm flipH="1">
              <a:off x="4428" y="2309"/>
              <a:ext cx="650" cy="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99" name="Line 72"/>
            <p:cNvSpPr>
              <a:spLocks noChangeShapeType="1"/>
            </p:cNvSpPr>
            <p:nvPr/>
          </p:nvSpPr>
          <p:spPr bwMode="auto">
            <a:xfrm flipH="1" flipV="1">
              <a:off x="4179" y="2587"/>
              <a:ext cx="1303" cy="30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0" name="Line 73"/>
            <p:cNvSpPr>
              <a:spLocks noChangeShapeType="1"/>
            </p:cNvSpPr>
            <p:nvPr/>
          </p:nvSpPr>
          <p:spPr bwMode="auto">
            <a:xfrm flipH="1">
              <a:off x="4104" y="2312"/>
              <a:ext cx="976" cy="5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1" name="Line 74"/>
            <p:cNvSpPr>
              <a:spLocks noChangeShapeType="1"/>
            </p:cNvSpPr>
            <p:nvPr/>
          </p:nvSpPr>
          <p:spPr bwMode="auto">
            <a:xfrm flipH="1" flipV="1">
              <a:off x="4101" y="2854"/>
              <a:ext cx="1313" cy="3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2" name="Line 75"/>
            <p:cNvSpPr>
              <a:spLocks noChangeShapeType="1"/>
            </p:cNvSpPr>
            <p:nvPr/>
          </p:nvSpPr>
          <p:spPr bwMode="auto">
            <a:xfrm flipH="1" flipV="1">
              <a:off x="4045" y="2909"/>
              <a:ext cx="78" cy="21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3" name="Line 76"/>
            <p:cNvSpPr>
              <a:spLocks noChangeShapeType="1"/>
            </p:cNvSpPr>
            <p:nvPr/>
          </p:nvSpPr>
          <p:spPr bwMode="auto">
            <a:xfrm flipV="1">
              <a:off x="4155" y="2557"/>
              <a:ext cx="31" cy="5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4" name="Line 77"/>
            <p:cNvSpPr>
              <a:spLocks noChangeShapeType="1"/>
            </p:cNvSpPr>
            <p:nvPr/>
          </p:nvSpPr>
          <p:spPr bwMode="auto">
            <a:xfrm flipV="1">
              <a:off x="4160" y="2343"/>
              <a:ext cx="245" cy="81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5" name="Line 78"/>
            <p:cNvSpPr>
              <a:spLocks noChangeShapeType="1"/>
            </p:cNvSpPr>
            <p:nvPr/>
          </p:nvSpPr>
          <p:spPr bwMode="auto">
            <a:xfrm>
              <a:off x="4150" y="3149"/>
              <a:ext cx="613" cy="42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6" name="Line 79"/>
            <p:cNvSpPr>
              <a:spLocks noChangeShapeType="1"/>
            </p:cNvSpPr>
            <p:nvPr/>
          </p:nvSpPr>
          <p:spPr bwMode="auto">
            <a:xfrm flipH="1">
              <a:off x="4776" y="2892"/>
              <a:ext cx="712" cy="6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7" name="Line 80"/>
            <p:cNvSpPr>
              <a:spLocks noChangeShapeType="1"/>
            </p:cNvSpPr>
            <p:nvPr/>
          </p:nvSpPr>
          <p:spPr bwMode="auto">
            <a:xfrm flipH="1">
              <a:off x="4781" y="2569"/>
              <a:ext cx="616" cy="100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8" name="Line 81"/>
            <p:cNvSpPr>
              <a:spLocks noChangeShapeType="1"/>
            </p:cNvSpPr>
            <p:nvPr/>
          </p:nvSpPr>
          <p:spPr bwMode="auto">
            <a:xfrm flipH="1">
              <a:off x="4776" y="3201"/>
              <a:ext cx="649" cy="3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09" name="Line 82"/>
            <p:cNvSpPr>
              <a:spLocks noChangeShapeType="1"/>
            </p:cNvSpPr>
            <p:nvPr/>
          </p:nvSpPr>
          <p:spPr bwMode="auto">
            <a:xfrm flipH="1">
              <a:off x="4773" y="2343"/>
              <a:ext cx="357" cy="12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10" name="Line 83"/>
            <p:cNvSpPr>
              <a:spLocks noChangeShapeType="1"/>
            </p:cNvSpPr>
            <p:nvPr/>
          </p:nvSpPr>
          <p:spPr bwMode="auto">
            <a:xfrm flipH="1">
              <a:off x="4432" y="2320"/>
              <a:ext cx="708" cy="112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11" name="Line 84"/>
            <p:cNvSpPr>
              <a:spLocks noChangeShapeType="1"/>
            </p:cNvSpPr>
            <p:nvPr/>
          </p:nvSpPr>
          <p:spPr bwMode="auto">
            <a:xfrm flipH="1">
              <a:off x="4427" y="2234"/>
              <a:ext cx="324" cy="120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12" name="Line 85"/>
            <p:cNvSpPr>
              <a:spLocks noChangeShapeType="1"/>
            </p:cNvSpPr>
            <p:nvPr/>
          </p:nvSpPr>
          <p:spPr bwMode="auto">
            <a:xfrm>
              <a:off x="4422" y="2331"/>
              <a:ext cx="346" cy="12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3813" name="Group 86"/>
            <p:cNvGrpSpPr>
              <a:grpSpLocks/>
            </p:cNvGrpSpPr>
            <p:nvPr/>
          </p:nvGrpSpPr>
          <p:grpSpPr bwMode="auto">
            <a:xfrm>
              <a:off x="3905" y="2052"/>
              <a:ext cx="1781" cy="1665"/>
              <a:chOff x="996" y="429"/>
              <a:chExt cx="3456" cy="3165"/>
            </a:xfrm>
          </p:grpSpPr>
          <p:sp>
            <p:nvSpPr>
              <p:cNvPr id="73814" name="computr2"/>
              <p:cNvSpPr>
                <a:spLocks noEditPoints="1" noChangeArrowheads="1"/>
              </p:cNvSpPr>
              <p:nvPr/>
            </p:nvSpPr>
            <p:spPr bwMode="auto">
              <a:xfrm>
                <a:off x="3153" y="606"/>
                <a:ext cx="515" cy="5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07 w 21600"/>
                  <a:gd name="T31" fmla="*/ 1929 h 21600"/>
                  <a:gd name="T32" fmla="*/ 15560 w 21600"/>
                  <a:gd name="T33" fmla="*/ 973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0EA00"/>
              </a:solidFill>
              <a:ln w="19050">
                <a:solidFill>
                  <a:schemeClr val="tx1"/>
                </a:solidFill>
                <a:miter lim="800000"/>
                <a:headEnd/>
                <a:tailEnd/>
              </a:ln>
            </p:spPr>
            <p:txBody>
              <a:bodyPr/>
              <a:lstStyle/>
              <a:p>
                <a:endParaRPr lang="en-US"/>
              </a:p>
            </p:txBody>
          </p:sp>
          <p:sp>
            <p:nvSpPr>
              <p:cNvPr id="73815" name="computr2"/>
              <p:cNvSpPr>
                <a:spLocks noEditPoints="1" noChangeArrowheads="1"/>
              </p:cNvSpPr>
              <p:nvPr/>
            </p:nvSpPr>
            <p:spPr bwMode="auto">
              <a:xfrm>
                <a:off x="2448" y="429"/>
                <a:ext cx="515" cy="5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07 w 21600"/>
                  <a:gd name="T31" fmla="*/ 1929 h 21600"/>
                  <a:gd name="T32" fmla="*/ 15560 w 21600"/>
                  <a:gd name="T33" fmla="*/ 973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0EA00"/>
              </a:solidFill>
              <a:ln w="19050">
                <a:solidFill>
                  <a:schemeClr val="tx1"/>
                </a:solidFill>
                <a:miter lim="800000"/>
                <a:headEnd/>
                <a:tailEnd/>
              </a:ln>
            </p:spPr>
            <p:txBody>
              <a:bodyPr/>
              <a:lstStyle/>
              <a:p>
                <a:endParaRPr lang="en-US"/>
              </a:p>
            </p:txBody>
          </p:sp>
          <p:sp>
            <p:nvSpPr>
              <p:cNvPr id="73816" name="computr2"/>
              <p:cNvSpPr>
                <a:spLocks noEditPoints="1" noChangeArrowheads="1"/>
              </p:cNvSpPr>
              <p:nvPr/>
            </p:nvSpPr>
            <p:spPr bwMode="auto">
              <a:xfrm>
                <a:off x="1815" y="593"/>
                <a:ext cx="516" cy="5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5 w 21600"/>
                  <a:gd name="T31" fmla="*/ 1929 h 21600"/>
                  <a:gd name="T32" fmla="*/ 15572 w 21600"/>
                  <a:gd name="T33" fmla="*/ 973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0EA00"/>
              </a:solidFill>
              <a:ln w="19050">
                <a:solidFill>
                  <a:schemeClr val="tx1"/>
                </a:solidFill>
                <a:miter lim="800000"/>
                <a:headEnd/>
                <a:tailEnd/>
              </a:ln>
            </p:spPr>
            <p:txBody>
              <a:bodyPr/>
              <a:lstStyle/>
              <a:p>
                <a:endParaRPr lang="en-US"/>
              </a:p>
            </p:txBody>
          </p:sp>
          <p:sp>
            <p:nvSpPr>
              <p:cNvPr id="73817" name="computr2"/>
              <p:cNvSpPr>
                <a:spLocks noEditPoints="1" noChangeArrowheads="1"/>
              </p:cNvSpPr>
              <p:nvPr/>
            </p:nvSpPr>
            <p:spPr bwMode="auto">
              <a:xfrm>
                <a:off x="1147" y="1050"/>
                <a:ext cx="515" cy="5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07 w 21600"/>
                  <a:gd name="T31" fmla="*/ 1926 h 21600"/>
                  <a:gd name="T32" fmla="*/ 15560 w 21600"/>
                  <a:gd name="T33" fmla="*/ 975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0EA00"/>
              </a:solidFill>
              <a:ln w="19050">
                <a:solidFill>
                  <a:schemeClr val="tx1"/>
                </a:solidFill>
                <a:miter lim="800000"/>
                <a:headEnd/>
                <a:tailEnd/>
              </a:ln>
            </p:spPr>
            <p:txBody>
              <a:bodyPr/>
              <a:lstStyle/>
              <a:p>
                <a:endParaRPr lang="en-US"/>
              </a:p>
            </p:txBody>
          </p:sp>
          <p:sp>
            <p:nvSpPr>
              <p:cNvPr id="73818" name="computr2"/>
              <p:cNvSpPr>
                <a:spLocks noEditPoints="1" noChangeArrowheads="1"/>
              </p:cNvSpPr>
              <p:nvPr/>
            </p:nvSpPr>
            <p:spPr bwMode="auto">
              <a:xfrm>
                <a:off x="996" y="1694"/>
                <a:ext cx="515" cy="5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07 w 21600"/>
                  <a:gd name="T31" fmla="*/ 1926 h 21600"/>
                  <a:gd name="T32" fmla="*/ 15560 w 21600"/>
                  <a:gd name="T33" fmla="*/ 975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0EA00"/>
              </a:solidFill>
              <a:ln w="19050">
                <a:solidFill>
                  <a:schemeClr val="tx1"/>
                </a:solidFill>
                <a:miter lim="800000"/>
                <a:headEnd/>
                <a:tailEnd/>
              </a:ln>
            </p:spPr>
            <p:txBody>
              <a:bodyPr/>
              <a:lstStyle/>
              <a:p>
                <a:endParaRPr lang="en-US"/>
              </a:p>
            </p:txBody>
          </p:sp>
          <p:sp>
            <p:nvSpPr>
              <p:cNvPr id="73819" name="computr2"/>
              <p:cNvSpPr>
                <a:spLocks noEditPoints="1" noChangeArrowheads="1"/>
              </p:cNvSpPr>
              <p:nvPr/>
            </p:nvSpPr>
            <p:spPr bwMode="auto">
              <a:xfrm>
                <a:off x="1156" y="2351"/>
                <a:ext cx="515" cy="5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07 w 21600"/>
                  <a:gd name="T31" fmla="*/ 1929 h 21600"/>
                  <a:gd name="T32" fmla="*/ 15560 w 21600"/>
                  <a:gd name="T33" fmla="*/ 973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0EA00"/>
              </a:solidFill>
              <a:ln w="19050">
                <a:solidFill>
                  <a:schemeClr val="tx1"/>
                </a:solidFill>
                <a:miter lim="800000"/>
                <a:headEnd/>
                <a:tailEnd/>
              </a:ln>
            </p:spPr>
            <p:txBody>
              <a:bodyPr/>
              <a:lstStyle/>
              <a:p>
                <a:endParaRPr lang="en-US"/>
              </a:p>
            </p:txBody>
          </p:sp>
          <p:sp>
            <p:nvSpPr>
              <p:cNvPr id="73820" name="computr2"/>
              <p:cNvSpPr>
                <a:spLocks noEditPoints="1" noChangeArrowheads="1"/>
              </p:cNvSpPr>
              <p:nvPr/>
            </p:nvSpPr>
            <p:spPr bwMode="auto">
              <a:xfrm>
                <a:off x="1669" y="2916"/>
                <a:ext cx="515" cy="5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07 w 21600"/>
                  <a:gd name="T31" fmla="*/ 1926 h 21600"/>
                  <a:gd name="T32" fmla="*/ 15560 w 21600"/>
                  <a:gd name="T33" fmla="*/ 975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0EA00"/>
              </a:solidFill>
              <a:ln w="19050">
                <a:solidFill>
                  <a:schemeClr val="tx1"/>
                </a:solidFill>
                <a:miter lim="800000"/>
                <a:headEnd/>
                <a:tailEnd/>
              </a:ln>
            </p:spPr>
            <p:txBody>
              <a:bodyPr/>
              <a:lstStyle/>
              <a:p>
                <a:endParaRPr lang="en-US"/>
              </a:p>
            </p:txBody>
          </p:sp>
          <p:sp>
            <p:nvSpPr>
              <p:cNvPr id="73821" name="computr2"/>
              <p:cNvSpPr>
                <a:spLocks noEditPoints="1" noChangeArrowheads="1"/>
              </p:cNvSpPr>
              <p:nvPr/>
            </p:nvSpPr>
            <p:spPr bwMode="auto">
              <a:xfrm>
                <a:off x="2435" y="3079"/>
                <a:ext cx="515" cy="5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07 w 21600"/>
                  <a:gd name="T31" fmla="*/ 1929 h 21600"/>
                  <a:gd name="T32" fmla="*/ 15560 w 21600"/>
                  <a:gd name="T33" fmla="*/ 973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0EA00"/>
              </a:solidFill>
              <a:ln w="19050">
                <a:solidFill>
                  <a:schemeClr val="tx1"/>
                </a:solidFill>
                <a:miter lim="800000"/>
                <a:headEnd/>
                <a:tailEnd/>
              </a:ln>
            </p:spPr>
            <p:txBody>
              <a:bodyPr/>
              <a:lstStyle/>
              <a:p>
                <a:endParaRPr lang="en-US"/>
              </a:p>
            </p:txBody>
          </p:sp>
          <p:sp>
            <p:nvSpPr>
              <p:cNvPr id="73822" name="computr2"/>
              <p:cNvSpPr>
                <a:spLocks noEditPoints="1" noChangeArrowheads="1"/>
              </p:cNvSpPr>
              <p:nvPr/>
            </p:nvSpPr>
            <p:spPr bwMode="auto">
              <a:xfrm>
                <a:off x="3356" y="2858"/>
                <a:ext cx="515" cy="5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07 w 21600"/>
                  <a:gd name="T31" fmla="*/ 1929 h 21600"/>
                  <a:gd name="T32" fmla="*/ 15560 w 21600"/>
                  <a:gd name="T33" fmla="*/ 973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FFF66"/>
              </a:solidFill>
              <a:ln w="19050">
                <a:solidFill>
                  <a:schemeClr val="tx1"/>
                </a:solidFill>
                <a:miter lim="800000"/>
                <a:headEnd/>
                <a:tailEnd/>
              </a:ln>
            </p:spPr>
            <p:txBody>
              <a:bodyPr/>
              <a:lstStyle/>
              <a:p>
                <a:endParaRPr lang="en-US"/>
              </a:p>
            </p:txBody>
          </p:sp>
          <p:sp>
            <p:nvSpPr>
              <p:cNvPr id="73823" name="computr2"/>
              <p:cNvSpPr>
                <a:spLocks noEditPoints="1" noChangeArrowheads="1"/>
              </p:cNvSpPr>
              <p:nvPr/>
            </p:nvSpPr>
            <p:spPr bwMode="auto">
              <a:xfrm>
                <a:off x="3823" y="2268"/>
                <a:ext cx="515" cy="5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07 w 21600"/>
                  <a:gd name="T31" fmla="*/ 1926 h 21600"/>
                  <a:gd name="T32" fmla="*/ 15560 w 21600"/>
                  <a:gd name="T33" fmla="*/ 975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FFF66"/>
              </a:solidFill>
              <a:ln w="19050">
                <a:solidFill>
                  <a:schemeClr val="tx1"/>
                </a:solidFill>
                <a:miter lim="800000"/>
                <a:headEnd/>
                <a:tailEnd/>
              </a:ln>
            </p:spPr>
            <p:txBody>
              <a:bodyPr/>
              <a:lstStyle/>
              <a:p>
                <a:endParaRPr lang="en-US"/>
              </a:p>
            </p:txBody>
          </p:sp>
          <p:sp>
            <p:nvSpPr>
              <p:cNvPr id="73824" name="computr2"/>
              <p:cNvSpPr>
                <a:spLocks noEditPoints="1" noChangeArrowheads="1"/>
              </p:cNvSpPr>
              <p:nvPr/>
            </p:nvSpPr>
            <p:spPr bwMode="auto">
              <a:xfrm>
                <a:off x="3937" y="1635"/>
                <a:ext cx="515" cy="5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07 w 21600"/>
                  <a:gd name="T31" fmla="*/ 1926 h 21600"/>
                  <a:gd name="T32" fmla="*/ 15560 w 21600"/>
                  <a:gd name="T33" fmla="*/ 975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FFF66"/>
              </a:solidFill>
              <a:ln w="19050">
                <a:solidFill>
                  <a:schemeClr val="tx1"/>
                </a:solidFill>
                <a:miter lim="800000"/>
                <a:headEnd/>
                <a:tailEnd/>
              </a:ln>
            </p:spPr>
            <p:txBody>
              <a:bodyPr/>
              <a:lstStyle/>
              <a:p>
                <a:endParaRPr lang="en-US"/>
              </a:p>
            </p:txBody>
          </p:sp>
          <p:sp>
            <p:nvSpPr>
              <p:cNvPr id="73825" name="computr2"/>
              <p:cNvSpPr>
                <a:spLocks noEditPoints="1" noChangeArrowheads="1"/>
              </p:cNvSpPr>
              <p:nvPr/>
            </p:nvSpPr>
            <p:spPr bwMode="auto">
              <a:xfrm>
                <a:off x="3692" y="1026"/>
                <a:ext cx="515" cy="5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207 w 21600"/>
                  <a:gd name="T31" fmla="*/ 1929 h 21600"/>
                  <a:gd name="T32" fmla="*/ 15560 w 21600"/>
                  <a:gd name="T33" fmla="*/ 973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FFF66"/>
              </a:solidFill>
              <a:ln w="19050">
                <a:solidFill>
                  <a:schemeClr val="tx1"/>
                </a:solidFill>
                <a:miter lim="800000"/>
                <a:headEnd/>
                <a:tailEnd/>
              </a:ln>
            </p:spPr>
            <p:txBody>
              <a:bodyPr/>
              <a:lstStyle/>
              <a:p>
                <a:endParaRPr lang="en-US"/>
              </a:p>
            </p:txBody>
          </p:sp>
        </p:grpSp>
      </p:grpSp>
      <p:sp>
        <p:nvSpPr>
          <p:cNvPr id="73826" name="AutoShape 99"/>
          <p:cNvSpPr>
            <a:spLocks noChangeArrowheads="1"/>
          </p:cNvSpPr>
          <p:nvPr/>
        </p:nvSpPr>
        <p:spPr bwMode="auto">
          <a:xfrm rot="-1476334">
            <a:off x="3557588" y="2165350"/>
            <a:ext cx="922337" cy="276225"/>
          </a:xfrm>
          <a:prstGeom prst="rightArrow">
            <a:avLst>
              <a:gd name="adj1" fmla="val 50000"/>
              <a:gd name="adj2" fmla="val 83477"/>
            </a:avLst>
          </a:prstGeom>
          <a:solidFill>
            <a:srgbClr val="CC3300"/>
          </a:solidFill>
          <a:ln w="12700" algn="ctr">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27" name="Rectangle 100"/>
          <p:cNvSpPr>
            <a:spLocks noChangeArrowheads="1"/>
          </p:cNvSpPr>
          <p:nvPr/>
        </p:nvSpPr>
        <p:spPr bwMode="auto">
          <a:xfrm>
            <a:off x="200025" y="1120775"/>
            <a:ext cx="1622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b="1">
                <a:cs typeface="Arial" pitchFamily="34" charset="0"/>
              </a:rPr>
              <a:t>Today</a:t>
            </a:r>
          </a:p>
        </p:txBody>
      </p:sp>
      <p:sp>
        <p:nvSpPr>
          <p:cNvPr id="73828" name="Rectangle 101"/>
          <p:cNvSpPr>
            <a:spLocks noChangeArrowheads="1"/>
          </p:cNvSpPr>
          <p:nvPr/>
        </p:nvSpPr>
        <p:spPr bwMode="auto">
          <a:xfrm>
            <a:off x="342900" y="182563"/>
            <a:ext cx="58515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000" b="1" dirty="0" smtClean="0">
                <a:solidFill>
                  <a:srgbClr val="1D2F68"/>
                </a:solidFill>
                <a:cs typeface="Arial" pitchFamily="34" charset="0"/>
              </a:rPr>
              <a:t>SWIM</a:t>
            </a:r>
            <a:endParaRPr lang="en-US" sz="4000" b="1" dirty="0">
              <a:solidFill>
                <a:srgbClr val="1D2F68"/>
              </a:solidFill>
              <a:cs typeface="Arial" pitchFamily="34" charset="0"/>
            </a:endParaRPr>
          </a:p>
        </p:txBody>
      </p:sp>
      <p:sp>
        <p:nvSpPr>
          <p:cNvPr id="73829" name="Text Box 102"/>
          <p:cNvSpPr txBox="1">
            <a:spLocks noChangeArrowheads="1"/>
          </p:cNvSpPr>
          <p:nvPr/>
        </p:nvSpPr>
        <p:spPr bwMode="auto">
          <a:xfrm>
            <a:off x="538163" y="4306888"/>
            <a:ext cx="268922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1400">
                <a:cs typeface="Arial" pitchFamily="34" charset="0"/>
              </a:rPr>
              <a:t>- Existing point-to-point hardwired NAS</a:t>
            </a:r>
          </a:p>
          <a:p>
            <a:pPr eaLnBrk="0" hangingPunct="0"/>
            <a:r>
              <a:rPr lang="en-US" sz="1400">
                <a:cs typeface="Arial" pitchFamily="34" charset="0"/>
              </a:rPr>
              <a:t>- Unique interfaces, custom designs</a:t>
            </a:r>
          </a:p>
          <a:p>
            <a:pPr eaLnBrk="0" hangingPunct="0"/>
            <a:endParaRPr lang="en-US" sz="1400">
              <a:cs typeface="Arial" pitchFamily="34" charset="0"/>
            </a:endParaRPr>
          </a:p>
        </p:txBody>
      </p:sp>
      <p:sp>
        <p:nvSpPr>
          <p:cNvPr id="73830" name="Text Box 103"/>
          <p:cNvSpPr txBox="1">
            <a:spLocks noChangeArrowheads="1"/>
          </p:cNvSpPr>
          <p:nvPr/>
        </p:nvSpPr>
        <p:spPr bwMode="auto">
          <a:xfrm>
            <a:off x="6672263" y="1063625"/>
            <a:ext cx="22780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1588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1400">
                <a:cs typeface="Arial" pitchFamily="34" charset="0"/>
              </a:rPr>
              <a:t>- More point-to-point unique interfaces</a:t>
            </a:r>
          </a:p>
          <a:p>
            <a:pPr eaLnBrk="0" hangingPunct="0"/>
            <a:r>
              <a:rPr lang="en-US" sz="1400">
                <a:cs typeface="Arial" pitchFamily="34" charset="0"/>
              </a:rPr>
              <a:t>- Costly development, test, maintenance, CM</a:t>
            </a:r>
          </a:p>
          <a:p>
            <a:pPr eaLnBrk="0" hangingPunct="0"/>
            <a:r>
              <a:rPr lang="en-US" sz="1400">
                <a:cs typeface="Arial" pitchFamily="34" charset="0"/>
              </a:rPr>
              <a:t>- New decisions linked to old data constructs</a:t>
            </a:r>
          </a:p>
          <a:p>
            <a:pPr eaLnBrk="0" hangingPunct="0"/>
            <a:r>
              <a:rPr lang="en-US" sz="1400">
                <a:cs typeface="Arial" pitchFamily="34" charset="0"/>
              </a:rPr>
              <a:t>- Cumbersome data access outside the NAS</a:t>
            </a:r>
          </a:p>
        </p:txBody>
      </p:sp>
      <p:sp>
        <p:nvSpPr>
          <p:cNvPr id="73831" name="Rectangle 104"/>
          <p:cNvSpPr>
            <a:spLocks noChangeArrowheads="1"/>
          </p:cNvSpPr>
          <p:nvPr/>
        </p:nvSpPr>
        <p:spPr bwMode="auto">
          <a:xfrm>
            <a:off x="6294438" y="3101975"/>
            <a:ext cx="26558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b="1">
                <a:cs typeface="Arial" pitchFamily="34" charset="0"/>
              </a:rPr>
              <a:t>Enterprise </a:t>
            </a:r>
            <a:br>
              <a:rPr lang="en-US" sz="1600" b="1">
                <a:cs typeface="Arial" pitchFamily="34" charset="0"/>
              </a:rPr>
            </a:br>
            <a:r>
              <a:rPr lang="en-US" sz="1600" b="1">
                <a:cs typeface="Arial" pitchFamily="34" charset="0"/>
              </a:rPr>
              <a:t>Management</a:t>
            </a:r>
          </a:p>
        </p:txBody>
      </p:sp>
      <p:sp>
        <p:nvSpPr>
          <p:cNvPr id="73832" name="AutoShape 105"/>
          <p:cNvSpPr>
            <a:spLocks noChangeArrowheads="1"/>
          </p:cNvSpPr>
          <p:nvPr/>
        </p:nvSpPr>
        <p:spPr bwMode="auto">
          <a:xfrm rot="1580294">
            <a:off x="3541713" y="3529013"/>
            <a:ext cx="995362" cy="290512"/>
          </a:xfrm>
          <a:prstGeom prst="rightArrow">
            <a:avLst>
              <a:gd name="adj1" fmla="val 50000"/>
              <a:gd name="adj2" fmla="val 85656"/>
            </a:avLst>
          </a:prstGeom>
          <a:solidFill>
            <a:srgbClr val="009900"/>
          </a:solidFill>
          <a:ln w="12700" algn="ctr">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33" name="Rectangle 106"/>
          <p:cNvSpPr>
            <a:spLocks noChangeArrowheads="1"/>
          </p:cNvSpPr>
          <p:nvPr/>
        </p:nvSpPr>
        <p:spPr bwMode="auto">
          <a:xfrm>
            <a:off x="7237413" y="5148263"/>
            <a:ext cx="18288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spcBef>
                <a:spcPct val="50000"/>
              </a:spcBef>
              <a:buFontTx/>
              <a:buChar char="•"/>
            </a:pPr>
            <a:endParaRPr lang="en-US" sz="2400">
              <a:cs typeface="Arial" pitchFamily="34" charset="0"/>
            </a:endParaRPr>
          </a:p>
        </p:txBody>
      </p:sp>
      <p:sp>
        <p:nvSpPr>
          <p:cNvPr id="73834" name="Text Box 107"/>
          <p:cNvSpPr txBox="1">
            <a:spLocks noChangeArrowheads="1"/>
          </p:cNvSpPr>
          <p:nvPr/>
        </p:nvSpPr>
        <p:spPr bwMode="auto">
          <a:xfrm>
            <a:off x="7237413" y="5148263"/>
            <a:ext cx="1828800" cy="223837"/>
          </a:xfrm>
          <a:prstGeom prst="rect">
            <a:avLst/>
          </a:prstGeom>
          <a:solidFill>
            <a:schemeClr val="tx1"/>
          </a:solidFill>
          <a:ln w="9525">
            <a:solidFill>
              <a:schemeClr val="tx1"/>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800">
                <a:solidFill>
                  <a:schemeClr val="bg1"/>
                </a:solidFill>
                <a:cs typeface="Arial" pitchFamily="34" charset="0"/>
              </a:rPr>
              <a:t>LEGEND</a:t>
            </a:r>
          </a:p>
        </p:txBody>
      </p:sp>
      <p:sp>
        <p:nvSpPr>
          <p:cNvPr id="73835" name="Rectangle 108"/>
          <p:cNvSpPr>
            <a:spLocks noChangeArrowheads="1"/>
          </p:cNvSpPr>
          <p:nvPr/>
        </p:nvSpPr>
        <p:spPr bwMode="auto">
          <a:xfrm rot="10800000">
            <a:off x="7313613" y="5453063"/>
            <a:ext cx="304800" cy="76200"/>
          </a:xfrm>
          <a:prstGeom prst="rect">
            <a:avLst/>
          </a:prstGeom>
          <a:solidFill>
            <a:schemeClr val="accent2"/>
          </a:solidFill>
          <a:ln w="317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36" name="Rectangle 109"/>
          <p:cNvSpPr>
            <a:spLocks noChangeArrowheads="1"/>
          </p:cNvSpPr>
          <p:nvPr/>
        </p:nvSpPr>
        <p:spPr bwMode="auto">
          <a:xfrm rot="10800000">
            <a:off x="7313613" y="5605463"/>
            <a:ext cx="304800" cy="76200"/>
          </a:xfrm>
          <a:prstGeom prst="rect">
            <a:avLst/>
          </a:prstGeom>
          <a:solidFill>
            <a:srgbClr val="33CC33"/>
          </a:solidFill>
          <a:ln w="317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grpSp>
        <p:nvGrpSpPr>
          <p:cNvPr id="73837" name="Group 110"/>
          <p:cNvGrpSpPr>
            <a:grpSpLocks/>
          </p:cNvGrpSpPr>
          <p:nvPr/>
        </p:nvGrpSpPr>
        <p:grpSpPr bwMode="auto">
          <a:xfrm>
            <a:off x="7389813" y="5757863"/>
            <a:ext cx="130175" cy="142875"/>
            <a:chOff x="1968" y="3552"/>
            <a:chExt cx="82" cy="90"/>
          </a:xfrm>
        </p:grpSpPr>
        <p:sp>
          <p:nvSpPr>
            <p:cNvPr id="73838" name="Rectangle 111"/>
            <p:cNvSpPr>
              <a:spLocks noChangeArrowheads="1"/>
            </p:cNvSpPr>
            <p:nvPr/>
          </p:nvSpPr>
          <p:spPr bwMode="auto">
            <a:xfrm>
              <a:off x="1968" y="3552"/>
              <a:ext cx="82" cy="90"/>
            </a:xfrm>
            <a:prstGeom prst="rect">
              <a:avLst/>
            </a:prstGeom>
            <a:solidFill>
              <a:srgbClr val="FF0000"/>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39" name="AutoShape 112"/>
            <p:cNvSpPr>
              <a:spLocks noChangeArrowheads="1"/>
            </p:cNvSpPr>
            <p:nvPr/>
          </p:nvSpPr>
          <p:spPr bwMode="auto">
            <a:xfrm rot="10800000">
              <a:off x="1979" y="3582"/>
              <a:ext cx="55" cy="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20 w 21600"/>
                <a:gd name="T13" fmla="*/ 4320 h 21600"/>
                <a:gd name="T14" fmla="*/ 17280 w 21600"/>
                <a:gd name="T15" fmla="*/ 1728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73840" name="Text Box 113"/>
          <p:cNvSpPr txBox="1">
            <a:spLocks noChangeArrowheads="1"/>
          </p:cNvSpPr>
          <p:nvPr/>
        </p:nvSpPr>
        <p:spPr bwMode="auto">
          <a:xfrm>
            <a:off x="7618413" y="5387975"/>
            <a:ext cx="1371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800">
                <a:cs typeface="Arial" pitchFamily="34" charset="0"/>
              </a:rPr>
              <a:t>SWIM Segment 1</a:t>
            </a:r>
          </a:p>
        </p:txBody>
      </p:sp>
      <p:sp>
        <p:nvSpPr>
          <p:cNvPr id="73841" name="Text Box 114"/>
          <p:cNvSpPr txBox="1">
            <a:spLocks noChangeArrowheads="1"/>
          </p:cNvSpPr>
          <p:nvPr/>
        </p:nvSpPr>
        <p:spPr bwMode="auto">
          <a:xfrm>
            <a:off x="7618413" y="5548313"/>
            <a:ext cx="152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800">
                <a:cs typeface="Arial" pitchFamily="34" charset="0"/>
              </a:rPr>
              <a:t>SWIM Future Segment  </a:t>
            </a:r>
          </a:p>
        </p:txBody>
      </p:sp>
      <p:sp>
        <p:nvSpPr>
          <p:cNvPr id="73842" name="Text Box 115"/>
          <p:cNvSpPr txBox="1">
            <a:spLocks noChangeArrowheads="1"/>
          </p:cNvSpPr>
          <p:nvPr/>
        </p:nvSpPr>
        <p:spPr bwMode="auto">
          <a:xfrm>
            <a:off x="7618413" y="5719763"/>
            <a:ext cx="13716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800">
                <a:cs typeface="Arial" pitchFamily="34" charset="0"/>
              </a:rPr>
              <a:t>SWIM Adapter</a:t>
            </a:r>
          </a:p>
        </p:txBody>
      </p:sp>
      <p:sp>
        <p:nvSpPr>
          <p:cNvPr id="73843" name="Oval 116"/>
          <p:cNvSpPr>
            <a:spLocks noChangeArrowheads="1"/>
          </p:cNvSpPr>
          <p:nvPr/>
        </p:nvSpPr>
        <p:spPr bwMode="auto">
          <a:xfrm>
            <a:off x="5181600" y="3552825"/>
            <a:ext cx="2197100" cy="2085975"/>
          </a:xfrm>
          <a:prstGeom prst="ellipse">
            <a:avLst/>
          </a:prstGeom>
          <a:solidFill>
            <a:srgbClr val="FFFF99"/>
          </a:solidFill>
          <a:ln w="22225">
            <a:solidFill>
              <a:srgbClr val="000000"/>
            </a:solidFill>
            <a:round/>
            <a:headEnd/>
            <a:tailEnd/>
          </a:ln>
        </p:spPr>
        <p:txBody>
          <a:bodyPr/>
          <a:lstStyle/>
          <a:p>
            <a:pPr>
              <a:spcBef>
                <a:spcPct val="50000"/>
              </a:spcBef>
              <a:buFontTx/>
              <a:buChar char="•"/>
            </a:pPr>
            <a:endParaRPr lang="en-US" sz="2400">
              <a:cs typeface="Arial" pitchFamily="34" charset="0"/>
            </a:endParaRPr>
          </a:p>
        </p:txBody>
      </p:sp>
      <p:sp>
        <p:nvSpPr>
          <p:cNvPr id="73844" name="Text Box 117"/>
          <p:cNvSpPr txBox="1">
            <a:spLocks noChangeArrowheads="1"/>
          </p:cNvSpPr>
          <p:nvPr/>
        </p:nvSpPr>
        <p:spPr bwMode="auto">
          <a:xfrm>
            <a:off x="5818188" y="3579813"/>
            <a:ext cx="877887"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800" b="1">
                <a:cs typeface="Times New Roman" pitchFamily="18" charset="0"/>
              </a:rPr>
              <a:t>FAA Systems</a:t>
            </a:r>
            <a:endParaRPr lang="en-US" sz="2400" b="1">
              <a:latin typeface="Times New Roman" pitchFamily="18" charset="0"/>
              <a:cs typeface="Times New Roman" pitchFamily="18" charset="0"/>
            </a:endParaRPr>
          </a:p>
        </p:txBody>
      </p:sp>
      <p:sp>
        <p:nvSpPr>
          <p:cNvPr id="16443" name="Cloud"/>
          <p:cNvSpPr>
            <a:spLocks noChangeAspect="1" noEditPoints="1" noChangeArrowheads="1"/>
          </p:cNvSpPr>
          <p:nvPr/>
        </p:nvSpPr>
        <p:spPr bwMode="auto">
          <a:xfrm>
            <a:off x="3629025" y="4187825"/>
            <a:ext cx="1317625" cy="892175"/>
          </a:xfrm>
          <a:custGeom>
            <a:avLst/>
            <a:gdLst>
              <a:gd name="T0" fmla="*/ 4087 w 21600"/>
              <a:gd name="T1" fmla="*/ 446087 h 21600"/>
              <a:gd name="T2" fmla="*/ 658813 w 21600"/>
              <a:gd name="T3" fmla="*/ 891225 h 21600"/>
              <a:gd name="T4" fmla="*/ 1316527 w 21600"/>
              <a:gd name="T5" fmla="*/ 446087 h 21600"/>
              <a:gd name="T6" fmla="*/ 658813 w 21600"/>
              <a:gd name="T7" fmla="*/ 5101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FF"/>
          </a:solidFill>
          <a:ln w="9525">
            <a:solidFill>
              <a:srgbClr val="000000"/>
            </a:solidFill>
            <a:miter lim="800000"/>
            <a:headEnd/>
            <a:tailEnd/>
          </a:ln>
          <a:effectLst>
            <a:outerShdw dist="107763" dir="2700000" algn="ctr" rotWithShape="0">
              <a:srgbClr val="808080"/>
            </a:outerShdw>
          </a:effectLst>
        </p:spPr>
        <p:txBody>
          <a:bodyPr/>
          <a:lstStyle/>
          <a:p>
            <a:pPr>
              <a:spcBef>
                <a:spcPct val="50000"/>
              </a:spcBef>
              <a:buFontTx/>
              <a:buChar char="•"/>
              <a:defRPr/>
            </a:pPr>
            <a:endParaRPr lang="en-US" sz="2400">
              <a:latin typeface="Arial" charset="0"/>
            </a:endParaRPr>
          </a:p>
        </p:txBody>
      </p:sp>
      <p:sp>
        <p:nvSpPr>
          <p:cNvPr id="73846" name="Text Box 119"/>
          <p:cNvSpPr txBox="1">
            <a:spLocks noChangeArrowheads="1"/>
          </p:cNvSpPr>
          <p:nvPr/>
        </p:nvSpPr>
        <p:spPr bwMode="auto">
          <a:xfrm>
            <a:off x="3695700" y="4416425"/>
            <a:ext cx="11191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800" b="1">
                <a:cs typeface="Times New Roman" pitchFamily="18" charset="0"/>
              </a:rPr>
              <a:t>SWIM Compliant Non-Government Systems</a:t>
            </a:r>
            <a:endParaRPr lang="en-US" sz="2400" b="1">
              <a:latin typeface="Times New Roman" pitchFamily="18" charset="0"/>
              <a:cs typeface="Times New Roman" pitchFamily="18" charset="0"/>
            </a:endParaRPr>
          </a:p>
        </p:txBody>
      </p:sp>
      <p:sp>
        <p:nvSpPr>
          <p:cNvPr id="73847" name="Line 120"/>
          <p:cNvSpPr>
            <a:spLocks noChangeAspect="1" noChangeShapeType="1"/>
          </p:cNvSpPr>
          <p:nvPr/>
        </p:nvSpPr>
        <p:spPr bwMode="auto">
          <a:xfrm>
            <a:off x="4946650" y="4606925"/>
            <a:ext cx="938213"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48" name="Line 121"/>
          <p:cNvSpPr>
            <a:spLocks noChangeAspect="1" noChangeShapeType="1"/>
          </p:cNvSpPr>
          <p:nvPr/>
        </p:nvSpPr>
        <p:spPr bwMode="auto">
          <a:xfrm flipH="1">
            <a:off x="6572250" y="4605338"/>
            <a:ext cx="1000125" cy="158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47" name="Cloud"/>
          <p:cNvSpPr>
            <a:spLocks noChangeAspect="1" noEditPoints="1" noChangeArrowheads="1"/>
          </p:cNvSpPr>
          <p:nvPr/>
        </p:nvSpPr>
        <p:spPr bwMode="auto">
          <a:xfrm>
            <a:off x="7512050" y="4059238"/>
            <a:ext cx="1317625" cy="949325"/>
          </a:xfrm>
          <a:custGeom>
            <a:avLst/>
            <a:gdLst>
              <a:gd name="T0" fmla="*/ 4087 w 21600"/>
              <a:gd name="T1" fmla="*/ 474663 h 21600"/>
              <a:gd name="T2" fmla="*/ 658813 w 21600"/>
              <a:gd name="T3" fmla="*/ 948314 h 21600"/>
              <a:gd name="T4" fmla="*/ 1316527 w 21600"/>
              <a:gd name="T5" fmla="*/ 474663 h 21600"/>
              <a:gd name="T6" fmla="*/ 658813 w 21600"/>
              <a:gd name="T7" fmla="*/ 54279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FF"/>
          </a:solidFill>
          <a:ln w="9525">
            <a:solidFill>
              <a:srgbClr val="000000"/>
            </a:solidFill>
            <a:miter lim="800000"/>
            <a:headEnd/>
            <a:tailEnd/>
          </a:ln>
          <a:effectLst>
            <a:outerShdw dist="107763" dir="2700000" algn="ctr" rotWithShape="0">
              <a:srgbClr val="808080"/>
            </a:outerShdw>
          </a:effectLst>
        </p:spPr>
        <p:txBody>
          <a:bodyPr/>
          <a:lstStyle/>
          <a:p>
            <a:pPr>
              <a:spcBef>
                <a:spcPct val="50000"/>
              </a:spcBef>
              <a:buFontTx/>
              <a:buChar char="•"/>
              <a:defRPr/>
            </a:pPr>
            <a:endParaRPr lang="en-US" sz="2400">
              <a:latin typeface="Arial" charset="0"/>
            </a:endParaRPr>
          </a:p>
        </p:txBody>
      </p:sp>
      <p:sp>
        <p:nvSpPr>
          <p:cNvPr id="73850" name="Text Box 123"/>
          <p:cNvSpPr txBox="1">
            <a:spLocks noChangeArrowheads="1"/>
          </p:cNvSpPr>
          <p:nvPr/>
        </p:nvSpPr>
        <p:spPr bwMode="auto">
          <a:xfrm>
            <a:off x="7577138" y="4314825"/>
            <a:ext cx="11318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800" b="1">
                <a:cs typeface="Times New Roman" pitchFamily="18" charset="0"/>
              </a:rPr>
              <a:t>SWIM Compliant Government Systems</a:t>
            </a:r>
          </a:p>
        </p:txBody>
      </p:sp>
      <p:sp>
        <p:nvSpPr>
          <p:cNvPr id="73851" name="Line 124"/>
          <p:cNvSpPr>
            <a:spLocks noChangeAspect="1" noChangeShapeType="1"/>
          </p:cNvSpPr>
          <p:nvPr/>
        </p:nvSpPr>
        <p:spPr bwMode="auto">
          <a:xfrm flipV="1">
            <a:off x="6003925" y="4583113"/>
            <a:ext cx="257175" cy="5111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52" name="Line 125"/>
          <p:cNvSpPr>
            <a:spLocks noChangeAspect="1" noChangeShapeType="1"/>
          </p:cNvSpPr>
          <p:nvPr/>
        </p:nvSpPr>
        <p:spPr bwMode="auto">
          <a:xfrm flipV="1">
            <a:off x="5662613" y="4540250"/>
            <a:ext cx="512762" cy="34131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53" name="Line 126"/>
          <p:cNvSpPr>
            <a:spLocks noChangeAspect="1" noChangeShapeType="1"/>
          </p:cNvSpPr>
          <p:nvPr/>
        </p:nvSpPr>
        <p:spPr bwMode="auto">
          <a:xfrm>
            <a:off x="5691188" y="4356100"/>
            <a:ext cx="512762" cy="255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54" name="Line 127"/>
          <p:cNvSpPr>
            <a:spLocks noChangeAspect="1" noChangeShapeType="1"/>
          </p:cNvSpPr>
          <p:nvPr/>
        </p:nvSpPr>
        <p:spPr bwMode="auto">
          <a:xfrm>
            <a:off x="6003925" y="4157663"/>
            <a:ext cx="257175" cy="4254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55" name="Line 128"/>
          <p:cNvSpPr>
            <a:spLocks noChangeAspect="1" noChangeShapeType="1"/>
          </p:cNvSpPr>
          <p:nvPr/>
        </p:nvSpPr>
        <p:spPr bwMode="auto">
          <a:xfrm>
            <a:off x="6281738" y="4071938"/>
            <a:ext cx="0" cy="5111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56" name="Line 129"/>
          <p:cNvSpPr>
            <a:spLocks noChangeAspect="1" noChangeShapeType="1"/>
          </p:cNvSpPr>
          <p:nvPr/>
        </p:nvSpPr>
        <p:spPr bwMode="auto">
          <a:xfrm flipV="1">
            <a:off x="6281738" y="4605338"/>
            <a:ext cx="0" cy="5969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57" name="Line 130"/>
          <p:cNvSpPr>
            <a:spLocks noChangeAspect="1" noChangeShapeType="1"/>
          </p:cNvSpPr>
          <p:nvPr/>
        </p:nvSpPr>
        <p:spPr bwMode="auto">
          <a:xfrm>
            <a:off x="6276975" y="4562475"/>
            <a:ext cx="341313" cy="5111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58" name="Line 131"/>
          <p:cNvSpPr>
            <a:spLocks noChangeAspect="1" noChangeShapeType="1"/>
          </p:cNvSpPr>
          <p:nvPr/>
        </p:nvSpPr>
        <p:spPr bwMode="auto">
          <a:xfrm>
            <a:off x="6261100" y="4583113"/>
            <a:ext cx="596900" cy="25558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59" name="Line 132"/>
          <p:cNvSpPr>
            <a:spLocks noChangeAspect="1" noChangeShapeType="1"/>
          </p:cNvSpPr>
          <p:nvPr/>
        </p:nvSpPr>
        <p:spPr bwMode="auto">
          <a:xfrm flipV="1">
            <a:off x="6261100" y="4327525"/>
            <a:ext cx="596900" cy="255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60" name="Line 133"/>
          <p:cNvSpPr>
            <a:spLocks noChangeAspect="1" noChangeShapeType="1"/>
          </p:cNvSpPr>
          <p:nvPr/>
        </p:nvSpPr>
        <p:spPr bwMode="auto">
          <a:xfrm flipV="1">
            <a:off x="6261100" y="4157663"/>
            <a:ext cx="341313" cy="4254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61" name="Cloud"/>
          <p:cNvSpPr>
            <a:spLocks noChangeAspect="1" noEditPoints="1" noChangeArrowheads="1"/>
          </p:cNvSpPr>
          <p:nvPr/>
        </p:nvSpPr>
        <p:spPr bwMode="auto">
          <a:xfrm>
            <a:off x="5873750" y="4351338"/>
            <a:ext cx="836613" cy="5111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FF"/>
          </a:solidFill>
          <a:ln w="9525">
            <a:solidFill>
              <a:srgbClr val="000000"/>
            </a:solidFill>
            <a:miter lim="800000"/>
            <a:headEnd/>
            <a:tailEnd/>
          </a:ln>
        </p:spPr>
        <p:txBody>
          <a:bodyPr/>
          <a:lstStyle/>
          <a:p>
            <a:endParaRPr lang="en-US"/>
          </a:p>
        </p:txBody>
      </p:sp>
      <p:sp>
        <p:nvSpPr>
          <p:cNvPr id="73862" name="Text Box 135"/>
          <p:cNvSpPr txBox="1">
            <a:spLocks noChangeArrowheads="1"/>
          </p:cNvSpPr>
          <p:nvPr/>
        </p:nvSpPr>
        <p:spPr bwMode="auto">
          <a:xfrm>
            <a:off x="5791200" y="4513263"/>
            <a:ext cx="990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800" b="1">
                <a:cs typeface="Times New Roman" pitchFamily="18" charset="0"/>
              </a:rPr>
              <a:t>FTI</a:t>
            </a:r>
          </a:p>
        </p:txBody>
      </p:sp>
      <p:sp>
        <p:nvSpPr>
          <p:cNvPr id="73863" name="Rectangle 136"/>
          <p:cNvSpPr>
            <a:spLocks noChangeArrowheads="1"/>
          </p:cNvSpPr>
          <p:nvPr/>
        </p:nvSpPr>
        <p:spPr bwMode="auto">
          <a:xfrm>
            <a:off x="6129338" y="3767138"/>
            <a:ext cx="304800" cy="238125"/>
          </a:xfrm>
          <a:prstGeom prst="rect">
            <a:avLst/>
          </a:prstGeom>
          <a:solidFill>
            <a:schemeClr val="accent2"/>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64" name="AutoShape 137"/>
          <p:cNvSpPr>
            <a:spLocks noChangeArrowheads="1"/>
          </p:cNvSpPr>
          <p:nvPr/>
        </p:nvSpPr>
        <p:spPr bwMode="auto">
          <a:xfrm>
            <a:off x="6172200" y="3814763"/>
            <a:ext cx="219075" cy="142875"/>
          </a:xfrm>
          <a:prstGeom prst="roundRect">
            <a:avLst>
              <a:gd name="adj" fmla="val 16667"/>
            </a:avLst>
          </a:prstGeom>
          <a:solidFill>
            <a:srgbClr val="FFCC00"/>
          </a:solidFill>
          <a:ln w="9525">
            <a:solidFill>
              <a:schemeClr val="tx1"/>
            </a:solidFill>
            <a:round/>
            <a:headEnd/>
            <a:tailEnd/>
          </a:ln>
        </p:spPr>
        <p:txBody>
          <a:bodyPr wrap="none" anchor="ctr"/>
          <a:lstStyle/>
          <a:p>
            <a:pPr algn="ctr"/>
            <a:endParaRPr lang="en-US" sz="600" b="1">
              <a:cs typeface="Arial" pitchFamily="34" charset="0"/>
            </a:endParaRPr>
          </a:p>
        </p:txBody>
      </p:sp>
      <p:sp>
        <p:nvSpPr>
          <p:cNvPr id="73865" name="Rectangle 138"/>
          <p:cNvSpPr>
            <a:spLocks noChangeArrowheads="1"/>
          </p:cNvSpPr>
          <p:nvPr/>
        </p:nvSpPr>
        <p:spPr bwMode="auto">
          <a:xfrm>
            <a:off x="6216650" y="4005263"/>
            <a:ext cx="130175" cy="142875"/>
          </a:xfrm>
          <a:prstGeom prst="rect">
            <a:avLst/>
          </a:prstGeom>
          <a:solidFill>
            <a:srgbClr val="FF0000"/>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66" name="AutoShape 139"/>
          <p:cNvSpPr>
            <a:spLocks noChangeArrowheads="1"/>
          </p:cNvSpPr>
          <p:nvPr/>
        </p:nvSpPr>
        <p:spPr bwMode="auto">
          <a:xfrm rot="10800000">
            <a:off x="6234113" y="4052888"/>
            <a:ext cx="87312" cy="476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73867" name="Group 140"/>
          <p:cNvGrpSpPr>
            <a:grpSpLocks/>
          </p:cNvGrpSpPr>
          <p:nvPr/>
        </p:nvGrpSpPr>
        <p:grpSpPr bwMode="auto">
          <a:xfrm rot="2108920">
            <a:off x="6510338" y="3843338"/>
            <a:ext cx="304800" cy="381000"/>
            <a:chOff x="1680" y="3360"/>
            <a:chExt cx="336" cy="384"/>
          </a:xfrm>
        </p:grpSpPr>
        <p:sp>
          <p:nvSpPr>
            <p:cNvPr id="73868" name="Rectangle 141"/>
            <p:cNvSpPr>
              <a:spLocks noChangeArrowheads="1"/>
            </p:cNvSpPr>
            <p:nvPr/>
          </p:nvSpPr>
          <p:spPr bwMode="auto">
            <a:xfrm>
              <a:off x="1680" y="3360"/>
              <a:ext cx="336" cy="240"/>
            </a:xfrm>
            <a:prstGeom prst="rect">
              <a:avLst/>
            </a:prstGeom>
            <a:solidFill>
              <a:schemeClr val="accent2"/>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69" name="AutoShape 142"/>
            <p:cNvSpPr>
              <a:spLocks noChangeArrowheads="1"/>
            </p:cNvSpPr>
            <p:nvPr/>
          </p:nvSpPr>
          <p:spPr bwMode="auto">
            <a:xfrm>
              <a:off x="1728" y="3408"/>
              <a:ext cx="240" cy="144"/>
            </a:xfrm>
            <a:prstGeom prst="roundRect">
              <a:avLst>
                <a:gd name="adj" fmla="val 16667"/>
              </a:avLst>
            </a:prstGeom>
            <a:solidFill>
              <a:srgbClr val="FFCC00"/>
            </a:solidFill>
            <a:ln w="9525">
              <a:solidFill>
                <a:schemeClr val="tx1"/>
              </a:solidFill>
              <a:round/>
              <a:headEnd/>
              <a:tailEnd/>
            </a:ln>
          </p:spPr>
          <p:txBody>
            <a:bodyPr wrap="none" anchor="ctr"/>
            <a:lstStyle/>
            <a:p>
              <a:pPr algn="ctr"/>
              <a:endParaRPr lang="en-US" b="1">
                <a:cs typeface="Arial" pitchFamily="34" charset="0"/>
              </a:endParaRPr>
            </a:p>
          </p:txBody>
        </p:sp>
        <p:sp>
          <p:nvSpPr>
            <p:cNvPr id="73870" name="Rectangle 143"/>
            <p:cNvSpPr>
              <a:spLocks noChangeArrowheads="1"/>
            </p:cNvSpPr>
            <p:nvPr/>
          </p:nvSpPr>
          <p:spPr bwMode="auto">
            <a:xfrm>
              <a:off x="1776" y="3600"/>
              <a:ext cx="144" cy="144"/>
            </a:xfrm>
            <a:prstGeom prst="rect">
              <a:avLst/>
            </a:prstGeom>
            <a:solidFill>
              <a:srgbClr val="FF0000"/>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71" name="AutoShape 144"/>
            <p:cNvSpPr>
              <a:spLocks noChangeArrowheads="1"/>
            </p:cNvSpPr>
            <p:nvPr/>
          </p:nvSpPr>
          <p:spPr bwMode="auto">
            <a:xfrm rot="10800000">
              <a:off x="1796" y="3648"/>
              <a:ext cx="96" cy="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3872" name="Group 145"/>
          <p:cNvGrpSpPr>
            <a:grpSpLocks/>
          </p:cNvGrpSpPr>
          <p:nvPr/>
        </p:nvGrpSpPr>
        <p:grpSpPr bwMode="auto">
          <a:xfrm rot="-7271376">
            <a:off x="5395913" y="4752975"/>
            <a:ext cx="304800" cy="381000"/>
            <a:chOff x="1680" y="3360"/>
            <a:chExt cx="336" cy="384"/>
          </a:xfrm>
        </p:grpSpPr>
        <p:sp>
          <p:nvSpPr>
            <p:cNvPr id="73873" name="Rectangle 146"/>
            <p:cNvSpPr>
              <a:spLocks noChangeArrowheads="1"/>
            </p:cNvSpPr>
            <p:nvPr/>
          </p:nvSpPr>
          <p:spPr bwMode="auto">
            <a:xfrm>
              <a:off x="1680" y="3360"/>
              <a:ext cx="336" cy="240"/>
            </a:xfrm>
            <a:prstGeom prst="rect">
              <a:avLst/>
            </a:prstGeom>
            <a:solidFill>
              <a:schemeClr val="accent2"/>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74" name="AutoShape 147"/>
            <p:cNvSpPr>
              <a:spLocks noChangeArrowheads="1"/>
            </p:cNvSpPr>
            <p:nvPr/>
          </p:nvSpPr>
          <p:spPr bwMode="auto">
            <a:xfrm>
              <a:off x="1728" y="3408"/>
              <a:ext cx="240" cy="144"/>
            </a:xfrm>
            <a:prstGeom prst="roundRect">
              <a:avLst>
                <a:gd name="adj" fmla="val 16667"/>
              </a:avLst>
            </a:prstGeom>
            <a:solidFill>
              <a:srgbClr val="FFCC00"/>
            </a:solidFill>
            <a:ln w="9525">
              <a:solidFill>
                <a:schemeClr val="tx1"/>
              </a:solidFill>
              <a:round/>
              <a:headEnd/>
              <a:tailEnd/>
            </a:ln>
          </p:spPr>
          <p:txBody>
            <a:bodyPr wrap="none" anchor="ctr"/>
            <a:lstStyle/>
            <a:p>
              <a:pPr>
                <a:spcBef>
                  <a:spcPct val="50000"/>
                </a:spcBef>
                <a:buFontTx/>
                <a:buChar char="•"/>
              </a:pPr>
              <a:endParaRPr lang="en-US" sz="2400">
                <a:cs typeface="Arial" pitchFamily="34" charset="0"/>
              </a:endParaRPr>
            </a:p>
          </p:txBody>
        </p:sp>
        <p:sp>
          <p:nvSpPr>
            <p:cNvPr id="73875" name="Rectangle 148"/>
            <p:cNvSpPr>
              <a:spLocks noChangeArrowheads="1"/>
            </p:cNvSpPr>
            <p:nvPr/>
          </p:nvSpPr>
          <p:spPr bwMode="auto">
            <a:xfrm>
              <a:off x="1776" y="3600"/>
              <a:ext cx="144" cy="144"/>
            </a:xfrm>
            <a:prstGeom prst="rect">
              <a:avLst/>
            </a:prstGeom>
            <a:solidFill>
              <a:srgbClr val="FF0000"/>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76" name="AutoShape 149"/>
            <p:cNvSpPr>
              <a:spLocks noChangeArrowheads="1"/>
            </p:cNvSpPr>
            <p:nvPr/>
          </p:nvSpPr>
          <p:spPr bwMode="auto">
            <a:xfrm rot="10800000">
              <a:off x="1796" y="3648"/>
              <a:ext cx="96" cy="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73877" name="Rectangle 150"/>
          <p:cNvSpPr>
            <a:spLocks noChangeArrowheads="1"/>
          </p:cNvSpPr>
          <p:nvPr/>
        </p:nvSpPr>
        <p:spPr bwMode="auto">
          <a:xfrm rot="-8980401">
            <a:off x="5711825" y="5194300"/>
            <a:ext cx="304800" cy="238125"/>
          </a:xfrm>
          <a:prstGeom prst="rect">
            <a:avLst/>
          </a:prstGeom>
          <a:solidFill>
            <a:schemeClr val="accent2"/>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78" name="AutoShape 151"/>
          <p:cNvSpPr>
            <a:spLocks noChangeArrowheads="1"/>
          </p:cNvSpPr>
          <p:nvPr/>
        </p:nvSpPr>
        <p:spPr bwMode="auto">
          <a:xfrm rot="-8980401">
            <a:off x="5754688" y="5241925"/>
            <a:ext cx="219075" cy="142875"/>
          </a:xfrm>
          <a:prstGeom prst="roundRect">
            <a:avLst>
              <a:gd name="adj" fmla="val 16667"/>
            </a:avLst>
          </a:prstGeom>
          <a:solidFill>
            <a:srgbClr val="FFCC00"/>
          </a:solidFill>
          <a:ln w="9525">
            <a:solidFill>
              <a:schemeClr val="tx1"/>
            </a:solidFill>
            <a:round/>
            <a:headEnd/>
            <a:tailEnd/>
          </a:ln>
        </p:spPr>
        <p:txBody>
          <a:bodyPr wrap="none" anchor="ctr"/>
          <a:lstStyle/>
          <a:p>
            <a:pPr>
              <a:spcBef>
                <a:spcPct val="50000"/>
              </a:spcBef>
              <a:buFontTx/>
              <a:buChar char="•"/>
            </a:pPr>
            <a:endParaRPr lang="en-US" sz="2400">
              <a:cs typeface="Arial" pitchFamily="34" charset="0"/>
            </a:endParaRPr>
          </a:p>
        </p:txBody>
      </p:sp>
      <p:sp>
        <p:nvSpPr>
          <p:cNvPr id="73879" name="Rectangle 152"/>
          <p:cNvSpPr>
            <a:spLocks noChangeArrowheads="1"/>
          </p:cNvSpPr>
          <p:nvPr/>
        </p:nvSpPr>
        <p:spPr bwMode="auto">
          <a:xfrm rot="-8980401">
            <a:off x="5894388" y="5078413"/>
            <a:ext cx="130175" cy="142875"/>
          </a:xfrm>
          <a:prstGeom prst="rect">
            <a:avLst/>
          </a:prstGeom>
          <a:solidFill>
            <a:srgbClr val="FF0000"/>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80" name="AutoShape 153"/>
          <p:cNvSpPr>
            <a:spLocks noChangeArrowheads="1"/>
          </p:cNvSpPr>
          <p:nvPr/>
        </p:nvSpPr>
        <p:spPr bwMode="auto">
          <a:xfrm rot="1819600">
            <a:off x="5918200" y="5127625"/>
            <a:ext cx="87313" cy="476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73881" name="Group 154"/>
          <p:cNvGrpSpPr>
            <a:grpSpLocks/>
          </p:cNvGrpSpPr>
          <p:nvPr/>
        </p:nvGrpSpPr>
        <p:grpSpPr bwMode="auto">
          <a:xfrm rot="3862100">
            <a:off x="6853238" y="4110038"/>
            <a:ext cx="304800" cy="381000"/>
            <a:chOff x="1680" y="3360"/>
            <a:chExt cx="336" cy="384"/>
          </a:xfrm>
        </p:grpSpPr>
        <p:sp>
          <p:nvSpPr>
            <p:cNvPr id="73882" name="Rectangle 155"/>
            <p:cNvSpPr>
              <a:spLocks noChangeArrowheads="1"/>
            </p:cNvSpPr>
            <p:nvPr/>
          </p:nvSpPr>
          <p:spPr bwMode="auto">
            <a:xfrm>
              <a:off x="1680" y="3360"/>
              <a:ext cx="336" cy="240"/>
            </a:xfrm>
            <a:prstGeom prst="rect">
              <a:avLst/>
            </a:prstGeom>
            <a:solidFill>
              <a:schemeClr val="accent2"/>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83" name="AutoShape 156"/>
            <p:cNvSpPr>
              <a:spLocks noChangeArrowheads="1"/>
            </p:cNvSpPr>
            <p:nvPr/>
          </p:nvSpPr>
          <p:spPr bwMode="auto">
            <a:xfrm>
              <a:off x="1728" y="3408"/>
              <a:ext cx="240" cy="144"/>
            </a:xfrm>
            <a:prstGeom prst="roundRect">
              <a:avLst>
                <a:gd name="adj" fmla="val 16667"/>
              </a:avLst>
            </a:prstGeom>
            <a:solidFill>
              <a:srgbClr val="FFCC00"/>
            </a:solidFill>
            <a:ln w="9525">
              <a:solidFill>
                <a:schemeClr val="tx1"/>
              </a:solidFill>
              <a:round/>
              <a:headEnd/>
              <a:tailEnd/>
            </a:ln>
          </p:spPr>
          <p:txBody>
            <a:bodyPr rot="10800000" vert="eaVert" wrap="none" anchor="ctr"/>
            <a:lstStyle/>
            <a:p>
              <a:pPr algn="ctr"/>
              <a:endParaRPr lang="en-US" b="1">
                <a:cs typeface="Arial" pitchFamily="34" charset="0"/>
              </a:endParaRPr>
            </a:p>
          </p:txBody>
        </p:sp>
        <p:sp>
          <p:nvSpPr>
            <p:cNvPr id="73884" name="Rectangle 157"/>
            <p:cNvSpPr>
              <a:spLocks noChangeArrowheads="1"/>
            </p:cNvSpPr>
            <p:nvPr/>
          </p:nvSpPr>
          <p:spPr bwMode="auto">
            <a:xfrm>
              <a:off x="1776" y="3600"/>
              <a:ext cx="144" cy="144"/>
            </a:xfrm>
            <a:prstGeom prst="rect">
              <a:avLst/>
            </a:prstGeom>
            <a:solidFill>
              <a:srgbClr val="FF0000"/>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85" name="AutoShape 158"/>
            <p:cNvSpPr>
              <a:spLocks noChangeArrowheads="1"/>
            </p:cNvSpPr>
            <p:nvPr/>
          </p:nvSpPr>
          <p:spPr bwMode="auto">
            <a:xfrm rot="10800000">
              <a:off x="1796" y="3648"/>
              <a:ext cx="96" cy="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3886" name="Group 159"/>
          <p:cNvGrpSpPr>
            <a:grpSpLocks/>
          </p:cNvGrpSpPr>
          <p:nvPr/>
        </p:nvGrpSpPr>
        <p:grpSpPr bwMode="auto">
          <a:xfrm rot="-3724413">
            <a:off x="5443538" y="4105275"/>
            <a:ext cx="304800" cy="419100"/>
            <a:chOff x="1680" y="3360"/>
            <a:chExt cx="336" cy="384"/>
          </a:xfrm>
        </p:grpSpPr>
        <p:sp>
          <p:nvSpPr>
            <p:cNvPr id="73887" name="Rectangle 160"/>
            <p:cNvSpPr>
              <a:spLocks noChangeArrowheads="1"/>
            </p:cNvSpPr>
            <p:nvPr/>
          </p:nvSpPr>
          <p:spPr bwMode="auto">
            <a:xfrm>
              <a:off x="1680" y="3360"/>
              <a:ext cx="336" cy="240"/>
            </a:xfrm>
            <a:prstGeom prst="rect">
              <a:avLst/>
            </a:prstGeom>
            <a:solidFill>
              <a:schemeClr val="accent2"/>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88" name="AutoShape 161"/>
            <p:cNvSpPr>
              <a:spLocks noChangeArrowheads="1"/>
            </p:cNvSpPr>
            <p:nvPr/>
          </p:nvSpPr>
          <p:spPr bwMode="auto">
            <a:xfrm>
              <a:off x="1728" y="3408"/>
              <a:ext cx="240" cy="144"/>
            </a:xfrm>
            <a:prstGeom prst="roundRect">
              <a:avLst>
                <a:gd name="adj" fmla="val 16667"/>
              </a:avLst>
            </a:prstGeom>
            <a:solidFill>
              <a:srgbClr val="FFCC00"/>
            </a:solidFill>
            <a:ln w="9525">
              <a:solidFill>
                <a:schemeClr val="tx1"/>
              </a:solidFill>
              <a:round/>
              <a:headEnd/>
              <a:tailEnd/>
            </a:ln>
          </p:spPr>
          <p:txBody>
            <a:bodyPr vert="eaVert" wrap="none" anchor="ctr"/>
            <a:lstStyle/>
            <a:p>
              <a:pPr algn="ctr"/>
              <a:endParaRPr lang="en-US" b="1">
                <a:cs typeface="Arial" pitchFamily="34" charset="0"/>
              </a:endParaRPr>
            </a:p>
          </p:txBody>
        </p:sp>
        <p:sp>
          <p:nvSpPr>
            <p:cNvPr id="73889" name="Rectangle 162"/>
            <p:cNvSpPr>
              <a:spLocks noChangeArrowheads="1"/>
            </p:cNvSpPr>
            <p:nvPr/>
          </p:nvSpPr>
          <p:spPr bwMode="auto">
            <a:xfrm>
              <a:off x="1776" y="3600"/>
              <a:ext cx="144" cy="144"/>
            </a:xfrm>
            <a:prstGeom prst="rect">
              <a:avLst/>
            </a:prstGeom>
            <a:solidFill>
              <a:srgbClr val="FF0000"/>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90" name="AutoShape 163"/>
            <p:cNvSpPr>
              <a:spLocks noChangeArrowheads="1"/>
            </p:cNvSpPr>
            <p:nvPr/>
          </p:nvSpPr>
          <p:spPr bwMode="auto">
            <a:xfrm rot="10800000">
              <a:off x="1796" y="3648"/>
              <a:ext cx="96" cy="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3891" name="Group 164"/>
          <p:cNvGrpSpPr>
            <a:grpSpLocks/>
          </p:cNvGrpSpPr>
          <p:nvPr/>
        </p:nvGrpSpPr>
        <p:grpSpPr bwMode="auto">
          <a:xfrm rot="-1914143">
            <a:off x="5748338" y="3843338"/>
            <a:ext cx="304800" cy="381000"/>
            <a:chOff x="1680" y="3360"/>
            <a:chExt cx="336" cy="384"/>
          </a:xfrm>
        </p:grpSpPr>
        <p:sp>
          <p:nvSpPr>
            <p:cNvPr id="73892" name="Rectangle 165"/>
            <p:cNvSpPr>
              <a:spLocks noChangeArrowheads="1"/>
            </p:cNvSpPr>
            <p:nvPr/>
          </p:nvSpPr>
          <p:spPr bwMode="auto">
            <a:xfrm>
              <a:off x="1680" y="3360"/>
              <a:ext cx="336" cy="240"/>
            </a:xfrm>
            <a:prstGeom prst="rect">
              <a:avLst/>
            </a:prstGeom>
            <a:solidFill>
              <a:schemeClr val="accent2"/>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93" name="AutoShape 166"/>
            <p:cNvSpPr>
              <a:spLocks noChangeArrowheads="1"/>
            </p:cNvSpPr>
            <p:nvPr/>
          </p:nvSpPr>
          <p:spPr bwMode="auto">
            <a:xfrm>
              <a:off x="1728" y="3408"/>
              <a:ext cx="240" cy="144"/>
            </a:xfrm>
            <a:prstGeom prst="roundRect">
              <a:avLst>
                <a:gd name="adj" fmla="val 16667"/>
              </a:avLst>
            </a:prstGeom>
            <a:solidFill>
              <a:srgbClr val="FFCC00"/>
            </a:solidFill>
            <a:ln w="9525">
              <a:solidFill>
                <a:schemeClr val="tx1"/>
              </a:solidFill>
              <a:round/>
              <a:headEnd/>
              <a:tailEnd/>
            </a:ln>
          </p:spPr>
          <p:txBody>
            <a:bodyPr wrap="none" anchor="ctr"/>
            <a:lstStyle/>
            <a:p>
              <a:pPr>
                <a:spcBef>
                  <a:spcPct val="50000"/>
                </a:spcBef>
                <a:buFontTx/>
                <a:buChar char="•"/>
              </a:pPr>
              <a:endParaRPr lang="en-US" sz="2400">
                <a:cs typeface="Arial" pitchFamily="34" charset="0"/>
              </a:endParaRPr>
            </a:p>
          </p:txBody>
        </p:sp>
        <p:sp>
          <p:nvSpPr>
            <p:cNvPr id="73894" name="Rectangle 167"/>
            <p:cNvSpPr>
              <a:spLocks noChangeArrowheads="1"/>
            </p:cNvSpPr>
            <p:nvPr/>
          </p:nvSpPr>
          <p:spPr bwMode="auto">
            <a:xfrm>
              <a:off x="1776" y="3600"/>
              <a:ext cx="144" cy="144"/>
            </a:xfrm>
            <a:prstGeom prst="rect">
              <a:avLst/>
            </a:prstGeom>
            <a:solidFill>
              <a:srgbClr val="FF0000"/>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95" name="AutoShape 168"/>
            <p:cNvSpPr>
              <a:spLocks noChangeArrowheads="1"/>
            </p:cNvSpPr>
            <p:nvPr/>
          </p:nvSpPr>
          <p:spPr bwMode="auto">
            <a:xfrm rot="10800000">
              <a:off x="1796" y="3648"/>
              <a:ext cx="96" cy="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73896" name="Rectangle 169"/>
          <p:cNvSpPr>
            <a:spLocks noChangeArrowheads="1"/>
          </p:cNvSpPr>
          <p:nvPr/>
        </p:nvSpPr>
        <p:spPr bwMode="auto">
          <a:xfrm rot="8532964">
            <a:off x="6624638" y="5165725"/>
            <a:ext cx="304800" cy="238125"/>
          </a:xfrm>
          <a:prstGeom prst="rect">
            <a:avLst/>
          </a:prstGeom>
          <a:solidFill>
            <a:srgbClr val="33CC33"/>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97" name="AutoShape 170"/>
          <p:cNvSpPr>
            <a:spLocks noChangeArrowheads="1"/>
          </p:cNvSpPr>
          <p:nvPr/>
        </p:nvSpPr>
        <p:spPr bwMode="auto">
          <a:xfrm rot="8532964">
            <a:off x="6667500" y="5194300"/>
            <a:ext cx="219075" cy="142875"/>
          </a:xfrm>
          <a:prstGeom prst="roundRect">
            <a:avLst>
              <a:gd name="adj" fmla="val 16667"/>
            </a:avLst>
          </a:prstGeom>
          <a:solidFill>
            <a:srgbClr val="FFCC00"/>
          </a:solidFill>
          <a:ln w="9525">
            <a:solidFill>
              <a:schemeClr val="tx1"/>
            </a:solidFill>
            <a:round/>
            <a:headEnd/>
            <a:tailEnd/>
          </a:ln>
        </p:spPr>
        <p:txBody>
          <a:bodyPr wrap="none" anchor="ctr"/>
          <a:lstStyle/>
          <a:p>
            <a:pPr>
              <a:spcBef>
                <a:spcPct val="50000"/>
              </a:spcBef>
              <a:buFontTx/>
              <a:buChar char="•"/>
            </a:pPr>
            <a:endParaRPr lang="en-US" sz="2400">
              <a:cs typeface="Arial" pitchFamily="34" charset="0"/>
            </a:endParaRPr>
          </a:p>
        </p:txBody>
      </p:sp>
      <p:sp>
        <p:nvSpPr>
          <p:cNvPr id="73898" name="Rectangle 171"/>
          <p:cNvSpPr>
            <a:spLocks noChangeArrowheads="1"/>
          </p:cNvSpPr>
          <p:nvPr/>
        </p:nvSpPr>
        <p:spPr bwMode="auto">
          <a:xfrm rot="8532964">
            <a:off x="6596063" y="5043488"/>
            <a:ext cx="130175" cy="142875"/>
          </a:xfrm>
          <a:prstGeom prst="rect">
            <a:avLst/>
          </a:prstGeom>
          <a:solidFill>
            <a:srgbClr val="FF0000"/>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899" name="AutoShape 172"/>
          <p:cNvSpPr>
            <a:spLocks noChangeArrowheads="1"/>
          </p:cNvSpPr>
          <p:nvPr/>
        </p:nvSpPr>
        <p:spPr bwMode="auto">
          <a:xfrm rot="-2267036">
            <a:off x="6618288" y="5089525"/>
            <a:ext cx="87312" cy="476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3900" name="Rectangle 173"/>
          <p:cNvSpPr>
            <a:spLocks noChangeArrowheads="1"/>
          </p:cNvSpPr>
          <p:nvPr/>
        </p:nvSpPr>
        <p:spPr bwMode="auto">
          <a:xfrm rot="6774260">
            <a:off x="6918326" y="4818062"/>
            <a:ext cx="304800" cy="238125"/>
          </a:xfrm>
          <a:prstGeom prst="rect">
            <a:avLst/>
          </a:prstGeom>
          <a:solidFill>
            <a:srgbClr val="33CC33"/>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901" name="AutoShape 174"/>
          <p:cNvSpPr>
            <a:spLocks noChangeArrowheads="1"/>
          </p:cNvSpPr>
          <p:nvPr/>
        </p:nvSpPr>
        <p:spPr bwMode="auto">
          <a:xfrm rot="6774260">
            <a:off x="6961188" y="4865688"/>
            <a:ext cx="219075" cy="142875"/>
          </a:xfrm>
          <a:prstGeom prst="roundRect">
            <a:avLst>
              <a:gd name="adj" fmla="val 16667"/>
            </a:avLst>
          </a:prstGeom>
          <a:solidFill>
            <a:srgbClr val="FFCC00"/>
          </a:solidFill>
          <a:ln w="9525">
            <a:solidFill>
              <a:schemeClr val="tx1"/>
            </a:solidFill>
            <a:round/>
            <a:headEnd/>
            <a:tailEnd/>
          </a:ln>
        </p:spPr>
        <p:txBody>
          <a:bodyPr rot="10800000" vert="eaVert" wrap="none" anchor="ctr"/>
          <a:lstStyle/>
          <a:p>
            <a:pPr algn="ctr"/>
            <a:endParaRPr lang="en-US" b="1">
              <a:cs typeface="Arial" pitchFamily="34" charset="0"/>
            </a:endParaRPr>
          </a:p>
        </p:txBody>
      </p:sp>
      <p:sp>
        <p:nvSpPr>
          <p:cNvPr id="73902" name="Rectangle 175"/>
          <p:cNvSpPr>
            <a:spLocks noChangeArrowheads="1"/>
          </p:cNvSpPr>
          <p:nvPr/>
        </p:nvSpPr>
        <p:spPr bwMode="auto">
          <a:xfrm rot="6774260">
            <a:off x="6829425" y="4791075"/>
            <a:ext cx="130175" cy="142875"/>
          </a:xfrm>
          <a:prstGeom prst="rect">
            <a:avLst/>
          </a:prstGeom>
          <a:solidFill>
            <a:srgbClr val="FF0000"/>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903" name="AutoShape 176"/>
          <p:cNvSpPr>
            <a:spLocks noChangeArrowheads="1"/>
          </p:cNvSpPr>
          <p:nvPr/>
        </p:nvSpPr>
        <p:spPr bwMode="auto">
          <a:xfrm rot="-4025740">
            <a:off x="6852445" y="4834731"/>
            <a:ext cx="87312" cy="476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3904" name="Rectangle 177"/>
          <p:cNvSpPr>
            <a:spLocks noChangeArrowheads="1"/>
          </p:cNvSpPr>
          <p:nvPr/>
        </p:nvSpPr>
        <p:spPr bwMode="auto">
          <a:xfrm rot="10800000">
            <a:off x="6130925" y="5280025"/>
            <a:ext cx="304800" cy="238125"/>
          </a:xfrm>
          <a:prstGeom prst="rect">
            <a:avLst/>
          </a:prstGeom>
          <a:solidFill>
            <a:srgbClr val="33CC33"/>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905" name="AutoShape 178"/>
          <p:cNvSpPr>
            <a:spLocks noChangeArrowheads="1"/>
          </p:cNvSpPr>
          <p:nvPr/>
        </p:nvSpPr>
        <p:spPr bwMode="auto">
          <a:xfrm rot="10800000">
            <a:off x="6173788" y="5327650"/>
            <a:ext cx="219075" cy="142875"/>
          </a:xfrm>
          <a:prstGeom prst="roundRect">
            <a:avLst>
              <a:gd name="adj" fmla="val 16667"/>
            </a:avLst>
          </a:prstGeom>
          <a:solidFill>
            <a:srgbClr val="FFCC00"/>
          </a:solidFill>
          <a:ln w="9525">
            <a:solidFill>
              <a:schemeClr val="tx1"/>
            </a:solidFill>
            <a:round/>
            <a:headEnd/>
            <a:tailEnd/>
          </a:ln>
        </p:spPr>
        <p:txBody>
          <a:bodyPr wrap="none" anchor="ctr"/>
          <a:lstStyle/>
          <a:p>
            <a:pPr>
              <a:spcBef>
                <a:spcPct val="50000"/>
              </a:spcBef>
              <a:buFontTx/>
              <a:buChar char="•"/>
            </a:pPr>
            <a:endParaRPr lang="en-US" sz="2400">
              <a:cs typeface="Arial" pitchFamily="34" charset="0"/>
            </a:endParaRPr>
          </a:p>
        </p:txBody>
      </p:sp>
      <p:sp>
        <p:nvSpPr>
          <p:cNvPr id="73906" name="Text Box 179"/>
          <p:cNvSpPr txBox="1">
            <a:spLocks noChangeArrowheads="1"/>
          </p:cNvSpPr>
          <p:nvPr/>
        </p:nvSpPr>
        <p:spPr bwMode="auto">
          <a:xfrm rot="1967972">
            <a:off x="6510338" y="3919538"/>
            <a:ext cx="457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500" b="1">
                <a:cs typeface="Arial" pitchFamily="34" charset="0"/>
              </a:rPr>
              <a:t>TFMS</a:t>
            </a:r>
          </a:p>
        </p:txBody>
      </p:sp>
      <p:sp>
        <p:nvSpPr>
          <p:cNvPr id="73907" name="Text Box 180"/>
          <p:cNvSpPr txBox="1">
            <a:spLocks noChangeArrowheads="1"/>
          </p:cNvSpPr>
          <p:nvPr/>
        </p:nvSpPr>
        <p:spPr bwMode="auto">
          <a:xfrm rot="-3561694">
            <a:off x="5310188" y="4148137"/>
            <a:ext cx="457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500" b="1">
                <a:cs typeface="Arial" pitchFamily="34" charset="0"/>
              </a:rPr>
              <a:t>CIWS</a:t>
            </a:r>
          </a:p>
        </p:txBody>
      </p:sp>
      <p:sp>
        <p:nvSpPr>
          <p:cNvPr id="73908" name="Text Box 181"/>
          <p:cNvSpPr txBox="1">
            <a:spLocks noChangeArrowheads="1"/>
          </p:cNvSpPr>
          <p:nvPr/>
        </p:nvSpPr>
        <p:spPr bwMode="auto">
          <a:xfrm rot="3736525">
            <a:off x="6858001" y="4225925"/>
            <a:ext cx="457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500" b="1">
                <a:cs typeface="Arial" pitchFamily="34" charset="0"/>
              </a:rPr>
              <a:t>TDDS</a:t>
            </a:r>
          </a:p>
        </p:txBody>
      </p:sp>
      <p:sp>
        <p:nvSpPr>
          <p:cNvPr id="73909" name="Text Box 182"/>
          <p:cNvSpPr txBox="1">
            <a:spLocks noChangeArrowheads="1"/>
          </p:cNvSpPr>
          <p:nvPr/>
        </p:nvSpPr>
        <p:spPr bwMode="auto">
          <a:xfrm rot="3453147">
            <a:off x="5291138" y="4938712"/>
            <a:ext cx="457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500" b="1">
                <a:cs typeface="Arial" pitchFamily="34" charset="0"/>
              </a:rPr>
              <a:t>ITWS</a:t>
            </a:r>
          </a:p>
        </p:txBody>
      </p:sp>
      <p:sp>
        <p:nvSpPr>
          <p:cNvPr id="73910" name="Text Box 183"/>
          <p:cNvSpPr txBox="1">
            <a:spLocks noChangeArrowheads="1"/>
          </p:cNvSpPr>
          <p:nvPr/>
        </p:nvSpPr>
        <p:spPr bwMode="auto">
          <a:xfrm rot="1775473">
            <a:off x="5670550" y="5254625"/>
            <a:ext cx="457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400" b="1">
                <a:cs typeface="Arial" pitchFamily="34" charset="0"/>
              </a:rPr>
              <a:t>WMSCR</a:t>
            </a:r>
          </a:p>
        </p:txBody>
      </p:sp>
      <p:sp>
        <p:nvSpPr>
          <p:cNvPr id="73911" name="Text Box 184"/>
          <p:cNvSpPr txBox="1">
            <a:spLocks noChangeArrowheads="1"/>
          </p:cNvSpPr>
          <p:nvPr/>
        </p:nvSpPr>
        <p:spPr bwMode="auto">
          <a:xfrm rot="-1639469">
            <a:off x="5691188" y="3852863"/>
            <a:ext cx="457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500" b="1">
                <a:cs typeface="Arial" pitchFamily="34" charset="0"/>
              </a:rPr>
              <a:t>AIM</a:t>
            </a:r>
          </a:p>
        </p:txBody>
      </p:sp>
      <p:sp>
        <p:nvSpPr>
          <p:cNvPr id="73912" name="Text Box 185"/>
          <p:cNvSpPr txBox="1">
            <a:spLocks noChangeArrowheads="1"/>
          </p:cNvSpPr>
          <p:nvPr/>
        </p:nvSpPr>
        <p:spPr bwMode="auto">
          <a:xfrm rot="-2171805">
            <a:off x="6565900" y="5162550"/>
            <a:ext cx="457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500" b="1">
                <a:cs typeface="Arial" pitchFamily="34" charset="0"/>
              </a:rPr>
              <a:t> TBFM</a:t>
            </a:r>
          </a:p>
        </p:txBody>
      </p:sp>
      <p:sp>
        <p:nvSpPr>
          <p:cNvPr id="73913" name="Text Box 186"/>
          <p:cNvSpPr txBox="1">
            <a:spLocks noChangeArrowheads="1"/>
          </p:cNvSpPr>
          <p:nvPr/>
        </p:nvSpPr>
        <p:spPr bwMode="auto">
          <a:xfrm>
            <a:off x="6102350" y="5313363"/>
            <a:ext cx="457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500" b="1">
                <a:cs typeface="Arial" pitchFamily="34" charset="0"/>
              </a:rPr>
              <a:t>DOTS</a:t>
            </a:r>
          </a:p>
        </p:txBody>
      </p:sp>
      <p:sp>
        <p:nvSpPr>
          <p:cNvPr id="73914" name="Rectangle 187"/>
          <p:cNvSpPr>
            <a:spLocks noChangeArrowheads="1"/>
          </p:cNvSpPr>
          <p:nvPr/>
        </p:nvSpPr>
        <p:spPr bwMode="auto">
          <a:xfrm rot="10800000">
            <a:off x="6205538" y="5138738"/>
            <a:ext cx="130175" cy="142875"/>
          </a:xfrm>
          <a:prstGeom prst="rect">
            <a:avLst/>
          </a:prstGeom>
          <a:solidFill>
            <a:srgbClr val="FF0000"/>
          </a:solidFill>
          <a:ln w="9525">
            <a:solidFill>
              <a:schemeClr val="tx1"/>
            </a:solidFill>
            <a:miter lim="800000"/>
            <a:headEnd/>
            <a:tailEnd/>
          </a:ln>
        </p:spPr>
        <p:txBody>
          <a:bodyPr wrap="none" anchor="ctr"/>
          <a:lstStyle/>
          <a:p>
            <a:pPr>
              <a:spcBef>
                <a:spcPct val="50000"/>
              </a:spcBef>
              <a:buFontTx/>
              <a:buChar char="•"/>
            </a:pPr>
            <a:endParaRPr lang="en-US" sz="2400">
              <a:cs typeface="Arial" pitchFamily="34" charset="0"/>
            </a:endParaRPr>
          </a:p>
        </p:txBody>
      </p:sp>
      <p:sp>
        <p:nvSpPr>
          <p:cNvPr id="73915" name="AutoShape 188"/>
          <p:cNvSpPr>
            <a:spLocks noChangeArrowheads="1"/>
          </p:cNvSpPr>
          <p:nvPr/>
        </p:nvSpPr>
        <p:spPr bwMode="auto">
          <a:xfrm>
            <a:off x="6223000" y="5186363"/>
            <a:ext cx="87313" cy="476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3916" name="Text Box 189"/>
          <p:cNvSpPr txBox="1">
            <a:spLocks noChangeArrowheads="1"/>
          </p:cNvSpPr>
          <p:nvPr/>
        </p:nvSpPr>
        <p:spPr bwMode="auto">
          <a:xfrm>
            <a:off x="6099175" y="3813175"/>
            <a:ext cx="457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500" b="1">
                <a:cs typeface="Arial" pitchFamily="34" charset="0"/>
              </a:rPr>
              <a:t>ERAM</a:t>
            </a:r>
          </a:p>
        </p:txBody>
      </p:sp>
      <p:grpSp>
        <p:nvGrpSpPr>
          <p:cNvPr id="73917" name="Group 190"/>
          <p:cNvGrpSpPr>
            <a:grpSpLocks/>
          </p:cNvGrpSpPr>
          <p:nvPr/>
        </p:nvGrpSpPr>
        <p:grpSpPr bwMode="auto">
          <a:xfrm rot="10800000">
            <a:off x="6986588" y="4667250"/>
            <a:ext cx="203200" cy="466725"/>
            <a:chOff x="4383" y="2997"/>
            <a:chExt cx="128" cy="294"/>
          </a:xfrm>
        </p:grpSpPr>
        <p:sp>
          <p:nvSpPr>
            <p:cNvPr id="73918" name="Text Box 191"/>
            <p:cNvSpPr txBox="1">
              <a:spLocks noChangeArrowheads="1"/>
            </p:cNvSpPr>
            <p:nvPr/>
          </p:nvSpPr>
          <p:spPr bwMode="auto">
            <a:xfrm rot="6743556">
              <a:off x="4319" y="3099"/>
              <a:ext cx="2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400" b="1">
                  <a:cs typeface="Arial" pitchFamily="34" charset="0"/>
                </a:rPr>
                <a:t>CARTS/</a:t>
              </a:r>
            </a:p>
          </p:txBody>
        </p:sp>
        <p:sp>
          <p:nvSpPr>
            <p:cNvPr id="73919" name="Text Box 192"/>
            <p:cNvSpPr txBox="1">
              <a:spLocks noChangeArrowheads="1"/>
            </p:cNvSpPr>
            <p:nvPr/>
          </p:nvSpPr>
          <p:spPr bwMode="auto">
            <a:xfrm rot="6743556">
              <a:off x="4287" y="3093"/>
              <a:ext cx="2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400" b="1">
                  <a:cs typeface="Arial" pitchFamily="34" charset="0"/>
                </a:rPr>
                <a:t>STARS</a:t>
              </a:r>
            </a:p>
          </p:txBody>
        </p:sp>
      </p:grpSp>
      <p:sp>
        <p:nvSpPr>
          <p:cNvPr id="73920"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C69CB9FE-2683-4549-9AA9-876AB2CE84AA}" type="slidenum">
              <a:rPr lang="en-US" sz="1400">
                <a:solidFill>
                  <a:schemeClr val="bg1"/>
                </a:solidFill>
                <a:latin typeface="Times New Roman" pitchFamily="18" charset="0"/>
                <a:cs typeface="Arial" pitchFamily="34" charset="0"/>
              </a:rPr>
              <a:pPr algn="r"/>
              <a:t>29</a:t>
            </a:fld>
            <a:endParaRPr lang="en-US" sz="1400">
              <a:solidFill>
                <a:schemeClr val="bg1"/>
              </a:solidFill>
              <a:latin typeface="Times New Roman" pitchFamily="18" charset="0"/>
              <a:cs typeface="Arial" pitchFamily="34" charset="0"/>
            </a:endParaRPr>
          </a:p>
        </p:txBody>
      </p:sp>
    </p:spTree>
    <p:extLst>
      <p:ext uri="{BB962C8B-B14F-4D97-AF65-F5344CB8AC3E}">
        <p14:creationId xmlns:p14="http://schemas.microsoft.com/office/powerpoint/2010/main" val="2245901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400" kern="0" dirty="0" smtClean="0">
                <a:ea typeface="ＭＳ Ｐゴシック" pitchFamily="34" charset="-128"/>
                <a:cs typeface="Arial" charset="0"/>
              </a:rPr>
              <a:t>		Aviation’</a:t>
            </a:r>
            <a:r>
              <a:rPr lang="en-US" altLang="ja-JP" sz="2400" kern="0" dirty="0" smtClean="0">
                <a:ea typeface="ＭＳ Ｐゴシック" pitchFamily="34" charset="-128"/>
                <a:cs typeface="Arial" charset="0"/>
              </a:rPr>
              <a:t>s </a:t>
            </a:r>
            <a:r>
              <a:rPr lang="en-US" altLang="ja-JP" sz="2400" kern="0" dirty="0">
                <a:ea typeface="ＭＳ Ｐゴシック" pitchFamily="34" charset="-128"/>
                <a:cs typeface="Arial" charset="0"/>
              </a:rPr>
              <a:t>Impact on the U.S. Economy</a:t>
            </a:r>
            <a:endParaRPr lang="en-US" dirty="0"/>
          </a:p>
        </p:txBody>
      </p:sp>
      <p:pic>
        <p:nvPicPr>
          <p:cNvPr id="6" name="Picture 2" descr="Slide_7-8_background_wBar"/>
          <p:cNvPicPr>
            <a:picLocks noChangeAspect="1" noChangeArrowheads="1"/>
          </p:cNvPicPr>
          <p:nvPr/>
        </p:nvPicPr>
        <p:blipFill>
          <a:blip r:embed="rId3"/>
          <a:srcRect l="1031"/>
          <a:stretch>
            <a:fillRect/>
          </a:stretch>
        </p:blipFill>
        <p:spPr bwMode="auto">
          <a:xfrm>
            <a:off x="838200" y="1143000"/>
            <a:ext cx="7391400" cy="4876800"/>
          </a:xfrm>
          <a:prstGeom prst="rect">
            <a:avLst/>
          </a:prstGeom>
          <a:ln/>
        </p:spPr>
        <p:style>
          <a:lnRef idx="2">
            <a:schemeClr val="accent2">
              <a:shade val="50000"/>
            </a:schemeClr>
          </a:lnRef>
          <a:fillRef idx="1">
            <a:schemeClr val="accent2"/>
          </a:fillRef>
          <a:effectRef idx="0">
            <a:schemeClr val="accent2"/>
          </a:effectRef>
          <a:fontRef idx="minor">
            <a:schemeClr val="lt1"/>
          </a:fontRef>
        </p:style>
      </p:pic>
      <p:sp>
        <p:nvSpPr>
          <p:cNvPr id="7" name="Text Box 8"/>
          <p:cNvSpPr txBox="1">
            <a:spLocks noChangeArrowheads="1"/>
          </p:cNvSpPr>
          <p:nvPr/>
        </p:nvSpPr>
        <p:spPr bwMode="auto">
          <a:xfrm>
            <a:off x="2286000" y="1879600"/>
            <a:ext cx="2878138" cy="396875"/>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2000" b="1" dirty="0">
                <a:solidFill>
                  <a:prstClr val="white"/>
                </a:solidFill>
                <a:latin typeface="Century Gothic" pitchFamily="34" charset="0"/>
              </a:rPr>
              <a:t>Aviation Contributions</a:t>
            </a:r>
          </a:p>
        </p:txBody>
      </p:sp>
      <p:sp>
        <p:nvSpPr>
          <p:cNvPr id="9" name="TextBox 4"/>
          <p:cNvSpPr txBox="1">
            <a:spLocks noChangeArrowheads="1"/>
          </p:cNvSpPr>
          <p:nvPr/>
        </p:nvSpPr>
        <p:spPr bwMode="auto">
          <a:xfrm>
            <a:off x="4724400" y="5105400"/>
            <a:ext cx="3505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r>
              <a:rPr lang="en-US" sz="1600" kern="0" dirty="0" smtClean="0">
                <a:solidFill>
                  <a:srgbClr val="FFFFFF"/>
                </a:solidFill>
                <a:latin typeface="Arial"/>
                <a:cs typeface="Arial"/>
              </a:rPr>
              <a:t>$1.5 trillion to the National Economy</a:t>
            </a:r>
          </a:p>
          <a:p>
            <a:pPr eaLnBrk="1" fontAlgn="auto" hangingPunct="1">
              <a:spcBef>
                <a:spcPts val="0"/>
              </a:spcBef>
              <a:spcAft>
                <a:spcPts val="0"/>
              </a:spcAft>
              <a:defRPr/>
            </a:pPr>
            <a:r>
              <a:rPr lang="en-US" sz="1600" kern="0" dirty="0" smtClean="0">
                <a:solidFill>
                  <a:srgbClr val="FFFFFF"/>
                </a:solidFill>
                <a:latin typeface="Arial"/>
                <a:cs typeface="Arial"/>
              </a:rPr>
              <a:t>5.4 percent of GDP</a:t>
            </a:r>
          </a:p>
          <a:p>
            <a:pPr eaLnBrk="1" fontAlgn="auto" hangingPunct="1">
              <a:spcBef>
                <a:spcPts val="0"/>
              </a:spcBef>
              <a:spcAft>
                <a:spcPts val="0"/>
              </a:spcAft>
              <a:defRPr/>
            </a:pPr>
            <a:r>
              <a:rPr lang="en-US" sz="1600" kern="0" dirty="0" smtClean="0">
                <a:solidFill>
                  <a:srgbClr val="FFFFFF"/>
                </a:solidFill>
                <a:latin typeface="Arial"/>
                <a:cs typeface="Arial"/>
              </a:rPr>
              <a:t>$459 billion in earnings</a:t>
            </a:r>
          </a:p>
          <a:p>
            <a:pPr eaLnBrk="1" fontAlgn="auto" hangingPunct="1">
              <a:spcBef>
                <a:spcPts val="0"/>
              </a:spcBef>
              <a:spcAft>
                <a:spcPts val="0"/>
              </a:spcAft>
              <a:defRPr/>
            </a:pPr>
            <a:endParaRPr lang="en-US" sz="1600" kern="0" dirty="0" smtClean="0">
              <a:solidFill>
                <a:srgbClr val="FFFFFF"/>
              </a:solidFill>
              <a:latin typeface="Arial"/>
              <a:cs typeface="Arial"/>
            </a:endParaRPr>
          </a:p>
        </p:txBody>
      </p:sp>
    </p:spTree>
    <p:extLst>
      <p:ext uri="{BB962C8B-B14F-4D97-AF65-F5344CB8AC3E}">
        <p14:creationId xmlns:p14="http://schemas.microsoft.com/office/powerpoint/2010/main" val="20028404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229767" y="-14020"/>
            <a:ext cx="8655439" cy="1016000"/>
          </a:xfrm>
        </p:spPr>
        <p:txBody>
          <a:bodyPr/>
          <a:lstStyle/>
          <a:p>
            <a:r>
              <a:rPr lang="en-US" dirty="0" smtClean="0"/>
              <a:t>SWIM Conceptual </a:t>
            </a:r>
            <a:r>
              <a:rPr lang="en-US" dirty="0"/>
              <a:t>Overview</a:t>
            </a:r>
          </a:p>
        </p:txBody>
      </p:sp>
      <p:grpSp>
        <p:nvGrpSpPr>
          <p:cNvPr id="439299" name="Group 3"/>
          <p:cNvGrpSpPr>
            <a:grpSpLocks/>
          </p:cNvGrpSpPr>
          <p:nvPr/>
        </p:nvGrpSpPr>
        <p:grpSpPr bwMode="auto">
          <a:xfrm>
            <a:off x="838200" y="990600"/>
            <a:ext cx="7558088" cy="4811713"/>
            <a:chOff x="539" y="580"/>
            <a:chExt cx="4761" cy="3031"/>
          </a:xfrm>
        </p:grpSpPr>
        <p:pic>
          <p:nvPicPr>
            <p:cNvPr id="439300" name="Picture 4" descr="680_p_1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 y="580"/>
              <a:ext cx="4761" cy="3031"/>
            </a:xfrm>
            <a:prstGeom prst="rect">
              <a:avLst/>
            </a:prstGeom>
            <a:noFill/>
            <a:extLst>
              <a:ext uri="{909E8E84-426E-40DD-AFC4-6F175D3DCCD1}">
                <a14:hiddenFill xmlns:a14="http://schemas.microsoft.com/office/drawing/2010/main">
                  <a:solidFill>
                    <a:srgbClr val="FFFFFF"/>
                  </a:solidFill>
                </a14:hiddenFill>
              </a:ext>
            </a:extLst>
          </p:spPr>
        </p:pic>
        <p:sp>
          <p:nvSpPr>
            <p:cNvPr id="439301" name="Rectangle 5"/>
            <p:cNvSpPr>
              <a:spLocks noChangeArrowheads="1"/>
            </p:cNvSpPr>
            <p:nvPr/>
          </p:nvSpPr>
          <p:spPr bwMode="auto">
            <a:xfrm>
              <a:off x="1013" y="1435"/>
              <a:ext cx="2000"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808" tIns="47064" rIns="95808" bIns="47064" anchor="ctr"/>
            <a:lstStyle/>
            <a:p>
              <a:pPr defTabSz="968375"/>
              <a:r>
                <a:rPr lang="en-US" sz="2000" b="1">
                  <a:solidFill>
                    <a:srgbClr val="1D2F68"/>
                  </a:solidFill>
                </a:rPr>
                <a:t>NextGen Applications</a:t>
              </a:r>
            </a:p>
          </p:txBody>
        </p:sp>
        <p:sp>
          <p:nvSpPr>
            <p:cNvPr id="439302" name="Rectangle 6"/>
            <p:cNvSpPr>
              <a:spLocks noChangeArrowheads="1"/>
            </p:cNvSpPr>
            <p:nvPr/>
          </p:nvSpPr>
          <p:spPr bwMode="auto">
            <a:xfrm>
              <a:off x="705" y="3235"/>
              <a:ext cx="1754"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808" tIns="47064" rIns="95808" bIns="47064" anchor="ctr"/>
            <a:lstStyle/>
            <a:p>
              <a:pPr defTabSz="968375">
                <a:lnSpc>
                  <a:spcPts val="2000"/>
                </a:lnSpc>
              </a:pPr>
              <a:r>
                <a:rPr lang="en-US" sz="2000" b="1">
                  <a:solidFill>
                    <a:srgbClr val="1D2F68"/>
                  </a:solidFill>
                </a:rPr>
                <a:t>FTI IP Backbone</a:t>
              </a:r>
            </a:p>
          </p:txBody>
        </p:sp>
        <p:sp>
          <p:nvSpPr>
            <p:cNvPr id="439303" name="Text Box 7"/>
            <p:cNvSpPr txBox="1">
              <a:spLocks noChangeArrowheads="1"/>
            </p:cNvSpPr>
            <p:nvPr/>
          </p:nvSpPr>
          <p:spPr bwMode="auto">
            <a:xfrm>
              <a:off x="1485" y="1140"/>
              <a:ext cx="585"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100" b="1"/>
                <a:t>En Route</a:t>
              </a:r>
            </a:p>
            <a:p>
              <a:pPr algn="ctr" eaLnBrk="0" hangingPunct="0"/>
              <a:r>
                <a:rPr lang="en-US" sz="1100" b="1"/>
                <a:t>Controllers</a:t>
              </a:r>
            </a:p>
          </p:txBody>
        </p:sp>
        <p:sp>
          <p:nvSpPr>
            <p:cNvPr id="439304" name="Text Box 8"/>
            <p:cNvSpPr txBox="1">
              <a:spLocks noChangeArrowheads="1"/>
            </p:cNvSpPr>
            <p:nvPr/>
          </p:nvSpPr>
          <p:spPr bwMode="auto">
            <a:xfrm>
              <a:off x="2304" y="788"/>
              <a:ext cx="585"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100" b="1"/>
                <a:t>Terminal</a:t>
              </a:r>
            </a:p>
            <a:p>
              <a:pPr algn="ctr" eaLnBrk="0" hangingPunct="0"/>
              <a:r>
                <a:rPr lang="en-US" sz="1100" b="1"/>
                <a:t>Controllers</a:t>
              </a:r>
            </a:p>
          </p:txBody>
        </p:sp>
        <p:sp>
          <p:nvSpPr>
            <p:cNvPr id="439305" name="Text Box 9"/>
            <p:cNvSpPr txBox="1">
              <a:spLocks noChangeArrowheads="1"/>
            </p:cNvSpPr>
            <p:nvPr/>
          </p:nvSpPr>
          <p:spPr bwMode="auto">
            <a:xfrm>
              <a:off x="3118" y="1236"/>
              <a:ext cx="896"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100" b="1"/>
                <a:t>Non-FAA Users</a:t>
              </a:r>
            </a:p>
            <a:p>
              <a:pPr algn="ctr" eaLnBrk="0" hangingPunct="0"/>
              <a:r>
                <a:rPr lang="en-US" sz="1100" b="1"/>
                <a:t>(e.g., Airlines, DoD</a:t>
              </a:r>
              <a:br>
                <a:rPr lang="en-US" sz="1100" b="1"/>
              </a:br>
              <a:r>
                <a:rPr lang="en-US" sz="1100" b="1"/>
                <a:t>DHS, ANSPs)</a:t>
              </a:r>
            </a:p>
          </p:txBody>
        </p:sp>
        <p:sp>
          <p:nvSpPr>
            <p:cNvPr id="439306" name="Text Box 10"/>
            <p:cNvSpPr txBox="1">
              <a:spLocks noChangeArrowheads="1"/>
            </p:cNvSpPr>
            <p:nvPr/>
          </p:nvSpPr>
          <p:spPr bwMode="auto">
            <a:xfrm>
              <a:off x="4136" y="1362"/>
              <a:ext cx="850"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100" b="1"/>
                <a:t>FAA</a:t>
              </a:r>
            </a:p>
            <a:p>
              <a:pPr algn="ctr" eaLnBrk="0" hangingPunct="0"/>
              <a:r>
                <a:rPr lang="en-US" sz="1100" b="1"/>
                <a:t>Command Center</a:t>
              </a:r>
            </a:p>
          </p:txBody>
        </p:sp>
        <p:sp>
          <p:nvSpPr>
            <p:cNvPr id="439307" name="Text Box 11"/>
            <p:cNvSpPr txBox="1">
              <a:spLocks noChangeArrowheads="1"/>
            </p:cNvSpPr>
            <p:nvPr/>
          </p:nvSpPr>
          <p:spPr bwMode="auto">
            <a:xfrm>
              <a:off x="855" y="2340"/>
              <a:ext cx="4079" cy="250"/>
            </a:xfrm>
            <a:prstGeom prst="rect">
              <a:avLst/>
            </a:prstGeom>
            <a:noFill/>
            <a:ln>
              <a:noFill/>
            </a:ln>
            <a:effectLst/>
            <a:extLst>
              <a:ext uri="{909E8E84-426E-40DD-AFC4-6F175D3DCCD1}">
                <a14:hiddenFill xmlns:a14="http://schemas.microsoft.com/office/drawing/2010/main">
                  <a:solidFill>
                    <a:srgbClr val="CCFFFF">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000099"/>
                  </a:solidFill>
                </a:rPr>
                <a:t>SWIM Infrastructure for Messaging</a:t>
              </a:r>
            </a:p>
          </p:txBody>
        </p:sp>
      </p:grpSp>
    </p:spTree>
    <p:extLst>
      <p:ext uri="{BB962C8B-B14F-4D97-AF65-F5344CB8AC3E}">
        <p14:creationId xmlns:p14="http://schemas.microsoft.com/office/powerpoint/2010/main" val="27418390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4" descr="SWIM Infrastructure Deployment NAS Enterprise Messaging Services (NEMS) As of: November 2014"/>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350" y="1096963"/>
            <a:ext cx="7129463"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3"/>
          <p:cNvSpPr>
            <a:spLocks noGrp="1"/>
          </p:cNvSpPr>
          <p:nvPr>
            <p:ph type="title"/>
          </p:nvPr>
        </p:nvSpPr>
        <p:spPr/>
        <p:txBody>
          <a:bodyPr rtlCol="0">
            <a:normAutofit fontScale="90000"/>
          </a:bodyPr>
          <a:lstStyle/>
          <a:p>
            <a:pPr fontAlgn="auto">
              <a:spcAft>
                <a:spcPts val="0"/>
              </a:spcAft>
              <a:defRPr/>
            </a:pPr>
            <a:r>
              <a:rPr lang="en-US" dirty="0" smtClean="0">
                <a:solidFill>
                  <a:schemeClr val="accent1">
                    <a:lumMod val="50000"/>
                  </a:schemeClr>
                </a:solidFill>
                <a:latin typeface="Arial" pitchFamily="34" charset="0"/>
                <a:ea typeface="MS PGothic" pitchFamily="34" charset="-128"/>
                <a:cs typeface="Arial" pitchFamily="34" charset="0"/>
              </a:rPr>
              <a:t>SWIM Infrastructure Deployment</a:t>
            </a:r>
            <a:r>
              <a:rPr lang="en-US" sz="3200" dirty="0" smtClean="0">
                <a:solidFill>
                  <a:schemeClr val="accent1">
                    <a:lumMod val="50000"/>
                  </a:schemeClr>
                </a:solidFill>
                <a:latin typeface="Arial" pitchFamily="34" charset="0"/>
                <a:ea typeface="MS PGothic" pitchFamily="34" charset="-128"/>
                <a:cs typeface="Arial" pitchFamily="34" charset="0"/>
              </a:rPr>
              <a:t/>
            </a:r>
            <a:br>
              <a:rPr lang="en-US" sz="3200" dirty="0" smtClean="0">
                <a:solidFill>
                  <a:schemeClr val="accent1">
                    <a:lumMod val="50000"/>
                  </a:schemeClr>
                </a:solidFill>
                <a:latin typeface="Arial" pitchFamily="34" charset="0"/>
                <a:ea typeface="MS PGothic" pitchFamily="34" charset="-128"/>
                <a:cs typeface="Arial" pitchFamily="34" charset="0"/>
              </a:rPr>
            </a:br>
            <a:r>
              <a:rPr lang="en-US" sz="2400" dirty="0" smtClean="0">
                <a:solidFill>
                  <a:schemeClr val="accent1">
                    <a:lumMod val="50000"/>
                  </a:schemeClr>
                </a:solidFill>
                <a:latin typeface="Arial" pitchFamily="34" charset="0"/>
                <a:ea typeface="MS PGothic" pitchFamily="34" charset="-128"/>
                <a:cs typeface="Arial" pitchFamily="34" charset="0"/>
              </a:rPr>
              <a:t>NAS Enterprise Messaging Service (NEMS)</a:t>
            </a:r>
            <a:br>
              <a:rPr lang="en-US" sz="2400" dirty="0" smtClean="0">
                <a:solidFill>
                  <a:schemeClr val="accent1">
                    <a:lumMod val="50000"/>
                  </a:schemeClr>
                </a:solidFill>
                <a:latin typeface="Arial" pitchFamily="34" charset="0"/>
                <a:ea typeface="MS PGothic" pitchFamily="34" charset="-128"/>
                <a:cs typeface="Arial" pitchFamily="34" charset="0"/>
              </a:rPr>
            </a:br>
            <a:r>
              <a:rPr lang="en-US" sz="2400" dirty="0" smtClean="0">
                <a:solidFill>
                  <a:schemeClr val="accent1">
                    <a:lumMod val="50000"/>
                  </a:schemeClr>
                </a:solidFill>
                <a:latin typeface="Arial" pitchFamily="34" charset="0"/>
                <a:ea typeface="MS PGothic" pitchFamily="34" charset="-128"/>
                <a:cs typeface="Arial" pitchFamily="34" charset="0"/>
              </a:rPr>
              <a:t>As of: </a:t>
            </a:r>
            <a:r>
              <a:rPr lang="en-US" sz="2400" b="0" dirty="0" smtClean="0">
                <a:solidFill>
                  <a:schemeClr val="accent1">
                    <a:lumMod val="50000"/>
                  </a:schemeClr>
                </a:solidFill>
                <a:latin typeface="Arial" pitchFamily="34" charset="0"/>
                <a:ea typeface="MS PGothic" pitchFamily="34" charset="-128"/>
                <a:cs typeface="Arial" pitchFamily="34" charset="0"/>
              </a:rPr>
              <a:t>July 2015</a:t>
            </a:r>
            <a:endParaRPr lang="en-US" sz="2400" b="0" dirty="0" smtClean="0">
              <a:solidFill>
                <a:schemeClr val="accent1">
                  <a:lumMod val="50000"/>
                </a:schemeClr>
              </a:solidFill>
              <a:latin typeface="Arial" pitchFamily="34" charset="0"/>
              <a:cs typeface="Arial" pitchFamily="34" charset="0"/>
            </a:endParaRPr>
          </a:p>
        </p:txBody>
      </p:sp>
      <p:sp>
        <p:nvSpPr>
          <p:cNvPr id="14340" name="TextBox 1"/>
          <p:cNvSpPr txBox="1">
            <a:spLocks noChangeArrowheads="1"/>
          </p:cNvSpPr>
          <p:nvPr/>
        </p:nvSpPr>
        <p:spPr bwMode="auto">
          <a:xfrm>
            <a:off x="6980238" y="2978150"/>
            <a:ext cx="2093912"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b="1" dirty="0">
                <a:solidFill>
                  <a:srgbClr val="000000"/>
                </a:solidFill>
                <a:latin typeface="Arial" pitchFamily="34" charset="0"/>
              </a:rPr>
              <a:t>NEMS Deployment Status</a:t>
            </a:r>
          </a:p>
          <a:p>
            <a:r>
              <a:rPr lang="en-US" altLang="en-US" sz="1000" b="1" u="sng" dirty="0">
                <a:solidFill>
                  <a:srgbClr val="000000"/>
                </a:solidFill>
                <a:latin typeface="Arial" pitchFamily="34" charset="0"/>
              </a:rPr>
              <a:t>FAA Internal Messaging Capabilities</a:t>
            </a:r>
          </a:p>
          <a:p>
            <a:pPr>
              <a:spcAft>
                <a:spcPts val="200"/>
              </a:spcAft>
            </a:pPr>
            <a:r>
              <a:rPr lang="en-US" altLang="en-US" sz="1000" dirty="0">
                <a:latin typeface="Arial" pitchFamily="34" charset="0"/>
              </a:rPr>
              <a:t>16 </a:t>
            </a:r>
            <a:r>
              <a:rPr lang="en-US" altLang="en-US" sz="1000" dirty="0" smtClean="0">
                <a:latin typeface="Arial" pitchFamily="34" charset="0"/>
              </a:rPr>
              <a:t>nodes </a:t>
            </a:r>
            <a:r>
              <a:rPr lang="en-US" altLang="en-US" sz="1000" dirty="0">
                <a:latin typeface="Arial" pitchFamily="34" charset="0"/>
              </a:rPr>
              <a:t>deployed of 20 total nodes</a:t>
            </a:r>
          </a:p>
          <a:p>
            <a:r>
              <a:rPr lang="en-US" altLang="en-US" sz="1000" b="1" u="sng" dirty="0">
                <a:solidFill>
                  <a:srgbClr val="000000"/>
                </a:solidFill>
                <a:latin typeface="Arial" pitchFamily="34" charset="0"/>
              </a:rPr>
              <a:t>FAA Mission Support Messaging Capabilities</a:t>
            </a:r>
          </a:p>
          <a:p>
            <a:pPr>
              <a:spcAft>
                <a:spcPts val="200"/>
              </a:spcAft>
            </a:pPr>
            <a:r>
              <a:rPr lang="en-US" altLang="en-US" sz="1000" dirty="0">
                <a:solidFill>
                  <a:srgbClr val="000000"/>
                </a:solidFill>
                <a:latin typeface="Arial" pitchFamily="34" charset="0"/>
              </a:rPr>
              <a:t>2 nodes deployed in Mission Support Network</a:t>
            </a:r>
          </a:p>
          <a:p>
            <a:r>
              <a:rPr lang="en-US" altLang="en-US" sz="1000" b="1" u="sng" dirty="0">
                <a:solidFill>
                  <a:srgbClr val="000000"/>
                </a:solidFill>
                <a:latin typeface="Arial" pitchFamily="34" charset="0"/>
              </a:rPr>
              <a:t>FAA External Messaging Capabilities</a:t>
            </a:r>
          </a:p>
          <a:p>
            <a:r>
              <a:rPr lang="en-US" altLang="en-US" sz="1000" dirty="0">
                <a:solidFill>
                  <a:srgbClr val="000000"/>
                </a:solidFill>
                <a:latin typeface="Arial" pitchFamily="34" charset="0"/>
              </a:rPr>
              <a:t>8 nodes deployed in 4 NESG sites (ACY, OKC, ZLC, ZTL)</a:t>
            </a:r>
          </a:p>
          <a:p>
            <a:r>
              <a:rPr lang="en-US" altLang="en-US" sz="1000" dirty="0" smtClean="0">
                <a:latin typeface="Arial" pitchFamily="34" charset="0"/>
              </a:rPr>
              <a:t>26 </a:t>
            </a:r>
            <a:r>
              <a:rPr lang="en-US" altLang="en-US" sz="1000" dirty="0" smtClean="0">
                <a:solidFill>
                  <a:srgbClr val="000000"/>
                </a:solidFill>
                <a:latin typeface="Arial" pitchFamily="34" charset="0"/>
              </a:rPr>
              <a:t>Total </a:t>
            </a:r>
            <a:r>
              <a:rPr lang="en-US" altLang="en-US" sz="1000" dirty="0">
                <a:solidFill>
                  <a:srgbClr val="000000"/>
                </a:solidFill>
                <a:latin typeface="Arial" pitchFamily="34" charset="0"/>
              </a:rPr>
              <a:t>NEMS Messaging Nodes deployed</a:t>
            </a:r>
          </a:p>
        </p:txBody>
      </p:sp>
      <p:sp>
        <p:nvSpPr>
          <p:cNvPr id="14341" name="TextBox 22"/>
          <p:cNvSpPr txBox="1">
            <a:spLocks noChangeArrowheads="1"/>
          </p:cNvSpPr>
          <p:nvPr/>
        </p:nvSpPr>
        <p:spPr bwMode="auto">
          <a:xfrm>
            <a:off x="282575" y="6611938"/>
            <a:ext cx="8578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9714AA9D-CD5C-41E1-9569-EBA72F53A255}" type="slidenum">
              <a:rPr lang="en-US" altLang="en-US" sz="1000" b="1">
                <a:solidFill>
                  <a:srgbClr val="000000"/>
                </a:solidFill>
                <a:latin typeface="Arial" pitchFamily="34" charset="0"/>
              </a:rPr>
              <a:pPr algn="ctr"/>
              <a:t>31</a:t>
            </a:fld>
            <a:endParaRPr lang="en-US" altLang="en-US" sz="1000" b="1">
              <a:solidFill>
                <a:srgbClr val="000000"/>
              </a:solidFill>
              <a:latin typeface="Arial" pitchFamily="34" charset="0"/>
            </a:endParaRPr>
          </a:p>
        </p:txBody>
      </p:sp>
      <p:grpSp>
        <p:nvGrpSpPr>
          <p:cNvPr id="14342" name="Group 2"/>
          <p:cNvGrpSpPr>
            <a:grpSpLocks/>
          </p:cNvGrpSpPr>
          <p:nvPr/>
        </p:nvGrpSpPr>
        <p:grpSpPr bwMode="auto">
          <a:xfrm>
            <a:off x="7251700" y="1193800"/>
            <a:ext cx="1550988" cy="1709738"/>
            <a:chOff x="7230795" y="1193415"/>
            <a:chExt cx="1551255" cy="1710582"/>
          </a:xfrm>
        </p:grpSpPr>
        <p:sp>
          <p:nvSpPr>
            <p:cNvPr id="48" name="Rounded Rectangle 47"/>
            <p:cNvSpPr/>
            <p:nvPr/>
          </p:nvSpPr>
          <p:spPr>
            <a:xfrm>
              <a:off x="7230795" y="1193415"/>
              <a:ext cx="1551255" cy="1710582"/>
            </a:xfrm>
            <a:prstGeom prst="roundRect">
              <a:avLst>
                <a:gd name="adj" fmla="val 13478"/>
              </a:avLst>
            </a:prstGeom>
            <a:solidFill>
              <a:srgbClr val="AEE0F6"/>
            </a:solidFill>
            <a:ln>
              <a:solidFill>
                <a:srgbClr val="3B84C8"/>
              </a:solidFill>
            </a:ln>
            <a:effectLst/>
          </p:spPr>
          <p:style>
            <a:lnRef idx="1">
              <a:schemeClr val="accent1"/>
            </a:lnRef>
            <a:fillRef idx="3">
              <a:schemeClr val="accent1"/>
            </a:fillRef>
            <a:effectRef idx="2">
              <a:schemeClr val="accent1"/>
            </a:effectRef>
            <a:fontRef idx="minor">
              <a:schemeClr val="lt1"/>
            </a:fontRef>
          </p:style>
          <p:txBody>
            <a:bodyPr lIns="0" tIns="0" rIns="0"/>
            <a:lstStyle/>
            <a:p>
              <a:pPr algn="ctr" fontAlgn="auto">
                <a:spcBef>
                  <a:spcPts val="0"/>
                </a:spcBef>
                <a:spcAft>
                  <a:spcPts val="600"/>
                </a:spcAft>
                <a:defRPr/>
              </a:pPr>
              <a:r>
                <a:rPr lang="en-US" sz="1100" b="1" dirty="0">
                  <a:solidFill>
                    <a:srgbClr val="17375E"/>
                  </a:solidFill>
                  <a:cs typeface="Arial"/>
                </a:rPr>
                <a:t>Key</a:t>
              </a:r>
            </a:p>
            <a:p>
              <a:pPr marL="228600" fontAlgn="auto">
                <a:spcBef>
                  <a:spcPts val="0"/>
                </a:spcBef>
                <a:spcAft>
                  <a:spcPts val="400"/>
                </a:spcAft>
                <a:defRPr/>
              </a:pPr>
              <a:r>
                <a:rPr lang="en-US" sz="800" dirty="0">
                  <a:solidFill>
                    <a:prstClr val="black"/>
                  </a:solidFill>
                  <a:cs typeface="Arial"/>
                </a:rPr>
                <a:t>Existing NEMS Nodes</a:t>
              </a:r>
            </a:p>
            <a:p>
              <a:pPr marL="228600" fontAlgn="auto">
                <a:spcBef>
                  <a:spcPts val="0"/>
                </a:spcBef>
                <a:spcAft>
                  <a:spcPts val="400"/>
                </a:spcAft>
                <a:defRPr/>
              </a:pPr>
              <a:r>
                <a:rPr lang="en-US" sz="800" dirty="0">
                  <a:solidFill>
                    <a:prstClr val="black"/>
                  </a:solidFill>
                  <a:cs typeface="Arial"/>
                </a:rPr>
                <a:t>NEMS Gateway</a:t>
              </a:r>
            </a:p>
            <a:p>
              <a:pPr marL="228600" fontAlgn="auto">
                <a:spcBef>
                  <a:spcPts val="0"/>
                </a:spcBef>
                <a:spcAft>
                  <a:spcPts val="400"/>
                </a:spcAft>
                <a:defRPr/>
              </a:pPr>
              <a:r>
                <a:rPr lang="en-US" sz="800" dirty="0">
                  <a:solidFill>
                    <a:prstClr val="black"/>
                  </a:solidFill>
                  <a:cs typeface="Arial"/>
                </a:rPr>
                <a:t>R&amp;D FNTB Nodes</a:t>
              </a:r>
              <a:endParaRPr lang="en-US" sz="800" dirty="0">
                <a:solidFill>
                  <a:schemeClr val="tx1"/>
                </a:solidFill>
                <a:cs typeface="Arial"/>
              </a:endParaRPr>
            </a:p>
            <a:p>
              <a:pPr marL="228600" fontAlgn="auto">
                <a:spcBef>
                  <a:spcPts val="0"/>
                </a:spcBef>
                <a:spcAft>
                  <a:spcPts val="400"/>
                </a:spcAft>
                <a:defRPr/>
              </a:pPr>
              <a:r>
                <a:rPr lang="en-US" sz="800" dirty="0">
                  <a:solidFill>
                    <a:schemeClr val="tx1"/>
                  </a:solidFill>
                  <a:cs typeface="Arial"/>
                </a:rPr>
                <a:t>2015 NEMS Nodes Complete</a:t>
              </a:r>
            </a:p>
            <a:p>
              <a:pPr marL="228600" fontAlgn="auto">
                <a:spcBef>
                  <a:spcPts val="0"/>
                </a:spcBef>
                <a:spcAft>
                  <a:spcPts val="400"/>
                </a:spcAft>
                <a:defRPr/>
              </a:pPr>
              <a:r>
                <a:rPr lang="en-US" sz="800" dirty="0">
                  <a:solidFill>
                    <a:prstClr val="black"/>
                  </a:solidFill>
                  <a:cs typeface="Arial"/>
                </a:rPr>
                <a:t>Mission Support Nodes (Admin)</a:t>
              </a:r>
            </a:p>
            <a:p>
              <a:pPr marL="228600" fontAlgn="auto">
                <a:spcBef>
                  <a:spcPts val="0"/>
                </a:spcBef>
                <a:spcAft>
                  <a:spcPts val="400"/>
                </a:spcAft>
                <a:defRPr/>
              </a:pPr>
              <a:r>
                <a:rPr lang="en-US" sz="800" dirty="0">
                  <a:solidFill>
                    <a:prstClr val="black"/>
                  </a:solidFill>
                  <a:cs typeface="Arial"/>
                </a:rPr>
                <a:t>ARTCC Sites</a:t>
              </a:r>
            </a:p>
            <a:p>
              <a:pPr marL="228600" fontAlgn="auto">
                <a:spcBef>
                  <a:spcPts val="0"/>
                </a:spcBef>
                <a:spcAft>
                  <a:spcPts val="400"/>
                </a:spcAft>
                <a:defRPr/>
              </a:pPr>
              <a:r>
                <a:rPr lang="en-US" sz="800" dirty="0">
                  <a:solidFill>
                    <a:prstClr val="black"/>
                  </a:solidFill>
                  <a:cs typeface="Arial"/>
                </a:rPr>
                <a:t>FTI Operations Center</a:t>
              </a:r>
            </a:p>
          </p:txBody>
        </p:sp>
        <p:sp>
          <p:nvSpPr>
            <p:cNvPr id="28" name="Oval 27"/>
            <p:cNvSpPr>
              <a:spLocks noChangeAspect="1"/>
            </p:cNvSpPr>
            <p:nvPr/>
          </p:nvSpPr>
          <p:spPr bwMode="auto">
            <a:xfrm>
              <a:off x="7334001" y="1506307"/>
              <a:ext cx="134960" cy="138180"/>
            </a:xfrm>
            <a:prstGeom prst="ellipse">
              <a:avLst/>
            </a:prstGeom>
            <a:solidFill>
              <a:srgbClr val="558ED5"/>
            </a:solidFill>
            <a:ln w="12700" cap="flat" cmpd="sng" algn="ctr">
              <a:solidFill>
                <a:schemeClr val="bg1"/>
              </a:solidFill>
              <a:prstDash val="solid"/>
              <a:headEnd type="none" w="sm" len="sm"/>
              <a:tailEnd type="none" w="sm" len="sm"/>
            </a:ln>
            <a:effectLst/>
          </p:spPr>
          <p:txBody>
            <a:bodyPr/>
            <a:lstStyle/>
            <a:p>
              <a:pPr algn="ctr" fontAlgn="auto">
                <a:spcBef>
                  <a:spcPts val="0"/>
                </a:spcBef>
                <a:spcAft>
                  <a:spcPts val="0"/>
                </a:spcAft>
                <a:defRPr/>
              </a:pPr>
              <a:endParaRPr lang="en-US" b="1" kern="0" dirty="0">
                <a:solidFill>
                  <a:srgbClr val="000000"/>
                </a:solidFill>
                <a:latin typeface="Arial"/>
              </a:endParaRPr>
            </a:p>
          </p:txBody>
        </p:sp>
        <p:sp>
          <p:nvSpPr>
            <p:cNvPr id="29" name="Oval 28"/>
            <p:cNvSpPr>
              <a:spLocks noChangeAspect="1"/>
            </p:cNvSpPr>
            <p:nvPr/>
          </p:nvSpPr>
          <p:spPr bwMode="auto">
            <a:xfrm>
              <a:off x="7334001" y="1679430"/>
              <a:ext cx="134960" cy="136592"/>
            </a:xfrm>
            <a:prstGeom prst="ellipse">
              <a:avLst/>
            </a:prstGeom>
            <a:solidFill>
              <a:srgbClr val="FF0000"/>
            </a:solidFill>
            <a:ln w="12700" cap="flat" cmpd="sng" algn="ctr">
              <a:solidFill>
                <a:schemeClr val="bg1"/>
              </a:solidFill>
              <a:prstDash val="solid"/>
              <a:headEnd type="none" w="sm" len="sm"/>
              <a:tailEnd type="none" w="sm" len="sm"/>
            </a:ln>
            <a:effectLst/>
          </p:spPr>
          <p:txBody>
            <a:bodyPr/>
            <a:lstStyle/>
            <a:p>
              <a:pPr algn="ctr" fontAlgn="auto">
                <a:spcBef>
                  <a:spcPts val="0"/>
                </a:spcBef>
                <a:spcAft>
                  <a:spcPts val="0"/>
                </a:spcAft>
                <a:defRPr/>
              </a:pPr>
              <a:endParaRPr lang="en-US" b="1" kern="0" dirty="0">
                <a:solidFill>
                  <a:srgbClr val="000000"/>
                </a:solidFill>
                <a:latin typeface="Arial"/>
              </a:endParaRPr>
            </a:p>
          </p:txBody>
        </p:sp>
        <p:sp>
          <p:nvSpPr>
            <p:cNvPr id="30" name="Oval 29"/>
            <p:cNvSpPr>
              <a:spLocks noChangeAspect="1"/>
            </p:cNvSpPr>
            <p:nvPr/>
          </p:nvSpPr>
          <p:spPr bwMode="auto">
            <a:xfrm>
              <a:off x="7345116" y="1877965"/>
              <a:ext cx="109557" cy="109592"/>
            </a:xfrm>
            <a:prstGeom prst="ellipse">
              <a:avLst/>
            </a:prstGeom>
            <a:solidFill>
              <a:srgbClr val="FFFF00"/>
            </a:solidFill>
            <a:ln w="12700" cap="flat" cmpd="sng" algn="ctr">
              <a:solidFill>
                <a:schemeClr val="bg1"/>
              </a:solidFill>
              <a:prstDash val="solid"/>
              <a:headEnd type="none" w="sm" len="sm"/>
              <a:tailEnd type="none" w="sm" len="sm"/>
            </a:ln>
            <a:effectLst/>
          </p:spPr>
          <p:txBody>
            <a:bodyPr/>
            <a:lstStyle/>
            <a:p>
              <a:pPr algn="ctr" fontAlgn="auto">
                <a:spcBef>
                  <a:spcPts val="0"/>
                </a:spcBef>
                <a:spcAft>
                  <a:spcPts val="0"/>
                </a:spcAft>
                <a:defRPr/>
              </a:pPr>
              <a:endParaRPr lang="en-US" b="1" kern="0" dirty="0">
                <a:solidFill>
                  <a:srgbClr val="000000"/>
                </a:solidFill>
                <a:latin typeface="Arial"/>
              </a:endParaRPr>
            </a:p>
          </p:txBody>
        </p:sp>
        <p:sp>
          <p:nvSpPr>
            <p:cNvPr id="31" name="Oval 30"/>
            <p:cNvSpPr>
              <a:spLocks noChangeAspect="1"/>
            </p:cNvSpPr>
            <p:nvPr/>
          </p:nvSpPr>
          <p:spPr bwMode="auto">
            <a:xfrm>
              <a:off x="7340352" y="2028852"/>
              <a:ext cx="134960" cy="136592"/>
            </a:xfrm>
            <a:prstGeom prst="ellipse">
              <a:avLst/>
            </a:prstGeom>
            <a:solidFill>
              <a:srgbClr val="00B050"/>
            </a:solidFill>
            <a:ln w="9525" cap="flat" cmpd="sng" algn="ctr">
              <a:solidFill>
                <a:schemeClr val="bg1"/>
              </a:solidFill>
              <a:prstDash val="solid"/>
              <a:headEnd type="none" w="sm" len="sm"/>
              <a:tailEnd type="none" w="sm" len="sm"/>
            </a:ln>
            <a:effectLst/>
          </p:spPr>
          <p:txBody>
            <a:bodyPr/>
            <a:lstStyle/>
            <a:p>
              <a:pPr algn="ctr" fontAlgn="auto">
                <a:spcBef>
                  <a:spcPts val="0"/>
                </a:spcBef>
                <a:spcAft>
                  <a:spcPts val="0"/>
                </a:spcAft>
                <a:defRPr/>
              </a:pPr>
              <a:endParaRPr lang="en-US" b="1" kern="0" dirty="0">
                <a:solidFill>
                  <a:srgbClr val="000000"/>
                </a:solidFill>
                <a:latin typeface="Arial"/>
              </a:endParaRPr>
            </a:p>
          </p:txBody>
        </p:sp>
        <p:sp>
          <p:nvSpPr>
            <p:cNvPr id="32" name="Oval 31"/>
            <p:cNvSpPr/>
            <p:nvPr/>
          </p:nvSpPr>
          <p:spPr bwMode="auto">
            <a:xfrm>
              <a:off x="7346704" y="2222623"/>
              <a:ext cx="120670" cy="130239"/>
            </a:xfrm>
            <a:prstGeom prst="ellipse">
              <a:avLst/>
            </a:prstGeom>
            <a:solidFill>
              <a:srgbClr val="F79646"/>
            </a:solidFill>
            <a:ln w="9525" cap="flat" cmpd="sng" algn="ctr">
              <a:solidFill>
                <a:schemeClr val="bg1"/>
              </a:solidFill>
              <a:prstDash val="solid"/>
              <a:headEnd type="none" w="sm" len="sm"/>
              <a:tailEnd type="none" w="sm" len="sm"/>
            </a:ln>
            <a:effectLst/>
          </p:spPr>
          <p:txBody>
            <a:bodyPr/>
            <a:lstStyle/>
            <a:p>
              <a:pPr algn="ctr" fontAlgn="auto">
                <a:spcBef>
                  <a:spcPts val="0"/>
                </a:spcBef>
                <a:spcAft>
                  <a:spcPts val="0"/>
                </a:spcAft>
                <a:defRPr/>
              </a:pPr>
              <a:endParaRPr lang="en-US" b="1" kern="0" dirty="0">
                <a:solidFill>
                  <a:srgbClr val="000000"/>
                </a:solidFill>
                <a:latin typeface="Arial"/>
              </a:endParaRPr>
            </a:p>
          </p:txBody>
        </p:sp>
        <p:sp>
          <p:nvSpPr>
            <p:cNvPr id="33" name="Oval 32"/>
            <p:cNvSpPr/>
            <p:nvPr/>
          </p:nvSpPr>
          <p:spPr bwMode="auto">
            <a:xfrm>
              <a:off x="7384810" y="2498984"/>
              <a:ext cx="82564" cy="84180"/>
            </a:xfrm>
            <a:prstGeom prst="ellipse">
              <a:avLst/>
            </a:prstGeom>
            <a:solidFill>
              <a:schemeClr val="tx1"/>
            </a:solidFill>
            <a:ln w="19050" cap="flat" cmpd="sng" algn="ctr">
              <a:solidFill>
                <a:schemeClr val="tx1"/>
              </a:solidFill>
              <a:prstDash val="solid"/>
              <a:headEnd type="none" w="sm" len="sm"/>
              <a:tailEnd type="none" w="sm" len="sm"/>
            </a:ln>
            <a:effectLst/>
          </p:spPr>
          <p:txBody>
            <a:bodyPr/>
            <a:lstStyle/>
            <a:p>
              <a:pPr algn="ctr" fontAlgn="auto">
                <a:spcBef>
                  <a:spcPts val="0"/>
                </a:spcBef>
                <a:spcAft>
                  <a:spcPts val="0"/>
                </a:spcAft>
                <a:defRPr/>
              </a:pPr>
              <a:endParaRPr lang="en-US" b="1" kern="0" dirty="0">
                <a:solidFill>
                  <a:srgbClr val="000000"/>
                </a:solidFill>
                <a:latin typeface="Arial"/>
              </a:endParaRPr>
            </a:p>
          </p:txBody>
        </p:sp>
        <p:sp>
          <p:nvSpPr>
            <p:cNvPr id="34" name="Rectangle 33"/>
            <p:cNvSpPr/>
            <p:nvPr/>
          </p:nvSpPr>
          <p:spPr>
            <a:xfrm>
              <a:off x="7384810" y="2681637"/>
              <a:ext cx="82564" cy="82591"/>
            </a:xfrm>
            <a:prstGeom prst="rect">
              <a:avLst/>
            </a:prstGeom>
            <a:solidFill>
              <a:srgbClr val="1F497D"/>
            </a:solidFill>
            <a:ln w="19050" cap="flat" cmpd="sng" algn="ctr">
              <a:solidFill>
                <a:srgbClr val="1F497D"/>
              </a:solidFill>
              <a:prstDash val="solid"/>
              <a:headEnd type="none" w="sm" len="sm"/>
              <a:tailEnd type="none" w="sm" len="sm"/>
            </a:ln>
            <a:effectLst/>
          </p:spPr>
          <p:txBody>
            <a:bodyPr/>
            <a:lstStyle/>
            <a:p>
              <a:pPr algn="ctr" fontAlgn="auto">
                <a:spcBef>
                  <a:spcPts val="0"/>
                </a:spcBef>
                <a:spcAft>
                  <a:spcPts val="0"/>
                </a:spcAft>
                <a:defRPr/>
              </a:pPr>
              <a:endParaRPr lang="en-US" b="1" kern="0" dirty="0">
                <a:solidFill>
                  <a:srgbClr val="000000"/>
                </a:solidFill>
                <a:latin typeface="Arial"/>
              </a:endParaRPr>
            </a:p>
          </p:txBody>
        </p:sp>
      </p:grpSp>
      <p:sp>
        <p:nvSpPr>
          <p:cNvPr id="38" name="Pentagon 37"/>
          <p:cNvSpPr/>
          <p:nvPr/>
        </p:nvSpPr>
        <p:spPr bwMode="auto">
          <a:xfrm>
            <a:off x="-6350" y="6243638"/>
            <a:ext cx="9144000" cy="411162"/>
          </a:xfrm>
          <a:prstGeom prst="homePlate">
            <a:avLst/>
          </a:prstGeom>
          <a:gradFill flip="none" rotWithShape="1">
            <a:gsLst>
              <a:gs pos="44000">
                <a:srgbClr val="92D050"/>
              </a:gs>
              <a:gs pos="26000">
                <a:srgbClr val="B6DF89"/>
              </a:gs>
              <a:gs pos="21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buFontTx/>
              <a:buChar char="•"/>
              <a:defRPr/>
            </a:pPr>
            <a:endParaRPr lang="en-US" sz="2400" dirty="0">
              <a:solidFill>
                <a:prstClr val="black"/>
              </a:solidFill>
              <a:latin typeface="Calibri"/>
            </a:endParaRPr>
          </a:p>
        </p:txBody>
      </p:sp>
      <p:sp>
        <p:nvSpPr>
          <p:cNvPr id="39" name="TextBox 159"/>
          <p:cNvSpPr txBox="1">
            <a:spLocks noChangeArrowheads="1"/>
          </p:cNvSpPr>
          <p:nvPr/>
        </p:nvSpPr>
        <p:spPr bwMode="auto">
          <a:xfrm>
            <a:off x="3270250" y="6259513"/>
            <a:ext cx="1674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800" dirty="0" smtClean="0">
                <a:solidFill>
                  <a:prstClr val="black"/>
                </a:solidFill>
              </a:rPr>
              <a:t>Complete </a:t>
            </a:r>
            <a:r>
              <a:rPr lang="en-US" sz="800" kern="0" dirty="0">
                <a:solidFill>
                  <a:prstClr val="black"/>
                </a:solidFill>
                <a:latin typeface="Arial"/>
              </a:rPr>
              <a:t>SWIM Terminal Data Distribution </a:t>
            </a:r>
            <a:r>
              <a:rPr lang="en-US" sz="800" kern="0" dirty="0" smtClean="0">
                <a:solidFill>
                  <a:prstClr val="black"/>
                </a:solidFill>
                <a:latin typeface="Arial"/>
              </a:rPr>
              <a:t>System (</a:t>
            </a:r>
            <a:r>
              <a:rPr lang="en-US" sz="800" dirty="0" smtClean="0">
                <a:solidFill>
                  <a:prstClr val="black"/>
                </a:solidFill>
              </a:rPr>
              <a:t>STDDS) Implementation June 2014</a:t>
            </a:r>
            <a:endParaRPr lang="en-US" sz="800" dirty="0">
              <a:solidFill>
                <a:prstClr val="black"/>
              </a:solidFill>
            </a:endParaRPr>
          </a:p>
        </p:txBody>
      </p:sp>
      <p:sp>
        <p:nvSpPr>
          <p:cNvPr id="14345" name="TextBox 165"/>
          <p:cNvSpPr txBox="1">
            <a:spLocks noChangeArrowheads="1"/>
          </p:cNvSpPr>
          <p:nvPr/>
        </p:nvSpPr>
        <p:spPr bwMode="auto">
          <a:xfrm>
            <a:off x="288925" y="6254750"/>
            <a:ext cx="110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Complete NextGen Capabilities Package September 2013</a:t>
            </a:r>
          </a:p>
        </p:txBody>
      </p:sp>
      <p:pic>
        <p:nvPicPr>
          <p:cNvPr id="14346" name="Picture 3" descr="Check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8" y="6243638"/>
            <a:ext cx="2111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3" descr="Check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1013" y="6243638"/>
            <a:ext cx="212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TextBox 118"/>
          <p:cNvSpPr txBox="1">
            <a:spLocks noChangeArrowheads="1"/>
          </p:cNvSpPr>
          <p:nvPr/>
        </p:nvSpPr>
        <p:spPr bwMode="auto">
          <a:xfrm>
            <a:off x="52388" y="6054725"/>
            <a:ext cx="27305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a:solidFill>
                  <a:srgbClr val="1F497D"/>
                </a:solidFill>
                <a:latin typeface="Arial" pitchFamily="34" charset="0"/>
              </a:rPr>
              <a:t>System Wide Information Management (SWIM)</a:t>
            </a:r>
          </a:p>
        </p:txBody>
      </p:sp>
      <p:pic>
        <p:nvPicPr>
          <p:cNvPr id="14349" name="Picture 4" descr="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1225" y="639763"/>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0" name="Picture 2" descr="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1225" y="65088"/>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3" name="Rectangle 1"/>
          <p:cNvSpPr>
            <a:spLocks noChangeArrowheads="1"/>
          </p:cNvSpPr>
          <p:nvPr/>
        </p:nvSpPr>
        <p:spPr bwMode="auto">
          <a:xfrm>
            <a:off x="1895475" y="5568950"/>
            <a:ext cx="548322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en-US" sz="1000" b="1" dirty="0">
                <a:solidFill>
                  <a:srgbClr val="1F497D"/>
                </a:solidFill>
                <a:latin typeface="Arial" pitchFamily="34" charset="0"/>
              </a:rPr>
              <a:t>Changes from Previous Month</a:t>
            </a:r>
            <a:r>
              <a:rPr lang="en-US" sz="1000" b="1" dirty="0">
                <a:solidFill>
                  <a:srgbClr val="4F81BD">
                    <a:lumMod val="75000"/>
                  </a:srgbClr>
                </a:solidFill>
                <a:latin typeface="Arial" pitchFamily="34" charset="0"/>
              </a:rPr>
              <a:t>: </a:t>
            </a:r>
            <a:r>
              <a:rPr lang="en-US" sz="1000" b="1" dirty="0">
                <a:solidFill>
                  <a:srgbClr val="0070C0"/>
                </a:solidFill>
                <a:latin typeface="Arial" pitchFamily="34" charset="0"/>
              </a:rPr>
              <a:t> </a:t>
            </a:r>
            <a:r>
              <a:rPr lang="en-US" sz="1000" b="1" dirty="0" smtClean="0">
                <a:solidFill>
                  <a:srgbClr val="FF0000"/>
                </a:solidFill>
                <a:latin typeface="Arial" pitchFamily="34" charset="0"/>
              </a:rPr>
              <a:t>Completed Flight Data Publication IOC</a:t>
            </a:r>
            <a:endParaRPr lang="en-US" sz="1000" b="1" dirty="0">
              <a:solidFill>
                <a:srgbClr val="FF0000"/>
              </a:solidFill>
              <a:latin typeface="Arial" pitchFamily="34" charset="0"/>
            </a:endParaRPr>
          </a:p>
        </p:txBody>
      </p:sp>
      <p:sp>
        <p:nvSpPr>
          <p:cNvPr id="14352" name="Oval 162"/>
          <p:cNvSpPr>
            <a:spLocks noChangeArrowheads="1"/>
          </p:cNvSpPr>
          <p:nvPr/>
        </p:nvSpPr>
        <p:spPr bwMode="auto">
          <a:xfrm>
            <a:off x="7143750" y="6270625"/>
            <a:ext cx="144463" cy="144463"/>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4353" name="TextBox 163"/>
          <p:cNvSpPr txBox="1">
            <a:spLocks noChangeArrowheads="1"/>
          </p:cNvSpPr>
          <p:nvPr/>
        </p:nvSpPr>
        <p:spPr bwMode="auto">
          <a:xfrm>
            <a:off x="5757863" y="6276975"/>
            <a:ext cx="798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Complete Flight Data Publication IOC July 2015</a:t>
            </a:r>
          </a:p>
        </p:txBody>
      </p:sp>
      <p:sp>
        <p:nvSpPr>
          <p:cNvPr id="14355" name="TextBox 139"/>
          <p:cNvSpPr txBox="1">
            <a:spLocks noChangeArrowheads="1"/>
          </p:cNvSpPr>
          <p:nvPr/>
        </p:nvSpPr>
        <p:spPr bwMode="auto">
          <a:xfrm>
            <a:off x="7381875" y="6288088"/>
            <a:ext cx="12938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dirty="0">
                <a:solidFill>
                  <a:srgbClr val="000000"/>
                </a:solidFill>
                <a:latin typeface="Arial" pitchFamily="34" charset="0"/>
              </a:rPr>
              <a:t>SWIM Segment 2B FID September 2015</a:t>
            </a:r>
          </a:p>
        </p:txBody>
      </p:sp>
      <p:pic>
        <p:nvPicPr>
          <p:cNvPr id="35" name="Picture 3" descr="Check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4604" y="6235700"/>
            <a:ext cx="212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527879"/>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4" title="STDDS Map"/>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6350" y="1256559"/>
            <a:ext cx="7129463" cy="475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descr="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1225" y="635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TextBox 18"/>
          <p:cNvSpPr txBox="1">
            <a:spLocks noChangeArrowheads="1"/>
          </p:cNvSpPr>
          <p:nvPr/>
        </p:nvSpPr>
        <p:spPr bwMode="auto">
          <a:xfrm>
            <a:off x="282575" y="6611938"/>
            <a:ext cx="8578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pPr>
            <a:fld id="{D50935C6-3EAC-453D-8791-9C3E04F1ABD9}" type="slidenum">
              <a:rPr lang="en-US" altLang="en-US" sz="1000" b="1">
                <a:solidFill>
                  <a:srgbClr val="000000"/>
                </a:solidFill>
                <a:latin typeface="Arial" pitchFamily="34" charset="0"/>
              </a:rPr>
              <a:pPr algn="ctr" fontAlgn="auto">
                <a:spcBef>
                  <a:spcPts val="0"/>
                </a:spcBef>
                <a:spcAft>
                  <a:spcPts val="0"/>
                </a:spcAft>
              </a:pPr>
              <a:t>32</a:t>
            </a:fld>
            <a:endParaRPr lang="en-US" altLang="en-US" sz="1000" b="1">
              <a:solidFill>
                <a:srgbClr val="000000"/>
              </a:solidFill>
              <a:latin typeface="Arial" pitchFamily="34" charset="0"/>
            </a:endParaRPr>
          </a:p>
        </p:txBody>
      </p:sp>
      <p:sp>
        <p:nvSpPr>
          <p:cNvPr id="20485" name="Title 3"/>
          <p:cNvSpPr>
            <a:spLocks noGrp="1"/>
          </p:cNvSpPr>
          <p:nvPr>
            <p:ph type="title"/>
          </p:nvPr>
        </p:nvSpPr>
        <p:spPr/>
        <p:txBody>
          <a:bodyPr rtlCol="0">
            <a:normAutofit fontScale="90000"/>
          </a:bodyPr>
          <a:lstStyle/>
          <a:p>
            <a:pPr fontAlgn="auto">
              <a:spcAft>
                <a:spcPts val="0"/>
              </a:spcAft>
              <a:defRPr/>
            </a:pPr>
            <a:r>
              <a:rPr lang="en-US" dirty="0" smtClean="0">
                <a:solidFill>
                  <a:schemeClr val="tx2"/>
                </a:solidFill>
                <a:latin typeface="Arial" pitchFamily="34" charset="0"/>
                <a:cs typeface="Arial" pitchFamily="34" charset="0"/>
              </a:rPr>
              <a:t>SWIM Terminal Data Distribution System (STDDS) by TRACON</a:t>
            </a:r>
            <a:br>
              <a:rPr lang="en-US" dirty="0" smtClean="0">
                <a:solidFill>
                  <a:schemeClr val="tx2"/>
                </a:solidFill>
                <a:latin typeface="Arial" pitchFamily="34" charset="0"/>
                <a:cs typeface="Arial" pitchFamily="34" charset="0"/>
              </a:rPr>
            </a:br>
            <a:r>
              <a:rPr lang="en-US" sz="2700" dirty="0" smtClean="0">
                <a:solidFill>
                  <a:schemeClr val="tx2"/>
                </a:solidFill>
                <a:latin typeface="Arial" pitchFamily="34" charset="0"/>
                <a:cs typeface="Arial" pitchFamily="34" charset="0"/>
              </a:rPr>
              <a:t>As of: </a:t>
            </a:r>
            <a:r>
              <a:rPr lang="en-US" sz="2700" b="0" dirty="0" smtClean="0">
                <a:solidFill>
                  <a:schemeClr val="accent1">
                    <a:lumMod val="50000"/>
                  </a:schemeClr>
                </a:solidFill>
                <a:latin typeface="Arial" pitchFamily="34" charset="0"/>
                <a:cs typeface="Arial" pitchFamily="34" charset="0"/>
              </a:rPr>
              <a:t>July </a:t>
            </a:r>
            <a:r>
              <a:rPr lang="en-US" sz="2700" b="0" dirty="0" smtClean="0">
                <a:solidFill>
                  <a:schemeClr val="tx2"/>
                </a:solidFill>
                <a:latin typeface="Arial" pitchFamily="34" charset="0"/>
                <a:cs typeface="Arial" pitchFamily="34" charset="0"/>
              </a:rPr>
              <a:t>2015</a:t>
            </a:r>
            <a:br>
              <a:rPr lang="en-US" sz="2700" b="0" dirty="0" smtClean="0">
                <a:solidFill>
                  <a:schemeClr val="tx2"/>
                </a:solidFill>
                <a:latin typeface="Arial" pitchFamily="34" charset="0"/>
                <a:cs typeface="Arial" pitchFamily="34" charset="0"/>
              </a:rPr>
            </a:br>
            <a:endParaRPr lang="en-US" sz="2700" b="0" dirty="0" smtClean="0">
              <a:solidFill>
                <a:schemeClr val="tx2"/>
              </a:solidFill>
              <a:latin typeface="Arial" pitchFamily="34" charset="0"/>
              <a:cs typeface="Arial" pitchFamily="34" charset="0"/>
            </a:endParaRPr>
          </a:p>
        </p:txBody>
      </p:sp>
      <p:sp>
        <p:nvSpPr>
          <p:cNvPr id="9" name="Rounded Rectangle 8"/>
          <p:cNvSpPr/>
          <p:nvPr/>
        </p:nvSpPr>
        <p:spPr bwMode="auto">
          <a:xfrm>
            <a:off x="7124700" y="1198563"/>
            <a:ext cx="1803400" cy="2202183"/>
          </a:xfrm>
          <a:prstGeom prst="roundRect">
            <a:avLst>
              <a:gd name="adj" fmla="val 10761"/>
            </a:avLst>
          </a:prstGeom>
          <a:solidFill>
            <a:srgbClr val="AEE0F6"/>
          </a:solidFill>
          <a:ln w="9525" cmpd="sng">
            <a:solidFill>
              <a:srgbClr val="3B84C8"/>
            </a:solidFill>
          </a:ln>
          <a:effectLst/>
        </p:spPr>
        <p:style>
          <a:lnRef idx="1">
            <a:schemeClr val="accent1"/>
          </a:lnRef>
          <a:fillRef idx="3">
            <a:schemeClr val="accent1"/>
          </a:fillRef>
          <a:effectRef idx="2">
            <a:schemeClr val="accent1"/>
          </a:effectRef>
          <a:fontRef idx="minor">
            <a:schemeClr val="lt1"/>
          </a:fontRef>
        </p:style>
        <p:txBody>
          <a:bodyPr lIns="0" tIns="0" rIns="0"/>
          <a:lstStyle/>
          <a:p>
            <a:pPr algn="ctr" fontAlgn="auto">
              <a:spcBef>
                <a:spcPts val="0"/>
              </a:spcBef>
              <a:spcAft>
                <a:spcPts val="600"/>
              </a:spcAft>
              <a:defRPr/>
            </a:pPr>
            <a:r>
              <a:rPr lang="en-US" sz="1100" b="1" dirty="0">
                <a:solidFill>
                  <a:srgbClr val="17375E"/>
                </a:solidFill>
                <a:cs typeface="Helvetica Neue"/>
              </a:rPr>
              <a:t>Key</a:t>
            </a:r>
          </a:p>
          <a:p>
            <a:pPr marL="287338" fontAlgn="auto">
              <a:spcBef>
                <a:spcPts val="0"/>
              </a:spcBef>
              <a:spcAft>
                <a:spcPts val="600"/>
              </a:spcAft>
              <a:defRPr/>
            </a:pPr>
            <a:r>
              <a:rPr lang="en-US" sz="800" dirty="0">
                <a:solidFill>
                  <a:prstClr val="black"/>
                </a:solidFill>
                <a:cs typeface="Helvetica Neue"/>
              </a:rPr>
              <a:t>Tower Data Link System (TDLS)</a:t>
            </a:r>
          </a:p>
          <a:p>
            <a:pPr marL="287338" fontAlgn="auto">
              <a:spcBef>
                <a:spcPts val="0"/>
              </a:spcBef>
              <a:spcAft>
                <a:spcPts val="600"/>
              </a:spcAft>
              <a:defRPr/>
            </a:pPr>
            <a:r>
              <a:rPr lang="en-US" sz="800" dirty="0">
                <a:solidFill>
                  <a:prstClr val="black"/>
                </a:solidFill>
                <a:cs typeface="Helvetica Neue"/>
              </a:rPr>
              <a:t>Runway Visual Range</a:t>
            </a:r>
          </a:p>
          <a:p>
            <a:pPr marL="287338" fontAlgn="auto">
              <a:spcBef>
                <a:spcPts val="0"/>
              </a:spcBef>
              <a:spcAft>
                <a:spcPts val="600"/>
              </a:spcAft>
              <a:defRPr/>
            </a:pPr>
            <a:r>
              <a:rPr lang="en-US" sz="800" dirty="0">
                <a:solidFill>
                  <a:prstClr val="black"/>
                </a:solidFill>
                <a:cs typeface="Helvetica Neue"/>
              </a:rPr>
              <a:t>Airport Surface Detection Equipment, Model X</a:t>
            </a:r>
          </a:p>
          <a:p>
            <a:pPr marL="287338" fontAlgn="auto">
              <a:spcBef>
                <a:spcPts val="0"/>
              </a:spcBef>
              <a:spcAft>
                <a:spcPts val="600"/>
              </a:spcAft>
              <a:defRPr/>
            </a:pPr>
            <a:r>
              <a:rPr lang="en-US" sz="800" dirty="0">
                <a:solidFill>
                  <a:prstClr val="black"/>
                </a:solidFill>
                <a:cs typeface="Helvetica Neue"/>
              </a:rPr>
              <a:t>Airport Surface Surveillance Capability</a:t>
            </a:r>
          </a:p>
          <a:p>
            <a:pPr marL="287338" fontAlgn="auto">
              <a:spcBef>
                <a:spcPts val="0"/>
              </a:spcBef>
              <a:spcAft>
                <a:spcPts val="600"/>
              </a:spcAft>
              <a:defRPr/>
            </a:pPr>
            <a:r>
              <a:rPr lang="en-US" sz="800" dirty="0">
                <a:solidFill>
                  <a:prstClr val="black"/>
                </a:solidFill>
                <a:cs typeface="Helvetica Neue"/>
              </a:rPr>
              <a:t>Electronic Flight Strip Transfer </a:t>
            </a:r>
            <a:r>
              <a:rPr lang="en-US" sz="800" dirty="0" smtClean="0">
                <a:solidFill>
                  <a:prstClr val="black"/>
                </a:solidFill>
                <a:cs typeface="Helvetica Neue"/>
              </a:rPr>
              <a:t>System</a:t>
            </a:r>
          </a:p>
          <a:p>
            <a:pPr marL="287338" fontAlgn="auto">
              <a:spcBef>
                <a:spcPts val="0"/>
              </a:spcBef>
              <a:spcAft>
                <a:spcPts val="600"/>
              </a:spcAft>
              <a:defRPr/>
            </a:pPr>
            <a:r>
              <a:rPr lang="en-US" sz="800" dirty="0" smtClean="0">
                <a:solidFill>
                  <a:schemeClr val="tx1"/>
                </a:solidFill>
                <a:cs typeface="Helvetica Neue"/>
              </a:rPr>
              <a:t>SWIM Visualization Tool (SVT)</a:t>
            </a:r>
            <a:endParaRPr lang="en-US" sz="800" dirty="0">
              <a:solidFill>
                <a:schemeClr val="tx1"/>
              </a:solidFill>
              <a:cs typeface="Helvetica Neue"/>
            </a:endParaRPr>
          </a:p>
          <a:p>
            <a:pPr marL="287338" fontAlgn="auto">
              <a:spcBef>
                <a:spcPts val="0"/>
              </a:spcBef>
              <a:spcAft>
                <a:spcPts val="600"/>
              </a:spcAft>
              <a:defRPr/>
            </a:pPr>
            <a:endParaRPr lang="en-US" sz="800" dirty="0">
              <a:solidFill>
                <a:prstClr val="black"/>
              </a:solidFill>
              <a:cs typeface="Helvetica Neue"/>
            </a:endParaRPr>
          </a:p>
        </p:txBody>
      </p:sp>
      <p:sp>
        <p:nvSpPr>
          <p:cNvPr id="5" name="Oval 4"/>
          <p:cNvSpPr/>
          <p:nvPr/>
        </p:nvSpPr>
        <p:spPr bwMode="auto">
          <a:xfrm>
            <a:off x="7294563" y="2592388"/>
            <a:ext cx="133350" cy="133350"/>
          </a:xfrm>
          <a:prstGeom prst="ellipse">
            <a:avLst/>
          </a:prstGeom>
          <a:solidFill>
            <a:srgbClr val="1AAC6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6" name="Oval 15"/>
          <p:cNvSpPr/>
          <p:nvPr/>
        </p:nvSpPr>
        <p:spPr bwMode="auto">
          <a:xfrm>
            <a:off x="7294563" y="2276476"/>
            <a:ext cx="133350" cy="131763"/>
          </a:xfrm>
          <a:prstGeom prst="ellipse">
            <a:avLst/>
          </a:prstGeom>
          <a:solidFill>
            <a:srgbClr val="AF006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8" name="Oval 17"/>
          <p:cNvSpPr/>
          <p:nvPr/>
        </p:nvSpPr>
        <p:spPr bwMode="auto">
          <a:xfrm>
            <a:off x="7294563" y="1952625"/>
            <a:ext cx="133350" cy="133350"/>
          </a:xfrm>
          <a:prstGeom prst="ellipse">
            <a:avLst/>
          </a:prstGeom>
          <a:solidFill>
            <a:srgbClr val="FF9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1" name="Oval 20"/>
          <p:cNvSpPr>
            <a:spLocks noChangeAspect="1"/>
          </p:cNvSpPr>
          <p:nvPr/>
        </p:nvSpPr>
        <p:spPr bwMode="auto">
          <a:xfrm>
            <a:off x="7316788" y="1520825"/>
            <a:ext cx="90487" cy="9048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2" name="Oval 21"/>
          <p:cNvSpPr>
            <a:spLocks noChangeAspect="1"/>
          </p:cNvSpPr>
          <p:nvPr/>
        </p:nvSpPr>
        <p:spPr bwMode="auto">
          <a:xfrm>
            <a:off x="7316788" y="1717675"/>
            <a:ext cx="90487" cy="92075"/>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367" name="TextBox 19"/>
          <p:cNvSpPr txBox="1">
            <a:spLocks noChangeArrowheads="1"/>
          </p:cNvSpPr>
          <p:nvPr/>
        </p:nvSpPr>
        <p:spPr bwMode="auto">
          <a:xfrm>
            <a:off x="2022475" y="5673725"/>
            <a:ext cx="55975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en-US" altLang="en-US" sz="1000" b="1" dirty="0">
                <a:solidFill>
                  <a:srgbClr val="1F497D"/>
                </a:solidFill>
                <a:latin typeface="Arial" pitchFamily="34" charset="0"/>
              </a:rPr>
              <a:t>Changes from Previous </a:t>
            </a:r>
            <a:r>
              <a:rPr lang="en-US" altLang="en-US" sz="1000" b="1" dirty="0" smtClean="0">
                <a:solidFill>
                  <a:srgbClr val="1F497D"/>
                </a:solidFill>
                <a:latin typeface="Arial" pitchFamily="34" charset="0"/>
              </a:rPr>
              <a:t>Month: No Changes</a:t>
            </a:r>
            <a:endParaRPr lang="en-US" altLang="en-US" sz="1000" b="1" dirty="0">
              <a:solidFill>
                <a:srgbClr val="0070C0"/>
              </a:solidFill>
              <a:latin typeface="Arial" pitchFamily="34" charset="0"/>
              <a:ea typeface="Calibri" pitchFamily="34" charset="0"/>
              <a:cs typeface="Calibri" pitchFamily="34" charset="0"/>
            </a:endParaRPr>
          </a:p>
        </p:txBody>
      </p:sp>
      <p:sp>
        <p:nvSpPr>
          <p:cNvPr id="17" name="Oval 16"/>
          <p:cNvSpPr/>
          <p:nvPr/>
        </p:nvSpPr>
        <p:spPr bwMode="auto">
          <a:xfrm>
            <a:off x="7294652" y="2863850"/>
            <a:ext cx="133350" cy="133350"/>
          </a:xfrm>
          <a:prstGeom prst="ellipse">
            <a:avLst/>
          </a:prstGeom>
          <a:solidFill>
            <a:srgbClr val="09507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0286625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title="CATM-T Map"/>
          <p:cNvPicPr>
            <a:picLocks/>
          </p:cNvPicPr>
          <p:nvPr/>
        </p:nvPicPr>
        <p:blipFill>
          <a:blip r:embed="rId3"/>
          <a:stretch>
            <a:fillRect/>
          </a:stretch>
        </p:blipFill>
        <p:spPr>
          <a:xfrm>
            <a:off x="2" y="1207411"/>
            <a:ext cx="6853806" cy="4678164"/>
          </a:xfrm>
          <a:prstGeom prst="rect">
            <a:avLst/>
          </a:prstGeom>
        </p:spPr>
      </p:pic>
      <p:sp>
        <p:nvSpPr>
          <p:cNvPr id="6" name="Title 5"/>
          <p:cNvSpPr>
            <a:spLocks noGrp="1"/>
          </p:cNvSpPr>
          <p:nvPr>
            <p:ph type="title"/>
          </p:nvPr>
        </p:nvSpPr>
        <p:spPr>
          <a:xfrm>
            <a:off x="104775" y="123831"/>
            <a:ext cx="8848725" cy="612775"/>
          </a:xfrm>
          <a:noFill/>
          <a:ln w="9525">
            <a:noFill/>
            <a:miter lim="800000"/>
            <a:headEnd/>
            <a:tailEnd/>
          </a:ln>
        </p:spPr>
        <p:txBody>
          <a:bodyPr vert="horz" wrap="square" lIns="91440" tIns="45720" rIns="91440" bIns="45720" numCol="1" rtlCol="0" anchor="t" anchorCtr="0" compatLnSpc="1">
            <a:prstTxWarp prst="textNoShape">
              <a:avLst/>
            </a:prstTxWarp>
            <a:normAutofit fontScale="90000"/>
          </a:bodyPr>
          <a:lstStyle/>
          <a:p>
            <a:pPr fontAlgn="auto">
              <a:spcAft>
                <a:spcPts val="0"/>
              </a:spcAft>
            </a:pPr>
            <a:r>
              <a:rPr lang="en-US" altLang="en-US" dirty="0">
                <a:solidFill>
                  <a:schemeClr val="tx2"/>
                </a:solidFill>
                <a:latin typeface="Arial" pitchFamily="34" charset="0"/>
                <a:cs typeface="Arial" pitchFamily="34" charset="0"/>
              </a:rPr>
              <a:t>Collaborative Air Traffic Management - Technologies</a:t>
            </a:r>
            <a:br>
              <a:rPr lang="en-US" altLang="en-US" dirty="0">
                <a:solidFill>
                  <a:schemeClr val="tx2"/>
                </a:solidFill>
                <a:latin typeface="Arial" pitchFamily="34" charset="0"/>
                <a:cs typeface="Arial" pitchFamily="34" charset="0"/>
              </a:rPr>
            </a:br>
            <a:r>
              <a:rPr lang="en-US" altLang="en-US" sz="2700" dirty="0">
                <a:solidFill>
                  <a:schemeClr val="tx2"/>
                </a:solidFill>
                <a:latin typeface="Arial" pitchFamily="34" charset="0"/>
                <a:cs typeface="Arial" pitchFamily="34" charset="0"/>
              </a:rPr>
              <a:t>As of: </a:t>
            </a:r>
            <a:r>
              <a:rPr lang="en-US" altLang="en-US" sz="2700" b="0" dirty="0" smtClean="0">
                <a:solidFill>
                  <a:schemeClr val="tx2"/>
                </a:solidFill>
                <a:latin typeface="Arial" pitchFamily="34" charset="0"/>
                <a:cs typeface="Arial" pitchFamily="34" charset="0"/>
              </a:rPr>
              <a:t>July </a:t>
            </a:r>
            <a:r>
              <a:rPr lang="en-US" altLang="en-US" sz="2700" b="0" dirty="0">
                <a:solidFill>
                  <a:schemeClr val="tx2"/>
                </a:solidFill>
                <a:latin typeface="Arial" pitchFamily="34" charset="0"/>
                <a:cs typeface="Arial" pitchFamily="34" charset="0"/>
              </a:rPr>
              <a:t>2015</a:t>
            </a:r>
            <a:endParaRPr lang="en-US" sz="2700" b="0" dirty="0">
              <a:solidFill>
                <a:schemeClr val="tx2"/>
              </a:solidFill>
              <a:latin typeface="Arial" pitchFamily="34" charset="0"/>
              <a:cs typeface="Arial" pitchFamily="34" charset="0"/>
            </a:endParaRPr>
          </a:p>
        </p:txBody>
      </p:sp>
      <p:sp>
        <p:nvSpPr>
          <p:cNvPr id="14" name="Rectangle 13"/>
          <p:cNvSpPr/>
          <p:nvPr/>
        </p:nvSpPr>
        <p:spPr>
          <a:xfrm>
            <a:off x="2366955" y="5524661"/>
            <a:ext cx="4146522" cy="153888"/>
          </a:xfrm>
          <a:prstGeom prst="rect">
            <a:avLst/>
          </a:prstGeom>
        </p:spPr>
        <p:txBody>
          <a:bodyPr wrap="square" lIns="0" tIns="0" rIns="0" bIns="0">
            <a:spAutoFit/>
          </a:bodyPr>
          <a:lstStyle/>
          <a:p>
            <a:pPr>
              <a:defRPr/>
            </a:pPr>
            <a:r>
              <a:rPr lang="en-US" sz="1000" b="1" kern="0" dirty="0">
                <a:solidFill>
                  <a:srgbClr val="1F497D"/>
                </a:solidFill>
              </a:rPr>
              <a:t>Changes from Previous Month: </a:t>
            </a:r>
            <a:r>
              <a:rPr lang="en-US" sz="1000" b="1" kern="0" dirty="0" smtClean="0">
                <a:solidFill>
                  <a:srgbClr val="1F497D"/>
                </a:solidFill>
              </a:rPr>
              <a:t>No changes</a:t>
            </a:r>
            <a:endParaRPr lang="en-US" sz="1000" b="1" kern="0" dirty="0">
              <a:solidFill>
                <a:srgbClr val="1F497D"/>
              </a:solidFill>
            </a:endParaRPr>
          </a:p>
        </p:txBody>
      </p:sp>
      <p:sp>
        <p:nvSpPr>
          <p:cNvPr id="11268" name="TextBox 19"/>
          <p:cNvSpPr txBox="1">
            <a:spLocks noChangeArrowheads="1"/>
          </p:cNvSpPr>
          <p:nvPr/>
        </p:nvSpPr>
        <p:spPr bwMode="auto">
          <a:xfrm>
            <a:off x="1354933" y="6611938"/>
            <a:ext cx="64341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fld id="{FAA2F56B-C4CF-41B5-A60C-4295885FF024}" type="slidenum">
              <a:rPr lang="en-US" altLang="en-US" sz="1000" b="1">
                <a:solidFill>
                  <a:prstClr val="black"/>
                </a:solidFill>
                <a:latin typeface="Arial" pitchFamily="34" charset="0"/>
                <a:cs typeface="Arial" pitchFamily="34" charset="0"/>
              </a:rPr>
              <a:pPr algn="ctr"/>
              <a:t>33</a:t>
            </a:fld>
            <a:endParaRPr lang="en-US" altLang="en-US" sz="1000" b="1" dirty="0">
              <a:solidFill>
                <a:prstClr val="black"/>
              </a:solidFill>
              <a:latin typeface="Arial" pitchFamily="34" charset="0"/>
              <a:cs typeface="Arial" pitchFamily="34" charset="0"/>
            </a:endParaRPr>
          </a:p>
        </p:txBody>
      </p:sp>
      <p:grpSp>
        <p:nvGrpSpPr>
          <p:cNvPr id="11269" name="Group 8"/>
          <p:cNvGrpSpPr>
            <a:grpSpLocks/>
          </p:cNvGrpSpPr>
          <p:nvPr/>
        </p:nvGrpSpPr>
        <p:grpSpPr bwMode="auto">
          <a:xfrm>
            <a:off x="6959144" y="1047239"/>
            <a:ext cx="1873766" cy="2499254"/>
            <a:chOff x="6247143" y="3690479"/>
            <a:chExt cx="2124793" cy="2446543"/>
          </a:xfrm>
        </p:grpSpPr>
        <p:sp>
          <p:nvSpPr>
            <p:cNvPr id="21" name="Rounded Rectangle 20"/>
            <p:cNvSpPr/>
            <p:nvPr/>
          </p:nvSpPr>
          <p:spPr>
            <a:xfrm>
              <a:off x="6247143" y="3690479"/>
              <a:ext cx="2124793" cy="2446543"/>
            </a:xfrm>
            <a:prstGeom prst="roundRect">
              <a:avLst>
                <a:gd name="adj" fmla="val 10761"/>
              </a:avLst>
            </a:prstGeom>
            <a:solidFill>
              <a:srgbClr val="AEE0F6"/>
            </a:solidFill>
            <a:ln w="9525" cmpd="sng">
              <a:solidFill>
                <a:srgbClr val="3B84C8"/>
              </a:solidFill>
            </a:ln>
            <a:effectLst/>
          </p:spPr>
          <p:style>
            <a:lnRef idx="1">
              <a:schemeClr val="accent1"/>
            </a:lnRef>
            <a:fillRef idx="3">
              <a:schemeClr val="accent1"/>
            </a:fillRef>
            <a:effectRef idx="2">
              <a:schemeClr val="accent1"/>
            </a:effectRef>
            <a:fontRef idx="minor">
              <a:schemeClr val="lt1"/>
            </a:fontRef>
          </p:style>
          <p:txBody>
            <a:bodyPr lIns="0" tIns="0" rIns="0"/>
            <a:lstStyle/>
            <a:p>
              <a:pPr algn="ctr">
                <a:spcAft>
                  <a:spcPts val="300"/>
                </a:spcAft>
                <a:defRPr/>
              </a:pPr>
              <a:r>
                <a:rPr lang="en-US" sz="1100" b="1" dirty="0">
                  <a:solidFill>
                    <a:srgbClr val="17375E"/>
                  </a:solidFill>
                  <a:cs typeface="Helvetica Neue"/>
                </a:rPr>
                <a:t>Key</a:t>
              </a:r>
            </a:p>
            <a:p>
              <a:pPr marL="119063">
                <a:spcAft>
                  <a:spcPts val="600"/>
                </a:spcAft>
                <a:defRPr/>
              </a:pPr>
              <a:r>
                <a:rPr lang="en-US" sz="800" dirty="0">
                  <a:solidFill>
                    <a:prstClr val="black"/>
                  </a:solidFill>
                  <a:cs typeface="Helvetica Neue"/>
                </a:rPr>
                <a:t>NAS-Wide</a:t>
              </a:r>
            </a:p>
            <a:p>
              <a:pPr marL="287338">
                <a:defRPr/>
              </a:pPr>
              <a:r>
                <a:rPr lang="en-US" sz="800" dirty="0">
                  <a:solidFill>
                    <a:prstClr val="black"/>
                  </a:solidFill>
                  <a:cs typeface="Helvetica Neue"/>
                </a:rPr>
                <a:t>Air Route Traffic Control Centers (ARTCC)</a:t>
              </a:r>
            </a:p>
            <a:p>
              <a:pPr marL="347663" lvl="1" indent="-60325">
                <a:buClr>
                  <a:srgbClr val="008000"/>
                </a:buClr>
                <a:buSzPct val="200000"/>
                <a:buFontTx/>
                <a:buChar char="-"/>
                <a:defRPr/>
              </a:pPr>
              <a:r>
                <a:rPr lang="en-US" altLang="en-US" sz="700" dirty="0">
                  <a:solidFill>
                    <a:prstClr val="black"/>
                  </a:solidFill>
                  <a:latin typeface="Arial" charset="0"/>
                  <a:ea typeface="ＭＳ Ｐゴシック" pitchFamily="34" charset="-128"/>
                </a:rPr>
                <a:t>Airspace Flow Program</a:t>
              </a:r>
            </a:p>
            <a:p>
              <a:pPr marL="347663" lvl="1" indent="-60325">
                <a:buClr>
                  <a:srgbClr val="008000"/>
                </a:buClr>
                <a:buSzPct val="200000"/>
                <a:buFontTx/>
                <a:buChar char="-"/>
                <a:defRPr/>
              </a:pPr>
              <a:r>
                <a:rPr lang="en-US" altLang="en-US" sz="700" dirty="0">
                  <a:solidFill>
                    <a:prstClr val="black"/>
                  </a:solidFill>
                  <a:latin typeface="Arial" charset="0"/>
                  <a:ea typeface="ＭＳ Ｐゴシック" pitchFamily="34" charset="-128"/>
                </a:rPr>
                <a:t>Re-route Impact Assessment</a:t>
              </a:r>
            </a:p>
            <a:p>
              <a:pPr marL="347663" lvl="1" indent="-60325">
                <a:buClr>
                  <a:srgbClr val="008000"/>
                </a:buClr>
                <a:buSzPct val="200000"/>
                <a:buFontTx/>
                <a:buChar char="-"/>
                <a:defRPr/>
              </a:pPr>
              <a:r>
                <a:rPr lang="en-US" altLang="en-US" sz="700" dirty="0">
                  <a:solidFill>
                    <a:prstClr val="black"/>
                  </a:solidFill>
                  <a:latin typeface="Arial" charset="0"/>
                  <a:ea typeface="ＭＳ Ｐゴシック" pitchFamily="34" charset="-128"/>
                </a:rPr>
                <a:t>Adaptive Compression</a:t>
              </a:r>
            </a:p>
            <a:p>
              <a:pPr marL="347663" lvl="1" indent="-60325">
                <a:buClr>
                  <a:srgbClr val="008000"/>
                </a:buClr>
                <a:buSzPct val="200000"/>
                <a:buFontTx/>
                <a:buChar char="-"/>
                <a:defRPr/>
              </a:pPr>
              <a:r>
                <a:rPr lang="en-US" altLang="en-US" sz="700" dirty="0">
                  <a:solidFill>
                    <a:prstClr val="black"/>
                  </a:solidFill>
                  <a:latin typeface="Arial" charset="0"/>
                  <a:ea typeface="ＭＳ Ｐゴシック" pitchFamily="34" charset="-128"/>
                </a:rPr>
                <a:t>Corridor Integrated Weather System (CIWS)</a:t>
              </a:r>
            </a:p>
            <a:p>
              <a:pPr marL="347663" lvl="1" indent="-60325">
                <a:buClr>
                  <a:srgbClr val="008000"/>
                </a:buClr>
                <a:buSzPct val="200000"/>
                <a:buFontTx/>
                <a:buChar char="-"/>
                <a:defRPr/>
              </a:pPr>
              <a:r>
                <a:rPr lang="en-US" altLang="en-US" sz="700" dirty="0">
                  <a:solidFill>
                    <a:prstClr val="black"/>
                  </a:solidFill>
                  <a:latin typeface="Arial" charset="0"/>
                  <a:ea typeface="ＭＳ Ｐゴシック" pitchFamily="34" charset="-128"/>
                </a:rPr>
                <a:t>Unified Delay Program</a:t>
              </a:r>
            </a:p>
            <a:p>
              <a:pPr marL="347663" lvl="1" indent="-60325">
                <a:spcAft>
                  <a:spcPts val="600"/>
                </a:spcAft>
                <a:buClr>
                  <a:srgbClr val="008000"/>
                </a:buClr>
                <a:buSzPct val="200000"/>
                <a:buFontTx/>
                <a:buChar char="-"/>
                <a:defRPr/>
              </a:pPr>
              <a:r>
                <a:rPr lang="en-US" altLang="en-US" sz="700" dirty="0">
                  <a:solidFill>
                    <a:prstClr val="black"/>
                  </a:solidFill>
                  <a:latin typeface="Arial" charset="0"/>
                  <a:ea typeface="ＭＳ Ｐゴシック" pitchFamily="34" charset="-128"/>
                </a:rPr>
                <a:t>Collaborative Airspace Constraint Resolution (CACR)/Collaborative Trajectory Options Program (CTOP) </a:t>
              </a:r>
              <a:endParaRPr lang="en-US" sz="900" dirty="0">
                <a:solidFill>
                  <a:prstClr val="black"/>
                </a:solidFill>
                <a:cs typeface="Helvetica Neue"/>
              </a:endParaRPr>
            </a:p>
            <a:p>
              <a:pPr marL="287338">
                <a:spcAft>
                  <a:spcPts val="600"/>
                </a:spcAft>
                <a:defRPr/>
              </a:pPr>
              <a:r>
                <a:rPr lang="en-US" sz="800" dirty="0">
                  <a:solidFill>
                    <a:prstClr val="black"/>
                  </a:solidFill>
                  <a:cs typeface="Helvetica Neue"/>
                </a:rPr>
                <a:t>Route Availability Planning (RAPT)</a:t>
              </a:r>
            </a:p>
            <a:p>
              <a:pPr marL="287338">
                <a:spcAft>
                  <a:spcPts val="600"/>
                </a:spcAft>
                <a:defRPr/>
              </a:pPr>
              <a:r>
                <a:rPr lang="en-US" sz="800" dirty="0">
                  <a:solidFill>
                    <a:prstClr val="black"/>
                  </a:solidFill>
                  <a:cs typeface="Helvetica Neue"/>
                </a:rPr>
                <a:t>Air Traffic Control System Command Center (ATCSCC)</a:t>
              </a:r>
            </a:p>
          </p:txBody>
        </p:sp>
        <p:cxnSp>
          <p:nvCxnSpPr>
            <p:cNvPr id="8" name="Straight Connector 7"/>
            <p:cNvCxnSpPr/>
            <p:nvPr/>
          </p:nvCxnSpPr>
          <p:spPr>
            <a:xfrm>
              <a:off x="6465101" y="6137022"/>
              <a:ext cx="1673225" cy="0"/>
            </a:xfrm>
            <a:prstGeom prst="line">
              <a:avLst/>
            </a:prstGeom>
            <a:ln w="12700">
              <a:solidFill>
                <a:srgbClr val="3B84C8"/>
              </a:solidFill>
            </a:ln>
            <a:effectLst/>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6479560" y="4170158"/>
              <a:ext cx="76200" cy="76234"/>
            </a:xfrm>
            <a:prstGeom prst="ellipse">
              <a:avLst/>
            </a:prstGeom>
            <a:solidFill>
              <a:srgbClr val="0C6E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3" name="Rectangle 22"/>
            <p:cNvSpPr/>
            <p:nvPr/>
          </p:nvSpPr>
          <p:spPr>
            <a:xfrm>
              <a:off x="6488672" y="5530086"/>
              <a:ext cx="85725" cy="76234"/>
            </a:xfrm>
            <a:prstGeom prst="rect">
              <a:avLst/>
            </a:prstGeom>
            <a:solidFill>
              <a:srgbClr val="4D2D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5" name="Isosceles Triangle 24"/>
            <p:cNvSpPr/>
            <p:nvPr/>
          </p:nvSpPr>
          <p:spPr>
            <a:xfrm>
              <a:off x="6483116" y="5724009"/>
              <a:ext cx="96838" cy="76234"/>
            </a:xfrm>
            <a:prstGeom prst="triangle">
              <a:avLst/>
            </a:prstGeom>
            <a:solidFill>
              <a:srgbClr val="0527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graphicFrame>
        <p:nvGraphicFramePr>
          <p:cNvPr id="28" name="Table 27" descr="Table" title="CATM-T Implementation"/>
          <p:cNvGraphicFramePr>
            <a:graphicFrameLocks noGrp="1"/>
          </p:cNvGraphicFramePr>
          <p:nvPr>
            <p:extLst>
              <p:ext uri="{D42A27DB-BD31-4B8C-83A1-F6EECF244321}">
                <p14:modId xmlns:p14="http://schemas.microsoft.com/office/powerpoint/2010/main" val="763749881"/>
              </p:ext>
            </p:extLst>
          </p:nvPr>
        </p:nvGraphicFramePr>
        <p:xfrm>
          <a:off x="6995497" y="3840448"/>
          <a:ext cx="1837413" cy="1585287"/>
        </p:xfrm>
        <a:graphic>
          <a:graphicData uri="http://schemas.openxmlformats.org/drawingml/2006/table">
            <a:tbl>
              <a:tblPr firstRow="1" bandRow="1"/>
              <a:tblGrid>
                <a:gridCol w="1213403"/>
                <a:gridCol w="624010"/>
              </a:tblGrid>
              <a:tr h="309700">
                <a:tc>
                  <a:txBody>
                    <a:bodyPr/>
                    <a:lstStyle/>
                    <a:p>
                      <a:pPr marL="0" marR="0" algn="ctr">
                        <a:lnSpc>
                          <a:spcPct val="100000"/>
                        </a:lnSpc>
                        <a:spcBef>
                          <a:spcPts val="0"/>
                        </a:spcBef>
                        <a:spcAft>
                          <a:spcPts val="0"/>
                        </a:spcAft>
                      </a:pPr>
                      <a:r>
                        <a:rPr lang="en-US" sz="900" b="1" dirty="0" smtClean="0">
                          <a:solidFill>
                            <a:schemeClr val="bg1"/>
                          </a:solidFill>
                          <a:effectLst/>
                          <a:latin typeface="+mn-lt"/>
                          <a:ea typeface="Calibri"/>
                          <a:cs typeface="Arial" panose="020B0604020202020204" pitchFamily="34" charset="0"/>
                        </a:rPr>
                        <a:t>CATM-T</a:t>
                      </a:r>
                      <a:endParaRPr lang="en-US" sz="900" b="1" dirty="0">
                        <a:solidFill>
                          <a:schemeClr val="bg1"/>
                        </a:solidFill>
                        <a:effectLst/>
                        <a:latin typeface="+mn-lt"/>
                        <a:ea typeface="Calibri"/>
                        <a:cs typeface="Arial" panose="020B0604020202020204" pitchFamily="34" charset="0"/>
                      </a:endParaRPr>
                    </a:p>
                  </a:txBody>
                  <a:tcPr marL="54794" marR="5479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solidFill>
                  </a:tcPr>
                </a:tc>
                <a:tc>
                  <a:txBody>
                    <a:bodyPr/>
                    <a:lstStyle/>
                    <a:p>
                      <a:pPr marL="0" marR="0" algn="ctr">
                        <a:lnSpc>
                          <a:spcPct val="100000"/>
                        </a:lnSpc>
                        <a:spcBef>
                          <a:spcPts val="0"/>
                        </a:spcBef>
                        <a:spcAft>
                          <a:spcPts val="0"/>
                        </a:spcAft>
                      </a:pPr>
                      <a:r>
                        <a:rPr lang="en-US" sz="900" b="1" dirty="0" smtClean="0">
                          <a:solidFill>
                            <a:schemeClr val="bg1"/>
                          </a:solidFill>
                          <a:effectLst/>
                          <a:latin typeface="+mn-lt"/>
                          <a:ea typeface="Calibri"/>
                          <a:cs typeface="Arial" panose="020B0604020202020204" pitchFamily="34" charset="0"/>
                        </a:rPr>
                        <a:t>NAS-Wide</a:t>
                      </a:r>
                      <a:endParaRPr lang="en-US" sz="900" b="1" dirty="0">
                        <a:solidFill>
                          <a:schemeClr val="bg1"/>
                        </a:solidFill>
                        <a:effectLst/>
                        <a:latin typeface="+mn-lt"/>
                        <a:ea typeface="Calibri"/>
                        <a:cs typeface="Arial" panose="020B0604020202020204" pitchFamily="34" charset="0"/>
                      </a:endParaRPr>
                    </a:p>
                  </a:txBody>
                  <a:tcPr marL="54794" marR="5479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solidFill>
                  </a:tcPr>
                </a:tc>
              </a:tr>
              <a:tr h="315467">
                <a:tc>
                  <a:txBody>
                    <a:bodyPr/>
                    <a:lstStyle/>
                    <a:p>
                      <a:pPr marL="0" marR="0" algn="l">
                        <a:lnSpc>
                          <a:spcPct val="100000"/>
                        </a:lnSpc>
                        <a:spcBef>
                          <a:spcPts val="0"/>
                        </a:spcBef>
                        <a:spcAft>
                          <a:spcPts val="0"/>
                        </a:spcAft>
                      </a:pPr>
                      <a:r>
                        <a:rPr lang="en-US" sz="900" dirty="0" smtClean="0">
                          <a:effectLst/>
                          <a:latin typeface="+mn-lt"/>
                          <a:ea typeface="Calibri"/>
                          <a:cs typeface="Arial" panose="020B0604020202020204" pitchFamily="34" charset="0"/>
                        </a:rPr>
                        <a:t>Collaborative Info Exchange (CIX)</a:t>
                      </a:r>
                      <a:endParaRPr lang="en-US" sz="900" dirty="0">
                        <a:effectLst/>
                        <a:latin typeface="+mn-lt"/>
                        <a:ea typeface="Calibri"/>
                        <a:cs typeface="Arial" panose="020B0604020202020204" pitchFamily="34" charset="0"/>
                      </a:endParaRPr>
                    </a:p>
                  </a:txBody>
                  <a:tcPr marL="54794" marR="5479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0000"/>
                        </a:lnSpc>
                        <a:spcBef>
                          <a:spcPts val="0"/>
                        </a:spcBef>
                        <a:spcAft>
                          <a:spcPts val="0"/>
                        </a:spcAft>
                      </a:pPr>
                      <a:r>
                        <a:rPr lang="en-US" sz="900" b="0" dirty="0" smtClean="0">
                          <a:solidFill>
                            <a:schemeClr val="tx1"/>
                          </a:solidFill>
                          <a:effectLst/>
                          <a:latin typeface="+mn-lt"/>
                          <a:ea typeface="Calibri"/>
                          <a:cs typeface="Arial" panose="020B0604020202020204" pitchFamily="34" charset="0"/>
                        </a:rPr>
                        <a:t>November</a:t>
                      </a:r>
                      <a:r>
                        <a:rPr lang="en-US" sz="900" b="0" baseline="0" dirty="0" smtClean="0">
                          <a:solidFill>
                            <a:schemeClr val="tx1"/>
                          </a:solidFill>
                          <a:effectLst/>
                          <a:latin typeface="+mn-lt"/>
                          <a:ea typeface="Calibri"/>
                          <a:cs typeface="Arial" panose="020B0604020202020204" pitchFamily="34" charset="0"/>
                        </a:rPr>
                        <a:t> 2014</a:t>
                      </a:r>
                      <a:endParaRPr lang="en-US" sz="900" b="0" dirty="0">
                        <a:solidFill>
                          <a:schemeClr val="tx1"/>
                        </a:solidFill>
                        <a:effectLst/>
                        <a:latin typeface="+mn-lt"/>
                        <a:ea typeface="Calibri"/>
                        <a:cs typeface="Arial" panose="020B0604020202020204" pitchFamily="34" charset="0"/>
                      </a:endParaRPr>
                    </a:p>
                  </a:txBody>
                  <a:tcPr marL="54794" marR="5479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r>
              <a:tr h="222326">
                <a:tc>
                  <a:txBody>
                    <a:bodyPr/>
                    <a:lstStyle/>
                    <a:p>
                      <a:pPr marL="0" marR="0" algn="l">
                        <a:lnSpc>
                          <a:spcPct val="100000"/>
                        </a:lnSpc>
                        <a:spcBef>
                          <a:spcPts val="0"/>
                        </a:spcBef>
                        <a:spcAft>
                          <a:spcPts val="0"/>
                        </a:spcAft>
                      </a:pPr>
                      <a:r>
                        <a:rPr lang="en-US" sz="900" dirty="0" smtClean="0">
                          <a:effectLst/>
                          <a:latin typeface="+mn-lt"/>
                          <a:ea typeface="Calibri"/>
                          <a:cs typeface="Arial" panose="020B0604020202020204" pitchFamily="34" charset="0"/>
                        </a:rPr>
                        <a:t>Pre-departure Reroutes (PDRR)</a:t>
                      </a:r>
                      <a:endParaRPr lang="en-US" sz="900" dirty="0">
                        <a:effectLst/>
                        <a:latin typeface="+mn-lt"/>
                        <a:ea typeface="Calibri"/>
                        <a:cs typeface="Arial" panose="020B0604020202020204" pitchFamily="34" charset="0"/>
                      </a:endParaRPr>
                    </a:p>
                  </a:txBody>
                  <a:tcPr marL="54794" marR="5479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0000"/>
                        </a:lnSpc>
                        <a:spcBef>
                          <a:spcPts val="0"/>
                        </a:spcBef>
                        <a:spcAft>
                          <a:spcPts val="0"/>
                        </a:spcAft>
                      </a:pPr>
                      <a:r>
                        <a:rPr lang="en-US" sz="900" kern="1200" dirty="0" smtClean="0">
                          <a:solidFill>
                            <a:srgbClr val="000000"/>
                          </a:solidFill>
                          <a:effectLst/>
                          <a:latin typeface="+mn-lt"/>
                          <a:ea typeface="Times New Roman"/>
                          <a:cs typeface="Arial" panose="020B0604020202020204" pitchFamily="34" charset="0"/>
                        </a:rPr>
                        <a:t>FY2016</a:t>
                      </a:r>
                      <a:endParaRPr lang="en-US" sz="900" dirty="0">
                        <a:effectLst/>
                        <a:latin typeface="+mn-lt"/>
                        <a:ea typeface="Calibri"/>
                        <a:cs typeface="Arial" panose="020B0604020202020204" pitchFamily="34" charset="0"/>
                      </a:endParaRPr>
                    </a:p>
                  </a:txBody>
                  <a:tcPr marL="54794" marR="5479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r>
              <a:tr h="222326">
                <a:tc>
                  <a:txBody>
                    <a:bodyPr/>
                    <a:lstStyle/>
                    <a:p>
                      <a:pPr marL="0" marR="0" algn="l">
                        <a:lnSpc>
                          <a:spcPct val="100000"/>
                        </a:lnSpc>
                        <a:spcBef>
                          <a:spcPts val="0"/>
                        </a:spcBef>
                        <a:spcAft>
                          <a:spcPts val="0"/>
                        </a:spcAft>
                      </a:pPr>
                      <a:r>
                        <a:rPr lang="en-US" sz="900" kern="1200" dirty="0">
                          <a:solidFill>
                            <a:srgbClr val="000000"/>
                          </a:solidFill>
                          <a:effectLst/>
                          <a:latin typeface="+mn-lt"/>
                          <a:ea typeface="Times New Roman"/>
                          <a:cs typeface="Arial" panose="020B0604020202020204" pitchFamily="34" charset="0"/>
                        </a:rPr>
                        <a:t>Airborne Reroute (ABRR)</a:t>
                      </a:r>
                      <a:endParaRPr lang="en-US" sz="900" dirty="0">
                        <a:effectLst/>
                        <a:latin typeface="+mn-lt"/>
                        <a:ea typeface="Calibri"/>
                        <a:cs typeface="Arial" panose="020B0604020202020204" pitchFamily="34" charset="0"/>
                      </a:endParaRPr>
                    </a:p>
                  </a:txBody>
                  <a:tcPr marL="54794" marR="5479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0000"/>
                        </a:lnSpc>
                        <a:spcBef>
                          <a:spcPts val="0"/>
                        </a:spcBef>
                        <a:spcAft>
                          <a:spcPts val="0"/>
                        </a:spcAft>
                      </a:pPr>
                      <a:r>
                        <a:rPr lang="en-US" sz="900" kern="1200" dirty="0">
                          <a:solidFill>
                            <a:srgbClr val="000000"/>
                          </a:solidFill>
                          <a:effectLst/>
                          <a:latin typeface="+mn-lt"/>
                          <a:ea typeface="Times New Roman"/>
                          <a:cs typeface="Arial" panose="020B0604020202020204" pitchFamily="34" charset="0"/>
                        </a:rPr>
                        <a:t>FY2016</a:t>
                      </a:r>
                      <a:endParaRPr lang="en-US" sz="900" dirty="0">
                        <a:effectLst/>
                        <a:latin typeface="+mn-lt"/>
                        <a:ea typeface="Calibri"/>
                        <a:cs typeface="Arial" panose="020B0604020202020204" pitchFamily="34" charset="0"/>
                      </a:endParaRPr>
                    </a:p>
                  </a:txBody>
                  <a:tcPr marL="54794" marR="5479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r>
              <a:tr h="333488">
                <a:tc>
                  <a:txBody>
                    <a:bodyPr/>
                    <a:lstStyle/>
                    <a:p>
                      <a:pPr marL="0" marR="0" algn="l">
                        <a:lnSpc>
                          <a:spcPct val="100000"/>
                        </a:lnSpc>
                        <a:spcBef>
                          <a:spcPts val="0"/>
                        </a:spcBef>
                        <a:spcAft>
                          <a:spcPts val="0"/>
                        </a:spcAft>
                      </a:pPr>
                      <a:r>
                        <a:rPr lang="en-US" sz="900" dirty="0">
                          <a:effectLst/>
                          <a:latin typeface="+mn-lt"/>
                          <a:ea typeface="Times New Roman"/>
                          <a:cs typeface="Arial" panose="020B0604020202020204" pitchFamily="34" charset="0"/>
                        </a:rPr>
                        <a:t>TFM Remote Site Re-engineering (TRS-R</a:t>
                      </a:r>
                      <a:r>
                        <a:rPr lang="en-US" sz="900" dirty="0" smtClean="0">
                          <a:effectLst/>
                          <a:latin typeface="+mn-lt"/>
                          <a:ea typeface="Times New Roman"/>
                          <a:cs typeface="Arial" panose="020B0604020202020204" pitchFamily="34" charset="0"/>
                        </a:rPr>
                        <a:t>)  (Phase 2)</a:t>
                      </a:r>
                      <a:endParaRPr lang="en-US" sz="900" dirty="0">
                        <a:solidFill>
                          <a:srgbClr val="FF0000"/>
                        </a:solidFill>
                        <a:effectLst/>
                        <a:latin typeface="+mn-lt"/>
                        <a:ea typeface="Calibri"/>
                        <a:cs typeface="Arial" panose="020B0604020202020204" pitchFamily="34" charset="0"/>
                      </a:endParaRPr>
                    </a:p>
                  </a:txBody>
                  <a:tcPr marL="54794" marR="5479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0000"/>
                        </a:lnSpc>
                        <a:spcBef>
                          <a:spcPts val="0"/>
                        </a:spcBef>
                        <a:spcAft>
                          <a:spcPts val="0"/>
                        </a:spcAft>
                      </a:pPr>
                      <a:r>
                        <a:rPr lang="en-US" sz="900" kern="1200" dirty="0">
                          <a:solidFill>
                            <a:srgbClr val="000000"/>
                          </a:solidFill>
                          <a:effectLst/>
                          <a:latin typeface="+mn-lt"/>
                          <a:ea typeface="Times New Roman"/>
                          <a:cs typeface="Arial" panose="020B0604020202020204" pitchFamily="34" charset="0"/>
                        </a:rPr>
                        <a:t>FY2016</a:t>
                      </a:r>
                      <a:endParaRPr lang="en-US" sz="900" dirty="0">
                        <a:effectLst/>
                        <a:latin typeface="+mn-lt"/>
                        <a:ea typeface="Calibri"/>
                        <a:cs typeface="Arial" panose="020B0604020202020204" pitchFamily="34" charset="0"/>
                      </a:endParaRPr>
                    </a:p>
                  </a:txBody>
                  <a:tcPr marL="54794" marR="54794"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r>
            </a:tbl>
          </a:graphicData>
        </a:graphic>
      </p:graphicFrame>
      <p:grpSp>
        <p:nvGrpSpPr>
          <p:cNvPr id="15" name="Group 14" title="CSS-Wx/NWP timeline"/>
          <p:cNvGrpSpPr/>
          <p:nvPr/>
        </p:nvGrpSpPr>
        <p:grpSpPr>
          <a:xfrm>
            <a:off x="473950" y="5814243"/>
            <a:ext cx="6379858" cy="692497"/>
            <a:chOff x="3233" y="5936859"/>
            <a:chExt cx="8949763" cy="692497"/>
          </a:xfrm>
        </p:grpSpPr>
        <p:sp>
          <p:nvSpPr>
            <p:cNvPr id="17" name="Pentagon 16"/>
            <p:cNvSpPr/>
            <p:nvPr/>
          </p:nvSpPr>
          <p:spPr bwMode="auto">
            <a:xfrm>
              <a:off x="6566" y="6167691"/>
              <a:ext cx="8946430" cy="461665"/>
            </a:xfrm>
            <a:prstGeom prst="homePlate">
              <a:avLst/>
            </a:prstGeom>
            <a:gradFill flip="none" rotWithShape="1">
              <a:gsLst>
                <a:gs pos="80000">
                  <a:srgbClr val="92D050"/>
                </a:gs>
                <a:gs pos="51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wrap="square">
              <a:spAutoFit/>
            </a:bodyPr>
            <a:lstStyle/>
            <a:p>
              <a:pPr>
                <a:spcBef>
                  <a:spcPct val="50000"/>
                </a:spcBef>
                <a:defRPr/>
              </a:pPr>
              <a:endParaRPr lang="en-US" sz="2400" dirty="0">
                <a:solidFill>
                  <a:srgbClr val="000000"/>
                </a:solidFill>
                <a:latin typeface="Calibri"/>
              </a:endParaRPr>
            </a:p>
          </p:txBody>
        </p:sp>
        <p:sp>
          <p:nvSpPr>
            <p:cNvPr id="27" name="TextBox 95"/>
            <p:cNvSpPr txBox="1">
              <a:spLocks noChangeArrowheads="1"/>
            </p:cNvSpPr>
            <p:nvPr/>
          </p:nvSpPr>
          <p:spPr bwMode="auto">
            <a:xfrm>
              <a:off x="3233" y="5936859"/>
              <a:ext cx="132044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900" b="1" dirty="0" smtClean="0">
                  <a:solidFill>
                    <a:srgbClr val="333399"/>
                  </a:solidFill>
                  <a:latin typeface="Arial" charset="0"/>
                </a:rPr>
                <a:t>CATM-T WP4 </a:t>
              </a:r>
              <a:endParaRPr lang="en-US" sz="900" b="1" dirty="0">
                <a:solidFill>
                  <a:srgbClr val="333399"/>
                </a:solidFill>
                <a:latin typeface="Arial" charset="0"/>
              </a:endParaRPr>
            </a:p>
          </p:txBody>
        </p:sp>
        <p:pic>
          <p:nvPicPr>
            <p:cNvPr id="29" name="Picture 3" descr="Checkmark" title="Objective Comple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457" y="6187727"/>
              <a:ext cx="30929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17"/>
            <p:cNvSpPr txBox="1">
              <a:spLocks noChangeArrowheads="1"/>
            </p:cNvSpPr>
            <p:nvPr/>
          </p:nvSpPr>
          <p:spPr bwMode="auto">
            <a:xfrm>
              <a:off x="1150686" y="6243896"/>
              <a:ext cx="124499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800" dirty="0" smtClean="0">
                  <a:solidFill>
                    <a:srgbClr val="000000"/>
                  </a:solidFill>
                  <a:latin typeface="Arial" charset="0"/>
                </a:rPr>
                <a:t>IARD June 2014</a:t>
              </a:r>
              <a:endParaRPr lang="en-US" sz="800" dirty="0">
                <a:solidFill>
                  <a:srgbClr val="000000"/>
                </a:solidFill>
                <a:latin typeface="Arial" charset="0"/>
              </a:endParaRPr>
            </a:p>
          </p:txBody>
        </p:sp>
        <p:sp>
          <p:nvSpPr>
            <p:cNvPr id="33" name="TextBox 115"/>
            <p:cNvSpPr txBox="1">
              <a:spLocks noChangeArrowheads="1"/>
            </p:cNvSpPr>
            <p:nvPr/>
          </p:nvSpPr>
          <p:spPr bwMode="auto">
            <a:xfrm>
              <a:off x="1991805" y="6197305"/>
              <a:ext cx="25955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sz="800" dirty="0">
                  <a:solidFill>
                    <a:prstClr val="black"/>
                  </a:solidFill>
                  <a:latin typeface="Arial" charset="0"/>
                </a:rPr>
                <a:t>Final Investment Decision (</a:t>
              </a:r>
              <a:r>
                <a:rPr lang="en-US" sz="800" dirty="0" smtClean="0">
                  <a:solidFill>
                    <a:prstClr val="black"/>
                  </a:solidFill>
                  <a:latin typeface="Arial" charset="0"/>
                </a:rPr>
                <a:t>FID)  </a:t>
              </a:r>
            </a:p>
            <a:p>
              <a:pPr algn="r" eaLnBrk="1" hangingPunct="1"/>
              <a:r>
                <a:rPr lang="en-US" sz="800" dirty="0" smtClean="0">
                  <a:solidFill>
                    <a:prstClr val="black"/>
                  </a:solidFill>
                  <a:latin typeface="Arial" charset="0"/>
                </a:rPr>
                <a:t>September 2015</a:t>
              </a:r>
              <a:endParaRPr lang="en-US" sz="800" b="1" dirty="0">
                <a:solidFill>
                  <a:prstClr val="black"/>
                </a:solidFill>
                <a:latin typeface="Arial" charset="0"/>
              </a:endParaRPr>
            </a:p>
          </p:txBody>
        </p:sp>
        <p:sp>
          <p:nvSpPr>
            <p:cNvPr id="34" name="TextBox 96"/>
            <p:cNvSpPr txBox="1">
              <a:spLocks noChangeArrowheads="1"/>
            </p:cNvSpPr>
            <p:nvPr/>
          </p:nvSpPr>
          <p:spPr bwMode="auto">
            <a:xfrm>
              <a:off x="5407901" y="6185889"/>
              <a:ext cx="13322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800" dirty="0">
                  <a:solidFill>
                    <a:srgbClr val="000000"/>
                  </a:solidFill>
                  <a:latin typeface="Arial" charset="0"/>
                </a:rPr>
                <a:t>Contract Award </a:t>
              </a:r>
              <a:endParaRPr lang="en-US" sz="800" dirty="0" smtClean="0">
                <a:solidFill>
                  <a:srgbClr val="000000"/>
                </a:solidFill>
                <a:latin typeface="Arial" charset="0"/>
              </a:endParaRPr>
            </a:p>
            <a:p>
              <a:pPr>
                <a:defRPr/>
              </a:pPr>
              <a:r>
                <a:rPr lang="en-US" sz="800" dirty="0" smtClean="0">
                  <a:solidFill>
                    <a:prstClr val="black"/>
                  </a:solidFill>
                  <a:latin typeface="Arial" charset="0"/>
                </a:rPr>
                <a:t>December </a:t>
              </a:r>
              <a:r>
                <a:rPr lang="en-US" sz="800" dirty="0">
                  <a:solidFill>
                    <a:prstClr val="black"/>
                  </a:solidFill>
                  <a:latin typeface="Arial" charset="0"/>
                </a:rPr>
                <a:t>2015</a:t>
              </a:r>
            </a:p>
          </p:txBody>
        </p:sp>
      </p:grpSp>
      <p:sp>
        <p:nvSpPr>
          <p:cNvPr id="31" name="Oval 97"/>
          <p:cNvSpPr>
            <a:spLocks noChangeArrowheads="1"/>
          </p:cNvSpPr>
          <p:nvPr/>
        </p:nvSpPr>
        <p:spPr bwMode="auto">
          <a:xfrm>
            <a:off x="5169607" y="6077000"/>
            <a:ext cx="213514" cy="198865"/>
          </a:xfrm>
          <a:prstGeom prst="ellipse">
            <a:avLst/>
          </a:prstGeom>
          <a:solidFill>
            <a:srgbClr val="92D050"/>
          </a:solidFill>
          <a:ln w="9525" algn="ctr">
            <a:solidFill>
              <a:schemeClr val="tx1"/>
            </a:solidFill>
            <a:round/>
            <a:headEnd/>
            <a:tailEnd/>
          </a:ln>
        </p:spPr>
        <p:txBody>
          <a:bodyPr wrap="square">
            <a:spAutoFit/>
          </a:bodyPr>
          <a:lstStyle/>
          <a:p>
            <a:pPr>
              <a:spcBef>
                <a:spcPct val="50000"/>
              </a:spcBef>
              <a:buFontTx/>
              <a:buChar char="•"/>
            </a:pPr>
            <a:endParaRPr lang="en-US" sz="2400" dirty="0">
              <a:solidFill>
                <a:srgbClr val="000000"/>
              </a:solidFill>
            </a:endParaRPr>
          </a:p>
        </p:txBody>
      </p:sp>
      <p:sp>
        <p:nvSpPr>
          <p:cNvPr id="37" name="Oval 97"/>
          <p:cNvSpPr>
            <a:spLocks noChangeArrowheads="1"/>
          </p:cNvSpPr>
          <p:nvPr/>
        </p:nvSpPr>
        <p:spPr bwMode="auto">
          <a:xfrm>
            <a:off x="3833762" y="6077043"/>
            <a:ext cx="213514" cy="198865"/>
          </a:xfrm>
          <a:prstGeom prst="ellipse">
            <a:avLst/>
          </a:prstGeom>
          <a:solidFill>
            <a:srgbClr val="92D050"/>
          </a:solidFill>
          <a:ln w="9525" algn="ctr">
            <a:solidFill>
              <a:schemeClr val="tx1"/>
            </a:solidFill>
            <a:round/>
            <a:headEnd/>
            <a:tailEnd/>
          </a:ln>
        </p:spPr>
        <p:txBody>
          <a:bodyPr wrap="square">
            <a:spAutoFit/>
          </a:bodyPr>
          <a:lstStyle/>
          <a:p>
            <a:pPr>
              <a:spcBef>
                <a:spcPct val="50000"/>
              </a:spcBef>
              <a:buFontTx/>
              <a:buChar char="•"/>
            </a:pPr>
            <a:endParaRPr lang="en-US" sz="2400" dirty="0">
              <a:solidFill>
                <a:srgbClr val="000000"/>
              </a:solidFill>
            </a:endParaRPr>
          </a:p>
        </p:txBody>
      </p:sp>
    </p:spTree>
    <p:extLst>
      <p:ext uri="{BB962C8B-B14F-4D97-AF65-F5344CB8AC3E}">
        <p14:creationId xmlns:p14="http://schemas.microsoft.com/office/powerpoint/2010/main" val="4047452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60"/>
          <p:cNvSpPr>
            <a:spLocks noGrp="1"/>
          </p:cNvSpPr>
          <p:nvPr>
            <p:ph type="title"/>
          </p:nvPr>
        </p:nvSpPr>
        <p:spPr/>
        <p:txBody>
          <a:bodyPr rtlCol="0">
            <a:normAutofit fontScale="90000"/>
          </a:bodyPr>
          <a:lstStyle/>
          <a:p>
            <a:pPr eaLnBrk="1" fontAlgn="auto" hangingPunct="1">
              <a:spcAft>
                <a:spcPts val="0"/>
              </a:spcAft>
              <a:defRPr/>
            </a:pPr>
            <a:r>
              <a:rPr lang="en-US" dirty="0" smtClean="0">
                <a:solidFill>
                  <a:schemeClr val="tx2"/>
                </a:solidFill>
                <a:cs typeface="Times New Roman" pitchFamily="18" charset="0"/>
              </a:rPr>
              <a:t>NextGen Weather Operational Overview</a:t>
            </a:r>
            <a:br>
              <a:rPr lang="en-US" dirty="0" smtClean="0">
                <a:solidFill>
                  <a:schemeClr val="tx2"/>
                </a:solidFill>
                <a:cs typeface="Times New Roman" pitchFamily="18" charset="0"/>
              </a:rPr>
            </a:br>
            <a:r>
              <a:rPr lang="en-US" altLang="en-US" sz="2700" dirty="0">
                <a:solidFill>
                  <a:schemeClr val="tx2"/>
                </a:solidFill>
                <a:latin typeface="Arial" charset="0"/>
                <a:cs typeface="Arial" charset="0"/>
              </a:rPr>
              <a:t>As </a:t>
            </a:r>
            <a:r>
              <a:rPr lang="en-US" altLang="en-US" sz="2700" dirty="0" smtClean="0">
                <a:solidFill>
                  <a:schemeClr val="tx2"/>
                </a:solidFill>
                <a:latin typeface="Arial" charset="0"/>
                <a:cs typeface="Arial" charset="0"/>
              </a:rPr>
              <a:t>of: </a:t>
            </a:r>
            <a:r>
              <a:rPr lang="en-US" altLang="en-US" sz="2700" b="0" dirty="0" smtClean="0">
                <a:solidFill>
                  <a:schemeClr val="tx2"/>
                </a:solidFill>
                <a:latin typeface="Arial" charset="0"/>
                <a:cs typeface="Arial" charset="0"/>
              </a:rPr>
              <a:t>July </a:t>
            </a:r>
            <a:r>
              <a:rPr lang="en-US" altLang="en-US" sz="2700" b="0" dirty="0">
                <a:solidFill>
                  <a:schemeClr val="tx2"/>
                </a:solidFill>
                <a:latin typeface="Arial" charset="0"/>
                <a:cs typeface="Arial" charset="0"/>
              </a:rPr>
              <a:t>2015</a:t>
            </a:r>
            <a:endParaRPr lang="en-US" sz="2700" b="0" dirty="0">
              <a:solidFill>
                <a:schemeClr val="tx2"/>
              </a:solidFill>
              <a:latin typeface="Arial" charset="0"/>
              <a:cs typeface="Arial"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l="12955" t="25258" r="54456" b="37367"/>
          <a:stretch>
            <a:fillRect/>
          </a:stretch>
        </p:blipFill>
        <p:spPr bwMode="auto">
          <a:xfrm>
            <a:off x="1089025" y="2705100"/>
            <a:ext cx="7172325" cy="328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Rectangle 75"/>
          <p:cNvSpPr>
            <a:spLocks noChangeArrowheads="1"/>
          </p:cNvSpPr>
          <p:nvPr/>
        </p:nvSpPr>
        <p:spPr bwMode="auto">
          <a:xfrm>
            <a:off x="203200" y="1333500"/>
            <a:ext cx="36068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12713" indent="-112713"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1200" b="1" smtClean="0">
                <a:solidFill>
                  <a:srgbClr val="1F497D"/>
                </a:solidFill>
                <a:latin typeface="Arial" pitchFamily="34" charset="0"/>
                <a:cs typeface="Arial" pitchFamily="34" charset="0"/>
              </a:rPr>
              <a:t>As-Is Weather</a:t>
            </a:r>
          </a:p>
          <a:p>
            <a:pPr lvl="3">
              <a:lnSpc>
                <a:spcPct val="90000"/>
              </a:lnSpc>
              <a:spcAft>
                <a:spcPts val="300"/>
              </a:spcAft>
              <a:buFont typeface="Arial" pitchFamily="34" charset="0"/>
              <a:buChar char="•"/>
            </a:pPr>
            <a:r>
              <a:rPr lang="en-US" altLang="en-US" sz="1200" smtClean="0">
                <a:solidFill>
                  <a:srgbClr val="1F497D"/>
                </a:solidFill>
                <a:latin typeface="Arial" pitchFamily="34" charset="0"/>
                <a:cs typeface="Arial" pitchFamily="34" charset="0"/>
              </a:rPr>
              <a:t>Aviation Weather information limitations: inconsistencies across domains, unique data types, fixed time, space resolution, range, and latencies</a:t>
            </a:r>
          </a:p>
          <a:p>
            <a:pPr lvl="3">
              <a:lnSpc>
                <a:spcPct val="90000"/>
              </a:lnSpc>
              <a:spcAft>
                <a:spcPts val="300"/>
              </a:spcAft>
              <a:buFont typeface="Arial" pitchFamily="34" charset="0"/>
              <a:buChar char="•"/>
            </a:pPr>
            <a:r>
              <a:rPr lang="en-US" altLang="en-US" sz="1200" smtClean="0">
                <a:solidFill>
                  <a:srgbClr val="1F497D"/>
                </a:solidFill>
                <a:latin typeface="Arial" pitchFamily="34" charset="0"/>
                <a:cs typeface="Arial" pitchFamily="34" charset="0"/>
              </a:rPr>
              <a:t>User must mentally process multiple information sources to assess the potential impact to their operations </a:t>
            </a:r>
          </a:p>
          <a:p>
            <a:pPr lvl="3">
              <a:lnSpc>
                <a:spcPct val="90000"/>
              </a:lnSpc>
              <a:spcAft>
                <a:spcPts val="300"/>
              </a:spcAft>
              <a:buFont typeface="Arial" pitchFamily="34" charset="0"/>
              <a:buChar char="•"/>
            </a:pPr>
            <a:endParaRPr lang="en-US" altLang="en-US" sz="1200" smtClean="0">
              <a:solidFill>
                <a:srgbClr val="1F497D"/>
              </a:solidFill>
              <a:latin typeface="Arial" pitchFamily="34" charset="0"/>
              <a:cs typeface="Arial" pitchFamily="34" charset="0"/>
            </a:endParaRPr>
          </a:p>
        </p:txBody>
      </p:sp>
      <p:sp>
        <p:nvSpPr>
          <p:cNvPr id="11269" name="Rectangle 76"/>
          <p:cNvSpPr>
            <a:spLocks noChangeArrowheads="1"/>
          </p:cNvSpPr>
          <p:nvPr/>
        </p:nvSpPr>
        <p:spPr bwMode="auto">
          <a:xfrm>
            <a:off x="5345113" y="1314450"/>
            <a:ext cx="3636962"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112713" indent="-112713"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12713" indent="-112713"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1200" b="1" smtClean="0">
                <a:solidFill>
                  <a:srgbClr val="1F497D"/>
                </a:solidFill>
                <a:latin typeface="Times New Roman" pitchFamily="18" charset="0"/>
                <a:cs typeface="Times New Roman" pitchFamily="18" charset="0"/>
              </a:rPr>
              <a:t>To Be Weather</a:t>
            </a:r>
          </a:p>
          <a:p>
            <a:pPr lvl="3">
              <a:lnSpc>
                <a:spcPct val="90000"/>
              </a:lnSpc>
              <a:spcAft>
                <a:spcPts val="300"/>
              </a:spcAft>
              <a:buFont typeface="Arial" pitchFamily="34" charset="0"/>
              <a:buChar char="•"/>
            </a:pPr>
            <a:r>
              <a:rPr lang="en-US" altLang="en-US" sz="1200" smtClean="0">
                <a:solidFill>
                  <a:srgbClr val="1F497D"/>
                </a:solidFill>
                <a:latin typeface="Arial" pitchFamily="34" charset="0"/>
                <a:cs typeface="Arial" pitchFamily="34" charset="0"/>
              </a:rPr>
              <a:t>Consistent weather information across domains and externally by the implementation of a common weather exchange model (i.e., WXXM) </a:t>
            </a:r>
          </a:p>
          <a:p>
            <a:pPr lvl="1">
              <a:lnSpc>
                <a:spcPct val="90000"/>
              </a:lnSpc>
              <a:spcAft>
                <a:spcPts val="300"/>
              </a:spcAft>
              <a:buFontTx/>
              <a:buChar char="•"/>
            </a:pPr>
            <a:r>
              <a:rPr lang="en-US" altLang="en-US" sz="1200" smtClean="0">
                <a:solidFill>
                  <a:srgbClr val="1F497D"/>
                </a:solidFill>
                <a:latin typeface="Arial" pitchFamily="34" charset="0"/>
                <a:cs typeface="Arial" pitchFamily="34" charset="0"/>
              </a:rPr>
              <a:t>Improved aviation weather information</a:t>
            </a:r>
          </a:p>
          <a:p>
            <a:pPr lvl="1">
              <a:lnSpc>
                <a:spcPct val="90000"/>
              </a:lnSpc>
              <a:spcAft>
                <a:spcPts val="300"/>
              </a:spcAft>
              <a:buFontTx/>
              <a:buChar char="•"/>
            </a:pPr>
            <a:r>
              <a:rPr lang="en-US" altLang="en-US" sz="1200" smtClean="0">
                <a:solidFill>
                  <a:srgbClr val="1F497D"/>
                </a:solidFill>
                <a:latin typeface="Arial" pitchFamily="34" charset="0"/>
                <a:cs typeface="Arial" pitchFamily="34" charset="0"/>
              </a:rPr>
              <a:t>Reduce avoidable air traffic delays and maximize available runway and airspace usage</a:t>
            </a:r>
          </a:p>
          <a:p>
            <a:pPr lvl="1">
              <a:lnSpc>
                <a:spcPct val="90000"/>
              </a:lnSpc>
              <a:spcAft>
                <a:spcPts val="300"/>
              </a:spcAft>
              <a:buFontTx/>
              <a:buChar char="•"/>
            </a:pPr>
            <a:endParaRPr lang="en-US" altLang="en-US" sz="1200" smtClean="0">
              <a:solidFill>
                <a:srgbClr val="1F497D"/>
              </a:solidFill>
              <a:latin typeface="Times New Roman" pitchFamily="18" charset="0"/>
              <a:cs typeface="Times New Roman" pitchFamily="18" charset="0"/>
            </a:endParaRPr>
          </a:p>
        </p:txBody>
      </p:sp>
      <p:grpSp>
        <p:nvGrpSpPr>
          <p:cNvPr id="11270" name="Group 1"/>
          <p:cNvGrpSpPr>
            <a:grpSpLocks/>
          </p:cNvGrpSpPr>
          <p:nvPr/>
        </p:nvGrpSpPr>
        <p:grpSpPr bwMode="auto">
          <a:xfrm>
            <a:off x="1588" y="5908675"/>
            <a:ext cx="9142412" cy="723900"/>
            <a:chOff x="0" y="5862946"/>
            <a:chExt cx="9142123" cy="723796"/>
          </a:xfrm>
        </p:grpSpPr>
        <p:sp>
          <p:nvSpPr>
            <p:cNvPr id="28" name="Pentagon 27"/>
            <p:cNvSpPr/>
            <p:nvPr/>
          </p:nvSpPr>
          <p:spPr bwMode="auto">
            <a:xfrm>
              <a:off x="0" y="6096275"/>
              <a:ext cx="9142123" cy="490467"/>
            </a:xfrm>
            <a:prstGeom prst="homePlate">
              <a:avLst/>
            </a:prstGeom>
            <a:gradFill flip="none" rotWithShape="1">
              <a:gsLst>
                <a:gs pos="22000">
                  <a:srgbClr val="92D050"/>
                </a:gs>
                <a:gs pos="14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defRPr/>
              </a:pPr>
              <a:endParaRPr lang="en-US" sz="2400" dirty="0">
                <a:solidFill>
                  <a:srgbClr val="000000"/>
                </a:solidFill>
                <a:latin typeface="Calibri"/>
              </a:endParaRPr>
            </a:p>
          </p:txBody>
        </p:sp>
        <p:sp>
          <p:nvSpPr>
            <p:cNvPr id="11281" name="TextBox 96"/>
            <p:cNvSpPr txBox="1">
              <a:spLocks noChangeArrowheads="1"/>
            </p:cNvSpPr>
            <p:nvPr/>
          </p:nvSpPr>
          <p:spPr bwMode="auto">
            <a:xfrm>
              <a:off x="5894098" y="6318131"/>
              <a:ext cx="12122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smtClean="0">
                  <a:solidFill>
                    <a:srgbClr val="000000"/>
                  </a:solidFill>
                  <a:latin typeface="Arial" pitchFamily="34" charset="0"/>
                  <a:cs typeface="Arial" pitchFamily="34" charset="0"/>
                </a:rPr>
                <a:t>Contract Award Apr 2015</a:t>
              </a:r>
            </a:p>
          </p:txBody>
        </p:sp>
        <p:sp>
          <p:nvSpPr>
            <p:cNvPr id="20500" name="TextBox 98"/>
            <p:cNvSpPr txBox="1">
              <a:spLocks noChangeArrowheads="1"/>
            </p:cNvSpPr>
            <p:nvPr/>
          </p:nvSpPr>
          <p:spPr bwMode="auto">
            <a:xfrm>
              <a:off x="7294275" y="6126712"/>
              <a:ext cx="8588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defRPr/>
              </a:pPr>
              <a:r>
                <a:rPr lang="en-US" sz="800" dirty="0" smtClean="0">
                  <a:solidFill>
                    <a:prstClr val="black"/>
                  </a:solidFill>
                  <a:latin typeface="Arial" pitchFamily="34" charset="0"/>
                </a:rPr>
                <a:t> CSS </a:t>
              </a:r>
              <a:r>
                <a:rPr lang="en-US" sz="800" dirty="0">
                  <a:solidFill>
                    <a:prstClr val="black"/>
                  </a:solidFill>
                  <a:latin typeface="Arial" pitchFamily="34" charset="0"/>
                </a:rPr>
                <a:t>Wx Key Site IOC 2019</a:t>
              </a:r>
            </a:p>
          </p:txBody>
        </p:sp>
        <p:sp>
          <p:nvSpPr>
            <p:cNvPr id="11283" name="Oval 99"/>
            <p:cNvSpPr>
              <a:spLocks noChangeArrowheads="1"/>
            </p:cNvSpPr>
            <p:nvPr/>
          </p:nvSpPr>
          <p:spPr bwMode="auto">
            <a:xfrm>
              <a:off x="8174811" y="6126712"/>
              <a:ext cx="173736" cy="166058"/>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smtClean="0">
                <a:solidFill>
                  <a:srgbClr val="000000"/>
                </a:solidFill>
                <a:latin typeface="Arial" pitchFamily="34" charset="0"/>
                <a:cs typeface="Arial" pitchFamily="34" charset="0"/>
              </a:endParaRPr>
            </a:p>
          </p:txBody>
        </p:sp>
        <p:sp>
          <p:nvSpPr>
            <p:cNvPr id="11284" name="TextBox 119"/>
            <p:cNvSpPr txBox="1">
              <a:spLocks noChangeArrowheads="1"/>
            </p:cNvSpPr>
            <p:nvPr/>
          </p:nvSpPr>
          <p:spPr bwMode="auto">
            <a:xfrm>
              <a:off x="3126088" y="6181063"/>
              <a:ext cx="13757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smtClean="0">
                  <a:solidFill>
                    <a:srgbClr val="000000"/>
                  </a:solidFill>
                  <a:latin typeface="Arial" pitchFamily="34" charset="0"/>
                  <a:cs typeface="Arial" pitchFamily="34" charset="0"/>
                </a:rPr>
                <a:t>Screening Info. Request (SIR)</a:t>
              </a:r>
            </a:p>
            <a:p>
              <a:r>
                <a:rPr lang="en-US" altLang="en-US" sz="800" smtClean="0">
                  <a:solidFill>
                    <a:srgbClr val="000000"/>
                  </a:solidFill>
                  <a:latin typeface="Arial" pitchFamily="34" charset="0"/>
                  <a:cs typeface="Arial" pitchFamily="34" charset="0"/>
                </a:rPr>
                <a:t>Release  Jan 2014</a:t>
              </a:r>
            </a:p>
          </p:txBody>
        </p:sp>
        <p:sp>
          <p:nvSpPr>
            <p:cNvPr id="11285" name="TextBox 95"/>
            <p:cNvSpPr txBox="1">
              <a:spLocks noChangeArrowheads="1"/>
            </p:cNvSpPr>
            <p:nvPr/>
          </p:nvSpPr>
          <p:spPr bwMode="auto">
            <a:xfrm>
              <a:off x="6565" y="5862946"/>
              <a:ext cx="9327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smtClean="0">
                  <a:solidFill>
                    <a:srgbClr val="333399"/>
                  </a:solidFill>
                  <a:latin typeface="Arial" pitchFamily="34" charset="0"/>
                  <a:cs typeface="Arial" pitchFamily="34" charset="0"/>
                </a:rPr>
                <a:t>CSS-Wx/NWP</a:t>
              </a:r>
            </a:p>
          </p:txBody>
        </p:sp>
        <p:pic>
          <p:nvPicPr>
            <p:cNvPr id="11286" name="Picture 3" descr="Check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946" y="6126433"/>
              <a:ext cx="211131" cy="21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7" name="TextBox 117"/>
            <p:cNvSpPr txBox="1">
              <a:spLocks noChangeArrowheads="1"/>
            </p:cNvSpPr>
            <p:nvPr/>
          </p:nvSpPr>
          <p:spPr bwMode="auto">
            <a:xfrm>
              <a:off x="1541565" y="6182343"/>
              <a:ext cx="12449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smtClean="0">
                  <a:solidFill>
                    <a:srgbClr val="000000"/>
                  </a:solidFill>
                  <a:latin typeface="Arial" pitchFamily="34" charset="0"/>
                  <a:cs typeface="Arial" pitchFamily="34" charset="0"/>
                </a:rPr>
                <a:t>Initial Investment Decision (IID) 2013</a:t>
              </a:r>
            </a:p>
          </p:txBody>
        </p:sp>
        <p:pic>
          <p:nvPicPr>
            <p:cNvPr id="11288" name="Picture 3" descr="Check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84" y="6126433"/>
              <a:ext cx="212718" cy="21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9" name="TextBox 115"/>
            <p:cNvSpPr txBox="1">
              <a:spLocks noChangeArrowheads="1"/>
            </p:cNvSpPr>
            <p:nvPr/>
          </p:nvSpPr>
          <p:spPr bwMode="auto">
            <a:xfrm>
              <a:off x="4685439" y="6126712"/>
              <a:ext cx="202276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smtClean="0">
                  <a:solidFill>
                    <a:srgbClr val="000000"/>
                  </a:solidFill>
                  <a:latin typeface="Arial" pitchFamily="34" charset="0"/>
                  <a:cs typeface="Arial" pitchFamily="34" charset="0"/>
                </a:rPr>
                <a:t>Final Investment Decision (FID) Mar 2015</a:t>
              </a:r>
              <a:endParaRPr lang="en-US" altLang="en-US" sz="800" b="1" smtClean="0">
                <a:solidFill>
                  <a:srgbClr val="000000"/>
                </a:solidFill>
                <a:latin typeface="Arial" pitchFamily="34" charset="0"/>
                <a:cs typeface="Arial" pitchFamily="34" charset="0"/>
              </a:endParaRPr>
            </a:p>
          </p:txBody>
        </p:sp>
      </p:grpSp>
      <p:sp>
        <p:nvSpPr>
          <p:cNvPr id="11271" name="TextBox 23"/>
          <p:cNvSpPr txBox="1">
            <a:spLocks noChangeArrowheads="1"/>
          </p:cNvSpPr>
          <p:nvPr/>
        </p:nvSpPr>
        <p:spPr bwMode="auto">
          <a:xfrm>
            <a:off x="282575" y="6611938"/>
            <a:ext cx="8578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232D8669-999F-4FA9-B6AE-6A7D32DF705E}" type="slidenum">
              <a:rPr lang="en-US" altLang="en-US" sz="1000" b="1" smtClean="0">
                <a:solidFill>
                  <a:srgbClr val="000000"/>
                </a:solidFill>
                <a:latin typeface="Arial" pitchFamily="34" charset="0"/>
                <a:cs typeface="Arial" pitchFamily="34" charset="0"/>
              </a:rPr>
              <a:pPr algn="ctr"/>
              <a:t>34</a:t>
            </a:fld>
            <a:endParaRPr lang="en-US" altLang="en-US" sz="1000" b="1" smtClean="0">
              <a:solidFill>
                <a:srgbClr val="000000"/>
              </a:solidFill>
              <a:latin typeface="Arial" pitchFamily="34" charset="0"/>
              <a:cs typeface="Arial" pitchFamily="34" charset="0"/>
            </a:endParaRPr>
          </a:p>
        </p:txBody>
      </p:sp>
      <p:pic>
        <p:nvPicPr>
          <p:cNvPr id="11272" name="Picture 2" descr="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1225" y="65088"/>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ight Arrow 25" descr="right facing arrow"/>
          <p:cNvSpPr/>
          <p:nvPr/>
        </p:nvSpPr>
        <p:spPr>
          <a:xfrm>
            <a:off x="3925888" y="1341438"/>
            <a:ext cx="1292225" cy="1350962"/>
          </a:xfrm>
          <a:prstGeom prst="rightArrow">
            <a:avLst>
              <a:gd name="adj1" fmla="val 50000"/>
              <a:gd name="adj2" fmla="val 52283"/>
            </a:avLst>
          </a:prstGeom>
          <a:solidFill>
            <a:sysClr val="window" lastClr="FFFFFF">
              <a:alpha val="70000"/>
            </a:sys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kern="0" dirty="0">
              <a:solidFill>
                <a:sysClr val="window" lastClr="FFFFFF"/>
              </a:solidFill>
              <a:latin typeface="Calibri"/>
            </a:endParaRPr>
          </a:p>
        </p:txBody>
      </p:sp>
      <p:sp>
        <p:nvSpPr>
          <p:cNvPr id="11274" name="TextBox 25"/>
          <p:cNvSpPr txBox="1">
            <a:spLocks noChangeArrowheads="1"/>
          </p:cNvSpPr>
          <p:nvPr/>
        </p:nvSpPr>
        <p:spPr bwMode="auto">
          <a:xfrm>
            <a:off x="1714500" y="5900264"/>
            <a:ext cx="7008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1000" b="1" dirty="0" smtClean="0">
                <a:solidFill>
                  <a:srgbClr val="1F497D"/>
                </a:solidFill>
                <a:latin typeface="Arial" pitchFamily="34" charset="0"/>
                <a:cs typeface="Arial" pitchFamily="34" charset="0"/>
              </a:rPr>
              <a:t>Changes from Previous Month: </a:t>
            </a:r>
            <a:r>
              <a:rPr lang="en-US" altLang="en-US" sz="1000" b="1" dirty="0" smtClean="0">
                <a:solidFill>
                  <a:srgbClr val="3956A7"/>
                </a:solidFill>
                <a:latin typeface="Arial" pitchFamily="34" charset="0"/>
                <a:cs typeface="Arial" pitchFamily="34" charset="0"/>
              </a:rPr>
              <a:t> </a:t>
            </a:r>
            <a:r>
              <a:rPr lang="en-US" altLang="en-US" sz="1000" b="1" dirty="0" smtClean="0">
                <a:solidFill>
                  <a:schemeClr val="accent1">
                    <a:lumMod val="50000"/>
                  </a:schemeClr>
                </a:solidFill>
                <a:latin typeface="Arial" pitchFamily="34" charset="0"/>
                <a:cs typeface="Arial" pitchFamily="34" charset="0"/>
              </a:rPr>
              <a:t>No Changes</a:t>
            </a:r>
            <a:endParaRPr lang="en-US" altLang="en-US" sz="1000" dirty="0" smtClean="0">
              <a:solidFill>
                <a:schemeClr val="accent1">
                  <a:lumMod val="50000"/>
                </a:schemeClr>
              </a:solidFill>
              <a:latin typeface="Arial" pitchFamily="34" charset="0"/>
              <a:cs typeface="Arial" pitchFamily="34" charset="0"/>
            </a:endParaRPr>
          </a:p>
          <a:p>
            <a:pPr algn="r"/>
            <a:endParaRPr lang="en-US" altLang="en-US" sz="1000" b="1" dirty="0" smtClean="0">
              <a:solidFill>
                <a:schemeClr val="accent1">
                  <a:lumMod val="50000"/>
                </a:schemeClr>
              </a:solidFill>
              <a:latin typeface="Arial" pitchFamily="34" charset="0"/>
              <a:cs typeface="Arial" pitchFamily="34" charset="0"/>
            </a:endParaRPr>
          </a:p>
        </p:txBody>
      </p:sp>
      <p:sp>
        <p:nvSpPr>
          <p:cNvPr id="20491" name="TextBox 98"/>
          <p:cNvSpPr txBox="1">
            <a:spLocks noChangeArrowheads="1"/>
          </p:cNvSpPr>
          <p:nvPr/>
        </p:nvSpPr>
        <p:spPr bwMode="auto">
          <a:xfrm>
            <a:off x="7848600" y="6413004"/>
            <a:ext cx="10128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defRPr/>
            </a:pPr>
            <a:r>
              <a:rPr lang="en-US" sz="800" dirty="0" smtClean="0">
                <a:solidFill>
                  <a:prstClr val="black"/>
                </a:solidFill>
                <a:latin typeface="Arial" pitchFamily="34" charset="0"/>
              </a:rPr>
              <a:t> </a:t>
            </a:r>
            <a:r>
              <a:rPr lang="en-US" sz="800" dirty="0">
                <a:solidFill>
                  <a:prstClr val="black"/>
                </a:solidFill>
                <a:latin typeface="Arial" pitchFamily="34" charset="0"/>
              </a:rPr>
              <a:t>NWP Key </a:t>
            </a:r>
            <a:r>
              <a:rPr lang="en-US" sz="800" dirty="0" smtClean="0">
                <a:solidFill>
                  <a:prstClr val="black"/>
                </a:solidFill>
                <a:latin typeface="Arial" pitchFamily="34" charset="0"/>
              </a:rPr>
              <a:t>Site</a:t>
            </a:r>
          </a:p>
          <a:p>
            <a:pPr algn="r" eaLnBrk="1" hangingPunct="1">
              <a:defRPr/>
            </a:pPr>
            <a:r>
              <a:rPr lang="en-US" sz="800" dirty="0" smtClean="0">
                <a:solidFill>
                  <a:prstClr val="black"/>
                </a:solidFill>
                <a:latin typeface="Arial" pitchFamily="34" charset="0"/>
              </a:rPr>
              <a:t> </a:t>
            </a:r>
            <a:r>
              <a:rPr lang="en-US" sz="800" dirty="0">
                <a:solidFill>
                  <a:prstClr val="black"/>
                </a:solidFill>
                <a:latin typeface="Arial" pitchFamily="34" charset="0"/>
              </a:rPr>
              <a:t>IOC 2020</a:t>
            </a:r>
          </a:p>
        </p:txBody>
      </p:sp>
      <p:sp>
        <p:nvSpPr>
          <p:cNvPr id="11276" name="Oval 120"/>
          <p:cNvSpPr>
            <a:spLocks noChangeArrowheads="1"/>
          </p:cNvSpPr>
          <p:nvPr/>
        </p:nvSpPr>
        <p:spPr bwMode="auto">
          <a:xfrm>
            <a:off x="8636000" y="6169025"/>
            <a:ext cx="174625" cy="166688"/>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smtClean="0">
              <a:solidFill>
                <a:srgbClr val="000000"/>
              </a:solidFill>
              <a:cs typeface="Arial" pitchFamily="34" charset="0"/>
            </a:endParaRPr>
          </a:p>
        </p:txBody>
      </p:sp>
      <p:pic>
        <p:nvPicPr>
          <p:cNvPr id="11277" name="Picture 3" descr="Check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1475" y="6154738"/>
            <a:ext cx="212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3" descr="Check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975" y="6154738"/>
            <a:ext cx="212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164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2"/>
                </a:solidFill>
                <a:latin typeface="Arial" pitchFamily="34" charset="0"/>
                <a:cs typeface="Arial" pitchFamily="34" charset="0"/>
              </a:rPr>
              <a:t>NextGen Portfolios</a:t>
            </a:r>
            <a:endParaRPr lang="en-US" sz="3200" dirty="0">
              <a:solidFill>
                <a:schemeClr val="tx2"/>
              </a:solidFill>
              <a:latin typeface="Arial" pitchFamily="34" charset="0"/>
              <a:cs typeface="Arial" pitchFamily="34" charset="0"/>
            </a:endParaRPr>
          </a:p>
        </p:txBody>
      </p:sp>
      <p:sp>
        <p:nvSpPr>
          <p:cNvPr id="3" name="Content Placeholder 2"/>
          <p:cNvSpPr>
            <a:spLocks noGrp="1"/>
          </p:cNvSpPr>
          <p:nvPr>
            <p:ph idx="1"/>
          </p:nvPr>
        </p:nvSpPr>
        <p:spPr/>
        <p:txBody>
          <a:bodyPr/>
          <a:lstStyle/>
          <a:p>
            <a:pPr>
              <a:lnSpc>
                <a:spcPct val="150000"/>
              </a:lnSpc>
            </a:pPr>
            <a:r>
              <a:rPr lang="en-US" sz="1700" dirty="0" smtClean="0">
                <a:solidFill>
                  <a:schemeClr val="tx2"/>
                </a:solidFill>
              </a:rPr>
              <a:t>Performance-Based Navigation (PBN)</a:t>
            </a:r>
          </a:p>
          <a:p>
            <a:pPr>
              <a:lnSpc>
                <a:spcPct val="150000"/>
              </a:lnSpc>
            </a:pPr>
            <a:r>
              <a:rPr lang="en-US" sz="1700" dirty="0" smtClean="0">
                <a:solidFill>
                  <a:schemeClr val="tx2"/>
                </a:solidFill>
              </a:rPr>
              <a:t>Time-Based Flow Management (TBFM)</a:t>
            </a:r>
          </a:p>
          <a:p>
            <a:pPr>
              <a:lnSpc>
                <a:spcPct val="150000"/>
              </a:lnSpc>
            </a:pPr>
            <a:r>
              <a:rPr lang="en-US" sz="1700" dirty="0" smtClean="0">
                <a:solidFill>
                  <a:schemeClr val="tx2"/>
                </a:solidFill>
              </a:rPr>
              <a:t>Collaborative Air Traffic Management (CATM)</a:t>
            </a:r>
          </a:p>
          <a:p>
            <a:pPr>
              <a:lnSpc>
                <a:spcPct val="150000"/>
              </a:lnSpc>
            </a:pPr>
            <a:r>
              <a:rPr lang="en-US" sz="1700" dirty="0" smtClean="0">
                <a:solidFill>
                  <a:schemeClr val="tx2"/>
                </a:solidFill>
              </a:rPr>
              <a:t>Improve Surface Operation (</a:t>
            </a:r>
            <a:r>
              <a:rPr lang="en-US" sz="1700" dirty="0" err="1" smtClean="0">
                <a:solidFill>
                  <a:schemeClr val="tx2"/>
                </a:solidFill>
              </a:rPr>
              <a:t>SurfOps</a:t>
            </a:r>
            <a:r>
              <a:rPr lang="en-US" sz="1700" dirty="0" smtClean="0">
                <a:solidFill>
                  <a:schemeClr val="tx2"/>
                </a:solidFill>
              </a:rPr>
              <a:t>)</a:t>
            </a:r>
          </a:p>
          <a:p>
            <a:pPr>
              <a:lnSpc>
                <a:spcPct val="150000"/>
              </a:lnSpc>
            </a:pPr>
            <a:r>
              <a:rPr lang="en-US" sz="1700" dirty="0" smtClean="0">
                <a:solidFill>
                  <a:schemeClr val="tx2"/>
                </a:solidFill>
              </a:rPr>
              <a:t>Improved Multiple Runway Operations (IMRO)</a:t>
            </a:r>
          </a:p>
          <a:p>
            <a:pPr>
              <a:lnSpc>
                <a:spcPct val="150000"/>
              </a:lnSpc>
            </a:pPr>
            <a:r>
              <a:rPr lang="en-US" sz="1700" dirty="0" smtClean="0">
                <a:solidFill>
                  <a:schemeClr val="tx2"/>
                </a:solidFill>
              </a:rPr>
              <a:t>Improved Approaches and Low Visibility Operations (IaLowVis)</a:t>
            </a:r>
          </a:p>
          <a:p>
            <a:pPr>
              <a:lnSpc>
                <a:spcPct val="150000"/>
              </a:lnSpc>
            </a:pPr>
            <a:r>
              <a:rPr lang="en-US" sz="1700" dirty="0" smtClean="0">
                <a:solidFill>
                  <a:schemeClr val="tx2"/>
                </a:solidFill>
              </a:rPr>
              <a:t>Separation Management (</a:t>
            </a:r>
            <a:r>
              <a:rPr lang="en-US" sz="1700" dirty="0" err="1" smtClean="0">
                <a:solidFill>
                  <a:schemeClr val="tx2"/>
                </a:solidFill>
              </a:rPr>
              <a:t>SepMgmt</a:t>
            </a:r>
            <a:r>
              <a:rPr lang="en-US" sz="1700" dirty="0" smtClean="0">
                <a:solidFill>
                  <a:schemeClr val="tx2"/>
                </a:solidFill>
              </a:rPr>
              <a:t>)</a:t>
            </a:r>
          </a:p>
          <a:p>
            <a:pPr>
              <a:lnSpc>
                <a:spcPct val="150000"/>
              </a:lnSpc>
            </a:pPr>
            <a:r>
              <a:rPr lang="en-US" sz="1700" dirty="0" smtClean="0">
                <a:solidFill>
                  <a:schemeClr val="tx2"/>
                </a:solidFill>
              </a:rPr>
              <a:t>On-Demand </a:t>
            </a:r>
            <a:r>
              <a:rPr lang="en-US" sz="1700" dirty="0">
                <a:solidFill>
                  <a:schemeClr val="tx2"/>
                </a:solidFill>
              </a:rPr>
              <a:t>NAS Information </a:t>
            </a:r>
            <a:r>
              <a:rPr lang="en-US" sz="1700" dirty="0" smtClean="0">
                <a:solidFill>
                  <a:schemeClr val="tx2"/>
                </a:solidFill>
              </a:rPr>
              <a:t>(ODNI))</a:t>
            </a:r>
            <a:endParaRPr lang="en-US" sz="1700" dirty="0">
              <a:solidFill>
                <a:schemeClr val="tx2"/>
              </a:solidFill>
            </a:endParaRPr>
          </a:p>
          <a:p>
            <a:pPr>
              <a:lnSpc>
                <a:spcPct val="150000"/>
              </a:lnSpc>
            </a:pPr>
            <a:r>
              <a:rPr lang="en-US" sz="1700" dirty="0" smtClean="0">
                <a:solidFill>
                  <a:schemeClr val="tx2"/>
                </a:solidFill>
              </a:rPr>
              <a:t>System Safety Management (SSM)</a:t>
            </a:r>
          </a:p>
          <a:p>
            <a:pPr>
              <a:lnSpc>
                <a:spcPct val="150000"/>
              </a:lnSpc>
            </a:pPr>
            <a:r>
              <a:rPr lang="en-US" sz="1700" dirty="0" smtClean="0">
                <a:solidFill>
                  <a:schemeClr val="tx2"/>
                </a:solidFill>
              </a:rPr>
              <a:t>Environment &amp; Energy (E&amp;E)</a:t>
            </a:r>
          </a:p>
          <a:p>
            <a:endParaRPr lang="en-US" sz="1700" dirty="0" smtClean="0">
              <a:solidFill>
                <a:schemeClr val="tx2"/>
              </a:solidFill>
            </a:endParaRPr>
          </a:p>
          <a:p>
            <a:endParaRPr lang="en-US" sz="1700" dirty="0">
              <a:solidFill>
                <a:schemeClr val="tx2"/>
              </a:solidFill>
            </a:endParaRPr>
          </a:p>
        </p:txBody>
      </p:sp>
      <p:sp>
        <p:nvSpPr>
          <p:cNvPr id="5" name="TextBox 4"/>
          <p:cNvSpPr txBox="1"/>
          <p:nvPr/>
        </p:nvSpPr>
        <p:spPr>
          <a:xfrm>
            <a:off x="283266" y="6611779"/>
            <a:ext cx="8577469" cy="246221"/>
          </a:xfrm>
          <a:prstGeom prst="rect">
            <a:avLst/>
          </a:prstGeom>
          <a:noFill/>
        </p:spPr>
        <p:txBody>
          <a:bodyPr wrap="square" rtlCol="0">
            <a:spAutoFit/>
          </a:bodyPr>
          <a:lstStyle/>
          <a:p>
            <a:pPr algn="ctr"/>
            <a:fld id="{EAE13CAE-1740-4A80-8C3E-8F8A7440AB44}" type="slidenum">
              <a:rPr lang="en-US" sz="1000" b="1" smtClean="0"/>
              <a:pPr algn="ctr"/>
              <a:t>35</a:t>
            </a:fld>
            <a:endParaRPr lang="en-US" sz="1000" b="1" dirty="0"/>
          </a:p>
        </p:txBody>
      </p:sp>
    </p:spTree>
    <p:extLst>
      <p:ext uri="{BB962C8B-B14F-4D97-AF65-F5344CB8AC3E}">
        <p14:creationId xmlns:p14="http://schemas.microsoft.com/office/powerpoint/2010/main" val="41133883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laurie ctr moked\AppData\Local\Microsoft\Windows\Temporary Internet Files\Content.Outlook\WD0DM3BA\PBN-01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8680"/>
            <a:ext cx="7099300" cy="48959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56882"/>
            <a:ext cx="8229600" cy="1086143"/>
          </a:xfrm>
        </p:spPr>
        <p:txBody>
          <a:bodyPr>
            <a:normAutofit fontScale="90000"/>
          </a:bodyPr>
          <a:lstStyle/>
          <a:p>
            <a:r>
              <a:rPr lang="en-US" dirty="0" smtClean="0">
                <a:solidFill>
                  <a:schemeClr val="tx2"/>
                </a:solidFill>
              </a:rPr>
              <a:t>Performance Based Navigation (PBN)</a:t>
            </a:r>
            <a:br>
              <a:rPr lang="en-US" dirty="0" smtClean="0">
                <a:solidFill>
                  <a:schemeClr val="tx2"/>
                </a:solidFill>
              </a:rPr>
            </a:br>
            <a:r>
              <a:rPr lang="en-US" sz="2700" dirty="0" smtClean="0">
                <a:solidFill>
                  <a:schemeClr val="tx2"/>
                </a:solidFill>
              </a:rPr>
              <a:t>As of</a:t>
            </a:r>
            <a:r>
              <a:rPr lang="en-US" sz="2700" smtClean="0">
                <a:solidFill>
                  <a:schemeClr val="tx2"/>
                </a:solidFill>
              </a:rPr>
              <a:t>: </a:t>
            </a:r>
            <a:r>
              <a:rPr lang="en-US" sz="2700" b="0" smtClean="0">
                <a:solidFill>
                  <a:schemeClr val="tx2"/>
                </a:solidFill>
              </a:rPr>
              <a:t>July </a:t>
            </a:r>
            <a:r>
              <a:rPr lang="en-US" sz="2700" b="0" dirty="0" smtClean="0">
                <a:solidFill>
                  <a:schemeClr val="tx2"/>
                </a:solidFill>
              </a:rPr>
              <a:t>2015</a:t>
            </a:r>
            <a:endParaRPr lang="en-US" sz="2700" b="0" dirty="0">
              <a:solidFill>
                <a:schemeClr val="tx2"/>
              </a:solidFill>
            </a:endParaRPr>
          </a:p>
        </p:txBody>
      </p:sp>
      <p:sp>
        <p:nvSpPr>
          <p:cNvPr id="24" name="TextBox 23"/>
          <p:cNvSpPr txBox="1"/>
          <p:nvPr/>
        </p:nvSpPr>
        <p:spPr>
          <a:xfrm>
            <a:off x="283266" y="6611779"/>
            <a:ext cx="8577469" cy="246221"/>
          </a:xfrm>
          <a:prstGeom prst="rect">
            <a:avLst/>
          </a:prstGeom>
          <a:noFill/>
        </p:spPr>
        <p:txBody>
          <a:bodyPr wrap="square" rtlCol="0">
            <a:spAutoFit/>
          </a:bodyPr>
          <a:lstStyle/>
          <a:p>
            <a:pPr algn="ctr"/>
            <a:r>
              <a:rPr lang="en-US" sz="1000" b="1" dirty="0" smtClean="0">
                <a:solidFill>
                  <a:prstClr val="black"/>
                </a:solidFill>
              </a:rPr>
              <a:t>27</a:t>
            </a:r>
            <a:endParaRPr lang="en-US" sz="1000" b="1" dirty="0">
              <a:solidFill>
                <a:prstClr val="black"/>
              </a:solidFill>
            </a:endParaRPr>
          </a:p>
        </p:txBody>
      </p:sp>
      <p:grpSp>
        <p:nvGrpSpPr>
          <p:cNvPr id="3" name="Group 2" title="PBN map key"/>
          <p:cNvGrpSpPr/>
          <p:nvPr/>
        </p:nvGrpSpPr>
        <p:grpSpPr>
          <a:xfrm>
            <a:off x="7419217" y="1197864"/>
            <a:ext cx="1215754" cy="953188"/>
            <a:chOff x="70121" y="4155387"/>
            <a:chExt cx="1215754" cy="953188"/>
          </a:xfrm>
        </p:grpSpPr>
        <p:sp>
          <p:nvSpPr>
            <p:cNvPr id="26" name="Rounded Rectangle 25"/>
            <p:cNvSpPr/>
            <p:nvPr/>
          </p:nvSpPr>
          <p:spPr>
            <a:xfrm>
              <a:off x="70121" y="4155387"/>
              <a:ext cx="1215754" cy="953188"/>
            </a:xfrm>
            <a:prstGeom prst="roundRect">
              <a:avLst>
                <a:gd name="adj" fmla="val 10761"/>
              </a:avLst>
            </a:prstGeom>
            <a:solidFill>
              <a:srgbClr val="AEE0F6"/>
            </a:solidFill>
            <a:ln w="9525" cmpd="sng">
              <a:solidFill>
                <a:srgbClr val="3B84C8"/>
              </a:solidFill>
            </a:ln>
            <a:effectLst/>
          </p:spPr>
          <p:style>
            <a:lnRef idx="1">
              <a:schemeClr val="accent1"/>
            </a:lnRef>
            <a:fillRef idx="3">
              <a:schemeClr val="accent1"/>
            </a:fillRef>
            <a:effectRef idx="2">
              <a:schemeClr val="accent1"/>
            </a:effectRef>
            <a:fontRef idx="minor">
              <a:schemeClr val="lt1"/>
            </a:fontRef>
          </p:style>
          <p:txBody>
            <a:bodyPr lIns="0" tIns="0" rIns="0" rtlCol="0" anchor="t"/>
            <a:lstStyle/>
            <a:p>
              <a:pPr algn="ctr">
                <a:spcAft>
                  <a:spcPts val="600"/>
                </a:spcAft>
              </a:pPr>
              <a:r>
                <a:rPr lang="en-US" sz="1100" b="1" dirty="0" smtClean="0">
                  <a:solidFill>
                    <a:srgbClr val="17375E"/>
                  </a:solidFill>
                  <a:cs typeface="Helvetica Neue"/>
                </a:rPr>
                <a:t>Key</a:t>
              </a:r>
            </a:p>
            <a:p>
              <a:pPr marL="287338">
                <a:spcAft>
                  <a:spcPts val="600"/>
                </a:spcAft>
              </a:pPr>
              <a:r>
                <a:rPr lang="en-US" sz="800" dirty="0" smtClean="0">
                  <a:solidFill>
                    <a:prstClr val="black"/>
                  </a:solidFill>
                  <a:cs typeface="Helvetica Neue"/>
                </a:rPr>
                <a:t>Airport with STAR</a:t>
              </a:r>
            </a:p>
            <a:p>
              <a:pPr marL="287338">
                <a:spcAft>
                  <a:spcPts val="600"/>
                </a:spcAft>
              </a:pPr>
              <a:r>
                <a:rPr lang="en-US" sz="800" dirty="0" smtClean="0">
                  <a:solidFill>
                    <a:prstClr val="black"/>
                  </a:solidFill>
                  <a:cs typeface="Helvetica Neue"/>
                </a:rPr>
                <a:t>Airport with SID</a:t>
              </a:r>
            </a:p>
            <a:p>
              <a:pPr marL="287338">
                <a:spcAft>
                  <a:spcPts val="600"/>
                </a:spcAft>
              </a:pPr>
              <a:r>
                <a:rPr lang="en-US" sz="800" dirty="0" smtClean="0">
                  <a:solidFill>
                    <a:prstClr val="black"/>
                  </a:solidFill>
                  <a:cs typeface="Helvetica Neue"/>
                </a:rPr>
                <a:t>Airport with RNP</a:t>
              </a:r>
              <a:endParaRPr lang="en-US" sz="800" dirty="0">
                <a:solidFill>
                  <a:prstClr val="black"/>
                </a:solidFill>
                <a:cs typeface="Helvetica Neue"/>
              </a:endParaRPr>
            </a:p>
          </p:txBody>
        </p:sp>
        <p:sp>
          <p:nvSpPr>
            <p:cNvPr id="6" name="Oval 5"/>
            <p:cNvSpPr>
              <a:spLocks noChangeAspect="1"/>
            </p:cNvSpPr>
            <p:nvPr/>
          </p:nvSpPr>
          <p:spPr>
            <a:xfrm>
              <a:off x="216591" y="4448069"/>
              <a:ext cx="91440" cy="91440"/>
            </a:xfrm>
            <a:prstGeom prst="ellipse">
              <a:avLst/>
            </a:prstGeom>
            <a:gradFill flip="none" rotWithShape="1">
              <a:gsLst>
                <a:gs pos="0">
                  <a:schemeClr val="bg1"/>
                </a:gs>
                <a:gs pos="74000">
                  <a:srgbClr val="3BAE52"/>
                </a:gs>
                <a:gs pos="100000">
                  <a:srgbClr val="339450"/>
                </a:gs>
              </a:gsLst>
              <a:path path="circle">
                <a:fillToRect l="100000" b="100000"/>
              </a:path>
              <a:tileRect t="-100000" r="-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a:spLocks noChangeAspect="1"/>
            </p:cNvSpPr>
            <p:nvPr/>
          </p:nvSpPr>
          <p:spPr>
            <a:xfrm>
              <a:off x="216591" y="4844473"/>
              <a:ext cx="91440" cy="91440"/>
            </a:xfrm>
            <a:prstGeom prst="ellipse">
              <a:avLst/>
            </a:prstGeom>
            <a:gradFill flip="none" rotWithShape="1">
              <a:gsLst>
                <a:gs pos="0">
                  <a:schemeClr val="bg1"/>
                </a:gs>
                <a:gs pos="74000">
                  <a:srgbClr val="22579E"/>
                </a:gs>
                <a:gs pos="100000">
                  <a:srgbClr val="14345E"/>
                </a:gs>
              </a:gsLst>
              <a:path path="circle">
                <a:fillToRect l="100000" b="100000"/>
              </a:path>
              <a:tileRect t="-100000" r="-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p:cNvSpPr>
              <a:spLocks noChangeAspect="1"/>
            </p:cNvSpPr>
            <p:nvPr/>
          </p:nvSpPr>
          <p:spPr>
            <a:xfrm>
              <a:off x="216591" y="4641869"/>
              <a:ext cx="91440" cy="91440"/>
            </a:xfrm>
            <a:prstGeom prst="ellipse">
              <a:avLst/>
            </a:prstGeom>
            <a:gradFill flip="none" rotWithShape="1">
              <a:gsLst>
                <a:gs pos="0">
                  <a:schemeClr val="bg1"/>
                </a:gs>
                <a:gs pos="74000">
                  <a:srgbClr val="F9F076"/>
                </a:gs>
                <a:gs pos="100000">
                  <a:srgbClr val="D2CC65"/>
                </a:gs>
              </a:gsLst>
              <a:path path="circle">
                <a:fillToRect l="100000" b="100000"/>
              </a:path>
              <a:tileRect t="-100000" r="-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4" name="Rectangle 13"/>
          <p:cNvSpPr/>
          <p:nvPr/>
        </p:nvSpPr>
        <p:spPr>
          <a:xfrm>
            <a:off x="2679191" y="5847905"/>
            <a:ext cx="5752428" cy="153888"/>
          </a:xfrm>
          <a:prstGeom prst="rect">
            <a:avLst/>
          </a:prstGeom>
        </p:spPr>
        <p:txBody>
          <a:bodyPr wrap="square" lIns="0" tIns="0" rIns="0" bIns="0">
            <a:spAutoFit/>
          </a:bodyPr>
          <a:lstStyle/>
          <a:p>
            <a:r>
              <a:rPr lang="en-US" sz="1000" b="1" dirty="0">
                <a:solidFill>
                  <a:srgbClr val="1F497D"/>
                </a:solidFill>
                <a:latin typeface="Arial" panose="020B0604020202020204" pitchFamily="34" charset="0"/>
                <a:cs typeface="Arial" panose="020B0604020202020204" pitchFamily="34" charset="0"/>
              </a:rPr>
              <a:t>Changes from Previous </a:t>
            </a:r>
            <a:r>
              <a:rPr lang="en-US" sz="1000" b="1" dirty="0" smtClean="0">
                <a:solidFill>
                  <a:srgbClr val="1F497D"/>
                </a:solidFill>
                <a:latin typeface="Arial" panose="020B0604020202020204" pitchFamily="34" charset="0"/>
                <a:cs typeface="Arial" panose="020B0604020202020204" pitchFamily="34" charset="0"/>
              </a:rPr>
              <a:t>Month: No Changes</a:t>
            </a:r>
            <a:endParaRPr lang="en-US" sz="1000" b="1" dirty="0">
              <a:solidFill>
                <a:srgbClr val="1F497D"/>
              </a:solidFill>
              <a:latin typeface="Arial" panose="020B0604020202020204" pitchFamily="34" charset="0"/>
              <a:cs typeface="Arial" panose="020B0604020202020204" pitchFamily="34" charset="0"/>
            </a:endParaRPr>
          </a:p>
        </p:txBody>
      </p:sp>
      <p:sp>
        <p:nvSpPr>
          <p:cNvPr id="15" name="TextBox 14"/>
          <p:cNvSpPr txBox="1"/>
          <p:nvPr/>
        </p:nvSpPr>
        <p:spPr>
          <a:xfrm>
            <a:off x="7322074" y="2171215"/>
            <a:ext cx="1410039" cy="707886"/>
          </a:xfrm>
          <a:prstGeom prst="rect">
            <a:avLst/>
          </a:prstGeom>
          <a:noFill/>
        </p:spPr>
        <p:txBody>
          <a:bodyPr wrap="square" rtlCol="0">
            <a:spAutoFit/>
          </a:bodyPr>
          <a:lstStyle/>
          <a:p>
            <a:pPr>
              <a:tabLst>
                <a:tab pos="1030288" algn="l"/>
              </a:tabLst>
            </a:pPr>
            <a:r>
              <a:rPr lang="en-US" sz="1000" b="1" dirty="0" smtClean="0">
                <a:solidFill>
                  <a:srgbClr val="1F497D"/>
                </a:solidFill>
                <a:latin typeface="Calibri"/>
              </a:rPr>
              <a:t>RNAV SIDs	556</a:t>
            </a:r>
          </a:p>
          <a:p>
            <a:pPr>
              <a:tabLst>
                <a:tab pos="1030288" algn="l"/>
              </a:tabLst>
            </a:pPr>
            <a:r>
              <a:rPr lang="en-US" sz="1000" b="1" dirty="0" smtClean="0">
                <a:solidFill>
                  <a:srgbClr val="1F497D"/>
                </a:solidFill>
                <a:latin typeface="Calibri"/>
              </a:rPr>
              <a:t>RNAV STARs	367</a:t>
            </a:r>
          </a:p>
          <a:p>
            <a:pPr>
              <a:tabLst>
                <a:tab pos="1030288" algn="l"/>
              </a:tabLst>
            </a:pPr>
            <a:r>
              <a:rPr lang="en-US" sz="1000" b="1" dirty="0" smtClean="0">
                <a:solidFill>
                  <a:srgbClr val="1F497D"/>
                </a:solidFill>
                <a:latin typeface="Calibri"/>
              </a:rPr>
              <a:t>RNP	388</a:t>
            </a:r>
          </a:p>
          <a:p>
            <a:pPr>
              <a:tabLst>
                <a:tab pos="1030288" algn="l"/>
              </a:tabLst>
            </a:pPr>
            <a:r>
              <a:rPr lang="en-US" sz="1000" b="1" dirty="0" smtClean="0">
                <a:solidFill>
                  <a:srgbClr val="1F497D"/>
                </a:solidFill>
                <a:latin typeface="Calibri"/>
              </a:rPr>
              <a:t>Airports	463</a:t>
            </a:r>
          </a:p>
        </p:txBody>
      </p:sp>
      <p:sp>
        <p:nvSpPr>
          <p:cNvPr id="16" name="TextBox 15"/>
          <p:cNvSpPr txBox="1"/>
          <p:nvPr/>
        </p:nvSpPr>
        <p:spPr>
          <a:xfrm>
            <a:off x="6475627" y="3239028"/>
            <a:ext cx="2662119" cy="1754326"/>
          </a:xfrm>
          <a:prstGeom prst="rect">
            <a:avLst/>
          </a:prstGeom>
          <a:noFill/>
        </p:spPr>
        <p:txBody>
          <a:bodyPr wrap="square" rtlCol="0">
            <a:spAutoFit/>
          </a:bodyPr>
          <a:lstStyle/>
          <a:p>
            <a:pPr marL="285750" indent="-285750">
              <a:buFont typeface="Arial" panose="020B0604020202020204" pitchFamily="34" charset="0"/>
              <a:buChar char="•"/>
            </a:pPr>
            <a:r>
              <a:rPr lang="en-US" sz="1200" dirty="0"/>
              <a:t>Reduced flight time and fuel</a:t>
            </a:r>
          </a:p>
          <a:p>
            <a:pPr marL="285750" indent="-285750">
              <a:lnSpc>
                <a:spcPct val="200000"/>
              </a:lnSpc>
              <a:buFont typeface="Arial" panose="020B0604020202020204" pitchFamily="34" charset="0"/>
              <a:buChar char="•"/>
            </a:pPr>
            <a:r>
              <a:rPr lang="en-US" sz="1200" dirty="0"/>
              <a:t>Flexible weather reroutes</a:t>
            </a:r>
          </a:p>
          <a:p>
            <a:pPr marL="285750" indent="-285750">
              <a:lnSpc>
                <a:spcPct val="200000"/>
              </a:lnSpc>
              <a:buFont typeface="Arial" panose="020B0604020202020204" pitchFamily="34" charset="0"/>
              <a:buChar char="•"/>
            </a:pPr>
            <a:r>
              <a:rPr lang="en-US" sz="1200" dirty="0"/>
              <a:t>Integrated traffic flow</a:t>
            </a:r>
          </a:p>
          <a:p>
            <a:pPr marL="285750" indent="-285750">
              <a:lnSpc>
                <a:spcPct val="200000"/>
              </a:lnSpc>
              <a:buFont typeface="Arial" panose="020B0604020202020204" pitchFamily="34" charset="0"/>
              <a:buChar char="•"/>
            </a:pPr>
            <a:r>
              <a:rPr lang="en-US" sz="1200" dirty="0"/>
              <a:t>End-to-end PBN network</a:t>
            </a:r>
          </a:p>
          <a:p>
            <a:pPr marL="285750" indent="-285750">
              <a:lnSpc>
                <a:spcPct val="200000"/>
              </a:lnSpc>
              <a:buFont typeface="Arial" panose="020B0604020202020204" pitchFamily="34" charset="0"/>
              <a:buChar char="•"/>
            </a:pPr>
            <a:r>
              <a:rPr lang="en-US" sz="1200" dirty="0"/>
              <a:t>Airspace </a:t>
            </a:r>
            <a:r>
              <a:rPr lang="en-US" sz="1200" dirty="0" err="1"/>
              <a:t>deconfliction</a:t>
            </a:r>
            <a:endParaRPr lang="en-US" sz="1200" dirty="0"/>
          </a:p>
        </p:txBody>
      </p:sp>
    </p:spTree>
    <p:extLst>
      <p:ext uri="{BB962C8B-B14F-4D97-AF65-F5344CB8AC3E}">
        <p14:creationId xmlns:p14="http://schemas.microsoft.com/office/powerpoint/2010/main" val="11598071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title="Metroplex Map"/>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87" y="1297673"/>
            <a:ext cx="7542872" cy="5030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con" title="Deliver Capabil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1352" y="64008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Icon" title="Execute Progra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1352" y="64986"/>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3200" dirty="0" smtClean="0">
                <a:latin typeface="Arial" pitchFamily="34" charset="0"/>
              </a:rPr>
              <a:t>Metroplex Performance Based </a:t>
            </a:r>
            <a:r>
              <a:rPr lang="en-US" sz="3200" dirty="0">
                <a:latin typeface="Arial" pitchFamily="34" charset="0"/>
              </a:rPr>
              <a:t>Navigation (PBN)</a:t>
            </a:r>
            <a:br>
              <a:rPr lang="en-US" sz="3200" dirty="0">
                <a:latin typeface="Arial" pitchFamily="34" charset="0"/>
              </a:rPr>
            </a:br>
            <a:r>
              <a:rPr lang="en-US" sz="2400" dirty="0">
                <a:latin typeface="Arial" pitchFamily="34" charset="0"/>
              </a:rPr>
              <a:t>As </a:t>
            </a:r>
            <a:r>
              <a:rPr lang="en-US" sz="2400" dirty="0" smtClean="0">
                <a:latin typeface="Arial" pitchFamily="34" charset="0"/>
              </a:rPr>
              <a:t>of: </a:t>
            </a:r>
            <a:r>
              <a:rPr lang="en-US" sz="2400" b="0" dirty="0" smtClean="0">
                <a:latin typeface="Arial" pitchFamily="34" charset="0"/>
              </a:rPr>
              <a:t>July 2015</a:t>
            </a:r>
            <a:endParaRPr lang="en-US" sz="2400" b="0" dirty="0"/>
          </a:p>
        </p:txBody>
      </p:sp>
      <p:grpSp>
        <p:nvGrpSpPr>
          <p:cNvPr id="6" name="Group 5" title="Metroplex map key"/>
          <p:cNvGrpSpPr/>
          <p:nvPr/>
        </p:nvGrpSpPr>
        <p:grpSpPr>
          <a:xfrm>
            <a:off x="7533987" y="1197864"/>
            <a:ext cx="1503363" cy="2164292"/>
            <a:chOff x="7150100" y="3636433"/>
            <a:chExt cx="1503363" cy="2164292"/>
          </a:xfrm>
        </p:grpSpPr>
        <p:sp>
          <p:nvSpPr>
            <p:cNvPr id="11" name="Rounded Rectangle 10"/>
            <p:cNvSpPr/>
            <p:nvPr/>
          </p:nvSpPr>
          <p:spPr>
            <a:xfrm>
              <a:off x="7150100" y="3636433"/>
              <a:ext cx="1503363" cy="2164292"/>
            </a:xfrm>
            <a:prstGeom prst="roundRect">
              <a:avLst>
                <a:gd name="adj" fmla="val 10761"/>
              </a:avLst>
            </a:prstGeom>
            <a:solidFill>
              <a:srgbClr val="AEE0F6"/>
            </a:solidFill>
            <a:ln w="9525" cmpd="sng">
              <a:solidFill>
                <a:srgbClr val="3B84C8"/>
              </a:solidFill>
            </a:ln>
            <a:effectLst/>
          </p:spPr>
          <p:style>
            <a:lnRef idx="1">
              <a:schemeClr val="accent1"/>
            </a:lnRef>
            <a:fillRef idx="3">
              <a:schemeClr val="accent1"/>
            </a:fillRef>
            <a:effectRef idx="2">
              <a:schemeClr val="accent1"/>
            </a:effectRef>
            <a:fontRef idx="minor">
              <a:schemeClr val="lt1"/>
            </a:fontRef>
          </p:style>
          <p:txBody>
            <a:bodyPr lIns="0" tIns="0" rIns="0" rtlCol="0" anchor="t"/>
            <a:lstStyle/>
            <a:p>
              <a:pPr algn="ctr">
                <a:spcAft>
                  <a:spcPts val="600"/>
                </a:spcAft>
              </a:pPr>
              <a:r>
                <a:rPr lang="en-US" sz="1100" b="1" dirty="0" smtClean="0">
                  <a:solidFill>
                    <a:srgbClr val="17375E"/>
                  </a:solidFill>
                  <a:latin typeface="Arial" panose="020B0604020202020204" pitchFamily="34" charset="0"/>
                  <a:cs typeface="Arial" panose="020B0604020202020204" pitchFamily="34" charset="0"/>
                </a:rPr>
                <a:t>Key</a:t>
              </a:r>
            </a:p>
            <a:p>
              <a:pPr marL="287338">
                <a:spcAft>
                  <a:spcPts val="600"/>
                </a:spcAft>
              </a:pPr>
              <a:r>
                <a:rPr lang="en-US" sz="800" dirty="0">
                  <a:solidFill>
                    <a:prstClr val="black"/>
                  </a:solidFill>
                  <a:latin typeface="Arial" panose="020B0604020202020204" pitchFamily="34" charset="0"/>
                  <a:cs typeface="Arial" panose="020B0604020202020204" pitchFamily="34" charset="0"/>
                </a:rPr>
                <a:t>Metroplex Future Site</a:t>
              </a:r>
            </a:p>
            <a:p>
              <a:pPr marL="287338">
                <a:spcAft>
                  <a:spcPts val="600"/>
                </a:spcAft>
              </a:pPr>
              <a:r>
                <a:rPr lang="en-US" sz="800" dirty="0" smtClean="0">
                  <a:solidFill>
                    <a:prstClr val="black"/>
                  </a:solidFill>
                  <a:latin typeface="Arial" panose="020B0604020202020204" pitchFamily="34" charset="0"/>
                  <a:cs typeface="Arial" panose="020B0604020202020204" pitchFamily="34" charset="0"/>
                </a:rPr>
                <a:t>Metroplex Study Phase</a:t>
              </a:r>
            </a:p>
            <a:p>
              <a:pPr marL="287338">
                <a:spcAft>
                  <a:spcPts val="600"/>
                </a:spcAft>
              </a:pPr>
              <a:r>
                <a:rPr lang="en-US" sz="800" dirty="0" smtClean="0">
                  <a:solidFill>
                    <a:prstClr val="black"/>
                  </a:solidFill>
                  <a:latin typeface="Arial" panose="020B0604020202020204" pitchFamily="34" charset="0"/>
                  <a:cs typeface="Arial" panose="020B0604020202020204" pitchFamily="34" charset="0"/>
                </a:rPr>
                <a:t>Metroplex Design Phase</a:t>
              </a:r>
            </a:p>
            <a:p>
              <a:pPr marL="287338">
                <a:spcAft>
                  <a:spcPts val="600"/>
                </a:spcAft>
              </a:pPr>
              <a:r>
                <a:rPr lang="en-US" sz="800" dirty="0" smtClean="0">
                  <a:solidFill>
                    <a:prstClr val="black"/>
                  </a:solidFill>
                  <a:latin typeface="Arial" panose="020B0604020202020204" pitchFamily="34" charset="0"/>
                  <a:cs typeface="Arial" panose="020B0604020202020204" pitchFamily="34" charset="0"/>
                </a:rPr>
                <a:t>Metroplex Site Implementation Phase</a:t>
              </a:r>
            </a:p>
            <a:p>
              <a:pPr marL="287338">
                <a:spcAft>
                  <a:spcPts val="600"/>
                </a:spcAft>
              </a:pPr>
              <a:r>
                <a:rPr lang="en-US" sz="800" dirty="0" smtClean="0">
                  <a:solidFill>
                    <a:prstClr val="black"/>
                  </a:solidFill>
                  <a:latin typeface="Arial" panose="020B0604020202020204" pitchFamily="34" charset="0"/>
                  <a:cs typeface="Arial" panose="020B0604020202020204" pitchFamily="34" charset="0"/>
                </a:rPr>
                <a:t>Metroplex Site Fully Implemented</a:t>
              </a:r>
            </a:p>
            <a:p>
              <a:pPr marL="287338">
                <a:spcAft>
                  <a:spcPts val="600"/>
                </a:spcAft>
              </a:pPr>
              <a:r>
                <a:rPr lang="en-US" sz="800" dirty="0" smtClean="0">
                  <a:solidFill>
                    <a:prstClr val="black"/>
                  </a:solidFill>
                  <a:latin typeface="Arial" panose="020B0604020202020204" pitchFamily="34" charset="0"/>
                  <a:cs typeface="Arial" panose="020B0604020202020204" pitchFamily="34" charset="0"/>
                </a:rPr>
                <a:t>3</a:t>
              </a:r>
              <a:r>
                <a:rPr lang="en-US" sz="800" baseline="30000" dirty="0" smtClean="0">
                  <a:solidFill>
                    <a:prstClr val="black"/>
                  </a:solidFill>
                  <a:latin typeface="Arial" panose="020B0604020202020204" pitchFamily="34" charset="0"/>
                  <a:cs typeface="Arial" panose="020B0604020202020204" pitchFamily="34" charset="0"/>
                </a:rPr>
                <a:t>rd</a:t>
              </a:r>
              <a:r>
                <a:rPr lang="en-US" sz="800" dirty="0" smtClean="0">
                  <a:solidFill>
                    <a:prstClr val="black"/>
                  </a:solidFill>
                  <a:latin typeface="Arial" panose="020B0604020202020204" pitchFamily="34" charset="0"/>
                  <a:cs typeface="Arial" panose="020B0604020202020204" pitchFamily="34" charset="0"/>
                </a:rPr>
                <a:t> Party Vendor Site</a:t>
              </a:r>
            </a:p>
            <a:p>
              <a:pPr marL="287338">
                <a:spcAft>
                  <a:spcPts val="600"/>
                </a:spcAft>
              </a:pPr>
              <a:r>
                <a:rPr lang="en-US" sz="800" dirty="0" smtClean="0">
                  <a:solidFill>
                    <a:prstClr val="black"/>
                  </a:solidFill>
                  <a:latin typeface="Arial" panose="020B0604020202020204" pitchFamily="34" charset="0"/>
                  <a:cs typeface="Arial" panose="020B0604020202020204" pitchFamily="34" charset="0"/>
                </a:rPr>
                <a:t>PBN Initiatives</a:t>
              </a:r>
            </a:p>
            <a:p>
              <a:pPr marL="287338">
                <a:spcAft>
                  <a:spcPts val="600"/>
                </a:spcAft>
              </a:pPr>
              <a:r>
                <a:rPr lang="en-US" sz="800" dirty="0" smtClean="0">
                  <a:solidFill>
                    <a:prstClr val="black"/>
                  </a:solidFill>
                  <a:latin typeface="Arial" panose="020B0604020202020204" pitchFamily="34" charset="0"/>
                  <a:cs typeface="Arial" panose="020B0604020202020204" pitchFamily="34" charset="0"/>
                </a:rPr>
                <a:t>Core 30 Airport</a:t>
              </a:r>
              <a:endParaRPr lang="en-US" sz="800" dirty="0">
                <a:solidFill>
                  <a:prstClr val="black"/>
                </a:solidFill>
                <a:latin typeface="Arial" panose="020B0604020202020204" pitchFamily="34" charset="0"/>
                <a:cs typeface="Arial" panose="020B0604020202020204" pitchFamily="34" charset="0"/>
              </a:endParaRPr>
            </a:p>
          </p:txBody>
        </p:sp>
        <p:sp>
          <p:nvSpPr>
            <p:cNvPr id="3" name="Oval 2"/>
            <p:cNvSpPr/>
            <p:nvPr/>
          </p:nvSpPr>
          <p:spPr>
            <a:xfrm>
              <a:off x="7289364" y="4121343"/>
              <a:ext cx="138036" cy="138036"/>
            </a:xfrm>
            <a:prstGeom prst="ellipse">
              <a:avLst/>
            </a:prstGeom>
            <a:solidFill>
              <a:srgbClr val="C7EAA9"/>
            </a:solidFill>
            <a:ln w="222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2" name="Oval 11"/>
            <p:cNvSpPr/>
            <p:nvPr/>
          </p:nvSpPr>
          <p:spPr>
            <a:xfrm>
              <a:off x="7289364" y="4317509"/>
              <a:ext cx="138036" cy="138036"/>
            </a:xfrm>
            <a:prstGeom prst="ellipse">
              <a:avLst/>
            </a:prstGeom>
            <a:solidFill>
              <a:srgbClr val="5CA027"/>
            </a:solidFill>
            <a:ln w="222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5" name="Oval 14"/>
            <p:cNvSpPr/>
            <p:nvPr/>
          </p:nvSpPr>
          <p:spPr>
            <a:xfrm>
              <a:off x="7289364" y="4570822"/>
              <a:ext cx="138036" cy="138036"/>
            </a:xfrm>
            <a:prstGeom prst="ellipse">
              <a:avLst/>
            </a:prstGeom>
            <a:solidFill>
              <a:srgbClr val="37660A"/>
            </a:solidFill>
            <a:ln w="222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6" name="Oval 15"/>
            <p:cNvSpPr/>
            <p:nvPr/>
          </p:nvSpPr>
          <p:spPr>
            <a:xfrm>
              <a:off x="7289364" y="3932327"/>
              <a:ext cx="138036" cy="138036"/>
            </a:xfrm>
            <a:prstGeom prst="ellipse">
              <a:avLst/>
            </a:prstGeom>
            <a:solidFill>
              <a:schemeClr val="bg1">
                <a:alpha val="70000"/>
              </a:schemeClr>
            </a:solidFill>
            <a:ln w="222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 name="Oval 16"/>
            <p:cNvSpPr/>
            <p:nvPr/>
          </p:nvSpPr>
          <p:spPr>
            <a:xfrm>
              <a:off x="7289364" y="4899153"/>
              <a:ext cx="138036" cy="138036"/>
            </a:xfrm>
            <a:prstGeom prst="ellipse">
              <a:avLst/>
            </a:prstGeom>
            <a:solidFill>
              <a:srgbClr val="0062AB"/>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 name="Isosceles Triangle 3"/>
            <p:cNvSpPr/>
            <p:nvPr/>
          </p:nvSpPr>
          <p:spPr>
            <a:xfrm>
              <a:off x="7312662" y="5175587"/>
              <a:ext cx="91440" cy="92153"/>
            </a:xfrm>
            <a:prstGeom prst="triangle">
              <a:avLst/>
            </a:prstGeom>
            <a:noFill/>
            <a:ln cap="rnd">
              <a:solidFill>
                <a:srgbClr val="233D7D"/>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5" name="Hexagon 4"/>
            <p:cNvSpPr/>
            <p:nvPr/>
          </p:nvSpPr>
          <p:spPr>
            <a:xfrm>
              <a:off x="7291707" y="5364152"/>
              <a:ext cx="133350" cy="118872"/>
            </a:xfrm>
            <a:prstGeom prst="hexagon">
              <a:avLst/>
            </a:prstGeom>
            <a:solidFill>
              <a:srgbClr val="8C63AA"/>
            </a:solidFill>
            <a:ln>
              <a:solidFill>
                <a:srgbClr val="3700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8" name="Oval 17"/>
            <p:cNvSpPr>
              <a:spLocks noChangeAspect="1"/>
            </p:cNvSpPr>
            <p:nvPr/>
          </p:nvSpPr>
          <p:spPr>
            <a:xfrm>
              <a:off x="7308090" y="5573950"/>
              <a:ext cx="100584" cy="100584"/>
            </a:xfrm>
            <a:prstGeom prst="ellipse">
              <a:avLst/>
            </a:prstGeom>
            <a:solidFill>
              <a:srgbClr val="4A98D2"/>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sp>
        <p:nvSpPr>
          <p:cNvPr id="14341" name="Rectangle 1"/>
          <p:cNvSpPr>
            <a:spLocks noChangeArrowheads="1"/>
          </p:cNvSpPr>
          <p:nvPr/>
        </p:nvSpPr>
        <p:spPr bwMode="auto">
          <a:xfrm>
            <a:off x="2679191" y="5740517"/>
            <a:ext cx="44570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1000" b="1" dirty="0">
                <a:solidFill>
                  <a:srgbClr val="1F497D"/>
                </a:solidFill>
                <a:latin typeface="Arial" pitchFamily="34" charset="0"/>
                <a:cs typeface="Arial" pitchFamily="34" charset="0"/>
              </a:rPr>
              <a:t>Changes from Previous </a:t>
            </a:r>
            <a:r>
              <a:rPr lang="en-US" sz="1000" b="1" dirty="0" smtClean="0">
                <a:solidFill>
                  <a:srgbClr val="1F497D"/>
                </a:solidFill>
                <a:latin typeface="Arial" pitchFamily="34" charset="0"/>
                <a:cs typeface="Arial" pitchFamily="34" charset="0"/>
              </a:rPr>
              <a:t>Month: No Changes</a:t>
            </a:r>
            <a:endParaRPr lang="en-US" sz="1000" b="1" dirty="0">
              <a:solidFill>
                <a:srgbClr val="FF0000"/>
              </a:solidFill>
              <a:latin typeface="Arial" pitchFamily="34" charset="0"/>
              <a:cs typeface="Arial" pitchFamily="34" charset="0"/>
            </a:endParaRPr>
          </a:p>
        </p:txBody>
      </p:sp>
      <p:sp>
        <p:nvSpPr>
          <p:cNvPr id="19" name="TextBox 18"/>
          <p:cNvSpPr txBox="1"/>
          <p:nvPr/>
        </p:nvSpPr>
        <p:spPr>
          <a:xfrm>
            <a:off x="283266" y="6611779"/>
            <a:ext cx="8577469" cy="246221"/>
          </a:xfrm>
          <a:prstGeom prst="rect">
            <a:avLst/>
          </a:prstGeom>
          <a:noFill/>
        </p:spPr>
        <p:txBody>
          <a:bodyPr wrap="square" rtlCol="0">
            <a:spAutoFit/>
          </a:bodyPr>
          <a:lstStyle/>
          <a:p>
            <a:pPr algn="ctr"/>
            <a:r>
              <a:rPr lang="en-US" sz="1000" b="1" dirty="0" smtClean="0">
                <a:solidFill>
                  <a:prstClr val="black"/>
                </a:solidFill>
              </a:rPr>
              <a:t>28</a:t>
            </a:r>
            <a:endParaRPr lang="en-US" sz="1000" b="1" dirty="0">
              <a:solidFill>
                <a:prstClr val="black"/>
              </a:solidFill>
            </a:endParaRPr>
          </a:p>
        </p:txBody>
      </p:sp>
    </p:spTree>
    <p:extLst>
      <p:ext uri="{BB962C8B-B14F-4D97-AF65-F5344CB8AC3E}">
        <p14:creationId xmlns:p14="http://schemas.microsoft.com/office/powerpoint/2010/main" val="1788029024"/>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687513"/>
            <a:ext cx="6900862" cy="4489450"/>
          </a:xfrm>
          <a:prstGeom prst="rect">
            <a:avLst/>
          </a:prstGeom>
          <a:noFill/>
          <a:ln w="9525">
            <a:solidFill>
              <a:srgbClr val="1D2F68"/>
            </a:solidFill>
            <a:miter lim="800000"/>
            <a:headEnd/>
            <a:tailEnd/>
          </a:ln>
          <a:extLst>
            <a:ext uri="{909E8E84-426E-40DD-AFC4-6F175D3DCCD1}">
              <a14:hiddenFill xmlns:a14="http://schemas.microsoft.com/office/drawing/2010/main">
                <a:solidFill>
                  <a:srgbClr val="FFFFFF"/>
                </a:solidFill>
              </a14:hiddenFill>
            </a:ext>
          </a:extLst>
        </p:spPr>
      </p:pic>
      <p:sp>
        <p:nvSpPr>
          <p:cNvPr id="16387" name="Rectangle 2"/>
          <p:cNvSpPr>
            <a:spLocks noGrp="1" noChangeArrowheads="1"/>
          </p:cNvSpPr>
          <p:nvPr>
            <p:ph type="title"/>
          </p:nvPr>
        </p:nvSpPr>
        <p:spPr>
          <a:xfrm>
            <a:off x="436562" y="98746"/>
            <a:ext cx="8270875" cy="612775"/>
          </a:xfrm>
        </p:spPr>
        <p:txBody>
          <a:bodyPr/>
          <a:lstStyle/>
          <a:p>
            <a:r>
              <a:rPr lang="en-US" altLang="en-US" sz="3200" b="1" dirty="0" smtClean="0">
                <a:solidFill>
                  <a:schemeClr val="tx2"/>
                </a:solidFill>
                <a:latin typeface="Arial" pitchFamily="34" charset="0"/>
                <a:cs typeface="Arial" pitchFamily="34" charset="0"/>
              </a:rPr>
              <a:t>Airports with RNAV (GPS) Approaches (WAAS) Instrument Approaches</a:t>
            </a:r>
            <a:br>
              <a:rPr lang="en-US" altLang="en-US" sz="3200" b="1" dirty="0" smtClean="0">
                <a:solidFill>
                  <a:schemeClr val="tx2"/>
                </a:solidFill>
                <a:latin typeface="Arial" pitchFamily="34" charset="0"/>
                <a:cs typeface="Arial" pitchFamily="34" charset="0"/>
              </a:rPr>
            </a:br>
            <a:r>
              <a:rPr lang="en-US" altLang="en-US" sz="2400" b="1" dirty="0" smtClean="0">
                <a:solidFill>
                  <a:schemeClr val="accent1">
                    <a:lumMod val="50000"/>
                  </a:schemeClr>
                </a:solidFill>
                <a:latin typeface="Arial" pitchFamily="34" charset="0"/>
                <a:cs typeface="Arial" pitchFamily="34" charset="0"/>
              </a:rPr>
              <a:t>As of: </a:t>
            </a:r>
            <a:r>
              <a:rPr lang="en-US" altLang="en-US" sz="2400" b="0" dirty="0" smtClean="0">
                <a:solidFill>
                  <a:schemeClr val="accent1">
                    <a:lumMod val="50000"/>
                  </a:schemeClr>
                </a:solidFill>
                <a:latin typeface="Arial" pitchFamily="34" charset="0"/>
                <a:cs typeface="Arial" pitchFamily="34" charset="0"/>
              </a:rPr>
              <a:t>July 2015</a:t>
            </a:r>
          </a:p>
        </p:txBody>
      </p:sp>
      <p:sp>
        <p:nvSpPr>
          <p:cNvPr id="27652" name="Text Box 4"/>
          <p:cNvSpPr txBox="1">
            <a:spLocks noChangeArrowheads="1"/>
          </p:cNvSpPr>
          <p:nvPr/>
        </p:nvSpPr>
        <p:spPr bwMode="auto">
          <a:xfrm>
            <a:off x="7231063" y="1785938"/>
            <a:ext cx="1831975" cy="2746375"/>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fontAlgn="auto">
              <a:spcBef>
                <a:spcPts val="0"/>
              </a:spcBef>
              <a:spcAft>
                <a:spcPts val="0"/>
              </a:spcAft>
              <a:defRPr/>
            </a:pPr>
            <a:r>
              <a:rPr lang="en-US" altLang="en-US" sz="1050" dirty="0" smtClean="0">
                <a:solidFill>
                  <a:prstClr val="black"/>
                </a:solidFill>
                <a:latin typeface="Arial" pitchFamily="34" charset="0"/>
                <a:cs typeface="Arial" charset="0"/>
              </a:rPr>
              <a:t>- </a:t>
            </a:r>
            <a:r>
              <a:rPr lang="en-US" altLang="en-US" sz="1050" dirty="0" smtClean="0">
                <a:latin typeface="Arial" pitchFamily="34" charset="0"/>
                <a:cs typeface="Arial" charset="0"/>
              </a:rPr>
              <a:t>4,148 </a:t>
            </a:r>
            <a:r>
              <a:rPr lang="en-US" altLang="en-US" sz="1050" dirty="0">
                <a:latin typeface="Arial" pitchFamily="34" charset="0"/>
                <a:cs typeface="Arial" charset="0"/>
              </a:rPr>
              <a:t>LP/LPVs combined</a:t>
            </a:r>
          </a:p>
          <a:p>
            <a:pPr fontAlgn="auto">
              <a:spcBef>
                <a:spcPts val="0"/>
              </a:spcBef>
              <a:spcAft>
                <a:spcPts val="0"/>
              </a:spcAft>
              <a:defRPr/>
            </a:pPr>
            <a:endParaRPr lang="en-US" altLang="en-US" sz="1050" dirty="0" smtClean="0">
              <a:latin typeface="Arial" pitchFamily="34" charset="0"/>
              <a:cs typeface="Arial" charset="0"/>
            </a:endParaRPr>
          </a:p>
          <a:p>
            <a:pPr fontAlgn="auto">
              <a:spcBef>
                <a:spcPts val="0"/>
              </a:spcBef>
              <a:spcAft>
                <a:spcPts val="0"/>
              </a:spcAft>
              <a:defRPr/>
            </a:pPr>
            <a:r>
              <a:rPr lang="en-US" altLang="en-US" sz="1050" dirty="0" smtClean="0">
                <a:latin typeface="Arial" pitchFamily="34" charset="0"/>
                <a:cs typeface="Arial" charset="0"/>
              </a:rPr>
              <a:t>WAAS LPV Procedure </a:t>
            </a:r>
          </a:p>
          <a:p>
            <a:pPr fontAlgn="auto">
              <a:spcBef>
                <a:spcPts val="0"/>
              </a:spcBef>
              <a:spcAft>
                <a:spcPts val="0"/>
              </a:spcAft>
              <a:defRPr/>
            </a:pPr>
            <a:r>
              <a:rPr lang="en-US" altLang="en-US" sz="1050" dirty="0" smtClean="0">
                <a:latin typeface="Arial" pitchFamily="34" charset="0"/>
                <a:cs typeface="Arial" charset="0"/>
              </a:rPr>
              <a:t>- 3,554 </a:t>
            </a:r>
            <a:r>
              <a:rPr lang="en-US" altLang="en-US" sz="1050" dirty="0">
                <a:latin typeface="Arial" pitchFamily="34" charset="0"/>
                <a:cs typeface="Arial" charset="0"/>
              </a:rPr>
              <a:t>LPVs serving </a:t>
            </a:r>
            <a:r>
              <a:rPr lang="en-US" altLang="en-US" sz="1050" dirty="0" smtClean="0">
                <a:latin typeface="Arial" pitchFamily="34" charset="0"/>
                <a:cs typeface="Arial" charset="0"/>
              </a:rPr>
              <a:t>1,732 </a:t>
            </a:r>
          </a:p>
          <a:p>
            <a:pPr marL="171450" indent="-171450" fontAlgn="auto">
              <a:spcBef>
                <a:spcPts val="0"/>
              </a:spcBef>
              <a:spcAft>
                <a:spcPts val="0"/>
              </a:spcAft>
              <a:buFontTx/>
              <a:buChar char="-"/>
              <a:defRPr/>
            </a:pPr>
            <a:endParaRPr lang="en-US" altLang="en-US" sz="1050" dirty="0">
              <a:latin typeface="Arial" pitchFamily="34" charset="0"/>
              <a:cs typeface="Arial" charset="0"/>
            </a:endParaRPr>
          </a:p>
          <a:p>
            <a:pPr fontAlgn="auto">
              <a:spcBef>
                <a:spcPts val="0"/>
              </a:spcBef>
              <a:spcAft>
                <a:spcPts val="0"/>
              </a:spcAft>
              <a:defRPr/>
            </a:pPr>
            <a:r>
              <a:rPr lang="en-US" altLang="en-US" sz="1050" dirty="0">
                <a:latin typeface="Arial" pitchFamily="34" charset="0"/>
                <a:cs typeface="Arial" charset="0"/>
              </a:rPr>
              <a:t> </a:t>
            </a:r>
            <a:r>
              <a:rPr lang="en-US" altLang="en-US" sz="1050" dirty="0" smtClean="0">
                <a:latin typeface="Arial" pitchFamily="34" charset="0"/>
                <a:cs typeface="Arial" charset="0"/>
              </a:rPr>
              <a:t> Airports</a:t>
            </a:r>
            <a:endParaRPr lang="en-US" altLang="en-US" sz="1050" dirty="0">
              <a:latin typeface="Arial" pitchFamily="34" charset="0"/>
              <a:cs typeface="Arial" charset="0"/>
            </a:endParaRPr>
          </a:p>
          <a:p>
            <a:pPr fontAlgn="auto">
              <a:spcBef>
                <a:spcPts val="0"/>
              </a:spcBef>
              <a:spcAft>
                <a:spcPts val="0"/>
              </a:spcAft>
              <a:defRPr/>
            </a:pPr>
            <a:r>
              <a:rPr lang="en-US" altLang="en-US" sz="1050" dirty="0">
                <a:latin typeface="Arial" pitchFamily="34" charset="0"/>
                <a:cs typeface="Arial" charset="0"/>
              </a:rPr>
              <a:t>- </a:t>
            </a:r>
            <a:r>
              <a:rPr lang="en-US" altLang="en-US" sz="1050" dirty="0" smtClean="0">
                <a:latin typeface="Arial" pitchFamily="34" charset="0"/>
                <a:cs typeface="Arial" charset="0"/>
              </a:rPr>
              <a:t>928 LPV-200’s </a:t>
            </a:r>
            <a:endParaRPr lang="en-US" altLang="en-US" sz="1050" dirty="0">
              <a:latin typeface="Arial" pitchFamily="34" charset="0"/>
              <a:cs typeface="Arial" charset="0"/>
            </a:endParaRPr>
          </a:p>
          <a:p>
            <a:pPr fontAlgn="auto">
              <a:spcBef>
                <a:spcPts val="0"/>
              </a:spcBef>
              <a:spcAft>
                <a:spcPts val="0"/>
              </a:spcAft>
              <a:defRPr/>
            </a:pPr>
            <a:r>
              <a:rPr lang="en-US" altLang="en-US" sz="1050" dirty="0" smtClean="0">
                <a:latin typeface="Arial" pitchFamily="34" charset="0"/>
                <a:cs typeface="Arial" charset="0"/>
              </a:rPr>
              <a:t>- 1,653 </a:t>
            </a:r>
            <a:r>
              <a:rPr lang="en-US" altLang="en-US" sz="1050" dirty="0">
                <a:latin typeface="Arial" pitchFamily="34" charset="0"/>
                <a:cs typeface="Arial" charset="0"/>
              </a:rPr>
              <a:t>LPVs to Non-ILS </a:t>
            </a:r>
            <a:endParaRPr lang="en-US" altLang="en-US" sz="1050" dirty="0" smtClean="0">
              <a:latin typeface="Arial" pitchFamily="34" charset="0"/>
              <a:cs typeface="Arial" charset="0"/>
            </a:endParaRPr>
          </a:p>
          <a:p>
            <a:pPr marL="171450" indent="-171450" fontAlgn="auto">
              <a:spcBef>
                <a:spcPts val="0"/>
              </a:spcBef>
              <a:spcAft>
                <a:spcPts val="0"/>
              </a:spcAft>
              <a:buFontTx/>
              <a:buChar char="-"/>
              <a:defRPr/>
            </a:pPr>
            <a:endParaRPr lang="en-US" altLang="en-US" sz="1050" dirty="0">
              <a:latin typeface="Arial" pitchFamily="34" charset="0"/>
              <a:cs typeface="Arial" charset="0"/>
            </a:endParaRPr>
          </a:p>
          <a:p>
            <a:pPr fontAlgn="auto">
              <a:spcBef>
                <a:spcPts val="0"/>
              </a:spcBef>
              <a:spcAft>
                <a:spcPts val="0"/>
              </a:spcAft>
              <a:defRPr/>
            </a:pPr>
            <a:r>
              <a:rPr lang="en-US" altLang="en-US" sz="1050" dirty="0" smtClean="0">
                <a:latin typeface="Arial" pitchFamily="34" charset="0"/>
                <a:cs typeface="Arial" charset="0"/>
              </a:rPr>
              <a:t>  Runways </a:t>
            </a:r>
            <a:endParaRPr lang="en-US" altLang="en-US" sz="1050" dirty="0">
              <a:latin typeface="Arial" pitchFamily="34" charset="0"/>
              <a:cs typeface="Arial" charset="0"/>
            </a:endParaRPr>
          </a:p>
          <a:p>
            <a:pPr fontAlgn="auto">
              <a:spcBef>
                <a:spcPts val="0"/>
              </a:spcBef>
              <a:spcAft>
                <a:spcPts val="0"/>
              </a:spcAft>
              <a:defRPr/>
            </a:pPr>
            <a:r>
              <a:rPr lang="en-US" altLang="en-US" sz="1050" dirty="0">
                <a:latin typeface="Arial" pitchFamily="34" charset="0"/>
                <a:cs typeface="Arial" charset="0"/>
              </a:rPr>
              <a:t>- </a:t>
            </a:r>
            <a:r>
              <a:rPr lang="en-US" altLang="en-US" sz="1050" dirty="0" smtClean="0">
                <a:latin typeface="Arial" pitchFamily="34" charset="0"/>
                <a:cs typeface="Arial" charset="0"/>
              </a:rPr>
              <a:t>1,142 </a:t>
            </a:r>
            <a:r>
              <a:rPr lang="en-US" altLang="en-US" sz="1050" dirty="0">
                <a:latin typeface="Arial" pitchFamily="34" charset="0"/>
                <a:cs typeface="Arial" charset="0"/>
              </a:rPr>
              <a:t>LPVs to ILS runways</a:t>
            </a:r>
          </a:p>
          <a:p>
            <a:pPr fontAlgn="auto">
              <a:spcBef>
                <a:spcPts val="0"/>
              </a:spcBef>
              <a:spcAft>
                <a:spcPts val="0"/>
              </a:spcAft>
              <a:defRPr/>
            </a:pPr>
            <a:r>
              <a:rPr lang="en-US" altLang="en-US" sz="1050" dirty="0" smtClean="0">
                <a:latin typeface="Arial" pitchFamily="34" charset="0"/>
                <a:cs typeface="Arial" charset="0"/>
              </a:rPr>
              <a:t>- 2,412 </a:t>
            </a:r>
            <a:r>
              <a:rPr lang="en-US" altLang="en-US" sz="1050" dirty="0">
                <a:latin typeface="Arial" pitchFamily="34" charset="0"/>
                <a:cs typeface="Arial" charset="0"/>
              </a:rPr>
              <a:t>LPVs to Non-ILS </a:t>
            </a:r>
            <a:endParaRPr lang="en-US" altLang="en-US" sz="1050" dirty="0" smtClean="0">
              <a:latin typeface="Arial" pitchFamily="34" charset="0"/>
              <a:cs typeface="Arial" charset="0"/>
            </a:endParaRPr>
          </a:p>
          <a:p>
            <a:pPr marL="171450" indent="-171450" fontAlgn="auto">
              <a:spcBef>
                <a:spcPts val="0"/>
              </a:spcBef>
              <a:spcAft>
                <a:spcPts val="0"/>
              </a:spcAft>
              <a:buFontTx/>
              <a:buChar char="-"/>
              <a:defRPr/>
            </a:pPr>
            <a:endParaRPr lang="en-US" altLang="en-US" sz="1050" dirty="0">
              <a:latin typeface="Arial" pitchFamily="34" charset="0"/>
              <a:cs typeface="Arial" charset="0"/>
            </a:endParaRPr>
          </a:p>
          <a:p>
            <a:pPr fontAlgn="auto">
              <a:spcBef>
                <a:spcPts val="0"/>
              </a:spcBef>
              <a:spcAft>
                <a:spcPts val="0"/>
              </a:spcAft>
              <a:defRPr/>
            </a:pPr>
            <a:r>
              <a:rPr lang="en-US" altLang="en-US" sz="1050" dirty="0" smtClean="0">
                <a:latin typeface="Arial" pitchFamily="34" charset="0"/>
                <a:cs typeface="Arial" charset="0"/>
              </a:rPr>
              <a:t>WAAS LP Procedure</a:t>
            </a:r>
            <a:endParaRPr lang="en-US" altLang="en-US" sz="1050" dirty="0">
              <a:latin typeface="Arial" pitchFamily="34" charset="0"/>
              <a:cs typeface="Arial" charset="0"/>
            </a:endParaRPr>
          </a:p>
          <a:p>
            <a:pPr fontAlgn="auto">
              <a:spcBef>
                <a:spcPts val="0"/>
              </a:spcBef>
              <a:spcAft>
                <a:spcPts val="0"/>
              </a:spcAft>
              <a:defRPr/>
            </a:pPr>
            <a:r>
              <a:rPr lang="en-US" altLang="en-US" sz="1050" dirty="0">
                <a:latin typeface="Arial" pitchFamily="34" charset="0"/>
                <a:cs typeface="Arial" charset="0"/>
              </a:rPr>
              <a:t>- </a:t>
            </a:r>
            <a:r>
              <a:rPr lang="en-US" altLang="en-US" sz="1050" dirty="0" smtClean="0">
                <a:latin typeface="Arial" pitchFamily="34" charset="0"/>
                <a:cs typeface="Arial" charset="0"/>
              </a:rPr>
              <a:t>594 </a:t>
            </a:r>
            <a:r>
              <a:rPr lang="en-US" altLang="en-US" sz="1050" dirty="0">
                <a:latin typeface="Arial" pitchFamily="34" charset="0"/>
                <a:cs typeface="Arial" charset="0"/>
              </a:rPr>
              <a:t>LPs serving </a:t>
            </a:r>
            <a:r>
              <a:rPr lang="en-US" altLang="en-US" sz="1050" dirty="0" smtClean="0">
                <a:latin typeface="Arial" pitchFamily="34" charset="0"/>
                <a:cs typeface="Arial" charset="0"/>
              </a:rPr>
              <a:t>427 </a:t>
            </a:r>
            <a:r>
              <a:rPr lang="en-US" altLang="en-US" sz="1050" dirty="0">
                <a:latin typeface="Arial" pitchFamily="34" charset="0"/>
                <a:cs typeface="Arial" charset="0"/>
              </a:rPr>
              <a:t>Airports</a:t>
            </a:r>
          </a:p>
          <a:p>
            <a:pPr fontAlgn="auto">
              <a:spcBef>
                <a:spcPts val="0"/>
              </a:spcBef>
              <a:spcAft>
                <a:spcPts val="0"/>
              </a:spcAft>
              <a:defRPr/>
            </a:pPr>
            <a:r>
              <a:rPr lang="en-US" altLang="en-US" sz="1050" dirty="0">
                <a:latin typeface="Arial" pitchFamily="34" charset="0"/>
                <a:cs typeface="Arial" charset="0"/>
              </a:rPr>
              <a:t>- </a:t>
            </a:r>
            <a:r>
              <a:rPr lang="en-US" altLang="en-US" sz="1050" dirty="0" smtClean="0">
                <a:latin typeface="Arial" pitchFamily="34" charset="0"/>
                <a:cs typeface="Arial" charset="0"/>
              </a:rPr>
              <a:t>591 </a:t>
            </a:r>
            <a:r>
              <a:rPr lang="en-US" altLang="en-US" sz="1050" dirty="0">
                <a:latin typeface="Arial" pitchFamily="34" charset="0"/>
                <a:cs typeface="Arial" charset="0"/>
              </a:rPr>
              <a:t>LPs to Non-ILS Runway</a:t>
            </a:r>
          </a:p>
          <a:p>
            <a:pPr fontAlgn="auto">
              <a:spcBef>
                <a:spcPts val="0"/>
              </a:spcBef>
              <a:spcAft>
                <a:spcPts val="0"/>
              </a:spcAft>
              <a:defRPr/>
            </a:pPr>
            <a:r>
              <a:rPr lang="en-US" altLang="en-US" sz="1050" dirty="0" smtClean="0">
                <a:latin typeface="Arial" pitchFamily="34" charset="0"/>
                <a:cs typeface="Arial" charset="0"/>
              </a:rPr>
              <a:t>- </a:t>
            </a:r>
            <a:r>
              <a:rPr lang="en-US" altLang="en-US" sz="1050" dirty="0">
                <a:latin typeface="Arial" pitchFamily="34" charset="0"/>
                <a:cs typeface="Arial" charset="0"/>
              </a:rPr>
              <a:t>3 LPs to ILS </a:t>
            </a:r>
            <a:r>
              <a:rPr lang="en-US" altLang="en-US" sz="1050" dirty="0">
                <a:solidFill>
                  <a:prstClr val="black"/>
                </a:solidFill>
                <a:latin typeface="Arial" pitchFamily="34" charset="0"/>
                <a:cs typeface="Arial" charset="0"/>
              </a:rPr>
              <a:t>Runways</a:t>
            </a:r>
          </a:p>
        </p:txBody>
      </p:sp>
      <p:pic>
        <p:nvPicPr>
          <p:cNvPr id="16389" name="Picture 2" descr="LPV Procedure Locations for Alas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63" y="5208588"/>
            <a:ext cx="1660525" cy="1092200"/>
          </a:xfrm>
          <a:prstGeom prst="rect">
            <a:avLst/>
          </a:prstGeom>
          <a:noFill/>
          <a:ln w="9525">
            <a:solidFill>
              <a:srgbClr val="1D2F68"/>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4" descr="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8050" y="635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251700" y="5900738"/>
            <a:ext cx="1749425" cy="400110"/>
          </a:xfrm>
          <a:prstGeom prst="rect">
            <a:avLst/>
          </a:prstGeom>
        </p:spPr>
        <p:txBody>
          <a:bodyPr>
            <a:spAutoFit/>
          </a:bodyPr>
          <a:lstStyle/>
          <a:p>
            <a:pPr fontAlgn="auto">
              <a:spcBef>
                <a:spcPts val="0"/>
              </a:spcBef>
              <a:spcAft>
                <a:spcPts val="0"/>
              </a:spcAft>
              <a:defRPr/>
            </a:pPr>
            <a:r>
              <a:rPr lang="en-US" sz="1000" b="1" kern="0" dirty="0">
                <a:solidFill>
                  <a:srgbClr val="1F497D"/>
                </a:solidFill>
                <a:latin typeface="Arial" pitchFamily="34" charset="0"/>
              </a:rPr>
              <a:t>Changes from Previous </a:t>
            </a:r>
            <a:r>
              <a:rPr lang="en-US" sz="1000" b="1" kern="0" dirty="0" smtClean="0">
                <a:solidFill>
                  <a:srgbClr val="1F497D"/>
                </a:solidFill>
                <a:latin typeface="Arial" pitchFamily="34" charset="0"/>
              </a:rPr>
              <a:t>Month: No Changes</a:t>
            </a:r>
            <a:endParaRPr lang="en-US" sz="1000" b="1" kern="0" dirty="0">
              <a:solidFill>
                <a:srgbClr val="FF0000"/>
              </a:solidFill>
              <a:latin typeface="Arial" pitchFamily="34" charset="0"/>
            </a:endParaRPr>
          </a:p>
        </p:txBody>
      </p:sp>
      <p:sp>
        <p:nvSpPr>
          <p:cNvPr id="16392" name="TextBox 10"/>
          <p:cNvSpPr txBox="1">
            <a:spLocks noChangeArrowheads="1"/>
          </p:cNvSpPr>
          <p:nvPr/>
        </p:nvSpPr>
        <p:spPr bwMode="auto">
          <a:xfrm>
            <a:off x="282575" y="6611938"/>
            <a:ext cx="8578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2E245C9B-389A-4D28-81AB-FEF0C9E3C40B}" type="slidenum">
              <a:rPr lang="en-US" altLang="en-US" sz="1000" b="1">
                <a:solidFill>
                  <a:srgbClr val="000000"/>
                </a:solidFill>
                <a:latin typeface="Arial" pitchFamily="34" charset="0"/>
              </a:rPr>
              <a:pPr algn="ctr"/>
              <a:t>38</a:t>
            </a:fld>
            <a:endParaRPr lang="en-US" altLang="en-US" sz="1000" b="1">
              <a:solidFill>
                <a:srgbClr val="000000"/>
              </a:solidFill>
              <a:latin typeface="Arial" pitchFamily="34" charset="0"/>
            </a:endParaRPr>
          </a:p>
        </p:txBody>
      </p:sp>
      <p:sp>
        <p:nvSpPr>
          <p:cNvPr id="16393" name="TextBox 1"/>
          <p:cNvSpPr txBox="1">
            <a:spLocks noChangeArrowheads="1"/>
          </p:cNvSpPr>
          <p:nvPr/>
        </p:nvSpPr>
        <p:spPr bwMode="auto">
          <a:xfrm>
            <a:off x="7321550" y="6454775"/>
            <a:ext cx="16097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dirty="0">
                <a:solidFill>
                  <a:srgbClr val="000000"/>
                </a:solidFill>
                <a:latin typeface="Arial" pitchFamily="34" charset="0"/>
                <a:hlinkClick r:id="rId6"/>
              </a:rPr>
              <a:t>Program Website</a:t>
            </a:r>
            <a:endParaRPr lang="en-US" altLang="en-US" sz="1000" dirty="0">
              <a:solidFill>
                <a:srgbClr val="000000"/>
              </a:solidFill>
              <a:latin typeface="Arial" pitchFamily="34" charset="0"/>
            </a:endParaRPr>
          </a:p>
        </p:txBody>
      </p:sp>
    </p:spTree>
    <p:extLst>
      <p:ext uri="{BB962C8B-B14F-4D97-AF65-F5344CB8AC3E}">
        <p14:creationId xmlns:p14="http://schemas.microsoft.com/office/powerpoint/2010/main" val="211439301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71"/>
          <p:cNvSpPr txBox="1">
            <a:spLocks noChangeArrowheads="1"/>
          </p:cNvSpPr>
          <p:nvPr/>
        </p:nvSpPr>
        <p:spPr bwMode="auto">
          <a:xfrm>
            <a:off x="0" y="6053138"/>
            <a:ext cx="20256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a:solidFill>
                  <a:srgbClr val="1F497D"/>
                </a:solidFill>
                <a:latin typeface="Arial" pitchFamily="34" charset="0"/>
              </a:rPr>
              <a:t>RNAV (GPS) Approaches (WAAS)</a:t>
            </a:r>
          </a:p>
        </p:txBody>
      </p:sp>
      <p:sp>
        <p:nvSpPr>
          <p:cNvPr id="45" name="Pentagon 44"/>
          <p:cNvSpPr/>
          <p:nvPr/>
        </p:nvSpPr>
        <p:spPr bwMode="auto">
          <a:xfrm>
            <a:off x="0" y="6254496"/>
            <a:ext cx="9144000" cy="411736"/>
          </a:xfrm>
          <a:prstGeom prst="homePlate">
            <a:avLst/>
          </a:prstGeom>
          <a:gradFill flip="none" rotWithShape="1">
            <a:gsLst>
              <a:gs pos="30000">
                <a:srgbClr val="92D050"/>
              </a:gs>
              <a:gs pos="9000">
                <a:schemeClr val="bg1"/>
              </a:gs>
            </a:gsLst>
            <a:path path="circle">
              <a:fillToRect l="100000" t="100000"/>
            </a:path>
            <a:tileRect r="-100000" b="-100000"/>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buFontTx/>
              <a:buChar char="•"/>
              <a:defRPr/>
            </a:pPr>
            <a:endParaRPr lang="en-US" sz="2400" dirty="0">
              <a:solidFill>
                <a:prstClr val="black"/>
              </a:solidFill>
              <a:latin typeface="Calibri"/>
              <a:cs typeface="+mn-cs"/>
            </a:endParaRPr>
          </a:p>
        </p:txBody>
      </p:sp>
      <p:sp>
        <p:nvSpPr>
          <p:cNvPr id="17414" name="TextBox 75"/>
          <p:cNvSpPr txBox="1">
            <a:spLocks noChangeArrowheads="1"/>
          </p:cNvSpPr>
          <p:nvPr/>
        </p:nvSpPr>
        <p:spPr bwMode="auto">
          <a:xfrm>
            <a:off x="3590925" y="6399213"/>
            <a:ext cx="787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b="1">
                <a:solidFill>
                  <a:srgbClr val="000000"/>
                </a:solidFill>
                <a:latin typeface="Arial" pitchFamily="34" charset="0"/>
              </a:rPr>
              <a:t>Publish 180</a:t>
            </a:r>
          </a:p>
          <a:p>
            <a:pPr algn="r"/>
            <a:r>
              <a:rPr lang="en-US" altLang="en-US" sz="800" b="1">
                <a:solidFill>
                  <a:srgbClr val="000000"/>
                </a:solidFill>
                <a:latin typeface="Arial" pitchFamily="34" charset="0"/>
              </a:rPr>
              <a:t>Procedures</a:t>
            </a:r>
          </a:p>
        </p:txBody>
      </p:sp>
      <p:sp>
        <p:nvSpPr>
          <p:cNvPr id="17415" name="TextBox 75"/>
          <p:cNvSpPr txBox="1">
            <a:spLocks noChangeArrowheads="1"/>
          </p:cNvSpPr>
          <p:nvPr/>
        </p:nvSpPr>
        <p:spPr bwMode="auto">
          <a:xfrm>
            <a:off x="8002588" y="6378575"/>
            <a:ext cx="7508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b="1">
                <a:solidFill>
                  <a:srgbClr val="000000"/>
                </a:solidFill>
                <a:latin typeface="Arial" pitchFamily="34" charset="0"/>
              </a:rPr>
              <a:t>Publish 120</a:t>
            </a:r>
          </a:p>
          <a:p>
            <a:pPr algn="r"/>
            <a:r>
              <a:rPr lang="en-US" altLang="en-US" sz="800" b="1">
                <a:solidFill>
                  <a:srgbClr val="000000"/>
                </a:solidFill>
                <a:latin typeface="Arial" pitchFamily="34" charset="0"/>
              </a:rPr>
              <a:t>Procedures</a:t>
            </a:r>
          </a:p>
        </p:txBody>
      </p:sp>
      <p:sp>
        <p:nvSpPr>
          <p:cNvPr id="17416" name="Oval 77"/>
          <p:cNvSpPr>
            <a:spLocks noChangeArrowheads="1"/>
          </p:cNvSpPr>
          <p:nvPr/>
        </p:nvSpPr>
        <p:spPr bwMode="auto">
          <a:xfrm>
            <a:off x="8488363" y="6240463"/>
            <a:ext cx="139700" cy="142875"/>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endParaRPr>
          </a:p>
        </p:txBody>
      </p:sp>
      <p:sp>
        <p:nvSpPr>
          <p:cNvPr id="24" name="TextBox 23"/>
          <p:cNvSpPr txBox="1"/>
          <p:nvPr/>
        </p:nvSpPr>
        <p:spPr>
          <a:xfrm>
            <a:off x="3794125" y="5953125"/>
            <a:ext cx="384175" cy="2159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fontAlgn="auto">
              <a:spcBef>
                <a:spcPts val="0"/>
              </a:spcBef>
              <a:spcAft>
                <a:spcPts val="0"/>
              </a:spcAft>
              <a:defRPr/>
            </a:pPr>
            <a:r>
              <a:rPr lang="en-US" sz="800" dirty="0">
                <a:solidFill>
                  <a:srgbClr val="000000"/>
                </a:solidFill>
              </a:rPr>
              <a:t>FY14</a:t>
            </a:r>
          </a:p>
        </p:txBody>
      </p:sp>
      <p:sp>
        <p:nvSpPr>
          <p:cNvPr id="25" name="Rectangle 24" descr="square"/>
          <p:cNvSpPr/>
          <p:nvPr/>
        </p:nvSpPr>
        <p:spPr>
          <a:xfrm>
            <a:off x="3594100" y="5915025"/>
            <a:ext cx="784225" cy="825500"/>
          </a:xfrm>
          <a:prstGeom prst="rect">
            <a:avLst/>
          </a:prstGeom>
          <a:noFill/>
          <a:ln w="19050">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7419" name="Picture 2" descr="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1225" y="635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5997575" y="5953125"/>
            <a:ext cx="384175" cy="2159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fontAlgn="auto">
              <a:spcBef>
                <a:spcPts val="0"/>
              </a:spcBef>
              <a:spcAft>
                <a:spcPts val="0"/>
              </a:spcAft>
              <a:defRPr/>
            </a:pPr>
            <a:r>
              <a:rPr lang="en-US" sz="800" dirty="0">
                <a:solidFill>
                  <a:srgbClr val="000000"/>
                </a:solidFill>
              </a:rPr>
              <a:t>FY15</a:t>
            </a:r>
          </a:p>
        </p:txBody>
      </p:sp>
      <p:sp>
        <p:nvSpPr>
          <p:cNvPr id="20" name="Rectangle 19" descr="square"/>
          <p:cNvSpPr/>
          <p:nvPr/>
        </p:nvSpPr>
        <p:spPr>
          <a:xfrm>
            <a:off x="5773738" y="5915025"/>
            <a:ext cx="808037" cy="825500"/>
          </a:xfrm>
          <a:prstGeom prst="rect">
            <a:avLst/>
          </a:prstGeom>
          <a:noFill/>
          <a:ln w="19050">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1" name="TextBox 20"/>
          <p:cNvSpPr txBox="1"/>
          <p:nvPr/>
        </p:nvSpPr>
        <p:spPr>
          <a:xfrm>
            <a:off x="8181975" y="5953125"/>
            <a:ext cx="382588" cy="2159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fontAlgn="auto">
              <a:spcBef>
                <a:spcPts val="0"/>
              </a:spcBef>
              <a:spcAft>
                <a:spcPts val="0"/>
              </a:spcAft>
              <a:defRPr/>
            </a:pPr>
            <a:r>
              <a:rPr lang="en-US" sz="800" dirty="0">
                <a:solidFill>
                  <a:srgbClr val="000000"/>
                </a:solidFill>
              </a:rPr>
              <a:t>FY16</a:t>
            </a:r>
          </a:p>
        </p:txBody>
      </p:sp>
      <p:sp>
        <p:nvSpPr>
          <p:cNvPr id="22" name="Rectangle 21" descr="square"/>
          <p:cNvSpPr/>
          <p:nvPr/>
        </p:nvSpPr>
        <p:spPr>
          <a:xfrm>
            <a:off x="7985125" y="5915025"/>
            <a:ext cx="784225" cy="825500"/>
          </a:xfrm>
          <a:prstGeom prst="rect">
            <a:avLst/>
          </a:prstGeom>
          <a:noFill/>
          <a:ln w="19050">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424" name="TextBox 75"/>
          <p:cNvSpPr txBox="1">
            <a:spLocks noChangeArrowheads="1"/>
          </p:cNvSpPr>
          <p:nvPr/>
        </p:nvSpPr>
        <p:spPr bwMode="auto">
          <a:xfrm>
            <a:off x="5762625" y="6361113"/>
            <a:ext cx="882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b="1">
                <a:latin typeface="Arial" pitchFamily="34" charset="0"/>
              </a:rPr>
              <a:t>Publish 100</a:t>
            </a:r>
          </a:p>
          <a:p>
            <a:r>
              <a:rPr lang="en-US" altLang="en-US" sz="800" b="1">
                <a:latin typeface="Arial" pitchFamily="34" charset="0"/>
              </a:rPr>
              <a:t>Procedures</a:t>
            </a:r>
          </a:p>
        </p:txBody>
      </p:sp>
      <p:sp>
        <p:nvSpPr>
          <p:cNvPr id="27" name="Text Box 4"/>
          <p:cNvSpPr txBox="1">
            <a:spLocks noChangeArrowheads="1"/>
          </p:cNvSpPr>
          <p:nvPr/>
        </p:nvSpPr>
        <p:spPr bwMode="auto">
          <a:xfrm>
            <a:off x="6818313" y="1258888"/>
            <a:ext cx="2270125" cy="1938337"/>
          </a:xfrm>
          <a:prstGeom prst="rect">
            <a:avLst/>
          </a:prstGeom>
          <a:noFill/>
          <a:ln w="9525">
            <a:noFill/>
            <a:miter lim="800000"/>
            <a:headEnd/>
            <a:tailEnd/>
          </a:ln>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1000" b="1" kern="0" dirty="0" smtClean="0">
                <a:solidFill>
                  <a:srgbClr val="000000"/>
                </a:solidFill>
                <a:latin typeface="Arial" pitchFamily="34" charset="0"/>
              </a:rPr>
              <a:t>Remaining Surveys for LPV/LP</a:t>
            </a:r>
            <a:endParaRPr lang="en-US" sz="1000" b="1" kern="0" dirty="0">
              <a:solidFill>
                <a:srgbClr val="000000"/>
              </a:solidFill>
              <a:latin typeface="Arial" pitchFamily="34" charset="0"/>
            </a:endParaRPr>
          </a:p>
          <a:p>
            <a:pPr marL="171450" indent="-171450" eaLnBrk="1" fontAlgn="auto" hangingPunct="1">
              <a:spcBef>
                <a:spcPts val="0"/>
              </a:spcBef>
              <a:spcAft>
                <a:spcPts val="0"/>
              </a:spcAft>
              <a:buFontTx/>
              <a:buChar char="•"/>
              <a:defRPr/>
            </a:pPr>
            <a:r>
              <a:rPr lang="en-US" sz="1000" kern="0" dirty="0" smtClean="0">
                <a:solidFill>
                  <a:prstClr val="black"/>
                </a:solidFill>
                <a:latin typeface="Arial" pitchFamily="34" charset="0"/>
              </a:rPr>
              <a:t>500 Total Surveys from FY14-16</a:t>
            </a:r>
          </a:p>
          <a:p>
            <a:pPr marL="171450" indent="-171450" eaLnBrk="1" fontAlgn="auto" hangingPunct="1">
              <a:spcBef>
                <a:spcPts val="0"/>
              </a:spcBef>
              <a:spcAft>
                <a:spcPts val="0"/>
              </a:spcAft>
              <a:buFontTx/>
              <a:buChar char="•"/>
              <a:defRPr/>
            </a:pPr>
            <a:endParaRPr lang="en-US" sz="1000" kern="0" dirty="0" smtClean="0">
              <a:solidFill>
                <a:srgbClr val="FF0000"/>
              </a:solidFill>
              <a:latin typeface="Arial" pitchFamily="34" charset="0"/>
            </a:endParaRPr>
          </a:p>
          <a:p>
            <a:pPr marL="171450" indent="-171450" eaLnBrk="1" fontAlgn="auto" hangingPunct="1">
              <a:spcBef>
                <a:spcPts val="0"/>
              </a:spcBef>
              <a:spcAft>
                <a:spcPts val="0"/>
              </a:spcAft>
              <a:buFontTx/>
              <a:buChar char="•"/>
              <a:defRPr/>
            </a:pPr>
            <a:r>
              <a:rPr lang="en-US" sz="1000" b="1" kern="0" dirty="0" smtClean="0">
                <a:latin typeface="Arial" pitchFamily="34" charset="0"/>
              </a:rPr>
              <a:t>348 (+7) </a:t>
            </a:r>
            <a:r>
              <a:rPr lang="en-US" sz="1000" kern="0" dirty="0" smtClean="0">
                <a:latin typeface="Arial" pitchFamily="34" charset="0"/>
              </a:rPr>
              <a:t>Completed Procedures</a:t>
            </a:r>
          </a:p>
          <a:p>
            <a:pPr eaLnBrk="1" fontAlgn="auto" hangingPunct="1">
              <a:spcBef>
                <a:spcPts val="0"/>
              </a:spcBef>
              <a:spcAft>
                <a:spcPts val="0"/>
              </a:spcAft>
              <a:defRPr/>
            </a:pPr>
            <a:endParaRPr lang="en-US" sz="1000" u="sng" kern="0" dirty="0" smtClean="0">
              <a:solidFill>
                <a:prstClr val="black"/>
              </a:solidFill>
              <a:latin typeface="Arial" pitchFamily="34" charset="0"/>
            </a:endParaRPr>
          </a:p>
          <a:p>
            <a:pPr marL="171450" indent="-171450" eaLnBrk="1" fontAlgn="auto" hangingPunct="1">
              <a:spcBef>
                <a:spcPts val="0"/>
              </a:spcBef>
              <a:spcAft>
                <a:spcPts val="0"/>
              </a:spcAft>
              <a:buFontTx/>
              <a:buChar char="•"/>
              <a:defRPr/>
            </a:pPr>
            <a:r>
              <a:rPr lang="en-US" sz="1000" u="sng" kern="0" dirty="0" smtClean="0">
                <a:solidFill>
                  <a:prstClr val="black"/>
                </a:solidFill>
                <a:latin typeface="Arial" pitchFamily="34" charset="0"/>
              </a:rPr>
              <a:t>120 Planned Procedures by FY16 </a:t>
            </a:r>
          </a:p>
          <a:p>
            <a:pPr marL="171450" indent="-171450" eaLnBrk="1" fontAlgn="auto" hangingPunct="1">
              <a:spcBef>
                <a:spcPts val="0"/>
              </a:spcBef>
              <a:spcAft>
                <a:spcPts val="0"/>
              </a:spcAft>
              <a:buFontTx/>
              <a:buChar char="•"/>
              <a:defRPr/>
            </a:pPr>
            <a:endParaRPr lang="en-US" sz="1000" kern="0" dirty="0" smtClean="0">
              <a:solidFill>
                <a:prstClr val="black"/>
              </a:solidFill>
              <a:latin typeface="Arial" pitchFamily="34" charset="0"/>
            </a:endParaRPr>
          </a:p>
          <a:p>
            <a:pPr marL="171450" indent="-171450" eaLnBrk="1" fontAlgn="auto" hangingPunct="1">
              <a:spcBef>
                <a:spcPts val="0"/>
              </a:spcBef>
              <a:spcAft>
                <a:spcPts val="0"/>
              </a:spcAft>
              <a:buFontTx/>
              <a:buChar char="•"/>
              <a:defRPr/>
            </a:pPr>
            <a:r>
              <a:rPr lang="en-US" sz="1000" kern="0" dirty="0" smtClean="0">
                <a:solidFill>
                  <a:prstClr val="black"/>
                </a:solidFill>
                <a:latin typeface="Arial" pitchFamily="34" charset="0"/>
              </a:rPr>
              <a:t>*400 Total Procedures</a:t>
            </a:r>
          </a:p>
          <a:p>
            <a:pPr eaLnBrk="1" fontAlgn="auto" hangingPunct="1">
              <a:spcBef>
                <a:spcPts val="0"/>
              </a:spcBef>
              <a:spcAft>
                <a:spcPts val="0"/>
              </a:spcAft>
              <a:defRPr/>
            </a:pPr>
            <a:endParaRPr lang="en-US" sz="1000" i="1" kern="0" dirty="0" smtClean="0">
              <a:solidFill>
                <a:srgbClr val="000000"/>
              </a:solidFill>
              <a:latin typeface="Arial" pitchFamily="34" charset="0"/>
            </a:endParaRPr>
          </a:p>
          <a:p>
            <a:pPr eaLnBrk="1" fontAlgn="auto" hangingPunct="1">
              <a:spcBef>
                <a:spcPts val="0"/>
              </a:spcBef>
              <a:spcAft>
                <a:spcPts val="0"/>
              </a:spcAft>
              <a:defRPr/>
            </a:pPr>
            <a:r>
              <a:rPr lang="en-US" sz="1000" i="1" kern="0" dirty="0" smtClean="0">
                <a:solidFill>
                  <a:srgbClr val="000000"/>
                </a:solidFill>
                <a:latin typeface="Arial" pitchFamily="34" charset="0"/>
              </a:rPr>
              <a:t>*Note: Approximately </a:t>
            </a:r>
            <a:r>
              <a:rPr lang="en-US" sz="1000" i="1" kern="0" dirty="0" smtClean="0">
                <a:solidFill>
                  <a:prstClr val="black"/>
                </a:solidFill>
                <a:latin typeface="Arial" pitchFamily="34" charset="0"/>
              </a:rPr>
              <a:t>80% of all Runway Ends (Surveys)  </a:t>
            </a:r>
            <a:r>
              <a:rPr lang="en-US" sz="1000" i="1" kern="0" dirty="0" smtClean="0">
                <a:solidFill>
                  <a:srgbClr val="000000"/>
                </a:solidFill>
                <a:latin typeface="Arial" pitchFamily="34" charset="0"/>
              </a:rPr>
              <a:t>will qualify for a LP/LPV procedure </a:t>
            </a:r>
            <a:endParaRPr lang="en-US" sz="1000" i="1" kern="0" dirty="0">
              <a:solidFill>
                <a:srgbClr val="000000"/>
              </a:solidFill>
              <a:latin typeface="Arial" pitchFamily="34" charset="0"/>
            </a:endParaRPr>
          </a:p>
        </p:txBody>
      </p:sp>
      <p:sp>
        <p:nvSpPr>
          <p:cNvPr id="17426" name="TextBox 29"/>
          <p:cNvSpPr txBox="1">
            <a:spLocks noChangeArrowheads="1"/>
          </p:cNvSpPr>
          <p:nvPr/>
        </p:nvSpPr>
        <p:spPr bwMode="auto">
          <a:xfrm>
            <a:off x="282575" y="6659563"/>
            <a:ext cx="8578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ABA7582A-5F10-46BA-95A2-F7A40E5DF468}" type="slidenum">
              <a:rPr lang="en-US" altLang="en-US" sz="1000" b="1">
                <a:solidFill>
                  <a:srgbClr val="000000"/>
                </a:solidFill>
                <a:latin typeface="Arial" pitchFamily="34" charset="0"/>
              </a:rPr>
              <a:pPr algn="ctr"/>
              <a:t>39</a:t>
            </a:fld>
            <a:endParaRPr lang="en-US" altLang="en-US" sz="1000" b="1">
              <a:solidFill>
                <a:srgbClr val="000000"/>
              </a:solidFill>
              <a:latin typeface="Arial" pitchFamily="34" charset="0"/>
            </a:endParaRPr>
          </a:p>
        </p:txBody>
      </p:sp>
      <p:sp>
        <p:nvSpPr>
          <p:cNvPr id="13331" name="Title 1"/>
          <p:cNvSpPr>
            <a:spLocks noGrp="1"/>
          </p:cNvSpPr>
          <p:nvPr>
            <p:ph type="title"/>
          </p:nvPr>
        </p:nvSpPr>
        <p:spPr/>
        <p:txBody>
          <a:bodyPr rtlCol="0">
            <a:noAutofit/>
          </a:bodyPr>
          <a:lstStyle/>
          <a:p>
            <a:pPr fontAlgn="auto">
              <a:spcAft>
                <a:spcPts val="0"/>
              </a:spcAft>
              <a:defRPr/>
            </a:pPr>
            <a:r>
              <a:rPr lang="en-US" altLang="en-US" sz="3200" dirty="0" smtClean="0">
                <a:solidFill>
                  <a:schemeClr val="accent1">
                    <a:lumMod val="50000"/>
                  </a:schemeClr>
                </a:solidFill>
                <a:latin typeface="Arial" pitchFamily="34" charset="0"/>
                <a:cs typeface="Arial" pitchFamily="34" charset="0"/>
              </a:rPr>
              <a:t>WAAS Remaining Candidate Sites</a:t>
            </a:r>
            <a:br>
              <a:rPr lang="en-US" altLang="en-US" sz="3200" dirty="0" smtClean="0">
                <a:solidFill>
                  <a:schemeClr val="accent1">
                    <a:lumMod val="50000"/>
                  </a:schemeClr>
                </a:solidFill>
                <a:latin typeface="Arial" pitchFamily="34" charset="0"/>
                <a:cs typeface="Arial" pitchFamily="34" charset="0"/>
              </a:rPr>
            </a:br>
            <a:r>
              <a:rPr lang="en-US" altLang="en-US" sz="2400" dirty="0" smtClean="0">
                <a:solidFill>
                  <a:schemeClr val="accent1">
                    <a:lumMod val="50000"/>
                  </a:schemeClr>
                </a:solidFill>
                <a:latin typeface="Arial" pitchFamily="34" charset="0"/>
                <a:cs typeface="Arial" pitchFamily="34" charset="0"/>
              </a:rPr>
              <a:t>As of: </a:t>
            </a:r>
            <a:r>
              <a:rPr lang="en-US" altLang="en-US" sz="2400" b="0" dirty="0" smtClean="0">
                <a:solidFill>
                  <a:schemeClr val="accent1">
                    <a:lumMod val="50000"/>
                  </a:schemeClr>
                </a:solidFill>
                <a:latin typeface="Arial" pitchFamily="34" charset="0"/>
                <a:cs typeface="Arial" pitchFamily="34" charset="0"/>
              </a:rPr>
              <a:t>July 2015</a:t>
            </a:r>
          </a:p>
        </p:txBody>
      </p:sp>
      <p:pic>
        <p:nvPicPr>
          <p:cNvPr id="17428" name="Pictur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 y="1258888"/>
            <a:ext cx="6724650"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2679700" y="5568950"/>
            <a:ext cx="3902075" cy="153888"/>
          </a:xfrm>
          <a:prstGeom prst="rect">
            <a:avLst/>
          </a:prstGeom>
        </p:spPr>
        <p:txBody>
          <a:bodyPr lIns="0" tIns="0" rIns="0" bIns="0">
            <a:spAutoFit/>
          </a:bodyPr>
          <a:lstStyle/>
          <a:p>
            <a:pPr fontAlgn="auto">
              <a:spcBef>
                <a:spcPts val="0"/>
              </a:spcBef>
              <a:spcAft>
                <a:spcPts val="0"/>
              </a:spcAft>
              <a:defRPr/>
            </a:pPr>
            <a:r>
              <a:rPr lang="en-US" sz="1000" b="1" kern="0" dirty="0">
                <a:solidFill>
                  <a:srgbClr val="1F497D"/>
                </a:solidFill>
                <a:latin typeface="Arial" pitchFamily="34" charset="0"/>
              </a:rPr>
              <a:t>Changes from Previous </a:t>
            </a:r>
            <a:r>
              <a:rPr lang="en-US" sz="1000" b="1" kern="0" dirty="0" smtClean="0">
                <a:solidFill>
                  <a:srgbClr val="1F497D"/>
                </a:solidFill>
                <a:latin typeface="Arial" pitchFamily="34" charset="0"/>
              </a:rPr>
              <a:t>Month: No Changes</a:t>
            </a:r>
            <a:endParaRPr lang="en-US" sz="1000" b="1" kern="0" dirty="0">
              <a:solidFill>
                <a:srgbClr val="FF0000"/>
              </a:solidFill>
              <a:latin typeface="Arial" pitchFamily="34" charset="0"/>
            </a:endParaRPr>
          </a:p>
        </p:txBody>
      </p:sp>
      <p:pic>
        <p:nvPicPr>
          <p:cNvPr id="17430" name="Picture 3" descr="Check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1938" y="6254750"/>
            <a:ext cx="2111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3" descr="Check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388" y="6251575"/>
            <a:ext cx="2111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666786"/>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2844800" y="952500"/>
            <a:ext cx="1023938" cy="2306638"/>
          </a:xfrm>
          <a:custGeom>
            <a:avLst/>
            <a:gdLst>
              <a:gd name="connsiteX0" fmla="*/ 1024467 w 1024467"/>
              <a:gd name="connsiteY0" fmla="*/ 1803400 h 1803400"/>
              <a:gd name="connsiteX1" fmla="*/ 812800 w 1024467"/>
              <a:gd name="connsiteY1" fmla="*/ 0 h 1803400"/>
              <a:gd name="connsiteX2" fmla="*/ 812800 w 1024467"/>
              <a:gd name="connsiteY2" fmla="*/ 1625600 h 1803400"/>
              <a:gd name="connsiteX3" fmla="*/ 0 w 1024467"/>
              <a:gd name="connsiteY3" fmla="*/ 1625600 h 1803400"/>
              <a:gd name="connsiteX0" fmla="*/ 1024467 w 1024467"/>
              <a:gd name="connsiteY0" fmla="*/ 2307167 h 2307167"/>
              <a:gd name="connsiteX1" fmla="*/ 812800 w 1024467"/>
              <a:gd name="connsiteY1" fmla="*/ 0 h 2307167"/>
              <a:gd name="connsiteX2" fmla="*/ 812800 w 1024467"/>
              <a:gd name="connsiteY2" fmla="*/ 2129367 h 2307167"/>
              <a:gd name="connsiteX3" fmla="*/ 0 w 1024467"/>
              <a:gd name="connsiteY3" fmla="*/ 2129367 h 2307167"/>
            </a:gdLst>
            <a:ahLst/>
            <a:cxnLst>
              <a:cxn ang="0">
                <a:pos x="connsiteX0" y="connsiteY0"/>
              </a:cxn>
              <a:cxn ang="0">
                <a:pos x="connsiteX1" y="connsiteY1"/>
              </a:cxn>
              <a:cxn ang="0">
                <a:pos x="connsiteX2" y="connsiteY2"/>
              </a:cxn>
              <a:cxn ang="0">
                <a:pos x="connsiteX3" y="connsiteY3"/>
              </a:cxn>
            </a:cxnLst>
            <a:rect l="l" t="t" r="r" b="b"/>
            <a:pathLst>
              <a:path w="1024467" h="2307167">
                <a:moveTo>
                  <a:pt x="1024467" y="2307167"/>
                </a:moveTo>
                <a:lnTo>
                  <a:pt x="812800" y="0"/>
                </a:lnTo>
                <a:lnTo>
                  <a:pt x="812800" y="2129367"/>
                </a:lnTo>
                <a:lnTo>
                  <a:pt x="0" y="2129367"/>
                </a:lnTo>
              </a:path>
            </a:pathLst>
          </a:custGeom>
          <a:noFill/>
          <a:ln w="127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Freeform 14"/>
          <p:cNvSpPr/>
          <p:nvPr/>
        </p:nvSpPr>
        <p:spPr>
          <a:xfrm>
            <a:off x="306388" y="3506788"/>
            <a:ext cx="2879725" cy="2327275"/>
          </a:xfrm>
          <a:custGeom>
            <a:avLst/>
            <a:gdLst>
              <a:gd name="connsiteX0" fmla="*/ 0 w 2548467"/>
              <a:gd name="connsiteY0" fmla="*/ 0 h 1761067"/>
              <a:gd name="connsiteX1" fmla="*/ 1803400 w 2548467"/>
              <a:gd name="connsiteY1" fmla="*/ 270933 h 1761067"/>
              <a:gd name="connsiteX2" fmla="*/ 1803400 w 2548467"/>
              <a:gd name="connsiteY2" fmla="*/ 1761067 h 1761067"/>
              <a:gd name="connsiteX3" fmla="*/ 2548467 w 2548467"/>
              <a:gd name="connsiteY3" fmla="*/ 1761067 h 1761067"/>
              <a:gd name="connsiteX0" fmla="*/ 0 w 2548467"/>
              <a:gd name="connsiteY0" fmla="*/ 0 h 1794934"/>
              <a:gd name="connsiteX1" fmla="*/ 1803400 w 2548467"/>
              <a:gd name="connsiteY1" fmla="*/ 304800 h 1794934"/>
              <a:gd name="connsiteX2" fmla="*/ 1803400 w 2548467"/>
              <a:gd name="connsiteY2" fmla="*/ 1794934 h 1794934"/>
              <a:gd name="connsiteX3" fmla="*/ 2548467 w 2548467"/>
              <a:gd name="connsiteY3" fmla="*/ 1794934 h 1794934"/>
              <a:gd name="connsiteX0" fmla="*/ 0 w 2542117"/>
              <a:gd name="connsiteY0" fmla="*/ 0 h 1750484"/>
              <a:gd name="connsiteX1" fmla="*/ 1797050 w 2542117"/>
              <a:gd name="connsiteY1" fmla="*/ 260350 h 1750484"/>
              <a:gd name="connsiteX2" fmla="*/ 1797050 w 2542117"/>
              <a:gd name="connsiteY2" fmla="*/ 1750484 h 1750484"/>
              <a:gd name="connsiteX3" fmla="*/ 2542117 w 2542117"/>
              <a:gd name="connsiteY3" fmla="*/ 1750484 h 1750484"/>
              <a:gd name="connsiteX0" fmla="*/ 0 w 2542117"/>
              <a:gd name="connsiteY0" fmla="*/ 0 h 1750484"/>
              <a:gd name="connsiteX1" fmla="*/ 1632610 w 2542117"/>
              <a:gd name="connsiteY1" fmla="*/ 205783 h 1750484"/>
              <a:gd name="connsiteX2" fmla="*/ 1797050 w 2542117"/>
              <a:gd name="connsiteY2" fmla="*/ 260350 h 1750484"/>
              <a:gd name="connsiteX3" fmla="*/ 1797050 w 2542117"/>
              <a:gd name="connsiteY3" fmla="*/ 1750484 h 1750484"/>
              <a:gd name="connsiteX4" fmla="*/ 2542117 w 2542117"/>
              <a:gd name="connsiteY4" fmla="*/ 1750484 h 1750484"/>
              <a:gd name="connsiteX0" fmla="*/ 0 w 2872386"/>
              <a:gd name="connsiteY0" fmla="*/ 0 h 1750484"/>
              <a:gd name="connsiteX1" fmla="*/ 1962879 w 2872386"/>
              <a:gd name="connsiteY1" fmla="*/ 205783 h 1750484"/>
              <a:gd name="connsiteX2" fmla="*/ 2127319 w 2872386"/>
              <a:gd name="connsiteY2" fmla="*/ 260350 h 1750484"/>
              <a:gd name="connsiteX3" fmla="*/ 2127319 w 2872386"/>
              <a:gd name="connsiteY3" fmla="*/ 1750484 h 1750484"/>
              <a:gd name="connsiteX4" fmla="*/ 2872386 w 2872386"/>
              <a:gd name="connsiteY4" fmla="*/ 1750484 h 1750484"/>
              <a:gd name="connsiteX0" fmla="*/ 0 w 2872386"/>
              <a:gd name="connsiteY0" fmla="*/ 0 h 2326043"/>
              <a:gd name="connsiteX1" fmla="*/ 1962879 w 2872386"/>
              <a:gd name="connsiteY1" fmla="*/ 205783 h 2326043"/>
              <a:gd name="connsiteX2" fmla="*/ 2127319 w 2872386"/>
              <a:gd name="connsiteY2" fmla="*/ 260350 h 2326043"/>
              <a:gd name="connsiteX3" fmla="*/ 2127319 w 2872386"/>
              <a:gd name="connsiteY3" fmla="*/ 2326043 h 2326043"/>
              <a:gd name="connsiteX4" fmla="*/ 2872386 w 2872386"/>
              <a:gd name="connsiteY4" fmla="*/ 1750484 h 2326043"/>
              <a:gd name="connsiteX0" fmla="*/ 0 w 2880855"/>
              <a:gd name="connsiteY0" fmla="*/ 0 h 2326043"/>
              <a:gd name="connsiteX1" fmla="*/ 1962879 w 2880855"/>
              <a:gd name="connsiteY1" fmla="*/ 205783 h 2326043"/>
              <a:gd name="connsiteX2" fmla="*/ 2127319 w 2880855"/>
              <a:gd name="connsiteY2" fmla="*/ 260350 h 2326043"/>
              <a:gd name="connsiteX3" fmla="*/ 2127319 w 2880855"/>
              <a:gd name="connsiteY3" fmla="*/ 2326043 h 2326043"/>
              <a:gd name="connsiteX4" fmla="*/ 2880855 w 2880855"/>
              <a:gd name="connsiteY4" fmla="*/ 2326043 h 232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855" h="2326043">
                <a:moveTo>
                  <a:pt x="0" y="0"/>
                </a:moveTo>
                <a:cubicBezTo>
                  <a:pt x="504684" y="72826"/>
                  <a:pt x="1458195" y="132957"/>
                  <a:pt x="1962879" y="205783"/>
                </a:cubicBezTo>
                <a:lnTo>
                  <a:pt x="2127319" y="260350"/>
                </a:lnTo>
                <a:lnTo>
                  <a:pt x="2127319" y="2326043"/>
                </a:lnTo>
                <a:lnTo>
                  <a:pt x="2880855" y="2326043"/>
                </a:lnTo>
              </a:path>
            </a:pathLst>
          </a:custGeom>
          <a:noFill/>
          <a:ln w="127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Freeform 16"/>
          <p:cNvSpPr/>
          <p:nvPr/>
        </p:nvSpPr>
        <p:spPr>
          <a:xfrm>
            <a:off x="271463" y="3446463"/>
            <a:ext cx="889000" cy="1892300"/>
          </a:xfrm>
          <a:custGeom>
            <a:avLst/>
            <a:gdLst>
              <a:gd name="connsiteX0" fmla="*/ 0 w 846667"/>
              <a:gd name="connsiteY0" fmla="*/ 0 h 1261533"/>
              <a:gd name="connsiteX1" fmla="*/ 177800 w 846667"/>
              <a:gd name="connsiteY1" fmla="*/ 279400 h 1261533"/>
              <a:gd name="connsiteX2" fmla="*/ 177800 w 846667"/>
              <a:gd name="connsiteY2" fmla="*/ 1261533 h 1261533"/>
              <a:gd name="connsiteX3" fmla="*/ 846667 w 846667"/>
              <a:gd name="connsiteY3" fmla="*/ 1261533 h 1261533"/>
              <a:gd name="connsiteX0" fmla="*/ 0 w 846667"/>
              <a:gd name="connsiteY0" fmla="*/ 0 h 1312333"/>
              <a:gd name="connsiteX1" fmla="*/ 177800 w 846667"/>
              <a:gd name="connsiteY1" fmla="*/ 330200 h 1312333"/>
              <a:gd name="connsiteX2" fmla="*/ 177800 w 846667"/>
              <a:gd name="connsiteY2" fmla="*/ 1312333 h 1312333"/>
              <a:gd name="connsiteX3" fmla="*/ 846667 w 846667"/>
              <a:gd name="connsiteY3" fmla="*/ 1312333 h 1312333"/>
              <a:gd name="connsiteX0" fmla="*/ 0 w 846667"/>
              <a:gd name="connsiteY0" fmla="*/ 0 h 1673980"/>
              <a:gd name="connsiteX1" fmla="*/ 177800 w 846667"/>
              <a:gd name="connsiteY1" fmla="*/ 330200 h 1673980"/>
              <a:gd name="connsiteX2" fmla="*/ 177800 w 846667"/>
              <a:gd name="connsiteY2" fmla="*/ 1673980 h 1673980"/>
              <a:gd name="connsiteX3" fmla="*/ 846667 w 846667"/>
              <a:gd name="connsiteY3" fmla="*/ 1312333 h 1673980"/>
              <a:gd name="connsiteX0" fmla="*/ 0 w 898324"/>
              <a:gd name="connsiteY0" fmla="*/ 0 h 1673980"/>
              <a:gd name="connsiteX1" fmla="*/ 177800 w 898324"/>
              <a:gd name="connsiteY1" fmla="*/ 330200 h 1673980"/>
              <a:gd name="connsiteX2" fmla="*/ 177800 w 898324"/>
              <a:gd name="connsiteY2" fmla="*/ 1673980 h 1673980"/>
              <a:gd name="connsiteX3" fmla="*/ 898324 w 898324"/>
              <a:gd name="connsiteY3" fmla="*/ 1673980 h 1673980"/>
              <a:gd name="connsiteX0" fmla="*/ 0 w 898324"/>
              <a:gd name="connsiteY0" fmla="*/ 0 h 1894292"/>
              <a:gd name="connsiteX1" fmla="*/ 177800 w 898324"/>
              <a:gd name="connsiteY1" fmla="*/ 330200 h 1894292"/>
              <a:gd name="connsiteX2" fmla="*/ 177800 w 898324"/>
              <a:gd name="connsiteY2" fmla="*/ 1894292 h 1894292"/>
              <a:gd name="connsiteX3" fmla="*/ 898324 w 898324"/>
              <a:gd name="connsiteY3" fmla="*/ 1673980 h 1894292"/>
              <a:gd name="connsiteX0" fmla="*/ 0 w 889853"/>
              <a:gd name="connsiteY0" fmla="*/ 0 h 1894292"/>
              <a:gd name="connsiteX1" fmla="*/ 177800 w 889853"/>
              <a:gd name="connsiteY1" fmla="*/ 330200 h 1894292"/>
              <a:gd name="connsiteX2" fmla="*/ 177800 w 889853"/>
              <a:gd name="connsiteY2" fmla="*/ 1894292 h 1894292"/>
              <a:gd name="connsiteX3" fmla="*/ 889853 w 889853"/>
              <a:gd name="connsiteY3" fmla="*/ 1894292 h 1894292"/>
            </a:gdLst>
            <a:ahLst/>
            <a:cxnLst>
              <a:cxn ang="0">
                <a:pos x="connsiteX0" y="connsiteY0"/>
              </a:cxn>
              <a:cxn ang="0">
                <a:pos x="connsiteX1" y="connsiteY1"/>
              </a:cxn>
              <a:cxn ang="0">
                <a:pos x="connsiteX2" y="connsiteY2"/>
              </a:cxn>
              <a:cxn ang="0">
                <a:pos x="connsiteX3" y="connsiteY3"/>
              </a:cxn>
            </a:cxnLst>
            <a:rect l="l" t="t" r="r" b="b"/>
            <a:pathLst>
              <a:path w="889853" h="1894292">
                <a:moveTo>
                  <a:pt x="0" y="0"/>
                </a:moveTo>
                <a:lnTo>
                  <a:pt x="177800" y="330200"/>
                </a:lnTo>
                <a:lnTo>
                  <a:pt x="177800" y="1894292"/>
                </a:lnTo>
                <a:lnTo>
                  <a:pt x="889853" y="1894292"/>
                </a:lnTo>
              </a:path>
            </a:pathLst>
          </a:custGeom>
          <a:noFill/>
          <a:ln w="127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9" name="Freeform 18"/>
          <p:cNvSpPr/>
          <p:nvPr/>
        </p:nvSpPr>
        <p:spPr>
          <a:xfrm>
            <a:off x="4902200" y="3462338"/>
            <a:ext cx="1092200" cy="2430462"/>
          </a:xfrm>
          <a:custGeom>
            <a:avLst/>
            <a:gdLst>
              <a:gd name="connsiteX0" fmla="*/ 1100667 w 1100667"/>
              <a:gd name="connsiteY0" fmla="*/ 0 h 1820333"/>
              <a:gd name="connsiteX1" fmla="*/ 778934 w 1100667"/>
              <a:gd name="connsiteY1" fmla="*/ 296333 h 1820333"/>
              <a:gd name="connsiteX2" fmla="*/ 778934 w 1100667"/>
              <a:gd name="connsiteY2" fmla="*/ 1820333 h 1820333"/>
              <a:gd name="connsiteX3" fmla="*/ 0 w 1100667"/>
              <a:gd name="connsiteY3" fmla="*/ 1820333 h 1820333"/>
              <a:gd name="connsiteX0" fmla="*/ 1100667 w 1100667"/>
              <a:gd name="connsiteY0" fmla="*/ 0 h 2429756"/>
              <a:gd name="connsiteX1" fmla="*/ 778934 w 1100667"/>
              <a:gd name="connsiteY1" fmla="*/ 296333 h 2429756"/>
              <a:gd name="connsiteX2" fmla="*/ 778934 w 1100667"/>
              <a:gd name="connsiteY2" fmla="*/ 2429756 h 2429756"/>
              <a:gd name="connsiteX3" fmla="*/ 0 w 1100667"/>
              <a:gd name="connsiteY3" fmla="*/ 1820333 h 2429756"/>
              <a:gd name="connsiteX0" fmla="*/ 1092196 w 1092196"/>
              <a:gd name="connsiteY0" fmla="*/ 0 h 2429756"/>
              <a:gd name="connsiteX1" fmla="*/ 770463 w 1092196"/>
              <a:gd name="connsiteY1" fmla="*/ 296333 h 2429756"/>
              <a:gd name="connsiteX2" fmla="*/ 770463 w 1092196"/>
              <a:gd name="connsiteY2" fmla="*/ 2429756 h 2429756"/>
              <a:gd name="connsiteX3" fmla="*/ 0 w 1092196"/>
              <a:gd name="connsiteY3" fmla="*/ 2429756 h 2429756"/>
            </a:gdLst>
            <a:ahLst/>
            <a:cxnLst>
              <a:cxn ang="0">
                <a:pos x="connsiteX0" y="connsiteY0"/>
              </a:cxn>
              <a:cxn ang="0">
                <a:pos x="connsiteX1" y="connsiteY1"/>
              </a:cxn>
              <a:cxn ang="0">
                <a:pos x="connsiteX2" y="connsiteY2"/>
              </a:cxn>
              <a:cxn ang="0">
                <a:pos x="connsiteX3" y="connsiteY3"/>
              </a:cxn>
            </a:cxnLst>
            <a:rect l="l" t="t" r="r" b="b"/>
            <a:pathLst>
              <a:path w="1092196" h="2429756">
                <a:moveTo>
                  <a:pt x="1092196" y="0"/>
                </a:moveTo>
                <a:lnTo>
                  <a:pt x="770463" y="296333"/>
                </a:lnTo>
                <a:lnTo>
                  <a:pt x="770463" y="2429756"/>
                </a:lnTo>
                <a:lnTo>
                  <a:pt x="0" y="2429756"/>
                </a:lnTo>
              </a:path>
            </a:pathLst>
          </a:custGeom>
          <a:noFill/>
          <a:ln w="127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Freeform 19"/>
          <p:cNvSpPr/>
          <p:nvPr/>
        </p:nvSpPr>
        <p:spPr>
          <a:xfrm>
            <a:off x="7069138" y="3462338"/>
            <a:ext cx="1066800" cy="2006600"/>
          </a:xfrm>
          <a:custGeom>
            <a:avLst/>
            <a:gdLst>
              <a:gd name="connsiteX0" fmla="*/ 1066800 w 1066800"/>
              <a:gd name="connsiteY0" fmla="*/ 0 h 1346200"/>
              <a:gd name="connsiteX1" fmla="*/ 677333 w 1066800"/>
              <a:gd name="connsiteY1" fmla="*/ 287866 h 1346200"/>
              <a:gd name="connsiteX2" fmla="*/ 677333 w 1066800"/>
              <a:gd name="connsiteY2" fmla="*/ 1346200 h 1346200"/>
              <a:gd name="connsiteX3" fmla="*/ 0 w 1066800"/>
              <a:gd name="connsiteY3" fmla="*/ 1346200 h 1346200"/>
              <a:gd name="connsiteX0" fmla="*/ 1066800 w 1066800"/>
              <a:gd name="connsiteY0" fmla="*/ 0 h 2002367"/>
              <a:gd name="connsiteX1" fmla="*/ 677333 w 1066800"/>
              <a:gd name="connsiteY1" fmla="*/ 287866 h 2002367"/>
              <a:gd name="connsiteX2" fmla="*/ 677333 w 1066800"/>
              <a:gd name="connsiteY2" fmla="*/ 2002367 h 2002367"/>
              <a:gd name="connsiteX3" fmla="*/ 0 w 1066800"/>
              <a:gd name="connsiteY3" fmla="*/ 1346200 h 2002367"/>
              <a:gd name="connsiteX0" fmla="*/ 1066800 w 1066800"/>
              <a:gd name="connsiteY0" fmla="*/ 0 h 2006600"/>
              <a:gd name="connsiteX1" fmla="*/ 677333 w 1066800"/>
              <a:gd name="connsiteY1" fmla="*/ 287866 h 2006600"/>
              <a:gd name="connsiteX2" fmla="*/ 677333 w 1066800"/>
              <a:gd name="connsiteY2" fmla="*/ 2002367 h 2006600"/>
              <a:gd name="connsiteX3" fmla="*/ 0 w 1066800"/>
              <a:gd name="connsiteY3" fmla="*/ 2006600 h 2006600"/>
            </a:gdLst>
            <a:ahLst/>
            <a:cxnLst>
              <a:cxn ang="0">
                <a:pos x="connsiteX0" y="connsiteY0"/>
              </a:cxn>
              <a:cxn ang="0">
                <a:pos x="connsiteX1" y="connsiteY1"/>
              </a:cxn>
              <a:cxn ang="0">
                <a:pos x="connsiteX2" y="connsiteY2"/>
              </a:cxn>
              <a:cxn ang="0">
                <a:pos x="connsiteX3" y="connsiteY3"/>
              </a:cxn>
            </a:cxnLst>
            <a:rect l="l" t="t" r="r" b="b"/>
            <a:pathLst>
              <a:path w="1066800" h="2006600">
                <a:moveTo>
                  <a:pt x="1066800" y="0"/>
                </a:moveTo>
                <a:lnTo>
                  <a:pt x="677333" y="287866"/>
                </a:lnTo>
                <a:lnTo>
                  <a:pt x="677333" y="2002367"/>
                </a:lnTo>
                <a:lnTo>
                  <a:pt x="0" y="2006600"/>
                </a:lnTo>
              </a:path>
            </a:pathLst>
          </a:custGeom>
          <a:noFill/>
          <a:ln w="127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3" name="Freeform 72"/>
          <p:cNvSpPr/>
          <p:nvPr/>
        </p:nvSpPr>
        <p:spPr>
          <a:xfrm>
            <a:off x="5164138" y="950913"/>
            <a:ext cx="1000125" cy="2330450"/>
          </a:xfrm>
          <a:custGeom>
            <a:avLst/>
            <a:gdLst>
              <a:gd name="connsiteX0" fmla="*/ 0 w 968375"/>
              <a:gd name="connsiteY0" fmla="*/ 1720850 h 1720850"/>
              <a:gd name="connsiteX1" fmla="*/ 676275 w 968375"/>
              <a:gd name="connsiteY1" fmla="*/ 0 h 1720850"/>
              <a:gd name="connsiteX2" fmla="*/ 676275 w 968375"/>
              <a:gd name="connsiteY2" fmla="*/ 952500 h 1720850"/>
              <a:gd name="connsiteX3" fmla="*/ 933450 w 968375"/>
              <a:gd name="connsiteY3" fmla="*/ 952500 h 1720850"/>
              <a:gd name="connsiteX4" fmla="*/ 968375 w 968375"/>
              <a:gd name="connsiteY4" fmla="*/ 952500 h 1720850"/>
              <a:gd name="connsiteX0" fmla="*/ 0 w 968375"/>
              <a:gd name="connsiteY0" fmla="*/ 1720850 h 1720850"/>
              <a:gd name="connsiteX1" fmla="*/ 676275 w 968375"/>
              <a:gd name="connsiteY1" fmla="*/ 0 h 1720850"/>
              <a:gd name="connsiteX2" fmla="*/ 678656 w 968375"/>
              <a:gd name="connsiteY2" fmla="*/ 1512094 h 1720850"/>
              <a:gd name="connsiteX3" fmla="*/ 933450 w 968375"/>
              <a:gd name="connsiteY3" fmla="*/ 952500 h 1720850"/>
              <a:gd name="connsiteX4" fmla="*/ 968375 w 968375"/>
              <a:gd name="connsiteY4" fmla="*/ 952500 h 1720850"/>
              <a:gd name="connsiteX0" fmla="*/ 0 w 933450"/>
              <a:gd name="connsiteY0" fmla="*/ 1720850 h 1720850"/>
              <a:gd name="connsiteX1" fmla="*/ 676275 w 933450"/>
              <a:gd name="connsiteY1" fmla="*/ 0 h 1720850"/>
              <a:gd name="connsiteX2" fmla="*/ 678656 w 933450"/>
              <a:gd name="connsiteY2" fmla="*/ 1512094 h 1720850"/>
              <a:gd name="connsiteX3" fmla="*/ 933450 w 933450"/>
              <a:gd name="connsiteY3" fmla="*/ 952500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1430 h 1721430"/>
              <a:gd name="connsiteX1" fmla="*/ 676275 w 1454944"/>
              <a:gd name="connsiteY1" fmla="*/ 580 h 1721430"/>
              <a:gd name="connsiteX2" fmla="*/ 678656 w 1454944"/>
              <a:gd name="connsiteY2" fmla="*/ 1512674 h 1721430"/>
              <a:gd name="connsiteX3" fmla="*/ 1454944 w 1454944"/>
              <a:gd name="connsiteY3" fmla="*/ 1517436 h 1721430"/>
              <a:gd name="connsiteX0" fmla="*/ 0 w 1454944"/>
              <a:gd name="connsiteY0" fmla="*/ 1721957 h 1721957"/>
              <a:gd name="connsiteX1" fmla="*/ 676275 w 1454944"/>
              <a:gd name="connsiteY1" fmla="*/ 1107 h 1721957"/>
              <a:gd name="connsiteX2" fmla="*/ 678656 w 1454944"/>
              <a:gd name="connsiteY2" fmla="*/ 1513201 h 1721957"/>
              <a:gd name="connsiteX3" fmla="*/ 1454944 w 1454944"/>
              <a:gd name="connsiteY3" fmla="*/ 1517963 h 1721957"/>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7325"/>
              <a:gd name="connsiteY0" fmla="*/ 1720850 h 1720850"/>
              <a:gd name="connsiteX1" fmla="*/ 676275 w 1457325"/>
              <a:gd name="connsiteY1" fmla="*/ 0 h 1720850"/>
              <a:gd name="connsiteX2" fmla="*/ 678656 w 1457325"/>
              <a:gd name="connsiteY2" fmla="*/ 1512094 h 1720850"/>
              <a:gd name="connsiteX3" fmla="*/ 1457325 w 1457325"/>
              <a:gd name="connsiteY3" fmla="*/ 1516856 h 1720850"/>
              <a:gd name="connsiteX0" fmla="*/ 0 w 822325"/>
              <a:gd name="connsiteY0" fmla="*/ 1754716 h 1754716"/>
              <a:gd name="connsiteX1" fmla="*/ 41275 w 822325"/>
              <a:gd name="connsiteY1" fmla="*/ 0 h 1754716"/>
              <a:gd name="connsiteX2" fmla="*/ 43656 w 822325"/>
              <a:gd name="connsiteY2" fmla="*/ 1512094 h 1754716"/>
              <a:gd name="connsiteX3" fmla="*/ 822325 w 822325"/>
              <a:gd name="connsiteY3" fmla="*/ 1516856 h 1754716"/>
              <a:gd name="connsiteX0" fmla="*/ 0 w 1000125"/>
              <a:gd name="connsiteY0" fmla="*/ 1754716 h 1754716"/>
              <a:gd name="connsiteX1" fmla="*/ 219075 w 1000125"/>
              <a:gd name="connsiteY1" fmla="*/ 0 h 1754716"/>
              <a:gd name="connsiteX2" fmla="*/ 221456 w 1000125"/>
              <a:gd name="connsiteY2" fmla="*/ 1512094 h 1754716"/>
              <a:gd name="connsiteX3" fmla="*/ 1000125 w 1000125"/>
              <a:gd name="connsiteY3" fmla="*/ 1516856 h 1754716"/>
              <a:gd name="connsiteX0" fmla="*/ 0 w 1000125"/>
              <a:gd name="connsiteY0" fmla="*/ 2330622 h 2330622"/>
              <a:gd name="connsiteX1" fmla="*/ 219075 w 1000125"/>
              <a:gd name="connsiteY1" fmla="*/ 0 h 2330622"/>
              <a:gd name="connsiteX2" fmla="*/ 221456 w 1000125"/>
              <a:gd name="connsiteY2" fmla="*/ 2088000 h 2330622"/>
              <a:gd name="connsiteX3" fmla="*/ 1000125 w 1000125"/>
              <a:gd name="connsiteY3" fmla="*/ 2092762 h 2330622"/>
            </a:gdLst>
            <a:ahLst/>
            <a:cxnLst>
              <a:cxn ang="0">
                <a:pos x="connsiteX0" y="connsiteY0"/>
              </a:cxn>
              <a:cxn ang="0">
                <a:pos x="connsiteX1" y="connsiteY1"/>
              </a:cxn>
              <a:cxn ang="0">
                <a:pos x="connsiteX2" y="connsiteY2"/>
              </a:cxn>
              <a:cxn ang="0">
                <a:pos x="connsiteX3" y="connsiteY3"/>
              </a:cxn>
            </a:cxnLst>
            <a:rect l="l" t="t" r="r" b="b"/>
            <a:pathLst>
              <a:path w="1000125" h="2330622">
                <a:moveTo>
                  <a:pt x="0" y="2330622"/>
                </a:moveTo>
                <a:cubicBezTo>
                  <a:pt x="73025" y="1745717"/>
                  <a:pt x="146050" y="584905"/>
                  <a:pt x="219075" y="0"/>
                </a:cubicBezTo>
                <a:cubicBezTo>
                  <a:pt x="220265" y="756047"/>
                  <a:pt x="220265" y="1331953"/>
                  <a:pt x="221456" y="2088000"/>
                </a:cubicBezTo>
                <a:lnTo>
                  <a:pt x="1000125" y="2092762"/>
                </a:lnTo>
              </a:path>
            </a:pathLst>
          </a:custGeom>
          <a:noFill/>
          <a:ln w="127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Freeform 10"/>
          <p:cNvSpPr/>
          <p:nvPr/>
        </p:nvSpPr>
        <p:spPr>
          <a:xfrm>
            <a:off x="282575" y="1527175"/>
            <a:ext cx="968375" cy="1720850"/>
          </a:xfrm>
          <a:custGeom>
            <a:avLst/>
            <a:gdLst>
              <a:gd name="connsiteX0" fmla="*/ 0 w 968375"/>
              <a:gd name="connsiteY0" fmla="*/ 1720850 h 1720850"/>
              <a:gd name="connsiteX1" fmla="*/ 676275 w 968375"/>
              <a:gd name="connsiteY1" fmla="*/ 0 h 1720850"/>
              <a:gd name="connsiteX2" fmla="*/ 676275 w 968375"/>
              <a:gd name="connsiteY2" fmla="*/ 952500 h 1720850"/>
              <a:gd name="connsiteX3" fmla="*/ 933450 w 968375"/>
              <a:gd name="connsiteY3" fmla="*/ 952500 h 1720850"/>
              <a:gd name="connsiteX4" fmla="*/ 968375 w 968375"/>
              <a:gd name="connsiteY4" fmla="*/ 952500 h 172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375" h="1720850">
                <a:moveTo>
                  <a:pt x="0" y="1720850"/>
                </a:moveTo>
                <a:lnTo>
                  <a:pt x="676275" y="0"/>
                </a:lnTo>
                <a:lnTo>
                  <a:pt x="676275" y="952500"/>
                </a:lnTo>
                <a:lnTo>
                  <a:pt x="933450" y="952500"/>
                </a:lnTo>
                <a:lnTo>
                  <a:pt x="968375" y="952500"/>
                </a:lnTo>
              </a:path>
            </a:pathLst>
          </a:custGeom>
          <a:noFill/>
          <a:ln w="127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9" name="Freeform 68"/>
          <p:cNvSpPr/>
          <p:nvPr/>
        </p:nvSpPr>
        <p:spPr>
          <a:xfrm>
            <a:off x="6681788" y="950913"/>
            <a:ext cx="1254125" cy="2322512"/>
          </a:xfrm>
          <a:custGeom>
            <a:avLst/>
            <a:gdLst>
              <a:gd name="connsiteX0" fmla="*/ 0 w 968375"/>
              <a:gd name="connsiteY0" fmla="*/ 1720850 h 1720850"/>
              <a:gd name="connsiteX1" fmla="*/ 676275 w 968375"/>
              <a:gd name="connsiteY1" fmla="*/ 0 h 1720850"/>
              <a:gd name="connsiteX2" fmla="*/ 676275 w 968375"/>
              <a:gd name="connsiteY2" fmla="*/ 952500 h 1720850"/>
              <a:gd name="connsiteX3" fmla="*/ 933450 w 968375"/>
              <a:gd name="connsiteY3" fmla="*/ 952500 h 1720850"/>
              <a:gd name="connsiteX4" fmla="*/ 968375 w 968375"/>
              <a:gd name="connsiteY4" fmla="*/ 952500 h 1720850"/>
              <a:gd name="connsiteX0" fmla="*/ 0 w 968375"/>
              <a:gd name="connsiteY0" fmla="*/ 1720850 h 1720850"/>
              <a:gd name="connsiteX1" fmla="*/ 676275 w 968375"/>
              <a:gd name="connsiteY1" fmla="*/ 0 h 1720850"/>
              <a:gd name="connsiteX2" fmla="*/ 678656 w 968375"/>
              <a:gd name="connsiteY2" fmla="*/ 1512094 h 1720850"/>
              <a:gd name="connsiteX3" fmla="*/ 933450 w 968375"/>
              <a:gd name="connsiteY3" fmla="*/ 952500 h 1720850"/>
              <a:gd name="connsiteX4" fmla="*/ 968375 w 968375"/>
              <a:gd name="connsiteY4" fmla="*/ 952500 h 1720850"/>
              <a:gd name="connsiteX0" fmla="*/ 0 w 933450"/>
              <a:gd name="connsiteY0" fmla="*/ 1720850 h 1720850"/>
              <a:gd name="connsiteX1" fmla="*/ 676275 w 933450"/>
              <a:gd name="connsiteY1" fmla="*/ 0 h 1720850"/>
              <a:gd name="connsiteX2" fmla="*/ 678656 w 933450"/>
              <a:gd name="connsiteY2" fmla="*/ 1512094 h 1720850"/>
              <a:gd name="connsiteX3" fmla="*/ 933450 w 933450"/>
              <a:gd name="connsiteY3" fmla="*/ 952500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1430 h 1721430"/>
              <a:gd name="connsiteX1" fmla="*/ 676275 w 1454944"/>
              <a:gd name="connsiteY1" fmla="*/ 580 h 1721430"/>
              <a:gd name="connsiteX2" fmla="*/ 678656 w 1454944"/>
              <a:gd name="connsiteY2" fmla="*/ 1512674 h 1721430"/>
              <a:gd name="connsiteX3" fmla="*/ 1454944 w 1454944"/>
              <a:gd name="connsiteY3" fmla="*/ 1517436 h 1721430"/>
              <a:gd name="connsiteX0" fmla="*/ 0 w 1454944"/>
              <a:gd name="connsiteY0" fmla="*/ 1721957 h 1721957"/>
              <a:gd name="connsiteX1" fmla="*/ 676275 w 1454944"/>
              <a:gd name="connsiteY1" fmla="*/ 1107 h 1721957"/>
              <a:gd name="connsiteX2" fmla="*/ 678656 w 1454944"/>
              <a:gd name="connsiteY2" fmla="*/ 1513201 h 1721957"/>
              <a:gd name="connsiteX3" fmla="*/ 1454944 w 1454944"/>
              <a:gd name="connsiteY3" fmla="*/ 1517963 h 1721957"/>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4944"/>
              <a:gd name="connsiteY0" fmla="*/ 1720850 h 1720850"/>
              <a:gd name="connsiteX1" fmla="*/ 676275 w 1454944"/>
              <a:gd name="connsiteY1" fmla="*/ 0 h 1720850"/>
              <a:gd name="connsiteX2" fmla="*/ 678656 w 1454944"/>
              <a:gd name="connsiteY2" fmla="*/ 1512094 h 1720850"/>
              <a:gd name="connsiteX3" fmla="*/ 1454944 w 1454944"/>
              <a:gd name="connsiteY3" fmla="*/ 1516856 h 1720850"/>
              <a:gd name="connsiteX0" fmla="*/ 0 w 1457325"/>
              <a:gd name="connsiteY0" fmla="*/ 1720850 h 1720850"/>
              <a:gd name="connsiteX1" fmla="*/ 676275 w 1457325"/>
              <a:gd name="connsiteY1" fmla="*/ 0 h 1720850"/>
              <a:gd name="connsiteX2" fmla="*/ 678656 w 1457325"/>
              <a:gd name="connsiteY2" fmla="*/ 1512094 h 1720850"/>
              <a:gd name="connsiteX3" fmla="*/ 1457325 w 1457325"/>
              <a:gd name="connsiteY3" fmla="*/ 1516856 h 1720850"/>
              <a:gd name="connsiteX0" fmla="*/ 0 w 822325"/>
              <a:gd name="connsiteY0" fmla="*/ 1754716 h 1754716"/>
              <a:gd name="connsiteX1" fmla="*/ 41275 w 822325"/>
              <a:gd name="connsiteY1" fmla="*/ 0 h 1754716"/>
              <a:gd name="connsiteX2" fmla="*/ 43656 w 822325"/>
              <a:gd name="connsiteY2" fmla="*/ 1512094 h 1754716"/>
              <a:gd name="connsiteX3" fmla="*/ 822325 w 822325"/>
              <a:gd name="connsiteY3" fmla="*/ 1516856 h 1754716"/>
              <a:gd name="connsiteX0" fmla="*/ 0 w 1000125"/>
              <a:gd name="connsiteY0" fmla="*/ 1754716 h 1754716"/>
              <a:gd name="connsiteX1" fmla="*/ 219075 w 1000125"/>
              <a:gd name="connsiteY1" fmla="*/ 0 h 1754716"/>
              <a:gd name="connsiteX2" fmla="*/ 221456 w 1000125"/>
              <a:gd name="connsiteY2" fmla="*/ 1512094 h 1754716"/>
              <a:gd name="connsiteX3" fmla="*/ 1000125 w 1000125"/>
              <a:gd name="connsiteY3" fmla="*/ 1516856 h 1754716"/>
              <a:gd name="connsiteX0" fmla="*/ 0 w 1254125"/>
              <a:gd name="connsiteY0" fmla="*/ 1746250 h 1746250"/>
              <a:gd name="connsiteX1" fmla="*/ 473075 w 1254125"/>
              <a:gd name="connsiteY1" fmla="*/ 0 h 1746250"/>
              <a:gd name="connsiteX2" fmla="*/ 475456 w 1254125"/>
              <a:gd name="connsiteY2" fmla="*/ 1512094 h 1746250"/>
              <a:gd name="connsiteX3" fmla="*/ 1254125 w 1254125"/>
              <a:gd name="connsiteY3" fmla="*/ 1516856 h 1746250"/>
              <a:gd name="connsiteX0" fmla="*/ 0 w 1254125"/>
              <a:gd name="connsiteY0" fmla="*/ 2321983 h 2321983"/>
              <a:gd name="connsiteX1" fmla="*/ 473075 w 1254125"/>
              <a:gd name="connsiteY1" fmla="*/ 0 h 2321983"/>
              <a:gd name="connsiteX2" fmla="*/ 475456 w 1254125"/>
              <a:gd name="connsiteY2" fmla="*/ 2087827 h 2321983"/>
              <a:gd name="connsiteX3" fmla="*/ 1254125 w 1254125"/>
              <a:gd name="connsiteY3" fmla="*/ 2092589 h 2321983"/>
              <a:gd name="connsiteX0" fmla="*/ 0 w 1254125"/>
              <a:gd name="connsiteY0" fmla="*/ 2321983 h 2321983"/>
              <a:gd name="connsiteX1" fmla="*/ 473075 w 1254125"/>
              <a:gd name="connsiteY1" fmla="*/ 0 h 2321983"/>
              <a:gd name="connsiteX2" fmla="*/ 475456 w 1254125"/>
              <a:gd name="connsiteY2" fmla="*/ 2087827 h 2321983"/>
              <a:gd name="connsiteX3" fmla="*/ 1254125 w 1254125"/>
              <a:gd name="connsiteY3" fmla="*/ 2092589 h 2321983"/>
              <a:gd name="connsiteX0" fmla="*/ 0 w 1254125"/>
              <a:gd name="connsiteY0" fmla="*/ 2321983 h 2321983"/>
              <a:gd name="connsiteX1" fmla="*/ 473075 w 1254125"/>
              <a:gd name="connsiteY1" fmla="*/ 0 h 2321983"/>
              <a:gd name="connsiteX2" fmla="*/ 475456 w 1254125"/>
              <a:gd name="connsiteY2" fmla="*/ 2087827 h 2321983"/>
              <a:gd name="connsiteX3" fmla="*/ 1254125 w 1254125"/>
              <a:gd name="connsiteY3" fmla="*/ 2092589 h 2321983"/>
            </a:gdLst>
            <a:ahLst/>
            <a:cxnLst>
              <a:cxn ang="0">
                <a:pos x="connsiteX0" y="connsiteY0"/>
              </a:cxn>
              <a:cxn ang="0">
                <a:pos x="connsiteX1" y="connsiteY1"/>
              </a:cxn>
              <a:cxn ang="0">
                <a:pos x="connsiteX2" y="connsiteY2"/>
              </a:cxn>
              <a:cxn ang="0">
                <a:pos x="connsiteX3" y="connsiteY3"/>
              </a:cxn>
            </a:cxnLst>
            <a:rect l="l" t="t" r="r" b="b"/>
            <a:pathLst>
              <a:path w="1254125" h="2321983">
                <a:moveTo>
                  <a:pt x="0" y="2321983"/>
                </a:moveTo>
                <a:cubicBezTo>
                  <a:pt x="221192" y="1951567"/>
                  <a:pt x="319616" y="1593850"/>
                  <a:pt x="473075" y="0"/>
                </a:cubicBezTo>
                <a:cubicBezTo>
                  <a:pt x="474265" y="756047"/>
                  <a:pt x="474265" y="1331780"/>
                  <a:pt x="475456" y="2087827"/>
                </a:cubicBezTo>
                <a:lnTo>
                  <a:pt x="1254125" y="2092589"/>
                </a:lnTo>
              </a:path>
            </a:pathLst>
          </a:custGeom>
          <a:noFill/>
          <a:ln w="127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7" name="Rectangle 86"/>
          <p:cNvSpPr/>
          <p:nvPr/>
        </p:nvSpPr>
        <p:spPr>
          <a:xfrm>
            <a:off x="0" y="3230563"/>
            <a:ext cx="9144000" cy="274637"/>
          </a:xfrm>
          <a:prstGeom prst="rect">
            <a:avLst/>
          </a:prstGeom>
          <a:solidFill>
            <a:srgbClr val="FF9933"/>
          </a:solidFill>
          <a:ln>
            <a:solidFill>
              <a:srgbClr val="E46C0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grpSp>
        <p:nvGrpSpPr>
          <p:cNvPr id="50186" name="Group 35"/>
          <p:cNvGrpSpPr>
            <a:grpSpLocks/>
          </p:cNvGrpSpPr>
          <p:nvPr/>
        </p:nvGrpSpPr>
        <p:grpSpPr bwMode="auto">
          <a:xfrm>
            <a:off x="0" y="3219450"/>
            <a:ext cx="9144000" cy="307975"/>
            <a:chOff x="0" y="3171081"/>
            <a:chExt cx="9144000" cy="307777"/>
          </a:xfrm>
        </p:grpSpPr>
        <p:sp>
          <p:nvSpPr>
            <p:cNvPr id="50206" name="TextBox 22"/>
            <p:cNvSpPr txBox="1">
              <a:spLocks noChangeArrowheads="1"/>
            </p:cNvSpPr>
            <p:nvPr/>
          </p:nvSpPr>
          <p:spPr bwMode="auto">
            <a:xfrm>
              <a:off x="0" y="3171081"/>
              <a:ext cx="58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400">
                  <a:solidFill>
                    <a:srgbClr val="FFFFFF"/>
                  </a:solidFill>
                  <a:latin typeface="Helvetica" charset="0"/>
                </a:rPr>
                <a:t>2002</a:t>
              </a:r>
            </a:p>
          </p:txBody>
        </p:sp>
        <p:sp>
          <p:nvSpPr>
            <p:cNvPr id="50207" name="TextBox 23"/>
            <p:cNvSpPr txBox="1">
              <a:spLocks noChangeArrowheads="1"/>
            </p:cNvSpPr>
            <p:nvPr/>
          </p:nvSpPr>
          <p:spPr bwMode="auto">
            <a:xfrm>
              <a:off x="713154" y="3171081"/>
              <a:ext cx="58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400">
                  <a:solidFill>
                    <a:srgbClr val="FFFFFF"/>
                  </a:solidFill>
                  <a:latin typeface="Helvetica" charset="0"/>
                </a:rPr>
                <a:t>2003</a:t>
              </a:r>
            </a:p>
          </p:txBody>
        </p:sp>
        <p:sp>
          <p:nvSpPr>
            <p:cNvPr id="50208" name="TextBox 24"/>
            <p:cNvSpPr txBox="1">
              <a:spLocks noChangeArrowheads="1"/>
            </p:cNvSpPr>
            <p:nvPr/>
          </p:nvSpPr>
          <p:spPr bwMode="auto">
            <a:xfrm>
              <a:off x="6418386" y="3171081"/>
              <a:ext cx="58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400">
                  <a:solidFill>
                    <a:srgbClr val="FFFFFF"/>
                  </a:solidFill>
                  <a:latin typeface="Helvetica" charset="0"/>
                </a:rPr>
                <a:t>2011</a:t>
              </a:r>
            </a:p>
          </p:txBody>
        </p:sp>
        <p:sp>
          <p:nvSpPr>
            <p:cNvPr id="50209" name="TextBox 25"/>
            <p:cNvSpPr txBox="1">
              <a:spLocks noChangeArrowheads="1"/>
            </p:cNvSpPr>
            <p:nvPr/>
          </p:nvSpPr>
          <p:spPr bwMode="auto">
            <a:xfrm>
              <a:off x="4992078" y="3171081"/>
              <a:ext cx="58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400">
                  <a:solidFill>
                    <a:srgbClr val="FFFFFF"/>
                  </a:solidFill>
                  <a:latin typeface="Helvetica" charset="0"/>
                </a:rPr>
                <a:t>2009</a:t>
              </a:r>
            </a:p>
          </p:txBody>
        </p:sp>
        <p:sp>
          <p:nvSpPr>
            <p:cNvPr id="50210" name="TextBox 26"/>
            <p:cNvSpPr txBox="1">
              <a:spLocks noChangeArrowheads="1"/>
            </p:cNvSpPr>
            <p:nvPr/>
          </p:nvSpPr>
          <p:spPr bwMode="auto">
            <a:xfrm>
              <a:off x="3565770" y="3171081"/>
              <a:ext cx="58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400">
                  <a:solidFill>
                    <a:srgbClr val="FFFFFF"/>
                  </a:solidFill>
                  <a:latin typeface="Helvetica" charset="0"/>
                </a:rPr>
                <a:t>2007</a:t>
              </a:r>
            </a:p>
          </p:txBody>
        </p:sp>
        <p:sp>
          <p:nvSpPr>
            <p:cNvPr id="50211" name="TextBox 27"/>
            <p:cNvSpPr txBox="1">
              <a:spLocks noChangeArrowheads="1"/>
            </p:cNvSpPr>
            <p:nvPr/>
          </p:nvSpPr>
          <p:spPr bwMode="auto">
            <a:xfrm>
              <a:off x="2139462" y="3171081"/>
              <a:ext cx="58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400">
                  <a:solidFill>
                    <a:srgbClr val="FFFFFF"/>
                  </a:solidFill>
                  <a:latin typeface="Helvetica" charset="0"/>
                </a:rPr>
                <a:t>2005</a:t>
              </a:r>
            </a:p>
          </p:txBody>
        </p:sp>
        <p:sp>
          <p:nvSpPr>
            <p:cNvPr id="50212" name="TextBox 28"/>
            <p:cNvSpPr txBox="1">
              <a:spLocks noChangeArrowheads="1"/>
            </p:cNvSpPr>
            <p:nvPr/>
          </p:nvSpPr>
          <p:spPr bwMode="auto">
            <a:xfrm>
              <a:off x="1426308" y="3171081"/>
              <a:ext cx="58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400">
                  <a:solidFill>
                    <a:srgbClr val="FFFFFF"/>
                  </a:solidFill>
                  <a:latin typeface="Helvetica" charset="0"/>
                </a:rPr>
                <a:t>2004</a:t>
              </a:r>
            </a:p>
          </p:txBody>
        </p:sp>
        <p:sp>
          <p:nvSpPr>
            <p:cNvPr id="50213" name="TextBox 29"/>
            <p:cNvSpPr txBox="1">
              <a:spLocks noChangeArrowheads="1"/>
            </p:cNvSpPr>
            <p:nvPr/>
          </p:nvSpPr>
          <p:spPr bwMode="auto">
            <a:xfrm>
              <a:off x="2852616" y="3171081"/>
              <a:ext cx="58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400">
                  <a:solidFill>
                    <a:srgbClr val="FFFFFF"/>
                  </a:solidFill>
                  <a:latin typeface="Helvetica" charset="0"/>
                </a:rPr>
                <a:t>2006</a:t>
              </a:r>
            </a:p>
          </p:txBody>
        </p:sp>
        <p:sp>
          <p:nvSpPr>
            <p:cNvPr id="50214" name="TextBox 30"/>
            <p:cNvSpPr txBox="1">
              <a:spLocks noChangeArrowheads="1"/>
            </p:cNvSpPr>
            <p:nvPr/>
          </p:nvSpPr>
          <p:spPr bwMode="auto">
            <a:xfrm>
              <a:off x="4278924" y="3171081"/>
              <a:ext cx="58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400">
                  <a:solidFill>
                    <a:srgbClr val="FFFFFF"/>
                  </a:solidFill>
                  <a:latin typeface="Helvetica" charset="0"/>
                </a:rPr>
                <a:t>2008</a:t>
              </a:r>
            </a:p>
          </p:txBody>
        </p:sp>
        <p:sp>
          <p:nvSpPr>
            <p:cNvPr id="50215" name="TextBox 31"/>
            <p:cNvSpPr txBox="1">
              <a:spLocks noChangeArrowheads="1"/>
            </p:cNvSpPr>
            <p:nvPr/>
          </p:nvSpPr>
          <p:spPr bwMode="auto">
            <a:xfrm>
              <a:off x="5705232" y="3171081"/>
              <a:ext cx="58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400">
                  <a:solidFill>
                    <a:srgbClr val="FFFFFF"/>
                  </a:solidFill>
                  <a:latin typeface="Helvetica" charset="0"/>
                </a:rPr>
                <a:t>2010</a:t>
              </a:r>
            </a:p>
          </p:txBody>
        </p:sp>
        <p:sp>
          <p:nvSpPr>
            <p:cNvPr id="50216" name="TextBox 32"/>
            <p:cNvSpPr txBox="1">
              <a:spLocks noChangeArrowheads="1"/>
            </p:cNvSpPr>
            <p:nvPr/>
          </p:nvSpPr>
          <p:spPr bwMode="auto">
            <a:xfrm>
              <a:off x="7131540" y="3171081"/>
              <a:ext cx="58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400">
                  <a:solidFill>
                    <a:srgbClr val="FFFFFF"/>
                  </a:solidFill>
                  <a:latin typeface="Helvetica" charset="0"/>
                </a:rPr>
                <a:t>2012</a:t>
              </a:r>
            </a:p>
          </p:txBody>
        </p:sp>
        <p:sp>
          <p:nvSpPr>
            <p:cNvPr id="50217" name="TextBox 33"/>
            <p:cNvSpPr txBox="1">
              <a:spLocks noChangeArrowheads="1"/>
            </p:cNvSpPr>
            <p:nvPr/>
          </p:nvSpPr>
          <p:spPr bwMode="auto">
            <a:xfrm>
              <a:off x="7844694" y="3171081"/>
              <a:ext cx="58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400">
                  <a:solidFill>
                    <a:srgbClr val="FFFFFF"/>
                  </a:solidFill>
                  <a:latin typeface="Helvetica" charset="0"/>
                </a:rPr>
                <a:t>2013</a:t>
              </a:r>
            </a:p>
          </p:txBody>
        </p:sp>
        <p:sp>
          <p:nvSpPr>
            <p:cNvPr id="50218" name="TextBox 34"/>
            <p:cNvSpPr txBox="1">
              <a:spLocks noChangeArrowheads="1"/>
            </p:cNvSpPr>
            <p:nvPr/>
          </p:nvSpPr>
          <p:spPr bwMode="auto">
            <a:xfrm>
              <a:off x="8557846" y="3171081"/>
              <a:ext cx="586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400">
                  <a:solidFill>
                    <a:srgbClr val="FFFFFF"/>
                  </a:solidFill>
                  <a:latin typeface="Helvetica" charset="0"/>
                </a:rPr>
                <a:t>2014</a:t>
              </a:r>
            </a:p>
          </p:txBody>
        </p:sp>
      </p:grpSp>
      <p:sp>
        <p:nvSpPr>
          <p:cNvPr id="50187" name="Rectangle 22"/>
          <p:cNvSpPr>
            <a:spLocks noChangeArrowheads="1"/>
          </p:cNvSpPr>
          <p:nvPr/>
        </p:nvSpPr>
        <p:spPr bwMode="auto">
          <a:xfrm>
            <a:off x="1579563" y="2784475"/>
            <a:ext cx="2000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n-US" sz="900">
                <a:solidFill>
                  <a:srgbClr val="000000"/>
                </a:solidFill>
                <a:latin typeface="Calibri" pitchFamily="34" charset="0"/>
              </a:rPr>
              <a:t>JPDO Concept of Operations for the Next Generation Air Transportation System</a:t>
            </a:r>
          </a:p>
        </p:txBody>
      </p:sp>
      <p:sp>
        <p:nvSpPr>
          <p:cNvPr id="50188" name="Rectangle 22"/>
          <p:cNvSpPr>
            <a:spLocks noChangeArrowheads="1"/>
          </p:cNvSpPr>
          <p:nvPr/>
        </p:nvSpPr>
        <p:spPr bwMode="auto">
          <a:xfrm>
            <a:off x="7186613" y="2759075"/>
            <a:ext cx="16478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900">
                <a:solidFill>
                  <a:srgbClr val="000000"/>
                </a:solidFill>
                <a:latin typeface="Calibri" pitchFamily="34" charset="0"/>
              </a:rPr>
              <a:t>Mid-Term Concept of Operations for the National Airspace System</a:t>
            </a:r>
          </a:p>
        </p:txBody>
      </p:sp>
      <p:pic>
        <p:nvPicPr>
          <p:cNvPr id="50189" name="Picture 18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6613" y="950913"/>
            <a:ext cx="1392237"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425" y="1550988"/>
            <a:ext cx="6223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1" name="Rectangle 22"/>
          <p:cNvSpPr>
            <a:spLocks noChangeArrowheads="1"/>
          </p:cNvSpPr>
          <p:nvPr/>
        </p:nvSpPr>
        <p:spPr bwMode="auto">
          <a:xfrm>
            <a:off x="987425" y="1776413"/>
            <a:ext cx="71278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900">
                <a:solidFill>
                  <a:srgbClr val="000000"/>
                </a:solidFill>
                <a:latin typeface="Calibri" pitchFamily="34" charset="0"/>
              </a:rPr>
              <a:t>NAS Concept of Operations and Vision for the Future of Aviation</a:t>
            </a:r>
          </a:p>
        </p:txBody>
      </p:sp>
      <p:sp>
        <p:nvSpPr>
          <p:cNvPr id="50192" name="Rectangle 22"/>
          <p:cNvSpPr>
            <a:spLocks noChangeArrowheads="1"/>
          </p:cNvSpPr>
          <p:nvPr/>
        </p:nvSpPr>
        <p:spPr bwMode="auto">
          <a:xfrm>
            <a:off x="525463" y="5024438"/>
            <a:ext cx="1033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900">
                <a:solidFill>
                  <a:srgbClr val="000000"/>
                </a:solidFill>
                <a:latin typeface="Calibri" pitchFamily="34" charset="0"/>
              </a:rPr>
              <a:t>NAS Enterprise Architecture (EA)</a:t>
            </a:r>
          </a:p>
        </p:txBody>
      </p:sp>
      <p:sp>
        <p:nvSpPr>
          <p:cNvPr id="50193" name="Rectangle 22"/>
          <p:cNvSpPr>
            <a:spLocks noChangeArrowheads="1"/>
          </p:cNvSpPr>
          <p:nvPr/>
        </p:nvSpPr>
        <p:spPr bwMode="auto">
          <a:xfrm>
            <a:off x="4232275" y="5545138"/>
            <a:ext cx="1354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n-US" sz="900">
                <a:solidFill>
                  <a:srgbClr val="000000"/>
                </a:solidFill>
                <a:latin typeface="Calibri" pitchFamily="34" charset="0"/>
              </a:rPr>
              <a:t>NAS Segment Implementation Plan (NSIP)</a:t>
            </a:r>
          </a:p>
        </p:txBody>
      </p:sp>
      <p:sp>
        <p:nvSpPr>
          <p:cNvPr id="50194" name="Rectangle 22"/>
          <p:cNvSpPr>
            <a:spLocks noChangeArrowheads="1"/>
          </p:cNvSpPr>
          <p:nvPr/>
        </p:nvSpPr>
        <p:spPr bwMode="auto">
          <a:xfrm>
            <a:off x="6623050" y="5121275"/>
            <a:ext cx="1038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n-US" sz="900">
                <a:solidFill>
                  <a:srgbClr val="000000"/>
                </a:solidFill>
                <a:latin typeface="Calibri" pitchFamily="34" charset="0"/>
              </a:rPr>
              <a:t>Integrated Master Schedule (IMS)</a:t>
            </a:r>
          </a:p>
        </p:txBody>
      </p:sp>
      <p:pic>
        <p:nvPicPr>
          <p:cNvPr id="50195" name="Picture 3"/>
          <p:cNvPicPr>
            <a:picLocks noChangeAspect="1" noChangeArrowheads="1"/>
          </p:cNvPicPr>
          <p:nvPr/>
        </p:nvPicPr>
        <p:blipFill>
          <a:blip r:embed="rId5">
            <a:extLst>
              <a:ext uri="{28A0092B-C50C-407E-A947-70E740481C1C}">
                <a14:useLocalDpi xmlns:a14="http://schemas.microsoft.com/office/drawing/2010/main" val="0"/>
              </a:ext>
            </a:extLst>
          </a:blip>
          <a:srcRect l="1144" t="3792" r="45357" b="25395"/>
          <a:stretch>
            <a:fillRect/>
          </a:stretch>
        </p:blipFill>
        <p:spPr bwMode="auto">
          <a:xfrm>
            <a:off x="5875338" y="3748088"/>
            <a:ext cx="1785937" cy="137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225" y="3749675"/>
            <a:ext cx="1689100" cy="12779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6188" y="3751263"/>
            <a:ext cx="13843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8" name="Rectangle 22"/>
          <p:cNvSpPr>
            <a:spLocks noChangeArrowheads="1"/>
          </p:cNvSpPr>
          <p:nvPr/>
        </p:nvSpPr>
        <p:spPr bwMode="auto">
          <a:xfrm>
            <a:off x="2530475" y="5543550"/>
            <a:ext cx="955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900">
                <a:solidFill>
                  <a:srgbClr val="000000"/>
                </a:solidFill>
                <a:latin typeface="Calibri" pitchFamily="34" charset="0"/>
              </a:rPr>
              <a:t>Capital Investment Plan (CIP)</a:t>
            </a:r>
          </a:p>
        </p:txBody>
      </p:sp>
      <p:sp>
        <p:nvSpPr>
          <p:cNvPr id="50199" name="Rectangle 22"/>
          <p:cNvSpPr>
            <a:spLocks noChangeArrowheads="1"/>
          </p:cNvSpPr>
          <p:nvPr/>
        </p:nvSpPr>
        <p:spPr bwMode="auto">
          <a:xfrm>
            <a:off x="5434013" y="2752725"/>
            <a:ext cx="11890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900">
                <a:solidFill>
                  <a:srgbClr val="000000"/>
                </a:solidFill>
                <a:latin typeface="Calibri" pitchFamily="34" charset="0"/>
              </a:rPr>
              <a:t>NextGen Implementation Plan (NGIP)</a:t>
            </a:r>
          </a:p>
        </p:txBody>
      </p:sp>
      <p:pic>
        <p:nvPicPr>
          <p:cNvPr id="50200"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0838" y="949325"/>
            <a:ext cx="139382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1" name="Title 3"/>
          <p:cNvSpPr>
            <a:spLocks noGrp="1"/>
          </p:cNvSpPr>
          <p:nvPr>
            <p:ph type="title"/>
          </p:nvPr>
        </p:nvSpPr>
        <p:spPr>
          <a:xfrm>
            <a:off x="558434" y="0"/>
            <a:ext cx="7999412" cy="738188"/>
          </a:xfrm>
        </p:spPr>
        <p:txBody>
          <a:bodyPr/>
          <a:lstStyle/>
          <a:p>
            <a:r>
              <a:rPr lang="en-US" sz="2400" dirty="0" err="1" smtClean="0">
                <a:cs typeface="Arial" pitchFamily="34" charset="0"/>
              </a:rPr>
              <a:t>NextGen</a:t>
            </a:r>
            <a:r>
              <a:rPr lang="en-US" sz="2400" dirty="0" smtClean="0">
                <a:cs typeface="Arial" pitchFamily="34" charset="0"/>
              </a:rPr>
              <a:t> Foundational Documents</a:t>
            </a:r>
          </a:p>
        </p:txBody>
      </p:sp>
      <p:sp>
        <p:nvSpPr>
          <p:cNvPr id="50202" name="TextBox 112"/>
          <p:cNvSpPr txBox="1">
            <a:spLocks noChangeArrowheads="1"/>
          </p:cNvSpPr>
          <p:nvPr/>
        </p:nvSpPr>
        <p:spPr bwMode="auto">
          <a:xfrm>
            <a:off x="114300" y="889000"/>
            <a:ext cx="2011363"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200" b="1">
                <a:solidFill>
                  <a:srgbClr val="400080"/>
                </a:solidFill>
                <a:latin typeface="Helvetica" charset="0"/>
              </a:rPr>
              <a:t>External Communications</a:t>
            </a:r>
          </a:p>
        </p:txBody>
      </p:sp>
      <p:sp>
        <p:nvSpPr>
          <p:cNvPr id="50203" name="TextBox 114"/>
          <p:cNvSpPr txBox="1">
            <a:spLocks noChangeArrowheads="1"/>
          </p:cNvSpPr>
          <p:nvPr/>
        </p:nvSpPr>
        <p:spPr bwMode="auto">
          <a:xfrm>
            <a:off x="114300" y="5726113"/>
            <a:ext cx="201136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200" b="1">
                <a:solidFill>
                  <a:srgbClr val="31859C"/>
                </a:solidFill>
                <a:latin typeface="Helvetica" charset="0"/>
              </a:rPr>
              <a:t>Internal Communications</a:t>
            </a:r>
          </a:p>
        </p:txBody>
      </p:sp>
      <p:pic>
        <p:nvPicPr>
          <p:cNvPr id="50204" name="Picture 1" descr="Untitled.png"/>
          <p:cNvPicPr>
            <a:picLocks noChangeAspect="1"/>
          </p:cNvPicPr>
          <p:nvPr/>
        </p:nvPicPr>
        <p:blipFill>
          <a:blip r:embed="rId9" cstate="print">
            <a:extLst>
              <a:ext uri="{28A0092B-C50C-407E-A947-70E740481C1C}">
                <a14:useLocalDpi xmlns:a14="http://schemas.microsoft.com/office/drawing/2010/main" val="0"/>
              </a:ext>
            </a:extLst>
          </a:blip>
          <a:srcRect l="1228" t="340" b="609"/>
          <a:stretch>
            <a:fillRect/>
          </a:stretch>
        </p:blipFill>
        <p:spPr bwMode="auto">
          <a:xfrm>
            <a:off x="2198688" y="985838"/>
            <a:ext cx="135572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5" name="Picture 2" descr="NSIP_5_Lite 1.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11638" y="3743325"/>
            <a:ext cx="1392237"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Slide Number Placeholder 2"/>
          <p:cNvSpPr txBox="1">
            <a:spLocks/>
          </p:cNvSpPr>
          <p:nvPr/>
        </p:nvSpPr>
        <p:spPr bwMode="auto">
          <a:xfrm>
            <a:off x="8430848" y="6456363"/>
            <a:ext cx="45439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41A70017-2D0C-41EE-9636-8D3C69B7102F}" type="slidenum">
              <a:rPr lang="en-US" sz="1100">
                <a:solidFill>
                  <a:srgbClr val="898989"/>
                </a:solidFill>
                <a:cs typeface="Arial" pitchFamily="34" charset="0"/>
              </a:rPr>
              <a:pPr/>
              <a:t>4</a:t>
            </a:fld>
            <a:endParaRPr lang="en-US" sz="1100" dirty="0">
              <a:solidFill>
                <a:srgbClr val="898989"/>
              </a:solidFill>
              <a:cs typeface="Arial" pitchFamily="34" charset="0"/>
            </a:endParaRPr>
          </a:p>
        </p:txBody>
      </p:sp>
    </p:spTree>
    <p:extLst>
      <p:ext uri="{BB962C8B-B14F-4D97-AF65-F5344CB8AC3E}">
        <p14:creationId xmlns:p14="http://schemas.microsoft.com/office/powerpoint/2010/main" val="20160486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title="TBFM Map"/>
          <p:cNvPicPr>
            <a:picLocks/>
          </p:cNvPicPr>
          <p:nvPr/>
        </p:nvPicPr>
        <p:blipFill>
          <a:blip r:embed="rId3"/>
          <a:stretch>
            <a:fillRect/>
          </a:stretch>
        </p:blipFill>
        <p:spPr>
          <a:xfrm>
            <a:off x="157344" y="1096963"/>
            <a:ext cx="7014981" cy="4756150"/>
          </a:xfrm>
          <a:prstGeom prst="rect">
            <a:avLst/>
          </a:prstGeom>
        </p:spPr>
      </p:pic>
      <p:sp>
        <p:nvSpPr>
          <p:cNvPr id="4" name="Title 3"/>
          <p:cNvSpPr>
            <a:spLocks noGrp="1"/>
          </p:cNvSpPr>
          <p:nvPr>
            <p:ph type="title"/>
          </p:nvPr>
        </p:nvSpPr>
        <p:spPr/>
        <p:txBody>
          <a:bodyPr rtlCol="0">
            <a:normAutofit fontScale="90000"/>
          </a:bodyPr>
          <a:lstStyle/>
          <a:p>
            <a:pPr fontAlgn="auto">
              <a:spcAft>
                <a:spcPts val="0"/>
              </a:spcAft>
              <a:defRPr/>
            </a:pPr>
            <a:r>
              <a:rPr lang="en-US" sz="3600" b="1" dirty="0" smtClean="0">
                <a:solidFill>
                  <a:schemeClr val="accent1">
                    <a:lumMod val="50000"/>
                  </a:schemeClr>
                </a:solidFill>
                <a:latin typeface="Arial" pitchFamily="34" charset="0"/>
                <a:cs typeface="Arial" pitchFamily="34" charset="0"/>
              </a:rPr>
              <a:t>Time Based Flow Management (TBFM)</a:t>
            </a:r>
            <a:br>
              <a:rPr lang="en-US" sz="3600" b="1" dirty="0" smtClean="0">
                <a:solidFill>
                  <a:schemeClr val="accent1">
                    <a:lumMod val="50000"/>
                  </a:schemeClr>
                </a:solidFill>
                <a:latin typeface="Arial" pitchFamily="34" charset="0"/>
                <a:cs typeface="Arial" pitchFamily="34" charset="0"/>
              </a:rPr>
            </a:br>
            <a:r>
              <a:rPr lang="en-US" sz="2700" b="1" dirty="0" smtClean="0">
                <a:solidFill>
                  <a:schemeClr val="accent1">
                    <a:lumMod val="50000"/>
                  </a:schemeClr>
                </a:solidFill>
                <a:latin typeface="Arial" pitchFamily="34" charset="0"/>
                <a:cs typeface="Arial" pitchFamily="34" charset="0"/>
              </a:rPr>
              <a:t>As of: </a:t>
            </a:r>
            <a:r>
              <a:rPr lang="en-US" sz="2700" b="0" dirty="0" smtClean="0">
                <a:solidFill>
                  <a:schemeClr val="accent1">
                    <a:lumMod val="50000"/>
                  </a:schemeClr>
                </a:solidFill>
                <a:latin typeface="Arial" pitchFamily="34" charset="0"/>
                <a:cs typeface="Arial" pitchFamily="34" charset="0"/>
              </a:rPr>
              <a:t>July 2015</a:t>
            </a:r>
            <a:r>
              <a:rPr lang="en-US" sz="2700" b="0" dirty="0" smtClean="0">
                <a:solidFill>
                  <a:schemeClr val="accent1">
                    <a:lumMod val="50000"/>
                  </a:schemeClr>
                </a:solidFill>
              </a:rPr>
              <a:t/>
            </a:r>
            <a:br>
              <a:rPr lang="en-US" sz="2700" b="0" dirty="0" smtClean="0">
                <a:solidFill>
                  <a:schemeClr val="accent1">
                    <a:lumMod val="50000"/>
                  </a:schemeClr>
                </a:solidFill>
              </a:rPr>
            </a:br>
            <a:r>
              <a:rPr lang="en-US" sz="2300" dirty="0" smtClean="0">
                <a:solidFill>
                  <a:schemeClr val="accent1">
                    <a:lumMod val="50000"/>
                  </a:schemeClr>
                </a:solidFill>
              </a:rPr>
              <a:t> </a:t>
            </a:r>
          </a:p>
        </p:txBody>
      </p:sp>
      <p:sp>
        <p:nvSpPr>
          <p:cNvPr id="3076" name="TextBox 41"/>
          <p:cNvSpPr txBox="1">
            <a:spLocks noChangeArrowheads="1"/>
          </p:cNvSpPr>
          <p:nvPr/>
        </p:nvSpPr>
        <p:spPr bwMode="auto">
          <a:xfrm>
            <a:off x="284163" y="6591300"/>
            <a:ext cx="85772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457200" fontAlgn="base">
              <a:spcBef>
                <a:spcPct val="0"/>
              </a:spcBef>
              <a:spcAft>
                <a:spcPct val="0"/>
              </a:spcAft>
            </a:pPr>
            <a:fld id="{09890A35-5828-44D6-95E3-4BC7E189D3F2}" type="slidenum">
              <a:rPr lang="en-US" altLang="en-US" sz="1000" b="1">
                <a:solidFill>
                  <a:srgbClr val="000000"/>
                </a:solidFill>
                <a:latin typeface="Arial" charset="0"/>
              </a:rPr>
              <a:pPr algn="ctr" defTabSz="457200" fontAlgn="base">
                <a:spcBef>
                  <a:spcPct val="0"/>
                </a:spcBef>
                <a:spcAft>
                  <a:spcPct val="0"/>
                </a:spcAft>
              </a:pPr>
              <a:t>40</a:t>
            </a:fld>
            <a:endParaRPr lang="en-US" altLang="en-US" sz="1000" b="1" dirty="0">
              <a:solidFill>
                <a:srgbClr val="000000"/>
              </a:solidFill>
              <a:latin typeface="Arial" charset="0"/>
            </a:endParaRPr>
          </a:p>
        </p:txBody>
      </p:sp>
      <p:pic>
        <p:nvPicPr>
          <p:cNvPr id="47" name="Picture 4" descr="Icon" title="Deliver Capabilities"/>
          <p:cNvPicPr>
            <a:picLocks noChangeAspect="1" noChangeArrowheads="1"/>
          </p:cNvPicPr>
          <p:nvPr/>
        </p:nvPicPr>
        <p:blipFill>
          <a:blip r:embed="rId4"/>
          <a:srcRect/>
          <a:stretch>
            <a:fillRect/>
          </a:stretch>
        </p:blipFill>
        <p:spPr bwMode="auto">
          <a:xfrm>
            <a:off x="8531225" y="639763"/>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descr="Icon" title="Execute Programs"/>
          <p:cNvPicPr>
            <a:picLocks noChangeAspect="1" noChangeArrowheads="1"/>
          </p:cNvPicPr>
          <p:nvPr/>
        </p:nvPicPr>
        <p:blipFill>
          <a:blip r:embed="rId5"/>
          <a:srcRect/>
          <a:stretch>
            <a:fillRect/>
          </a:stretch>
        </p:blipFill>
        <p:spPr bwMode="auto">
          <a:xfrm>
            <a:off x="8531225" y="65088"/>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9" name="TextBox 95"/>
          <p:cNvSpPr txBox="1">
            <a:spLocks noChangeArrowheads="1"/>
          </p:cNvSpPr>
          <p:nvPr/>
        </p:nvSpPr>
        <p:spPr bwMode="auto">
          <a:xfrm>
            <a:off x="658813" y="5784850"/>
            <a:ext cx="2293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fontAlgn="base">
              <a:spcBef>
                <a:spcPct val="0"/>
              </a:spcBef>
              <a:spcAft>
                <a:spcPct val="0"/>
              </a:spcAft>
            </a:pPr>
            <a:r>
              <a:rPr lang="en-US" sz="900" b="1" dirty="0">
                <a:solidFill>
                  <a:srgbClr val="1F497D"/>
                </a:solidFill>
                <a:latin typeface="Arial" charset="0"/>
              </a:rPr>
              <a:t>Time Based Flow Management (TBFM)</a:t>
            </a:r>
          </a:p>
        </p:txBody>
      </p:sp>
      <p:sp>
        <p:nvSpPr>
          <p:cNvPr id="49" name="Pentagon 48"/>
          <p:cNvSpPr/>
          <p:nvPr/>
        </p:nvSpPr>
        <p:spPr bwMode="auto">
          <a:xfrm>
            <a:off x="157344" y="5969516"/>
            <a:ext cx="8931094" cy="596385"/>
          </a:xfrm>
          <a:prstGeom prst="homePlate">
            <a:avLst/>
          </a:prstGeom>
          <a:gradFill flip="none" rotWithShape="1">
            <a:gsLst>
              <a:gs pos="93000">
                <a:srgbClr val="92D050"/>
              </a:gs>
              <a:gs pos="30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wrap="square">
            <a:spAutoFit/>
          </a:bodyPr>
          <a:lstStyle/>
          <a:p>
            <a:pPr defTabSz="457200" fontAlgn="base">
              <a:spcBef>
                <a:spcPct val="50000"/>
              </a:spcBef>
              <a:spcAft>
                <a:spcPct val="0"/>
              </a:spcAft>
              <a:defRPr/>
            </a:pPr>
            <a:endParaRPr lang="en-US" sz="2400" dirty="0">
              <a:solidFill>
                <a:srgbClr val="000000"/>
              </a:solidFill>
              <a:latin typeface="Arial" charset="0"/>
            </a:endParaRPr>
          </a:p>
        </p:txBody>
      </p:sp>
      <p:sp>
        <p:nvSpPr>
          <p:cNvPr id="19" name="Rectangle 18"/>
          <p:cNvSpPr/>
          <p:nvPr/>
        </p:nvSpPr>
        <p:spPr>
          <a:xfrm>
            <a:off x="1857375" y="5477073"/>
            <a:ext cx="7004050" cy="307777"/>
          </a:xfrm>
          <a:prstGeom prst="rect">
            <a:avLst/>
          </a:prstGeom>
        </p:spPr>
        <p:txBody>
          <a:bodyPr wrap="square" lIns="0" tIns="0" rIns="0" bIns="0">
            <a:spAutoFit/>
          </a:bodyPr>
          <a:lstStyle/>
          <a:p>
            <a:pPr marL="0" lvl="1" defTabSz="458518" fontAlgn="base">
              <a:spcBef>
                <a:spcPct val="0"/>
              </a:spcBef>
              <a:spcAft>
                <a:spcPct val="0"/>
              </a:spcAft>
              <a:defRPr/>
            </a:pPr>
            <a:r>
              <a:rPr lang="en-US" sz="1000" b="1" kern="0" dirty="0">
                <a:solidFill>
                  <a:srgbClr val="1F497D"/>
                </a:solidFill>
                <a:latin typeface="Arial" panose="020B0604020202020204" pitchFamily="34" charset="0"/>
                <a:cs typeface="Arial" panose="020B0604020202020204" pitchFamily="34" charset="0"/>
              </a:rPr>
              <a:t>Changes from </a:t>
            </a:r>
            <a:r>
              <a:rPr lang="en-US" sz="1000" b="1" kern="0" dirty="0" smtClean="0">
                <a:solidFill>
                  <a:srgbClr val="1F497D"/>
                </a:solidFill>
                <a:latin typeface="Arial" panose="020B0604020202020204" pitchFamily="34" charset="0"/>
                <a:cs typeface="Arial" panose="020B0604020202020204" pitchFamily="34" charset="0"/>
              </a:rPr>
              <a:t>Previous Month:  </a:t>
            </a:r>
            <a:r>
              <a:rPr lang="en-US" sz="1000" b="1" kern="0" dirty="0" smtClean="0">
                <a:solidFill>
                  <a:srgbClr val="FF0000"/>
                </a:solidFill>
                <a:latin typeface="Arial" panose="020B0604020202020204" pitchFamily="34" charset="0"/>
                <a:cs typeface="Arial" panose="020B0604020202020204" pitchFamily="34" charset="0"/>
              </a:rPr>
              <a:t>IARD Interval Mgmt Spacing Cruise / Arrivals &amp; Approach Completed </a:t>
            </a:r>
          </a:p>
          <a:p>
            <a:pPr marL="0" lvl="1" defTabSz="458518" fontAlgn="base">
              <a:spcBef>
                <a:spcPct val="0"/>
              </a:spcBef>
              <a:spcAft>
                <a:spcPct val="0"/>
              </a:spcAft>
              <a:defRPr/>
            </a:pPr>
            <a:endParaRPr lang="en-US" altLang="en-US" sz="1000" dirty="0">
              <a:solidFill>
                <a:srgbClr val="FF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9918" y="1597025"/>
            <a:ext cx="1841500"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descr="Checkmark" title="Objective Completed"/>
          <p:cNvPicPr>
            <a:picLocks noChangeAspect="1" noChangeArrowheads="1"/>
          </p:cNvPicPr>
          <p:nvPr/>
        </p:nvPicPr>
        <p:blipFill>
          <a:blip r:embed="rId7"/>
          <a:srcRect/>
          <a:stretch>
            <a:fillRect/>
          </a:stretch>
        </p:blipFill>
        <p:spPr bwMode="auto">
          <a:xfrm>
            <a:off x="178594" y="5971449"/>
            <a:ext cx="2111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15"/>
          <p:cNvSpPr txBox="1">
            <a:spLocks noChangeArrowheads="1"/>
          </p:cNvSpPr>
          <p:nvPr/>
        </p:nvSpPr>
        <p:spPr bwMode="auto">
          <a:xfrm>
            <a:off x="406383" y="6053824"/>
            <a:ext cx="169757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457200" fontAlgn="base">
              <a:spcBef>
                <a:spcPct val="0"/>
              </a:spcBef>
              <a:spcAft>
                <a:spcPct val="0"/>
              </a:spcAft>
            </a:pPr>
            <a:r>
              <a:rPr lang="en-US" altLang="en-US" sz="800" b="1" dirty="0" smtClean="0">
                <a:solidFill>
                  <a:prstClr val="black"/>
                </a:solidFill>
                <a:latin typeface="Arial" charset="0"/>
              </a:rPr>
              <a:t>WP 3 (Integrated </a:t>
            </a:r>
            <a:r>
              <a:rPr lang="en-US" altLang="en-US" sz="800" b="1" dirty="0">
                <a:solidFill>
                  <a:prstClr val="black"/>
                </a:solidFill>
                <a:latin typeface="Arial" charset="0"/>
              </a:rPr>
              <a:t>Departure/Arrival </a:t>
            </a:r>
            <a:r>
              <a:rPr lang="en-US" altLang="en-US" sz="800" b="1" dirty="0" smtClean="0">
                <a:solidFill>
                  <a:prstClr val="black"/>
                </a:solidFill>
                <a:latin typeface="Arial" charset="0"/>
              </a:rPr>
              <a:t>Capability (IDAC) / Terminal Sequencing and Spacing </a:t>
            </a:r>
            <a:r>
              <a:rPr lang="en-US" altLang="en-US" sz="800" b="1" dirty="0" smtClean="0">
                <a:latin typeface="Arial" charset="0"/>
              </a:rPr>
              <a:t>(TSAS) FID April 2015</a:t>
            </a:r>
            <a:endParaRPr lang="en-US" altLang="en-US" sz="800" b="1" dirty="0">
              <a:latin typeface="Arial" charset="0"/>
            </a:endParaRPr>
          </a:p>
        </p:txBody>
      </p:sp>
      <p:sp>
        <p:nvSpPr>
          <p:cNvPr id="33" name="TextBox 115"/>
          <p:cNvSpPr txBox="1">
            <a:spLocks noChangeArrowheads="1"/>
          </p:cNvSpPr>
          <p:nvPr/>
        </p:nvSpPr>
        <p:spPr bwMode="auto">
          <a:xfrm>
            <a:off x="3068395" y="6021486"/>
            <a:ext cx="16616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457200" fontAlgn="base">
              <a:spcBef>
                <a:spcPct val="0"/>
              </a:spcBef>
              <a:spcAft>
                <a:spcPct val="0"/>
              </a:spcAft>
            </a:pPr>
            <a:r>
              <a:rPr lang="en-US" sz="800" b="1" dirty="0" smtClean="0">
                <a:solidFill>
                  <a:prstClr val="black"/>
                </a:solidFill>
                <a:latin typeface="Arial" panose="020B0604020202020204" pitchFamily="34" charset="0"/>
                <a:ea typeface="ＭＳ Ｐゴシック" pitchFamily="34" charset="-128"/>
                <a:cs typeface="Arial" panose="020B0604020202020204" pitchFamily="34" charset="0"/>
              </a:rPr>
              <a:t>IARD Interval Management – Spacing Cruise / Arrivals &amp; Approach </a:t>
            </a:r>
          </a:p>
          <a:p>
            <a:pPr algn="ctr" defTabSz="457200" fontAlgn="base">
              <a:spcBef>
                <a:spcPct val="0"/>
              </a:spcBef>
              <a:spcAft>
                <a:spcPct val="0"/>
              </a:spcAft>
            </a:pPr>
            <a:r>
              <a:rPr lang="en-US" sz="800" b="1" dirty="0" smtClean="0">
                <a:solidFill>
                  <a:prstClr val="black"/>
                </a:solidFill>
                <a:latin typeface="Arial" panose="020B0604020202020204" pitchFamily="34" charset="0"/>
                <a:ea typeface="ＭＳ Ｐゴシック" pitchFamily="34" charset="-128"/>
                <a:cs typeface="Arial" panose="020B0604020202020204" pitchFamily="34" charset="0"/>
              </a:rPr>
              <a:t> July 2015</a:t>
            </a:r>
            <a:endParaRPr lang="en-US" sz="800" b="1" dirty="0">
              <a:solidFill>
                <a:prstClr val="black"/>
              </a:solidFill>
              <a:latin typeface="Arial" panose="020B0604020202020204" pitchFamily="34" charset="0"/>
              <a:ea typeface="ＭＳ Ｐゴシック" pitchFamily="34" charset="-128"/>
              <a:cs typeface="Arial" panose="020B0604020202020204" pitchFamily="34" charset="0"/>
            </a:endParaRPr>
          </a:p>
        </p:txBody>
      </p:sp>
      <p:sp>
        <p:nvSpPr>
          <p:cNvPr id="35" name="TextBox 115"/>
          <p:cNvSpPr txBox="1">
            <a:spLocks noChangeArrowheads="1"/>
          </p:cNvSpPr>
          <p:nvPr/>
        </p:nvSpPr>
        <p:spPr bwMode="auto">
          <a:xfrm>
            <a:off x="4877882" y="6026344"/>
            <a:ext cx="19636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457200" fontAlgn="base">
              <a:spcBef>
                <a:spcPct val="0"/>
              </a:spcBef>
              <a:spcAft>
                <a:spcPct val="0"/>
              </a:spcAft>
            </a:pPr>
            <a:r>
              <a:rPr lang="en-US" sz="800" b="1" dirty="0" smtClean="0">
                <a:solidFill>
                  <a:srgbClr val="000000"/>
                </a:solidFill>
                <a:latin typeface="Arial" panose="020B0604020202020204" pitchFamily="34" charset="0"/>
                <a:ea typeface="ＭＳ Ｐゴシック" pitchFamily="34" charset="-128"/>
                <a:cs typeface="Arial" panose="020B0604020202020204" pitchFamily="34" charset="0"/>
              </a:rPr>
              <a:t>FID </a:t>
            </a:r>
            <a:r>
              <a:rPr lang="en-US" sz="800" b="1" dirty="0">
                <a:solidFill>
                  <a:srgbClr val="000000"/>
                </a:solidFill>
                <a:latin typeface="Arial" panose="020B0604020202020204" pitchFamily="34" charset="0"/>
                <a:ea typeface="ＭＳ Ｐゴシック" pitchFamily="34" charset="-128"/>
                <a:cs typeface="Arial" panose="020B0604020202020204" pitchFamily="34" charset="0"/>
              </a:rPr>
              <a:t>Interval Management </a:t>
            </a:r>
            <a:endParaRPr lang="en-US" sz="800" b="1" dirty="0" smtClean="0">
              <a:solidFill>
                <a:srgbClr val="000000"/>
              </a:solidFill>
              <a:latin typeface="Arial" panose="020B0604020202020204" pitchFamily="34" charset="0"/>
              <a:ea typeface="ＭＳ Ｐゴシック" pitchFamily="34" charset="-128"/>
              <a:cs typeface="Arial" panose="020B0604020202020204" pitchFamily="34" charset="0"/>
            </a:endParaRPr>
          </a:p>
          <a:p>
            <a:pPr algn="ctr" defTabSz="457200" fontAlgn="base">
              <a:spcBef>
                <a:spcPct val="0"/>
              </a:spcBef>
              <a:spcAft>
                <a:spcPct val="0"/>
              </a:spcAft>
            </a:pPr>
            <a:r>
              <a:rPr lang="en-US" sz="800" b="1" dirty="0" smtClean="0">
                <a:solidFill>
                  <a:srgbClr val="000000"/>
                </a:solidFill>
                <a:latin typeface="Arial" panose="020B0604020202020204" pitchFamily="34" charset="0"/>
                <a:ea typeface="ＭＳ Ｐゴシック" pitchFamily="34" charset="-128"/>
                <a:cs typeface="Arial" panose="020B0604020202020204" pitchFamily="34" charset="0"/>
              </a:rPr>
              <a:t>– </a:t>
            </a:r>
            <a:r>
              <a:rPr lang="en-US" sz="800" b="1" dirty="0">
                <a:solidFill>
                  <a:srgbClr val="000000"/>
                </a:solidFill>
                <a:latin typeface="Arial" panose="020B0604020202020204" pitchFamily="34" charset="0"/>
                <a:ea typeface="ＭＳ Ｐゴシック" pitchFamily="34" charset="-128"/>
                <a:cs typeface="Arial" panose="020B0604020202020204" pitchFamily="34" charset="0"/>
              </a:rPr>
              <a:t>Spacing </a:t>
            </a:r>
            <a:r>
              <a:rPr lang="en-US" sz="800" b="1" dirty="0" smtClean="0">
                <a:solidFill>
                  <a:srgbClr val="000000"/>
                </a:solidFill>
                <a:latin typeface="Arial" panose="020B0604020202020204" pitchFamily="34" charset="0"/>
                <a:ea typeface="ＭＳ Ｐゴシック" pitchFamily="34" charset="-128"/>
                <a:cs typeface="Arial" panose="020B0604020202020204" pitchFamily="34" charset="0"/>
              </a:rPr>
              <a:t>Cruise / Arrivals and Approach</a:t>
            </a:r>
          </a:p>
          <a:p>
            <a:pPr algn="ctr" defTabSz="457200" fontAlgn="base">
              <a:spcBef>
                <a:spcPct val="0"/>
              </a:spcBef>
              <a:spcAft>
                <a:spcPct val="0"/>
              </a:spcAft>
            </a:pPr>
            <a:r>
              <a:rPr lang="en-US" sz="800" b="1" dirty="0" smtClean="0">
                <a:solidFill>
                  <a:srgbClr val="000000"/>
                </a:solidFill>
                <a:latin typeface="Arial" panose="020B0604020202020204" pitchFamily="34" charset="0"/>
                <a:ea typeface="ＭＳ Ｐゴシック" pitchFamily="34" charset="-128"/>
                <a:cs typeface="Arial" panose="020B0604020202020204" pitchFamily="34" charset="0"/>
              </a:rPr>
              <a:t> December 2016</a:t>
            </a:r>
            <a:endParaRPr lang="en-US" sz="800" b="1"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41" name="Oval 97"/>
          <p:cNvSpPr>
            <a:spLocks noChangeArrowheads="1"/>
          </p:cNvSpPr>
          <p:nvPr/>
        </p:nvSpPr>
        <p:spPr bwMode="auto">
          <a:xfrm>
            <a:off x="4984243" y="5990602"/>
            <a:ext cx="212725" cy="198437"/>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50000"/>
              </a:spcBef>
              <a:spcAft>
                <a:spcPct val="0"/>
              </a:spcAft>
              <a:buFontTx/>
              <a:buChar char="•"/>
            </a:pPr>
            <a:endParaRPr lang="en-US" altLang="en-US" sz="2400" dirty="0" smtClean="0">
              <a:solidFill>
                <a:srgbClr val="000000"/>
              </a:solidFill>
              <a:latin typeface="Arial" pitchFamily="34" charset="0"/>
              <a:cs typeface="Arial" pitchFamily="34" charset="0"/>
            </a:endParaRPr>
          </a:p>
        </p:txBody>
      </p:sp>
      <p:sp>
        <p:nvSpPr>
          <p:cNvPr id="21" name="TextBox 115"/>
          <p:cNvSpPr txBox="1">
            <a:spLocks noChangeArrowheads="1"/>
          </p:cNvSpPr>
          <p:nvPr/>
        </p:nvSpPr>
        <p:spPr bwMode="auto">
          <a:xfrm>
            <a:off x="7245714" y="6087899"/>
            <a:ext cx="8040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457200" fontAlgn="base">
              <a:spcBef>
                <a:spcPct val="0"/>
              </a:spcBef>
              <a:spcAft>
                <a:spcPct val="0"/>
              </a:spcAft>
            </a:pPr>
            <a:r>
              <a:rPr lang="en-US" altLang="en-US" sz="800" b="1" dirty="0" smtClean="0">
                <a:solidFill>
                  <a:prstClr val="black"/>
                </a:solidFill>
                <a:latin typeface="Arial" charset="0"/>
              </a:rPr>
              <a:t>First </a:t>
            </a:r>
            <a:r>
              <a:rPr lang="en-US" altLang="en-US" sz="800" b="1" dirty="0" smtClean="0">
                <a:latin typeface="Arial" charset="0"/>
              </a:rPr>
              <a:t>TSAS</a:t>
            </a:r>
            <a:r>
              <a:rPr lang="en-US" altLang="en-US" sz="800" b="1" dirty="0" smtClean="0">
                <a:solidFill>
                  <a:prstClr val="black"/>
                </a:solidFill>
                <a:latin typeface="Arial" charset="0"/>
              </a:rPr>
              <a:t> Site Deployed </a:t>
            </a:r>
          </a:p>
          <a:p>
            <a:pPr algn="ctr" defTabSz="457200" fontAlgn="base">
              <a:spcBef>
                <a:spcPct val="0"/>
              </a:spcBef>
              <a:spcAft>
                <a:spcPct val="0"/>
              </a:spcAft>
            </a:pPr>
            <a:r>
              <a:rPr lang="en-US" altLang="en-US" sz="800" b="1" dirty="0" smtClean="0">
                <a:solidFill>
                  <a:prstClr val="black"/>
                </a:solidFill>
                <a:latin typeface="Arial" charset="0"/>
              </a:rPr>
              <a:t>April 2019</a:t>
            </a:r>
            <a:endParaRPr lang="en-US" altLang="en-US" sz="800" b="1" dirty="0">
              <a:solidFill>
                <a:prstClr val="black"/>
              </a:solidFill>
              <a:latin typeface="Arial" charset="0"/>
            </a:endParaRPr>
          </a:p>
        </p:txBody>
      </p:sp>
      <p:sp>
        <p:nvSpPr>
          <p:cNvPr id="23" name="Oval 97"/>
          <p:cNvSpPr>
            <a:spLocks noChangeArrowheads="1"/>
          </p:cNvSpPr>
          <p:nvPr/>
        </p:nvSpPr>
        <p:spPr bwMode="auto">
          <a:xfrm>
            <a:off x="6943555" y="5971449"/>
            <a:ext cx="212725" cy="198437"/>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50000"/>
              </a:spcBef>
              <a:spcAft>
                <a:spcPct val="0"/>
              </a:spcAft>
              <a:buFontTx/>
              <a:buChar char="•"/>
            </a:pPr>
            <a:endParaRPr lang="en-US" altLang="en-US" sz="2400" dirty="0" smtClean="0">
              <a:solidFill>
                <a:srgbClr val="000000"/>
              </a:solidFill>
              <a:latin typeface="Arial" pitchFamily="34" charset="0"/>
              <a:cs typeface="Arial" pitchFamily="34" charset="0"/>
            </a:endParaRPr>
          </a:p>
        </p:txBody>
      </p:sp>
      <p:pic>
        <p:nvPicPr>
          <p:cNvPr id="20" name="Picture 3" descr="Checkma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9317" y="5992259"/>
            <a:ext cx="2111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6683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42"/>
          <p:cNvSpPr txBox="1">
            <a:spLocks noChangeArrowheads="1"/>
          </p:cNvSpPr>
          <p:nvPr/>
        </p:nvSpPr>
        <p:spPr bwMode="auto">
          <a:xfrm>
            <a:off x="282575" y="6611938"/>
            <a:ext cx="8578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C859BB1A-F454-4578-955F-E3242EA8E32D}" type="slidenum">
              <a:rPr lang="en-US" altLang="en-US" sz="1000" b="1">
                <a:solidFill>
                  <a:srgbClr val="000000"/>
                </a:solidFill>
                <a:latin typeface="Arial" charset="0"/>
              </a:rPr>
              <a:pPr algn="ctr"/>
              <a:t>41</a:t>
            </a:fld>
            <a:endParaRPr lang="en-US" altLang="en-US" sz="1000" b="1">
              <a:solidFill>
                <a:srgbClr val="000000"/>
              </a:solidFill>
              <a:latin typeface="Arial" charset="0"/>
            </a:endParaRPr>
          </a:p>
        </p:txBody>
      </p:sp>
      <p:pic>
        <p:nvPicPr>
          <p:cNvPr id="26" name="Picture 4" descr="Icon" title="Deliver Capabilities"/>
          <p:cNvPicPr>
            <a:picLocks noChangeAspect="1" noChangeArrowheads="1"/>
          </p:cNvPicPr>
          <p:nvPr/>
        </p:nvPicPr>
        <p:blipFill>
          <a:blip r:embed="rId3"/>
          <a:srcRect/>
          <a:stretch>
            <a:fillRect/>
          </a:stretch>
        </p:blipFill>
        <p:spPr bwMode="auto">
          <a:xfrm>
            <a:off x="8531225" y="639763"/>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descr="Icon" title="Execute Programs"/>
          <p:cNvPicPr>
            <a:picLocks noChangeAspect="1" noChangeArrowheads="1"/>
          </p:cNvPicPr>
          <p:nvPr/>
        </p:nvPicPr>
        <p:blipFill>
          <a:blip r:embed="rId4"/>
          <a:srcRect/>
          <a:stretch>
            <a:fillRect/>
          </a:stretch>
        </p:blipFill>
        <p:spPr bwMode="auto">
          <a:xfrm>
            <a:off x="8531225" y="65088"/>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42" name="Title 3"/>
          <p:cNvSpPr>
            <a:spLocks noGrp="1"/>
          </p:cNvSpPr>
          <p:nvPr>
            <p:ph type="title"/>
          </p:nvPr>
        </p:nvSpPr>
        <p:spPr/>
        <p:txBody>
          <a:bodyPr rtlCol="0">
            <a:noAutofit/>
          </a:bodyPr>
          <a:lstStyle/>
          <a:p>
            <a:pPr fontAlgn="auto">
              <a:spcAft>
                <a:spcPts val="0"/>
              </a:spcAft>
              <a:defRPr/>
            </a:pPr>
            <a:r>
              <a:rPr lang="en-US" altLang="en-US" sz="3200" dirty="0" smtClean="0">
                <a:solidFill>
                  <a:schemeClr val="accent1">
                    <a:lumMod val="50000"/>
                  </a:schemeClr>
                </a:solidFill>
                <a:latin typeface="Arial" pitchFamily="34" charset="0"/>
                <a:cs typeface="Arial" pitchFamily="34" charset="0"/>
              </a:rPr>
              <a:t>Improved Surface Operations (SurfOps)</a:t>
            </a:r>
            <a:br>
              <a:rPr lang="en-US" altLang="en-US" sz="3200" dirty="0" smtClean="0">
                <a:solidFill>
                  <a:schemeClr val="accent1">
                    <a:lumMod val="50000"/>
                  </a:schemeClr>
                </a:solidFill>
                <a:latin typeface="Arial" pitchFamily="34" charset="0"/>
                <a:cs typeface="Arial" pitchFamily="34" charset="0"/>
              </a:rPr>
            </a:br>
            <a:r>
              <a:rPr lang="en-US" sz="2400" dirty="0">
                <a:solidFill>
                  <a:srgbClr val="4F81BD">
                    <a:lumMod val="50000"/>
                  </a:srgbClr>
                </a:solidFill>
                <a:latin typeface="Arial" pitchFamily="34" charset="0"/>
                <a:cs typeface="Arial" pitchFamily="34" charset="0"/>
              </a:rPr>
              <a:t>As of: </a:t>
            </a:r>
            <a:r>
              <a:rPr lang="en-US" sz="2400" b="0" dirty="0" smtClean="0">
                <a:solidFill>
                  <a:schemeClr val="accent1">
                    <a:lumMod val="50000"/>
                  </a:schemeClr>
                </a:solidFill>
                <a:latin typeface="Arial" pitchFamily="34" charset="0"/>
                <a:cs typeface="Arial" pitchFamily="34" charset="0"/>
              </a:rPr>
              <a:t>July</a:t>
            </a:r>
            <a:r>
              <a:rPr lang="en-US" sz="2400" b="0" dirty="0" smtClean="0">
                <a:solidFill>
                  <a:srgbClr val="4F81BD">
                    <a:lumMod val="50000"/>
                  </a:srgbClr>
                </a:solidFill>
                <a:latin typeface="Arial" pitchFamily="34" charset="0"/>
                <a:cs typeface="Arial" pitchFamily="34" charset="0"/>
              </a:rPr>
              <a:t> </a:t>
            </a:r>
            <a:r>
              <a:rPr lang="en-US" sz="2400" b="0" dirty="0">
                <a:solidFill>
                  <a:srgbClr val="4F81BD">
                    <a:lumMod val="50000"/>
                  </a:srgbClr>
                </a:solidFill>
                <a:latin typeface="Arial" pitchFamily="34" charset="0"/>
                <a:cs typeface="Arial" pitchFamily="34" charset="0"/>
              </a:rPr>
              <a:t>2015</a:t>
            </a:r>
            <a:r>
              <a:rPr lang="en-US" sz="2400" b="0" dirty="0">
                <a:solidFill>
                  <a:srgbClr val="4F81BD">
                    <a:lumMod val="50000"/>
                  </a:srgbClr>
                </a:solidFill>
              </a:rPr>
              <a:t/>
            </a:r>
            <a:br>
              <a:rPr lang="en-US" sz="2400" b="0" dirty="0">
                <a:solidFill>
                  <a:srgbClr val="4F81BD">
                    <a:lumMod val="50000"/>
                  </a:srgbClr>
                </a:solidFill>
              </a:rPr>
            </a:br>
            <a:endParaRPr lang="en-US" altLang="en-US" sz="3200" b="0" dirty="0" smtClean="0">
              <a:solidFill>
                <a:schemeClr val="accent1">
                  <a:lumMod val="50000"/>
                </a:schemeClr>
              </a:solidFill>
              <a:latin typeface="Arial" pitchFamily="34" charset="0"/>
              <a:cs typeface="Arial" pitchFamily="34" charset="0"/>
            </a:endParaRPr>
          </a:p>
        </p:txBody>
      </p:sp>
      <p:pic>
        <p:nvPicPr>
          <p:cNvPr id="42" name="Picture 41" title="ISO Map"/>
          <p:cNvPicPr>
            <a:picLocks noChangeAspect="1"/>
          </p:cNvPicPr>
          <p:nvPr/>
        </p:nvPicPr>
        <p:blipFill>
          <a:blip r:embed="rId5"/>
          <a:stretch>
            <a:fillRect/>
          </a:stretch>
        </p:blipFill>
        <p:spPr>
          <a:xfrm>
            <a:off x="6350" y="1293813"/>
            <a:ext cx="7129463" cy="4754562"/>
          </a:xfrm>
          <a:prstGeom prst="rect">
            <a:avLst/>
          </a:prstGeom>
        </p:spPr>
      </p:pic>
      <p:grpSp>
        <p:nvGrpSpPr>
          <p:cNvPr id="8209" name="Group 11"/>
          <p:cNvGrpSpPr>
            <a:grpSpLocks/>
          </p:cNvGrpSpPr>
          <p:nvPr/>
        </p:nvGrpSpPr>
        <p:grpSpPr bwMode="auto">
          <a:xfrm>
            <a:off x="5233988" y="1357313"/>
            <a:ext cx="825500" cy="717550"/>
            <a:chOff x="7063062" y="1983367"/>
            <a:chExt cx="826019" cy="716972"/>
          </a:xfrm>
        </p:grpSpPr>
        <p:sp>
          <p:nvSpPr>
            <p:cNvPr id="28" name="Rounded Rectangle 27"/>
            <p:cNvSpPr/>
            <p:nvPr/>
          </p:nvSpPr>
          <p:spPr>
            <a:xfrm>
              <a:off x="7063062" y="1983367"/>
              <a:ext cx="826019" cy="716972"/>
            </a:xfrm>
            <a:prstGeom prst="roundRect">
              <a:avLst>
                <a:gd name="adj" fmla="val 10761"/>
              </a:avLst>
            </a:prstGeom>
            <a:solidFill>
              <a:srgbClr val="AEE0F6"/>
            </a:solidFill>
            <a:ln w="9525" cmpd="sng">
              <a:solidFill>
                <a:srgbClr val="3B84C8"/>
              </a:solidFill>
            </a:ln>
            <a:effectLst/>
          </p:spPr>
          <p:style>
            <a:lnRef idx="1">
              <a:schemeClr val="accent1"/>
            </a:lnRef>
            <a:fillRef idx="3">
              <a:schemeClr val="accent1"/>
            </a:fillRef>
            <a:effectRef idx="2">
              <a:schemeClr val="accent1"/>
            </a:effectRef>
            <a:fontRef idx="minor">
              <a:schemeClr val="lt1"/>
            </a:fontRef>
          </p:style>
          <p:txBody>
            <a:bodyPr lIns="0" tIns="0" rIns="0"/>
            <a:lstStyle/>
            <a:p>
              <a:pPr algn="ctr" fontAlgn="auto">
                <a:spcBef>
                  <a:spcPts val="0"/>
                </a:spcBef>
                <a:spcAft>
                  <a:spcPts val="600"/>
                </a:spcAft>
                <a:defRPr/>
              </a:pPr>
              <a:r>
                <a:rPr lang="en-US" sz="1100" b="1" dirty="0">
                  <a:solidFill>
                    <a:srgbClr val="17375E"/>
                  </a:solidFill>
                  <a:latin typeface="Arial" panose="020B0604020202020204" pitchFamily="34" charset="0"/>
                  <a:cs typeface="Arial" panose="020B0604020202020204" pitchFamily="34" charset="0"/>
                </a:rPr>
                <a:t>Key</a:t>
              </a:r>
            </a:p>
            <a:p>
              <a:pPr marL="287338" fontAlgn="auto">
                <a:spcBef>
                  <a:spcPts val="0"/>
                </a:spcBef>
                <a:spcAft>
                  <a:spcPts val="600"/>
                </a:spcAft>
                <a:defRPr/>
              </a:pPr>
              <a:r>
                <a:rPr lang="en-US" sz="800" dirty="0">
                  <a:solidFill>
                    <a:prstClr val="black"/>
                  </a:solidFill>
                  <a:latin typeface="Arial" panose="020B0604020202020204" pitchFamily="34" charset="0"/>
                  <a:cs typeface="Arial" panose="020B0604020202020204" pitchFamily="34" charset="0"/>
                </a:rPr>
                <a:t>ASDE-X</a:t>
              </a:r>
            </a:p>
            <a:p>
              <a:pPr marL="287338" fontAlgn="auto">
                <a:spcBef>
                  <a:spcPts val="0"/>
                </a:spcBef>
                <a:spcAft>
                  <a:spcPts val="600"/>
                </a:spcAft>
                <a:defRPr/>
              </a:pPr>
              <a:r>
                <a:rPr lang="en-US" sz="800" dirty="0">
                  <a:solidFill>
                    <a:prstClr val="black"/>
                  </a:solidFill>
                  <a:latin typeface="Arial" panose="020B0604020202020204" pitchFamily="34" charset="0"/>
                  <a:cs typeface="Arial" panose="020B0604020202020204" pitchFamily="34" charset="0"/>
                </a:rPr>
                <a:t>ASSC</a:t>
              </a:r>
            </a:p>
          </p:txBody>
        </p:sp>
        <p:grpSp>
          <p:nvGrpSpPr>
            <p:cNvPr id="8296" name="Group 5"/>
            <p:cNvGrpSpPr>
              <a:grpSpLocks/>
            </p:cNvGrpSpPr>
            <p:nvPr/>
          </p:nvGrpSpPr>
          <p:grpSpPr bwMode="auto">
            <a:xfrm>
              <a:off x="7188619" y="2250384"/>
              <a:ext cx="125578" cy="125578"/>
              <a:chOff x="7224715" y="1431760"/>
              <a:chExt cx="125578" cy="125578"/>
            </a:xfrm>
          </p:grpSpPr>
          <p:sp>
            <p:nvSpPr>
              <p:cNvPr id="5" name="Oval 4"/>
              <p:cNvSpPr/>
              <p:nvPr/>
            </p:nvSpPr>
            <p:spPr>
              <a:xfrm>
                <a:off x="7224649" y="1431228"/>
                <a:ext cx="125492" cy="128484"/>
              </a:xfrm>
              <a:prstGeom prst="ellipse">
                <a:avLst/>
              </a:prstGeom>
              <a:noFill/>
              <a:ln w="19050">
                <a:solidFill>
                  <a:srgbClr val="6E6E7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cs typeface="Arial" panose="020B0604020202020204" pitchFamily="34" charset="0"/>
                </a:endParaRPr>
              </a:p>
            </p:txBody>
          </p:sp>
          <p:sp>
            <p:nvSpPr>
              <p:cNvPr id="29" name="Oval 28"/>
              <p:cNvSpPr/>
              <p:nvPr/>
            </p:nvSpPr>
            <p:spPr>
              <a:xfrm>
                <a:off x="7251654" y="1458194"/>
                <a:ext cx="71482" cy="72966"/>
              </a:xfrm>
              <a:prstGeom prst="ellipse">
                <a:avLst/>
              </a:prstGeom>
              <a:gradFill>
                <a:gsLst>
                  <a:gs pos="0">
                    <a:srgbClr val="00BBDA"/>
                  </a:gs>
                  <a:gs pos="100000">
                    <a:srgbClr val="0095C1"/>
                  </a:gs>
                </a:gsLst>
                <a:lin ang="0" scaled="0"/>
              </a:grad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cs typeface="Arial" panose="020B0604020202020204" pitchFamily="34" charset="0"/>
                </a:endParaRPr>
              </a:p>
            </p:txBody>
          </p:sp>
        </p:grpSp>
        <p:grpSp>
          <p:nvGrpSpPr>
            <p:cNvPr id="8297" name="Group 10"/>
            <p:cNvGrpSpPr>
              <a:grpSpLocks/>
            </p:cNvGrpSpPr>
            <p:nvPr/>
          </p:nvGrpSpPr>
          <p:grpSpPr bwMode="auto">
            <a:xfrm>
              <a:off x="7203408" y="2456932"/>
              <a:ext cx="96001" cy="96001"/>
              <a:chOff x="7235868" y="1634621"/>
              <a:chExt cx="96001" cy="96001"/>
            </a:xfrm>
          </p:grpSpPr>
          <p:sp>
            <p:nvSpPr>
              <p:cNvPr id="8" name="Rectangle 7"/>
              <p:cNvSpPr/>
              <p:nvPr/>
            </p:nvSpPr>
            <p:spPr>
              <a:xfrm>
                <a:off x="7235310" y="1635335"/>
                <a:ext cx="96898" cy="95174"/>
              </a:xfrm>
              <a:prstGeom prst="rect">
                <a:avLst/>
              </a:prstGeom>
              <a:noFill/>
              <a:ln w="31750">
                <a:solidFill>
                  <a:srgbClr val="6E6E7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cs typeface="Arial" panose="020B0604020202020204" pitchFamily="34" charset="0"/>
                </a:endParaRPr>
              </a:p>
            </p:txBody>
          </p:sp>
          <p:sp>
            <p:nvSpPr>
              <p:cNvPr id="10" name="Rectangle 9"/>
              <p:cNvSpPr/>
              <p:nvPr/>
            </p:nvSpPr>
            <p:spPr>
              <a:xfrm>
                <a:off x="7260726" y="1660715"/>
                <a:ext cx="46066" cy="44414"/>
              </a:xfrm>
              <a:prstGeom prst="rect">
                <a:avLst/>
              </a:prstGeom>
              <a:solidFill>
                <a:srgbClr val="F15B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cs typeface="Arial" panose="020B0604020202020204" pitchFamily="34" charset="0"/>
                </a:endParaRPr>
              </a:p>
            </p:txBody>
          </p:sp>
        </p:grpSp>
      </p:grpSp>
      <p:graphicFrame>
        <p:nvGraphicFramePr>
          <p:cNvPr id="9" name="Table 8" descr="table" title="Expansion of Surveillance"/>
          <p:cNvGraphicFramePr>
            <a:graphicFrameLocks noGrp="1"/>
          </p:cNvGraphicFramePr>
          <p:nvPr/>
        </p:nvGraphicFramePr>
        <p:xfrm>
          <a:off x="6970713" y="1357313"/>
          <a:ext cx="2117725" cy="2728913"/>
        </p:xfrm>
        <a:graphic>
          <a:graphicData uri="http://schemas.openxmlformats.org/drawingml/2006/table">
            <a:tbl>
              <a:tblPr firstRow="1" bandRow="1">
                <a:tableStyleId>{21E4AEA4-8DFA-4A89-87EB-49C32662AFE0}</a:tableStyleId>
              </a:tblPr>
              <a:tblGrid>
                <a:gridCol w="140016"/>
                <a:gridCol w="1500169"/>
                <a:gridCol w="477540"/>
              </a:tblGrid>
              <a:tr h="396364">
                <a:tc>
                  <a:txBody>
                    <a:bodyPr/>
                    <a:lstStyle/>
                    <a:p>
                      <a:pPr algn="ctr"/>
                      <a:endParaRPr lang="en-US" sz="900" dirty="0">
                        <a:latin typeface="Arial" panose="020B0604020202020204" pitchFamily="34" charset="0"/>
                        <a:cs typeface="Arial" panose="020B0604020202020204" pitchFamily="34" charset="0"/>
                      </a:endParaRPr>
                    </a:p>
                  </a:txBody>
                  <a:tcPr marL="0" marR="0" marT="45747" marB="45747" anchor="ctr"/>
                </a:tc>
                <a:tc>
                  <a:txBody>
                    <a:bodyPr/>
                    <a:lstStyle/>
                    <a:p>
                      <a:pPr algn="ctr"/>
                      <a:r>
                        <a:rPr lang="en-US" sz="1000" dirty="0" smtClean="0">
                          <a:latin typeface="+mn-lt"/>
                          <a:cs typeface="Arial" panose="020B0604020202020204" pitchFamily="34" charset="0"/>
                        </a:rPr>
                        <a:t>Site</a:t>
                      </a:r>
                      <a:endParaRPr lang="en-US" sz="1000" dirty="0">
                        <a:latin typeface="+mn-lt"/>
                        <a:cs typeface="Arial" panose="020B0604020202020204" pitchFamily="34" charset="0"/>
                      </a:endParaRPr>
                    </a:p>
                  </a:txBody>
                  <a:tcPr marL="91450" marR="91450" marT="45747" marB="45747" anchor="ctr"/>
                </a:tc>
                <a:tc>
                  <a:txBody>
                    <a:bodyPr/>
                    <a:lstStyle/>
                    <a:p>
                      <a:pPr algn="ctr"/>
                      <a:r>
                        <a:rPr lang="en-US" sz="1000" dirty="0" smtClean="0">
                          <a:latin typeface="+mn-lt"/>
                          <a:cs typeface="Arial" panose="020B0604020202020204" pitchFamily="34" charset="0"/>
                        </a:rPr>
                        <a:t>Planned IOC</a:t>
                      </a:r>
                      <a:endParaRPr lang="en-US" sz="1000" dirty="0">
                        <a:latin typeface="+mn-lt"/>
                        <a:cs typeface="Arial" panose="020B0604020202020204" pitchFamily="34" charset="0"/>
                      </a:endParaRPr>
                    </a:p>
                  </a:txBody>
                  <a:tcPr marL="0" marR="0" marT="45747" marB="45747" anchor="ctr"/>
                </a:tc>
              </a:tr>
              <a:tr h="228685">
                <a:tc>
                  <a:txBody>
                    <a:bodyPr/>
                    <a:lstStyle/>
                    <a:p>
                      <a:pPr algn="ctr"/>
                      <a:r>
                        <a:rPr lang="en-US" sz="900" dirty="0" smtClean="0">
                          <a:latin typeface="Arial" panose="020B0604020202020204" pitchFamily="34" charset="0"/>
                          <a:cs typeface="Arial" panose="020B0604020202020204" pitchFamily="34" charset="0"/>
                        </a:rPr>
                        <a:t>1</a:t>
                      </a:r>
                      <a:endParaRPr lang="en-US" sz="900" dirty="0">
                        <a:latin typeface="Arial" panose="020B0604020202020204" pitchFamily="34" charset="0"/>
                        <a:cs typeface="Arial" panose="020B0604020202020204" pitchFamily="34" charset="0"/>
                      </a:endParaRPr>
                    </a:p>
                  </a:txBody>
                  <a:tcPr marL="0" marR="0" marT="45747" marB="45747" anchor="ctr"/>
                </a:tc>
                <a:tc>
                  <a:txBody>
                    <a:bodyPr/>
                    <a:lstStyle/>
                    <a:p>
                      <a:pPr algn="ctr"/>
                      <a:r>
                        <a:rPr lang="en-US" sz="900" dirty="0" smtClean="0">
                          <a:latin typeface="+mn-lt"/>
                          <a:cs typeface="Arial" panose="020B0604020202020204" pitchFamily="34" charset="0"/>
                        </a:rPr>
                        <a:t>San Francisco (SFO)</a:t>
                      </a:r>
                      <a:endParaRPr lang="en-US" sz="900" dirty="0">
                        <a:latin typeface="+mn-lt"/>
                        <a:cs typeface="Arial" panose="020B0604020202020204" pitchFamily="34" charset="0"/>
                      </a:endParaRPr>
                    </a:p>
                  </a:txBody>
                  <a:tcPr marL="91450" marR="91450" marT="45747" marB="45747" anchor="ctr"/>
                </a:tc>
                <a:tc>
                  <a:txBody>
                    <a:bodyPr/>
                    <a:lstStyle/>
                    <a:p>
                      <a:pPr algn="ctr"/>
                      <a:r>
                        <a:rPr lang="en-US" sz="900" dirty="0" smtClean="0">
                          <a:solidFill>
                            <a:schemeClr val="tx1"/>
                          </a:solidFill>
                          <a:latin typeface="+mn-lt"/>
                          <a:cs typeface="Arial" panose="020B0604020202020204" pitchFamily="34" charset="0"/>
                        </a:rPr>
                        <a:t>FY2016</a:t>
                      </a:r>
                      <a:endParaRPr lang="en-US" sz="900" dirty="0">
                        <a:solidFill>
                          <a:schemeClr val="tx1"/>
                        </a:solidFill>
                        <a:latin typeface="+mn-lt"/>
                        <a:cs typeface="Arial" panose="020B0604020202020204" pitchFamily="34" charset="0"/>
                      </a:endParaRPr>
                    </a:p>
                  </a:txBody>
                  <a:tcPr marL="0" marR="0" marT="45747" marB="45747" anchor="ctr"/>
                </a:tc>
              </a:tr>
              <a:tr h="228685">
                <a:tc>
                  <a:txBody>
                    <a:bodyPr/>
                    <a:lstStyle/>
                    <a:p>
                      <a:pPr algn="ctr"/>
                      <a:r>
                        <a:rPr lang="en-US" sz="900" dirty="0" smtClean="0">
                          <a:latin typeface="Arial" panose="020B0604020202020204" pitchFamily="34" charset="0"/>
                          <a:cs typeface="Arial" panose="020B0604020202020204" pitchFamily="34" charset="0"/>
                        </a:rPr>
                        <a:t>2</a:t>
                      </a:r>
                      <a:endParaRPr lang="en-US" sz="900" dirty="0">
                        <a:latin typeface="Arial" panose="020B0604020202020204" pitchFamily="34" charset="0"/>
                        <a:cs typeface="Arial" panose="020B0604020202020204" pitchFamily="34" charset="0"/>
                      </a:endParaRPr>
                    </a:p>
                  </a:txBody>
                  <a:tcPr marL="0" marR="0" marT="45747" marB="45747" anchor="ctr"/>
                </a:tc>
                <a:tc>
                  <a:txBody>
                    <a:bodyPr/>
                    <a:lstStyle/>
                    <a:p>
                      <a:pPr algn="ctr"/>
                      <a:r>
                        <a:rPr lang="en-US" sz="900" dirty="0" smtClean="0">
                          <a:latin typeface="+mn-lt"/>
                          <a:cs typeface="Arial" panose="020B0604020202020204" pitchFamily="34" charset="0"/>
                        </a:rPr>
                        <a:t>Cleveland (CLE)</a:t>
                      </a:r>
                      <a:endParaRPr lang="en-US" sz="900" dirty="0">
                        <a:latin typeface="+mn-lt"/>
                        <a:cs typeface="Arial" panose="020B0604020202020204" pitchFamily="34" charset="0"/>
                      </a:endParaRPr>
                    </a:p>
                  </a:txBody>
                  <a:tcPr marL="91450" marR="91450" marT="45747" marB="45747" anchor="ctr"/>
                </a:tc>
                <a:tc>
                  <a:txBody>
                    <a:bodyPr/>
                    <a:lstStyle/>
                    <a:p>
                      <a:pPr algn="ctr"/>
                      <a:r>
                        <a:rPr lang="en-US" sz="900" dirty="0" smtClean="0">
                          <a:solidFill>
                            <a:schemeClr val="tx1"/>
                          </a:solidFill>
                          <a:latin typeface="+mn-lt"/>
                          <a:cs typeface="Arial" panose="020B0604020202020204" pitchFamily="34" charset="0"/>
                        </a:rPr>
                        <a:t>TBD</a:t>
                      </a:r>
                      <a:endParaRPr lang="en-US" sz="900" dirty="0">
                        <a:solidFill>
                          <a:schemeClr val="tx1"/>
                        </a:solidFill>
                        <a:latin typeface="+mn-lt"/>
                        <a:cs typeface="Arial" panose="020B0604020202020204" pitchFamily="34" charset="0"/>
                      </a:endParaRPr>
                    </a:p>
                  </a:txBody>
                  <a:tcPr marL="0" marR="0" marT="45747" marB="45747" anchor="ctr"/>
                </a:tc>
              </a:tr>
              <a:tr h="228685">
                <a:tc>
                  <a:txBody>
                    <a:bodyPr/>
                    <a:lstStyle/>
                    <a:p>
                      <a:pPr algn="ctr"/>
                      <a:r>
                        <a:rPr lang="en-US" sz="900" dirty="0" smtClean="0">
                          <a:latin typeface="Arial" panose="020B0604020202020204" pitchFamily="34" charset="0"/>
                          <a:cs typeface="Arial" panose="020B0604020202020204" pitchFamily="34" charset="0"/>
                        </a:rPr>
                        <a:t>3</a:t>
                      </a:r>
                      <a:endParaRPr lang="en-US" sz="900" dirty="0">
                        <a:latin typeface="Arial" panose="020B0604020202020204" pitchFamily="34" charset="0"/>
                        <a:cs typeface="Arial" panose="020B0604020202020204" pitchFamily="34" charset="0"/>
                      </a:endParaRPr>
                    </a:p>
                  </a:txBody>
                  <a:tcPr marL="0" marR="0" marT="45747" marB="45747" anchor="ctr"/>
                </a:tc>
                <a:tc>
                  <a:txBody>
                    <a:bodyPr/>
                    <a:lstStyle/>
                    <a:p>
                      <a:pPr algn="ctr"/>
                      <a:r>
                        <a:rPr lang="en-US" sz="900" dirty="0" smtClean="0">
                          <a:latin typeface="+mn-lt"/>
                          <a:cs typeface="Arial" panose="020B0604020202020204" pitchFamily="34" charset="0"/>
                        </a:rPr>
                        <a:t>Cincinnati (CVG)</a:t>
                      </a:r>
                      <a:endParaRPr lang="en-US" sz="900" dirty="0">
                        <a:latin typeface="+mn-lt"/>
                        <a:cs typeface="Arial" panose="020B0604020202020204" pitchFamily="34" charset="0"/>
                      </a:endParaRPr>
                    </a:p>
                  </a:txBody>
                  <a:tcPr marL="91450" marR="91450" marT="45747" marB="45747" anchor="ctr"/>
                </a:tc>
                <a:tc>
                  <a:txBody>
                    <a:bodyPr/>
                    <a:lstStyle/>
                    <a:p>
                      <a:pPr algn="ctr"/>
                      <a:r>
                        <a:rPr lang="en-US" sz="900" dirty="0" smtClean="0">
                          <a:latin typeface="+mn-lt"/>
                          <a:cs typeface="Arial" panose="020B0604020202020204" pitchFamily="34" charset="0"/>
                        </a:rPr>
                        <a:t>FY2016</a:t>
                      </a:r>
                      <a:endParaRPr lang="en-US" sz="900" dirty="0">
                        <a:latin typeface="+mn-lt"/>
                        <a:cs typeface="Arial" panose="020B0604020202020204" pitchFamily="34" charset="0"/>
                      </a:endParaRPr>
                    </a:p>
                  </a:txBody>
                  <a:tcPr marL="0" marR="0" marT="45747" marB="45747" anchor="ctr"/>
                </a:tc>
              </a:tr>
              <a:tr h="3658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Arial" panose="020B0604020202020204" pitchFamily="34" charset="0"/>
                          <a:cs typeface="Arial" panose="020B0604020202020204" pitchFamily="34" charset="0"/>
                        </a:rPr>
                        <a:t>4</a:t>
                      </a:r>
                    </a:p>
                  </a:txBody>
                  <a:tcPr marL="0" marR="0" marT="45747" marB="4574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panose="020B0604020202020204" pitchFamily="34" charset="0"/>
                        </a:rPr>
                        <a:t>Kansas City International (MCI)</a:t>
                      </a:r>
                    </a:p>
                  </a:txBody>
                  <a:tcPr marL="91450" marR="91450" marT="45747" marB="45747" anchor="ctr"/>
                </a:tc>
                <a:tc>
                  <a:txBody>
                    <a:bodyPr/>
                    <a:lstStyle/>
                    <a:p>
                      <a:pPr algn="ctr"/>
                      <a:r>
                        <a:rPr lang="en-US" sz="900" dirty="0" smtClean="0">
                          <a:latin typeface="+mn-lt"/>
                          <a:cs typeface="Arial" panose="020B0604020202020204" pitchFamily="34" charset="0"/>
                        </a:rPr>
                        <a:t>FY2016</a:t>
                      </a:r>
                      <a:endParaRPr lang="en-US" sz="900" dirty="0">
                        <a:latin typeface="+mn-lt"/>
                        <a:cs typeface="Arial" panose="020B0604020202020204" pitchFamily="34" charset="0"/>
                      </a:endParaRPr>
                    </a:p>
                  </a:txBody>
                  <a:tcPr marL="0" marR="0" marT="45747" marB="45747" anchor="ctr"/>
                </a:tc>
              </a:tr>
              <a:tr h="2286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Arial" panose="020B0604020202020204" pitchFamily="34" charset="0"/>
                          <a:cs typeface="Arial" panose="020B0604020202020204" pitchFamily="34" charset="0"/>
                        </a:rPr>
                        <a:t>5</a:t>
                      </a:r>
                    </a:p>
                  </a:txBody>
                  <a:tcPr marL="0" marR="0" marT="45747" marB="4574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panose="020B0604020202020204" pitchFamily="34" charset="0"/>
                        </a:rPr>
                        <a:t>Pittsburgh (PIT)</a:t>
                      </a:r>
                    </a:p>
                  </a:txBody>
                  <a:tcPr marL="91450" marR="91450" marT="45747" marB="45747" anchor="ctr"/>
                </a:tc>
                <a:tc>
                  <a:txBody>
                    <a:bodyPr/>
                    <a:lstStyle/>
                    <a:p>
                      <a:pPr algn="ctr"/>
                      <a:r>
                        <a:rPr lang="en-US" sz="900" dirty="0" smtClean="0">
                          <a:latin typeface="+mn-lt"/>
                          <a:cs typeface="Arial" panose="020B0604020202020204" pitchFamily="34" charset="0"/>
                        </a:rPr>
                        <a:t>FY2016</a:t>
                      </a:r>
                      <a:endParaRPr lang="en-US" sz="900" dirty="0">
                        <a:latin typeface="+mn-lt"/>
                        <a:cs typeface="Arial" panose="020B0604020202020204" pitchFamily="34" charset="0"/>
                      </a:endParaRPr>
                    </a:p>
                  </a:txBody>
                  <a:tcPr marL="0" marR="0" marT="45747" marB="45747" anchor="ctr"/>
                </a:tc>
              </a:tr>
              <a:tr h="2286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Arial" panose="020B0604020202020204" pitchFamily="34" charset="0"/>
                          <a:cs typeface="Arial" panose="020B0604020202020204" pitchFamily="34" charset="0"/>
                        </a:rPr>
                        <a:t>6</a:t>
                      </a:r>
                    </a:p>
                  </a:txBody>
                  <a:tcPr marL="0" marR="0" marT="45747" marB="4574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panose="020B0604020202020204" pitchFamily="34" charset="0"/>
                        </a:rPr>
                        <a:t>Portland (PDX)</a:t>
                      </a:r>
                    </a:p>
                  </a:txBody>
                  <a:tcPr marL="91450" marR="91450" marT="45747" marB="45747" anchor="ctr"/>
                </a:tc>
                <a:tc>
                  <a:txBody>
                    <a:bodyPr/>
                    <a:lstStyle/>
                    <a:p>
                      <a:pPr algn="ctr"/>
                      <a:r>
                        <a:rPr lang="en-US" sz="900" dirty="0" smtClean="0">
                          <a:latin typeface="+mn-lt"/>
                          <a:cs typeface="Arial" panose="020B0604020202020204" pitchFamily="34" charset="0"/>
                        </a:rPr>
                        <a:t>FY2017</a:t>
                      </a:r>
                      <a:endParaRPr lang="en-US" sz="900" dirty="0">
                        <a:latin typeface="+mn-lt"/>
                        <a:cs typeface="Arial" panose="020B0604020202020204" pitchFamily="34" charset="0"/>
                      </a:endParaRPr>
                    </a:p>
                  </a:txBody>
                  <a:tcPr marL="0" marR="0" marT="45747" marB="45747" anchor="ctr"/>
                </a:tc>
              </a:tr>
              <a:tr h="3658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Arial" panose="020B0604020202020204" pitchFamily="34" charset="0"/>
                          <a:cs typeface="Arial" panose="020B0604020202020204" pitchFamily="34" charset="0"/>
                        </a:rPr>
                        <a:t>7</a:t>
                      </a:r>
                    </a:p>
                  </a:txBody>
                  <a:tcPr marL="0" marR="0" marT="45747" marB="4574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panose="020B0604020202020204" pitchFamily="34" charset="0"/>
                        </a:rPr>
                        <a:t>Andrews Air Force</a:t>
                      </a:r>
                      <a:r>
                        <a:rPr lang="en-US" sz="900" baseline="0" dirty="0" smtClean="0">
                          <a:latin typeface="+mn-lt"/>
                          <a:cs typeface="Arial" panose="020B0604020202020204" pitchFamily="34" charset="0"/>
                        </a:rPr>
                        <a:t> Base (ADW)</a:t>
                      </a:r>
                      <a:endParaRPr lang="en-US" sz="900" dirty="0" smtClean="0">
                        <a:latin typeface="+mn-lt"/>
                        <a:cs typeface="Arial" panose="020B0604020202020204" pitchFamily="34" charset="0"/>
                      </a:endParaRPr>
                    </a:p>
                  </a:txBody>
                  <a:tcPr marL="91450" marR="91450" marT="45747" marB="45747" anchor="ctr"/>
                </a:tc>
                <a:tc>
                  <a:txBody>
                    <a:bodyPr/>
                    <a:lstStyle/>
                    <a:p>
                      <a:pPr algn="ctr"/>
                      <a:r>
                        <a:rPr lang="en-US" sz="900" dirty="0" smtClean="0">
                          <a:latin typeface="+mn-lt"/>
                          <a:cs typeface="Arial" panose="020B0604020202020204" pitchFamily="34" charset="0"/>
                        </a:rPr>
                        <a:t>FY2017</a:t>
                      </a:r>
                      <a:endParaRPr lang="en-US" sz="900" dirty="0">
                        <a:latin typeface="+mn-lt"/>
                        <a:cs typeface="Arial" panose="020B0604020202020204" pitchFamily="34" charset="0"/>
                      </a:endParaRPr>
                    </a:p>
                  </a:txBody>
                  <a:tcPr marL="0" marR="0" marT="45747" marB="45747" anchor="ctr"/>
                </a:tc>
              </a:tr>
              <a:tr h="2286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Arial" panose="020B0604020202020204" pitchFamily="34" charset="0"/>
                          <a:cs typeface="Arial" panose="020B0604020202020204" pitchFamily="34" charset="0"/>
                        </a:rPr>
                        <a:t>8</a:t>
                      </a:r>
                    </a:p>
                  </a:txBody>
                  <a:tcPr marL="0" marR="0" marT="45747" marB="4574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panose="020B0604020202020204" pitchFamily="34" charset="0"/>
                        </a:rPr>
                        <a:t>New Orleans (MSY)</a:t>
                      </a:r>
                    </a:p>
                  </a:txBody>
                  <a:tcPr marL="91450" marR="91450" marT="45747" marB="45747" anchor="ctr"/>
                </a:tc>
                <a:tc>
                  <a:txBody>
                    <a:bodyPr/>
                    <a:lstStyle/>
                    <a:p>
                      <a:pPr algn="ctr"/>
                      <a:r>
                        <a:rPr lang="en-US" sz="900" dirty="0" smtClean="0">
                          <a:latin typeface="+mn-lt"/>
                          <a:cs typeface="Arial" panose="020B0604020202020204" pitchFamily="34" charset="0"/>
                        </a:rPr>
                        <a:t>FY2017</a:t>
                      </a:r>
                      <a:endParaRPr lang="en-US" sz="900" dirty="0">
                        <a:latin typeface="+mn-lt"/>
                        <a:cs typeface="Arial" panose="020B0604020202020204" pitchFamily="34" charset="0"/>
                      </a:endParaRPr>
                    </a:p>
                  </a:txBody>
                  <a:tcPr marL="0" marR="0" marT="45747" marB="45747" anchor="ctr"/>
                </a:tc>
              </a:tr>
              <a:tr h="2286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Arial" panose="020B0604020202020204" pitchFamily="34" charset="0"/>
                          <a:cs typeface="Arial" panose="020B0604020202020204" pitchFamily="34" charset="0"/>
                        </a:rPr>
                        <a:t>9</a:t>
                      </a:r>
                    </a:p>
                  </a:txBody>
                  <a:tcPr marL="0" marR="0" marT="45747" marB="4574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mn-lt"/>
                          <a:cs typeface="Arial" panose="020B0604020202020204" pitchFamily="34" charset="0"/>
                        </a:rPr>
                        <a:t>Anchorage (ANC)</a:t>
                      </a:r>
                    </a:p>
                  </a:txBody>
                  <a:tcPr marL="91450" marR="91450" marT="45747" marB="45747" anchor="ctr"/>
                </a:tc>
                <a:tc>
                  <a:txBody>
                    <a:bodyPr/>
                    <a:lstStyle/>
                    <a:p>
                      <a:pPr algn="ctr"/>
                      <a:r>
                        <a:rPr lang="en-US" sz="900" dirty="0" smtClean="0">
                          <a:latin typeface="+mn-lt"/>
                          <a:cs typeface="Arial" panose="020B0604020202020204" pitchFamily="34" charset="0"/>
                        </a:rPr>
                        <a:t>FY2017</a:t>
                      </a:r>
                      <a:endParaRPr lang="en-US" sz="900" dirty="0">
                        <a:latin typeface="+mn-lt"/>
                        <a:cs typeface="Arial" panose="020B0604020202020204" pitchFamily="34" charset="0"/>
                      </a:endParaRPr>
                    </a:p>
                  </a:txBody>
                  <a:tcPr marL="0" marR="0" marT="45747" marB="45747" anchor="ctr"/>
                </a:tc>
              </a:tr>
            </a:tbl>
          </a:graphicData>
        </a:graphic>
      </p:graphicFrame>
      <p:graphicFrame>
        <p:nvGraphicFramePr>
          <p:cNvPr id="7" name="Table 6" descr="table" title="External Surface Data Release"/>
          <p:cNvGraphicFramePr>
            <a:graphicFrameLocks noGrp="1"/>
          </p:cNvGraphicFramePr>
          <p:nvPr/>
        </p:nvGraphicFramePr>
        <p:xfrm>
          <a:off x="6942138" y="4398963"/>
          <a:ext cx="2128837" cy="1614552"/>
        </p:xfrm>
        <a:graphic>
          <a:graphicData uri="http://schemas.openxmlformats.org/drawingml/2006/table">
            <a:tbl>
              <a:tblPr firstRow="1" bandRow="1">
                <a:tableStyleId>{21E4AEA4-8DFA-4A89-87EB-49C32662AFE0}</a:tableStyleId>
              </a:tblPr>
              <a:tblGrid>
                <a:gridCol w="1102558"/>
                <a:gridCol w="1026279"/>
              </a:tblGrid>
              <a:tr h="224712">
                <a:tc>
                  <a:txBody>
                    <a:bodyPr/>
                    <a:lstStyle/>
                    <a:p>
                      <a:pPr algn="ctr"/>
                      <a:r>
                        <a:rPr lang="en-US" sz="900" dirty="0" smtClean="0">
                          <a:latin typeface="Arial" panose="020B0604020202020204" pitchFamily="34" charset="0"/>
                          <a:cs typeface="Arial" panose="020B0604020202020204" pitchFamily="34" charset="0"/>
                        </a:rPr>
                        <a:t>Airlines</a:t>
                      </a:r>
                      <a:endParaRPr lang="en-US" sz="900" dirty="0">
                        <a:latin typeface="Arial" panose="020B0604020202020204" pitchFamily="34" charset="0"/>
                        <a:cs typeface="Arial" panose="020B0604020202020204" pitchFamily="34" charset="0"/>
                      </a:endParaRPr>
                    </a:p>
                  </a:txBody>
                  <a:tcPr marL="91438" marR="91438" marT="18285" marB="18285"/>
                </a:tc>
                <a:tc>
                  <a:txBody>
                    <a:bodyPr/>
                    <a:lstStyle/>
                    <a:p>
                      <a:pPr algn="ctr"/>
                      <a:r>
                        <a:rPr lang="en-US" sz="900" dirty="0" smtClean="0">
                          <a:latin typeface="Arial" panose="020B0604020202020204" pitchFamily="34" charset="0"/>
                          <a:cs typeface="Arial" panose="020B0604020202020204" pitchFamily="34" charset="0"/>
                        </a:rPr>
                        <a:t>3</a:t>
                      </a:r>
                      <a:r>
                        <a:rPr lang="en-US" sz="900" baseline="30000" dirty="0" smtClean="0">
                          <a:latin typeface="Arial" panose="020B0604020202020204" pitchFamily="34" charset="0"/>
                          <a:cs typeface="Arial" panose="020B0604020202020204" pitchFamily="34" charset="0"/>
                        </a:rPr>
                        <a:t>rd</a:t>
                      </a:r>
                      <a:r>
                        <a:rPr lang="en-US" sz="900" dirty="0" smtClean="0">
                          <a:latin typeface="Arial" panose="020B0604020202020204" pitchFamily="34" charset="0"/>
                          <a:cs typeface="Arial" panose="020B0604020202020204" pitchFamily="34" charset="0"/>
                        </a:rPr>
                        <a:t> Party</a:t>
                      </a:r>
                      <a:endParaRPr lang="en-US" sz="900" dirty="0">
                        <a:latin typeface="Arial" panose="020B0604020202020204" pitchFamily="34" charset="0"/>
                        <a:cs typeface="Arial" panose="020B0604020202020204" pitchFamily="34" charset="0"/>
                      </a:endParaRPr>
                    </a:p>
                  </a:txBody>
                  <a:tcPr marL="91438" marR="91438" marT="18285" marB="18285"/>
                </a:tc>
              </a:tr>
              <a:tr h="173722">
                <a:tc>
                  <a:txBody>
                    <a:bodyPr/>
                    <a:lstStyle/>
                    <a:p>
                      <a:r>
                        <a:rPr lang="en-US" sz="900" dirty="0" smtClean="0">
                          <a:latin typeface="+mn-lt"/>
                          <a:cs typeface="Arial" panose="020B0604020202020204" pitchFamily="34" charset="0"/>
                        </a:rPr>
                        <a:t>American/USAir</a:t>
                      </a:r>
                      <a:endParaRPr lang="en-US" sz="900" dirty="0">
                        <a:latin typeface="+mn-lt"/>
                        <a:cs typeface="Arial" panose="020B0604020202020204" pitchFamily="34" charset="0"/>
                      </a:endParaRPr>
                    </a:p>
                  </a:txBody>
                  <a:tcPr marL="91438" marR="91438" marT="18285" marB="18285"/>
                </a:tc>
                <a:tc>
                  <a:txBody>
                    <a:bodyPr/>
                    <a:lstStyle/>
                    <a:p>
                      <a:r>
                        <a:rPr lang="en-US" sz="900" dirty="0" smtClean="0">
                          <a:latin typeface="+mn-lt"/>
                          <a:cs typeface="Arial" panose="020B0604020202020204" pitchFamily="34" charset="0"/>
                        </a:rPr>
                        <a:t>Passur</a:t>
                      </a:r>
                      <a:endParaRPr lang="en-US" sz="900" dirty="0">
                        <a:latin typeface="+mn-lt"/>
                        <a:cs typeface="Arial" panose="020B0604020202020204" pitchFamily="34" charset="0"/>
                      </a:endParaRPr>
                    </a:p>
                  </a:txBody>
                  <a:tcPr marL="91438" marR="91438" marT="18285" marB="18285"/>
                </a:tc>
              </a:tr>
              <a:tr h="173722">
                <a:tc>
                  <a:txBody>
                    <a:bodyPr/>
                    <a:lstStyle/>
                    <a:p>
                      <a:r>
                        <a:rPr lang="en-US" sz="900" dirty="0" smtClean="0">
                          <a:latin typeface="+mn-lt"/>
                          <a:cs typeface="Arial" panose="020B0604020202020204" pitchFamily="34" charset="0"/>
                        </a:rPr>
                        <a:t>Alliance</a:t>
                      </a:r>
                      <a:endParaRPr lang="en-US" sz="900" dirty="0">
                        <a:latin typeface="+mn-lt"/>
                        <a:cs typeface="Arial" panose="020B0604020202020204" pitchFamily="34" charset="0"/>
                      </a:endParaRPr>
                    </a:p>
                  </a:txBody>
                  <a:tcPr marL="91438" marR="91438" marT="18285" marB="18285"/>
                </a:tc>
                <a:tc>
                  <a:txBody>
                    <a:bodyPr/>
                    <a:lstStyle/>
                    <a:p>
                      <a:r>
                        <a:rPr lang="en-US" sz="900" dirty="0" smtClean="0">
                          <a:latin typeface="+mn-lt"/>
                          <a:cs typeface="Arial" panose="020B0604020202020204" pitchFamily="34" charset="0"/>
                        </a:rPr>
                        <a:t>ARINC</a:t>
                      </a:r>
                      <a:endParaRPr lang="en-US" sz="900" dirty="0">
                        <a:latin typeface="+mn-lt"/>
                        <a:cs typeface="Arial" panose="020B0604020202020204" pitchFamily="34" charset="0"/>
                      </a:endParaRPr>
                    </a:p>
                  </a:txBody>
                  <a:tcPr marL="91438" marR="91438" marT="18285" marB="18285"/>
                </a:tc>
              </a:tr>
              <a:tr h="173722">
                <a:tc>
                  <a:txBody>
                    <a:bodyPr/>
                    <a:lstStyle/>
                    <a:p>
                      <a:r>
                        <a:rPr lang="en-US" sz="900" dirty="0" smtClean="0">
                          <a:latin typeface="+mn-lt"/>
                          <a:cs typeface="Arial" panose="020B0604020202020204" pitchFamily="34" charset="0"/>
                        </a:rPr>
                        <a:t>Delta</a:t>
                      </a:r>
                      <a:endParaRPr lang="en-US" sz="900" dirty="0">
                        <a:latin typeface="+mn-lt"/>
                        <a:cs typeface="Arial" panose="020B0604020202020204" pitchFamily="34" charset="0"/>
                      </a:endParaRPr>
                    </a:p>
                  </a:txBody>
                  <a:tcPr marL="91438" marR="91438" marT="18285" marB="18285"/>
                </a:tc>
                <a:tc>
                  <a:txBody>
                    <a:bodyPr/>
                    <a:lstStyle/>
                    <a:p>
                      <a:r>
                        <a:rPr lang="en-US" sz="900" dirty="0" smtClean="0">
                          <a:latin typeface="+mn-lt"/>
                          <a:cs typeface="Arial" panose="020B0604020202020204" pitchFamily="34" charset="0"/>
                        </a:rPr>
                        <a:t>Lockheed</a:t>
                      </a:r>
                      <a:endParaRPr lang="en-US" sz="900" dirty="0">
                        <a:latin typeface="+mn-lt"/>
                        <a:cs typeface="Arial" panose="020B0604020202020204" pitchFamily="34" charset="0"/>
                      </a:endParaRPr>
                    </a:p>
                  </a:txBody>
                  <a:tcPr marL="91438" marR="91438" marT="18285" marB="18285"/>
                </a:tc>
              </a:tr>
              <a:tr h="173722">
                <a:tc>
                  <a:txBody>
                    <a:bodyPr/>
                    <a:lstStyle/>
                    <a:p>
                      <a:r>
                        <a:rPr lang="en-US" sz="900" dirty="0" smtClean="0">
                          <a:latin typeface="+mn-lt"/>
                          <a:cs typeface="Arial" panose="020B0604020202020204" pitchFamily="34" charset="0"/>
                        </a:rPr>
                        <a:t>FedEX</a:t>
                      </a:r>
                      <a:endParaRPr lang="en-US" sz="900" dirty="0">
                        <a:latin typeface="+mn-lt"/>
                        <a:cs typeface="Arial" panose="020B0604020202020204" pitchFamily="34" charset="0"/>
                      </a:endParaRPr>
                    </a:p>
                  </a:txBody>
                  <a:tcPr marL="91438" marR="91438" marT="18285" marB="18285"/>
                </a:tc>
                <a:tc>
                  <a:txBody>
                    <a:bodyPr/>
                    <a:lstStyle/>
                    <a:p>
                      <a:r>
                        <a:rPr lang="en-US" sz="900" dirty="0" smtClean="0">
                          <a:latin typeface="+mn-lt"/>
                          <a:cs typeface="Arial" panose="020B0604020202020204" pitchFamily="34" charset="0"/>
                        </a:rPr>
                        <a:t>Sabre</a:t>
                      </a:r>
                      <a:endParaRPr lang="en-US" sz="900" dirty="0">
                        <a:latin typeface="+mn-lt"/>
                        <a:cs typeface="Arial" panose="020B0604020202020204" pitchFamily="34" charset="0"/>
                      </a:endParaRPr>
                    </a:p>
                  </a:txBody>
                  <a:tcPr marL="91438" marR="91438" marT="18285" marB="18285"/>
                </a:tc>
              </a:tr>
              <a:tr h="173722">
                <a:tc>
                  <a:txBody>
                    <a:bodyPr/>
                    <a:lstStyle/>
                    <a:p>
                      <a:r>
                        <a:rPr lang="en-US" sz="900" dirty="0" smtClean="0">
                          <a:latin typeface="+mn-lt"/>
                          <a:cs typeface="Arial" panose="020B0604020202020204" pitchFamily="34" charset="0"/>
                        </a:rPr>
                        <a:t>JetBlue</a:t>
                      </a:r>
                      <a:endParaRPr lang="en-US" sz="900" dirty="0">
                        <a:latin typeface="+mn-lt"/>
                        <a:cs typeface="Arial" panose="020B0604020202020204" pitchFamily="34" charset="0"/>
                      </a:endParaRPr>
                    </a:p>
                  </a:txBody>
                  <a:tcPr marL="91438" marR="91438" marT="18285" marB="18285"/>
                </a:tc>
                <a:tc>
                  <a:txBody>
                    <a:bodyPr/>
                    <a:lstStyle/>
                    <a:p>
                      <a:r>
                        <a:rPr lang="en-US" sz="900" dirty="0" smtClean="0">
                          <a:latin typeface="+mn-lt"/>
                          <a:cs typeface="Arial" panose="020B0604020202020204" pitchFamily="34" charset="0"/>
                        </a:rPr>
                        <a:t>Mosac</a:t>
                      </a:r>
                      <a:r>
                        <a:rPr lang="en-US" sz="900" baseline="0" dirty="0" smtClean="0">
                          <a:latin typeface="+mn-lt"/>
                          <a:cs typeface="Arial" panose="020B0604020202020204" pitchFamily="34" charset="0"/>
                        </a:rPr>
                        <a:t> ATM</a:t>
                      </a:r>
                      <a:endParaRPr lang="en-US" sz="900" dirty="0">
                        <a:latin typeface="+mn-lt"/>
                        <a:cs typeface="Arial" panose="020B0604020202020204" pitchFamily="34" charset="0"/>
                      </a:endParaRPr>
                    </a:p>
                  </a:txBody>
                  <a:tcPr marL="91438" marR="91438" marT="18285" marB="18285"/>
                </a:tc>
              </a:tr>
              <a:tr h="173722">
                <a:tc>
                  <a:txBody>
                    <a:bodyPr/>
                    <a:lstStyle/>
                    <a:p>
                      <a:r>
                        <a:rPr lang="en-US" sz="900" dirty="0" smtClean="0">
                          <a:latin typeface="+mn-lt"/>
                          <a:cs typeface="Arial" panose="020B0604020202020204" pitchFamily="34" charset="0"/>
                        </a:rPr>
                        <a:t>United</a:t>
                      </a:r>
                      <a:endParaRPr lang="en-US" sz="900" dirty="0">
                        <a:latin typeface="+mn-lt"/>
                        <a:cs typeface="Arial" panose="020B0604020202020204" pitchFamily="34" charset="0"/>
                      </a:endParaRPr>
                    </a:p>
                  </a:txBody>
                  <a:tcPr marL="91438" marR="91438" marT="18285" marB="18285"/>
                </a:tc>
                <a:tc>
                  <a:txBody>
                    <a:bodyPr/>
                    <a:lstStyle/>
                    <a:p>
                      <a:r>
                        <a:rPr lang="en-US" sz="900" dirty="0" smtClean="0">
                          <a:latin typeface="+mn-lt"/>
                          <a:cs typeface="Arial" panose="020B0604020202020204" pitchFamily="34" charset="0"/>
                        </a:rPr>
                        <a:t>Sensis</a:t>
                      </a:r>
                      <a:endParaRPr lang="en-US" sz="900" dirty="0">
                        <a:latin typeface="+mn-lt"/>
                        <a:cs typeface="Arial" panose="020B0604020202020204" pitchFamily="34" charset="0"/>
                      </a:endParaRPr>
                    </a:p>
                  </a:txBody>
                  <a:tcPr marL="91438" marR="91438" marT="18285" marB="18285"/>
                </a:tc>
              </a:tr>
              <a:tr h="173722">
                <a:tc>
                  <a:txBody>
                    <a:bodyPr/>
                    <a:lstStyle/>
                    <a:p>
                      <a:endParaRPr lang="en-US" sz="900" dirty="0">
                        <a:latin typeface="+mn-lt"/>
                        <a:cs typeface="Arial" panose="020B0604020202020204" pitchFamily="34" charset="0"/>
                      </a:endParaRPr>
                    </a:p>
                  </a:txBody>
                  <a:tcPr marL="91438" marR="91438" marT="18285" marB="18285"/>
                </a:tc>
                <a:tc>
                  <a:txBody>
                    <a:bodyPr/>
                    <a:lstStyle/>
                    <a:p>
                      <a:r>
                        <a:rPr lang="en-US" sz="900" dirty="0" smtClean="0">
                          <a:latin typeface="+mn-lt"/>
                          <a:cs typeface="Arial" panose="020B0604020202020204" pitchFamily="34" charset="0"/>
                        </a:rPr>
                        <a:t>Rockwell</a:t>
                      </a:r>
                      <a:endParaRPr lang="en-US" sz="900" dirty="0">
                        <a:latin typeface="+mn-lt"/>
                        <a:cs typeface="Arial" panose="020B0604020202020204" pitchFamily="34" charset="0"/>
                      </a:endParaRPr>
                    </a:p>
                  </a:txBody>
                  <a:tcPr marL="91438" marR="91438" marT="18285" marB="18285"/>
                </a:tc>
              </a:tr>
              <a:tr h="173722">
                <a:tc>
                  <a:txBody>
                    <a:bodyPr/>
                    <a:lstStyle/>
                    <a:p>
                      <a:endParaRPr lang="en-US" sz="900" dirty="0">
                        <a:latin typeface="+mn-lt"/>
                        <a:cs typeface="Arial" panose="020B0604020202020204" pitchFamily="34" charset="0"/>
                      </a:endParaRPr>
                    </a:p>
                  </a:txBody>
                  <a:tcPr marL="91438" marR="91438" marT="18285" marB="18285"/>
                </a:tc>
                <a:tc>
                  <a:txBody>
                    <a:bodyPr/>
                    <a:lstStyle/>
                    <a:p>
                      <a:r>
                        <a:rPr lang="en-US" sz="900" dirty="0" smtClean="0">
                          <a:latin typeface="+mn-lt"/>
                          <a:cs typeface="Arial" panose="020B0604020202020204" pitchFamily="34" charset="0"/>
                        </a:rPr>
                        <a:t>Veracity</a:t>
                      </a:r>
                      <a:endParaRPr lang="en-US" sz="900" dirty="0">
                        <a:latin typeface="+mn-lt"/>
                        <a:cs typeface="Arial" panose="020B0604020202020204" pitchFamily="34" charset="0"/>
                      </a:endParaRPr>
                    </a:p>
                  </a:txBody>
                  <a:tcPr marL="91438" marR="91438" marT="18285" marB="18285"/>
                </a:tc>
              </a:tr>
            </a:tbl>
          </a:graphicData>
        </a:graphic>
      </p:graphicFrame>
      <p:sp>
        <p:nvSpPr>
          <p:cNvPr id="8288" name="Rectangle 4"/>
          <p:cNvSpPr>
            <a:spLocks noChangeArrowheads="1"/>
          </p:cNvSpPr>
          <p:nvPr/>
        </p:nvSpPr>
        <p:spPr bwMode="auto">
          <a:xfrm>
            <a:off x="7037388" y="1063625"/>
            <a:ext cx="2082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100" b="1">
                <a:solidFill>
                  <a:srgbClr val="1F497D"/>
                </a:solidFill>
                <a:latin typeface="Arial" charset="0"/>
              </a:rPr>
              <a:t>Expansion of Surveillance</a:t>
            </a:r>
          </a:p>
        </p:txBody>
      </p:sp>
      <p:sp>
        <p:nvSpPr>
          <p:cNvPr id="8289" name="TextBox 34"/>
          <p:cNvSpPr txBox="1">
            <a:spLocks noChangeArrowheads="1"/>
          </p:cNvSpPr>
          <p:nvPr/>
        </p:nvSpPr>
        <p:spPr bwMode="auto">
          <a:xfrm>
            <a:off x="7045325" y="4159250"/>
            <a:ext cx="2273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100" b="1">
                <a:solidFill>
                  <a:srgbClr val="1F497D"/>
                </a:solidFill>
              </a:rPr>
              <a:t>External Surface Data Release</a:t>
            </a:r>
          </a:p>
        </p:txBody>
      </p:sp>
      <p:sp>
        <p:nvSpPr>
          <p:cNvPr id="8290" name="Rectangle 21"/>
          <p:cNvSpPr>
            <a:spLocks noChangeArrowheads="1"/>
          </p:cNvSpPr>
          <p:nvPr/>
        </p:nvSpPr>
        <p:spPr bwMode="auto">
          <a:xfrm>
            <a:off x="2679700" y="5568950"/>
            <a:ext cx="44561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b="1" dirty="0">
                <a:solidFill>
                  <a:srgbClr val="1F497D"/>
                </a:solidFill>
                <a:latin typeface="Arial" charset="0"/>
              </a:rPr>
              <a:t>Changes from Previous Month: </a:t>
            </a:r>
            <a:r>
              <a:rPr lang="en-US" sz="1000" b="1" dirty="0">
                <a:solidFill>
                  <a:srgbClr val="1F497D"/>
                </a:solidFill>
                <a:latin typeface="Arial" pitchFamily="34" charset="0"/>
                <a:cs typeface="Arial" pitchFamily="34" charset="0"/>
              </a:rPr>
              <a:t>No </a:t>
            </a:r>
            <a:r>
              <a:rPr lang="en-US" sz="1000" b="1" dirty="0" smtClean="0">
                <a:solidFill>
                  <a:srgbClr val="1F497D"/>
                </a:solidFill>
                <a:latin typeface="Arial" pitchFamily="34" charset="0"/>
                <a:cs typeface="Arial" pitchFamily="34" charset="0"/>
              </a:rPr>
              <a:t>Changes</a:t>
            </a:r>
            <a:endParaRPr lang="en-US" altLang="en-US" sz="1000" b="1" dirty="0">
              <a:solidFill>
                <a:schemeClr val="accent1">
                  <a:lumMod val="75000"/>
                </a:schemeClr>
              </a:solidFill>
              <a:latin typeface="Arial" charset="0"/>
            </a:endParaRPr>
          </a:p>
        </p:txBody>
      </p:sp>
    </p:spTree>
    <p:extLst>
      <p:ext uri="{BB962C8B-B14F-4D97-AF65-F5344CB8AC3E}">
        <p14:creationId xmlns:p14="http://schemas.microsoft.com/office/powerpoint/2010/main" val="4460363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z="3200" dirty="0" smtClean="0">
                <a:solidFill>
                  <a:schemeClr val="tx2"/>
                </a:solidFill>
                <a:latin typeface="Arial" pitchFamily="34" charset="0"/>
                <a:cs typeface="Arial" pitchFamily="34" charset="0"/>
              </a:rPr>
              <a:t>Terminal Flight Data Manager </a:t>
            </a:r>
            <a:br>
              <a:rPr lang="en-US" altLang="en-US" sz="3200" dirty="0" smtClean="0">
                <a:solidFill>
                  <a:schemeClr val="tx2"/>
                </a:solidFill>
                <a:latin typeface="Arial" pitchFamily="34" charset="0"/>
                <a:cs typeface="Arial" pitchFamily="34" charset="0"/>
              </a:rPr>
            </a:br>
            <a:r>
              <a:rPr lang="en-US" altLang="en-US" sz="2400" dirty="0" smtClean="0">
                <a:solidFill>
                  <a:schemeClr val="tx2"/>
                </a:solidFill>
                <a:latin typeface="Arial" pitchFamily="34" charset="0"/>
                <a:cs typeface="Arial" pitchFamily="34" charset="0"/>
              </a:rPr>
              <a:t>As of: </a:t>
            </a:r>
            <a:r>
              <a:rPr lang="en-US" altLang="en-US" sz="2400" b="0" dirty="0" smtClean="0">
                <a:solidFill>
                  <a:schemeClr val="accent1">
                    <a:lumMod val="50000"/>
                  </a:schemeClr>
                </a:solidFill>
                <a:latin typeface="Arial" pitchFamily="34" charset="0"/>
                <a:cs typeface="Arial" pitchFamily="34" charset="0"/>
              </a:rPr>
              <a:t>July</a:t>
            </a:r>
            <a:r>
              <a:rPr lang="en-US" altLang="en-US" sz="2400" b="0" dirty="0" smtClean="0">
                <a:solidFill>
                  <a:srgbClr val="333399"/>
                </a:solidFill>
                <a:latin typeface="Arial" pitchFamily="34" charset="0"/>
                <a:cs typeface="Arial" pitchFamily="34" charset="0"/>
              </a:rPr>
              <a:t> 2015</a:t>
            </a:r>
          </a:p>
        </p:txBody>
      </p:sp>
      <p:grpSp>
        <p:nvGrpSpPr>
          <p:cNvPr id="7171" name="Group 1"/>
          <p:cNvGrpSpPr>
            <a:grpSpLocks/>
          </p:cNvGrpSpPr>
          <p:nvPr/>
        </p:nvGrpSpPr>
        <p:grpSpPr bwMode="auto">
          <a:xfrm>
            <a:off x="4738688" y="3022600"/>
            <a:ext cx="4114800" cy="2989263"/>
            <a:chOff x="4941888" y="2964233"/>
            <a:chExt cx="4114800" cy="2989263"/>
          </a:xfrm>
        </p:grpSpPr>
        <p:pic>
          <p:nvPicPr>
            <p:cNvPr id="2053" name="Picture 2" title="Background Imag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941888" y="2964233"/>
              <a:ext cx="4114800" cy="298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2" name="TextBox 3"/>
            <p:cNvSpPr txBox="1">
              <a:spLocks noChangeArrowheads="1"/>
            </p:cNvSpPr>
            <p:nvPr/>
          </p:nvSpPr>
          <p:spPr bwMode="auto">
            <a:xfrm>
              <a:off x="7761288" y="3294737"/>
              <a:ext cx="12808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i="1">
                  <a:solidFill>
                    <a:srgbClr val="000000"/>
                  </a:solidFill>
                  <a:latin typeface="Arial" pitchFamily="34" charset="0"/>
                </a:rPr>
                <a:t>TBFM, TFMS, SWIM, </a:t>
              </a:r>
              <a:r>
                <a:rPr lang="en-US" altLang="en-US" sz="900" i="1">
                  <a:solidFill>
                    <a:srgbClr val="000000"/>
                  </a:solidFill>
                  <a:latin typeface="Arial" pitchFamily="34" charset="0"/>
                </a:rPr>
                <a:t>FTI/LA</a:t>
              </a:r>
              <a:r>
                <a:rPr lang="en-US" altLang="en-US" sz="900" b="1" i="1">
                  <a:solidFill>
                    <a:srgbClr val="000000"/>
                  </a:solidFill>
                  <a:latin typeface="Arial" pitchFamily="34" charset="0"/>
                </a:rPr>
                <a:t>N, ERAM, STARS, ASDE-X</a:t>
              </a:r>
            </a:p>
          </p:txBody>
        </p:sp>
        <p:sp>
          <p:nvSpPr>
            <p:cNvPr id="7193" name="TextBox 8"/>
            <p:cNvSpPr txBox="1">
              <a:spLocks noChangeArrowheads="1"/>
            </p:cNvSpPr>
            <p:nvPr/>
          </p:nvSpPr>
          <p:spPr bwMode="auto">
            <a:xfrm>
              <a:off x="5241391" y="3294737"/>
              <a:ext cx="141037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i="1">
                  <a:solidFill>
                    <a:srgbClr val="595959"/>
                  </a:solidFill>
                  <a:latin typeface="Arial" pitchFamily="34" charset="0"/>
                </a:rPr>
                <a:t>TFMS, SWIM, FTI/LAN, AOCNET/ CDMNET, DataComm</a:t>
              </a:r>
            </a:p>
          </p:txBody>
        </p:sp>
      </p:grpSp>
      <p:sp>
        <p:nvSpPr>
          <p:cNvPr id="7172" name="TextBox 10"/>
          <p:cNvSpPr txBox="1">
            <a:spLocks noChangeArrowheads="1"/>
          </p:cNvSpPr>
          <p:nvPr/>
        </p:nvSpPr>
        <p:spPr bwMode="auto">
          <a:xfrm>
            <a:off x="360363" y="1647825"/>
            <a:ext cx="3421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buFont typeface="Arial" pitchFamily="34" charset="0"/>
              <a:buChar char="•"/>
            </a:pPr>
            <a:r>
              <a:rPr lang="en-US" altLang="en-US" sz="1200">
                <a:solidFill>
                  <a:srgbClr val="1F497D"/>
                </a:solidFill>
                <a:latin typeface="Arial" pitchFamily="34" charset="0"/>
              </a:rPr>
              <a:t>Inefficient traffic coordination</a:t>
            </a:r>
          </a:p>
          <a:p>
            <a:pPr>
              <a:buFont typeface="Arial" pitchFamily="34" charset="0"/>
              <a:buChar char="•"/>
            </a:pPr>
            <a:r>
              <a:rPr lang="en-US" altLang="en-US" sz="1200">
                <a:solidFill>
                  <a:srgbClr val="1F497D"/>
                </a:solidFill>
                <a:latin typeface="Arial" pitchFamily="34" charset="0"/>
              </a:rPr>
              <a:t>Inefficient inter-facility coordination</a:t>
            </a:r>
          </a:p>
          <a:p>
            <a:pPr>
              <a:buFont typeface="Arial" pitchFamily="34" charset="0"/>
              <a:buChar char="•"/>
            </a:pPr>
            <a:r>
              <a:rPr lang="en-US" altLang="en-US" sz="1200">
                <a:solidFill>
                  <a:srgbClr val="1F497D"/>
                </a:solidFill>
                <a:latin typeface="Arial" pitchFamily="34" charset="0"/>
              </a:rPr>
              <a:t>Surface delays and congestion</a:t>
            </a:r>
          </a:p>
        </p:txBody>
      </p:sp>
      <p:sp>
        <p:nvSpPr>
          <p:cNvPr id="19461" name="TextBox 12"/>
          <p:cNvSpPr txBox="1">
            <a:spLocks noChangeArrowheads="1"/>
          </p:cNvSpPr>
          <p:nvPr/>
        </p:nvSpPr>
        <p:spPr bwMode="auto">
          <a:xfrm>
            <a:off x="5364163" y="1225550"/>
            <a:ext cx="36639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buFont typeface="Arial" pitchFamily="34" charset="0"/>
              <a:buChar char="•"/>
              <a:defRPr/>
            </a:pPr>
            <a:r>
              <a:rPr lang="en-US" altLang="en-US" sz="1200" dirty="0" smtClean="0">
                <a:solidFill>
                  <a:schemeClr val="accent1">
                    <a:lumMod val="50000"/>
                  </a:schemeClr>
                </a:solidFill>
                <a:latin typeface="Arial" pitchFamily="34" charset="0"/>
              </a:rPr>
              <a:t>Improved Predictability, Less Taxi Time / Out Fuel Burn &amp; Improved Crew Utilization</a:t>
            </a:r>
          </a:p>
          <a:p>
            <a:pPr fontAlgn="auto">
              <a:spcBef>
                <a:spcPts val="0"/>
              </a:spcBef>
              <a:spcAft>
                <a:spcPts val="0"/>
              </a:spcAft>
              <a:buFont typeface="Arial" pitchFamily="34" charset="0"/>
              <a:buChar char="•"/>
              <a:defRPr/>
            </a:pPr>
            <a:r>
              <a:rPr lang="en-US" altLang="en-US" sz="1200" dirty="0" smtClean="0">
                <a:solidFill>
                  <a:schemeClr val="accent1">
                    <a:lumMod val="50000"/>
                  </a:schemeClr>
                </a:solidFill>
                <a:latin typeface="Arial" pitchFamily="34" charset="0"/>
              </a:rPr>
              <a:t>Connects aircraft operators, controllers, and airports with digital flight plans, shared surface surveillance data, and collaborative decision-support tools</a:t>
            </a:r>
          </a:p>
          <a:p>
            <a:pPr fontAlgn="auto">
              <a:spcBef>
                <a:spcPts val="0"/>
              </a:spcBef>
              <a:spcAft>
                <a:spcPts val="0"/>
              </a:spcAft>
              <a:buFont typeface="Arial" pitchFamily="34" charset="0"/>
              <a:buChar char="•"/>
              <a:defRPr/>
            </a:pPr>
            <a:r>
              <a:rPr lang="en-US" altLang="en-US" sz="1200" dirty="0" smtClean="0">
                <a:solidFill>
                  <a:schemeClr val="accent1">
                    <a:lumMod val="50000"/>
                  </a:schemeClr>
                </a:solidFill>
                <a:latin typeface="Arial" pitchFamily="34" charset="0"/>
              </a:rPr>
              <a:t>Fewer Delays and restrictions, improved surface situational awareness, fewer aircraft in the movement area and departure queue management</a:t>
            </a:r>
          </a:p>
        </p:txBody>
      </p:sp>
      <p:sp>
        <p:nvSpPr>
          <p:cNvPr id="14" name="Right Arrow 13" descr="right facing arrow" title="Decorative Element"/>
          <p:cNvSpPr/>
          <p:nvPr/>
        </p:nvSpPr>
        <p:spPr>
          <a:xfrm>
            <a:off x="3925888" y="1341438"/>
            <a:ext cx="1292225" cy="1216025"/>
          </a:xfrm>
          <a:prstGeom prst="rightArrow">
            <a:avLst>
              <a:gd name="adj1" fmla="val 50000"/>
              <a:gd name="adj2" fmla="val 52283"/>
            </a:avLst>
          </a:prstGeom>
          <a:solidFill>
            <a:sysClr val="window" lastClr="FFFFFF">
              <a:alpha val="70000"/>
            </a:sys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kern="0">
              <a:solidFill>
                <a:sysClr val="window" lastClr="FFFFFF"/>
              </a:solidFill>
              <a:latin typeface="Calibri"/>
              <a:cs typeface="+mn-cs"/>
            </a:endParaRPr>
          </a:p>
        </p:txBody>
      </p:sp>
      <p:pic>
        <p:nvPicPr>
          <p:cNvPr id="31" name="Picture 2" descr="Icon" title="Execute Programs"/>
          <p:cNvPicPr>
            <a:picLocks noChangeAspect="1" noChangeArrowheads="1"/>
          </p:cNvPicPr>
          <p:nvPr/>
        </p:nvPicPr>
        <p:blipFill>
          <a:blip r:embed="rId4"/>
          <a:srcRect/>
          <a:stretch>
            <a:fillRect/>
          </a:stretch>
        </p:blipFill>
        <p:spPr bwMode="auto">
          <a:xfrm>
            <a:off x="8531225" y="635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6" name="TextBox 32"/>
          <p:cNvSpPr txBox="1">
            <a:spLocks noChangeArrowheads="1"/>
          </p:cNvSpPr>
          <p:nvPr/>
        </p:nvSpPr>
        <p:spPr bwMode="auto">
          <a:xfrm>
            <a:off x="282575" y="6640513"/>
            <a:ext cx="8578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49FCD1D3-037F-4031-B9A7-1A3D98D8D1C6}" type="slidenum">
              <a:rPr lang="en-US" altLang="en-US" sz="1000" b="1">
                <a:solidFill>
                  <a:srgbClr val="000000"/>
                </a:solidFill>
                <a:latin typeface="Arial" pitchFamily="34" charset="0"/>
              </a:rPr>
              <a:pPr algn="ctr"/>
              <a:t>42</a:t>
            </a:fld>
            <a:endParaRPr lang="en-US" altLang="en-US" sz="1000" b="1">
              <a:solidFill>
                <a:srgbClr val="000000"/>
              </a:solidFill>
              <a:latin typeface="Arial" pitchFamily="34" charset="0"/>
            </a:endParaRPr>
          </a:p>
        </p:txBody>
      </p:sp>
      <p:sp>
        <p:nvSpPr>
          <p:cNvPr id="7177" name="TextBox 95"/>
          <p:cNvSpPr txBox="1">
            <a:spLocks noChangeArrowheads="1"/>
          </p:cNvSpPr>
          <p:nvPr/>
        </p:nvSpPr>
        <p:spPr bwMode="auto">
          <a:xfrm>
            <a:off x="19050" y="6048375"/>
            <a:ext cx="22813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b="1" dirty="0">
                <a:solidFill>
                  <a:srgbClr val="333399"/>
                </a:solidFill>
                <a:latin typeface="Arial" pitchFamily="34" charset="0"/>
              </a:rPr>
              <a:t>Terminal</a:t>
            </a:r>
            <a:r>
              <a:rPr lang="en-US" altLang="en-US" sz="900" b="1" dirty="0">
                <a:solidFill>
                  <a:srgbClr val="333399"/>
                </a:solidFill>
                <a:latin typeface="Arial" pitchFamily="34" charset="0"/>
              </a:rPr>
              <a:t> Flight Data Manager (TFDM)</a:t>
            </a:r>
          </a:p>
        </p:txBody>
      </p:sp>
      <p:grpSp>
        <p:nvGrpSpPr>
          <p:cNvPr id="7178" name="Group 26"/>
          <p:cNvGrpSpPr>
            <a:grpSpLocks/>
          </p:cNvGrpSpPr>
          <p:nvPr/>
        </p:nvGrpSpPr>
        <p:grpSpPr bwMode="auto">
          <a:xfrm>
            <a:off x="0" y="6230938"/>
            <a:ext cx="9144000" cy="423862"/>
            <a:chOff x="-4763" y="4607980"/>
            <a:chExt cx="9144000" cy="423686"/>
          </a:xfrm>
        </p:grpSpPr>
        <p:sp>
          <p:nvSpPr>
            <p:cNvPr id="7182" name="Oval 118"/>
            <p:cNvSpPr>
              <a:spLocks noChangeArrowheads="1"/>
            </p:cNvSpPr>
            <p:nvPr/>
          </p:nvSpPr>
          <p:spPr bwMode="auto">
            <a:xfrm>
              <a:off x="1912938" y="4636553"/>
              <a:ext cx="144462" cy="144463"/>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32" name="Pentagon 31"/>
            <p:cNvSpPr/>
            <p:nvPr/>
          </p:nvSpPr>
          <p:spPr bwMode="auto">
            <a:xfrm>
              <a:off x="-4763" y="4620675"/>
              <a:ext cx="9144000" cy="410991"/>
            </a:xfrm>
            <a:prstGeom prst="homePlate">
              <a:avLst/>
            </a:prstGeom>
            <a:gradFill flip="none" rotWithShape="1">
              <a:gsLst>
                <a:gs pos="26000">
                  <a:srgbClr val="92D050"/>
                </a:gs>
                <a:gs pos="51000">
                  <a:srgbClr val="92D050"/>
                </a:gs>
                <a:gs pos="17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defRPr/>
              </a:pPr>
              <a:endParaRPr lang="en-US" sz="2400" dirty="0">
                <a:solidFill>
                  <a:srgbClr val="000000"/>
                </a:solidFill>
                <a:latin typeface="Calibri"/>
                <a:cs typeface="+mn-cs"/>
              </a:endParaRPr>
            </a:p>
          </p:txBody>
        </p:sp>
        <p:sp>
          <p:nvSpPr>
            <p:cNvPr id="7184" name="Oval 97"/>
            <p:cNvSpPr>
              <a:spLocks noChangeArrowheads="1"/>
            </p:cNvSpPr>
            <p:nvPr/>
          </p:nvSpPr>
          <p:spPr bwMode="auto">
            <a:xfrm>
              <a:off x="8783637" y="4607980"/>
              <a:ext cx="144463" cy="144463"/>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7185" name="TextBox 115"/>
            <p:cNvSpPr txBox="1">
              <a:spLocks noChangeArrowheads="1"/>
            </p:cNvSpPr>
            <p:nvPr/>
          </p:nvSpPr>
          <p:spPr bwMode="auto">
            <a:xfrm>
              <a:off x="7597287" y="4631825"/>
              <a:ext cx="11277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Final Investment Decision (FID) and Contract Award FY2016</a:t>
              </a:r>
            </a:p>
          </p:txBody>
        </p:sp>
        <p:sp>
          <p:nvSpPr>
            <p:cNvPr id="7186" name="TextBox 117"/>
            <p:cNvSpPr txBox="1">
              <a:spLocks noChangeArrowheads="1"/>
            </p:cNvSpPr>
            <p:nvPr/>
          </p:nvSpPr>
          <p:spPr bwMode="auto">
            <a:xfrm>
              <a:off x="445668" y="4631100"/>
              <a:ext cx="14266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Initial Investment Decision (IID)</a:t>
              </a:r>
            </a:p>
            <a:p>
              <a:pPr algn="r"/>
              <a:r>
                <a:rPr lang="en-US" altLang="en-US" sz="800">
                  <a:solidFill>
                    <a:srgbClr val="000000"/>
                  </a:solidFill>
                  <a:latin typeface="Arial" pitchFamily="34" charset="0"/>
                </a:rPr>
                <a:t>Mar 2014</a:t>
              </a:r>
            </a:p>
          </p:txBody>
        </p:sp>
        <p:sp>
          <p:nvSpPr>
            <p:cNvPr id="7187" name="TextBox 119"/>
            <p:cNvSpPr txBox="1">
              <a:spLocks noChangeArrowheads="1"/>
            </p:cNvSpPr>
            <p:nvPr/>
          </p:nvSpPr>
          <p:spPr bwMode="auto">
            <a:xfrm>
              <a:off x="5686579" y="4616314"/>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latin typeface="Arial" pitchFamily="34" charset="0"/>
                </a:rPr>
                <a:t>Screening Info. Request (SIR)</a:t>
              </a:r>
            </a:p>
            <a:p>
              <a:r>
                <a:rPr lang="en-US" altLang="en-US" sz="800">
                  <a:latin typeface="Arial" pitchFamily="34" charset="0"/>
                </a:rPr>
                <a:t>Release April 2015</a:t>
              </a:r>
            </a:p>
          </p:txBody>
        </p:sp>
        <p:sp>
          <p:nvSpPr>
            <p:cNvPr id="7188" name="TextBox 119"/>
            <p:cNvSpPr txBox="1">
              <a:spLocks noChangeArrowheads="1"/>
            </p:cNvSpPr>
            <p:nvPr/>
          </p:nvSpPr>
          <p:spPr bwMode="auto">
            <a:xfrm>
              <a:off x="2902181" y="4621025"/>
              <a:ext cx="15707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Surface Visualization Tool IOC at SCT Apr 2014</a:t>
              </a:r>
            </a:p>
          </p:txBody>
        </p:sp>
        <p:pic>
          <p:nvPicPr>
            <p:cNvPr id="49" name="Picture 3" descr="Checkmark" title="Objective Completed"/>
            <p:cNvPicPr>
              <a:picLocks noChangeAspect="1" noChangeArrowheads="1"/>
            </p:cNvPicPr>
            <p:nvPr/>
          </p:nvPicPr>
          <p:blipFill>
            <a:blip r:embed="rId5"/>
            <a:srcRect/>
            <a:stretch>
              <a:fillRect/>
            </a:stretch>
          </p:blipFill>
          <p:spPr bwMode="auto">
            <a:xfrm>
              <a:off x="2647950" y="4611154"/>
              <a:ext cx="211137" cy="21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 descr="Checkmark" title="Objective Completed"/>
            <p:cNvPicPr>
              <a:picLocks noChangeAspect="1" noChangeArrowheads="1"/>
            </p:cNvPicPr>
            <p:nvPr/>
          </p:nvPicPr>
          <p:blipFill>
            <a:blip r:embed="rId5"/>
            <a:srcRect/>
            <a:stretch>
              <a:fillRect/>
            </a:stretch>
          </p:blipFill>
          <p:spPr bwMode="auto">
            <a:xfrm>
              <a:off x="1879600" y="4612740"/>
              <a:ext cx="211137" cy="21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10"/>
          <p:cNvSpPr txBox="1">
            <a:spLocks noChangeArrowheads="1"/>
          </p:cNvSpPr>
          <p:nvPr/>
        </p:nvSpPr>
        <p:spPr bwMode="auto">
          <a:xfrm>
            <a:off x="282575" y="2579688"/>
            <a:ext cx="4033838" cy="30162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defTabSz="457200" eaLnBrk="0" hangingPunct="0">
              <a:defRPr>
                <a:solidFill>
                  <a:schemeClr val="tx1"/>
                </a:solidFill>
                <a:latin typeface="Calibri" pitchFamily="34" charset="0"/>
                <a:cs typeface="Arial" charset="0"/>
              </a:defRPr>
            </a:lvl1pPr>
            <a:lvl2pPr marL="742950" indent="-285750" defTabSz="457200" eaLnBrk="0" hangingPunct="0">
              <a:defRPr>
                <a:solidFill>
                  <a:schemeClr val="tx1"/>
                </a:solidFill>
                <a:latin typeface="Calibri" pitchFamily="34" charset="0"/>
                <a:cs typeface="Arial" charset="0"/>
              </a:defRPr>
            </a:lvl2pPr>
            <a:lvl3pPr marL="1143000" indent="-228600" defTabSz="457200" eaLnBrk="0" hangingPunct="0">
              <a:defRPr>
                <a:solidFill>
                  <a:schemeClr val="tx1"/>
                </a:solidFill>
                <a:latin typeface="Calibri" pitchFamily="34" charset="0"/>
                <a:cs typeface="Arial" charset="0"/>
              </a:defRPr>
            </a:lvl3pPr>
            <a:lvl4pPr marL="1600200" indent="-228600" defTabSz="457200" eaLnBrk="0" hangingPunct="0">
              <a:defRPr>
                <a:solidFill>
                  <a:schemeClr val="tx1"/>
                </a:solidFill>
                <a:latin typeface="Calibri" pitchFamily="34" charset="0"/>
                <a:cs typeface="Arial" charset="0"/>
              </a:defRPr>
            </a:lvl4pPr>
            <a:lvl5pPr marL="2057400" indent="-228600" defTabSz="4572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marL="0" indent="0" eaLnBrk="1" fontAlgn="auto" hangingPunct="1">
              <a:spcBef>
                <a:spcPts val="0"/>
              </a:spcBef>
              <a:spcAft>
                <a:spcPts val="0"/>
              </a:spcAft>
              <a:defRPr/>
            </a:pPr>
            <a:r>
              <a:rPr lang="en-US" altLang="en-US" sz="1200" b="1" dirty="0" smtClean="0">
                <a:solidFill>
                  <a:srgbClr val="FF0000"/>
                </a:solidFill>
                <a:latin typeface="Arial" charset="0"/>
              </a:rPr>
              <a:t>TFDM </a:t>
            </a:r>
            <a:r>
              <a:rPr lang="en-US" altLang="en-US" sz="1200" b="1" dirty="0">
                <a:solidFill>
                  <a:srgbClr val="FF0000"/>
                </a:solidFill>
                <a:latin typeface="Arial" charset="0"/>
              </a:rPr>
              <a:t>System Acquisition</a:t>
            </a:r>
          </a:p>
          <a:p>
            <a:pPr marL="171450" indent="-171450" eaLnBrk="1" fontAlgn="auto" hangingPunct="1">
              <a:spcBef>
                <a:spcPts val="0"/>
              </a:spcBef>
              <a:spcAft>
                <a:spcPts val="0"/>
              </a:spcAft>
              <a:buFont typeface="Arial" panose="020B0604020202020204" pitchFamily="34" charset="0"/>
              <a:buChar char="•"/>
              <a:defRPr/>
            </a:pPr>
            <a:r>
              <a:rPr lang="en-US" altLang="en-US" sz="1100" dirty="0">
                <a:solidFill>
                  <a:srgbClr val="FF0000"/>
                </a:solidFill>
                <a:latin typeface="Arial" panose="020B0604020202020204" pitchFamily="34" charset="0"/>
                <a:cs typeface="Arial" panose="020B0604020202020204" pitchFamily="34" charset="0"/>
              </a:rPr>
              <a:t>Source selection evaluation began on July 15</a:t>
            </a:r>
            <a:r>
              <a:rPr lang="en-US" altLang="en-US" sz="1100" baseline="30000" dirty="0">
                <a:solidFill>
                  <a:srgbClr val="FF0000"/>
                </a:solidFill>
                <a:latin typeface="Arial" panose="020B0604020202020204" pitchFamily="34" charset="0"/>
                <a:cs typeface="Arial" panose="020B0604020202020204" pitchFamily="34" charset="0"/>
              </a:rPr>
              <a:t>th</a:t>
            </a:r>
            <a:r>
              <a:rPr lang="en-US" altLang="en-US" sz="1100" dirty="0">
                <a:solidFill>
                  <a:srgbClr val="FF0000"/>
                </a:solidFill>
                <a:latin typeface="Arial" panose="020B0604020202020204" pitchFamily="34" charset="0"/>
                <a:cs typeface="Arial" panose="020B0604020202020204" pitchFamily="34" charset="0"/>
              </a:rPr>
              <a:t> and is scheduled to be completed by November 2015.</a:t>
            </a:r>
          </a:p>
          <a:p>
            <a:pPr marL="171450" indent="-171450" eaLnBrk="1" fontAlgn="auto" hangingPunct="1">
              <a:spcBef>
                <a:spcPts val="0"/>
              </a:spcBef>
              <a:spcAft>
                <a:spcPts val="0"/>
              </a:spcAft>
              <a:buFont typeface="Arial" panose="020B0604020202020204" pitchFamily="34" charset="0"/>
              <a:buChar char="•"/>
              <a:defRPr/>
            </a:pPr>
            <a:r>
              <a:rPr lang="en-US" altLang="en-US" sz="1100" dirty="0">
                <a:solidFill>
                  <a:srgbClr val="FF0000"/>
                </a:solidFill>
                <a:latin typeface="Arial" panose="020B0604020202020204" pitchFamily="34" charset="0"/>
                <a:cs typeface="Arial" panose="020B0604020202020204" pitchFamily="34" charset="0"/>
              </a:rPr>
              <a:t>Best value determination will be completed by December 2015</a:t>
            </a:r>
          </a:p>
          <a:p>
            <a:pPr marL="171450" indent="-171450" eaLnBrk="1" fontAlgn="auto" hangingPunct="1">
              <a:spcBef>
                <a:spcPts val="0"/>
              </a:spcBef>
              <a:spcAft>
                <a:spcPts val="0"/>
              </a:spcAft>
              <a:buFont typeface="Arial" panose="020B0604020202020204" pitchFamily="34" charset="0"/>
              <a:buChar char="•"/>
              <a:defRPr/>
            </a:pPr>
            <a:r>
              <a:rPr lang="en-US" altLang="en-US" sz="1100" dirty="0" smtClean="0">
                <a:latin typeface="Arial" panose="020B0604020202020204" pitchFamily="34" charset="0"/>
                <a:cs typeface="Arial" panose="020B0604020202020204" pitchFamily="34" charset="0"/>
              </a:rPr>
              <a:t>Contract </a:t>
            </a:r>
            <a:r>
              <a:rPr lang="en-US" altLang="en-US" sz="1100" dirty="0">
                <a:latin typeface="Arial" panose="020B0604020202020204" pitchFamily="34" charset="0"/>
                <a:cs typeface="Arial" panose="020B0604020202020204" pitchFamily="34" charset="0"/>
              </a:rPr>
              <a:t>award planned for after FID in March </a:t>
            </a:r>
            <a:r>
              <a:rPr lang="en-US" altLang="en-US" sz="1100" dirty="0" smtClean="0">
                <a:latin typeface="Arial" panose="020B0604020202020204" pitchFamily="34" charset="0"/>
                <a:cs typeface="Arial" panose="020B0604020202020204" pitchFamily="34" charset="0"/>
              </a:rPr>
              <a:t>2016</a:t>
            </a:r>
            <a:endParaRPr lang="en-US" altLang="en-US" sz="1100" dirty="0">
              <a:latin typeface="Arial" panose="020B0604020202020204" pitchFamily="34" charset="0"/>
              <a:cs typeface="Arial" panose="020B0604020202020204" pitchFamily="34" charset="0"/>
            </a:endParaRPr>
          </a:p>
          <a:p>
            <a:pPr marL="0" indent="0" eaLnBrk="1" fontAlgn="auto" hangingPunct="1">
              <a:spcBef>
                <a:spcPts val="0"/>
              </a:spcBef>
              <a:spcAft>
                <a:spcPts val="0"/>
              </a:spcAft>
              <a:defRPr/>
            </a:pPr>
            <a:endParaRPr lang="en-US" altLang="en-US" sz="1200" b="1" dirty="0">
              <a:solidFill>
                <a:srgbClr val="1F497D"/>
              </a:solidFill>
              <a:latin typeface="Arial" charset="0"/>
            </a:endParaRPr>
          </a:p>
          <a:p>
            <a:pPr marL="0" indent="0" eaLnBrk="1" fontAlgn="auto" hangingPunct="1">
              <a:spcBef>
                <a:spcPts val="0"/>
              </a:spcBef>
              <a:spcAft>
                <a:spcPts val="0"/>
              </a:spcAft>
              <a:defRPr/>
            </a:pPr>
            <a:r>
              <a:rPr lang="en-US" altLang="en-US" sz="1200" b="1" dirty="0" smtClean="0">
                <a:solidFill>
                  <a:schemeClr val="tx2">
                    <a:lumMod val="50000"/>
                  </a:schemeClr>
                </a:solidFill>
                <a:latin typeface="Arial" charset="0"/>
              </a:rPr>
              <a:t>TFDM </a:t>
            </a:r>
            <a:r>
              <a:rPr lang="en-US" altLang="en-US" sz="1200" b="1" dirty="0">
                <a:solidFill>
                  <a:schemeClr val="tx2">
                    <a:lumMod val="50000"/>
                  </a:schemeClr>
                </a:solidFill>
                <a:latin typeface="Arial" charset="0"/>
              </a:rPr>
              <a:t>Early Implementation Capability – </a:t>
            </a:r>
          </a:p>
          <a:p>
            <a:pPr marL="171450" indent="-171450" eaLnBrk="1" fontAlgn="auto" hangingPunct="1">
              <a:spcBef>
                <a:spcPts val="0"/>
              </a:spcBef>
              <a:spcAft>
                <a:spcPts val="0"/>
              </a:spcAft>
              <a:buFont typeface="Arial" panose="020B0604020202020204" pitchFamily="34" charset="0"/>
              <a:buChar char="•"/>
              <a:defRPr/>
            </a:pPr>
            <a:r>
              <a:rPr lang="en-US" altLang="en-US" sz="1100" b="1" dirty="0">
                <a:solidFill>
                  <a:schemeClr val="tx2">
                    <a:lumMod val="50000"/>
                  </a:schemeClr>
                </a:solidFill>
                <a:latin typeface="Arial" panose="020B0604020202020204" pitchFamily="34" charset="0"/>
                <a:cs typeface="Arial" panose="020B0604020202020204" pitchFamily="34" charset="0"/>
              </a:rPr>
              <a:t>Surface Visualization Tool (SVT): </a:t>
            </a:r>
            <a:r>
              <a:rPr lang="en-US" sz="1100" dirty="0">
                <a:solidFill>
                  <a:schemeClr val="tx2">
                    <a:lumMod val="50000"/>
                  </a:schemeClr>
                </a:solidFill>
                <a:latin typeface="Arial" panose="020B0604020202020204" pitchFamily="34" charset="0"/>
                <a:cs typeface="Arial" panose="020B0604020202020204" pitchFamily="34" charset="0"/>
              </a:rPr>
              <a:t>All 9 SVT sites are operational.</a:t>
            </a:r>
          </a:p>
          <a:p>
            <a:pPr marL="171450" indent="-171450" eaLnBrk="1" fontAlgn="auto" hangingPunct="1">
              <a:spcBef>
                <a:spcPts val="0"/>
              </a:spcBef>
              <a:spcAft>
                <a:spcPts val="0"/>
              </a:spcAft>
              <a:buFont typeface="Arial" panose="020B0604020202020204" pitchFamily="34" charset="0"/>
              <a:buChar char="•"/>
              <a:defRPr/>
            </a:pPr>
            <a:r>
              <a:rPr lang="en-US" sz="1100" b="1" dirty="0">
                <a:solidFill>
                  <a:schemeClr val="tx2">
                    <a:lumMod val="50000"/>
                  </a:schemeClr>
                </a:solidFill>
                <a:latin typeface="Arial" panose="020B0604020202020204" pitchFamily="34" charset="0"/>
                <a:cs typeface="Arial" panose="020B0604020202020204" pitchFamily="34" charset="0"/>
              </a:rPr>
              <a:t>Advanced Electronic Flight Strip (AEFS</a:t>
            </a:r>
            <a:r>
              <a:rPr lang="en-US" sz="1100" dirty="0">
                <a:solidFill>
                  <a:schemeClr val="tx2">
                    <a:lumMod val="50000"/>
                  </a:schemeClr>
                </a:solidFill>
                <a:latin typeface="Arial" panose="020B0604020202020204" pitchFamily="34" charset="0"/>
                <a:cs typeface="Arial" panose="020B0604020202020204" pitchFamily="34" charset="0"/>
              </a:rPr>
              <a:t>)</a:t>
            </a:r>
          </a:p>
          <a:p>
            <a:pPr marL="457200" lvl="1" indent="-171450" eaLnBrk="1" fontAlgn="auto" hangingPunct="1">
              <a:spcBef>
                <a:spcPts val="0"/>
              </a:spcBef>
              <a:spcAft>
                <a:spcPts val="0"/>
              </a:spcAft>
              <a:buFontTx/>
              <a:buChar char="̶"/>
              <a:defRPr/>
            </a:pPr>
            <a:r>
              <a:rPr lang="en-US" sz="1100" b="1" dirty="0">
                <a:solidFill>
                  <a:schemeClr val="tx2">
                    <a:lumMod val="50000"/>
                  </a:schemeClr>
                </a:solidFill>
                <a:latin typeface="Arial" panose="020B0604020202020204" pitchFamily="34" charset="0"/>
                <a:cs typeface="Arial" panose="020B0604020202020204" pitchFamily="34" charset="0"/>
              </a:rPr>
              <a:t>CLE</a:t>
            </a:r>
            <a:r>
              <a:rPr lang="en-US" sz="1100" dirty="0">
                <a:solidFill>
                  <a:schemeClr val="tx2">
                    <a:lumMod val="50000"/>
                  </a:schemeClr>
                </a:solidFill>
                <a:latin typeface="Arial" panose="020B0604020202020204" pitchFamily="34" charset="0"/>
                <a:cs typeface="Arial" panose="020B0604020202020204" pitchFamily="34" charset="0"/>
              </a:rPr>
              <a:t>: AEFS went live in CLE old tower on February 8, 2015. IOC in new tower planned for September </a:t>
            </a:r>
            <a:r>
              <a:rPr lang="en-US" sz="1100" dirty="0" smtClean="0">
                <a:solidFill>
                  <a:schemeClr val="tx2">
                    <a:lumMod val="50000"/>
                  </a:schemeClr>
                </a:solidFill>
                <a:latin typeface="Arial" panose="020B0604020202020204" pitchFamily="34" charset="0"/>
                <a:cs typeface="Arial" panose="020B0604020202020204" pitchFamily="34" charset="0"/>
              </a:rPr>
              <a:t>2015.</a:t>
            </a:r>
            <a:endParaRPr lang="en-US" sz="1100" dirty="0">
              <a:solidFill>
                <a:schemeClr val="tx2">
                  <a:lumMod val="50000"/>
                </a:schemeClr>
              </a:solidFill>
              <a:latin typeface="Arial" panose="020B0604020202020204" pitchFamily="34" charset="0"/>
              <a:cs typeface="Arial" panose="020B0604020202020204" pitchFamily="34" charset="0"/>
            </a:endParaRPr>
          </a:p>
          <a:p>
            <a:pPr marL="457200" lvl="1" indent="-171450" eaLnBrk="1" fontAlgn="auto" hangingPunct="1">
              <a:spcBef>
                <a:spcPts val="0"/>
              </a:spcBef>
              <a:spcAft>
                <a:spcPts val="0"/>
              </a:spcAft>
              <a:buFontTx/>
              <a:buChar char="̶"/>
              <a:defRPr/>
            </a:pPr>
            <a:r>
              <a:rPr lang="en-US" sz="1100" b="1" dirty="0">
                <a:solidFill>
                  <a:schemeClr val="tx2">
                    <a:lumMod val="50000"/>
                  </a:schemeClr>
                </a:solidFill>
                <a:latin typeface="Arial" panose="020B0604020202020204" pitchFamily="34" charset="0"/>
                <a:cs typeface="Arial" panose="020B0604020202020204" pitchFamily="34" charset="0"/>
              </a:rPr>
              <a:t>SFO</a:t>
            </a:r>
            <a:r>
              <a:rPr lang="en-US" sz="1100" dirty="0">
                <a:solidFill>
                  <a:schemeClr val="tx2">
                    <a:lumMod val="50000"/>
                  </a:schemeClr>
                </a:solidFill>
                <a:latin typeface="Arial" panose="020B0604020202020204" pitchFamily="34" charset="0"/>
                <a:cs typeface="Arial" panose="020B0604020202020204" pitchFamily="34" charset="0"/>
              </a:rPr>
              <a:t>: IOC planned for July 2016</a:t>
            </a:r>
          </a:p>
          <a:p>
            <a:pPr marL="457200" lvl="1" indent="-171450" eaLnBrk="1" fontAlgn="auto" hangingPunct="1">
              <a:spcBef>
                <a:spcPts val="0"/>
              </a:spcBef>
              <a:spcAft>
                <a:spcPts val="0"/>
              </a:spcAft>
              <a:buFontTx/>
              <a:buChar char="̶"/>
              <a:defRPr/>
            </a:pPr>
            <a:r>
              <a:rPr lang="en-US" sz="1100" b="1" dirty="0">
                <a:solidFill>
                  <a:schemeClr val="tx2">
                    <a:lumMod val="50000"/>
                  </a:schemeClr>
                </a:solidFill>
                <a:latin typeface="Arial" panose="020B0604020202020204" pitchFamily="34" charset="0"/>
                <a:cs typeface="Arial" panose="020B0604020202020204" pitchFamily="34" charset="0"/>
              </a:rPr>
              <a:t>EWR</a:t>
            </a:r>
            <a:r>
              <a:rPr lang="en-US" sz="1100" dirty="0">
                <a:solidFill>
                  <a:schemeClr val="tx2">
                    <a:lumMod val="50000"/>
                  </a:schemeClr>
                </a:solidFill>
                <a:latin typeface="Arial" panose="020B0604020202020204" pitchFamily="34" charset="0"/>
                <a:cs typeface="Arial" panose="020B0604020202020204" pitchFamily="34" charset="0"/>
              </a:rPr>
              <a:t>: </a:t>
            </a:r>
            <a:r>
              <a:rPr lang="en-US" sz="1100" dirty="0" smtClean="0">
                <a:solidFill>
                  <a:schemeClr val="tx2">
                    <a:lumMod val="50000"/>
                  </a:schemeClr>
                </a:solidFill>
                <a:latin typeface="Arial" panose="020B0604020202020204" pitchFamily="34" charset="0"/>
                <a:cs typeface="Arial" panose="020B0604020202020204" pitchFamily="34" charset="0"/>
              </a:rPr>
              <a:t>IOC </a:t>
            </a:r>
            <a:r>
              <a:rPr lang="en-US" sz="1100" dirty="0">
                <a:solidFill>
                  <a:schemeClr val="tx2">
                    <a:lumMod val="50000"/>
                  </a:schemeClr>
                </a:solidFill>
                <a:latin typeface="Arial" panose="020B0604020202020204" pitchFamily="34" charset="0"/>
                <a:cs typeface="Arial" panose="020B0604020202020204" pitchFamily="34" charset="0"/>
              </a:rPr>
              <a:t>is planned for April 2016. </a:t>
            </a:r>
          </a:p>
          <a:p>
            <a:pPr marL="457200" lvl="1" indent="-171450" eaLnBrk="1" fontAlgn="auto" hangingPunct="1">
              <a:spcBef>
                <a:spcPts val="0"/>
              </a:spcBef>
              <a:spcAft>
                <a:spcPts val="0"/>
              </a:spcAft>
              <a:buFontTx/>
              <a:buChar char="̶"/>
              <a:defRPr/>
            </a:pPr>
            <a:r>
              <a:rPr lang="en-US" altLang="en-US" sz="1100" b="1" dirty="0">
                <a:solidFill>
                  <a:schemeClr val="tx2">
                    <a:lumMod val="50000"/>
                  </a:schemeClr>
                </a:solidFill>
                <a:latin typeface="Arial" panose="020B0604020202020204" pitchFamily="34" charset="0"/>
                <a:cs typeface="Arial" panose="020B0604020202020204" pitchFamily="34" charset="0"/>
              </a:rPr>
              <a:t>LAS:</a:t>
            </a:r>
            <a:r>
              <a:rPr lang="en-US" altLang="en-US" sz="1100" dirty="0">
                <a:solidFill>
                  <a:schemeClr val="tx2">
                    <a:lumMod val="50000"/>
                  </a:schemeClr>
                </a:solidFill>
                <a:latin typeface="Arial" panose="020B0604020202020204" pitchFamily="34" charset="0"/>
                <a:cs typeface="Arial" panose="020B0604020202020204" pitchFamily="34" charset="0"/>
              </a:rPr>
              <a:t> IOC is planned for September 2016</a:t>
            </a:r>
          </a:p>
          <a:p>
            <a:pPr marL="457200" lvl="1" indent="-171450" eaLnBrk="1" fontAlgn="auto" hangingPunct="1">
              <a:spcBef>
                <a:spcPts val="0"/>
              </a:spcBef>
              <a:spcAft>
                <a:spcPts val="0"/>
              </a:spcAft>
              <a:buFontTx/>
              <a:buChar char="̶"/>
              <a:defRPr/>
            </a:pPr>
            <a:r>
              <a:rPr lang="en-US" altLang="en-US" sz="1100" b="1" dirty="0">
                <a:solidFill>
                  <a:srgbClr val="002060"/>
                </a:solidFill>
                <a:latin typeface="Arial" panose="020B0604020202020204" pitchFamily="34" charset="0"/>
                <a:cs typeface="Arial" panose="020B0604020202020204" pitchFamily="34" charset="0"/>
              </a:rPr>
              <a:t>CLT:</a:t>
            </a:r>
            <a:r>
              <a:rPr lang="en-US" altLang="en-US" sz="1100" dirty="0">
                <a:solidFill>
                  <a:srgbClr val="002060"/>
                </a:solidFill>
                <a:latin typeface="Arial" panose="020B0604020202020204" pitchFamily="34" charset="0"/>
                <a:cs typeface="Arial" panose="020B0604020202020204" pitchFamily="34" charset="0"/>
              </a:rPr>
              <a:t> IOC is planned for </a:t>
            </a:r>
            <a:r>
              <a:rPr lang="en-US" altLang="en-US" sz="1100" dirty="0" smtClean="0">
                <a:solidFill>
                  <a:srgbClr val="FF0000"/>
                </a:solidFill>
                <a:latin typeface="Arial" panose="020B0604020202020204" pitchFamily="34" charset="0"/>
                <a:cs typeface="Arial" panose="020B0604020202020204" pitchFamily="34" charset="0"/>
              </a:rPr>
              <a:t>2017</a:t>
            </a:r>
            <a:endParaRPr lang="en-US" altLang="en-US" sz="1100" dirty="0">
              <a:solidFill>
                <a:srgbClr val="002060"/>
              </a:solidFill>
              <a:latin typeface="Arial" panose="020B0604020202020204" pitchFamily="34" charset="0"/>
              <a:cs typeface="Arial" panose="020B0604020202020204" pitchFamily="34" charset="0"/>
            </a:endParaRPr>
          </a:p>
        </p:txBody>
      </p:sp>
      <p:pic>
        <p:nvPicPr>
          <p:cNvPr id="26" name="Picture 3" descr="Checkmark" title="Objective Completed"/>
          <p:cNvPicPr>
            <a:picLocks noChangeAspect="1" noChangeArrowheads="1"/>
          </p:cNvPicPr>
          <p:nvPr/>
        </p:nvPicPr>
        <p:blipFill>
          <a:blip r:embed="rId5"/>
          <a:srcRect/>
          <a:stretch>
            <a:fillRect/>
          </a:stretch>
        </p:blipFill>
        <p:spPr bwMode="auto">
          <a:xfrm>
            <a:off x="5470525" y="6243638"/>
            <a:ext cx="2111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2636838" y="5889625"/>
            <a:ext cx="5529262" cy="246063"/>
          </a:xfrm>
          <a:prstGeom prst="rect">
            <a:avLst/>
          </a:prstGeom>
        </p:spPr>
        <p:txBody>
          <a:bodyPr>
            <a:spAutoFit/>
          </a:bodyPr>
          <a:lstStyle/>
          <a:p>
            <a:pPr fontAlgn="auto">
              <a:spcBef>
                <a:spcPts val="0"/>
              </a:spcBef>
              <a:spcAft>
                <a:spcPts val="0"/>
              </a:spcAft>
              <a:defRPr/>
            </a:pPr>
            <a:r>
              <a:rPr lang="en-US" sz="1000" b="1" kern="0" dirty="0">
                <a:solidFill>
                  <a:srgbClr val="1F497D"/>
                </a:solidFill>
                <a:latin typeface="Arial" pitchFamily="34" charset="0"/>
                <a:cs typeface="+mn-cs"/>
              </a:rPr>
              <a:t>Changes from Previous Month: </a:t>
            </a:r>
            <a:r>
              <a:rPr lang="en-US" sz="1000" b="1" kern="0" dirty="0" smtClean="0">
                <a:solidFill>
                  <a:srgbClr val="FF0000"/>
                </a:solidFill>
                <a:latin typeface="Arial" pitchFamily="34" charset="0"/>
                <a:cs typeface="+mn-cs"/>
              </a:rPr>
              <a:t>Changes highlighted in red</a:t>
            </a:r>
            <a:endParaRPr lang="en-US" sz="1000" b="1" kern="0" dirty="0">
              <a:solidFill>
                <a:srgbClr val="FF0000"/>
              </a:solidFill>
              <a:latin typeface="Arial" pitchFamily="34" charset="0"/>
              <a:cs typeface="+mn-cs"/>
            </a:endParaRPr>
          </a:p>
        </p:txBody>
      </p:sp>
    </p:spTree>
    <p:extLst>
      <p:ext uri="{BB962C8B-B14F-4D97-AF65-F5344CB8AC3E}">
        <p14:creationId xmlns:p14="http://schemas.microsoft.com/office/powerpoint/2010/main" val="33649184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006" y="53409"/>
            <a:ext cx="8229600" cy="613129"/>
          </a:xfr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3200" b="1" dirty="0" smtClean="0">
                <a:solidFill>
                  <a:schemeClr val="tx2"/>
                </a:solidFill>
                <a:latin typeface="Arial" charset="0"/>
              </a:rPr>
              <a:t>Separation Management (SepMgmt)</a:t>
            </a:r>
            <a:r>
              <a:rPr lang="en-US" sz="3200" b="1" dirty="0">
                <a:solidFill>
                  <a:schemeClr val="tx2"/>
                </a:solidFill>
                <a:latin typeface="Arial" charset="0"/>
              </a:rPr>
              <a:t/>
            </a:r>
            <a:br>
              <a:rPr lang="en-US" sz="3200" b="1" dirty="0">
                <a:solidFill>
                  <a:schemeClr val="tx2"/>
                </a:solidFill>
                <a:latin typeface="Arial" charset="0"/>
              </a:rPr>
            </a:br>
            <a:r>
              <a:rPr lang="en-US" sz="2400" dirty="0">
                <a:solidFill>
                  <a:srgbClr val="4F81BD">
                    <a:lumMod val="50000"/>
                  </a:srgbClr>
                </a:solidFill>
                <a:latin typeface="Arial" pitchFamily="34" charset="0"/>
                <a:cs typeface="Arial" pitchFamily="34" charset="0"/>
              </a:rPr>
              <a:t>As of: </a:t>
            </a:r>
            <a:r>
              <a:rPr lang="en-US" sz="2400" b="0" dirty="0" smtClean="0">
                <a:solidFill>
                  <a:srgbClr val="4F81BD">
                    <a:lumMod val="50000"/>
                  </a:srgbClr>
                </a:solidFill>
                <a:latin typeface="Arial" pitchFamily="34" charset="0"/>
                <a:cs typeface="Arial" pitchFamily="34" charset="0"/>
              </a:rPr>
              <a:t>July </a:t>
            </a:r>
            <a:r>
              <a:rPr lang="en-US" sz="2400" b="0" dirty="0">
                <a:solidFill>
                  <a:srgbClr val="4F81BD">
                    <a:lumMod val="50000"/>
                  </a:srgbClr>
                </a:solidFill>
                <a:latin typeface="Arial" pitchFamily="34" charset="0"/>
                <a:cs typeface="Arial" pitchFamily="34" charset="0"/>
              </a:rPr>
              <a:t>2015</a:t>
            </a:r>
            <a:r>
              <a:rPr lang="en-US" sz="2400" b="0" dirty="0">
                <a:solidFill>
                  <a:srgbClr val="4F81BD">
                    <a:lumMod val="50000"/>
                  </a:srgbClr>
                </a:solidFill>
              </a:rPr>
              <a:t/>
            </a:r>
            <a:br>
              <a:rPr lang="en-US" sz="2400" b="0" dirty="0">
                <a:solidFill>
                  <a:srgbClr val="4F81BD">
                    <a:lumMod val="50000"/>
                  </a:srgbClr>
                </a:solidFill>
              </a:rPr>
            </a:br>
            <a:endParaRPr lang="en-US" sz="3200" b="0" dirty="0">
              <a:solidFill>
                <a:schemeClr val="tx2"/>
              </a:solidFill>
              <a:latin typeface="Arial" charset="0"/>
            </a:endParaRPr>
          </a:p>
        </p:txBody>
      </p:sp>
      <p:sp>
        <p:nvSpPr>
          <p:cNvPr id="38" name="TextBox 37"/>
          <p:cNvSpPr txBox="1"/>
          <p:nvPr/>
        </p:nvSpPr>
        <p:spPr>
          <a:xfrm>
            <a:off x="283266" y="6623779"/>
            <a:ext cx="8577469" cy="246221"/>
          </a:xfrm>
          <a:prstGeom prst="rect">
            <a:avLst/>
          </a:prstGeom>
          <a:noFill/>
        </p:spPr>
        <p:txBody>
          <a:bodyPr wrap="square" rtlCol="0">
            <a:spAutoFit/>
          </a:bodyPr>
          <a:lstStyle/>
          <a:p>
            <a:pPr algn="ctr" defTabSz="914400" fontAlgn="auto">
              <a:spcBef>
                <a:spcPts val="0"/>
              </a:spcBef>
              <a:spcAft>
                <a:spcPts val="0"/>
              </a:spcAft>
            </a:pPr>
            <a:fld id="{EAE13CAE-1740-4A80-8C3E-8F8A7440AB44}" type="slidenum">
              <a:rPr lang="en-US" sz="1000" b="1" smtClean="0">
                <a:solidFill>
                  <a:prstClr val="black"/>
                </a:solidFill>
                <a:latin typeface="Calibri"/>
              </a:rPr>
              <a:pPr algn="ctr" defTabSz="914400" fontAlgn="auto">
                <a:spcBef>
                  <a:spcPts val="0"/>
                </a:spcBef>
                <a:spcAft>
                  <a:spcPts val="0"/>
                </a:spcAft>
              </a:pPr>
              <a:t>43</a:t>
            </a:fld>
            <a:endParaRPr lang="en-US" sz="1000" b="1" dirty="0">
              <a:solidFill>
                <a:prstClr val="black"/>
              </a:solidFill>
              <a:latin typeface="Calibri"/>
            </a:endParaRPr>
          </a:p>
        </p:txBody>
      </p:sp>
      <p:sp>
        <p:nvSpPr>
          <p:cNvPr id="14339" name="Rectangle 4"/>
          <p:cNvSpPr>
            <a:spLocks noChangeArrowheads="1"/>
          </p:cNvSpPr>
          <p:nvPr/>
        </p:nvSpPr>
        <p:spPr bwMode="auto">
          <a:xfrm>
            <a:off x="162744" y="1963004"/>
            <a:ext cx="182861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p>
            <a:pPr defTabSz="914400" fontAlgn="auto">
              <a:spcBef>
                <a:spcPts val="0"/>
              </a:spcBef>
              <a:spcAft>
                <a:spcPts val="0"/>
              </a:spcAft>
            </a:pPr>
            <a:r>
              <a:rPr lang="en-US" sz="1050" b="1" dirty="0">
                <a:solidFill>
                  <a:srgbClr val="000000"/>
                </a:solidFill>
                <a:latin typeface="Calibri"/>
                <a:cs typeface="Arial" panose="020B0604020202020204" pitchFamily="34" charset="0"/>
              </a:rPr>
              <a:t>RECAT Phase I planned sites</a:t>
            </a:r>
          </a:p>
        </p:txBody>
      </p:sp>
      <p:graphicFrame>
        <p:nvGraphicFramePr>
          <p:cNvPr id="9" name="Table 8" descr="table" title="RECAT Phase I planned sites"/>
          <p:cNvGraphicFramePr>
            <a:graphicFrameLocks noGrp="1"/>
          </p:cNvGraphicFramePr>
          <p:nvPr>
            <p:extLst>
              <p:ext uri="{D42A27DB-BD31-4B8C-83A1-F6EECF244321}">
                <p14:modId xmlns:p14="http://schemas.microsoft.com/office/powerpoint/2010/main" val="2466837414"/>
              </p:ext>
            </p:extLst>
          </p:nvPr>
        </p:nvGraphicFramePr>
        <p:xfrm>
          <a:off x="155601" y="2209507"/>
          <a:ext cx="1843042" cy="774485"/>
        </p:xfrm>
        <a:graphic>
          <a:graphicData uri="http://schemas.openxmlformats.org/drawingml/2006/table">
            <a:tbl>
              <a:tblPr firstRow="1" bandRow="1">
                <a:tableStyleId>{21E4AEA4-8DFA-4A89-87EB-49C32662AFE0}</a:tableStyleId>
              </a:tblPr>
              <a:tblGrid>
                <a:gridCol w="1169616"/>
                <a:gridCol w="673426"/>
              </a:tblGrid>
              <a:tr h="209343">
                <a:tc>
                  <a:txBody>
                    <a:bodyPr/>
                    <a:lstStyle/>
                    <a:p>
                      <a:pPr algn="ctr"/>
                      <a:r>
                        <a:rPr lang="en-US" sz="800" dirty="0" smtClean="0">
                          <a:latin typeface="+mn-lt"/>
                        </a:rPr>
                        <a:t>Site</a:t>
                      </a:r>
                      <a:endParaRPr lang="en-US" sz="800" dirty="0">
                        <a:latin typeface="+mn-lt"/>
                      </a:endParaRPr>
                    </a:p>
                  </a:txBody>
                  <a:tcPr marL="91410" marR="91410" marT="18288" marB="18288" anchor="ctr"/>
                </a:tc>
                <a:tc>
                  <a:txBody>
                    <a:bodyPr/>
                    <a:lstStyle/>
                    <a:p>
                      <a:pPr algn="ctr"/>
                      <a:r>
                        <a:rPr lang="en-US" sz="800" dirty="0" smtClean="0">
                          <a:latin typeface="+mn-lt"/>
                        </a:rPr>
                        <a:t>Planned IOC</a:t>
                      </a:r>
                      <a:endParaRPr lang="en-US" sz="800" dirty="0">
                        <a:latin typeface="+mn-lt"/>
                      </a:endParaRPr>
                    </a:p>
                  </a:txBody>
                  <a:tcPr marL="91410" marR="91410" marT="18288" marB="18288" anchor="ctr"/>
                </a:tc>
              </a:tr>
              <a:tr h="177077">
                <a:tc>
                  <a:txBody>
                    <a:bodyPr/>
                    <a:lstStyle/>
                    <a:p>
                      <a:pPr algn="ctr"/>
                      <a:r>
                        <a:rPr lang="en-US" sz="800" baseline="0" dirty="0" smtClean="0">
                          <a:solidFill>
                            <a:schemeClr val="tx1"/>
                          </a:solidFill>
                          <a:latin typeface="+mn-lt"/>
                        </a:rPr>
                        <a:t>CLT, ORD, MDW</a:t>
                      </a:r>
                      <a:r>
                        <a:rPr lang="en-US" sz="800" dirty="0" smtClean="0">
                          <a:solidFill>
                            <a:schemeClr val="tx1"/>
                          </a:solidFill>
                          <a:latin typeface="+mn-lt"/>
                        </a:rPr>
                        <a:t>, SFO</a:t>
                      </a:r>
                      <a:endParaRPr lang="en-US" sz="800" dirty="0">
                        <a:solidFill>
                          <a:srgbClr val="FF0000"/>
                        </a:solidFill>
                        <a:latin typeface="+mn-lt"/>
                      </a:endParaRPr>
                    </a:p>
                  </a:txBody>
                  <a:tcPr marL="91410" marR="91410" marT="18288" marB="18288" anchor="ctr"/>
                </a:tc>
                <a:tc>
                  <a:txBody>
                    <a:bodyPr/>
                    <a:lstStyle/>
                    <a:p>
                      <a:pPr algn="ctr"/>
                      <a:r>
                        <a:rPr lang="en-US" sz="800" dirty="0" smtClean="0">
                          <a:latin typeface="+mn-lt"/>
                        </a:rPr>
                        <a:t>FY2015</a:t>
                      </a:r>
                      <a:endParaRPr lang="en-US" sz="800" dirty="0">
                        <a:latin typeface="+mn-lt"/>
                      </a:endParaRPr>
                    </a:p>
                  </a:txBody>
                  <a:tcPr marL="91410" marR="91410" marT="18288" marB="18288" anchor="ctr"/>
                </a:tc>
              </a:tr>
              <a:tr h="0">
                <a:tc>
                  <a:txBody>
                    <a:bodyPr/>
                    <a:lstStyle/>
                    <a:p>
                      <a:pPr algn="ctr"/>
                      <a:r>
                        <a:rPr lang="en-US" sz="800" dirty="0" smtClean="0">
                          <a:solidFill>
                            <a:schemeClr val="tx1"/>
                          </a:solidFill>
                          <a:latin typeface="+mn-lt"/>
                        </a:rPr>
                        <a:t>LAX,</a:t>
                      </a:r>
                      <a:r>
                        <a:rPr lang="en-US" sz="800" baseline="0" dirty="0" smtClean="0">
                          <a:solidFill>
                            <a:schemeClr val="tx1"/>
                          </a:solidFill>
                          <a:latin typeface="+mn-lt"/>
                        </a:rPr>
                        <a:t> HNL</a:t>
                      </a:r>
                      <a:endParaRPr lang="en-US" sz="800" dirty="0">
                        <a:solidFill>
                          <a:srgbClr val="FF0000"/>
                        </a:solidFill>
                        <a:latin typeface="+mn-lt"/>
                      </a:endParaRPr>
                    </a:p>
                  </a:txBody>
                  <a:tcPr marL="91410" marR="91410" marT="18288" marB="18288" anchor="ctr"/>
                </a:tc>
                <a:tc>
                  <a:txBody>
                    <a:bodyPr/>
                    <a:lstStyle/>
                    <a:p>
                      <a:pPr algn="ctr"/>
                      <a:r>
                        <a:rPr lang="en-US" sz="800" dirty="0" smtClean="0">
                          <a:latin typeface="+mn-lt"/>
                        </a:rPr>
                        <a:t>FY2016</a:t>
                      </a:r>
                      <a:endParaRPr lang="en-US" sz="800" dirty="0">
                        <a:latin typeface="+mn-lt"/>
                      </a:endParaRPr>
                    </a:p>
                  </a:txBody>
                  <a:tcPr marL="91410" marR="91410" marT="18288" marB="18288" anchor="ct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latin typeface="+mn-lt"/>
                        </a:rPr>
                        <a:t>MIA, IND, IAD</a:t>
                      </a:r>
                    </a:p>
                  </a:txBody>
                  <a:tcPr marL="91410" marR="91410" marT="18288" marB="18288" anchor="ctr"/>
                </a:tc>
                <a:tc>
                  <a:txBody>
                    <a:bodyPr/>
                    <a:lstStyle/>
                    <a:p>
                      <a:pPr algn="ctr"/>
                      <a:r>
                        <a:rPr lang="en-US" sz="800" dirty="0" smtClean="0">
                          <a:latin typeface="+mn-lt"/>
                        </a:rPr>
                        <a:t>FY2017</a:t>
                      </a:r>
                      <a:endParaRPr lang="en-US" sz="800" dirty="0">
                        <a:latin typeface="+mn-lt"/>
                      </a:endParaRPr>
                    </a:p>
                  </a:txBody>
                  <a:tcPr marL="91410" marR="91410" marT="18288" marB="18288" anchor="ctr"/>
                </a:tc>
              </a:tr>
            </a:tbl>
          </a:graphicData>
        </a:graphic>
      </p:graphicFrame>
      <p:sp>
        <p:nvSpPr>
          <p:cNvPr id="14367" name="Rectangle 4"/>
          <p:cNvSpPr>
            <a:spLocks noChangeArrowheads="1"/>
          </p:cNvSpPr>
          <p:nvPr/>
        </p:nvSpPr>
        <p:spPr bwMode="auto">
          <a:xfrm>
            <a:off x="162744" y="2979677"/>
            <a:ext cx="2059756" cy="4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p>
            <a:pPr defTabSz="914400" fontAlgn="auto">
              <a:spcBef>
                <a:spcPts val="0"/>
              </a:spcBef>
              <a:spcAft>
                <a:spcPts val="0"/>
              </a:spcAft>
            </a:pPr>
            <a:r>
              <a:rPr lang="en-US" sz="1050" b="1" dirty="0">
                <a:solidFill>
                  <a:srgbClr val="000000"/>
                </a:solidFill>
                <a:latin typeface="Calibri"/>
                <a:cs typeface="Arial" panose="020B0604020202020204" pitchFamily="34" charset="0"/>
              </a:rPr>
              <a:t>RECAT Phase II planned </a:t>
            </a:r>
            <a:r>
              <a:rPr lang="en-US" sz="1050" b="1" dirty="0" smtClean="0">
                <a:solidFill>
                  <a:srgbClr val="000000"/>
                </a:solidFill>
                <a:latin typeface="Calibri"/>
                <a:cs typeface="Arial" panose="020B0604020202020204" pitchFamily="34" charset="0"/>
              </a:rPr>
              <a:t>sites</a:t>
            </a:r>
            <a:endParaRPr lang="en-US" sz="1050" b="1" dirty="0" smtClean="0">
              <a:solidFill>
                <a:srgbClr val="FF0000"/>
              </a:solidFill>
              <a:latin typeface="Calibri"/>
              <a:cs typeface="Arial" panose="020B0604020202020204" pitchFamily="34" charset="0"/>
            </a:endParaRPr>
          </a:p>
          <a:p>
            <a:pPr defTabSz="914400" fontAlgn="auto">
              <a:spcBef>
                <a:spcPts val="0"/>
              </a:spcBef>
              <a:spcAft>
                <a:spcPts val="0"/>
              </a:spcAft>
            </a:pPr>
            <a:r>
              <a:rPr lang="en-US" sz="1000" b="1" dirty="0" smtClean="0">
                <a:solidFill>
                  <a:prstClr val="black"/>
                </a:solidFill>
                <a:latin typeface="Calibri"/>
                <a:cs typeface="Arial" panose="020B0604020202020204" pitchFamily="34" charset="0"/>
              </a:rPr>
              <a:t>(</a:t>
            </a:r>
            <a:r>
              <a:rPr lang="en-US" sz="950" b="1" dirty="0" smtClean="0">
                <a:solidFill>
                  <a:prstClr val="black"/>
                </a:solidFill>
                <a:latin typeface="Calibri"/>
                <a:cs typeface="Arial" panose="020B0604020202020204" pitchFamily="34" charset="0"/>
              </a:rPr>
              <a:t>Best effort and funding dependent)*</a:t>
            </a:r>
            <a:endParaRPr lang="en-US" sz="950" b="1" dirty="0">
              <a:solidFill>
                <a:prstClr val="black"/>
              </a:solidFill>
              <a:latin typeface="Calibri"/>
              <a:cs typeface="Arial" panose="020B0604020202020204" pitchFamily="34" charset="0"/>
            </a:endParaRPr>
          </a:p>
        </p:txBody>
      </p:sp>
      <p:graphicFrame>
        <p:nvGraphicFramePr>
          <p:cNvPr id="31" name="Table 30" descr="table" title="RECAT Phase II planned sites"/>
          <p:cNvGraphicFramePr>
            <a:graphicFrameLocks noGrp="1"/>
          </p:cNvGraphicFramePr>
          <p:nvPr>
            <p:extLst>
              <p:ext uri="{D42A27DB-BD31-4B8C-83A1-F6EECF244321}">
                <p14:modId xmlns:p14="http://schemas.microsoft.com/office/powerpoint/2010/main" val="934068442"/>
              </p:ext>
            </p:extLst>
          </p:nvPr>
        </p:nvGraphicFramePr>
        <p:xfrm>
          <a:off x="155601" y="3394452"/>
          <a:ext cx="1841500" cy="527304"/>
        </p:xfrm>
        <a:graphic>
          <a:graphicData uri="http://schemas.openxmlformats.org/drawingml/2006/table">
            <a:tbl>
              <a:tblPr firstRow="1" bandRow="1">
                <a:tableStyleId>{21E4AEA4-8DFA-4A89-87EB-49C32662AFE0}</a:tableStyleId>
              </a:tblPr>
              <a:tblGrid>
                <a:gridCol w="1122362"/>
                <a:gridCol w="719138"/>
              </a:tblGrid>
              <a:tr h="210312">
                <a:tc>
                  <a:txBody>
                    <a:bodyPr/>
                    <a:lstStyle/>
                    <a:p>
                      <a:pPr algn="ctr"/>
                      <a:r>
                        <a:rPr lang="en-US" sz="800" dirty="0" smtClean="0"/>
                        <a:t>Site</a:t>
                      </a:r>
                      <a:endParaRPr lang="en-US" sz="800" dirty="0"/>
                    </a:p>
                  </a:txBody>
                  <a:tcPr marL="91487" marR="91487" marT="18288" marB="18288" anchor="ctr"/>
                </a:tc>
                <a:tc>
                  <a:txBody>
                    <a:bodyPr/>
                    <a:lstStyle/>
                    <a:p>
                      <a:pPr algn="ctr"/>
                      <a:r>
                        <a:rPr lang="en-US" sz="800" dirty="0" smtClean="0"/>
                        <a:t>Planned IOC</a:t>
                      </a:r>
                      <a:endParaRPr lang="en-US" sz="800" dirty="0"/>
                    </a:p>
                  </a:txBody>
                  <a:tcPr marL="91487" marR="91487" marT="18288" marB="18288" anchor="ctr"/>
                </a:tc>
              </a:tr>
              <a:tr h="0">
                <a:tc>
                  <a:txBody>
                    <a:bodyPr/>
                    <a:lstStyle/>
                    <a:p>
                      <a:pPr algn="ctr"/>
                      <a:r>
                        <a:rPr lang="en-US" sz="800" dirty="0" smtClean="0"/>
                        <a:t>ANC*, </a:t>
                      </a:r>
                      <a:r>
                        <a:rPr lang="en-US" sz="800" dirty="0" smtClean="0">
                          <a:solidFill>
                            <a:schemeClr val="tx1"/>
                          </a:solidFill>
                        </a:rPr>
                        <a:t>DEN*</a:t>
                      </a:r>
                      <a:endParaRPr lang="en-US" sz="800" dirty="0">
                        <a:solidFill>
                          <a:schemeClr val="tx1"/>
                        </a:solidFill>
                      </a:endParaRPr>
                    </a:p>
                  </a:txBody>
                  <a:tcPr marL="91487" marR="91487" marT="18288" marB="18288" anchor="ctr"/>
                </a:tc>
                <a:tc>
                  <a:txBody>
                    <a:bodyPr/>
                    <a:lstStyle/>
                    <a:p>
                      <a:pPr algn="ctr"/>
                      <a:r>
                        <a:rPr lang="en-US" sz="800" dirty="0" smtClean="0"/>
                        <a:t>FY2016</a:t>
                      </a:r>
                      <a:endParaRPr lang="en-US" sz="800" dirty="0"/>
                    </a:p>
                  </a:txBody>
                  <a:tcPr marL="91487" marR="91487" marT="18288" marB="18288" anchor="ctr"/>
                </a:tc>
              </a:tr>
              <a:tr h="0">
                <a:tc>
                  <a:txBody>
                    <a:bodyPr/>
                    <a:lstStyle/>
                    <a:p>
                      <a:pPr algn="ctr"/>
                      <a:r>
                        <a:rPr lang="en-US" sz="800" dirty="0" smtClean="0">
                          <a:solidFill>
                            <a:schemeClr val="tx1"/>
                          </a:solidFill>
                        </a:rPr>
                        <a:t>SFO</a:t>
                      </a:r>
                      <a:endParaRPr lang="en-US" sz="800" dirty="0">
                        <a:solidFill>
                          <a:schemeClr val="tx1"/>
                        </a:solidFill>
                      </a:endParaRPr>
                    </a:p>
                  </a:txBody>
                  <a:tcPr marL="91487" marR="91487" marT="18288" marB="18288" anchor="ctr"/>
                </a:tc>
                <a:tc>
                  <a:txBody>
                    <a:bodyPr/>
                    <a:lstStyle/>
                    <a:p>
                      <a:pPr algn="ctr"/>
                      <a:r>
                        <a:rPr lang="en-US" sz="800" dirty="0" smtClean="0"/>
                        <a:t>FY2017</a:t>
                      </a:r>
                      <a:endParaRPr lang="en-US" sz="800" dirty="0"/>
                    </a:p>
                  </a:txBody>
                  <a:tcPr marL="91487" marR="91487" marT="18288" marB="18288" anchor="ctr"/>
                </a:tc>
              </a:tr>
            </a:tbl>
          </a:graphicData>
        </a:graphic>
      </p:graphicFrame>
      <p:sp>
        <p:nvSpPr>
          <p:cNvPr id="35" name="Rectangle 34"/>
          <p:cNvSpPr/>
          <p:nvPr/>
        </p:nvSpPr>
        <p:spPr>
          <a:xfrm>
            <a:off x="283266" y="5565025"/>
            <a:ext cx="7752187" cy="307777"/>
          </a:xfrm>
          <a:prstGeom prst="rect">
            <a:avLst/>
          </a:prstGeom>
        </p:spPr>
        <p:txBody>
          <a:bodyPr wrap="square" lIns="0" tIns="0" rIns="0" bIns="0">
            <a:spAutoFit/>
          </a:bodyPr>
          <a:lstStyle/>
          <a:p>
            <a:pPr defTabSz="914400" fontAlgn="auto">
              <a:spcBef>
                <a:spcPts val="0"/>
              </a:spcBef>
              <a:spcAft>
                <a:spcPts val="0"/>
              </a:spcAft>
              <a:defRPr/>
            </a:pPr>
            <a:r>
              <a:rPr lang="en-US" sz="1000" b="1" kern="0" dirty="0">
                <a:solidFill>
                  <a:srgbClr val="1F497D"/>
                </a:solidFill>
                <a:latin typeface="Arial" panose="020B0604020202020204" pitchFamily="34" charset="0"/>
                <a:cs typeface="Arial" panose="020B0604020202020204" pitchFamily="34" charset="0"/>
              </a:rPr>
              <a:t>Changes from Previous Month</a:t>
            </a:r>
            <a:r>
              <a:rPr lang="en-US" sz="1000" b="1" kern="0" dirty="0">
                <a:solidFill>
                  <a:srgbClr val="3A57A8"/>
                </a:solidFill>
                <a:latin typeface="Arial" panose="020B0604020202020204" pitchFamily="34" charset="0"/>
                <a:cs typeface="Arial" panose="020B0604020202020204" pitchFamily="34" charset="0"/>
              </a:rPr>
              <a:t>: </a:t>
            </a:r>
            <a:r>
              <a:rPr lang="en-US" sz="1000" b="1" dirty="0" smtClean="0">
                <a:solidFill>
                  <a:srgbClr val="FF0000"/>
                </a:solidFill>
                <a:latin typeface="Calibri"/>
              </a:rPr>
              <a:t>Updated Timeline with </a:t>
            </a:r>
          </a:p>
          <a:p>
            <a:pPr defTabSz="914400" fontAlgn="auto">
              <a:spcBef>
                <a:spcPts val="0"/>
              </a:spcBef>
              <a:spcAft>
                <a:spcPts val="0"/>
              </a:spcAft>
              <a:defRPr/>
            </a:pPr>
            <a:r>
              <a:rPr lang="en-US" sz="1000" b="1" dirty="0" smtClean="0">
                <a:solidFill>
                  <a:srgbClr val="FF0000"/>
                </a:solidFill>
                <a:latin typeface="Calibri"/>
              </a:rPr>
              <a:t>Site Implementation dates</a:t>
            </a:r>
            <a:endParaRPr lang="en-US" sz="1000" b="1" kern="0" dirty="0">
              <a:solidFill>
                <a:srgbClr val="FF0000"/>
              </a:solidFill>
              <a:latin typeface="Arial" panose="020B0604020202020204" pitchFamily="34" charset="0"/>
              <a:cs typeface="Arial" panose="020B0604020202020204" pitchFamily="34" charset="0"/>
            </a:endParaRPr>
          </a:p>
        </p:txBody>
      </p:sp>
      <p:pic>
        <p:nvPicPr>
          <p:cNvPr id="53" name="Picture 4" descr="Icon" title="Deliver Capabil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1352" y="64008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descr="Icon" title="Execute Progra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1352" y="64986"/>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2" name="Group 61" title="MRO &amp; Wake RECAT timeline"/>
          <p:cNvGrpSpPr/>
          <p:nvPr/>
        </p:nvGrpSpPr>
        <p:grpSpPr>
          <a:xfrm>
            <a:off x="11112" y="6162562"/>
            <a:ext cx="9121776" cy="419313"/>
            <a:chOff x="0" y="6246663"/>
            <a:chExt cx="9121776" cy="419313"/>
          </a:xfrm>
        </p:grpSpPr>
        <p:sp>
          <p:nvSpPr>
            <p:cNvPr id="63" name="Pentagon 62"/>
            <p:cNvSpPr/>
            <p:nvPr/>
          </p:nvSpPr>
          <p:spPr bwMode="auto">
            <a:xfrm>
              <a:off x="0" y="6254496"/>
              <a:ext cx="9121776" cy="411480"/>
            </a:xfrm>
            <a:prstGeom prst="homePlate">
              <a:avLst/>
            </a:prstGeom>
            <a:gradFill flip="none" rotWithShape="1">
              <a:gsLst>
                <a:gs pos="92000">
                  <a:srgbClr val="92D050"/>
                </a:gs>
                <a:gs pos="35000">
                  <a:schemeClr val="bg1"/>
                </a:gs>
              </a:gsLst>
              <a:path path="circle">
                <a:fillToRect l="100000" t="100000"/>
              </a:path>
              <a:tileRect r="-100000" b="-100000"/>
            </a:gradFill>
            <a:ln w="9525" cap="flat" cmpd="sng" algn="ctr">
              <a:solidFill>
                <a:schemeClr val="tx1"/>
              </a:solidFill>
              <a:prstDash val="solid"/>
              <a:round/>
              <a:headEnd type="none" w="med" len="med"/>
              <a:tailEnd type="none" w="med" len="med"/>
            </a:ln>
            <a:effectLst/>
            <a:extLst/>
          </p:spPr>
          <p:txBody>
            <a:bodyPr>
              <a:spAutoFit/>
            </a:bodyPr>
            <a:lstStyle/>
            <a:p>
              <a:pPr defTabSz="914400" fontAlgn="auto">
                <a:spcBef>
                  <a:spcPct val="50000"/>
                </a:spcBef>
                <a:spcAft>
                  <a:spcPts val="0"/>
                </a:spcAft>
                <a:defRPr/>
              </a:pPr>
              <a:endParaRPr lang="en-US" sz="2400" dirty="0">
                <a:solidFill>
                  <a:srgbClr val="000000"/>
                </a:solidFill>
                <a:latin typeface="Calibri"/>
              </a:endParaRPr>
            </a:p>
          </p:txBody>
        </p:sp>
        <p:sp>
          <p:nvSpPr>
            <p:cNvPr id="66" name="TextBox 98"/>
            <p:cNvSpPr txBox="1">
              <a:spLocks noChangeArrowheads="1"/>
            </p:cNvSpPr>
            <p:nvPr/>
          </p:nvSpPr>
          <p:spPr bwMode="auto">
            <a:xfrm>
              <a:off x="6854618" y="6281639"/>
              <a:ext cx="1630045" cy="12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defTabSz="914400" eaLnBrk="1" fontAlgn="auto" hangingPunct="1">
                <a:spcBef>
                  <a:spcPts val="0"/>
                </a:spcBef>
                <a:spcAft>
                  <a:spcPts val="0"/>
                </a:spcAft>
              </a:pPr>
              <a:r>
                <a:rPr lang="en-US" sz="800" dirty="0">
                  <a:solidFill>
                    <a:srgbClr val="000000"/>
                  </a:solidFill>
                  <a:latin typeface="Arial"/>
                  <a:cs typeface="Arial"/>
                </a:rPr>
                <a:t>RECAT II Key </a:t>
              </a:r>
              <a:r>
                <a:rPr lang="en-US" sz="800" dirty="0" smtClean="0">
                  <a:solidFill>
                    <a:srgbClr val="000000"/>
                  </a:solidFill>
                  <a:latin typeface="Arial"/>
                  <a:cs typeface="Arial"/>
                </a:rPr>
                <a:t>Site IOC </a:t>
              </a:r>
              <a:r>
                <a:rPr lang="en-US" sz="800" dirty="0">
                  <a:solidFill>
                    <a:srgbClr val="000000"/>
                  </a:solidFill>
                  <a:latin typeface="Arial"/>
                  <a:cs typeface="Arial"/>
                </a:rPr>
                <a:t>2016-2017</a:t>
              </a:r>
            </a:p>
          </p:txBody>
        </p:sp>
        <p:sp>
          <p:nvSpPr>
            <p:cNvPr id="67" name="Oval 99"/>
            <p:cNvSpPr>
              <a:spLocks noChangeArrowheads="1"/>
            </p:cNvSpPr>
            <p:nvPr/>
          </p:nvSpPr>
          <p:spPr bwMode="auto">
            <a:xfrm>
              <a:off x="8513040" y="6266490"/>
              <a:ext cx="140154" cy="144445"/>
            </a:xfrm>
            <a:prstGeom prst="ellipse">
              <a:avLst/>
            </a:prstGeom>
            <a:solidFill>
              <a:srgbClr val="92D050"/>
            </a:solidFill>
            <a:ln w="9525">
              <a:solidFill>
                <a:schemeClr val="tx1"/>
              </a:solidFill>
              <a:round/>
              <a:headEnd/>
              <a:tailEnd/>
            </a:ln>
          </p:spPr>
          <p:txBody>
            <a:bodyPr>
              <a:spAutoFit/>
            </a:bodyPr>
            <a:lstStyle/>
            <a:p>
              <a:pPr defTabSz="914400" fontAlgn="auto">
                <a:spcBef>
                  <a:spcPct val="50000"/>
                </a:spcBef>
                <a:spcAft>
                  <a:spcPts val="0"/>
                </a:spcAft>
                <a:buFontTx/>
                <a:buChar char="•"/>
              </a:pPr>
              <a:endParaRPr lang="en-US" sz="2400" dirty="0">
                <a:solidFill>
                  <a:srgbClr val="000000"/>
                </a:solidFill>
                <a:latin typeface="Calibri"/>
              </a:endParaRPr>
            </a:p>
          </p:txBody>
        </p:sp>
        <p:sp>
          <p:nvSpPr>
            <p:cNvPr id="70" name="TextBox 117"/>
            <p:cNvSpPr txBox="1">
              <a:spLocks noChangeArrowheads="1"/>
            </p:cNvSpPr>
            <p:nvPr/>
          </p:nvSpPr>
          <p:spPr bwMode="auto">
            <a:xfrm>
              <a:off x="409816" y="6264465"/>
              <a:ext cx="710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fontAlgn="auto" hangingPunct="1">
                <a:spcBef>
                  <a:spcPts val="0"/>
                </a:spcBef>
                <a:spcAft>
                  <a:spcPts val="0"/>
                </a:spcAft>
              </a:pPr>
              <a:r>
                <a:rPr lang="en-US" sz="800" dirty="0">
                  <a:solidFill>
                    <a:srgbClr val="000000"/>
                  </a:solidFill>
                  <a:latin typeface="Arial"/>
                  <a:cs typeface="Arial"/>
                </a:rPr>
                <a:t>RECAT </a:t>
              </a:r>
              <a:r>
                <a:rPr lang="en-US" sz="800" dirty="0" smtClean="0">
                  <a:solidFill>
                    <a:srgbClr val="000000"/>
                  </a:solidFill>
                  <a:latin typeface="Arial"/>
                  <a:cs typeface="Arial"/>
                </a:rPr>
                <a:t>I </a:t>
              </a:r>
              <a:r>
                <a:rPr lang="en-US" sz="800" dirty="0">
                  <a:solidFill>
                    <a:srgbClr val="000000"/>
                  </a:solidFill>
                  <a:latin typeface="Arial"/>
                  <a:cs typeface="Arial"/>
                </a:rPr>
                <a:t>Key Site </a:t>
              </a:r>
              <a:r>
                <a:rPr lang="en-US" sz="800" dirty="0" smtClean="0">
                  <a:solidFill>
                    <a:srgbClr val="000000"/>
                  </a:solidFill>
                  <a:latin typeface="Arial"/>
                  <a:cs typeface="Arial"/>
                </a:rPr>
                <a:t>IOC </a:t>
              </a:r>
              <a:r>
                <a:rPr lang="en-US" sz="800" dirty="0">
                  <a:solidFill>
                    <a:srgbClr val="000000"/>
                  </a:solidFill>
                  <a:latin typeface="Arial"/>
                  <a:cs typeface="Arial"/>
                </a:rPr>
                <a:t>Nov. 2012</a:t>
              </a:r>
            </a:p>
          </p:txBody>
        </p:sp>
        <p:pic>
          <p:nvPicPr>
            <p:cNvPr id="73" name="Picture 3" descr="Checkmark" title="Objective Comple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63" y="6246663"/>
              <a:ext cx="212725" cy="217487"/>
            </a:xfrm>
            <a:prstGeom prst="rect">
              <a:avLst/>
            </a:prstGeom>
            <a:noFill/>
            <a:ln>
              <a:noFill/>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 name="TextBox 95"/>
          <p:cNvSpPr txBox="1">
            <a:spLocks noChangeArrowheads="1"/>
          </p:cNvSpPr>
          <p:nvPr/>
        </p:nvSpPr>
        <p:spPr bwMode="auto">
          <a:xfrm>
            <a:off x="0" y="6001273"/>
            <a:ext cx="9029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fontAlgn="auto" hangingPunct="1">
              <a:spcBef>
                <a:spcPts val="0"/>
              </a:spcBef>
              <a:spcAft>
                <a:spcPts val="0"/>
              </a:spcAft>
            </a:pPr>
            <a:r>
              <a:rPr lang="en-US" sz="900" b="1" dirty="0">
                <a:solidFill>
                  <a:srgbClr val="333399"/>
                </a:solidFill>
                <a:latin typeface="Arial" pitchFamily="34" charset="0"/>
              </a:rPr>
              <a:t>Wake </a:t>
            </a:r>
            <a:r>
              <a:rPr lang="en-US" sz="900" b="1" dirty="0" smtClean="0">
                <a:solidFill>
                  <a:srgbClr val="333399"/>
                </a:solidFill>
                <a:latin typeface="Arial" pitchFamily="34" charset="0"/>
              </a:rPr>
              <a:t>RECAT</a:t>
            </a:r>
            <a:endParaRPr lang="en-US" sz="900" b="1" dirty="0">
              <a:solidFill>
                <a:srgbClr val="333399"/>
              </a:solidFill>
              <a:latin typeface="Arial" pitchFamily="34" charset="0"/>
            </a:endParaRPr>
          </a:p>
        </p:txBody>
      </p:sp>
      <p:pic>
        <p:nvPicPr>
          <p:cNvPr id="102" name="Picture 5" descr="Separation Management in the United States." title="Separation Management Map"/>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1778482" y="862185"/>
            <a:ext cx="6705630" cy="44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4369493" y="5008488"/>
            <a:ext cx="4566015" cy="944195"/>
            <a:chOff x="4369493" y="5245686"/>
            <a:chExt cx="4566015" cy="805369"/>
          </a:xfrm>
        </p:grpSpPr>
        <p:sp>
          <p:nvSpPr>
            <p:cNvPr id="28" name="Rounded Rectangle 27"/>
            <p:cNvSpPr/>
            <p:nvPr/>
          </p:nvSpPr>
          <p:spPr>
            <a:xfrm>
              <a:off x="4369493" y="5245686"/>
              <a:ext cx="4566015" cy="805369"/>
            </a:xfrm>
            <a:prstGeom prst="roundRect">
              <a:avLst>
                <a:gd name="adj" fmla="val 10761"/>
              </a:avLst>
            </a:prstGeom>
            <a:solidFill>
              <a:srgbClr val="AEE0F6"/>
            </a:solidFill>
            <a:ln w="9525" cmpd="sng">
              <a:solidFill>
                <a:srgbClr val="3B84C8"/>
              </a:solidFill>
            </a:ln>
            <a:effectLst/>
          </p:spPr>
          <p:style>
            <a:lnRef idx="1">
              <a:schemeClr val="accent1"/>
            </a:lnRef>
            <a:fillRef idx="3">
              <a:schemeClr val="accent1"/>
            </a:fillRef>
            <a:effectRef idx="2">
              <a:schemeClr val="accent1"/>
            </a:effectRef>
            <a:fontRef idx="minor">
              <a:schemeClr val="lt1"/>
            </a:fontRef>
          </p:style>
          <p:txBody>
            <a:bodyPr lIns="0" tIns="0" rIns="0" numCol="2" rtlCol="0" anchor="t"/>
            <a:lstStyle/>
            <a:p>
              <a:pPr algn="ctr" defTabSz="914400" fontAlgn="auto">
                <a:spcBef>
                  <a:spcPts val="0"/>
                </a:spcBef>
                <a:spcAft>
                  <a:spcPts val="0"/>
                </a:spcAft>
              </a:pPr>
              <a:r>
                <a:rPr lang="en-US" sz="1100" b="1" dirty="0" smtClean="0">
                  <a:solidFill>
                    <a:srgbClr val="17375E"/>
                  </a:solidFill>
                  <a:latin typeface="Arial" panose="020B0604020202020204" pitchFamily="34" charset="0"/>
                  <a:cs typeface="Arial" panose="020B0604020202020204" pitchFamily="34" charset="0"/>
                </a:rPr>
                <a:t>Key</a:t>
              </a:r>
            </a:p>
            <a:p>
              <a:pPr marL="58738" defTabSz="914400" fontAlgn="auto">
                <a:spcBef>
                  <a:spcPts val="0"/>
                </a:spcBef>
                <a:spcAft>
                  <a:spcPts val="600"/>
                </a:spcAft>
                <a:tabLst>
                  <a:tab pos="400050" algn="l"/>
                </a:tabLst>
              </a:pPr>
              <a:r>
                <a:rPr lang="en-US" sz="700" dirty="0" smtClean="0">
                  <a:solidFill>
                    <a:prstClr val="black"/>
                  </a:solidFill>
                  <a:latin typeface="Arial" panose="020B0604020202020204" pitchFamily="34" charset="0"/>
                  <a:cs typeface="Arial" panose="020B0604020202020204" pitchFamily="34" charset="0"/>
                </a:rPr>
                <a:t>Planned	Actual</a:t>
              </a:r>
            </a:p>
            <a:p>
              <a:pPr marL="685800" defTabSz="914400" fontAlgn="auto">
                <a:spcBef>
                  <a:spcPts val="0"/>
                </a:spcBef>
                <a:spcAft>
                  <a:spcPts val="600"/>
                </a:spcAft>
              </a:pPr>
              <a:r>
                <a:rPr lang="en-US" sz="800" dirty="0" smtClean="0">
                  <a:solidFill>
                    <a:prstClr val="black"/>
                  </a:solidFill>
                  <a:latin typeface="Arial" panose="020B0604020202020204" pitchFamily="34" charset="0"/>
                  <a:cs typeface="Arial" panose="020B0604020202020204" pitchFamily="34" charset="0"/>
                </a:rPr>
                <a:t>Re-Categorization Phase 1 Site</a:t>
              </a:r>
            </a:p>
            <a:p>
              <a:pPr marL="685800" defTabSz="914400" fontAlgn="auto">
                <a:spcBef>
                  <a:spcPts val="0"/>
                </a:spcBef>
                <a:spcAft>
                  <a:spcPts val="600"/>
                </a:spcAft>
              </a:pPr>
              <a:r>
                <a:rPr lang="en-US" sz="800" dirty="0" smtClean="0">
                  <a:solidFill>
                    <a:prstClr val="black"/>
                  </a:solidFill>
                  <a:latin typeface="Arial" panose="020B0604020202020204" pitchFamily="34" charset="0"/>
                  <a:cs typeface="Arial" panose="020B0604020202020204" pitchFamily="34" charset="0"/>
                </a:rPr>
                <a:t>Re-Categorization Phase 2 Site</a:t>
              </a:r>
            </a:p>
            <a:p>
              <a:pPr marL="288925" defTabSz="914400" fontAlgn="auto">
                <a:spcBef>
                  <a:spcPts val="0"/>
                </a:spcBef>
                <a:spcAft>
                  <a:spcPts val="600"/>
                </a:spcAft>
              </a:pPr>
              <a:endParaRPr lang="en-US" sz="800" dirty="0" smtClean="0">
                <a:solidFill>
                  <a:prstClr val="black"/>
                </a:solidFill>
                <a:latin typeface="Arial" panose="020B0604020202020204" pitchFamily="34" charset="0"/>
                <a:cs typeface="Arial" panose="020B0604020202020204" pitchFamily="34" charset="0"/>
              </a:endParaRPr>
            </a:p>
            <a:p>
              <a:pPr marL="288925" defTabSz="914400" fontAlgn="auto">
                <a:spcBef>
                  <a:spcPts val="0"/>
                </a:spcBef>
                <a:spcAft>
                  <a:spcPts val="600"/>
                </a:spcAft>
              </a:pPr>
              <a:endParaRPr lang="en-US" sz="800" dirty="0" smtClean="0">
                <a:solidFill>
                  <a:prstClr val="black"/>
                </a:solidFill>
                <a:latin typeface="Arial" panose="020B0604020202020204" pitchFamily="34" charset="0"/>
                <a:cs typeface="Arial" panose="020B0604020202020204" pitchFamily="34" charset="0"/>
              </a:endParaRPr>
            </a:p>
            <a:p>
              <a:pPr marL="288925" defTabSz="914400" fontAlgn="auto">
                <a:spcBef>
                  <a:spcPts val="0"/>
                </a:spcBef>
                <a:spcAft>
                  <a:spcPts val="600"/>
                </a:spcAft>
              </a:pPr>
              <a:r>
                <a:rPr lang="en-US" sz="800" dirty="0" smtClean="0">
                  <a:solidFill>
                    <a:prstClr val="black"/>
                  </a:solidFill>
                  <a:latin typeface="Arial" panose="020B0604020202020204" pitchFamily="34" charset="0"/>
                  <a:cs typeface="Arial" panose="020B0604020202020204" pitchFamily="34" charset="0"/>
                </a:rPr>
                <a:t>Enhanced </a:t>
              </a:r>
              <a:r>
                <a:rPr lang="en-US" sz="800" dirty="0">
                  <a:solidFill>
                    <a:prstClr val="black"/>
                  </a:solidFill>
                  <a:latin typeface="Arial" panose="020B0604020202020204" pitchFamily="34" charset="0"/>
                  <a:cs typeface="Arial" panose="020B0604020202020204" pitchFamily="34" charset="0"/>
                </a:rPr>
                <a:t>Oceanic Climb/Descent </a:t>
              </a:r>
              <a:r>
                <a:rPr lang="en-US" sz="800" dirty="0" smtClean="0">
                  <a:solidFill>
                    <a:prstClr val="black"/>
                  </a:solidFill>
                  <a:latin typeface="Arial" panose="020B0604020202020204" pitchFamily="34" charset="0"/>
                  <a:cs typeface="Arial" panose="020B0604020202020204" pitchFamily="34" charset="0"/>
                </a:rPr>
                <a:t>Procedure </a:t>
              </a:r>
              <a:r>
                <a:rPr lang="en-US" sz="800" dirty="0">
                  <a:solidFill>
                    <a:prstClr val="black"/>
                  </a:solidFill>
                  <a:latin typeface="Arial" panose="020B0604020202020204" pitchFamily="34" charset="0"/>
                  <a:cs typeface="Arial" panose="020B0604020202020204" pitchFamily="34" charset="0"/>
                </a:rPr>
                <a:t>via  ADS-C Automation</a:t>
              </a:r>
            </a:p>
            <a:p>
              <a:pPr marL="288925" defTabSz="914400" fontAlgn="auto">
                <a:spcBef>
                  <a:spcPts val="0"/>
                </a:spcBef>
                <a:spcAft>
                  <a:spcPts val="600"/>
                </a:spcAft>
              </a:pPr>
              <a:r>
                <a:rPr lang="en-US" sz="800" dirty="0" smtClean="0">
                  <a:solidFill>
                    <a:prstClr val="black"/>
                  </a:solidFill>
                  <a:latin typeface="Arial" panose="020B0604020202020204" pitchFamily="34" charset="0"/>
                  <a:cs typeface="Arial" panose="020B0604020202020204" pitchFamily="34" charset="0"/>
                </a:rPr>
                <a:t>ADS-B </a:t>
              </a:r>
              <a:r>
                <a:rPr lang="en-US" sz="800" dirty="0">
                  <a:solidFill>
                    <a:prstClr val="black"/>
                  </a:solidFill>
                  <a:latin typeface="Arial" panose="020B0604020202020204" pitchFamily="34" charset="0"/>
                  <a:cs typeface="Arial" panose="020B0604020202020204" pitchFamily="34" charset="0"/>
                </a:rPr>
                <a:t>Oceanic In Trail Procedure and </a:t>
              </a:r>
              <a:r>
                <a:rPr lang="en-US" sz="800" dirty="0" smtClean="0">
                  <a:solidFill>
                    <a:prstClr val="black"/>
                  </a:solidFill>
                  <a:latin typeface="Arial" panose="020B0604020202020204" pitchFamily="34" charset="0"/>
                  <a:cs typeface="Arial" panose="020B0604020202020204" pitchFamily="34" charset="0"/>
                </a:rPr>
                <a:t>Automation</a:t>
              </a:r>
            </a:p>
            <a:p>
              <a:pPr marL="288925" defTabSz="914400" fontAlgn="auto">
                <a:spcBef>
                  <a:spcPts val="0"/>
                </a:spcBef>
                <a:spcAft>
                  <a:spcPts val="600"/>
                </a:spcAft>
              </a:pPr>
              <a:r>
                <a:rPr lang="en-US" sz="800" dirty="0" smtClean="0">
                  <a:solidFill>
                    <a:prstClr val="black"/>
                  </a:solidFill>
                  <a:latin typeface="Arial" panose="020B0604020202020204" pitchFamily="34" charset="0"/>
                  <a:cs typeface="Arial" panose="020B0604020202020204" pitchFamily="34" charset="0"/>
                </a:rPr>
                <a:t>Automated </a:t>
              </a:r>
              <a:r>
                <a:rPr lang="en-US" sz="800" dirty="0">
                  <a:solidFill>
                    <a:prstClr val="black"/>
                  </a:solidFill>
                  <a:latin typeface="Arial" panose="020B0604020202020204" pitchFamily="34" charset="0"/>
                  <a:cs typeface="Arial" panose="020B0604020202020204" pitchFamily="34" charset="0"/>
                </a:rPr>
                <a:t>Terminal Proximity Alert (ATPA) Phase 1</a:t>
              </a:r>
            </a:p>
            <a:p>
              <a:pPr marL="685800" defTabSz="914400" fontAlgn="auto">
                <a:spcBef>
                  <a:spcPts val="0"/>
                </a:spcBef>
                <a:spcAft>
                  <a:spcPts val="600"/>
                </a:spcAft>
              </a:pPr>
              <a:endParaRPr lang="en-US" sz="800" dirty="0">
                <a:solidFill>
                  <a:prstClr val="black"/>
                </a:solidFill>
                <a:latin typeface="Arial" panose="020B0604020202020204" pitchFamily="34" charset="0"/>
                <a:cs typeface="Arial" panose="020B0604020202020204" pitchFamily="34" charset="0"/>
              </a:endParaRPr>
            </a:p>
          </p:txBody>
        </p:sp>
        <p:sp>
          <p:nvSpPr>
            <p:cNvPr id="30" name="Oval 29"/>
            <p:cNvSpPr/>
            <p:nvPr/>
          </p:nvSpPr>
          <p:spPr>
            <a:xfrm>
              <a:off x="4849213" y="5727071"/>
              <a:ext cx="137257" cy="124586"/>
            </a:xfrm>
            <a:prstGeom prst="ellipse">
              <a:avLst/>
            </a:prstGeom>
            <a:solidFill>
              <a:schemeClr val="bg1"/>
            </a:solidFill>
            <a:ln w="6350" cmpd="sng">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32" name="Rectangle 31"/>
            <p:cNvSpPr/>
            <p:nvPr/>
          </p:nvSpPr>
          <p:spPr>
            <a:xfrm>
              <a:off x="4536811" y="5542684"/>
              <a:ext cx="143933" cy="124586"/>
            </a:xfrm>
            <a:prstGeom prst="rect">
              <a:avLst/>
            </a:prstGeom>
            <a:solidFill>
              <a:srgbClr val="2F9A3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33" name="Rectangle 32"/>
            <p:cNvSpPr/>
            <p:nvPr/>
          </p:nvSpPr>
          <p:spPr>
            <a:xfrm>
              <a:off x="4544869" y="5714490"/>
              <a:ext cx="135875" cy="143933"/>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34" name="Flowchart: Connector 39"/>
            <p:cNvSpPr>
              <a:spLocks noChangeArrowheads="1"/>
            </p:cNvSpPr>
            <p:nvPr/>
          </p:nvSpPr>
          <p:spPr bwMode="auto">
            <a:xfrm>
              <a:off x="6722852" y="5563431"/>
              <a:ext cx="131763" cy="127000"/>
            </a:xfrm>
            <a:prstGeom prst="flowChartConnector">
              <a:avLst/>
            </a:prstGeom>
            <a:solidFill>
              <a:srgbClr val="0070C0"/>
            </a:solidFill>
            <a:ln w="9525">
              <a:noFill/>
              <a:round/>
              <a:headEnd/>
              <a:tailEnd/>
            </a:ln>
            <a:effectLst/>
          </p:spPr>
          <p:txBody>
            <a:bodyPr anchor="ctr"/>
            <a:lstStyle/>
            <a:p>
              <a:pPr algn="ctr" defTabSz="914400" fontAlgn="auto">
                <a:spcBef>
                  <a:spcPts val="0"/>
                </a:spcBef>
                <a:spcAft>
                  <a:spcPts val="0"/>
                </a:spcAft>
                <a:defRPr/>
              </a:pPr>
              <a:endParaRPr lang="en-US">
                <a:solidFill>
                  <a:prstClr val="white"/>
                </a:solidFill>
                <a:latin typeface="Calibri"/>
              </a:endParaRPr>
            </a:p>
          </p:txBody>
        </p:sp>
        <p:sp>
          <p:nvSpPr>
            <p:cNvPr id="36" name="Flowchart: Connector 40"/>
            <p:cNvSpPr>
              <a:spLocks noChangeArrowheads="1"/>
            </p:cNvSpPr>
            <p:nvPr/>
          </p:nvSpPr>
          <p:spPr bwMode="auto">
            <a:xfrm>
              <a:off x="6722855" y="5316810"/>
              <a:ext cx="131763" cy="125412"/>
            </a:xfrm>
            <a:prstGeom prst="flowChartConnector">
              <a:avLst/>
            </a:prstGeom>
            <a:solidFill>
              <a:srgbClr val="7030A0"/>
            </a:solidFill>
            <a:ln w="9525">
              <a:noFill/>
              <a:round/>
              <a:headEnd/>
              <a:tailEnd/>
            </a:ln>
            <a:effectLst/>
          </p:spPr>
          <p:txBody>
            <a:bodyPr anchor="ctr"/>
            <a:lstStyle/>
            <a:p>
              <a:pPr algn="ctr" defTabSz="914400" fontAlgn="auto">
                <a:spcBef>
                  <a:spcPts val="0"/>
                </a:spcBef>
                <a:spcAft>
                  <a:spcPts val="0"/>
                </a:spcAft>
                <a:defRPr/>
              </a:pPr>
              <a:endParaRPr lang="en-US">
                <a:solidFill>
                  <a:prstClr val="white"/>
                </a:solidFill>
                <a:latin typeface="Calibri"/>
              </a:endParaRPr>
            </a:p>
          </p:txBody>
        </p:sp>
        <p:sp>
          <p:nvSpPr>
            <p:cNvPr id="45" name="Flowchart: Connector 39"/>
            <p:cNvSpPr>
              <a:spLocks noChangeArrowheads="1"/>
            </p:cNvSpPr>
            <p:nvPr/>
          </p:nvSpPr>
          <p:spPr bwMode="auto">
            <a:xfrm>
              <a:off x="6722853" y="5858423"/>
              <a:ext cx="131763" cy="127000"/>
            </a:xfrm>
            <a:prstGeom prst="flowChartConnector">
              <a:avLst/>
            </a:prstGeom>
            <a:solidFill>
              <a:schemeClr val="accent6">
                <a:lumMod val="75000"/>
              </a:schemeClr>
            </a:solidFill>
            <a:ln w="9525">
              <a:noFill/>
              <a:round/>
              <a:headEnd/>
              <a:tailEnd/>
            </a:ln>
            <a:effectLst/>
          </p:spPr>
          <p:txBody>
            <a:bodyPr anchor="ctr"/>
            <a:lstStyle/>
            <a:p>
              <a:pPr algn="ctr" defTabSz="914400" fontAlgn="auto">
                <a:spcBef>
                  <a:spcPts val="0"/>
                </a:spcBef>
                <a:spcAft>
                  <a:spcPts val="0"/>
                </a:spcAft>
                <a:defRPr/>
              </a:pPr>
              <a:endParaRPr lang="en-US">
                <a:solidFill>
                  <a:prstClr val="white"/>
                </a:solidFill>
                <a:latin typeface="Calibri"/>
              </a:endParaRPr>
            </a:p>
          </p:txBody>
        </p:sp>
      </p:grpSp>
      <p:sp>
        <p:nvSpPr>
          <p:cNvPr id="37" name="Oval 36"/>
          <p:cNvSpPr/>
          <p:nvPr/>
        </p:nvSpPr>
        <p:spPr>
          <a:xfrm>
            <a:off x="4849213" y="5356681"/>
            <a:ext cx="137257" cy="146062"/>
          </a:xfrm>
          <a:prstGeom prst="ellipse">
            <a:avLst/>
          </a:prstGeom>
          <a:solidFill>
            <a:srgbClr val="00B050"/>
          </a:solidFill>
          <a:ln w="6350" cmpd="sng">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39" name="TextBox 117"/>
          <p:cNvSpPr txBox="1">
            <a:spLocks noChangeArrowheads="1"/>
          </p:cNvSpPr>
          <p:nvPr/>
        </p:nvSpPr>
        <p:spPr bwMode="auto">
          <a:xfrm>
            <a:off x="1636249" y="6203723"/>
            <a:ext cx="710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fontAlgn="auto" hangingPunct="1">
              <a:spcBef>
                <a:spcPts val="0"/>
              </a:spcBef>
              <a:spcAft>
                <a:spcPts val="0"/>
              </a:spcAft>
            </a:pPr>
            <a:r>
              <a:rPr lang="en-US" sz="800" dirty="0">
                <a:solidFill>
                  <a:srgbClr val="FF0000"/>
                </a:solidFill>
                <a:latin typeface="Arial"/>
                <a:cs typeface="Arial"/>
              </a:rPr>
              <a:t>RECAT </a:t>
            </a:r>
            <a:r>
              <a:rPr lang="en-US" sz="800" dirty="0" smtClean="0">
                <a:solidFill>
                  <a:srgbClr val="FF0000"/>
                </a:solidFill>
                <a:latin typeface="Arial"/>
                <a:cs typeface="Arial"/>
              </a:rPr>
              <a:t>I </a:t>
            </a:r>
            <a:r>
              <a:rPr lang="en-US" sz="800" dirty="0">
                <a:solidFill>
                  <a:srgbClr val="FF0000"/>
                </a:solidFill>
                <a:latin typeface="Arial"/>
                <a:cs typeface="Arial"/>
              </a:rPr>
              <a:t>Key Site </a:t>
            </a:r>
            <a:r>
              <a:rPr lang="en-US" sz="800" dirty="0" smtClean="0">
                <a:solidFill>
                  <a:srgbClr val="FF0000"/>
                </a:solidFill>
                <a:latin typeface="Arial"/>
                <a:cs typeface="Arial"/>
              </a:rPr>
              <a:t>CLT </a:t>
            </a:r>
          </a:p>
          <a:p>
            <a:pPr defTabSz="914400" eaLnBrk="1" fontAlgn="auto" hangingPunct="1">
              <a:spcBef>
                <a:spcPts val="0"/>
              </a:spcBef>
              <a:spcAft>
                <a:spcPts val="0"/>
              </a:spcAft>
            </a:pPr>
            <a:r>
              <a:rPr lang="en-US" sz="800" dirty="0" smtClean="0">
                <a:solidFill>
                  <a:srgbClr val="FF0000"/>
                </a:solidFill>
                <a:latin typeface="Arial"/>
                <a:cs typeface="Arial"/>
              </a:rPr>
              <a:t>Mar 2015</a:t>
            </a:r>
            <a:endParaRPr lang="en-US" sz="800" dirty="0">
              <a:solidFill>
                <a:srgbClr val="FF0000"/>
              </a:solidFill>
              <a:latin typeface="Arial"/>
              <a:cs typeface="Arial"/>
            </a:endParaRPr>
          </a:p>
        </p:txBody>
      </p:sp>
      <p:sp>
        <p:nvSpPr>
          <p:cNvPr id="40" name="TextBox 117"/>
          <p:cNvSpPr txBox="1">
            <a:spLocks noChangeArrowheads="1"/>
          </p:cNvSpPr>
          <p:nvPr/>
        </p:nvSpPr>
        <p:spPr bwMode="auto">
          <a:xfrm>
            <a:off x="2441286" y="6206782"/>
            <a:ext cx="710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fontAlgn="auto" hangingPunct="1">
              <a:spcBef>
                <a:spcPts val="0"/>
              </a:spcBef>
              <a:spcAft>
                <a:spcPts val="0"/>
              </a:spcAft>
            </a:pPr>
            <a:r>
              <a:rPr lang="en-US" sz="800" dirty="0">
                <a:solidFill>
                  <a:srgbClr val="FF0000"/>
                </a:solidFill>
                <a:latin typeface="Arial"/>
                <a:cs typeface="Arial"/>
              </a:rPr>
              <a:t>RECAT </a:t>
            </a:r>
            <a:r>
              <a:rPr lang="en-US" sz="800" dirty="0" smtClean="0">
                <a:solidFill>
                  <a:srgbClr val="FF0000"/>
                </a:solidFill>
                <a:latin typeface="Arial"/>
                <a:cs typeface="Arial"/>
              </a:rPr>
              <a:t>I </a:t>
            </a:r>
            <a:r>
              <a:rPr lang="en-US" sz="800" dirty="0">
                <a:solidFill>
                  <a:srgbClr val="FF0000"/>
                </a:solidFill>
                <a:latin typeface="Arial"/>
                <a:cs typeface="Arial"/>
              </a:rPr>
              <a:t>Key Site </a:t>
            </a:r>
            <a:r>
              <a:rPr lang="en-US" sz="800" dirty="0" smtClean="0">
                <a:solidFill>
                  <a:srgbClr val="FF0000"/>
                </a:solidFill>
                <a:latin typeface="Arial"/>
                <a:cs typeface="Arial"/>
              </a:rPr>
              <a:t>ORD</a:t>
            </a:r>
          </a:p>
          <a:p>
            <a:pPr defTabSz="914400" eaLnBrk="1" fontAlgn="auto" hangingPunct="1">
              <a:spcBef>
                <a:spcPts val="0"/>
              </a:spcBef>
              <a:spcAft>
                <a:spcPts val="0"/>
              </a:spcAft>
            </a:pPr>
            <a:r>
              <a:rPr lang="en-US" sz="800" dirty="0" smtClean="0">
                <a:solidFill>
                  <a:srgbClr val="FF0000"/>
                </a:solidFill>
                <a:latin typeface="Arial"/>
                <a:cs typeface="Arial"/>
              </a:rPr>
              <a:t>Jul 2015</a:t>
            </a:r>
            <a:endParaRPr lang="en-US" sz="800" dirty="0">
              <a:solidFill>
                <a:srgbClr val="FF0000"/>
              </a:solidFill>
              <a:latin typeface="Arial"/>
              <a:cs typeface="Arial"/>
            </a:endParaRPr>
          </a:p>
        </p:txBody>
      </p:sp>
      <p:sp>
        <p:nvSpPr>
          <p:cNvPr id="41" name="TextBox 117"/>
          <p:cNvSpPr txBox="1">
            <a:spLocks noChangeArrowheads="1"/>
          </p:cNvSpPr>
          <p:nvPr/>
        </p:nvSpPr>
        <p:spPr bwMode="auto">
          <a:xfrm>
            <a:off x="3253691" y="6203723"/>
            <a:ext cx="7946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fontAlgn="auto" hangingPunct="1">
              <a:spcBef>
                <a:spcPts val="0"/>
              </a:spcBef>
              <a:spcAft>
                <a:spcPts val="0"/>
              </a:spcAft>
            </a:pPr>
            <a:r>
              <a:rPr lang="en-US" sz="800" dirty="0">
                <a:solidFill>
                  <a:srgbClr val="FF0000"/>
                </a:solidFill>
                <a:latin typeface="Arial"/>
                <a:cs typeface="Arial"/>
              </a:rPr>
              <a:t>RECAT </a:t>
            </a:r>
            <a:r>
              <a:rPr lang="en-US" sz="800" dirty="0" smtClean="0">
                <a:solidFill>
                  <a:srgbClr val="FF0000"/>
                </a:solidFill>
                <a:latin typeface="Arial"/>
                <a:cs typeface="Arial"/>
              </a:rPr>
              <a:t>I </a:t>
            </a:r>
            <a:r>
              <a:rPr lang="en-US" sz="800" dirty="0">
                <a:solidFill>
                  <a:srgbClr val="FF0000"/>
                </a:solidFill>
                <a:latin typeface="Arial"/>
                <a:cs typeface="Arial"/>
              </a:rPr>
              <a:t>Key Site </a:t>
            </a:r>
            <a:r>
              <a:rPr lang="en-US" sz="800" dirty="0" smtClean="0">
                <a:solidFill>
                  <a:srgbClr val="FF0000"/>
                </a:solidFill>
                <a:latin typeface="Arial"/>
                <a:cs typeface="Arial"/>
              </a:rPr>
              <a:t>MDW </a:t>
            </a:r>
          </a:p>
          <a:p>
            <a:pPr defTabSz="914400" eaLnBrk="1" fontAlgn="auto" hangingPunct="1">
              <a:spcBef>
                <a:spcPts val="0"/>
              </a:spcBef>
              <a:spcAft>
                <a:spcPts val="0"/>
              </a:spcAft>
            </a:pPr>
            <a:r>
              <a:rPr lang="en-US" sz="800" dirty="0" smtClean="0">
                <a:solidFill>
                  <a:srgbClr val="FF0000"/>
                </a:solidFill>
                <a:latin typeface="Arial"/>
                <a:cs typeface="Arial"/>
              </a:rPr>
              <a:t>Jul 2015</a:t>
            </a:r>
            <a:endParaRPr lang="en-US" sz="800" dirty="0">
              <a:solidFill>
                <a:srgbClr val="FF0000"/>
              </a:solidFill>
              <a:latin typeface="Arial"/>
              <a:cs typeface="Arial"/>
            </a:endParaRPr>
          </a:p>
        </p:txBody>
      </p:sp>
      <p:sp>
        <p:nvSpPr>
          <p:cNvPr id="42" name="TextBox 117"/>
          <p:cNvSpPr txBox="1">
            <a:spLocks noChangeArrowheads="1"/>
          </p:cNvSpPr>
          <p:nvPr/>
        </p:nvSpPr>
        <p:spPr bwMode="auto">
          <a:xfrm>
            <a:off x="4986470" y="6206782"/>
            <a:ext cx="710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fontAlgn="auto" hangingPunct="1">
              <a:spcBef>
                <a:spcPts val="0"/>
              </a:spcBef>
              <a:spcAft>
                <a:spcPts val="0"/>
              </a:spcAft>
            </a:pPr>
            <a:r>
              <a:rPr lang="en-US" sz="800" dirty="0">
                <a:solidFill>
                  <a:srgbClr val="FF0000"/>
                </a:solidFill>
                <a:latin typeface="Arial"/>
                <a:cs typeface="Arial"/>
              </a:rPr>
              <a:t>RECAT </a:t>
            </a:r>
            <a:r>
              <a:rPr lang="en-US" sz="800" dirty="0" smtClean="0">
                <a:solidFill>
                  <a:srgbClr val="FF0000"/>
                </a:solidFill>
                <a:latin typeface="Arial"/>
                <a:cs typeface="Arial"/>
              </a:rPr>
              <a:t>I </a:t>
            </a:r>
            <a:r>
              <a:rPr lang="en-US" sz="800" dirty="0">
                <a:solidFill>
                  <a:srgbClr val="FF0000"/>
                </a:solidFill>
                <a:latin typeface="Arial"/>
                <a:cs typeface="Arial"/>
              </a:rPr>
              <a:t>Key </a:t>
            </a:r>
            <a:r>
              <a:rPr lang="en-US" sz="800" dirty="0" smtClean="0">
                <a:solidFill>
                  <a:srgbClr val="FF0000"/>
                </a:solidFill>
                <a:latin typeface="Arial"/>
                <a:cs typeface="Arial"/>
              </a:rPr>
              <a:t>Site SFO</a:t>
            </a:r>
          </a:p>
          <a:p>
            <a:pPr defTabSz="914400" eaLnBrk="1" fontAlgn="auto" hangingPunct="1">
              <a:spcBef>
                <a:spcPts val="0"/>
              </a:spcBef>
              <a:spcAft>
                <a:spcPts val="0"/>
              </a:spcAft>
            </a:pPr>
            <a:r>
              <a:rPr lang="en-US" sz="800" dirty="0" smtClean="0">
                <a:solidFill>
                  <a:srgbClr val="FF0000"/>
                </a:solidFill>
                <a:latin typeface="Arial"/>
                <a:cs typeface="Arial"/>
              </a:rPr>
              <a:t>Sep 2016</a:t>
            </a:r>
            <a:endParaRPr lang="en-US" sz="800" dirty="0">
              <a:solidFill>
                <a:srgbClr val="FF0000"/>
              </a:solidFill>
              <a:latin typeface="Arial"/>
              <a:cs typeface="Arial"/>
            </a:endParaRPr>
          </a:p>
        </p:txBody>
      </p:sp>
      <p:pic>
        <p:nvPicPr>
          <p:cNvPr id="43" name="Picture 3" descr="Checkmark" title="Objective Comple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524" y="6173961"/>
            <a:ext cx="212725" cy="217487"/>
          </a:xfrm>
          <a:prstGeom prst="rect">
            <a:avLst/>
          </a:prstGeom>
          <a:noFill/>
          <a:ln>
            <a:noFill/>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 descr="Checkmark" title="Objective Comple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0102" y="6182389"/>
            <a:ext cx="212725" cy="217487"/>
          </a:xfrm>
          <a:prstGeom prst="rect">
            <a:avLst/>
          </a:prstGeom>
          <a:noFill/>
          <a:ln>
            <a:noFill/>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 descr="Checkmark" title="Objective Comple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5139" y="6194824"/>
            <a:ext cx="212725" cy="217487"/>
          </a:xfrm>
          <a:prstGeom prst="rect">
            <a:avLst/>
          </a:prstGeom>
          <a:noFill/>
          <a:ln>
            <a:noFill/>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Oval 97"/>
          <p:cNvSpPr>
            <a:spLocks noChangeArrowheads="1"/>
          </p:cNvSpPr>
          <p:nvPr/>
        </p:nvSpPr>
        <p:spPr bwMode="auto">
          <a:xfrm>
            <a:off x="4742850" y="6180766"/>
            <a:ext cx="212725" cy="198437"/>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50000"/>
              </a:spcBef>
              <a:spcAft>
                <a:spcPct val="0"/>
              </a:spcAft>
              <a:buFontTx/>
              <a:buChar char="•"/>
            </a:pPr>
            <a:endParaRPr lang="en-US" altLang="en-US" sz="2400" dirty="0"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7978384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5" descr="IMRO in the United States" title="Improved Multiple Runway Opera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012609" y="1060799"/>
            <a:ext cx="6074749" cy="405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title="MRO &amp; Wake RECAT timeline"/>
          <p:cNvGrpSpPr/>
          <p:nvPr/>
        </p:nvGrpSpPr>
        <p:grpSpPr>
          <a:xfrm>
            <a:off x="0" y="6248411"/>
            <a:ext cx="9121776" cy="422486"/>
            <a:chOff x="0" y="6248411"/>
            <a:chExt cx="9121776" cy="422486"/>
          </a:xfrm>
        </p:grpSpPr>
        <p:sp>
          <p:nvSpPr>
            <p:cNvPr id="48" name="Pentagon 47"/>
            <p:cNvSpPr/>
            <p:nvPr/>
          </p:nvSpPr>
          <p:spPr bwMode="auto">
            <a:xfrm>
              <a:off x="0" y="6254496"/>
              <a:ext cx="9121776" cy="411480"/>
            </a:xfrm>
            <a:prstGeom prst="homePlate">
              <a:avLst/>
            </a:prstGeom>
            <a:gradFill flip="none" rotWithShape="1">
              <a:gsLst>
                <a:gs pos="78000">
                  <a:srgbClr val="92D050"/>
                </a:gs>
                <a:gs pos="72000">
                  <a:schemeClr val="bg1"/>
                </a:gs>
              </a:gsLst>
              <a:path path="circle">
                <a:fillToRect l="100000" t="100000"/>
              </a:path>
              <a:tileRect r="-100000" b="-100000"/>
            </a:gradFill>
            <a:ln w="9525" cap="flat" cmpd="sng" algn="ctr">
              <a:solidFill>
                <a:schemeClr val="tx1"/>
              </a:solidFill>
              <a:prstDash val="solid"/>
              <a:round/>
              <a:headEnd type="none" w="med" len="med"/>
              <a:tailEnd type="none" w="med" len="med"/>
            </a:ln>
            <a:effectLst/>
            <a:extLst/>
          </p:spPr>
          <p:txBody>
            <a:bodyPr>
              <a:spAutoFit/>
            </a:bodyPr>
            <a:lstStyle/>
            <a:p>
              <a:pPr>
                <a:spcBef>
                  <a:spcPct val="50000"/>
                </a:spcBef>
                <a:defRPr/>
              </a:pPr>
              <a:endParaRPr lang="en-US" sz="2400" dirty="0">
                <a:solidFill>
                  <a:srgbClr val="000000"/>
                </a:solidFill>
              </a:endParaRPr>
            </a:p>
          </p:txBody>
        </p:sp>
        <p:sp>
          <p:nvSpPr>
            <p:cNvPr id="49" name="TextBox 96"/>
            <p:cNvSpPr txBox="1">
              <a:spLocks noChangeArrowheads="1"/>
            </p:cNvSpPr>
            <p:nvPr/>
          </p:nvSpPr>
          <p:spPr bwMode="auto">
            <a:xfrm>
              <a:off x="4720820" y="6270035"/>
              <a:ext cx="9441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800" dirty="0">
                  <a:solidFill>
                    <a:prstClr val="black"/>
                  </a:solidFill>
                  <a:latin typeface="Arial"/>
                  <a:cs typeface="Arial"/>
                </a:rPr>
                <a:t>WTMA-P Key Site </a:t>
              </a:r>
            </a:p>
            <a:p>
              <a:pPr eaLnBrk="1" hangingPunct="1"/>
              <a:r>
                <a:rPr lang="en-US" sz="800" dirty="0">
                  <a:solidFill>
                    <a:prstClr val="black"/>
                  </a:solidFill>
                  <a:latin typeface="Arial"/>
                  <a:cs typeface="Arial"/>
                </a:rPr>
                <a:t>IOC (PHL) </a:t>
              </a:r>
              <a:r>
                <a:rPr lang="en-US" sz="800" dirty="0" smtClean="0">
                  <a:solidFill>
                    <a:prstClr val="black"/>
                  </a:solidFill>
                  <a:latin typeface="Arial"/>
                  <a:cs typeface="Arial"/>
                </a:rPr>
                <a:t>Mar 2016</a:t>
              </a:r>
              <a:endParaRPr lang="en-US" sz="800" dirty="0">
                <a:solidFill>
                  <a:prstClr val="black"/>
                </a:solidFill>
                <a:latin typeface="Arial"/>
                <a:cs typeface="Arial"/>
              </a:endParaRPr>
            </a:p>
          </p:txBody>
        </p:sp>
        <p:sp>
          <p:nvSpPr>
            <p:cNvPr id="50" name="Oval 97"/>
            <p:cNvSpPr>
              <a:spLocks noChangeArrowheads="1"/>
            </p:cNvSpPr>
            <p:nvPr/>
          </p:nvSpPr>
          <p:spPr bwMode="auto">
            <a:xfrm>
              <a:off x="5710925" y="6248411"/>
              <a:ext cx="140155" cy="144445"/>
            </a:xfrm>
            <a:prstGeom prst="ellipse">
              <a:avLst/>
            </a:prstGeom>
            <a:solidFill>
              <a:srgbClr val="92D050"/>
            </a:solidFill>
            <a:ln w="9525">
              <a:solidFill>
                <a:schemeClr val="tx1"/>
              </a:solidFill>
              <a:round/>
              <a:headEnd/>
              <a:tailEnd/>
            </a:ln>
          </p:spPr>
          <p:txBody>
            <a:bodyPr>
              <a:spAutoFit/>
            </a:bodyPr>
            <a:lstStyle/>
            <a:p>
              <a:pPr>
                <a:spcBef>
                  <a:spcPct val="50000"/>
                </a:spcBef>
                <a:buFontTx/>
                <a:buChar char="•"/>
              </a:pPr>
              <a:endParaRPr lang="en-US" sz="2400" dirty="0">
                <a:solidFill>
                  <a:srgbClr val="000000"/>
                </a:solidFill>
              </a:endParaRPr>
            </a:p>
          </p:txBody>
        </p:sp>
        <p:sp>
          <p:nvSpPr>
            <p:cNvPr id="56" name="TextBox 115"/>
            <p:cNvSpPr txBox="1">
              <a:spLocks noChangeArrowheads="1"/>
            </p:cNvSpPr>
            <p:nvPr/>
          </p:nvSpPr>
          <p:spPr bwMode="auto">
            <a:xfrm>
              <a:off x="1555116" y="6258807"/>
              <a:ext cx="9594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800" dirty="0">
                  <a:solidFill>
                    <a:srgbClr val="FF0000"/>
                  </a:solidFill>
                  <a:latin typeface="Arial" panose="020B0604020202020204" pitchFamily="34" charset="0"/>
                  <a:cs typeface="Arial" panose="020B0604020202020204" pitchFamily="34" charset="0"/>
                </a:rPr>
                <a:t>Completed WTMD Ops Demo. Benefit </a:t>
              </a:r>
              <a:r>
                <a:rPr lang="en-US" sz="800" dirty="0" smtClean="0">
                  <a:solidFill>
                    <a:srgbClr val="FF0000"/>
                  </a:solidFill>
                  <a:latin typeface="Arial" panose="020B0604020202020204" pitchFamily="34" charset="0"/>
                  <a:cs typeface="Arial" panose="020B0604020202020204" pitchFamily="34" charset="0"/>
                </a:rPr>
                <a:t>Analysis June 2015</a:t>
              </a:r>
              <a:endParaRPr lang="en-US" sz="800" dirty="0">
                <a:solidFill>
                  <a:srgbClr val="FF0000"/>
                </a:solidFill>
                <a:latin typeface="Arial" panose="020B0604020202020204" pitchFamily="34" charset="0"/>
                <a:cs typeface="Arial" panose="020B0604020202020204" pitchFamily="34" charset="0"/>
              </a:endParaRPr>
            </a:p>
          </p:txBody>
        </p:sp>
        <p:sp>
          <p:nvSpPr>
            <p:cNvPr id="57" name="Oval 116"/>
            <p:cNvSpPr>
              <a:spLocks noChangeArrowheads="1"/>
            </p:cNvSpPr>
            <p:nvPr/>
          </p:nvSpPr>
          <p:spPr bwMode="auto">
            <a:xfrm>
              <a:off x="4563467" y="6270035"/>
              <a:ext cx="140154" cy="144446"/>
            </a:xfrm>
            <a:prstGeom prst="ellipse">
              <a:avLst/>
            </a:prstGeom>
            <a:solidFill>
              <a:srgbClr val="92D050"/>
            </a:solidFill>
            <a:ln w="9525">
              <a:solidFill>
                <a:schemeClr val="tx1"/>
              </a:solidFill>
              <a:round/>
              <a:headEnd/>
              <a:tailEnd/>
            </a:ln>
          </p:spPr>
          <p:txBody>
            <a:bodyPr>
              <a:spAutoFit/>
            </a:bodyPr>
            <a:lstStyle/>
            <a:p>
              <a:pPr>
                <a:spcBef>
                  <a:spcPct val="50000"/>
                </a:spcBef>
                <a:buFontTx/>
                <a:buChar char="•"/>
              </a:pPr>
              <a:endParaRPr lang="en-US" sz="2400" dirty="0">
                <a:solidFill>
                  <a:srgbClr val="000000"/>
                </a:solidFill>
              </a:endParaRPr>
            </a:p>
          </p:txBody>
        </p:sp>
        <p:sp>
          <p:nvSpPr>
            <p:cNvPr id="59" name="TextBox 119"/>
            <p:cNvSpPr txBox="1">
              <a:spLocks noChangeArrowheads="1"/>
            </p:cNvSpPr>
            <p:nvPr/>
          </p:nvSpPr>
          <p:spPr bwMode="auto">
            <a:xfrm>
              <a:off x="5781003" y="6266684"/>
              <a:ext cx="1010936" cy="40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nSpc>
                  <a:spcPct val="110000"/>
                </a:lnSpc>
              </a:pPr>
              <a:r>
                <a:rPr lang="en-US" sz="800" dirty="0" smtClean="0">
                  <a:solidFill>
                    <a:prstClr val="black"/>
                  </a:solidFill>
                  <a:latin typeface="Arial"/>
                  <a:cs typeface="Arial"/>
                </a:rPr>
                <a:t>    Dependent </a:t>
              </a:r>
            </a:p>
            <a:p>
              <a:pPr>
                <a:lnSpc>
                  <a:spcPct val="110000"/>
                </a:lnSpc>
              </a:pPr>
              <a:r>
                <a:rPr lang="en-US" sz="800" dirty="0" smtClean="0">
                  <a:solidFill>
                    <a:prstClr val="black"/>
                  </a:solidFill>
                  <a:latin typeface="Arial"/>
                  <a:cs typeface="Arial"/>
                </a:rPr>
                <a:t>Parallel Ops (&lt;3600’) Key </a:t>
              </a:r>
              <a:r>
                <a:rPr lang="en-US" sz="800" dirty="0">
                  <a:solidFill>
                    <a:prstClr val="black"/>
                  </a:solidFill>
                  <a:latin typeface="Arial"/>
                  <a:cs typeface="Arial"/>
                </a:rPr>
                <a:t>Site </a:t>
              </a:r>
              <a:r>
                <a:rPr lang="en-US" sz="800" dirty="0" smtClean="0">
                  <a:solidFill>
                    <a:prstClr val="black"/>
                  </a:solidFill>
                  <a:latin typeface="Arial"/>
                  <a:cs typeface="Arial"/>
                </a:rPr>
                <a:t>Jun 2016</a:t>
              </a:r>
              <a:endParaRPr lang="en-US" sz="800" dirty="0">
                <a:solidFill>
                  <a:prstClr val="black"/>
                </a:solidFill>
                <a:latin typeface="Arial"/>
                <a:cs typeface="Arial"/>
              </a:endParaRPr>
            </a:p>
          </p:txBody>
        </p:sp>
        <p:pic>
          <p:nvPicPr>
            <p:cNvPr id="64" name="Picture 3" descr="Checkmark" title="Objective Comple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77" y="6270622"/>
              <a:ext cx="212725" cy="217487"/>
            </a:xfrm>
            <a:prstGeom prst="rect">
              <a:avLst/>
            </a:prstGeom>
            <a:noFill/>
            <a:ln>
              <a:noFill/>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Box 117"/>
            <p:cNvSpPr txBox="1">
              <a:spLocks noChangeArrowheads="1"/>
            </p:cNvSpPr>
            <p:nvPr/>
          </p:nvSpPr>
          <p:spPr bwMode="auto">
            <a:xfrm>
              <a:off x="355217" y="6258807"/>
              <a:ext cx="743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800" dirty="0">
                  <a:solidFill>
                    <a:srgbClr val="000000"/>
                  </a:solidFill>
                  <a:latin typeface="Arial"/>
                  <a:cs typeface="Arial"/>
                </a:rPr>
                <a:t>Initiate WTMD Ops Demo </a:t>
              </a:r>
              <a:r>
                <a:rPr lang="en-US" sz="800" dirty="0" smtClean="0">
                  <a:solidFill>
                    <a:srgbClr val="000000"/>
                  </a:solidFill>
                  <a:latin typeface="Arial"/>
                  <a:cs typeface="Arial"/>
                </a:rPr>
                <a:t>at </a:t>
              </a:r>
              <a:r>
                <a:rPr lang="en-US" sz="800" dirty="0">
                  <a:solidFill>
                    <a:srgbClr val="000000"/>
                  </a:solidFill>
                  <a:latin typeface="Arial"/>
                  <a:cs typeface="Arial"/>
                </a:rPr>
                <a:t>SFO May 2013</a:t>
              </a:r>
            </a:p>
          </p:txBody>
        </p:sp>
        <p:sp>
          <p:nvSpPr>
            <p:cNvPr id="67" name="Oval 97"/>
            <p:cNvSpPr>
              <a:spLocks noChangeArrowheads="1"/>
            </p:cNvSpPr>
            <p:nvPr/>
          </p:nvSpPr>
          <p:spPr bwMode="auto">
            <a:xfrm>
              <a:off x="3543183" y="6254335"/>
              <a:ext cx="139700" cy="144463"/>
            </a:xfrm>
            <a:prstGeom prst="ellipse">
              <a:avLst/>
            </a:prstGeom>
            <a:solidFill>
              <a:srgbClr val="92D050"/>
            </a:solidFill>
            <a:ln w="9525">
              <a:solidFill>
                <a:schemeClr val="tx1"/>
              </a:solidFill>
              <a:round/>
              <a:headEnd/>
              <a:tailEnd/>
            </a:ln>
          </p:spPr>
          <p:txBody>
            <a:bodyPr>
              <a:spAutoFit/>
            </a:bodyPr>
            <a:lstStyle/>
            <a:p>
              <a:pPr>
                <a:spcBef>
                  <a:spcPct val="50000"/>
                </a:spcBef>
                <a:buFontTx/>
                <a:buChar char="•"/>
              </a:pPr>
              <a:endParaRPr lang="en-US" sz="2400" dirty="0">
                <a:solidFill>
                  <a:srgbClr val="000000"/>
                </a:solidFill>
              </a:endParaRPr>
            </a:p>
          </p:txBody>
        </p:sp>
        <p:sp>
          <p:nvSpPr>
            <p:cNvPr id="68" name="Rectangle 67"/>
            <p:cNvSpPr/>
            <p:nvPr/>
          </p:nvSpPr>
          <p:spPr>
            <a:xfrm>
              <a:off x="8001976" y="6270036"/>
              <a:ext cx="1056640" cy="246221"/>
            </a:xfrm>
            <a:prstGeom prst="rect">
              <a:avLst/>
            </a:prstGeom>
          </p:spPr>
          <p:txBody>
            <a:bodyPr wrap="square" lIns="0" tIns="0" rIns="0" bIns="0">
              <a:spAutoFit/>
            </a:bodyPr>
            <a:lstStyle/>
            <a:p>
              <a:r>
                <a:rPr lang="en-US" sz="800" dirty="0" smtClean="0">
                  <a:solidFill>
                    <a:prstClr val="black"/>
                  </a:solidFill>
                  <a:latin typeface="Arial"/>
                  <a:cs typeface="Arial"/>
                </a:rPr>
                <a:t>Triple Ind. Parallel</a:t>
              </a:r>
            </a:p>
            <a:p>
              <a:r>
                <a:rPr lang="en-US" sz="800" dirty="0" smtClean="0">
                  <a:solidFill>
                    <a:prstClr val="black"/>
                  </a:solidFill>
                  <a:latin typeface="Arial"/>
                  <a:cs typeface="Arial"/>
                </a:rPr>
                <a:t>Ops Key Site Sep </a:t>
              </a:r>
              <a:r>
                <a:rPr lang="en-US" sz="800" dirty="0">
                  <a:solidFill>
                    <a:prstClr val="black"/>
                  </a:solidFill>
                  <a:latin typeface="Arial"/>
                  <a:cs typeface="Arial"/>
                </a:rPr>
                <a:t>2017</a:t>
              </a:r>
            </a:p>
          </p:txBody>
        </p:sp>
        <p:sp>
          <p:nvSpPr>
            <p:cNvPr id="69" name="Rectangle 68"/>
            <p:cNvSpPr/>
            <p:nvPr/>
          </p:nvSpPr>
          <p:spPr>
            <a:xfrm>
              <a:off x="3724741" y="6269746"/>
              <a:ext cx="853382" cy="369332"/>
            </a:xfrm>
            <a:prstGeom prst="rect">
              <a:avLst/>
            </a:prstGeom>
          </p:spPr>
          <p:txBody>
            <a:bodyPr wrap="square" lIns="0" tIns="0" rIns="0" bIns="0">
              <a:spAutoFit/>
            </a:bodyPr>
            <a:lstStyle/>
            <a:p>
              <a:r>
                <a:rPr lang="en-US" sz="800" dirty="0" smtClean="0">
                  <a:solidFill>
                    <a:prstClr val="black"/>
                  </a:solidFill>
                  <a:latin typeface="Arial"/>
                  <a:cs typeface="Arial"/>
                </a:rPr>
                <a:t>Dual Ind. </a:t>
              </a:r>
              <a:r>
                <a:rPr lang="en-US" sz="800" dirty="0">
                  <a:solidFill>
                    <a:prstClr val="black"/>
                  </a:solidFill>
                  <a:latin typeface="Arial"/>
                  <a:cs typeface="Arial"/>
                </a:rPr>
                <a:t>Parallel w/ Offset Key </a:t>
              </a:r>
              <a:r>
                <a:rPr lang="en-US" sz="800" dirty="0" smtClean="0">
                  <a:solidFill>
                    <a:prstClr val="black"/>
                  </a:solidFill>
                  <a:latin typeface="Arial"/>
                  <a:cs typeface="Arial"/>
                </a:rPr>
                <a:t>Site </a:t>
              </a:r>
              <a:r>
                <a:rPr lang="en-US" sz="800" dirty="0">
                  <a:solidFill>
                    <a:prstClr val="black"/>
                  </a:solidFill>
                  <a:latin typeface="Arial"/>
                  <a:cs typeface="Arial"/>
                </a:rPr>
                <a:t>Dec 2016</a:t>
              </a:r>
            </a:p>
          </p:txBody>
        </p:sp>
        <p:sp>
          <p:nvSpPr>
            <p:cNvPr id="70" name="Rectangle 69"/>
            <p:cNvSpPr/>
            <p:nvPr/>
          </p:nvSpPr>
          <p:spPr>
            <a:xfrm>
              <a:off x="6949836" y="6263472"/>
              <a:ext cx="890377" cy="369332"/>
            </a:xfrm>
            <a:prstGeom prst="rect">
              <a:avLst/>
            </a:prstGeom>
          </p:spPr>
          <p:txBody>
            <a:bodyPr wrap="square" lIns="0" tIns="0" rIns="0" bIns="0">
              <a:spAutoFit/>
            </a:bodyPr>
            <a:lstStyle/>
            <a:p>
              <a:r>
                <a:rPr lang="en-US" sz="800" dirty="0" smtClean="0">
                  <a:solidFill>
                    <a:prstClr val="black"/>
                  </a:solidFill>
                  <a:latin typeface="Arial"/>
                  <a:cs typeface="Arial"/>
                </a:rPr>
                <a:t>Dependent </a:t>
              </a:r>
              <a:r>
                <a:rPr lang="en-US" sz="800" dirty="0">
                  <a:solidFill>
                    <a:prstClr val="black"/>
                  </a:solidFill>
                  <a:latin typeface="Arial"/>
                  <a:cs typeface="Arial"/>
                </a:rPr>
                <a:t>Parallel Ops (&gt;3600’) Key </a:t>
              </a:r>
              <a:r>
                <a:rPr lang="en-US" sz="800" dirty="0" smtClean="0">
                  <a:solidFill>
                    <a:prstClr val="black"/>
                  </a:solidFill>
                  <a:latin typeface="Arial"/>
                  <a:cs typeface="Arial"/>
                </a:rPr>
                <a:t>Site Mar </a:t>
              </a:r>
              <a:r>
                <a:rPr lang="en-US" sz="800" dirty="0">
                  <a:solidFill>
                    <a:prstClr val="black"/>
                  </a:solidFill>
                  <a:latin typeface="Arial"/>
                  <a:cs typeface="Arial"/>
                </a:rPr>
                <a:t>2017 </a:t>
              </a:r>
            </a:p>
          </p:txBody>
        </p:sp>
        <p:sp>
          <p:nvSpPr>
            <p:cNvPr id="72" name="Oval 97"/>
            <p:cNvSpPr>
              <a:spLocks noChangeArrowheads="1"/>
            </p:cNvSpPr>
            <p:nvPr/>
          </p:nvSpPr>
          <p:spPr bwMode="auto">
            <a:xfrm>
              <a:off x="6791939" y="6266481"/>
              <a:ext cx="139700" cy="144463"/>
            </a:xfrm>
            <a:prstGeom prst="ellipse">
              <a:avLst/>
            </a:prstGeom>
            <a:solidFill>
              <a:srgbClr val="92D050"/>
            </a:solidFill>
            <a:ln w="9525">
              <a:solidFill>
                <a:schemeClr val="tx1"/>
              </a:solidFill>
              <a:round/>
              <a:headEnd/>
              <a:tailEnd/>
            </a:ln>
          </p:spPr>
          <p:txBody>
            <a:bodyPr>
              <a:spAutoFit/>
            </a:bodyPr>
            <a:lstStyle/>
            <a:p>
              <a:pPr>
                <a:spcBef>
                  <a:spcPct val="50000"/>
                </a:spcBef>
                <a:buFontTx/>
                <a:buChar char="•"/>
              </a:pPr>
              <a:endParaRPr lang="en-US" sz="2400" dirty="0">
                <a:solidFill>
                  <a:srgbClr val="000000"/>
                </a:solidFill>
              </a:endParaRPr>
            </a:p>
          </p:txBody>
        </p:sp>
        <p:sp>
          <p:nvSpPr>
            <p:cNvPr id="73" name="Oval 97"/>
            <p:cNvSpPr>
              <a:spLocks noChangeArrowheads="1"/>
            </p:cNvSpPr>
            <p:nvPr/>
          </p:nvSpPr>
          <p:spPr bwMode="auto">
            <a:xfrm>
              <a:off x="7851267" y="6266481"/>
              <a:ext cx="139700" cy="144463"/>
            </a:xfrm>
            <a:prstGeom prst="ellipse">
              <a:avLst/>
            </a:prstGeom>
            <a:solidFill>
              <a:srgbClr val="92D050"/>
            </a:solidFill>
            <a:ln w="9525">
              <a:solidFill>
                <a:schemeClr val="tx1"/>
              </a:solidFill>
              <a:round/>
              <a:headEnd/>
              <a:tailEnd/>
            </a:ln>
          </p:spPr>
          <p:txBody>
            <a:bodyPr>
              <a:spAutoFit/>
            </a:bodyPr>
            <a:lstStyle/>
            <a:p>
              <a:pPr>
                <a:spcBef>
                  <a:spcPct val="50000"/>
                </a:spcBef>
                <a:buFontTx/>
                <a:buChar char="•"/>
              </a:pPr>
              <a:endParaRPr lang="en-US" sz="2400" dirty="0">
                <a:solidFill>
                  <a:srgbClr val="000000"/>
                </a:solidFill>
              </a:endParaRPr>
            </a:p>
          </p:txBody>
        </p:sp>
      </p:grpSp>
      <p:sp>
        <p:nvSpPr>
          <p:cNvPr id="4" name="Title 3"/>
          <p:cNvSpPr>
            <a:spLocks noGrp="1"/>
          </p:cNvSpPr>
          <p:nvPr>
            <p:ph type="title"/>
          </p:nvPr>
        </p:nvSpPr>
        <p:spPr>
          <a:xfrm>
            <a:off x="432026" y="13031"/>
            <a:ext cx="8229600" cy="613129"/>
          </a:xfrm>
          <a:noFill/>
          <a:ln w="9525">
            <a:noFill/>
            <a:miter lim="800000"/>
            <a:headEnd/>
            <a:tailEnd/>
          </a:ln>
        </p:spPr>
        <p:txBody>
          <a:bodyPr vert="horz" wrap="square" lIns="91440" tIns="45720" rIns="91440" bIns="45720" numCol="1" anchor="t" anchorCtr="0" compatLnSpc="1">
            <a:prstTxWarp prst="textNoShape">
              <a:avLst/>
            </a:prstTxWarp>
            <a:normAutofit fontScale="90000"/>
          </a:bodyPr>
          <a:lstStyle/>
          <a:p>
            <a:r>
              <a:rPr lang="en-US" sz="3100" dirty="0" smtClean="0">
                <a:solidFill>
                  <a:schemeClr val="tx2"/>
                </a:solidFill>
                <a:latin typeface="Arial" charset="0"/>
              </a:rPr>
              <a:t>Improved Multiple Runway Operations (IMRO) </a:t>
            </a:r>
            <a:r>
              <a:rPr lang="en-US" sz="3100" dirty="0">
                <a:solidFill>
                  <a:schemeClr val="tx2"/>
                </a:solidFill>
                <a:latin typeface="Arial" charset="0"/>
              </a:rPr>
              <a:t/>
            </a:r>
            <a:br>
              <a:rPr lang="en-US" sz="3100" dirty="0">
                <a:solidFill>
                  <a:schemeClr val="tx2"/>
                </a:solidFill>
                <a:latin typeface="Arial" charset="0"/>
              </a:rPr>
            </a:br>
            <a:r>
              <a:rPr lang="en-US" sz="3100" dirty="0">
                <a:solidFill>
                  <a:srgbClr val="4F81BD">
                    <a:lumMod val="50000"/>
                  </a:srgbClr>
                </a:solidFill>
                <a:latin typeface="Arial" pitchFamily="34" charset="0"/>
                <a:cs typeface="Arial" pitchFamily="34" charset="0"/>
              </a:rPr>
              <a:t>As of: </a:t>
            </a:r>
            <a:r>
              <a:rPr lang="en-US" sz="2700" b="0" dirty="0" smtClean="0">
                <a:solidFill>
                  <a:srgbClr val="4F81BD">
                    <a:lumMod val="50000"/>
                  </a:srgbClr>
                </a:solidFill>
                <a:latin typeface="Arial" pitchFamily="34" charset="0"/>
                <a:cs typeface="Arial" pitchFamily="34" charset="0"/>
              </a:rPr>
              <a:t>July </a:t>
            </a:r>
            <a:r>
              <a:rPr lang="en-US" sz="2700" b="0" dirty="0">
                <a:solidFill>
                  <a:srgbClr val="4F81BD">
                    <a:lumMod val="50000"/>
                  </a:srgbClr>
                </a:solidFill>
                <a:latin typeface="Arial" pitchFamily="34" charset="0"/>
                <a:cs typeface="Arial" pitchFamily="34" charset="0"/>
              </a:rPr>
              <a:t>2015</a:t>
            </a:r>
            <a:r>
              <a:rPr lang="en-US" sz="2700" b="0" dirty="0">
                <a:solidFill>
                  <a:srgbClr val="4F81BD">
                    <a:lumMod val="50000"/>
                  </a:srgbClr>
                </a:solidFill>
              </a:rPr>
              <a:t/>
            </a:r>
            <a:br>
              <a:rPr lang="en-US" sz="2700" b="0" dirty="0">
                <a:solidFill>
                  <a:srgbClr val="4F81BD">
                    <a:lumMod val="50000"/>
                  </a:srgbClr>
                </a:solidFill>
              </a:rPr>
            </a:br>
            <a:endParaRPr lang="en-US" sz="2700" b="0" dirty="0">
              <a:solidFill>
                <a:schemeClr val="tx2"/>
              </a:solidFill>
              <a:latin typeface="Arial" charset="0"/>
            </a:endParaRPr>
          </a:p>
        </p:txBody>
      </p:sp>
      <p:sp>
        <p:nvSpPr>
          <p:cNvPr id="38" name="TextBox 37"/>
          <p:cNvSpPr txBox="1"/>
          <p:nvPr/>
        </p:nvSpPr>
        <p:spPr>
          <a:xfrm>
            <a:off x="258092" y="6640648"/>
            <a:ext cx="8577469" cy="246221"/>
          </a:xfrm>
          <a:prstGeom prst="rect">
            <a:avLst/>
          </a:prstGeom>
          <a:noFill/>
        </p:spPr>
        <p:txBody>
          <a:bodyPr wrap="square" rtlCol="0">
            <a:spAutoFit/>
          </a:bodyPr>
          <a:lstStyle/>
          <a:p>
            <a:pPr algn="ctr"/>
            <a:fld id="{EAE13CAE-1740-4A80-8C3E-8F8A7440AB44}" type="slidenum">
              <a:rPr lang="en-US" sz="1000" b="1" smtClean="0">
                <a:solidFill>
                  <a:prstClr val="black"/>
                </a:solidFill>
              </a:rPr>
              <a:pPr algn="ctr"/>
              <a:t>44</a:t>
            </a:fld>
            <a:endParaRPr lang="en-US" sz="1000" b="1" dirty="0">
              <a:solidFill>
                <a:prstClr val="black"/>
              </a:solidFill>
            </a:endParaRPr>
          </a:p>
        </p:txBody>
      </p:sp>
      <p:graphicFrame>
        <p:nvGraphicFramePr>
          <p:cNvPr id="37" name="Table 36" descr="table" title="Dual Independent Parallel Ops"/>
          <p:cNvGraphicFramePr>
            <a:graphicFrameLocks noGrp="1"/>
          </p:cNvGraphicFramePr>
          <p:nvPr>
            <p:extLst>
              <p:ext uri="{D42A27DB-BD31-4B8C-83A1-F6EECF244321}">
                <p14:modId xmlns:p14="http://schemas.microsoft.com/office/powerpoint/2010/main" val="2401960460"/>
              </p:ext>
            </p:extLst>
          </p:nvPr>
        </p:nvGraphicFramePr>
        <p:xfrm>
          <a:off x="135281" y="1030454"/>
          <a:ext cx="1842347" cy="426660"/>
        </p:xfrm>
        <a:graphic>
          <a:graphicData uri="http://schemas.openxmlformats.org/drawingml/2006/table">
            <a:tbl>
              <a:tblPr firstRow="1" bandRow="1">
                <a:tableStyleId>{21E4AEA4-8DFA-4A89-87EB-49C32662AFE0}</a:tableStyleId>
              </a:tblPr>
              <a:tblGrid>
                <a:gridCol w="1120828"/>
                <a:gridCol w="721519"/>
              </a:tblGrid>
              <a:tr h="210312">
                <a:tc>
                  <a:txBody>
                    <a:bodyPr/>
                    <a:lstStyle/>
                    <a:p>
                      <a:pPr algn="ctr"/>
                      <a:r>
                        <a:rPr lang="en-US" sz="800" dirty="0" smtClean="0"/>
                        <a:t>Site</a:t>
                      </a:r>
                      <a:endParaRPr lang="en-US" sz="800" dirty="0"/>
                    </a:p>
                  </a:txBody>
                  <a:tcPr marL="91410" marR="91410" marT="45705" marB="45705" anchor="ctr"/>
                </a:tc>
                <a:tc>
                  <a:txBody>
                    <a:bodyPr/>
                    <a:lstStyle/>
                    <a:p>
                      <a:pPr algn="ctr"/>
                      <a:r>
                        <a:rPr lang="en-US" sz="800" dirty="0" smtClean="0"/>
                        <a:t> IOC</a:t>
                      </a:r>
                      <a:endParaRPr lang="en-US" sz="800" dirty="0"/>
                    </a:p>
                  </a:txBody>
                  <a:tcPr marL="91410" marR="91410" marT="45705" marB="45705" anchor="ctr"/>
                </a:tc>
              </a:tr>
              <a:tr h="0">
                <a:tc>
                  <a:txBody>
                    <a:bodyPr/>
                    <a:lstStyle/>
                    <a:p>
                      <a:pPr algn="ctr"/>
                      <a:r>
                        <a:rPr lang="en-US" sz="800" b="0" dirty="0" smtClean="0">
                          <a:solidFill>
                            <a:schemeClr val="tx1"/>
                          </a:solidFill>
                          <a:effectLst/>
                          <a:latin typeface="+mn-lt"/>
                          <a:ea typeface="Calibri"/>
                          <a:cs typeface="Times New Roman"/>
                        </a:rPr>
                        <a:t>ATL </a:t>
                      </a:r>
                      <a:endParaRPr lang="en-US" sz="800" b="0" dirty="0">
                        <a:solidFill>
                          <a:schemeClr val="tx1"/>
                        </a:solidFill>
                      </a:endParaRPr>
                    </a:p>
                  </a:txBody>
                  <a:tcPr marL="91410" marR="91410" marT="45705" marB="45705" anchor="ctr"/>
                </a:tc>
                <a:tc>
                  <a:txBody>
                    <a:bodyPr/>
                    <a:lstStyle/>
                    <a:p>
                      <a:pPr algn="ctr"/>
                      <a:r>
                        <a:rPr lang="en-US" sz="800" b="0" dirty="0" smtClean="0">
                          <a:solidFill>
                            <a:schemeClr val="tx1"/>
                          </a:solidFill>
                          <a:effectLst/>
                          <a:latin typeface="+mn-lt"/>
                          <a:ea typeface="Calibri"/>
                          <a:cs typeface="Times New Roman"/>
                        </a:rPr>
                        <a:t>FY2014</a:t>
                      </a:r>
                      <a:endParaRPr lang="en-US" sz="800" b="0" dirty="0">
                        <a:solidFill>
                          <a:schemeClr val="tx1"/>
                        </a:solidFill>
                      </a:endParaRPr>
                    </a:p>
                  </a:txBody>
                  <a:tcPr marL="91410" marR="91410" marT="45705" marB="45705" anchor="ctr"/>
                </a:tc>
              </a:tr>
            </a:tbl>
          </a:graphicData>
        </a:graphic>
      </p:graphicFrame>
      <p:sp>
        <p:nvSpPr>
          <p:cNvPr id="39" name="Rectangle 4"/>
          <p:cNvSpPr>
            <a:spLocks noChangeArrowheads="1"/>
          </p:cNvSpPr>
          <p:nvPr/>
        </p:nvSpPr>
        <p:spPr bwMode="auto">
          <a:xfrm>
            <a:off x="142424" y="790518"/>
            <a:ext cx="20673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p>
            <a:r>
              <a:rPr lang="en-US" sz="900" b="1" dirty="0" smtClean="0">
                <a:solidFill>
                  <a:prstClr val="black"/>
                </a:solidFill>
                <a:ea typeface="Calibri"/>
                <a:cs typeface="Arial" panose="020B0604020202020204" pitchFamily="34" charset="0"/>
              </a:rPr>
              <a:t>Dual Independent Parallel Ops</a:t>
            </a:r>
            <a:endParaRPr lang="en-US" sz="900" b="1" dirty="0">
              <a:solidFill>
                <a:prstClr val="black"/>
              </a:solidFill>
              <a:cs typeface="Arial" panose="020B0604020202020204" pitchFamily="34" charset="0"/>
            </a:endParaRPr>
          </a:p>
        </p:txBody>
      </p:sp>
      <p:sp>
        <p:nvSpPr>
          <p:cNvPr id="40" name="Rectangle 4"/>
          <p:cNvSpPr>
            <a:spLocks noChangeArrowheads="1"/>
          </p:cNvSpPr>
          <p:nvPr/>
        </p:nvSpPr>
        <p:spPr bwMode="auto">
          <a:xfrm>
            <a:off x="144101" y="1457917"/>
            <a:ext cx="2370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p>
            <a:r>
              <a:rPr lang="en-US" sz="900" b="1" dirty="0">
                <a:solidFill>
                  <a:prstClr val="black"/>
                </a:solidFill>
                <a:cs typeface="Arial" panose="020B0604020202020204" pitchFamily="34" charset="0"/>
              </a:rPr>
              <a:t>Dependent Parallel </a:t>
            </a:r>
            <a:r>
              <a:rPr lang="en-US" sz="900" b="1" dirty="0" smtClean="0">
                <a:solidFill>
                  <a:prstClr val="black"/>
                </a:solidFill>
                <a:cs typeface="Arial" panose="020B0604020202020204" pitchFamily="34" charset="0"/>
              </a:rPr>
              <a:t>Ops at 1.0NM </a:t>
            </a:r>
          </a:p>
          <a:p>
            <a:r>
              <a:rPr lang="en-US" sz="900" b="1" dirty="0" smtClean="0">
                <a:solidFill>
                  <a:prstClr val="black"/>
                </a:solidFill>
                <a:cs typeface="Arial" panose="020B0604020202020204" pitchFamily="34" charset="0"/>
              </a:rPr>
              <a:t>(</a:t>
            </a:r>
            <a:r>
              <a:rPr lang="en-US" sz="900" b="1" dirty="0">
                <a:solidFill>
                  <a:prstClr val="black"/>
                </a:solidFill>
                <a:cs typeface="Arial" panose="020B0604020202020204" pitchFamily="34" charset="0"/>
              </a:rPr>
              <a:t>runways </a:t>
            </a:r>
            <a:r>
              <a:rPr lang="en-US" sz="900" b="1" dirty="0" smtClean="0">
                <a:solidFill>
                  <a:prstClr val="black"/>
                </a:solidFill>
                <a:cs typeface="Arial" panose="020B0604020202020204" pitchFamily="34" charset="0"/>
              </a:rPr>
              <a:t>less than 2500</a:t>
            </a:r>
            <a:r>
              <a:rPr lang="en-US" sz="900" b="1" dirty="0">
                <a:solidFill>
                  <a:prstClr val="black"/>
                </a:solidFill>
                <a:cs typeface="Arial" panose="020B0604020202020204" pitchFamily="34" charset="0"/>
              </a:rPr>
              <a:t>’-3600</a:t>
            </a:r>
            <a:r>
              <a:rPr lang="en-US" sz="900" b="1" dirty="0" smtClean="0">
                <a:solidFill>
                  <a:prstClr val="black"/>
                </a:solidFill>
                <a:cs typeface="Arial" panose="020B0604020202020204" pitchFamily="34" charset="0"/>
              </a:rPr>
              <a:t>’) </a:t>
            </a:r>
            <a:endParaRPr lang="en-US" sz="900" b="1" dirty="0">
              <a:solidFill>
                <a:prstClr val="black"/>
              </a:solidFill>
              <a:cs typeface="Arial" panose="020B0604020202020204" pitchFamily="34" charset="0"/>
            </a:endParaRPr>
          </a:p>
        </p:txBody>
      </p:sp>
      <p:graphicFrame>
        <p:nvGraphicFramePr>
          <p:cNvPr id="41" name="Table 40" descr="table" title="Dependent Parallel Ops"/>
          <p:cNvGraphicFramePr>
            <a:graphicFrameLocks noGrp="1"/>
          </p:cNvGraphicFramePr>
          <p:nvPr>
            <p:extLst>
              <p:ext uri="{D42A27DB-BD31-4B8C-83A1-F6EECF244321}">
                <p14:modId xmlns:p14="http://schemas.microsoft.com/office/powerpoint/2010/main" val="489811456"/>
              </p:ext>
            </p:extLst>
          </p:nvPr>
        </p:nvGraphicFramePr>
        <p:xfrm>
          <a:off x="138029" y="1874518"/>
          <a:ext cx="1848612" cy="761910"/>
        </p:xfrm>
        <a:graphic>
          <a:graphicData uri="http://schemas.openxmlformats.org/drawingml/2006/table">
            <a:tbl>
              <a:tblPr firstRow="1" bandRow="1">
                <a:tableStyleId>{21E4AEA4-8DFA-4A89-87EB-49C32662AFE0}</a:tableStyleId>
              </a:tblPr>
              <a:tblGrid>
                <a:gridCol w="1124712"/>
                <a:gridCol w="723900"/>
              </a:tblGrid>
              <a:tr h="210312">
                <a:tc>
                  <a:txBody>
                    <a:bodyPr/>
                    <a:lstStyle/>
                    <a:p>
                      <a:pPr algn="ctr"/>
                      <a:r>
                        <a:rPr lang="en-US" sz="800" dirty="0" smtClean="0"/>
                        <a:t>Site</a:t>
                      </a:r>
                      <a:endParaRPr lang="en-US" sz="800" dirty="0"/>
                    </a:p>
                  </a:txBody>
                  <a:tcPr marL="91410" marR="91410" marT="45705" marB="45705"/>
                </a:tc>
                <a:tc>
                  <a:txBody>
                    <a:bodyPr/>
                    <a:lstStyle/>
                    <a:p>
                      <a:pPr algn="ctr"/>
                      <a:r>
                        <a:rPr lang="en-US" sz="800" dirty="0" smtClean="0"/>
                        <a:t>Planned IOC</a:t>
                      </a:r>
                      <a:endParaRPr lang="en-US" sz="800" dirty="0"/>
                    </a:p>
                  </a:txBody>
                  <a:tcPr marL="91410" marR="91410" marT="45705" marB="45705"/>
                </a:tc>
              </a:tr>
              <a:tr h="0">
                <a:tc>
                  <a:txBody>
                    <a:bodyPr/>
                    <a:lstStyle/>
                    <a:p>
                      <a:pPr lvl="0" algn="ctr"/>
                      <a:r>
                        <a:rPr lang="en-US" sz="800" b="0" kern="1200" dirty="0" smtClean="0">
                          <a:solidFill>
                            <a:schemeClr val="tx1"/>
                          </a:solidFill>
                          <a:effectLst/>
                          <a:latin typeface="+mn-lt"/>
                          <a:ea typeface="+mn-ea"/>
                          <a:cs typeface="+mn-cs"/>
                        </a:rPr>
                        <a:t>MSP, JFK, SEA, PDX, RDU, DAL, MEM </a:t>
                      </a:r>
                      <a:endParaRPr lang="en-US" sz="800" b="0" kern="1200" dirty="0">
                        <a:solidFill>
                          <a:schemeClr val="tx1"/>
                        </a:solidFill>
                        <a:effectLst/>
                        <a:latin typeface="+mn-lt"/>
                        <a:ea typeface="+mn-ea"/>
                        <a:cs typeface="+mn-cs"/>
                      </a:endParaRPr>
                    </a:p>
                  </a:txBody>
                  <a:tcPr marL="91410" marR="91410" marT="45705" marB="45705" anchor="ctr"/>
                </a:tc>
                <a:tc>
                  <a:txBody>
                    <a:bodyPr/>
                    <a:lstStyle/>
                    <a:p>
                      <a:pPr algn="ctr"/>
                      <a:r>
                        <a:rPr lang="en-US" sz="800" b="0" dirty="0" smtClean="0">
                          <a:solidFill>
                            <a:schemeClr val="tx1"/>
                          </a:solidFill>
                          <a:effectLst/>
                          <a:latin typeface="+mn-lt"/>
                          <a:ea typeface="Calibri"/>
                          <a:cs typeface="Times New Roman"/>
                        </a:rPr>
                        <a:t>FY2016</a:t>
                      </a:r>
                      <a:endParaRPr lang="en-US" sz="800" b="0" dirty="0">
                        <a:solidFill>
                          <a:schemeClr val="tx1"/>
                        </a:solidFill>
                      </a:endParaRPr>
                    </a:p>
                  </a:txBody>
                  <a:tcPr marL="91410" marR="91410" marT="45705" marB="45705"/>
                </a:tc>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effectLst/>
                          <a:latin typeface="+mn-lt"/>
                          <a:ea typeface="+mn-ea"/>
                          <a:cs typeface="+mn-cs"/>
                        </a:rPr>
                        <a:t>SFO, BOS</a:t>
                      </a:r>
                    </a:p>
                  </a:txBody>
                  <a:tcPr marL="91410" marR="91410" marT="45705" marB="45705"/>
                </a:tc>
                <a:tc>
                  <a:txBody>
                    <a:bodyPr/>
                    <a:lstStyle/>
                    <a:p>
                      <a:pPr algn="ctr"/>
                      <a:r>
                        <a:rPr lang="en-US" sz="800" b="0" dirty="0" smtClean="0">
                          <a:solidFill>
                            <a:schemeClr val="tx1"/>
                          </a:solidFill>
                        </a:rPr>
                        <a:t>FY2017</a:t>
                      </a:r>
                      <a:endParaRPr lang="en-US" sz="800" b="0" dirty="0">
                        <a:solidFill>
                          <a:schemeClr val="tx1"/>
                        </a:solidFill>
                      </a:endParaRPr>
                    </a:p>
                  </a:txBody>
                  <a:tcPr marL="91410" marR="91410" marT="45705" marB="45705"/>
                </a:tc>
              </a:tr>
            </a:tbl>
          </a:graphicData>
        </a:graphic>
      </p:graphicFrame>
      <p:sp>
        <p:nvSpPr>
          <p:cNvPr id="42" name="Rectangle 4"/>
          <p:cNvSpPr>
            <a:spLocks noChangeArrowheads="1"/>
          </p:cNvSpPr>
          <p:nvPr/>
        </p:nvSpPr>
        <p:spPr bwMode="auto">
          <a:xfrm>
            <a:off x="146482" y="2633538"/>
            <a:ext cx="221571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r>
              <a:rPr lang="en-US" sz="900" b="1" dirty="0">
                <a:solidFill>
                  <a:prstClr val="black"/>
                </a:solidFill>
                <a:cs typeface="Arial" panose="020B0604020202020204" pitchFamily="34" charset="0"/>
              </a:rPr>
              <a:t>Triple Independent Parallel </a:t>
            </a:r>
            <a:r>
              <a:rPr lang="en-US" sz="900" b="1" dirty="0" smtClean="0">
                <a:solidFill>
                  <a:prstClr val="black"/>
                </a:solidFill>
                <a:cs typeface="Arial" panose="020B0604020202020204" pitchFamily="34" charset="0"/>
              </a:rPr>
              <a:t>Ops </a:t>
            </a:r>
            <a:endParaRPr lang="en-US" sz="900" b="1" dirty="0">
              <a:solidFill>
                <a:prstClr val="black"/>
              </a:solidFill>
              <a:cs typeface="Arial" panose="020B0604020202020204" pitchFamily="34" charset="0"/>
            </a:endParaRPr>
          </a:p>
        </p:txBody>
      </p:sp>
      <p:graphicFrame>
        <p:nvGraphicFramePr>
          <p:cNvPr id="43" name="Table 42" descr="table" title="Triple Independent Parallel Ops"/>
          <p:cNvGraphicFramePr>
            <a:graphicFrameLocks noGrp="1"/>
          </p:cNvGraphicFramePr>
          <p:nvPr>
            <p:extLst>
              <p:ext uri="{D42A27DB-BD31-4B8C-83A1-F6EECF244321}">
                <p14:modId xmlns:p14="http://schemas.microsoft.com/office/powerpoint/2010/main" val="2211285942"/>
              </p:ext>
            </p:extLst>
          </p:nvPr>
        </p:nvGraphicFramePr>
        <p:xfrm>
          <a:off x="138029" y="2885398"/>
          <a:ext cx="1844650" cy="426660"/>
        </p:xfrm>
        <a:graphic>
          <a:graphicData uri="http://schemas.openxmlformats.org/drawingml/2006/table">
            <a:tbl>
              <a:tblPr firstRow="1" bandRow="1">
                <a:tableStyleId>{21E4AEA4-8DFA-4A89-87EB-49C32662AFE0}</a:tableStyleId>
              </a:tblPr>
              <a:tblGrid>
                <a:gridCol w="1120750"/>
                <a:gridCol w="723900"/>
              </a:tblGrid>
              <a:tr h="210312">
                <a:tc>
                  <a:txBody>
                    <a:bodyPr/>
                    <a:lstStyle/>
                    <a:p>
                      <a:pPr algn="ctr"/>
                      <a:r>
                        <a:rPr lang="en-US" sz="800" dirty="0" smtClean="0"/>
                        <a:t>Site</a:t>
                      </a:r>
                      <a:endParaRPr lang="en-US" sz="800" dirty="0"/>
                    </a:p>
                  </a:txBody>
                  <a:tcPr marL="91410" marR="91410" marT="45705" marB="45705" anchor="ctr"/>
                </a:tc>
                <a:tc>
                  <a:txBody>
                    <a:bodyPr/>
                    <a:lstStyle/>
                    <a:p>
                      <a:pPr algn="ctr"/>
                      <a:r>
                        <a:rPr lang="en-US" sz="800" dirty="0" smtClean="0"/>
                        <a:t>Planned IOC</a:t>
                      </a:r>
                      <a:endParaRPr lang="en-US" sz="800" dirty="0"/>
                    </a:p>
                  </a:txBody>
                  <a:tcPr marL="91410" marR="91410" marT="45705" marB="45705" anchor="ctr"/>
                </a:tc>
              </a:tr>
              <a:tr h="0">
                <a:tc>
                  <a:txBody>
                    <a:bodyPr/>
                    <a:lstStyle/>
                    <a:p>
                      <a:pPr lvl="0" algn="ctr"/>
                      <a:r>
                        <a:rPr lang="en-US" sz="800" b="0" kern="1200" dirty="0" smtClean="0">
                          <a:solidFill>
                            <a:schemeClr val="tx1"/>
                          </a:solidFill>
                          <a:effectLst/>
                          <a:latin typeface="+mn-lt"/>
                          <a:ea typeface="+mn-ea"/>
                          <a:cs typeface="+mn-cs"/>
                        </a:rPr>
                        <a:t>ATL, IAD</a:t>
                      </a:r>
                      <a:endParaRPr lang="en-US" sz="800" b="0" kern="1200" dirty="0">
                        <a:solidFill>
                          <a:schemeClr val="tx1"/>
                        </a:solidFill>
                        <a:effectLst/>
                        <a:latin typeface="+mn-lt"/>
                        <a:ea typeface="+mn-ea"/>
                        <a:cs typeface="+mn-cs"/>
                      </a:endParaRPr>
                    </a:p>
                  </a:txBody>
                  <a:tcPr marL="91410" marR="91410" marT="45705" marB="45705" anchor="ctr"/>
                </a:tc>
                <a:tc>
                  <a:txBody>
                    <a:bodyPr/>
                    <a:lstStyle/>
                    <a:p>
                      <a:pPr algn="ctr"/>
                      <a:r>
                        <a:rPr lang="en-US" sz="800" b="0" dirty="0" smtClean="0">
                          <a:solidFill>
                            <a:schemeClr val="tx1"/>
                          </a:solidFill>
                        </a:rPr>
                        <a:t>FY2017</a:t>
                      </a:r>
                      <a:endParaRPr lang="en-US" sz="800" b="0" dirty="0">
                        <a:solidFill>
                          <a:schemeClr val="tx1"/>
                        </a:solidFill>
                      </a:endParaRPr>
                    </a:p>
                  </a:txBody>
                  <a:tcPr marL="91410" marR="91410" marT="45705" marB="45705" anchor="ctr"/>
                </a:tc>
              </a:tr>
            </a:tbl>
          </a:graphicData>
        </a:graphic>
      </p:graphicFrame>
      <p:sp>
        <p:nvSpPr>
          <p:cNvPr id="44" name="Rectangle 4"/>
          <p:cNvSpPr>
            <a:spLocks noChangeArrowheads="1"/>
          </p:cNvSpPr>
          <p:nvPr/>
        </p:nvSpPr>
        <p:spPr bwMode="auto">
          <a:xfrm>
            <a:off x="146482" y="3307421"/>
            <a:ext cx="2063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p>
            <a:r>
              <a:rPr lang="en-US" sz="900" b="1" dirty="0">
                <a:solidFill>
                  <a:prstClr val="black"/>
                </a:solidFill>
                <a:cs typeface="Arial" panose="020B0604020202020204" pitchFamily="34" charset="0"/>
              </a:rPr>
              <a:t>Dual Independent Parallel </a:t>
            </a:r>
            <a:r>
              <a:rPr lang="en-US" sz="900" b="1" dirty="0" smtClean="0">
                <a:solidFill>
                  <a:prstClr val="black"/>
                </a:solidFill>
                <a:cs typeface="Arial" panose="020B0604020202020204" pitchFamily="34" charset="0"/>
              </a:rPr>
              <a:t>Ops</a:t>
            </a:r>
          </a:p>
          <a:p>
            <a:r>
              <a:rPr lang="en-US" sz="900" b="1" dirty="0" smtClean="0">
                <a:solidFill>
                  <a:prstClr val="black"/>
                </a:solidFill>
                <a:cs typeface="Arial" panose="020B0604020202020204" pitchFamily="34" charset="0"/>
              </a:rPr>
              <a:t> </a:t>
            </a:r>
            <a:r>
              <a:rPr lang="en-US" sz="900" b="1" dirty="0">
                <a:solidFill>
                  <a:prstClr val="black"/>
                </a:solidFill>
                <a:cs typeface="Arial" panose="020B0604020202020204" pitchFamily="34" charset="0"/>
              </a:rPr>
              <a:t>with </a:t>
            </a:r>
            <a:r>
              <a:rPr lang="en-US" sz="900" b="1" dirty="0" smtClean="0">
                <a:solidFill>
                  <a:prstClr val="black"/>
                </a:solidFill>
                <a:cs typeface="Arial" panose="020B0604020202020204" pitchFamily="34" charset="0"/>
              </a:rPr>
              <a:t>Offset </a:t>
            </a:r>
            <a:endParaRPr lang="en-US" sz="900" b="1" dirty="0">
              <a:solidFill>
                <a:prstClr val="black"/>
              </a:solidFill>
              <a:cs typeface="Arial" panose="020B0604020202020204" pitchFamily="34" charset="0"/>
            </a:endParaRPr>
          </a:p>
        </p:txBody>
      </p:sp>
      <p:graphicFrame>
        <p:nvGraphicFramePr>
          <p:cNvPr id="45" name="Table 44" descr="table" title="Dual Independent Parallel Ops with Offset"/>
          <p:cNvGraphicFramePr>
            <a:graphicFrameLocks noGrp="1"/>
          </p:cNvGraphicFramePr>
          <p:nvPr>
            <p:extLst>
              <p:ext uri="{D42A27DB-BD31-4B8C-83A1-F6EECF244321}">
                <p14:modId xmlns:p14="http://schemas.microsoft.com/office/powerpoint/2010/main" val="288381339"/>
              </p:ext>
            </p:extLst>
          </p:nvPr>
        </p:nvGraphicFramePr>
        <p:xfrm>
          <a:off x="138029" y="3723249"/>
          <a:ext cx="1845231" cy="426660"/>
        </p:xfrm>
        <a:graphic>
          <a:graphicData uri="http://schemas.openxmlformats.org/drawingml/2006/table">
            <a:tbl>
              <a:tblPr firstRow="1" bandRow="1">
                <a:tableStyleId>{21E4AEA4-8DFA-4A89-87EB-49C32662AFE0}</a:tableStyleId>
              </a:tblPr>
              <a:tblGrid>
                <a:gridCol w="1122855"/>
                <a:gridCol w="722376"/>
              </a:tblGrid>
              <a:tr h="210312">
                <a:tc>
                  <a:txBody>
                    <a:bodyPr/>
                    <a:lstStyle/>
                    <a:p>
                      <a:pPr algn="ctr"/>
                      <a:r>
                        <a:rPr lang="en-US" sz="800" dirty="0" smtClean="0"/>
                        <a:t>Site</a:t>
                      </a:r>
                      <a:endParaRPr lang="en-US" sz="800" dirty="0"/>
                    </a:p>
                  </a:txBody>
                  <a:tcPr marL="91410" marR="91410" marT="45705" marB="45705" anchor="ctr"/>
                </a:tc>
                <a:tc>
                  <a:txBody>
                    <a:bodyPr/>
                    <a:lstStyle/>
                    <a:p>
                      <a:pPr algn="ctr"/>
                      <a:r>
                        <a:rPr lang="en-US" sz="800" dirty="0" smtClean="0"/>
                        <a:t>Planned IOC</a:t>
                      </a:r>
                      <a:endParaRPr lang="en-US" sz="800" dirty="0"/>
                    </a:p>
                  </a:txBody>
                  <a:tcPr marL="91410" marR="91410" marT="45705" marB="45705" anchor="ctr"/>
                </a:tc>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0" kern="1200" dirty="0" smtClean="0">
                          <a:solidFill>
                            <a:schemeClr val="tx1"/>
                          </a:solidFill>
                          <a:effectLst/>
                          <a:latin typeface="+mn-lt"/>
                          <a:ea typeface="+mn-ea"/>
                          <a:cs typeface="+mn-cs"/>
                        </a:rPr>
                        <a:t>JFK, PDX, MSP, DTW</a:t>
                      </a:r>
                    </a:p>
                  </a:txBody>
                  <a:tcPr marL="91410" marR="91410" marT="45705" marB="45705" anchor="ctr"/>
                </a:tc>
                <a:tc>
                  <a:txBody>
                    <a:bodyPr/>
                    <a:lstStyle/>
                    <a:p>
                      <a:pPr algn="ctr"/>
                      <a:r>
                        <a:rPr lang="en-US" sz="800" b="0" dirty="0" smtClean="0">
                          <a:solidFill>
                            <a:schemeClr val="tx1"/>
                          </a:solidFill>
                        </a:rPr>
                        <a:t>FY2017</a:t>
                      </a:r>
                      <a:endParaRPr lang="en-US" sz="800" b="0" dirty="0">
                        <a:solidFill>
                          <a:schemeClr val="tx1"/>
                        </a:solidFill>
                      </a:endParaRPr>
                    </a:p>
                  </a:txBody>
                  <a:tcPr marL="91410" marR="91410" marT="45705" marB="45705" anchor="ctr"/>
                </a:tc>
              </a:tr>
            </a:tbl>
          </a:graphicData>
        </a:graphic>
      </p:graphicFrame>
      <p:sp>
        <p:nvSpPr>
          <p:cNvPr id="46" name="Rectangle 4"/>
          <p:cNvSpPr>
            <a:spLocks noChangeArrowheads="1"/>
          </p:cNvSpPr>
          <p:nvPr/>
        </p:nvSpPr>
        <p:spPr bwMode="auto">
          <a:xfrm>
            <a:off x="139339" y="4146425"/>
            <a:ext cx="1918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p>
            <a:r>
              <a:rPr lang="en-US" sz="900" b="1" dirty="0">
                <a:solidFill>
                  <a:prstClr val="black"/>
                </a:solidFill>
                <a:cs typeface="Arial" panose="020B0604020202020204" pitchFamily="34" charset="0"/>
              </a:rPr>
              <a:t>Dependent Parallel </a:t>
            </a:r>
            <a:r>
              <a:rPr lang="en-US" sz="900" b="1" dirty="0" smtClean="0">
                <a:solidFill>
                  <a:prstClr val="black"/>
                </a:solidFill>
                <a:cs typeface="Arial" panose="020B0604020202020204" pitchFamily="34" charset="0"/>
              </a:rPr>
              <a:t>Ops</a:t>
            </a:r>
          </a:p>
          <a:p>
            <a:r>
              <a:rPr lang="en-US" sz="900" b="1" dirty="0" smtClean="0">
                <a:solidFill>
                  <a:prstClr val="black"/>
                </a:solidFill>
                <a:cs typeface="Arial" panose="020B0604020202020204" pitchFamily="34" charset="0"/>
              </a:rPr>
              <a:t> </a:t>
            </a:r>
            <a:r>
              <a:rPr lang="en-US" sz="900" b="1" dirty="0">
                <a:solidFill>
                  <a:prstClr val="black"/>
                </a:solidFill>
                <a:cs typeface="Arial" panose="020B0604020202020204" pitchFamily="34" charset="0"/>
              </a:rPr>
              <a:t>(</a:t>
            </a:r>
            <a:r>
              <a:rPr lang="en-US" sz="900" b="1" dirty="0" smtClean="0">
                <a:solidFill>
                  <a:prstClr val="black"/>
                </a:solidFill>
                <a:cs typeface="Arial" panose="020B0604020202020204" pitchFamily="34" charset="0"/>
              </a:rPr>
              <a:t>runways &gt;</a:t>
            </a:r>
            <a:r>
              <a:rPr lang="en-US" sz="900" b="1" dirty="0">
                <a:solidFill>
                  <a:prstClr val="black"/>
                </a:solidFill>
                <a:cs typeface="Arial" panose="020B0604020202020204" pitchFamily="34" charset="0"/>
              </a:rPr>
              <a:t>3600’)</a:t>
            </a:r>
          </a:p>
        </p:txBody>
      </p:sp>
      <p:graphicFrame>
        <p:nvGraphicFramePr>
          <p:cNvPr id="47" name="Table 46" descr="table" title="Dependent Parallel Ops"/>
          <p:cNvGraphicFramePr>
            <a:graphicFrameLocks noGrp="1"/>
          </p:cNvGraphicFramePr>
          <p:nvPr>
            <p:extLst>
              <p:ext uri="{D42A27DB-BD31-4B8C-83A1-F6EECF244321}">
                <p14:modId xmlns:p14="http://schemas.microsoft.com/office/powerpoint/2010/main" val="3283006073"/>
              </p:ext>
            </p:extLst>
          </p:nvPr>
        </p:nvGraphicFramePr>
        <p:xfrm>
          <a:off x="138029" y="4560501"/>
          <a:ext cx="1847088" cy="426660"/>
        </p:xfrm>
        <a:graphic>
          <a:graphicData uri="http://schemas.openxmlformats.org/drawingml/2006/table">
            <a:tbl>
              <a:tblPr firstRow="1" bandRow="1">
                <a:tableStyleId>{21E4AEA4-8DFA-4A89-87EB-49C32662AFE0}</a:tableStyleId>
              </a:tblPr>
              <a:tblGrid>
                <a:gridCol w="1124712"/>
                <a:gridCol w="722376"/>
              </a:tblGrid>
              <a:tr h="210312">
                <a:tc>
                  <a:txBody>
                    <a:bodyPr/>
                    <a:lstStyle/>
                    <a:p>
                      <a:pPr algn="ctr"/>
                      <a:r>
                        <a:rPr lang="en-US" sz="800" dirty="0" smtClean="0"/>
                        <a:t>Site</a:t>
                      </a:r>
                      <a:endParaRPr lang="en-US" sz="800" dirty="0"/>
                    </a:p>
                  </a:txBody>
                  <a:tcPr marL="91410" marR="91410" marT="45705" marB="45705" anchor="ctr"/>
                </a:tc>
                <a:tc>
                  <a:txBody>
                    <a:bodyPr/>
                    <a:lstStyle/>
                    <a:p>
                      <a:pPr algn="ctr"/>
                      <a:r>
                        <a:rPr lang="en-US" sz="800" dirty="0" smtClean="0"/>
                        <a:t>Planned IOC</a:t>
                      </a:r>
                      <a:endParaRPr lang="en-US" sz="800" dirty="0"/>
                    </a:p>
                  </a:txBody>
                  <a:tcPr marL="91410" marR="91410" marT="45705" marB="45705" anchor="ctr"/>
                </a:tc>
              </a:tr>
              <a:tr h="0">
                <a:tc>
                  <a:txBody>
                    <a:bodyPr/>
                    <a:lstStyle/>
                    <a:p>
                      <a:pPr lvl="0" algn="ctr"/>
                      <a:r>
                        <a:rPr lang="en-US" sz="800" b="0" kern="1200" dirty="0" smtClean="0">
                          <a:solidFill>
                            <a:schemeClr val="tx1"/>
                          </a:solidFill>
                          <a:effectLst/>
                          <a:latin typeface="+mn-lt"/>
                          <a:ea typeface="+mn-ea"/>
                          <a:cs typeface="+mn-cs"/>
                        </a:rPr>
                        <a:t>SDF, PHX, CVG, MEM </a:t>
                      </a:r>
                      <a:endParaRPr lang="en-US" sz="800" b="0" kern="1200" dirty="0">
                        <a:solidFill>
                          <a:schemeClr val="tx1"/>
                        </a:solidFill>
                        <a:effectLst/>
                        <a:latin typeface="+mn-lt"/>
                        <a:ea typeface="+mn-ea"/>
                        <a:cs typeface="+mn-cs"/>
                      </a:endParaRPr>
                    </a:p>
                  </a:txBody>
                  <a:tcPr marL="91410" marR="91410" marT="45705" marB="45705" anchor="ctr"/>
                </a:tc>
                <a:tc>
                  <a:txBody>
                    <a:bodyPr/>
                    <a:lstStyle/>
                    <a:p>
                      <a:pPr algn="ctr"/>
                      <a:r>
                        <a:rPr lang="en-US" sz="800" b="0" dirty="0" smtClean="0">
                          <a:solidFill>
                            <a:schemeClr val="tx1"/>
                          </a:solidFill>
                        </a:rPr>
                        <a:t>FY2017</a:t>
                      </a:r>
                      <a:endParaRPr lang="en-US" sz="800" b="0" dirty="0">
                        <a:solidFill>
                          <a:schemeClr val="tx1"/>
                        </a:solidFill>
                      </a:endParaRPr>
                    </a:p>
                  </a:txBody>
                  <a:tcPr marL="91410" marR="91410" marT="45705" marB="45705" anchor="ctr"/>
                </a:tc>
              </a:tr>
            </a:tbl>
          </a:graphicData>
        </a:graphic>
      </p:graphicFrame>
      <p:pic>
        <p:nvPicPr>
          <p:cNvPr id="53" name="Picture 4" descr="Icon" title="Deliver Capabilit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1352" y="64008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descr="Icon" title="Execute Progra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1352" y="64986"/>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TextBox 95"/>
          <p:cNvSpPr txBox="1">
            <a:spLocks noChangeArrowheads="1"/>
          </p:cNvSpPr>
          <p:nvPr/>
        </p:nvSpPr>
        <p:spPr bwMode="auto">
          <a:xfrm>
            <a:off x="-11875" y="6065203"/>
            <a:ext cx="486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b="1" dirty="0" smtClean="0">
                <a:solidFill>
                  <a:srgbClr val="333399"/>
                </a:solidFill>
                <a:latin typeface="Arial" pitchFamily="34" charset="0"/>
              </a:rPr>
              <a:t>IMRO</a:t>
            </a:r>
            <a:endParaRPr lang="en-US" sz="900" b="1" dirty="0">
              <a:solidFill>
                <a:srgbClr val="333399"/>
              </a:solidFill>
              <a:latin typeface="Arial" pitchFamily="34" charset="0"/>
            </a:endParaRPr>
          </a:p>
        </p:txBody>
      </p:sp>
      <p:grpSp>
        <p:nvGrpSpPr>
          <p:cNvPr id="6" name="Group 5"/>
          <p:cNvGrpSpPr/>
          <p:nvPr/>
        </p:nvGrpSpPr>
        <p:grpSpPr>
          <a:xfrm>
            <a:off x="5845868" y="4616238"/>
            <a:ext cx="3271179" cy="1369695"/>
            <a:chOff x="6250222" y="4527338"/>
            <a:chExt cx="2784775" cy="1369695"/>
          </a:xfrm>
        </p:grpSpPr>
        <p:sp>
          <p:nvSpPr>
            <p:cNvPr id="52" name="Rounded Rectangle 51"/>
            <p:cNvSpPr/>
            <p:nvPr/>
          </p:nvSpPr>
          <p:spPr>
            <a:xfrm>
              <a:off x="6250222" y="4527338"/>
              <a:ext cx="2784775" cy="1369695"/>
            </a:xfrm>
            <a:prstGeom prst="roundRect">
              <a:avLst>
                <a:gd name="adj" fmla="val 10761"/>
              </a:avLst>
            </a:prstGeom>
            <a:solidFill>
              <a:srgbClr val="AEE0F6"/>
            </a:solidFill>
            <a:ln w="9525" cmpd="sng">
              <a:solidFill>
                <a:srgbClr val="3B84C8"/>
              </a:solidFill>
            </a:ln>
            <a:effectLst/>
          </p:spPr>
          <p:style>
            <a:lnRef idx="1">
              <a:schemeClr val="accent1"/>
            </a:lnRef>
            <a:fillRef idx="3">
              <a:schemeClr val="accent1"/>
            </a:fillRef>
            <a:effectRef idx="2">
              <a:schemeClr val="accent1"/>
            </a:effectRef>
            <a:fontRef idx="minor">
              <a:schemeClr val="lt1"/>
            </a:fontRef>
          </p:style>
          <p:txBody>
            <a:bodyPr lIns="0" tIns="0" rIns="0" rtlCol="0" anchor="t"/>
            <a:lstStyle/>
            <a:p>
              <a:pPr algn="ctr"/>
              <a:r>
                <a:rPr lang="en-US" sz="1100" b="1" dirty="0" smtClean="0">
                  <a:solidFill>
                    <a:srgbClr val="17375E"/>
                  </a:solidFill>
                  <a:latin typeface="Arial" panose="020B0604020202020204" pitchFamily="34" charset="0"/>
                  <a:cs typeface="Arial" panose="020B0604020202020204" pitchFamily="34" charset="0"/>
                </a:rPr>
                <a:t>Key</a:t>
              </a:r>
            </a:p>
            <a:p>
              <a:pPr marL="228600">
                <a:spcAft>
                  <a:spcPts val="400"/>
                </a:spcAft>
                <a:tabLst>
                  <a:tab pos="1943100" algn="l"/>
                </a:tabLst>
              </a:pPr>
              <a:r>
                <a:rPr lang="en-US" sz="800" dirty="0" smtClean="0">
                  <a:solidFill>
                    <a:prstClr val="black"/>
                  </a:solidFill>
                  <a:latin typeface="Arial" panose="020B0604020202020204" pitchFamily="34" charset="0"/>
                  <a:cs typeface="Arial" panose="020B0604020202020204" pitchFamily="34" charset="0"/>
                </a:rPr>
                <a:t>  Dual Independent Parallel Ops	  With Offset</a:t>
              </a:r>
            </a:p>
            <a:p>
              <a:pPr marL="230188">
                <a:spcAft>
                  <a:spcPts val="400"/>
                </a:spcAft>
                <a:tabLst>
                  <a:tab pos="2116138" algn="l"/>
                </a:tabLst>
              </a:pPr>
              <a:r>
                <a:rPr lang="en-US" sz="800" dirty="0" smtClean="0">
                  <a:solidFill>
                    <a:prstClr val="black"/>
                  </a:solidFill>
                  <a:latin typeface="Arial" panose="020B0604020202020204" pitchFamily="34" charset="0"/>
                  <a:cs typeface="Arial" panose="020B0604020202020204" pitchFamily="34" charset="0"/>
                </a:rPr>
                <a:t>  Triple Independent Parallel Ops</a:t>
              </a:r>
            </a:p>
            <a:p>
              <a:pPr marL="47625">
                <a:spcAft>
                  <a:spcPts val="400"/>
                </a:spcAft>
                <a:tabLst>
                  <a:tab pos="2116138" algn="l"/>
                </a:tabLst>
              </a:pPr>
              <a:r>
                <a:rPr lang="en-US" sz="800" dirty="0" smtClean="0">
                  <a:solidFill>
                    <a:prstClr val="black"/>
                  </a:solidFill>
                  <a:latin typeface="Arial" panose="020B0604020202020204" pitchFamily="34" charset="0"/>
                  <a:cs typeface="Arial" panose="020B0604020202020204" pitchFamily="34" charset="0"/>
                </a:rPr>
                <a:t>         Dependent </a:t>
              </a:r>
              <a:r>
                <a:rPr lang="en-US" sz="800" dirty="0">
                  <a:solidFill>
                    <a:prstClr val="black"/>
                  </a:solidFill>
                  <a:latin typeface="Arial" panose="020B0604020202020204" pitchFamily="34" charset="0"/>
                  <a:cs typeface="Arial" panose="020B0604020202020204" pitchFamily="34" charset="0"/>
                </a:rPr>
                <a:t>Parallel Ops </a:t>
              </a:r>
              <a:r>
                <a:rPr lang="en-US" sz="800" dirty="0" smtClean="0">
                  <a:solidFill>
                    <a:prstClr val="black"/>
                  </a:solidFill>
                  <a:latin typeface="Arial" panose="020B0604020202020204" pitchFamily="34" charset="0"/>
                  <a:cs typeface="Arial" panose="020B0604020202020204" pitchFamily="34" charset="0"/>
                </a:rPr>
                <a:t>                     Runways </a:t>
              </a:r>
              <a:r>
                <a:rPr lang="en-US" sz="800" dirty="0">
                  <a:solidFill>
                    <a:prstClr val="black"/>
                  </a:solidFill>
                  <a:latin typeface="Arial" panose="020B0604020202020204" pitchFamily="34" charset="0"/>
                  <a:cs typeface="Arial" panose="020B0604020202020204" pitchFamily="34" charset="0"/>
                </a:rPr>
                <a:t>&lt; 2500’ – 3600’</a:t>
              </a:r>
              <a:endParaRPr lang="en-US" sz="800" dirty="0" smtClean="0">
                <a:solidFill>
                  <a:prstClr val="black"/>
                </a:solidFill>
                <a:latin typeface="Arial" panose="020B0604020202020204" pitchFamily="34" charset="0"/>
                <a:cs typeface="Arial" panose="020B0604020202020204" pitchFamily="34" charset="0"/>
              </a:endParaRPr>
            </a:p>
            <a:p>
              <a:pPr marL="401638">
                <a:spcAft>
                  <a:spcPts val="400"/>
                </a:spcAft>
                <a:tabLst>
                  <a:tab pos="1485900" algn="l"/>
                </a:tabLst>
              </a:pPr>
              <a:r>
                <a:rPr lang="en-US" sz="800" dirty="0" smtClean="0">
                  <a:solidFill>
                    <a:prstClr val="black"/>
                  </a:solidFill>
                  <a:latin typeface="Arial" panose="020B0604020202020204" pitchFamily="34" charset="0"/>
                  <a:cs typeface="Arial" panose="020B0604020202020204" pitchFamily="34" charset="0"/>
                </a:rPr>
                <a:t>Runways &gt; 3600’	</a:t>
              </a:r>
            </a:p>
            <a:p>
              <a:pPr marL="228600">
                <a:spcBef>
                  <a:spcPts val="600"/>
                </a:spcBef>
                <a:spcAft>
                  <a:spcPts val="600"/>
                </a:spcAft>
                <a:tabLst>
                  <a:tab pos="1544638" algn="l"/>
                </a:tabLst>
              </a:pPr>
              <a:r>
                <a:rPr lang="en-US" sz="800" dirty="0" smtClean="0">
                  <a:solidFill>
                    <a:prstClr val="black"/>
                  </a:solidFill>
                  <a:latin typeface="Arial" panose="020B0604020202020204" pitchFamily="34" charset="0"/>
                  <a:cs typeface="Arial" panose="020B0604020202020204" pitchFamily="34" charset="0"/>
                </a:rPr>
                <a:t>   WTMD Site (Planned)	                 WTMD Site (Actual)</a:t>
              </a:r>
            </a:p>
            <a:p>
              <a:pPr marL="228600">
                <a:spcAft>
                  <a:spcPts val="600"/>
                </a:spcAft>
                <a:tabLst>
                  <a:tab pos="1544638" algn="l"/>
                </a:tabLst>
              </a:pPr>
              <a:r>
                <a:rPr lang="en-US" sz="800" dirty="0" smtClean="0">
                  <a:solidFill>
                    <a:prstClr val="black"/>
                  </a:solidFill>
                  <a:latin typeface="Arial" panose="020B0604020202020204" pitchFamily="34" charset="0"/>
                  <a:cs typeface="Arial" panose="020B0604020202020204" pitchFamily="34" charset="0"/>
                </a:rPr>
                <a:t>   WTMA-P Site (Planned)	                 WTMA-P Site (Actual)</a:t>
              </a:r>
            </a:p>
          </p:txBody>
        </p:sp>
        <p:sp>
          <p:nvSpPr>
            <p:cNvPr id="90" name="Oval 89"/>
            <p:cNvSpPr/>
            <p:nvPr/>
          </p:nvSpPr>
          <p:spPr>
            <a:xfrm>
              <a:off x="6344952" y="4733306"/>
              <a:ext cx="140509" cy="140509"/>
            </a:xfrm>
            <a:prstGeom prst="ellipse">
              <a:avLst/>
            </a:prstGeom>
            <a:solidFill>
              <a:srgbClr val="2F9A31"/>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91" name="Rectangle 90"/>
            <p:cNvSpPr/>
            <p:nvPr/>
          </p:nvSpPr>
          <p:spPr>
            <a:xfrm>
              <a:off x="7810985" y="4738910"/>
              <a:ext cx="143933" cy="143933"/>
            </a:xfrm>
            <a:prstGeom prst="rect">
              <a:avLst/>
            </a:prstGeom>
            <a:solidFill>
              <a:srgbClr val="2F9A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Isosceles Triangle 1"/>
            <p:cNvSpPr/>
            <p:nvPr/>
          </p:nvSpPr>
          <p:spPr>
            <a:xfrm>
              <a:off x="6346158" y="4895133"/>
              <a:ext cx="141732" cy="141732"/>
            </a:xfrm>
            <a:prstGeom prst="triangle">
              <a:avLst/>
            </a:prstGeom>
            <a:solidFill>
              <a:srgbClr val="ACACAC"/>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8" name="Flowchart: Connector 40"/>
            <p:cNvSpPr>
              <a:spLocks noChangeArrowheads="1"/>
            </p:cNvSpPr>
            <p:nvPr/>
          </p:nvSpPr>
          <p:spPr bwMode="auto">
            <a:xfrm>
              <a:off x="6346158" y="5105073"/>
              <a:ext cx="141849" cy="143425"/>
            </a:xfrm>
            <a:prstGeom prst="flowChartConnector">
              <a:avLst/>
            </a:prstGeom>
            <a:solidFill>
              <a:srgbClr val="EB007C"/>
            </a:solidFill>
            <a:ln w="9525">
              <a:noFill/>
              <a:round/>
              <a:headEnd/>
              <a:tailEnd/>
            </a:ln>
            <a:effectLst/>
          </p:spPr>
          <p:txBody>
            <a:bodyPr anchor="ctr"/>
            <a:lstStyle/>
            <a:p>
              <a:pPr algn="ctr">
                <a:defRPr/>
              </a:pPr>
              <a:endParaRPr lang="en-US">
                <a:solidFill>
                  <a:prstClr val="white"/>
                </a:solidFill>
              </a:endParaRPr>
            </a:p>
          </p:txBody>
        </p:sp>
        <p:sp>
          <p:nvSpPr>
            <p:cNvPr id="100" name="Rectangle 99"/>
            <p:cNvSpPr/>
            <p:nvPr/>
          </p:nvSpPr>
          <p:spPr>
            <a:xfrm>
              <a:off x="7812884" y="5068252"/>
              <a:ext cx="143933" cy="143933"/>
            </a:xfrm>
            <a:prstGeom prst="rect">
              <a:avLst/>
            </a:prstGeom>
            <a:solidFill>
              <a:srgbClr val="0D2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6" name="Oval 95"/>
            <p:cNvSpPr/>
            <p:nvPr/>
          </p:nvSpPr>
          <p:spPr>
            <a:xfrm>
              <a:off x="7822270" y="5488975"/>
              <a:ext cx="140509" cy="140509"/>
            </a:xfrm>
            <a:prstGeom prst="ellipse">
              <a:avLst/>
            </a:prstGeom>
            <a:solidFill>
              <a:srgbClr val="FFFFFF"/>
            </a:solidFill>
            <a:ln w="28575">
              <a:no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97" name="Oval 96"/>
            <p:cNvSpPr/>
            <p:nvPr/>
          </p:nvSpPr>
          <p:spPr>
            <a:xfrm>
              <a:off x="7822269" y="5690840"/>
              <a:ext cx="140509" cy="140509"/>
            </a:xfrm>
            <a:prstGeom prst="ellipse">
              <a:avLst/>
            </a:prstGeom>
            <a:solidFill>
              <a:srgbClr val="F15B29"/>
            </a:solidFill>
            <a:ln w="28575">
              <a:no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99" name="Rectangle 98"/>
            <p:cNvSpPr/>
            <p:nvPr/>
          </p:nvSpPr>
          <p:spPr>
            <a:xfrm>
              <a:off x="6343595" y="5488976"/>
              <a:ext cx="143933" cy="1439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1" name="Rectangle 100"/>
            <p:cNvSpPr/>
            <p:nvPr/>
          </p:nvSpPr>
          <p:spPr>
            <a:xfrm>
              <a:off x="6343596" y="5700644"/>
              <a:ext cx="143933" cy="143933"/>
            </a:xfrm>
            <a:prstGeom prst="rect">
              <a:avLst/>
            </a:prstGeom>
            <a:solidFill>
              <a:srgbClr val="F15B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51" name="Rectangle 4"/>
          <p:cNvSpPr>
            <a:spLocks noChangeArrowheads="1"/>
          </p:cNvSpPr>
          <p:nvPr/>
        </p:nvSpPr>
        <p:spPr bwMode="auto">
          <a:xfrm>
            <a:off x="162743" y="4925368"/>
            <a:ext cx="222737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p>
            <a:r>
              <a:rPr lang="en-US" sz="900" b="1" dirty="0" smtClean="0">
                <a:solidFill>
                  <a:srgbClr val="000000"/>
                </a:solidFill>
                <a:cs typeface="Arial" panose="020B0604020202020204" pitchFamily="34" charset="0"/>
              </a:rPr>
              <a:t>Wake Turbulence Mitigation for Departures (WTMD) </a:t>
            </a:r>
            <a:r>
              <a:rPr lang="en-US" sz="900" b="1" dirty="0">
                <a:solidFill>
                  <a:srgbClr val="000000"/>
                </a:solidFill>
                <a:cs typeface="Arial" panose="020B0604020202020204" pitchFamily="34" charset="0"/>
              </a:rPr>
              <a:t>planned sites (dependent on FID)</a:t>
            </a:r>
          </a:p>
        </p:txBody>
      </p:sp>
      <p:graphicFrame>
        <p:nvGraphicFramePr>
          <p:cNvPr id="55" name="Table 54" descr="table" title="WTMD planned sites"/>
          <p:cNvGraphicFramePr>
            <a:graphicFrameLocks noGrp="1"/>
          </p:cNvGraphicFramePr>
          <p:nvPr>
            <p:extLst>
              <p:ext uri="{D42A27DB-BD31-4B8C-83A1-F6EECF244321}">
                <p14:modId xmlns:p14="http://schemas.microsoft.com/office/powerpoint/2010/main" val="4102152373"/>
              </p:ext>
            </p:extLst>
          </p:nvPr>
        </p:nvGraphicFramePr>
        <p:xfrm>
          <a:off x="155601" y="5439482"/>
          <a:ext cx="1848614" cy="649224"/>
        </p:xfrm>
        <a:graphic>
          <a:graphicData uri="http://schemas.openxmlformats.org/drawingml/2006/table">
            <a:tbl>
              <a:tblPr firstRow="1" bandRow="1">
                <a:tableStyleId>{21E4AEA4-8DFA-4A89-87EB-49C32662AFE0}</a:tableStyleId>
              </a:tblPr>
              <a:tblGrid>
                <a:gridCol w="1124712"/>
                <a:gridCol w="723902"/>
              </a:tblGrid>
              <a:tr h="210312">
                <a:tc>
                  <a:txBody>
                    <a:bodyPr/>
                    <a:lstStyle/>
                    <a:p>
                      <a:pPr algn="ctr"/>
                      <a:r>
                        <a:rPr lang="en-US" sz="800" dirty="0" smtClean="0"/>
                        <a:t>Site</a:t>
                      </a:r>
                      <a:endParaRPr lang="en-US" sz="800" dirty="0"/>
                    </a:p>
                  </a:txBody>
                  <a:tcPr marL="91410" marR="91410" marT="18288" marB="18288" anchor="ctr"/>
                </a:tc>
                <a:tc>
                  <a:txBody>
                    <a:bodyPr/>
                    <a:lstStyle/>
                    <a:p>
                      <a:pPr algn="ctr"/>
                      <a:r>
                        <a:rPr lang="en-US" sz="800" dirty="0" smtClean="0"/>
                        <a:t>Planned IOC</a:t>
                      </a:r>
                      <a:endParaRPr lang="en-US" sz="800" dirty="0"/>
                    </a:p>
                  </a:txBody>
                  <a:tcPr marL="91410" marR="91410" marT="18288" marB="18288" anchor="ctr"/>
                </a:tc>
              </a:tr>
              <a:tr h="8746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000000"/>
                          </a:solidFill>
                        </a:rPr>
                        <a:t>BOS,</a:t>
                      </a:r>
                      <a:r>
                        <a:rPr lang="en-US" sz="800" baseline="0" dirty="0" smtClean="0">
                          <a:solidFill>
                            <a:srgbClr val="000000"/>
                          </a:solidFill>
                        </a:rPr>
                        <a:t> </a:t>
                      </a:r>
                      <a:r>
                        <a:rPr lang="en-US" sz="800" dirty="0" smtClean="0">
                          <a:solidFill>
                            <a:srgbClr val="000000"/>
                          </a:solidFill>
                        </a:rPr>
                        <a:t>EWR, MIA, PHL, SEA</a:t>
                      </a:r>
                      <a:endParaRPr lang="en-US" sz="800" dirty="0">
                        <a:solidFill>
                          <a:srgbClr val="000000"/>
                        </a:solidFill>
                      </a:endParaRPr>
                    </a:p>
                  </a:txBody>
                  <a:tcPr marL="91410" marR="91410" marT="18288" marB="18288"/>
                </a:tc>
                <a:tc>
                  <a:txBody>
                    <a:bodyPr/>
                    <a:lstStyle/>
                    <a:p>
                      <a:pPr algn="ctr"/>
                      <a:r>
                        <a:rPr lang="en-US" sz="800" dirty="0" smtClean="0"/>
                        <a:t>FY2016</a:t>
                      </a:r>
                      <a:endParaRPr lang="en-US" sz="800" dirty="0"/>
                    </a:p>
                  </a:txBody>
                  <a:tcPr marL="91410" marR="91410" marT="18288" marB="18288"/>
                </a:tc>
              </a:tr>
              <a:tr h="81373">
                <a:tc>
                  <a:txBody>
                    <a:bodyPr/>
                    <a:lstStyle/>
                    <a:p>
                      <a:pPr algn="ctr"/>
                      <a:r>
                        <a:rPr lang="en-US" sz="800" dirty="0" smtClean="0"/>
                        <a:t>DTW,</a:t>
                      </a:r>
                      <a:r>
                        <a:rPr lang="en-US" sz="800" baseline="0" dirty="0" smtClean="0"/>
                        <a:t> STL</a:t>
                      </a:r>
                      <a:endParaRPr lang="en-US" sz="800" dirty="0"/>
                    </a:p>
                  </a:txBody>
                  <a:tcPr marL="91410" marR="91410" marT="18288" marB="18288" anchor="ctr"/>
                </a:tc>
                <a:tc>
                  <a:txBody>
                    <a:bodyPr/>
                    <a:lstStyle/>
                    <a:p>
                      <a:pPr algn="ctr"/>
                      <a:r>
                        <a:rPr lang="en-US" sz="800" dirty="0" smtClean="0"/>
                        <a:t>FY2017</a:t>
                      </a:r>
                      <a:endParaRPr lang="en-US" sz="800" dirty="0"/>
                    </a:p>
                  </a:txBody>
                  <a:tcPr marL="91410" marR="91410" marT="18288" marB="18288"/>
                </a:tc>
              </a:tr>
            </a:tbl>
          </a:graphicData>
        </a:graphic>
      </p:graphicFrame>
      <p:sp>
        <p:nvSpPr>
          <p:cNvPr id="58" name="Rectangle 4"/>
          <p:cNvSpPr>
            <a:spLocks noChangeArrowheads="1"/>
          </p:cNvSpPr>
          <p:nvPr/>
        </p:nvSpPr>
        <p:spPr bwMode="auto">
          <a:xfrm>
            <a:off x="2345912" y="4953000"/>
            <a:ext cx="268328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r>
              <a:rPr lang="en-US" sz="900" b="1" dirty="0">
                <a:solidFill>
                  <a:srgbClr val="000000"/>
                </a:solidFill>
                <a:cs typeface="Arial" panose="020B0604020202020204" pitchFamily="34" charset="0"/>
              </a:rPr>
              <a:t>Wake Turbulence Mitigation for </a:t>
            </a:r>
            <a:endParaRPr lang="en-US" sz="900" b="1" dirty="0" smtClean="0">
              <a:solidFill>
                <a:srgbClr val="000000"/>
              </a:solidFill>
              <a:cs typeface="Arial" panose="020B0604020202020204" pitchFamily="34" charset="0"/>
            </a:endParaRPr>
          </a:p>
          <a:p>
            <a:r>
              <a:rPr lang="en-US" sz="900" b="1" dirty="0" smtClean="0">
                <a:solidFill>
                  <a:srgbClr val="000000"/>
                </a:solidFill>
                <a:cs typeface="Arial" panose="020B0604020202020204" pitchFamily="34" charset="0"/>
              </a:rPr>
              <a:t>Arrivals-Procedures (WTMA-P) </a:t>
            </a:r>
          </a:p>
          <a:p>
            <a:r>
              <a:rPr lang="en-US" sz="900" b="1" dirty="0" smtClean="0">
                <a:solidFill>
                  <a:srgbClr val="000000"/>
                </a:solidFill>
                <a:cs typeface="Arial" panose="020B0604020202020204" pitchFamily="34" charset="0"/>
              </a:rPr>
              <a:t>planned sites</a:t>
            </a:r>
            <a:endParaRPr lang="en-US" sz="900" b="1" dirty="0">
              <a:solidFill>
                <a:srgbClr val="FF0000"/>
              </a:solidFill>
              <a:cs typeface="Arial" panose="020B0604020202020204" pitchFamily="34" charset="0"/>
            </a:endParaRPr>
          </a:p>
        </p:txBody>
      </p:sp>
      <p:graphicFrame>
        <p:nvGraphicFramePr>
          <p:cNvPr id="61" name="Table 60" descr="table" title="WTMA-P planned sites"/>
          <p:cNvGraphicFramePr>
            <a:graphicFrameLocks noGrp="1"/>
          </p:cNvGraphicFramePr>
          <p:nvPr>
            <p:extLst>
              <p:ext uri="{D42A27DB-BD31-4B8C-83A1-F6EECF244321}">
                <p14:modId xmlns:p14="http://schemas.microsoft.com/office/powerpoint/2010/main" val="464527976"/>
              </p:ext>
            </p:extLst>
          </p:nvPr>
        </p:nvGraphicFramePr>
        <p:xfrm>
          <a:off x="2346477" y="5486400"/>
          <a:ext cx="1844523" cy="368808"/>
        </p:xfrm>
        <a:graphic>
          <a:graphicData uri="http://schemas.openxmlformats.org/drawingml/2006/table">
            <a:tbl>
              <a:tblPr firstRow="1" bandRow="1">
                <a:tableStyleId>{21E4AEA4-8DFA-4A89-87EB-49C32662AFE0}</a:tableStyleId>
              </a:tblPr>
              <a:tblGrid>
                <a:gridCol w="1123004"/>
                <a:gridCol w="721519"/>
              </a:tblGrid>
              <a:tr h="210312">
                <a:tc>
                  <a:txBody>
                    <a:bodyPr/>
                    <a:lstStyle/>
                    <a:p>
                      <a:pPr algn="ctr"/>
                      <a:r>
                        <a:rPr lang="en-US" sz="800" dirty="0" smtClean="0"/>
                        <a:t>Site</a:t>
                      </a:r>
                      <a:endParaRPr lang="en-US" sz="800" dirty="0"/>
                    </a:p>
                  </a:txBody>
                  <a:tcPr marL="91410" marR="91410" marT="18288" marB="18288" anchor="ctr"/>
                </a:tc>
                <a:tc>
                  <a:txBody>
                    <a:bodyPr/>
                    <a:lstStyle/>
                    <a:p>
                      <a:pPr algn="ctr"/>
                      <a:r>
                        <a:rPr lang="en-US" sz="800" dirty="0" smtClean="0"/>
                        <a:t>Planned IOC</a:t>
                      </a:r>
                      <a:endParaRPr lang="en-US" sz="800" dirty="0"/>
                    </a:p>
                  </a:txBody>
                  <a:tcPr marL="91410" marR="91410" marT="18288" marB="18288" anchor="ctr"/>
                </a:tc>
              </a:tr>
              <a:tr h="0">
                <a:tc>
                  <a:txBody>
                    <a:bodyPr/>
                    <a:lstStyle/>
                    <a:p>
                      <a:pPr algn="ctr"/>
                      <a:r>
                        <a:rPr lang="en-US" sz="800" b="0" dirty="0" smtClean="0">
                          <a:solidFill>
                            <a:schemeClr val="tx1"/>
                          </a:solidFill>
                        </a:rPr>
                        <a:t>PHL, DTW , </a:t>
                      </a:r>
                      <a:r>
                        <a:rPr lang="en-US" sz="800" b="1" dirty="0" smtClean="0">
                          <a:solidFill>
                            <a:schemeClr val="tx1"/>
                          </a:solidFill>
                        </a:rPr>
                        <a:t>ATL</a:t>
                      </a:r>
                      <a:endParaRPr lang="en-US" sz="800" b="1" dirty="0">
                        <a:solidFill>
                          <a:schemeClr val="tx1"/>
                        </a:solidFill>
                      </a:endParaRPr>
                    </a:p>
                  </a:txBody>
                  <a:tcPr marL="91410" marR="91410" marT="18288" marB="18288" anchor="ctr"/>
                </a:tc>
                <a:tc>
                  <a:txBody>
                    <a:bodyPr/>
                    <a:lstStyle/>
                    <a:p>
                      <a:pPr algn="ctr"/>
                      <a:r>
                        <a:rPr lang="en-US" sz="800" dirty="0" smtClean="0"/>
                        <a:t>FY2016</a:t>
                      </a:r>
                      <a:endParaRPr lang="en-US" sz="800" dirty="0"/>
                    </a:p>
                  </a:txBody>
                  <a:tcPr marL="91410" marR="91410" marT="18288" marB="18288" anchor="ctr"/>
                </a:tc>
              </a:tr>
            </a:tbl>
          </a:graphicData>
        </a:graphic>
      </p:graphicFrame>
      <p:sp>
        <p:nvSpPr>
          <p:cNvPr id="62" name="Rectangle 61"/>
          <p:cNvSpPr/>
          <p:nvPr/>
        </p:nvSpPr>
        <p:spPr>
          <a:xfrm>
            <a:off x="2143587" y="6025624"/>
            <a:ext cx="3902075" cy="153988"/>
          </a:xfrm>
          <a:prstGeom prst="rect">
            <a:avLst/>
          </a:prstGeom>
        </p:spPr>
        <p:txBody>
          <a:bodyPr lIns="0" tIns="0" rIns="0" bIns="0">
            <a:spAutoFit/>
          </a:bodyPr>
          <a:lstStyle/>
          <a:p>
            <a:pPr fontAlgn="auto">
              <a:spcBef>
                <a:spcPts val="0"/>
              </a:spcBef>
              <a:spcAft>
                <a:spcPts val="0"/>
              </a:spcAft>
              <a:defRPr/>
            </a:pPr>
            <a:r>
              <a:rPr lang="en-US" sz="1000" b="1" kern="0" dirty="0">
                <a:solidFill>
                  <a:srgbClr val="1F497D"/>
                </a:solidFill>
                <a:latin typeface="Arial" pitchFamily="34" charset="0"/>
                <a:cs typeface="Arial" pitchFamily="34" charset="0"/>
              </a:rPr>
              <a:t>Changes from Previous </a:t>
            </a:r>
            <a:r>
              <a:rPr lang="en-US" sz="1000" b="1" kern="0" dirty="0" smtClean="0">
                <a:solidFill>
                  <a:srgbClr val="1F497D"/>
                </a:solidFill>
                <a:latin typeface="Arial" pitchFamily="34" charset="0"/>
                <a:cs typeface="Arial" pitchFamily="34" charset="0"/>
              </a:rPr>
              <a:t>Month: </a:t>
            </a:r>
            <a:r>
              <a:rPr lang="en-US" sz="1000" b="1" kern="0" dirty="0" smtClean="0">
                <a:solidFill>
                  <a:srgbClr val="FF0000"/>
                </a:solidFill>
                <a:latin typeface="Arial" pitchFamily="34" charset="0"/>
                <a:cs typeface="Arial" pitchFamily="34" charset="0"/>
              </a:rPr>
              <a:t>Changes highlighted in red</a:t>
            </a:r>
            <a:endParaRPr lang="en-US" sz="1000" b="1" kern="0" dirty="0">
              <a:solidFill>
                <a:srgbClr val="FF0000"/>
              </a:solidFill>
              <a:latin typeface="Arial" pitchFamily="34" charset="0"/>
              <a:cs typeface="Arial" pitchFamily="34" charset="0"/>
            </a:endParaRPr>
          </a:p>
        </p:txBody>
      </p:sp>
      <p:pic>
        <p:nvPicPr>
          <p:cNvPr id="63" name="Picture 3" descr="Checkmark" title="Objective Comple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428" y="6258807"/>
            <a:ext cx="212725" cy="217487"/>
          </a:xfrm>
          <a:prstGeom prst="rect">
            <a:avLst/>
          </a:prstGeom>
          <a:noFill/>
          <a:ln>
            <a:noFill/>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Oval 97"/>
          <p:cNvSpPr>
            <a:spLocks noChangeArrowheads="1"/>
          </p:cNvSpPr>
          <p:nvPr/>
        </p:nvSpPr>
        <p:spPr bwMode="auto">
          <a:xfrm>
            <a:off x="2515178" y="6271778"/>
            <a:ext cx="139700" cy="144463"/>
          </a:xfrm>
          <a:prstGeom prst="ellipse">
            <a:avLst/>
          </a:prstGeom>
          <a:solidFill>
            <a:srgbClr val="92D050"/>
          </a:solidFill>
          <a:ln w="9525">
            <a:solidFill>
              <a:schemeClr val="tx1"/>
            </a:solidFill>
            <a:round/>
            <a:headEnd/>
            <a:tailEnd/>
          </a:ln>
        </p:spPr>
        <p:txBody>
          <a:bodyPr>
            <a:spAutoFit/>
          </a:bodyPr>
          <a:lstStyle/>
          <a:p>
            <a:pPr>
              <a:spcBef>
                <a:spcPct val="50000"/>
              </a:spcBef>
              <a:buFontTx/>
              <a:buChar char="•"/>
            </a:pPr>
            <a:endParaRPr lang="en-US" sz="2400" dirty="0">
              <a:solidFill>
                <a:srgbClr val="000000"/>
              </a:solidFill>
            </a:endParaRPr>
          </a:p>
        </p:txBody>
      </p:sp>
      <p:sp>
        <p:nvSpPr>
          <p:cNvPr id="71" name="Rectangle 70"/>
          <p:cNvSpPr/>
          <p:nvPr/>
        </p:nvSpPr>
        <p:spPr>
          <a:xfrm>
            <a:off x="2689801" y="6269746"/>
            <a:ext cx="853382" cy="369332"/>
          </a:xfrm>
          <a:prstGeom prst="rect">
            <a:avLst/>
          </a:prstGeom>
        </p:spPr>
        <p:txBody>
          <a:bodyPr wrap="square" lIns="0" tIns="0" rIns="0" bIns="0">
            <a:spAutoFit/>
          </a:bodyPr>
          <a:lstStyle/>
          <a:p>
            <a:r>
              <a:rPr lang="en-US" sz="800" dirty="0" smtClean="0">
                <a:solidFill>
                  <a:srgbClr val="FF0000"/>
                </a:solidFill>
                <a:latin typeface="Arial"/>
                <a:cs typeface="Arial"/>
              </a:rPr>
              <a:t>WTMD Strategy Decision</a:t>
            </a:r>
          </a:p>
          <a:p>
            <a:r>
              <a:rPr lang="en-US" sz="800" dirty="0" smtClean="0">
                <a:solidFill>
                  <a:srgbClr val="FF0000"/>
                </a:solidFill>
                <a:latin typeface="Arial"/>
                <a:cs typeface="Arial"/>
              </a:rPr>
              <a:t>Sep 2015</a:t>
            </a:r>
            <a:endParaRPr lang="en-US" sz="800" dirty="0">
              <a:solidFill>
                <a:srgbClr val="FF0000"/>
              </a:solidFill>
              <a:latin typeface="Arial"/>
              <a:cs typeface="Arial"/>
            </a:endParaRPr>
          </a:p>
        </p:txBody>
      </p:sp>
    </p:spTree>
    <p:extLst>
      <p:ext uri="{BB962C8B-B14F-4D97-AF65-F5344CB8AC3E}">
        <p14:creationId xmlns:p14="http://schemas.microsoft.com/office/powerpoint/2010/main" val="30909344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266" y="6611779"/>
            <a:ext cx="8577469" cy="246221"/>
          </a:xfrm>
          <a:prstGeom prst="rect">
            <a:avLst/>
          </a:prstGeom>
          <a:noFill/>
        </p:spPr>
        <p:txBody>
          <a:bodyPr wrap="square" rtlCol="0">
            <a:spAutoFit/>
          </a:bodyPr>
          <a:lstStyle/>
          <a:p>
            <a:pPr algn="ctr"/>
            <a:fld id="{EAE13CAE-1740-4A80-8C3E-8F8A7440AB44}" type="slidenum">
              <a:rPr lang="en-US" sz="1000" b="1" smtClean="0"/>
              <a:pPr algn="ctr"/>
              <a:t>45</a:t>
            </a:fld>
            <a:endParaRPr lang="en-US" sz="1000" b="1" dirty="0"/>
          </a:p>
        </p:txBody>
      </p:sp>
      <p:sp>
        <p:nvSpPr>
          <p:cNvPr id="2" name="Title 1"/>
          <p:cNvSpPr>
            <a:spLocks noGrp="1"/>
          </p:cNvSpPr>
          <p:nvPr>
            <p:ph type="title"/>
          </p:nvPr>
        </p:nvSpPr>
        <p:spPr/>
        <p:txBody>
          <a:bodyPr/>
          <a:lstStyle/>
          <a:p>
            <a:r>
              <a:rPr lang="en-US" sz="3200" dirty="0"/>
              <a:t>NextGen Portfolio </a:t>
            </a:r>
            <a:r>
              <a:rPr lang="en-US" sz="3200" dirty="0" smtClean="0"/>
              <a:t/>
            </a:r>
            <a:br>
              <a:rPr lang="en-US" sz="3200" dirty="0" smtClean="0"/>
            </a:br>
            <a:r>
              <a:rPr lang="en-US" sz="2400" dirty="0" smtClean="0"/>
              <a:t>Accomplishments and 90 </a:t>
            </a:r>
            <a:r>
              <a:rPr lang="en-US" sz="2400" dirty="0"/>
              <a:t>Day </a:t>
            </a:r>
            <a:r>
              <a:rPr lang="en-US" sz="2400" dirty="0" smtClean="0"/>
              <a:t>Forecast</a:t>
            </a:r>
            <a:endParaRPr lang="en-US" sz="2400" dirty="0"/>
          </a:p>
        </p:txBody>
      </p:sp>
    </p:spTree>
    <p:extLst>
      <p:ext uri="{BB962C8B-B14F-4D97-AF65-F5344CB8AC3E}">
        <p14:creationId xmlns:p14="http://schemas.microsoft.com/office/powerpoint/2010/main" val="42024289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5456" y="109925"/>
            <a:ext cx="8229600" cy="879543"/>
          </a:xfrm>
        </p:spPr>
        <p:txBody>
          <a:bodyPr/>
          <a:lstStyle/>
          <a:p>
            <a:r>
              <a:rPr lang="en-US" sz="2400" dirty="0" smtClean="0">
                <a:solidFill>
                  <a:schemeClr val="tx2"/>
                </a:solidFill>
              </a:rPr>
              <a:t>NextGen Portfolio Accomplishments</a:t>
            </a:r>
            <a:endParaRPr lang="en-US" sz="2400" b="0" dirty="0">
              <a:solidFill>
                <a:srgbClr val="FF0000"/>
              </a:solidFill>
            </a:endParaRPr>
          </a:p>
        </p:txBody>
      </p:sp>
      <p:sp>
        <p:nvSpPr>
          <p:cNvPr id="6" name="Rectangle 1"/>
          <p:cNvSpPr>
            <a:spLocks noChangeArrowheads="1"/>
          </p:cNvSpPr>
          <p:nvPr/>
        </p:nvSpPr>
        <p:spPr bwMode="auto">
          <a:xfrm>
            <a:off x="4365525" y="119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smtClean="0">
              <a:solidFill>
                <a:prstClr val="black"/>
              </a:solidFill>
              <a:latin typeface="Arial" pitchFamily="34" charset="0"/>
              <a:cs typeface="Arial" pitchFamily="34" charset="0"/>
            </a:endParaRPr>
          </a:p>
        </p:txBody>
      </p:sp>
      <p:sp>
        <p:nvSpPr>
          <p:cNvPr id="8" name="TextBox 7"/>
          <p:cNvSpPr txBox="1"/>
          <p:nvPr/>
        </p:nvSpPr>
        <p:spPr>
          <a:xfrm>
            <a:off x="218664" y="6600263"/>
            <a:ext cx="8577469" cy="246221"/>
          </a:xfrm>
          <a:prstGeom prst="rect">
            <a:avLst/>
          </a:prstGeom>
          <a:noFill/>
        </p:spPr>
        <p:txBody>
          <a:bodyPr wrap="square" rtlCol="0">
            <a:spAutoFit/>
          </a:bodyPr>
          <a:lstStyle/>
          <a:p>
            <a:pPr algn="ctr"/>
            <a:r>
              <a:rPr lang="en-US" sz="1000" b="1" dirty="0" smtClean="0">
                <a:solidFill>
                  <a:prstClr val="black"/>
                </a:solidFill>
              </a:rPr>
              <a:t>37</a:t>
            </a:r>
            <a:endParaRPr lang="en-US" sz="1000" b="1" dirty="0">
              <a:solidFill>
                <a:prstClr val="black"/>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4060076319"/>
              </p:ext>
            </p:extLst>
          </p:nvPr>
        </p:nvGraphicFramePr>
        <p:xfrm>
          <a:off x="403501" y="983017"/>
          <a:ext cx="8392632" cy="3041974"/>
        </p:xfrm>
        <a:graphic>
          <a:graphicData uri="http://schemas.openxmlformats.org/drawingml/2006/table">
            <a:tbl>
              <a:tblPr firstRow="1" firstCol="1" bandRow="1">
                <a:tableStyleId>{5C22544A-7EE6-4342-B048-85BDC9FD1C3A}</a:tableStyleId>
              </a:tblPr>
              <a:tblGrid>
                <a:gridCol w="770326"/>
                <a:gridCol w="3085908"/>
                <a:gridCol w="4536398"/>
              </a:tblGrid>
              <a:tr h="207334">
                <a:tc>
                  <a:txBody>
                    <a:bodyPr/>
                    <a:lstStyle/>
                    <a:p>
                      <a:pPr marL="0" marR="0" algn="ctr">
                        <a:lnSpc>
                          <a:spcPct val="115000"/>
                        </a:lnSpc>
                        <a:spcBef>
                          <a:spcPts val="0"/>
                        </a:spcBef>
                        <a:spcAft>
                          <a:spcPts val="0"/>
                        </a:spcAft>
                      </a:pPr>
                      <a:r>
                        <a:rPr lang="en-US" sz="1100" dirty="0">
                          <a:effectLst/>
                          <a:latin typeface="Arial" pitchFamily="34" charset="0"/>
                          <a:cs typeface="Arial" pitchFamily="34" charset="0"/>
                        </a:rPr>
                        <a:t>Portfolio</a:t>
                      </a:r>
                      <a:endParaRPr lang="en-US" sz="1100" dirty="0">
                        <a:effectLst/>
                        <a:latin typeface="Arial" pitchFamily="34" charset="0"/>
                        <a:ea typeface="Times New Roman"/>
                        <a:cs typeface="Arial" pitchFamily="34" charset="0"/>
                      </a:endParaRPr>
                    </a:p>
                  </a:txBody>
                  <a:tcPr marL="43038" marR="43038" marT="0" marB="0" anchor="ctr"/>
                </a:tc>
                <a:tc>
                  <a:txBody>
                    <a:bodyPr/>
                    <a:lstStyle/>
                    <a:p>
                      <a:pPr marL="0" marR="0" algn="ctr">
                        <a:lnSpc>
                          <a:spcPct val="115000"/>
                        </a:lnSpc>
                        <a:spcBef>
                          <a:spcPts val="0"/>
                        </a:spcBef>
                        <a:spcAft>
                          <a:spcPts val="0"/>
                        </a:spcAft>
                      </a:pPr>
                      <a:r>
                        <a:rPr lang="en-US" sz="1100" dirty="0" smtClean="0">
                          <a:effectLst/>
                          <a:latin typeface="Arial" pitchFamily="34" charset="0"/>
                          <a:ea typeface="Times New Roman"/>
                          <a:cs typeface="Arial" pitchFamily="34" charset="0"/>
                        </a:rPr>
                        <a:t>Increment</a:t>
                      </a:r>
                      <a:endParaRPr lang="en-US" sz="1100" dirty="0">
                        <a:effectLst/>
                        <a:latin typeface="Arial" pitchFamily="34" charset="0"/>
                        <a:ea typeface="Times New Roman"/>
                        <a:cs typeface="Arial" pitchFamily="34" charset="0"/>
                      </a:endParaRPr>
                    </a:p>
                  </a:txBody>
                  <a:tcPr marL="43038" marR="43038" marT="0" marB="0" anchor="ctr"/>
                </a:tc>
                <a:tc>
                  <a:txBody>
                    <a:bodyPr/>
                    <a:lstStyle/>
                    <a:p>
                      <a:pPr marL="0" marR="0" algn="ctr">
                        <a:lnSpc>
                          <a:spcPct val="115000"/>
                        </a:lnSpc>
                        <a:spcBef>
                          <a:spcPts val="0"/>
                        </a:spcBef>
                        <a:spcAft>
                          <a:spcPts val="0"/>
                        </a:spcAft>
                      </a:pPr>
                      <a:r>
                        <a:rPr lang="en-US" sz="1100" dirty="0" smtClean="0">
                          <a:effectLst/>
                          <a:latin typeface="Arial" pitchFamily="34" charset="0"/>
                          <a:cs typeface="Arial" pitchFamily="34" charset="0"/>
                        </a:rPr>
                        <a:t>Current</a:t>
                      </a:r>
                      <a:r>
                        <a:rPr lang="en-US" sz="1100" baseline="0" dirty="0" smtClean="0">
                          <a:effectLst/>
                          <a:latin typeface="Arial" pitchFamily="34" charset="0"/>
                          <a:cs typeface="Arial" pitchFamily="34" charset="0"/>
                        </a:rPr>
                        <a:t> </a:t>
                      </a:r>
                      <a:r>
                        <a:rPr lang="en-US" sz="1100" dirty="0" smtClean="0">
                          <a:effectLst/>
                          <a:latin typeface="Arial" pitchFamily="34" charset="0"/>
                          <a:cs typeface="Arial" pitchFamily="34" charset="0"/>
                        </a:rPr>
                        <a:t>Accomplishments</a:t>
                      </a:r>
                      <a:endParaRPr lang="en-US" sz="1100" dirty="0">
                        <a:effectLst/>
                        <a:latin typeface="Arial" pitchFamily="34" charset="0"/>
                        <a:ea typeface="Times New Roman"/>
                        <a:cs typeface="Arial" pitchFamily="34" charset="0"/>
                      </a:endParaRPr>
                    </a:p>
                  </a:txBody>
                  <a:tcPr marL="43038" marR="43038" marT="0" marB="0" anchor="ctr"/>
                </a:tc>
              </a:tr>
              <a:tr h="1198179">
                <a:tc>
                  <a:txBody>
                    <a:bodyPr/>
                    <a:lstStyle/>
                    <a:p>
                      <a:pPr marL="0" marR="0" algn="ctr">
                        <a:lnSpc>
                          <a:spcPct val="115000"/>
                        </a:lnSpc>
                        <a:spcBef>
                          <a:spcPts val="0"/>
                        </a:spcBef>
                        <a:spcAft>
                          <a:spcPts val="0"/>
                        </a:spcAft>
                      </a:pPr>
                      <a:r>
                        <a:rPr lang="en-US" sz="1100" dirty="0" smtClean="0">
                          <a:solidFill>
                            <a:schemeClr val="bg1"/>
                          </a:solidFill>
                          <a:effectLst/>
                          <a:latin typeface="Arial" pitchFamily="34" charset="0"/>
                          <a:ea typeface="Times New Roman"/>
                          <a:cs typeface="Arial" pitchFamily="34" charset="0"/>
                        </a:rPr>
                        <a:t>PBN</a:t>
                      </a:r>
                      <a:endParaRPr lang="en-US" sz="1100" dirty="0">
                        <a:solidFill>
                          <a:schemeClr val="bg1"/>
                        </a:solidFill>
                        <a:effectLst/>
                        <a:latin typeface="Arial" pitchFamily="34" charset="0"/>
                        <a:ea typeface="Times New Roman"/>
                        <a:cs typeface="Arial" pitchFamily="34" charset="0"/>
                      </a:endParaRPr>
                    </a:p>
                  </a:txBody>
                  <a:tcPr marL="43038" marR="43038"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kern="1200" dirty="0" smtClean="0">
                          <a:solidFill>
                            <a:schemeClr val="tx1">
                              <a:lumMod val="95000"/>
                              <a:lumOff val="5000"/>
                            </a:schemeClr>
                          </a:solidFill>
                          <a:effectLst/>
                          <a:latin typeface="Arial" pitchFamily="34" charset="0"/>
                          <a:ea typeface="Times New Roman"/>
                          <a:cs typeface="Arial" pitchFamily="34" charset="0"/>
                        </a:rPr>
                        <a:t>108209-12 Optimization of Airspace and Procedures in the Metroplex </a:t>
                      </a:r>
                    </a:p>
                  </a:txBody>
                  <a:tcPr marL="43038" marR="43038"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b="0" kern="1200" baseline="0" dirty="0" smtClean="0">
                          <a:solidFill>
                            <a:schemeClr val="tx1"/>
                          </a:solidFill>
                          <a:effectLst/>
                          <a:latin typeface="Arial" pitchFamily="34" charset="0"/>
                          <a:ea typeface="Times New Roman"/>
                          <a:cs typeface="Arial" pitchFamily="34" charset="0"/>
                        </a:rPr>
                        <a:t>Washington Metroplex Post-Implementation Analysis Plan Complete </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b="0" kern="1200" baseline="0" dirty="0" smtClean="0">
                          <a:solidFill>
                            <a:schemeClr val="tx1"/>
                          </a:solidFill>
                          <a:effectLst/>
                          <a:latin typeface="Arial" pitchFamily="34" charset="0"/>
                          <a:ea typeface="Times New Roman"/>
                          <a:cs typeface="Arial" pitchFamily="34" charset="0"/>
                        </a:rPr>
                        <a:t>July 2015</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sz="1100" b="0" kern="1200" baseline="0" dirty="0" smtClean="0">
                        <a:solidFill>
                          <a:schemeClr val="tx1"/>
                        </a:solidFill>
                        <a:effectLst/>
                        <a:latin typeface="Arial" pitchFamily="34" charset="0"/>
                        <a:ea typeface="Times New Roman"/>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b="0" kern="1200" baseline="0" dirty="0" smtClean="0">
                          <a:solidFill>
                            <a:schemeClr val="tx1"/>
                          </a:solidFill>
                          <a:effectLst/>
                          <a:latin typeface="Arial" pitchFamily="34" charset="0"/>
                          <a:ea typeface="Times New Roman"/>
                          <a:cs typeface="Arial" pitchFamily="34" charset="0"/>
                        </a:rPr>
                        <a:t>Cleveland/Detroit EA Purpose and Need Section Complete</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b="0" kern="1200" baseline="0" dirty="0" smtClean="0">
                          <a:solidFill>
                            <a:schemeClr val="tx1"/>
                          </a:solidFill>
                          <a:effectLst/>
                          <a:latin typeface="Arial" pitchFamily="34" charset="0"/>
                          <a:ea typeface="Times New Roman"/>
                          <a:cs typeface="Arial" pitchFamily="34" charset="0"/>
                        </a:rPr>
                        <a:t> July 2015</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sz="1100" b="0" kern="1200" baseline="0" dirty="0" smtClean="0">
                        <a:solidFill>
                          <a:schemeClr val="tx1"/>
                        </a:solidFill>
                        <a:effectLst/>
                        <a:latin typeface="Arial" pitchFamily="34" charset="0"/>
                        <a:ea typeface="Times New Roman"/>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Phoenix Metroplex Design Phase Complete </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July 2015</a:t>
                      </a:r>
                      <a:endParaRPr lang="en-US" sz="1100" b="0" kern="1200" baseline="0" dirty="0" smtClean="0">
                        <a:solidFill>
                          <a:schemeClr val="tx1"/>
                        </a:solidFill>
                        <a:effectLst/>
                        <a:latin typeface="Arial" pitchFamily="34" charset="0"/>
                        <a:ea typeface="Times New Roman"/>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sz="1100" b="0" kern="1200" baseline="0" dirty="0" smtClean="0">
                        <a:solidFill>
                          <a:schemeClr val="tx1"/>
                        </a:solidFill>
                        <a:effectLst/>
                        <a:latin typeface="Arial" pitchFamily="34" charset="0"/>
                        <a:ea typeface="Times New Roman"/>
                        <a:cs typeface="Arial" pitchFamily="34" charset="0"/>
                      </a:endParaRPr>
                    </a:p>
                  </a:txBody>
                  <a:tcPr marL="43038" marR="43038" marT="0" marB="0" anchor="ctr"/>
                </a:tc>
              </a:tr>
              <a:tr h="497761">
                <a:tc>
                  <a:txBody>
                    <a:bodyPr/>
                    <a:lstStyle/>
                    <a:p>
                      <a:pPr marL="0" marR="0" algn="ctr">
                        <a:lnSpc>
                          <a:spcPct val="115000"/>
                        </a:lnSpc>
                        <a:spcBef>
                          <a:spcPts val="0"/>
                        </a:spcBef>
                        <a:spcAft>
                          <a:spcPts val="0"/>
                        </a:spcAft>
                      </a:pPr>
                      <a:r>
                        <a:rPr lang="en-US" sz="1100" dirty="0" smtClean="0">
                          <a:effectLst/>
                          <a:latin typeface="Arial" pitchFamily="34" charset="0"/>
                          <a:ea typeface="+mn-ea"/>
                          <a:cs typeface="Arial" pitchFamily="34" charset="0"/>
                        </a:rPr>
                        <a:t>TBFM</a:t>
                      </a:r>
                      <a:endParaRPr lang="en-US" sz="1100" dirty="0">
                        <a:effectLst/>
                        <a:latin typeface="Arial" pitchFamily="34" charset="0"/>
                        <a:ea typeface="Times New Roman"/>
                        <a:cs typeface="Arial" pitchFamily="34" charset="0"/>
                      </a:endParaRPr>
                    </a:p>
                  </a:txBody>
                  <a:tcPr marL="43038" marR="43038" marT="0" marB="0" anchor="ctr"/>
                </a:tc>
                <a:tc>
                  <a:txBody>
                    <a:bodyPr/>
                    <a:lstStyle/>
                    <a:p>
                      <a:pPr algn="ctr">
                        <a:spcBef>
                          <a:spcPts val="300"/>
                        </a:spcBef>
                      </a:pPr>
                      <a:endParaRPr lang="en-US" sz="1100" kern="1200" dirty="0" smtClean="0">
                        <a:solidFill>
                          <a:schemeClr val="dk1"/>
                        </a:solidFill>
                        <a:effectLst/>
                        <a:latin typeface="Arial" pitchFamily="34" charset="0"/>
                        <a:ea typeface="+mn-ea"/>
                        <a:cs typeface="Arial" pitchFamily="34" charset="0"/>
                      </a:endParaRPr>
                    </a:p>
                    <a:p>
                      <a:pPr algn="ctr">
                        <a:spcBef>
                          <a:spcPts val="300"/>
                        </a:spcBef>
                      </a:pPr>
                      <a:r>
                        <a:rPr lang="en-US" sz="1100" kern="1200" dirty="0" smtClean="0">
                          <a:solidFill>
                            <a:schemeClr val="dk1"/>
                          </a:solidFill>
                          <a:effectLst/>
                          <a:latin typeface="Arial" pitchFamily="34" charset="0"/>
                          <a:ea typeface="+mn-ea"/>
                          <a:cs typeface="Arial" pitchFamily="34" charset="0"/>
                        </a:rPr>
                        <a:t>102118-23 Interval Management –Spacing Arrivals and Approach</a:t>
                      </a:r>
                    </a:p>
                    <a:p>
                      <a:pPr algn="ctr">
                        <a:spcBef>
                          <a:spcPts val="300"/>
                        </a:spcBef>
                      </a:pPr>
                      <a:endParaRPr lang="en-US" sz="1100" kern="1200" dirty="0" smtClean="0">
                        <a:solidFill>
                          <a:schemeClr val="dk1"/>
                        </a:solidFill>
                        <a:effectLst/>
                        <a:latin typeface="Arial" pitchFamily="34" charset="0"/>
                        <a:ea typeface="+mn-ea"/>
                        <a:cs typeface="Arial" pitchFamily="34" charset="0"/>
                      </a:endParaRPr>
                    </a:p>
                    <a:p>
                      <a:pPr algn="ctr">
                        <a:spcBef>
                          <a:spcPts val="300"/>
                        </a:spcBef>
                      </a:pPr>
                      <a:r>
                        <a:rPr lang="en-US" sz="1100" kern="1200" dirty="0" smtClean="0">
                          <a:solidFill>
                            <a:schemeClr val="dk1"/>
                          </a:solidFill>
                          <a:effectLst/>
                          <a:latin typeface="Arial" pitchFamily="34" charset="0"/>
                          <a:ea typeface="+mn-ea"/>
                          <a:cs typeface="Arial" pitchFamily="34" charset="0"/>
                        </a:rPr>
                        <a:t>102118-21 –Interval Management</a:t>
                      </a:r>
                      <a:r>
                        <a:rPr lang="en-US" sz="1100" kern="1200" baseline="0" dirty="0" smtClean="0">
                          <a:solidFill>
                            <a:schemeClr val="dk1"/>
                          </a:solidFill>
                          <a:effectLst/>
                          <a:latin typeface="Arial" pitchFamily="34" charset="0"/>
                          <a:ea typeface="+mn-ea"/>
                          <a:cs typeface="Arial" pitchFamily="34" charset="0"/>
                        </a:rPr>
                        <a:t> –Spacing (I</a:t>
                      </a:r>
                      <a:r>
                        <a:rPr lang="en-US" sz="1100" kern="1200" dirty="0" smtClean="0">
                          <a:solidFill>
                            <a:schemeClr val="dk1"/>
                          </a:solidFill>
                          <a:effectLst/>
                          <a:latin typeface="Arial" pitchFamily="34" charset="0"/>
                          <a:ea typeface="+mn-ea"/>
                          <a:cs typeface="Arial" pitchFamily="34" charset="0"/>
                        </a:rPr>
                        <a:t>MS) Cruise </a:t>
                      </a:r>
                    </a:p>
                    <a:p>
                      <a:pPr algn="ctr">
                        <a:spcBef>
                          <a:spcPts val="300"/>
                        </a:spcBef>
                      </a:pPr>
                      <a:endParaRPr lang="en-US" sz="1100" strike="sngStrike" kern="1200" baseline="0" dirty="0" smtClean="0">
                        <a:solidFill>
                          <a:schemeClr val="dk1"/>
                        </a:solidFill>
                        <a:effectLst/>
                        <a:latin typeface="Arial" pitchFamily="34" charset="0"/>
                        <a:ea typeface="+mn-ea"/>
                        <a:cs typeface="Arial" pitchFamily="34" charset="0"/>
                      </a:endParaRPr>
                    </a:p>
                  </a:txBody>
                  <a:tcPr marL="43038" marR="43038"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kern="0" baseline="0" dirty="0" smtClean="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solidFill>
                          <a:latin typeface="Arial" panose="020B0604020202020204" pitchFamily="34" charset="0"/>
                          <a:cs typeface="Arial" panose="020B0604020202020204" pitchFamily="34" charset="0"/>
                        </a:rPr>
                        <a:t> IARD Complete July 2015</a:t>
                      </a:r>
                    </a:p>
                  </a:txBody>
                  <a:tcPr marL="43038" marR="43038" marT="0" marB="0" anchor="ctr"/>
                </a:tc>
              </a:tr>
            </a:tbl>
          </a:graphicData>
        </a:graphic>
      </p:graphicFrame>
    </p:spTree>
    <p:extLst>
      <p:ext uri="{BB962C8B-B14F-4D97-AF65-F5344CB8AC3E}">
        <p14:creationId xmlns:p14="http://schemas.microsoft.com/office/powerpoint/2010/main" val="27525988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5456" y="109925"/>
            <a:ext cx="8229600" cy="734137"/>
          </a:xfrm>
        </p:spPr>
        <p:txBody>
          <a:bodyPr/>
          <a:lstStyle/>
          <a:p>
            <a:r>
              <a:rPr lang="en-US" sz="3200" dirty="0" smtClean="0">
                <a:solidFill>
                  <a:srgbClr val="1F497D"/>
                </a:solidFill>
              </a:rPr>
              <a:t>NextGen Portfolio Accomplishments</a:t>
            </a:r>
            <a:br>
              <a:rPr lang="en-US" sz="3200" dirty="0" smtClean="0">
                <a:solidFill>
                  <a:srgbClr val="1F497D"/>
                </a:solidFill>
              </a:rPr>
            </a:br>
            <a:endParaRPr lang="en-US" sz="3200" b="0" dirty="0">
              <a:solidFill>
                <a:srgbClr val="1F497D"/>
              </a:solidFill>
            </a:endParaRPr>
          </a:p>
        </p:txBody>
      </p:sp>
      <p:sp>
        <p:nvSpPr>
          <p:cNvPr id="6" name="Rectangle 1"/>
          <p:cNvSpPr>
            <a:spLocks noChangeArrowheads="1"/>
          </p:cNvSpPr>
          <p:nvPr/>
        </p:nvSpPr>
        <p:spPr bwMode="auto">
          <a:xfrm>
            <a:off x="4365525" y="119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smtClean="0">
              <a:solidFill>
                <a:prstClr val="black"/>
              </a:solidFill>
              <a:latin typeface="Arial" pitchFamily="34" charset="0"/>
              <a:cs typeface="Arial" pitchFamily="34" charset="0"/>
            </a:endParaRPr>
          </a:p>
        </p:txBody>
      </p:sp>
      <p:sp>
        <p:nvSpPr>
          <p:cNvPr id="8" name="TextBox 7"/>
          <p:cNvSpPr txBox="1"/>
          <p:nvPr/>
        </p:nvSpPr>
        <p:spPr>
          <a:xfrm>
            <a:off x="218664" y="6600263"/>
            <a:ext cx="8577469" cy="246221"/>
          </a:xfrm>
          <a:prstGeom prst="rect">
            <a:avLst/>
          </a:prstGeom>
          <a:noFill/>
        </p:spPr>
        <p:txBody>
          <a:bodyPr wrap="square" rtlCol="0">
            <a:spAutoFit/>
          </a:bodyPr>
          <a:lstStyle/>
          <a:p>
            <a:pPr algn="ctr"/>
            <a:fld id="{EAE13CAE-1740-4A80-8C3E-8F8A7440AB44}" type="slidenum">
              <a:rPr lang="en-US" sz="1000" b="1" smtClean="0">
                <a:solidFill>
                  <a:prstClr val="black"/>
                </a:solidFill>
              </a:rPr>
              <a:pPr algn="ctr"/>
              <a:t>47</a:t>
            </a:fld>
            <a:endParaRPr lang="en-US" sz="1000" b="1" dirty="0">
              <a:solidFill>
                <a:prstClr val="black"/>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756619418"/>
              </p:ext>
            </p:extLst>
          </p:nvPr>
        </p:nvGraphicFramePr>
        <p:xfrm>
          <a:off x="353940" y="1199632"/>
          <a:ext cx="8392632" cy="4560233"/>
        </p:xfrm>
        <a:graphic>
          <a:graphicData uri="http://schemas.openxmlformats.org/drawingml/2006/table">
            <a:tbl>
              <a:tblPr firstRow="1" firstCol="1" bandRow="1">
                <a:tableStyleId>{5C22544A-7EE6-4342-B048-85BDC9FD1C3A}</a:tableStyleId>
              </a:tblPr>
              <a:tblGrid>
                <a:gridCol w="876983"/>
                <a:gridCol w="3325836"/>
                <a:gridCol w="4189813"/>
              </a:tblGrid>
              <a:tr h="440911">
                <a:tc>
                  <a:txBody>
                    <a:bodyPr/>
                    <a:lstStyle/>
                    <a:p>
                      <a:pPr marL="0" marR="0" algn="ctr">
                        <a:lnSpc>
                          <a:spcPct val="115000"/>
                        </a:lnSpc>
                        <a:spcBef>
                          <a:spcPts val="0"/>
                        </a:spcBef>
                        <a:spcAft>
                          <a:spcPts val="0"/>
                        </a:spcAft>
                      </a:pPr>
                      <a:r>
                        <a:rPr lang="en-US" sz="1100" dirty="0">
                          <a:effectLst/>
                          <a:latin typeface="Arial" pitchFamily="34" charset="0"/>
                          <a:cs typeface="Arial" pitchFamily="34" charset="0"/>
                        </a:rPr>
                        <a:t>Portfolio</a:t>
                      </a:r>
                      <a:endParaRPr lang="en-US" sz="1100" dirty="0">
                        <a:effectLst/>
                        <a:latin typeface="Arial" pitchFamily="34" charset="0"/>
                        <a:ea typeface="Times New Roman"/>
                        <a:cs typeface="Arial" pitchFamily="34" charset="0"/>
                      </a:endParaRPr>
                    </a:p>
                  </a:txBody>
                  <a:tcPr marL="43038" marR="43038" marT="0" marB="0" anchor="ctr"/>
                </a:tc>
                <a:tc>
                  <a:txBody>
                    <a:bodyPr/>
                    <a:lstStyle/>
                    <a:p>
                      <a:pPr marL="0" marR="0" algn="ctr">
                        <a:lnSpc>
                          <a:spcPct val="115000"/>
                        </a:lnSpc>
                        <a:spcBef>
                          <a:spcPts val="0"/>
                        </a:spcBef>
                        <a:spcAft>
                          <a:spcPts val="0"/>
                        </a:spcAft>
                      </a:pPr>
                      <a:r>
                        <a:rPr lang="en-US" sz="1100" dirty="0" smtClean="0">
                          <a:effectLst/>
                          <a:latin typeface="Arial" pitchFamily="34" charset="0"/>
                          <a:ea typeface="Times New Roman"/>
                          <a:cs typeface="Arial" pitchFamily="34" charset="0"/>
                        </a:rPr>
                        <a:t>Increment</a:t>
                      </a:r>
                      <a:endParaRPr lang="en-US" sz="1100" dirty="0">
                        <a:effectLst/>
                        <a:latin typeface="Arial" pitchFamily="34" charset="0"/>
                        <a:ea typeface="Times New Roman"/>
                        <a:cs typeface="Arial" pitchFamily="34" charset="0"/>
                      </a:endParaRPr>
                    </a:p>
                  </a:txBody>
                  <a:tcPr marL="43038" marR="43038" marT="0" marB="0" anchor="ctr"/>
                </a:tc>
                <a:tc>
                  <a:txBody>
                    <a:bodyPr/>
                    <a:lstStyle/>
                    <a:p>
                      <a:pPr marL="0" marR="0" algn="ctr">
                        <a:lnSpc>
                          <a:spcPct val="115000"/>
                        </a:lnSpc>
                        <a:spcBef>
                          <a:spcPts val="0"/>
                        </a:spcBef>
                        <a:spcAft>
                          <a:spcPts val="0"/>
                        </a:spcAft>
                      </a:pPr>
                      <a:r>
                        <a:rPr lang="en-US" sz="1100" dirty="0" smtClean="0">
                          <a:effectLst/>
                          <a:latin typeface="Arial" pitchFamily="34" charset="0"/>
                          <a:cs typeface="Arial" pitchFamily="34" charset="0"/>
                        </a:rPr>
                        <a:t>Current/Projected Accomplishments</a:t>
                      </a:r>
                      <a:endParaRPr lang="en-US" sz="1100" dirty="0">
                        <a:effectLst/>
                        <a:latin typeface="Arial" pitchFamily="34" charset="0"/>
                        <a:ea typeface="Times New Roman"/>
                        <a:cs typeface="Arial" pitchFamily="34" charset="0"/>
                      </a:endParaRPr>
                    </a:p>
                  </a:txBody>
                  <a:tcPr marL="43038" marR="43038" marT="0" marB="0" anchor="ctr"/>
                </a:tc>
              </a:tr>
              <a:tr h="751097">
                <a:tc rowSpan="6">
                  <a:txBody>
                    <a:bodyPr/>
                    <a:lstStyle/>
                    <a:p>
                      <a:pPr marL="0" marR="0" algn="ctr">
                        <a:lnSpc>
                          <a:spcPct val="115000"/>
                        </a:lnSpc>
                        <a:spcBef>
                          <a:spcPts val="0"/>
                        </a:spcBef>
                        <a:spcAft>
                          <a:spcPts val="0"/>
                        </a:spcAft>
                      </a:pPr>
                      <a:r>
                        <a:rPr lang="en-US" sz="1100" dirty="0" smtClean="0">
                          <a:effectLst/>
                          <a:latin typeface="Arial" pitchFamily="34" charset="0"/>
                          <a:ea typeface="Times New Roman"/>
                          <a:cs typeface="Arial" pitchFamily="34" charset="0"/>
                        </a:rPr>
                        <a:t>ODNI</a:t>
                      </a:r>
                      <a:endParaRPr lang="en-US" sz="1100" dirty="0">
                        <a:effectLst/>
                        <a:latin typeface="Arial" pitchFamily="34" charset="0"/>
                        <a:ea typeface="Times New Roman"/>
                        <a:cs typeface="Arial" pitchFamily="34" charset="0"/>
                      </a:endParaRPr>
                    </a:p>
                  </a:txBody>
                  <a:tcPr marL="43038" marR="43038" marT="0" marB="0" anchor="ctr"/>
                </a:tc>
                <a:tc>
                  <a:txBody>
                    <a:bodyPr/>
                    <a:lstStyle/>
                    <a:p>
                      <a:pPr algn="ctr"/>
                      <a:r>
                        <a:rPr lang="en-US" sz="1100" b="0" dirty="0" smtClean="0">
                          <a:solidFill>
                            <a:schemeClr val="tx1"/>
                          </a:solidFill>
                          <a:effectLst/>
                          <a:latin typeface="Arial" pitchFamily="34" charset="0"/>
                          <a:ea typeface="Times New Roman"/>
                          <a:cs typeface="Arial" pitchFamily="34" charset="0"/>
                        </a:rPr>
                        <a:t>103305-12 - Improved Access to NAS Aeronautical, Status, and Constraint Information for Authorized NAS Users and Subscribers</a:t>
                      </a:r>
                      <a:endParaRPr lang="en-US" sz="1100" b="0" dirty="0">
                        <a:solidFill>
                          <a:schemeClr val="tx1"/>
                        </a:solidFill>
                        <a:effectLst/>
                        <a:latin typeface="Arial" pitchFamily="34" charset="0"/>
                        <a:ea typeface="Times New Roman"/>
                        <a:cs typeface="Arial" pitchFamily="34" charset="0"/>
                      </a:endParaRPr>
                    </a:p>
                  </a:txBody>
                  <a:tcPr marL="43038" marR="43038" marT="0" marB="0" anchor="ctr">
                    <a:solidFill>
                      <a:schemeClr val="accent1">
                        <a:lumMod val="20000"/>
                        <a:lumOff val="80000"/>
                      </a:schemeClr>
                    </a:solidFill>
                  </a:tcPr>
                </a:tc>
                <a:tc rowSpan="3">
                  <a:txBody>
                    <a:bodyPr/>
                    <a:lstStyle/>
                    <a:p>
                      <a:pPr marL="0" indent="0" algn="ctr" defTabSz="457200">
                        <a:buFont typeface="Arial" panose="020B0604020202020204" pitchFamily="34" charset="0"/>
                        <a:buNone/>
                      </a:pPr>
                      <a:r>
                        <a:rPr lang="en-US" sz="1100" b="0" dirty="0" smtClean="0">
                          <a:solidFill>
                            <a:schemeClr val="tx1"/>
                          </a:solidFill>
                          <a:latin typeface="Arial" pitchFamily="34" charset="0"/>
                          <a:cs typeface="Arial" pitchFamily="34" charset="0"/>
                        </a:rPr>
                        <a:t>Deployed SWIM NEMS Nodes</a:t>
                      </a:r>
                    </a:p>
                    <a:p>
                      <a:pPr marL="0" indent="0" algn="ctr" defTabSz="457200">
                        <a:buFont typeface="Arial" panose="020B0604020202020204" pitchFamily="34" charset="0"/>
                        <a:buNone/>
                      </a:pPr>
                      <a:r>
                        <a:rPr lang="en-US" sz="1100" b="0" dirty="0" smtClean="0">
                          <a:solidFill>
                            <a:schemeClr val="tx1"/>
                          </a:solidFill>
                          <a:latin typeface="Arial" pitchFamily="34" charset="0"/>
                          <a:cs typeface="Arial" pitchFamily="34" charset="0"/>
                        </a:rPr>
                        <a:t> July 2015</a:t>
                      </a:r>
                    </a:p>
                  </a:txBody>
                  <a:tcPr marL="43038" marR="43038" marT="0" marB="0" anchor="ctr">
                    <a:solidFill>
                      <a:schemeClr val="accent1">
                        <a:lumMod val="20000"/>
                        <a:lumOff val="80000"/>
                      </a:schemeClr>
                    </a:solidFill>
                  </a:tcPr>
                </a:tc>
              </a:tr>
              <a:tr h="516251">
                <a:tc vMerge="1">
                  <a:txBody>
                    <a:bodyPr/>
                    <a:lstStyle/>
                    <a:p>
                      <a:pPr marL="0" marR="0" algn="ctr">
                        <a:lnSpc>
                          <a:spcPct val="115000"/>
                        </a:lnSpc>
                        <a:spcBef>
                          <a:spcPts val="0"/>
                        </a:spcBef>
                        <a:spcAft>
                          <a:spcPts val="0"/>
                        </a:spcAft>
                      </a:pPr>
                      <a:endParaRPr lang="en-US" sz="1200" dirty="0">
                        <a:effectLst/>
                        <a:latin typeface="Calibri"/>
                        <a:ea typeface="Times New Roman"/>
                        <a:cs typeface="Times New Roman"/>
                      </a:endParaRPr>
                    </a:p>
                  </a:txBody>
                  <a:tcPr marL="43038" marR="43038" marT="0" marB="0" anchor="ctr"/>
                </a:tc>
                <a:tc>
                  <a:txBody>
                    <a:bodyPr/>
                    <a:lstStyle/>
                    <a:p>
                      <a:pPr algn="ctr"/>
                      <a:r>
                        <a:rPr lang="en-US" sz="1100" b="0" dirty="0" smtClean="0">
                          <a:solidFill>
                            <a:schemeClr val="tx1"/>
                          </a:solidFill>
                          <a:effectLst/>
                          <a:latin typeface="Arial" pitchFamily="34" charset="0"/>
                          <a:ea typeface="Times New Roman"/>
                          <a:cs typeface="Arial" pitchFamily="34" charset="0"/>
                        </a:rPr>
                        <a:t>103306-02 - Tailored NAS Status via Digital NOTAMs for ANSP</a:t>
                      </a:r>
                      <a:endParaRPr lang="en-US" sz="1100" b="0" dirty="0">
                        <a:solidFill>
                          <a:schemeClr val="tx1"/>
                        </a:solidFill>
                        <a:effectLst/>
                        <a:latin typeface="Arial" pitchFamily="34" charset="0"/>
                        <a:ea typeface="Times New Roman"/>
                        <a:cs typeface="Arial" pitchFamily="34" charset="0"/>
                      </a:endParaRPr>
                    </a:p>
                  </a:txBody>
                  <a:tcPr marL="43038" marR="43038" marT="0" marB="0" anchor="ctr">
                    <a:solidFill>
                      <a:schemeClr val="tx2">
                        <a:lumMod val="20000"/>
                        <a:lumOff val="80000"/>
                      </a:schemeClr>
                    </a:solidFill>
                  </a:tcPr>
                </a:tc>
                <a:tc vMerge="1">
                  <a:txBody>
                    <a:bodyPr/>
                    <a:lstStyle/>
                    <a:p>
                      <a:pPr marL="0" indent="0" algn="ctr" defTabSz="457200">
                        <a:buFont typeface="Arial" panose="020B0604020202020204" pitchFamily="34" charset="0"/>
                        <a:buNone/>
                      </a:pPr>
                      <a:endParaRPr lang="en-US" sz="1200" b="0" dirty="0" smtClean="0">
                        <a:solidFill>
                          <a:schemeClr val="tx1"/>
                        </a:solidFill>
                        <a:latin typeface="+mn-lt"/>
                        <a:cs typeface="Calibri" pitchFamily="34" charset="0"/>
                      </a:endParaRPr>
                    </a:p>
                  </a:txBody>
                  <a:tcPr marL="43038" marR="43038" marT="0" marB="0" anchor="ctr">
                    <a:solidFill>
                      <a:schemeClr val="bg1">
                        <a:lumMod val="95000"/>
                      </a:schemeClr>
                    </a:solidFill>
                  </a:tcPr>
                </a:tc>
              </a:tr>
              <a:tr h="654287">
                <a:tc vMerge="1">
                  <a:txBody>
                    <a:bodyPr/>
                    <a:lstStyle/>
                    <a:p>
                      <a:pPr marL="0" marR="0" algn="ctr">
                        <a:lnSpc>
                          <a:spcPct val="115000"/>
                        </a:lnSpc>
                        <a:spcBef>
                          <a:spcPts val="0"/>
                        </a:spcBef>
                        <a:spcAft>
                          <a:spcPts val="0"/>
                        </a:spcAft>
                      </a:pPr>
                      <a:endParaRPr lang="en-US" sz="1200" dirty="0">
                        <a:effectLst/>
                        <a:latin typeface="Calibri"/>
                        <a:ea typeface="Times New Roman"/>
                        <a:cs typeface="Times New Roman"/>
                      </a:endParaRPr>
                    </a:p>
                  </a:txBody>
                  <a:tcPr marL="43038" marR="43038" marT="0" marB="0" anchor="ctr"/>
                </a:tc>
                <a:tc>
                  <a:txBody>
                    <a:bodyPr/>
                    <a:lstStyle/>
                    <a:p>
                      <a:pPr algn="ctr"/>
                      <a:r>
                        <a:rPr lang="en-US" sz="1100" b="0" dirty="0" smtClean="0">
                          <a:solidFill>
                            <a:schemeClr val="tx1"/>
                          </a:solidFill>
                          <a:effectLst/>
                          <a:latin typeface="Arial" pitchFamily="34" charset="0"/>
                          <a:ea typeface="Times New Roman"/>
                          <a:cs typeface="Arial" pitchFamily="34" charset="0"/>
                        </a:rPr>
                        <a:t>105104-21 - Improve SAA-Based Flow Predictions</a:t>
                      </a:r>
                      <a:endParaRPr lang="en-US" sz="1100" b="0" dirty="0">
                        <a:solidFill>
                          <a:schemeClr val="tx1"/>
                        </a:solidFill>
                        <a:effectLst/>
                        <a:latin typeface="Arial" pitchFamily="34" charset="0"/>
                        <a:ea typeface="Times New Roman"/>
                        <a:cs typeface="Arial" pitchFamily="34" charset="0"/>
                      </a:endParaRPr>
                    </a:p>
                  </a:txBody>
                  <a:tcPr marL="43038" marR="43038" marT="0" marB="0" anchor="ctr">
                    <a:solidFill>
                      <a:schemeClr val="accent1">
                        <a:lumMod val="20000"/>
                        <a:lumOff val="80000"/>
                      </a:schemeClr>
                    </a:solidFill>
                  </a:tcPr>
                </a:tc>
                <a:tc vMerge="1">
                  <a:txBody>
                    <a:bodyPr/>
                    <a:lstStyle/>
                    <a:p>
                      <a:pPr marL="0" indent="0" algn="ctr" defTabSz="457200">
                        <a:buFont typeface="Arial" panose="020B0604020202020204" pitchFamily="34" charset="0"/>
                        <a:buNone/>
                      </a:pPr>
                      <a:endParaRPr lang="en-US" sz="1200" b="0" dirty="0" smtClean="0">
                        <a:solidFill>
                          <a:schemeClr val="tx1"/>
                        </a:solidFill>
                        <a:latin typeface="+mn-lt"/>
                        <a:cs typeface="Calibri" pitchFamily="34" charset="0"/>
                      </a:endParaRPr>
                    </a:p>
                  </a:txBody>
                  <a:tcPr marL="43038" marR="43038" marT="0" marB="0" anchor="ctr">
                    <a:solidFill>
                      <a:schemeClr val="bg1">
                        <a:lumMod val="95000"/>
                      </a:schemeClr>
                    </a:solidFill>
                  </a:tcPr>
                </a:tc>
              </a:tr>
              <a:tr h="672834">
                <a:tc vMerge="1">
                  <a:txBody>
                    <a:bodyPr/>
                    <a:lstStyle/>
                    <a:p>
                      <a:pPr marL="0" marR="0" algn="ctr">
                        <a:lnSpc>
                          <a:spcPct val="115000"/>
                        </a:lnSpc>
                        <a:spcBef>
                          <a:spcPts val="0"/>
                        </a:spcBef>
                        <a:spcAft>
                          <a:spcPts val="0"/>
                        </a:spcAft>
                      </a:pPr>
                      <a:endParaRPr lang="en-US" sz="1050" dirty="0">
                        <a:effectLst/>
                        <a:latin typeface="Arial" pitchFamily="34" charset="0"/>
                        <a:ea typeface="Times New Roman"/>
                        <a:cs typeface="Arial" pitchFamily="34" charset="0"/>
                      </a:endParaRPr>
                    </a:p>
                  </a:txBody>
                  <a:tcPr marL="43038" marR="43038" marT="0" marB="0" anchor="ctr"/>
                </a:tc>
                <a:tc>
                  <a:txBody>
                    <a:bodyPr/>
                    <a:lstStyle/>
                    <a:p>
                      <a:pPr algn="ctr"/>
                      <a:r>
                        <a:rPr lang="en-US" sz="1100" b="0" dirty="0" smtClean="0">
                          <a:solidFill>
                            <a:schemeClr val="tx1"/>
                          </a:solidFill>
                          <a:effectLst/>
                          <a:latin typeface="Arial" pitchFamily="34" charset="0"/>
                          <a:ea typeface="Times New Roman"/>
                          <a:cs typeface="Arial" pitchFamily="34" charset="0"/>
                        </a:rPr>
                        <a:t>103305-13 – Provide NAS Status via Digital NOTAMs</a:t>
                      </a:r>
                      <a:endParaRPr lang="en-US" sz="1100" b="0" dirty="0">
                        <a:solidFill>
                          <a:schemeClr val="tx1"/>
                        </a:solidFill>
                        <a:effectLst/>
                        <a:latin typeface="Arial" pitchFamily="34" charset="0"/>
                        <a:ea typeface="Times New Roman"/>
                        <a:cs typeface="Arial" pitchFamily="34" charset="0"/>
                      </a:endParaRPr>
                    </a:p>
                  </a:txBody>
                  <a:tcPr marL="43038" marR="43038" marT="0" marB="0" anchor="ctr">
                    <a:solidFill>
                      <a:schemeClr val="tx2">
                        <a:lumMod val="20000"/>
                        <a:lumOff val="80000"/>
                      </a:schemeClr>
                    </a:solidFill>
                  </a:tcPr>
                </a:tc>
                <a:tc>
                  <a:txBody>
                    <a:bodyPr/>
                    <a:lstStyle/>
                    <a:p>
                      <a:pPr marL="0" indent="0" algn="ctr" defTabSz="457200">
                        <a:buFont typeface="Arial" panose="020B0604020202020204" pitchFamily="34" charset="0"/>
                        <a:buNone/>
                      </a:pPr>
                      <a:r>
                        <a:rPr lang="en-US" sz="1100" b="0" dirty="0" smtClean="0">
                          <a:solidFill>
                            <a:schemeClr val="tx1"/>
                          </a:solidFill>
                          <a:latin typeface="Arial" pitchFamily="34" charset="0"/>
                          <a:cs typeface="Arial" pitchFamily="34" charset="0"/>
                        </a:rPr>
                        <a:t>Contract</a:t>
                      </a:r>
                      <a:r>
                        <a:rPr lang="en-US" sz="1100" b="0" baseline="0" dirty="0" smtClean="0">
                          <a:solidFill>
                            <a:schemeClr val="tx1"/>
                          </a:solidFill>
                          <a:latin typeface="Arial" pitchFamily="34" charset="0"/>
                          <a:cs typeface="Arial" pitchFamily="34" charset="0"/>
                        </a:rPr>
                        <a:t> with Vendor for FTI Services to support Digital NOTAMs</a:t>
                      </a:r>
                    </a:p>
                    <a:p>
                      <a:pPr marL="0" indent="0" algn="ctr" defTabSz="457200">
                        <a:buFont typeface="Arial" panose="020B0604020202020204" pitchFamily="34" charset="0"/>
                        <a:buNone/>
                      </a:pPr>
                      <a:r>
                        <a:rPr lang="en-US" sz="1100" b="0" baseline="0" dirty="0" smtClean="0">
                          <a:solidFill>
                            <a:schemeClr val="tx1"/>
                          </a:solidFill>
                          <a:latin typeface="Arial" pitchFamily="34" charset="0"/>
                          <a:cs typeface="Arial" pitchFamily="34" charset="0"/>
                        </a:rPr>
                        <a:t>July 2015</a:t>
                      </a:r>
                      <a:endParaRPr lang="en-US" sz="1100" b="0" dirty="0" smtClean="0">
                        <a:solidFill>
                          <a:schemeClr val="tx1"/>
                        </a:solidFill>
                        <a:latin typeface="Arial" pitchFamily="34" charset="0"/>
                        <a:cs typeface="Arial" pitchFamily="34" charset="0"/>
                      </a:endParaRPr>
                    </a:p>
                  </a:txBody>
                  <a:tcPr marL="43038" marR="43038" marT="0" marB="0" anchor="ctr">
                    <a:solidFill>
                      <a:schemeClr val="tx2">
                        <a:lumMod val="20000"/>
                        <a:lumOff val="80000"/>
                      </a:schemeClr>
                    </a:solidFill>
                  </a:tcPr>
                </a:tc>
              </a:tr>
              <a:tr h="627545">
                <a:tc vMerge="1">
                  <a:txBody>
                    <a:bodyPr/>
                    <a:lstStyle/>
                    <a:p>
                      <a:pPr marL="0" marR="0" algn="ctr">
                        <a:lnSpc>
                          <a:spcPct val="115000"/>
                        </a:lnSpc>
                        <a:spcBef>
                          <a:spcPts val="0"/>
                        </a:spcBef>
                        <a:spcAft>
                          <a:spcPts val="0"/>
                        </a:spcAft>
                      </a:pPr>
                      <a:endParaRPr lang="en-US" sz="1050" dirty="0">
                        <a:effectLst/>
                        <a:latin typeface="Arial" pitchFamily="34" charset="0"/>
                        <a:ea typeface="Times New Roman"/>
                        <a:cs typeface="Arial" pitchFamily="34" charset="0"/>
                      </a:endParaRPr>
                    </a:p>
                  </a:txBody>
                  <a:tcPr marL="43038" marR="43038" marT="0" marB="0" anchor="ctr"/>
                </a:tc>
                <a:tc>
                  <a:txBody>
                    <a:bodyPr/>
                    <a:lstStyle/>
                    <a:p>
                      <a:pPr algn="ctr"/>
                      <a:r>
                        <a:rPr lang="en-US" sz="1100" b="0" dirty="0" smtClean="0">
                          <a:solidFill>
                            <a:schemeClr val="tx1"/>
                          </a:solidFill>
                          <a:effectLst/>
                          <a:latin typeface="Arial" pitchFamily="34" charset="0"/>
                          <a:ea typeface="Times New Roman"/>
                          <a:cs typeface="Arial" pitchFamily="34" charset="0"/>
                        </a:rPr>
                        <a:t>108212-11 – ANSP Real-Time Status for SAAs</a:t>
                      </a:r>
                      <a:endParaRPr lang="en-US" sz="1100" b="0" dirty="0">
                        <a:solidFill>
                          <a:schemeClr val="tx1"/>
                        </a:solidFill>
                        <a:effectLst/>
                        <a:latin typeface="Arial" pitchFamily="34" charset="0"/>
                        <a:ea typeface="Times New Roman"/>
                        <a:cs typeface="Arial" pitchFamily="34" charset="0"/>
                      </a:endParaRPr>
                    </a:p>
                  </a:txBody>
                  <a:tcPr marL="43038" marR="43038" marT="0" marB="0" anchor="ctr">
                    <a:solidFill>
                      <a:schemeClr val="accent1">
                        <a:lumMod val="20000"/>
                        <a:lumOff val="80000"/>
                      </a:schemeClr>
                    </a:solidFill>
                  </a:tcPr>
                </a:tc>
                <a:tc>
                  <a:txBody>
                    <a:bodyPr/>
                    <a:lstStyle/>
                    <a:p>
                      <a:pPr marL="0" indent="0" algn="ctr" defTabSz="457200">
                        <a:buFont typeface="Arial" panose="020B0604020202020204" pitchFamily="34" charset="0"/>
                        <a:buNone/>
                      </a:pPr>
                      <a:r>
                        <a:rPr lang="en-US" sz="1100" b="0" dirty="0" smtClean="0">
                          <a:solidFill>
                            <a:schemeClr val="tx1"/>
                          </a:solidFill>
                          <a:latin typeface="Arial" pitchFamily="34" charset="0"/>
                          <a:cs typeface="Arial" pitchFamily="34" charset="0"/>
                        </a:rPr>
                        <a:t>AIM Segment 3 Program Requirements Development - Preliminary Program Requirements</a:t>
                      </a:r>
                    </a:p>
                    <a:p>
                      <a:pPr marL="0" indent="0" algn="ctr" defTabSz="457200">
                        <a:buFont typeface="Arial" panose="020B0604020202020204" pitchFamily="34" charset="0"/>
                        <a:buNone/>
                      </a:pPr>
                      <a:r>
                        <a:rPr lang="en-US" sz="1100" b="0" dirty="0" smtClean="0">
                          <a:solidFill>
                            <a:schemeClr val="tx1"/>
                          </a:solidFill>
                          <a:latin typeface="Arial" pitchFamily="34" charset="0"/>
                          <a:cs typeface="Arial" pitchFamily="34" charset="0"/>
                        </a:rPr>
                        <a:t>July 2015</a:t>
                      </a:r>
                    </a:p>
                  </a:txBody>
                  <a:tcPr marL="43038" marR="43038" marT="0" marB="0" anchor="ctr">
                    <a:solidFill>
                      <a:schemeClr val="tx2">
                        <a:lumMod val="20000"/>
                        <a:lumOff val="80000"/>
                      </a:schemeClr>
                    </a:solidFill>
                  </a:tcPr>
                </a:tc>
              </a:tr>
              <a:tr h="897308">
                <a:tc vMerge="1">
                  <a:txBody>
                    <a:bodyPr/>
                    <a:lstStyle/>
                    <a:p>
                      <a:pPr marL="0" marR="0" algn="ctr">
                        <a:lnSpc>
                          <a:spcPct val="115000"/>
                        </a:lnSpc>
                        <a:spcBef>
                          <a:spcPts val="0"/>
                        </a:spcBef>
                        <a:spcAft>
                          <a:spcPts val="0"/>
                        </a:spcAft>
                      </a:pPr>
                      <a:endParaRPr lang="en-US" sz="1050" dirty="0">
                        <a:effectLst/>
                        <a:latin typeface="Arial" pitchFamily="34" charset="0"/>
                        <a:ea typeface="Times New Roman"/>
                        <a:cs typeface="Arial" pitchFamily="34" charset="0"/>
                      </a:endParaRPr>
                    </a:p>
                  </a:txBody>
                  <a:tcPr marL="43038" marR="43038" marT="0" marB="0" anchor="ctr"/>
                </a:tc>
                <a:tc>
                  <a:txBody>
                    <a:bodyPr/>
                    <a:lstStyle/>
                    <a:p>
                      <a:pPr algn="ctr"/>
                      <a:r>
                        <a:rPr lang="en-US" sz="1100" b="0" dirty="0" smtClean="0">
                          <a:solidFill>
                            <a:schemeClr val="tx1"/>
                          </a:solidFill>
                          <a:effectLst/>
                          <a:latin typeface="Arial" pitchFamily="34" charset="0"/>
                          <a:ea typeface="Times New Roman"/>
                          <a:cs typeface="Arial" pitchFamily="34" charset="0"/>
                        </a:rPr>
                        <a:t>108212-12 – Improve SUA-Based Flow Predictions</a:t>
                      </a:r>
                      <a:endParaRPr lang="en-US" sz="1100" b="0" dirty="0">
                        <a:solidFill>
                          <a:schemeClr val="tx1"/>
                        </a:solidFill>
                        <a:effectLst/>
                        <a:latin typeface="Arial" pitchFamily="34" charset="0"/>
                        <a:ea typeface="Times New Roman"/>
                        <a:cs typeface="Arial" pitchFamily="34" charset="0"/>
                      </a:endParaRPr>
                    </a:p>
                  </a:txBody>
                  <a:tcPr marL="43038" marR="43038" marT="0" marB="0" anchor="ctr">
                    <a:solidFill>
                      <a:schemeClr val="tx2">
                        <a:lumMod val="20000"/>
                        <a:lumOff val="80000"/>
                      </a:schemeClr>
                    </a:solidFill>
                  </a:tcPr>
                </a:tc>
                <a:tc>
                  <a:txBody>
                    <a:bodyPr/>
                    <a:lstStyle/>
                    <a:p>
                      <a:pPr marL="0" indent="0" algn="ctr" defTabSz="457200">
                        <a:buFont typeface="Arial" panose="020B0604020202020204" pitchFamily="34" charset="0"/>
                        <a:buNone/>
                      </a:pPr>
                      <a:r>
                        <a:rPr lang="en-US" sz="1100" b="0" dirty="0" smtClean="0">
                          <a:solidFill>
                            <a:schemeClr val="tx1"/>
                          </a:solidFill>
                          <a:latin typeface="Arial" pitchFamily="34" charset="0"/>
                          <a:cs typeface="Arial" pitchFamily="34" charset="0"/>
                        </a:rPr>
                        <a:t>Software Integration Test</a:t>
                      </a:r>
                    </a:p>
                    <a:p>
                      <a:pPr marL="0" indent="0" algn="ctr" defTabSz="457200">
                        <a:buFont typeface="Arial" panose="020B0604020202020204" pitchFamily="34" charset="0"/>
                        <a:buNone/>
                      </a:pPr>
                      <a:r>
                        <a:rPr lang="en-US" sz="1100" b="0" dirty="0" smtClean="0">
                          <a:solidFill>
                            <a:schemeClr val="tx1"/>
                          </a:solidFill>
                          <a:latin typeface="Arial" pitchFamily="34" charset="0"/>
                          <a:cs typeface="Arial" pitchFamily="34" charset="0"/>
                        </a:rPr>
                        <a:t>Contract</a:t>
                      </a:r>
                      <a:r>
                        <a:rPr lang="en-US" sz="1100" b="0" baseline="0" dirty="0" smtClean="0">
                          <a:solidFill>
                            <a:schemeClr val="tx1"/>
                          </a:solidFill>
                          <a:latin typeface="Arial" pitchFamily="34" charset="0"/>
                          <a:cs typeface="Arial" pitchFamily="34" charset="0"/>
                        </a:rPr>
                        <a:t> with Vendor for FTI Services to support SUA</a:t>
                      </a:r>
                    </a:p>
                    <a:p>
                      <a:pPr marL="0" indent="0" algn="ctr" defTabSz="457200">
                        <a:buFont typeface="Arial" panose="020B0604020202020204" pitchFamily="34" charset="0"/>
                        <a:buNone/>
                      </a:pPr>
                      <a:r>
                        <a:rPr lang="en-US" sz="1100" b="0" baseline="0" dirty="0" smtClean="0">
                          <a:solidFill>
                            <a:schemeClr val="tx1"/>
                          </a:solidFill>
                          <a:latin typeface="Arial" pitchFamily="34" charset="0"/>
                          <a:cs typeface="Arial" pitchFamily="34" charset="0"/>
                        </a:rPr>
                        <a:t>Enable Capability in the field</a:t>
                      </a:r>
                      <a:endParaRPr lang="en-US" sz="1100" b="0" dirty="0" smtClean="0">
                        <a:solidFill>
                          <a:schemeClr val="tx1"/>
                        </a:solidFill>
                        <a:latin typeface="Arial" pitchFamily="34" charset="0"/>
                        <a:cs typeface="Arial" pitchFamily="34" charset="0"/>
                      </a:endParaRPr>
                    </a:p>
                    <a:p>
                      <a:pPr marL="0" indent="0" algn="ctr" defTabSz="457200">
                        <a:buFont typeface="Arial" panose="020B0604020202020204" pitchFamily="34" charset="0"/>
                        <a:buNone/>
                      </a:pPr>
                      <a:r>
                        <a:rPr lang="en-US" sz="1100" b="0" dirty="0" smtClean="0">
                          <a:solidFill>
                            <a:schemeClr val="tx1"/>
                          </a:solidFill>
                          <a:latin typeface="Arial" pitchFamily="34" charset="0"/>
                          <a:cs typeface="Arial" pitchFamily="34" charset="0"/>
                        </a:rPr>
                        <a:t>July 2015</a:t>
                      </a:r>
                    </a:p>
                  </a:txBody>
                  <a:tcPr marL="43038" marR="43038" marT="0" marB="0" anchor="ctr">
                    <a:solidFill>
                      <a:schemeClr val="tx2">
                        <a:lumMod val="20000"/>
                        <a:lumOff val="80000"/>
                      </a:schemeClr>
                    </a:solidFill>
                  </a:tcPr>
                </a:tc>
              </a:tr>
            </a:tbl>
          </a:graphicData>
        </a:graphic>
      </p:graphicFrame>
    </p:spTree>
    <p:extLst>
      <p:ext uri="{BB962C8B-B14F-4D97-AF65-F5344CB8AC3E}">
        <p14:creationId xmlns:p14="http://schemas.microsoft.com/office/powerpoint/2010/main" val="40596784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descr="90 Day Forecast (Dec 2014, Jan 2015, Feb 2015)" title="NextGen Portfolio Accomplishments"/>
          <p:cNvGraphicFramePr>
            <a:graphicFrameLocks noGrp="1"/>
          </p:cNvGraphicFramePr>
          <p:nvPr>
            <p:extLst>
              <p:ext uri="{D42A27DB-BD31-4B8C-83A1-F6EECF244321}">
                <p14:modId xmlns:p14="http://schemas.microsoft.com/office/powerpoint/2010/main" val="3680282429"/>
              </p:ext>
            </p:extLst>
          </p:nvPr>
        </p:nvGraphicFramePr>
        <p:xfrm>
          <a:off x="283269" y="898530"/>
          <a:ext cx="8632723" cy="4264272"/>
        </p:xfrm>
        <a:graphic>
          <a:graphicData uri="http://schemas.openxmlformats.org/drawingml/2006/table">
            <a:tbl>
              <a:tblPr firstRow="1" firstCol="1" bandRow="1">
                <a:tableStyleId>{5C22544A-7EE6-4342-B048-85BDC9FD1C3A}</a:tableStyleId>
              </a:tblPr>
              <a:tblGrid>
                <a:gridCol w="959377"/>
                <a:gridCol w="2091104"/>
                <a:gridCol w="5582242"/>
              </a:tblGrid>
              <a:tr h="240912">
                <a:tc>
                  <a:txBody>
                    <a:bodyPr/>
                    <a:lstStyle/>
                    <a:p>
                      <a:pPr marL="0" marR="0" algn="ctr">
                        <a:lnSpc>
                          <a:spcPct val="115000"/>
                        </a:lnSpc>
                        <a:spcBef>
                          <a:spcPts val="0"/>
                        </a:spcBef>
                        <a:spcAft>
                          <a:spcPts val="0"/>
                        </a:spcAft>
                      </a:pPr>
                      <a:r>
                        <a:rPr lang="en-US" sz="1100" dirty="0">
                          <a:effectLst/>
                          <a:latin typeface="Arial" pitchFamily="34" charset="0"/>
                          <a:cs typeface="Arial" pitchFamily="34" charset="0"/>
                        </a:rPr>
                        <a:t>Portfolio</a:t>
                      </a:r>
                      <a:endParaRPr lang="en-US" sz="1100" dirty="0">
                        <a:effectLst/>
                        <a:latin typeface="Arial" pitchFamily="34" charset="0"/>
                        <a:ea typeface="Times New Roman"/>
                        <a:cs typeface="Arial" pitchFamily="34" charset="0"/>
                      </a:endParaRPr>
                    </a:p>
                  </a:txBody>
                  <a:tcPr marL="43038" marR="43038" marT="0" marB="0" anchor="ctr"/>
                </a:tc>
                <a:tc>
                  <a:txBody>
                    <a:bodyPr/>
                    <a:lstStyle/>
                    <a:p>
                      <a:pPr marL="0" marR="0" algn="ctr">
                        <a:lnSpc>
                          <a:spcPct val="115000"/>
                        </a:lnSpc>
                        <a:spcBef>
                          <a:spcPts val="0"/>
                        </a:spcBef>
                        <a:spcAft>
                          <a:spcPts val="0"/>
                        </a:spcAft>
                      </a:pPr>
                      <a:r>
                        <a:rPr lang="en-US" sz="1100" dirty="0" smtClean="0">
                          <a:effectLst/>
                          <a:latin typeface="Arial" pitchFamily="34" charset="0"/>
                          <a:cs typeface="Arial" pitchFamily="34" charset="0"/>
                        </a:rPr>
                        <a:t>Increment</a:t>
                      </a:r>
                      <a:endParaRPr lang="en-US" sz="1100" dirty="0">
                        <a:effectLst/>
                        <a:latin typeface="Arial" pitchFamily="34" charset="0"/>
                        <a:ea typeface="Times New Roman"/>
                        <a:cs typeface="Arial" pitchFamily="34" charset="0"/>
                      </a:endParaRPr>
                    </a:p>
                  </a:txBody>
                  <a:tcPr marL="43038" marR="43038" marT="0" marB="0" anchor="ctr"/>
                </a:tc>
                <a:tc>
                  <a:txBody>
                    <a:bodyPr/>
                    <a:lstStyle/>
                    <a:p>
                      <a:pPr marL="0" marR="0" algn="ctr">
                        <a:lnSpc>
                          <a:spcPct val="115000"/>
                        </a:lnSpc>
                        <a:spcBef>
                          <a:spcPts val="0"/>
                        </a:spcBef>
                        <a:spcAft>
                          <a:spcPts val="0"/>
                        </a:spcAft>
                      </a:pPr>
                      <a:r>
                        <a:rPr lang="en-US" sz="1100" dirty="0" smtClean="0">
                          <a:effectLst/>
                          <a:latin typeface="Arial" pitchFamily="34" charset="0"/>
                          <a:cs typeface="Arial" pitchFamily="34" charset="0"/>
                        </a:rPr>
                        <a:t>Projected Accomplishments</a:t>
                      </a:r>
                      <a:endParaRPr lang="en-US" sz="1100" dirty="0">
                        <a:effectLst/>
                        <a:latin typeface="Arial" pitchFamily="34" charset="0"/>
                        <a:ea typeface="Times New Roman"/>
                        <a:cs typeface="Arial" pitchFamily="34" charset="0"/>
                      </a:endParaRPr>
                    </a:p>
                  </a:txBody>
                  <a:tcPr marL="43038" marR="43038" marT="0" marB="0" anchor="ctr"/>
                </a:tc>
              </a:tr>
              <a:tr h="648711">
                <a:tc>
                  <a:txBody>
                    <a:bodyPr/>
                    <a:lstStyle/>
                    <a:p>
                      <a:pPr marL="0" marR="0" algn="ctr">
                        <a:lnSpc>
                          <a:spcPct val="115000"/>
                        </a:lnSpc>
                        <a:spcBef>
                          <a:spcPts val="0"/>
                        </a:spcBef>
                        <a:spcAft>
                          <a:spcPts val="0"/>
                        </a:spcAft>
                      </a:pPr>
                      <a:r>
                        <a:rPr lang="en-US" sz="1100" dirty="0" smtClean="0">
                          <a:effectLst/>
                          <a:latin typeface="Arial" pitchFamily="34" charset="0"/>
                          <a:ea typeface="Times New Roman"/>
                          <a:cs typeface="Arial" pitchFamily="34" charset="0"/>
                        </a:rPr>
                        <a:t>PBN</a:t>
                      </a:r>
                      <a:endParaRPr lang="en-US" sz="1100" dirty="0">
                        <a:effectLst/>
                        <a:latin typeface="Arial" pitchFamily="34" charset="0"/>
                        <a:ea typeface="Times New Roman"/>
                        <a:cs typeface="Arial" pitchFamily="34" charset="0"/>
                      </a:endParaRPr>
                    </a:p>
                  </a:txBody>
                  <a:tcPr marL="0" marR="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tx1">
                              <a:lumMod val="95000"/>
                              <a:lumOff val="5000"/>
                            </a:schemeClr>
                          </a:solidFill>
                          <a:latin typeface="Arial" panose="020B0604020202020204" pitchFamily="34" charset="0"/>
                          <a:cs typeface="Arial" panose="020B0604020202020204" pitchFamily="34" charset="0"/>
                        </a:rPr>
                        <a:t>108209-12 Metroplex</a:t>
                      </a:r>
                      <a:r>
                        <a:rPr lang="en-US" sz="1100" b="0" baseline="0" dirty="0" smtClean="0">
                          <a:solidFill>
                            <a:schemeClr val="tx1">
                              <a:lumMod val="95000"/>
                              <a:lumOff val="5000"/>
                            </a:schemeClr>
                          </a:solidFill>
                          <a:latin typeface="Arial" panose="020B0604020202020204" pitchFamily="34" charset="0"/>
                          <a:cs typeface="Arial" panose="020B0604020202020204" pitchFamily="34" charset="0"/>
                        </a:rPr>
                        <a:t> PBN Procedures</a:t>
                      </a:r>
                      <a:endParaRPr lang="en-US" sz="1100" b="0" dirty="0" smtClean="0">
                        <a:solidFill>
                          <a:schemeClr val="tx1">
                            <a:lumMod val="95000"/>
                            <a:lumOff val="5000"/>
                          </a:schemeClr>
                        </a:solidFill>
                        <a:latin typeface="Arial" panose="020B0604020202020204" pitchFamily="34" charset="0"/>
                        <a:cs typeface="Arial" panose="020B0604020202020204" pitchFamily="34" charset="0"/>
                      </a:endParaRPr>
                    </a:p>
                  </a:txBody>
                  <a:tcPr marL="43038" marR="43038"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Las Vegas Study Team Kickoff August 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Las Vegas Study Team first Outreach August 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Las Vegas Study Team Second Outreach September 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Las Vegas Study Team Final Outreach October 2015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Washington Post Implementation Initial Ops Monitoring Complete, August 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Washington Post Implementation Data Collection Initiated September 2015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Cleveland/Detroit Affected Environment (Sept) and Final Ops Validation Complete, September 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Cleveland/Detroit Final Ops Validation, EA Alternative Section Complete and SMS Initiate October 2015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Florida 75% Design Complete September 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Florida EA Affected Environment Section Complete October 2015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Denver Environmental Purpose and Need Section and 25% Design Complete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September 2015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Phoenix Metroplex Eval Phase Begin August 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rPr>
                        <a:t>Phoenix Design Phase End and Eval Phase Begin October 2015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kern="0" baseline="0" dirty="0" smtClean="0">
                        <a:solidFill>
                          <a:schemeClr val="tx1">
                            <a:lumMod val="95000"/>
                            <a:lumOff val="5000"/>
                          </a:schemeClr>
                        </a:solidFill>
                        <a:latin typeface="Arial" panose="020B0604020202020204" pitchFamily="34" charset="0"/>
                        <a:cs typeface="Arial" panose="020B0604020202020204" pitchFamily="34" charset="0"/>
                      </a:endParaRPr>
                    </a:p>
                  </a:txBody>
                  <a:tcPr marL="43038" marR="43038" marT="0" marB="0" anchor="ctr">
                    <a:solidFill>
                      <a:schemeClr val="accent1">
                        <a:lumMod val="20000"/>
                        <a:lumOff val="80000"/>
                      </a:schemeClr>
                    </a:solidFill>
                  </a:tcPr>
                </a:tc>
              </a:tr>
            </a:tbl>
          </a:graphicData>
        </a:graphic>
      </p:graphicFrame>
      <p:sp>
        <p:nvSpPr>
          <p:cNvPr id="7" name="TextBox 6"/>
          <p:cNvSpPr txBox="1"/>
          <p:nvPr/>
        </p:nvSpPr>
        <p:spPr>
          <a:xfrm>
            <a:off x="283269" y="6611779"/>
            <a:ext cx="8577469" cy="246221"/>
          </a:xfrm>
          <a:prstGeom prst="rect">
            <a:avLst/>
          </a:prstGeom>
          <a:noFill/>
        </p:spPr>
        <p:txBody>
          <a:bodyPr wrap="square" rtlCol="0">
            <a:spAutoFit/>
          </a:bodyPr>
          <a:lstStyle/>
          <a:p>
            <a:pPr algn="ctr"/>
            <a:r>
              <a:rPr lang="en-US" sz="1000" b="1" dirty="0" smtClean="0">
                <a:solidFill>
                  <a:prstClr val="black"/>
                </a:solidFill>
              </a:rPr>
              <a:t>38</a:t>
            </a:r>
            <a:endParaRPr lang="en-US" sz="1000" b="1" dirty="0">
              <a:solidFill>
                <a:prstClr val="black"/>
              </a:solidFill>
            </a:endParaRPr>
          </a:p>
        </p:txBody>
      </p:sp>
      <p:sp>
        <p:nvSpPr>
          <p:cNvPr id="6" name="Title 3" descr="90 Day Forecast (Dec 2014, Jan 2015, Feb 2015)" title="NextGen Portfolio Accomplishments"/>
          <p:cNvSpPr>
            <a:spLocks noGrp="1"/>
          </p:cNvSpPr>
          <p:nvPr>
            <p:ph type="title"/>
          </p:nvPr>
        </p:nvSpPr>
        <p:spPr>
          <a:xfrm>
            <a:off x="457200" y="0"/>
            <a:ext cx="8229600" cy="861237"/>
          </a:xfrm>
        </p:spPr>
        <p:txBody>
          <a:bodyPr/>
          <a:lstStyle/>
          <a:p>
            <a:r>
              <a:rPr lang="en-US" sz="2800" dirty="0" smtClean="0"/>
              <a:t>NextGen Portfolio 90 Day Forecast</a:t>
            </a:r>
            <a:br>
              <a:rPr lang="en-US" sz="2800" dirty="0" smtClean="0"/>
            </a:br>
            <a:r>
              <a:rPr lang="en-US" sz="2400" b="0" dirty="0" smtClean="0"/>
              <a:t>(August, September, and October)</a:t>
            </a:r>
            <a:endParaRPr lang="en-US" sz="2400" b="0" dirty="0"/>
          </a:p>
        </p:txBody>
      </p:sp>
    </p:spTree>
    <p:extLst>
      <p:ext uri="{BB962C8B-B14F-4D97-AF65-F5344CB8AC3E}">
        <p14:creationId xmlns:p14="http://schemas.microsoft.com/office/powerpoint/2010/main" val="27260112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descr="90 Day Forecast (Dec 2014, Jan 2015, Feb 2015)" title="NextGen Portfolio Accomplishments"/>
          <p:cNvGraphicFramePr>
            <a:graphicFrameLocks noGrp="1"/>
          </p:cNvGraphicFramePr>
          <p:nvPr>
            <p:extLst>
              <p:ext uri="{D42A27DB-BD31-4B8C-83A1-F6EECF244321}">
                <p14:modId xmlns:p14="http://schemas.microsoft.com/office/powerpoint/2010/main" val="3677677177"/>
              </p:ext>
            </p:extLst>
          </p:nvPr>
        </p:nvGraphicFramePr>
        <p:xfrm>
          <a:off x="283269" y="898530"/>
          <a:ext cx="8632723" cy="4096632"/>
        </p:xfrm>
        <a:graphic>
          <a:graphicData uri="http://schemas.openxmlformats.org/drawingml/2006/table">
            <a:tbl>
              <a:tblPr firstRow="1" firstCol="1" bandRow="1">
                <a:tableStyleId>{5C22544A-7EE6-4342-B048-85BDC9FD1C3A}</a:tableStyleId>
              </a:tblPr>
              <a:tblGrid>
                <a:gridCol w="842146"/>
                <a:gridCol w="3358095"/>
                <a:gridCol w="4432482"/>
              </a:tblGrid>
              <a:tr h="240912">
                <a:tc>
                  <a:txBody>
                    <a:bodyPr/>
                    <a:lstStyle/>
                    <a:p>
                      <a:pPr marL="0" marR="0" algn="ctr">
                        <a:lnSpc>
                          <a:spcPct val="115000"/>
                        </a:lnSpc>
                        <a:spcBef>
                          <a:spcPts val="0"/>
                        </a:spcBef>
                        <a:spcAft>
                          <a:spcPts val="0"/>
                        </a:spcAft>
                      </a:pPr>
                      <a:r>
                        <a:rPr lang="en-US" sz="1100" dirty="0">
                          <a:effectLst/>
                          <a:latin typeface="Arial" pitchFamily="34" charset="0"/>
                          <a:cs typeface="Arial" pitchFamily="34" charset="0"/>
                        </a:rPr>
                        <a:t>Portfolio</a:t>
                      </a:r>
                      <a:endParaRPr lang="en-US" sz="1100" dirty="0">
                        <a:effectLst/>
                        <a:latin typeface="Arial" pitchFamily="34" charset="0"/>
                        <a:ea typeface="Times New Roman"/>
                        <a:cs typeface="Arial" pitchFamily="34" charset="0"/>
                      </a:endParaRPr>
                    </a:p>
                  </a:txBody>
                  <a:tcPr marL="43038" marR="43038" marT="0" marB="0" anchor="ctr"/>
                </a:tc>
                <a:tc>
                  <a:txBody>
                    <a:bodyPr/>
                    <a:lstStyle/>
                    <a:p>
                      <a:pPr marL="0" marR="0" algn="ctr">
                        <a:lnSpc>
                          <a:spcPct val="115000"/>
                        </a:lnSpc>
                        <a:spcBef>
                          <a:spcPts val="0"/>
                        </a:spcBef>
                        <a:spcAft>
                          <a:spcPts val="0"/>
                        </a:spcAft>
                      </a:pPr>
                      <a:r>
                        <a:rPr lang="en-US" sz="1100" dirty="0" smtClean="0">
                          <a:effectLst/>
                          <a:latin typeface="Arial" pitchFamily="34" charset="0"/>
                          <a:cs typeface="Arial" pitchFamily="34" charset="0"/>
                        </a:rPr>
                        <a:t>Increment</a:t>
                      </a:r>
                      <a:endParaRPr lang="en-US" sz="1100" dirty="0">
                        <a:effectLst/>
                        <a:latin typeface="Arial" pitchFamily="34" charset="0"/>
                        <a:ea typeface="Times New Roman"/>
                        <a:cs typeface="Arial" pitchFamily="34" charset="0"/>
                      </a:endParaRPr>
                    </a:p>
                  </a:txBody>
                  <a:tcPr marL="43038" marR="43038" marT="0" marB="0" anchor="ctr"/>
                </a:tc>
                <a:tc>
                  <a:txBody>
                    <a:bodyPr/>
                    <a:lstStyle/>
                    <a:p>
                      <a:pPr marL="0" marR="0" algn="ctr">
                        <a:lnSpc>
                          <a:spcPct val="115000"/>
                        </a:lnSpc>
                        <a:spcBef>
                          <a:spcPts val="0"/>
                        </a:spcBef>
                        <a:spcAft>
                          <a:spcPts val="0"/>
                        </a:spcAft>
                      </a:pPr>
                      <a:r>
                        <a:rPr lang="en-US" sz="1100" dirty="0" smtClean="0">
                          <a:effectLst/>
                          <a:latin typeface="Arial" pitchFamily="34" charset="0"/>
                          <a:cs typeface="Arial" pitchFamily="34" charset="0"/>
                        </a:rPr>
                        <a:t>Current/Projected Accomplishments</a:t>
                      </a:r>
                      <a:endParaRPr lang="en-US" sz="1100" dirty="0">
                        <a:effectLst/>
                        <a:latin typeface="Arial" pitchFamily="34" charset="0"/>
                        <a:ea typeface="Times New Roman"/>
                        <a:cs typeface="Arial" pitchFamily="34" charset="0"/>
                      </a:endParaRPr>
                    </a:p>
                  </a:txBody>
                  <a:tcPr marL="43038" marR="43038" marT="0" marB="0" anchor="ctr"/>
                </a:tc>
              </a:tr>
              <a:tr h="648711">
                <a:tc rowSpan="3">
                  <a:txBody>
                    <a:bodyPr/>
                    <a:lstStyle/>
                    <a:p>
                      <a:pPr marL="0" marR="0" algn="ctr">
                        <a:lnSpc>
                          <a:spcPct val="115000"/>
                        </a:lnSpc>
                        <a:spcBef>
                          <a:spcPts val="0"/>
                        </a:spcBef>
                        <a:spcAft>
                          <a:spcPts val="0"/>
                        </a:spcAft>
                      </a:pPr>
                      <a:r>
                        <a:rPr lang="en-US" sz="1100" dirty="0" smtClean="0">
                          <a:effectLst/>
                          <a:latin typeface="Arial" pitchFamily="34" charset="0"/>
                          <a:ea typeface="Times New Roman"/>
                          <a:cs typeface="Arial" pitchFamily="34" charset="0"/>
                        </a:rPr>
                        <a:t>PBN</a:t>
                      </a:r>
                      <a:endParaRPr lang="en-US" sz="1100" dirty="0">
                        <a:effectLst/>
                        <a:latin typeface="Arial" pitchFamily="34" charset="0"/>
                        <a:ea typeface="Times New Roman"/>
                        <a:cs typeface="Arial" pitchFamily="34" charset="0"/>
                      </a:endParaRPr>
                    </a:p>
                  </a:txBody>
                  <a:tcPr marL="0" marR="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tx1">
                              <a:lumMod val="95000"/>
                              <a:lumOff val="5000"/>
                            </a:schemeClr>
                          </a:solidFill>
                          <a:effectLst/>
                          <a:latin typeface="Arial" pitchFamily="34" charset="0"/>
                          <a:ea typeface="Times New Roman"/>
                          <a:cs typeface="Arial" pitchFamily="34" charset="0"/>
                        </a:rPr>
                        <a:t>107103-12 RNP Authorization Required (AR) Approaches</a:t>
                      </a:r>
                    </a:p>
                  </a:txBody>
                  <a:tcPr marL="43038" marR="43038" marT="0" marB="0" anchor="c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b="0" baseline="0" dirty="0" smtClean="0">
                          <a:solidFill>
                            <a:schemeClr val="tx1"/>
                          </a:solidFill>
                          <a:effectLst/>
                          <a:latin typeface="Arial" pitchFamily="34" charset="0"/>
                          <a:ea typeface="Times New Roman"/>
                          <a:cs typeface="Arial" pitchFamily="34" charset="0"/>
                        </a:rPr>
                        <a:t>7 RNP AR (2 Original, 5 Amendments) are scheduled to be published August 2015</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sz="1100" b="0" dirty="0" smtClean="0">
                        <a:solidFill>
                          <a:schemeClr val="tx1"/>
                        </a:solidFill>
                        <a:effectLst/>
                        <a:latin typeface="Arial" pitchFamily="34" charset="0"/>
                        <a:ea typeface="Times New Roman"/>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dirty="0" smtClean="0">
                          <a:solidFill>
                            <a:srgbClr val="000000"/>
                          </a:solidFill>
                          <a:effectLst/>
                          <a:latin typeface="Arial"/>
                          <a:ea typeface="Calibri"/>
                        </a:rPr>
                        <a:t>15 RNP AR (4 Originals, 11 Amendments) are scheduled to be published October 2015</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sz="1100" b="0" dirty="0" smtClean="0">
                        <a:solidFill>
                          <a:schemeClr val="tx1"/>
                        </a:solidFill>
                        <a:effectLst/>
                        <a:latin typeface="Arial" pitchFamily="34" charset="0"/>
                        <a:ea typeface="Times New Roman"/>
                        <a:cs typeface="Arial" pitchFamily="34" charset="0"/>
                      </a:endParaRPr>
                    </a:p>
                  </a:txBody>
                  <a:tcPr marL="43038" marR="43038" marT="0" marB="0" anchor="ctr">
                    <a:solidFill>
                      <a:schemeClr val="tx2">
                        <a:lumMod val="20000"/>
                        <a:lumOff val="80000"/>
                      </a:schemeClr>
                    </a:solidFill>
                  </a:tcPr>
                </a:tc>
              </a:tr>
              <a:tr h="648711">
                <a:tc vMerge="1">
                  <a:txBody>
                    <a:bodyPr/>
                    <a:lstStyle/>
                    <a:p>
                      <a:pPr marL="0" marR="0" algn="ctr">
                        <a:lnSpc>
                          <a:spcPct val="115000"/>
                        </a:lnSpc>
                        <a:spcBef>
                          <a:spcPts val="0"/>
                        </a:spcBef>
                        <a:spcAft>
                          <a:spcPts val="0"/>
                        </a:spcAft>
                      </a:pPr>
                      <a:endParaRPr lang="en-US" sz="1200" dirty="0">
                        <a:effectLst/>
                        <a:latin typeface="Calibri"/>
                        <a:ea typeface="Times New Roman"/>
                        <a:cs typeface="Times New Roman"/>
                      </a:endParaRPr>
                    </a:p>
                  </a:txBody>
                  <a:tcPr marL="0" marR="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kern="1200" dirty="0" smtClean="0">
                          <a:solidFill>
                            <a:schemeClr val="tx1">
                              <a:lumMod val="95000"/>
                              <a:lumOff val="5000"/>
                            </a:schemeClr>
                          </a:solidFill>
                          <a:effectLst/>
                          <a:latin typeface="Arial" pitchFamily="34" charset="0"/>
                          <a:ea typeface="Times New Roman"/>
                          <a:cs typeface="Arial" pitchFamily="34" charset="0"/>
                        </a:rPr>
                        <a:t>107103-13 RNAV SIDs and STARs at Single Sites</a:t>
                      </a:r>
                    </a:p>
                  </a:txBody>
                  <a:tcPr marL="43038" marR="43038"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dirty="0" smtClean="0">
                          <a:solidFill>
                            <a:srgbClr val="000000"/>
                          </a:solidFill>
                          <a:effectLst/>
                          <a:latin typeface="Arial"/>
                          <a:ea typeface="Calibri"/>
                        </a:rPr>
                        <a:t>10 RNAV SID (10 Amendments) and 5 RNAV STAR (2 Originals, 3 Amendments) are scheduled to be published August 2015</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sz="1100" b="0" dirty="0" smtClean="0">
                        <a:solidFill>
                          <a:schemeClr val="tx1"/>
                        </a:solidFill>
                        <a:effectLst/>
                        <a:latin typeface="Arial" pitchFamily="34" charset="0"/>
                        <a:ea typeface="Times New Roman"/>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100" dirty="0" smtClean="0">
                          <a:solidFill>
                            <a:srgbClr val="000000"/>
                          </a:solidFill>
                          <a:effectLst/>
                          <a:latin typeface="Arial"/>
                          <a:ea typeface="Calibri"/>
                        </a:rPr>
                        <a:t>24 RNAV SID (2 Originals, 22 Amendments) and 17 RNAV STAR (2 Originals, 15 Amendments) scheduled to be published October 2015</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sz="1100" dirty="0" smtClean="0">
                        <a:solidFill>
                          <a:srgbClr val="000000"/>
                        </a:solidFill>
                        <a:effectLst/>
                        <a:latin typeface="Arial"/>
                        <a:ea typeface="Calibri"/>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sz="1100" b="0" dirty="0" smtClean="0">
                        <a:solidFill>
                          <a:schemeClr val="tx1"/>
                        </a:solidFill>
                        <a:effectLst/>
                        <a:latin typeface="Arial" pitchFamily="34" charset="0"/>
                        <a:ea typeface="Times New Roman"/>
                        <a:cs typeface="Arial" pitchFamily="34" charset="0"/>
                      </a:endParaRPr>
                    </a:p>
                  </a:txBody>
                  <a:tcPr marL="43038" marR="43038" marT="0" marB="0" anchor="ctr">
                    <a:solidFill>
                      <a:schemeClr val="accent1">
                        <a:lumMod val="20000"/>
                        <a:lumOff val="80000"/>
                      </a:schemeClr>
                    </a:solidFill>
                  </a:tcPr>
                </a:tc>
              </a:tr>
              <a:tr h="648711">
                <a:tc vMerge="1">
                  <a:txBody>
                    <a:bodyPr/>
                    <a:lstStyle/>
                    <a:p>
                      <a:pPr marL="0" marR="0" algn="ctr">
                        <a:lnSpc>
                          <a:spcPct val="115000"/>
                        </a:lnSpc>
                        <a:spcBef>
                          <a:spcPts val="0"/>
                        </a:spcBef>
                        <a:spcAft>
                          <a:spcPts val="0"/>
                        </a:spcAft>
                      </a:pPr>
                      <a:endParaRPr lang="en-US" sz="1200" dirty="0">
                        <a:effectLst/>
                        <a:latin typeface="Arial" pitchFamily="34" charset="0"/>
                        <a:ea typeface="Times New Roman"/>
                        <a:cs typeface="Arial" pitchFamily="34" charset="0"/>
                      </a:endParaRPr>
                    </a:p>
                  </a:txBody>
                  <a:tcPr marL="0" marR="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tx1">
                              <a:lumMod val="95000"/>
                              <a:lumOff val="5000"/>
                            </a:schemeClr>
                          </a:solidFill>
                          <a:effectLst/>
                          <a:latin typeface="Arial" panose="020B0604020202020204" pitchFamily="34" charset="0"/>
                          <a:ea typeface="Times New Roman"/>
                          <a:cs typeface="Arial" panose="020B0604020202020204" pitchFamily="34" charset="0"/>
                        </a:rPr>
                        <a:t>108209-20 Advanced</a:t>
                      </a:r>
                      <a:r>
                        <a:rPr lang="en-US" sz="1100" b="0" baseline="0" dirty="0" smtClean="0">
                          <a:solidFill>
                            <a:schemeClr val="tx1">
                              <a:lumMod val="95000"/>
                              <a:lumOff val="5000"/>
                            </a:schemeClr>
                          </a:solidFill>
                          <a:effectLst/>
                          <a:latin typeface="Arial" panose="020B0604020202020204" pitchFamily="34" charset="0"/>
                          <a:ea typeface="Times New Roman"/>
                          <a:cs typeface="Arial" panose="020B0604020202020204" pitchFamily="34" charset="0"/>
                        </a:rPr>
                        <a:t> and Efficient RNP</a:t>
                      </a:r>
                      <a:endParaRPr lang="en-US" sz="1100" b="0" dirty="0" smtClean="0">
                        <a:solidFill>
                          <a:schemeClr val="tx1">
                            <a:lumMod val="95000"/>
                            <a:lumOff val="5000"/>
                          </a:schemeClr>
                        </a:solidFill>
                        <a:effectLst/>
                        <a:latin typeface="Arial" panose="020B0604020202020204" pitchFamily="34" charset="0"/>
                        <a:ea typeface="Times New Roman"/>
                        <a:cs typeface="Arial" panose="020B0604020202020204" pitchFamily="34" charset="0"/>
                      </a:endParaRPr>
                    </a:p>
                  </a:txBody>
                  <a:tcPr marL="43038" marR="43038" marT="0" marB="0" anchor="c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baseline="0" dirty="0" smtClean="0">
                        <a:solidFill>
                          <a:schemeClr val="tx1"/>
                        </a:solidFill>
                        <a:effectLst/>
                        <a:latin typeface="Arial" panose="020B0604020202020204" pitchFamily="34" charset="0"/>
                        <a:ea typeface="Times New Roman"/>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baseline="0" dirty="0" smtClean="0">
                          <a:solidFill>
                            <a:schemeClr val="tx1"/>
                          </a:solidFill>
                          <a:effectLst/>
                          <a:latin typeface="Arial" panose="020B0604020202020204" pitchFamily="34" charset="0"/>
                          <a:ea typeface="Times New Roman"/>
                          <a:cs typeface="Arial" panose="020B0604020202020204" pitchFamily="34" charset="0"/>
                        </a:rPr>
                        <a:t>Develop EoR Widely Spaced Ops National Standard - Concept Validation Activities – </a:t>
                      </a:r>
                      <a:r>
                        <a:rPr lang="en-US" sz="1100" dirty="0" smtClean="0">
                          <a:latin typeface="Arial" panose="020B0604020202020204" pitchFamily="34" charset="0"/>
                          <a:ea typeface="Calibri"/>
                          <a:cs typeface="Arial" panose="020B0604020202020204" pitchFamily="34" charset="0"/>
                        </a:rPr>
                        <a:t>Held EoR</a:t>
                      </a:r>
                      <a:r>
                        <a:rPr lang="en-US" sz="1100" baseline="0" dirty="0" smtClean="0">
                          <a:latin typeface="Arial" panose="020B0604020202020204" pitchFamily="34" charset="0"/>
                          <a:ea typeface="Calibri"/>
                          <a:cs typeface="Arial" panose="020B0604020202020204" pitchFamily="34" charset="0"/>
                        </a:rPr>
                        <a:t> Post Fly It meeting with MITRE and Denver Stakeholders </a:t>
                      </a:r>
                      <a:endParaRPr lang="en-US" sz="1100" dirty="0" smtClean="0">
                        <a:latin typeface="Arial" panose="020B0604020202020204" pitchFamily="34" charset="0"/>
                        <a:ea typeface="Calibri"/>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ea typeface="Calibri"/>
                          <a:cs typeface="Arial" panose="020B0604020202020204" pitchFamily="34" charset="0"/>
                        </a:rPr>
                        <a:t>August 2015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smtClean="0">
                        <a:latin typeface="Arial" panose="020B0604020202020204" pitchFamily="34" charset="0"/>
                        <a:ea typeface="Calibri"/>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ea typeface="Calibri"/>
                          <a:cs typeface="Arial" panose="020B0604020202020204" pitchFamily="34" charset="0"/>
                        </a:rPr>
                        <a:t>Complete</a:t>
                      </a:r>
                      <a:r>
                        <a:rPr lang="en-US" sz="1100" baseline="0" dirty="0" smtClean="0">
                          <a:latin typeface="Arial" panose="020B0604020202020204" pitchFamily="34" charset="0"/>
                          <a:ea typeface="Calibri"/>
                          <a:cs typeface="Arial" panose="020B0604020202020204" pitchFamily="34" charset="0"/>
                        </a:rPr>
                        <a:t> </a:t>
                      </a:r>
                      <a:r>
                        <a:rPr lang="en-US" sz="1100" baseline="0" dirty="0" err="1" smtClean="0">
                          <a:latin typeface="Arial" panose="020B0604020202020204" pitchFamily="34" charset="0"/>
                          <a:ea typeface="Calibri"/>
                          <a:cs typeface="Arial" panose="020B0604020202020204" pitchFamily="34" charset="0"/>
                        </a:rPr>
                        <a:t>EoR</a:t>
                      </a:r>
                      <a:r>
                        <a:rPr lang="en-US" sz="1100" baseline="0" dirty="0" smtClean="0">
                          <a:latin typeface="Arial" panose="020B0604020202020204" pitchFamily="34" charset="0"/>
                          <a:ea typeface="Calibri"/>
                          <a:cs typeface="Arial" panose="020B0604020202020204" pitchFamily="34" charset="0"/>
                        </a:rPr>
                        <a:t> Track-To-Fix (TF) fly-by Approach Safety Analysis – External Stakeholder Meeting planned for August 14 (Scope to share early results of TF Safety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latin typeface="Arial" panose="020B0604020202020204" pitchFamily="34" charset="0"/>
                          <a:ea typeface="Calibri"/>
                          <a:cs typeface="Arial" panose="020B0604020202020204" pitchFamily="34" charset="0"/>
                        </a:rPr>
                        <a:t>August 2015</a:t>
                      </a:r>
                      <a:endParaRPr lang="en-US" sz="1100" dirty="0" smtClean="0">
                        <a:latin typeface="Arial" panose="020B0604020202020204" pitchFamily="34" charset="0"/>
                        <a:ea typeface="Calibri"/>
                        <a:cs typeface="Arial" panose="020B0604020202020204" pitchFamily="34" charset="0"/>
                      </a:endParaRPr>
                    </a:p>
                  </a:txBody>
                  <a:tcPr marL="43038" marR="43038" marT="0" marB="0" anchor="ctr">
                    <a:solidFill>
                      <a:schemeClr val="tx2">
                        <a:lumMod val="20000"/>
                        <a:lumOff val="80000"/>
                      </a:schemeClr>
                    </a:solidFill>
                  </a:tcPr>
                </a:tc>
              </a:tr>
            </a:tbl>
          </a:graphicData>
        </a:graphic>
      </p:graphicFrame>
      <p:sp>
        <p:nvSpPr>
          <p:cNvPr id="7" name="TextBox 6"/>
          <p:cNvSpPr txBox="1"/>
          <p:nvPr/>
        </p:nvSpPr>
        <p:spPr>
          <a:xfrm>
            <a:off x="283269" y="6611779"/>
            <a:ext cx="8577469" cy="246221"/>
          </a:xfrm>
          <a:prstGeom prst="rect">
            <a:avLst/>
          </a:prstGeom>
          <a:noFill/>
        </p:spPr>
        <p:txBody>
          <a:bodyPr wrap="square" rtlCol="0">
            <a:spAutoFit/>
          </a:bodyPr>
          <a:lstStyle/>
          <a:p>
            <a:pPr algn="ctr"/>
            <a:r>
              <a:rPr lang="en-US" sz="1000" b="1" dirty="0" smtClean="0">
                <a:solidFill>
                  <a:prstClr val="black"/>
                </a:solidFill>
              </a:rPr>
              <a:t>39</a:t>
            </a:r>
            <a:endParaRPr lang="en-US" sz="1000" b="1" dirty="0">
              <a:solidFill>
                <a:prstClr val="black"/>
              </a:solidFill>
            </a:endParaRPr>
          </a:p>
        </p:txBody>
      </p:sp>
      <p:sp>
        <p:nvSpPr>
          <p:cNvPr id="6" name="Title 3" descr="90 Day Forecast (Dec 2014, Jan 2015, Feb 2015)" title="NextGen Portfolio Accomplishments"/>
          <p:cNvSpPr>
            <a:spLocks noGrp="1"/>
          </p:cNvSpPr>
          <p:nvPr>
            <p:ph type="title"/>
          </p:nvPr>
        </p:nvSpPr>
        <p:spPr>
          <a:xfrm>
            <a:off x="457200" y="0"/>
            <a:ext cx="8229600" cy="861237"/>
          </a:xfrm>
        </p:spPr>
        <p:txBody>
          <a:bodyPr/>
          <a:lstStyle/>
          <a:p>
            <a:r>
              <a:rPr lang="en-US" sz="2800" dirty="0" smtClean="0"/>
              <a:t>NextGen Portfolio 90 Day Forecast</a:t>
            </a:r>
            <a:br>
              <a:rPr lang="en-US" sz="2800" dirty="0" smtClean="0"/>
            </a:br>
            <a:r>
              <a:rPr lang="en-US" sz="2400" b="0" dirty="0" smtClean="0"/>
              <a:t>(August, September</a:t>
            </a:r>
            <a:r>
              <a:rPr lang="en-US" sz="2400" b="0" smtClean="0"/>
              <a:t>, October)</a:t>
            </a:r>
            <a:endParaRPr lang="en-US" sz="2400" b="0" dirty="0"/>
          </a:p>
        </p:txBody>
      </p:sp>
    </p:spTree>
    <p:extLst>
      <p:ext uri="{BB962C8B-B14F-4D97-AF65-F5344CB8AC3E}">
        <p14:creationId xmlns:p14="http://schemas.microsoft.com/office/powerpoint/2010/main" val="4247888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p:txBody>
          <a:bodyPr/>
          <a:lstStyle/>
          <a:p>
            <a:pPr algn="l"/>
            <a:r>
              <a:rPr lang="en-US"/>
              <a:t>NextGen is more than just a…</a:t>
            </a:r>
          </a:p>
        </p:txBody>
      </p:sp>
      <p:sp>
        <p:nvSpPr>
          <p:cNvPr id="3" name="Content Placeholder 2"/>
          <p:cNvSpPr>
            <a:spLocks noGrp="1"/>
          </p:cNvSpPr>
          <p:nvPr>
            <p:ph idx="4294967295"/>
          </p:nvPr>
        </p:nvSpPr>
        <p:spPr/>
        <p:txBody>
          <a:bodyPr/>
          <a:lstStyle/>
          <a:p>
            <a:pPr>
              <a:buFont typeface="Arial" charset="0"/>
              <a:buChar char="•"/>
              <a:defRPr/>
            </a:pPr>
            <a:r>
              <a:rPr lang="en-US" sz="2000" b="1" kern="1200" dirty="0">
                <a:latin typeface="Arial"/>
                <a:ea typeface="+mn-ea"/>
                <a:cs typeface="Arial"/>
              </a:rPr>
              <a:t>Single project. </a:t>
            </a:r>
            <a:r>
              <a:rPr lang="en-US" sz="2000" kern="1200" dirty="0">
                <a:latin typeface="Arial"/>
                <a:ea typeface="+mn-ea"/>
                <a:cs typeface="Arial"/>
              </a:rPr>
              <a:t>It is the integration of many projects, concepts, </a:t>
            </a:r>
            <a:br>
              <a:rPr lang="en-US" sz="2000" kern="1200" dirty="0">
                <a:latin typeface="Arial"/>
                <a:ea typeface="+mn-ea"/>
                <a:cs typeface="Arial"/>
              </a:rPr>
            </a:br>
            <a:r>
              <a:rPr lang="en-US" sz="2000" kern="1200" dirty="0">
                <a:latin typeface="Arial"/>
                <a:ea typeface="+mn-ea"/>
                <a:cs typeface="Arial"/>
              </a:rPr>
              <a:t>and technologies.</a:t>
            </a:r>
          </a:p>
          <a:p>
            <a:pPr>
              <a:buFont typeface="Arial" charset="0"/>
              <a:buChar char="•"/>
              <a:defRPr/>
            </a:pPr>
            <a:r>
              <a:rPr lang="en-US" sz="2000" b="1" kern="1200" dirty="0">
                <a:latin typeface="Arial"/>
                <a:ea typeface="+mn-ea"/>
                <a:cs typeface="Arial"/>
              </a:rPr>
              <a:t>Program plan. </a:t>
            </a:r>
            <a:r>
              <a:rPr lang="en-US" sz="2000" kern="1200" dirty="0">
                <a:latin typeface="Arial"/>
                <a:ea typeface="+mn-ea"/>
                <a:cs typeface="Arial"/>
              </a:rPr>
              <a:t>It is the integration of many program plans, some new and some ongoing, to deliver new service capabilities to meet increasing needs.</a:t>
            </a:r>
          </a:p>
          <a:p>
            <a:pPr>
              <a:buFont typeface="Arial" charset="0"/>
              <a:buChar char="•"/>
              <a:defRPr/>
            </a:pPr>
            <a:r>
              <a:rPr lang="en-US" sz="2000" b="1" kern="1200" dirty="0">
                <a:latin typeface="Arial"/>
                <a:ea typeface="+mn-ea"/>
                <a:cs typeface="Arial"/>
              </a:rPr>
              <a:t>New system. </a:t>
            </a:r>
            <a:r>
              <a:rPr lang="en-US" sz="2000" kern="1200" dirty="0">
                <a:latin typeface="Arial"/>
                <a:ea typeface="+mn-ea"/>
                <a:cs typeface="Arial"/>
              </a:rPr>
              <a:t>It is the integration of</a:t>
            </a:r>
          </a:p>
          <a:p>
            <a:pPr lvl="1">
              <a:defRPr/>
            </a:pPr>
            <a:r>
              <a:rPr lang="en-US" sz="1800" kern="1200" dirty="0">
                <a:latin typeface="Arial"/>
                <a:ea typeface="+mn-ea"/>
                <a:cs typeface="Arial"/>
              </a:rPr>
              <a:t>new systems,</a:t>
            </a:r>
          </a:p>
          <a:p>
            <a:pPr lvl="1">
              <a:defRPr/>
            </a:pPr>
            <a:r>
              <a:rPr lang="en-US" sz="1800" kern="1200" dirty="0">
                <a:latin typeface="Arial"/>
                <a:ea typeface="+mn-ea"/>
                <a:cs typeface="Arial"/>
              </a:rPr>
              <a:t>new procedures,</a:t>
            </a:r>
          </a:p>
          <a:p>
            <a:pPr lvl="1">
              <a:defRPr/>
            </a:pPr>
            <a:r>
              <a:rPr lang="en-US" sz="1800" kern="1200" dirty="0">
                <a:latin typeface="Arial"/>
                <a:ea typeface="+mn-ea"/>
                <a:cs typeface="Arial"/>
              </a:rPr>
              <a:t>new aircraft performance capabilities,</a:t>
            </a:r>
          </a:p>
          <a:p>
            <a:pPr lvl="1">
              <a:defRPr/>
            </a:pPr>
            <a:r>
              <a:rPr lang="en-US" sz="1800" kern="1200" dirty="0">
                <a:latin typeface="Arial"/>
                <a:ea typeface="+mn-ea"/>
                <a:cs typeface="Arial"/>
              </a:rPr>
              <a:t>renewable fuels,</a:t>
            </a:r>
          </a:p>
          <a:p>
            <a:pPr lvl="1">
              <a:defRPr/>
            </a:pPr>
            <a:r>
              <a:rPr lang="en-US" sz="1800" kern="1200" dirty="0">
                <a:latin typeface="Arial"/>
                <a:ea typeface="+mn-ea"/>
                <a:cs typeface="Arial"/>
              </a:rPr>
              <a:t>new supporting infrastructure, and</a:t>
            </a:r>
          </a:p>
          <a:p>
            <a:pPr lvl="1">
              <a:defRPr/>
            </a:pPr>
            <a:r>
              <a:rPr lang="en-US" sz="1800" kern="1200" dirty="0">
                <a:latin typeface="Arial"/>
                <a:ea typeface="+mn-ea"/>
                <a:cs typeface="Arial"/>
              </a:rPr>
              <a:t>a new way to do business</a:t>
            </a:r>
          </a:p>
          <a:p>
            <a:pPr marL="400050" lvl="1" indent="0">
              <a:buFont typeface="Wingdings" pitchFamily="2" charset="2"/>
              <a:buNone/>
              <a:defRPr/>
            </a:pPr>
            <a:r>
              <a:rPr lang="en-US" sz="2000" kern="1200" dirty="0">
                <a:latin typeface="Arial"/>
                <a:ea typeface="+mn-ea"/>
                <a:cs typeface="Arial"/>
              </a:rPr>
              <a:t>as the </a:t>
            </a:r>
            <a:r>
              <a:rPr lang="en-US" sz="2000" b="1" kern="1200" dirty="0">
                <a:latin typeface="Arial"/>
                <a:ea typeface="+mn-ea"/>
                <a:cs typeface="Arial"/>
              </a:rPr>
              <a:t>Air Transportation System.</a:t>
            </a:r>
            <a:endParaRPr lang="en-US" sz="2000" kern="1200" dirty="0">
              <a:latin typeface="Arial"/>
              <a:ea typeface="+mn-ea"/>
              <a:cs typeface="Arial"/>
            </a:endParaRPr>
          </a:p>
        </p:txBody>
      </p:sp>
    </p:spTree>
    <p:extLst>
      <p:ext uri="{BB962C8B-B14F-4D97-AF65-F5344CB8AC3E}">
        <p14:creationId xmlns:p14="http://schemas.microsoft.com/office/powerpoint/2010/main" val="1158571396"/>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descr="90 Day Forecast (Dec 2014, Jan 2015, Feb 2015)" title="NextGen Portfolio Accomplishments"/>
          <p:cNvGraphicFramePr>
            <a:graphicFrameLocks noGrp="1"/>
          </p:cNvGraphicFramePr>
          <p:nvPr>
            <p:extLst>
              <p:ext uri="{D42A27DB-BD31-4B8C-83A1-F6EECF244321}">
                <p14:modId xmlns:p14="http://schemas.microsoft.com/office/powerpoint/2010/main" val="1046820134"/>
              </p:ext>
            </p:extLst>
          </p:nvPr>
        </p:nvGraphicFramePr>
        <p:xfrm>
          <a:off x="283269" y="898530"/>
          <a:ext cx="8544208" cy="5751183"/>
        </p:xfrm>
        <a:graphic>
          <a:graphicData uri="http://schemas.openxmlformats.org/drawingml/2006/table">
            <a:tbl>
              <a:tblPr firstRow="1" firstCol="1" bandRow="1">
                <a:tableStyleId>{5C22544A-7EE6-4342-B048-85BDC9FD1C3A}</a:tableStyleId>
              </a:tblPr>
              <a:tblGrid>
                <a:gridCol w="912485"/>
                <a:gridCol w="3287756"/>
                <a:gridCol w="4343967"/>
              </a:tblGrid>
              <a:tr h="240912">
                <a:tc>
                  <a:txBody>
                    <a:bodyPr/>
                    <a:lstStyle/>
                    <a:p>
                      <a:pPr marL="0" marR="0" algn="ctr">
                        <a:lnSpc>
                          <a:spcPct val="115000"/>
                        </a:lnSpc>
                        <a:spcBef>
                          <a:spcPts val="0"/>
                        </a:spcBef>
                        <a:spcAft>
                          <a:spcPts val="0"/>
                        </a:spcAft>
                      </a:pPr>
                      <a:r>
                        <a:rPr lang="en-US" sz="1100" dirty="0">
                          <a:effectLst/>
                          <a:latin typeface="Arial" pitchFamily="34" charset="0"/>
                          <a:cs typeface="Arial" pitchFamily="34" charset="0"/>
                        </a:rPr>
                        <a:t>Portfolio</a:t>
                      </a:r>
                      <a:endParaRPr lang="en-US" sz="1100" dirty="0">
                        <a:effectLst/>
                        <a:latin typeface="Arial" pitchFamily="34" charset="0"/>
                        <a:ea typeface="Times New Roman"/>
                        <a:cs typeface="Arial" pitchFamily="34" charset="0"/>
                      </a:endParaRPr>
                    </a:p>
                  </a:txBody>
                  <a:tcPr marL="43038" marR="43038" marT="0" marB="0" anchor="ctr"/>
                </a:tc>
                <a:tc>
                  <a:txBody>
                    <a:bodyPr/>
                    <a:lstStyle/>
                    <a:p>
                      <a:pPr marL="0" marR="0" algn="ctr">
                        <a:lnSpc>
                          <a:spcPct val="115000"/>
                        </a:lnSpc>
                        <a:spcBef>
                          <a:spcPts val="0"/>
                        </a:spcBef>
                        <a:spcAft>
                          <a:spcPts val="0"/>
                        </a:spcAft>
                      </a:pPr>
                      <a:r>
                        <a:rPr lang="en-US" sz="1100" dirty="0" smtClean="0">
                          <a:effectLst/>
                          <a:latin typeface="Arial" pitchFamily="34" charset="0"/>
                          <a:cs typeface="Arial" pitchFamily="34" charset="0"/>
                        </a:rPr>
                        <a:t>Increment</a:t>
                      </a:r>
                      <a:endParaRPr lang="en-US" sz="1100" dirty="0">
                        <a:effectLst/>
                        <a:latin typeface="Arial" pitchFamily="34" charset="0"/>
                        <a:ea typeface="Times New Roman"/>
                        <a:cs typeface="Arial" pitchFamily="34" charset="0"/>
                      </a:endParaRPr>
                    </a:p>
                  </a:txBody>
                  <a:tcPr marL="43038" marR="43038" marT="0" marB="0" anchor="ctr"/>
                </a:tc>
                <a:tc>
                  <a:txBody>
                    <a:bodyPr/>
                    <a:lstStyle/>
                    <a:p>
                      <a:pPr marL="0" marR="0" algn="ctr">
                        <a:lnSpc>
                          <a:spcPct val="115000"/>
                        </a:lnSpc>
                        <a:spcBef>
                          <a:spcPts val="0"/>
                        </a:spcBef>
                        <a:spcAft>
                          <a:spcPts val="0"/>
                        </a:spcAft>
                      </a:pPr>
                      <a:r>
                        <a:rPr lang="en-US" sz="1100" dirty="0" smtClean="0">
                          <a:effectLst/>
                          <a:latin typeface="Arial" pitchFamily="34" charset="0"/>
                          <a:cs typeface="Arial" pitchFamily="34" charset="0"/>
                        </a:rPr>
                        <a:t>Current/Projected Accomplishments</a:t>
                      </a:r>
                      <a:endParaRPr lang="en-US" sz="1100" dirty="0">
                        <a:effectLst/>
                        <a:latin typeface="Arial" pitchFamily="34" charset="0"/>
                        <a:ea typeface="Times New Roman"/>
                        <a:cs typeface="Arial" pitchFamily="34" charset="0"/>
                      </a:endParaRPr>
                    </a:p>
                  </a:txBody>
                  <a:tcPr marL="43038" marR="43038" marT="0" marB="0" anchor="ctr"/>
                </a:tc>
              </a:tr>
              <a:tr h="648711">
                <a:tc rowSpan="2">
                  <a:txBody>
                    <a:bodyPr/>
                    <a:lstStyle/>
                    <a:p>
                      <a:pPr marL="0" marR="0" algn="ctr">
                        <a:lnSpc>
                          <a:spcPct val="115000"/>
                        </a:lnSpc>
                        <a:spcBef>
                          <a:spcPts val="0"/>
                        </a:spcBef>
                        <a:spcAft>
                          <a:spcPts val="0"/>
                        </a:spcAft>
                      </a:pPr>
                      <a:r>
                        <a:rPr lang="en-US" sz="1100" dirty="0" smtClean="0">
                          <a:effectLst/>
                          <a:latin typeface="Arial" panose="020B0604020202020204" pitchFamily="34" charset="0"/>
                          <a:ea typeface="Times New Roman"/>
                          <a:cs typeface="Arial" panose="020B0604020202020204" pitchFamily="34" charset="0"/>
                        </a:rPr>
                        <a:t>IMRO</a:t>
                      </a:r>
                      <a:endParaRPr lang="en-US" sz="1100" dirty="0">
                        <a:effectLst/>
                        <a:latin typeface="Arial" panose="020B0604020202020204" pitchFamily="34" charset="0"/>
                        <a:ea typeface="Times New Roman"/>
                        <a:cs typeface="Arial" panose="020B0604020202020204" pitchFamily="34" charset="0"/>
                      </a:endParaRPr>
                    </a:p>
                  </a:txBody>
                  <a:tcPr marL="43038" marR="43038"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effectLst/>
                          <a:latin typeface="Arial" panose="020B0604020202020204" pitchFamily="34" charset="0"/>
                          <a:ea typeface="Times New Roman"/>
                          <a:cs typeface="Arial" panose="020B0604020202020204" pitchFamily="34" charset="0"/>
                        </a:rPr>
                        <a:t>102141-23 Simultaneous</a:t>
                      </a:r>
                      <a:r>
                        <a:rPr lang="en-US" sz="1100" b="0" baseline="0" dirty="0" smtClean="0">
                          <a:solidFill>
                            <a:schemeClr val="tx1"/>
                          </a:solidFill>
                          <a:effectLst/>
                          <a:latin typeface="Arial" panose="020B0604020202020204" pitchFamily="34" charset="0"/>
                          <a:ea typeface="Times New Roman"/>
                          <a:cs typeface="Arial" panose="020B0604020202020204" pitchFamily="34" charset="0"/>
                        </a:rPr>
                        <a:t> Independent Closely Spaced Approaches </a:t>
                      </a:r>
                      <a:endParaRPr lang="en-US" sz="1100" b="0" dirty="0" smtClean="0">
                        <a:solidFill>
                          <a:schemeClr val="tx1"/>
                        </a:solidFill>
                        <a:effectLst/>
                        <a:latin typeface="Arial" panose="020B0604020202020204" pitchFamily="34" charset="0"/>
                        <a:ea typeface="Times New Roman"/>
                        <a:cs typeface="Arial" panose="020B0604020202020204" pitchFamily="34" charset="0"/>
                      </a:endParaRPr>
                    </a:p>
                  </a:txBody>
                  <a:tcPr marL="43038" marR="43038" marT="0" marB="0" anchor="ctr">
                    <a:solidFill>
                      <a:schemeClr val="tx2">
                        <a:lumMod val="20000"/>
                        <a:lumOff val="80000"/>
                      </a:schemeClr>
                    </a:solidFill>
                  </a:tcPr>
                </a:tc>
                <a:tc>
                  <a:txBody>
                    <a:bodyPr/>
                    <a:lstStyle/>
                    <a:p>
                      <a:pPr algn="ct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Independent Approaches with HUR analysis- Produce FUSION with FMA Benefits and Research Challenges White Paper </a:t>
                      </a:r>
                    </a:p>
                    <a:p>
                      <a:pPr algn="ct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August 2015</a:t>
                      </a:r>
                    </a:p>
                    <a:p>
                      <a:pPr algn="ct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algn="ct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Independent Approaches with HUR analysis- Conduct dual, triple and offset independent approaches with HUR analysis </a:t>
                      </a:r>
                    </a:p>
                    <a:p>
                      <a:pPr algn="ct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September 2015</a:t>
                      </a:r>
                    </a:p>
                    <a:p>
                      <a:pPr algn="ct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algn="ct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Paired Approach-Complete Paired Approach CAT. I Interim Status Memo</a:t>
                      </a:r>
                    </a:p>
                    <a:p>
                      <a:pPr algn="ct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September 2015</a:t>
                      </a:r>
                    </a:p>
                    <a:p>
                      <a:pPr algn="ct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algn="ct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Report on the effectiveness of the initial PA Cat I algorithm and display requirements as tested</a:t>
                      </a:r>
                    </a:p>
                    <a:p>
                      <a:pPr algn="ct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September 2015</a:t>
                      </a:r>
                    </a:p>
                    <a:p>
                      <a:pPr algn="ct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txBody>
                  <a:tcPr marL="43038" marR="43038" marT="0" marB="0" anchor="ctr">
                    <a:solidFill>
                      <a:schemeClr val="tx2">
                        <a:lumMod val="20000"/>
                        <a:lumOff val="80000"/>
                      </a:schemeClr>
                    </a:solidFill>
                  </a:tcPr>
                </a:tc>
              </a:tr>
              <a:tr h="648711">
                <a:tc vMerge="1">
                  <a:txBody>
                    <a:bodyPr/>
                    <a:lstStyle/>
                    <a:p>
                      <a:pPr marL="0" marR="0" algn="ctr">
                        <a:lnSpc>
                          <a:spcPct val="115000"/>
                        </a:lnSpc>
                        <a:spcBef>
                          <a:spcPts val="0"/>
                        </a:spcBef>
                        <a:spcAft>
                          <a:spcPts val="0"/>
                        </a:spcAft>
                      </a:pPr>
                      <a:endParaRPr lang="en-US" sz="1200" dirty="0">
                        <a:effectLst/>
                        <a:latin typeface="Calibri"/>
                        <a:ea typeface="Times New Roman"/>
                        <a:cs typeface="Times New Roman"/>
                      </a:endParaRPr>
                    </a:p>
                  </a:txBody>
                  <a:tcPr marL="43038" marR="43038" marT="0" marB="0" anchor="ctr"/>
                </a:tc>
                <a:tc>
                  <a:txBody>
                    <a:bodyPr/>
                    <a:lstStyle/>
                    <a:p>
                      <a:pPr algn="ctr"/>
                      <a:endParaRPr lang="en-US" sz="1100" b="0" dirty="0" smtClean="0">
                        <a:solidFill>
                          <a:schemeClr val="tx1"/>
                        </a:solidFill>
                        <a:latin typeface="Arial" panose="020B0604020202020204" pitchFamily="34" charset="0"/>
                        <a:ea typeface="ＭＳ Ｐゴシック" pitchFamily="-80" charset="-128"/>
                        <a:cs typeface="Arial" panose="020B0604020202020204" pitchFamily="34"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effectLst/>
                          <a:latin typeface="Arial" panose="020B0604020202020204" pitchFamily="34" charset="0"/>
                          <a:ea typeface="Times New Roman"/>
                          <a:cs typeface="Arial" panose="020B0604020202020204" pitchFamily="34" charset="0"/>
                        </a:rPr>
                        <a:t>102140-01 Wake Turbulence Mitigation for Departures</a:t>
                      </a:r>
                    </a:p>
                  </a:txBody>
                  <a:tcPr marL="43038" marR="43038" marT="0" marB="0" anchor="ctr">
                    <a:solidFill>
                      <a:schemeClr val="accent1">
                        <a:lumMod val="20000"/>
                        <a:lumOff val="80000"/>
                      </a:schemeClr>
                    </a:solidFill>
                  </a:tcPr>
                </a:tc>
                <a:tc>
                  <a:txBody>
                    <a:bodyPr/>
                    <a:lstStyle/>
                    <a:p>
                      <a:pPr marL="0" indent="0" algn="ctr">
                        <a:buFontTx/>
                        <a:buNone/>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Produce documentation for WTMD strategy decision </a:t>
                      </a:r>
                    </a:p>
                    <a:p>
                      <a:pPr marL="0" indent="0" algn="ctr">
                        <a:buFontTx/>
                        <a:buNone/>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September 2015</a:t>
                      </a:r>
                    </a:p>
                  </a:txBody>
                  <a:tcPr marL="43038" marR="43038" marT="0" marB="0" anchor="ctr">
                    <a:solidFill>
                      <a:schemeClr val="accent1">
                        <a:lumMod val="20000"/>
                        <a:lumOff val="80000"/>
                      </a:schemeClr>
                    </a:solidFill>
                  </a:tcPr>
                </a:tc>
              </a:tr>
              <a:tr h="648711">
                <a:tc>
                  <a:txBody>
                    <a:bodyPr/>
                    <a:lstStyle/>
                    <a:p>
                      <a:pPr marL="0" marR="0" algn="ctr">
                        <a:lnSpc>
                          <a:spcPct val="115000"/>
                        </a:lnSpc>
                        <a:spcBef>
                          <a:spcPts val="0"/>
                        </a:spcBef>
                        <a:spcAft>
                          <a:spcPts val="0"/>
                        </a:spcAft>
                      </a:pPr>
                      <a:r>
                        <a:rPr lang="en-US" sz="1100" dirty="0" err="1" smtClean="0">
                          <a:effectLst/>
                          <a:latin typeface="Calibri"/>
                          <a:ea typeface="Times New Roman"/>
                          <a:cs typeface="Times New Roman"/>
                        </a:rPr>
                        <a:t>IaLowVis</a:t>
                      </a:r>
                      <a:endParaRPr lang="en-US" sz="1100" dirty="0">
                        <a:effectLst/>
                        <a:latin typeface="Calibri"/>
                        <a:ea typeface="Times New Roman"/>
                        <a:cs typeface="Times New Roman"/>
                      </a:endParaRPr>
                    </a:p>
                  </a:txBody>
                  <a:tcPr marL="43038" marR="43038"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effectLst/>
                          <a:latin typeface="Arial" panose="020B0604020202020204" pitchFamily="34" charset="0"/>
                          <a:ea typeface="Times New Roman"/>
                          <a:cs typeface="Arial" panose="020B0604020202020204" pitchFamily="34" charset="0"/>
                        </a:rPr>
                        <a:t>107107-21 GBAS Category II/III Standards</a:t>
                      </a:r>
                    </a:p>
                  </a:txBody>
                  <a:tcPr marL="43038" marR="43038" marT="0" marB="0" anchor="ctr">
                    <a:solidFill>
                      <a:schemeClr val="tx2">
                        <a:lumMod val="20000"/>
                        <a:lumOff val="80000"/>
                      </a:schemeClr>
                    </a:solidFill>
                  </a:tcPr>
                </a:tc>
                <a:tc>
                  <a:txBody>
                    <a:bodyPr/>
                    <a:lstStyle/>
                    <a:p>
                      <a:pPr marL="0" indent="0" algn="ctr">
                        <a:buFontTx/>
                        <a:buNone/>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Draft study Impact on Ionosphere in lower latitudes – coordination with Brazil (FAA – Brazil effort)</a:t>
                      </a:r>
                    </a:p>
                    <a:p>
                      <a:pPr marL="0" indent="0" algn="ctr">
                        <a:buFontTx/>
                        <a:buNone/>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September 2015</a:t>
                      </a:r>
                    </a:p>
                    <a:p>
                      <a:pPr marL="0" indent="0" algn="ctr">
                        <a:buFontTx/>
                        <a:buNone/>
                      </a:pP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0" indent="0" algn="ctr">
                        <a:buFontTx/>
                        <a:buNone/>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Submit Yearly Performance summary EWR, IAH</a:t>
                      </a:r>
                    </a:p>
                    <a:p>
                      <a:pPr marL="0" indent="0" algn="ctr">
                        <a:buFontTx/>
                        <a:buNone/>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September 2015</a:t>
                      </a:r>
                    </a:p>
                    <a:p>
                      <a:pPr marL="0" indent="0" algn="ctr">
                        <a:buFontTx/>
                        <a:buNone/>
                      </a:pP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0" indent="0" algn="ctr">
                        <a:buFontTx/>
                        <a:buNone/>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Submit Yearly Performance report Airlines</a:t>
                      </a:r>
                    </a:p>
                    <a:p>
                      <a:pPr marL="0" indent="0" algn="ctr">
                        <a:buFontTx/>
                        <a:buNone/>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September 2015</a:t>
                      </a:r>
                    </a:p>
                    <a:p>
                      <a:pPr marL="0" indent="0" algn="ctr">
                        <a:buFontTx/>
                        <a:buNone/>
                      </a:pP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0" indent="0" algn="ctr">
                        <a:buFontTx/>
                        <a:buNone/>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Summary and evaluation of Initial Architecture reviews</a:t>
                      </a:r>
                    </a:p>
                    <a:p>
                      <a:pPr marL="0" indent="0" algn="ctr">
                        <a:buFontTx/>
                        <a:buNone/>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September 2015</a:t>
                      </a:r>
                    </a:p>
                  </a:txBody>
                  <a:tcPr marL="43038" marR="43038" marT="0" marB="0" anchor="ctr">
                    <a:solidFill>
                      <a:schemeClr val="tx2">
                        <a:lumMod val="20000"/>
                        <a:lumOff val="80000"/>
                      </a:schemeClr>
                    </a:solidFill>
                  </a:tcPr>
                </a:tc>
              </a:tr>
            </a:tbl>
          </a:graphicData>
        </a:graphic>
      </p:graphicFrame>
      <p:sp>
        <p:nvSpPr>
          <p:cNvPr id="7" name="TextBox 6"/>
          <p:cNvSpPr txBox="1"/>
          <p:nvPr/>
        </p:nvSpPr>
        <p:spPr>
          <a:xfrm>
            <a:off x="283269" y="6611779"/>
            <a:ext cx="8577469" cy="246221"/>
          </a:xfrm>
          <a:prstGeom prst="rect">
            <a:avLst/>
          </a:prstGeom>
          <a:noFill/>
        </p:spPr>
        <p:txBody>
          <a:bodyPr wrap="square" rtlCol="0">
            <a:spAutoFit/>
          </a:bodyPr>
          <a:lstStyle/>
          <a:p>
            <a:pPr algn="ctr"/>
            <a:r>
              <a:rPr lang="en-US" sz="1000" b="1" dirty="0" smtClean="0">
                <a:solidFill>
                  <a:prstClr val="black"/>
                </a:solidFill>
              </a:rPr>
              <a:t>39</a:t>
            </a:r>
            <a:endParaRPr lang="en-US" sz="1000" b="1" dirty="0">
              <a:solidFill>
                <a:prstClr val="black"/>
              </a:solidFill>
            </a:endParaRPr>
          </a:p>
        </p:txBody>
      </p:sp>
      <p:sp>
        <p:nvSpPr>
          <p:cNvPr id="6" name="Title 3" descr="90 Day Forecast (Dec 2014, Jan 2015, Feb 2015)" title="NextGen Portfolio Accomplishments"/>
          <p:cNvSpPr>
            <a:spLocks noGrp="1"/>
          </p:cNvSpPr>
          <p:nvPr>
            <p:ph type="title"/>
          </p:nvPr>
        </p:nvSpPr>
        <p:spPr>
          <a:xfrm>
            <a:off x="457200" y="0"/>
            <a:ext cx="8229600" cy="861237"/>
          </a:xfrm>
        </p:spPr>
        <p:txBody>
          <a:bodyPr/>
          <a:lstStyle/>
          <a:p>
            <a:r>
              <a:rPr lang="en-US" sz="2800" dirty="0" smtClean="0"/>
              <a:t>NextGen Portfolio 90 Day Forecast</a:t>
            </a:r>
            <a:br>
              <a:rPr lang="en-US" sz="2800" dirty="0" smtClean="0"/>
            </a:br>
            <a:r>
              <a:rPr lang="en-US" sz="2400" b="0" dirty="0" smtClean="0"/>
              <a:t>(August, September</a:t>
            </a:r>
            <a:r>
              <a:rPr lang="en-US" sz="2400" b="0" smtClean="0"/>
              <a:t>, October)</a:t>
            </a:r>
            <a:endParaRPr lang="en-US" sz="2400" b="0" dirty="0"/>
          </a:p>
        </p:txBody>
      </p:sp>
    </p:spTree>
    <p:extLst>
      <p:ext uri="{BB962C8B-B14F-4D97-AF65-F5344CB8AC3E}">
        <p14:creationId xmlns:p14="http://schemas.microsoft.com/office/powerpoint/2010/main" val="39882770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descr="90 Day Forecast (Dec 2014, Jan 2015, Feb 2015)" title="NextGen Portfolio Accomplishments"/>
          <p:cNvGraphicFramePr>
            <a:graphicFrameLocks noGrp="1"/>
          </p:cNvGraphicFramePr>
          <p:nvPr>
            <p:extLst>
              <p:ext uri="{D42A27DB-BD31-4B8C-83A1-F6EECF244321}">
                <p14:modId xmlns:p14="http://schemas.microsoft.com/office/powerpoint/2010/main" val="3053731993"/>
              </p:ext>
            </p:extLst>
          </p:nvPr>
        </p:nvGraphicFramePr>
        <p:xfrm>
          <a:off x="365900" y="1087612"/>
          <a:ext cx="8496746" cy="4746438"/>
        </p:xfrm>
        <a:graphic>
          <a:graphicData uri="http://schemas.openxmlformats.org/drawingml/2006/table">
            <a:tbl>
              <a:tblPr firstRow="1" firstCol="1" bandRow="1">
                <a:tableStyleId>{5C22544A-7EE6-4342-B048-85BDC9FD1C3A}</a:tableStyleId>
              </a:tblPr>
              <a:tblGrid>
                <a:gridCol w="995972"/>
                <a:gridCol w="3590272"/>
                <a:gridCol w="3910502"/>
              </a:tblGrid>
              <a:tr h="227778">
                <a:tc>
                  <a:txBody>
                    <a:bodyPr/>
                    <a:lstStyle/>
                    <a:p>
                      <a:pPr marL="0" marR="0" algn="ctr">
                        <a:lnSpc>
                          <a:spcPct val="115000"/>
                        </a:lnSpc>
                        <a:spcBef>
                          <a:spcPts val="0"/>
                        </a:spcBef>
                        <a:spcAft>
                          <a:spcPts val="0"/>
                        </a:spcAft>
                      </a:pPr>
                      <a:r>
                        <a:rPr lang="en-US" sz="1100" dirty="0">
                          <a:effectLst/>
                          <a:latin typeface="Arial" pitchFamily="34" charset="0"/>
                          <a:cs typeface="Arial" pitchFamily="34" charset="0"/>
                        </a:rPr>
                        <a:t>Portfolio</a:t>
                      </a:r>
                      <a:endParaRPr lang="en-US" sz="1100" dirty="0">
                        <a:effectLst/>
                        <a:latin typeface="Arial" pitchFamily="34" charset="0"/>
                        <a:ea typeface="Times New Roman"/>
                        <a:cs typeface="Arial" pitchFamily="34" charset="0"/>
                      </a:endParaRPr>
                    </a:p>
                  </a:txBody>
                  <a:tcPr marL="43038" marR="43038" marT="0" marB="0" anchor="ctr"/>
                </a:tc>
                <a:tc>
                  <a:txBody>
                    <a:bodyPr/>
                    <a:lstStyle/>
                    <a:p>
                      <a:pPr marL="0" marR="0" algn="ctr">
                        <a:lnSpc>
                          <a:spcPct val="115000"/>
                        </a:lnSpc>
                        <a:spcBef>
                          <a:spcPts val="0"/>
                        </a:spcBef>
                        <a:spcAft>
                          <a:spcPts val="0"/>
                        </a:spcAft>
                      </a:pPr>
                      <a:r>
                        <a:rPr lang="en-US" sz="1100" dirty="0" smtClean="0">
                          <a:effectLst/>
                          <a:latin typeface="Arial" pitchFamily="34" charset="0"/>
                          <a:cs typeface="Arial" pitchFamily="34" charset="0"/>
                        </a:rPr>
                        <a:t>Increment</a:t>
                      </a:r>
                      <a:endParaRPr lang="en-US" sz="1100" dirty="0">
                        <a:effectLst/>
                        <a:latin typeface="Arial" pitchFamily="34" charset="0"/>
                        <a:ea typeface="Times New Roman"/>
                        <a:cs typeface="Arial" pitchFamily="34" charset="0"/>
                      </a:endParaRPr>
                    </a:p>
                  </a:txBody>
                  <a:tcPr marL="43038" marR="43038" marT="0" marB="0" anchor="ctr"/>
                </a:tc>
                <a:tc>
                  <a:txBody>
                    <a:bodyPr/>
                    <a:lstStyle/>
                    <a:p>
                      <a:pPr marL="0" marR="0" algn="ctr">
                        <a:lnSpc>
                          <a:spcPct val="115000"/>
                        </a:lnSpc>
                        <a:spcBef>
                          <a:spcPts val="0"/>
                        </a:spcBef>
                        <a:spcAft>
                          <a:spcPts val="0"/>
                        </a:spcAft>
                      </a:pPr>
                      <a:r>
                        <a:rPr lang="en-US" sz="1100" dirty="0" smtClean="0">
                          <a:effectLst/>
                          <a:latin typeface="Arial" pitchFamily="34" charset="0"/>
                          <a:cs typeface="Arial" pitchFamily="34" charset="0"/>
                        </a:rPr>
                        <a:t>Current/Projected Accomplishments</a:t>
                      </a:r>
                      <a:endParaRPr lang="en-US" sz="1100" dirty="0">
                        <a:effectLst/>
                        <a:latin typeface="Arial" pitchFamily="34" charset="0"/>
                        <a:ea typeface="Times New Roman"/>
                        <a:cs typeface="Arial" pitchFamily="34" charset="0"/>
                      </a:endParaRPr>
                    </a:p>
                  </a:txBody>
                  <a:tcPr marL="43038" marR="43038" marT="0" marB="0" anchor="ctr"/>
                </a:tc>
              </a:tr>
              <a:tr h="2737734">
                <a:tc>
                  <a:txBody>
                    <a:bodyPr/>
                    <a:lstStyle/>
                    <a:p>
                      <a:pPr marL="0" marR="0" algn="ctr">
                        <a:lnSpc>
                          <a:spcPct val="115000"/>
                        </a:lnSpc>
                        <a:spcBef>
                          <a:spcPts val="0"/>
                        </a:spcBef>
                        <a:spcAft>
                          <a:spcPts val="0"/>
                        </a:spcAft>
                      </a:pPr>
                      <a:r>
                        <a:rPr lang="en-US" sz="1100" dirty="0" smtClean="0">
                          <a:effectLst/>
                          <a:latin typeface="Arial" pitchFamily="34" charset="0"/>
                          <a:ea typeface="+mn-ea"/>
                          <a:cs typeface="Arial" pitchFamily="34" charset="0"/>
                        </a:rPr>
                        <a:t>NAS</a:t>
                      </a:r>
                      <a:r>
                        <a:rPr lang="en-US" sz="1100" baseline="0" dirty="0" smtClean="0">
                          <a:effectLst/>
                          <a:latin typeface="Arial" pitchFamily="34" charset="0"/>
                          <a:ea typeface="+mn-ea"/>
                          <a:cs typeface="Arial" pitchFamily="34" charset="0"/>
                        </a:rPr>
                        <a:t> Infrastructure</a:t>
                      </a:r>
                      <a:endParaRPr lang="en-US" sz="1100" dirty="0">
                        <a:effectLst/>
                        <a:latin typeface="Arial" pitchFamily="34" charset="0"/>
                        <a:ea typeface="Times New Roman"/>
                        <a:cs typeface="Arial" pitchFamily="34" charset="0"/>
                      </a:endParaRPr>
                    </a:p>
                  </a:txBody>
                  <a:tcPr marL="43039" marR="43039" marT="0" marB="0" anchor="ctr"/>
                </a:tc>
                <a:tc>
                  <a:txBody>
                    <a:bodyPr/>
                    <a:lstStyle/>
                    <a:p>
                      <a:pPr algn="ctr" defTabSz="457200" fontAlgn="base">
                        <a:spcBef>
                          <a:spcPct val="0"/>
                        </a:spcBef>
                        <a:spcAft>
                          <a:spcPct val="0"/>
                        </a:spcAft>
                        <a:defRPr/>
                      </a:pPr>
                      <a:r>
                        <a:rPr lang="en-US" sz="1100" b="1" dirty="0" smtClean="0">
                          <a:solidFill>
                            <a:schemeClr val="tx1"/>
                          </a:solidFill>
                          <a:latin typeface="Arial" pitchFamily="34" charset="0"/>
                          <a:cs typeface="Arial" pitchFamily="34" charset="0"/>
                        </a:rPr>
                        <a:t>Common Support Services for Weather (CSS-Wx)</a:t>
                      </a:r>
                    </a:p>
                    <a:p>
                      <a:pPr algn="ctr" defTabSz="457200" fontAlgn="base">
                        <a:spcBef>
                          <a:spcPct val="0"/>
                        </a:spcBef>
                        <a:spcAft>
                          <a:spcPct val="0"/>
                        </a:spcAft>
                        <a:defRPr/>
                      </a:pPr>
                      <a:endParaRPr lang="en-US" sz="1100" b="1" dirty="0" smtClean="0">
                        <a:solidFill>
                          <a:schemeClr val="tx1"/>
                        </a:solidFill>
                        <a:latin typeface="Arial" pitchFamily="34" charset="0"/>
                        <a:cs typeface="Arial" pitchFamily="34" charset="0"/>
                      </a:endParaRPr>
                    </a:p>
                    <a:p>
                      <a:pPr algn="ctr" defTabSz="457200" fontAlgn="base">
                        <a:spcBef>
                          <a:spcPts val="300"/>
                        </a:spcBef>
                        <a:spcAft>
                          <a:spcPct val="0"/>
                        </a:spcAft>
                        <a:defRPr/>
                      </a:pPr>
                      <a:r>
                        <a:rPr lang="en-US" sz="1100" b="0" i="0" u="none" strike="noStrike" dirty="0" smtClean="0">
                          <a:solidFill>
                            <a:schemeClr val="tx1"/>
                          </a:solidFill>
                          <a:effectLst/>
                          <a:latin typeface="Arial" pitchFamily="34" charset="0"/>
                          <a:cs typeface="Arial" pitchFamily="34" charset="0"/>
                        </a:rPr>
                        <a:t>103305-25 - </a:t>
                      </a:r>
                      <a:r>
                        <a:rPr lang="en-US" sz="1100" b="0" i="0" u="none" strike="noStrike" kern="1200" baseline="0" dirty="0" smtClean="0">
                          <a:solidFill>
                            <a:schemeClr val="tx1"/>
                          </a:solidFill>
                          <a:latin typeface="Arial" pitchFamily="34" charset="0"/>
                          <a:ea typeface="+mn-ea"/>
                          <a:cs typeface="Arial" pitchFamily="34" charset="0"/>
                        </a:rPr>
                        <a:t>Common Support Services – Weather </a:t>
                      </a:r>
                    </a:p>
                    <a:p>
                      <a:pPr marL="0" marR="0" indent="0" algn="ctr" defTabSz="457200" rtl="0" eaLnBrk="1" fontAlgn="base" latinLnBrk="0" hangingPunct="1">
                        <a:lnSpc>
                          <a:spcPct val="100000"/>
                        </a:lnSpc>
                        <a:spcBef>
                          <a:spcPts val="300"/>
                        </a:spcBef>
                        <a:spcAft>
                          <a:spcPct val="0"/>
                        </a:spcAft>
                        <a:buClrTx/>
                        <a:buSzTx/>
                        <a:buFont typeface="Arial" panose="020B0604020202020204" pitchFamily="34" charset="0"/>
                        <a:buNone/>
                        <a:tabLst/>
                        <a:defRPr/>
                      </a:pPr>
                      <a:r>
                        <a:rPr lang="en-US" sz="1100" b="0" i="0" u="none" strike="noStrike" dirty="0" smtClean="0">
                          <a:solidFill>
                            <a:schemeClr val="tx1"/>
                          </a:solidFill>
                          <a:effectLst/>
                          <a:latin typeface="Arial" pitchFamily="34" charset="0"/>
                          <a:cs typeface="Arial" pitchFamily="34" charset="0"/>
                        </a:rPr>
                        <a:t>103119-13 - Enhanced In-Flight Icing Diagnosis and Forecast</a:t>
                      </a:r>
                    </a:p>
                    <a:p>
                      <a:pPr marL="0" marR="0" indent="0" algn="ctr" defTabSz="457200" rtl="0" eaLnBrk="1" fontAlgn="base" latinLnBrk="0" hangingPunct="1">
                        <a:lnSpc>
                          <a:spcPct val="100000"/>
                        </a:lnSpc>
                        <a:spcBef>
                          <a:spcPts val="300"/>
                        </a:spcBef>
                        <a:spcAft>
                          <a:spcPct val="0"/>
                        </a:spcAft>
                        <a:buClrTx/>
                        <a:buSzTx/>
                        <a:buFont typeface="Arial" panose="020B0604020202020204" pitchFamily="34" charset="0"/>
                        <a:buNone/>
                        <a:tabLst/>
                        <a:defRPr/>
                      </a:pPr>
                      <a:r>
                        <a:rPr lang="en-US" sz="1100" b="0" i="0" u="none" strike="noStrike" dirty="0" smtClean="0">
                          <a:solidFill>
                            <a:schemeClr val="tx1"/>
                          </a:solidFill>
                          <a:effectLst/>
                          <a:latin typeface="Arial" pitchFamily="34" charset="0"/>
                          <a:cs typeface="Arial" pitchFamily="34" charset="0"/>
                        </a:rPr>
                        <a:t>103119-17 - 4-D Tailored Volumetric Retrievals of Aviation Weather Information</a:t>
                      </a:r>
                    </a:p>
                    <a:p>
                      <a:pPr marL="0" marR="0" indent="0" algn="ctr" defTabSz="457200" rtl="0" eaLnBrk="1" fontAlgn="base" latinLnBrk="0" hangingPunct="1">
                        <a:lnSpc>
                          <a:spcPct val="100000"/>
                        </a:lnSpc>
                        <a:spcBef>
                          <a:spcPts val="300"/>
                        </a:spcBef>
                        <a:spcAft>
                          <a:spcPct val="0"/>
                        </a:spcAft>
                        <a:buClrTx/>
                        <a:buSzTx/>
                        <a:buFont typeface="Arial" panose="020B0604020202020204" pitchFamily="34" charset="0"/>
                        <a:buNone/>
                        <a:tabLst/>
                        <a:defRPr/>
                      </a:pPr>
                      <a:r>
                        <a:rPr lang="en-US" sz="1100" b="0" i="0" u="none" strike="noStrike" dirty="0" smtClean="0">
                          <a:solidFill>
                            <a:schemeClr val="tx1"/>
                          </a:solidFill>
                          <a:effectLst/>
                          <a:latin typeface="Arial" pitchFamily="34" charset="0"/>
                          <a:cs typeface="Arial" pitchFamily="34" charset="0"/>
                        </a:rPr>
                        <a:t>103119-18 - Enhanced Turbulence Forecast and Graphical Guidance</a:t>
                      </a:r>
                    </a:p>
                    <a:p>
                      <a:pPr marL="0" indent="0" algn="ctr" fontAlgn="b">
                        <a:spcBef>
                          <a:spcPts val="300"/>
                        </a:spcBef>
                        <a:buFont typeface="Arial" panose="020B0604020202020204" pitchFamily="34" charset="0"/>
                        <a:buNone/>
                      </a:pPr>
                      <a:r>
                        <a:rPr lang="en-US" sz="1100" b="0" i="0" u="none" strike="noStrike" dirty="0" smtClean="0">
                          <a:solidFill>
                            <a:schemeClr val="tx1"/>
                          </a:solidFill>
                          <a:effectLst/>
                          <a:latin typeface="Arial" pitchFamily="34" charset="0"/>
                          <a:cs typeface="Arial" pitchFamily="34" charset="0"/>
                        </a:rPr>
                        <a:t>103119-19 - Enhanced Ceiling and Visibility Analysis and Forecasts</a:t>
                      </a:r>
                    </a:p>
                    <a:p>
                      <a:pPr marL="0" indent="0" algn="ctr" fontAlgn="b">
                        <a:spcBef>
                          <a:spcPts val="300"/>
                        </a:spcBef>
                        <a:buFont typeface="Arial" panose="020B0604020202020204" pitchFamily="34" charset="0"/>
                        <a:buNone/>
                      </a:pPr>
                      <a:endParaRPr lang="en-US" sz="1100" b="0" i="0" u="none" strike="noStrike" dirty="0" smtClean="0">
                        <a:solidFill>
                          <a:schemeClr val="tx1"/>
                        </a:solidFill>
                        <a:effectLst/>
                        <a:latin typeface="Arial" pitchFamily="34" charset="0"/>
                        <a:cs typeface="Arial" pitchFamily="34" charset="0"/>
                      </a:endParaRPr>
                    </a:p>
                    <a:p>
                      <a:pPr marL="0" indent="0" algn="ctr" fontAlgn="b">
                        <a:spcBef>
                          <a:spcPts val="300"/>
                        </a:spcBef>
                        <a:buFont typeface="Arial" panose="020B0604020202020204" pitchFamily="34" charset="0"/>
                        <a:buNone/>
                      </a:pPr>
                      <a:r>
                        <a:rPr lang="en-US" sz="1100" b="1" i="0" u="none" strike="noStrike" dirty="0" smtClean="0">
                          <a:solidFill>
                            <a:schemeClr val="tx1"/>
                          </a:solidFill>
                          <a:effectLst/>
                          <a:latin typeface="Arial" pitchFamily="34" charset="0"/>
                          <a:cs typeface="Arial" pitchFamily="34" charset="0"/>
                        </a:rPr>
                        <a:t>NextGen Weather Processor (NWP)</a:t>
                      </a:r>
                    </a:p>
                    <a:p>
                      <a:pPr marL="0" indent="0" algn="ctr" fontAlgn="b">
                        <a:spcBef>
                          <a:spcPts val="300"/>
                        </a:spcBef>
                        <a:buFont typeface="Arial" panose="020B0604020202020204" pitchFamily="34" charset="0"/>
                        <a:buNone/>
                      </a:pPr>
                      <a:endParaRPr lang="en-US" sz="1100" b="1" i="0" u="none" strike="noStrike" dirty="0" smtClean="0">
                        <a:solidFill>
                          <a:schemeClr val="tx1"/>
                        </a:solidFill>
                        <a:effectLst/>
                        <a:latin typeface="Arial" pitchFamily="34" charset="0"/>
                        <a:cs typeface="Arial" pitchFamily="34" charset="0"/>
                      </a:endParaRPr>
                    </a:p>
                    <a:p>
                      <a:pPr marL="0" indent="0" algn="ctr" fontAlgn="b">
                        <a:spcBef>
                          <a:spcPts val="300"/>
                        </a:spcBef>
                        <a:buFont typeface="Arial" panose="020B0604020202020204" pitchFamily="34" charset="0"/>
                        <a:buNone/>
                      </a:pPr>
                      <a:r>
                        <a:rPr lang="en-US" sz="1100" b="0" i="0" u="none" strike="noStrike" dirty="0" smtClean="0">
                          <a:solidFill>
                            <a:schemeClr val="tx1"/>
                          </a:solidFill>
                          <a:effectLst/>
                          <a:latin typeface="Arial" pitchFamily="34" charset="0"/>
                          <a:cs typeface="Arial" pitchFamily="34" charset="0"/>
                        </a:rPr>
                        <a:t>103119-11 - Enhanced NAS-Wide Access of 0-2 Hours Convective Weather on Traffic Forecast for NextGen Decision-Making</a:t>
                      </a:r>
                    </a:p>
                    <a:p>
                      <a:pPr marL="0" marR="0" indent="0" algn="ctr" defTabSz="457200" rtl="0" eaLnBrk="1" fontAlgn="b" latinLnBrk="0" hangingPunct="1">
                        <a:lnSpc>
                          <a:spcPct val="100000"/>
                        </a:lnSpc>
                        <a:spcBef>
                          <a:spcPts val="300"/>
                        </a:spcBef>
                        <a:spcAft>
                          <a:spcPts val="0"/>
                        </a:spcAft>
                        <a:buClrTx/>
                        <a:buSzTx/>
                        <a:buFont typeface="Arial" panose="020B0604020202020204" pitchFamily="34" charset="0"/>
                        <a:buNone/>
                        <a:tabLst/>
                        <a:defRPr/>
                      </a:pPr>
                      <a:r>
                        <a:rPr lang="en-US" sz="1100" b="0" i="0" u="none" strike="noStrike" dirty="0" smtClean="0">
                          <a:solidFill>
                            <a:schemeClr val="tx1"/>
                          </a:solidFill>
                          <a:effectLst/>
                          <a:latin typeface="Arial" pitchFamily="34" charset="0"/>
                          <a:cs typeface="Arial" pitchFamily="34" charset="0"/>
                        </a:rPr>
                        <a:t>103119-14 - Enhanced Weather Radar Information for ATC Decision-Making</a:t>
                      </a:r>
                    </a:p>
                    <a:p>
                      <a:pPr marL="0" marR="0" indent="0" algn="ctr" defTabSz="457200" rtl="0" eaLnBrk="1" fontAlgn="b" latinLnBrk="0" hangingPunct="1">
                        <a:lnSpc>
                          <a:spcPct val="100000"/>
                        </a:lnSpc>
                        <a:spcBef>
                          <a:spcPts val="300"/>
                        </a:spcBef>
                        <a:spcAft>
                          <a:spcPts val="0"/>
                        </a:spcAft>
                        <a:buClrTx/>
                        <a:buSzTx/>
                        <a:buFont typeface="Arial" panose="020B0604020202020204" pitchFamily="34" charset="0"/>
                        <a:buNone/>
                        <a:tabLst/>
                        <a:defRPr/>
                      </a:pPr>
                      <a:r>
                        <a:rPr lang="en-US" sz="1100" b="0" i="0" u="none" strike="noStrike" dirty="0" smtClean="0">
                          <a:solidFill>
                            <a:schemeClr val="tx1"/>
                          </a:solidFill>
                          <a:effectLst/>
                          <a:latin typeface="Arial" pitchFamily="34" charset="0"/>
                          <a:cs typeface="Arial" pitchFamily="34" charset="0"/>
                        </a:rPr>
                        <a:t>103119-15 - Extended Convective Weather on Traffic Forecast for NextGen Decision-Making</a:t>
                      </a:r>
                    </a:p>
                    <a:p>
                      <a:pPr marL="0" marR="0" indent="0" algn="ctr" defTabSz="457200" rtl="0" eaLnBrk="1" fontAlgn="b" latinLnBrk="0" hangingPunct="1">
                        <a:lnSpc>
                          <a:spcPct val="100000"/>
                        </a:lnSpc>
                        <a:spcBef>
                          <a:spcPts val="300"/>
                        </a:spcBef>
                        <a:spcAft>
                          <a:spcPts val="0"/>
                        </a:spcAft>
                        <a:buClrTx/>
                        <a:buSzTx/>
                        <a:buFont typeface="Arial" panose="020B0604020202020204" pitchFamily="34" charset="0"/>
                        <a:buNone/>
                        <a:tabLst/>
                        <a:defRPr/>
                      </a:pPr>
                      <a:r>
                        <a:rPr lang="en-US" sz="1100" b="0" i="0" u="none" strike="noStrike" dirty="0" smtClean="0">
                          <a:solidFill>
                            <a:schemeClr val="tx1"/>
                          </a:solidFill>
                          <a:effectLst/>
                          <a:latin typeface="Arial" pitchFamily="34" charset="0"/>
                          <a:cs typeface="Arial" pitchFamily="34" charset="0"/>
                        </a:rPr>
                        <a:t>103119-16 - Convective Weather Avoidance Model (CWAM) for Arrival/Departure Operations</a:t>
                      </a:r>
                    </a:p>
                    <a:p>
                      <a:pPr marL="0" marR="0" indent="0" algn="ctr" defTabSz="457200" rtl="0" eaLnBrk="1" fontAlgn="b" latinLnBrk="0" hangingPunct="1">
                        <a:lnSpc>
                          <a:spcPct val="100000"/>
                        </a:lnSpc>
                        <a:spcBef>
                          <a:spcPts val="300"/>
                        </a:spcBef>
                        <a:spcAft>
                          <a:spcPts val="0"/>
                        </a:spcAft>
                        <a:buClrTx/>
                        <a:buSzTx/>
                        <a:buFont typeface="Arial" panose="020B0604020202020204" pitchFamily="34" charset="0"/>
                        <a:buNone/>
                        <a:tabLst/>
                        <a:defRPr/>
                      </a:pPr>
                      <a:endParaRPr lang="en-US" sz="1100" b="0" i="0" u="none" strike="noStrike" dirty="0" smtClean="0">
                        <a:solidFill>
                          <a:schemeClr val="tx1"/>
                        </a:solidFill>
                        <a:effectLst/>
                        <a:latin typeface="Arial" pitchFamily="34" charset="0"/>
                        <a:cs typeface="Arial" pitchFamily="34" charset="0"/>
                      </a:endParaRPr>
                    </a:p>
                  </a:txBody>
                  <a:tcPr marL="43039" marR="43039" marT="0" marB="0" anchor="ctr">
                    <a:solidFill>
                      <a:schemeClr val="tx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 typeface="Arial" pitchFamily="34" charset="0"/>
                        <a:buNone/>
                        <a:tabLst/>
                        <a:defRPr/>
                      </a:pPr>
                      <a:r>
                        <a:rPr lang="en-US" sz="1100" b="0" baseline="0" dirty="0" smtClean="0">
                          <a:solidFill>
                            <a:schemeClr val="tx1"/>
                          </a:solidFill>
                          <a:latin typeface="Arial" pitchFamily="34" charset="0"/>
                          <a:cs typeface="Arial" pitchFamily="34" charset="0"/>
                        </a:rPr>
                        <a:t>CSS-Wx System Specification Review (SSR), System Requirements Review (SRR), System Design Review (SDR)  </a:t>
                      </a:r>
                    </a:p>
                    <a:p>
                      <a:pPr marL="0" marR="0" indent="0" algn="ctr" defTabSz="457200" rtl="0" eaLnBrk="1" fontAlgn="auto" latinLnBrk="0" hangingPunct="1">
                        <a:lnSpc>
                          <a:spcPct val="100000"/>
                        </a:lnSpc>
                        <a:spcBef>
                          <a:spcPts val="0"/>
                        </a:spcBef>
                        <a:spcAft>
                          <a:spcPts val="0"/>
                        </a:spcAft>
                        <a:buClrTx/>
                        <a:buSzTx/>
                        <a:buFont typeface="Arial" pitchFamily="34" charset="0"/>
                        <a:buNone/>
                        <a:tabLst/>
                        <a:defRPr/>
                      </a:pPr>
                      <a:r>
                        <a:rPr lang="en-US" sz="1100" b="0" baseline="0" dirty="0" smtClean="0">
                          <a:solidFill>
                            <a:schemeClr val="tx1"/>
                          </a:solidFill>
                          <a:latin typeface="Arial" pitchFamily="34" charset="0"/>
                          <a:cs typeface="Arial" pitchFamily="34" charset="0"/>
                        </a:rPr>
                        <a:t>September 2015</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baseline="0" dirty="0" smtClean="0">
                        <a:solidFill>
                          <a:schemeClr val="tx1"/>
                        </a:solidFill>
                        <a:latin typeface="Arial" pitchFamily="34" charset="0"/>
                        <a:cs typeface="Arial" pitchFamily="34"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baseline="0" dirty="0" smtClean="0">
                          <a:solidFill>
                            <a:schemeClr val="tx1"/>
                          </a:solidFill>
                          <a:latin typeface="Arial" pitchFamily="34" charset="0"/>
                          <a:cs typeface="Arial" pitchFamily="34" charset="0"/>
                        </a:rPr>
                        <a:t>CSS-Wx Integrated Baseline Review</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baseline="0" dirty="0" smtClean="0">
                          <a:solidFill>
                            <a:schemeClr val="tx1"/>
                          </a:solidFill>
                          <a:latin typeface="Arial" pitchFamily="34" charset="0"/>
                          <a:cs typeface="Arial" pitchFamily="34" charset="0"/>
                        </a:rPr>
                        <a:t>September 2015</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baseline="0" dirty="0" smtClean="0">
                        <a:solidFill>
                          <a:schemeClr val="tx1"/>
                        </a:solidFill>
                        <a:latin typeface="Arial" pitchFamily="34" charset="0"/>
                        <a:cs typeface="Arial" pitchFamily="34" charset="0"/>
                      </a:endParaRPr>
                    </a:p>
                    <a:p>
                      <a:pPr marL="0" marR="0" indent="0" algn="ctr" defTabSz="457200" rtl="0" eaLnBrk="1" fontAlgn="auto" latinLnBrk="0" hangingPunct="1">
                        <a:lnSpc>
                          <a:spcPct val="100000"/>
                        </a:lnSpc>
                        <a:spcBef>
                          <a:spcPts val="0"/>
                        </a:spcBef>
                        <a:spcAft>
                          <a:spcPts val="0"/>
                        </a:spcAft>
                        <a:buClrTx/>
                        <a:buSzTx/>
                        <a:buFont typeface="Arial" pitchFamily="34" charset="0"/>
                        <a:buNone/>
                        <a:tabLst/>
                        <a:defRPr/>
                      </a:pPr>
                      <a:r>
                        <a:rPr lang="en-US" sz="1100" b="0" kern="1200" baseline="0" dirty="0" smtClean="0">
                          <a:solidFill>
                            <a:schemeClr val="tx1"/>
                          </a:solidFill>
                          <a:latin typeface="Arial" pitchFamily="34" charset="0"/>
                          <a:ea typeface="+mn-ea"/>
                          <a:cs typeface="Arial" pitchFamily="34" charset="0"/>
                        </a:rPr>
                        <a:t>CSS-Wx and NWP Technical Interchange  Meeting with Harris and Raytheon </a:t>
                      </a:r>
                    </a:p>
                    <a:p>
                      <a:pPr marL="0" marR="0" indent="0" algn="ctr" defTabSz="457200" rtl="0" eaLnBrk="1" fontAlgn="auto" latinLnBrk="0" hangingPunct="1">
                        <a:lnSpc>
                          <a:spcPct val="100000"/>
                        </a:lnSpc>
                        <a:spcBef>
                          <a:spcPts val="0"/>
                        </a:spcBef>
                        <a:spcAft>
                          <a:spcPts val="0"/>
                        </a:spcAft>
                        <a:buClrTx/>
                        <a:buSzTx/>
                        <a:buFont typeface="Arial" pitchFamily="34" charset="0"/>
                        <a:buNone/>
                        <a:tabLst/>
                        <a:defRPr/>
                      </a:pPr>
                      <a:r>
                        <a:rPr lang="en-US" sz="1100" b="0" kern="1200" baseline="0" dirty="0" smtClean="0">
                          <a:solidFill>
                            <a:schemeClr val="tx1"/>
                          </a:solidFill>
                          <a:latin typeface="Arial" pitchFamily="34" charset="0"/>
                          <a:ea typeface="+mn-ea"/>
                          <a:cs typeface="Arial" pitchFamily="34" charset="0"/>
                        </a:rPr>
                        <a:t>September 2015</a:t>
                      </a:r>
                    </a:p>
                    <a:p>
                      <a:pPr marL="0" marR="0" indent="0" algn="ctr" defTabSz="457200" rtl="0" eaLnBrk="1" fontAlgn="auto" latinLnBrk="0" hangingPunct="1">
                        <a:lnSpc>
                          <a:spcPct val="100000"/>
                        </a:lnSpc>
                        <a:spcBef>
                          <a:spcPts val="0"/>
                        </a:spcBef>
                        <a:spcAft>
                          <a:spcPts val="0"/>
                        </a:spcAft>
                        <a:buClrTx/>
                        <a:buSzTx/>
                        <a:buFont typeface="Arial" pitchFamily="34" charset="0"/>
                        <a:buNone/>
                        <a:tabLst/>
                        <a:defRPr/>
                      </a:pPr>
                      <a:endParaRPr lang="en-US" sz="1100" b="0" kern="1200" baseline="0" dirty="0" smtClean="0">
                        <a:solidFill>
                          <a:schemeClr val="tx1"/>
                        </a:solidFill>
                        <a:latin typeface="Arial" pitchFamily="34" charset="0"/>
                        <a:ea typeface="+mn-ea"/>
                        <a:cs typeface="Arial" pitchFamily="34" charset="0"/>
                      </a:endParaRPr>
                    </a:p>
                  </a:txBody>
                  <a:tcPr marL="43039" marR="43039" marT="0" marB="0" anchor="ctr">
                    <a:solidFill>
                      <a:schemeClr val="tx2">
                        <a:lumMod val="20000"/>
                        <a:lumOff val="80000"/>
                      </a:schemeClr>
                    </a:solidFill>
                  </a:tcPr>
                </a:tc>
              </a:tr>
            </a:tbl>
          </a:graphicData>
        </a:graphic>
      </p:graphicFrame>
      <p:sp>
        <p:nvSpPr>
          <p:cNvPr id="7" name="TextBox 6"/>
          <p:cNvSpPr txBox="1"/>
          <p:nvPr/>
        </p:nvSpPr>
        <p:spPr>
          <a:xfrm>
            <a:off x="283269" y="6600263"/>
            <a:ext cx="8577469" cy="246221"/>
          </a:xfrm>
          <a:prstGeom prst="rect">
            <a:avLst/>
          </a:prstGeom>
          <a:noFill/>
        </p:spPr>
        <p:txBody>
          <a:bodyPr wrap="square" rtlCol="0">
            <a:spAutoFit/>
          </a:bodyPr>
          <a:lstStyle/>
          <a:p>
            <a:pPr algn="ctr"/>
            <a:fld id="{EAE13CAE-1740-4A80-8C3E-8F8A7440AB44}" type="slidenum">
              <a:rPr lang="en-US" sz="1000" b="1" smtClean="0">
                <a:solidFill>
                  <a:prstClr val="black"/>
                </a:solidFill>
              </a:rPr>
              <a:pPr algn="ctr"/>
              <a:t>51</a:t>
            </a:fld>
            <a:endParaRPr lang="en-US" sz="1000" b="1" dirty="0">
              <a:solidFill>
                <a:prstClr val="black"/>
              </a:solidFill>
            </a:endParaRPr>
          </a:p>
        </p:txBody>
      </p:sp>
      <p:sp>
        <p:nvSpPr>
          <p:cNvPr id="6" name="Title 3" descr="90 Day Forecast (Dec 2014, Jan 2015, Feb 2015)" title="NextGen Portfolio Accomplishments"/>
          <p:cNvSpPr>
            <a:spLocks noGrp="1"/>
          </p:cNvSpPr>
          <p:nvPr>
            <p:ph type="title"/>
          </p:nvPr>
        </p:nvSpPr>
        <p:spPr>
          <a:xfrm>
            <a:off x="457200" y="0"/>
            <a:ext cx="8229600" cy="613129"/>
          </a:xfrm>
        </p:spPr>
        <p:txBody>
          <a:bodyPr/>
          <a:lstStyle/>
          <a:p>
            <a:r>
              <a:rPr lang="en-US" sz="3200" dirty="0" smtClean="0"/>
              <a:t>NextGen Portfolio 90 Day Forecast</a:t>
            </a:r>
            <a:r>
              <a:rPr lang="en-US" sz="2800" dirty="0" smtClean="0"/>
              <a:t/>
            </a:r>
            <a:br>
              <a:rPr lang="en-US" sz="2800" dirty="0" smtClean="0"/>
            </a:br>
            <a:r>
              <a:rPr lang="en-US" sz="2400" b="0" dirty="0" smtClean="0">
                <a:solidFill>
                  <a:schemeClr val="accent1">
                    <a:lumMod val="50000"/>
                  </a:schemeClr>
                </a:solidFill>
              </a:rPr>
              <a:t>(August, September, October)</a:t>
            </a:r>
            <a:endParaRPr lang="en-US" sz="2400" b="0" dirty="0">
              <a:solidFill>
                <a:schemeClr val="accent1">
                  <a:lumMod val="50000"/>
                </a:schemeClr>
              </a:solidFill>
            </a:endParaRPr>
          </a:p>
        </p:txBody>
      </p:sp>
    </p:spTree>
    <p:extLst>
      <p:ext uri="{BB962C8B-B14F-4D97-AF65-F5344CB8AC3E}">
        <p14:creationId xmlns:p14="http://schemas.microsoft.com/office/powerpoint/2010/main" val="11452297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descr="90 Day Forecast (Dec 2014, Jan 2015, Feb 2015)" title="NextGen Portfolio Accomplishments"/>
          <p:cNvGraphicFramePr>
            <a:graphicFrameLocks noGrp="1"/>
          </p:cNvGraphicFramePr>
          <p:nvPr>
            <p:extLst>
              <p:ext uri="{D42A27DB-BD31-4B8C-83A1-F6EECF244321}">
                <p14:modId xmlns:p14="http://schemas.microsoft.com/office/powerpoint/2010/main" val="1090665409"/>
              </p:ext>
            </p:extLst>
          </p:nvPr>
        </p:nvGraphicFramePr>
        <p:xfrm>
          <a:off x="283269" y="1087612"/>
          <a:ext cx="8632723" cy="2369399"/>
        </p:xfrm>
        <a:graphic>
          <a:graphicData uri="http://schemas.openxmlformats.org/drawingml/2006/table">
            <a:tbl>
              <a:tblPr firstRow="1" firstCol="1" bandRow="1">
                <a:tableStyleId>{5C22544A-7EE6-4342-B048-85BDC9FD1C3A}</a:tableStyleId>
              </a:tblPr>
              <a:tblGrid>
                <a:gridCol w="995972"/>
                <a:gridCol w="3590272"/>
                <a:gridCol w="4046479"/>
              </a:tblGrid>
              <a:tr h="223930">
                <a:tc>
                  <a:txBody>
                    <a:bodyPr/>
                    <a:lstStyle/>
                    <a:p>
                      <a:pPr marL="0" marR="0" algn="ctr">
                        <a:lnSpc>
                          <a:spcPct val="115000"/>
                        </a:lnSpc>
                        <a:spcBef>
                          <a:spcPts val="0"/>
                        </a:spcBef>
                        <a:spcAft>
                          <a:spcPts val="0"/>
                        </a:spcAft>
                      </a:pPr>
                      <a:r>
                        <a:rPr lang="en-US" sz="1100" dirty="0">
                          <a:effectLst/>
                          <a:latin typeface="Arial" pitchFamily="34" charset="0"/>
                          <a:cs typeface="Arial" pitchFamily="34" charset="0"/>
                        </a:rPr>
                        <a:t>Portfolio</a:t>
                      </a:r>
                      <a:endParaRPr lang="en-US" sz="1100" dirty="0">
                        <a:effectLst/>
                        <a:latin typeface="Arial" pitchFamily="34" charset="0"/>
                        <a:ea typeface="Times New Roman"/>
                        <a:cs typeface="Arial" pitchFamily="34" charset="0"/>
                      </a:endParaRPr>
                    </a:p>
                  </a:txBody>
                  <a:tcPr marL="43038" marR="43038" marT="0" marB="0" anchor="ctr"/>
                </a:tc>
                <a:tc>
                  <a:txBody>
                    <a:bodyPr/>
                    <a:lstStyle/>
                    <a:p>
                      <a:pPr marL="0" marR="0" algn="ctr">
                        <a:lnSpc>
                          <a:spcPct val="115000"/>
                        </a:lnSpc>
                        <a:spcBef>
                          <a:spcPts val="0"/>
                        </a:spcBef>
                        <a:spcAft>
                          <a:spcPts val="0"/>
                        </a:spcAft>
                      </a:pPr>
                      <a:r>
                        <a:rPr lang="en-US" sz="1100" dirty="0" smtClean="0">
                          <a:effectLst/>
                          <a:latin typeface="Arial" pitchFamily="34" charset="0"/>
                          <a:cs typeface="Arial" pitchFamily="34" charset="0"/>
                        </a:rPr>
                        <a:t>Increment</a:t>
                      </a:r>
                      <a:endParaRPr lang="en-US" sz="1100" dirty="0">
                        <a:effectLst/>
                        <a:latin typeface="Arial" pitchFamily="34" charset="0"/>
                        <a:ea typeface="Times New Roman"/>
                        <a:cs typeface="Arial" pitchFamily="34" charset="0"/>
                      </a:endParaRPr>
                    </a:p>
                  </a:txBody>
                  <a:tcPr marL="43038" marR="43038" marT="0" marB="0" anchor="ctr"/>
                </a:tc>
                <a:tc>
                  <a:txBody>
                    <a:bodyPr/>
                    <a:lstStyle/>
                    <a:p>
                      <a:pPr marL="0" marR="0" algn="ctr">
                        <a:lnSpc>
                          <a:spcPct val="115000"/>
                        </a:lnSpc>
                        <a:spcBef>
                          <a:spcPts val="0"/>
                        </a:spcBef>
                        <a:spcAft>
                          <a:spcPts val="0"/>
                        </a:spcAft>
                      </a:pPr>
                      <a:r>
                        <a:rPr lang="en-US" sz="1100" dirty="0" smtClean="0">
                          <a:effectLst/>
                          <a:latin typeface="Arial" pitchFamily="34" charset="0"/>
                          <a:cs typeface="Arial" pitchFamily="34" charset="0"/>
                        </a:rPr>
                        <a:t>Current/Projected Accomplishments</a:t>
                      </a:r>
                      <a:endParaRPr lang="en-US" sz="1100" dirty="0">
                        <a:effectLst/>
                        <a:latin typeface="Arial" pitchFamily="34" charset="0"/>
                        <a:ea typeface="Times New Roman"/>
                        <a:cs typeface="Arial" pitchFamily="34" charset="0"/>
                      </a:endParaRPr>
                    </a:p>
                  </a:txBody>
                  <a:tcPr marL="43038" marR="43038" marT="0" marB="0" anchor="ctr"/>
                </a:tc>
              </a:tr>
              <a:tr h="1064189">
                <a:tc rowSpan="2">
                  <a:txBody>
                    <a:bodyPr/>
                    <a:lstStyle/>
                    <a:p>
                      <a:pPr marL="0" marR="0" algn="ctr">
                        <a:lnSpc>
                          <a:spcPct val="115000"/>
                        </a:lnSpc>
                        <a:spcBef>
                          <a:spcPts val="0"/>
                        </a:spcBef>
                        <a:spcAft>
                          <a:spcPts val="0"/>
                        </a:spcAft>
                      </a:pPr>
                      <a:r>
                        <a:rPr lang="en-US" sz="1100" dirty="0" smtClean="0">
                          <a:effectLst/>
                          <a:latin typeface="Arial" pitchFamily="34" charset="0"/>
                          <a:ea typeface="Times New Roman"/>
                          <a:cs typeface="Arial" pitchFamily="34" charset="0"/>
                        </a:rPr>
                        <a:t>ODNI</a:t>
                      </a:r>
                      <a:endParaRPr lang="en-US" sz="1100" dirty="0">
                        <a:effectLst/>
                        <a:latin typeface="Arial" pitchFamily="34" charset="0"/>
                        <a:ea typeface="Times New Roman"/>
                        <a:cs typeface="Arial" pitchFamily="34" charset="0"/>
                      </a:endParaRPr>
                    </a:p>
                  </a:txBody>
                  <a:tcPr marL="43039" marR="43039" marT="0" marB="0" anchor="ctr"/>
                </a:tc>
                <a:tc>
                  <a:txBody>
                    <a:bodyPr/>
                    <a:lstStyle/>
                    <a:p>
                      <a:pPr marL="0" marR="0" indent="0" algn="ctr" defTabSz="457200" rtl="0" eaLnBrk="1" fontAlgn="b" latinLnBrk="0" hangingPunct="1">
                        <a:lnSpc>
                          <a:spcPct val="100000"/>
                        </a:lnSpc>
                        <a:spcBef>
                          <a:spcPts val="300"/>
                        </a:spcBef>
                        <a:spcAft>
                          <a:spcPts val="0"/>
                        </a:spcAft>
                        <a:buClrTx/>
                        <a:buSzTx/>
                        <a:buFont typeface="Arial" panose="020B0604020202020204" pitchFamily="34" charset="0"/>
                        <a:buNone/>
                        <a:tabLst/>
                        <a:defRPr/>
                      </a:pPr>
                      <a:endParaRPr lang="en-US" sz="1100" b="0" dirty="0" smtClean="0">
                        <a:solidFill>
                          <a:schemeClr val="tx1"/>
                        </a:solidFill>
                        <a:effectLst/>
                        <a:latin typeface="Arial" pitchFamily="34" charset="0"/>
                        <a:ea typeface="Times New Roman"/>
                        <a:cs typeface="Arial" pitchFamily="34" charset="0"/>
                      </a:endParaRPr>
                    </a:p>
                    <a:p>
                      <a:pPr marL="0" marR="0" indent="0" algn="ctr" defTabSz="457200" rtl="0" eaLnBrk="1" fontAlgn="b" latinLnBrk="0" hangingPunct="1">
                        <a:lnSpc>
                          <a:spcPct val="100000"/>
                        </a:lnSpc>
                        <a:spcBef>
                          <a:spcPts val="300"/>
                        </a:spcBef>
                        <a:spcAft>
                          <a:spcPts val="0"/>
                        </a:spcAft>
                        <a:buClrTx/>
                        <a:buSzTx/>
                        <a:buFont typeface="Arial" panose="020B0604020202020204" pitchFamily="34" charset="0"/>
                        <a:buNone/>
                        <a:tabLst/>
                        <a:defRPr/>
                      </a:pPr>
                      <a:r>
                        <a:rPr lang="en-US" sz="1100" b="0" dirty="0" smtClean="0">
                          <a:solidFill>
                            <a:schemeClr val="tx1"/>
                          </a:solidFill>
                          <a:effectLst/>
                          <a:latin typeface="Arial" pitchFamily="34" charset="0"/>
                          <a:ea typeface="Times New Roman"/>
                          <a:cs typeface="Arial" pitchFamily="34" charset="0"/>
                        </a:rPr>
                        <a:t>103305-13 – Provide NAS Status via Digital NOTAMs</a:t>
                      </a:r>
                    </a:p>
                    <a:p>
                      <a:pPr marL="0" marR="0" indent="0" algn="ctr" defTabSz="457200" rtl="0" eaLnBrk="1" fontAlgn="b" latinLnBrk="0" hangingPunct="1">
                        <a:lnSpc>
                          <a:spcPct val="100000"/>
                        </a:lnSpc>
                        <a:spcBef>
                          <a:spcPts val="300"/>
                        </a:spcBef>
                        <a:spcAft>
                          <a:spcPts val="0"/>
                        </a:spcAft>
                        <a:buClrTx/>
                        <a:buSzTx/>
                        <a:buFont typeface="Arial" panose="020B0604020202020204" pitchFamily="34" charset="0"/>
                        <a:buNone/>
                        <a:tabLst/>
                        <a:defRPr/>
                      </a:pPr>
                      <a:endParaRPr lang="en-US" sz="1100" b="0" i="0" u="none" strike="noStrike" dirty="0" smtClean="0">
                        <a:solidFill>
                          <a:schemeClr val="tx1"/>
                        </a:solidFill>
                        <a:effectLst/>
                        <a:latin typeface="Arial" pitchFamily="34" charset="0"/>
                        <a:cs typeface="Arial" pitchFamily="34" charset="0"/>
                      </a:endParaRPr>
                    </a:p>
                  </a:txBody>
                  <a:tcPr marL="43039" marR="43039" marT="0" marB="0" anchor="ctr">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baseline="0" dirty="0" smtClean="0">
                        <a:solidFill>
                          <a:schemeClr val="tx1"/>
                        </a:solidFill>
                        <a:latin typeface="Arial" pitchFamily="34" charset="0"/>
                        <a:cs typeface="Arial" pitchFamily="34" charset="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baseline="0" dirty="0" smtClean="0">
                          <a:solidFill>
                            <a:schemeClr val="tx1"/>
                          </a:solidFill>
                          <a:latin typeface="Arial" pitchFamily="34" charset="0"/>
                          <a:cs typeface="Arial" pitchFamily="34" charset="0"/>
                        </a:rPr>
                        <a:t>Digital NOTAMs Interface Requirements Development SWIM/AIM/DoD, External Customers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baseline="0" dirty="0" smtClean="0">
                          <a:solidFill>
                            <a:schemeClr val="tx1"/>
                          </a:solidFill>
                          <a:latin typeface="Arial" pitchFamily="34" charset="0"/>
                          <a:cs typeface="Arial" pitchFamily="34" charset="0"/>
                        </a:rPr>
                        <a:t>September 2015</a:t>
                      </a:r>
                    </a:p>
                  </a:txBody>
                  <a:tcPr marL="43039" marR="43039" marT="0" marB="0" anchor="ctr">
                    <a:solidFill>
                      <a:schemeClr val="accent1">
                        <a:lumMod val="20000"/>
                        <a:lumOff val="80000"/>
                      </a:schemeClr>
                    </a:solidFill>
                  </a:tcPr>
                </a:tc>
              </a:tr>
              <a:tr h="1081280">
                <a:tc vMerge="1">
                  <a:txBody>
                    <a:bodyPr/>
                    <a:lstStyle/>
                    <a:p>
                      <a:pPr marL="0" marR="0" algn="ctr">
                        <a:lnSpc>
                          <a:spcPct val="115000"/>
                        </a:lnSpc>
                        <a:spcBef>
                          <a:spcPts val="0"/>
                        </a:spcBef>
                        <a:spcAft>
                          <a:spcPts val="0"/>
                        </a:spcAft>
                      </a:pPr>
                      <a:endParaRPr lang="en-US" sz="1000" dirty="0">
                        <a:effectLst/>
                        <a:latin typeface="Arial" pitchFamily="34" charset="0"/>
                        <a:ea typeface="Times New Roman"/>
                        <a:cs typeface="Arial" pitchFamily="34" charset="0"/>
                      </a:endParaRPr>
                    </a:p>
                  </a:txBody>
                  <a:tcPr marL="43039" marR="43039" marT="0" marB="0" anchor="ctr"/>
                </a:tc>
                <a:tc>
                  <a:txBody>
                    <a:bodyPr/>
                    <a:lstStyle/>
                    <a:p>
                      <a:pPr marL="0" marR="0" indent="0" algn="ctr" defTabSz="457200" rtl="0" eaLnBrk="1" fontAlgn="b" latinLnBrk="0" hangingPunct="1">
                        <a:lnSpc>
                          <a:spcPct val="100000"/>
                        </a:lnSpc>
                        <a:spcBef>
                          <a:spcPts val="300"/>
                        </a:spcBef>
                        <a:spcAft>
                          <a:spcPts val="0"/>
                        </a:spcAft>
                        <a:buClrTx/>
                        <a:buSzTx/>
                        <a:buFont typeface="Arial" panose="020B0604020202020204" pitchFamily="34" charset="0"/>
                        <a:buNone/>
                        <a:tabLst/>
                        <a:defRPr/>
                      </a:pPr>
                      <a:r>
                        <a:rPr lang="en-US" sz="1100" b="0" dirty="0" smtClean="0">
                          <a:solidFill>
                            <a:schemeClr val="tx1"/>
                          </a:solidFill>
                          <a:effectLst/>
                          <a:latin typeface="Arial" pitchFamily="34" charset="0"/>
                          <a:ea typeface="Times New Roman"/>
                          <a:cs typeface="Arial" pitchFamily="34" charset="0"/>
                        </a:rPr>
                        <a:t>108212-11 – ANSP Real-Time Status for SAAs</a:t>
                      </a:r>
                    </a:p>
                    <a:p>
                      <a:pPr marL="0" marR="0" indent="0" algn="ctr" defTabSz="457200" rtl="0" eaLnBrk="1" fontAlgn="b" latinLnBrk="0" hangingPunct="1">
                        <a:lnSpc>
                          <a:spcPct val="100000"/>
                        </a:lnSpc>
                        <a:spcBef>
                          <a:spcPts val="300"/>
                        </a:spcBef>
                        <a:spcAft>
                          <a:spcPts val="0"/>
                        </a:spcAft>
                        <a:buClrTx/>
                        <a:buSzTx/>
                        <a:buFont typeface="Arial" panose="020B0604020202020204" pitchFamily="34" charset="0"/>
                        <a:buNone/>
                        <a:tabLst/>
                        <a:defRPr/>
                      </a:pPr>
                      <a:endParaRPr lang="en-US" sz="1100" b="0" i="0" u="none" strike="noStrike" dirty="0" smtClean="0">
                        <a:solidFill>
                          <a:schemeClr val="tx1"/>
                        </a:solidFill>
                        <a:effectLst/>
                        <a:latin typeface="Arial" pitchFamily="34" charset="0"/>
                        <a:cs typeface="Arial" pitchFamily="34" charset="0"/>
                      </a:endParaRPr>
                    </a:p>
                  </a:txBody>
                  <a:tcPr marL="43039" marR="43039" marT="0" marB="0" anchor="ctr">
                    <a:solidFill>
                      <a:schemeClr val="tx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baseline="0" dirty="0" smtClean="0">
                          <a:solidFill>
                            <a:schemeClr val="tx1"/>
                          </a:solidFill>
                          <a:latin typeface="Arial" pitchFamily="34" charset="0"/>
                          <a:cs typeface="Arial" pitchFamily="34" charset="0"/>
                        </a:rPr>
                        <a:t>ERAM Release Segment 6/7 Program Requirements Development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baseline="0" dirty="0" smtClean="0">
                          <a:solidFill>
                            <a:schemeClr val="tx1"/>
                          </a:solidFill>
                          <a:latin typeface="Arial" pitchFamily="34" charset="0"/>
                          <a:cs typeface="Arial" pitchFamily="34" charset="0"/>
                        </a:rPr>
                        <a:t>September 2015</a:t>
                      </a:r>
                    </a:p>
                  </a:txBody>
                  <a:tcPr marL="43039" marR="43039" marT="0" marB="0" anchor="ctr">
                    <a:solidFill>
                      <a:schemeClr val="tx2">
                        <a:lumMod val="20000"/>
                        <a:lumOff val="80000"/>
                      </a:schemeClr>
                    </a:solidFill>
                  </a:tcPr>
                </a:tc>
              </a:tr>
            </a:tbl>
          </a:graphicData>
        </a:graphic>
      </p:graphicFrame>
      <p:sp>
        <p:nvSpPr>
          <p:cNvPr id="7" name="TextBox 6"/>
          <p:cNvSpPr txBox="1"/>
          <p:nvPr/>
        </p:nvSpPr>
        <p:spPr>
          <a:xfrm>
            <a:off x="283269" y="6600263"/>
            <a:ext cx="8577469" cy="246221"/>
          </a:xfrm>
          <a:prstGeom prst="rect">
            <a:avLst/>
          </a:prstGeom>
          <a:noFill/>
        </p:spPr>
        <p:txBody>
          <a:bodyPr wrap="square" rtlCol="0">
            <a:spAutoFit/>
          </a:bodyPr>
          <a:lstStyle/>
          <a:p>
            <a:pPr algn="ctr"/>
            <a:fld id="{EAE13CAE-1740-4A80-8C3E-8F8A7440AB44}" type="slidenum">
              <a:rPr lang="en-US" sz="1000" b="1" smtClean="0">
                <a:solidFill>
                  <a:prstClr val="black"/>
                </a:solidFill>
              </a:rPr>
              <a:pPr algn="ctr"/>
              <a:t>52</a:t>
            </a:fld>
            <a:endParaRPr lang="en-US" sz="1000" b="1" dirty="0">
              <a:solidFill>
                <a:prstClr val="black"/>
              </a:solidFill>
            </a:endParaRPr>
          </a:p>
        </p:txBody>
      </p:sp>
      <p:sp>
        <p:nvSpPr>
          <p:cNvPr id="6" name="Title 3" descr="90 Day Forecast (Dec 2014, Jan 2015, Feb 2015)" title="NextGen Portfolio Accomplishments"/>
          <p:cNvSpPr>
            <a:spLocks noGrp="1"/>
          </p:cNvSpPr>
          <p:nvPr>
            <p:ph type="title"/>
          </p:nvPr>
        </p:nvSpPr>
        <p:spPr>
          <a:xfrm>
            <a:off x="457200" y="0"/>
            <a:ext cx="8229600" cy="613129"/>
          </a:xfrm>
        </p:spPr>
        <p:txBody>
          <a:bodyPr/>
          <a:lstStyle/>
          <a:p>
            <a:r>
              <a:rPr lang="en-US" sz="3200" dirty="0" smtClean="0">
                <a:solidFill>
                  <a:srgbClr val="1F497D"/>
                </a:solidFill>
              </a:rPr>
              <a:t>NextGen Portfolio 90 Day Forecast</a:t>
            </a:r>
            <a:r>
              <a:rPr lang="en-US" sz="2800" dirty="0" smtClean="0"/>
              <a:t/>
            </a:r>
            <a:br>
              <a:rPr lang="en-US" sz="2800" dirty="0" smtClean="0"/>
            </a:br>
            <a:r>
              <a:rPr lang="en-US" sz="2400" b="0" dirty="0" smtClean="0">
                <a:solidFill>
                  <a:srgbClr val="1F497D"/>
                </a:solidFill>
              </a:rPr>
              <a:t>(August</a:t>
            </a:r>
            <a:r>
              <a:rPr lang="en-US" sz="2400" b="0" dirty="0">
                <a:solidFill>
                  <a:srgbClr val="1F497D"/>
                </a:solidFill>
              </a:rPr>
              <a:t>, </a:t>
            </a:r>
            <a:r>
              <a:rPr lang="en-US" sz="2400" b="0" dirty="0" smtClean="0">
                <a:solidFill>
                  <a:srgbClr val="1F497D"/>
                </a:solidFill>
              </a:rPr>
              <a:t>September, October)</a:t>
            </a:r>
            <a:endParaRPr lang="en-US" sz="2400" b="0" dirty="0">
              <a:solidFill>
                <a:srgbClr val="1F497D"/>
              </a:solidFill>
            </a:endParaRPr>
          </a:p>
        </p:txBody>
      </p:sp>
    </p:spTree>
    <p:extLst>
      <p:ext uri="{BB962C8B-B14F-4D97-AF65-F5344CB8AC3E}">
        <p14:creationId xmlns:p14="http://schemas.microsoft.com/office/powerpoint/2010/main" val="23837522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z="3200" dirty="0" smtClean="0">
                <a:solidFill>
                  <a:schemeClr val="tx2"/>
                </a:solidFill>
                <a:latin typeface="Arial" charset="0"/>
                <a:cs typeface="Arial" charset="0"/>
              </a:rPr>
              <a:t>Backup</a:t>
            </a:r>
          </a:p>
        </p:txBody>
      </p:sp>
      <p:sp>
        <p:nvSpPr>
          <p:cNvPr id="4" name="TextBox 3"/>
          <p:cNvSpPr txBox="1"/>
          <p:nvPr/>
        </p:nvSpPr>
        <p:spPr>
          <a:xfrm>
            <a:off x="283266" y="6611779"/>
            <a:ext cx="8577469" cy="246221"/>
          </a:xfrm>
          <a:prstGeom prst="rect">
            <a:avLst/>
          </a:prstGeom>
          <a:noFill/>
        </p:spPr>
        <p:txBody>
          <a:bodyPr wrap="square" rtlCol="0">
            <a:spAutoFit/>
          </a:bodyPr>
          <a:lstStyle/>
          <a:p>
            <a:pPr algn="ctr"/>
            <a:fld id="{EAE13CAE-1740-4A80-8C3E-8F8A7440AB44}" type="slidenum">
              <a:rPr lang="en-US" sz="1000" b="1" smtClean="0"/>
              <a:pPr algn="ctr"/>
              <a:t>53</a:t>
            </a:fld>
            <a:endParaRPr lang="en-US" sz="1000" b="1" dirty="0"/>
          </a:p>
        </p:txBody>
      </p:sp>
    </p:spTree>
    <p:extLst>
      <p:ext uri="{BB962C8B-B14F-4D97-AF65-F5344CB8AC3E}">
        <p14:creationId xmlns:p14="http://schemas.microsoft.com/office/powerpoint/2010/main" val="36923727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3"/>
          </p:nvPr>
        </p:nvSpPr>
        <p:spPr>
          <a:xfrm>
            <a:off x="313888" y="1097824"/>
            <a:ext cx="4191000" cy="856800"/>
          </a:xfrm>
        </p:spPr>
        <p:txBody>
          <a:bodyPr rtlCol="0">
            <a:normAutofit/>
          </a:bodyPr>
          <a:lstStyle/>
          <a:p>
            <a:pPr eaLnBrk="1" fontAlgn="auto" hangingPunct="1">
              <a:spcAft>
                <a:spcPts val="0"/>
              </a:spcAft>
              <a:defRPr/>
            </a:pPr>
            <a:r>
              <a:rPr lang="en-US" sz="800" dirty="0">
                <a:cs typeface="Arial" panose="020B0604020202020204" pitchFamily="34" charset="0"/>
              </a:rPr>
              <a:t>PBN is the framework for defining navigation performance along a route, during a procedure or in an airspace</a:t>
            </a:r>
            <a:r>
              <a:rPr lang="en-US" sz="800" dirty="0" smtClean="0">
                <a:cs typeface="Arial" panose="020B0604020202020204" pitchFamily="34" charset="0"/>
              </a:rPr>
              <a:t>. Progressive </a:t>
            </a:r>
            <a:r>
              <a:rPr lang="en-US" sz="800" dirty="0">
                <a:cs typeface="Arial" panose="020B0604020202020204" pitchFamily="34" charset="0"/>
              </a:rPr>
              <a:t>stages of PBN capabilities include the safe implementation of more closely spaced paths for departure, arrival and approach that allow for improved operations and efficiency</a:t>
            </a:r>
            <a:r>
              <a:rPr lang="en-US" sz="800" dirty="0" smtClean="0">
                <a:cs typeface="Arial" panose="020B0604020202020204" pitchFamily="34" charset="0"/>
              </a:rPr>
              <a:t>. Complementary </a:t>
            </a:r>
            <a:r>
              <a:rPr lang="en-US" sz="800" dirty="0">
                <a:cs typeface="Arial" panose="020B0604020202020204" pitchFamily="34" charset="0"/>
              </a:rPr>
              <a:t>efforts to new capabilities include NAS right-sizing activities that allow for the removal of non-beneficial procedures and infrastructure currently in place</a:t>
            </a:r>
            <a:r>
              <a:rPr lang="en-US" sz="800" dirty="0" smtClean="0">
                <a:cs typeface="Arial" panose="020B0604020202020204" pitchFamily="34" charset="0"/>
              </a:rPr>
              <a:t>.</a:t>
            </a:r>
          </a:p>
          <a:p>
            <a:pPr eaLnBrk="1" fontAlgn="auto" hangingPunct="1">
              <a:spcAft>
                <a:spcPts val="0"/>
              </a:spcAft>
              <a:defRPr/>
            </a:pPr>
            <a:endParaRPr lang="en-US" sz="900" dirty="0">
              <a:ea typeface="MS PGothic" charset="0"/>
              <a:cs typeface="Arial" pitchFamily="34" charset="0"/>
            </a:endParaRPr>
          </a:p>
          <a:p>
            <a:pPr eaLnBrk="1" fontAlgn="auto" hangingPunct="1">
              <a:spcAft>
                <a:spcPts val="0"/>
              </a:spcAft>
              <a:defRPr/>
            </a:pPr>
            <a:endParaRPr lang="en-US" sz="900" dirty="0" smtClean="0">
              <a:ea typeface="MS PGothic" charset="0"/>
              <a:cs typeface="Arial" pitchFamily="34" charset="0"/>
            </a:endParaRPr>
          </a:p>
        </p:txBody>
      </p:sp>
      <p:sp>
        <p:nvSpPr>
          <p:cNvPr id="5" name="Text Placeholder 4"/>
          <p:cNvSpPr>
            <a:spLocks noGrp="1"/>
          </p:cNvSpPr>
          <p:nvPr>
            <p:ph type="body" sz="quarter" idx="31"/>
          </p:nvPr>
        </p:nvSpPr>
        <p:spPr>
          <a:xfrm>
            <a:off x="381749" y="2165082"/>
            <a:ext cx="4191000" cy="1220932"/>
          </a:xfrm>
        </p:spPr>
        <p:txBody>
          <a:bodyPr rtlCol="0">
            <a:normAutofit/>
          </a:bodyPr>
          <a:lstStyle/>
          <a:p>
            <a:pPr eaLnBrk="1" fontAlgn="auto" hangingPunct="1">
              <a:lnSpc>
                <a:spcPct val="90000"/>
              </a:lnSpc>
              <a:spcBef>
                <a:spcPts val="0"/>
              </a:spcBef>
              <a:spcAft>
                <a:spcPts val="0"/>
              </a:spcAft>
              <a:defRPr/>
            </a:pPr>
            <a:r>
              <a:rPr lang="en-US" sz="800" dirty="0" smtClean="0">
                <a:ea typeface="MS PGothic" charset="0"/>
                <a:cs typeface="Arial" pitchFamily="34" charset="0"/>
              </a:rPr>
              <a:t>Fuel efficient routing</a:t>
            </a:r>
          </a:p>
          <a:p>
            <a:pPr eaLnBrk="1" fontAlgn="auto" hangingPunct="1">
              <a:lnSpc>
                <a:spcPct val="90000"/>
              </a:lnSpc>
              <a:spcBef>
                <a:spcPts val="0"/>
              </a:spcBef>
              <a:spcAft>
                <a:spcPts val="0"/>
              </a:spcAft>
              <a:defRPr/>
            </a:pPr>
            <a:r>
              <a:rPr lang="en-US" sz="800" dirty="0" smtClean="0">
                <a:ea typeface="MS PGothic" charset="0"/>
                <a:cs typeface="Arial" pitchFamily="34" charset="0"/>
              </a:rPr>
              <a:t> </a:t>
            </a:r>
            <a:r>
              <a:rPr lang="en-US" sz="800" dirty="0">
                <a:ea typeface="MS PGothic" charset="0"/>
                <a:cs typeface="Arial" pitchFamily="34" charset="0"/>
              </a:rPr>
              <a:t>R</a:t>
            </a:r>
            <a:r>
              <a:rPr lang="en-US" sz="800" dirty="0" smtClean="0">
                <a:ea typeface="MS PGothic" charset="0"/>
                <a:cs typeface="Arial" pitchFamily="34" charset="0"/>
              </a:rPr>
              <a:t>educed delays with increased throughput</a:t>
            </a:r>
          </a:p>
          <a:p>
            <a:pPr eaLnBrk="1" fontAlgn="auto" hangingPunct="1">
              <a:lnSpc>
                <a:spcPct val="90000"/>
              </a:lnSpc>
              <a:spcBef>
                <a:spcPts val="0"/>
              </a:spcBef>
              <a:spcAft>
                <a:spcPts val="0"/>
              </a:spcAft>
              <a:defRPr/>
            </a:pPr>
            <a:r>
              <a:rPr lang="en-US" sz="800" dirty="0" smtClean="0">
                <a:ea typeface="MS PGothic" charset="0"/>
                <a:cs typeface="Arial" pitchFamily="34" charset="0"/>
              </a:rPr>
              <a:t>Predictability and flexibility of the system</a:t>
            </a:r>
          </a:p>
          <a:p>
            <a:pPr eaLnBrk="1" fontAlgn="auto" hangingPunct="1">
              <a:lnSpc>
                <a:spcPct val="90000"/>
              </a:lnSpc>
              <a:spcBef>
                <a:spcPts val="0"/>
              </a:spcBef>
              <a:spcAft>
                <a:spcPts val="0"/>
              </a:spcAft>
              <a:defRPr/>
            </a:pPr>
            <a:r>
              <a:rPr lang="en-US" sz="800" dirty="0" smtClean="0">
                <a:ea typeface="MS PGothic" charset="0"/>
                <a:cs typeface="Arial" pitchFamily="34" charset="0"/>
              </a:rPr>
              <a:t>Direct routes between busy cities pairs</a:t>
            </a:r>
          </a:p>
          <a:p>
            <a:pPr eaLnBrk="1" fontAlgn="auto" hangingPunct="1">
              <a:lnSpc>
                <a:spcPct val="90000"/>
              </a:lnSpc>
              <a:spcBef>
                <a:spcPts val="0"/>
              </a:spcBef>
              <a:spcAft>
                <a:spcPts val="0"/>
              </a:spcAft>
              <a:defRPr/>
            </a:pPr>
            <a:r>
              <a:rPr lang="en-US" sz="800" dirty="0" smtClean="0">
                <a:ea typeface="MS PGothic" charset="0"/>
                <a:cs typeface="Arial" pitchFamily="34" charset="0"/>
              </a:rPr>
              <a:t>Integrated STAR and SID procedures, and reduced noise and emissions</a:t>
            </a:r>
          </a:p>
        </p:txBody>
      </p:sp>
      <p:sp>
        <p:nvSpPr>
          <p:cNvPr id="3076" name="Text Placeholder 5"/>
          <p:cNvSpPr>
            <a:spLocks noGrp="1"/>
          </p:cNvSpPr>
          <p:nvPr>
            <p:ph type="body" sz="quarter" idx="32"/>
          </p:nvPr>
        </p:nvSpPr>
        <p:spPr>
          <a:xfrm>
            <a:off x="380999" y="4141180"/>
            <a:ext cx="4239382" cy="900686"/>
          </a:xfrm>
          <a:noFill/>
        </p:spPr>
        <p:txBody>
          <a:bodyPr/>
          <a:lstStyle/>
          <a:p>
            <a:pPr>
              <a:spcBef>
                <a:spcPts val="0"/>
              </a:spcBef>
            </a:pPr>
            <a:r>
              <a:rPr lang="en-US" sz="800" dirty="0">
                <a:cs typeface="Arial" panose="020B0604020202020204" pitchFamily="34" charset="0"/>
              </a:rPr>
              <a:t>Developing PBN in Metroplex airspace allows more efficient use of airspace and improved arrival and departure flows</a:t>
            </a:r>
            <a:r>
              <a:rPr lang="en-US" sz="800" dirty="0" smtClean="0">
                <a:cs typeface="Arial" panose="020B0604020202020204" pitchFamily="34" charset="0"/>
              </a:rPr>
              <a:t>. Metroplex </a:t>
            </a:r>
            <a:r>
              <a:rPr lang="en-US" sz="800" dirty="0">
                <a:cs typeface="Arial" panose="020B0604020202020204" pitchFamily="34" charset="0"/>
              </a:rPr>
              <a:t>solutions are focused on optimizing procedures and traffic flows, and may include airspace structure changes to support those optimal routings</a:t>
            </a:r>
            <a:r>
              <a:rPr lang="en-US" sz="800" dirty="0" smtClean="0">
                <a:cs typeface="Arial" panose="020B0604020202020204" pitchFamily="34" charset="0"/>
              </a:rPr>
              <a:t>. Specific </a:t>
            </a:r>
            <a:r>
              <a:rPr lang="en-US" sz="800" dirty="0">
                <a:cs typeface="Arial" panose="020B0604020202020204" pitchFamily="34" charset="0"/>
              </a:rPr>
              <a:t>operational changes include converting conventional procedures to PBN, removing level-offs on arrivals, segregating arrival routes to deconflict flows, adding departure points, expediting departures, adding new high-altitude PBN routes, and realigning airspace to support those changes</a:t>
            </a:r>
            <a:r>
              <a:rPr lang="en-US" sz="800" dirty="0" smtClean="0">
                <a:cs typeface="Arial" panose="020B0604020202020204" pitchFamily="34" charset="0"/>
              </a:rPr>
              <a:t>.</a:t>
            </a:r>
          </a:p>
          <a:p>
            <a:pPr>
              <a:spcBef>
                <a:spcPts val="0"/>
              </a:spcBef>
            </a:pPr>
            <a:r>
              <a:rPr lang="en-US" sz="800" dirty="0">
                <a:cs typeface="Arial" panose="020B0604020202020204" pitchFamily="34" charset="0"/>
              </a:rPr>
              <a:t>The national emphasis on Metroplex (OAPM) programs is intended to provide early benefits to large populations of Stakeholders. </a:t>
            </a:r>
            <a:endParaRPr lang="en-US" sz="800" dirty="0" smtClean="0">
              <a:cs typeface="Arial" panose="020B0604020202020204" pitchFamily="34" charset="0"/>
            </a:endParaRPr>
          </a:p>
          <a:p>
            <a:pPr>
              <a:spcBef>
                <a:spcPts val="0"/>
              </a:spcBef>
            </a:pPr>
            <a:r>
              <a:rPr lang="en-US" sz="800" dirty="0" smtClean="0">
                <a:cs typeface="Arial" panose="020B0604020202020204" pitchFamily="34" charset="0"/>
              </a:rPr>
              <a:t>Single </a:t>
            </a:r>
            <a:r>
              <a:rPr lang="en-US" sz="800" dirty="0">
                <a:cs typeface="Arial" panose="020B0604020202020204" pitchFamily="34" charset="0"/>
              </a:rPr>
              <a:t>site implementation of PBN procedures are processed through FAAO 7100.41 process which has been recently established. </a:t>
            </a:r>
          </a:p>
          <a:p>
            <a:endParaRPr lang="en-US" sz="900" dirty="0" smtClean="0"/>
          </a:p>
          <a:p>
            <a:endParaRPr lang="en-US" sz="900" dirty="0" smtClean="0"/>
          </a:p>
          <a:p>
            <a:endParaRPr lang="en-US" sz="900" dirty="0"/>
          </a:p>
        </p:txBody>
      </p:sp>
      <p:sp>
        <p:nvSpPr>
          <p:cNvPr id="3080" name="Title 1"/>
          <p:cNvSpPr>
            <a:spLocks noGrp="1"/>
          </p:cNvSpPr>
          <p:nvPr>
            <p:ph type="title"/>
          </p:nvPr>
        </p:nvSpPr>
        <p:spPr/>
        <p:txBody>
          <a:bodyPr/>
          <a:lstStyle/>
          <a:p>
            <a:pPr eaLnBrk="1" hangingPunct="1"/>
            <a:r>
              <a:rPr lang="en-US" dirty="0" smtClean="0">
                <a:latin typeface="Arial" panose="020B0604020202020204" pitchFamily="34" charset="0"/>
                <a:cs typeface="Arial" panose="020B0604020202020204" pitchFamily="34" charset="0"/>
              </a:rPr>
              <a:t>Performance-Based Navigation (PBN)</a:t>
            </a:r>
          </a:p>
        </p:txBody>
      </p:sp>
      <p:sp>
        <p:nvSpPr>
          <p:cNvPr id="12" name="TextBox 11"/>
          <p:cNvSpPr txBox="1"/>
          <p:nvPr/>
        </p:nvSpPr>
        <p:spPr>
          <a:xfrm>
            <a:off x="283266" y="6611779"/>
            <a:ext cx="8577469" cy="246221"/>
          </a:xfrm>
          <a:prstGeom prst="rect">
            <a:avLst/>
          </a:prstGeom>
          <a:noFill/>
        </p:spPr>
        <p:txBody>
          <a:bodyPr wrap="square" rtlCol="0">
            <a:spAutoFit/>
          </a:bodyPr>
          <a:lstStyle/>
          <a:p>
            <a:pPr algn="ctr" defTabSz="457200" fontAlgn="base">
              <a:spcBef>
                <a:spcPct val="0"/>
              </a:spcBef>
              <a:spcAft>
                <a:spcPct val="0"/>
              </a:spcAft>
            </a:pPr>
            <a:fld id="{EAE13CAE-1740-4A80-8C3E-8F8A7440AB44}" type="slidenum">
              <a:rPr lang="en-US" sz="1000" b="1">
                <a:solidFill>
                  <a:prstClr val="black"/>
                </a:solidFill>
                <a:latin typeface="Arial" charset="0"/>
              </a:rPr>
              <a:pPr algn="ctr" defTabSz="457200" fontAlgn="base">
                <a:spcBef>
                  <a:spcPct val="0"/>
                </a:spcBef>
                <a:spcAft>
                  <a:spcPct val="0"/>
                </a:spcAft>
              </a:pPr>
              <a:t>54</a:t>
            </a:fld>
            <a:endParaRPr lang="en-US" sz="1000" b="1" dirty="0">
              <a:solidFill>
                <a:prstClr val="black"/>
              </a:solidFill>
              <a:latin typeface="Arial" charset="0"/>
            </a:endParaRPr>
          </a:p>
        </p:txBody>
      </p:sp>
      <p:graphicFrame>
        <p:nvGraphicFramePr>
          <p:cNvPr id="10" name="Table 9" title="key"/>
          <p:cNvGraphicFramePr>
            <a:graphicFrameLocks noGrp="1"/>
          </p:cNvGraphicFramePr>
          <p:nvPr>
            <p:extLst>
              <p:ext uri="{D42A27DB-BD31-4B8C-83A1-F6EECF244321}">
                <p14:modId xmlns:p14="http://schemas.microsoft.com/office/powerpoint/2010/main" val="2107020381"/>
              </p:ext>
            </p:extLst>
          </p:nvPr>
        </p:nvGraphicFramePr>
        <p:xfrm>
          <a:off x="4639982" y="1162050"/>
          <a:ext cx="4343400" cy="233515"/>
        </p:xfrm>
        <a:graphic>
          <a:graphicData uri="http://schemas.openxmlformats.org/drawingml/2006/table">
            <a:tbl>
              <a:tblPr firstRow="1" bandRow="1">
                <a:tableStyleId>{5C22544A-7EE6-4342-B048-85BDC9FD1C3A}</a:tableStyleId>
              </a:tblPr>
              <a:tblGrid>
                <a:gridCol w="1085850"/>
                <a:gridCol w="1085850"/>
                <a:gridCol w="1085850"/>
                <a:gridCol w="1085850"/>
              </a:tblGrid>
              <a:tr h="233515">
                <a:tc>
                  <a:txBody>
                    <a:bodyPr/>
                    <a:lstStyle/>
                    <a:p>
                      <a:pPr algn="ctr"/>
                      <a:r>
                        <a:rPr lang="en-US" sz="800" b="1" dirty="0" smtClean="0">
                          <a:solidFill>
                            <a:schemeClr val="bg1"/>
                          </a:solidFill>
                        </a:rPr>
                        <a:t>Complete/Operational</a:t>
                      </a:r>
                      <a:endParaRPr lang="en-US" sz="800" b="1" dirty="0">
                        <a:solidFill>
                          <a:schemeClr val="bg1"/>
                        </a:solidFill>
                      </a:endParaRPr>
                    </a:p>
                  </a:txBody>
                  <a:tcPr marL="0" marR="0" marT="0" marB="0" anchor="ctr">
                    <a:solidFill>
                      <a:srgbClr val="0070C0"/>
                    </a:solidFill>
                  </a:tcPr>
                </a:tc>
                <a:tc>
                  <a:txBody>
                    <a:bodyPr/>
                    <a:lstStyle/>
                    <a:p>
                      <a:pPr algn="ctr"/>
                      <a:r>
                        <a:rPr lang="en-US" sz="800" b="1" dirty="0" smtClean="0">
                          <a:solidFill>
                            <a:schemeClr val="tx1"/>
                          </a:solidFill>
                        </a:rPr>
                        <a:t>On Track/Low Risk</a:t>
                      </a:r>
                      <a:endParaRPr lang="en-US" sz="800" b="1" dirty="0">
                        <a:solidFill>
                          <a:schemeClr val="tx1"/>
                        </a:solidFill>
                      </a:endParaRPr>
                    </a:p>
                  </a:txBody>
                  <a:tcPr marL="0" marR="0" marT="0" marB="0" anchor="ctr">
                    <a:solidFill>
                      <a:srgbClr val="00B050"/>
                    </a:solidFill>
                  </a:tcPr>
                </a:tc>
                <a:tc>
                  <a:txBody>
                    <a:bodyPr/>
                    <a:lstStyle/>
                    <a:p>
                      <a:pPr algn="ctr"/>
                      <a:r>
                        <a:rPr lang="en-US" sz="800" b="1" dirty="0" smtClean="0">
                          <a:solidFill>
                            <a:schemeClr val="tx1"/>
                          </a:solidFill>
                        </a:rPr>
                        <a:t>Delayed/Medium Risk</a:t>
                      </a:r>
                      <a:endParaRPr lang="en-US" sz="800" b="1" dirty="0">
                        <a:solidFill>
                          <a:schemeClr val="tx1"/>
                        </a:solidFill>
                      </a:endParaRPr>
                    </a:p>
                  </a:txBody>
                  <a:tcPr marL="0" marR="0" marT="0" marB="0" anchor="ctr">
                    <a:solidFill>
                      <a:srgbClr val="FFFF00"/>
                    </a:solidFill>
                  </a:tcPr>
                </a:tc>
                <a:tc>
                  <a:txBody>
                    <a:bodyPr/>
                    <a:lstStyle/>
                    <a:p>
                      <a:pPr algn="ctr"/>
                      <a:r>
                        <a:rPr lang="en-US" sz="800" b="1" dirty="0" smtClean="0">
                          <a:solidFill>
                            <a:schemeClr val="tx1"/>
                          </a:solidFill>
                        </a:rPr>
                        <a:t>Overdue/High Risk</a:t>
                      </a:r>
                      <a:endParaRPr lang="en-US" sz="800" b="1" dirty="0">
                        <a:solidFill>
                          <a:schemeClr val="tx1"/>
                        </a:solidFill>
                      </a:endParaRPr>
                    </a:p>
                  </a:txBody>
                  <a:tcPr marL="0" marR="0" marT="0" marB="0" anchor="ctr">
                    <a:solidFill>
                      <a:srgbClr val="FF0000"/>
                    </a:solidFill>
                  </a:tcPr>
                </a:tc>
              </a:tr>
            </a:tbl>
          </a:graphicData>
        </a:graphic>
      </p:graphicFrame>
      <p:sp>
        <p:nvSpPr>
          <p:cNvPr id="11" name="TextBox 10"/>
          <p:cNvSpPr txBox="1"/>
          <p:nvPr/>
        </p:nvSpPr>
        <p:spPr>
          <a:xfrm>
            <a:off x="4714248" y="3278292"/>
            <a:ext cx="4285753" cy="215444"/>
          </a:xfrm>
          <a:prstGeom prst="rect">
            <a:avLst/>
          </a:prstGeom>
          <a:noFill/>
        </p:spPr>
        <p:txBody>
          <a:bodyPr wrap="square" rtlCol="0">
            <a:spAutoFit/>
          </a:bodyPr>
          <a:lstStyle/>
          <a:p>
            <a:pPr algn="ctr" defTabSz="457200" fontAlgn="base">
              <a:spcBef>
                <a:spcPct val="0"/>
              </a:spcBef>
              <a:spcAft>
                <a:spcPct val="0"/>
              </a:spcAft>
            </a:pPr>
            <a:r>
              <a:rPr lang="en-US" sz="800" dirty="0" smtClean="0">
                <a:solidFill>
                  <a:prstClr val="black"/>
                </a:solidFill>
              </a:rPr>
              <a:t>Only Near Term Bravo increments are displayed (2016-2017) Success Criteria</a:t>
            </a:r>
            <a:endParaRPr lang="en-US" sz="800" dirty="0">
              <a:solidFill>
                <a:prstClr val="black"/>
              </a:solidFill>
            </a:endParaRPr>
          </a:p>
        </p:txBody>
      </p:sp>
      <p:graphicFrame>
        <p:nvGraphicFramePr>
          <p:cNvPr id="14" name="Group 180" descr="table" title="Planned Capabilities"/>
          <p:cNvGraphicFramePr>
            <a:graphicFrameLocks noGrp="1"/>
          </p:cNvGraphicFramePr>
          <p:nvPr>
            <p:extLst>
              <p:ext uri="{D42A27DB-BD31-4B8C-83A1-F6EECF244321}">
                <p14:modId xmlns:p14="http://schemas.microsoft.com/office/powerpoint/2010/main" val="3937232781"/>
              </p:ext>
            </p:extLst>
          </p:nvPr>
        </p:nvGraphicFramePr>
        <p:xfrm>
          <a:off x="4647077" y="1406011"/>
          <a:ext cx="4343400" cy="1819656"/>
        </p:xfrm>
        <a:graphic>
          <a:graphicData uri="http://schemas.openxmlformats.org/drawingml/2006/table">
            <a:tbl>
              <a:tblPr firstRow="1">
                <a:tableStyleId>{5C22544A-7EE6-4342-B048-85BDC9FD1C3A}</a:tableStyleId>
              </a:tblPr>
              <a:tblGrid>
                <a:gridCol w="3469507"/>
                <a:gridCol w="478942"/>
                <a:gridCol w="394951"/>
              </a:tblGrid>
              <a:tr h="228600">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kern="1200" cap="none" normalizeH="0" baseline="0" dirty="0" smtClean="0">
                          <a:ln>
                            <a:noFill/>
                          </a:ln>
                          <a:effectLst/>
                        </a:rPr>
                        <a:t>PBN Capability (* NAC Priority)</a:t>
                      </a:r>
                      <a:endParaRPr kumimoji="0" lang="en-US" sz="800" b="1" i="0" u="none" strike="noStrike" cap="none" normalizeH="0" baseline="0" dirty="0" smtClean="0">
                        <a:ln>
                          <a:noFill/>
                        </a:ln>
                        <a:solidFill>
                          <a:schemeClr val="bg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OA</a:t>
                      </a:r>
                      <a:endParaRPr kumimoji="0" lang="en-US" sz="800" b="1" i="0" u="none" strike="noStrike" cap="none" normalizeH="0" baseline="0" dirty="0" smtClean="0">
                        <a:ln>
                          <a:noFill/>
                        </a:ln>
                        <a:solidFill>
                          <a:schemeClr val="bg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Status</a:t>
                      </a:r>
                      <a:endParaRPr kumimoji="0" lang="en-US" sz="800" b="1" i="0" u="none" strike="noStrike" cap="none" normalizeH="0" baseline="0" dirty="0" smtClean="0">
                        <a:ln>
                          <a:noFill/>
                        </a:ln>
                        <a:solidFill>
                          <a:schemeClr val="bg1"/>
                        </a:solidFill>
                        <a:effectLst/>
                        <a:latin typeface="+mn-lt"/>
                      </a:endParaRPr>
                    </a:p>
                  </a:txBody>
                  <a:tcPr marL="45720" marR="45720" anchor="ctr" horzOverflow="overflow"/>
                </a:tc>
              </a:tr>
              <a:tr h="127000">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mn-lt"/>
                          <a:ea typeface="+mn-ea"/>
                          <a:cs typeface="Calibri" pitchFamily="34" charset="0"/>
                        </a:rPr>
                        <a:t>PBN Route</a:t>
                      </a:r>
                      <a:r>
                        <a:rPr lang="en-US" sz="800" b="0" kern="1200" baseline="0" dirty="0" smtClean="0">
                          <a:solidFill>
                            <a:schemeClr val="tx1"/>
                          </a:solidFill>
                          <a:latin typeface="+mn-lt"/>
                          <a:ea typeface="+mn-ea"/>
                          <a:cs typeface="Calibri" pitchFamily="34" charset="0"/>
                        </a:rPr>
                        <a:t> Eligibility Check</a:t>
                      </a:r>
                      <a:r>
                        <a:rPr lang="en-US" sz="800" b="0" kern="1200" dirty="0" smtClean="0">
                          <a:solidFill>
                            <a:schemeClr val="tx1"/>
                          </a:solidFill>
                          <a:latin typeface="+mn-lt"/>
                          <a:ea typeface="+mn-ea"/>
                          <a:cs typeface="Calibri" pitchFamily="34" charset="0"/>
                        </a:rPr>
                        <a:t> </a:t>
                      </a:r>
                      <a:endParaRPr lang="en-US" sz="800" b="0" kern="1200" baseline="300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2013</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marT="27432" marB="27432" anchor="ctr" horzOverflow="overflow">
                    <a:solidFill>
                      <a:schemeClr val="accent1"/>
                    </a:solidFill>
                  </a:tcPr>
                </a:tc>
              </a:tr>
              <a:tr h="127000">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dirty="0" smtClean="0">
                          <a:solidFill>
                            <a:schemeClr val="tx1"/>
                          </a:solidFill>
                          <a:latin typeface="+mn-lt"/>
                          <a:cs typeface="Calibri" pitchFamily="34" charset="0"/>
                        </a:rPr>
                        <a:t>Large-Scale</a:t>
                      </a:r>
                      <a:r>
                        <a:rPr lang="en-US" sz="800" b="0" baseline="0" dirty="0" smtClean="0">
                          <a:solidFill>
                            <a:schemeClr val="tx1"/>
                          </a:solidFill>
                          <a:latin typeface="+mn-lt"/>
                          <a:cs typeface="Calibri" pitchFamily="34" charset="0"/>
                        </a:rPr>
                        <a:t> Redesign of Airspace Leveraging PBN</a:t>
                      </a:r>
                      <a:endParaRPr lang="en-US" sz="800" b="0" kern="12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2014</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marT="27432" marB="27432" anchor="ctr" horzOverflow="overflow">
                    <a:solidFill>
                      <a:schemeClr val="accent1"/>
                    </a:solidFill>
                  </a:tcPr>
                </a:tc>
              </a:tr>
              <a:tr h="127000">
                <a:tc>
                  <a:txBody>
                    <a:bodyPr/>
                    <a:lstStyle/>
                    <a:p>
                      <a:pPr marL="0" algn="l" defTabSz="457200" rtl="0" eaLnBrk="1" fontAlgn="ctr" latinLnBrk="0" hangingPunct="1"/>
                      <a:r>
                        <a:rPr lang="en-US" sz="800" b="0" dirty="0" smtClean="0">
                          <a:solidFill>
                            <a:schemeClr val="tx1"/>
                          </a:solidFill>
                          <a:latin typeface="+mn-lt"/>
                          <a:cs typeface="Calibri" pitchFamily="34" charset="0"/>
                        </a:rPr>
                        <a:t>Transition to PBN Routing for Cruise Operations</a:t>
                      </a:r>
                      <a:endParaRPr lang="en-US" sz="800" b="0" kern="1200" baseline="300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2015</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marT="27432" marB="27432" anchor="ctr" horzOverflow="overflow">
                    <a:solidFill>
                      <a:srgbClr val="00B050"/>
                    </a:solidFill>
                  </a:tcPr>
                </a:tc>
              </a:tr>
              <a:tr h="127000">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dirty="0" smtClean="0">
                          <a:solidFill>
                            <a:schemeClr val="tx1"/>
                          </a:solidFill>
                        </a:rPr>
                        <a:t>Equivalent Lateral Spacing</a:t>
                      </a:r>
                      <a:r>
                        <a:rPr lang="en-US" sz="800" b="0" baseline="0" dirty="0" smtClean="0">
                          <a:solidFill>
                            <a:schemeClr val="tx1"/>
                          </a:solidFill>
                        </a:rPr>
                        <a:t> Operations (ELSO)*</a:t>
                      </a:r>
                      <a:endParaRPr lang="en-US" sz="800" b="0" kern="1200" baseline="300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2018**</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marT="27432" marB="27432" anchor="ctr" horzOverflow="overflow">
                    <a:solidFill>
                      <a:srgbClr val="00B050"/>
                    </a:solidFill>
                  </a:tcPr>
                </a:tc>
              </a:tr>
              <a:tr h="127000">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kern="1200" baseline="0" dirty="0" smtClean="0">
                          <a:solidFill>
                            <a:schemeClr val="tx1"/>
                          </a:solidFill>
                          <a:latin typeface="+mn-lt"/>
                          <a:ea typeface="+mn-ea"/>
                          <a:cs typeface="Calibri" pitchFamily="34" charset="0"/>
                        </a:rPr>
                        <a:t>RNAV (GPS) Approaches</a:t>
                      </a:r>
                      <a:endParaRPr lang="en-US" sz="800" b="0" kern="1200" baseline="300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2016</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marT="27432" marB="27432" anchor="ctr" horzOverflow="overflow">
                    <a:solidFill>
                      <a:srgbClr val="00B050"/>
                    </a:solidFill>
                  </a:tcPr>
                </a:tc>
              </a:tr>
              <a:tr h="127000">
                <a:tc>
                  <a:txBody>
                    <a:bodyPr/>
                    <a:lstStyle/>
                    <a:p>
                      <a:pPr marL="0" algn="l" defTabSz="457200" rtl="0" eaLnBrk="1" fontAlgn="ctr" latinLnBrk="0" hangingPunct="1"/>
                      <a:r>
                        <a:rPr lang="en-US" sz="800" b="0" i="0" u="none" strike="noStrike" kern="1200" baseline="0" dirty="0" smtClean="0">
                          <a:solidFill>
                            <a:schemeClr val="tx1"/>
                          </a:solidFill>
                          <a:latin typeface="+mn-lt"/>
                          <a:ea typeface="+mn-ea"/>
                          <a:cs typeface="+mn-cs"/>
                        </a:rPr>
                        <a:t>RNAV (RNP) Authorization Required (AR) Approaches</a:t>
                      </a:r>
                      <a:endParaRPr lang="en-US" sz="800" b="0" i="0" u="none" strike="noStrike" kern="1200" baseline="30000" dirty="0">
                        <a:solidFill>
                          <a:schemeClr val="tx1"/>
                        </a:solidFill>
                        <a:latin typeface="+mn-lt"/>
                        <a:ea typeface="+mn-ea"/>
                        <a:cs typeface="+mn-cs"/>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2016</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marT="27432" marB="27432" anchor="ctr" horzOverflow="overflow">
                    <a:solidFill>
                      <a:srgbClr val="00B050"/>
                    </a:solidFill>
                  </a:tcPr>
                </a:tc>
              </a:tr>
              <a:tr h="127000">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dirty="0" smtClean="0">
                          <a:solidFill>
                            <a:schemeClr val="tx1"/>
                          </a:solidFill>
                          <a:latin typeface="+mn-lt"/>
                          <a:cs typeface="Calibri" pitchFamily="34" charset="0"/>
                        </a:rPr>
                        <a:t>RNAV SIDs and STARs</a:t>
                      </a:r>
                      <a:r>
                        <a:rPr lang="en-US" sz="800" b="0" baseline="0" dirty="0" smtClean="0">
                          <a:solidFill>
                            <a:schemeClr val="tx1"/>
                          </a:solidFill>
                          <a:latin typeface="+mn-lt"/>
                          <a:cs typeface="Calibri" pitchFamily="34" charset="0"/>
                        </a:rPr>
                        <a:t> at Single Sites*</a:t>
                      </a:r>
                      <a:endParaRPr lang="en-US" sz="800" b="0" baseline="30000" dirty="0" smtClean="0">
                        <a:solidFill>
                          <a:schemeClr val="tx1"/>
                        </a:solidFill>
                        <a:latin typeface="+mn-lt"/>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2016</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kern="1200" cap="none" normalizeH="0" baseline="0" dirty="0" smtClean="0">
                          <a:ln>
                            <a:noFill/>
                          </a:ln>
                          <a:solidFill>
                            <a:schemeClr val="bg1"/>
                          </a:solidFill>
                          <a:effectLst/>
                          <a:latin typeface="+mn-lt"/>
                          <a:ea typeface="+mn-ea"/>
                          <a:cs typeface="+mn-cs"/>
                        </a:rPr>
                        <a:t>G</a:t>
                      </a:r>
                    </a:p>
                  </a:txBody>
                  <a:tcPr marL="45720" marR="45720" marT="27432" marB="27432" anchor="ctr" horzOverflow="overflow">
                    <a:solidFill>
                      <a:srgbClr val="00B050"/>
                    </a:solidFill>
                  </a:tcPr>
                </a:tc>
              </a:tr>
              <a:tr h="0">
                <a:tc>
                  <a:txBody>
                    <a:bodyPr/>
                    <a:lstStyle/>
                    <a:p>
                      <a:pPr marL="0" algn="l" defTabSz="457200" rtl="0" eaLnBrk="1" fontAlgn="ctr" latinLnBrk="0" hangingPunct="1"/>
                      <a:r>
                        <a:rPr lang="en-US" sz="800" b="0" dirty="0" smtClean="0">
                          <a:solidFill>
                            <a:schemeClr val="tx1"/>
                          </a:solidFill>
                          <a:latin typeface="+mn-lt"/>
                          <a:cs typeface="Calibri" pitchFamily="34" charset="0"/>
                        </a:rPr>
                        <a:t>Metroplex</a:t>
                      </a:r>
                      <a:r>
                        <a:rPr lang="en-US" sz="800" b="0" baseline="0" dirty="0" smtClean="0">
                          <a:solidFill>
                            <a:schemeClr val="tx1"/>
                          </a:solidFill>
                          <a:latin typeface="+mn-lt"/>
                          <a:cs typeface="Calibri" pitchFamily="34" charset="0"/>
                        </a:rPr>
                        <a:t> PBN Procedures*</a:t>
                      </a:r>
                      <a:endParaRPr lang="en-US" sz="800" b="0" kern="12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2017</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marT="27432" marB="27432" anchor="ctr" horzOverflow="overflow">
                    <a:solidFill>
                      <a:srgbClr val="00B050"/>
                    </a:solidFill>
                  </a:tcPr>
                </a:tc>
              </a:tr>
              <a:tr h="0">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mn-lt"/>
                          <a:ea typeface="+mn-ea"/>
                          <a:cs typeface="Calibri" pitchFamily="34" charset="0"/>
                        </a:rPr>
                        <a:t>Advanced and Efficient RNP*</a:t>
                      </a:r>
                      <a:endParaRPr lang="en-US" sz="800" b="0" kern="12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2017</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marT="27432" marB="27432" anchor="ctr" horzOverflow="overflow">
                    <a:solidFill>
                      <a:srgbClr val="00B050"/>
                    </a:solidFill>
                  </a:tcPr>
                </a:tc>
              </a:tr>
            </a:tbl>
          </a:graphicData>
        </a:graphic>
      </p:graphicFrame>
      <p:sp>
        <p:nvSpPr>
          <p:cNvPr id="13" name="TextBox 12"/>
          <p:cNvSpPr txBox="1"/>
          <p:nvPr/>
        </p:nvSpPr>
        <p:spPr>
          <a:xfrm>
            <a:off x="4714247" y="3493736"/>
            <a:ext cx="4285753" cy="338554"/>
          </a:xfrm>
          <a:prstGeom prst="rect">
            <a:avLst/>
          </a:prstGeom>
          <a:noFill/>
        </p:spPr>
        <p:txBody>
          <a:bodyPr wrap="square" rtlCol="0">
            <a:spAutoFit/>
          </a:bodyPr>
          <a:lstStyle/>
          <a:p>
            <a:pPr algn="ctr" defTabSz="457200" fontAlgn="base">
              <a:spcBef>
                <a:spcPct val="0"/>
              </a:spcBef>
              <a:spcAft>
                <a:spcPct val="0"/>
              </a:spcAft>
            </a:pPr>
            <a:r>
              <a:rPr lang="en-US" sz="800" dirty="0" smtClean="0">
                <a:solidFill>
                  <a:prstClr val="black"/>
                </a:solidFill>
              </a:rPr>
              <a:t>**ELSO National Standard (NAC/NIWG Commitment) was completed in June, however ELSO </a:t>
            </a:r>
            <a:r>
              <a:rPr lang="en-US" sz="800" dirty="0">
                <a:solidFill>
                  <a:prstClr val="black"/>
                </a:solidFill>
              </a:rPr>
              <a:t> </a:t>
            </a:r>
            <a:r>
              <a:rPr lang="en-US" sz="800" dirty="0" smtClean="0">
                <a:solidFill>
                  <a:prstClr val="black"/>
                </a:solidFill>
              </a:rPr>
              <a:t>Success Criteria  extends to 2018</a:t>
            </a:r>
            <a:endParaRPr lang="en-US" sz="800" dirty="0">
              <a:solidFill>
                <a:prstClr val="black"/>
              </a:solidFill>
            </a:endParaRPr>
          </a:p>
        </p:txBody>
      </p:sp>
      <p:sp>
        <p:nvSpPr>
          <p:cNvPr id="15" name="Text Placeholder 6"/>
          <p:cNvSpPr>
            <a:spLocks noGrp="1"/>
          </p:cNvSpPr>
          <p:nvPr>
            <p:ph type="body" sz="quarter" idx="33"/>
          </p:nvPr>
        </p:nvSpPr>
        <p:spPr>
          <a:xfrm>
            <a:off x="4714248" y="4255169"/>
            <a:ext cx="4035047" cy="773936"/>
          </a:xfrm>
        </p:spPr>
        <p:txBody>
          <a:bodyPr numCol="3"/>
          <a:lstStyle/>
          <a:p>
            <a:pPr marL="112713" indent="-112713"/>
            <a:r>
              <a:rPr lang="en-US" sz="800" dirty="0" smtClean="0">
                <a:latin typeface="Arial" panose="020B0604020202020204" pitchFamily="34" charset="0"/>
                <a:cs typeface="Arial" panose="020B0604020202020204" pitchFamily="34" charset="0"/>
              </a:rPr>
              <a:t>AEE</a:t>
            </a:r>
          </a:p>
          <a:p>
            <a:pPr marL="112713" indent="-112713"/>
            <a:r>
              <a:rPr lang="en-US" sz="800" dirty="0" smtClean="0">
                <a:latin typeface="Arial" panose="020B0604020202020204" pitchFamily="34" charset="0"/>
                <a:cs typeface="Arial" panose="020B0604020202020204" pitchFamily="34" charset="0"/>
              </a:rPr>
              <a:t>AFS</a:t>
            </a:r>
          </a:p>
          <a:p>
            <a:pPr marL="112713" indent="-112713"/>
            <a:r>
              <a:rPr lang="en-US" sz="800" dirty="0" smtClean="0">
                <a:latin typeface="Arial" panose="020B0604020202020204" pitchFamily="34" charset="0"/>
                <a:cs typeface="Arial" panose="020B0604020202020204" pitchFamily="34" charset="0"/>
              </a:rPr>
              <a:t>AJI</a:t>
            </a:r>
          </a:p>
          <a:p>
            <a:pPr marL="112713" indent="-112713"/>
            <a:r>
              <a:rPr lang="en-US" sz="800" dirty="0" smtClean="0">
                <a:latin typeface="Arial" panose="020B0604020202020204" pitchFamily="34" charset="0"/>
                <a:cs typeface="Arial" panose="020B0604020202020204" pitchFamily="34" charset="0"/>
              </a:rPr>
              <a:t>AJM</a:t>
            </a:r>
          </a:p>
          <a:p>
            <a:pPr marL="112713" indent="-112713"/>
            <a:r>
              <a:rPr lang="en-US" sz="800" dirty="0" smtClean="0">
                <a:latin typeface="Arial" panose="020B0604020202020204" pitchFamily="34" charset="0"/>
                <a:cs typeface="Arial" panose="020B0604020202020204" pitchFamily="34" charset="0"/>
              </a:rPr>
              <a:t>AJT</a:t>
            </a:r>
          </a:p>
          <a:p>
            <a:pPr marL="112713" indent="-112713"/>
            <a:r>
              <a:rPr lang="en-US" sz="800" dirty="0" smtClean="0">
                <a:latin typeface="Arial" panose="020B0604020202020204" pitchFamily="34" charset="0"/>
                <a:cs typeface="Arial" panose="020B0604020202020204" pitchFamily="34" charset="0"/>
              </a:rPr>
              <a:t>ANG</a:t>
            </a:r>
          </a:p>
          <a:p>
            <a:pPr marL="112713" indent="-112713"/>
            <a:r>
              <a:rPr lang="en-US" sz="800" dirty="0" smtClean="0">
                <a:latin typeface="Arial" panose="020B0604020202020204" pitchFamily="34" charset="0"/>
                <a:cs typeface="Arial" panose="020B0604020202020204" pitchFamily="34" charset="0"/>
              </a:rPr>
              <a:t>APO</a:t>
            </a:r>
          </a:p>
          <a:p>
            <a:pPr marL="112713" indent="-112713"/>
            <a:r>
              <a:rPr lang="en-US" sz="800" dirty="0" smtClean="0">
                <a:latin typeface="Arial" panose="020B0604020202020204" pitchFamily="34" charset="0"/>
                <a:cs typeface="Arial" panose="020B0604020202020204" pitchFamily="34" charset="0"/>
              </a:rPr>
              <a:t>ARP</a:t>
            </a:r>
          </a:p>
          <a:p>
            <a:pPr marL="112713" indent="-112713"/>
            <a:r>
              <a:rPr lang="en-US" sz="800" dirty="0" smtClean="0">
                <a:latin typeface="Arial" panose="020B0604020202020204" pitchFamily="34" charset="0"/>
                <a:cs typeface="Arial" panose="020B0604020202020204" pitchFamily="34" charset="0"/>
              </a:rPr>
              <a:t>PASS</a:t>
            </a:r>
            <a:endParaRPr lang="en-US" sz="800" dirty="0">
              <a:latin typeface="Arial" panose="020B0604020202020204" pitchFamily="34" charset="0"/>
              <a:cs typeface="Arial" panose="020B0604020202020204" pitchFamily="34" charset="0"/>
            </a:endParaRPr>
          </a:p>
          <a:p>
            <a:pPr marL="112713" indent="-112713"/>
            <a:r>
              <a:rPr lang="en-US" sz="800" dirty="0">
                <a:latin typeface="Arial" panose="020B0604020202020204" pitchFamily="34" charset="0"/>
                <a:cs typeface="Arial" panose="020B0604020202020204" pitchFamily="34" charset="0"/>
              </a:rPr>
              <a:t>Safety – </a:t>
            </a:r>
            <a:r>
              <a:rPr lang="en-US" sz="800" dirty="0" smtClean="0">
                <a:latin typeface="Arial" panose="020B0604020202020204" pitchFamily="34" charset="0"/>
                <a:cs typeface="Arial" panose="020B0604020202020204" pitchFamily="34" charset="0"/>
              </a:rPr>
              <a:t>ATO</a:t>
            </a:r>
          </a:p>
          <a:p>
            <a:pPr marL="112713" indent="-112713"/>
            <a:r>
              <a:rPr lang="en-US" sz="800" dirty="0" smtClean="0">
                <a:latin typeface="Arial" panose="020B0604020202020204" pitchFamily="34" charset="0"/>
                <a:cs typeface="Arial" panose="020B0604020202020204" pitchFamily="34" charset="0"/>
              </a:rPr>
              <a:t>Airlines</a:t>
            </a:r>
          </a:p>
          <a:p>
            <a:pPr marL="112713" indent="-112713"/>
            <a:r>
              <a:rPr lang="en-US" sz="800" dirty="0" smtClean="0">
                <a:latin typeface="Arial" panose="020B0604020202020204" pitchFamily="34" charset="0"/>
                <a:cs typeface="Arial" panose="020B0604020202020204" pitchFamily="34" charset="0"/>
              </a:rPr>
              <a:t>Communities</a:t>
            </a:r>
            <a:endParaRPr lang="en-US" sz="800" dirty="0">
              <a:latin typeface="Arial" panose="020B0604020202020204" pitchFamily="34" charset="0"/>
              <a:cs typeface="Arial" panose="020B0604020202020204" pitchFamily="34" charset="0"/>
            </a:endParaRPr>
          </a:p>
          <a:p>
            <a:pPr marL="112713" indent="-112713"/>
            <a:r>
              <a:rPr lang="en-US" sz="800" dirty="0" smtClean="0">
                <a:latin typeface="Arial" panose="020B0604020202020204" pitchFamily="34" charset="0"/>
                <a:cs typeface="Arial" panose="020B0604020202020204" pitchFamily="34" charset="0"/>
              </a:rPr>
              <a:t>MITRE </a:t>
            </a:r>
          </a:p>
          <a:p>
            <a:pPr marL="112713" indent="-112713"/>
            <a:r>
              <a:rPr lang="en-US" sz="800" dirty="0">
                <a:latin typeface="Arial" panose="020B0604020202020204" pitchFamily="34" charset="0"/>
                <a:cs typeface="Arial" panose="020B0604020202020204" pitchFamily="34" charset="0"/>
              </a:rPr>
              <a:t>Unions – NATCA, ALPA</a:t>
            </a:r>
          </a:p>
        </p:txBody>
      </p:sp>
    </p:spTree>
    <p:extLst>
      <p:ext uri="{BB962C8B-B14F-4D97-AF65-F5344CB8AC3E}">
        <p14:creationId xmlns:p14="http://schemas.microsoft.com/office/powerpoint/2010/main" val="12934114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83266" y="6611779"/>
            <a:ext cx="8577469" cy="246221"/>
          </a:xfrm>
          <a:prstGeom prst="rect">
            <a:avLst/>
          </a:prstGeom>
          <a:noFill/>
        </p:spPr>
        <p:txBody>
          <a:bodyPr wrap="square" rtlCol="0">
            <a:spAutoFit/>
          </a:bodyPr>
          <a:lstStyle/>
          <a:p>
            <a:pPr algn="ctr"/>
            <a:fld id="{EAE13CAE-1740-4A80-8C3E-8F8A7440AB44}" type="slidenum">
              <a:rPr lang="en-US" sz="1000" b="1" smtClean="0">
                <a:solidFill>
                  <a:prstClr val="black"/>
                </a:solidFill>
                <a:latin typeface="Arial" pitchFamily="34" charset="0"/>
                <a:cs typeface="Arial" pitchFamily="34" charset="0"/>
              </a:rPr>
              <a:pPr algn="ctr"/>
              <a:t>55</a:t>
            </a:fld>
            <a:endParaRPr lang="en-US" sz="1000" b="1" dirty="0">
              <a:solidFill>
                <a:prstClr val="black"/>
              </a:solidFill>
              <a:latin typeface="Arial" pitchFamily="34" charset="0"/>
              <a:cs typeface="Arial" pitchFamily="34" charset="0"/>
            </a:endParaRPr>
          </a:p>
        </p:txBody>
      </p:sp>
      <p:sp>
        <p:nvSpPr>
          <p:cNvPr id="17" name="Text Placeholder 2"/>
          <p:cNvSpPr>
            <a:spLocks noGrp="1"/>
          </p:cNvSpPr>
          <p:nvPr>
            <p:ph type="body" sz="quarter" idx="23"/>
          </p:nvPr>
        </p:nvSpPr>
        <p:spPr>
          <a:xfrm>
            <a:off x="283266" y="1118273"/>
            <a:ext cx="4222059" cy="856800"/>
          </a:xfrm>
        </p:spPr>
        <p:txBody>
          <a:bodyPr/>
          <a:lstStyle/>
          <a:p>
            <a:pPr marL="0" marR="0" lvl="0" indent="0">
              <a:spcBef>
                <a:spcPts val="0"/>
              </a:spcBef>
              <a:spcAft>
                <a:spcPts val="0"/>
              </a:spcAft>
              <a:buNone/>
            </a:pPr>
            <a:r>
              <a:rPr lang="en-US" sz="800" dirty="0">
                <a:solidFill>
                  <a:srgbClr val="1F497D"/>
                </a:solidFill>
                <a:ea typeface="Calibri"/>
                <a:cs typeface="Times New Roman"/>
              </a:rPr>
              <a:t>“</a:t>
            </a:r>
            <a:r>
              <a:rPr lang="en-US" sz="800" dirty="0">
                <a:ea typeface="Calibri"/>
                <a:cs typeface="Times New Roman"/>
              </a:rPr>
              <a:t>The Time-Based Flow Management (TBFM) portfolio, will enhance system efficiency by leveraging the capabilities of the Traffic Management Advisor (TMA) decision-support tool, a system that is already deployed to all contiguous U.S. (CONUS) Air Route Traffic Control Centers (ARTCCs). In particular, improvements in TMA's core Time-Based Metering (TBM) capability and its trajectory modeler, an expansion of TMA and its departure capabilities to additional locations, and enhancements to TMA's departure capabilities, will enhance efficiency and optimize demand and capacity. Further, improvements will be made to enable controllers to more accurately deliver aircraft to the Terminal Radar Approach Control facility (TRACON) while providing the opportunity for aircraft to fly optimized descents. These changes will be leveraged to enable aircraft to maintain a spacing interval behind preceding aircraft, further improving capacity and flight efficiency. These benefits should reduce fuel burn due to more efficient flight paths. In the Bravo timeframe this portfolio focuses on scheduling and interval management tools that further expand Time-Based Metering (TBM) benefits to safely assure the smooth flow of traffic and increase the efficient use of airspace. Point-in-Space Metering, Time-Based Metering in the Terminal Environment, and Improved Management of Arrival/Surface/Departure Flow extend, enhance, and proliferate metering operations; improve the accuracy of schedules and demand predictions for more efficient and predictable NAS operations; and continue the path toward trajectory-based operations. This portfolio also begins the use of Interval Management-Spacing (IM-S) operations, using a combination of ground- and flight deck-based capabilities.”</a:t>
            </a:r>
          </a:p>
        </p:txBody>
      </p:sp>
      <p:sp>
        <p:nvSpPr>
          <p:cNvPr id="18" name="Text Placeholder 4"/>
          <p:cNvSpPr>
            <a:spLocks noGrp="1"/>
          </p:cNvSpPr>
          <p:nvPr>
            <p:ph type="body" sz="quarter" idx="31"/>
          </p:nvPr>
        </p:nvSpPr>
        <p:spPr>
          <a:xfrm>
            <a:off x="273370" y="4006818"/>
            <a:ext cx="4191000" cy="1321433"/>
          </a:xfrm>
        </p:spPr>
        <p:txBody>
          <a:bodyPr rtlCol="0">
            <a:normAutofit lnSpcReduction="10000"/>
          </a:bodyPr>
          <a:lstStyle/>
          <a:p>
            <a:pPr marL="171450" indent="-171450"/>
            <a:r>
              <a:rPr lang="en-US" sz="800" dirty="0">
                <a:latin typeface="Arial" pitchFamily="34" charset="0"/>
                <a:cs typeface="Arial" pitchFamily="34" charset="0"/>
              </a:rPr>
              <a:t>Optimization of system demand and capacity by reducing delays at lower altitudes and improving predictability of aircraft movement</a:t>
            </a:r>
          </a:p>
          <a:p>
            <a:pPr marL="171450" indent="-171450"/>
            <a:r>
              <a:rPr lang="en-US" sz="800" dirty="0">
                <a:latin typeface="Arial" pitchFamily="34" charset="0"/>
                <a:cs typeface="Arial" pitchFamily="34" charset="0"/>
              </a:rPr>
              <a:t>Improved flight efficiency from increased optimized descents, calculation of trajectories and slot times via RNAV-based routing, and surface operations management</a:t>
            </a:r>
            <a:r>
              <a:rPr lang="en-US" sz="800" dirty="0" smtClean="0">
                <a:latin typeface="Arial" pitchFamily="34" charset="0"/>
                <a:cs typeface="Arial" pitchFamily="34" charset="0"/>
              </a:rPr>
              <a:t>.</a:t>
            </a:r>
          </a:p>
          <a:p>
            <a:pPr marL="171450" indent="-171450"/>
            <a:r>
              <a:rPr lang="en-US" sz="800" dirty="0" smtClean="0">
                <a:latin typeface="Arial" pitchFamily="34" charset="0"/>
                <a:cs typeface="Arial" pitchFamily="34" charset="0"/>
              </a:rPr>
              <a:t>TSAS- Aircraft </a:t>
            </a:r>
            <a:r>
              <a:rPr lang="en-US" sz="800" dirty="0">
                <a:latin typeface="Arial" pitchFamily="34" charset="0"/>
                <a:cs typeface="Arial" pitchFamily="34" charset="0"/>
              </a:rPr>
              <a:t>are time-based metered inside the terminal environment, enhancing efficiency </a:t>
            </a:r>
            <a:r>
              <a:rPr lang="en-US" sz="800" dirty="0" smtClean="0">
                <a:latin typeface="Arial" pitchFamily="34" charset="0"/>
                <a:cs typeface="Arial" pitchFamily="34" charset="0"/>
              </a:rPr>
              <a:t>and reducing </a:t>
            </a:r>
            <a:r>
              <a:rPr lang="en-US" sz="800" dirty="0">
                <a:latin typeface="Arial" pitchFamily="34" charset="0"/>
                <a:cs typeface="Arial" pitchFamily="34" charset="0"/>
              </a:rPr>
              <a:t>emissions through the optimal use </a:t>
            </a:r>
            <a:r>
              <a:rPr lang="en-US" sz="800" dirty="0" smtClean="0">
                <a:latin typeface="Arial" pitchFamily="34" charset="0"/>
                <a:cs typeface="Arial" pitchFamily="34" charset="0"/>
              </a:rPr>
              <a:t>of terminal </a:t>
            </a:r>
            <a:r>
              <a:rPr lang="en-US" sz="800" dirty="0">
                <a:latin typeface="Arial" pitchFamily="34" charset="0"/>
                <a:cs typeface="Arial" pitchFamily="34" charset="0"/>
              </a:rPr>
              <a:t>airspace. Terminal </a:t>
            </a:r>
            <a:r>
              <a:rPr lang="en-US" sz="800" dirty="0" smtClean="0">
                <a:latin typeface="Arial" pitchFamily="34" charset="0"/>
                <a:cs typeface="Arial" pitchFamily="34" charset="0"/>
              </a:rPr>
              <a:t>time-based metering </a:t>
            </a:r>
            <a:r>
              <a:rPr lang="en-US" sz="800" dirty="0">
                <a:latin typeface="Arial" pitchFamily="34" charset="0"/>
                <a:cs typeface="Arial" pitchFamily="34" charset="0"/>
              </a:rPr>
              <a:t>will also improve the predictability of aircraft at points in space within the terminal area and at the runway increasing </a:t>
            </a:r>
            <a:r>
              <a:rPr lang="en-US" sz="800" dirty="0" smtClean="0">
                <a:latin typeface="Arial" pitchFamily="34" charset="0"/>
                <a:cs typeface="Arial" pitchFamily="34" charset="0"/>
              </a:rPr>
              <a:t>overall system </a:t>
            </a:r>
            <a:r>
              <a:rPr lang="en-US" sz="800" dirty="0">
                <a:latin typeface="Arial" pitchFamily="34" charset="0"/>
                <a:cs typeface="Arial" pitchFamily="34" charset="0"/>
              </a:rPr>
              <a:t>capacity.</a:t>
            </a:r>
            <a:endParaRPr lang="en-US" sz="800" dirty="0" smtClean="0">
              <a:latin typeface="Arial" pitchFamily="34" charset="0"/>
              <a:cs typeface="Arial" pitchFamily="34" charset="0"/>
            </a:endParaRPr>
          </a:p>
          <a:p>
            <a:pPr marL="0" indent="0" eaLnBrk="1" fontAlgn="auto" hangingPunct="1">
              <a:spcBef>
                <a:spcPts val="600"/>
              </a:spcBef>
              <a:spcAft>
                <a:spcPts val="0"/>
              </a:spcAft>
              <a:buNone/>
              <a:defRPr/>
            </a:pPr>
            <a:endParaRPr lang="en-US" sz="800" dirty="0">
              <a:latin typeface="Arial" pitchFamily="34" charset="0"/>
              <a:cs typeface="Arial" pitchFamily="34" charset="0"/>
            </a:endParaRPr>
          </a:p>
        </p:txBody>
      </p:sp>
      <p:sp>
        <p:nvSpPr>
          <p:cNvPr id="19" name="Text Placeholder 5"/>
          <p:cNvSpPr>
            <a:spLocks noGrp="1"/>
          </p:cNvSpPr>
          <p:nvPr>
            <p:ph type="body" sz="quarter" idx="32"/>
          </p:nvPr>
        </p:nvSpPr>
        <p:spPr>
          <a:xfrm>
            <a:off x="255557" y="5834203"/>
            <a:ext cx="4191000" cy="900686"/>
          </a:xfrm>
        </p:spPr>
        <p:txBody>
          <a:bodyPr/>
          <a:lstStyle/>
          <a:p>
            <a:pPr eaLnBrk="1" hangingPunct="1">
              <a:spcBef>
                <a:spcPct val="0"/>
              </a:spcBef>
            </a:pPr>
            <a:r>
              <a:rPr lang="en-US" sz="800" dirty="0">
                <a:latin typeface="Arial" pitchFamily="34" charset="0"/>
                <a:cs typeface="Arial" pitchFamily="34" charset="0"/>
              </a:rPr>
              <a:t>The TBFM Program Office </a:t>
            </a:r>
            <a:r>
              <a:rPr lang="en-US" sz="800" dirty="0" smtClean="0">
                <a:latin typeface="Arial" pitchFamily="34" charset="0"/>
                <a:cs typeface="Arial" pitchFamily="34" charset="0"/>
              </a:rPr>
              <a:t> </a:t>
            </a:r>
            <a:r>
              <a:rPr lang="en-US" sz="800" dirty="0">
                <a:latin typeface="Arial" pitchFamily="34" charset="0"/>
                <a:cs typeface="Arial" pitchFamily="34" charset="0"/>
              </a:rPr>
              <a:t>will be the principal office managing the implementation of these increments, leveraging the processes, products, infrastructure, and corporate expertise used in support of the </a:t>
            </a:r>
            <a:r>
              <a:rPr lang="en-US" sz="800" dirty="0" smtClean="0">
                <a:latin typeface="Arial" pitchFamily="34" charset="0"/>
                <a:cs typeface="Arial" pitchFamily="34" charset="0"/>
              </a:rPr>
              <a:t>TBFM </a:t>
            </a:r>
            <a:r>
              <a:rPr lang="en-US" sz="800" dirty="0">
                <a:latin typeface="Arial" pitchFamily="34" charset="0"/>
                <a:cs typeface="Arial" pitchFamily="34" charset="0"/>
              </a:rPr>
              <a:t>program.</a:t>
            </a:r>
          </a:p>
          <a:p>
            <a:pPr eaLnBrk="1" hangingPunct="1">
              <a:spcBef>
                <a:spcPct val="0"/>
              </a:spcBef>
            </a:pPr>
            <a:endParaRPr lang="en-US" sz="800" dirty="0" smtClean="0">
              <a:latin typeface="Arial" pitchFamily="34" charset="0"/>
              <a:cs typeface="Arial" pitchFamily="34" charset="0"/>
            </a:endParaRPr>
          </a:p>
        </p:txBody>
      </p:sp>
      <p:sp>
        <p:nvSpPr>
          <p:cNvPr id="23" name="Title 1"/>
          <p:cNvSpPr txBox="1">
            <a:spLocks/>
          </p:cNvSpPr>
          <p:nvPr/>
        </p:nvSpPr>
        <p:spPr bwMode="auto">
          <a:xfrm>
            <a:off x="457200" y="124042"/>
            <a:ext cx="8229600" cy="613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3200" b="1" kern="1200">
                <a:solidFill>
                  <a:srgbClr val="17375E"/>
                </a:solidFill>
                <a:latin typeface="Arial"/>
                <a:ea typeface="Arial" charset="0"/>
                <a:cs typeface="Arial"/>
              </a:defRPr>
            </a:lvl1pPr>
            <a:lvl2pPr algn="l" defTabSz="457200" rtl="0" eaLnBrk="0" fontAlgn="base" hangingPunct="0">
              <a:spcBef>
                <a:spcPct val="0"/>
              </a:spcBef>
              <a:spcAft>
                <a:spcPct val="0"/>
              </a:spcAft>
              <a:defRPr sz="3600" b="1">
                <a:solidFill>
                  <a:srgbClr val="17375E"/>
                </a:solidFill>
                <a:latin typeface="Arial" charset="0"/>
                <a:ea typeface="Arial" charset="0"/>
                <a:cs typeface="Arial" charset="0"/>
              </a:defRPr>
            </a:lvl2pPr>
            <a:lvl3pPr algn="l" defTabSz="457200" rtl="0" eaLnBrk="0" fontAlgn="base" hangingPunct="0">
              <a:spcBef>
                <a:spcPct val="0"/>
              </a:spcBef>
              <a:spcAft>
                <a:spcPct val="0"/>
              </a:spcAft>
              <a:defRPr sz="3600" b="1">
                <a:solidFill>
                  <a:srgbClr val="17375E"/>
                </a:solidFill>
                <a:latin typeface="Arial" charset="0"/>
                <a:ea typeface="Arial" charset="0"/>
                <a:cs typeface="Arial" charset="0"/>
              </a:defRPr>
            </a:lvl3pPr>
            <a:lvl4pPr algn="l" defTabSz="457200" rtl="0" eaLnBrk="0" fontAlgn="base" hangingPunct="0">
              <a:spcBef>
                <a:spcPct val="0"/>
              </a:spcBef>
              <a:spcAft>
                <a:spcPct val="0"/>
              </a:spcAft>
              <a:defRPr sz="3600" b="1">
                <a:solidFill>
                  <a:srgbClr val="17375E"/>
                </a:solidFill>
                <a:latin typeface="Arial" charset="0"/>
                <a:ea typeface="Arial" charset="0"/>
                <a:cs typeface="Arial" charset="0"/>
              </a:defRPr>
            </a:lvl4pPr>
            <a:lvl5pPr algn="l" defTabSz="457200" rtl="0" eaLnBrk="0" fontAlgn="base" hangingPunct="0">
              <a:spcBef>
                <a:spcPct val="0"/>
              </a:spcBef>
              <a:spcAft>
                <a:spcPct val="0"/>
              </a:spcAft>
              <a:defRPr sz="3600" b="1">
                <a:solidFill>
                  <a:srgbClr val="17375E"/>
                </a:solidFill>
                <a:latin typeface="Arial" charset="0"/>
                <a:ea typeface="Arial"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a:lstStyle>
          <a:p>
            <a:pPr eaLnBrk="1" hangingPunct="1"/>
            <a:r>
              <a:rPr lang="en-US" dirty="0" smtClean="0">
                <a:solidFill>
                  <a:srgbClr val="1F497D"/>
                </a:solidFill>
                <a:latin typeface="Arial" pitchFamily="34" charset="0"/>
                <a:cs typeface="Arial" pitchFamily="34" charset="0"/>
              </a:rPr>
              <a:t>Time-Based Flow Management (TBFM)</a:t>
            </a:r>
          </a:p>
        </p:txBody>
      </p:sp>
      <p:graphicFrame>
        <p:nvGraphicFramePr>
          <p:cNvPr id="25" name="Table 24" descr="Planned Capabilities Key" title="Key"/>
          <p:cNvGraphicFramePr>
            <a:graphicFrameLocks noGrp="1"/>
          </p:cNvGraphicFramePr>
          <p:nvPr>
            <p:extLst>
              <p:ext uri="{D42A27DB-BD31-4B8C-83A1-F6EECF244321}">
                <p14:modId xmlns:p14="http://schemas.microsoft.com/office/powerpoint/2010/main" val="431733102"/>
              </p:ext>
            </p:extLst>
          </p:nvPr>
        </p:nvGraphicFramePr>
        <p:xfrm>
          <a:off x="4657098" y="1160601"/>
          <a:ext cx="4297708" cy="210999"/>
        </p:xfrm>
        <a:graphic>
          <a:graphicData uri="http://schemas.openxmlformats.org/drawingml/2006/table">
            <a:tbl>
              <a:tblPr firstRow="1">
                <a:tableStyleId>{5C22544A-7EE6-4342-B048-85BDC9FD1C3A}</a:tableStyleId>
              </a:tblPr>
              <a:tblGrid>
                <a:gridCol w="1074427"/>
                <a:gridCol w="1074427"/>
                <a:gridCol w="1074427"/>
                <a:gridCol w="1074427"/>
              </a:tblGrid>
              <a:tr h="210999">
                <a:tc>
                  <a:txBody>
                    <a:bodyPr/>
                    <a:lstStyle/>
                    <a:p>
                      <a:pPr algn="ctr"/>
                      <a:r>
                        <a:rPr lang="en-US" sz="800" b="1" dirty="0" smtClean="0">
                          <a:solidFill>
                            <a:schemeClr val="bg1"/>
                          </a:solidFill>
                        </a:rPr>
                        <a:t>Complete/Operational</a:t>
                      </a:r>
                      <a:endParaRPr lang="en-US" sz="800" b="1" dirty="0">
                        <a:solidFill>
                          <a:schemeClr val="bg1"/>
                        </a:solidFill>
                      </a:endParaRPr>
                    </a:p>
                  </a:txBody>
                  <a:tcPr marL="0" marR="0" marT="0" marB="0" anchor="ctr">
                    <a:solidFill>
                      <a:srgbClr val="0070C0"/>
                    </a:solidFill>
                  </a:tcPr>
                </a:tc>
                <a:tc>
                  <a:txBody>
                    <a:bodyPr/>
                    <a:lstStyle/>
                    <a:p>
                      <a:pPr algn="ctr"/>
                      <a:r>
                        <a:rPr lang="en-US" sz="800" b="1" dirty="0" smtClean="0">
                          <a:solidFill>
                            <a:schemeClr val="tx1"/>
                          </a:solidFill>
                        </a:rPr>
                        <a:t>On Track/Low Risk</a:t>
                      </a:r>
                      <a:endParaRPr lang="en-US" sz="800" b="1" dirty="0">
                        <a:solidFill>
                          <a:schemeClr val="tx1"/>
                        </a:solidFill>
                      </a:endParaRPr>
                    </a:p>
                  </a:txBody>
                  <a:tcPr marL="0" marR="0" marT="0" marB="0" anchor="ctr">
                    <a:solidFill>
                      <a:srgbClr val="00B050"/>
                    </a:solidFill>
                  </a:tcPr>
                </a:tc>
                <a:tc>
                  <a:txBody>
                    <a:bodyPr/>
                    <a:lstStyle/>
                    <a:p>
                      <a:pPr algn="ctr"/>
                      <a:r>
                        <a:rPr lang="en-US" sz="800" b="1" dirty="0" smtClean="0">
                          <a:solidFill>
                            <a:schemeClr val="tx1"/>
                          </a:solidFill>
                        </a:rPr>
                        <a:t>Delayed/Medium Risk</a:t>
                      </a:r>
                      <a:endParaRPr lang="en-US" sz="800" b="1" dirty="0">
                        <a:solidFill>
                          <a:schemeClr val="tx1"/>
                        </a:solidFill>
                      </a:endParaRPr>
                    </a:p>
                  </a:txBody>
                  <a:tcPr marL="0" marR="0" marT="0" marB="0" anchor="ctr">
                    <a:solidFill>
                      <a:srgbClr val="FFFF00"/>
                    </a:solidFill>
                  </a:tcPr>
                </a:tc>
                <a:tc>
                  <a:txBody>
                    <a:bodyPr/>
                    <a:lstStyle/>
                    <a:p>
                      <a:pPr algn="ctr"/>
                      <a:r>
                        <a:rPr lang="en-US" sz="800" b="1" dirty="0" smtClean="0">
                          <a:solidFill>
                            <a:schemeClr val="tx1"/>
                          </a:solidFill>
                        </a:rPr>
                        <a:t>Overdue/High Risk</a:t>
                      </a:r>
                      <a:endParaRPr lang="en-US" sz="800" b="1" dirty="0">
                        <a:solidFill>
                          <a:schemeClr val="tx1"/>
                        </a:solidFill>
                      </a:endParaRPr>
                    </a:p>
                  </a:txBody>
                  <a:tcPr marL="0" marR="0" marT="0" marB="0" anchor="ctr">
                    <a:solidFill>
                      <a:srgbClr val="FF0000"/>
                    </a:solidFill>
                  </a:tcPr>
                </a:tc>
              </a:tr>
            </a:tbl>
          </a:graphicData>
        </a:graphic>
      </p:graphicFrame>
      <p:sp>
        <p:nvSpPr>
          <p:cNvPr id="27" name="TextBox 26"/>
          <p:cNvSpPr txBox="1"/>
          <p:nvPr/>
        </p:nvSpPr>
        <p:spPr>
          <a:xfrm>
            <a:off x="4714247" y="4559813"/>
            <a:ext cx="4285753" cy="215444"/>
          </a:xfrm>
          <a:prstGeom prst="rect">
            <a:avLst/>
          </a:prstGeom>
          <a:noFill/>
        </p:spPr>
        <p:txBody>
          <a:bodyPr wrap="square" rtlCol="0">
            <a:spAutoFit/>
          </a:bodyPr>
          <a:lstStyle/>
          <a:p>
            <a:pPr algn="ctr"/>
            <a:r>
              <a:rPr lang="en-US" sz="800" dirty="0" smtClean="0">
                <a:solidFill>
                  <a:prstClr val="black"/>
                </a:solidFill>
                <a:latin typeface="Arial" pitchFamily="34" charset="0"/>
                <a:cs typeface="Arial" pitchFamily="34" charset="0"/>
              </a:rPr>
              <a:t>Only Near Term Bravo increments are displayed (2016-2017) Success Criteria</a:t>
            </a:r>
            <a:endParaRPr lang="en-US" sz="800" dirty="0">
              <a:solidFill>
                <a:prstClr val="black"/>
              </a:solidFill>
              <a:latin typeface="Arial" pitchFamily="34" charset="0"/>
              <a:cs typeface="Arial" pitchFamily="34" charset="0"/>
            </a:endParaRPr>
          </a:p>
        </p:txBody>
      </p:sp>
      <p:graphicFrame>
        <p:nvGraphicFramePr>
          <p:cNvPr id="24" name="Table 23" descr="TBFM Planned capabilities" title="Time-Based Flow Management"/>
          <p:cNvGraphicFramePr>
            <a:graphicFrameLocks noGrp="1"/>
          </p:cNvGraphicFramePr>
          <p:nvPr>
            <p:extLst>
              <p:ext uri="{D42A27DB-BD31-4B8C-83A1-F6EECF244321}">
                <p14:modId xmlns:p14="http://schemas.microsoft.com/office/powerpoint/2010/main" val="3392641150"/>
              </p:ext>
            </p:extLst>
          </p:nvPr>
        </p:nvGraphicFramePr>
        <p:xfrm>
          <a:off x="4657725" y="1372505"/>
          <a:ext cx="4298126" cy="3402753"/>
        </p:xfrm>
        <a:graphic>
          <a:graphicData uri="http://schemas.openxmlformats.org/drawingml/2006/table">
            <a:tbl>
              <a:tblPr firstRow="1">
                <a:tableStyleId>{5C22544A-7EE6-4342-B048-85BDC9FD1C3A}</a:tableStyleId>
              </a:tblPr>
              <a:tblGrid>
                <a:gridCol w="3498026"/>
                <a:gridCol w="428625"/>
                <a:gridCol w="371475"/>
              </a:tblGrid>
              <a:tr h="340297">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kern="1200" cap="none" normalizeH="0" baseline="0" dirty="0" smtClean="0">
                          <a:ln>
                            <a:noFill/>
                          </a:ln>
                          <a:effectLst/>
                        </a:rPr>
                        <a:t>TBFM Capability (* denotes an external commitment)</a:t>
                      </a:r>
                      <a:endParaRPr kumimoji="0" lang="en-US" sz="800" b="1" i="0" u="none" strike="noStrike" kern="1200" cap="none" normalizeH="0" baseline="0" dirty="0" smtClean="0">
                        <a:ln>
                          <a:noFill/>
                        </a:ln>
                        <a:solidFill>
                          <a:schemeClr val="bg1"/>
                        </a:solidFill>
                        <a:effectLst/>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OA</a:t>
                      </a:r>
                      <a:endParaRPr kumimoji="0" lang="en-US" sz="800" b="1" i="0" u="none" strike="noStrike" cap="none" normalizeH="0" baseline="0" dirty="0" smtClean="0">
                        <a:ln>
                          <a:noFill/>
                        </a:ln>
                        <a:solidFill>
                          <a:schemeClr val="bg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Status</a:t>
                      </a:r>
                      <a:endParaRPr kumimoji="0" lang="en-US" sz="800" b="1" i="0" u="none" strike="noStrike" cap="none" normalizeH="0" baseline="0" dirty="0" smtClean="0">
                        <a:ln>
                          <a:noFill/>
                        </a:ln>
                        <a:solidFill>
                          <a:schemeClr val="bg1"/>
                        </a:solidFill>
                        <a:effectLst/>
                        <a:latin typeface="+mn-lt"/>
                      </a:endParaRPr>
                    </a:p>
                  </a:txBody>
                  <a:tcPr marL="45720" marR="45720" anchor="ctr" horzOverflow="overflow"/>
                </a:tc>
              </a:tr>
              <a:tr h="235995">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dirty="0" smtClean="0">
                          <a:solidFill>
                            <a:schemeClr val="tx1"/>
                          </a:solidFill>
                        </a:rPr>
                        <a:t>Extended Metering operationally available</a:t>
                      </a:r>
                      <a:r>
                        <a:rPr lang="en-US" sz="800" baseline="0" dirty="0" smtClean="0">
                          <a:solidFill>
                            <a:schemeClr val="tx1"/>
                          </a:solidFill>
                        </a:rPr>
                        <a:t> at ZAB ARTCC</a:t>
                      </a:r>
                      <a:endParaRPr lang="en-US" sz="800" dirty="0" smtClean="0">
                        <a:solidFill>
                          <a:schemeClr val="tx1"/>
                        </a:solidFill>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solidFill>
                            <a:schemeClr val="tx1"/>
                          </a:solidFill>
                          <a:effectLst/>
                        </a:rPr>
                        <a:t>2014</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tx1"/>
                          </a:solidFill>
                          <a:effectLst/>
                          <a:latin typeface="+mn-lt"/>
                        </a:rPr>
                        <a:t>B</a:t>
                      </a:r>
                    </a:p>
                  </a:txBody>
                  <a:tcPr marL="45720" marR="45720" anchor="ctr" horzOverflow="overflow">
                    <a:solidFill>
                      <a:srgbClr val="0070C0"/>
                    </a:solidFill>
                  </a:tcPr>
                </a:tc>
              </a:tr>
              <a:tr h="3708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latin typeface="+mn-lt"/>
                        </a:rPr>
                        <a:t>Complete </a:t>
                      </a:r>
                      <a:r>
                        <a:rPr lang="en-US" sz="800" kern="1200" dirty="0" smtClean="0">
                          <a:solidFill>
                            <a:schemeClr val="tx1"/>
                          </a:solidFill>
                          <a:latin typeface="+mn-lt"/>
                          <a:ea typeface="+mn-ea"/>
                          <a:cs typeface="+mn-cs"/>
                        </a:rPr>
                        <a:t>Traffic Management Coordinator (TMC) </a:t>
                      </a:r>
                      <a:r>
                        <a:rPr lang="en-US" sz="800" dirty="0" smtClean="0">
                          <a:solidFill>
                            <a:schemeClr val="tx1"/>
                          </a:solidFill>
                          <a:latin typeface="+mn-lt"/>
                        </a:rPr>
                        <a:t> Training Program for Extended Metering</a:t>
                      </a: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solidFill>
                            <a:schemeClr val="tx1"/>
                          </a:solidFill>
                          <a:effectLst/>
                        </a:rPr>
                        <a:t>2014</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kern="1200" cap="none" normalizeH="0" baseline="0" dirty="0" smtClean="0">
                          <a:ln>
                            <a:noFill/>
                          </a:ln>
                          <a:solidFill>
                            <a:schemeClr val="tx1"/>
                          </a:solidFill>
                          <a:effectLst/>
                          <a:latin typeface="+mn-lt"/>
                          <a:ea typeface="+mn-ea"/>
                          <a:cs typeface="+mn-cs"/>
                        </a:rPr>
                        <a:t>B</a:t>
                      </a:r>
                    </a:p>
                  </a:txBody>
                  <a:tcPr marL="45720" marR="45720" anchor="ctr" horzOverflow="overflow">
                    <a:solidFill>
                      <a:srgbClr val="0070C0"/>
                    </a:solidFill>
                  </a:tcPr>
                </a:tc>
              </a:tr>
              <a:tr h="370850">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solidFill>
                            <a:schemeClr val="tx1"/>
                          </a:solidFill>
                          <a:latin typeface="+mn-lt"/>
                          <a:ea typeface="+mn-ea"/>
                          <a:cs typeface="+mn-cs"/>
                        </a:rPr>
                        <a:t>Arrival Interval Management using Ground Automation operationally available</a:t>
                      </a:r>
                      <a:r>
                        <a:rPr lang="en-US" sz="800" kern="1200" baseline="0" dirty="0" smtClean="0">
                          <a:solidFill>
                            <a:schemeClr val="tx1"/>
                          </a:solidFill>
                          <a:latin typeface="+mn-lt"/>
                          <a:ea typeface="+mn-ea"/>
                          <a:cs typeface="+mn-cs"/>
                        </a:rPr>
                        <a:t> at ZAB ARTCC </a:t>
                      </a:r>
                      <a:endParaRPr lang="en-US" sz="800" strike="sngStrike"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solidFill>
                            <a:schemeClr val="tx1"/>
                          </a:solidFill>
                          <a:effectLst/>
                        </a:rPr>
                        <a:t>2014</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tx1"/>
                          </a:solidFill>
                          <a:effectLst/>
                          <a:latin typeface="+mn-lt"/>
                        </a:rPr>
                        <a:t>B</a:t>
                      </a:r>
                    </a:p>
                  </a:txBody>
                  <a:tcPr marL="45720" marR="45720" anchor="ctr" horzOverflow="overflow">
                    <a:solidFill>
                      <a:srgbClr val="0070C0"/>
                    </a:solidFill>
                  </a:tcPr>
                </a:tc>
              </a:tr>
              <a:tr h="370850">
                <a:tc>
                  <a:txBody>
                    <a:bodyPr/>
                    <a:lstStyle/>
                    <a:p>
                      <a:pPr marL="0" lvl="4" indent="0" algn="l" defTabSz="457200" rtl="0" eaLnBrk="1" latinLnBrk="0" hangingPunct="1">
                        <a:buClrTx/>
                        <a:buSzTx/>
                        <a:buFont typeface="Arial" pitchFamily="34" charset="0"/>
                        <a:buNone/>
                      </a:pPr>
                      <a:r>
                        <a:rPr lang="en-US" sz="800" kern="1200" dirty="0" smtClean="0">
                          <a:solidFill>
                            <a:schemeClr val="tx1"/>
                          </a:solidFill>
                          <a:latin typeface="+mn-lt"/>
                          <a:ea typeface="+mn-ea"/>
                          <a:cs typeface="+mn-cs"/>
                        </a:rPr>
                        <a:t>Use RNAV Route Data to calculate Trajectories for TBM Operations operationally available at ZLA ARTCC*</a:t>
                      </a: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solidFill>
                            <a:schemeClr val="tx1"/>
                          </a:solidFill>
                          <a:effectLst/>
                        </a:rPr>
                        <a:t>2014</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tx1"/>
                          </a:solidFill>
                          <a:effectLst/>
                          <a:latin typeface="+mn-lt"/>
                        </a:rPr>
                        <a:t>B</a:t>
                      </a:r>
                    </a:p>
                  </a:txBody>
                  <a:tcPr marL="45720" marR="45720" anchor="ctr" horzOverflow="overflow">
                    <a:solidFill>
                      <a:srgbClr val="0070C0"/>
                    </a:solidFill>
                  </a:tcPr>
                </a:tc>
              </a:tr>
              <a:tr h="370850">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dirty="0" smtClean="0">
                          <a:solidFill>
                            <a:schemeClr val="tx1"/>
                          </a:solidFill>
                        </a:rPr>
                        <a:t>Integrated Departure/Arrival Capability (</a:t>
                      </a:r>
                      <a:r>
                        <a:rPr lang="en-US" sz="800" kern="1200" dirty="0" smtClean="0">
                          <a:solidFill>
                            <a:schemeClr val="tx1"/>
                          </a:solidFill>
                          <a:latin typeface="+mn-lt"/>
                          <a:ea typeface="+mn-ea"/>
                          <a:cs typeface="+mn-cs"/>
                        </a:rPr>
                        <a:t>IDAC) operationally</a:t>
                      </a:r>
                      <a:r>
                        <a:rPr lang="en-US" sz="800" kern="1200" baseline="0" dirty="0" smtClean="0">
                          <a:solidFill>
                            <a:schemeClr val="tx1"/>
                          </a:solidFill>
                          <a:latin typeface="+mn-lt"/>
                          <a:ea typeface="+mn-ea"/>
                          <a:cs typeface="+mn-cs"/>
                        </a:rPr>
                        <a:t> available at ZLA ARTCC and LAX airport</a:t>
                      </a:r>
                      <a:endParaRPr lang="en-US" sz="800"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solidFill>
                            <a:schemeClr val="tx1"/>
                          </a:solidFill>
                          <a:effectLst/>
                        </a:rPr>
                        <a:t>2014</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tx1"/>
                          </a:solidFill>
                          <a:effectLst/>
                          <a:latin typeface="+mn-lt"/>
                        </a:rPr>
                        <a:t>B</a:t>
                      </a:r>
                    </a:p>
                  </a:txBody>
                  <a:tcPr marL="45720" marR="45720" anchor="ctr" horzOverflow="overflow">
                    <a:solidFill>
                      <a:srgbClr val="0070C0"/>
                    </a:solidFill>
                  </a:tcPr>
                </a:tc>
              </a:tr>
              <a:tr h="235995">
                <a:tc>
                  <a:txBody>
                    <a:bodyPr/>
                    <a:lstStyle/>
                    <a:p>
                      <a:pPr>
                        <a:spcBef>
                          <a:spcPts val="1200"/>
                        </a:spcBef>
                        <a:spcAft>
                          <a:spcPts val="300"/>
                        </a:spcAft>
                        <a:buClr>
                          <a:srgbClr val="000080"/>
                        </a:buClr>
                        <a:buSzPts val="1200"/>
                        <a:tabLst>
                          <a:tab pos="0" algn="l"/>
                          <a:tab pos="822960" algn="l"/>
                        </a:tabLst>
                      </a:pPr>
                      <a:r>
                        <a:rPr lang="en-US" sz="800" dirty="0" smtClean="0">
                          <a:solidFill>
                            <a:schemeClr val="tx1"/>
                          </a:solidFill>
                          <a:latin typeface="+mn-lt"/>
                        </a:rPr>
                        <a:t>Positive decision regarding integration of TBFM and TFMS data</a:t>
                      </a:r>
                      <a:endParaRPr lang="en-US" sz="800" dirty="0">
                        <a:solidFill>
                          <a:schemeClr val="tx1"/>
                        </a:solidFill>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solidFill>
                            <a:schemeClr val="tx1"/>
                          </a:solidFill>
                          <a:effectLst/>
                        </a:rPr>
                        <a:t>2014</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tx1"/>
                          </a:solidFill>
                          <a:effectLst/>
                          <a:latin typeface="+mn-lt"/>
                        </a:rPr>
                        <a:t>B</a:t>
                      </a:r>
                    </a:p>
                  </a:txBody>
                  <a:tcPr marL="45720" marR="45720" anchor="ctr" horzOverflow="overflow">
                    <a:solidFill>
                      <a:srgbClr val="0070C0"/>
                    </a:solidFill>
                  </a:tcPr>
                </a:tc>
              </a:tr>
              <a:tr h="370850">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solidFill>
                            <a:schemeClr val="tx1"/>
                          </a:solidFill>
                          <a:latin typeface="+mn-lt"/>
                          <a:ea typeface="+mn-ea"/>
                          <a:cs typeface="+mn-cs"/>
                        </a:rPr>
                        <a:t>Implementation of TBFM Adjacent-Center Metering (ACM) Capability for arriving aircraft at LAX, SFO, SAN, ATL,</a:t>
                      </a:r>
                      <a:r>
                        <a:rPr lang="en-US" sz="800" kern="1200" baseline="0" dirty="0" smtClean="0">
                          <a:solidFill>
                            <a:schemeClr val="tx1"/>
                          </a:solidFill>
                          <a:latin typeface="+mn-lt"/>
                          <a:ea typeface="+mn-ea"/>
                          <a:cs typeface="+mn-cs"/>
                        </a:rPr>
                        <a:t> and IAH</a:t>
                      </a:r>
                      <a:endParaRPr lang="en-US" sz="800"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solidFill>
                            <a:schemeClr val="tx1"/>
                          </a:solidFill>
                          <a:effectLst/>
                        </a:rPr>
                        <a:t>2014</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tx1"/>
                          </a:solidFill>
                          <a:effectLst/>
                          <a:latin typeface="+mn-lt"/>
                        </a:rPr>
                        <a:t>B</a:t>
                      </a:r>
                    </a:p>
                  </a:txBody>
                  <a:tcPr marL="45720" marR="45720" anchor="ctr" horzOverflow="overflow">
                    <a:solidFill>
                      <a:srgbClr val="0070C0"/>
                    </a:solidFill>
                  </a:tcPr>
                </a:tc>
              </a:tr>
              <a:tr h="235995">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dirty="0" smtClean="0">
                          <a:solidFill>
                            <a:schemeClr val="tx1"/>
                          </a:solidFill>
                          <a:latin typeface="+mn-lt"/>
                        </a:rPr>
                        <a:t>Implementation of TBFM for arriving aircraft</a:t>
                      </a:r>
                      <a:r>
                        <a:rPr lang="en-US" sz="800" baseline="0" dirty="0" smtClean="0">
                          <a:solidFill>
                            <a:schemeClr val="tx1"/>
                          </a:solidFill>
                          <a:latin typeface="+mn-lt"/>
                        </a:rPr>
                        <a:t> BWI, CLE, DCA, HPN, SAN, and TEB*</a:t>
                      </a:r>
                      <a:endParaRPr lang="en-US" sz="800" dirty="0" smtClean="0">
                        <a:solidFill>
                          <a:schemeClr val="tx1"/>
                        </a:solidFill>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solidFill>
                            <a:schemeClr val="tx1"/>
                          </a:solidFill>
                          <a:effectLst/>
                        </a:rPr>
                        <a:t>2014</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tx1"/>
                          </a:solidFill>
                          <a:effectLst/>
                          <a:latin typeface="+mn-lt"/>
                        </a:rPr>
                        <a:t>B</a:t>
                      </a:r>
                    </a:p>
                  </a:txBody>
                  <a:tcPr marL="45720" marR="45720" anchor="ctr" horzOverflow="overflow">
                    <a:solidFill>
                      <a:srgbClr val="0070C0"/>
                    </a:solidFill>
                  </a:tcPr>
                </a:tc>
              </a:tr>
              <a:tr h="264226">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dirty="0" smtClean="0">
                          <a:solidFill>
                            <a:schemeClr val="tx1"/>
                          </a:solidFill>
                          <a:latin typeface="+mn-lt"/>
                        </a:rPr>
                        <a:t>Improved Management of Arrival/Surface/Departure Flow Operations (IDAC2) </a:t>
                      </a: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2018</a:t>
                      </a: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tx1"/>
                          </a:solidFill>
                          <a:effectLst/>
                          <a:latin typeface="+mn-lt"/>
                        </a:rPr>
                        <a:t>G</a:t>
                      </a:r>
                    </a:p>
                  </a:txBody>
                  <a:tcPr marL="45720" marR="45720" anchor="ctr" horzOverflow="overflow">
                    <a:solidFill>
                      <a:srgbClr val="00B050"/>
                    </a:solidFill>
                  </a:tcPr>
                </a:tc>
              </a:tr>
              <a:tr h="235995">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dirty="0" smtClean="0">
                          <a:solidFill>
                            <a:schemeClr val="tx1"/>
                          </a:solidFill>
                          <a:latin typeface="+mn-lt"/>
                        </a:rPr>
                        <a:t>Time-Based Metering and Terminal Environment  (TSAS)</a:t>
                      </a: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2019</a:t>
                      </a: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tx1"/>
                          </a:solidFill>
                          <a:effectLst/>
                          <a:latin typeface="+mn-lt"/>
                        </a:rPr>
                        <a:t>G</a:t>
                      </a:r>
                    </a:p>
                  </a:txBody>
                  <a:tcPr marL="45720" marR="45720" anchor="ctr" horzOverflow="overflow">
                    <a:solidFill>
                      <a:srgbClr val="00B050"/>
                    </a:solidFill>
                  </a:tcPr>
                </a:tc>
              </a:tr>
            </a:tbl>
          </a:graphicData>
        </a:graphic>
      </p:graphicFrame>
      <p:sp>
        <p:nvSpPr>
          <p:cNvPr id="28" name="Text Placeholder 6"/>
          <p:cNvSpPr txBox="1">
            <a:spLocks/>
          </p:cNvSpPr>
          <p:nvPr/>
        </p:nvSpPr>
        <p:spPr bwMode="auto">
          <a:xfrm>
            <a:off x="4714246" y="5151116"/>
            <a:ext cx="3563479" cy="1012774"/>
          </a:xfrm>
          <a:prstGeom prst="rect">
            <a:avLst/>
          </a:prstGeom>
          <a:noFill/>
          <a:ln w="9525">
            <a:noFill/>
            <a:miter lim="800000"/>
            <a:headEnd/>
            <a:tailEnd/>
          </a:ln>
        </p:spPr>
        <p:txBody>
          <a:bodyPr vert="horz" wrap="square" lIns="91440" tIns="45720" rIns="91440" bIns="45720" numCol="3" anchor="t" anchorCtr="0" compatLnSpc="1">
            <a:prstTxWarp prst="textNoShape">
              <a:avLst/>
            </a:prstTxWarp>
          </a:bodyPr>
          <a:lstStyle>
            <a:lvl1pPr marL="114300" indent="-114300" algn="l" defTabSz="457200" rtl="0" eaLnBrk="0" fontAlgn="base" hangingPunct="0">
              <a:spcBef>
                <a:spcPct val="20000"/>
              </a:spcBef>
              <a:spcAft>
                <a:spcPct val="0"/>
              </a:spcAft>
              <a:buClr>
                <a:srgbClr val="9BBB59"/>
              </a:buClr>
              <a:buFont typeface="Wingdings" pitchFamily="2" charset="2"/>
              <a:buChar char="§"/>
              <a:defRPr sz="1000" kern="1200">
                <a:solidFill>
                  <a:schemeClr val="tx1"/>
                </a:solidFill>
                <a:latin typeface="+mn-lt"/>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1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14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sz="1200"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sz="1200"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fontAlgn="auto">
              <a:spcAft>
                <a:spcPts val="0"/>
              </a:spcAft>
              <a:defRPr/>
            </a:pPr>
            <a:r>
              <a:rPr lang="en-US" sz="800" dirty="0">
                <a:solidFill>
                  <a:prstClr val="black"/>
                </a:solidFill>
                <a:latin typeface="Arial" pitchFamily="34" charset="0"/>
                <a:cs typeface="Arial" pitchFamily="34" charset="0"/>
              </a:rPr>
              <a:t>AJM</a:t>
            </a:r>
          </a:p>
          <a:p>
            <a:pPr marL="171450" indent="-171450" fontAlgn="auto">
              <a:spcAft>
                <a:spcPts val="0"/>
              </a:spcAft>
              <a:defRPr/>
            </a:pPr>
            <a:r>
              <a:rPr lang="en-US" sz="800" dirty="0">
                <a:solidFill>
                  <a:prstClr val="black"/>
                </a:solidFill>
                <a:latin typeface="Arial" pitchFamily="34" charset="0"/>
                <a:cs typeface="Arial" pitchFamily="34" charset="0"/>
              </a:rPr>
              <a:t>ANG</a:t>
            </a:r>
          </a:p>
          <a:p>
            <a:pPr marL="171450" indent="-171450" fontAlgn="auto">
              <a:spcAft>
                <a:spcPts val="0"/>
              </a:spcAft>
              <a:defRPr/>
            </a:pPr>
            <a:r>
              <a:rPr lang="en-US" sz="800" dirty="0">
                <a:solidFill>
                  <a:prstClr val="black"/>
                </a:solidFill>
                <a:latin typeface="Arial" pitchFamily="34" charset="0"/>
                <a:cs typeface="Arial" pitchFamily="34" charset="0"/>
              </a:rPr>
              <a:t>AJT</a:t>
            </a:r>
          </a:p>
          <a:p>
            <a:pPr marL="171450" indent="-171450" fontAlgn="auto">
              <a:spcAft>
                <a:spcPts val="0"/>
              </a:spcAft>
              <a:defRPr/>
            </a:pPr>
            <a:r>
              <a:rPr lang="en-US" sz="800" dirty="0">
                <a:solidFill>
                  <a:prstClr val="black"/>
                </a:solidFill>
                <a:latin typeface="Arial" pitchFamily="34" charset="0"/>
                <a:cs typeface="Arial" pitchFamily="34" charset="0"/>
              </a:rPr>
              <a:t>AJV</a:t>
            </a:r>
          </a:p>
          <a:p>
            <a:pPr marL="171450" indent="-171450" fontAlgn="auto">
              <a:spcAft>
                <a:spcPts val="0"/>
              </a:spcAft>
              <a:defRPr/>
            </a:pPr>
            <a:r>
              <a:rPr lang="en-US" sz="800" dirty="0">
                <a:solidFill>
                  <a:prstClr val="black"/>
                </a:solidFill>
                <a:latin typeface="Arial" pitchFamily="34" charset="0"/>
                <a:cs typeface="Arial" pitchFamily="34" charset="0"/>
              </a:rPr>
              <a:t>AJR</a:t>
            </a:r>
          </a:p>
          <a:p>
            <a:pPr marL="171450" indent="-171450" fontAlgn="auto">
              <a:spcAft>
                <a:spcPts val="0"/>
              </a:spcAft>
              <a:defRPr/>
            </a:pPr>
            <a:r>
              <a:rPr lang="en-US" sz="800" dirty="0">
                <a:solidFill>
                  <a:prstClr val="black"/>
                </a:solidFill>
                <a:latin typeface="Arial" pitchFamily="34" charset="0"/>
                <a:cs typeface="Arial" pitchFamily="34" charset="0"/>
              </a:rPr>
              <a:t>AVS</a:t>
            </a:r>
          </a:p>
          <a:p>
            <a:pPr marL="171450" indent="-171450"/>
            <a:r>
              <a:rPr lang="en-US" sz="800" dirty="0">
                <a:solidFill>
                  <a:prstClr val="black"/>
                </a:solidFill>
                <a:latin typeface="Arial" pitchFamily="34" charset="0"/>
                <a:cs typeface="Arial" pitchFamily="34" charset="0"/>
              </a:rPr>
              <a:t>Volpe</a:t>
            </a:r>
          </a:p>
          <a:p>
            <a:pPr marL="171450" indent="-171450"/>
            <a:r>
              <a:rPr lang="en-US" sz="800" dirty="0" smtClean="0">
                <a:solidFill>
                  <a:prstClr val="black"/>
                </a:solidFill>
                <a:latin typeface="Arial" pitchFamily="34" charset="0"/>
                <a:cs typeface="Arial" pitchFamily="34" charset="0"/>
              </a:rPr>
              <a:t>NASA</a:t>
            </a:r>
          </a:p>
          <a:p>
            <a:pPr marL="0" indent="0">
              <a:buFont typeface="Wingdings" pitchFamily="2" charset="2"/>
              <a:buNone/>
            </a:pPr>
            <a:endParaRPr lang="en-US" sz="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4543195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3"/>
          </p:nvPr>
        </p:nvSpPr>
        <p:spPr>
          <a:xfrm>
            <a:off x="311354" y="1115837"/>
            <a:ext cx="4289221" cy="812908"/>
          </a:xfrm>
        </p:spPr>
        <p:txBody>
          <a:bodyPr/>
          <a:lstStyle/>
          <a:p>
            <a:r>
              <a:rPr lang="en-US" sz="800" dirty="0">
                <a:latin typeface="Arial" pitchFamily="34" charset="0"/>
                <a:cs typeface="Arial" pitchFamily="34" charset="0"/>
              </a:rPr>
              <a:t>The overall philosophy </a:t>
            </a:r>
            <a:r>
              <a:rPr lang="en-US" sz="800" dirty="0" smtClean="0">
                <a:latin typeface="Arial" pitchFamily="34" charset="0"/>
                <a:cs typeface="Arial" pitchFamily="34" charset="0"/>
              </a:rPr>
              <a:t>driving Collaborative </a:t>
            </a:r>
            <a:r>
              <a:rPr lang="en-US" sz="800" dirty="0">
                <a:latin typeface="Arial" pitchFamily="34" charset="0"/>
                <a:cs typeface="Arial" pitchFamily="34" charset="0"/>
              </a:rPr>
              <a:t>Air Traffic Management (CATM) services in NextGen is to provide collaboration in traffic flow management. CATM capabilities will coordinate flight and flow decision-making by flight planners and FAA traffic managers to improve overall efficiency, provide greater flexibility to flight </a:t>
            </a:r>
            <a:r>
              <a:rPr lang="en-US" sz="800" dirty="0" smtClean="0">
                <a:latin typeface="Arial" pitchFamily="34" charset="0"/>
                <a:cs typeface="Arial" pitchFamily="34" charset="0"/>
              </a:rPr>
              <a:t>planners </a:t>
            </a:r>
            <a:r>
              <a:rPr lang="en-US" sz="800" dirty="0">
                <a:latin typeface="Arial" pitchFamily="34" charset="0"/>
                <a:cs typeface="Arial" pitchFamily="34" charset="0"/>
              </a:rPr>
              <a:t>and make the best use of available airspace and airport capacity.</a:t>
            </a:r>
          </a:p>
        </p:txBody>
      </p:sp>
      <p:sp>
        <p:nvSpPr>
          <p:cNvPr id="5" name="Text Placeholder 4"/>
          <p:cNvSpPr>
            <a:spLocks noGrp="1"/>
          </p:cNvSpPr>
          <p:nvPr>
            <p:ph type="body" sz="quarter" idx="31"/>
          </p:nvPr>
        </p:nvSpPr>
        <p:spPr>
          <a:xfrm>
            <a:off x="314060" y="2480843"/>
            <a:ext cx="4286515" cy="1791837"/>
          </a:xfrm>
        </p:spPr>
        <p:txBody>
          <a:bodyPr/>
          <a:lstStyle/>
          <a:p>
            <a:pPr>
              <a:spcBef>
                <a:spcPts val="200"/>
              </a:spcBef>
            </a:pPr>
            <a:r>
              <a:rPr lang="en-US" sz="800" dirty="0">
                <a:latin typeface="Arial" pitchFamily="34" charset="0"/>
                <a:cs typeface="Arial" pitchFamily="34" charset="0"/>
              </a:rPr>
              <a:t>Fewer en route capacity constraints are imposed as congestion is resolved through tailored incremental congestion </a:t>
            </a:r>
            <a:r>
              <a:rPr lang="en-US" sz="800" dirty="0" smtClean="0">
                <a:latin typeface="Arial" pitchFamily="34" charset="0"/>
                <a:cs typeface="Arial" pitchFamily="34" charset="0"/>
              </a:rPr>
              <a:t>responses</a:t>
            </a:r>
            <a:r>
              <a:rPr lang="en-US" sz="800" dirty="0">
                <a:latin typeface="Arial" pitchFamily="34" charset="0"/>
                <a:cs typeface="Arial" pitchFamily="34" charset="0"/>
              </a:rPr>
              <a:t>.</a:t>
            </a:r>
          </a:p>
          <a:p>
            <a:pPr lvl="0">
              <a:spcBef>
                <a:spcPts val="200"/>
              </a:spcBef>
            </a:pPr>
            <a:r>
              <a:rPr lang="en-US" sz="800" dirty="0" smtClean="0">
                <a:latin typeface="Arial" pitchFamily="34" charset="0"/>
                <a:cs typeface="Arial" pitchFamily="34" charset="0"/>
              </a:rPr>
              <a:t>Aggregate </a:t>
            </a:r>
            <a:r>
              <a:rPr lang="en-US" sz="800" dirty="0">
                <a:latin typeface="Arial" pitchFamily="34" charset="0"/>
                <a:cs typeface="Arial" pitchFamily="34" charset="0"/>
              </a:rPr>
              <a:t>flight efficiency is increased by factoring individual flight trajectories into the congestion solution.  </a:t>
            </a:r>
          </a:p>
          <a:p>
            <a:pPr lvl="0">
              <a:spcBef>
                <a:spcPts val="200"/>
              </a:spcBef>
            </a:pPr>
            <a:r>
              <a:rPr lang="en-US" sz="800" dirty="0">
                <a:latin typeface="Arial" pitchFamily="34" charset="0"/>
                <a:cs typeface="Arial" pitchFamily="34" charset="0"/>
              </a:rPr>
              <a:t>User route flexibility is increased through negotiated trajectories for congestion resolutions. </a:t>
            </a:r>
            <a:endParaRPr lang="en-US" sz="800" b="1" dirty="0" smtClean="0">
              <a:latin typeface="Arial" pitchFamily="34" charset="0"/>
              <a:cs typeface="Arial" pitchFamily="34" charset="0"/>
            </a:endParaRPr>
          </a:p>
          <a:p>
            <a:pPr lvl="0">
              <a:spcBef>
                <a:spcPts val="200"/>
              </a:spcBef>
            </a:pPr>
            <a:r>
              <a:rPr lang="en-US" sz="800" b="1" dirty="0" smtClean="0">
                <a:latin typeface="Arial" pitchFamily="34" charset="0"/>
                <a:cs typeface="Arial" pitchFamily="34" charset="0"/>
              </a:rPr>
              <a:t> </a:t>
            </a:r>
            <a:r>
              <a:rPr lang="en-US" sz="800" dirty="0" smtClean="0">
                <a:latin typeface="Arial" pitchFamily="34" charset="0"/>
                <a:cs typeface="Arial" pitchFamily="34" charset="0"/>
              </a:rPr>
              <a:t>Integrated resolutions identify the flights to maneuver minimizing the number of affected flights.</a:t>
            </a:r>
          </a:p>
          <a:p>
            <a:pPr lvl="0">
              <a:spcBef>
                <a:spcPts val="200"/>
              </a:spcBef>
            </a:pPr>
            <a:r>
              <a:rPr lang="en-US" sz="800" dirty="0" smtClean="0">
                <a:latin typeface="Arial" pitchFamily="34" charset="0"/>
                <a:cs typeface="Arial" pitchFamily="34" charset="0"/>
              </a:rPr>
              <a:t>Facilitates the ability of local traffic managers to balance workload</a:t>
            </a:r>
          </a:p>
          <a:p>
            <a:pPr lvl="0">
              <a:spcBef>
                <a:spcPts val="200"/>
              </a:spcBef>
            </a:pPr>
            <a:r>
              <a:rPr lang="en-US" sz="800" dirty="0" smtClean="0">
                <a:latin typeface="Arial" pitchFamily="34" charset="0"/>
                <a:cs typeface="Arial" pitchFamily="34" charset="0"/>
              </a:rPr>
              <a:t>Allows focus on strategic decision making instead of planning and coordinating reroutes</a:t>
            </a:r>
          </a:p>
          <a:p>
            <a:pPr lvl="0"/>
            <a:endParaRPr lang="en-US" sz="900" dirty="0" smtClean="0">
              <a:latin typeface="Arial" pitchFamily="34" charset="0"/>
              <a:cs typeface="Arial" pitchFamily="34" charset="0"/>
            </a:endParaRPr>
          </a:p>
          <a:p>
            <a:pPr lvl="0"/>
            <a:endParaRPr lang="en-US" sz="900" dirty="0">
              <a:latin typeface="Arial" pitchFamily="34" charset="0"/>
              <a:cs typeface="Arial" pitchFamily="34" charset="0"/>
            </a:endParaRPr>
          </a:p>
          <a:p>
            <a:pPr lvl="0"/>
            <a:endParaRPr lang="en-US" sz="900" dirty="0">
              <a:latin typeface="Arial" pitchFamily="34" charset="0"/>
              <a:cs typeface="Arial" pitchFamily="34" charset="0"/>
            </a:endParaRPr>
          </a:p>
        </p:txBody>
      </p:sp>
      <p:sp>
        <p:nvSpPr>
          <p:cNvPr id="6" name="Text Placeholder 5"/>
          <p:cNvSpPr>
            <a:spLocks noGrp="1"/>
          </p:cNvSpPr>
          <p:nvPr>
            <p:ph type="body" sz="quarter" idx="32"/>
          </p:nvPr>
        </p:nvSpPr>
        <p:spPr>
          <a:xfrm>
            <a:off x="311354" y="4563969"/>
            <a:ext cx="4315764" cy="1219200"/>
          </a:xfrm>
        </p:spPr>
        <p:txBody>
          <a:bodyPr/>
          <a:lstStyle/>
          <a:p>
            <a:r>
              <a:rPr lang="en-US" sz="800" dirty="0" smtClean="0">
                <a:latin typeface="Arial" pitchFamily="34" charset="0"/>
                <a:cs typeface="Arial" pitchFamily="34" charset="0"/>
              </a:rPr>
              <a:t>The deployment of CATM </a:t>
            </a:r>
            <a:r>
              <a:rPr lang="en-US" sz="800" dirty="0">
                <a:latin typeface="Arial" pitchFamily="34" charset="0"/>
                <a:cs typeface="Arial" pitchFamily="34" charset="0"/>
              </a:rPr>
              <a:t>capabilities </a:t>
            </a:r>
            <a:r>
              <a:rPr lang="en-US" sz="800" dirty="0" smtClean="0">
                <a:latin typeface="Arial" pitchFamily="34" charset="0"/>
                <a:cs typeface="Arial" pitchFamily="34" charset="0"/>
              </a:rPr>
              <a:t>as </a:t>
            </a:r>
            <a:r>
              <a:rPr lang="en-US" sz="800" dirty="0">
                <a:latin typeface="Arial" pitchFamily="34" charset="0"/>
                <a:cs typeface="Arial" pitchFamily="34" charset="0"/>
              </a:rPr>
              <a:t>part of existing program baselines that enhance the TFM automation system and its interfaces. </a:t>
            </a:r>
            <a:endParaRPr lang="en-US" sz="800" dirty="0" smtClean="0">
              <a:latin typeface="Arial" pitchFamily="34" charset="0"/>
              <a:cs typeface="Arial" pitchFamily="34" charset="0"/>
            </a:endParaRPr>
          </a:p>
          <a:p>
            <a:r>
              <a:rPr lang="en-US" sz="800" dirty="0" smtClean="0">
                <a:latin typeface="Arial" pitchFamily="34" charset="0"/>
                <a:cs typeface="Arial" pitchFamily="34" charset="0"/>
              </a:rPr>
              <a:t> In the near term, </a:t>
            </a:r>
            <a:r>
              <a:rPr lang="en-US" sz="800" dirty="0">
                <a:latin typeface="Arial" pitchFamily="34" charset="0"/>
                <a:cs typeface="Arial" pitchFamily="34" charset="0"/>
              </a:rPr>
              <a:t>TFMS to build capability for Flight Operations Center (FOC</a:t>
            </a:r>
            <a:r>
              <a:rPr lang="en-US" sz="800" dirty="0" smtClean="0">
                <a:latin typeface="Arial" pitchFamily="34" charset="0"/>
                <a:cs typeface="Arial" pitchFamily="34" charset="0"/>
              </a:rPr>
              <a:t>)/AOC operators </a:t>
            </a:r>
            <a:r>
              <a:rPr lang="en-US" sz="800" dirty="0">
                <a:latin typeface="Arial" pitchFamily="34" charset="0"/>
                <a:cs typeface="Arial" pitchFamily="34" charset="0"/>
              </a:rPr>
              <a:t>to enter 14 new data </a:t>
            </a:r>
            <a:r>
              <a:rPr lang="en-US" sz="800" dirty="0" smtClean="0">
                <a:latin typeface="Arial" pitchFamily="34" charset="0"/>
                <a:cs typeface="Arial" pitchFamily="34" charset="0"/>
              </a:rPr>
              <a:t>elements to improve departure predictions.  </a:t>
            </a:r>
          </a:p>
          <a:p>
            <a:r>
              <a:rPr lang="en-US" sz="800" dirty="0" smtClean="0">
                <a:latin typeface="Arial" pitchFamily="34" charset="0"/>
                <a:cs typeface="Arial" pitchFamily="34" charset="0"/>
              </a:rPr>
              <a:t>Additional  NextGen </a:t>
            </a:r>
            <a:r>
              <a:rPr lang="en-US" sz="800" dirty="0">
                <a:latin typeface="Arial" pitchFamily="34" charset="0"/>
                <a:cs typeface="Arial" pitchFamily="34" charset="0"/>
              </a:rPr>
              <a:t>funding is being provided to upgrade the EnRoute automation systems.  The operations will receive increased information on the operator’s preferred alternative routes; enhanced tools for assessing the impact of rerouting decisions; and improved communications and display of instructions to controllers in order to accommodate user preferences to the maximum extent possible.</a:t>
            </a:r>
          </a:p>
        </p:txBody>
      </p:sp>
      <p:sp>
        <p:nvSpPr>
          <p:cNvPr id="2" name="Title 1"/>
          <p:cNvSpPr>
            <a:spLocks noGrp="1"/>
          </p:cNvSpPr>
          <p:nvPr>
            <p:ph type="title"/>
          </p:nvPr>
        </p:nvSpPr>
        <p:spPr>
          <a:xfrm>
            <a:off x="133351" y="184558"/>
            <a:ext cx="8877302" cy="613129"/>
          </a:xfrm>
        </p:spPr>
        <p:txBody>
          <a:bodyPr/>
          <a:lstStyle/>
          <a:p>
            <a:r>
              <a:rPr lang="en-US" dirty="0" smtClean="0">
                <a:solidFill>
                  <a:schemeClr val="tx2"/>
                </a:solidFill>
                <a:latin typeface="Arial" pitchFamily="34" charset="0"/>
                <a:cs typeface="Arial" pitchFamily="34" charset="0"/>
              </a:rPr>
              <a:t>Collaborative Air Traffic Management (CATM) </a:t>
            </a:r>
            <a:br>
              <a:rPr lang="en-US" dirty="0" smtClean="0">
                <a:solidFill>
                  <a:schemeClr val="tx2"/>
                </a:solidFill>
                <a:latin typeface="Arial" pitchFamily="34" charset="0"/>
                <a:cs typeface="Arial" pitchFamily="34" charset="0"/>
              </a:rPr>
            </a:br>
            <a:endParaRPr lang="en-US" dirty="0">
              <a:solidFill>
                <a:schemeClr val="tx2"/>
              </a:solidFill>
              <a:latin typeface="Arial" pitchFamily="34" charset="0"/>
              <a:cs typeface="Arial" pitchFamily="34" charset="0"/>
            </a:endParaRPr>
          </a:p>
        </p:txBody>
      </p:sp>
      <p:graphicFrame>
        <p:nvGraphicFramePr>
          <p:cNvPr id="13" name="Table 12" title="key"/>
          <p:cNvGraphicFramePr>
            <a:graphicFrameLocks noGrp="1"/>
          </p:cNvGraphicFramePr>
          <p:nvPr>
            <p:extLst>
              <p:ext uri="{D42A27DB-BD31-4B8C-83A1-F6EECF244321}">
                <p14:modId xmlns:p14="http://schemas.microsoft.com/office/powerpoint/2010/main" val="3243590148"/>
              </p:ext>
            </p:extLst>
          </p:nvPr>
        </p:nvGraphicFramePr>
        <p:xfrm>
          <a:off x="4637103" y="1161789"/>
          <a:ext cx="4219575" cy="228599"/>
        </p:xfrm>
        <a:graphic>
          <a:graphicData uri="http://schemas.openxmlformats.org/drawingml/2006/table">
            <a:tbl>
              <a:tblPr firstRow="1" bandRow="1">
                <a:tableStyleId>{5C22544A-7EE6-4342-B048-85BDC9FD1C3A}</a:tableStyleId>
              </a:tblPr>
              <a:tblGrid>
                <a:gridCol w="1072934"/>
                <a:gridCol w="1072934"/>
                <a:gridCol w="1072934"/>
                <a:gridCol w="1000773"/>
              </a:tblGrid>
              <a:tr h="228599">
                <a:tc>
                  <a:txBody>
                    <a:bodyPr/>
                    <a:lstStyle/>
                    <a:p>
                      <a:pPr algn="ctr"/>
                      <a:r>
                        <a:rPr lang="en-US" sz="700" b="1" dirty="0" smtClean="0">
                          <a:solidFill>
                            <a:schemeClr val="bg1"/>
                          </a:solidFill>
                        </a:rPr>
                        <a:t>Complete/Operational</a:t>
                      </a:r>
                      <a:endParaRPr lang="en-US" sz="700" b="1" dirty="0">
                        <a:solidFill>
                          <a:schemeClr val="bg1"/>
                        </a:solidFill>
                      </a:endParaRPr>
                    </a:p>
                  </a:txBody>
                  <a:tcPr marL="0" marR="0" marT="0" marB="0" anchor="ctr">
                    <a:solidFill>
                      <a:srgbClr val="0070C0"/>
                    </a:solidFill>
                  </a:tcPr>
                </a:tc>
                <a:tc>
                  <a:txBody>
                    <a:bodyPr/>
                    <a:lstStyle/>
                    <a:p>
                      <a:pPr algn="ctr"/>
                      <a:r>
                        <a:rPr lang="en-US" sz="700" b="1" dirty="0" smtClean="0">
                          <a:solidFill>
                            <a:schemeClr val="tx1"/>
                          </a:solidFill>
                        </a:rPr>
                        <a:t>On Track/Low Risk</a:t>
                      </a:r>
                      <a:endParaRPr lang="en-US" sz="700" b="1" dirty="0">
                        <a:solidFill>
                          <a:schemeClr val="tx1"/>
                        </a:solidFill>
                      </a:endParaRPr>
                    </a:p>
                  </a:txBody>
                  <a:tcPr marL="0" marR="0" marT="0" marB="0" anchor="ctr">
                    <a:solidFill>
                      <a:srgbClr val="00B050"/>
                    </a:solidFill>
                  </a:tcPr>
                </a:tc>
                <a:tc>
                  <a:txBody>
                    <a:bodyPr/>
                    <a:lstStyle/>
                    <a:p>
                      <a:pPr algn="ctr"/>
                      <a:r>
                        <a:rPr lang="en-US" sz="700" b="1" dirty="0" smtClean="0">
                          <a:solidFill>
                            <a:schemeClr val="tx1"/>
                          </a:solidFill>
                        </a:rPr>
                        <a:t>Delayed/Medium Risk</a:t>
                      </a:r>
                      <a:endParaRPr lang="en-US" sz="700" b="1" dirty="0">
                        <a:solidFill>
                          <a:schemeClr val="tx1"/>
                        </a:solidFill>
                      </a:endParaRPr>
                    </a:p>
                  </a:txBody>
                  <a:tcPr marL="0" marR="0" marT="0" marB="0" anchor="ctr">
                    <a:solidFill>
                      <a:srgbClr val="FFFF00"/>
                    </a:solidFill>
                  </a:tcPr>
                </a:tc>
                <a:tc>
                  <a:txBody>
                    <a:bodyPr/>
                    <a:lstStyle/>
                    <a:p>
                      <a:pPr algn="ctr"/>
                      <a:r>
                        <a:rPr lang="en-US" sz="700" b="1" dirty="0" smtClean="0">
                          <a:solidFill>
                            <a:schemeClr val="tx1"/>
                          </a:solidFill>
                        </a:rPr>
                        <a:t>Overdue/High Risk</a:t>
                      </a:r>
                      <a:endParaRPr lang="en-US" sz="700" b="1" dirty="0">
                        <a:solidFill>
                          <a:schemeClr val="tx1"/>
                        </a:solidFill>
                      </a:endParaRPr>
                    </a:p>
                  </a:txBody>
                  <a:tcPr marL="0" marR="0" marT="0" marB="0" anchor="ctr">
                    <a:solidFill>
                      <a:srgbClr val="FF0000"/>
                    </a:solidFill>
                  </a:tcPr>
                </a:tc>
              </a:tr>
            </a:tbl>
          </a:graphicData>
        </a:graphic>
      </p:graphicFrame>
      <p:graphicFrame>
        <p:nvGraphicFramePr>
          <p:cNvPr id="14" name="Group 180" descr="table" title="Planned Capabilities"/>
          <p:cNvGraphicFramePr>
            <a:graphicFrameLocks noGrp="1"/>
          </p:cNvGraphicFramePr>
          <p:nvPr>
            <p:extLst>
              <p:ext uri="{D42A27DB-BD31-4B8C-83A1-F6EECF244321}">
                <p14:modId xmlns:p14="http://schemas.microsoft.com/office/powerpoint/2010/main" val="2034264268"/>
              </p:ext>
            </p:extLst>
          </p:nvPr>
        </p:nvGraphicFramePr>
        <p:xfrm>
          <a:off x="4638237" y="1377325"/>
          <a:ext cx="4200525" cy="2652650"/>
        </p:xfrm>
        <a:graphic>
          <a:graphicData uri="http://schemas.openxmlformats.org/drawingml/2006/table">
            <a:tbl>
              <a:tblPr firstRow="1">
                <a:tableStyleId>{5C22544A-7EE6-4342-B048-85BDC9FD1C3A}</a:tableStyleId>
              </a:tblPr>
              <a:tblGrid>
                <a:gridCol w="3219888"/>
                <a:gridCol w="597099"/>
                <a:gridCol w="383538"/>
              </a:tblGrid>
              <a:tr h="270367">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900" u="none" strike="noStrike" kern="1200" cap="none" normalizeH="0" baseline="0" dirty="0" smtClean="0">
                          <a:ln>
                            <a:noFill/>
                          </a:ln>
                          <a:effectLst/>
                        </a:rPr>
                        <a:t>CATM Capability</a:t>
                      </a:r>
                      <a:endParaRPr kumimoji="0" lang="en-US" sz="900" b="1" i="0" u="none" strike="noStrike" cap="none" normalizeH="0" baseline="0" dirty="0" smtClean="0">
                        <a:ln>
                          <a:noFill/>
                        </a:ln>
                        <a:solidFill>
                          <a:schemeClr val="bg1"/>
                        </a:solidFill>
                        <a:effectLst/>
                        <a:latin typeface="+mn-lt"/>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900" u="none" strike="noStrike" cap="none" normalizeH="0" baseline="0" dirty="0" smtClean="0">
                          <a:ln>
                            <a:noFill/>
                          </a:ln>
                          <a:effectLst/>
                        </a:rPr>
                        <a:t>OA</a:t>
                      </a:r>
                      <a:endParaRPr kumimoji="0" lang="en-US" sz="900" b="1" i="0" u="none" strike="noStrike" cap="none" normalizeH="0" baseline="0" dirty="0" smtClean="0">
                        <a:ln>
                          <a:noFill/>
                        </a:ln>
                        <a:solidFill>
                          <a:schemeClr val="bg1"/>
                        </a:solidFill>
                        <a:effectLst/>
                        <a:latin typeface="+mn-lt"/>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900" u="none" strike="noStrike" cap="none" normalizeH="0" baseline="0" dirty="0" smtClean="0">
                          <a:ln>
                            <a:noFill/>
                          </a:ln>
                          <a:effectLst/>
                        </a:rPr>
                        <a:t>Status</a:t>
                      </a:r>
                      <a:endParaRPr kumimoji="0" lang="en-US" sz="900" b="1" i="0" u="none" strike="noStrike" cap="none" normalizeH="0" baseline="0" dirty="0" smtClean="0">
                        <a:ln>
                          <a:noFill/>
                        </a:ln>
                        <a:solidFill>
                          <a:schemeClr val="bg1"/>
                        </a:solidFill>
                        <a:effectLst/>
                        <a:latin typeface="+mn-lt"/>
                      </a:endParaRPr>
                    </a:p>
                  </a:txBody>
                  <a:tcPr marL="0" marR="0" marT="0" marB="0" anchor="ctr" horzOverflow="overflow"/>
                </a:tc>
              </a:tr>
              <a:tr h="252342">
                <a:tc>
                  <a:txBody>
                    <a:bodyPr/>
                    <a:lstStyle/>
                    <a:p>
                      <a:pPr>
                        <a:buClrTx/>
                      </a:pPr>
                      <a:r>
                        <a:rPr lang="en-US" sz="800" kern="1200" dirty="0" smtClean="0">
                          <a:effectLst/>
                        </a:rPr>
                        <a:t>Enhanced Congestion Prediction</a:t>
                      </a:r>
                      <a:endParaRPr lang="en-US" sz="800" dirty="0" smtClean="0">
                        <a:latin typeface="+mn-lt"/>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2011</a:t>
                      </a:r>
                      <a:endParaRPr kumimoji="0" lang="en-US" sz="800" b="0" i="0" u="none" strike="noStrike" cap="none" normalizeH="0" baseline="0" dirty="0" smtClean="0">
                        <a:ln>
                          <a:noFill/>
                        </a:ln>
                        <a:solidFill>
                          <a:schemeClr val="tx2"/>
                        </a:solidFill>
                        <a:effectLst/>
                        <a:latin typeface="+mn-lt"/>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kern="1200" cap="none" normalizeH="0" baseline="0" dirty="0" smtClean="0">
                          <a:ln>
                            <a:noFill/>
                          </a:ln>
                          <a:solidFill>
                            <a:schemeClr val="bg1"/>
                          </a:solidFill>
                          <a:effectLst/>
                          <a:latin typeface="+mn-lt"/>
                          <a:ea typeface="+mn-ea"/>
                          <a:cs typeface="+mn-cs"/>
                        </a:rPr>
                        <a:t>B</a:t>
                      </a:r>
                    </a:p>
                  </a:txBody>
                  <a:tcPr marL="34290" marR="34290" anchor="ctr" horzOverflow="overflow">
                    <a:solidFill>
                      <a:srgbClr val="0070C0"/>
                    </a:solidFill>
                  </a:tcPr>
                </a:tc>
              </a:tr>
              <a:tr h="252342">
                <a:tc>
                  <a:txBody>
                    <a:bodyPr/>
                    <a:lstStyle/>
                    <a:p>
                      <a:pPr marL="0" lvl="4" indent="0" algn="l" defTabSz="457200" rtl="0" eaLnBrk="1" latinLnBrk="0" hangingPunct="1">
                        <a:buClrTx/>
                        <a:buSzTx/>
                        <a:buFont typeface="Arial" pitchFamily="34" charset="0"/>
                        <a:buNone/>
                      </a:pPr>
                      <a:r>
                        <a:rPr lang="en-US" sz="800" kern="1200" dirty="0" smtClean="0">
                          <a:effectLst/>
                        </a:rPr>
                        <a:t>Execution of Flow Strategies (XFS)</a:t>
                      </a:r>
                      <a:endParaRPr lang="en-US" sz="800" kern="1200" dirty="0" smtClean="0">
                        <a:solidFill>
                          <a:schemeClr val="tx1"/>
                        </a:solidFill>
                        <a:latin typeface="+mn-lt"/>
                        <a:ea typeface="+mn-ea"/>
                        <a:cs typeface="+mn-cs"/>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2012</a:t>
                      </a:r>
                      <a:endParaRPr kumimoji="0" lang="en-US" sz="800" b="0" i="0" u="none" strike="noStrike" cap="none" normalizeH="0" baseline="0" dirty="0" smtClean="0">
                        <a:ln>
                          <a:noFill/>
                        </a:ln>
                        <a:solidFill>
                          <a:schemeClr val="tx1"/>
                        </a:solidFill>
                        <a:effectLst/>
                        <a:latin typeface="+mn-lt"/>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34290" marR="34290" anchor="ctr" horzOverflow="overflow">
                    <a:solidFill>
                      <a:srgbClr val="0070C0"/>
                    </a:solidFill>
                  </a:tcPr>
                </a:tc>
              </a:tr>
              <a:tr h="252342">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effectLst/>
                        </a:rPr>
                        <a:t>Collaborative Trajectory Operations Program (CTOP)</a:t>
                      </a:r>
                      <a:endParaRPr lang="en-US" sz="800" kern="1200" dirty="0" smtClean="0">
                        <a:solidFill>
                          <a:schemeClr val="tx1"/>
                        </a:solidFill>
                        <a:latin typeface="+mn-lt"/>
                        <a:ea typeface="+mn-ea"/>
                        <a:cs typeface="+mn-cs"/>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2012</a:t>
                      </a:r>
                      <a:endParaRPr kumimoji="0" lang="en-US" sz="800" b="0" i="0" u="none" strike="noStrike" cap="none" normalizeH="0" baseline="0" dirty="0" smtClean="0">
                        <a:ln>
                          <a:noFill/>
                        </a:ln>
                        <a:solidFill>
                          <a:schemeClr val="tx1"/>
                        </a:solidFill>
                        <a:effectLst/>
                        <a:latin typeface="+mn-lt"/>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34290" marR="34290" anchor="ctr" horzOverflow="overflow">
                    <a:solidFill>
                      <a:srgbClr val="0070C0"/>
                    </a:solidFill>
                  </a:tcPr>
                </a:tc>
              </a:tr>
              <a:tr h="252342">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effectLst/>
                        </a:rPr>
                        <a:t>Route Availability Planning Tool</a:t>
                      </a:r>
                      <a:r>
                        <a:rPr lang="en-US" sz="800" kern="1200" baseline="0" dirty="0" smtClean="0">
                          <a:effectLst/>
                        </a:rPr>
                        <a:t> </a:t>
                      </a:r>
                      <a:r>
                        <a:rPr lang="en-US" sz="800" kern="1200" dirty="0" smtClean="0">
                          <a:effectLst/>
                        </a:rPr>
                        <a:t>(RAPT)</a:t>
                      </a:r>
                      <a:endParaRPr lang="en-US" sz="800" kern="1200" dirty="0" smtClean="0">
                        <a:solidFill>
                          <a:schemeClr val="tx1"/>
                        </a:solidFill>
                        <a:latin typeface="+mn-lt"/>
                        <a:ea typeface="+mn-ea"/>
                        <a:cs typeface="+mn-cs"/>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2014</a:t>
                      </a:r>
                      <a:endParaRPr kumimoji="0" lang="en-US" sz="800" b="0" i="0" u="none" strike="noStrike" cap="none" normalizeH="0" baseline="0" dirty="0" smtClean="0">
                        <a:ln>
                          <a:noFill/>
                        </a:ln>
                        <a:solidFill>
                          <a:schemeClr val="tx1"/>
                        </a:solidFill>
                        <a:effectLst/>
                        <a:latin typeface="+mn-lt"/>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34290" marR="34290" anchor="ctr" horzOverflow="overflow">
                    <a:solidFill>
                      <a:srgbClr val="0070C0"/>
                    </a:solidFill>
                  </a:tcPr>
                </a:tc>
              </a:tr>
              <a:tr h="252342">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effectLst/>
                        </a:rPr>
                        <a:t>Collaborative Airspace Constraint Resolution (CACR)</a:t>
                      </a:r>
                      <a:endParaRPr lang="en-US" sz="800" kern="1200" dirty="0" smtClean="0">
                        <a:solidFill>
                          <a:schemeClr val="tx1"/>
                        </a:solidFill>
                        <a:latin typeface="+mn-lt"/>
                        <a:ea typeface="+mn-ea"/>
                        <a:cs typeface="+mn-cs"/>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2014</a:t>
                      </a:r>
                      <a:endParaRPr kumimoji="0" lang="en-US" sz="800" b="0" i="0" u="none" strike="noStrike" cap="none" normalizeH="0" baseline="0" dirty="0" smtClean="0">
                        <a:ln>
                          <a:noFill/>
                        </a:ln>
                        <a:solidFill>
                          <a:schemeClr val="tx1"/>
                        </a:solidFill>
                        <a:effectLst/>
                        <a:latin typeface="+mn-lt"/>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34290" marR="34290" anchor="ctr" horzOverflow="overflow">
                    <a:solidFill>
                      <a:srgbClr val="0070C0"/>
                    </a:solidFill>
                  </a:tcPr>
                </a:tc>
              </a:tr>
              <a:tr h="252342">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kern="1200" dirty="0" smtClean="0">
                          <a:effectLst/>
                        </a:rPr>
                        <a:t>Delivery of Pre-Departure Reroutes to Controllers (PDRR)</a:t>
                      </a:r>
                      <a:endParaRPr lang="en-US" sz="800" dirty="0" smtClean="0">
                        <a:solidFill>
                          <a:schemeClr val="tx1"/>
                        </a:solidFill>
                        <a:latin typeface="+mn-lt"/>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2016</a:t>
                      </a:r>
                      <a:endParaRPr kumimoji="0" lang="en-US" sz="800" b="0" i="0" u="none" strike="noStrike" cap="none" normalizeH="0" baseline="0" dirty="0" smtClean="0">
                        <a:ln>
                          <a:noFill/>
                        </a:ln>
                        <a:solidFill>
                          <a:schemeClr val="tx1"/>
                        </a:solidFill>
                        <a:effectLst/>
                        <a:latin typeface="+mn-lt"/>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34290" marR="34290" anchor="ctr" horzOverflow="overflow">
                    <a:solidFill>
                      <a:srgbClr val="00B050"/>
                    </a:solidFill>
                  </a:tcPr>
                </a:tc>
              </a:tr>
              <a:tr h="252342">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dirty="0" smtClean="0"/>
                        <a:t>Airborne Re-Routing (ABRR)</a:t>
                      </a:r>
                      <a:endParaRPr lang="en-US" sz="800" dirty="0" smtClean="0">
                        <a:solidFill>
                          <a:schemeClr val="tx1"/>
                        </a:solidFill>
                        <a:latin typeface="+mn-lt"/>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2016</a:t>
                      </a:r>
                      <a:endParaRPr kumimoji="0" lang="en-US" sz="800" b="0" i="0" u="none" strike="noStrike" cap="none" normalizeH="0" baseline="0" dirty="0" smtClean="0">
                        <a:ln>
                          <a:noFill/>
                        </a:ln>
                        <a:solidFill>
                          <a:schemeClr val="tx1"/>
                        </a:solidFill>
                        <a:effectLst/>
                        <a:latin typeface="+mn-lt"/>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34290" marR="34290" anchor="ctr" horzOverflow="overflow">
                    <a:solidFill>
                      <a:srgbClr val="00B050"/>
                    </a:solidFill>
                  </a:tcPr>
                </a:tc>
              </a:tr>
              <a:tr h="280609">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dirty="0" smtClean="0">
                          <a:solidFill>
                            <a:schemeClr val="tx1"/>
                          </a:solidFill>
                          <a:latin typeface="+mn-lt"/>
                        </a:rPr>
                        <a:t>User Input to Improve Departure Predictions</a:t>
                      </a: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2016</a:t>
                      </a:r>
                      <a:endParaRPr kumimoji="0" lang="en-US" sz="800" b="0" i="0" u="none" strike="noStrike" cap="none" normalizeH="0" baseline="0" dirty="0" smtClean="0">
                        <a:ln>
                          <a:noFill/>
                        </a:ln>
                        <a:solidFill>
                          <a:schemeClr val="tx1"/>
                        </a:solidFill>
                        <a:effectLst/>
                        <a:latin typeface="+mn-lt"/>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34290" marR="34290" anchor="ctr" horzOverflow="overflow">
                    <a:solidFill>
                      <a:srgbClr val="00B050"/>
                    </a:solidFill>
                  </a:tcPr>
                </a:tc>
              </a:tr>
              <a:tr h="263060">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dirty="0" smtClean="0">
                          <a:solidFill>
                            <a:schemeClr val="tx1"/>
                          </a:solidFill>
                          <a:latin typeface="+mn-lt"/>
                        </a:rPr>
                        <a:t>Establish Enhanced Data Exchange</a:t>
                      </a:r>
                      <a:r>
                        <a:rPr lang="en-US" sz="800" baseline="0" dirty="0" smtClean="0">
                          <a:solidFill>
                            <a:schemeClr val="tx1"/>
                          </a:solidFill>
                          <a:latin typeface="+mn-lt"/>
                        </a:rPr>
                        <a:t> with Flight Operators (FOC) and Airport Operators</a:t>
                      </a:r>
                      <a:endParaRPr lang="en-US" sz="800" dirty="0" smtClean="0">
                        <a:solidFill>
                          <a:schemeClr val="tx1"/>
                        </a:solidFill>
                        <a:latin typeface="+mn-lt"/>
                      </a:endParaRP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2016 -2021</a:t>
                      </a:r>
                    </a:p>
                  </a:txBody>
                  <a:tcPr marL="34290" marR="3429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34290" marR="34290" anchor="ctr" horzOverflow="overflow">
                    <a:solidFill>
                      <a:srgbClr val="00B050"/>
                    </a:solidFill>
                  </a:tcPr>
                </a:tc>
              </a:tr>
            </a:tbl>
          </a:graphicData>
        </a:graphic>
      </p:graphicFrame>
      <p:sp>
        <p:nvSpPr>
          <p:cNvPr id="11" name="TextBox 10"/>
          <p:cNvSpPr txBox="1"/>
          <p:nvPr/>
        </p:nvSpPr>
        <p:spPr>
          <a:xfrm>
            <a:off x="1355451" y="6611783"/>
            <a:ext cx="6433102" cy="246221"/>
          </a:xfrm>
          <a:prstGeom prst="rect">
            <a:avLst/>
          </a:prstGeom>
          <a:noFill/>
        </p:spPr>
        <p:txBody>
          <a:bodyPr wrap="square" rtlCol="0">
            <a:spAutoFit/>
          </a:bodyPr>
          <a:lstStyle/>
          <a:p>
            <a:pPr algn="ctr"/>
            <a:fld id="{EAE13CAE-1740-4A80-8C3E-8F8A7440AB44}" type="slidenum">
              <a:rPr lang="en-US" sz="1000" b="1">
                <a:solidFill>
                  <a:prstClr val="black"/>
                </a:solidFill>
                <a:latin typeface="Arial" pitchFamily="34" charset="0"/>
                <a:cs typeface="Arial" pitchFamily="34" charset="0"/>
              </a:rPr>
              <a:pPr algn="ctr"/>
              <a:t>56</a:t>
            </a:fld>
            <a:endParaRPr lang="en-US" sz="1000" b="1" dirty="0">
              <a:solidFill>
                <a:prstClr val="black"/>
              </a:solidFill>
              <a:latin typeface="Arial" pitchFamily="34" charset="0"/>
              <a:cs typeface="Arial" pitchFamily="34" charset="0"/>
            </a:endParaRPr>
          </a:p>
        </p:txBody>
      </p:sp>
      <p:sp>
        <p:nvSpPr>
          <p:cNvPr id="4" name="Rectangle 3"/>
          <p:cNvSpPr/>
          <p:nvPr/>
        </p:nvSpPr>
        <p:spPr>
          <a:xfrm>
            <a:off x="4572000" y="4057236"/>
            <a:ext cx="4572000" cy="215444"/>
          </a:xfrm>
          <a:prstGeom prst="rect">
            <a:avLst/>
          </a:prstGeom>
        </p:spPr>
        <p:txBody>
          <a:bodyPr>
            <a:spAutoFit/>
          </a:bodyPr>
          <a:lstStyle/>
          <a:p>
            <a:pPr algn="ctr"/>
            <a:r>
              <a:rPr lang="en-US" altLang="en-US" sz="800" dirty="0" smtClean="0">
                <a:solidFill>
                  <a:prstClr val="black"/>
                </a:solidFill>
              </a:rPr>
              <a:t>Only </a:t>
            </a:r>
            <a:r>
              <a:rPr lang="en-US" altLang="en-US" sz="800" dirty="0">
                <a:solidFill>
                  <a:prstClr val="black"/>
                </a:solidFill>
              </a:rPr>
              <a:t>Near Term Bravo increments are displayed (2016-2017) Success Criteria</a:t>
            </a:r>
            <a:endParaRPr lang="en-US" sz="800" dirty="0">
              <a:solidFill>
                <a:prstClr val="black"/>
              </a:solidFill>
              <a:latin typeface="Arial" pitchFamily="34" charset="0"/>
              <a:cs typeface="Arial" pitchFamily="34" charset="0"/>
            </a:endParaRPr>
          </a:p>
        </p:txBody>
      </p:sp>
      <p:sp>
        <p:nvSpPr>
          <p:cNvPr id="15" name="Text Placeholder 7"/>
          <p:cNvSpPr txBox="1">
            <a:spLocks/>
          </p:cNvSpPr>
          <p:nvPr/>
        </p:nvSpPr>
        <p:spPr bwMode="auto">
          <a:xfrm>
            <a:off x="2447925" y="5952948"/>
            <a:ext cx="890587" cy="8161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14300" indent="-114300" algn="l" defTabSz="457200" rtl="0" eaLnBrk="0" fontAlgn="base" hangingPunct="0">
              <a:spcBef>
                <a:spcPct val="20000"/>
              </a:spcBef>
              <a:spcAft>
                <a:spcPct val="0"/>
              </a:spcAft>
              <a:buClr>
                <a:srgbClr val="9BBB59"/>
              </a:buClr>
              <a:buFont typeface="Wingdings" pitchFamily="2" charset="2"/>
              <a:buChar char="§"/>
              <a:defRPr sz="1000" kern="1200">
                <a:solidFill>
                  <a:schemeClr val="tx1"/>
                </a:solidFill>
                <a:latin typeface="+mn-lt"/>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1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14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sz="1200"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sz="1200"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prstClr val="black"/>
              </a:solidFill>
              <a:latin typeface="Arial" pitchFamily="34" charset="0"/>
              <a:cs typeface="Arial" pitchFamily="34" charset="0"/>
            </a:endParaRPr>
          </a:p>
        </p:txBody>
      </p:sp>
      <p:sp>
        <p:nvSpPr>
          <p:cNvPr id="16" name="Text Placeholder 6"/>
          <p:cNvSpPr txBox="1">
            <a:spLocks/>
          </p:cNvSpPr>
          <p:nvPr/>
        </p:nvSpPr>
        <p:spPr bwMode="auto">
          <a:xfrm>
            <a:off x="2952750" y="5727943"/>
            <a:ext cx="2133600" cy="704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14300" indent="-114300" algn="l" defTabSz="457200" rtl="0" eaLnBrk="0" fontAlgn="base" hangingPunct="0">
              <a:spcBef>
                <a:spcPct val="20000"/>
              </a:spcBef>
              <a:spcAft>
                <a:spcPct val="0"/>
              </a:spcAft>
              <a:buClr>
                <a:srgbClr val="9BBB59"/>
              </a:buClr>
              <a:buFont typeface="Wingdings" pitchFamily="2" charset="2"/>
              <a:buChar char="§"/>
              <a:defRPr sz="1000" kern="1200">
                <a:solidFill>
                  <a:schemeClr val="tx1"/>
                </a:solidFill>
                <a:latin typeface="+mn-lt"/>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1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14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sz="1200"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sz="1200"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solidFill>
                <a:srgbClr val="FF0000"/>
              </a:solidFill>
              <a:latin typeface="Arial" pitchFamily="34" charset="0"/>
              <a:cs typeface="Arial" pitchFamily="34" charset="0"/>
            </a:endParaRPr>
          </a:p>
        </p:txBody>
      </p:sp>
      <p:sp>
        <p:nvSpPr>
          <p:cNvPr id="18" name="Text Placeholder 6"/>
          <p:cNvSpPr txBox="1">
            <a:spLocks/>
          </p:cNvSpPr>
          <p:nvPr/>
        </p:nvSpPr>
        <p:spPr bwMode="auto">
          <a:xfrm>
            <a:off x="4572002" y="5144848"/>
            <a:ext cx="4035047" cy="1029950"/>
          </a:xfrm>
          <a:prstGeom prst="rect">
            <a:avLst/>
          </a:prstGeom>
          <a:noFill/>
          <a:ln w="9525">
            <a:noFill/>
            <a:miter lim="800000"/>
            <a:headEnd/>
            <a:tailEnd/>
          </a:ln>
        </p:spPr>
        <p:txBody>
          <a:bodyPr vert="horz" wrap="square" lIns="91440" tIns="45720" rIns="91440" bIns="45720" numCol="3" anchor="t" anchorCtr="0" compatLnSpc="1">
            <a:prstTxWarp prst="textNoShape">
              <a:avLst/>
            </a:prstTxWarp>
          </a:bodyPr>
          <a:lstStyle>
            <a:lvl1pPr marL="114300" indent="-114300" algn="l" defTabSz="457200" rtl="0" eaLnBrk="0" fontAlgn="base" hangingPunct="0">
              <a:spcBef>
                <a:spcPct val="20000"/>
              </a:spcBef>
              <a:spcAft>
                <a:spcPct val="0"/>
              </a:spcAft>
              <a:buClr>
                <a:srgbClr val="9BBB59"/>
              </a:buClr>
              <a:buFont typeface="Wingdings" pitchFamily="2" charset="2"/>
              <a:buChar char="§"/>
              <a:defRPr sz="1000" kern="1200">
                <a:solidFill>
                  <a:schemeClr val="tx1"/>
                </a:solidFill>
                <a:latin typeface="+mn-lt"/>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1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14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sz="1200"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sz="1200"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prstClr val="black"/>
                </a:solidFill>
                <a:latin typeface="Arial" pitchFamily="34" charset="0"/>
                <a:cs typeface="Arial" pitchFamily="34" charset="0"/>
              </a:rPr>
              <a:t>AIR</a:t>
            </a:r>
          </a:p>
          <a:p>
            <a:r>
              <a:rPr lang="en-US" sz="800" dirty="0">
                <a:solidFill>
                  <a:prstClr val="black"/>
                </a:solidFill>
                <a:latin typeface="Arial" pitchFamily="34" charset="0"/>
                <a:cs typeface="Arial" pitchFamily="34" charset="0"/>
              </a:rPr>
              <a:t>AFS</a:t>
            </a:r>
          </a:p>
          <a:p>
            <a:r>
              <a:rPr lang="en-US" sz="800" dirty="0">
                <a:solidFill>
                  <a:prstClr val="black"/>
                </a:solidFill>
                <a:latin typeface="Arial" pitchFamily="34" charset="0"/>
                <a:cs typeface="Arial" pitchFamily="34" charset="0"/>
              </a:rPr>
              <a:t>AJM</a:t>
            </a:r>
          </a:p>
          <a:p>
            <a:r>
              <a:rPr lang="en-US" sz="800" dirty="0" smtClean="0">
                <a:solidFill>
                  <a:prstClr val="black"/>
                </a:solidFill>
                <a:latin typeface="Arial" pitchFamily="34" charset="0"/>
                <a:cs typeface="Arial" pitchFamily="34" charset="0"/>
              </a:rPr>
              <a:t>ANG</a:t>
            </a:r>
          </a:p>
          <a:p>
            <a:r>
              <a:rPr lang="en-US" sz="800" dirty="0">
                <a:solidFill>
                  <a:prstClr val="black"/>
                </a:solidFill>
                <a:latin typeface="Arial" pitchFamily="34" charset="0"/>
                <a:cs typeface="Arial" pitchFamily="34" charset="0"/>
              </a:rPr>
              <a:t>AJR</a:t>
            </a:r>
          </a:p>
          <a:p>
            <a:r>
              <a:rPr lang="en-US" sz="800" dirty="0">
                <a:solidFill>
                  <a:prstClr val="black"/>
                </a:solidFill>
                <a:latin typeface="Arial" pitchFamily="34" charset="0"/>
                <a:cs typeface="Arial" pitchFamily="34" charset="0"/>
              </a:rPr>
              <a:t>AJV</a:t>
            </a:r>
          </a:p>
          <a:p>
            <a:r>
              <a:rPr lang="en-US" sz="800" dirty="0">
                <a:solidFill>
                  <a:prstClr val="black"/>
                </a:solidFill>
                <a:latin typeface="Arial" pitchFamily="34" charset="0"/>
                <a:cs typeface="Arial" pitchFamily="34" charset="0"/>
              </a:rPr>
              <a:t>Airlines</a:t>
            </a:r>
          </a:p>
          <a:p>
            <a:r>
              <a:rPr lang="en-US" sz="800" dirty="0" smtClean="0">
                <a:solidFill>
                  <a:prstClr val="black"/>
                </a:solidFill>
                <a:latin typeface="Arial" pitchFamily="34" charset="0"/>
                <a:cs typeface="Arial" pitchFamily="34" charset="0"/>
              </a:rPr>
              <a:t>Volpe</a:t>
            </a:r>
          </a:p>
          <a:p>
            <a:r>
              <a:rPr lang="en-US" sz="800" dirty="0">
                <a:solidFill>
                  <a:prstClr val="black"/>
                </a:solidFill>
                <a:latin typeface="Arial" pitchFamily="34" charset="0"/>
                <a:cs typeface="Arial" pitchFamily="34" charset="0"/>
              </a:rPr>
              <a:t>MIT LL	</a:t>
            </a:r>
          </a:p>
          <a:p>
            <a:r>
              <a:rPr lang="en-US" sz="800" dirty="0">
                <a:solidFill>
                  <a:prstClr val="black"/>
                </a:solidFill>
                <a:latin typeface="Arial" pitchFamily="34" charset="0"/>
                <a:cs typeface="Arial" pitchFamily="34" charset="0"/>
              </a:rPr>
              <a:t>SRA</a:t>
            </a:r>
          </a:p>
          <a:p>
            <a:r>
              <a:rPr lang="en-US" sz="800" dirty="0">
                <a:solidFill>
                  <a:prstClr val="black"/>
                </a:solidFill>
                <a:latin typeface="Arial" pitchFamily="34" charset="0"/>
                <a:cs typeface="Arial" pitchFamily="34" charset="0"/>
              </a:rPr>
              <a:t>MITRE </a:t>
            </a:r>
            <a:endParaRPr lang="en-US" sz="800" dirty="0" smtClean="0">
              <a:solidFill>
                <a:prstClr val="black"/>
              </a:solidFill>
              <a:latin typeface="Arial" pitchFamily="34" charset="0"/>
              <a:cs typeface="Arial" pitchFamily="34" charset="0"/>
            </a:endParaRPr>
          </a:p>
          <a:p>
            <a:r>
              <a:rPr lang="en-US" sz="800" dirty="0">
                <a:solidFill>
                  <a:prstClr val="black"/>
                </a:solidFill>
                <a:latin typeface="Arial" pitchFamily="34" charset="0"/>
                <a:cs typeface="Arial" pitchFamily="34" charset="0"/>
              </a:rPr>
              <a:t>CSC</a:t>
            </a:r>
          </a:p>
          <a:p>
            <a:r>
              <a:rPr lang="en-US" sz="800" dirty="0" smtClean="0">
                <a:solidFill>
                  <a:prstClr val="black"/>
                </a:solidFill>
                <a:latin typeface="Arial" pitchFamily="34" charset="0"/>
                <a:cs typeface="Arial" pitchFamily="34" charset="0"/>
              </a:rPr>
              <a:t>AJT</a:t>
            </a:r>
          </a:p>
          <a:p>
            <a:endParaRPr lang="en-US" sz="800" dirty="0">
              <a:solidFill>
                <a:prstClr val="black"/>
              </a:solidFill>
              <a:latin typeface="Arial" pitchFamily="34" charset="0"/>
              <a:cs typeface="Arial" pitchFamily="34" charset="0"/>
            </a:endParaRPr>
          </a:p>
          <a:p>
            <a:endParaRPr lang="en-US" sz="800" dirty="0">
              <a:solidFill>
                <a:prstClr val="black"/>
              </a:solidFill>
              <a:latin typeface="Arial" pitchFamily="34" charset="0"/>
              <a:cs typeface="Arial" pitchFamily="34" charset="0"/>
            </a:endParaRPr>
          </a:p>
          <a:p>
            <a:endParaRPr lang="en-US" sz="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5274427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2"/>
          <p:cNvSpPr>
            <a:spLocks noGrp="1"/>
          </p:cNvSpPr>
          <p:nvPr>
            <p:ph type="body" sz="quarter" idx="23"/>
          </p:nvPr>
        </p:nvSpPr>
        <p:spPr>
          <a:xfrm>
            <a:off x="304803" y="1265692"/>
            <a:ext cx="4191000" cy="856800"/>
          </a:xfrm>
        </p:spPr>
        <p:txBody>
          <a:bodyPr/>
          <a:lstStyle/>
          <a:p>
            <a:pPr eaLnBrk="1" hangingPunct="1"/>
            <a:r>
              <a:rPr lang="en-US" sz="800" dirty="0">
                <a:latin typeface="Arial" pitchFamily="34" charset="0"/>
                <a:cs typeface="Arial" pitchFamily="34" charset="0"/>
              </a:rPr>
              <a:t>This portfolio encompasses </a:t>
            </a:r>
            <a:r>
              <a:rPr lang="en-US" sz="800" dirty="0" smtClean="0">
                <a:latin typeface="Arial" pitchFamily="34" charset="0"/>
                <a:cs typeface="Arial" pitchFamily="34" charset="0"/>
              </a:rPr>
              <a:t>enhancing the surface </a:t>
            </a:r>
            <a:r>
              <a:rPr lang="en-US" sz="800" dirty="0">
                <a:latin typeface="Arial" pitchFamily="34" charset="0"/>
                <a:cs typeface="Arial" pitchFamily="34" charset="0"/>
              </a:rPr>
              <a:t>movement, surveillance and data exchange that </a:t>
            </a:r>
            <a:r>
              <a:rPr lang="en-US" sz="800" dirty="0" smtClean="0">
                <a:latin typeface="Arial" pitchFamily="34" charset="0"/>
                <a:cs typeface="Arial" pitchFamily="34" charset="0"/>
              </a:rPr>
              <a:t>occurs from the  </a:t>
            </a:r>
            <a:r>
              <a:rPr lang="en-US" sz="800" dirty="0">
                <a:latin typeface="Arial" pitchFamily="34" charset="0"/>
                <a:cs typeface="Arial" pitchFamily="34" charset="0"/>
              </a:rPr>
              <a:t>entrance of the aircraft into the movement area to the departure of the aircraft from the airport.</a:t>
            </a:r>
          </a:p>
          <a:p>
            <a:endParaRPr lang="en-US" sz="800" dirty="0">
              <a:latin typeface="Arial" pitchFamily="34" charset="0"/>
              <a:cs typeface="Arial" pitchFamily="34" charset="0"/>
            </a:endParaRPr>
          </a:p>
        </p:txBody>
      </p:sp>
      <p:sp>
        <p:nvSpPr>
          <p:cNvPr id="33" name="Text Placeholder 4"/>
          <p:cNvSpPr>
            <a:spLocks noGrp="1"/>
          </p:cNvSpPr>
          <p:nvPr>
            <p:ph type="body" sz="quarter" idx="31"/>
          </p:nvPr>
        </p:nvSpPr>
        <p:spPr>
          <a:xfrm>
            <a:off x="285750" y="2488932"/>
            <a:ext cx="4191000" cy="1321433"/>
          </a:xfrm>
        </p:spPr>
        <p:txBody>
          <a:bodyPr/>
          <a:lstStyle/>
          <a:p>
            <a:pPr lvl="0"/>
            <a:r>
              <a:rPr lang="en-US" sz="800" dirty="0" smtClean="0">
                <a:latin typeface="Arial" pitchFamily="34" charset="0"/>
                <a:cs typeface="Arial" pitchFamily="34" charset="0"/>
              </a:rPr>
              <a:t>Improve safety through increased situational awareness for airline and controller</a:t>
            </a:r>
          </a:p>
          <a:p>
            <a:pPr lvl="0"/>
            <a:r>
              <a:rPr lang="en-US" sz="800" dirty="0" smtClean="0">
                <a:latin typeface="Arial" pitchFamily="34" charset="0"/>
                <a:cs typeface="Arial" pitchFamily="34" charset="0"/>
              </a:rPr>
              <a:t>Increase arrivals and departures at airports by introducing surface Traffic Flow Management to airports with high demand for runway capacity and complex taxiing operations due to multiple runways and airport geometry  </a:t>
            </a:r>
          </a:p>
          <a:p>
            <a:pPr lvl="0"/>
            <a:r>
              <a:rPr lang="en-US" sz="800" dirty="0" smtClean="0">
                <a:latin typeface="Arial" pitchFamily="34" charset="0"/>
                <a:cs typeface="Arial" pitchFamily="34" charset="0"/>
              </a:rPr>
              <a:t>Improve the efficient use of airspace and ground assets through integrating surface and airspace operation</a:t>
            </a:r>
            <a:r>
              <a:rPr lang="en-US" sz="800" i="1" dirty="0" smtClean="0">
                <a:latin typeface="Arial" pitchFamily="34" charset="0"/>
                <a:cs typeface="Arial" pitchFamily="34" charset="0"/>
              </a:rPr>
              <a:t>s</a:t>
            </a:r>
          </a:p>
          <a:p>
            <a:pPr lvl="0"/>
            <a:r>
              <a:rPr lang="en-US" sz="800" dirty="0" smtClean="0">
                <a:latin typeface="Arial" pitchFamily="34" charset="0"/>
                <a:cs typeface="Arial" pitchFamily="34" charset="0"/>
              </a:rPr>
              <a:t>Increase environmental performance by reduced taxi-time and fuel usage</a:t>
            </a:r>
          </a:p>
          <a:p>
            <a:endParaRPr lang="en-US" sz="800" dirty="0">
              <a:latin typeface="Arial" pitchFamily="34" charset="0"/>
              <a:cs typeface="Arial" pitchFamily="34" charset="0"/>
            </a:endParaRPr>
          </a:p>
        </p:txBody>
      </p:sp>
      <p:sp>
        <p:nvSpPr>
          <p:cNvPr id="34" name="Text Placeholder 5"/>
          <p:cNvSpPr>
            <a:spLocks noGrp="1"/>
          </p:cNvSpPr>
          <p:nvPr>
            <p:ph type="body" sz="quarter" idx="32"/>
          </p:nvPr>
        </p:nvSpPr>
        <p:spPr>
          <a:xfrm>
            <a:off x="206342" y="4502819"/>
            <a:ext cx="4191000" cy="90068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0" rIns="45720" bIns="0" numCol="1" anchor="t" anchorCtr="0" compatLnSpc="1">
            <a:prstTxWarp prst="textNoShape">
              <a:avLst/>
            </a:prstTxWarp>
          </a:bodyPr>
          <a:lstStyle/>
          <a:p>
            <a:pPr>
              <a:lnSpc>
                <a:spcPct val="90000"/>
              </a:lnSpc>
              <a:spcBef>
                <a:spcPts val="0"/>
              </a:spcBef>
            </a:pPr>
            <a:r>
              <a:rPr lang="en-US" sz="800" dirty="0">
                <a:latin typeface="Arial" pitchFamily="34" charset="0"/>
                <a:cs typeface="Arial" pitchFamily="34" charset="0"/>
              </a:rPr>
              <a:t>The TFDM PO </a:t>
            </a:r>
            <a:r>
              <a:rPr lang="en-US" sz="800" dirty="0" smtClean="0">
                <a:latin typeface="Arial" pitchFamily="34" charset="0"/>
                <a:cs typeface="Arial" pitchFamily="34" charset="0"/>
              </a:rPr>
              <a:t>delivered enhanced </a:t>
            </a:r>
            <a:r>
              <a:rPr lang="en-US" sz="800" dirty="0">
                <a:latin typeface="Arial" pitchFamily="34" charset="0"/>
                <a:cs typeface="Arial" pitchFamily="34" charset="0"/>
              </a:rPr>
              <a:t>surface situational awareness capabilities by coordinating SWIM implementation of a Surface Visualization Tool (SVT) to key sites in FY14/15. </a:t>
            </a:r>
          </a:p>
          <a:p>
            <a:pPr>
              <a:lnSpc>
                <a:spcPct val="90000"/>
              </a:lnSpc>
              <a:spcBef>
                <a:spcPts val="0"/>
              </a:spcBef>
            </a:pPr>
            <a:r>
              <a:rPr lang="en-US" sz="800" dirty="0">
                <a:latin typeface="Arial" pitchFamily="34" charset="0"/>
                <a:cs typeface="Arial" pitchFamily="34" charset="0"/>
              </a:rPr>
              <a:t>Advanced Electronic Flight Strip (AEFS) System, an existing FAA electronic flight data capability will provide interim and limited capability in the Alpha timeframe.  TFDM PO will sustain the AEFS at PHX and expand deployment to a limited number of airports. In the Bravo timeframe, TFDM Build 1 will replace AEFS, improve and expand electronic flight data capability, and deploy to a broader number of sites.</a:t>
            </a:r>
          </a:p>
          <a:p>
            <a:pPr>
              <a:lnSpc>
                <a:spcPct val="90000"/>
              </a:lnSpc>
              <a:spcBef>
                <a:spcPts val="0"/>
              </a:spcBef>
            </a:pPr>
            <a:r>
              <a:rPr lang="en-US" sz="800" dirty="0">
                <a:latin typeface="Arial" pitchFamily="34" charset="0"/>
                <a:cs typeface="Arial" pitchFamily="34" charset="0"/>
              </a:rPr>
              <a:t>Surface surveillance data is being shared for most ASDE-X airports. Users migrating to this service receive surface movement data. Over the next 2 years remaining ASDE-X airports will be connected to this </a:t>
            </a:r>
            <a:r>
              <a:rPr lang="en-US" sz="800" dirty="0" smtClean="0">
                <a:latin typeface="Arial" pitchFamily="34" charset="0"/>
                <a:cs typeface="Arial" pitchFamily="34" charset="0"/>
              </a:rPr>
              <a:t>infrastructure.</a:t>
            </a:r>
            <a:endParaRPr lang="en-US" sz="800" dirty="0">
              <a:latin typeface="Arial" pitchFamily="34" charset="0"/>
              <a:cs typeface="Arial" pitchFamily="34" charset="0"/>
            </a:endParaRPr>
          </a:p>
        </p:txBody>
      </p:sp>
      <p:sp>
        <p:nvSpPr>
          <p:cNvPr id="36" name="Title 1"/>
          <p:cNvSpPr>
            <a:spLocks noGrp="1"/>
          </p:cNvSpPr>
          <p:nvPr>
            <p:ph type="title"/>
          </p:nvPr>
        </p:nvSpPr>
        <p:spPr>
          <a:xfrm>
            <a:off x="457200" y="256882"/>
            <a:ext cx="8229600" cy="613129"/>
          </a:xfrm>
        </p:spPr>
        <p:txBody>
          <a:bodyPr/>
          <a:lstStyle/>
          <a:p>
            <a:r>
              <a:rPr lang="en-US" dirty="0" smtClean="0">
                <a:solidFill>
                  <a:schemeClr val="tx2"/>
                </a:solidFill>
                <a:latin typeface="Arial" pitchFamily="34" charset="0"/>
                <a:cs typeface="Arial" pitchFamily="34" charset="0"/>
              </a:rPr>
              <a:t>Improved Surface Operations (SurfOps)</a:t>
            </a:r>
            <a:endParaRPr lang="en-US" dirty="0">
              <a:solidFill>
                <a:schemeClr val="tx2"/>
              </a:solidFill>
              <a:latin typeface="Arial" pitchFamily="34" charset="0"/>
              <a:cs typeface="Arial" pitchFamily="34" charset="0"/>
            </a:endParaRPr>
          </a:p>
        </p:txBody>
      </p:sp>
      <p:graphicFrame>
        <p:nvGraphicFramePr>
          <p:cNvPr id="37" name="Table 36" title="key"/>
          <p:cNvGraphicFramePr>
            <a:graphicFrameLocks noGrp="1"/>
          </p:cNvGraphicFramePr>
          <p:nvPr>
            <p:extLst>
              <p:ext uri="{D42A27DB-BD31-4B8C-83A1-F6EECF244321}">
                <p14:modId xmlns:p14="http://schemas.microsoft.com/office/powerpoint/2010/main" val="2993340708"/>
              </p:ext>
            </p:extLst>
          </p:nvPr>
        </p:nvGraphicFramePr>
        <p:xfrm>
          <a:off x="4643478" y="1147112"/>
          <a:ext cx="4343400" cy="251241"/>
        </p:xfrm>
        <a:graphic>
          <a:graphicData uri="http://schemas.openxmlformats.org/drawingml/2006/table">
            <a:tbl>
              <a:tblPr firstRow="1" bandRow="1">
                <a:tableStyleId>{5C22544A-7EE6-4342-B048-85BDC9FD1C3A}</a:tableStyleId>
              </a:tblPr>
              <a:tblGrid>
                <a:gridCol w="1085850"/>
                <a:gridCol w="1085850"/>
                <a:gridCol w="1085850"/>
                <a:gridCol w="1085850"/>
              </a:tblGrid>
              <a:tr h="251241">
                <a:tc>
                  <a:txBody>
                    <a:bodyPr/>
                    <a:lstStyle/>
                    <a:p>
                      <a:pPr algn="ctr"/>
                      <a:r>
                        <a:rPr lang="en-US" sz="800" b="1" dirty="0" smtClean="0">
                          <a:solidFill>
                            <a:schemeClr val="bg1"/>
                          </a:solidFill>
                        </a:rPr>
                        <a:t>Complete/Operational</a:t>
                      </a:r>
                      <a:endParaRPr lang="en-US" sz="800" b="1" dirty="0">
                        <a:solidFill>
                          <a:schemeClr val="bg1"/>
                        </a:solidFill>
                      </a:endParaRPr>
                    </a:p>
                  </a:txBody>
                  <a:tcPr marL="0" marR="0" marT="0" marB="0" anchor="ctr">
                    <a:solidFill>
                      <a:srgbClr val="0070C0"/>
                    </a:solidFill>
                  </a:tcPr>
                </a:tc>
                <a:tc>
                  <a:txBody>
                    <a:bodyPr/>
                    <a:lstStyle/>
                    <a:p>
                      <a:pPr algn="ctr"/>
                      <a:r>
                        <a:rPr lang="en-US" sz="800" b="1" dirty="0" smtClean="0">
                          <a:solidFill>
                            <a:schemeClr val="tx1"/>
                          </a:solidFill>
                        </a:rPr>
                        <a:t>On Track/Low Risk</a:t>
                      </a:r>
                      <a:endParaRPr lang="en-US" sz="800" b="1" dirty="0">
                        <a:solidFill>
                          <a:schemeClr val="tx1"/>
                        </a:solidFill>
                      </a:endParaRPr>
                    </a:p>
                  </a:txBody>
                  <a:tcPr marL="0" marR="0" marT="0" marB="0" anchor="ctr">
                    <a:solidFill>
                      <a:srgbClr val="00B050"/>
                    </a:solidFill>
                  </a:tcPr>
                </a:tc>
                <a:tc>
                  <a:txBody>
                    <a:bodyPr/>
                    <a:lstStyle/>
                    <a:p>
                      <a:pPr algn="ctr"/>
                      <a:r>
                        <a:rPr lang="en-US" sz="800" b="1" dirty="0" smtClean="0">
                          <a:solidFill>
                            <a:schemeClr val="tx1"/>
                          </a:solidFill>
                        </a:rPr>
                        <a:t>Delayed/Medium Risk</a:t>
                      </a:r>
                      <a:endParaRPr lang="en-US" sz="800" b="1" dirty="0">
                        <a:solidFill>
                          <a:schemeClr val="tx1"/>
                        </a:solidFill>
                      </a:endParaRPr>
                    </a:p>
                  </a:txBody>
                  <a:tcPr marL="0" marR="0" marT="0" marB="0" anchor="ctr">
                    <a:solidFill>
                      <a:srgbClr val="FFFF00"/>
                    </a:solidFill>
                  </a:tcPr>
                </a:tc>
                <a:tc>
                  <a:txBody>
                    <a:bodyPr/>
                    <a:lstStyle/>
                    <a:p>
                      <a:pPr algn="ctr"/>
                      <a:r>
                        <a:rPr lang="en-US" sz="800" b="1" dirty="0" smtClean="0">
                          <a:solidFill>
                            <a:schemeClr val="tx1"/>
                          </a:solidFill>
                        </a:rPr>
                        <a:t>Overdue/High Risk</a:t>
                      </a:r>
                      <a:endParaRPr lang="en-US" sz="800" b="1" dirty="0">
                        <a:solidFill>
                          <a:schemeClr val="tx1"/>
                        </a:solidFill>
                      </a:endParaRPr>
                    </a:p>
                  </a:txBody>
                  <a:tcPr marL="0" marR="0" marT="0" marB="0" anchor="ctr">
                    <a:solidFill>
                      <a:srgbClr val="FF0000"/>
                    </a:solidFill>
                  </a:tcPr>
                </a:tc>
              </a:tr>
            </a:tbl>
          </a:graphicData>
        </a:graphic>
      </p:graphicFrame>
      <p:graphicFrame>
        <p:nvGraphicFramePr>
          <p:cNvPr id="38" name="Group 180" descr="table" title="Planned Capabilities"/>
          <p:cNvGraphicFramePr>
            <a:graphicFrameLocks noGrp="1"/>
          </p:cNvGraphicFramePr>
          <p:nvPr>
            <p:extLst>
              <p:ext uri="{D42A27DB-BD31-4B8C-83A1-F6EECF244321}">
                <p14:modId xmlns:p14="http://schemas.microsoft.com/office/powerpoint/2010/main" val="4143887129"/>
              </p:ext>
            </p:extLst>
          </p:nvPr>
        </p:nvGraphicFramePr>
        <p:xfrm>
          <a:off x="4644063" y="1391349"/>
          <a:ext cx="4339162" cy="2084103"/>
        </p:xfrm>
        <a:graphic>
          <a:graphicData uri="http://schemas.openxmlformats.org/drawingml/2006/table">
            <a:tbl>
              <a:tblPr firstRow="1">
                <a:tableStyleId>{5C22544A-7EE6-4342-B048-85BDC9FD1C3A}</a:tableStyleId>
              </a:tblPr>
              <a:tblGrid>
                <a:gridCol w="3511296"/>
                <a:gridCol w="413933"/>
                <a:gridCol w="413933"/>
              </a:tblGrid>
              <a:tr h="377223">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900" u="none" strike="noStrike" kern="1200" cap="none" normalizeH="0" baseline="0" dirty="0" smtClean="0">
                          <a:ln>
                            <a:noFill/>
                          </a:ln>
                          <a:effectLst/>
                        </a:rPr>
                        <a:t>Surface Capability (* Denotes NAC Priorities)</a:t>
                      </a:r>
                      <a:endParaRPr kumimoji="0" lang="en-US" sz="900" b="1" i="0" u="none" strike="noStrike" cap="none" normalizeH="0" baseline="0" dirty="0" smtClean="0">
                        <a:ln>
                          <a:noFill/>
                        </a:ln>
                        <a:solidFill>
                          <a:schemeClr val="bg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900" u="none" strike="noStrike" cap="none" normalizeH="0" baseline="0" dirty="0" smtClean="0">
                          <a:ln>
                            <a:noFill/>
                          </a:ln>
                          <a:effectLst/>
                        </a:rPr>
                        <a:t>OA</a:t>
                      </a:r>
                      <a:endParaRPr kumimoji="0" lang="en-US" sz="900" b="1" i="0" u="none" strike="noStrike" cap="none" normalizeH="0" baseline="0" dirty="0" smtClean="0">
                        <a:ln>
                          <a:noFill/>
                        </a:ln>
                        <a:solidFill>
                          <a:schemeClr val="bg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Statu</a:t>
                      </a:r>
                      <a:r>
                        <a:rPr kumimoji="0" lang="en-US" sz="900" u="none" strike="noStrike" cap="none" normalizeH="0" baseline="0" dirty="0" smtClean="0">
                          <a:ln>
                            <a:noFill/>
                          </a:ln>
                          <a:effectLst/>
                        </a:rPr>
                        <a:t>s</a:t>
                      </a:r>
                      <a:endParaRPr kumimoji="0" lang="en-US" sz="900" b="1" i="0" u="none" strike="noStrike" cap="none" normalizeH="0" baseline="0" dirty="0" smtClean="0">
                        <a:ln>
                          <a:noFill/>
                        </a:ln>
                        <a:solidFill>
                          <a:schemeClr val="bg1"/>
                        </a:solidFill>
                        <a:effectLst/>
                        <a:latin typeface="+mn-lt"/>
                      </a:endParaRPr>
                    </a:p>
                  </a:txBody>
                  <a:tcPr marL="45720" marR="45720" anchor="ctr" horzOverflow="overflow"/>
                </a:tc>
              </a:tr>
              <a:tr h="127000">
                <a:tc>
                  <a:txBody>
                    <a:bodyPr/>
                    <a:lstStyle/>
                    <a:p>
                      <a:pPr algn="l" fontAlgn="b"/>
                      <a:r>
                        <a:rPr lang="en-US" sz="800" b="0" i="0" u="none" strike="noStrike" kern="1200" baseline="0" dirty="0" smtClean="0">
                          <a:solidFill>
                            <a:schemeClr val="dk1"/>
                          </a:solidFill>
                          <a:latin typeface="+mn-lt"/>
                          <a:ea typeface="+mn-ea"/>
                          <a:cs typeface="+mn-cs"/>
                        </a:rPr>
                        <a:t>Moving Map with Own-Ship Position</a:t>
                      </a:r>
                      <a:endParaRPr lang="en-US" sz="800" b="0" i="0" u="none" strike="noStrike" dirty="0">
                        <a:solidFill>
                          <a:srgbClr val="000000"/>
                        </a:solidFill>
                        <a:latin typeface="+mn-lt"/>
                      </a:endParaRPr>
                    </a:p>
                  </a:txBody>
                  <a:tcPr marL="45720" marR="45720"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2011</a:t>
                      </a: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anchor="ctr" horzOverflow="overflow">
                    <a:solidFill>
                      <a:srgbClr val="0070C0"/>
                    </a:solidFill>
                  </a:tcPr>
                </a:tc>
              </a:tr>
              <a:tr h="127000">
                <a:tc>
                  <a:txBody>
                    <a:bodyPr/>
                    <a:lstStyle/>
                    <a:p>
                      <a:pPr algn="l" fontAlgn="b"/>
                      <a:r>
                        <a:rPr lang="en-US" sz="800" b="0" i="0" u="none" strike="noStrike" kern="1200" baseline="0" dirty="0" smtClean="0">
                          <a:solidFill>
                            <a:schemeClr val="dk1"/>
                          </a:solidFill>
                          <a:latin typeface="+mn-lt"/>
                          <a:ea typeface="+mn-ea"/>
                          <a:cs typeface="+mn-cs"/>
                        </a:rPr>
                        <a:t>Cockpit Display of Traffic Information</a:t>
                      </a:r>
                      <a:endParaRPr lang="en-US" sz="800" b="0" i="0" u="none" strike="noStrike" dirty="0">
                        <a:solidFill>
                          <a:srgbClr val="000000"/>
                        </a:solidFill>
                        <a:latin typeface="+mn-lt"/>
                      </a:endParaRPr>
                    </a:p>
                  </a:txBody>
                  <a:tcPr marL="45720" marR="45720"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2011</a:t>
                      </a: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anchor="ctr" horzOverflow="overflow">
                    <a:solidFill>
                      <a:srgbClr val="0070C0"/>
                    </a:solidFill>
                  </a:tcPr>
                </a:tc>
              </a:tr>
              <a:tr h="127000">
                <a:tc>
                  <a:txBody>
                    <a:bodyPr/>
                    <a:lstStyle/>
                    <a:p>
                      <a:pPr algn="l" fontAlgn="b"/>
                      <a:r>
                        <a:rPr lang="en-US" sz="800" b="0" i="0" u="none" strike="noStrike" kern="1200" baseline="0" dirty="0" smtClean="0">
                          <a:solidFill>
                            <a:schemeClr val="dk1"/>
                          </a:solidFill>
                          <a:latin typeface="+mn-lt"/>
                          <a:ea typeface="+mn-ea"/>
                          <a:cs typeface="+mn-cs"/>
                        </a:rPr>
                        <a:t>ASDE-X to Additional Airports</a:t>
                      </a:r>
                      <a:endParaRPr lang="en-US" sz="800" b="0" i="0" u="none" strike="noStrike" dirty="0">
                        <a:solidFill>
                          <a:srgbClr val="000000"/>
                        </a:solidFill>
                        <a:latin typeface="+mn-lt"/>
                      </a:endParaRPr>
                    </a:p>
                  </a:txBody>
                  <a:tcPr marL="45720" marR="45720"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2012</a:t>
                      </a: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anchor="ctr" horzOverflow="overflow">
                    <a:solidFill>
                      <a:srgbClr val="0070C0"/>
                    </a:solidFill>
                  </a:tcPr>
                </a:tc>
              </a:tr>
              <a:tr h="127000">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effectLst/>
                        </a:rPr>
                        <a:t>External Surface Data Release*</a:t>
                      </a:r>
                      <a:endParaRPr lang="en-US" sz="800"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2013</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anchor="ctr" horzOverflow="overflow">
                    <a:solidFill>
                      <a:srgbClr val="0070C0"/>
                    </a:solidFill>
                  </a:tcPr>
                </a:tc>
              </a:tr>
              <a:tr h="127000">
                <a:tc>
                  <a:txBody>
                    <a:bodyPr/>
                    <a:lstStyle/>
                    <a:p>
                      <a:pPr>
                        <a:buClrTx/>
                      </a:pPr>
                      <a:r>
                        <a:rPr lang="en-US" sz="800" kern="1200" dirty="0" smtClean="0">
                          <a:effectLst/>
                        </a:rPr>
                        <a:t>Situational Awareness and Alerting of Ground Vehicles *</a:t>
                      </a:r>
                      <a:endParaRPr lang="en-US" sz="800" dirty="0" smtClean="0">
                        <a:solidFill>
                          <a:schemeClr val="tx1"/>
                        </a:solidFill>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2014</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kern="1200" cap="none" normalizeH="0" baseline="0" dirty="0" smtClean="0">
                          <a:ln>
                            <a:noFill/>
                          </a:ln>
                          <a:solidFill>
                            <a:schemeClr val="bg1"/>
                          </a:solidFill>
                          <a:effectLst/>
                          <a:latin typeface="+mn-lt"/>
                          <a:ea typeface="+mn-ea"/>
                          <a:cs typeface="+mn-cs"/>
                        </a:rPr>
                        <a:t>B</a:t>
                      </a:r>
                    </a:p>
                  </a:txBody>
                  <a:tcPr marL="45720" marR="45720" anchor="ctr" horzOverflow="overflow">
                    <a:solidFill>
                      <a:srgbClr val="0070C0"/>
                    </a:solidFill>
                  </a:tcPr>
                </a:tc>
              </a:tr>
              <a:tr h="0">
                <a:tc>
                  <a:txBody>
                    <a:bodyPr/>
                    <a:lstStyle/>
                    <a:p>
                      <a:pPr algn="l" fontAlgn="b"/>
                      <a:r>
                        <a:rPr lang="it-IT" sz="800" b="0" i="0" u="none" strike="noStrike" kern="1200" baseline="0" dirty="0" smtClean="0">
                          <a:solidFill>
                            <a:schemeClr val="dk1"/>
                          </a:solidFill>
                          <a:latin typeface="+mn-lt"/>
                          <a:ea typeface="+mn-ea"/>
                          <a:cs typeface="+mn-cs"/>
                        </a:rPr>
                        <a:t>Revised Departure Clearance via Data Comm*</a:t>
                      </a:r>
                      <a:endParaRPr lang="en-US" sz="800" b="0" i="0" u="none" strike="noStrike" dirty="0">
                        <a:solidFill>
                          <a:srgbClr val="000000"/>
                        </a:solidFill>
                        <a:latin typeface="+mn-lt"/>
                      </a:endParaRPr>
                    </a:p>
                  </a:txBody>
                  <a:tcPr marL="45720" marR="45720"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2016</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anchor="ctr" horzOverflow="overflow">
                    <a:solidFill>
                      <a:srgbClr val="00B050"/>
                    </a:solidFill>
                  </a:tcPr>
                </a:tc>
              </a:tr>
              <a:tr h="0">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b="0" i="0" u="none" strike="noStrike" kern="1200" baseline="0" dirty="0" smtClean="0">
                          <a:solidFill>
                            <a:schemeClr val="dk1"/>
                          </a:solidFill>
                          <a:latin typeface="+mn-lt"/>
                          <a:ea typeface="+mn-ea"/>
                          <a:cs typeface="+mn-cs"/>
                        </a:rPr>
                        <a:t>Surface Situational Awareness for Traffic Management</a:t>
                      </a:r>
                      <a:r>
                        <a:rPr lang="en-US" sz="800" kern="1200" dirty="0" smtClean="0">
                          <a:effectLst/>
                        </a:rPr>
                        <a:t>*</a:t>
                      </a:r>
                      <a:endParaRPr lang="en-US" sz="800"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2016</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anchor="ctr" horzOverflow="overflow">
                    <a:solidFill>
                      <a:srgbClr val="00B050"/>
                    </a:solidFill>
                  </a:tcPr>
                </a:tc>
              </a:tr>
              <a:tr h="0">
                <a:tc>
                  <a:txBody>
                    <a:bodyPr/>
                    <a:lstStyle/>
                    <a:p>
                      <a:pPr marL="0" lvl="4" indent="0" algn="l" defTabSz="457200" rtl="0" eaLnBrk="1" latinLnBrk="0" hangingPunct="1">
                        <a:buClrTx/>
                        <a:buSzTx/>
                        <a:buFont typeface="Arial" pitchFamily="34" charset="0"/>
                        <a:buNone/>
                      </a:pPr>
                      <a:r>
                        <a:rPr lang="en-US" sz="800" kern="1200" dirty="0" smtClean="0">
                          <a:effectLst/>
                        </a:rPr>
                        <a:t>Expansion of Surface Surveillance*</a:t>
                      </a:r>
                      <a:endParaRPr lang="en-US" sz="800"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2017</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tx1"/>
                          </a:solidFill>
                          <a:effectLst/>
                          <a:latin typeface="+mn-lt"/>
                        </a:rPr>
                        <a:t>Y</a:t>
                      </a:r>
                    </a:p>
                  </a:txBody>
                  <a:tcPr marL="45720" marR="45720" anchor="ctr" horzOverflow="overflow">
                    <a:solidFill>
                      <a:srgbClr val="FFFF00"/>
                    </a:solidFill>
                  </a:tcPr>
                </a:tc>
              </a:tr>
            </a:tbl>
          </a:graphicData>
        </a:graphic>
      </p:graphicFrame>
      <p:sp>
        <p:nvSpPr>
          <p:cNvPr id="39" name="TextBox 38"/>
          <p:cNvSpPr txBox="1"/>
          <p:nvPr/>
        </p:nvSpPr>
        <p:spPr>
          <a:xfrm>
            <a:off x="283269" y="6611785"/>
            <a:ext cx="8577469" cy="246221"/>
          </a:xfrm>
          <a:prstGeom prst="rect">
            <a:avLst/>
          </a:prstGeom>
          <a:noFill/>
        </p:spPr>
        <p:txBody>
          <a:bodyPr wrap="square" rtlCol="0">
            <a:spAutoFit/>
          </a:bodyPr>
          <a:lstStyle/>
          <a:p>
            <a:pPr algn="ctr"/>
            <a:fld id="{EAE13CAE-1740-4A80-8C3E-8F8A7440AB44}" type="slidenum">
              <a:rPr lang="en-US" sz="1000" b="1" smtClean="0">
                <a:solidFill>
                  <a:prstClr val="black"/>
                </a:solidFill>
                <a:latin typeface="Arial" pitchFamily="34" charset="0"/>
                <a:cs typeface="Arial" pitchFamily="34" charset="0"/>
              </a:rPr>
              <a:pPr algn="ctr"/>
              <a:t>57</a:t>
            </a:fld>
            <a:endParaRPr lang="en-US" sz="1000" b="1" dirty="0">
              <a:solidFill>
                <a:prstClr val="black"/>
              </a:solidFill>
              <a:latin typeface="Arial" pitchFamily="34" charset="0"/>
              <a:cs typeface="Arial" pitchFamily="34" charset="0"/>
            </a:endParaRPr>
          </a:p>
        </p:txBody>
      </p:sp>
      <p:sp>
        <p:nvSpPr>
          <p:cNvPr id="40" name="TextBox 39"/>
          <p:cNvSpPr txBox="1"/>
          <p:nvPr/>
        </p:nvSpPr>
        <p:spPr>
          <a:xfrm>
            <a:off x="4680693" y="3606770"/>
            <a:ext cx="4285753" cy="215444"/>
          </a:xfrm>
          <a:prstGeom prst="rect">
            <a:avLst/>
          </a:prstGeom>
          <a:noFill/>
        </p:spPr>
        <p:txBody>
          <a:bodyPr wrap="square" rtlCol="0">
            <a:spAutoFit/>
          </a:bodyPr>
          <a:lstStyle/>
          <a:p>
            <a:pPr algn="ctr"/>
            <a:r>
              <a:rPr lang="en-US" sz="800" dirty="0" smtClean="0">
                <a:solidFill>
                  <a:prstClr val="black"/>
                </a:solidFill>
                <a:latin typeface="Arial" pitchFamily="34" charset="0"/>
                <a:cs typeface="Arial" pitchFamily="34" charset="0"/>
              </a:rPr>
              <a:t>Only Near Term Bravo increments are displayed (2016-2017) Success Criteria</a:t>
            </a:r>
            <a:endParaRPr lang="en-US" sz="800" dirty="0">
              <a:solidFill>
                <a:prstClr val="black"/>
              </a:solidFill>
              <a:latin typeface="Arial" pitchFamily="34" charset="0"/>
              <a:cs typeface="Arial" pitchFamily="34" charset="0"/>
            </a:endParaRPr>
          </a:p>
        </p:txBody>
      </p:sp>
      <p:sp>
        <p:nvSpPr>
          <p:cNvPr id="41" name="Text Placeholder 6"/>
          <p:cNvSpPr txBox="1">
            <a:spLocks/>
          </p:cNvSpPr>
          <p:nvPr/>
        </p:nvSpPr>
        <p:spPr bwMode="auto">
          <a:xfrm>
            <a:off x="4680693" y="5225529"/>
            <a:ext cx="4035047" cy="773936"/>
          </a:xfrm>
          <a:prstGeom prst="rect">
            <a:avLst/>
          </a:prstGeom>
          <a:noFill/>
          <a:ln w="9525">
            <a:noFill/>
            <a:miter lim="800000"/>
            <a:headEnd/>
            <a:tailEnd/>
          </a:ln>
        </p:spPr>
        <p:txBody>
          <a:bodyPr vert="horz" wrap="square" lIns="91440" tIns="45720" rIns="91440" bIns="45720" numCol="3" anchor="t" anchorCtr="0" compatLnSpc="1">
            <a:prstTxWarp prst="textNoShape">
              <a:avLst/>
            </a:prstTxWarp>
          </a:bodyPr>
          <a:lstStyle>
            <a:lvl1pPr marL="114300" indent="-114300" algn="l" defTabSz="457200" rtl="0" eaLnBrk="0" fontAlgn="base" hangingPunct="0">
              <a:spcBef>
                <a:spcPct val="20000"/>
              </a:spcBef>
              <a:spcAft>
                <a:spcPct val="0"/>
              </a:spcAft>
              <a:buClr>
                <a:srgbClr val="9BBB59"/>
              </a:buClr>
              <a:buFont typeface="Wingdings" pitchFamily="2" charset="2"/>
              <a:buChar char="§"/>
              <a:defRPr sz="1000" kern="1200">
                <a:solidFill>
                  <a:schemeClr val="tx1"/>
                </a:solidFill>
                <a:latin typeface="+mn-lt"/>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1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14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sz="1200"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sz="1200"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prstClr val="black"/>
                </a:solidFill>
                <a:latin typeface="Arial" pitchFamily="34" charset="0"/>
                <a:cs typeface="Arial" pitchFamily="34" charset="0"/>
              </a:rPr>
              <a:t>AJM</a:t>
            </a:r>
          </a:p>
          <a:p>
            <a:r>
              <a:rPr lang="en-US" sz="800" dirty="0">
                <a:solidFill>
                  <a:prstClr val="black"/>
                </a:solidFill>
                <a:latin typeface="Arial" pitchFamily="34" charset="0"/>
                <a:cs typeface="Arial" pitchFamily="34" charset="0"/>
              </a:rPr>
              <a:t>AJR</a:t>
            </a:r>
          </a:p>
          <a:p>
            <a:r>
              <a:rPr lang="en-US" sz="800" dirty="0">
                <a:solidFill>
                  <a:prstClr val="black"/>
                </a:solidFill>
                <a:latin typeface="Arial" pitchFamily="34" charset="0"/>
                <a:cs typeface="Arial" pitchFamily="34" charset="0"/>
              </a:rPr>
              <a:t>AJT</a:t>
            </a:r>
          </a:p>
          <a:p>
            <a:r>
              <a:rPr lang="en-US" sz="800" dirty="0" smtClean="0">
                <a:solidFill>
                  <a:prstClr val="black"/>
                </a:solidFill>
                <a:latin typeface="Arial" pitchFamily="34" charset="0"/>
                <a:cs typeface="Arial" pitchFamily="34" charset="0"/>
              </a:rPr>
              <a:t>AJV</a:t>
            </a:r>
          </a:p>
          <a:p>
            <a:r>
              <a:rPr lang="en-US" sz="800" dirty="0">
                <a:solidFill>
                  <a:prstClr val="black"/>
                </a:solidFill>
                <a:latin typeface="Arial" pitchFamily="34" charset="0"/>
                <a:cs typeface="Arial" pitchFamily="34" charset="0"/>
              </a:rPr>
              <a:t>Airline Industry</a:t>
            </a:r>
          </a:p>
          <a:p>
            <a:r>
              <a:rPr lang="en-US" sz="800" dirty="0">
                <a:solidFill>
                  <a:prstClr val="black"/>
                </a:solidFill>
                <a:latin typeface="Arial" pitchFamily="34" charset="0"/>
                <a:cs typeface="Arial" pitchFamily="34" charset="0"/>
              </a:rPr>
              <a:t>Airport Authorities</a:t>
            </a:r>
          </a:p>
          <a:p>
            <a:r>
              <a:rPr lang="en-US" sz="800" dirty="0">
                <a:solidFill>
                  <a:prstClr val="black"/>
                </a:solidFill>
                <a:latin typeface="Arial" pitchFamily="34" charset="0"/>
                <a:cs typeface="Arial" pitchFamily="34" charset="0"/>
              </a:rPr>
              <a:t>RTCA/NAC, </a:t>
            </a:r>
            <a:r>
              <a:rPr lang="en-US" sz="800" dirty="0" smtClean="0">
                <a:solidFill>
                  <a:prstClr val="black"/>
                </a:solidFill>
                <a:latin typeface="Arial" pitchFamily="34" charset="0"/>
                <a:cs typeface="Arial" pitchFamily="34" charset="0"/>
              </a:rPr>
              <a:t>A4A</a:t>
            </a:r>
          </a:p>
          <a:p>
            <a:endParaRPr lang="en-US" sz="800" dirty="0">
              <a:solidFill>
                <a:prstClr val="black"/>
              </a:solidFill>
              <a:latin typeface="Arial" pitchFamily="34" charset="0"/>
              <a:cs typeface="Arial" pitchFamily="34" charset="0"/>
            </a:endParaRPr>
          </a:p>
          <a:p>
            <a:endParaRPr lang="en-US" sz="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6561231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3"/>
          </p:nvPr>
        </p:nvSpPr>
        <p:spPr>
          <a:xfrm>
            <a:off x="318395" y="1097824"/>
            <a:ext cx="4191000" cy="856800"/>
          </a:xfrm>
        </p:spPr>
        <p:txBody>
          <a:bodyPr/>
          <a:lstStyle/>
          <a:p>
            <a:r>
              <a:rPr lang="en-US" sz="800" dirty="0" smtClean="0">
                <a:latin typeface="Arial" panose="020B0604020202020204" pitchFamily="34" charset="0"/>
                <a:cs typeface="Arial" panose="020B0604020202020204" pitchFamily="34" charset="0"/>
              </a:rPr>
              <a:t>The Improved Multiple Runway Operations portfolio improves access to closely spaced parallel runways to enable more arrival and departure operations. Improving runway access will increase efficiency and capacity while reducing delays.</a:t>
            </a:r>
          </a:p>
          <a:p>
            <a:endParaRPr lang="en-US" sz="800" dirty="0">
              <a:latin typeface="Arial" pitchFamily="34" charset="0"/>
              <a:cs typeface="Arial" pitchFamily="34" charset="0"/>
            </a:endParaRPr>
          </a:p>
        </p:txBody>
      </p:sp>
      <p:sp>
        <p:nvSpPr>
          <p:cNvPr id="5" name="Text Placeholder 4"/>
          <p:cNvSpPr>
            <a:spLocks noGrp="1"/>
          </p:cNvSpPr>
          <p:nvPr>
            <p:ph type="body" sz="quarter" idx="31"/>
          </p:nvPr>
        </p:nvSpPr>
        <p:spPr>
          <a:xfrm>
            <a:off x="274652" y="2498457"/>
            <a:ext cx="4191000" cy="1321433"/>
          </a:xfrm>
        </p:spPr>
        <p:txBody>
          <a:bodyPr/>
          <a:lstStyle/>
          <a:p>
            <a:pPr marL="112713" indent="-112713"/>
            <a:r>
              <a:rPr lang="en-US" sz="800" dirty="0" smtClean="0">
                <a:latin typeface="Arial" panose="020B0604020202020204" pitchFamily="34" charset="0"/>
                <a:cs typeface="Arial" panose="020B0604020202020204" pitchFamily="34" charset="0"/>
              </a:rPr>
              <a:t>There are 26 Core/OEP airports with CSPRs spaced less than 4300’ apart which could benefit from increased throughput enabled by IMRO capabilities. </a:t>
            </a:r>
          </a:p>
          <a:p>
            <a:pPr marL="112713" indent="-112713"/>
            <a:r>
              <a:rPr lang="en-US" sz="800" dirty="0" smtClean="0">
                <a:latin typeface="Arial" panose="020B0604020202020204" pitchFamily="34" charset="0"/>
                <a:cs typeface="Arial" panose="020B0604020202020204" pitchFamily="34" charset="0"/>
              </a:rPr>
              <a:t>IMRO extends PBN benefits into terminal airspace.</a:t>
            </a:r>
          </a:p>
          <a:p>
            <a:pPr marL="112713" indent="-112713"/>
            <a:endParaRPr lang="en-US" sz="800" dirty="0">
              <a:latin typeface="Arial" pitchFamily="34" charset="0"/>
              <a:cs typeface="Arial" pitchFamily="34" charset="0"/>
            </a:endParaRPr>
          </a:p>
          <a:p>
            <a:pPr marL="112713" indent="-112713"/>
            <a:endParaRPr lang="en-US" sz="800" b="1" dirty="0">
              <a:latin typeface="Arial" pitchFamily="34" charset="0"/>
              <a:cs typeface="Arial" pitchFamily="34" charset="0"/>
            </a:endParaRPr>
          </a:p>
        </p:txBody>
      </p:sp>
      <p:sp>
        <p:nvSpPr>
          <p:cNvPr id="6" name="Text Placeholder 5"/>
          <p:cNvSpPr>
            <a:spLocks noGrp="1"/>
          </p:cNvSpPr>
          <p:nvPr>
            <p:ph type="body" sz="quarter" idx="32"/>
          </p:nvPr>
        </p:nvSpPr>
        <p:spPr>
          <a:xfrm>
            <a:off x="304800" y="4352864"/>
            <a:ext cx="4191000" cy="900686"/>
          </a:xfrm>
        </p:spPr>
        <p:txBody>
          <a:bodyPr/>
          <a:lstStyle/>
          <a:p>
            <a:r>
              <a:rPr lang="en-US" sz="800" dirty="0" smtClean="0">
                <a:latin typeface="Arial" panose="020B0604020202020204" pitchFamily="34" charset="0"/>
                <a:cs typeface="Arial" panose="020B0604020202020204" pitchFamily="34" charset="0"/>
              </a:rPr>
              <a:t>Success will be achieved by reducing required separations and enabling new operations in low visibility conditions, primarily through the publication and use of new policies, standards, and procedures.</a:t>
            </a:r>
          </a:p>
          <a:p>
            <a:endParaRPr lang="en-US" sz="800" dirty="0">
              <a:latin typeface="Arial" pitchFamily="34" charset="0"/>
              <a:cs typeface="Arial" pitchFamily="34" charset="0"/>
            </a:endParaRPr>
          </a:p>
        </p:txBody>
      </p:sp>
      <p:sp>
        <p:nvSpPr>
          <p:cNvPr id="2" name="Title 1"/>
          <p:cNvSpPr>
            <a:spLocks noGrp="1"/>
          </p:cNvSpPr>
          <p:nvPr>
            <p:ph type="title"/>
          </p:nvPr>
        </p:nvSpPr>
        <p:spPr>
          <a:xfrm>
            <a:off x="0" y="256882"/>
            <a:ext cx="9144000" cy="613129"/>
          </a:xfrm>
        </p:spPr>
        <p:txBody>
          <a:bodyPr/>
          <a:lstStyle/>
          <a:p>
            <a:r>
              <a:rPr lang="en-US" dirty="0" smtClean="0">
                <a:solidFill>
                  <a:schemeClr val="tx2"/>
                </a:solidFill>
                <a:latin typeface="Arial" panose="020B0604020202020204" pitchFamily="34" charset="0"/>
                <a:cs typeface="Arial" panose="020B0604020202020204" pitchFamily="34" charset="0"/>
              </a:rPr>
              <a:t>Improved Multiple Runway Operations (IMRO)</a:t>
            </a:r>
            <a:endParaRPr lang="en-US" dirty="0">
              <a:solidFill>
                <a:schemeClr val="tx2"/>
              </a:solidFill>
              <a:latin typeface="Arial" panose="020B0604020202020204" pitchFamily="34" charset="0"/>
              <a:cs typeface="Arial" panose="020B0604020202020204" pitchFamily="34" charset="0"/>
            </a:endParaRPr>
          </a:p>
        </p:txBody>
      </p:sp>
      <p:graphicFrame>
        <p:nvGraphicFramePr>
          <p:cNvPr id="13" name="Table 12" title="key"/>
          <p:cNvGraphicFramePr>
            <a:graphicFrameLocks noGrp="1"/>
          </p:cNvGraphicFramePr>
          <p:nvPr>
            <p:extLst>
              <p:ext uri="{D42A27DB-BD31-4B8C-83A1-F6EECF244321}">
                <p14:modId xmlns:p14="http://schemas.microsoft.com/office/powerpoint/2010/main" val="594411013"/>
              </p:ext>
            </p:extLst>
          </p:nvPr>
        </p:nvGraphicFramePr>
        <p:xfrm>
          <a:off x="4633847" y="1181100"/>
          <a:ext cx="4405380" cy="247650"/>
        </p:xfrm>
        <a:graphic>
          <a:graphicData uri="http://schemas.openxmlformats.org/drawingml/2006/table">
            <a:tbl>
              <a:tblPr firstRow="1" bandRow="1">
                <a:tableStyleId>{5C22544A-7EE6-4342-B048-85BDC9FD1C3A}</a:tableStyleId>
              </a:tblPr>
              <a:tblGrid>
                <a:gridCol w="1101345"/>
                <a:gridCol w="1101345"/>
                <a:gridCol w="1101345"/>
                <a:gridCol w="1101345"/>
              </a:tblGrid>
              <a:tr h="247650">
                <a:tc>
                  <a:txBody>
                    <a:bodyPr/>
                    <a:lstStyle/>
                    <a:p>
                      <a:pPr algn="ctr"/>
                      <a:r>
                        <a:rPr lang="en-US" sz="800" b="1" dirty="0" smtClean="0">
                          <a:solidFill>
                            <a:schemeClr val="bg1"/>
                          </a:solidFill>
                        </a:rPr>
                        <a:t>Complete/Operational</a:t>
                      </a:r>
                      <a:endParaRPr lang="en-US" sz="800" b="1" dirty="0">
                        <a:solidFill>
                          <a:schemeClr val="bg1"/>
                        </a:solidFill>
                      </a:endParaRPr>
                    </a:p>
                  </a:txBody>
                  <a:tcPr marL="0" marR="0" marT="0" marB="0" anchor="ctr">
                    <a:solidFill>
                      <a:srgbClr val="0070C0"/>
                    </a:solidFill>
                  </a:tcPr>
                </a:tc>
                <a:tc>
                  <a:txBody>
                    <a:bodyPr/>
                    <a:lstStyle/>
                    <a:p>
                      <a:pPr algn="ctr"/>
                      <a:r>
                        <a:rPr lang="en-US" sz="800" b="1" dirty="0" smtClean="0">
                          <a:solidFill>
                            <a:schemeClr val="tx1"/>
                          </a:solidFill>
                        </a:rPr>
                        <a:t>On Track/Low Risk</a:t>
                      </a:r>
                      <a:endParaRPr lang="en-US" sz="800" b="1" dirty="0">
                        <a:solidFill>
                          <a:schemeClr val="tx1"/>
                        </a:solidFill>
                      </a:endParaRPr>
                    </a:p>
                  </a:txBody>
                  <a:tcPr marL="0" marR="0" marT="0" marB="0" anchor="ctr">
                    <a:solidFill>
                      <a:srgbClr val="00B050"/>
                    </a:solidFill>
                  </a:tcPr>
                </a:tc>
                <a:tc>
                  <a:txBody>
                    <a:bodyPr/>
                    <a:lstStyle/>
                    <a:p>
                      <a:pPr algn="ctr"/>
                      <a:r>
                        <a:rPr lang="en-US" sz="800" b="1" dirty="0" smtClean="0">
                          <a:solidFill>
                            <a:schemeClr val="tx1"/>
                          </a:solidFill>
                        </a:rPr>
                        <a:t>Delayed/Medium Risk</a:t>
                      </a:r>
                      <a:endParaRPr lang="en-US" sz="800" b="1" dirty="0">
                        <a:solidFill>
                          <a:schemeClr val="tx1"/>
                        </a:solidFill>
                      </a:endParaRPr>
                    </a:p>
                  </a:txBody>
                  <a:tcPr marL="0" marR="0" marT="0" marB="0" anchor="ctr">
                    <a:solidFill>
                      <a:srgbClr val="FFFF00"/>
                    </a:solidFill>
                  </a:tcPr>
                </a:tc>
                <a:tc>
                  <a:txBody>
                    <a:bodyPr/>
                    <a:lstStyle/>
                    <a:p>
                      <a:pPr algn="ctr"/>
                      <a:r>
                        <a:rPr lang="en-US" sz="800" b="1" dirty="0" smtClean="0">
                          <a:solidFill>
                            <a:schemeClr val="tx1"/>
                          </a:solidFill>
                        </a:rPr>
                        <a:t>Overdue/High Risk</a:t>
                      </a:r>
                      <a:endParaRPr lang="en-US" sz="800" b="1" dirty="0">
                        <a:solidFill>
                          <a:schemeClr val="tx1"/>
                        </a:solidFill>
                      </a:endParaRPr>
                    </a:p>
                  </a:txBody>
                  <a:tcPr marL="0" marR="0" marT="0" marB="0" anchor="ctr">
                    <a:solidFill>
                      <a:srgbClr val="FF0000"/>
                    </a:solidFill>
                  </a:tcPr>
                </a:tc>
              </a:tr>
            </a:tbl>
          </a:graphicData>
        </a:graphic>
      </p:graphicFrame>
      <p:graphicFrame>
        <p:nvGraphicFramePr>
          <p:cNvPr id="12" name="Group 180" descr="table" title="Planned Capabilities"/>
          <p:cNvGraphicFramePr>
            <a:graphicFrameLocks noGrp="1"/>
          </p:cNvGraphicFramePr>
          <p:nvPr>
            <p:extLst>
              <p:ext uri="{D42A27DB-BD31-4B8C-83A1-F6EECF244321}">
                <p14:modId xmlns:p14="http://schemas.microsoft.com/office/powerpoint/2010/main" val="1590634158"/>
              </p:ext>
            </p:extLst>
          </p:nvPr>
        </p:nvGraphicFramePr>
        <p:xfrm>
          <a:off x="4637333" y="1409943"/>
          <a:ext cx="4393503" cy="2827427"/>
        </p:xfrm>
        <a:graphic>
          <a:graphicData uri="http://schemas.openxmlformats.org/drawingml/2006/table">
            <a:tbl>
              <a:tblPr firstRow="1">
                <a:tableStyleId>{5C22544A-7EE6-4342-B048-85BDC9FD1C3A}</a:tableStyleId>
              </a:tblPr>
              <a:tblGrid>
                <a:gridCol w="3627987"/>
                <a:gridCol w="313166"/>
                <a:gridCol w="452350"/>
              </a:tblGrid>
              <a:tr h="244749">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kern="1200" cap="none" normalizeH="0" baseline="0" dirty="0" smtClean="0">
                          <a:ln>
                            <a:noFill/>
                          </a:ln>
                          <a:effectLst/>
                        </a:rPr>
                        <a:t>IMRO Capability (* NAC Priority)</a:t>
                      </a:r>
                      <a:endParaRPr kumimoji="0" lang="en-US" sz="800" b="1" i="0" u="none" strike="noStrike" cap="none" normalizeH="0" baseline="0" dirty="0" smtClean="0">
                        <a:ln>
                          <a:noFill/>
                        </a:ln>
                        <a:solidFill>
                          <a:schemeClr val="bg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OA</a:t>
                      </a:r>
                      <a:endParaRPr kumimoji="0" lang="en-US" sz="800" b="1" i="0" u="none" strike="noStrike" cap="none" normalizeH="0" baseline="0" dirty="0" smtClean="0">
                        <a:ln>
                          <a:noFill/>
                        </a:ln>
                        <a:solidFill>
                          <a:schemeClr val="bg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Status</a:t>
                      </a:r>
                      <a:endParaRPr kumimoji="0" lang="en-US" sz="800" b="1" i="0" u="none" strike="noStrike" cap="none" normalizeH="0" baseline="0" dirty="0" smtClean="0">
                        <a:ln>
                          <a:noFill/>
                        </a:ln>
                        <a:solidFill>
                          <a:schemeClr val="bg1"/>
                        </a:solidFill>
                        <a:effectLst/>
                        <a:latin typeface="+mn-lt"/>
                      </a:endParaRPr>
                    </a:p>
                  </a:txBody>
                  <a:tcPr marL="45720" marR="45720" anchor="ctr" horzOverflow="overflow"/>
                </a:tc>
              </a:tr>
              <a:tr h="194776">
                <a:tc>
                  <a:txBody>
                    <a:bodyPr/>
                    <a:lstStyle/>
                    <a:p>
                      <a:pPr marL="0" algn="l" defTabSz="457200" rtl="0" eaLnBrk="1" fontAlgn="ctr" latinLnBrk="0" hangingPunct="1"/>
                      <a:r>
                        <a:rPr lang="en-US" sz="800" b="0" dirty="0" smtClean="0">
                          <a:solidFill>
                            <a:schemeClr val="tx1"/>
                          </a:solidFill>
                          <a:latin typeface="+mn-lt"/>
                          <a:cs typeface="Calibri" pitchFamily="34" charset="0"/>
                        </a:rPr>
                        <a:t>Implement SATNAV or ILS for Parallel Runway Operations</a:t>
                      </a:r>
                      <a:endParaRPr lang="en-US" sz="800" b="0" kern="12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2012</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marT="27432" marB="27432" anchor="ctr" horzOverflow="overflow">
                    <a:solidFill>
                      <a:srgbClr val="0070C0"/>
                    </a:solidFill>
                  </a:tcPr>
                </a:tc>
              </a:tr>
              <a:tr h="194776">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dirty="0" smtClean="0">
                          <a:solidFill>
                            <a:schemeClr val="tx1"/>
                          </a:solidFill>
                          <a:latin typeface="+mn-lt"/>
                          <a:cs typeface="Calibri" pitchFamily="34" charset="0"/>
                        </a:rPr>
                        <a:t>Amend Independent Runway Separation in Order 7110.65 </a:t>
                      </a:r>
                      <a:endParaRPr lang="en-US" sz="800" b="0" kern="12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2013</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marT="27432" marB="27432" anchor="ctr" horzOverflow="overflow">
                    <a:solidFill>
                      <a:srgbClr val="0070C0"/>
                    </a:solidFill>
                  </a:tcPr>
                </a:tc>
              </a:tr>
              <a:tr h="0">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mn-lt"/>
                          <a:ea typeface="+mn-ea"/>
                          <a:cs typeface="Calibri" pitchFamily="34" charset="0"/>
                        </a:rPr>
                        <a:t>Use Converging Runway Display Aid (CRDA)</a:t>
                      </a:r>
                      <a:endParaRPr lang="en-US" sz="800" b="0" kern="12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2013</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marT="27432" marB="27432" anchor="ctr" horzOverflow="overflow">
                    <a:solidFill>
                      <a:srgbClr val="0070C0"/>
                    </a:solidFill>
                  </a:tcPr>
                </a:tc>
              </a:tr>
              <a:tr h="333902">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mn-lt"/>
                          <a:ea typeface="+mn-ea"/>
                          <a:cs typeface="Calibri" pitchFamily="34" charset="0"/>
                        </a:rPr>
                        <a:t>Enable Additional Approach Options for New Independent Runway Separation Standards </a:t>
                      </a:r>
                      <a:endParaRPr lang="en-US" sz="800" b="0" kern="1200" baseline="300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2014</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marT="27432" marB="27432" anchor="ctr" horzOverflow="overflow">
                    <a:solidFill>
                      <a:srgbClr val="0070C0"/>
                    </a:solidFill>
                  </a:tcPr>
                </a:tc>
              </a:tr>
              <a:tr h="179803">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dirty="0" smtClean="0">
                          <a:solidFill>
                            <a:schemeClr val="tx1"/>
                          </a:solidFill>
                          <a:latin typeface="+mn-lt"/>
                          <a:cs typeface="Calibri" pitchFamily="34" charset="0"/>
                        </a:rPr>
                        <a:t>Additional 7110.308 Airports </a:t>
                      </a:r>
                      <a:r>
                        <a:rPr lang="en-US" sz="800" b="0" baseline="30000" dirty="0" smtClean="0">
                          <a:solidFill>
                            <a:schemeClr val="tx1"/>
                          </a:solidFill>
                          <a:latin typeface="+mn-lt"/>
                          <a:cs typeface="Calibri" pitchFamily="34" charset="0"/>
                        </a:rPr>
                        <a:t>2 </a:t>
                      </a:r>
                      <a:r>
                        <a:rPr lang="en-US" sz="800" b="0" baseline="0" dirty="0" smtClean="0">
                          <a:solidFill>
                            <a:schemeClr val="tx1"/>
                          </a:solidFill>
                          <a:latin typeface="+mn-lt"/>
                          <a:cs typeface="Calibri" pitchFamily="34" charset="0"/>
                        </a:rPr>
                        <a:t>*</a:t>
                      </a:r>
                      <a:endParaRPr lang="en-US" sz="800" b="0" baseline="30000" dirty="0" smtClean="0">
                        <a:solidFill>
                          <a:schemeClr val="tx1"/>
                        </a:solidFill>
                        <a:latin typeface="+mn-lt"/>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2015</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kern="1200" cap="none" normalizeH="0" baseline="0" dirty="0" smtClean="0">
                          <a:ln>
                            <a:noFill/>
                          </a:ln>
                          <a:solidFill>
                            <a:schemeClr val="bg1"/>
                          </a:solidFill>
                          <a:effectLst/>
                          <a:latin typeface="+mn-lt"/>
                          <a:ea typeface="+mn-ea"/>
                          <a:cs typeface="+mn-cs"/>
                        </a:rPr>
                        <a:t>B</a:t>
                      </a:r>
                    </a:p>
                  </a:txBody>
                  <a:tcPr marL="45720" marR="45720" marT="27432" marB="27432" anchor="ctr" horzOverflow="overflow">
                    <a:solidFill>
                      <a:srgbClr val="0070C0"/>
                    </a:solidFill>
                  </a:tcPr>
                </a:tc>
              </a:tr>
              <a:tr h="207851">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kern="1200" dirty="0" smtClean="0">
                          <a:solidFill>
                            <a:schemeClr val="tx1"/>
                          </a:solidFill>
                          <a:latin typeface="+mn-lt"/>
                          <a:ea typeface="+mn-ea"/>
                          <a:cs typeface="Calibri" pitchFamily="34" charset="0"/>
                        </a:rPr>
                        <a:t>Wake Turbulence Mitigation for Arrivals – Procedures for Heavy / B757 Aircraft </a:t>
                      </a:r>
                      <a:r>
                        <a:rPr lang="en-US" sz="800" b="0" kern="1200" baseline="30000" dirty="0" smtClean="0">
                          <a:solidFill>
                            <a:schemeClr val="tx1"/>
                          </a:solidFill>
                          <a:latin typeface="+mn-lt"/>
                          <a:ea typeface="+mn-ea"/>
                          <a:cs typeface="Calibri" pitchFamily="34" charset="0"/>
                        </a:rPr>
                        <a:t>2 </a:t>
                      </a:r>
                      <a:r>
                        <a:rPr lang="en-US" sz="800" b="0" baseline="0" dirty="0" smtClean="0">
                          <a:solidFill>
                            <a:schemeClr val="tx1"/>
                          </a:solidFill>
                          <a:latin typeface="+mn-lt"/>
                          <a:cs typeface="Calibri" pitchFamily="34" charset="0"/>
                        </a:rPr>
                        <a:t>*</a:t>
                      </a:r>
                      <a:endParaRPr lang="en-US" sz="800" b="0" kern="1200" baseline="300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2015</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marT="27432" marB="27432" anchor="ctr" horzOverflow="overflow">
                    <a:solidFill>
                      <a:srgbClr val="00B050"/>
                    </a:solidFill>
                  </a:tcPr>
                </a:tc>
              </a:tr>
              <a:tr h="102549">
                <a:tc>
                  <a:txBody>
                    <a:bodyPr/>
                    <a:lstStyle/>
                    <a:p>
                      <a:pPr marL="0" algn="l" defTabSz="457200" rtl="0" eaLnBrk="1" fontAlgn="ctr" latinLnBrk="0" hangingPunct="1"/>
                      <a:r>
                        <a:rPr lang="en-US" sz="800" b="0" dirty="0" smtClean="0">
                          <a:solidFill>
                            <a:schemeClr val="tx1"/>
                          </a:solidFill>
                          <a:latin typeface="+mn-lt"/>
                        </a:rPr>
                        <a:t>Wake Turbulence Mitigation for Departures (WTMD)</a:t>
                      </a:r>
                      <a:r>
                        <a:rPr lang="en-US" sz="800" b="0" baseline="0" dirty="0" smtClean="0">
                          <a:solidFill>
                            <a:schemeClr val="tx1"/>
                          </a:solidFill>
                          <a:latin typeface="+mn-lt"/>
                        </a:rPr>
                        <a:t> </a:t>
                      </a:r>
                      <a:r>
                        <a:rPr lang="en-US" sz="800" b="0" baseline="30000" dirty="0" smtClean="0">
                          <a:solidFill>
                            <a:schemeClr val="tx1"/>
                          </a:solidFill>
                          <a:latin typeface="+mn-lt"/>
                        </a:rPr>
                        <a:t>2 </a:t>
                      </a:r>
                      <a:r>
                        <a:rPr lang="en-US" sz="800" b="0" baseline="0" dirty="0" smtClean="0">
                          <a:solidFill>
                            <a:schemeClr val="tx1"/>
                          </a:solidFill>
                          <a:latin typeface="+mn-lt"/>
                          <a:cs typeface="Calibri" pitchFamily="34" charset="0"/>
                        </a:rPr>
                        <a:t>*</a:t>
                      </a:r>
                      <a:endParaRPr lang="en-US" sz="800" b="0" i="0" u="none" strike="noStrike" kern="1200" baseline="30000" dirty="0">
                        <a:solidFill>
                          <a:schemeClr val="tx1"/>
                        </a:solidFill>
                        <a:latin typeface="+mn-lt"/>
                        <a:ea typeface="+mn-ea"/>
                        <a:cs typeface="+mn-cs"/>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2015</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marT="27432" marB="27432" anchor="ctr" horzOverflow="overflow">
                    <a:solidFill>
                      <a:srgbClr val="00B050"/>
                    </a:solidFill>
                  </a:tcPr>
                </a:tc>
              </a:tr>
              <a:tr h="216322">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kern="1200" baseline="0" dirty="0" smtClean="0">
                          <a:solidFill>
                            <a:schemeClr val="tx1"/>
                          </a:solidFill>
                          <a:latin typeface="+mn-lt"/>
                          <a:ea typeface="+mn-ea"/>
                          <a:cs typeface="+mn-cs"/>
                        </a:rPr>
                        <a:t>Automated Terminal Proximity Alert (ATPA) for Closely Space Parallel Runway (CSPR)</a:t>
                      </a:r>
                      <a:endParaRPr lang="en-US" sz="800" b="0" kern="1200" baseline="300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2016</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marT="27432" marB="27432" anchor="ctr" horzOverflow="overflow">
                    <a:solidFill>
                      <a:srgbClr val="00B050"/>
                    </a:solidFill>
                  </a:tcPr>
                </a:tc>
              </a:tr>
              <a:tr h="149120">
                <a:tc>
                  <a:txBody>
                    <a:bodyPr/>
                    <a:lstStyle/>
                    <a:p>
                      <a:pPr marL="0" algn="l" defTabSz="457200" rtl="0" eaLnBrk="1" fontAlgn="ctr" latinLnBrk="0" hangingPunct="1"/>
                      <a:r>
                        <a:rPr lang="en-US" sz="800" b="0" dirty="0" smtClean="0">
                          <a:solidFill>
                            <a:schemeClr val="tx1"/>
                          </a:solidFill>
                          <a:latin typeface="+mn-lt"/>
                          <a:cs typeface="Calibri" pitchFamily="34" charset="0"/>
                        </a:rPr>
                        <a:t>Amend Dependent Runway Separation Standards in Order 7110.65</a:t>
                      </a:r>
                      <a:r>
                        <a:rPr lang="en-US" sz="800" b="0" baseline="30000" dirty="0" smtClean="0">
                          <a:solidFill>
                            <a:schemeClr val="tx1"/>
                          </a:solidFill>
                          <a:latin typeface="+mn-lt"/>
                          <a:cs typeface="Calibri" pitchFamily="34" charset="0"/>
                        </a:rPr>
                        <a:t>1</a:t>
                      </a:r>
                      <a:r>
                        <a:rPr lang="en-US" sz="800" b="0" baseline="0" dirty="0" smtClean="0">
                          <a:solidFill>
                            <a:schemeClr val="tx1"/>
                          </a:solidFill>
                          <a:latin typeface="+mn-lt"/>
                          <a:cs typeface="Calibri" pitchFamily="34" charset="0"/>
                        </a:rPr>
                        <a:t> *</a:t>
                      </a:r>
                      <a:endParaRPr lang="en-US" sz="800" b="0" kern="1200" baseline="300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2017</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marT="27432" marB="27432" anchor="ctr" horzOverflow="overflow">
                    <a:solidFill>
                      <a:srgbClr val="00B050"/>
                    </a:solidFill>
                  </a:tcPr>
                </a:tc>
              </a:tr>
              <a:tr h="196218">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dirty="0" smtClean="0">
                          <a:solidFill>
                            <a:schemeClr val="tx1"/>
                          </a:solidFill>
                        </a:rPr>
                        <a:t>Amend Standards for Simultaneous Independent Approaches – Dual with Offset </a:t>
                      </a:r>
                      <a:r>
                        <a:rPr lang="en-US" sz="800" b="0" baseline="30000" dirty="0" smtClean="0">
                          <a:solidFill>
                            <a:schemeClr val="tx1"/>
                          </a:solidFill>
                          <a:ea typeface="ヒラギノ角ゴ Pro W3" pitchFamily="-84" charset="-128"/>
                        </a:rPr>
                        <a:t>1, 3 </a:t>
                      </a:r>
                      <a:r>
                        <a:rPr lang="en-US" sz="800" b="0" baseline="0" dirty="0" smtClean="0">
                          <a:solidFill>
                            <a:schemeClr val="tx1"/>
                          </a:solidFill>
                          <a:ea typeface="ヒラギノ角ゴ Pro W3" pitchFamily="-84" charset="-128"/>
                        </a:rPr>
                        <a:t>*</a:t>
                      </a:r>
                      <a:endParaRPr lang="en-US" sz="800" b="0" kern="1200" baseline="300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2017</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marT="27432" marB="27432" anchor="ctr" horzOverflow="overflow">
                    <a:solidFill>
                      <a:srgbClr val="00B050"/>
                    </a:solidFill>
                  </a:tcPr>
                </a:tc>
              </a:tr>
              <a:tr h="194776">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dirty="0" smtClean="0">
                          <a:solidFill>
                            <a:schemeClr val="tx1"/>
                          </a:solidFill>
                        </a:rPr>
                        <a:t>Amend Standards for Simultaneous Independent Approaches - Triple </a:t>
                      </a:r>
                      <a:r>
                        <a:rPr lang="en-US" sz="800" b="0" baseline="30000" dirty="0" smtClean="0">
                          <a:solidFill>
                            <a:schemeClr val="tx1"/>
                          </a:solidFill>
                          <a:ea typeface="ヒラギノ角ゴ Pro W3" pitchFamily="-84" charset="-128"/>
                        </a:rPr>
                        <a:t>1, 3 </a:t>
                      </a:r>
                      <a:r>
                        <a:rPr lang="en-US" sz="800" b="0" baseline="0" dirty="0" smtClean="0">
                          <a:solidFill>
                            <a:schemeClr val="tx1"/>
                          </a:solidFill>
                          <a:ea typeface="ヒラギノ角ゴ Pro W3" pitchFamily="-84" charset="-128"/>
                        </a:rPr>
                        <a:t>*</a:t>
                      </a:r>
                      <a:endParaRPr lang="en-US" sz="800" b="0" kern="1200" baseline="300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2017</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marT="27432" marB="27432" anchor="ctr" horzOverflow="overflow">
                    <a:solidFill>
                      <a:srgbClr val="00B050"/>
                    </a:solidFill>
                  </a:tcPr>
                </a:tc>
              </a:tr>
              <a:tr h="333902">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800" b="0" dirty="0" smtClean="0">
                          <a:solidFill>
                            <a:schemeClr val="tx1"/>
                          </a:solidFill>
                        </a:rPr>
                        <a:t>Amend Dependent Runway Separation Standards </a:t>
                      </a:r>
                      <a:r>
                        <a:rPr lang="en-US" sz="800" b="0" baseline="0" dirty="0" smtClean="0">
                          <a:solidFill>
                            <a:schemeClr val="tx1"/>
                          </a:solidFill>
                        </a:rPr>
                        <a:t>for Runways Spaced Greater Than 4300 Feet *</a:t>
                      </a:r>
                      <a:endParaRPr lang="en-US" sz="800" b="0" kern="1200" baseline="30000" dirty="0">
                        <a:solidFill>
                          <a:schemeClr val="tx1"/>
                        </a:solidFill>
                        <a:latin typeface="+mn-lt"/>
                        <a:ea typeface="+mn-ea"/>
                        <a:cs typeface="Calibri" pitchFamily="34" charset="0"/>
                      </a:endParaRPr>
                    </a:p>
                  </a:txBody>
                  <a:tcPr marL="45720" marR="45720" marT="27432" marB="27432" anchor="ct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2017</a:t>
                      </a:r>
                    </a:p>
                  </a:txBody>
                  <a:tcPr marL="45720" marR="45720" marT="27432" marB="27432"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marT="27432" marB="27432" anchor="ctr" horzOverflow="overflow">
                    <a:solidFill>
                      <a:srgbClr val="00B050"/>
                    </a:solidFill>
                  </a:tcPr>
                </a:tc>
              </a:tr>
            </a:tbl>
          </a:graphicData>
        </a:graphic>
      </p:graphicFrame>
      <p:sp>
        <p:nvSpPr>
          <p:cNvPr id="14" name="TextBox 13"/>
          <p:cNvSpPr txBox="1"/>
          <p:nvPr/>
        </p:nvSpPr>
        <p:spPr>
          <a:xfrm>
            <a:off x="283266" y="6611779"/>
            <a:ext cx="8577469" cy="246221"/>
          </a:xfrm>
          <a:prstGeom prst="rect">
            <a:avLst/>
          </a:prstGeom>
          <a:noFill/>
        </p:spPr>
        <p:txBody>
          <a:bodyPr wrap="square" rtlCol="0">
            <a:spAutoFit/>
          </a:bodyPr>
          <a:lstStyle/>
          <a:p>
            <a:pPr algn="ctr"/>
            <a:fld id="{EAE13CAE-1740-4A80-8C3E-8F8A7440AB44}" type="slidenum">
              <a:rPr lang="en-US" sz="1000" b="1" smtClean="0">
                <a:solidFill>
                  <a:prstClr val="black"/>
                </a:solidFill>
                <a:latin typeface="Arial" pitchFamily="34" charset="0"/>
                <a:cs typeface="Arial" pitchFamily="34" charset="0"/>
              </a:rPr>
              <a:pPr algn="ctr"/>
              <a:t>58</a:t>
            </a:fld>
            <a:endParaRPr lang="en-US" sz="1000" b="1" dirty="0">
              <a:solidFill>
                <a:prstClr val="black"/>
              </a:solidFill>
              <a:latin typeface="Arial" pitchFamily="34" charset="0"/>
              <a:cs typeface="Arial" pitchFamily="34" charset="0"/>
            </a:endParaRPr>
          </a:p>
        </p:txBody>
      </p:sp>
      <p:sp>
        <p:nvSpPr>
          <p:cNvPr id="11" name="TextBox 10"/>
          <p:cNvSpPr txBox="1"/>
          <p:nvPr/>
        </p:nvSpPr>
        <p:spPr>
          <a:xfrm>
            <a:off x="4704723" y="4345879"/>
            <a:ext cx="4285753" cy="215444"/>
          </a:xfrm>
          <a:prstGeom prst="rect">
            <a:avLst/>
          </a:prstGeom>
          <a:noFill/>
        </p:spPr>
        <p:txBody>
          <a:bodyPr wrap="square" rtlCol="0">
            <a:spAutoFit/>
          </a:bodyPr>
          <a:lstStyle/>
          <a:p>
            <a:pPr algn="ctr"/>
            <a:r>
              <a:rPr lang="en-US" sz="800" dirty="0" smtClean="0">
                <a:solidFill>
                  <a:prstClr val="black"/>
                </a:solidFill>
                <a:latin typeface="Arial" pitchFamily="34" charset="0"/>
                <a:cs typeface="Arial" pitchFamily="34" charset="0"/>
              </a:rPr>
              <a:t>Only Near Term Bravo increments are displayed (2016-2017) Success Criteria</a:t>
            </a:r>
            <a:endParaRPr lang="en-US" sz="800" dirty="0">
              <a:solidFill>
                <a:prstClr val="black"/>
              </a:solidFill>
              <a:latin typeface="Arial" pitchFamily="34" charset="0"/>
              <a:cs typeface="Arial" pitchFamily="34" charset="0"/>
            </a:endParaRPr>
          </a:p>
        </p:txBody>
      </p:sp>
      <p:sp>
        <p:nvSpPr>
          <p:cNvPr id="16" name="Text Placeholder 6"/>
          <p:cNvSpPr>
            <a:spLocks noGrp="1"/>
          </p:cNvSpPr>
          <p:nvPr>
            <p:ph type="body" sz="quarter" idx="33"/>
          </p:nvPr>
        </p:nvSpPr>
        <p:spPr>
          <a:xfrm>
            <a:off x="4704723" y="5106542"/>
            <a:ext cx="4092665" cy="773936"/>
          </a:xfrm>
        </p:spPr>
        <p:txBody>
          <a:bodyPr numCol="3"/>
          <a:lstStyle/>
          <a:p>
            <a:pPr marL="112713" indent="-112713"/>
            <a:r>
              <a:rPr lang="en-US" sz="800" dirty="0" smtClean="0">
                <a:latin typeface="Arial" panose="020B0604020202020204" pitchFamily="34" charset="0"/>
                <a:cs typeface="Arial" panose="020B0604020202020204" pitchFamily="34" charset="0"/>
              </a:rPr>
              <a:t>AJV</a:t>
            </a:r>
          </a:p>
          <a:p>
            <a:pPr marL="112713" indent="-112713"/>
            <a:r>
              <a:rPr lang="en-US" sz="800" dirty="0" smtClean="0">
                <a:latin typeface="Arial" panose="020B0604020202020204" pitchFamily="34" charset="0"/>
                <a:cs typeface="Arial" panose="020B0604020202020204" pitchFamily="34" charset="0"/>
              </a:rPr>
              <a:t>AFS</a:t>
            </a:r>
          </a:p>
          <a:p>
            <a:pPr marL="112713" indent="-112713"/>
            <a:r>
              <a:rPr lang="en-US" sz="800" dirty="0" smtClean="0">
                <a:latin typeface="Arial" panose="020B0604020202020204" pitchFamily="34" charset="0"/>
                <a:cs typeface="Arial" panose="020B0604020202020204" pitchFamily="34" charset="0"/>
              </a:rPr>
              <a:t>AJM</a:t>
            </a:r>
            <a:endParaRPr lang="en-US" sz="800" dirty="0">
              <a:latin typeface="Arial" panose="020B0604020202020204" pitchFamily="34" charset="0"/>
              <a:cs typeface="Arial" panose="020B0604020202020204" pitchFamily="34" charset="0"/>
            </a:endParaRPr>
          </a:p>
          <a:p>
            <a:pPr marL="112713" indent="-112713"/>
            <a:r>
              <a:rPr lang="en-US" sz="800" dirty="0">
                <a:latin typeface="Arial" panose="020B0604020202020204" pitchFamily="34" charset="0"/>
                <a:cs typeface="Arial" panose="020B0604020202020204" pitchFamily="34" charset="0"/>
              </a:rPr>
              <a:t>Safety – ATO, AOV</a:t>
            </a:r>
          </a:p>
          <a:p>
            <a:pPr marL="112713" indent="-112713"/>
            <a:r>
              <a:rPr lang="en-US" sz="800" dirty="0">
                <a:latin typeface="Arial" panose="020B0604020202020204" pitchFamily="34" charset="0"/>
                <a:cs typeface="Arial" panose="020B0604020202020204" pitchFamily="34" charset="0"/>
              </a:rPr>
              <a:t>Unions – NATCA, ALPA</a:t>
            </a:r>
          </a:p>
          <a:p>
            <a:pPr marL="112713" indent="-112713"/>
            <a:r>
              <a:rPr lang="en-US" sz="800" dirty="0">
                <a:latin typeface="Arial" panose="020B0604020202020204" pitchFamily="34" charset="0"/>
                <a:cs typeface="Arial" panose="020B0604020202020204" pitchFamily="34" charset="0"/>
              </a:rPr>
              <a:t>Other US Gov’t – NASA, Volpe</a:t>
            </a:r>
          </a:p>
          <a:p>
            <a:pPr marL="112713" indent="-112713"/>
            <a:r>
              <a:rPr lang="en-US" sz="800" dirty="0">
                <a:latin typeface="Arial" panose="020B0604020202020204" pitchFamily="34" charset="0"/>
                <a:cs typeface="Arial" panose="020B0604020202020204" pitchFamily="34" charset="0"/>
              </a:rPr>
              <a:t>Airlines</a:t>
            </a:r>
          </a:p>
          <a:p>
            <a:pPr marL="112713" indent="-112713"/>
            <a:r>
              <a:rPr lang="en-US" sz="800" dirty="0">
                <a:latin typeface="Arial" panose="020B0604020202020204" pitchFamily="34" charset="0"/>
                <a:cs typeface="Arial" panose="020B0604020202020204" pitchFamily="34" charset="0"/>
              </a:rPr>
              <a:t>Industry – MITRE, MIT-LL, </a:t>
            </a:r>
            <a:r>
              <a:rPr lang="en-US" sz="800" dirty="0" smtClean="0">
                <a:latin typeface="Arial" panose="020B0604020202020204" pitchFamily="34" charset="0"/>
                <a:cs typeface="Arial" panose="020B0604020202020204" pitchFamily="34" charset="0"/>
              </a:rPr>
              <a:t>others</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35142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3"/>
          </p:nvPr>
        </p:nvSpPr>
        <p:spPr>
          <a:xfrm>
            <a:off x="304800" y="1433209"/>
            <a:ext cx="4191000" cy="856800"/>
          </a:xfrm>
        </p:spPr>
        <p:txBody>
          <a:bodyPr/>
          <a:lstStyle/>
          <a:p>
            <a:r>
              <a:rPr lang="en-US" sz="800" dirty="0" smtClean="0">
                <a:latin typeface="Arial" panose="020B0604020202020204" pitchFamily="34" charset="0"/>
                <a:cs typeface="Arial" panose="020B0604020202020204" pitchFamily="34" charset="0"/>
              </a:rPr>
              <a:t>The Improved Approaches and Low-Visibility Operations portfolio supports optimizing approaches and improving operations in low-visibility conditions. </a:t>
            </a:r>
          </a:p>
          <a:p>
            <a:endParaRPr lang="en-US" sz="800" dirty="0">
              <a:latin typeface="Arial" pitchFamily="34" charset="0"/>
              <a:cs typeface="Arial" pitchFamily="34" charset="0"/>
            </a:endParaRPr>
          </a:p>
        </p:txBody>
      </p:sp>
      <p:sp>
        <p:nvSpPr>
          <p:cNvPr id="5" name="Text Placeholder 4"/>
          <p:cNvSpPr>
            <a:spLocks noGrp="1"/>
          </p:cNvSpPr>
          <p:nvPr>
            <p:ph type="body" sz="quarter" idx="31"/>
          </p:nvPr>
        </p:nvSpPr>
        <p:spPr>
          <a:xfrm>
            <a:off x="295275" y="2498457"/>
            <a:ext cx="4191000" cy="1321433"/>
          </a:xfrm>
        </p:spPr>
        <p:txBody>
          <a:bodyPr/>
          <a:lstStyle/>
          <a:p>
            <a:pPr marL="112713" indent="-112713"/>
            <a:r>
              <a:rPr lang="en-US" sz="800" dirty="0" smtClean="0">
                <a:latin typeface="Arial" panose="020B0604020202020204" pitchFamily="34" charset="0"/>
                <a:cs typeface="Arial" panose="020B0604020202020204" pitchFamily="34" charset="0"/>
              </a:rPr>
              <a:t>Optimized Profile Descents provide safe separation of aircraft while allowing aircraft to fly more fuel efficient profiles – providing environmental benefits including noise and emission reductions.</a:t>
            </a:r>
          </a:p>
          <a:p>
            <a:pPr marL="112713" indent="-112713"/>
            <a:r>
              <a:rPr lang="en-US" sz="800" dirty="0">
                <a:latin typeface="Arial" panose="020B0604020202020204" pitchFamily="34" charset="0"/>
                <a:cs typeface="Arial" panose="020B0604020202020204" pitchFamily="34" charset="0"/>
              </a:rPr>
              <a:t>Ground-Based Augmentation System (GBAS) </a:t>
            </a:r>
            <a:r>
              <a:rPr lang="en-US" sz="800" dirty="0" smtClean="0">
                <a:latin typeface="Arial" panose="020B0604020202020204" pitchFamily="34" charset="0"/>
                <a:cs typeface="Arial" panose="020B0604020202020204" pitchFamily="34" charset="0"/>
              </a:rPr>
              <a:t>will </a:t>
            </a:r>
            <a:r>
              <a:rPr lang="en-US" sz="800" dirty="0">
                <a:latin typeface="Arial" panose="020B0604020202020204" pitchFamily="34" charset="0"/>
                <a:cs typeface="Arial" panose="020B0604020202020204" pitchFamily="34" charset="0"/>
              </a:rPr>
              <a:t>provide those users and airports equipped with the system greater flexibility, cost savings through improved access and more opportunity/alternatives for precision </a:t>
            </a:r>
            <a:r>
              <a:rPr lang="en-US" sz="800" dirty="0" smtClean="0">
                <a:latin typeface="Arial" panose="020B0604020202020204" pitchFamily="34" charset="0"/>
                <a:cs typeface="Arial" panose="020B0604020202020204" pitchFamily="34" charset="0"/>
              </a:rPr>
              <a:t>approaches.</a:t>
            </a:r>
            <a:endParaRPr lang="en-US" sz="800" dirty="0">
              <a:latin typeface="Arial" panose="020B0604020202020204" pitchFamily="34" charset="0"/>
              <a:cs typeface="Arial" panose="020B0604020202020204" pitchFamily="34" charset="0"/>
            </a:endParaRPr>
          </a:p>
          <a:p>
            <a:pPr marL="112713" indent="-112713"/>
            <a:r>
              <a:rPr lang="en-US" sz="800" dirty="0">
                <a:latin typeface="Arial" panose="020B0604020202020204" pitchFamily="34" charset="0"/>
                <a:cs typeface="Arial" panose="020B0604020202020204" pitchFamily="34" charset="0"/>
              </a:rPr>
              <a:t>Enhanced Flight Vision Systems (EFVS) </a:t>
            </a:r>
            <a:r>
              <a:rPr lang="en-US" sz="800" dirty="0" smtClean="0">
                <a:latin typeface="Arial" panose="020B0604020202020204" pitchFamily="34" charset="0"/>
                <a:cs typeface="Arial" panose="020B0604020202020204" pitchFamily="34" charset="0"/>
              </a:rPr>
              <a:t>and other similar flight deck capabilities provide access to more runways when the visibility is lower than minimums for non-EFVS equipped aircraft leading to increased throughput and reduced delay.</a:t>
            </a:r>
          </a:p>
          <a:p>
            <a:pPr marL="112713" indent="-112713">
              <a:buNone/>
            </a:pPr>
            <a:endParaRPr lang="en-US" sz="800" dirty="0">
              <a:latin typeface="Arial" pitchFamily="34" charset="0"/>
              <a:cs typeface="Arial" pitchFamily="34" charset="0"/>
            </a:endParaRPr>
          </a:p>
        </p:txBody>
      </p:sp>
      <p:sp>
        <p:nvSpPr>
          <p:cNvPr id="6" name="Text Placeholder 5"/>
          <p:cNvSpPr>
            <a:spLocks noGrp="1"/>
          </p:cNvSpPr>
          <p:nvPr>
            <p:ph type="body" sz="quarter" idx="32"/>
          </p:nvPr>
        </p:nvSpPr>
        <p:spPr>
          <a:xfrm>
            <a:off x="295275" y="4352864"/>
            <a:ext cx="4191000" cy="900686"/>
          </a:xfrm>
        </p:spPr>
        <p:txBody>
          <a:bodyPr/>
          <a:lstStyle/>
          <a:p>
            <a:r>
              <a:rPr lang="en-US" sz="800" dirty="0" smtClean="0">
                <a:latin typeface="Arial" panose="020B0604020202020204" pitchFamily="34" charset="0"/>
                <a:cs typeface="Arial" panose="020B0604020202020204" pitchFamily="34" charset="0"/>
              </a:rPr>
              <a:t>Success will be achieved by reducing required separations and enabling new operations in low visibility conditions, primarily through the publication and use of new policies, standards, and procedures.</a:t>
            </a:r>
          </a:p>
          <a:p>
            <a:endParaRPr lang="en-US" sz="800" dirty="0">
              <a:latin typeface="Arial" pitchFamily="34" charset="0"/>
              <a:cs typeface="Arial" pitchFamily="34" charset="0"/>
            </a:endParaRPr>
          </a:p>
        </p:txBody>
      </p:sp>
      <p:sp>
        <p:nvSpPr>
          <p:cNvPr id="2" name="Title 1"/>
          <p:cNvSpPr>
            <a:spLocks noGrp="1"/>
          </p:cNvSpPr>
          <p:nvPr>
            <p:ph type="title"/>
          </p:nvPr>
        </p:nvSpPr>
        <p:spPr>
          <a:xfrm>
            <a:off x="0" y="189647"/>
            <a:ext cx="9144000" cy="613129"/>
          </a:xfrm>
        </p:spPr>
        <p:txBody>
          <a:bodyPr/>
          <a:lstStyle/>
          <a:p>
            <a:r>
              <a:rPr lang="en-US" dirty="0" smtClean="0">
                <a:solidFill>
                  <a:schemeClr val="tx2"/>
                </a:solidFill>
                <a:latin typeface="Arial" panose="020B0604020202020204" pitchFamily="34" charset="0"/>
                <a:cs typeface="Arial" panose="020B0604020202020204" pitchFamily="34" charset="0"/>
              </a:rPr>
              <a:t>Improved Approaches and Low-Visibility Operations (IaLowVis)</a:t>
            </a:r>
            <a:endParaRPr lang="en-US" dirty="0">
              <a:solidFill>
                <a:schemeClr val="tx2"/>
              </a:solidFill>
              <a:latin typeface="Arial" panose="020B0604020202020204" pitchFamily="34" charset="0"/>
              <a:cs typeface="Arial" panose="020B0604020202020204" pitchFamily="34" charset="0"/>
            </a:endParaRPr>
          </a:p>
        </p:txBody>
      </p:sp>
      <p:graphicFrame>
        <p:nvGraphicFramePr>
          <p:cNvPr id="16" name="Table 15" title="Key"/>
          <p:cNvGraphicFramePr>
            <a:graphicFrameLocks noGrp="1"/>
          </p:cNvGraphicFramePr>
          <p:nvPr>
            <p:extLst>
              <p:ext uri="{D42A27DB-BD31-4B8C-83A1-F6EECF244321}">
                <p14:modId xmlns:p14="http://schemas.microsoft.com/office/powerpoint/2010/main" val="380474734"/>
              </p:ext>
            </p:extLst>
          </p:nvPr>
        </p:nvGraphicFramePr>
        <p:xfrm>
          <a:off x="4649225" y="1466850"/>
          <a:ext cx="4343400" cy="228600"/>
        </p:xfrm>
        <a:graphic>
          <a:graphicData uri="http://schemas.openxmlformats.org/drawingml/2006/table">
            <a:tbl>
              <a:tblPr firstRow="1" bandRow="1">
                <a:tableStyleId>{5C22544A-7EE6-4342-B048-85BDC9FD1C3A}</a:tableStyleId>
              </a:tblPr>
              <a:tblGrid>
                <a:gridCol w="1085850"/>
                <a:gridCol w="1085850"/>
                <a:gridCol w="1085850"/>
                <a:gridCol w="1085850"/>
              </a:tblGrid>
              <a:tr h="228600">
                <a:tc>
                  <a:txBody>
                    <a:bodyPr/>
                    <a:lstStyle/>
                    <a:p>
                      <a:pPr algn="ctr"/>
                      <a:r>
                        <a:rPr lang="en-US" sz="800" b="1" dirty="0" smtClean="0">
                          <a:solidFill>
                            <a:schemeClr val="bg1"/>
                          </a:solidFill>
                        </a:rPr>
                        <a:t>Complete/Operational</a:t>
                      </a:r>
                      <a:endParaRPr lang="en-US" sz="800" b="1" dirty="0">
                        <a:solidFill>
                          <a:schemeClr val="bg1"/>
                        </a:solidFill>
                      </a:endParaRPr>
                    </a:p>
                  </a:txBody>
                  <a:tcPr marL="0" marR="0" marT="0" marB="0" anchor="ctr">
                    <a:solidFill>
                      <a:srgbClr val="0070C0"/>
                    </a:solidFill>
                  </a:tcPr>
                </a:tc>
                <a:tc>
                  <a:txBody>
                    <a:bodyPr/>
                    <a:lstStyle/>
                    <a:p>
                      <a:pPr algn="ctr"/>
                      <a:r>
                        <a:rPr lang="en-US" sz="800" b="1" dirty="0" smtClean="0">
                          <a:solidFill>
                            <a:schemeClr val="tx1"/>
                          </a:solidFill>
                        </a:rPr>
                        <a:t>On Track/Low Risk</a:t>
                      </a:r>
                      <a:endParaRPr lang="en-US" sz="800" b="1" dirty="0">
                        <a:solidFill>
                          <a:schemeClr val="tx1"/>
                        </a:solidFill>
                      </a:endParaRPr>
                    </a:p>
                  </a:txBody>
                  <a:tcPr marL="0" marR="0" marT="0" marB="0" anchor="ctr">
                    <a:solidFill>
                      <a:srgbClr val="00B050"/>
                    </a:solidFill>
                  </a:tcPr>
                </a:tc>
                <a:tc>
                  <a:txBody>
                    <a:bodyPr/>
                    <a:lstStyle/>
                    <a:p>
                      <a:pPr algn="ctr"/>
                      <a:r>
                        <a:rPr lang="en-US" sz="800" b="1" dirty="0" smtClean="0">
                          <a:solidFill>
                            <a:schemeClr val="tx1"/>
                          </a:solidFill>
                        </a:rPr>
                        <a:t>Delayed/Medium Risk</a:t>
                      </a:r>
                      <a:endParaRPr lang="en-US" sz="800" b="1" dirty="0">
                        <a:solidFill>
                          <a:schemeClr val="tx1"/>
                        </a:solidFill>
                      </a:endParaRPr>
                    </a:p>
                  </a:txBody>
                  <a:tcPr marL="0" marR="0" marT="0" marB="0" anchor="ctr">
                    <a:solidFill>
                      <a:srgbClr val="FFFF00"/>
                    </a:solidFill>
                  </a:tcPr>
                </a:tc>
                <a:tc>
                  <a:txBody>
                    <a:bodyPr/>
                    <a:lstStyle/>
                    <a:p>
                      <a:pPr algn="ctr"/>
                      <a:r>
                        <a:rPr lang="en-US" sz="800" b="1" dirty="0" smtClean="0">
                          <a:solidFill>
                            <a:schemeClr val="tx1"/>
                          </a:solidFill>
                        </a:rPr>
                        <a:t>Overdue/High Risk</a:t>
                      </a:r>
                      <a:endParaRPr lang="en-US" sz="800" b="1" dirty="0">
                        <a:solidFill>
                          <a:schemeClr val="tx1"/>
                        </a:solidFill>
                      </a:endParaRPr>
                    </a:p>
                  </a:txBody>
                  <a:tcPr marL="0" marR="0" marT="0" marB="0" anchor="ctr">
                    <a:solidFill>
                      <a:srgbClr val="FF0000"/>
                    </a:solidFill>
                  </a:tcPr>
                </a:tc>
              </a:tr>
            </a:tbl>
          </a:graphicData>
        </a:graphic>
      </p:graphicFrame>
      <p:graphicFrame>
        <p:nvGraphicFramePr>
          <p:cNvPr id="15" name="Group 180" descr="table" title="IALowVis"/>
          <p:cNvGraphicFramePr>
            <a:graphicFrameLocks noGrp="1"/>
          </p:cNvGraphicFramePr>
          <p:nvPr>
            <p:extLst>
              <p:ext uri="{D42A27DB-BD31-4B8C-83A1-F6EECF244321}">
                <p14:modId xmlns:p14="http://schemas.microsoft.com/office/powerpoint/2010/main" val="2556697409"/>
              </p:ext>
            </p:extLst>
          </p:nvPr>
        </p:nvGraphicFramePr>
        <p:xfrm>
          <a:off x="4653542" y="1683483"/>
          <a:ext cx="4343400" cy="2141757"/>
        </p:xfrm>
        <a:graphic>
          <a:graphicData uri="http://schemas.openxmlformats.org/drawingml/2006/table">
            <a:tbl>
              <a:tblPr firstRow="1">
                <a:tableStyleId>{5C22544A-7EE6-4342-B048-85BDC9FD1C3A}</a:tableStyleId>
              </a:tblPr>
              <a:tblGrid>
                <a:gridCol w="3502896"/>
                <a:gridCol w="420252"/>
                <a:gridCol w="420252"/>
              </a:tblGrid>
              <a:tr h="221517">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kern="1200" cap="none" normalizeH="0" baseline="0" dirty="0" smtClean="0">
                          <a:ln>
                            <a:noFill/>
                          </a:ln>
                          <a:effectLst/>
                        </a:rPr>
                        <a:t>IALowVis Capability</a:t>
                      </a:r>
                      <a:endParaRPr kumimoji="0" lang="en-US" sz="800" b="1" i="0" u="none" strike="noStrike" cap="none" normalizeH="0" baseline="0" dirty="0" smtClean="0">
                        <a:ln>
                          <a:noFill/>
                        </a:ln>
                        <a:solidFill>
                          <a:schemeClr val="bg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OA</a:t>
                      </a:r>
                      <a:endParaRPr kumimoji="0" lang="en-US" sz="800" b="1" i="0" u="none" strike="noStrike" cap="none" normalizeH="0" baseline="0" dirty="0" smtClean="0">
                        <a:ln>
                          <a:noFill/>
                        </a:ln>
                        <a:solidFill>
                          <a:schemeClr val="bg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Status</a:t>
                      </a:r>
                      <a:endParaRPr kumimoji="0" lang="en-US" sz="800" b="1" i="0" u="none" strike="noStrike" cap="none" normalizeH="0" baseline="0" dirty="0" smtClean="0">
                        <a:ln>
                          <a:noFill/>
                        </a:ln>
                        <a:solidFill>
                          <a:schemeClr val="bg1"/>
                        </a:solidFill>
                        <a:effectLst/>
                        <a:latin typeface="+mn-lt"/>
                      </a:endParaRPr>
                    </a:p>
                  </a:txBody>
                  <a:tcPr marL="45720" marR="45720" anchor="ctr" horzOverflow="overflow"/>
                </a:tc>
              </a:tr>
              <a:tr h="177452">
                <a:tc>
                  <a:txBody>
                    <a:bodyPr/>
                    <a:lstStyle/>
                    <a:p>
                      <a:pPr marL="0" lvl="4" indent="0">
                        <a:buClrTx/>
                        <a:buSzTx/>
                        <a:buFont typeface="Arial" pitchFamily="34" charset="0"/>
                        <a:buNone/>
                      </a:pPr>
                      <a:r>
                        <a:rPr lang="en-US" sz="800" dirty="0" smtClean="0"/>
                        <a:t>Expanded Low-Visibility</a:t>
                      </a:r>
                      <a:r>
                        <a:rPr lang="en-US" sz="800" baseline="0" dirty="0" smtClean="0"/>
                        <a:t> Ops Using Lower Runway Visual Range Minima</a:t>
                      </a:r>
                      <a:endParaRPr lang="en-US" sz="800" dirty="0" smtClean="0">
                        <a:solidFill>
                          <a:schemeClr val="tx1"/>
                        </a:solidFill>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2011</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anchor="ctr" horzOverflow="overflow">
                    <a:solidFill>
                      <a:srgbClr val="0070C0"/>
                    </a:solidFill>
                  </a:tcPr>
                </a:tc>
              </a:tr>
              <a:tr h="146972">
                <a:tc>
                  <a:txBody>
                    <a:bodyPr/>
                    <a:lstStyle/>
                    <a:p>
                      <a:pPr marL="0" lvl="4" indent="0" algn="l" defTabSz="457200" rtl="0" eaLnBrk="1" latinLnBrk="0" hangingPunct="1">
                        <a:buClrTx/>
                        <a:buSzTx/>
                        <a:buFont typeface="Arial" pitchFamily="34" charset="0"/>
                        <a:buNone/>
                      </a:pPr>
                      <a:r>
                        <a:rPr lang="en-US" sz="800" kern="1200" dirty="0" smtClean="0"/>
                        <a:t>OPDs Using RNAV STARs</a:t>
                      </a:r>
                      <a:endParaRPr lang="en-US" sz="800"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2011</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anchor="ctr" horzOverflow="overflow">
                    <a:solidFill>
                      <a:srgbClr val="0070C0"/>
                    </a:solidFill>
                  </a:tcPr>
                </a:tc>
              </a:tr>
              <a:tr h="0">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t>Initial Tailored Arrivals</a:t>
                      </a:r>
                      <a:endParaRPr lang="en-US" sz="800"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2011</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anchor="ctr" horzOverflow="overflow">
                    <a:solidFill>
                      <a:srgbClr val="0070C0"/>
                    </a:solidFill>
                  </a:tcPr>
                </a:tc>
              </a:tr>
              <a:tr h="0">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t>GBAS Category I Non-Federal System Approval </a:t>
                      </a:r>
                      <a:endParaRPr lang="en-US" sz="800"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2013</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anchor="ctr" horzOverflow="overflow">
                    <a:solidFill>
                      <a:srgbClr val="0070C0"/>
                    </a:solidFill>
                  </a:tcPr>
                </a:tc>
              </a:tr>
              <a:tr h="142240">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dirty="0" smtClean="0"/>
                        <a:t>Enhanced Flight Vision Systems for Approach</a:t>
                      </a:r>
                      <a:endParaRPr lang="en-US" sz="800" dirty="0" smtClean="0">
                        <a:solidFill>
                          <a:schemeClr val="tx1"/>
                        </a:solidFill>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2015</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anchor="ctr" horzOverflow="overflow">
                    <a:solidFill>
                      <a:srgbClr val="00B050"/>
                    </a:solidFill>
                  </a:tcPr>
                </a:tc>
              </a:tr>
              <a:tr h="127000">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t>Enhanced Flight Vision Systems for Landing</a:t>
                      </a:r>
                      <a:endParaRPr lang="en-US" sz="800"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2015</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anchor="ctr" horzOverflow="overflow">
                    <a:solidFill>
                      <a:srgbClr val="00B050"/>
                    </a:solidFill>
                  </a:tcPr>
                </a:tc>
              </a:tr>
              <a:tr h="127000">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dirty="0" smtClean="0">
                          <a:solidFill>
                            <a:schemeClr val="tx1"/>
                          </a:solidFill>
                          <a:latin typeface="+mn-lt"/>
                        </a:rPr>
                        <a:t>Enhanced</a:t>
                      </a:r>
                      <a:r>
                        <a:rPr lang="en-US" sz="800" baseline="0" dirty="0" smtClean="0">
                          <a:solidFill>
                            <a:schemeClr val="tx1"/>
                          </a:solidFill>
                          <a:latin typeface="+mn-lt"/>
                        </a:rPr>
                        <a:t> Flight Vision System  for Taxi </a:t>
                      </a:r>
                      <a:endParaRPr lang="en-US" sz="800" dirty="0" smtClean="0">
                        <a:solidFill>
                          <a:schemeClr val="tx1"/>
                        </a:solidFill>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2016</a:t>
                      </a: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anchor="ctr" horzOverflow="overflow">
                    <a:solidFill>
                      <a:srgbClr val="00B050"/>
                    </a:solidFill>
                  </a:tcPr>
                </a:tc>
              </a:tr>
              <a:tr h="127000">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t>GBAS Category II/III Standards</a:t>
                      </a:r>
                      <a:endParaRPr lang="en-US" sz="800"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2017</a:t>
                      </a:r>
                      <a:endParaRPr kumimoji="0" lang="en-US" sz="800" b="0" i="0" u="none" strike="noStrike" cap="none" normalizeH="0" baseline="0" dirty="0" smtClean="0">
                        <a:ln>
                          <a:noFill/>
                        </a:ln>
                        <a:solidFill>
                          <a:schemeClr val="tx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anchor="ctr" horzOverflow="overflow">
                    <a:solidFill>
                      <a:srgbClr val="00B050"/>
                    </a:solidFill>
                  </a:tcPr>
                </a:tc>
              </a:tr>
              <a:tr h="127000">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solidFill>
                            <a:schemeClr val="tx1"/>
                          </a:solidFill>
                          <a:latin typeface="+mn-lt"/>
                          <a:ea typeface="+mn-ea"/>
                          <a:cs typeface="+mn-cs"/>
                        </a:rPr>
                        <a:t>Synthetic</a:t>
                      </a:r>
                      <a:r>
                        <a:rPr lang="en-US" sz="800" kern="1200" baseline="0" dirty="0" smtClean="0">
                          <a:solidFill>
                            <a:schemeClr val="tx1"/>
                          </a:solidFill>
                          <a:latin typeface="+mn-lt"/>
                          <a:ea typeface="+mn-ea"/>
                          <a:cs typeface="+mn-cs"/>
                        </a:rPr>
                        <a:t> Vision Guidance Systems (SVGS) for Approach </a:t>
                      </a:r>
                      <a:endParaRPr lang="en-US" sz="800"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2017</a:t>
                      </a: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anchor="ctr" horzOverflow="overflow">
                    <a:solidFill>
                      <a:srgbClr val="00B050"/>
                    </a:solidFill>
                  </a:tcPr>
                </a:tc>
              </a:tr>
            </a:tbl>
          </a:graphicData>
        </a:graphic>
      </p:graphicFrame>
      <p:sp>
        <p:nvSpPr>
          <p:cNvPr id="13" name="TextBox 12"/>
          <p:cNvSpPr txBox="1"/>
          <p:nvPr/>
        </p:nvSpPr>
        <p:spPr>
          <a:xfrm>
            <a:off x="283266" y="6611779"/>
            <a:ext cx="8577469" cy="246221"/>
          </a:xfrm>
          <a:prstGeom prst="rect">
            <a:avLst/>
          </a:prstGeom>
          <a:noFill/>
        </p:spPr>
        <p:txBody>
          <a:bodyPr wrap="square" rtlCol="0">
            <a:spAutoFit/>
          </a:bodyPr>
          <a:lstStyle/>
          <a:p>
            <a:pPr algn="ctr"/>
            <a:fld id="{EAE13CAE-1740-4A80-8C3E-8F8A7440AB44}" type="slidenum">
              <a:rPr lang="en-US" sz="1000" b="1" smtClean="0">
                <a:solidFill>
                  <a:prstClr val="black"/>
                </a:solidFill>
                <a:latin typeface="Arial" pitchFamily="34" charset="0"/>
                <a:cs typeface="Arial" pitchFamily="34" charset="0"/>
              </a:rPr>
              <a:pPr algn="ctr"/>
              <a:t>59</a:t>
            </a:fld>
            <a:endParaRPr lang="en-US" sz="1000" b="1" dirty="0">
              <a:solidFill>
                <a:prstClr val="black"/>
              </a:solidFill>
              <a:latin typeface="Arial" pitchFamily="34" charset="0"/>
              <a:cs typeface="Arial" pitchFamily="34" charset="0"/>
            </a:endParaRPr>
          </a:p>
        </p:txBody>
      </p:sp>
      <p:sp>
        <p:nvSpPr>
          <p:cNvPr id="12" name="TextBox 11"/>
          <p:cNvSpPr txBox="1"/>
          <p:nvPr/>
        </p:nvSpPr>
        <p:spPr>
          <a:xfrm>
            <a:off x="4759540" y="3888886"/>
            <a:ext cx="4285753" cy="215444"/>
          </a:xfrm>
          <a:prstGeom prst="rect">
            <a:avLst/>
          </a:prstGeom>
          <a:noFill/>
        </p:spPr>
        <p:txBody>
          <a:bodyPr wrap="square" rtlCol="0">
            <a:spAutoFit/>
          </a:bodyPr>
          <a:lstStyle/>
          <a:p>
            <a:pPr algn="ctr"/>
            <a:r>
              <a:rPr lang="en-US" sz="800" dirty="0" smtClean="0">
                <a:solidFill>
                  <a:prstClr val="black"/>
                </a:solidFill>
                <a:latin typeface="Calibri"/>
                <a:cs typeface="Arial" pitchFamily="34" charset="0"/>
              </a:rPr>
              <a:t>Only Near Term Bravo increments are displayed (2016-2017) Success Criteria</a:t>
            </a:r>
            <a:endParaRPr lang="en-US" sz="800" dirty="0">
              <a:solidFill>
                <a:prstClr val="black"/>
              </a:solidFill>
              <a:latin typeface="Calibri"/>
              <a:cs typeface="Arial" pitchFamily="34" charset="0"/>
            </a:endParaRPr>
          </a:p>
        </p:txBody>
      </p:sp>
      <p:sp>
        <p:nvSpPr>
          <p:cNvPr id="14" name="Text Placeholder 6"/>
          <p:cNvSpPr txBox="1">
            <a:spLocks/>
          </p:cNvSpPr>
          <p:nvPr/>
        </p:nvSpPr>
        <p:spPr bwMode="auto">
          <a:xfrm>
            <a:off x="4662761" y="4486629"/>
            <a:ext cx="4092665" cy="773936"/>
          </a:xfrm>
          <a:prstGeom prst="rect">
            <a:avLst/>
          </a:prstGeom>
          <a:noFill/>
          <a:ln w="9525">
            <a:noFill/>
            <a:miter lim="800000"/>
            <a:headEnd/>
            <a:tailEnd/>
          </a:ln>
        </p:spPr>
        <p:txBody>
          <a:bodyPr vert="horz" wrap="square" lIns="91440" tIns="45720" rIns="91440" bIns="45720" numCol="3" anchor="t" anchorCtr="0" compatLnSpc="1">
            <a:prstTxWarp prst="textNoShape">
              <a:avLst/>
            </a:prstTxWarp>
          </a:bodyPr>
          <a:lstStyle>
            <a:lvl1pPr marL="114300" indent="-114300" algn="l" defTabSz="457200" rtl="0" eaLnBrk="0" fontAlgn="base" hangingPunct="0">
              <a:spcBef>
                <a:spcPct val="20000"/>
              </a:spcBef>
              <a:spcAft>
                <a:spcPct val="0"/>
              </a:spcAft>
              <a:buClr>
                <a:srgbClr val="9BBB59"/>
              </a:buClr>
              <a:buFont typeface="Wingdings" pitchFamily="2" charset="2"/>
              <a:buChar char="§"/>
              <a:defRPr sz="1000" kern="1200">
                <a:solidFill>
                  <a:schemeClr val="tx1"/>
                </a:solidFill>
                <a:latin typeface="+mn-lt"/>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1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14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sz="1200"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sz="1200"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2713" indent="-112713"/>
            <a:r>
              <a:rPr lang="en-US" sz="800" dirty="0">
                <a:solidFill>
                  <a:prstClr val="black"/>
                </a:solidFill>
                <a:latin typeface="Arial" panose="020B0604020202020204" pitchFamily="34" charset="0"/>
                <a:cs typeface="Arial" panose="020B0604020202020204" pitchFamily="34" charset="0"/>
              </a:rPr>
              <a:t>AJV</a:t>
            </a:r>
          </a:p>
          <a:p>
            <a:pPr marL="112713" indent="-112713"/>
            <a:r>
              <a:rPr lang="en-US" sz="800" dirty="0">
                <a:solidFill>
                  <a:prstClr val="black"/>
                </a:solidFill>
                <a:latin typeface="Arial" panose="020B0604020202020204" pitchFamily="34" charset="0"/>
                <a:cs typeface="Arial" panose="020B0604020202020204" pitchFamily="34" charset="0"/>
              </a:rPr>
              <a:t>AIR</a:t>
            </a:r>
          </a:p>
          <a:p>
            <a:pPr marL="112713" indent="-112713"/>
            <a:r>
              <a:rPr lang="en-US" sz="800" dirty="0">
                <a:solidFill>
                  <a:prstClr val="black"/>
                </a:solidFill>
                <a:latin typeface="Arial" panose="020B0604020202020204" pitchFamily="34" charset="0"/>
                <a:cs typeface="Arial" panose="020B0604020202020204" pitchFamily="34" charset="0"/>
              </a:rPr>
              <a:t>AFS</a:t>
            </a:r>
          </a:p>
          <a:p>
            <a:pPr marL="112713" indent="-112713"/>
            <a:r>
              <a:rPr lang="en-US" sz="800" dirty="0">
                <a:solidFill>
                  <a:prstClr val="black"/>
                </a:solidFill>
                <a:latin typeface="Arial" panose="020B0604020202020204" pitchFamily="34" charset="0"/>
                <a:cs typeface="Arial" panose="020B0604020202020204" pitchFamily="34" charset="0"/>
              </a:rPr>
              <a:t>AEE</a:t>
            </a:r>
          </a:p>
          <a:p>
            <a:pPr marL="112713" indent="-112713"/>
            <a:r>
              <a:rPr lang="en-US" sz="800" dirty="0">
                <a:solidFill>
                  <a:prstClr val="black"/>
                </a:solidFill>
                <a:latin typeface="Arial" panose="020B0604020202020204" pitchFamily="34" charset="0"/>
                <a:cs typeface="Arial" panose="020B0604020202020204" pitchFamily="34" charset="0"/>
              </a:rPr>
              <a:t>AJE</a:t>
            </a:r>
          </a:p>
          <a:p>
            <a:pPr marL="112713" indent="-112713">
              <a:defRPr/>
            </a:pPr>
            <a:r>
              <a:rPr lang="en-US" sz="800" dirty="0">
                <a:solidFill>
                  <a:prstClr val="black"/>
                </a:solidFill>
                <a:latin typeface="Arial" panose="020B0604020202020204" pitchFamily="34" charset="0"/>
                <a:cs typeface="Arial" panose="020B0604020202020204" pitchFamily="34" charset="0"/>
              </a:rPr>
              <a:t>AJM</a:t>
            </a:r>
          </a:p>
          <a:p>
            <a:pPr marL="112713" indent="-112713">
              <a:defRPr/>
            </a:pPr>
            <a:r>
              <a:rPr lang="en-US" sz="800" dirty="0">
                <a:solidFill>
                  <a:prstClr val="black"/>
                </a:solidFill>
                <a:latin typeface="Arial" panose="020B0604020202020204" pitchFamily="34" charset="0"/>
                <a:cs typeface="Arial" panose="020B0604020202020204" pitchFamily="34" charset="0"/>
              </a:rPr>
              <a:t>ANG</a:t>
            </a:r>
          </a:p>
          <a:p>
            <a:pPr marL="112713" indent="-112713">
              <a:defRPr/>
            </a:pPr>
            <a:r>
              <a:rPr lang="en-US" sz="800" dirty="0">
                <a:solidFill>
                  <a:prstClr val="black"/>
                </a:solidFill>
                <a:latin typeface="Arial" panose="020B0604020202020204" pitchFamily="34" charset="0"/>
                <a:cs typeface="Arial" panose="020B0604020202020204" pitchFamily="34" charset="0"/>
              </a:rPr>
              <a:t>ARP</a:t>
            </a:r>
          </a:p>
          <a:p>
            <a:pPr marL="112713" indent="-112713">
              <a:defRPr/>
            </a:pPr>
            <a:r>
              <a:rPr lang="en-US" sz="800" dirty="0">
                <a:solidFill>
                  <a:prstClr val="black"/>
                </a:solidFill>
                <a:latin typeface="Arial" panose="020B0604020202020204" pitchFamily="34" charset="0"/>
                <a:cs typeface="Arial" panose="020B0604020202020204" pitchFamily="34" charset="0"/>
              </a:rPr>
              <a:t>AJM</a:t>
            </a:r>
          </a:p>
          <a:p>
            <a:pPr marL="112713" indent="-112713">
              <a:defRPr/>
            </a:pPr>
            <a:r>
              <a:rPr lang="en-US" sz="800" dirty="0">
                <a:solidFill>
                  <a:prstClr val="black"/>
                </a:solidFill>
                <a:latin typeface="Arial" panose="020B0604020202020204" pitchFamily="34" charset="0"/>
                <a:cs typeface="Arial" panose="020B0604020202020204" pitchFamily="34" charset="0"/>
              </a:rPr>
              <a:t>ANG</a:t>
            </a:r>
          </a:p>
          <a:p>
            <a:pPr marL="112713" indent="-112713">
              <a:defRPr/>
            </a:pPr>
            <a:r>
              <a:rPr lang="en-US" sz="800" dirty="0">
                <a:solidFill>
                  <a:prstClr val="black"/>
                </a:solidFill>
                <a:latin typeface="Arial" panose="020B0604020202020204" pitchFamily="34" charset="0"/>
                <a:cs typeface="Arial" panose="020B0604020202020204" pitchFamily="34" charset="0"/>
              </a:rPr>
              <a:t>ARP</a:t>
            </a:r>
          </a:p>
          <a:p>
            <a:pPr marL="112713" indent="-112713"/>
            <a:r>
              <a:rPr lang="en-US" sz="800" dirty="0" smtClean="0">
                <a:solidFill>
                  <a:prstClr val="black"/>
                </a:solidFill>
                <a:latin typeface="Arial" panose="020B0604020202020204" pitchFamily="34" charset="0"/>
                <a:cs typeface="Arial" panose="020B0604020202020204" pitchFamily="34" charset="0"/>
              </a:rPr>
              <a:t>Industry </a:t>
            </a:r>
            <a:r>
              <a:rPr lang="en-US" sz="800" dirty="0">
                <a:solidFill>
                  <a:prstClr val="black"/>
                </a:solidFill>
                <a:latin typeface="Arial" panose="020B0604020202020204" pitchFamily="34" charset="0"/>
                <a:cs typeface="Arial" panose="020B0604020202020204" pitchFamily="34" charset="0"/>
              </a:rPr>
              <a:t>– Honeywell, Rockwell Collins, Boeing, Airbus</a:t>
            </a:r>
          </a:p>
          <a:p>
            <a:pPr marL="112713" indent="-112713"/>
            <a:r>
              <a:rPr lang="en-US" sz="800" dirty="0">
                <a:solidFill>
                  <a:prstClr val="black"/>
                </a:solidFill>
                <a:latin typeface="Arial" panose="020B0604020202020204" pitchFamily="34" charset="0"/>
                <a:cs typeface="Arial" panose="020B0604020202020204" pitchFamily="34" charset="0"/>
              </a:rPr>
              <a:t>ASPIRE and AIRE Initiatives</a:t>
            </a:r>
          </a:p>
          <a:p>
            <a:pPr marL="112713" indent="-112713"/>
            <a:endParaRPr lang="en-US" sz="800" dirty="0" smtClean="0">
              <a:solidFill>
                <a:prstClr val="black"/>
              </a:solidFill>
              <a:latin typeface="Arial" panose="020B0604020202020204" pitchFamily="34" charset="0"/>
              <a:cs typeface="Arial" panose="020B0604020202020204" pitchFamily="34" charset="0"/>
            </a:endParaRPr>
          </a:p>
          <a:p>
            <a:pPr marL="112713" indent="-112713"/>
            <a:endParaRPr lang="en-US" sz="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5679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xtGen foundational, Transformational, and Implementation programs." title="Background Image"/>
          <p:cNvPicPr>
            <a:picLocks/>
          </p:cNvPicPr>
          <p:nvPr/>
        </p:nvPicPr>
        <p:blipFill rotWithShape="1">
          <a:blip r:embed="rId3">
            <a:extLst>
              <a:ext uri="{28A0092B-C50C-407E-A947-70E740481C1C}">
                <a14:useLocalDpi xmlns:a14="http://schemas.microsoft.com/office/drawing/2010/main" val="0"/>
              </a:ext>
            </a:extLst>
          </a:blip>
          <a:srcRect t="2807"/>
          <a:stretch/>
        </p:blipFill>
        <p:spPr>
          <a:xfrm>
            <a:off x="0" y="0"/>
            <a:ext cx="9144000" cy="6858000"/>
          </a:xfrm>
          <a:prstGeom prst="rect">
            <a:avLst/>
          </a:prstGeom>
        </p:spPr>
      </p:pic>
      <p:sp>
        <p:nvSpPr>
          <p:cNvPr id="8" name="Title 7"/>
          <p:cNvSpPr>
            <a:spLocks noGrp="1"/>
          </p:cNvSpPr>
          <p:nvPr>
            <p:ph type="title"/>
          </p:nvPr>
        </p:nvSpPr>
        <p:spPr/>
        <p:txBody>
          <a:bodyPr/>
          <a:lstStyle/>
          <a:p>
            <a:r>
              <a:rPr lang="en-US" sz="3200" dirty="0">
                <a:solidFill>
                  <a:schemeClr val="tx2"/>
                </a:solidFill>
                <a:ea typeface="ＭＳ Ｐゴシック" pitchFamily="34" charset="-128"/>
                <a:cs typeface="Arial" charset="0"/>
              </a:rPr>
              <a:t>Delivering NextGen </a:t>
            </a:r>
            <a:r>
              <a:rPr lang="en-US" sz="3200" dirty="0" smtClean="0">
                <a:solidFill>
                  <a:schemeClr val="tx2"/>
                </a:solidFill>
                <a:ea typeface="ＭＳ Ｐゴシック" pitchFamily="34" charset="-128"/>
                <a:cs typeface="Arial" charset="0"/>
              </a:rPr>
              <a:t>Improvements</a:t>
            </a:r>
            <a:endParaRPr lang="en-US" sz="3200" dirty="0">
              <a:solidFill>
                <a:schemeClr val="tx2"/>
              </a:solidFill>
            </a:endParaRPr>
          </a:p>
        </p:txBody>
      </p:sp>
      <p:sp>
        <p:nvSpPr>
          <p:cNvPr id="3" name="Text Box 34"/>
          <p:cNvSpPr txBox="1">
            <a:spLocks noChangeArrowheads="1"/>
          </p:cNvSpPr>
          <p:nvPr/>
        </p:nvSpPr>
        <p:spPr bwMode="white">
          <a:xfrm>
            <a:off x="888024" y="1008235"/>
            <a:ext cx="271219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r" eaLnBrk="1" fontAlgn="auto" hangingPunct="1">
              <a:spcBef>
                <a:spcPct val="50000"/>
              </a:spcBef>
              <a:spcAft>
                <a:spcPts val="0"/>
              </a:spcAft>
              <a:buClr>
                <a:srgbClr val="C0504D"/>
              </a:buClr>
              <a:buFont typeface="Wingdings" pitchFamily="2" charset="2"/>
              <a:buNone/>
            </a:pPr>
            <a:r>
              <a:rPr lang="en-US" sz="1600" b="1" dirty="0">
                <a:solidFill>
                  <a:srgbClr val="1D2F68"/>
                </a:solidFill>
                <a:latin typeface="Arial" charset="0"/>
                <a:cs typeface="Arial" charset="0"/>
              </a:rPr>
              <a:t>Legacy System</a:t>
            </a:r>
          </a:p>
        </p:txBody>
      </p:sp>
      <p:sp>
        <p:nvSpPr>
          <p:cNvPr id="4" name="Text Box 38"/>
          <p:cNvSpPr txBox="1">
            <a:spLocks noChangeArrowheads="1"/>
          </p:cNvSpPr>
          <p:nvPr/>
        </p:nvSpPr>
        <p:spPr bwMode="white">
          <a:xfrm>
            <a:off x="5158246" y="1009823"/>
            <a:ext cx="2219325"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fontAlgn="auto" hangingPunct="1">
              <a:spcBef>
                <a:spcPct val="50000"/>
              </a:spcBef>
              <a:spcAft>
                <a:spcPts val="0"/>
              </a:spcAft>
              <a:buClr>
                <a:srgbClr val="C0504D"/>
              </a:buClr>
              <a:buFont typeface="Wingdings" pitchFamily="2" charset="2"/>
              <a:buNone/>
            </a:pPr>
            <a:r>
              <a:rPr lang="en-US" sz="1600" b="1" dirty="0">
                <a:solidFill>
                  <a:srgbClr val="1D2F68"/>
                </a:solidFill>
                <a:latin typeface="Arial" charset="0"/>
                <a:cs typeface="Arial" charset="0"/>
              </a:rPr>
              <a:t>NextGen</a:t>
            </a:r>
          </a:p>
        </p:txBody>
      </p:sp>
      <p:sp>
        <p:nvSpPr>
          <p:cNvPr id="5" name="Text Box 41"/>
          <p:cNvSpPr txBox="1">
            <a:spLocks noChangeArrowheads="1"/>
          </p:cNvSpPr>
          <p:nvPr/>
        </p:nvSpPr>
        <p:spPr bwMode="white">
          <a:xfrm>
            <a:off x="2863" y="1276261"/>
            <a:ext cx="36988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fontAlgn="auto" hangingPunct="1">
              <a:spcBef>
                <a:spcPts val="0"/>
              </a:spcBef>
              <a:spcAft>
                <a:spcPts val="0"/>
              </a:spcAft>
              <a:buClr>
                <a:srgbClr val="C0504D"/>
              </a:buClr>
              <a:buFont typeface="Wingdings" charset="0"/>
              <a:buNone/>
              <a:defRPr/>
            </a:pPr>
            <a:r>
              <a:rPr lang="en-US" sz="1200" b="1" dirty="0" smtClean="0">
                <a:solidFill>
                  <a:prstClr val="black"/>
                </a:solidFill>
                <a:latin typeface="Arial" charset="0"/>
                <a:cs typeface="Arial" charset="0"/>
              </a:rPr>
              <a:t>Radar</a:t>
            </a:r>
          </a:p>
          <a:p>
            <a:pPr algn="r" eaLnBrk="1" fontAlgn="auto" hangingPunct="1">
              <a:spcBef>
                <a:spcPts val="0"/>
              </a:spcBef>
              <a:spcAft>
                <a:spcPts val="0"/>
              </a:spcAft>
              <a:buClr>
                <a:srgbClr val="C0504D"/>
              </a:buClr>
              <a:defRPr/>
            </a:pPr>
            <a:r>
              <a:rPr lang="en-US" sz="1200" b="1" dirty="0" smtClean="0">
                <a:solidFill>
                  <a:prstClr val="black"/>
                </a:solidFill>
                <a:latin typeface="Arial" charset="0"/>
                <a:cs typeface="Arial" charset="0"/>
              </a:rPr>
              <a:t>Inefficient Routes</a:t>
            </a:r>
          </a:p>
          <a:p>
            <a:pPr algn="r" eaLnBrk="1" fontAlgn="auto" hangingPunct="1">
              <a:spcBef>
                <a:spcPts val="0"/>
              </a:spcBef>
              <a:spcAft>
                <a:spcPts val="0"/>
              </a:spcAft>
              <a:buClr>
                <a:srgbClr val="C0504D"/>
              </a:buClr>
              <a:buFont typeface="Wingdings" charset="0"/>
              <a:buNone/>
              <a:defRPr/>
            </a:pPr>
            <a:r>
              <a:rPr lang="en-US" sz="1200" b="1" dirty="0" smtClean="0">
                <a:solidFill>
                  <a:prstClr val="black"/>
                </a:solidFill>
                <a:latin typeface="Arial" charset="0"/>
                <a:cs typeface="Arial" charset="0"/>
              </a:rPr>
              <a:t> Voice Communications</a:t>
            </a:r>
          </a:p>
          <a:p>
            <a:pPr algn="r" eaLnBrk="1" fontAlgn="auto" hangingPunct="1">
              <a:spcBef>
                <a:spcPts val="0"/>
              </a:spcBef>
              <a:spcAft>
                <a:spcPts val="0"/>
              </a:spcAft>
              <a:buClr>
                <a:srgbClr val="C0504D"/>
              </a:buClr>
              <a:buFont typeface="Wingdings" charset="0"/>
              <a:buNone/>
              <a:defRPr/>
            </a:pPr>
            <a:r>
              <a:rPr lang="en-US" sz="1200" b="1" dirty="0" smtClean="0">
                <a:solidFill>
                  <a:prstClr val="black"/>
                </a:solidFill>
                <a:latin typeface="Arial" charset="0"/>
                <a:cs typeface="Arial" charset="0"/>
              </a:rPr>
              <a:t>Disparate Information </a:t>
            </a:r>
          </a:p>
          <a:p>
            <a:pPr algn="r" eaLnBrk="1" fontAlgn="auto" hangingPunct="1">
              <a:spcBef>
                <a:spcPts val="0"/>
              </a:spcBef>
              <a:spcAft>
                <a:spcPts val="0"/>
              </a:spcAft>
              <a:buClr>
                <a:srgbClr val="C0504D"/>
              </a:buClr>
              <a:buFont typeface="Wingdings" charset="0"/>
              <a:buNone/>
              <a:defRPr/>
            </a:pPr>
            <a:r>
              <a:rPr lang="en-US" sz="1200" b="1" dirty="0" smtClean="0">
                <a:solidFill>
                  <a:prstClr val="black"/>
                </a:solidFill>
                <a:latin typeface="Arial" charset="0"/>
                <a:cs typeface="Arial" charset="0"/>
              </a:rPr>
              <a:t>Fragmented  Weather Forecasting</a:t>
            </a:r>
          </a:p>
          <a:p>
            <a:pPr algn="r" eaLnBrk="1" fontAlgn="auto" hangingPunct="1">
              <a:spcBef>
                <a:spcPts val="0"/>
              </a:spcBef>
              <a:spcAft>
                <a:spcPts val="0"/>
              </a:spcAft>
              <a:buClr>
                <a:srgbClr val="C0504D"/>
              </a:buClr>
              <a:buFont typeface="Wingdings" charset="0"/>
              <a:buNone/>
              <a:defRPr/>
            </a:pPr>
            <a:r>
              <a:rPr lang="en-US" sz="1200" b="1" dirty="0" smtClean="0">
                <a:solidFill>
                  <a:prstClr val="black"/>
                </a:solidFill>
                <a:latin typeface="Arial" charset="0"/>
                <a:cs typeface="Arial" charset="0"/>
              </a:rPr>
              <a:t>Weather Restricted Visibility</a:t>
            </a:r>
          </a:p>
          <a:p>
            <a:pPr algn="r" eaLnBrk="1" fontAlgn="auto" hangingPunct="1">
              <a:spcBef>
                <a:spcPts val="0"/>
              </a:spcBef>
              <a:spcAft>
                <a:spcPts val="0"/>
              </a:spcAft>
              <a:buClr>
                <a:srgbClr val="C0504D"/>
              </a:buClr>
              <a:buFont typeface="Wingdings" charset="0"/>
              <a:buNone/>
              <a:defRPr/>
            </a:pPr>
            <a:r>
              <a:rPr lang="en-US" sz="1200" b="1" dirty="0" smtClean="0">
                <a:solidFill>
                  <a:prstClr val="black"/>
                </a:solidFill>
                <a:latin typeface="Arial" charset="0"/>
                <a:cs typeface="Arial" charset="0"/>
              </a:rPr>
              <a:t>Forensic Safety Systems</a:t>
            </a:r>
          </a:p>
          <a:p>
            <a:pPr algn="r" eaLnBrk="1" fontAlgn="auto" hangingPunct="1">
              <a:spcBef>
                <a:spcPts val="0"/>
              </a:spcBef>
              <a:spcAft>
                <a:spcPts val="0"/>
              </a:spcAft>
              <a:buClr>
                <a:srgbClr val="C0504D"/>
              </a:buClr>
              <a:buFont typeface="Wingdings" charset="0"/>
              <a:buNone/>
              <a:defRPr/>
            </a:pPr>
            <a:r>
              <a:rPr lang="en-US" sz="1200" b="1" dirty="0" smtClean="0">
                <a:solidFill>
                  <a:prstClr val="black"/>
                </a:solidFill>
                <a:latin typeface="Arial" charset="0"/>
                <a:cs typeface="Arial" charset="0"/>
              </a:rPr>
              <a:t>Nationwide Focus</a:t>
            </a:r>
          </a:p>
        </p:txBody>
      </p:sp>
      <p:sp>
        <p:nvSpPr>
          <p:cNvPr id="6" name="Text Box 42"/>
          <p:cNvSpPr txBox="1">
            <a:spLocks noChangeArrowheads="1"/>
          </p:cNvSpPr>
          <p:nvPr/>
        </p:nvSpPr>
        <p:spPr bwMode="white">
          <a:xfrm>
            <a:off x="5082863" y="1276261"/>
            <a:ext cx="35607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buClr>
                <a:srgbClr val="C0504D"/>
              </a:buClr>
              <a:buFont typeface="Wingdings" charset="0"/>
              <a:buNone/>
              <a:defRPr/>
            </a:pPr>
            <a:r>
              <a:rPr lang="en-US" sz="1200" b="1" dirty="0" smtClean="0">
                <a:solidFill>
                  <a:prstClr val="black"/>
                </a:solidFill>
                <a:latin typeface="Arial" charset="0"/>
                <a:cs typeface="Arial" charset="0"/>
              </a:rPr>
              <a:t>Satellite</a:t>
            </a:r>
          </a:p>
          <a:p>
            <a:pPr eaLnBrk="1" fontAlgn="auto" hangingPunct="1">
              <a:spcBef>
                <a:spcPts val="0"/>
              </a:spcBef>
              <a:spcAft>
                <a:spcPts val="0"/>
              </a:spcAft>
              <a:buClr>
                <a:srgbClr val="C0504D"/>
              </a:buClr>
              <a:defRPr/>
            </a:pPr>
            <a:r>
              <a:rPr lang="en-US" sz="1200" b="1" dirty="0" smtClean="0">
                <a:solidFill>
                  <a:prstClr val="black"/>
                </a:solidFill>
                <a:latin typeface="Arial" charset="0"/>
                <a:cs typeface="Arial" charset="0"/>
              </a:rPr>
              <a:t>Performance Based Navigation (fuel savings)</a:t>
            </a:r>
          </a:p>
          <a:p>
            <a:pPr eaLnBrk="1" fontAlgn="auto" hangingPunct="1">
              <a:spcBef>
                <a:spcPts val="0"/>
              </a:spcBef>
              <a:spcAft>
                <a:spcPts val="0"/>
              </a:spcAft>
              <a:buClr>
                <a:srgbClr val="C0504D"/>
              </a:buClr>
              <a:buFont typeface="Wingdings" charset="0"/>
              <a:buNone/>
              <a:defRPr/>
            </a:pPr>
            <a:r>
              <a:rPr lang="en-US" sz="1200" b="1" dirty="0" smtClean="0">
                <a:solidFill>
                  <a:prstClr val="black"/>
                </a:solidFill>
                <a:latin typeface="Arial" charset="0"/>
                <a:cs typeface="Arial" charset="0"/>
              </a:rPr>
              <a:t>Voice &amp; Digital Communications</a:t>
            </a:r>
          </a:p>
          <a:p>
            <a:pPr eaLnBrk="1" fontAlgn="auto" hangingPunct="1">
              <a:spcBef>
                <a:spcPts val="0"/>
              </a:spcBef>
              <a:spcAft>
                <a:spcPts val="0"/>
              </a:spcAft>
              <a:buClr>
                <a:srgbClr val="C0504D"/>
              </a:buClr>
              <a:buFont typeface="Wingdings" charset="0"/>
              <a:buNone/>
              <a:defRPr/>
            </a:pPr>
            <a:r>
              <a:rPr lang="en-US" sz="1200" b="1" dirty="0" smtClean="0">
                <a:solidFill>
                  <a:prstClr val="black"/>
                </a:solidFill>
                <a:latin typeface="Arial" charset="0"/>
                <a:cs typeface="Arial" charset="0"/>
              </a:rPr>
              <a:t>Automated Decision Support Tools</a:t>
            </a:r>
          </a:p>
          <a:p>
            <a:pPr eaLnBrk="1" fontAlgn="auto" hangingPunct="1">
              <a:spcBef>
                <a:spcPts val="0"/>
              </a:spcBef>
              <a:spcAft>
                <a:spcPts val="0"/>
              </a:spcAft>
              <a:buClr>
                <a:srgbClr val="C0504D"/>
              </a:buClr>
              <a:buFont typeface="Wingdings" charset="0"/>
              <a:buNone/>
              <a:defRPr/>
            </a:pPr>
            <a:r>
              <a:rPr lang="en-US" sz="1200" b="1" dirty="0" smtClean="0">
                <a:solidFill>
                  <a:prstClr val="black"/>
                </a:solidFill>
                <a:latin typeface="Arial" charset="0"/>
                <a:cs typeface="Arial" charset="0"/>
              </a:rPr>
              <a:t>Integrated Weather Information</a:t>
            </a:r>
          </a:p>
          <a:p>
            <a:pPr eaLnBrk="1" fontAlgn="auto" hangingPunct="1">
              <a:spcBef>
                <a:spcPts val="0"/>
              </a:spcBef>
              <a:spcAft>
                <a:spcPts val="0"/>
              </a:spcAft>
              <a:buClr>
                <a:srgbClr val="C0504D"/>
              </a:buClr>
              <a:buFont typeface="Wingdings" charset="0"/>
              <a:buNone/>
              <a:defRPr/>
            </a:pPr>
            <a:r>
              <a:rPr lang="en-US" sz="1200" b="1" dirty="0" smtClean="0">
                <a:solidFill>
                  <a:prstClr val="black"/>
                </a:solidFill>
                <a:latin typeface="Arial" charset="0"/>
                <a:cs typeface="Arial" charset="0"/>
              </a:rPr>
              <a:t>Improved Access in Low Visibility</a:t>
            </a:r>
          </a:p>
          <a:p>
            <a:pPr eaLnBrk="1" fontAlgn="auto" hangingPunct="1">
              <a:spcBef>
                <a:spcPts val="0"/>
              </a:spcBef>
              <a:spcAft>
                <a:spcPts val="0"/>
              </a:spcAft>
              <a:buClr>
                <a:srgbClr val="C0504D"/>
              </a:buClr>
              <a:buFont typeface="Wingdings" charset="0"/>
              <a:buNone/>
              <a:defRPr/>
            </a:pPr>
            <a:r>
              <a:rPr lang="en-US" sz="1200" b="1" dirty="0" smtClean="0">
                <a:solidFill>
                  <a:prstClr val="black"/>
                </a:solidFill>
                <a:latin typeface="Arial" charset="0"/>
                <a:cs typeface="Arial" charset="0"/>
              </a:rPr>
              <a:t>Prognostic Safety Systems</a:t>
            </a:r>
          </a:p>
          <a:p>
            <a:pPr eaLnBrk="1" fontAlgn="auto" hangingPunct="1">
              <a:spcBef>
                <a:spcPts val="0"/>
              </a:spcBef>
              <a:spcAft>
                <a:spcPts val="0"/>
              </a:spcAft>
              <a:buClr>
                <a:srgbClr val="C0504D"/>
              </a:buClr>
              <a:buFont typeface="Wingdings" charset="0"/>
              <a:buNone/>
              <a:defRPr/>
            </a:pPr>
            <a:r>
              <a:rPr lang="en-US" sz="1200" b="1" dirty="0" smtClean="0">
                <a:solidFill>
                  <a:prstClr val="black"/>
                </a:solidFill>
                <a:latin typeface="Arial" charset="0"/>
                <a:cs typeface="Arial" charset="0"/>
              </a:rPr>
              <a:t>Focus on Congested Metroplexes</a:t>
            </a:r>
          </a:p>
        </p:txBody>
      </p:sp>
      <p:sp>
        <p:nvSpPr>
          <p:cNvPr id="21" name="Line 15" descr="line" title="Decorative Element"/>
          <p:cNvSpPr>
            <a:spLocks noChangeShapeType="1"/>
          </p:cNvSpPr>
          <p:nvPr/>
        </p:nvSpPr>
        <p:spPr bwMode="auto">
          <a:xfrm>
            <a:off x="1491198" y="1328660"/>
            <a:ext cx="2120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dirty="0">
              <a:solidFill>
                <a:prstClr val="black"/>
              </a:solidFill>
              <a:latin typeface="Calibri"/>
            </a:endParaRPr>
          </a:p>
        </p:txBody>
      </p:sp>
      <p:sp>
        <p:nvSpPr>
          <p:cNvPr id="22" name="Line 15" descr="Line" title="Decorative Element"/>
          <p:cNvSpPr>
            <a:spLocks noChangeShapeType="1"/>
          </p:cNvSpPr>
          <p:nvPr/>
        </p:nvSpPr>
        <p:spPr bwMode="auto">
          <a:xfrm>
            <a:off x="5159063" y="1325664"/>
            <a:ext cx="2120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dirty="0">
              <a:solidFill>
                <a:prstClr val="black"/>
              </a:solidFill>
              <a:latin typeface="Calibri"/>
            </a:endParaRPr>
          </a:p>
        </p:txBody>
      </p:sp>
      <p:sp>
        <p:nvSpPr>
          <p:cNvPr id="23" name="AutoShape 9" descr="right facing arrow" title="Decorative Element"/>
          <p:cNvSpPr>
            <a:spLocks noChangeAspect="1" noChangeArrowheads="1"/>
          </p:cNvSpPr>
          <p:nvPr/>
        </p:nvSpPr>
        <p:spPr bwMode="auto">
          <a:xfrm>
            <a:off x="4065265" y="1375732"/>
            <a:ext cx="647694" cy="1177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8000"/>
          </a:solidFill>
          <a:ln w="9525">
            <a:solidFill>
              <a:schemeClr val="tx1"/>
            </a:solidFill>
            <a:miter lim="800000"/>
            <a:headEnd/>
            <a:tailEnd/>
          </a:ln>
        </p:spPr>
        <p:txBody>
          <a:bodyPr wrap="none" anchor="ctr"/>
          <a:lstStyle/>
          <a:p>
            <a:pPr fontAlgn="auto">
              <a:spcBef>
                <a:spcPts val="0"/>
              </a:spcBef>
              <a:spcAft>
                <a:spcPts val="0"/>
              </a:spcAft>
            </a:pPr>
            <a:endParaRPr lang="en-US" dirty="0">
              <a:solidFill>
                <a:prstClr val="black"/>
              </a:solidFill>
              <a:latin typeface="Calibri"/>
            </a:endParaRPr>
          </a:p>
        </p:txBody>
      </p:sp>
      <p:sp>
        <p:nvSpPr>
          <p:cNvPr id="24" name="AutoShape 9" descr="right facing arrow" title="Decorative Element"/>
          <p:cNvSpPr>
            <a:spLocks noChangeAspect="1" noChangeArrowheads="1"/>
          </p:cNvSpPr>
          <p:nvPr/>
        </p:nvSpPr>
        <p:spPr bwMode="auto">
          <a:xfrm>
            <a:off x="4065265" y="1542902"/>
            <a:ext cx="647694" cy="1177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8000"/>
          </a:solidFill>
          <a:ln w="9525">
            <a:solidFill>
              <a:schemeClr val="tx1"/>
            </a:solidFill>
            <a:miter lim="800000"/>
            <a:headEnd/>
            <a:tailEnd/>
          </a:ln>
        </p:spPr>
        <p:txBody>
          <a:bodyPr wrap="none" anchor="ctr"/>
          <a:lstStyle/>
          <a:p>
            <a:pPr fontAlgn="auto">
              <a:spcBef>
                <a:spcPts val="0"/>
              </a:spcBef>
              <a:spcAft>
                <a:spcPts val="0"/>
              </a:spcAft>
            </a:pPr>
            <a:endParaRPr lang="en-US" dirty="0">
              <a:solidFill>
                <a:prstClr val="black"/>
              </a:solidFill>
              <a:latin typeface="Calibri"/>
            </a:endParaRPr>
          </a:p>
        </p:txBody>
      </p:sp>
      <p:sp>
        <p:nvSpPr>
          <p:cNvPr id="25" name="AutoShape 9" descr="right facing arrow" title="Decorative Element"/>
          <p:cNvSpPr>
            <a:spLocks noChangeAspect="1" noChangeArrowheads="1"/>
          </p:cNvSpPr>
          <p:nvPr/>
        </p:nvSpPr>
        <p:spPr bwMode="auto">
          <a:xfrm>
            <a:off x="4065265" y="1732711"/>
            <a:ext cx="647694" cy="1177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8000"/>
          </a:solidFill>
          <a:ln w="9525">
            <a:solidFill>
              <a:schemeClr val="tx1"/>
            </a:solidFill>
            <a:miter lim="800000"/>
            <a:headEnd/>
            <a:tailEnd/>
          </a:ln>
        </p:spPr>
        <p:txBody>
          <a:bodyPr wrap="none" anchor="ctr"/>
          <a:lstStyle/>
          <a:p>
            <a:pPr fontAlgn="auto">
              <a:spcBef>
                <a:spcPts val="0"/>
              </a:spcBef>
              <a:spcAft>
                <a:spcPts val="0"/>
              </a:spcAft>
            </a:pPr>
            <a:endParaRPr lang="en-US" dirty="0">
              <a:solidFill>
                <a:prstClr val="black"/>
              </a:solidFill>
              <a:latin typeface="Calibri"/>
            </a:endParaRPr>
          </a:p>
        </p:txBody>
      </p:sp>
      <p:sp>
        <p:nvSpPr>
          <p:cNvPr id="26" name="AutoShape 9" descr="right facing arrow" title="Decorative Element"/>
          <p:cNvSpPr>
            <a:spLocks noChangeAspect="1" noChangeArrowheads="1"/>
          </p:cNvSpPr>
          <p:nvPr/>
        </p:nvSpPr>
        <p:spPr bwMode="auto">
          <a:xfrm>
            <a:off x="4065265" y="1923762"/>
            <a:ext cx="647694" cy="1177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8000"/>
          </a:solidFill>
          <a:ln w="9525">
            <a:solidFill>
              <a:schemeClr val="tx1"/>
            </a:solidFill>
            <a:miter lim="800000"/>
            <a:headEnd/>
            <a:tailEnd/>
          </a:ln>
        </p:spPr>
        <p:txBody>
          <a:bodyPr wrap="none" anchor="ctr"/>
          <a:lstStyle/>
          <a:p>
            <a:pPr fontAlgn="auto">
              <a:spcBef>
                <a:spcPts val="0"/>
              </a:spcBef>
              <a:spcAft>
                <a:spcPts val="0"/>
              </a:spcAft>
            </a:pPr>
            <a:endParaRPr lang="en-US" dirty="0">
              <a:solidFill>
                <a:prstClr val="black"/>
              </a:solidFill>
              <a:latin typeface="Calibri"/>
            </a:endParaRPr>
          </a:p>
        </p:txBody>
      </p:sp>
      <p:sp>
        <p:nvSpPr>
          <p:cNvPr id="27" name="AutoShape 9" descr="right facing arrow" title="Decorative Element"/>
          <p:cNvSpPr>
            <a:spLocks noChangeAspect="1" noChangeArrowheads="1"/>
          </p:cNvSpPr>
          <p:nvPr/>
        </p:nvSpPr>
        <p:spPr bwMode="auto">
          <a:xfrm>
            <a:off x="4065265" y="2097032"/>
            <a:ext cx="647694" cy="1177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8000"/>
          </a:solidFill>
          <a:ln w="9525">
            <a:solidFill>
              <a:schemeClr val="tx1"/>
            </a:solidFill>
            <a:miter lim="800000"/>
            <a:headEnd/>
            <a:tailEnd/>
          </a:ln>
        </p:spPr>
        <p:txBody>
          <a:bodyPr wrap="none" anchor="ctr"/>
          <a:lstStyle/>
          <a:p>
            <a:pPr fontAlgn="auto">
              <a:spcBef>
                <a:spcPts val="0"/>
              </a:spcBef>
              <a:spcAft>
                <a:spcPts val="0"/>
              </a:spcAft>
            </a:pPr>
            <a:endParaRPr lang="en-US" dirty="0">
              <a:solidFill>
                <a:prstClr val="black"/>
              </a:solidFill>
              <a:latin typeface="Calibri"/>
            </a:endParaRPr>
          </a:p>
        </p:txBody>
      </p:sp>
      <p:sp>
        <p:nvSpPr>
          <p:cNvPr id="28" name="AutoShape 9" descr="right facing arrow" title="Decorative Element"/>
          <p:cNvSpPr>
            <a:spLocks noChangeAspect="1" noChangeArrowheads="1"/>
          </p:cNvSpPr>
          <p:nvPr/>
        </p:nvSpPr>
        <p:spPr bwMode="auto">
          <a:xfrm>
            <a:off x="4065265" y="2285012"/>
            <a:ext cx="647694" cy="1177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8000"/>
          </a:solidFill>
          <a:ln w="9525">
            <a:solidFill>
              <a:schemeClr val="tx1"/>
            </a:solidFill>
            <a:miter lim="800000"/>
            <a:headEnd/>
            <a:tailEnd/>
          </a:ln>
        </p:spPr>
        <p:txBody>
          <a:bodyPr wrap="none" anchor="ctr"/>
          <a:lstStyle/>
          <a:p>
            <a:pPr fontAlgn="auto">
              <a:spcBef>
                <a:spcPts val="0"/>
              </a:spcBef>
              <a:spcAft>
                <a:spcPts val="0"/>
              </a:spcAft>
            </a:pPr>
            <a:endParaRPr lang="en-US" dirty="0">
              <a:solidFill>
                <a:prstClr val="black"/>
              </a:solidFill>
              <a:latin typeface="Calibri"/>
            </a:endParaRPr>
          </a:p>
        </p:txBody>
      </p:sp>
      <p:sp>
        <p:nvSpPr>
          <p:cNvPr id="29" name="AutoShape 9" descr="right facing arrow" title="Decorative Element"/>
          <p:cNvSpPr>
            <a:spLocks noChangeAspect="1" noChangeArrowheads="1"/>
          </p:cNvSpPr>
          <p:nvPr/>
        </p:nvSpPr>
        <p:spPr bwMode="auto">
          <a:xfrm>
            <a:off x="4065265" y="2475938"/>
            <a:ext cx="647694" cy="1177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8000"/>
          </a:solidFill>
          <a:ln w="9525">
            <a:solidFill>
              <a:schemeClr val="tx1"/>
            </a:solidFill>
            <a:miter lim="800000"/>
            <a:headEnd/>
            <a:tailEnd/>
          </a:ln>
        </p:spPr>
        <p:txBody>
          <a:bodyPr wrap="none" anchor="ctr"/>
          <a:lstStyle/>
          <a:p>
            <a:pPr fontAlgn="auto">
              <a:spcBef>
                <a:spcPts val="0"/>
              </a:spcBef>
              <a:spcAft>
                <a:spcPts val="0"/>
              </a:spcAft>
            </a:pPr>
            <a:endParaRPr lang="en-US" dirty="0">
              <a:solidFill>
                <a:prstClr val="black"/>
              </a:solidFill>
              <a:latin typeface="Calibri"/>
            </a:endParaRPr>
          </a:p>
        </p:txBody>
      </p:sp>
      <p:sp>
        <p:nvSpPr>
          <p:cNvPr id="30" name="AutoShape 9" descr="right facing arrow" title="Decorative Element"/>
          <p:cNvSpPr>
            <a:spLocks noChangeAspect="1" noChangeArrowheads="1"/>
          </p:cNvSpPr>
          <p:nvPr/>
        </p:nvSpPr>
        <p:spPr bwMode="auto">
          <a:xfrm>
            <a:off x="4065265" y="2647594"/>
            <a:ext cx="647694" cy="1177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8000"/>
          </a:solidFill>
          <a:ln w="9525">
            <a:solidFill>
              <a:schemeClr val="tx1"/>
            </a:solidFill>
            <a:miter lim="800000"/>
            <a:headEnd/>
            <a:tailEnd/>
          </a:ln>
        </p:spPr>
        <p:txBody>
          <a:bodyPr wrap="none" anchor="ctr"/>
          <a:lstStyle/>
          <a:p>
            <a:pPr fontAlgn="auto">
              <a:spcBef>
                <a:spcPts val="0"/>
              </a:spcBef>
              <a:spcAft>
                <a:spcPts val="0"/>
              </a:spcAft>
            </a:pPr>
            <a:endParaRPr lang="en-US" dirty="0">
              <a:solidFill>
                <a:prstClr val="black"/>
              </a:solidFill>
              <a:latin typeface="Calibri"/>
            </a:endParaRPr>
          </a:p>
        </p:txBody>
      </p:sp>
      <p:sp>
        <p:nvSpPr>
          <p:cNvPr id="19" name="TextBox 18"/>
          <p:cNvSpPr txBox="1"/>
          <p:nvPr/>
        </p:nvSpPr>
        <p:spPr>
          <a:xfrm>
            <a:off x="283266" y="6611779"/>
            <a:ext cx="8577469" cy="246221"/>
          </a:xfrm>
          <a:prstGeom prst="rect">
            <a:avLst/>
          </a:prstGeom>
          <a:noFill/>
        </p:spPr>
        <p:txBody>
          <a:bodyPr wrap="square" rtlCol="0">
            <a:spAutoFit/>
          </a:bodyPr>
          <a:lstStyle/>
          <a:p>
            <a:pPr algn="ctr"/>
            <a:fld id="{EAE13CAE-1740-4A80-8C3E-8F8A7440AB44}" type="slidenum">
              <a:rPr lang="en-US" sz="1000" b="1" smtClean="0">
                <a:solidFill>
                  <a:schemeClr val="bg1"/>
                </a:solidFill>
              </a:rPr>
              <a:pPr algn="ctr"/>
              <a:t>6</a:t>
            </a:fld>
            <a:endParaRPr lang="en-US" sz="1000" b="1" dirty="0">
              <a:solidFill>
                <a:schemeClr val="bg1"/>
              </a:solidFill>
            </a:endParaRPr>
          </a:p>
        </p:txBody>
      </p:sp>
    </p:spTree>
    <p:extLst>
      <p:ext uri="{BB962C8B-B14F-4D97-AF65-F5344CB8AC3E}">
        <p14:creationId xmlns:p14="http://schemas.microsoft.com/office/powerpoint/2010/main" val="1252396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83266" y="6611779"/>
            <a:ext cx="8577469" cy="246221"/>
          </a:xfrm>
          <a:prstGeom prst="rect">
            <a:avLst/>
          </a:prstGeom>
          <a:noFill/>
        </p:spPr>
        <p:txBody>
          <a:bodyPr wrap="square" rtlCol="0">
            <a:spAutoFit/>
          </a:bodyPr>
          <a:lstStyle/>
          <a:p>
            <a:pPr algn="ctr"/>
            <a:fld id="{EAE13CAE-1740-4A80-8C3E-8F8A7440AB44}" type="slidenum">
              <a:rPr lang="en-US" sz="1000" b="1" smtClean="0">
                <a:solidFill>
                  <a:prstClr val="black"/>
                </a:solidFill>
              </a:rPr>
              <a:pPr algn="ctr"/>
              <a:t>60</a:t>
            </a:fld>
            <a:endParaRPr lang="en-US" sz="1000" b="1" dirty="0">
              <a:solidFill>
                <a:prstClr val="black"/>
              </a:solidFill>
            </a:endParaRPr>
          </a:p>
        </p:txBody>
      </p:sp>
      <p:sp>
        <p:nvSpPr>
          <p:cNvPr id="17" name="Title 1"/>
          <p:cNvSpPr>
            <a:spLocks noGrp="1"/>
          </p:cNvSpPr>
          <p:nvPr>
            <p:ph type="title"/>
          </p:nvPr>
        </p:nvSpPr>
        <p:spPr>
          <a:xfrm>
            <a:off x="392595" y="125274"/>
            <a:ext cx="8229600" cy="685800"/>
          </a:xfrm>
          <a:noFill/>
          <a:ln w="9525">
            <a:noFill/>
            <a:miter lim="800000"/>
            <a:headEnd/>
            <a:tailEnd/>
          </a:ln>
        </p:spPr>
        <p:txBody>
          <a:bodyPr vert="horz" wrap="square" lIns="91440" tIns="45720" rIns="91440" bIns="45720" numCol="1" anchor="t" anchorCtr="0" compatLnSpc="1">
            <a:prstTxWarp prst="textNoShape">
              <a:avLst/>
            </a:prstTxWarp>
          </a:bodyPr>
          <a:lstStyle/>
          <a:p>
            <a:r>
              <a:rPr lang="en-US" dirty="0">
                <a:solidFill>
                  <a:schemeClr val="tx2"/>
                </a:solidFill>
                <a:latin typeface="Arial" pitchFamily="34" charset="0"/>
                <a:cs typeface="Arial" pitchFamily="34" charset="0"/>
              </a:rPr>
              <a:t>Separation Management (</a:t>
            </a:r>
            <a:r>
              <a:rPr lang="en-US" dirty="0" smtClean="0">
                <a:solidFill>
                  <a:schemeClr val="tx2"/>
                </a:solidFill>
                <a:latin typeface="Arial" pitchFamily="34" charset="0"/>
                <a:cs typeface="Arial" pitchFamily="34" charset="0"/>
              </a:rPr>
              <a:t>SepMgmt)</a:t>
            </a:r>
            <a:endParaRPr lang="en-US" dirty="0">
              <a:solidFill>
                <a:schemeClr val="tx2"/>
              </a:solidFill>
              <a:latin typeface="Arial" pitchFamily="34" charset="0"/>
              <a:cs typeface="Arial" pitchFamily="34" charset="0"/>
            </a:endParaRPr>
          </a:p>
        </p:txBody>
      </p:sp>
      <p:sp>
        <p:nvSpPr>
          <p:cNvPr id="18" name="Text Placeholder 2"/>
          <p:cNvSpPr>
            <a:spLocks noGrp="1"/>
          </p:cNvSpPr>
          <p:nvPr>
            <p:ph type="body" sz="quarter" idx="23"/>
          </p:nvPr>
        </p:nvSpPr>
        <p:spPr>
          <a:xfrm>
            <a:off x="294464" y="1405159"/>
            <a:ext cx="4191000" cy="838200"/>
          </a:xfrm>
        </p:spPr>
        <p:txBody>
          <a:bodyPr/>
          <a:lstStyle/>
          <a:p>
            <a:r>
              <a:rPr lang="en-US" sz="800" dirty="0" smtClean="0">
                <a:latin typeface="Arial" pitchFamily="34" charset="0"/>
                <a:cs typeface="Arial" pitchFamily="34" charset="0"/>
              </a:rPr>
              <a:t>NextGen Separation Management Portfolio focuses  on the enhancement of aircraft separation assurance. Separation Management improvements will provide controllers with tools and procedures to separate aircrafts in a mixed environment of varying navigation equipment and wake performance capabilities. </a:t>
            </a:r>
          </a:p>
          <a:p>
            <a:endParaRPr lang="en-US" sz="800" dirty="0">
              <a:latin typeface="Arial" pitchFamily="34" charset="0"/>
              <a:cs typeface="Arial" pitchFamily="34" charset="0"/>
            </a:endParaRPr>
          </a:p>
        </p:txBody>
      </p:sp>
      <p:sp>
        <p:nvSpPr>
          <p:cNvPr id="19" name="Text Placeholder 4"/>
          <p:cNvSpPr>
            <a:spLocks noGrp="1"/>
          </p:cNvSpPr>
          <p:nvPr>
            <p:ph type="body" sz="quarter" idx="31"/>
          </p:nvPr>
        </p:nvSpPr>
        <p:spPr>
          <a:xfrm>
            <a:off x="298738" y="2453243"/>
            <a:ext cx="4191000" cy="1103086"/>
          </a:xfrm>
        </p:spPr>
        <p:txBody>
          <a:bodyPr/>
          <a:lstStyle/>
          <a:p>
            <a:r>
              <a:rPr lang="en-US" sz="800" dirty="0" smtClean="0">
                <a:latin typeface="Arial" pitchFamily="34" charset="0"/>
                <a:cs typeface="Arial" pitchFamily="34" charset="0"/>
              </a:rPr>
              <a:t>Improve NAS wide performance in the key areas of Safety, Efficiency, and Capacity.</a:t>
            </a:r>
          </a:p>
          <a:p>
            <a:pPr marL="228600" lvl="1" indent="-114300"/>
            <a:r>
              <a:rPr lang="en-US" sz="800" dirty="0" smtClean="0">
                <a:solidFill>
                  <a:schemeClr val="tx1"/>
                </a:solidFill>
                <a:latin typeface="Arial" pitchFamily="34" charset="0"/>
                <a:cs typeface="Arial" pitchFamily="34" charset="0"/>
              </a:rPr>
              <a:t>Fuel savings to the airlines</a:t>
            </a:r>
          </a:p>
          <a:p>
            <a:pPr marL="228600" lvl="1" indent="-114300"/>
            <a:r>
              <a:rPr lang="en-US" sz="800" dirty="0" smtClean="0">
                <a:solidFill>
                  <a:schemeClr val="tx1"/>
                </a:solidFill>
                <a:latin typeface="Arial" pitchFamily="34" charset="0"/>
                <a:cs typeface="Arial" pitchFamily="34" charset="0"/>
              </a:rPr>
              <a:t>Reduction of emissions in the environment</a:t>
            </a:r>
          </a:p>
          <a:p>
            <a:pPr marL="228600" lvl="1" indent="-114300"/>
            <a:r>
              <a:rPr lang="en-US" sz="800" dirty="0" smtClean="0">
                <a:solidFill>
                  <a:schemeClr val="tx1"/>
                </a:solidFill>
                <a:latin typeface="Arial" pitchFamily="34" charset="0"/>
                <a:cs typeface="Arial" pitchFamily="34" charset="0"/>
              </a:rPr>
              <a:t>Reduction of workload to both air traffic controllers and pilots</a:t>
            </a:r>
          </a:p>
          <a:p>
            <a:pPr marL="228600" lvl="1" indent="-114300"/>
            <a:r>
              <a:rPr lang="en-US" sz="800" dirty="0" smtClean="0">
                <a:solidFill>
                  <a:schemeClr val="tx1"/>
                </a:solidFill>
                <a:latin typeface="Arial" pitchFamily="34" charset="0"/>
                <a:cs typeface="Arial" pitchFamily="34" charset="0"/>
              </a:rPr>
              <a:t>Reduction of operational errors</a:t>
            </a:r>
          </a:p>
          <a:p>
            <a:endParaRPr lang="en-US" sz="800" dirty="0">
              <a:latin typeface="Arial" pitchFamily="34" charset="0"/>
              <a:cs typeface="Arial" pitchFamily="34" charset="0"/>
            </a:endParaRPr>
          </a:p>
        </p:txBody>
      </p:sp>
      <p:sp>
        <p:nvSpPr>
          <p:cNvPr id="20" name="Text Placeholder 5"/>
          <p:cNvSpPr>
            <a:spLocks noGrp="1"/>
          </p:cNvSpPr>
          <p:nvPr>
            <p:ph type="body" sz="quarter" idx="32"/>
          </p:nvPr>
        </p:nvSpPr>
        <p:spPr>
          <a:xfrm>
            <a:off x="293179" y="4330870"/>
            <a:ext cx="4191000" cy="1219200"/>
          </a:xfrm>
        </p:spPr>
        <p:txBody>
          <a:bodyPr/>
          <a:lstStyle/>
          <a:p>
            <a:r>
              <a:rPr lang="en-US" sz="800" dirty="0" smtClean="0">
                <a:latin typeface="Arial" pitchFamily="34" charset="0"/>
                <a:cs typeface="Arial" pitchFamily="34" charset="0"/>
              </a:rPr>
              <a:t>Enhance current NAS infrastructure through the integration of enabling technologies, new standards and procedures into automation systems.  Key automation Systems impacted are Advanced Technologies and Oceanic Procedures (ATOP), Common Automation Radar Terminal System (CARTS), Standard Terminal Automation Replacement System (STARS), and En Route Automation Modernization (ERAM).</a:t>
            </a:r>
            <a:endParaRPr lang="en-US" sz="800" dirty="0">
              <a:latin typeface="Arial" pitchFamily="34" charset="0"/>
              <a:cs typeface="Arial" pitchFamily="34" charset="0"/>
            </a:endParaRPr>
          </a:p>
        </p:txBody>
      </p:sp>
      <p:graphicFrame>
        <p:nvGraphicFramePr>
          <p:cNvPr id="21" name="Table 20" descr="Key" title="Separation management Planned Capabilities Table Key"/>
          <p:cNvGraphicFramePr>
            <a:graphicFrameLocks noGrp="1"/>
          </p:cNvGraphicFramePr>
          <p:nvPr>
            <p:extLst>
              <p:ext uri="{D42A27DB-BD31-4B8C-83A1-F6EECF244321}">
                <p14:modId xmlns:p14="http://schemas.microsoft.com/office/powerpoint/2010/main" val="503957758"/>
              </p:ext>
            </p:extLst>
          </p:nvPr>
        </p:nvGraphicFramePr>
        <p:xfrm>
          <a:off x="4633823" y="1430967"/>
          <a:ext cx="4307454" cy="258793"/>
        </p:xfrm>
        <a:graphic>
          <a:graphicData uri="http://schemas.openxmlformats.org/drawingml/2006/table">
            <a:tbl>
              <a:tblPr firstRow="1" bandRow="1">
                <a:tableStyleId>{5C22544A-7EE6-4342-B048-85BDC9FD1C3A}</a:tableStyleId>
              </a:tblPr>
              <a:tblGrid>
                <a:gridCol w="1131938"/>
                <a:gridCol w="990690"/>
                <a:gridCol w="1092413"/>
                <a:gridCol w="1092413"/>
              </a:tblGrid>
              <a:tr h="258793">
                <a:tc>
                  <a:txBody>
                    <a:bodyPr/>
                    <a:lstStyle/>
                    <a:p>
                      <a:pPr algn="ctr"/>
                      <a:r>
                        <a:rPr lang="en-US" sz="900" b="1" dirty="0" smtClean="0">
                          <a:solidFill>
                            <a:schemeClr val="bg1"/>
                          </a:solidFill>
                        </a:rPr>
                        <a:t>Complete/Operational</a:t>
                      </a:r>
                      <a:endParaRPr lang="en-US" sz="900" b="1" dirty="0">
                        <a:solidFill>
                          <a:schemeClr val="bg1"/>
                        </a:solidFill>
                      </a:endParaRPr>
                    </a:p>
                  </a:txBody>
                  <a:tcPr marL="0" marR="0" marT="0" marB="0" anchor="ctr">
                    <a:solidFill>
                      <a:srgbClr val="0070C0"/>
                    </a:solidFill>
                  </a:tcPr>
                </a:tc>
                <a:tc>
                  <a:txBody>
                    <a:bodyPr/>
                    <a:lstStyle/>
                    <a:p>
                      <a:pPr algn="ctr"/>
                      <a:r>
                        <a:rPr lang="en-US" sz="900" b="1" dirty="0" smtClean="0">
                          <a:solidFill>
                            <a:schemeClr val="tx1"/>
                          </a:solidFill>
                        </a:rPr>
                        <a:t>On Track/Low Risk</a:t>
                      </a:r>
                      <a:endParaRPr lang="en-US" sz="900" b="1" dirty="0">
                        <a:solidFill>
                          <a:schemeClr val="tx1"/>
                        </a:solidFill>
                      </a:endParaRPr>
                    </a:p>
                  </a:txBody>
                  <a:tcPr marL="0" marR="0" marT="0" marB="0" anchor="ctr">
                    <a:solidFill>
                      <a:srgbClr val="00B050"/>
                    </a:solidFill>
                  </a:tcPr>
                </a:tc>
                <a:tc>
                  <a:txBody>
                    <a:bodyPr/>
                    <a:lstStyle/>
                    <a:p>
                      <a:pPr algn="ctr"/>
                      <a:r>
                        <a:rPr lang="en-US" sz="900" b="1" dirty="0" smtClean="0">
                          <a:solidFill>
                            <a:schemeClr val="tx1"/>
                          </a:solidFill>
                        </a:rPr>
                        <a:t>Delayed/Medium Risk</a:t>
                      </a:r>
                      <a:endParaRPr lang="en-US" sz="900" b="1" dirty="0">
                        <a:solidFill>
                          <a:schemeClr val="tx1"/>
                        </a:solidFill>
                      </a:endParaRPr>
                    </a:p>
                  </a:txBody>
                  <a:tcPr marL="0" marR="0" marT="0" marB="0" anchor="ctr">
                    <a:solidFill>
                      <a:srgbClr val="FFFF00"/>
                    </a:solidFill>
                  </a:tcPr>
                </a:tc>
                <a:tc>
                  <a:txBody>
                    <a:bodyPr/>
                    <a:lstStyle/>
                    <a:p>
                      <a:pPr algn="ctr"/>
                      <a:r>
                        <a:rPr lang="en-US" sz="900" b="1" dirty="0" smtClean="0">
                          <a:solidFill>
                            <a:schemeClr val="tx1"/>
                          </a:solidFill>
                        </a:rPr>
                        <a:t>Overdue/High Risk</a:t>
                      </a:r>
                      <a:endParaRPr lang="en-US" sz="900" b="1" dirty="0">
                        <a:solidFill>
                          <a:schemeClr val="tx1"/>
                        </a:solidFill>
                      </a:endParaRPr>
                    </a:p>
                  </a:txBody>
                  <a:tcPr marL="0" marR="0" marT="0" marB="0" anchor="ctr">
                    <a:solidFill>
                      <a:srgbClr val="FF0000"/>
                    </a:solidFill>
                  </a:tcPr>
                </a:tc>
              </a:tr>
            </a:tbl>
          </a:graphicData>
        </a:graphic>
      </p:graphicFrame>
      <p:sp>
        <p:nvSpPr>
          <p:cNvPr id="23" name="Text Placeholder 6"/>
          <p:cNvSpPr txBox="1">
            <a:spLocks/>
          </p:cNvSpPr>
          <p:nvPr/>
        </p:nvSpPr>
        <p:spPr bwMode="auto">
          <a:xfrm>
            <a:off x="342860" y="5674786"/>
            <a:ext cx="772313" cy="528854"/>
          </a:xfrm>
          <a:prstGeom prst="rect">
            <a:avLst/>
          </a:prstGeom>
          <a:noFill/>
          <a:ln>
            <a:noFill/>
          </a:ln>
          <a:extLst/>
        </p:spPr>
        <p:txBody>
          <a:bodyPr vert="horz" wrap="square" lIns="45720" tIns="0" rIns="45720" bIns="0" numCol="1" anchor="t" anchorCtr="0" compatLnSpc="1">
            <a:prstTxWarp prst="textNoShape">
              <a:avLst/>
            </a:prstTxWarp>
          </a:bodyPr>
          <a:lstStyle>
            <a:lvl1pPr marL="114300" indent="-114300" algn="l" defTabSz="457200" rtl="0" eaLnBrk="0" fontAlgn="base" hangingPunct="0">
              <a:spcBef>
                <a:spcPts val="0"/>
              </a:spcBef>
              <a:spcAft>
                <a:spcPct val="0"/>
              </a:spcAft>
              <a:buClr>
                <a:srgbClr val="9BBB59"/>
              </a:buClr>
              <a:buFont typeface="Wingdings" pitchFamily="2" charset="2"/>
              <a:buChar char="§"/>
              <a:defRPr sz="1000" kern="1200">
                <a:solidFill>
                  <a:schemeClr val="tx1"/>
                </a:solidFill>
                <a:latin typeface="+mn-lt"/>
                <a:ea typeface="MS PGothic" pitchFamily="34" charset="-128"/>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1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pitchFamily="34" charset="0"/>
              <a:buChar char="•"/>
              <a:defRPr sz="14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sz="1200"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pitchFamily="34" charset="0"/>
              <a:buChar char="»"/>
              <a:defRPr sz="1200"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ctr"/>
            <a:endParaRPr lang="en-US" sz="900" dirty="0" smtClean="0">
              <a:solidFill>
                <a:prstClr val="black"/>
              </a:solidFill>
              <a:latin typeface="Arial" pitchFamily="34" charset="0"/>
              <a:cs typeface="Arial" pitchFamily="34" charset="0"/>
            </a:endParaRPr>
          </a:p>
        </p:txBody>
      </p:sp>
      <p:graphicFrame>
        <p:nvGraphicFramePr>
          <p:cNvPr id="25" name="Group 180" descr="Table" title="Separation Management Planned Capabilities"/>
          <p:cNvGraphicFramePr>
            <a:graphicFrameLocks noGrp="1"/>
          </p:cNvGraphicFramePr>
          <p:nvPr>
            <p:extLst>
              <p:ext uri="{D42A27DB-BD31-4B8C-83A1-F6EECF244321}">
                <p14:modId xmlns:p14="http://schemas.microsoft.com/office/powerpoint/2010/main" val="2695834194"/>
              </p:ext>
            </p:extLst>
          </p:nvPr>
        </p:nvGraphicFramePr>
        <p:xfrm>
          <a:off x="4638048" y="1645315"/>
          <a:ext cx="4303349" cy="2300313"/>
        </p:xfrm>
        <a:graphic>
          <a:graphicData uri="http://schemas.openxmlformats.org/drawingml/2006/table">
            <a:tbl>
              <a:tblPr firstRow="1"/>
              <a:tblGrid>
                <a:gridCol w="3297977"/>
                <a:gridCol w="460183"/>
                <a:gridCol w="545189"/>
              </a:tblGrid>
              <a:tr h="289321">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1000" b="1" i="0" u="none" strike="noStrike" cap="none" normalizeH="0" baseline="0" dirty="0" smtClean="0">
                          <a:ln>
                            <a:noFill/>
                          </a:ln>
                          <a:solidFill>
                            <a:schemeClr val="bg1"/>
                          </a:solidFill>
                          <a:effectLst/>
                          <a:latin typeface="+mn-lt"/>
                        </a:rPr>
                        <a:t>SepMgmt Capability (* denotes an external commitment)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1000" b="1" i="0" u="none" strike="noStrike" cap="none" normalizeH="0" baseline="0" dirty="0" smtClean="0">
                          <a:ln>
                            <a:noFill/>
                          </a:ln>
                          <a:solidFill>
                            <a:schemeClr val="bg1"/>
                          </a:solidFill>
                          <a:effectLst/>
                          <a:latin typeface="+mn-lt"/>
                        </a:rPr>
                        <a:t>OA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1000" b="1" i="0" u="none" strike="noStrike" cap="none" normalizeH="0" baseline="0" dirty="0" smtClean="0">
                          <a:ln>
                            <a:noFill/>
                          </a:ln>
                          <a:solidFill>
                            <a:schemeClr val="bg1"/>
                          </a:solidFill>
                          <a:effectLst/>
                          <a:latin typeface="+mn-lt"/>
                        </a:rPr>
                        <a:t>Status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255005">
                <a:tc>
                  <a:txBody>
                    <a:bodyPr/>
                    <a:lstStyle/>
                    <a:p>
                      <a:pPr marL="0" marR="0" lvl="0" indent="0" algn="l"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lang="en-US" sz="800" b="0" dirty="0" smtClean="0">
                          <a:solidFill>
                            <a:schemeClr val="tx1"/>
                          </a:solidFill>
                          <a:latin typeface="+mn-lt"/>
                        </a:rPr>
                        <a:t>Automatic Dependent Surveillance Contract (ADS-C) CDP</a:t>
                      </a:r>
                      <a:endParaRPr kumimoji="0" lang="en-US" sz="800" b="0" i="0" u="none" strike="noStrike" cap="none" normalizeH="0" baseline="0" dirty="0" smtClean="0">
                        <a:ln>
                          <a:noFill/>
                        </a:ln>
                        <a:solidFill>
                          <a:schemeClr val="tx1"/>
                        </a:solidFill>
                        <a:effectLst/>
                        <a:latin typeface="+mn-lt"/>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kern="1200" cap="none" normalizeH="0" baseline="0" dirty="0" smtClean="0">
                          <a:ln>
                            <a:noFill/>
                          </a:ln>
                          <a:solidFill>
                            <a:schemeClr val="bg1"/>
                          </a:solidFill>
                          <a:effectLst/>
                          <a:latin typeface="+mn-lt"/>
                          <a:ea typeface="+mn-ea"/>
                          <a:cs typeface="+mn-cs"/>
                        </a:rPr>
                        <a:t>B</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r>
              <a:tr h="314731">
                <a:tc>
                  <a:txBody>
                    <a:bodyPr/>
                    <a:lstStyle/>
                    <a:p>
                      <a:pPr marL="0" marR="0" lvl="0" indent="0" algn="l"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lang="en-US" sz="800" b="0" kern="1200" dirty="0" smtClean="0">
                          <a:solidFill>
                            <a:schemeClr val="tx1"/>
                          </a:solidFill>
                          <a:latin typeface="+mn-lt"/>
                          <a:ea typeface="+mn-ea"/>
                          <a:cs typeface="+mn-cs"/>
                        </a:rPr>
                        <a:t>Automated Terminal Proximity Alert (ATPA) for In Trail Separation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r>
              <a:tr h="314731">
                <a:tc>
                  <a:txBody>
                    <a:bodyPr/>
                    <a:lstStyle/>
                    <a:p>
                      <a:r>
                        <a:rPr lang="en-US" sz="800" b="0" kern="1200" dirty="0" smtClean="0">
                          <a:solidFill>
                            <a:schemeClr val="tx1"/>
                          </a:solidFill>
                          <a:latin typeface="+mn-lt"/>
                          <a:ea typeface="+mn-ea"/>
                          <a:cs typeface="+mn-cs"/>
                        </a:rPr>
                        <a:t>Enhanced Oceanic Climb/Descent Procedure via ADS-C</a:t>
                      </a:r>
                    </a:p>
                    <a:p>
                      <a:r>
                        <a:rPr lang="en-US" sz="800" b="0" kern="1200" dirty="0" smtClean="0">
                          <a:solidFill>
                            <a:schemeClr val="tx1"/>
                          </a:solidFill>
                          <a:latin typeface="+mn-lt"/>
                          <a:ea typeface="+mn-ea"/>
                          <a:cs typeface="+mn-cs"/>
                        </a:rPr>
                        <a:t>Automation </a:t>
                      </a:r>
                      <a:endParaRPr lang="en-US" sz="800" b="0" kern="1200" dirty="0" smtClean="0">
                        <a:solidFill>
                          <a:srgbClr val="FF0000"/>
                        </a:solidFill>
                        <a:latin typeface="+mn-lt"/>
                        <a:ea typeface="+mn-ea"/>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2"/>
                          </a:solidFill>
                          <a:effectLst/>
                          <a:latin typeface="+mn-lt"/>
                        </a:rPr>
                        <a:t>201</a:t>
                      </a:r>
                      <a:r>
                        <a:rPr kumimoji="0" lang="en-US" sz="800" b="1" i="0" u="none" strike="noStrike" cap="none" normalizeH="0" baseline="0" dirty="0" smtClean="0">
                          <a:ln>
                            <a:noFill/>
                          </a:ln>
                          <a:solidFill>
                            <a:schemeClr val="tx2"/>
                          </a:solidFill>
                          <a:effectLst/>
                          <a:latin typeface="+mn-lt"/>
                        </a:rPr>
                        <a:t>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kern="1200" cap="none" normalizeH="0" baseline="0" dirty="0" smtClean="0">
                          <a:ln>
                            <a:noFill/>
                          </a:ln>
                          <a:solidFill>
                            <a:schemeClr val="bg1"/>
                          </a:solidFill>
                          <a:effectLst/>
                          <a:latin typeface="+mn-lt"/>
                          <a:ea typeface="+mn-ea"/>
                          <a:cs typeface="+mn-cs"/>
                        </a:rPr>
                        <a:t>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276774">
                <a:tc>
                  <a:txBody>
                    <a:bodyPr/>
                    <a:lstStyle/>
                    <a:p>
                      <a:r>
                        <a:rPr lang="en-US" sz="800" b="0" kern="1200" dirty="0" smtClean="0">
                          <a:solidFill>
                            <a:schemeClr val="tx1"/>
                          </a:solidFill>
                          <a:latin typeface="+mn-lt"/>
                          <a:ea typeface="+mn-ea"/>
                          <a:cs typeface="+mn-cs"/>
                        </a:rPr>
                        <a:t>Automatic Dependent Surveillance-Broadcast (ADS-B) Oceanic</a:t>
                      </a:r>
                    </a:p>
                    <a:p>
                      <a:r>
                        <a:rPr lang="en-US" sz="800" b="0" kern="1200" dirty="0" smtClean="0">
                          <a:solidFill>
                            <a:schemeClr val="tx1"/>
                          </a:solidFill>
                          <a:latin typeface="+mn-lt"/>
                          <a:ea typeface="+mn-ea"/>
                          <a:cs typeface="+mn-cs"/>
                        </a:rPr>
                        <a:t>In-Trail Procedure and Automation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2"/>
                          </a:solidFill>
                          <a:effectLst/>
                          <a:latin typeface="+mn-lt"/>
                        </a:rPr>
                        <a:t>201</a:t>
                      </a:r>
                      <a:r>
                        <a:rPr kumimoji="0" lang="en-US" sz="800" b="1" i="0" u="none" strike="noStrike" cap="none" normalizeH="0" baseline="0" dirty="0" smtClean="0">
                          <a:ln>
                            <a:noFill/>
                          </a:ln>
                          <a:solidFill>
                            <a:schemeClr val="tx2"/>
                          </a:solidFill>
                          <a:effectLst/>
                          <a:latin typeface="+mn-lt"/>
                        </a:rPr>
                        <a:t>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388188">
                <a:tc>
                  <a:txBody>
                    <a:bodyPr/>
                    <a:lstStyle/>
                    <a:p>
                      <a:pPr marL="0" marR="0" lvl="0" indent="0" algn="l" defTabSz="914400" rtl="0" eaLnBrk="0" fontAlgn="base" latinLnBrk="0" hangingPunct="0">
                        <a:lnSpc>
                          <a:spcPct val="100000"/>
                        </a:lnSpc>
                        <a:spcBef>
                          <a:spcPct val="50000"/>
                        </a:spcBef>
                        <a:spcAft>
                          <a:spcPct val="0"/>
                        </a:spcAft>
                        <a:buClr>
                          <a:schemeClr val="tx1"/>
                        </a:buClr>
                        <a:buSzPct val="70000"/>
                        <a:buFont typeface="Wingdings" pitchFamily="2" charset="2"/>
                        <a:buNone/>
                        <a:tabLst/>
                        <a:defRPr/>
                      </a:pPr>
                      <a:r>
                        <a:rPr lang="en-US" sz="800" b="0" dirty="0" smtClean="0">
                          <a:solidFill>
                            <a:schemeClr val="tx1"/>
                          </a:solidFill>
                          <a:latin typeface="+mn-lt"/>
                        </a:rPr>
                        <a:t>Wake Re-Categorization Phase 1 - Aircraft Re-Categorization *</a:t>
                      </a:r>
                      <a:endParaRPr kumimoji="0" lang="en-US" sz="800" b="0" i="0" u="none" strike="noStrike" cap="none" normalizeH="0" baseline="0" dirty="0" smtClean="0">
                        <a:ln>
                          <a:noFill/>
                        </a:ln>
                        <a:solidFill>
                          <a:schemeClr val="tx1"/>
                        </a:solidFill>
                        <a:effectLst/>
                        <a:latin typeface="+mn-lt"/>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2"/>
                          </a:solidFill>
                          <a:effectLst/>
                          <a:latin typeface="+mn-lt"/>
                        </a:rPr>
                        <a:t>201</a:t>
                      </a:r>
                      <a:r>
                        <a:rPr kumimoji="0" lang="en-US" sz="800" b="1" i="0" u="none" strike="noStrike" cap="none" normalizeH="0" baseline="0" dirty="0" smtClean="0">
                          <a:ln>
                            <a:noFill/>
                          </a:ln>
                          <a:solidFill>
                            <a:schemeClr val="tx2"/>
                          </a:solidFill>
                          <a:effectLst/>
                          <a:latin typeface="+mn-lt"/>
                        </a:rPr>
                        <a:t>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382508">
                <a:tc>
                  <a:txBody>
                    <a:bodyPr/>
                    <a:lstStyle/>
                    <a:p>
                      <a:pPr marL="0" marR="0" lvl="0" indent="0" algn="l" defTabSz="914400" rtl="0" eaLnBrk="0" fontAlgn="base" latinLnBrk="0" hangingPunct="0">
                        <a:lnSpc>
                          <a:spcPct val="100000"/>
                        </a:lnSpc>
                        <a:spcBef>
                          <a:spcPct val="50000"/>
                        </a:spcBef>
                        <a:spcAft>
                          <a:spcPct val="0"/>
                        </a:spcAft>
                        <a:buClr>
                          <a:schemeClr val="tx1"/>
                        </a:buClr>
                        <a:buSzPct val="70000"/>
                        <a:buFont typeface="Wingdings" pitchFamily="2" charset="2"/>
                        <a:buNone/>
                        <a:tabLst/>
                        <a:defRPr/>
                      </a:pPr>
                      <a:r>
                        <a:rPr lang="en-US" sz="800" b="0" kern="1200" dirty="0" smtClean="0">
                          <a:solidFill>
                            <a:schemeClr val="tx1"/>
                          </a:solidFill>
                          <a:latin typeface="+mn-lt"/>
                          <a:ea typeface="+mn-ea"/>
                          <a:cs typeface="+mn-cs"/>
                        </a:rPr>
                        <a:t>Wake Re-categorization Phase 2 - Static, Pair-wise Wake Separation Standards*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2"/>
                          </a:solidFill>
                          <a:effectLst/>
                          <a:latin typeface="+mn-lt"/>
                        </a:rPr>
                        <a:t>201</a:t>
                      </a:r>
                      <a:r>
                        <a:rPr kumimoji="0" lang="en-US" sz="800" b="1" i="0" u="none" strike="noStrike" cap="none" normalizeH="0" baseline="0" dirty="0" smtClean="0">
                          <a:ln>
                            <a:noFill/>
                          </a:ln>
                          <a:solidFill>
                            <a:schemeClr val="tx2"/>
                          </a:solidFill>
                          <a:effectLst/>
                          <a:latin typeface="+mn-lt"/>
                        </a:rPr>
                        <a:t>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bl>
          </a:graphicData>
        </a:graphic>
      </p:graphicFrame>
      <p:sp>
        <p:nvSpPr>
          <p:cNvPr id="26" name="TextBox 25"/>
          <p:cNvSpPr txBox="1"/>
          <p:nvPr/>
        </p:nvSpPr>
        <p:spPr>
          <a:xfrm>
            <a:off x="4714248" y="3954965"/>
            <a:ext cx="4285753" cy="215444"/>
          </a:xfrm>
          <a:prstGeom prst="rect">
            <a:avLst/>
          </a:prstGeom>
          <a:noFill/>
        </p:spPr>
        <p:txBody>
          <a:bodyPr wrap="square" rtlCol="0">
            <a:spAutoFit/>
          </a:bodyPr>
          <a:lstStyle/>
          <a:p>
            <a:pPr algn="ctr"/>
            <a:r>
              <a:rPr lang="en-US" sz="800" dirty="0" smtClean="0">
                <a:solidFill>
                  <a:prstClr val="black"/>
                </a:solidFill>
                <a:latin typeface="Arial" pitchFamily="34" charset="0"/>
                <a:cs typeface="Arial" pitchFamily="34" charset="0"/>
              </a:rPr>
              <a:t>Only Near Term Bravo increments are displayed (2016-2017) Success Criteria</a:t>
            </a:r>
            <a:endParaRPr lang="en-US" sz="800" dirty="0">
              <a:solidFill>
                <a:prstClr val="black"/>
              </a:solidFill>
              <a:latin typeface="Arial" pitchFamily="34" charset="0"/>
              <a:cs typeface="Arial" pitchFamily="34" charset="0"/>
            </a:endParaRPr>
          </a:p>
        </p:txBody>
      </p:sp>
      <p:sp>
        <p:nvSpPr>
          <p:cNvPr id="27" name="Text Placeholder 6"/>
          <p:cNvSpPr txBox="1">
            <a:spLocks/>
          </p:cNvSpPr>
          <p:nvPr/>
        </p:nvSpPr>
        <p:spPr bwMode="auto">
          <a:xfrm>
            <a:off x="1818204" y="5617636"/>
            <a:ext cx="1174898"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14300" indent="-114300" eaLnBrk="0" fontAlgn="ctr" hangingPunct="0">
              <a:spcBef>
                <a:spcPct val="20000"/>
              </a:spcBef>
              <a:buClr>
                <a:srgbClr val="9BBB59"/>
              </a:buClr>
              <a:buFont typeface="Wingdings" pitchFamily="2" charset="2"/>
              <a:buChar char="§"/>
              <a:defRPr/>
            </a:pPr>
            <a:endParaRPr lang="en-US" sz="900" dirty="0">
              <a:solidFill>
                <a:prstClr val="black"/>
              </a:solidFill>
              <a:latin typeface="Arial" pitchFamily="34" charset="0"/>
              <a:cs typeface="Arial" pitchFamily="34" charset="0"/>
            </a:endParaRPr>
          </a:p>
        </p:txBody>
      </p:sp>
      <p:sp>
        <p:nvSpPr>
          <p:cNvPr id="28" name="Text Placeholder 6"/>
          <p:cNvSpPr txBox="1">
            <a:spLocks/>
          </p:cNvSpPr>
          <p:nvPr/>
        </p:nvSpPr>
        <p:spPr bwMode="auto">
          <a:xfrm>
            <a:off x="4572000" y="4502160"/>
            <a:ext cx="4092665" cy="773936"/>
          </a:xfrm>
          <a:prstGeom prst="rect">
            <a:avLst/>
          </a:prstGeom>
          <a:noFill/>
          <a:ln w="9525">
            <a:noFill/>
            <a:miter lim="800000"/>
            <a:headEnd/>
            <a:tailEnd/>
          </a:ln>
        </p:spPr>
        <p:txBody>
          <a:bodyPr vert="horz" wrap="square" lIns="91440" tIns="45720" rIns="91440" bIns="45720" numCol="3" anchor="t" anchorCtr="0" compatLnSpc="1">
            <a:prstTxWarp prst="textNoShape">
              <a:avLst/>
            </a:prstTxWarp>
          </a:bodyPr>
          <a:lstStyle>
            <a:lvl1pPr marL="114300" indent="-114300" algn="l" defTabSz="457200" rtl="0" eaLnBrk="0" fontAlgn="base" hangingPunct="0">
              <a:spcBef>
                <a:spcPct val="20000"/>
              </a:spcBef>
              <a:spcAft>
                <a:spcPct val="0"/>
              </a:spcAft>
              <a:buClr>
                <a:srgbClr val="9BBB59"/>
              </a:buClr>
              <a:buFont typeface="Wingdings" pitchFamily="2" charset="2"/>
              <a:buChar char="§"/>
              <a:defRPr sz="1000" kern="1200">
                <a:solidFill>
                  <a:schemeClr val="tx1"/>
                </a:solidFill>
                <a:latin typeface="+mn-lt"/>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1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14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sz="1200"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sz="1200"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ctr"/>
            <a:r>
              <a:rPr lang="en-US" sz="800" dirty="0">
                <a:solidFill>
                  <a:prstClr val="black"/>
                </a:solidFill>
                <a:latin typeface="Arial" pitchFamily="34" charset="0"/>
                <a:cs typeface="Arial" pitchFamily="34" charset="0"/>
              </a:rPr>
              <a:t>AJV</a:t>
            </a:r>
          </a:p>
          <a:p>
            <a:pPr fontAlgn="ctr"/>
            <a:r>
              <a:rPr lang="en-US" sz="800" dirty="0" smtClean="0">
                <a:solidFill>
                  <a:prstClr val="black"/>
                </a:solidFill>
                <a:latin typeface="Arial" pitchFamily="34" charset="0"/>
                <a:cs typeface="Arial" pitchFamily="34" charset="0"/>
              </a:rPr>
              <a:t>AJM</a:t>
            </a:r>
          </a:p>
          <a:p>
            <a:pPr fontAlgn="ctr"/>
            <a:r>
              <a:rPr lang="en-US" sz="800" dirty="0">
                <a:solidFill>
                  <a:prstClr val="black"/>
                </a:solidFill>
                <a:latin typeface="Arial" pitchFamily="34" charset="0"/>
                <a:cs typeface="Arial" pitchFamily="34" charset="0"/>
              </a:rPr>
              <a:t>ALPA</a:t>
            </a:r>
          </a:p>
          <a:p>
            <a:pPr fontAlgn="ctr"/>
            <a:endParaRPr lang="en-US" sz="800" dirty="0" smtClean="0">
              <a:solidFill>
                <a:prstClr val="black"/>
              </a:solidFill>
              <a:latin typeface="Arial" pitchFamily="34" charset="0"/>
              <a:cs typeface="Arial" pitchFamily="34" charset="0"/>
            </a:endParaRPr>
          </a:p>
          <a:p>
            <a:pPr fontAlgn="ctr"/>
            <a:r>
              <a:rPr lang="en-US" sz="800" dirty="0" smtClean="0">
                <a:solidFill>
                  <a:prstClr val="black"/>
                </a:solidFill>
                <a:latin typeface="Arial" pitchFamily="34" charset="0"/>
                <a:cs typeface="Arial" pitchFamily="34" charset="0"/>
              </a:rPr>
              <a:t>ICAO</a:t>
            </a:r>
            <a:endParaRPr lang="en-US" sz="800" dirty="0">
              <a:solidFill>
                <a:prstClr val="black"/>
              </a:solidFill>
              <a:latin typeface="Arial" pitchFamily="34" charset="0"/>
              <a:cs typeface="Arial" pitchFamily="34" charset="0"/>
            </a:endParaRPr>
          </a:p>
          <a:p>
            <a:pPr fontAlgn="ctr"/>
            <a:r>
              <a:rPr lang="en-US" sz="800" dirty="0" smtClean="0">
                <a:solidFill>
                  <a:prstClr val="black"/>
                </a:solidFill>
                <a:latin typeface="Arial" pitchFamily="34" charset="0"/>
                <a:cs typeface="Arial" pitchFamily="34" charset="0"/>
              </a:rPr>
              <a:t>Boeing</a:t>
            </a:r>
          </a:p>
          <a:p>
            <a:pPr fontAlgn="ctr">
              <a:defRPr/>
            </a:pPr>
            <a:r>
              <a:rPr lang="en-US" sz="800" dirty="0">
                <a:solidFill>
                  <a:prstClr val="black"/>
                </a:solidFill>
                <a:latin typeface="Arial" pitchFamily="34" charset="0"/>
                <a:cs typeface="Arial" pitchFamily="34" charset="0"/>
              </a:rPr>
              <a:t>NASA</a:t>
            </a:r>
          </a:p>
          <a:p>
            <a:pPr fontAlgn="ctr">
              <a:defRPr/>
            </a:pPr>
            <a:r>
              <a:rPr lang="en-US" sz="800" dirty="0">
                <a:solidFill>
                  <a:prstClr val="black"/>
                </a:solidFill>
                <a:latin typeface="Arial" pitchFamily="34" charset="0"/>
                <a:cs typeface="Arial" pitchFamily="34" charset="0"/>
              </a:rPr>
              <a:t>United Airline</a:t>
            </a:r>
          </a:p>
          <a:p>
            <a:pPr fontAlgn="ctr">
              <a:defRPr/>
            </a:pPr>
            <a:r>
              <a:rPr lang="en-US" sz="800" dirty="0">
                <a:solidFill>
                  <a:prstClr val="black"/>
                </a:solidFill>
                <a:latin typeface="Arial" pitchFamily="34" charset="0"/>
                <a:cs typeface="Arial" pitchFamily="34" charset="0"/>
              </a:rPr>
              <a:t>Air Carriers</a:t>
            </a:r>
          </a:p>
          <a:p>
            <a:pPr fontAlgn="ctr">
              <a:defRPr/>
            </a:pPr>
            <a:r>
              <a:rPr lang="en-US" sz="800" dirty="0" smtClean="0">
                <a:solidFill>
                  <a:prstClr val="black"/>
                </a:solidFill>
                <a:latin typeface="Arial" pitchFamily="34" charset="0"/>
                <a:cs typeface="Arial" pitchFamily="34" charset="0"/>
              </a:rPr>
              <a:t>FedEx</a:t>
            </a:r>
          </a:p>
          <a:p>
            <a:pPr fontAlgn="ctr"/>
            <a:r>
              <a:rPr lang="en-US" sz="800" dirty="0" smtClean="0">
                <a:solidFill>
                  <a:prstClr val="black"/>
                </a:solidFill>
                <a:latin typeface="Arial" pitchFamily="34" charset="0"/>
                <a:cs typeface="Arial" pitchFamily="34" charset="0"/>
              </a:rPr>
              <a:t>EUROCONTROL</a:t>
            </a:r>
            <a:endParaRPr lang="en-US" sz="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9032108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p:cNvSpPr>
            <a:spLocks noGrp="1"/>
          </p:cNvSpPr>
          <p:nvPr>
            <p:ph type="body" sz="quarter" idx="23"/>
          </p:nvPr>
        </p:nvSpPr>
        <p:spPr>
          <a:xfrm>
            <a:off x="295275" y="1106039"/>
            <a:ext cx="4191000" cy="856800"/>
          </a:xfrm>
        </p:spPr>
        <p:txBody>
          <a:bodyPr/>
          <a:lstStyle/>
          <a:p>
            <a:pPr eaLnBrk="1" hangingPunct="1">
              <a:spcBef>
                <a:spcPct val="0"/>
              </a:spcBef>
            </a:pPr>
            <a:r>
              <a:rPr lang="en-US" sz="800" dirty="0">
                <a:latin typeface="Arial" pitchFamily="34" charset="0"/>
                <a:cs typeface="Arial" pitchFamily="34" charset="0"/>
              </a:rPr>
              <a:t>The System Safety Management Portfolio supports development and implementation of aviation safety data acquisition, storage, analytical tools, operational metrics and system modeling capabilities to enable FAA and industry to maintain or improve safety as </a:t>
            </a:r>
            <a:r>
              <a:rPr lang="en-US" sz="800" dirty="0" smtClean="0">
                <a:latin typeface="Arial" pitchFamily="34" charset="0"/>
                <a:cs typeface="Arial" pitchFamily="34" charset="0"/>
              </a:rPr>
              <a:t>NextGen </a:t>
            </a:r>
            <a:r>
              <a:rPr lang="en-US" sz="800" dirty="0">
                <a:latin typeface="Arial" pitchFamily="34" charset="0"/>
                <a:cs typeface="Arial" pitchFamily="34" charset="0"/>
              </a:rPr>
              <a:t>technologies are developed and implemented. </a:t>
            </a:r>
          </a:p>
          <a:p>
            <a:pPr eaLnBrk="1" hangingPunct="1">
              <a:spcBef>
                <a:spcPct val="0"/>
              </a:spcBef>
            </a:pPr>
            <a:endParaRPr lang="en-US" sz="800" dirty="0" smtClean="0">
              <a:latin typeface="Arial" pitchFamily="34" charset="0"/>
              <a:cs typeface="Arial" pitchFamily="34" charset="0"/>
            </a:endParaRPr>
          </a:p>
        </p:txBody>
      </p:sp>
      <p:sp>
        <p:nvSpPr>
          <p:cNvPr id="19" name="Text Placeholder 4"/>
          <p:cNvSpPr>
            <a:spLocks noGrp="1"/>
          </p:cNvSpPr>
          <p:nvPr>
            <p:ph type="body" sz="quarter" idx="31"/>
          </p:nvPr>
        </p:nvSpPr>
        <p:spPr>
          <a:xfrm>
            <a:off x="285313" y="2498457"/>
            <a:ext cx="4191000" cy="1321433"/>
          </a:xfrm>
        </p:spPr>
        <p:txBody>
          <a:bodyPr/>
          <a:lstStyle/>
          <a:p>
            <a:pPr marL="112713" indent="-112713" eaLnBrk="1" hangingPunct="1">
              <a:spcBef>
                <a:spcPct val="0"/>
              </a:spcBef>
            </a:pPr>
            <a:r>
              <a:rPr lang="en-US" sz="800" dirty="0">
                <a:latin typeface="Arial" pitchFamily="34" charset="0"/>
                <a:cs typeface="Arial" pitchFamily="34" charset="0"/>
              </a:rPr>
              <a:t>In the Alpha timeframe, the SSM portfolio features multiple development and implementation activities directly supporting System Safety Management capabilities, including AVS' Aviation Safety Information Analysis and Sharing (ASIAS) program, ATO's and AVS' System Safety Management Transformation (SSMT). Together these programs will define emerging safety requirements through a series of activities that include research, analysis, demonstrations, and acquisition needs.</a:t>
            </a:r>
            <a:endParaRPr lang="en-US" sz="800" dirty="0" smtClean="0">
              <a:latin typeface="Arial" pitchFamily="34" charset="0"/>
              <a:cs typeface="Arial" pitchFamily="34" charset="0"/>
            </a:endParaRPr>
          </a:p>
        </p:txBody>
      </p:sp>
      <p:sp>
        <p:nvSpPr>
          <p:cNvPr id="20" name="Text Placeholder 5"/>
          <p:cNvSpPr>
            <a:spLocks noGrp="1"/>
          </p:cNvSpPr>
          <p:nvPr>
            <p:ph type="body" sz="quarter" idx="32"/>
          </p:nvPr>
        </p:nvSpPr>
        <p:spPr>
          <a:xfrm>
            <a:off x="295275" y="4352864"/>
            <a:ext cx="4191000" cy="900686"/>
          </a:xfrm>
        </p:spPr>
        <p:txBody>
          <a:bodyPr/>
          <a:lstStyle/>
          <a:p>
            <a:pPr eaLnBrk="1" hangingPunct="1">
              <a:spcBef>
                <a:spcPct val="0"/>
              </a:spcBef>
            </a:pPr>
            <a:r>
              <a:rPr lang="en-US" sz="800" dirty="0" smtClean="0">
                <a:latin typeface="Arial" pitchFamily="34" charset="0"/>
                <a:cs typeface="Arial" pitchFamily="34" charset="0"/>
              </a:rPr>
              <a:t>AVS is the principal office leading the development and execution of the Enhanced ASIAS  and SSMT enabling activities. AVS works closely with other FAA offices, including ATO, ANG, ARP, and AST, and industry partners to meet program objectives.</a:t>
            </a:r>
          </a:p>
          <a:p>
            <a:pPr eaLnBrk="1" hangingPunct="1">
              <a:spcBef>
                <a:spcPct val="0"/>
              </a:spcBef>
            </a:pPr>
            <a:endParaRPr lang="en-US" sz="800" dirty="0" smtClean="0">
              <a:latin typeface="Arial" pitchFamily="34" charset="0"/>
              <a:cs typeface="Arial" pitchFamily="34" charset="0"/>
            </a:endParaRPr>
          </a:p>
        </p:txBody>
      </p:sp>
      <p:sp>
        <p:nvSpPr>
          <p:cNvPr id="24" name="Title 1"/>
          <p:cNvSpPr>
            <a:spLocks noGrp="1"/>
          </p:cNvSpPr>
          <p:nvPr>
            <p:ph type="title"/>
          </p:nvPr>
        </p:nvSpPr>
        <p:spPr>
          <a:xfrm>
            <a:off x="457200" y="256882"/>
            <a:ext cx="8229600" cy="613129"/>
          </a:xfrm>
        </p:spPr>
        <p:txBody>
          <a:bodyPr/>
          <a:lstStyle/>
          <a:p>
            <a:pPr eaLnBrk="1" hangingPunct="1"/>
            <a:r>
              <a:rPr lang="en-US" dirty="0" smtClean="0">
                <a:solidFill>
                  <a:schemeClr val="tx2"/>
                </a:solidFill>
                <a:latin typeface="Arial" pitchFamily="34" charset="0"/>
                <a:cs typeface="Arial" pitchFamily="34" charset="0"/>
              </a:rPr>
              <a:t>System Safety Management (SSM)</a:t>
            </a:r>
          </a:p>
        </p:txBody>
      </p:sp>
      <p:graphicFrame>
        <p:nvGraphicFramePr>
          <p:cNvPr id="25" name="Table 24" descr="Planned Capabilities Key" title="Key"/>
          <p:cNvGraphicFramePr>
            <a:graphicFrameLocks noGrp="1"/>
          </p:cNvGraphicFramePr>
          <p:nvPr>
            <p:extLst>
              <p:ext uri="{D42A27DB-BD31-4B8C-83A1-F6EECF244321}">
                <p14:modId xmlns:p14="http://schemas.microsoft.com/office/powerpoint/2010/main" val="2384109384"/>
              </p:ext>
            </p:extLst>
          </p:nvPr>
        </p:nvGraphicFramePr>
        <p:xfrm>
          <a:off x="4664556" y="1159966"/>
          <a:ext cx="4282344" cy="224060"/>
        </p:xfrm>
        <a:graphic>
          <a:graphicData uri="http://schemas.openxmlformats.org/drawingml/2006/table">
            <a:tbl>
              <a:tblPr firstRow="1">
                <a:tableStyleId>{5C22544A-7EE6-4342-B048-85BDC9FD1C3A}</a:tableStyleId>
              </a:tblPr>
              <a:tblGrid>
                <a:gridCol w="1070586"/>
                <a:gridCol w="1070586"/>
                <a:gridCol w="1070586"/>
                <a:gridCol w="1070586"/>
              </a:tblGrid>
              <a:tr h="224060">
                <a:tc>
                  <a:txBody>
                    <a:bodyPr/>
                    <a:lstStyle/>
                    <a:p>
                      <a:pPr algn="ctr"/>
                      <a:r>
                        <a:rPr lang="en-US" sz="800" b="1" dirty="0" smtClean="0">
                          <a:solidFill>
                            <a:schemeClr val="bg1"/>
                          </a:solidFill>
                        </a:rPr>
                        <a:t>Complete/Operational</a:t>
                      </a:r>
                      <a:endParaRPr lang="en-US" sz="800" b="1" dirty="0">
                        <a:solidFill>
                          <a:schemeClr val="bg1"/>
                        </a:solidFill>
                      </a:endParaRPr>
                    </a:p>
                  </a:txBody>
                  <a:tcPr marL="0" marR="0" marT="0" marB="0" anchor="ctr">
                    <a:solidFill>
                      <a:srgbClr val="0070C0"/>
                    </a:solidFill>
                  </a:tcPr>
                </a:tc>
                <a:tc>
                  <a:txBody>
                    <a:bodyPr/>
                    <a:lstStyle/>
                    <a:p>
                      <a:pPr algn="ctr"/>
                      <a:r>
                        <a:rPr lang="en-US" sz="800" b="1" dirty="0" smtClean="0">
                          <a:solidFill>
                            <a:schemeClr val="tx1"/>
                          </a:solidFill>
                        </a:rPr>
                        <a:t>On Track/Low Risk</a:t>
                      </a:r>
                      <a:endParaRPr lang="en-US" sz="800" b="1" dirty="0">
                        <a:solidFill>
                          <a:schemeClr val="tx1"/>
                        </a:solidFill>
                      </a:endParaRPr>
                    </a:p>
                  </a:txBody>
                  <a:tcPr marL="0" marR="0" marT="0" marB="0" anchor="ctr">
                    <a:solidFill>
                      <a:srgbClr val="00B050"/>
                    </a:solidFill>
                  </a:tcPr>
                </a:tc>
                <a:tc>
                  <a:txBody>
                    <a:bodyPr/>
                    <a:lstStyle/>
                    <a:p>
                      <a:pPr algn="ctr"/>
                      <a:r>
                        <a:rPr lang="en-US" sz="800" b="1" dirty="0" smtClean="0">
                          <a:solidFill>
                            <a:schemeClr val="tx1"/>
                          </a:solidFill>
                        </a:rPr>
                        <a:t>Delayed/Medium Risk</a:t>
                      </a:r>
                      <a:endParaRPr lang="en-US" sz="800" b="1" dirty="0">
                        <a:solidFill>
                          <a:schemeClr val="tx1"/>
                        </a:solidFill>
                      </a:endParaRPr>
                    </a:p>
                  </a:txBody>
                  <a:tcPr marL="0" marR="0" marT="0" marB="0" anchor="ctr">
                    <a:solidFill>
                      <a:srgbClr val="FFFF00"/>
                    </a:solidFill>
                  </a:tcPr>
                </a:tc>
                <a:tc>
                  <a:txBody>
                    <a:bodyPr/>
                    <a:lstStyle/>
                    <a:p>
                      <a:pPr algn="ctr"/>
                      <a:r>
                        <a:rPr lang="en-US" sz="800" b="1" dirty="0" smtClean="0">
                          <a:solidFill>
                            <a:schemeClr val="tx1"/>
                          </a:solidFill>
                        </a:rPr>
                        <a:t>Overdue/High Risk</a:t>
                      </a:r>
                      <a:endParaRPr lang="en-US" sz="800" b="1" dirty="0">
                        <a:solidFill>
                          <a:schemeClr val="tx1"/>
                        </a:solidFill>
                      </a:endParaRPr>
                    </a:p>
                  </a:txBody>
                  <a:tcPr marL="0" marR="0" marT="0" marB="0" anchor="ctr">
                    <a:solidFill>
                      <a:srgbClr val="FF0000"/>
                    </a:solidFill>
                  </a:tcPr>
                </a:tc>
              </a:tr>
            </a:tbl>
          </a:graphicData>
        </a:graphic>
      </p:graphicFrame>
      <p:graphicFrame>
        <p:nvGraphicFramePr>
          <p:cNvPr id="26" name="Group 180" descr="SSM, SSMT Planned capabilities" title="System Saftey Management"/>
          <p:cNvGraphicFramePr>
            <a:graphicFrameLocks noGrp="1"/>
          </p:cNvGraphicFramePr>
          <p:nvPr>
            <p:extLst>
              <p:ext uri="{D42A27DB-BD31-4B8C-83A1-F6EECF244321}">
                <p14:modId xmlns:p14="http://schemas.microsoft.com/office/powerpoint/2010/main" val="3174620366"/>
              </p:ext>
            </p:extLst>
          </p:nvPr>
        </p:nvGraphicFramePr>
        <p:xfrm>
          <a:off x="4655526" y="1377301"/>
          <a:ext cx="4292974" cy="2607356"/>
        </p:xfrm>
        <a:graphic>
          <a:graphicData uri="http://schemas.openxmlformats.org/drawingml/2006/table">
            <a:tbl>
              <a:tblPr firstRow="1">
                <a:tableStyleId>{5C22544A-7EE6-4342-B048-85BDC9FD1C3A}</a:tableStyleId>
              </a:tblPr>
              <a:tblGrid>
                <a:gridCol w="3473920"/>
                <a:gridCol w="409527"/>
                <a:gridCol w="409527"/>
              </a:tblGrid>
              <a:tr h="258792">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defRPr/>
                      </a:pPr>
                      <a:r>
                        <a:rPr kumimoji="0" lang="en-US" sz="900" u="none" strike="noStrike" cap="none" normalizeH="0" baseline="0" dirty="0" smtClean="0">
                          <a:ln>
                            <a:noFill/>
                          </a:ln>
                          <a:effectLst/>
                        </a:rPr>
                        <a:t>Safety Capability </a:t>
                      </a:r>
                      <a:endParaRPr kumimoji="0" lang="en-US" sz="900" b="1" i="0" u="none" strike="noStrike" cap="none" normalizeH="0" baseline="0" dirty="0" smtClean="0">
                        <a:ln>
                          <a:noFill/>
                        </a:ln>
                        <a:solidFill>
                          <a:schemeClr val="bg1"/>
                        </a:solidFill>
                        <a:effectLst/>
                        <a:latin typeface="+mn-lt"/>
                      </a:endParaRP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900" u="none" strike="noStrike" cap="none" normalizeH="0" baseline="0" dirty="0" smtClean="0">
                          <a:ln>
                            <a:noFill/>
                          </a:ln>
                          <a:effectLst/>
                        </a:rPr>
                        <a:t>OA</a:t>
                      </a:r>
                      <a:endParaRPr kumimoji="0" lang="en-US" sz="900" b="1" i="0" u="none" strike="noStrike" cap="none" normalizeH="0" baseline="0" dirty="0" smtClean="0">
                        <a:ln>
                          <a:noFill/>
                        </a:ln>
                        <a:solidFill>
                          <a:schemeClr val="bg1"/>
                        </a:solidFill>
                        <a:effectLst/>
                        <a:latin typeface="+mn-lt"/>
                      </a:endParaRP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900" u="none" strike="noStrike" cap="none" normalizeH="0" baseline="0" dirty="0" smtClean="0">
                          <a:ln>
                            <a:noFill/>
                          </a:ln>
                          <a:effectLst/>
                        </a:rPr>
                        <a:t>Status</a:t>
                      </a:r>
                      <a:endParaRPr kumimoji="0" lang="en-US" sz="900" b="1" i="0" u="none" strike="noStrike" cap="none" normalizeH="0" baseline="0" dirty="0" smtClean="0">
                        <a:ln>
                          <a:noFill/>
                        </a:ln>
                        <a:solidFill>
                          <a:schemeClr val="bg1"/>
                        </a:solidFill>
                        <a:effectLst/>
                        <a:latin typeface="+mn-lt"/>
                      </a:endParaRPr>
                    </a:p>
                  </a:txBody>
                  <a:tcPr marL="45731" marR="45731" marT="45726" marB="45726" anchor="ctr" horzOverflow="overflow"/>
                </a:tc>
              </a:tr>
              <a:tr h="190537">
                <a:tc>
                  <a:txBody>
                    <a:bodyPr/>
                    <a:lstStyle/>
                    <a:p>
                      <a:pPr>
                        <a:buClrTx/>
                      </a:pPr>
                      <a:r>
                        <a:rPr lang="en-US" sz="800" dirty="0" smtClean="0">
                          <a:latin typeface="+mn-lt"/>
                        </a:rPr>
                        <a:t>Expanded ASIAS Participation </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2015</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kern="1200" cap="none" normalizeH="0" baseline="0" dirty="0" smtClean="0">
                          <a:ln>
                            <a:noFill/>
                          </a:ln>
                          <a:solidFill>
                            <a:schemeClr val="bg1"/>
                          </a:solidFill>
                          <a:effectLst/>
                          <a:latin typeface="+mn-lt"/>
                          <a:ea typeface="+mn-ea"/>
                          <a:cs typeface="+mn-cs"/>
                        </a:rPr>
                        <a:t>G</a:t>
                      </a:r>
                    </a:p>
                  </a:txBody>
                  <a:tcPr marL="45731" marR="45731" marT="45726" marB="45726" anchor="ctr" horzOverflow="overflow">
                    <a:solidFill>
                      <a:srgbClr val="00B050"/>
                    </a:solidFill>
                  </a:tcPr>
                </a:tc>
              </a:tr>
              <a:tr h="164934">
                <a:tc>
                  <a:txBody>
                    <a:bodyPr/>
                    <a:lstStyle/>
                    <a:p>
                      <a:pPr>
                        <a:buClrTx/>
                      </a:pPr>
                      <a:r>
                        <a:rPr lang="en-US" sz="800" dirty="0" smtClean="0">
                          <a:latin typeface="+mn-lt"/>
                        </a:rPr>
                        <a:t>ASIAS Data and Data Standards </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2015</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kern="1200" cap="none" normalizeH="0" baseline="0" dirty="0" smtClean="0">
                          <a:ln>
                            <a:noFill/>
                          </a:ln>
                          <a:solidFill>
                            <a:schemeClr val="bg1"/>
                          </a:solidFill>
                          <a:effectLst/>
                          <a:latin typeface="+mn-lt"/>
                          <a:ea typeface="+mn-ea"/>
                          <a:cs typeface="+mn-cs"/>
                        </a:rPr>
                        <a:t>G</a:t>
                      </a:r>
                    </a:p>
                  </a:txBody>
                  <a:tcPr marL="45731" marR="45731" marT="45726" marB="45726" anchor="ctr" horzOverflow="overflow">
                    <a:solidFill>
                      <a:srgbClr val="00B050"/>
                    </a:solidFill>
                  </a:tcPr>
                </a:tc>
              </a:tr>
              <a:tr h="202165">
                <a:tc>
                  <a:txBody>
                    <a:bodyPr/>
                    <a:lstStyle/>
                    <a:p>
                      <a:pPr>
                        <a:buClrTx/>
                      </a:pPr>
                      <a:r>
                        <a:rPr lang="en-US" sz="800" dirty="0" smtClean="0">
                          <a:latin typeface="+mn-lt"/>
                        </a:rPr>
                        <a:t>Enhanced ASIAS Architecture </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2015</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kern="1200" cap="none" normalizeH="0" baseline="0" dirty="0" smtClean="0">
                          <a:ln>
                            <a:noFill/>
                          </a:ln>
                          <a:solidFill>
                            <a:schemeClr val="bg1"/>
                          </a:solidFill>
                          <a:effectLst/>
                          <a:latin typeface="+mn-lt"/>
                          <a:ea typeface="+mn-ea"/>
                          <a:cs typeface="+mn-cs"/>
                        </a:rPr>
                        <a:t>G</a:t>
                      </a:r>
                    </a:p>
                  </a:txBody>
                  <a:tcPr marL="45731" marR="45731" marT="45726" marB="45726" anchor="ctr" horzOverflow="overflow">
                    <a:solidFill>
                      <a:srgbClr val="00B050"/>
                    </a:solidFill>
                  </a:tcPr>
                </a:tc>
              </a:tr>
              <a:tr h="196518">
                <a:tc>
                  <a:txBody>
                    <a:bodyPr/>
                    <a:lstStyle/>
                    <a:p>
                      <a:pPr marL="0" lvl="4" indent="0" algn="l" defTabSz="457200" rtl="0" eaLnBrk="1" latinLnBrk="0" hangingPunct="1">
                        <a:buClrTx/>
                        <a:buSzTx/>
                        <a:buFont typeface="Arial" pitchFamily="34" charset="0"/>
                        <a:buNone/>
                      </a:pPr>
                      <a:r>
                        <a:rPr lang="en-US" sz="800" kern="1200" dirty="0" smtClean="0">
                          <a:solidFill>
                            <a:schemeClr val="tx1"/>
                          </a:solidFill>
                          <a:latin typeface="+mn-lt"/>
                          <a:ea typeface="+mn-ea"/>
                          <a:cs typeface="+mn-cs"/>
                        </a:rPr>
                        <a:t>Upgraded and Expanded ASIAS Analytical Capabilities </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solidFill>
                            <a:schemeClr val="tx1"/>
                          </a:solidFill>
                          <a:effectLst/>
                        </a:rPr>
                        <a:t>2015</a:t>
                      </a:r>
                      <a:endParaRPr kumimoji="0" lang="en-US" sz="800" b="0" i="0" u="none" strike="noStrike" cap="none" normalizeH="0" baseline="0" dirty="0" smtClean="0">
                        <a:ln>
                          <a:noFill/>
                        </a:ln>
                        <a:solidFill>
                          <a:schemeClr val="tx1"/>
                        </a:solidFill>
                        <a:effectLst/>
                        <a:latin typeface="+mn-lt"/>
                      </a:endParaRP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31" marR="45731" marT="45726" marB="45726" anchor="ctr" horzOverflow="overflow">
                    <a:solidFill>
                      <a:srgbClr val="00B050"/>
                    </a:solidFill>
                  </a:tcPr>
                </a:tc>
              </a:tr>
              <a:tr h="202165">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solidFill>
                            <a:schemeClr val="tx1"/>
                          </a:solidFill>
                          <a:latin typeface="+mn-lt"/>
                          <a:ea typeface="+mn-ea"/>
                          <a:cs typeface="+mn-cs"/>
                        </a:rPr>
                        <a:t>Vulnerability Discovery </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solidFill>
                            <a:schemeClr val="tx1"/>
                          </a:solidFill>
                          <a:effectLst/>
                        </a:rPr>
                        <a:t>2015</a:t>
                      </a:r>
                      <a:endParaRPr kumimoji="0" lang="en-US" sz="800" b="0" i="0" u="none" strike="noStrike" cap="none" normalizeH="0" baseline="0" dirty="0" smtClean="0">
                        <a:ln>
                          <a:noFill/>
                        </a:ln>
                        <a:solidFill>
                          <a:schemeClr val="tx1"/>
                        </a:solidFill>
                        <a:effectLst/>
                        <a:latin typeface="+mn-lt"/>
                      </a:endParaRP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31" marR="45731" marT="45726" marB="45726" anchor="ctr" horzOverflow="overflow">
                    <a:solidFill>
                      <a:srgbClr val="00B050"/>
                    </a:solidFill>
                  </a:tcPr>
                </a:tc>
              </a:tr>
              <a:tr h="202165">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solidFill>
                            <a:schemeClr val="tx1"/>
                          </a:solidFill>
                          <a:latin typeface="+mn-lt"/>
                          <a:ea typeface="+mn-ea"/>
                          <a:cs typeface="+mn-cs"/>
                        </a:rPr>
                        <a:t>ASIAS Studies and Results </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solidFill>
                            <a:schemeClr val="tx1"/>
                          </a:solidFill>
                          <a:effectLst/>
                        </a:rPr>
                        <a:t>2015</a:t>
                      </a:r>
                      <a:endParaRPr kumimoji="0" lang="en-US" sz="800" b="0" i="0" u="none" strike="noStrike" cap="none" normalizeH="0" baseline="0" dirty="0" smtClean="0">
                        <a:ln>
                          <a:noFill/>
                        </a:ln>
                        <a:solidFill>
                          <a:schemeClr val="tx1"/>
                        </a:solidFill>
                        <a:effectLst/>
                        <a:latin typeface="+mn-lt"/>
                      </a:endParaRP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31" marR="45731" marT="45726" marB="45726" anchor="ctr" horzOverflow="overflow">
                    <a:solidFill>
                      <a:srgbClr val="00B050"/>
                    </a:solidFill>
                  </a:tcPr>
                </a:tc>
              </a:tr>
              <a:tr h="202165">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solidFill>
                            <a:schemeClr val="tx1"/>
                          </a:solidFill>
                          <a:latin typeface="+mn-lt"/>
                          <a:ea typeface="+mn-ea"/>
                          <a:cs typeface="+mn-cs"/>
                        </a:rPr>
                        <a:t>ASIAS Collaboration Capabilities </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2015</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31" marR="45731" marT="45726" marB="45726" anchor="ctr" horzOverflow="overflow">
                    <a:solidFill>
                      <a:srgbClr val="00B050"/>
                    </a:solidFill>
                  </a:tcPr>
                </a:tc>
              </a:tr>
              <a:tr h="202165">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solidFill>
                            <a:schemeClr val="tx1"/>
                          </a:solidFill>
                          <a:latin typeface="+mn-lt"/>
                          <a:ea typeface="+mn-ea"/>
                          <a:cs typeface="+mn-cs"/>
                        </a:rPr>
                        <a:t>System-Wide Integrated Risk Baseline Annual Reports </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2017</a:t>
                      </a:r>
                      <a:endParaRPr kumimoji="0" lang="en-US" sz="800" b="0" i="0" u="none" strike="noStrike" cap="none" normalizeH="0" baseline="0" dirty="0" smtClean="0">
                        <a:ln>
                          <a:noFill/>
                        </a:ln>
                        <a:solidFill>
                          <a:schemeClr val="tx2"/>
                        </a:solidFill>
                        <a:effectLst/>
                        <a:latin typeface="+mn-lt"/>
                      </a:endParaRP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31" marR="45731" marT="45726" marB="45726" anchor="ctr" horzOverflow="overflow">
                    <a:solidFill>
                      <a:srgbClr val="00B050"/>
                    </a:solidFill>
                  </a:tcPr>
                </a:tc>
              </a:tr>
              <a:tr h="214108">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solidFill>
                            <a:schemeClr val="tx1"/>
                          </a:solidFill>
                          <a:latin typeface="+mn-lt"/>
                          <a:ea typeface="+mn-ea"/>
                          <a:cs typeface="+mn-cs"/>
                        </a:rPr>
                        <a:t>Automated Operational Anomaly Detection, Analysis and Forecasting Models </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2018</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31" marR="45731" marT="45726" marB="45726" anchor="ctr" horzOverflow="overflow">
                    <a:solidFill>
                      <a:srgbClr val="00B050"/>
                    </a:solidFill>
                  </a:tcPr>
                </a:tc>
              </a:tr>
              <a:tr h="214108">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solidFill>
                            <a:schemeClr val="tx1"/>
                          </a:solidFill>
                          <a:latin typeface="+mn-lt"/>
                          <a:ea typeface="+mn-ea"/>
                          <a:cs typeface="+mn-cs"/>
                        </a:rPr>
                        <a:t>Tailored, Domain-Specific Baseline and Predictive Risk Models </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2018</a:t>
                      </a:r>
                      <a:endParaRPr kumimoji="0" lang="en-US" sz="800" b="0" i="0" u="none" strike="noStrike" cap="none" normalizeH="0" baseline="0" dirty="0" smtClean="0">
                        <a:ln>
                          <a:noFill/>
                        </a:ln>
                        <a:solidFill>
                          <a:schemeClr val="tx2"/>
                        </a:solidFill>
                        <a:effectLst/>
                        <a:latin typeface="+mn-lt"/>
                      </a:endParaRP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31" marR="45731" marT="45726" marB="45726" anchor="ctr" horzOverflow="overflow">
                    <a:solidFill>
                      <a:srgbClr val="00B050"/>
                    </a:solidFill>
                  </a:tcPr>
                </a:tc>
              </a:tr>
              <a:tr h="0">
                <a:tc>
                  <a:txBody>
                    <a:bodyPr/>
                    <a:lstStyle/>
                    <a:p>
                      <a:pPr marL="0" lvl="4" indent="0">
                        <a:buClrTx/>
                        <a:buSzTx/>
                        <a:buFont typeface="Arial" pitchFamily="34" charset="0"/>
                        <a:buNone/>
                      </a:pPr>
                      <a:r>
                        <a:rPr lang="en-US" sz="800" dirty="0" smtClean="0">
                          <a:latin typeface="+mn-lt"/>
                        </a:rPr>
                        <a:t>Integrated NAS-wide Hazard Identification, Evaluation and Forecasting </a:t>
                      </a: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2018</a:t>
                      </a:r>
                      <a:endParaRPr kumimoji="0" lang="en-US" sz="800" b="0" i="0" u="none" strike="noStrike" cap="none" normalizeH="0" baseline="0" dirty="0" smtClean="0">
                        <a:ln>
                          <a:noFill/>
                        </a:ln>
                        <a:solidFill>
                          <a:schemeClr val="tx2"/>
                        </a:solidFill>
                        <a:effectLst/>
                        <a:latin typeface="+mn-lt"/>
                      </a:endParaRPr>
                    </a:p>
                  </a:txBody>
                  <a:tcPr marL="45731" marR="45731" marT="45726" marB="45726"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31" marR="45731" marT="45726" marB="45726" anchor="ctr" horzOverflow="overflow">
                    <a:solidFill>
                      <a:srgbClr val="00B050"/>
                    </a:solidFill>
                  </a:tcPr>
                </a:tc>
              </a:tr>
            </a:tbl>
          </a:graphicData>
        </a:graphic>
      </p:graphicFrame>
      <p:sp>
        <p:nvSpPr>
          <p:cNvPr id="27" name="TextBox 26"/>
          <p:cNvSpPr txBox="1"/>
          <p:nvPr/>
        </p:nvSpPr>
        <p:spPr>
          <a:xfrm>
            <a:off x="283269" y="6600263"/>
            <a:ext cx="8577469" cy="246221"/>
          </a:xfrm>
          <a:prstGeom prst="rect">
            <a:avLst/>
          </a:prstGeom>
          <a:noFill/>
        </p:spPr>
        <p:txBody>
          <a:bodyPr wrap="square" rtlCol="0">
            <a:spAutoFit/>
          </a:bodyPr>
          <a:lstStyle/>
          <a:p>
            <a:pPr algn="ctr"/>
            <a:fld id="{EAE13CAE-1740-4A80-8C3E-8F8A7440AB44}" type="slidenum">
              <a:rPr lang="en-US" sz="1000" b="1" smtClean="0">
                <a:solidFill>
                  <a:prstClr val="black"/>
                </a:solidFill>
                <a:latin typeface="Arial" pitchFamily="34" charset="0"/>
                <a:cs typeface="Arial" pitchFamily="34" charset="0"/>
              </a:rPr>
              <a:pPr algn="ctr"/>
              <a:t>61</a:t>
            </a:fld>
            <a:endParaRPr lang="en-US" sz="1000" b="1" dirty="0">
              <a:solidFill>
                <a:prstClr val="black"/>
              </a:solidFill>
              <a:latin typeface="Arial" pitchFamily="34" charset="0"/>
              <a:cs typeface="Arial" pitchFamily="34" charset="0"/>
            </a:endParaRPr>
          </a:p>
        </p:txBody>
      </p:sp>
      <p:sp>
        <p:nvSpPr>
          <p:cNvPr id="29" name="TextBox 28"/>
          <p:cNvSpPr txBox="1"/>
          <p:nvPr/>
        </p:nvSpPr>
        <p:spPr>
          <a:xfrm>
            <a:off x="4654827" y="4089574"/>
            <a:ext cx="4285753" cy="215444"/>
          </a:xfrm>
          <a:prstGeom prst="rect">
            <a:avLst/>
          </a:prstGeom>
          <a:noFill/>
        </p:spPr>
        <p:txBody>
          <a:bodyPr wrap="square" rtlCol="0">
            <a:spAutoFit/>
          </a:bodyPr>
          <a:lstStyle/>
          <a:p>
            <a:pPr algn="ctr"/>
            <a:r>
              <a:rPr lang="en-US" sz="800" dirty="0" smtClean="0">
                <a:solidFill>
                  <a:prstClr val="black"/>
                </a:solidFill>
                <a:latin typeface="Arial" pitchFamily="34" charset="0"/>
                <a:cs typeface="Arial" pitchFamily="34" charset="0"/>
              </a:rPr>
              <a:t>Only Near Term Bravo increments are displayed (2016-2017) Success Criteria</a:t>
            </a:r>
            <a:endParaRPr lang="en-US" sz="800" dirty="0">
              <a:solidFill>
                <a:prstClr val="black"/>
              </a:solidFill>
              <a:latin typeface="Arial" pitchFamily="34" charset="0"/>
              <a:cs typeface="Arial" pitchFamily="34" charset="0"/>
            </a:endParaRPr>
          </a:p>
        </p:txBody>
      </p:sp>
      <p:sp>
        <p:nvSpPr>
          <p:cNvPr id="15" name="Text Placeholder 6"/>
          <p:cNvSpPr txBox="1">
            <a:spLocks/>
          </p:cNvSpPr>
          <p:nvPr/>
        </p:nvSpPr>
        <p:spPr bwMode="auto">
          <a:xfrm>
            <a:off x="4654827" y="5166883"/>
            <a:ext cx="4092665" cy="773936"/>
          </a:xfrm>
          <a:prstGeom prst="rect">
            <a:avLst/>
          </a:prstGeom>
          <a:noFill/>
          <a:ln w="9525">
            <a:noFill/>
            <a:miter lim="800000"/>
            <a:headEnd/>
            <a:tailEnd/>
          </a:ln>
        </p:spPr>
        <p:txBody>
          <a:bodyPr vert="horz" wrap="square" lIns="91440" tIns="45720" rIns="91440" bIns="45720" numCol="3" anchor="t" anchorCtr="0" compatLnSpc="1">
            <a:prstTxWarp prst="textNoShape">
              <a:avLst/>
            </a:prstTxWarp>
          </a:bodyPr>
          <a:lstStyle>
            <a:lvl1pPr marL="114300" indent="-114300" algn="l" defTabSz="457200" rtl="0" eaLnBrk="0" fontAlgn="base" hangingPunct="0">
              <a:spcBef>
                <a:spcPct val="20000"/>
              </a:spcBef>
              <a:spcAft>
                <a:spcPct val="0"/>
              </a:spcAft>
              <a:buClr>
                <a:srgbClr val="9BBB59"/>
              </a:buClr>
              <a:buFont typeface="Wingdings" pitchFamily="2" charset="2"/>
              <a:buChar char="§"/>
              <a:defRPr sz="1000" kern="1200">
                <a:solidFill>
                  <a:schemeClr val="tx1"/>
                </a:solidFill>
                <a:latin typeface="+mn-lt"/>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1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14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sz="1200"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sz="1200"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2713" indent="-112713" eaLnBrk="1" hangingPunct="1">
              <a:spcBef>
                <a:spcPct val="0"/>
              </a:spcBef>
            </a:pPr>
            <a:r>
              <a:rPr lang="en-US" sz="800" dirty="0">
                <a:solidFill>
                  <a:prstClr val="black"/>
                </a:solidFill>
                <a:latin typeface="Arial" pitchFamily="34" charset="0"/>
                <a:cs typeface="Arial" pitchFamily="34" charset="0"/>
              </a:rPr>
              <a:t>AVS</a:t>
            </a:r>
          </a:p>
          <a:p>
            <a:pPr marL="112713" indent="-112713" eaLnBrk="1" hangingPunct="1">
              <a:spcBef>
                <a:spcPct val="0"/>
              </a:spcBef>
            </a:pPr>
            <a:r>
              <a:rPr lang="en-US" sz="800" dirty="0">
                <a:solidFill>
                  <a:prstClr val="black"/>
                </a:solidFill>
                <a:latin typeface="Arial" pitchFamily="34" charset="0"/>
                <a:cs typeface="Arial" pitchFamily="34" charset="0"/>
              </a:rPr>
              <a:t>ATO</a:t>
            </a:r>
          </a:p>
          <a:p>
            <a:pPr marL="112713" indent="-112713" eaLnBrk="1" hangingPunct="1">
              <a:spcBef>
                <a:spcPct val="0"/>
              </a:spcBef>
            </a:pPr>
            <a:r>
              <a:rPr lang="en-US" sz="800" dirty="0">
                <a:solidFill>
                  <a:prstClr val="black"/>
                </a:solidFill>
                <a:latin typeface="Arial" pitchFamily="34" charset="0"/>
                <a:cs typeface="Arial" pitchFamily="34" charset="0"/>
              </a:rPr>
              <a:t>ANG</a:t>
            </a:r>
          </a:p>
          <a:p>
            <a:pPr marL="112713" indent="-112713" eaLnBrk="1" hangingPunct="1">
              <a:spcBef>
                <a:spcPct val="0"/>
              </a:spcBef>
            </a:pPr>
            <a:r>
              <a:rPr lang="en-US" sz="800" dirty="0">
                <a:solidFill>
                  <a:prstClr val="black"/>
                </a:solidFill>
                <a:latin typeface="Arial" pitchFamily="34" charset="0"/>
                <a:cs typeface="Arial" pitchFamily="34" charset="0"/>
              </a:rPr>
              <a:t>NASA</a:t>
            </a:r>
          </a:p>
          <a:p>
            <a:pPr marL="112713" indent="-112713" eaLnBrk="1" hangingPunct="1">
              <a:spcBef>
                <a:spcPct val="0"/>
              </a:spcBef>
            </a:pPr>
            <a:r>
              <a:rPr lang="en-US" sz="800" dirty="0" smtClean="0">
                <a:solidFill>
                  <a:prstClr val="black"/>
                </a:solidFill>
                <a:latin typeface="Arial" pitchFamily="34" charset="0"/>
                <a:cs typeface="Arial" pitchFamily="34" charset="0"/>
              </a:rPr>
              <a:t>NTSB</a:t>
            </a:r>
          </a:p>
          <a:p>
            <a:pPr marL="112713" indent="-112713" eaLnBrk="1" hangingPunct="1">
              <a:spcBef>
                <a:spcPct val="0"/>
              </a:spcBef>
            </a:pPr>
            <a:r>
              <a:rPr lang="en-US" sz="800" dirty="0" err="1">
                <a:solidFill>
                  <a:prstClr val="black"/>
                </a:solidFill>
                <a:latin typeface="Arial" pitchFamily="34" charset="0"/>
                <a:cs typeface="Arial" pitchFamily="34" charset="0"/>
              </a:rPr>
              <a:t>VolpAirlines</a:t>
            </a:r>
            <a:endParaRPr lang="en-US" sz="800" dirty="0">
              <a:solidFill>
                <a:prstClr val="black"/>
              </a:solidFill>
              <a:latin typeface="Arial" pitchFamily="34" charset="0"/>
              <a:cs typeface="Arial" pitchFamily="34" charset="0"/>
            </a:endParaRPr>
          </a:p>
          <a:p>
            <a:pPr marL="112713" indent="-112713" eaLnBrk="1" hangingPunct="1">
              <a:spcBef>
                <a:spcPct val="0"/>
              </a:spcBef>
            </a:pPr>
            <a:r>
              <a:rPr lang="en-US" sz="800" dirty="0">
                <a:solidFill>
                  <a:prstClr val="black"/>
                </a:solidFill>
                <a:latin typeface="Arial" pitchFamily="34" charset="0"/>
                <a:cs typeface="Arial" pitchFamily="34" charset="0"/>
              </a:rPr>
              <a:t> GA</a:t>
            </a:r>
          </a:p>
          <a:p>
            <a:pPr marL="112713" indent="-112713" eaLnBrk="1" hangingPunct="1">
              <a:spcBef>
                <a:spcPct val="0"/>
              </a:spcBef>
            </a:pPr>
            <a:r>
              <a:rPr lang="en-US" sz="800" dirty="0">
                <a:solidFill>
                  <a:prstClr val="black"/>
                </a:solidFill>
                <a:latin typeface="Arial" pitchFamily="34" charset="0"/>
                <a:cs typeface="Arial" pitchFamily="34" charset="0"/>
              </a:rPr>
              <a:t>International</a:t>
            </a:r>
          </a:p>
          <a:p>
            <a:pPr marL="112713" indent="-112713" eaLnBrk="1" hangingPunct="1">
              <a:spcBef>
                <a:spcPct val="0"/>
              </a:spcBef>
            </a:pPr>
            <a:r>
              <a:rPr lang="en-US" sz="800" dirty="0">
                <a:solidFill>
                  <a:prstClr val="black"/>
                </a:solidFill>
                <a:latin typeface="Arial" pitchFamily="34" charset="0"/>
                <a:cs typeface="Arial" pitchFamily="34" charset="0"/>
              </a:rPr>
              <a:t> </a:t>
            </a:r>
            <a:r>
              <a:rPr lang="en-US" sz="800" dirty="0" smtClean="0">
                <a:solidFill>
                  <a:prstClr val="black"/>
                </a:solidFill>
                <a:latin typeface="Arial" pitchFamily="34" charset="0"/>
                <a:cs typeface="Arial" pitchFamily="34" charset="0"/>
              </a:rPr>
              <a:t>MROs</a:t>
            </a:r>
          </a:p>
          <a:p>
            <a:pPr marL="112713" indent="-112713" eaLnBrk="1" hangingPunct="1">
              <a:spcBef>
                <a:spcPct val="0"/>
              </a:spcBef>
            </a:pPr>
            <a:r>
              <a:rPr lang="en-US" sz="800" dirty="0">
                <a:solidFill>
                  <a:prstClr val="black"/>
                </a:solidFill>
                <a:latin typeface="Arial" pitchFamily="34" charset="0"/>
                <a:cs typeface="Arial" pitchFamily="34" charset="0"/>
              </a:rPr>
              <a:t>Industry – MITRE, MCR, PAI, Crown Consulting, NICE Systems, Saab </a:t>
            </a:r>
            <a:r>
              <a:rPr lang="en-US" sz="800" dirty="0" err="1">
                <a:solidFill>
                  <a:prstClr val="black"/>
                </a:solidFill>
                <a:latin typeface="Arial" pitchFamily="34" charset="0"/>
                <a:cs typeface="Arial" pitchFamily="34" charset="0"/>
              </a:rPr>
              <a:t>Sensis</a:t>
            </a:r>
            <a:endParaRPr lang="en-US" sz="800" dirty="0">
              <a:solidFill>
                <a:prstClr val="black"/>
              </a:solidFill>
              <a:latin typeface="Arial" pitchFamily="34" charset="0"/>
              <a:cs typeface="Arial" pitchFamily="34" charset="0"/>
            </a:endParaRPr>
          </a:p>
          <a:p>
            <a:pPr marL="112713" indent="-112713" eaLnBrk="1" hangingPunct="1">
              <a:spcBef>
                <a:spcPct val="0"/>
              </a:spcBef>
            </a:pPr>
            <a:r>
              <a:rPr lang="en-US" sz="800" dirty="0">
                <a:solidFill>
                  <a:prstClr val="black"/>
                </a:solidFill>
                <a:latin typeface="Arial" pitchFamily="34" charset="0"/>
                <a:cs typeface="Arial" pitchFamily="34" charset="0"/>
              </a:rPr>
              <a:t>Universities – University of North Dakota, Embry-Riddle Aeronautical University, PEGASUS Consortium</a:t>
            </a:r>
          </a:p>
          <a:p>
            <a:pPr marL="112713" indent="-112713" eaLnBrk="1" hangingPunct="1">
              <a:spcBef>
                <a:spcPct val="0"/>
              </a:spcBef>
            </a:pPr>
            <a:endParaRPr lang="en-US" sz="800" dirty="0">
              <a:solidFill>
                <a:prstClr val="black"/>
              </a:solidFill>
              <a:latin typeface="Arial" pitchFamily="34" charset="0"/>
              <a:cs typeface="Arial" pitchFamily="34" charset="0"/>
            </a:endParaRPr>
          </a:p>
          <a:p>
            <a:pPr marL="112713" indent="-112713" eaLnBrk="1" hangingPunct="1">
              <a:spcBef>
                <a:spcPct val="0"/>
              </a:spcBef>
            </a:pPr>
            <a:endParaRPr lang="en-US" sz="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8988584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58748" y="1020117"/>
            <a:ext cx="4223801" cy="500879"/>
          </a:xfrm>
        </p:spPr>
        <p:txBody>
          <a:bodyPr/>
          <a:lstStyle/>
          <a:p>
            <a:pPr marL="114300" indent="-114300">
              <a:buFont typeface="Wingdings" pitchFamily="2" charset="2"/>
              <a:buChar char="§"/>
            </a:pPr>
            <a:r>
              <a:rPr lang="en-US" sz="800" dirty="0">
                <a:solidFill>
                  <a:schemeClr val="tx1"/>
                </a:solidFill>
                <a:latin typeface="Arial" pitchFamily="34" charset="0"/>
                <a:cs typeface="Arial" pitchFamily="34" charset="0"/>
              </a:rPr>
              <a:t>The On-Demand NAS Information Portfolio will provide net-enabled information access for NextGen Mid-Term operations through aeronautical and flight object information sharing while enhancing safety and efficiency.</a:t>
            </a:r>
          </a:p>
          <a:p>
            <a:pPr marL="0" indent="0">
              <a:buNone/>
            </a:pPr>
            <a:endParaRPr lang="en-US" sz="800" dirty="0">
              <a:latin typeface="Arial" pitchFamily="34" charset="0"/>
              <a:cs typeface="Arial" pitchFamily="34" charset="0"/>
            </a:endParaRPr>
          </a:p>
        </p:txBody>
      </p:sp>
      <p:sp>
        <p:nvSpPr>
          <p:cNvPr id="5" name="Text Placeholder 4"/>
          <p:cNvSpPr>
            <a:spLocks noGrp="1"/>
          </p:cNvSpPr>
          <p:nvPr>
            <p:ph type="body" sz="quarter" idx="31"/>
          </p:nvPr>
        </p:nvSpPr>
        <p:spPr>
          <a:xfrm>
            <a:off x="228600" y="1887786"/>
            <a:ext cx="4286252" cy="1398278"/>
          </a:xfrm>
        </p:spPr>
        <p:txBody>
          <a:bodyPr/>
          <a:lstStyle/>
          <a:p>
            <a:r>
              <a:rPr lang="en-US" sz="800" dirty="0" smtClean="0">
                <a:latin typeface="Arial" pitchFamily="34" charset="0"/>
                <a:cs typeface="Arial" pitchFamily="34" charset="0"/>
              </a:rPr>
              <a:t>TFM will produce better route plans leading to reduced delays and increased system throughout.  </a:t>
            </a:r>
          </a:p>
          <a:p>
            <a:r>
              <a:rPr lang="en-US" sz="800" dirty="0">
                <a:latin typeface="Arial" pitchFamily="34" charset="0"/>
                <a:cs typeface="Arial" pitchFamily="34" charset="0"/>
              </a:rPr>
              <a:t>Allows GA pilots to make timely decisions on events that affect their flights resulting in safer (TSAA) and more efficient operations (e.g. fuel savings).  </a:t>
            </a:r>
          </a:p>
          <a:p>
            <a:r>
              <a:rPr lang="en-US" sz="800" dirty="0">
                <a:latin typeface="Arial" pitchFamily="34" charset="0"/>
                <a:cs typeface="Arial" pitchFamily="34" charset="0"/>
              </a:rPr>
              <a:t>Digital NOTAM &amp; SUA distribution allows AOC/FOCs to use information from an authoritative source for more efficient planning and operations.</a:t>
            </a:r>
          </a:p>
          <a:p>
            <a:r>
              <a:rPr lang="en-US" sz="800" dirty="0">
                <a:latin typeface="Arial" pitchFamily="34" charset="0"/>
                <a:cs typeface="Arial" pitchFamily="34" charset="0"/>
              </a:rPr>
              <a:t>Aeronautical Information Management </a:t>
            </a:r>
            <a:r>
              <a:rPr lang="en-US" sz="800" dirty="0" smtClean="0">
                <a:latin typeface="Arial" pitchFamily="34" charset="0"/>
                <a:cs typeface="Arial" pitchFamily="34" charset="0"/>
              </a:rPr>
              <a:t>Modernization (AIMM) Segment 2 </a:t>
            </a:r>
            <a:r>
              <a:rPr lang="en-US" sz="800" dirty="0">
                <a:latin typeface="Arial" pitchFamily="34" charset="0"/>
                <a:cs typeface="Arial" pitchFamily="34" charset="0"/>
              </a:rPr>
              <a:t>– Users will receive data from single source via SWIM allowing controllers to use Digital NOTAM information to better provide advisories.</a:t>
            </a:r>
          </a:p>
          <a:p>
            <a:r>
              <a:rPr lang="en-US" sz="800" dirty="0">
                <a:latin typeface="Arial" pitchFamily="34" charset="0"/>
                <a:cs typeface="Arial" pitchFamily="34" charset="0"/>
              </a:rPr>
              <a:t>AIMM </a:t>
            </a:r>
            <a:r>
              <a:rPr lang="en-US" sz="800" dirty="0" smtClean="0">
                <a:latin typeface="Arial" pitchFamily="34" charset="0"/>
                <a:cs typeface="Arial" pitchFamily="34" charset="0"/>
              </a:rPr>
              <a:t>Segment 3 </a:t>
            </a:r>
            <a:r>
              <a:rPr lang="en-US" sz="800" dirty="0">
                <a:latin typeface="Arial" pitchFamily="34" charset="0"/>
                <a:cs typeface="Arial" pitchFamily="34" charset="0"/>
              </a:rPr>
              <a:t>- Providing static and dynamic SAA schedule and status in real-time.  It will  not only improve situational awareness for controllers and ANSP </a:t>
            </a:r>
            <a:r>
              <a:rPr lang="en-US" sz="800" dirty="0" smtClean="0">
                <a:latin typeface="Arial" pitchFamily="34" charset="0"/>
                <a:cs typeface="Arial" pitchFamily="34" charset="0"/>
              </a:rPr>
              <a:t>users.</a:t>
            </a:r>
            <a:endParaRPr lang="en-US" sz="800" dirty="0">
              <a:latin typeface="Arial" pitchFamily="34" charset="0"/>
              <a:cs typeface="Arial" pitchFamily="34" charset="0"/>
            </a:endParaRPr>
          </a:p>
        </p:txBody>
      </p:sp>
      <p:sp>
        <p:nvSpPr>
          <p:cNvPr id="6" name="Text Placeholder 5"/>
          <p:cNvSpPr>
            <a:spLocks noGrp="1"/>
          </p:cNvSpPr>
          <p:nvPr>
            <p:ph type="body" sz="quarter" idx="4294967295"/>
          </p:nvPr>
        </p:nvSpPr>
        <p:spPr>
          <a:xfrm>
            <a:off x="171450" y="3898551"/>
            <a:ext cx="4313789" cy="1516501"/>
          </a:xfrm>
        </p:spPr>
        <p:txBody>
          <a:bodyPr/>
          <a:lstStyle/>
          <a:p>
            <a:pPr marL="118872" indent="-118872">
              <a:spcBef>
                <a:spcPts val="216"/>
              </a:spcBef>
              <a:buFont typeface="Wingdings" panose="05000000000000000000" pitchFamily="2" charset="2"/>
              <a:buChar char="§"/>
            </a:pPr>
            <a:r>
              <a:rPr lang="en-US" sz="800" dirty="0">
                <a:solidFill>
                  <a:schemeClr val="tx1"/>
                </a:solidFill>
                <a:latin typeface="Arial" pitchFamily="34" charset="0"/>
                <a:cs typeface="Arial" pitchFamily="34" charset="0"/>
              </a:rPr>
              <a:t>SUA schedule information is submitted to SAMS by DoD and approved by the FAA.  SAMS sends the approved schedule to SWIM via an OGC compliant Web Service using Aeronautical Information Exchange Model (AIXM). TFMS receives the approved schedule and sends to NTML</a:t>
            </a:r>
            <a:r>
              <a:rPr lang="en-US" sz="800" dirty="0" smtClean="0">
                <a:solidFill>
                  <a:schemeClr val="tx1"/>
                </a:solidFill>
                <a:latin typeface="Arial" pitchFamily="34" charset="0"/>
                <a:cs typeface="Arial" pitchFamily="34" charset="0"/>
              </a:rPr>
              <a:t>.</a:t>
            </a:r>
            <a:r>
              <a:rPr lang="en-US" sz="800" dirty="0">
                <a:solidFill>
                  <a:schemeClr val="tx1"/>
                </a:solidFill>
                <a:latin typeface="Arial" pitchFamily="34" charset="0"/>
                <a:cs typeface="Arial" pitchFamily="34" charset="0"/>
              </a:rPr>
              <a:t> </a:t>
            </a:r>
          </a:p>
          <a:p>
            <a:pPr marL="118872" indent="-118872">
              <a:spcBef>
                <a:spcPts val="216"/>
              </a:spcBef>
              <a:buFont typeface="Wingdings" panose="05000000000000000000" pitchFamily="2" charset="2"/>
              <a:buChar char="§"/>
            </a:pPr>
            <a:r>
              <a:rPr lang="en-US" sz="800" dirty="0">
                <a:solidFill>
                  <a:schemeClr val="tx1"/>
                </a:solidFill>
                <a:latin typeface="Arial" pitchFamily="34" charset="0"/>
                <a:cs typeface="Arial" pitchFamily="34" charset="0"/>
              </a:rPr>
              <a:t>As ADS-B is deployed nationwide by the ADS-B service provider, enable FIS-B ground infrastructure including FIS-B servers and TIS-B so that ADS-B equipped aircraft can take advantage of advisory information made available via FIS-B (supported by UAT) and traffic information available via TIS-B (supported by both UAT and 1090 ES).</a:t>
            </a:r>
          </a:p>
          <a:p>
            <a:pPr marL="118872" indent="-118872">
              <a:spcBef>
                <a:spcPts val="216"/>
              </a:spcBef>
              <a:buFont typeface="Wingdings" panose="05000000000000000000" pitchFamily="2" charset="2"/>
              <a:buChar char="§"/>
            </a:pPr>
            <a:r>
              <a:rPr lang="en-US" sz="800" dirty="0" smtClean="0">
                <a:solidFill>
                  <a:schemeClr val="tx1"/>
                </a:solidFill>
                <a:latin typeface="Arial" pitchFamily="34" charset="0"/>
                <a:cs typeface="Arial" pitchFamily="34" charset="0"/>
              </a:rPr>
              <a:t>FAA </a:t>
            </a:r>
            <a:r>
              <a:rPr lang="en-US" sz="800" dirty="0">
                <a:solidFill>
                  <a:schemeClr val="tx1"/>
                </a:solidFill>
                <a:latin typeface="Arial" pitchFamily="34" charset="0"/>
                <a:cs typeface="Arial" pitchFamily="34" charset="0"/>
              </a:rPr>
              <a:t>will create a set of standard services to be distributed via SWIM to the external NAS Community.  Through the use of 3rd Party data management service providers, NAS users will be able to subscribe and consume FAA information for the purposes of planning and coordination</a:t>
            </a:r>
            <a:r>
              <a:rPr lang="en-US" sz="800" dirty="0">
                <a:latin typeface="Arial" pitchFamily="34" charset="0"/>
                <a:cs typeface="Arial" pitchFamily="34" charset="0"/>
              </a:rPr>
              <a:t>.  </a:t>
            </a:r>
          </a:p>
          <a:p>
            <a:pPr>
              <a:spcBef>
                <a:spcPts val="600"/>
              </a:spcBef>
            </a:pPr>
            <a:endParaRPr lang="en-US" sz="800" b="1" dirty="0">
              <a:solidFill>
                <a:srgbClr val="FF0000"/>
              </a:solidFill>
              <a:latin typeface="Arial" pitchFamily="34" charset="0"/>
              <a:cs typeface="Arial" pitchFamily="34" charset="0"/>
            </a:endParaRPr>
          </a:p>
        </p:txBody>
      </p:sp>
      <p:sp>
        <p:nvSpPr>
          <p:cNvPr id="2" name="Title 1"/>
          <p:cNvSpPr>
            <a:spLocks noGrp="1"/>
          </p:cNvSpPr>
          <p:nvPr>
            <p:ph type="title"/>
          </p:nvPr>
        </p:nvSpPr>
        <p:spPr>
          <a:xfrm>
            <a:off x="457202" y="85438"/>
            <a:ext cx="8229600" cy="613129"/>
          </a:xfrm>
        </p:spPr>
        <p:txBody>
          <a:bodyPr/>
          <a:lstStyle/>
          <a:p>
            <a:r>
              <a:rPr lang="fr-FR" dirty="0" smtClean="0">
                <a:solidFill>
                  <a:schemeClr val="tx2"/>
                </a:solidFill>
                <a:latin typeface="Arial" pitchFamily="34" charset="0"/>
                <a:cs typeface="Arial" pitchFamily="34" charset="0"/>
              </a:rPr>
              <a:t>On </a:t>
            </a:r>
            <a:r>
              <a:rPr lang="en-US" dirty="0" smtClean="0">
                <a:solidFill>
                  <a:schemeClr val="tx2"/>
                </a:solidFill>
                <a:latin typeface="Arial" pitchFamily="34" charset="0"/>
                <a:cs typeface="Arial" pitchFamily="34" charset="0"/>
              </a:rPr>
              <a:t>Demand</a:t>
            </a:r>
            <a:r>
              <a:rPr lang="fr-FR" dirty="0" smtClean="0">
                <a:solidFill>
                  <a:schemeClr val="tx2"/>
                </a:solidFill>
                <a:latin typeface="Arial" pitchFamily="34" charset="0"/>
                <a:cs typeface="Arial" pitchFamily="34" charset="0"/>
              </a:rPr>
              <a:t> NAS Information (ODNI)</a:t>
            </a:r>
            <a:endParaRPr lang="en-US" dirty="0">
              <a:solidFill>
                <a:schemeClr val="tx2"/>
              </a:solidFill>
              <a:latin typeface="Arial" pitchFamily="34" charset="0"/>
              <a:cs typeface="Arial" pitchFamily="34" charset="0"/>
            </a:endParaRPr>
          </a:p>
        </p:txBody>
      </p:sp>
      <p:sp>
        <p:nvSpPr>
          <p:cNvPr id="17" name="TextBox 16"/>
          <p:cNvSpPr txBox="1"/>
          <p:nvPr/>
        </p:nvSpPr>
        <p:spPr>
          <a:xfrm>
            <a:off x="1355451" y="6611787"/>
            <a:ext cx="6433102" cy="246221"/>
          </a:xfrm>
          <a:prstGeom prst="rect">
            <a:avLst/>
          </a:prstGeom>
          <a:noFill/>
        </p:spPr>
        <p:txBody>
          <a:bodyPr wrap="square" rtlCol="0">
            <a:spAutoFit/>
          </a:bodyPr>
          <a:lstStyle/>
          <a:p>
            <a:pPr algn="ctr"/>
            <a:fld id="{EAE13CAE-1740-4A80-8C3E-8F8A7440AB44}" type="slidenum">
              <a:rPr lang="en-US" sz="1000" b="1">
                <a:solidFill>
                  <a:prstClr val="black"/>
                </a:solidFill>
                <a:latin typeface="Arial" pitchFamily="34" charset="0"/>
                <a:cs typeface="Arial" pitchFamily="34" charset="0"/>
              </a:rPr>
              <a:pPr algn="ctr"/>
              <a:t>62</a:t>
            </a:fld>
            <a:endParaRPr lang="en-US" sz="1000" b="1" dirty="0">
              <a:solidFill>
                <a:prstClr val="black"/>
              </a:solidFill>
              <a:latin typeface="Arial" pitchFamily="34" charset="0"/>
              <a:cs typeface="Arial" pitchFamily="34" charset="0"/>
            </a:endParaRPr>
          </a:p>
        </p:txBody>
      </p:sp>
      <p:graphicFrame>
        <p:nvGraphicFramePr>
          <p:cNvPr id="13" name="Table 12" title="key"/>
          <p:cNvGraphicFramePr>
            <a:graphicFrameLocks noGrp="1"/>
          </p:cNvGraphicFramePr>
          <p:nvPr>
            <p:extLst>
              <p:ext uri="{D42A27DB-BD31-4B8C-83A1-F6EECF244321}">
                <p14:modId xmlns:p14="http://schemas.microsoft.com/office/powerpoint/2010/main" val="2024265002"/>
              </p:ext>
            </p:extLst>
          </p:nvPr>
        </p:nvGraphicFramePr>
        <p:xfrm>
          <a:off x="4632847" y="988701"/>
          <a:ext cx="4351132" cy="211455"/>
        </p:xfrm>
        <a:graphic>
          <a:graphicData uri="http://schemas.openxmlformats.org/drawingml/2006/table">
            <a:tbl>
              <a:tblPr firstRow="1" bandRow="1">
                <a:tableStyleId>{5C22544A-7EE6-4342-B048-85BDC9FD1C3A}</a:tableStyleId>
              </a:tblPr>
              <a:tblGrid>
                <a:gridCol w="1087783"/>
                <a:gridCol w="1087783"/>
                <a:gridCol w="1087783"/>
                <a:gridCol w="1087783"/>
              </a:tblGrid>
              <a:tr h="211455">
                <a:tc>
                  <a:txBody>
                    <a:bodyPr/>
                    <a:lstStyle/>
                    <a:p>
                      <a:pPr algn="ctr"/>
                      <a:r>
                        <a:rPr lang="en-US" sz="700" b="1" dirty="0" smtClean="0">
                          <a:solidFill>
                            <a:schemeClr val="bg1"/>
                          </a:solidFill>
                        </a:rPr>
                        <a:t>Complete/Operational</a:t>
                      </a:r>
                      <a:endParaRPr lang="en-US" sz="700" b="1" dirty="0">
                        <a:solidFill>
                          <a:schemeClr val="bg1"/>
                        </a:solidFill>
                      </a:endParaRPr>
                    </a:p>
                  </a:txBody>
                  <a:tcPr marL="0" marR="0" marT="0" marB="0" anchor="ctr">
                    <a:solidFill>
                      <a:srgbClr val="0070C0"/>
                    </a:solidFill>
                  </a:tcPr>
                </a:tc>
                <a:tc>
                  <a:txBody>
                    <a:bodyPr/>
                    <a:lstStyle/>
                    <a:p>
                      <a:pPr algn="ctr"/>
                      <a:r>
                        <a:rPr lang="en-US" sz="700" b="1" dirty="0" smtClean="0">
                          <a:solidFill>
                            <a:schemeClr val="tx1"/>
                          </a:solidFill>
                        </a:rPr>
                        <a:t>On Track/Low Risk</a:t>
                      </a:r>
                      <a:endParaRPr lang="en-US" sz="700" b="1" dirty="0">
                        <a:solidFill>
                          <a:schemeClr val="tx1"/>
                        </a:solidFill>
                      </a:endParaRPr>
                    </a:p>
                  </a:txBody>
                  <a:tcPr marL="0" marR="0" marT="0" marB="0" anchor="ctr">
                    <a:solidFill>
                      <a:srgbClr val="00B050"/>
                    </a:solidFill>
                  </a:tcPr>
                </a:tc>
                <a:tc>
                  <a:txBody>
                    <a:bodyPr/>
                    <a:lstStyle/>
                    <a:p>
                      <a:pPr algn="ctr"/>
                      <a:r>
                        <a:rPr lang="en-US" sz="700" b="1" dirty="0" smtClean="0">
                          <a:solidFill>
                            <a:schemeClr val="tx1"/>
                          </a:solidFill>
                        </a:rPr>
                        <a:t>Delayed/Medium Risk</a:t>
                      </a:r>
                      <a:endParaRPr lang="en-US" sz="700" b="1" dirty="0">
                        <a:solidFill>
                          <a:schemeClr val="tx1"/>
                        </a:solidFill>
                      </a:endParaRPr>
                    </a:p>
                  </a:txBody>
                  <a:tcPr marL="0" marR="0" marT="0" marB="0" anchor="ctr">
                    <a:solidFill>
                      <a:srgbClr val="FFFF00"/>
                    </a:solidFill>
                  </a:tcPr>
                </a:tc>
                <a:tc>
                  <a:txBody>
                    <a:bodyPr/>
                    <a:lstStyle/>
                    <a:p>
                      <a:pPr algn="ctr"/>
                      <a:r>
                        <a:rPr lang="en-US" sz="700" b="1" dirty="0" smtClean="0">
                          <a:solidFill>
                            <a:schemeClr val="tx1"/>
                          </a:solidFill>
                        </a:rPr>
                        <a:t>Overdue/High Risk</a:t>
                      </a:r>
                      <a:endParaRPr lang="en-US" sz="700" b="1" dirty="0">
                        <a:solidFill>
                          <a:schemeClr val="tx1"/>
                        </a:solidFill>
                      </a:endParaRPr>
                    </a:p>
                  </a:txBody>
                  <a:tcPr marL="0" marR="0" marT="0" marB="0" anchor="ctr">
                    <a:solidFill>
                      <a:srgbClr val="FF0000"/>
                    </a:solidFill>
                  </a:tcPr>
                </a:tc>
              </a:tr>
            </a:tbl>
          </a:graphicData>
        </a:graphic>
      </p:graphicFrame>
      <p:graphicFrame>
        <p:nvGraphicFramePr>
          <p:cNvPr id="19" name="Group 180" descr="table" title="Planned Cabilities"/>
          <p:cNvGraphicFramePr>
            <a:graphicFrameLocks noGrp="1"/>
          </p:cNvGraphicFramePr>
          <p:nvPr>
            <p:extLst>
              <p:ext uri="{D42A27DB-BD31-4B8C-83A1-F6EECF244321}">
                <p14:modId xmlns:p14="http://schemas.microsoft.com/office/powerpoint/2010/main" val="1450527527"/>
              </p:ext>
            </p:extLst>
          </p:nvPr>
        </p:nvGraphicFramePr>
        <p:xfrm>
          <a:off x="4631158" y="1202049"/>
          <a:ext cx="4360442" cy="2086280"/>
        </p:xfrm>
        <a:graphic>
          <a:graphicData uri="http://schemas.openxmlformats.org/drawingml/2006/table">
            <a:tbl>
              <a:tblPr firstRow="1">
                <a:tableStyleId>{5C22544A-7EE6-4342-B048-85BDC9FD1C3A}</a:tableStyleId>
              </a:tblPr>
              <a:tblGrid>
                <a:gridCol w="3539377"/>
                <a:gridCol w="395694"/>
                <a:gridCol w="425371"/>
              </a:tblGrid>
              <a:tr h="256238">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900" u="none" strike="noStrike" kern="1200" cap="none" normalizeH="0" baseline="0" dirty="0" smtClean="0">
                          <a:ln>
                            <a:noFill/>
                          </a:ln>
                          <a:effectLst/>
                        </a:rPr>
                        <a:t>ODNI Capability (* denotes an external commitment)</a:t>
                      </a:r>
                      <a:endParaRPr kumimoji="0" lang="en-US" sz="900" b="1" i="0" u="none" strike="noStrike" cap="none" normalizeH="0" baseline="0" dirty="0" smtClean="0">
                        <a:ln>
                          <a:noFill/>
                        </a:ln>
                        <a:solidFill>
                          <a:schemeClr val="bg1"/>
                        </a:solidFill>
                        <a:effectLst/>
                        <a:latin typeface="+mn-lt"/>
                      </a:endParaRPr>
                    </a:p>
                  </a:txBody>
                  <a:tcPr marL="0" marR="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900" u="none" strike="noStrike" cap="none" normalizeH="0" baseline="0" dirty="0" smtClean="0">
                          <a:ln>
                            <a:noFill/>
                          </a:ln>
                          <a:effectLst/>
                        </a:rPr>
                        <a:t>OA</a:t>
                      </a:r>
                      <a:endParaRPr kumimoji="0" lang="en-US" sz="900" b="1" i="0" u="none" strike="noStrike" cap="none" normalizeH="0" baseline="0" dirty="0" smtClean="0">
                        <a:ln>
                          <a:noFill/>
                        </a:ln>
                        <a:solidFill>
                          <a:schemeClr val="bg1"/>
                        </a:solidFill>
                        <a:effectLst/>
                        <a:latin typeface="+mn-lt"/>
                      </a:endParaRPr>
                    </a:p>
                  </a:txBody>
                  <a:tcPr marL="0" marR="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900" u="none" strike="noStrike" cap="none" normalizeH="0" baseline="0" dirty="0" smtClean="0">
                          <a:ln>
                            <a:noFill/>
                          </a:ln>
                          <a:effectLst/>
                        </a:rPr>
                        <a:t>Status</a:t>
                      </a:r>
                      <a:endParaRPr kumimoji="0" lang="en-US" sz="900" b="1" i="0" u="none" strike="noStrike" cap="none" normalizeH="0" baseline="0" dirty="0" smtClean="0">
                        <a:ln>
                          <a:noFill/>
                        </a:ln>
                        <a:solidFill>
                          <a:schemeClr val="bg1"/>
                        </a:solidFill>
                        <a:effectLst/>
                        <a:latin typeface="+mn-lt"/>
                      </a:endParaRPr>
                    </a:p>
                  </a:txBody>
                  <a:tcPr marL="0" marR="0" anchor="ctr" horzOverflow="overflow"/>
                </a:tc>
              </a:tr>
              <a:tr h="338234">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b="0" kern="1200" dirty="0" smtClean="0">
                          <a:solidFill>
                            <a:schemeClr val="tx1"/>
                          </a:solidFill>
                          <a:latin typeface="+mn-lt"/>
                          <a:ea typeface="+mn-ea"/>
                          <a:cs typeface="+mn-cs"/>
                        </a:rPr>
                        <a:t>Broadcast Flight and Status Data to Pilots (</a:t>
                      </a:r>
                      <a:r>
                        <a:rPr lang="en-US" sz="800" b="0" dirty="0" smtClean="0"/>
                        <a:t>FIS-B &amp; TIS-B available for suitably equipped GA aircraft and TIS-B available for commercial users)</a:t>
                      </a:r>
                      <a:endParaRPr lang="en-US" sz="800" b="0" kern="1200" dirty="0" smtClean="0">
                        <a:solidFill>
                          <a:schemeClr val="tx1"/>
                        </a:solidFill>
                        <a:latin typeface="+mn-lt"/>
                        <a:ea typeface="+mn-ea"/>
                        <a:cs typeface="+mn-cs"/>
                      </a:endParaRPr>
                    </a:p>
                  </a:txBody>
                  <a:tcPr marL="68580" marR="6858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2011</a:t>
                      </a:r>
                      <a:endParaRPr kumimoji="0" lang="en-US" sz="800" b="0" i="0" u="none" strike="noStrike" cap="none" normalizeH="0" baseline="0" dirty="0" smtClean="0">
                        <a:ln>
                          <a:noFill/>
                        </a:ln>
                        <a:solidFill>
                          <a:schemeClr val="tx2"/>
                        </a:solidFill>
                        <a:effectLst/>
                        <a:latin typeface="+mn-lt"/>
                      </a:endParaRPr>
                    </a:p>
                  </a:txBody>
                  <a:tcPr marL="68580" marR="6858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kern="1200" cap="none" normalizeH="0" baseline="0" dirty="0" smtClean="0">
                          <a:ln>
                            <a:noFill/>
                          </a:ln>
                          <a:solidFill>
                            <a:schemeClr val="bg1"/>
                          </a:solidFill>
                          <a:effectLst/>
                          <a:latin typeface="+mn-lt"/>
                          <a:ea typeface="+mn-ea"/>
                          <a:cs typeface="+mn-cs"/>
                        </a:rPr>
                        <a:t>B</a:t>
                      </a:r>
                    </a:p>
                  </a:txBody>
                  <a:tcPr marL="68580" marR="68580" anchor="ctr" horzOverflow="overflow">
                    <a:solidFill>
                      <a:srgbClr val="0070C0"/>
                    </a:solidFill>
                  </a:tcPr>
                </a:tc>
              </a:tr>
              <a:tr h="358140">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b="0" kern="1200" dirty="0" smtClean="0">
                          <a:solidFill>
                            <a:schemeClr val="tx1"/>
                          </a:solidFill>
                          <a:latin typeface="+mn-lt"/>
                          <a:ea typeface="+mn-ea"/>
                          <a:cs typeface="+mn-cs"/>
                        </a:rPr>
                        <a:t>Airborne Access to Information Portal (Creation of</a:t>
                      </a:r>
                      <a:r>
                        <a:rPr lang="en-US" sz="800" b="0" kern="1200" baseline="0" dirty="0" smtClean="0">
                          <a:solidFill>
                            <a:schemeClr val="tx1"/>
                          </a:solidFill>
                          <a:latin typeface="+mn-lt"/>
                          <a:ea typeface="+mn-ea"/>
                          <a:cs typeface="+mn-cs"/>
                        </a:rPr>
                        <a:t> standard services distributed via SWIM for planning and coordination)</a:t>
                      </a:r>
                      <a:endParaRPr lang="en-US" sz="800" b="0" dirty="0" smtClean="0"/>
                    </a:p>
                  </a:txBody>
                  <a:tcPr marL="68580" marR="6858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2015</a:t>
                      </a:r>
                    </a:p>
                  </a:txBody>
                  <a:tcPr marL="68580" marR="6858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68580" marR="68580" anchor="ctr" horzOverflow="overflow">
                    <a:solidFill>
                      <a:srgbClr val="0070C0"/>
                    </a:solidFill>
                  </a:tcPr>
                </a:tc>
              </a:tr>
              <a:tr h="338234">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b="0" kern="1200" dirty="0" smtClean="0">
                          <a:solidFill>
                            <a:schemeClr val="tx1"/>
                          </a:solidFill>
                          <a:latin typeface="+mn-lt"/>
                          <a:ea typeface="+mn-ea"/>
                          <a:cs typeface="+mn-cs"/>
                        </a:rPr>
                        <a:t>Traffic Situational Awareness with Alerts (TIS-B</a:t>
                      </a:r>
                      <a:r>
                        <a:rPr lang="en-US" sz="800" b="0" kern="1200" baseline="0" dirty="0" smtClean="0">
                          <a:solidFill>
                            <a:schemeClr val="tx1"/>
                          </a:solidFill>
                          <a:latin typeface="+mn-lt"/>
                          <a:ea typeface="+mn-ea"/>
                          <a:cs typeface="+mn-cs"/>
                        </a:rPr>
                        <a:t> alerting)</a:t>
                      </a:r>
                      <a:endParaRPr lang="en-US" sz="800" b="0" dirty="0" smtClean="0"/>
                    </a:p>
                  </a:txBody>
                  <a:tcPr marL="68580" marR="6858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2015</a:t>
                      </a:r>
                    </a:p>
                  </a:txBody>
                  <a:tcPr marL="68580" marR="6858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68580" marR="68580" anchor="ctr" horzOverflow="overflow">
                    <a:solidFill>
                      <a:srgbClr val="0070C0"/>
                    </a:solidFill>
                  </a:tcPr>
                </a:tc>
              </a:tr>
              <a:tr h="338234">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b="0" kern="1200" dirty="0" smtClean="0">
                          <a:solidFill>
                            <a:schemeClr val="tx1"/>
                          </a:solidFill>
                          <a:latin typeface="+mn-lt"/>
                          <a:ea typeface="+mn-ea"/>
                          <a:cs typeface="+mn-cs"/>
                        </a:rPr>
                        <a:t>Improvements to SUA-Based Flow Predictions (</a:t>
                      </a:r>
                      <a:r>
                        <a:rPr lang="en-US" sz="800" b="0" dirty="0" smtClean="0"/>
                        <a:t>Translates SUA activation schedule and airspace configurations into predicted traffic flow constraints)</a:t>
                      </a:r>
                      <a:endParaRPr lang="en-US" sz="800" b="0" kern="1200" dirty="0" smtClean="0">
                        <a:solidFill>
                          <a:schemeClr val="tx1"/>
                        </a:solidFill>
                        <a:latin typeface="+mn-lt"/>
                        <a:ea typeface="+mn-ea"/>
                        <a:cs typeface="+mn-cs"/>
                      </a:endParaRPr>
                    </a:p>
                  </a:txBody>
                  <a:tcPr marL="68580" marR="6858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2015</a:t>
                      </a:r>
                    </a:p>
                  </a:txBody>
                  <a:tcPr marL="68580" marR="6858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68580" marR="68580" anchor="ctr" horzOverflow="overflow">
                    <a:solidFill>
                      <a:srgbClr val="00B050"/>
                    </a:solidFill>
                  </a:tcPr>
                </a:tc>
              </a:tr>
              <a:tr h="338234">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b="0" kern="1200" dirty="0" smtClean="0">
                          <a:solidFill>
                            <a:schemeClr val="tx1"/>
                          </a:solidFill>
                          <a:latin typeface="+mn-lt"/>
                          <a:ea typeface="+mn-ea"/>
                          <a:cs typeface="+mn-cs"/>
                        </a:rPr>
                        <a:t>Provide NAS Status via Digital NOTAMs for FOCs/AOCs (</a:t>
                      </a:r>
                      <a:r>
                        <a:rPr lang="en-US" sz="800" b="0" dirty="0" smtClean="0"/>
                        <a:t>Enables issuance of NOTAMs for constraints affecting flights based on trajectory, including external users)</a:t>
                      </a:r>
                      <a:endParaRPr lang="en-US" sz="800" b="0" kern="1200" dirty="0" smtClean="0">
                        <a:solidFill>
                          <a:schemeClr val="tx1"/>
                        </a:solidFill>
                        <a:latin typeface="+mn-lt"/>
                        <a:ea typeface="+mn-ea"/>
                        <a:cs typeface="+mn-cs"/>
                      </a:endParaRPr>
                    </a:p>
                  </a:txBody>
                  <a:tcPr marL="68580" marR="6858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0" i="0" u="none" strike="noStrike" cap="none" normalizeH="0" baseline="0" dirty="0" smtClean="0">
                          <a:ln>
                            <a:noFill/>
                          </a:ln>
                          <a:solidFill>
                            <a:schemeClr val="tx1"/>
                          </a:solidFill>
                          <a:effectLst/>
                          <a:latin typeface="+mn-lt"/>
                        </a:rPr>
                        <a:t>2015</a:t>
                      </a:r>
                    </a:p>
                  </a:txBody>
                  <a:tcPr marL="68580" marR="6858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68580" marR="68580" anchor="ctr" horzOverflow="overflow">
                    <a:solidFill>
                      <a:srgbClr val="00B050"/>
                    </a:solidFill>
                  </a:tcPr>
                </a:tc>
              </a:tr>
            </a:tbl>
          </a:graphicData>
        </a:graphic>
      </p:graphicFrame>
      <p:sp>
        <p:nvSpPr>
          <p:cNvPr id="14" name="TextBox 13"/>
          <p:cNvSpPr txBox="1"/>
          <p:nvPr/>
        </p:nvSpPr>
        <p:spPr>
          <a:xfrm>
            <a:off x="4714248" y="3398010"/>
            <a:ext cx="4285753" cy="215444"/>
          </a:xfrm>
          <a:prstGeom prst="rect">
            <a:avLst/>
          </a:prstGeom>
          <a:noFill/>
        </p:spPr>
        <p:txBody>
          <a:bodyPr wrap="square" rtlCol="0">
            <a:spAutoFit/>
          </a:bodyPr>
          <a:lstStyle/>
          <a:p>
            <a:pPr algn="ctr"/>
            <a:r>
              <a:rPr lang="en-US" sz="800" dirty="0" smtClean="0">
                <a:solidFill>
                  <a:prstClr val="black"/>
                </a:solidFill>
                <a:latin typeface="Arial" pitchFamily="34" charset="0"/>
                <a:cs typeface="Arial" pitchFamily="34" charset="0"/>
              </a:rPr>
              <a:t>Only Near Term Bravo increments are displayed (2016-2017) Success Criteria</a:t>
            </a:r>
            <a:endParaRPr lang="en-US" sz="800" dirty="0">
              <a:solidFill>
                <a:prstClr val="black"/>
              </a:solidFill>
              <a:latin typeface="Arial" pitchFamily="34" charset="0"/>
              <a:cs typeface="Arial" pitchFamily="34" charset="0"/>
            </a:endParaRPr>
          </a:p>
        </p:txBody>
      </p:sp>
      <p:sp>
        <p:nvSpPr>
          <p:cNvPr id="16" name="Text Placeholder 6"/>
          <p:cNvSpPr txBox="1">
            <a:spLocks/>
          </p:cNvSpPr>
          <p:nvPr/>
        </p:nvSpPr>
        <p:spPr bwMode="auto">
          <a:xfrm>
            <a:off x="4714248" y="3949510"/>
            <a:ext cx="4092665" cy="773936"/>
          </a:xfrm>
          <a:prstGeom prst="rect">
            <a:avLst/>
          </a:prstGeom>
          <a:noFill/>
          <a:ln w="9525">
            <a:noFill/>
            <a:miter lim="800000"/>
            <a:headEnd/>
            <a:tailEnd/>
          </a:ln>
        </p:spPr>
        <p:txBody>
          <a:bodyPr vert="horz" wrap="square" lIns="91440" tIns="45720" rIns="91440" bIns="45720" numCol="3" anchor="t" anchorCtr="0" compatLnSpc="1">
            <a:prstTxWarp prst="textNoShape">
              <a:avLst/>
            </a:prstTxWarp>
          </a:bodyPr>
          <a:lstStyle>
            <a:lvl1pPr marL="114300" indent="-114300" algn="l" defTabSz="457200" rtl="0" eaLnBrk="0" fontAlgn="base" hangingPunct="0">
              <a:spcBef>
                <a:spcPct val="20000"/>
              </a:spcBef>
              <a:spcAft>
                <a:spcPct val="0"/>
              </a:spcAft>
              <a:buClr>
                <a:srgbClr val="9BBB59"/>
              </a:buClr>
              <a:buFont typeface="Wingdings" pitchFamily="2" charset="2"/>
              <a:buChar char="§"/>
              <a:defRPr sz="1000" kern="1200">
                <a:solidFill>
                  <a:schemeClr val="tx1"/>
                </a:solidFill>
                <a:latin typeface="+mn-lt"/>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1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14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sz="1200"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sz="1200"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8872" indent="-118872" defTabSz="914400">
              <a:spcBef>
                <a:spcPts val="216"/>
              </a:spcBef>
              <a:spcAft>
                <a:spcPts val="0"/>
              </a:spcAft>
              <a:buClr>
                <a:srgbClr val="92D050"/>
              </a:buClr>
            </a:pPr>
            <a:r>
              <a:rPr lang="en-US" sz="800" dirty="0">
                <a:solidFill>
                  <a:prstClr val="black"/>
                </a:solidFill>
                <a:latin typeface="Arial" pitchFamily="34" charset="0"/>
                <a:cs typeface="Arial" pitchFamily="34" charset="0"/>
              </a:rPr>
              <a:t>AJV</a:t>
            </a:r>
          </a:p>
          <a:p>
            <a:pPr marL="118872" indent="-118872" defTabSz="914400">
              <a:spcBef>
                <a:spcPts val="216"/>
              </a:spcBef>
              <a:spcAft>
                <a:spcPts val="0"/>
              </a:spcAft>
              <a:buClr>
                <a:srgbClr val="92D050"/>
              </a:buClr>
            </a:pPr>
            <a:r>
              <a:rPr lang="en-US" sz="800" dirty="0">
                <a:solidFill>
                  <a:prstClr val="black"/>
                </a:solidFill>
                <a:latin typeface="Arial" pitchFamily="34" charset="0"/>
                <a:cs typeface="Arial" pitchFamily="34" charset="0"/>
              </a:rPr>
              <a:t>AFS</a:t>
            </a:r>
          </a:p>
          <a:p>
            <a:pPr marL="118872" indent="-118872" defTabSz="914400">
              <a:spcBef>
                <a:spcPts val="216"/>
              </a:spcBef>
              <a:spcAft>
                <a:spcPts val="0"/>
              </a:spcAft>
              <a:buClr>
                <a:srgbClr val="92D050"/>
              </a:buClr>
            </a:pPr>
            <a:r>
              <a:rPr lang="en-US" sz="800" dirty="0" smtClean="0">
                <a:solidFill>
                  <a:prstClr val="black"/>
                </a:solidFill>
                <a:latin typeface="Arial" pitchFamily="34" charset="0"/>
                <a:cs typeface="Arial" pitchFamily="34" charset="0"/>
              </a:rPr>
              <a:t>ANG</a:t>
            </a:r>
          </a:p>
          <a:p>
            <a:pPr marL="118872" indent="-118872" defTabSz="914400">
              <a:spcBef>
                <a:spcPts val="216"/>
              </a:spcBef>
              <a:spcAft>
                <a:spcPts val="0"/>
              </a:spcAft>
              <a:buClr>
                <a:srgbClr val="92D050"/>
              </a:buClr>
            </a:pPr>
            <a:r>
              <a:rPr lang="en-US" sz="800" dirty="0">
                <a:solidFill>
                  <a:prstClr val="black"/>
                </a:solidFill>
                <a:latin typeface="Arial" pitchFamily="34" charset="0"/>
                <a:cs typeface="Arial" pitchFamily="34" charset="0"/>
              </a:rPr>
              <a:t>AJM</a:t>
            </a:r>
          </a:p>
          <a:p>
            <a:pPr marL="118872" indent="-118872" defTabSz="914400">
              <a:spcBef>
                <a:spcPts val="216"/>
              </a:spcBef>
              <a:spcAft>
                <a:spcPts val="0"/>
              </a:spcAft>
              <a:buClr>
                <a:srgbClr val="92D050"/>
              </a:buClr>
            </a:pPr>
            <a:r>
              <a:rPr lang="en-US" sz="800" dirty="0">
                <a:solidFill>
                  <a:prstClr val="black"/>
                </a:solidFill>
                <a:latin typeface="Arial" pitchFamily="34" charset="0"/>
                <a:cs typeface="Arial" pitchFamily="34" charset="0"/>
              </a:rPr>
              <a:t>AJR</a:t>
            </a:r>
          </a:p>
          <a:p>
            <a:pPr marL="118872" indent="-118872" defTabSz="914400">
              <a:spcBef>
                <a:spcPts val="216"/>
              </a:spcBef>
              <a:spcAft>
                <a:spcPts val="0"/>
              </a:spcAft>
              <a:buClr>
                <a:srgbClr val="92D050"/>
              </a:buClr>
            </a:pPr>
            <a:r>
              <a:rPr lang="en-US" sz="800" dirty="0">
                <a:solidFill>
                  <a:prstClr val="black"/>
                </a:solidFill>
                <a:latin typeface="Arial" pitchFamily="34" charset="0"/>
                <a:cs typeface="Arial" pitchFamily="34" charset="0"/>
              </a:rPr>
              <a:t>AIR</a:t>
            </a:r>
          </a:p>
          <a:p>
            <a:pPr marL="118872" indent="-118872">
              <a:spcBef>
                <a:spcPts val="216"/>
              </a:spcBef>
            </a:pPr>
            <a:r>
              <a:rPr lang="en-US" sz="800" dirty="0">
                <a:solidFill>
                  <a:prstClr val="black"/>
                </a:solidFill>
                <a:latin typeface="Arial" pitchFamily="34" charset="0"/>
                <a:cs typeface="Arial" pitchFamily="34" charset="0"/>
              </a:rPr>
              <a:t>EUROCONTROL</a:t>
            </a:r>
          </a:p>
          <a:p>
            <a:pPr marL="118872" indent="-118872">
              <a:spcBef>
                <a:spcPts val="216"/>
              </a:spcBef>
            </a:pPr>
            <a:r>
              <a:rPr lang="en-US" sz="800" dirty="0">
                <a:solidFill>
                  <a:prstClr val="black"/>
                </a:solidFill>
                <a:latin typeface="Arial" pitchFamily="34" charset="0"/>
                <a:cs typeface="Arial" pitchFamily="34" charset="0"/>
              </a:rPr>
              <a:t>Airlines, GA</a:t>
            </a:r>
          </a:p>
          <a:p>
            <a:pPr marL="118872" indent="-118872">
              <a:spcBef>
                <a:spcPts val="216"/>
              </a:spcBef>
            </a:pPr>
            <a:r>
              <a:rPr lang="en-US" sz="800" dirty="0">
                <a:solidFill>
                  <a:prstClr val="black"/>
                </a:solidFill>
                <a:latin typeface="Arial" pitchFamily="34" charset="0"/>
                <a:cs typeface="Arial" pitchFamily="34" charset="0"/>
              </a:rPr>
              <a:t>NOAA	</a:t>
            </a:r>
          </a:p>
          <a:p>
            <a:pPr marL="118872" indent="-118872">
              <a:spcBef>
                <a:spcPts val="216"/>
              </a:spcBef>
            </a:pPr>
            <a:r>
              <a:rPr lang="en-US" sz="800" dirty="0">
                <a:solidFill>
                  <a:prstClr val="black"/>
                </a:solidFill>
                <a:latin typeface="Arial" pitchFamily="34" charset="0"/>
                <a:cs typeface="Arial" pitchFamily="34" charset="0"/>
              </a:rPr>
              <a:t>NASA</a:t>
            </a:r>
          </a:p>
          <a:p>
            <a:pPr marL="118872" indent="-118872">
              <a:spcBef>
                <a:spcPts val="216"/>
              </a:spcBef>
            </a:pPr>
            <a:r>
              <a:rPr lang="en-US" sz="800" dirty="0">
                <a:solidFill>
                  <a:prstClr val="black"/>
                </a:solidFill>
                <a:latin typeface="Arial" pitchFamily="34" charset="0"/>
                <a:cs typeface="Arial" pitchFamily="34" charset="0"/>
              </a:rPr>
              <a:t>DOD, Military</a:t>
            </a:r>
          </a:p>
          <a:p>
            <a:pPr marL="118872" indent="-118872">
              <a:spcBef>
                <a:spcPts val="216"/>
              </a:spcBef>
            </a:pPr>
            <a:r>
              <a:rPr lang="en-US" sz="800" dirty="0">
                <a:solidFill>
                  <a:prstClr val="black"/>
                </a:solidFill>
                <a:latin typeface="Arial" pitchFamily="34" charset="0"/>
                <a:cs typeface="Arial" pitchFamily="34" charset="0"/>
              </a:rPr>
              <a:t>Industry – NATS UK</a:t>
            </a:r>
            <a:r>
              <a:rPr lang="en-US" sz="800" dirty="0" smtClean="0">
                <a:solidFill>
                  <a:prstClr val="black"/>
                </a:solidFill>
                <a:latin typeface="Arial" pitchFamily="34" charset="0"/>
                <a:cs typeface="Arial" pitchFamily="34" charset="0"/>
              </a:rPr>
              <a:t>, </a:t>
            </a:r>
            <a:r>
              <a:rPr lang="en-US" sz="800" dirty="0">
                <a:solidFill>
                  <a:prstClr val="black"/>
                </a:solidFill>
                <a:latin typeface="Arial" pitchFamily="34" charset="0"/>
                <a:cs typeface="Arial" pitchFamily="34" charset="0"/>
              </a:rPr>
              <a:t>MITRE</a:t>
            </a:r>
          </a:p>
          <a:p>
            <a:pPr marL="118872" indent="-118872">
              <a:spcBef>
                <a:spcPts val="216"/>
              </a:spcBef>
            </a:pPr>
            <a:r>
              <a:rPr lang="en-US" sz="800" dirty="0">
                <a:solidFill>
                  <a:prstClr val="black"/>
                </a:solidFill>
                <a:latin typeface="Arial" pitchFamily="34" charset="0"/>
                <a:cs typeface="Arial" pitchFamily="34" charset="0"/>
              </a:rPr>
              <a:t>AOC/FOC</a:t>
            </a:r>
          </a:p>
          <a:p>
            <a:pPr marL="171450" indent="-171450" defTabSz="914400">
              <a:spcBef>
                <a:spcPts val="0"/>
              </a:spcBef>
              <a:spcAft>
                <a:spcPts val="0"/>
              </a:spcAft>
              <a:buClr>
                <a:srgbClr val="92D050"/>
              </a:buClr>
            </a:pPr>
            <a:endParaRPr lang="en-US" sz="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6956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
          <p:cNvSpPr>
            <a:spLocks noGrp="1"/>
          </p:cNvSpPr>
          <p:nvPr>
            <p:ph type="body" sz="quarter" idx="23"/>
          </p:nvPr>
        </p:nvSpPr>
        <p:spPr>
          <a:xfrm>
            <a:off x="320442" y="1112156"/>
            <a:ext cx="4191000" cy="856800"/>
          </a:xfrm>
        </p:spPr>
        <p:txBody>
          <a:bodyPr/>
          <a:lstStyle/>
          <a:p>
            <a:pPr eaLnBrk="1" hangingPunct="1">
              <a:spcBef>
                <a:spcPct val="0"/>
              </a:spcBef>
            </a:pPr>
            <a:r>
              <a:rPr lang="en-US" sz="800" dirty="0" smtClean="0">
                <a:latin typeface="Arial" pitchFamily="34" charset="0"/>
                <a:cs typeface="Arial" pitchFamily="34" charset="0"/>
              </a:rPr>
              <a:t>The Environment and Energy portfolio addresses the design and implementation of NextGen Environmental Management System (EMS) and the enabling technologies  along with environmental standards and policies that will support achieving the NextGen environmental goals.</a:t>
            </a:r>
          </a:p>
          <a:p>
            <a:pPr eaLnBrk="1" hangingPunct="1">
              <a:spcBef>
                <a:spcPct val="0"/>
              </a:spcBef>
            </a:pPr>
            <a:endParaRPr lang="en-US" sz="800" dirty="0" smtClean="0">
              <a:latin typeface="Arial" pitchFamily="34" charset="0"/>
              <a:cs typeface="Arial" pitchFamily="34" charset="0"/>
            </a:endParaRPr>
          </a:p>
        </p:txBody>
      </p:sp>
      <p:sp>
        <p:nvSpPr>
          <p:cNvPr id="31" name="Text Placeholder 4"/>
          <p:cNvSpPr>
            <a:spLocks noGrp="1"/>
          </p:cNvSpPr>
          <p:nvPr>
            <p:ph type="body" sz="quarter" idx="31"/>
          </p:nvPr>
        </p:nvSpPr>
        <p:spPr>
          <a:xfrm>
            <a:off x="304800" y="2498457"/>
            <a:ext cx="4191000" cy="1321433"/>
          </a:xfrm>
        </p:spPr>
        <p:txBody>
          <a:bodyPr rtlCol="0">
            <a:normAutofit/>
          </a:bodyPr>
          <a:lstStyle/>
          <a:p>
            <a:pPr marL="112713" indent="-112713" eaLnBrk="1" fontAlgn="auto" hangingPunct="1">
              <a:spcBef>
                <a:spcPts val="600"/>
              </a:spcBef>
              <a:spcAft>
                <a:spcPts val="0"/>
              </a:spcAft>
              <a:defRPr/>
            </a:pPr>
            <a:r>
              <a:rPr lang="en-US" sz="800" dirty="0" smtClean="0">
                <a:latin typeface="Arial" pitchFamily="34" charset="0"/>
                <a:cs typeface="Arial" pitchFamily="34" charset="0"/>
              </a:rPr>
              <a:t>Improvement to the NextGen environment benefit area through improvements in aviation fuels, aircraft/airframe technologies, NextGen EMS processes, policies, and procedures, and operational capabilities</a:t>
            </a:r>
          </a:p>
          <a:p>
            <a:pPr marL="112713" indent="-112713" eaLnBrk="1" fontAlgn="auto" hangingPunct="1">
              <a:spcBef>
                <a:spcPts val="600"/>
              </a:spcBef>
              <a:spcAft>
                <a:spcPts val="0"/>
              </a:spcAft>
              <a:defRPr/>
            </a:pPr>
            <a:r>
              <a:rPr lang="en-US" sz="800" dirty="0" smtClean="0">
                <a:latin typeface="Arial" pitchFamily="34" charset="0"/>
                <a:cs typeface="Arial" pitchFamily="34" charset="0"/>
              </a:rPr>
              <a:t>Secondary effects include increased efficiency, capacity, mobility and flexibility in the NAS.</a:t>
            </a:r>
          </a:p>
          <a:p>
            <a:pPr eaLnBrk="1" fontAlgn="auto" hangingPunct="1">
              <a:spcBef>
                <a:spcPts val="600"/>
              </a:spcBef>
              <a:spcAft>
                <a:spcPts val="0"/>
              </a:spcAft>
              <a:defRPr/>
            </a:pPr>
            <a:endParaRPr lang="en-US" sz="800" dirty="0">
              <a:latin typeface="Arial" pitchFamily="34" charset="0"/>
              <a:cs typeface="Arial" pitchFamily="34" charset="0"/>
            </a:endParaRPr>
          </a:p>
        </p:txBody>
      </p:sp>
      <p:sp>
        <p:nvSpPr>
          <p:cNvPr id="32" name="Text Placeholder 5"/>
          <p:cNvSpPr>
            <a:spLocks noGrp="1"/>
          </p:cNvSpPr>
          <p:nvPr>
            <p:ph type="body" sz="quarter" idx="32"/>
          </p:nvPr>
        </p:nvSpPr>
        <p:spPr>
          <a:xfrm>
            <a:off x="295275" y="4352864"/>
            <a:ext cx="4191000" cy="900686"/>
          </a:xfrm>
        </p:spPr>
        <p:txBody>
          <a:bodyPr/>
          <a:lstStyle/>
          <a:p>
            <a:pPr eaLnBrk="1" hangingPunct="1">
              <a:spcBef>
                <a:spcPct val="0"/>
              </a:spcBef>
            </a:pPr>
            <a:r>
              <a:rPr lang="en-US" sz="800" dirty="0" smtClean="0">
                <a:latin typeface="Arial" pitchFamily="34" charset="0"/>
                <a:cs typeface="Arial" pitchFamily="34" charset="0"/>
              </a:rPr>
              <a:t>This portfolio achieves success through the implementation of technology (including aircraft and fuel technology), operations, and policy (including NextGen EMS, standards, and market-based measures) guided by sound science and effective analytical models.</a:t>
            </a:r>
          </a:p>
          <a:p>
            <a:pPr eaLnBrk="1" hangingPunct="1">
              <a:spcBef>
                <a:spcPct val="0"/>
              </a:spcBef>
            </a:pPr>
            <a:endParaRPr lang="en-US" sz="800" dirty="0" smtClean="0">
              <a:latin typeface="Arial" pitchFamily="34" charset="0"/>
              <a:cs typeface="Arial" pitchFamily="34" charset="0"/>
            </a:endParaRPr>
          </a:p>
        </p:txBody>
      </p:sp>
      <p:sp>
        <p:nvSpPr>
          <p:cNvPr id="36" name="Title 1"/>
          <p:cNvSpPr>
            <a:spLocks noGrp="1"/>
          </p:cNvSpPr>
          <p:nvPr>
            <p:ph type="title"/>
          </p:nvPr>
        </p:nvSpPr>
        <p:spPr>
          <a:xfrm>
            <a:off x="457200" y="256882"/>
            <a:ext cx="8229600" cy="613129"/>
          </a:xfrm>
        </p:spPr>
        <p:txBody>
          <a:bodyPr/>
          <a:lstStyle/>
          <a:p>
            <a:pPr eaLnBrk="1" hangingPunct="1"/>
            <a:r>
              <a:rPr lang="en-US" dirty="0" smtClean="0">
                <a:solidFill>
                  <a:schemeClr val="tx2"/>
                </a:solidFill>
                <a:latin typeface="Arial" pitchFamily="34" charset="0"/>
                <a:cs typeface="Arial" pitchFamily="34" charset="0"/>
              </a:rPr>
              <a:t>Environment &amp; Energy (E&amp;E)</a:t>
            </a:r>
          </a:p>
        </p:txBody>
      </p:sp>
      <p:graphicFrame>
        <p:nvGraphicFramePr>
          <p:cNvPr id="38" name="Table 37" descr="Planned Capabilities Key" title="Key"/>
          <p:cNvGraphicFramePr>
            <a:graphicFrameLocks noGrp="1"/>
          </p:cNvGraphicFramePr>
          <p:nvPr>
            <p:extLst>
              <p:ext uri="{D42A27DB-BD31-4B8C-83A1-F6EECF244321}">
                <p14:modId xmlns:p14="http://schemas.microsoft.com/office/powerpoint/2010/main" val="2678907194"/>
              </p:ext>
            </p:extLst>
          </p:nvPr>
        </p:nvGraphicFramePr>
        <p:xfrm>
          <a:off x="4637278" y="1125691"/>
          <a:ext cx="4305388" cy="255722"/>
        </p:xfrm>
        <a:graphic>
          <a:graphicData uri="http://schemas.openxmlformats.org/drawingml/2006/table">
            <a:tbl>
              <a:tblPr firstRow="1">
                <a:tableStyleId>{5C22544A-7EE6-4342-B048-85BDC9FD1C3A}</a:tableStyleId>
              </a:tblPr>
              <a:tblGrid>
                <a:gridCol w="1076347"/>
                <a:gridCol w="1076347"/>
                <a:gridCol w="1076347"/>
                <a:gridCol w="1076347"/>
              </a:tblGrid>
              <a:tr h="255722">
                <a:tc>
                  <a:txBody>
                    <a:bodyPr/>
                    <a:lstStyle/>
                    <a:p>
                      <a:pPr algn="ctr"/>
                      <a:r>
                        <a:rPr lang="en-US" sz="700" b="1" dirty="0" smtClean="0">
                          <a:solidFill>
                            <a:schemeClr val="bg1"/>
                          </a:solidFill>
                        </a:rPr>
                        <a:t>Complete/Operational</a:t>
                      </a:r>
                      <a:endParaRPr lang="en-US" sz="700" b="1" dirty="0">
                        <a:solidFill>
                          <a:schemeClr val="bg1"/>
                        </a:solidFill>
                      </a:endParaRPr>
                    </a:p>
                  </a:txBody>
                  <a:tcPr marL="0" marR="0" marT="0" marB="0" anchor="ctr">
                    <a:solidFill>
                      <a:srgbClr val="0070C0"/>
                    </a:solidFill>
                  </a:tcPr>
                </a:tc>
                <a:tc>
                  <a:txBody>
                    <a:bodyPr/>
                    <a:lstStyle/>
                    <a:p>
                      <a:pPr algn="ctr"/>
                      <a:r>
                        <a:rPr lang="en-US" sz="700" b="1" dirty="0" smtClean="0">
                          <a:solidFill>
                            <a:schemeClr val="tx1"/>
                          </a:solidFill>
                        </a:rPr>
                        <a:t>On Track/Low Risk</a:t>
                      </a:r>
                      <a:endParaRPr lang="en-US" sz="700" b="1" dirty="0">
                        <a:solidFill>
                          <a:schemeClr val="tx1"/>
                        </a:solidFill>
                      </a:endParaRPr>
                    </a:p>
                  </a:txBody>
                  <a:tcPr marL="0" marR="0" marT="0" marB="0" anchor="ctr">
                    <a:solidFill>
                      <a:srgbClr val="00B050"/>
                    </a:solidFill>
                  </a:tcPr>
                </a:tc>
                <a:tc>
                  <a:txBody>
                    <a:bodyPr/>
                    <a:lstStyle/>
                    <a:p>
                      <a:pPr algn="ctr"/>
                      <a:r>
                        <a:rPr lang="en-US" sz="700" b="1" dirty="0" smtClean="0">
                          <a:solidFill>
                            <a:schemeClr val="tx1"/>
                          </a:solidFill>
                        </a:rPr>
                        <a:t>Delayed/Medium Risk</a:t>
                      </a:r>
                      <a:endParaRPr lang="en-US" sz="700" b="1" dirty="0">
                        <a:solidFill>
                          <a:schemeClr val="tx1"/>
                        </a:solidFill>
                      </a:endParaRPr>
                    </a:p>
                  </a:txBody>
                  <a:tcPr marL="0" marR="0" marT="0" marB="0" anchor="ctr">
                    <a:solidFill>
                      <a:srgbClr val="FFFF00"/>
                    </a:solidFill>
                  </a:tcPr>
                </a:tc>
                <a:tc>
                  <a:txBody>
                    <a:bodyPr/>
                    <a:lstStyle/>
                    <a:p>
                      <a:pPr algn="ctr"/>
                      <a:r>
                        <a:rPr lang="en-US" sz="700" b="1" dirty="0" smtClean="0">
                          <a:solidFill>
                            <a:schemeClr val="tx1"/>
                          </a:solidFill>
                        </a:rPr>
                        <a:t>Overdue/High Risk</a:t>
                      </a:r>
                      <a:endParaRPr lang="en-US" sz="700" b="1" dirty="0">
                        <a:solidFill>
                          <a:schemeClr val="tx1"/>
                        </a:solidFill>
                      </a:endParaRPr>
                    </a:p>
                  </a:txBody>
                  <a:tcPr marL="0" marR="0" marT="0" marB="0" anchor="ctr">
                    <a:solidFill>
                      <a:srgbClr val="FF0000"/>
                    </a:solidFill>
                  </a:tcPr>
                </a:tc>
              </a:tr>
            </a:tbl>
          </a:graphicData>
        </a:graphic>
      </p:graphicFrame>
      <p:sp>
        <p:nvSpPr>
          <p:cNvPr id="39" name="TextBox 38"/>
          <p:cNvSpPr txBox="1"/>
          <p:nvPr/>
        </p:nvSpPr>
        <p:spPr>
          <a:xfrm>
            <a:off x="4683401" y="4585151"/>
            <a:ext cx="4285753" cy="215444"/>
          </a:xfrm>
          <a:prstGeom prst="rect">
            <a:avLst/>
          </a:prstGeom>
          <a:noFill/>
        </p:spPr>
        <p:txBody>
          <a:bodyPr wrap="square" rtlCol="0">
            <a:spAutoFit/>
          </a:bodyPr>
          <a:lstStyle/>
          <a:p>
            <a:pPr algn="ctr"/>
            <a:r>
              <a:rPr lang="en-US" sz="800" dirty="0" smtClean="0">
                <a:solidFill>
                  <a:prstClr val="black"/>
                </a:solidFill>
                <a:latin typeface="Arial" pitchFamily="34" charset="0"/>
                <a:cs typeface="Arial" pitchFamily="34" charset="0"/>
              </a:rPr>
              <a:t>Only Near Term Bravo increments are displayed (2016-2017) Success Criteria</a:t>
            </a:r>
            <a:endParaRPr lang="en-US" sz="800" dirty="0">
              <a:solidFill>
                <a:prstClr val="black"/>
              </a:solidFill>
              <a:latin typeface="Arial" pitchFamily="34" charset="0"/>
              <a:cs typeface="Arial" pitchFamily="34" charset="0"/>
            </a:endParaRPr>
          </a:p>
        </p:txBody>
      </p:sp>
      <p:graphicFrame>
        <p:nvGraphicFramePr>
          <p:cNvPr id="37" name="Group 180" descr="E&amp;E Planned capabilities" title="Environment &amp; Energy"/>
          <p:cNvGraphicFramePr>
            <a:graphicFrameLocks noGrp="1"/>
          </p:cNvGraphicFramePr>
          <p:nvPr>
            <p:extLst>
              <p:ext uri="{D42A27DB-BD31-4B8C-83A1-F6EECF244321}">
                <p14:modId xmlns:p14="http://schemas.microsoft.com/office/powerpoint/2010/main" val="1717068872"/>
              </p:ext>
            </p:extLst>
          </p:nvPr>
        </p:nvGraphicFramePr>
        <p:xfrm>
          <a:off x="4643377" y="1375865"/>
          <a:ext cx="4331655" cy="3097264"/>
        </p:xfrm>
        <a:graphic>
          <a:graphicData uri="http://schemas.openxmlformats.org/drawingml/2006/table">
            <a:tbl>
              <a:tblPr firstRow="1">
                <a:tableStyleId>{5C22544A-7EE6-4342-B048-85BDC9FD1C3A}</a:tableStyleId>
              </a:tblPr>
              <a:tblGrid>
                <a:gridCol w="3386414"/>
                <a:gridCol w="510639"/>
                <a:gridCol w="434602"/>
              </a:tblGrid>
              <a:tr h="262624">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900" u="none" strike="noStrike" kern="1200" cap="none" normalizeH="0" baseline="0" dirty="0" smtClean="0">
                          <a:ln>
                            <a:noFill/>
                          </a:ln>
                          <a:effectLst/>
                        </a:rPr>
                        <a:t>E&amp;E Capability (* denotes an external commitment)</a:t>
                      </a:r>
                      <a:endParaRPr kumimoji="0" lang="en-US" sz="900" b="1" i="0" u="none" strike="noStrike" kern="1200" cap="none" normalizeH="0" baseline="0" dirty="0" smtClean="0">
                        <a:ln>
                          <a:noFill/>
                        </a:ln>
                        <a:solidFill>
                          <a:schemeClr val="bg1"/>
                        </a:solidFill>
                        <a:effectLst/>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900" u="none" strike="noStrike" cap="none" normalizeH="0" baseline="0" dirty="0" smtClean="0">
                          <a:ln>
                            <a:noFill/>
                          </a:ln>
                          <a:effectLst/>
                        </a:rPr>
                        <a:t>OA</a:t>
                      </a:r>
                      <a:endParaRPr kumimoji="0" lang="en-US" sz="900" b="1" i="0" u="none" strike="noStrike" cap="none" normalizeH="0" baseline="0" dirty="0" smtClean="0">
                        <a:ln>
                          <a:noFill/>
                        </a:ln>
                        <a:solidFill>
                          <a:schemeClr val="bg1"/>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900" u="none" strike="noStrike" cap="none" normalizeH="0" baseline="0" dirty="0" smtClean="0">
                          <a:ln>
                            <a:noFill/>
                          </a:ln>
                          <a:effectLst/>
                        </a:rPr>
                        <a:t>Status</a:t>
                      </a:r>
                      <a:endParaRPr kumimoji="0" lang="en-US" sz="900" b="1" i="0" u="none" strike="noStrike" cap="none" normalizeH="0" baseline="0" dirty="0" smtClean="0">
                        <a:ln>
                          <a:noFill/>
                        </a:ln>
                        <a:solidFill>
                          <a:schemeClr val="bg1"/>
                        </a:solidFill>
                        <a:effectLst/>
                        <a:latin typeface="+mn-lt"/>
                      </a:endParaRPr>
                    </a:p>
                  </a:txBody>
                  <a:tcPr marL="45720" marR="45720" anchor="ctr" horzOverflow="overflow"/>
                </a:tc>
              </a:tr>
              <a:tr h="161692">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dirty="0" smtClean="0"/>
                        <a:t>Drop-In</a:t>
                      </a:r>
                      <a:r>
                        <a:rPr lang="en-US" sz="800" baseline="0" dirty="0" smtClean="0"/>
                        <a:t> 50-50% </a:t>
                      </a:r>
                      <a:r>
                        <a:rPr lang="en-US" sz="800" kern="1200" baseline="0" dirty="0" err="1" smtClean="0">
                          <a:solidFill>
                            <a:schemeClr val="dk1"/>
                          </a:solidFill>
                          <a:latin typeface="+mn-lt"/>
                          <a:ea typeface="+mn-ea"/>
                          <a:cs typeface="+mn-cs"/>
                        </a:rPr>
                        <a:t>hydroprocessed</a:t>
                      </a:r>
                      <a:r>
                        <a:rPr lang="en-US" sz="800" kern="1200" baseline="0" dirty="0" smtClean="0">
                          <a:solidFill>
                            <a:schemeClr val="dk1"/>
                          </a:solidFill>
                          <a:latin typeface="+mn-lt"/>
                          <a:ea typeface="+mn-ea"/>
                          <a:cs typeface="+mn-cs"/>
                        </a:rPr>
                        <a:t> renewable jet (HRJ)/</a:t>
                      </a:r>
                      <a:r>
                        <a:rPr lang="en-US" sz="800" kern="1200" baseline="0" dirty="0" err="1" smtClean="0">
                          <a:solidFill>
                            <a:schemeClr val="dk1"/>
                          </a:solidFill>
                          <a:latin typeface="+mn-lt"/>
                          <a:ea typeface="+mn-ea"/>
                          <a:cs typeface="+mn-cs"/>
                        </a:rPr>
                        <a:t>hydroprocessed</a:t>
                      </a:r>
                      <a:r>
                        <a:rPr lang="en-US" sz="800" kern="1200" baseline="0" dirty="0" smtClean="0">
                          <a:solidFill>
                            <a:schemeClr val="dk1"/>
                          </a:solidFill>
                          <a:latin typeface="+mn-lt"/>
                          <a:ea typeface="+mn-ea"/>
                          <a:cs typeface="+mn-cs"/>
                        </a:rPr>
                        <a:t> esters and fatty acids (HEFA) </a:t>
                      </a:r>
                      <a:r>
                        <a:rPr lang="en-US" sz="800" baseline="0" dirty="0" smtClean="0"/>
                        <a:t>Blend Fuels</a:t>
                      </a:r>
                      <a:endParaRPr lang="en-US" sz="800" dirty="0" smtClean="0">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2011</a:t>
                      </a:r>
                      <a:endParaRPr kumimoji="0" lang="en-US" sz="800" b="0" i="0" u="none" strike="noStrike" cap="none" normalizeH="0" baseline="0" dirty="0" smtClean="0">
                        <a:ln>
                          <a:noFill/>
                        </a:ln>
                        <a:solidFill>
                          <a:schemeClr val="tx2"/>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anchor="ctr" horzOverflow="overflow">
                    <a:solidFill>
                      <a:srgbClr val="0070C0"/>
                    </a:solidFill>
                  </a:tcPr>
                </a:tc>
              </a:tr>
              <a:tr h="0">
                <a:tc>
                  <a:txBody>
                    <a:bodyPr/>
                    <a:lstStyle/>
                    <a:p>
                      <a:pPr>
                        <a:buClrTx/>
                      </a:pPr>
                      <a:r>
                        <a:rPr lang="en-US" sz="800" dirty="0" smtClean="0"/>
                        <a:t>Public</a:t>
                      </a:r>
                      <a:r>
                        <a:rPr lang="en-US" sz="800" baseline="0" dirty="0" smtClean="0"/>
                        <a:t> issuance of NextGen Environment and Energy Policy</a:t>
                      </a:r>
                      <a:endParaRPr lang="en-US" sz="800" dirty="0" smtClean="0">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2012</a:t>
                      </a:r>
                      <a:endParaRPr kumimoji="0" lang="en-US" sz="800" b="0" i="0" u="none" strike="noStrike" cap="none" normalizeH="0" baseline="0" dirty="0" smtClean="0">
                        <a:ln>
                          <a:noFill/>
                        </a:ln>
                        <a:solidFill>
                          <a:schemeClr val="tx2"/>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kern="1200" cap="none" normalizeH="0" baseline="0" dirty="0" smtClean="0">
                          <a:ln>
                            <a:noFill/>
                          </a:ln>
                          <a:solidFill>
                            <a:schemeClr val="bg1"/>
                          </a:solidFill>
                          <a:effectLst/>
                          <a:latin typeface="+mn-lt"/>
                          <a:ea typeface="+mn-ea"/>
                          <a:cs typeface="+mn-cs"/>
                        </a:rPr>
                        <a:t>B</a:t>
                      </a:r>
                    </a:p>
                  </a:txBody>
                  <a:tcPr marL="45720" marR="45720" anchor="ctr" horzOverflow="overflow">
                    <a:solidFill>
                      <a:srgbClr val="0070C0"/>
                    </a:solidFill>
                  </a:tcPr>
                </a:tc>
              </a:tr>
              <a:tr h="0">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baseline="0" dirty="0" smtClean="0">
                          <a:solidFill>
                            <a:schemeClr val="dk1"/>
                          </a:solidFill>
                          <a:latin typeface="+mn-lt"/>
                          <a:ea typeface="+mn-ea"/>
                          <a:cs typeface="+mn-cs"/>
                        </a:rPr>
                        <a:t>Improvement in National Environmental Policy Act (NEPA)  following </a:t>
                      </a:r>
                      <a:r>
                        <a:rPr lang="en-US" sz="800" kern="1200" baseline="0" dirty="0" smtClean="0"/>
                        <a:t>initial review</a:t>
                      </a:r>
                      <a:endParaRPr lang="en-US" sz="800"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2013</a:t>
                      </a:r>
                      <a:endParaRPr kumimoji="0" lang="en-US" sz="800" b="0" i="0" u="none" strike="noStrike" cap="none" normalizeH="0" baseline="0" dirty="0" smtClean="0">
                        <a:ln>
                          <a:noFill/>
                        </a:ln>
                        <a:solidFill>
                          <a:schemeClr val="tx2"/>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anchor="ctr" horzOverflow="overflow">
                    <a:solidFill>
                      <a:srgbClr val="0070C0"/>
                    </a:solidFill>
                  </a:tcPr>
                </a:tc>
              </a:tr>
              <a:tr h="124129">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t>Environmental Assessment of NextGen Capabilities</a:t>
                      </a:r>
                      <a:endParaRPr lang="en-US" sz="800"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2014</a:t>
                      </a:r>
                      <a:endParaRPr kumimoji="0" lang="en-US" sz="800" b="0" i="0" u="none" strike="noStrike" cap="none" normalizeH="0" baseline="0" dirty="0" smtClean="0">
                        <a:ln>
                          <a:noFill/>
                        </a:ln>
                        <a:solidFill>
                          <a:schemeClr val="tx2"/>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B</a:t>
                      </a:r>
                    </a:p>
                  </a:txBody>
                  <a:tcPr marL="45720" marR="45720" anchor="ctr" horzOverflow="overflow">
                    <a:solidFill>
                      <a:srgbClr val="0070C0"/>
                    </a:solidFill>
                  </a:tcPr>
                </a:tc>
              </a:tr>
              <a:tr h="0">
                <a:tc>
                  <a:txBody>
                    <a:bodyPr/>
                    <a:lstStyle/>
                    <a:p>
                      <a:pPr marL="0" lvl="4" indent="0" algn="l" defTabSz="457200" rtl="0" eaLnBrk="1" latinLnBrk="0" hangingPunct="1">
                        <a:buClrTx/>
                        <a:buSzTx/>
                        <a:buFont typeface="Arial" pitchFamily="34" charset="0"/>
                        <a:buNone/>
                      </a:pPr>
                      <a:r>
                        <a:rPr lang="en-US" sz="800" kern="1200" dirty="0" smtClean="0"/>
                        <a:t>Refine targets supporting NextGen environmental goals</a:t>
                      </a:r>
                      <a:endParaRPr lang="en-US" sz="800" kern="1200" dirty="0" smtClean="0">
                        <a:solidFill>
                          <a:schemeClr val="tx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2015</a:t>
                      </a:r>
                      <a:endParaRPr kumimoji="0" lang="en-US" sz="800" b="0" i="0" u="none" strike="noStrike" cap="none" normalizeH="0" baseline="0" dirty="0" smtClean="0">
                        <a:ln>
                          <a:noFill/>
                        </a:ln>
                        <a:solidFill>
                          <a:schemeClr val="tx2"/>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anchor="ctr" horzOverflow="overflow">
                    <a:solidFill>
                      <a:srgbClr val="00B050"/>
                    </a:solidFill>
                  </a:tcPr>
                </a:tc>
              </a:tr>
              <a:tr h="0">
                <a:tc>
                  <a:txBody>
                    <a:bodyPr/>
                    <a:lstStyle/>
                    <a:p>
                      <a:pPr>
                        <a:spcBef>
                          <a:spcPts val="1200"/>
                        </a:spcBef>
                        <a:spcAft>
                          <a:spcPts val="300"/>
                        </a:spcAft>
                        <a:buClr>
                          <a:srgbClr val="000080"/>
                        </a:buClr>
                        <a:buSzPts val="1200"/>
                        <a:tabLst>
                          <a:tab pos="0" algn="l"/>
                          <a:tab pos="822960" algn="l"/>
                        </a:tabLst>
                      </a:pPr>
                      <a:r>
                        <a:rPr lang="en-US" sz="800" kern="1200" dirty="0" smtClean="0">
                          <a:solidFill>
                            <a:schemeClr val="dk1"/>
                          </a:solidFill>
                          <a:latin typeface="+mn-lt"/>
                          <a:ea typeface="+mn-ea"/>
                          <a:cs typeface="+mn-cs"/>
                        </a:rPr>
                        <a:t>Public release of Aviation Environmental Design Tool (AEDT) Version 2B</a:t>
                      </a:r>
                      <a:endParaRPr lang="en-US" sz="800" kern="1200" dirty="0">
                        <a:solidFill>
                          <a:schemeClr val="dk1"/>
                        </a:solidFill>
                        <a:latin typeface="+mn-lt"/>
                        <a:ea typeface="+mn-ea"/>
                        <a:cs typeface="+mn-cs"/>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2015</a:t>
                      </a:r>
                      <a:endParaRPr kumimoji="0" lang="en-US" sz="800" b="0" i="0" u="none" strike="noStrike" cap="none" normalizeH="0" baseline="0" dirty="0" smtClean="0">
                        <a:ln>
                          <a:noFill/>
                        </a:ln>
                        <a:solidFill>
                          <a:schemeClr val="tx2"/>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anchor="ctr" horzOverflow="overflow">
                    <a:solidFill>
                      <a:srgbClr val="00B050"/>
                    </a:solidFill>
                  </a:tcPr>
                </a:tc>
              </a:tr>
              <a:tr h="0">
                <a:tc>
                  <a:txBody>
                    <a:bodyPr/>
                    <a:lstStyle/>
                    <a:p>
                      <a:pPr marL="0" marR="0" lvl="0" indent="0" algn="l" defTabSz="457200" rtl="0" eaLnBrk="1" fontAlgn="base" latinLnBrk="0" hangingPunct="1">
                        <a:lnSpc>
                          <a:spcPct val="100000"/>
                        </a:lnSpc>
                        <a:spcBef>
                          <a:spcPct val="50000"/>
                        </a:spcBef>
                        <a:spcAft>
                          <a:spcPct val="0"/>
                        </a:spcAft>
                        <a:buClrTx/>
                        <a:buSzPct val="70000"/>
                        <a:buFont typeface="Wingdings" pitchFamily="2" charset="2"/>
                        <a:buNone/>
                        <a:tabLst/>
                        <a:defRPr/>
                      </a:pPr>
                      <a:r>
                        <a:rPr lang="en-US" sz="800" kern="1200" dirty="0" smtClean="0">
                          <a:solidFill>
                            <a:schemeClr val="dk1"/>
                          </a:solidFill>
                          <a:latin typeface="+mn-lt"/>
                          <a:ea typeface="+mn-ea"/>
                          <a:cs typeface="+mn-cs"/>
                        </a:rPr>
                        <a:t>Acceptance of noise/emissions analysis for International Civil Aviation Organization (ICAO)  standards</a:t>
                      </a: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2015</a:t>
                      </a:r>
                      <a:endParaRPr kumimoji="0" lang="en-US" sz="800" b="0" i="0" u="none" strike="noStrike" cap="none" normalizeH="0" baseline="0" dirty="0" smtClean="0">
                        <a:ln>
                          <a:noFill/>
                        </a:ln>
                        <a:solidFill>
                          <a:schemeClr val="tx2"/>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anchor="ctr" horzOverflow="overflow">
                    <a:solidFill>
                      <a:srgbClr val="00B050"/>
                    </a:solidFill>
                  </a:tcPr>
                </a:tc>
              </a:tr>
              <a:tr h="0">
                <a:tc>
                  <a:txBody>
                    <a:bodyPr/>
                    <a:lstStyle/>
                    <a:p>
                      <a:pPr marL="0" lvl="4" indent="0">
                        <a:buClrTx/>
                        <a:buSzTx/>
                        <a:buFont typeface="Arial" pitchFamily="34" charset="0"/>
                        <a:buNone/>
                      </a:pPr>
                      <a:r>
                        <a:rPr lang="en-US" sz="800" u="none" strike="noStrike" kern="1200" dirty="0" smtClean="0">
                          <a:solidFill>
                            <a:schemeClr val="dk1"/>
                          </a:solidFill>
                          <a:effectLst/>
                          <a:latin typeface="+mn-lt"/>
                          <a:ea typeface="+mn-ea"/>
                          <a:cs typeface="+mn-cs"/>
                        </a:rPr>
                        <a:t>Improved Aviation Environmental Portfolio Management Tool (APMT)  tool</a:t>
                      </a: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2015</a:t>
                      </a:r>
                      <a:endParaRPr kumimoji="0" lang="en-US" sz="800" b="0" i="0" u="none" strike="noStrike" cap="none" normalizeH="0" baseline="0" dirty="0" smtClean="0">
                        <a:ln>
                          <a:noFill/>
                        </a:ln>
                        <a:solidFill>
                          <a:schemeClr val="tx2"/>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anchor="ctr" horzOverflow="overflow">
                    <a:solidFill>
                      <a:srgbClr val="00B050"/>
                    </a:solidFill>
                  </a:tcPr>
                </a:tc>
              </a:tr>
              <a:tr h="204263">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dirty="0" smtClean="0"/>
                        <a:t>Develop NextGen</a:t>
                      </a:r>
                      <a:r>
                        <a:rPr lang="en-US" sz="800" baseline="0" dirty="0" smtClean="0"/>
                        <a:t> Environmental Performance Tracking System</a:t>
                      </a:r>
                      <a:endParaRPr lang="en-US" sz="800" dirty="0" smtClean="0">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2015</a:t>
                      </a:r>
                      <a:endParaRPr kumimoji="0" lang="en-US" sz="800" b="0" i="0" u="none" strike="noStrike" cap="none" normalizeH="0" baseline="0" dirty="0" smtClean="0">
                        <a:ln>
                          <a:noFill/>
                        </a:ln>
                        <a:solidFill>
                          <a:schemeClr val="tx2"/>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anchor="ctr" horzOverflow="overflow">
                    <a:solidFill>
                      <a:srgbClr val="00B050"/>
                    </a:solidFill>
                  </a:tcPr>
                </a:tc>
              </a:tr>
              <a:tr h="123311">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dirty="0" smtClean="0"/>
                        <a:t>Demonstrate  </a:t>
                      </a:r>
                      <a:r>
                        <a:rPr lang="en-US" sz="800" kern="1200" dirty="0" smtClean="0">
                          <a:solidFill>
                            <a:schemeClr val="dk1"/>
                          </a:solidFill>
                          <a:latin typeface="+mn-lt"/>
                          <a:ea typeface="+mn-ea"/>
                          <a:cs typeface="+mn-cs"/>
                        </a:rPr>
                        <a:t>environmental engine and aircraft technologies  that meet FAA Continuous Lower Energy, Emissions, and Noise (CLEEN)  program goals</a:t>
                      </a: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2015</a:t>
                      </a:r>
                      <a:endParaRPr kumimoji="0" lang="en-US" sz="800" b="0" i="0" u="none" strike="noStrike" cap="none" normalizeH="0" baseline="0" dirty="0" smtClean="0">
                        <a:ln>
                          <a:noFill/>
                        </a:ln>
                        <a:solidFill>
                          <a:schemeClr val="tx2"/>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anchor="ctr" horzOverflow="overflow">
                    <a:solidFill>
                      <a:srgbClr val="00B050"/>
                    </a:solidFill>
                  </a:tcPr>
                </a:tc>
              </a:tr>
              <a:tr h="0">
                <a:tc>
                  <a:txBody>
                    <a:bodyPr/>
                    <a:lstStyle/>
                    <a:p>
                      <a:pPr marL="0" marR="0" lvl="4"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800" dirty="0" smtClean="0"/>
                        <a:t>Drop-In &gt;50% HRJ/HEFA</a:t>
                      </a:r>
                      <a:r>
                        <a:rPr lang="en-US" sz="800" baseline="0" dirty="0" smtClean="0"/>
                        <a:t> Fuels</a:t>
                      </a:r>
                      <a:endParaRPr lang="en-US" sz="800" dirty="0" smtClean="0">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u="none" strike="noStrike" cap="none" normalizeH="0" baseline="0" dirty="0" smtClean="0">
                          <a:ln>
                            <a:noFill/>
                          </a:ln>
                          <a:effectLst/>
                        </a:rPr>
                        <a:t>2015</a:t>
                      </a:r>
                      <a:endParaRPr kumimoji="0" lang="en-US" sz="800" b="0" i="0" u="none" strike="noStrike" cap="none" normalizeH="0" baseline="0" dirty="0" smtClean="0">
                        <a:ln>
                          <a:noFill/>
                        </a:ln>
                        <a:solidFill>
                          <a:schemeClr val="tx2"/>
                        </a:solidFill>
                        <a:effectLst/>
                        <a:latin typeface="+mn-lt"/>
                      </a:endParaRPr>
                    </a:p>
                  </a:txBody>
                  <a:tcPr marL="45720" marR="45720" anchor="ctr" horzOverflow="overflow"/>
                </a:tc>
                <a:tc>
                  <a:txBody>
                    <a:bodyPr/>
                    <a:lstStyle/>
                    <a:p>
                      <a:pPr marL="0" marR="0" lvl="0" indent="0" algn="ctr" defTabSz="914400" rtl="0" eaLnBrk="0" fontAlgn="base" latinLnBrk="0" hangingPunct="0">
                        <a:lnSpc>
                          <a:spcPct val="100000"/>
                        </a:lnSpc>
                        <a:spcBef>
                          <a:spcPct val="50000"/>
                        </a:spcBef>
                        <a:spcAft>
                          <a:spcPct val="0"/>
                        </a:spcAft>
                        <a:buClr>
                          <a:schemeClr val="tx1"/>
                        </a:buClr>
                        <a:buSzPct val="70000"/>
                        <a:buFont typeface="Wingdings" pitchFamily="2" charset="2"/>
                        <a:buNone/>
                        <a:tabLst/>
                      </a:pPr>
                      <a:r>
                        <a:rPr kumimoji="0" lang="en-US" sz="800" b="1" i="0" u="none" strike="noStrike" cap="none" normalizeH="0" baseline="0" dirty="0" smtClean="0">
                          <a:ln>
                            <a:noFill/>
                          </a:ln>
                          <a:solidFill>
                            <a:schemeClr val="bg1"/>
                          </a:solidFill>
                          <a:effectLst/>
                          <a:latin typeface="+mn-lt"/>
                        </a:rPr>
                        <a:t>G</a:t>
                      </a:r>
                    </a:p>
                  </a:txBody>
                  <a:tcPr marL="45720" marR="45720" anchor="ctr" horzOverflow="overflow">
                    <a:solidFill>
                      <a:srgbClr val="00B050"/>
                    </a:solidFill>
                  </a:tcPr>
                </a:tc>
              </a:tr>
            </a:tbl>
          </a:graphicData>
        </a:graphic>
      </p:graphicFrame>
      <p:sp>
        <p:nvSpPr>
          <p:cNvPr id="22" name="TextBox 21"/>
          <p:cNvSpPr txBox="1"/>
          <p:nvPr/>
        </p:nvSpPr>
        <p:spPr>
          <a:xfrm>
            <a:off x="283269" y="6600263"/>
            <a:ext cx="8577469" cy="246221"/>
          </a:xfrm>
          <a:prstGeom prst="rect">
            <a:avLst/>
          </a:prstGeom>
          <a:noFill/>
        </p:spPr>
        <p:txBody>
          <a:bodyPr wrap="square" rtlCol="0">
            <a:spAutoFit/>
          </a:bodyPr>
          <a:lstStyle/>
          <a:p>
            <a:pPr algn="ctr"/>
            <a:fld id="{EAE13CAE-1740-4A80-8C3E-8F8A7440AB44}" type="slidenum">
              <a:rPr lang="en-US" sz="1000" b="1" smtClean="0">
                <a:solidFill>
                  <a:prstClr val="black"/>
                </a:solidFill>
              </a:rPr>
              <a:pPr algn="ctr"/>
              <a:t>63</a:t>
            </a:fld>
            <a:endParaRPr lang="en-US" sz="1000" b="1" dirty="0">
              <a:solidFill>
                <a:prstClr val="black"/>
              </a:solidFill>
            </a:endParaRPr>
          </a:p>
        </p:txBody>
      </p:sp>
      <p:sp>
        <p:nvSpPr>
          <p:cNvPr id="13" name="Text Placeholder 6"/>
          <p:cNvSpPr txBox="1">
            <a:spLocks/>
          </p:cNvSpPr>
          <p:nvPr/>
        </p:nvSpPr>
        <p:spPr bwMode="auto">
          <a:xfrm>
            <a:off x="4768073" y="5152558"/>
            <a:ext cx="4092665" cy="773936"/>
          </a:xfrm>
          <a:prstGeom prst="rect">
            <a:avLst/>
          </a:prstGeom>
          <a:noFill/>
          <a:ln w="9525">
            <a:noFill/>
            <a:miter lim="800000"/>
            <a:headEnd/>
            <a:tailEnd/>
          </a:ln>
        </p:spPr>
        <p:txBody>
          <a:bodyPr vert="horz" wrap="square" lIns="91440" tIns="45720" rIns="91440" bIns="45720" numCol="3" anchor="t" anchorCtr="0" compatLnSpc="1">
            <a:prstTxWarp prst="textNoShape">
              <a:avLst/>
            </a:prstTxWarp>
          </a:bodyPr>
          <a:lstStyle>
            <a:lvl1pPr marL="114300" indent="-114300" algn="l" defTabSz="457200" rtl="0" eaLnBrk="0" fontAlgn="base" hangingPunct="0">
              <a:spcBef>
                <a:spcPct val="20000"/>
              </a:spcBef>
              <a:spcAft>
                <a:spcPct val="0"/>
              </a:spcAft>
              <a:buClr>
                <a:srgbClr val="9BBB59"/>
              </a:buClr>
              <a:buFont typeface="Wingdings" pitchFamily="2" charset="2"/>
              <a:buChar char="§"/>
              <a:defRPr sz="1000" kern="1200">
                <a:solidFill>
                  <a:schemeClr val="tx1"/>
                </a:solidFill>
                <a:latin typeface="+mn-lt"/>
                <a:ea typeface="Arial" charset="0"/>
                <a:cs typeface="Arial"/>
              </a:defRPr>
            </a:lvl1pPr>
            <a:lvl2pPr marL="742950" indent="-285750" algn="l" defTabSz="457200" rtl="0" eaLnBrk="0" fontAlgn="base" hangingPunct="0">
              <a:spcBef>
                <a:spcPct val="20000"/>
              </a:spcBef>
              <a:spcAft>
                <a:spcPct val="0"/>
              </a:spcAft>
              <a:buClr>
                <a:srgbClr val="CC9933"/>
              </a:buClr>
              <a:buSzPct val="50000"/>
              <a:buFont typeface="Wingdings" pitchFamily="2" charset="2"/>
              <a:buChar char=""/>
              <a:defRPr sz="1400" kern="1200">
                <a:solidFill>
                  <a:srgbClr val="7F7F7F"/>
                </a:solidFill>
                <a:latin typeface="Arial"/>
                <a:ea typeface="Arial" charset="0"/>
                <a:cs typeface="Arial"/>
              </a:defRPr>
            </a:lvl2pPr>
            <a:lvl3pPr marL="1143000" indent="-228600" algn="l" defTabSz="457200" rtl="0" eaLnBrk="0" fontAlgn="base" hangingPunct="0">
              <a:spcBef>
                <a:spcPct val="20000"/>
              </a:spcBef>
              <a:spcAft>
                <a:spcPct val="0"/>
              </a:spcAft>
              <a:buClr>
                <a:srgbClr val="9BBB59"/>
              </a:buClr>
              <a:buFont typeface="Arial" charset="0"/>
              <a:buChar char="•"/>
              <a:defRPr sz="1400" kern="1200">
                <a:solidFill>
                  <a:srgbClr val="7F7F7F"/>
                </a:solidFill>
                <a:latin typeface="Arial"/>
                <a:ea typeface="Arial" charset="0"/>
                <a:cs typeface="Arial"/>
              </a:defRPr>
            </a:lvl3pPr>
            <a:lvl4pPr marL="1600200" indent="-228600" algn="l" defTabSz="457200" rtl="0" eaLnBrk="0" fontAlgn="base" hangingPunct="0">
              <a:spcBef>
                <a:spcPct val="20000"/>
              </a:spcBef>
              <a:spcAft>
                <a:spcPct val="0"/>
              </a:spcAft>
              <a:buClr>
                <a:srgbClr val="CC9933"/>
              </a:buClr>
              <a:buSzPct val="50000"/>
              <a:buFont typeface="Wingdings" pitchFamily="2" charset="2"/>
              <a:buChar char=""/>
              <a:defRPr sz="1200" kern="1200">
                <a:solidFill>
                  <a:srgbClr val="7F7F7F"/>
                </a:solidFill>
                <a:latin typeface="Arial"/>
                <a:ea typeface="Arial" charset="0"/>
                <a:cs typeface="Arial"/>
              </a:defRPr>
            </a:lvl4pPr>
            <a:lvl5pPr marL="2057400" indent="-228600" algn="l" defTabSz="457200" rtl="0" eaLnBrk="0" fontAlgn="base" hangingPunct="0">
              <a:spcBef>
                <a:spcPct val="20000"/>
              </a:spcBef>
              <a:spcAft>
                <a:spcPct val="0"/>
              </a:spcAft>
              <a:buClr>
                <a:srgbClr val="558ED5"/>
              </a:buClr>
              <a:buSzPct val="80000"/>
              <a:buFont typeface="Arial" charset="0"/>
              <a:buChar char="»"/>
              <a:defRPr sz="1200" kern="1200">
                <a:solidFill>
                  <a:srgbClr val="7F7F7F"/>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2713" indent="-112713" eaLnBrk="1" hangingPunct="1">
              <a:spcBef>
                <a:spcPct val="0"/>
              </a:spcBef>
            </a:pPr>
            <a:r>
              <a:rPr lang="en-US" sz="800" dirty="0">
                <a:solidFill>
                  <a:prstClr val="black"/>
                </a:solidFill>
                <a:latin typeface="Arial" pitchFamily="34" charset="0"/>
                <a:cs typeface="Arial" pitchFamily="34" charset="0"/>
              </a:rPr>
              <a:t>AEE</a:t>
            </a:r>
          </a:p>
          <a:p>
            <a:pPr marL="112713" indent="-112713" eaLnBrk="1" hangingPunct="1">
              <a:spcBef>
                <a:spcPct val="0"/>
              </a:spcBef>
            </a:pPr>
            <a:r>
              <a:rPr lang="en-US" sz="800" dirty="0">
                <a:solidFill>
                  <a:prstClr val="black"/>
                </a:solidFill>
                <a:latin typeface="Arial" pitchFamily="34" charset="0"/>
                <a:cs typeface="Arial" pitchFamily="34" charset="0"/>
              </a:rPr>
              <a:t>ANG</a:t>
            </a:r>
          </a:p>
          <a:p>
            <a:pPr marL="112713" indent="-112713" eaLnBrk="1" hangingPunct="1">
              <a:spcBef>
                <a:spcPct val="0"/>
              </a:spcBef>
            </a:pPr>
            <a:r>
              <a:rPr lang="en-US" sz="800" dirty="0">
                <a:solidFill>
                  <a:prstClr val="black"/>
                </a:solidFill>
                <a:latin typeface="Arial" pitchFamily="34" charset="0"/>
                <a:cs typeface="Arial" pitchFamily="34" charset="0"/>
              </a:rPr>
              <a:t>ANG</a:t>
            </a:r>
          </a:p>
          <a:p>
            <a:pPr marL="112713" indent="-112713" eaLnBrk="1" hangingPunct="1">
              <a:spcBef>
                <a:spcPct val="0"/>
              </a:spcBef>
            </a:pPr>
            <a:r>
              <a:rPr lang="en-US" sz="800" dirty="0">
                <a:solidFill>
                  <a:prstClr val="black"/>
                </a:solidFill>
                <a:latin typeface="Arial" pitchFamily="34" charset="0"/>
                <a:cs typeface="Arial" pitchFamily="34" charset="0"/>
              </a:rPr>
              <a:t>ATO</a:t>
            </a:r>
          </a:p>
          <a:p>
            <a:pPr marL="112713" indent="-112713" eaLnBrk="1" hangingPunct="1">
              <a:spcBef>
                <a:spcPct val="0"/>
              </a:spcBef>
            </a:pPr>
            <a:r>
              <a:rPr lang="en-US" sz="800" dirty="0">
                <a:solidFill>
                  <a:prstClr val="black"/>
                </a:solidFill>
                <a:latin typeface="Arial" pitchFamily="34" charset="0"/>
                <a:cs typeface="Arial" pitchFamily="34" charset="0"/>
              </a:rPr>
              <a:t>ARP</a:t>
            </a:r>
          </a:p>
          <a:p>
            <a:pPr marL="112713" indent="-112713" eaLnBrk="1" hangingPunct="1">
              <a:spcBef>
                <a:spcPct val="0"/>
              </a:spcBef>
            </a:pPr>
            <a:r>
              <a:rPr lang="en-US" sz="800" dirty="0">
                <a:solidFill>
                  <a:prstClr val="black"/>
                </a:solidFill>
                <a:latin typeface="Arial" pitchFamily="34" charset="0"/>
                <a:cs typeface="Arial" pitchFamily="34" charset="0"/>
              </a:rPr>
              <a:t>Volpe</a:t>
            </a:r>
          </a:p>
          <a:p>
            <a:pPr marL="112713" indent="-112713" eaLnBrk="1" hangingPunct="1">
              <a:spcBef>
                <a:spcPct val="0"/>
              </a:spcBef>
            </a:pPr>
            <a:r>
              <a:rPr lang="en-US" sz="800" dirty="0">
                <a:solidFill>
                  <a:prstClr val="black"/>
                </a:solidFill>
                <a:latin typeface="Arial" pitchFamily="34" charset="0"/>
                <a:cs typeface="Arial" pitchFamily="34" charset="0"/>
              </a:rPr>
              <a:t>ASCENT Center of Excellence</a:t>
            </a:r>
          </a:p>
          <a:p>
            <a:pPr marL="112713" indent="-112713" eaLnBrk="1" hangingPunct="1">
              <a:spcBef>
                <a:spcPct val="0"/>
              </a:spcBef>
            </a:pPr>
            <a:r>
              <a:rPr lang="en-US" sz="800" dirty="0">
                <a:solidFill>
                  <a:prstClr val="black"/>
                </a:solidFill>
                <a:latin typeface="Arial" pitchFamily="34" charset="0"/>
                <a:cs typeface="Arial" pitchFamily="34" charset="0"/>
              </a:rPr>
              <a:t>Industry – GE, Booz Allen Hamilton, Boeing, Honeywell, Pratt &amp; Whitney</a:t>
            </a:r>
          </a:p>
          <a:p>
            <a:pPr marL="112713" indent="-112713" eaLnBrk="1" hangingPunct="1">
              <a:spcBef>
                <a:spcPct val="0"/>
              </a:spcBef>
            </a:pPr>
            <a:r>
              <a:rPr lang="en-US" sz="800" dirty="0">
                <a:solidFill>
                  <a:prstClr val="black"/>
                </a:solidFill>
                <a:latin typeface="Arial" pitchFamily="34" charset="0"/>
                <a:cs typeface="Arial" pitchFamily="34" charset="0"/>
              </a:rPr>
              <a:t>SEMRS and </a:t>
            </a:r>
            <a:r>
              <a:rPr lang="en-US" sz="800" dirty="0" err="1">
                <a:solidFill>
                  <a:prstClr val="black"/>
                </a:solidFill>
                <a:latin typeface="Arial" pitchFamily="34" charset="0"/>
                <a:cs typeface="Arial" pitchFamily="34" charset="0"/>
              </a:rPr>
              <a:t>eFast</a:t>
            </a:r>
            <a:r>
              <a:rPr lang="en-US" sz="800" dirty="0">
                <a:solidFill>
                  <a:prstClr val="black"/>
                </a:solidFill>
                <a:latin typeface="Arial" pitchFamily="34" charset="0"/>
                <a:cs typeface="Arial" pitchFamily="34" charset="0"/>
              </a:rPr>
              <a:t> contractors</a:t>
            </a:r>
          </a:p>
          <a:p>
            <a:pPr marL="112713" indent="-112713" eaLnBrk="1" hangingPunct="1">
              <a:spcBef>
                <a:spcPct val="0"/>
              </a:spcBef>
            </a:pPr>
            <a:endParaRPr lang="en-US" sz="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5840612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NextGen Implementation, Foundational, and Transformational programs" title="Background Im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83266" y="6611779"/>
            <a:ext cx="8577469" cy="246221"/>
          </a:xfrm>
          <a:prstGeom prst="rect">
            <a:avLst/>
          </a:prstGeom>
          <a:noFill/>
        </p:spPr>
        <p:txBody>
          <a:bodyPr wrap="square" rtlCol="0">
            <a:spAutoFit/>
          </a:bodyPr>
          <a:lstStyle/>
          <a:p>
            <a:pPr algn="ctr"/>
            <a:fld id="{EAE13CAE-1740-4A80-8C3E-8F8A7440AB44}" type="slidenum">
              <a:rPr lang="en-US" sz="1000" b="1" smtClean="0">
                <a:solidFill>
                  <a:schemeClr val="bg1"/>
                </a:solidFill>
              </a:rPr>
              <a:pPr algn="ctr"/>
              <a:t>64</a:t>
            </a:fld>
            <a:endParaRPr lang="en-US" sz="1000" b="1" dirty="0">
              <a:solidFill>
                <a:schemeClr val="bg1"/>
              </a:solidFill>
            </a:endParaRPr>
          </a:p>
        </p:txBody>
      </p:sp>
      <p:sp>
        <p:nvSpPr>
          <p:cNvPr id="2" name="Title 1" hidden="1"/>
          <p:cNvSpPr>
            <a:spLocks noGrp="1"/>
          </p:cNvSpPr>
          <p:nvPr>
            <p:ph type="title"/>
          </p:nvPr>
        </p:nvSpPr>
        <p:spPr/>
        <p:txBody>
          <a:bodyPr/>
          <a:lstStyle/>
          <a:p>
            <a:r>
              <a:rPr lang="en-US" dirty="0" err="1" smtClean="0"/>
              <a:t>NextGen</a:t>
            </a:r>
            <a:r>
              <a:rPr lang="en-US" dirty="0" smtClean="0"/>
              <a:t> Foundation </a:t>
            </a:r>
            <a:endParaRPr lang="en-US" dirty="0"/>
          </a:p>
        </p:txBody>
      </p:sp>
    </p:spTree>
    <p:extLst>
      <p:ext uri="{BB962C8B-B14F-4D97-AF65-F5344CB8AC3E}">
        <p14:creationId xmlns:p14="http://schemas.microsoft.com/office/powerpoint/2010/main" val="12128829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extBox 368"/>
          <p:cNvSpPr txBox="1"/>
          <p:nvPr/>
        </p:nvSpPr>
        <p:spPr>
          <a:xfrm>
            <a:off x="283266" y="6611779"/>
            <a:ext cx="8577469" cy="246221"/>
          </a:xfrm>
          <a:prstGeom prst="rect">
            <a:avLst/>
          </a:prstGeom>
          <a:noFill/>
        </p:spPr>
        <p:txBody>
          <a:bodyPr wrap="square" rtlCol="0">
            <a:spAutoFit/>
          </a:bodyPr>
          <a:lstStyle/>
          <a:p>
            <a:pPr algn="ctr"/>
            <a:r>
              <a:rPr lang="en-US" sz="1000" b="1" dirty="0" smtClean="0">
                <a:solidFill>
                  <a:prstClr val="black"/>
                </a:solidFill>
                <a:latin typeface="Arial" panose="020B0604020202020204" pitchFamily="34" charset="0"/>
                <a:cs typeface="Arial" panose="020B0604020202020204" pitchFamily="34" charset="0"/>
              </a:rPr>
              <a:t>68</a:t>
            </a:r>
            <a:endParaRPr lang="en-US" sz="1000" b="1" dirty="0">
              <a:solidFill>
                <a:prstClr val="black"/>
              </a:solidFill>
              <a:latin typeface="Arial" panose="020B0604020202020204" pitchFamily="34" charset="0"/>
              <a:cs typeface="Arial" panose="020B0604020202020204" pitchFamily="34" charset="0"/>
            </a:endParaRPr>
          </a:p>
        </p:txBody>
      </p:sp>
      <p:cxnSp>
        <p:nvCxnSpPr>
          <p:cNvPr id="142" name="Straight Connector 141" descr="line" title="Decorative Element"/>
          <p:cNvCxnSpPr/>
          <p:nvPr/>
        </p:nvCxnSpPr>
        <p:spPr>
          <a:xfrm>
            <a:off x="6310933" y="910426"/>
            <a:ext cx="0" cy="5437393"/>
          </a:xfrm>
          <a:prstGeom prst="line">
            <a:avLst/>
          </a:prstGeom>
          <a:ln>
            <a:solidFill>
              <a:schemeClr val="bg1">
                <a:lumMod val="75000"/>
              </a:schemeClr>
            </a:solidFill>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40" name="Straight Connector 139" descr="line" title="Decorative Element"/>
          <p:cNvCxnSpPr/>
          <p:nvPr/>
        </p:nvCxnSpPr>
        <p:spPr>
          <a:xfrm>
            <a:off x="2082816" y="942324"/>
            <a:ext cx="0" cy="5437393"/>
          </a:xfrm>
          <a:prstGeom prst="line">
            <a:avLst/>
          </a:prstGeom>
          <a:ln>
            <a:solidFill>
              <a:schemeClr val="bg1">
                <a:lumMod val="85000"/>
              </a:schemeClr>
            </a:solidFill>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41" name="Straight Connector 140" descr="line" title="Decorative Element"/>
          <p:cNvCxnSpPr/>
          <p:nvPr/>
        </p:nvCxnSpPr>
        <p:spPr>
          <a:xfrm>
            <a:off x="3659090" y="942324"/>
            <a:ext cx="0" cy="5437393"/>
          </a:xfrm>
          <a:prstGeom prst="line">
            <a:avLst/>
          </a:prstGeom>
          <a:ln>
            <a:solidFill>
              <a:schemeClr val="bg1">
                <a:lumMod val="75000"/>
              </a:schemeClr>
            </a:solidFill>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33" name="Rectangle 19"/>
          <p:cNvSpPr>
            <a:spLocks noChangeArrowheads="1"/>
          </p:cNvSpPr>
          <p:nvPr/>
        </p:nvSpPr>
        <p:spPr bwMode="auto">
          <a:xfrm>
            <a:off x="973668" y="943893"/>
            <a:ext cx="1109344" cy="219291"/>
          </a:xfrm>
          <a:prstGeom prst="rect">
            <a:avLst/>
          </a:prstGeom>
          <a:noFill/>
          <a:ln>
            <a:noFill/>
          </a:ln>
          <a:effectLst>
            <a:innerShdw blurRad="63500" dist="50800" dir="10800000">
              <a:prstClr val="black">
                <a:alpha val="50000"/>
              </a:prstClr>
            </a:innerShdw>
          </a:effectLst>
          <a:extLst/>
        </p:spPr>
        <p:txBody>
          <a:bodyPr wrap="square" lIns="0" tIns="0" rIns="0" bIns="0">
            <a:spAutoFit/>
          </a:bodyPr>
          <a:lstStyle/>
          <a:p>
            <a:pPr algn="ctr" fontAlgn="auto">
              <a:spcBef>
                <a:spcPts val="0"/>
              </a:spcBef>
              <a:spcAft>
                <a:spcPts val="0"/>
              </a:spcAft>
              <a:defRPr/>
            </a:pPr>
            <a:r>
              <a:rPr lang="en-US" sz="700" b="1" i="1" dirty="0" smtClean="0">
                <a:solidFill>
                  <a:srgbClr val="000000"/>
                </a:solidFill>
                <a:latin typeface="Arial" panose="020B0604020202020204" pitchFamily="34" charset="0"/>
                <a:cs typeface="Arial" panose="020B0604020202020204" pitchFamily="34" charset="0"/>
              </a:rPr>
              <a:t>Study</a:t>
            </a:r>
          </a:p>
          <a:p>
            <a:pPr algn="ctr" fontAlgn="auto">
              <a:spcBef>
                <a:spcPts val="0"/>
              </a:spcBef>
              <a:spcAft>
                <a:spcPts val="0"/>
              </a:spcAft>
              <a:defRPr/>
            </a:pPr>
            <a:r>
              <a:rPr lang="en-US" sz="700" b="1" i="1" dirty="0" smtClean="0">
                <a:solidFill>
                  <a:prstClr val="white">
                    <a:lumMod val="50000"/>
                  </a:prstClr>
                </a:solidFill>
                <a:latin typeface="Arial" panose="020B0604020202020204" pitchFamily="34" charset="0"/>
                <a:cs typeface="Arial" panose="020B0604020202020204" pitchFamily="34" charset="0"/>
              </a:rPr>
              <a:t>Study Team</a:t>
            </a:r>
            <a:endParaRPr lang="en-US" sz="1050" b="1" i="1" dirty="0">
              <a:solidFill>
                <a:prstClr val="white">
                  <a:lumMod val="50000"/>
                </a:prstClr>
              </a:solidFill>
              <a:latin typeface="Arial" panose="020B0604020202020204" pitchFamily="34" charset="0"/>
              <a:cs typeface="Arial" panose="020B0604020202020204" pitchFamily="34" charset="0"/>
            </a:endParaRPr>
          </a:p>
        </p:txBody>
      </p:sp>
      <p:sp>
        <p:nvSpPr>
          <p:cNvPr id="134" name="TextBox 18"/>
          <p:cNvSpPr txBox="1">
            <a:spLocks noChangeArrowheads="1"/>
          </p:cNvSpPr>
          <p:nvPr/>
        </p:nvSpPr>
        <p:spPr bwMode="auto">
          <a:xfrm>
            <a:off x="2082800" y="942710"/>
            <a:ext cx="1574800" cy="107722"/>
          </a:xfrm>
          <a:prstGeom prst="rect">
            <a:avLst/>
          </a:prstGeom>
          <a:noFill/>
          <a:ln>
            <a:noFill/>
          </a:ln>
          <a:effectLst>
            <a:innerShdw blurRad="63500" dist="50800" dir="10800000">
              <a:prstClr val="black">
                <a:alpha val="50000"/>
              </a:prstClr>
            </a:innerShdw>
          </a:effectLst>
          <a:extLst/>
        </p:spPr>
        <p:txBody>
          <a:bodyPr wrap="square" lIns="82058" tIns="0" rIns="0" bIns="0">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ct val="50000"/>
              </a:spcBef>
              <a:spcAft>
                <a:spcPts val="0"/>
              </a:spcAft>
              <a:defRPr/>
            </a:pPr>
            <a:r>
              <a:rPr lang="en-US" sz="700" i="1" dirty="0" smtClean="0">
                <a:solidFill>
                  <a:srgbClr val="000000"/>
                </a:solidFill>
                <a:cs typeface="Arial" panose="020B0604020202020204" pitchFamily="34" charset="0"/>
              </a:rPr>
              <a:t>Design</a:t>
            </a:r>
            <a:endParaRPr lang="en-US" sz="700" i="1" dirty="0">
              <a:solidFill>
                <a:srgbClr val="000000"/>
              </a:solidFill>
              <a:cs typeface="Arial" panose="020B0604020202020204" pitchFamily="34" charset="0"/>
            </a:endParaRPr>
          </a:p>
        </p:txBody>
      </p:sp>
      <p:sp>
        <p:nvSpPr>
          <p:cNvPr id="135" name="Rectangle 21"/>
          <p:cNvSpPr>
            <a:spLocks noChangeArrowheads="1"/>
          </p:cNvSpPr>
          <p:nvPr/>
        </p:nvSpPr>
        <p:spPr bwMode="auto">
          <a:xfrm>
            <a:off x="3657600" y="937974"/>
            <a:ext cx="2654299" cy="215444"/>
          </a:xfrm>
          <a:prstGeom prst="rect">
            <a:avLst/>
          </a:prstGeom>
          <a:noFill/>
          <a:ln>
            <a:noFill/>
          </a:ln>
          <a:effectLst>
            <a:innerShdw blurRad="63500" dist="50800" dir="10800000">
              <a:prstClr val="black">
                <a:alpha val="50000"/>
              </a:prstClr>
            </a:innerShdw>
          </a:effectLst>
          <a:extLst/>
        </p:spPr>
        <p:txBody>
          <a:bodyPr wrap="square" tIns="0" rIns="0" bIns="0">
            <a:spAutoFit/>
          </a:bodyPr>
          <a:lstStyle/>
          <a:p>
            <a:pPr algn="ctr" fontAlgn="auto">
              <a:spcBef>
                <a:spcPts val="0"/>
              </a:spcBef>
              <a:spcAft>
                <a:spcPts val="0"/>
              </a:spcAft>
              <a:defRPr/>
            </a:pPr>
            <a:r>
              <a:rPr lang="en-US" sz="700" b="1" i="1" dirty="0" smtClean="0">
                <a:solidFill>
                  <a:srgbClr val="000000"/>
                </a:solidFill>
                <a:latin typeface="Arial" panose="020B0604020202020204" pitchFamily="34" charset="0"/>
                <a:cs typeface="Arial" panose="020B0604020202020204" pitchFamily="34" charset="0"/>
              </a:rPr>
              <a:t>Evaluation</a:t>
            </a:r>
          </a:p>
          <a:p>
            <a:pPr algn="ctr" fontAlgn="auto">
              <a:spcBef>
                <a:spcPts val="0"/>
              </a:spcBef>
              <a:spcAft>
                <a:spcPts val="0"/>
              </a:spcAft>
              <a:defRPr/>
            </a:pPr>
            <a:r>
              <a:rPr lang="en-US" sz="700" b="1" i="1" dirty="0">
                <a:solidFill>
                  <a:prstClr val="white">
                    <a:lumMod val="50000"/>
                  </a:prstClr>
                </a:solidFill>
                <a:latin typeface="Arial" panose="020B0604020202020204" pitchFamily="34" charset="0"/>
                <a:cs typeface="Arial" panose="020B0604020202020204" pitchFamily="34" charset="0"/>
              </a:rPr>
              <a:t>Design &amp; Implementation (D&amp;I) </a:t>
            </a:r>
            <a:r>
              <a:rPr lang="en-US" sz="700" b="1" i="1" dirty="0" smtClean="0">
                <a:solidFill>
                  <a:prstClr val="white">
                    <a:lumMod val="50000"/>
                  </a:prstClr>
                </a:solidFill>
                <a:latin typeface="Arial" panose="020B0604020202020204" pitchFamily="34" charset="0"/>
                <a:cs typeface="Arial" panose="020B0604020202020204" pitchFamily="34" charset="0"/>
              </a:rPr>
              <a:t>Team</a:t>
            </a:r>
            <a:endParaRPr lang="en-US" sz="700" b="1" i="1" dirty="0">
              <a:solidFill>
                <a:prstClr val="white">
                  <a:lumMod val="50000"/>
                </a:prstClr>
              </a:solidFill>
              <a:latin typeface="Arial" panose="020B0604020202020204" pitchFamily="34" charset="0"/>
              <a:cs typeface="Arial" panose="020B0604020202020204" pitchFamily="34" charset="0"/>
            </a:endParaRPr>
          </a:p>
        </p:txBody>
      </p:sp>
      <p:sp>
        <p:nvSpPr>
          <p:cNvPr id="136" name="Rectangle 22"/>
          <p:cNvSpPr>
            <a:spLocks noChangeArrowheads="1"/>
          </p:cNvSpPr>
          <p:nvPr/>
        </p:nvSpPr>
        <p:spPr bwMode="auto">
          <a:xfrm>
            <a:off x="6311900" y="937974"/>
            <a:ext cx="1936750" cy="107722"/>
          </a:xfrm>
          <a:prstGeom prst="rect">
            <a:avLst/>
          </a:prstGeom>
          <a:noFill/>
          <a:ln>
            <a:noFill/>
          </a:ln>
          <a:effectLst>
            <a:innerShdw blurRad="63500" dist="50800" dir="10800000">
              <a:prstClr val="black">
                <a:alpha val="50000"/>
              </a:prstClr>
            </a:innerShdw>
          </a:effectLst>
          <a:extLst/>
        </p:spPr>
        <p:txBody>
          <a:bodyPr wrap="square" tIns="0" rIns="0" bIns="0">
            <a:spAutoFit/>
          </a:bodyPr>
          <a:lstStyle/>
          <a:p>
            <a:pPr algn="ctr" fontAlgn="auto">
              <a:spcBef>
                <a:spcPct val="50000"/>
              </a:spcBef>
              <a:spcAft>
                <a:spcPts val="0"/>
              </a:spcAft>
              <a:defRPr/>
            </a:pPr>
            <a:r>
              <a:rPr lang="en-US" sz="700" b="1" i="1" dirty="0">
                <a:solidFill>
                  <a:srgbClr val="000000"/>
                </a:solidFill>
                <a:latin typeface="Arial" panose="020B0604020202020204" pitchFamily="34" charset="0"/>
                <a:cs typeface="Arial" panose="020B0604020202020204" pitchFamily="34" charset="0"/>
              </a:rPr>
              <a:t>Implementation</a:t>
            </a:r>
          </a:p>
        </p:txBody>
      </p:sp>
      <p:sp>
        <p:nvSpPr>
          <p:cNvPr id="137" name="Rectangle 23"/>
          <p:cNvSpPr>
            <a:spLocks noChangeArrowheads="1"/>
          </p:cNvSpPr>
          <p:nvPr/>
        </p:nvSpPr>
        <p:spPr bwMode="auto">
          <a:xfrm>
            <a:off x="8248485" y="941563"/>
            <a:ext cx="895515" cy="215444"/>
          </a:xfrm>
          <a:prstGeom prst="rect">
            <a:avLst/>
          </a:prstGeom>
          <a:noFill/>
          <a:ln>
            <a:noFill/>
          </a:ln>
          <a:effectLst>
            <a:innerShdw blurRad="63500" dist="50800" dir="10800000">
              <a:prstClr val="black">
                <a:alpha val="50000"/>
              </a:prstClr>
            </a:innerShdw>
          </a:effectLst>
          <a:extLst/>
        </p:spPr>
        <p:txBody>
          <a:bodyPr wrap="square" lIns="0" tIns="0" rIns="0" bIns="0">
            <a:spAutoFit/>
          </a:bodyPr>
          <a:lstStyle/>
          <a:p>
            <a:pPr algn="ctr" fontAlgn="auto">
              <a:spcBef>
                <a:spcPct val="50000"/>
              </a:spcBef>
              <a:spcAft>
                <a:spcPts val="0"/>
              </a:spcAft>
              <a:defRPr/>
            </a:pPr>
            <a:r>
              <a:rPr lang="en-US" sz="700" b="1" i="1" dirty="0">
                <a:solidFill>
                  <a:srgbClr val="000000"/>
                </a:solidFill>
                <a:latin typeface="Arial" panose="020B0604020202020204" pitchFamily="34" charset="0"/>
                <a:cs typeface="Arial" panose="020B0604020202020204" pitchFamily="34" charset="0"/>
              </a:rPr>
              <a:t>Post</a:t>
            </a:r>
            <a:r>
              <a:rPr lang="en-US" sz="700" b="1" i="1" dirty="0" smtClean="0">
                <a:solidFill>
                  <a:srgbClr val="000000"/>
                </a:solidFill>
                <a:latin typeface="Arial" panose="020B0604020202020204" pitchFamily="34" charset="0"/>
                <a:cs typeface="Arial" panose="020B0604020202020204" pitchFamily="34" charset="0"/>
              </a:rPr>
              <a:t>- Implementation</a:t>
            </a:r>
            <a:endParaRPr lang="en-US" sz="700" b="1" i="1" dirty="0">
              <a:solidFill>
                <a:srgbClr val="000000"/>
              </a:solidFill>
              <a:latin typeface="Arial" panose="020B0604020202020204" pitchFamily="34" charset="0"/>
              <a:cs typeface="Arial" panose="020B0604020202020204" pitchFamily="34" charset="0"/>
            </a:endParaRPr>
          </a:p>
        </p:txBody>
      </p:sp>
      <p:cxnSp>
        <p:nvCxnSpPr>
          <p:cNvPr id="143" name="Straight Connector 142" descr="line" title="Decorative Element"/>
          <p:cNvCxnSpPr/>
          <p:nvPr/>
        </p:nvCxnSpPr>
        <p:spPr>
          <a:xfrm>
            <a:off x="8245504" y="942324"/>
            <a:ext cx="0" cy="5437393"/>
          </a:xfrm>
          <a:prstGeom prst="line">
            <a:avLst/>
          </a:prstGeom>
          <a:ln>
            <a:solidFill>
              <a:schemeClr val="bg1">
                <a:lumMod val="75000"/>
              </a:schemeClr>
            </a:solidFill>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0" y="1268181"/>
            <a:ext cx="1318708" cy="276999"/>
          </a:xfrm>
          <a:prstGeom prst="rect">
            <a:avLst/>
          </a:prstGeom>
          <a:noFill/>
          <a:effectLst>
            <a:innerShdw blurRad="63500" dist="50800" dir="10800000">
              <a:prstClr val="black">
                <a:alpha val="50000"/>
              </a:prstClr>
            </a:innerShdw>
          </a:effectLst>
        </p:spPr>
        <p:txBody>
          <a:bodyPr wrap="square">
            <a:spAutoFit/>
          </a:bodyPr>
          <a:lstStyle/>
          <a:p>
            <a:pPr algn="ctr" fontAlgn="auto">
              <a:spcBef>
                <a:spcPts val="0"/>
              </a:spcBef>
              <a:spcAft>
                <a:spcPts val="0"/>
              </a:spcAft>
              <a:defRPr/>
            </a:pPr>
            <a:r>
              <a:rPr lang="en-US" sz="1200" b="1" dirty="0">
                <a:solidFill>
                  <a:prstClr val="black"/>
                </a:solidFill>
                <a:latin typeface="Arial" panose="020B0604020202020204" pitchFamily="34" charset="0"/>
                <a:cs typeface="Arial" panose="020B0604020202020204" pitchFamily="34" charset="0"/>
              </a:rPr>
              <a:t>Metroplex Sites</a:t>
            </a:r>
          </a:p>
        </p:txBody>
      </p:sp>
      <p:cxnSp>
        <p:nvCxnSpPr>
          <p:cNvPr id="208" name="Straight Connector 207" descr="line" title="Decorative Element"/>
          <p:cNvCxnSpPr/>
          <p:nvPr/>
        </p:nvCxnSpPr>
        <p:spPr>
          <a:xfrm flipH="1">
            <a:off x="190743" y="2628105"/>
            <a:ext cx="8686800" cy="0"/>
          </a:xfrm>
          <a:prstGeom prst="line">
            <a:avLst/>
          </a:prstGeom>
          <a:ln>
            <a:solidFill>
              <a:schemeClr val="bg1">
                <a:lumMod val="50000"/>
              </a:schemeClr>
            </a:solidFill>
            <a:prstDash val="solid"/>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25" name="Straight Connector 224" descr="line" title="Decorative Element"/>
          <p:cNvCxnSpPr/>
          <p:nvPr/>
        </p:nvCxnSpPr>
        <p:spPr>
          <a:xfrm flipH="1">
            <a:off x="190743" y="3047205"/>
            <a:ext cx="8686800" cy="0"/>
          </a:xfrm>
          <a:prstGeom prst="line">
            <a:avLst/>
          </a:prstGeom>
          <a:ln>
            <a:solidFill>
              <a:schemeClr val="bg1">
                <a:lumMod val="50000"/>
              </a:schemeClr>
            </a:solidFill>
            <a:prstDash val="solid"/>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26" name="Straight Connector 225" descr="line" title="Decorative Element"/>
          <p:cNvCxnSpPr/>
          <p:nvPr/>
        </p:nvCxnSpPr>
        <p:spPr>
          <a:xfrm flipH="1">
            <a:off x="190743" y="3463130"/>
            <a:ext cx="8686800" cy="0"/>
          </a:xfrm>
          <a:prstGeom prst="line">
            <a:avLst/>
          </a:prstGeom>
          <a:ln>
            <a:solidFill>
              <a:schemeClr val="bg1">
                <a:lumMod val="50000"/>
              </a:schemeClr>
            </a:solidFill>
            <a:prstDash val="solid"/>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27" name="Straight Connector 226" descr="line" title="Decorative Element"/>
          <p:cNvCxnSpPr/>
          <p:nvPr/>
        </p:nvCxnSpPr>
        <p:spPr>
          <a:xfrm flipH="1">
            <a:off x="190743" y="3882230"/>
            <a:ext cx="8686800" cy="0"/>
          </a:xfrm>
          <a:prstGeom prst="line">
            <a:avLst/>
          </a:prstGeom>
          <a:ln>
            <a:solidFill>
              <a:schemeClr val="bg1">
                <a:lumMod val="50000"/>
              </a:schemeClr>
            </a:solidFill>
            <a:prstDash val="solid"/>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28" name="Straight Connector 227" descr="line" title="Decorative Element"/>
          <p:cNvCxnSpPr/>
          <p:nvPr/>
        </p:nvCxnSpPr>
        <p:spPr>
          <a:xfrm flipH="1">
            <a:off x="190743" y="4301330"/>
            <a:ext cx="8686800" cy="0"/>
          </a:xfrm>
          <a:prstGeom prst="line">
            <a:avLst/>
          </a:prstGeom>
          <a:ln>
            <a:solidFill>
              <a:schemeClr val="bg1">
                <a:lumMod val="50000"/>
              </a:schemeClr>
            </a:solidFill>
            <a:prstDash val="solid"/>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29" name="Straight Connector 228" descr="line" title="Decorative Element"/>
          <p:cNvCxnSpPr/>
          <p:nvPr/>
        </p:nvCxnSpPr>
        <p:spPr>
          <a:xfrm flipH="1">
            <a:off x="224197" y="4717255"/>
            <a:ext cx="8686800" cy="0"/>
          </a:xfrm>
          <a:prstGeom prst="line">
            <a:avLst/>
          </a:prstGeom>
          <a:ln>
            <a:solidFill>
              <a:schemeClr val="bg1">
                <a:lumMod val="50000"/>
              </a:schemeClr>
            </a:solidFill>
            <a:prstDash val="solid"/>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30" name="Straight Connector 229" descr="line" title="Decorative Element"/>
          <p:cNvCxnSpPr/>
          <p:nvPr/>
        </p:nvCxnSpPr>
        <p:spPr>
          <a:xfrm flipH="1">
            <a:off x="190743" y="5144293"/>
            <a:ext cx="8686800" cy="0"/>
          </a:xfrm>
          <a:prstGeom prst="line">
            <a:avLst/>
          </a:prstGeom>
          <a:ln>
            <a:solidFill>
              <a:schemeClr val="bg1">
                <a:lumMod val="50000"/>
              </a:schemeClr>
            </a:solidFill>
            <a:prstDash val="solid"/>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31" name="Straight Connector 230" descr="line" title="Decorative Element"/>
          <p:cNvCxnSpPr/>
          <p:nvPr/>
        </p:nvCxnSpPr>
        <p:spPr>
          <a:xfrm flipH="1">
            <a:off x="190743" y="5540467"/>
            <a:ext cx="8686800" cy="0"/>
          </a:xfrm>
          <a:prstGeom prst="line">
            <a:avLst/>
          </a:prstGeom>
          <a:ln>
            <a:solidFill>
              <a:schemeClr val="bg1">
                <a:lumMod val="50000"/>
              </a:schemeClr>
            </a:solidFill>
            <a:prstDash val="solid"/>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32" name="Straight Connector 231" descr="line" title="Decorative Element"/>
          <p:cNvCxnSpPr/>
          <p:nvPr/>
        </p:nvCxnSpPr>
        <p:spPr>
          <a:xfrm flipH="1">
            <a:off x="190743" y="5995414"/>
            <a:ext cx="8686800" cy="0"/>
          </a:xfrm>
          <a:prstGeom prst="line">
            <a:avLst/>
          </a:prstGeom>
          <a:ln>
            <a:solidFill>
              <a:schemeClr val="bg1">
                <a:lumMod val="50000"/>
              </a:schemeClr>
            </a:solidFill>
            <a:prstDash val="solid"/>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3" name="AutoShape 20" title="cylindar"/>
          <p:cNvSpPr>
            <a:spLocks noChangeArrowheads="1"/>
          </p:cNvSpPr>
          <p:nvPr/>
        </p:nvSpPr>
        <p:spPr bwMode="auto">
          <a:xfrm rot="5400000">
            <a:off x="1349447" y="1368484"/>
            <a:ext cx="324345" cy="266893"/>
          </a:xfrm>
          <a:prstGeom prst="can">
            <a:avLst>
              <a:gd name="adj" fmla="val 25000"/>
            </a:avLst>
          </a:prstGeom>
          <a:solidFill>
            <a:schemeClr val="accent2">
              <a:lumMod val="60000"/>
              <a:lumOff val="40000"/>
            </a:schemeClr>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dirty="0">
              <a:solidFill>
                <a:srgbClr val="000000"/>
              </a:solidFill>
              <a:latin typeface="Arial" panose="020B0604020202020204" pitchFamily="34" charset="0"/>
              <a:cs typeface="Arial" panose="020B0604020202020204" pitchFamily="34" charset="0"/>
            </a:endParaRPr>
          </a:p>
        </p:txBody>
      </p:sp>
      <p:sp>
        <p:nvSpPr>
          <p:cNvPr id="234" name="AutoShape 21" title="cylindar"/>
          <p:cNvSpPr>
            <a:spLocks noChangeArrowheads="1"/>
          </p:cNvSpPr>
          <p:nvPr/>
        </p:nvSpPr>
        <p:spPr bwMode="auto">
          <a:xfrm rot="5400000">
            <a:off x="2693975" y="1117037"/>
            <a:ext cx="324345" cy="769786"/>
          </a:xfrm>
          <a:prstGeom prst="can">
            <a:avLst>
              <a:gd name="adj" fmla="val 19625"/>
            </a:avLst>
          </a:prstGeom>
          <a:solidFill>
            <a:schemeClr val="accent2">
              <a:lumMod val="60000"/>
              <a:lumOff val="40000"/>
            </a:schemeClr>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dirty="0">
              <a:solidFill>
                <a:srgbClr val="000000"/>
              </a:solidFill>
              <a:latin typeface="Arial" panose="020B0604020202020204" pitchFamily="34" charset="0"/>
              <a:cs typeface="Arial" panose="020B0604020202020204" pitchFamily="34" charset="0"/>
            </a:endParaRPr>
          </a:p>
        </p:txBody>
      </p:sp>
      <p:sp>
        <p:nvSpPr>
          <p:cNvPr id="236" name="AutoShape 23" title="cylindar"/>
          <p:cNvSpPr>
            <a:spLocks noChangeArrowheads="1"/>
          </p:cNvSpPr>
          <p:nvPr/>
        </p:nvSpPr>
        <p:spPr bwMode="auto">
          <a:xfrm rot="5400000">
            <a:off x="7109097" y="942785"/>
            <a:ext cx="324347" cy="1118291"/>
          </a:xfrm>
          <a:prstGeom prst="can">
            <a:avLst>
              <a:gd name="adj" fmla="val 20061"/>
            </a:avLst>
          </a:prstGeom>
          <a:solidFill>
            <a:schemeClr val="accent2">
              <a:lumMod val="60000"/>
              <a:lumOff val="40000"/>
            </a:schemeClr>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1100" dirty="0">
              <a:solidFill>
                <a:srgbClr val="000000"/>
              </a:solidFill>
              <a:latin typeface="Arial" panose="020B0604020202020204" pitchFamily="34" charset="0"/>
              <a:cs typeface="Arial" panose="020B0604020202020204" pitchFamily="34" charset="0"/>
            </a:endParaRPr>
          </a:p>
        </p:txBody>
      </p:sp>
      <p:sp>
        <p:nvSpPr>
          <p:cNvPr id="237" name="AutoShape 24" title="cylindar"/>
          <p:cNvSpPr>
            <a:spLocks noChangeArrowheads="1"/>
          </p:cNvSpPr>
          <p:nvPr/>
        </p:nvSpPr>
        <p:spPr bwMode="auto">
          <a:xfrm rot="5400000">
            <a:off x="8701716" y="1289174"/>
            <a:ext cx="324347" cy="425512"/>
          </a:xfrm>
          <a:prstGeom prst="can">
            <a:avLst>
              <a:gd name="adj" fmla="val 17774"/>
            </a:avLst>
          </a:prstGeom>
          <a:solidFill>
            <a:schemeClr val="accent2">
              <a:lumMod val="60000"/>
              <a:lumOff val="40000"/>
            </a:schemeClr>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1100" dirty="0">
              <a:solidFill>
                <a:srgbClr val="000000"/>
              </a:solidFill>
              <a:latin typeface="Arial" panose="020B0604020202020204" pitchFamily="34" charset="0"/>
              <a:cs typeface="Arial" panose="020B0604020202020204" pitchFamily="34" charset="0"/>
            </a:endParaRPr>
          </a:p>
        </p:txBody>
      </p:sp>
      <p:sp>
        <p:nvSpPr>
          <p:cNvPr id="235" name="AutoShape 22" title="cylindar"/>
          <p:cNvSpPr>
            <a:spLocks noChangeArrowheads="1"/>
          </p:cNvSpPr>
          <p:nvPr/>
        </p:nvSpPr>
        <p:spPr bwMode="auto">
          <a:xfrm rot="5400000">
            <a:off x="4811941" y="576418"/>
            <a:ext cx="322263" cy="1851025"/>
          </a:xfrm>
          <a:prstGeom prst="can">
            <a:avLst>
              <a:gd name="adj" fmla="val 22584"/>
            </a:avLst>
          </a:prstGeom>
          <a:solidFill>
            <a:schemeClr val="accent2">
              <a:lumMod val="60000"/>
              <a:lumOff val="40000"/>
            </a:schemeClr>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dirty="0">
              <a:solidFill>
                <a:srgbClr val="000000"/>
              </a:solidFill>
              <a:latin typeface="Arial" panose="020B0604020202020204" pitchFamily="34" charset="0"/>
              <a:cs typeface="Arial" panose="020B0604020202020204" pitchFamily="34" charset="0"/>
            </a:endParaRPr>
          </a:p>
        </p:txBody>
      </p:sp>
      <p:sp>
        <p:nvSpPr>
          <p:cNvPr id="238" name="TextBox 1"/>
          <p:cNvSpPr txBox="1">
            <a:spLocks noChangeArrowheads="1"/>
          </p:cNvSpPr>
          <p:nvPr/>
        </p:nvSpPr>
        <p:spPr bwMode="auto">
          <a:xfrm>
            <a:off x="4060825" y="1371966"/>
            <a:ext cx="1768475" cy="246221"/>
          </a:xfrm>
          <a:prstGeom prst="rect">
            <a:avLst/>
          </a:prstGeom>
          <a:noFill/>
          <a:ln>
            <a:noFill/>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1000" b="0" dirty="0" smtClean="0">
                <a:solidFill>
                  <a:srgbClr val="000000"/>
                </a:solidFill>
                <a:cs typeface="Arial" panose="020B0604020202020204" pitchFamily="34" charset="0"/>
              </a:rPr>
              <a:t>12-19 </a:t>
            </a:r>
            <a:r>
              <a:rPr lang="en-US" sz="1000" b="0" dirty="0">
                <a:solidFill>
                  <a:srgbClr val="000000"/>
                </a:solidFill>
                <a:cs typeface="Arial" panose="020B0604020202020204" pitchFamily="34" charset="0"/>
              </a:rPr>
              <a:t>Months</a:t>
            </a:r>
          </a:p>
        </p:txBody>
      </p:sp>
      <p:sp>
        <p:nvSpPr>
          <p:cNvPr id="239" name="TextBox 1"/>
          <p:cNvSpPr txBox="1">
            <a:spLocks noChangeArrowheads="1"/>
          </p:cNvSpPr>
          <p:nvPr/>
        </p:nvSpPr>
        <p:spPr bwMode="auto">
          <a:xfrm>
            <a:off x="6723466" y="1371125"/>
            <a:ext cx="1042583" cy="246221"/>
          </a:xfrm>
          <a:prstGeom prst="rect">
            <a:avLst/>
          </a:prstGeom>
          <a:noFill/>
          <a:ln>
            <a:noFill/>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1000" b="0" dirty="0" smtClean="0">
                <a:solidFill>
                  <a:srgbClr val="000000"/>
                </a:solidFill>
                <a:cs typeface="Arial" panose="020B0604020202020204" pitchFamily="34" charset="0"/>
              </a:rPr>
              <a:t>9-15 </a:t>
            </a:r>
            <a:r>
              <a:rPr lang="en-US" sz="1000" b="0" dirty="0">
                <a:solidFill>
                  <a:srgbClr val="000000"/>
                </a:solidFill>
                <a:cs typeface="Arial" panose="020B0604020202020204" pitchFamily="34" charset="0"/>
              </a:rPr>
              <a:t>Months</a:t>
            </a:r>
          </a:p>
        </p:txBody>
      </p:sp>
      <p:sp>
        <p:nvSpPr>
          <p:cNvPr id="240" name="TextBox 1"/>
          <p:cNvSpPr txBox="1">
            <a:spLocks noChangeArrowheads="1"/>
          </p:cNvSpPr>
          <p:nvPr/>
        </p:nvSpPr>
        <p:spPr bwMode="auto">
          <a:xfrm>
            <a:off x="8662475" y="1371125"/>
            <a:ext cx="370368" cy="246221"/>
          </a:xfrm>
          <a:prstGeom prst="rect">
            <a:avLst/>
          </a:prstGeom>
          <a:noFill/>
          <a:ln>
            <a:noFill/>
          </a:ln>
          <a:effectLst>
            <a:innerShdw blurRad="63500" dist="50800" dir="10800000">
              <a:prstClr val="black">
                <a:alpha val="50000"/>
              </a:prstClr>
            </a:innerShdw>
          </a:effectLs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1000" b="0" dirty="0" smtClean="0">
                <a:solidFill>
                  <a:srgbClr val="000000"/>
                </a:solidFill>
                <a:cs typeface="Arial" panose="020B0604020202020204" pitchFamily="34" charset="0"/>
              </a:rPr>
              <a:t>6-7</a:t>
            </a:r>
            <a:endParaRPr lang="en-US" sz="1000" b="0" dirty="0">
              <a:solidFill>
                <a:srgbClr val="000000"/>
              </a:solidFill>
              <a:cs typeface="Arial" panose="020B0604020202020204" pitchFamily="34" charset="0"/>
            </a:endParaRPr>
          </a:p>
        </p:txBody>
      </p:sp>
      <p:sp>
        <p:nvSpPr>
          <p:cNvPr id="241" name="TextBox 1"/>
          <p:cNvSpPr txBox="1">
            <a:spLocks noChangeArrowheads="1"/>
          </p:cNvSpPr>
          <p:nvPr/>
        </p:nvSpPr>
        <p:spPr bwMode="auto">
          <a:xfrm>
            <a:off x="1377951" y="1371125"/>
            <a:ext cx="203200" cy="246221"/>
          </a:xfrm>
          <a:prstGeom prst="rect">
            <a:avLst/>
          </a:prstGeom>
          <a:noFill/>
          <a:ln>
            <a:noFill/>
          </a:ln>
          <a:effectLst>
            <a:innerShdw blurRad="63500" dist="50800" dir="10800000">
              <a:prstClr val="black">
                <a:alpha val="50000"/>
              </a:prstClr>
            </a:innerShdw>
          </a:effectLst>
          <a:extLst/>
        </p:spPr>
        <p:txBody>
          <a:bodyPr wrap="square" lIns="0" rIns="0">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1000" b="0" dirty="0" smtClean="0">
                <a:solidFill>
                  <a:srgbClr val="000000"/>
                </a:solidFill>
                <a:cs typeface="Arial" panose="020B0604020202020204" pitchFamily="34" charset="0"/>
              </a:rPr>
              <a:t>3-4</a:t>
            </a:r>
            <a:endParaRPr lang="en-US" sz="1000" b="0" dirty="0">
              <a:solidFill>
                <a:srgbClr val="000000"/>
              </a:solidFill>
              <a:cs typeface="Arial" panose="020B0604020202020204" pitchFamily="34" charset="0"/>
            </a:endParaRPr>
          </a:p>
        </p:txBody>
      </p:sp>
      <p:sp>
        <p:nvSpPr>
          <p:cNvPr id="242" name="TextBox 1"/>
          <p:cNvSpPr txBox="1">
            <a:spLocks noChangeArrowheads="1"/>
          </p:cNvSpPr>
          <p:nvPr/>
        </p:nvSpPr>
        <p:spPr bwMode="auto">
          <a:xfrm>
            <a:off x="2470149" y="1383017"/>
            <a:ext cx="711201" cy="246221"/>
          </a:xfrm>
          <a:prstGeom prst="rect">
            <a:avLst/>
          </a:prstGeom>
          <a:noFill/>
          <a:ln>
            <a:noFill/>
          </a:ln>
          <a:effectLst>
            <a:innerShdw blurRad="63500" dist="50800" dir="10800000">
              <a:prstClr val="black">
                <a:alpha val="50000"/>
              </a:prstClr>
            </a:innerShdw>
          </a:effectLst>
          <a:extLst/>
        </p:spPr>
        <p:txBody>
          <a:bodyPr wrap="square" lIns="0" rIns="0">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1000" b="0" dirty="0" smtClean="0">
                <a:solidFill>
                  <a:srgbClr val="000000"/>
                </a:solidFill>
                <a:cs typeface="Arial" panose="020B0604020202020204" pitchFamily="34" charset="0"/>
              </a:rPr>
              <a:t>6-9 </a:t>
            </a:r>
            <a:r>
              <a:rPr lang="en-US" sz="1000" b="0" dirty="0">
                <a:solidFill>
                  <a:srgbClr val="000000"/>
                </a:solidFill>
                <a:cs typeface="Arial" panose="020B0604020202020204" pitchFamily="34" charset="0"/>
              </a:rPr>
              <a:t>Months</a:t>
            </a:r>
          </a:p>
        </p:txBody>
      </p:sp>
      <p:sp>
        <p:nvSpPr>
          <p:cNvPr id="243" name="Freeform 374" descr="line" title="Decorative Element"/>
          <p:cNvSpPr>
            <a:spLocks/>
          </p:cNvSpPr>
          <p:nvPr/>
        </p:nvSpPr>
        <p:spPr bwMode="auto">
          <a:xfrm>
            <a:off x="2286000" y="1181364"/>
            <a:ext cx="5698671" cy="158000"/>
          </a:xfrm>
          <a:custGeom>
            <a:avLst/>
            <a:gdLst>
              <a:gd name="T0" fmla="*/ 0 w 17329"/>
              <a:gd name="T1" fmla="*/ 0 h 521"/>
              <a:gd name="T2" fmla="*/ 0 w 17329"/>
              <a:gd name="T3" fmla="*/ 0 h 521"/>
              <a:gd name="T4" fmla="*/ 0 w 17329"/>
              <a:gd name="T5" fmla="*/ 0 h 521"/>
              <a:gd name="T6" fmla="*/ 0 w 17329"/>
              <a:gd name="T7" fmla="*/ 0 h 521"/>
              <a:gd name="T8" fmla="*/ 0 w 17329"/>
              <a:gd name="T9" fmla="*/ 0 h 521"/>
              <a:gd name="T10" fmla="*/ 0 w 17329"/>
              <a:gd name="T11" fmla="*/ 0 h 521"/>
              <a:gd name="T12" fmla="*/ 0 w 17329"/>
              <a:gd name="T13" fmla="*/ 0 h 521"/>
              <a:gd name="T14" fmla="*/ 0 60000 65536"/>
              <a:gd name="T15" fmla="*/ 0 60000 65536"/>
              <a:gd name="T16" fmla="*/ 0 60000 65536"/>
              <a:gd name="T17" fmla="*/ 0 60000 65536"/>
              <a:gd name="T18" fmla="*/ 0 60000 65536"/>
              <a:gd name="T19" fmla="*/ 0 60000 65536"/>
              <a:gd name="T20" fmla="*/ 0 60000 65536"/>
              <a:gd name="T21" fmla="*/ 0 w 17329"/>
              <a:gd name="T22" fmla="*/ 0 h 521"/>
              <a:gd name="T23" fmla="*/ 17329 w 17329"/>
              <a:gd name="T24" fmla="*/ 521 h 5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29" h="521">
                <a:moveTo>
                  <a:pt x="0" y="521"/>
                </a:moveTo>
                <a:cubicBezTo>
                  <a:pt x="0" y="377"/>
                  <a:pt x="171" y="261"/>
                  <a:pt x="382" y="261"/>
                </a:cubicBezTo>
                <a:lnTo>
                  <a:pt x="8283" y="261"/>
                </a:lnTo>
                <a:cubicBezTo>
                  <a:pt x="8494" y="261"/>
                  <a:pt x="8665" y="144"/>
                  <a:pt x="8665" y="0"/>
                </a:cubicBezTo>
                <a:cubicBezTo>
                  <a:pt x="8665" y="144"/>
                  <a:pt x="8836" y="261"/>
                  <a:pt x="9046" y="261"/>
                </a:cubicBezTo>
                <a:lnTo>
                  <a:pt x="16948" y="261"/>
                </a:lnTo>
                <a:cubicBezTo>
                  <a:pt x="17159" y="261"/>
                  <a:pt x="17329" y="377"/>
                  <a:pt x="17329" y="521"/>
                </a:cubicBezTo>
              </a:path>
            </a:pathLst>
          </a:custGeom>
          <a:noFill/>
          <a:ln w="17">
            <a:solidFill>
              <a:schemeClr val="bg1">
                <a:lumMod val="50000"/>
              </a:schemeClr>
            </a:solidFill>
            <a:round/>
            <a:headEnd/>
            <a:tailEnd/>
          </a:ln>
          <a:effectLst>
            <a:innerShdw blurRad="63500" dist="50800" dir="10800000">
              <a:prstClr val="black">
                <a:alpha val="50000"/>
              </a:prstClr>
            </a:innerShdw>
          </a:effectLst>
          <a:extLst/>
        </p:spPr>
        <p:txBody>
          <a:bodyPr/>
          <a:lstStyle/>
          <a:p>
            <a:pPr fontAlgn="auto">
              <a:spcBef>
                <a:spcPts val="0"/>
              </a:spcBef>
              <a:spcAft>
                <a:spcPts val="0"/>
              </a:spcAft>
              <a:defRPr/>
            </a:pPr>
            <a:endParaRPr lang="en-US" dirty="0">
              <a:solidFill>
                <a:srgbClr val="000000"/>
              </a:solidFill>
              <a:latin typeface="Arial" panose="020B0604020202020204" pitchFamily="34" charset="0"/>
              <a:cs typeface="Arial" panose="020B0604020202020204" pitchFamily="34" charset="0"/>
            </a:endParaRPr>
          </a:p>
        </p:txBody>
      </p:sp>
      <p:sp>
        <p:nvSpPr>
          <p:cNvPr id="245" name="Freeform 373" descr="line" title="Decorative Element"/>
          <p:cNvSpPr>
            <a:spLocks/>
          </p:cNvSpPr>
          <p:nvPr/>
        </p:nvSpPr>
        <p:spPr bwMode="auto">
          <a:xfrm>
            <a:off x="1303866" y="1181360"/>
            <a:ext cx="419100" cy="156746"/>
          </a:xfrm>
          <a:custGeom>
            <a:avLst/>
            <a:gdLst>
              <a:gd name="T0" fmla="*/ 0 w 4400"/>
              <a:gd name="T1" fmla="*/ 0 h 2083"/>
              <a:gd name="T2" fmla="*/ 0 w 4400"/>
              <a:gd name="T3" fmla="*/ 0 h 2083"/>
              <a:gd name="T4" fmla="*/ 0 w 4400"/>
              <a:gd name="T5" fmla="*/ 0 h 2083"/>
              <a:gd name="T6" fmla="*/ 0 w 4400"/>
              <a:gd name="T7" fmla="*/ 0 h 2083"/>
              <a:gd name="T8" fmla="*/ 0 w 4400"/>
              <a:gd name="T9" fmla="*/ 0 h 2083"/>
              <a:gd name="T10" fmla="*/ 0 w 4400"/>
              <a:gd name="T11" fmla="*/ 0 h 2083"/>
              <a:gd name="T12" fmla="*/ 0 w 4400"/>
              <a:gd name="T13" fmla="*/ 0 h 2083"/>
              <a:gd name="T14" fmla="*/ 0 60000 65536"/>
              <a:gd name="T15" fmla="*/ 0 60000 65536"/>
              <a:gd name="T16" fmla="*/ 0 60000 65536"/>
              <a:gd name="T17" fmla="*/ 0 60000 65536"/>
              <a:gd name="T18" fmla="*/ 0 60000 65536"/>
              <a:gd name="T19" fmla="*/ 0 60000 65536"/>
              <a:gd name="T20" fmla="*/ 0 60000 65536"/>
              <a:gd name="T21" fmla="*/ 0 w 4400"/>
              <a:gd name="T22" fmla="*/ 0 h 2083"/>
              <a:gd name="T23" fmla="*/ 4400 w 4400"/>
              <a:gd name="T24" fmla="*/ 2083 h 20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00" h="2083">
                <a:moveTo>
                  <a:pt x="0" y="2083"/>
                </a:moveTo>
                <a:cubicBezTo>
                  <a:pt x="0" y="1508"/>
                  <a:pt x="227" y="1042"/>
                  <a:pt x="507" y="1042"/>
                </a:cubicBezTo>
                <a:lnTo>
                  <a:pt x="1693" y="1042"/>
                </a:lnTo>
                <a:cubicBezTo>
                  <a:pt x="1973" y="1042"/>
                  <a:pt x="2200" y="576"/>
                  <a:pt x="2200" y="0"/>
                </a:cubicBezTo>
                <a:cubicBezTo>
                  <a:pt x="2200" y="576"/>
                  <a:pt x="2427" y="1042"/>
                  <a:pt x="2707" y="1042"/>
                </a:cubicBezTo>
                <a:lnTo>
                  <a:pt x="3893" y="1042"/>
                </a:lnTo>
                <a:cubicBezTo>
                  <a:pt x="4173" y="1042"/>
                  <a:pt x="4400" y="1508"/>
                  <a:pt x="4400" y="2083"/>
                </a:cubicBezTo>
              </a:path>
            </a:pathLst>
          </a:custGeom>
          <a:noFill/>
          <a:ln w="17">
            <a:solidFill>
              <a:schemeClr val="bg1">
                <a:lumMod val="50000"/>
              </a:schemeClr>
            </a:solidFill>
            <a:round/>
            <a:headEnd/>
            <a:tailEnd/>
          </a:ln>
          <a:effectLst>
            <a:innerShdw blurRad="63500" dist="50800" dir="10800000">
              <a:prstClr val="black">
                <a:alpha val="50000"/>
              </a:prstClr>
            </a:innerShdw>
          </a:effectLst>
          <a:extLst/>
        </p:spPr>
        <p:txBody>
          <a:bodyPr/>
          <a:lstStyle/>
          <a:p>
            <a:pPr fontAlgn="auto">
              <a:spcBef>
                <a:spcPts val="0"/>
              </a:spcBef>
              <a:spcAft>
                <a:spcPts val="0"/>
              </a:spcAft>
              <a:defRPr/>
            </a:pPr>
            <a:endParaRPr lang="en-US" dirty="0">
              <a:solidFill>
                <a:srgbClr val="000000"/>
              </a:solidFill>
              <a:latin typeface="Arial" panose="020B0604020202020204" pitchFamily="34" charset="0"/>
              <a:cs typeface="Arial" panose="020B0604020202020204" pitchFamily="34" charset="0"/>
            </a:endParaRPr>
          </a:p>
        </p:txBody>
      </p:sp>
      <p:sp>
        <p:nvSpPr>
          <p:cNvPr id="247" name="TextBox 246"/>
          <p:cNvSpPr txBox="1"/>
          <p:nvPr/>
        </p:nvSpPr>
        <p:spPr>
          <a:xfrm>
            <a:off x="282727" y="1480764"/>
            <a:ext cx="892022" cy="276999"/>
          </a:xfrm>
          <a:prstGeom prst="rect">
            <a:avLst/>
          </a:prstGeom>
          <a:noFill/>
          <a:effectLst>
            <a:innerShdw blurRad="63500" dist="50800" dir="10800000">
              <a:prstClr val="black">
                <a:alpha val="50000"/>
              </a:prstClr>
            </a:innerShdw>
          </a:effectLst>
        </p:spPr>
        <p:txBody>
          <a:bodyPr wrap="square" lIns="0" tIns="0" rIns="0" bIns="0">
            <a:spAutoFit/>
          </a:bodyPr>
          <a:lstStyle/>
          <a:p>
            <a:pPr fontAlgn="auto">
              <a:spcBef>
                <a:spcPts val="0"/>
              </a:spcBef>
              <a:spcAft>
                <a:spcPts val="0"/>
              </a:spcAft>
              <a:defRPr/>
            </a:pPr>
            <a:r>
              <a:rPr lang="en-US" sz="900" b="1" i="1" dirty="0">
                <a:solidFill>
                  <a:prstClr val="white">
                    <a:lumMod val="50000"/>
                  </a:prstClr>
                </a:solidFill>
                <a:latin typeface="Arial" panose="020B0604020202020204" pitchFamily="34" charset="0"/>
                <a:cs typeface="Arial" panose="020B0604020202020204" pitchFamily="34" charset="0"/>
              </a:rPr>
              <a:t>Notional Timeline</a:t>
            </a:r>
          </a:p>
        </p:txBody>
      </p:sp>
      <p:sp>
        <p:nvSpPr>
          <p:cNvPr id="3" name="TextBox 2"/>
          <p:cNvSpPr txBox="1"/>
          <p:nvPr/>
        </p:nvSpPr>
        <p:spPr>
          <a:xfrm>
            <a:off x="6311900" y="995712"/>
            <a:ext cx="116955" cy="677108"/>
          </a:xfrm>
          <a:prstGeom prst="rect">
            <a:avLst/>
          </a:prstGeom>
          <a:noFill/>
          <a:effectLst>
            <a:innerShdw blurRad="63500" dist="50800" dir="10800000">
              <a:prstClr val="black">
                <a:alpha val="50000"/>
              </a:prstClr>
            </a:innerShdw>
          </a:effectLst>
        </p:spPr>
        <p:txBody>
          <a:bodyPr vert="wordArtVert" wrap="none" lIns="0" rIns="0">
            <a:spAutoFit/>
          </a:bodyPr>
          <a:lstStyle/>
          <a:p>
            <a:pPr fontAlgn="auto">
              <a:spcBef>
                <a:spcPts val="0"/>
              </a:spcBef>
              <a:spcAft>
                <a:spcPts val="0"/>
              </a:spcAft>
              <a:defRPr/>
            </a:pPr>
            <a:r>
              <a:rPr lang="en-US" sz="700" dirty="0">
                <a:solidFill>
                  <a:prstClr val="black"/>
                </a:solidFill>
                <a:latin typeface="Arial" panose="020B0604020202020204" pitchFamily="34" charset="0"/>
                <a:cs typeface="Arial" panose="020B0604020202020204" pitchFamily="34" charset="0"/>
              </a:rPr>
              <a:t>Start</a:t>
            </a:r>
          </a:p>
        </p:txBody>
      </p:sp>
      <p:sp>
        <p:nvSpPr>
          <p:cNvPr id="353" name="TextBox 352"/>
          <p:cNvSpPr txBox="1"/>
          <p:nvPr/>
        </p:nvSpPr>
        <p:spPr>
          <a:xfrm>
            <a:off x="6200775" y="956066"/>
            <a:ext cx="116955" cy="794064"/>
          </a:xfrm>
          <a:prstGeom prst="rect">
            <a:avLst/>
          </a:prstGeom>
          <a:noFill/>
          <a:effectLst>
            <a:innerShdw blurRad="63500" dist="50800" dir="10800000">
              <a:prstClr val="black">
                <a:alpha val="50000"/>
              </a:prstClr>
            </a:innerShdw>
          </a:effectLst>
        </p:spPr>
        <p:txBody>
          <a:bodyPr vert="wordArtVert" wrap="none" lIns="0" rIns="0">
            <a:spAutoFit/>
          </a:bodyPr>
          <a:lstStyle/>
          <a:p>
            <a:pPr fontAlgn="auto">
              <a:spcBef>
                <a:spcPts val="0"/>
              </a:spcBef>
              <a:spcAft>
                <a:spcPts val="0"/>
              </a:spcAft>
              <a:defRPr/>
            </a:pPr>
            <a:r>
              <a:rPr lang="en-US" sz="700" dirty="0">
                <a:solidFill>
                  <a:prstClr val="black"/>
                </a:solidFill>
                <a:latin typeface="Arial" panose="020B0604020202020204" pitchFamily="34" charset="0"/>
                <a:cs typeface="Arial" panose="020B0604020202020204" pitchFamily="34" charset="0"/>
              </a:rPr>
              <a:t>Finish</a:t>
            </a:r>
          </a:p>
        </p:txBody>
      </p:sp>
      <p:sp>
        <p:nvSpPr>
          <p:cNvPr id="354" name="TextBox 353"/>
          <p:cNvSpPr txBox="1"/>
          <p:nvPr/>
        </p:nvSpPr>
        <p:spPr>
          <a:xfrm>
            <a:off x="3660775" y="995712"/>
            <a:ext cx="116955" cy="677108"/>
          </a:xfrm>
          <a:prstGeom prst="rect">
            <a:avLst/>
          </a:prstGeom>
          <a:noFill/>
          <a:effectLst>
            <a:innerShdw blurRad="63500" dist="50800" dir="10800000">
              <a:prstClr val="black">
                <a:alpha val="50000"/>
              </a:prstClr>
            </a:innerShdw>
          </a:effectLst>
        </p:spPr>
        <p:txBody>
          <a:bodyPr vert="wordArtVert" wrap="none" lIns="0" rIns="0">
            <a:spAutoFit/>
          </a:bodyPr>
          <a:lstStyle/>
          <a:p>
            <a:pPr fontAlgn="auto">
              <a:spcBef>
                <a:spcPts val="0"/>
              </a:spcBef>
              <a:spcAft>
                <a:spcPts val="0"/>
              </a:spcAft>
              <a:defRPr/>
            </a:pPr>
            <a:r>
              <a:rPr lang="en-US" sz="700" dirty="0">
                <a:solidFill>
                  <a:prstClr val="black"/>
                </a:solidFill>
                <a:latin typeface="Arial" panose="020B0604020202020204" pitchFamily="34" charset="0"/>
                <a:cs typeface="Arial" panose="020B0604020202020204" pitchFamily="34" charset="0"/>
              </a:rPr>
              <a:t>Start</a:t>
            </a:r>
          </a:p>
        </p:txBody>
      </p:sp>
      <p:sp>
        <p:nvSpPr>
          <p:cNvPr id="355" name="TextBox 354"/>
          <p:cNvSpPr txBox="1"/>
          <p:nvPr/>
        </p:nvSpPr>
        <p:spPr>
          <a:xfrm>
            <a:off x="3549650" y="956066"/>
            <a:ext cx="116955" cy="794064"/>
          </a:xfrm>
          <a:prstGeom prst="rect">
            <a:avLst/>
          </a:prstGeom>
          <a:noFill/>
          <a:effectLst>
            <a:innerShdw blurRad="63500" dist="50800" dir="10800000">
              <a:prstClr val="black">
                <a:alpha val="50000"/>
              </a:prstClr>
            </a:innerShdw>
          </a:effectLst>
        </p:spPr>
        <p:txBody>
          <a:bodyPr vert="wordArtVert" wrap="none" lIns="0" rIns="0">
            <a:spAutoFit/>
          </a:bodyPr>
          <a:lstStyle/>
          <a:p>
            <a:pPr fontAlgn="auto">
              <a:spcBef>
                <a:spcPts val="0"/>
              </a:spcBef>
              <a:spcAft>
                <a:spcPts val="0"/>
              </a:spcAft>
              <a:defRPr/>
            </a:pPr>
            <a:r>
              <a:rPr lang="en-US" sz="700" dirty="0">
                <a:solidFill>
                  <a:prstClr val="black"/>
                </a:solidFill>
                <a:latin typeface="Arial" panose="020B0604020202020204" pitchFamily="34" charset="0"/>
                <a:cs typeface="Arial" panose="020B0604020202020204" pitchFamily="34" charset="0"/>
              </a:rPr>
              <a:t>Finish</a:t>
            </a:r>
          </a:p>
        </p:txBody>
      </p:sp>
      <p:sp>
        <p:nvSpPr>
          <p:cNvPr id="356" name="TextBox 355"/>
          <p:cNvSpPr txBox="1"/>
          <p:nvPr/>
        </p:nvSpPr>
        <p:spPr>
          <a:xfrm>
            <a:off x="2082800" y="995712"/>
            <a:ext cx="116955" cy="677108"/>
          </a:xfrm>
          <a:prstGeom prst="rect">
            <a:avLst/>
          </a:prstGeom>
          <a:noFill/>
          <a:effectLst>
            <a:innerShdw blurRad="63500" dist="50800" dir="10800000">
              <a:prstClr val="black">
                <a:alpha val="50000"/>
              </a:prstClr>
            </a:innerShdw>
          </a:effectLst>
        </p:spPr>
        <p:txBody>
          <a:bodyPr vert="wordArtVert" wrap="none" lIns="0" rIns="0">
            <a:spAutoFit/>
          </a:bodyPr>
          <a:lstStyle/>
          <a:p>
            <a:pPr fontAlgn="auto">
              <a:spcBef>
                <a:spcPts val="0"/>
              </a:spcBef>
              <a:spcAft>
                <a:spcPts val="0"/>
              </a:spcAft>
              <a:defRPr/>
            </a:pPr>
            <a:r>
              <a:rPr lang="en-US" sz="700" dirty="0">
                <a:solidFill>
                  <a:prstClr val="black"/>
                </a:solidFill>
                <a:latin typeface="Arial" panose="020B0604020202020204" pitchFamily="34" charset="0"/>
                <a:cs typeface="Arial" panose="020B0604020202020204" pitchFamily="34" charset="0"/>
              </a:rPr>
              <a:t>Start</a:t>
            </a:r>
          </a:p>
        </p:txBody>
      </p:sp>
      <p:sp>
        <p:nvSpPr>
          <p:cNvPr id="357" name="TextBox 356"/>
          <p:cNvSpPr txBox="1"/>
          <p:nvPr/>
        </p:nvSpPr>
        <p:spPr>
          <a:xfrm>
            <a:off x="1968500" y="956066"/>
            <a:ext cx="116955" cy="794064"/>
          </a:xfrm>
          <a:prstGeom prst="rect">
            <a:avLst/>
          </a:prstGeom>
          <a:noFill/>
          <a:effectLst>
            <a:innerShdw blurRad="63500" dist="50800" dir="10800000">
              <a:prstClr val="black">
                <a:alpha val="50000"/>
              </a:prstClr>
            </a:innerShdw>
          </a:effectLst>
        </p:spPr>
        <p:txBody>
          <a:bodyPr vert="wordArtVert" wrap="none" lIns="0" rIns="0">
            <a:spAutoFit/>
          </a:bodyPr>
          <a:lstStyle/>
          <a:p>
            <a:pPr fontAlgn="auto">
              <a:spcBef>
                <a:spcPts val="0"/>
              </a:spcBef>
              <a:spcAft>
                <a:spcPts val="0"/>
              </a:spcAft>
              <a:defRPr/>
            </a:pPr>
            <a:r>
              <a:rPr lang="en-US" sz="700" dirty="0">
                <a:solidFill>
                  <a:prstClr val="black"/>
                </a:solidFill>
                <a:latin typeface="Arial" panose="020B0604020202020204" pitchFamily="34" charset="0"/>
                <a:cs typeface="Arial" panose="020B0604020202020204" pitchFamily="34" charset="0"/>
              </a:rPr>
              <a:t>Finish</a:t>
            </a:r>
          </a:p>
        </p:txBody>
      </p:sp>
      <p:sp>
        <p:nvSpPr>
          <p:cNvPr id="358" name="TextBox 357"/>
          <p:cNvSpPr txBox="1"/>
          <p:nvPr/>
        </p:nvSpPr>
        <p:spPr>
          <a:xfrm>
            <a:off x="8248054" y="995712"/>
            <a:ext cx="116955" cy="677108"/>
          </a:xfrm>
          <a:prstGeom prst="rect">
            <a:avLst/>
          </a:prstGeom>
          <a:noFill/>
          <a:effectLst>
            <a:innerShdw blurRad="63500" dist="50800" dir="10800000">
              <a:prstClr val="black">
                <a:alpha val="50000"/>
              </a:prstClr>
            </a:innerShdw>
          </a:effectLst>
        </p:spPr>
        <p:txBody>
          <a:bodyPr vert="wordArtVert" wrap="none" lIns="0" rIns="0">
            <a:spAutoFit/>
          </a:bodyPr>
          <a:lstStyle/>
          <a:p>
            <a:pPr fontAlgn="auto">
              <a:spcBef>
                <a:spcPts val="0"/>
              </a:spcBef>
              <a:spcAft>
                <a:spcPts val="0"/>
              </a:spcAft>
              <a:defRPr/>
            </a:pPr>
            <a:r>
              <a:rPr lang="en-US" sz="700" dirty="0">
                <a:solidFill>
                  <a:prstClr val="black"/>
                </a:solidFill>
                <a:latin typeface="Arial" panose="020B0604020202020204" pitchFamily="34" charset="0"/>
                <a:cs typeface="Arial" panose="020B0604020202020204" pitchFamily="34" charset="0"/>
              </a:rPr>
              <a:t>Start</a:t>
            </a:r>
          </a:p>
        </p:txBody>
      </p:sp>
      <p:sp>
        <p:nvSpPr>
          <p:cNvPr id="359" name="TextBox 358"/>
          <p:cNvSpPr txBox="1"/>
          <p:nvPr/>
        </p:nvSpPr>
        <p:spPr>
          <a:xfrm>
            <a:off x="8132146" y="956066"/>
            <a:ext cx="116955" cy="794064"/>
          </a:xfrm>
          <a:prstGeom prst="rect">
            <a:avLst/>
          </a:prstGeom>
          <a:noFill/>
          <a:effectLst>
            <a:innerShdw blurRad="63500" dist="50800" dir="10800000">
              <a:prstClr val="black">
                <a:alpha val="50000"/>
              </a:prstClr>
            </a:innerShdw>
          </a:effectLst>
        </p:spPr>
        <p:txBody>
          <a:bodyPr vert="wordArtVert" wrap="none" lIns="0" rIns="0">
            <a:spAutoFit/>
          </a:bodyPr>
          <a:lstStyle/>
          <a:p>
            <a:pPr fontAlgn="auto">
              <a:spcBef>
                <a:spcPts val="0"/>
              </a:spcBef>
              <a:spcAft>
                <a:spcPts val="0"/>
              </a:spcAft>
              <a:defRPr/>
            </a:pPr>
            <a:r>
              <a:rPr lang="en-US" sz="700" dirty="0">
                <a:solidFill>
                  <a:prstClr val="black"/>
                </a:solidFill>
                <a:latin typeface="Arial" panose="020B0604020202020204" pitchFamily="34" charset="0"/>
                <a:cs typeface="Arial" panose="020B0604020202020204" pitchFamily="34" charset="0"/>
              </a:rPr>
              <a:t>Finish</a:t>
            </a:r>
          </a:p>
        </p:txBody>
      </p:sp>
      <p:cxnSp>
        <p:nvCxnSpPr>
          <p:cNvPr id="458" name="Straight Connector 457" descr="line" title="Decorative Element"/>
          <p:cNvCxnSpPr/>
          <p:nvPr/>
        </p:nvCxnSpPr>
        <p:spPr>
          <a:xfrm flipH="1">
            <a:off x="190743" y="2205830"/>
            <a:ext cx="8686800" cy="0"/>
          </a:xfrm>
          <a:prstGeom prst="line">
            <a:avLst/>
          </a:prstGeom>
          <a:ln>
            <a:solidFill>
              <a:schemeClr val="bg1">
                <a:lumMod val="50000"/>
              </a:schemeClr>
            </a:solidFill>
            <a:prstDash val="solid"/>
          </a:ln>
          <a:effectLst>
            <a:innerShdw blurRad="63500" dist="50800" dir="10800000">
              <a:prstClr val="black">
                <a:alpha val="50000"/>
              </a:prstClr>
            </a:innerShdw>
          </a:effectLst>
        </p:spPr>
        <p:style>
          <a:lnRef idx="1">
            <a:schemeClr val="accent1"/>
          </a:lnRef>
          <a:fillRef idx="0">
            <a:schemeClr val="accent1"/>
          </a:fillRef>
          <a:effectRef idx="0">
            <a:schemeClr val="accent1"/>
          </a:effectRef>
          <a:fontRef idx="minor">
            <a:schemeClr val="tx1"/>
          </a:fontRef>
        </p:style>
      </p:cxnSp>
      <p:grpSp>
        <p:nvGrpSpPr>
          <p:cNvPr id="104" name="Group 103" title="key"/>
          <p:cNvGrpSpPr/>
          <p:nvPr/>
        </p:nvGrpSpPr>
        <p:grpSpPr>
          <a:xfrm>
            <a:off x="661922" y="6507744"/>
            <a:ext cx="2170456" cy="286232"/>
            <a:chOff x="894582" y="6507744"/>
            <a:chExt cx="2170456" cy="286232"/>
          </a:xfrm>
        </p:grpSpPr>
        <p:sp>
          <p:nvSpPr>
            <p:cNvPr id="258" name="Flowchart: Decision 257"/>
            <p:cNvSpPr/>
            <p:nvPr/>
          </p:nvSpPr>
          <p:spPr bwMode="auto">
            <a:xfrm>
              <a:off x="894582" y="6555171"/>
              <a:ext cx="196522" cy="191824"/>
            </a:xfrm>
            <a:prstGeom prst="flowChartDecision">
              <a:avLst/>
            </a:prstGeom>
            <a:solidFill>
              <a:srgbClr val="00800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cs typeface="Arial" panose="020B0604020202020204" pitchFamily="34" charset="0"/>
              </a:endParaRPr>
            </a:p>
          </p:txBody>
        </p:sp>
        <p:sp>
          <p:nvSpPr>
            <p:cNvPr id="263" name="TextBox 262"/>
            <p:cNvSpPr txBox="1"/>
            <p:nvPr/>
          </p:nvSpPr>
          <p:spPr bwMode="auto">
            <a:xfrm>
              <a:off x="1024269" y="6550181"/>
              <a:ext cx="907486" cy="199766"/>
            </a:xfrm>
            <a:prstGeom prst="rect">
              <a:avLst/>
            </a:prstGeom>
            <a:noFill/>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700" dirty="0">
                  <a:solidFill>
                    <a:prstClr val="black"/>
                  </a:solidFill>
                  <a:latin typeface="Arial" panose="020B0604020202020204" pitchFamily="34" charset="0"/>
                  <a:cs typeface="Arial" panose="020B0604020202020204" pitchFamily="34" charset="0"/>
                </a:rPr>
                <a:t>On Track (mm/yy)</a:t>
              </a:r>
            </a:p>
          </p:txBody>
        </p:sp>
        <p:sp>
          <p:nvSpPr>
            <p:cNvPr id="332" name="Flowchart: Decision 331"/>
            <p:cNvSpPr/>
            <p:nvPr/>
          </p:nvSpPr>
          <p:spPr bwMode="auto">
            <a:xfrm>
              <a:off x="1909441" y="6545764"/>
              <a:ext cx="196523" cy="210638"/>
            </a:xfrm>
            <a:prstGeom prst="flowChartDecision">
              <a:avLst/>
            </a:prstGeom>
            <a:gradFill flip="none" rotWithShape="1">
              <a:gsLst>
                <a:gs pos="49000">
                  <a:srgbClr val="008000"/>
                </a:gs>
                <a:gs pos="50000">
                  <a:srgbClr val="FF0000"/>
                </a:gs>
                <a:gs pos="100000">
                  <a:schemeClr val="accent1">
                    <a:shade val="100000"/>
                    <a:satMod val="115000"/>
                  </a:schemeClr>
                </a:gs>
              </a:gsLst>
              <a:lin ang="16200000" scaled="1"/>
              <a:tileRect/>
            </a:gra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cs typeface="Arial" panose="020B0604020202020204" pitchFamily="34" charset="0"/>
              </a:endParaRPr>
            </a:p>
          </p:txBody>
        </p:sp>
        <p:sp>
          <p:nvSpPr>
            <p:cNvPr id="427" name="TextBox 426"/>
            <p:cNvSpPr txBox="1"/>
            <p:nvPr/>
          </p:nvSpPr>
          <p:spPr bwMode="auto">
            <a:xfrm>
              <a:off x="1905746" y="6507744"/>
              <a:ext cx="1159292" cy="286232"/>
            </a:xfrm>
            <a:prstGeom prst="rect">
              <a:avLst/>
            </a:prstGeom>
            <a:noFill/>
            <a:effectLst>
              <a:innerShdw blurRad="63500" dist="50800" dir="10800000">
                <a:prstClr val="black">
                  <a:alpha val="50000"/>
                </a:prstClr>
              </a:innerShdw>
            </a:effectLst>
          </p:spPr>
          <p:txBody>
            <a:bodyPr wrap="none">
              <a:spAutoFit/>
            </a:bodyPr>
            <a:lstStyle/>
            <a:p>
              <a:pPr marL="171450" indent="-171450" fontAlgn="auto">
                <a:lnSpc>
                  <a:spcPct val="90000"/>
                </a:lnSpc>
                <a:spcBef>
                  <a:spcPts val="0"/>
                </a:spcBef>
                <a:spcAft>
                  <a:spcPts val="0"/>
                </a:spcAft>
                <a:buFontTx/>
                <a:buChar char="-"/>
                <a:defRPr/>
              </a:pPr>
              <a:r>
                <a:rPr lang="en-US" sz="700" dirty="0">
                  <a:solidFill>
                    <a:prstClr val="black"/>
                  </a:solidFill>
                  <a:latin typeface="Arial" panose="020B0604020202020204" pitchFamily="34" charset="0"/>
                  <a:cs typeface="Arial" panose="020B0604020202020204" pitchFamily="34" charset="0"/>
                </a:rPr>
                <a:t>Missed Date </a:t>
              </a:r>
            </a:p>
            <a:p>
              <a:pPr marL="171450" indent="-171450" fontAlgn="auto">
                <a:lnSpc>
                  <a:spcPct val="90000"/>
                </a:lnSpc>
                <a:spcBef>
                  <a:spcPts val="0"/>
                </a:spcBef>
                <a:spcAft>
                  <a:spcPts val="0"/>
                </a:spcAft>
                <a:buFontTx/>
                <a:buChar char="-"/>
                <a:defRPr/>
              </a:pPr>
              <a:r>
                <a:rPr lang="en-US" sz="700" dirty="0">
                  <a:solidFill>
                    <a:prstClr val="black"/>
                  </a:solidFill>
                  <a:latin typeface="Arial" panose="020B0604020202020204" pitchFamily="34" charset="0"/>
                  <a:cs typeface="Arial" panose="020B0604020202020204" pitchFamily="34" charset="0"/>
                </a:rPr>
                <a:t>New Proposed Date</a:t>
              </a:r>
            </a:p>
          </p:txBody>
        </p:sp>
      </p:grpSp>
      <p:grpSp>
        <p:nvGrpSpPr>
          <p:cNvPr id="105" name="Group 104" title="key"/>
          <p:cNvGrpSpPr/>
          <p:nvPr/>
        </p:nvGrpSpPr>
        <p:grpSpPr>
          <a:xfrm>
            <a:off x="6253257" y="6491443"/>
            <a:ext cx="2460492" cy="286232"/>
            <a:chOff x="6311421" y="6491443"/>
            <a:chExt cx="2460492" cy="286232"/>
          </a:xfrm>
        </p:grpSpPr>
        <p:sp>
          <p:nvSpPr>
            <p:cNvPr id="474" name="Flowchart: Decision 473"/>
            <p:cNvSpPr/>
            <p:nvPr/>
          </p:nvSpPr>
          <p:spPr bwMode="auto">
            <a:xfrm>
              <a:off x="6311421" y="6527516"/>
              <a:ext cx="196523" cy="210638"/>
            </a:xfrm>
            <a:prstGeom prst="flowChartDecision">
              <a:avLst/>
            </a:prstGeom>
            <a:gradFill flip="none" rotWithShape="1">
              <a:gsLst>
                <a:gs pos="49000">
                  <a:srgbClr val="008000"/>
                </a:gs>
                <a:gs pos="50000">
                  <a:srgbClr val="FFFF00"/>
                </a:gs>
              </a:gsLst>
              <a:lin ang="16200000" scaled="1"/>
              <a:tileRect/>
            </a:gra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cs typeface="Arial" panose="020B0604020202020204" pitchFamily="34" charset="0"/>
              </a:endParaRPr>
            </a:p>
          </p:txBody>
        </p:sp>
        <p:sp>
          <p:nvSpPr>
            <p:cNvPr id="473" name="TextBox 472"/>
            <p:cNvSpPr txBox="1"/>
            <p:nvPr/>
          </p:nvSpPr>
          <p:spPr bwMode="auto">
            <a:xfrm>
              <a:off x="6426838" y="6491443"/>
              <a:ext cx="1257075" cy="286232"/>
            </a:xfrm>
            <a:prstGeom prst="rect">
              <a:avLst/>
            </a:prstGeom>
            <a:noFill/>
            <a:effectLst>
              <a:innerShdw blurRad="63500" dist="50800" dir="10800000">
                <a:prstClr val="black">
                  <a:alpha val="50000"/>
                </a:prstClr>
              </a:innerShdw>
            </a:effectLst>
          </p:spPr>
          <p:txBody>
            <a:bodyPr wrap="none">
              <a:spAutoFit/>
            </a:bodyPr>
            <a:lstStyle/>
            <a:p>
              <a:pPr marL="171450" indent="-171450" fontAlgn="auto">
                <a:lnSpc>
                  <a:spcPct val="90000"/>
                </a:lnSpc>
                <a:spcBef>
                  <a:spcPts val="0"/>
                </a:spcBef>
                <a:spcAft>
                  <a:spcPts val="0"/>
                </a:spcAft>
                <a:buFontTx/>
                <a:buChar char="-"/>
                <a:defRPr/>
              </a:pPr>
              <a:r>
                <a:rPr lang="en-US" sz="700" dirty="0">
                  <a:solidFill>
                    <a:prstClr val="black"/>
                  </a:solidFill>
                  <a:latin typeface="Arial" panose="020B0604020202020204" pitchFamily="34" charset="0"/>
                  <a:cs typeface="Arial" panose="020B0604020202020204" pitchFamily="34" charset="0"/>
                </a:rPr>
                <a:t>Potential to Miss Date </a:t>
              </a:r>
            </a:p>
            <a:p>
              <a:pPr marL="171450" indent="-171450" fontAlgn="auto">
                <a:lnSpc>
                  <a:spcPct val="90000"/>
                </a:lnSpc>
                <a:spcBef>
                  <a:spcPts val="0"/>
                </a:spcBef>
                <a:spcAft>
                  <a:spcPts val="0"/>
                </a:spcAft>
                <a:buFontTx/>
                <a:buChar char="-"/>
                <a:defRPr/>
              </a:pPr>
              <a:r>
                <a:rPr lang="en-US" sz="700" dirty="0">
                  <a:solidFill>
                    <a:prstClr val="black"/>
                  </a:solidFill>
                  <a:latin typeface="Arial" panose="020B0604020202020204" pitchFamily="34" charset="0"/>
                  <a:cs typeface="Arial" panose="020B0604020202020204" pitchFamily="34" charset="0"/>
                </a:rPr>
                <a:t>New Proposed Date</a:t>
              </a:r>
            </a:p>
          </p:txBody>
        </p:sp>
        <p:sp>
          <p:nvSpPr>
            <p:cNvPr id="485" name="Flowchart: Decision 484"/>
            <p:cNvSpPr/>
            <p:nvPr/>
          </p:nvSpPr>
          <p:spPr bwMode="auto">
            <a:xfrm>
              <a:off x="7619498" y="6554151"/>
              <a:ext cx="196522" cy="19182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cs typeface="Arial" panose="020B0604020202020204" pitchFamily="34" charset="0"/>
              </a:endParaRPr>
            </a:p>
          </p:txBody>
        </p:sp>
        <p:sp>
          <p:nvSpPr>
            <p:cNvPr id="486" name="TextBox 485"/>
            <p:cNvSpPr txBox="1"/>
            <p:nvPr/>
          </p:nvSpPr>
          <p:spPr bwMode="auto">
            <a:xfrm>
              <a:off x="7765056" y="6541672"/>
              <a:ext cx="1006857" cy="199766"/>
            </a:xfrm>
            <a:prstGeom prst="rect">
              <a:avLst/>
            </a:prstGeom>
            <a:noFill/>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700" dirty="0">
                  <a:solidFill>
                    <a:prstClr val="black"/>
                  </a:solidFill>
                  <a:latin typeface="Arial" panose="020B0604020202020204" pitchFamily="34" charset="0"/>
                  <a:cs typeface="Arial" panose="020B0604020202020204" pitchFamily="34" charset="0"/>
                </a:rPr>
                <a:t>Milestone Complete</a:t>
              </a:r>
            </a:p>
          </p:txBody>
        </p:sp>
      </p:grpSp>
      <p:grpSp>
        <p:nvGrpSpPr>
          <p:cNvPr id="24" name="Group 23" title="Charlotte schedule"/>
          <p:cNvGrpSpPr/>
          <p:nvPr/>
        </p:nvGrpSpPr>
        <p:grpSpPr>
          <a:xfrm>
            <a:off x="67354" y="3482629"/>
            <a:ext cx="9009292" cy="379994"/>
            <a:chOff x="78696" y="3346899"/>
            <a:chExt cx="9009292" cy="379994"/>
          </a:xfrm>
        </p:grpSpPr>
        <p:sp>
          <p:nvSpPr>
            <p:cNvPr id="165" name="AutoShape 20"/>
            <p:cNvSpPr>
              <a:spLocks noChangeArrowheads="1"/>
            </p:cNvSpPr>
            <p:nvPr/>
          </p:nvSpPr>
          <p:spPr bwMode="auto">
            <a:xfrm rot="5400000">
              <a:off x="1378219" y="3386020"/>
              <a:ext cx="324345" cy="301752"/>
            </a:xfrm>
            <a:prstGeom prst="can">
              <a:avLst>
                <a:gd name="adj" fmla="val 25000"/>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66" name="AutoShape 21"/>
            <p:cNvSpPr>
              <a:spLocks noChangeArrowheads="1"/>
            </p:cNvSpPr>
            <p:nvPr/>
          </p:nvSpPr>
          <p:spPr bwMode="auto">
            <a:xfrm rot="5400000">
              <a:off x="2705317" y="3152003"/>
              <a:ext cx="324345" cy="769786"/>
            </a:xfrm>
            <a:prstGeom prst="can">
              <a:avLst>
                <a:gd name="adj" fmla="val 19625"/>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67" name="AutoShape 22"/>
            <p:cNvSpPr>
              <a:spLocks noChangeArrowheads="1"/>
            </p:cNvSpPr>
            <p:nvPr/>
          </p:nvSpPr>
          <p:spPr bwMode="auto">
            <a:xfrm rot="5400000">
              <a:off x="4819159" y="2611201"/>
              <a:ext cx="322272" cy="1851390"/>
            </a:xfrm>
            <a:prstGeom prst="can">
              <a:avLst>
                <a:gd name="adj" fmla="val 2258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68" name="AutoShape 23"/>
            <p:cNvSpPr>
              <a:spLocks noChangeArrowheads="1"/>
            </p:cNvSpPr>
            <p:nvPr/>
          </p:nvSpPr>
          <p:spPr bwMode="auto">
            <a:xfrm rot="5400000">
              <a:off x="7120439" y="2977751"/>
              <a:ext cx="324347" cy="1118291"/>
            </a:xfrm>
            <a:prstGeom prst="can">
              <a:avLst>
                <a:gd name="adj" fmla="val 20061"/>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70" name="AutoShape 27"/>
            <p:cNvSpPr>
              <a:spLocks noChangeArrowheads="1"/>
            </p:cNvSpPr>
            <p:nvPr/>
          </p:nvSpPr>
          <p:spPr bwMode="auto">
            <a:xfrm rot="5400000">
              <a:off x="4818157" y="2614411"/>
              <a:ext cx="322272" cy="1844970"/>
            </a:xfrm>
            <a:prstGeom prst="can">
              <a:avLst>
                <a:gd name="adj" fmla="val 25004"/>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73" name="TextBox 172"/>
            <p:cNvSpPr txBox="1"/>
            <p:nvPr/>
          </p:nvSpPr>
          <p:spPr>
            <a:xfrm>
              <a:off x="78696" y="3406627"/>
              <a:ext cx="883612" cy="246221"/>
            </a:xfrm>
            <a:prstGeom prst="rect">
              <a:avLst/>
            </a:prstGeom>
            <a:noFill/>
            <a:effectLst>
              <a:innerShdw blurRad="63500" dist="50800" dir="10800000">
                <a:prstClr val="black">
                  <a:alpha val="50000"/>
                </a:prstClr>
              </a:innerShdw>
            </a:effectLst>
          </p:spPr>
          <p:txBody>
            <a:bodyPr>
              <a:spAutoFit/>
            </a:bodyPr>
            <a:lstStyle/>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Charlotte</a:t>
              </a:r>
            </a:p>
          </p:txBody>
        </p:sp>
        <p:sp>
          <p:nvSpPr>
            <p:cNvPr id="259" name="Flowchart: Decision 258"/>
            <p:cNvSpPr/>
            <p:nvPr/>
          </p:nvSpPr>
          <p:spPr>
            <a:xfrm>
              <a:off x="8259012" y="3346899"/>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83" name="Flowchart: Decision 282"/>
            <p:cNvSpPr/>
            <p:nvPr/>
          </p:nvSpPr>
          <p:spPr>
            <a:xfrm>
              <a:off x="3260725" y="3346899"/>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96" name="Flowchart: Decision 295"/>
            <p:cNvSpPr/>
            <p:nvPr/>
          </p:nvSpPr>
          <p:spPr>
            <a:xfrm>
              <a:off x="2088826" y="3346899"/>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13" name="TextBox 312"/>
            <p:cNvSpPr txBox="1"/>
            <p:nvPr/>
          </p:nvSpPr>
          <p:spPr>
            <a:xfrm>
              <a:off x="2090846" y="3436869"/>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2/12</a:t>
              </a:r>
            </a:p>
          </p:txBody>
        </p:sp>
        <p:sp>
          <p:nvSpPr>
            <p:cNvPr id="314" name="TextBox 313"/>
            <p:cNvSpPr txBox="1"/>
            <p:nvPr/>
          </p:nvSpPr>
          <p:spPr>
            <a:xfrm>
              <a:off x="3251092" y="3436869"/>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11/12</a:t>
              </a:r>
            </a:p>
          </p:txBody>
        </p:sp>
        <p:sp>
          <p:nvSpPr>
            <p:cNvPr id="315" name="TextBox 1"/>
            <p:cNvSpPr txBox="1">
              <a:spLocks noChangeArrowheads="1"/>
            </p:cNvSpPr>
            <p:nvPr/>
          </p:nvSpPr>
          <p:spPr bwMode="auto">
            <a:xfrm>
              <a:off x="2483808" y="3421480"/>
              <a:ext cx="697493"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prstClr val="white"/>
                  </a:solidFill>
                  <a:cs typeface="Arial" panose="020B0604020202020204" pitchFamily="34" charset="0"/>
                </a:rPr>
                <a:t>9 </a:t>
              </a:r>
              <a:r>
                <a:rPr lang="en-US" sz="800" b="0" dirty="0">
                  <a:solidFill>
                    <a:prstClr val="white"/>
                  </a:solidFill>
                  <a:cs typeface="Arial" panose="020B0604020202020204" pitchFamily="34" charset="0"/>
                </a:rPr>
                <a:t>Months</a:t>
              </a:r>
            </a:p>
          </p:txBody>
        </p:sp>
        <p:sp>
          <p:nvSpPr>
            <p:cNvPr id="287" name="Flowchart: Decision 286"/>
            <p:cNvSpPr/>
            <p:nvPr/>
          </p:nvSpPr>
          <p:spPr>
            <a:xfrm>
              <a:off x="1698239" y="3346899"/>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01" name="Flowchart: Decision 400"/>
            <p:cNvSpPr/>
            <p:nvPr/>
          </p:nvSpPr>
          <p:spPr>
            <a:xfrm>
              <a:off x="3657600" y="3346899"/>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07" name="TextBox 406"/>
            <p:cNvSpPr txBox="1"/>
            <p:nvPr/>
          </p:nvSpPr>
          <p:spPr>
            <a:xfrm>
              <a:off x="3647967" y="3436869"/>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11/12</a:t>
              </a:r>
            </a:p>
          </p:txBody>
        </p:sp>
        <p:sp>
          <p:nvSpPr>
            <p:cNvPr id="451" name="Flowchart: Decision 450"/>
            <p:cNvSpPr/>
            <p:nvPr/>
          </p:nvSpPr>
          <p:spPr>
            <a:xfrm>
              <a:off x="6350032" y="3346899"/>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65" name="TextBox 364"/>
            <p:cNvSpPr txBox="1"/>
            <p:nvPr/>
          </p:nvSpPr>
          <p:spPr>
            <a:xfrm>
              <a:off x="6321364" y="3436869"/>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4/15</a:t>
              </a:r>
            </a:p>
          </p:txBody>
        </p:sp>
        <p:sp>
          <p:nvSpPr>
            <p:cNvPr id="169" name="AutoShape 24"/>
            <p:cNvSpPr>
              <a:spLocks noChangeArrowheads="1"/>
            </p:cNvSpPr>
            <p:nvPr/>
          </p:nvSpPr>
          <p:spPr bwMode="auto">
            <a:xfrm rot="5400000">
              <a:off x="8713058" y="3324140"/>
              <a:ext cx="324347" cy="425512"/>
            </a:xfrm>
            <a:prstGeom prst="can">
              <a:avLst>
                <a:gd name="adj" fmla="val 1777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5/14</a:t>
              </a:r>
            </a:p>
          </p:txBody>
        </p:sp>
        <p:sp>
          <p:nvSpPr>
            <p:cNvPr id="489" name="TextBox 488"/>
            <p:cNvSpPr txBox="1"/>
            <p:nvPr/>
          </p:nvSpPr>
          <p:spPr>
            <a:xfrm>
              <a:off x="1706896" y="3436869"/>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5/11</a:t>
              </a:r>
            </a:p>
          </p:txBody>
        </p:sp>
        <p:sp>
          <p:nvSpPr>
            <p:cNvPr id="499" name="TextBox 1"/>
            <p:cNvSpPr txBox="1">
              <a:spLocks noChangeArrowheads="1"/>
            </p:cNvSpPr>
            <p:nvPr/>
          </p:nvSpPr>
          <p:spPr bwMode="auto">
            <a:xfrm>
              <a:off x="1381578" y="3421480"/>
              <a:ext cx="244778" cy="215444"/>
            </a:xfrm>
            <a:prstGeom prst="rect">
              <a:avLst/>
            </a:prstGeom>
            <a:noFill/>
            <a:ln>
              <a:noFill/>
            </a:ln>
            <a:effectLst>
              <a:innerShdw blurRad="63500" dist="50800" dir="10800000">
                <a:prstClr val="black">
                  <a:alpha val="50000"/>
                </a:prstClr>
              </a:innerShdw>
            </a:effectLs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prstClr val="white"/>
                  </a:solidFill>
                  <a:cs typeface="Arial" panose="020B0604020202020204" pitchFamily="34" charset="0"/>
                </a:rPr>
                <a:t>3</a:t>
              </a:r>
              <a:endParaRPr lang="en-US" sz="800" b="0" dirty="0">
                <a:solidFill>
                  <a:prstClr val="white"/>
                </a:solidFill>
                <a:cs typeface="Arial" panose="020B0604020202020204" pitchFamily="34" charset="0"/>
              </a:endParaRPr>
            </a:p>
          </p:txBody>
        </p:sp>
        <p:sp>
          <p:nvSpPr>
            <p:cNvPr id="509" name="Flowchart: Decision 508"/>
            <p:cNvSpPr/>
            <p:nvPr/>
          </p:nvSpPr>
          <p:spPr>
            <a:xfrm>
              <a:off x="984863" y="3346899"/>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520" name="TextBox 519"/>
            <p:cNvSpPr txBox="1"/>
            <p:nvPr/>
          </p:nvSpPr>
          <p:spPr>
            <a:xfrm>
              <a:off x="998859" y="3436869"/>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2/11</a:t>
              </a:r>
            </a:p>
          </p:txBody>
        </p:sp>
        <p:sp>
          <p:nvSpPr>
            <p:cNvPr id="325" name="TextBox 324"/>
            <p:cNvSpPr txBox="1"/>
            <p:nvPr/>
          </p:nvSpPr>
          <p:spPr>
            <a:xfrm>
              <a:off x="7868722" y="3413118"/>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smtClean="0">
                  <a:solidFill>
                    <a:prstClr val="black"/>
                  </a:solidFill>
                  <a:latin typeface="Arial" panose="020B0604020202020204" pitchFamily="34" charset="0"/>
                  <a:cs typeface="Arial" panose="020B0604020202020204" pitchFamily="34" charset="0"/>
                </a:rPr>
                <a:t>4/17</a:t>
              </a:r>
              <a:endParaRPr lang="en-US" sz="800" dirty="0">
                <a:solidFill>
                  <a:prstClr val="black"/>
                </a:solidFill>
                <a:latin typeface="Arial" panose="020B0604020202020204" pitchFamily="34" charset="0"/>
                <a:cs typeface="Arial" panose="020B0604020202020204" pitchFamily="34" charset="0"/>
              </a:endParaRPr>
            </a:p>
          </p:txBody>
        </p:sp>
        <p:sp>
          <p:nvSpPr>
            <p:cNvPr id="329" name="TextBox 41"/>
            <p:cNvSpPr txBox="1">
              <a:spLocks noChangeArrowheads="1"/>
            </p:cNvSpPr>
            <p:nvPr/>
          </p:nvSpPr>
          <p:spPr bwMode="auto">
            <a:xfrm>
              <a:off x="6723467" y="3406091"/>
              <a:ext cx="1048198"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prstClr val="black"/>
                  </a:solidFill>
                  <a:cs typeface="Arial" panose="020B0604020202020204" pitchFamily="34" charset="0"/>
                </a:rPr>
                <a:t>24 Months</a:t>
              </a:r>
              <a:endParaRPr lang="en-US" sz="800" b="0" dirty="0">
                <a:solidFill>
                  <a:prstClr val="black"/>
                </a:solidFill>
                <a:cs typeface="Arial" panose="020B0604020202020204" pitchFamily="34" charset="0"/>
              </a:endParaRPr>
            </a:p>
          </p:txBody>
        </p:sp>
        <p:sp>
          <p:nvSpPr>
            <p:cNvPr id="171" name="TextBox 1"/>
            <p:cNvSpPr txBox="1">
              <a:spLocks noChangeArrowheads="1"/>
            </p:cNvSpPr>
            <p:nvPr/>
          </p:nvSpPr>
          <p:spPr bwMode="auto">
            <a:xfrm>
              <a:off x="4118395" y="3434407"/>
              <a:ext cx="1763052"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spc="600" dirty="0" smtClean="0">
                  <a:solidFill>
                    <a:prstClr val="white"/>
                  </a:solidFill>
                  <a:cs typeface="Arial" panose="020B0604020202020204" pitchFamily="34" charset="0"/>
                </a:rPr>
                <a:t>28 </a:t>
              </a:r>
              <a:r>
                <a:rPr lang="en-US" sz="800" b="0" spc="600" dirty="0">
                  <a:solidFill>
                    <a:prstClr val="white"/>
                  </a:solidFill>
                  <a:cs typeface="Arial" panose="020B0604020202020204" pitchFamily="34" charset="0"/>
                </a:rPr>
                <a:t>Months</a:t>
              </a:r>
            </a:p>
          </p:txBody>
        </p:sp>
      </p:grpSp>
      <p:grpSp>
        <p:nvGrpSpPr>
          <p:cNvPr id="23" name="Group 22" title="Atlanta Schedule"/>
          <p:cNvGrpSpPr/>
          <p:nvPr/>
        </p:nvGrpSpPr>
        <p:grpSpPr>
          <a:xfrm>
            <a:off x="111510" y="3853501"/>
            <a:ext cx="8952480" cy="414377"/>
            <a:chOff x="-27630" y="3754641"/>
            <a:chExt cx="8952480" cy="414377"/>
          </a:xfrm>
        </p:grpSpPr>
        <p:sp>
          <p:nvSpPr>
            <p:cNvPr id="174" name="AutoShape 20"/>
            <p:cNvSpPr>
              <a:spLocks noChangeArrowheads="1"/>
            </p:cNvSpPr>
            <p:nvPr/>
          </p:nvSpPr>
          <p:spPr bwMode="auto">
            <a:xfrm rot="5400000">
              <a:off x="1263919" y="3838685"/>
              <a:ext cx="324345" cy="301752"/>
            </a:xfrm>
            <a:prstGeom prst="can">
              <a:avLst>
                <a:gd name="adj" fmla="val 25000"/>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75" name="AutoShape 21"/>
            <p:cNvSpPr>
              <a:spLocks noChangeArrowheads="1"/>
            </p:cNvSpPr>
            <p:nvPr/>
          </p:nvSpPr>
          <p:spPr bwMode="auto">
            <a:xfrm rot="5400000">
              <a:off x="2636737" y="3570378"/>
              <a:ext cx="324345" cy="769786"/>
            </a:xfrm>
            <a:prstGeom prst="can">
              <a:avLst>
                <a:gd name="adj" fmla="val 19625"/>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77" name="AutoShape 23"/>
            <p:cNvSpPr>
              <a:spLocks noChangeArrowheads="1"/>
            </p:cNvSpPr>
            <p:nvPr/>
          </p:nvSpPr>
          <p:spPr bwMode="auto">
            <a:xfrm rot="5400000">
              <a:off x="6985718" y="3397131"/>
              <a:ext cx="324347" cy="1116281"/>
            </a:xfrm>
            <a:prstGeom prst="can">
              <a:avLst>
                <a:gd name="adj" fmla="val 20061"/>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79" name="AutoShape 27"/>
            <p:cNvSpPr>
              <a:spLocks noChangeArrowheads="1"/>
            </p:cNvSpPr>
            <p:nvPr/>
          </p:nvSpPr>
          <p:spPr bwMode="auto">
            <a:xfrm rot="5400000">
              <a:off x="4668452" y="3033560"/>
              <a:ext cx="322272" cy="1822155"/>
            </a:xfrm>
            <a:prstGeom prst="can">
              <a:avLst>
                <a:gd name="adj" fmla="val 25004"/>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82" name="TextBox 181"/>
            <p:cNvSpPr txBox="1"/>
            <p:nvPr/>
          </p:nvSpPr>
          <p:spPr>
            <a:xfrm>
              <a:off x="-27630" y="3846391"/>
              <a:ext cx="931333" cy="253916"/>
            </a:xfrm>
            <a:prstGeom prst="rect">
              <a:avLst/>
            </a:prstGeom>
            <a:noFill/>
            <a:effectLst>
              <a:innerShdw blurRad="63500" dist="50800" dir="10800000">
                <a:prstClr val="black">
                  <a:alpha val="50000"/>
                </a:prstClr>
              </a:innerShdw>
            </a:effectLst>
          </p:spPr>
          <p:txBody>
            <a:bodyPr wrap="square">
              <a:spAutoFit/>
            </a:bodyPr>
            <a:lstStyle/>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Atlanta</a:t>
              </a:r>
            </a:p>
          </p:txBody>
        </p:sp>
        <p:sp>
          <p:nvSpPr>
            <p:cNvPr id="269" name="Flowchart: Decision 268"/>
            <p:cNvSpPr/>
            <p:nvPr/>
          </p:nvSpPr>
          <p:spPr>
            <a:xfrm>
              <a:off x="8187760" y="3789024"/>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84" name="Flowchart: Decision 283"/>
            <p:cNvSpPr/>
            <p:nvPr/>
          </p:nvSpPr>
          <p:spPr>
            <a:xfrm>
              <a:off x="3180715" y="3765273"/>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97" name="Flowchart: Decision 296"/>
            <p:cNvSpPr/>
            <p:nvPr/>
          </p:nvSpPr>
          <p:spPr>
            <a:xfrm>
              <a:off x="1974526" y="3788133"/>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16" name="TextBox 315"/>
            <p:cNvSpPr txBox="1"/>
            <p:nvPr/>
          </p:nvSpPr>
          <p:spPr>
            <a:xfrm>
              <a:off x="3113932" y="3832383"/>
              <a:ext cx="633128" cy="215444"/>
            </a:xfrm>
            <a:prstGeom prst="rect">
              <a:avLst/>
            </a:prstGeom>
            <a:noFill/>
            <a:ln>
              <a:noFill/>
            </a:ln>
            <a:effectLst>
              <a:innerShdw blurRad="63500" dist="50800" dir="10800000">
                <a:prstClr val="black">
                  <a:alpha val="50000"/>
                </a:prstClr>
              </a:innerShdw>
            </a:effectLst>
          </p:spPr>
          <p:txBody>
            <a:bodyPr wrap="square">
              <a:spAutoFit/>
            </a:bodyPr>
            <a:lstStyle/>
            <a:p>
              <a:pPr fontAlgn="auto">
                <a:spcBef>
                  <a:spcPts val="0"/>
                </a:spcBef>
                <a:spcAft>
                  <a:spcPts val="0"/>
                </a:spcAft>
                <a:defRPr/>
              </a:pPr>
              <a:r>
                <a:rPr lang="en-US" sz="800" dirty="0" smtClean="0">
                  <a:solidFill>
                    <a:prstClr val="white"/>
                  </a:solidFill>
                  <a:latin typeface="Arial" panose="020B0604020202020204" pitchFamily="34" charset="0"/>
                  <a:cs typeface="Arial" panose="020B0604020202020204" pitchFamily="34" charset="0"/>
                </a:rPr>
                <a:t>11/12</a:t>
              </a:r>
              <a:endParaRPr lang="en-US" sz="800" dirty="0">
                <a:solidFill>
                  <a:prstClr val="white"/>
                </a:solidFill>
                <a:latin typeface="Arial" panose="020B0604020202020204" pitchFamily="34" charset="0"/>
                <a:cs typeface="Arial" panose="020B0604020202020204" pitchFamily="34" charset="0"/>
              </a:endParaRPr>
            </a:p>
          </p:txBody>
        </p:sp>
        <p:sp>
          <p:nvSpPr>
            <p:cNvPr id="317" name="TextBox 316"/>
            <p:cNvSpPr txBox="1"/>
            <p:nvPr/>
          </p:nvSpPr>
          <p:spPr>
            <a:xfrm>
              <a:off x="1987976" y="3889533"/>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2/12</a:t>
              </a:r>
            </a:p>
          </p:txBody>
        </p:sp>
        <p:sp>
          <p:nvSpPr>
            <p:cNvPr id="318" name="TextBox 1"/>
            <p:cNvSpPr txBox="1">
              <a:spLocks noChangeArrowheads="1"/>
            </p:cNvSpPr>
            <p:nvPr/>
          </p:nvSpPr>
          <p:spPr bwMode="auto">
            <a:xfrm>
              <a:off x="2487839" y="3839854"/>
              <a:ext cx="693461"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prstClr val="white"/>
                  </a:solidFill>
                  <a:cs typeface="Arial" panose="020B0604020202020204" pitchFamily="34" charset="0"/>
                </a:rPr>
                <a:t>9 </a:t>
              </a:r>
              <a:r>
                <a:rPr lang="en-US" sz="800" b="0" dirty="0">
                  <a:solidFill>
                    <a:prstClr val="white"/>
                  </a:solidFill>
                  <a:cs typeface="Arial" panose="020B0604020202020204" pitchFamily="34" charset="0"/>
                </a:rPr>
                <a:t>Months</a:t>
              </a:r>
            </a:p>
          </p:txBody>
        </p:sp>
        <p:sp>
          <p:nvSpPr>
            <p:cNvPr id="266" name="TextBox 41"/>
            <p:cNvSpPr txBox="1">
              <a:spLocks noChangeArrowheads="1"/>
            </p:cNvSpPr>
            <p:nvPr/>
          </p:nvSpPr>
          <p:spPr bwMode="auto">
            <a:xfrm>
              <a:off x="6628464" y="3812590"/>
              <a:ext cx="1048198" cy="215444"/>
            </a:xfrm>
            <a:prstGeom prst="rect">
              <a:avLst/>
            </a:prstGeom>
            <a:noFill/>
            <a:ln>
              <a:noFill/>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srgbClr val="000000"/>
                  </a:solidFill>
                  <a:cs typeface="Arial" panose="020B0604020202020204" pitchFamily="34" charset="0"/>
                </a:rPr>
                <a:t>24 </a:t>
              </a:r>
              <a:r>
                <a:rPr lang="en-US" sz="800" b="0" dirty="0">
                  <a:solidFill>
                    <a:srgbClr val="000000"/>
                  </a:solidFill>
                  <a:cs typeface="Arial" panose="020B0604020202020204" pitchFamily="34" charset="0"/>
                </a:rPr>
                <a:t>Months</a:t>
              </a:r>
            </a:p>
          </p:txBody>
        </p:sp>
        <p:sp>
          <p:nvSpPr>
            <p:cNvPr id="290" name="Flowchart: Decision 289"/>
            <p:cNvSpPr/>
            <p:nvPr/>
          </p:nvSpPr>
          <p:spPr>
            <a:xfrm>
              <a:off x="1595369" y="3810200"/>
              <a:ext cx="393104" cy="357926"/>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02" name="Flowchart: Decision 401"/>
            <p:cNvSpPr/>
            <p:nvPr/>
          </p:nvSpPr>
          <p:spPr>
            <a:xfrm>
              <a:off x="3554730" y="3765273"/>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08" name="TextBox 407"/>
            <p:cNvSpPr txBox="1"/>
            <p:nvPr/>
          </p:nvSpPr>
          <p:spPr>
            <a:xfrm>
              <a:off x="3567957" y="3820953"/>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11/12</a:t>
              </a:r>
            </a:p>
          </p:txBody>
        </p:sp>
        <p:sp>
          <p:nvSpPr>
            <p:cNvPr id="464" name="Flowchart: Decision 463"/>
            <p:cNvSpPr/>
            <p:nvPr/>
          </p:nvSpPr>
          <p:spPr>
            <a:xfrm>
              <a:off x="6243706" y="3765273"/>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63" name="TextBox 462"/>
            <p:cNvSpPr txBox="1"/>
            <p:nvPr/>
          </p:nvSpPr>
          <p:spPr>
            <a:xfrm>
              <a:off x="6233114" y="3866673"/>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4/15</a:t>
              </a:r>
            </a:p>
          </p:txBody>
        </p:sp>
        <p:sp>
          <p:nvSpPr>
            <p:cNvPr id="178" name="AutoShape 24"/>
            <p:cNvSpPr>
              <a:spLocks noChangeArrowheads="1"/>
            </p:cNvSpPr>
            <p:nvPr/>
          </p:nvSpPr>
          <p:spPr bwMode="auto">
            <a:xfrm rot="5400000">
              <a:off x="8572671" y="3799557"/>
              <a:ext cx="324347" cy="380011"/>
            </a:xfrm>
            <a:prstGeom prst="can">
              <a:avLst>
                <a:gd name="adj" fmla="val 1777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492" name="TextBox 491"/>
            <p:cNvSpPr txBox="1"/>
            <p:nvPr/>
          </p:nvSpPr>
          <p:spPr>
            <a:xfrm>
              <a:off x="1555167" y="3889533"/>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12/11</a:t>
              </a:r>
            </a:p>
          </p:txBody>
        </p:sp>
        <p:sp>
          <p:nvSpPr>
            <p:cNvPr id="502" name="TextBox 1"/>
            <p:cNvSpPr txBox="1">
              <a:spLocks noChangeArrowheads="1"/>
            </p:cNvSpPr>
            <p:nvPr/>
          </p:nvSpPr>
          <p:spPr bwMode="auto">
            <a:xfrm>
              <a:off x="1301568" y="3874144"/>
              <a:ext cx="244778" cy="215444"/>
            </a:xfrm>
            <a:prstGeom prst="rect">
              <a:avLst/>
            </a:prstGeom>
            <a:noFill/>
            <a:ln>
              <a:noFill/>
            </a:ln>
            <a:effectLst>
              <a:innerShdw blurRad="63500" dist="50800" dir="10800000">
                <a:prstClr val="black">
                  <a:alpha val="50000"/>
                </a:prstClr>
              </a:innerShdw>
            </a:effectLs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a:solidFill>
                    <a:prstClr val="white"/>
                  </a:solidFill>
                  <a:cs typeface="Arial" panose="020B0604020202020204" pitchFamily="34" charset="0"/>
                </a:rPr>
                <a:t>4</a:t>
              </a:r>
            </a:p>
          </p:txBody>
        </p:sp>
        <p:sp>
          <p:nvSpPr>
            <p:cNvPr id="510" name="Flowchart: Decision 509"/>
            <p:cNvSpPr/>
            <p:nvPr/>
          </p:nvSpPr>
          <p:spPr>
            <a:xfrm>
              <a:off x="836273" y="3788133"/>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523" name="TextBox 522"/>
            <p:cNvSpPr txBox="1"/>
            <p:nvPr/>
          </p:nvSpPr>
          <p:spPr>
            <a:xfrm>
              <a:off x="838838" y="3867349"/>
              <a:ext cx="405051" cy="215444"/>
            </a:xfrm>
            <a:prstGeom prst="rect">
              <a:avLst/>
            </a:prstGeom>
            <a:noFill/>
            <a:ln>
              <a:noFill/>
            </a:ln>
            <a:effectLst>
              <a:innerShdw blurRad="63500" dist="50800" dir="10800000">
                <a:prstClr val="black">
                  <a:alpha val="50000"/>
                </a:prstClr>
              </a:innerShdw>
            </a:effectLst>
          </p:spPr>
          <p:txBody>
            <a:bodyPr wrap="squar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8/11</a:t>
              </a:r>
            </a:p>
          </p:txBody>
        </p:sp>
        <p:sp>
          <p:nvSpPr>
            <p:cNvPr id="180" name="TextBox 1"/>
            <p:cNvSpPr txBox="1">
              <a:spLocks noChangeArrowheads="1"/>
            </p:cNvSpPr>
            <p:nvPr/>
          </p:nvSpPr>
          <p:spPr bwMode="auto">
            <a:xfrm>
              <a:off x="4059686" y="3825302"/>
              <a:ext cx="1768598"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spc="600" dirty="0" smtClean="0">
                  <a:solidFill>
                    <a:prstClr val="white"/>
                  </a:solidFill>
                  <a:cs typeface="Arial" panose="020B0604020202020204" pitchFamily="34" charset="0"/>
                </a:rPr>
                <a:t>15Months</a:t>
              </a:r>
              <a:endParaRPr lang="en-US" sz="800" b="0" spc="600" dirty="0">
                <a:solidFill>
                  <a:prstClr val="white"/>
                </a:solidFill>
                <a:cs typeface="Arial" panose="020B0604020202020204" pitchFamily="34" charset="0"/>
              </a:endParaRPr>
            </a:p>
          </p:txBody>
        </p:sp>
        <p:sp>
          <p:nvSpPr>
            <p:cNvPr id="341" name="Flowchart: Decision 340"/>
            <p:cNvSpPr/>
            <p:nvPr/>
          </p:nvSpPr>
          <p:spPr>
            <a:xfrm>
              <a:off x="5779482" y="3754641"/>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61" name="TextBox 460"/>
            <p:cNvSpPr txBox="1"/>
            <p:nvPr/>
          </p:nvSpPr>
          <p:spPr>
            <a:xfrm>
              <a:off x="5825242" y="3823345"/>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2/14</a:t>
              </a:r>
            </a:p>
          </p:txBody>
        </p:sp>
        <p:sp>
          <p:nvSpPr>
            <p:cNvPr id="265" name="TextBox 264"/>
            <p:cNvSpPr txBox="1"/>
            <p:nvPr/>
          </p:nvSpPr>
          <p:spPr>
            <a:xfrm>
              <a:off x="7856848" y="3890869"/>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smtClean="0">
                  <a:solidFill>
                    <a:prstClr val="black"/>
                  </a:solidFill>
                  <a:latin typeface="Arial" panose="020B0604020202020204" pitchFamily="34" charset="0"/>
                  <a:cs typeface="Arial" panose="020B0604020202020204" pitchFamily="34" charset="0"/>
                </a:rPr>
                <a:t>4/17</a:t>
              </a:r>
              <a:endParaRPr lang="en-US" sz="800" dirty="0">
                <a:solidFill>
                  <a:prstClr val="black"/>
                </a:solidFill>
                <a:latin typeface="Arial" panose="020B0604020202020204" pitchFamily="34" charset="0"/>
                <a:cs typeface="Arial" panose="020B0604020202020204" pitchFamily="34" charset="0"/>
              </a:endParaRPr>
            </a:p>
          </p:txBody>
        </p:sp>
      </p:grpSp>
      <p:grpSp>
        <p:nvGrpSpPr>
          <p:cNvPr id="22" name="Group 21" descr="Southern California Schedule" title="Southern California Schedule"/>
          <p:cNvGrpSpPr/>
          <p:nvPr/>
        </p:nvGrpSpPr>
        <p:grpSpPr>
          <a:xfrm>
            <a:off x="74428" y="4298112"/>
            <a:ext cx="9069572" cy="379994"/>
            <a:chOff x="18416" y="4183647"/>
            <a:chExt cx="9069572" cy="379994"/>
          </a:xfrm>
        </p:grpSpPr>
        <p:sp>
          <p:nvSpPr>
            <p:cNvPr id="433" name="Flowchart: Decision 432"/>
            <p:cNvSpPr/>
            <p:nvPr/>
          </p:nvSpPr>
          <p:spPr>
            <a:xfrm>
              <a:off x="2088826" y="4183647"/>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192" name="AutoShape 20"/>
            <p:cNvSpPr>
              <a:spLocks noChangeArrowheads="1"/>
            </p:cNvSpPr>
            <p:nvPr/>
          </p:nvSpPr>
          <p:spPr bwMode="auto">
            <a:xfrm rot="5400000">
              <a:off x="1378219" y="4222768"/>
              <a:ext cx="324345" cy="301752"/>
            </a:xfrm>
            <a:prstGeom prst="can">
              <a:avLst>
                <a:gd name="adj" fmla="val 25000"/>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95" name="AutoShape 23"/>
            <p:cNvSpPr>
              <a:spLocks noChangeArrowheads="1"/>
            </p:cNvSpPr>
            <p:nvPr/>
          </p:nvSpPr>
          <p:spPr bwMode="auto">
            <a:xfrm rot="5400000">
              <a:off x="7120439" y="3814499"/>
              <a:ext cx="324347" cy="1118291"/>
            </a:xfrm>
            <a:prstGeom prst="can">
              <a:avLst>
                <a:gd name="adj" fmla="val 20061"/>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97" name="AutoShape 72"/>
            <p:cNvSpPr>
              <a:spLocks noChangeArrowheads="1"/>
            </p:cNvSpPr>
            <p:nvPr/>
          </p:nvSpPr>
          <p:spPr bwMode="auto">
            <a:xfrm rot="5400000">
              <a:off x="2708315" y="3992248"/>
              <a:ext cx="320040" cy="768096"/>
            </a:xfrm>
            <a:prstGeom prst="can">
              <a:avLst>
                <a:gd name="adj" fmla="val 19030"/>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rot="10800000" vert="eaVert"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200" name="TextBox 199"/>
            <p:cNvSpPr txBox="1"/>
            <p:nvPr/>
          </p:nvSpPr>
          <p:spPr>
            <a:xfrm>
              <a:off x="18416" y="4206966"/>
              <a:ext cx="883612" cy="307777"/>
            </a:xfrm>
            <a:prstGeom prst="rect">
              <a:avLst/>
            </a:prstGeom>
            <a:noFill/>
            <a:effectLst>
              <a:innerShdw blurRad="63500" dist="50800" dir="10800000">
                <a:prstClr val="black">
                  <a:alpha val="50000"/>
                </a:prstClr>
              </a:innerShdw>
            </a:effectLst>
          </p:spPr>
          <p:txBody>
            <a:bodyPr tIns="0" bIns="0">
              <a:spAutoFit/>
            </a:bodyPr>
            <a:lstStyle/>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Southern </a:t>
              </a:r>
            </a:p>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California</a:t>
              </a:r>
            </a:p>
          </p:txBody>
        </p:sp>
        <p:sp>
          <p:nvSpPr>
            <p:cNvPr id="272" name="Flowchart: Decision 271"/>
            <p:cNvSpPr/>
            <p:nvPr/>
          </p:nvSpPr>
          <p:spPr>
            <a:xfrm>
              <a:off x="7853617" y="4183647"/>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45" name="Flowchart: Decision 344"/>
            <p:cNvSpPr/>
            <p:nvPr/>
          </p:nvSpPr>
          <p:spPr>
            <a:xfrm>
              <a:off x="3260725" y="4183647"/>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39" name="TextBox 338"/>
            <p:cNvSpPr txBox="1"/>
            <p:nvPr/>
          </p:nvSpPr>
          <p:spPr>
            <a:xfrm>
              <a:off x="3262314" y="4273617"/>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3/14</a:t>
              </a:r>
            </a:p>
          </p:txBody>
        </p:sp>
        <p:sp>
          <p:nvSpPr>
            <p:cNvPr id="412" name="Flowchart: Decision 411"/>
            <p:cNvSpPr/>
            <p:nvPr/>
          </p:nvSpPr>
          <p:spPr>
            <a:xfrm>
              <a:off x="3657600" y="4183647"/>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21" name="TextBox 420"/>
            <p:cNvSpPr txBox="1"/>
            <p:nvPr/>
          </p:nvSpPr>
          <p:spPr>
            <a:xfrm>
              <a:off x="3659189" y="4273617"/>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4/14</a:t>
              </a:r>
            </a:p>
          </p:txBody>
        </p:sp>
        <p:sp>
          <p:nvSpPr>
            <p:cNvPr id="422" name="Flowchart: Decision 421"/>
            <p:cNvSpPr/>
            <p:nvPr/>
          </p:nvSpPr>
          <p:spPr>
            <a:xfrm>
              <a:off x="1698239" y="4183647"/>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83" name="TextBox 382"/>
            <p:cNvSpPr txBox="1"/>
            <p:nvPr/>
          </p:nvSpPr>
          <p:spPr>
            <a:xfrm>
              <a:off x="1680897" y="4273617"/>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12/11</a:t>
              </a:r>
            </a:p>
          </p:txBody>
        </p:sp>
        <p:sp>
          <p:nvSpPr>
            <p:cNvPr id="300" name="TextBox 299"/>
            <p:cNvSpPr txBox="1"/>
            <p:nvPr/>
          </p:nvSpPr>
          <p:spPr>
            <a:xfrm>
              <a:off x="2061992" y="4273617"/>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10/12</a:t>
              </a:r>
            </a:p>
          </p:txBody>
        </p:sp>
        <p:sp>
          <p:nvSpPr>
            <p:cNvPr id="439" name="Flowchart: Decision 438"/>
            <p:cNvSpPr/>
            <p:nvPr/>
          </p:nvSpPr>
          <p:spPr>
            <a:xfrm>
              <a:off x="6318134" y="4183647"/>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76" name="Flowchart: Decision 475"/>
            <p:cNvSpPr/>
            <p:nvPr/>
          </p:nvSpPr>
          <p:spPr>
            <a:xfrm>
              <a:off x="8259012" y="4183647"/>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196" name="AutoShape 24"/>
            <p:cNvSpPr>
              <a:spLocks noChangeArrowheads="1"/>
            </p:cNvSpPr>
            <p:nvPr/>
          </p:nvSpPr>
          <p:spPr bwMode="auto">
            <a:xfrm rot="5400000">
              <a:off x="8713058" y="4160888"/>
              <a:ext cx="324347" cy="425512"/>
            </a:xfrm>
            <a:prstGeom prst="can">
              <a:avLst>
                <a:gd name="adj" fmla="val 1777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202" name="AutoShape 22"/>
            <p:cNvSpPr>
              <a:spLocks noChangeArrowheads="1"/>
            </p:cNvSpPr>
            <p:nvPr/>
          </p:nvSpPr>
          <p:spPr bwMode="auto">
            <a:xfrm rot="5400000">
              <a:off x="4819159" y="3447949"/>
              <a:ext cx="322272" cy="1851390"/>
            </a:xfrm>
            <a:prstGeom prst="can">
              <a:avLst>
                <a:gd name="adj" fmla="val 2258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503" name="TextBox 1"/>
            <p:cNvSpPr txBox="1">
              <a:spLocks noChangeArrowheads="1"/>
            </p:cNvSpPr>
            <p:nvPr/>
          </p:nvSpPr>
          <p:spPr bwMode="auto">
            <a:xfrm>
              <a:off x="1381578" y="4258228"/>
              <a:ext cx="244778" cy="215444"/>
            </a:xfrm>
            <a:prstGeom prst="rect">
              <a:avLst/>
            </a:prstGeom>
            <a:noFill/>
            <a:ln>
              <a:noFill/>
            </a:ln>
            <a:effectLst>
              <a:innerShdw blurRad="63500" dist="50800" dir="10800000">
                <a:prstClr val="black">
                  <a:alpha val="50000"/>
                </a:prstClr>
              </a:innerShdw>
            </a:effectLs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a:solidFill>
                    <a:prstClr val="white"/>
                  </a:solidFill>
                  <a:cs typeface="Arial" panose="020B0604020202020204" pitchFamily="34" charset="0"/>
                </a:rPr>
                <a:t>4</a:t>
              </a:r>
            </a:p>
          </p:txBody>
        </p:sp>
        <p:sp>
          <p:nvSpPr>
            <p:cNvPr id="512" name="Flowchart: Decision 511"/>
            <p:cNvSpPr/>
            <p:nvPr/>
          </p:nvSpPr>
          <p:spPr>
            <a:xfrm>
              <a:off x="984863" y="4183647"/>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517" name="TextBox 516"/>
            <p:cNvSpPr txBox="1"/>
            <p:nvPr/>
          </p:nvSpPr>
          <p:spPr>
            <a:xfrm>
              <a:off x="985234" y="4273617"/>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8/11</a:t>
              </a:r>
            </a:p>
          </p:txBody>
        </p:sp>
        <p:sp>
          <p:nvSpPr>
            <p:cNvPr id="199" name="TextBox 43"/>
            <p:cNvSpPr txBox="1">
              <a:spLocks noChangeArrowheads="1"/>
            </p:cNvSpPr>
            <p:nvPr/>
          </p:nvSpPr>
          <p:spPr bwMode="auto">
            <a:xfrm>
              <a:off x="2475745" y="4258228"/>
              <a:ext cx="705555"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lIns="0" rIns="0">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prstClr val="white"/>
                  </a:solidFill>
                  <a:cs typeface="Arial" panose="020B0604020202020204" pitchFamily="34" charset="0"/>
                </a:rPr>
                <a:t>16 Months </a:t>
              </a:r>
              <a:endParaRPr lang="en-US" sz="800" b="0" dirty="0">
                <a:solidFill>
                  <a:prstClr val="white"/>
                </a:solidFill>
                <a:cs typeface="Arial" panose="020B0604020202020204" pitchFamily="34" charset="0"/>
              </a:endParaRPr>
            </a:p>
          </p:txBody>
        </p:sp>
        <p:sp>
          <p:nvSpPr>
            <p:cNvPr id="368" name="AutoShape 27"/>
            <p:cNvSpPr>
              <a:spLocks noChangeArrowheads="1"/>
            </p:cNvSpPr>
            <p:nvPr/>
          </p:nvSpPr>
          <p:spPr bwMode="auto">
            <a:xfrm rot="5400000">
              <a:off x="4618513" y="3645886"/>
              <a:ext cx="324343" cy="1455522"/>
            </a:xfrm>
            <a:prstGeom prst="can">
              <a:avLst>
                <a:gd name="adj" fmla="val 25004"/>
              </a:avLst>
            </a:prstGeom>
            <a:solidFill>
              <a:srgbClr val="00800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270" name="Flowchart: Decision 269"/>
            <p:cNvSpPr/>
            <p:nvPr/>
          </p:nvSpPr>
          <p:spPr>
            <a:xfrm>
              <a:off x="5917705" y="4183647"/>
              <a:ext cx="393104" cy="379994"/>
            </a:xfrm>
            <a:prstGeom prst="flowChartDecision">
              <a:avLst/>
            </a:prstGeom>
            <a:gradFill>
              <a:gsLst>
                <a:gs pos="100000">
                  <a:srgbClr val="008000"/>
                </a:gs>
                <a:gs pos="100000">
                  <a:srgbClr val="FF0000"/>
                </a:gs>
                <a:gs pos="100000">
                  <a:schemeClr val="accent1">
                    <a:shade val="100000"/>
                    <a:satMod val="115000"/>
                  </a:schemeClr>
                </a:gs>
              </a:gsLst>
              <a:lin ang="16200000" scaled="1"/>
            </a:gra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78" name="TextBox 377"/>
            <p:cNvSpPr txBox="1"/>
            <p:nvPr/>
          </p:nvSpPr>
          <p:spPr>
            <a:xfrm>
              <a:off x="5892082" y="4273617"/>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11/15</a:t>
              </a:r>
            </a:p>
          </p:txBody>
        </p:sp>
        <p:sp>
          <p:nvSpPr>
            <p:cNvPr id="380" name="TextBox 1"/>
            <p:cNvSpPr txBox="1">
              <a:spLocks noChangeArrowheads="1"/>
            </p:cNvSpPr>
            <p:nvPr/>
          </p:nvSpPr>
          <p:spPr bwMode="auto">
            <a:xfrm>
              <a:off x="4049054" y="4254308"/>
              <a:ext cx="1768597"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spc="600" dirty="0" smtClean="0">
                  <a:solidFill>
                    <a:prstClr val="white"/>
                  </a:solidFill>
                  <a:cs typeface="Arial" panose="020B0604020202020204" pitchFamily="34" charset="0"/>
                </a:rPr>
                <a:t>19 Months</a:t>
              </a:r>
              <a:endParaRPr lang="en-US" sz="800" b="0" spc="600" dirty="0">
                <a:solidFill>
                  <a:prstClr val="white"/>
                </a:solidFill>
                <a:cs typeface="Arial" panose="020B0604020202020204" pitchFamily="34" charset="0"/>
              </a:endParaRPr>
            </a:p>
          </p:txBody>
        </p:sp>
      </p:grpSp>
      <p:grpSp>
        <p:nvGrpSpPr>
          <p:cNvPr id="27" name="Group 26" title="Houston Schedule"/>
          <p:cNvGrpSpPr/>
          <p:nvPr/>
        </p:nvGrpSpPr>
        <p:grpSpPr>
          <a:xfrm>
            <a:off x="67354" y="2227507"/>
            <a:ext cx="9009292" cy="379994"/>
            <a:chOff x="78696" y="2091777"/>
            <a:chExt cx="9009292" cy="379994"/>
          </a:xfrm>
        </p:grpSpPr>
        <p:sp>
          <p:nvSpPr>
            <p:cNvPr id="155" name="AutoShape 20"/>
            <p:cNvSpPr>
              <a:spLocks noChangeArrowheads="1"/>
            </p:cNvSpPr>
            <p:nvPr/>
          </p:nvSpPr>
          <p:spPr bwMode="auto">
            <a:xfrm rot="5400000">
              <a:off x="1378219" y="2130897"/>
              <a:ext cx="324345" cy="301752"/>
            </a:xfrm>
            <a:prstGeom prst="can">
              <a:avLst>
                <a:gd name="adj" fmla="val 25000"/>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56" name="AutoShape 21"/>
            <p:cNvSpPr>
              <a:spLocks noChangeArrowheads="1"/>
            </p:cNvSpPr>
            <p:nvPr/>
          </p:nvSpPr>
          <p:spPr bwMode="auto">
            <a:xfrm rot="5400000">
              <a:off x="2705317" y="1896881"/>
              <a:ext cx="324345" cy="769786"/>
            </a:xfrm>
            <a:prstGeom prst="can">
              <a:avLst>
                <a:gd name="adj" fmla="val 19625"/>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60" name="AutoShape 27"/>
            <p:cNvSpPr>
              <a:spLocks noChangeArrowheads="1"/>
            </p:cNvSpPr>
            <p:nvPr/>
          </p:nvSpPr>
          <p:spPr bwMode="auto">
            <a:xfrm rot="5400000">
              <a:off x="4821310" y="1358229"/>
              <a:ext cx="322272" cy="1847088"/>
            </a:xfrm>
            <a:prstGeom prst="can">
              <a:avLst>
                <a:gd name="adj" fmla="val 25004"/>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61" name="AutoShape 82"/>
            <p:cNvSpPr>
              <a:spLocks noChangeArrowheads="1"/>
            </p:cNvSpPr>
            <p:nvPr/>
          </p:nvSpPr>
          <p:spPr bwMode="auto">
            <a:xfrm rot="5400000">
              <a:off x="7128474" y="1723990"/>
              <a:ext cx="308276" cy="1115568"/>
            </a:xfrm>
            <a:prstGeom prst="can">
              <a:avLst>
                <a:gd name="adj" fmla="val 25954"/>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64" name="TextBox 163"/>
            <p:cNvSpPr txBox="1"/>
            <p:nvPr/>
          </p:nvSpPr>
          <p:spPr>
            <a:xfrm>
              <a:off x="78696" y="2151046"/>
              <a:ext cx="914400" cy="246221"/>
            </a:xfrm>
            <a:prstGeom prst="rect">
              <a:avLst/>
            </a:prstGeom>
            <a:noFill/>
            <a:effectLst>
              <a:innerShdw blurRad="63500" dist="50800" dir="10800000">
                <a:prstClr val="black">
                  <a:alpha val="50000"/>
                </a:prstClr>
              </a:innerShdw>
            </a:effectLst>
          </p:spPr>
          <p:txBody>
            <a:bodyPr wrap="square">
              <a:spAutoFit/>
            </a:bodyPr>
            <a:lstStyle/>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Houston</a:t>
              </a:r>
              <a:endParaRPr lang="en-US" sz="1050" b="1" dirty="0">
                <a:solidFill>
                  <a:prstClr val="black"/>
                </a:solidFill>
                <a:latin typeface="Arial" panose="020B0604020202020204" pitchFamily="34" charset="0"/>
                <a:cs typeface="Arial" panose="020B0604020202020204" pitchFamily="34" charset="0"/>
              </a:endParaRPr>
            </a:p>
          </p:txBody>
        </p:sp>
        <p:sp>
          <p:nvSpPr>
            <p:cNvPr id="252" name="Flowchart: Decision 251"/>
            <p:cNvSpPr/>
            <p:nvPr/>
          </p:nvSpPr>
          <p:spPr>
            <a:xfrm>
              <a:off x="6318134" y="2091777"/>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82" name="Flowchart: Decision 281"/>
            <p:cNvSpPr/>
            <p:nvPr/>
          </p:nvSpPr>
          <p:spPr>
            <a:xfrm>
              <a:off x="3260725" y="2091777"/>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95" name="Flowchart: Decision 294"/>
            <p:cNvSpPr/>
            <p:nvPr/>
          </p:nvSpPr>
          <p:spPr>
            <a:xfrm>
              <a:off x="2088826" y="2091777"/>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08" name="TextBox 307"/>
            <p:cNvSpPr txBox="1"/>
            <p:nvPr/>
          </p:nvSpPr>
          <p:spPr>
            <a:xfrm>
              <a:off x="2090846" y="2181747"/>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1/12</a:t>
              </a:r>
            </a:p>
          </p:txBody>
        </p:sp>
        <p:sp>
          <p:nvSpPr>
            <p:cNvPr id="309" name="TextBox 308"/>
            <p:cNvSpPr txBox="1"/>
            <p:nvPr/>
          </p:nvSpPr>
          <p:spPr>
            <a:xfrm>
              <a:off x="3275938" y="2181747"/>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6/12</a:t>
              </a:r>
            </a:p>
          </p:txBody>
        </p:sp>
        <p:sp>
          <p:nvSpPr>
            <p:cNvPr id="310" name="TextBox 309"/>
            <p:cNvSpPr txBox="1"/>
            <p:nvPr/>
          </p:nvSpPr>
          <p:spPr>
            <a:xfrm>
              <a:off x="6321364" y="2181747"/>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1/13</a:t>
              </a:r>
            </a:p>
          </p:txBody>
        </p:sp>
        <p:sp>
          <p:nvSpPr>
            <p:cNvPr id="311" name="TextBox 1"/>
            <p:cNvSpPr txBox="1">
              <a:spLocks noChangeArrowheads="1"/>
            </p:cNvSpPr>
            <p:nvPr/>
          </p:nvSpPr>
          <p:spPr bwMode="auto">
            <a:xfrm>
              <a:off x="4065233" y="2151806"/>
              <a:ext cx="1763052"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spc="600" dirty="0" smtClean="0">
                  <a:solidFill>
                    <a:prstClr val="white"/>
                  </a:solidFill>
                  <a:cs typeface="Arial" panose="020B0604020202020204" pitchFamily="34" charset="0"/>
                </a:rPr>
                <a:t>12 </a:t>
              </a:r>
              <a:r>
                <a:rPr lang="en-US" sz="800" b="0" spc="600" dirty="0">
                  <a:solidFill>
                    <a:prstClr val="white"/>
                  </a:solidFill>
                  <a:cs typeface="Arial" panose="020B0604020202020204" pitchFamily="34" charset="0"/>
                </a:rPr>
                <a:t>Months</a:t>
              </a:r>
            </a:p>
          </p:txBody>
        </p:sp>
        <p:sp>
          <p:nvSpPr>
            <p:cNvPr id="312" name="TextBox 1"/>
            <p:cNvSpPr txBox="1">
              <a:spLocks noChangeArrowheads="1"/>
            </p:cNvSpPr>
            <p:nvPr/>
          </p:nvSpPr>
          <p:spPr bwMode="auto">
            <a:xfrm>
              <a:off x="2498725" y="2166358"/>
              <a:ext cx="722723" cy="215444"/>
            </a:xfrm>
            <a:prstGeom prst="rect">
              <a:avLst/>
            </a:prstGeom>
            <a:noFill/>
            <a:ln w="9525">
              <a:noFill/>
              <a:miter lim="800000"/>
              <a:headEnd/>
              <a:tailEnd/>
            </a:ln>
            <a:effectLst>
              <a:innerShdw blurRad="63500" dist="50800" dir="10800000">
                <a:prstClr val="black">
                  <a:alpha val="50000"/>
                </a:prstClr>
              </a:innerShdw>
            </a:effectLs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a:solidFill>
                    <a:prstClr val="white"/>
                  </a:solidFill>
                  <a:cs typeface="Arial" panose="020B0604020202020204" pitchFamily="34" charset="0"/>
                </a:rPr>
                <a:t>6</a:t>
              </a:r>
              <a:r>
                <a:rPr lang="en-US" sz="800" b="0" dirty="0" smtClean="0">
                  <a:solidFill>
                    <a:prstClr val="white"/>
                  </a:solidFill>
                  <a:cs typeface="Arial" panose="020B0604020202020204" pitchFamily="34" charset="0"/>
                </a:rPr>
                <a:t> </a:t>
              </a:r>
              <a:r>
                <a:rPr lang="en-US" sz="800" b="0" dirty="0">
                  <a:solidFill>
                    <a:prstClr val="white"/>
                  </a:solidFill>
                  <a:cs typeface="Arial" panose="020B0604020202020204" pitchFamily="34" charset="0"/>
                </a:rPr>
                <a:t>Months</a:t>
              </a:r>
            </a:p>
          </p:txBody>
        </p:sp>
        <p:sp>
          <p:nvSpPr>
            <p:cNvPr id="271" name="Flowchart: Decision 270"/>
            <p:cNvSpPr/>
            <p:nvPr/>
          </p:nvSpPr>
          <p:spPr>
            <a:xfrm>
              <a:off x="1698239" y="2091777"/>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00" name="Flowchart: Decision 399"/>
            <p:cNvSpPr/>
            <p:nvPr/>
          </p:nvSpPr>
          <p:spPr>
            <a:xfrm>
              <a:off x="3657600" y="2091777"/>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06" name="TextBox 405"/>
            <p:cNvSpPr txBox="1"/>
            <p:nvPr/>
          </p:nvSpPr>
          <p:spPr>
            <a:xfrm>
              <a:off x="3672813" y="2181747"/>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6/12</a:t>
              </a:r>
            </a:p>
          </p:txBody>
        </p:sp>
        <p:sp>
          <p:nvSpPr>
            <p:cNvPr id="453" name="Flowchart: Decision 452"/>
            <p:cNvSpPr/>
            <p:nvPr/>
          </p:nvSpPr>
          <p:spPr>
            <a:xfrm>
              <a:off x="7853617" y="2091777"/>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66" name="Flowchart: Decision 465"/>
            <p:cNvSpPr/>
            <p:nvPr/>
          </p:nvSpPr>
          <p:spPr>
            <a:xfrm>
              <a:off x="5917705" y="2091777"/>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67" name="TextBox 466"/>
            <p:cNvSpPr txBox="1"/>
            <p:nvPr/>
          </p:nvSpPr>
          <p:spPr>
            <a:xfrm>
              <a:off x="5920935" y="2181747"/>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2/13</a:t>
              </a:r>
            </a:p>
          </p:txBody>
        </p:sp>
        <p:sp>
          <p:nvSpPr>
            <p:cNvPr id="393" name="TextBox 392"/>
            <p:cNvSpPr txBox="1"/>
            <p:nvPr/>
          </p:nvSpPr>
          <p:spPr>
            <a:xfrm>
              <a:off x="7856847" y="2181747"/>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5/14</a:t>
              </a:r>
            </a:p>
          </p:txBody>
        </p:sp>
        <p:sp>
          <p:nvSpPr>
            <p:cNvPr id="150" name="AutoShape 24"/>
            <p:cNvSpPr>
              <a:spLocks noChangeArrowheads="1"/>
            </p:cNvSpPr>
            <p:nvPr/>
          </p:nvSpPr>
          <p:spPr bwMode="auto">
            <a:xfrm rot="5400000">
              <a:off x="8713058" y="2069018"/>
              <a:ext cx="324347" cy="425512"/>
            </a:xfrm>
            <a:prstGeom prst="can">
              <a:avLst>
                <a:gd name="adj" fmla="val 17774"/>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491" name="TextBox 490"/>
            <p:cNvSpPr txBox="1"/>
            <p:nvPr/>
          </p:nvSpPr>
          <p:spPr>
            <a:xfrm>
              <a:off x="1706896" y="2181747"/>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8/11</a:t>
              </a:r>
            </a:p>
          </p:txBody>
        </p:sp>
        <p:sp>
          <p:nvSpPr>
            <p:cNvPr id="501" name="TextBox 1"/>
            <p:cNvSpPr txBox="1">
              <a:spLocks noChangeArrowheads="1"/>
            </p:cNvSpPr>
            <p:nvPr/>
          </p:nvSpPr>
          <p:spPr bwMode="auto">
            <a:xfrm>
              <a:off x="1376469" y="2166358"/>
              <a:ext cx="244776" cy="215444"/>
            </a:xfrm>
            <a:prstGeom prst="rect">
              <a:avLst/>
            </a:prstGeom>
            <a:noFill/>
            <a:ln>
              <a:noFill/>
            </a:ln>
            <a:effectLst>
              <a:innerShdw blurRad="63500" dist="50800" dir="10800000">
                <a:prstClr val="black">
                  <a:alpha val="50000"/>
                </a:prstClr>
              </a:innerShdw>
            </a:effectLs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prstClr val="white"/>
                  </a:solidFill>
                  <a:cs typeface="Arial" panose="020B0604020202020204" pitchFamily="34" charset="0"/>
                </a:rPr>
                <a:t>3</a:t>
              </a:r>
              <a:endParaRPr lang="en-US" sz="800" b="0" dirty="0">
                <a:solidFill>
                  <a:prstClr val="white"/>
                </a:solidFill>
                <a:cs typeface="Arial" panose="020B0604020202020204" pitchFamily="34" charset="0"/>
              </a:endParaRPr>
            </a:p>
          </p:txBody>
        </p:sp>
        <p:sp>
          <p:nvSpPr>
            <p:cNvPr id="508" name="Flowchart: Decision 507"/>
            <p:cNvSpPr/>
            <p:nvPr/>
          </p:nvSpPr>
          <p:spPr>
            <a:xfrm>
              <a:off x="984863" y="2091777"/>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522" name="TextBox 521"/>
            <p:cNvSpPr txBox="1"/>
            <p:nvPr/>
          </p:nvSpPr>
          <p:spPr>
            <a:xfrm>
              <a:off x="998859" y="2181747"/>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5/11</a:t>
              </a:r>
            </a:p>
          </p:txBody>
        </p:sp>
        <p:sp>
          <p:nvSpPr>
            <p:cNvPr id="162" name="TextBox 41"/>
            <p:cNvSpPr txBox="1">
              <a:spLocks noChangeArrowheads="1"/>
            </p:cNvSpPr>
            <p:nvPr/>
          </p:nvSpPr>
          <p:spPr bwMode="auto">
            <a:xfrm>
              <a:off x="6723467" y="2150969"/>
              <a:ext cx="1026014" cy="215444"/>
            </a:xfrm>
            <a:prstGeom prst="rect">
              <a:avLst/>
            </a:prstGeom>
            <a:noFill/>
            <a:ln>
              <a:noFill/>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prstClr val="white"/>
                  </a:solidFill>
                  <a:cs typeface="Arial" panose="020B0604020202020204" pitchFamily="34" charset="0"/>
                </a:rPr>
                <a:t>16 </a:t>
              </a:r>
              <a:r>
                <a:rPr lang="en-US" sz="800" b="0" dirty="0">
                  <a:solidFill>
                    <a:prstClr val="white"/>
                  </a:solidFill>
                  <a:cs typeface="Arial" panose="020B0604020202020204" pitchFamily="34" charset="0"/>
                </a:rPr>
                <a:t>Months</a:t>
              </a:r>
            </a:p>
          </p:txBody>
        </p:sp>
        <p:sp>
          <p:nvSpPr>
            <p:cNvPr id="347" name="Flowchart: Decision 346"/>
            <p:cNvSpPr/>
            <p:nvPr/>
          </p:nvSpPr>
          <p:spPr>
            <a:xfrm>
              <a:off x="8259012" y="2091777"/>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969" name="TextBox 3"/>
            <p:cNvSpPr txBox="1">
              <a:spLocks noChangeArrowheads="1"/>
            </p:cNvSpPr>
            <p:nvPr/>
          </p:nvSpPr>
          <p:spPr bwMode="auto">
            <a:xfrm>
              <a:off x="8260302" y="2181762"/>
              <a:ext cx="390525"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800" dirty="0">
                  <a:solidFill>
                    <a:prstClr val="white"/>
                  </a:solidFill>
                  <a:latin typeface="Arial" panose="020B0604020202020204" pitchFamily="34" charset="0"/>
                  <a:cs typeface="Arial" panose="020B0604020202020204" pitchFamily="34" charset="0"/>
                </a:rPr>
                <a:t>5/14</a:t>
              </a:r>
            </a:p>
          </p:txBody>
        </p:sp>
        <p:sp>
          <p:nvSpPr>
            <p:cNvPr id="4976" name="Rectangle 1"/>
            <p:cNvSpPr>
              <a:spLocks noChangeArrowheads="1"/>
            </p:cNvSpPr>
            <p:nvPr/>
          </p:nvSpPr>
          <p:spPr bwMode="auto">
            <a:xfrm>
              <a:off x="8662474" y="2166358"/>
              <a:ext cx="3672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800" dirty="0" smtClean="0">
                  <a:solidFill>
                    <a:prstClr val="white"/>
                  </a:solidFill>
                  <a:latin typeface="Arial" panose="020B0604020202020204" pitchFamily="34" charset="0"/>
                  <a:cs typeface="Arial" panose="020B0604020202020204" pitchFamily="34" charset="0"/>
                </a:rPr>
                <a:t>8</a:t>
              </a:r>
              <a:endParaRPr lang="en-US" sz="800" dirty="0">
                <a:solidFill>
                  <a:prstClr val="white"/>
                </a:solidFill>
                <a:latin typeface="Arial" panose="020B0604020202020204" pitchFamily="34" charset="0"/>
                <a:cs typeface="Arial" panose="020B0604020202020204" pitchFamily="34" charset="0"/>
              </a:endParaRPr>
            </a:p>
          </p:txBody>
        </p:sp>
      </p:grpSp>
      <p:grpSp>
        <p:nvGrpSpPr>
          <p:cNvPr id="19" name="Group 18" title="Phoenix Schedule"/>
          <p:cNvGrpSpPr/>
          <p:nvPr/>
        </p:nvGrpSpPr>
        <p:grpSpPr>
          <a:xfrm>
            <a:off x="134708" y="5563083"/>
            <a:ext cx="9009292" cy="379994"/>
            <a:chOff x="78696" y="5459250"/>
            <a:chExt cx="9009292" cy="379994"/>
          </a:xfrm>
        </p:grpSpPr>
        <p:sp>
          <p:nvSpPr>
            <p:cNvPr id="210" name="AutoShape 59"/>
            <p:cNvSpPr>
              <a:spLocks noChangeArrowheads="1"/>
            </p:cNvSpPr>
            <p:nvPr/>
          </p:nvSpPr>
          <p:spPr bwMode="auto">
            <a:xfrm rot="5400000">
              <a:off x="2705317" y="5264354"/>
              <a:ext cx="324345" cy="769786"/>
            </a:xfrm>
            <a:prstGeom prst="can">
              <a:avLst>
                <a:gd name="adj" fmla="val 19625"/>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212" name="AutoShape 20"/>
            <p:cNvSpPr>
              <a:spLocks noChangeArrowheads="1"/>
            </p:cNvSpPr>
            <p:nvPr/>
          </p:nvSpPr>
          <p:spPr bwMode="auto">
            <a:xfrm rot="5400000">
              <a:off x="1378219" y="5498371"/>
              <a:ext cx="324345" cy="301752"/>
            </a:xfrm>
            <a:prstGeom prst="can">
              <a:avLst>
                <a:gd name="adj" fmla="val 25000"/>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215" name="AutoShape 23"/>
            <p:cNvSpPr>
              <a:spLocks noChangeArrowheads="1"/>
            </p:cNvSpPr>
            <p:nvPr/>
          </p:nvSpPr>
          <p:spPr bwMode="auto">
            <a:xfrm rot="5400000">
              <a:off x="7120439" y="5090102"/>
              <a:ext cx="324347" cy="1118291"/>
            </a:xfrm>
            <a:prstGeom prst="can">
              <a:avLst>
                <a:gd name="adj" fmla="val 20061"/>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217" name="TextBox 216"/>
            <p:cNvSpPr txBox="1"/>
            <p:nvPr/>
          </p:nvSpPr>
          <p:spPr>
            <a:xfrm>
              <a:off x="78696" y="5517211"/>
              <a:ext cx="883612" cy="253916"/>
            </a:xfrm>
            <a:prstGeom prst="rect">
              <a:avLst/>
            </a:prstGeom>
            <a:noFill/>
            <a:effectLst>
              <a:innerShdw blurRad="63500" dist="50800" dir="10800000">
                <a:prstClr val="black">
                  <a:alpha val="50000"/>
                </a:prstClr>
              </a:innerShdw>
            </a:effectLst>
          </p:spPr>
          <p:txBody>
            <a:bodyPr>
              <a:spAutoFit/>
            </a:bodyPr>
            <a:lstStyle/>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Phoenix</a:t>
              </a:r>
            </a:p>
          </p:txBody>
        </p:sp>
        <p:sp>
          <p:nvSpPr>
            <p:cNvPr id="274" name="Flowchart: Decision 273"/>
            <p:cNvSpPr/>
            <p:nvPr/>
          </p:nvSpPr>
          <p:spPr>
            <a:xfrm>
              <a:off x="5917705" y="5459250"/>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77" name="Flowchart: Decision 276"/>
            <p:cNvSpPr/>
            <p:nvPr/>
          </p:nvSpPr>
          <p:spPr>
            <a:xfrm>
              <a:off x="7853617" y="5459250"/>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89" name="Flowchart: Decision 288"/>
            <p:cNvSpPr/>
            <p:nvPr/>
          </p:nvSpPr>
          <p:spPr>
            <a:xfrm>
              <a:off x="3657600" y="5459250"/>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28" name="Flowchart: Decision 327"/>
            <p:cNvSpPr/>
            <p:nvPr/>
          </p:nvSpPr>
          <p:spPr>
            <a:xfrm>
              <a:off x="2088826" y="5459250"/>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sz="800" dirty="0">
                <a:solidFill>
                  <a:prstClr val="white"/>
                </a:solidFill>
                <a:latin typeface="Arial" panose="020B0604020202020204" pitchFamily="34" charset="0"/>
                <a:cs typeface="Arial" panose="020B0604020202020204" pitchFamily="34" charset="0"/>
              </a:endParaRPr>
            </a:p>
          </p:txBody>
        </p:sp>
        <p:sp>
          <p:nvSpPr>
            <p:cNvPr id="424" name="Flowchart: Decision 423"/>
            <p:cNvSpPr/>
            <p:nvPr/>
          </p:nvSpPr>
          <p:spPr>
            <a:xfrm>
              <a:off x="1698239" y="5459250"/>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25" name="TextBox 424"/>
            <p:cNvSpPr txBox="1"/>
            <p:nvPr/>
          </p:nvSpPr>
          <p:spPr>
            <a:xfrm>
              <a:off x="1706896" y="5549220"/>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4/13</a:t>
              </a:r>
            </a:p>
          </p:txBody>
        </p:sp>
        <p:sp>
          <p:nvSpPr>
            <p:cNvPr id="441" name="Flowchart: Decision 440"/>
            <p:cNvSpPr/>
            <p:nvPr/>
          </p:nvSpPr>
          <p:spPr>
            <a:xfrm>
              <a:off x="6318134" y="5459250"/>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78" name="Flowchart: Decision 477"/>
            <p:cNvSpPr/>
            <p:nvPr/>
          </p:nvSpPr>
          <p:spPr>
            <a:xfrm>
              <a:off x="8259012" y="5459250"/>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16" name="AutoShape 24"/>
            <p:cNvSpPr>
              <a:spLocks noChangeArrowheads="1"/>
            </p:cNvSpPr>
            <p:nvPr/>
          </p:nvSpPr>
          <p:spPr bwMode="auto">
            <a:xfrm rot="5400000">
              <a:off x="8713058" y="5436492"/>
              <a:ext cx="324347" cy="425512"/>
            </a:xfrm>
            <a:prstGeom prst="can">
              <a:avLst>
                <a:gd name="adj" fmla="val 1777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214" name="AutoShape 22"/>
            <p:cNvSpPr>
              <a:spLocks noChangeArrowheads="1"/>
            </p:cNvSpPr>
            <p:nvPr/>
          </p:nvSpPr>
          <p:spPr bwMode="auto">
            <a:xfrm rot="5400000">
              <a:off x="4819159" y="4723552"/>
              <a:ext cx="322272" cy="1851390"/>
            </a:xfrm>
            <a:prstGeom prst="can">
              <a:avLst>
                <a:gd name="adj" fmla="val 2258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505" name="TextBox 1"/>
            <p:cNvSpPr txBox="1">
              <a:spLocks noChangeArrowheads="1"/>
            </p:cNvSpPr>
            <p:nvPr/>
          </p:nvSpPr>
          <p:spPr bwMode="auto">
            <a:xfrm>
              <a:off x="1381578" y="5533831"/>
              <a:ext cx="244778" cy="215444"/>
            </a:xfrm>
            <a:prstGeom prst="rect">
              <a:avLst/>
            </a:prstGeom>
            <a:noFill/>
            <a:ln>
              <a:noFill/>
            </a:ln>
            <a:effectLst>
              <a:innerShdw blurRad="63500" dist="50800" dir="10800000">
                <a:prstClr val="black">
                  <a:alpha val="50000"/>
                </a:prstClr>
              </a:innerShdw>
            </a:effectLs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prstClr val="white"/>
                  </a:solidFill>
                  <a:cs typeface="Arial" panose="020B0604020202020204" pitchFamily="34" charset="0"/>
                </a:rPr>
                <a:t>3</a:t>
              </a:r>
              <a:endParaRPr lang="en-US" sz="800" b="0" dirty="0">
                <a:solidFill>
                  <a:prstClr val="white"/>
                </a:solidFill>
                <a:cs typeface="Arial" panose="020B0604020202020204" pitchFamily="34" charset="0"/>
              </a:endParaRPr>
            </a:p>
          </p:txBody>
        </p:sp>
        <p:sp>
          <p:nvSpPr>
            <p:cNvPr id="514" name="Flowchart: Decision 513"/>
            <p:cNvSpPr/>
            <p:nvPr/>
          </p:nvSpPr>
          <p:spPr>
            <a:xfrm>
              <a:off x="984863" y="5459250"/>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515" name="TextBox 514"/>
            <p:cNvSpPr txBox="1"/>
            <p:nvPr/>
          </p:nvSpPr>
          <p:spPr>
            <a:xfrm>
              <a:off x="998859" y="5549220"/>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1/13</a:t>
              </a:r>
            </a:p>
          </p:txBody>
        </p:sp>
        <p:sp>
          <p:nvSpPr>
            <p:cNvPr id="417" name="AutoShape 20"/>
            <p:cNvSpPr>
              <a:spLocks noChangeArrowheads="1"/>
            </p:cNvSpPr>
            <p:nvPr/>
          </p:nvSpPr>
          <p:spPr bwMode="auto">
            <a:xfrm rot="5400000">
              <a:off x="2483591" y="5488084"/>
              <a:ext cx="324345" cy="322333"/>
            </a:xfrm>
            <a:prstGeom prst="can">
              <a:avLst>
                <a:gd name="adj" fmla="val 25000"/>
              </a:avLst>
            </a:prstGeom>
            <a:solidFill>
              <a:srgbClr val="00800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334" name="TextBox 333"/>
            <p:cNvSpPr txBox="1"/>
            <p:nvPr/>
          </p:nvSpPr>
          <p:spPr>
            <a:xfrm>
              <a:off x="2061992" y="5549220"/>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11/</a:t>
              </a:r>
              <a:r>
                <a:rPr lang="en-US" sz="800" dirty="0" smtClean="0">
                  <a:solidFill>
                    <a:prstClr val="white"/>
                  </a:solidFill>
                  <a:latin typeface="Arial" panose="020B0604020202020204" pitchFamily="34" charset="0"/>
                  <a:cs typeface="Arial" panose="020B0604020202020204" pitchFamily="34" charset="0"/>
                </a:rPr>
                <a:t>14</a:t>
              </a:r>
              <a:endParaRPr lang="en-US" sz="800" dirty="0">
                <a:solidFill>
                  <a:prstClr val="white"/>
                </a:solidFill>
                <a:latin typeface="Arial" panose="020B0604020202020204" pitchFamily="34" charset="0"/>
                <a:cs typeface="Arial" panose="020B0604020202020204" pitchFamily="34" charset="0"/>
              </a:endParaRPr>
            </a:p>
          </p:txBody>
        </p:sp>
        <p:sp>
          <p:nvSpPr>
            <p:cNvPr id="392" name="TextBox 391"/>
            <p:cNvSpPr txBox="1"/>
            <p:nvPr/>
          </p:nvSpPr>
          <p:spPr>
            <a:xfrm>
              <a:off x="3630335" y="5549220"/>
              <a:ext cx="444353"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smtClean="0">
                  <a:solidFill>
                    <a:prstClr val="black"/>
                  </a:solidFill>
                  <a:latin typeface="Arial" panose="020B0604020202020204" pitchFamily="34" charset="0"/>
                  <a:cs typeface="Arial" panose="020B0604020202020204" pitchFamily="34" charset="0"/>
                </a:rPr>
                <a:t>10/15</a:t>
              </a:r>
              <a:endParaRPr lang="en-US" sz="800" dirty="0">
                <a:solidFill>
                  <a:prstClr val="black"/>
                </a:solidFill>
                <a:latin typeface="Arial" panose="020B0604020202020204" pitchFamily="34" charset="0"/>
                <a:cs typeface="Arial" panose="020B0604020202020204" pitchFamily="34" charset="0"/>
              </a:endParaRPr>
            </a:p>
          </p:txBody>
        </p:sp>
        <p:sp>
          <p:nvSpPr>
            <p:cNvPr id="397" name="TextBox 1"/>
            <p:cNvSpPr txBox="1">
              <a:spLocks noChangeArrowheads="1"/>
            </p:cNvSpPr>
            <p:nvPr/>
          </p:nvSpPr>
          <p:spPr bwMode="auto">
            <a:xfrm>
              <a:off x="4057925" y="5519279"/>
              <a:ext cx="1770359"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spc="600" dirty="0" smtClean="0">
                  <a:solidFill>
                    <a:srgbClr val="000000"/>
                  </a:solidFill>
                  <a:cs typeface="Arial" panose="020B0604020202020204" pitchFamily="34" charset="0"/>
                </a:rPr>
                <a:t>19 Months</a:t>
              </a:r>
              <a:endParaRPr lang="en-US" sz="800" b="0" spc="600" dirty="0">
                <a:solidFill>
                  <a:srgbClr val="000000"/>
                </a:solidFill>
                <a:cs typeface="Arial" panose="020B0604020202020204" pitchFamily="34" charset="0"/>
              </a:endParaRPr>
            </a:p>
          </p:txBody>
        </p:sp>
        <p:sp>
          <p:nvSpPr>
            <p:cNvPr id="340" name="TextBox 43"/>
            <p:cNvSpPr txBox="1">
              <a:spLocks noChangeArrowheads="1"/>
            </p:cNvSpPr>
            <p:nvPr/>
          </p:nvSpPr>
          <p:spPr bwMode="auto">
            <a:xfrm>
              <a:off x="2666340" y="5527770"/>
              <a:ext cx="693462"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a:solidFill>
                    <a:srgbClr val="000000"/>
                  </a:solidFill>
                  <a:cs typeface="Arial" panose="020B0604020202020204" pitchFamily="34" charset="0"/>
                </a:rPr>
                <a:t>9</a:t>
              </a:r>
              <a:r>
                <a:rPr lang="en-US" sz="800" b="0" dirty="0" smtClean="0">
                  <a:solidFill>
                    <a:srgbClr val="000000"/>
                  </a:solidFill>
                  <a:cs typeface="Arial" panose="020B0604020202020204" pitchFamily="34" charset="0"/>
                </a:rPr>
                <a:t> </a:t>
              </a:r>
              <a:r>
                <a:rPr lang="en-US" sz="800" b="0" dirty="0">
                  <a:solidFill>
                    <a:srgbClr val="000000"/>
                  </a:solidFill>
                  <a:cs typeface="Arial" panose="020B0604020202020204" pitchFamily="34" charset="0"/>
                </a:rPr>
                <a:t>Months</a:t>
              </a:r>
            </a:p>
          </p:txBody>
        </p:sp>
      </p:grpSp>
      <p:grpSp>
        <p:nvGrpSpPr>
          <p:cNvPr id="29" name="Group 28" title="Washington, DC Schedule"/>
          <p:cNvGrpSpPr/>
          <p:nvPr/>
        </p:nvGrpSpPr>
        <p:grpSpPr>
          <a:xfrm>
            <a:off x="67354" y="1799539"/>
            <a:ext cx="9009292" cy="389588"/>
            <a:chOff x="67354" y="1663809"/>
            <a:chExt cx="9009292" cy="389588"/>
          </a:xfrm>
        </p:grpSpPr>
        <p:sp>
          <p:nvSpPr>
            <p:cNvPr id="127" name="AutoShape 20"/>
            <p:cNvSpPr>
              <a:spLocks noChangeArrowheads="1"/>
            </p:cNvSpPr>
            <p:nvPr/>
          </p:nvSpPr>
          <p:spPr bwMode="auto">
            <a:xfrm rot="5400000">
              <a:off x="1366877" y="1707727"/>
              <a:ext cx="324345" cy="301752"/>
            </a:xfrm>
            <a:prstGeom prst="can">
              <a:avLst>
                <a:gd name="adj" fmla="val 25000"/>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28" name="AutoShape 21"/>
            <p:cNvSpPr>
              <a:spLocks noChangeArrowheads="1"/>
            </p:cNvSpPr>
            <p:nvPr/>
          </p:nvSpPr>
          <p:spPr bwMode="auto">
            <a:xfrm rot="5400000">
              <a:off x="2693975" y="1473710"/>
              <a:ext cx="324345" cy="769786"/>
            </a:xfrm>
            <a:prstGeom prst="can">
              <a:avLst>
                <a:gd name="adj" fmla="val 19625"/>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30" name="AutoShape 23"/>
            <p:cNvSpPr>
              <a:spLocks noChangeArrowheads="1"/>
            </p:cNvSpPr>
            <p:nvPr/>
          </p:nvSpPr>
          <p:spPr bwMode="auto">
            <a:xfrm rot="5400000">
              <a:off x="7109097" y="1299458"/>
              <a:ext cx="324347" cy="1118291"/>
            </a:xfrm>
            <a:prstGeom prst="can">
              <a:avLst>
                <a:gd name="adj" fmla="val 20061"/>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32" name="AutoShape 27"/>
            <p:cNvSpPr>
              <a:spLocks noChangeArrowheads="1"/>
            </p:cNvSpPr>
            <p:nvPr/>
          </p:nvSpPr>
          <p:spPr bwMode="auto">
            <a:xfrm rot="5400000">
              <a:off x="4809968" y="935059"/>
              <a:ext cx="322272" cy="1847088"/>
            </a:xfrm>
            <a:prstGeom prst="can">
              <a:avLst>
                <a:gd name="adj" fmla="val 25004"/>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44" name="TextBox 143"/>
            <p:cNvSpPr txBox="1"/>
            <p:nvPr/>
          </p:nvSpPr>
          <p:spPr>
            <a:xfrm>
              <a:off x="67354" y="1685658"/>
              <a:ext cx="918633" cy="323165"/>
            </a:xfrm>
            <a:prstGeom prst="rect">
              <a:avLst/>
            </a:prstGeom>
            <a:noFill/>
            <a:effectLst>
              <a:innerShdw blurRad="63500" dist="50800" dir="10800000">
                <a:prstClr val="black">
                  <a:alpha val="50000"/>
                </a:prstClr>
              </a:innerShdw>
            </a:effectLst>
          </p:spPr>
          <p:txBody>
            <a:bodyPr wrap="square" tIns="0" bIns="0">
              <a:spAutoFit/>
            </a:bodyPr>
            <a:lstStyle/>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Washington</a:t>
              </a:r>
              <a:r>
                <a:rPr lang="en-US" sz="1050" b="1" dirty="0">
                  <a:solidFill>
                    <a:prstClr val="black"/>
                  </a:solidFill>
                  <a:latin typeface="Arial" panose="020B0604020202020204" pitchFamily="34" charset="0"/>
                  <a:cs typeface="Arial" panose="020B0604020202020204" pitchFamily="34" charset="0"/>
                </a:rPr>
                <a:t> </a:t>
              </a:r>
            </a:p>
            <a:p>
              <a:pPr fontAlgn="auto">
                <a:spcBef>
                  <a:spcPts val="0"/>
                </a:spcBef>
                <a:spcAft>
                  <a:spcPts val="0"/>
                </a:spcAft>
                <a:defRPr/>
              </a:pPr>
              <a:r>
                <a:rPr lang="en-US" sz="1050" b="1" dirty="0">
                  <a:solidFill>
                    <a:prstClr val="black"/>
                  </a:solidFill>
                  <a:latin typeface="Arial" panose="020B0604020202020204" pitchFamily="34" charset="0"/>
                  <a:cs typeface="Arial" panose="020B0604020202020204" pitchFamily="34" charset="0"/>
                </a:rPr>
                <a:t>D.C.</a:t>
              </a:r>
            </a:p>
          </p:txBody>
        </p:sp>
        <p:sp>
          <p:nvSpPr>
            <p:cNvPr id="279" name="Flowchart: Decision 278"/>
            <p:cNvSpPr/>
            <p:nvPr/>
          </p:nvSpPr>
          <p:spPr>
            <a:xfrm>
              <a:off x="3249383" y="1668606"/>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80" name="TextBox 279"/>
            <p:cNvSpPr txBox="1"/>
            <p:nvPr/>
          </p:nvSpPr>
          <p:spPr>
            <a:xfrm>
              <a:off x="3264596" y="1758576"/>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3/12</a:t>
              </a:r>
            </a:p>
          </p:txBody>
        </p:sp>
        <p:sp>
          <p:nvSpPr>
            <p:cNvPr id="293" name="Flowchart: Decision 292"/>
            <p:cNvSpPr/>
            <p:nvPr/>
          </p:nvSpPr>
          <p:spPr>
            <a:xfrm>
              <a:off x="2077484" y="1668606"/>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67" name="Flowchart: Decision 266"/>
            <p:cNvSpPr/>
            <p:nvPr/>
          </p:nvSpPr>
          <p:spPr>
            <a:xfrm>
              <a:off x="1686897" y="1668606"/>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50" name="Flowchart: Decision 349"/>
            <p:cNvSpPr/>
            <p:nvPr/>
          </p:nvSpPr>
          <p:spPr>
            <a:xfrm>
              <a:off x="3646258" y="1668606"/>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67" name="TextBox 366"/>
            <p:cNvSpPr txBox="1"/>
            <p:nvPr/>
          </p:nvSpPr>
          <p:spPr>
            <a:xfrm>
              <a:off x="3661471" y="1758576"/>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3/12</a:t>
              </a:r>
            </a:p>
          </p:txBody>
        </p:sp>
        <p:sp>
          <p:nvSpPr>
            <p:cNvPr id="455" name="Flowchart: Decision 454"/>
            <p:cNvSpPr/>
            <p:nvPr/>
          </p:nvSpPr>
          <p:spPr>
            <a:xfrm>
              <a:off x="7842275" y="1668606"/>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69" name="Flowchart: Decision 468"/>
            <p:cNvSpPr/>
            <p:nvPr/>
          </p:nvSpPr>
          <p:spPr>
            <a:xfrm>
              <a:off x="6306792" y="1663809"/>
              <a:ext cx="393104" cy="389588"/>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70" name="Flowchart: Decision 469"/>
            <p:cNvSpPr/>
            <p:nvPr/>
          </p:nvSpPr>
          <p:spPr>
            <a:xfrm>
              <a:off x="5906363" y="1668606"/>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43" name="TextBox 342"/>
            <p:cNvSpPr txBox="1"/>
            <p:nvPr/>
          </p:nvSpPr>
          <p:spPr>
            <a:xfrm>
              <a:off x="6281168" y="1758576"/>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10/13</a:t>
              </a:r>
            </a:p>
          </p:txBody>
        </p:sp>
        <p:sp>
          <p:nvSpPr>
            <p:cNvPr id="342" name="TextBox 341"/>
            <p:cNvSpPr txBox="1"/>
            <p:nvPr/>
          </p:nvSpPr>
          <p:spPr>
            <a:xfrm>
              <a:off x="5880739" y="1758576"/>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12/13</a:t>
              </a:r>
            </a:p>
          </p:txBody>
        </p:sp>
        <p:sp>
          <p:nvSpPr>
            <p:cNvPr id="388" name="TextBox 387"/>
            <p:cNvSpPr txBox="1"/>
            <p:nvPr/>
          </p:nvSpPr>
          <p:spPr>
            <a:xfrm>
              <a:off x="7848327" y="1758576"/>
              <a:ext cx="409848" cy="215444"/>
            </a:xfrm>
            <a:prstGeom prst="rect">
              <a:avLst/>
            </a:prstGeom>
            <a:noFill/>
            <a:ln>
              <a:noFill/>
            </a:ln>
            <a:effectLst>
              <a:innerShdw blurRad="63500" dist="50800" dir="10800000">
                <a:prstClr val="black">
                  <a:alpha val="50000"/>
                </a:prstClr>
              </a:innerShdw>
            </a:effectLst>
          </p:spPr>
          <p:txBody>
            <a:bodyPr wrap="squar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6/15</a:t>
              </a:r>
            </a:p>
          </p:txBody>
        </p:sp>
        <p:sp>
          <p:nvSpPr>
            <p:cNvPr id="484" name="Flowchart: Decision 483"/>
            <p:cNvSpPr/>
            <p:nvPr/>
          </p:nvSpPr>
          <p:spPr>
            <a:xfrm>
              <a:off x="8247670" y="1668606"/>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131" name="AutoShape 24"/>
            <p:cNvSpPr>
              <a:spLocks noChangeArrowheads="1"/>
            </p:cNvSpPr>
            <p:nvPr/>
          </p:nvSpPr>
          <p:spPr bwMode="auto">
            <a:xfrm rot="5400000">
              <a:off x="8701716" y="1645847"/>
              <a:ext cx="324347" cy="425512"/>
            </a:xfrm>
            <a:prstGeom prst="can">
              <a:avLst>
                <a:gd name="adj" fmla="val 1777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487" name="TextBox 486"/>
            <p:cNvSpPr txBox="1"/>
            <p:nvPr/>
          </p:nvSpPr>
          <p:spPr>
            <a:xfrm>
              <a:off x="1669555" y="1758576"/>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11/10</a:t>
              </a:r>
            </a:p>
          </p:txBody>
        </p:sp>
        <p:sp>
          <p:nvSpPr>
            <p:cNvPr id="493" name="TextBox 492"/>
            <p:cNvSpPr txBox="1"/>
            <p:nvPr/>
          </p:nvSpPr>
          <p:spPr>
            <a:xfrm>
              <a:off x="2079504" y="1758576"/>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6/11</a:t>
              </a:r>
            </a:p>
          </p:txBody>
        </p:sp>
        <p:sp>
          <p:nvSpPr>
            <p:cNvPr id="496" name="TextBox 1"/>
            <p:cNvSpPr txBox="1">
              <a:spLocks noChangeArrowheads="1"/>
            </p:cNvSpPr>
            <p:nvPr/>
          </p:nvSpPr>
          <p:spPr bwMode="auto">
            <a:xfrm>
              <a:off x="2487383" y="1743187"/>
              <a:ext cx="722723" cy="215444"/>
            </a:xfrm>
            <a:prstGeom prst="rect">
              <a:avLst/>
            </a:prstGeom>
            <a:noFill/>
            <a:ln w="9525">
              <a:noFill/>
              <a:miter lim="800000"/>
              <a:headEnd/>
              <a:tailEnd/>
            </a:ln>
            <a:effectLst>
              <a:innerShdw blurRad="63500" dist="50800" dir="10800000">
                <a:prstClr val="black">
                  <a:alpha val="50000"/>
                </a:prstClr>
              </a:innerShdw>
            </a:effectLs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a:solidFill>
                    <a:prstClr val="white"/>
                  </a:solidFill>
                  <a:cs typeface="Arial" panose="020B0604020202020204" pitchFamily="34" charset="0"/>
                </a:rPr>
                <a:t>9</a:t>
              </a:r>
              <a:r>
                <a:rPr lang="en-US" sz="800" b="0" dirty="0" smtClean="0">
                  <a:solidFill>
                    <a:prstClr val="white"/>
                  </a:solidFill>
                  <a:cs typeface="Arial" panose="020B0604020202020204" pitchFamily="34" charset="0"/>
                </a:rPr>
                <a:t> </a:t>
              </a:r>
              <a:r>
                <a:rPr lang="en-US" sz="800" b="0" dirty="0">
                  <a:solidFill>
                    <a:prstClr val="white"/>
                  </a:solidFill>
                  <a:cs typeface="Arial" panose="020B0604020202020204" pitchFamily="34" charset="0"/>
                </a:rPr>
                <a:t>Months</a:t>
              </a:r>
            </a:p>
          </p:txBody>
        </p:sp>
        <p:sp>
          <p:nvSpPr>
            <p:cNvPr id="497" name="TextBox 1"/>
            <p:cNvSpPr txBox="1">
              <a:spLocks noChangeArrowheads="1"/>
            </p:cNvSpPr>
            <p:nvPr/>
          </p:nvSpPr>
          <p:spPr bwMode="auto">
            <a:xfrm>
              <a:off x="1365127" y="1743187"/>
              <a:ext cx="244776" cy="215444"/>
            </a:xfrm>
            <a:prstGeom prst="rect">
              <a:avLst/>
            </a:prstGeom>
            <a:noFill/>
            <a:ln>
              <a:noFill/>
            </a:ln>
            <a:effectLst>
              <a:innerShdw blurRad="63500" dist="50800" dir="10800000">
                <a:prstClr val="black">
                  <a:alpha val="50000"/>
                </a:prstClr>
              </a:innerShdw>
            </a:effectLs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a:solidFill>
                    <a:prstClr val="white"/>
                  </a:solidFill>
                  <a:cs typeface="Arial" panose="020B0604020202020204" pitchFamily="34" charset="0"/>
                </a:rPr>
                <a:t>2</a:t>
              </a:r>
            </a:p>
          </p:txBody>
        </p:sp>
        <p:sp>
          <p:nvSpPr>
            <p:cNvPr id="506" name="Flowchart: Decision 505"/>
            <p:cNvSpPr/>
            <p:nvPr/>
          </p:nvSpPr>
          <p:spPr>
            <a:xfrm>
              <a:off x="973521" y="1668606"/>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518" name="TextBox 517"/>
            <p:cNvSpPr txBox="1"/>
            <p:nvPr/>
          </p:nvSpPr>
          <p:spPr>
            <a:xfrm>
              <a:off x="987517" y="1758576"/>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9/10</a:t>
              </a:r>
            </a:p>
          </p:txBody>
        </p:sp>
        <p:sp>
          <p:nvSpPr>
            <p:cNvPr id="138" name="TextBox 1"/>
            <p:cNvSpPr txBox="1">
              <a:spLocks noChangeArrowheads="1"/>
            </p:cNvSpPr>
            <p:nvPr/>
          </p:nvSpPr>
          <p:spPr bwMode="auto">
            <a:xfrm>
              <a:off x="4048344" y="1727798"/>
              <a:ext cx="1768598"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spc="600" dirty="0" smtClean="0">
                  <a:solidFill>
                    <a:prstClr val="white"/>
                  </a:solidFill>
                  <a:cs typeface="Arial" panose="020B0604020202020204" pitchFamily="34" charset="0"/>
                </a:rPr>
                <a:t>18 </a:t>
              </a:r>
              <a:r>
                <a:rPr lang="en-US" sz="800" b="0" spc="600" dirty="0">
                  <a:solidFill>
                    <a:prstClr val="white"/>
                  </a:solidFill>
                  <a:cs typeface="Arial" panose="020B0604020202020204" pitchFamily="34" charset="0"/>
                </a:rPr>
                <a:t>Months</a:t>
              </a:r>
            </a:p>
          </p:txBody>
        </p:sp>
        <p:sp>
          <p:nvSpPr>
            <p:cNvPr id="344" name="AutoShape 82"/>
            <p:cNvSpPr>
              <a:spLocks noChangeArrowheads="1"/>
            </p:cNvSpPr>
            <p:nvPr/>
          </p:nvSpPr>
          <p:spPr bwMode="auto">
            <a:xfrm rot="16200000" flipV="1">
              <a:off x="7102393" y="1306165"/>
              <a:ext cx="324344" cy="1104879"/>
            </a:xfrm>
            <a:prstGeom prst="can">
              <a:avLst>
                <a:gd name="adj" fmla="val 25954"/>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5067" name="TextBox 325"/>
            <p:cNvSpPr txBox="1">
              <a:spLocks noChangeArrowheads="1"/>
            </p:cNvSpPr>
            <p:nvPr/>
          </p:nvSpPr>
          <p:spPr bwMode="auto">
            <a:xfrm>
              <a:off x="8248960" y="1758591"/>
              <a:ext cx="390525"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800" dirty="0">
                  <a:solidFill>
                    <a:prstClr val="white"/>
                  </a:solidFill>
                  <a:latin typeface="Arial" panose="020B0604020202020204" pitchFamily="34" charset="0"/>
                  <a:cs typeface="Arial" panose="020B0604020202020204" pitchFamily="34" charset="0"/>
                </a:rPr>
                <a:t>6/15</a:t>
              </a:r>
            </a:p>
          </p:txBody>
        </p:sp>
        <p:sp>
          <p:nvSpPr>
            <p:cNvPr id="5068" name="TextBox 325"/>
            <p:cNvSpPr txBox="1">
              <a:spLocks noChangeArrowheads="1"/>
            </p:cNvSpPr>
            <p:nvPr/>
          </p:nvSpPr>
          <p:spPr bwMode="auto">
            <a:xfrm>
              <a:off x="8675340" y="1732358"/>
              <a:ext cx="3682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800" dirty="0" smtClean="0">
                  <a:solidFill>
                    <a:prstClr val="black"/>
                  </a:solidFill>
                  <a:latin typeface="Arial" panose="020B0604020202020204" pitchFamily="34" charset="0"/>
                  <a:cs typeface="Arial" panose="020B0604020202020204" pitchFamily="34" charset="0"/>
                </a:rPr>
                <a:t>7</a:t>
              </a:r>
              <a:endParaRPr lang="en-US" altLang="en-US" sz="800" dirty="0">
                <a:solidFill>
                  <a:prstClr val="black"/>
                </a:solidFill>
                <a:latin typeface="Arial" panose="020B0604020202020204" pitchFamily="34" charset="0"/>
                <a:cs typeface="Arial" panose="020B0604020202020204" pitchFamily="34" charset="0"/>
              </a:endParaRPr>
            </a:p>
          </p:txBody>
        </p:sp>
        <p:sp>
          <p:nvSpPr>
            <p:cNvPr id="139" name="TextBox 41"/>
            <p:cNvSpPr txBox="1">
              <a:spLocks noChangeArrowheads="1"/>
            </p:cNvSpPr>
            <p:nvPr/>
          </p:nvSpPr>
          <p:spPr bwMode="auto">
            <a:xfrm>
              <a:off x="6734428" y="1727797"/>
              <a:ext cx="1048197" cy="215444"/>
            </a:xfrm>
            <a:prstGeom prst="rect">
              <a:avLst/>
            </a:prstGeom>
            <a:noFill/>
            <a:ln>
              <a:noFill/>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prstClr val="white"/>
                  </a:solidFill>
                  <a:cs typeface="Arial" panose="020B0604020202020204" pitchFamily="34" charset="0"/>
                </a:rPr>
                <a:t>20 </a:t>
              </a:r>
              <a:r>
                <a:rPr lang="en-US" sz="800" b="0" dirty="0">
                  <a:solidFill>
                    <a:prstClr val="white"/>
                  </a:solidFill>
                  <a:cs typeface="Arial" panose="020B0604020202020204" pitchFamily="34" charset="0"/>
                </a:rPr>
                <a:t>Months</a:t>
              </a:r>
            </a:p>
          </p:txBody>
        </p:sp>
      </p:grpSp>
      <p:grpSp>
        <p:nvGrpSpPr>
          <p:cNvPr id="25" name="Group 24" title="Northern California Schedule"/>
          <p:cNvGrpSpPr/>
          <p:nvPr/>
        </p:nvGrpSpPr>
        <p:grpSpPr>
          <a:xfrm>
            <a:off x="67354" y="3064255"/>
            <a:ext cx="9009292" cy="390627"/>
            <a:chOff x="78696" y="2928525"/>
            <a:chExt cx="9009292" cy="390627"/>
          </a:xfrm>
        </p:grpSpPr>
        <p:sp>
          <p:nvSpPr>
            <p:cNvPr id="183" name="AutoShape 20"/>
            <p:cNvSpPr>
              <a:spLocks noChangeArrowheads="1"/>
            </p:cNvSpPr>
            <p:nvPr/>
          </p:nvSpPr>
          <p:spPr bwMode="auto">
            <a:xfrm rot="5400000">
              <a:off x="1378219" y="2967646"/>
              <a:ext cx="324345" cy="301752"/>
            </a:xfrm>
            <a:prstGeom prst="can">
              <a:avLst>
                <a:gd name="adj" fmla="val 25000"/>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84" name="AutoShape 21"/>
            <p:cNvSpPr>
              <a:spLocks noChangeArrowheads="1"/>
            </p:cNvSpPr>
            <p:nvPr/>
          </p:nvSpPr>
          <p:spPr bwMode="auto">
            <a:xfrm rot="5400000">
              <a:off x="2705317" y="2733629"/>
              <a:ext cx="324345" cy="769786"/>
            </a:xfrm>
            <a:prstGeom prst="can">
              <a:avLst>
                <a:gd name="adj" fmla="val 19625"/>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86" name="AutoShape 23"/>
            <p:cNvSpPr>
              <a:spLocks noChangeArrowheads="1"/>
            </p:cNvSpPr>
            <p:nvPr/>
          </p:nvSpPr>
          <p:spPr bwMode="auto">
            <a:xfrm rot="5400000">
              <a:off x="7120439" y="2559377"/>
              <a:ext cx="324347" cy="1118291"/>
            </a:xfrm>
            <a:prstGeom prst="can">
              <a:avLst>
                <a:gd name="adj" fmla="val 20061"/>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88" name="AutoShape 27"/>
            <p:cNvSpPr>
              <a:spLocks noChangeArrowheads="1"/>
            </p:cNvSpPr>
            <p:nvPr/>
          </p:nvSpPr>
          <p:spPr bwMode="auto">
            <a:xfrm rot="5400000">
              <a:off x="4820274" y="2194978"/>
              <a:ext cx="324343" cy="1847088"/>
            </a:xfrm>
            <a:prstGeom prst="can">
              <a:avLst>
                <a:gd name="adj" fmla="val 25004"/>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91" name="TextBox 190"/>
            <p:cNvSpPr txBox="1"/>
            <p:nvPr/>
          </p:nvSpPr>
          <p:spPr>
            <a:xfrm>
              <a:off x="78696" y="2955835"/>
              <a:ext cx="914400" cy="307777"/>
            </a:xfrm>
            <a:prstGeom prst="rect">
              <a:avLst/>
            </a:prstGeom>
            <a:noFill/>
            <a:effectLst>
              <a:innerShdw blurRad="63500" dist="50800" dir="10800000">
                <a:prstClr val="black">
                  <a:alpha val="50000"/>
                </a:prstClr>
              </a:innerShdw>
            </a:effectLst>
          </p:spPr>
          <p:txBody>
            <a:bodyPr wrap="square" tIns="0" bIns="0">
              <a:spAutoFit/>
            </a:bodyPr>
            <a:lstStyle/>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Northern </a:t>
              </a:r>
            </a:p>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California</a:t>
              </a:r>
            </a:p>
          </p:txBody>
        </p:sp>
        <p:sp>
          <p:nvSpPr>
            <p:cNvPr id="285" name="Flowchart: Decision 284"/>
            <p:cNvSpPr/>
            <p:nvPr/>
          </p:nvSpPr>
          <p:spPr>
            <a:xfrm>
              <a:off x="3260725" y="2928525"/>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98" name="Flowchart: Decision 297"/>
            <p:cNvSpPr/>
            <p:nvPr/>
          </p:nvSpPr>
          <p:spPr>
            <a:xfrm>
              <a:off x="2088826" y="2928525"/>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19" name="TextBox 318"/>
            <p:cNvSpPr txBox="1"/>
            <p:nvPr/>
          </p:nvSpPr>
          <p:spPr>
            <a:xfrm>
              <a:off x="2090846" y="3018495"/>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3/12</a:t>
              </a:r>
            </a:p>
          </p:txBody>
        </p:sp>
        <p:sp>
          <p:nvSpPr>
            <p:cNvPr id="320" name="TextBox 319"/>
            <p:cNvSpPr txBox="1"/>
            <p:nvPr/>
          </p:nvSpPr>
          <p:spPr>
            <a:xfrm>
              <a:off x="3251092" y="3018495"/>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12/12</a:t>
              </a:r>
            </a:p>
          </p:txBody>
        </p:sp>
        <p:sp>
          <p:nvSpPr>
            <p:cNvPr id="321" name="TextBox 1"/>
            <p:cNvSpPr txBox="1">
              <a:spLocks noChangeArrowheads="1"/>
            </p:cNvSpPr>
            <p:nvPr/>
          </p:nvSpPr>
          <p:spPr bwMode="auto">
            <a:xfrm>
              <a:off x="2483808" y="3003106"/>
              <a:ext cx="697492"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prstClr val="white"/>
                  </a:solidFill>
                  <a:cs typeface="Arial" panose="020B0604020202020204" pitchFamily="34" charset="0"/>
                </a:rPr>
                <a:t>9 </a:t>
              </a:r>
              <a:r>
                <a:rPr lang="en-US" sz="800" b="0" dirty="0">
                  <a:solidFill>
                    <a:prstClr val="white"/>
                  </a:solidFill>
                  <a:cs typeface="Arial" panose="020B0604020202020204" pitchFamily="34" charset="0"/>
                </a:rPr>
                <a:t>Months</a:t>
              </a:r>
            </a:p>
          </p:txBody>
        </p:sp>
        <p:sp>
          <p:nvSpPr>
            <p:cNvPr id="304" name="Flowchart: Decision 303"/>
            <p:cNvSpPr/>
            <p:nvPr/>
          </p:nvSpPr>
          <p:spPr>
            <a:xfrm>
              <a:off x="1698239" y="2928525"/>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03" name="Flowchart: Decision 402"/>
            <p:cNvSpPr/>
            <p:nvPr/>
          </p:nvSpPr>
          <p:spPr>
            <a:xfrm>
              <a:off x="3657600" y="2928525"/>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10" name="TextBox 409"/>
            <p:cNvSpPr txBox="1"/>
            <p:nvPr/>
          </p:nvSpPr>
          <p:spPr>
            <a:xfrm>
              <a:off x="3647967" y="3018495"/>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12/12</a:t>
              </a:r>
            </a:p>
          </p:txBody>
        </p:sp>
        <p:sp>
          <p:nvSpPr>
            <p:cNvPr id="443" name="Flowchart: Decision 442"/>
            <p:cNvSpPr/>
            <p:nvPr/>
          </p:nvSpPr>
          <p:spPr>
            <a:xfrm>
              <a:off x="5917705" y="2928525"/>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44" name="Flowchart: Decision 443"/>
            <p:cNvSpPr/>
            <p:nvPr/>
          </p:nvSpPr>
          <p:spPr>
            <a:xfrm>
              <a:off x="6318134" y="2928525"/>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76" name="TextBox 375"/>
            <p:cNvSpPr txBox="1"/>
            <p:nvPr/>
          </p:nvSpPr>
          <p:spPr>
            <a:xfrm>
              <a:off x="5920935" y="3018495"/>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7/14</a:t>
              </a:r>
            </a:p>
          </p:txBody>
        </p:sp>
        <p:sp>
          <p:nvSpPr>
            <p:cNvPr id="457" name="TextBox 456"/>
            <p:cNvSpPr txBox="1"/>
            <p:nvPr/>
          </p:nvSpPr>
          <p:spPr>
            <a:xfrm>
              <a:off x="6321364" y="3018495"/>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7/14</a:t>
              </a:r>
            </a:p>
          </p:txBody>
        </p:sp>
        <p:sp>
          <p:nvSpPr>
            <p:cNvPr id="475" name="Flowchart: Decision 474"/>
            <p:cNvSpPr/>
            <p:nvPr/>
          </p:nvSpPr>
          <p:spPr>
            <a:xfrm>
              <a:off x="7853617" y="2928525"/>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80" name="Flowchart: Decision 479"/>
            <p:cNvSpPr/>
            <p:nvPr/>
          </p:nvSpPr>
          <p:spPr>
            <a:xfrm>
              <a:off x="8237747" y="2939158"/>
              <a:ext cx="393104" cy="379994"/>
            </a:xfrm>
            <a:prstGeom prst="flowChartDecision">
              <a:avLst/>
            </a:prstGeom>
            <a:solidFill>
              <a:srgbClr val="0070C0"/>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187" name="AutoShape 24"/>
            <p:cNvSpPr>
              <a:spLocks noChangeArrowheads="1"/>
            </p:cNvSpPr>
            <p:nvPr/>
          </p:nvSpPr>
          <p:spPr bwMode="auto">
            <a:xfrm rot="5400000">
              <a:off x="8713058" y="2905766"/>
              <a:ext cx="324347" cy="425512"/>
            </a:xfrm>
            <a:prstGeom prst="can">
              <a:avLst>
                <a:gd name="adj" fmla="val 1777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490" name="TextBox 489"/>
            <p:cNvSpPr txBox="1"/>
            <p:nvPr/>
          </p:nvSpPr>
          <p:spPr>
            <a:xfrm>
              <a:off x="1706896" y="3018495"/>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5/11</a:t>
              </a:r>
            </a:p>
          </p:txBody>
        </p:sp>
        <p:sp>
          <p:nvSpPr>
            <p:cNvPr id="500" name="TextBox 1"/>
            <p:cNvSpPr txBox="1">
              <a:spLocks noChangeArrowheads="1"/>
            </p:cNvSpPr>
            <p:nvPr/>
          </p:nvSpPr>
          <p:spPr bwMode="auto">
            <a:xfrm>
              <a:off x="1381578" y="3003106"/>
              <a:ext cx="244778" cy="215444"/>
            </a:xfrm>
            <a:prstGeom prst="rect">
              <a:avLst/>
            </a:prstGeom>
            <a:noFill/>
            <a:ln>
              <a:noFill/>
            </a:ln>
            <a:effectLst>
              <a:innerShdw blurRad="63500" dist="50800" dir="10800000">
                <a:prstClr val="black">
                  <a:alpha val="50000"/>
                </a:prstClr>
              </a:innerShdw>
            </a:effectLs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prstClr val="white"/>
                  </a:solidFill>
                  <a:cs typeface="Arial" panose="020B0604020202020204" pitchFamily="34" charset="0"/>
                </a:rPr>
                <a:t>3</a:t>
              </a:r>
              <a:endParaRPr lang="en-US" sz="800" b="0" dirty="0">
                <a:solidFill>
                  <a:prstClr val="white"/>
                </a:solidFill>
                <a:cs typeface="Arial" panose="020B0604020202020204" pitchFamily="34" charset="0"/>
              </a:endParaRPr>
            </a:p>
          </p:txBody>
        </p:sp>
        <p:sp>
          <p:nvSpPr>
            <p:cNvPr id="511" name="Flowchart: Decision 510"/>
            <p:cNvSpPr/>
            <p:nvPr/>
          </p:nvSpPr>
          <p:spPr>
            <a:xfrm>
              <a:off x="984863" y="2928525"/>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521" name="TextBox 520"/>
            <p:cNvSpPr txBox="1"/>
            <p:nvPr/>
          </p:nvSpPr>
          <p:spPr>
            <a:xfrm>
              <a:off x="998859" y="3018495"/>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2/11</a:t>
              </a:r>
            </a:p>
          </p:txBody>
        </p:sp>
        <p:sp>
          <p:nvSpPr>
            <p:cNvPr id="327" name="TextBox 326"/>
            <p:cNvSpPr txBox="1"/>
            <p:nvPr/>
          </p:nvSpPr>
          <p:spPr>
            <a:xfrm>
              <a:off x="7867479" y="3007863"/>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6</a:t>
              </a:r>
              <a:r>
                <a:rPr lang="en-US" sz="800" dirty="0" smtClean="0">
                  <a:solidFill>
                    <a:prstClr val="white"/>
                  </a:solidFill>
                  <a:latin typeface="Arial" panose="020B0604020202020204" pitchFamily="34" charset="0"/>
                  <a:cs typeface="Arial" panose="020B0604020202020204" pitchFamily="34" charset="0"/>
                </a:rPr>
                <a:t>/15</a:t>
              </a:r>
              <a:endParaRPr lang="en-US" sz="800" dirty="0">
                <a:solidFill>
                  <a:prstClr val="white"/>
                </a:solidFill>
                <a:latin typeface="Arial" panose="020B0604020202020204" pitchFamily="34" charset="0"/>
                <a:cs typeface="Arial" panose="020B0604020202020204" pitchFamily="34" charset="0"/>
              </a:endParaRPr>
            </a:p>
          </p:txBody>
        </p:sp>
        <p:sp>
          <p:nvSpPr>
            <p:cNvPr id="189" name="TextBox 1"/>
            <p:cNvSpPr txBox="1">
              <a:spLocks noChangeArrowheads="1"/>
            </p:cNvSpPr>
            <p:nvPr/>
          </p:nvSpPr>
          <p:spPr bwMode="auto">
            <a:xfrm>
              <a:off x="4059686" y="2988554"/>
              <a:ext cx="1768598"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spc="600" dirty="0" smtClean="0">
                  <a:solidFill>
                    <a:prstClr val="white"/>
                  </a:solidFill>
                  <a:cs typeface="Arial" panose="020B0604020202020204" pitchFamily="34" charset="0"/>
                </a:rPr>
                <a:t>19 Months</a:t>
              </a:r>
              <a:endParaRPr lang="en-US" sz="800" b="0" spc="600" dirty="0">
                <a:solidFill>
                  <a:prstClr val="white"/>
                </a:solidFill>
                <a:cs typeface="Arial" panose="020B0604020202020204" pitchFamily="34" charset="0"/>
              </a:endParaRPr>
            </a:p>
          </p:txBody>
        </p:sp>
        <p:sp>
          <p:nvSpPr>
            <p:cNvPr id="4974" name="TextBox 325"/>
            <p:cNvSpPr txBox="1">
              <a:spLocks noChangeArrowheads="1"/>
            </p:cNvSpPr>
            <p:nvPr/>
          </p:nvSpPr>
          <p:spPr bwMode="auto">
            <a:xfrm>
              <a:off x="8268448" y="3009121"/>
              <a:ext cx="390525" cy="21544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800" dirty="0">
                  <a:solidFill>
                    <a:prstClr val="white"/>
                  </a:solidFill>
                  <a:latin typeface="Arial" panose="020B0604020202020204" pitchFamily="34" charset="0"/>
                  <a:cs typeface="Arial" panose="020B0604020202020204" pitchFamily="34" charset="0"/>
                </a:rPr>
                <a:t>6</a:t>
              </a:r>
              <a:r>
                <a:rPr lang="en-US" altLang="en-US" sz="800" dirty="0" smtClean="0">
                  <a:solidFill>
                    <a:prstClr val="white"/>
                  </a:solidFill>
                  <a:latin typeface="Arial" panose="020B0604020202020204" pitchFamily="34" charset="0"/>
                  <a:cs typeface="Arial" panose="020B0604020202020204" pitchFamily="34" charset="0"/>
                </a:rPr>
                <a:t>/15</a:t>
              </a:r>
              <a:endParaRPr lang="en-US" altLang="en-US" sz="800" dirty="0">
                <a:solidFill>
                  <a:prstClr val="white"/>
                </a:solidFill>
                <a:latin typeface="Arial" panose="020B0604020202020204" pitchFamily="34" charset="0"/>
                <a:cs typeface="Arial" panose="020B0604020202020204" pitchFamily="34" charset="0"/>
              </a:endParaRPr>
            </a:p>
          </p:txBody>
        </p:sp>
        <p:sp>
          <p:nvSpPr>
            <p:cNvPr id="335" name="AutoShape 82"/>
            <p:cNvSpPr>
              <a:spLocks noChangeArrowheads="1"/>
            </p:cNvSpPr>
            <p:nvPr/>
          </p:nvSpPr>
          <p:spPr bwMode="auto">
            <a:xfrm rot="16200000" flipV="1">
              <a:off x="7112696" y="2567119"/>
              <a:ext cx="324344" cy="1102808"/>
            </a:xfrm>
            <a:prstGeom prst="can">
              <a:avLst>
                <a:gd name="adj" fmla="val 25954"/>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5070" name="TextBox 325"/>
            <p:cNvSpPr txBox="1">
              <a:spLocks noChangeArrowheads="1"/>
            </p:cNvSpPr>
            <p:nvPr/>
          </p:nvSpPr>
          <p:spPr bwMode="auto">
            <a:xfrm>
              <a:off x="8705005" y="3035325"/>
              <a:ext cx="3682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800" dirty="0" smtClean="0">
                  <a:solidFill>
                    <a:prstClr val="black"/>
                  </a:solidFill>
                  <a:latin typeface="Arial" panose="020B0604020202020204" pitchFamily="34" charset="0"/>
                  <a:cs typeface="Arial" panose="020B0604020202020204" pitchFamily="34" charset="0"/>
                </a:rPr>
                <a:t>7</a:t>
              </a:r>
              <a:endParaRPr lang="en-US" altLang="en-US" sz="800" dirty="0">
                <a:solidFill>
                  <a:prstClr val="black"/>
                </a:solidFill>
                <a:latin typeface="Arial" panose="020B0604020202020204" pitchFamily="34" charset="0"/>
                <a:cs typeface="Arial" panose="020B0604020202020204" pitchFamily="34" charset="0"/>
              </a:endParaRPr>
            </a:p>
          </p:txBody>
        </p:sp>
        <p:sp>
          <p:nvSpPr>
            <p:cNvPr id="331" name="TextBox 41"/>
            <p:cNvSpPr txBox="1">
              <a:spLocks noChangeArrowheads="1"/>
            </p:cNvSpPr>
            <p:nvPr/>
          </p:nvSpPr>
          <p:spPr bwMode="auto">
            <a:xfrm>
              <a:off x="6744732" y="2984260"/>
              <a:ext cx="1046860"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prstClr val="white"/>
                  </a:solidFill>
                  <a:cs typeface="Arial" panose="020B0604020202020204" pitchFamily="34" charset="0"/>
                </a:rPr>
                <a:t>11 Months</a:t>
              </a:r>
              <a:endParaRPr lang="en-US" sz="800" b="0" dirty="0">
                <a:solidFill>
                  <a:prstClr val="white"/>
                </a:solidFill>
                <a:cs typeface="Arial" panose="020B0604020202020204" pitchFamily="34" charset="0"/>
              </a:endParaRPr>
            </a:p>
          </p:txBody>
        </p:sp>
      </p:grpSp>
      <p:grpSp>
        <p:nvGrpSpPr>
          <p:cNvPr id="6" name="Group 5" title="North Texas Schedule"/>
          <p:cNvGrpSpPr/>
          <p:nvPr/>
        </p:nvGrpSpPr>
        <p:grpSpPr>
          <a:xfrm>
            <a:off x="67354" y="2645881"/>
            <a:ext cx="9009291" cy="379994"/>
            <a:chOff x="67354" y="2645881"/>
            <a:chExt cx="9009291" cy="379994"/>
          </a:xfrm>
        </p:grpSpPr>
        <p:sp>
          <p:nvSpPr>
            <p:cNvPr id="364" name="AutoShape 82"/>
            <p:cNvSpPr>
              <a:spLocks noChangeArrowheads="1"/>
            </p:cNvSpPr>
            <p:nvPr/>
          </p:nvSpPr>
          <p:spPr bwMode="auto">
            <a:xfrm rot="16200000" flipV="1">
              <a:off x="8707387" y="2609742"/>
              <a:ext cx="324344" cy="414172"/>
            </a:xfrm>
            <a:prstGeom prst="can">
              <a:avLst>
                <a:gd name="adj" fmla="val 17144"/>
              </a:avLst>
            </a:prstGeom>
            <a:solidFill>
              <a:schemeClr val="bg1"/>
            </a:solidFill>
            <a:ln w="9525">
              <a:solidFill>
                <a:schemeClr val="bg1">
                  <a:lumMod val="65000"/>
                </a:schemeClr>
              </a:solidFill>
              <a:round/>
              <a:headEnd/>
              <a:tailEnd/>
            </a:ln>
            <a:effectLst>
              <a:innerShdw blurRad="63500" dist="50800">
                <a:prstClr val="black">
                  <a:alpha val="50000"/>
                </a:prstClr>
              </a:innerShdw>
            </a:effectLst>
          </p:spPr>
          <p:txBody>
            <a:bodyPr wrap="none" anchor="ctr"/>
            <a:lstStyle/>
            <a:p>
              <a:pPr fontAlgn="auto">
                <a:spcBef>
                  <a:spcPts val="0"/>
                </a:spcBef>
                <a:spcAft>
                  <a:spcPts val="0"/>
                </a:spcAft>
              </a:pPr>
              <a:endParaRPr lang="en-US" sz="800" dirty="0">
                <a:solidFill>
                  <a:srgbClr val="000000"/>
                </a:solidFill>
                <a:latin typeface="Arial" panose="020B0604020202020204" pitchFamily="34" charset="0"/>
                <a:cs typeface="Arial" panose="020B0604020202020204" pitchFamily="34" charset="0"/>
              </a:endParaRPr>
            </a:p>
          </p:txBody>
        </p:sp>
        <p:sp>
          <p:nvSpPr>
            <p:cNvPr id="146" name="AutoShape 20"/>
            <p:cNvSpPr>
              <a:spLocks noChangeArrowheads="1"/>
            </p:cNvSpPr>
            <p:nvPr/>
          </p:nvSpPr>
          <p:spPr bwMode="auto">
            <a:xfrm rot="5400000">
              <a:off x="1366877" y="2685002"/>
              <a:ext cx="324345" cy="301752"/>
            </a:xfrm>
            <a:prstGeom prst="can">
              <a:avLst>
                <a:gd name="adj" fmla="val 25000"/>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47" name="AutoShape 21"/>
            <p:cNvSpPr>
              <a:spLocks noChangeArrowheads="1"/>
            </p:cNvSpPr>
            <p:nvPr/>
          </p:nvSpPr>
          <p:spPr bwMode="auto">
            <a:xfrm rot="5400000">
              <a:off x="2693975" y="2450985"/>
              <a:ext cx="324345" cy="769786"/>
            </a:xfrm>
            <a:prstGeom prst="can">
              <a:avLst>
                <a:gd name="adj" fmla="val 19625"/>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51" name="AutoShape 27"/>
            <p:cNvSpPr>
              <a:spLocks noChangeArrowheads="1"/>
            </p:cNvSpPr>
            <p:nvPr/>
          </p:nvSpPr>
          <p:spPr bwMode="auto">
            <a:xfrm rot="5400000">
              <a:off x="4809969" y="1912334"/>
              <a:ext cx="322270" cy="1847088"/>
            </a:xfrm>
            <a:prstGeom prst="can">
              <a:avLst>
                <a:gd name="adj" fmla="val 25004"/>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54" name="TextBox 153"/>
            <p:cNvSpPr txBox="1"/>
            <p:nvPr/>
          </p:nvSpPr>
          <p:spPr>
            <a:xfrm>
              <a:off x="67354" y="2704456"/>
              <a:ext cx="927100" cy="246221"/>
            </a:xfrm>
            <a:prstGeom prst="rect">
              <a:avLst/>
            </a:prstGeom>
            <a:noFill/>
            <a:effectLst>
              <a:innerShdw blurRad="63500" dist="50800" dir="10800000">
                <a:prstClr val="black">
                  <a:alpha val="50000"/>
                </a:prstClr>
              </a:innerShdw>
            </a:effectLst>
          </p:spPr>
          <p:txBody>
            <a:bodyPr wrap="square">
              <a:spAutoFit/>
            </a:bodyPr>
            <a:lstStyle/>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North Texas</a:t>
              </a:r>
            </a:p>
          </p:txBody>
        </p:sp>
        <p:sp>
          <p:nvSpPr>
            <p:cNvPr id="281" name="Flowchart: Decision 280"/>
            <p:cNvSpPr/>
            <p:nvPr/>
          </p:nvSpPr>
          <p:spPr>
            <a:xfrm>
              <a:off x="3249383" y="2645881"/>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94" name="Flowchart: Decision 293"/>
            <p:cNvSpPr/>
            <p:nvPr/>
          </p:nvSpPr>
          <p:spPr>
            <a:xfrm>
              <a:off x="2077484" y="2645881"/>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07" name="TextBox 306"/>
            <p:cNvSpPr txBox="1"/>
            <p:nvPr/>
          </p:nvSpPr>
          <p:spPr>
            <a:xfrm>
              <a:off x="3264596" y="2735851"/>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4/12</a:t>
              </a:r>
            </a:p>
          </p:txBody>
        </p:sp>
        <p:sp>
          <p:nvSpPr>
            <p:cNvPr id="268" name="Flowchart: Decision 267"/>
            <p:cNvSpPr/>
            <p:nvPr/>
          </p:nvSpPr>
          <p:spPr>
            <a:xfrm>
              <a:off x="1686897" y="2645881"/>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99" name="Flowchart: Decision 398"/>
            <p:cNvSpPr/>
            <p:nvPr/>
          </p:nvSpPr>
          <p:spPr>
            <a:xfrm>
              <a:off x="3646258" y="2645881"/>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05" name="TextBox 404"/>
            <p:cNvSpPr txBox="1"/>
            <p:nvPr/>
          </p:nvSpPr>
          <p:spPr>
            <a:xfrm>
              <a:off x="3661471" y="2735851"/>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4/12</a:t>
              </a:r>
            </a:p>
          </p:txBody>
        </p:sp>
        <p:sp>
          <p:nvSpPr>
            <p:cNvPr id="449" name="Flowchart: Decision 448"/>
            <p:cNvSpPr/>
            <p:nvPr/>
          </p:nvSpPr>
          <p:spPr>
            <a:xfrm>
              <a:off x="7842275" y="2645881"/>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72" name="Flowchart: Decision 471"/>
            <p:cNvSpPr/>
            <p:nvPr/>
          </p:nvSpPr>
          <p:spPr>
            <a:xfrm>
              <a:off x="5906363" y="2645881"/>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48" name="TextBox 347"/>
            <p:cNvSpPr txBox="1"/>
            <p:nvPr/>
          </p:nvSpPr>
          <p:spPr>
            <a:xfrm>
              <a:off x="5909593" y="2735851"/>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2/14</a:t>
              </a:r>
            </a:p>
          </p:txBody>
        </p:sp>
        <p:sp>
          <p:nvSpPr>
            <p:cNvPr id="398" name="TextBox 397"/>
            <p:cNvSpPr txBox="1"/>
            <p:nvPr/>
          </p:nvSpPr>
          <p:spPr>
            <a:xfrm>
              <a:off x="7845505" y="2735851"/>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9/14</a:t>
              </a:r>
            </a:p>
          </p:txBody>
        </p:sp>
        <p:sp>
          <p:nvSpPr>
            <p:cNvPr id="483" name="Flowchart: Decision 482"/>
            <p:cNvSpPr/>
            <p:nvPr/>
          </p:nvSpPr>
          <p:spPr>
            <a:xfrm>
              <a:off x="8247670" y="2645881"/>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88" name="TextBox 487"/>
            <p:cNvSpPr txBox="1"/>
            <p:nvPr/>
          </p:nvSpPr>
          <p:spPr>
            <a:xfrm>
              <a:off x="1669555" y="2735851"/>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12/10</a:t>
              </a:r>
            </a:p>
          </p:txBody>
        </p:sp>
        <p:sp>
          <p:nvSpPr>
            <p:cNvPr id="494" name="TextBox 493"/>
            <p:cNvSpPr txBox="1"/>
            <p:nvPr/>
          </p:nvSpPr>
          <p:spPr>
            <a:xfrm>
              <a:off x="2079504" y="2735851"/>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7/11</a:t>
              </a:r>
            </a:p>
          </p:txBody>
        </p:sp>
        <p:sp>
          <p:nvSpPr>
            <p:cNvPr id="495" name="TextBox 1"/>
            <p:cNvSpPr txBox="1">
              <a:spLocks noChangeArrowheads="1"/>
            </p:cNvSpPr>
            <p:nvPr/>
          </p:nvSpPr>
          <p:spPr bwMode="auto">
            <a:xfrm>
              <a:off x="2505432" y="2720462"/>
              <a:ext cx="722723" cy="215444"/>
            </a:xfrm>
            <a:prstGeom prst="rect">
              <a:avLst/>
            </a:prstGeom>
            <a:noFill/>
            <a:ln w="9525">
              <a:noFill/>
              <a:miter lim="800000"/>
              <a:headEnd/>
              <a:tailEnd/>
            </a:ln>
            <a:effectLst>
              <a:innerShdw blurRad="63500" dist="50800" dir="10800000">
                <a:prstClr val="black">
                  <a:alpha val="50000"/>
                </a:prstClr>
              </a:innerShdw>
            </a:effectLs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a:solidFill>
                    <a:prstClr val="white"/>
                  </a:solidFill>
                  <a:cs typeface="Arial" panose="020B0604020202020204" pitchFamily="34" charset="0"/>
                </a:rPr>
                <a:t>9</a:t>
              </a:r>
              <a:r>
                <a:rPr lang="en-US" sz="800" b="0" dirty="0" smtClean="0">
                  <a:solidFill>
                    <a:prstClr val="white"/>
                  </a:solidFill>
                  <a:cs typeface="Arial" panose="020B0604020202020204" pitchFamily="34" charset="0"/>
                </a:rPr>
                <a:t> </a:t>
              </a:r>
              <a:r>
                <a:rPr lang="en-US" sz="800" b="0" dirty="0">
                  <a:solidFill>
                    <a:prstClr val="white"/>
                  </a:solidFill>
                  <a:cs typeface="Arial" panose="020B0604020202020204" pitchFamily="34" charset="0"/>
                </a:rPr>
                <a:t>Months</a:t>
              </a:r>
            </a:p>
          </p:txBody>
        </p:sp>
        <p:sp>
          <p:nvSpPr>
            <p:cNvPr id="498" name="TextBox 1"/>
            <p:cNvSpPr txBox="1">
              <a:spLocks noChangeArrowheads="1"/>
            </p:cNvSpPr>
            <p:nvPr/>
          </p:nvSpPr>
          <p:spPr bwMode="auto">
            <a:xfrm>
              <a:off x="1370236" y="2720462"/>
              <a:ext cx="244778" cy="215444"/>
            </a:xfrm>
            <a:prstGeom prst="rect">
              <a:avLst/>
            </a:prstGeom>
            <a:noFill/>
            <a:ln>
              <a:noFill/>
            </a:ln>
            <a:effectLst>
              <a:innerShdw blurRad="63500" dist="50800" dir="10800000">
                <a:prstClr val="black">
                  <a:alpha val="50000"/>
                </a:prstClr>
              </a:innerShdw>
            </a:effectLs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prstClr val="white"/>
                  </a:solidFill>
                  <a:cs typeface="Arial" panose="020B0604020202020204" pitchFamily="34" charset="0"/>
                </a:rPr>
                <a:t>3</a:t>
              </a:r>
              <a:endParaRPr lang="en-US" sz="800" b="0" dirty="0">
                <a:solidFill>
                  <a:prstClr val="white"/>
                </a:solidFill>
                <a:cs typeface="Arial" panose="020B0604020202020204" pitchFamily="34" charset="0"/>
              </a:endParaRPr>
            </a:p>
          </p:txBody>
        </p:sp>
        <p:sp>
          <p:nvSpPr>
            <p:cNvPr id="507" name="Flowchart: Decision 506"/>
            <p:cNvSpPr/>
            <p:nvPr/>
          </p:nvSpPr>
          <p:spPr>
            <a:xfrm>
              <a:off x="973521" y="2645881"/>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519" name="TextBox 518"/>
            <p:cNvSpPr txBox="1"/>
            <p:nvPr/>
          </p:nvSpPr>
          <p:spPr>
            <a:xfrm>
              <a:off x="987517" y="2735851"/>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9/10</a:t>
              </a:r>
            </a:p>
          </p:txBody>
        </p:sp>
        <p:sp>
          <p:nvSpPr>
            <p:cNvPr id="152" name="TextBox 1"/>
            <p:cNvSpPr txBox="1">
              <a:spLocks noChangeArrowheads="1"/>
            </p:cNvSpPr>
            <p:nvPr/>
          </p:nvSpPr>
          <p:spPr bwMode="auto">
            <a:xfrm>
              <a:off x="4053890" y="2705073"/>
              <a:ext cx="1763052"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spc="600" dirty="0" smtClean="0">
                  <a:solidFill>
                    <a:prstClr val="white"/>
                  </a:solidFill>
                  <a:cs typeface="Arial" panose="020B0604020202020204" pitchFamily="34" charset="0"/>
                </a:rPr>
                <a:t>22 Months</a:t>
              </a:r>
              <a:endParaRPr lang="en-US" sz="800" b="0" spc="600" dirty="0">
                <a:solidFill>
                  <a:prstClr val="white"/>
                </a:solidFill>
                <a:cs typeface="Arial" panose="020B0604020202020204" pitchFamily="34" charset="0"/>
              </a:endParaRPr>
            </a:p>
          </p:txBody>
        </p:sp>
        <p:sp>
          <p:nvSpPr>
            <p:cNvPr id="351" name="Flowchart: Decision 350"/>
            <p:cNvSpPr/>
            <p:nvPr/>
          </p:nvSpPr>
          <p:spPr>
            <a:xfrm>
              <a:off x="6306792" y="2645881"/>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46" name="TextBox 345"/>
            <p:cNvSpPr txBox="1"/>
            <p:nvPr/>
          </p:nvSpPr>
          <p:spPr>
            <a:xfrm>
              <a:off x="6310022" y="2735851"/>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3/14</a:t>
              </a:r>
            </a:p>
          </p:txBody>
        </p:sp>
        <p:sp>
          <p:nvSpPr>
            <p:cNvPr id="373" name="AutoShape 82"/>
            <p:cNvSpPr>
              <a:spLocks noChangeArrowheads="1"/>
            </p:cNvSpPr>
            <p:nvPr/>
          </p:nvSpPr>
          <p:spPr bwMode="auto">
            <a:xfrm rot="5400000">
              <a:off x="7109098" y="2278094"/>
              <a:ext cx="324344" cy="1115568"/>
            </a:xfrm>
            <a:prstGeom prst="can">
              <a:avLst>
                <a:gd name="adj" fmla="val 25954"/>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53" name="TextBox 41"/>
            <p:cNvSpPr txBox="1">
              <a:spLocks noChangeArrowheads="1"/>
            </p:cNvSpPr>
            <p:nvPr/>
          </p:nvSpPr>
          <p:spPr bwMode="auto">
            <a:xfrm>
              <a:off x="6712125" y="2705073"/>
              <a:ext cx="1014921"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a:solidFill>
                    <a:prstClr val="white"/>
                  </a:solidFill>
                  <a:cs typeface="Arial" panose="020B0604020202020204" pitchFamily="34" charset="0"/>
                </a:rPr>
                <a:t>7</a:t>
              </a:r>
              <a:r>
                <a:rPr lang="en-US" sz="800" b="0" dirty="0" smtClean="0">
                  <a:solidFill>
                    <a:prstClr val="white"/>
                  </a:solidFill>
                  <a:cs typeface="Arial" panose="020B0604020202020204" pitchFamily="34" charset="0"/>
                </a:rPr>
                <a:t> Months</a:t>
              </a:r>
              <a:endParaRPr lang="en-US" sz="800" b="0" dirty="0">
                <a:solidFill>
                  <a:prstClr val="white"/>
                </a:solidFill>
                <a:cs typeface="Arial" panose="020B0604020202020204" pitchFamily="34" charset="0"/>
              </a:endParaRPr>
            </a:p>
          </p:txBody>
        </p:sp>
        <p:sp>
          <p:nvSpPr>
            <p:cNvPr id="4973" name="Rectangle 1"/>
            <p:cNvSpPr>
              <a:spLocks noChangeArrowheads="1"/>
            </p:cNvSpPr>
            <p:nvPr/>
          </p:nvSpPr>
          <p:spPr bwMode="auto">
            <a:xfrm>
              <a:off x="8250900" y="2735866"/>
              <a:ext cx="386645"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altLang="en-US" sz="800" dirty="0">
                  <a:solidFill>
                    <a:prstClr val="white"/>
                  </a:solidFill>
                  <a:latin typeface="Arial" panose="020B0604020202020204" pitchFamily="34" charset="0"/>
                  <a:cs typeface="Arial" panose="020B0604020202020204" pitchFamily="34" charset="0"/>
                </a:rPr>
                <a:t>9/14</a:t>
              </a:r>
            </a:p>
          </p:txBody>
        </p:sp>
        <p:sp>
          <p:nvSpPr>
            <p:cNvPr id="5069" name="TextBox 325"/>
            <p:cNvSpPr txBox="1">
              <a:spLocks noChangeArrowheads="1"/>
            </p:cNvSpPr>
            <p:nvPr/>
          </p:nvSpPr>
          <p:spPr bwMode="auto">
            <a:xfrm>
              <a:off x="8651132" y="2720784"/>
              <a:ext cx="3672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800" dirty="0" smtClean="0">
                  <a:solidFill>
                    <a:prstClr val="white"/>
                  </a:solidFill>
                  <a:latin typeface="Arial" panose="020B0604020202020204" pitchFamily="34" charset="0"/>
                  <a:cs typeface="Arial" panose="020B0604020202020204" pitchFamily="34" charset="0"/>
                </a:rPr>
                <a:t>7</a:t>
              </a:r>
              <a:endParaRPr lang="en-US" altLang="en-US" sz="800" dirty="0">
                <a:solidFill>
                  <a:prstClr val="white"/>
                </a:solidFill>
                <a:latin typeface="Arial" panose="020B0604020202020204" pitchFamily="34" charset="0"/>
                <a:cs typeface="Arial" panose="020B0604020202020204" pitchFamily="34" charset="0"/>
              </a:endParaRPr>
            </a:p>
          </p:txBody>
        </p:sp>
        <p:sp>
          <p:nvSpPr>
            <p:cNvPr id="409" name="AutoShape 82"/>
            <p:cNvSpPr>
              <a:spLocks noChangeArrowheads="1"/>
            </p:cNvSpPr>
            <p:nvPr/>
          </p:nvSpPr>
          <p:spPr bwMode="auto">
            <a:xfrm rot="16200000" flipV="1">
              <a:off x="8675750" y="2641381"/>
              <a:ext cx="324344" cy="350896"/>
            </a:xfrm>
            <a:prstGeom prst="can">
              <a:avLst>
                <a:gd name="adj" fmla="val 25954"/>
              </a:avLst>
            </a:prstGeom>
            <a:solidFill>
              <a:srgbClr val="008000"/>
            </a:solidFill>
            <a:ln w="9525">
              <a:solidFill>
                <a:schemeClr val="bg1">
                  <a:lumMod val="65000"/>
                </a:schemeClr>
              </a:solidFill>
              <a:round/>
              <a:headEnd/>
              <a:tailEnd/>
            </a:ln>
            <a:effectLst>
              <a:innerShdw blurRad="63500" dist="50800" dir="10800000">
                <a:prstClr val="black">
                  <a:alpha val="50000"/>
                </a:prstClr>
              </a:innerShdw>
            </a:effectLst>
          </p:spPr>
          <p:txBody>
            <a:bodyPr vert="vert270" wrap="none" anchor="ctr"/>
            <a:lstStyle/>
            <a:p>
              <a:pPr fontAlgn="auto">
                <a:spcBef>
                  <a:spcPts val="0"/>
                </a:spcBef>
                <a:spcAft>
                  <a:spcPts val="0"/>
                </a:spcAft>
                <a:defRPr/>
              </a:pPr>
              <a:r>
                <a:rPr lang="en-US" sz="800" dirty="0" smtClean="0">
                  <a:solidFill>
                    <a:prstClr val="white"/>
                  </a:solidFill>
                  <a:latin typeface="Arial" panose="020B0604020202020204" pitchFamily="34" charset="0"/>
                  <a:cs typeface="Arial" panose="020B0604020202020204" pitchFamily="34" charset="0"/>
                </a:rPr>
                <a:t>7</a:t>
              </a:r>
              <a:endParaRPr lang="en-US" sz="800" dirty="0">
                <a:solidFill>
                  <a:prstClr val="white"/>
                </a:solidFill>
                <a:latin typeface="Arial" panose="020B0604020202020204" pitchFamily="34" charset="0"/>
                <a:cs typeface="Arial" panose="020B0604020202020204" pitchFamily="34" charset="0"/>
              </a:endParaRPr>
            </a:p>
          </p:txBody>
        </p:sp>
      </p:grpSp>
      <p:grpSp>
        <p:nvGrpSpPr>
          <p:cNvPr id="4" name="Group 3" descr="Denver Schedule" title="Denver Schedule"/>
          <p:cNvGrpSpPr/>
          <p:nvPr/>
        </p:nvGrpSpPr>
        <p:grpSpPr>
          <a:xfrm>
            <a:off x="67354" y="4737751"/>
            <a:ext cx="9009292" cy="379994"/>
            <a:chOff x="67354" y="4737751"/>
            <a:chExt cx="9009292" cy="379994"/>
          </a:xfrm>
        </p:grpSpPr>
        <p:sp>
          <p:nvSpPr>
            <p:cNvPr id="336" name="TextBox 335"/>
            <p:cNvSpPr txBox="1"/>
            <p:nvPr/>
          </p:nvSpPr>
          <p:spPr>
            <a:xfrm>
              <a:off x="67354" y="4796091"/>
              <a:ext cx="927100" cy="253916"/>
            </a:xfrm>
            <a:prstGeom prst="rect">
              <a:avLst/>
            </a:prstGeom>
            <a:noFill/>
            <a:effectLst>
              <a:innerShdw blurRad="63500" dist="50800" dir="10800000">
                <a:prstClr val="black">
                  <a:alpha val="50000"/>
                </a:prstClr>
              </a:innerShdw>
            </a:effectLst>
          </p:spPr>
          <p:txBody>
            <a:bodyPr wrap="square">
              <a:spAutoFit/>
            </a:bodyPr>
            <a:lstStyle/>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Denver</a:t>
              </a:r>
            </a:p>
          </p:txBody>
        </p:sp>
        <p:sp>
          <p:nvSpPr>
            <p:cNvPr id="338" name="Flowchart: Decision 337"/>
            <p:cNvSpPr/>
            <p:nvPr/>
          </p:nvSpPr>
          <p:spPr>
            <a:xfrm>
              <a:off x="973521" y="4737751"/>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49" name="TextBox 348"/>
            <p:cNvSpPr txBox="1"/>
            <p:nvPr/>
          </p:nvSpPr>
          <p:spPr>
            <a:xfrm>
              <a:off x="973893" y="4827721"/>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8/14</a:t>
              </a:r>
            </a:p>
          </p:txBody>
        </p:sp>
        <p:sp>
          <p:nvSpPr>
            <p:cNvPr id="361" name="TextBox 1"/>
            <p:cNvSpPr txBox="1">
              <a:spLocks noChangeArrowheads="1"/>
            </p:cNvSpPr>
            <p:nvPr/>
          </p:nvSpPr>
          <p:spPr bwMode="auto">
            <a:xfrm>
              <a:off x="1394078" y="4812332"/>
              <a:ext cx="394215" cy="215444"/>
            </a:xfrm>
            <a:prstGeom prst="rect">
              <a:avLst/>
            </a:prstGeom>
            <a:noFill/>
            <a:ln>
              <a:noFill/>
            </a:ln>
            <a:effectLst>
              <a:innerShdw blurRad="63500" dist="50800" dir="10800000">
                <a:prstClr val="black">
                  <a:alpha val="50000"/>
                </a:prstClr>
              </a:innerShdw>
            </a:effectLs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a:solidFill>
                    <a:prstClr val="white"/>
                  </a:solidFill>
                  <a:cs typeface="Arial" panose="020B0604020202020204" pitchFamily="34" charset="0"/>
                </a:rPr>
                <a:t>4</a:t>
              </a:r>
            </a:p>
          </p:txBody>
        </p:sp>
        <p:sp>
          <p:nvSpPr>
            <p:cNvPr id="362" name="Flowchart: Decision 361"/>
            <p:cNvSpPr/>
            <p:nvPr/>
          </p:nvSpPr>
          <p:spPr>
            <a:xfrm>
              <a:off x="1686897" y="4737751"/>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sz="800" dirty="0">
                <a:solidFill>
                  <a:prstClr val="white"/>
                </a:solidFill>
                <a:latin typeface="Arial" panose="020B0604020202020204" pitchFamily="34" charset="0"/>
                <a:cs typeface="Arial" panose="020B0604020202020204" pitchFamily="34" charset="0"/>
              </a:endParaRPr>
            </a:p>
          </p:txBody>
        </p:sp>
        <p:sp>
          <p:nvSpPr>
            <p:cNvPr id="363" name="Flowchart: Decision 362"/>
            <p:cNvSpPr/>
            <p:nvPr/>
          </p:nvSpPr>
          <p:spPr>
            <a:xfrm>
              <a:off x="2077484" y="4737751"/>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70" name="Flowchart: Decision 369"/>
            <p:cNvSpPr/>
            <p:nvPr/>
          </p:nvSpPr>
          <p:spPr>
            <a:xfrm>
              <a:off x="5906363" y="4737751"/>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71" name="Flowchart: Decision 370"/>
            <p:cNvSpPr/>
            <p:nvPr/>
          </p:nvSpPr>
          <p:spPr>
            <a:xfrm>
              <a:off x="6306792" y="4737751"/>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72" name="Flowchart: Decision 371"/>
            <p:cNvSpPr/>
            <p:nvPr/>
          </p:nvSpPr>
          <p:spPr>
            <a:xfrm>
              <a:off x="7842275" y="4737751"/>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74" name="Flowchart: Decision 373"/>
            <p:cNvSpPr/>
            <p:nvPr/>
          </p:nvSpPr>
          <p:spPr>
            <a:xfrm>
              <a:off x="8247670" y="4737751"/>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75" name="Flowchart: Decision 374"/>
            <p:cNvSpPr/>
            <p:nvPr/>
          </p:nvSpPr>
          <p:spPr>
            <a:xfrm>
              <a:off x="3249383" y="4737751"/>
              <a:ext cx="393104" cy="379994"/>
            </a:xfrm>
            <a:prstGeom prst="flowChartDecision">
              <a:avLst/>
            </a:prstGeom>
            <a:solidFill>
              <a:srgbClr val="008000"/>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77" name="Flowchart: Decision 376"/>
            <p:cNvSpPr/>
            <p:nvPr/>
          </p:nvSpPr>
          <p:spPr>
            <a:xfrm>
              <a:off x="3646258" y="4737751"/>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81" name="AutoShape 59"/>
            <p:cNvSpPr>
              <a:spLocks noChangeArrowheads="1"/>
            </p:cNvSpPr>
            <p:nvPr/>
          </p:nvSpPr>
          <p:spPr bwMode="auto">
            <a:xfrm rot="5400000">
              <a:off x="2693975" y="4542855"/>
              <a:ext cx="324345" cy="769786"/>
            </a:xfrm>
            <a:prstGeom prst="can">
              <a:avLst>
                <a:gd name="adj" fmla="val 22110"/>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379" name="TextBox 43"/>
            <p:cNvSpPr txBox="1">
              <a:spLocks noChangeArrowheads="1"/>
            </p:cNvSpPr>
            <p:nvPr/>
          </p:nvSpPr>
          <p:spPr bwMode="auto">
            <a:xfrm>
              <a:off x="2464403" y="4812332"/>
              <a:ext cx="705555"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srgbClr val="000000"/>
                  </a:solidFill>
                  <a:cs typeface="Arial" panose="020B0604020202020204" pitchFamily="34" charset="0"/>
                </a:rPr>
                <a:t>11 Months</a:t>
              </a:r>
              <a:endParaRPr lang="en-US" sz="800" b="0" dirty="0">
                <a:solidFill>
                  <a:srgbClr val="000000"/>
                </a:solidFill>
                <a:cs typeface="Arial" panose="020B0604020202020204" pitchFamily="34" charset="0"/>
              </a:endParaRPr>
            </a:p>
          </p:txBody>
        </p:sp>
        <p:sp>
          <p:nvSpPr>
            <p:cNvPr id="382" name="AutoShape 22"/>
            <p:cNvSpPr>
              <a:spLocks noChangeArrowheads="1"/>
            </p:cNvSpPr>
            <p:nvPr/>
          </p:nvSpPr>
          <p:spPr bwMode="auto">
            <a:xfrm rot="5400000">
              <a:off x="4807817" y="4002053"/>
              <a:ext cx="322272" cy="1851390"/>
            </a:xfrm>
            <a:prstGeom prst="can">
              <a:avLst>
                <a:gd name="adj" fmla="val 2258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384" name="AutoShape 23"/>
            <p:cNvSpPr>
              <a:spLocks noChangeArrowheads="1"/>
            </p:cNvSpPr>
            <p:nvPr/>
          </p:nvSpPr>
          <p:spPr bwMode="auto">
            <a:xfrm rot="5400000">
              <a:off x="7109097" y="4368603"/>
              <a:ext cx="324347" cy="1118291"/>
            </a:xfrm>
            <a:prstGeom prst="can">
              <a:avLst>
                <a:gd name="adj" fmla="val 20061"/>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385" name="AutoShape 24"/>
            <p:cNvSpPr>
              <a:spLocks noChangeArrowheads="1"/>
            </p:cNvSpPr>
            <p:nvPr/>
          </p:nvSpPr>
          <p:spPr bwMode="auto">
            <a:xfrm rot="5400000">
              <a:off x="8701716" y="4714992"/>
              <a:ext cx="324347" cy="425512"/>
            </a:xfrm>
            <a:prstGeom prst="can">
              <a:avLst>
                <a:gd name="adj" fmla="val 1777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386" name="TextBox 385"/>
            <p:cNvSpPr txBox="1"/>
            <p:nvPr/>
          </p:nvSpPr>
          <p:spPr>
            <a:xfrm>
              <a:off x="2090138" y="4827721"/>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4</a:t>
              </a:r>
              <a:r>
                <a:rPr lang="en-US" sz="800" dirty="0" smtClean="0">
                  <a:solidFill>
                    <a:prstClr val="white"/>
                  </a:solidFill>
                  <a:latin typeface="Arial" panose="020B0604020202020204" pitchFamily="34" charset="0"/>
                  <a:cs typeface="Arial" panose="020B0604020202020204" pitchFamily="34" charset="0"/>
                </a:rPr>
                <a:t>/15</a:t>
              </a:r>
              <a:endParaRPr lang="en-US" sz="800" dirty="0">
                <a:solidFill>
                  <a:prstClr val="white"/>
                </a:solidFill>
                <a:latin typeface="Arial" panose="020B0604020202020204" pitchFamily="34" charset="0"/>
                <a:cs typeface="Arial" panose="020B0604020202020204" pitchFamily="34" charset="0"/>
              </a:endParaRPr>
            </a:p>
          </p:txBody>
        </p:sp>
        <p:sp>
          <p:nvSpPr>
            <p:cNvPr id="387" name="TextBox 386"/>
            <p:cNvSpPr txBox="1"/>
            <p:nvPr/>
          </p:nvSpPr>
          <p:spPr>
            <a:xfrm>
              <a:off x="1663519" y="4827721"/>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12/14</a:t>
              </a:r>
            </a:p>
          </p:txBody>
        </p:sp>
        <p:sp>
          <p:nvSpPr>
            <p:cNvPr id="389" name="TextBox 388"/>
            <p:cNvSpPr txBox="1"/>
            <p:nvPr/>
          </p:nvSpPr>
          <p:spPr>
            <a:xfrm>
              <a:off x="3250973" y="4827721"/>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smtClean="0">
                  <a:solidFill>
                    <a:prstClr val="white"/>
                  </a:solidFill>
                  <a:latin typeface="Arial" panose="020B0604020202020204" pitchFamily="34" charset="0"/>
                  <a:cs typeface="Arial" panose="020B0604020202020204" pitchFamily="34" charset="0"/>
                </a:rPr>
                <a:t>3/16</a:t>
              </a:r>
              <a:endParaRPr lang="en-US" sz="800" dirty="0">
                <a:solidFill>
                  <a:prstClr val="white"/>
                </a:solidFill>
                <a:latin typeface="Arial" panose="020B0604020202020204" pitchFamily="34" charset="0"/>
                <a:cs typeface="Arial" panose="020B0604020202020204" pitchFamily="34" charset="0"/>
              </a:endParaRPr>
            </a:p>
          </p:txBody>
        </p:sp>
        <p:sp>
          <p:nvSpPr>
            <p:cNvPr id="390" name="TextBox 389"/>
            <p:cNvSpPr txBox="1"/>
            <p:nvPr/>
          </p:nvSpPr>
          <p:spPr>
            <a:xfrm>
              <a:off x="3647848" y="4827721"/>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smtClean="0">
                  <a:solidFill>
                    <a:prstClr val="white">
                      <a:lumMod val="50000"/>
                    </a:prstClr>
                  </a:solidFill>
                  <a:latin typeface="Arial" panose="020B0604020202020204" pitchFamily="34" charset="0"/>
                  <a:cs typeface="Arial" panose="020B0604020202020204" pitchFamily="34" charset="0"/>
                </a:rPr>
                <a:t>4/16</a:t>
              </a:r>
              <a:endParaRPr lang="en-US" sz="800" dirty="0">
                <a:solidFill>
                  <a:prstClr val="white">
                    <a:lumMod val="50000"/>
                  </a:prstClr>
                </a:solidFill>
                <a:latin typeface="Arial" panose="020B0604020202020204" pitchFamily="34" charset="0"/>
                <a:cs typeface="Arial" panose="020B0604020202020204" pitchFamily="34" charset="0"/>
              </a:endParaRPr>
            </a:p>
          </p:txBody>
        </p:sp>
        <p:sp>
          <p:nvSpPr>
            <p:cNvPr id="395" name="TextBox 1"/>
            <p:cNvSpPr txBox="1">
              <a:spLocks noChangeArrowheads="1"/>
            </p:cNvSpPr>
            <p:nvPr/>
          </p:nvSpPr>
          <p:spPr bwMode="auto">
            <a:xfrm>
              <a:off x="4046583" y="4797780"/>
              <a:ext cx="1770359"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spc="600" dirty="0" smtClean="0">
                  <a:solidFill>
                    <a:srgbClr val="000000"/>
                  </a:solidFill>
                  <a:cs typeface="Arial" panose="020B0604020202020204" pitchFamily="34" charset="0"/>
                </a:rPr>
                <a:t>19 Months</a:t>
              </a:r>
              <a:endParaRPr lang="en-US" sz="800" b="0" spc="600" dirty="0">
                <a:solidFill>
                  <a:srgbClr val="000000"/>
                </a:solidFill>
                <a:cs typeface="Arial" panose="020B0604020202020204" pitchFamily="34" charset="0"/>
              </a:endParaRPr>
            </a:p>
          </p:txBody>
        </p:sp>
        <p:sp>
          <p:nvSpPr>
            <p:cNvPr id="413" name="AutoShape 24"/>
            <p:cNvSpPr>
              <a:spLocks noChangeArrowheads="1"/>
            </p:cNvSpPr>
            <p:nvPr/>
          </p:nvSpPr>
          <p:spPr bwMode="auto">
            <a:xfrm rot="5400000">
              <a:off x="1366876" y="4776872"/>
              <a:ext cx="324347" cy="301752"/>
            </a:xfrm>
            <a:prstGeom prst="can">
              <a:avLst>
                <a:gd name="adj" fmla="val 1777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prstClr val="black"/>
                </a:solidFill>
                <a:latin typeface="Arial" panose="020B0604020202020204" pitchFamily="34" charset="0"/>
                <a:cs typeface="Arial" panose="020B0604020202020204" pitchFamily="34" charset="0"/>
              </a:endParaRPr>
            </a:p>
          </p:txBody>
        </p:sp>
        <p:sp>
          <p:nvSpPr>
            <p:cNvPr id="411" name="AutoShape 82"/>
            <p:cNvSpPr>
              <a:spLocks noChangeArrowheads="1"/>
            </p:cNvSpPr>
            <p:nvPr/>
          </p:nvSpPr>
          <p:spPr bwMode="auto">
            <a:xfrm rot="16200000" flipV="1">
              <a:off x="1365747" y="4778001"/>
              <a:ext cx="324344" cy="299495"/>
            </a:xfrm>
            <a:prstGeom prst="can">
              <a:avLst>
                <a:gd name="adj" fmla="val 25954"/>
              </a:avLst>
            </a:prstGeom>
            <a:solidFill>
              <a:srgbClr val="0070C0"/>
            </a:solidFill>
            <a:ln w="9525">
              <a:solidFill>
                <a:schemeClr val="bg1">
                  <a:lumMod val="65000"/>
                </a:schemeClr>
              </a:solidFill>
              <a:round/>
              <a:headEnd/>
              <a:tailEnd/>
            </a:ln>
            <a:effectLst>
              <a:innerShdw blurRad="63500" dist="50800">
                <a:prstClr val="black">
                  <a:alpha val="50000"/>
                </a:prstClr>
              </a:innerShdw>
            </a:effectLst>
          </p:spPr>
          <p:txBody>
            <a:bodyPr wrap="none" anchor="ctr"/>
            <a:lstStyle/>
            <a:p>
              <a:pPr fontAlgn="auto">
                <a:spcBef>
                  <a:spcPts val="0"/>
                </a:spcBef>
                <a:spcAft>
                  <a:spcPts val="0"/>
                </a:spcAft>
              </a:pPr>
              <a:endParaRPr lang="en-US" sz="800" dirty="0">
                <a:solidFill>
                  <a:srgbClr val="000000"/>
                </a:solidFill>
                <a:latin typeface="Arial" panose="020B0604020202020204" pitchFamily="34" charset="0"/>
                <a:cs typeface="Arial" panose="020B0604020202020204" pitchFamily="34" charset="0"/>
              </a:endParaRPr>
            </a:p>
          </p:txBody>
        </p:sp>
        <p:sp>
          <p:nvSpPr>
            <p:cNvPr id="414" name="TextBox 1"/>
            <p:cNvSpPr txBox="1">
              <a:spLocks noChangeArrowheads="1"/>
            </p:cNvSpPr>
            <p:nvPr/>
          </p:nvSpPr>
          <p:spPr bwMode="auto">
            <a:xfrm>
              <a:off x="1378173" y="4812332"/>
              <a:ext cx="200761" cy="215444"/>
            </a:xfrm>
            <a:prstGeom prst="rect">
              <a:avLst/>
            </a:prstGeom>
            <a:noFill/>
            <a:ln>
              <a:noFill/>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a:solidFill>
                    <a:prstClr val="white"/>
                  </a:solidFill>
                  <a:cs typeface="Arial" panose="020B0604020202020204" pitchFamily="34" charset="0"/>
                </a:rPr>
                <a:t>4</a:t>
              </a:r>
            </a:p>
          </p:txBody>
        </p:sp>
      </p:grpSp>
      <p:sp>
        <p:nvSpPr>
          <p:cNvPr id="418" name="Flowchart: Decision 417"/>
          <p:cNvSpPr/>
          <p:nvPr/>
        </p:nvSpPr>
        <p:spPr bwMode="auto">
          <a:xfrm>
            <a:off x="5972176" y="3476625"/>
            <a:ext cx="323850" cy="371475"/>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grpSp>
        <p:nvGrpSpPr>
          <p:cNvPr id="18" name="Group 17" title="Cleceland/Detroit Schedule"/>
          <p:cNvGrpSpPr/>
          <p:nvPr/>
        </p:nvGrpSpPr>
        <p:grpSpPr>
          <a:xfrm>
            <a:off x="67354" y="6013350"/>
            <a:ext cx="9009292" cy="379994"/>
            <a:chOff x="78696" y="5877620"/>
            <a:chExt cx="9009292" cy="379994"/>
          </a:xfrm>
        </p:grpSpPr>
        <p:sp>
          <p:nvSpPr>
            <p:cNvPr id="220" name="AutoShape 59"/>
            <p:cNvSpPr>
              <a:spLocks noChangeArrowheads="1"/>
            </p:cNvSpPr>
            <p:nvPr/>
          </p:nvSpPr>
          <p:spPr bwMode="auto">
            <a:xfrm rot="5400000">
              <a:off x="2705317" y="5682724"/>
              <a:ext cx="324345" cy="769786"/>
            </a:xfrm>
            <a:prstGeom prst="can">
              <a:avLst>
                <a:gd name="adj" fmla="val 19625"/>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224" name="TextBox 223"/>
            <p:cNvSpPr txBox="1"/>
            <p:nvPr/>
          </p:nvSpPr>
          <p:spPr>
            <a:xfrm>
              <a:off x="78696" y="5906578"/>
              <a:ext cx="883611" cy="307777"/>
            </a:xfrm>
            <a:prstGeom prst="rect">
              <a:avLst/>
            </a:prstGeom>
            <a:noFill/>
            <a:effectLst>
              <a:innerShdw blurRad="63500" dist="50800" dir="10800000">
                <a:prstClr val="black">
                  <a:alpha val="50000"/>
                </a:prstClr>
              </a:innerShdw>
            </a:effectLst>
          </p:spPr>
          <p:txBody>
            <a:bodyPr tIns="0" bIns="0">
              <a:spAutoFit/>
            </a:bodyPr>
            <a:lstStyle/>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Cleveland/</a:t>
              </a:r>
            </a:p>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Detroit</a:t>
              </a:r>
            </a:p>
          </p:txBody>
        </p:sp>
        <p:sp>
          <p:nvSpPr>
            <p:cNvPr id="275" name="Flowchart: Decision 274"/>
            <p:cNvSpPr/>
            <p:nvPr/>
          </p:nvSpPr>
          <p:spPr>
            <a:xfrm>
              <a:off x="5917705" y="5877620"/>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76" name="Flowchart: Decision 275"/>
            <p:cNvSpPr/>
            <p:nvPr/>
          </p:nvSpPr>
          <p:spPr>
            <a:xfrm>
              <a:off x="7853617" y="5877620"/>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88" name="Flowchart: Decision 287"/>
            <p:cNvSpPr/>
            <p:nvPr/>
          </p:nvSpPr>
          <p:spPr>
            <a:xfrm>
              <a:off x="3657600" y="5877620"/>
              <a:ext cx="393104" cy="379994"/>
            </a:xfrm>
            <a:prstGeom prst="flowChartDecision">
              <a:avLst/>
            </a:prstGeom>
            <a:solidFill>
              <a:srgbClr val="0070C0"/>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01" name="Flowchart: Decision 300"/>
            <p:cNvSpPr/>
            <p:nvPr/>
          </p:nvSpPr>
          <p:spPr>
            <a:xfrm>
              <a:off x="1698239" y="5877620"/>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02" name="TextBox 301"/>
            <p:cNvSpPr txBox="1"/>
            <p:nvPr/>
          </p:nvSpPr>
          <p:spPr>
            <a:xfrm>
              <a:off x="1706896" y="5967590"/>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5/14</a:t>
              </a:r>
            </a:p>
          </p:txBody>
        </p:sp>
        <p:sp>
          <p:nvSpPr>
            <p:cNvPr id="322" name="Flowchart: Decision 321"/>
            <p:cNvSpPr/>
            <p:nvPr/>
          </p:nvSpPr>
          <p:spPr>
            <a:xfrm>
              <a:off x="984863" y="5877620"/>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23" name="TextBox 322"/>
            <p:cNvSpPr txBox="1"/>
            <p:nvPr/>
          </p:nvSpPr>
          <p:spPr>
            <a:xfrm>
              <a:off x="998859" y="5967590"/>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smtClean="0">
                  <a:solidFill>
                    <a:prstClr val="white"/>
                  </a:solidFill>
                  <a:latin typeface="Arial" panose="020B0604020202020204" pitchFamily="34" charset="0"/>
                  <a:cs typeface="Arial" panose="020B0604020202020204" pitchFamily="34" charset="0"/>
                </a:rPr>
                <a:t>1/14</a:t>
              </a:r>
              <a:endParaRPr lang="en-US" sz="800" dirty="0">
                <a:solidFill>
                  <a:prstClr val="white"/>
                </a:solidFill>
                <a:latin typeface="Arial" panose="020B0604020202020204" pitchFamily="34" charset="0"/>
                <a:cs typeface="Arial" panose="020B0604020202020204" pitchFamily="34" charset="0"/>
              </a:endParaRPr>
            </a:p>
          </p:txBody>
        </p:sp>
        <p:sp>
          <p:nvSpPr>
            <p:cNvPr id="428" name="Flowchart: Decision 427"/>
            <p:cNvSpPr/>
            <p:nvPr/>
          </p:nvSpPr>
          <p:spPr>
            <a:xfrm>
              <a:off x="2088826" y="5877620"/>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29" name="TextBox 428"/>
            <p:cNvSpPr txBox="1"/>
            <p:nvPr/>
          </p:nvSpPr>
          <p:spPr>
            <a:xfrm>
              <a:off x="2090846" y="5967590"/>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9/14</a:t>
              </a:r>
            </a:p>
          </p:txBody>
        </p:sp>
        <p:sp>
          <p:nvSpPr>
            <p:cNvPr id="430" name="Flowchart: Decision 429"/>
            <p:cNvSpPr/>
            <p:nvPr/>
          </p:nvSpPr>
          <p:spPr>
            <a:xfrm>
              <a:off x="3260725" y="5877620"/>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31" name="TextBox 430"/>
            <p:cNvSpPr txBox="1"/>
            <p:nvPr/>
          </p:nvSpPr>
          <p:spPr>
            <a:xfrm>
              <a:off x="3278343" y="5967590"/>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6/15</a:t>
              </a:r>
            </a:p>
          </p:txBody>
        </p:sp>
        <p:sp>
          <p:nvSpPr>
            <p:cNvPr id="432" name="TextBox 43"/>
            <p:cNvSpPr txBox="1">
              <a:spLocks noChangeArrowheads="1"/>
            </p:cNvSpPr>
            <p:nvPr/>
          </p:nvSpPr>
          <p:spPr bwMode="auto">
            <a:xfrm>
              <a:off x="2598108" y="5942676"/>
              <a:ext cx="697492"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a:solidFill>
                    <a:prstClr val="white"/>
                  </a:solidFill>
                  <a:cs typeface="Arial" panose="020B0604020202020204" pitchFamily="34" charset="0"/>
                </a:rPr>
                <a:t>9</a:t>
              </a:r>
              <a:r>
                <a:rPr lang="en-US" sz="800" b="0" dirty="0" smtClean="0">
                  <a:solidFill>
                    <a:prstClr val="white"/>
                  </a:solidFill>
                  <a:cs typeface="Arial" panose="020B0604020202020204" pitchFamily="34" charset="0"/>
                </a:rPr>
                <a:t> </a:t>
              </a:r>
              <a:r>
                <a:rPr lang="en-US" sz="800" b="0" dirty="0">
                  <a:solidFill>
                    <a:prstClr val="white"/>
                  </a:solidFill>
                  <a:cs typeface="Arial" panose="020B0604020202020204" pitchFamily="34" charset="0"/>
                </a:rPr>
                <a:t>Months</a:t>
              </a:r>
            </a:p>
          </p:txBody>
        </p:sp>
        <p:sp>
          <p:nvSpPr>
            <p:cNvPr id="442" name="Flowchart: Decision 441"/>
            <p:cNvSpPr/>
            <p:nvPr/>
          </p:nvSpPr>
          <p:spPr>
            <a:xfrm>
              <a:off x="6318134" y="5877620"/>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77" name="Flowchart: Decision 476"/>
            <p:cNvSpPr/>
            <p:nvPr/>
          </p:nvSpPr>
          <p:spPr>
            <a:xfrm>
              <a:off x="8259012" y="5877620"/>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23" name="AutoShape 24"/>
            <p:cNvSpPr>
              <a:spLocks noChangeArrowheads="1"/>
            </p:cNvSpPr>
            <p:nvPr/>
          </p:nvSpPr>
          <p:spPr bwMode="auto">
            <a:xfrm rot="5400000">
              <a:off x="8713059" y="5854861"/>
              <a:ext cx="324346" cy="425512"/>
            </a:xfrm>
            <a:prstGeom prst="can">
              <a:avLst>
                <a:gd name="adj" fmla="val 1777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222" name="AutoShape 23"/>
            <p:cNvSpPr>
              <a:spLocks noChangeArrowheads="1"/>
            </p:cNvSpPr>
            <p:nvPr/>
          </p:nvSpPr>
          <p:spPr bwMode="auto">
            <a:xfrm rot="5400000">
              <a:off x="7120439" y="5508472"/>
              <a:ext cx="324347" cy="1118291"/>
            </a:xfrm>
            <a:prstGeom prst="can">
              <a:avLst>
                <a:gd name="adj" fmla="val 20061"/>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221" name="AutoShape 22"/>
            <p:cNvSpPr>
              <a:spLocks noChangeArrowheads="1"/>
            </p:cNvSpPr>
            <p:nvPr/>
          </p:nvSpPr>
          <p:spPr bwMode="auto">
            <a:xfrm rot="5400000">
              <a:off x="4819159" y="5141923"/>
              <a:ext cx="322271" cy="1851390"/>
            </a:xfrm>
            <a:prstGeom prst="can">
              <a:avLst>
                <a:gd name="adj" fmla="val 2258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366" name="AutoShape 27"/>
            <p:cNvSpPr>
              <a:spLocks noChangeArrowheads="1"/>
            </p:cNvSpPr>
            <p:nvPr/>
          </p:nvSpPr>
          <p:spPr bwMode="auto">
            <a:xfrm rot="5400000">
              <a:off x="1377587" y="5916108"/>
              <a:ext cx="324343" cy="303018"/>
            </a:xfrm>
            <a:prstGeom prst="can">
              <a:avLst>
                <a:gd name="adj" fmla="val 25004"/>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vert="vert270" wrap="none" anchor="ctr"/>
            <a:lstStyle/>
            <a:p>
              <a:pPr fontAlgn="auto">
                <a:spcBef>
                  <a:spcPts val="0"/>
                </a:spcBef>
                <a:spcAft>
                  <a:spcPts val="0"/>
                </a:spcAft>
                <a:defRPr/>
              </a:pPr>
              <a:r>
                <a:rPr lang="en-US" sz="800" dirty="0" smtClean="0">
                  <a:solidFill>
                    <a:prstClr val="white"/>
                  </a:solidFill>
                  <a:latin typeface="Arial" panose="020B0604020202020204" pitchFamily="34" charset="0"/>
                  <a:cs typeface="Arial" panose="020B0604020202020204" pitchFamily="34" charset="0"/>
                </a:rPr>
                <a:t>4</a:t>
              </a:r>
              <a:endParaRPr lang="en-US" sz="800" dirty="0">
                <a:solidFill>
                  <a:prstClr val="white"/>
                </a:solidFill>
                <a:latin typeface="Arial" panose="020B0604020202020204" pitchFamily="34" charset="0"/>
                <a:cs typeface="Arial" panose="020B0604020202020204" pitchFamily="34" charset="0"/>
              </a:endParaRPr>
            </a:p>
          </p:txBody>
        </p:sp>
        <p:sp>
          <p:nvSpPr>
            <p:cNvPr id="394" name="TextBox 393"/>
            <p:cNvSpPr txBox="1"/>
            <p:nvPr/>
          </p:nvSpPr>
          <p:spPr>
            <a:xfrm>
              <a:off x="3659189" y="5967590"/>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6/15</a:t>
              </a:r>
            </a:p>
          </p:txBody>
        </p:sp>
        <p:sp>
          <p:nvSpPr>
            <p:cNvPr id="404" name="TextBox 1"/>
            <p:cNvSpPr txBox="1">
              <a:spLocks noChangeArrowheads="1"/>
            </p:cNvSpPr>
            <p:nvPr/>
          </p:nvSpPr>
          <p:spPr bwMode="auto">
            <a:xfrm>
              <a:off x="4063413" y="5937650"/>
              <a:ext cx="1764871"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spc="600" dirty="0" smtClean="0">
                  <a:solidFill>
                    <a:srgbClr val="000000"/>
                  </a:solidFill>
                  <a:cs typeface="Arial" panose="020B0604020202020204" pitchFamily="34" charset="0"/>
                </a:rPr>
                <a:t>19 Months</a:t>
              </a:r>
              <a:endParaRPr lang="en-US" sz="800" b="0" spc="600" dirty="0">
                <a:solidFill>
                  <a:srgbClr val="000000"/>
                </a:solidFill>
                <a:cs typeface="Arial" panose="020B0604020202020204" pitchFamily="34" charset="0"/>
              </a:endParaRPr>
            </a:p>
          </p:txBody>
        </p:sp>
      </p:grpSp>
      <p:grpSp>
        <p:nvGrpSpPr>
          <p:cNvPr id="20" name="Group 19" title="South/Central Florida Schedule"/>
          <p:cNvGrpSpPr/>
          <p:nvPr/>
        </p:nvGrpSpPr>
        <p:grpSpPr>
          <a:xfrm>
            <a:off x="67354" y="5156125"/>
            <a:ext cx="9009292" cy="400475"/>
            <a:chOff x="78696" y="5020395"/>
            <a:chExt cx="9009292" cy="400475"/>
          </a:xfrm>
        </p:grpSpPr>
        <p:sp>
          <p:nvSpPr>
            <p:cNvPr id="201" name="AutoShape 20"/>
            <p:cNvSpPr>
              <a:spLocks noChangeArrowheads="1"/>
            </p:cNvSpPr>
            <p:nvPr/>
          </p:nvSpPr>
          <p:spPr bwMode="auto">
            <a:xfrm rot="5400000">
              <a:off x="1378219" y="5059516"/>
              <a:ext cx="324345" cy="301752"/>
            </a:xfrm>
            <a:prstGeom prst="can">
              <a:avLst>
                <a:gd name="adj" fmla="val 25000"/>
              </a:avLst>
            </a:prstGeom>
            <a:solidFill>
              <a:srgbClr val="0070C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203" name="AutoShape 23"/>
            <p:cNvSpPr>
              <a:spLocks noChangeArrowheads="1"/>
            </p:cNvSpPr>
            <p:nvPr/>
          </p:nvSpPr>
          <p:spPr bwMode="auto">
            <a:xfrm rot="5400000">
              <a:off x="7120439" y="4651247"/>
              <a:ext cx="324347" cy="1118291"/>
            </a:xfrm>
            <a:prstGeom prst="can">
              <a:avLst>
                <a:gd name="adj" fmla="val 20061"/>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205" name="AutoShape 59"/>
            <p:cNvSpPr>
              <a:spLocks noChangeArrowheads="1"/>
            </p:cNvSpPr>
            <p:nvPr/>
          </p:nvSpPr>
          <p:spPr bwMode="auto">
            <a:xfrm rot="5400000">
              <a:off x="2705317" y="4825499"/>
              <a:ext cx="324345" cy="769786"/>
            </a:xfrm>
            <a:prstGeom prst="can">
              <a:avLst>
                <a:gd name="adj" fmla="val 19625"/>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209" name="TextBox 208"/>
            <p:cNvSpPr txBox="1"/>
            <p:nvPr/>
          </p:nvSpPr>
          <p:spPr>
            <a:xfrm>
              <a:off x="78696" y="5050914"/>
              <a:ext cx="1036011" cy="307777"/>
            </a:xfrm>
            <a:prstGeom prst="rect">
              <a:avLst/>
            </a:prstGeom>
            <a:noFill/>
            <a:effectLst>
              <a:innerShdw blurRad="63500" dist="50800" dir="10800000">
                <a:prstClr val="black">
                  <a:alpha val="50000"/>
                </a:prstClr>
              </a:innerShdw>
            </a:effectLst>
          </p:spPr>
          <p:txBody>
            <a:bodyPr tIns="0" bIns="0">
              <a:spAutoFit/>
            </a:bodyPr>
            <a:lstStyle/>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South/Central </a:t>
              </a:r>
            </a:p>
            <a:p>
              <a:pPr fontAlgn="auto">
                <a:spcBef>
                  <a:spcPts val="0"/>
                </a:spcBef>
                <a:spcAft>
                  <a:spcPts val="0"/>
                </a:spcAft>
                <a:defRPr/>
              </a:pPr>
              <a:r>
                <a:rPr lang="en-US" sz="1000" b="1" dirty="0">
                  <a:solidFill>
                    <a:prstClr val="black"/>
                  </a:solidFill>
                  <a:latin typeface="Arial" panose="020B0604020202020204" pitchFamily="34" charset="0"/>
                  <a:cs typeface="Arial" panose="020B0604020202020204" pitchFamily="34" charset="0"/>
                </a:rPr>
                <a:t>Florida</a:t>
              </a:r>
            </a:p>
          </p:txBody>
        </p:sp>
        <p:sp>
          <p:nvSpPr>
            <p:cNvPr id="273" name="Flowchart: Decision 272"/>
            <p:cNvSpPr/>
            <p:nvPr/>
          </p:nvSpPr>
          <p:spPr>
            <a:xfrm>
              <a:off x="5917705" y="5034181"/>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78" name="Flowchart: Decision 277"/>
            <p:cNvSpPr/>
            <p:nvPr/>
          </p:nvSpPr>
          <p:spPr>
            <a:xfrm>
              <a:off x="7853617" y="5020395"/>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61" name="Flowchart: Decision 260"/>
            <p:cNvSpPr/>
            <p:nvPr/>
          </p:nvSpPr>
          <p:spPr>
            <a:xfrm>
              <a:off x="2088826" y="5020395"/>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330" name="TextBox 329"/>
            <p:cNvSpPr txBox="1"/>
            <p:nvPr/>
          </p:nvSpPr>
          <p:spPr>
            <a:xfrm>
              <a:off x="2061993" y="5110365"/>
              <a:ext cx="444352"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10/14</a:t>
              </a:r>
            </a:p>
          </p:txBody>
        </p:sp>
        <p:sp>
          <p:nvSpPr>
            <p:cNvPr id="423" name="Flowchart: Decision 422"/>
            <p:cNvSpPr/>
            <p:nvPr/>
          </p:nvSpPr>
          <p:spPr>
            <a:xfrm>
              <a:off x="1698239" y="5020395"/>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26" name="TextBox 425"/>
            <p:cNvSpPr txBox="1"/>
            <p:nvPr/>
          </p:nvSpPr>
          <p:spPr>
            <a:xfrm>
              <a:off x="1706896" y="5110365"/>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9/12</a:t>
              </a:r>
            </a:p>
          </p:txBody>
        </p:sp>
        <p:sp>
          <p:nvSpPr>
            <p:cNvPr id="434" name="Flowchart: Decision 433"/>
            <p:cNvSpPr/>
            <p:nvPr/>
          </p:nvSpPr>
          <p:spPr>
            <a:xfrm>
              <a:off x="3657600" y="5033802"/>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35" name="Flowchart: Decision 434"/>
            <p:cNvSpPr/>
            <p:nvPr/>
          </p:nvSpPr>
          <p:spPr>
            <a:xfrm>
              <a:off x="3260725" y="5040876"/>
              <a:ext cx="393104" cy="379994"/>
            </a:xfrm>
            <a:prstGeom prst="flowChartDecision">
              <a:avLst/>
            </a:prstGeom>
            <a:solidFill>
              <a:srgbClr val="00800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36" name="TextBox 435"/>
            <p:cNvSpPr txBox="1"/>
            <p:nvPr/>
          </p:nvSpPr>
          <p:spPr>
            <a:xfrm>
              <a:off x="3255901" y="5110365"/>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smtClean="0">
                  <a:solidFill>
                    <a:prstClr val="white"/>
                  </a:solidFill>
                  <a:latin typeface="Arial" panose="020B0604020202020204" pitchFamily="34" charset="0"/>
                  <a:cs typeface="Arial" panose="020B0604020202020204" pitchFamily="34" charset="0"/>
                </a:rPr>
                <a:t>1/16</a:t>
              </a:r>
              <a:endParaRPr lang="en-US" sz="800" dirty="0">
                <a:solidFill>
                  <a:prstClr val="white"/>
                </a:solidFill>
                <a:latin typeface="Arial" panose="020B0604020202020204" pitchFamily="34" charset="0"/>
                <a:cs typeface="Arial" panose="020B0604020202020204" pitchFamily="34" charset="0"/>
              </a:endParaRPr>
            </a:p>
          </p:txBody>
        </p:sp>
        <p:sp>
          <p:nvSpPr>
            <p:cNvPr id="437" name="TextBox 43"/>
            <p:cNvSpPr txBox="1">
              <a:spLocks noChangeArrowheads="1"/>
            </p:cNvSpPr>
            <p:nvPr/>
          </p:nvSpPr>
          <p:spPr bwMode="auto">
            <a:xfrm>
              <a:off x="2733437" y="5130602"/>
              <a:ext cx="697493"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lIns="0" rIns="0">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smtClean="0">
                  <a:solidFill>
                    <a:srgbClr val="000000"/>
                  </a:solidFill>
                  <a:cs typeface="Arial" panose="020B0604020202020204" pitchFamily="34" charset="0"/>
                </a:rPr>
                <a:t>15 </a:t>
              </a:r>
              <a:r>
                <a:rPr lang="en-US" sz="800" b="0" dirty="0">
                  <a:solidFill>
                    <a:srgbClr val="000000"/>
                  </a:solidFill>
                  <a:cs typeface="Arial" panose="020B0604020202020204" pitchFamily="34" charset="0"/>
                </a:rPr>
                <a:t>Months</a:t>
              </a:r>
            </a:p>
          </p:txBody>
        </p:sp>
        <p:sp>
          <p:nvSpPr>
            <p:cNvPr id="440" name="Flowchart: Decision 439"/>
            <p:cNvSpPr/>
            <p:nvPr/>
          </p:nvSpPr>
          <p:spPr>
            <a:xfrm>
              <a:off x="6321309" y="5037644"/>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79" name="Flowchart: Decision 478"/>
            <p:cNvSpPr/>
            <p:nvPr/>
          </p:nvSpPr>
          <p:spPr>
            <a:xfrm>
              <a:off x="8259012" y="5020395"/>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204" name="AutoShape 24"/>
            <p:cNvSpPr>
              <a:spLocks noChangeArrowheads="1"/>
            </p:cNvSpPr>
            <p:nvPr/>
          </p:nvSpPr>
          <p:spPr bwMode="auto">
            <a:xfrm rot="5400000">
              <a:off x="8713058" y="4997636"/>
              <a:ext cx="324347" cy="425512"/>
            </a:xfrm>
            <a:prstGeom prst="can">
              <a:avLst>
                <a:gd name="adj" fmla="val 1777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193" name="AutoShape 22"/>
            <p:cNvSpPr>
              <a:spLocks noChangeArrowheads="1"/>
            </p:cNvSpPr>
            <p:nvPr/>
          </p:nvSpPr>
          <p:spPr bwMode="auto">
            <a:xfrm rot="5400000">
              <a:off x="4819159" y="4284697"/>
              <a:ext cx="322272" cy="1851390"/>
            </a:xfrm>
            <a:prstGeom prst="can">
              <a:avLst>
                <a:gd name="adj" fmla="val 22584"/>
              </a:avLst>
            </a:prstGeom>
            <a:solidFill>
              <a:schemeClr val="bg1"/>
            </a:solidFill>
            <a:ln w="9525">
              <a:solidFill>
                <a:schemeClr val="bg1">
                  <a:lumMod val="65000"/>
                </a:schemeClr>
              </a:solidFill>
              <a:round/>
              <a:headEnd/>
              <a:tailEnd/>
            </a:ln>
            <a:effectLst>
              <a:innerShdw blurRad="63500" dist="50800" dir="10800000">
                <a:prstClr val="black">
                  <a:alpha val="50000"/>
                </a:prstClr>
              </a:innerShdw>
            </a:effectLst>
            <a:ex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504" name="TextBox 1"/>
            <p:cNvSpPr txBox="1">
              <a:spLocks noChangeArrowheads="1"/>
            </p:cNvSpPr>
            <p:nvPr/>
          </p:nvSpPr>
          <p:spPr bwMode="auto">
            <a:xfrm>
              <a:off x="1381578" y="5094976"/>
              <a:ext cx="244778" cy="215444"/>
            </a:xfrm>
            <a:prstGeom prst="rect">
              <a:avLst/>
            </a:prstGeom>
            <a:noFill/>
            <a:ln>
              <a:noFill/>
            </a:ln>
            <a:effectLst>
              <a:innerShdw blurRad="63500" dist="50800" dir="10800000">
                <a:prstClr val="black">
                  <a:alpha val="50000"/>
                </a:prstClr>
              </a:innerShdw>
            </a:effectLs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dirty="0">
                  <a:solidFill>
                    <a:prstClr val="white"/>
                  </a:solidFill>
                  <a:cs typeface="Arial" panose="020B0604020202020204" pitchFamily="34" charset="0"/>
                </a:rPr>
                <a:t>4</a:t>
              </a:r>
            </a:p>
          </p:txBody>
        </p:sp>
        <p:sp>
          <p:nvSpPr>
            <p:cNvPr id="513" name="Flowchart: Decision 512"/>
            <p:cNvSpPr/>
            <p:nvPr/>
          </p:nvSpPr>
          <p:spPr>
            <a:xfrm>
              <a:off x="984863" y="5020395"/>
              <a:ext cx="393104" cy="379994"/>
            </a:xfrm>
            <a:prstGeom prst="flowChartDecision">
              <a:avLst/>
            </a:prstGeom>
            <a:solidFill>
              <a:srgbClr val="0070C0"/>
            </a:soli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516" name="TextBox 515"/>
            <p:cNvSpPr txBox="1"/>
            <p:nvPr/>
          </p:nvSpPr>
          <p:spPr>
            <a:xfrm>
              <a:off x="998859" y="5110365"/>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fontAlgn="auto">
                <a:spcBef>
                  <a:spcPts val="0"/>
                </a:spcBef>
                <a:spcAft>
                  <a:spcPts val="0"/>
                </a:spcAft>
                <a:defRPr/>
              </a:pPr>
              <a:r>
                <a:rPr lang="en-US" sz="800" dirty="0">
                  <a:solidFill>
                    <a:prstClr val="white"/>
                  </a:solidFill>
                  <a:latin typeface="Arial" panose="020B0604020202020204" pitchFamily="34" charset="0"/>
                  <a:cs typeface="Arial" panose="020B0604020202020204" pitchFamily="34" charset="0"/>
                </a:rPr>
                <a:t>5/12</a:t>
              </a:r>
            </a:p>
          </p:txBody>
        </p:sp>
        <p:sp>
          <p:nvSpPr>
            <p:cNvPr id="391" name="TextBox 390"/>
            <p:cNvSpPr txBox="1"/>
            <p:nvPr/>
          </p:nvSpPr>
          <p:spPr>
            <a:xfrm>
              <a:off x="3659189" y="5110365"/>
              <a:ext cx="386645"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smtClean="0">
                  <a:solidFill>
                    <a:prstClr val="white">
                      <a:lumMod val="50000"/>
                    </a:prstClr>
                  </a:solidFill>
                  <a:latin typeface="Arial" panose="020B0604020202020204" pitchFamily="34" charset="0"/>
                  <a:cs typeface="Arial" panose="020B0604020202020204" pitchFamily="34" charset="0"/>
                </a:rPr>
                <a:t>2/16</a:t>
              </a:r>
              <a:endParaRPr lang="en-US" sz="800" dirty="0">
                <a:solidFill>
                  <a:prstClr val="white">
                    <a:lumMod val="50000"/>
                  </a:prstClr>
                </a:solidFill>
                <a:latin typeface="Arial" panose="020B0604020202020204" pitchFamily="34" charset="0"/>
                <a:cs typeface="Arial" panose="020B0604020202020204" pitchFamily="34" charset="0"/>
              </a:endParaRPr>
            </a:p>
          </p:txBody>
        </p:sp>
        <p:sp>
          <p:nvSpPr>
            <p:cNvPr id="396" name="TextBox 1"/>
            <p:cNvSpPr txBox="1">
              <a:spLocks noChangeArrowheads="1"/>
            </p:cNvSpPr>
            <p:nvPr/>
          </p:nvSpPr>
          <p:spPr bwMode="auto">
            <a:xfrm>
              <a:off x="4057925" y="5080424"/>
              <a:ext cx="1770359" cy="215444"/>
            </a:xfrm>
            <a:prstGeom prst="rect">
              <a:avLst/>
            </a:prstGeom>
            <a:noFill/>
            <a:ln w="9525">
              <a:noFill/>
              <a:miter lim="800000"/>
              <a:headEnd/>
              <a:tailEnd/>
            </a:ln>
            <a:effectLst>
              <a:innerShdw blurRad="63500" dist="50800" dir="10800000">
                <a:prstClr val="black">
                  <a:alpha val="50000"/>
                </a:prstClr>
              </a:innerShdw>
            </a:effectLst>
            <a:extLst/>
          </p:spPr>
          <p:txBody>
            <a:bodyPr wrap="squar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fontAlgn="auto" hangingPunct="1">
                <a:spcBef>
                  <a:spcPts val="0"/>
                </a:spcBef>
                <a:spcAft>
                  <a:spcPts val="0"/>
                </a:spcAft>
                <a:defRPr/>
              </a:pPr>
              <a:r>
                <a:rPr lang="en-US" sz="800" b="0" spc="600" dirty="0" smtClean="0">
                  <a:solidFill>
                    <a:srgbClr val="000000"/>
                  </a:solidFill>
                  <a:cs typeface="Arial" panose="020B0604020202020204" pitchFamily="34" charset="0"/>
                </a:rPr>
                <a:t>19 Months</a:t>
              </a:r>
              <a:endParaRPr lang="en-US" sz="800" b="0" spc="600" dirty="0">
                <a:solidFill>
                  <a:srgbClr val="000000"/>
                </a:solidFill>
                <a:cs typeface="Arial" panose="020B0604020202020204" pitchFamily="34" charset="0"/>
              </a:endParaRPr>
            </a:p>
          </p:txBody>
        </p:sp>
        <p:sp>
          <p:nvSpPr>
            <p:cNvPr id="360" name="AutoShape 82"/>
            <p:cNvSpPr>
              <a:spLocks noChangeArrowheads="1"/>
            </p:cNvSpPr>
            <p:nvPr/>
          </p:nvSpPr>
          <p:spPr bwMode="auto">
            <a:xfrm rot="16200000" flipV="1">
              <a:off x="2494604" y="5040719"/>
              <a:ext cx="324344" cy="338035"/>
            </a:xfrm>
            <a:prstGeom prst="can">
              <a:avLst>
                <a:gd name="adj" fmla="val 25954"/>
              </a:avLst>
            </a:prstGeom>
            <a:solidFill>
              <a:srgbClr val="008000"/>
            </a:solidFill>
            <a:ln w="9525">
              <a:solidFill>
                <a:schemeClr val="bg1">
                  <a:lumMod val="65000"/>
                </a:schemeClr>
              </a:solidFill>
              <a:round/>
              <a:headEnd/>
              <a:tailEnd/>
            </a:ln>
            <a:effectLst>
              <a:innerShdw blurRad="63500" dist="50800">
                <a:prstClr val="black">
                  <a:alpha val="50000"/>
                </a:prstClr>
              </a:innerShdw>
            </a:effectLst>
          </p:spPr>
          <p:txBody>
            <a:bodyPr wrap="none" anchor="ctr"/>
            <a:lstStyle/>
            <a:p>
              <a:pPr fontAlgn="auto">
                <a:spcBef>
                  <a:spcPts val="0"/>
                </a:spcBef>
                <a:spcAft>
                  <a:spcPts val="0"/>
                </a:spcAft>
              </a:pPr>
              <a:endParaRPr lang="en-US" sz="800" dirty="0">
                <a:solidFill>
                  <a:srgbClr val="000000"/>
                </a:solidFill>
                <a:latin typeface="Arial" panose="020B0604020202020204" pitchFamily="34" charset="0"/>
                <a:cs typeface="Arial" panose="020B0604020202020204" pitchFamily="34" charset="0"/>
              </a:endParaRPr>
            </a:p>
          </p:txBody>
        </p:sp>
      </p:grpSp>
      <p:cxnSp>
        <p:nvCxnSpPr>
          <p:cNvPr id="416" name="Straight Connector 415" descr="line" title="Decorative Element"/>
          <p:cNvCxnSpPr/>
          <p:nvPr/>
        </p:nvCxnSpPr>
        <p:spPr>
          <a:xfrm flipH="1">
            <a:off x="190743" y="1750165"/>
            <a:ext cx="8686800" cy="0"/>
          </a:xfrm>
          <a:prstGeom prst="line">
            <a:avLst/>
          </a:prstGeom>
          <a:ln w="19050" cmpd="sng">
            <a:solidFill>
              <a:schemeClr val="bg1">
                <a:lumMod val="50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102" name="Title 101"/>
          <p:cNvSpPr>
            <a:spLocks noGrp="1"/>
          </p:cNvSpPr>
          <p:nvPr>
            <p:ph type="title"/>
          </p:nvPr>
        </p:nvSpPr>
        <p:spPr>
          <a:xfrm>
            <a:off x="0" y="104482"/>
            <a:ext cx="9144000" cy="613129"/>
          </a:xfrm>
        </p:spPr>
        <p:txBody>
          <a:bodyPr/>
          <a:lstStyle/>
          <a:p>
            <a:r>
              <a:rPr lang="en-US" sz="3200" dirty="0">
                <a:solidFill>
                  <a:schemeClr val="tx2"/>
                </a:solidFill>
              </a:rPr>
              <a:t>Metroplex Schedule Status</a:t>
            </a:r>
            <a:r>
              <a:rPr lang="en-US" dirty="0">
                <a:solidFill>
                  <a:schemeClr val="tx2"/>
                </a:solidFill>
              </a:rPr>
              <a:t> </a:t>
            </a:r>
            <a:r>
              <a:rPr lang="en-US" sz="2400" dirty="0" smtClean="0">
                <a:solidFill>
                  <a:schemeClr val="tx2"/>
                </a:solidFill>
              </a:rPr>
              <a:t>(July 2015)</a:t>
            </a:r>
            <a:endParaRPr lang="en-US" sz="3200" dirty="0">
              <a:solidFill>
                <a:schemeClr val="tx2"/>
              </a:solidFill>
            </a:endParaRPr>
          </a:p>
        </p:txBody>
      </p:sp>
      <p:sp>
        <p:nvSpPr>
          <p:cNvPr id="419" name="TextBox 418"/>
          <p:cNvSpPr txBox="1"/>
          <p:nvPr/>
        </p:nvSpPr>
        <p:spPr>
          <a:xfrm>
            <a:off x="5945858" y="3537821"/>
            <a:ext cx="386644" cy="215444"/>
          </a:xfrm>
          <a:prstGeom prst="rect">
            <a:avLst/>
          </a:prstGeom>
          <a:noFill/>
          <a:ln>
            <a:noFill/>
          </a:ln>
          <a:effectLst>
            <a:innerShdw blurRad="63500" dist="50800" dir="10800000">
              <a:prstClr val="black">
                <a:alpha val="50000"/>
              </a:prstClr>
            </a:innerShdw>
          </a:effectLst>
        </p:spPr>
        <p:txBody>
          <a:bodyPr wrap="none">
            <a:spAutoFit/>
          </a:bodyPr>
          <a:lstStyle/>
          <a:p>
            <a:pPr algn="ctr" fontAlgn="auto">
              <a:spcBef>
                <a:spcPts val="0"/>
              </a:spcBef>
              <a:spcAft>
                <a:spcPts val="0"/>
              </a:spcAft>
              <a:defRPr/>
            </a:pPr>
            <a:r>
              <a:rPr lang="en-US" sz="800" dirty="0" smtClean="0">
                <a:solidFill>
                  <a:prstClr val="white"/>
                </a:solidFill>
                <a:latin typeface="Arial" panose="020B0604020202020204" pitchFamily="34" charset="0"/>
                <a:cs typeface="Arial" panose="020B0604020202020204" pitchFamily="34" charset="0"/>
              </a:rPr>
              <a:t>5/15</a:t>
            </a:r>
            <a:endParaRPr lang="en-US" sz="800" dirty="0">
              <a:solidFill>
                <a:prstClr val="white"/>
              </a:solidFill>
              <a:latin typeface="Arial" panose="020B0604020202020204" pitchFamily="34" charset="0"/>
              <a:cs typeface="Arial" panose="020B0604020202020204" pitchFamily="34" charset="0"/>
            </a:endParaRPr>
          </a:p>
        </p:txBody>
      </p:sp>
      <p:sp>
        <p:nvSpPr>
          <p:cNvPr id="420" name="Flowchart: Decision 419"/>
          <p:cNvSpPr/>
          <p:nvPr/>
        </p:nvSpPr>
        <p:spPr>
          <a:xfrm>
            <a:off x="7849907" y="3447761"/>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46" name="Flowchart: Decision 445"/>
          <p:cNvSpPr/>
          <p:nvPr/>
        </p:nvSpPr>
        <p:spPr>
          <a:xfrm>
            <a:off x="7883556" y="3873293"/>
            <a:ext cx="393104" cy="379994"/>
          </a:xfrm>
          <a:prstGeom prst="flowChartDecision">
            <a:avLst/>
          </a:prstGeom>
          <a:solidFill>
            <a:schemeClr val="bg1"/>
          </a:solidFill>
          <a:ln w="9525">
            <a:solidFill>
              <a:schemeClr val="bg1">
                <a:lumMod val="65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45" name="AutoShape 20"/>
          <p:cNvSpPr>
            <a:spLocks noChangeArrowheads="1"/>
          </p:cNvSpPr>
          <p:nvPr/>
        </p:nvSpPr>
        <p:spPr bwMode="auto">
          <a:xfrm rot="5400000">
            <a:off x="8605408" y="3186104"/>
            <a:ext cx="304806" cy="184549"/>
          </a:xfrm>
          <a:prstGeom prst="can">
            <a:avLst>
              <a:gd name="adj" fmla="val 25000"/>
            </a:avLst>
          </a:prstGeom>
          <a:solidFill>
            <a:srgbClr val="009644"/>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447" name="AutoShape 20"/>
          <p:cNvSpPr>
            <a:spLocks noChangeArrowheads="1"/>
          </p:cNvSpPr>
          <p:nvPr/>
        </p:nvSpPr>
        <p:spPr bwMode="auto">
          <a:xfrm rot="5400000">
            <a:off x="6698003" y="3558878"/>
            <a:ext cx="304806" cy="232902"/>
          </a:xfrm>
          <a:prstGeom prst="can">
            <a:avLst>
              <a:gd name="adj" fmla="val 25000"/>
            </a:avLst>
          </a:prstGeom>
          <a:solidFill>
            <a:srgbClr val="00800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448" name="AutoShape 20"/>
          <p:cNvSpPr>
            <a:spLocks noChangeArrowheads="1"/>
          </p:cNvSpPr>
          <p:nvPr/>
        </p:nvSpPr>
        <p:spPr bwMode="auto">
          <a:xfrm rot="5400000">
            <a:off x="6751395" y="3885682"/>
            <a:ext cx="304806" cy="300289"/>
          </a:xfrm>
          <a:prstGeom prst="can">
            <a:avLst>
              <a:gd name="adj" fmla="val 25000"/>
            </a:avLst>
          </a:prstGeom>
          <a:solidFill>
            <a:srgbClr val="00800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450" name="AutoShape 20"/>
          <p:cNvSpPr>
            <a:spLocks noChangeArrowheads="1"/>
          </p:cNvSpPr>
          <p:nvPr/>
        </p:nvSpPr>
        <p:spPr bwMode="auto">
          <a:xfrm rot="5400000">
            <a:off x="2415994" y="4853139"/>
            <a:ext cx="304806" cy="153663"/>
          </a:xfrm>
          <a:prstGeom prst="can">
            <a:avLst>
              <a:gd name="adj" fmla="val 25000"/>
            </a:avLst>
          </a:prstGeom>
          <a:solidFill>
            <a:srgbClr val="00800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452" name="AutoShape 20"/>
          <p:cNvSpPr>
            <a:spLocks noChangeArrowheads="1"/>
          </p:cNvSpPr>
          <p:nvPr/>
        </p:nvSpPr>
        <p:spPr bwMode="auto">
          <a:xfrm rot="5400000">
            <a:off x="8581645" y="1931195"/>
            <a:ext cx="304806" cy="166761"/>
          </a:xfrm>
          <a:prstGeom prst="can">
            <a:avLst>
              <a:gd name="adj" fmla="val 25000"/>
            </a:avLst>
          </a:prstGeom>
          <a:solidFill>
            <a:srgbClr val="009644"/>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454" name="AutoShape 20"/>
          <p:cNvSpPr>
            <a:spLocks noChangeArrowheads="1"/>
          </p:cNvSpPr>
          <p:nvPr/>
        </p:nvSpPr>
        <p:spPr bwMode="auto">
          <a:xfrm rot="5400000">
            <a:off x="3968275" y="6165423"/>
            <a:ext cx="304806" cy="106323"/>
          </a:xfrm>
          <a:prstGeom prst="can">
            <a:avLst>
              <a:gd name="adj" fmla="val 25000"/>
            </a:avLst>
          </a:prstGeom>
          <a:solidFill>
            <a:srgbClr val="008000"/>
          </a:solidFill>
          <a:ln w="9525">
            <a:solidFill>
              <a:schemeClr val="bg1">
                <a:lumMod val="65000"/>
              </a:schemeClr>
            </a:solidFill>
            <a:round/>
            <a:headEnd/>
            <a:tailEnd/>
          </a:ln>
          <a:effectLst>
            <a:innerShdw blurRad="63500" dist="50800" dir="10800000">
              <a:prstClr val="black">
                <a:alpha val="50000"/>
              </a:prstClr>
            </a:innerShdw>
          </a:effectLst>
        </p:spPr>
        <p:txBody>
          <a:bodyPr wrap="none" anchor="ctr"/>
          <a:lstStyle/>
          <a:p>
            <a:pPr fontAlgn="auto">
              <a:spcBef>
                <a:spcPts val="0"/>
              </a:spcBef>
              <a:spcAft>
                <a:spcPts val="0"/>
              </a:spcAft>
              <a:defRPr/>
            </a:pPr>
            <a:endParaRPr lang="en-US" sz="800" dirty="0">
              <a:solidFill>
                <a:srgbClr val="000000"/>
              </a:solidFill>
              <a:latin typeface="Arial" panose="020B0604020202020204" pitchFamily="34" charset="0"/>
              <a:cs typeface="Arial" panose="020B0604020202020204" pitchFamily="34" charset="0"/>
            </a:endParaRPr>
          </a:p>
        </p:txBody>
      </p:sp>
      <p:sp>
        <p:nvSpPr>
          <p:cNvPr id="456" name="Flowchart: Decision 455"/>
          <p:cNvSpPr/>
          <p:nvPr/>
        </p:nvSpPr>
        <p:spPr bwMode="auto">
          <a:xfrm>
            <a:off x="3326947" y="5610225"/>
            <a:ext cx="323850" cy="371475"/>
          </a:xfrm>
          <a:prstGeom prst="flowChartDecision">
            <a:avLst/>
          </a:prstGeom>
          <a:gradFill flip="none" rotWithShape="1">
            <a:gsLst>
              <a:gs pos="49000">
                <a:srgbClr val="008000"/>
              </a:gs>
              <a:gs pos="50000">
                <a:srgbClr val="FFFF00"/>
              </a:gs>
            </a:gsLst>
            <a:lin ang="16200000" scaled="1"/>
            <a:tileRect/>
          </a:gradFill>
          <a:ln w="9525">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latin typeface="Arial" panose="020B0604020202020204" pitchFamily="34" charset="0"/>
              <a:cs typeface="Arial" panose="020B0604020202020204" pitchFamily="34" charset="0"/>
            </a:endParaRPr>
          </a:p>
        </p:txBody>
      </p:sp>
      <p:sp>
        <p:nvSpPr>
          <p:cNvPr id="459" name="TextBox 458"/>
          <p:cNvSpPr txBox="1"/>
          <p:nvPr/>
        </p:nvSpPr>
        <p:spPr>
          <a:xfrm>
            <a:off x="3298371" y="5624556"/>
            <a:ext cx="457200" cy="338554"/>
          </a:xfrm>
          <a:prstGeom prst="rect">
            <a:avLst/>
          </a:prstGeom>
          <a:noFill/>
          <a:ln>
            <a:noFill/>
          </a:ln>
          <a:effectLst>
            <a:innerShdw blurRad="63500" dist="50800" dir="10800000">
              <a:prstClr val="black">
                <a:alpha val="50000"/>
              </a:prstClr>
            </a:innerShdw>
          </a:effectLst>
        </p:spPr>
        <p:txBody>
          <a:bodyPr wrap="square">
            <a:spAutoFit/>
          </a:bodyPr>
          <a:lstStyle/>
          <a:p>
            <a:pPr algn="ctr" fontAlgn="auto">
              <a:spcBef>
                <a:spcPts val="0"/>
              </a:spcBef>
              <a:spcAft>
                <a:spcPts val="0"/>
              </a:spcAft>
              <a:defRPr/>
            </a:pPr>
            <a:r>
              <a:rPr lang="en-US" sz="800" dirty="0">
                <a:solidFill>
                  <a:prstClr val="black"/>
                </a:solidFill>
                <a:latin typeface="Arial" panose="020B0604020202020204" pitchFamily="34" charset="0"/>
                <a:cs typeface="Arial" panose="020B0604020202020204" pitchFamily="34" charset="0"/>
              </a:rPr>
              <a:t>8</a:t>
            </a:r>
            <a:r>
              <a:rPr lang="en-US" sz="800" dirty="0" smtClean="0">
                <a:solidFill>
                  <a:prstClr val="black"/>
                </a:solidFill>
                <a:latin typeface="Arial" panose="020B0604020202020204" pitchFamily="34" charset="0"/>
                <a:cs typeface="Arial" panose="020B0604020202020204" pitchFamily="34" charset="0"/>
              </a:rPr>
              <a:t>/15</a:t>
            </a:r>
          </a:p>
          <a:p>
            <a:pPr algn="ctr" fontAlgn="auto">
              <a:spcBef>
                <a:spcPts val="0"/>
              </a:spcBef>
              <a:spcAft>
                <a:spcPts val="0"/>
              </a:spcAft>
              <a:defRPr/>
            </a:pPr>
            <a:r>
              <a:rPr lang="en-US" sz="800" dirty="0" smtClean="0">
                <a:solidFill>
                  <a:prstClr val="black"/>
                </a:solidFill>
                <a:latin typeface="Arial" panose="020B0604020202020204" pitchFamily="34" charset="0"/>
                <a:cs typeface="Arial" panose="020B0604020202020204" pitchFamily="34" charset="0"/>
              </a:rPr>
              <a:t>10/15</a:t>
            </a:r>
            <a:endParaRPr lang="en-US" sz="800" dirty="0">
              <a:solidFill>
                <a:prstClr val="black"/>
              </a:solidFill>
              <a:latin typeface="Arial" panose="020B0604020202020204" pitchFamily="34" charset="0"/>
              <a:cs typeface="Arial" panose="020B0604020202020204" pitchFamily="34" charset="0"/>
            </a:endParaRPr>
          </a:p>
        </p:txBody>
      </p:sp>
      <p:sp>
        <p:nvSpPr>
          <p:cNvPr id="415" name="TextBox 414"/>
          <p:cNvSpPr txBox="1"/>
          <p:nvPr/>
        </p:nvSpPr>
        <p:spPr>
          <a:xfrm>
            <a:off x="6390949" y="4378362"/>
            <a:ext cx="504701" cy="215444"/>
          </a:xfrm>
          <a:prstGeom prst="rect">
            <a:avLst/>
          </a:prstGeom>
          <a:noFill/>
          <a:ln>
            <a:noFill/>
          </a:ln>
          <a:effectLst>
            <a:innerShdw blurRad="63500" dist="50800" dir="10800000">
              <a:prstClr val="black">
                <a:alpha val="50000"/>
              </a:prstClr>
            </a:innerShdw>
          </a:effectLst>
        </p:spPr>
        <p:txBody>
          <a:bodyPr wrap="square">
            <a:spAutoFit/>
          </a:bodyPr>
          <a:lstStyle/>
          <a:p>
            <a:pPr algn="ctr" fontAlgn="auto">
              <a:spcBef>
                <a:spcPts val="0"/>
              </a:spcBef>
              <a:spcAft>
                <a:spcPts val="0"/>
              </a:spcAft>
              <a:defRPr/>
            </a:pPr>
            <a:r>
              <a:rPr lang="en-US" sz="800" dirty="0" smtClean="0">
                <a:solidFill>
                  <a:prstClr val="white">
                    <a:lumMod val="50000"/>
                  </a:prstClr>
                </a:solidFill>
                <a:latin typeface="Arial" panose="020B0604020202020204" pitchFamily="34" charset="0"/>
                <a:cs typeface="Arial" panose="020B0604020202020204" pitchFamily="34" charset="0"/>
              </a:rPr>
              <a:t>11/15</a:t>
            </a:r>
            <a:endParaRPr lang="en-US" sz="8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0234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1300" y="256882"/>
            <a:ext cx="8661400" cy="613129"/>
          </a:xfrm>
        </p:spPr>
        <p:txBody>
          <a:bodyPr/>
          <a:lstStyle/>
          <a:p>
            <a:r>
              <a:rPr lang="en-US" sz="3200" dirty="0" smtClean="0">
                <a:solidFill>
                  <a:schemeClr val="tx2"/>
                </a:solidFill>
              </a:rPr>
              <a:t>Selected </a:t>
            </a:r>
            <a:r>
              <a:rPr lang="en-US" sz="3200" dirty="0" err="1" smtClean="0">
                <a:solidFill>
                  <a:schemeClr val="tx2"/>
                </a:solidFill>
              </a:rPr>
              <a:t>NextGen</a:t>
            </a:r>
            <a:r>
              <a:rPr lang="en-US" sz="3200" dirty="0" smtClean="0">
                <a:solidFill>
                  <a:schemeClr val="tx2"/>
                </a:solidFill>
              </a:rPr>
              <a:t> Capabilities by Portfolio for Implementation 2013-2014</a:t>
            </a:r>
            <a:endParaRPr lang="en-US" sz="3200" dirty="0">
              <a:solidFill>
                <a:schemeClr val="tx2"/>
              </a:solidFill>
            </a:endParaRPr>
          </a:p>
        </p:txBody>
      </p:sp>
      <p:pic>
        <p:nvPicPr>
          <p:cNvPr id="2050" name="Picture 2" descr="map" title="Selected NextGen Capabilities by Portfolio for Implementation 2013-2014"/>
          <p:cNvPicPr>
            <a:picLocks noChangeAspect="1" noChangeArrowheads="1"/>
          </p:cNvPicPr>
          <p:nvPr/>
        </p:nvPicPr>
        <p:blipFill rotWithShape="1">
          <a:blip r:embed="rId3">
            <a:extLst>
              <a:ext uri="{28A0092B-C50C-407E-A947-70E740481C1C}">
                <a14:useLocalDpi xmlns:a14="http://schemas.microsoft.com/office/drawing/2010/main" val="0"/>
              </a:ext>
            </a:extLst>
          </a:blip>
          <a:srcRect t="11845"/>
          <a:stretch/>
        </p:blipFill>
        <p:spPr bwMode="auto">
          <a:xfrm>
            <a:off x="0" y="1675081"/>
            <a:ext cx="9144001" cy="518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3266" y="6611779"/>
            <a:ext cx="8577469" cy="246221"/>
          </a:xfrm>
          <a:prstGeom prst="rect">
            <a:avLst/>
          </a:prstGeom>
          <a:noFill/>
        </p:spPr>
        <p:txBody>
          <a:bodyPr wrap="square" rtlCol="0">
            <a:spAutoFit/>
          </a:bodyPr>
          <a:lstStyle/>
          <a:p>
            <a:pPr algn="ctr"/>
            <a:fld id="{EAE13CAE-1740-4A80-8C3E-8F8A7440AB44}" type="slidenum">
              <a:rPr lang="en-US" sz="1000" b="1" smtClean="0"/>
              <a:pPr algn="ctr"/>
              <a:t>66</a:t>
            </a:fld>
            <a:endParaRPr lang="en-US" sz="1000" b="1" dirty="0"/>
          </a:p>
        </p:txBody>
      </p:sp>
      <p:sp>
        <p:nvSpPr>
          <p:cNvPr id="4" name="TextBox 3"/>
          <p:cNvSpPr txBox="1"/>
          <p:nvPr/>
        </p:nvSpPr>
        <p:spPr>
          <a:xfrm>
            <a:off x="0" y="1274099"/>
            <a:ext cx="9144000" cy="261610"/>
          </a:xfrm>
          <a:prstGeom prst="rect">
            <a:avLst/>
          </a:prstGeom>
          <a:noFill/>
        </p:spPr>
        <p:txBody>
          <a:bodyPr wrap="square" rtlCol="0">
            <a:spAutoFit/>
          </a:bodyPr>
          <a:lstStyle/>
          <a:p>
            <a:pPr algn="ctr"/>
            <a:r>
              <a:rPr lang="en-US" sz="1100" dirty="0" smtClean="0"/>
              <a:t>This map shows the location of selected NextGen capabilities implemented in 2013 and capabilities planned for delivery in 2014</a:t>
            </a:r>
            <a:endParaRPr lang="en-US" sz="1100" dirty="0"/>
          </a:p>
        </p:txBody>
      </p:sp>
    </p:spTree>
    <p:extLst>
      <p:ext uri="{BB962C8B-B14F-4D97-AF65-F5344CB8AC3E}">
        <p14:creationId xmlns:p14="http://schemas.microsoft.com/office/powerpoint/2010/main" val="1882317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Pentagon 158"/>
          <p:cNvSpPr/>
          <p:nvPr/>
        </p:nvSpPr>
        <p:spPr bwMode="auto">
          <a:xfrm>
            <a:off x="-2132" y="6071514"/>
            <a:ext cx="9144000" cy="411163"/>
          </a:xfrm>
          <a:prstGeom prst="homePlate">
            <a:avLst/>
          </a:prstGeom>
          <a:gradFill flip="none" rotWithShape="1">
            <a:gsLst>
              <a:gs pos="32000">
                <a:srgbClr val="92D050"/>
              </a:gs>
              <a:gs pos="27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buFontTx/>
              <a:buChar char="•"/>
              <a:defRPr/>
            </a:pPr>
            <a:endParaRPr lang="en-US" sz="2400" dirty="0">
              <a:solidFill>
                <a:prstClr val="black"/>
              </a:solidFill>
              <a:latin typeface="Calibri"/>
              <a:cs typeface="+mn-cs"/>
            </a:endParaRPr>
          </a:p>
        </p:txBody>
      </p:sp>
      <p:sp>
        <p:nvSpPr>
          <p:cNvPr id="175" name="TextBox 159"/>
          <p:cNvSpPr txBox="1">
            <a:spLocks noChangeArrowheads="1"/>
          </p:cNvSpPr>
          <p:nvPr/>
        </p:nvSpPr>
        <p:spPr bwMode="auto">
          <a:xfrm>
            <a:off x="3274468" y="6087389"/>
            <a:ext cx="1674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800" dirty="0" smtClean="0">
                <a:solidFill>
                  <a:prstClr val="black"/>
                </a:solidFill>
                <a:cs typeface="+mn-cs"/>
              </a:rPr>
              <a:t>Complete </a:t>
            </a:r>
            <a:r>
              <a:rPr lang="en-US" sz="800" kern="0" dirty="0">
                <a:solidFill>
                  <a:prstClr val="black"/>
                </a:solidFill>
                <a:latin typeface="Arial"/>
                <a:cs typeface="+mn-cs"/>
              </a:rPr>
              <a:t>SWIM Terminal Data Distribution </a:t>
            </a:r>
            <a:r>
              <a:rPr lang="en-US" sz="800" kern="0" dirty="0" smtClean="0">
                <a:solidFill>
                  <a:prstClr val="black"/>
                </a:solidFill>
                <a:latin typeface="Arial"/>
                <a:cs typeface="+mn-cs"/>
              </a:rPr>
              <a:t>System (</a:t>
            </a:r>
            <a:r>
              <a:rPr lang="en-US" sz="800" dirty="0" smtClean="0">
                <a:solidFill>
                  <a:prstClr val="black"/>
                </a:solidFill>
                <a:cs typeface="+mn-cs"/>
              </a:rPr>
              <a:t>STDDS) Implementation June 2014</a:t>
            </a:r>
            <a:endParaRPr lang="en-US" sz="800" dirty="0">
              <a:solidFill>
                <a:prstClr val="black"/>
              </a:solidFill>
              <a:cs typeface="+mn-cs"/>
            </a:endParaRPr>
          </a:p>
        </p:txBody>
      </p:sp>
      <p:sp>
        <p:nvSpPr>
          <p:cNvPr id="12292" name="Oval 162"/>
          <p:cNvSpPr>
            <a:spLocks noChangeArrowheads="1"/>
          </p:cNvSpPr>
          <p:nvPr/>
        </p:nvSpPr>
        <p:spPr bwMode="auto">
          <a:xfrm>
            <a:off x="7147968" y="6071514"/>
            <a:ext cx="144463" cy="144463"/>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293" name="TextBox 163"/>
          <p:cNvSpPr txBox="1">
            <a:spLocks noChangeArrowheads="1"/>
          </p:cNvSpPr>
          <p:nvPr/>
        </p:nvSpPr>
        <p:spPr bwMode="auto">
          <a:xfrm>
            <a:off x="5762081" y="6077864"/>
            <a:ext cx="798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dirty="0">
                <a:solidFill>
                  <a:srgbClr val="000000"/>
                </a:solidFill>
                <a:latin typeface="Arial" pitchFamily="34" charset="0"/>
              </a:rPr>
              <a:t>Complete Flight Data Publication IOC July 2015</a:t>
            </a:r>
          </a:p>
        </p:txBody>
      </p:sp>
      <p:sp>
        <p:nvSpPr>
          <p:cNvPr id="12294" name="TextBox 165"/>
          <p:cNvSpPr txBox="1">
            <a:spLocks noChangeArrowheads="1"/>
          </p:cNvSpPr>
          <p:nvPr/>
        </p:nvSpPr>
        <p:spPr bwMode="auto">
          <a:xfrm>
            <a:off x="293143" y="6082627"/>
            <a:ext cx="1104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Complete NextGen Capabilities Package September 2013</a:t>
            </a:r>
          </a:p>
        </p:txBody>
      </p:sp>
      <p:pic>
        <p:nvPicPr>
          <p:cNvPr id="12295" name="Picture 3" descr="check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6" y="6071514"/>
            <a:ext cx="2111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Box 139"/>
          <p:cNvSpPr txBox="1">
            <a:spLocks noChangeArrowheads="1"/>
          </p:cNvSpPr>
          <p:nvPr/>
        </p:nvSpPr>
        <p:spPr bwMode="auto">
          <a:xfrm>
            <a:off x="7386093" y="6088977"/>
            <a:ext cx="12938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SWIM Segment 2B FID</a:t>
            </a:r>
            <a:r>
              <a:rPr lang="en-US" altLang="en-US" sz="800">
                <a:solidFill>
                  <a:srgbClr val="FF0000"/>
                </a:solidFill>
                <a:latin typeface="Arial" pitchFamily="34" charset="0"/>
              </a:rPr>
              <a:t> </a:t>
            </a:r>
            <a:r>
              <a:rPr lang="en-US" altLang="en-US" sz="800">
                <a:latin typeface="Arial" pitchFamily="34" charset="0"/>
              </a:rPr>
              <a:t>September 2015</a:t>
            </a:r>
          </a:p>
        </p:txBody>
      </p:sp>
      <p:pic>
        <p:nvPicPr>
          <p:cNvPr id="12298" name="Picture 3" descr="Check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5231" y="6071514"/>
            <a:ext cx="212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3"/>
          <p:cNvSpPr>
            <a:spLocks noGrp="1"/>
          </p:cNvSpPr>
          <p:nvPr>
            <p:ph type="title"/>
          </p:nvPr>
        </p:nvSpPr>
        <p:spPr>
          <a:xfrm>
            <a:off x="440226" y="117032"/>
            <a:ext cx="8229600" cy="613129"/>
          </a:xfrm>
          <a:extLst/>
        </p:spPr>
        <p:txBody>
          <a:bodyPr rtlCol="0">
            <a:normAutofit fontScale="90000"/>
          </a:bodyPr>
          <a:lstStyle/>
          <a:p>
            <a:pPr fontAlgn="auto">
              <a:spcAft>
                <a:spcPts val="0"/>
              </a:spcAft>
              <a:defRPr/>
            </a:pPr>
            <a:r>
              <a:rPr lang="en-US" sz="2700" dirty="0" smtClean="0">
                <a:solidFill>
                  <a:schemeClr val="tx2"/>
                </a:solidFill>
                <a:latin typeface="Arial" charset="0"/>
                <a:cs typeface="Arial" charset="0"/>
              </a:rPr>
              <a:t>  </a:t>
            </a:r>
            <a:r>
              <a:rPr lang="en-US" dirty="0" smtClean="0">
                <a:solidFill>
                  <a:schemeClr val="tx2"/>
                </a:solidFill>
                <a:latin typeface="Arial" charset="0"/>
                <a:cs typeface="Arial" charset="0"/>
              </a:rPr>
              <a:t>Top Seven Programs</a:t>
            </a:r>
            <a:br>
              <a:rPr lang="en-US" dirty="0" smtClean="0">
                <a:solidFill>
                  <a:schemeClr val="tx2"/>
                </a:solidFill>
                <a:latin typeface="Arial" charset="0"/>
                <a:cs typeface="Arial" charset="0"/>
              </a:rPr>
            </a:br>
            <a:r>
              <a:rPr lang="en-US" altLang="en-US" sz="2700" dirty="0">
                <a:solidFill>
                  <a:srgbClr val="1F497D"/>
                </a:solidFill>
                <a:latin typeface="Arial" panose="020B0604020202020204" pitchFamily="34" charset="0"/>
              </a:rPr>
              <a:t>As of: </a:t>
            </a:r>
            <a:r>
              <a:rPr lang="en-US" altLang="en-US" sz="2700" b="0" dirty="0" smtClean="0">
                <a:solidFill>
                  <a:schemeClr val="accent1">
                    <a:lumMod val="50000"/>
                  </a:schemeClr>
                </a:solidFill>
                <a:latin typeface="Arial" panose="020B0604020202020204" pitchFamily="34" charset="0"/>
              </a:rPr>
              <a:t>July</a:t>
            </a:r>
            <a:r>
              <a:rPr lang="en-US" altLang="en-US" sz="2700" dirty="0" smtClean="0">
                <a:solidFill>
                  <a:srgbClr val="4A98D2"/>
                </a:solidFill>
                <a:latin typeface="Arial" panose="020B0604020202020204" pitchFamily="34" charset="0"/>
              </a:rPr>
              <a:t> </a:t>
            </a:r>
            <a:r>
              <a:rPr lang="en-US" altLang="en-US" sz="2700" b="0" dirty="0">
                <a:solidFill>
                  <a:srgbClr val="1F497D"/>
                </a:solidFill>
                <a:latin typeface="Arial" panose="020B0604020202020204" pitchFamily="34" charset="0"/>
              </a:rPr>
              <a:t>2015</a:t>
            </a:r>
            <a:endParaRPr lang="en-US" sz="2700" b="0" dirty="0">
              <a:solidFill>
                <a:schemeClr val="tx2"/>
              </a:solidFill>
              <a:latin typeface="Arial" charset="0"/>
              <a:cs typeface="Arial" charset="0"/>
            </a:endParaRPr>
          </a:p>
        </p:txBody>
      </p:sp>
      <p:grpSp>
        <p:nvGrpSpPr>
          <p:cNvPr id="12300" name="Group 1" descr="Spans from September 2013 - 2016+"/>
          <p:cNvGrpSpPr>
            <a:grpSpLocks/>
          </p:cNvGrpSpPr>
          <p:nvPr/>
        </p:nvGrpSpPr>
        <p:grpSpPr bwMode="auto">
          <a:xfrm>
            <a:off x="4218" y="1199477"/>
            <a:ext cx="9144000" cy="225425"/>
            <a:chOff x="0" y="533400"/>
            <a:chExt cx="9144000" cy="225425"/>
          </a:xfrm>
        </p:grpSpPr>
        <p:cxnSp>
          <p:nvCxnSpPr>
            <p:cNvPr id="12398" name="Straight Connector 8"/>
            <p:cNvCxnSpPr>
              <a:cxnSpLocks noChangeShapeType="1"/>
            </p:cNvCxnSpPr>
            <p:nvPr/>
          </p:nvCxnSpPr>
          <p:spPr bwMode="auto">
            <a:xfrm>
              <a:off x="0" y="646113"/>
              <a:ext cx="9144000" cy="0"/>
            </a:xfrm>
            <a:prstGeom prst="line">
              <a:avLst/>
            </a:prstGeom>
            <a:noFill/>
            <a:ln w="12700" algn="ctr">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p:cNvSpPr txBox="1"/>
            <p:nvPr/>
          </p:nvSpPr>
          <p:spPr>
            <a:xfrm>
              <a:off x="862013" y="538162"/>
              <a:ext cx="515937" cy="214313"/>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lgn="ctr" fontAlgn="auto">
                <a:spcBef>
                  <a:spcPts val="0"/>
                </a:spcBef>
                <a:spcAft>
                  <a:spcPts val="0"/>
                </a:spcAft>
                <a:defRPr/>
              </a:pPr>
              <a:r>
                <a:rPr lang="en-US" sz="800" dirty="0">
                  <a:solidFill>
                    <a:srgbClr val="000000"/>
                  </a:solidFill>
                  <a:latin typeface="Arial" panose="020B0604020202020204" pitchFamily="34" charset="0"/>
                  <a:cs typeface="Arial" panose="020B0604020202020204" pitchFamily="34" charset="0"/>
                </a:rPr>
                <a:t>Dec-13</a:t>
              </a:r>
            </a:p>
          </p:txBody>
        </p:sp>
        <p:sp>
          <p:nvSpPr>
            <p:cNvPr id="23" name="TextBox 22"/>
            <p:cNvSpPr txBox="1"/>
            <p:nvPr/>
          </p:nvSpPr>
          <p:spPr>
            <a:xfrm>
              <a:off x="1724025" y="541337"/>
              <a:ext cx="511175" cy="2159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lgn="ctr" fontAlgn="auto">
                <a:spcBef>
                  <a:spcPts val="0"/>
                </a:spcBef>
                <a:spcAft>
                  <a:spcPts val="0"/>
                </a:spcAft>
                <a:defRPr/>
              </a:pPr>
              <a:r>
                <a:rPr lang="en-US" sz="800" dirty="0">
                  <a:solidFill>
                    <a:srgbClr val="000000"/>
                  </a:solidFill>
                  <a:latin typeface="Arial" panose="020B0604020202020204" pitchFamily="34" charset="0"/>
                  <a:cs typeface="Arial" panose="020B0604020202020204" pitchFamily="34" charset="0"/>
                </a:rPr>
                <a:t>Mar-14</a:t>
              </a:r>
            </a:p>
          </p:txBody>
        </p:sp>
        <p:sp>
          <p:nvSpPr>
            <p:cNvPr id="24" name="TextBox 23"/>
            <p:cNvSpPr txBox="1"/>
            <p:nvPr/>
          </p:nvSpPr>
          <p:spPr>
            <a:xfrm>
              <a:off x="2571750" y="533400"/>
              <a:ext cx="493713" cy="2159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lgn="ctr" fontAlgn="auto">
                <a:spcBef>
                  <a:spcPts val="0"/>
                </a:spcBef>
                <a:spcAft>
                  <a:spcPts val="0"/>
                </a:spcAft>
                <a:defRPr/>
              </a:pPr>
              <a:r>
                <a:rPr lang="en-US" sz="800" dirty="0">
                  <a:solidFill>
                    <a:srgbClr val="000000"/>
                  </a:solidFill>
                  <a:latin typeface="Arial" panose="020B0604020202020204" pitchFamily="34" charset="0"/>
                  <a:cs typeface="Arial" panose="020B0604020202020204" pitchFamily="34" charset="0"/>
                </a:rPr>
                <a:t>Apr-14</a:t>
              </a:r>
            </a:p>
          </p:txBody>
        </p:sp>
        <p:sp>
          <p:nvSpPr>
            <p:cNvPr id="25" name="TextBox 24"/>
            <p:cNvSpPr txBox="1"/>
            <p:nvPr/>
          </p:nvSpPr>
          <p:spPr>
            <a:xfrm>
              <a:off x="3397250" y="541337"/>
              <a:ext cx="517525" cy="2159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lgn="ctr" fontAlgn="auto">
                <a:spcBef>
                  <a:spcPts val="0"/>
                </a:spcBef>
                <a:spcAft>
                  <a:spcPts val="0"/>
                </a:spcAft>
                <a:defRPr/>
              </a:pPr>
              <a:r>
                <a:rPr lang="en-US" sz="800" dirty="0">
                  <a:solidFill>
                    <a:srgbClr val="000000"/>
                  </a:solidFill>
                  <a:latin typeface="Arial" panose="020B0604020202020204" pitchFamily="34" charset="0"/>
                  <a:cs typeface="Arial" panose="020B0604020202020204" pitchFamily="34" charset="0"/>
                </a:rPr>
                <a:t>Sep-14</a:t>
              </a:r>
            </a:p>
          </p:txBody>
        </p:sp>
        <p:sp>
          <p:nvSpPr>
            <p:cNvPr id="26" name="TextBox 25"/>
            <p:cNvSpPr txBox="1"/>
            <p:nvPr/>
          </p:nvSpPr>
          <p:spPr>
            <a:xfrm>
              <a:off x="4252913" y="544512"/>
              <a:ext cx="515937" cy="214313"/>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lgn="ctr" fontAlgn="auto">
                <a:spcBef>
                  <a:spcPts val="0"/>
                </a:spcBef>
                <a:spcAft>
                  <a:spcPts val="0"/>
                </a:spcAft>
                <a:defRPr/>
              </a:pPr>
              <a:r>
                <a:rPr lang="en-US" sz="800" dirty="0">
                  <a:solidFill>
                    <a:srgbClr val="000000"/>
                  </a:solidFill>
                  <a:latin typeface="Arial" panose="020B0604020202020204" pitchFamily="34" charset="0"/>
                  <a:cs typeface="Arial" panose="020B0604020202020204" pitchFamily="34" charset="0"/>
                </a:rPr>
                <a:t>Dec-14</a:t>
              </a:r>
            </a:p>
          </p:txBody>
        </p:sp>
        <p:sp>
          <p:nvSpPr>
            <p:cNvPr id="27" name="TextBox 26"/>
            <p:cNvSpPr txBox="1"/>
            <p:nvPr/>
          </p:nvSpPr>
          <p:spPr>
            <a:xfrm>
              <a:off x="5137150" y="534987"/>
              <a:ext cx="511175" cy="214313"/>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lgn="ctr" fontAlgn="auto">
                <a:spcBef>
                  <a:spcPts val="0"/>
                </a:spcBef>
                <a:spcAft>
                  <a:spcPts val="0"/>
                </a:spcAft>
                <a:defRPr/>
              </a:pPr>
              <a:r>
                <a:rPr lang="en-US" sz="800" dirty="0">
                  <a:solidFill>
                    <a:srgbClr val="000000"/>
                  </a:solidFill>
                  <a:latin typeface="Arial" panose="020B0604020202020204" pitchFamily="34" charset="0"/>
                  <a:cs typeface="Arial" panose="020B0604020202020204" pitchFamily="34" charset="0"/>
                </a:rPr>
                <a:t>Mar-15</a:t>
              </a:r>
            </a:p>
          </p:txBody>
        </p:sp>
        <p:sp>
          <p:nvSpPr>
            <p:cNvPr id="28" name="TextBox 27"/>
            <p:cNvSpPr txBox="1"/>
            <p:nvPr/>
          </p:nvSpPr>
          <p:spPr>
            <a:xfrm>
              <a:off x="6024563" y="541337"/>
              <a:ext cx="500062" cy="2159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lgn="ctr" fontAlgn="auto">
                <a:spcBef>
                  <a:spcPts val="0"/>
                </a:spcBef>
                <a:spcAft>
                  <a:spcPts val="0"/>
                </a:spcAft>
                <a:defRPr/>
              </a:pPr>
              <a:r>
                <a:rPr lang="en-US" sz="800" dirty="0">
                  <a:solidFill>
                    <a:srgbClr val="000000"/>
                  </a:solidFill>
                  <a:latin typeface="Arial" panose="020B0604020202020204" pitchFamily="34" charset="0"/>
                  <a:cs typeface="Arial" panose="020B0604020202020204" pitchFamily="34" charset="0"/>
                </a:rPr>
                <a:t>Jun-15</a:t>
              </a:r>
            </a:p>
          </p:txBody>
        </p:sp>
        <p:sp>
          <p:nvSpPr>
            <p:cNvPr id="29" name="TextBox 28"/>
            <p:cNvSpPr txBox="1"/>
            <p:nvPr/>
          </p:nvSpPr>
          <p:spPr>
            <a:xfrm>
              <a:off x="6926263" y="542925"/>
              <a:ext cx="517525" cy="2159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lgn="ctr" fontAlgn="auto">
                <a:spcBef>
                  <a:spcPts val="0"/>
                </a:spcBef>
                <a:spcAft>
                  <a:spcPts val="0"/>
                </a:spcAft>
                <a:defRPr/>
              </a:pPr>
              <a:r>
                <a:rPr lang="en-US" sz="800" dirty="0">
                  <a:solidFill>
                    <a:srgbClr val="000000"/>
                  </a:solidFill>
                  <a:latin typeface="Arial" panose="020B0604020202020204" pitchFamily="34" charset="0"/>
                  <a:cs typeface="Arial" panose="020B0604020202020204" pitchFamily="34" charset="0"/>
                </a:rPr>
                <a:t>Sep-15</a:t>
              </a:r>
            </a:p>
          </p:txBody>
        </p:sp>
        <p:sp>
          <p:nvSpPr>
            <p:cNvPr id="30" name="TextBox 29"/>
            <p:cNvSpPr txBox="1"/>
            <p:nvPr/>
          </p:nvSpPr>
          <p:spPr>
            <a:xfrm>
              <a:off x="7781925" y="533400"/>
              <a:ext cx="515938" cy="2159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lgn="ctr" fontAlgn="auto">
                <a:spcBef>
                  <a:spcPts val="0"/>
                </a:spcBef>
                <a:spcAft>
                  <a:spcPts val="0"/>
                </a:spcAft>
                <a:defRPr/>
              </a:pPr>
              <a:r>
                <a:rPr lang="en-US" sz="800" dirty="0">
                  <a:solidFill>
                    <a:srgbClr val="000000"/>
                  </a:solidFill>
                  <a:latin typeface="Arial" panose="020B0604020202020204" pitchFamily="34" charset="0"/>
                  <a:cs typeface="Arial" panose="020B0604020202020204" pitchFamily="34" charset="0"/>
                </a:rPr>
                <a:t>Dec-15</a:t>
              </a:r>
            </a:p>
          </p:txBody>
        </p:sp>
        <p:sp>
          <p:nvSpPr>
            <p:cNvPr id="44" name="TextBox 43"/>
            <p:cNvSpPr txBox="1"/>
            <p:nvPr/>
          </p:nvSpPr>
          <p:spPr>
            <a:xfrm>
              <a:off x="8618538" y="541337"/>
              <a:ext cx="474662" cy="2159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lgn="ctr" fontAlgn="auto">
                <a:spcBef>
                  <a:spcPts val="0"/>
                </a:spcBef>
                <a:spcAft>
                  <a:spcPts val="0"/>
                </a:spcAft>
                <a:defRPr/>
              </a:pPr>
              <a:r>
                <a:rPr lang="en-US" sz="800" dirty="0">
                  <a:solidFill>
                    <a:srgbClr val="000000"/>
                  </a:solidFill>
                  <a:latin typeface="Arial" panose="020B0604020202020204" pitchFamily="34" charset="0"/>
                  <a:cs typeface="Arial" panose="020B0604020202020204" pitchFamily="34" charset="0"/>
                </a:rPr>
                <a:t>2016+</a:t>
              </a:r>
            </a:p>
          </p:txBody>
        </p:sp>
        <p:sp>
          <p:nvSpPr>
            <p:cNvPr id="33" name="TextBox 32"/>
            <p:cNvSpPr txBox="1"/>
            <p:nvPr/>
          </p:nvSpPr>
          <p:spPr>
            <a:xfrm>
              <a:off x="6350" y="538162"/>
              <a:ext cx="517525" cy="214313"/>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algn="ctr" fontAlgn="auto">
                <a:spcBef>
                  <a:spcPts val="0"/>
                </a:spcBef>
                <a:spcAft>
                  <a:spcPts val="0"/>
                </a:spcAft>
                <a:defRPr/>
              </a:pPr>
              <a:r>
                <a:rPr lang="en-US" sz="800" dirty="0">
                  <a:solidFill>
                    <a:srgbClr val="000000"/>
                  </a:solidFill>
                  <a:latin typeface="Arial" panose="020B0604020202020204" pitchFamily="34" charset="0"/>
                  <a:cs typeface="Arial" panose="020B0604020202020204" pitchFamily="34" charset="0"/>
                </a:rPr>
                <a:t>Sep-13</a:t>
              </a:r>
            </a:p>
          </p:txBody>
        </p:sp>
      </p:grpSp>
      <p:sp>
        <p:nvSpPr>
          <p:cNvPr id="12301" name="TextBox 64"/>
          <p:cNvSpPr txBox="1">
            <a:spLocks noChangeArrowheads="1"/>
          </p:cNvSpPr>
          <p:nvPr/>
        </p:nvSpPr>
        <p:spPr bwMode="auto">
          <a:xfrm>
            <a:off x="2630" y="3877589"/>
            <a:ext cx="3562351"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a:solidFill>
                  <a:srgbClr val="333399"/>
                </a:solidFill>
                <a:latin typeface="Arial" pitchFamily="34" charset="0"/>
              </a:rPr>
              <a:t>Terminal Automation Modernization and Replacement (TAMR)</a:t>
            </a:r>
            <a:endParaRPr lang="en-US" altLang="en-US" sz="1000" b="1">
              <a:solidFill>
                <a:srgbClr val="333399"/>
              </a:solidFill>
              <a:latin typeface="Arial" pitchFamily="34" charset="0"/>
            </a:endParaRPr>
          </a:p>
        </p:txBody>
      </p:sp>
      <p:sp>
        <p:nvSpPr>
          <p:cNvPr id="12302" name="TextBox 118"/>
          <p:cNvSpPr txBox="1">
            <a:spLocks noChangeArrowheads="1"/>
          </p:cNvSpPr>
          <p:nvPr/>
        </p:nvSpPr>
        <p:spPr bwMode="auto">
          <a:xfrm>
            <a:off x="56606" y="5882602"/>
            <a:ext cx="27305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a:solidFill>
                  <a:srgbClr val="333399"/>
                </a:solidFill>
                <a:latin typeface="Arial" pitchFamily="34" charset="0"/>
              </a:rPr>
              <a:t>System Wide Information Management (SWIM)</a:t>
            </a:r>
            <a:endParaRPr lang="en-US" altLang="en-US" sz="900" b="1">
              <a:solidFill>
                <a:srgbClr val="B2B2B2"/>
              </a:solidFill>
              <a:latin typeface="Arial" pitchFamily="34" charset="0"/>
            </a:endParaRPr>
          </a:p>
        </p:txBody>
      </p:sp>
      <p:sp>
        <p:nvSpPr>
          <p:cNvPr id="12303" name="TextBox 99"/>
          <p:cNvSpPr txBox="1">
            <a:spLocks noChangeArrowheads="1"/>
          </p:cNvSpPr>
          <p:nvPr/>
        </p:nvSpPr>
        <p:spPr bwMode="auto">
          <a:xfrm>
            <a:off x="18506" y="2226589"/>
            <a:ext cx="15557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a:solidFill>
                  <a:srgbClr val="333399"/>
                </a:solidFill>
                <a:latin typeface="Arial" pitchFamily="34" charset="0"/>
              </a:rPr>
              <a:t>NAS Voice System (NVS)</a:t>
            </a:r>
            <a:endParaRPr lang="en-US" altLang="en-US" sz="900" b="1">
              <a:solidFill>
                <a:srgbClr val="B2B2B2"/>
              </a:solidFill>
              <a:latin typeface="Arial" pitchFamily="34" charset="0"/>
            </a:endParaRPr>
          </a:p>
        </p:txBody>
      </p:sp>
      <p:sp>
        <p:nvSpPr>
          <p:cNvPr id="12304" name="TextBox 68"/>
          <p:cNvSpPr txBox="1">
            <a:spLocks noChangeArrowheads="1"/>
          </p:cNvSpPr>
          <p:nvPr/>
        </p:nvSpPr>
        <p:spPr bwMode="auto">
          <a:xfrm>
            <a:off x="15331" y="3055264"/>
            <a:ext cx="3192462" cy="230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a:solidFill>
                  <a:srgbClr val="333399"/>
                </a:solidFill>
                <a:latin typeface="Arial" pitchFamily="34" charset="0"/>
              </a:rPr>
              <a:t>Automatic Dependent Surveillance–Broadcast (ADS-B)</a:t>
            </a:r>
          </a:p>
        </p:txBody>
      </p:sp>
      <p:sp>
        <p:nvSpPr>
          <p:cNvPr id="4" name="TextBox 3"/>
          <p:cNvSpPr txBox="1"/>
          <p:nvPr/>
        </p:nvSpPr>
        <p:spPr>
          <a:xfrm>
            <a:off x="15331" y="2869527"/>
            <a:ext cx="2365375" cy="276225"/>
          </a:xfrm>
          <a:prstGeom prst="rect">
            <a:avLst/>
          </a:prstGeom>
          <a:noFill/>
          <a:ln w="15875">
            <a:noFill/>
            <a:prstDash val="dash"/>
          </a:ln>
        </p:spPr>
        <p:txBody>
          <a:bodyPr>
            <a:spAutoFit/>
          </a:bodyPr>
          <a:lstStyle/>
          <a:p>
            <a:pPr fontAlgn="auto">
              <a:spcBef>
                <a:spcPts val="0"/>
              </a:spcBef>
              <a:spcAft>
                <a:spcPts val="0"/>
              </a:spcAft>
              <a:defRPr/>
            </a:pPr>
            <a:r>
              <a:rPr lang="en-US" sz="1200" b="1" u="sng" dirty="0">
                <a:solidFill>
                  <a:prstClr val="black"/>
                </a:solidFill>
                <a:latin typeface="+mn-lt"/>
                <a:cs typeface="+mn-cs"/>
              </a:rPr>
              <a:t>Surveillance</a:t>
            </a:r>
            <a:endParaRPr lang="en-US" sz="1050" b="1" u="sng" dirty="0">
              <a:solidFill>
                <a:prstClr val="black"/>
              </a:solidFill>
              <a:latin typeface="+mn-lt"/>
              <a:cs typeface="+mn-cs"/>
            </a:endParaRPr>
          </a:p>
        </p:txBody>
      </p:sp>
      <p:sp>
        <p:nvSpPr>
          <p:cNvPr id="113" name="TextBox 112"/>
          <p:cNvSpPr txBox="1"/>
          <p:nvPr/>
        </p:nvSpPr>
        <p:spPr>
          <a:xfrm>
            <a:off x="21681" y="1436014"/>
            <a:ext cx="2365375" cy="276225"/>
          </a:xfrm>
          <a:prstGeom prst="rect">
            <a:avLst/>
          </a:prstGeom>
          <a:noFill/>
          <a:ln w="15875">
            <a:noFill/>
            <a:prstDash val="dash"/>
          </a:ln>
        </p:spPr>
        <p:txBody>
          <a:bodyPr>
            <a:spAutoFit/>
          </a:bodyPr>
          <a:lstStyle/>
          <a:p>
            <a:pPr fontAlgn="auto">
              <a:spcBef>
                <a:spcPts val="0"/>
              </a:spcBef>
              <a:spcAft>
                <a:spcPts val="0"/>
              </a:spcAft>
              <a:defRPr/>
            </a:pPr>
            <a:r>
              <a:rPr lang="en-US" sz="1200" b="1" u="sng" dirty="0">
                <a:solidFill>
                  <a:prstClr val="black"/>
                </a:solidFill>
                <a:latin typeface="+mn-lt"/>
                <a:cs typeface="+mn-cs"/>
              </a:rPr>
              <a:t>Communications</a:t>
            </a:r>
            <a:endParaRPr lang="en-US" sz="1050" b="1" u="sng" dirty="0">
              <a:solidFill>
                <a:prstClr val="black"/>
              </a:solidFill>
              <a:latin typeface="+mn-lt"/>
              <a:cs typeface="+mn-cs"/>
            </a:endParaRPr>
          </a:p>
        </p:txBody>
      </p:sp>
      <p:sp>
        <p:nvSpPr>
          <p:cNvPr id="115" name="TextBox 114"/>
          <p:cNvSpPr txBox="1"/>
          <p:nvPr/>
        </p:nvSpPr>
        <p:spPr>
          <a:xfrm>
            <a:off x="12156" y="3691852"/>
            <a:ext cx="2365375" cy="276225"/>
          </a:xfrm>
          <a:prstGeom prst="rect">
            <a:avLst/>
          </a:prstGeom>
          <a:noFill/>
          <a:ln w="15875">
            <a:noFill/>
            <a:prstDash val="dash"/>
          </a:ln>
        </p:spPr>
        <p:txBody>
          <a:bodyPr>
            <a:spAutoFit/>
          </a:bodyPr>
          <a:lstStyle/>
          <a:p>
            <a:pPr fontAlgn="auto">
              <a:spcBef>
                <a:spcPts val="0"/>
              </a:spcBef>
              <a:spcAft>
                <a:spcPts val="0"/>
              </a:spcAft>
              <a:defRPr/>
            </a:pPr>
            <a:r>
              <a:rPr lang="en-US" sz="1200" b="1" u="sng" dirty="0">
                <a:solidFill>
                  <a:prstClr val="black"/>
                </a:solidFill>
                <a:latin typeface="+mn-lt"/>
                <a:cs typeface="+mn-cs"/>
              </a:rPr>
              <a:t>Automation</a:t>
            </a:r>
            <a:endParaRPr lang="en-US" sz="1050" b="1" u="sng" dirty="0">
              <a:solidFill>
                <a:prstClr val="black"/>
              </a:solidFill>
              <a:latin typeface="+mn-lt"/>
              <a:cs typeface="+mn-cs"/>
            </a:endParaRPr>
          </a:p>
        </p:txBody>
      </p:sp>
      <p:sp>
        <p:nvSpPr>
          <p:cNvPr id="116" name="TextBox 115"/>
          <p:cNvSpPr txBox="1"/>
          <p:nvPr/>
        </p:nvSpPr>
        <p:spPr>
          <a:xfrm>
            <a:off x="2630" y="5696864"/>
            <a:ext cx="2365376" cy="276225"/>
          </a:xfrm>
          <a:prstGeom prst="rect">
            <a:avLst/>
          </a:prstGeom>
          <a:noFill/>
          <a:ln w="15875">
            <a:noFill/>
            <a:prstDash val="dash"/>
          </a:ln>
        </p:spPr>
        <p:txBody>
          <a:bodyPr>
            <a:spAutoFit/>
          </a:bodyPr>
          <a:lstStyle/>
          <a:p>
            <a:pPr fontAlgn="auto">
              <a:spcBef>
                <a:spcPts val="0"/>
              </a:spcBef>
              <a:spcAft>
                <a:spcPts val="0"/>
              </a:spcAft>
              <a:defRPr/>
            </a:pPr>
            <a:r>
              <a:rPr lang="en-US" sz="1200" b="1" u="sng" dirty="0">
                <a:solidFill>
                  <a:prstClr val="black"/>
                </a:solidFill>
                <a:latin typeface="+mn-lt"/>
                <a:cs typeface="+mn-cs"/>
              </a:rPr>
              <a:t>Integration</a:t>
            </a:r>
            <a:endParaRPr lang="en-US" sz="1050" b="1" u="sng" dirty="0">
              <a:solidFill>
                <a:prstClr val="black"/>
              </a:solidFill>
              <a:latin typeface="+mn-lt"/>
              <a:cs typeface="+mn-cs"/>
            </a:endParaRPr>
          </a:p>
        </p:txBody>
      </p:sp>
      <p:sp>
        <p:nvSpPr>
          <p:cNvPr id="12309" name="TextBox 71"/>
          <p:cNvSpPr txBox="1">
            <a:spLocks noChangeArrowheads="1"/>
          </p:cNvSpPr>
          <p:nvPr/>
        </p:nvSpPr>
        <p:spPr bwMode="auto">
          <a:xfrm>
            <a:off x="-6895" y="1621752"/>
            <a:ext cx="2152651"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a:solidFill>
                  <a:srgbClr val="333399"/>
                </a:solidFill>
                <a:latin typeface="Arial" pitchFamily="34" charset="0"/>
              </a:rPr>
              <a:t>Data Communication (Data Comm)</a:t>
            </a:r>
          </a:p>
        </p:txBody>
      </p:sp>
      <p:grpSp>
        <p:nvGrpSpPr>
          <p:cNvPr id="12310" name="Group 14336" descr="timeline"/>
          <p:cNvGrpSpPr>
            <a:grpSpLocks/>
          </p:cNvGrpSpPr>
          <p:nvPr/>
        </p:nvGrpSpPr>
        <p:grpSpPr bwMode="auto">
          <a:xfrm>
            <a:off x="-2132" y="3234652"/>
            <a:ext cx="9144000" cy="430212"/>
            <a:chOff x="-5821" y="3180296"/>
            <a:chExt cx="9144000" cy="430196"/>
          </a:xfrm>
        </p:grpSpPr>
        <p:cxnSp>
          <p:nvCxnSpPr>
            <p:cNvPr id="13" name="Straight Connector 12"/>
            <p:cNvCxnSpPr>
              <a:stCxn id="12394" idx="4"/>
            </p:cNvCxnSpPr>
            <p:nvPr/>
          </p:nvCxnSpPr>
          <p:spPr>
            <a:xfrm flipH="1">
              <a:off x="8912754" y="3324753"/>
              <a:ext cx="71438" cy="174619"/>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9" name="Pentagon 78"/>
            <p:cNvSpPr/>
            <p:nvPr/>
          </p:nvSpPr>
          <p:spPr bwMode="auto">
            <a:xfrm>
              <a:off x="-5821" y="3199345"/>
              <a:ext cx="9144000" cy="411147"/>
            </a:xfrm>
            <a:prstGeom prst="homePlate">
              <a:avLst/>
            </a:prstGeom>
            <a:gradFill flip="none" rotWithShape="1">
              <a:gsLst>
                <a:gs pos="32000">
                  <a:srgbClr val="92D050"/>
                </a:gs>
                <a:gs pos="27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buFontTx/>
                <a:buChar char="•"/>
                <a:defRPr/>
              </a:pPr>
              <a:endParaRPr lang="en-US" sz="2400" dirty="0">
                <a:solidFill>
                  <a:srgbClr val="000000"/>
                </a:solidFill>
                <a:latin typeface="Calibri"/>
                <a:cs typeface="+mn-cs"/>
              </a:endParaRPr>
            </a:p>
          </p:txBody>
        </p:sp>
        <p:sp>
          <p:nvSpPr>
            <p:cNvPr id="12388" name="TextBox 73"/>
            <p:cNvSpPr txBox="1">
              <a:spLocks noChangeArrowheads="1"/>
            </p:cNvSpPr>
            <p:nvPr/>
          </p:nvSpPr>
          <p:spPr bwMode="auto">
            <a:xfrm>
              <a:off x="136766" y="3201803"/>
              <a:ext cx="16412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Radio Infrastructure Complete March 2014</a:t>
              </a:r>
            </a:p>
          </p:txBody>
        </p:sp>
        <p:sp>
          <p:nvSpPr>
            <p:cNvPr id="12389" name="TextBox 75"/>
            <p:cNvSpPr txBox="1">
              <a:spLocks noChangeArrowheads="1"/>
            </p:cNvSpPr>
            <p:nvPr/>
          </p:nvSpPr>
          <p:spPr bwMode="auto">
            <a:xfrm>
              <a:off x="3007633" y="3207557"/>
              <a:ext cx="18043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NAS-wide Pilot Advisory  Services (Traffic &amp; Weather)  April 2014</a:t>
              </a:r>
            </a:p>
          </p:txBody>
        </p:sp>
        <p:sp>
          <p:nvSpPr>
            <p:cNvPr id="12390" name="Oval 76"/>
            <p:cNvSpPr>
              <a:spLocks noChangeArrowheads="1"/>
            </p:cNvSpPr>
            <p:nvPr/>
          </p:nvSpPr>
          <p:spPr bwMode="auto">
            <a:xfrm>
              <a:off x="7172855" y="3199346"/>
              <a:ext cx="144462" cy="144463"/>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391" name="TextBox 121"/>
            <p:cNvSpPr txBox="1">
              <a:spLocks noChangeArrowheads="1"/>
            </p:cNvSpPr>
            <p:nvPr/>
          </p:nvSpPr>
          <p:spPr bwMode="auto">
            <a:xfrm>
              <a:off x="5855307" y="3211244"/>
              <a:ext cx="1264807" cy="252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Complete Final 24 of 24 En Route IOCs Sept. 2015</a:t>
              </a:r>
            </a:p>
          </p:txBody>
        </p:sp>
        <p:sp>
          <p:nvSpPr>
            <p:cNvPr id="12392" name="TextBox 127"/>
            <p:cNvSpPr txBox="1">
              <a:spLocks noChangeArrowheads="1"/>
            </p:cNvSpPr>
            <p:nvPr/>
          </p:nvSpPr>
          <p:spPr bwMode="auto">
            <a:xfrm>
              <a:off x="7719993" y="3206404"/>
              <a:ext cx="981763" cy="25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Complete All Term. &amp; Surf. IOCs 2019</a:t>
              </a:r>
            </a:p>
          </p:txBody>
        </p:sp>
        <p:sp>
          <p:nvSpPr>
            <p:cNvPr id="12393" name="Oval 128"/>
            <p:cNvSpPr>
              <a:spLocks noChangeArrowheads="1"/>
            </p:cNvSpPr>
            <p:nvPr/>
          </p:nvSpPr>
          <p:spPr bwMode="auto">
            <a:xfrm>
              <a:off x="8763530" y="3181885"/>
              <a:ext cx="144462" cy="144462"/>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394" name="Oval 128"/>
            <p:cNvSpPr>
              <a:spLocks noChangeArrowheads="1"/>
            </p:cNvSpPr>
            <p:nvPr/>
          </p:nvSpPr>
          <p:spPr bwMode="auto">
            <a:xfrm>
              <a:off x="8912755" y="3180296"/>
              <a:ext cx="144462" cy="144463"/>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395" name="TextBox 127"/>
            <p:cNvSpPr txBox="1">
              <a:spLocks noChangeArrowheads="1"/>
            </p:cNvSpPr>
            <p:nvPr/>
          </p:nvSpPr>
          <p:spPr bwMode="auto">
            <a:xfrm>
              <a:off x="6766754" y="3471915"/>
              <a:ext cx="21779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ADS-B Out Rule Compliance January 2020</a:t>
              </a:r>
            </a:p>
          </p:txBody>
        </p:sp>
        <p:pic>
          <p:nvPicPr>
            <p:cNvPr id="12396" name="Picture 3" descr="Check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692" y="3188233"/>
              <a:ext cx="212725" cy="21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7" name="Picture 3" descr="Check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0079" y="3192996"/>
              <a:ext cx="212725" cy="21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11" name="TextBox 124"/>
          <p:cNvSpPr txBox="1">
            <a:spLocks noChangeArrowheads="1"/>
          </p:cNvSpPr>
          <p:nvPr/>
        </p:nvSpPr>
        <p:spPr bwMode="auto">
          <a:xfrm>
            <a:off x="282575" y="6611938"/>
            <a:ext cx="8578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1161524F-FEEB-4D33-BF22-AA001C9E86A0}" type="slidenum">
              <a:rPr lang="en-US" altLang="en-US" sz="1000" b="1">
                <a:solidFill>
                  <a:srgbClr val="000000"/>
                </a:solidFill>
                <a:latin typeface="Arial" pitchFamily="34" charset="0"/>
              </a:rPr>
              <a:pPr algn="ctr"/>
              <a:t>7</a:t>
            </a:fld>
            <a:endParaRPr lang="en-US" altLang="en-US" sz="1000" b="1">
              <a:solidFill>
                <a:srgbClr val="000000"/>
              </a:solidFill>
              <a:latin typeface="Arial" pitchFamily="34" charset="0"/>
            </a:endParaRPr>
          </a:p>
        </p:txBody>
      </p:sp>
      <p:grpSp>
        <p:nvGrpSpPr>
          <p:cNvPr id="12312" name="Group 14335" descr="Timeline"/>
          <p:cNvGrpSpPr>
            <a:grpSpLocks/>
          </p:cNvGrpSpPr>
          <p:nvPr/>
        </p:nvGrpSpPr>
        <p:grpSpPr bwMode="auto">
          <a:xfrm>
            <a:off x="5806" y="4063327"/>
            <a:ext cx="9144000" cy="423862"/>
            <a:chOff x="1051" y="3989371"/>
            <a:chExt cx="9144000" cy="423102"/>
          </a:xfrm>
        </p:grpSpPr>
        <p:sp>
          <p:nvSpPr>
            <p:cNvPr id="103" name="Pentagon 102"/>
            <p:cNvSpPr/>
            <p:nvPr/>
          </p:nvSpPr>
          <p:spPr bwMode="auto">
            <a:xfrm>
              <a:off x="1051" y="4000463"/>
              <a:ext cx="9144000" cy="412010"/>
            </a:xfrm>
            <a:prstGeom prst="homePlate">
              <a:avLst/>
            </a:prstGeom>
            <a:gradFill flip="none" rotWithShape="1">
              <a:gsLst>
                <a:gs pos="32000">
                  <a:srgbClr val="92D050"/>
                </a:gs>
                <a:gs pos="27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buFontTx/>
                <a:buChar char="•"/>
                <a:defRPr/>
              </a:pPr>
              <a:endParaRPr lang="en-US" sz="2400" dirty="0">
                <a:solidFill>
                  <a:srgbClr val="000000"/>
                </a:solidFill>
                <a:latin typeface="Calibri"/>
                <a:cs typeface="+mn-cs"/>
              </a:endParaRPr>
            </a:p>
          </p:txBody>
        </p:sp>
        <p:sp>
          <p:nvSpPr>
            <p:cNvPr id="12380" name="TextBox 65"/>
            <p:cNvSpPr txBox="1">
              <a:spLocks noChangeArrowheads="1"/>
            </p:cNvSpPr>
            <p:nvPr/>
          </p:nvSpPr>
          <p:spPr bwMode="auto">
            <a:xfrm>
              <a:off x="278109" y="4007290"/>
              <a:ext cx="20370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1 ARTS IIIE IOC (Dallas – D10) April 2013</a:t>
              </a:r>
            </a:p>
          </p:txBody>
        </p:sp>
        <p:sp>
          <p:nvSpPr>
            <p:cNvPr id="12381" name="TextBox 85"/>
            <p:cNvSpPr txBox="1">
              <a:spLocks noChangeArrowheads="1"/>
            </p:cNvSpPr>
            <p:nvPr/>
          </p:nvSpPr>
          <p:spPr bwMode="auto">
            <a:xfrm>
              <a:off x="3779766" y="4001252"/>
              <a:ext cx="2204572" cy="12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Complete 3 ARTS IIE IOCs September 2014</a:t>
              </a:r>
            </a:p>
          </p:txBody>
        </p:sp>
        <p:sp>
          <p:nvSpPr>
            <p:cNvPr id="12382" name="TextBox 129"/>
            <p:cNvSpPr txBox="1">
              <a:spLocks noChangeArrowheads="1"/>
            </p:cNvSpPr>
            <p:nvPr/>
          </p:nvSpPr>
          <p:spPr bwMode="auto">
            <a:xfrm>
              <a:off x="7238377" y="4010121"/>
              <a:ext cx="15200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dirty="0">
                  <a:solidFill>
                    <a:srgbClr val="000000"/>
                  </a:solidFill>
                  <a:latin typeface="Arial" pitchFamily="34" charset="0"/>
                </a:rPr>
                <a:t>Final ARTS IIIE IOC </a:t>
              </a:r>
              <a:r>
                <a:rPr lang="en-US" altLang="en-US" sz="800" dirty="0" smtClean="0">
                  <a:solidFill>
                    <a:srgbClr val="FF0000"/>
                  </a:solidFill>
                  <a:latin typeface="Arial" pitchFamily="34" charset="0"/>
                </a:rPr>
                <a:t>Oct</a:t>
              </a:r>
              <a:r>
                <a:rPr lang="en-US" altLang="en-US" sz="800" dirty="0" smtClean="0">
                  <a:solidFill>
                    <a:srgbClr val="000000"/>
                  </a:solidFill>
                  <a:latin typeface="Arial" pitchFamily="34" charset="0"/>
                </a:rPr>
                <a:t> </a:t>
              </a:r>
              <a:r>
                <a:rPr lang="en-US" altLang="en-US" sz="800" dirty="0">
                  <a:solidFill>
                    <a:srgbClr val="000000"/>
                  </a:solidFill>
                  <a:latin typeface="Arial" pitchFamily="34" charset="0"/>
                </a:rPr>
                <a:t>2016</a:t>
              </a:r>
            </a:p>
          </p:txBody>
        </p:sp>
        <p:sp>
          <p:nvSpPr>
            <p:cNvPr id="12383" name="Oval 130"/>
            <p:cNvSpPr>
              <a:spLocks noChangeArrowheads="1"/>
            </p:cNvSpPr>
            <p:nvPr/>
          </p:nvSpPr>
          <p:spPr bwMode="auto">
            <a:xfrm>
              <a:off x="8826532" y="3992562"/>
              <a:ext cx="144448" cy="144463"/>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pic>
          <p:nvPicPr>
            <p:cNvPr id="12384" name="Picture 3" descr="Check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51" y="3989371"/>
              <a:ext cx="212725" cy="21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85" name="Picture 3" descr="Check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0538" y="3990955"/>
              <a:ext cx="211138" cy="21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13" name="TextBox 82"/>
          <p:cNvSpPr txBox="1">
            <a:spLocks noChangeArrowheads="1"/>
          </p:cNvSpPr>
          <p:nvPr/>
        </p:nvSpPr>
        <p:spPr bwMode="auto">
          <a:xfrm>
            <a:off x="21681" y="5098771"/>
            <a:ext cx="26273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dirty="0">
                <a:solidFill>
                  <a:srgbClr val="333399"/>
                </a:solidFill>
                <a:latin typeface="Arial" pitchFamily="34" charset="0"/>
              </a:rPr>
              <a:t>En Route Automation Modernization (ERAM)</a:t>
            </a:r>
          </a:p>
        </p:txBody>
      </p:sp>
      <p:grpSp>
        <p:nvGrpSpPr>
          <p:cNvPr id="12314" name="Group 20" descr="timeline"/>
          <p:cNvGrpSpPr>
            <a:grpSpLocks/>
          </p:cNvGrpSpPr>
          <p:nvPr/>
        </p:nvGrpSpPr>
        <p:grpSpPr bwMode="auto">
          <a:xfrm>
            <a:off x="-26390" y="5302985"/>
            <a:ext cx="9144001" cy="411162"/>
            <a:chOff x="-11485" y="5283960"/>
            <a:chExt cx="9144000" cy="411299"/>
          </a:xfrm>
        </p:grpSpPr>
        <p:sp>
          <p:nvSpPr>
            <p:cNvPr id="96" name="Pentagon 95"/>
            <p:cNvSpPr/>
            <p:nvPr/>
          </p:nvSpPr>
          <p:spPr bwMode="auto">
            <a:xfrm>
              <a:off x="-11485" y="5283960"/>
              <a:ext cx="9144000" cy="411299"/>
            </a:xfrm>
            <a:prstGeom prst="homePlate">
              <a:avLst/>
            </a:prstGeom>
            <a:gradFill flip="none" rotWithShape="1">
              <a:gsLst>
                <a:gs pos="32000">
                  <a:srgbClr val="92D050"/>
                </a:gs>
                <a:gs pos="27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buFontTx/>
                <a:buChar char="•"/>
                <a:defRPr/>
              </a:pPr>
              <a:endParaRPr lang="en-US" sz="2400" dirty="0">
                <a:solidFill>
                  <a:srgbClr val="000000"/>
                </a:solidFill>
                <a:latin typeface="Calibri"/>
                <a:cs typeface="+mn-cs"/>
              </a:endParaRPr>
            </a:p>
          </p:txBody>
        </p:sp>
        <p:sp>
          <p:nvSpPr>
            <p:cNvPr id="12376" name="TextBox 83"/>
            <p:cNvSpPr txBox="1">
              <a:spLocks noChangeArrowheads="1"/>
            </p:cNvSpPr>
            <p:nvPr/>
          </p:nvSpPr>
          <p:spPr bwMode="auto">
            <a:xfrm>
              <a:off x="3797790" y="5291084"/>
              <a:ext cx="11575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dirty="0">
                  <a:solidFill>
                    <a:srgbClr val="000000"/>
                  </a:solidFill>
                  <a:latin typeface="Arial" pitchFamily="34" charset="0"/>
                </a:rPr>
                <a:t>Complete Final / 20</a:t>
              </a:r>
              <a:r>
                <a:rPr lang="en-US" altLang="en-US" sz="800" baseline="30000" dirty="0">
                  <a:solidFill>
                    <a:srgbClr val="000000"/>
                  </a:solidFill>
                  <a:latin typeface="Arial" pitchFamily="34" charset="0"/>
                </a:rPr>
                <a:t>th</a:t>
              </a:r>
              <a:r>
                <a:rPr lang="en-US" altLang="en-US" sz="800" dirty="0">
                  <a:solidFill>
                    <a:srgbClr val="000000"/>
                  </a:solidFill>
                  <a:latin typeface="Arial" pitchFamily="34" charset="0"/>
                </a:rPr>
                <a:t> IOC</a:t>
              </a:r>
            </a:p>
            <a:p>
              <a:r>
                <a:rPr lang="en-US" altLang="en-US" sz="800" dirty="0">
                  <a:solidFill>
                    <a:srgbClr val="000000"/>
                  </a:solidFill>
                  <a:latin typeface="Arial" pitchFamily="34" charset="0"/>
                </a:rPr>
                <a:t>September 2014</a:t>
              </a:r>
            </a:p>
          </p:txBody>
        </p:sp>
        <p:sp>
          <p:nvSpPr>
            <p:cNvPr id="12377" name="TextBox 59"/>
            <p:cNvSpPr txBox="1">
              <a:spLocks noChangeArrowheads="1"/>
            </p:cNvSpPr>
            <p:nvPr/>
          </p:nvSpPr>
          <p:spPr bwMode="auto">
            <a:xfrm>
              <a:off x="5692698" y="5291084"/>
              <a:ext cx="22867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Complete Final / 20</a:t>
              </a:r>
              <a:r>
                <a:rPr lang="en-US" altLang="en-US" sz="800" baseline="30000">
                  <a:solidFill>
                    <a:srgbClr val="000000"/>
                  </a:solidFill>
                  <a:latin typeface="Arial" pitchFamily="34" charset="0"/>
                </a:rPr>
                <a:t>th</a:t>
              </a:r>
              <a:r>
                <a:rPr lang="en-US" altLang="en-US" sz="800">
                  <a:solidFill>
                    <a:srgbClr val="000000"/>
                  </a:solidFill>
                  <a:latin typeface="Arial" pitchFamily="34" charset="0"/>
                </a:rPr>
                <a:t> ORD March 2015</a:t>
              </a:r>
            </a:p>
          </p:txBody>
        </p:sp>
        <p:pic>
          <p:nvPicPr>
            <p:cNvPr id="12378" name="Picture 3" descr="Check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0866" y="5287136"/>
              <a:ext cx="211137" cy="21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15" name="Group 14337" descr="timeline"/>
          <p:cNvGrpSpPr>
            <a:grpSpLocks/>
          </p:cNvGrpSpPr>
          <p:nvPr/>
        </p:nvGrpSpPr>
        <p:grpSpPr bwMode="auto">
          <a:xfrm>
            <a:off x="5806" y="2407564"/>
            <a:ext cx="9144000" cy="422275"/>
            <a:chOff x="1706" y="2325170"/>
            <a:chExt cx="9144000" cy="422617"/>
          </a:xfrm>
        </p:grpSpPr>
        <p:sp>
          <p:nvSpPr>
            <p:cNvPr id="163" name="Pentagon 162"/>
            <p:cNvSpPr/>
            <p:nvPr/>
          </p:nvSpPr>
          <p:spPr bwMode="auto">
            <a:xfrm>
              <a:off x="1706" y="2336292"/>
              <a:ext cx="9144000" cy="411495"/>
            </a:xfrm>
            <a:prstGeom prst="homePlate">
              <a:avLst/>
            </a:prstGeom>
            <a:gradFill flip="none" rotWithShape="1">
              <a:gsLst>
                <a:gs pos="32000">
                  <a:srgbClr val="92D050"/>
                </a:gs>
                <a:gs pos="26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buFontTx/>
                <a:buChar char="•"/>
                <a:defRPr/>
              </a:pPr>
              <a:endParaRPr lang="en-US" sz="2400" dirty="0">
                <a:solidFill>
                  <a:prstClr val="black"/>
                </a:solidFill>
                <a:latin typeface="Calibri"/>
                <a:cs typeface="+mn-cs"/>
              </a:endParaRPr>
            </a:p>
          </p:txBody>
        </p:sp>
        <p:sp>
          <p:nvSpPr>
            <p:cNvPr id="12364" name="TextBox 132"/>
            <p:cNvSpPr txBox="1">
              <a:spLocks noChangeArrowheads="1"/>
            </p:cNvSpPr>
            <p:nvPr/>
          </p:nvSpPr>
          <p:spPr bwMode="auto">
            <a:xfrm>
              <a:off x="287133" y="2351889"/>
              <a:ext cx="1410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Achieve Gov’t Acceptance of two NVS Demo systems at contractor's facility</a:t>
              </a:r>
            </a:p>
          </p:txBody>
        </p:sp>
        <p:sp>
          <p:nvSpPr>
            <p:cNvPr id="12365" name="TextBox 137"/>
            <p:cNvSpPr txBox="1">
              <a:spLocks noChangeArrowheads="1"/>
            </p:cNvSpPr>
            <p:nvPr/>
          </p:nvSpPr>
          <p:spPr bwMode="auto">
            <a:xfrm>
              <a:off x="2076731" y="2350525"/>
              <a:ext cx="13984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Complete Initial Demonstrations March 2014</a:t>
              </a:r>
            </a:p>
          </p:txBody>
        </p:sp>
        <p:sp>
          <p:nvSpPr>
            <p:cNvPr id="12366" name="TextBox 139"/>
            <p:cNvSpPr txBox="1">
              <a:spLocks noChangeArrowheads="1"/>
            </p:cNvSpPr>
            <p:nvPr/>
          </p:nvSpPr>
          <p:spPr bwMode="auto">
            <a:xfrm>
              <a:off x="3731025" y="2355684"/>
              <a:ext cx="1317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NAS Qualification  Final Investment  Decision (FID) September 2014</a:t>
              </a:r>
            </a:p>
          </p:txBody>
        </p:sp>
        <p:sp>
          <p:nvSpPr>
            <p:cNvPr id="12367" name="Oval 140"/>
            <p:cNvSpPr>
              <a:spLocks noChangeArrowheads="1"/>
            </p:cNvSpPr>
            <p:nvPr/>
          </p:nvSpPr>
          <p:spPr bwMode="auto">
            <a:xfrm>
              <a:off x="8781842" y="2338143"/>
              <a:ext cx="144465" cy="144462"/>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368" name="TextBox 141"/>
            <p:cNvSpPr txBox="1">
              <a:spLocks noChangeArrowheads="1"/>
            </p:cNvSpPr>
            <p:nvPr/>
          </p:nvSpPr>
          <p:spPr bwMode="auto">
            <a:xfrm>
              <a:off x="7389730" y="2616867"/>
              <a:ext cx="153823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Initiate OT&amp;E June 2018</a:t>
              </a:r>
            </a:p>
          </p:txBody>
        </p:sp>
        <p:sp>
          <p:nvSpPr>
            <p:cNvPr id="12369" name="Oval 142"/>
            <p:cNvSpPr>
              <a:spLocks noChangeArrowheads="1"/>
            </p:cNvSpPr>
            <p:nvPr/>
          </p:nvSpPr>
          <p:spPr bwMode="auto">
            <a:xfrm>
              <a:off x="8571296" y="2338143"/>
              <a:ext cx="144465" cy="144462"/>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370" name="TextBox 143"/>
            <p:cNvSpPr txBox="1">
              <a:spLocks noChangeArrowheads="1"/>
            </p:cNvSpPr>
            <p:nvPr/>
          </p:nvSpPr>
          <p:spPr bwMode="auto">
            <a:xfrm>
              <a:off x="6404199" y="2352854"/>
              <a:ext cx="21171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      Begin ATC Task &amp; Skills Analysis (TASA) Development Aug 2016</a:t>
              </a:r>
            </a:p>
          </p:txBody>
        </p:sp>
        <p:pic>
          <p:nvPicPr>
            <p:cNvPr id="12371" name="Picture 3" descr="Checkma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56" y="2336292"/>
              <a:ext cx="212725" cy="2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2" name="Picture 3" descr="Checkma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456" y="2331525"/>
              <a:ext cx="212725" cy="2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3" name="Picture 3" descr="Checkma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981" y="2325170"/>
              <a:ext cx="212725" cy="2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74" name="TextBox 143"/>
            <p:cNvSpPr txBox="1">
              <a:spLocks noChangeArrowheads="1"/>
            </p:cNvSpPr>
            <p:nvPr/>
          </p:nvSpPr>
          <p:spPr bwMode="auto">
            <a:xfrm>
              <a:off x="5270499" y="2352854"/>
              <a:ext cx="1004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dirty="0">
                  <a:solidFill>
                    <a:srgbClr val="000000"/>
                  </a:solidFill>
                  <a:latin typeface="Arial" pitchFamily="34" charset="0"/>
                </a:rPr>
                <a:t>Complete Critical Design Review </a:t>
              </a:r>
            </a:p>
            <a:p>
              <a:pPr algn="r"/>
              <a:r>
                <a:rPr lang="en-US" altLang="en-US" sz="800" dirty="0">
                  <a:solidFill>
                    <a:srgbClr val="000000"/>
                  </a:solidFill>
                  <a:latin typeface="Arial" pitchFamily="34" charset="0"/>
                </a:rPr>
                <a:t>June 2015    </a:t>
              </a:r>
            </a:p>
          </p:txBody>
        </p:sp>
      </p:grpSp>
      <p:sp>
        <p:nvSpPr>
          <p:cNvPr id="12316" name="TextBox 95"/>
          <p:cNvSpPr txBox="1">
            <a:spLocks noChangeArrowheads="1"/>
          </p:cNvSpPr>
          <p:nvPr/>
        </p:nvSpPr>
        <p:spPr bwMode="auto">
          <a:xfrm>
            <a:off x="2630" y="4479252"/>
            <a:ext cx="2228851"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900" b="1">
                <a:solidFill>
                  <a:srgbClr val="333399"/>
                </a:solidFill>
                <a:latin typeface="Arial" pitchFamily="34" charset="0"/>
              </a:rPr>
              <a:t>Terminal Flight Data Manager (TFDM)</a:t>
            </a:r>
          </a:p>
        </p:txBody>
      </p:sp>
      <p:grpSp>
        <p:nvGrpSpPr>
          <p:cNvPr id="12317" name="Group 30" descr="timeline"/>
          <p:cNvGrpSpPr>
            <a:grpSpLocks/>
          </p:cNvGrpSpPr>
          <p:nvPr/>
        </p:nvGrpSpPr>
        <p:grpSpPr bwMode="auto">
          <a:xfrm>
            <a:off x="-545" y="4653877"/>
            <a:ext cx="9144001" cy="422275"/>
            <a:chOff x="-4763" y="4607980"/>
            <a:chExt cx="9144000" cy="423686"/>
          </a:xfrm>
        </p:grpSpPr>
        <p:sp>
          <p:nvSpPr>
            <p:cNvPr id="12354" name="Oval 118"/>
            <p:cNvSpPr>
              <a:spLocks noChangeArrowheads="1"/>
            </p:cNvSpPr>
            <p:nvPr/>
          </p:nvSpPr>
          <p:spPr bwMode="auto">
            <a:xfrm>
              <a:off x="1912938" y="4636553"/>
              <a:ext cx="144462" cy="144463"/>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2" name="Pentagon 121"/>
            <p:cNvSpPr/>
            <p:nvPr/>
          </p:nvSpPr>
          <p:spPr bwMode="auto">
            <a:xfrm>
              <a:off x="-4763" y="4620722"/>
              <a:ext cx="9144000" cy="410944"/>
            </a:xfrm>
            <a:prstGeom prst="homePlate">
              <a:avLst/>
            </a:prstGeom>
            <a:gradFill flip="none" rotWithShape="1">
              <a:gsLst>
                <a:gs pos="27000">
                  <a:schemeClr val="bg1"/>
                </a:gs>
                <a:gs pos="32000">
                  <a:srgbClr val="92D050"/>
                </a:gs>
                <a:gs pos="20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defRPr/>
              </a:pPr>
              <a:endParaRPr lang="en-US" sz="2400" dirty="0">
                <a:solidFill>
                  <a:srgbClr val="000000"/>
                </a:solidFill>
                <a:latin typeface="Calibri"/>
                <a:cs typeface="+mn-cs"/>
              </a:endParaRPr>
            </a:p>
          </p:txBody>
        </p:sp>
        <p:sp>
          <p:nvSpPr>
            <p:cNvPr id="12356" name="Oval 97"/>
            <p:cNvSpPr>
              <a:spLocks noChangeArrowheads="1"/>
            </p:cNvSpPr>
            <p:nvPr/>
          </p:nvSpPr>
          <p:spPr bwMode="auto">
            <a:xfrm>
              <a:off x="8783637" y="4607980"/>
              <a:ext cx="144463" cy="144463"/>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357" name="TextBox 115"/>
            <p:cNvSpPr txBox="1">
              <a:spLocks noChangeArrowheads="1"/>
            </p:cNvSpPr>
            <p:nvPr/>
          </p:nvSpPr>
          <p:spPr bwMode="auto">
            <a:xfrm>
              <a:off x="7597287" y="4631825"/>
              <a:ext cx="11277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Final Investment Decision (FID) and Contract Award FY2016</a:t>
              </a:r>
            </a:p>
          </p:txBody>
        </p:sp>
        <p:sp>
          <p:nvSpPr>
            <p:cNvPr id="12358" name="TextBox 117"/>
            <p:cNvSpPr txBox="1">
              <a:spLocks noChangeArrowheads="1"/>
            </p:cNvSpPr>
            <p:nvPr/>
          </p:nvSpPr>
          <p:spPr bwMode="auto">
            <a:xfrm>
              <a:off x="445668" y="4631100"/>
              <a:ext cx="14266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Initial Investment Decision (IID)</a:t>
              </a:r>
            </a:p>
            <a:p>
              <a:pPr algn="r"/>
              <a:r>
                <a:rPr lang="en-US" altLang="en-US" sz="800">
                  <a:solidFill>
                    <a:srgbClr val="000000"/>
                  </a:solidFill>
                  <a:latin typeface="Arial" pitchFamily="34" charset="0"/>
                </a:rPr>
                <a:t>March 2014</a:t>
              </a:r>
            </a:p>
          </p:txBody>
        </p:sp>
        <p:sp>
          <p:nvSpPr>
            <p:cNvPr id="12359" name="TextBox 119"/>
            <p:cNvSpPr txBox="1">
              <a:spLocks noChangeArrowheads="1"/>
            </p:cNvSpPr>
            <p:nvPr/>
          </p:nvSpPr>
          <p:spPr bwMode="auto">
            <a:xfrm>
              <a:off x="6038127" y="4616314"/>
              <a:ext cx="1376980" cy="24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latin typeface="Arial" pitchFamily="34" charset="0"/>
                </a:rPr>
                <a:t>Screening Info. Request (SIR)</a:t>
              </a:r>
            </a:p>
            <a:p>
              <a:r>
                <a:rPr lang="en-US" altLang="en-US" sz="800">
                  <a:latin typeface="Arial" pitchFamily="34" charset="0"/>
                </a:rPr>
                <a:t>Release April 2015</a:t>
              </a:r>
            </a:p>
          </p:txBody>
        </p:sp>
        <p:sp>
          <p:nvSpPr>
            <p:cNvPr id="12360" name="TextBox 119"/>
            <p:cNvSpPr txBox="1">
              <a:spLocks noChangeArrowheads="1"/>
            </p:cNvSpPr>
            <p:nvPr/>
          </p:nvSpPr>
          <p:spPr bwMode="auto">
            <a:xfrm>
              <a:off x="2902181" y="4621025"/>
              <a:ext cx="15707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Surface Visualization Tool IOC at SCT April 2014</a:t>
              </a:r>
            </a:p>
          </p:txBody>
        </p:sp>
        <p:pic>
          <p:nvPicPr>
            <p:cNvPr id="12361" name="Picture 3" descr="Check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7950" y="4611166"/>
              <a:ext cx="211138" cy="21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2" name="Picture 3" descr="Check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9600" y="4612758"/>
              <a:ext cx="211138" cy="21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18" name="Group 14354" descr="timeline"/>
          <p:cNvGrpSpPr>
            <a:grpSpLocks/>
          </p:cNvGrpSpPr>
          <p:nvPr/>
        </p:nvGrpSpPr>
        <p:grpSpPr bwMode="auto">
          <a:xfrm>
            <a:off x="-545" y="1678902"/>
            <a:ext cx="9144001" cy="687387"/>
            <a:chOff x="-4721" y="1561840"/>
            <a:chExt cx="9144000" cy="688245"/>
          </a:xfrm>
        </p:grpSpPr>
        <p:sp>
          <p:nvSpPr>
            <p:cNvPr id="140" name="Pentagon 139"/>
            <p:cNvSpPr/>
            <p:nvPr/>
          </p:nvSpPr>
          <p:spPr bwMode="auto">
            <a:xfrm>
              <a:off x="-4721" y="1708072"/>
              <a:ext cx="9144000" cy="411675"/>
            </a:xfrm>
            <a:prstGeom prst="homePlate">
              <a:avLst/>
            </a:prstGeom>
            <a:gradFill flip="none" rotWithShape="1">
              <a:gsLst>
                <a:gs pos="32000">
                  <a:srgbClr val="92D050"/>
                </a:gs>
                <a:gs pos="26000">
                  <a:schemeClr val="bg1"/>
                </a:gs>
              </a:gsLst>
              <a:lin ang="10800000" scaled="0"/>
              <a:tileRect/>
            </a:gradFill>
            <a:ln w="9525" cap="flat" cmpd="sng" algn="ctr">
              <a:solidFill>
                <a:schemeClr val="tx1"/>
              </a:solidFill>
              <a:prstDash val="solid"/>
              <a:round/>
              <a:headEnd type="none" w="med" len="med"/>
              <a:tailEnd type="none" w="med" len="med"/>
            </a:ln>
            <a:effectLst/>
            <a:extLst/>
          </p:spPr>
          <p:txBody>
            <a:bodyPr>
              <a:spAutoFit/>
            </a:bodyPr>
            <a:lstStyle/>
            <a:p>
              <a:pPr fontAlgn="auto">
                <a:spcBef>
                  <a:spcPct val="50000"/>
                </a:spcBef>
                <a:spcAft>
                  <a:spcPts val="0"/>
                </a:spcAft>
                <a:defRPr/>
              </a:pPr>
              <a:endParaRPr lang="en-US" sz="2400" dirty="0">
                <a:solidFill>
                  <a:prstClr val="black"/>
                </a:solidFill>
                <a:latin typeface="Calibri"/>
                <a:cs typeface="+mn-cs"/>
              </a:endParaRPr>
            </a:p>
          </p:txBody>
        </p:sp>
        <p:sp>
          <p:nvSpPr>
            <p:cNvPr id="12339" name="TextBox 74"/>
            <p:cNvSpPr txBox="1">
              <a:spLocks noChangeArrowheads="1"/>
            </p:cNvSpPr>
            <p:nvPr/>
          </p:nvSpPr>
          <p:spPr bwMode="auto">
            <a:xfrm>
              <a:off x="262188" y="1716263"/>
              <a:ext cx="17270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800">
                  <a:solidFill>
                    <a:srgbClr val="000000"/>
                  </a:solidFill>
                  <a:latin typeface="Arial" pitchFamily="34" charset="0"/>
                </a:rPr>
                <a:t>Initiate DCL Tower Trials: MEM Jan.2013 &amp; EWR April 2013</a:t>
              </a:r>
            </a:p>
          </p:txBody>
        </p:sp>
        <p:sp>
          <p:nvSpPr>
            <p:cNvPr id="12340" name="TextBox 75"/>
            <p:cNvSpPr txBox="1">
              <a:spLocks noChangeArrowheads="1"/>
            </p:cNvSpPr>
            <p:nvPr/>
          </p:nvSpPr>
          <p:spPr bwMode="auto">
            <a:xfrm>
              <a:off x="6125634" y="1865396"/>
              <a:ext cx="20001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Complete</a:t>
              </a:r>
              <a:r>
                <a:rPr lang="en-US" altLang="en-US" sz="800">
                  <a:solidFill>
                    <a:srgbClr val="FF0000"/>
                  </a:solidFill>
                  <a:latin typeface="Arial" pitchFamily="34" charset="0"/>
                </a:rPr>
                <a:t> </a:t>
              </a:r>
              <a:r>
                <a:rPr lang="en-US" altLang="en-US" sz="800">
                  <a:solidFill>
                    <a:srgbClr val="000000"/>
                  </a:solidFill>
                  <a:latin typeface="Arial" pitchFamily="34" charset="0"/>
                </a:rPr>
                <a:t>DCL Tower Trials Jan 2016</a:t>
              </a:r>
            </a:p>
          </p:txBody>
        </p:sp>
        <p:sp>
          <p:nvSpPr>
            <p:cNvPr id="12341" name="Oval 77"/>
            <p:cNvSpPr>
              <a:spLocks noChangeArrowheads="1"/>
            </p:cNvSpPr>
            <p:nvPr/>
          </p:nvSpPr>
          <p:spPr bwMode="auto">
            <a:xfrm>
              <a:off x="8118931" y="1710897"/>
              <a:ext cx="144462" cy="142866"/>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342" name="Oval 81"/>
            <p:cNvSpPr>
              <a:spLocks noChangeArrowheads="1"/>
            </p:cNvSpPr>
            <p:nvPr/>
          </p:nvSpPr>
          <p:spPr bwMode="auto">
            <a:xfrm>
              <a:off x="7428203" y="1709311"/>
              <a:ext cx="144463" cy="144453"/>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343" name="Oval 82"/>
            <p:cNvSpPr>
              <a:spLocks noChangeArrowheads="1"/>
            </p:cNvSpPr>
            <p:nvPr/>
          </p:nvSpPr>
          <p:spPr bwMode="auto">
            <a:xfrm>
              <a:off x="8498178" y="1710897"/>
              <a:ext cx="144463" cy="142866"/>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344" name="TextBox 83"/>
            <p:cNvSpPr txBox="1">
              <a:spLocks noChangeArrowheads="1"/>
            </p:cNvSpPr>
            <p:nvPr/>
          </p:nvSpPr>
          <p:spPr bwMode="auto">
            <a:xfrm>
              <a:off x="6284385" y="1979545"/>
              <a:ext cx="23854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DCL Tower Service IOC Key Site (SLC) March 2016</a:t>
              </a:r>
            </a:p>
          </p:txBody>
        </p:sp>
        <p:sp>
          <p:nvSpPr>
            <p:cNvPr id="12345" name="TextBox 88"/>
            <p:cNvSpPr txBox="1">
              <a:spLocks noChangeArrowheads="1"/>
            </p:cNvSpPr>
            <p:nvPr/>
          </p:nvSpPr>
          <p:spPr bwMode="auto">
            <a:xfrm>
              <a:off x="2674767" y="1722831"/>
              <a:ext cx="12064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Initial En Route Services FID  October 2014</a:t>
              </a:r>
            </a:p>
          </p:txBody>
        </p:sp>
        <p:pic>
          <p:nvPicPr>
            <p:cNvPr id="12346" name="Picture 3" descr="Check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05" y="1706482"/>
              <a:ext cx="212725" cy="21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47" name="TextBox 83"/>
            <p:cNvSpPr txBox="1">
              <a:spLocks noChangeArrowheads="1"/>
            </p:cNvSpPr>
            <p:nvPr/>
          </p:nvSpPr>
          <p:spPr bwMode="auto">
            <a:xfrm>
              <a:off x="6701693" y="2126974"/>
              <a:ext cx="22391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First Site Initial IOC En Route Service 2019</a:t>
              </a:r>
            </a:p>
          </p:txBody>
        </p:sp>
        <p:sp>
          <p:nvSpPr>
            <p:cNvPr id="12348" name="Oval 82"/>
            <p:cNvSpPr>
              <a:spLocks noChangeArrowheads="1"/>
            </p:cNvSpPr>
            <p:nvPr/>
          </p:nvSpPr>
          <p:spPr bwMode="auto">
            <a:xfrm>
              <a:off x="8934741" y="1710894"/>
              <a:ext cx="144462" cy="142867"/>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pic>
          <p:nvPicPr>
            <p:cNvPr id="12349" name="Picture 3" descr="Check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055" y="1711251"/>
              <a:ext cx="211137" cy="21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343" name="Straight Connector 14342"/>
            <p:cNvCxnSpPr>
              <a:stCxn id="12348" idx="4"/>
            </p:cNvCxnSpPr>
            <p:nvPr/>
          </p:nvCxnSpPr>
          <p:spPr>
            <a:xfrm flipH="1">
              <a:off x="8966241" y="1854305"/>
              <a:ext cx="41275" cy="338559"/>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a:stCxn id="12343" idx="4"/>
            </p:cNvCxnSpPr>
            <p:nvPr/>
          </p:nvCxnSpPr>
          <p:spPr>
            <a:xfrm flipH="1">
              <a:off x="8559841" y="1854305"/>
              <a:ext cx="11113" cy="13510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2341" idx="4"/>
            </p:cNvCxnSpPr>
            <p:nvPr/>
          </p:nvCxnSpPr>
          <p:spPr>
            <a:xfrm flipH="1">
              <a:off x="8158204" y="1854305"/>
              <a:ext cx="33337" cy="71526"/>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353" name="TextBox 80"/>
            <p:cNvSpPr txBox="1">
              <a:spLocks noChangeArrowheads="1"/>
            </p:cNvSpPr>
            <p:nvPr/>
          </p:nvSpPr>
          <p:spPr bwMode="auto">
            <a:xfrm>
              <a:off x="5414434" y="1561840"/>
              <a:ext cx="19795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Full En Route Services FID Nov. 2015</a:t>
              </a:r>
            </a:p>
          </p:txBody>
        </p:sp>
      </p:grpSp>
      <p:sp>
        <p:nvSpPr>
          <p:cNvPr id="117" name="TextBox 116"/>
          <p:cNvSpPr txBox="1"/>
          <p:nvPr/>
        </p:nvSpPr>
        <p:spPr>
          <a:xfrm>
            <a:off x="1074458" y="6482172"/>
            <a:ext cx="7500938" cy="246221"/>
          </a:xfrm>
          <a:prstGeom prst="rect">
            <a:avLst/>
          </a:prstGeom>
          <a:noFill/>
        </p:spPr>
        <p:txBody>
          <a:bodyPr>
            <a:spAutoFit/>
          </a:bodyPr>
          <a:lstStyle/>
          <a:p>
            <a:pPr fontAlgn="auto">
              <a:spcBef>
                <a:spcPts val="0"/>
              </a:spcBef>
              <a:spcAft>
                <a:spcPts val="0"/>
              </a:spcAft>
              <a:defRPr/>
            </a:pPr>
            <a:r>
              <a:rPr lang="en-US" sz="1000" b="1" kern="0" dirty="0" smtClean="0">
                <a:solidFill>
                  <a:schemeClr val="accent1">
                    <a:lumMod val="75000"/>
                  </a:schemeClr>
                </a:solidFill>
                <a:latin typeface="Arial" pitchFamily="34" charset="0"/>
                <a:cs typeface="+mn-cs"/>
              </a:rPr>
              <a:t>Changes from Previous Month: </a:t>
            </a:r>
            <a:r>
              <a:rPr lang="en-US" sz="1000" b="1" kern="0" dirty="0" smtClean="0">
                <a:solidFill>
                  <a:srgbClr val="FF0000"/>
                </a:solidFill>
                <a:latin typeface="Arial" pitchFamily="34" charset="0"/>
                <a:cs typeface="+mn-cs"/>
              </a:rPr>
              <a:t>TAMR – Final ARTS IIIE IOC changed to October 2016</a:t>
            </a:r>
            <a:endParaRPr lang="en-US" sz="1000" b="1" kern="0" dirty="0">
              <a:solidFill>
                <a:srgbClr val="FF0000"/>
              </a:solidFill>
              <a:latin typeface="Arial" pitchFamily="34" charset="0"/>
              <a:cs typeface="+mn-cs"/>
            </a:endParaRPr>
          </a:p>
        </p:txBody>
      </p:sp>
      <p:cxnSp>
        <p:nvCxnSpPr>
          <p:cNvPr id="5" name="Straight Connector 4" descr="Line"/>
          <p:cNvCxnSpPr>
            <a:endCxn id="12342" idx="0"/>
          </p:cNvCxnSpPr>
          <p:nvPr/>
        </p:nvCxnSpPr>
        <p:spPr>
          <a:xfrm>
            <a:off x="7421018" y="1734464"/>
            <a:ext cx="84138" cy="92075"/>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descr="Line"/>
          <p:cNvCxnSpPr/>
          <p:nvPr/>
        </p:nvCxnSpPr>
        <p:spPr>
          <a:xfrm flipH="1">
            <a:off x="8786268" y="2564727"/>
            <a:ext cx="79375" cy="11588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322" name="Picture 3" descr="Check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981" y="5261889"/>
            <a:ext cx="2111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3" name="TextBox 80"/>
          <p:cNvSpPr txBox="1">
            <a:spLocks noChangeArrowheads="1"/>
          </p:cNvSpPr>
          <p:nvPr/>
        </p:nvSpPr>
        <p:spPr bwMode="auto">
          <a:xfrm>
            <a:off x="4192043" y="1837652"/>
            <a:ext cx="1057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US" altLang="en-US" sz="800">
                <a:solidFill>
                  <a:srgbClr val="000000"/>
                </a:solidFill>
                <a:latin typeface="Arial" pitchFamily="34" charset="0"/>
              </a:rPr>
              <a:t>DCL Tower Service Ops Test &amp; Eval. (OT&amp;E) March 2015</a:t>
            </a:r>
          </a:p>
        </p:txBody>
      </p:sp>
      <p:pic>
        <p:nvPicPr>
          <p:cNvPr id="12324" name="Picture 3" descr="Check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768" y="1824952"/>
            <a:ext cx="2111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25" name="Group 18"/>
          <p:cNvGrpSpPr>
            <a:grpSpLocks/>
          </p:cNvGrpSpPr>
          <p:nvPr/>
        </p:nvGrpSpPr>
        <p:grpSpPr bwMode="auto">
          <a:xfrm>
            <a:off x="7510597" y="5099383"/>
            <a:ext cx="1582968" cy="913726"/>
            <a:chOff x="7361195" y="830520"/>
            <a:chExt cx="1582968" cy="913726"/>
          </a:xfrm>
        </p:grpSpPr>
        <p:sp>
          <p:nvSpPr>
            <p:cNvPr id="12331" name="Rectangle 9"/>
            <p:cNvSpPr>
              <a:spLocks noChangeArrowheads="1"/>
            </p:cNvSpPr>
            <p:nvPr/>
          </p:nvSpPr>
          <p:spPr bwMode="auto">
            <a:xfrm>
              <a:off x="7361195" y="871121"/>
              <a:ext cx="1579563" cy="873125"/>
            </a:xfrm>
            <a:prstGeom prst="rect">
              <a:avLst/>
            </a:prstGeom>
            <a:solidFill>
              <a:schemeClr val="bg1"/>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332" name="Oval 51"/>
            <p:cNvSpPr>
              <a:spLocks noChangeArrowheads="1"/>
            </p:cNvSpPr>
            <p:nvPr/>
          </p:nvSpPr>
          <p:spPr bwMode="auto">
            <a:xfrm>
              <a:off x="7463087" y="1193324"/>
              <a:ext cx="144463" cy="144463"/>
            </a:xfrm>
            <a:prstGeom prst="ellipse">
              <a:avLst/>
            </a:prstGeom>
            <a:solidFill>
              <a:srgbClr val="92D05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333" name="Oval 54"/>
            <p:cNvSpPr>
              <a:spLocks noChangeArrowheads="1"/>
            </p:cNvSpPr>
            <p:nvPr/>
          </p:nvSpPr>
          <p:spPr bwMode="auto">
            <a:xfrm>
              <a:off x="7459912" y="1345724"/>
              <a:ext cx="144463" cy="144463"/>
            </a:xfrm>
            <a:prstGeom prst="ellipse">
              <a:avLst/>
            </a:prstGeom>
            <a:solidFill>
              <a:srgbClr val="FFFF0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334" name="Oval 55"/>
            <p:cNvSpPr>
              <a:spLocks noChangeArrowheads="1"/>
            </p:cNvSpPr>
            <p:nvPr/>
          </p:nvSpPr>
          <p:spPr bwMode="auto">
            <a:xfrm>
              <a:off x="7463087" y="1498124"/>
              <a:ext cx="144463" cy="144463"/>
            </a:xfrm>
            <a:prstGeom prst="ellipse">
              <a:avLst/>
            </a:prstGeom>
            <a:solidFill>
              <a:srgbClr val="FF0000"/>
            </a:solidFill>
            <a:ln w="9525" algn="ctr">
              <a:solidFill>
                <a:schemeClr val="tx1"/>
              </a:solidFill>
              <a:round/>
              <a:headEnd/>
              <a:tailEnd/>
            </a:ln>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50000"/>
                </a:spcBef>
                <a:buFontTx/>
                <a:buChar char="•"/>
              </a:pPr>
              <a:endParaRPr lang="en-US" altLang="en-US" sz="2400">
                <a:solidFill>
                  <a:srgbClr val="000000"/>
                </a:solidFill>
                <a:latin typeface="Arial" pitchFamily="34" charset="0"/>
              </a:endParaRPr>
            </a:p>
          </p:txBody>
        </p:sp>
        <p:sp>
          <p:nvSpPr>
            <p:cNvPr id="12335" name="TextBox 4"/>
            <p:cNvSpPr txBox="1">
              <a:spLocks noChangeArrowheads="1"/>
            </p:cNvSpPr>
            <p:nvPr/>
          </p:nvSpPr>
          <p:spPr bwMode="auto">
            <a:xfrm>
              <a:off x="7558662" y="953659"/>
              <a:ext cx="1385501" cy="7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dirty="0">
                  <a:solidFill>
                    <a:srgbClr val="000000"/>
                  </a:solidFill>
                  <a:latin typeface="Arial" pitchFamily="34" charset="0"/>
                </a:rPr>
                <a:t>Activity is completed</a:t>
              </a:r>
            </a:p>
            <a:p>
              <a:r>
                <a:rPr lang="en-US" altLang="en-US" sz="1000" dirty="0">
                  <a:solidFill>
                    <a:srgbClr val="000000"/>
                  </a:solidFill>
                  <a:latin typeface="Arial" pitchFamily="34" charset="0"/>
                </a:rPr>
                <a:t>Activity is in progress</a:t>
              </a:r>
            </a:p>
            <a:p>
              <a:r>
                <a:rPr lang="en-US" altLang="en-US" sz="1000" dirty="0">
                  <a:solidFill>
                    <a:srgbClr val="000000"/>
                  </a:solidFill>
                  <a:latin typeface="Arial" pitchFamily="34" charset="0"/>
                </a:rPr>
                <a:t>Activity is at risk</a:t>
              </a:r>
            </a:p>
            <a:p>
              <a:r>
                <a:rPr lang="en-US" altLang="en-US" sz="1000" dirty="0">
                  <a:solidFill>
                    <a:srgbClr val="000000"/>
                  </a:solidFill>
                  <a:latin typeface="Arial" pitchFamily="34" charset="0"/>
                </a:rPr>
                <a:t>Activity is missed</a:t>
              </a:r>
            </a:p>
          </p:txBody>
        </p:sp>
        <p:sp>
          <p:nvSpPr>
            <p:cNvPr id="12336" name="TextBox 7"/>
            <p:cNvSpPr txBox="1">
              <a:spLocks noChangeArrowheads="1"/>
            </p:cNvSpPr>
            <p:nvPr/>
          </p:nvSpPr>
          <p:spPr bwMode="auto">
            <a:xfrm>
              <a:off x="7862797" y="830520"/>
              <a:ext cx="640004" cy="2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b="1" dirty="0">
                  <a:solidFill>
                    <a:srgbClr val="000000"/>
                  </a:solidFill>
                  <a:latin typeface="Arial" pitchFamily="34" charset="0"/>
                </a:rPr>
                <a:t>Legend</a:t>
              </a:r>
            </a:p>
          </p:txBody>
        </p:sp>
        <p:pic>
          <p:nvPicPr>
            <p:cNvPr id="12337" name="Picture 3" descr="Check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8162" y="988537"/>
              <a:ext cx="212725"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26" name="Picture 3" descr="Check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4631" y="4677689"/>
            <a:ext cx="212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3" descr="Checkma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228" y="2408358"/>
            <a:ext cx="212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3" descr="Check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710" y="6046114"/>
            <a:ext cx="212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305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3"/>
          <p:cNvSpPr>
            <a:spLocks noGrp="1" noChangeArrowheads="1"/>
          </p:cNvSpPr>
          <p:nvPr>
            <p:ph type="title"/>
          </p:nvPr>
        </p:nvSpPr>
        <p:spPr/>
        <p:txBody>
          <a:bodyPr rtlCol="0">
            <a:noAutofit/>
          </a:bodyPr>
          <a:lstStyle/>
          <a:p>
            <a:pPr eaLnBrk="1" fontAlgn="auto" hangingPunct="1">
              <a:spcBef>
                <a:spcPts val="0"/>
              </a:spcBef>
              <a:spcAft>
                <a:spcPts val="0"/>
              </a:spcAft>
              <a:tabLst>
                <a:tab pos="3314700" algn="l"/>
              </a:tabLst>
              <a:defRPr/>
            </a:pPr>
            <a:r>
              <a:rPr lang="en-US" sz="3200" dirty="0" smtClean="0">
                <a:solidFill>
                  <a:schemeClr val="tx2"/>
                </a:solidFill>
                <a:latin typeface="Arial" charset="0"/>
                <a:cs typeface="Arial" charset="0"/>
              </a:rPr>
              <a:t>NextGen Budget Profile</a:t>
            </a:r>
            <a:br>
              <a:rPr lang="en-US" sz="3200" dirty="0" smtClean="0">
                <a:solidFill>
                  <a:schemeClr val="tx2"/>
                </a:solidFill>
                <a:latin typeface="Arial" charset="0"/>
                <a:cs typeface="Arial" charset="0"/>
              </a:rPr>
            </a:br>
            <a:r>
              <a:rPr lang="en-US" sz="2400" dirty="0" smtClean="0">
                <a:solidFill>
                  <a:schemeClr val="tx2"/>
                </a:solidFill>
                <a:latin typeface="Arial" charset="0"/>
                <a:cs typeface="Arial" charset="0"/>
              </a:rPr>
              <a:t>(FY 2007 – FY 2016)</a:t>
            </a:r>
          </a:p>
        </p:txBody>
      </p:sp>
      <p:sp>
        <p:nvSpPr>
          <p:cNvPr id="9219" name="Slide Number Placeholder 1"/>
          <p:cNvSpPr>
            <a:spLocks noGrp="1"/>
          </p:cNvSpPr>
          <p:nvPr>
            <p:ph type="sldNum" sz="quarter" idx="4294967295"/>
          </p:nvPr>
        </p:nvSpPr>
        <p:spPr bwMode="auto">
          <a:xfrm>
            <a:off x="7010400" y="6486525"/>
            <a:ext cx="2133600" cy="222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eaLnBrk="0" fontAlgn="base" hangingPunct="0">
              <a:spcAft>
                <a:spcPct val="0"/>
              </a:spcAft>
              <a:buClr>
                <a:srgbClr val="558ED5"/>
              </a:buClr>
              <a:buSzPct val="80000"/>
              <a:buFont typeface="Arial" charset="0"/>
              <a:buChar char="»"/>
              <a:defRPr>
                <a:solidFill>
                  <a:schemeClr val="tx1"/>
                </a:solidFill>
                <a:latin typeface="Arial" charset="0"/>
                <a:cs typeface="Arial" charset="0"/>
              </a:defRPr>
            </a:lvl6pPr>
            <a:lvl7pPr eaLnBrk="0" fontAlgn="base" hangingPunct="0">
              <a:spcAft>
                <a:spcPct val="0"/>
              </a:spcAft>
              <a:buClr>
                <a:srgbClr val="558ED5"/>
              </a:buClr>
              <a:buSzPct val="80000"/>
              <a:buFont typeface="Arial" charset="0"/>
              <a:buChar char="»"/>
              <a:defRPr>
                <a:solidFill>
                  <a:schemeClr val="tx1"/>
                </a:solidFill>
                <a:latin typeface="Arial" charset="0"/>
                <a:cs typeface="Arial" charset="0"/>
              </a:defRPr>
            </a:lvl7pPr>
            <a:lvl8pPr eaLnBrk="0" fontAlgn="base" hangingPunct="0">
              <a:spcAft>
                <a:spcPct val="0"/>
              </a:spcAft>
              <a:buClr>
                <a:srgbClr val="558ED5"/>
              </a:buClr>
              <a:buSzPct val="80000"/>
              <a:buFont typeface="Arial" charset="0"/>
              <a:buChar char="»"/>
              <a:defRPr>
                <a:solidFill>
                  <a:schemeClr val="tx1"/>
                </a:solidFill>
                <a:latin typeface="Arial" charset="0"/>
                <a:cs typeface="Arial" charset="0"/>
              </a:defRPr>
            </a:lvl8pPr>
            <a:lvl9pPr eaLnBrk="0" fontAlgn="base" hangingPunct="0">
              <a:spcAft>
                <a:spcPct val="0"/>
              </a:spcAft>
              <a:buClr>
                <a:srgbClr val="558ED5"/>
              </a:buClr>
              <a:buSzPct val="80000"/>
              <a:buFont typeface="Arial" charset="0"/>
              <a:buChar char="»"/>
              <a:defRPr>
                <a:solidFill>
                  <a:schemeClr val="tx1"/>
                </a:solidFill>
                <a:latin typeface="Arial" charset="0"/>
                <a:cs typeface="Arial" charset="0"/>
              </a:defRPr>
            </a:lvl9pPr>
          </a:lstStyle>
          <a:p>
            <a:pPr algn="l"/>
            <a:r>
              <a:rPr lang="en-US" altLang="en-US" sz="900" dirty="0" smtClean="0">
                <a:solidFill>
                  <a:srgbClr val="898989"/>
                </a:solidFill>
              </a:rPr>
              <a:t>.</a:t>
            </a:r>
          </a:p>
        </p:txBody>
      </p:sp>
      <p:sp>
        <p:nvSpPr>
          <p:cNvPr id="7" name="TextBox 6"/>
          <p:cNvSpPr txBox="1"/>
          <p:nvPr/>
        </p:nvSpPr>
        <p:spPr>
          <a:xfrm>
            <a:off x="283266" y="6611779"/>
            <a:ext cx="8577469" cy="246221"/>
          </a:xfrm>
          <a:prstGeom prst="rect">
            <a:avLst/>
          </a:prstGeom>
          <a:noFill/>
        </p:spPr>
        <p:txBody>
          <a:bodyPr wrap="square" rtlCol="0">
            <a:spAutoFit/>
          </a:bodyPr>
          <a:lstStyle/>
          <a:p>
            <a:pPr algn="ctr"/>
            <a:fld id="{EAE13CAE-1740-4A80-8C3E-8F8A7440AB44}" type="slidenum">
              <a:rPr lang="en-US" sz="1000" b="1" smtClean="0"/>
              <a:pPr algn="ctr"/>
              <a:t>8</a:t>
            </a:fld>
            <a:endParaRPr lang="en-US" sz="1000" b="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155" y="1196080"/>
            <a:ext cx="6599709" cy="4898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95764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57175"/>
            <a:ext cx="8229600" cy="1284288"/>
          </a:xfrm>
        </p:spPr>
        <p:txBody>
          <a:bodyPr/>
          <a:lstStyle/>
          <a:p>
            <a:r>
              <a:rPr lang="en-US" altLang="en-US" sz="3200" dirty="0" smtClean="0">
                <a:solidFill>
                  <a:schemeClr val="tx2"/>
                </a:solidFill>
                <a:latin typeface="Arial" pitchFamily="34" charset="0"/>
                <a:cs typeface="Arial" pitchFamily="34" charset="0"/>
              </a:rPr>
              <a:t>Top Seven Budgets</a:t>
            </a:r>
            <a:br>
              <a:rPr lang="en-US" altLang="en-US" sz="3200" dirty="0" smtClean="0">
                <a:solidFill>
                  <a:schemeClr val="tx2"/>
                </a:solidFill>
                <a:latin typeface="Arial" pitchFamily="34" charset="0"/>
                <a:cs typeface="Arial" pitchFamily="34" charset="0"/>
              </a:rPr>
            </a:br>
            <a:r>
              <a:rPr lang="en-US" altLang="en-US" sz="2400" dirty="0" smtClean="0">
                <a:solidFill>
                  <a:schemeClr val="accent1">
                    <a:lumMod val="50000"/>
                  </a:schemeClr>
                </a:solidFill>
                <a:latin typeface="Arial" pitchFamily="34" charset="0"/>
                <a:cs typeface="Arial" pitchFamily="34" charset="0"/>
              </a:rPr>
              <a:t>As of: </a:t>
            </a:r>
            <a:r>
              <a:rPr lang="en-US" altLang="en-US" sz="2400" b="0" dirty="0" smtClean="0">
                <a:solidFill>
                  <a:schemeClr val="accent1">
                    <a:lumMod val="50000"/>
                  </a:schemeClr>
                </a:solidFill>
                <a:latin typeface="Arial" pitchFamily="34" charset="0"/>
                <a:cs typeface="Arial" pitchFamily="34" charset="0"/>
              </a:rPr>
              <a:t>July 2015</a:t>
            </a:r>
          </a:p>
        </p:txBody>
      </p:sp>
      <p:sp>
        <p:nvSpPr>
          <p:cNvPr id="8257" name="TextBox 7"/>
          <p:cNvSpPr txBox="1">
            <a:spLocks noChangeArrowheads="1"/>
          </p:cNvSpPr>
          <p:nvPr/>
        </p:nvSpPr>
        <p:spPr bwMode="auto">
          <a:xfrm>
            <a:off x="219075" y="6600825"/>
            <a:ext cx="85772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fld id="{0DE5541C-A732-4596-92A7-5E44417CA4F8}" type="slidenum">
              <a:rPr lang="en-US" altLang="en-US" sz="1000" b="1" smtClean="0">
                <a:solidFill>
                  <a:srgbClr val="000000"/>
                </a:solidFill>
                <a:latin typeface="Arial" pitchFamily="34" charset="0"/>
                <a:cs typeface="Arial" pitchFamily="34" charset="0"/>
              </a:rPr>
              <a:pPr algn="ctr"/>
              <a:t>9</a:t>
            </a:fld>
            <a:endParaRPr lang="en-US" altLang="en-US" sz="1000" b="1" smtClean="0">
              <a:solidFill>
                <a:srgbClr val="000000"/>
              </a:solidFill>
              <a:latin typeface="Arial" pitchFamily="34" charset="0"/>
              <a:cs typeface="Arial" pitchFamily="34" charset="0"/>
            </a:endParaRPr>
          </a:p>
        </p:txBody>
      </p:sp>
      <p:sp>
        <p:nvSpPr>
          <p:cNvPr id="6" name="Rectangle 5"/>
          <p:cNvSpPr/>
          <p:nvPr/>
        </p:nvSpPr>
        <p:spPr>
          <a:xfrm>
            <a:off x="3443288" y="5484813"/>
            <a:ext cx="5529262" cy="246062"/>
          </a:xfrm>
          <a:prstGeom prst="rect">
            <a:avLst/>
          </a:prstGeom>
        </p:spPr>
        <p:txBody>
          <a:bodyPr>
            <a:spAutoFit/>
          </a:bodyPr>
          <a:lstStyle/>
          <a:p>
            <a:pPr fontAlgn="auto">
              <a:spcBef>
                <a:spcPts val="0"/>
              </a:spcBef>
              <a:spcAft>
                <a:spcPts val="0"/>
              </a:spcAft>
              <a:defRPr/>
            </a:pPr>
            <a:r>
              <a:rPr lang="en-US" sz="1000" b="1" kern="0" dirty="0">
                <a:solidFill>
                  <a:srgbClr val="1F497D"/>
                </a:solidFill>
                <a:latin typeface="Arial" pitchFamily="34" charset="0"/>
              </a:rPr>
              <a:t>Changes from Previous Month</a:t>
            </a:r>
            <a:r>
              <a:rPr lang="en-US" sz="1000" b="1" kern="0" dirty="0">
                <a:solidFill>
                  <a:srgbClr val="4F81BD">
                    <a:lumMod val="75000"/>
                  </a:srgbClr>
                </a:solidFill>
                <a:latin typeface="Arial" pitchFamily="34" charset="0"/>
              </a:rPr>
              <a:t>: </a:t>
            </a:r>
            <a:r>
              <a:rPr lang="en-US" sz="1000" b="1" kern="0" dirty="0">
                <a:solidFill>
                  <a:srgbClr val="1F497D"/>
                </a:solidFill>
                <a:latin typeface="Arial" pitchFamily="34" charset="0"/>
              </a:rPr>
              <a:t>No Changes</a:t>
            </a:r>
          </a:p>
        </p:txBody>
      </p:sp>
      <p:graphicFrame>
        <p:nvGraphicFramePr>
          <p:cNvPr id="7" name="Table 6" descr="Top Seven Budgets"/>
          <p:cNvGraphicFramePr>
            <a:graphicFrameLocks noGrp="1"/>
          </p:cNvGraphicFramePr>
          <p:nvPr>
            <p:extLst>
              <p:ext uri="{D42A27DB-BD31-4B8C-83A1-F6EECF244321}">
                <p14:modId xmlns:p14="http://schemas.microsoft.com/office/powerpoint/2010/main" val="899092930"/>
              </p:ext>
            </p:extLst>
          </p:nvPr>
        </p:nvGraphicFramePr>
        <p:xfrm>
          <a:off x="219075" y="1632661"/>
          <a:ext cx="8589963" cy="3584575"/>
        </p:xfrm>
        <a:graphic>
          <a:graphicData uri="http://schemas.openxmlformats.org/drawingml/2006/table">
            <a:tbl>
              <a:tblPr firstRow="1"/>
              <a:tblGrid>
                <a:gridCol w="4322763"/>
                <a:gridCol w="949325"/>
                <a:gridCol w="1149350"/>
                <a:gridCol w="1120775"/>
                <a:gridCol w="1047750"/>
              </a:tblGrid>
              <a:tr h="309542">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chemeClr val="tx1"/>
                        </a:solidFill>
                        <a:effectLst/>
                        <a:latin typeface="Arial" pitchFamily="34" charset="0"/>
                        <a:cs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itchFamily="34" charset="0"/>
                          <a:cs typeface="Arial" pitchFamily="34" charset="0"/>
                        </a:rPr>
                        <a:t>FY 2014</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itchFamily="34" charset="0"/>
                          <a:cs typeface="Arial" pitchFamily="34" charset="0"/>
                        </a:rPr>
                        <a:t>FY 2015</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itchFamily="34" charset="0"/>
                          <a:cs typeface="Arial" pitchFamily="34" charset="0"/>
                        </a:rPr>
                        <a:t>FY 2016</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chemeClr val="tx1"/>
                        </a:solidFill>
                        <a:effectLst/>
                        <a:latin typeface="Arial" pitchFamily="34" charset="0"/>
                        <a:cs typeface="Arial"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76092"/>
                    </a:solidFill>
                  </a:tcPr>
                </a:tc>
              </a:tr>
              <a:tr h="487739">
                <a:tc>
                  <a:txBody>
                    <a:bodyPr/>
                    <a:lstStyle>
                      <a:lvl1pPr defTabSz="457200">
                        <a:spcBef>
                          <a:spcPct val="20000"/>
                        </a:spcBef>
                        <a:buFont typeface="Arial" pitchFamily="34" charset="0"/>
                        <a:defRPr sz="2800">
                          <a:solidFill>
                            <a:schemeClr val="tx1"/>
                          </a:solidFill>
                          <a:latin typeface="Calibri" pitchFamily="34" charset="0"/>
                        </a:defRPr>
                      </a:lvl1pPr>
                      <a:lvl2pPr marL="742950" indent="-285750" defTabSz="457200">
                        <a:spcBef>
                          <a:spcPct val="20000"/>
                        </a:spcBef>
                        <a:buFont typeface="Arial" pitchFamily="34" charset="0"/>
                        <a:defRPr sz="2400">
                          <a:solidFill>
                            <a:schemeClr val="tx1"/>
                          </a:solidFill>
                          <a:latin typeface="Calibri" pitchFamily="34" charset="0"/>
                        </a:defRPr>
                      </a:lvl2pPr>
                      <a:lvl3pPr marL="1143000" indent="-228600" defTabSz="457200">
                        <a:spcBef>
                          <a:spcPct val="20000"/>
                        </a:spcBef>
                        <a:buFont typeface="Arial" pitchFamily="34" charset="0"/>
                        <a:defRPr sz="2000">
                          <a:solidFill>
                            <a:schemeClr val="tx1"/>
                          </a:solidFill>
                          <a:latin typeface="Calibri" pitchFamily="34" charset="0"/>
                        </a:defRPr>
                      </a:lvl3pPr>
                      <a:lvl4pPr marL="1600200" indent="-228600" defTabSz="457200">
                        <a:spcBef>
                          <a:spcPct val="20000"/>
                        </a:spcBef>
                        <a:buFont typeface="Arial" pitchFamily="34" charset="0"/>
                        <a:defRPr>
                          <a:solidFill>
                            <a:schemeClr val="tx1"/>
                          </a:solidFill>
                          <a:latin typeface="Calibri" pitchFamily="34" charset="0"/>
                        </a:defRPr>
                      </a:lvl4pPr>
                      <a:lvl5pPr marL="2057400" indent="-228600" defTabSz="457200">
                        <a:spcBef>
                          <a:spcPct val="20000"/>
                        </a:spcBef>
                        <a:buFont typeface="Arial" pitchFamily="34" charset="0"/>
                        <a:defRPr>
                          <a:solidFill>
                            <a:schemeClr val="tx1"/>
                          </a:solidFill>
                          <a:latin typeface="Calibri" pitchFamily="34" charset="0"/>
                        </a:defRPr>
                      </a:lvl5pPr>
                      <a:lvl6pPr marL="2514600" indent="-228600" defTabSz="457200" fontAlgn="base">
                        <a:spcBef>
                          <a:spcPct val="20000"/>
                        </a:spcBef>
                        <a:spcAft>
                          <a:spcPct val="0"/>
                        </a:spcAft>
                        <a:buFont typeface="Arial" pitchFamily="34" charset="0"/>
                        <a:defRPr>
                          <a:solidFill>
                            <a:schemeClr val="tx1"/>
                          </a:solidFill>
                          <a:latin typeface="Calibri" pitchFamily="34" charset="0"/>
                        </a:defRPr>
                      </a:lvl6pPr>
                      <a:lvl7pPr marL="2971800" indent="-228600" defTabSz="457200" fontAlgn="base">
                        <a:spcBef>
                          <a:spcPct val="20000"/>
                        </a:spcBef>
                        <a:spcAft>
                          <a:spcPct val="0"/>
                        </a:spcAft>
                        <a:buFont typeface="Arial" pitchFamily="34" charset="0"/>
                        <a:defRPr>
                          <a:solidFill>
                            <a:schemeClr val="tx1"/>
                          </a:solidFill>
                          <a:latin typeface="Calibri" pitchFamily="34" charset="0"/>
                        </a:defRPr>
                      </a:lvl7pPr>
                      <a:lvl8pPr marL="3429000" indent="-228600" defTabSz="457200" fontAlgn="base">
                        <a:spcBef>
                          <a:spcPct val="20000"/>
                        </a:spcBef>
                        <a:spcAft>
                          <a:spcPct val="0"/>
                        </a:spcAft>
                        <a:buFont typeface="Arial" pitchFamily="34" charset="0"/>
                        <a:defRPr>
                          <a:solidFill>
                            <a:schemeClr val="tx1"/>
                          </a:solidFill>
                          <a:latin typeface="Calibri" pitchFamily="34" charset="0"/>
                        </a:defRPr>
                      </a:lvl8pPr>
                      <a:lvl9pPr marL="3886200" indent="-228600" defTabSz="4572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itchFamily="34" charset="0"/>
                          <a:cs typeface="Arial" pitchFamily="34" charset="0"/>
                        </a:rPr>
                        <a:t>Facilities and Equipment</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itchFamily="34" charset="0"/>
                          <a:cs typeface="Arial" pitchFamily="34" charset="0"/>
                        </a:rPr>
                        <a:t>Enacted</a:t>
                      </a:r>
                      <a:endParaRPr kumimoji="0" lang="en-US" altLang="en-US" sz="1300" b="0" i="0" u="none" strike="noStrike" cap="none" normalizeH="0" baseline="0" dirty="0" smtClean="0">
                        <a:ln>
                          <a:noFill/>
                        </a:ln>
                        <a:solidFill>
                          <a:schemeClr val="tx1"/>
                        </a:solidFill>
                        <a:effectLst/>
                        <a:latin typeface="Arial" pitchFamily="34" charset="0"/>
                        <a:cs typeface="Arial"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itchFamily="34" charset="0"/>
                          <a:cs typeface="Arial" pitchFamily="34" charset="0"/>
                        </a:rPr>
                        <a:t>Enacted</a:t>
                      </a:r>
                      <a:endParaRPr kumimoji="0" lang="en-US" altLang="en-US" sz="1300" b="0" i="0" u="none" strike="noStrike" cap="none" normalizeH="0" baseline="0" dirty="0" smtClean="0">
                        <a:ln>
                          <a:noFill/>
                        </a:ln>
                        <a:solidFill>
                          <a:schemeClr val="tx1"/>
                        </a:solidFill>
                        <a:effectLst/>
                        <a:latin typeface="Arial" pitchFamily="34" charset="0"/>
                        <a:cs typeface="Arial"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itchFamily="34" charset="0"/>
                          <a:cs typeface="Arial" pitchFamily="34" charset="0"/>
                        </a:rPr>
                        <a:t>President’s </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itchFamily="34" charset="0"/>
                          <a:cs typeface="Arial" pitchFamily="34" charset="0"/>
                        </a:rPr>
                        <a:t>Budget</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300" b="1" i="0" u="none" strike="noStrike" cap="none" normalizeH="0" baseline="0" dirty="0" err="1" smtClean="0">
                          <a:ln>
                            <a:noFill/>
                          </a:ln>
                          <a:solidFill>
                            <a:schemeClr val="tx1"/>
                          </a:solidFill>
                          <a:effectLst/>
                          <a:latin typeface="Arial" pitchFamily="34" charset="0"/>
                          <a:cs typeface="Arial" pitchFamily="34" charset="0"/>
                        </a:rPr>
                        <a:t>Baselined</a:t>
                      </a:r>
                      <a:endParaRPr kumimoji="0" lang="en-US" altLang="en-US"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pitchFamily="34" charset="0"/>
                          <a:cs typeface="Arial" pitchFamily="34" charset="0"/>
                        </a:rPr>
                        <a:t>Amount</a:t>
                      </a:r>
                      <a:endParaRPr kumimoji="0" lang="en-US" altLang="en-US" sz="1300" b="0" i="0" u="none" strike="noStrike" cap="none" normalizeH="0" baseline="0" dirty="0" smtClean="0">
                        <a:ln>
                          <a:noFill/>
                        </a:ln>
                        <a:solidFill>
                          <a:schemeClr val="tx1"/>
                        </a:solidFill>
                        <a:effectLst/>
                        <a:latin typeface="Arial" pitchFamily="34" charset="0"/>
                        <a:cs typeface="Arial"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3588">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altLang="en-US" sz="1000" b="0" i="0" u="none" strike="noStrike" kern="1200" cap="none" normalizeH="0" baseline="0" dirty="0" smtClean="0">
                          <a:ln>
                            <a:noFill/>
                          </a:ln>
                          <a:solidFill>
                            <a:schemeClr val="tx1"/>
                          </a:solidFill>
                          <a:effectLst/>
                          <a:latin typeface="Arial" pitchFamily="34" charset="0"/>
                          <a:ea typeface="+mn-ea"/>
                          <a:cs typeface="Arial" pitchFamily="34" charset="0"/>
                        </a:rPr>
                        <a:t>Automatic Dependent Surveillance-Broadcast (ADS-B) </a:t>
                      </a:r>
                    </a:p>
                    <a:p>
                      <a:pPr marL="0" marR="0" lvl="0" indent="0" algn="l" defTabSz="914400" rtl="0" eaLnBrk="1" fontAlgn="b" latinLnBrk="0" hangingPunct="1">
                        <a:lnSpc>
                          <a:spcPct val="100000"/>
                        </a:lnSpc>
                        <a:spcBef>
                          <a:spcPct val="0"/>
                        </a:spcBef>
                        <a:spcAft>
                          <a:spcPct val="0"/>
                        </a:spcAft>
                        <a:buClrTx/>
                        <a:buSzTx/>
                        <a:buFontTx/>
                        <a:buNone/>
                        <a:tabLst/>
                        <a:defRPr/>
                      </a:pPr>
                      <a:r>
                        <a:rPr kumimoji="0" lang="en-US" altLang="en-US" sz="800" b="0" i="0" u="none" strike="noStrike" kern="1200" cap="none" normalizeH="0" baseline="0" dirty="0" smtClean="0">
                          <a:ln>
                            <a:noFill/>
                          </a:ln>
                          <a:solidFill>
                            <a:schemeClr val="tx1"/>
                          </a:solidFill>
                          <a:effectLst/>
                          <a:latin typeface="Arial" pitchFamily="34" charset="0"/>
                          <a:ea typeface="+mn-ea"/>
                          <a:cs typeface="Arial" pitchFamily="34" charset="0"/>
                        </a:rPr>
                        <a:t>(NAS Wide Implementation, </a:t>
                      </a:r>
                      <a:r>
                        <a:rPr kumimoji="0" lang="en-US" sz="800" b="0" i="0" u="none" strike="noStrike" kern="1200" cap="none" normalizeH="0" baseline="0" dirty="0" smtClean="0">
                          <a:ln>
                            <a:noFill/>
                          </a:ln>
                          <a:solidFill>
                            <a:schemeClr val="tx1"/>
                          </a:solidFill>
                          <a:effectLst/>
                          <a:latin typeface="Arial" pitchFamily="34" charset="0"/>
                          <a:ea typeface="+mn-ea"/>
                          <a:cs typeface="Arial" pitchFamily="34" charset="0"/>
                        </a:rPr>
                        <a:t>ADS-B and Colorado WAM Subscription Costs</a:t>
                      </a:r>
                      <a:r>
                        <a:rPr kumimoji="0" lang="en-US" altLang="en-US" sz="800" b="0" i="0" u="none" strike="noStrike" kern="1200" cap="none" normalizeH="0" baseline="0" dirty="0" smtClean="0">
                          <a:ln>
                            <a:noFill/>
                          </a:ln>
                          <a:solidFill>
                            <a:schemeClr val="tx1"/>
                          </a:solidFill>
                          <a:effectLst/>
                          <a:latin typeface="Arial" pitchFamily="34" charset="0"/>
                          <a:ea typeface="+mn-ea"/>
                          <a:cs typeface="Arial" pitchFamily="34" charset="0"/>
                        </a:rPr>
                        <a:t>, and Excludes </a:t>
                      </a:r>
                      <a:r>
                        <a:rPr kumimoji="0" lang="en-US" sz="800" b="0" i="0" u="none" strike="noStrike" kern="1200" cap="none" normalizeH="0" baseline="0" dirty="0" smtClean="0">
                          <a:ln>
                            <a:noFill/>
                          </a:ln>
                          <a:solidFill>
                            <a:schemeClr val="tx1"/>
                          </a:solidFill>
                          <a:effectLst/>
                          <a:latin typeface="Arial" pitchFamily="34" charset="0"/>
                          <a:ea typeface="+mn-ea"/>
                          <a:cs typeface="Arial" pitchFamily="34" charset="0"/>
                        </a:rPr>
                        <a:t>WAAS GEO Satellite Leases</a:t>
                      </a:r>
                      <a:r>
                        <a:rPr kumimoji="0" lang="en-US" altLang="en-US" sz="800" b="0" i="0" u="none" strike="noStrike" kern="1200" cap="none" normalizeH="0" baseline="0" dirty="0" smtClean="0">
                          <a:ln>
                            <a:noFill/>
                          </a:ln>
                          <a:solidFill>
                            <a:schemeClr val="tx1"/>
                          </a:solidFill>
                          <a:effectLst/>
                          <a:latin typeface="Arial" pitchFamily="34" charset="0"/>
                          <a:ea typeface="+mn-ea"/>
                          <a:cs typeface="Arial" pitchFamily="34" charset="0"/>
                        </a:rPr>
                        <a:t>)</a:t>
                      </a:r>
                    </a:p>
                  </a:txBody>
                  <a:tcPr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$281,300,400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$254,700,000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$211,200,000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$2,655,500.000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1451">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Data Communications in Support of </a:t>
                      </a:r>
                      <a:r>
                        <a:rPr kumimoji="0" lang="en-US" altLang="en-US" sz="1000" b="0" i="0" u="none" strike="noStrike" cap="none" normalizeH="0" baseline="0" dirty="0" err="1" smtClean="0">
                          <a:ln>
                            <a:noFill/>
                          </a:ln>
                          <a:solidFill>
                            <a:schemeClr val="tx1"/>
                          </a:solidFill>
                          <a:effectLst/>
                          <a:latin typeface="Arial" pitchFamily="34" charset="0"/>
                          <a:cs typeface="Arial" pitchFamily="34" charset="0"/>
                        </a:rPr>
                        <a:t>NextGen</a:t>
                      </a: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  (Data </a:t>
                      </a:r>
                      <a:r>
                        <a:rPr kumimoji="0" lang="en-US" altLang="en-US" sz="1000" b="0" i="0" u="none" strike="noStrike" cap="none" normalizeH="0" baseline="0" dirty="0" err="1" smtClean="0">
                          <a:ln>
                            <a:noFill/>
                          </a:ln>
                          <a:solidFill>
                            <a:schemeClr val="tx1"/>
                          </a:solidFill>
                          <a:effectLst/>
                          <a:latin typeface="Arial" pitchFamily="34" charset="0"/>
                          <a:cs typeface="Arial" pitchFamily="34" charset="0"/>
                        </a:rPr>
                        <a:t>Comm</a:t>
                      </a: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Arial" pitchFamily="34" charset="0"/>
                          <a:cs typeface="Arial" pitchFamily="34" charset="0"/>
                        </a:rPr>
                        <a:t>(Only S1P1, S1P2 Initial Services and Data </a:t>
                      </a:r>
                      <a:r>
                        <a:rPr kumimoji="0" lang="en-US" altLang="en-US" sz="800" b="0" i="0" u="none" strike="noStrike" cap="none" normalizeH="0" baseline="0" dirty="0" err="1" smtClean="0">
                          <a:ln>
                            <a:noFill/>
                          </a:ln>
                          <a:solidFill>
                            <a:schemeClr val="tx1"/>
                          </a:solidFill>
                          <a:effectLst/>
                          <a:latin typeface="Arial" pitchFamily="34" charset="0"/>
                          <a:cs typeface="Arial" pitchFamily="34" charset="0"/>
                        </a:rPr>
                        <a:t>Comm</a:t>
                      </a:r>
                      <a:r>
                        <a:rPr kumimoji="0" lang="en-US" altLang="en-US" sz="800" b="0" i="0" u="none" strike="noStrike" cap="none" normalizeH="0" baseline="0" dirty="0" smtClean="0">
                          <a:ln>
                            <a:noFill/>
                          </a:ln>
                          <a:solidFill>
                            <a:schemeClr val="tx1"/>
                          </a:solidFill>
                          <a:effectLst/>
                          <a:latin typeface="Arial" pitchFamily="34" charset="0"/>
                          <a:cs typeface="Arial" pitchFamily="34" charset="0"/>
                        </a:rPr>
                        <a:t> Network Services are </a:t>
                      </a:r>
                      <a:r>
                        <a:rPr kumimoji="0" lang="en-US" altLang="en-US" sz="800" b="0" i="0" u="none" strike="noStrike" cap="none" normalizeH="0" baseline="0" dirty="0" err="1" smtClean="0">
                          <a:ln>
                            <a:noFill/>
                          </a:ln>
                          <a:solidFill>
                            <a:schemeClr val="tx1"/>
                          </a:solidFill>
                          <a:effectLst/>
                          <a:latin typeface="Arial" pitchFamily="34" charset="0"/>
                          <a:cs typeface="Arial" pitchFamily="34" charset="0"/>
                        </a:rPr>
                        <a:t>baselined</a:t>
                      </a:r>
                      <a:r>
                        <a:rPr kumimoji="0" lang="en-US" altLang="en-US" sz="800" b="0" i="0" u="none" strike="noStrike" cap="none" normalizeH="0" baseline="0" dirty="0" smtClean="0">
                          <a:ln>
                            <a:noFill/>
                          </a:ln>
                          <a:solidFill>
                            <a:schemeClr val="tx1"/>
                          </a:solidFill>
                          <a:effectLst/>
                          <a:latin typeface="Arial" pitchFamily="34" charset="0"/>
                          <a:cs typeface="Arial" pitchFamily="34" charset="0"/>
                        </a:rPr>
                        <a:t>.)</a:t>
                      </a:r>
                    </a:p>
                  </a:txBody>
                  <a:tcPr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$115,450,000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$150,340,000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$234,900,000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pitchFamily="34" charset="0"/>
                        <a:defRPr sz="2800">
                          <a:solidFill>
                            <a:schemeClr val="tx1"/>
                          </a:solidFill>
                          <a:latin typeface="Calibri" pitchFamily="34" charset="0"/>
                        </a:defRPr>
                      </a:lvl1pPr>
                      <a:lvl2pPr marL="742950" indent="-285750" defTabSz="457200">
                        <a:spcBef>
                          <a:spcPct val="20000"/>
                        </a:spcBef>
                        <a:buFont typeface="Arial" pitchFamily="34" charset="0"/>
                        <a:defRPr sz="2400">
                          <a:solidFill>
                            <a:schemeClr val="tx1"/>
                          </a:solidFill>
                          <a:latin typeface="Calibri" pitchFamily="34" charset="0"/>
                        </a:defRPr>
                      </a:lvl2pPr>
                      <a:lvl3pPr marL="1143000" indent="-228600" defTabSz="457200">
                        <a:spcBef>
                          <a:spcPct val="20000"/>
                        </a:spcBef>
                        <a:buFont typeface="Arial" pitchFamily="34" charset="0"/>
                        <a:defRPr sz="2000">
                          <a:solidFill>
                            <a:schemeClr val="tx1"/>
                          </a:solidFill>
                          <a:latin typeface="Calibri" pitchFamily="34" charset="0"/>
                        </a:defRPr>
                      </a:lvl3pPr>
                      <a:lvl4pPr marL="1600200" indent="-228600" defTabSz="457200">
                        <a:spcBef>
                          <a:spcPct val="20000"/>
                        </a:spcBef>
                        <a:buFont typeface="Arial" pitchFamily="34" charset="0"/>
                        <a:defRPr>
                          <a:solidFill>
                            <a:schemeClr val="tx1"/>
                          </a:solidFill>
                          <a:latin typeface="Calibri" pitchFamily="34" charset="0"/>
                        </a:defRPr>
                      </a:lvl4pPr>
                      <a:lvl5pPr marL="2057400" indent="-228600" defTabSz="457200">
                        <a:spcBef>
                          <a:spcPct val="20000"/>
                        </a:spcBef>
                        <a:buFont typeface="Arial" pitchFamily="34" charset="0"/>
                        <a:defRPr>
                          <a:solidFill>
                            <a:schemeClr val="tx1"/>
                          </a:solidFill>
                          <a:latin typeface="Calibri" pitchFamily="34" charset="0"/>
                        </a:defRPr>
                      </a:lvl5pPr>
                      <a:lvl6pPr marL="2514600" indent="-228600" defTabSz="457200" fontAlgn="base">
                        <a:spcBef>
                          <a:spcPct val="20000"/>
                        </a:spcBef>
                        <a:spcAft>
                          <a:spcPct val="0"/>
                        </a:spcAft>
                        <a:buFont typeface="Arial" pitchFamily="34" charset="0"/>
                        <a:defRPr>
                          <a:solidFill>
                            <a:schemeClr val="tx1"/>
                          </a:solidFill>
                          <a:latin typeface="Calibri" pitchFamily="34" charset="0"/>
                        </a:defRPr>
                      </a:lvl6pPr>
                      <a:lvl7pPr marL="2971800" indent="-228600" defTabSz="457200" fontAlgn="base">
                        <a:spcBef>
                          <a:spcPct val="20000"/>
                        </a:spcBef>
                        <a:spcAft>
                          <a:spcPct val="0"/>
                        </a:spcAft>
                        <a:buFont typeface="Arial" pitchFamily="34" charset="0"/>
                        <a:defRPr>
                          <a:solidFill>
                            <a:schemeClr val="tx1"/>
                          </a:solidFill>
                          <a:latin typeface="Calibri" pitchFamily="34" charset="0"/>
                        </a:defRPr>
                      </a:lvl7pPr>
                      <a:lvl8pPr marL="3429000" indent="-228600" defTabSz="457200" fontAlgn="base">
                        <a:spcBef>
                          <a:spcPct val="20000"/>
                        </a:spcBef>
                        <a:spcAft>
                          <a:spcPct val="0"/>
                        </a:spcAft>
                        <a:buFont typeface="Arial" pitchFamily="34" charset="0"/>
                        <a:defRPr>
                          <a:solidFill>
                            <a:schemeClr val="tx1"/>
                          </a:solidFill>
                          <a:latin typeface="Calibri" pitchFamily="34" charset="0"/>
                        </a:defRPr>
                      </a:lvl8pPr>
                      <a:lvl9pPr marL="3886200" indent="-228600" defTabSz="4572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itchFamily="34" charset="0"/>
                          <a:cs typeface="Arial" pitchFamily="34" charset="0"/>
                        </a:rPr>
                        <a:t>$1,558,100,000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1451">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en-US" sz="1000" b="0" i="0" u="none" strike="noStrike" cap="none" normalizeH="0" baseline="0" dirty="0" smtClean="0">
                          <a:ln>
                            <a:noFill/>
                          </a:ln>
                          <a:solidFill>
                            <a:schemeClr val="tx1"/>
                          </a:solidFill>
                          <a:effectLst/>
                          <a:latin typeface="Arial" pitchFamily="34" charset="0"/>
                          <a:cs typeface="Arial" pitchFamily="34" charset="0"/>
                        </a:rPr>
                        <a:t>En Route Automation Modernisation (ERAM)</a:t>
                      </a:r>
                    </a:p>
                  </a:txBody>
                  <a:tcPr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$35,000,000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$45,200,000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$79,400,000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itchFamily="34" charset="0"/>
                          <a:cs typeface="Arial" pitchFamily="34" charset="0"/>
                        </a:rPr>
                        <a:t>$2,484,400.000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1451">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Terminal Automation Modernization/Replacement Program </a:t>
                      </a:r>
                      <a:r>
                        <a:rPr kumimoji="0" lang="en-US" altLang="en-US" sz="1000" b="0" i="0" u="none" strike="noStrike" kern="1200" cap="none" normalizeH="0" baseline="0" dirty="0" smtClean="0">
                          <a:ln>
                            <a:noFill/>
                          </a:ln>
                          <a:solidFill>
                            <a:schemeClr val="tx1"/>
                          </a:solidFill>
                          <a:effectLst/>
                          <a:latin typeface="Arial" pitchFamily="34" charset="0"/>
                          <a:ea typeface="+mn-ea"/>
                          <a:cs typeface="Arial" pitchFamily="34" charset="0"/>
                        </a:rPr>
                        <a:t> – </a:t>
                      </a: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TAMR Phase 3</a:t>
                      </a:r>
                    </a:p>
                  </a:txBody>
                  <a:tcPr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$155,550,000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$146,150,000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$159,350,000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itchFamily="34" charset="0"/>
                          <a:cs typeface="Arial" pitchFamily="34" charset="0"/>
                        </a:rPr>
                        <a:t>$900,500.000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1451">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Terminal Flight Data Manager (TFDM)</a:t>
                      </a:r>
                    </a:p>
                  </a:txBody>
                  <a:tcPr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$19,250.000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$38,808,000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$15,000,000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Not </a:t>
                      </a:r>
                      <a:r>
                        <a:rPr kumimoji="0" lang="en-US" altLang="en-US" sz="1000" b="0" i="0" u="none" strike="noStrike" cap="none" normalizeH="0" baseline="0" dirty="0" err="1" smtClean="0">
                          <a:ln>
                            <a:noFill/>
                          </a:ln>
                          <a:solidFill>
                            <a:schemeClr val="tx1"/>
                          </a:solidFill>
                          <a:effectLst/>
                          <a:latin typeface="Arial" pitchFamily="34" charset="0"/>
                          <a:cs typeface="Arial" pitchFamily="34" charset="0"/>
                        </a:rPr>
                        <a:t>baselined</a:t>
                      </a:r>
                      <a:endParaRPr kumimoji="0" lang="en-US" altLang="en-US" sz="1000" b="0" i="0" u="none" strike="noStrike" cap="none" normalizeH="0" baseline="0" dirty="0" smtClean="0">
                        <a:ln>
                          <a:noFill/>
                        </a:ln>
                        <a:solidFill>
                          <a:schemeClr val="tx1"/>
                        </a:solidFill>
                        <a:effectLst/>
                        <a:latin typeface="Arial" pitchFamily="34" charset="0"/>
                        <a:cs typeface="Arial" pitchFamily="34" charset="0"/>
                      </a:endParaRP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1451">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National Airspace System Voice System (NVS)</a:t>
                      </a:r>
                    </a:p>
                  </a:txBody>
                  <a:tcPr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$16,000,000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$20,550,000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$53,550,000</a:t>
                      </a:r>
                    </a:p>
                  </a:txBody>
                  <a:tcPr marL="9282" marR="9282" marT="928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$294,200.000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6451">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kern="1200" cap="none" normalizeH="0" baseline="0" dirty="0" smtClean="0">
                          <a:ln>
                            <a:noFill/>
                          </a:ln>
                          <a:solidFill>
                            <a:schemeClr val="tx1"/>
                          </a:solidFill>
                          <a:effectLst/>
                          <a:latin typeface="Arial" pitchFamily="34" charset="0"/>
                          <a:ea typeface="+mn-ea"/>
                          <a:cs typeface="Arial" pitchFamily="34" charset="0"/>
                        </a:rPr>
                        <a:t>System Wide Information Management (SWIM) – Segment 1, 2A &amp; 2B</a:t>
                      </a:r>
                      <a:r>
                        <a:rPr kumimoji="0" lang="en-US" altLang="en-US" sz="1000" b="0" i="0" u="none" strike="noStrike" kern="1200" cap="none" normalizeH="0" baseline="0" dirty="0" smtClean="0">
                          <a:ln>
                            <a:noFill/>
                          </a:ln>
                          <a:solidFill>
                            <a:srgbClr val="FF0000"/>
                          </a:solidFill>
                          <a:effectLst/>
                          <a:latin typeface="Arial" pitchFamily="34" charset="0"/>
                          <a:ea typeface="+mn-ea"/>
                          <a:cs typeface="Arial" pitchFamily="34" charset="0"/>
                        </a:rPr>
                        <a:t> </a:t>
                      </a:r>
                      <a:r>
                        <a:rPr kumimoji="0" lang="en-US" altLang="en-US" sz="1000" b="0" i="0" u="none" strike="noStrike" kern="1200" cap="none" normalizeH="0" baseline="0" dirty="0" smtClean="0">
                          <a:ln>
                            <a:noFill/>
                          </a:ln>
                          <a:solidFill>
                            <a:schemeClr val="tx1"/>
                          </a:solidFill>
                          <a:effectLst/>
                          <a:latin typeface="Arial" pitchFamily="34" charset="0"/>
                          <a:ea typeface="+mn-ea"/>
                          <a:cs typeface="Arial" pitchFamily="34" charset="0"/>
                        </a:rPr>
                        <a:t>(Excludes CSS-</a:t>
                      </a:r>
                      <a:r>
                        <a:rPr kumimoji="0" lang="en-US" altLang="en-US" sz="1000" b="0" i="0" u="none" strike="noStrike" kern="1200" cap="none" normalizeH="0" baseline="0" dirty="0" err="1" smtClean="0">
                          <a:ln>
                            <a:noFill/>
                          </a:ln>
                          <a:solidFill>
                            <a:schemeClr val="tx1"/>
                          </a:solidFill>
                          <a:effectLst/>
                          <a:latin typeface="Arial" pitchFamily="34" charset="0"/>
                          <a:ea typeface="+mn-ea"/>
                          <a:cs typeface="Arial" pitchFamily="34" charset="0"/>
                        </a:rPr>
                        <a:t>Wx</a:t>
                      </a:r>
                      <a:r>
                        <a:rPr kumimoji="0" lang="en-US" altLang="en-US" sz="1000" b="0" i="0" u="none" strike="noStrike" kern="1200" cap="none" normalizeH="0" baseline="0" dirty="0" smtClean="0">
                          <a:ln>
                            <a:noFill/>
                          </a:ln>
                          <a:solidFill>
                            <a:schemeClr val="tx1"/>
                          </a:solidFill>
                          <a:effectLst/>
                          <a:latin typeface="Arial" pitchFamily="34" charset="0"/>
                          <a:ea typeface="+mn-ea"/>
                          <a:cs typeface="Arial" pitchFamily="34" charset="0"/>
                        </a:rPr>
                        <a:t>)</a:t>
                      </a:r>
                    </a:p>
                  </a:txBody>
                  <a:tcPr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kern="1200" cap="none" normalizeH="0" baseline="0" dirty="0" smtClean="0">
                          <a:ln>
                            <a:noFill/>
                          </a:ln>
                          <a:solidFill>
                            <a:schemeClr val="tx1"/>
                          </a:solidFill>
                          <a:effectLst/>
                          <a:latin typeface="Arial" pitchFamily="34" charset="0"/>
                          <a:ea typeface="+mn-ea"/>
                          <a:cs typeface="Arial" pitchFamily="34" charset="0"/>
                        </a:rPr>
                        <a:t>$44,900,000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kern="1200" cap="none" normalizeH="0" baseline="0" dirty="0" smtClean="0">
                          <a:ln>
                            <a:noFill/>
                          </a:ln>
                          <a:solidFill>
                            <a:schemeClr val="tx1"/>
                          </a:solidFill>
                          <a:effectLst/>
                          <a:latin typeface="Arial" pitchFamily="34" charset="0"/>
                          <a:ea typeface="+mn-ea"/>
                          <a:cs typeface="Arial" pitchFamily="34" charset="0"/>
                        </a:rPr>
                        <a:t>$34,661,000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kern="1200" cap="none" normalizeH="0" baseline="0" dirty="0" smtClean="0">
                          <a:ln>
                            <a:noFill/>
                          </a:ln>
                          <a:solidFill>
                            <a:schemeClr val="tx1"/>
                          </a:solidFill>
                          <a:effectLst/>
                          <a:latin typeface="Arial" pitchFamily="34" charset="0"/>
                          <a:ea typeface="+mn-ea"/>
                          <a:cs typeface="Arial" pitchFamily="34" charset="0"/>
                        </a:rPr>
                        <a:t>$23,900,000</a:t>
                      </a:r>
                    </a:p>
                  </a:txBody>
                  <a:tcPr marL="9282" marR="9282" marT="928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kern="1200" cap="none" normalizeH="0" baseline="0" dirty="0" smtClean="0">
                          <a:ln>
                            <a:noFill/>
                          </a:ln>
                          <a:solidFill>
                            <a:schemeClr val="tx1"/>
                          </a:solidFill>
                          <a:effectLst/>
                          <a:latin typeface="Arial" pitchFamily="34" charset="0"/>
                          <a:ea typeface="+mn-ea"/>
                          <a:cs typeface="Arial" pitchFamily="34" charset="0"/>
                        </a:rPr>
                        <a:t>$426,700.000</a:t>
                      </a:r>
                    </a:p>
                  </a:txBody>
                  <a:tcPr marL="9282" marR="9282" marT="928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81752749"/>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7335E1805E44495268AE629753871" ma:contentTypeVersion="6" ma:contentTypeDescription="Create a new document." ma:contentTypeScope="" ma:versionID="bafd424518a3d855d9383cb3da8610d1">
  <xsd:schema xmlns:xsd="http://www.w3.org/2001/XMLSchema" xmlns:xs="http://www.w3.org/2001/XMLSchema" xmlns:p="http://schemas.microsoft.com/office/2006/metadata/properties" xmlns:ns2="a4c11e10-6fbc-43d3-ac72-3e5fce9ced22" targetNamespace="http://schemas.microsoft.com/office/2006/metadata/properties" ma:root="true" ma:fieldsID="c1e546dc03a8a1795afe111ee3498295" ns2:_="">
    <xsd:import namespace="a4c11e10-6fbc-43d3-ac72-3e5fce9ced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11e10-6fbc-43d3-ac72-3e5fce9ce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C458F9-3CC7-41FA-81FB-E652153FE856}"/>
</file>

<file path=customXml/itemProps2.xml><?xml version="1.0" encoding="utf-8"?>
<ds:datastoreItem xmlns:ds="http://schemas.openxmlformats.org/officeDocument/2006/customXml" ds:itemID="{84706B3C-C25C-48ED-9D23-6AABD4B7071B}">
  <ds:schemaRefs>
    <ds:schemaRef ds:uri="http://schemas.microsoft.com/sharepoint/v3/contenttype/forms"/>
  </ds:schemaRefs>
</ds:datastoreItem>
</file>

<file path=customXml/itemProps3.xml><?xml version="1.0" encoding="utf-8"?>
<ds:datastoreItem xmlns:ds="http://schemas.openxmlformats.org/officeDocument/2006/customXml" ds:itemID="{CC93E8C2-CAFD-48F2-BE63-FF461FF60CBE}">
  <ds:schemaRefs>
    <ds:schemaRef ds:uri="391c41e8-ca1c-403f-9f55-a6935ed3d8dd"/>
    <ds:schemaRef ds:uri="http://purl.org/dc/terms/"/>
    <ds:schemaRef ds:uri="http://schemas.microsoft.com/office/2006/documentManagement/types"/>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88991</TotalTime>
  <Words>12871</Words>
  <Application>Microsoft Office PowerPoint</Application>
  <PresentationFormat>On-screen Show (4:3)</PresentationFormat>
  <Paragraphs>2372</Paragraphs>
  <Slides>66</Slides>
  <Notes>66</Notes>
  <HiddenSlides>0</HiddenSlides>
  <MMClips>0</MMClips>
  <ScaleCrop>false</ScaleCrop>
  <HeadingPairs>
    <vt:vector size="4" baseType="variant">
      <vt:variant>
        <vt:lpstr>Theme</vt:lpstr>
      </vt:variant>
      <vt:variant>
        <vt:i4>13</vt:i4>
      </vt:variant>
      <vt:variant>
        <vt:lpstr>Slide Titles</vt:lpstr>
      </vt:variant>
      <vt:variant>
        <vt:i4>66</vt:i4>
      </vt:variant>
    </vt:vector>
  </HeadingPairs>
  <TitlesOfParts>
    <vt:vector size="79" baseType="lpstr">
      <vt:lpstr>2_Office Theme</vt:lpstr>
      <vt:lpstr>3_Office Theme</vt:lpstr>
      <vt:lpstr>4_Office Theme</vt:lpstr>
      <vt:lpstr>6_Office Theme</vt:lpstr>
      <vt:lpstr>5_Office Theme</vt:lpstr>
      <vt:lpstr>7_Office Theme</vt:lpstr>
      <vt:lpstr>8_Office Theme</vt:lpstr>
      <vt:lpstr>9_Office Theme</vt:lpstr>
      <vt:lpstr>10_Office Theme</vt:lpstr>
      <vt:lpstr>11_Office Theme</vt:lpstr>
      <vt:lpstr>12_Office Theme</vt:lpstr>
      <vt:lpstr>13_Office Theme</vt:lpstr>
      <vt:lpstr>14_Office Theme</vt:lpstr>
      <vt:lpstr>John E. Marksteiner Advanced concepts and Technology Development Office, NextGen Federal Aviation Administration</vt:lpstr>
      <vt:lpstr>Outline</vt:lpstr>
      <vt:lpstr>  Aviation’s Impact on the U.S. Economy</vt:lpstr>
      <vt:lpstr>NextGen Foundational Documents</vt:lpstr>
      <vt:lpstr>NextGen is more than just a…</vt:lpstr>
      <vt:lpstr>Delivering NextGen Improvements</vt:lpstr>
      <vt:lpstr>  Top Seven Programs As of: July 2015</vt:lpstr>
      <vt:lpstr>NextGen Budget Profile (FY 2007 – FY 2016)</vt:lpstr>
      <vt:lpstr>Top Seven Budgets As of: July 2015</vt:lpstr>
      <vt:lpstr>Foundational Programs</vt:lpstr>
      <vt:lpstr>En Route Automation As of: July 2015</vt:lpstr>
      <vt:lpstr>Terminal Automation As of: July 2015</vt:lpstr>
      <vt:lpstr>Transformational Programs</vt:lpstr>
      <vt:lpstr>Delivering NextGen Automatic Dependent Surveillance - Broadcast</vt:lpstr>
      <vt:lpstr>Essential Services System</vt:lpstr>
      <vt:lpstr>Essential Services: Traffic Information Service - Broadcast</vt:lpstr>
      <vt:lpstr>Essential Services: Flight Information Service - Broadcast</vt:lpstr>
      <vt:lpstr>Critical Services System</vt:lpstr>
      <vt:lpstr>ADS-B Data Displayed on ARTS Color Display (ACD)</vt:lpstr>
      <vt:lpstr>Building Block for Aircraft Applications</vt:lpstr>
      <vt:lpstr>ADS-B Airspace Requirements</vt:lpstr>
      <vt:lpstr>ADS-B Coverage &amp; En Route Integration As of: July 2015</vt:lpstr>
      <vt:lpstr>Data Comm</vt:lpstr>
      <vt:lpstr>PowerPoint Presentation</vt:lpstr>
      <vt:lpstr>Data Communications Departure Clearance Tower Service As of: July 2015 </vt:lpstr>
      <vt:lpstr>NVS The Challenge </vt:lpstr>
      <vt:lpstr>PowerPoint Presentation</vt:lpstr>
      <vt:lpstr>NAS Voice System Flexible operational voice capability As of: July 2015</vt:lpstr>
      <vt:lpstr>Business as Usual</vt:lpstr>
      <vt:lpstr>SWIM Conceptual Overview</vt:lpstr>
      <vt:lpstr>SWIM Infrastructure Deployment NAS Enterprise Messaging Service (NEMS) As of: July 2015</vt:lpstr>
      <vt:lpstr>SWIM Terminal Data Distribution System (STDDS) by TRACON As of: July 2015 </vt:lpstr>
      <vt:lpstr>Collaborative Air Traffic Management - Technologies As of: July 2015</vt:lpstr>
      <vt:lpstr>NextGen Weather Operational Overview As of: July 2015</vt:lpstr>
      <vt:lpstr>NextGen Portfolios</vt:lpstr>
      <vt:lpstr>Performance Based Navigation (PBN) As of: July 2015</vt:lpstr>
      <vt:lpstr>Metroplex Performance Based Navigation (PBN) As of: July 2015</vt:lpstr>
      <vt:lpstr>Airports with RNAV (GPS) Approaches (WAAS) Instrument Approaches As of: July 2015</vt:lpstr>
      <vt:lpstr>WAAS Remaining Candidate Sites As of: July 2015</vt:lpstr>
      <vt:lpstr>Time Based Flow Management (TBFM) As of: July 2015  </vt:lpstr>
      <vt:lpstr>Improved Surface Operations (SurfOps) As of: July 2015 </vt:lpstr>
      <vt:lpstr>Terminal Flight Data Manager  As of: July 2015</vt:lpstr>
      <vt:lpstr>Separation Management (SepMgmt) As of: July 2015 </vt:lpstr>
      <vt:lpstr>Improved Multiple Runway Operations (IMRO)  As of: July 2015 </vt:lpstr>
      <vt:lpstr>NextGen Portfolio  Accomplishments and 90 Day Forecast</vt:lpstr>
      <vt:lpstr>NextGen Portfolio Accomplishments</vt:lpstr>
      <vt:lpstr>NextGen Portfolio Accomplishments </vt:lpstr>
      <vt:lpstr>NextGen Portfolio 90 Day Forecast (August, September, and October)</vt:lpstr>
      <vt:lpstr>NextGen Portfolio 90 Day Forecast (August, September, October)</vt:lpstr>
      <vt:lpstr>NextGen Portfolio 90 Day Forecast (August, September, October)</vt:lpstr>
      <vt:lpstr>NextGen Portfolio 90 Day Forecast (August, September, October)</vt:lpstr>
      <vt:lpstr>NextGen Portfolio 90 Day Forecast (August, September, October)</vt:lpstr>
      <vt:lpstr>Backup</vt:lpstr>
      <vt:lpstr>Performance-Based Navigation (PBN)</vt:lpstr>
      <vt:lpstr>PowerPoint Presentation</vt:lpstr>
      <vt:lpstr>Collaborative Air Traffic Management (CATM)  </vt:lpstr>
      <vt:lpstr>Improved Surface Operations (SurfOps)</vt:lpstr>
      <vt:lpstr>Improved Multiple Runway Operations (IMRO)</vt:lpstr>
      <vt:lpstr>Improved Approaches and Low-Visibility Operations (IaLowVis)</vt:lpstr>
      <vt:lpstr>Separation Management (SepMgmt)</vt:lpstr>
      <vt:lpstr>System Safety Management (SSM)</vt:lpstr>
      <vt:lpstr>On Demand NAS Information (ODNI)</vt:lpstr>
      <vt:lpstr>Environment &amp; Energy (E&amp;E)</vt:lpstr>
      <vt:lpstr>NextGen Foundation </vt:lpstr>
      <vt:lpstr>Metroplex Schedule Status (July 2015)</vt:lpstr>
      <vt:lpstr>Selected NextGen Capabilities by Portfolio for Implementation 2013-2014</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NextGen Monthly Progress Report</dc:title>
  <dc:creator>Office 2004 Test Drive User</dc:creator>
  <cp:lastModifiedBy>PhiAnh</cp:lastModifiedBy>
  <cp:revision>1792</cp:revision>
  <cp:lastPrinted>2015-07-17T14:59:16Z</cp:lastPrinted>
  <dcterms:created xsi:type="dcterms:W3CDTF">2011-05-28T12:14:52Z</dcterms:created>
  <dcterms:modified xsi:type="dcterms:W3CDTF">2015-09-01T14:41:56Z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0x0101009DA7335E1805E44495268AE629753871</vt:lpwstr>
  </property>
  <property fmtid="{D5CDD505-2E9C-101B-9397-08002B2CF9AE}" pid="3" name="ContentType">
    <vt:lpwstr>Document</vt:lpwstr>
  </property>
  <property fmtid="{D5CDD505-2E9C-101B-9397-08002B2CF9AE}" pid="4" name="Month">
    <vt:lpwstr>May</vt:lpwstr>
  </property>
  <property fmtid="{D5CDD505-2E9C-101B-9397-08002B2CF9AE}" pid="5" name="Year">
    <vt:lpwstr>2015</vt:lpwstr>
  </property>
</Properties>
</file>