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1" r:id="rId2"/>
    <p:sldId id="274" r:id="rId3"/>
    <p:sldId id="275" r:id="rId4"/>
    <p:sldId id="278" r:id="rId5"/>
    <p:sldId id="277" r:id="rId6"/>
    <p:sldId id="276" r:id="rId7"/>
    <p:sldId id="279" r:id="rId8"/>
    <p:sldId id="280" r:id="rId9"/>
    <p:sldId id="281" r:id="rId10"/>
    <p:sldId id="273" r:id="rId11"/>
    <p:sldId id="282" r:id="rId12"/>
    <p:sldId id="283" r:id="rId13"/>
    <p:sldId id="263" r:id="rId14"/>
    <p:sldId id="265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0" autoAdjust="0"/>
  </p:normalViewPr>
  <p:slideViewPr>
    <p:cSldViewPr showGuides="1">
      <p:cViewPr>
        <p:scale>
          <a:sx n="114" d="100"/>
          <a:sy n="114" d="100"/>
        </p:scale>
        <p:origin x="-7218" y="-2676"/>
      </p:cViewPr>
      <p:guideLst>
        <p:guide orient="horz" pos="2160"/>
        <p:guide pos="18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3454BF-4BA8-4E0E-BFA3-02D5C0997E2F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64B44A-6391-4A88-8A56-2FB784BBE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50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70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1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99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18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69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63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61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785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31286" indent="-281264" defTabSz="90785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25055" indent="-225011" defTabSz="90785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575077" indent="-225011" defTabSz="90785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25099" indent="-225011" defTabSz="90785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475121" indent="-225011" algn="ctr" defTabSz="907857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25143" indent="-225011" algn="ctr" defTabSz="907857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375165" indent="-225011" algn="ctr" defTabSz="907857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25187" indent="-225011" algn="ctr" defTabSz="907857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72F1A4-6DBB-4443-B438-273A80EEC893}" type="slidenum">
              <a:rPr lang="en-US" b="0">
                <a:latin typeface="Times New Roman" pitchFamily="18" charset="0"/>
              </a:rPr>
              <a:pPr eaLnBrk="1" hangingPunct="1"/>
              <a:t>16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73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7388"/>
            <a:ext cx="4567237" cy="3425825"/>
          </a:xfrm>
          <a:ln/>
        </p:spPr>
      </p:sp>
      <p:sp>
        <p:nvSpPr>
          <p:cNvPr id="5734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0513" tIns="44462" rIns="90513" bIns="4446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6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9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32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75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75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88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57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64B44A-6391-4A88-8A56-2FB784BBEE7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47_w_TC_4pp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7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Administration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 userDrawn="1"/>
        </p:nvGrpSpPr>
        <p:grpSpPr bwMode="auto">
          <a:xfrm>
            <a:off x="5868988" y="266700"/>
            <a:ext cx="2901950" cy="914400"/>
            <a:chOff x="3697" y="164"/>
            <a:chExt cx="1828" cy="576"/>
          </a:xfrm>
        </p:grpSpPr>
        <p:pic>
          <p:nvPicPr>
            <p:cNvPr id="9" name="Picture 11" descr="NEW FAA LOGO"/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697" y="164"/>
              <a:ext cx="57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2"/>
            <p:cNvSpPr txBox="1">
              <a:spLocks noChangeArrowheads="1"/>
            </p:cNvSpPr>
            <p:nvPr userDrawn="1"/>
          </p:nvSpPr>
          <p:spPr bwMode="auto">
            <a:xfrm>
              <a:off x="4289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Administration</a:t>
              </a:r>
            </a:p>
          </p:txBody>
        </p:sp>
      </p:grpSp>
      <p:sp>
        <p:nvSpPr>
          <p:cNvPr id="2222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22222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rgbClr val="22228A"/>
                </a:solidFill>
              </a:defRPr>
            </a:lvl1pPr>
          </a:lstStyle>
          <a:p>
            <a:pPr lvl="0"/>
            <a:r>
              <a:rPr lang="en-US" noProof="0" smtClean="0"/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11565519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BA40459-7C78-4A84-83F1-463533EE3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685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4FD0367F-F334-4642-8004-28EC6E5C6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92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15FA967-168B-46BE-BBA0-24CCF015D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627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936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244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689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75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A5CD2DA-7880-4295-B3A7-0524050BF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895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009389F9-1993-40EC-88D5-AA40F267C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19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95FAC7D8-ECB0-48C9-AB78-F3597EC86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732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C31A4CB-5AF4-41C3-8EE7-4A94304D1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253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solidFill>
                  <a:srgbClr val="FFFFFF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A0ED1A9-2405-45AB-A502-99B5CD5FA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042025"/>
            <a:ext cx="9144000" cy="815975"/>
          </a:xfrm>
          <a:prstGeom prst="rect">
            <a:avLst/>
          </a:prstGeom>
          <a:solidFill>
            <a:schemeClr val="bg1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•"/>
            </a:pP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0E921C1-D7C4-43A5-A29A-7DC29115D88D}" type="slidenum">
              <a:rPr lang="en-US" altLang="en-US" sz="1200" b="1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b="1">
              <a:solidFill>
                <a:srgbClr val="000000"/>
              </a:solidFill>
            </a:endParaRPr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449263" y="6132513"/>
            <a:ext cx="4784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b="0" dirty="0">
                <a:solidFill>
                  <a:srgbClr val="22228A"/>
                </a:solidFill>
                <a:cs typeface="+mn-cs"/>
              </a:rPr>
              <a:t>William J. Hughes Technical Center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000" b="0" dirty="0" smtClean="0">
                <a:solidFill>
                  <a:srgbClr val="22228A"/>
                </a:solidFill>
                <a:cs typeface="+mn-cs"/>
              </a:rPr>
              <a:t>Human Factors Branch, ANG-E25</a:t>
            </a:r>
            <a:endParaRPr lang="en-US" sz="1000" b="0" dirty="0">
              <a:solidFill>
                <a:srgbClr val="22228A"/>
              </a:solidFill>
              <a:cs typeface="+mn-cs"/>
            </a:endParaRPr>
          </a:p>
        </p:txBody>
      </p:sp>
      <p:sp>
        <p:nvSpPr>
          <p:cNvPr id="1034" name="Text Box 13"/>
          <p:cNvSpPr txBox="1">
            <a:spLocks noChangeArrowheads="1"/>
          </p:cNvSpPr>
          <p:nvPr/>
        </p:nvSpPr>
        <p:spPr bwMode="auto">
          <a:xfrm>
            <a:off x="442913" y="6537325"/>
            <a:ext cx="3740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22228A"/>
                </a:solidFill>
                <a:cs typeface="+mn-cs"/>
              </a:rPr>
              <a:t>September 2015</a:t>
            </a:r>
            <a:endParaRPr lang="en-US" sz="1000" dirty="0">
              <a:solidFill>
                <a:srgbClr val="22228A"/>
              </a:solidFill>
              <a:cs typeface="+mn-cs"/>
            </a:endParaRPr>
          </a:p>
        </p:txBody>
      </p:sp>
      <p:sp>
        <p:nvSpPr>
          <p:cNvPr id="1037" name="Text Box 16"/>
          <p:cNvSpPr txBox="1">
            <a:spLocks noChangeArrowheads="1"/>
          </p:cNvSpPr>
          <p:nvPr/>
        </p:nvSpPr>
        <p:spPr bwMode="auto">
          <a:xfrm>
            <a:off x="6259513" y="6227763"/>
            <a:ext cx="137001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1200">
                <a:solidFill>
                  <a:srgbClr val="1D2F68"/>
                </a:solidFill>
                <a:cs typeface="+mn-cs"/>
              </a:rPr>
              <a:t>Federal Aviation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200">
                <a:solidFill>
                  <a:srgbClr val="1D2F68"/>
                </a:solidFill>
                <a:cs typeface="+mn-cs"/>
              </a:rPr>
              <a:t>Administration</a:t>
            </a:r>
          </a:p>
        </p:txBody>
      </p:sp>
      <p:pic>
        <p:nvPicPr>
          <p:cNvPr id="1036" name="Picture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13" y="6118225"/>
            <a:ext cx="609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Allendoerfer@faa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hf.tc.faa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frederick@fa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a.gov/about/office_org/headquarters_offices/ang/offices/tc/library/v&amp;vsummit/indexnew.cf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dirty="0" smtClean="0">
                <a:solidFill>
                  <a:srgbClr val="22228A"/>
                </a:solidFill>
                <a:latin typeface="+mn-lt"/>
                <a:ea typeface="+mn-ea"/>
                <a:cs typeface="+mn-cs"/>
              </a:rPr>
              <a:t>Human Factors in Verification &amp; Validation (</a:t>
            </a:r>
            <a:r>
              <a:rPr lang="en-US" dirty="0" err="1" smtClean="0">
                <a:solidFill>
                  <a:srgbClr val="22228A"/>
                </a:solidFill>
                <a:latin typeface="+mn-lt"/>
                <a:ea typeface="+mn-ea"/>
                <a:cs typeface="+mn-cs"/>
              </a:rPr>
              <a:t>V&amp;V</a:t>
            </a:r>
            <a:r>
              <a:rPr lang="en-US" dirty="0" smtClean="0">
                <a:solidFill>
                  <a:srgbClr val="22228A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>
              <a:solidFill>
                <a:srgbClr val="22228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339" name="Subtitle 4"/>
          <p:cNvSpPr>
            <a:spLocks noGrp="1"/>
          </p:cNvSpPr>
          <p:nvPr>
            <p:ph type="subTitle" idx="1"/>
          </p:nvPr>
        </p:nvSpPr>
        <p:spPr>
          <a:xfrm>
            <a:off x="568958" y="2634143"/>
            <a:ext cx="4779818" cy="1524000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Kenneth R. Allendoerfer, Ph.D.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1800" b="0" dirty="0" smtClean="0">
                <a:solidFill>
                  <a:schemeClr val="tx1"/>
                </a:solidFill>
              </a:rPr>
              <a:t>Manager, Human Factors Branch (ANG-E25)</a:t>
            </a:r>
            <a:br>
              <a:rPr lang="en-US" altLang="en-US" sz="1800" b="0" dirty="0" smtClean="0">
                <a:solidFill>
                  <a:schemeClr val="tx1"/>
                </a:solidFill>
              </a:rPr>
            </a:br>
            <a:r>
              <a:rPr lang="en-US" altLang="en-US" sz="1800" b="0" dirty="0" smtClean="0">
                <a:solidFill>
                  <a:schemeClr val="tx1"/>
                </a:solidFill>
              </a:rPr>
              <a:t>William J. Hughes Technical Center</a:t>
            </a:r>
            <a:br>
              <a:rPr lang="en-US" altLang="en-US" sz="1800" b="0" dirty="0" smtClean="0">
                <a:solidFill>
                  <a:schemeClr val="tx1"/>
                </a:solidFill>
              </a:rPr>
            </a:br>
            <a:r>
              <a:rPr lang="en-US" altLang="en-US" sz="1800" b="0" dirty="0" smtClean="0">
                <a:solidFill>
                  <a:schemeClr val="tx1"/>
                </a:solidFill>
              </a:rPr>
              <a:t>Atlantic City International Airport, NJ</a:t>
            </a:r>
          </a:p>
          <a:p>
            <a:endParaRPr lang="en-US" altLang="en-US" sz="1800" b="0" dirty="0" smtClean="0">
              <a:solidFill>
                <a:schemeClr val="tx1"/>
              </a:solidFill>
            </a:endParaRPr>
          </a:p>
          <a:p>
            <a:endParaRPr lang="en-US" altLang="en-US" sz="1800" b="0" dirty="0">
              <a:solidFill>
                <a:schemeClr val="tx1"/>
              </a:solidFill>
            </a:endParaRPr>
          </a:p>
          <a:p>
            <a:endParaRPr lang="en-US" altLang="en-US" sz="1800" b="0" dirty="0" smtClean="0">
              <a:solidFill>
                <a:schemeClr val="tx1"/>
              </a:solidFill>
            </a:endParaRPr>
          </a:p>
          <a:p>
            <a:r>
              <a:rPr lang="en-US" altLang="en-US" sz="1800" dirty="0" err="1" smtClean="0">
                <a:solidFill>
                  <a:schemeClr val="tx1"/>
                </a:solidFill>
              </a:rPr>
              <a:t>REDAC</a:t>
            </a:r>
            <a:r>
              <a:rPr lang="en-US" altLang="en-US" sz="1800" dirty="0" smtClean="0">
                <a:solidFill>
                  <a:schemeClr val="tx1"/>
                </a:solidFill>
              </a:rPr>
              <a:t> Human Factors Subcommittee</a:t>
            </a:r>
            <a:r>
              <a:rPr lang="en-US" altLang="en-US" sz="1800" b="0" dirty="0" smtClean="0">
                <a:solidFill>
                  <a:schemeClr val="tx1"/>
                </a:solidFill>
              </a:rPr>
              <a:t/>
            </a:r>
            <a:br>
              <a:rPr lang="en-US" altLang="en-US" sz="1800" b="0" dirty="0" smtClean="0">
                <a:solidFill>
                  <a:schemeClr val="tx1"/>
                </a:solidFill>
              </a:rPr>
            </a:br>
            <a:r>
              <a:rPr lang="en-US" altLang="en-US" sz="1800" b="0" dirty="0" smtClean="0">
                <a:solidFill>
                  <a:schemeClr val="tx1"/>
                </a:solidFill>
              </a:rPr>
              <a:t>September 2015</a:t>
            </a:r>
          </a:p>
          <a:p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HF</a:t>
            </a:r>
            <a:r>
              <a:rPr lang="en-US" altLang="en-US" dirty="0" smtClean="0"/>
              <a:t> Participation in </a:t>
            </a:r>
            <a:r>
              <a:rPr lang="en-US" altLang="en-US" dirty="0" err="1" smtClean="0"/>
              <a:t>OT&amp;E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Participate in development of Test Plan, scenarios, </a:t>
            </a:r>
            <a:r>
              <a:rPr lang="en-US" sz="2400" dirty="0" smtClean="0"/>
              <a:t>procedures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Develop training </a:t>
            </a:r>
            <a:r>
              <a:rPr lang="en-US" sz="2400" dirty="0" smtClean="0"/>
              <a:t>if </a:t>
            </a:r>
            <a:r>
              <a:rPr lang="en-US" sz="2400" dirty="0" smtClean="0"/>
              <a:t>no formal training is </a:t>
            </a:r>
            <a:r>
              <a:rPr lang="en-US" sz="2400" dirty="0" smtClean="0"/>
              <a:t>available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Administer questionnaires (e.g., usability, </a:t>
            </a:r>
            <a:r>
              <a:rPr lang="en-US" sz="2400" dirty="0" smtClean="0"/>
              <a:t>background)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Observe users as </a:t>
            </a:r>
            <a:r>
              <a:rPr lang="en-US" sz="2400" dirty="0" smtClean="0"/>
              <a:t>they </a:t>
            </a:r>
            <a:r>
              <a:rPr lang="en-US" sz="2400" dirty="0" smtClean="0"/>
              <a:t>work with new capabilities 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Provide background to participants on system </a:t>
            </a:r>
            <a:r>
              <a:rPr lang="en-US" sz="2400" dirty="0" smtClean="0"/>
              <a:t>design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Factors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Collect </a:t>
            </a:r>
            <a:r>
              <a:rPr lang="en-US" dirty="0" err="1" smtClean="0"/>
              <a:t>HF</a:t>
            </a:r>
            <a:r>
              <a:rPr lang="en-US" dirty="0" smtClean="0"/>
              <a:t>-related measurements to verify that requirements or standards have been met</a:t>
            </a:r>
          </a:p>
          <a:p>
            <a:pPr lvl="1"/>
            <a:r>
              <a:rPr lang="en-US" dirty="0" smtClean="0"/>
              <a:t>Volume </a:t>
            </a:r>
            <a:r>
              <a:rPr lang="en-US" dirty="0" smtClean="0"/>
              <a:t>of aural alarms</a:t>
            </a:r>
          </a:p>
          <a:p>
            <a:pPr lvl="1"/>
            <a:r>
              <a:rPr lang="en-US" dirty="0" smtClean="0"/>
              <a:t>Contrast ratios of displays</a:t>
            </a:r>
          </a:p>
          <a:p>
            <a:pPr lvl="1"/>
            <a:r>
              <a:rPr lang="en-US" dirty="0" smtClean="0"/>
              <a:t>Readability at visual angles</a:t>
            </a:r>
          </a:p>
          <a:p>
            <a:pPr lvl="1"/>
            <a:r>
              <a:rPr lang="en-US" dirty="0" smtClean="0"/>
              <a:t>Color contrast between display elements</a:t>
            </a:r>
          </a:p>
          <a:p>
            <a:pPr lvl="1"/>
            <a:r>
              <a:rPr lang="en-US" dirty="0" smtClean="0"/>
              <a:t>Character sizes</a:t>
            </a:r>
          </a:p>
          <a:p>
            <a:r>
              <a:rPr lang="en-US" dirty="0" smtClean="0"/>
              <a:t>It is very uncommon for there to be human performance requirements to verify.</a:t>
            </a:r>
          </a:p>
          <a:p>
            <a:pPr lvl="1"/>
            <a:r>
              <a:rPr lang="en-US" dirty="0" smtClean="0"/>
              <a:t>Never: “The keyboard </a:t>
            </a:r>
            <a:r>
              <a:rPr lang="en-US" b="1" dirty="0" smtClean="0"/>
              <a:t>shall</a:t>
            </a:r>
            <a:r>
              <a:rPr lang="en-US" dirty="0" smtClean="0"/>
              <a:t> allow a controller to enter 2 or more flight plan amendments in 60 seconds or less.”</a:t>
            </a:r>
          </a:p>
          <a:p>
            <a:pPr lvl="1"/>
            <a:r>
              <a:rPr lang="en-US" dirty="0" smtClean="0"/>
              <a:t>Never: “The system </a:t>
            </a:r>
            <a:r>
              <a:rPr lang="en-US" b="1" dirty="0" smtClean="0"/>
              <a:t>shall</a:t>
            </a:r>
            <a:r>
              <a:rPr lang="en-US" dirty="0" smtClean="0"/>
              <a:t> allow controllers to identify imminent conflicts in 5 seconds or less.”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202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Factors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dirty="0" err="1" smtClean="0"/>
              <a:t>OT&amp;E</a:t>
            </a:r>
            <a:r>
              <a:rPr lang="en-US" dirty="0" smtClean="0"/>
              <a:t> is our first chance to validate, we are in trouble.</a:t>
            </a:r>
          </a:p>
          <a:p>
            <a:r>
              <a:rPr lang="en-US" dirty="0" err="1" smtClean="0"/>
              <a:t>OT&amp;E</a:t>
            </a:r>
            <a:r>
              <a:rPr lang="en-US" dirty="0" smtClean="0"/>
              <a:t> should be the final step of a </a:t>
            </a:r>
            <a:r>
              <a:rPr lang="en-US" u="sng" dirty="0" smtClean="0"/>
              <a:t>series</a:t>
            </a:r>
            <a:r>
              <a:rPr lang="en-US" dirty="0" smtClean="0"/>
              <a:t> of human-in-the-loop activities of increasing realism and complexity.</a:t>
            </a:r>
          </a:p>
          <a:p>
            <a:pPr lvl="1"/>
            <a:r>
              <a:rPr lang="en-US" dirty="0" smtClean="0"/>
              <a:t>Most common functions in realistic, nominal operational context</a:t>
            </a:r>
          </a:p>
          <a:p>
            <a:pPr lvl="1"/>
            <a:r>
              <a:rPr lang="en-US" dirty="0" smtClean="0"/>
              <a:t>Important but uncommon functions in realistic, off-nominal contexts</a:t>
            </a:r>
          </a:p>
          <a:p>
            <a:pPr lvl="1"/>
            <a:r>
              <a:rPr lang="en-US" dirty="0" smtClean="0"/>
              <a:t>Extra </a:t>
            </a:r>
            <a:r>
              <a:rPr lang="en-US" dirty="0"/>
              <a:t>f</a:t>
            </a:r>
            <a:r>
              <a:rPr lang="en-US" dirty="0" smtClean="0"/>
              <a:t>ocus on operational changes and new functions</a:t>
            </a:r>
          </a:p>
          <a:p>
            <a:pPr lvl="1"/>
            <a:r>
              <a:rPr lang="en-US" dirty="0" smtClean="0"/>
              <a:t>Also, ensure that new system “does no harm”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130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3276600"/>
            <a:ext cx="8153400" cy="876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800" b="1" dirty="0">
              <a:solidFill>
                <a:srgbClr val="333399"/>
              </a:solidFill>
            </a:endParaRPr>
          </a:p>
          <a:p>
            <a:pPr eaLnBrk="1" hangingPunct="1"/>
            <a:endParaRPr lang="en-US" altLang="en-US" sz="2800" b="1" dirty="0">
              <a:solidFill>
                <a:srgbClr val="333399"/>
              </a:solidFill>
            </a:endParaRPr>
          </a:p>
          <a:p>
            <a:pPr eaLnBrk="1" hangingPunct="1"/>
            <a:endParaRPr lang="en-US" altLang="en-US" sz="2000" b="1" dirty="0">
              <a:solidFill>
                <a:srgbClr val="33339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for HF Validation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What is the effect of variables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, and 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 on human-system performance?</a:t>
            </a:r>
          </a:p>
          <a:p>
            <a:pPr lvl="1"/>
            <a:r>
              <a:rPr lang="en-US" altLang="en-US" dirty="0"/>
              <a:t>H</a:t>
            </a:r>
            <a:r>
              <a:rPr lang="en-US" altLang="en-US" dirty="0" smtClean="0"/>
              <a:t>ow do the variables interact?</a:t>
            </a:r>
          </a:p>
          <a:p>
            <a:pPr lvl="1"/>
            <a:r>
              <a:rPr lang="en-US" altLang="en-US" dirty="0" smtClean="0"/>
              <a:t>It can be hard to do this in simulation; may need to wait until after deployment</a:t>
            </a:r>
          </a:p>
          <a:p>
            <a:r>
              <a:rPr lang="en-US" altLang="en-US" dirty="0" smtClean="0"/>
              <a:t>Which of two designs, two sets of training manuals, two procedures (or anything else to be compared) produces more effective human-system performance?</a:t>
            </a:r>
          </a:p>
          <a:p>
            <a:pPr lvl="1"/>
            <a:r>
              <a:rPr lang="en-US" altLang="en-US" dirty="0" smtClean="0"/>
              <a:t>Long-term effects are hard to measure</a:t>
            </a:r>
          </a:p>
          <a:p>
            <a:pPr lvl="1"/>
            <a:r>
              <a:rPr lang="en-US" altLang="en-US" dirty="0" smtClean="0"/>
              <a:t>Obviously, you want to ask this question sooner than </a:t>
            </a:r>
            <a:r>
              <a:rPr lang="en-US" altLang="en-US" dirty="0" err="1" smtClean="0"/>
              <a:t>OT&amp;E</a:t>
            </a:r>
            <a:endParaRPr lang="en-US" alt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500" y="2616200"/>
            <a:ext cx="8153400" cy="876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800" b="1" dirty="0">
              <a:solidFill>
                <a:srgbClr val="333399"/>
              </a:solidFill>
            </a:endParaRPr>
          </a:p>
          <a:p>
            <a:pPr eaLnBrk="1" hangingPunct="1"/>
            <a:endParaRPr lang="en-US" altLang="en-US" sz="2800" b="1" dirty="0">
              <a:solidFill>
                <a:srgbClr val="33339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</a:t>
            </a:r>
            <a:r>
              <a:rPr lang="en-US" dirty="0" err="1" smtClean="0"/>
              <a:t>HF</a:t>
            </a:r>
            <a:r>
              <a:rPr lang="en-US" dirty="0" smtClean="0"/>
              <a:t>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How effective is the human + system in accomplishing the mission, goal, or task?</a:t>
            </a:r>
          </a:p>
          <a:p>
            <a:pPr lvl="1"/>
            <a:r>
              <a:rPr lang="en-US" altLang="en-US" dirty="0" smtClean="0"/>
              <a:t>Measurable, quantitative terms</a:t>
            </a:r>
          </a:p>
          <a:p>
            <a:pPr lvl="1"/>
            <a:r>
              <a:rPr lang="en-US" altLang="en-US" dirty="0" smtClean="0"/>
              <a:t>Often no standard for comparison</a:t>
            </a:r>
          </a:p>
          <a:p>
            <a:r>
              <a:rPr lang="en-US" altLang="en-US" dirty="0" smtClean="0"/>
              <a:t>How do personnel feel about a system, equipment, phenomenon, or event?</a:t>
            </a:r>
          </a:p>
          <a:p>
            <a:pPr lvl="1"/>
            <a:r>
              <a:rPr lang="en-US" altLang="en-US" dirty="0" smtClean="0"/>
              <a:t>What do they report about the way they performed; or how well they performed?</a:t>
            </a:r>
          </a:p>
          <a:p>
            <a:pPr lvl="1"/>
            <a:r>
              <a:rPr lang="en-US" altLang="en-US" dirty="0" smtClean="0"/>
              <a:t>Measurable, often qualitative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to this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are reluctant to write human factors performance requirements</a:t>
            </a:r>
          </a:p>
          <a:p>
            <a:r>
              <a:rPr lang="en-US" dirty="0" smtClean="0"/>
              <a:t>HITL simulations are expensive and not available for every system</a:t>
            </a:r>
          </a:p>
          <a:p>
            <a:r>
              <a:rPr lang="en-US" dirty="0" smtClean="0"/>
              <a:t>What is the level of performance today?</a:t>
            </a:r>
          </a:p>
          <a:p>
            <a:r>
              <a:rPr lang="en-US" dirty="0" smtClean="0"/>
              <a:t>What is the required level of performance tomorrow?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006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546100" y="2409113"/>
            <a:ext cx="497592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sz="1600" dirty="0" smtClean="0"/>
              <a:t>Kenneth Allendoerfer, Ph.D.</a:t>
            </a:r>
            <a:endParaRPr lang="en-US" sz="1600" dirty="0"/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 smtClean="0"/>
              <a:t>Branch Manager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 smtClean="0"/>
              <a:t>(609) 485-4864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 smtClean="0">
                <a:hlinkClick r:id="rId3"/>
              </a:rPr>
              <a:t>kenneth.allendoerfer@faa.gov</a:t>
            </a:r>
            <a:endParaRPr lang="en-US" sz="1600" b="0" dirty="0" smtClean="0"/>
          </a:p>
          <a:p>
            <a:pPr algn="l">
              <a:spcBef>
                <a:spcPct val="0"/>
              </a:spcBef>
              <a:buFontTx/>
              <a:buNone/>
            </a:pPr>
            <a:endParaRPr lang="en-US" sz="1600" dirty="0" smtClean="0"/>
          </a:p>
          <a:p>
            <a:pPr algn="l">
              <a:spcBef>
                <a:spcPct val="0"/>
              </a:spcBef>
              <a:buFontTx/>
              <a:buNone/>
            </a:pPr>
            <a:endParaRPr lang="en-US" sz="1600" dirty="0"/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dirty="0" smtClean="0"/>
              <a:t>Human Factors Branch, ANG-E25</a:t>
            </a:r>
            <a:endParaRPr lang="en-US" sz="1600" dirty="0"/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 smtClean="0"/>
              <a:t>Federal Aviation Administration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 smtClean="0"/>
              <a:t>William </a:t>
            </a:r>
            <a:r>
              <a:rPr lang="en-US" sz="1600" b="0" dirty="0"/>
              <a:t>J. Hughes Technical </a:t>
            </a:r>
            <a:r>
              <a:rPr lang="en-US" sz="1600" b="0" dirty="0" smtClean="0"/>
              <a:t>Center, Building 28</a:t>
            </a:r>
            <a:endParaRPr lang="en-US" sz="1600" b="0" dirty="0"/>
          </a:p>
          <a:p>
            <a:pPr algn="l">
              <a:spcBef>
                <a:spcPct val="0"/>
              </a:spcBef>
              <a:buFontTx/>
              <a:buNone/>
            </a:pPr>
            <a:r>
              <a:rPr lang="en-US" sz="1600" b="0" dirty="0"/>
              <a:t>Atlantic </a:t>
            </a:r>
            <a:r>
              <a:rPr lang="en-US" sz="1600" b="0" dirty="0" smtClean="0"/>
              <a:t>City International Airport</a:t>
            </a:r>
            <a:r>
              <a:rPr lang="en-US" sz="1600" b="0" dirty="0"/>
              <a:t>, NJ </a:t>
            </a:r>
            <a:r>
              <a:rPr lang="en-US" sz="1600" b="0" dirty="0" smtClean="0"/>
              <a:t>08405</a:t>
            </a:r>
          </a:p>
          <a:p>
            <a:pPr algn="l">
              <a:spcBef>
                <a:spcPct val="0"/>
              </a:spcBef>
              <a:buNone/>
            </a:pPr>
            <a:r>
              <a:rPr lang="en-US" sz="1600" dirty="0">
                <a:hlinkClick r:id="rId4"/>
              </a:rPr>
              <a:t>http://hf.tc.faa.gov</a:t>
            </a:r>
            <a:endParaRPr lang="en-US" sz="1600" dirty="0"/>
          </a:p>
          <a:p>
            <a:pPr algn="l">
              <a:spcBef>
                <a:spcPct val="0"/>
              </a:spcBef>
              <a:buFontTx/>
              <a:buNone/>
            </a:pPr>
            <a:endParaRPr lang="en-US" sz="1600" b="0" dirty="0"/>
          </a:p>
          <a:p>
            <a:pPr algn="l">
              <a:spcBef>
                <a:spcPct val="0"/>
              </a:spcBef>
              <a:buFontTx/>
              <a:buNone/>
            </a:pP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Questions &amp;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Contact Information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92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 T&amp;E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Traffic Systems Test and Evaluation Services Division (</a:t>
            </a:r>
            <a:r>
              <a:rPr lang="en-US" dirty="0" smtClean="0"/>
              <a:t>ANG-E5) – </a:t>
            </a:r>
            <a:br>
              <a:rPr lang="en-US" dirty="0" smtClean="0"/>
            </a:br>
            <a:r>
              <a:rPr lang="en-US" dirty="0" smtClean="0"/>
              <a:t>Paula </a:t>
            </a:r>
            <a:r>
              <a:rPr lang="en-US" dirty="0" err="1" smtClean="0"/>
              <a:t>Nouragas</a:t>
            </a:r>
            <a:r>
              <a:rPr lang="en-US" dirty="0" smtClean="0"/>
              <a:t>, Manager</a:t>
            </a:r>
          </a:p>
          <a:p>
            <a:pPr lvl="1"/>
            <a:r>
              <a:rPr lang="en-US" dirty="0" smtClean="0"/>
              <a:t>Surface Surveillance Branch</a:t>
            </a:r>
          </a:p>
          <a:p>
            <a:pPr lvl="1"/>
            <a:r>
              <a:rPr lang="en-US" dirty="0" err="1" smtClean="0"/>
              <a:t>ATC</a:t>
            </a:r>
            <a:r>
              <a:rPr lang="en-US" dirty="0" smtClean="0"/>
              <a:t> Surveillance Branch</a:t>
            </a:r>
          </a:p>
          <a:p>
            <a:pPr lvl="1"/>
            <a:r>
              <a:rPr lang="en-US" dirty="0" smtClean="0"/>
              <a:t>Terminal Automation Branch</a:t>
            </a:r>
          </a:p>
          <a:p>
            <a:pPr lvl="1"/>
            <a:r>
              <a:rPr lang="en-US" dirty="0" err="1" smtClean="0"/>
              <a:t>EnRoute</a:t>
            </a:r>
            <a:r>
              <a:rPr lang="en-US" dirty="0" smtClean="0"/>
              <a:t>/Oceanic Automation</a:t>
            </a:r>
          </a:p>
          <a:p>
            <a:pPr lvl="1"/>
            <a:r>
              <a:rPr lang="en-US" dirty="0" smtClean="0"/>
              <a:t>Traffic Flow Management Branch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665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</a:t>
            </a:r>
            <a:r>
              <a:rPr lang="en-US" dirty="0" err="1" smtClean="0"/>
              <a:t>T&amp;E</a:t>
            </a:r>
            <a:r>
              <a:rPr lang="en-US" dirty="0" smtClean="0"/>
              <a:t>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Enterprise Services Test &amp; Evaluation Division (ANG-E6) - Mike Greco, Manager</a:t>
            </a:r>
          </a:p>
          <a:p>
            <a:pPr lvl="1"/>
            <a:r>
              <a:rPr lang="en-US" dirty="0" smtClean="0"/>
              <a:t>Separation Standards Analysis Branch</a:t>
            </a:r>
          </a:p>
          <a:p>
            <a:pPr lvl="1"/>
            <a:r>
              <a:rPr lang="en-US" dirty="0" smtClean="0"/>
              <a:t>System Communications and Information Branch</a:t>
            </a:r>
          </a:p>
          <a:p>
            <a:pPr lvl="1"/>
            <a:r>
              <a:rPr lang="en-US" dirty="0" smtClean="0"/>
              <a:t>Navigation System Performance Branch</a:t>
            </a:r>
          </a:p>
          <a:p>
            <a:pPr lvl="1"/>
            <a:r>
              <a:rPr lang="en-US" dirty="0" err="1" smtClean="0"/>
              <a:t>ATC</a:t>
            </a:r>
            <a:r>
              <a:rPr lang="en-US" dirty="0" smtClean="0"/>
              <a:t> Voice Communications Branch</a:t>
            </a:r>
          </a:p>
          <a:p>
            <a:pPr lvl="1"/>
            <a:r>
              <a:rPr lang="en-US" dirty="0" smtClean="0"/>
              <a:t>Network Communications Branch</a:t>
            </a:r>
          </a:p>
          <a:p>
            <a:pPr lvl="1"/>
            <a:r>
              <a:rPr lang="en-US" dirty="0" smtClean="0"/>
              <a:t>Navigation System Verification &amp; Monitoring Branch</a:t>
            </a:r>
          </a:p>
          <a:p>
            <a:pPr lvl="1"/>
            <a:r>
              <a:rPr lang="en-US" dirty="0" smtClean="0"/>
              <a:t>Aeronautical &amp; Weather Services Verification Branch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4780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Standards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Verification and Validation Strategies and Practices </a:t>
            </a:r>
            <a:r>
              <a:rPr lang="en-US" dirty="0" smtClean="0"/>
              <a:t>Branch – John Frederick, Manager</a:t>
            </a:r>
          </a:p>
          <a:p>
            <a:pPr lvl="1"/>
            <a:r>
              <a:rPr lang="en-US" dirty="0" err="1" smtClean="0"/>
              <a:t>T&amp;E</a:t>
            </a:r>
            <a:r>
              <a:rPr lang="en-US" dirty="0" smtClean="0"/>
              <a:t> </a:t>
            </a:r>
            <a:r>
              <a:rPr lang="en-US" dirty="0"/>
              <a:t>subject-matter </a:t>
            </a:r>
            <a:r>
              <a:rPr lang="en-US" dirty="0" smtClean="0"/>
              <a:t>experts</a:t>
            </a:r>
          </a:p>
          <a:p>
            <a:pPr lvl="2"/>
            <a:r>
              <a:rPr lang="en-US" dirty="0" smtClean="0"/>
              <a:t>Automation, communication, navigation, surveillance</a:t>
            </a:r>
          </a:p>
          <a:p>
            <a:pPr lvl="2"/>
            <a:r>
              <a:rPr lang="en-US" dirty="0" smtClean="0"/>
              <a:t>Dr. Carolina </a:t>
            </a:r>
            <a:r>
              <a:rPr lang="en-US" dirty="0" err="1" smtClean="0"/>
              <a:t>Zingale</a:t>
            </a:r>
            <a:r>
              <a:rPr lang="en-US" dirty="0" smtClean="0"/>
              <a:t> (ANG-E25) is rep for human factors</a:t>
            </a:r>
            <a:endParaRPr lang="en-US" dirty="0" smtClean="0"/>
          </a:p>
          <a:p>
            <a:pPr lvl="1"/>
            <a:r>
              <a:rPr lang="en-US" dirty="0" smtClean="0"/>
              <a:t>Develops </a:t>
            </a:r>
            <a:r>
              <a:rPr lang="en-US" dirty="0"/>
              <a:t>and implements standards and practices for delivery of quality </a:t>
            </a:r>
            <a:r>
              <a:rPr lang="en-US" dirty="0" err="1"/>
              <a:t>T&amp;E</a:t>
            </a:r>
            <a:r>
              <a:rPr lang="en-US" dirty="0"/>
              <a:t>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Reviews </a:t>
            </a:r>
            <a:r>
              <a:rPr lang="en-US" dirty="0"/>
              <a:t>and </a:t>
            </a:r>
            <a:r>
              <a:rPr lang="en-US" dirty="0" smtClean="0"/>
              <a:t>provides recommendations </a:t>
            </a:r>
            <a:r>
              <a:rPr lang="en-US" dirty="0"/>
              <a:t>on test strategies, plans, and </a:t>
            </a:r>
            <a:r>
              <a:rPr lang="en-US" dirty="0" smtClean="0"/>
              <a:t>reports</a:t>
            </a:r>
          </a:p>
          <a:p>
            <a:pPr lvl="1"/>
            <a:r>
              <a:rPr lang="en-US" dirty="0" err="1" smtClean="0"/>
              <a:t>T&amp;E</a:t>
            </a:r>
            <a:r>
              <a:rPr lang="en-US" dirty="0" smtClean="0"/>
              <a:t> </a:t>
            </a:r>
            <a:r>
              <a:rPr lang="en-US" dirty="0"/>
              <a:t>Q</a:t>
            </a:r>
            <a:r>
              <a:rPr lang="en-US" dirty="0" smtClean="0"/>
              <a:t>uality </a:t>
            </a:r>
            <a:r>
              <a:rPr lang="en-US" dirty="0"/>
              <a:t>M</a:t>
            </a:r>
            <a:r>
              <a:rPr lang="en-US" dirty="0" smtClean="0"/>
              <a:t>anagement System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6695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FAA 10</a:t>
            </a:r>
            <a:r>
              <a:rPr lang="en-US" baseline="30000" dirty="0" smtClean="0"/>
              <a:t>th</a:t>
            </a:r>
            <a:r>
              <a:rPr lang="en-US" dirty="0" smtClean="0"/>
              <a:t> Annual </a:t>
            </a:r>
            <a:r>
              <a:rPr lang="en-US" dirty="0" err="1" smtClean="0"/>
              <a:t>V&amp;V</a:t>
            </a:r>
            <a:r>
              <a:rPr lang="en-US" dirty="0" smtClean="0"/>
              <a:t> Summit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September 23, 2015</a:t>
            </a:r>
          </a:p>
          <a:p>
            <a:pPr lvl="1"/>
            <a:r>
              <a:rPr lang="en-US" dirty="0" smtClean="0"/>
              <a:t>Resorts Casino Hotel, Atlantic City, NJ</a:t>
            </a:r>
          </a:p>
          <a:p>
            <a:pPr lvl="1"/>
            <a:r>
              <a:rPr lang="en-US" dirty="0"/>
              <a:t>Email:</a:t>
            </a:r>
            <a:r>
              <a:rPr lang="en-US" b="0" dirty="0"/>
              <a:t> </a:t>
            </a:r>
            <a:r>
              <a:rPr lang="en-US" b="0" dirty="0">
                <a:hlinkClick r:id="rId3"/>
              </a:rPr>
              <a:t>john.frederick@faa.gov</a:t>
            </a:r>
            <a:endParaRPr lang="en-US" b="0" dirty="0"/>
          </a:p>
          <a:p>
            <a:pPr lvl="1"/>
            <a:r>
              <a:rPr lang="en-US" dirty="0"/>
              <a:t>Phone:</a:t>
            </a:r>
            <a:r>
              <a:rPr lang="en-US" b="0" dirty="0"/>
              <a:t> </a:t>
            </a:r>
            <a:r>
              <a:rPr lang="en-US" b="0" dirty="0" smtClean="0"/>
              <a:t>(609) 485-5259</a:t>
            </a:r>
            <a:endParaRPr lang="en-US" dirty="0" smtClean="0"/>
          </a:p>
          <a:p>
            <a:r>
              <a:rPr lang="en-US" b="0" dirty="0" smtClean="0"/>
              <a:t>Foster </a:t>
            </a:r>
            <a:r>
              <a:rPr lang="en-US" b="0" dirty="0"/>
              <a:t>a </a:t>
            </a:r>
            <a:r>
              <a:rPr lang="en-US" b="0" dirty="0" err="1"/>
              <a:t>V&amp;V</a:t>
            </a:r>
            <a:r>
              <a:rPr lang="en-US" b="0" dirty="0"/>
              <a:t> best practices and corporate </a:t>
            </a:r>
            <a:r>
              <a:rPr lang="en-US" b="0" dirty="0" err="1"/>
              <a:t>V&amp;V</a:t>
            </a:r>
            <a:r>
              <a:rPr lang="en-US" b="0" dirty="0"/>
              <a:t> </a:t>
            </a:r>
            <a:r>
              <a:rPr lang="en-US" b="0" dirty="0" smtClean="0"/>
              <a:t>philosophy</a:t>
            </a:r>
            <a:endParaRPr lang="en-US" dirty="0"/>
          </a:p>
          <a:p>
            <a:r>
              <a:rPr lang="en-US" b="0" dirty="0" smtClean="0"/>
              <a:t>Explore </a:t>
            </a:r>
            <a:r>
              <a:rPr lang="en-US" b="0" dirty="0"/>
              <a:t>new and practical ways to apply </a:t>
            </a:r>
            <a:r>
              <a:rPr lang="en-US" b="0" dirty="0" err="1"/>
              <a:t>V&amp;V</a:t>
            </a:r>
            <a:r>
              <a:rPr lang="en-US" b="0" dirty="0"/>
              <a:t> that better support acquisitions and decision </a:t>
            </a:r>
            <a:r>
              <a:rPr lang="en-US" b="0" dirty="0" smtClean="0"/>
              <a:t>making</a:t>
            </a:r>
            <a:endParaRPr lang="en-US" dirty="0"/>
          </a:p>
          <a:p>
            <a:r>
              <a:rPr lang="en-US" b="0" dirty="0" smtClean="0"/>
              <a:t>Promote </a:t>
            </a:r>
            <a:r>
              <a:rPr lang="en-US" b="0" dirty="0" err="1"/>
              <a:t>V&amp;V</a:t>
            </a:r>
            <a:r>
              <a:rPr lang="en-US" b="0" dirty="0"/>
              <a:t> disciplines and culture </a:t>
            </a:r>
            <a:endParaRPr lang="en-US" dirty="0"/>
          </a:p>
          <a:p>
            <a:r>
              <a:rPr lang="en-US" b="0" dirty="0" smtClean="0"/>
              <a:t>Highlight </a:t>
            </a:r>
            <a:r>
              <a:rPr lang="en-US" b="0" dirty="0"/>
              <a:t>“real world” ways to incorporate </a:t>
            </a:r>
            <a:r>
              <a:rPr lang="en-US" b="0" dirty="0" err="1"/>
              <a:t>V&amp;V</a:t>
            </a:r>
            <a:r>
              <a:rPr lang="en-US" b="0" dirty="0"/>
              <a:t> into organizational </a:t>
            </a:r>
            <a:r>
              <a:rPr lang="en-US" b="0" dirty="0" smtClean="0"/>
              <a:t>operations</a:t>
            </a:r>
          </a:p>
          <a:p>
            <a:endParaRPr lang="en-US" b="0" dirty="0" smtClean="0"/>
          </a:p>
          <a:p>
            <a:r>
              <a:rPr lang="en-US" b="0" dirty="0" smtClean="0"/>
              <a:t>Papers from past </a:t>
            </a:r>
            <a:r>
              <a:rPr lang="en-US" b="0" dirty="0" err="1" smtClean="0"/>
              <a:t>V&amp;V</a:t>
            </a:r>
            <a:r>
              <a:rPr lang="en-US" b="0" dirty="0" smtClean="0"/>
              <a:t> summits are online @ Tech Center library</a:t>
            </a:r>
          </a:p>
          <a:p>
            <a:pPr lvl="1"/>
            <a:r>
              <a:rPr lang="en-US" b="0" dirty="0" smtClean="0">
                <a:hlinkClick r:id="rId4"/>
              </a:rPr>
              <a:t>http://www.faa.gov/about/office_org/headquarters_offices/ang/offices/tc/library/v&amp;vsummit/indexnew.cfm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83704951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Organizations Involved with </a:t>
            </a:r>
            <a:r>
              <a:rPr lang="en-US" dirty="0" err="1" smtClean="0"/>
              <a:t>T&amp;E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 engineering</a:t>
            </a:r>
          </a:p>
          <a:p>
            <a:r>
              <a:rPr lang="en-US" dirty="0" smtClean="0"/>
              <a:t>Second-level </a:t>
            </a:r>
            <a:r>
              <a:rPr lang="en-US" dirty="0"/>
              <a:t>s</a:t>
            </a:r>
            <a:r>
              <a:rPr lang="en-US" dirty="0" smtClean="0"/>
              <a:t>upport</a:t>
            </a:r>
          </a:p>
          <a:p>
            <a:r>
              <a:rPr lang="en-US" dirty="0" smtClean="0"/>
              <a:t>Field facilities, support centers</a:t>
            </a:r>
          </a:p>
          <a:p>
            <a:r>
              <a:rPr lang="en-US" dirty="0" smtClean="0"/>
              <a:t>System vendors</a:t>
            </a:r>
          </a:p>
          <a:p>
            <a:r>
              <a:rPr lang="en-US" dirty="0" smtClean="0"/>
              <a:t>System developers</a:t>
            </a:r>
          </a:p>
          <a:p>
            <a:r>
              <a:rPr lang="en-US" dirty="0" smtClean="0"/>
              <a:t>R&amp;D: ANG, NASA, </a:t>
            </a:r>
            <a:r>
              <a:rPr lang="en-US" dirty="0" err="1" smtClean="0"/>
              <a:t>Mitre</a:t>
            </a:r>
            <a:r>
              <a:rPr lang="en-US" dirty="0" smtClean="0"/>
              <a:t>, MIT/LL, etc.</a:t>
            </a:r>
          </a:p>
          <a:p>
            <a:r>
              <a:rPr lang="en-US" dirty="0" smtClean="0"/>
              <a:t>ATO, AVS</a:t>
            </a:r>
          </a:p>
          <a:p>
            <a:r>
              <a:rPr lang="en-US" dirty="0" smtClean="0"/>
              <a:t>User communities, including unions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4167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383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But…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is Human Factors?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70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HF</a:t>
            </a:r>
            <a:r>
              <a:rPr lang="en-US" dirty="0" smtClean="0"/>
              <a:t> </a:t>
            </a:r>
            <a:r>
              <a:rPr lang="en-US" dirty="0" err="1" smtClean="0"/>
              <a:t>T&amp;E</a:t>
            </a:r>
            <a:r>
              <a:rPr lang="en-US" dirty="0" smtClean="0"/>
              <a:t> on many FAA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TFMS</a:t>
            </a:r>
            <a:r>
              <a:rPr lang="en-US" dirty="0" smtClean="0"/>
              <a:t>, </a:t>
            </a:r>
            <a:r>
              <a:rPr lang="en-US" dirty="0" err="1" smtClean="0"/>
              <a:t>NTML</a:t>
            </a:r>
            <a:r>
              <a:rPr lang="en-US" dirty="0" smtClean="0"/>
              <a:t>, </a:t>
            </a:r>
            <a:r>
              <a:rPr lang="en-US" dirty="0" err="1" smtClean="0"/>
              <a:t>CATM</a:t>
            </a:r>
            <a:endParaRPr lang="en-US" dirty="0" smtClean="0"/>
          </a:p>
          <a:p>
            <a:r>
              <a:rPr lang="en-US" dirty="0" err="1" smtClean="0"/>
              <a:t>TBFM</a:t>
            </a:r>
            <a:endParaRPr lang="en-US" dirty="0" smtClean="0"/>
          </a:p>
          <a:p>
            <a:r>
              <a:rPr lang="en-US" dirty="0" err="1" smtClean="0"/>
              <a:t>TFDM</a:t>
            </a:r>
            <a:r>
              <a:rPr lang="en-US" dirty="0" smtClean="0"/>
              <a:t>, </a:t>
            </a:r>
            <a:r>
              <a:rPr lang="en-US" dirty="0" err="1" smtClean="0"/>
              <a:t>ASDE</a:t>
            </a:r>
            <a:r>
              <a:rPr lang="en-US" dirty="0" smtClean="0"/>
              <a:t>-X</a:t>
            </a:r>
          </a:p>
          <a:p>
            <a:r>
              <a:rPr lang="en-US" dirty="0" err="1" smtClean="0"/>
              <a:t>TAMR</a:t>
            </a:r>
            <a:r>
              <a:rPr lang="en-US" dirty="0" smtClean="0"/>
              <a:t>, STARS, CARTS</a:t>
            </a:r>
          </a:p>
          <a:p>
            <a:r>
              <a:rPr lang="en-US" dirty="0" err="1" smtClean="0"/>
              <a:t>ERAM</a:t>
            </a:r>
            <a:r>
              <a:rPr lang="en-US" dirty="0" smtClean="0"/>
              <a:t>, </a:t>
            </a:r>
            <a:r>
              <a:rPr lang="en-US" dirty="0" err="1" smtClean="0"/>
              <a:t>DSR</a:t>
            </a:r>
            <a:r>
              <a:rPr lang="en-US" dirty="0" smtClean="0"/>
              <a:t>, </a:t>
            </a:r>
            <a:r>
              <a:rPr lang="en-US" dirty="0" err="1" smtClean="0"/>
              <a:t>HOCSR</a:t>
            </a:r>
            <a:endParaRPr lang="en-US" dirty="0" smtClean="0"/>
          </a:p>
          <a:p>
            <a:r>
              <a:rPr lang="en-US" dirty="0" smtClean="0"/>
              <a:t>ATOP</a:t>
            </a:r>
          </a:p>
          <a:p>
            <a:r>
              <a:rPr lang="en-US" dirty="0" err="1" smtClean="0"/>
              <a:t>CWS</a:t>
            </a:r>
            <a:r>
              <a:rPr lang="en-US" dirty="0" smtClean="0"/>
              <a:t>, WARP, </a:t>
            </a:r>
            <a:r>
              <a:rPr lang="en-US" dirty="0" err="1" smtClean="0"/>
              <a:t>ITWS</a:t>
            </a:r>
            <a:endParaRPr lang="en-US" dirty="0" smtClean="0"/>
          </a:p>
          <a:p>
            <a:r>
              <a:rPr lang="en-US" dirty="0" err="1" smtClean="0"/>
              <a:t>NVS</a:t>
            </a:r>
            <a:r>
              <a:rPr lang="en-US" dirty="0" smtClean="0"/>
              <a:t>, </a:t>
            </a:r>
            <a:r>
              <a:rPr lang="en-US" dirty="0" err="1" smtClean="0"/>
              <a:t>IVSR</a:t>
            </a:r>
            <a:r>
              <a:rPr lang="en-US" dirty="0" smtClean="0"/>
              <a:t>, </a:t>
            </a:r>
            <a:r>
              <a:rPr lang="en-US" dirty="0" err="1" smtClean="0"/>
              <a:t>ETVS</a:t>
            </a:r>
            <a:r>
              <a:rPr lang="en-US" dirty="0" smtClean="0"/>
              <a:t>, </a:t>
            </a:r>
            <a:r>
              <a:rPr lang="en-US" dirty="0" err="1" smtClean="0"/>
              <a:t>VSCS</a:t>
            </a:r>
            <a:endParaRPr lang="en-US" dirty="0" smtClean="0"/>
          </a:p>
          <a:p>
            <a:r>
              <a:rPr lang="en-US" dirty="0" err="1" smtClean="0"/>
              <a:t>NIDS</a:t>
            </a:r>
            <a:r>
              <a:rPr lang="en-US" dirty="0" smtClean="0"/>
              <a:t>, </a:t>
            </a:r>
            <a:r>
              <a:rPr lang="en-US" dirty="0" err="1" smtClean="0"/>
              <a:t>IDSR</a:t>
            </a:r>
            <a:r>
              <a:rPr lang="en-US" dirty="0" smtClean="0"/>
              <a:t>, </a:t>
            </a:r>
            <a:r>
              <a:rPr lang="en-US" dirty="0" err="1" smtClean="0"/>
              <a:t>ERIDS</a:t>
            </a:r>
            <a:r>
              <a:rPr lang="en-US" dirty="0" smtClean="0"/>
              <a:t>, ACE-IDS</a:t>
            </a:r>
          </a:p>
          <a:p>
            <a:r>
              <a:rPr lang="en-US" dirty="0" smtClean="0"/>
              <a:t>Data Comm</a:t>
            </a:r>
          </a:p>
          <a:p>
            <a:r>
              <a:rPr lang="en-US" dirty="0" smtClean="0"/>
              <a:t>ADS-B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522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Human Factors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Ops Concept Development </a:t>
            </a:r>
            <a:r>
              <a:rPr lang="en-US" dirty="0" smtClean="0">
                <a:solidFill>
                  <a:srgbClr val="FF0000"/>
                </a:solidFill>
              </a:rPr>
              <a:t>&amp; Validation</a:t>
            </a:r>
          </a:p>
          <a:p>
            <a:r>
              <a:rPr lang="en-US" dirty="0" smtClean="0"/>
              <a:t>Requirements Elicitation, Development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&amp; Validation</a:t>
            </a:r>
          </a:p>
          <a:p>
            <a:r>
              <a:rPr lang="en-US" dirty="0" smtClean="0"/>
              <a:t>User Interface Design </a:t>
            </a:r>
            <a:r>
              <a:rPr lang="en-US" dirty="0" smtClean="0">
                <a:solidFill>
                  <a:srgbClr val="FF0000"/>
                </a:solidFill>
              </a:rPr>
              <a:t>&amp; Validation</a:t>
            </a:r>
          </a:p>
          <a:p>
            <a:r>
              <a:rPr lang="en-US" dirty="0" smtClean="0"/>
              <a:t>Training Development </a:t>
            </a:r>
            <a:r>
              <a:rPr lang="en-US" dirty="0" smtClean="0">
                <a:solidFill>
                  <a:srgbClr val="FF0000"/>
                </a:solidFill>
              </a:rPr>
              <a:t>&amp; Validation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Typically </a:t>
            </a:r>
            <a:r>
              <a:rPr lang="en-US" dirty="0" smtClean="0"/>
              <a:t>via a </a:t>
            </a:r>
            <a:r>
              <a:rPr lang="en-US" dirty="0" smtClean="0"/>
              <a:t>special arrangement with R&amp;D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870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F5E8A4-9131-443F-A8AB-F316135E043F}"/>
</file>

<file path=customXml/itemProps2.xml><?xml version="1.0" encoding="utf-8"?>
<ds:datastoreItem xmlns:ds="http://schemas.openxmlformats.org/officeDocument/2006/customXml" ds:itemID="{0CD63CE1-7EFC-4D39-B6F3-4BD195B668BC}"/>
</file>

<file path=customXml/itemProps3.xml><?xml version="1.0" encoding="utf-8"?>
<ds:datastoreItem xmlns:ds="http://schemas.openxmlformats.org/officeDocument/2006/customXml" ds:itemID="{39ADAB80-E5EC-4F1A-B331-6CCF0AA52D04}"/>
</file>

<file path=docProps/app.xml><?xml version="1.0" encoding="utf-8"?>
<Properties xmlns="http://schemas.openxmlformats.org/officeDocument/2006/extended-properties" xmlns:vt="http://schemas.openxmlformats.org/officeDocument/2006/docPropsVTypes">
  <TotalTime>3849</TotalTime>
  <Words>731</Words>
  <Application>Microsoft Office PowerPoint</Application>
  <PresentationFormat>On-screen Show (4:3)</PresentationFormat>
  <Paragraphs>144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2_Custom Design</vt:lpstr>
      <vt:lpstr>Human Factors in Verification &amp; Validation (V&amp;V)</vt:lpstr>
      <vt:lpstr>Formal T&amp;E Organizations</vt:lpstr>
      <vt:lpstr>Formal T&amp;E Organizations</vt:lpstr>
      <vt:lpstr>Test Standards Board</vt:lpstr>
      <vt:lpstr>FAA 10th Annual V&amp;V Summit</vt:lpstr>
      <vt:lpstr>Other Organizations Involved with T&amp;E</vt:lpstr>
      <vt:lpstr>But…  where is Human Factors?</vt:lpstr>
      <vt:lpstr>Some HF T&amp;E on many FAA programs</vt:lpstr>
      <vt:lpstr>Some Common Human Factors Roles</vt:lpstr>
      <vt:lpstr>HF Participation in OT&amp;E</vt:lpstr>
      <vt:lpstr>Human Factors Verification</vt:lpstr>
      <vt:lpstr>Human Factors Validation</vt:lpstr>
      <vt:lpstr>Questions for HF Validation</vt:lpstr>
      <vt:lpstr>Questions for HF Validation</vt:lpstr>
      <vt:lpstr>Obstacles to this vision</vt:lpstr>
      <vt:lpstr>Questions &amp;  Contact Information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Slide (Project Title)</dc:title>
  <dc:creator>Yuditsky, Tanya (FAA)</dc:creator>
  <cp:lastModifiedBy>Kenneth R. Allendoerfer</cp:lastModifiedBy>
  <cp:revision>39</cp:revision>
  <dcterms:created xsi:type="dcterms:W3CDTF">2015-04-06T13:41:41Z</dcterms:created>
  <dcterms:modified xsi:type="dcterms:W3CDTF">2015-09-01T11:04:02Z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