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2"/>
  </p:notesMasterIdLst>
  <p:handoutMasterIdLst>
    <p:handoutMasterId r:id="rId13"/>
  </p:handoutMasterIdLst>
  <p:sldIdLst>
    <p:sldId id="273" r:id="rId2"/>
    <p:sldId id="275" r:id="rId3"/>
    <p:sldId id="277" r:id="rId4"/>
    <p:sldId id="259" r:id="rId5"/>
    <p:sldId id="271" r:id="rId6"/>
    <p:sldId id="262" r:id="rId7"/>
    <p:sldId id="264" r:id="rId8"/>
    <p:sldId id="265" r:id="rId9"/>
    <p:sldId id="267" r:id="rId10"/>
    <p:sldId id="272" r:id="rId1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VS Enterprise" initials="A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86338" autoAdjust="0"/>
  </p:normalViewPr>
  <p:slideViewPr>
    <p:cSldViewPr>
      <p:cViewPr>
        <p:scale>
          <a:sx n="60" d="100"/>
          <a:sy n="60" d="100"/>
        </p:scale>
        <p:origin x="-1560" y="-3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195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19BAE022-8D4B-48D3-84D5-72C7F057BD51}" type="datetimeFigureOut">
              <a:rPr lang="en-US"/>
              <a:pPr>
                <a:defRPr/>
              </a:pPr>
              <a:t>9/1/2015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B82F3E26-959D-4510-8223-D7EF74D6E3DB}" type="slidenum">
              <a:rPr lang="en-US"/>
              <a:pPr>
                <a:defRPr/>
              </a:pPr>
              <a:t>‹#›</a:t>
            </a:fld>
            <a:endParaRPr lang="en-US" dirty="0"/>
          </a:p>
        </p:txBody>
      </p:sp>
    </p:spTree>
    <p:extLst>
      <p:ext uri="{BB962C8B-B14F-4D97-AF65-F5344CB8AC3E}">
        <p14:creationId xmlns:p14="http://schemas.microsoft.com/office/powerpoint/2010/main" val="426570036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FEB9451D-D22B-459B-AC63-649B3348C0AC}" type="datetimeFigureOut">
              <a:rPr lang="en-US"/>
              <a:pPr>
                <a:defRPr/>
              </a:pPr>
              <a:t>9/1/2015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5034DA95-28FC-450A-8C39-350866A03F25}" type="slidenum">
              <a:rPr lang="en-US"/>
              <a:pPr>
                <a:defRPr/>
              </a:pPr>
              <a:t>‹#›</a:t>
            </a:fld>
            <a:endParaRPr lang="en-US" dirty="0"/>
          </a:p>
        </p:txBody>
      </p:sp>
    </p:spTree>
    <p:extLst>
      <p:ext uri="{BB962C8B-B14F-4D97-AF65-F5344CB8AC3E}">
        <p14:creationId xmlns:p14="http://schemas.microsoft.com/office/powerpoint/2010/main" val="303694639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30824" eaLnBrk="0" hangingPunct="0">
              <a:defRPr sz="2400">
                <a:solidFill>
                  <a:schemeClr val="tx1"/>
                </a:solidFill>
                <a:latin typeface="Arial" charset="0"/>
              </a:defRPr>
            </a:lvl1pPr>
            <a:lvl2pPr marL="744659" indent="-286407" defTabSz="930824" eaLnBrk="0" hangingPunct="0">
              <a:defRPr sz="2400">
                <a:solidFill>
                  <a:schemeClr val="tx1"/>
                </a:solidFill>
                <a:latin typeface="Arial" charset="0"/>
              </a:defRPr>
            </a:lvl2pPr>
            <a:lvl3pPr marL="1145629" indent="-229126" defTabSz="930824" eaLnBrk="0" hangingPunct="0">
              <a:defRPr sz="2400">
                <a:solidFill>
                  <a:schemeClr val="tx1"/>
                </a:solidFill>
                <a:latin typeface="Arial" charset="0"/>
              </a:defRPr>
            </a:lvl3pPr>
            <a:lvl4pPr marL="1603880" indent="-229126" defTabSz="930824" eaLnBrk="0" hangingPunct="0">
              <a:defRPr sz="2400">
                <a:solidFill>
                  <a:schemeClr val="tx1"/>
                </a:solidFill>
                <a:latin typeface="Arial" charset="0"/>
              </a:defRPr>
            </a:lvl4pPr>
            <a:lvl5pPr marL="2062132" indent="-229126" defTabSz="930824" eaLnBrk="0" hangingPunct="0">
              <a:defRPr sz="2400">
                <a:solidFill>
                  <a:schemeClr val="tx1"/>
                </a:solidFill>
                <a:latin typeface="Arial" charset="0"/>
              </a:defRPr>
            </a:lvl5pPr>
            <a:lvl6pPr marL="2520384" indent="-229126" defTabSz="930824" eaLnBrk="0" fontAlgn="base" hangingPunct="0">
              <a:spcBef>
                <a:spcPct val="50000"/>
              </a:spcBef>
              <a:spcAft>
                <a:spcPct val="0"/>
              </a:spcAft>
              <a:buChar char="•"/>
              <a:defRPr sz="2400">
                <a:solidFill>
                  <a:schemeClr val="tx1"/>
                </a:solidFill>
                <a:latin typeface="Arial" charset="0"/>
              </a:defRPr>
            </a:lvl6pPr>
            <a:lvl7pPr marL="2978635" indent="-229126" defTabSz="930824" eaLnBrk="0" fontAlgn="base" hangingPunct="0">
              <a:spcBef>
                <a:spcPct val="50000"/>
              </a:spcBef>
              <a:spcAft>
                <a:spcPct val="0"/>
              </a:spcAft>
              <a:buChar char="•"/>
              <a:defRPr sz="2400">
                <a:solidFill>
                  <a:schemeClr val="tx1"/>
                </a:solidFill>
                <a:latin typeface="Arial" charset="0"/>
              </a:defRPr>
            </a:lvl7pPr>
            <a:lvl8pPr marL="3436887" indent="-229126" defTabSz="930824" eaLnBrk="0" fontAlgn="base" hangingPunct="0">
              <a:spcBef>
                <a:spcPct val="50000"/>
              </a:spcBef>
              <a:spcAft>
                <a:spcPct val="0"/>
              </a:spcAft>
              <a:buChar char="•"/>
              <a:defRPr sz="2400">
                <a:solidFill>
                  <a:schemeClr val="tx1"/>
                </a:solidFill>
                <a:latin typeface="Arial" charset="0"/>
              </a:defRPr>
            </a:lvl8pPr>
            <a:lvl9pPr marL="3895138" indent="-229126" defTabSz="930824" eaLnBrk="0" fontAlgn="base" hangingPunct="0">
              <a:spcBef>
                <a:spcPct val="50000"/>
              </a:spcBef>
              <a:spcAft>
                <a:spcPct val="0"/>
              </a:spcAft>
              <a:buChar char="•"/>
              <a:defRPr sz="2400">
                <a:solidFill>
                  <a:schemeClr val="tx1"/>
                </a:solidFill>
                <a:latin typeface="Arial" charset="0"/>
              </a:defRPr>
            </a:lvl9pPr>
          </a:lstStyle>
          <a:p>
            <a:pPr eaLnBrk="1" hangingPunct="1"/>
            <a:fld id="{16E85B83-D027-41D6-ACAF-20C9BBE463F0}" type="slidenum">
              <a:rPr lang="en-US" sz="1200"/>
              <a:pPr eaLnBrk="1" hangingPunct="1"/>
              <a:t>1</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33658" y="4416108"/>
            <a:ext cx="5143084" cy="279782"/>
          </a:xfrm>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30824" eaLnBrk="0" hangingPunct="0">
              <a:defRPr sz="2400">
                <a:solidFill>
                  <a:schemeClr val="tx1"/>
                </a:solidFill>
                <a:latin typeface="Arial" charset="0"/>
              </a:defRPr>
            </a:lvl1pPr>
            <a:lvl2pPr marL="744659" indent="-286407" defTabSz="930824" eaLnBrk="0" hangingPunct="0">
              <a:defRPr sz="2400">
                <a:solidFill>
                  <a:schemeClr val="tx1"/>
                </a:solidFill>
                <a:latin typeface="Arial" charset="0"/>
              </a:defRPr>
            </a:lvl2pPr>
            <a:lvl3pPr marL="1145629" indent="-229126" defTabSz="930824" eaLnBrk="0" hangingPunct="0">
              <a:defRPr sz="2400">
                <a:solidFill>
                  <a:schemeClr val="tx1"/>
                </a:solidFill>
                <a:latin typeface="Arial" charset="0"/>
              </a:defRPr>
            </a:lvl3pPr>
            <a:lvl4pPr marL="1603880" indent="-229126" defTabSz="930824" eaLnBrk="0" hangingPunct="0">
              <a:defRPr sz="2400">
                <a:solidFill>
                  <a:schemeClr val="tx1"/>
                </a:solidFill>
                <a:latin typeface="Arial" charset="0"/>
              </a:defRPr>
            </a:lvl4pPr>
            <a:lvl5pPr marL="2062132" indent="-229126" defTabSz="930824" eaLnBrk="0" hangingPunct="0">
              <a:defRPr sz="2400">
                <a:solidFill>
                  <a:schemeClr val="tx1"/>
                </a:solidFill>
                <a:latin typeface="Arial" charset="0"/>
              </a:defRPr>
            </a:lvl5pPr>
            <a:lvl6pPr marL="2520384" indent="-229126" defTabSz="930824" eaLnBrk="0" fontAlgn="base" hangingPunct="0">
              <a:spcBef>
                <a:spcPct val="50000"/>
              </a:spcBef>
              <a:spcAft>
                <a:spcPct val="0"/>
              </a:spcAft>
              <a:buChar char="•"/>
              <a:defRPr sz="2400">
                <a:solidFill>
                  <a:schemeClr val="tx1"/>
                </a:solidFill>
                <a:latin typeface="Arial" charset="0"/>
              </a:defRPr>
            </a:lvl6pPr>
            <a:lvl7pPr marL="2978635" indent="-229126" defTabSz="930824" eaLnBrk="0" fontAlgn="base" hangingPunct="0">
              <a:spcBef>
                <a:spcPct val="50000"/>
              </a:spcBef>
              <a:spcAft>
                <a:spcPct val="0"/>
              </a:spcAft>
              <a:buChar char="•"/>
              <a:defRPr sz="2400">
                <a:solidFill>
                  <a:schemeClr val="tx1"/>
                </a:solidFill>
                <a:latin typeface="Arial" charset="0"/>
              </a:defRPr>
            </a:lvl7pPr>
            <a:lvl8pPr marL="3436887" indent="-229126" defTabSz="930824" eaLnBrk="0" fontAlgn="base" hangingPunct="0">
              <a:spcBef>
                <a:spcPct val="50000"/>
              </a:spcBef>
              <a:spcAft>
                <a:spcPct val="0"/>
              </a:spcAft>
              <a:buChar char="•"/>
              <a:defRPr sz="2400">
                <a:solidFill>
                  <a:schemeClr val="tx1"/>
                </a:solidFill>
                <a:latin typeface="Arial" charset="0"/>
              </a:defRPr>
            </a:lvl8pPr>
            <a:lvl9pPr marL="3895138" indent="-229126" defTabSz="930824" eaLnBrk="0" fontAlgn="base" hangingPunct="0">
              <a:spcBef>
                <a:spcPct val="50000"/>
              </a:spcBef>
              <a:spcAft>
                <a:spcPct val="0"/>
              </a:spcAft>
              <a:buChar char="•"/>
              <a:defRPr sz="2400">
                <a:solidFill>
                  <a:schemeClr val="tx1"/>
                </a:solidFill>
                <a:latin typeface="Arial" charset="0"/>
              </a:defRPr>
            </a:lvl9pPr>
          </a:lstStyle>
          <a:p>
            <a:pPr eaLnBrk="1" hangingPunct="1"/>
            <a:fld id="{9401CE75-B2BC-404A-8C29-7153FAD0E3EE}" type="slidenum">
              <a:rPr lang="en-US" sz="1200"/>
              <a:pPr eaLnBrk="1" hangingPunct="1"/>
              <a:t>2</a:t>
            </a:fld>
            <a:endParaRPr 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33658" y="4416108"/>
            <a:ext cx="5143084" cy="279782"/>
          </a:xfrm>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1220788" y="6858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xfrm>
            <a:off x="935038" y="4416425"/>
            <a:ext cx="5140325" cy="2863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1219200" y="6858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xfrm>
            <a:off x="935038" y="4416425"/>
            <a:ext cx="5140325" cy="2863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000" dirty="0" smtClean="0">
                <a:latin typeface="Arial" charset="0"/>
              </a:rPr>
              <a:t>More explanation on A-15-06. There currently is not a certification requirement for cargo load supervisors, load masters, flight mechanics, etc. The position is called different names depending on the organization. The sponsoring organizatin requested this research to support the potential development of a certification requirement as well as potential criteria for rest and duty schedules.</a:t>
            </a:r>
          </a:p>
          <a:p>
            <a:endParaRPr lang="en-US" altLang="en-US" sz="1000" dirty="0" smtClean="0">
              <a:latin typeface="Arial" charset="0"/>
            </a:endParaRPr>
          </a:p>
          <a:p>
            <a:r>
              <a:rPr lang="en-US" altLang="en-US" b="1" dirty="0" smtClean="0"/>
              <a:t>Phase 1: </a:t>
            </a:r>
            <a:r>
              <a:rPr lang="en-US" altLang="en-US" dirty="0" smtClean="0"/>
              <a:t>Researchers will conduct a task analysis to review and assess the accuracy of current job descriptions for load supervisors. This process will include reviewing the current literature, accessing known occupational databases to collect general required knowledge, skills, and aptitudes (</a:t>
            </a:r>
            <a:r>
              <a:rPr lang="en-US" altLang="en-US" dirty="0" err="1" smtClean="0"/>
              <a:t>KSAs</a:t>
            </a:r>
            <a:r>
              <a:rPr lang="en-US" altLang="en-US" dirty="0" smtClean="0"/>
              <a:t>) for the position, and performing face-to-face interviews with individuals currently performing the activities associated with load supervisors and flight mechanics. </a:t>
            </a:r>
          </a:p>
          <a:p>
            <a:r>
              <a:rPr lang="en-US" altLang="en-US" b="1" dirty="0" smtClean="0"/>
              <a:t>Phase 2:</a:t>
            </a:r>
            <a:r>
              <a:rPr lang="en-US" altLang="en-US" dirty="0" smtClean="0"/>
              <a:t> Researchers will review current reports from relevant data bases and accident reports (e.g., the NASA Aviation Safety Reporting System, National Transportation Safety Board, etc.), and examine current rest policies for load supervisors and flight mechanics.   This information will help develop a qualitative picture of the state of rest/fatigue in the cargo load industry. Researchers will collect and report on best practices for fatigue mitigation specifically for cargo supervisors and flight mechanics.</a:t>
            </a:r>
          </a:p>
          <a:p>
            <a:r>
              <a:rPr lang="en-US" altLang="en-US" b="1" dirty="0" smtClean="0"/>
              <a:t>Phase 3:</a:t>
            </a:r>
            <a:r>
              <a:rPr lang="en-US" altLang="en-US" dirty="0" smtClean="0"/>
              <a:t> Researchers will deploy a task analysis and duty time/rest questionnaire to current cargo load supervisors and flight mechanics.   In addition, a real-time field study will collect quantitative data from cargo load supervisors and flight mechanics using </a:t>
            </a:r>
            <a:r>
              <a:rPr lang="en-US" altLang="en-US" dirty="0" err="1" smtClean="0"/>
              <a:t>actigraphy</a:t>
            </a:r>
            <a:r>
              <a:rPr lang="en-US" altLang="en-US" dirty="0" smtClean="0"/>
              <a:t>, the Psychomotor Vigilance Test (</a:t>
            </a:r>
            <a:r>
              <a:rPr lang="en-US" altLang="en-US" dirty="0" err="1" smtClean="0"/>
              <a:t>PVT</a:t>
            </a:r>
            <a:r>
              <a:rPr lang="en-US" altLang="en-US" dirty="0" smtClean="0"/>
              <a:t>), and electronic work-schedule log books. Together, these items will provide information regarding discrepancies in perception and actual fatigue risks within the cargo supervisors and flight mechanics.  These data collection are considered to be the “Standard” for fatigue risk assessment. </a:t>
            </a:r>
          </a:p>
          <a:p>
            <a:endParaRPr lang="en-US" altLang="en-US" sz="1000" dirty="0" smtClean="0">
              <a:latin typeface="Arial" charset="0"/>
            </a:endParaRPr>
          </a:p>
        </p:txBody>
      </p:sp>
      <p:sp>
        <p:nvSpPr>
          <p:cNvPr id="7172" name="Slide Number Placeholder 3"/>
          <p:cNvSpPr>
            <a:spLocks noGrp="1"/>
          </p:cNvSpPr>
          <p:nvPr>
            <p:ph type="sldNum" sz="quarter" idx="5"/>
          </p:nvPr>
        </p:nvSpPr>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defRPr/>
            </a:pPr>
            <a:fld id="{1D1552CD-1C62-4BCE-A994-A37E8B1EB512}" type="slidenum">
              <a:rPr lang="en-US" sz="1200" smtClean="0"/>
              <a:pPr eaLnBrk="1" hangingPunct="1">
                <a:defRPr/>
              </a:pPr>
              <a:t>6</a:t>
            </a:fld>
            <a:endParaRPr lang="en-US" sz="1200" dirty="0" smtClean="0"/>
          </a:p>
        </p:txBody>
      </p:sp>
      <p:sp>
        <p:nvSpPr>
          <p:cNvPr id="1229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a:solidFill>
                  <a:schemeClr val="tx1"/>
                </a:solidFill>
                <a:latin typeface="Arial" charset="0"/>
                <a:cs typeface="Arial" charset="0"/>
              </a:defRPr>
            </a:lvl1pPr>
            <a:lvl2pPr marL="742950" indent="-285750" defTabSz="931863" eaLnBrk="0" hangingPunct="0">
              <a:defRPr>
                <a:solidFill>
                  <a:schemeClr val="tx1"/>
                </a:solidFill>
                <a:latin typeface="Arial" charset="0"/>
                <a:cs typeface="Arial" charset="0"/>
              </a:defRPr>
            </a:lvl2pPr>
            <a:lvl3pPr marL="1143000" indent="-228600" defTabSz="931863" eaLnBrk="0" hangingPunct="0">
              <a:defRPr>
                <a:solidFill>
                  <a:schemeClr val="tx1"/>
                </a:solidFill>
                <a:latin typeface="Arial" charset="0"/>
                <a:cs typeface="Arial" charset="0"/>
              </a:defRPr>
            </a:lvl3pPr>
            <a:lvl4pPr marL="1600200" indent="-228600" defTabSz="931863" eaLnBrk="0" hangingPunct="0">
              <a:defRPr>
                <a:solidFill>
                  <a:schemeClr val="tx1"/>
                </a:solidFill>
                <a:latin typeface="Arial" charset="0"/>
                <a:cs typeface="Arial" charset="0"/>
              </a:defRPr>
            </a:lvl4pPr>
            <a:lvl5pPr marL="2057400" indent="-228600" defTabSz="931863" eaLnBrk="0" hangingPunct="0">
              <a:defRPr>
                <a:solidFill>
                  <a:schemeClr val="tx1"/>
                </a:solidFill>
                <a:latin typeface="Arial" charset="0"/>
                <a:cs typeface="Arial" charset="0"/>
              </a:defRPr>
            </a:lvl5pPr>
            <a:lvl6pPr marL="2514600" indent="-228600" defTabSz="931863" eaLnBrk="0" fontAlgn="base" hangingPunct="0">
              <a:spcBef>
                <a:spcPct val="0"/>
              </a:spcBef>
              <a:spcAft>
                <a:spcPct val="0"/>
              </a:spcAft>
              <a:defRPr>
                <a:solidFill>
                  <a:schemeClr val="tx1"/>
                </a:solidFill>
                <a:latin typeface="Arial" charset="0"/>
                <a:cs typeface="Arial" charset="0"/>
              </a:defRPr>
            </a:lvl6pPr>
            <a:lvl7pPr marL="2971800" indent="-228600" defTabSz="931863" eaLnBrk="0" fontAlgn="base" hangingPunct="0">
              <a:spcBef>
                <a:spcPct val="0"/>
              </a:spcBef>
              <a:spcAft>
                <a:spcPct val="0"/>
              </a:spcAft>
              <a:defRPr>
                <a:solidFill>
                  <a:schemeClr val="tx1"/>
                </a:solidFill>
                <a:latin typeface="Arial" charset="0"/>
                <a:cs typeface="Arial" charset="0"/>
              </a:defRPr>
            </a:lvl7pPr>
            <a:lvl8pPr marL="3429000" indent="-228600" defTabSz="931863" eaLnBrk="0" fontAlgn="base" hangingPunct="0">
              <a:spcBef>
                <a:spcPct val="0"/>
              </a:spcBef>
              <a:spcAft>
                <a:spcPct val="0"/>
              </a:spcAft>
              <a:defRPr>
                <a:solidFill>
                  <a:schemeClr val="tx1"/>
                </a:solidFill>
                <a:latin typeface="Arial" charset="0"/>
                <a:cs typeface="Arial" charset="0"/>
              </a:defRPr>
            </a:lvl8pPr>
            <a:lvl9pPr marL="3886200" indent="-228600" defTabSz="931863"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2400"/>
              <a:t>DRAFT TEMPLATE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1219200" y="6858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xfrm>
            <a:off x="935038" y="4416425"/>
            <a:ext cx="5140325" cy="28638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en-US" altLang="en-US" sz="1000" dirty="0" smtClean="0">
                <a:latin typeface="Arial" charset="0"/>
              </a:rPr>
              <a:t>Soooooo…..these were the critical milestones documented in the core requirement initially and in the PREP for FY15. So, I think previously they may have been funded with core but they would be considered NG for all future funding. Given our new classificaiton scheme for HMD and CVS in the NG program, we could delete the following bullets.</a:t>
            </a:r>
          </a:p>
          <a:p>
            <a:pPr>
              <a:defRPr/>
            </a:pPr>
            <a:endParaRPr lang="en-US" altLang="en-US" sz="1000" dirty="0" smtClean="0">
              <a:latin typeface="Arial" charset="0"/>
            </a:endParaRPr>
          </a:p>
          <a:p>
            <a:pPr marL="171450" indent="-171450">
              <a:buFontTx/>
              <a:buChar char="•"/>
              <a:defRPr/>
            </a:pPr>
            <a:r>
              <a:rPr lang="en-US" altLang="en-US" sz="1000" dirty="0" smtClean="0"/>
              <a:t>FY15 Industry survey and simulation on HMD</a:t>
            </a:r>
          </a:p>
          <a:p>
            <a:pPr marL="171450" indent="-171450">
              <a:buFontTx/>
              <a:buChar char="•"/>
              <a:defRPr/>
            </a:pPr>
            <a:r>
              <a:rPr lang="en-US" altLang="en-US" sz="1000" dirty="0" smtClean="0"/>
              <a:t>FY16 Research plan for pilot performance with CVS.</a:t>
            </a:r>
          </a:p>
          <a:p>
            <a:pPr>
              <a:defRPr/>
            </a:pPr>
            <a:endParaRPr lang="en-US" altLang="en-US" sz="1000" dirty="0" smtClean="0">
              <a:latin typeface="Arial" charset="0"/>
            </a:endParaRPr>
          </a:p>
        </p:txBody>
      </p:sp>
      <p:sp>
        <p:nvSpPr>
          <p:cNvPr id="7172" name="Slide Number Placeholder 3"/>
          <p:cNvSpPr>
            <a:spLocks noGrp="1"/>
          </p:cNvSpPr>
          <p:nvPr>
            <p:ph type="sldNum" sz="quarter" idx="5"/>
          </p:nvPr>
        </p:nvSpPr>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defRPr/>
            </a:pPr>
            <a:fld id="{964501D5-B5A7-4041-B41B-2EFF56D0B83D}" type="slidenum">
              <a:rPr lang="en-US" sz="1200" smtClean="0"/>
              <a:pPr eaLnBrk="1" hangingPunct="1">
                <a:defRPr/>
              </a:pPr>
              <a:t>7</a:t>
            </a:fld>
            <a:endParaRPr lang="en-US" sz="1200" dirty="0" smtClean="0"/>
          </a:p>
        </p:txBody>
      </p:sp>
      <p:sp>
        <p:nvSpPr>
          <p:cNvPr id="13317"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a:solidFill>
                  <a:schemeClr val="tx1"/>
                </a:solidFill>
                <a:latin typeface="Arial" charset="0"/>
                <a:cs typeface="Arial" charset="0"/>
              </a:defRPr>
            </a:lvl1pPr>
            <a:lvl2pPr marL="742950" indent="-285750" defTabSz="931863" eaLnBrk="0" hangingPunct="0">
              <a:defRPr>
                <a:solidFill>
                  <a:schemeClr val="tx1"/>
                </a:solidFill>
                <a:latin typeface="Arial" charset="0"/>
                <a:cs typeface="Arial" charset="0"/>
              </a:defRPr>
            </a:lvl2pPr>
            <a:lvl3pPr marL="1143000" indent="-228600" defTabSz="931863" eaLnBrk="0" hangingPunct="0">
              <a:defRPr>
                <a:solidFill>
                  <a:schemeClr val="tx1"/>
                </a:solidFill>
                <a:latin typeface="Arial" charset="0"/>
                <a:cs typeface="Arial" charset="0"/>
              </a:defRPr>
            </a:lvl3pPr>
            <a:lvl4pPr marL="1600200" indent="-228600" defTabSz="931863" eaLnBrk="0" hangingPunct="0">
              <a:defRPr>
                <a:solidFill>
                  <a:schemeClr val="tx1"/>
                </a:solidFill>
                <a:latin typeface="Arial" charset="0"/>
                <a:cs typeface="Arial" charset="0"/>
              </a:defRPr>
            </a:lvl4pPr>
            <a:lvl5pPr marL="2057400" indent="-228600" defTabSz="931863" eaLnBrk="0" hangingPunct="0">
              <a:defRPr>
                <a:solidFill>
                  <a:schemeClr val="tx1"/>
                </a:solidFill>
                <a:latin typeface="Arial" charset="0"/>
                <a:cs typeface="Arial" charset="0"/>
              </a:defRPr>
            </a:lvl5pPr>
            <a:lvl6pPr marL="2514600" indent="-228600" defTabSz="931863" eaLnBrk="0" fontAlgn="base" hangingPunct="0">
              <a:spcBef>
                <a:spcPct val="0"/>
              </a:spcBef>
              <a:spcAft>
                <a:spcPct val="0"/>
              </a:spcAft>
              <a:defRPr>
                <a:solidFill>
                  <a:schemeClr val="tx1"/>
                </a:solidFill>
                <a:latin typeface="Arial" charset="0"/>
                <a:cs typeface="Arial" charset="0"/>
              </a:defRPr>
            </a:lvl6pPr>
            <a:lvl7pPr marL="2971800" indent="-228600" defTabSz="931863" eaLnBrk="0" fontAlgn="base" hangingPunct="0">
              <a:spcBef>
                <a:spcPct val="0"/>
              </a:spcBef>
              <a:spcAft>
                <a:spcPct val="0"/>
              </a:spcAft>
              <a:defRPr>
                <a:solidFill>
                  <a:schemeClr val="tx1"/>
                </a:solidFill>
                <a:latin typeface="Arial" charset="0"/>
                <a:cs typeface="Arial" charset="0"/>
              </a:defRPr>
            </a:lvl7pPr>
            <a:lvl8pPr marL="3429000" indent="-228600" defTabSz="931863" eaLnBrk="0" fontAlgn="base" hangingPunct="0">
              <a:spcBef>
                <a:spcPct val="0"/>
              </a:spcBef>
              <a:spcAft>
                <a:spcPct val="0"/>
              </a:spcAft>
              <a:defRPr>
                <a:solidFill>
                  <a:schemeClr val="tx1"/>
                </a:solidFill>
                <a:latin typeface="Arial" charset="0"/>
                <a:cs typeface="Arial" charset="0"/>
              </a:defRPr>
            </a:lvl8pPr>
            <a:lvl9pPr marL="3886200" indent="-228600" defTabSz="931863"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2400"/>
              <a:t>DRAFT TEMPLATE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1219200" y="6858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xfrm>
            <a:off x="935038" y="4416425"/>
            <a:ext cx="5140325" cy="2863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000" smtClean="0">
              <a:latin typeface="Arial" charset="0"/>
            </a:endParaRPr>
          </a:p>
        </p:txBody>
      </p:sp>
      <p:sp>
        <p:nvSpPr>
          <p:cNvPr id="7172" name="Slide Number Placeholder 3"/>
          <p:cNvSpPr>
            <a:spLocks noGrp="1"/>
          </p:cNvSpPr>
          <p:nvPr>
            <p:ph type="sldNum" sz="quarter" idx="5"/>
          </p:nvPr>
        </p:nvSpPr>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defRPr/>
            </a:pPr>
            <a:fld id="{6E265FCD-A6E1-47CF-AF03-DD411F4EC9C8}" type="slidenum">
              <a:rPr lang="en-US" sz="1200" smtClean="0"/>
              <a:pPr eaLnBrk="1" hangingPunct="1">
                <a:defRPr/>
              </a:pPr>
              <a:t>8</a:t>
            </a:fld>
            <a:endParaRPr lang="en-US" sz="1200" dirty="0" smtClean="0"/>
          </a:p>
        </p:txBody>
      </p:sp>
      <p:sp>
        <p:nvSpPr>
          <p:cNvPr id="14341"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a:solidFill>
                  <a:schemeClr val="tx1"/>
                </a:solidFill>
                <a:latin typeface="Arial" charset="0"/>
                <a:cs typeface="Arial" charset="0"/>
              </a:defRPr>
            </a:lvl1pPr>
            <a:lvl2pPr marL="742950" indent="-285750" defTabSz="931863" eaLnBrk="0" hangingPunct="0">
              <a:defRPr>
                <a:solidFill>
                  <a:schemeClr val="tx1"/>
                </a:solidFill>
                <a:latin typeface="Arial" charset="0"/>
                <a:cs typeface="Arial" charset="0"/>
              </a:defRPr>
            </a:lvl2pPr>
            <a:lvl3pPr marL="1143000" indent="-228600" defTabSz="931863" eaLnBrk="0" hangingPunct="0">
              <a:defRPr>
                <a:solidFill>
                  <a:schemeClr val="tx1"/>
                </a:solidFill>
                <a:latin typeface="Arial" charset="0"/>
                <a:cs typeface="Arial" charset="0"/>
              </a:defRPr>
            </a:lvl3pPr>
            <a:lvl4pPr marL="1600200" indent="-228600" defTabSz="931863" eaLnBrk="0" hangingPunct="0">
              <a:defRPr>
                <a:solidFill>
                  <a:schemeClr val="tx1"/>
                </a:solidFill>
                <a:latin typeface="Arial" charset="0"/>
                <a:cs typeface="Arial" charset="0"/>
              </a:defRPr>
            </a:lvl4pPr>
            <a:lvl5pPr marL="2057400" indent="-228600" defTabSz="931863" eaLnBrk="0" hangingPunct="0">
              <a:defRPr>
                <a:solidFill>
                  <a:schemeClr val="tx1"/>
                </a:solidFill>
                <a:latin typeface="Arial" charset="0"/>
                <a:cs typeface="Arial" charset="0"/>
              </a:defRPr>
            </a:lvl5pPr>
            <a:lvl6pPr marL="2514600" indent="-228600" defTabSz="931863" eaLnBrk="0" fontAlgn="base" hangingPunct="0">
              <a:spcBef>
                <a:spcPct val="0"/>
              </a:spcBef>
              <a:spcAft>
                <a:spcPct val="0"/>
              </a:spcAft>
              <a:defRPr>
                <a:solidFill>
                  <a:schemeClr val="tx1"/>
                </a:solidFill>
                <a:latin typeface="Arial" charset="0"/>
                <a:cs typeface="Arial" charset="0"/>
              </a:defRPr>
            </a:lvl6pPr>
            <a:lvl7pPr marL="2971800" indent="-228600" defTabSz="931863" eaLnBrk="0" fontAlgn="base" hangingPunct="0">
              <a:spcBef>
                <a:spcPct val="0"/>
              </a:spcBef>
              <a:spcAft>
                <a:spcPct val="0"/>
              </a:spcAft>
              <a:defRPr>
                <a:solidFill>
                  <a:schemeClr val="tx1"/>
                </a:solidFill>
                <a:latin typeface="Arial" charset="0"/>
                <a:cs typeface="Arial" charset="0"/>
              </a:defRPr>
            </a:lvl7pPr>
            <a:lvl8pPr marL="3429000" indent="-228600" defTabSz="931863" eaLnBrk="0" fontAlgn="base" hangingPunct="0">
              <a:spcBef>
                <a:spcPct val="0"/>
              </a:spcBef>
              <a:spcAft>
                <a:spcPct val="0"/>
              </a:spcAft>
              <a:defRPr>
                <a:solidFill>
                  <a:schemeClr val="tx1"/>
                </a:solidFill>
                <a:latin typeface="Arial" charset="0"/>
                <a:cs typeface="Arial" charset="0"/>
              </a:defRPr>
            </a:lvl8pPr>
            <a:lvl9pPr marL="3886200" indent="-228600" defTabSz="931863"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2400"/>
              <a:t>DRAFT TEMPLATE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1219200" y="6858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xfrm>
            <a:off x="935038" y="4416425"/>
            <a:ext cx="5140325" cy="2863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000" smtClean="0">
              <a:latin typeface="Arial" charset="0"/>
            </a:endParaRPr>
          </a:p>
        </p:txBody>
      </p:sp>
      <p:sp>
        <p:nvSpPr>
          <p:cNvPr id="7172" name="Slide Number Placeholder 3"/>
          <p:cNvSpPr>
            <a:spLocks noGrp="1"/>
          </p:cNvSpPr>
          <p:nvPr>
            <p:ph type="sldNum" sz="quarter" idx="5"/>
          </p:nvPr>
        </p:nvSpPr>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defRPr/>
            </a:pPr>
            <a:fld id="{DD7C0183-E8D4-42A1-9B45-1DC03B21D16F}" type="slidenum">
              <a:rPr lang="en-US" sz="1200" smtClean="0"/>
              <a:pPr eaLnBrk="1" hangingPunct="1">
                <a:defRPr/>
              </a:pPr>
              <a:t>9</a:t>
            </a:fld>
            <a:endParaRPr lang="en-US" sz="1200" dirty="0" smtClean="0"/>
          </a:p>
        </p:txBody>
      </p:sp>
      <p:sp>
        <p:nvSpPr>
          <p:cNvPr id="15365"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a:solidFill>
                  <a:schemeClr val="tx1"/>
                </a:solidFill>
                <a:latin typeface="Arial" charset="0"/>
                <a:cs typeface="Arial" charset="0"/>
              </a:defRPr>
            </a:lvl1pPr>
            <a:lvl2pPr marL="742950" indent="-285750" defTabSz="931863" eaLnBrk="0" hangingPunct="0">
              <a:defRPr>
                <a:solidFill>
                  <a:schemeClr val="tx1"/>
                </a:solidFill>
                <a:latin typeface="Arial" charset="0"/>
                <a:cs typeface="Arial" charset="0"/>
              </a:defRPr>
            </a:lvl2pPr>
            <a:lvl3pPr marL="1143000" indent="-228600" defTabSz="931863" eaLnBrk="0" hangingPunct="0">
              <a:defRPr>
                <a:solidFill>
                  <a:schemeClr val="tx1"/>
                </a:solidFill>
                <a:latin typeface="Arial" charset="0"/>
                <a:cs typeface="Arial" charset="0"/>
              </a:defRPr>
            </a:lvl3pPr>
            <a:lvl4pPr marL="1600200" indent="-228600" defTabSz="931863" eaLnBrk="0" hangingPunct="0">
              <a:defRPr>
                <a:solidFill>
                  <a:schemeClr val="tx1"/>
                </a:solidFill>
                <a:latin typeface="Arial" charset="0"/>
                <a:cs typeface="Arial" charset="0"/>
              </a:defRPr>
            </a:lvl4pPr>
            <a:lvl5pPr marL="2057400" indent="-228600" defTabSz="931863" eaLnBrk="0" hangingPunct="0">
              <a:defRPr>
                <a:solidFill>
                  <a:schemeClr val="tx1"/>
                </a:solidFill>
                <a:latin typeface="Arial" charset="0"/>
                <a:cs typeface="Arial" charset="0"/>
              </a:defRPr>
            </a:lvl5pPr>
            <a:lvl6pPr marL="2514600" indent="-228600" defTabSz="931863" eaLnBrk="0" fontAlgn="base" hangingPunct="0">
              <a:spcBef>
                <a:spcPct val="0"/>
              </a:spcBef>
              <a:spcAft>
                <a:spcPct val="0"/>
              </a:spcAft>
              <a:defRPr>
                <a:solidFill>
                  <a:schemeClr val="tx1"/>
                </a:solidFill>
                <a:latin typeface="Arial" charset="0"/>
                <a:cs typeface="Arial" charset="0"/>
              </a:defRPr>
            </a:lvl6pPr>
            <a:lvl7pPr marL="2971800" indent="-228600" defTabSz="931863" eaLnBrk="0" fontAlgn="base" hangingPunct="0">
              <a:spcBef>
                <a:spcPct val="0"/>
              </a:spcBef>
              <a:spcAft>
                <a:spcPct val="0"/>
              </a:spcAft>
              <a:defRPr>
                <a:solidFill>
                  <a:schemeClr val="tx1"/>
                </a:solidFill>
                <a:latin typeface="Arial" charset="0"/>
                <a:cs typeface="Arial" charset="0"/>
              </a:defRPr>
            </a:lvl7pPr>
            <a:lvl8pPr marL="3429000" indent="-228600" defTabSz="931863" eaLnBrk="0" fontAlgn="base" hangingPunct="0">
              <a:spcBef>
                <a:spcPct val="0"/>
              </a:spcBef>
              <a:spcAft>
                <a:spcPct val="0"/>
              </a:spcAft>
              <a:defRPr>
                <a:solidFill>
                  <a:schemeClr val="tx1"/>
                </a:solidFill>
                <a:latin typeface="Arial" charset="0"/>
                <a:cs typeface="Arial" charset="0"/>
              </a:defRPr>
            </a:lvl8pPr>
            <a:lvl9pPr marL="3886200" indent="-228600" defTabSz="931863"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2400"/>
              <a:t>DRAFT TEMPLATE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220788" y="6858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xfrm>
            <a:off x="935038" y="4416425"/>
            <a:ext cx="5140325" cy="2863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dirty="0" smtClean="0">
                <a:latin typeface="Arial" charset="0"/>
              </a:rPr>
              <a:t>Directions:</a:t>
            </a:r>
          </a:p>
          <a:p>
            <a:pPr eaLnBrk="1" hangingPunct="1">
              <a:spcBef>
                <a:spcPct val="0"/>
              </a:spcBef>
            </a:pPr>
            <a:endParaRPr lang="en-US" sz="1000" dirty="0" smtClean="0">
              <a:latin typeface="Arial" charset="0"/>
            </a:endParaRPr>
          </a:p>
          <a:p>
            <a:pPr eaLnBrk="1" hangingPunct="1">
              <a:spcBef>
                <a:spcPct val="0"/>
              </a:spcBef>
            </a:pPr>
            <a:r>
              <a:rPr lang="en-US" sz="1000" dirty="0" smtClean="0">
                <a:latin typeface="Arial" charset="0"/>
              </a:rPr>
              <a:t>General: Much of this information should reside in prior Quad Chart exercises.  As you can see we replaced the ‘Funding’ quadrant with a ‘Research Accomplishments in FY15’ quadrant.</a:t>
            </a:r>
          </a:p>
          <a:p>
            <a:pPr eaLnBrk="1" hangingPunct="1">
              <a:spcBef>
                <a:spcPct val="0"/>
              </a:spcBef>
            </a:pPr>
            <a:endParaRPr lang="en-US" sz="1000" dirty="0" smtClean="0">
              <a:latin typeface="Arial" charset="0"/>
            </a:endParaRPr>
          </a:p>
          <a:p>
            <a:pPr eaLnBrk="1" hangingPunct="1">
              <a:spcBef>
                <a:spcPct val="0"/>
              </a:spcBef>
            </a:pPr>
            <a:r>
              <a:rPr lang="en-US" sz="1000" u="sng" dirty="0" smtClean="0">
                <a:latin typeface="Arial" charset="0"/>
              </a:rPr>
              <a:t>Research Requirement</a:t>
            </a:r>
            <a:r>
              <a:rPr lang="en-US" sz="1000" dirty="0" smtClean="0">
                <a:latin typeface="Arial" charset="0"/>
              </a:rPr>
              <a:t> and </a:t>
            </a:r>
            <a:r>
              <a:rPr lang="en-US" sz="1000" u="sng" dirty="0" smtClean="0">
                <a:latin typeface="Arial" charset="0"/>
              </a:rPr>
              <a:t>Sponsor Outcome Quadrants</a:t>
            </a:r>
            <a:r>
              <a:rPr lang="en-US" sz="1000" dirty="0" smtClean="0">
                <a:latin typeface="Arial" charset="0"/>
              </a:rPr>
              <a:t>: Draw information of the AVS research Requirement Input Form.</a:t>
            </a:r>
          </a:p>
          <a:p>
            <a:pPr eaLnBrk="1" hangingPunct="1">
              <a:spcBef>
                <a:spcPct val="0"/>
              </a:spcBef>
            </a:pPr>
            <a:endParaRPr lang="en-US" sz="1000" dirty="0" smtClean="0">
              <a:latin typeface="Arial" charset="0"/>
            </a:endParaRPr>
          </a:p>
          <a:p>
            <a:pPr eaLnBrk="1" hangingPunct="1">
              <a:spcBef>
                <a:spcPct val="0"/>
              </a:spcBef>
            </a:pPr>
            <a:r>
              <a:rPr lang="en-US" sz="1000" u="sng" dirty="0" smtClean="0">
                <a:latin typeface="Arial" charset="0"/>
              </a:rPr>
              <a:t>Critical Milestones Quadrant</a:t>
            </a:r>
            <a:r>
              <a:rPr lang="en-US" sz="1000" dirty="0" smtClean="0">
                <a:latin typeface="Arial" charset="0"/>
              </a:rPr>
              <a:t>:  Draw information from the PREP and the AVS research Requirement Input Form</a:t>
            </a:r>
            <a:r>
              <a:rPr lang="en-US" sz="1000" b="1" dirty="0" smtClean="0">
                <a:latin typeface="Arial" charset="0"/>
              </a:rPr>
              <a:t>.  It is highly recommended that you include a recent Milestone that can be clearly linked to an FY15 Accomplishment</a:t>
            </a:r>
            <a:r>
              <a:rPr lang="en-US" sz="1000" dirty="0" smtClean="0">
                <a:latin typeface="Arial" charset="0"/>
              </a:rPr>
              <a:t>.</a:t>
            </a:r>
          </a:p>
          <a:p>
            <a:pPr eaLnBrk="1" hangingPunct="1">
              <a:spcBef>
                <a:spcPct val="0"/>
              </a:spcBef>
            </a:pPr>
            <a:endParaRPr lang="en-US" sz="1000" dirty="0" smtClean="0">
              <a:latin typeface="Arial" charset="0"/>
            </a:endParaRPr>
          </a:p>
          <a:p>
            <a:pPr eaLnBrk="1" hangingPunct="1">
              <a:spcBef>
                <a:spcPct val="0"/>
              </a:spcBef>
            </a:pPr>
            <a:r>
              <a:rPr lang="en-US" sz="1000" u="sng" dirty="0" smtClean="0">
                <a:latin typeface="Arial" charset="0"/>
              </a:rPr>
              <a:t>Accomplishments in FY15 Quadrant</a:t>
            </a:r>
            <a:r>
              <a:rPr lang="en-US" sz="1000" dirty="0" smtClean="0">
                <a:latin typeface="Arial" charset="0"/>
              </a:rPr>
              <a:t>:  Include significant research accomplishments during FY15 for this requirement.  </a:t>
            </a:r>
            <a:r>
              <a:rPr lang="en-US" sz="1000" b="1" u="sng" dirty="0" smtClean="0">
                <a:latin typeface="Arial" charset="0"/>
              </a:rPr>
              <a:t>If you have a research accomplishment from an FY13 or FY14 requirement, create a separate Quad chart for that requirement</a:t>
            </a:r>
            <a:r>
              <a:rPr lang="en-US" sz="1000" dirty="0" smtClean="0">
                <a:latin typeface="Arial" charset="0"/>
              </a:rPr>
              <a:t>. </a:t>
            </a:r>
          </a:p>
          <a:p>
            <a:pPr eaLnBrk="1" hangingPunct="1">
              <a:spcBef>
                <a:spcPct val="0"/>
              </a:spcBef>
            </a:pPr>
            <a:endParaRPr lang="en-US" sz="1000" dirty="0" smtClean="0">
              <a:latin typeface="Arial" charset="0"/>
            </a:endParaRPr>
          </a:p>
          <a:p>
            <a:pPr eaLnBrk="1" hangingPunct="1">
              <a:spcBef>
                <a:spcPct val="0"/>
              </a:spcBef>
            </a:pPr>
            <a:r>
              <a:rPr lang="en-US" sz="1000" dirty="0" smtClean="0">
                <a:latin typeface="Arial" charset="0"/>
              </a:rPr>
              <a:t>Insert an image in the upper right corner if appropriate.</a:t>
            </a:r>
          </a:p>
          <a:p>
            <a:pPr eaLnBrk="1" hangingPunct="1">
              <a:spcBef>
                <a:spcPct val="0"/>
              </a:spcBef>
            </a:pPr>
            <a:endParaRPr lang="en-US" sz="1000"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defRPr/>
              </a:pPr>
              <a:r>
                <a:rPr lang="en-US" sz="1800" b="1" dirty="0" smtClean="0">
                  <a:solidFill>
                    <a:srgbClr val="FFFFFF"/>
                  </a:solidFill>
                </a:rPr>
                <a:t>Federal Aviation</a:t>
              </a:r>
            </a:p>
            <a:p>
              <a:pPr eaLnBrk="1" hangingPunct="1">
                <a:lnSpc>
                  <a:spcPct val="85000"/>
                </a:lnSpc>
                <a:defRPr/>
              </a:pPr>
              <a:r>
                <a:rPr lang="en-US" sz="1800" b="1" dirty="0" smtClean="0">
                  <a:solidFill>
                    <a:srgbClr val="FFFFFF"/>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409983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D2279416-274A-450F-BF07-4272448754D5}" type="slidenum">
              <a:rPr lang="en-US"/>
              <a:pPr>
                <a:defRPr/>
              </a:pPr>
              <a:t>‹#›</a:t>
            </a:fld>
            <a:endParaRPr lang="en-US" dirty="0"/>
          </a:p>
        </p:txBody>
      </p:sp>
    </p:spTree>
    <p:extLst>
      <p:ext uri="{BB962C8B-B14F-4D97-AF65-F5344CB8AC3E}">
        <p14:creationId xmlns:p14="http://schemas.microsoft.com/office/powerpoint/2010/main" val="223238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18504CC9-CA3A-4494-9637-9D6441B17B3E}" type="slidenum">
              <a:rPr lang="en-US"/>
              <a:pPr>
                <a:defRPr/>
              </a:pPr>
              <a:t>‹#›</a:t>
            </a:fld>
            <a:endParaRPr lang="en-US" dirty="0"/>
          </a:p>
        </p:txBody>
      </p:sp>
    </p:spTree>
    <p:extLst>
      <p:ext uri="{BB962C8B-B14F-4D97-AF65-F5344CB8AC3E}">
        <p14:creationId xmlns:p14="http://schemas.microsoft.com/office/powerpoint/2010/main" val="133103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sldNum" sz="quarter" idx="10"/>
          </p:nvPr>
        </p:nvSpPr>
        <p:spPr>
          <a:ln/>
        </p:spPr>
        <p:txBody>
          <a:bodyPr/>
          <a:lstStyle>
            <a:lvl1pPr>
              <a:defRPr/>
            </a:lvl1pPr>
          </a:lstStyle>
          <a:p>
            <a:pPr>
              <a:defRPr/>
            </a:pPr>
            <a:fld id="{6F1E2BD0-5F9E-4CD7-9EE5-01B154784262}" type="slidenum">
              <a:rPr lang="en-US"/>
              <a:pPr>
                <a:defRPr/>
              </a:pPr>
              <a:t>‹#›</a:t>
            </a:fld>
            <a:endParaRPr lang="en-US" dirty="0"/>
          </a:p>
        </p:txBody>
      </p:sp>
    </p:spTree>
    <p:extLst>
      <p:ext uri="{BB962C8B-B14F-4D97-AF65-F5344CB8AC3E}">
        <p14:creationId xmlns:p14="http://schemas.microsoft.com/office/powerpoint/2010/main" val="2062293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BF345D03-E118-4434-B825-8FB7402D52C4}" type="slidenum">
              <a:rPr lang="en-US"/>
              <a:pPr>
                <a:defRPr/>
              </a:pPr>
              <a:t>‹#›</a:t>
            </a:fld>
            <a:endParaRPr lang="en-US" dirty="0"/>
          </a:p>
        </p:txBody>
      </p:sp>
    </p:spTree>
    <p:extLst>
      <p:ext uri="{BB962C8B-B14F-4D97-AF65-F5344CB8AC3E}">
        <p14:creationId xmlns:p14="http://schemas.microsoft.com/office/powerpoint/2010/main" val="54769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FA5B0EC0-A011-45C6-AD30-36EED11C99AD}" type="slidenum">
              <a:rPr lang="en-US"/>
              <a:pPr>
                <a:defRPr/>
              </a:pPr>
              <a:t>‹#›</a:t>
            </a:fld>
            <a:endParaRPr lang="en-US" dirty="0"/>
          </a:p>
        </p:txBody>
      </p:sp>
    </p:spTree>
    <p:extLst>
      <p:ext uri="{BB962C8B-B14F-4D97-AF65-F5344CB8AC3E}">
        <p14:creationId xmlns:p14="http://schemas.microsoft.com/office/powerpoint/2010/main" val="1481001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39B975DC-6AD9-47A6-8CC1-0F7A0A701793}" type="slidenum">
              <a:rPr lang="en-US"/>
              <a:pPr>
                <a:defRPr/>
              </a:pPr>
              <a:t>‹#›</a:t>
            </a:fld>
            <a:endParaRPr lang="en-US" dirty="0"/>
          </a:p>
        </p:txBody>
      </p:sp>
    </p:spTree>
    <p:extLst>
      <p:ext uri="{BB962C8B-B14F-4D97-AF65-F5344CB8AC3E}">
        <p14:creationId xmlns:p14="http://schemas.microsoft.com/office/powerpoint/2010/main" val="244509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7265825F-1DF9-4983-868F-AFBF9DEC9033}" type="slidenum">
              <a:rPr lang="en-US"/>
              <a:pPr>
                <a:defRPr/>
              </a:pPr>
              <a:t>‹#›</a:t>
            </a:fld>
            <a:endParaRPr lang="en-US" dirty="0"/>
          </a:p>
        </p:txBody>
      </p:sp>
    </p:spTree>
    <p:extLst>
      <p:ext uri="{BB962C8B-B14F-4D97-AF65-F5344CB8AC3E}">
        <p14:creationId xmlns:p14="http://schemas.microsoft.com/office/powerpoint/2010/main" val="4179026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3823A00A-F072-474F-B02F-A4B42D19E4E3}" type="slidenum">
              <a:rPr lang="en-US"/>
              <a:pPr>
                <a:defRPr/>
              </a:pPr>
              <a:t>‹#›</a:t>
            </a:fld>
            <a:endParaRPr lang="en-US" dirty="0"/>
          </a:p>
        </p:txBody>
      </p:sp>
    </p:spTree>
    <p:extLst>
      <p:ext uri="{BB962C8B-B14F-4D97-AF65-F5344CB8AC3E}">
        <p14:creationId xmlns:p14="http://schemas.microsoft.com/office/powerpoint/2010/main" val="2453074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C8BBF4C6-2314-4A90-9D72-8418A9DDCB41}" type="slidenum">
              <a:rPr lang="en-US"/>
              <a:pPr>
                <a:defRPr/>
              </a:pPr>
              <a:t>‹#›</a:t>
            </a:fld>
            <a:endParaRPr lang="en-US" dirty="0"/>
          </a:p>
        </p:txBody>
      </p:sp>
    </p:spTree>
    <p:extLst>
      <p:ext uri="{BB962C8B-B14F-4D97-AF65-F5344CB8AC3E}">
        <p14:creationId xmlns:p14="http://schemas.microsoft.com/office/powerpoint/2010/main" val="1409908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B7D7DA31-35BE-46B0-ACE2-DB6366A978C1}" type="slidenum">
              <a:rPr lang="en-US"/>
              <a:pPr>
                <a:defRPr/>
              </a:pPr>
              <a:t>‹#›</a:t>
            </a:fld>
            <a:endParaRPr lang="en-US" dirty="0"/>
          </a:p>
        </p:txBody>
      </p:sp>
    </p:spTree>
    <p:extLst>
      <p:ext uri="{BB962C8B-B14F-4D97-AF65-F5344CB8AC3E}">
        <p14:creationId xmlns:p14="http://schemas.microsoft.com/office/powerpoint/2010/main" val="1502543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8615E6A2-D405-43F7-AE6D-612599FE89F6}" type="slidenum">
              <a:rPr lang="en-US"/>
              <a:pPr>
                <a:defRPr/>
              </a:pPr>
              <a:t>‹#›</a:t>
            </a:fld>
            <a:endParaRPr lang="en-US" dirty="0"/>
          </a:p>
        </p:txBody>
      </p:sp>
    </p:spTree>
    <p:extLst>
      <p:ext uri="{BB962C8B-B14F-4D97-AF65-F5344CB8AC3E}">
        <p14:creationId xmlns:p14="http://schemas.microsoft.com/office/powerpoint/2010/main" val="2927516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FontTx/>
              <a:buChar char="•"/>
              <a:defRPr/>
            </a:pPr>
            <a:endParaRPr lang="en-US" altLang="en-US" sz="2400" dirty="0" smtClean="0">
              <a:solidFill>
                <a:srgbClr val="000000"/>
              </a:solidFill>
            </a:endParaRPr>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defRPr/>
              </a:pPr>
              <a:r>
                <a:rPr lang="en-US" sz="1200" b="1" dirty="0" smtClean="0">
                  <a:solidFill>
                    <a:srgbClr val="FFFFFF"/>
                  </a:solidFill>
                </a:rPr>
                <a:t>Federal Aviation</a:t>
              </a:r>
            </a:p>
            <a:p>
              <a:pPr eaLnBrk="1" hangingPunct="1">
                <a:lnSpc>
                  <a:spcPct val="85000"/>
                </a:lnSpc>
                <a:defRPr/>
              </a:pPr>
              <a:r>
                <a:rPr lang="en-US" sz="1200" b="1" dirty="0" smtClean="0">
                  <a:solidFill>
                    <a:srgbClr val="FFFFFF"/>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rgbClr val="FFFFFF"/>
                </a:solidFill>
                <a:latin typeface="Arial" pitchFamily="34" charset="0"/>
              </a:defRPr>
            </a:lvl1pPr>
          </a:lstStyle>
          <a:p>
            <a:pPr>
              <a:defRPr/>
            </a:pPr>
            <a:fld id="{AE5DF354-4CED-406B-922B-21AF7048E60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31"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pitchFamily="34" charset="0"/>
        </a:defRPr>
      </a:lvl2pPr>
      <a:lvl3pPr algn="l" rtl="0" eaLnBrk="0" fontAlgn="base" hangingPunct="0">
        <a:spcBef>
          <a:spcPct val="0"/>
        </a:spcBef>
        <a:spcAft>
          <a:spcPct val="0"/>
        </a:spcAft>
        <a:defRPr sz="4000" b="1">
          <a:solidFill>
            <a:srgbClr val="1D2F68"/>
          </a:solidFill>
          <a:latin typeface="Arial" pitchFamily="34" charset="0"/>
        </a:defRPr>
      </a:lvl3pPr>
      <a:lvl4pPr algn="l" rtl="0" eaLnBrk="0" fontAlgn="base" hangingPunct="0">
        <a:spcBef>
          <a:spcPct val="0"/>
        </a:spcBef>
        <a:spcAft>
          <a:spcPct val="0"/>
        </a:spcAft>
        <a:defRPr sz="4000" b="1">
          <a:solidFill>
            <a:srgbClr val="1D2F68"/>
          </a:solidFill>
          <a:latin typeface="Arial" pitchFamily="34" charset="0"/>
        </a:defRPr>
      </a:lvl4pPr>
      <a:lvl5pPr algn="l" rtl="0" eaLnBrk="0" fontAlgn="base" hangingPunct="0">
        <a:spcBef>
          <a:spcPct val="0"/>
        </a:spcBef>
        <a:spcAft>
          <a:spcPct val="0"/>
        </a:spcAft>
        <a:defRPr sz="4000" b="1">
          <a:solidFill>
            <a:srgbClr val="1D2F68"/>
          </a:solidFill>
          <a:latin typeface="Arial" pitchFamily="34" charset="0"/>
        </a:defRPr>
      </a:lvl5pPr>
      <a:lvl6pPr marL="457200" algn="l" rtl="0" fontAlgn="base">
        <a:spcBef>
          <a:spcPct val="0"/>
        </a:spcBef>
        <a:spcAft>
          <a:spcPct val="0"/>
        </a:spcAft>
        <a:defRPr sz="4000" b="1">
          <a:solidFill>
            <a:srgbClr val="1D2F68"/>
          </a:solidFill>
          <a:latin typeface="Arial" pitchFamily="34" charset="0"/>
        </a:defRPr>
      </a:lvl6pPr>
      <a:lvl7pPr marL="914400" algn="l" rtl="0" fontAlgn="base">
        <a:spcBef>
          <a:spcPct val="0"/>
        </a:spcBef>
        <a:spcAft>
          <a:spcPct val="0"/>
        </a:spcAft>
        <a:defRPr sz="4000" b="1">
          <a:solidFill>
            <a:srgbClr val="1D2F68"/>
          </a:solidFill>
          <a:latin typeface="Arial" pitchFamily="34" charset="0"/>
        </a:defRPr>
      </a:lvl7pPr>
      <a:lvl8pPr marL="1371600" algn="l" rtl="0" fontAlgn="base">
        <a:spcBef>
          <a:spcPct val="0"/>
        </a:spcBef>
        <a:spcAft>
          <a:spcPct val="0"/>
        </a:spcAft>
        <a:defRPr sz="4000" b="1">
          <a:solidFill>
            <a:srgbClr val="1D2F68"/>
          </a:solidFill>
          <a:latin typeface="Arial" pitchFamily="34" charset="0"/>
        </a:defRPr>
      </a:lvl8pPr>
      <a:lvl9pPr marL="1828800" algn="l" rtl="0" fontAlgn="base">
        <a:spcBef>
          <a:spcPct val="0"/>
        </a:spcBef>
        <a:spcAft>
          <a:spcPct val="0"/>
        </a:spcAft>
        <a:defRPr sz="4000" b="1">
          <a:solidFill>
            <a:srgbClr val="1D2F68"/>
          </a:solidFill>
          <a:latin typeface="Arial" pitchFamily="34"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533400"/>
            <a:ext cx="4983163" cy="2133600"/>
          </a:xfrm>
        </p:spPr>
        <p:txBody>
          <a:bodyPr/>
          <a:lstStyle/>
          <a:p>
            <a:pPr eaLnBrk="1" hangingPunct="1"/>
            <a:r>
              <a:rPr lang="en-US" dirty="0" smtClean="0"/>
              <a:t>Subcommittee on Human Factors </a:t>
            </a:r>
            <a:br>
              <a:rPr lang="en-US" dirty="0" smtClean="0"/>
            </a:br>
            <a:r>
              <a:rPr lang="en-US" dirty="0" smtClean="0"/>
              <a:t>Fall 2015 Review</a:t>
            </a:r>
          </a:p>
        </p:txBody>
      </p:sp>
      <p:sp>
        <p:nvSpPr>
          <p:cNvPr id="3075" name="Text Box 4"/>
          <p:cNvSpPr txBox="1">
            <a:spLocks noChangeArrowheads="1"/>
          </p:cNvSpPr>
          <p:nvPr/>
        </p:nvSpPr>
        <p:spPr bwMode="auto">
          <a:xfrm>
            <a:off x="457200" y="4497388"/>
            <a:ext cx="47926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600" dirty="0">
                <a:solidFill>
                  <a:srgbClr val="1D2F68"/>
                </a:solidFill>
              </a:rPr>
              <a:t>By: Kathy Abbott	</a:t>
            </a:r>
          </a:p>
          <a:p>
            <a:pPr eaLnBrk="1" hangingPunct="1">
              <a:buFontTx/>
              <a:buNone/>
            </a:pPr>
            <a:r>
              <a:rPr lang="en-US" sz="1600" dirty="0">
                <a:solidFill>
                  <a:srgbClr val="1D2F68"/>
                </a:solidFill>
              </a:rPr>
              <a:t>Date: </a:t>
            </a:r>
            <a:r>
              <a:rPr lang="en-US" sz="1600" dirty="0" smtClean="0">
                <a:solidFill>
                  <a:srgbClr val="1D2F68"/>
                </a:solidFill>
              </a:rPr>
              <a:t>September 1, 2015</a:t>
            </a:r>
            <a:endParaRPr lang="en-US" sz="1600" dirty="0">
              <a:solidFill>
                <a:srgbClr val="1D2F68"/>
              </a:solidFill>
            </a:endParaRPr>
          </a:p>
        </p:txBody>
      </p:sp>
      <p:sp>
        <p:nvSpPr>
          <p:cNvPr id="3076" name="Text Box 5"/>
          <p:cNvSpPr txBox="1">
            <a:spLocks noChangeArrowheads="1"/>
          </p:cNvSpPr>
          <p:nvPr/>
        </p:nvSpPr>
        <p:spPr bwMode="auto">
          <a:xfrm>
            <a:off x="533400" y="2819400"/>
            <a:ext cx="47466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b="1">
                <a:solidFill>
                  <a:schemeClr val="bg2"/>
                </a:solidFill>
              </a:rPr>
              <a:t>Flightdeck/ Maintenance/ Systems Integration Human Factors</a:t>
            </a:r>
          </a:p>
        </p:txBody>
      </p:sp>
    </p:spTree>
    <p:extLst>
      <p:ext uri="{BB962C8B-B14F-4D97-AF65-F5344CB8AC3E}">
        <p14:creationId xmlns:p14="http://schemas.microsoft.com/office/powerpoint/2010/main" val="93265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66713" y="122238"/>
            <a:ext cx="8472487" cy="639762"/>
          </a:xfrm>
        </p:spPr>
        <p:txBody>
          <a:bodyPr/>
          <a:lstStyle/>
          <a:p>
            <a:pPr eaLnBrk="1" hangingPunct="1"/>
            <a:r>
              <a:rPr lang="en-US" sz="2000" dirty="0" smtClean="0"/>
              <a:t>UAS Human Factors Control Station</a:t>
            </a:r>
            <a:br>
              <a:rPr lang="en-US" sz="2000" dirty="0" smtClean="0"/>
            </a:br>
            <a:r>
              <a:rPr lang="en-US" sz="2000" dirty="0" smtClean="0"/>
              <a:t>Design Standards</a:t>
            </a:r>
            <a:r>
              <a:rPr lang="en-US" sz="2000" dirty="0" smtClean="0">
                <a:cs typeface="Arial" charset="0"/>
              </a:rPr>
              <a:t> </a:t>
            </a:r>
            <a:r>
              <a:rPr lang="en-US" sz="2000" dirty="0" smtClean="0"/>
              <a:t>(A11L.UAS.1530)</a:t>
            </a:r>
          </a:p>
        </p:txBody>
      </p:sp>
      <p:sp>
        <p:nvSpPr>
          <p:cNvPr id="9219" name="Rectangle 3"/>
          <p:cNvSpPr>
            <a:spLocks noChangeArrowheads="1"/>
          </p:cNvSpPr>
          <p:nvPr/>
        </p:nvSpPr>
        <p:spPr bwMode="auto">
          <a:xfrm>
            <a:off x="206375" y="32766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b="1" u="sng" dirty="0">
                <a:solidFill>
                  <a:srgbClr val="000000"/>
                </a:solidFill>
              </a:rPr>
              <a:t>Critical Milestones</a:t>
            </a:r>
            <a:r>
              <a:rPr lang="en-US" dirty="0">
                <a:solidFill>
                  <a:srgbClr val="000000"/>
                </a:solidFill>
              </a:rPr>
              <a:t>  </a:t>
            </a:r>
            <a:endParaRPr lang="en-US" i="1" dirty="0">
              <a:solidFill>
                <a:srgbClr val="000000"/>
              </a:solidFill>
            </a:endParaRPr>
          </a:p>
        </p:txBody>
      </p:sp>
      <p:sp>
        <p:nvSpPr>
          <p:cNvPr id="9220" name="Rectangle 4"/>
          <p:cNvSpPr>
            <a:spLocks noChangeArrowheads="1"/>
          </p:cNvSpPr>
          <p:nvPr/>
        </p:nvSpPr>
        <p:spPr bwMode="auto">
          <a:xfrm>
            <a:off x="4672013" y="1236663"/>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b="1" u="sng" dirty="0">
                <a:solidFill>
                  <a:srgbClr val="000000"/>
                </a:solidFill>
              </a:rPr>
              <a:t>Sponsor  Outcome</a:t>
            </a:r>
          </a:p>
        </p:txBody>
      </p:sp>
      <p:sp>
        <p:nvSpPr>
          <p:cNvPr id="14341" name="Rectangle 5"/>
          <p:cNvSpPr>
            <a:spLocks noChangeArrowheads="1"/>
          </p:cNvSpPr>
          <p:nvPr/>
        </p:nvSpPr>
        <p:spPr bwMode="auto">
          <a:xfrm>
            <a:off x="152400" y="116205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ts val="0"/>
              </a:spcBef>
              <a:defRPr/>
            </a:pPr>
            <a:r>
              <a:rPr lang="en-US" b="1" u="sng" dirty="0">
                <a:solidFill>
                  <a:srgbClr val="000000"/>
                </a:solidFill>
              </a:rPr>
              <a:t>Research</a:t>
            </a:r>
            <a:r>
              <a:rPr lang="en-US" sz="2400" b="1" u="sng" dirty="0">
                <a:solidFill>
                  <a:srgbClr val="000000"/>
                </a:solidFill>
              </a:rPr>
              <a:t> </a:t>
            </a:r>
            <a:r>
              <a:rPr lang="en-US" b="1" u="sng" dirty="0">
                <a:solidFill>
                  <a:srgbClr val="000000"/>
                </a:solidFill>
              </a:rPr>
              <a:t>Requirement Description</a:t>
            </a:r>
            <a:endParaRPr lang="en-US" sz="1050" u="sng" dirty="0">
              <a:solidFill>
                <a:srgbClr val="000000"/>
              </a:solidFill>
            </a:endParaRPr>
          </a:p>
        </p:txBody>
      </p:sp>
      <p:sp>
        <p:nvSpPr>
          <p:cNvPr id="9222" name="Rectangle 6"/>
          <p:cNvSpPr>
            <a:spLocks noChangeArrowheads="1"/>
          </p:cNvSpPr>
          <p:nvPr/>
        </p:nvSpPr>
        <p:spPr bwMode="auto">
          <a:xfrm>
            <a:off x="4724400" y="3276600"/>
            <a:ext cx="40386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700" b="1" u="sng" dirty="0">
                <a:solidFill>
                  <a:srgbClr val="000000"/>
                </a:solidFill>
              </a:rPr>
              <a:t>Research Accomplishments in FY15</a:t>
            </a:r>
          </a:p>
          <a:p>
            <a:endParaRPr lang="en-US" b="1" dirty="0">
              <a:solidFill>
                <a:srgbClr val="000000"/>
              </a:solidFill>
            </a:endParaRPr>
          </a:p>
        </p:txBody>
      </p:sp>
      <p:sp>
        <p:nvSpPr>
          <p:cNvPr id="9223"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9224" name="Line 8"/>
          <p:cNvSpPr>
            <a:spLocks noChangeShapeType="1"/>
          </p:cNvSpPr>
          <p:nvPr/>
        </p:nvSpPr>
        <p:spPr bwMode="auto">
          <a:xfrm>
            <a:off x="0" y="3276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9225" name="Text Box 9"/>
          <p:cNvSpPr txBox="1">
            <a:spLocks noChangeArrowheads="1"/>
          </p:cNvSpPr>
          <p:nvPr/>
        </p:nvSpPr>
        <p:spPr bwMode="auto">
          <a:xfrm>
            <a:off x="4572000" y="1846263"/>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FontTx/>
              <a:buChar char="•"/>
            </a:pPr>
            <a:endParaRPr lang="en-US" sz="1400" dirty="0">
              <a:solidFill>
                <a:srgbClr val="000000"/>
              </a:solidFill>
            </a:endParaRPr>
          </a:p>
        </p:txBody>
      </p:sp>
      <p:sp>
        <p:nvSpPr>
          <p:cNvPr id="3082" name="Rectangle 127"/>
          <p:cNvSpPr>
            <a:spLocks noChangeArrowheads="1"/>
          </p:cNvSpPr>
          <p:nvPr/>
        </p:nvSpPr>
        <p:spPr bwMode="auto">
          <a:xfrm>
            <a:off x="152400" y="1617663"/>
            <a:ext cx="4168775" cy="175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 typeface="Arial" panose="020B0604020202020204" pitchFamily="34" charset="0"/>
              <a:buChar char="•"/>
              <a:defRPr/>
            </a:pPr>
            <a:r>
              <a:rPr lang="en-US" sz="1200" dirty="0"/>
              <a:t>Function allocation strategy for civil UAS</a:t>
            </a:r>
          </a:p>
          <a:p>
            <a:pPr marL="171450" indent="-171450">
              <a:buFont typeface="Arial" panose="020B0604020202020204" pitchFamily="34" charset="0"/>
              <a:buChar char="•"/>
              <a:defRPr/>
            </a:pPr>
            <a:r>
              <a:rPr lang="en-US" sz="1200" dirty="0"/>
              <a:t>Minimum standards and guidelines for civil UAS control stations</a:t>
            </a:r>
          </a:p>
          <a:p>
            <a:pPr marL="171450" indent="-171450">
              <a:buFont typeface="Arial" panose="020B0604020202020204" pitchFamily="34" charset="0"/>
              <a:buChar char="•"/>
              <a:defRPr/>
            </a:pPr>
            <a:r>
              <a:rPr lang="en-US" sz="1200" dirty="0"/>
              <a:t>Recommended crewmember training and certification requirements for civil UAS operations</a:t>
            </a:r>
          </a:p>
          <a:p>
            <a:pPr marL="171450" indent="-171450">
              <a:buFont typeface="Arial" panose="020B0604020202020204" pitchFamily="34" charset="0"/>
              <a:buChar char="•"/>
              <a:defRPr/>
            </a:pPr>
            <a:r>
              <a:rPr lang="en-US" sz="1200" dirty="0"/>
              <a:t>Recommended visual observer training and certification requirements for civil UAS operations</a:t>
            </a:r>
          </a:p>
          <a:p>
            <a:pPr marL="171450" indent="-171450">
              <a:buFont typeface="Arial" panose="020B0604020202020204" pitchFamily="34" charset="0"/>
              <a:buChar char="•"/>
              <a:defRPr/>
            </a:pPr>
            <a:r>
              <a:rPr lang="en-US" sz="1200" dirty="0">
                <a:solidFill>
                  <a:srgbClr val="000000"/>
                </a:solidFill>
              </a:rPr>
              <a:t>Sponsor: Stephen Plishka (AFS-86)</a:t>
            </a:r>
          </a:p>
          <a:p>
            <a:pPr marL="228600" indent="-228600">
              <a:buFont typeface="+mj-lt"/>
              <a:buAutoNum type="arabicParenR"/>
              <a:defRPr/>
            </a:pPr>
            <a:endParaRPr lang="en-US" sz="1200" dirty="0">
              <a:solidFill>
                <a:srgbClr val="000000"/>
              </a:solidFill>
            </a:endParaRPr>
          </a:p>
        </p:txBody>
      </p:sp>
      <p:sp>
        <p:nvSpPr>
          <p:cNvPr id="9227" name="Rectangle 129"/>
          <p:cNvSpPr>
            <a:spLocks noChangeArrowheads="1"/>
          </p:cNvSpPr>
          <p:nvPr/>
        </p:nvSpPr>
        <p:spPr bwMode="auto">
          <a:xfrm>
            <a:off x="4694238" y="1622425"/>
            <a:ext cx="4144962"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200" dirty="0"/>
              <a:t>Research will provide input to FAA standards and Advisory Circular material to support the safe, efficient, and timely integration of UAS into the NAS.  Performing sound research will lead to preventative measures in reducing incident and accident rates due to human factors in civil UAS operations, as well as may translate to reduced rates in public UAS operations.</a:t>
            </a:r>
            <a:endParaRPr lang="en-US" sz="1200" dirty="0">
              <a:solidFill>
                <a:srgbClr val="000000"/>
              </a:solidFill>
            </a:endParaRPr>
          </a:p>
        </p:txBody>
      </p:sp>
      <p:sp>
        <p:nvSpPr>
          <p:cNvPr id="9229" name="Rectangle 2"/>
          <p:cNvSpPr>
            <a:spLocks noChangeArrowheads="1"/>
          </p:cNvSpPr>
          <p:nvPr/>
        </p:nvSpPr>
        <p:spPr bwMode="auto">
          <a:xfrm>
            <a:off x="157163" y="3581400"/>
            <a:ext cx="4338637"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71450" indent="-171450">
              <a:spcBef>
                <a:spcPts val="0"/>
              </a:spcBef>
              <a:buFontTx/>
              <a:buChar char="•"/>
            </a:pPr>
            <a:r>
              <a:rPr lang="en-US" sz="1200" dirty="0"/>
              <a:t>Review of relevant research studies (</a:t>
            </a:r>
            <a:r>
              <a:rPr lang="en-US" sz="1200" dirty="0" smtClean="0"/>
              <a:t>FY16)</a:t>
            </a:r>
            <a:endParaRPr lang="en-US" sz="1200" dirty="0"/>
          </a:p>
          <a:p>
            <a:pPr marL="171450" indent="-171450">
              <a:spcBef>
                <a:spcPts val="0"/>
              </a:spcBef>
              <a:buFontTx/>
              <a:buChar char="•"/>
            </a:pPr>
            <a:r>
              <a:rPr lang="en-US" sz="1200" dirty="0"/>
              <a:t>Analyses of UAS human factors related incidents and accidents (</a:t>
            </a:r>
            <a:r>
              <a:rPr lang="en-US" sz="1200" dirty="0" smtClean="0"/>
              <a:t>FY16)</a:t>
            </a:r>
            <a:endParaRPr lang="en-US" sz="1200" dirty="0"/>
          </a:p>
          <a:p>
            <a:pPr marL="171450" indent="-171450">
              <a:spcBef>
                <a:spcPts val="0"/>
              </a:spcBef>
              <a:buFontTx/>
              <a:buChar char="•"/>
            </a:pPr>
            <a:r>
              <a:rPr lang="en-US" sz="1200" dirty="0"/>
              <a:t>Gap analysis between current flight deck/control station and crewmember regulations, standards, and guidance (</a:t>
            </a:r>
            <a:r>
              <a:rPr lang="en-US" sz="1200" dirty="0" smtClean="0"/>
              <a:t>FY16)</a:t>
            </a:r>
            <a:r>
              <a:rPr lang="en-US" sz="1200" dirty="0"/>
              <a:t> </a:t>
            </a:r>
          </a:p>
          <a:p>
            <a:pPr marL="171450" indent="-171450">
              <a:spcBef>
                <a:spcPts val="0"/>
              </a:spcBef>
              <a:buFontTx/>
              <a:buChar char="•"/>
            </a:pPr>
            <a:r>
              <a:rPr lang="en-US" sz="1200" dirty="0"/>
              <a:t>Development of control station </a:t>
            </a:r>
            <a:r>
              <a:rPr lang="en-US" sz="1200" dirty="0" smtClean="0"/>
              <a:t>standards and guidelines (FY18)</a:t>
            </a:r>
            <a:endParaRPr lang="en-US" sz="1200" dirty="0"/>
          </a:p>
          <a:p>
            <a:pPr marL="171450" indent="-171450">
              <a:spcBef>
                <a:spcPts val="0"/>
              </a:spcBef>
              <a:buFontTx/>
              <a:buChar char="•"/>
            </a:pPr>
            <a:r>
              <a:rPr lang="en-US" sz="1200" dirty="0"/>
              <a:t>Development of recommended crewmember training </a:t>
            </a:r>
            <a:r>
              <a:rPr lang="en-US" sz="1200" dirty="0" smtClean="0"/>
              <a:t>and certification requirements (FY18)</a:t>
            </a:r>
            <a:endParaRPr lang="en-US" sz="1200" dirty="0"/>
          </a:p>
          <a:p>
            <a:pPr marL="171450" indent="-171450">
              <a:spcBef>
                <a:spcPts val="0"/>
              </a:spcBef>
              <a:buFontTx/>
              <a:buChar char="•"/>
            </a:pPr>
            <a:r>
              <a:rPr lang="en-US" sz="1200" dirty="0" smtClean="0"/>
              <a:t>Development of recommended crewmember </a:t>
            </a:r>
            <a:r>
              <a:rPr lang="en-US" sz="1200" dirty="0"/>
              <a:t>procedures </a:t>
            </a:r>
            <a:r>
              <a:rPr lang="en-US" sz="1200" dirty="0" smtClean="0"/>
              <a:t>and operational </a:t>
            </a:r>
            <a:r>
              <a:rPr lang="en-US" sz="1200" dirty="0"/>
              <a:t>requirements during normal and non-normal events</a:t>
            </a:r>
            <a:r>
              <a:rPr lang="en-US" sz="1200" dirty="0" smtClean="0"/>
              <a:t>.(FY18)</a:t>
            </a:r>
            <a:endParaRPr lang="en-US" sz="1200" dirty="0"/>
          </a:p>
        </p:txBody>
      </p:sp>
      <p:sp>
        <p:nvSpPr>
          <p:cNvPr id="9230" name="TextBox 16"/>
          <p:cNvSpPr txBox="1">
            <a:spLocks noChangeArrowheads="1"/>
          </p:cNvSpPr>
          <p:nvPr/>
        </p:nvSpPr>
        <p:spPr bwMode="auto">
          <a:xfrm>
            <a:off x="285750" y="6324600"/>
            <a:ext cx="23717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100" dirty="0">
                <a:solidFill>
                  <a:srgbClr val="FFFFFF"/>
                </a:solidFill>
              </a:rPr>
              <a:t>FY15 Human Factors Fall  Meeting</a:t>
            </a:r>
          </a:p>
        </p:txBody>
      </p:sp>
      <p:sp>
        <p:nvSpPr>
          <p:cNvPr id="43" name="Rectangle 2"/>
          <p:cNvSpPr>
            <a:spLocks noChangeArrowheads="1"/>
          </p:cNvSpPr>
          <p:nvPr/>
        </p:nvSpPr>
        <p:spPr bwMode="auto">
          <a:xfrm>
            <a:off x="4783138" y="3632200"/>
            <a:ext cx="4338637" cy="1831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defRPr/>
            </a:pPr>
            <a:r>
              <a:rPr lang="en-US" altLang="en-US" sz="1200" dirty="0"/>
              <a:t>Note: This project received funding in </a:t>
            </a:r>
            <a:r>
              <a:rPr lang="en-US" altLang="en-US" sz="1200" dirty="0" smtClean="0"/>
              <a:t>June </a:t>
            </a:r>
            <a:r>
              <a:rPr lang="en-US" altLang="en-US" sz="1200" dirty="0"/>
              <a:t>2015; consequently, program execution just started. Accomplishments to support the program execution are provided below</a:t>
            </a:r>
          </a:p>
          <a:p>
            <a:pPr marL="171450" indent="-171450">
              <a:spcBef>
                <a:spcPct val="50000"/>
              </a:spcBef>
              <a:buFontTx/>
              <a:buChar char="•"/>
              <a:defRPr/>
            </a:pPr>
            <a:r>
              <a:rPr lang="en-US" sz="1200" dirty="0" smtClean="0">
                <a:solidFill>
                  <a:srgbClr val="000000"/>
                </a:solidFill>
              </a:rPr>
              <a:t>Coordination with ANG-C2 for inclusion in the ASSURE UAS Center of Excellence Program</a:t>
            </a:r>
          </a:p>
          <a:p>
            <a:pPr marL="171450" indent="-171450">
              <a:spcBef>
                <a:spcPct val="50000"/>
              </a:spcBef>
              <a:buFontTx/>
              <a:buChar char="•"/>
              <a:defRPr/>
            </a:pPr>
            <a:r>
              <a:rPr lang="en-US" sz="1200" dirty="0" smtClean="0">
                <a:solidFill>
                  <a:srgbClr val="000000"/>
                </a:solidFill>
              </a:rPr>
              <a:t>Proposal </a:t>
            </a:r>
            <a:r>
              <a:rPr lang="en-US" sz="1200" dirty="0">
                <a:solidFill>
                  <a:srgbClr val="000000"/>
                </a:solidFill>
              </a:rPr>
              <a:t>received from ASSURE UAS Center of </a:t>
            </a:r>
            <a:r>
              <a:rPr lang="en-US" sz="1200" dirty="0" smtClean="0">
                <a:solidFill>
                  <a:srgbClr val="000000"/>
                </a:solidFill>
              </a:rPr>
              <a:t>Excellence</a:t>
            </a:r>
            <a:endParaRPr lang="en-US" sz="1200" dirty="0">
              <a:solidFill>
                <a:srgbClr val="000000"/>
              </a:solidFill>
            </a:endParaRPr>
          </a:p>
        </p:txBody>
      </p:sp>
      <p:pic>
        <p:nvPicPr>
          <p:cNvPr id="9232" name="Picture 2"/>
          <p:cNvPicPr>
            <a:picLocks noChangeAspect="1" noChangeArrowheads="1"/>
          </p:cNvPicPr>
          <p:nvPr/>
        </p:nvPicPr>
        <p:blipFill>
          <a:blip r:embed="rId3">
            <a:extLst>
              <a:ext uri="{28A0092B-C50C-407E-A947-70E740481C1C}">
                <a14:useLocalDpi xmlns:a14="http://schemas.microsoft.com/office/drawing/2010/main" val="0"/>
              </a:ext>
            </a:extLst>
          </a:blip>
          <a:srcRect l="10582" t="23746" r="13458" b="6923"/>
          <a:stretch>
            <a:fillRect/>
          </a:stretch>
        </p:blipFill>
        <p:spPr bwMode="auto">
          <a:xfrm>
            <a:off x="6837363" y="0"/>
            <a:ext cx="2306637" cy="130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5131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6D6311DB-3C36-422F-B9A6-889F54488BF4}" type="slidenum">
              <a:rPr lang="en-US" sz="1400" smtClean="0">
                <a:solidFill>
                  <a:schemeClr val="bg1"/>
                </a:solidFill>
              </a:rPr>
              <a:pPr eaLnBrk="1" hangingPunct="1"/>
              <a:t>2</a:t>
            </a:fld>
            <a:endParaRPr lang="en-US" sz="1400" smtClean="0">
              <a:solidFill>
                <a:schemeClr val="bg1"/>
              </a:solidFill>
            </a:endParaRPr>
          </a:p>
        </p:txBody>
      </p:sp>
      <p:sp>
        <p:nvSpPr>
          <p:cNvPr id="5123" name="Rectangle 2"/>
          <p:cNvSpPr>
            <a:spLocks noGrp="1" noChangeArrowheads="1"/>
          </p:cNvSpPr>
          <p:nvPr>
            <p:ph type="title"/>
          </p:nvPr>
        </p:nvSpPr>
        <p:spPr/>
        <p:txBody>
          <a:bodyPr/>
          <a:lstStyle/>
          <a:p>
            <a:pPr eaLnBrk="1" hangingPunct="1"/>
            <a:r>
              <a:rPr lang="en-US" sz="3600" smtClean="0"/>
              <a:t>BLI Portfolio Overview</a:t>
            </a:r>
          </a:p>
        </p:txBody>
      </p:sp>
      <p:sp>
        <p:nvSpPr>
          <p:cNvPr id="5124" name="Rectangle 3"/>
          <p:cNvSpPr>
            <a:spLocks noGrp="1" noChangeArrowheads="1"/>
          </p:cNvSpPr>
          <p:nvPr>
            <p:ph type="body" idx="1"/>
          </p:nvPr>
        </p:nvSpPr>
        <p:spPr>
          <a:xfrm>
            <a:off x="457200" y="914400"/>
            <a:ext cx="8050213" cy="4391025"/>
          </a:xfrm>
        </p:spPr>
        <p:txBody>
          <a:bodyPr/>
          <a:lstStyle/>
          <a:p>
            <a:pPr marL="747713" lvl="1" eaLnBrk="1" hangingPunct="1"/>
            <a:endParaRPr lang="en-US" smtClean="0"/>
          </a:p>
          <a:p>
            <a:pPr eaLnBrk="1" hangingPunct="1">
              <a:spcBef>
                <a:spcPct val="50000"/>
              </a:spcBef>
            </a:pPr>
            <a:r>
              <a:rPr lang="en-US" sz="2000" i="1" smtClean="0"/>
              <a:t>Purpose: </a:t>
            </a:r>
            <a:r>
              <a:rPr lang="en-US" sz="2000" b="0" smtClean="0"/>
              <a:t>Provide data to support evaluation criteria and methods, regulatory material, and recommended practices related to human factors for flight deck systems and applications/functions, flightcrew procedures, training, and operational use.  Establish data to support risk management programs to address hazards in the maintenance environment. </a:t>
            </a:r>
          </a:p>
          <a:p>
            <a:pPr eaLnBrk="1" hangingPunct="1">
              <a:spcBef>
                <a:spcPct val="50000"/>
              </a:spcBef>
            </a:pPr>
            <a:r>
              <a:rPr lang="en-US" sz="2000" i="1" smtClean="0"/>
              <a:t>Benefits:  </a:t>
            </a:r>
            <a:r>
              <a:rPr lang="en-US" sz="2000" b="0" smtClean="0"/>
              <a:t>To reduce risks associated with human performance while ensuring safety in aviation operations and maintenance activities.</a:t>
            </a:r>
          </a:p>
          <a:p>
            <a:pPr eaLnBrk="1" hangingPunct="1">
              <a:spcBef>
                <a:spcPct val="50000"/>
              </a:spcBef>
            </a:pPr>
            <a:r>
              <a:rPr lang="en-US" sz="2000" i="1" smtClean="0"/>
              <a:t>Success:</a:t>
            </a:r>
            <a:r>
              <a:rPr lang="en-US" sz="2000" smtClean="0"/>
              <a:t> </a:t>
            </a:r>
            <a:r>
              <a:rPr lang="en-US" sz="2000" b="0" smtClean="0"/>
              <a:t>Results of research support development of standards, procedures, training, policy and other regulatory and guidance material as well as human factors assessments of technologies and procedures.</a:t>
            </a:r>
          </a:p>
        </p:txBody>
      </p:sp>
    </p:spTree>
    <p:extLst>
      <p:ext uri="{BB962C8B-B14F-4D97-AF65-F5344CB8AC3E}">
        <p14:creationId xmlns:p14="http://schemas.microsoft.com/office/powerpoint/2010/main" val="2581929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28625" y="344488"/>
            <a:ext cx="8639175" cy="609600"/>
          </a:xfrm>
        </p:spPr>
        <p:txBody>
          <a:bodyPr/>
          <a:lstStyle/>
          <a:p>
            <a:r>
              <a:rPr lang="en-US" sz="2800" dirty="0" smtClean="0"/>
              <a:t>FY14-FY17 Core Flight Deck Research Requirements Prioritization </a:t>
            </a:r>
          </a:p>
        </p:txBody>
      </p:sp>
      <p:sp>
        <p:nvSpPr>
          <p:cNvPr id="7171" name="Slide Number Placeholder 2"/>
          <p:cNvSpPr>
            <a:spLocks noGrp="1"/>
          </p:cNvSpPr>
          <p:nvPr>
            <p:ph type="sldNum" sz="quarter" idx="10"/>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06D6B6FE-3419-47FE-A3CD-C6FDD854C5A0}" type="slidenum">
              <a:rPr lang="en-US" sz="1400" smtClean="0">
                <a:solidFill>
                  <a:schemeClr val="bg1"/>
                </a:solidFill>
              </a:rPr>
              <a:pPr eaLnBrk="1" hangingPunct="1"/>
              <a:t>3</a:t>
            </a:fld>
            <a:endParaRPr lang="en-US" sz="1400" smtClean="0">
              <a:solidFill>
                <a:schemeClr val="bg1"/>
              </a:solidFill>
            </a:endParaRPr>
          </a:p>
        </p:txBody>
      </p:sp>
      <p:graphicFrame>
        <p:nvGraphicFramePr>
          <p:cNvPr id="4" name="Group 62"/>
          <p:cNvGraphicFramePr>
            <a:graphicFrameLocks/>
          </p:cNvGraphicFramePr>
          <p:nvPr>
            <p:extLst>
              <p:ext uri="{D42A27DB-BD31-4B8C-83A1-F6EECF244321}">
                <p14:modId xmlns:p14="http://schemas.microsoft.com/office/powerpoint/2010/main" val="1212452876"/>
              </p:ext>
            </p:extLst>
          </p:nvPr>
        </p:nvGraphicFramePr>
        <p:xfrm>
          <a:off x="304800" y="1143000"/>
          <a:ext cx="8550275" cy="5699763"/>
        </p:xfrm>
        <a:graphic>
          <a:graphicData uri="http://schemas.openxmlformats.org/drawingml/2006/table">
            <a:tbl>
              <a:tblPr/>
              <a:tblGrid>
                <a:gridCol w="4344403"/>
                <a:gridCol w="1051468"/>
                <a:gridCol w="1051468"/>
                <a:gridCol w="1051468"/>
                <a:gridCol w="1051468"/>
              </a:tblGrid>
              <a:tr h="38108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FFFF"/>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pitchFamily="34" charset="0"/>
                        </a:rPr>
                        <a:t>FY 2014</a:t>
                      </a:r>
                    </a:p>
                  </a:txBody>
                  <a:tcPr marL="91425" marR="91425" marT="45697" marB="45697"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pitchFamily="34" charset="0"/>
                        </a:rPr>
                        <a:t>FY 2015</a:t>
                      </a:r>
                    </a:p>
                  </a:txBody>
                  <a:tcPr marL="91425" marR="91425" marT="45697" marB="45697"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pitchFamily="34" charset="0"/>
                        </a:rPr>
                        <a:t>FY 2016</a:t>
                      </a:r>
                    </a:p>
                  </a:txBody>
                  <a:tcPr marL="91425" marR="91425" marT="45697" marB="45697"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pitchFamily="34" charset="0"/>
                        </a:rPr>
                        <a:t>FY 2017</a:t>
                      </a:r>
                    </a:p>
                  </a:txBody>
                  <a:tcPr marL="91425" marR="91425" marT="45697" marB="45697"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3159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1"/>
                          </a:solidFill>
                          <a:effectLst/>
                          <a:latin typeface="+mn-lt"/>
                          <a:ea typeface="+mn-ea"/>
                          <a:cs typeface="+mn-cs"/>
                        </a:rPr>
                        <a:t>Enhancing Aviation Safety Through Advanced Procedures, Training &amp; Checking Methods, to include Jet Upset</a:t>
                      </a:r>
                    </a:p>
                  </a:txBody>
                  <a:tcPr marL="91425" marR="91425" marT="45697" marB="4569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352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400" b="0" kern="1200" dirty="0" smtClean="0">
                          <a:solidFill>
                            <a:schemeClr val="tx1"/>
                          </a:solidFill>
                          <a:effectLst/>
                          <a:latin typeface="+mn-lt"/>
                          <a:ea typeface="+mn-ea"/>
                          <a:cs typeface="+mn-cs"/>
                        </a:rPr>
                        <a:t>Human Factors Maintenance Risk Management</a:t>
                      </a:r>
                    </a:p>
                    <a:p>
                      <a:pPr marL="0" marR="0" lvl="0" indent="0" algn="l" defTabSz="914400" rtl="0" eaLnBrk="1" fontAlgn="base" latinLnBrk="0" hangingPunct="1">
                        <a:lnSpc>
                          <a:spcPct val="100000"/>
                        </a:lnSpc>
                        <a:spcBef>
                          <a:spcPct val="0"/>
                        </a:spcBef>
                        <a:spcAft>
                          <a:spcPct val="0"/>
                        </a:spcAft>
                        <a:buClrTx/>
                        <a:buSzTx/>
                        <a:buFontTx/>
                        <a:buNone/>
                        <a:tabLst/>
                      </a:pPr>
                      <a:endParaRPr lang="en-US" sz="1400" b="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mn-lt"/>
                          <a:ea typeface="+mn-ea"/>
                          <a:cs typeface="+mn-cs"/>
                        </a:rPr>
                        <a:t>FY17 - Maintenance Human Factors to Support Risk-Based Decision Making (RBDM) and Maintenance Safety Culture</a:t>
                      </a:r>
                      <a:endParaRPr kumimoji="0" lang="en-US" sz="1400" b="0" i="0" u="none" strike="noStrike" cap="none" normalizeH="0" baseline="0" dirty="0" smtClean="0">
                        <a:ln>
                          <a:noFill/>
                        </a:ln>
                        <a:solidFill>
                          <a:srgbClr val="000000"/>
                        </a:solidFill>
                        <a:effectLst/>
                        <a:latin typeface="Arial" pitchFamily="34" charset="0"/>
                      </a:endParaRPr>
                    </a:p>
                  </a:txBody>
                  <a:tcPr marL="91425" marR="91425" marT="45697" marB="4569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51811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1"/>
                          </a:solidFill>
                          <a:effectLst/>
                          <a:latin typeface="+mn-lt"/>
                          <a:ea typeface="+mn-ea"/>
                          <a:cs typeface="+mn-cs"/>
                        </a:rPr>
                        <a:t>Avionics &amp; New Technologies: Certification and Operational Approval Criteria</a:t>
                      </a:r>
                    </a:p>
                  </a:txBody>
                  <a:tcPr marL="91425" marR="91425" marT="45697" marB="4569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smtClean="0">
                          <a:ln>
                            <a:noFill/>
                          </a:ln>
                          <a:solidFill>
                            <a:srgbClr val="000000"/>
                          </a:solidFill>
                          <a:effectLst/>
                          <a:latin typeface="Arial" pitchFamily="34" charset="0"/>
                          <a:ea typeface="+mn-ea"/>
                          <a:cs typeface="+mn-cs"/>
                          <a:sym typeface="Wingdings" pitchFamily="2" charset="2"/>
                        </a:rPr>
                        <a:t></a:t>
                      </a:r>
                      <a:endParaRPr kumimoji="0" lang="en-US" sz="1600" b="0" i="0" u="none" strike="noStrike" kern="1200" cap="none" normalizeH="0" baseline="0" dirty="0" smtClean="0">
                        <a:ln>
                          <a:noFill/>
                        </a:ln>
                        <a:solidFill>
                          <a:srgbClr val="000000"/>
                        </a:solidFill>
                        <a:effectLst/>
                        <a:latin typeface="Arial" pitchFamily="34" charset="0"/>
                        <a:ea typeface="+mn-ea"/>
                        <a:cs typeface="+mn-cs"/>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944833">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1"/>
                          </a:solidFill>
                          <a:effectLst/>
                          <a:latin typeface="+mn-lt"/>
                          <a:ea typeface="+mn-ea"/>
                          <a:cs typeface="+mn-cs"/>
                        </a:rPr>
                        <a:t>Advanced Vision Systems (EFVS, EVS, SVS, and CVS), Head Up Displays (HUD), Head Mounted Displays (HMD): Certification and Operational Approval Criteria</a:t>
                      </a:r>
                    </a:p>
                  </a:txBody>
                  <a:tcPr marL="91425" marR="91425" marT="45697" marB="4569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cap="none" normalizeH="0" baseline="0" dirty="0" smtClean="0">
                        <a:ln>
                          <a:noFill/>
                        </a:ln>
                        <a:solidFill>
                          <a:srgbClr val="000000"/>
                        </a:solidFill>
                        <a:effectLst/>
                        <a:latin typeface="Arial" pitchFamily="34" charset="0"/>
                        <a:sym typeface="Wingdings" pitchFamily="2" charset="2"/>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chemeClr val="tx1"/>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51819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1"/>
                          </a:solidFill>
                          <a:effectLst/>
                          <a:latin typeface="+mn-lt"/>
                          <a:ea typeface="+mn-ea"/>
                          <a:cs typeface="+mn-cs"/>
                        </a:rPr>
                        <a:t>General Aviation Safety Improvement Research – A Multi-Method Approach to Accident Reduction</a:t>
                      </a:r>
                    </a:p>
                  </a:txBody>
                  <a:tcPr marL="91425" marR="91425" marT="45697" marB="4569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563839">
                <a:tc>
                  <a:txBody>
                    <a:bodyPr/>
                    <a:lstStyle/>
                    <a:p>
                      <a:pPr marL="0" indent="0" algn="l" eaLnBrk="1" hangingPunct="1">
                        <a:spcBef>
                          <a:spcPct val="0"/>
                        </a:spcBef>
                        <a:buFont typeface="Arial" pitchFamily="34" charset="0"/>
                        <a:buNone/>
                      </a:pPr>
                      <a:r>
                        <a:rPr lang="en-US" sz="1400" b="0" kern="1200" dirty="0" smtClean="0">
                          <a:solidFill>
                            <a:schemeClr val="tx1"/>
                          </a:solidFill>
                          <a:effectLst/>
                          <a:latin typeface="+mn-lt"/>
                          <a:ea typeface="+mn-ea"/>
                          <a:cs typeface="+mn-cs"/>
                        </a:rPr>
                        <a:t>Human Factors R&amp;D for Improved Rotorcraft Operational Safety</a:t>
                      </a:r>
                      <a:endParaRPr lang="en-US" sz="1400" b="0" kern="1200" dirty="0">
                        <a:solidFill>
                          <a:schemeClr val="tx1"/>
                        </a:solidFill>
                        <a:effectLst/>
                        <a:latin typeface="+mn-lt"/>
                        <a:ea typeface="+mn-ea"/>
                        <a:cs typeface="+mn-cs"/>
                      </a:endParaRPr>
                    </a:p>
                  </a:txBody>
                  <a:tcPr marL="91425" marR="91425" marT="45697" marB="4569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51819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1"/>
                          </a:solidFill>
                          <a:effectLst/>
                          <a:latin typeface="+mn-lt"/>
                          <a:ea typeface="+mn-ea"/>
                          <a:cs typeface="+mn-cs"/>
                        </a:rPr>
                        <a:t>Unmanned Aircraft Systems (UAS) Human Factors Considerations</a:t>
                      </a:r>
                    </a:p>
                  </a:txBody>
                  <a:tcPr marL="91425" marR="91425" marT="45697" marB="4569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6571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0" kern="1200" dirty="0" smtClean="0">
                          <a:solidFill>
                            <a:schemeClr val="tx1"/>
                          </a:solidFill>
                          <a:effectLst/>
                          <a:latin typeface="+mn-lt"/>
                          <a:ea typeface="+mn-ea"/>
                          <a:cs typeface="+mn-cs"/>
                        </a:rPr>
                        <a:t>Fatigue</a:t>
                      </a:r>
                      <a:r>
                        <a:rPr lang="en-US" sz="1400" b="0" kern="1200" baseline="0" dirty="0" smtClean="0">
                          <a:solidFill>
                            <a:schemeClr val="tx1"/>
                          </a:solidFill>
                          <a:effectLst/>
                          <a:latin typeface="+mn-lt"/>
                          <a:ea typeface="+mn-ea"/>
                          <a:cs typeface="+mn-cs"/>
                        </a:rPr>
                        <a:t> Mitigation in Flight Operations</a:t>
                      </a:r>
                      <a:endParaRPr lang="en-US" sz="1400" b="0" kern="1200" dirty="0" smtClean="0">
                        <a:solidFill>
                          <a:schemeClr val="tx1"/>
                        </a:solidFill>
                        <a:effectLst/>
                        <a:latin typeface="+mn-lt"/>
                        <a:ea typeface="+mn-ea"/>
                        <a:cs typeface="+mn-cs"/>
                      </a:endParaRPr>
                    </a:p>
                  </a:txBody>
                  <a:tcPr marL="91425" marR="91425" marT="45697" marB="4569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pitchFamily="34" charset="0"/>
                          <a:sym typeface="Wingdings" pitchFamily="2" charset="2"/>
                        </a:rPr>
                        <a:t></a:t>
                      </a:r>
                      <a:endParaRPr kumimoji="0" lang="en-US" sz="1600" b="0" i="0" u="none" strike="noStrike" cap="none" normalizeH="0" baseline="0" dirty="0" smtClean="0">
                        <a:ln>
                          <a:noFill/>
                        </a:ln>
                        <a:solidFill>
                          <a:srgbClr val="000000"/>
                        </a:solidFill>
                        <a:effectLst/>
                        <a:latin typeface="Arial" pitchFamily="34" charset="0"/>
                      </a:endParaRPr>
                    </a:p>
                  </a:txBody>
                  <a:tcPr marL="91425" marR="91425" marT="45697" marB="4569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bl>
          </a:graphicData>
        </a:graphic>
      </p:graphicFrame>
    </p:spTree>
    <p:extLst>
      <p:ext uri="{BB962C8B-B14F-4D97-AF65-F5344CB8AC3E}">
        <p14:creationId xmlns:p14="http://schemas.microsoft.com/office/powerpoint/2010/main" val="3350153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350838"/>
            <a:ext cx="7405687" cy="639762"/>
          </a:xfrm>
        </p:spPr>
        <p:txBody>
          <a:bodyPr/>
          <a:lstStyle/>
          <a:p>
            <a:pPr eaLnBrk="1" hangingPunct="1"/>
            <a:r>
              <a:rPr lang="en-US" altLang="en-US" sz="2000" dirty="0" smtClean="0"/>
              <a:t>Enhancing Aviation Safety Through Advanced Procedures, Training &amp; Checking Methods, to include Loss of Control Detection, Avoidance, and Recovery (A11G.HF.1)</a:t>
            </a:r>
            <a:br>
              <a:rPr lang="en-US" altLang="en-US" sz="2000" dirty="0" smtClean="0"/>
            </a:br>
            <a:endParaRPr lang="en-US" altLang="en-US" sz="2000" dirty="0" smtClean="0"/>
          </a:p>
        </p:txBody>
      </p:sp>
      <p:sp>
        <p:nvSpPr>
          <p:cNvPr id="3075" name="Rectangle 3"/>
          <p:cNvSpPr>
            <a:spLocks noChangeArrowheads="1"/>
          </p:cNvSpPr>
          <p:nvPr/>
        </p:nvSpPr>
        <p:spPr bwMode="auto">
          <a:xfrm>
            <a:off x="206375" y="3695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dirty="0">
                <a:solidFill>
                  <a:srgbClr val="000000"/>
                </a:solidFill>
              </a:rPr>
              <a:t>Critical Milestones</a:t>
            </a:r>
            <a:r>
              <a:rPr lang="en-US" altLang="en-US" dirty="0">
                <a:solidFill>
                  <a:srgbClr val="000000"/>
                </a:solidFill>
              </a:rPr>
              <a:t>  </a:t>
            </a:r>
            <a:endParaRPr lang="en-US" altLang="en-US" i="1" dirty="0">
              <a:solidFill>
                <a:srgbClr val="000000"/>
              </a:solidFill>
            </a:endParaRP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dirty="0">
                <a:solidFill>
                  <a:srgbClr val="000000"/>
                </a:solidFill>
              </a:rPr>
              <a:t>Sponsor  Outcome</a:t>
            </a:r>
          </a:p>
        </p:txBody>
      </p:sp>
      <p:sp>
        <p:nvSpPr>
          <p:cNvPr id="14341" name="Rectangle 5"/>
          <p:cNvSpPr>
            <a:spLocks noChangeArrowheads="1"/>
          </p:cNvSpPr>
          <p:nvPr/>
        </p:nvSpPr>
        <p:spPr bwMode="auto">
          <a:xfrm>
            <a:off x="152400" y="8382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r>
              <a:rPr lang="en-US" b="1" u="sng" dirty="0">
                <a:solidFill>
                  <a:srgbClr val="000000"/>
                </a:solidFill>
              </a:rPr>
              <a:t>Research</a:t>
            </a:r>
            <a:r>
              <a:rPr lang="en-US" sz="2400" b="1" u="sng" dirty="0">
                <a:solidFill>
                  <a:srgbClr val="000000"/>
                </a:solidFill>
              </a:rPr>
              <a:t> </a:t>
            </a:r>
            <a:r>
              <a:rPr lang="en-US" b="1" u="sng" dirty="0">
                <a:solidFill>
                  <a:srgbClr val="000000"/>
                </a:solidFill>
              </a:rPr>
              <a:t>Requirement Description</a:t>
            </a:r>
            <a:endParaRPr lang="en-US" sz="1050" u="sng" dirty="0">
              <a:solidFill>
                <a:srgbClr val="000000"/>
              </a:solidFill>
            </a:endParaRPr>
          </a:p>
        </p:txBody>
      </p:sp>
      <p:sp>
        <p:nvSpPr>
          <p:cNvPr id="3078" name="Rectangle 6"/>
          <p:cNvSpPr>
            <a:spLocks noChangeArrowheads="1"/>
          </p:cNvSpPr>
          <p:nvPr/>
        </p:nvSpPr>
        <p:spPr bwMode="auto">
          <a:xfrm>
            <a:off x="4800600" y="3783012"/>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sz="1700" b="1" u="sng" dirty="0">
                <a:solidFill>
                  <a:srgbClr val="000000"/>
                </a:solidFill>
              </a:rPr>
              <a:t>Research Accomplishments in FY15</a:t>
            </a:r>
          </a:p>
          <a:p>
            <a:pPr>
              <a:spcBef>
                <a:spcPct val="20000"/>
              </a:spcBef>
            </a:pPr>
            <a:endParaRPr lang="en-US" altLang="en-US" b="1" dirty="0">
              <a:solidFill>
                <a:srgbClr val="000000"/>
              </a:solidFill>
            </a:endParaRPr>
          </a:p>
        </p:txBody>
      </p:sp>
      <p:sp>
        <p:nvSpPr>
          <p:cNvPr id="3079" name="Line 7"/>
          <p:cNvSpPr>
            <a:spLocks noChangeShapeType="1"/>
          </p:cNvSpPr>
          <p:nvPr/>
        </p:nvSpPr>
        <p:spPr bwMode="auto">
          <a:xfrm>
            <a:off x="4495800" y="1116012"/>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420812"/>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FontTx/>
              <a:buChar char="•"/>
            </a:pPr>
            <a:endParaRPr lang="en-US" altLang="en-US" sz="1400" dirty="0">
              <a:solidFill>
                <a:srgbClr val="000000"/>
              </a:solidFill>
            </a:endParaRPr>
          </a:p>
        </p:txBody>
      </p:sp>
      <p:sp>
        <p:nvSpPr>
          <p:cNvPr id="3082" name="Rectangle 127"/>
          <p:cNvSpPr>
            <a:spLocks noChangeArrowheads="1"/>
          </p:cNvSpPr>
          <p:nvPr/>
        </p:nvSpPr>
        <p:spPr bwMode="auto">
          <a:xfrm>
            <a:off x="152400" y="1241425"/>
            <a:ext cx="4168775" cy="249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Tx/>
              <a:buChar char="•"/>
              <a:defRPr/>
            </a:pPr>
            <a:r>
              <a:rPr lang="en-US" altLang="en-US" sz="1200" dirty="0"/>
              <a:t>Pilots are insufficiently trained for flight path management, including loss of control.</a:t>
            </a:r>
          </a:p>
          <a:p>
            <a:pPr marL="171450" indent="-171450">
              <a:buFontTx/>
              <a:buChar char="•"/>
              <a:defRPr/>
            </a:pPr>
            <a:r>
              <a:rPr lang="en-US" altLang="en-US" sz="1200" dirty="0"/>
              <a:t>Research areas include:</a:t>
            </a:r>
          </a:p>
          <a:p>
            <a:pPr marL="395288" lvl="1" indent="-223838">
              <a:buFontTx/>
              <a:buChar char="-"/>
              <a:defRPr/>
            </a:pPr>
            <a:r>
              <a:rPr lang="en-US" altLang="en-US" sz="1200" dirty="0"/>
              <a:t>Mitigations for startle, surprise, and distraction for loss of control</a:t>
            </a:r>
          </a:p>
          <a:p>
            <a:pPr marL="395288" lvl="1" indent="-223838">
              <a:buFontTx/>
              <a:buChar char="-"/>
              <a:defRPr/>
            </a:pPr>
            <a:r>
              <a:rPr lang="en-US" altLang="en-US" sz="1200" dirty="0"/>
              <a:t>Crew Resource Management </a:t>
            </a:r>
          </a:p>
          <a:p>
            <a:pPr marL="395288" lvl="1" indent="-223838">
              <a:buFontTx/>
              <a:buChar char="-"/>
              <a:defRPr/>
            </a:pPr>
            <a:r>
              <a:rPr lang="en-US" altLang="en-US" sz="1200" dirty="0"/>
              <a:t>Alternative paths to Airline Transport Pilot</a:t>
            </a:r>
          </a:p>
          <a:p>
            <a:pPr marL="395288" lvl="1" indent="-223838">
              <a:buFontTx/>
              <a:buChar char="-"/>
              <a:defRPr/>
            </a:pPr>
            <a:r>
              <a:rPr lang="en-US" altLang="en-US" sz="1200" dirty="0"/>
              <a:t>Design and use of angle of attack indicators (AOA) on integrated displays</a:t>
            </a:r>
          </a:p>
          <a:p>
            <a:pPr marL="395288" lvl="1" indent="-223838">
              <a:buFontTx/>
              <a:buChar char="-"/>
              <a:defRPr/>
            </a:pPr>
            <a:r>
              <a:rPr lang="en-US" altLang="en-US" sz="1200" dirty="0"/>
              <a:t>Distance learning</a:t>
            </a:r>
          </a:p>
          <a:p>
            <a:pPr marL="395288" lvl="1" indent="-223838">
              <a:buFontTx/>
              <a:buChar char="-"/>
              <a:defRPr/>
            </a:pPr>
            <a:r>
              <a:rPr lang="en-US" altLang="en-US" sz="1200" dirty="0"/>
              <a:t>Flight path management</a:t>
            </a:r>
          </a:p>
          <a:p>
            <a:pPr marL="228600" indent="-228600">
              <a:buFont typeface="Arial" panose="020B0604020202020204" pitchFamily="34" charset="0"/>
              <a:buChar char="•"/>
              <a:defRPr/>
            </a:pPr>
            <a:r>
              <a:rPr lang="en-US" altLang="en-US" sz="1200" dirty="0"/>
              <a:t>Sponsor: Rob Burke &amp; Doug Farrow (AFS-280), Kathy Abbott (AVS), Dave Sizoo (ACE-110)</a:t>
            </a:r>
          </a:p>
        </p:txBody>
      </p:sp>
      <p:sp>
        <p:nvSpPr>
          <p:cNvPr id="3083" name="Rectangle 3"/>
          <p:cNvSpPr>
            <a:spLocks noChangeArrowheads="1"/>
          </p:cNvSpPr>
          <p:nvPr/>
        </p:nvSpPr>
        <p:spPr bwMode="auto">
          <a:xfrm>
            <a:off x="0" y="4168775"/>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spcBef>
                <a:spcPct val="50000"/>
              </a:spcBef>
              <a:buFontTx/>
              <a:buAutoNum type="arabicPeriod"/>
            </a:pPr>
            <a:endParaRPr lang="en-US" altLang="en-US" sz="1000" dirty="0">
              <a:solidFill>
                <a:srgbClr val="000000"/>
              </a:solidFill>
            </a:endParaRPr>
          </a:p>
        </p:txBody>
      </p:sp>
      <p:sp>
        <p:nvSpPr>
          <p:cNvPr id="3084" name="TextBox 16"/>
          <p:cNvSpPr txBox="1">
            <a:spLocks noChangeArrowheads="1"/>
          </p:cNvSpPr>
          <p:nvPr/>
        </p:nvSpPr>
        <p:spPr bwMode="auto">
          <a:xfrm>
            <a:off x="285750" y="6324600"/>
            <a:ext cx="21320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1100" dirty="0">
                <a:solidFill>
                  <a:srgbClr val="FFFFFF"/>
                </a:solidFill>
              </a:rPr>
              <a:t>FY15 HF REDAC Fall  Meeting</a:t>
            </a:r>
          </a:p>
        </p:txBody>
      </p:sp>
      <p:sp>
        <p:nvSpPr>
          <p:cNvPr id="3085" name="TextBox 2"/>
          <p:cNvSpPr txBox="1">
            <a:spLocks noChangeArrowheads="1"/>
          </p:cNvSpPr>
          <p:nvPr/>
        </p:nvSpPr>
        <p:spPr bwMode="auto">
          <a:xfrm>
            <a:off x="4724400" y="4164012"/>
            <a:ext cx="411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Char char="•"/>
            </a:pPr>
            <a:r>
              <a:rPr lang="en-US" altLang="en-US" sz="1200" dirty="0" smtClean="0"/>
              <a:t>Final technical report </a:t>
            </a:r>
            <a:r>
              <a:rPr lang="en-US" sz="1200" dirty="0" smtClean="0"/>
              <a:t>for mitigating startle, surprise, and distraction</a:t>
            </a:r>
            <a:endParaRPr lang="en-US" altLang="en-US" sz="1200" dirty="0"/>
          </a:p>
          <a:p>
            <a:pPr eaLnBrk="1" hangingPunct="1">
              <a:buFontTx/>
              <a:buChar char="•"/>
            </a:pPr>
            <a:r>
              <a:rPr lang="en-US" altLang="en-US" sz="1200" dirty="0"/>
              <a:t>Literature review  completed on  integrated AOA indicator </a:t>
            </a:r>
          </a:p>
          <a:p>
            <a:pPr eaLnBrk="1" hangingPunct="1">
              <a:buFontTx/>
              <a:buChar char="•"/>
            </a:pPr>
            <a:r>
              <a:rPr lang="en-US" altLang="en-US" sz="1200" dirty="0"/>
              <a:t>Technical report on advances in CRM approaches</a:t>
            </a:r>
          </a:p>
          <a:p>
            <a:pPr eaLnBrk="1" hangingPunct="1">
              <a:buFontTx/>
              <a:buChar char="•"/>
            </a:pPr>
            <a:r>
              <a:rPr lang="en-US" altLang="en-US" sz="1200" dirty="0"/>
              <a:t>Technical report on pilot mentoring and best practices</a:t>
            </a:r>
          </a:p>
          <a:p>
            <a:pPr eaLnBrk="1" hangingPunct="1">
              <a:buFontTx/>
              <a:buChar char="•"/>
            </a:pPr>
            <a:r>
              <a:rPr lang="en-US" altLang="en-US" sz="1200" dirty="0"/>
              <a:t>Draft report on selection criteria for performance based ATP</a:t>
            </a:r>
          </a:p>
          <a:p>
            <a:pPr eaLnBrk="1" hangingPunct="1">
              <a:buFontTx/>
              <a:buChar char="•"/>
            </a:pPr>
            <a:endParaRPr lang="en-US" altLang="en-US" sz="1200" b="1" dirty="0"/>
          </a:p>
        </p:txBody>
      </p:sp>
      <p:sp>
        <p:nvSpPr>
          <p:cNvPr id="3086" name="Rectangle 127"/>
          <p:cNvSpPr>
            <a:spLocks noChangeArrowheads="1"/>
          </p:cNvSpPr>
          <p:nvPr/>
        </p:nvSpPr>
        <p:spPr bwMode="auto">
          <a:xfrm>
            <a:off x="4694238" y="1725612"/>
            <a:ext cx="40386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Tx/>
              <a:buChar char="•"/>
            </a:pPr>
            <a:r>
              <a:rPr lang="en-US" altLang="en-US" sz="1200" dirty="0"/>
              <a:t>Reduction in loss of control inflight accidents.</a:t>
            </a:r>
          </a:p>
          <a:p>
            <a:pPr marL="171450" indent="-171450">
              <a:buFontTx/>
              <a:buChar char="•"/>
            </a:pPr>
            <a:r>
              <a:rPr lang="en-US" altLang="en-US" sz="1200" dirty="0"/>
              <a:t>Reduced accidents and serious incidents due to lack of knowledge and skills for manual flight operations.</a:t>
            </a:r>
          </a:p>
          <a:p>
            <a:pPr marL="171450" indent="-171450">
              <a:buFontTx/>
              <a:buChar char="•"/>
            </a:pPr>
            <a:r>
              <a:rPr lang="en-US" altLang="en-US" sz="1200" dirty="0"/>
              <a:t>Updates to guidance for CRM training</a:t>
            </a:r>
          </a:p>
          <a:p>
            <a:pPr marL="171450" indent="-171450">
              <a:buFontTx/>
              <a:buChar char="•"/>
            </a:pPr>
            <a:r>
              <a:rPr lang="en-US" altLang="en-US" sz="1200" dirty="0"/>
              <a:t>Identification of effectiveness and appropriateness of distance learning.</a:t>
            </a:r>
          </a:p>
          <a:p>
            <a:pPr marL="171450" indent="-171450">
              <a:buFontTx/>
              <a:buChar char="•"/>
            </a:pPr>
            <a:r>
              <a:rPr lang="en-US" altLang="en-US" sz="1200" dirty="0"/>
              <a:t>Guidance for the degree to which training can supplant experience and to what degree.</a:t>
            </a:r>
          </a:p>
        </p:txBody>
      </p:sp>
      <p:sp>
        <p:nvSpPr>
          <p:cNvPr id="3087" name="Rectangle 2"/>
          <p:cNvSpPr>
            <a:spLocks noChangeArrowheads="1"/>
          </p:cNvSpPr>
          <p:nvPr/>
        </p:nvSpPr>
        <p:spPr bwMode="auto">
          <a:xfrm>
            <a:off x="152400" y="4065419"/>
            <a:ext cx="449580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1450" indent="-171450">
              <a:buFontTx/>
              <a:buChar char="•"/>
              <a:defRPr/>
            </a:pPr>
            <a:r>
              <a:rPr lang="en-US" altLang="en-US" sz="1100" dirty="0"/>
              <a:t>Jet upset detection and recovery</a:t>
            </a:r>
          </a:p>
          <a:p>
            <a:pPr marL="401638" indent="-171450">
              <a:buFontTx/>
              <a:buChar char="-"/>
              <a:defRPr/>
            </a:pPr>
            <a:r>
              <a:rPr lang="en-US" sz="1100" dirty="0"/>
              <a:t>Recommendations for mitigating startle, surprise, and distraction (FY15)</a:t>
            </a:r>
          </a:p>
          <a:p>
            <a:pPr marL="401638" indent="-171450">
              <a:buFontTx/>
              <a:buChar char="-"/>
              <a:defRPr/>
            </a:pPr>
            <a:r>
              <a:rPr lang="en-US" sz="1100" dirty="0"/>
              <a:t>Evaluation of </a:t>
            </a:r>
            <a:r>
              <a:rPr lang="en-US" sz="1100" dirty="0" err="1"/>
              <a:t>AoA</a:t>
            </a:r>
            <a:r>
              <a:rPr lang="en-US" sz="1100" dirty="0"/>
              <a:t> indicators for general aviation </a:t>
            </a:r>
            <a:r>
              <a:rPr lang="en-US" sz="1100" dirty="0" smtClean="0"/>
              <a:t>aircraft (FY16)</a:t>
            </a:r>
            <a:endParaRPr lang="en-US" altLang="en-US" sz="1100" dirty="0"/>
          </a:p>
          <a:p>
            <a:pPr marL="171450" indent="-171450">
              <a:buFontTx/>
              <a:buChar char="•"/>
              <a:defRPr/>
            </a:pPr>
            <a:r>
              <a:rPr lang="en-US" altLang="en-US" sz="1100" dirty="0"/>
              <a:t>CRM</a:t>
            </a:r>
          </a:p>
          <a:p>
            <a:pPr marL="341313" indent="-163513">
              <a:buFontTx/>
              <a:buChar char="-"/>
              <a:defRPr/>
            </a:pPr>
            <a:r>
              <a:rPr lang="en-US" altLang="en-US" sz="1100" dirty="0"/>
              <a:t>Data to support CRM training &amp; checking guidance (FY15)</a:t>
            </a:r>
          </a:p>
          <a:p>
            <a:pPr marL="341313" indent="-163513">
              <a:buFontTx/>
              <a:buChar char="-"/>
              <a:defRPr/>
            </a:pPr>
            <a:r>
              <a:rPr lang="en-US" altLang="en-US" sz="1100" dirty="0"/>
              <a:t>Recommendations for CRM training and checking (FY16)</a:t>
            </a:r>
          </a:p>
          <a:p>
            <a:pPr marL="171450" indent="-171450">
              <a:buFontTx/>
              <a:buChar char="•"/>
              <a:defRPr/>
            </a:pPr>
            <a:r>
              <a:rPr lang="en-US" altLang="en-US" sz="1100" dirty="0"/>
              <a:t>Alternative paths to ATP</a:t>
            </a:r>
          </a:p>
          <a:p>
            <a:pPr marL="341313" indent="-231775">
              <a:buFontTx/>
              <a:buChar char="-"/>
              <a:defRPr/>
            </a:pPr>
            <a:r>
              <a:rPr lang="en-US" altLang="en-US" sz="1100" dirty="0"/>
              <a:t>Pilot mentoring &amp; selection criteria (FY15)</a:t>
            </a:r>
          </a:p>
          <a:p>
            <a:pPr marL="341313" indent="-231775">
              <a:buFontTx/>
              <a:buChar char="-"/>
              <a:defRPr/>
            </a:pPr>
            <a:r>
              <a:rPr lang="en-US" altLang="en-US" sz="1100" dirty="0"/>
              <a:t>Identification of performance metrics for evaluating training program effectiveness (FY16)</a:t>
            </a:r>
          </a:p>
        </p:txBody>
      </p:sp>
      <p:pic>
        <p:nvPicPr>
          <p:cNvPr id="3088" name="Picture 2" descr="Dynon100frontview.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59638" y="533400"/>
            <a:ext cx="1722437"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6F1E2BD0-5F9E-4CD7-9EE5-01B154784262}"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66713" y="122238"/>
            <a:ext cx="8472487" cy="639762"/>
          </a:xfrm>
        </p:spPr>
        <p:txBody>
          <a:bodyPr/>
          <a:lstStyle/>
          <a:p>
            <a:pPr eaLnBrk="1" hangingPunct="1"/>
            <a:r>
              <a:rPr lang="en-US" altLang="en-US" sz="2000" smtClean="0"/>
              <a:t>Avionics &amp; New Technologies</a:t>
            </a:r>
            <a:br>
              <a:rPr lang="en-US" altLang="en-US" sz="2000" smtClean="0"/>
            </a:br>
            <a:r>
              <a:rPr lang="en-US" altLang="en-US" sz="2000" smtClean="0"/>
              <a:t>(A11G.HF.2)</a:t>
            </a:r>
          </a:p>
        </p:txBody>
      </p:sp>
      <p:sp>
        <p:nvSpPr>
          <p:cNvPr id="4099" name="Rectangle 3"/>
          <p:cNvSpPr>
            <a:spLocks noChangeArrowheads="1"/>
          </p:cNvSpPr>
          <p:nvPr/>
        </p:nvSpPr>
        <p:spPr bwMode="auto">
          <a:xfrm>
            <a:off x="206375" y="35242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Critical Milestones</a:t>
            </a:r>
            <a:r>
              <a:rPr lang="en-US" altLang="en-US" sz="1800" b="0">
                <a:solidFill>
                  <a:srgbClr val="000000"/>
                </a:solidFill>
              </a:rPr>
              <a:t>  </a:t>
            </a:r>
            <a:endParaRPr lang="en-US" altLang="en-US" sz="1800" b="0" i="1">
              <a:solidFill>
                <a:srgbClr val="000000"/>
              </a:solidFill>
            </a:endParaRPr>
          </a:p>
        </p:txBody>
      </p:sp>
      <p:sp>
        <p:nvSpPr>
          <p:cNvPr id="4100" name="Rectangle 4"/>
          <p:cNvSpPr>
            <a:spLocks noChangeArrowheads="1"/>
          </p:cNvSpPr>
          <p:nvPr/>
        </p:nvSpPr>
        <p:spPr bwMode="auto">
          <a:xfrm>
            <a:off x="4724400" y="808038"/>
            <a:ext cx="426720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800" u="sng">
                <a:solidFill>
                  <a:srgbClr val="000000"/>
                </a:solidFill>
              </a:rPr>
              <a:t>Sponsor  Outcome</a:t>
            </a:r>
          </a:p>
        </p:txBody>
      </p:sp>
      <p:sp>
        <p:nvSpPr>
          <p:cNvPr id="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r>
              <a:rPr lang="en-US" b="1" u="sng" dirty="0">
                <a:solidFill>
                  <a:srgbClr val="000000"/>
                </a:solidFill>
              </a:rPr>
              <a:t>Research</a:t>
            </a:r>
            <a:r>
              <a:rPr lang="en-US" sz="2400" b="1" u="sng" dirty="0">
                <a:solidFill>
                  <a:srgbClr val="000000"/>
                </a:solidFill>
              </a:rPr>
              <a:t> </a:t>
            </a:r>
            <a:r>
              <a:rPr lang="en-US" b="1" u="sng" dirty="0">
                <a:solidFill>
                  <a:srgbClr val="000000"/>
                </a:solidFill>
              </a:rPr>
              <a:t>Requirement Description</a:t>
            </a:r>
            <a:endParaRPr lang="en-US" sz="1050" u="sng" dirty="0">
              <a:solidFill>
                <a:srgbClr val="000000"/>
              </a:solidFill>
            </a:endParaRPr>
          </a:p>
        </p:txBody>
      </p:sp>
      <p:sp>
        <p:nvSpPr>
          <p:cNvPr id="4102" name="Rectangle 6"/>
          <p:cNvSpPr>
            <a:spLocks noChangeArrowheads="1"/>
          </p:cNvSpPr>
          <p:nvPr/>
        </p:nvSpPr>
        <p:spPr bwMode="auto">
          <a:xfrm>
            <a:off x="4800600" y="3505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buFontTx/>
              <a:buNone/>
            </a:pPr>
            <a:r>
              <a:rPr lang="en-US" altLang="en-US" sz="1700" u="sng">
                <a:solidFill>
                  <a:srgbClr val="000000"/>
                </a:solidFill>
              </a:rPr>
              <a:t>Research Accomplishments in FY15</a:t>
            </a:r>
          </a:p>
          <a:p>
            <a:pPr eaLnBrk="1" hangingPunct="1">
              <a:buFontTx/>
              <a:buNone/>
            </a:pPr>
            <a:endParaRPr lang="en-US" altLang="en-US" sz="1800">
              <a:solidFill>
                <a:srgbClr val="000000"/>
              </a:solidFill>
            </a:endParaRPr>
          </a:p>
        </p:txBody>
      </p:sp>
      <p:sp>
        <p:nvSpPr>
          <p:cNvPr id="4103"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 name="Line 8"/>
          <p:cNvSpPr>
            <a:spLocks noChangeShapeType="1"/>
          </p:cNvSpPr>
          <p:nvPr/>
        </p:nvSpPr>
        <p:spPr bwMode="auto">
          <a:xfrm>
            <a:off x="0" y="3429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a:solidFill>
                <a:srgbClr val="000000"/>
              </a:solidFill>
            </a:endParaRPr>
          </a:p>
        </p:txBody>
      </p:sp>
      <p:sp>
        <p:nvSpPr>
          <p:cNvPr id="4106"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AutoNum type="arabicPeriod"/>
            </a:pPr>
            <a:endParaRPr lang="en-US" altLang="en-US" sz="1000" b="0">
              <a:solidFill>
                <a:srgbClr val="000000"/>
              </a:solidFill>
            </a:endParaRPr>
          </a:p>
        </p:txBody>
      </p:sp>
      <p:sp>
        <p:nvSpPr>
          <p:cNvPr id="4107" name="TextBox 16"/>
          <p:cNvSpPr txBox="1">
            <a:spLocks noChangeArrowheads="1"/>
          </p:cNvSpPr>
          <p:nvPr/>
        </p:nvSpPr>
        <p:spPr bwMode="auto">
          <a:xfrm>
            <a:off x="285750" y="6324600"/>
            <a:ext cx="15970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100" b="0">
                <a:solidFill>
                  <a:srgbClr val="FFFFFF"/>
                </a:solidFill>
              </a:rPr>
              <a:t>FY15 HF Fall  Meeting</a:t>
            </a:r>
          </a:p>
        </p:txBody>
      </p:sp>
      <p:sp>
        <p:nvSpPr>
          <p:cNvPr id="4108" name="TextBox 2"/>
          <p:cNvSpPr txBox="1">
            <a:spLocks noChangeArrowheads="1"/>
          </p:cNvSpPr>
          <p:nvPr/>
        </p:nvSpPr>
        <p:spPr bwMode="auto">
          <a:xfrm>
            <a:off x="4856163" y="3962400"/>
            <a:ext cx="3962400"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r>
              <a:rPr lang="en-US" altLang="en-US" sz="1200" b="0" dirty="0"/>
              <a:t>Draft study methodology including design and the creation of an online symbol survey for research </a:t>
            </a:r>
            <a:r>
              <a:rPr lang="en-US" altLang="en-US" sz="1200" b="0" dirty="0">
                <a:solidFill>
                  <a:srgbClr val="000000"/>
                </a:solidFill>
              </a:rPr>
              <a:t>moving map and ADSB/CDTI </a:t>
            </a:r>
            <a:r>
              <a:rPr lang="en-US" altLang="en-US" sz="1200" b="0" dirty="0"/>
              <a:t>study</a:t>
            </a:r>
          </a:p>
          <a:p>
            <a:pPr eaLnBrk="1" hangingPunct="1"/>
            <a:r>
              <a:rPr lang="en-US" altLang="en-US" sz="1200" b="0" dirty="0"/>
              <a:t>Draft report of industry product review for Electronic Flight Bags/Portable Electronic Devices (EFBs/PEDs)</a:t>
            </a:r>
          </a:p>
          <a:p>
            <a:pPr eaLnBrk="1" hangingPunct="1"/>
            <a:r>
              <a:rPr lang="en-US" altLang="en-US" sz="1200" b="0" dirty="0"/>
              <a:t>Created a test version interactive website for the General Guidance document</a:t>
            </a:r>
            <a:endParaRPr lang="en-US" altLang="en-US" sz="1200" b="0" dirty="0"/>
          </a:p>
        </p:txBody>
      </p:sp>
      <p:sp>
        <p:nvSpPr>
          <p:cNvPr id="16" name="Rectangle 127"/>
          <p:cNvSpPr>
            <a:spLocks noChangeArrowheads="1"/>
          </p:cNvSpPr>
          <p:nvPr/>
        </p:nvSpPr>
        <p:spPr bwMode="auto">
          <a:xfrm>
            <a:off x="152400" y="1295400"/>
            <a:ext cx="4168775"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spcBef>
                <a:spcPct val="50000"/>
              </a:spcBef>
              <a:buFontTx/>
              <a:buChar char="•"/>
              <a:defRPr/>
            </a:pPr>
            <a:r>
              <a:rPr lang="en-US" sz="1200" dirty="0">
                <a:solidFill>
                  <a:srgbClr val="000000"/>
                </a:solidFill>
              </a:rPr>
              <a:t>FAA needs development and update of human factors regulatory and guidance material on evolving flight deck technologies including  Automatic Dependent Surveillance – Broadcast (ADS-B), Electronic Flight Bag (EFB), cockpit display of traffic information (CDTI), and moving maps</a:t>
            </a:r>
          </a:p>
          <a:p>
            <a:pPr marL="171450" indent="-171450">
              <a:spcBef>
                <a:spcPct val="50000"/>
              </a:spcBef>
              <a:buFontTx/>
              <a:buChar char="•"/>
              <a:defRPr/>
            </a:pPr>
            <a:r>
              <a:rPr lang="en-US" sz="1200" dirty="0">
                <a:solidFill>
                  <a:srgbClr val="000000"/>
                </a:solidFill>
              </a:rPr>
              <a:t>Focus is on human factors/pilot interface issues such as colors, symbols, fonts, labels, workload, situation awareness, errors, etc. as technology changes</a:t>
            </a:r>
          </a:p>
          <a:p>
            <a:pPr>
              <a:spcBef>
                <a:spcPct val="50000"/>
              </a:spcBef>
              <a:defRPr/>
            </a:pPr>
            <a:r>
              <a:rPr lang="en-US" sz="1200" dirty="0">
                <a:solidFill>
                  <a:srgbClr val="000000"/>
                </a:solidFill>
              </a:rPr>
              <a:t>Sponsor: Cathy Swider (AIR-134)</a:t>
            </a:r>
          </a:p>
        </p:txBody>
      </p:sp>
      <p:sp>
        <p:nvSpPr>
          <p:cNvPr id="4110" name="Rectangle 129"/>
          <p:cNvSpPr>
            <a:spLocks noChangeArrowheads="1"/>
          </p:cNvSpPr>
          <p:nvPr/>
        </p:nvSpPr>
        <p:spPr bwMode="auto">
          <a:xfrm>
            <a:off x="4802188" y="1295400"/>
            <a:ext cx="2589212"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1450" indent="-171450"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200" b="0"/>
              <a:t>Develop and update regulatory and guidance material (i.e., specific rules, ACs, TSOs, Handbooks, etc.) for specific systems (e.g., ADS-B, Electronic Flight Bags (EFBs), moving maps) and documents that provide more general guidance for all flight deck displays (e.g., AC 25-11, AC 23.1311)</a:t>
            </a:r>
          </a:p>
        </p:txBody>
      </p:sp>
      <p:sp>
        <p:nvSpPr>
          <p:cNvPr id="4111" name="Rectangle 2"/>
          <p:cNvSpPr>
            <a:spLocks noChangeArrowheads="1"/>
          </p:cNvSpPr>
          <p:nvPr/>
        </p:nvSpPr>
        <p:spPr bwMode="auto">
          <a:xfrm>
            <a:off x="157163" y="3810000"/>
            <a:ext cx="4338637"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spcBef>
                <a:spcPts val="0"/>
              </a:spcBef>
              <a:defRPr/>
            </a:pPr>
            <a:r>
              <a:rPr lang="en-US" altLang="en-US" sz="1200" dirty="0">
                <a:solidFill>
                  <a:srgbClr val="000000"/>
                </a:solidFill>
              </a:rPr>
              <a:t>Airport moving map/ADS-B/CDTI, EFBs:</a:t>
            </a:r>
          </a:p>
          <a:p>
            <a:pPr marL="396875" lvl="1" indent="-171450">
              <a:spcBef>
                <a:spcPts val="0"/>
              </a:spcBef>
              <a:buFontTx/>
              <a:buChar char="-"/>
              <a:defRPr/>
            </a:pPr>
            <a:r>
              <a:rPr lang="en-US" altLang="en-US" sz="1200" dirty="0">
                <a:solidFill>
                  <a:srgbClr val="000000"/>
                </a:solidFill>
              </a:rPr>
              <a:t>Recommended symbol set (FY16)</a:t>
            </a:r>
          </a:p>
          <a:p>
            <a:pPr marL="396875" lvl="1" indent="-171450">
              <a:spcBef>
                <a:spcPts val="0"/>
              </a:spcBef>
              <a:buFontTx/>
              <a:buChar char="-"/>
              <a:defRPr/>
            </a:pPr>
            <a:r>
              <a:rPr lang="en-US" altLang="en-US" sz="1200" dirty="0">
                <a:solidFill>
                  <a:srgbClr val="000000"/>
                </a:solidFill>
              </a:rPr>
              <a:t>Airport moving maps/CDTI industry product review (FY16)</a:t>
            </a:r>
          </a:p>
          <a:p>
            <a:pPr marL="396875" lvl="1" indent="-171450">
              <a:spcBef>
                <a:spcPts val="0"/>
              </a:spcBef>
              <a:buFontTx/>
              <a:buChar char="-"/>
              <a:defRPr/>
            </a:pPr>
            <a:r>
              <a:rPr lang="en-US" altLang="en-US" sz="1200" dirty="0">
                <a:solidFill>
                  <a:srgbClr val="000000"/>
                </a:solidFill>
              </a:rPr>
              <a:t>Examine impact of display </a:t>
            </a:r>
            <a:r>
              <a:rPr lang="en-US" altLang="en-US" sz="1200" dirty="0" err="1">
                <a:solidFill>
                  <a:srgbClr val="000000"/>
                </a:solidFill>
              </a:rPr>
              <a:t>compellingness</a:t>
            </a:r>
            <a:r>
              <a:rPr lang="en-US" altLang="en-US" sz="1200" dirty="0">
                <a:solidFill>
                  <a:srgbClr val="000000"/>
                </a:solidFill>
              </a:rPr>
              <a:t> and potential mitigations (FY17)</a:t>
            </a:r>
          </a:p>
          <a:p>
            <a:pPr>
              <a:spcBef>
                <a:spcPts val="0"/>
              </a:spcBef>
              <a:defRPr/>
            </a:pPr>
            <a:r>
              <a:rPr lang="en-US" altLang="en-US" sz="1200" dirty="0">
                <a:solidFill>
                  <a:srgbClr val="000000"/>
                </a:solidFill>
              </a:rPr>
              <a:t>“General Guidance” document</a:t>
            </a:r>
          </a:p>
          <a:p>
            <a:pPr marL="401638">
              <a:spcBef>
                <a:spcPts val="0"/>
              </a:spcBef>
              <a:buFontTx/>
              <a:buChar char="-"/>
              <a:defRPr/>
            </a:pPr>
            <a:r>
              <a:rPr lang="en-US" altLang="en-US" sz="1200" b="0" dirty="0">
                <a:solidFill>
                  <a:srgbClr val="000000"/>
                </a:solidFill>
              </a:rPr>
              <a:t>Update to </a:t>
            </a:r>
            <a:r>
              <a:rPr lang="en-US" altLang="en-US" sz="1200" b="0" i="1" dirty="0">
                <a:solidFill>
                  <a:srgbClr val="000000"/>
                </a:solidFill>
              </a:rPr>
              <a:t>Human Factors Considerations in the Design and Evaluation of Flight Deck Displays and Controls </a:t>
            </a:r>
            <a:r>
              <a:rPr lang="en-US" altLang="en-US" sz="1200" b="0" dirty="0">
                <a:solidFill>
                  <a:srgbClr val="000000"/>
                </a:solidFill>
              </a:rPr>
              <a:t>(FY16)</a:t>
            </a:r>
          </a:p>
          <a:p>
            <a:pPr marL="401638">
              <a:spcBef>
                <a:spcPts val="0"/>
              </a:spcBef>
              <a:buFontTx/>
              <a:buChar char="-"/>
              <a:defRPr/>
            </a:pPr>
            <a:r>
              <a:rPr lang="en-US" altLang="en-US" sz="1200" b="0" dirty="0">
                <a:solidFill>
                  <a:srgbClr val="000000"/>
                </a:solidFill>
              </a:rPr>
              <a:t>Evaluation guide (FY16)</a:t>
            </a:r>
            <a:endParaRPr lang="en-US" altLang="en-US" sz="1200" b="0" dirty="0">
              <a:solidFill>
                <a:srgbClr val="000000"/>
              </a:solidFill>
            </a:endParaRPr>
          </a:p>
        </p:txBody>
      </p:sp>
      <p:pic>
        <p:nvPicPr>
          <p:cNvPr id="4112" name="Picture 18" descr="Figure 3"/>
          <p:cNvPicPr>
            <a:picLocks noChangeAspect="1" noChangeArrowheads="1"/>
          </p:cNvPicPr>
          <p:nvPr/>
        </p:nvPicPr>
        <p:blipFill>
          <a:blip r:embed="rId2">
            <a:extLst>
              <a:ext uri="{28A0092B-C50C-407E-A947-70E740481C1C}">
                <a14:useLocalDpi xmlns:a14="http://schemas.microsoft.com/office/drawing/2010/main" val="0"/>
              </a:ext>
            </a:extLst>
          </a:blip>
          <a:srcRect l="58939"/>
          <a:stretch>
            <a:fillRect/>
          </a:stretch>
        </p:blipFill>
        <p:spPr bwMode="auto">
          <a:xfrm>
            <a:off x="7467600" y="1328738"/>
            <a:ext cx="1524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3" name="Slide Number Placeholder 1"/>
          <p:cNvSpPr>
            <a:spLocks noGrp="1"/>
          </p:cNvSpPr>
          <p:nvPr>
            <p:ph type="sldNum" sz="quarter" idx="10"/>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C31C4CD-202E-415C-81AE-B31575B9719E}" type="slidenum">
              <a:rPr lang="en-US" altLang="en-US" smtClean="0">
                <a:solidFill>
                  <a:srgbClr val="FFFFFF"/>
                </a:solidFill>
              </a:rPr>
              <a:pPr eaLnBrk="1" hangingPunct="1"/>
              <a:t>5</a:t>
            </a:fld>
            <a:endParaRPr lang="en-US" altLang="en-US" smtClean="0">
              <a:solidFill>
                <a:srgbClr val="FFFFFF"/>
              </a:solidFill>
            </a:endParaRPr>
          </a:p>
        </p:txBody>
      </p:sp>
    </p:spTree>
    <p:extLst>
      <p:ext uri="{BB962C8B-B14F-4D97-AF65-F5344CB8AC3E}">
        <p14:creationId xmlns:p14="http://schemas.microsoft.com/office/powerpoint/2010/main" val="3964797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34950" y="23813"/>
            <a:ext cx="8472488" cy="762000"/>
          </a:xfrm>
        </p:spPr>
        <p:txBody>
          <a:bodyPr/>
          <a:lstStyle/>
          <a:p>
            <a:pPr eaLnBrk="1" hangingPunct="1"/>
            <a:r>
              <a:rPr lang="en-US" altLang="en-US" sz="2000" dirty="0" smtClean="0"/>
              <a:t>Human Factors Maintenance Risk Management (A11G.HF.3)</a:t>
            </a:r>
            <a:br>
              <a:rPr lang="en-US" altLang="en-US" sz="2000" dirty="0" smtClean="0"/>
            </a:br>
            <a:endParaRPr lang="en-US" altLang="en-US" sz="1400" dirty="0" smtClean="0"/>
          </a:p>
        </p:txBody>
      </p:sp>
      <p:sp>
        <p:nvSpPr>
          <p:cNvPr id="5123" name="Rectangle 3"/>
          <p:cNvSpPr>
            <a:spLocks noChangeArrowheads="1"/>
          </p:cNvSpPr>
          <p:nvPr/>
        </p:nvSpPr>
        <p:spPr bwMode="auto">
          <a:xfrm>
            <a:off x="206375" y="3405188"/>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dirty="0"/>
              <a:t>Critical Milestones</a:t>
            </a:r>
          </a:p>
        </p:txBody>
      </p:sp>
      <p:sp>
        <p:nvSpPr>
          <p:cNvPr id="5124" name="Rectangle 4"/>
          <p:cNvSpPr>
            <a:spLocks noChangeArrowheads="1"/>
          </p:cNvSpPr>
          <p:nvPr/>
        </p:nvSpPr>
        <p:spPr bwMode="auto">
          <a:xfrm>
            <a:off x="4724400" y="533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dirty="0"/>
              <a:t>Sponsor  Outcome</a:t>
            </a:r>
          </a:p>
        </p:txBody>
      </p:sp>
      <p:sp>
        <p:nvSpPr>
          <p:cNvPr id="5125" name="Rectangle 5"/>
          <p:cNvSpPr>
            <a:spLocks noChangeArrowheads="1"/>
          </p:cNvSpPr>
          <p:nvPr/>
        </p:nvSpPr>
        <p:spPr bwMode="auto">
          <a:xfrm>
            <a:off x="152400" y="533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dirty="0"/>
              <a:t>Research Requirement Description</a:t>
            </a:r>
            <a:endParaRPr lang="en-US" altLang="en-US" sz="1200" u="sng" dirty="0"/>
          </a:p>
        </p:txBody>
      </p:sp>
      <p:sp>
        <p:nvSpPr>
          <p:cNvPr id="5126" name="Line 7"/>
          <p:cNvSpPr>
            <a:spLocks noChangeShapeType="1"/>
          </p:cNvSpPr>
          <p:nvPr/>
        </p:nvSpPr>
        <p:spPr bwMode="auto">
          <a:xfrm>
            <a:off x="4495800" y="609600"/>
            <a:ext cx="0" cy="533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127" name="Line 8"/>
          <p:cNvSpPr>
            <a:spLocks noChangeShapeType="1"/>
          </p:cNvSpPr>
          <p:nvPr/>
        </p:nvSpPr>
        <p:spPr bwMode="auto">
          <a:xfrm>
            <a:off x="0" y="34051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128"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400" dirty="0"/>
          </a:p>
        </p:txBody>
      </p:sp>
      <p:sp>
        <p:nvSpPr>
          <p:cNvPr id="7204" name="Rectangle 127"/>
          <p:cNvSpPr>
            <a:spLocks noChangeArrowheads="1"/>
          </p:cNvSpPr>
          <p:nvPr/>
        </p:nvSpPr>
        <p:spPr bwMode="auto">
          <a:xfrm>
            <a:off x="206375" y="949325"/>
            <a:ext cx="4114800" cy="194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spcBef>
                <a:spcPts val="300"/>
              </a:spcBef>
              <a:buFont typeface="Arial" panose="020B0604020202020204" pitchFamily="34" charset="0"/>
              <a:buChar char="•"/>
              <a:defRPr/>
            </a:pPr>
            <a:r>
              <a:rPr lang="en-US" sz="1200" dirty="0"/>
              <a:t>Maintenance and inspection errors are significant contributors to both general aviation and commercial  aviation accidents.</a:t>
            </a:r>
          </a:p>
          <a:p>
            <a:pPr marL="171450" indent="-171450">
              <a:spcBef>
                <a:spcPts val="300"/>
              </a:spcBef>
              <a:buFont typeface="Arial" panose="020B0604020202020204" pitchFamily="34" charset="0"/>
              <a:buChar char="•"/>
              <a:defRPr/>
            </a:pPr>
            <a:r>
              <a:rPr lang="en-US" sz="1200" dirty="0"/>
              <a:t>Research areas include:</a:t>
            </a:r>
          </a:p>
          <a:p>
            <a:pPr marL="406400" lvl="1" indent="-171450">
              <a:spcBef>
                <a:spcPts val="300"/>
              </a:spcBef>
              <a:buFontTx/>
              <a:buChar char="-"/>
              <a:defRPr/>
            </a:pPr>
            <a:r>
              <a:rPr lang="en-US" sz="1200" dirty="0"/>
              <a:t>Maintenance Line Operations Safety Audits</a:t>
            </a:r>
          </a:p>
          <a:p>
            <a:pPr marL="406400" lvl="1" indent="-171450">
              <a:spcBef>
                <a:spcPts val="300"/>
              </a:spcBef>
              <a:buFontTx/>
              <a:buChar char="-"/>
              <a:defRPr/>
            </a:pPr>
            <a:r>
              <a:rPr lang="en-US" sz="1200" dirty="0"/>
              <a:t>Maintenance Fatigue Risk Management</a:t>
            </a:r>
          </a:p>
          <a:p>
            <a:pPr marL="406400" lvl="1" indent="-171450">
              <a:spcBef>
                <a:spcPts val="300"/>
              </a:spcBef>
              <a:buFontTx/>
              <a:buChar char="-"/>
              <a:defRPr/>
            </a:pPr>
            <a:r>
              <a:rPr lang="en-US" sz="1200" dirty="0"/>
              <a:t>Failure to Follow Maintenance Procedures</a:t>
            </a:r>
          </a:p>
          <a:p>
            <a:pPr marL="227013" indent="-227013">
              <a:spcBef>
                <a:spcPts val="300"/>
              </a:spcBef>
              <a:buFont typeface="Arial" panose="020B0604020202020204" pitchFamily="34" charset="0"/>
              <a:buChar char="•"/>
              <a:defRPr/>
            </a:pPr>
            <a:r>
              <a:rPr lang="en-US" sz="1200" dirty="0"/>
              <a:t>Sponsor: Tim Shaver, Acting Division Manager (AFS-300), Dr. Bill Johnson (AVS)</a:t>
            </a:r>
          </a:p>
        </p:txBody>
      </p:sp>
      <p:sp>
        <p:nvSpPr>
          <p:cNvPr id="5130" name="Rectangle 129"/>
          <p:cNvSpPr>
            <a:spLocks noChangeArrowheads="1"/>
          </p:cNvSpPr>
          <p:nvPr/>
        </p:nvSpPr>
        <p:spPr bwMode="auto">
          <a:xfrm>
            <a:off x="4710113" y="942975"/>
            <a:ext cx="4295775" cy="256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Tx/>
              <a:buChar char="•"/>
              <a:defRPr/>
            </a:pPr>
            <a:r>
              <a:rPr lang="en-US" altLang="en-US" sz="1200" dirty="0"/>
              <a:t>Develop guidance material for inspectors and maintenance organizations</a:t>
            </a:r>
          </a:p>
          <a:p>
            <a:pPr marL="171450" indent="-171450">
              <a:buFontTx/>
              <a:buChar char="•"/>
              <a:defRPr/>
            </a:pPr>
            <a:r>
              <a:rPr lang="en-US" altLang="en-US" sz="1200" dirty="0"/>
              <a:t>Respond to open NTSB recommendations:</a:t>
            </a:r>
          </a:p>
          <a:p>
            <a:pPr marL="171450" indent="-1588">
              <a:buFont typeface="Arial" panose="020B0604020202020204" pitchFamily="34" charset="0"/>
              <a:buChar char="•"/>
              <a:defRPr/>
            </a:pPr>
            <a:r>
              <a:rPr lang="en-US" altLang="en-US" sz="1200" dirty="0"/>
              <a:t>A-13-001 </a:t>
            </a:r>
            <a:r>
              <a:rPr lang="en-US" altLang="en-US" sz="950" dirty="0"/>
              <a:t>“</a:t>
            </a:r>
            <a:r>
              <a:rPr lang="en-US" sz="950" dirty="0"/>
              <a:t>Establish duty-time regulations for maintenance personnel working under 14 </a:t>
            </a:r>
            <a:r>
              <a:rPr lang="en-US" sz="950" i="1" dirty="0"/>
              <a:t>Code of Federal Regulations </a:t>
            </a:r>
            <a:r>
              <a:rPr lang="en-US" sz="950" dirty="0"/>
              <a:t>Parts 121, 135, 145, and 91 Subpart K that take into consideration factors such as start time, workload, shift changes, circadian rhythms, adequate rest time, and other factors shown by recent research, scientific evidence, and current industry experience to affect maintenance crew alertness. (Supersedes Safety Recommendation A-97-71 and is classified “Open—Unacceptable Response”) “</a:t>
            </a:r>
            <a:endParaRPr lang="en-US" altLang="en-US" sz="950" dirty="0"/>
          </a:p>
          <a:p>
            <a:pPr marL="171450" indent="-1588">
              <a:buFontTx/>
              <a:buChar char="•"/>
              <a:defRPr/>
            </a:pPr>
            <a:r>
              <a:rPr lang="en-US" altLang="en-US" sz="1200" dirty="0"/>
              <a:t>A-15-016 </a:t>
            </a:r>
            <a:r>
              <a:rPr lang="en-US" altLang="en-US" sz="950" dirty="0"/>
              <a:t>“</a:t>
            </a:r>
            <a:r>
              <a:rPr lang="en-US" sz="950" dirty="0"/>
              <a:t>Include specific guidance in the Federal Aviation Administration inspector handbook that defines responsibilities for principal inspectors for the oversight of an operator’s loading, restraint, and documentation of special cargo loads.” </a:t>
            </a:r>
            <a:endParaRPr lang="en-US" altLang="en-US" sz="950" dirty="0"/>
          </a:p>
        </p:txBody>
      </p:sp>
      <p:sp>
        <p:nvSpPr>
          <p:cNvPr id="5131" name="Rectangle 3"/>
          <p:cNvSpPr>
            <a:spLocks noChangeArrowheads="1"/>
          </p:cNvSpPr>
          <p:nvPr/>
        </p:nvSpPr>
        <p:spPr bwMode="auto">
          <a:xfrm>
            <a:off x="0" y="3790950"/>
            <a:ext cx="4495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Tx/>
              <a:buAutoNum type="arabicPeriod"/>
            </a:pPr>
            <a:endParaRPr lang="en-US" altLang="en-US" sz="1000" dirty="0"/>
          </a:p>
        </p:txBody>
      </p:sp>
      <p:sp>
        <p:nvSpPr>
          <p:cNvPr id="5132" name="Rectangle 127"/>
          <p:cNvSpPr>
            <a:spLocks noChangeArrowheads="1"/>
          </p:cNvSpPr>
          <p:nvPr/>
        </p:nvSpPr>
        <p:spPr bwMode="auto">
          <a:xfrm>
            <a:off x="152400" y="3786188"/>
            <a:ext cx="4038600"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8600" indent="-228600">
              <a:buFontTx/>
              <a:buChar char="•"/>
            </a:pPr>
            <a:r>
              <a:rPr lang="en-US" altLang="en-US" sz="1200" dirty="0"/>
              <a:t>Implement field testing of LOSA techniques with at least two major carrier/maintenance organizations (FY15)</a:t>
            </a:r>
          </a:p>
          <a:p>
            <a:pPr marL="228600" indent="-228600">
              <a:buFontTx/>
              <a:buChar char="•"/>
            </a:pPr>
            <a:r>
              <a:rPr lang="en-US" altLang="en-US" sz="1200" dirty="0"/>
              <a:t>Field test alternative Maintenance Fatigue Risk Management techniques with at least one major carrier/mx organization (FY15)</a:t>
            </a:r>
          </a:p>
          <a:p>
            <a:pPr marL="228600" indent="-228600">
              <a:buFontTx/>
              <a:buChar char="•"/>
            </a:pPr>
            <a:r>
              <a:rPr lang="en-US" altLang="en-US" sz="1200" dirty="0"/>
              <a:t>Review the FAA approval criteria and process for technical documentation. (FY15)</a:t>
            </a:r>
          </a:p>
          <a:p>
            <a:pPr marL="228600" indent="-228600">
              <a:buFontTx/>
              <a:buChar char="•"/>
            </a:pPr>
            <a:r>
              <a:rPr lang="en-US" altLang="en-US" sz="1200" dirty="0"/>
              <a:t>Review industry segments’ policies and practices across the life cycle of technical documentation (i.e., develop, evaluate, revise, approve, deliver, sustain) (FY15) </a:t>
            </a:r>
            <a:endParaRPr lang="en-US" altLang="en-US" sz="1300" dirty="0"/>
          </a:p>
        </p:txBody>
      </p:sp>
      <p:sp>
        <p:nvSpPr>
          <p:cNvPr id="5133" name="Rectangle 6"/>
          <p:cNvSpPr>
            <a:spLocks noChangeArrowheads="1"/>
          </p:cNvSpPr>
          <p:nvPr/>
        </p:nvSpPr>
        <p:spPr bwMode="auto">
          <a:xfrm>
            <a:off x="4800600" y="34480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sz="1700" b="1" u="sng" dirty="0">
                <a:solidFill>
                  <a:srgbClr val="000000"/>
                </a:solidFill>
              </a:rPr>
              <a:t>Research Accomplishments in FY15</a:t>
            </a:r>
          </a:p>
          <a:p>
            <a:pPr>
              <a:spcBef>
                <a:spcPct val="20000"/>
              </a:spcBef>
            </a:pPr>
            <a:endParaRPr lang="en-US" altLang="en-US" b="1" dirty="0">
              <a:solidFill>
                <a:srgbClr val="000000"/>
              </a:solidFill>
            </a:endParaRPr>
          </a:p>
        </p:txBody>
      </p:sp>
      <p:sp>
        <p:nvSpPr>
          <p:cNvPr id="5134" name="TextBox 2"/>
          <p:cNvSpPr txBox="1">
            <a:spLocks noChangeArrowheads="1"/>
          </p:cNvSpPr>
          <p:nvPr/>
        </p:nvSpPr>
        <p:spPr bwMode="auto">
          <a:xfrm>
            <a:off x="4694238" y="3810000"/>
            <a:ext cx="4114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Char char="•"/>
            </a:pPr>
            <a:r>
              <a:rPr lang="en-US" altLang="en-US" sz="1200" dirty="0"/>
              <a:t>Report on best practices for Maintenance and  Ramp Line Operations Safety Assessment (LOSA)</a:t>
            </a:r>
            <a:endParaRPr lang="en-US" altLang="en-US" b="1" dirty="0"/>
          </a:p>
          <a:p>
            <a:pPr eaLnBrk="1" hangingPunct="1">
              <a:buFontTx/>
              <a:buChar char="•"/>
            </a:pPr>
            <a:r>
              <a:rPr lang="en-US" altLang="en-US" sz="1200" dirty="0"/>
              <a:t>Data collection from five carriers currently using Maintenance Fatigue Risk Management systems</a:t>
            </a:r>
          </a:p>
          <a:p>
            <a:pPr eaLnBrk="1" hangingPunct="1">
              <a:buFontTx/>
              <a:buChar char="•"/>
            </a:pPr>
            <a:r>
              <a:rPr lang="en-US" altLang="en-US" sz="1200" dirty="0"/>
              <a:t>Technical report  on literature review for failure to follow maintenance procedures to develop taxonomy for analysis and solution development</a:t>
            </a:r>
          </a:p>
          <a:p>
            <a:pPr eaLnBrk="1" hangingPunct="1">
              <a:buFontTx/>
              <a:buChar char="•"/>
            </a:pPr>
            <a:endParaRPr lang="en-US" altLang="en-US" sz="1200" dirty="0"/>
          </a:p>
        </p:txBody>
      </p:sp>
      <p:pic>
        <p:nvPicPr>
          <p:cNvPr id="5135" name="Picture 15" descr="C:\Users\AAM510KA\AppData\Local\Microsoft\Windows\Temporary Internet Files\Content.Outlook\KMZLIVH7\photo 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1613" y="95250"/>
            <a:ext cx="1169987"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6" name="Picture 16" descr="C:\Users\AAM510KA\AppData\Local\Microsoft\Windows\Temporary Internet Files\Content.Outlook\KMZLIVH7\photo 1 (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1888" y="4953000"/>
            <a:ext cx="1373187"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7" name="TextBox 16"/>
          <p:cNvSpPr txBox="1">
            <a:spLocks noChangeArrowheads="1"/>
          </p:cNvSpPr>
          <p:nvPr/>
        </p:nvSpPr>
        <p:spPr bwMode="auto">
          <a:xfrm>
            <a:off x="285750" y="6324600"/>
            <a:ext cx="21320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1100" dirty="0">
                <a:solidFill>
                  <a:srgbClr val="FFFFFF"/>
                </a:solidFill>
              </a:rPr>
              <a:t>FY15 HF REDAC Fall  Meeting</a:t>
            </a:r>
          </a:p>
        </p:txBody>
      </p:sp>
      <p:sp>
        <p:nvSpPr>
          <p:cNvPr id="2" name="Slide Number Placeholder 1"/>
          <p:cNvSpPr>
            <a:spLocks noGrp="1"/>
          </p:cNvSpPr>
          <p:nvPr>
            <p:ph type="sldNum" sz="quarter" idx="10"/>
          </p:nvPr>
        </p:nvSpPr>
        <p:spPr/>
        <p:txBody>
          <a:bodyPr/>
          <a:lstStyle/>
          <a:p>
            <a:pPr>
              <a:defRPr/>
            </a:pPr>
            <a:fld id="{6F1E2BD0-5F9E-4CD7-9EE5-01B154784262}"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2588" y="122238"/>
            <a:ext cx="8472487" cy="762000"/>
          </a:xfrm>
        </p:spPr>
        <p:txBody>
          <a:bodyPr/>
          <a:lstStyle/>
          <a:p>
            <a:pPr eaLnBrk="1" hangingPunct="1"/>
            <a:r>
              <a:rPr lang="en-US" altLang="en-US" sz="2000" dirty="0" smtClean="0"/>
              <a:t>Advanced Vision Systems – EFVS, EVS, </a:t>
            </a:r>
            <a:r>
              <a:rPr lang="en-US" altLang="en-US" sz="2000" dirty="0" err="1" smtClean="0"/>
              <a:t>SVS</a:t>
            </a:r>
            <a:r>
              <a:rPr lang="en-US" altLang="en-US" sz="2000" dirty="0" smtClean="0"/>
              <a:t>, and CVS, HUD, HMD</a:t>
            </a:r>
            <a:br>
              <a:rPr lang="en-US" altLang="en-US" sz="2000" dirty="0" smtClean="0"/>
            </a:br>
            <a:r>
              <a:rPr lang="en-US" altLang="en-US" sz="2000" dirty="0" smtClean="0"/>
              <a:t> – Ops Approval Criteria (</a:t>
            </a:r>
            <a:r>
              <a:rPr lang="en-US" altLang="en-US" sz="2000" dirty="0" err="1" smtClean="0"/>
              <a:t>A11G</a:t>
            </a:r>
            <a:r>
              <a:rPr lang="en-US" altLang="en-US" sz="2000" dirty="0" smtClean="0"/>
              <a:t>. </a:t>
            </a:r>
            <a:r>
              <a:rPr lang="en-US" altLang="en-US" sz="2000" dirty="0" err="1" smtClean="0"/>
              <a:t>HF.4</a:t>
            </a:r>
            <a:r>
              <a:rPr lang="en-US" altLang="en-US" sz="2000" dirty="0" smtClean="0"/>
              <a:t>)</a:t>
            </a:r>
          </a:p>
        </p:txBody>
      </p:sp>
      <p:sp>
        <p:nvSpPr>
          <p:cNvPr id="6147" name="Rectangle 3"/>
          <p:cNvSpPr>
            <a:spLocks noChangeArrowheads="1"/>
          </p:cNvSpPr>
          <p:nvPr/>
        </p:nvSpPr>
        <p:spPr bwMode="auto">
          <a:xfrm>
            <a:off x="206375" y="3735388"/>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dirty="0"/>
              <a:t>Critical Milestones</a:t>
            </a:r>
          </a:p>
        </p:txBody>
      </p:sp>
      <p:sp>
        <p:nvSpPr>
          <p:cNvPr id="6148"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a:t>Sponsor  Outcome</a:t>
            </a:r>
          </a:p>
        </p:txBody>
      </p:sp>
      <p:sp>
        <p:nvSpPr>
          <p:cNvPr id="6149"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a:t>Research Requirement Description</a:t>
            </a:r>
            <a:endParaRPr lang="en-US" altLang="en-US" sz="1200" u="sng"/>
          </a:p>
        </p:txBody>
      </p:sp>
      <p:sp>
        <p:nvSpPr>
          <p:cNvPr id="6150"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1" name="Line 8"/>
          <p:cNvSpPr>
            <a:spLocks noChangeShapeType="1"/>
          </p:cNvSpPr>
          <p:nvPr/>
        </p:nvSpPr>
        <p:spPr bwMode="auto">
          <a:xfrm>
            <a:off x="0" y="37401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2"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400"/>
          </a:p>
        </p:txBody>
      </p:sp>
      <p:sp>
        <p:nvSpPr>
          <p:cNvPr id="6153" name="Rectangle 127"/>
          <p:cNvSpPr>
            <a:spLocks noChangeArrowheads="1"/>
          </p:cNvSpPr>
          <p:nvPr/>
        </p:nvSpPr>
        <p:spPr bwMode="auto">
          <a:xfrm>
            <a:off x="152400" y="1371600"/>
            <a:ext cx="4168775"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Tx/>
              <a:buChar char="•"/>
            </a:pPr>
            <a:r>
              <a:rPr lang="en-US" altLang="en-US" sz="1200" dirty="0"/>
              <a:t>Human factors data to support operational credit and approvals is needed for:</a:t>
            </a:r>
          </a:p>
          <a:p>
            <a:pPr marL="341313" lvl="1" indent="-171450">
              <a:buFontTx/>
              <a:buChar char="-"/>
            </a:pPr>
            <a:r>
              <a:rPr lang="en-US" altLang="en-US" sz="1200" dirty="0"/>
              <a:t>New applications with synthetic vision displayed on the </a:t>
            </a:r>
            <a:r>
              <a:rPr lang="en-US" altLang="en-US" sz="1200" dirty="0" smtClean="0"/>
              <a:t>head up display (HUD)</a:t>
            </a:r>
            <a:endParaRPr lang="en-US" altLang="en-US" sz="1200" dirty="0"/>
          </a:p>
          <a:p>
            <a:pPr marL="341313" lvl="1" indent="-171450">
              <a:buFontTx/>
              <a:buChar char="-"/>
            </a:pPr>
            <a:r>
              <a:rPr lang="en-US" altLang="en-US" sz="1200" dirty="0"/>
              <a:t>Synthetic vision and guidance information for civil applications of head-worn displays</a:t>
            </a:r>
          </a:p>
          <a:p>
            <a:pPr marL="341313" lvl="1" indent="-171450">
              <a:buFontTx/>
              <a:buChar char="-"/>
            </a:pPr>
            <a:r>
              <a:rPr lang="en-US" altLang="en-US" sz="1200" dirty="0"/>
              <a:t>Use of head-worn displays</a:t>
            </a:r>
          </a:p>
          <a:p>
            <a:pPr marL="171450" indent="-171450">
              <a:buFontTx/>
              <a:buChar char="•"/>
            </a:pPr>
            <a:r>
              <a:rPr lang="en-US" altLang="en-US" sz="1200" dirty="0"/>
              <a:t>Sponsor: Terry King (</a:t>
            </a:r>
            <a:r>
              <a:rPr lang="en-US" altLang="en-US" sz="1200" dirty="0" err="1"/>
              <a:t>AFS</a:t>
            </a:r>
            <a:r>
              <a:rPr lang="en-US" altLang="en-US" sz="1200" dirty="0"/>
              <a:t>-400)</a:t>
            </a:r>
          </a:p>
        </p:txBody>
      </p:sp>
      <p:sp>
        <p:nvSpPr>
          <p:cNvPr id="6154" name="Rectangle 129"/>
          <p:cNvSpPr>
            <a:spLocks noChangeArrowheads="1"/>
          </p:cNvSpPr>
          <p:nvPr/>
        </p:nvSpPr>
        <p:spPr bwMode="auto">
          <a:xfrm>
            <a:off x="4694238" y="1295400"/>
            <a:ext cx="4144962"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Tx/>
              <a:buChar char="•"/>
            </a:pPr>
            <a:r>
              <a:rPr lang="en-US" altLang="en-US" sz="1200"/>
              <a:t>Increase safety, efficiency, capacity, and throughput during low visibility conditions using advanced vision systems, head-up displays, and head-mounted displays.</a:t>
            </a:r>
          </a:p>
          <a:p>
            <a:pPr marL="171450" indent="-171450">
              <a:buFontTx/>
              <a:buChar char="•"/>
            </a:pPr>
            <a:r>
              <a:rPr lang="en-US" altLang="en-US" sz="1200"/>
              <a:t>Enable more flight operations to occur in low visibility conditions with less ground infrastructure while maintaining an appropriate level of safety during approach, landing, taxi, and takeoff operations.</a:t>
            </a:r>
          </a:p>
        </p:txBody>
      </p:sp>
      <p:sp>
        <p:nvSpPr>
          <p:cNvPr id="6155" name="Rectangle 127"/>
          <p:cNvSpPr>
            <a:spLocks noChangeArrowheads="1"/>
          </p:cNvSpPr>
          <p:nvPr/>
        </p:nvSpPr>
        <p:spPr bwMode="auto">
          <a:xfrm>
            <a:off x="152400" y="3986213"/>
            <a:ext cx="4419600" cy="233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Tx/>
              <a:buChar char="•"/>
              <a:defRPr/>
            </a:pPr>
            <a:r>
              <a:rPr lang="en-US" altLang="en-US" sz="1200" dirty="0" smtClean="0"/>
              <a:t>HMD/HUD (head mounted display/ head up display)</a:t>
            </a:r>
            <a:endParaRPr lang="en-US" altLang="en-US" sz="1200" dirty="0"/>
          </a:p>
          <a:p>
            <a:pPr marL="341313" indent="-163513">
              <a:buFontTx/>
              <a:buChar char="-"/>
              <a:defRPr/>
            </a:pPr>
            <a:r>
              <a:rPr lang="en-US" altLang="en-US" sz="1100" dirty="0"/>
              <a:t>Simulation to quantify performance contribution of HUD use (FY16)</a:t>
            </a:r>
          </a:p>
          <a:p>
            <a:pPr marL="341313" indent="-163513">
              <a:buFontTx/>
              <a:buChar char="-"/>
              <a:defRPr/>
            </a:pPr>
            <a:r>
              <a:rPr lang="en-US" altLang="en-US" sz="1100" dirty="0"/>
              <a:t>Industry/product review of existing HMD systems (FY16)</a:t>
            </a:r>
          </a:p>
          <a:p>
            <a:pPr marL="341313" indent="-163513">
              <a:buFontTx/>
              <a:buChar char="-"/>
              <a:defRPr/>
            </a:pPr>
            <a:r>
              <a:rPr lang="en-US" altLang="en-US" sz="1100" dirty="0"/>
              <a:t>Research plan and data collection identifying human performance considerations (FY17)</a:t>
            </a:r>
          </a:p>
          <a:p>
            <a:pPr marL="171450" indent="-171450">
              <a:buFontTx/>
              <a:buChar char="•"/>
              <a:defRPr/>
            </a:pPr>
            <a:r>
              <a:rPr lang="en-US" altLang="en-US" sz="1200" dirty="0"/>
              <a:t>SVGS</a:t>
            </a:r>
          </a:p>
          <a:p>
            <a:pPr marL="334963" indent="-171450">
              <a:buFontTx/>
              <a:buChar char="-"/>
              <a:defRPr/>
            </a:pPr>
            <a:r>
              <a:rPr lang="en-US" altLang="en-US" sz="1100" dirty="0"/>
              <a:t>SVS simulation measuring baseline performance (FY16)</a:t>
            </a:r>
          </a:p>
          <a:p>
            <a:pPr marL="334963" indent="-171450">
              <a:buFontTx/>
              <a:buChar char="-"/>
              <a:defRPr/>
            </a:pPr>
            <a:r>
              <a:rPr lang="en-US" sz="1100" dirty="0"/>
              <a:t>Characterize pilot performance using SVGS for specific low visibility operations (FY17)</a:t>
            </a:r>
          </a:p>
          <a:p>
            <a:pPr marL="334963" indent="-171450">
              <a:buFontTx/>
              <a:buChar char="-"/>
              <a:defRPr/>
            </a:pPr>
            <a:r>
              <a:rPr lang="en-US" altLang="en-US" sz="1100" dirty="0"/>
              <a:t>Identification of minimum training and currency requirements for SVS proficiency (FY18)</a:t>
            </a:r>
          </a:p>
          <a:p>
            <a:pPr marL="171450" indent="-171450">
              <a:defRPr/>
            </a:pPr>
            <a:endParaRPr lang="en-US" altLang="en-US" sz="1200" dirty="0"/>
          </a:p>
        </p:txBody>
      </p:sp>
      <p:sp>
        <p:nvSpPr>
          <p:cNvPr id="6156" name="Rectangle 6"/>
          <p:cNvSpPr>
            <a:spLocks noChangeArrowheads="1"/>
          </p:cNvSpPr>
          <p:nvPr/>
        </p:nvSpPr>
        <p:spPr bwMode="auto">
          <a:xfrm>
            <a:off x="4648200" y="3733800"/>
            <a:ext cx="4343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a:solidFill>
                  <a:srgbClr val="000000"/>
                </a:solidFill>
              </a:rPr>
              <a:t>Research Accomplishments in FY15</a:t>
            </a:r>
          </a:p>
          <a:p>
            <a:pPr>
              <a:spcBef>
                <a:spcPct val="20000"/>
              </a:spcBef>
            </a:pPr>
            <a:endParaRPr lang="en-US" altLang="en-US" b="1">
              <a:solidFill>
                <a:srgbClr val="000000"/>
              </a:solidFill>
            </a:endParaRPr>
          </a:p>
        </p:txBody>
      </p:sp>
      <p:sp>
        <p:nvSpPr>
          <p:cNvPr id="6157" name="TextBox 2"/>
          <p:cNvSpPr txBox="1">
            <a:spLocks noChangeArrowheads="1"/>
          </p:cNvSpPr>
          <p:nvPr/>
        </p:nvSpPr>
        <p:spPr bwMode="auto">
          <a:xfrm>
            <a:off x="4724400" y="4060825"/>
            <a:ext cx="3962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Char char="•"/>
            </a:pPr>
            <a:r>
              <a:rPr lang="en-US" altLang="en-US" sz="1200" dirty="0"/>
              <a:t>Report on display formats  HUD or HDD for SA CAT I approach with varied </a:t>
            </a:r>
            <a:r>
              <a:rPr lang="en-US" altLang="en-US" sz="1200" dirty="0" err="1"/>
              <a:t>RVR</a:t>
            </a:r>
            <a:r>
              <a:rPr lang="en-US" altLang="en-US" sz="1200" dirty="0"/>
              <a:t> and DH delivered to sponsors</a:t>
            </a:r>
          </a:p>
          <a:p>
            <a:pPr eaLnBrk="1" hangingPunct="1">
              <a:buFontTx/>
              <a:buChar char="•"/>
            </a:pPr>
            <a:endParaRPr lang="en-US" altLang="en-US" sz="1200" dirty="0"/>
          </a:p>
          <a:p>
            <a:pPr eaLnBrk="1" hangingPunct="1">
              <a:buFontTx/>
              <a:buChar char="•"/>
            </a:pPr>
            <a:endParaRPr lang="en-US" altLang="en-US" sz="1200" dirty="0"/>
          </a:p>
          <a:p>
            <a:pPr eaLnBrk="1" hangingPunct="1">
              <a:buFontTx/>
              <a:buChar char="•"/>
            </a:pPr>
            <a:endParaRPr lang="en-US" altLang="en-US" sz="1200" dirty="0"/>
          </a:p>
          <a:p>
            <a:pPr eaLnBrk="1" hangingPunct="1">
              <a:buFontTx/>
              <a:buChar char="•"/>
            </a:pPr>
            <a:endParaRPr lang="en-US" altLang="en-US" sz="1200" dirty="0"/>
          </a:p>
          <a:p>
            <a:pPr marL="0" indent="0" eaLnBrk="1" hangingPunct="1"/>
            <a:endParaRPr lang="en-US" altLang="en-US" sz="1200" dirty="0"/>
          </a:p>
          <a:p>
            <a:pPr marL="0" indent="0" eaLnBrk="1" hangingPunct="1"/>
            <a:endParaRPr lang="en-US" altLang="en-US" sz="1200" dirty="0"/>
          </a:p>
          <a:p>
            <a:pPr marL="0" indent="0" eaLnBrk="1" hangingPunct="1"/>
            <a:endParaRPr lang="en-US" altLang="en-US" sz="1200" dirty="0"/>
          </a:p>
        </p:txBody>
      </p:sp>
      <p:pic>
        <p:nvPicPr>
          <p:cNvPr id="6158"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2698750"/>
            <a:ext cx="124142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72100" y="2698750"/>
            <a:ext cx="990600"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0"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68206" y="4724400"/>
            <a:ext cx="132238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1" name="TextBox 16"/>
          <p:cNvSpPr txBox="1">
            <a:spLocks noChangeArrowheads="1"/>
          </p:cNvSpPr>
          <p:nvPr/>
        </p:nvSpPr>
        <p:spPr bwMode="auto">
          <a:xfrm>
            <a:off x="285750" y="6324600"/>
            <a:ext cx="21320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1100">
                <a:solidFill>
                  <a:srgbClr val="FFFFFF"/>
                </a:solidFill>
              </a:rPr>
              <a:t>FY15 HF REDAC Fall  Meeting</a:t>
            </a:r>
          </a:p>
        </p:txBody>
      </p:sp>
      <p:sp>
        <p:nvSpPr>
          <p:cNvPr id="2" name="Slide Number Placeholder 1"/>
          <p:cNvSpPr>
            <a:spLocks noGrp="1"/>
          </p:cNvSpPr>
          <p:nvPr>
            <p:ph type="sldNum" sz="quarter" idx="10"/>
          </p:nvPr>
        </p:nvSpPr>
        <p:spPr/>
        <p:txBody>
          <a:bodyPr/>
          <a:lstStyle/>
          <a:p>
            <a:pPr>
              <a:defRPr/>
            </a:pPr>
            <a:fld id="{6F1E2BD0-5F9E-4CD7-9EE5-01B154784262}"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2588" y="122238"/>
            <a:ext cx="8472487" cy="762000"/>
          </a:xfrm>
        </p:spPr>
        <p:txBody>
          <a:bodyPr/>
          <a:lstStyle/>
          <a:p>
            <a:r>
              <a:rPr lang="en-US" altLang="en-US" sz="2000" smtClean="0"/>
              <a:t>General Aviation Safety Improvements Research – </a:t>
            </a:r>
            <a:br>
              <a:rPr lang="en-US" altLang="en-US" sz="2000" smtClean="0"/>
            </a:br>
            <a:r>
              <a:rPr lang="en-US" altLang="en-US" sz="2000" smtClean="0"/>
              <a:t>A Multi-Method Approach to Accident Reduction (A11G. HF.6)</a:t>
            </a:r>
            <a:br>
              <a:rPr lang="en-US" altLang="en-US" sz="2000" smtClean="0"/>
            </a:br>
            <a:endParaRPr lang="en-US" altLang="en-US" sz="2000" smtClean="0"/>
          </a:p>
        </p:txBody>
      </p:sp>
      <p:sp>
        <p:nvSpPr>
          <p:cNvPr id="7171" name="Rectangle 3"/>
          <p:cNvSpPr>
            <a:spLocks noChangeArrowheads="1"/>
          </p:cNvSpPr>
          <p:nvPr/>
        </p:nvSpPr>
        <p:spPr bwMode="auto">
          <a:xfrm>
            <a:off x="206375" y="37338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a:t>Critical Milestones</a:t>
            </a:r>
          </a:p>
        </p:txBody>
      </p:sp>
      <p:sp>
        <p:nvSpPr>
          <p:cNvPr id="7172"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a:t>Sponsor  Outcome</a:t>
            </a:r>
          </a:p>
        </p:txBody>
      </p:sp>
      <p:sp>
        <p:nvSpPr>
          <p:cNvPr id="7173"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a:t>Research Requirement Description</a:t>
            </a:r>
            <a:endParaRPr lang="en-US" altLang="en-US" sz="1200" u="sng"/>
          </a:p>
        </p:txBody>
      </p:sp>
      <p:sp>
        <p:nvSpPr>
          <p:cNvPr id="7174" name="Line 7"/>
          <p:cNvSpPr>
            <a:spLocks noChangeShapeType="1"/>
          </p:cNvSpPr>
          <p:nvPr/>
        </p:nvSpPr>
        <p:spPr bwMode="auto">
          <a:xfrm>
            <a:off x="4495800" y="990600"/>
            <a:ext cx="0" cy="50085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5" name="Line 8"/>
          <p:cNvSpPr>
            <a:spLocks noChangeShapeType="1"/>
          </p:cNvSpPr>
          <p:nvPr/>
        </p:nvSpPr>
        <p:spPr bwMode="auto">
          <a:xfrm>
            <a:off x="0" y="37401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6"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400"/>
          </a:p>
        </p:txBody>
      </p:sp>
      <p:sp>
        <p:nvSpPr>
          <p:cNvPr id="6153" name="Rectangle 127"/>
          <p:cNvSpPr>
            <a:spLocks noChangeArrowheads="1"/>
          </p:cNvSpPr>
          <p:nvPr/>
        </p:nvSpPr>
        <p:spPr bwMode="auto">
          <a:xfrm>
            <a:off x="152400" y="1295400"/>
            <a:ext cx="40386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Tx/>
              <a:buChar char="•"/>
              <a:defRPr/>
            </a:pPr>
            <a:r>
              <a:rPr lang="en-US" altLang="en-US" sz="1200" dirty="0"/>
              <a:t>Identify and evaluate appropriate interventions for reducing the GA accident rate through research focused on:</a:t>
            </a:r>
          </a:p>
          <a:p>
            <a:pPr marL="461963" indent="-228600">
              <a:buFontTx/>
              <a:buAutoNum type="arabicParenR"/>
              <a:defRPr/>
            </a:pPr>
            <a:r>
              <a:rPr lang="en-US" altLang="en-US" sz="1200" dirty="0"/>
              <a:t>Available aircraft equipment/technologies not currently used in GA and</a:t>
            </a:r>
          </a:p>
          <a:p>
            <a:pPr marL="461963" indent="-228600">
              <a:buFontTx/>
              <a:buAutoNum type="arabicParenR"/>
              <a:defRPr/>
            </a:pPr>
            <a:r>
              <a:rPr lang="en-US" altLang="en-US" sz="1200" dirty="0"/>
              <a:t>New ways of addressing errors in pilot decision making.</a:t>
            </a:r>
          </a:p>
          <a:p>
            <a:pPr marL="171450" indent="-171450">
              <a:buFontTx/>
              <a:buChar char="•"/>
              <a:defRPr/>
            </a:pPr>
            <a:r>
              <a:rPr lang="en-US" altLang="en-US" sz="1200" dirty="0"/>
              <a:t>Sponsor: Dave Sizoo (ACE-110)</a:t>
            </a:r>
          </a:p>
        </p:txBody>
      </p:sp>
      <p:sp>
        <p:nvSpPr>
          <p:cNvPr id="6154" name="Rectangle 129"/>
          <p:cNvSpPr>
            <a:spLocks noChangeArrowheads="1"/>
          </p:cNvSpPr>
          <p:nvPr/>
        </p:nvSpPr>
        <p:spPr bwMode="auto">
          <a:xfrm>
            <a:off x="4694238" y="1295400"/>
            <a:ext cx="4144962"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8600" indent="-228600">
              <a:buFontTx/>
              <a:buChar char="•"/>
              <a:defRPr/>
            </a:pPr>
            <a:r>
              <a:rPr lang="en-US" altLang="en-US" sz="1200" dirty="0"/>
              <a:t>Update regulatory and guidance material, e.g., AC 23.1311-1C and AC 23-17C, plus policy for 23.1329 which provide more general guidance for the relevant flight deck displays</a:t>
            </a:r>
          </a:p>
          <a:p>
            <a:pPr>
              <a:defRPr/>
            </a:pPr>
            <a:endParaRPr lang="en-US" altLang="en-US" sz="1200" dirty="0"/>
          </a:p>
        </p:txBody>
      </p:sp>
      <p:sp>
        <p:nvSpPr>
          <p:cNvPr id="7179" name="Rectangle 127"/>
          <p:cNvSpPr>
            <a:spLocks noChangeArrowheads="1"/>
          </p:cNvSpPr>
          <p:nvPr/>
        </p:nvSpPr>
        <p:spPr bwMode="auto">
          <a:xfrm>
            <a:off x="152400" y="4116388"/>
            <a:ext cx="40386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Tx/>
              <a:buChar char="•"/>
            </a:pPr>
            <a:r>
              <a:rPr lang="en-US" altLang="en-US" sz="1200"/>
              <a:t>Research plan and data collection for simulator evaluations of each AoA indicator (FY15)</a:t>
            </a:r>
          </a:p>
          <a:p>
            <a:pPr marL="171450" indent="-171450">
              <a:buFontTx/>
              <a:buChar char="•"/>
            </a:pPr>
            <a:r>
              <a:rPr lang="en-US" altLang="en-US" sz="1200"/>
              <a:t>Human factors data and research recommendations identifying: (1) underlying causes of loss of control and stall in GA, and (2) potential intervention points (FY16)</a:t>
            </a:r>
          </a:p>
        </p:txBody>
      </p:sp>
      <p:sp>
        <p:nvSpPr>
          <p:cNvPr id="7180" name="Rectangle 6"/>
          <p:cNvSpPr>
            <a:spLocks noChangeArrowheads="1"/>
          </p:cNvSpPr>
          <p:nvPr/>
        </p:nvSpPr>
        <p:spPr bwMode="auto">
          <a:xfrm>
            <a:off x="4800600" y="38290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sz="1700" b="1" u="sng">
                <a:solidFill>
                  <a:srgbClr val="000000"/>
                </a:solidFill>
              </a:rPr>
              <a:t>Research Accomplishments in FY15</a:t>
            </a:r>
          </a:p>
          <a:p>
            <a:pPr>
              <a:spcBef>
                <a:spcPct val="20000"/>
              </a:spcBef>
            </a:pPr>
            <a:endParaRPr lang="en-US" altLang="en-US" b="1">
              <a:solidFill>
                <a:srgbClr val="000000"/>
              </a:solidFill>
            </a:endParaRPr>
          </a:p>
        </p:txBody>
      </p:sp>
      <p:sp>
        <p:nvSpPr>
          <p:cNvPr id="6157" name="TextBox 2"/>
          <p:cNvSpPr txBox="1">
            <a:spLocks noChangeArrowheads="1"/>
          </p:cNvSpPr>
          <p:nvPr/>
        </p:nvSpPr>
        <p:spPr bwMode="auto">
          <a:xfrm>
            <a:off x="4876800" y="4089400"/>
            <a:ext cx="396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 indent="-57150">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pPr marL="233363" indent="-233363">
              <a:buFontTx/>
              <a:buChar char="•"/>
              <a:defRPr/>
            </a:pPr>
            <a:r>
              <a:rPr lang="en-US" altLang="en-US" sz="1200" b="0" dirty="0" smtClean="0"/>
              <a:t>Developed add-on </a:t>
            </a:r>
            <a:r>
              <a:rPr lang="en-US" altLang="en-US" sz="1200" b="0" dirty="0" err="1" smtClean="0"/>
              <a:t>AoA</a:t>
            </a:r>
            <a:r>
              <a:rPr lang="en-US" altLang="en-US" sz="1200" b="0" dirty="0" smtClean="0"/>
              <a:t> simulation environment for data collection</a:t>
            </a:r>
          </a:p>
          <a:p>
            <a:pPr marL="233363" indent="-233363">
              <a:buFontTx/>
              <a:buChar char="•"/>
              <a:defRPr/>
            </a:pPr>
            <a:r>
              <a:rPr lang="en-US" altLang="en-US" sz="1200" b="0" dirty="0" smtClean="0"/>
              <a:t>Research plan for simulator evaluation</a:t>
            </a:r>
          </a:p>
          <a:p>
            <a:pPr marL="233363" indent="-233363">
              <a:buFontTx/>
              <a:buChar char="•"/>
              <a:defRPr/>
            </a:pPr>
            <a:r>
              <a:rPr lang="en-US" altLang="en-US" sz="1200" b="0" dirty="0" smtClean="0"/>
              <a:t>Collecting data on add-on </a:t>
            </a:r>
            <a:r>
              <a:rPr lang="en-US" altLang="en-US" sz="1200" b="0" dirty="0" err="1" smtClean="0"/>
              <a:t>AoA</a:t>
            </a:r>
            <a:r>
              <a:rPr lang="en-US" altLang="en-US" sz="1200" b="0" dirty="0" smtClean="0"/>
              <a:t> in simulator</a:t>
            </a:r>
          </a:p>
          <a:p>
            <a:pPr>
              <a:buFontTx/>
              <a:buChar char="•"/>
              <a:defRPr/>
            </a:pPr>
            <a:endParaRPr lang="en-US" altLang="en-US" sz="1200" b="0" dirty="0" smtClean="0"/>
          </a:p>
          <a:p>
            <a:pPr>
              <a:buFontTx/>
              <a:buChar char="•"/>
              <a:defRPr/>
            </a:pPr>
            <a:endParaRPr lang="en-US" altLang="en-US" sz="1200" b="0" dirty="0" smtClean="0"/>
          </a:p>
        </p:txBody>
      </p:sp>
      <p:pic>
        <p:nvPicPr>
          <p:cNvPr id="7182" name="Picture 3" descr="00314_Bendix_King_KLR_10.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80150" y="4953000"/>
            <a:ext cx="14859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3" name="Picture 3" descr="11-12670.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33963" y="4953000"/>
            <a:ext cx="1265237"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4" name="Picture 4" descr="Angle_of_Attack_Indicator_13939.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66050" y="4953000"/>
            <a:ext cx="996950"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5" name="TextBox 16"/>
          <p:cNvSpPr txBox="1">
            <a:spLocks noChangeArrowheads="1"/>
          </p:cNvSpPr>
          <p:nvPr/>
        </p:nvSpPr>
        <p:spPr bwMode="auto">
          <a:xfrm>
            <a:off x="285750" y="6324600"/>
            <a:ext cx="21320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1100">
                <a:solidFill>
                  <a:srgbClr val="FFFFFF"/>
                </a:solidFill>
              </a:rPr>
              <a:t>FY15 HF REDAC Fall  Meeting</a:t>
            </a:r>
          </a:p>
        </p:txBody>
      </p:sp>
      <p:sp>
        <p:nvSpPr>
          <p:cNvPr id="2" name="Slide Number Placeholder 1"/>
          <p:cNvSpPr>
            <a:spLocks noGrp="1"/>
          </p:cNvSpPr>
          <p:nvPr>
            <p:ph type="sldNum" sz="quarter" idx="10"/>
          </p:nvPr>
        </p:nvSpPr>
        <p:spPr/>
        <p:txBody>
          <a:bodyPr/>
          <a:lstStyle/>
          <a:p>
            <a:pPr>
              <a:defRPr/>
            </a:pPr>
            <a:fld id="{6F1E2BD0-5F9E-4CD7-9EE5-01B154784262}"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2588" y="0"/>
            <a:ext cx="8472487" cy="762000"/>
          </a:xfrm>
        </p:spPr>
        <p:txBody>
          <a:bodyPr/>
          <a:lstStyle/>
          <a:p>
            <a:r>
              <a:rPr lang="en-US" altLang="en-US" sz="2000" smtClean="0"/>
              <a:t>Human Factors Research and Development for Improved Rotorcraft Operational Safety (A11G. HF.7)</a:t>
            </a:r>
          </a:p>
        </p:txBody>
      </p:sp>
      <p:sp>
        <p:nvSpPr>
          <p:cNvPr id="8195" name="Rectangle 3"/>
          <p:cNvSpPr>
            <a:spLocks noChangeArrowheads="1"/>
          </p:cNvSpPr>
          <p:nvPr/>
        </p:nvSpPr>
        <p:spPr bwMode="auto">
          <a:xfrm>
            <a:off x="206375" y="37338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a:t>Critical Milestones</a:t>
            </a:r>
          </a:p>
        </p:txBody>
      </p:sp>
      <p:sp>
        <p:nvSpPr>
          <p:cNvPr id="819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a:t>Sponsor  Outcome</a:t>
            </a:r>
          </a:p>
        </p:txBody>
      </p:sp>
      <p:sp>
        <p:nvSpPr>
          <p:cNvPr id="819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b="1" u="sng"/>
              <a:t>Research Requirement Description</a:t>
            </a:r>
            <a:endParaRPr lang="en-US" altLang="en-US" sz="1200" u="sng"/>
          </a:p>
        </p:txBody>
      </p:sp>
      <p:sp>
        <p:nvSpPr>
          <p:cNvPr id="8198"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9" name="Line 8"/>
          <p:cNvSpPr>
            <a:spLocks noChangeShapeType="1"/>
          </p:cNvSpPr>
          <p:nvPr/>
        </p:nvSpPr>
        <p:spPr bwMode="auto">
          <a:xfrm>
            <a:off x="0" y="37401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400"/>
          </a:p>
        </p:txBody>
      </p:sp>
      <p:sp>
        <p:nvSpPr>
          <p:cNvPr id="7177" name="Rectangle 127"/>
          <p:cNvSpPr>
            <a:spLocks noChangeArrowheads="1"/>
          </p:cNvSpPr>
          <p:nvPr/>
        </p:nvSpPr>
        <p:spPr bwMode="auto">
          <a:xfrm>
            <a:off x="152400" y="1295400"/>
            <a:ext cx="4038600"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buFontTx/>
              <a:buChar char="•"/>
              <a:defRPr/>
            </a:pPr>
            <a:r>
              <a:rPr lang="en-US" altLang="en-US" sz="1200" dirty="0"/>
              <a:t>A number of operational and technology challenges for the rotorcraft community may impact operational safety. Three Initiatives are prioritized from high to low as shown below:</a:t>
            </a:r>
          </a:p>
          <a:p>
            <a:pPr marL="404813" indent="-234950">
              <a:buFontTx/>
              <a:buChar char="-"/>
              <a:defRPr/>
            </a:pPr>
            <a:r>
              <a:rPr lang="en-US" altLang="en-US" sz="1200" dirty="0"/>
              <a:t>Helicopter Training Devices</a:t>
            </a:r>
          </a:p>
          <a:p>
            <a:pPr marL="404813" indent="-234950">
              <a:buFontTx/>
              <a:buChar char="-"/>
              <a:defRPr/>
            </a:pPr>
            <a:r>
              <a:rPr lang="en-US" altLang="en-US" sz="1200" dirty="0"/>
              <a:t>Scenario Based Training (SBT) for parts 61, 91, 141, and 135 operations</a:t>
            </a:r>
          </a:p>
          <a:p>
            <a:pPr marL="404813" indent="-234950">
              <a:buFontTx/>
              <a:buChar char="-"/>
              <a:defRPr/>
            </a:pPr>
            <a:r>
              <a:rPr lang="en-US" altLang="en-US" sz="1200" dirty="0"/>
              <a:t>Helicopter Crew Resource Management (CRM) for Part 91 and 135 operators including HAA operators.</a:t>
            </a:r>
          </a:p>
          <a:p>
            <a:pPr marL="171450" indent="-171450">
              <a:buFontTx/>
              <a:buChar char="•"/>
              <a:defRPr/>
            </a:pPr>
            <a:r>
              <a:rPr lang="en-US" altLang="en-US" sz="1200" dirty="0"/>
              <a:t>Sponsor: Steve Sparks (AFS-810)</a:t>
            </a:r>
          </a:p>
        </p:txBody>
      </p:sp>
      <p:sp>
        <p:nvSpPr>
          <p:cNvPr id="8202" name="Rectangle 129"/>
          <p:cNvSpPr>
            <a:spLocks noChangeArrowheads="1"/>
          </p:cNvSpPr>
          <p:nvPr/>
        </p:nvSpPr>
        <p:spPr bwMode="auto">
          <a:xfrm>
            <a:off x="4694238" y="1295400"/>
            <a:ext cx="4144962"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8600" indent="-228600">
              <a:buFontTx/>
              <a:buChar char="•"/>
            </a:pPr>
            <a:r>
              <a:rPr lang="en-US" altLang="en-US" sz="1200"/>
              <a:t>Improve safety of IFR operations in high density helicopter operations areas</a:t>
            </a:r>
          </a:p>
          <a:p>
            <a:pPr marL="228600" indent="-228600">
              <a:buFontTx/>
              <a:buChar char="•"/>
            </a:pPr>
            <a:r>
              <a:rPr lang="en-US" altLang="en-US" sz="1200"/>
              <a:t>Separate IFR operations from other commercial operations in metroplex areas. </a:t>
            </a:r>
          </a:p>
          <a:p>
            <a:pPr marL="228600" indent="-228600">
              <a:buFontTx/>
              <a:buChar char="•"/>
            </a:pPr>
            <a:r>
              <a:rPr lang="en-US" altLang="en-US" sz="1200"/>
              <a:t>Update guidance for aviation safety inspectors on oversight of 135 HEMS operators and weather decision making in operator training programs (FSIMS Order 8900.1). Potential update to AC 120-51 for CRM training for HEMS operations. </a:t>
            </a:r>
            <a:br>
              <a:rPr lang="en-US" altLang="en-US" sz="1200"/>
            </a:br>
            <a:endParaRPr lang="en-US" altLang="en-US" sz="1200"/>
          </a:p>
        </p:txBody>
      </p:sp>
      <p:sp>
        <p:nvSpPr>
          <p:cNvPr id="8203" name="Rectangle 127"/>
          <p:cNvSpPr>
            <a:spLocks noChangeArrowheads="1"/>
          </p:cNvSpPr>
          <p:nvPr/>
        </p:nvSpPr>
        <p:spPr bwMode="auto">
          <a:xfrm>
            <a:off x="152400" y="4116388"/>
            <a:ext cx="4038600" cy="1754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71450" indent="-171450">
              <a:buFontTx/>
              <a:buChar char="•"/>
              <a:defRPr/>
            </a:pPr>
            <a:r>
              <a:rPr lang="en-US" altLang="en-US" sz="1200" dirty="0"/>
              <a:t>Document current literature related to: (FY16)</a:t>
            </a:r>
          </a:p>
          <a:p>
            <a:pPr marL="341313" indent="-163513">
              <a:buFontTx/>
              <a:buChar char="-"/>
              <a:defRPr/>
            </a:pPr>
            <a:r>
              <a:rPr lang="en-US" altLang="en-US" sz="1200" dirty="0"/>
              <a:t>Helicopter Training Devices</a:t>
            </a:r>
          </a:p>
          <a:p>
            <a:pPr marL="341313" indent="-163513">
              <a:buFontTx/>
              <a:buChar char="-"/>
              <a:defRPr/>
            </a:pPr>
            <a:r>
              <a:rPr lang="en-US" altLang="en-US" sz="1200" dirty="0"/>
              <a:t>Scenario Based Training (SBT) for parts 61, 91, 141, and 135 Operations</a:t>
            </a:r>
          </a:p>
          <a:p>
            <a:pPr marL="341313" indent="-163513">
              <a:buFontTx/>
              <a:buChar char="-"/>
              <a:defRPr/>
            </a:pPr>
            <a:r>
              <a:rPr lang="en-US" altLang="en-US" sz="1200" dirty="0"/>
              <a:t>Helicopter Crew Resource Management (CRM) for Part 91 and 135 operators including HAA operators.</a:t>
            </a:r>
          </a:p>
          <a:p>
            <a:pPr marL="171450" indent="-171450">
              <a:buFontTx/>
              <a:buChar char="•"/>
              <a:defRPr/>
            </a:pPr>
            <a:r>
              <a:rPr lang="en-US" altLang="en-US" sz="1200" dirty="0"/>
              <a:t>Develop research plan to address knowledge gaps (FY17)</a:t>
            </a:r>
          </a:p>
          <a:p>
            <a:pPr marL="171450" indent="-171450">
              <a:buFontTx/>
              <a:buChar char="•"/>
              <a:defRPr/>
            </a:pPr>
            <a:r>
              <a:rPr lang="en-US" altLang="en-US" sz="1200" dirty="0"/>
              <a:t>Data collection and recommendations (FY18)</a:t>
            </a:r>
          </a:p>
        </p:txBody>
      </p:sp>
      <p:sp>
        <p:nvSpPr>
          <p:cNvPr id="8204" name="Rectangle 6"/>
          <p:cNvSpPr>
            <a:spLocks noChangeArrowheads="1"/>
          </p:cNvSpPr>
          <p:nvPr/>
        </p:nvSpPr>
        <p:spPr bwMode="auto">
          <a:xfrm>
            <a:off x="4800600" y="38290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pPr>
            <a:r>
              <a:rPr lang="en-US" altLang="en-US" sz="1700" b="1" u="sng">
                <a:solidFill>
                  <a:srgbClr val="000000"/>
                </a:solidFill>
              </a:rPr>
              <a:t>Research Accomplishments in FY15</a:t>
            </a:r>
          </a:p>
          <a:p>
            <a:pPr>
              <a:spcBef>
                <a:spcPct val="20000"/>
              </a:spcBef>
            </a:pPr>
            <a:endParaRPr lang="en-US" altLang="en-US" b="1">
              <a:solidFill>
                <a:srgbClr val="000000"/>
              </a:solidFill>
            </a:endParaRPr>
          </a:p>
        </p:txBody>
      </p:sp>
      <p:sp>
        <p:nvSpPr>
          <p:cNvPr id="8205" name="TextBox 2"/>
          <p:cNvSpPr txBox="1">
            <a:spLocks noChangeArrowheads="1"/>
          </p:cNvSpPr>
          <p:nvPr/>
        </p:nvSpPr>
        <p:spPr bwMode="auto">
          <a:xfrm>
            <a:off x="4876800" y="4191000"/>
            <a:ext cx="3962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2800" b="1">
                <a:solidFill>
                  <a:schemeClr val="tx1"/>
                </a:solidFill>
                <a:latin typeface="Arial" charset="0"/>
              </a:defRPr>
            </a:lvl1pPr>
            <a:lvl2pPr>
              <a:defRPr sz="2400">
                <a:solidFill>
                  <a:schemeClr val="tx1"/>
                </a:solidFill>
                <a:latin typeface="Arial" charset="0"/>
              </a:defRPr>
            </a:lvl2pPr>
            <a:lvl3pPr>
              <a:defRPr sz="2000">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eaLnBrk="0" hangingPunct="0">
              <a:defRPr>
                <a:solidFill>
                  <a:schemeClr val="tx1"/>
                </a:solidFill>
                <a:latin typeface="Arial" charset="0"/>
              </a:defRPr>
            </a:lvl6pPr>
            <a:lvl7pPr eaLnBrk="0" hangingPunct="0">
              <a:defRPr>
                <a:solidFill>
                  <a:schemeClr val="tx1"/>
                </a:solidFill>
                <a:latin typeface="Arial" charset="0"/>
              </a:defRPr>
            </a:lvl7pPr>
            <a:lvl8pPr eaLnBrk="0" hangingPunct="0">
              <a:defRPr>
                <a:solidFill>
                  <a:schemeClr val="tx1"/>
                </a:solidFill>
                <a:latin typeface="Arial" charset="0"/>
              </a:defRPr>
            </a:lvl8pPr>
            <a:lvl9pPr eaLnBrk="0" hangingPunct="0">
              <a:defRPr>
                <a:solidFill>
                  <a:schemeClr val="tx1"/>
                </a:solidFill>
                <a:latin typeface="Arial" charset="0"/>
              </a:defRPr>
            </a:lvl9pPr>
          </a:lstStyle>
          <a:p>
            <a:pPr marL="0" indent="0">
              <a:defRPr/>
            </a:pPr>
            <a:r>
              <a:rPr lang="en-US" altLang="en-US" sz="1200" b="0" dirty="0" smtClean="0"/>
              <a:t>Note: In FY15, this project was performed with internal staff resources only. No contract funds were programmed.</a:t>
            </a:r>
          </a:p>
          <a:p>
            <a:pPr marL="0" indent="0">
              <a:defRPr/>
            </a:pPr>
            <a:endParaRPr lang="en-US" altLang="en-US" sz="1200" b="0" dirty="0" smtClean="0"/>
          </a:p>
          <a:p>
            <a:pPr>
              <a:buFontTx/>
              <a:buChar char="•"/>
              <a:defRPr/>
            </a:pPr>
            <a:r>
              <a:rPr lang="en-US" altLang="en-US" sz="1200" b="0" dirty="0" smtClean="0"/>
              <a:t>Initiated literature review on helicopter training devices, simulator based training, and helicopter CRM</a:t>
            </a:r>
          </a:p>
          <a:p>
            <a:pPr marL="742950" lvl="1" indent="-285750">
              <a:buFont typeface="Arial" charset="0"/>
              <a:buChar char="•"/>
              <a:defRPr/>
            </a:pPr>
            <a:endParaRPr lang="en-US" altLang="en-US" sz="1200" dirty="0" smtClean="0"/>
          </a:p>
        </p:txBody>
      </p:sp>
      <p:pic>
        <p:nvPicPr>
          <p:cNvPr id="8206"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3111500"/>
            <a:ext cx="2043113"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7" name="TextBox 16"/>
          <p:cNvSpPr txBox="1">
            <a:spLocks noChangeArrowheads="1"/>
          </p:cNvSpPr>
          <p:nvPr/>
        </p:nvSpPr>
        <p:spPr bwMode="auto">
          <a:xfrm>
            <a:off x="285750" y="6324600"/>
            <a:ext cx="21320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1100">
                <a:solidFill>
                  <a:srgbClr val="FFFFFF"/>
                </a:solidFill>
              </a:rPr>
              <a:t>FY15 HF REDAC Fall  Meeting</a:t>
            </a:r>
          </a:p>
        </p:txBody>
      </p:sp>
      <p:sp>
        <p:nvSpPr>
          <p:cNvPr id="2" name="Slide Number Placeholder 1"/>
          <p:cNvSpPr>
            <a:spLocks noGrp="1"/>
          </p:cNvSpPr>
          <p:nvPr>
            <p:ph type="sldNum" sz="quarter" idx="10"/>
          </p:nvPr>
        </p:nvSpPr>
        <p:spPr/>
        <p:txBody>
          <a:bodyPr/>
          <a:lstStyle/>
          <a:p>
            <a:pPr>
              <a:defRPr/>
            </a:pPr>
            <a:fld id="{6F1E2BD0-5F9E-4CD7-9EE5-01B154784262}"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05A5BB-E889-426D-9762-8B00253310BF}"/>
</file>

<file path=customXml/itemProps2.xml><?xml version="1.0" encoding="utf-8"?>
<ds:datastoreItem xmlns:ds="http://schemas.openxmlformats.org/officeDocument/2006/customXml" ds:itemID="{1FE243C2-1919-4323-8BA5-684C66DCDEAA}"/>
</file>

<file path=customXml/itemProps3.xml><?xml version="1.0" encoding="utf-8"?>
<ds:datastoreItem xmlns:ds="http://schemas.openxmlformats.org/officeDocument/2006/customXml" ds:itemID="{A96C1768-43F6-4100-85B9-C0A16304C8CF}"/>
</file>

<file path=docProps/app.xml><?xml version="1.0" encoding="utf-8"?>
<Properties xmlns="http://schemas.openxmlformats.org/officeDocument/2006/extended-properties" xmlns:vt="http://schemas.openxmlformats.org/officeDocument/2006/docPropsVTypes">
  <TotalTime>3703</TotalTime>
  <Words>2502</Words>
  <Application>Microsoft Office PowerPoint</Application>
  <PresentationFormat>On-screen Show (4:3)</PresentationFormat>
  <Paragraphs>249</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1_FAA_slide_template_whitecover_whitebackground</vt:lpstr>
      <vt:lpstr>Subcommittee on Human Factors  Fall 2015 Review</vt:lpstr>
      <vt:lpstr>BLI Portfolio Overview</vt:lpstr>
      <vt:lpstr>FY14-FY17 Core Flight Deck Research Requirements Prioritization </vt:lpstr>
      <vt:lpstr>Enhancing Aviation Safety Through Advanced Procedures, Training &amp; Checking Methods, to include Loss of Control Detection, Avoidance, and Recovery (A11G.HF.1) </vt:lpstr>
      <vt:lpstr>Avionics &amp; New Technologies (A11G.HF.2)</vt:lpstr>
      <vt:lpstr>Human Factors Maintenance Risk Management (A11G.HF.3) </vt:lpstr>
      <vt:lpstr>Advanced Vision Systems – EFVS, EVS, SVS, and CVS, HUD, HMD  – Ops Approval Criteria (A11G. HF.4)</vt:lpstr>
      <vt:lpstr>General Aviation Safety Improvements Research –  A Multi-Method Approach to Accident Reduction (A11G. HF.6) </vt:lpstr>
      <vt:lpstr>Human Factors Research and Development for Improved Rotorcraft Operational Safety (A11G. HF.7)</vt:lpstr>
      <vt:lpstr>UAS Human Factors Control Station Design Standards (A11L.UAS.1530)</vt:lpstr>
    </vt:vector>
  </TitlesOfParts>
  <Company>Federal Aviation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Rotorcraft FDM Data Gathering and Analysis for ASIAS (A11H.SSM.9)</dc:title>
  <dc:creator>Jim CTR White</dc:creator>
  <cp:lastModifiedBy>AVS Enterprise</cp:lastModifiedBy>
  <cp:revision>92</cp:revision>
  <cp:lastPrinted>2015-07-22T18:14:36Z</cp:lastPrinted>
  <dcterms:created xsi:type="dcterms:W3CDTF">2015-07-22T12:34:16Z</dcterms:created>
  <dcterms:modified xsi:type="dcterms:W3CDTF">2015-09-01T17:24:43Z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