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73" r:id="rId3"/>
    <p:sldId id="274" r:id="rId4"/>
    <p:sldId id="275" r:id="rId5"/>
    <p:sldId id="276" r:id="rId6"/>
    <p:sldId id="279" r:id="rId7"/>
    <p:sldId id="277" r:id="rId8"/>
    <p:sldId id="278" r:id="rId9"/>
    <p:sldId id="280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76"/>
            <p14:sldId id="279"/>
            <p14:sldId id="277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4717" autoAdjust="0"/>
  </p:normalViewPr>
  <p:slideViewPr>
    <p:cSldViewPr snapToGrid="0">
      <p:cViewPr varScale="1">
        <p:scale>
          <a:sx n="80" d="100"/>
          <a:sy n="80" d="100"/>
        </p:scale>
        <p:origin x="-936" y="-8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REDAC Subcommittee on Aircraft Safety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0651" y="2353955"/>
            <a:ext cx="4490748" cy="1067092"/>
          </a:xfrm>
        </p:spPr>
        <p:txBody>
          <a:bodyPr/>
          <a:lstStyle/>
          <a:p>
            <a:r>
              <a:rPr lang="en-US" dirty="0" smtClean="0"/>
              <a:t>Planning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856613" y="3398492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HF Subcommittee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43970" y="3778354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Mark S. Orr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856613" y="4148090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2 Sept. 2015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planning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51907"/>
            <a:ext cx="8050213" cy="47472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Planning leads</a:t>
            </a:r>
          </a:p>
          <a:p>
            <a:pPr lvl="1"/>
            <a:r>
              <a:rPr lang="en-US" dirty="0" smtClean="0"/>
              <a:t>Ken Hylander, SAS Chairman</a:t>
            </a:r>
          </a:p>
          <a:p>
            <a:pPr lvl="1"/>
            <a:r>
              <a:rPr lang="en-US" dirty="0" smtClean="0"/>
              <a:t>Eric Neiderman, SAS DFO, Research Div. Manager</a:t>
            </a:r>
          </a:p>
          <a:p>
            <a:pPr lvl="1"/>
            <a:r>
              <a:rPr lang="en-US" dirty="0" smtClean="0"/>
              <a:t>Mark S. Orr, AVS R&amp;D Manager</a:t>
            </a:r>
          </a:p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Weekly planning </a:t>
            </a:r>
            <a:r>
              <a:rPr lang="en-US" dirty="0" err="1" smtClean="0"/>
              <a:t>telecons</a:t>
            </a:r>
            <a:r>
              <a:rPr lang="en-US" dirty="0" smtClean="0"/>
              <a:t> starting 15 July</a:t>
            </a:r>
          </a:p>
          <a:p>
            <a:pPr lvl="1"/>
            <a:r>
              <a:rPr lang="en-US" dirty="0" smtClean="0"/>
              <a:t>Initial planning</a:t>
            </a:r>
          </a:p>
          <a:p>
            <a:pPr lvl="2"/>
            <a:r>
              <a:rPr lang="en-US" dirty="0" smtClean="0"/>
              <a:t>Meeting focus</a:t>
            </a:r>
          </a:p>
          <a:p>
            <a:pPr lvl="2"/>
            <a:r>
              <a:rPr lang="en-US" dirty="0" smtClean="0"/>
              <a:t>Approach</a:t>
            </a:r>
            <a:endParaRPr lang="en-US" dirty="0"/>
          </a:p>
          <a:p>
            <a:pPr lvl="2"/>
            <a:r>
              <a:rPr lang="en-US" dirty="0" smtClean="0"/>
              <a:t>Key themes</a:t>
            </a:r>
            <a:endParaRPr lang="en-US" dirty="0"/>
          </a:p>
          <a:p>
            <a:pPr lvl="2"/>
            <a:r>
              <a:rPr lang="en-US" dirty="0"/>
              <a:t>Topic </a:t>
            </a:r>
            <a:r>
              <a:rPr lang="en-US" dirty="0" smtClean="0"/>
              <a:t>areas</a:t>
            </a:r>
          </a:p>
          <a:p>
            <a:pPr lvl="2"/>
            <a:r>
              <a:rPr lang="en-US" dirty="0" smtClean="0"/>
              <a:t>Actions &amp; run-up schedule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Fall 2015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09403"/>
            <a:ext cx="8050213" cy="50113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Meeting </a:t>
            </a:r>
            <a:r>
              <a:rPr lang="en-US" u="sng" dirty="0"/>
              <a:t>focus</a:t>
            </a:r>
            <a:r>
              <a:rPr lang="en-US" dirty="0"/>
              <a:t>:  </a:t>
            </a:r>
            <a:r>
              <a:rPr lang="en-US" dirty="0" smtClean="0"/>
              <a:t>Overview </a:t>
            </a:r>
            <a:r>
              <a:rPr lang="en-US" dirty="0"/>
              <a:t>of the FY15 RE&amp;D aviation safety portfolio.</a:t>
            </a:r>
          </a:p>
          <a:p>
            <a:pPr marL="400050" lvl="1" indent="0">
              <a:buNone/>
            </a:pPr>
            <a:r>
              <a:rPr lang="en-US" dirty="0" smtClean="0"/>
              <a:t>What </a:t>
            </a:r>
            <a:r>
              <a:rPr lang="en-US" dirty="0"/>
              <a:t>are the research findings?</a:t>
            </a:r>
          </a:p>
          <a:p>
            <a:pPr marL="400050" lvl="1" indent="0">
              <a:buNone/>
            </a:pPr>
            <a:r>
              <a:rPr lang="en-US" dirty="0" smtClean="0"/>
              <a:t>How </a:t>
            </a:r>
            <a:r>
              <a:rPr lang="en-US" dirty="0"/>
              <a:t>are we progressing?</a:t>
            </a:r>
          </a:p>
          <a:p>
            <a:pPr marL="400050" lvl="1" indent="0">
              <a:buNone/>
            </a:pPr>
            <a:r>
              <a:rPr lang="en-US" dirty="0" smtClean="0"/>
              <a:t>What </a:t>
            </a:r>
            <a:r>
              <a:rPr lang="en-US" dirty="0"/>
              <a:t>is next (strategy</a:t>
            </a:r>
            <a:r>
              <a:rPr lang="en-US" dirty="0" smtClean="0"/>
              <a:t>)?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Approach</a:t>
            </a:r>
            <a:r>
              <a:rPr lang="en-US" dirty="0"/>
              <a:t>:	2 days (Sept 9/10)</a:t>
            </a:r>
          </a:p>
          <a:p>
            <a:pPr marL="400050" lvl="1" indent="0">
              <a:buNone/>
            </a:pPr>
            <a:r>
              <a:rPr lang="en-US" dirty="0" smtClean="0"/>
              <a:t>1 </a:t>
            </a:r>
            <a:r>
              <a:rPr lang="en-US" dirty="0"/>
              <a:t>hour max per briefing/topic area</a:t>
            </a:r>
          </a:p>
          <a:p>
            <a:pPr marL="400050" lvl="1" indent="0">
              <a:buNone/>
            </a:pPr>
            <a:r>
              <a:rPr lang="en-US" dirty="0" smtClean="0"/>
              <a:t>Show </a:t>
            </a:r>
            <a:r>
              <a:rPr lang="en-US" dirty="0"/>
              <a:t>long-term plans (to address roadmap concerns)</a:t>
            </a:r>
          </a:p>
          <a:p>
            <a:pPr marL="400050" lvl="1" indent="0">
              <a:buNone/>
            </a:pPr>
            <a:r>
              <a:rPr lang="en-US" dirty="0" smtClean="0"/>
              <a:t>Have </a:t>
            </a:r>
            <a:r>
              <a:rPr lang="en-US" dirty="0"/>
              <a:t>CSTA involvement</a:t>
            </a:r>
          </a:p>
          <a:p>
            <a:pPr marL="400050" lvl="1" indent="0">
              <a:buNone/>
            </a:pPr>
            <a:r>
              <a:rPr lang="en-US" dirty="0" smtClean="0"/>
              <a:t>Provide </a:t>
            </a:r>
            <a:r>
              <a:rPr lang="en-US" dirty="0"/>
              <a:t>some hands on tours – limit time in a windowless room	</a:t>
            </a:r>
          </a:p>
          <a:p>
            <a:pPr marL="400050" lvl="1" indent="0">
              <a:buNone/>
            </a:pPr>
            <a:r>
              <a:rPr lang="en-US" dirty="0" smtClean="0"/>
              <a:t>Be </a:t>
            </a:r>
            <a:r>
              <a:rPr lang="en-US" dirty="0"/>
              <a:t>selective in the topics discussed</a:t>
            </a:r>
          </a:p>
          <a:p>
            <a:pPr marL="400050" lvl="1" indent="0">
              <a:buNone/>
            </a:pPr>
            <a:r>
              <a:rPr lang="en-US" dirty="0" smtClean="0"/>
              <a:t>Provide </a:t>
            </a:r>
            <a:r>
              <a:rPr lang="en-US" dirty="0"/>
              <a:t>charts in advance on all projects (homework assignment)</a:t>
            </a:r>
          </a:p>
          <a:p>
            <a:pPr marL="400050" lvl="1" indent="0">
              <a:buNone/>
            </a:pPr>
            <a:r>
              <a:rPr lang="en-US" dirty="0" smtClean="0"/>
              <a:t>Leave </a:t>
            </a:r>
            <a:r>
              <a:rPr lang="en-US" dirty="0"/>
              <a:t>time for discussion of additional items of interest.</a:t>
            </a:r>
          </a:p>
          <a:p>
            <a:pPr marL="0" indent="0">
              <a:buNone/>
            </a:pPr>
            <a:r>
              <a:rPr lang="en-US" u="sng" dirty="0"/>
              <a:t>Key Themes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 smtClean="0"/>
              <a:t>Software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System </a:t>
            </a:r>
            <a:r>
              <a:rPr lang="en-US" dirty="0"/>
              <a:t>Safety</a:t>
            </a:r>
          </a:p>
          <a:p>
            <a:pPr marL="400050" lvl="1" indent="0">
              <a:buNone/>
            </a:pPr>
            <a:r>
              <a:rPr lang="en-US" dirty="0" smtClean="0"/>
              <a:t>Composites </a:t>
            </a:r>
            <a:r>
              <a:rPr lang="en-US" dirty="0"/>
              <a:t>/ Additive Manufacturing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u="sng" dirty="0" smtClean="0"/>
              <a:t>Topic </a:t>
            </a:r>
            <a:r>
              <a:rPr lang="en-US" u="sng" dirty="0"/>
              <a:t>Areas</a:t>
            </a:r>
            <a:r>
              <a:rPr lang="en-US" dirty="0"/>
              <a:t>:</a:t>
            </a:r>
          </a:p>
          <a:p>
            <a:pPr marL="400050" lvl="2" indent="0">
              <a:buNone/>
            </a:pPr>
            <a:r>
              <a:rPr lang="en-US" sz="2500" dirty="0"/>
              <a:t>Additive manufacturing (with presentation by AFRL) [Michael Gorelik – CSTA]</a:t>
            </a:r>
          </a:p>
          <a:p>
            <a:pPr marL="400050" lvl="2" indent="0">
              <a:buNone/>
            </a:pPr>
            <a:r>
              <a:rPr lang="en-US" sz="2500" dirty="0"/>
              <a:t>UAS – not a deep dive or road map </a:t>
            </a:r>
            <a:r>
              <a:rPr lang="en-US" sz="2500" dirty="0" smtClean="0"/>
              <a:t>discussion:  (</a:t>
            </a:r>
            <a:r>
              <a:rPr lang="en-US" sz="2200" dirty="0" smtClean="0"/>
              <a:t>UAS COE, NASA </a:t>
            </a:r>
            <a:r>
              <a:rPr lang="en-US" sz="2200" dirty="0"/>
              <a:t>UTM </a:t>
            </a:r>
            <a:r>
              <a:rPr lang="en-US" sz="2200" dirty="0" smtClean="0"/>
              <a:t>initiative, What </a:t>
            </a:r>
            <a:r>
              <a:rPr lang="en-US" sz="2200" dirty="0"/>
              <a:t>it the research and what is it finding</a:t>
            </a:r>
            <a:r>
              <a:rPr lang="en-US" sz="2200" dirty="0" smtClean="0"/>
              <a:t>?)</a:t>
            </a:r>
            <a:endParaRPr lang="en-US" sz="2200" dirty="0"/>
          </a:p>
          <a:p>
            <a:pPr marL="400050" lvl="2" indent="0">
              <a:buNone/>
            </a:pPr>
            <a:r>
              <a:rPr lang="en-US" sz="2500" dirty="0"/>
              <a:t>Software Digital Systems (ASIAS Lab Demo)</a:t>
            </a:r>
          </a:p>
          <a:p>
            <a:pPr marL="400050" lvl="2" indent="0">
              <a:buNone/>
            </a:pPr>
            <a:r>
              <a:rPr lang="en-US" sz="2500" dirty="0"/>
              <a:t>Cyber issues [Peter Skaves – CSTA]</a:t>
            </a:r>
          </a:p>
          <a:p>
            <a:pPr marL="400050" lvl="2" indent="0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Portfolio Overview </a:t>
            </a:r>
            <a:r>
              <a:rPr lang="en-US" sz="2500" dirty="0"/>
              <a:t>(Mark Orr)</a:t>
            </a:r>
          </a:p>
          <a:p>
            <a:pPr marL="400050" lvl="2" indent="0">
              <a:buNone/>
            </a:pPr>
            <a:r>
              <a:rPr lang="en-US" sz="2500" dirty="0"/>
              <a:t>International research collaboration (Michael </a:t>
            </a:r>
            <a:r>
              <a:rPr lang="en-US" sz="2500" dirty="0" smtClean="0"/>
              <a:t>Pierce):  (</a:t>
            </a:r>
            <a:r>
              <a:rPr lang="en-US" sz="2300" dirty="0" smtClean="0"/>
              <a:t>Dutch NLR/EASA, </a:t>
            </a:r>
            <a:r>
              <a:rPr lang="en-US" sz="2200" dirty="0" smtClean="0"/>
              <a:t>Research </a:t>
            </a:r>
            <a:r>
              <a:rPr lang="en-US" sz="2200" dirty="0"/>
              <a:t>in Europe on GA </a:t>
            </a:r>
            <a:r>
              <a:rPr lang="en-US" sz="2200" dirty="0" smtClean="0"/>
              <a:t>safety)</a:t>
            </a:r>
            <a:endParaRPr lang="en-US" sz="2200" dirty="0"/>
          </a:p>
          <a:p>
            <a:pPr marL="400050" lvl="2" indent="0">
              <a:buNone/>
            </a:pPr>
            <a:r>
              <a:rPr lang="en-US" sz="2500" dirty="0">
                <a:solidFill>
                  <a:srgbClr val="FF0000"/>
                </a:solidFill>
              </a:rPr>
              <a:t>Budget update</a:t>
            </a:r>
            <a:r>
              <a:rPr lang="en-US" sz="2500" dirty="0"/>
              <a:t> (Mike Gallivan)</a:t>
            </a:r>
          </a:p>
          <a:p>
            <a:pPr marL="400050" lvl="2" indent="0">
              <a:buNone/>
            </a:pPr>
            <a:r>
              <a:rPr lang="en-US" sz="2500" dirty="0"/>
              <a:t>Alternative GA Fuels (Lab </a:t>
            </a:r>
            <a:r>
              <a:rPr lang="en-US" sz="2500" dirty="0" smtClean="0"/>
              <a:t>Tour) - PAFI </a:t>
            </a:r>
            <a:r>
              <a:rPr lang="en-US" sz="2500" dirty="0"/>
              <a:t>Plan Update</a:t>
            </a:r>
          </a:p>
          <a:p>
            <a:pPr marL="400050" lvl="2" indent="0">
              <a:buNone/>
            </a:pPr>
            <a:r>
              <a:rPr lang="en-US" sz="2500" dirty="0"/>
              <a:t>Ice Crystal Research [Tom Bond – </a:t>
            </a:r>
            <a:r>
              <a:rPr lang="en-US" sz="2500" dirty="0" smtClean="0"/>
              <a:t>CSTA] - High </a:t>
            </a:r>
            <a:r>
              <a:rPr lang="en-US" sz="2500" dirty="0"/>
              <a:t>Ice Water Content Campaign</a:t>
            </a:r>
          </a:p>
          <a:p>
            <a:pPr marL="400050" lvl="2" indent="0">
              <a:buNone/>
            </a:pPr>
            <a:r>
              <a:rPr lang="en-US" sz="2500" dirty="0"/>
              <a:t>Composites Plan [Larry Ilcewicz – CSTA]</a:t>
            </a:r>
          </a:p>
          <a:p>
            <a:pPr marL="400050" lvl="2" indent="0">
              <a:buNone/>
            </a:pPr>
            <a:r>
              <a:rPr lang="en-US" sz="2500" dirty="0"/>
              <a:t>NASA/FAA Research Transition Teams (Akbar Sul</a:t>
            </a:r>
            <a:r>
              <a:rPr lang="en-US" dirty="0"/>
              <a:t>tan)</a:t>
            </a:r>
          </a:p>
          <a:p>
            <a:pPr marL="400050" lvl="2" indent="0">
              <a:buNone/>
            </a:pPr>
            <a:r>
              <a:rPr lang="en-US" sz="2500" dirty="0"/>
              <a:t>Cavolowsky briefing on Ames capability</a:t>
            </a:r>
          </a:p>
          <a:p>
            <a:pPr marL="0" indent="0">
              <a:buNone/>
            </a:pPr>
            <a:r>
              <a:rPr lang="en-US" u="sng" dirty="0" smtClean="0"/>
              <a:t>Actions</a:t>
            </a:r>
            <a:r>
              <a:rPr lang="en-US" dirty="0"/>
              <a:t>:		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Update </a:t>
            </a:r>
            <a:r>
              <a:rPr lang="en-US" dirty="0"/>
              <a:t>the format of the quad charts.</a:t>
            </a:r>
          </a:p>
          <a:p>
            <a:pPr marL="400050" lvl="1" indent="0">
              <a:buNone/>
            </a:pPr>
            <a:r>
              <a:rPr lang="en-US" dirty="0" smtClean="0"/>
              <a:t>Plan </a:t>
            </a:r>
            <a:r>
              <a:rPr lang="en-US" dirty="0"/>
              <a:t>to send out pre-meeting materials by August 21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1913"/>
            <a:ext cx="8050213" cy="45572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Begin planning early!</a:t>
            </a:r>
          </a:p>
          <a:p>
            <a:pPr lvl="1"/>
            <a:r>
              <a:rPr lang="en-US" dirty="0" smtClean="0"/>
              <a:t>Chair, DFO, AVS</a:t>
            </a:r>
          </a:p>
          <a:p>
            <a:pPr lvl="1"/>
            <a:r>
              <a:rPr lang="en-US" dirty="0" smtClean="0"/>
              <a:t>Regular planning </a:t>
            </a:r>
            <a:r>
              <a:rPr lang="en-US" dirty="0" err="1" smtClean="0"/>
              <a:t>telecons</a:t>
            </a:r>
            <a:endParaRPr lang="en-US" dirty="0" smtClean="0"/>
          </a:p>
          <a:p>
            <a:r>
              <a:rPr lang="en-US" dirty="0" smtClean="0"/>
              <a:t>2-day subcommittee meetings</a:t>
            </a:r>
          </a:p>
          <a:p>
            <a:pPr lvl="1"/>
            <a:r>
              <a:rPr lang="en-US" dirty="0" smtClean="0"/>
              <a:t>Focus areas</a:t>
            </a:r>
          </a:p>
          <a:p>
            <a:pPr lvl="1"/>
            <a:r>
              <a:rPr lang="en-US" dirty="0" smtClean="0"/>
              <a:t>Actions and F&amp;R responses embedded</a:t>
            </a:r>
          </a:p>
          <a:p>
            <a:pPr lvl="1"/>
            <a:r>
              <a:rPr lang="en-US" dirty="0" smtClean="0"/>
              <a:t>Tours (</a:t>
            </a:r>
            <a:r>
              <a:rPr lang="en-US" i="1" dirty="0" smtClean="0"/>
              <a:t>Technical Center Labs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Homework</a:t>
            </a:r>
          </a:p>
          <a:p>
            <a:pPr lvl="2"/>
            <a:r>
              <a:rPr lang="en-US" dirty="0" smtClean="0"/>
              <a:t>Review Quad Charts</a:t>
            </a:r>
          </a:p>
          <a:p>
            <a:pPr lvl="2"/>
            <a:r>
              <a:rPr lang="en-US" dirty="0" smtClean="0"/>
              <a:t>Submit questions before meeting leaving time for FAA to prepare answers</a:t>
            </a:r>
          </a:p>
          <a:p>
            <a:pPr lvl="2"/>
            <a:r>
              <a:rPr lang="en-US" dirty="0" smtClean="0"/>
              <a:t>Session each day to </a:t>
            </a:r>
            <a:r>
              <a:rPr lang="en-US" smtClean="0"/>
              <a:t>address questions</a:t>
            </a:r>
            <a:endParaRPr lang="en-US" dirty="0" smtClean="0"/>
          </a:p>
          <a:p>
            <a:pPr lvl="1"/>
            <a:r>
              <a:rPr lang="en-US" dirty="0" smtClean="0"/>
              <a:t>Use Fall 2014 SAS report as a “framework”</a:t>
            </a:r>
          </a:p>
          <a:p>
            <a:pPr lvl="2"/>
            <a:r>
              <a:rPr lang="en-US" dirty="0" smtClean="0"/>
              <a:t>Continuing discussion to close gap:  Emerging Issues vs. Portfolio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eeting planning strategy</a:t>
            </a:r>
          </a:p>
          <a:p>
            <a:r>
              <a:rPr lang="en-US" dirty="0" smtClean="0"/>
              <a:t>Basic meeting focus cycle</a:t>
            </a:r>
          </a:p>
          <a:p>
            <a:pPr lvl="1"/>
            <a:r>
              <a:rPr lang="en-US" dirty="0" smtClean="0"/>
              <a:t>Spring:  Current FY+2 portfolio proposal</a:t>
            </a:r>
          </a:p>
          <a:p>
            <a:pPr lvl="1"/>
            <a:r>
              <a:rPr lang="en-US" dirty="0" smtClean="0"/>
              <a:t>Fall:  Current FY research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8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REDAC – April 22,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April 30, 2015 Letter to Administrator highlighted the following priorities</a:t>
            </a:r>
          </a:p>
          <a:p>
            <a:pPr lvl="1"/>
            <a:r>
              <a:rPr lang="en-US" dirty="0"/>
              <a:t>**Certification of Additive Manufacturing</a:t>
            </a:r>
          </a:p>
          <a:p>
            <a:pPr lvl="1"/>
            <a:r>
              <a:rPr lang="en-US" dirty="0"/>
              <a:t>Mixed UAS and Manned Aircraft Operations</a:t>
            </a:r>
          </a:p>
          <a:p>
            <a:pPr lvl="1"/>
            <a:r>
              <a:rPr lang="en-US" dirty="0"/>
              <a:t>Evaluating Community Noise Impact of Advanced terminal Area Procedures</a:t>
            </a:r>
          </a:p>
          <a:p>
            <a:pPr lvl="1"/>
            <a:r>
              <a:rPr lang="en-US" dirty="0"/>
              <a:t>**Opportunities for cost cutting approaches (i.e. Big data, Cyber Security, Human – Automation System Interfaces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/>
              <a:t>** SAS roll up item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2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2014 - SAS Emerging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time system-wide safety assurance</a:t>
            </a:r>
          </a:p>
          <a:p>
            <a:r>
              <a:rPr lang="en-US" dirty="0"/>
              <a:t>Dependability of increasingly complex systems  </a:t>
            </a:r>
          </a:p>
          <a:p>
            <a:r>
              <a:rPr lang="en-US" dirty="0"/>
              <a:t>Certification of advanced materials and structural technologies </a:t>
            </a:r>
          </a:p>
          <a:p>
            <a:r>
              <a:rPr lang="en-US" dirty="0"/>
              <a:t>High density energy storage, management, and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Fall 2014 - SAS Future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space integration with the National space system</a:t>
            </a:r>
          </a:p>
          <a:p>
            <a:r>
              <a:rPr lang="en-US" dirty="0"/>
              <a:t>General aviation’s role in safety systems development</a:t>
            </a:r>
          </a:p>
          <a:p>
            <a:r>
              <a:rPr lang="en-US" dirty="0"/>
              <a:t>Effects of breakthrough medical technologies on FAA medical certification standards</a:t>
            </a:r>
          </a:p>
          <a:p>
            <a:r>
              <a:rPr lang="en-US" dirty="0"/>
              <a:t>Identification and funding of strategic research and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5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on our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This meeting’s agenda built with a strong connection to our Emerging and Future (and REDAC) issues</a:t>
            </a:r>
          </a:p>
          <a:p>
            <a:r>
              <a:rPr lang="en-US" dirty="0"/>
              <a:t>Certification of Advanced Materials and Structural Technologies</a:t>
            </a:r>
          </a:p>
          <a:p>
            <a:pPr lvl="1"/>
            <a:r>
              <a:rPr lang="en-US" dirty="0"/>
              <a:t>Additive Manufacturing topics</a:t>
            </a:r>
          </a:p>
          <a:p>
            <a:r>
              <a:rPr lang="en-US" dirty="0"/>
              <a:t>Dependability of Increasingly Complex Systems</a:t>
            </a:r>
          </a:p>
          <a:p>
            <a:pPr lvl="1"/>
            <a:r>
              <a:rPr lang="en-US" dirty="0"/>
              <a:t>SDS Research Plan</a:t>
            </a:r>
          </a:p>
          <a:p>
            <a:pPr lvl="1"/>
            <a:r>
              <a:rPr lang="en-US" dirty="0"/>
              <a:t>Cyber Security</a:t>
            </a:r>
          </a:p>
          <a:p>
            <a:r>
              <a:rPr lang="en-US" dirty="0"/>
              <a:t>Mixed UAS and Manned Aircraft Operations</a:t>
            </a:r>
          </a:p>
          <a:p>
            <a:pPr lvl="1"/>
            <a:r>
              <a:rPr lang="en-US" dirty="0"/>
              <a:t>UAS R&amp;D Plan</a:t>
            </a:r>
          </a:p>
          <a:p>
            <a:r>
              <a:rPr lang="en-US" dirty="0"/>
              <a:t>Real Time System-wide Safety Assurance</a:t>
            </a:r>
          </a:p>
          <a:p>
            <a:pPr lvl="1"/>
            <a:r>
              <a:rPr lang="en-US" dirty="0"/>
              <a:t>Big Data/ASIAS Lab Tour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19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2FFD8E-2321-47F6-99D3-4B4DC4AFBFA9}"/>
</file>

<file path=customXml/itemProps2.xml><?xml version="1.0" encoding="utf-8"?>
<ds:datastoreItem xmlns:ds="http://schemas.openxmlformats.org/officeDocument/2006/customXml" ds:itemID="{ACC09D25-3A06-4E27-B1B3-8B510BCC055F}"/>
</file>

<file path=customXml/itemProps3.xml><?xml version="1.0" encoding="utf-8"?>
<ds:datastoreItem xmlns:ds="http://schemas.openxmlformats.org/officeDocument/2006/customXml" ds:itemID="{8A21BCF5-31AC-4D98-A917-71E7BD8078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393</Words>
  <Application>Microsoft Office PowerPoint</Application>
  <PresentationFormat>On-screen Show (4:3)</PresentationFormat>
  <Paragraphs>107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1_Custom Design</vt:lpstr>
      <vt:lpstr>2_Custom Design</vt:lpstr>
      <vt:lpstr>REDAC Subcommittee on Aircraft Safety</vt:lpstr>
      <vt:lpstr>Fall 2015 planning</vt:lpstr>
      <vt:lpstr>Initial Fall 2015 planning</vt:lpstr>
      <vt:lpstr>General Approach</vt:lpstr>
      <vt:lpstr>Last REDAC – April 22, 2015</vt:lpstr>
      <vt:lpstr>Fall 2014 - SAS Emerging Issues</vt:lpstr>
      <vt:lpstr>Fall 2014 - SAS Future Opportunities</vt:lpstr>
      <vt:lpstr>Carrying on our Strategy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MSOrr</cp:lastModifiedBy>
  <cp:revision>159</cp:revision>
  <dcterms:created xsi:type="dcterms:W3CDTF">2005-01-28T20:32:53Z</dcterms:created>
  <dcterms:modified xsi:type="dcterms:W3CDTF">2015-09-02T13:52:01Z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