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slides/slide2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 id="2147483662" r:id="rId3"/>
    <p:sldMasterId id="2147483674" r:id="rId4"/>
    <p:sldMasterId id="2147483681" r:id="rId5"/>
  </p:sldMasterIdLst>
  <p:notesMasterIdLst>
    <p:notesMasterId r:id="rId31"/>
  </p:notesMasterIdLst>
  <p:handoutMasterIdLst>
    <p:handoutMasterId r:id="rId32"/>
  </p:handoutMasterIdLst>
  <p:sldIdLst>
    <p:sldId id="314" r:id="rId6"/>
    <p:sldId id="333" r:id="rId7"/>
    <p:sldId id="305" r:id="rId8"/>
    <p:sldId id="274" r:id="rId9"/>
    <p:sldId id="343" r:id="rId10"/>
    <p:sldId id="282" r:id="rId11"/>
    <p:sldId id="302" r:id="rId12"/>
    <p:sldId id="329" r:id="rId13"/>
    <p:sldId id="330" r:id="rId14"/>
    <p:sldId id="331" r:id="rId15"/>
    <p:sldId id="332" r:id="rId16"/>
    <p:sldId id="340" r:id="rId17"/>
    <p:sldId id="341" r:id="rId18"/>
    <p:sldId id="342" r:id="rId19"/>
    <p:sldId id="319" r:id="rId20"/>
    <p:sldId id="320" r:id="rId21"/>
    <p:sldId id="338" r:id="rId22"/>
    <p:sldId id="339" r:id="rId23"/>
    <p:sldId id="315" r:id="rId24"/>
    <p:sldId id="323" r:id="rId25"/>
    <p:sldId id="324" r:id="rId26"/>
    <p:sldId id="317" r:id="rId27"/>
    <p:sldId id="318" r:id="rId28"/>
    <p:sldId id="316" r:id="rId29"/>
    <p:sldId id="328" r:id="rId30"/>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4"/>
            <p14:sldId id="333"/>
            <p14:sldId id="305"/>
            <p14:sldId id="274"/>
            <p14:sldId id="343"/>
            <p14:sldId id="282"/>
            <p14:sldId id="302"/>
            <p14:sldId id="329"/>
            <p14:sldId id="330"/>
            <p14:sldId id="331"/>
            <p14:sldId id="332"/>
            <p14:sldId id="340"/>
            <p14:sldId id="341"/>
            <p14:sldId id="342"/>
            <p14:sldId id="319"/>
            <p14:sldId id="320"/>
            <p14:sldId id="338"/>
            <p14:sldId id="339"/>
            <p14:sldId id="315"/>
            <p14:sldId id="323"/>
            <p14:sldId id="324"/>
            <p14:sldId id="317"/>
            <p14:sldId id="318"/>
            <p14:sldId id="316"/>
            <p14:sldId id="328"/>
          </p14:sldIdLst>
        </p14:section>
      </p14:sectionLst>
    </p:ext>
    <p:ext uri="{EFAFB233-063F-42B5-8137-9DF3F51BA10A}">
      <p15:sldGuideLst xmlns:p15="http://schemas.microsoft.com/office/powerpoint/2012/main" xmlns="">
        <p15:guide id="1" orient="horz" pos="536">
          <p15:clr>
            <a:srgbClr val="A4A3A4"/>
          </p15:clr>
        </p15:guide>
        <p15:guide id="2" pos="339">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00"/>
    <a:srgbClr val="FFCC66"/>
    <a:srgbClr val="0000FF"/>
    <a:srgbClr val="EAEAEA"/>
    <a:srgbClr val="FF9933"/>
    <a:srgbClr val="00FF00"/>
    <a:srgbClr val="1D2F68"/>
    <a:srgbClr val="00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44" autoAdjust="0"/>
    <p:restoredTop sz="80302" autoAdjust="0"/>
  </p:normalViewPr>
  <p:slideViewPr>
    <p:cSldViewPr snapToGrid="0">
      <p:cViewPr varScale="1">
        <p:scale>
          <a:sx n="68" d="100"/>
          <a:sy n="68" d="100"/>
        </p:scale>
        <p:origin x="-474" y="-10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9" d="100"/>
          <a:sy n="99" d="100"/>
        </p:scale>
        <p:origin x="-3528" y="-102"/>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126EB-4B0E-464F-BFEF-C087C7A7AA50}" type="doc">
      <dgm:prSet loTypeId="urn:microsoft.com/office/officeart/2005/8/layout/process3" loCatId="process" qsTypeId="urn:microsoft.com/office/officeart/2005/8/quickstyle/simple2" qsCatId="simple" csTypeId="urn:microsoft.com/office/officeart/2005/8/colors/accent2_1" csCatId="accent2" phldr="1"/>
      <dgm:spPr/>
      <dgm:t>
        <a:bodyPr/>
        <a:lstStyle/>
        <a:p>
          <a:endParaRPr lang="en-US"/>
        </a:p>
      </dgm:t>
    </dgm:pt>
    <dgm:pt modelId="{AF358C2D-2D9A-4131-953A-38F9A9A1C5A0}">
      <dgm:prSet phldrT="[Text]"/>
      <dgm:spPr>
        <a:gradFill flip="none" rotWithShape="1">
          <a:gsLst>
            <a:gs pos="0">
              <a:srgbClr val="1D2F68">
                <a:tint val="66000"/>
                <a:satMod val="160000"/>
              </a:srgbClr>
            </a:gs>
            <a:gs pos="50000">
              <a:srgbClr val="1D2F68">
                <a:tint val="44500"/>
                <a:satMod val="160000"/>
              </a:srgbClr>
            </a:gs>
            <a:gs pos="100000">
              <a:srgbClr val="1D2F68">
                <a:tint val="23500"/>
                <a:satMod val="160000"/>
              </a:srgbClr>
            </a:gs>
          </a:gsLst>
          <a:lin ang="16200000" scaled="1"/>
          <a:tileRect/>
        </a:gradFill>
        <a:ln w="57150">
          <a:solidFill>
            <a:srgbClr val="1D2F68"/>
          </a:solidFill>
        </a:ln>
      </dgm:spPr>
      <dgm:t>
        <a:bodyPr/>
        <a:lstStyle/>
        <a:p>
          <a:pPr algn="ctr"/>
          <a:r>
            <a:rPr lang="en-US" dirty="0" smtClean="0"/>
            <a:t>Knowledge Test</a:t>
          </a:r>
          <a:endParaRPr lang="en-US" dirty="0"/>
        </a:p>
      </dgm:t>
    </dgm:pt>
    <dgm:pt modelId="{DD59DA54-E4AA-48D8-A936-C78FC6D71087}" type="parTrans" cxnId="{183456AA-D4D5-4078-9CA8-BAC63114C00E}">
      <dgm:prSet/>
      <dgm:spPr/>
      <dgm:t>
        <a:bodyPr/>
        <a:lstStyle/>
        <a:p>
          <a:endParaRPr lang="en-US"/>
        </a:p>
      </dgm:t>
    </dgm:pt>
    <dgm:pt modelId="{1AFCBF8C-59C3-4F9F-985B-A2F85CA682A0}" type="sibTrans" cxnId="{183456AA-D4D5-4078-9CA8-BAC63114C00E}">
      <dgm:prSet/>
      <dgm:spPr>
        <a:solidFill>
          <a:srgbClr val="1D2F68"/>
        </a:solidFill>
        <a:ln>
          <a:solidFill>
            <a:srgbClr val="1D2F68"/>
          </a:solidFill>
        </a:ln>
      </dgm:spPr>
      <dgm:t>
        <a:bodyPr/>
        <a:lstStyle/>
        <a:p>
          <a:endParaRPr lang="en-US"/>
        </a:p>
      </dgm:t>
    </dgm:pt>
    <dgm:pt modelId="{1DB48322-D0D3-4AC3-AA35-4A7FF9D71260}">
      <dgm:prSet phldrT="[Text]"/>
      <dgm:spPr>
        <a:gradFill flip="none" rotWithShape="1">
          <a:gsLst>
            <a:gs pos="0">
              <a:srgbClr val="1D2F68">
                <a:tint val="66000"/>
                <a:satMod val="160000"/>
              </a:srgbClr>
            </a:gs>
            <a:gs pos="50000">
              <a:srgbClr val="1D2F68">
                <a:tint val="44500"/>
                <a:satMod val="160000"/>
              </a:srgbClr>
            </a:gs>
            <a:gs pos="100000">
              <a:srgbClr val="1D2F68">
                <a:tint val="23500"/>
                <a:satMod val="160000"/>
              </a:srgbClr>
            </a:gs>
          </a:gsLst>
          <a:lin ang="16200000" scaled="1"/>
          <a:tileRect/>
        </a:gradFill>
        <a:ln w="57150">
          <a:solidFill>
            <a:srgbClr val="1D2F68"/>
          </a:solidFill>
        </a:ln>
      </dgm:spPr>
      <dgm:t>
        <a:bodyPr/>
        <a:lstStyle/>
        <a:p>
          <a:pPr algn="ctr"/>
          <a:r>
            <a:rPr lang="en-US" dirty="0" smtClean="0"/>
            <a:t>Information Packet</a:t>
          </a:r>
          <a:endParaRPr lang="en-US" dirty="0"/>
        </a:p>
      </dgm:t>
    </dgm:pt>
    <dgm:pt modelId="{B462E977-FCA6-4DC5-955C-10697B7F5C22}" type="parTrans" cxnId="{BA1479BB-951C-44E7-955A-AA816708B49F}">
      <dgm:prSet/>
      <dgm:spPr/>
      <dgm:t>
        <a:bodyPr/>
        <a:lstStyle/>
        <a:p>
          <a:endParaRPr lang="en-US"/>
        </a:p>
      </dgm:t>
    </dgm:pt>
    <dgm:pt modelId="{F40B9600-B774-46CF-BD37-D05C836A0D72}" type="sibTrans" cxnId="{BA1479BB-951C-44E7-955A-AA816708B49F}">
      <dgm:prSet/>
      <dgm:spPr>
        <a:solidFill>
          <a:srgbClr val="1D2F68"/>
        </a:solidFill>
        <a:ln>
          <a:solidFill>
            <a:srgbClr val="1D2F68"/>
          </a:solidFill>
        </a:ln>
      </dgm:spPr>
      <dgm:t>
        <a:bodyPr/>
        <a:lstStyle/>
        <a:p>
          <a:endParaRPr lang="en-US"/>
        </a:p>
      </dgm:t>
    </dgm:pt>
    <dgm:pt modelId="{8051C3F8-9B4D-41A8-9514-FD8D75A672F1}">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a:solidFill>
            <a:srgbClr val="92D050"/>
          </a:solidFill>
        </a:ln>
      </dgm:spPr>
      <dgm:t>
        <a:bodyPr/>
        <a:lstStyle/>
        <a:p>
          <a:r>
            <a:rPr lang="en-US" dirty="0" smtClean="0"/>
            <a:t>OAP Facility, Location, &amp; Travel Info</a:t>
          </a:r>
          <a:endParaRPr lang="en-US" dirty="0"/>
        </a:p>
      </dgm:t>
    </dgm:pt>
    <dgm:pt modelId="{0C50ED1B-9388-4B4F-8409-9E11CE26D9F2}" type="parTrans" cxnId="{8ADCA842-0D7E-43B2-943E-7A32E4B300EF}">
      <dgm:prSet/>
      <dgm:spPr/>
      <dgm:t>
        <a:bodyPr/>
        <a:lstStyle/>
        <a:p>
          <a:endParaRPr lang="en-US"/>
        </a:p>
      </dgm:t>
    </dgm:pt>
    <dgm:pt modelId="{9A6AE433-C991-4ECA-AD8C-E86BB0686650}" type="sibTrans" cxnId="{8ADCA842-0D7E-43B2-943E-7A32E4B300EF}">
      <dgm:prSet/>
      <dgm:spPr/>
      <dgm:t>
        <a:bodyPr/>
        <a:lstStyle/>
        <a:p>
          <a:endParaRPr lang="en-US"/>
        </a:p>
      </dgm:t>
    </dgm:pt>
    <dgm:pt modelId="{1D2A0513-59BB-423C-8487-D3B81E143580}">
      <dgm:prSet phldrT="[Text]"/>
      <dgm:spPr>
        <a:gradFill flip="none" rotWithShape="1">
          <a:gsLst>
            <a:gs pos="0">
              <a:srgbClr val="1D2F68">
                <a:tint val="66000"/>
                <a:satMod val="160000"/>
              </a:srgbClr>
            </a:gs>
            <a:gs pos="50000">
              <a:srgbClr val="1D2F68">
                <a:tint val="44500"/>
                <a:satMod val="160000"/>
              </a:srgbClr>
            </a:gs>
            <a:gs pos="100000">
              <a:srgbClr val="1D2F68">
                <a:tint val="23500"/>
                <a:satMod val="160000"/>
              </a:srgbClr>
            </a:gs>
          </a:gsLst>
          <a:lin ang="16200000" scaled="1"/>
          <a:tileRect/>
        </a:gradFill>
        <a:ln w="57150">
          <a:solidFill>
            <a:srgbClr val="1D2F68"/>
          </a:solidFill>
        </a:ln>
      </dgm:spPr>
      <dgm:t>
        <a:bodyPr/>
        <a:lstStyle/>
        <a:p>
          <a:pPr algn="ctr"/>
          <a:r>
            <a:rPr lang="en-US" dirty="0" smtClean="0"/>
            <a:t>Skills Assessment</a:t>
          </a:r>
          <a:endParaRPr lang="en-US" dirty="0"/>
        </a:p>
      </dgm:t>
    </dgm:pt>
    <dgm:pt modelId="{FCC9CC23-231C-40B8-B4E7-B8428F7CAAF7}" type="parTrans" cxnId="{7038A122-1115-40F6-AC67-4938DE63AB41}">
      <dgm:prSet/>
      <dgm:spPr/>
      <dgm:t>
        <a:bodyPr/>
        <a:lstStyle/>
        <a:p>
          <a:endParaRPr lang="en-US"/>
        </a:p>
      </dgm:t>
    </dgm:pt>
    <dgm:pt modelId="{D0503397-0E8C-4458-B812-6B2D66227B4E}" type="sibTrans" cxnId="{7038A122-1115-40F6-AC67-4938DE63AB41}">
      <dgm:prSet/>
      <dgm:spPr/>
      <dgm:t>
        <a:bodyPr/>
        <a:lstStyle/>
        <a:p>
          <a:endParaRPr lang="en-US"/>
        </a:p>
      </dgm:t>
    </dgm:pt>
    <dgm:pt modelId="{C661D7FE-F006-4000-AAD8-B319BEE6574F}">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a:solidFill>
            <a:srgbClr val="92D050"/>
          </a:solidFill>
        </a:ln>
      </dgm:spPr>
      <dgm:t>
        <a:bodyPr/>
        <a:lstStyle/>
        <a:p>
          <a:r>
            <a:rPr lang="en-US" dirty="0" smtClean="0"/>
            <a:t>OAP Facility Orientation</a:t>
          </a:r>
          <a:endParaRPr lang="en-US" dirty="0"/>
        </a:p>
      </dgm:t>
    </dgm:pt>
    <dgm:pt modelId="{7AC74DA7-0B2A-4A05-8BA3-58631CB566F4}" type="parTrans" cxnId="{5329B998-7F06-4F71-A25A-6647AFFB459B}">
      <dgm:prSet/>
      <dgm:spPr/>
      <dgm:t>
        <a:bodyPr/>
        <a:lstStyle/>
        <a:p>
          <a:endParaRPr lang="en-US"/>
        </a:p>
      </dgm:t>
    </dgm:pt>
    <dgm:pt modelId="{106947B6-01AD-45C7-843F-04C2FA42F8B3}" type="sibTrans" cxnId="{5329B998-7F06-4F71-A25A-6647AFFB459B}">
      <dgm:prSet/>
      <dgm:spPr/>
      <dgm:t>
        <a:bodyPr/>
        <a:lstStyle/>
        <a:p>
          <a:endParaRPr lang="en-US"/>
        </a:p>
      </dgm:t>
    </dgm:pt>
    <dgm:pt modelId="{4E23D78A-5303-4A7E-886A-96DEFF9C97E2}">
      <dgm:prSet phldrT="[Text]"/>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a:solidFill>
            <a:srgbClr val="92D050"/>
          </a:solidFill>
        </a:ln>
      </dgm:spPr>
      <dgm:t>
        <a:bodyPr/>
        <a:lstStyle/>
        <a:p>
          <a:r>
            <a:rPr lang="en-US" dirty="0" smtClean="0"/>
            <a:t>Basic RADAR</a:t>
          </a:r>
          <a:endParaRPr lang="en-US" dirty="0"/>
        </a:p>
      </dgm:t>
    </dgm:pt>
    <dgm:pt modelId="{ABB57566-76B3-47CA-8C4D-0ED14B8D8BA5}" type="parTrans" cxnId="{5CBEFF0F-C2C7-416E-BDAC-BD4A04F93872}">
      <dgm:prSet/>
      <dgm:spPr/>
      <dgm:t>
        <a:bodyPr/>
        <a:lstStyle/>
        <a:p>
          <a:endParaRPr lang="en-US"/>
        </a:p>
      </dgm:t>
    </dgm:pt>
    <dgm:pt modelId="{10A86599-BF3F-4D11-8686-C7700A23A102}" type="sibTrans" cxnId="{5CBEFF0F-C2C7-416E-BDAC-BD4A04F93872}">
      <dgm:prSet/>
      <dgm:spPr/>
      <dgm:t>
        <a:bodyPr/>
        <a:lstStyle/>
        <a:p>
          <a:endParaRPr lang="en-US"/>
        </a:p>
      </dgm:t>
    </dgm:pt>
    <dgm:pt modelId="{617D4C7B-1C8A-45FA-8EBD-9A0B37F884D1}">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a:solidFill>
            <a:srgbClr val="92D050"/>
          </a:solidFill>
        </a:ln>
      </dgm:spPr>
      <dgm:t>
        <a:bodyPr/>
        <a:lstStyle/>
        <a:p>
          <a:r>
            <a:rPr lang="en-US" dirty="0" smtClean="0"/>
            <a:t>Airspace Map &amp; Scenario Info for studying</a:t>
          </a:r>
          <a:endParaRPr lang="en-US" dirty="0"/>
        </a:p>
      </dgm:t>
    </dgm:pt>
    <dgm:pt modelId="{A88B5E10-933C-4575-9A31-15EF439007AE}" type="parTrans" cxnId="{525A02A9-6CB8-457C-B3EB-B3C1076537C0}">
      <dgm:prSet/>
      <dgm:spPr/>
      <dgm:t>
        <a:bodyPr/>
        <a:lstStyle/>
        <a:p>
          <a:endParaRPr lang="en-US"/>
        </a:p>
      </dgm:t>
    </dgm:pt>
    <dgm:pt modelId="{F9510256-F410-476B-BDD7-60D54FC23277}" type="sibTrans" cxnId="{525A02A9-6CB8-457C-B3EB-B3C1076537C0}">
      <dgm:prSet/>
      <dgm:spPr/>
      <dgm:t>
        <a:bodyPr/>
        <a:lstStyle/>
        <a:p>
          <a:endParaRPr lang="en-US"/>
        </a:p>
      </dgm:t>
    </dgm:pt>
    <dgm:pt modelId="{586D7F85-B484-439B-90E0-C00FD203DDA0}">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a:solidFill>
            <a:srgbClr val="92D050"/>
          </a:solidFill>
        </a:ln>
      </dgm:spPr>
      <dgm:t>
        <a:bodyPr/>
        <a:lstStyle/>
        <a:p>
          <a:r>
            <a:rPr lang="en-US" dirty="0" smtClean="0"/>
            <a:t>Training &amp; Practice Scenarios with Group Feedback</a:t>
          </a:r>
          <a:endParaRPr lang="en-US" dirty="0"/>
        </a:p>
      </dgm:t>
    </dgm:pt>
    <dgm:pt modelId="{C46C9986-84DC-4E5A-B1D4-35957CE902BE}" type="parTrans" cxnId="{894CA7C7-BC3F-4800-A526-4B97D2888375}">
      <dgm:prSet/>
      <dgm:spPr/>
      <dgm:t>
        <a:bodyPr/>
        <a:lstStyle/>
        <a:p>
          <a:endParaRPr lang="en-US"/>
        </a:p>
      </dgm:t>
    </dgm:pt>
    <dgm:pt modelId="{8F195CE7-27DF-4F80-9D16-EEEF625D87B8}" type="sibTrans" cxnId="{894CA7C7-BC3F-4800-A526-4B97D2888375}">
      <dgm:prSet/>
      <dgm:spPr/>
      <dgm:t>
        <a:bodyPr/>
        <a:lstStyle/>
        <a:p>
          <a:endParaRPr lang="en-US"/>
        </a:p>
      </dgm:t>
    </dgm:pt>
    <dgm:pt modelId="{9580D6CC-40F7-4142-869F-3E7D6068ED3A}">
      <dgm:prSet phldrT="[Text]"/>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a:solidFill>
            <a:srgbClr val="92D050"/>
          </a:solidFill>
        </a:ln>
      </dgm:spPr>
      <dgm:t>
        <a:bodyPr/>
        <a:lstStyle/>
        <a:p>
          <a:r>
            <a:rPr lang="en-US" dirty="0" smtClean="0"/>
            <a:t>Proctored by current facility manager</a:t>
          </a:r>
          <a:endParaRPr lang="en-US" dirty="0"/>
        </a:p>
      </dgm:t>
    </dgm:pt>
    <dgm:pt modelId="{77813C1B-8002-405E-94E9-6B5D48D05D6E}" type="parTrans" cxnId="{BCCFBB86-EBD6-4115-8878-B8A93F4A69B4}">
      <dgm:prSet/>
      <dgm:spPr/>
      <dgm:t>
        <a:bodyPr/>
        <a:lstStyle/>
        <a:p>
          <a:endParaRPr lang="en-US"/>
        </a:p>
      </dgm:t>
    </dgm:pt>
    <dgm:pt modelId="{0C1B1001-343E-462E-89C7-7E60752F55BB}" type="sibTrans" cxnId="{BCCFBB86-EBD6-4115-8878-B8A93F4A69B4}">
      <dgm:prSet/>
      <dgm:spPr/>
      <dgm:t>
        <a:bodyPr/>
        <a:lstStyle/>
        <a:p>
          <a:endParaRPr lang="en-US"/>
        </a:p>
      </dgm:t>
    </dgm:pt>
    <dgm:pt modelId="{4A1CFF97-3681-4EC3-A419-E53EFABDD4AF}">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a:solidFill>
            <a:srgbClr val="92D050"/>
          </a:solidFill>
        </a:ln>
      </dgm:spPr>
      <dgm:t>
        <a:bodyPr/>
        <a:lstStyle/>
        <a:p>
          <a:r>
            <a:rPr lang="en-US" dirty="0" smtClean="0"/>
            <a:t>Test Scenarios</a:t>
          </a:r>
          <a:endParaRPr lang="en-US" dirty="0"/>
        </a:p>
      </dgm:t>
    </dgm:pt>
    <dgm:pt modelId="{F0DD90F3-164F-4853-A359-783B769CEC67}" type="parTrans" cxnId="{DC77F777-3B66-4935-B0E9-127494518865}">
      <dgm:prSet/>
      <dgm:spPr/>
      <dgm:t>
        <a:bodyPr/>
        <a:lstStyle/>
        <a:p>
          <a:endParaRPr lang="en-US"/>
        </a:p>
      </dgm:t>
    </dgm:pt>
    <dgm:pt modelId="{09D49207-EC94-478B-B900-1D603C813108}" type="sibTrans" cxnId="{DC77F777-3B66-4935-B0E9-127494518865}">
      <dgm:prSet/>
      <dgm:spPr/>
      <dgm:t>
        <a:bodyPr/>
        <a:lstStyle/>
        <a:p>
          <a:endParaRPr lang="en-US"/>
        </a:p>
      </dgm:t>
    </dgm:pt>
    <dgm:pt modelId="{39C6D35C-C5D2-4298-A859-5A55EF001EF5}">
      <dgm:prSet phldrT="[Text]"/>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a:solidFill>
            <a:srgbClr val="92D050"/>
          </a:solidFill>
        </a:ln>
      </dgm:spPr>
      <dgm:t>
        <a:bodyPr/>
        <a:lstStyle/>
        <a:p>
          <a:r>
            <a:rPr lang="en-US" dirty="0" smtClean="0"/>
            <a:t>100 Questions </a:t>
          </a:r>
          <a:endParaRPr lang="en-US" dirty="0"/>
        </a:p>
      </dgm:t>
    </dgm:pt>
    <dgm:pt modelId="{E4865D3F-8D2F-4D25-B86C-37223A5D405D}" type="parTrans" cxnId="{B1009476-589A-4C7A-81B6-C72C337585E3}">
      <dgm:prSet/>
      <dgm:spPr/>
      <dgm:t>
        <a:bodyPr/>
        <a:lstStyle/>
        <a:p>
          <a:endParaRPr lang="en-US"/>
        </a:p>
      </dgm:t>
    </dgm:pt>
    <dgm:pt modelId="{AF070372-9F93-4DCF-A96D-0E5A3EC4DCC7}" type="sibTrans" cxnId="{B1009476-589A-4C7A-81B6-C72C337585E3}">
      <dgm:prSet/>
      <dgm:spPr/>
      <dgm:t>
        <a:bodyPr/>
        <a:lstStyle/>
        <a:p>
          <a:endParaRPr lang="en-US"/>
        </a:p>
      </dgm:t>
    </dgm:pt>
    <dgm:pt modelId="{754EC4D6-3EB2-4E18-8093-CD1F3A85A2A8}" type="pres">
      <dgm:prSet presAssocID="{C38126EB-4B0E-464F-BFEF-C087C7A7AA50}" presName="linearFlow" presStyleCnt="0">
        <dgm:presLayoutVars>
          <dgm:dir/>
          <dgm:animLvl val="lvl"/>
          <dgm:resizeHandles val="exact"/>
        </dgm:presLayoutVars>
      </dgm:prSet>
      <dgm:spPr/>
      <dgm:t>
        <a:bodyPr/>
        <a:lstStyle/>
        <a:p>
          <a:endParaRPr lang="en-US"/>
        </a:p>
      </dgm:t>
    </dgm:pt>
    <dgm:pt modelId="{D9443151-491E-472A-8A11-ECAD89BCF260}" type="pres">
      <dgm:prSet presAssocID="{AF358C2D-2D9A-4131-953A-38F9A9A1C5A0}" presName="composite" presStyleCnt="0"/>
      <dgm:spPr/>
    </dgm:pt>
    <dgm:pt modelId="{218A1DA3-6305-4BCE-9304-B9043878168E}" type="pres">
      <dgm:prSet presAssocID="{AF358C2D-2D9A-4131-953A-38F9A9A1C5A0}" presName="parTx" presStyleLbl="node1" presStyleIdx="0" presStyleCnt="3">
        <dgm:presLayoutVars>
          <dgm:chMax val="0"/>
          <dgm:chPref val="0"/>
          <dgm:bulletEnabled val="1"/>
        </dgm:presLayoutVars>
      </dgm:prSet>
      <dgm:spPr/>
      <dgm:t>
        <a:bodyPr/>
        <a:lstStyle/>
        <a:p>
          <a:endParaRPr lang="en-US"/>
        </a:p>
      </dgm:t>
    </dgm:pt>
    <dgm:pt modelId="{3DA9F8A9-57C8-42B7-90B5-A499899FF7C5}" type="pres">
      <dgm:prSet presAssocID="{AF358C2D-2D9A-4131-953A-38F9A9A1C5A0}" presName="parSh" presStyleLbl="node1" presStyleIdx="0" presStyleCnt="3"/>
      <dgm:spPr/>
      <dgm:t>
        <a:bodyPr/>
        <a:lstStyle/>
        <a:p>
          <a:endParaRPr lang="en-US"/>
        </a:p>
      </dgm:t>
    </dgm:pt>
    <dgm:pt modelId="{EEB93734-3148-4864-8CDE-38DF0FF4E607}" type="pres">
      <dgm:prSet presAssocID="{AF358C2D-2D9A-4131-953A-38F9A9A1C5A0}" presName="desTx" presStyleLbl="fgAcc1" presStyleIdx="0" presStyleCnt="3" custScaleX="99750">
        <dgm:presLayoutVars>
          <dgm:bulletEnabled val="1"/>
        </dgm:presLayoutVars>
      </dgm:prSet>
      <dgm:spPr/>
      <dgm:t>
        <a:bodyPr/>
        <a:lstStyle/>
        <a:p>
          <a:endParaRPr lang="en-US"/>
        </a:p>
      </dgm:t>
    </dgm:pt>
    <dgm:pt modelId="{E59FF727-4FBF-4533-882F-DD19ABB53700}" type="pres">
      <dgm:prSet presAssocID="{1AFCBF8C-59C3-4F9F-985B-A2F85CA682A0}" presName="sibTrans" presStyleLbl="sibTrans2D1" presStyleIdx="0" presStyleCnt="2"/>
      <dgm:spPr/>
      <dgm:t>
        <a:bodyPr/>
        <a:lstStyle/>
        <a:p>
          <a:endParaRPr lang="en-US"/>
        </a:p>
      </dgm:t>
    </dgm:pt>
    <dgm:pt modelId="{A8241400-0F9C-4B8F-9582-A3E9F0301113}" type="pres">
      <dgm:prSet presAssocID="{1AFCBF8C-59C3-4F9F-985B-A2F85CA682A0}" presName="connTx" presStyleLbl="sibTrans2D1" presStyleIdx="0" presStyleCnt="2"/>
      <dgm:spPr/>
      <dgm:t>
        <a:bodyPr/>
        <a:lstStyle/>
        <a:p>
          <a:endParaRPr lang="en-US"/>
        </a:p>
      </dgm:t>
    </dgm:pt>
    <dgm:pt modelId="{4DB60A60-F590-4D23-8386-8ECE03745097}" type="pres">
      <dgm:prSet presAssocID="{1DB48322-D0D3-4AC3-AA35-4A7FF9D71260}" presName="composite" presStyleCnt="0"/>
      <dgm:spPr/>
    </dgm:pt>
    <dgm:pt modelId="{D897A692-738E-4200-A65A-1C4B877EA42E}" type="pres">
      <dgm:prSet presAssocID="{1DB48322-D0D3-4AC3-AA35-4A7FF9D71260}" presName="parTx" presStyleLbl="node1" presStyleIdx="0" presStyleCnt="3">
        <dgm:presLayoutVars>
          <dgm:chMax val="0"/>
          <dgm:chPref val="0"/>
          <dgm:bulletEnabled val="1"/>
        </dgm:presLayoutVars>
      </dgm:prSet>
      <dgm:spPr/>
      <dgm:t>
        <a:bodyPr/>
        <a:lstStyle/>
        <a:p>
          <a:endParaRPr lang="en-US"/>
        </a:p>
      </dgm:t>
    </dgm:pt>
    <dgm:pt modelId="{A45BF577-3915-42AB-88CC-1F64C123F6F5}" type="pres">
      <dgm:prSet presAssocID="{1DB48322-D0D3-4AC3-AA35-4A7FF9D71260}" presName="parSh" presStyleLbl="node1" presStyleIdx="1" presStyleCnt="3"/>
      <dgm:spPr/>
      <dgm:t>
        <a:bodyPr/>
        <a:lstStyle/>
        <a:p>
          <a:endParaRPr lang="en-US"/>
        </a:p>
      </dgm:t>
    </dgm:pt>
    <dgm:pt modelId="{9F2BA340-B079-45B1-A55E-DB1D421D6F37}" type="pres">
      <dgm:prSet presAssocID="{1DB48322-D0D3-4AC3-AA35-4A7FF9D71260}" presName="desTx" presStyleLbl="fgAcc1" presStyleIdx="1" presStyleCnt="3" custScaleX="99750">
        <dgm:presLayoutVars>
          <dgm:bulletEnabled val="1"/>
        </dgm:presLayoutVars>
      </dgm:prSet>
      <dgm:spPr/>
      <dgm:t>
        <a:bodyPr/>
        <a:lstStyle/>
        <a:p>
          <a:endParaRPr lang="en-US"/>
        </a:p>
      </dgm:t>
    </dgm:pt>
    <dgm:pt modelId="{AD43B86C-E21A-4679-B5BA-1FD1E58343D7}" type="pres">
      <dgm:prSet presAssocID="{F40B9600-B774-46CF-BD37-D05C836A0D72}" presName="sibTrans" presStyleLbl="sibTrans2D1" presStyleIdx="1" presStyleCnt="2"/>
      <dgm:spPr/>
      <dgm:t>
        <a:bodyPr/>
        <a:lstStyle/>
        <a:p>
          <a:endParaRPr lang="en-US"/>
        </a:p>
      </dgm:t>
    </dgm:pt>
    <dgm:pt modelId="{7E806F21-B6BA-41A1-9B90-7559671C1F91}" type="pres">
      <dgm:prSet presAssocID="{F40B9600-B774-46CF-BD37-D05C836A0D72}" presName="connTx" presStyleLbl="sibTrans2D1" presStyleIdx="1" presStyleCnt="2"/>
      <dgm:spPr/>
      <dgm:t>
        <a:bodyPr/>
        <a:lstStyle/>
        <a:p>
          <a:endParaRPr lang="en-US"/>
        </a:p>
      </dgm:t>
    </dgm:pt>
    <dgm:pt modelId="{1A1345D8-FDD9-4E94-85C5-015A8EB425F4}" type="pres">
      <dgm:prSet presAssocID="{1D2A0513-59BB-423C-8487-D3B81E143580}" presName="composite" presStyleCnt="0"/>
      <dgm:spPr/>
    </dgm:pt>
    <dgm:pt modelId="{CA780FBB-1406-4FB6-839A-7B01655FE832}" type="pres">
      <dgm:prSet presAssocID="{1D2A0513-59BB-423C-8487-D3B81E143580}" presName="parTx" presStyleLbl="node1" presStyleIdx="1" presStyleCnt="3">
        <dgm:presLayoutVars>
          <dgm:chMax val="0"/>
          <dgm:chPref val="0"/>
          <dgm:bulletEnabled val="1"/>
        </dgm:presLayoutVars>
      </dgm:prSet>
      <dgm:spPr/>
      <dgm:t>
        <a:bodyPr/>
        <a:lstStyle/>
        <a:p>
          <a:endParaRPr lang="en-US"/>
        </a:p>
      </dgm:t>
    </dgm:pt>
    <dgm:pt modelId="{8EE9F0A4-720F-4890-8FDF-F48FEAB0DE70}" type="pres">
      <dgm:prSet presAssocID="{1D2A0513-59BB-423C-8487-D3B81E143580}" presName="parSh" presStyleLbl="node1" presStyleIdx="2" presStyleCnt="3"/>
      <dgm:spPr/>
      <dgm:t>
        <a:bodyPr/>
        <a:lstStyle/>
        <a:p>
          <a:endParaRPr lang="en-US"/>
        </a:p>
      </dgm:t>
    </dgm:pt>
    <dgm:pt modelId="{E7346ACC-2F0B-4EB4-8E25-464FF9B0AACD}" type="pres">
      <dgm:prSet presAssocID="{1D2A0513-59BB-423C-8487-D3B81E143580}" presName="desTx" presStyleLbl="fgAcc1" presStyleIdx="2" presStyleCnt="3" custScaleX="99750">
        <dgm:presLayoutVars>
          <dgm:bulletEnabled val="1"/>
        </dgm:presLayoutVars>
      </dgm:prSet>
      <dgm:spPr/>
      <dgm:t>
        <a:bodyPr/>
        <a:lstStyle/>
        <a:p>
          <a:endParaRPr lang="en-US"/>
        </a:p>
      </dgm:t>
    </dgm:pt>
  </dgm:ptLst>
  <dgm:cxnLst>
    <dgm:cxn modelId="{3AF31459-C586-4356-85B5-AD49889E1E49}" type="presOf" srcId="{1AFCBF8C-59C3-4F9F-985B-A2F85CA682A0}" destId="{A8241400-0F9C-4B8F-9582-A3E9F0301113}" srcOrd="1" destOrd="0" presId="urn:microsoft.com/office/officeart/2005/8/layout/process3"/>
    <dgm:cxn modelId="{DC77F777-3B66-4935-B0E9-127494518865}" srcId="{1D2A0513-59BB-423C-8487-D3B81E143580}" destId="{4A1CFF97-3681-4EC3-A419-E53EFABDD4AF}" srcOrd="2" destOrd="0" parTransId="{F0DD90F3-164F-4853-A359-783B769CEC67}" sibTransId="{09D49207-EC94-478B-B900-1D603C813108}"/>
    <dgm:cxn modelId="{894CA7C7-BC3F-4800-A526-4B97D2888375}" srcId="{1D2A0513-59BB-423C-8487-D3B81E143580}" destId="{586D7F85-B484-439B-90E0-C00FD203DDA0}" srcOrd="1" destOrd="0" parTransId="{C46C9986-84DC-4E5A-B1D4-35957CE902BE}" sibTransId="{8F195CE7-27DF-4F80-9D16-EEEF625D87B8}"/>
    <dgm:cxn modelId="{A0D3D902-EC5E-447E-A2E2-FF2CB86F8094}" type="presOf" srcId="{C661D7FE-F006-4000-AAD8-B319BEE6574F}" destId="{E7346ACC-2F0B-4EB4-8E25-464FF9B0AACD}" srcOrd="0" destOrd="0" presId="urn:microsoft.com/office/officeart/2005/8/layout/process3"/>
    <dgm:cxn modelId="{29A64113-D09A-4C91-BD43-45EDC95A08F0}" type="presOf" srcId="{8051C3F8-9B4D-41A8-9514-FD8D75A672F1}" destId="{9F2BA340-B079-45B1-A55E-DB1D421D6F37}" srcOrd="0" destOrd="0" presId="urn:microsoft.com/office/officeart/2005/8/layout/process3"/>
    <dgm:cxn modelId="{183456AA-D4D5-4078-9CA8-BAC63114C00E}" srcId="{C38126EB-4B0E-464F-BFEF-C087C7A7AA50}" destId="{AF358C2D-2D9A-4131-953A-38F9A9A1C5A0}" srcOrd="0" destOrd="0" parTransId="{DD59DA54-E4AA-48D8-A936-C78FC6D71087}" sibTransId="{1AFCBF8C-59C3-4F9F-985B-A2F85CA682A0}"/>
    <dgm:cxn modelId="{1B8E819A-585C-46EA-8359-9388301C3C2B}" type="presOf" srcId="{1DB48322-D0D3-4AC3-AA35-4A7FF9D71260}" destId="{D897A692-738E-4200-A65A-1C4B877EA42E}" srcOrd="0" destOrd="0" presId="urn:microsoft.com/office/officeart/2005/8/layout/process3"/>
    <dgm:cxn modelId="{5F1A127C-94E3-4810-90BA-E15ED46EE785}" type="presOf" srcId="{9580D6CC-40F7-4142-869F-3E7D6068ED3A}" destId="{EEB93734-3148-4864-8CDE-38DF0FF4E607}" srcOrd="0" destOrd="2" presId="urn:microsoft.com/office/officeart/2005/8/layout/process3"/>
    <dgm:cxn modelId="{956ED6AB-1715-4486-ADE3-09D0A3EC03A1}" type="presOf" srcId="{4E23D78A-5303-4A7E-886A-96DEFF9C97E2}" destId="{EEB93734-3148-4864-8CDE-38DF0FF4E607}" srcOrd="0" destOrd="1" presId="urn:microsoft.com/office/officeart/2005/8/layout/process3"/>
    <dgm:cxn modelId="{525A02A9-6CB8-457C-B3EB-B3C1076537C0}" srcId="{1DB48322-D0D3-4AC3-AA35-4A7FF9D71260}" destId="{617D4C7B-1C8A-45FA-8EBD-9A0B37F884D1}" srcOrd="1" destOrd="0" parTransId="{A88B5E10-933C-4575-9A31-15EF439007AE}" sibTransId="{F9510256-F410-476B-BDD7-60D54FC23277}"/>
    <dgm:cxn modelId="{44E18848-AEDE-451C-8DA8-41D36BD93F16}" type="presOf" srcId="{586D7F85-B484-439B-90E0-C00FD203DDA0}" destId="{E7346ACC-2F0B-4EB4-8E25-464FF9B0AACD}" srcOrd="0" destOrd="1" presId="urn:microsoft.com/office/officeart/2005/8/layout/process3"/>
    <dgm:cxn modelId="{BCCFBB86-EBD6-4115-8878-B8A93F4A69B4}" srcId="{AF358C2D-2D9A-4131-953A-38F9A9A1C5A0}" destId="{9580D6CC-40F7-4142-869F-3E7D6068ED3A}" srcOrd="2" destOrd="0" parTransId="{77813C1B-8002-405E-94E9-6B5D48D05D6E}" sibTransId="{0C1B1001-343E-462E-89C7-7E60752F55BB}"/>
    <dgm:cxn modelId="{9416F36D-9F83-4F35-9C93-25A37F3AC136}" type="presOf" srcId="{617D4C7B-1C8A-45FA-8EBD-9A0B37F884D1}" destId="{9F2BA340-B079-45B1-A55E-DB1D421D6F37}" srcOrd="0" destOrd="1" presId="urn:microsoft.com/office/officeart/2005/8/layout/process3"/>
    <dgm:cxn modelId="{E0A4CE85-618F-4D40-9515-2B6DB4962EEE}" type="presOf" srcId="{4A1CFF97-3681-4EC3-A419-E53EFABDD4AF}" destId="{E7346ACC-2F0B-4EB4-8E25-464FF9B0AACD}" srcOrd="0" destOrd="2" presId="urn:microsoft.com/office/officeart/2005/8/layout/process3"/>
    <dgm:cxn modelId="{F67A8EAE-5466-4DD4-B8C9-0B0A300CD726}" type="presOf" srcId="{F40B9600-B774-46CF-BD37-D05C836A0D72}" destId="{AD43B86C-E21A-4679-B5BA-1FD1E58343D7}" srcOrd="0" destOrd="0" presId="urn:microsoft.com/office/officeart/2005/8/layout/process3"/>
    <dgm:cxn modelId="{39063224-DF0A-4AFE-9AF3-D9E0D2BD08DE}" type="presOf" srcId="{AF358C2D-2D9A-4131-953A-38F9A9A1C5A0}" destId="{218A1DA3-6305-4BCE-9304-B9043878168E}" srcOrd="0" destOrd="0" presId="urn:microsoft.com/office/officeart/2005/8/layout/process3"/>
    <dgm:cxn modelId="{8ADCA842-0D7E-43B2-943E-7A32E4B300EF}" srcId="{1DB48322-D0D3-4AC3-AA35-4A7FF9D71260}" destId="{8051C3F8-9B4D-41A8-9514-FD8D75A672F1}" srcOrd="0" destOrd="0" parTransId="{0C50ED1B-9388-4B4F-8409-9E11CE26D9F2}" sibTransId="{9A6AE433-C991-4ECA-AD8C-E86BB0686650}"/>
    <dgm:cxn modelId="{BA1479BB-951C-44E7-955A-AA816708B49F}" srcId="{C38126EB-4B0E-464F-BFEF-C087C7A7AA50}" destId="{1DB48322-D0D3-4AC3-AA35-4A7FF9D71260}" srcOrd="1" destOrd="0" parTransId="{B462E977-FCA6-4DC5-955C-10697B7F5C22}" sibTransId="{F40B9600-B774-46CF-BD37-D05C836A0D72}"/>
    <dgm:cxn modelId="{84B8455D-8076-43A7-A1A6-70684716C082}" type="presOf" srcId="{1D2A0513-59BB-423C-8487-D3B81E143580}" destId="{8EE9F0A4-720F-4890-8FDF-F48FEAB0DE70}" srcOrd="1" destOrd="0" presId="urn:microsoft.com/office/officeart/2005/8/layout/process3"/>
    <dgm:cxn modelId="{5329B998-7F06-4F71-A25A-6647AFFB459B}" srcId="{1D2A0513-59BB-423C-8487-D3B81E143580}" destId="{C661D7FE-F006-4000-AAD8-B319BEE6574F}" srcOrd="0" destOrd="0" parTransId="{7AC74DA7-0B2A-4A05-8BA3-58631CB566F4}" sibTransId="{106947B6-01AD-45C7-843F-04C2FA42F8B3}"/>
    <dgm:cxn modelId="{9E7FAFEC-B32B-4530-8233-06920FE05CD0}" type="presOf" srcId="{C38126EB-4B0E-464F-BFEF-C087C7A7AA50}" destId="{754EC4D6-3EB2-4E18-8093-CD1F3A85A2A8}" srcOrd="0" destOrd="0" presId="urn:microsoft.com/office/officeart/2005/8/layout/process3"/>
    <dgm:cxn modelId="{5C4B35A6-84DF-4FF7-9211-288FA89903C5}" type="presOf" srcId="{F40B9600-B774-46CF-BD37-D05C836A0D72}" destId="{7E806F21-B6BA-41A1-9B90-7559671C1F91}" srcOrd="1" destOrd="0" presId="urn:microsoft.com/office/officeart/2005/8/layout/process3"/>
    <dgm:cxn modelId="{5CBEFF0F-C2C7-416E-BDAC-BD4A04F93872}" srcId="{AF358C2D-2D9A-4131-953A-38F9A9A1C5A0}" destId="{4E23D78A-5303-4A7E-886A-96DEFF9C97E2}" srcOrd="1" destOrd="0" parTransId="{ABB57566-76B3-47CA-8C4D-0ED14B8D8BA5}" sibTransId="{10A86599-BF3F-4D11-8686-C7700A23A102}"/>
    <dgm:cxn modelId="{C24C29A4-5336-4CD7-AB6B-236BC9DC9A5A}" type="presOf" srcId="{1DB48322-D0D3-4AC3-AA35-4A7FF9D71260}" destId="{A45BF577-3915-42AB-88CC-1F64C123F6F5}" srcOrd="1" destOrd="0" presId="urn:microsoft.com/office/officeart/2005/8/layout/process3"/>
    <dgm:cxn modelId="{6E8B18FE-3E8A-4ED2-A7D3-8560AB650CF0}" type="presOf" srcId="{AF358C2D-2D9A-4131-953A-38F9A9A1C5A0}" destId="{3DA9F8A9-57C8-42B7-90B5-A499899FF7C5}" srcOrd="1" destOrd="0" presId="urn:microsoft.com/office/officeart/2005/8/layout/process3"/>
    <dgm:cxn modelId="{7038A122-1115-40F6-AC67-4938DE63AB41}" srcId="{C38126EB-4B0E-464F-BFEF-C087C7A7AA50}" destId="{1D2A0513-59BB-423C-8487-D3B81E143580}" srcOrd="2" destOrd="0" parTransId="{FCC9CC23-231C-40B8-B4E7-B8428F7CAAF7}" sibTransId="{D0503397-0E8C-4458-B812-6B2D66227B4E}"/>
    <dgm:cxn modelId="{B4312BBF-4A8C-430F-90C2-CDEDB410613B}" type="presOf" srcId="{1AFCBF8C-59C3-4F9F-985B-A2F85CA682A0}" destId="{E59FF727-4FBF-4533-882F-DD19ABB53700}" srcOrd="0" destOrd="0" presId="urn:microsoft.com/office/officeart/2005/8/layout/process3"/>
    <dgm:cxn modelId="{075FF345-4E49-4A00-BEB8-79F115E24DF7}" type="presOf" srcId="{39C6D35C-C5D2-4298-A859-5A55EF001EF5}" destId="{EEB93734-3148-4864-8CDE-38DF0FF4E607}" srcOrd="0" destOrd="0" presId="urn:microsoft.com/office/officeart/2005/8/layout/process3"/>
    <dgm:cxn modelId="{B1009476-589A-4C7A-81B6-C72C337585E3}" srcId="{AF358C2D-2D9A-4131-953A-38F9A9A1C5A0}" destId="{39C6D35C-C5D2-4298-A859-5A55EF001EF5}" srcOrd="0" destOrd="0" parTransId="{E4865D3F-8D2F-4D25-B86C-37223A5D405D}" sibTransId="{AF070372-9F93-4DCF-A96D-0E5A3EC4DCC7}"/>
    <dgm:cxn modelId="{52E0E801-E450-4AB5-8AF9-F1F6F05B3ED5}" type="presOf" srcId="{1D2A0513-59BB-423C-8487-D3B81E143580}" destId="{CA780FBB-1406-4FB6-839A-7B01655FE832}" srcOrd="0" destOrd="0" presId="urn:microsoft.com/office/officeart/2005/8/layout/process3"/>
    <dgm:cxn modelId="{6106329A-7D47-47DF-AA12-C644FDB54CF2}" type="presParOf" srcId="{754EC4D6-3EB2-4E18-8093-CD1F3A85A2A8}" destId="{D9443151-491E-472A-8A11-ECAD89BCF260}" srcOrd="0" destOrd="0" presId="urn:microsoft.com/office/officeart/2005/8/layout/process3"/>
    <dgm:cxn modelId="{EE73560F-3EA6-470F-95F1-669D2DD40713}" type="presParOf" srcId="{D9443151-491E-472A-8A11-ECAD89BCF260}" destId="{218A1DA3-6305-4BCE-9304-B9043878168E}" srcOrd="0" destOrd="0" presId="urn:microsoft.com/office/officeart/2005/8/layout/process3"/>
    <dgm:cxn modelId="{A68F13A3-E8C5-4C99-8723-13FCC5B3B3B9}" type="presParOf" srcId="{D9443151-491E-472A-8A11-ECAD89BCF260}" destId="{3DA9F8A9-57C8-42B7-90B5-A499899FF7C5}" srcOrd="1" destOrd="0" presId="urn:microsoft.com/office/officeart/2005/8/layout/process3"/>
    <dgm:cxn modelId="{57828D4B-2918-4EC9-BE03-B37D0336931B}" type="presParOf" srcId="{D9443151-491E-472A-8A11-ECAD89BCF260}" destId="{EEB93734-3148-4864-8CDE-38DF0FF4E607}" srcOrd="2" destOrd="0" presId="urn:microsoft.com/office/officeart/2005/8/layout/process3"/>
    <dgm:cxn modelId="{9E05D191-15CC-4AB1-A98E-179B8E4C71B5}" type="presParOf" srcId="{754EC4D6-3EB2-4E18-8093-CD1F3A85A2A8}" destId="{E59FF727-4FBF-4533-882F-DD19ABB53700}" srcOrd="1" destOrd="0" presId="urn:microsoft.com/office/officeart/2005/8/layout/process3"/>
    <dgm:cxn modelId="{AA9091E8-F69E-479F-9F88-F0ED70D5250A}" type="presParOf" srcId="{E59FF727-4FBF-4533-882F-DD19ABB53700}" destId="{A8241400-0F9C-4B8F-9582-A3E9F0301113}" srcOrd="0" destOrd="0" presId="urn:microsoft.com/office/officeart/2005/8/layout/process3"/>
    <dgm:cxn modelId="{E938848D-DBBB-4D6B-8FE3-7863DBAC414D}" type="presParOf" srcId="{754EC4D6-3EB2-4E18-8093-CD1F3A85A2A8}" destId="{4DB60A60-F590-4D23-8386-8ECE03745097}" srcOrd="2" destOrd="0" presId="urn:microsoft.com/office/officeart/2005/8/layout/process3"/>
    <dgm:cxn modelId="{E8D70B4A-F525-414B-B588-32CDEF5CB1F2}" type="presParOf" srcId="{4DB60A60-F590-4D23-8386-8ECE03745097}" destId="{D897A692-738E-4200-A65A-1C4B877EA42E}" srcOrd="0" destOrd="0" presId="urn:microsoft.com/office/officeart/2005/8/layout/process3"/>
    <dgm:cxn modelId="{46F323DA-205A-4869-8BB7-F01B56111D16}" type="presParOf" srcId="{4DB60A60-F590-4D23-8386-8ECE03745097}" destId="{A45BF577-3915-42AB-88CC-1F64C123F6F5}" srcOrd="1" destOrd="0" presId="urn:microsoft.com/office/officeart/2005/8/layout/process3"/>
    <dgm:cxn modelId="{BB57617D-73C1-4A42-BAFE-2B4D4E0D7A74}" type="presParOf" srcId="{4DB60A60-F590-4D23-8386-8ECE03745097}" destId="{9F2BA340-B079-45B1-A55E-DB1D421D6F37}" srcOrd="2" destOrd="0" presId="urn:microsoft.com/office/officeart/2005/8/layout/process3"/>
    <dgm:cxn modelId="{3D6D54C0-60A7-4BD6-934E-10FCCFA08269}" type="presParOf" srcId="{754EC4D6-3EB2-4E18-8093-CD1F3A85A2A8}" destId="{AD43B86C-E21A-4679-B5BA-1FD1E58343D7}" srcOrd="3" destOrd="0" presId="urn:microsoft.com/office/officeart/2005/8/layout/process3"/>
    <dgm:cxn modelId="{A9F73A3C-406E-41A0-898B-77F679AD172D}" type="presParOf" srcId="{AD43B86C-E21A-4679-B5BA-1FD1E58343D7}" destId="{7E806F21-B6BA-41A1-9B90-7559671C1F91}" srcOrd="0" destOrd="0" presId="urn:microsoft.com/office/officeart/2005/8/layout/process3"/>
    <dgm:cxn modelId="{35AA7D64-61D7-4EC7-8897-01DFC5DD59E6}" type="presParOf" srcId="{754EC4D6-3EB2-4E18-8093-CD1F3A85A2A8}" destId="{1A1345D8-FDD9-4E94-85C5-015A8EB425F4}" srcOrd="4" destOrd="0" presId="urn:microsoft.com/office/officeart/2005/8/layout/process3"/>
    <dgm:cxn modelId="{E3BED1FD-A40A-4603-B625-1B3310F85ABD}" type="presParOf" srcId="{1A1345D8-FDD9-4E94-85C5-015A8EB425F4}" destId="{CA780FBB-1406-4FB6-839A-7B01655FE832}" srcOrd="0" destOrd="0" presId="urn:microsoft.com/office/officeart/2005/8/layout/process3"/>
    <dgm:cxn modelId="{694AEAD6-C605-4790-99F6-8C0C1DADE921}" type="presParOf" srcId="{1A1345D8-FDD9-4E94-85C5-015A8EB425F4}" destId="{8EE9F0A4-720F-4890-8FDF-F48FEAB0DE70}" srcOrd="1" destOrd="0" presId="urn:microsoft.com/office/officeart/2005/8/layout/process3"/>
    <dgm:cxn modelId="{D32A2CF9-AF5E-4041-A2B0-410F4379D268}" type="presParOf" srcId="{1A1345D8-FDD9-4E94-85C5-015A8EB425F4}" destId="{E7346ACC-2F0B-4EB4-8E25-464FF9B0AAC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9F8A9-57C8-42B7-90B5-A499899FF7C5}">
      <dsp:nvSpPr>
        <dsp:cNvPr id="0" name=""/>
        <dsp:cNvSpPr/>
      </dsp:nvSpPr>
      <dsp:spPr>
        <a:xfrm>
          <a:off x="217" y="324353"/>
          <a:ext cx="1823758" cy="1068618"/>
        </a:xfrm>
        <a:prstGeom prst="roundRect">
          <a:avLst>
            <a:gd name="adj" fmla="val 10000"/>
          </a:avLst>
        </a:prstGeom>
        <a:gradFill flip="none" rotWithShape="1">
          <a:gsLst>
            <a:gs pos="0">
              <a:srgbClr val="1D2F68">
                <a:tint val="66000"/>
                <a:satMod val="160000"/>
              </a:srgbClr>
            </a:gs>
            <a:gs pos="50000">
              <a:srgbClr val="1D2F68">
                <a:tint val="44500"/>
                <a:satMod val="160000"/>
              </a:srgbClr>
            </a:gs>
            <a:gs pos="100000">
              <a:srgbClr val="1D2F68">
                <a:tint val="23500"/>
                <a:satMod val="160000"/>
              </a:srgbClr>
            </a:gs>
          </a:gsLst>
          <a:lin ang="16200000" scaled="1"/>
          <a:tileRect/>
        </a:gradFill>
        <a:ln w="57150" cap="flat" cmpd="sng" algn="ctr">
          <a:solidFill>
            <a:srgbClr val="1D2F68"/>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72390" numCol="1" spcCol="1270" anchor="t" anchorCtr="0">
          <a:noAutofit/>
        </a:bodyPr>
        <a:lstStyle/>
        <a:p>
          <a:pPr lvl="0" algn="ctr" defTabSz="844550">
            <a:lnSpc>
              <a:spcPct val="90000"/>
            </a:lnSpc>
            <a:spcBef>
              <a:spcPct val="0"/>
            </a:spcBef>
            <a:spcAft>
              <a:spcPct val="35000"/>
            </a:spcAft>
          </a:pPr>
          <a:r>
            <a:rPr lang="en-US" sz="1900" kern="1200" dirty="0" smtClean="0"/>
            <a:t>Knowledge Test</a:t>
          </a:r>
          <a:endParaRPr lang="en-US" sz="1900" kern="1200" dirty="0"/>
        </a:p>
      </dsp:txBody>
      <dsp:txXfrm>
        <a:off x="217" y="324353"/>
        <a:ext cx="1823758" cy="712412"/>
      </dsp:txXfrm>
    </dsp:sp>
    <dsp:sp modelId="{EEB93734-3148-4864-8CDE-38DF0FF4E607}">
      <dsp:nvSpPr>
        <dsp:cNvPr id="0" name=""/>
        <dsp:cNvSpPr/>
      </dsp:nvSpPr>
      <dsp:spPr>
        <a:xfrm>
          <a:off x="376037" y="1036765"/>
          <a:ext cx="1819199" cy="302990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100 Questions </a:t>
          </a:r>
          <a:endParaRPr lang="en-US" sz="1900" kern="1200" dirty="0"/>
        </a:p>
        <a:p>
          <a:pPr marL="171450" lvl="1" indent="-171450" algn="l" defTabSz="844550">
            <a:lnSpc>
              <a:spcPct val="90000"/>
            </a:lnSpc>
            <a:spcBef>
              <a:spcPct val="0"/>
            </a:spcBef>
            <a:spcAft>
              <a:spcPct val="15000"/>
            </a:spcAft>
            <a:buChar char="••"/>
          </a:pPr>
          <a:r>
            <a:rPr lang="en-US" sz="1900" kern="1200" dirty="0" smtClean="0"/>
            <a:t>Basic RADAR</a:t>
          </a:r>
          <a:endParaRPr lang="en-US" sz="1900" kern="1200" dirty="0"/>
        </a:p>
        <a:p>
          <a:pPr marL="171450" lvl="1" indent="-171450" algn="l" defTabSz="844550">
            <a:lnSpc>
              <a:spcPct val="90000"/>
            </a:lnSpc>
            <a:spcBef>
              <a:spcPct val="0"/>
            </a:spcBef>
            <a:spcAft>
              <a:spcPct val="15000"/>
            </a:spcAft>
            <a:buChar char="••"/>
          </a:pPr>
          <a:r>
            <a:rPr lang="en-US" sz="1900" kern="1200" dirty="0" smtClean="0"/>
            <a:t>Proctored by current facility manager</a:t>
          </a:r>
          <a:endParaRPr lang="en-US" sz="1900" kern="1200" dirty="0"/>
        </a:p>
      </dsp:txBody>
      <dsp:txXfrm>
        <a:off x="429320" y="1090048"/>
        <a:ext cx="1712633" cy="2923340"/>
      </dsp:txXfrm>
    </dsp:sp>
    <dsp:sp modelId="{E59FF727-4FBF-4533-882F-DD19ABB53700}">
      <dsp:nvSpPr>
        <dsp:cNvPr id="0" name=""/>
        <dsp:cNvSpPr/>
      </dsp:nvSpPr>
      <dsp:spPr>
        <a:xfrm>
          <a:off x="2099880" y="453527"/>
          <a:ext cx="584919" cy="454063"/>
        </a:xfrm>
        <a:prstGeom prst="rightArrow">
          <a:avLst>
            <a:gd name="adj1" fmla="val 60000"/>
            <a:gd name="adj2" fmla="val 50000"/>
          </a:avLst>
        </a:prstGeom>
        <a:solidFill>
          <a:srgbClr val="1D2F68"/>
        </a:solidFill>
        <a:ln>
          <a:solidFill>
            <a:srgbClr val="1D2F68"/>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099880" y="544340"/>
        <a:ext cx="448700" cy="272437"/>
      </dsp:txXfrm>
    </dsp:sp>
    <dsp:sp modelId="{A45BF577-3915-42AB-88CC-1F64C123F6F5}">
      <dsp:nvSpPr>
        <dsp:cNvPr id="0" name=""/>
        <dsp:cNvSpPr/>
      </dsp:nvSpPr>
      <dsp:spPr>
        <a:xfrm>
          <a:off x="2927596" y="324353"/>
          <a:ext cx="1823758" cy="1068618"/>
        </a:xfrm>
        <a:prstGeom prst="roundRect">
          <a:avLst>
            <a:gd name="adj" fmla="val 10000"/>
          </a:avLst>
        </a:prstGeom>
        <a:gradFill flip="none" rotWithShape="1">
          <a:gsLst>
            <a:gs pos="0">
              <a:srgbClr val="1D2F68">
                <a:tint val="66000"/>
                <a:satMod val="160000"/>
              </a:srgbClr>
            </a:gs>
            <a:gs pos="50000">
              <a:srgbClr val="1D2F68">
                <a:tint val="44500"/>
                <a:satMod val="160000"/>
              </a:srgbClr>
            </a:gs>
            <a:gs pos="100000">
              <a:srgbClr val="1D2F68">
                <a:tint val="23500"/>
                <a:satMod val="160000"/>
              </a:srgbClr>
            </a:gs>
          </a:gsLst>
          <a:lin ang="16200000" scaled="1"/>
          <a:tileRect/>
        </a:gradFill>
        <a:ln w="57150" cap="flat" cmpd="sng" algn="ctr">
          <a:solidFill>
            <a:srgbClr val="1D2F68"/>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72390" numCol="1" spcCol="1270" anchor="t" anchorCtr="0">
          <a:noAutofit/>
        </a:bodyPr>
        <a:lstStyle/>
        <a:p>
          <a:pPr lvl="0" algn="ctr" defTabSz="844550">
            <a:lnSpc>
              <a:spcPct val="90000"/>
            </a:lnSpc>
            <a:spcBef>
              <a:spcPct val="0"/>
            </a:spcBef>
            <a:spcAft>
              <a:spcPct val="35000"/>
            </a:spcAft>
          </a:pPr>
          <a:r>
            <a:rPr lang="en-US" sz="1900" kern="1200" dirty="0" smtClean="0"/>
            <a:t>Information Packet</a:t>
          </a:r>
          <a:endParaRPr lang="en-US" sz="1900" kern="1200" dirty="0"/>
        </a:p>
      </dsp:txBody>
      <dsp:txXfrm>
        <a:off x="2927596" y="324353"/>
        <a:ext cx="1823758" cy="712412"/>
      </dsp:txXfrm>
    </dsp:sp>
    <dsp:sp modelId="{9F2BA340-B079-45B1-A55E-DB1D421D6F37}">
      <dsp:nvSpPr>
        <dsp:cNvPr id="0" name=""/>
        <dsp:cNvSpPr/>
      </dsp:nvSpPr>
      <dsp:spPr>
        <a:xfrm>
          <a:off x="3303417" y="1036765"/>
          <a:ext cx="1819199" cy="30299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OAP Facility, Location, &amp; Travel Info</a:t>
          </a:r>
          <a:endParaRPr lang="en-US" sz="1900" kern="1200" dirty="0"/>
        </a:p>
        <a:p>
          <a:pPr marL="171450" lvl="1" indent="-171450" algn="l" defTabSz="844550">
            <a:lnSpc>
              <a:spcPct val="90000"/>
            </a:lnSpc>
            <a:spcBef>
              <a:spcPct val="0"/>
            </a:spcBef>
            <a:spcAft>
              <a:spcPct val="15000"/>
            </a:spcAft>
            <a:buChar char="••"/>
          </a:pPr>
          <a:r>
            <a:rPr lang="en-US" sz="1900" kern="1200" dirty="0" smtClean="0"/>
            <a:t>Airspace Map &amp; Scenario Info for studying</a:t>
          </a:r>
          <a:endParaRPr lang="en-US" sz="1900" kern="1200" dirty="0"/>
        </a:p>
      </dsp:txBody>
      <dsp:txXfrm>
        <a:off x="3356700" y="1090048"/>
        <a:ext cx="1712633" cy="2923340"/>
      </dsp:txXfrm>
    </dsp:sp>
    <dsp:sp modelId="{AD43B86C-E21A-4679-B5BA-1FD1E58343D7}">
      <dsp:nvSpPr>
        <dsp:cNvPr id="0" name=""/>
        <dsp:cNvSpPr/>
      </dsp:nvSpPr>
      <dsp:spPr>
        <a:xfrm>
          <a:off x="5027260" y="453527"/>
          <a:ext cx="584919" cy="454063"/>
        </a:xfrm>
        <a:prstGeom prst="rightArrow">
          <a:avLst>
            <a:gd name="adj1" fmla="val 60000"/>
            <a:gd name="adj2" fmla="val 50000"/>
          </a:avLst>
        </a:prstGeom>
        <a:solidFill>
          <a:srgbClr val="1D2F68"/>
        </a:solidFill>
        <a:ln>
          <a:solidFill>
            <a:srgbClr val="1D2F68"/>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027260" y="544340"/>
        <a:ext cx="448700" cy="272437"/>
      </dsp:txXfrm>
    </dsp:sp>
    <dsp:sp modelId="{8EE9F0A4-720F-4890-8FDF-F48FEAB0DE70}">
      <dsp:nvSpPr>
        <dsp:cNvPr id="0" name=""/>
        <dsp:cNvSpPr/>
      </dsp:nvSpPr>
      <dsp:spPr>
        <a:xfrm>
          <a:off x="5854976" y="324353"/>
          <a:ext cx="1823758" cy="1068618"/>
        </a:xfrm>
        <a:prstGeom prst="roundRect">
          <a:avLst>
            <a:gd name="adj" fmla="val 10000"/>
          </a:avLst>
        </a:prstGeom>
        <a:gradFill flip="none" rotWithShape="1">
          <a:gsLst>
            <a:gs pos="0">
              <a:srgbClr val="1D2F68">
                <a:tint val="66000"/>
                <a:satMod val="160000"/>
              </a:srgbClr>
            </a:gs>
            <a:gs pos="50000">
              <a:srgbClr val="1D2F68">
                <a:tint val="44500"/>
                <a:satMod val="160000"/>
              </a:srgbClr>
            </a:gs>
            <a:gs pos="100000">
              <a:srgbClr val="1D2F68">
                <a:tint val="23500"/>
                <a:satMod val="160000"/>
              </a:srgbClr>
            </a:gs>
          </a:gsLst>
          <a:lin ang="16200000" scaled="1"/>
          <a:tileRect/>
        </a:gradFill>
        <a:ln w="57150" cap="flat" cmpd="sng" algn="ctr">
          <a:solidFill>
            <a:srgbClr val="1D2F68"/>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72390" numCol="1" spcCol="1270" anchor="t" anchorCtr="0">
          <a:noAutofit/>
        </a:bodyPr>
        <a:lstStyle/>
        <a:p>
          <a:pPr lvl="0" algn="ctr" defTabSz="844550">
            <a:lnSpc>
              <a:spcPct val="90000"/>
            </a:lnSpc>
            <a:spcBef>
              <a:spcPct val="0"/>
            </a:spcBef>
            <a:spcAft>
              <a:spcPct val="35000"/>
            </a:spcAft>
          </a:pPr>
          <a:r>
            <a:rPr lang="en-US" sz="1900" kern="1200" dirty="0" smtClean="0"/>
            <a:t>Skills Assessment</a:t>
          </a:r>
          <a:endParaRPr lang="en-US" sz="1900" kern="1200" dirty="0"/>
        </a:p>
      </dsp:txBody>
      <dsp:txXfrm>
        <a:off x="5854976" y="324353"/>
        <a:ext cx="1823758" cy="712412"/>
      </dsp:txXfrm>
    </dsp:sp>
    <dsp:sp modelId="{E7346ACC-2F0B-4EB4-8E25-464FF9B0AACD}">
      <dsp:nvSpPr>
        <dsp:cNvPr id="0" name=""/>
        <dsp:cNvSpPr/>
      </dsp:nvSpPr>
      <dsp:spPr>
        <a:xfrm>
          <a:off x="6230796" y="1036765"/>
          <a:ext cx="1819199" cy="302990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OAP Facility Orientation</a:t>
          </a:r>
          <a:endParaRPr lang="en-US" sz="1900" kern="1200" dirty="0"/>
        </a:p>
        <a:p>
          <a:pPr marL="171450" lvl="1" indent="-171450" algn="l" defTabSz="844550">
            <a:lnSpc>
              <a:spcPct val="90000"/>
            </a:lnSpc>
            <a:spcBef>
              <a:spcPct val="0"/>
            </a:spcBef>
            <a:spcAft>
              <a:spcPct val="15000"/>
            </a:spcAft>
            <a:buChar char="••"/>
          </a:pPr>
          <a:r>
            <a:rPr lang="en-US" sz="1900" kern="1200" dirty="0" smtClean="0"/>
            <a:t>Training &amp; Practice Scenarios with Group Feedback</a:t>
          </a:r>
          <a:endParaRPr lang="en-US" sz="1900" kern="1200" dirty="0"/>
        </a:p>
        <a:p>
          <a:pPr marL="171450" lvl="1" indent="-171450" algn="l" defTabSz="844550">
            <a:lnSpc>
              <a:spcPct val="90000"/>
            </a:lnSpc>
            <a:spcBef>
              <a:spcPct val="0"/>
            </a:spcBef>
            <a:spcAft>
              <a:spcPct val="15000"/>
            </a:spcAft>
            <a:buChar char="••"/>
          </a:pPr>
          <a:r>
            <a:rPr lang="en-US" sz="1900" kern="1200" dirty="0" smtClean="0"/>
            <a:t>Test Scenarios</a:t>
          </a:r>
          <a:endParaRPr lang="en-US" sz="1900" kern="1200" dirty="0"/>
        </a:p>
      </dsp:txBody>
      <dsp:txXfrm>
        <a:off x="6284079" y="1090048"/>
        <a:ext cx="1712633" cy="29233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2"/>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59" tIns="45329" rIns="90659" bIns="45329" numCol="1" anchor="t" anchorCtr="0" compatLnSpc="1">
            <a:prstTxWarp prst="textNoShape">
              <a:avLst/>
            </a:prstTxWarp>
          </a:bodyPr>
          <a:lstStyle>
            <a:lvl1pPr defTabSz="907607">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2"/>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59" tIns="45329" rIns="90659" bIns="45329" numCol="1" anchor="t" anchorCtr="0" compatLnSpc="1">
            <a:prstTxWarp prst="textNoShape">
              <a:avLst/>
            </a:prstTxWarp>
          </a:bodyPr>
          <a:lstStyle>
            <a:lvl1pPr algn="r" defTabSz="907607">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6"/>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59" tIns="45329" rIns="90659" bIns="45329" numCol="1" anchor="b" anchorCtr="0" compatLnSpc="1">
            <a:prstTxWarp prst="textNoShape">
              <a:avLst/>
            </a:prstTxWarp>
          </a:bodyPr>
          <a:lstStyle>
            <a:lvl1pPr defTabSz="907607">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831266"/>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59" tIns="45329" rIns="90659" bIns="45329" numCol="1" anchor="b" anchorCtr="0" compatLnSpc="1">
            <a:prstTxWarp prst="textNoShape">
              <a:avLst/>
            </a:prstTxWarp>
          </a:bodyPr>
          <a:lstStyle>
            <a:lvl1pPr algn="r" defTabSz="907607">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2"/>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59" tIns="45329" rIns="90659" bIns="45329" numCol="1" anchor="t" anchorCtr="0" compatLnSpc="1">
            <a:prstTxWarp prst="textNoShape">
              <a:avLst/>
            </a:prstTxWarp>
          </a:bodyPr>
          <a:lstStyle>
            <a:lvl1pPr defTabSz="907607">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2"/>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59" tIns="45329" rIns="90659" bIns="45329" numCol="1" anchor="t" anchorCtr="0" compatLnSpc="1">
            <a:prstTxWarp prst="textNoShape">
              <a:avLst/>
            </a:prstTxWarp>
          </a:bodyPr>
          <a:lstStyle>
            <a:lvl1pPr algn="r" defTabSz="907607">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1" y="4416428"/>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59" tIns="45329" rIns="90659" bIns="453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6"/>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59" tIns="45329" rIns="90659" bIns="45329" numCol="1" anchor="b" anchorCtr="0" compatLnSpc="1">
            <a:prstTxWarp prst="textNoShape">
              <a:avLst/>
            </a:prstTxWarp>
          </a:bodyPr>
          <a:lstStyle>
            <a:lvl1pPr defTabSz="907607">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831266"/>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59" tIns="45329" rIns="90659" bIns="45329" numCol="1" anchor="b" anchorCtr="0" compatLnSpc="1">
            <a:prstTxWarp prst="textNoShape">
              <a:avLst/>
            </a:prstTxWarp>
          </a:bodyPr>
          <a:lstStyle>
            <a:lvl1pPr algn="r" defTabSz="907607">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342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900" dirty="0">
                <a:latin typeface="Arial" panose="020B0604020202020204" pitchFamily="34" charset="0"/>
                <a:cs typeface="Arial" panose="020B0604020202020204" pitchFamily="34" charset="0"/>
              </a:rPr>
              <a:t>I/O psychologists from the American Institutes for Research (AIR), working in conjunction with FAA personnel and air traffic subject matter experts (SMEs), developed and validated the Operational Assessment Program (OAP). The OAP consists of a basic radar knowledge test and a scenario-based skills assessment. AIR validated the OAP using a content validation approach (AIR, 2011) based upon two prior TRACON air traffic controller (ATC) job analyses (</a:t>
            </a:r>
            <a:r>
              <a:rPr lang="en-US" sz="900" dirty="0" err="1">
                <a:latin typeface="Arial" panose="020B0604020202020204" pitchFamily="34" charset="0"/>
                <a:cs typeface="Arial" panose="020B0604020202020204" pitchFamily="34" charset="0"/>
              </a:rPr>
              <a:t>Krokos</a:t>
            </a:r>
            <a:r>
              <a:rPr lang="en-US" sz="900" dirty="0">
                <a:latin typeface="Arial" panose="020B0604020202020204" pitchFamily="34" charset="0"/>
                <a:cs typeface="Arial" panose="020B0604020202020204" pitchFamily="34" charset="0"/>
              </a:rPr>
              <a:t>, Baker, Norris, &amp; Smith, 2007; Alexander, </a:t>
            </a:r>
            <a:r>
              <a:rPr lang="en-US" sz="900" dirty="0" err="1">
                <a:latin typeface="Arial" panose="020B0604020202020204" pitchFamily="34" charset="0"/>
                <a:cs typeface="Arial" panose="020B0604020202020204" pitchFamily="34" charset="0"/>
              </a:rPr>
              <a:t>Ammerman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Fairhurst</a:t>
            </a:r>
            <a:r>
              <a:rPr lang="en-US" sz="900" dirty="0">
                <a:latin typeface="Arial" panose="020B0604020202020204" pitchFamily="34" charset="0"/>
                <a:cs typeface="Arial" panose="020B0604020202020204" pitchFamily="34" charset="0"/>
              </a:rPr>
              <a:t>, Hostetler, &amp; Jones, 1989). </a:t>
            </a:r>
          </a:p>
          <a:p>
            <a:pPr hangingPunct="0"/>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AIR (2011) and FAA personnel developed the OAP knowledge exam using a bank of items taken from FAA Academy radar training courses. SMEs selected the items and classified them into 27 knowledge content domains. AIR based the scenario-based skills assessment on SME interviews and workshops, resulting in the creation of critical air traffic events, scenario guidelines, and five performance dimensions identified as essential to successfully performing as a controller at these large TRACONs. Additionally, before entering the OAP assessment process, CPC-IT applications and resumes are screened for Level 8+ radar experience.</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OAP was implemented at three test facilities in Atlanta, Chicago, and Southern California.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34855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799">
              <a:defRPr/>
            </a:pPr>
            <a:r>
              <a:rPr lang="en-US" sz="900" dirty="0">
                <a:latin typeface="Arial" panose="020B0604020202020204" pitchFamily="34" charset="0"/>
                <a:cs typeface="Arial" panose="020B0604020202020204" pitchFamily="34" charset="0"/>
              </a:rPr>
              <a:t>The performance dimensions assessed during the skills test are Communication, Working Speed, Planning and Projection, Prioritization, and Speed Control. Behaviorally-anchored rating scales for these performance dimensions are used to rate the applicants’ performance during the skills assessment scenarios. AIR used frame-of-reference training to familiarize raters with the performance dimensions to increase agreement and reliability, as well as to reduce potential bias and error inherent in the rating process. There were discussions and activities related to rating biases and errors along with what types of things can be done to minimize these errors. For some controllers, this was their first exposure to this type of rater training. Although, most performed over-the-shoulder evaluations of trainees on a regular basis, this was the first time they had received training on coming to consensus about their ratings with other controllers and their first exposure to the human pitfalls of these types of ratings.</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274205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342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481078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a:t>
            </a:r>
            <a:r>
              <a:rPr lang="en-US" sz="1600" dirty="0" smtClean="0">
                <a:solidFill>
                  <a:srgbClr val="1D2F68"/>
                </a:solidFill>
              </a:rPr>
              <a:t>to:	Human Factors</a:t>
            </a:r>
            <a:r>
              <a:rPr lang="en-US" sz="1600" baseline="0" dirty="0" smtClean="0">
                <a:solidFill>
                  <a:srgbClr val="1D2F68"/>
                </a:solidFill>
              </a:rPr>
              <a:t> REDAC</a:t>
            </a:r>
            <a:endParaRPr lang="en-US" sz="1600" dirty="0">
              <a:solidFill>
                <a:srgbClr val="1D2F68"/>
              </a:solidFill>
            </a:endParaRPr>
          </a:p>
          <a:p>
            <a:pPr>
              <a:buFontTx/>
              <a:buNone/>
            </a:pPr>
            <a:r>
              <a:rPr lang="en-US" sz="1600" dirty="0">
                <a:solidFill>
                  <a:srgbClr val="1D2F68"/>
                </a:solidFill>
              </a:rPr>
              <a:t>By</a:t>
            </a:r>
            <a:r>
              <a:rPr lang="en-US" sz="1600" dirty="0" smtClean="0">
                <a:solidFill>
                  <a:srgbClr val="1D2F68"/>
                </a:solidFill>
              </a:rPr>
              <a:t>:		Jason Demagalski</a:t>
            </a:r>
            <a:endParaRPr lang="en-US" sz="1600" dirty="0">
              <a:solidFill>
                <a:srgbClr val="1D2F68"/>
              </a:solidFill>
            </a:endParaRPr>
          </a:p>
          <a:p>
            <a:pPr>
              <a:buFontTx/>
              <a:buNone/>
            </a:pPr>
            <a:r>
              <a:rPr lang="en-US" sz="1600" dirty="0">
                <a:solidFill>
                  <a:srgbClr val="1D2F68"/>
                </a:solidFill>
              </a:rPr>
              <a:t>Date</a:t>
            </a:r>
            <a:r>
              <a:rPr lang="en-US" sz="1600" dirty="0" smtClean="0">
                <a:solidFill>
                  <a:srgbClr val="1D2F68"/>
                </a:solidFill>
              </a:rPr>
              <a:t>:		2</a:t>
            </a:r>
            <a:r>
              <a:rPr lang="en-US" sz="1600" baseline="30000" dirty="0" smtClean="0">
                <a:solidFill>
                  <a:srgbClr val="1D2F68"/>
                </a:solidFill>
              </a:rPr>
              <a:t>nd</a:t>
            </a:r>
            <a:r>
              <a:rPr lang="en-US" sz="1600" dirty="0" smtClean="0">
                <a:solidFill>
                  <a:srgbClr val="1D2F68"/>
                </a:solidFill>
              </a:rPr>
              <a:t> September 2015</a:t>
            </a:r>
            <a:endParaRPr lang="en-US" sz="1600" dirty="0">
              <a:solidFill>
                <a:srgbClr val="1D2F68"/>
              </a:solidFill>
            </a:endParaRP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02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207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374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643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048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10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759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98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a:t>
            </a:r>
            <a:r>
              <a:rPr lang="en-US" sz="1600" dirty="0" smtClean="0">
                <a:solidFill>
                  <a:srgbClr val="1D2F68"/>
                </a:solidFill>
              </a:rPr>
              <a:t>to:	Human Factors REDAC</a:t>
            </a:r>
            <a:endParaRPr lang="en-US" sz="1600" dirty="0">
              <a:solidFill>
                <a:srgbClr val="1D2F68"/>
              </a:solidFill>
            </a:endParaRPr>
          </a:p>
          <a:p>
            <a:pPr>
              <a:buFontTx/>
              <a:buNone/>
            </a:pPr>
            <a:r>
              <a:rPr lang="en-US" sz="1600" dirty="0">
                <a:solidFill>
                  <a:srgbClr val="1D2F68"/>
                </a:solidFill>
              </a:rPr>
              <a:t>By</a:t>
            </a:r>
            <a:r>
              <a:rPr lang="en-US" sz="1600" dirty="0" smtClean="0">
                <a:solidFill>
                  <a:srgbClr val="1D2F68"/>
                </a:solidFill>
              </a:rPr>
              <a:t>:		Jason Demagalski</a:t>
            </a:r>
            <a:endParaRPr lang="en-US" sz="1600" dirty="0">
              <a:solidFill>
                <a:srgbClr val="1D2F68"/>
              </a:solidFill>
            </a:endParaRPr>
          </a:p>
          <a:p>
            <a:pPr>
              <a:buFontTx/>
              <a:buNone/>
            </a:pPr>
            <a:r>
              <a:rPr lang="en-US" sz="1600" dirty="0">
                <a:solidFill>
                  <a:srgbClr val="1D2F68"/>
                </a:solidFill>
              </a:rPr>
              <a:t>Date</a:t>
            </a:r>
            <a:r>
              <a:rPr lang="en-US" sz="1600" dirty="0" smtClean="0">
                <a:solidFill>
                  <a:srgbClr val="1D2F68"/>
                </a:solidFill>
              </a:rPr>
              <a:t>:		2</a:t>
            </a:r>
            <a:r>
              <a:rPr lang="en-US" sz="1600" baseline="30000" dirty="0" smtClean="0">
                <a:solidFill>
                  <a:srgbClr val="1D2F68"/>
                </a:solidFill>
              </a:rPr>
              <a:t>nd</a:t>
            </a:r>
            <a:r>
              <a:rPr lang="en-US" sz="1600" dirty="0" smtClean="0">
                <a:solidFill>
                  <a:srgbClr val="1D2F68"/>
                </a:solidFill>
              </a:rPr>
              <a:t> September 2015</a:t>
            </a:r>
            <a:endParaRPr lang="en-US" sz="1600" dirty="0">
              <a:solidFill>
                <a:srgbClr val="1D2F68"/>
              </a:solidFill>
            </a:endParaRP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val="33000623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7079647" y="6353910"/>
            <a:ext cx="1905000" cy="314177"/>
          </a:xfrm>
        </p:spPr>
        <p:txBody>
          <a:bodyPr/>
          <a:lstStyle>
            <a:lvl1pPr>
              <a:defRPr sz="1000">
                <a:solidFill>
                  <a:schemeClr val="bg1"/>
                </a:solidFill>
              </a:defRPr>
            </a:lvl1pPr>
          </a:lstStyle>
          <a:p>
            <a:fld id="{78D3ABA1-EA94-43C0-B992-7CBCC31144F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0716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7079647" y="6353910"/>
            <a:ext cx="1905000" cy="314177"/>
          </a:xfrm>
        </p:spPr>
        <p:txBody>
          <a:bodyPr/>
          <a:lstStyle>
            <a:lvl1pPr>
              <a:defRPr sz="1000">
                <a:solidFill>
                  <a:schemeClr val="bg1"/>
                </a:solidFill>
              </a:defRPr>
            </a:lvl1pPr>
          </a:lstStyle>
          <a:p>
            <a:fld id="{78D3ABA1-EA94-43C0-B992-7CBCC31144F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8"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225006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6"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351039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436528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8"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653989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299075"/>
            <a:ext cx="7772400" cy="898525"/>
          </a:xfrm>
        </p:spPr>
        <p:txBody>
          <a:bodyPr/>
          <a:lstStyle>
            <a:lvl1pPr algn="ctr">
              <a:defRPr>
                <a:solidFill>
                  <a:schemeClr val="tx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962400" y="2895600"/>
            <a:ext cx="4343400" cy="1447800"/>
          </a:xfrm>
        </p:spPr>
        <p:txBody>
          <a:bodyPr/>
          <a:lstStyle>
            <a:lvl1pPr marL="0" indent="0" algn="ctr">
              <a:buFontTx/>
              <a:buNone/>
              <a:defRPr/>
            </a:lvl1pPr>
          </a:lstStyle>
          <a:p>
            <a:pPr lvl="0"/>
            <a:r>
              <a:rPr lang="en-US" noProof="0" smtClean="0"/>
              <a:t>Click to edit Master subtitle style</a:t>
            </a:r>
            <a:endParaRPr lang="en-GB" noProof="0" smtClean="0"/>
          </a:p>
        </p:txBody>
      </p:sp>
      <p:sp>
        <p:nvSpPr>
          <p:cNvPr id="3076" name="Rectangle 4"/>
          <p:cNvSpPr>
            <a:spLocks noGrp="1" noChangeArrowheads="1"/>
          </p:cNvSpPr>
          <p:nvPr>
            <p:ph type="dt" sz="half" idx="2"/>
          </p:nvPr>
        </p:nvSpPr>
        <p:spPr>
          <a:xfrm>
            <a:off x="457200" y="6305550"/>
            <a:ext cx="2133600" cy="476250"/>
          </a:xfrm>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3077" name="Rectangle 5"/>
          <p:cNvSpPr>
            <a:spLocks noGrp="1" noChangeArrowheads="1"/>
          </p:cNvSpPr>
          <p:nvPr>
            <p:ph type="ftr" sz="quarter" idx="3"/>
          </p:nvPr>
        </p:nvSpPr>
        <p:spPr>
          <a:xfrm>
            <a:off x="3124200" y="6305550"/>
            <a:ext cx="2895600" cy="476250"/>
          </a:xfrm>
        </p:spPr>
        <p:txBody>
          <a:bodyPr/>
          <a:lstStyle>
            <a:lvl1pPr>
              <a:defRPr/>
            </a:lvl1pPr>
          </a:lstStyle>
          <a:p>
            <a:endParaRPr lang="en-AU" dirty="0">
              <a:solidFill>
                <a:srgbClr val="000000"/>
              </a:solidFill>
            </a:endParaRPr>
          </a:p>
        </p:txBody>
      </p:sp>
      <p:sp>
        <p:nvSpPr>
          <p:cNvPr id="3078" name="Rectangle 6"/>
          <p:cNvSpPr>
            <a:spLocks noGrp="1" noChangeArrowheads="1"/>
          </p:cNvSpPr>
          <p:nvPr>
            <p:ph type="sldNum" sz="quarter" idx="4"/>
          </p:nvPr>
        </p:nvSpPr>
        <p:spPr>
          <a:xfrm>
            <a:off x="6553200" y="6305550"/>
            <a:ext cx="2133600" cy="476250"/>
          </a:xfrm>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2360400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48387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040087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7800" y="1778000"/>
            <a:ext cx="4152900"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83100" y="1778000"/>
            <a:ext cx="4152900"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332866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232071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53149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8"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55618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426847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962891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586988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104775"/>
            <a:ext cx="2130425" cy="60674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 y="104775"/>
            <a:ext cx="6238875" cy="6067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2DFEA22-1C76-4FDA-8703-DAA64044F47B}" type="datetimeFigureOut">
              <a:rPr lang="en-AU" smtClean="0">
                <a:solidFill>
                  <a:srgbClr val="000000"/>
                </a:solidFill>
              </a:rPr>
              <a:pPr/>
              <a:t>2/09/2015</a:t>
            </a:fld>
            <a:endParaRPr lang="en-AU"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B41FB2-5DA9-4974-9A67-1CCF956E3F7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47807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6"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5"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8"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48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07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80A6D-9235-42E5-A103-8FB820C5B6B2}" type="datetimeFigureOut">
              <a:rPr lang="en-US" smtClean="0">
                <a:solidFill>
                  <a:prstClr val="black">
                    <a:tint val="75000"/>
                  </a:prstClr>
                </a:solidFill>
              </a:rPr>
              <a:pPr/>
              <a:t>9/2/2015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F2883B-DAE0-41CB-90FE-CFEE421C5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78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1"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accent6"/>
                </a:solidFill>
                <a:latin typeface="Times New Roman" pitchFamily="18" charset="0"/>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accent6"/>
                </a:solidFill>
                <a:latin typeface="Times New Roman" pitchFamily="18" charset="0"/>
              </a:defRPr>
            </a:lvl1pPr>
          </a:lstStyle>
          <a:p>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
        <p:nvSpPr>
          <p:cNvPr id="13"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rgbClr val="1D2F68"/>
                </a:solidFill>
                <a:latin typeface="Times New Roman" pitchFamily="18" charset="0"/>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FontTx/>
              <a:buNone/>
            </a:pPr>
            <a:fld id="{06380A6D-9235-42E5-A103-8FB820C5B6B2}" type="datetimeFigureOut">
              <a:rPr lang="en-US" smtClean="0">
                <a:solidFill>
                  <a:prstClr val="black">
                    <a:tint val="75000"/>
                  </a:prstClr>
                </a:solidFill>
                <a:latin typeface="Calibri"/>
              </a:rPr>
              <a:pPr fontAlgn="auto">
                <a:spcBef>
                  <a:spcPts val="0"/>
                </a:spcBef>
                <a:spcAft>
                  <a:spcPts val="0"/>
                </a:spcAft>
                <a:buFontTx/>
                <a:buNone/>
              </a:pPr>
              <a:t>9/2/2015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FontTx/>
              <a:buNone/>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FontTx/>
              <a:buNone/>
            </a:pPr>
            <a:fld id="{36F2883B-DAE0-41CB-90FE-CFEE421C53ED}" type="slidenum">
              <a:rPr lang="en-US" smtClean="0">
                <a:solidFill>
                  <a:prstClr val="black">
                    <a:tint val="75000"/>
                  </a:prstClr>
                </a:solidFill>
                <a:latin typeface="Calibri"/>
              </a:rPr>
              <a:pPr fontAlgn="auto">
                <a:spcBef>
                  <a:spcPts val="0"/>
                </a:spcBef>
                <a:spcAft>
                  <a:spcPts val="0"/>
                </a:spcAft>
                <a:buFontTx/>
                <a:buNone/>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33998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073198" y="6293994"/>
            <a:ext cx="1905000" cy="3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50">
                <a:solidFill>
                  <a:schemeClr val="bg1"/>
                </a:solidFill>
                <a:latin typeface="Times New Roman" pitchFamily="18" charset="0"/>
              </a:defRPr>
            </a:lvl1pPr>
          </a:lstStyle>
          <a:p>
            <a:fld id="{74438B1A-AF1B-4C8B-993E-1BADE62A2451}" type="slidenum">
              <a:rPr lang="en-US" smtClean="0">
                <a:solidFill>
                  <a:srgbClr val="FFFFFF"/>
                </a:solidFill>
              </a:rPr>
              <a:pPr/>
              <a:t>‹#›</a:t>
            </a:fld>
            <a:endParaRPr lang="en-US" dirty="0">
              <a:solidFill>
                <a:srgbClr val="FFFFFF"/>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40715319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 y="104775"/>
            <a:ext cx="670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77800" y="1778000"/>
            <a:ext cx="8458200"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44500" y="63055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buFontTx/>
              <a:buNone/>
            </a:pPr>
            <a:fld id="{D2DFEA22-1C76-4FDA-8703-DAA64044F47B}" type="datetimeFigureOut">
              <a:rPr lang="en-AU" smtClean="0">
                <a:solidFill>
                  <a:srgbClr val="000000"/>
                </a:solidFill>
                <a:latin typeface="Arial"/>
              </a:rPr>
              <a:pPr fontAlgn="auto">
                <a:spcBef>
                  <a:spcPts val="0"/>
                </a:spcBef>
                <a:spcAft>
                  <a:spcPts val="0"/>
                </a:spcAft>
                <a:buFontTx/>
                <a:buNone/>
              </a:pPr>
              <a:t>2/09/2015</a:t>
            </a:fld>
            <a:endParaRPr lang="en-AU" dirty="0">
              <a:solidFill>
                <a:srgbClr val="000000"/>
              </a:solidFill>
              <a:latin typeface="Arial"/>
            </a:endParaRPr>
          </a:p>
        </p:txBody>
      </p:sp>
      <p:sp>
        <p:nvSpPr>
          <p:cNvPr id="1029" name="Rectangle 5"/>
          <p:cNvSpPr>
            <a:spLocks noGrp="1" noChangeArrowheads="1"/>
          </p:cNvSpPr>
          <p:nvPr>
            <p:ph type="ftr" sz="quarter" idx="3"/>
          </p:nvPr>
        </p:nvSpPr>
        <p:spPr bwMode="auto">
          <a:xfrm>
            <a:off x="3111500" y="63055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buFontTx/>
              <a:buNone/>
            </a:pPr>
            <a:endParaRPr lang="en-AU" dirty="0">
              <a:solidFill>
                <a:srgbClr val="000000"/>
              </a:solidFill>
              <a:latin typeface="Arial"/>
            </a:endParaRPr>
          </a:p>
        </p:txBody>
      </p:sp>
      <p:sp>
        <p:nvSpPr>
          <p:cNvPr id="1030" name="Rectangle 6"/>
          <p:cNvSpPr>
            <a:spLocks noGrp="1" noChangeArrowheads="1"/>
          </p:cNvSpPr>
          <p:nvPr>
            <p:ph type="sldNum" sz="quarter" idx="4"/>
          </p:nvPr>
        </p:nvSpPr>
        <p:spPr bwMode="auto">
          <a:xfrm>
            <a:off x="6540500" y="63055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buFontTx/>
              <a:buNone/>
            </a:pPr>
            <a:fld id="{1FB41FB2-5DA9-4974-9A67-1CCF956E3F73}" type="slidenum">
              <a:rPr lang="en-AU" smtClean="0">
                <a:solidFill>
                  <a:srgbClr val="000000"/>
                </a:solidFill>
                <a:latin typeface="Arial"/>
              </a:rPr>
              <a:pPr fontAlgn="auto">
                <a:spcBef>
                  <a:spcPts val="0"/>
                </a:spcBef>
                <a:spcAft>
                  <a:spcPts val="0"/>
                </a:spcAft>
                <a:buFontTx/>
                <a:buNone/>
              </a:pPr>
              <a:t>‹#›</a:t>
            </a:fld>
            <a:endParaRPr lang="en-AU" dirty="0">
              <a:solidFill>
                <a:srgbClr val="000000"/>
              </a:solidFill>
              <a:latin typeface="Arial"/>
            </a:endParaRPr>
          </a:p>
        </p:txBody>
      </p:sp>
    </p:spTree>
    <p:extLst>
      <p:ext uri="{BB962C8B-B14F-4D97-AF65-F5344CB8AC3E}">
        <p14:creationId xmlns:p14="http://schemas.microsoft.com/office/powerpoint/2010/main" val="2947956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Performance</a:t>
            </a:r>
            <a:br>
              <a:rPr lang="en-US" dirty="0" smtClean="0"/>
            </a:br>
            <a:r>
              <a:rPr lang="en-US" dirty="0" smtClean="0"/>
              <a:t>AJI-155</a:t>
            </a:r>
            <a:endParaRPr lang="en-US" dirty="0"/>
          </a:p>
        </p:txBody>
      </p:sp>
    </p:spTree>
    <p:extLst>
      <p:ext uri="{BB962C8B-B14F-4D97-AF65-F5344CB8AC3E}">
        <p14:creationId xmlns:p14="http://schemas.microsoft.com/office/powerpoint/2010/main" val="2412262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Safety Services Group</a:t>
            </a:r>
            <a:endParaRPr lang="en-US" dirty="0"/>
          </a:p>
        </p:txBody>
      </p:sp>
      <p:sp>
        <p:nvSpPr>
          <p:cNvPr id="5" name="Content Placeholder 4"/>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4478"/>
            <a:ext cx="9152121" cy="445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009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Human Performance Team Members</a:t>
            </a:r>
            <a:endParaRPr lang="en-US" dirty="0"/>
          </a:p>
        </p:txBody>
      </p:sp>
      <p:sp>
        <p:nvSpPr>
          <p:cNvPr id="5" name="Content Placeholder 4"/>
          <p:cNvSpPr>
            <a:spLocks noGrp="1"/>
          </p:cNvSpPr>
          <p:nvPr>
            <p:ph idx="1"/>
          </p:nvPr>
        </p:nvSpPr>
        <p:spPr/>
        <p:txBody>
          <a:bodyPr/>
          <a:lstStyle/>
          <a:p>
            <a:r>
              <a:rPr lang="en-US" dirty="0" smtClean="0"/>
              <a:t>Dr. Nancy Wesensten</a:t>
            </a:r>
          </a:p>
          <a:p>
            <a:r>
              <a:rPr lang="en-US" dirty="0" smtClean="0"/>
              <a:t>Ed Davis</a:t>
            </a:r>
          </a:p>
          <a:p>
            <a:r>
              <a:rPr lang="en-US" dirty="0" smtClean="0"/>
              <a:t>Julio Gandara</a:t>
            </a:r>
          </a:p>
          <a:p>
            <a:r>
              <a:rPr lang="en-US" dirty="0" smtClean="0"/>
              <a:t>Vacancies</a:t>
            </a:r>
          </a:p>
          <a:p>
            <a:endParaRPr lang="en-US" dirty="0"/>
          </a:p>
          <a:p>
            <a:r>
              <a:rPr lang="en-US" dirty="0" smtClean="0"/>
              <a:t>Dave Buczek (CTR)</a:t>
            </a:r>
          </a:p>
          <a:p>
            <a:endParaRPr lang="en-US" dirty="0"/>
          </a:p>
          <a:p>
            <a:r>
              <a:rPr lang="en-US" dirty="0" smtClean="0"/>
              <a:t>Jay Barrett (NATCA)</a:t>
            </a:r>
            <a:endParaRPr lang="en-US" dirty="0"/>
          </a:p>
        </p:txBody>
      </p:sp>
    </p:spTree>
    <p:extLst>
      <p:ext uri="{BB962C8B-B14F-4D97-AF65-F5344CB8AC3E}">
        <p14:creationId xmlns:p14="http://schemas.microsoft.com/office/powerpoint/2010/main" val="1791534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60524" y="189687"/>
            <a:ext cx="4320843" cy="4391025"/>
          </a:xfrm>
        </p:spPr>
        <p:txBody>
          <a:bodyPr/>
          <a:lstStyle/>
          <a:p>
            <a:r>
              <a:rPr lang="en-US" dirty="0"/>
              <a:t>AJI FY16 – FY21 Strategic </a:t>
            </a:r>
            <a:r>
              <a:rPr lang="en-US" dirty="0" smtClean="0"/>
              <a:t>Objectives</a:t>
            </a:r>
            <a:endParaRPr lang="en-US" dirty="0"/>
          </a:p>
          <a:p>
            <a:r>
              <a:rPr lang="en-US" b="0" dirty="0"/>
              <a:t>These strategic goals will be accomplished over the next 5 years. Refer to the FY16 AJI Business Plan and Work Plan to see how AJI plans to support these goals in FY16</a:t>
            </a:r>
            <a:r>
              <a:rPr lang="en-US" b="0" dirty="0" smtClean="0"/>
              <a:t>.</a:t>
            </a:r>
          </a:p>
          <a:p>
            <a:pPr lvl="1"/>
            <a:r>
              <a:rPr lang="en-US" b="0" dirty="0" smtClean="0">
                <a:solidFill>
                  <a:srgbClr val="FF0000"/>
                </a:solidFill>
              </a:rPr>
              <a:t>10 - Improve </a:t>
            </a:r>
            <a:r>
              <a:rPr lang="en-US" b="0" dirty="0">
                <a:solidFill>
                  <a:srgbClr val="FF0000"/>
                </a:solidFill>
              </a:rPr>
              <a:t>Human Performance Programs </a:t>
            </a:r>
          </a:p>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12</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60524" cy="452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935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Plan Goals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13</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50" y="1173237"/>
            <a:ext cx="8204685" cy="47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203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Plan Goals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14</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64" y="1505835"/>
            <a:ext cx="8754760" cy="316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613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Research to Reality</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4294967295"/>
          </p:nvPr>
        </p:nvSpPr>
        <p:spPr>
          <a:xfrm>
            <a:off x="7239000" y="6294438"/>
            <a:ext cx="1905000" cy="320675"/>
          </a:xfrm>
        </p:spPr>
        <p:txBody>
          <a:bodyPr/>
          <a:lstStyle/>
          <a:p>
            <a:fld id="{74438B1A-AF1B-4C8B-993E-1BADE62A2451}"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1061433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ed Rectangle 90"/>
          <p:cNvSpPr/>
          <p:nvPr/>
        </p:nvSpPr>
        <p:spPr>
          <a:xfrm>
            <a:off x="6968067" y="694266"/>
            <a:ext cx="1752600" cy="3344334"/>
          </a:xfrm>
          <a:prstGeom prst="roundRect">
            <a:avLst>
              <a:gd name="adj" fmla="val 9904"/>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fontAlgn="auto">
              <a:spcBef>
                <a:spcPts val="0"/>
              </a:spcBef>
              <a:spcAft>
                <a:spcPts val="0"/>
              </a:spcAft>
              <a:buFontTx/>
              <a:buNone/>
            </a:pPr>
            <a:r>
              <a:rPr lang="en-US" sz="1200" dirty="0" smtClean="0">
                <a:solidFill>
                  <a:srgbClr val="084B79"/>
                </a:solidFill>
              </a:rPr>
              <a:t>The SI-RAP taxonomy is currently being harmonized with:</a:t>
            </a:r>
          </a:p>
          <a:p>
            <a:pPr marL="120650" indent="-120650" fontAlgn="auto">
              <a:spcBef>
                <a:spcPts val="0"/>
              </a:spcBef>
              <a:spcAft>
                <a:spcPts val="0"/>
              </a:spcAft>
              <a:buFont typeface="Arial" charset="0"/>
              <a:buChar char="•"/>
            </a:pPr>
            <a:r>
              <a:rPr lang="en-US" sz="1200" dirty="0" smtClean="0">
                <a:solidFill>
                  <a:srgbClr val="084B79"/>
                </a:solidFill>
              </a:rPr>
              <a:t>EUROCONTROL’S Risk Analysis Process for ATM Occurrences</a:t>
            </a:r>
          </a:p>
          <a:p>
            <a:pPr marL="120650" indent="-120650" fontAlgn="auto">
              <a:spcBef>
                <a:spcPts val="0"/>
              </a:spcBef>
              <a:spcAft>
                <a:spcPts val="0"/>
              </a:spcAft>
              <a:buFont typeface="Arial" charset="0"/>
              <a:buChar char="•"/>
            </a:pPr>
            <a:r>
              <a:rPr lang="en-US" sz="1200" dirty="0" smtClean="0">
                <a:solidFill>
                  <a:srgbClr val="084B79"/>
                </a:solidFill>
              </a:rPr>
              <a:t>FAA’s Technical Operations Safety Action Program </a:t>
            </a:r>
            <a:br>
              <a:rPr lang="en-US" sz="1200" dirty="0" smtClean="0">
                <a:solidFill>
                  <a:srgbClr val="084B79"/>
                </a:solidFill>
              </a:rPr>
            </a:br>
            <a:r>
              <a:rPr lang="en-US" sz="1200" dirty="0" smtClean="0">
                <a:solidFill>
                  <a:srgbClr val="084B79"/>
                </a:solidFill>
              </a:rPr>
              <a:t>(T-SAP)</a:t>
            </a:r>
          </a:p>
          <a:p>
            <a:pPr marL="120650" indent="-120650" fontAlgn="auto">
              <a:spcBef>
                <a:spcPts val="0"/>
              </a:spcBef>
              <a:spcAft>
                <a:spcPts val="0"/>
              </a:spcAft>
              <a:buFont typeface="Arial" charset="0"/>
              <a:buChar char="•"/>
            </a:pPr>
            <a:r>
              <a:rPr lang="en-US" sz="1200" dirty="0" smtClean="0">
                <a:solidFill>
                  <a:srgbClr val="084B79"/>
                </a:solidFill>
              </a:rPr>
              <a:t>FAA’s Air Traffic Common Taxonomy</a:t>
            </a:r>
            <a:endParaRPr lang="en-US" sz="1200" dirty="0">
              <a:solidFill>
                <a:srgbClr val="084B79"/>
              </a:solidFill>
            </a:endParaRPr>
          </a:p>
        </p:txBody>
      </p:sp>
      <p:sp>
        <p:nvSpPr>
          <p:cNvPr id="83" name="Rounded Rectangle 82"/>
          <p:cNvSpPr/>
          <p:nvPr/>
        </p:nvSpPr>
        <p:spPr>
          <a:xfrm>
            <a:off x="4800600" y="694266"/>
            <a:ext cx="1752600" cy="3086060"/>
          </a:xfrm>
          <a:prstGeom prst="roundRect">
            <a:avLst>
              <a:gd name="adj" fmla="val 9659"/>
            </a:avLst>
          </a:prstGeom>
          <a:no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fontAlgn="auto">
              <a:spcBef>
                <a:spcPts val="0"/>
              </a:spcBef>
              <a:spcAft>
                <a:spcPts val="0"/>
              </a:spcAft>
              <a:buFontTx/>
              <a:buNone/>
            </a:pPr>
            <a:r>
              <a:rPr lang="en-US" sz="1200" dirty="0" smtClean="0">
                <a:solidFill>
                  <a:srgbClr val="384A47"/>
                </a:solidFill>
              </a:rPr>
              <a:t>SI-RAP was deployed to the Central Service Area in October 2014. In the three quarters since deployment, SI-RAP panel members have conducted 322 SI-RAP event assessments with the SI-RAP taxonomy and repeatability process.</a:t>
            </a:r>
            <a:endParaRPr lang="en-US" sz="1200" dirty="0">
              <a:solidFill>
                <a:srgbClr val="384A47"/>
              </a:solidFill>
            </a:endParaRPr>
          </a:p>
        </p:txBody>
      </p:sp>
      <p:sp>
        <p:nvSpPr>
          <p:cNvPr id="82" name="Rounded Rectangle 81"/>
          <p:cNvSpPr/>
          <p:nvPr/>
        </p:nvSpPr>
        <p:spPr>
          <a:xfrm>
            <a:off x="2580993" y="702733"/>
            <a:ext cx="1752600" cy="4097867"/>
          </a:xfrm>
          <a:prstGeom prst="roundRect">
            <a:avLst>
              <a:gd name="adj" fmla="val 9659"/>
            </a:avLst>
          </a:prstGeom>
          <a:no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fontAlgn="auto">
              <a:spcBef>
                <a:spcPts val="0"/>
              </a:spcBef>
              <a:spcAft>
                <a:spcPts val="0"/>
              </a:spcAft>
              <a:buFontTx/>
              <a:buNone/>
            </a:pPr>
            <a:r>
              <a:rPr lang="en-US" sz="1200" dirty="0">
                <a:solidFill>
                  <a:srgbClr val="B9612F"/>
                </a:solidFill>
              </a:rPr>
              <a:t>ANG-C1 sponsored a human factors project to develop and deploy a consistent framework for assessing the repeatability of service integrity events</a:t>
            </a:r>
            <a:r>
              <a:rPr lang="en-US" sz="1200" dirty="0" smtClean="0">
                <a:solidFill>
                  <a:srgbClr val="B9612F"/>
                </a:solidFill>
              </a:rPr>
              <a:t>.</a:t>
            </a:r>
          </a:p>
          <a:p>
            <a:pPr algn="ctr" fontAlgn="auto">
              <a:spcBef>
                <a:spcPts val="0"/>
              </a:spcBef>
              <a:spcAft>
                <a:spcPts val="0"/>
              </a:spcAft>
              <a:buFontTx/>
              <a:buNone/>
            </a:pPr>
            <a:r>
              <a:rPr lang="en-US" sz="1200" u="sng" dirty="0" smtClean="0">
                <a:solidFill>
                  <a:srgbClr val="B9612F"/>
                </a:solidFill>
              </a:rPr>
              <a:t>Outputs</a:t>
            </a:r>
          </a:p>
          <a:p>
            <a:pPr marL="114300" indent="-114300" fontAlgn="auto">
              <a:spcBef>
                <a:spcPts val="0"/>
              </a:spcBef>
              <a:spcAft>
                <a:spcPts val="0"/>
              </a:spcAft>
              <a:buFont typeface="Arial" charset="0"/>
              <a:buChar char="•"/>
            </a:pPr>
            <a:r>
              <a:rPr lang="en-US" sz="1200" dirty="0" smtClean="0">
                <a:solidFill>
                  <a:srgbClr val="B9612F"/>
                </a:solidFill>
              </a:rPr>
              <a:t>SI-RAP Taxonomy for classifying events</a:t>
            </a:r>
          </a:p>
          <a:p>
            <a:pPr marL="114300" indent="-114300" fontAlgn="auto">
              <a:spcBef>
                <a:spcPts val="0"/>
              </a:spcBef>
              <a:spcAft>
                <a:spcPts val="0"/>
              </a:spcAft>
              <a:buFont typeface="Arial" charset="0"/>
              <a:buChar char="•"/>
            </a:pPr>
            <a:r>
              <a:rPr lang="en-US" sz="1200" dirty="0" smtClean="0">
                <a:solidFill>
                  <a:srgbClr val="B9612F"/>
                </a:solidFill>
              </a:rPr>
              <a:t>3-day training course for initial cadre of panel members</a:t>
            </a:r>
          </a:p>
          <a:p>
            <a:pPr marL="114300" indent="-114300" fontAlgn="auto">
              <a:spcBef>
                <a:spcPts val="0"/>
              </a:spcBef>
              <a:spcAft>
                <a:spcPts val="0"/>
              </a:spcAft>
              <a:buFont typeface="Arial" charset="0"/>
              <a:buChar char="•"/>
            </a:pPr>
            <a:r>
              <a:rPr lang="en-US" sz="1200" dirty="0" smtClean="0">
                <a:solidFill>
                  <a:srgbClr val="B9612F"/>
                </a:solidFill>
              </a:rPr>
              <a:t>Web-based application to support panel members </a:t>
            </a:r>
            <a:endParaRPr lang="en-US" sz="1200" dirty="0">
              <a:solidFill>
                <a:srgbClr val="B9612F"/>
              </a:solidFill>
            </a:endParaRPr>
          </a:p>
        </p:txBody>
      </p:sp>
      <p:sp>
        <p:nvSpPr>
          <p:cNvPr id="81" name="Rounded Rectangle 80"/>
          <p:cNvSpPr/>
          <p:nvPr/>
        </p:nvSpPr>
        <p:spPr>
          <a:xfrm>
            <a:off x="380885" y="702733"/>
            <a:ext cx="1752600" cy="4097867"/>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fontAlgn="auto">
              <a:spcBef>
                <a:spcPts val="0"/>
              </a:spcBef>
              <a:spcAft>
                <a:spcPts val="0"/>
              </a:spcAft>
              <a:buFontTx/>
              <a:buNone/>
            </a:pPr>
            <a:r>
              <a:rPr lang="en-US" sz="1200" dirty="0" smtClean="0">
                <a:solidFill>
                  <a:srgbClr val="084B79"/>
                </a:solidFill>
              </a:rPr>
              <a:t>AJI was developing the Service Integrity Risk Analysis Process (SI-RAP) to assess the risk of unexpected failures, interruptions, or degradations of NAS technical services.</a:t>
            </a:r>
          </a:p>
          <a:p>
            <a:pPr fontAlgn="auto">
              <a:spcBef>
                <a:spcPts val="0"/>
              </a:spcBef>
              <a:spcAft>
                <a:spcPts val="0"/>
              </a:spcAft>
              <a:buFontTx/>
              <a:buNone/>
            </a:pPr>
            <a:endParaRPr lang="en-US" sz="1200" dirty="0">
              <a:solidFill>
                <a:srgbClr val="084B79"/>
              </a:solidFill>
            </a:endParaRPr>
          </a:p>
          <a:p>
            <a:pPr fontAlgn="auto">
              <a:spcBef>
                <a:spcPts val="0"/>
              </a:spcBef>
              <a:spcAft>
                <a:spcPts val="0"/>
              </a:spcAft>
              <a:buFontTx/>
              <a:buNone/>
            </a:pPr>
            <a:r>
              <a:rPr lang="en-US" sz="1200" dirty="0">
                <a:solidFill>
                  <a:srgbClr val="084B79"/>
                </a:solidFill>
              </a:rPr>
              <a:t>Human factors support was needed for the development and deployment of the repeatability portion of the SI-RAP risk assessment process.</a:t>
            </a:r>
          </a:p>
          <a:p>
            <a:pPr fontAlgn="auto">
              <a:spcBef>
                <a:spcPts val="0"/>
              </a:spcBef>
              <a:spcAft>
                <a:spcPts val="0"/>
              </a:spcAft>
              <a:buFontTx/>
              <a:buNone/>
            </a:pPr>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rmAutofit/>
          </a:bodyPr>
          <a:lstStyle/>
          <a:p>
            <a:r>
              <a:rPr lang="en-US" b="1" dirty="0" smtClean="0">
                <a:solidFill>
                  <a:srgbClr val="385D8A"/>
                </a:solidFill>
              </a:rPr>
              <a:t>SI-RAP: From Research to Reality</a:t>
            </a:r>
            <a:endParaRPr lang="en-US"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AJI Identifies</a:t>
            </a:r>
            <a:endParaRPr lang="en-US" sz="1600" b="1" dirty="0">
              <a:solidFill>
                <a:prstClr val="white"/>
              </a:solidFill>
            </a:endParaRPr>
          </a:p>
          <a:p>
            <a:pPr algn="ctr" fontAlgn="auto">
              <a:spcBef>
                <a:spcPts val="0"/>
              </a:spcBef>
              <a:spcAft>
                <a:spcPts val="0"/>
              </a:spcAft>
              <a:buFontTx/>
              <a:buNone/>
            </a:pPr>
            <a:r>
              <a:rPr lang="en-US" sz="1600" b="1" dirty="0">
                <a:solidFill>
                  <a:prstClr val="white"/>
                </a:solidFill>
              </a:rPr>
              <a:t>Research Need</a:t>
            </a:r>
            <a:endParaRPr lang="en-US" sz="1600" dirty="0">
              <a:solidFill>
                <a:prstClr val="white"/>
              </a:solidFill>
            </a:endParaRPr>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FAA &amp; International Harmonization</a:t>
            </a:r>
            <a:endParaRPr lang="en-US" sz="1600" dirty="0">
              <a:solidFill>
                <a:prstClr val="white"/>
              </a:solidFill>
            </a:endParaRPr>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AJI Implements</a:t>
            </a:r>
            <a:endParaRPr lang="en-US" sz="1600" b="1" dirty="0">
              <a:solidFill>
                <a:prstClr val="white"/>
              </a:solidFill>
            </a:endParaRPr>
          </a:p>
          <a:p>
            <a:pPr algn="ctr" fontAlgn="auto">
              <a:spcBef>
                <a:spcPts val="0"/>
              </a:spcBef>
              <a:spcAft>
                <a:spcPts val="0"/>
              </a:spcAft>
              <a:buFontTx/>
              <a:buNone/>
            </a:pPr>
            <a:r>
              <a:rPr lang="en-US" sz="1600" b="1" dirty="0">
                <a:solidFill>
                  <a:prstClr val="white"/>
                </a:solidFill>
              </a:rPr>
              <a:t>Research Results</a:t>
            </a:r>
            <a:endParaRPr lang="en-US" sz="1600" dirty="0">
              <a:solidFill>
                <a:prstClr val="white"/>
              </a:solidFill>
            </a:endParaRPr>
          </a:p>
        </p:txBody>
      </p:sp>
      <p:sp>
        <p:nvSpPr>
          <p:cNvPr id="8" name="Rounded Rectangle 7"/>
          <p:cNvSpPr/>
          <p:nvPr/>
        </p:nvSpPr>
        <p:spPr>
          <a:xfrm>
            <a:off x="2580993" y="694266"/>
            <a:ext cx="1752600" cy="987552"/>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ANG-C1 Sponsors</a:t>
            </a:r>
            <a:r>
              <a:rPr lang="en-US" sz="1600" b="1" dirty="0">
                <a:solidFill>
                  <a:prstClr val="white"/>
                </a:solidFill>
              </a:rPr>
              <a:t> </a:t>
            </a:r>
            <a:r>
              <a:rPr lang="en-US" sz="1600" b="1" dirty="0" smtClean="0">
                <a:solidFill>
                  <a:prstClr val="white"/>
                </a:solidFill>
              </a:rPr>
              <a:t>Research </a:t>
            </a:r>
            <a:r>
              <a:rPr lang="en-US" sz="1600" b="1" dirty="0">
                <a:solidFill>
                  <a:prstClr val="white"/>
                </a:solidFill>
              </a:rPr>
              <a:t>Program</a:t>
            </a:r>
            <a:endParaRPr lang="en-US" sz="1600" dirty="0">
              <a:solidFill>
                <a:prstClr val="white"/>
              </a:solidFill>
            </a:endParaRPr>
          </a:p>
        </p:txBody>
      </p:sp>
      <p:cxnSp>
        <p:nvCxnSpPr>
          <p:cNvPr id="10" name="Straight Arrow Connector 9"/>
          <p:cNvCxnSpPr>
            <a:stCxn id="5" idx="3"/>
            <a:endCxn id="8" idx="1"/>
          </p:cNvCxnSpPr>
          <p:nvPr/>
        </p:nvCxnSpPr>
        <p:spPr>
          <a:xfrm>
            <a:off x="2133600" y="1188042"/>
            <a:ext cx="447393"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333593" y="1188042"/>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9906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553200" y="1181100"/>
            <a:ext cx="414868" cy="6942"/>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609600" y="6346827"/>
            <a:ext cx="2057400"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4876800"/>
            <a:ext cx="0" cy="1470027"/>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534400" y="4038600"/>
            <a:ext cx="1" cy="2320499"/>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02" idx="3"/>
          </p:cNvCxnSpPr>
          <p:nvPr/>
        </p:nvCxnSpPr>
        <p:spPr>
          <a:xfrm flipH="1" flipV="1">
            <a:off x="7920567" y="6346827"/>
            <a:ext cx="613834"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101" name="Rounded Rectangle 100"/>
          <p:cNvSpPr/>
          <p:nvPr/>
        </p:nvSpPr>
        <p:spPr>
          <a:xfrm>
            <a:off x="912559" y="4972948"/>
            <a:ext cx="3508881" cy="585216"/>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a:solidFill>
                  <a:prstClr val="white"/>
                </a:solidFill>
              </a:rPr>
              <a:t>SI-RAP – Winner of FAA’s 2015 </a:t>
            </a:r>
          </a:p>
          <a:p>
            <a:pPr algn="ctr" fontAlgn="auto">
              <a:spcBef>
                <a:spcPts val="0"/>
              </a:spcBef>
              <a:spcAft>
                <a:spcPts val="0"/>
              </a:spcAft>
              <a:buFontTx/>
              <a:buNone/>
            </a:pPr>
            <a:r>
              <a:rPr lang="en-US" sz="1600" b="1" dirty="0">
                <a:solidFill>
                  <a:prstClr val="white"/>
                </a:solidFill>
              </a:rPr>
              <a:t>NAS First, People Always Award!</a:t>
            </a:r>
          </a:p>
        </p:txBody>
      </p:sp>
      <p:sp>
        <p:nvSpPr>
          <p:cNvPr id="102" name="Rounded Rectangle 101"/>
          <p:cNvSpPr/>
          <p:nvPr/>
        </p:nvSpPr>
        <p:spPr>
          <a:xfrm>
            <a:off x="2667000" y="5912487"/>
            <a:ext cx="5253567" cy="868680"/>
          </a:xfrm>
          <a:prstGeom prst="roundRect">
            <a:avLst/>
          </a:prstGeom>
          <a:no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fontAlgn="auto">
              <a:spcBef>
                <a:spcPts val="0"/>
              </a:spcBef>
              <a:spcAft>
                <a:spcPts val="0"/>
              </a:spcAft>
              <a:buFontTx/>
              <a:buNone/>
            </a:pPr>
            <a:r>
              <a:rPr lang="en-US" sz="1600" u="sng" dirty="0">
                <a:solidFill>
                  <a:srgbClr val="384A47"/>
                </a:solidFill>
              </a:rPr>
              <a:t>Future Activities</a:t>
            </a:r>
          </a:p>
          <a:p>
            <a:pPr marL="114300" indent="-114300" fontAlgn="auto">
              <a:spcBef>
                <a:spcPts val="0"/>
              </a:spcBef>
              <a:spcAft>
                <a:spcPts val="0"/>
              </a:spcAft>
              <a:buFont typeface="Arial" charset="0"/>
              <a:buChar char="•"/>
            </a:pPr>
            <a:r>
              <a:rPr lang="en-US" sz="1600" dirty="0">
                <a:solidFill>
                  <a:srgbClr val="384A47"/>
                </a:solidFill>
              </a:rPr>
              <a:t>Development of SI-RAP analysis methodology</a:t>
            </a:r>
          </a:p>
          <a:p>
            <a:pPr marL="114300" indent="-114300" fontAlgn="auto">
              <a:spcBef>
                <a:spcPts val="0"/>
              </a:spcBef>
              <a:spcAft>
                <a:spcPts val="0"/>
              </a:spcAft>
              <a:buFont typeface="Arial" charset="0"/>
              <a:buChar char="•"/>
            </a:pPr>
            <a:r>
              <a:rPr lang="en-US" sz="1600" dirty="0">
                <a:solidFill>
                  <a:srgbClr val="384A47"/>
                </a:solidFill>
              </a:rPr>
              <a:t>Supporting expansion to Eastern and Western Service Areas</a:t>
            </a:r>
          </a:p>
        </p:txBody>
      </p:sp>
      <p:pic>
        <p:nvPicPr>
          <p:cNvPr id="3" name="Picture 2"/>
          <p:cNvPicPr>
            <a:picLocks noChangeAspect="1"/>
          </p:cNvPicPr>
          <p:nvPr/>
        </p:nvPicPr>
        <p:blipFill rotWithShape="1">
          <a:blip r:embed="rId3"/>
          <a:srcRect l="1058" t="713" r="1487" b="1493"/>
          <a:stretch/>
        </p:blipFill>
        <p:spPr>
          <a:xfrm>
            <a:off x="4556125" y="3841750"/>
            <a:ext cx="2265364" cy="1927225"/>
          </a:xfrm>
          <a:prstGeom prst="rect">
            <a:avLst/>
          </a:prstGeom>
        </p:spPr>
      </p:pic>
      <p:pic>
        <p:nvPicPr>
          <p:cNvPr id="21" name="Picture 20"/>
          <p:cNvPicPr>
            <a:picLocks noChangeAspect="1"/>
          </p:cNvPicPr>
          <p:nvPr/>
        </p:nvPicPr>
        <p:blipFill>
          <a:blip r:embed="rId4"/>
          <a:stretch>
            <a:fillRect/>
          </a:stretch>
        </p:blipFill>
        <p:spPr>
          <a:xfrm>
            <a:off x="5936555" y="4732709"/>
            <a:ext cx="2521645" cy="1065695"/>
          </a:xfrm>
          <a:prstGeom prst="rect">
            <a:avLst/>
          </a:prstGeom>
          <a:ln>
            <a:solidFill>
              <a:schemeClr val="tx1"/>
            </a:solidFill>
          </a:ln>
        </p:spPr>
      </p:pic>
    </p:spTree>
    <p:extLst>
      <p:ext uri="{BB962C8B-B14F-4D97-AF65-F5344CB8AC3E}">
        <p14:creationId xmlns:p14="http://schemas.microsoft.com/office/powerpoint/2010/main" val="743903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CAMI Program Directive</a:t>
            </a:r>
            <a:endParaRPr lang="en-US" dirty="0"/>
          </a:p>
        </p:txBody>
      </p:sp>
      <p:sp>
        <p:nvSpPr>
          <p:cNvPr id="4" name="Slide Number Placeholder 3"/>
          <p:cNvSpPr>
            <a:spLocks noGrp="1"/>
          </p:cNvSpPr>
          <p:nvPr>
            <p:ph type="sldNum" sz="quarter" idx="4"/>
          </p:nvPr>
        </p:nvSpPr>
        <p:spPr/>
        <p:txBody>
          <a:bodyPr/>
          <a:lstStyle/>
          <a:p>
            <a:fld id="{78D3ABA1-EA94-43C0-B992-7CBCC31144F1}" type="slidenum">
              <a:rPr lang="en-US" smtClean="0"/>
              <a:pPr/>
              <a:t>17</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548" y="1179363"/>
            <a:ext cx="6826767" cy="485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976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ANG-C1 Activities</a:t>
            </a:r>
            <a:endParaRPr lang="en-US" dirty="0"/>
          </a:p>
        </p:txBody>
      </p:sp>
      <p:sp>
        <p:nvSpPr>
          <p:cNvPr id="3" name="Content Placeholder 2"/>
          <p:cNvSpPr>
            <a:spLocks noGrp="1"/>
          </p:cNvSpPr>
          <p:nvPr>
            <p:ph idx="1"/>
          </p:nvPr>
        </p:nvSpPr>
        <p:spPr/>
        <p:txBody>
          <a:bodyPr/>
          <a:lstStyle/>
          <a:p>
            <a:r>
              <a:rPr lang="en-US" dirty="0" smtClean="0"/>
              <a:t>Support to Facility Operations</a:t>
            </a:r>
          </a:p>
          <a:p>
            <a:endParaRPr lang="en-US" dirty="0" smtClean="0"/>
          </a:p>
          <a:p>
            <a:r>
              <a:rPr lang="en-US" dirty="0" smtClean="0"/>
              <a:t>VATS/Remote Tower</a:t>
            </a:r>
          </a:p>
          <a:p>
            <a:endParaRPr lang="en-US" dirty="0" smtClean="0"/>
          </a:p>
          <a:p>
            <a:r>
              <a:rPr lang="en-US" dirty="0" smtClean="0"/>
              <a:t>Human Performance Operational Library</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18</a:t>
            </a:fld>
            <a:endParaRPr lang="en-US" dirty="0"/>
          </a:p>
        </p:txBody>
      </p:sp>
    </p:spTree>
    <p:extLst>
      <p:ext uri="{BB962C8B-B14F-4D97-AF65-F5344CB8AC3E}">
        <p14:creationId xmlns:p14="http://schemas.microsoft.com/office/powerpoint/2010/main" val="604932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to Reality </a:t>
            </a:r>
            <a:r>
              <a:rPr lang="en-US" dirty="0" err="1" smtClean="0"/>
              <a:t>Cont</a:t>
            </a:r>
            <a:r>
              <a:rPr lang="en-US" dirty="0" smtClean="0"/>
              <a:t>…….N90</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032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Operational Human Factors</a:t>
            </a:r>
            <a:endParaRPr lang="en-GB" dirty="0"/>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11560" y="1700808"/>
            <a:ext cx="6408712" cy="5328592"/>
          </a:xfrm>
          <a:prstGeom prst="rect">
            <a:avLst/>
          </a:prstGeom>
        </p:spPr>
      </p:pic>
      <p:sp>
        <p:nvSpPr>
          <p:cNvPr id="4" name="TextBox 3"/>
          <p:cNvSpPr txBox="1"/>
          <p:nvPr/>
        </p:nvSpPr>
        <p:spPr>
          <a:xfrm>
            <a:off x="1364848" y="2060848"/>
            <a:ext cx="8011745" cy="646331"/>
          </a:xfrm>
          <a:prstGeom prst="rect">
            <a:avLst/>
          </a:prstGeom>
          <a:noFill/>
        </p:spPr>
        <p:txBody>
          <a:bodyPr wrap="none" rtlCol="0">
            <a:spAutoFit/>
          </a:bodyPr>
          <a:lstStyle/>
          <a:p>
            <a:pPr fontAlgn="auto">
              <a:spcBef>
                <a:spcPts val="0"/>
              </a:spcBef>
              <a:spcAft>
                <a:spcPts val="0"/>
              </a:spcAft>
              <a:buFontTx/>
              <a:buNone/>
            </a:pPr>
            <a:r>
              <a:rPr lang="en-GB" sz="1800" dirty="0" smtClean="0">
                <a:solidFill>
                  <a:srgbClr val="000000"/>
                </a:solidFill>
                <a:latin typeface="Arial"/>
              </a:rPr>
              <a:t>People make ATM work                        Safe, effective system performance</a:t>
            </a:r>
          </a:p>
          <a:p>
            <a:pPr fontAlgn="auto">
              <a:spcBef>
                <a:spcPts val="0"/>
              </a:spcBef>
              <a:spcAft>
                <a:spcPts val="0"/>
              </a:spcAft>
              <a:buFontTx/>
              <a:buNone/>
            </a:pPr>
            <a:r>
              <a:rPr lang="en-GB" sz="1800" dirty="0">
                <a:solidFill>
                  <a:srgbClr val="000000"/>
                </a:solidFill>
                <a:latin typeface="Arial"/>
              </a:rPr>
              <a:t>	</a:t>
            </a:r>
            <a:r>
              <a:rPr lang="en-GB" sz="1800" dirty="0" smtClean="0">
                <a:solidFill>
                  <a:srgbClr val="000000"/>
                </a:solidFill>
                <a:latin typeface="Arial"/>
              </a:rPr>
              <a:t>				[cost, safety, delivery, etc.]</a:t>
            </a:r>
            <a:endParaRPr lang="en-GB" sz="1800" dirty="0">
              <a:solidFill>
                <a:srgbClr val="000000"/>
              </a:solidFill>
              <a:latin typeface="Arial"/>
            </a:endParaRPr>
          </a:p>
        </p:txBody>
      </p:sp>
      <p:sp>
        <p:nvSpPr>
          <p:cNvPr id="5" name="TextBox 4"/>
          <p:cNvSpPr txBox="1"/>
          <p:nvPr/>
        </p:nvSpPr>
        <p:spPr>
          <a:xfrm>
            <a:off x="899592" y="3418837"/>
            <a:ext cx="3888432" cy="369332"/>
          </a:xfrm>
          <a:prstGeom prst="rect">
            <a:avLst/>
          </a:prstGeom>
          <a:noFill/>
        </p:spPr>
        <p:txBody>
          <a:bodyPr wrap="square" rtlCol="0">
            <a:spAutoFit/>
          </a:bodyPr>
          <a:lstStyle/>
          <a:p>
            <a:pPr fontAlgn="auto">
              <a:spcBef>
                <a:spcPts val="0"/>
              </a:spcBef>
              <a:spcAft>
                <a:spcPts val="0"/>
              </a:spcAft>
              <a:buFontTx/>
              <a:buNone/>
            </a:pPr>
            <a:r>
              <a:rPr lang="en-GB" sz="1800" dirty="0" smtClean="0">
                <a:solidFill>
                  <a:srgbClr val="000000"/>
                </a:solidFill>
                <a:latin typeface="Arial"/>
              </a:rPr>
              <a:t>People need support</a:t>
            </a:r>
            <a:endParaRPr lang="en-GB" sz="1800" dirty="0">
              <a:solidFill>
                <a:srgbClr val="000000"/>
              </a:solidFill>
              <a:latin typeface="Arial"/>
            </a:endParaRPr>
          </a:p>
        </p:txBody>
      </p:sp>
      <p:sp>
        <p:nvSpPr>
          <p:cNvPr id="6" name="TextBox 5"/>
          <p:cNvSpPr txBox="1"/>
          <p:nvPr/>
        </p:nvSpPr>
        <p:spPr>
          <a:xfrm>
            <a:off x="5508104" y="3114834"/>
            <a:ext cx="3528392" cy="1754326"/>
          </a:xfrm>
          <a:prstGeom prst="rect">
            <a:avLst/>
          </a:prstGeom>
          <a:noFill/>
        </p:spPr>
        <p:txBody>
          <a:bodyPr wrap="square" rtlCol="0">
            <a:spAutoFit/>
          </a:bodyPr>
          <a:lstStyle/>
          <a:p>
            <a:pPr algn="r" fontAlgn="auto">
              <a:spcBef>
                <a:spcPts val="0"/>
              </a:spcBef>
              <a:spcAft>
                <a:spcPts val="0"/>
              </a:spcAft>
              <a:buFontTx/>
              <a:buNone/>
            </a:pPr>
            <a:r>
              <a:rPr lang="en-GB" sz="1800" dirty="0" smtClean="0">
                <a:solidFill>
                  <a:srgbClr val="002060"/>
                </a:solidFill>
                <a:latin typeface="Arial"/>
              </a:rPr>
              <a:t>Selection, Training, Procedures, </a:t>
            </a:r>
          </a:p>
          <a:p>
            <a:pPr algn="r" fontAlgn="auto">
              <a:spcBef>
                <a:spcPts val="0"/>
              </a:spcBef>
              <a:spcAft>
                <a:spcPts val="0"/>
              </a:spcAft>
              <a:buFontTx/>
              <a:buNone/>
            </a:pPr>
            <a:r>
              <a:rPr lang="en-GB" sz="1800" dirty="0" smtClean="0">
                <a:solidFill>
                  <a:srgbClr val="002060"/>
                </a:solidFill>
                <a:latin typeface="Arial"/>
              </a:rPr>
              <a:t>Tools &amp; Equipment, Teamwork Roles &amp; Responsibilities, </a:t>
            </a:r>
          </a:p>
          <a:p>
            <a:pPr algn="r" fontAlgn="auto">
              <a:spcBef>
                <a:spcPts val="0"/>
              </a:spcBef>
              <a:spcAft>
                <a:spcPts val="0"/>
              </a:spcAft>
              <a:buFontTx/>
              <a:buNone/>
            </a:pPr>
            <a:r>
              <a:rPr lang="en-GB" sz="1800" dirty="0" smtClean="0">
                <a:solidFill>
                  <a:srgbClr val="002060"/>
                </a:solidFill>
                <a:latin typeface="Arial"/>
              </a:rPr>
              <a:t>Wellbeing</a:t>
            </a:r>
            <a:r>
              <a:rPr lang="en-GB" sz="1800" dirty="0">
                <a:solidFill>
                  <a:srgbClr val="002060"/>
                </a:solidFill>
                <a:latin typeface="Arial"/>
              </a:rPr>
              <a:t> </a:t>
            </a:r>
            <a:r>
              <a:rPr lang="en-GB" sz="1800" dirty="0" smtClean="0">
                <a:solidFill>
                  <a:srgbClr val="002060"/>
                </a:solidFill>
                <a:latin typeface="Arial"/>
              </a:rPr>
              <a:t>&amp; Leadership</a:t>
            </a:r>
          </a:p>
          <a:p>
            <a:pPr algn="r" fontAlgn="auto">
              <a:spcBef>
                <a:spcPts val="0"/>
              </a:spcBef>
              <a:spcAft>
                <a:spcPts val="0"/>
              </a:spcAft>
              <a:buFontTx/>
              <a:buNone/>
            </a:pPr>
            <a:r>
              <a:rPr lang="en-GB" sz="1800" dirty="0" smtClean="0">
                <a:solidFill>
                  <a:srgbClr val="002060"/>
                </a:solidFill>
                <a:latin typeface="Arial"/>
              </a:rPr>
              <a:t>Change Management,  </a:t>
            </a:r>
          </a:p>
          <a:p>
            <a:pPr algn="r" fontAlgn="auto">
              <a:spcBef>
                <a:spcPts val="0"/>
              </a:spcBef>
              <a:spcAft>
                <a:spcPts val="0"/>
              </a:spcAft>
              <a:buFontTx/>
              <a:buNone/>
            </a:pPr>
            <a:r>
              <a:rPr lang="en-GB" sz="1800" dirty="0" smtClean="0">
                <a:solidFill>
                  <a:srgbClr val="002060"/>
                </a:solidFill>
                <a:latin typeface="Arial"/>
              </a:rPr>
              <a:t>HP Assurance </a:t>
            </a:r>
            <a:endParaRPr lang="en-GB" sz="1800" dirty="0">
              <a:solidFill>
                <a:srgbClr val="002060"/>
              </a:solidFill>
              <a:latin typeface="Arial"/>
            </a:endParaRPr>
          </a:p>
        </p:txBody>
      </p:sp>
      <p:sp>
        <p:nvSpPr>
          <p:cNvPr id="8" name="TextBox 7"/>
          <p:cNvSpPr txBox="1"/>
          <p:nvPr/>
        </p:nvSpPr>
        <p:spPr>
          <a:xfrm>
            <a:off x="179512" y="4941168"/>
            <a:ext cx="2880320" cy="369332"/>
          </a:xfrm>
          <a:prstGeom prst="rect">
            <a:avLst/>
          </a:prstGeom>
          <a:noFill/>
        </p:spPr>
        <p:txBody>
          <a:bodyPr wrap="square" rtlCol="0">
            <a:spAutoFit/>
          </a:bodyPr>
          <a:lstStyle/>
          <a:p>
            <a:pPr fontAlgn="auto">
              <a:spcBef>
                <a:spcPts val="0"/>
              </a:spcBef>
              <a:spcAft>
                <a:spcPts val="0"/>
              </a:spcAft>
              <a:buFontTx/>
              <a:buNone/>
            </a:pPr>
            <a:r>
              <a:rPr lang="en-GB" sz="1800" dirty="0" smtClean="0">
                <a:solidFill>
                  <a:srgbClr val="000000"/>
                </a:solidFill>
                <a:latin typeface="Arial"/>
              </a:rPr>
              <a:t>Support needs expertise</a:t>
            </a:r>
            <a:endParaRPr lang="en-GB" sz="1800" dirty="0">
              <a:solidFill>
                <a:srgbClr val="000000"/>
              </a:solidFill>
              <a:latin typeface="Arial"/>
            </a:endParaRPr>
          </a:p>
        </p:txBody>
      </p:sp>
      <p:sp>
        <p:nvSpPr>
          <p:cNvPr id="9" name="TextBox 8"/>
          <p:cNvSpPr txBox="1"/>
          <p:nvPr/>
        </p:nvSpPr>
        <p:spPr>
          <a:xfrm>
            <a:off x="4139952" y="2384013"/>
            <a:ext cx="1120820" cy="646331"/>
          </a:xfrm>
          <a:prstGeom prst="rect">
            <a:avLst/>
          </a:prstGeom>
          <a:noFill/>
        </p:spPr>
        <p:txBody>
          <a:bodyPr wrap="none" rtlCol="0">
            <a:spAutoFit/>
          </a:bodyPr>
          <a:lstStyle/>
          <a:p>
            <a:pPr algn="ctr" fontAlgn="auto">
              <a:spcBef>
                <a:spcPts val="0"/>
              </a:spcBef>
              <a:spcAft>
                <a:spcPts val="0"/>
              </a:spcAft>
              <a:buFontTx/>
              <a:buNone/>
            </a:pPr>
            <a:r>
              <a:rPr lang="en-GB" sz="1800" dirty="0" smtClean="0">
                <a:solidFill>
                  <a:srgbClr val="FFFF00"/>
                </a:solidFill>
                <a:latin typeface="Arial"/>
              </a:rPr>
              <a:t>The</a:t>
            </a:r>
          </a:p>
          <a:p>
            <a:pPr algn="ctr" fontAlgn="auto">
              <a:spcBef>
                <a:spcPts val="0"/>
              </a:spcBef>
              <a:spcAft>
                <a:spcPts val="0"/>
              </a:spcAft>
              <a:buFontTx/>
              <a:buNone/>
            </a:pPr>
            <a:r>
              <a:rPr lang="en-GB" sz="1800" dirty="0" smtClean="0">
                <a:solidFill>
                  <a:srgbClr val="FFFF00"/>
                </a:solidFill>
                <a:latin typeface="Arial"/>
              </a:rPr>
              <a:t>Business</a:t>
            </a:r>
            <a:endParaRPr lang="en-GB" sz="1800" dirty="0">
              <a:solidFill>
                <a:srgbClr val="FFFF00"/>
              </a:solidFill>
              <a:latin typeface="Arial"/>
            </a:endParaRPr>
          </a:p>
        </p:txBody>
      </p:sp>
      <p:sp>
        <p:nvSpPr>
          <p:cNvPr id="10" name="TextBox 9"/>
          <p:cNvSpPr txBox="1"/>
          <p:nvPr/>
        </p:nvSpPr>
        <p:spPr>
          <a:xfrm>
            <a:off x="3635896" y="3429000"/>
            <a:ext cx="2088232" cy="1200329"/>
          </a:xfrm>
          <a:prstGeom prst="rect">
            <a:avLst/>
          </a:prstGeom>
          <a:noFill/>
        </p:spPr>
        <p:txBody>
          <a:bodyPr wrap="square" rtlCol="0">
            <a:spAutoFit/>
          </a:bodyPr>
          <a:lstStyle/>
          <a:p>
            <a:pPr algn="ctr" fontAlgn="auto">
              <a:spcBef>
                <a:spcPts val="0"/>
              </a:spcBef>
              <a:spcAft>
                <a:spcPts val="0"/>
              </a:spcAft>
              <a:buFontTx/>
              <a:buNone/>
            </a:pPr>
            <a:r>
              <a:rPr lang="en-GB" sz="1800" dirty="0" smtClean="0">
                <a:solidFill>
                  <a:srgbClr val="FFFF00"/>
                </a:solidFill>
                <a:latin typeface="Arial"/>
              </a:rPr>
              <a:t>The key human performance areas that deliver the business </a:t>
            </a:r>
            <a:endParaRPr lang="en-GB" sz="1800" dirty="0">
              <a:solidFill>
                <a:srgbClr val="FFFF00"/>
              </a:solidFill>
              <a:latin typeface="Arial"/>
            </a:endParaRPr>
          </a:p>
        </p:txBody>
      </p:sp>
      <p:sp>
        <p:nvSpPr>
          <p:cNvPr id="11" name="TextBox 10"/>
          <p:cNvSpPr txBox="1"/>
          <p:nvPr/>
        </p:nvSpPr>
        <p:spPr>
          <a:xfrm>
            <a:off x="3224198" y="5053826"/>
            <a:ext cx="2952328" cy="1200329"/>
          </a:xfrm>
          <a:prstGeom prst="rect">
            <a:avLst/>
          </a:prstGeom>
          <a:noFill/>
        </p:spPr>
        <p:txBody>
          <a:bodyPr wrap="square" rtlCol="0">
            <a:spAutoFit/>
          </a:bodyPr>
          <a:lstStyle/>
          <a:p>
            <a:pPr algn="ctr" fontAlgn="auto">
              <a:spcBef>
                <a:spcPts val="0"/>
              </a:spcBef>
              <a:spcAft>
                <a:spcPts val="0"/>
              </a:spcAft>
              <a:buFontTx/>
              <a:buNone/>
            </a:pPr>
            <a:r>
              <a:rPr lang="en-GB" sz="1800" dirty="0" smtClean="0">
                <a:solidFill>
                  <a:srgbClr val="FFFF00"/>
                </a:solidFill>
                <a:latin typeface="Arial"/>
              </a:rPr>
              <a:t>The discipline that deals with the underlying </a:t>
            </a:r>
            <a:r>
              <a:rPr lang="en-GB" sz="1800" dirty="0">
                <a:solidFill>
                  <a:srgbClr val="FFFF00"/>
                </a:solidFill>
                <a:latin typeface="Arial"/>
              </a:rPr>
              <a:t>h</a:t>
            </a:r>
            <a:r>
              <a:rPr lang="en-GB" sz="1800" dirty="0" smtClean="0">
                <a:solidFill>
                  <a:srgbClr val="FFFF00"/>
                </a:solidFill>
                <a:latin typeface="Arial"/>
              </a:rPr>
              <a:t>uman factors in work situations and their optimization </a:t>
            </a:r>
            <a:endParaRPr lang="en-GB" sz="1800" dirty="0">
              <a:solidFill>
                <a:srgbClr val="FFFF00"/>
              </a:solidFill>
              <a:latin typeface="Arial"/>
            </a:endParaRPr>
          </a:p>
        </p:txBody>
      </p:sp>
      <p:sp>
        <p:nvSpPr>
          <p:cNvPr id="12" name="TextBox 11"/>
          <p:cNvSpPr txBox="1"/>
          <p:nvPr/>
        </p:nvSpPr>
        <p:spPr>
          <a:xfrm>
            <a:off x="1236368" y="2457763"/>
            <a:ext cx="2505814" cy="369332"/>
          </a:xfrm>
          <a:prstGeom prst="rect">
            <a:avLst/>
          </a:prstGeom>
          <a:noFill/>
        </p:spPr>
        <p:txBody>
          <a:bodyPr wrap="none" rtlCol="0">
            <a:spAutoFit/>
          </a:bodyPr>
          <a:lstStyle/>
          <a:p>
            <a:pPr fontAlgn="auto">
              <a:spcBef>
                <a:spcPts val="0"/>
              </a:spcBef>
              <a:spcAft>
                <a:spcPts val="0"/>
              </a:spcAft>
              <a:buFontTx/>
              <a:buNone/>
            </a:pPr>
            <a:r>
              <a:rPr lang="en-GB" sz="1800" i="1" dirty="0" smtClean="0">
                <a:solidFill>
                  <a:srgbClr val="C00000"/>
                </a:solidFill>
                <a:latin typeface="Arial"/>
              </a:rPr>
              <a:t>Business Performance</a:t>
            </a:r>
            <a:endParaRPr lang="en-GB" sz="1800" i="1" dirty="0">
              <a:solidFill>
                <a:srgbClr val="C00000"/>
              </a:solidFill>
              <a:latin typeface="Arial"/>
            </a:endParaRPr>
          </a:p>
        </p:txBody>
      </p:sp>
      <p:sp>
        <p:nvSpPr>
          <p:cNvPr id="13" name="TextBox 12"/>
          <p:cNvSpPr txBox="1"/>
          <p:nvPr/>
        </p:nvSpPr>
        <p:spPr>
          <a:xfrm>
            <a:off x="827794" y="3773796"/>
            <a:ext cx="2487538" cy="369332"/>
          </a:xfrm>
          <a:prstGeom prst="rect">
            <a:avLst/>
          </a:prstGeom>
          <a:noFill/>
        </p:spPr>
        <p:txBody>
          <a:bodyPr wrap="square" rtlCol="0">
            <a:spAutoFit/>
          </a:bodyPr>
          <a:lstStyle/>
          <a:p>
            <a:pPr fontAlgn="auto">
              <a:spcBef>
                <a:spcPts val="0"/>
              </a:spcBef>
              <a:spcAft>
                <a:spcPts val="0"/>
              </a:spcAft>
              <a:buFontTx/>
              <a:buNone/>
            </a:pPr>
            <a:r>
              <a:rPr lang="en-GB" sz="1800" i="1" dirty="0" smtClean="0">
                <a:solidFill>
                  <a:srgbClr val="C00000"/>
                </a:solidFill>
                <a:latin typeface="Arial"/>
              </a:rPr>
              <a:t>Human Performance</a:t>
            </a:r>
            <a:endParaRPr lang="en-GB" sz="1800" i="1" dirty="0">
              <a:solidFill>
                <a:srgbClr val="C00000"/>
              </a:solidFill>
              <a:latin typeface="Arial"/>
            </a:endParaRPr>
          </a:p>
        </p:txBody>
      </p:sp>
      <p:sp>
        <p:nvSpPr>
          <p:cNvPr id="14" name="TextBox 13"/>
          <p:cNvSpPr txBox="1"/>
          <p:nvPr/>
        </p:nvSpPr>
        <p:spPr>
          <a:xfrm>
            <a:off x="179512" y="5291916"/>
            <a:ext cx="2161402" cy="369332"/>
          </a:xfrm>
          <a:prstGeom prst="rect">
            <a:avLst/>
          </a:prstGeom>
          <a:noFill/>
        </p:spPr>
        <p:txBody>
          <a:bodyPr wrap="square" rtlCol="0">
            <a:spAutoFit/>
          </a:bodyPr>
          <a:lstStyle/>
          <a:p>
            <a:pPr fontAlgn="auto">
              <a:spcBef>
                <a:spcPts val="0"/>
              </a:spcBef>
              <a:spcAft>
                <a:spcPts val="0"/>
              </a:spcAft>
              <a:buFontTx/>
              <a:buNone/>
            </a:pPr>
            <a:r>
              <a:rPr lang="en-GB" sz="1800" i="1" dirty="0" smtClean="0">
                <a:solidFill>
                  <a:srgbClr val="C00000"/>
                </a:solidFill>
                <a:latin typeface="Arial"/>
              </a:rPr>
              <a:t>Human Factors</a:t>
            </a:r>
            <a:endParaRPr lang="en-GB" sz="1800" i="1" dirty="0">
              <a:solidFill>
                <a:srgbClr val="C00000"/>
              </a:solidFill>
              <a:latin typeface="Arial"/>
            </a:endParaRPr>
          </a:p>
        </p:txBody>
      </p:sp>
      <p:sp>
        <p:nvSpPr>
          <p:cNvPr id="16" name="TextBox 15"/>
          <p:cNvSpPr txBox="1"/>
          <p:nvPr/>
        </p:nvSpPr>
        <p:spPr>
          <a:xfrm>
            <a:off x="6674569" y="4941168"/>
            <a:ext cx="2505943" cy="2031325"/>
          </a:xfrm>
          <a:prstGeom prst="rect">
            <a:avLst/>
          </a:prstGeom>
          <a:noFill/>
        </p:spPr>
        <p:txBody>
          <a:bodyPr wrap="none" rtlCol="0">
            <a:spAutoFit/>
          </a:bodyPr>
          <a:lstStyle/>
          <a:p>
            <a:pPr algn="r" fontAlgn="auto">
              <a:spcBef>
                <a:spcPts val="0"/>
              </a:spcBef>
              <a:spcAft>
                <a:spcPts val="0"/>
              </a:spcAft>
              <a:buFontTx/>
              <a:buNone/>
            </a:pPr>
            <a:r>
              <a:rPr lang="en-GB" sz="1800" dirty="0" smtClean="0">
                <a:solidFill>
                  <a:srgbClr val="0070C0"/>
                </a:solidFill>
                <a:latin typeface="Arial"/>
              </a:rPr>
              <a:t>Situation Awareness,</a:t>
            </a:r>
          </a:p>
          <a:p>
            <a:pPr algn="r" fontAlgn="auto">
              <a:spcBef>
                <a:spcPts val="0"/>
              </a:spcBef>
              <a:spcAft>
                <a:spcPts val="0"/>
              </a:spcAft>
              <a:buFontTx/>
              <a:buNone/>
            </a:pPr>
            <a:r>
              <a:rPr lang="en-GB" sz="1800" dirty="0" smtClean="0">
                <a:solidFill>
                  <a:srgbClr val="0070C0"/>
                </a:solidFill>
                <a:latin typeface="Arial"/>
              </a:rPr>
              <a:t>Workload, Human </a:t>
            </a:r>
          </a:p>
          <a:p>
            <a:pPr algn="r" fontAlgn="auto">
              <a:spcBef>
                <a:spcPts val="0"/>
              </a:spcBef>
              <a:spcAft>
                <a:spcPts val="0"/>
              </a:spcAft>
              <a:buFontTx/>
              <a:buNone/>
            </a:pPr>
            <a:r>
              <a:rPr lang="en-GB" sz="1800" dirty="0" smtClean="0">
                <a:solidFill>
                  <a:srgbClr val="0070C0"/>
                </a:solidFill>
                <a:latin typeface="Arial"/>
              </a:rPr>
              <a:t>Centred Automation,</a:t>
            </a:r>
          </a:p>
          <a:p>
            <a:pPr algn="r" fontAlgn="auto">
              <a:spcBef>
                <a:spcPts val="0"/>
              </a:spcBef>
              <a:spcAft>
                <a:spcPts val="0"/>
              </a:spcAft>
              <a:buFontTx/>
              <a:buNone/>
            </a:pPr>
            <a:r>
              <a:rPr lang="en-GB" sz="1800" dirty="0" smtClean="0">
                <a:solidFill>
                  <a:srgbClr val="0070C0"/>
                </a:solidFill>
                <a:latin typeface="Arial"/>
              </a:rPr>
              <a:t>Design Guidance, </a:t>
            </a:r>
          </a:p>
          <a:p>
            <a:pPr algn="r" fontAlgn="auto">
              <a:spcBef>
                <a:spcPts val="0"/>
              </a:spcBef>
              <a:spcAft>
                <a:spcPts val="0"/>
              </a:spcAft>
              <a:buFontTx/>
              <a:buNone/>
            </a:pPr>
            <a:r>
              <a:rPr lang="en-GB" sz="1800" dirty="0" smtClean="0">
                <a:solidFill>
                  <a:srgbClr val="0070C0"/>
                </a:solidFill>
                <a:latin typeface="Arial"/>
              </a:rPr>
              <a:t>Training Effectiveness,</a:t>
            </a:r>
          </a:p>
          <a:p>
            <a:pPr algn="r" fontAlgn="auto">
              <a:spcBef>
                <a:spcPts val="0"/>
              </a:spcBef>
              <a:spcAft>
                <a:spcPts val="0"/>
              </a:spcAft>
              <a:buFontTx/>
              <a:buNone/>
            </a:pPr>
            <a:r>
              <a:rPr lang="en-GB" sz="1800" dirty="0" smtClean="0">
                <a:solidFill>
                  <a:srgbClr val="0070C0"/>
                </a:solidFill>
                <a:latin typeface="Arial"/>
              </a:rPr>
              <a:t>Etc.</a:t>
            </a:r>
          </a:p>
          <a:p>
            <a:pPr algn="r" fontAlgn="auto">
              <a:spcBef>
                <a:spcPts val="0"/>
              </a:spcBef>
              <a:spcAft>
                <a:spcPts val="0"/>
              </a:spcAft>
              <a:buFontTx/>
              <a:buNone/>
            </a:pPr>
            <a:endParaRPr lang="en-GB" sz="1800" dirty="0">
              <a:solidFill>
                <a:srgbClr val="000000"/>
              </a:solidFill>
              <a:latin typeface="Arial"/>
            </a:endParaRPr>
          </a:p>
        </p:txBody>
      </p:sp>
    </p:spTree>
    <p:extLst>
      <p:ext uri="{BB962C8B-B14F-4D97-AF65-F5344CB8AC3E}">
        <p14:creationId xmlns:p14="http://schemas.microsoft.com/office/powerpoint/2010/main" val="4293131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Assessment Program</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20</a:t>
            </a:fld>
            <a:endParaRPr lang="en-US" dirty="0"/>
          </a:p>
        </p:txBody>
      </p:sp>
      <p:graphicFrame>
        <p:nvGraphicFramePr>
          <p:cNvPr id="6" name="Content Placeholder 4"/>
          <p:cNvGraphicFramePr>
            <a:graphicFrameLocks noGrp="1"/>
          </p:cNvGraphicFramePr>
          <p:nvPr>
            <p:ph idx="1"/>
          </p:nvPr>
        </p:nvGraphicFramePr>
        <p:xfrm>
          <a:off x="495300" y="1270000"/>
          <a:ext cx="8050213"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861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Assessment Program</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21</a:t>
            </a:fld>
            <a:endParaRPr lang="en-US" dirty="0"/>
          </a:p>
        </p:txBody>
      </p:sp>
      <p:pic>
        <p:nvPicPr>
          <p:cNvPr id="8" name="Picture 2" descr="E:\DCIM\119_0104\IMGP00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76" t="33210"/>
          <a:stretch/>
        </p:blipFill>
        <p:spPr>
          <a:xfrm>
            <a:off x="0" y="1443639"/>
            <a:ext cx="2904451" cy="21170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E:\DCIM\119_0104\IMGP00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834" r="6300"/>
          <a:stretch/>
        </p:blipFill>
        <p:spPr bwMode="auto">
          <a:xfrm>
            <a:off x="6271615" y="1406765"/>
            <a:ext cx="2872385" cy="2121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3662" y="3701593"/>
            <a:ext cx="6656677" cy="2230575"/>
          </a:xfrm>
          <a:prstGeom prst="roundRect">
            <a:avLst>
              <a:gd name="adj" fmla="val 4167"/>
            </a:avLst>
          </a:prstGeom>
          <a:solidFill>
            <a:srgbClr val="FFFFFF"/>
          </a:solidFill>
          <a:ln w="19050" cap="flat" cmpd="sng">
            <a:noFill/>
            <a:prstDash val="solid"/>
            <a:miter lim="800000"/>
            <a:headEnd/>
            <a:tailEnd/>
          </a:ln>
          <a:effectLst/>
          <a:extLst/>
        </p:spPr>
      </p:pic>
      <p:sp>
        <p:nvSpPr>
          <p:cNvPr id="11" name="TextBox 10"/>
          <p:cNvSpPr txBox="1"/>
          <p:nvPr/>
        </p:nvSpPr>
        <p:spPr>
          <a:xfrm>
            <a:off x="2921977" y="1074888"/>
            <a:ext cx="3300046" cy="248578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57150">
            <a:solidFill>
              <a:srgbClr val="92D05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ts val="0"/>
              </a:spcBef>
              <a:spcAft>
                <a:spcPts val="0"/>
              </a:spcAft>
              <a:buFontTx/>
              <a:buNone/>
              <a:defRPr/>
            </a:pPr>
            <a:r>
              <a:rPr lang="en-US" sz="2000" b="1" dirty="0">
                <a:ea typeface="Times New Roman"/>
              </a:rPr>
              <a:t>PERFORMANCE DIMENSIONS </a:t>
            </a:r>
          </a:p>
          <a:p>
            <a:pPr>
              <a:spcBef>
                <a:spcPts val="0"/>
              </a:spcBef>
              <a:spcAft>
                <a:spcPts val="0"/>
              </a:spcAft>
              <a:defRPr/>
            </a:pPr>
            <a:r>
              <a:rPr lang="en-US" sz="2000" b="1" dirty="0">
                <a:ea typeface="Times New Roman"/>
              </a:rPr>
              <a:t> Communication</a:t>
            </a:r>
          </a:p>
          <a:p>
            <a:pPr>
              <a:spcBef>
                <a:spcPts val="0"/>
              </a:spcBef>
              <a:spcAft>
                <a:spcPts val="0"/>
              </a:spcAft>
              <a:defRPr/>
            </a:pPr>
            <a:r>
              <a:rPr lang="en-US" sz="2000" b="1" dirty="0">
                <a:ea typeface="Times New Roman"/>
              </a:rPr>
              <a:t> Working Speed</a:t>
            </a:r>
            <a:endParaRPr lang="en-US" sz="2000" b="1" dirty="0"/>
          </a:p>
          <a:p>
            <a:pPr>
              <a:spcBef>
                <a:spcPts val="0"/>
              </a:spcBef>
              <a:spcAft>
                <a:spcPts val="0"/>
              </a:spcAft>
              <a:defRPr/>
            </a:pPr>
            <a:r>
              <a:rPr lang="en-US" sz="2000" b="1" dirty="0">
                <a:ea typeface="Times New Roman"/>
              </a:rPr>
              <a:t> Planning &amp; Projection </a:t>
            </a:r>
          </a:p>
          <a:p>
            <a:pPr>
              <a:spcBef>
                <a:spcPts val="0"/>
              </a:spcBef>
              <a:spcAft>
                <a:spcPts val="0"/>
              </a:spcAft>
              <a:defRPr/>
            </a:pPr>
            <a:r>
              <a:rPr lang="en-US" sz="2000" b="1" dirty="0">
                <a:ea typeface="Times New Roman"/>
              </a:rPr>
              <a:t> Prioritizing</a:t>
            </a:r>
          </a:p>
          <a:p>
            <a:pPr>
              <a:spcBef>
                <a:spcPts val="0"/>
              </a:spcBef>
              <a:spcAft>
                <a:spcPts val="0"/>
              </a:spcAft>
              <a:defRPr/>
            </a:pPr>
            <a:r>
              <a:rPr lang="en-US" sz="2000" b="1" dirty="0">
                <a:ea typeface="Times New Roman"/>
              </a:rPr>
              <a:t> Speed Control</a:t>
            </a:r>
          </a:p>
        </p:txBody>
      </p:sp>
    </p:spTree>
    <p:extLst>
      <p:ext uri="{BB962C8B-B14F-4D97-AF65-F5344CB8AC3E}">
        <p14:creationId xmlns:p14="http://schemas.microsoft.com/office/powerpoint/2010/main" val="3540209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ed Rectangle 90"/>
          <p:cNvSpPr/>
          <p:nvPr/>
        </p:nvSpPr>
        <p:spPr>
          <a:xfrm>
            <a:off x="6968067" y="694266"/>
            <a:ext cx="1752600" cy="3522562"/>
          </a:xfrm>
          <a:prstGeom prst="roundRect">
            <a:avLst>
              <a:gd name="adj" fmla="val 9904"/>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marL="171450" indent="-171450" fontAlgn="auto">
              <a:spcBef>
                <a:spcPts val="0"/>
              </a:spcBef>
              <a:spcAft>
                <a:spcPts val="0"/>
              </a:spcAft>
              <a:buFont typeface="Arial" panose="020B0604020202020204" pitchFamily="34" charset="0"/>
              <a:buChar char="•"/>
            </a:pPr>
            <a:r>
              <a:rPr lang="en-US" sz="1200" dirty="0" smtClean="0">
                <a:solidFill>
                  <a:srgbClr val="084B79"/>
                </a:solidFill>
              </a:rPr>
              <a:t>NATCA &amp; FAA fully supportive of N90 initiative. </a:t>
            </a:r>
          </a:p>
          <a:p>
            <a:pPr marL="171450" indent="-171450" fontAlgn="auto">
              <a:spcBef>
                <a:spcPts val="0"/>
              </a:spcBef>
              <a:spcAft>
                <a:spcPts val="0"/>
              </a:spcAft>
              <a:buFont typeface="Arial" panose="020B0604020202020204" pitchFamily="34" charset="0"/>
              <a:buChar char="•"/>
            </a:pPr>
            <a:r>
              <a:rPr lang="en-US" sz="1200" dirty="0" smtClean="0">
                <a:solidFill>
                  <a:srgbClr val="084B79"/>
                </a:solidFill>
              </a:rPr>
              <a:t>Initial indications that the work is having a positive effect. </a:t>
            </a:r>
          </a:p>
          <a:p>
            <a:pPr marL="171450" indent="-171450" fontAlgn="auto">
              <a:spcBef>
                <a:spcPts val="0"/>
              </a:spcBef>
              <a:spcAft>
                <a:spcPts val="0"/>
              </a:spcAft>
              <a:buFont typeface="Arial" panose="020B0604020202020204" pitchFamily="34" charset="0"/>
              <a:buChar char="•"/>
            </a:pPr>
            <a:r>
              <a:rPr lang="en-US" sz="1200" dirty="0" smtClean="0">
                <a:solidFill>
                  <a:srgbClr val="084B79"/>
                </a:solidFill>
              </a:rPr>
              <a:t>Potential to roll-out training standards and materials elsewhere. </a:t>
            </a:r>
          </a:p>
          <a:p>
            <a:pPr marL="171450" indent="-171450" fontAlgn="auto">
              <a:spcBef>
                <a:spcPts val="0"/>
              </a:spcBef>
              <a:spcAft>
                <a:spcPts val="0"/>
              </a:spcAft>
              <a:buFont typeface="Arial" panose="020B0604020202020204" pitchFamily="34" charset="0"/>
              <a:buChar char="•"/>
            </a:pPr>
            <a:r>
              <a:rPr lang="en-US" sz="1200" dirty="0" smtClean="0">
                <a:solidFill>
                  <a:srgbClr val="084B79"/>
                </a:solidFill>
              </a:rPr>
              <a:t>Longer term research evaluation also being planned for future.  </a:t>
            </a:r>
            <a:endParaRPr lang="en-US" sz="1200" dirty="0">
              <a:solidFill>
                <a:srgbClr val="084B79"/>
              </a:solidFill>
            </a:endParaRPr>
          </a:p>
        </p:txBody>
      </p:sp>
      <p:sp>
        <p:nvSpPr>
          <p:cNvPr id="83" name="Rounded Rectangle 82"/>
          <p:cNvSpPr/>
          <p:nvPr/>
        </p:nvSpPr>
        <p:spPr>
          <a:xfrm>
            <a:off x="4800600" y="694265"/>
            <a:ext cx="1752600" cy="3534833"/>
          </a:xfrm>
          <a:prstGeom prst="roundRect">
            <a:avLst>
              <a:gd name="adj" fmla="val 9659"/>
            </a:avLst>
          </a:prstGeom>
          <a:no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marL="171450" indent="-171450" fontAlgn="auto">
              <a:spcBef>
                <a:spcPts val="0"/>
              </a:spcBef>
              <a:spcAft>
                <a:spcPts val="0"/>
              </a:spcAft>
              <a:buFont typeface="Arial" panose="020B0604020202020204" pitchFamily="34" charset="0"/>
              <a:buChar char="•"/>
            </a:pPr>
            <a:r>
              <a:rPr lang="en-US" sz="1200" dirty="0" smtClean="0">
                <a:solidFill>
                  <a:srgbClr val="384A47"/>
                </a:solidFill>
              </a:rPr>
              <a:t>Policies and procedures for application of training standards currently being developed.</a:t>
            </a:r>
          </a:p>
          <a:p>
            <a:pPr marL="171450" indent="-171450" fontAlgn="auto">
              <a:spcBef>
                <a:spcPts val="0"/>
              </a:spcBef>
              <a:spcAft>
                <a:spcPts val="0"/>
              </a:spcAft>
              <a:buFont typeface="Arial" panose="020B0604020202020204" pitchFamily="34" charset="0"/>
              <a:buChar char="•"/>
            </a:pPr>
            <a:r>
              <a:rPr lang="en-US" sz="1200" dirty="0" smtClean="0">
                <a:solidFill>
                  <a:srgbClr val="384A47"/>
                </a:solidFill>
              </a:rPr>
              <a:t>Training materials have been developed and validated in trials</a:t>
            </a:r>
          </a:p>
          <a:p>
            <a:pPr marL="171450" indent="-171450" fontAlgn="auto">
              <a:spcBef>
                <a:spcPts val="0"/>
              </a:spcBef>
              <a:spcAft>
                <a:spcPts val="0"/>
              </a:spcAft>
              <a:buFont typeface="Arial" panose="020B0604020202020204" pitchFamily="34" charset="0"/>
              <a:buChar char="•"/>
            </a:pPr>
            <a:r>
              <a:rPr lang="en-US" sz="1200" dirty="0" smtClean="0">
                <a:solidFill>
                  <a:srgbClr val="384A47"/>
                </a:solidFill>
              </a:rPr>
              <a:t>Workshops have also provided operationally relevant training to OJTIs at N90.</a:t>
            </a:r>
            <a:endParaRPr lang="en-US" sz="1200" dirty="0">
              <a:solidFill>
                <a:srgbClr val="384A47"/>
              </a:solidFill>
            </a:endParaRPr>
          </a:p>
        </p:txBody>
      </p:sp>
      <p:sp>
        <p:nvSpPr>
          <p:cNvPr id="82" name="Rounded Rectangle 81"/>
          <p:cNvSpPr/>
          <p:nvPr/>
        </p:nvSpPr>
        <p:spPr>
          <a:xfrm>
            <a:off x="2580993" y="702733"/>
            <a:ext cx="1752600" cy="4174067"/>
          </a:xfrm>
          <a:prstGeom prst="roundRect">
            <a:avLst>
              <a:gd name="adj" fmla="val 9659"/>
            </a:avLst>
          </a:prstGeom>
          <a:no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fontAlgn="auto">
              <a:spcBef>
                <a:spcPts val="0"/>
              </a:spcBef>
              <a:spcAft>
                <a:spcPts val="0"/>
              </a:spcAft>
              <a:buFontTx/>
              <a:buNone/>
            </a:pPr>
            <a:r>
              <a:rPr lang="en-US" sz="1200" dirty="0">
                <a:solidFill>
                  <a:srgbClr val="B9612F"/>
                </a:solidFill>
              </a:rPr>
              <a:t>ANG-C1 sponsored a </a:t>
            </a:r>
            <a:r>
              <a:rPr lang="en-US" sz="1200" dirty="0" smtClean="0">
                <a:solidFill>
                  <a:srgbClr val="B9612F"/>
                </a:solidFill>
              </a:rPr>
              <a:t>real world human </a:t>
            </a:r>
            <a:r>
              <a:rPr lang="en-US" sz="1200" dirty="0">
                <a:solidFill>
                  <a:srgbClr val="B9612F"/>
                </a:solidFill>
              </a:rPr>
              <a:t>factors </a:t>
            </a:r>
            <a:r>
              <a:rPr lang="en-US" sz="1200" dirty="0" smtClean="0">
                <a:solidFill>
                  <a:srgbClr val="B9612F"/>
                </a:solidFill>
              </a:rPr>
              <a:t>research project to design and validate TRACON behavioral standards, determine requirements for OJTI skill enhancement training, and design &amp; pilot training materials. </a:t>
            </a:r>
          </a:p>
          <a:p>
            <a:pPr algn="ctr" fontAlgn="auto">
              <a:spcBef>
                <a:spcPts val="0"/>
              </a:spcBef>
              <a:spcAft>
                <a:spcPts val="0"/>
              </a:spcAft>
              <a:buFontTx/>
              <a:buNone/>
            </a:pPr>
            <a:r>
              <a:rPr lang="en-US" sz="1200" u="sng" dirty="0" smtClean="0">
                <a:solidFill>
                  <a:srgbClr val="B9612F"/>
                </a:solidFill>
              </a:rPr>
              <a:t>Outputs</a:t>
            </a:r>
          </a:p>
          <a:p>
            <a:pPr marL="114300" indent="-114300" fontAlgn="auto">
              <a:spcBef>
                <a:spcPts val="0"/>
              </a:spcBef>
              <a:spcAft>
                <a:spcPts val="0"/>
              </a:spcAft>
              <a:buFont typeface="Arial" charset="0"/>
              <a:buChar char="•"/>
            </a:pPr>
            <a:r>
              <a:rPr lang="en-US" sz="1200" dirty="0" smtClean="0">
                <a:solidFill>
                  <a:srgbClr val="B9612F"/>
                </a:solidFill>
              </a:rPr>
              <a:t>Behavioral standards for use in training.</a:t>
            </a:r>
          </a:p>
          <a:p>
            <a:pPr marL="114300" indent="-114300" fontAlgn="auto">
              <a:spcBef>
                <a:spcPts val="0"/>
              </a:spcBef>
              <a:spcAft>
                <a:spcPts val="0"/>
              </a:spcAft>
              <a:buFont typeface="Arial" charset="0"/>
              <a:buChar char="•"/>
            </a:pPr>
            <a:r>
              <a:rPr lang="en-US" sz="1200" dirty="0" smtClean="0">
                <a:solidFill>
                  <a:srgbClr val="B9612F"/>
                </a:solidFill>
              </a:rPr>
              <a:t>Review of best practices in OJTI.</a:t>
            </a:r>
          </a:p>
          <a:p>
            <a:pPr marL="114300" indent="-114300" fontAlgn="auto">
              <a:spcBef>
                <a:spcPts val="0"/>
              </a:spcBef>
              <a:spcAft>
                <a:spcPts val="0"/>
              </a:spcAft>
              <a:buFont typeface="Arial" charset="0"/>
              <a:buChar char="•"/>
            </a:pPr>
            <a:r>
              <a:rPr lang="en-US" sz="1200" dirty="0" smtClean="0">
                <a:solidFill>
                  <a:srgbClr val="B9612F"/>
                </a:solidFill>
              </a:rPr>
              <a:t>Development of training materials.</a:t>
            </a:r>
            <a:endParaRPr lang="en-US" sz="1200" dirty="0">
              <a:solidFill>
                <a:srgbClr val="B9612F"/>
              </a:solidFill>
            </a:endParaRPr>
          </a:p>
        </p:txBody>
      </p:sp>
      <p:sp>
        <p:nvSpPr>
          <p:cNvPr id="81" name="Rounded Rectangle 80"/>
          <p:cNvSpPr/>
          <p:nvPr/>
        </p:nvSpPr>
        <p:spPr>
          <a:xfrm>
            <a:off x="380885" y="702733"/>
            <a:ext cx="1752600" cy="4174066"/>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fontAlgn="auto">
              <a:spcBef>
                <a:spcPts val="0"/>
              </a:spcBef>
              <a:spcAft>
                <a:spcPts val="0"/>
              </a:spcAft>
              <a:buFontTx/>
              <a:buNone/>
            </a:pPr>
            <a:r>
              <a:rPr lang="en-US" sz="1200" dirty="0" smtClean="0">
                <a:solidFill>
                  <a:srgbClr val="084B79"/>
                </a:solidFill>
              </a:rPr>
              <a:t>New York TRACON was facing a critical shortage of certified professional controllers across all areas and positions. </a:t>
            </a:r>
          </a:p>
          <a:p>
            <a:pPr fontAlgn="auto">
              <a:spcBef>
                <a:spcPts val="0"/>
              </a:spcBef>
              <a:spcAft>
                <a:spcPts val="0"/>
              </a:spcAft>
              <a:buFontTx/>
              <a:buNone/>
            </a:pPr>
            <a:endParaRPr lang="en-US" sz="1200" dirty="0">
              <a:solidFill>
                <a:srgbClr val="084B79"/>
              </a:solidFill>
            </a:endParaRPr>
          </a:p>
          <a:p>
            <a:pPr fontAlgn="auto">
              <a:spcBef>
                <a:spcPts val="0"/>
              </a:spcBef>
              <a:spcAft>
                <a:spcPts val="0"/>
              </a:spcAft>
              <a:buFontTx/>
              <a:buNone/>
            </a:pPr>
            <a:r>
              <a:rPr lang="en-US" sz="1200" dirty="0" smtClean="0">
                <a:solidFill>
                  <a:srgbClr val="084B79"/>
                </a:solidFill>
              </a:rPr>
              <a:t>Required applied human factors support for training improvement initiatives, including development of behavioral standards to signpost TRACON trainee progress, and enhanced skill development for on-the-job training instructors (OJTIs). </a:t>
            </a:r>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rmAutofit/>
          </a:bodyPr>
          <a:lstStyle/>
          <a:p>
            <a:r>
              <a:rPr lang="en-US" b="1" dirty="0" smtClean="0">
                <a:solidFill>
                  <a:srgbClr val="385D8A"/>
                </a:solidFill>
              </a:rPr>
              <a:t>OJTI@N90: From Research to Reality</a:t>
            </a:r>
            <a:endParaRPr lang="en-US"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Identification of </a:t>
            </a:r>
            <a:endParaRPr lang="en-US" sz="1600" b="1" dirty="0">
              <a:solidFill>
                <a:prstClr val="white"/>
              </a:solidFill>
            </a:endParaRPr>
          </a:p>
          <a:p>
            <a:pPr algn="ctr" fontAlgn="auto">
              <a:spcBef>
                <a:spcPts val="0"/>
              </a:spcBef>
              <a:spcAft>
                <a:spcPts val="0"/>
              </a:spcAft>
              <a:buFontTx/>
              <a:buNone/>
            </a:pPr>
            <a:r>
              <a:rPr lang="en-US" sz="1600" b="1" dirty="0">
                <a:solidFill>
                  <a:prstClr val="white"/>
                </a:solidFill>
              </a:rPr>
              <a:t>Research Need</a:t>
            </a:r>
            <a:endParaRPr lang="en-US" sz="1600" dirty="0">
              <a:solidFill>
                <a:prstClr val="white"/>
              </a:solidFill>
            </a:endParaRPr>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FAA &amp; NATCA</a:t>
            </a:r>
            <a:endParaRPr lang="en-US" sz="1600" dirty="0">
              <a:solidFill>
                <a:prstClr val="white"/>
              </a:solidFill>
            </a:endParaRPr>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Implements</a:t>
            </a:r>
            <a:endParaRPr lang="en-US" sz="1600" b="1" dirty="0">
              <a:solidFill>
                <a:prstClr val="white"/>
              </a:solidFill>
            </a:endParaRPr>
          </a:p>
          <a:p>
            <a:pPr algn="ctr" fontAlgn="auto">
              <a:spcBef>
                <a:spcPts val="0"/>
              </a:spcBef>
              <a:spcAft>
                <a:spcPts val="0"/>
              </a:spcAft>
              <a:buFontTx/>
              <a:buNone/>
            </a:pPr>
            <a:r>
              <a:rPr lang="en-US" sz="1600" b="1" dirty="0">
                <a:solidFill>
                  <a:prstClr val="white"/>
                </a:solidFill>
              </a:rPr>
              <a:t>Research Results</a:t>
            </a:r>
            <a:endParaRPr lang="en-US" sz="1600" dirty="0">
              <a:solidFill>
                <a:prstClr val="white"/>
              </a:solidFill>
            </a:endParaRPr>
          </a:p>
        </p:txBody>
      </p:sp>
      <p:sp>
        <p:nvSpPr>
          <p:cNvPr id="8" name="Rounded Rectangle 7"/>
          <p:cNvSpPr/>
          <p:nvPr/>
        </p:nvSpPr>
        <p:spPr>
          <a:xfrm>
            <a:off x="2580993" y="694266"/>
            <a:ext cx="1752600" cy="987552"/>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ANG-C1 Sponsors</a:t>
            </a:r>
            <a:r>
              <a:rPr lang="en-US" sz="1600" b="1" dirty="0">
                <a:solidFill>
                  <a:prstClr val="white"/>
                </a:solidFill>
              </a:rPr>
              <a:t> </a:t>
            </a:r>
            <a:r>
              <a:rPr lang="en-US" sz="1600" b="1" dirty="0" smtClean="0">
                <a:solidFill>
                  <a:prstClr val="white"/>
                </a:solidFill>
              </a:rPr>
              <a:t>Research </a:t>
            </a:r>
            <a:r>
              <a:rPr lang="en-US" sz="1600" b="1" dirty="0">
                <a:solidFill>
                  <a:prstClr val="white"/>
                </a:solidFill>
              </a:rPr>
              <a:t>Program</a:t>
            </a:r>
            <a:endParaRPr lang="en-US" sz="1600" dirty="0">
              <a:solidFill>
                <a:prstClr val="white"/>
              </a:solidFill>
            </a:endParaRPr>
          </a:p>
        </p:txBody>
      </p:sp>
      <p:cxnSp>
        <p:nvCxnSpPr>
          <p:cNvPr id="10" name="Straight Arrow Connector 9"/>
          <p:cNvCxnSpPr>
            <a:stCxn id="5" idx="3"/>
            <a:endCxn id="8" idx="1"/>
          </p:cNvCxnSpPr>
          <p:nvPr/>
        </p:nvCxnSpPr>
        <p:spPr>
          <a:xfrm>
            <a:off x="2133600" y="1188042"/>
            <a:ext cx="447393"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333593" y="1188042"/>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9906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553200" y="1181100"/>
            <a:ext cx="414868" cy="6942"/>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609600" y="6346827"/>
            <a:ext cx="2057400"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4876800"/>
            <a:ext cx="0" cy="1470027"/>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8534401" y="4229098"/>
            <a:ext cx="0" cy="2130001"/>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02" idx="3"/>
          </p:cNvCxnSpPr>
          <p:nvPr/>
        </p:nvCxnSpPr>
        <p:spPr>
          <a:xfrm flipH="1" flipV="1">
            <a:off x="7920567" y="6346827"/>
            <a:ext cx="613834"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101" name="Rounded Rectangle 100"/>
          <p:cNvSpPr/>
          <p:nvPr/>
        </p:nvSpPr>
        <p:spPr>
          <a:xfrm>
            <a:off x="912559" y="4972948"/>
            <a:ext cx="3508881" cy="585216"/>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Providing operational benefits through applied HF research</a:t>
            </a:r>
            <a:endParaRPr lang="en-US" sz="1600" b="1" dirty="0">
              <a:solidFill>
                <a:prstClr val="white"/>
              </a:solidFill>
            </a:endParaRPr>
          </a:p>
        </p:txBody>
      </p:sp>
      <p:sp>
        <p:nvSpPr>
          <p:cNvPr id="102" name="Rounded Rectangle 101"/>
          <p:cNvSpPr/>
          <p:nvPr/>
        </p:nvSpPr>
        <p:spPr>
          <a:xfrm>
            <a:off x="2667000" y="5912487"/>
            <a:ext cx="5253567" cy="868680"/>
          </a:xfrm>
          <a:prstGeom prst="roundRect">
            <a:avLst/>
          </a:prstGeom>
          <a:no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fontAlgn="auto">
              <a:spcBef>
                <a:spcPts val="0"/>
              </a:spcBef>
              <a:spcAft>
                <a:spcPts val="0"/>
              </a:spcAft>
              <a:buFontTx/>
              <a:buNone/>
            </a:pPr>
            <a:r>
              <a:rPr lang="en-US" sz="1600" u="sng" dirty="0">
                <a:solidFill>
                  <a:srgbClr val="384A47"/>
                </a:solidFill>
              </a:rPr>
              <a:t>Future Activities</a:t>
            </a:r>
          </a:p>
          <a:p>
            <a:pPr marL="114300" indent="-114300" fontAlgn="auto">
              <a:spcBef>
                <a:spcPts val="0"/>
              </a:spcBef>
              <a:spcAft>
                <a:spcPts val="0"/>
              </a:spcAft>
              <a:buFont typeface="Arial" charset="0"/>
              <a:buChar char="•"/>
            </a:pPr>
            <a:r>
              <a:rPr lang="en-US" sz="1600" dirty="0">
                <a:solidFill>
                  <a:srgbClr val="384A47"/>
                </a:solidFill>
              </a:rPr>
              <a:t>Consideration of wider application of standards</a:t>
            </a:r>
          </a:p>
          <a:p>
            <a:pPr marL="114300" indent="-114300" fontAlgn="auto">
              <a:spcBef>
                <a:spcPts val="0"/>
              </a:spcBef>
              <a:spcAft>
                <a:spcPts val="0"/>
              </a:spcAft>
              <a:buFont typeface="Arial" charset="0"/>
              <a:buChar char="•"/>
            </a:pPr>
            <a:r>
              <a:rPr lang="en-US" sz="1600" dirty="0" smtClean="0">
                <a:solidFill>
                  <a:srgbClr val="384A47"/>
                </a:solidFill>
              </a:rPr>
              <a:t>Continued evaluation of operational benefit of training</a:t>
            </a:r>
          </a:p>
        </p:txBody>
      </p:sp>
      <p:pic>
        <p:nvPicPr>
          <p:cNvPr id="25" name="Picture 24"/>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18186" b="18577"/>
          <a:stretch/>
        </p:blipFill>
        <p:spPr bwMode="auto">
          <a:xfrm>
            <a:off x="4766201" y="4229099"/>
            <a:ext cx="3411280" cy="1544325"/>
          </a:xfrm>
          <a:prstGeom prst="rect">
            <a:avLst/>
          </a:prstGeom>
          <a:solidFill>
            <a:schemeClr val="tx2">
              <a:lumMod val="60000"/>
              <a:lumOff val="40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5456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a:stCxn id="102" idx="1"/>
          </p:cNvCxnSpPr>
          <p:nvPr/>
        </p:nvCxnSpPr>
        <p:spPr>
          <a:xfrm flipH="1">
            <a:off x="560367" y="6275895"/>
            <a:ext cx="1513539" cy="31513"/>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sp>
        <p:nvSpPr>
          <p:cNvPr id="91" name="Rounded Rectangle 90"/>
          <p:cNvSpPr/>
          <p:nvPr/>
        </p:nvSpPr>
        <p:spPr>
          <a:xfrm>
            <a:off x="6968067" y="694265"/>
            <a:ext cx="1752600" cy="4054951"/>
          </a:xfrm>
          <a:prstGeom prst="roundRect">
            <a:avLst>
              <a:gd name="adj" fmla="val 9904"/>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marL="171450" indent="-171450" fontAlgn="auto">
              <a:spcBef>
                <a:spcPts val="0"/>
              </a:spcBef>
              <a:spcAft>
                <a:spcPts val="0"/>
              </a:spcAft>
              <a:buFont typeface="Arial" panose="020B0604020202020204" pitchFamily="34" charset="0"/>
              <a:buChar char="•"/>
            </a:pPr>
            <a:r>
              <a:rPr lang="en-US" sz="1200" dirty="0" smtClean="0">
                <a:solidFill>
                  <a:srgbClr val="084B79"/>
                </a:solidFill>
              </a:rPr>
              <a:t>Post-workshop surveys will provide additional data on effectiveness.</a:t>
            </a:r>
          </a:p>
          <a:p>
            <a:pPr marL="171450" indent="-171450" fontAlgn="auto">
              <a:spcBef>
                <a:spcPts val="0"/>
              </a:spcBef>
              <a:spcAft>
                <a:spcPts val="0"/>
              </a:spcAft>
              <a:buFont typeface="Arial" panose="020B0604020202020204" pitchFamily="34" charset="0"/>
              <a:buChar char="•"/>
            </a:pPr>
            <a:r>
              <a:rPr lang="en-US" sz="1200" dirty="0" smtClean="0">
                <a:solidFill>
                  <a:srgbClr val="084B79"/>
                </a:solidFill>
              </a:rPr>
              <a:t>Plan to include mini-case studies of successes as well as quantitative data.</a:t>
            </a:r>
          </a:p>
          <a:p>
            <a:pPr marL="171450" indent="-171450" fontAlgn="auto">
              <a:spcBef>
                <a:spcPts val="0"/>
              </a:spcBef>
              <a:spcAft>
                <a:spcPts val="0"/>
              </a:spcAft>
              <a:buFont typeface="Arial" panose="020B0604020202020204" pitchFamily="34" charset="0"/>
              <a:buChar char="•"/>
            </a:pPr>
            <a:r>
              <a:rPr lang="en-US" sz="1200" dirty="0" smtClean="0">
                <a:solidFill>
                  <a:srgbClr val="084B79"/>
                </a:solidFill>
              </a:rPr>
              <a:t>Long term evaluation plan will include a consideration or training metrics (e.g. attrition data).  </a:t>
            </a:r>
          </a:p>
          <a:p>
            <a:pPr marL="171450" indent="-171450" fontAlgn="auto">
              <a:spcBef>
                <a:spcPts val="0"/>
              </a:spcBef>
              <a:spcAft>
                <a:spcPts val="0"/>
              </a:spcAft>
              <a:buFont typeface="Arial" panose="020B0604020202020204" pitchFamily="34" charset="0"/>
              <a:buChar char="•"/>
            </a:pPr>
            <a:r>
              <a:rPr lang="en-US" sz="1200" dirty="0" smtClean="0">
                <a:solidFill>
                  <a:srgbClr val="084B79"/>
                </a:solidFill>
              </a:rPr>
              <a:t>Data integrity is a challenge with all “real-world” research. </a:t>
            </a:r>
            <a:endParaRPr lang="en-US" sz="1200" dirty="0">
              <a:solidFill>
                <a:srgbClr val="084B79"/>
              </a:solidFill>
            </a:endParaRPr>
          </a:p>
        </p:txBody>
      </p:sp>
      <p:sp>
        <p:nvSpPr>
          <p:cNvPr id="83" name="Rounded Rectangle 82"/>
          <p:cNvSpPr/>
          <p:nvPr/>
        </p:nvSpPr>
        <p:spPr>
          <a:xfrm>
            <a:off x="4800600" y="694265"/>
            <a:ext cx="1752600" cy="4106335"/>
          </a:xfrm>
          <a:prstGeom prst="roundRect">
            <a:avLst>
              <a:gd name="adj" fmla="val 9659"/>
            </a:avLst>
          </a:prstGeom>
          <a:no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marL="171450" indent="-171450" fontAlgn="auto">
              <a:spcBef>
                <a:spcPts val="0"/>
              </a:spcBef>
              <a:spcAft>
                <a:spcPts val="0"/>
              </a:spcAft>
              <a:buFont typeface="Arial" panose="020B0604020202020204" pitchFamily="34" charset="0"/>
              <a:buChar char="•"/>
            </a:pPr>
            <a:r>
              <a:rPr lang="en-US" sz="1200" dirty="0" smtClean="0">
                <a:solidFill>
                  <a:srgbClr val="384A47"/>
                </a:solidFill>
              </a:rPr>
              <a:t>“It’s </a:t>
            </a:r>
            <a:r>
              <a:rPr lang="en-US" sz="1200" dirty="0">
                <a:solidFill>
                  <a:srgbClr val="384A47"/>
                </a:solidFill>
              </a:rPr>
              <a:t>not always black and white for the trainee. As a trainer, we need to connect the pieces in a positive way, so that it will be constructive and build on previous </a:t>
            </a:r>
            <a:r>
              <a:rPr lang="en-US" sz="1200" dirty="0" smtClean="0">
                <a:solidFill>
                  <a:srgbClr val="384A47"/>
                </a:solidFill>
              </a:rPr>
              <a:t>learning”.</a:t>
            </a:r>
          </a:p>
          <a:p>
            <a:pPr marL="171450" indent="-171450" fontAlgn="auto">
              <a:spcBef>
                <a:spcPts val="0"/>
              </a:spcBef>
              <a:spcAft>
                <a:spcPts val="0"/>
              </a:spcAft>
              <a:buFont typeface="Arial" panose="020B0604020202020204" pitchFamily="34" charset="0"/>
              <a:buChar char="•"/>
            </a:pPr>
            <a:r>
              <a:rPr lang="en-US" sz="1200" dirty="0" smtClean="0">
                <a:solidFill>
                  <a:srgbClr val="384A47"/>
                </a:solidFill>
              </a:rPr>
              <a:t>“We </a:t>
            </a:r>
            <a:r>
              <a:rPr lang="en-US" sz="1200" dirty="0">
                <a:solidFill>
                  <a:srgbClr val="384A47"/>
                </a:solidFill>
              </a:rPr>
              <a:t>all make mistakes. It’s how you react to them and pick yourself up afterwards that defines successful </a:t>
            </a:r>
            <a:r>
              <a:rPr lang="en-US" sz="1200" dirty="0" smtClean="0">
                <a:solidFill>
                  <a:srgbClr val="384A47"/>
                </a:solidFill>
              </a:rPr>
              <a:t>learning”.</a:t>
            </a:r>
            <a:endParaRPr lang="en-US" sz="1200" dirty="0">
              <a:solidFill>
                <a:srgbClr val="384A47"/>
              </a:solidFill>
            </a:endParaRPr>
          </a:p>
        </p:txBody>
      </p:sp>
      <p:sp>
        <p:nvSpPr>
          <p:cNvPr id="82" name="Rounded Rectangle 81"/>
          <p:cNvSpPr/>
          <p:nvPr/>
        </p:nvSpPr>
        <p:spPr>
          <a:xfrm>
            <a:off x="2580993" y="702733"/>
            <a:ext cx="1752600" cy="4304580"/>
          </a:xfrm>
          <a:prstGeom prst="roundRect">
            <a:avLst>
              <a:gd name="adj" fmla="val 9659"/>
            </a:avLst>
          </a:prstGeom>
          <a:no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fontAlgn="auto">
              <a:spcBef>
                <a:spcPts val="0"/>
              </a:spcBef>
              <a:spcAft>
                <a:spcPts val="0"/>
              </a:spcAft>
              <a:buFontTx/>
              <a:buNone/>
            </a:pPr>
            <a:r>
              <a:rPr lang="en-US" sz="1200" dirty="0" smtClean="0">
                <a:solidFill>
                  <a:srgbClr val="B9612F"/>
                </a:solidFill>
              </a:rPr>
              <a:t>Designed 1-day OJTI skill enhancement sessions, and validated materials at N90 with operational OJTIs. Workshops were:</a:t>
            </a:r>
          </a:p>
          <a:p>
            <a:pPr marL="171450" indent="-171450" fontAlgn="auto">
              <a:spcBef>
                <a:spcPts val="0"/>
              </a:spcBef>
              <a:spcAft>
                <a:spcPts val="0"/>
              </a:spcAft>
              <a:buFont typeface="Arial" panose="020B0604020202020204" pitchFamily="34" charset="0"/>
              <a:buChar char="•"/>
            </a:pPr>
            <a:r>
              <a:rPr lang="en-US" sz="1200" dirty="0" smtClean="0">
                <a:solidFill>
                  <a:srgbClr val="B9612F"/>
                </a:solidFill>
              </a:rPr>
              <a:t>Approved by NATCA and the FAA</a:t>
            </a:r>
          </a:p>
          <a:p>
            <a:pPr marL="171450" indent="-171450" fontAlgn="auto">
              <a:spcBef>
                <a:spcPts val="0"/>
              </a:spcBef>
              <a:spcAft>
                <a:spcPts val="0"/>
              </a:spcAft>
              <a:buFont typeface="Arial" panose="020B0604020202020204" pitchFamily="34" charset="0"/>
              <a:buChar char="•"/>
            </a:pPr>
            <a:r>
              <a:rPr lang="en-US" sz="1200" dirty="0" smtClean="0">
                <a:solidFill>
                  <a:srgbClr val="B9612F"/>
                </a:solidFill>
              </a:rPr>
              <a:t>Operationally focused</a:t>
            </a:r>
          </a:p>
          <a:p>
            <a:pPr marL="171450" indent="-171450" fontAlgn="auto">
              <a:spcBef>
                <a:spcPts val="0"/>
              </a:spcBef>
              <a:spcAft>
                <a:spcPts val="0"/>
              </a:spcAft>
              <a:buFont typeface="Arial" panose="020B0604020202020204" pitchFamily="34" charset="0"/>
              <a:buChar char="•"/>
            </a:pPr>
            <a:r>
              <a:rPr lang="en-US" sz="1200" dirty="0" smtClean="0">
                <a:solidFill>
                  <a:srgbClr val="B9612F"/>
                </a:solidFill>
              </a:rPr>
              <a:t>Interactive &amp; engaging</a:t>
            </a:r>
          </a:p>
          <a:p>
            <a:pPr marL="171450" indent="-171450" fontAlgn="auto">
              <a:spcBef>
                <a:spcPts val="0"/>
              </a:spcBef>
              <a:spcAft>
                <a:spcPts val="0"/>
              </a:spcAft>
              <a:buFont typeface="Arial" panose="020B0604020202020204" pitchFamily="34" charset="0"/>
              <a:buChar char="•"/>
            </a:pPr>
            <a:r>
              <a:rPr lang="en-US" sz="1200" dirty="0" smtClean="0">
                <a:solidFill>
                  <a:srgbClr val="B9612F"/>
                </a:solidFill>
              </a:rPr>
              <a:t>Based on frequent ATC training issues/concerns</a:t>
            </a:r>
          </a:p>
          <a:p>
            <a:pPr marL="171450" indent="-171450" fontAlgn="auto">
              <a:spcBef>
                <a:spcPts val="0"/>
              </a:spcBef>
              <a:spcAft>
                <a:spcPts val="0"/>
              </a:spcAft>
              <a:buFont typeface="Arial" panose="020B0604020202020204" pitchFamily="34" charset="0"/>
              <a:buChar char="•"/>
            </a:pPr>
            <a:r>
              <a:rPr lang="en-US" sz="1200" dirty="0" smtClean="0">
                <a:solidFill>
                  <a:srgbClr val="B9612F"/>
                </a:solidFill>
              </a:rPr>
              <a:t>A challenge to current training practices.</a:t>
            </a:r>
          </a:p>
          <a:p>
            <a:pPr fontAlgn="auto">
              <a:spcBef>
                <a:spcPts val="0"/>
              </a:spcBef>
              <a:spcAft>
                <a:spcPts val="0"/>
              </a:spcAft>
              <a:buFontTx/>
              <a:buNone/>
            </a:pPr>
            <a:r>
              <a:rPr lang="en-US" sz="1200" dirty="0" smtClean="0">
                <a:solidFill>
                  <a:srgbClr val="B9612F"/>
                </a:solidFill>
              </a:rPr>
              <a:t>Short term evaluation via survey data, longer term evaluation planned. </a:t>
            </a:r>
          </a:p>
        </p:txBody>
      </p:sp>
      <p:sp>
        <p:nvSpPr>
          <p:cNvPr id="81" name="Rounded Rectangle 80"/>
          <p:cNvSpPr/>
          <p:nvPr/>
        </p:nvSpPr>
        <p:spPr>
          <a:xfrm>
            <a:off x="380885" y="702733"/>
            <a:ext cx="1752600" cy="4304580"/>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fontAlgn="auto">
              <a:spcBef>
                <a:spcPts val="0"/>
              </a:spcBef>
              <a:spcAft>
                <a:spcPts val="0"/>
              </a:spcAft>
              <a:buFontTx/>
              <a:buNone/>
            </a:pPr>
            <a:r>
              <a:rPr lang="en-US" sz="1200" dirty="0" smtClean="0">
                <a:solidFill>
                  <a:srgbClr val="084B79"/>
                </a:solidFill>
              </a:rPr>
              <a:t>21.3% of OJTIs believe that trainees could certify at N90 with the right training and support</a:t>
            </a:r>
            <a:endParaRPr lang="en-US" sz="1200" dirty="0">
              <a:solidFill>
                <a:srgbClr val="084B79"/>
              </a:solidFill>
            </a:endParaRPr>
          </a:p>
          <a:p>
            <a:pPr fontAlgn="auto">
              <a:spcBef>
                <a:spcPts val="0"/>
              </a:spcBef>
              <a:spcAft>
                <a:spcPts val="0"/>
              </a:spcAft>
              <a:buFontTx/>
              <a:buNone/>
            </a:pPr>
            <a:endParaRPr lang="en-US" sz="1200" dirty="0" smtClean="0">
              <a:solidFill>
                <a:srgbClr val="084B79"/>
              </a:solidFill>
            </a:endParaRPr>
          </a:p>
          <a:p>
            <a:pPr fontAlgn="auto">
              <a:spcBef>
                <a:spcPts val="0"/>
              </a:spcBef>
              <a:spcAft>
                <a:spcPts val="0"/>
              </a:spcAft>
              <a:buFontTx/>
              <a:buNone/>
            </a:pPr>
            <a:r>
              <a:rPr lang="en-US" sz="1200" dirty="0" smtClean="0">
                <a:solidFill>
                  <a:srgbClr val="084B79"/>
                </a:solidFill>
              </a:rPr>
              <a:t>34.4% of OJTIs give trainees clear training objectives for the session</a:t>
            </a:r>
          </a:p>
          <a:p>
            <a:pPr fontAlgn="auto">
              <a:spcBef>
                <a:spcPts val="0"/>
              </a:spcBef>
              <a:spcAft>
                <a:spcPts val="0"/>
              </a:spcAft>
              <a:buFontTx/>
              <a:buNone/>
            </a:pPr>
            <a:endParaRPr lang="en-US" sz="1200" dirty="0">
              <a:solidFill>
                <a:srgbClr val="084B79"/>
              </a:solidFill>
            </a:endParaRPr>
          </a:p>
          <a:p>
            <a:pPr fontAlgn="auto">
              <a:spcBef>
                <a:spcPts val="0"/>
              </a:spcBef>
              <a:spcAft>
                <a:spcPts val="0"/>
              </a:spcAft>
              <a:buFontTx/>
              <a:buNone/>
            </a:pPr>
            <a:r>
              <a:rPr lang="en-US" sz="1200" dirty="0" smtClean="0">
                <a:solidFill>
                  <a:srgbClr val="084B79"/>
                </a:solidFill>
              </a:rPr>
              <a:t>32.8% of OJTIs prepare for a training session by reading previous reports</a:t>
            </a:r>
          </a:p>
          <a:p>
            <a:pPr fontAlgn="auto">
              <a:spcBef>
                <a:spcPts val="0"/>
              </a:spcBef>
              <a:spcAft>
                <a:spcPts val="0"/>
              </a:spcAft>
              <a:buFontTx/>
              <a:buNone/>
            </a:pPr>
            <a:endParaRPr lang="en-US" sz="1200" dirty="0">
              <a:solidFill>
                <a:srgbClr val="084B79"/>
              </a:solidFill>
            </a:endParaRPr>
          </a:p>
          <a:p>
            <a:pPr fontAlgn="auto">
              <a:spcBef>
                <a:spcPts val="0"/>
              </a:spcBef>
              <a:spcAft>
                <a:spcPts val="0"/>
              </a:spcAft>
              <a:buFontTx/>
              <a:buNone/>
            </a:pPr>
            <a:r>
              <a:rPr lang="en-US" sz="1200" dirty="0" smtClean="0">
                <a:solidFill>
                  <a:srgbClr val="084B79"/>
                </a:solidFill>
              </a:rPr>
              <a:t>66.6% of OJTIs believe they can make accurate predictions about who will be able to certify</a:t>
            </a:r>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rmAutofit fontScale="90000"/>
          </a:bodyPr>
          <a:lstStyle/>
          <a:p>
            <a:r>
              <a:rPr lang="en-US" b="1" dirty="0" smtClean="0">
                <a:solidFill>
                  <a:srgbClr val="385D8A"/>
                </a:solidFill>
              </a:rPr>
              <a:t>OJTI@N90: Validating training materials</a:t>
            </a:r>
            <a:endParaRPr lang="en-US"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Pre-OJTI Workshop Data</a:t>
            </a:r>
            <a:endParaRPr lang="en-US" sz="1600" dirty="0">
              <a:solidFill>
                <a:prstClr val="white"/>
              </a:solidFill>
            </a:endParaRPr>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Research Evaluation</a:t>
            </a:r>
            <a:endParaRPr lang="en-US" sz="1600" dirty="0">
              <a:solidFill>
                <a:prstClr val="white"/>
              </a:solidFill>
            </a:endParaRPr>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Post-OJTI Workshop Data</a:t>
            </a:r>
            <a:endParaRPr lang="en-US" sz="1600" dirty="0">
              <a:solidFill>
                <a:prstClr val="white"/>
              </a:solidFill>
            </a:endParaRPr>
          </a:p>
        </p:txBody>
      </p:sp>
      <p:sp>
        <p:nvSpPr>
          <p:cNvPr id="8" name="Rounded Rectangle 7"/>
          <p:cNvSpPr/>
          <p:nvPr/>
        </p:nvSpPr>
        <p:spPr>
          <a:xfrm>
            <a:off x="2580993" y="694266"/>
            <a:ext cx="1752600" cy="987552"/>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OJTI Skill Enhancement Workshops</a:t>
            </a:r>
            <a:endParaRPr lang="en-US" sz="1600" dirty="0">
              <a:solidFill>
                <a:prstClr val="white"/>
              </a:solidFill>
            </a:endParaRPr>
          </a:p>
        </p:txBody>
      </p:sp>
      <p:cxnSp>
        <p:nvCxnSpPr>
          <p:cNvPr id="10" name="Straight Arrow Connector 9"/>
          <p:cNvCxnSpPr>
            <a:stCxn id="5" idx="3"/>
            <a:endCxn id="8" idx="1"/>
          </p:cNvCxnSpPr>
          <p:nvPr/>
        </p:nvCxnSpPr>
        <p:spPr>
          <a:xfrm>
            <a:off x="2133600" y="1188042"/>
            <a:ext cx="447393"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333593" y="1188042"/>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9906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553200" y="1181100"/>
            <a:ext cx="414868" cy="6942"/>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5007313"/>
            <a:ext cx="0" cy="1339515"/>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8101746" y="4745221"/>
            <a:ext cx="0" cy="1530674"/>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02" idx="3"/>
          </p:cNvCxnSpPr>
          <p:nvPr/>
        </p:nvCxnSpPr>
        <p:spPr>
          <a:xfrm flipH="1">
            <a:off x="7327473" y="6248400"/>
            <a:ext cx="774273" cy="27495"/>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101" name="Rounded Rectangle 100"/>
          <p:cNvSpPr/>
          <p:nvPr/>
        </p:nvSpPr>
        <p:spPr>
          <a:xfrm>
            <a:off x="838316" y="5167292"/>
            <a:ext cx="3508881" cy="585216"/>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r>
              <a:rPr lang="en-US" sz="1600" b="1" dirty="0" smtClean="0">
                <a:solidFill>
                  <a:prstClr val="white"/>
                </a:solidFill>
              </a:rPr>
              <a:t>Conducting robust real world research is a least-damage compromise.</a:t>
            </a:r>
            <a:endParaRPr lang="en-US" sz="1600" b="1" dirty="0">
              <a:solidFill>
                <a:prstClr val="white"/>
              </a:solidFill>
            </a:endParaRPr>
          </a:p>
        </p:txBody>
      </p:sp>
      <p:sp>
        <p:nvSpPr>
          <p:cNvPr id="102" name="Rounded Rectangle 101"/>
          <p:cNvSpPr/>
          <p:nvPr/>
        </p:nvSpPr>
        <p:spPr>
          <a:xfrm>
            <a:off x="2073906" y="5841555"/>
            <a:ext cx="5253567" cy="868680"/>
          </a:xfrm>
          <a:prstGeom prst="roundRect">
            <a:avLst/>
          </a:prstGeom>
          <a:no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fontAlgn="auto">
              <a:spcBef>
                <a:spcPts val="0"/>
              </a:spcBef>
              <a:spcAft>
                <a:spcPts val="0"/>
              </a:spcAft>
              <a:buFontTx/>
              <a:buNone/>
            </a:pPr>
            <a:r>
              <a:rPr lang="en-US" sz="1600" u="sng" dirty="0" smtClean="0">
                <a:solidFill>
                  <a:srgbClr val="384A47"/>
                </a:solidFill>
              </a:rPr>
              <a:t>Initial feedback</a:t>
            </a:r>
            <a:endParaRPr lang="en-US" sz="1600" u="sng" dirty="0">
              <a:solidFill>
                <a:srgbClr val="384A47"/>
              </a:solidFill>
            </a:endParaRPr>
          </a:p>
          <a:p>
            <a:pPr marL="114300" indent="-114300" fontAlgn="auto">
              <a:spcBef>
                <a:spcPts val="0"/>
              </a:spcBef>
              <a:spcAft>
                <a:spcPts val="0"/>
              </a:spcAft>
              <a:buFont typeface="Arial" charset="0"/>
              <a:buChar char="•"/>
            </a:pPr>
            <a:r>
              <a:rPr lang="en-US" sz="1600" dirty="0" smtClean="0">
                <a:solidFill>
                  <a:srgbClr val="384A47"/>
                </a:solidFill>
              </a:rPr>
              <a:t>Workshops deemed beneficial by vast majority of delegates</a:t>
            </a:r>
          </a:p>
          <a:p>
            <a:pPr marL="114300" indent="-114300" fontAlgn="auto">
              <a:spcBef>
                <a:spcPts val="0"/>
              </a:spcBef>
              <a:spcAft>
                <a:spcPts val="0"/>
              </a:spcAft>
              <a:buFont typeface="Arial" charset="0"/>
              <a:buChar char="•"/>
            </a:pPr>
            <a:r>
              <a:rPr lang="en-US" sz="1600" dirty="0" smtClean="0">
                <a:solidFill>
                  <a:srgbClr val="384A47"/>
                </a:solidFill>
              </a:rPr>
              <a:t>Management encouraged by changes in OJTI behavior</a:t>
            </a:r>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3177" r="13419"/>
          <a:stretch/>
        </p:blipFill>
        <p:spPr>
          <a:xfrm>
            <a:off x="5090241" y="4887120"/>
            <a:ext cx="1204384" cy="922925"/>
          </a:xfrm>
          <a:prstGeom prst="rect">
            <a:avLst/>
          </a:prstGeom>
        </p:spPr>
      </p:pic>
    </p:spTree>
    <p:extLst>
      <p:ext uri="{BB962C8B-B14F-4D97-AF65-F5344CB8AC3E}">
        <p14:creationId xmlns:p14="http://schemas.microsoft.com/office/powerpoint/2010/main" val="2709880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telephone…….</a:t>
            </a:r>
            <a:endParaRPr lang="en-US" dirty="0"/>
          </a:p>
        </p:txBody>
      </p:sp>
      <p:sp>
        <p:nvSpPr>
          <p:cNvPr id="3" name="Content Placeholder 2"/>
          <p:cNvSpPr>
            <a:spLocks noGrp="1"/>
          </p:cNvSpPr>
          <p:nvPr>
            <p:ph idx="1"/>
          </p:nvPr>
        </p:nvSpPr>
        <p:spPr/>
        <p:txBody>
          <a:bodyPr/>
          <a:lstStyle/>
          <a:p>
            <a:r>
              <a:rPr lang="en-US" dirty="0" smtClean="0"/>
              <a:t>Arlenne Gonzales</a:t>
            </a:r>
          </a:p>
          <a:p>
            <a:pPr lvl="1"/>
            <a:r>
              <a:rPr lang="en-US" dirty="0" smtClean="0"/>
              <a:t>N90 Training Manager</a:t>
            </a:r>
          </a:p>
          <a:p>
            <a:pPr lvl="1"/>
            <a:endParaRPr lang="en-US" dirty="0"/>
          </a:p>
          <a:p>
            <a:r>
              <a:rPr lang="en-US" dirty="0" smtClean="0"/>
              <a:t>John Lizzul</a:t>
            </a:r>
          </a:p>
          <a:p>
            <a:pPr lvl="1"/>
            <a:r>
              <a:rPr lang="en-US" dirty="0" smtClean="0"/>
              <a:t>N90 NATCA Training Representative</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24</a:t>
            </a:fld>
            <a:endParaRPr lang="en-US" dirty="0"/>
          </a:p>
        </p:txBody>
      </p:sp>
    </p:spTree>
    <p:extLst>
      <p:ext uri="{BB962C8B-B14F-4D97-AF65-F5344CB8AC3E}">
        <p14:creationId xmlns:p14="http://schemas.microsoft.com/office/powerpoint/2010/main" val="4223932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25</a:t>
            </a:fld>
            <a:endParaRPr lang="en-US" dirty="0"/>
          </a:p>
        </p:txBody>
      </p:sp>
      <p:pic>
        <p:nvPicPr>
          <p:cNvPr id="4100" name="Picture 4" descr="http://www.roger-wilco.net/wp-content/uploads/2014/08/Untitled-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87" y="1417673"/>
            <a:ext cx="3380018" cy="41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8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28625" y="87313"/>
            <a:ext cx="8472488" cy="609600"/>
          </a:xfrm>
        </p:spPr>
        <p:txBody>
          <a:bodyPr/>
          <a:lstStyle/>
          <a:p>
            <a:r>
              <a:rPr lang="en-US" dirty="0" smtClean="0"/>
              <a:t>Defining Human Performance</a:t>
            </a:r>
            <a:endParaRPr lang="en-US" dirty="0"/>
          </a:p>
        </p:txBody>
      </p:sp>
      <p:sp>
        <p:nvSpPr>
          <p:cNvPr id="2" name="Slide Number Placeholder 1"/>
          <p:cNvSpPr>
            <a:spLocks noGrp="1"/>
          </p:cNvSpPr>
          <p:nvPr>
            <p:ph type="sldNum" sz="quarter" idx="4"/>
          </p:nvPr>
        </p:nvSpPr>
        <p:spPr/>
        <p:txBody>
          <a:bodyPr/>
          <a:lstStyle/>
          <a:p>
            <a:fld id="{74438B1A-AF1B-4C8B-993E-1BADE62A2451}" type="slidenum">
              <a:rPr lang="en-US" smtClean="0"/>
              <a:pPr/>
              <a:t>3</a:t>
            </a:fld>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685" y="1295401"/>
            <a:ext cx="3648075" cy="447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bwMode="auto">
          <a:xfrm>
            <a:off x="468634" y="1668026"/>
            <a:ext cx="2685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ctr">
              <a:buFontTx/>
              <a:buNone/>
            </a:pPr>
            <a:r>
              <a:rPr lang="en-US" sz="1800" b="1" dirty="0" smtClean="0"/>
              <a:t>Business Performance</a:t>
            </a:r>
            <a:endParaRPr lang="en-US" sz="1800" b="1" dirty="0"/>
          </a:p>
        </p:txBody>
      </p:sp>
      <p:sp>
        <p:nvSpPr>
          <p:cNvPr id="5" name="TextBox 4"/>
          <p:cNvSpPr txBox="1"/>
          <p:nvPr/>
        </p:nvSpPr>
        <p:spPr bwMode="auto">
          <a:xfrm>
            <a:off x="482260" y="2865187"/>
            <a:ext cx="2441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ctr">
              <a:buFontTx/>
              <a:buNone/>
            </a:pPr>
            <a:r>
              <a:rPr lang="en-US" sz="1800" b="1" dirty="0" smtClean="0"/>
              <a:t>Human Performance</a:t>
            </a:r>
            <a:endParaRPr lang="en-US" sz="1800" b="1" dirty="0"/>
          </a:p>
        </p:txBody>
      </p:sp>
      <p:sp>
        <p:nvSpPr>
          <p:cNvPr id="6" name="TextBox 5"/>
          <p:cNvSpPr txBox="1"/>
          <p:nvPr/>
        </p:nvSpPr>
        <p:spPr bwMode="auto">
          <a:xfrm>
            <a:off x="514319" y="4431227"/>
            <a:ext cx="18646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ctr">
              <a:buFontTx/>
              <a:buNone/>
            </a:pPr>
            <a:r>
              <a:rPr lang="en-US" sz="1800" b="1" dirty="0" smtClean="0"/>
              <a:t>Human Factors</a:t>
            </a:r>
            <a:endParaRPr lang="en-US" sz="1800" b="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39"/>
          <a:stretch/>
        </p:blipFill>
        <p:spPr bwMode="auto">
          <a:xfrm>
            <a:off x="5998150" y="874312"/>
            <a:ext cx="962539" cy="114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bwMode="auto">
          <a:xfrm>
            <a:off x="4931406" y="4486105"/>
            <a:ext cx="30960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400" b="1" i="1" dirty="0"/>
              <a:t>I</a:t>
            </a:r>
            <a:r>
              <a:rPr lang="en-US" sz="1400" b="1" i="1" dirty="0" smtClean="0"/>
              <a:t>nfluences that underlie the work of ATO employees and </a:t>
            </a:r>
            <a:br>
              <a:rPr lang="en-US" sz="1400" b="1" i="1" dirty="0" smtClean="0"/>
            </a:br>
            <a:r>
              <a:rPr lang="en-US" sz="1400" b="1" i="1" dirty="0" smtClean="0"/>
              <a:t>the discipline that optimizes </a:t>
            </a:r>
            <a:br>
              <a:rPr lang="en-US" sz="1400" b="1" i="1" dirty="0" smtClean="0"/>
            </a:br>
            <a:r>
              <a:rPr lang="en-US" sz="1400" b="1" i="1" dirty="0" smtClean="0"/>
              <a:t>these influences</a:t>
            </a:r>
            <a:endParaRPr lang="en-US" sz="1400" b="1" i="1" dirty="0"/>
          </a:p>
        </p:txBody>
      </p:sp>
      <p:sp>
        <p:nvSpPr>
          <p:cNvPr id="11" name="TextBox 10"/>
          <p:cNvSpPr txBox="1"/>
          <p:nvPr/>
        </p:nvSpPr>
        <p:spPr bwMode="auto">
          <a:xfrm>
            <a:off x="4931406" y="3066344"/>
            <a:ext cx="309602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400" b="1" i="1" dirty="0"/>
              <a:t>L</a:t>
            </a:r>
            <a:r>
              <a:rPr lang="en-US" sz="1400" b="1" i="1" dirty="0" smtClean="0"/>
              <a:t>evel of effectiveness  achieved by ATO employees in the conduct of their work</a:t>
            </a:r>
            <a:endParaRPr lang="en-US" sz="1400" b="1" i="1" dirty="0"/>
          </a:p>
        </p:txBody>
      </p:sp>
      <p:sp>
        <p:nvSpPr>
          <p:cNvPr id="10" name="Rounded Rectangle 9"/>
          <p:cNvSpPr/>
          <p:nvPr/>
        </p:nvSpPr>
        <p:spPr bwMode="auto">
          <a:xfrm>
            <a:off x="5579307" y="4123753"/>
            <a:ext cx="1800225" cy="374571"/>
          </a:xfrm>
          <a:prstGeom prst="roundRect">
            <a:avLst/>
          </a:prstGeom>
          <a:solidFill>
            <a:srgbClr val="92D050">
              <a:alpha val="5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kumimoji="0" lang="en-US" sz="1600" b="0" i="0" u="none" strike="noStrike" cap="none" normalizeH="0" baseline="0" dirty="0" smtClean="0">
                <a:ln>
                  <a:noFill/>
                </a:ln>
                <a:solidFill>
                  <a:schemeClr val="tx1"/>
                </a:solidFill>
                <a:effectLst/>
                <a:latin typeface="Arial" charset="0"/>
              </a:rPr>
              <a:t>SUPPORTS</a:t>
            </a:r>
          </a:p>
        </p:txBody>
      </p:sp>
      <p:sp>
        <p:nvSpPr>
          <p:cNvPr id="13" name="Rounded Rectangle 12"/>
          <p:cNvSpPr/>
          <p:nvPr/>
        </p:nvSpPr>
        <p:spPr bwMode="auto">
          <a:xfrm>
            <a:off x="5579307" y="2682756"/>
            <a:ext cx="1800225" cy="374571"/>
          </a:xfrm>
          <a:prstGeom prst="roundRect">
            <a:avLst/>
          </a:prstGeom>
          <a:solidFill>
            <a:srgbClr val="FFCC66">
              <a:alpha val="5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kumimoji="0" lang="en-US" sz="1600" b="0" i="0" u="none" strike="noStrike" cap="none" normalizeH="0" baseline="0" dirty="0" smtClean="0">
                <a:ln>
                  <a:noFill/>
                </a:ln>
                <a:solidFill>
                  <a:schemeClr val="tx1"/>
                </a:solidFill>
                <a:effectLst/>
                <a:latin typeface="Arial" charset="0"/>
              </a:rPr>
              <a:t>ENABLES</a:t>
            </a:r>
          </a:p>
        </p:txBody>
      </p:sp>
      <p:sp>
        <p:nvSpPr>
          <p:cNvPr id="16" name="Down Arrow 15"/>
          <p:cNvSpPr/>
          <p:nvPr/>
        </p:nvSpPr>
        <p:spPr bwMode="auto">
          <a:xfrm rot="10800000">
            <a:off x="6336167" y="3795483"/>
            <a:ext cx="286505" cy="306198"/>
          </a:xfrm>
          <a:prstGeom prst="downArrow">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8" name="Down Arrow 17"/>
          <p:cNvSpPr/>
          <p:nvPr/>
        </p:nvSpPr>
        <p:spPr bwMode="auto">
          <a:xfrm rot="10800000">
            <a:off x="6336167" y="2348227"/>
            <a:ext cx="286505" cy="306198"/>
          </a:xfrm>
          <a:prstGeom prst="downArrow">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9" name="TextBox 18"/>
          <p:cNvSpPr txBox="1"/>
          <p:nvPr/>
        </p:nvSpPr>
        <p:spPr bwMode="auto">
          <a:xfrm>
            <a:off x="4931406" y="2057182"/>
            <a:ext cx="30960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400" b="1" i="1" dirty="0" smtClean="0"/>
              <a:t>ATO Business Goals</a:t>
            </a:r>
            <a:endParaRPr lang="en-US" sz="1400" b="1" i="1" dirty="0"/>
          </a:p>
        </p:txBody>
      </p:sp>
    </p:spTree>
    <p:extLst>
      <p:ext uri="{BB962C8B-B14F-4D97-AF65-F5344CB8AC3E}">
        <p14:creationId xmlns:p14="http://schemas.microsoft.com/office/powerpoint/2010/main" val="663846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Activity…..</a:t>
            </a:r>
            <a:endParaRPr lang="en-US" dirty="0"/>
          </a:p>
        </p:txBody>
      </p:sp>
      <p:sp>
        <p:nvSpPr>
          <p:cNvPr id="3" name="Content Placeholder 2"/>
          <p:cNvSpPr>
            <a:spLocks noGrp="1"/>
          </p:cNvSpPr>
          <p:nvPr>
            <p:ph idx="1"/>
          </p:nvPr>
        </p:nvSpPr>
        <p:spPr/>
        <p:txBody>
          <a:bodyPr/>
          <a:lstStyle/>
          <a:p>
            <a:r>
              <a:rPr lang="en-US" dirty="0" smtClean="0"/>
              <a:t>Create a Human Performance Program (HP) in the ATO</a:t>
            </a:r>
          </a:p>
          <a:p>
            <a:pPr lvl="1"/>
            <a:r>
              <a:rPr lang="en-US" dirty="0" smtClean="0"/>
              <a:t>Define HP Program elements</a:t>
            </a:r>
          </a:p>
          <a:p>
            <a:pPr lvl="1"/>
            <a:r>
              <a:rPr lang="en-US" dirty="0" smtClean="0"/>
              <a:t>Define HP Program desired future state</a:t>
            </a:r>
          </a:p>
          <a:p>
            <a:pPr lvl="1"/>
            <a:r>
              <a:rPr lang="en-US" dirty="0" smtClean="0"/>
              <a:t>Document HP Program current state</a:t>
            </a:r>
          </a:p>
          <a:p>
            <a:pPr lvl="1"/>
            <a:r>
              <a:rPr lang="en-US" dirty="0" smtClean="0"/>
              <a:t>Identify deltas between current and desired future state</a:t>
            </a:r>
          </a:p>
          <a:p>
            <a:pPr lvl="1"/>
            <a:r>
              <a:rPr lang="en-US" dirty="0" smtClean="0"/>
              <a:t>Define phased and prioritized development approach to migrate towards desired future state</a:t>
            </a:r>
          </a:p>
        </p:txBody>
      </p:sp>
      <p:sp>
        <p:nvSpPr>
          <p:cNvPr id="4" name="Slide Number Placeholder 3"/>
          <p:cNvSpPr>
            <a:spLocks noGrp="1"/>
          </p:cNvSpPr>
          <p:nvPr>
            <p:ph type="sldNum" sz="quarter" idx="12"/>
          </p:nvPr>
        </p:nvSpPr>
        <p:spPr/>
        <p:txBody>
          <a:bodyPr/>
          <a:lstStyle/>
          <a:p>
            <a:fld id="{78D3ABA1-EA94-43C0-B992-7CBCC31144F1}" type="slidenum">
              <a:rPr lang="en-US" smtClean="0"/>
              <a:pPr/>
              <a:t>4</a:t>
            </a:fld>
            <a:endParaRPr lang="en-US" dirty="0"/>
          </a:p>
        </p:txBody>
      </p:sp>
    </p:spTree>
    <p:extLst>
      <p:ext uri="{BB962C8B-B14F-4D97-AF65-F5344CB8AC3E}">
        <p14:creationId xmlns:p14="http://schemas.microsoft.com/office/powerpoint/2010/main" val="32569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4438B1A-AF1B-4C8B-993E-1BADE62A2451}" type="slidenum">
              <a:rPr lang="en-US" smtClean="0"/>
              <a:pPr/>
              <a:t>5</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7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73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Processes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6</a:t>
            </a:fld>
            <a:endParaRPr lang="en-US" dirty="0"/>
          </a:p>
        </p:txBody>
      </p:sp>
      <p:pic>
        <p:nvPicPr>
          <p:cNvPr id="11" name="Picture 10"/>
          <p:cNvPicPr>
            <a:picLocks noChangeAspect="1"/>
          </p:cNvPicPr>
          <p:nvPr/>
        </p:nvPicPr>
        <p:blipFill>
          <a:blip r:embed="rId2"/>
          <a:stretch>
            <a:fillRect/>
          </a:stretch>
        </p:blipFill>
        <p:spPr>
          <a:xfrm>
            <a:off x="1469276" y="1600234"/>
            <a:ext cx="5915036" cy="3958067"/>
          </a:xfrm>
          <a:prstGeom prst="rect">
            <a:avLst/>
          </a:prstGeom>
        </p:spPr>
      </p:pic>
    </p:spTree>
    <p:extLst>
      <p:ext uri="{BB962C8B-B14F-4D97-AF65-F5344CB8AC3E}">
        <p14:creationId xmlns:p14="http://schemas.microsoft.com/office/powerpoint/2010/main" val="113900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Prioritization</a:t>
            </a:r>
            <a:endParaRPr lang="en-US" dirty="0"/>
          </a:p>
        </p:txBody>
      </p:sp>
      <p:sp>
        <p:nvSpPr>
          <p:cNvPr id="4" name="Content Placeholder 3"/>
          <p:cNvSpPr>
            <a:spLocks noGrp="1"/>
          </p:cNvSpPr>
          <p:nvPr>
            <p:ph idx="1"/>
          </p:nvPr>
        </p:nvSpPr>
        <p:spPr/>
        <p:txBody>
          <a:bodyPr/>
          <a:lstStyle/>
          <a:p>
            <a:r>
              <a:rPr lang="en-US" dirty="0" smtClean="0"/>
              <a:t>Identify current state and near term program objectives (tactical delivery requirements)</a:t>
            </a:r>
          </a:p>
          <a:p>
            <a:r>
              <a:rPr lang="en-US" dirty="0" smtClean="0"/>
              <a:t>Identify long term desired future state objectives (strategic development goals)</a:t>
            </a:r>
          </a:p>
          <a:p>
            <a:r>
              <a:rPr lang="en-US" dirty="0" smtClean="0"/>
              <a:t>Sequence activities according to resources, dependencies and priorities</a:t>
            </a:r>
          </a:p>
          <a:p>
            <a:r>
              <a:rPr lang="en-US" dirty="0" smtClean="0"/>
              <a:t>Map objectives across fiscal years</a:t>
            </a:r>
          </a:p>
          <a:p>
            <a:r>
              <a:rPr lang="en-US" dirty="0" smtClean="0"/>
              <a:t>Define acquisition and development plans across fiscal years</a:t>
            </a:r>
            <a:endParaRPr lang="en-US" dirty="0"/>
          </a:p>
        </p:txBody>
      </p:sp>
      <p:sp>
        <p:nvSpPr>
          <p:cNvPr id="3" name="Slide Number Placeholder 2"/>
          <p:cNvSpPr>
            <a:spLocks noGrp="1"/>
          </p:cNvSpPr>
          <p:nvPr>
            <p:ph type="sldNum" sz="quarter" idx="12"/>
          </p:nvPr>
        </p:nvSpPr>
        <p:spPr/>
        <p:txBody>
          <a:bodyPr/>
          <a:lstStyle/>
          <a:p>
            <a:fld id="{74438B1A-AF1B-4C8B-993E-1BADE62A2451}" type="slidenum">
              <a:rPr lang="en-US" smtClean="0"/>
              <a:pPr/>
              <a:t>7</a:t>
            </a:fld>
            <a:endParaRPr lang="en-US" dirty="0"/>
          </a:p>
        </p:txBody>
      </p:sp>
    </p:spTree>
    <p:extLst>
      <p:ext uri="{BB962C8B-B14F-4D97-AF65-F5344CB8AC3E}">
        <p14:creationId xmlns:p14="http://schemas.microsoft.com/office/powerpoint/2010/main" val="2541570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Branding!</a:t>
            </a:r>
            <a:endParaRPr lang="en-US" dirty="0"/>
          </a:p>
        </p:txBody>
      </p:sp>
      <p:sp>
        <p:nvSpPr>
          <p:cNvPr id="5" name="Content Placeholder 4"/>
          <p:cNvSpPr>
            <a:spLocks noGrp="1"/>
          </p:cNvSpPr>
          <p:nvPr>
            <p:ph idx="1"/>
          </p:nvPr>
        </p:nvSpPr>
        <p:spPr>
          <a:xfrm>
            <a:off x="495300" y="2962940"/>
            <a:ext cx="8050213" cy="2161953"/>
          </a:xfrm>
        </p:spPr>
        <p:txBody>
          <a:bodyPr/>
          <a:lstStyle/>
          <a:p>
            <a:endParaRPr lang="en-US" dirty="0" smtClean="0"/>
          </a:p>
          <a:p>
            <a:r>
              <a:rPr lang="en-US" dirty="0" smtClean="0">
                <a:solidFill>
                  <a:srgbClr val="FF0000"/>
                </a:solidFill>
              </a:rPr>
              <a:t>And a catch phrase!</a:t>
            </a:r>
            <a:endParaRPr lang="en-US"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1440"/>
            <a:ext cx="69151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45227"/>
            <a:ext cx="7712149" cy="181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74" y="2317565"/>
            <a:ext cx="42957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73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Office of Safety and Technical Training</a:t>
            </a:r>
            <a:endParaRPr lang="en-US" sz="3200" dirty="0"/>
          </a:p>
        </p:txBody>
      </p:sp>
      <p:sp>
        <p:nvSpPr>
          <p:cNvPr id="5" name="Content Placeholder 4"/>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00000"/>
            <a:ext cx="9153333" cy="411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50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PP_STRAN_PRT_High_Altitude_Cya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7AD0C-7CA3-407F-B220-12236DD97996}"/>
</file>

<file path=customXml/itemProps2.xml><?xml version="1.0" encoding="utf-8"?>
<ds:datastoreItem xmlns:ds="http://schemas.openxmlformats.org/officeDocument/2006/customXml" ds:itemID="{9196A6AD-CC3F-4C20-8DE2-0F7EF10ABFD5}"/>
</file>

<file path=customXml/itemProps3.xml><?xml version="1.0" encoding="utf-8"?>
<ds:datastoreItem xmlns:ds="http://schemas.openxmlformats.org/officeDocument/2006/customXml" ds:itemID="{DEF05805-7F4D-4F5E-A48A-5F2110D78EEA}"/>
</file>

<file path=docProps/app.xml><?xml version="1.0" encoding="utf-8"?>
<Properties xmlns="http://schemas.openxmlformats.org/officeDocument/2006/extended-properties" xmlns:vt="http://schemas.openxmlformats.org/officeDocument/2006/docPropsVTypes">
  <Template/>
  <TotalTime>5388</TotalTime>
  <Words>1517</Words>
  <Application>Microsoft Office PowerPoint</Application>
  <PresentationFormat>On-screen Show (4:3)</PresentationFormat>
  <Paragraphs>207</Paragraphs>
  <Slides>25</Slides>
  <Notes>5</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1_Custom Design</vt:lpstr>
      <vt:lpstr>2_Custom Design</vt:lpstr>
      <vt:lpstr>Office Theme</vt:lpstr>
      <vt:lpstr>3_Custom Design</vt:lpstr>
      <vt:lpstr>PPP_STRAN_PRT_High_Altitude_Cyan</vt:lpstr>
      <vt:lpstr>Human Performance AJI-155</vt:lpstr>
      <vt:lpstr>Operational Human Factors</vt:lpstr>
      <vt:lpstr>Defining Human Performance</vt:lpstr>
      <vt:lpstr>Current Activity…..</vt:lpstr>
      <vt:lpstr>PowerPoint Presentation</vt:lpstr>
      <vt:lpstr>HP Processes</vt:lpstr>
      <vt:lpstr>Planning Prioritization</vt:lpstr>
      <vt:lpstr>Branding!</vt:lpstr>
      <vt:lpstr>Office of Safety and Technical Training</vt:lpstr>
      <vt:lpstr>Safety Services Group</vt:lpstr>
      <vt:lpstr>Human Performance Team Members</vt:lpstr>
      <vt:lpstr>PowerPoint Presentation</vt:lpstr>
      <vt:lpstr>Business Plan Goals</vt:lpstr>
      <vt:lpstr>Work Plan Goals</vt:lpstr>
      <vt:lpstr>Research to Reality</vt:lpstr>
      <vt:lpstr>SI-RAP: From Research to Reality</vt:lpstr>
      <vt:lpstr>CAMI Program Directive</vt:lpstr>
      <vt:lpstr>Other ANG-C1 Activities</vt:lpstr>
      <vt:lpstr>Research to Reality Cont…….N90</vt:lpstr>
      <vt:lpstr>Operational Assessment Program</vt:lpstr>
      <vt:lpstr>Operational Assessment Program</vt:lpstr>
      <vt:lpstr>OJTI@N90: From Research to Reality</vt:lpstr>
      <vt:lpstr>OJTI@N90: Validating training materials</vt:lpstr>
      <vt:lpstr>On the telephone…….</vt:lpstr>
      <vt:lpstr>Questions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PhiAnh</cp:lastModifiedBy>
  <cp:revision>334</cp:revision>
  <cp:lastPrinted>2015-05-11T12:32:51Z</cp:lastPrinted>
  <dcterms:created xsi:type="dcterms:W3CDTF">2005-01-28T20:32:53Z</dcterms:created>
  <dcterms:modified xsi:type="dcterms:W3CDTF">2015-09-02T15:13:34Z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