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5.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notesSlides/notesSlide6.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18"/>
  </p:notesMasterIdLst>
  <p:handoutMasterIdLst>
    <p:handoutMasterId r:id="rId19"/>
  </p:handoutMasterIdLst>
  <p:sldIdLst>
    <p:sldId id="273" r:id="rId2"/>
    <p:sldId id="329" r:id="rId3"/>
    <p:sldId id="341" r:id="rId4"/>
    <p:sldId id="344" r:id="rId5"/>
    <p:sldId id="342" r:id="rId6"/>
    <p:sldId id="334" r:id="rId7"/>
    <p:sldId id="345" r:id="rId8"/>
    <p:sldId id="346" r:id="rId9"/>
    <p:sldId id="347" r:id="rId10"/>
    <p:sldId id="348" r:id="rId11"/>
    <p:sldId id="349" r:id="rId12"/>
    <p:sldId id="343" r:id="rId13"/>
    <p:sldId id="306" r:id="rId14"/>
    <p:sldId id="331" r:id="rId15"/>
    <p:sldId id="328" r:id="rId16"/>
    <p:sldId id="332" r:id="rId17"/>
  </p:sldIdLst>
  <p:sldSz cx="9144000" cy="6858000" type="screen4x3"/>
  <p:notesSz cx="7004050" cy="9223375"/>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0000"/>
    <a:srgbClr val="FFFF99"/>
    <a:srgbClr val="FFCC00"/>
    <a:srgbClr val="DDDDDD"/>
    <a:srgbClr val="C0C0C0"/>
    <a:srgbClr val="1D2F68"/>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44" autoAdjust="0"/>
    <p:restoredTop sz="79763" autoAdjust="0"/>
  </p:normalViewPr>
  <p:slideViewPr>
    <p:cSldViewPr snapToGrid="0">
      <p:cViewPr varScale="1">
        <p:scale>
          <a:sx n="110" d="100"/>
          <a:sy n="110" d="100"/>
        </p:scale>
        <p:origin x="-84" y="-366"/>
      </p:cViewPr>
      <p:guideLst>
        <p:guide orient="horz" pos="536"/>
        <p:guide pos="339"/>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2" d="100"/>
          <a:sy n="82" d="100"/>
        </p:scale>
        <p:origin x="-3096" y="-78"/>
      </p:cViewPr>
      <p:guideLst>
        <p:guide orient="horz" pos="2906"/>
        <p:guide pos="220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53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25" tIns="46413" rIns="92825" bIns="46413" numCol="1" anchor="t" anchorCtr="0" compatLnSpc="1">
            <a:prstTxWarp prst="textNoShape">
              <a:avLst/>
            </a:prstTxWarp>
          </a:bodyPr>
          <a:lstStyle>
            <a:lvl1pPr defTabSz="928638">
              <a:spcBef>
                <a:spcPct val="0"/>
              </a:spcBef>
              <a:buFontTx/>
              <a:buNone/>
              <a:defRPr sz="1200">
                <a:latin typeface="Times New Roman" pitchFamily="18" charset="0"/>
              </a:defRPr>
            </a:lvl1pPr>
          </a:lstStyle>
          <a:p>
            <a:pPr>
              <a:defRPr/>
            </a:pPr>
            <a:endParaRPr lang="en-US"/>
          </a:p>
        </p:txBody>
      </p:sp>
      <p:sp>
        <p:nvSpPr>
          <p:cNvPr id="24579" name="Rectangle 3"/>
          <p:cNvSpPr>
            <a:spLocks noGrp="1" noChangeArrowheads="1"/>
          </p:cNvSpPr>
          <p:nvPr>
            <p:ph type="dt" sz="quarter" idx="1"/>
          </p:nvPr>
        </p:nvSpPr>
        <p:spPr bwMode="auto">
          <a:xfrm>
            <a:off x="3968750" y="0"/>
            <a:ext cx="30353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25" tIns="46413" rIns="92825" bIns="46413" numCol="1" anchor="t" anchorCtr="0" compatLnSpc="1">
            <a:prstTxWarp prst="textNoShape">
              <a:avLst/>
            </a:prstTxWarp>
          </a:bodyPr>
          <a:lstStyle>
            <a:lvl1pPr algn="r" defTabSz="928638">
              <a:spcBef>
                <a:spcPct val="0"/>
              </a:spcBef>
              <a:buFontTx/>
              <a:buNone/>
              <a:defRPr sz="1200">
                <a:latin typeface="Times New Roman" pitchFamily="18" charset="0"/>
              </a:defRPr>
            </a:lvl1pPr>
          </a:lstStyle>
          <a:p>
            <a:pPr>
              <a:defRPr/>
            </a:pPr>
            <a:endParaRPr lang="en-US"/>
          </a:p>
        </p:txBody>
      </p:sp>
      <p:sp>
        <p:nvSpPr>
          <p:cNvPr id="24580" name="Rectangle 4"/>
          <p:cNvSpPr>
            <a:spLocks noGrp="1" noChangeArrowheads="1"/>
          </p:cNvSpPr>
          <p:nvPr>
            <p:ph type="ftr" sz="quarter" idx="2"/>
          </p:nvPr>
        </p:nvSpPr>
        <p:spPr bwMode="auto">
          <a:xfrm>
            <a:off x="0" y="8761413"/>
            <a:ext cx="30353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25" tIns="46413" rIns="92825" bIns="46413" numCol="1" anchor="b" anchorCtr="0" compatLnSpc="1">
            <a:prstTxWarp prst="textNoShape">
              <a:avLst/>
            </a:prstTxWarp>
          </a:bodyPr>
          <a:lstStyle>
            <a:lvl1pPr defTabSz="928638">
              <a:spcBef>
                <a:spcPct val="0"/>
              </a:spcBef>
              <a:buFontTx/>
              <a:buNone/>
              <a:defRPr sz="1200">
                <a:latin typeface="Times New Roman" pitchFamily="18" charset="0"/>
              </a:defRPr>
            </a:lvl1pPr>
          </a:lstStyle>
          <a:p>
            <a:pPr>
              <a:defRPr/>
            </a:pPr>
            <a:endParaRPr lang="en-US"/>
          </a:p>
        </p:txBody>
      </p:sp>
      <p:sp>
        <p:nvSpPr>
          <p:cNvPr id="24581" name="Rectangle 5"/>
          <p:cNvSpPr>
            <a:spLocks noGrp="1" noChangeArrowheads="1"/>
          </p:cNvSpPr>
          <p:nvPr>
            <p:ph type="sldNum" sz="quarter" idx="3"/>
          </p:nvPr>
        </p:nvSpPr>
        <p:spPr bwMode="auto">
          <a:xfrm>
            <a:off x="3968750" y="8761413"/>
            <a:ext cx="30353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25" tIns="46413" rIns="92825" bIns="46413" numCol="1" anchor="b" anchorCtr="0" compatLnSpc="1">
            <a:prstTxWarp prst="textNoShape">
              <a:avLst/>
            </a:prstTxWarp>
          </a:bodyPr>
          <a:lstStyle>
            <a:lvl1pPr algn="r" defTabSz="928638">
              <a:spcBef>
                <a:spcPct val="0"/>
              </a:spcBef>
              <a:buFontTx/>
              <a:buNone/>
              <a:defRPr sz="1200">
                <a:latin typeface="Times New Roman" pitchFamily="18" charset="0"/>
              </a:defRPr>
            </a:lvl1pPr>
          </a:lstStyle>
          <a:p>
            <a:pPr>
              <a:defRPr/>
            </a:pPr>
            <a:fld id="{0324607E-FE2F-4862-A501-660370A14BB9}" type="slidenum">
              <a:rPr lang="en-US"/>
              <a:pPr>
                <a:defRPr/>
              </a:pPr>
              <a:t>‹#›</a:t>
            </a:fld>
            <a:endParaRPr lang="en-US" dirty="0"/>
          </a:p>
        </p:txBody>
      </p:sp>
    </p:spTree>
    <p:extLst>
      <p:ext uri="{BB962C8B-B14F-4D97-AF65-F5344CB8AC3E}">
        <p14:creationId xmlns:p14="http://schemas.microsoft.com/office/powerpoint/2010/main" val="3752183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353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25" tIns="46413" rIns="92825" bIns="46413" numCol="1" anchor="t" anchorCtr="0" compatLnSpc="1">
            <a:prstTxWarp prst="textNoShape">
              <a:avLst/>
            </a:prstTxWarp>
          </a:bodyPr>
          <a:lstStyle>
            <a:lvl1pPr defTabSz="928638">
              <a:spcBef>
                <a:spcPct val="0"/>
              </a:spcBef>
              <a:buFontTx/>
              <a:buNone/>
              <a:defRPr sz="1200">
                <a:latin typeface="Times New Roman" pitchFamily="18" charset="0"/>
              </a:defRPr>
            </a:lvl1pPr>
          </a:lstStyle>
          <a:p>
            <a:pPr>
              <a:defRPr/>
            </a:pPr>
            <a:endParaRPr lang="en-US"/>
          </a:p>
        </p:txBody>
      </p:sp>
      <p:sp>
        <p:nvSpPr>
          <p:cNvPr id="21507" name="Rectangle 3"/>
          <p:cNvSpPr>
            <a:spLocks noGrp="1" noChangeArrowheads="1"/>
          </p:cNvSpPr>
          <p:nvPr>
            <p:ph type="dt" idx="1"/>
          </p:nvPr>
        </p:nvSpPr>
        <p:spPr bwMode="auto">
          <a:xfrm>
            <a:off x="3968750" y="0"/>
            <a:ext cx="30353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25" tIns="46413" rIns="92825" bIns="46413" numCol="1" anchor="t" anchorCtr="0" compatLnSpc="1">
            <a:prstTxWarp prst="textNoShape">
              <a:avLst/>
            </a:prstTxWarp>
          </a:bodyPr>
          <a:lstStyle>
            <a:lvl1pPr algn="r" defTabSz="928638">
              <a:spcBef>
                <a:spcPct val="0"/>
              </a:spcBef>
              <a:buFontTx/>
              <a:buNone/>
              <a:defRPr sz="1200">
                <a:latin typeface="Times New Roman" pitchFamily="18" charset="0"/>
              </a:defRPr>
            </a:lvl1pPr>
          </a:lstStyle>
          <a:p>
            <a:pPr>
              <a:defRPr/>
            </a:pPr>
            <a:endParaRPr lang="en-US"/>
          </a:p>
        </p:txBody>
      </p:sp>
      <p:sp>
        <p:nvSpPr>
          <p:cNvPr id="19460" name="Rectangle 4"/>
          <p:cNvSpPr>
            <a:spLocks noChangeArrowheads="1" noTextEdit="1"/>
          </p:cNvSpPr>
          <p:nvPr>
            <p:ph type="sldImg" idx="2"/>
          </p:nvPr>
        </p:nvSpPr>
        <p:spPr bwMode="auto">
          <a:xfrm>
            <a:off x="1196975" y="690563"/>
            <a:ext cx="4613275" cy="345916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935038" y="4381500"/>
            <a:ext cx="5133975" cy="415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25" tIns="46413" rIns="92825" bIns="4641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761413"/>
            <a:ext cx="30353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25" tIns="46413" rIns="92825" bIns="46413" numCol="1" anchor="b" anchorCtr="0" compatLnSpc="1">
            <a:prstTxWarp prst="textNoShape">
              <a:avLst/>
            </a:prstTxWarp>
          </a:bodyPr>
          <a:lstStyle>
            <a:lvl1pPr defTabSz="928638">
              <a:spcBef>
                <a:spcPct val="0"/>
              </a:spcBef>
              <a:buFontTx/>
              <a:buNone/>
              <a:defRPr sz="1200">
                <a:latin typeface="Times New Roman" pitchFamily="18" charset="0"/>
              </a:defRPr>
            </a:lvl1pPr>
          </a:lstStyle>
          <a:p>
            <a:pPr>
              <a:defRPr/>
            </a:pPr>
            <a:endParaRPr lang="en-US"/>
          </a:p>
        </p:txBody>
      </p:sp>
      <p:sp>
        <p:nvSpPr>
          <p:cNvPr id="21511" name="Rectangle 7"/>
          <p:cNvSpPr>
            <a:spLocks noGrp="1" noChangeArrowheads="1"/>
          </p:cNvSpPr>
          <p:nvPr>
            <p:ph type="sldNum" sz="quarter" idx="5"/>
          </p:nvPr>
        </p:nvSpPr>
        <p:spPr bwMode="auto">
          <a:xfrm>
            <a:off x="3968750" y="8761413"/>
            <a:ext cx="30353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25" tIns="46413" rIns="92825" bIns="46413" numCol="1" anchor="b" anchorCtr="0" compatLnSpc="1">
            <a:prstTxWarp prst="textNoShape">
              <a:avLst/>
            </a:prstTxWarp>
          </a:bodyPr>
          <a:lstStyle>
            <a:lvl1pPr algn="r" defTabSz="928638">
              <a:spcBef>
                <a:spcPct val="0"/>
              </a:spcBef>
              <a:buFontTx/>
              <a:buNone/>
              <a:defRPr sz="1200">
                <a:latin typeface="Times New Roman" pitchFamily="18" charset="0"/>
              </a:defRPr>
            </a:lvl1pPr>
          </a:lstStyle>
          <a:p>
            <a:pPr>
              <a:defRPr/>
            </a:pPr>
            <a:fld id="{82439534-99E8-4A4D-97D5-72280FA3F94A}" type="slidenum">
              <a:rPr lang="en-US"/>
              <a:pPr>
                <a:defRPr/>
              </a:pPr>
              <a:t>‹#›</a:t>
            </a:fld>
            <a:endParaRPr lang="en-US" dirty="0"/>
          </a:p>
        </p:txBody>
      </p:sp>
    </p:spTree>
    <p:extLst>
      <p:ext uri="{BB962C8B-B14F-4D97-AF65-F5344CB8AC3E}">
        <p14:creationId xmlns:p14="http://schemas.microsoft.com/office/powerpoint/2010/main" val="7827343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25513" eaLnBrk="0" hangingPunct="0">
              <a:defRPr sz="2400">
                <a:solidFill>
                  <a:schemeClr val="tx1"/>
                </a:solidFill>
                <a:latin typeface="Arial" charset="0"/>
              </a:defRPr>
            </a:lvl1pPr>
            <a:lvl2pPr marL="742950" indent="-285750" defTabSz="925513" eaLnBrk="0" hangingPunct="0">
              <a:defRPr sz="2400">
                <a:solidFill>
                  <a:schemeClr val="tx1"/>
                </a:solidFill>
                <a:latin typeface="Arial" charset="0"/>
              </a:defRPr>
            </a:lvl2pPr>
            <a:lvl3pPr marL="1143000" indent="-228600" defTabSz="925513" eaLnBrk="0" hangingPunct="0">
              <a:defRPr sz="2400">
                <a:solidFill>
                  <a:schemeClr val="tx1"/>
                </a:solidFill>
                <a:latin typeface="Arial" charset="0"/>
              </a:defRPr>
            </a:lvl3pPr>
            <a:lvl4pPr marL="1600200" indent="-228600" defTabSz="925513" eaLnBrk="0" hangingPunct="0">
              <a:defRPr sz="2400">
                <a:solidFill>
                  <a:schemeClr val="tx1"/>
                </a:solidFill>
                <a:latin typeface="Arial" charset="0"/>
              </a:defRPr>
            </a:lvl4pPr>
            <a:lvl5pPr marL="2057400" indent="-228600" defTabSz="925513" eaLnBrk="0" hangingPunct="0">
              <a:defRPr sz="2400">
                <a:solidFill>
                  <a:schemeClr val="tx1"/>
                </a:solidFill>
                <a:latin typeface="Arial" charset="0"/>
              </a:defRPr>
            </a:lvl5pPr>
            <a:lvl6pPr marL="2514600" indent="-228600" defTabSz="925513" eaLnBrk="0" fontAlgn="base" hangingPunct="0">
              <a:spcBef>
                <a:spcPct val="50000"/>
              </a:spcBef>
              <a:spcAft>
                <a:spcPct val="0"/>
              </a:spcAft>
              <a:buChar char="•"/>
              <a:defRPr sz="2400">
                <a:solidFill>
                  <a:schemeClr val="tx1"/>
                </a:solidFill>
                <a:latin typeface="Arial" charset="0"/>
              </a:defRPr>
            </a:lvl6pPr>
            <a:lvl7pPr marL="2971800" indent="-228600" defTabSz="925513" eaLnBrk="0" fontAlgn="base" hangingPunct="0">
              <a:spcBef>
                <a:spcPct val="50000"/>
              </a:spcBef>
              <a:spcAft>
                <a:spcPct val="0"/>
              </a:spcAft>
              <a:buChar char="•"/>
              <a:defRPr sz="2400">
                <a:solidFill>
                  <a:schemeClr val="tx1"/>
                </a:solidFill>
                <a:latin typeface="Arial" charset="0"/>
              </a:defRPr>
            </a:lvl7pPr>
            <a:lvl8pPr marL="3429000" indent="-228600" defTabSz="925513" eaLnBrk="0" fontAlgn="base" hangingPunct="0">
              <a:spcBef>
                <a:spcPct val="50000"/>
              </a:spcBef>
              <a:spcAft>
                <a:spcPct val="0"/>
              </a:spcAft>
              <a:buChar char="•"/>
              <a:defRPr sz="2400">
                <a:solidFill>
                  <a:schemeClr val="tx1"/>
                </a:solidFill>
                <a:latin typeface="Arial" charset="0"/>
              </a:defRPr>
            </a:lvl8pPr>
            <a:lvl9pPr marL="3886200" indent="-228600" defTabSz="925513" eaLnBrk="0" fontAlgn="base" hangingPunct="0">
              <a:spcBef>
                <a:spcPct val="50000"/>
              </a:spcBef>
              <a:spcAft>
                <a:spcPct val="0"/>
              </a:spcAft>
              <a:buChar char="•"/>
              <a:defRPr sz="2400">
                <a:solidFill>
                  <a:schemeClr val="tx1"/>
                </a:solidFill>
                <a:latin typeface="Arial" charset="0"/>
              </a:defRPr>
            </a:lvl9pPr>
          </a:lstStyle>
          <a:p>
            <a:pPr eaLnBrk="1" hangingPunct="1"/>
            <a:fld id="{480514D1-E20F-4A3E-94C7-3A49BCD396DB}" type="slidenum">
              <a:rPr lang="en-US" sz="1200" smtClean="0">
                <a:latin typeface="Times New Roman" pitchFamily="18" charset="0"/>
              </a:rPr>
              <a:pPr eaLnBrk="1" hangingPunct="1"/>
              <a:t>1</a:t>
            </a:fld>
            <a:endParaRPr lang="en-US" sz="1200" smtClean="0">
              <a:latin typeface="Times New Roman" pitchFamily="18" charset="0"/>
            </a:endParaRPr>
          </a:p>
        </p:txBody>
      </p:sp>
      <p:sp>
        <p:nvSpPr>
          <p:cNvPr id="20483" name="Rectangle 2"/>
          <p:cNvSpPr>
            <a:spLocks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r>
              <a:rPr lang="en-US" smtClean="0"/>
              <a:t>UAS language here requests/requires that FAA work with U.S. Customs and Border Protection and NASA  UAS integration in to the NAS…more working other Federal agencies on UAS….Very cross cutting issue</a:t>
            </a:r>
          </a:p>
          <a:p>
            <a:r>
              <a:rPr lang="en-US" smtClean="0"/>
              <a:t>Work with the media so that they can use UAS  instead of helicopters   again use the test  sites for testing…</a:t>
            </a:r>
          </a:p>
        </p:txBody>
      </p:sp>
      <p:sp>
        <p:nvSpPr>
          <p:cNvPr id="29700" name="Slide Number Placeholder 3"/>
          <p:cNvSpPr>
            <a:spLocks noGrp="1"/>
          </p:cNvSpPr>
          <p:nvPr>
            <p:ph type="sldNum" sz="quarter" idx="5"/>
          </p:nvPr>
        </p:nvSpPr>
        <p:spPr>
          <a:noFill/>
        </p:spPr>
        <p:txBody>
          <a:bodyPr/>
          <a:lstStyle>
            <a:lvl1pPr defTabSz="927100" eaLnBrk="0" hangingPunct="0">
              <a:defRPr sz="2400">
                <a:solidFill>
                  <a:schemeClr val="tx1"/>
                </a:solidFill>
                <a:latin typeface="Arial" charset="0"/>
              </a:defRPr>
            </a:lvl1pPr>
            <a:lvl2pPr marL="742950" indent="-285750" defTabSz="927100" eaLnBrk="0" hangingPunct="0">
              <a:defRPr sz="2400">
                <a:solidFill>
                  <a:schemeClr val="tx1"/>
                </a:solidFill>
                <a:latin typeface="Arial" charset="0"/>
              </a:defRPr>
            </a:lvl2pPr>
            <a:lvl3pPr marL="1143000" indent="-228600" defTabSz="927100" eaLnBrk="0" hangingPunct="0">
              <a:defRPr sz="2400">
                <a:solidFill>
                  <a:schemeClr val="tx1"/>
                </a:solidFill>
                <a:latin typeface="Arial" charset="0"/>
              </a:defRPr>
            </a:lvl3pPr>
            <a:lvl4pPr marL="1600200" indent="-228600" defTabSz="927100" eaLnBrk="0" hangingPunct="0">
              <a:defRPr sz="2400">
                <a:solidFill>
                  <a:schemeClr val="tx1"/>
                </a:solidFill>
                <a:latin typeface="Arial" charset="0"/>
              </a:defRPr>
            </a:lvl4pPr>
            <a:lvl5pPr marL="2057400" indent="-228600" defTabSz="927100" eaLnBrk="0" hangingPunct="0">
              <a:defRPr sz="2400">
                <a:solidFill>
                  <a:schemeClr val="tx1"/>
                </a:solidFill>
                <a:latin typeface="Arial" charset="0"/>
              </a:defRPr>
            </a:lvl5pPr>
            <a:lvl6pPr marL="2514600" indent="-228600" defTabSz="927100" eaLnBrk="0" fontAlgn="base" hangingPunct="0">
              <a:spcBef>
                <a:spcPct val="50000"/>
              </a:spcBef>
              <a:spcAft>
                <a:spcPct val="0"/>
              </a:spcAft>
              <a:buChar char="•"/>
              <a:defRPr sz="2400">
                <a:solidFill>
                  <a:schemeClr val="tx1"/>
                </a:solidFill>
                <a:latin typeface="Arial" charset="0"/>
              </a:defRPr>
            </a:lvl6pPr>
            <a:lvl7pPr marL="2971800" indent="-228600" defTabSz="927100" eaLnBrk="0" fontAlgn="base" hangingPunct="0">
              <a:spcBef>
                <a:spcPct val="50000"/>
              </a:spcBef>
              <a:spcAft>
                <a:spcPct val="0"/>
              </a:spcAft>
              <a:buChar char="•"/>
              <a:defRPr sz="2400">
                <a:solidFill>
                  <a:schemeClr val="tx1"/>
                </a:solidFill>
                <a:latin typeface="Arial" charset="0"/>
              </a:defRPr>
            </a:lvl7pPr>
            <a:lvl8pPr marL="3429000" indent="-228600" defTabSz="927100" eaLnBrk="0" fontAlgn="base" hangingPunct="0">
              <a:spcBef>
                <a:spcPct val="50000"/>
              </a:spcBef>
              <a:spcAft>
                <a:spcPct val="0"/>
              </a:spcAft>
              <a:buChar char="•"/>
              <a:defRPr sz="2400">
                <a:solidFill>
                  <a:schemeClr val="tx1"/>
                </a:solidFill>
                <a:latin typeface="Arial" charset="0"/>
              </a:defRPr>
            </a:lvl8pPr>
            <a:lvl9pPr marL="3886200" indent="-228600" defTabSz="927100" eaLnBrk="0" fontAlgn="base" hangingPunct="0">
              <a:spcBef>
                <a:spcPct val="50000"/>
              </a:spcBef>
              <a:spcAft>
                <a:spcPct val="0"/>
              </a:spcAft>
              <a:buChar char="•"/>
              <a:defRPr sz="2400">
                <a:solidFill>
                  <a:schemeClr val="tx1"/>
                </a:solidFill>
                <a:latin typeface="Arial" charset="0"/>
              </a:defRPr>
            </a:lvl9pPr>
          </a:lstStyle>
          <a:p>
            <a:pPr eaLnBrk="1" hangingPunct="1"/>
            <a:fld id="{68945C78-3819-4568-9DF2-90E279251BA4}" type="slidenum">
              <a:rPr lang="en-US" sz="1200" smtClean="0">
                <a:latin typeface="Times New Roman" pitchFamily="18" charset="0"/>
              </a:rPr>
              <a:pPr eaLnBrk="1" hangingPunct="1"/>
              <a:t>10</a:t>
            </a:fld>
            <a:endParaRPr lang="en-US" sz="1200"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r>
              <a:rPr lang="en-US" smtClean="0"/>
              <a:t>Work with Airports on detecting, identifying and  tracking a UAS with out interfering with airport operations.    Heard a lot on the news recently</a:t>
            </a:r>
          </a:p>
          <a:p>
            <a:endParaRPr lang="en-US" smtClean="0"/>
          </a:p>
          <a:p>
            <a:r>
              <a:rPr lang="en-US" smtClean="0"/>
              <a:t>The committee added $1.167M for NextGen Alt Fuels for GA…no real direction as to what to do with the additional funds</a:t>
            </a:r>
          </a:p>
          <a:p>
            <a:endParaRPr lang="en-US" smtClean="0"/>
          </a:p>
          <a:p>
            <a:r>
              <a:rPr lang="en-US" smtClean="0"/>
              <a:t>Senate added  $1.0M to the Core E&amp;E ($16.0M)  program and $2M to the NextGen Program ($25.8M)</a:t>
            </a:r>
          </a:p>
          <a:p>
            <a:endParaRPr lang="en-US" smtClean="0"/>
          </a:p>
          <a:p>
            <a:r>
              <a:rPr lang="en-US" smtClean="0"/>
              <a:t>This is after we increased the NextGen program from FY 15 19M to (enactedat $23M plus $3.5) to the FY 16 request $23.8) </a:t>
            </a:r>
          </a:p>
          <a:p>
            <a:endParaRPr lang="en-US" smtClean="0"/>
          </a:p>
          <a:p>
            <a:r>
              <a:rPr lang="en-US" smtClean="0"/>
              <a:t>This is to support the CLEEN program and the E&amp;E COE</a:t>
            </a:r>
          </a:p>
          <a:p>
            <a:endParaRPr lang="en-US" smtClean="0"/>
          </a:p>
          <a:p>
            <a:r>
              <a:rPr lang="en-US" smtClean="0"/>
              <a:t>A Conference Committee will have to resolve the differences between the House and the Senate Language and the differences between the appropriation amount and the bli adjustments </a:t>
            </a:r>
          </a:p>
        </p:txBody>
      </p:sp>
      <p:sp>
        <p:nvSpPr>
          <p:cNvPr id="30724" name="Slide Number Placeholder 3"/>
          <p:cNvSpPr>
            <a:spLocks noGrp="1"/>
          </p:cNvSpPr>
          <p:nvPr>
            <p:ph type="sldNum" sz="quarter" idx="5"/>
          </p:nvPr>
        </p:nvSpPr>
        <p:spPr>
          <a:noFill/>
        </p:spPr>
        <p:txBody>
          <a:bodyPr/>
          <a:lstStyle>
            <a:lvl1pPr defTabSz="927100" eaLnBrk="0" hangingPunct="0">
              <a:defRPr sz="2400">
                <a:solidFill>
                  <a:schemeClr val="tx1"/>
                </a:solidFill>
                <a:latin typeface="Arial" charset="0"/>
              </a:defRPr>
            </a:lvl1pPr>
            <a:lvl2pPr marL="742950" indent="-285750" defTabSz="927100" eaLnBrk="0" hangingPunct="0">
              <a:defRPr sz="2400">
                <a:solidFill>
                  <a:schemeClr val="tx1"/>
                </a:solidFill>
                <a:latin typeface="Arial" charset="0"/>
              </a:defRPr>
            </a:lvl2pPr>
            <a:lvl3pPr marL="1143000" indent="-228600" defTabSz="927100" eaLnBrk="0" hangingPunct="0">
              <a:defRPr sz="2400">
                <a:solidFill>
                  <a:schemeClr val="tx1"/>
                </a:solidFill>
                <a:latin typeface="Arial" charset="0"/>
              </a:defRPr>
            </a:lvl3pPr>
            <a:lvl4pPr marL="1600200" indent="-228600" defTabSz="927100" eaLnBrk="0" hangingPunct="0">
              <a:defRPr sz="2400">
                <a:solidFill>
                  <a:schemeClr val="tx1"/>
                </a:solidFill>
                <a:latin typeface="Arial" charset="0"/>
              </a:defRPr>
            </a:lvl4pPr>
            <a:lvl5pPr marL="2057400" indent="-228600" defTabSz="927100" eaLnBrk="0" hangingPunct="0">
              <a:defRPr sz="2400">
                <a:solidFill>
                  <a:schemeClr val="tx1"/>
                </a:solidFill>
                <a:latin typeface="Arial" charset="0"/>
              </a:defRPr>
            </a:lvl5pPr>
            <a:lvl6pPr marL="2514600" indent="-228600" defTabSz="927100" eaLnBrk="0" fontAlgn="base" hangingPunct="0">
              <a:spcBef>
                <a:spcPct val="50000"/>
              </a:spcBef>
              <a:spcAft>
                <a:spcPct val="0"/>
              </a:spcAft>
              <a:buChar char="•"/>
              <a:defRPr sz="2400">
                <a:solidFill>
                  <a:schemeClr val="tx1"/>
                </a:solidFill>
                <a:latin typeface="Arial" charset="0"/>
              </a:defRPr>
            </a:lvl6pPr>
            <a:lvl7pPr marL="2971800" indent="-228600" defTabSz="927100" eaLnBrk="0" fontAlgn="base" hangingPunct="0">
              <a:spcBef>
                <a:spcPct val="50000"/>
              </a:spcBef>
              <a:spcAft>
                <a:spcPct val="0"/>
              </a:spcAft>
              <a:buChar char="•"/>
              <a:defRPr sz="2400">
                <a:solidFill>
                  <a:schemeClr val="tx1"/>
                </a:solidFill>
                <a:latin typeface="Arial" charset="0"/>
              </a:defRPr>
            </a:lvl7pPr>
            <a:lvl8pPr marL="3429000" indent="-228600" defTabSz="927100" eaLnBrk="0" fontAlgn="base" hangingPunct="0">
              <a:spcBef>
                <a:spcPct val="50000"/>
              </a:spcBef>
              <a:spcAft>
                <a:spcPct val="0"/>
              </a:spcAft>
              <a:buChar char="•"/>
              <a:defRPr sz="2400">
                <a:solidFill>
                  <a:schemeClr val="tx1"/>
                </a:solidFill>
                <a:latin typeface="Arial" charset="0"/>
              </a:defRPr>
            </a:lvl8pPr>
            <a:lvl9pPr marL="3886200" indent="-228600" defTabSz="927100" eaLnBrk="0" fontAlgn="base" hangingPunct="0">
              <a:spcBef>
                <a:spcPct val="50000"/>
              </a:spcBef>
              <a:spcAft>
                <a:spcPct val="0"/>
              </a:spcAft>
              <a:buChar char="•"/>
              <a:defRPr sz="2400">
                <a:solidFill>
                  <a:schemeClr val="tx1"/>
                </a:solidFill>
                <a:latin typeface="Arial" charset="0"/>
              </a:defRPr>
            </a:lvl9pPr>
          </a:lstStyle>
          <a:p>
            <a:pPr eaLnBrk="1" hangingPunct="1"/>
            <a:fld id="{8DD46D13-1319-4489-AD1E-E8D711415895}" type="slidenum">
              <a:rPr lang="en-US" sz="1200" smtClean="0">
                <a:latin typeface="Times New Roman" pitchFamily="18" charset="0"/>
              </a:rPr>
              <a:pPr eaLnBrk="1" hangingPunct="1"/>
              <a:t>11</a:t>
            </a:fld>
            <a:endParaRPr lang="en-US" sz="1200"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r>
              <a:rPr lang="en-US" smtClean="0"/>
              <a:t>	Big issue may be the distribution between the defense budget and non defense  The OCO  helps the Defense Dept. make up some of the funds lost due to sequestration. The OCO is considered off budget.  In the past it supported the war effort in Afghanistan and Iran but now for first time it will fund basic budget needs</a:t>
            </a:r>
          </a:p>
          <a:p>
            <a:r>
              <a:rPr lang="en-US" smtClean="0"/>
              <a:t>The non defense (discretionary) does  not have an equivalent off budget vehicle  so the Democrats want the non defense budget increased by the same amount.</a:t>
            </a:r>
          </a:p>
          <a:p>
            <a:endParaRPr lang="en-US" smtClean="0"/>
          </a:p>
          <a:p>
            <a:r>
              <a:rPr lang="en-US" smtClean="0"/>
              <a:t>Because of timing (ceiling may be hit around the time that the Congress is finalizing the FY 16 budget) now the Debt ceiling may become an issue</a:t>
            </a:r>
          </a:p>
          <a:p>
            <a:endParaRPr lang="en-US" smtClean="0"/>
          </a:p>
          <a:p>
            <a:r>
              <a:rPr lang="en-US" smtClean="0"/>
              <a:t>While early in the process both sides said there would not be a shutdown – now there is more talk of a shutdown…both sides feel they have a strong case to  be made to the American Public so there may not be an incentive to compromise.  One side has Pair of Aces the other  side has a AK so they both think the winning hand and both may go all in</a:t>
            </a:r>
          </a:p>
          <a:p>
            <a:endParaRPr lang="en-US" smtClean="0"/>
          </a:p>
          <a:p>
            <a:endParaRPr lang="en-US" smtClean="0"/>
          </a:p>
        </p:txBody>
      </p:sp>
      <p:sp>
        <p:nvSpPr>
          <p:cNvPr id="31748" name="Slide Number Placeholder 3"/>
          <p:cNvSpPr>
            <a:spLocks noGrp="1"/>
          </p:cNvSpPr>
          <p:nvPr>
            <p:ph type="sldNum" sz="quarter" idx="5"/>
          </p:nvPr>
        </p:nvSpPr>
        <p:spPr>
          <a:noFill/>
        </p:spPr>
        <p:txBody>
          <a:bodyPr/>
          <a:lstStyle>
            <a:lvl1pPr defTabSz="925513" eaLnBrk="0" hangingPunct="0">
              <a:defRPr sz="2400">
                <a:solidFill>
                  <a:schemeClr val="tx1"/>
                </a:solidFill>
                <a:latin typeface="Arial" charset="0"/>
              </a:defRPr>
            </a:lvl1pPr>
            <a:lvl2pPr marL="742950" indent="-285750" defTabSz="925513" eaLnBrk="0" hangingPunct="0">
              <a:defRPr sz="2400">
                <a:solidFill>
                  <a:schemeClr val="tx1"/>
                </a:solidFill>
                <a:latin typeface="Arial" charset="0"/>
              </a:defRPr>
            </a:lvl2pPr>
            <a:lvl3pPr marL="1143000" indent="-228600" defTabSz="925513" eaLnBrk="0" hangingPunct="0">
              <a:defRPr sz="2400">
                <a:solidFill>
                  <a:schemeClr val="tx1"/>
                </a:solidFill>
                <a:latin typeface="Arial" charset="0"/>
              </a:defRPr>
            </a:lvl3pPr>
            <a:lvl4pPr marL="1600200" indent="-228600" defTabSz="925513" eaLnBrk="0" hangingPunct="0">
              <a:defRPr sz="2400">
                <a:solidFill>
                  <a:schemeClr val="tx1"/>
                </a:solidFill>
                <a:latin typeface="Arial" charset="0"/>
              </a:defRPr>
            </a:lvl4pPr>
            <a:lvl5pPr marL="2057400" indent="-228600" defTabSz="925513" eaLnBrk="0" hangingPunct="0">
              <a:defRPr sz="2400">
                <a:solidFill>
                  <a:schemeClr val="tx1"/>
                </a:solidFill>
                <a:latin typeface="Arial" charset="0"/>
              </a:defRPr>
            </a:lvl5pPr>
            <a:lvl6pPr marL="2514600" indent="-228600" defTabSz="925513" eaLnBrk="0" fontAlgn="base" hangingPunct="0">
              <a:spcBef>
                <a:spcPct val="50000"/>
              </a:spcBef>
              <a:spcAft>
                <a:spcPct val="0"/>
              </a:spcAft>
              <a:buChar char="•"/>
              <a:defRPr sz="2400">
                <a:solidFill>
                  <a:schemeClr val="tx1"/>
                </a:solidFill>
                <a:latin typeface="Arial" charset="0"/>
              </a:defRPr>
            </a:lvl6pPr>
            <a:lvl7pPr marL="2971800" indent="-228600" defTabSz="925513" eaLnBrk="0" fontAlgn="base" hangingPunct="0">
              <a:spcBef>
                <a:spcPct val="50000"/>
              </a:spcBef>
              <a:spcAft>
                <a:spcPct val="0"/>
              </a:spcAft>
              <a:buChar char="•"/>
              <a:defRPr sz="2400">
                <a:solidFill>
                  <a:schemeClr val="tx1"/>
                </a:solidFill>
                <a:latin typeface="Arial" charset="0"/>
              </a:defRPr>
            </a:lvl7pPr>
            <a:lvl8pPr marL="3429000" indent="-228600" defTabSz="925513" eaLnBrk="0" fontAlgn="base" hangingPunct="0">
              <a:spcBef>
                <a:spcPct val="50000"/>
              </a:spcBef>
              <a:spcAft>
                <a:spcPct val="0"/>
              </a:spcAft>
              <a:buChar char="•"/>
              <a:defRPr sz="2400">
                <a:solidFill>
                  <a:schemeClr val="tx1"/>
                </a:solidFill>
                <a:latin typeface="Arial" charset="0"/>
              </a:defRPr>
            </a:lvl8pPr>
            <a:lvl9pPr marL="3886200" indent="-228600" defTabSz="925513" eaLnBrk="0" fontAlgn="base" hangingPunct="0">
              <a:spcBef>
                <a:spcPct val="50000"/>
              </a:spcBef>
              <a:spcAft>
                <a:spcPct val="0"/>
              </a:spcAft>
              <a:buChar char="•"/>
              <a:defRPr sz="2400">
                <a:solidFill>
                  <a:schemeClr val="tx1"/>
                </a:solidFill>
                <a:latin typeface="Arial" charset="0"/>
              </a:defRPr>
            </a:lvl9pPr>
          </a:lstStyle>
          <a:p>
            <a:pPr eaLnBrk="1" hangingPunct="1"/>
            <a:fld id="{09E6A167-B952-4F46-8733-1CB21A96D7A4}" type="slidenum">
              <a:rPr lang="en-US" sz="1200" smtClean="0">
                <a:latin typeface="Times New Roman" pitchFamily="18" charset="0"/>
              </a:rPr>
              <a:pPr eaLnBrk="1" hangingPunct="1"/>
              <a:t>12</a:t>
            </a:fld>
            <a:endParaRPr lang="en-US" sz="1200"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p:spPr>
        <p:txBody>
          <a:bodyPr/>
          <a:lstStyle/>
          <a:p>
            <a:r>
              <a:rPr lang="en-US" smtClean="0"/>
              <a:t>Once the budget goes to OST it is goes from planning process  to being reviewed and can not be discussed. </a:t>
            </a:r>
          </a:p>
          <a:p>
            <a:endParaRPr lang="en-US" smtClean="0"/>
          </a:p>
          <a:p>
            <a:r>
              <a:rPr lang="en-US" smtClean="0"/>
              <a:t>OMB Passback in late November or early December – last year was much  later than this but hopefully this year we can be on scheduel</a:t>
            </a:r>
          </a:p>
        </p:txBody>
      </p:sp>
      <p:sp>
        <p:nvSpPr>
          <p:cNvPr id="32772" name="Slide Number Placeholder 3"/>
          <p:cNvSpPr>
            <a:spLocks noGrp="1"/>
          </p:cNvSpPr>
          <p:nvPr>
            <p:ph type="sldNum" sz="quarter" idx="5"/>
          </p:nvPr>
        </p:nvSpPr>
        <p:spPr>
          <a:noFill/>
        </p:spPr>
        <p:txBody>
          <a:bodyPr/>
          <a:lstStyle>
            <a:lvl1pPr defTabSz="925513" eaLnBrk="0" hangingPunct="0">
              <a:defRPr sz="2400">
                <a:solidFill>
                  <a:schemeClr val="tx1"/>
                </a:solidFill>
                <a:latin typeface="Arial" charset="0"/>
              </a:defRPr>
            </a:lvl1pPr>
            <a:lvl2pPr marL="742950" indent="-285750" defTabSz="925513" eaLnBrk="0" hangingPunct="0">
              <a:defRPr sz="2400">
                <a:solidFill>
                  <a:schemeClr val="tx1"/>
                </a:solidFill>
                <a:latin typeface="Arial" charset="0"/>
              </a:defRPr>
            </a:lvl2pPr>
            <a:lvl3pPr marL="1143000" indent="-228600" defTabSz="925513" eaLnBrk="0" hangingPunct="0">
              <a:defRPr sz="2400">
                <a:solidFill>
                  <a:schemeClr val="tx1"/>
                </a:solidFill>
                <a:latin typeface="Arial" charset="0"/>
              </a:defRPr>
            </a:lvl3pPr>
            <a:lvl4pPr marL="1600200" indent="-228600" defTabSz="925513" eaLnBrk="0" hangingPunct="0">
              <a:defRPr sz="2400">
                <a:solidFill>
                  <a:schemeClr val="tx1"/>
                </a:solidFill>
                <a:latin typeface="Arial" charset="0"/>
              </a:defRPr>
            </a:lvl4pPr>
            <a:lvl5pPr marL="2057400" indent="-228600" defTabSz="925513" eaLnBrk="0" hangingPunct="0">
              <a:defRPr sz="2400">
                <a:solidFill>
                  <a:schemeClr val="tx1"/>
                </a:solidFill>
                <a:latin typeface="Arial" charset="0"/>
              </a:defRPr>
            </a:lvl5pPr>
            <a:lvl6pPr marL="2514600" indent="-228600" defTabSz="925513" eaLnBrk="0" fontAlgn="base" hangingPunct="0">
              <a:spcBef>
                <a:spcPct val="50000"/>
              </a:spcBef>
              <a:spcAft>
                <a:spcPct val="0"/>
              </a:spcAft>
              <a:buChar char="•"/>
              <a:defRPr sz="2400">
                <a:solidFill>
                  <a:schemeClr val="tx1"/>
                </a:solidFill>
                <a:latin typeface="Arial" charset="0"/>
              </a:defRPr>
            </a:lvl6pPr>
            <a:lvl7pPr marL="2971800" indent="-228600" defTabSz="925513" eaLnBrk="0" fontAlgn="base" hangingPunct="0">
              <a:spcBef>
                <a:spcPct val="50000"/>
              </a:spcBef>
              <a:spcAft>
                <a:spcPct val="0"/>
              </a:spcAft>
              <a:buChar char="•"/>
              <a:defRPr sz="2400">
                <a:solidFill>
                  <a:schemeClr val="tx1"/>
                </a:solidFill>
                <a:latin typeface="Arial" charset="0"/>
              </a:defRPr>
            </a:lvl7pPr>
            <a:lvl8pPr marL="3429000" indent="-228600" defTabSz="925513" eaLnBrk="0" fontAlgn="base" hangingPunct="0">
              <a:spcBef>
                <a:spcPct val="50000"/>
              </a:spcBef>
              <a:spcAft>
                <a:spcPct val="0"/>
              </a:spcAft>
              <a:buChar char="•"/>
              <a:defRPr sz="2400">
                <a:solidFill>
                  <a:schemeClr val="tx1"/>
                </a:solidFill>
                <a:latin typeface="Arial" charset="0"/>
              </a:defRPr>
            </a:lvl8pPr>
            <a:lvl9pPr marL="3886200" indent="-228600" defTabSz="925513" eaLnBrk="0" fontAlgn="base" hangingPunct="0">
              <a:spcBef>
                <a:spcPct val="50000"/>
              </a:spcBef>
              <a:spcAft>
                <a:spcPct val="0"/>
              </a:spcAft>
              <a:buChar char="•"/>
              <a:defRPr sz="2400">
                <a:solidFill>
                  <a:schemeClr val="tx1"/>
                </a:solidFill>
                <a:latin typeface="Arial" charset="0"/>
              </a:defRPr>
            </a:lvl9pPr>
          </a:lstStyle>
          <a:p>
            <a:pPr eaLnBrk="1" hangingPunct="1"/>
            <a:fld id="{874B1E2E-D364-415B-8A3A-6148F7095E42}" type="slidenum">
              <a:rPr lang="en-US" sz="1200" smtClean="0">
                <a:latin typeface="Times New Roman" pitchFamily="18" charset="0"/>
              </a:rPr>
              <a:pPr eaLnBrk="1" hangingPunct="1"/>
              <a:t>13</a:t>
            </a:fld>
            <a:endParaRPr lang="en-US" sz="1200"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r>
              <a:rPr lang="en-US" smtClean="0"/>
              <a:t>FY 17 may change due to Passback can change from OST to OMB but I have never seen it change </a:t>
            </a:r>
          </a:p>
          <a:p>
            <a:endParaRPr lang="en-US" smtClean="0"/>
          </a:p>
          <a:p>
            <a:r>
              <a:rPr lang="en-US" smtClean="0"/>
              <a:t>We get new funding levels for the outyears typically the second week of January this year we did not get the out-year funding levels until late Feb.  </a:t>
            </a:r>
          </a:p>
          <a:p>
            <a:endParaRPr lang="en-US" smtClean="0"/>
          </a:p>
          <a:p>
            <a:r>
              <a:rPr lang="en-US" smtClean="0"/>
              <a:t>This will effect the development of the FY 18 budget This number may change as we go thru the review process</a:t>
            </a:r>
          </a:p>
        </p:txBody>
      </p:sp>
      <p:sp>
        <p:nvSpPr>
          <p:cNvPr id="33796" name="Slide Number Placeholder 3"/>
          <p:cNvSpPr>
            <a:spLocks noGrp="1"/>
          </p:cNvSpPr>
          <p:nvPr>
            <p:ph type="sldNum" sz="quarter" idx="5"/>
          </p:nvPr>
        </p:nvSpPr>
        <p:spPr>
          <a:noFill/>
        </p:spPr>
        <p:txBody>
          <a:bodyPr/>
          <a:lstStyle>
            <a:lvl1pPr defTabSz="925513" eaLnBrk="0" hangingPunct="0">
              <a:defRPr sz="2400">
                <a:solidFill>
                  <a:schemeClr val="tx1"/>
                </a:solidFill>
                <a:latin typeface="Arial" charset="0"/>
              </a:defRPr>
            </a:lvl1pPr>
            <a:lvl2pPr marL="742950" indent="-285750" defTabSz="925513" eaLnBrk="0" hangingPunct="0">
              <a:defRPr sz="2400">
                <a:solidFill>
                  <a:schemeClr val="tx1"/>
                </a:solidFill>
                <a:latin typeface="Arial" charset="0"/>
              </a:defRPr>
            </a:lvl2pPr>
            <a:lvl3pPr marL="1143000" indent="-228600" defTabSz="925513" eaLnBrk="0" hangingPunct="0">
              <a:defRPr sz="2400">
                <a:solidFill>
                  <a:schemeClr val="tx1"/>
                </a:solidFill>
                <a:latin typeface="Arial" charset="0"/>
              </a:defRPr>
            </a:lvl3pPr>
            <a:lvl4pPr marL="1600200" indent="-228600" defTabSz="925513" eaLnBrk="0" hangingPunct="0">
              <a:defRPr sz="2400">
                <a:solidFill>
                  <a:schemeClr val="tx1"/>
                </a:solidFill>
                <a:latin typeface="Arial" charset="0"/>
              </a:defRPr>
            </a:lvl4pPr>
            <a:lvl5pPr marL="2057400" indent="-228600" defTabSz="925513" eaLnBrk="0" hangingPunct="0">
              <a:defRPr sz="2400">
                <a:solidFill>
                  <a:schemeClr val="tx1"/>
                </a:solidFill>
                <a:latin typeface="Arial" charset="0"/>
              </a:defRPr>
            </a:lvl5pPr>
            <a:lvl6pPr marL="2514600" indent="-228600" defTabSz="925513" eaLnBrk="0" fontAlgn="base" hangingPunct="0">
              <a:spcBef>
                <a:spcPct val="50000"/>
              </a:spcBef>
              <a:spcAft>
                <a:spcPct val="0"/>
              </a:spcAft>
              <a:buChar char="•"/>
              <a:defRPr sz="2400">
                <a:solidFill>
                  <a:schemeClr val="tx1"/>
                </a:solidFill>
                <a:latin typeface="Arial" charset="0"/>
              </a:defRPr>
            </a:lvl6pPr>
            <a:lvl7pPr marL="2971800" indent="-228600" defTabSz="925513" eaLnBrk="0" fontAlgn="base" hangingPunct="0">
              <a:spcBef>
                <a:spcPct val="50000"/>
              </a:spcBef>
              <a:spcAft>
                <a:spcPct val="0"/>
              </a:spcAft>
              <a:buChar char="•"/>
              <a:defRPr sz="2400">
                <a:solidFill>
                  <a:schemeClr val="tx1"/>
                </a:solidFill>
                <a:latin typeface="Arial" charset="0"/>
              </a:defRPr>
            </a:lvl7pPr>
            <a:lvl8pPr marL="3429000" indent="-228600" defTabSz="925513" eaLnBrk="0" fontAlgn="base" hangingPunct="0">
              <a:spcBef>
                <a:spcPct val="50000"/>
              </a:spcBef>
              <a:spcAft>
                <a:spcPct val="0"/>
              </a:spcAft>
              <a:buChar char="•"/>
              <a:defRPr sz="2400">
                <a:solidFill>
                  <a:schemeClr val="tx1"/>
                </a:solidFill>
                <a:latin typeface="Arial" charset="0"/>
              </a:defRPr>
            </a:lvl8pPr>
            <a:lvl9pPr marL="3886200" indent="-228600" defTabSz="925513" eaLnBrk="0" fontAlgn="base" hangingPunct="0">
              <a:spcBef>
                <a:spcPct val="50000"/>
              </a:spcBef>
              <a:spcAft>
                <a:spcPct val="0"/>
              </a:spcAft>
              <a:buChar char="•"/>
              <a:defRPr sz="2400">
                <a:solidFill>
                  <a:schemeClr val="tx1"/>
                </a:solidFill>
                <a:latin typeface="Arial" charset="0"/>
              </a:defRPr>
            </a:lvl9pPr>
          </a:lstStyle>
          <a:p>
            <a:pPr eaLnBrk="1" hangingPunct="1"/>
            <a:fld id="{6AECB297-029C-42F7-8053-33206A000C63}" type="slidenum">
              <a:rPr lang="en-US" sz="1200" smtClean="0">
                <a:latin typeface="Times New Roman" pitchFamily="18" charset="0"/>
              </a:rPr>
              <a:pPr eaLnBrk="1" hangingPunct="1"/>
              <a:t>14</a:t>
            </a:fld>
            <a:endParaRPr lang="en-US" sz="1200"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defTabSz="925513" eaLnBrk="0" hangingPunct="0">
              <a:defRPr sz="2400">
                <a:solidFill>
                  <a:schemeClr val="tx1"/>
                </a:solidFill>
                <a:latin typeface="Arial" charset="0"/>
              </a:defRPr>
            </a:lvl1pPr>
            <a:lvl2pPr marL="742950" indent="-285750" defTabSz="925513" eaLnBrk="0" hangingPunct="0">
              <a:defRPr sz="2400">
                <a:solidFill>
                  <a:schemeClr val="tx1"/>
                </a:solidFill>
                <a:latin typeface="Arial" charset="0"/>
              </a:defRPr>
            </a:lvl2pPr>
            <a:lvl3pPr marL="1143000" indent="-228600" defTabSz="925513" eaLnBrk="0" hangingPunct="0">
              <a:defRPr sz="2400">
                <a:solidFill>
                  <a:schemeClr val="tx1"/>
                </a:solidFill>
                <a:latin typeface="Arial" charset="0"/>
              </a:defRPr>
            </a:lvl3pPr>
            <a:lvl4pPr marL="1600200" indent="-228600" defTabSz="925513" eaLnBrk="0" hangingPunct="0">
              <a:defRPr sz="2400">
                <a:solidFill>
                  <a:schemeClr val="tx1"/>
                </a:solidFill>
                <a:latin typeface="Arial" charset="0"/>
              </a:defRPr>
            </a:lvl4pPr>
            <a:lvl5pPr marL="2057400" indent="-228600" defTabSz="925513" eaLnBrk="0" hangingPunct="0">
              <a:defRPr sz="2400">
                <a:solidFill>
                  <a:schemeClr val="tx1"/>
                </a:solidFill>
                <a:latin typeface="Arial" charset="0"/>
              </a:defRPr>
            </a:lvl5pPr>
            <a:lvl6pPr marL="2514600" indent="-228600" defTabSz="925513" eaLnBrk="0" fontAlgn="base" hangingPunct="0">
              <a:spcBef>
                <a:spcPct val="50000"/>
              </a:spcBef>
              <a:spcAft>
                <a:spcPct val="0"/>
              </a:spcAft>
              <a:buChar char="•"/>
              <a:defRPr sz="2400">
                <a:solidFill>
                  <a:schemeClr val="tx1"/>
                </a:solidFill>
                <a:latin typeface="Arial" charset="0"/>
              </a:defRPr>
            </a:lvl6pPr>
            <a:lvl7pPr marL="2971800" indent="-228600" defTabSz="925513" eaLnBrk="0" fontAlgn="base" hangingPunct="0">
              <a:spcBef>
                <a:spcPct val="50000"/>
              </a:spcBef>
              <a:spcAft>
                <a:spcPct val="0"/>
              </a:spcAft>
              <a:buChar char="•"/>
              <a:defRPr sz="2400">
                <a:solidFill>
                  <a:schemeClr val="tx1"/>
                </a:solidFill>
                <a:latin typeface="Arial" charset="0"/>
              </a:defRPr>
            </a:lvl7pPr>
            <a:lvl8pPr marL="3429000" indent="-228600" defTabSz="925513" eaLnBrk="0" fontAlgn="base" hangingPunct="0">
              <a:spcBef>
                <a:spcPct val="50000"/>
              </a:spcBef>
              <a:spcAft>
                <a:spcPct val="0"/>
              </a:spcAft>
              <a:buChar char="•"/>
              <a:defRPr sz="2400">
                <a:solidFill>
                  <a:schemeClr val="tx1"/>
                </a:solidFill>
                <a:latin typeface="Arial" charset="0"/>
              </a:defRPr>
            </a:lvl8pPr>
            <a:lvl9pPr marL="3886200" indent="-228600" defTabSz="925513" eaLnBrk="0" fontAlgn="base" hangingPunct="0">
              <a:spcBef>
                <a:spcPct val="50000"/>
              </a:spcBef>
              <a:spcAft>
                <a:spcPct val="0"/>
              </a:spcAft>
              <a:buChar char="•"/>
              <a:defRPr sz="2400">
                <a:solidFill>
                  <a:schemeClr val="tx1"/>
                </a:solidFill>
                <a:latin typeface="Arial" charset="0"/>
              </a:defRPr>
            </a:lvl9pPr>
          </a:lstStyle>
          <a:p>
            <a:pPr eaLnBrk="1" hangingPunct="1"/>
            <a:fld id="{409AAA06-3D99-425A-B1DB-95B572163263}" type="slidenum">
              <a:rPr lang="en-US" sz="1200" smtClean="0">
                <a:latin typeface="Times New Roman" pitchFamily="18" charset="0"/>
              </a:rPr>
              <a:pPr eaLnBrk="1" hangingPunct="1"/>
              <a:t>15</a:t>
            </a:fld>
            <a:endParaRPr lang="en-US" sz="1200" smtClean="0">
              <a:latin typeface="Times New Roman" pitchFamily="18" charset="0"/>
            </a:endParaRPr>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p:spPr>
        <p:txBody>
          <a:bodyPr/>
          <a:lstStyle/>
          <a:p>
            <a:r>
              <a:rPr lang="en-US" smtClean="0"/>
              <a:t>Depending on point of view either a sunrise and burning off the fog of uncertainty or sunset on the good times, a storm is coming in and that sequestration will require more budget cuts</a:t>
            </a:r>
          </a:p>
        </p:txBody>
      </p:sp>
      <p:sp>
        <p:nvSpPr>
          <p:cNvPr id="35844" name="Slide Number Placeholder 3"/>
          <p:cNvSpPr>
            <a:spLocks noGrp="1"/>
          </p:cNvSpPr>
          <p:nvPr>
            <p:ph type="sldNum" sz="quarter" idx="5"/>
          </p:nvPr>
        </p:nvSpPr>
        <p:spPr>
          <a:noFill/>
        </p:spPr>
        <p:txBody>
          <a:bodyPr/>
          <a:lstStyle>
            <a:lvl1pPr defTabSz="925513" eaLnBrk="0" hangingPunct="0">
              <a:defRPr sz="2400">
                <a:solidFill>
                  <a:schemeClr val="tx1"/>
                </a:solidFill>
                <a:latin typeface="Arial" charset="0"/>
              </a:defRPr>
            </a:lvl1pPr>
            <a:lvl2pPr marL="742950" indent="-285750" defTabSz="925513" eaLnBrk="0" hangingPunct="0">
              <a:defRPr sz="2400">
                <a:solidFill>
                  <a:schemeClr val="tx1"/>
                </a:solidFill>
                <a:latin typeface="Arial" charset="0"/>
              </a:defRPr>
            </a:lvl2pPr>
            <a:lvl3pPr marL="1143000" indent="-228600" defTabSz="925513" eaLnBrk="0" hangingPunct="0">
              <a:defRPr sz="2400">
                <a:solidFill>
                  <a:schemeClr val="tx1"/>
                </a:solidFill>
                <a:latin typeface="Arial" charset="0"/>
              </a:defRPr>
            </a:lvl3pPr>
            <a:lvl4pPr marL="1600200" indent="-228600" defTabSz="925513" eaLnBrk="0" hangingPunct="0">
              <a:defRPr sz="2400">
                <a:solidFill>
                  <a:schemeClr val="tx1"/>
                </a:solidFill>
                <a:latin typeface="Arial" charset="0"/>
              </a:defRPr>
            </a:lvl4pPr>
            <a:lvl5pPr marL="2057400" indent="-228600" defTabSz="925513" eaLnBrk="0" hangingPunct="0">
              <a:defRPr sz="2400">
                <a:solidFill>
                  <a:schemeClr val="tx1"/>
                </a:solidFill>
                <a:latin typeface="Arial" charset="0"/>
              </a:defRPr>
            </a:lvl5pPr>
            <a:lvl6pPr marL="2514600" indent="-228600" defTabSz="925513" eaLnBrk="0" fontAlgn="base" hangingPunct="0">
              <a:spcBef>
                <a:spcPct val="50000"/>
              </a:spcBef>
              <a:spcAft>
                <a:spcPct val="0"/>
              </a:spcAft>
              <a:buChar char="•"/>
              <a:defRPr sz="2400">
                <a:solidFill>
                  <a:schemeClr val="tx1"/>
                </a:solidFill>
                <a:latin typeface="Arial" charset="0"/>
              </a:defRPr>
            </a:lvl6pPr>
            <a:lvl7pPr marL="2971800" indent="-228600" defTabSz="925513" eaLnBrk="0" fontAlgn="base" hangingPunct="0">
              <a:spcBef>
                <a:spcPct val="50000"/>
              </a:spcBef>
              <a:spcAft>
                <a:spcPct val="0"/>
              </a:spcAft>
              <a:buChar char="•"/>
              <a:defRPr sz="2400">
                <a:solidFill>
                  <a:schemeClr val="tx1"/>
                </a:solidFill>
                <a:latin typeface="Arial" charset="0"/>
              </a:defRPr>
            </a:lvl7pPr>
            <a:lvl8pPr marL="3429000" indent="-228600" defTabSz="925513" eaLnBrk="0" fontAlgn="base" hangingPunct="0">
              <a:spcBef>
                <a:spcPct val="50000"/>
              </a:spcBef>
              <a:spcAft>
                <a:spcPct val="0"/>
              </a:spcAft>
              <a:buChar char="•"/>
              <a:defRPr sz="2400">
                <a:solidFill>
                  <a:schemeClr val="tx1"/>
                </a:solidFill>
                <a:latin typeface="Arial" charset="0"/>
              </a:defRPr>
            </a:lvl8pPr>
            <a:lvl9pPr marL="3886200" indent="-228600" defTabSz="925513" eaLnBrk="0" fontAlgn="base" hangingPunct="0">
              <a:spcBef>
                <a:spcPct val="50000"/>
              </a:spcBef>
              <a:spcAft>
                <a:spcPct val="0"/>
              </a:spcAft>
              <a:buChar char="•"/>
              <a:defRPr sz="2400">
                <a:solidFill>
                  <a:schemeClr val="tx1"/>
                </a:solidFill>
                <a:latin typeface="Arial" charset="0"/>
              </a:defRPr>
            </a:lvl9pPr>
          </a:lstStyle>
          <a:p>
            <a:pPr eaLnBrk="1" hangingPunct="1"/>
            <a:fld id="{DA9C47FF-C407-401B-9454-C1F17E5BDBC6}" type="slidenum">
              <a:rPr lang="en-US" sz="1200" smtClean="0">
                <a:latin typeface="Times New Roman" pitchFamily="18" charset="0"/>
              </a:rPr>
              <a:pPr eaLnBrk="1" hangingPunct="1"/>
              <a:t>16</a:t>
            </a:fld>
            <a:endParaRPr lang="en-US" sz="120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endParaRPr lang="en-US" smtClean="0"/>
          </a:p>
          <a:p>
            <a:r>
              <a:rPr lang="en-US" smtClean="0"/>
              <a:t>17 time in 24 years that budget has been enacted in first quarter of the fiscal year</a:t>
            </a:r>
          </a:p>
          <a:p>
            <a:endParaRPr lang="en-US" smtClean="0"/>
          </a:p>
          <a:p>
            <a:r>
              <a:rPr lang="en-US" smtClean="0"/>
              <a:t>Just twice in 24 years has the budget been enacted on September 30</a:t>
            </a:r>
            <a:r>
              <a:rPr lang="en-US" baseline="30000" smtClean="0"/>
              <a:t>th</a:t>
            </a:r>
            <a:r>
              <a:rPr lang="en-US" smtClean="0"/>
              <a:t> or before (the FY 95 and FY 97 budgets)</a:t>
            </a:r>
          </a:p>
          <a:p>
            <a:endParaRPr lang="en-US" smtClean="0"/>
          </a:p>
          <a:p>
            <a:r>
              <a:rPr lang="en-US" smtClean="0"/>
              <a:t>HR 83 signed by President Dec 16, 2014</a:t>
            </a:r>
          </a:p>
        </p:txBody>
      </p:sp>
      <p:sp>
        <p:nvSpPr>
          <p:cNvPr id="21508" name="Slide Number Placeholder 3"/>
          <p:cNvSpPr>
            <a:spLocks noGrp="1"/>
          </p:cNvSpPr>
          <p:nvPr>
            <p:ph type="sldNum" sz="quarter" idx="5"/>
          </p:nvPr>
        </p:nvSpPr>
        <p:spPr>
          <a:noFill/>
        </p:spPr>
        <p:txBody>
          <a:bodyPr/>
          <a:lstStyle>
            <a:lvl1pPr defTabSz="925513" eaLnBrk="0" hangingPunct="0">
              <a:defRPr sz="2400">
                <a:solidFill>
                  <a:schemeClr val="tx1"/>
                </a:solidFill>
                <a:latin typeface="Arial" charset="0"/>
              </a:defRPr>
            </a:lvl1pPr>
            <a:lvl2pPr marL="742950" indent="-285750" defTabSz="925513" eaLnBrk="0" hangingPunct="0">
              <a:defRPr sz="2400">
                <a:solidFill>
                  <a:schemeClr val="tx1"/>
                </a:solidFill>
                <a:latin typeface="Arial" charset="0"/>
              </a:defRPr>
            </a:lvl2pPr>
            <a:lvl3pPr marL="1143000" indent="-228600" defTabSz="925513" eaLnBrk="0" hangingPunct="0">
              <a:defRPr sz="2400">
                <a:solidFill>
                  <a:schemeClr val="tx1"/>
                </a:solidFill>
                <a:latin typeface="Arial" charset="0"/>
              </a:defRPr>
            </a:lvl3pPr>
            <a:lvl4pPr marL="1600200" indent="-228600" defTabSz="925513" eaLnBrk="0" hangingPunct="0">
              <a:defRPr sz="2400">
                <a:solidFill>
                  <a:schemeClr val="tx1"/>
                </a:solidFill>
                <a:latin typeface="Arial" charset="0"/>
              </a:defRPr>
            </a:lvl4pPr>
            <a:lvl5pPr marL="2057400" indent="-228600" defTabSz="925513" eaLnBrk="0" hangingPunct="0">
              <a:defRPr sz="2400">
                <a:solidFill>
                  <a:schemeClr val="tx1"/>
                </a:solidFill>
                <a:latin typeface="Arial" charset="0"/>
              </a:defRPr>
            </a:lvl5pPr>
            <a:lvl6pPr marL="2514600" indent="-228600" defTabSz="925513" eaLnBrk="0" fontAlgn="base" hangingPunct="0">
              <a:spcBef>
                <a:spcPct val="50000"/>
              </a:spcBef>
              <a:spcAft>
                <a:spcPct val="0"/>
              </a:spcAft>
              <a:buChar char="•"/>
              <a:defRPr sz="2400">
                <a:solidFill>
                  <a:schemeClr val="tx1"/>
                </a:solidFill>
                <a:latin typeface="Arial" charset="0"/>
              </a:defRPr>
            </a:lvl6pPr>
            <a:lvl7pPr marL="2971800" indent="-228600" defTabSz="925513" eaLnBrk="0" fontAlgn="base" hangingPunct="0">
              <a:spcBef>
                <a:spcPct val="50000"/>
              </a:spcBef>
              <a:spcAft>
                <a:spcPct val="0"/>
              </a:spcAft>
              <a:buChar char="•"/>
              <a:defRPr sz="2400">
                <a:solidFill>
                  <a:schemeClr val="tx1"/>
                </a:solidFill>
                <a:latin typeface="Arial" charset="0"/>
              </a:defRPr>
            </a:lvl7pPr>
            <a:lvl8pPr marL="3429000" indent="-228600" defTabSz="925513" eaLnBrk="0" fontAlgn="base" hangingPunct="0">
              <a:spcBef>
                <a:spcPct val="50000"/>
              </a:spcBef>
              <a:spcAft>
                <a:spcPct val="0"/>
              </a:spcAft>
              <a:buChar char="•"/>
              <a:defRPr sz="2400">
                <a:solidFill>
                  <a:schemeClr val="tx1"/>
                </a:solidFill>
                <a:latin typeface="Arial" charset="0"/>
              </a:defRPr>
            </a:lvl8pPr>
            <a:lvl9pPr marL="3886200" indent="-228600" defTabSz="925513" eaLnBrk="0" fontAlgn="base" hangingPunct="0">
              <a:spcBef>
                <a:spcPct val="50000"/>
              </a:spcBef>
              <a:spcAft>
                <a:spcPct val="0"/>
              </a:spcAft>
              <a:buChar char="•"/>
              <a:defRPr sz="2400">
                <a:solidFill>
                  <a:schemeClr val="tx1"/>
                </a:solidFill>
                <a:latin typeface="Arial" charset="0"/>
              </a:defRPr>
            </a:lvl9pPr>
          </a:lstStyle>
          <a:p>
            <a:pPr eaLnBrk="1" hangingPunct="1"/>
            <a:fld id="{B77A460B-E1E7-4F92-A3A3-FE76C95575C8}" type="slidenum">
              <a:rPr lang="en-US" sz="1200" smtClean="0">
                <a:latin typeface="Times New Roman" pitchFamily="18" charset="0"/>
              </a:rPr>
              <a:pPr eaLnBrk="1" hangingPunct="1"/>
              <a:t>2</a:t>
            </a:fld>
            <a:endParaRPr lang="en-US" sz="120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r>
              <a:rPr lang="en-US" smtClean="0"/>
              <a:t>In FY 16 RE&amp;D is approximately 1% of the FAA budget request</a:t>
            </a:r>
          </a:p>
          <a:p>
            <a:endParaRPr lang="en-US" smtClean="0"/>
          </a:p>
          <a:p>
            <a:r>
              <a:rPr lang="en-US" smtClean="0"/>
              <a:t>House has passed its Transportation bill but the Senate has not passed its Transportation bill this only reflects the appropriation committee language not the full Senate</a:t>
            </a:r>
          </a:p>
          <a:p>
            <a:endParaRPr lang="en-US" smtClean="0"/>
          </a:p>
          <a:p>
            <a:r>
              <a:rPr lang="en-US" smtClean="0"/>
              <a:t>Right now these funding levels may not be relevent  </a:t>
            </a:r>
          </a:p>
          <a:p>
            <a:endParaRPr lang="en-US" smtClean="0"/>
          </a:p>
        </p:txBody>
      </p:sp>
      <p:sp>
        <p:nvSpPr>
          <p:cNvPr id="22532" name="Slide Number Placeholder 3"/>
          <p:cNvSpPr>
            <a:spLocks noGrp="1"/>
          </p:cNvSpPr>
          <p:nvPr>
            <p:ph type="sldNum" sz="quarter" idx="5"/>
          </p:nvPr>
        </p:nvSpPr>
        <p:spPr>
          <a:noFill/>
        </p:spPr>
        <p:txBody>
          <a:bodyPr/>
          <a:lstStyle>
            <a:lvl1pPr defTabSz="925513" eaLnBrk="0" hangingPunct="0">
              <a:defRPr sz="2400">
                <a:solidFill>
                  <a:schemeClr val="tx1"/>
                </a:solidFill>
                <a:latin typeface="Arial" charset="0"/>
              </a:defRPr>
            </a:lvl1pPr>
            <a:lvl2pPr marL="742950" indent="-285750" defTabSz="925513" eaLnBrk="0" hangingPunct="0">
              <a:defRPr sz="2400">
                <a:solidFill>
                  <a:schemeClr val="tx1"/>
                </a:solidFill>
                <a:latin typeface="Arial" charset="0"/>
              </a:defRPr>
            </a:lvl2pPr>
            <a:lvl3pPr marL="1143000" indent="-228600" defTabSz="925513" eaLnBrk="0" hangingPunct="0">
              <a:defRPr sz="2400">
                <a:solidFill>
                  <a:schemeClr val="tx1"/>
                </a:solidFill>
                <a:latin typeface="Arial" charset="0"/>
              </a:defRPr>
            </a:lvl3pPr>
            <a:lvl4pPr marL="1600200" indent="-228600" defTabSz="925513" eaLnBrk="0" hangingPunct="0">
              <a:defRPr sz="2400">
                <a:solidFill>
                  <a:schemeClr val="tx1"/>
                </a:solidFill>
                <a:latin typeface="Arial" charset="0"/>
              </a:defRPr>
            </a:lvl4pPr>
            <a:lvl5pPr marL="2057400" indent="-228600" defTabSz="925513" eaLnBrk="0" hangingPunct="0">
              <a:defRPr sz="2400">
                <a:solidFill>
                  <a:schemeClr val="tx1"/>
                </a:solidFill>
                <a:latin typeface="Arial" charset="0"/>
              </a:defRPr>
            </a:lvl5pPr>
            <a:lvl6pPr marL="2514600" indent="-228600" defTabSz="925513" eaLnBrk="0" fontAlgn="base" hangingPunct="0">
              <a:spcBef>
                <a:spcPct val="50000"/>
              </a:spcBef>
              <a:spcAft>
                <a:spcPct val="0"/>
              </a:spcAft>
              <a:buChar char="•"/>
              <a:defRPr sz="2400">
                <a:solidFill>
                  <a:schemeClr val="tx1"/>
                </a:solidFill>
                <a:latin typeface="Arial" charset="0"/>
              </a:defRPr>
            </a:lvl6pPr>
            <a:lvl7pPr marL="2971800" indent="-228600" defTabSz="925513" eaLnBrk="0" fontAlgn="base" hangingPunct="0">
              <a:spcBef>
                <a:spcPct val="50000"/>
              </a:spcBef>
              <a:spcAft>
                <a:spcPct val="0"/>
              </a:spcAft>
              <a:buChar char="•"/>
              <a:defRPr sz="2400">
                <a:solidFill>
                  <a:schemeClr val="tx1"/>
                </a:solidFill>
                <a:latin typeface="Arial" charset="0"/>
              </a:defRPr>
            </a:lvl7pPr>
            <a:lvl8pPr marL="3429000" indent="-228600" defTabSz="925513" eaLnBrk="0" fontAlgn="base" hangingPunct="0">
              <a:spcBef>
                <a:spcPct val="50000"/>
              </a:spcBef>
              <a:spcAft>
                <a:spcPct val="0"/>
              </a:spcAft>
              <a:buChar char="•"/>
              <a:defRPr sz="2400">
                <a:solidFill>
                  <a:schemeClr val="tx1"/>
                </a:solidFill>
                <a:latin typeface="Arial" charset="0"/>
              </a:defRPr>
            </a:lvl8pPr>
            <a:lvl9pPr marL="3886200" indent="-228600" defTabSz="925513" eaLnBrk="0" fontAlgn="base" hangingPunct="0">
              <a:spcBef>
                <a:spcPct val="50000"/>
              </a:spcBef>
              <a:spcAft>
                <a:spcPct val="0"/>
              </a:spcAft>
              <a:buChar char="•"/>
              <a:defRPr sz="2400">
                <a:solidFill>
                  <a:schemeClr val="tx1"/>
                </a:solidFill>
                <a:latin typeface="Arial" charset="0"/>
              </a:defRPr>
            </a:lvl9pPr>
          </a:lstStyle>
          <a:p>
            <a:pPr eaLnBrk="1" hangingPunct="1"/>
            <a:fld id="{FBED5C61-68A0-4B75-B3AC-A890CD2E5041}" type="slidenum">
              <a:rPr lang="en-US" sz="1200" smtClean="0">
                <a:latin typeface="Times New Roman" pitchFamily="18" charset="0"/>
              </a:rPr>
              <a:pPr eaLnBrk="1" hangingPunct="1"/>
              <a:t>3</a:t>
            </a:fld>
            <a:endParaRPr lang="en-US" sz="120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r>
              <a:rPr lang="en-US" smtClean="0"/>
              <a:t>No new programs this year –</a:t>
            </a:r>
          </a:p>
          <a:p>
            <a:endParaRPr lang="en-US" smtClean="0"/>
          </a:p>
          <a:p>
            <a:r>
              <a:rPr lang="en-US" smtClean="0"/>
              <a:t>Just showing how  FY 15 compares to FY 16 request</a:t>
            </a:r>
          </a:p>
        </p:txBody>
      </p:sp>
      <p:sp>
        <p:nvSpPr>
          <p:cNvPr id="23556" name="Slide Number Placeholder 3"/>
          <p:cNvSpPr>
            <a:spLocks noGrp="1"/>
          </p:cNvSpPr>
          <p:nvPr>
            <p:ph type="sldNum" sz="quarter" idx="5"/>
          </p:nvPr>
        </p:nvSpPr>
        <p:spPr>
          <a:noFill/>
        </p:spPr>
        <p:txBody>
          <a:bodyPr/>
          <a:lstStyle>
            <a:lvl1pPr defTabSz="927100" eaLnBrk="0" hangingPunct="0">
              <a:defRPr sz="2400">
                <a:solidFill>
                  <a:schemeClr val="tx1"/>
                </a:solidFill>
                <a:latin typeface="Arial" charset="0"/>
              </a:defRPr>
            </a:lvl1pPr>
            <a:lvl2pPr marL="742950" indent="-285750" defTabSz="927100" eaLnBrk="0" hangingPunct="0">
              <a:defRPr sz="2400">
                <a:solidFill>
                  <a:schemeClr val="tx1"/>
                </a:solidFill>
                <a:latin typeface="Arial" charset="0"/>
              </a:defRPr>
            </a:lvl2pPr>
            <a:lvl3pPr marL="1143000" indent="-228600" defTabSz="927100" eaLnBrk="0" hangingPunct="0">
              <a:defRPr sz="2400">
                <a:solidFill>
                  <a:schemeClr val="tx1"/>
                </a:solidFill>
                <a:latin typeface="Arial" charset="0"/>
              </a:defRPr>
            </a:lvl3pPr>
            <a:lvl4pPr marL="1600200" indent="-228600" defTabSz="927100" eaLnBrk="0" hangingPunct="0">
              <a:defRPr sz="2400">
                <a:solidFill>
                  <a:schemeClr val="tx1"/>
                </a:solidFill>
                <a:latin typeface="Arial" charset="0"/>
              </a:defRPr>
            </a:lvl4pPr>
            <a:lvl5pPr marL="2057400" indent="-228600" defTabSz="927100" eaLnBrk="0" hangingPunct="0">
              <a:defRPr sz="2400">
                <a:solidFill>
                  <a:schemeClr val="tx1"/>
                </a:solidFill>
                <a:latin typeface="Arial" charset="0"/>
              </a:defRPr>
            </a:lvl5pPr>
            <a:lvl6pPr marL="2514600" indent="-228600" defTabSz="927100" eaLnBrk="0" fontAlgn="base" hangingPunct="0">
              <a:spcBef>
                <a:spcPct val="50000"/>
              </a:spcBef>
              <a:spcAft>
                <a:spcPct val="0"/>
              </a:spcAft>
              <a:buChar char="•"/>
              <a:defRPr sz="2400">
                <a:solidFill>
                  <a:schemeClr val="tx1"/>
                </a:solidFill>
                <a:latin typeface="Arial" charset="0"/>
              </a:defRPr>
            </a:lvl6pPr>
            <a:lvl7pPr marL="2971800" indent="-228600" defTabSz="927100" eaLnBrk="0" fontAlgn="base" hangingPunct="0">
              <a:spcBef>
                <a:spcPct val="50000"/>
              </a:spcBef>
              <a:spcAft>
                <a:spcPct val="0"/>
              </a:spcAft>
              <a:buChar char="•"/>
              <a:defRPr sz="2400">
                <a:solidFill>
                  <a:schemeClr val="tx1"/>
                </a:solidFill>
                <a:latin typeface="Arial" charset="0"/>
              </a:defRPr>
            </a:lvl7pPr>
            <a:lvl8pPr marL="3429000" indent="-228600" defTabSz="927100" eaLnBrk="0" fontAlgn="base" hangingPunct="0">
              <a:spcBef>
                <a:spcPct val="50000"/>
              </a:spcBef>
              <a:spcAft>
                <a:spcPct val="0"/>
              </a:spcAft>
              <a:buChar char="•"/>
              <a:defRPr sz="2400">
                <a:solidFill>
                  <a:schemeClr val="tx1"/>
                </a:solidFill>
                <a:latin typeface="Arial" charset="0"/>
              </a:defRPr>
            </a:lvl8pPr>
            <a:lvl9pPr marL="3886200" indent="-228600" defTabSz="927100" eaLnBrk="0" fontAlgn="base" hangingPunct="0">
              <a:spcBef>
                <a:spcPct val="50000"/>
              </a:spcBef>
              <a:spcAft>
                <a:spcPct val="0"/>
              </a:spcAft>
              <a:buChar char="•"/>
              <a:defRPr sz="2400">
                <a:solidFill>
                  <a:schemeClr val="tx1"/>
                </a:solidFill>
                <a:latin typeface="Arial" charset="0"/>
              </a:defRPr>
            </a:lvl9pPr>
          </a:lstStyle>
          <a:p>
            <a:pPr eaLnBrk="1" hangingPunct="1"/>
            <a:fld id="{BAF73711-245F-4B6E-92F4-05AE85C56640}" type="slidenum">
              <a:rPr lang="en-US" sz="1200" smtClean="0">
                <a:latin typeface="Times New Roman" pitchFamily="18" charset="0"/>
              </a:rPr>
              <a:pPr eaLnBrk="1" hangingPunct="1"/>
              <a:t>4</a:t>
            </a:fld>
            <a:endParaRPr lang="en-US" sz="120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r>
              <a:rPr lang="en-US" smtClean="0"/>
              <a:t>House reduced budget request by $9,250,000  Cut flight deck by $3.1M, cut Aeromedical by $1.8M Weather Program by $2.9M  cut Commercial Space by $2.0M Added $3.0M for UAS and $1.2M for NextGen Alt Fuel for GA	</a:t>
            </a:r>
          </a:p>
          <a:p>
            <a:endParaRPr lang="en-US" smtClean="0"/>
          </a:p>
          <a:p>
            <a:r>
              <a:rPr lang="en-US" smtClean="0"/>
              <a:t>Senate reduced budget request to $163,325,000 a reduction of $2,675,000  but moved funding around </a:t>
            </a:r>
          </a:p>
          <a:p>
            <a:r>
              <a:rPr lang="en-US" smtClean="0"/>
              <a:t>Plus up for Advanced Materials $3.8M (no language), UAS $5M, NextGen alt Fuel for GA $1.2M Environment &amp; Energy $1M and NextGen E&amp;E $2M these increased require reductions in the following programs:</a:t>
            </a:r>
          </a:p>
          <a:p>
            <a:r>
              <a:rPr lang="en-US" smtClean="0"/>
              <a:t>Propulsion &amp; Fuel -$1M</a:t>
            </a:r>
          </a:p>
          <a:p>
            <a:r>
              <a:rPr lang="en-US" smtClean="0"/>
              <a:t>Aircraft Icing and Digital System Safety -$1M</a:t>
            </a:r>
          </a:p>
          <a:p>
            <a:r>
              <a:rPr lang="en-US" smtClean="0"/>
              <a:t>Flightdeck HF -$4.9M</a:t>
            </a:r>
          </a:p>
          <a:p>
            <a:r>
              <a:rPr lang="en-US" smtClean="0"/>
              <a:t>ATC Tech Ops HF -$1m</a:t>
            </a:r>
          </a:p>
          <a:p>
            <a:r>
              <a:rPr lang="en-US" smtClean="0"/>
              <a:t>Aeromedical -$2M</a:t>
            </a:r>
          </a:p>
          <a:p>
            <a:r>
              <a:rPr lang="en-US" smtClean="0"/>
              <a:t>Weather Program -$3.3M</a:t>
            </a:r>
          </a:p>
          <a:p>
            <a:r>
              <a:rPr lang="en-US" smtClean="0"/>
              <a:t>NextGen AirGround HF -$1M</a:t>
            </a:r>
          </a:p>
          <a:p>
            <a:r>
              <a:rPr lang="en-US" smtClean="0"/>
              <a:t>Commercial Space -$1M</a:t>
            </a:r>
          </a:p>
          <a:p>
            <a:endParaRPr lang="en-US" smtClean="0"/>
          </a:p>
          <a:p>
            <a:endParaRPr lang="en-US" smtClean="0"/>
          </a:p>
          <a:p>
            <a:endParaRPr lang="en-US" smtClean="0"/>
          </a:p>
        </p:txBody>
      </p:sp>
      <p:sp>
        <p:nvSpPr>
          <p:cNvPr id="24580" name="Slide Number Placeholder 3"/>
          <p:cNvSpPr>
            <a:spLocks noGrp="1"/>
          </p:cNvSpPr>
          <p:nvPr>
            <p:ph type="sldNum" sz="quarter" idx="5"/>
          </p:nvPr>
        </p:nvSpPr>
        <p:spPr>
          <a:noFill/>
        </p:spPr>
        <p:txBody>
          <a:bodyPr/>
          <a:lstStyle>
            <a:lvl1pPr defTabSz="927100" eaLnBrk="0" hangingPunct="0">
              <a:defRPr sz="2400">
                <a:solidFill>
                  <a:schemeClr val="tx1"/>
                </a:solidFill>
                <a:latin typeface="Arial" charset="0"/>
              </a:defRPr>
            </a:lvl1pPr>
            <a:lvl2pPr marL="742950" indent="-285750" defTabSz="927100" eaLnBrk="0" hangingPunct="0">
              <a:defRPr sz="2400">
                <a:solidFill>
                  <a:schemeClr val="tx1"/>
                </a:solidFill>
                <a:latin typeface="Arial" charset="0"/>
              </a:defRPr>
            </a:lvl2pPr>
            <a:lvl3pPr marL="1143000" indent="-228600" defTabSz="927100" eaLnBrk="0" hangingPunct="0">
              <a:defRPr sz="2400">
                <a:solidFill>
                  <a:schemeClr val="tx1"/>
                </a:solidFill>
                <a:latin typeface="Arial" charset="0"/>
              </a:defRPr>
            </a:lvl3pPr>
            <a:lvl4pPr marL="1600200" indent="-228600" defTabSz="927100" eaLnBrk="0" hangingPunct="0">
              <a:defRPr sz="2400">
                <a:solidFill>
                  <a:schemeClr val="tx1"/>
                </a:solidFill>
                <a:latin typeface="Arial" charset="0"/>
              </a:defRPr>
            </a:lvl4pPr>
            <a:lvl5pPr marL="2057400" indent="-228600" defTabSz="927100" eaLnBrk="0" hangingPunct="0">
              <a:defRPr sz="2400">
                <a:solidFill>
                  <a:schemeClr val="tx1"/>
                </a:solidFill>
                <a:latin typeface="Arial" charset="0"/>
              </a:defRPr>
            </a:lvl5pPr>
            <a:lvl6pPr marL="2514600" indent="-228600" defTabSz="927100" eaLnBrk="0" fontAlgn="base" hangingPunct="0">
              <a:spcBef>
                <a:spcPct val="50000"/>
              </a:spcBef>
              <a:spcAft>
                <a:spcPct val="0"/>
              </a:spcAft>
              <a:buChar char="•"/>
              <a:defRPr sz="2400">
                <a:solidFill>
                  <a:schemeClr val="tx1"/>
                </a:solidFill>
                <a:latin typeface="Arial" charset="0"/>
              </a:defRPr>
            </a:lvl6pPr>
            <a:lvl7pPr marL="2971800" indent="-228600" defTabSz="927100" eaLnBrk="0" fontAlgn="base" hangingPunct="0">
              <a:spcBef>
                <a:spcPct val="50000"/>
              </a:spcBef>
              <a:spcAft>
                <a:spcPct val="0"/>
              </a:spcAft>
              <a:buChar char="•"/>
              <a:defRPr sz="2400">
                <a:solidFill>
                  <a:schemeClr val="tx1"/>
                </a:solidFill>
                <a:latin typeface="Arial" charset="0"/>
              </a:defRPr>
            </a:lvl7pPr>
            <a:lvl8pPr marL="3429000" indent="-228600" defTabSz="927100" eaLnBrk="0" fontAlgn="base" hangingPunct="0">
              <a:spcBef>
                <a:spcPct val="50000"/>
              </a:spcBef>
              <a:spcAft>
                <a:spcPct val="0"/>
              </a:spcAft>
              <a:buChar char="•"/>
              <a:defRPr sz="2400">
                <a:solidFill>
                  <a:schemeClr val="tx1"/>
                </a:solidFill>
                <a:latin typeface="Arial" charset="0"/>
              </a:defRPr>
            </a:lvl8pPr>
            <a:lvl9pPr marL="3886200" indent="-228600" defTabSz="927100" eaLnBrk="0" fontAlgn="base" hangingPunct="0">
              <a:spcBef>
                <a:spcPct val="50000"/>
              </a:spcBef>
              <a:spcAft>
                <a:spcPct val="0"/>
              </a:spcAft>
              <a:buChar char="•"/>
              <a:defRPr sz="2400">
                <a:solidFill>
                  <a:schemeClr val="tx1"/>
                </a:solidFill>
                <a:latin typeface="Arial" charset="0"/>
              </a:defRPr>
            </a:lvl9pPr>
          </a:lstStyle>
          <a:p>
            <a:pPr eaLnBrk="1" hangingPunct="1"/>
            <a:fld id="{534C02B0-8C8B-42C1-802C-90A1700D4861}" type="slidenum">
              <a:rPr lang="en-US" sz="1200" smtClean="0">
                <a:latin typeface="Times New Roman" pitchFamily="18" charset="0"/>
              </a:rPr>
              <a:pPr eaLnBrk="1" hangingPunct="1"/>
              <a:t>5</a:t>
            </a:fld>
            <a:endParaRPr lang="en-US" sz="120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r>
              <a:rPr lang="en-US" smtClean="0"/>
              <a:t>UAS $3M plus up </a:t>
            </a:r>
          </a:p>
          <a:p>
            <a:r>
              <a:rPr lang="en-US" smtClean="0"/>
              <a:t>NextGen Alt Fuels – $1.167 plus up </a:t>
            </a:r>
          </a:p>
        </p:txBody>
      </p:sp>
      <p:sp>
        <p:nvSpPr>
          <p:cNvPr id="25604" name="Slide Number Placeholder 3"/>
          <p:cNvSpPr>
            <a:spLocks noGrp="1"/>
          </p:cNvSpPr>
          <p:nvPr>
            <p:ph type="sldNum" sz="quarter" idx="5"/>
          </p:nvPr>
        </p:nvSpPr>
        <p:spPr>
          <a:noFill/>
        </p:spPr>
        <p:txBody>
          <a:bodyPr/>
          <a:lstStyle>
            <a:lvl1pPr defTabSz="925513" eaLnBrk="0" hangingPunct="0">
              <a:defRPr sz="2400">
                <a:solidFill>
                  <a:schemeClr val="tx1"/>
                </a:solidFill>
                <a:latin typeface="Arial" charset="0"/>
              </a:defRPr>
            </a:lvl1pPr>
            <a:lvl2pPr marL="742950" indent="-285750" defTabSz="925513" eaLnBrk="0" hangingPunct="0">
              <a:defRPr sz="2400">
                <a:solidFill>
                  <a:schemeClr val="tx1"/>
                </a:solidFill>
                <a:latin typeface="Arial" charset="0"/>
              </a:defRPr>
            </a:lvl2pPr>
            <a:lvl3pPr marL="1143000" indent="-228600" defTabSz="925513" eaLnBrk="0" hangingPunct="0">
              <a:defRPr sz="2400">
                <a:solidFill>
                  <a:schemeClr val="tx1"/>
                </a:solidFill>
                <a:latin typeface="Arial" charset="0"/>
              </a:defRPr>
            </a:lvl3pPr>
            <a:lvl4pPr marL="1600200" indent="-228600" defTabSz="925513" eaLnBrk="0" hangingPunct="0">
              <a:defRPr sz="2400">
                <a:solidFill>
                  <a:schemeClr val="tx1"/>
                </a:solidFill>
                <a:latin typeface="Arial" charset="0"/>
              </a:defRPr>
            </a:lvl4pPr>
            <a:lvl5pPr marL="2057400" indent="-228600" defTabSz="925513" eaLnBrk="0" hangingPunct="0">
              <a:defRPr sz="2400">
                <a:solidFill>
                  <a:schemeClr val="tx1"/>
                </a:solidFill>
                <a:latin typeface="Arial" charset="0"/>
              </a:defRPr>
            </a:lvl5pPr>
            <a:lvl6pPr marL="2514600" indent="-228600" defTabSz="925513" eaLnBrk="0" fontAlgn="base" hangingPunct="0">
              <a:spcBef>
                <a:spcPct val="50000"/>
              </a:spcBef>
              <a:spcAft>
                <a:spcPct val="0"/>
              </a:spcAft>
              <a:buChar char="•"/>
              <a:defRPr sz="2400">
                <a:solidFill>
                  <a:schemeClr val="tx1"/>
                </a:solidFill>
                <a:latin typeface="Arial" charset="0"/>
              </a:defRPr>
            </a:lvl6pPr>
            <a:lvl7pPr marL="2971800" indent="-228600" defTabSz="925513" eaLnBrk="0" fontAlgn="base" hangingPunct="0">
              <a:spcBef>
                <a:spcPct val="50000"/>
              </a:spcBef>
              <a:spcAft>
                <a:spcPct val="0"/>
              </a:spcAft>
              <a:buChar char="•"/>
              <a:defRPr sz="2400">
                <a:solidFill>
                  <a:schemeClr val="tx1"/>
                </a:solidFill>
                <a:latin typeface="Arial" charset="0"/>
              </a:defRPr>
            </a:lvl7pPr>
            <a:lvl8pPr marL="3429000" indent="-228600" defTabSz="925513" eaLnBrk="0" fontAlgn="base" hangingPunct="0">
              <a:spcBef>
                <a:spcPct val="50000"/>
              </a:spcBef>
              <a:spcAft>
                <a:spcPct val="0"/>
              </a:spcAft>
              <a:buChar char="•"/>
              <a:defRPr sz="2400">
                <a:solidFill>
                  <a:schemeClr val="tx1"/>
                </a:solidFill>
                <a:latin typeface="Arial" charset="0"/>
              </a:defRPr>
            </a:lvl8pPr>
            <a:lvl9pPr marL="3886200" indent="-228600" defTabSz="925513" eaLnBrk="0" fontAlgn="base" hangingPunct="0">
              <a:spcBef>
                <a:spcPct val="50000"/>
              </a:spcBef>
              <a:spcAft>
                <a:spcPct val="0"/>
              </a:spcAft>
              <a:buChar char="•"/>
              <a:defRPr sz="2400">
                <a:solidFill>
                  <a:schemeClr val="tx1"/>
                </a:solidFill>
                <a:latin typeface="Arial" charset="0"/>
              </a:defRPr>
            </a:lvl9pPr>
          </a:lstStyle>
          <a:p>
            <a:pPr eaLnBrk="1" hangingPunct="1"/>
            <a:fld id="{E8B2C813-5A7D-44F9-A88D-C938FC374D58}" type="slidenum">
              <a:rPr lang="en-US" sz="1200" smtClean="0">
                <a:latin typeface="Times New Roman" pitchFamily="18" charset="0"/>
              </a:rPr>
              <a:pPr eaLnBrk="1" hangingPunct="1"/>
              <a:t>6</a:t>
            </a:fld>
            <a:endParaRPr lang="en-US" sz="120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r>
              <a:rPr lang="en-US" smtClean="0"/>
              <a:t>NextGen E&amp;E research funded at request level they like the work that has been done and continue the CLEEN Work</a:t>
            </a:r>
          </a:p>
        </p:txBody>
      </p:sp>
      <p:sp>
        <p:nvSpPr>
          <p:cNvPr id="26628" name="Slide Number Placeholder 3"/>
          <p:cNvSpPr>
            <a:spLocks noGrp="1"/>
          </p:cNvSpPr>
          <p:nvPr>
            <p:ph type="sldNum" sz="quarter" idx="5"/>
          </p:nvPr>
        </p:nvSpPr>
        <p:spPr>
          <a:noFill/>
        </p:spPr>
        <p:txBody>
          <a:bodyPr/>
          <a:lstStyle>
            <a:lvl1pPr defTabSz="927100" eaLnBrk="0" hangingPunct="0">
              <a:defRPr sz="2400">
                <a:solidFill>
                  <a:schemeClr val="tx1"/>
                </a:solidFill>
                <a:latin typeface="Arial" charset="0"/>
              </a:defRPr>
            </a:lvl1pPr>
            <a:lvl2pPr marL="742950" indent="-285750" defTabSz="927100" eaLnBrk="0" hangingPunct="0">
              <a:defRPr sz="2400">
                <a:solidFill>
                  <a:schemeClr val="tx1"/>
                </a:solidFill>
                <a:latin typeface="Arial" charset="0"/>
              </a:defRPr>
            </a:lvl2pPr>
            <a:lvl3pPr marL="1143000" indent="-228600" defTabSz="927100" eaLnBrk="0" hangingPunct="0">
              <a:defRPr sz="2400">
                <a:solidFill>
                  <a:schemeClr val="tx1"/>
                </a:solidFill>
                <a:latin typeface="Arial" charset="0"/>
              </a:defRPr>
            </a:lvl3pPr>
            <a:lvl4pPr marL="1600200" indent="-228600" defTabSz="927100" eaLnBrk="0" hangingPunct="0">
              <a:defRPr sz="2400">
                <a:solidFill>
                  <a:schemeClr val="tx1"/>
                </a:solidFill>
                <a:latin typeface="Arial" charset="0"/>
              </a:defRPr>
            </a:lvl4pPr>
            <a:lvl5pPr marL="2057400" indent="-228600" defTabSz="927100" eaLnBrk="0" hangingPunct="0">
              <a:defRPr sz="2400">
                <a:solidFill>
                  <a:schemeClr val="tx1"/>
                </a:solidFill>
                <a:latin typeface="Arial" charset="0"/>
              </a:defRPr>
            </a:lvl5pPr>
            <a:lvl6pPr marL="2514600" indent="-228600" defTabSz="927100" eaLnBrk="0" fontAlgn="base" hangingPunct="0">
              <a:spcBef>
                <a:spcPct val="50000"/>
              </a:spcBef>
              <a:spcAft>
                <a:spcPct val="0"/>
              </a:spcAft>
              <a:buChar char="•"/>
              <a:defRPr sz="2400">
                <a:solidFill>
                  <a:schemeClr val="tx1"/>
                </a:solidFill>
                <a:latin typeface="Arial" charset="0"/>
              </a:defRPr>
            </a:lvl6pPr>
            <a:lvl7pPr marL="2971800" indent="-228600" defTabSz="927100" eaLnBrk="0" fontAlgn="base" hangingPunct="0">
              <a:spcBef>
                <a:spcPct val="50000"/>
              </a:spcBef>
              <a:spcAft>
                <a:spcPct val="0"/>
              </a:spcAft>
              <a:buChar char="•"/>
              <a:defRPr sz="2400">
                <a:solidFill>
                  <a:schemeClr val="tx1"/>
                </a:solidFill>
                <a:latin typeface="Arial" charset="0"/>
              </a:defRPr>
            </a:lvl7pPr>
            <a:lvl8pPr marL="3429000" indent="-228600" defTabSz="927100" eaLnBrk="0" fontAlgn="base" hangingPunct="0">
              <a:spcBef>
                <a:spcPct val="50000"/>
              </a:spcBef>
              <a:spcAft>
                <a:spcPct val="0"/>
              </a:spcAft>
              <a:buChar char="•"/>
              <a:defRPr sz="2400">
                <a:solidFill>
                  <a:schemeClr val="tx1"/>
                </a:solidFill>
                <a:latin typeface="Arial" charset="0"/>
              </a:defRPr>
            </a:lvl8pPr>
            <a:lvl9pPr marL="3886200" indent="-228600" defTabSz="927100" eaLnBrk="0" fontAlgn="base" hangingPunct="0">
              <a:spcBef>
                <a:spcPct val="50000"/>
              </a:spcBef>
              <a:spcAft>
                <a:spcPct val="0"/>
              </a:spcAft>
              <a:buChar char="•"/>
              <a:defRPr sz="2400">
                <a:solidFill>
                  <a:schemeClr val="tx1"/>
                </a:solidFill>
                <a:latin typeface="Arial" charset="0"/>
              </a:defRPr>
            </a:lvl9pPr>
          </a:lstStyle>
          <a:p>
            <a:pPr eaLnBrk="1" hangingPunct="1"/>
            <a:fld id="{96447B0F-75F9-497F-9C2F-FA7D1ACCD14A}" type="slidenum">
              <a:rPr lang="en-US" sz="1200" smtClean="0">
                <a:latin typeface="Times New Roman" pitchFamily="18" charset="0"/>
              </a:rPr>
              <a:pPr eaLnBrk="1" hangingPunct="1"/>
              <a:t>7</a:t>
            </a:fld>
            <a:endParaRPr lang="en-US" sz="120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r>
              <a:rPr lang="en-US" smtClean="0"/>
              <a:t>Senate seemed very Verbose… they provided  an additional $5.0M for UAS but with considerable language.  </a:t>
            </a:r>
          </a:p>
          <a:p>
            <a:endParaRPr lang="en-US" smtClean="0"/>
          </a:p>
          <a:p>
            <a:r>
              <a:rPr lang="en-US" smtClean="0"/>
              <a:t>Also adds language so that the COE works with Disaster response agencies, Dept of Homeland Security and Dept of Agriculture…more late </a:t>
            </a:r>
          </a:p>
        </p:txBody>
      </p:sp>
      <p:sp>
        <p:nvSpPr>
          <p:cNvPr id="27652" name="Slide Number Placeholder 3"/>
          <p:cNvSpPr>
            <a:spLocks noGrp="1"/>
          </p:cNvSpPr>
          <p:nvPr>
            <p:ph type="sldNum" sz="quarter" idx="5"/>
          </p:nvPr>
        </p:nvSpPr>
        <p:spPr>
          <a:noFill/>
        </p:spPr>
        <p:txBody>
          <a:bodyPr/>
          <a:lstStyle>
            <a:lvl1pPr defTabSz="927100" eaLnBrk="0" hangingPunct="0">
              <a:defRPr sz="2400">
                <a:solidFill>
                  <a:schemeClr val="tx1"/>
                </a:solidFill>
                <a:latin typeface="Arial" charset="0"/>
              </a:defRPr>
            </a:lvl1pPr>
            <a:lvl2pPr marL="742950" indent="-285750" defTabSz="927100" eaLnBrk="0" hangingPunct="0">
              <a:defRPr sz="2400">
                <a:solidFill>
                  <a:schemeClr val="tx1"/>
                </a:solidFill>
                <a:latin typeface="Arial" charset="0"/>
              </a:defRPr>
            </a:lvl2pPr>
            <a:lvl3pPr marL="1143000" indent="-228600" defTabSz="927100" eaLnBrk="0" hangingPunct="0">
              <a:defRPr sz="2400">
                <a:solidFill>
                  <a:schemeClr val="tx1"/>
                </a:solidFill>
                <a:latin typeface="Arial" charset="0"/>
              </a:defRPr>
            </a:lvl3pPr>
            <a:lvl4pPr marL="1600200" indent="-228600" defTabSz="927100" eaLnBrk="0" hangingPunct="0">
              <a:defRPr sz="2400">
                <a:solidFill>
                  <a:schemeClr val="tx1"/>
                </a:solidFill>
                <a:latin typeface="Arial" charset="0"/>
              </a:defRPr>
            </a:lvl4pPr>
            <a:lvl5pPr marL="2057400" indent="-228600" defTabSz="927100" eaLnBrk="0" hangingPunct="0">
              <a:defRPr sz="2400">
                <a:solidFill>
                  <a:schemeClr val="tx1"/>
                </a:solidFill>
                <a:latin typeface="Arial" charset="0"/>
              </a:defRPr>
            </a:lvl5pPr>
            <a:lvl6pPr marL="2514600" indent="-228600" defTabSz="927100" eaLnBrk="0" fontAlgn="base" hangingPunct="0">
              <a:spcBef>
                <a:spcPct val="50000"/>
              </a:spcBef>
              <a:spcAft>
                <a:spcPct val="0"/>
              </a:spcAft>
              <a:buChar char="•"/>
              <a:defRPr sz="2400">
                <a:solidFill>
                  <a:schemeClr val="tx1"/>
                </a:solidFill>
                <a:latin typeface="Arial" charset="0"/>
              </a:defRPr>
            </a:lvl6pPr>
            <a:lvl7pPr marL="2971800" indent="-228600" defTabSz="927100" eaLnBrk="0" fontAlgn="base" hangingPunct="0">
              <a:spcBef>
                <a:spcPct val="50000"/>
              </a:spcBef>
              <a:spcAft>
                <a:spcPct val="0"/>
              </a:spcAft>
              <a:buChar char="•"/>
              <a:defRPr sz="2400">
                <a:solidFill>
                  <a:schemeClr val="tx1"/>
                </a:solidFill>
                <a:latin typeface="Arial" charset="0"/>
              </a:defRPr>
            </a:lvl7pPr>
            <a:lvl8pPr marL="3429000" indent="-228600" defTabSz="927100" eaLnBrk="0" fontAlgn="base" hangingPunct="0">
              <a:spcBef>
                <a:spcPct val="50000"/>
              </a:spcBef>
              <a:spcAft>
                <a:spcPct val="0"/>
              </a:spcAft>
              <a:buChar char="•"/>
              <a:defRPr sz="2400">
                <a:solidFill>
                  <a:schemeClr val="tx1"/>
                </a:solidFill>
                <a:latin typeface="Arial" charset="0"/>
              </a:defRPr>
            </a:lvl8pPr>
            <a:lvl9pPr marL="3886200" indent="-228600" defTabSz="927100" eaLnBrk="0" fontAlgn="base" hangingPunct="0">
              <a:spcBef>
                <a:spcPct val="50000"/>
              </a:spcBef>
              <a:spcAft>
                <a:spcPct val="0"/>
              </a:spcAft>
              <a:buChar char="•"/>
              <a:defRPr sz="2400">
                <a:solidFill>
                  <a:schemeClr val="tx1"/>
                </a:solidFill>
                <a:latin typeface="Arial" charset="0"/>
              </a:defRPr>
            </a:lvl9pPr>
          </a:lstStyle>
          <a:p>
            <a:pPr eaLnBrk="1" hangingPunct="1"/>
            <a:fld id="{83A746D6-D0A8-4C34-B60A-17B7F3848A11}" type="slidenum">
              <a:rPr lang="en-US" sz="1200" smtClean="0">
                <a:latin typeface="Times New Roman" pitchFamily="18" charset="0"/>
              </a:rPr>
              <a:pPr eaLnBrk="1" hangingPunct="1"/>
              <a:t>8</a:t>
            </a:fld>
            <a:endParaRPr lang="en-US" sz="120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p:spPr>
        <p:txBody>
          <a:bodyPr/>
          <a:lstStyle/>
          <a:p>
            <a:r>
              <a:rPr lang="en-US" smtClean="0"/>
              <a:t>UAS Test Sites – direction is use the test sites and have the COEs use the test sites and have the tech center use the test sites for operational and research efforts </a:t>
            </a:r>
          </a:p>
          <a:p>
            <a:endParaRPr lang="en-US" smtClean="0"/>
          </a:p>
          <a:p>
            <a:r>
              <a:rPr lang="en-US" smtClean="0"/>
              <a:t>The Committee wants FAA to update is UAS Road Map but also include a strategic plan on research efforts.  </a:t>
            </a:r>
          </a:p>
          <a:p>
            <a:endParaRPr lang="en-US" smtClean="0"/>
          </a:p>
        </p:txBody>
      </p:sp>
      <p:sp>
        <p:nvSpPr>
          <p:cNvPr id="28676" name="Slide Number Placeholder 3"/>
          <p:cNvSpPr>
            <a:spLocks noGrp="1"/>
          </p:cNvSpPr>
          <p:nvPr>
            <p:ph type="sldNum" sz="quarter" idx="5"/>
          </p:nvPr>
        </p:nvSpPr>
        <p:spPr>
          <a:noFill/>
        </p:spPr>
        <p:txBody>
          <a:bodyPr/>
          <a:lstStyle>
            <a:lvl1pPr defTabSz="927100" eaLnBrk="0" hangingPunct="0">
              <a:defRPr sz="2400">
                <a:solidFill>
                  <a:schemeClr val="tx1"/>
                </a:solidFill>
                <a:latin typeface="Arial" charset="0"/>
              </a:defRPr>
            </a:lvl1pPr>
            <a:lvl2pPr marL="742950" indent="-285750" defTabSz="927100" eaLnBrk="0" hangingPunct="0">
              <a:defRPr sz="2400">
                <a:solidFill>
                  <a:schemeClr val="tx1"/>
                </a:solidFill>
                <a:latin typeface="Arial" charset="0"/>
              </a:defRPr>
            </a:lvl2pPr>
            <a:lvl3pPr marL="1143000" indent="-228600" defTabSz="927100" eaLnBrk="0" hangingPunct="0">
              <a:defRPr sz="2400">
                <a:solidFill>
                  <a:schemeClr val="tx1"/>
                </a:solidFill>
                <a:latin typeface="Arial" charset="0"/>
              </a:defRPr>
            </a:lvl3pPr>
            <a:lvl4pPr marL="1600200" indent="-228600" defTabSz="927100" eaLnBrk="0" hangingPunct="0">
              <a:defRPr sz="2400">
                <a:solidFill>
                  <a:schemeClr val="tx1"/>
                </a:solidFill>
                <a:latin typeface="Arial" charset="0"/>
              </a:defRPr>
            </a:lvl4pPr>
            <a:lvl5pPr marL="2057400" indent="-228600" defTabSz="927100" eaLnBrk="0" hangingPunct="0">
              <a:defRPr sz="2400">
                <a:solidFill>
                  <a:schemeClr val="tx1"/>
                </a:solidFill>
                <a:latin typeface="Arial" charset="0"/>
              </a:defRPr>
            </a:lvl5pPr>
            <a:lvl6pPr marL="2514600" indent="-228600" defTabSz="927100" eaLnBrk="0" fontAlgn="base" hangingPunct="0">
              <a:spcBef>
                <a:spcPct val="50000"/>
              </a:spcBef>
              <a:spcAft>
                <a:spcPct val="0"/>
              </a:spcAft>
              <a:buChar char="•"/>
              <a:defRPr sz="2400">
                <a:solidFill>
                  <a:schemeClr val="tx1"/>
                </a:solidFill>
                <a:latin typeface="Arial" charset="0"/>
              </a:defRPr>
            </a:lvl6pPr>
            <a:lvl7pPr marL="2971800" indent="-228600" defTabSz="927100" eaLnBrk="0" fontAlgn="base" hangingPunct="0">
              <a:spcBef>
                <a:spcPct val="50000"/>
              </a:spcBef>
              <a:spcAft>
                <a:spcPct val="0"/>
              </a:spcAft>
              <a:buChar char="•"/>
              <a:defRPr sz="2400">
                <a:solidFill>
                  <a:schemeClr val="tx1"/>
                </a:solidFill>
                <a:latin typeface="Arial" charset="0"/>
              </a:defRPr>
            </a:lvl7pPr>
            <a:lvl8pPr marL="3429000" indent="-228600" defTabSz="927100" eaLnBrk="0" fontAlgn="base" hangingPunct="0">
              <a:spcBef>
                <a:spcPct val="50000"/>
              </a:spcBef>
              <a:spcAft>
                <a:spcPct val="0"/>
              </a:spcAft>
              <a:buChar char="•"/>
              <a:defRPr sz="2400">
                <a:solidFill>
                  <a:schemeClr val="tx1"/>
                </a:solidFill>
                <a:latin typeface="Arial" charset="0"/>
              </a:defRPr>
            </a:lvl8pPr>
            <a:lvl9pPr marL="3886200" indent="-228600" defTabSz="927100" eaLnBrk="0" fontAlgn="base" hangingPunct="0">
              <a:spcBef>
                <a:spcPct val="50000"/>
              </a:spcBef>
              <a:spcAft>
                <a:spcPct val="0"/>
              </a:spcAft>
              <a:buChar char="•"/>
              <a:defRPr sz="2400">
                <a:solidFill>
                  <a:schemeClr val="tx1"/>
                </a:solidFill>
                <a:latin typeface="Arial" charset="0"/>
              </a:defRPr>
            </a:lvl9pPr>
          </a:lstStyle>
          <a:p>
            <a:pPr eaLnBrk="1" hangingPunct="1"/>
            <a:fld id="{FF7D07FB-EFD5-4BD4-A8C1-048DF276F934}" type="slidenum">
              <a:rPr lang="en-US" sz="1200" smtClean="0">
                <a:latin typeface="Times New Roman" pitchFamily="18" charset="0"/>
              </a:rPr>
              <a:pPr eaLnBrk="1" hangingPunct="1"/>
              <a:t>9</a:t>
            </a:fld>
            <a:endParaRPr lang="en-US" sz="120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7" descr="title_imagery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27"/>
          <p:cNvSpPr txBox="1">
            <a:spLocks noChangeArrowheads="1"/>
          </p:cNvSpPr>
          <p:nvPr userDrawn="1"/>
        </p:nvSpPr>
        <p:spPr bwMode="auto">
          <a:xfrm>
            <a:off x="503238" y="5299075"/>
            <a:ext cx="4822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defRPr/>
            </a:pPr>
            <a:endParaRPr lang="en-US" sz="1600" b="1" dirty="0" smtClean="0"/>
          </a:p>
        </p:txBody>
      </p:sp>
      <p:sp>
        <p:nvSpPr>
          <p:cNvPr id="6" name="Text Box 44"/>
          <p:cNvSpPr txBox="1">
            <a:spLocks noChangeArrowheads="1"/>
          </p:cNvSpPr>
          <p:nvPr userDrawn="1"/>
        </p:nvSpPr>
        <p:spPr bwMode="ltGray">
          <a:xfrm>
            <a:off x="6807200" y="457200"/>
            <a:ext cx="1962150"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chemeClr val="bg1"/>
                </a:solidFill>
              </a:rPr>
              <a:t>Federal Aviation</a:t>
            </a:r>
          </a:p>
          <a:p>
            <a:pPr eaLnBrk="1" hangingPunct="1">
              <a:lnSpc>
                <a:spcPct val="85000"/>
              </a:lnSpc>
              <a:spcBef>
                <a:spcPct val="0"/>
              </a:spcBef>
              <a:buFontTx/>
              <a:buNone/>
              <a:defRPr/>
            </a:pPr>
            <a:r>
              <a:rPr lang="en-US" sz="1800" b="1" dirty="0" smtClean="0">
                <a:solidFill>
                  <a:schemeClr val="bg1"/>
                </a:solidFill>
              </a:rPr>
              <a:t>Administration</a:t>
            </a:r>
          </a:p>
        </p:txBody>
      </p:sp>
      <p:sp>
        <p:nvSpPr>
          <p:cNvPr id="7" name="Rectangle 48"/>
          <p:cNvSpPr>
            <a:spLocks noChangeArrowheads="1"/>
          </p:cNvSpPr>
          <p:nvPr/>
        </p:nvSpPr>
        <p:spPr bwMode="auto">
          <a:xfrm>
            <a:off x="471488" y="312738"/>
            <a:ext cx="4983162" cy="139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0"/>
              </a:spcBef>
              <a:buFontTx/>
              <a:buNone/>
            </a:pPr>
            <a:endParaRPr lang="en-US" sz="3600" b="1">
              <a:solidFill>
                <a:srgbClr val="1D2F68"/>
              </a:solidFill>
            </a:endParaRPr>
          </a:p>
        </p:txBody>
      </p:sp>
      <p:sp>
        <p:nvSpPr>
          <p:cNvPr id="63490" name="Rectangle 2"/>
          <p:cNvSpPr>
            <a:spLocks noGrp="1" noChangeArrowheads="1"/>
          </p:cNvSpPr>
          <p:nvPr>
            <p:ph type="ctrTitle"/>
          </p:nvPr>
        </p:nvSpPr>
        <p:spPr bwMode="auto">
          <a:xfrm>
            <a:off x="446088" y="312738"/>
            <a:ext cx="4983162" cy="139541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lvl1pPr>
          </a:lstStyle>
          <a:p>
            <a:pPr lvl="0"/>
            <a:r>
              <a:rPr lang="en-US" noProof="0" smtClean="0"/>
              <a:t>Select to edit master title</a:t>
            </a:r>
          </a:p>
        </p:txBody>
      </p:sp>
      <p:sp>
        <p:nvSpPr>
          <p:cNvPr id="63491" name="Rectangle 3"/>
          <p:cNvSpPr>
            <a:spLocks noGrp="1" noChangeArrowheads="1"/>
          </p:cNvSpPr>
          <p:nvPr>
            <p:ph type="subTitle" idx="1"/>
          </p:nvPr>
        </p:nvSpPr>
        <p:spPr bwMode="auto">
          <a:xfrm>
            <a:off x="449263" y="1754188"/>
            <a:ext cx="4951412" cy="1752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buFontTx/>
              <a:buNone/>
              <a:defRPr sz="3200">
                <a:solidFill>
                  <a:schemeClr val="bg2"/>
                </a:solidFill>
              </a:defRPr>
            </a:lvl1pPr>
          </a:lstStyle>
          <a:p>
            <a:pPr lvl="0"/>
            <a:r>
              <a:rPr lang="en-US" noProof="0" smtClean="0"/>
              <a:t>Select to edit master subtitle</a:t>
            </a:r>
          </a:p>
        </p:txBody>
      </p:sp>
    </p:spTree>
    <p:extLst>
      <p:ext uri="{BB962C8B-B14F-4D97-AF65-F5344CB8AC3E}">
        <p14:creationId xmlns:p14="http://schemas.microsoft.com/office/powerpoint/2010/main" val="2048179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66933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81660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86404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93222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68785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05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709327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8964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4659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27285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17"/>
          <p:cNvSpPr>
            <a:spLocks noChangeArrowheads="1"/>
          </p:cNvSpPr>
          <p:nvPr/>
        </p:nvSpPr>
        <p:spPr bwMode="auto">
          <a:xfrm>
            <a:off x="6940550" y="63055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spcBef>
                <a:spcPct val="0"/>
              </a:spcBef>
              <a:buFontTx/>
              <a:buNone/>
            </a:pPr>
            <a:fld id="{B01A0367-E7A9-4E06-89C2-7198834EA48D}" type="slidenum">
              <a:rPr lang="en-US" sz="1200" b="1">
                <a:solidFill>
                  <a:schemeClr val="bg1"/>
                </a:solidFill>
              </a:rPr>
              <a:pPr algn="r">
                <a:spcBef>
                  <a:spcPct val="0"/>
                </a:spcBef>
                <a:buFontTx/>
                <a:buNone/>
              </a:pPr>
              <a:t>‹#›</a:t>
            </a:fld>
            <a:endParaRPr lang="en-US" sz="1200" b="1">
              <a:solidFill>
                <a:schemeClr val="bg1"/>
              </a:solidFill>
            </a:endParaRPr>
          </a:p>
        </p:txBody>
      </p:sp>
      <p:grpSp>
        <p:nvGrpSpPr>
          <p:cNvPr id="1028" name="Group 23"/>
          <p:cNvGrpSpPr>
            <a:grpSpLocks/>
          </p:cNvGrpSpPr>
          <p:nvPr userDrawn="1"/>
        </p:nvGrpSpPr>
        <p:grpSpPr bwMode="auto">
          <a:xfrm>
            <a:off x="5708650" y="6124575"/>
            <a:ext cx="2047875" cy="661988"/>
            <a:chOff x="3596" y="3858"/>
            <a:chExt cx="1290" cy="417"/>
          </a:xfrm>
        </p:grpSpPr>
        <p:pic>
          <p:nvPicPr>
            <p:cNvPr id="1030" name="Picture 24" descr="NEW FAA LOGO"/>
            <p:cNvPicPr>
              <a:picLocks noChangeAspect="1" noChangeArrowheads="1"/>
            </p:cNvPicPr>
            <p:nvPr userDrawn="1"/>
          </p:nvPicPr>
          <p:blipFill>
            <a:blip r:embed="rId13">
              <a:clrChange>
                <a:clrFrom>
                  <a:srgbClr val="DF1F06"/>
                </a:clrFrom>
                <a:clrTo>
                  <a:srgbClr val="DF1F06">
                    <a:alpha val="0"/>
                  </a:srgbClr>
                </a:clrTo>
              </a:clrChange>
              <a:extLst>
                <a:ext uri="{28A0092B-C50C-407E-A947-70E740481C1C}">
                  <a14:useLocalDpi xmlns:a14="http://schemas.microsoft.com/office/drawing/2010/main" val="0"/>
                </a:ext>
              </a:extLst>
            </a:blip>
            <a:srcRect l="14333" t="3734" r="14973" b="4564"/>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25"/>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dirty="0" smtClean="0">
                  <a:solidFill>
                    <a:schemeClr val="bg1"/>
                  </a:solidFill>
                </a:rPr>
                <a:t>Federal Aviation</a:t>
              </a:r>
            </a:p>
            <a:p>
              <a:pPr eaLnBrk="1" hangingPunct="1">
                <a:lnSpc>
                  <a:spcPct val="85000"/>
                </a:lnSpc>
                <a:spcBef>
                  <a:spcPct val="0"/>
                </a:spcBef>
                <a:buFontTx/>
                <a:buNone/>
                <a:defRPr/>
              </a:pPr>
              <a:r>
                <a:rPr lang="en-US" sz="1200" b="1" dirty="0" smtClean="0">
                  <a:solidFill>
                    <a:schemeClr val="bg1"/>
                  </a:solidFill>
                </a:rPr>
                <a:t>Administration</a:t>
              </a:r>
            </a:p>
          </p:txBody>
        </p:sp>
      </p:grpSp>
      <p:sp>
        <p:nvSpPr>
          <p:cNvPr id="1029" name="Line 28"/>
          <p:cNvSpPr>
            <a:spLocks noChangeShapeType="1"/>
          </p:cNvSpPr>
          <p:nvPr userDrawn="1"/>
        </p:nvSpPr>
        <p:spPr bwMode="auto">
          <a:xfrm>
            <a:off x="0" y="1206500"/>
            <a:ext cx="9144000" cy="0"/>
          </a:xfrm>
          <a:prstGeom prst="line">
            <a:avLst/>
          </a:prstGeom>
          <a:noFill/>
          <a:ln w="222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Tree>
  </p:cSld>
  <p:clrMap bg1="lt1" tx1="dk1" bg2="lt2" tx2="dk2" accent1="accent1" accent2="accent2" accent3="accent3" accent4="accent4" accent5="accent5" accent6="accent6" hlink="hlink" folHlink="folHlink"/>
  <p:sldLayoutIdLst>
    <p:sldLayoutId id="2147484106" r:id="rId1"/>
    <p:sldLayoutId id="2147484096" r:id="rId2"/>
    <p:sldLayoutId id="2147484097" r:id="rId3"/>
    <p:sldLayoutId id="2147484098" r:id="rId4"/>
    <p:sldLayoutId id="2147484099" r:id="rId5"/>
    <p:sldLayoutId id="2147484100" r:id="rId6"/>
    <p:sldLayoutId id="2147484101" r:id="rId7"/>
    <p:sldLayoutId id="2147484102" r:id="rId8"/>
    <p:sldLayoutId id="2147484103" r:id="rId9"/>
    <p:sldLayoutId id="2147484104" r:id="rId10"/>
    <p:sldLayoutId id="2147484105" r:id="rId11"/>
  </p:sldLayoutIdLst>
  <p:txStyles>
    <p:titleStyle>
      <a:lvl1pPr algn="l" rtl="0" eaLnBrk="0" fontAlgn="base" hangingPunct="0">
        <a:spcBef>
          <a:spcPct val="0"/>
        </a:spcBef>
        <a:spcAft>
          <a:spcPct val="0"/>
        </a:spcAft>
        <a:defRPr sz="3600" b="1">
          <a:solidFill>
            <a:srgbClr val="1D2F68"/>
          </a:solidFill>
          <a:latin typeface="+mj-lt"/>
          <a:ea typeface="+mj-ea"/>
          <a:cs typeface="+mj-cs"/>
        </a:defRPr>
      </a:lvl1pPr>
      <a:lvl2pPr algn="l" rtl="0" eaLnBrk="0" fontAlgn="base" hangingPunct="0">
        <a:spcBef>
          <a:spcPct val="0"/>
        </a:spcBef>
        <a:spcAft>
          <a:spcPct val="0"/>
        </a:spcAft>
        <a:defRPr sz="3600" b="1">
          <a:solidFill>
            <a:srgbClr val="1D2F68"/>
          </a:solidFill>
          <a:latin typeface="Arial" charset="0"/>
        </a:defRPr>
      </a:lvl2pPr>
      <a:lvl3pPr algn="l" rtl="0" eaLnBrk="0" fontAlgn="base" hangingPunct="0">
        <a:spcBef>
          <a:spcPct val="0"/>
        </a:spcBef>
        <a:spcAft>
          <a:spcPct val="0"/>
        </a:spcAft>
        <a:defRPr sz="3600" b="1">
          <a:solidFill>
            <a:srgbClr val="1D2F68"/>
          </a:solidFill>
          <a:latin typeface="Arial" charset="0"/>
        </a:defRPr>
      </a:lvl3pPr>
      <a:lvl4pPr algn="l" rtl="0" eaLnBrk="0" fontAlgn="base" hangingPunct="0">
        <a:spcBef>
          <a:spcPct val="0"/>
        </a:spcBef>
        <a:spcAft>
          <a:spcPct val="0"/>
        </a:spcAft>
        <a:defRPr sz="3600" b="1">
          <a:solidFill>
            <a:srgbClr val="1D2F68"/>
          </a:solidFill>
          <a:latin typeface="Arial" charset="0"/>
        </a:defRPr>
      </a:lvl4pPr>
      <a:lvl5pPr algn="l" rtl="0" eaLnBrk="0" fontAlgn="base" hangingPunct="0">
        <a:spcBef>
          <a:spcPct val="0"/>
        </a:spcBef>
        <a:spcAft>
          <a:spcPct val="0"/>
        </a:spcAft>
        <a:defRPr sz="3600" b="1">
          <a:solidFill>
            <a:srgbClr val="1D2F68"/>
          </a:solidFill>
          <a:latin typeface="Arial" charset="0"/>
        </a:defRPr>
      </a:lvl5pPr>
      <a:lvl6pPr marL="457200" algn="l" rtl="0" fontAlgn="base">
        <a:spcBef>
          <a:spcPct val="0"/>
        </a:spcBef>
        <a:spcAft>
          <a:spcPct val="0"/>
        </a:spcAft>
        <a:defRPr sz="3600" b="1">
          <a:solidFill>
            <a:srgbClr val="1D2F68"/>
          </a:solidFill>
          <a:latin typeface="Arial" charset="0"/>
        </a:defRPr>
      </a:lvl6pPr>
      <a:lvl7pPr marL="914400" algn="l" rtl="0" fontAlgn="base">
        <a:spcBef>
          <a:spcPct val="0"/>
        </a:spcBef>
        <a:spcAft>
          <a:spcPct val="0"/>
        </a:spcAft>
        <a:defRPr sz="3600" b="1">
          <a:solidFill>
            <a:srgbClr val="1D2F68"/>
          </a:solidFill>
          <a:latin typeface="Arial" charset="0"/>
        </a:defRPr>
      </a:lvl7pPr>
      <a:lvl8pPr marL="1371600" algn="l" rtl="0" fontAlgn="base">
        <a:spcBef>
          <a:spcPct val="0"/>
        </a:spcBef>
        <a:spcAft>
          <a:spcPct val="0"/>
        </a:spcAft>
        <a:defRPr sz="3600" b="1">
          <a:solidFill>
            <a:srgbClr val="1D2F68"/>
          </a:solidFill>
          <a:latin typeface="Arial" charset="0"/>
        </a:defRPr>
      </a:lvl8pPr>
      <a:lvl9pPr marL="1828800" algn="l" rtl="0" fontAlgn="base">
        <a:spcBef>
          <a:spcPct val="0"/>
        </a:spcBef>
        <a:spcAft>
          <a:spcPct val="0"/>
        </a:spcAft>
        <a:defRPr sz="3600" b="1">
          <a:solidFill>
            <a:srgbClr val="1D2F68"/>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Microsoft_Excel_97-2003_Worksheet2.xls"/><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1"/>
          <p:cNvSpPr>
            <a:spLocks noGrp="1" noChangeArrowheads="1"/>
          </p:cNvSpPr>
          <p:nvPr>
            <p:ph type="ctrTitle"/>
          </p:nvPr>
        </p:nvSpPr>
        <p:spPr>
          <a:xfrm>
            <a:off x="446088" y="312738"/>
            <a:ext cx="5240337" cy="1658937"/>
          </a:xfrm>
          <a:noFill/>
        </p:spPr>
        <p:txBody>
          <a:bodyPr/>
          <a:lstStyle/>
          <a:p>
            <a:pPr eaLnBrk="1" hangingPunct="1"/>
            <a:r>
              <a:rPr lang="en-US" smtClean="0"/>
              <a:t>REDAC </a:t>
            </a:r>
            <a:br>
              <a:rPr lang="en-US" smtClean="0"/>
            </a:br>
            <a:r>
              <a:rPr lang="en-US" smtClean="0"/>
              <a:t>Human Factors Subcommittee</a:t>
            </a:r>
          </a:p>
        </p:txBody>
      </p:sp>
      <p:sp>
        <p:nvSpPr>
          <p:cNvPr id="3075" name="Text Box 22"/>
          <p:cNvSpPr txBox="1">
            <a:spLocks noChangeArrowheads="1"/>
          </p:cNvSpPr>
          <p:nvPr/>
        </p:nvSpPr>
        <p:spPr bwMode="auto">
          <a:xfrm>
            <a:off x="952500" y="4203700"/>
            <a:ext cx="4445000"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a:t>Mike Gallivan</a:t>
            </a:r>
          </a:p>
          <a:p>
            <a:pPr eaLnBrk="1" hangingPunct="1">
              <a:buFontTx/>
              <a:buNone/>
            </a:pPr>
            <a:r>
              <a:rPr lang="en-US"/>
              <a:t>September 1, 2015 </a:t>
            </a:r>
          </a:p>
        </p:txBody>
      </p:sp>
      <p:sp>
        <p:nvSpPr>
          <p:cNvPr id="3076" name="Text Box 23"/>
          <p:cNvSpPr txBox="1">
            <a:spLocks noChangeArrowheads="1"/>
          </p:cNvSpPr>
          <p:nvPr/>
        </p:nvSpPr>
        <p:spPr bwMode="auto">
          <a:xfrm>
            <a:off x="466725" y="2162175"/>
            <a:ext cx="4133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pPr>
            <a:r>
              <a:rPr lang="en-US"/>
              <a:t>R&amp;D Budget Status</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FY 2016 Senate Language</a:t>
            </a:r>
          </a:p>
        </p:txBody>
      </p:sp>
      <p:sp>
        <p:nvSpPr>
          <p:cNvPr id="3" name="Content Placeholder 2"/>
          <p:cNvSpPr>
            <a:spLocks noGrp="1"/>
          </p:cNvSpPr>
          <p:nvPr>
            <p:ph idx="1"/>
          </p:nvPr>
        </p:nvSpPr>
        <p:spPr/>
        <p:txBody>
          <a:bodyPr/>
          <a:lstStyle/>
          <a:p>
            <a:pPr>
              <a:defRPr/>
            </a:pPr>
            <a:r>
              <a:rPr lang="en-US" sz="1200" dirty="0"/>
              <a:t> </a:t>
            </a:r>
            <a:r>
              <a:rPr lang="en-US" sz="1200" i="1" dirty="0"/>
              <a:t>Unmanned Aerial Systems Research—Coordination with Other  Agencies</a:t>
            </a:r>
            <a:r>
              <a:rPr lang="en-US" sz="1200" dirty="0"/>
              <a:t>.—Both the U.S. Customs and Border Protection [CBP] and the National Aeronautics and Space Administration [NASA] research and develop UAS technologies. The Committee therefore encourages the FAA to leverage these research and development efforts as it integrates UAS into the national airspace. The Committee expects the FAA to use the resources provided for UAS research under the Committee recommendation to collect and evaluate data and information from CBP and NASA UAS projects, and to collaborate with these partners on research efforts necessary to integrate UAS into the national airspace. </a:t>
            </a:r>
          </a:p>
          <a:p>
            <a:pPr>
              <a:defRPr/>
            </a:pPr>
            <a:r>
              <a:rPr lang="en-US" sz="1200" i="1" dirty="0"/>
              <a:t>Unmanned Aerospace Systems.—Media Projects.—</a:t>
            </a:r>
            <a:r>
              <a:rPr lang="en-US" sz="1200" dirty="0"/>
              <a:t>The Committee urges the FAA to direct potential news and broadcast media pilot projects to the UAS test sites for consideration. The test sites would conduct these projects of small unmanned aircraft systems in both simulated and live demonstrations of covering breaking news and other special events. Current FAA regulations and policies generally prohibit the operation of small UAS over persons not directly involved with the UAS operation. These restrictions severely inhibit the media’s ability to serve the public interest through effective news gathering, and instead relegate media to use of manned helicopters, which the FAA itself has recognized poses greater risks to persons on the ground. The Committee recognizes the FAA’s recently announced Pathfinder program includes a project with CNN to study operations over people. The Committee supports this project but believes it should be expanded, given the public interest in enhancing news gathering through innovative technologies. The objective of the pilot projects is to demonstrate the technological capabilities and operational conditions that would ensure the safety of operations of small UASs to attend breaking news and other special events.</a:t>
            </a:r>
          </a:p>
          <a:p>
            <a:pPr>
              <a:defRPr/>
            </a:pPr>
            <a:r>
              <a:rPr lang="en-US" sz="1200" dirty="0"/>
              <a:t> </a:t>
            </a:r>
          </a:p>
          <a:p>
            <a:pPr marL="0" indent="0">
              <a:buFontTx/>
              <a:buNone/>
              <a:defRPr/>
            </a:pPr>
            <a:endParaRPr 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FY 2016 Senate Language</a:t>
            </a:r>
          </a:p>
        </p:txBody>
      </p:sp>
      <p:sp>
        <p:nvSpPr>
          <p:cNvPr id="3" name="Content Placeholder 2"/>
          <p:cNvSpPr>
            <a:spLocks noGrp="1"/>
          </p:cNvSpPr>
          <p:nvPr>
            <p:ph idx="1"/>
          </p:nvPr>
        </p:nvSpPr>
        <p:spPr/>
        <p:txBody>
          <a:bodyPr/>
          <a:lstStyle/>
          <a:p>
            <a:pPr>
              <a:defRPr/>
            </a:pPr>
            <a:r>
              <a:rPr lang="en-US" sz="1200" i="1" dirty="0"/>
              <a:t>Unmanned Aircraft Systems and Airport Operations.—</a:t>
            </a:r>
            <a:r>
              <a:rPr lang="en-US" sz="1200" dirty="0"/>
              <a:t>Given the rise in the number of UAS sightings at our Nation’s airports, there is interest in using technology that will detect, identify and track air vehicles and ground controllers to explicitly identify UAS without interference and ensure the safety of existing airport operations. The Committee therefore urges the FAA to work with </a:t>
            </a:r>
            <a:r>
              <a:rPr lang="en-US" sz="1200" dirty="0" smtClean="0"/>
              <a:t>airports </a:t>
            </a:r>
            <a:r>
              <a:rPr lang="en-US" sz="1200" dirty="0"/>
              <a:t>in order to assess the ability of such technology to defeat an errant or hostile UAS without causing collateral damage to essential navigation systems, wireless communications, the general public or other airport operations.</a:t>
            </a:r>
          </a:p>
          <a:p>
            <a:pPr marL="0" indent="0">
              <a:buFontTx/>
              <a:buNone/>
              <a:defRPr/>
            </a:pPr>
            <a:r>
              <a:rPr lang="en-US" sz="1200" dirty="0"/>
              <a:t> </a:t>
            </a:r>
          </a:p>
          <a:p>
            <a:pPr>
              <a:defRPr/>
            </a:pPr>
            <a:r>
              <a:rPr lang="en-US" sz="1200" i="1" dirty="0"/>
              <a:t>Alternative Fuels for General Aviation</a:t>
            </a:r>
            <a:r>
              <a:rPr lang="en-US" sz="1200" dirty="0"/>
              <a:t>.—The Committee recommendation includes $7,000,000 for research that supports alternative fuels for general aviation. This funding level is $1,167,000 above the budget request and $1,000,000 above the fiscal year 2015 enacted level</a:t>
            </a:r>
            <a:r>
              <a:rPr lang="en-US" sz="1200" dirty="0" smtClean="0"/>
              <a:t>.</a:t>
            </a:r>
          </a:p>
          <a:p>
            <a:pPr>
              <a:defRPr/>
            </a:pPr>
            <a:endParaRPr lang="en-US" sz="1200" dirty="0"/>
          </a:p>
          <a:p>
            <a:pPr>
              <a:defRPr/>
            </a:pPr>
            <a:r>
              <a:rPr lang="en-US" sz="1200" i="1" dirty="0"/>
              <a:t>Environmental Sustainability</a:t>
            </a:r>
            <a:r>
              <a:rPr lang="en-US" sz="1200" dirty="0"/>
              <a:t>.—The Committee recommendation includes a total of $41,897,000 for research related to environmental sustainability, which is $3,013,000 above the budget request and $3,962,000 above the fiscal year 2015 enacted level. This total includes $16,074,000 under the ‘‘Environment and energy’’ and another $25,823,000 under ‘‘</a:t>
            </a:r>
            <a:r>
              <a:rPr lang="en-US" sz="1200" dirty="0" err="1"/>
              <a:t>NextGen</a:t>
            </a:r>
            <a:r>
              <a:rPr lang="en-US" sz="1200" dirty="0"/>
              <a:t>—Environmental research aircraft technologies, fuels, and metrics.’’ The funding provided under these headings supports the FAA’s continuous, lower energy emissions, and noise program [CLEEN], which has helped advance the research and development of advanced engine and airframe technologies that conserve more fuel and produce fewer emissions than today’s technology. The funding also supports the FAA’s center of excellence for alternative jet fuels and environment. The Committee directs the increase provided under its recommendation to this center</a:t>
            </a:r>
          </a:p>
          <a:p>
            <a:pPr>
              <a:defRPr/>
            </a:pPr>
            <a:endParaRPr lang="en-US"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FY 16 Congressional Issues</a:t>
            </a:r>
          </a:p>
        </p:txBody>
      </p:sp>
      <p:sp>
        <p:nvSpPr>
          <p:cNvPr id="14339" name="Content Placeholder 2"/>
          <p:cNvSpPr>
            <a:spLocks noGrp="1"/>
          </p:cNvSpPr>
          <p:nvPr>
            <p:ph idx="1"/>
          </p:nvPr>
        </p:nvSpPr>
        <p:spPr bwMode="auto">
          <a:xfrm>
            <a:off x="457200" y="1438275"/>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Sequestration is an issue for FY 2016 Budget Request</a:t>
            </a:r>
          </a:p>
          <a:p>
            <a:r>
              <a:rPr lang="en-US" dirty="0" smtClean="0"/>
              <a:t>Defense Overseas Contingency Operations ($</a:t>
            </a:r>
            <a:r>
              <a:rPr lang="en-US" dirty="0" err="1" smtClean="0"/>
              <a:t>38B</a:t>
            </a:r>
            <a:r>
              <a:rPr lang="en-US" dirty="0" smtClean="0"/>
              <a:t>) </a:t>
            </a:r>
          </a:p>
          <a:p>
            <a:r>
              <a:rPr lang="en-US" dirty="0" smtClean="0"/>
              <a:t>Senate filibuster problem</a:t>
            </a:r>
          </a:p>
          <a:p>
            <a:r>
              <a:rPr lang="en-US" dirty="0" smtClean="0"/>
              <a:t>Debt Ceiling not </a:t>
            </a:r>
            <a:r>
              <a:rPr lang="en-US" dirty="0" smtClean="0"/>
              <a:t>supposed </a:t>
            </a:r>
            <a:r>
              <a:rPr lang="en-US" dirty="0" smtClean="0"/>
              <a:t>to be an issue for FY 2016 Budget Request</a:t>
            </a:r>
          </a:p>
          <a:p>
            <a:r>
              <a:rPr lang="en-US" dirty="0" smtClean="0"/>
              <a:t>FY 2016 is most likely to start FY 2016 a CR</a:t>
            </a:r>
          </a:p>
          <a:p>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457200" y="762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spcBef>
                <a:spcPct val="0"/>
              </a:spcBef>
              <a:buFontTx/>
              <a:buNone/>
            </a:pPr>
            <a:endParaRPr lang="en-US" sz="3600" b="1">
              <a:solidFill>
                <a:srgbClr val="1D2F68"/>
              </a:solidFill>
            </a:endParaRPr>
          </a:p>
        </p:txBody>
      </p:sp>
      <p:sp>
        <p:nvSpPr>
          <p:cNvPr id="15363" name="Rectangle 3"/>
          <p:cNvSpPr>
            <a:spLocks noChangeArrowheads="1"/>
          </p:cNvSpPr>
          <p:nvPr/>
        </p:nvSpPr>
        <p:spPr bwMode="auto">
          <a:xfrm>
            <a:off x="457200" y="1371600"/>
            <a:ext cx="8458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pPr>
            <a:endParaRPr lang="en-US" sz="1800" b="1"/>
          </a:p>
        </p:txBody>
      </p:sp>
      <p:sp>
        <p:nvSpPr>
          <p:cNvPr id="15364" name="Rectangle 4"/>
          <p:cNvSpPr>
            <a:spLocks noChangeArrowheads="1"/>
          </p:cNvSpPr>
          <p:nvPr/>
        </p:nvSpPr>
        <p:spPr bwMode="auto">
          <a:xfrm>
            <a:off x="284163" y="323850"/>
            <a:ext cx="73056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en-US" sz="3600" b="1">
                <a:solidFill>
                  <a:srgbClr val="1D2F68"/>
                </a:solidFill>
              </a:rPr>
              <a:t>R,E&amp;D FY 17 Budget Status</a:t>
            </a:r>
          </a:p>
        </p:txBody>
      </p:sp>
      <p:sp>
        <p:nvSpPr>
          <p:cNvPr id="15365" name="Rectangle 5"/>
          <p:cNvSpPr>
            <a:spLocks noChangeArrowheads="1"/>
          </p:cNvSpPr>
          <p:nvPr/>
        </p:nvSpPr>
        <p:spPr bwMode="auto">
          <a:xfrm>
            <a:off x="473075" y="1468438"/>
            <a:ext cx="8229600" cy="416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pPr>
            <a:r>
              <a:rPr lang="en-US" sz="2800" b="1"/>
              <a:t>FY 17 R,E&amp;D OST Submission June 15, 2015</a:t>
            </a:r>
          </a:p>
          <a:p>
            <a:pPr marL="342900" indent="-342900">
              <a:spcBef>
                <a:spcPct val="20000"/>
              </a:spcBef>
            </a:pPr>
            <a:r>
              <a:rPr lang="en-US" sz="2800" b="1"/>
              <a:t>FY 17 R,E&amp;D OMB Submission early Sept. 2016</a:t>
            </a:r>
          </a:p>
          <a:p>
            <a:pPr marL="342900" indent="-342900">
              <a:spcBef>
                <a:spcPct val="20000"/>
              </a:spcBef>
            </a:pPr>
            <a:r>
              <a:rPr lang="en-US" sz="2800" b="1"/>
              <a:t>Scheduled date of FY 17 budget presented to Congress February 1, 2016</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r>
              <a:rPr lang="en-US" smtClean="0"/>
              <a:t>Out Year Targets</a:t>
            </a:r>
          </a:p>
        </p:txBody>
      </p:sp>
      <p:sp>
        <p:nvSpPr>
          <p:cNvPr id="16387" name="Rectangle 3"/>
          <p:cNvSpPr>
            <a:spLocks noGrp="1" noChangeArrowheads="1"/>
          </p:cNvSpPr>
          <p:nvPr>
            <p:ph type="body" idx="1"/>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r>
              <a:rPr lang="en-US" smtClean="0"/>
              <a:t>Targets established Jan. 2015</a:t>
            </a:r>
          </a:p>
          <a:p>
            <a:pPr lvl="1" eaLnBrk="1" hangingPunct="1"/>
            <a:r>
              <a:rPr lang="en-US" smtClean="0"/>
              <a:t>FY 17 - $169M</a:t>
            </a:r>
          </a:p>
          <a:p>
            <a:pPr lvl="1" eaLnBrk="1" hangingPunct="1"/>
            <a:r>
              <a:rPr lang="en-US" smtClean="0"/>
              <a:t>FY 18 - $173M</a:t>
            </a:r>
          </a:p>
          <a:p>
            <a:pPr lvl="1" eaLnBrk="1" hangingPunct="1"/>
            <a:r>
              <a:rPr lang="en-US" smtClean="0"/>
              <a:t>FY 19 - $174M</a:t>
            </a:r>
          </a:p>
          <a:p>
            <a:pPr lvl="1" eaLnBrk="1" hangingPunct="1"/>
            <a:r>
              <a:rPr lang="en-US" smtClean="0"/>
              <a:t>FY 20 - $176M</a:t>
            </a:r>
          </a:p>
          <a:p>
            <a:pPr lvl="1" eaLnBrk="1" hangingPunct="1"/>
            <a:r>
              <a:rPr lang="en-US" smtClean="0"/>
              <a:t>FY 21 - $180M</a:t>
            </a:r>
          </a:p>
          <a:p>
            <a:pPr eaLnBrk="1" hangingPunct="1"/>
            <a:r>
              <a:rPr lang="en-US" smtClean="0"/>
              <a:t>Expect targets to change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r>
              <a:rPr lang="en-US" smtClean="0"/>
              <a:t>FAA Reauthorization</a:t>
            </a:r>
          </a:p>
        </p:txBody>
      </p:sp>
      <p:sp>
        <p:nvSpPr>
          <p:cNvPr id="17411" name="Rectangle 3"/>
          <p:cNvSpPr>
            <a:spLocks noGrp="1" noChangeArrowheads="1"/>
          </p:cNvSpPr>
          <p:nvPr>
            <p:ph type="body" idx="1"/>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r>
              <a:rPr lang="en-US" smtClean="0"/>
              <a:t>Current Authorization thru FY 2015</a:t>
            </a:r>
          </a:p>
          <a:p>
            <a:pPr eaLnBrk="1" hangingPunct="1"/>
            <a:r>
              <a:rPr lang="en-US" smtClean="0"/>
              <a:t>Congress has put reauthorization on hold until September 2015</a:t>
            </a:r>
          </a:p>
          <a:p>
            <a:pPr lvl="1" eaLnBrk="1" hangingPunct="1"/>
            <a:r>
              <a:rPr lang="en-US" smtClean="0"/>
              <a:t>Will require an extension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r>
              <a:rPr lang="en-US" smtClean="0"/>
              <a:t>Budget Future - </a:t>
            </a:r>
            <a:r>
              <a:rPr lang="en-US" smtClean="0">
                <a:solidFill>
                  <a:srgbClr val="FF0000"/>
                </a:solidFill>
              </a:rPr>
              <a:t>TBD</a:t>
            </a:r>
          </a:p>
        </p:txBody>
      </p:sp>
      <p:sp>
        <p:nvSpPr>
          <p:cNvPr id="18435" name="Text Box 6"/>
          <p:cNvSpPr txBox="1">
            <a:spLocks noChangeArrowheads="1"/>
          </p:cNvSpPr>
          <p:nvPr/>
        </p:nvSpPr>
        <p:spPr bwMode="auto">
          <a:xfrm>
            <a:off x="790575" y="5324475"/>
            <a:ext cx="77438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r>
              <a:rPr lang="en-US"/>
              <a:t>It is unclear regarding funding levels after FY 15</a:t>
            </a:r>
          </a:p>
        </p:txBody>
      </p:sp>
      <p:sp>
        <p:nvSpPr>
          <p:cNvPr id="2" name="Content Placeholder 1"/>
          <p:cNvSpPr>
            <a:spLocks noGrp="1"/>
          </p:cNvSpPr>
          <p:nvPr>
            <p:ph idx="1"/>
          </p:nvPr>
        </p:nvSpPr>
        <p:spPr>
          <a:xfrm>
            <a:off x="457200" y="1600200"/>
            <a:ext cx="8010525" cy="3457575"/>
          </a:xfrm>
        </p:spPr>
        <p:txBody>
          <a:bodyPr/>
          <a:lstStyle/>
          <a:p>
            <a:pPr marL="0" indent="0">
              <a:buFontTx/>
              <a:buNone/>
              <a:defRPr/>
            </a:pPr>
            <a:r>
              <a:rPr lang="en-US" dirty="0" smtClean="0"/>
              <a:t> </a:t>
            </a:r>
          </a:p>
          <a:p>
            <a:pPr>
              <a:defRPr/>
            </a:pPr>
            <a:endParaRPr lang="en-US" dirty="0"/>
          </a:p>
        </p:txBody>
      </p:sp>
      <p:pic>
        <p:nvPicPr>
          <p:cNvPr id="18437" name="Picture 12" descr="C:\Users\mike gallivan\AppData\Local\Microsoft\Windows\Temporary Internet Files\Content.IE5\1T937LK2\MP900401217[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0963" y="1868488"/>
            <a:ext cx="3902075" cy="312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r>
              <a:rPr lang="en-US" smtClean="0"/>
              <a:t>R,E&amp;D FY 15 Budget</a:t>
            </a:r>
          </a:p>
        </p:txBody>
      </p:sp>
      <p:sp>
        <p:nvSpPr>
          <p:cNvPr id="4099" name="Rectangle 3"/>
          <p:cNvSpPr>
            <a:spLocks noGrp="1" noChangeArrowheads="1"/>
          </p:cNvSpPr>
          <p:nvPr>
            <p:ph type="body" idx="1"/>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r>
              <a:rPr lang="en-US" smtClean="0"/>
              <a:t>R,E&amp;D FY 15 Budget Request - $156.750M</a:t>
            </a:r>
          </a:p>
          <a:p>
            <a:pPr eaLnBrk="1" hangingPunct="1"/>
            <a:r>
              <a:rPr lang="en-US" smtClean="0"/>
              <a:t>FY 15 Appropriation $156.750 </a:t>
            </a:r>
          </a:p>
          <a:p>
            <a:pPr lvl="1" eaLnBrk="1" hangingPunct="1"/>
            <a:r>
              <a:rPr lang="en-US" smtClean="0"/>
              <a:t>Signed Dec. 16, 2014</a:t>
            </a:r>
          </a:p>
          <a:p>
            <a:pPr lvl="1" eaLnBrk="1" hangingPunct="1"/>
            <a:r>
              <a:rPr lang="en-US" sz="2000" smtClean="0"/>
              <a:t>Safety - $91.019</a:t>
            </a:r>
          </a:p>
          <a:p>
            <a:pPr lvl="1" eaLnBrk="1" hangingPunct="1"/>
            <a:r>
              <a:rPr lang="en-US" sz="2000" smtClean="0"/>
              <a:t>Improve Efficiency - $22.286</a:t>
            </a:r>
          </a:p>
          <a:p>
            <a:pPr lvl="1" eaLnBrk="1" hangingPunct="1"/>
            <a:r>
              <a:rPr lang="en-US" sz="2000" smtClean="0"/>
              <a:t>Reduce Environmental Impacts - $37.935</a:t>
            </a:r>
          </a:p>
          <a:p>
            <a:pPr lvl="1" eaLnBrk="1" hangingPunct="1"/>
            <a:r>
              <a:rPr lang="en-US" sz="2000" smtClean="0"/>
              <a:t>Mission Support - $5.510</a:t>
            </a:r>
          </a:p>
          <a:p>
            <a:pPr lvl="1" eaLnBrk="1" hangingPunct="1"/>
            <a:endParaRPr lang="en-US" sz="12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FAA FY 2016 Budget Request</a:t>
            </a:r>
          </a:p>
        </p:txBody>
      </p:sp>
      <p:sp>
        <p:nvSpPr>
          <p:cNvPr id="5123"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Tx/>
              <a:buNone/>
            </a:pPr>
            <a:r>
              <a:rPr lang="en-US" smtClean="0"/>
              <a:t> </a:t>
            </a:r>
          </a:p>
        </p:txBody>
      </p:sp>
      <p:graphicFrame>
        <p:nvGraphicFramePr>
          <p:cNvPr id="5124" name="Object 3"/>
          <p:cNvGraphicFramePr>
            <a:graphicFrameLocks noChangeAspect="1"/>
          </p:cNvGraphicFramePr>
          <p:nvPr/>
        </p:nvGraphicFramePr>
        <p:xfrm>
          <a:off x="466725" y="2300288"/>
          <a:ext cx="7886700" cy="1343025"/>
        </p:xfrm>
        <a:graphic>
          <a:graphicData uri="http://schemas.openxmlformats.org/presentationml/2006/ole">
            <mc:AlternateContent xmlns:mc="http://schemas.openxmlformats.org/markup-compatibility/2006">
              <mc:Choice xmlns:v="urn:schemas-microsoft-com:vml" Requires="v">
                <p:oleObj spid="_x0000_s5125" name="Worksheet" r:id="rId5" imgW="7886584" imgH="1343141" progId="Excel.Sheet.8">
                  <p:embed/>
                </p:oleObj>
              </mc:Choice>
              <mc:Fallback>
                <p:oleObj name="Worksheet" r:id="rId5" imgW="7886584" imgH="1343141" progId="Excel.Sheet.8">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6725" y="2300288"/>
                        <a:ext cx="7886700"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FY 16 R,E&amp;D Request</a:t>
            </a:r>
          </a:p>
        </p:txBody>
      </p:sp>
      <p:sp>
        <p:nvSpPr>
          <p:cNvPr id="6147" name="Content Placeholder 4"/>
          <p:cNvSpPr>
            <a:spLocks noGrp="1"/>
          </p:cNvSpPr>
          <p:nvPr>
            <p:ph idx="1"/>
          </p:nvPr>
        </p:nvSpPr>
        <p:spPr bwMode="auto">
          <a:xfrm>
            <a:off x="438150" y="1371600"/>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Tx/>
              <a:buNone/>
            </a:pPr>
            <a:r>
              <a:rPr lang="en-US" smtClean="0"/>
              <a:t> </a:t>
            </a:r>
          </a:p>
        </p:txBody>
      </p:sp>
      <p:graphicFrame>
        <p:nvGraphicFramePr>
          <p:cNvPr id="4" name="Table 3"/>
          <p:cNvGraphicFramePr>
            <a:graphicFrameLocks noGrp="1"/>
          </p:cNvGraphicFramePr>
          <p:nvPr/>
        </p:nvGraphicFramePr>
        <p:xfrm>
          <a:off x="1873250" y="1371600"/>
          <a:ext cx="5435600" cy="4525965"/>
        </p:xfrm>
        <a:graphic>
          <a:graphicData uri="http://schemas.openxmlformats.org/drawingml/2006/table">
            <a:tbl>
              <a:tblPr/>
              <a:tblGrid>
                <a:gridCol w="3815928"/>
                <a:gridCol w="809836"/>
                <a:gridCol w="809836"/>
              </a:tblGrid>
              <a:tr h="133811">
                <a:tc>
                  <a:txBody>
                    <a:bodyPr/>
                    <a:lstStyle/>
                    <a:p>
                      <a:pPr algn="l" fontAlgn="b"/>
                      <a:endParaRPr lang="en-US" sz="800" b="0" i="0" u="none" strike="noStrike">
                        <a:effectLst/>
                        <a:latin typeface="Arial"/>
                      </a:endParaRP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a:rPr>
                        <a:t> FY 15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800" b="1" i="0" u="none" strike="noStrike">
                          <a:effectLst/>
                          <a:latin typeface="Arial"/>
                        </a:rPr>
                        <a:t> FY 16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33811">
                <a:tc>
                  <a:txBody>
                    <a:bodyPr/>
                    <a:lstStyle/>
                    <a:p>
                      <a:pPr algn="ctr" fontAlgn="b"/>
                      <a:r>
                        <a:rPr lang="en-US" sz="800" b="1" i="0" u="none" strike="noStrike">
                          <a:effectLst/>
                          <a:latin typeface="Arial"/>
                        </a:rPr>
                        <a:t>Program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a:rPr>
                        <a:t>Enacted</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effectLst/>
                          <a:latin typeface="Arial"/>
                        </a:rPr>
                        <a:t>Request</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57425">
                <a:tc>
                  <a:txBody>
                    <a:bodyPr/>
                    <a:lstStyle/>
                    <a:p>
                      <a:pPr algn="l" fontAlgn="b"/>
                      <a:r>
                        <a:rPr lang="en-US" sz="900" b="0" i="0" u="none" strike="noStrike">
                          <a:solidFill>
                            <a:srgbClr val="000000"/>
                          </a:solidFill>
                          <a:effectLst/>
                          <a:latin typeface="Calibri"/>
                        </a:rPr>
                        <a:t> Fire Research &amp; Safety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effectLst/>
                          <a:latin typeface="Arial"/>
                        </a:rPr>
                        <a:t> $      6,000,000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effectLst/>
                          <a:latin typeface="Arial"/>
                        </a:rPr>
                        <a:t> $      6,643,000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57425">
                <a:tc>
                  <a:txBody>
                    <a:bodyPr/>
                    <a:lstStyle/>
                    <a:p>
                      <a:pPr algn="l" fontAlgn="b"/>
                      <a:r>
                        <a:rPr lang="en-US" sz="900" b="0" i="0" u="none" strike="noStrike">
                          <a:solidFill>
                            <a:srgbClr val="000000"/>
                          </a:solidFill>
                          <a:effectLst/>
                          <a:latin typeface="Calibri"/>
                        </a:rPr>
                        <a:t> Propulsion &amp; Fuel Systems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2,000,000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3,034,000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57425">
                <a:tc>
                  <a:txBody>
                    <a:bodyPr/>
                    <a:lstStyle/>
                    <a:p>
                      <a:pPr algn="l" fontAlgn="b"/>
                      <a:r>
                        <a:rPr lang="en-US" sz="900" b="0" i="0" u="none" strike="noStrike">
                          <a:solidFill>
                            <a:srgbClr val="000000"/>
                          </a:solidFill>
                          <a:effectLst/>
                          <a:latin typeface="Calibri"/>
                        </a:rPr>
                        <a:t> Advanced Materials /Structural Safety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2,909,000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3,625,000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57425">
                <a:tc>
                  <a:txBody>
                    <a:bodyPr/>
                    <a:lstStyle/>
                    <a:p>
                      <a:pPr algn="l" fontAlgn="b"/>
                      <a:r>
                        <a:rPr lang="en-US" sz="900" b="0" i="0" u="none" strike="noStrike">
                          <a:solidFill>
                            <a:srgbClr val="000000"/>
                          </a:solidFill>
                          <a:effectLst/>
                          <a:latin typeface="Calibri"/>
                        </a:rPr>
                        <a:t> Aircraft Icing/Digital System Safety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5,500,000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6,920,000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57425">
                <a:tc>
                  <a:txBody>
                    <a:bodyPr/>
                    <a:lstStyle/>
                    <a:p>
                      <a:pPr algn="l" fontAlgn="b"/>
                      <a:r>
                        <a:rPr lang="en-US" sz="900" b="0" i="0" u="none" strike="noStrike">
                          <a:solidFill>
                            <a:srgbClr val="000000"/>
                          </a:solidFill>
                          <a:effectLst/>
                          <a:latin typeface="Calibri"/>
                        </a:rPr>
                        <a:t> Continued Air Worthiness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9,619,000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8,987,000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57425">
                <a:tc>
                  <a:txBody>
                    <a:bodyPr/>
                    <a:lstStyle/>
                    <a:p>
                      <a:pPr algn="l" fontAlgn="b"/>
                      <a:r>
                        <a:rPr lang="en-US" sz="900" b="0" i="0" u="none" strike="noStrike">
                          <a:solidFill>
                            <a:srgbClr val="000000"/>
                          </a:solidFill>
                          <a:effectLst/>
                          <a:latin typeface="Calibri"/>
                        </a:rPr>
                        <a:t> Aircraft Catastrophic  Failure Prevention Research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1,500,000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1,433,000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33811">
                <a:tc>
                  <a:txBody>
                    <a:bodyPr/>
                    <a:lstStyle/>
                    <a:p>
                      <a:pPr algn="l" fontAlgn="b"/>
                      <a:r>
                        <a:rPr lang="en-US" sz="800" b="0" i="0" u="none" strike="noStrike">
                          <a:effectLst/>
                          <a:latin typeface="Arial"/>
                        </a:rPr>
                        <a:t> Flightdeck/Maintenance/System Integration Human Factors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6,000,000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9,947,000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57425">
                <a:tc>
                  <a:txBody>
                    <a:bodyPr/>
                    <a:lstStyle/>
                    <a:p>
                      <a:pPr algn="l" fontAlgn="b"/>
                      <a:r>
                        <a:rPr lang="en-US" sz="900" b="0" i="0" u="none" strike="noStrike">
                          <a:solidFill>
                            <a:srgbClr val="000000"/>
                          </a:solidFill>
                          <a:effectLst/>
                          <a:latin typeface="Calibri"/>
                        </a:rPr>
                        <a:t> Safety System Management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7,970,000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6,063,000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33811">
                <a:tc>
                  <a:txBody>
                    <a:bodyPr/>
                    <a:lstStyle/>
                    <a:p>
                      <a:pPr algn="l" fontAlgn="b"/>
                      <a:r>
                        <a:rPr lang="en-US" sz="800" b="0" i="0" u="none" strike="noStrike">
                          <a:effectLst/>
                          <a:latin typeface="Arial"/>
                        </a:rPr>
                        <a:t> Air Traffic Control/Technical Operations Human Factors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5,400,000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5,995,000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57425">
                <a:tc>
                  <a:txBody>
                    <a:bodyPr/>
                    <a:lstStyle/>
                    <a:p>
                      <a:pPr algn="l" fontAlgn="b"/>
                      <a:r>
                        <a:rPr lang="en-US" sz="900" b="0" i="0" u="none" strike="noStrike">
                          <a:solidFill>
                            <a:srgbClr val="000000"/>
                          </a:solidFill>
                          <a:effectLst/>
                          <a:latin typeface="Calibri"/>
                        </a:rPr>
                        <a:t> Aeromedical Research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8,300,000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10,255,000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33811">
                <a:tc>
                  <a:txBody>
                    <a:bodyPr/>
                    <a:lstStyle/>
                    <a:p>
                      <a:pPr algn="l" fontAlgn="b"/>
                      <a:r>
                        <a:rPr lang="en-US" sz="800" b="0" i="0" u="none" strike="noStrike">
                          <a:effectLst/>
                          <a:latin typeface="Arial"/>
                        </a:rPr>
                        <a:t> Weather Research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14,847,000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18,253,000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33811">
                <a:tc>
                  <a:txBody>
                    <a:bodyPr/>
                    <a:lstStyle/>
                    <a:p>
                      <a:pPr algn="l" fontAlgn="b"/>
                      <a:r>
                        <a:rPr lang="en-US" sz="800" b="0" i="0" u="none" strike="noStrike">
                          <a:effectLst/>
                          <a:latin typeface="Arial"/>
                        </a:rPr>
                        <a:t> Unmanned Aircraft Systems Research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14,974,000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9,635,000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33811">
                <a:tc>
                  <a:txBody>
                    <a:bodyPr/>
                    <a:lstStyle/>
                    <a:p>
                      <a:pPr algn="l" fontAlgn="b"/>
                      <a:r>
                        <a:rPr lang="en-US" sz="800" b="0" i="0" u="none" strike="noStrike">
                          <a:effectLst/>
                          <a:latin typeface="Arial"/>
                        </a:rPr>
                        <a:t> NextGen -  Alternative Fuels for General Aviation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6,000,000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5,833,000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33811">
                <a:tc>
                  <a:txBody>
                    <a:bodyPr/>
                    <a:lstStyle/>
                    <a:p>
                      <a:pPr algn="l" fontAlgn="b"/>
                      <a:r>
                        <a:rPr lang="en-US" sz="800" b="1" i="0" u="none" strike="noStrike">
                          <a:effectLst/>
                          <a:latin typeface="Arial"/>
                        </a:rPr>
                        <a:t>Total Safety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91,019,000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96,623,000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811">
                <a:tc>
                  <a:txBody>
                    <a:bodyPr/>
                    <a:lstStyle/>
                    <a:p>
                      <a:pPr algn="l" fontAlgn="b"/>
                      <a:endParaRPr lang="en-US" sz="800" b="0" i="0" u="none" strike="noStrike">
                        <a:effectLst/>
                        <a:latin typeface="Arial"/>
                      </a:endParaRP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33811">
                <a:tc>
                  <a:txBody>
                    <a:bodyPr/>
                    <a:lstStyle/>
                    <a:p>
                      <a:pPr algn="l" fontAlgn="b"/>
                      <a:r>
                        <a:rPr lang="en-US" sz="800" b="0" i="0" u="none" strike="noStrike">
                          <a:effectLst/>
                          <a:latin typeface="Arial"/>
                        </a:rPr>
                        <a:t> NextGen - Wake Turbulence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8,541,000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8,680,000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57425">
                <a:tc>
                  <a:txBody>
                    <a:bodyPr/>
                    <a:lstStyle/>
                    <a:p>
                      <a:pPr algn="l" fontAlgn="b"/>
                      <a:r>
                        <a:rPr lang="en-US" sz="900" b="0" i="0" u="none" strike="noStrike">
                          <a:solidFill>
                            <a:srgbClr val="000000"/>
                          </a:solidFill>
                          <a:effectLst/>
                          <a:latin typeface="Calibri"/>
                        </a:rPr>
                        <a:t> NextGen - Air Ground Integration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9,697,000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8,875,000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57425">
                <a:tc>
                  <a:txBody>
                    <a:bodyPr/>
                    <a:lstStyle/>
                    <a:p>
                      <a:pPr algn="l" fontAlgn="b"/>
                      <a:r>
                        <a:rPr lang="en-US" sz="900" b="0" i="0" u="none" strike="noStrike">
                          <a:solidFill>
                            <a:srgbClr val="000000"/>
                          </a:solidFill>
                          <a:effectLst/>
                          <a:latin typeface="Calibri"/>
                        </a:rPr>
                        <a:t> NextGen -  Weather Technology in the Cockpit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4,048,000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800" b="0" i="0" u="none" strike="noStrike">
                          <a:effectLst/>
                          <a:latin typeface="Arial"/>
                        </a:rPr>
                        <a:t> $      4,116,000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133811">
                <a:tc>
                  <a:txBody>
                    <a:bodyPr/>
                    <a:lstStyle/>
                    <a:p>
                      <a:pPr algn="l" fontAlgn="b"/>
                      <a:r>
                        <a:rPr lang="en-US" sz="800" b="0" i="0" u="none" strike="noStrike">
                          <a:effectLst/>
                          <a:latin typeface="Arial"/>
                        </a:rPr>
                        <a:t>Commercial Space</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3,000,000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33811">
                <a:tc>
                  <a:txBody>
                    <a:bodyPr/>
                    <a:lstStyle/>
                    <a:p>
                      <a:pPr algn="l" fontAlgn="b"/>
                      <a:r>
                        <a:rPr lang="en-US" sz="800" b="1" i="0" u="none" strike="noStrike">
                          <a:effectLst/>
                          <a:latin typeface="Arial"/>
                        </a:rPr>
                        <a:t> Total Economic Competiveness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22,286,000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24,671,000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425">
                <a:tc>
                  <a:txBody>
                    <a:bodyPr/>
                    <a:lstStyle/>
                    <a:p>
                      <a:pPr algn="l" fontAlgn="b"/>
                      <a:endParaRPr lang="en-US" sz="900" b="0" i="0" u="none" strike="noStrike">
                        <a:solidFill>
                          <a:srgbClr val="000000"/>
                        </a:solidFill>
                        <a:effectLst/>
                        <a:latin typeface="Calibri"/>
                      </a:endParaRP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425">
                <a:tc>
                  <a:txBody>
                    <a:bodyPr/>
                    <a:lstStyle/>
                    <a:p>
                      <a:pPr algn="l" fontAlgn="b"/>
                      <a:r>
                        <a:rPr lang="en-US" sz="900" b="0" i="0" u="none" strike="noStrike">
                          <a:solidFill>
                            <a:srgbClr val="000000"/>
                          </a:solidFill>
                          <a:effectLst/>
                          <a:latin typeface="Calibri"/>
                        </a:rPr>
                        <a:t> Environment &amp; Energy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effectLst/>
                          <a:latin typeface="Arial"/>
                        </a:rPr>
                        <a:t> $    14,921,000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effectLst/>
                          <a:latin typeface="Arial"/>
                        </a:rPr>
                        <a:t> $    15,061,000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57425">
                <a:tc>
                  <a:txBody>
                    <a:bodyPr/>
                    <a:lstStyle/>
                    <a:p>
                      <a:pPr algn="l" fontAlgn="b"/>
                      <a:r>
                        <a:rPr lang="en-US" sz="900" b="0" i="0" u="none" strike="noStrike">
                          <a:solidFill>
                            <a:srgbClr val="000000"/>
                          </a:solidFill>
                          <a:effectLst/>
                          <a:latin typeface="Calibri"/>
                        </a:rPr>
                        <a:t> NextGen Environmental Research - Aircraft Technologies, Fuels and Metrics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23,014,000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23,823,000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33811">
                <a:tc>
                  <a:txBody>
                    <a:bodyPr/>
                    <a:lstStyle/>
                    <a:p>
                      <a:pPr algn="l" fontAlgn="b"/>
                      <a:r>
                        <a:rPr lang="en-US" sz="800" b="1" i="0" u="none" strike="noStrike">
                          <a:effectLst/>
                          <a:latin typeface="Arial"/>
                        </a:rPr>
                        <a:t> Environmental Sustainability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37,935,000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38,884,000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425">
                <a:tc>
                  <a:txBody>
                    <a:bodyPr/>
                    <a:lstStyle/>
                    <a:p>
                      <a:pPr algn="l" fontAlgn="b"/>
                      <a:endParaRPr lang="en-US" sz="900" b="0" i="0" u="none" strike="noStrike">
                        <a:solidFill>
                          <a:srgbClr val="000000"/>
                        </a:solidFill>
                        <a:effectLst/>
                        <a:latin typeface="Calibri"/>
                      </a:endParaRP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7425">
                <a:tc>
                  <a:txBody>
                    <a:bodyPr/>
                    <a:lstStyle/>
                    <a:p>
                      <a:pPr algn="l" fontAlgn="b"/>
                      <a:r>
                        <a:rPr lang="en-US" sz="900" b="0" i="0" u="none" strike="noStrike">
                          <a:solidFill>
                            <a:srgbClr val="000000"/>
                          </a:solidFill>
                          <a:effectLst/>
                          <a:latin typeface="Calibri"/>
                        </a:rPr>
                        <a:t> System Planning and Resource Management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effectLst/>
                          <a:latin typeface="Arial"/>
                        </a:rPr>
                        <a:t> $      2,100,000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effectLst/>
                          <a:latin typeface="Arial"/>
                        </a:rPr>
                        <a:t> $      2,377,000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57425">
                <a:tc>
                  <a:txBody>
                    <a:bodyPr/>
                    <a:lstStyle/>
                    <a:p>
                      <a:pPr algn="l" fontAlgn="b"/>
                      <a:r>
                        <a:rPr lang="en-US" sz="900" b="0" i="0" u="none" strike="noStrike">
                          <a:solidFill>
                            <a:srgbClr val="000000"/>
                          </a:solidFill>
                          <a:effectLst/>
                          <a:latin typeface="Calibri"/>
                        </a:rPr>
                        <a:t> WJHTC Lab Facilities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3,410,000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3,445,000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33811">
                <a:tc>
                  <a:txBody>
                    <a:bodyPr/>
                    <a:lstStyle/>
                    <a:p>
                      <a:pPr algn="l" fontAlgn="b"/>
                      <a:r>
                        <a:rPr lang="en-US" sz="800" b="1" i="0" u="none" strike="noStrike">
                          <a:effectLst/>
                          <a:latin typeface="Arial"/>
                        </a:rPr>
                        <a:t> Mission Support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5,510,000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5,822,000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3811">
                <a:tc>
                  <a:txBody>
                    <a:bodyPr/>
                    <a:lstStyle/>
                    <a:p>
                      <a:pPr algn="r" fontAlgn="b"/>
                      <a:r>
                        <a:rPr lang="en-US" sz="800" b="1" i="0" u="none" strike="noStrike">
                          <a:effectLst/>
                          <a:latin typeface="Arial"/>
                        </a:rPr>
                        <a:t>Total Research Engineering &amp; Development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a:effectLst/>
                          <a:latin typeface="Arial"/>
                        </a:rPr>
                        <a:t> $   156,750,000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800" b="0" i="0" u="none" strike="noStrike" dirty="0">
                          <a:effectLst/>
                          <a:latin typeface="Arial"/>
                        </a:rPr>
                        <a:t> $   166,000,000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xfrm>
            <a:off x="476250" y="255588"/>
            <a:ext cx="8229600" cy="10874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FY 16 R,E&amp;D Request</a:t>
            </a:r>
          </a:p>
        </p:txBody>
      </p:sp>
      <p:sp>
        <p:nvSpPr>
          <p:cNvPr id="7171" name="Content Placeholder 1"/>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Tx/>
              <a:buNone/>
            </a:pPr>
            <a:r>
              <a:rPr lang="en-US" smtClean="0"/>
              <a:t> </a:t>
            </a:r>
          </a:p>
        </p:txBody>
      </p:sp>
      <p:sp>
        <p:nvSpPr>
          <p:cNvPr id="7172"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7173" name="Object 2"/>
          <p:cNvGraphicFramePr>
            <a:graphicFrameLocks noChangeAspect="1"/>
          </p:cNvGraphicFramePr>
          <p:nvPr/>
        </p:nvGraphicFramePr>
        <p:xfrm>
          <a:off x="923925" y="1284288"/>
          <a:ext cx="6981825" cy="4716462"/>
        </p:xfrm>
        <a:graphic>
          <a:graphicData uri="http://schemas.openxmlformats.org/presentationml/2006/ole">
            <mc:AlternateContent xmlns:mc="http://schemas.openxmlformats.org/markup-compatibility/2006">
              <mc:Choice xmlns:v="urn:schemas-microsoft-com:vml" Requires="v">
                <p:oleObj spid="_x0000_s7174" name="Worksheet" r:id="rId5" imgW="6819874" imgH="4981704" progId="Excel.Sheet.8">
                  <p:embed/>
                </p:oleObj>
              </mc:Choice>
              <mc:Fallback>
                <p:oleObj name="Worksheet" r:id="rId5" imgW="6819874" imgH="4981704" progId="Excel.Sheet.8">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3925" y="1284288"/>
                        <a:ext cx="6981825" cy="471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FY 2016 House Language</a:t>
            </a:r>
          </a:p>
        </p:txBody>
      </p:sp>
      <p:sp>
        <p:nvSpPr>
          <p:cNvPr id="6147" name="Content Placeholder 2"/>
          <p:cNvSpPr>
            <a:spLocks noGrp="1"/>
          </p:cNvSpPr>
          <p:nvPr>
            <p:ph idx="1"/>
          </p:nvPr>
        </p:nvSpPr>
        <p:spPr bwMode="auto">
          <a:xfrm>
            <a:off x="457200" y="1285875"/>
            <a:ext cx="8229600" cy="47815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defRPr/>
            </a:pPr>
            <a:endParaRPr lang="en-US" sz="1200" dirty="0" smtClean="0"/>
          </a:p>
          <a:p>
            <a:pPr>
              <a:defRPr/>
            </a:pPr>
            <a:r>
              <a:rPr lang="en-US" sz="1400" i="1" dirty="0" smtClean="0"/>
              <a:t>Unmanned </a:t>
            </a:r>
            <a:r>
              <a:rPr lang="en-US" sz="1400" i="1" dirty="0"/>
              <a:t>aircraft systems research.</a:t>
            </a:r>
            <a:r>
              <a:rPr lang="en-US" sz="1400" dirty="0"/>
              <a:t>—The FAA has established six UAS test sites, which are expected to provide valuable information for developing the regulatory framework for UAS integration. However, the FAA will need to ensure it develops a comprehensive plan to identify research priorities, including how data from test site operations will be gathered, analyzed, and used. The Committee recognizes these challenges and provides $12,635,000 for Unmanned Aircraft Systems Research, which is $3,000,000 above the budget request. These additional funds are provided to help meet the FAA’s UAS research goals of system safety and data gathering, aircraft certification, command and control link challenges, control station layout and certification, sense and avoid, and environmental impacts.</a:t>
            </a:r>
          </a:p>
          <a:p>
            <a:pPr marL="0" indent="0">
              <a:buFontTx/>
              <a:buNone/>
              <a:defRPr/>
            </a:pPr>
            <a:r>
              <a:rPr lang="en-US" sz="1400" dirty="0" smtClean="0"/>
              <a:t>	</a:t>
            </a:r>
          </a:p>
          <a:p>
            <a:pPr>
              <a:defRPr/>
            </a:pPr>
            <a:r>
              <a:rPr lang="en-US" sz="1400" i="1" dirty="0" err="1"/>
              <a:t>NextGen</a:t>
            </a:r>
            <a:r>
              <a:rPr lang="en-US" sz="1400" i="1" dirty="0"/>
              <a:t>-alternative fuels for general aviation.</a:t>
            </a:r>
            <a:r>
              <a:rPr lang="en-US" sz="1400" dirty="0"/>
              <a:t>—The Committee provides $7,000,000 for alternative fuels research for general aviation, which is $1,000,000 above the fiscal year 2015 enacted level and $1,167,000 above the budget request. During the complex transition of the general aviation piston fleet to an unleaded fuel, an increase in funding above last year is merited to move from research to a phase focused on coordinating and facilitating the </a:t>
            </a:r>
            <a:r>
              <a:rPr lang="en-US" sz="1400" dirty="0" err="1"/>
              <a:t>fleetwide</a:t>
            </a:r>
            <a:r>
              <a:rPr lang="en-US" sz="1400" dirty="0"/>
              <a:t> evaluation, certification and deployment of an unleaded fuel and to help overcome any market issues that prevent it from moving forward. The Committee recognizes this is a multi-year effort and looks forward to updates on the continued progress on this initiative as it effectively balances environmental improvement with aviation safety, technical challenges, and economic impact. </a:t>
            </a:r>
          </a:p>
          <a:p>
            <a:pPr>
              <a:defRPr/>
            </a:pPr>
            <a:endParaRPr lang="en-US" sz="1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FY 2016 House Language</a:t>
            </a:r>
          </a:p>
        </p:txBody>
      </p:sp>
      <p:sp>
        <p:nvSpPr>
          <p:cNvPr id="9219" name="Content Placeholder 2"/>
          <p:cNvSpPr>
            <a:spLocks noGrp="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400" i="1" smtClean="0"/>
              <a:t>NextGen environmental research—aircraft technologies, fuels and metrics.</a:t>
            </a:r>
            <a:r>
              <a:rPr lang="en-US" sz="1400" smtClean="0"/>
              <a:t>— The Committee provides $23,823,000 for the FAA’s NextGen environmental research aircraft technologies, fuels and metrics program, which is $809,000 above the fiscal year 2015 enacted level and the same as the budget request. In addition, the Committee continues to support the FAA’s continuous, lower energy emissions, and noise program (CLEEN). The CLEEN program has helped to advance the research and development of advanced engine and airframe technologies that conserve more fuel and produce fewer emissions than current technologies. </a:t>
            </a:r>
          </a:p>
          <a:p>
            <a:endParaRPr lang="en-US" sz="1200" smtClean="0"/>
          </a:p>
          <a:p>
            <a:endParaRPr lang="en-US" sz="12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FY 2015 Senate Language</a:t>
            </a:r>
          </a:p>
        </p:txBody>
      </p:sp>
      <p:sp>
        <p:nvSpPr>
          <p:cNvPr id="3" name="Content Placeholder 2"/>
          <p:cNvSpPr>
            <a:spLocks noGrp="1"/>
          </p:cNvSpPr>
          <p:nvPr>
            <p:ph idx="1"/>
          </p:nvPr>
        </p:nvSpPr>
        <p:spPr/>
        <p:txBody>
          <a:bodyPr/>
          <a:lstStyle/>
          <a:p>
            <a:pPr>
              <a:defRPr/>
            </a:pPr>
            <a:r>
              <a:rPr lang="en-US" sz="1400" i="1" dirty="0"/>
              <a:t>Unmanned Aerial Systems Research—Center of Excellence</a:t>
            </a:r>
            <a:r>
              <a:rPr lang="en-US" sz="1400" dirty="0" smtClean="0"/>
              <a:t>.—</a:t>
            </a:r>
            <a:r>
              <a:rPr lang="en-US" sz="1400" dirty="0"/>
              <a:t>The Committee recommendation includes $14,635,000 for unmanned aircraft systems research, an increase of $5,000,000 above the budget request and $339,000 below the fiscal year 2015 enacted level. The Committee directs the FAA to dedicate the funding increase over the budget request to the center of excellence. The Committee is pleased that the Department has established a UAS center of excellence to address a host of research challenges associated with integration of UAS into the national airspace. The formation of a UAS center of excellence is essential to meet the requirements enacted as part of the FAA Modernization and Reform Act of 2012. The Committee directs that the center of excellence shall focus on key areas of UAS research including: airworthiness, remote sensing, advanced composites, detect and avoid, and low altitude research in harsh climates. Additionally, the center should maintain close relations with disaster response agencies, the Department of Homeland Security and the Department of Agriculture in order to facilitate research in important UAS mission areas, such as environmental monitoring, weather and hydrologic prediction, precision agriculture, law enforcement, disaster response and oil transportation systems monitoring.</a:t>
            </a:r>
          </a:p>
          <a:p>
            <a:pPr marL="0" indent="0">
              <a:buFontTx/>
              <a:buNone/>
              <a:defRPr/>
            </a:pPr>
            <a:r>
              <a:rPr lang="en-US" sz="1200" dirty="0" smtClean="0"/>
              <a:t> </a:t>
            </a:r>
            <a:endParaRPr lang="en-US" sz="1200" dirty="0"/>
          </a:p>
          <a:p>
            <a:pPr>
              <a:defRPr/>
            </a:pPr>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FY 2016 Senate Language</a:t>
            </a:r>
          </a:p>
        </p:txBody>
      </p:sp>
      <p:sp>
        <p:nvSpPr>
          <p:cNvPr id="11267" name="Content Placeholder 2"/>
          <p:cNvSpPr>
            <a:spLocks noGrp="1"/>
          </p:cNvSpPr>
          <p:nvPr>
            <p:ph idx="1"/>
          </p:nvPr>
        </p:nvSpPr>
        <p:spPr bwMode="auto">
          <a:xfrm>
            <a:off x="438150" y="1381125"/>
            <a:ext cx="8229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100" i="1" smtClean="0"/>
              <a:t>Unmanned Aerial Systems Research—Test Sites</a:t>
            </a:r>
            <a:r>
              <a:rPr lang="en-US" sz="1100" smtClean="0"/>
              <a:t>.—The Committee notes that integration of UAS into the National Airspace System [NAS] remains a national priority with the potential to increase public safety and bring economic benefits to a wide range of  industries. In December 2013, the FAA chose six UAS test sites to assist the FAA in meeting its UAS research needs. In order to successfully meet its goals for integration, the FAA must execute an organized research plan to effectively leverage the capabilities of the test sites, as well as research being done by other Federal agencies, such as the National Aeronautics and Space Administration, to guide its ongoing efforts to integrate UAS into the NAS. Research projects and programs funded through the center of excellence should use the airspace and capabilities available through the six test sites when conducting flight operations and collecting data. The Committee expects UAS flight operations conducted as part of  the center of excellence research to be performed at one of six test sites selected for UAS research and airspace integration. The Committee also directs the FAA’s William J. Hughes Technical Center to use these test sites in conducting its research and operational tests. The Committee recommendation includes $14,635,000 for unmanned aircraft systems research, of which $9,635,000 fully funds the FAA’s budget request to support the technical center’s research activities related to unmanned systems. This funding may be used to support the center’s research activities and operational tests conducted at the test sites.</a:t>
            </a:r>
          </a:p>
          <a:p>
            <a:r>
              <a:rPr lang="en-US" sz="1100" smtClean="0"/>
              <a:t>Because of the importance of these efforts, the Committee reiterates its direction from last year to improve the ‘‘Integration of Civil Unmanned Aircraft Systems [UAS] in the National Airspace System [NAS] Roadmap,’’ by including a strategic plan on research efforts.  The strategic plan shall discuss: the specific research needs to safely integrate UAS into the NAS, including an examination of the research goals that the FAA must reach in order to successfully and safely advance NAS integration; FAA’s strategy to obtain the identified research through partnerships with other Federal agencies, the UAS center of excellence, participants in the UAS and aviation industry, and the UAS test sites; and an evaluation of the ability of the UAS test sites to coordinate with the FAA and its center of excellence, and participate in the FAA’s strategy to help achieve the research goals identified in the roadmap. The roadmap should also address milestones for research and development activities needed to allow operations of UAS flying beyond the line of sight. The first edition of the roadmap was published in 2013, and the Committee directs the FAA to update this roadmap no later than December 31, 2016.</a:t>
            </a:r>
          </a:p>
          <a:p>
            <a:endParaRPr lang="en-US" sz="1100" smtClean="0"/>
          </a:p>
        </p:txBody>
      </p:sp>
    </p:spTree>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8ADB9F8-54F7-408D-8A3D-5D1C9C39E639}"/>
</file>

<file path=customXml/itemProps2.xml><?xml version="1.0" encoding="utf-8"?>
<ds:datastoreItem xmlns:ds="http://schemas.openxmlformats.org/officeDocument/2006/customXml" ds:itemID="{0E230127-3995-490E-BBBE-2141C19FD25E}"/>
</file>

<file path=customXml/itemProps3.xml><?xml version="1.0" encoding="utf-8"?>
<ds:datastoreItem xmlns:ds="http://schemas.openxmlformats.org/officeDocument/2006/customXml" ds:itemID="{E0EEBCA2-674A-4E9A-AF48-8243A85A4DD3}"/>
</file>

<file path=docProps/app.xml><?xml version="1.0" encoding="utf-8"?>
<Properties xmlns="http://schemas.openxmlformats.org/officeDocument/2006/extended-properties" xmlns:vt="http://schemas.openxmlformats.org/officeDocument/2006/docPropsVTypes">
  <Template/>
  <TotalTime>61122</TotalTime>
  <Words>2203</Words>
  <Application>Microsoft Office PowerPoint</Application>
  <PresentationFormat>On-screen Show (4:3)</PresentationFormat>
  <Paragraphs>235</Paragraphs>
  <Slides>16</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vt:lpstr>
      <vt:lpstr>Times New Roman</vt:lpstr>
      <vt:lpstr>Calibri</vt:lpstr>
      <vt:lpstr>1_Custom Design</vt:lpstr>
      <vt:lpstr>Microsoft Excel 97-2003 Worksheet</vt:lpstr>
      <vt:lpstr>REDAC  Human Factors Subcommittee</vt:lpstr>
      <vt:lpstr>R,E&amp;D FY 15 Budget</vt:lpstr>
      <vt:lpstr>FAA FY 2016 Budget Request</vt:lpstr>
      <vt:lpstr>FY 16 R,E&amp;D Request</vt:lpstr>
      <vt:lpstr>FY 16 R,E&amp;D Request</vt:lpstr>
      <vt:lpstr>FY 2016 House Language</vt:lpstr>
      <vt:lpstr>FY 2016 House Language</vt:lpstr>
      <vt:lpstr>FY 2015 Senate Language</vt:lpstr>
      <vt:lpstr>FY 2016 Senate Language</vt:lpstr>
      <vt:lpstr>FY 2016 Senate Language</vt:lpstr>
      <vt:lpstr>FY 2016 Senate Language</vt:lpstr>
      <vt:lpstr>FY 16 Congressional Issues</vt:lpstr>
      <vt:lpstr>PowerPoint Presentation</vt:lpstr>
      <vt:lpstr>Out Year Targets</vt:lpstr>
      <vt:lpstr>FAA Reauthorization</vt:lpstr>
      <vt:lpstr>Budget Future - TBD</vt:lpstr>
    </vt:vector>
  </TitlesOfParts>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MTONEY</dc:creator>
  <cp:lastModifiedBy>Sherry Chappell</cp:lastModifiedBy>
  <cp:revision>569</cp:revision>
  <cp:lastPrinted>2014-07-17T16:41:43Z</cp:lastPrinted>
  <dcterms:created xsi:type="dcterms:W3CDTF">2005-01-28T20:32:53Z</dcterms:created>
  <dcterms:modified xsi:type="dcterms:W3CDTF">2015-08-24T14:13:28Z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