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1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3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73" r:id="rId2"/>
    <p:sldId id="275" r:id="rId3"/>
    <p:sldId id="276" r:id="rId4"/>
    <p:sldId id="277" r:id="rId5"/>
    <p:sldId id="260" r:id="rId6"/>
    <p:sldId id="261" r:id="rId7"/>
    <p:sldId id="263" r:id="rId8"/>
    <p:sldId id="264" r:id="rId9"/>
    <p:sldId id="271" r:id="rId10"/>
    <p:sldId id="272" r:id="rId11"/>
    <p:sldId id="266" r:id="rId12"/>
    <p:sldId id="267" r:id="rId13"/>
    <p:sldId id="270" r:id="rId14"/>
    <p:sldId id="274" r:id="rId15"/>
    <p:sldId id="278" r:id="rId16"/>
    <p:sldId id="279" r:id="rId17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AFF0"/>
    <a:srgbClr val="55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1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26" Type="http://schemas.openxmlformats.org/officeDocument/2006/relationships/customXml" Target="../customXml/item2.xml"/><Relationship Id="rId2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" Type="http://schemas.openxmlformats.org/officeDocument/2006/relationships/slide" Target="slides/slide6.xml"/><Relationship Id="rId25" Type="http://schemas.openxmlformats.org/officeDocument/2006/relationships/customXml" Target="../customXml/item1.xml"/><Relationship Id="rId20" Type="http://schemas.openxmlformats.org/officeDocument/2006/relationships/printerSettings" Target="printerSettings/printerSettings1.bin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24" Type="http://schemas.openxmlformats.org/officeDocument/2006/relationships/tableStyles" Target="tableStyles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theme" Target="theme/theme1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22" Type="http://schemas.openxmlformats.org/officeDocument/2006/relationships/viewProps" Target="viewProps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7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989FE-3378-B843-AE05-26F079CEEEAC}" type="datetimeFigureOut">
              <a:rPr lang="en-US" smtClean="0"/>
              <a:t>9/2/15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7CD0A-A6D2-814E-8CC5-30767F200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961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923123D3-6649-44CC-9C34-60CBA78339B6}" type="datetimeFigureOut">
              <a:rPr lang="en-US" smtClean="0"/>
              <a:pPr/>
              <a:t>9/2/15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DF486C0-1176-4058-8E73-723AFF72B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416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F10BDD-E483-4551-909F-113D372AB3CE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000" dirty="0">
              <a:latin typeface="Arial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6847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696913"/>
            <a:ext cx="4640263" cy="3481387"/>
          </a:xfrm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8561392" indent="-38096602" eaLnBrk="0" hangingPunct="0">
              <a:defRPr sz="10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46479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929579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1394369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185915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fld id="{E0546C57-D2D2-4940-A249-4A1DF5565776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2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733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BF045-4C94-4198-82C4-31DB9D251B1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885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BF045-4C94-4198-82C4-31DB9D251B1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810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B3FC81-455A-3043-9BA7-3758ED18CF8C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51203" name="Rectangle 7"/>
          <p:cNvSpPr txBox="1">
            <a:spLocks noGrp="1" noChangeArrowheads="1"/>
          </p:cNvSpPr>
          <p:nvPr/>
        </p:nvSpPr>
        <p:spPr bwMode="auto">
          <a:xfrm>
            <a:off x="6141375" y="8924060"/>
            <a:ext cx="545500" cy="18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  <a:spAutoFit/>
          </a:bodyPr>
          <a:lstStyle/>
          <a:p>
            <a:pPr algn="r" defTabSz="888272"/>
            <a:fld id="{DDCE56B8-894B-3A42-A828-CD29CDFDA109}" type="slidenum">
              <a:rPr lang="en-US" sz="1200">
                <a:ea typeface="Arial" charset="0"/>
                <a:cs typeface="Arial" charset="0"/>
              </a:rPr>
              <a:pPr algn="r" defTabSz="888272"/>
              <a:t>5</a:t>
            </a:fld>
            <a:endParaRPr lang="en-US" sz="1200" dirty="0">
              <a:ea typeface="Arial" charset="0"/>
              <a:cs typeface="Arial" charset="0"/>
            </a:endParaRPr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6613" y="381000"/>
            <a:ext cx="4489450" cy="3367088"/>
          </a:xfrm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0513" y="4000601"/>
            <a:ext cx="5866168" cy="246221"/>
          </a:xfrm>
          <a:noFill/>
          <a:ln/>
        </p:spPr>
        <p:txBody>
          <a:bodyPr/>
          <a:lstStyle/>
          <a:p>
            <a:pPr eaLnBrk="1" hangingPunct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41247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B3FC81-455A-3043-9BA7-3758ED18CF8C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51203" name="Rectangle 7"/>
          <p:cNvSpPr txBox="1">
            <a:spLocks noGrp="1" noChangeArrowheads="1"/>
          </p:cNvSpPr>
          <p:nvPr/>
        </p:nvSpPr>
        <p:spPr bwMode="auto">
          <a:xfrm>
            <a:off x="6141375" y="8924060"/>
            <a:ext cx="545500" cy="18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  <a:spAutoFit/>
          </a:bodyPr>
          <a:lstStyle/>
          <a:p>
            <a:pPr algn="r" defTabSz="888272"/>
            <a:fld id="{DDCE56B8-894B-3A42-A828-CD29CDFDA109}" type="slidenum">
              <a:rPr lang="en-US" sz="1200">
                <a:ea typeface="Arial" charset="0"/>
                <a:cs typeface="Arial" charset="0"/>
              </a:rPr>
              <a:pPr algn="r" defTabSz="888272"/>
              <a:t>6</a:t>
            </a:fld>
            <a:endParaRPr lang="en-US" sz="1200" dirty="0">
              <a:ea typeface="Arial" charset="0"/>
              <a:cs typeface="Arial" charset="0"/>
            </a:endParaRPr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6613" y="381000"/>
            <a:ext cx="4489450" cy="3367088"/>
          </a:xfrm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0513" y="4000601"/>
            <a:ext cx="5866168" cy="246221"/>
          </a:xfrm>
          <a:noFill/>
          <a:ln/>
        </p:spPr>
        <p:txBody>
          <a:bodyPr/>
          <a:lstStyle/>
          <a:p>
            <a:pPr eaLnBrk="1" hangingPunct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41247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29A86-933C-4256-9008-249B01171BD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29A86-933C-4256-9008-249B01171BD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C05A3C-D13A-4B09-B3A5-3E39A5010FD3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14</a:t>
            </a:fld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6692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D11B6ED6-5CB2-4B6C-A98A-807DE713279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B2A365D2-8EA9-469E-AA1D-B2257AAF799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553200"/>
            <a:ext cx="4275138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0" i="0">
                <a:solidFill>
                  <a:srgbClr val="FF0000"/>
                </a:solidFill>
                <a:latin typeface="Arial"/>
                <a:ea typeface="ＭＳ Ｐゴシック" pitchFamily="-112" charset="-128"/>
                <a:cs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66700"/>
            <a:ext cx="2171700" cy="59959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66700"/>
            <a:ext cx="6362700" cy="59959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227AA970-C486-4669-B4DC-58DF516355B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553200"/>
            <a:ext cx="4275138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0" i="0">
                <a:solidFill>
                  <a:srgbClr val="FF0000"/>
                </a:solidFill>
                <a:latin typeface="Arial"/>
                <a:ea typeface="ＭＳ Ｐゴシック" pitchFamily="-112" charset="-128"/>
                <a:cs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" y="165100"/>
            <a:ext cx="7772400" cy="6223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08100"/>
            <a:ext cx="8678863" cy="2147888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9D221EEA-0104-4E92-8837-7323D4B575E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553200"/>
            <a:ext cx="4275138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0" i="0">
                <a:solidFill>
                  <a:srgbClr val="FF0000"/>
                </a:solidFill>
                <a:latin typeface="Arial"/>
                <a:ea typeface="ＭＳ Ｐゴシック" pitchFamily="-112" charset="-128"/>
                <a:cs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" y="165100"/>
            <a:ext cx="7772400" cy="6223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2260600"/>
            <a:ext cx="4262438" cy="21478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2260600"/>
            <a:ext cx="4264025" cy="21478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FFD909A0-10B8-4E55-9E83-259E7604CA4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553200"/>
            <a:ext cx="4275138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0" i="0">
                <a:solidFill>
                  <a:srgbClr val="FF0000"/>
                </a:solidFill>
                <a:latin typeface="Arial"/>
                <a:ea typeface="ＭＳ Ｐゴシック" pitchFamily="-112" charset="-128"/>
                <a:cs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E584CCB4-7D4C-4AF0-B83C-4639A081113A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3D516612-EEC0-425F-ADC4-46CF09AAF8A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4114800"/>
            <a:ext cx="4262438" cy="2147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4114800"/>
            <a:ext cx="4264025" cy="2147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F44A91DF-3853-46C4-8C58-8590BB4A451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553200"/>
            <a:ext cx="4275138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0" i="0">
                <a:solidFill>
                  <a:srgbClr val="FF0000"/>
                </a:solidFill>
                <a:latin typeface="Arial"/>
                <a:ea typeface="ＭＳ Ｐゴシック" pitchFamily="-112" charset="-128"/>
                <a:cs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" y="141288"/>
            <a:ext cx="7772400" cy="6715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2E401CFC-00EC-48F3-9E8D-4AE7BFA7122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553200"/>
            <a:ext cx="4275138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0" i="0">
                <a:solidFill>
                  <a:srgbClr val="FF0000"/>
                </a:solidFill>
                <a:latin typeface="Arial"/>
                <a:ea typeface="ＭＳ Ｐゴシック" pitchFamily="-112" charset="-128"/>
                <a:cs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AC4AEECD-6152-46DC-B013-C1F82F272DD8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553200"/>
            <a:ext cx="4275138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0" i="0">
                <a:solidFill>
                  <a:srgbClr val="FF0000"/>
                </a:solidFill>
                <a:latin typeface="Arial"/>
                <a:ea typeface="ＭＳ Ｐゴシック" pitchFamily="-112" charset="-128"/>
                <a:cs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3D8F9F0C-A7A9-45C7-8B8F-82CE324EF89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553200"/>
            <a:ext cx="4275138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0" i="0">
                <a:solidFill>
                  <a:srgbClr val="FF0000"/>
                </a:solidFill>
                <a:latin typeface="Arial"/>
                <a:ea typeface="ＭＳ Ｐゴシック" pitchFamily="-112" charset="-128"/>
                <a:cs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" y="184150"/>
            <a:ext cx="7766050" cy="52070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89050"/>
            <a:ext cx="5111750" cy="43608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89050"/>
            <a:ext cx="3008313" cy="4360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68368ACB-26D9-4DA8-8205-42A13D810AB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553200"/>
            <a:ext cx="4275138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0" i="0">
                <a:solidFill>
                  <a:srgbClr val="FF0000"/>
                </a:solidFill>
                <a:latin typeface="Arial"/>
                <a:ea typeface="ＭＳ Ｐゴシック" pitchFamily="-112" charset="-128"/>
                <a:cs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" y="146050"/>
            <a:ext cx="77724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92249"/>
            <a:ext cx="5486400" cy="3476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1175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3FAA66D8-6577-47F5-AC9F-8EEFF79FE08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553200"/>
            <a:ext cx="4275138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0" i="0">
                <a:solidFill>
                  <a:srgbClr val="FF0000"/>
                </a:solidFill>
                <a:latin typeface="Arial"/>
                <a:ea typeface="ＭＳ Ｐゴシック" pitchFamily="-112" charset="-128"/>
                <a:cs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22238" y="165100"/>
            <a:ext cx="7770812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678863" cy="504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1250" y="6469063"/>
            <a:ext cx="412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35D8E8-9FE2-4A67-AC8C-2B69A476961C}" type="slidenum">
              <a:rPr lang="en-US" sz="10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28600" y="889000"/>
            <a:ext cx="77724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gradFill flip="none" rotWithShape="1">
              <a:gsLst>
                <a:gs pos="0">
                  <a:srgbClr val="0092D2"/>
                </a:gs>
                <a:gs pos="100000">
                  <a:prstClr val="white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30" name="Picture 13" descr="NASA insigniaCMYK"/>
          <p:cNvPicPr preferRelativeResize="0"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29588" y="266700"/>
            <a:ext cx="7778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Helvetica" pitchFamily="-108" charset="0"/>
          <a:ea typeface="ＭＳ Ｐゴシック" pitchFamily="-108" charset="-128"/>
          <a:cs typeface="ＭＳ Ｐゴシック" pitchFamily="-10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Helvetica" pitchFamily="-108" charset="0"/>
          <a:ea typeface="ＭＳ Ｐゴシック" pitchFamily="-108" charset="-128"/>
          <a:cs typeface="ＭＳ Ｐゴシック" pitchFamily="-10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Helvetica" pitchFamily="-108" charset="0"/>
          <a:ea typeface="ＭＳ Ｐゴシック" pitchFamily="-108" charset="-128"/>
          <a:cs typeface="ＭＳ Ｐゴシック" pitchFamily="-10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Helvetica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Helvetica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Helvetica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Helvetica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Helvetica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ヒラギノ角ゴ Pro W3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png"/><Relationship Id="rId5" Type="http://schemas.openxmlformats.org/officeDocument/2006/relationships/image" Target="../media/image8.tiff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slideLayout" Target="../slideLayouts/slideLayout6.xml"/><Relationship Id="rId6" Type="http://schemas.openxmlformats.org/officeDocument/2006/relationships/notesSlide" Target="../notesSlides/notesSlide5.xml"/><Relationship Id="rId7" Type="http://schemas.openxmlformats.org/officeDocument/2006/relationships/oleObject" Target="../embeddings/oleObject1.bin"/><Relationship Id="rId8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slideLayout" Target="../slideLayouts/slideLayout6.xml"/><Relationship Id="rId6" Type="http://schemas.openxmlformats.org/officeDocument/2006/relationships/notesSlide" Target="../notesSlides/notesSlide6.xml"/><Relationship Id="rId7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2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89" y="27384"/>
            <a:ext cx="9155189" cy="6858000"/>
          </a:xfrm>
          <a:prstGeom prst="rect">
            <a:avLst/>
          </a:prstGeom>
        </p:spPr>
      </p:pic>
      <p:sp>
        <p:nvSpPr>
          <p:cNvPr id="17414" name="Text Box 15"/>
          <p:cNvSpPr txBox="1">
            <a:spLocks noChangeArrowheads="1"/>
          </p:cNvSpPr>
          <p:nvPr/>
        </p:nvSpPr>
        <p:spPr bwMode="auto">
          <a:xfrm>
            <a:off x="244475" y="196076"/>
            <a:ext cx="5486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dirty="0">
                <a:solidFill>
                  <a:srgbClr val="FFFFFF"/>
                </a:solidFill>
                <a:latin typeface="Helvetica"/>
                <a:cs typeface="Helvetica"/>
              </a:rPr>
              <a:t>National Aeronautics and Space Administration</a:t>
            </a:r>
          </a:p>
        </p:txBody>
      </p:sp>
      <p:sp>
        <p:nvSpPr>
          <p:cNvPr id="17415" name="Text Box 18"/>
          <p:cNvSpPr txBox="1">
            <a:spLocks noChangeArrowheads="1"/>
          </p:cNvSpPr>
          <p:nvPr/>
        </p:nvSpPr>
        <p:spPr bwMode="auto">
          <a:xfrm>
            <a:off x="304800" y="6474768"/>
            <a:ext cx="18288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00" dirty="0">
                <a:solidFill>
                  <a:srgbClr val="FFFFFF"/>
                </a:solidFill>
                <a:latin typeface="Helvetica"/>
                <a:cs typeface="Helvetica"/>
              </a:rPr>
              <a:t>www.nasa.gov</a:t>
            </a:r>
          </a:p>
        </p:txBody>
      </p:sp>
      <p:sp>
        <p:nvSpPr>
          <p:cNvPr id="1741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44475" y="669151"/>
            <a:ext cx="8389938" cy="1069975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Airspace Operations and Safety Program </a:t>
            </a:r>
            <a:br>
              <a:rPr lang="en-US" sz="2000" dirty="0" smtClean="0"/>
            </a:br>
            <a:r>
              <a:rPr lang="en-US" sz="2000" dirty="0" smtClean="0"/>
              <a:t>(AOSP)</a:t>
            </a:r>
            <a:endParaRPr lang="en-US" sz="2000" i="1" dirty="0" smtClean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04800" y="1871151"/>
            <a:ext cx="7848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Picture 13" descr="NASA insigniaCMYK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9588" y="152400"/>
            <a:ext cx="7778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087724" y="1935202"/>
            <a:ext cx="4968552" cy="145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58" tIns="41029" rIns="82058" bIns="41029">
            <a:spAutoFit/>
          </a:bodyPr>
          <a:lstStyle/>
          <a:p>
            <a:pPr algn="ctr" eaLnBrk="0" hangingPunct="0">
              <a:spcAft>
                <a:spcPts val="200"/>
              </a:spcAft>
              <a:tabLst>
                <a:tab pos="1314450" algn="l"/>
                <a:tab pos="1371600" algn="l"/>
              </a:tabLst>
            </a:pPr>
            <a:r>
              <a:rPr lang="en-US" sz="2400" b="1" dirty="0" smtClean="0">
                <a:solidFill>
                  <a:prstClr val="white"/>
                </a:solidFill>
                <a:latin typeface="Helvetica"/>
              </a:rPr>
              <a:t>V&amp;V Research Overview </a:t>
            </a:r>
          </a:p>
          <a:p>
            <a:pPr algn="ctr" eaLnBrk="0" hangingPunct="0">
              <a:spcAft>
                <a:spcPts val="200"/>
              </a:spcAft>
              <a:tabLst>
                <a:tab pos="1314450" algn="l"/>
                <a:tab pos="1371600" algn="l"/>
              </a:tabLst>
            </a:pPr>
            <a:r>
              <a:rPr lang="en-US" sz="2000" b="1" dirty="0" smtClean="0">
                <a:solidFill>
                  <a:prstClr val="white"/>
                </a:solidFill>
                <a:latin typeface="Helvetica"/>
              </a:rPr>
              <a:t>For Human Factors REDAC Committee</a:t>
            </a:r>
          </a:p>
          <a:p>
            <a:pPr algn="ctr" eaLnBrk="0" hangingPunct="0">
              <a:spcAft>
                <a:spcPts val="200"/>
              </a:spcAft>
              <a:tabLst>
                <a:tab pos="1314450" algn="l"/>
                <a:tab pos="1371600" algn="l"/>
              </a:tabLst>
            </a:pPr>
            <a:endParaRPr lang="en-US" sz="2000" b="1" dirty="0" smtClean="0">
              <a:solidFill>
                <a:prstClr val="white"/>
              </a:solidFill>
              <a:latin typeface="Helvetica"/>
            </a:endParaRPr>
          </a:p>
          <a:p>
            <a:pPr algn="ctr" eaLnBrk="0" hangingPunct="0">
              <a:spcAft>
                <a:spcPts val="200"/>
              </a:spcAft>
              <a:tabLst>
                <a:tab pos="1314450" algn="l"/>
                <a:tab pos="1371600" algn="l"/>
              </a:tabLst>
            </a:pPr>
            <a:r>
              <a:rPr lang="en-US" sz="2000" b="1" dirty="0" smtClean="0">
                <a:solidFill>
                  <a:prstClr val="white"/>
                </a:solidFill>
                <a:latin typeface="Helvetica"/>
              </a:rPr>
              <a:t>September 2, 2015</a:t>
            </a:r>
            <a:endParaRPr lang="en-US" sz="1400" b="1" dirty="0">
              <a:solidFill>
                <a:srgbClr val="BFBFBF"/>
              </a:solidFill>
              <a:latin typeface="Helvetica"/>
              <a:cs typeface="Helvetica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804248" y="5601706"/>
            <a:ext cx="2184666" cy="45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8" tIns="41029" rIns="82058" bIns="41029">
            <a:spAutoFit/>
          </a:bodyPr>
          <a:lstStyle>
            <a:lvl1pPr defTabSz="820738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defTabSz="820738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defTabSz="820738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defTabSz="820738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defTabSz="820738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FFFFFF"/>
                </a:solidFill>
                <a:ea typeface="MS PGothic" pitchFamily="34" charset="-128"/>
                <a:cs typeface="Arial" pitchFamily="34" charset="0"/>
              </a:rPr>
              <a:t>Jessica Nowinski,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FFFFFF"/>
                </a:solidFill>
                <a:ea typeface="MS PGothic" pitchFamily="34" charset="-128"/>
                <a:cs typeface="Arial" pitchFamily="34" charset="0"/>
              </a:rPr>
              <a:t>Safety Integration Manager</a:t>
            </a:r>
            <a:endParaRPr lang="en-US" sz="1200" dirty="0">
              <a:solidFill>
                <a:srgbClr val="FFFFFF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1B6ED6-5CB2-4B6C-A98A-807DE7132794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09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8" y="286420"/>
            <a:ext cx="7770812" cy="622300"/>
          </a:xfrm>
        </p:spPr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</a:rPr>
              <a:t>RTR Activity: Explicate ‘78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516" y="944724"/>
            <a:ext cx="4104456" cy="5549213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“</a:t>
            </a:r>
            <a:r>
              <a:rPr lang="en-US" sz="1600" i="1" dirty="0">
                <a:solidFill>
                  <a:srgbClr val="000000"/>
                </a:solidFill>
              </a:rPr>
              <a:t>Document in an argument-based form the implicit arguments contained in DO-178C that assert that compliance with the guidance provides sufficient confidence that software systems are safe enough for their purpose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  <a:r>
              <a:rPr lang="en-US" sz="1600" dirty="0" smtClean="0">
                <a:solidFill>
                  <a:srgbClr val="000000"/>
                </a:solidFill>
              </a:rPr>
              <a:t>”</a:t>
            </a:r>
          </a:p>
          <a:p>
            <a:endParaRPr lang="en-US" sz="1600" dirty="0" smtClean="0">
              <a:solidFill>
                <a:srgbClr val="000000"/>
              </a:solidFill>
            </a:endParaRPr>
          </a:p>
          <a:p>
            <a:r>
              <a:rPr lang="en-US" sz="1600" dirty="0" smtClean="0">
                <a:solidFill>
                  <a:srgbClr val="000000"/>
                </a:solidFill>
              </a:rPr>
              <a:t>Explicate </a:t>
            </a:r>
            <a:r>
              <a:rPr lang="en-US" sz="1600" dirty="0">
                <a:solidFill>
                  <a:srgbClr val="000000"/>
                </a:solidFill>
              </a:rPr>
              <a:t>‘78 report </a:t>
            </a:r>
            <a:r>
              <a:rPr lang="en-US" sz="1600" dirty="0" smtClean="0">
                <a:solidFill>
                  <a:srgbClr val="000000"/>
                </a:solidFill>
              </a:rPr>
              <a:t>delivered </a:t>
            </a:r>
            <a:r>
              <a:rPr lang="en-US" sz="1600" dirty="0">
                <a:solidFill>
                  <a:srgbClr val="000000"/>
                </a:solidFill>
              </a:rPr>
              <a:t>to </a:t>
            </a:r>
            <a:r>
              <a:rPr lang="en-US" sz="1600" dirty="0" smtClean="0">
                <a:solidFill>
                  <a:srgbClr val="000000"/>
                </a:solidFill>
              </a:rPr>
              <a:t>FAA last year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What are the safety arguments implicit in DO-178C?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Final report documents </a:t>
            </a:r>
            <a:r>
              <a:rPr lang="en-US" sz="1600" dirty="0">
                <a:solidFill>
                  <a:srgbClr val="000000"/>
                </a:solidFill>
              </a:rPr>
              <a:t>a complete initial articulation of an explicit, comprehensive assurance case for the guidance contained in DO–178C. </a:t>
            </a:r>
            <a:endParaRPr lang="en-US" sz="1600" dirty="0" smtClean="0">
              <a:solidFill>
                <a:srgbClr val="000000"/>
              </a:solidFill>
            </a:endParaRPr>
          </a:p>
          <a:p>
            <a:r>
              <a:rPr lang="en-US" sz="1600" dirty="0" smtClean="0">
                <a:solidFill>
                  <a:srgbClr val="000000"/>
                </a:solidFill>
              </a:rPr>
              <a:t>Also </a:t>
            </a:r>
            <a:r>
              <a:rPr lang="en-US" sz="1600" dirty="0">
                <a:solidFill>
                  <a:srgbClr val="000000"/>
                </a:solidFill>
              </a:rPr>
              <a:t>contains information about </a:t>
            </a:r>
            <a:endParaRPr lang="en-US" sz="1600" dirty="0" smtClean="0">
              <a:solidFill>
                <a:srgbClr val="000000"/>
              </a:solidFill>
            </a:endParaRPr>
          </a:p>
          <a:p>
            <a:pPr lvl="1"/>
            <a:r>
              <a:rPr lang="en-US" sz="1400" dirty="0" smtClean="0">
                <a:solidFill>
                  <a:srgbClr val="000000"/>
                </a:solidFill>
              </a:rPr>
              <a:t>DO</a:t>
            </a:r>
            <a:r>
              <a:rPr lang="en-US" sz="1400" dirty="0">
                <a:solidFill>
                  <a:srgbClr val="000000"/>
                </a:solidFill>
              </a:rPr>
              <a:t>–178C and its associated documents, </a:t>
            </a:r>
            <a:endParaRPr lang="en-US" sz="1400" dirty="0" smtClean="0">
              <a:solidFill>
                <a:srgbClr val="000000"/>
              </a:solidFill>
            </a:endParaRPr>
          </a:p>
          <a:p>
            <a:pPr lvl="1"/>
            <a:r>
              <a:rPr lang="en-US" sz="1400" dirty="0" smtClean="0">
                <a:solidFill>
                  <a:srgbClr val="000000"/>
                </a:solidFill>
              </a:rPr>
              <a:t>assurance </a:t>
            </a:r>
            <a:r>
              <a:rPr lang="en-US" sz="1400" dirty="0">
                <a:solidFill>
                  <a:srgbClr val="000000"/>
                </a:solidFill>
              </a:rPr>
              <a:t>cases, </a:t>
            </a:r>
            <a:endParaRPr lang="en-US" sz="1400" dirty="0" smtClean="0">
              <a:solidFill>
                <a:srgbClr val="000000"/>
              </a:solidFill>
            </a:endParaRPr>
          </a:p>
          <a:p>
            <a:pPr lvl="1"/>
            <a:r>
              <a:rPr lang="en-US" sz="1400" dirty="0" smtClean="0">
                <a:solidFill>
                  <a:srgbClr val="000000"/>
                </a:solidFill>
              </a:rPr>
              <a:t>the </a:t>
            </a:r>
            <a:r>
              <a:rPr lang="en-US" sz="1400" dirty="0">
                <a:solidFill>
                  <a:srgbClr val="000000"/>
                </a:solidFill>
              </a:rPr>
              <a:t>Goal Structuring Notation, and </a:t>
            </a:r>
            <a:endParaRPr lang="en-US" sz="1400" dirty="0" smtClean="0">
              <a:solidFill>
                <a:srgbClr val="000000"/>
              </a:solidFill>
            </a:endParaRPr>
          </a:p>
          <a:p>
            <a:pPr lvl="1"/>
            <a:r>
              <a:rPr lang="en-US" sz="1400" dirty="0" smtClean="0">
                <a:solidFill>
                  <a:srgbClr val="000000"/>
                </a:solidFill>
              </a:rPr>
              <a:t>approaches </a:t>
            </a:r>
            <a:r>
              <a:rPr lang="en-US" sz="1400" dirty="0">
                <a:solidFill>
                  <a:srgbClr val="000000"/>
                </a:solidFill>
              </a:rPr>
              <a:t>to evaluating arguments.</a:t>
            </a:r>
          </a:p>
          <a:p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2464" y="4347274"/>
            <a:ext cx="3810000" cy="2000694"/>
          </a:xfrm>
        </p:spPr>
        <p:txBody>
          <a:bodyPr>
            <a:normAutofit lnSpcReduction="10000"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Work jointly funded by FAA and NASA under interagency agreement </a:t>
            </a:r>
            <a:r>
              <a:rPr lang="en-US" sz="1600" dirty="0">
                <a:solidFill>
                  <a:srgbClr val="000000"/>
                </a:solidFill>
                <a:ea typeface="Verdana"/>
                <a:cs typeface="Verdana"/>
              </a:rPr>
              <a:t>IAI-</a:t>
            </a:r>
            <a:r>
              <a:rPr lang="en-US" sz="1600" dirty="0" smtClean="0">
                <a:solidFill>
                  <a:srgbClr val="000000"/>
                </a:solidFill>
                <a:ea typeface="Verdana"/>
                <a:cs typeface="Verdana"/>
              </a:rPr>
              <a:t>1073</a:t>
            </a:r>
          </a:p>
          <a:p>
            <a:endParaRPr lang="en-US" sz="1600" dirty="0" smtClean="0">
              <a:solidFill>
                <a:srgbClr val="000000"/>
              </a:solidFill>
            </a:endParaRPr>
          </a:p>
          <a:p>
            <a:r>
              <a:rPr lang="en-US" sz="1600" dirty="0" smtClean="0">
                <a:solidFill>
                  <a:srgbClr val="000000"/>
                </a:solidFill>
              </a:rPr>
              <a:t>Work continuing, in conjunction with NRA partners and Phase III SBIR, in support of FY17 RTR Deliverable to the FAA</a:t>
            </a: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752020" y="1259866"/>
            <a:ext cx="3583473" cy="2908257"/>
            <a:chOff x="412750" y="38100"/>
            <a:chExt cx="8051800" cy="6801110"/>
          </a:xfrm>
        </p:grpSpPr>
        <p:grpSp>
          <p:nvGrpSpPr>
            <p:cNvPr id="7" name="Group 6"/>
            <p:cNvGrpSpPr/>
            <p:nvPr/>
          </p:nvGrpSpPr>
          <p:grpSpPr>
            <a:xfrm>
              <a:off x="412750" y="38100"/>
              <a:ext cx="7918450" cy="6801110"/>
              <a:chOff x="412750" y="38100"/>
              <a:chExt cx="7918450" cy="6801110"/>
            </a:xfrm>
          </p:grpSpPr>
          <p:pic>
            <p:nvPicPr>
              <p:cNvPr id="19" name="Picture 18" descr="d-v1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35200" y="38100"/>
                <a:ext cx="6096000" cy="6801110"/>
              </a:xfrm>
              <a:prstGeom prst="rect">
                <a:avLst/>
              </a:prstGeom>
            </p:spPr>
          </p:pic>
          <p:pic>
            <p:nvPicPr>
              <p:cNvPr id="20" name="Picture 19" descr="e1.0.tif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2750" y="482600"/>
                <a:ext cx="1555750" cy="1555750"/>
              </a:xfrm>
              <a:prstGeom prst="rect">
                <a:avLst/>
              </a:prstGeom>
            </p:spPr>
          </p:pic>
        </p:grpSp>
        <p:pic>
          <p:nvPicPr>
            <p:cNvPr id="8" name="Picture 7" descr="d-v1-5 copy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9146" y="1079500"/>
              <a:ext cx="1115006" cy="553762"/>
            </a:xfrm>
            <a:prstGeom prst="rect">
              <a:avLst/>
            </a:prstGeom>
          </p:spPr>
        </p:pic>
        <p:pic>
          <p:nvPicPr>
            <p:cNvPr id="9" name="Picture 8" descr="e1.5.tif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451" y="2108200"/>
              <a:ext cx="1574165" cy="1582674"/>
            </a:xfrm>
            <a:prstGeom prst="rect">
              <a:avLst/>
            </a:prstGeom>
          </p:spPr>
        </p:pic>
        <p:pic>
          <p:nvPicPr>
            <p:cNvPr id="10" name="Picture 9" descr="d-v1-5 copy 2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0476" y="3797300"/>
              <a:ext cx="1600200" cy="64770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3917950" y="2082800"/>
              <a:ext cx="4546600" cy="4089400"/>
              <a:chOff x="3917950" y="2082800"/>
              <a:chExt cx="4546600" cy="408940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3917950" y="2349500"/>
                <a:ext cx="4546600" cy="3822700"/>
                <a:chOff x="3917950" y="2349500"/>
                <a:chExt cx="4546600" cy="3822700"/>
              </a:xfrm>
            </p:grpSpPr>
            <p:sp>
              <p:nvSpPr>
                <p:cNvPr id="14" name="Rectangle 13"/>
                <p:cNvSpPr/>
                <p:nvPr/>
              </p:nvSpPr>
              <p:spPr>
                <a:xfrm rot="676254">
                  <a:off x="3951342" y="3935703"/>
                  <a:ext cx="448335" cy="111555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4133867" y="2349500"/>
                  <a:ext cx="4330683" cy="38227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3917950" y="2419350"/>
                  <a:ext cx="514350" cy="13589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17" name="Picture 16" descr="d-v1-5 copy 4.png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68281" y="2355406"/>
                  <a:ext cx="4465424" cy="3446754"/>
                </a:xfrm>
                <a:prstGeom prst="rect">
                  <a:avLst/>
                </a:prstGeom>
              </p:spPr>
            </p:pic>
            <p:sp>
              <p:nvSpPr>
                <p:cNvPr id="18" name="Rectangle 17"/>
                <p:cNvSpPr/>
                <p:nvPr/>
              </p:nvSpPr>
              <p:spPr>
                <a:xfrm>
                  <a:off x="3917950" y="5571483"/>
                  <a:ext cx="222086" cy="2574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3" name="Rectangle 12"/>
              <p:cNvSpPr/>
              <p:nvPr/>
            </p:nvSpPr>
            <p:spPr>
              <a:xfrm rot="5400000">
                <a:off x="4754559" y="1643064"/>
                <a:ext cx="482603" cy="13620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" name="Slide Number Placeholder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A91DF-3853-46C4-8C58-8590BB4A4519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86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rch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5" y="1017109"/>
            <a:ext cx="6984776" cy="2303879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67544" y="3537012"/>
            <a:ext cx="8316924" cy="3096344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0000"/>
                </a:solidFill>
                <a:ea typeface="Calibri"/>
                <a:cs typeface="Calibri"/>
              </a:rPr>
              <a:t>Overview</a:t>
            </a:r>
          </a:p>
          <a:p>
            <a:pPr lvl="1"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ea typeface="Calibri"/>
                <a:cs typeface="Calibri"/>
              </a:rPr>
              <a:t>Developed an approach based on model checking for evaluating the roles and responsibilities of humans and automation. </a:t>
            </a:r>
          </a:p>
          <a:p>
            <a:pPr marL="342900" lvl="1" indent="-342900">
              <a:buFont typeface="Arial"/>
              <a:buChar char="•"/>
            </a:pPr>
            <a:r>
              <a:rPr lang="en-US" sz="1800" b="1" dirty="0">
                <a:solidFill>
                  <a:srgbClr val="000000"/>
                </a:solidFill>
                <a:ea typeface="Calibri"/>
                <a:cs typeface="Calibri"/>
              </a:rPr>
              <a:t>Benefits</a:t>
            </a:r>
          </a:p>
          <a:p>
            <a:pPr lvl="1"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  <a:ea typeface="Calibri"/>
                <a:cs typeface="Calibri"/>
              </a:rPr>
              <a:t>Can </a:t>
            </a:r>
            <a:r>
              <a:rPr lang="en-US" sz="1800" dirty="0">
                <a:solidFill>
                  <a:srgbClr val="000000"/>
                </a:solidFill>
                <a:ea typeface="Calibri"/>
                <a:cs typeface="Calibri"/>
              </a:rPr>
              <a:t>better assist in identifying authority and autonomy issues</a:t>
            </a:r>
            <a:r>
              <a:rPr lang="en-US" sz="1800" dirty="0" smtClean="0">
                <a:solidFill>
                  <a:srgbClr val="000000"/>
                </a:solidFill>
                <a:ea typeface="Calibri"/>
                <a:cs typeface="Calibri"/>
              </a:rPr>
              <a:t>.</a:t>
            </a:r>
            <a:endParaRPr lang="en-US" dirty="0" smtClean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b="1" dirty="0" smtClean="0">
                <a:solidFill>
                  <a:srgbClr val="000000"/>
                </a:solidFill>
                <a:ea typeface="Calibri"/>
                <a:cs typeface="Calibri"/>
              </a:rPr>
              <a:t>Description</a:t>
            </a:r>
          </a:p>
          <a:p>
            <a:pPr lvl="1"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  <a:ea typeface="Calibri"/>
                <a:cs typeface="Calibri"/>
              </a:rPr>
              <a:t>Provides </a:t>
            </a:r>
            <a:r>
              <a:rPr lang="en-US" sz="1800" dirty="0">
                <a:solidFill>
                  <a:srgbClr val="000000"/>
                </a:solidFill>
                <a:ea typeface="Calibri"/>
                <a:cs typeface="Calibri"/>
              </a:rPr>
              <a:t>a formal framework for assessing safety in models of human/machine roles and responsibilities in organizations. The approach may involve extending existing modeling languages with formal semantics to support formal analysis.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0650" y="116632"/>
            <a:ext cx="7772400" cy="622300"/>
          </a:xfrm>
        </p:spPr>
        <p:txBody>
          <a:bodyPr/>
          <a:lstStyle/>
          <a:p>
            <a:r>
              <a:rPr lang="en-US" sz="3200" dirty="0">
                <a:solidFill>
                  <a:srgbClr val="000000"/>
                </a:solidFill>
              </a:rPr>
              <a:t>Formal Analysis of </a:t>
            </a:r>
            <a:r>
              <a:rPr lang="en-US" sz="3200" dirty="0" smtClean="0">
                <a:solidFill>
                  <a:srgbClr val="000000"/>
                </a:solidFill>
              </a:rPr>
              <a:t>Human-Machine Systems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909A0-10B8-4E55-9E83-259E7604CA44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158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22424"/>
            <a:ext cx="7948083" cy="6223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Example: Air France 447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11772" y="1088740"/>
            <a:ext cx="8456179" cy="2138071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Air France flight 447 from Rio de Janeiro to Paris:</a:t>
            </a:r>
          </a:p>
          <a:p>
            <a:pPr lvl="1"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Failure of a sensor (a set of </a:t>
            </a:r>
            <a:r>
              <a:rPr lang="en-US" sz="1800" dirty="0" err="1" smtClean="0">
                <a:solidFill>
                  <a:srgbClr val="000000"/>
                </a:solidFill>
              </a:rPr>
              <a:t>pitot</a:t>
            </a:r>
            <a:r>
              <a:rPr lang="en-US" sz="1800" dirty="0" smtClean="0">
                <a:solidFill>
                  <a:srgbClr val="000000"/>
                </a:solidFill>
              </a:rPr>
              <a:t> tubes) resulted in incorrect speed readings and through a sequence of events lead to a stall which an inexperienced pilot failed to diagnose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Agents Modeled</a:t>
            </a:r>
          </a:p>
          <a:p>
            <a:pPr lvl="1"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1 Human agent (pilot)</a:t>
            </a:r>
          </a:p>
          <a:p>
            <a:pPr lvl="1"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2</a:t>
            </a:r>
            <a:r>
              <a:rPr lang="en-US" sz="1800" dirty="0" smtClean="0">
                <a:solidFill>
                  <a:srgbClr val="000000"/>
                </a:solidFill>
              </a:rPr>
              <a:t> Automation agents</a:t>
            </a: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671" y="2172316"/>
            <a:ext cx="3320809" cy="2192788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79512" y="3392996"/>
            <a:ext cx="8617744" cy="2301694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Developed a framework to formally model and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      verify degrees of belief in a system of agents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Verified a property encoding </a:t>
            </a:r>
            <a:r>
              <a:rPr lang="en-US" dirty="0">
                <a:solidFill>
                  <a:srgbClr val="000000"/>
                </a:solidFill>
              </a:rPr>
              <a:t>the question </a:t>
            </a:r>
          </a:p>
          <a:p>
            <a:pPr lvl="1">
              <a:buFont typeface="Arial"/>
              <a:buChar char="•"/>
            </a:pPr>
            <a:r>
              <a:rPr lang="en-US" sz="1800" i="1" dirty="0" smtClean="0">
                <a:solidFill>
                  <a:srgbClr val="000000"/>
                </a:solidFill>
              </a:rPr>
              <a:t>Does a </a:t>
            </a:r>
            <a:r>
              <a:rPr lang="en-US" sz="1800" i="1" dirty="0">
                <a:solidFill>
                  <a:srgbClr val="000000"/>
                </a:solidFill>
              </a:rPr>
              <a:t>state </a:t>
            </a:r>
            <a:r>
              <a:rPr lang="en-US" sz="1800" i="1" dirty="0" smtClean="0">
                <a:solidFill>
                  <a:srgbClr val="000000"/>
                </a:solidFill>
              </a:rPr>
              <a:t>exist, that is reachable </a:t>
            </a:r>
            <a:r>
              <a:rPr lang="en-US" sz="1800" i="1" dirty="0">
                <a:solidFill>
                  <a:srgbClr val="000000"/>
                </a:solidFill>
              </a:rPr>
              <a:t>from the initial state, </a:t>
            </a:r>
            <a:r>
              <a:rPr lang="en-US" sz="1800" i="1" dirty="0" smtClean="0">
                <a:solidFill>
                  <a:srgbClr val="000000"/>
                </a:solidFill>
              </a:rPr>
              <a:t>in which the </a:t>
            </a:r>
            <a:r>
              <a:rPr lang="en-US" sz="1800" i="1" dirty="0">
                <a:solidFill>
                  <a:srgbClr val="000000"/>
                </a:solidFill>
              </a:rPr>
              <a:t>pilot </a:t>
            </a:r>
            <a:r>
              <a:rPr lang="en-US" sz="1800" i="1" dirty="0" smtClean="0">
                <a:solidFill>
                  <a:srgbClr val="000000"/>
                </a:solidFill>
              </a:rPr>
              <a:t>believes </a:t>
            </a:r>
            <a:r>
              <a:rPr lang="en-US" sz="1800" i="1" dirty="0">
                <a:solidFill>
                  <a:srgbClr val="000000"/>
                </a:solidFill>
              </a:rPr>
              <a:t>that the stall is actually occurring with a degree of less than 5%</a:t>
            </a:r>
            <a:r>
              <a:rPr lang="en-US" sz="1800" i="1" dirty="0" smtClean="0">
                <a:solidFill>
                  <a:srgbClr val="000000"/>
                </a:solidFill>
              </a:rPr>
              <a:t>?</a:t>
            </a:r>
          </a:p>
          <a:p>
            <a:pPr lvl="1"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We are able </a:t>
            </a:r>
            <a:r>
              <a:rPr lang="en-US" sz="1800" dirty="0">
                <a:solidFill>
                  <a:srgbClr val="000000"/>
                </a:solidFill>
              </a:rPr>
              <a:t>to </a:t>
            </a:r>
            <a:r>
              <a:rPr lang="en-US" sz="1800" dirty="0" smtClean="0">
                <a:solidFill>
                  <a:srgbClr val="000000"/>
                </a:solidFill>
              </a:rPr>
              <a:t>show in less than 1 hour that </a:t>
            </a:r>
            <a:r>
              <a:rPr lang="en-US" sz="1800" dirty="0">
                <a:solidFill>
                  <a:srgbClr val="000000"/>
                </a:solidFill>
              </a:rPr>
              <a:t>there are </a:t>
            </a:r>
            <a:r>
              <a:rPr lang="en-US" sz="1800" dirty="0" smtClean="0">
                <a:solidFill>
                  <a:srgbClr val="000000"/>
                </a:solidFill>
              </a:rPr>
              <a:t>5 </a:t>
            </a:r>
            <a:r>
              <a:rPr lang="en-US" sz="1800" dirty="0">
                <a:solidFill>
                  <a:srgbClr val="000000"/>
                </a:solidFill>
              </a:rPr>
              <a:t>stalling </a:t>
            </a:r>
            <a:r>
              <a:rPr lang="en-US" sz="1800" dirty="0" smtClean="0">
                <a:solidFill>
                  <a:srgbClr val="000000"/>
                </a:solidFill>
              </a:rPr>
              <a:t>scenarios in </a:t>
            </a:r>
            <a:r>
              <a:rPr lang="en-US" sz="1800" dirty="0">
                <a:solidFill>
                  <a:srgbClr val="000000"/>
                </a:solidFill>
              </a:rPr>
              <a:t>which the pilot </a:t>
            </a:r>
            <a:r>
              <a:rPr lang="en-US" sz="1800" dirty="0" smtClean="0">
                <a:solidFill>
                  <a:srgbClr val="000000"/>
                </a:solidFill>
              </a:rPr>
              <a:t>would be very unlikely (less than 1.5% chance) to detect a stall. 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500" y="6351711"/>
            <a:ext cx="8676964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Helvetica (Body)"/>
                <a:cs typeface="Helvetica (Body)"/>
              </a:rPr>
              <a:t>“Model Checking Degrees of Belief in a System of Agents,“ by Giuseppe </a:t>
            </a:r>
            <a:r>
              <a:rPr lang="en-US" sz="1200" dirty="0" err="1">
                <a:solidFill>
                  <a:srgbClr val="000000"/>
                </a:solidFill>
                <a:latin typeface="Helvetica (Body)"/>
                <a:cs typeface="Helvetica (Body)"/>
              </a:rPr>
              <a:t>Primiero</a:t>
            </a:r>
            <a:r>
              <a:rPr lang="en-US" sz="1200" dirty="0">
                <a:solidFill>
                  <a:srgbClr val="000000"/>
                </a:solidFill>
                <a:latin typeface="Helvetica (Body)"/>
                <a:cs typeface="Helvetica (Body)"/>
              </a:rPr>
              <a:t>, Franco Raimondi, and </a:t>
            </a:r>
            <a:r>
              <a:rPr lang="en-US" sz="1200" dirty="0" err="1">
                <a:solidFill>
                  <a:srgbClr val="000000"/>
                </a:solidFill>
                <a:latin typeface="Helvetica (Body)"/>
                <a:cs typeface="Helvetica (Body)"/>
              </a:rPr>
              <a:t>Neha</a:t>
            </a:r>
            <a:r>
              <a:rPr lang="en-US" sz="1200" dirty="0">
                <a:solidFill>
                  <a:srgbClr val="000000"/>
                </a:solidFill>
                <a:latin typeface="Helvetica (Body)"/>
                <a:cs typeface="Helvetica (Body)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Helvetica (Body)"/>
                <a:cs typeface="Helvetica (Body)"/>
              </a:rPr>
              <a:t>Rungta</a:t>
            </a:r>
            <a:r>
              <a:rPr lang="en-US" sz="1200" dirty="0">
                <a:solidFill>
                  <a:srgbClr val="000000"/>
                </a:solidFill>
                <a:latin typeface="Helvetica (Body)"/>
                <a:cs typeface="Helvetica (Body)"/>
              </a:rPr>
              <a:t>. In Proceedings of the 13</a:t>
            </a:r>
            <a:r>
              <a:rPr lang="en-US" sz="1200" baseline="30000" dirty="0">
                <a:solidFill>
                  <a:srgbClr val="000000"/>
                </a:solidFill>
                <a:latin typeface="Helvetica (Body)"/>
                <a:cs typeface="Helvetica (Body)"/>
              </a:rPr>
              <a:t>th</a:t>
            </a:r>
            <a:r>
              <a:rPr lang="en-US" sz="1200" dirty="0">
                <a:solidFill>
                  <a:srgbClr val="000000"/>
                </a:solidFill>
                <a:latin typeface="Helvetica (Body)"/>
                <a:cs typeface="Helvetica (Body)"/>
              </a:rPr>
              <a:t> International Conference on Autonomous Agents and Multi-agent Systems (AAMAS 2014)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909A0-10B8-4E55-9E83-259E7604CA44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375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" y="322424"/>
            <a:ext cx="7772400" cy="6223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/>
                </a:solidFill>
              </a:rPr>
              <a:t>Example: </a:t>
            </a:r>
            <a:r>
              <a:rPr lang="en-US" sz="3200" dirty="0" err="1" smtClean="0">
                <a:solidFill>
                  <a:schemeClr val="bg2"/>
                </a:solidFill>
              </a:rPr>
              <a:t>Laguardia</a:t>
            </a:r>
            <a:r>
              <a:rPr lang="en-US" sz="3200" dirty="0" smtClean="0">
                <a:solidFill>
                  <a:schemeClr val="bg2"/>
                </a:solidFill>
              </a:rPr>
              <a:t> Simulation Data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3508" y="3361691"/>
            <a:ext cx="8474762" cy="435178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The </a:t>
            </a:r>
            <a:r>
              <a:rPr lang="en-US" dirty="0">
                <a:solidFill>
                  <a:schemeClr val="bg2"/>
                </a:solidFill>
              </a:rPr>
              <a:t>human agents in the Brahms model include 3 center controllers, 3 TRACON controllers, and one tower controller.  </a:t>
            </a:r>
            <a:endParaRPr lang="en-US" dirty="0" smtClean="0">
              <a:solidFill>
                <a:schemeClr val="bg2"/>
              </a:solidFill>
            </a:endParaRP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The </a:t>
            </a:r>
            <a:r>
              <a:rPr lang="en-US" dirty="0">
                <a:solidFill>
                  <a:schemeClr val="bg2"/>
                </a:solidFill>
              </a:rPr>
              <a:t>Center and TRACON controllers perform handoffs as planes are crossing the relevant parts of the sector.  </a:t>
            </a:r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They </a:t>
            </a:r>
            <a:r>
              <a:rPr lang="en-US" dirty="0">
                <a:solidFill>
                  <a:schemeClr val="bg2"/>
                </a:solidFill>
              </a:rPr>
              <a:t>have now successfully simulated 1.5 hours of real traffic in the Brahms model — approximately 150 planes in the airspace with planes landing at a rate of 36-40 planes per hour.  </a:t>
            </a:r>
            <a:endParaRPr lang="en-US" dirty="0" smtClean="0">
              <a:solidFill>
                <a:schemeClr val="bg2"/>
              </a:solidFill>
            </a:endParaRP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Departures </a:t>
            </a:r>
            <a:r>
              <a:rPr lang="en-US" dirty="0">
                <a:solidFill>
                  <a:schemeClr val="bg2"/>
                </a:solidFill>
              </a:rPr>
              <a:t>take off in the gaps between arrivals.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Goal is to use simulation data and use model checking to explore off nominal events as with 447 example. 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076" y="1001719"/>
            <a:ext cx="3096344" cy="23192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512" y="1367826"/>
            <a:ext cx="4284476" cy="2025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dirty="0">
                <a:solidFill>
                  <a:schemeClr val="bg2"/>
                </a:solidFill>
              </a:rPr>
              <a:t>Created working models that encode deterministic scenarios for the LaGuardia airspace based on the simulation data. 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sz="1600" dirty="0" smtClean="0">
                <a:solidFill>
                  <a:schemeClr val="bg2"/>
                </a:solidFill>
              </a:rPr>
              <a:t>These </a:t>
            </a:r>
            <a:r>
              <a:rPr lang="en-US" sz="1600" dirty="0">
                <a:solidFill>
                  <a:schemeClr val="bg2"/>
                </a:solidFill>
              </a:rPr>
              <a:t>models use the same high-fidelity flight traffic information as the DSAS </a:t>
            </a:r>
            <a:r>
              <a:rPr lang="en-US" sz="1600" dirty="0" err="1">
                <a:solidFill>
                  <a:schemeClr val="bg2"/>
                </a:solidFill>
              </a:rPr>
              <a:t>sims</a:t>
            </a:r>
            <a:r>
              <a:rPr lang="en-US" sz="1600" dirty="0">
                <a:solidFill>
                  <a:schemeClr val="bg2"/>
                </a:solidFill>
              </a:rPr>
              <a:t>.</a:t>
            </a:r>
            <a:r>
              <a:rPr lang="en-US" dirty="0">
                <a:solidFill>
                  <a:schemeClr val="bg2"/>
                </a:solidFill>
              </a:rPr>
              <a:t> 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909A0-10B8-4E55-9E83-259E7604CA44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12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6"/>
          <p:cNvSpPr>
            <a:spLocks noChangeArrowheads="1"/>
          </p:cNvSpPr>
          <p:nvPr/>
        </p:nvSpPr>
        <p:spPr bwMode="auto">
          <a:xfrm>
            <a:off x="0" y="228600"/>
            <a:ext cx="9144000" cy="8382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8" name="Picture 13" descr="NASA insigniaCMYK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1566" y="1883664"/>
            <a:ext cx="3460868" cy="276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4CCB4-7D4C-4AF0-B83C-4639A081113A}" type="slidenum">
              <a:rPr lang="en-US" smtClean="0">
                <a:solidFill>
                  <a:srgbClr val="808080"/>
                </a:solidFill>
              </a:rPr>
              <a:pPr/>
              <a:t>14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15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8" y="286420"/>
            <a:ext cx="7770812" cy="622300"/>
          </a:xfrm>
        </p:spPr>
        <p:txBody>
          <a:bodyPr/>
          <a:lstStyle/>
          <a:p>
            <a:r>
              <a:rPr lang="en-US" dirty="0" smtClean="0"/>
              <a:t>Data mining efforts at NASA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Through individual agreements with major airlines we are using flight data (discrete, continuous, text reports) to develop algorithms</a:t>
            </a:r>
          </a:p>
          <a:p>
            <a:pPr>
              <a:buFont typeface="Arial"/>
              <a:buChar char="•"/>
            </a:pPr>
            <a:r>
              <a:rPr lang="en-US" dirty="0" smtClean="0"/>
              <a:t>Anomaly Detection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Compare each flight to every other flight in the database (matching for factors such as considering phase of flight, airport)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Algorithm rank orders most anomalous flight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Subject matter experts determine operational relevance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Detected unknown anomalous events, such as low speed and steep bank angle shortly after take off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Can search data for similar (less extreme) events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Validated use of algorithm on surveillance (radar track) data at LAX, DEN and NY </a:t>
            </a:r>
            <a:r>
              <a:rPr lang="en-US" dirty="0" err="1" smtClean="0"/>
              <a:t>Metroplex</a:t>
            </a:r>
            <a:r>
              <a:rPr lang="en-US" dirty="0" smtClean="0"/>
              <a:t> (e.g. arriving flight over a parallel approach path)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4CCB4-7D4C-4AF0-B83C-4639A081113A}" type="slidenum">
              <a:rPr lang="en-US" smtClean="0">
                <a:solidFill>
                  <a:srgbClr val="808080"/>
                </a:solidFill>
              </a:rPr>
              <a:pPr/>
              <a:t>15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138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8" y="286420"/>
            <a:ext cx="7770812" cy="622300"/>
          </a:xfrm>
        </p:spPr>
        <p:txBody>
          <a:bodyPr/>
          <a:lstStyle/>
          <a:p>
            <a:r>
              <a:rPr lang="en-US" dirty="0" smtClean="0"/>
              <a:t>Data mining efforts at NASA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Precursor Analysis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Given a particular undesirable state, defined by multiple variables, such as unstable approach, what are the common precursor states?</a:t>
            </a:r>
          </a:p>
          <a:p>
            <a:pPr>
              <a:buFont typeface="Arial"/>
              <a:buChar char="•"/>
            </a:pPr>
            <a:r>
              <a:rPr lang="en-US" dirty="0" smtClean="0"/>
              <a:t>Prediction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Given the state at point x, what is the probability of arriving at an undesirable state, such as an unstable approach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4CCB4-7D4C-4AF0-B83C-4639A081113A}" type="slidenum">
              <a:rPr lang="en-US" smtClean="0">
                <a:solidFill>
                  <a:srgbClr val="808080"/>
                </a:solidFill>
              </a:rPr>
              <a:pPr/>
              <a:t>16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411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5"/>
          <p:cNvSpPr txBox="1">
            <a:spLocks/>
          </p:cNvSpPr>
          <p:nvPr/>
        </p:nvSpPr>
        <p:spPr bwMode="auto">
          <a:xfrm>
            <a:off x="230188" y="266700"/>
            <a:ext cx="8685212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elvetica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elvetica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elvetica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elvetica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r>
              <a:rPr lang="en-US" sz="3200" dirty="0"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  <a:t>AOSP Organizational Chart</a:t>
            </a:r>
            <a:endParaRPr lang="en-US" sz="3200" kern="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4472595" y="1723165"/>
            <a:ext cx="263" cy="128193"/>
          </a:xfrm>
          <a:prstGeom prst="line">
            <a:avLst/>
          </a:prstGeom>
          <a:noFill/>
          <a:ln w="25400" cap="flat" cmpd="sng" algn="ctr">
            <a:solidFill>
              <a:srgbClr val="4F81BD">
                <a:lumMod val="7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1" name="Rounded Rectangle 30"/>
          <p:cNvSpPr/>
          <p:nvPr/>
        </p:nvSpPr>
        <p:spPr>
          <a:xfrm>
            <a:off x="1305169" y="4010904"/>
            <a:ext cx="6375497" cy="1234439"/>
          </a:xfrm>
          <a:prstGeom prst="roundRect">
            <a:avLst/>
          </a:prstGeom>
          <a:solidFill>
            <a:srgbClr val="9BBB59">
              <a:lumMod val="75000"/>
            </a:srgbClr>
          </a:solidFill>
          <a:ln w="9525" cap="flat" cmpd="sng" algn="ctr">
            <a:noFill/>
            <a:prstDash val="solid"/>
          </a:ln>
          <a:effectLst>
            <a:outerShdw blurRad="40000" dist="23000" dir="12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 smtClean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71451" y="1846206"/>
            <a:ext cx="8743949" cy="1648441"/>
          </a:xfrm>
          <a:prstGeom prst="roundRect">
            <a:avLst/>
          </a:prstGeom>
          <a:solidFill>
            <a:srgbClr val="4F81BD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12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 smtClean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TextBox 65"/>
          <p:cNvSpPr txBox="1">
            <a:spLocks noChangeArrowheads="1"/>
          </p:cNvSpPr>
          <p:nvPr/>
        </p:nvSpPr>
        <p:spPr bwMode="auto">
          <a:xfrm rot="16200000">
            <a:off x="-333781" y="2537850"/>
            <a:ext cx="1550849" cy="26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282" tIns="34140" rIns="68282" bIns="34140">
            <a:spAutoFit/>
          </a:bodyPr>
          <a:lstStyle>
            <a:lvl1pPr defTabSz="457200" eaLnBrk="0" hangingPunct="0">
              <a:defRPr sz="10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 eaLnBrk="0" hangingPunct="0">
              <a:defRPr sz="10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75" b="1" dirty="0">
                <a:solidFill>
                  <a:prstClr val="white"/>
                </a:solidFill>
                <a:latin typeface="Arial"/>
                <a:cs typeface="Arial"/>
              </a:rPr>
              <a:t>PROGRAM STAFF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349591" y="1915432"/>
            <a:ext cx="2452438" cy="703755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 w="9525" cap="flat" cmpd="sng" algn="ctr">
            <a:noFill/>
            <a:prstDash val="solid"/>
          </a:ln>
          <a:effectLst>
            <a:outerShdw blurRad="50800" dist="635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tIns="68580" rtlCol="0" anchor="t"/>
          <a:lstStyle/>
          <a:p>
            <a:pPr marL="0" marR="0" lvl="0" indent="0" defTabSz="682908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0038" algn="r"/>
                <a:tab pos="684610" algn="l"/>
              </a:tabLst>
              <a:defRPr/>
            </a:pPr>
            <a:r>
              <a:rPr kumimoji="0" lang="en-US" sz="9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AOSP Portfolio and Systems Analysis Team</a:t>
            </a:r>
            <a:endParaRPr kumimoji="0" lang="en-US" sz="900" b="1" i="1" u="sng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6916" marR="0" lvl="0" indent="-86916" defTabSz="682908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>
                <a:tab pos="300038" algn="r"/>
                <a:tab pos="684610" algn="l"/>
              </a:tabLst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Lead: Yuri Gawdiak</a:t>
            </a:r>
          </a:p>
          <a:p>
            <a:pPr marL="0" marR="0" lvl="0" indent="0" defTabSz="682908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0038" algn="r"/>
                <a:tab pos="684610" algn="l"/>
              </a:tabLst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defTabSz="682908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0038" algn="r"/>
                <a:tab pos="684610" algn="l"/>
              </a:tabLst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225310" y="1155377"/>
            <a:ext cx="2598645" cy="567788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9525" cap="flat" cmpd="sng" algn="ctr">
            <a:noFill/>
            <a:prstDash val="solid"/>
          </a:ln>
          <a:effectLst>
            <a:outerShdw blurRad="40005" dist="63500" dir="1200000" algn="tl" rotWithShape="0">
              <a:sysClr val="windowText" lastClr="000000">
                <a:alpha val="35000"/>
              </a:sys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682908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Director: John Cavolowsky</a:t>
            </a:r>
          </a:p>
          <a:p>
            <a:pPr marL="0" marR="0" lvl="0" indent="0" algn="ctr" defTabSz="682908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Deputy Director: Akbar Sultan</a:t>
            </a:r>
          </a:p>
        </p:txBody>
      </p:sp>
      <p:cxnSp>
        <p:nvCxnSpPr>
          <p:cNvPr id="48" name="Straight Connector 47"/>
          <p:cNvCxnSpPr>
            <a:stCxn id="60" idx="2"/>
          </p:cNvCxnSpPr>
          <p:nvPr/>
        </p:nvCxnSpPr>
        <p:spPr>
          <a:xfrm>
            <a:off x="4560195" y="3309166"/>
            <a:ext cx="4094" cy="826199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1" name="Rounded Rectangle 4"/>
          <p:cNvSpPr/>
          <p:nvPr/>
        </p:nvSpPr>
        <p:spPr>
          <a:xfrm>
            <a:off x="1829787" y="4482199"/>
            <a:ext cx="1096871" cy="59005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5718" tIns="25718" rIns="25718" bIns="25718" numCol="1" spcCol="1270" anchor="ctr" anchorCtr="0">
            <a:noAutofit/>
          </a:bodyPr>
          <a:lstStyle/>
          <a:p>
            <a:pPr marL="0" marR="0" lvl="0" indent="0" algn="ctr" defTabSz="30003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(TC 1) ATD-1</a:t>
            </a:r>
          </a:p>
          <a:p>
            <a:pPr marL="0" marR="0" lvl="0" indent="0" algn="ctr" defTabSz="30003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Jane Thipphavong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829787" y="4328311"/>
            <a:ext cx="1096871" cy="683750"/>
          </a:xfrm>
          <a:prstGeom prst="roundRect">
            <a:avLst>
              <a:gd name="adj" fmla="val 10000"/>
            </a:avLst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sp>
      <p:cxnSp>
        <p:nvCxnSpPr>
          <p:cNvPr id="57" name="Straight Connector 56"/>
          <p:cNvCxnSpPr/>
          <p:nvPr/>
        </p:nvCxnSpPr>
        <p:spPr>
          <a:xfrm>
            <a:off x="4556349" y="4122170"/>
            <a:ext cx="0" cy="183265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9" name="TextBox 66"/>
          <p:cNvSpPr txBox="1">
            <a:spLocks noChangeArrowheads="1"/>
          </p:cNvSpPr>
          <p:nvPr/>
        </p:nvSpPr>
        <p:spPr bwMode="auto">
          <a:xfrm rot="16200000">
            <a:off x="883918" y="4355393"/>
            <a:ext cx="1252389" cy="2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282" tIns="34140" rIns="68282" bIns="34140">
            <a:spAutoFit/>
          </a:bodyPr>
          <a:lstStyle>
            <a:lvl1pPr defTabSz="457200" eaLnBrk="0" hangingPunct="0">
              <a:defRPr sz="10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 eaLnBrk="0" hangingPunct="0">
              <a:defRPr sz="10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  <a:latin typeface="Arial"/>
                <a:cs typeface="Arial"/>
              </a:rPr>
              <a:t>PROJECTS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953836" y="1955951"/>
            <a:ext cx="3212718" cy="1353215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 w="9525" cap="flat" cmpd="sng" algn="ctr">
            <a:noFill/>
            <a:prstDash val="solid"/>
          </a:ln>
          <a:effectLst>
            <a:outerShdw blurRad="40000" dist="63500" dir="12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682908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Associate Director: Yuri Gawdiak</a:t>
            </a:r>
          </a:p>
          <a:p>
            <a:pPr marL="0" marR="0" lvl="0" indent="0" algn="ctr" defTabSz="682908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Technical Integration Manager for NextGen: Barry Sullivan</a:t>
            </a:r>
          </a:p>
          <a:p>
            <a:pPr marL="0" marR="0" lvl="0" indent="0" algn="ctr" defTabSz="682908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Safety Integration Manager: Dr. Jessica Nowinski (Detailee)</a:t>
            </a:r>
          </a:p>
          <a:p>
            <a:pPr marL="0" marR="0" lvl="0" indent="0" algn="ctr" defTabSz="682908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Technical Integration Manager for ARC: Tom Davis</a:t>
            </a:r>
          </a:p>
          <a:p>
            <a:pPr marL="0" marR="0" lvl="0" indent="0" algn="ctr" defTabSz="682908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Technical Integration Manager for LaRC: Mark Ballin</a:t>
            </a:r>
          </a:p>
          <a:p>
            <a:pPr marL="0" marR="0" lvl="0" indent="0" algn="ctr" defTabSz="682908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Program Resource</a:t>
            </a:r>
            <a:r>
              <a:rPr kumimoji="0" lang="en-US" sz="9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Analyst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Michele Dodson (RMO)</a:t>
            </a:r>
          </a:p>
          <a:p>
            <a:pPr marL="0" marR="0" lvl="0" indent="0" algn="ctr" defTabSz="682908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Program Management Analyst: Kenny McCombs</a:t>
            </a:r>
          </a:p>
          <a:p>
            <a:pPr marL="0" marR="0" lvl="0" indent="0" algn="ctr" defTabSz="682908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4030337" y="4305435"/>
            <a:ext cx="1188730" cy="683750"/>
          </a:xfrm>
          <a:prstGeom prst="roundRect">
            <a:avLst>
              <a:gd name="adj" fmla="val 10000"/>
            </a:avLst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sp>
      <p:sp>
        <p:nvSpPr>
          <p:cNvPr id="63" name="Rounded Rectangle 62"/>
          <p:cNvSpPr/>
          <p:nvPr/>
        </p:nvSpPr>
        <p:spPr>
          <a:xfrm>
            <a:off x="6231933" y="4313654"/>
            <a:ext cx="1280749" cy="683750"/>
          </a:xfrm>
          <a:prstGeom prst="roundRect">
            <a:avLst>
              <a:gd name="adj" fmla="val 10000"/>
            </a:avLst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sp>
      <p:sp>
        <p:nvSpPr>
          <p:cNvPr id="64" name="Rounded Rectangle 4"/>
          <p:cNvSpPr/>
          <p:nvPr/>
        </p:nvSpPr>
        <p:spPr>
          <a:xfrm>
            <a:off x="3994177" y="4337648"/>
            <a:ext cx="1188730" cy="635761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5718" tIns="25718" rIns="25718" bIns="25718" numCol="1" spcCol="1270" anchor="ctr" anchorCtr="0">
            <a:noAutofit/>
          </a:bodyPr>
          <a:lstStyle/>
          <a:p>
            <a:pPr marL="0" marR="0" lvl="0" indent="0" algn="ctr" defTabSz="30003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SMART-NAS Project</a:t>
            </a:r>
          </a:p>
          <a:p>
            <a:pPr marL="0" marR="0" lvl="0" indent="0" algn="ctr" defTabSz="30003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Dr. Shon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Grabbe</a:t>
            </a:r>
          </a:p>
        </p:txBody>
      </p:sp>
      <p:sp>
        <p:nvSpPr>
          <p:cNvPr id="65" name="Rounded Rectangle 4"/>
          <p:cNvSpPr/>
          <p:nvPr/>
        </p:nvSpPr>
        <p:spPr>
          <a:xfrm>
            <a:off x="6252026" y="4375158"/>
            <a:ext cx="1260656" cy="59005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5718" tIns="25718" rIns="25718" bIns="25718" numCol="1" spcCol="1270" anchor="ctr" anchorCtr="0">
            <a:noAutofit/>
          </a:bodyPr>
          <a:lstStyle/>
          <a:p>
            <a:pPr marL="0" marR="0" lvl="0" indent="0" algn="ctr" defTabSz="30003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SASO Project</a:t>
            </a:r>
          </a:p>
          <a:p>
            <a:pPr marL="0" marR="0" lvl="0" indent="0" algn="ctr" defTabSz="30003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Dr. Parimal Kopardekar</a:t>
            </a:r>
          </a:p>
        </p:txBody>
      </p:sp>
      <p:cxnSp>
        <p:nvCxnSpPr>
          <p:cNvPr id="66" name="Straight Connector 65"/>
          <p:cNvCxnSpPr/>
          <p:nvPr/>
        </p:nvCxnSpPr>
        <p:spPr>
          <a:xfrm flipH="1" flipV="1">
            <a:off x="6166554" y="2239421"/>
            <a:ext cx="183037" cy="1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7" name="Straight Connector 66"/>
          <p:cNvCxnSpPr/>
          <p:nvPr/>
        </p:nvCxnSpPr>
        <p:spPr>
          <a:xfrm>
            <a:off x="2427330" y="4127077"/>
            <a:ext cx="4466635" cy="8288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9" name="Straight Connector 68"/>
          <p:cNvCxnSpPr/>
          <p:nvPr/>
        </p:nvCxnSpPr>
        <p:spPr>
          <a:xfrm>
            <a:off x="2427330" y="4138886"/>
            <a:ext cx="0" cy="168116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70" name="Straight Connector 69"/>
          <p:cNvCxnSpPr/>
          <p:nvPr/>
        </p:nvCxnSpPr>
        <p:spPr>
          <a:xfrm>
            <a:off x="6893965" y="4136545"/>
            <a:ext cx="0" cy="179681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72" name="Rounded Rectangle 4"/>
          <p:cNvSpPr/>
          <p:nvPr/>
        </p:nvSpPr>
        <p:spPr>
          <a:xfrm>
            <a:off x="1829787" y="4307004"/>
            <a:ext cx="1096871" cy="705059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5718" tIns="25718" rIns="25718" bIns="25718" numCol="1" spcCol="1270" anchor="ctr" anchorCtr="0">
            <a:noAutofit/>
          </a:bodyPr>
          <a:lstStyle/>
          <a:p>
            <a:pPr marL="0" marR="0" lvl="0" indent="0" algn="ctr" defTabSz="30003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ATD Project</a:t>
            </a:r>
          </a:p>
          <a:p>
            <a:pPr marL="0" marR="0" lvl="0" indent="0" algn="ctr" defTabSz="30003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Leighton Quon</a:t>
            </a:r>
          </a:p>
        </p:txBody>
      </p:sp>
      <p:sp>
        <p:nvSpPr>
          <p:cNvPr id="73" name="Rectangle 72"/>
          <p:cNvSpPr/>
          <p:nvPr/>
        </p:nvSpPr>
        <p:spPr>
          <a:xfrm>
            <a:off x="539523" y="1927029"/>
            <a:ext cx="2272375" cy="703755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 w="9525" cap="flat" cmpd="sng" algn="ctr">
            <a:noFill/>
            <a:prstDash val="solid"/>
          </a:ln>
          <a:effectLst>
            <a:outerShdw blurRad="50800" dist="635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tIns="68580" rtlCol="0" anchor="t"/>
          <a:lstStyle/>
          <a:p>
            <a:pPr marL="0" marR="0" lvl="0" indent="0" defTabSz="682908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0038" algn="r"/>
                <a:tab pos="684610" algn="l"/>
              </a:tabLst>
              <a:defRPr/>
            </a:pPr>
            <a:r>
              <a:rPr kumimoji="0" lang="en-US" sz="9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AOSP Risk Management Board</a:t>
            </a:r>
            <a:endParaRPr kumimoji="0" lang="en-US" sz="900" b="1" i="1" u="sng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6916" marR="0" lvl="0" indent="-86916" defTabSz="682908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>
                <a:tab pos="300038" algn="r"/>
                <a:tab pos="684610" algn="l"/>
              </a:tabLst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Chair: John Cavolowsky</a:t>
            </a:r>
          </a:p>
          <a:p>
            <a:pPr marL="86916" marR="0" lvl="0" indent="-86916" defTabSz="682908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>
                <a:tab pos="300038" algn="r"/>
                <a:tab pos="684610" algn="l"/>
              </a:tabLst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Executive Secretary: Yuri Gawdiak</a:t>
            </a:r>
          </a:p>
          <a:p>
            <a:pPr marL="0" marR="0" lvl="0" indent="0" defTabSz="682908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0038" algn="r"/>
                <a:tab pos="684610" algn="l"/>
              </a:tabLst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defTabSz="682908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0038" algn="r"/>
                <a:tab pos="684610" algn="l"/>
              </a:tabLst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 flipH="1" flipV="1">
            <a:off x="2806464" y="2239421"/>
            <a:ext cx="183037" cy="1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4CCB4-7D4C-4AF0-B83C-4639A081113A}" type="slidenum">
              <a:rPr lang="en-US" smtClean="0">
                <a:solidFill>
                  <a:srgbClr val="808080"/>
                </a:solidFill>
              </a:rPr>
              <a:pPr/>
              <a:t>2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706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2238" y="250416"/>
            <a:ext cx="7770812" cy="622300"/>
          </a:xfrm>
        </p:spPr>
        <p:txBody>
          <a:bodyPr/>
          <a:lstStyle/>
          <a:p>
            <a:r>
              <a:rPr lang="en-US" sz="3200" dirty="0" smtClean="0"/>
              <a:t>SMART-NAS Project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1907" y="1054477"/>
            <a:ext cx="8372886" cy="646331"/>
          </a:xfrm>
          <a:prstGeom prst="rect">
            <a:avLst/>
          </a:prstGeom>
          <a:solidFill>
            <a:srgbClr val="6D9F6E"/>
          </a:solidFill>
          <a:ln w="25400" cap="flat" cmpd="sng" algn="ctr">
            <a:solidFill>
              <a:srgbClr val="466B39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25000"/>
              </a:spcAft>
              <a:defRPr/>
            </a:pPr>
            <a:r>
              <a:rPr lang="en-US" i="1" kern="0" dirty="0" smtClean="0">
                <a:solidFill>
                  <a:srgbClr val="FFFFFF"/>
                </a:solidFill>
                <a:latin typeface="Arial"/>
                <a:cs typeface="Arial"/>
              </a:rPr>
              <a:t>Explore and develop concepts, technologies and a test bed for safe, global, gate-to-gate trajectory based operations.</a:t>
            </a:r>
            <a:endParaRPr lang="en-US" i="1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4CCB4-7D4C-4AF0-B83C-4639A081113A}" type="slidenum">
              <a:rPr lang="en-US" smtClean="0">
                <a:solidFill>
                  <a:srgbClr val="808080"/>
                </a:solidFill>
              </a:rPr>
              <a:pPr/>
              <a:t>3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45" name="Rectangle 33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0" y="0"/>
            <a:ext cx="2988606" cy="19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296" tIns="18659" rIns="0" bIns="18659">
            <a:prstTxWarp prst="textNoShape">
              <a:avLst/>
            </a:prstTxWarp>
            <a:noAutofit/>
          </a:bodyPr>
          <a:lstStyle/>
          <a:p>
            <a:pPr defTabSz="913526">
              <a:buClr>
                <a:schemeClr val="tx2"/>
              </a:buClr>
            </a:pPr>
            <a:r>
              <a:rPr lang="en-US" sz="1000" dirty="0">
                <a:solidFill>
                  <a:schemeClr val="bg1"/>
                </a:solidFill>
                <a:latin typeface="+mj-lt"/>
              </a:rPr>
              <a:t>Overview</a:t>
            </a:r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796145" y="992422"/>
            <a:ext cx="8151037" cy="5329034"/>
          </a:xfrm>
          <a:prstGeom prst="rect">
            <a:avLst/>
          </a:prstGeom>
        </p:spPr>
        <p:txBody>
          <a:bodyPr lIns="93296" tIns="46648" rIns="93296" bIns="46648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1200" dirty="0"/>
          </a:p>
        </p:txBody>
      </p:sp>
      <p:sp>
        <p:nvSpPr>
          <p:cNvPr id="53" name="TextBox 52"/>
          <p:cNvSpPr txBox="1"/>
          <p:nvPr/>
        </p:nvSpPr>
        <p:spPr>
          <a:xfrm>
            <a:off x="1807762" y="1197143"/>
            <a:ext cx="188428" cy="596654"/>
          </a:xfrm>
          <a:prstGeom prst="rect">
            <a:avLst/>
          </a:prstGeom>
          <a:noFill/>
        </p:spPr>
        <p:txBody>
          <a:bodyPr wrap="none" lIns="93296" tIns="46648" rIns="93296" bIns="46648" rtlCol="0">
            <a:spAutoFit/>
          </a:bodyPr>
          <a:lstStyle/>
          <a:p>
            <a:endParaRPr lang="en-US" sz="3300" dirty="0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43508" y="1943710"/>
            <a:ext cx="8863767" cy="2217558"/>
          </a:xfrm>
          <a:prstGeom prst="rect">
            <a:avLst/>
          </a:prstGeom>
          <a:solidFill>
            <a:schemeClr val="bg2">
              <a:lumMod val="50000"/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891" tIns="46444" rIns="92891" bIns="46444" anchor="ctr"/>
          <a:lstStyle/>
          <a:p>
            <a:pPr algn="ctr" defTabSz="462319">
              <a:defRPr/>
            </a:pPr>
            <a:endParaRPr lang="en-US" dirty="0">
              <a:solidFill>
                <a:srgbClr val="FFFFFF"/>
              </a:solidFill>
              <a:latin typeface="Helvetica"/>
              <a:ea typeface="ＭＳ Ｐゴシック"/>
              <a:cs typeface="ＭＳ Ｐゴシック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43508" y="4379121"/>
            <a:ext cx="8863767" cy="1642167"/>
          </a:xfrm>
          <a:prstGeom prst="rect">
            <a:avLst/>
          </a:pr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891" tIns="46444" rIns="92891" bIns="46444" anchor="ctr"/>
          <a:lstStyle/>
          <a:p>
            <a:pPr algn="ctr" defTabSz="462319">
              <a:defRPr/>
            </a:pPr>
            <a:endParaRPr lang="en-US" dirty="0">
              <a:solidFill>
                <a:srgbClr val="FFFFFF"/>
              </a:solidFill>
              <a:latin typeface="Helvetica"/>
              <a:ea typeface="ＭＳ Ｐゴシック"/>
              <a:cs typeface="ＭＳ Ｐゴシック"/>
            </a:endParaRPr>
          </a:p>
        </p:txBody>
      </p:sp>
      <p:sp>
        <p:nvSpPr>
          <p:cNvPr id="56" name="TextBox 65"/>
          <p:cNvSpPr txBox="1">
            <a:spLocks noChangeArrowheads="1"/>
          </p:cNvSpPr>
          <p:nvPr/>
        </p:nvSpPr>
        <p:spPr bwMode="auto">
          <a:xfrm rot="16200000">
            <a:off x="-585773" y="2940756"/>
            <a:ext cx="1967960" cy="36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891" tIns="46444" rIns="92891" bIns="46444">
            <a:spAutoFit/>
          </a:bodyPr>
          <a:lstStyle>
            <a:lvl1pPr defTabSz="457200" eaLnBrk="0" hangingPunct="0">
              <a:defRPr sz="10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 eaLnBrk="0" hangingPunct="0">
              <a:defRPr sz="10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700" dirty="0">
                <a:solidFill>
                  <a:srgbClr val="000000"/>
                </a:solidFill>
                <a:latin typeface="Helvetica" charset="0"/>
              </a:rPr>
              <a:t>PROJECT LEVEL 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4783581" y="2960853"/>
            <a:ext cx="0" cy="16879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4218525" y="3593483"/>
            <a:ext cx="1480405" cy="0"/>
          </a:xfrm>
          <a:prstGeom prst="line">
            <a:avLst/>
          </a:prstGeom>
          <a:ln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3649579" y="4651875"/>
            <a:ext cx="19529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1088993" y="5028741"/>
            <a:ext cx="1399542" cy="855225"/>
          </a:xfrm>
          <a:prstGeom prst="roundRect">
            <a:avLst>
              <a:gd name="adj" fmla="val 10000"/>
            </a:avLst>
          </a:prstGeom>
          <a:solidFill>
            <a:srgbClr val="D6D2B7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sp>
      <p:sp>
        <p:nvSpPr>
          <p:cNvPr id="61" name="Rounded Rectangle 4"/>
          <p:cNvSpPr/>
          <p:nvPr/>
        </p:nvSpPr>
        <p:spPr>
          <a:xfrm>
            <a:off x="1073976" y="5104403"/>
            <a:ext cx="1451815" cy="80512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986" tIns="34986" rIns="34986" bIns="34986" numCol="1" spcCol="1296" anchor="ctr" anchorCtr="0">
            <a:noAutofit/>
          </a:bodyPr>
          <a:lstStyle/>
          <a:p>
            <a:pPr algn="ctr" defTabSz="40817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>
                <a:solidFill>
                  <a:schemeClr val="tx1"/>
                </a:solidFill>
                <a:latin typeface="Helvetica"/>
                <a:cs typeface="Helvetica"/>
              </a:rPr>
              <a:t>SMART-NAS Test Bed</a:t>
            </a:r>
          </a:p>
          <a:p>
            <a:pPr algn="ctr" defTabSz="40817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>
                <a:solidFill>
                  <a:schemeClr val="tx1"/>
                </a:solidFill>
                <a:latin typeface="Helvetica"/>
                <a:cs typeface="Helvetica"/>
              </a:rPr>
              <a:t>Leads: Dr. </a:t>
            </a:r>
            <a:r>
              <a:rPr lang="en-US" sz="900" dirty="0" err="1">
                <a:solidFill>
                  <a:schemeClr val="tx1"/>
                </a:solidFill>
                <a:latin typeface="Helvetica"/>
                <a:cs typeface="Helvetica"/>
              </a:rPr>
              <a:t>Kee</a:t>
            </a:r>
            <a:r>
              <a:rPr lang="en-US" sz="900" dirty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Helvetica"/>
                <a:cs typeface="Helvetica"/>
              </a:rPr>
              <a:t>Palopo</a:t>
            </a:r>
            <a:r>
              <a:rPr lang="en-US" sz="900" dirty="0">
                <a:solidFill>
                  <a:schemeClr val="tx1"/>
                </a:solidFill>
                <a:latin typeface="Helvetica"/>
                <a:cs typeface="Helvetica"/>
              </a:rPr>
              <a:t> and Mike </a:t>
            </a:r>
            <a:r>
              <a:rPr lang="en-US" sz="900" dirty="0" err="1">
                <a:solidFill>
                  <a:schemeClr val="tx1"/>
                </a:solidFill>
                <a:latin typeface="Helvetica"/>
                <a:cs typeface="Helvetica"/>
              </a:rPr>
              <a:t>Guminsky</a:t>
            </a:r>
            <a:endParaRPr lang="en-US" sz="9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1802193" y="4790871"/>
            <a:ext cx="0" cy="2378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779672" y="4702160"/>
            <a:ext cx="0" cy="301895"/>
          </a:xfrm>
          <a:prstGeom prst="line">
            <a:avLst/>
          </a:prstGeom>
          <a:ln>
            <a:solidFill>
              <a:srgbClr val="77933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5983424" y="5028741"/>
            <a:ext cx="1620937" cy="855225"/>
          </a:xfrm>
          <a:prstGeom prst="roundRect">
            <a:avLst>
              <a:gd name="adj" fmla="val 10000"/>
            </a:avLst>
          </a:prstGeom>
          <a:solidFill>
            <a:srgbClr val="D6D2B7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sp>
      <p:sp>
        <p:nvSpPr>
          <p:cNvPr id="65" name="Rounded Rectangle 4"/>
          <p:cNvSpPr/>
          <p:nvPr/>
        </p:nvSpPr>
        <p:spPr>
          <a:xfrm>
            <a:off x="6055600" y="5074035"/>
            <a:ext cx="1505714" cy="8673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986" tIns="34986" rIns="34986" bIns="34986" numCol="1" spcCol="1296" anchor="ctr" anchorCtr="0">
            <a:noAutofit/>
          </a:bodyPr>
          <a:lstStyle/>
          <a:p>
            <a:pPr algn="ctr" defTabSz="408171">
              <a:spcBef>
                <a:spcPct val="0"/>
              </a:spcBef>
              <a:spcAft>
                <a:spcPct val="35000"/>
              </a:spcAft>
            </a:pPr>
            <a:r>
              <a:rPr lang="en-US" sz="900" dirty="0" smtClean="0">
                <a:solidFill>
                  <a:schemeClr val="tx1"/>
                </a:solidFill>
                <a:latin typeface="Helvetica"/>
                <a:cs typeface="Helvetica"/>
              </a:rPr>
              <a:t>Regional Trajectory Based </a:t>
            </a:r>
            <a:r>
              <a:rPr lang="en-US" sz="900" dirty="0">
                <a:solidFill>
                  <a:schemeClr val="tx1"/>
                </a:solidFill>
                <a:latin typeface="Helvetica"/>
                <a:cs typeface="Helvetica"/>
              </a:rPr>
              <a:t>Operations (TBO) Lead: </a:t>
            </a:r>
            <a:r>
              <a:rPr lang="en-US" sz="900" dirty="0" smtClean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sz="900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900" dirty="0" smtClean="0">
                <a:solidFill>
                  <a:schemeClr val="tx1"/>
                </a:solidFill>
                <a:latin typeface="Helvetica"/>
                <a:cs typeface="Helvetica"/>
              </a:rPr>
              <a:t>Dr</a:t>
            </a:r>
            <a:r>
              <a:rPr lang="en-US" sz="900" dirty="0">
                <a:solidFill>
                  <a:schemeClr val="tx1"/>
                </a:solidFill>
                <a:latin typeface="Helvetica"/>
                <a:cs typeface="Helvetica"/>
              </a:rPr>
              <a:t>. Paul Lee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2828136" y="5028741"/>
            <a:ext cx="1261079" cy="855225"/>
          </a:xfrm>
          <a:prstGeom prst="roundRect">
            <a:avLst>
              <a:gd name="adj" fmla="val 10000"/>
            </a:avLst>
          </a:prstGeom>
          <a:solidFill>
            <a:srgbClr val="D6D2B7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sp>
      <p:sp>
        <p:nvSpPr>
          <p:cNvPr id="67" name="Rounded Rectangle 6"/>
          <p:cNvSpPr/>
          <p:nvPr/>
        </p:nvSpPr>
        <p:spPr>
          <a:xfrm>
            <a:off x="2828136" y="5028741"/>
            <a:ext cx="1240964" cy="80512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986" tIns="34986" rIns="34986" bIns="34986" numCol="1" spcCol="1296" anchor="ctr" anchorCtr="0">
            <a:noAutofit/>
          </a:bodyPr>
          <a:lstStyle/>
          <a:p>
            <a:pPr algn="ctr" defTabSz="40817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>
                <a:solidFill>
                  <a:schemeClr val="tx1"/>
                </a:solidFill>
                <a:latin typeface="Helvetica"/>
                <a:cs typeface="Helvetica"/>
              </a:rPr>
              <a:t>Safe Avionics and ATM Future Evolution (SAAFE)</a:t>
            </a:r>
          </a:p>
          <a:p>
            <a:pPr algn="ctr" defTabSz="40817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>
                <a:solidFill>
                  <a:schemeClr val="tx1"/>
                </a:solidFill>
                <a:latin typeface="Helvetica"/>
                <a:cs typeface="Helvetica"/>
              </a:rPr>
              <a:t>Lead: </a:t>
            </a:r>
            <a:r>
              <a:rPr lang="en-US" sz="900" dirty="0" smtClean="0">
                <a:solidFill>
                  <a:schemeClr val="tx1"/>
                </a:solidFill>
                <a:latin typeface="Helvetica"/>
                <a:cs typeface="Helvetica"/>
              </a:rPr>
              <a:t>Dr. Paul Miner</a:t>
            </a:r>
            <a:endParaRPr lang="en-US" sz="9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2982618" y="2027975"/>
            <a:ext cx="3595139" cy="93297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 defTabSz="92902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rPr>
              <a:t>PM: Dr. S. Grabbe</a:t>
            </a:r>
          </a:p>
          <a:p>
            <a:pPr algn="ctr" defTabSz="92902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tabLst>
                <a:tab pos="408171" algn="r"/>
                <a:tab pos="931343" algn="l"/>
              </a:tabLst>
            </a:pPr>
            <a:r>
              <a:rPr lang="en-US" sz="1200" dirty="0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rPr>
              <a:t>DPM: R. </a:t>
            </a:r>
            <a:r>
              <a:rPr lang="en-US" sz="1200" dirty="0" err="1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rPr>
              <a:t>Aquilina</a:t>
            </a:r>
            <a:endParaRPr lang="en-US" sz="1200" dirty="0">
              <a:solidFill>
                <a:srgbClr val="000000"/>
              </a:solidFill>
              <a:latin typeface="Helvetica"/>
              <a:ea typeface="ＭＳ Ｐゴシック"/>
              <a:cs typeface="ＭＳ Ｐゴシック"/>
            </a:endParaRPr>
          </a:p>
          <a:p>
            <a:pPr algn="ctr" defTabSz="92902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tabLst>
                <a:tab pos="408171" algn="r"/>
                <a:tab pos="931343" algn="l"/>
              </a:tabLst>
            </a:pPr>
            <a:r>
              <a:rPr lang="en-US" sz="1200" dirty="0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rPr>
              <a:t>APM: J. </a:t>
            </a:r>
            <a:r>
              <a:rPr lang="en-US" sz="1200" dirty="0" err="1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rPr>
              <a:t>Koelling</a:t>
            </a:r>
            <a:endParaRPr lang="en-US" sz="1200" dirty="0">
              <a:solidFill>
                <a:srgbClr val="000000"/>
              </a:solidFill>
              <a:latin typeface="Helvetica"/>
              <a:ea typeface="ＭＳ Ｐゴシック"/>
              <a:cs typeface="ＭＳ Ｐゴシック"/>
            </a:endParaRPr>
          </a:p>
          <a:p>
            <a:pPr algn="ctr" defTabSz="92902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tabLst>
                <a:tab pos="408171" algn="r"/>
                <a:tab pos="931343" algn="l"/>
              </a:tabLst>
            </a:pPr>
            <a:r>
              <a:rPr lang="en-US" sz="1200" dirty="0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rPr>
              <a:t>APM for Technology: Dr. R. </a:t>
            </a:r>
            <a:r>
              <a:rPr lang="en-US" sz="1200" dirty="0" err="1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rPr>
              <a:t>Mah</a:t>
            </a:r>
            <a:endParaRPr lang="en-US" sz="1200" dirty="0">
              <a:solidFill>
                <a:srgbClr val="000000"/>
              </a:solidFill>
              <a:latin typeface="Helvetica"/>
              <a:ea typeface="ＭＳ Ｐゴシック"/>
              <a:cs typeface="ＭＳ Ｐゴシック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578579" y="3126996"/>
            <a:ext cx="3635790" cy="93297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defTabSz="929028" eaLnBrk="0" fontAlgn="base" hangingPunct="0">
              <a:spcBef>
                <a:spcPct val="0"/>
              </a:spcBef>
              <a:spcAft>
                <a:spcPct val="0"/>
              </a:spcAft>
              <a:tabLst>
                <a:tab pos="408171" algn="r"/>
                <a:tab pos="931343" algn="l"/>
              </a:tabLst>
            </a:pPr>
            <a:r>
              <a:rPr lang="en-US" sz="1200" u="sng" dirty="0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rPr>
              <a:t>PP&amp;C (shared):</a:t>
            </a:r>
          </a:p>
          <a:p>
            <a:pPr defTabSz="929028" eaLnBrk="0" fontAlgn="base" hangingPunct="0">
              <a:spcBef>
                <a:spcPct val="0"/>
              </a:spcBef>
              <a:spcAft>
                <a:spcPct val="0"/>
              </a:spcAft>
              <a:tabLst>
                <a:tab pos="408171" algn="r"/>
                <a:tab pos="931343" algn="l"/>
              </a:tabLst>
            </a:pPr>
            <a:r>
              <a:rPr lang="en-US" sz="1200" dirty="0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rPr>
              <a:t>Host Center Analyst: Julie Nguyen</a:t>
            </a:r>
          </a:p>
          <a:p>
            <a:pPr defTabSz="929028" eaLnBrk="0" fontAlgn="base" hangingPunct="0">
              <a:spcBef>
                <a:spcPct val="0"/>
              </a:spcBef>
              <a:spcAft>
                <a:spcPct val="0"/>
              </a:spcAft>
              <a:tabLst>
                <a:tab pos="408171" algn="r"/>
                <a:tab pos="931343" algn="l"/>
              </a:tabLst>
            </a:pPr>
            <a:r>
              <a:rPr lang="en-US" sz="1200" dirty="0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rPr>
              <a:t>Center Analyst: Paula Chambers, </a:t>
            </a:r>
            <a:r>
              <a:rPr lang="en-US" sz="1200" dirty="0" err="1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rPr>
              <a:t>LaRC</a:t>
            </a:r>
            <a:endParaRPr lang="en-US" sz="1200" dirty="0">
              <a:solidFill>
                <a:srgbClr val="000000"/>
              </a:solidFill>
              <a:latin typeface="Helvetica"/>
              <a:ea typeface="ＭＳ Ｐゴシック"/>
              <a:cs typeface="ＭＳ Ｐゴシック"/>
            </a:endParaRPr>
          </a:p>
          <a:p>
            <a:pPr defTabSz="929028" eaLnBrk="0" fontAlgn="base" hangingPunct="0">
              <a:spcBef>
                <a:spcPct val="0"/>
              </a:spcBef>
              <a:spcAft>
                <a:spcPct val="0"/>
              </a:spcAft>
              <a:tabLst>
                <a:tab pos="408171" algn="r"/>
                <a:tab pos="931343" algn="l"/>
              </a:tabLst>
            </a:pPr>
            <a:r>
              <a:rPr lang="en-US" sz="1200" dirty="0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rPr>
              <a:t>NRA manager: N. </a:t>
            </a:r>
            <a:r>
              <a:rPr lang="en-US" sz="1200" dirty="0" err="1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rPr>
              <a:t>Galeon</a:t>
            </a:r>
            <a:endParaRPr lang="en-US" sz="1200" dirty="0">
              <a:solidFill>
                <a:srgbClr val="000000"/>
              </a:solidFill>
              <a:latin typeface="Helvetica"/>
              <a:ea typeface="ＭＳ Ｐゴシック"/>
              <a:cs typeface="ＭＳ Ｐゴシック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5725988" y="3137605"/>
            <a:ext cx="3025114" cy="93297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defTabSz="929028" eaLnBrk="0" fontAlgn="base" hangingPunct="0">
              <a:spcBef>
                <a:spcPct val="0"/>
              </a:spcBef>
              <a:spcAft>
                <a:spcPct val="0"/>
              </a:spcAft>
              <a:tabLst>
                <a:tab pos="408171" algn="r"/>
                <a:tab pos="931343" algn="l"/>
              </a:tabLst>
            </a:pPr>
            <a:r>
              <a:rPr lang="en-US" sz="1200" u="sng" dirty="0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rPr>
              <a:t>Systems Engineering Office (shared</a:t>
            </a:r>
            <a:r>
              <a:rPr lang="en-US" sz="1200" b="1" u="sng" dirty="0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rPr>
              <a:t>): </a:t>
            </a:r>
          </a:p>
          <a:p>
            <a:pPr defTabSz="929028" eaLnBrk="0" fontAlgn="base" hangingPunct="0">
              <a:spcBef>
                <a:spcPct val="0"/>
              </a:spcBef>
              <a:spcAft>
                <a:spcPct val="0"/>
              </a:spcAft>
              <a:tabLst>
                <a:tab pos="408171" algn="r"/>
                <a:tab pos="931343" algn="l"/>
              </a:tabLst>
            </a:pPr>
            <a:r>
              <a:rPr lang="en-US" sz="1200" dirty="0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rPr>
              <a:t>Lead: R. Johnson</a:t>
            </a:r>
          </a:p>
          <a:p>
            <a:pPr defTabSz="929028" eaLnBrk="0" fontAlgn="base" hangingPunct="0">
              <a:spcBef>
                <a:spcPct val="0"/>
              </a:spcBef>
              <a:spcAft>
                <a:spcPct val="0"/>
              </a:spcAft>
              <a:tabLst>
                <a:tab pos="408171" algn="r"/>
                <a:tab pos="931343" algn="l"/>
              </a:tabLst>
            </a:pPr>
            <a:r>
              <a:rPr lang="en-US" sz="1200" dirty="0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rPr>
              <a:t>Scheduler: J. </a:t>
            </a:r>
            <a:r>
              <a:rPr lang="en-US" sz="1200" dirty="0" err="1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rPr>
              <a:t>Cronauer</a:t>
            </a:r>
            <a:endParaRPr lang="en-US" sz="1200" dirty="0">
              <a:solidFill>
                <a:srgbClr val="000000"/>
              </a:solidFill>
              <a:latin typeface="Helvetica"/>
              <a:ea typeface="ＭＳ Ｐゴシック"/>
              <a:cs typeface="ＭＳ Ｐゴシック"/>
            </a:endParaRPr>
          </a:p>
          <a:p>
            <a:pPr defTabSz="929028" eaLnBrk="0" fontAlgn="base" hangingPunct="0">
              <a:spcBef>
                <a:spcPct val="0"/>
              </a:spcBef>
              <a:spcAft>
                <a:spcPct val="0"/>
              </a:spcAft>
              <a:tabLst>
                <a:tab pos="408171" algn="r"/>
                <a:tab pos="931343" algn="l"/>
              </a:tabLst>
            </a:pPr>
            <a:r>
              <a:rPr lang="en-US" sz="1200" dirty="0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rPr>
              <a:t>Risk manager: S. </a:t>
            </a:r>
            <a:r>
              <a:rPr lang="en-US" sz="1200" dirty="0" err="1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rPr>
              <a:t>Kurasaki</a:t>
            </a:r>
            <a:endParaRPr lang="en-US" sz="1200" dirty="0">
              <a:solidFill>
                <a:srgbClr val="000000"/>
              </a:solidFill>
              <a:latin typeface="Helvetica"/>
              <a:ea typeface="ＭＳ Ｐゴシック"/>
              <a:cs typeface="ＭＳ Ｐゴシック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1630371" y="4500578"/>
            <a:ext cx="2019208" cy="29029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 defTabSz="92902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rPr>
              <a:t>Technical Challenges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5602549" y="4485204"/>
            <a:ext cx="2582975" cy="2902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 defTabSz="92902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rPr>
              <a:t>Emerging Technical Challenge</a:t>
            </a:r>
            <a:endParaRPr lang="en-US" sz="1200" dirty="0">
              <a:solidFill>
                <a:srgbClr val="000000"/>
              </a:solidFill>
              <a:latin typeface="Helvetica"/>
              <a:ea typeface="ＭＳ Ｐゴシック"/>
              <a:cs typeface="ＭＳ Ｐゴシック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3407516" y="4790871"/>
            <a:ext cx="0" cy="2378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 bwMode="auto">
          <a:xfrm>
            <a:off x="2663788" y="4833156"/>
            <a:ext cx="1620180" cy="122413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843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45178" y="3528427"/>
            <a:ext cx="9042400" cy="2102829"/>
          </a:xfrm>
          <a:prstGeom prst="rect">
            <a:avLst/>
          </a:prstGeom>
          <a:solidFill>
            <a:sysClr val="window" lastClr="FFFFFF">
              <a:lumMod val="75000"/>
              <a:alpha val="25000"/>
            </a:sys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043" tIns="45520" rIns="91043" bIns="45520" anchor="ctr"/>
          <a:lstStyle/>
          <a:p>
            <a:pPr algn="ctr" defTabSz="453121">
              <a:defRPr/>
            </a:pPr>
            <a:endParaRPr lang="en-US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6104" y="5772404"/>
            <a:ext cx="9042400" cy="956818"/>
          </a:xfrm>
          <a:prstGeom prst="rect">
            <a:avLst/>
          </a:prstGeom>
          <a:solidFill>
            <a:sysClr val="window" lastClr="FFFFFF">
              <a:lumMod val="85000"/>
              <a:alpha val="25000"/>
            </a:sys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043" tIns="45520" rIns="91043" bIns="45520" anchor="ctr"/>
          <a:lstStyle/>
          <a:p>
            <a:pPr defTabSz="453121">
              <a:defRPr/>
            </a:pPr>
            <a:endParaRPr lang="en-US" sz="12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801" y="1704348"/>
            <a:ext cx="9042400" cy="1713220"/>
          </a:xfrm>
          <a:prstGeom prst="rect">
            <a:avLst/>
          </a:prstGeom>
          <a:solidFill>
            <a:srgbClr val="EEECE1">
              <a:lumMod val="90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457200">
              <a:defRPr/>
            </a:pPr>
            <a:endParaRPr lang="en-US" kern="0" dirty="0" smtClean="0">
              <a:solidFill>
                <a:prstClr val="white"/>
              </a:solidFill>
              <a:latin typeface="Calibri"/>
              <a:cs typeface="Helvetica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2238" y="286420"/>
            <a:ext cx="7770812" cy="622300"/>
          </a:xfrm>
        </p:spPr>
        <p:txBody>
          <a:bodyPr/>
          <a:lstStyle/>
          <a:p>
            <a:r>
              <a:rPr lang="en-US" sz="2800" dirty="0" smtClean="0"/>
              <a:t>Safe Autonomous Systems Operation Project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1907" y="975944"/>
            <a:ext cx="8372886" cy="646331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25000"/>
              </a:spcAft>
              <a:defRPr/>
            </a:pPr>
            <a:r>
              <a:rPr lang="en-US" i="1" kern="0" dirty="0" smtClean="0">
                <a:solidFill>
                  <a:srgbClr val="FFFFFF"/>
                </a:solidFill>
                <a:latin typeface="Arial"/>
                <a:cs typeface="Arial"/>
              </a:rPr>
              <a:t>Define and safely enable all future airspace operations (ATM+3) using justifiable and optimal autonomy for advanced air and ground capabilities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44338" y="1738518"/>
            <a:ext cx="2592454" cy="648658"/>
          </a:xfrm>
          <a:prstGeom prst="rect">
            <a:avLst/>
          </a:prstGeom>
          <a:solidFill>
            <a:srgbClr val="B9CDE5"/>
          </a:solidFill>
          <a:ln w="2857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457200">
              <a:spcBef>
                <a:spcPts val="600"/>
              </a:spcBef>
              <a:defRPr/>
            </a:pPr>
            <a:endParaRPr lang="en-US" sz="1200" kern="0" dirty="0" smtClean="0">
              <a:solidFill>
                <a:srgbClr val="000000"/>
              </a:solidFill>
              <a:latin typeface="Calibri"/>
              <a:cs typeface="Helvetica"/>
            </a:endParaRPr>
          </a:p>
          <a:p>
            <a:pPr algn="ctr" defTabSz="457200">
              <a:defRPr/>
            </a:pPr>
            <a:r>
              <a:rPr lang="en-US" sz="1200" kern="0" dirty="0" smtClean="0">
                <a:solidFill>
                  <a:srgbClr val="000000"/>
                </a:solidFill>
                <a:latin typeface="Calibri"/>
                <a:cs typeface="Helvetica"/>
              </a:rPr>
              <a:t>PM:  Dr. Parimal Kopardekar</a:t>
            </a:r>
          </a:p>
          <a:p>
            <a:pPr algn="ctr" defTabSz="457200">
              <a:defRPr/>
            </a:pPr>
            <a:r>
              <a:rPr lang="en-US" sz="1200" kern="0" dirty="0" smtClean="0">
                <a:solidFill>
                  <a:srgbClr val="000000"/>
                </a:solidFill>
                <a:latin typeface="Calibri"/>
                <a:cs typeface="Helvetica"/>
              </a:rPr>
              <a:t>DPM:  Sharon Graves</a:t>
            </a:r>
          </a:p>
          <a:p>
            <a:pPr algn="ctr" defTabSz="457200">
              <a:defRPr/>
            </a:pPr>
            <a:r>
              <a:rPr lang="en-US" sz="1200" kern="0" dirty="0" smtClean="0">
                <a:solidFill>
                  <a:srgbClr val="000000"/>
                </a:solidFill>
                <a:latin typeface="Calibri"/>
                <a:cs typeface="Helvetica"/>
              </a:rPr>
              <a:t>APM: Craig Hange</a:t>
            </a:r>
          </a:p>
          <a:p>
            <a:pPr algn="ctr" defTabSz="457200">
              <a:defRPr/>
            </a:pPr>
            <a:endParaRPr lang="en-US" sz="1200" kern="0" dirty="0" smtClean="0">
              <a:solidFill>
                <a:srgbClr val="000000"/>
              </a:solidFill>
              <a:latin typeface="Calibri"/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5366" y="2395643"/>
            <a:ext cx="2616878" cy="847578"/>
          </a:xfrm>
          <a:prstGeom prst="rect">
            <a:avLst/>
          </a:prstGeom>
          <a:solidFill>
            <a:srgbClr val="B9CDE5"/>
          </a:solidFill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defTabSz="457200">
              <a:defRPr/>
            </a:pPr>
            <a:r>
              <a:rPr lang="en-US" sz="1200" kern="0" dirty="0" smtClean="0">
                <a:solidFill>
                  <a:srgbClr val="000000"/>
                </a:solidFill>
                <a:latin typeface="Calibri"/>
                <a:cs typeface="Helvetica"/>
              </a:rPr>
              <a:t>Resources:  Julie Huynh   </a:t>
            </a:r>
          </a:p>
          <a:p>
            <a:pPr defTabSz="457200">
              <a:defRPr/>
            </a:pPr>
            <a:r>
              <a:rPr lang="en-US" sz="1200" kern="0" dirty="0" smtClean="0">
                <a:solidFill>
                  <a:srgbClr val="000000"/>
                </a:solidFill>
                <a:latin typeface="Calibri"/>
                <a:cs typeface="Helvetica"/>
              </a:rPr>
              <a:t>Scheduling:  Joseph Cronauer</a:t>
            </a:r>
          </a:p>
          <a:p>
            <a:pPr defTabSz="457200">
              <a:defRPr/>
            </a:pPr>
            <a:r>
              <a:rPr lang="en-US" sz="1200" kern="0" dirty="0" smtClean="0">
                <a:solidFill>
                  <a:srgbClr val="000000"/>
                </a:solidFill>
                <a:latin typeface="Calibri"/>
                <a:cs typeface="Helvetica"/>
              </a:rPr>
              <a:t>Risk Management:  Seth Kurasaki</a:t>
            </a:r>
          </a:p>
          <a:p>
            <a:pPr defTabSz="457200">
              <a:defRPr/>
            </a:pPr>
            <a:r>
              <a:rPr lang="en-US" sz="1200" kern="0" dirty="0" smtClean="0">
                <a:solidFill>
                  <a:srgbClr val="000000"/>
                </a:solidFill>
                <a:latin typeface="Calibri"/>
                <a:cs typeface="Helvetica"/>
              </a:rPr>
              <a:t>NRA Manager:  Naz Galeon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063917" y="3777770"/>
            <a:ext cx="3384859" cy="0"/>
          </a:xfrm>
          <a:prstGeom prst="line">
            <a:avLst/>
          </a:prstGeom>
          <a:noFill/>
          <a:ln w="28575" cap="flat" cmpd="sng" algn="ctr">
            <a:solidFill>
              <a:srgbClr val="00009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7" name="Straight Connector 16"/>
          <p:cNvCxnSpPr/>
          <p:nvPr/>
        </p:nvCxnSpPr>
        <p:spPr>
          <a:xfrm>
            <a:off x="3217784" y="2800945"/>
            <a:ext cx="1359652" cy="0"/>
          </a:xfrm>
          <a:prstGeom prst="line">
            <a:avLst/>
          </a:prstGeom>
          <a:noFill/>
          <a:ln w="28575" cap="flat" cmpd="sng" algn="ctr">
            <a:solidFill>
              <a:srgbClr val="00009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8" name="Straight Connector 17"/>
          <p:cNvCxnSpPr/>
          <p:nvPr/>
        </p:nvCxnSpPr>
        <p:spPr>
          <a:xfrm>
            <a:off x="1075894" y="3777766"/>
            <a:ext cx="0" cy="273068"/>
          </a:xfrm>
          <a:prstGeom prst="line">
            <a:avLst/>
          </a:prstGeom>
          <a:noFill/>
          <a:ln w="28575" cap="flat" cmpd="sng" algn="ctr">
            <a:solidFill>
              <a:srgbClr val="00009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0" name="Straight Connector 19"/>
          <p:cNvCxnSpPr/>
          <p:nvPr/>
        </p:nvCxnSpPr>
        <p:spPr>
          <a:xfrm>
            <a:off x="2649100" y="3777766"/>
            <a:ext cx="0" cy="282212"/>
          </a:xfrm>
          <a:prstGeom prst="line">
            <a:avLst/>
          </a:prstGeom>
          <a:noFill/>
          <a:ln w="28575" cap="flat" cmpd="sng" algn="ctr">
            <a:solidFill>
              <a:srgbClr val="00009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1" name="Straight Connector 20"/>
          <p:cNvCxnSpPr>
            <a:endCxn id="12" idx="0"/>
          </p:cNvCxnSpPr>
          <p:nvPr/>
        </p:nvCxnSpPr>
        <p:spPr>
          <a:xfrm flipH="1">
            <a:off x="4448777" y="3777766"/>
            <a:ext cx="0" cy="315049"/>
          </a:xfrm>
          <a:prstGeom prst="line">
            <a:avLst/>
          </a:prstGeom>
          <a:noFill/>
          <a:ln w="28575" cap="flat" cmpd="sng" algn="ctr">
            <a:solidFill>
              <a:srgbClr val="00009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2" name="Straight Connector 21"/>
          <p:cNvCxnSpPr/>
          <p:nvPr/>
        </p:nvCxnSpPr>
        <p:spPr>
          <a:xfrm>
            <a:off x="6274299" y="3791791"/>
            <a:ext cx="0" cy="282212"/>
          </a:xfrm>
          <a:prstGeom prst="line">
            <a:avLst/>
          </a:prstGeom>
          <a:noFill/>
          <a:ln w="28575" cap="flat" cmpd="sng" algn="ctr">
            <a:solidFill>
              <a:srgbClr val="00009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3" name="Straight Connector 22"/>
          <p:cNvCxnSpPr/>
          <p:nvPr/>
        </p:nvCxnSpPr>
        <p:spPr>
          <a:xfrm>
            <a:off x="7959761" y="3784869"/>
            <a:ext cx="0" cy="282212"/>
          </a:xfrm>
          <a:prstGeom prst="line">
            <a:avLst/>
          </a:prstGeom>
          <a:noFill/>
          <a:ln w="28575" cap="flat" cmpd="sng" algn="ctr">
            <a:solidFill>
              <a:srgbClr val="00009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6" name="Straight Arrow Connector 25"/>
          <p:cNvCxnSpPr/>
          <p:nvPr/>
        </p:nvCxnSpPr>
        <p:spPr>
          <a:xfrm flipV="1">
            <a:off x="2578086" y="5642998"/>
            <a:ext cx="0" cy="189697"/>
          </a:xfrm>
          <a:prstGeom prst="straightConnector1">
            <a:avLst/>
          </a:prstGeom>
          <a:noFill/>
          <a:ln w="25400" cap="flat" cmpd="sng" algn="ctr">
            <a:solidFill>
              <a:srgbClr val="00009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7" name="Straight Arrow Connector 26"/>
          <p:cNvCxnSpPr/>
          <p:nvPr/>
        </p:nvCxnSpPr>
        <p:spPr>
          <a:xfrm flipV="1">
            <a:off x="4232486" y="5644414"/>
            <a:ext cx="0" cy="189697"/>
          </a:xfrm>
          <a:prstGeom prst="straightConnector1">
            <a:avLst/>
          </a:prstGeom>
          <a:noFill/>
          <a:ln w="25400" cap="flat" cmpd="sng" algn="ctr">
            <a:solidFill>
              <a:srgbClr val="00009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8" name="Straight Arrow Connector 27"/>
          <p:cNvCxnSpPr/>
          <p:nvPr/>
        </p:nvCxnSpPr>
        <p:spPr>
          <a:xfrm flipV="1">
            <a:off x="6134332" y="5621532"/>
            <a:ext cx="0" cy="189697"/>
          </a:xfrm>
          <a:prstGeom prst="straightConnector1">
            <a:avLst/>
          </a:prstGeom>
          <a:noFill/>
          <a:ln w="25400" cap="flat" cmpd="sng" algn="ctr">
            <a:solidFill>
              <a:srgbClr val="00009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9" name="Straight Arrow Connector 28"/>
          <p:cNvCxnSpPr/>
          <p:nvPr/>
        </p:nvCxnSpPr>
        <p:spPr>
          <a:xfrm flipV="1">
            <a:off x="6309278" y="5201092"/>
            <a:ext cx="0" cy="189697"/>
          </a:xfrm>
          <a:prstGeom prst="straightConnector1">
            <a:avLst/>
          </a:prstGeom>
          <a:noFill/>
          <a:ln w="25400" cap="flat" cmpd="sng" algn="ctr">
            <a:solidFill>
              <a:srgbClr val="00009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0" name="Straight Arrow Connector 29"/>
          <p:cNvCxnSpPr/>
          <p:nvPr/>
        </p:nvCxnSpPr>
        <p:spPr>
          <a:xfrm flipV="1">
            <a:off x="7901068" y="5201086"/>
            <a:ext cx="0" cy="189697"/>
          </a:xfrm>
          <a:prstGeom prst="straightConnector1">
            <a:avLst/>
          </a:prstGeom>
          <a:noFill/>
          <a:ln w="25400" cap="flat" cmpd="sng" algn="ctr">
            <a:solidFill>
              <a:srgbClr val="00009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1" name="Rounded Rectangle 30"/>
          <p:cNvSpPr/>
          <p:nvPr/>
        </p:nvSpPr>
        <p:spPr>
          <a:xfrm>
            <a:off x="1638858" y="3632052"/>
            <a:ext cx="2020484" cy="286139"/>
          </a:xfrm>
          <a:prstGeom prst="roundRect">
            <a:avLst/>
          </a:prstGeom>
          <a:solidFill>
            <a:srgbClr val="8EB4E3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r>
              <a:rPr lang="en-US" sz="1200" b="1" kern="0" dirty="0" smtClean="0">
                <a:solidFill>
                  <a:srgbClr val="000000"/>
                </a:solidFill>
                <a:latin typeface="Calibri"/>
                <a:cs typeface="Helvetica"/>
              </a:rPr>
              <a:t>Technical Challenges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214032" y="5832695"/>
            <a:ext cx="4741334" cy="249563"/>
          </a:xfrm>
          <a:prstGeom prst="roundRect">
            <a:avLst/>
          </a:prstGeom>
          <a:solidFill>
            <a:srgbClr val="B6B08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457200">
              <a:defRPr/>
            </a:pPr>
            <a:r>
              <a:rPr lang="en-US" sz="1200" b="1" kern="0" dirty="0" smtClean="0">
                <a:solidFill>
                  <a:srgbClr val="000000"/>
                </a:solidFill>
                <a:latin typeface="Calibri"/>
                <a:cs typeface="Helvetica"/>
              </a:rPr>
              <a:t>Foundational, Cross-Cutting or Exploratory R&amp;D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836792" y="2368291"/>
            <a:ext cx="3083183" cy="847578"/>
          </a:xfrm>
          <a:prstGeom prst="rect">
            <a:avLst/>
          </a:prstGeom>
          <a:solidFill>
            <a:srgbClr val="B9CDE5"/>
          </a:solidFill>
          <a:ln w="1905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defTabSz="457200">
              <a:defRPr/>
            </a:pPr>
            <a:r>
              <a:rPr lang="en-US" sz="1200" b="1" kern="0" dirty="0" smtClean="0">
                <a:solidFill>
                  <a:srgbClr val="000000"/>
                </a:solidFill>
                <a:latin typeface="Calibri"/>
                <a:cs typeface="Helvetica"/>
              </a:rPr>
              <a:t>SASO Technical Advisory Committee: </a:t>
            </a:r>
            <a:r>
              <a:rPr lang="en-US" sz="1200" kern="0" dirty="0" smtClean="0">
                <a:solidFill>
                  <a:srgbClr val="000000"/>
                </a:solidFill>
                <a:latin typeface="Calibri"/>
                <a:cs typeface="Helvetica"/>
              </a:rPr>
              <a:t>Dr. Danette Allen, Tom Davis, Davis Hackenberg, Dr. Sanjay Garg, Dr. John Ryan, and Don Simon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4575188" y="2794270"/>
            <a:ext cx="1255254" cy="0"/>
          </a:xfrm>
          <a:prstGeom prst="line">
            <a:avLst/>
          </a:prstGeom>
          <a:noFill/>
          <a:ln w="28575" cap="flat" cmpd="sng" algn="ctr">
            <a:solidFill>
              <a:srgbClr val="00009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7" name="Rectangle 36"/>
          <p:cNvSpPr/>
          <p:nvPr/>
        </p:nvSpPr>
        <p:spPr>
          <a:xfrm>
            <a:off x="5394700" y="3900747"/>
            <a:ext cx="3644900" cy="1661430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Ins="0" rtlCol="0" anchor="ctr"/>
          <a:lstStyle/>
          <a:p>
            <a:pPr marL="228600" indent="-228600" defTabSz="457200">
              <a:buFont typeface="Arial"/>
              <a:buChar char="•"/>
              <a:tabLst>
                <a:tab pos="169863" algn="l"/>
              </a:tabLst>
              <a:defRPr/>
            </a:pPr>
            <a:r>
              <a:rPr lang="en-US" sz="1200" kern="0" dirty="0" smtClean="0">
                <a:solidFill>
                  <a:prstClr val="black"/>
                </a:solidFill>
                <a:latin typeface="Calibri"/>
              </a:rPr>
              <a:t>Autonomous aircraft operations </a:t>
            </a:r>
          </a:p>
          <a:p>
            <a:pPr marL="228600" indent="-228600" defTabSz="457200">
              <a:buFont typeface="Arial"/>
              <a:buChar char="•"/>
              <a:tabLst>
                <a:tab pos="169863" algn="l"/>
              </a:tabLst>
              <a:defRPr/>
            </a:pPr>
            <a:r>
              <a:rPr lang="en-US" sz="1200" kern="0" dirty="0" smtClean="0">
                <a:solidFill>
                  <a:prstClr val="black"/>
                </a:solidFill>
                <a:latin typeface="Calibri"/>
              </a:rPr>
              <a:t>Autonomous traffic flow </a:t>
            </a:r>
            <a:r>
              <a:rPr lang="en-US" sz="1200" kern="0" dirty="0">
                <a:solidFill>
                  <a:prstClr val="black"/>
                </a:solidFill>
                <a:latin typeface="Calibri"/>
              </a:rPr>
              <a:t>m</a:t>
            </a:r>
            <a:r>
              <a:rPr lang="en-US" sz="1200" kern="0" dirty="0" smtClean="0">
                <a:solidFill>
                  <a:prstClr val="black"/>
                </a:solidFill>
                <a:latin typeface="Calibri"/>
              </a:rPr>
              <a:t>anagement </a:t>
            </a:r>
          </a:p>
          <a:p>
            <a:pPr marL="228600" indent="-228600" defTabSz="457200">
              <a:buFont typeface="Arial"/>
              <a:buChar char="•"/>
              <a:tabLst>
                <a:tab pos="169863" algn="l"/>
              </a:tabLst>
              <a:defRPr/>
            </a:pPr>
            <a:r>
              <a:rPr lang="en-US" sz="1200" kern="0" dirty="0" smtClean="0">
                <a:solidFill>
                  <a:prstClr val="black"/>
                </a:solidFill>
                <a:latin typeface="Calibri"/>
              </a:rPr>
              <a:t>Autonomous localization, sensing, and conformance</a:t>
            </a:r>
          </a:p>
          <a:p>
            <a:pPr marL="228600" indent="-228600" defTabSz="457200">
              <a:buFont typeface="Arial"/>
              <a:buChar char="•"/>
              <a:tabLst>
                <a:tab pos="169863" algn="l"/>
              </a:tabLst>
              <a:defRPr/>
            </a:pPr>
            <a:r>
              <a:rPr lang="en-US" sz="1200" kern="0" dirty="0" smtClean="0">
                <a:solidFill>
                  <a:prstClr val="black"/>
                </a:solidFill>
                <a:latin typeface="Calibri"/>
              </a:rPr>
              <a:t>Autonomous Airport </a:t>
            </a:r>
          </a:p>
          <a:p>
            <a:pPr marL="228600" indent="-228600" defTabSz="457200">
              <a:buFont typeface="Arial"/>
              <a:buChar char="•"/>
              <a:tabLst>
                <a:tab pos="169863" algn="l"/>
              </a:tabLst>
              <a:defRPr/>
            </a:pPr>
            <a:r>
              <a:rPr lang="en-US" sz="1200" kern="0" dirty="0" smtClean="0">
                <a:solidFill>
                  <a:prstClr val="black"/>
                </a:solidFill>
                <a:latin typeface="Calibri"/>
              </a:rPr>
              <a:t>Autonomous AOC </a:t>
            </a:r>
          </a:p>
          <a:p>
            <a:pPr marL="228600" indent="-228600" defTabSz="457200">
              <a:buFont typeface="Arial"/>
              <a:buChar char="•"/>
              <a:tabLst>
                <a:tab pos="169863" algn="l"/>
              </a:tabLst>
              <a:defRPr/>
            </a:pPr>
            <a:r>
              <a:rPr lang="en-US" sz="1200" kern="0" dirty="0" smtClean="0">
                <a:solidFill>
                  <a:prstClr val="black"/>
                </a:solidFill>
                <a:latin typeface="Calibri"/>
              </a:rPr>
              <a:t>Additional items from ARC, AFRC, GRC, and LaRC to be considered as part of current planning</a:t>
            </a:r>
          </a:p>
        </p:txBody>
      </p:sp>
      <p:sp>
        <p:nvSpPr>
          <p:cNvPr id="44" name="TextBox 65"/>
          <p:cNvSpPr txBox="1">
            <a:spLocks noChangeArrowheads="1"/>
          </p:cNvSpPr>
          <p:nvPr/>
        </p:nvSpPr>
        <p:spPr bwMode="auto">
          <a:xfrm rot="16200000">
            <a:off x="-260464" y="2310530"/>
            <a:ext cx="1209906" cy="35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43" tIns="45520" rIns="91043" bIns="45520">
            <a:spAutoFit/>
          </a:bodyPr>
          <a:lstStyle>
            <a:lvl1pPr defTabSz="457200" eaLnBrk="0" hangingPunct="0">
              <a:defRPr sz="10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 eaLnBrk="0" hangingPunct="0">
              <a:defRPr sz="10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PROJECT</a:t>
            </a:r>
            <a:r>
              <a:rPr lang="en-US" sz="17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816471" y="3389161"/>
            <a:ext cx="2659507" cy="424605"/>
          </a:xfrm>
          <a:prstGeom prst="roundRect">
            <a:avLst/>
          </a:prstGeom>
          <a:solidFill>
            <a:srgbClr val="FFCD9B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457200">
              <a:defRPr/>
            </a:pPr>
            <a:r>
              <a:rPr lang="en-US" sz="1200" b="1" kern="0" dirty="0" smtClean="0">
                <a:solidFill>
                  <a:srgbClr val="000000"/>
                </a:solidFill>
                <a:latin typeface="Calibri"/>
                <a:cs typeface="Helvetica"/>
              </a:rPr>
              <a:t>Emerging Opportunities (Candidates for TC in out years)</a:t>
            </a:r>
          </a:p>
        </p:txBody>
      </p:sp>
      <p:cxnSp>
        <p:nvCxnSpPr>
          <p:cNvPr id="4" name="Elbow Connector 3"/>
          <p:cNvCxnSpPr>
            <a:endCxn id="31" idx="0"/>
          </p:cNvCxnSpPr>
          <p:nvPr/>
        </p:nvCxnSpPr>
        <p:spPr bwMode="auto">
          <a:xfrm rot="5400000">
            <a:off x="2972395" y="2063882"/>
            <a:ext cx="1244876" cy="1891465"/>
          </a:xfrm>
          <a:prstGeom prst="bentConnector3">
            <a:avLst>
              <a:gd name="adj1" fmla="val 87237"/>
            </a:avLst>
          </a:prstGeom>
          <a:solidFill>
            <a:schemeClr val="accent1"/>
          </a:solidFill>
          <a:ln w="2857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2" name="Group 51"/>
          <p:cNvGrpSpPr/>
          <p:nvPr/>
        </p:nvGrpSpPr>
        <p:grpSpPr>
          <a:xfrm>
            <a:off x="1204760" y="6026085"/>
            <a:ext cx="7131182" cy="732784"/>
            <a:chOff x="995210" y="6292782"/>
            <a:chExt cx="7055013" cy="732784"/>
          </a:xfrm>
          <a:effectLst/>
        </p:grpSpPr>
        <p:sp>
          <p:nvSpPr>
            <p:cNvPr id="25" name="Rectangle 24"/>
            <p:cNvSpPr/>
            <p:nvPr/>
          </p:nvSpPr>
          <p:spPr>
            <a:xfrm>
              <a:off x="995210" y="6292782"/>
              <a:ext cx="7055013" cy="7239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90512" indent="-171450" defTabSz="457200">
                <a:buFont typeface="Arial"/>
                <a:buChar char="•"/>
                <a:defRPr/>
              </a:pPr>
              <a:r>
                <a:rPr lang="en-US" sz="1200" kern="0" dirty="0" smtClean="0">
                  <a:solidFill>
                    <a:prstClr val="black"/>
                  </a:solidFill>
                  <a:latin typeface="Calibri"/>
                  <a:cs typeface="Helvetica"/>
                </a:rPr>
                <a:t>V&amp;V and Certification Methods for Autonomous Operations (Guillaume Brat and Paul Miner)</a:t>
              </a:r>
            </a:p>
            <a:p>
              <a:pPr marL="290512" indent="-171450" defTabSz="457200">
                <a:buFont typeface="Arial"/>
                <a:buChar char="•"/>
                <a:defRPr/>
              </a:pPr>
              <a:r>
                <a:rPr lang="en-US" sz="1200" kern="0" dirty="0" smtClean="0">
                  <a:solidFill>
                    <a:prstClr val="black"/>
                  </a:solidFill>
                  <a:latin typeface="Calibri"/>
                  <a:cs typeface="Helvetica"/>
                </a:rPr>
                <a:t>Analysis Studies (Stakeholder survey, benefits, affordable air mobility) (Jeremy Smith)</a:t>
              </a:r>
            </a:p>
            <a:p>
              <a:pPr marL="290512" indent="-171450" defTabSz="457200">
                <a:buFont typeface="Arial"/>
                <a:buChar char="•"/>
                <a:defRPr/>
              </a:pPr>
              <a:r>
                <a:rPr lang="en-US" sz="1200" kern="0" dirty="0" smtClean="0">
                  <a:solidFill>
                    <a:prstClr val="black"/>
                  </a:solidFill>
                  <a:latin typeface="Calibri"/>
                  <a:cs typeface="Helvetica"/>
                </a:rPr>
                <a:t>Human-autonomy Teaming (TBD)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353700" y="6658925"/>
              <a:ext cx="3852404" cy="366641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90512" indent="-171450" defTabSz="457200">
                <a:buFont typeface="Arial"/>
                <a:buChar char="•"/>
                <a:defRPr/>
              </a:pPr>
              <a:r>
                <a:rPr lang="en-US" sz="1200" kern="0" dirty="0" smtClean="0">
                  <a:solidFill>
                    <a:prstClr val="black"/>
                  </a:solidFill>
                  <a:latin typeface="Calibri"/>
                  <a:cs typeface="Helvetica"/>
                </a:rPr>
                <a:t>Communication, Navigation, and Surveillance (TBD)</a:t>
              </a: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173557" y="4058612"/>
            <a:ext cx="1426643" cy="889255"/>
          </a:xfrm>
          <a:prstGeom prst="roundRect">
            <a:avLst/>
          </a:prstGeom>
          <a:solidFill>
            <a:srgbClr val="D7E4BD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457200">
              <a:defRPr/>
            </a:pPr>
            <a:r>
              <a:rPr lang="en-US" sz="1200" kern="0" dirty="0" smtClean="0">
                <a:solidFill>
                  <a:prstClr val="black"/>
                </a:solidFill>
                <a:latin typeface="Calibri"/>
                <a:cs typeface="Helvetica"/>
              </a:rPr>
              <a:t> TC1: Enabling Low-Altitude UAS Operations</a:t>
            </a:r>
          </a:p>
          <a:p>
            <a:pPr algn="ctr" defTabSz="457200">
              <a:defRPr/>
            </a:pPr>
            <a:r>
              <a:rPr lang="en-US" sz="1200" kern="0" dirty="0" smtClean="0">
                <a:solidFill>
                  <a:prstClr val="black"/>
                </a:solidFill>
                <a:latin typeface="Calibri"/>
                <a:cs typeface="Helvetica"/>
              </a:rPr>
              <a:t>Lead: Dr. Joey Rios 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645375" y="4092815"/>
            <a:ext cx="1606803" cy="888244"/>
          </a:xfrm>
          <a:prstGeom prst="roundRect">
            <a:avLst/>
          </a:prstGeom>
          <a:solidFill>
            <a:srgbClr val="D7E4BD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457200">
              <a:defRPr/>
            </a:pPr>
            <a:r>
              <a:rPr lang="en-US" sz="1200" kern="0" dirty="0" smtClean="0">
                <a:solidFill>
                  <a:srgbClr val="000000"/>
                </a:solidFill>
                <a:latin typeface="Calibri"/>
                <a:cs typeface="Helvetica"/>
              </a:rPr>
              <a:t>TC3: Ab Initio Architecture </a:t>
            </a:r>
          </a:p>
          <a:p>
            <a:pPr algn="ctr" defTabSz="457200">
              <a:defRPr/>
            </a:pPr>
            <a:r>
              <a:rPr lang="en-US" sz="1200" kern="0" dirty="0" smtClean="0">
                <a:solidFill>
                  <a:srgbClr val="000000"/>
                </a:solidFill>
                <a:latin typeface="Calibri"/>
                <a:cs typeface="Helvetica"/>
              </a:rPr>
              <a:t>Lead: Dr. Natalia Alexandrov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736005" y="4058612"/>
            <a:ext cx="1792237" cy="998982"/>
          </a:xfrm>
          <a:prstGeom prst="roundRect">
            <a:avLst/>
          </a:prstGeom>
          <a:solidFill>
            <a:srgbClr val="D7E4BD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457200">
              <a:defRPr/>
            </a:pPr>
            <a:r>
              <a:rPr lang="en-US" sz="1200" kern="0" dirty="0" smtClean="0">
                <a:solidFill>
                  <a:srgbClr val="000000"/>
                </a:solidFill>
                <a:latin typeface="Calibri"/>
                <a:cs typeface="Helvetica"/>
              </a:rPr>
              <a:t>TC2: Enable Reduced Crew Operations</a:t>
            </a:r>
          </a:p>
          <a:p>
            <a:pPr algn="ctr" defTabSz="457200">
              <a:defRPr/>
            </a:pPr>
            <a:r>
              <a:rPr lang="en-US" sz="1200" kern="0" dirty="0" smtClean="0">
                <a:solidFill>
                  <a:srgbClr val="000000"/>
                </a:solidFill>
                <a:latin typeface="Calibri"/>
                <a:cs typeface="Helvetica"/>
              </a:rPr>
              <a:t>Leads: </a:t>
            </a:r>
          </a:p>
          <a:p>
            <a:pPr algn="ctr" defTabSz="457200">
              <a:defRPr/>
            </a:pPr>
            <a:r>
              <a:rPr lang="en-US" sz="1200" kern="0" dirty="0" smtClean="0">
                <a:solidFill>
                  <a:srgbClr val="000000"/>
                </a:solidFill>
                <a:latin typeface="Calibri"/>
                <a:cs typeface="Helvetica"/>
              </a:rPr>
              <a:t>Randy Bailey and </a:t>
            </a:r>
          </a:p>
          <a:p>
            <a:pPr algn="ctr" defTabSz="457200">
              <a:defRPr/>
            </a:pPr>
            <a:r>
              <a:rPr lang="en-US" sz="1200" kern="0" dirty="0" smtClean="0">
                <a:solidFill>
                  <a:srgbClr val="000000"/>
                </a:solidFill>
                <a:latin typeface="Calibri"/>
                <a:cs typeface="Helvetica"/>
              </a:rPr>
              <a:t>John Kaneshige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1115616" y="6057292"/>
            <a:ext cx="6552728" cy="3600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4CCB4-7D4C-4AF0-B83C-4639A081113A}" type="slidenum">
              <a:rPr lang="en-US" smtClean="0">
                <a:solidFill>
                  <a:srgbClr val="808080"/>
                </a:solidFill>
              </a:rPr>
              <a:pPr/>
              <a:t>4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8" y="173458"/>
            <a:ext cx="8794113" cy="879278"/>
          </a:xfrm>
        </p:spPr>
        <p:txBody>
          <a:bodyPr>
            <a:noAutofit/>
          </a:bodyPr>
          <a:lstStyle/>
          <a:p>
            <a:r>
              <a:rPr lang="en-US" sz="3200" dirty="0"/>
              <a:t>Safe Avionics and ATM Future Evolution </a:t>
            </a:r>
          </a:p>
        </p:txBody>
      </p:sp>
      <p:graphicFrame>
        <p:nvGraphicFramePr>
          <p:cNvPr id="50178" name="Rectangle 2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6" name="Rectangle 33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0" y="0"/>
            <a:ext cx="2988606" cy="19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296" tIns="18659" rIns="0" bIns="18659">
            <a:prstTxWarp prst="textNoShape">
              <a:avLst/>
            </a:prstTxWarp>
            <a:noAutofit/>
          </a:bodyPr>
          <a:lstStyle/>
          <a:p>
            <a:pPr defTabSz="913526">
              <a:buClr>
                <a:schemeClr val="tx2"/>
              </a:buClr>
            </a:pPr>
            <a:r>
              <a:rPr lang="en-US" sz="1000" dirty="0">
                <a:solidFill>
                  <a:schemeClr val="bg1"/>
                </a:solidFill>
                <a:latin typeface="+mj-lt"/>
              </a:rPr>
              <a:t>Overview</a:t>
            </a:r>
          </a:p>
        </p:txBody>
      </p:sp>
      <p:sp>
        <p:nvSpPr>
          <p:cNvPr id="32" name="TextBox 31"/>
          <p:cNvSpPr txBox="1"/>
          <p:nvPr/>
        </p:nvSpPr>
        <p:spPr>
          <a:xfrm rot="20801751">
            <a:off x="621369" y="5316645"/>
            <a:ext cx="5470935" cy="709760"/>
          </a:xfrm>
          <a:prstGeom prst="rect">
            <a:avLst/>
          </a:prstGeom>
          <a:noFill/>
        </p:spPr>
        <p:txBody>
          <a:bodyPr wrap="none" lIns="93296" tIns="46648" rIns="93296" bIns="46648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72AF2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Legacy System-wide Safety and Assurance (SSAT) </a:t>
            </a:r>
          </a:p>
          <a:p>
            <a:pPr algn="ctr"/>
            <a:r>
              <a:rPr lang="en-US" sz="2000" b="1" i="1" dirty="0">
                <a:solidFill>
                  <a:srgbClr val="72AF2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Research Activities </a:t>
            </a:r>
          </a:p>
        </p:txBody>
      </p:sp>
      <p:pic>
        <p:nvPicPr>
          <p:cNvPr id="28" name="Picture 27" descr="formal_methods.png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002" y="3165195"/>
            <a:ext cx="1709212" cy="1119576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123671" y="3697514"/>
            <a:ext cx="7427519" cy="2468439"/>
            <a:chOff x="-9285" y="4430776"/>
            <a:chExt cx="7279227" cy="2419299"/>
          </a:xfrm>
        </p:grpSpPr>
        <p:sp>
          <p:nvSpPr>
            <p:cNvPr id="30" name="Freeform 29"/>
            <p:cNvSpPr/>
            <p:nvPr/>
          </p:nvSpPr>
          <p:spPr>
            <a:xfrm flipV="1">
              <a:off x="-9285" y="4430776"/>
              <a:ext cx="7279227" cy="2419299"/>
            </a:xfrm>
            <a:custGeom>
              <a:avLst/>
              <a:gdLst>
                <a:gd name="connsiteX0" fmla="*/ 9525 w 8020050"/>
                <a:gd name="connsiteY0" fmla="*/ 0 h 3076575"/>
                <a:gd name="connsiteX1" fmla="*/ 0 w 8020050"/>
                <a:gd name="connsiteY1" fmla="*/ 3076575 h 3076575"/>
                <a:gd name="connsiteX2" fmla="*/ 6391275 w 8020050"/>
                <a:gd name="connsiteY2" fmla="*/ 2371725 h 3076575"/>
                <a:gd name="connsiteX3" fmla="*/ 6353175 w 8020050"/>
                <a:gd name="connsiteY3" fmla="*/ 1990725 h 3076575"/>
                <a:gd name="connsiteX4" fmla="*/ 8020050 w 8020050"/>
                <a:gd name="connsiteY4" fmla="*/ 3057525 h 3076575"/>
                <a:gd name="connsiteX5" fmla="*/ 6629400 w 8020050"/>
                <a:gd name="connsiteY5" fmla="*/ 1704975 h 3076575"/>
                <a:gd name="connsiteX6" fmla="*/ 6600825 w 8020050"/>
                <a:gd name="connsiteY6" fmla="*/ 2019300 h 3076575"/>
                <a:gd name="connsiteX7" fmla="*/ 5648325 w 8020050"/>
                <a:gd name="connsiteY7" fmla="*/ 1895475 h 3076575"/>
                <a:gd name="connsiteX8" fmla="*/ 4381500 w 8020050"/>
                <a:gd name="connsiteY8" fmla="*/ 1695450 h 3076575"/>
                <a:gd name="connsiteX9" fmla="*/ 3867150 w 8020050"/>
                <a:gd name="connsiteY9" fmla="*/ 1609725 h 3076575"/>
                <a:gd name="connsiteX10" fmla="*/ 3362325 w 8020050"/>
                <a:gd name="connsiteY10" fmla="*/ 1504950 h 3076575"/>
                <a:gd name="connsiteX11" fmla="*/ 2676525 w 8020050"/>
                <a:gd name="connsiteY11" fmla="*/ 1295400 h 3076575"/>
                <a:gd name="connsiteX12" fmla="*/ 1857375 w 8020050"/>
                <a:gd name="connsiteY12" fmla="*/ 942975 h 3076575"/>
                <a:gd name="connsiteX13" fmla="*/ 819150 w 8020050"/>
                <a:gd name="connsiteY13" fmla="*/ 438150 h 3076575"/>
                <a:gd name="connsiteX14" fmla="*/ 9525 w 8020050"/>
                <a:gd name="connsiteY14" fmla="*/ 0 h 3076575"/>
                <a:gd name="connsiteX0" fmla="*/ 9525 w 8020050"/>
                <a:gd name="connsiteY0" fmla="*/ 0 h 3076575"/>
                <a:gd name="connsiteX1" fmla="*/ 0 w 8020050"/>
                <a:gd name="connsiteY1" fmla="*/ 3076575 h 3076575"/>
                <a:gd name="connsiteX2" fmla="*/ 6391275 w 8020050"/>
                <a:gd name="connsiteY2" fmla="*/ 2371725 h 3076575"/>
                <a:gd name="connsiteX3" fmla="*/ 6353175 w 8020050"/>
                <a:gd name="connsiteY3" fmla="*/ 1990725 h 3076575"/>
                <a:gd name="connsiteX4" fmla="*/ 8020050 w 8020050"/>
                <a:gd name="connsiteY4" fmla="*/ 3057525 h 3076575"/>
                <a:gd name="connsiteX5" fmla="*/ 6629400 w 8020050"/>
                <a:gd name="connsiteY5" fmla="*/ 1704975 h 3076575"/>
                <a:gd name="connsiteX6" fmla="*/ 6600825 w 8020050"/>
                <a:gd name="connsiteY6" fmla="*/ 2019300 h 3076575"/>
                <a:gd name="connsiteX7" fmla="*/ 5648325 w 8020050"/>
                <a:gd name="connsiteY7" fmla="*/ 1895475 h 3076575"/>
                <a:gd name="connsiteX8" fmla="*/ 4381500 w 8020050"/>
                <a:gd name="connsiteY8" fmla="*/ 1695450 h 3076575"/>
                <a:gd name="connsiteX9" fmla="*/ 3867150 w 8020050"/>
                <a:gd name="connsiteY9" fmla="*/ 1609725 h 3076575"/>
                <a:gd name="connsiteX10" fmla="*/ 3362325 w 8020050"/>
                <a:gd name="connsiteY10" fmla="*/ 1489047 h 3076575"/>
                <a:gd name="connsiteX11" fmla="*/ 2676525 w 8020050"/>
                <a:gd name="connsiteY11" fmla="*/ 1295400 h 3076575"/>
                <a:gd name="connsiteX12" fmla="*/ 1857375 w 8020050"/>
                <a:gd name="connsiteY12" fmla="*/ 942975 h 3076575"/>
                <a:gd name="connsiteX13" fmla="*/ 819150 w 8020050"/>
                <a:gd name="connsiteY13" fmla="*/ 438150 h 3076575"/>
                <a:gd name="connsiteX14" fmla="*/ 9525 w 8020050"/>
                <a:gd name="connsiteY14" fmla="*/ 0 h 3076575"/>
                <a:gd name="connsiteX0" fmla="*/ 9525 w 8020050"/>
                <a:gd name="connsiteY0" fmla="*/ 0 h 3076575"/>
                <a:gd name="connsiteX1" fmla="*/ 0 w 8020050"/>
                <a:gd name="connsiteY1" fmla="*/ 3076575 h 3076575"/>
                <a:gd name="connsiteX2" fmla="*/ 6391275 w 8020050"/>
                <a:gd name="connsiteY2" fmla="*/ 2371725 h 3076575"/>
                <a:gd name="connsiteX3" fmla="*/ 6353175 w 8020050"/>
                <a:gd name="connsiteY3" fmla="*/ 1990725 h 3076575"/>
                <a:gd name="connsiteX4" fmla="*/ 8020050 w 8020050"/>
                <a:gd name="connsiteY4" fmla="*/ 3057525 h 3076575"/>
                <a:gd name="connsiteX5" fmla="*/ 6629400 w 8020050"/>
                <a:gd name="connsiteY5" fmla="*/ 1704975 h 3076575"/>
                <a:gd name="connsiteX6" fmla="*/ 6600825 w 8020050"/>
                <a:gd name="connsiteY6" fmla="*/ 2019300 h 3076575"/>
                <a:gd name="connsiteX7" fmla="*/ 5648325 w 8020050"/>
                <a:gd name="connsiteY7" fmla="*/ 1895475 h 3076575"/>
                <a:gd name="connsiteX8" fmla="*/ 4381500 w 8020050"/>
                <a:gd name="connsiteY8" fmla="*/ 1695450 h 3076575"/>
                <a:gd name="connsiteX9" fmla="*/ 3867150 w 8020050"/>
                <a:gd name="connsiteY9" fmla="*/ 1609725 h 3076575"/>
                <a:gd name="connsiteX10" fmla="*/ 3362325 w 8020050"/>
                <a:gd name="connsiteY10" fmla="*/ 1489047 h 3076575"/>
                <a:gd name="connsiteX11" fmla="*/ 2700379 w 8020050"/>
                <a:gd name="connsiteY11" fmla="*/ 1279497 h 3076575"/>
                <a:gd name="connsiteX12" fmla="*/ 1857375 w 8020050"/>
                <a:gd name="connsiteY12" fmla="*/ 942975 h 3076575"/>
                <a:gd name="connsiteX13" fmla="*/ 819150 w 8020050"/>
                <a:gd name="connsiteY13" fmla="*/ 438150 h 3076575"/>
                <a:gd name="connsiteX14" fmla="*/ 9525 w 8020050"/>
                <a:gd name="connsiteY14" fmla="*/ 0 h 3076575"/>
                <a:gd name="connsiteX0" fmla="*/ 9525 w 8020050"/>
                <a:gd name="connsiteY0" fmla="*/ 0 h 3076575"/>
                <a:gd name="connsiteX1" fmla="*/ 0 w 8020050"/>
                <a:gd name="connsiteY1" fmla="*/ 3076575 h 3076575"/>
                <a:gd name="connsiteX2" fmla="*/ 6477000 w 8020050"/>
                <a:gd name="connsiteY2" fmla="*/ 3028950 h 3076575"/>
                <a:gd name="connsiteX3" fmla="*/ 6353175 w 8020050"/>
                <a:gd name="connsiteY3" fmla="*/ 1990725 h 3076575"/>
                <a:gd name="connsiteX4" fmla="*/ 8020050 w 8020050"/>
                <a:gd name="connsiteY4" fmla="*/ 3057525 h 3076575"/>
                <a:gd name="connsiteX5" fmla="*/ 6629400 w 8020050"/>
                <a:gd name="connsiteY5" fmla="*/ 1704975 h 3076575"/>
                <a:gd name="connsiteX6" fmla="*/ 6600825 w 8020050"/>
                <a:gd name="connsiteY6" fmla="*/ 2019300 h 3076575"/>
                <a:gd name="connsiteX7" fmla="*/ 5648325 w 8020050"/>
                <a:gd name="connsiteY7" fmla="*/ 1895475 h 3076575"/>
                <a:gd name="connsiteX8" fmla="*/ 4381500 w 8020050"/>
                <a:gd name="connsiteY8" fmla="*/ 1695450 h 3076575"/>
                <a:gd name="connsiteX9" fmla="*/ 3867150 w 8020050"/>
                <a:gd name="connsiteY9" fmla="*/ 1609725 h 3076575"/>
                <a:gd name="connsiteX10" fmla="*/ 3362325 w 8020050"/>
                <a:gd name="connsiteY10" fmla="*/ 1489047 h 3076575"/>
                <a:gd name="connsiteX11" fmla="*/ 2700379 w 8020050"/>
                <a:gd name="connsiteY11" fmla="*/ 1279497 h 3076575"/>
                <a:gd name="connsiteX12" fmla="*/ 1857375 w 8020050"/>
                <a:gd name="connsiteY12" fmla="*/ 942975 h 3076575"/>
                <a:gd name="connsiteX13" fmla="*/ 819150 w 8020050"/>
                <a:gd name="connsiteY13" fmla="*/ 438150 h 3076575"/>
                <a:gd name="connsiteX14" fmla="*/ 9525 w 8020050"/>
                <a:gd name="connsiteY14" fmla="*/ 0 h 3076575"/>
                <a:gd name="connsiteX0" fmla="*/ 9525 w 8020050"/>
                <a:gd name="connsiteY0" fmla="*/ 0 h 3076575"/>
                <a:gd name="connsiteX1" fmla="*/ 0 w 8020050"/>
                <a:gd name="connsiteY1" fmla="*/ 3076575 h 3076575"/>
                <a:gd name="connsiteX2" fmla="*/ 6477000 w 8020050"/>
                <a:gd name="connsiteY2" fmla="*/ 3028950 h 3076575"/>
                <a:gd name="connsiteX3" fmla="*/ 6800850 w 8020050"/>
                <a:gd name="connsiteY3" fmla="*/ 3048000 h 3076575"/>
                <a:gd name="connsiteX4" fmla="*/ 8020050 w 8020050"/>
                <a:gd name="connsiteY4" fmla="*/ 3057525 h 3076575"/>
                <a:gd name="connsiteX5" fmla="*/ 6629400 w 8020050"/>
                <a:gd name="connsiteY5" fmla="*/ 1704975 h 3076575"/>
                <a:gd name="connsiteX6" fmla="*/ 6600825 w 8020050"/>
                <a:gd name="connsiteY6" fmla="*/ 2019300 h 3076575"/>
                <a:gd name="connsiteX7" fmla="*/ 5648325 w 8020050"/>
                <a:gd name="connsiteY7" fmla="*/ 1895475 h 3076575"/>
                <a:gd name="connsiteX8" fmla="*/ 4381500 w 8020050"/>
                <a:gd name="connsiteY8" fmla="*/ 1695450 h 3076575"/>
                <a:gd name="connsiteX9" fmla="*/ 3867150 w 8020050"/>
                <a:gd name="connsiteY9" fmla="*/ 1609725 h 3076575"/>
                <a:gd name="connsiteX10" fmla="*/ 3362325 w 8020050"/>
                <a:gd name="connsiteY10" fmla="*/ 1489047 h 3076575"/>
                <a:gd name="connsiteX11" fmla="*/ 2700379 w 8020050"/>
                <a:gd name="connsiteY11" fmla="*/ 1279497 h 3076575"/>
                <a:gd name="connsiteX12" fmla="*/ 1857375 w 8020050"/>
                <a:gd name="connsiteY12" fmla="*/ 942975 h 3076575"/>
                <a:gd name="connsiteX13" fmla="*/ 819150 w 8020050"/>
                <a:gd name="connsiteY13" fmla="*/ 438150 h 3076575"/>
                <a:gd name="connsiteX14" fmla="*/ 9525 w 8020050"/>
                <a:gd name="connsiteY14" fmla="*/ 0 h 3076575"/>
                <a:gd name="connsiteX0" fmla="*/ 9525 w 8020050"/>
                <a:gd name="connsiteY0" fmla="*/ 0 h 3076575"/>
                <a:gd name="connsiteX1" fmla="*/ 0 w 8020050"/>
                <a:gd name="connsiteY1" fmla="*/ 3076575 h 3076575"/>
                <a:gd name="connsiteX2" fmla="*/ 6800850 w 8020050"/>
                <a:gd name="connsiteY2" fmla="*/ 3048000 h 3076575"/>
                <a:gd name="connsiteX3" fmla="*/ 8020050 w 8020050"/>
                <a:gd name="connsiteY3" fmla="*/ 3057525 h 3076575"/>
                <a:gd name="connsiteX4" fmla="*/ 6629400 w 8020050"/>
                <a:gd name="connsiteY4" fmla="*/ 1704975 h 3076575"/>
                <a:gd name="connsiteX5" fmla="*/ 6600825 w 8020050"/>
                <a:gd name="connsiteY5" fmla="*/ 2019300 h 3076575"/>
                <a:gd name="connsiteX6" fmla="*/ 5648325 w 8020050"/>
                <a:gd name="connsiteY6" fmla="*/ 1895475 h 3076575"/>
                <a:gd name="connsiteX7" fmla="*/ 4381500 w 8020050"/>
                <a:gd name="connsiteY7" fmla="*/ 1695450 h 3076575"/>
                <a:gd name="connsiteX8" fmla="*/ 3867150 w 8020050"/>
                <a:gd name="connsiteY8" fmla="*/ 1609725 h 3076575"/>
                <a:gd name="connsiteX9" fmla="*/ 3362325 w 8020050"/>
                <a:gd name="connsiteY9" fmla="*/ 1489047 h 3076575"/>
                <a:gd name="connsiteX10" fmla="*/ 2700379 w 8020050"/>
                <a:gd name="connsiteY10" fmla="*/ 1279497 h 3076575"/>
                <a:gd name="connsiteX11" fmla="*/ 1857375 w 8020050"/>
                <a:gd name="connsiteY11" fmla="*/ 942975 h 3076575"/>
                <a:gd name="connsiteX12" fmla="*/ 819150 w 8020050"/>
                <a:gd name="connsiteY12" fmla="*/ 438150 h 3076575"/>
                <a:gd name="connsiteX13" fmla="*/ 9525 w 8020050"/>
                <a:gd name="connsiteY13" fmla="*/ 0 h 3076575"/>
                <a:gd name="connsiteX0" fmla="*/ 9525 w 8020050"/>
                <a:gd name="connsiteY0" fmla="*/ 0 h 3076575"/>
                <a:gd name="connsiteX1" fmla="*/ 0 w 8020050"/>
                <a:gd name="connsiteY1" fmla="*/ 3076575 h 3076575"/>
                <a:gd name="connsiteX2" fmla="*/ 8020050 w 8020050"/>
                <a:gd name="connsiteY2" fmla="*/ 3057525 h 3076575"/>
                <a:gd name="connsiteX3" fmla="*/ 6629400 w 8020050"/>
                <a:gd name="connsiteY3" fmla="*/ 1704975 h 3076575"/>
                <a:gd name="connsiteX4" fmla="*/ 6600825 w 8020050"/>
                <a:gd name="connsiteY4" fmla="*/ 2019300 h 3076575"/>
                <a:gd name="connsiteX5" fmla="*/ 5648325 w 8020050"/>
                <a:gd name="connsiteY5" fmla="*/ 1895475 h 3076575"/>
                <a:gd name="connsiteX6" fmla="*/ 4381500 w 8020050"/>
                <a:gd name="connsiteY6" fmla="*/ 1695450 h 3076575"/>
                <a:gd name="connsiteX7" fmla="*/ 3867150 w 8020050"/>
                <a:gd name="connsiteY7" fmla="*/ 1609725 h 3076575"/>
                <a:gd name="connsiteX8" fmla="*/ 3362325 w 8020050"/>
                <a:gd name="connsiteY8" fmla="*/ 1489047 h 3076575"/>
                <a:gd name="connsiteX9" fmla="*/ 2700379 w 8020050"/>
                <a:gd name="connsiteY9" fmla="*/ 1279497 h 3076575"/>
                <a:gd name="connsiteX10" fmla="*/ 1857375 w 8020050"/>
                <a:gd name="connsiteY10" fmla="*/ 942975 h 3076575"/>
                <a:gd name="connsiteX11" fmla="*/ 819150 w 8020050"/>
                <a:gd name="connsiteY11" fmla="*/ 438150 h 3076575"/>
                <a:gd name="connsiteX12" fmla="*/ 9525 w 8020050"/>
                <a:gd name="connsiteY12" fmla="*/ 0 h 3076575"/>
                <a:gd name="connsiteX0" fmla="*/ 9525 w 8020050"/>
                <a:gd name="connsiteY0" fmla="*/ 0 h 3092273"/>
                <a:gd name="connsiteX1" fmla="*/ 0 w 8020050"/>
                <a:gd name="connsiteY1" fmla="*/ 3076575 h 3092273"/>
                <a:gd name="connsiteX2" fmla="*/ 8020050 w 8020050"/>
                <a:gd name="connsiteY2" fmla="*/ 3092273 h 3092273"/>
                <a:gd name="connsiteX3" fmla="*/ 6629400 w 8020050"/>
                <a:gd name="connsiteY3" fmla="*/ 1704975 h 3092273"/>
                <a:gd name="connsiteX4" fmla="*/ 6600825 w 8020050"/>
                <a:gd name="connsiteY4" fmla="*/ 2019300 h 3092273"/>
                <a:gd name="connsiteX5" fmla="*/ 5648325 w 8020050"/>
                <a:gd name="connsiteY5" fmla="*/ 1895475 h 3092273"/>
                <a:gd name="connsiteX6" fmla="*/ 4381500 w 8020050"/>
                <a:gd name="connsiteY6" fmla="*/ 1695450 h 3092273"/>
                <a:gd name="connsiteX7" fmla="*/ 3867150 w 8020050"/>
                <a:gd name="connsiteY7" fmla="*/ 1609725 h 3092273"/>
                <a:gd name="connsiteX8" fmla="*/ 3362325 w 8020050"/>
                <a:gd name="connsiteY8" fmla="*/ 1489047 h 3092273"/>
                <a:gd name="connsiteX9" fmla="*/ 2700379 w 8020050"/>
                <a:gd name="connsiteY9" fmla="*/ 1279497 h 3092273"/>
                <a:gd name="connsiteX10" fmla="*/ 1857375 w 8020050"/>
                <a:gd name="connsiteY10" fmla="*/ 942975 h 3092273"/>
                <a:gd name="connsiteX11" fmla="*/ 819150 w 8020050"/>
                <a:gd name="connsiteY11" fmla="*/ 438150 h 3092273"/>
                <a:gd name="connsiteX12" fmla="*/ 9525 w 8020050"/>
                <a:gd name="connsiteY12" fmla="*/ 0 h 3092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20050" h="3092273">
                  <a:moveTo>
                    <a:pt x="9525" y="0"/>
                  </a:moveTo>
                  <a:lnTo>
                    <a:pt x="0" y="3076575"/>
                  </a:lnTo>
                  <a:lnTo>
                    <a:pt x="8020050" y="3092273"/>
                  </a:lnTo>
                  <a:lnTo>
                    <a:pt x="6629400" y="1704975"/>
                  </a:lnTo>
                  <a:lnTo>
                    <a:pt x="6600825" y="2019300"/>
                  </a:lnTo>
                  <a:lnTo>
                    <a:pt x="5648325" y="1895475"/>
                  </a:lnTo>
                  <a:lnTo>
                    <a:pt x="4381500" y="1695450"/>
                  </a:lnTo>
                  <a:lnTo>
                    <a:pt x="3867150" y="1609725"/>
                  </a:lnTo>
                  <a:lnTo>
                    <a:pt x="3362325" y="1489047"/>
                  </a:lnTo>
                  <a:lnTo>
                    <a:pt x="2700379" y="1279497"/>
                  </a:lnTo>
                  <a:lnTo>
                    <a:pt x="1857375" y="942975"/>
                  </a:lnTo>
                  <a:lnTo>
                    <a:pt x="819150" y="43815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3" name="Text Box 46"/>
            <p:cNvSpPr txBox="1">
              <a:spLocks noChangeArrowheads="1"/>
            </p:cNvSpPr>
            <p:nvPr/>
          </p:nvSpPr>
          <p:spPr bwMode="auto">
            <a:xfrm>
              <a:off x="209392" y="5352782"/>
              <a:ext cx="2731829" cy="353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1020"/>
                </a:lnSpc>
              </a:pPr>
              <a:r>
                <a:rPr lang="en-US" sz="1100" b="1" i="1" dirty="0"/>
                <a:t>Assurance of Flight Critical Systems TC (SSAT)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33144" y="1269075"/>
            <a:ext cx="7427519" cy="2455908"/>
            <a:chOff x="-1" y="2050682"/>
            <a:chExt cx="7279227" cy="2407017"/>
          </a:xfrm>
        </p:grpSpPr>
        <p:sp>
          <p:nvSpPr>
            <p:cNvPr id="35" name="TextBox 34"/>
            <p:cNvSpPr txBox="1"/>
            <p:nvPr/>
          </p:nvSpPr>
          <p:spPr>
            <a:xfrm rot="698129">
              <a:off x="1096222" y="2708116"/>
              <a:ext cx="46674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>
                  <a:solidFill>
                    <a:srgbClr val="3366CC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National Needs and Stakeholder Interests</a:t>
              </a:r>
            </a:p>
          </p:txBody>
        </p:sp>
        <p:sp>
          <p:nvSpPr>
            <p:cNvPr id="36" name="Freeform 35"/>
            <p:cNvSpPr/>
            <p:nvPr/>
          </p:nvSpPr>
          <p:spPr>
            <a:xfrm>
              <a:off x="-1" y="2050682"/>
              <a:ext cx="7279227" cy="2407017"/>
            </a:xfrm>
            <a:custGeom>
              <a:avLst/>
              <a:gdLst>
                <a:gd name="connsiteX0" fmla="*/ 9525 w 8020050"/>
                <a:gd name="connsiteY0" fmla="*/ 0 h 3076575"/>
                <a:gd name="connsiteX1" fmla="*/ 0 w 8020050"/>
                <a:gd name="connsiteY1" fmla="*/ 3076575 h 3076575"/>
                <a:gd name="connsiteX2" fmla="*/ 6391275 w 8020050"/>
                <a:gd name="connsiteY2" fmla="*/ 2371725 h 3076575"/>
                <a:gd name="connsiteX3" fmla="*/ 6353175 w 8020050"/>
                <a:gd name="connsiteY3" fmla="*/ 1990725 h 3076575"/>
                <a:gd name="connsiteX4" fmla="*/ 8020050 w 8020050"/>
                <a:gd name="connsiteY4" fmla="*/ 3057525 h 3076575"/>
                <a:gd name="connsiteX5" fmla="*/ 6629400 w 8020050"/>
                <a:gd name="connsiteY5" fmla="*/ 1704975 h 3076575"/>
                <a:gd name="connsiteX6" fmla="*/ 6600825 w 8020050"/>
                <a:gd name="connsiteY6" fmla="*/ 2019300 h 3076575"/>
                <a:gd name="connsiteX7" fmla="*/ 5648325 w 8020050"/>
                <a:gd name="connsiteY7" fmla="*/ 1895475 h 3076575"/>
                <a:gd name="connsiteX8" fmla="*/ 4381500 w 8020050"/>
                <a:gd name="connsiteY8" fmla="*/ 1695450 h 3076575"/>
                <a:gd name="connsiteX9" fmla="*/ 3867150 w 8020050"/>
                <a:gd name="connsiteY9" fmla="*/ 1609725 h 3076575"/>
                <a:gd name="connsiteX10" fmla="*/ 3362325 w 8020050"/>
                <a:gd name="connsiteY10" fmla="*/ 1504950 h 3076575"/>
                <a:gd name="connsiteX11" fmla="*/ 2676525 w 8020050"/>
                <a:gd name="connsiteY11" fmla="*/ 1295400 h 3076575"/>
                <a:gd name="connsiteX12" fmla="*/ 1857375 w 8020050"/>
                <a:gd name="connsiteY12" fmla="*/ 942975 h 3076575"/>
                <a:gd name="connsiteX13" fmla="*/ 819150 w 8020050"/>
                <a:gd name="connsiteY13" fmla="*/ 438150 h 3076575"/>
                <a:gd name="connsiteX14" fmla="*/ 9525 w 8020050"/>
                <a:gd name="connsiteY14" fmla="*/ 0 h 3076575"/>
                <a:gd name="connsiteX0" fmla="*/ 9525 w 8020050"/>
                <a:gd name="connsiteY0" fmla="*/ 0 h 3076575"/>
                <a:gd name="connsiteX1" fmla="*/ 0 w 8020050"/>
                <a:gd name="connsiteY1" fmla="*/ 3076575 h 3076575"/>
                <a:gd name="connsiteX2" fmla="*/ 6391275 w 8020050"/>
                <a:gd name="connsiteY2" fmla="*/ 2371725 h 3076575"/>
                <a:gd name="connsiteX3" fmla="*/ 6353175 w 8020050"/>
                <a:gd name="connsiteY3" fmla="*/ 1990725 h 3076575"/>
                <a:gd name="connsiteX4" fmla="*/ 8020050 w 8020050"/>
                <a:gd name="connsiteY4" fmla="*/ 3057525 h 3076575"/>
                <a:gd name="connsiteX5" fmla="*/ 6629400 w 8020050"/>
                <a:gd name="connsiteY5" fmla="*/ 1704975 h 3076575"/>
                <a:gd name="connsiteX6" fmla="*/ 6600825 w 8020050"/>
                <a:gd name="connsiteY6" fmla="*/ 2019300 h 3076575"/>
                <a:gd name="connsiteX7" fmla="*/ 5648325 w 8020050"/>
                <a:gd name="connsiteY7" fmla="*/ 1895475 h 3076575"/>
                <a:gd name="connsiteX8" fmla="*/ 4381500 w 8020050"/>
                <a:gd name="connsiteY8" fmla="*/ 1695450 h 3076575"/>
                <a:gd name="connsiteX9" fmla="*/ 3867150 w 8020050"/>
                <a:gd name="connsiteY9" fmla="*/ 1609725 h 3076575"/>
                <a:gd name="connsiteX10" fmla="*/ 3362325 w 8020050"/>
                <a:gd name="connsiteY10" fmla="*/ 1504950 h 3076575"/>
                <a:gd name="connsiteX11" fmla="*/ 2684477 w 8020050"/>
                <a:gd name="connsiteY11" fmla="*/ 1279497 h 3076575"/>
                <a:gd name="connsiteX12" fmla="*/ 1857375 w 8020050"/>
                <a:gd name="connsiteY12" fmla="*/ 942975 h 3076575"/>
                <a:gd name="connsiteX13" fmla="*/ 819150 w 8020050"/>
                <a:gd name="connsiteY13" fmla="*/ 438150 h 3076575"/>
                <a:gd name="connsiteX14" fmla="*/ 9525 w 8020050"/>
                <a:gd name="connsiteY14" fmla="*/ 0 h 3076575"/>
                <a:gd name="connsiteX0" fmla="*/ 9525 w 8020050"/>
                <a:gd name="connsiteY0" fmla="*/ 0 h 3076575"/>
                <a:gd name="connsiteX1" fmla="*/ 0 w 8020050"/>
                <a:gd name="connsiteY1" fmla="*/ 3076575 h 3076575"/>
                <a:gd name="connsiteX2" fmla="*/ 6391275 w 8020050"/>
                <a:gd name="connsiteY2" fmla="*/ 2371725 h 3076575"/>
                <a:gd name="connsiteX3" fmla="*/ 6353175 w 8020050"/>
                <a:gd name="connsiteY3" fmla="*/ 1990725 h 3076575"/>
                <a:gd name="connsiteX4" fmla="*/ 8020050 w 8020050"/>
                <a:gd name="connsiteY4" fmla="*/ 3057525 h 3076575"/>
                <a:gd name="connsiteX5" fmla="*/ 6629400 w 8020050"/>
                <a:gd name="connsiteY5" fmla="*/ 1704975 h 3076575"/>
                <a:gd name="connsiteX6" fmla="*/ 6600825 w 8020050"/>
                <a:gd name="connsiteY6" fmla="*/ 2019300 h 3076575"/>
                <a:gd name="connsiteX7" fmla="*/ 5648325 w 8020050"/>
                <a:gd name="connsiteY7" fmla="*/ 1895475 h 3076575"/>
                <a:gd name="connsiteX8" fmla="*/ 4381500 w 8020050"/>
                <a:gd name="connsiteY8" fmla="*/ 1695450 h 3076575"/>
                <a:gd name="connsiteX9" fmla="*/ 3867150 w 8020050"/>
                <a:gd name="connsiteY9" fmla="*/ 1609725 h 3076575"/>
                <a:gd name="connsiteX10" fmla="*/ 3378227 w 8020050"/>
                <a:gd name="connsiteY10" fmla="*/ 1489047 h 3076575"/>
                <a:gd name="connsiteX11" fmla="*/ 2684477 w 8020050"/>
                <a:gd name="connsiteY11" fmla="*/ 1279497 h 3076575"/>
                <a:gd name="connsiteX12" fmla="*/ 1857375 w 8020050"/>
                <a:gd name="connsiteY12" fmla="*/ 942975 h 3076575"/>
                <a:gd name="connsiteX13" fmla="*/ 819150 w 8020050"/>
                <a:gd name="connsiteY13" fmla="*/ 438150 h 3076575"/>
                <a:gd name="connsiteX14" fmla="*/ 9525 w 8020050"/>
                <a:gd name="connsiteY14" fmla="*/ 0 h 3076575"/>
                <a:gd name="connsiteX0" fmla="*/ 9525 w 8020050"/>
                <a:gd name="connsiteY0" fmla="*/ 0 h 3076575"/>
                <a:gd name="connsiteX1" fmla="*/ 0 w 8020050"/>
                <a:gd name="connsiteY1" fmla="*/ 3076575 h 3076575"/>
                <a:gd name="connsiteX2" fmla="*/ 6600825 w 8020050"/>
                <a:gd name="connsiteY2" fmla="*/ 3000375 h 3076575"/>
                <a:gd name="connsiteX3" fmla="*/ 6353175 w 8020050"/>
                <a:gd name="connsiteY3" fmla="*/ 1990725 h 3076575"/>
                <a:gd name="connsiteX4" fmla="*/ 8020050 w 8020050"/>
                <a:gd name="connsiteY4" fmla="*/ 3057525 h 3076575"/>
                <a:gd name="connsiteX5" fmla="*/ 6629400 w 8020050"/>
                <a:gd name="connsiteY5" fmla="*/ 1704975 h 3076575"/>
                <a:gd name="connsiteX6" fmla="*/ 6600825 w 8020050"/>
                <a:gd name="connsiteY6" fmla="*/ 2019300 h 3076575"/>
                <a:gd name="connsiteX7" fmla="*/ 5648325 w 8020050"/>
                <a:gd name="connsiteY7" fmla="*/ 1895475 h 3076575"/>
                <a:gd name="connsiteX8" fmla="*/ 4381500 w 8020050"/>
                <a:gd name="connsiteY8" fmla="*/ 1695450 h 3076575"/>
                <a:gd name="connsiteX9" fmla="*/ 3867150 w 8020050"/>
                <a:gd name="connsiteY9" fmla="*/ 1609725 h 3076575"/>
                <a:gd name="connsiteX10" fmla="*/ 3378227 w 8020050"/>
                <a:gd name="connsiteY10" fmla="*/ 1489047 h 3076575"/>
                <a:gd name="connsiteX11" fmla="*/ 2684477 w 8020050"/>
                <a:gd name="connsiteY11" fmla="*/ 1279497 h 3076575"/>
                <a:gd name="connsiteX12" fmla="*/ 1857375 w 8020050"/>
                <a:gd name="connsiteY12" fmla="*/ 942975 h 3076575"/>
                <a:gd name="connsiteX13" fmla="*/ 819150 w 8020050"/>
                <a:gd name="connsiteY13" fmla="*/ 438150 h 3076575"/>
                <a:gd name="connsiteX14" fmla="*/ 9525 w 8020050"/>
                <a:gd name="connsiteY14" fmla="*/ 0 h 3076575"/>
                <a:gd name="connsiteX0" fmla="*/ 9525 w 8020050"/>
                <a:gd name="connsiteY0" fmla="*/ 0 h 3076575"/>
                <a:gd name="connsiteX1" fmla="*/ 0 w 8020050"/>
                <a:gd name="connsiteY1" fmla="*/ 3076575 h 3076575"/>
                <a:gd name="connsiteX2" fmla="*/ 6600825 w 8020050"/>
                <a:gd name="connsiteY2" fmla="*/ 3000375 h 3076575"/>
                <a:gd name="connsiteX3" fmla="*/ 7077075 w 8020050"/>
                <a:gd name="connsiteY3" fmla="*/ 3048000 h 3076575"/>
                <a:gd name="connsiteX4" fmla="*/ 8020050 w 8020050"/>
                <a:gd name="connsiteY4" fmla="*/ 3057525 h 3076575"/>
                <a:gd name="connsiteX5" fmla="*/ 6629400 w 8020050"/>
                <a:gd name="connsiteY5" fmla="*/ 1704975 h 3076575"/>
                <a:gd name="connsiteX6" fmla="*/ 6600825 w 8020050"/>
                <a:gd name="connsiteY6" fmla="*/ 2019300 h 3076575"/>
                <a:gd name="connsiteX7" fmla="*/ 5648325 w 8020050"/>
                <a:gd name="connsiteY7" fmla="*/ 1895475 h 3076575"/>
                <a:gd name="connsiteX8" fmla="*/ 4381500 w 8020050"/>
                <a:gd name="connsiteY8" fmla="*/ 1695450 h 3076575"/>
                <a:gd name="connsiteX9" fmla="*/ 3867150 w 8020050"/>
                <a:gd name="connsiteY9" fmla="*/ 1609725 h 3076575"/>
                <a:gd name="connsiteX10" fmla="*/ 3378227 w 8020050"/>
                <a:gd name="connsiteY10" fmla="*/ 1489047 h 3076575"/>
                <a:gd name="connsiteX11" fmla="*/ 2684477 w 8020050"/>
                <a:gd name="connsiteY11" fmla="*/ 1279497 h 3076575"/>
                <a:gd name="connsiteX12" fmla="*/ 1857375 w 8020050"/>
                <a:gd name="connsiteY12" fmla="*/ 942975 h 3076575"/>
                <a:gd name="connsiteX13" fmla="*/ 819150 w 8020050"/>
                <a:gd name="connsiteY13" fmla="*/ 438150 h 3076575"/>
                <a:gd name="connsiteX14" fmla="*/ 9525 w 8020050"/>
                <a:gd name="connsiteY14" fmla="*/ 0 h 3076575"/>
                <a:gd name="connsiteX0" fmla="*/ 9525 w 8020050"/>
                <a:gd name="connsiteY0" fmla="*/ 0 h 3076575"/>
                <a:gd name="connsiteX1" fmla="*/ 0 w 8020050"/>
                <a:gd name="connsiteY1" fmla="*/ 3076575 h 3076575"/>
                <a:gd name="connsiteX2" fmla="*/ 6619875 w 8020050"/>
                <a:gd name="connsiteY2" fmla="*/ 3048000 h 3076575"/>
                <a:gd name="connsiteX3" fmla="*/ 7077075 w 8020050"/>
                <a:gd name="connsiteY3" fmla="*/ 3048000 h 3076575"/>
                <a:gd name="connsiteX4" fmla="*/ 8020050 w 8020050"/>
                <a:gd name="connsiteY4" fmla="*/ 3057525 h 3076575"/>
                <a:gd name="connsiteX5" fmla="*/ 6629400 w 8020050"/>
                <a:gd name="connsiteY5" fmla="*/ 1704975 h 3076575"/>
                <a:gd name="connsiteX6" fmla="*/ 6600825 w 8020050"/>
                <a:gd name="connsiteY6" fmla="*/ 2019300 h 3076575"/>
                <a:gd name="connsiteX7" fmla="*/ 5648325 w 8020050"/>
                <a:gd name="connsiteY7" fmla="*/ 1895475 h 3076575"/>
                <a:gd name="connsiteX8" fmla="*/ 4381500 w 8020050"/>
                <a:gd name="connsiteY8" fmla="*/ 1695450 h 3076575"/>
                <a:gd name="connsiteX9" fmla="*/ 3867150 w 8020050"/>
                <a:gd name="connsiteY9" fmla="*/ 1609725 h 3076575"/>
                <a:gd name="connsiteX10" fmla="*/ 3378227 w 8020050"/>
                <a:gd name="connsiteY10" fmla="*/ 1489047 h 3076575"/>
                <a:gd name="connsiteX11" fmla="*/ 2684477 w 8020050"/>
                <a:gd name="connsiteY11" fmla="*/ 1279497 h 3076575"/>
                <a:gd name="connsiteX12" fmla="*/ 1857375 w 8020050"/>
                <a:gd name="connsiteY12" fmla="*/ 942975 h 3076575"/>
                <a:gd name="connsiteX13" fmla="*/ 819150 w 8020050"/>
                <a:gd name="connsiteY13" fmla="*/ 438150 h 3076575"/>
                <a:gd name="connsiteX14" fmla="*/ 9525 w 8020050"/>
                <a:gd name="connsiteY14" fmla="*/ 0 h 30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0050" h="3076575">
                  <a:moveTo>
                    <a:pt x="9525" y="0"/>
                  </a:moveTo>
                  <a:lnTo>
                    <a:pt x="0" y="3076575"/>
                  </a:lnTo>
                  <a:lnTo>
                    <a:pt x="6619875" y="3048000"/>
                  </a:lnTo>
                  <a:lnTo>
                    <a:pt x="7077075" y="3048000"/>
                  </a:lnTo>
                  <a:lnTo>
                    <a:pt x="8020050" y="3057525"/>
                  </a:lnTo>
                  <a:lnTo>
                    <a:pt x="6629400" y="1704975"/>
                  </a:lnTo>
                  <a:lnTo>
                    <a:pt x="6600825" y="2019300"/>
                  </a:lnTo>
                  <a:lnTo>
                    <a:pt x="5648325" y="1895475"/>
                  </a:lnTo>
                  <a:lnTo>
                    <a:pt x="4381500" y="1695450"/>
                  </a:lnTo>
                  <a:lnTo>
                    <a:pt x="3867150" y="1609725"/>
                  </a:lnTo>
                  <a:lnTo>
                    <a:pt x="3378227" y="1489047"/>
                  </a:lnTo>
                  <a:lnTo>
                    <a:pt x="2684477" y="1279497"/>
                  </a:lnTo>
                  <a:lnTo>
                    <a:pt x="1857375" y="942975"/>
                  </a:lnTo>
                  <a:lnTo>
                    <a:pt x="819150" y="43815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3366CC">
                <a:alpha val="85098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26224" y="2504524"/>
            <a:ext cx="7743278" cy="2379930"/>
            <a:chOff x="-6782" y="3261536"/>
            <a:chExt cx="7588682" cy="2332552"/>
          </a:xfrm>
        </p:grpSpPr>
        <p:sp>
          <p:nvSpPr>
            <p:cNvPr id="50" name="Freeform 49"/>
            <p:cNvSpPr/>
            <p:nvPr/>
          </p:nvSpPr>
          <p:spPr>
            <a:xfrm>
              <a:off x="-6782" y="3261536"/>
              <a:ext cx="7588682" cy="2332552"/>
            </a:xfrm>
            <a:custGeom>
              <a:avLst/>
              <a:gdLst>
                <a:gd name="connsiteX0" fmla="*/ 6372225 w 8048625"/>
                <a:gd name="connsiteY0" fmla="*/ 2114550 h 2114550"/>
                <a:gd name="connsiteX1" fmla="*/ 8048625 w 8048625"/>
                <a:gd name="connsiteY1" fmla="*/ 1057275 h 2114550"/>
                <a:gd name="connsiteX2" fmla="*/ 6362700 w 8048625"/>
                <a:gd name="connsiteY2" fmla="*/ 0 h 2114550"/>
                <a:gd name="connsiteX3" fmla="*/ 6391275 w 8048625"/>
                <a:gd name="connsiteY3" fmla="*/ 352425 h 2114550"/>
                <a:gd name="connsiteX4" fmla="*/ 0 w 8048625"/>
                <a:gd name="connsiteY4" fmla="*/ 790575 h 2114550"/>
                <a:gd name="connsiteX5" fmla="*/ 9525 w 8048625"/>
                <a:gd name="connsiteY5" fmla="*/ 1323975 h 2114550"/>
                <a:gd name="connsiteX6" fmla="*/ 6391275 w 8048625"/>
                <a:gd name="connsiteY6" fmla="*/ 1771650 h 2114550"/>
                <a:gd name="connsiteX7" fmla="*/ 6372225 w 8048625"/>
                <a:gd name="connsiteY7" fmla="*/ 2114550 h 2114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48625" h="2114550">
                  <a:moveTo>
                    <a:pt x="6372225" y="2114550"/>
                  </a:moveTo>
                  <a:lnTo>
                    <a:pt x="8048625" y="1057275"/>
                  </a:lnTo>
                  <a:lnTo>
                    <a:pt x="6362700" y="0"/>
                  </a:lnTo>
                  <a:lnTo>
                    <a:pt x="6391275" y="352425"/>
                  </a:lnTo>
                  <a:lnTo>
                    <a:pt x="0" y="790575"/>
                  </a:lnTo>
                  <a:lnTo>
                    <a:pt x="9525" y="1323975"/>
                  </a:lnTo>
                  <a:lnTo>
                    <a:pt x="6391275" y="1771650"/>
                  </a:lnTo>
                  <a:lnTo>
                    <a:pt x="6372225" y="2114550"/>
                  </a:lnTo>
                  <a:close/>
                </a:path>
              </a:pathLst>
            </a:custGeom>
            <a:solidFill>
              <a:srgbClr val="9900FF"/>
            </a:solidFill>
            <a:ln w="12700">
              <a:solidFill>
                <a:srgbClr val="002060"/>
              </a:solidFill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1" name="TextBox 50"/>
            <p:cNvSpPr txBox="1"/>
            <p:nvPr/>
          </p:nvSpPr>
          <p:spPr>
            <a:xfrm rot="21311146">
              <a:off x="2758562" y="3817920"/>
              <a:ext cx="2883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Inter-Center Planning Team</a:t>
              </a:r>
              <a:endParaRPr lang="en-US" b="1" i="1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56" name="Text Box 46"/>
            <p:cNvSpPr txBox="1">
              <a:spLocks noChangeArrowheads="1"/>
            </p:cNvSpPr>
            <p:nvPr/>
          </p:nvSpPr>
          <p:spPr bwMode="auto">
            <a:xfrm>
              <a:off x="790013" y="4286121"/>
              <a:ext cx="1111391" cy="354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ts val="1020"/>
                </a:lnSpc>
              </a:pPr>
              <a:r>
                <a:rPr lang="en-US" sz="1100" b="1" dirty="0">
                  <a:solidFill>
                    <a:schemeClr val="bg1"/>
                  </a:solidFill>
                </a:rPr>
                <a:t>FAA V&amp;V Tech Summit</a:t>
              </a:r>
            </a:p>
          </p:txBody>
        </p:sp>
        <p:sp>
          <p:nvSpPr>
            <p:cNvPr id="61" name="Text Box 46"/>
            <p:cNvSpPr txBox="1">
              <a:spLocks noChangeArrowheads="1"/>
            </p:cNvSpPr>
            <p:nvPr/>
          </p:nvSpPr>
          <p:spPr bwMode="auto">
            <a:xfrm>
              <a:off x="5244513" y="4308448"/>
              <a:ext cx="1363971" cy="353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ts val="1020"/>
                </a:lnSpc>
              </a:pPr>
              <a:r>
                <a:rPr lang="en-US" sz="1100" b="1" dirty="0">
                  <a:solidFill>
                    <a:schemeClr val="bg1"/>
                  </a:solidFill>
                </a:rPr>
                <a:t>ARC, GRC and </a:t>
              </a:r>
              <a:r>
                <a:rPr lang="en-US" sz="1100" b="1" dirty="0" err="1">
                  <a:solidFill>
                    <a:schemeClr val="bg1"/>
                  </a:solidFill>
                </a:rPr>
                <a:t>LaRC</a:t>
              </a:r>
              <a:r>
                <a:rPr lang="en-US" sz="1100" b="1" dirty="0">
                  <a:solidFill>
                    <a:schemeClr val="bg1"/>
                  </a:solidFill>
                </a:rPr>
                <a:t> </a:t>
              </a:r>
              <a:br>
                <a:rPr lang="en-US" sz="1100" b="1" dirty="0">
                  <a:solidFill>
                    <a:schemeClr val="bg1"/>
                  </a:solidFill>
                </a:rPr>
              </a:br>
              <a:r>
                <a:rPr lang="en-US" sz="1100" b="1" dirty="0">
                  <a:solidFill>
                    <a:schemeClr val="bg1"/>
                  </a:solidFill>
                </a:rPr>
                <a:t>Team Members </a:t>
              </a: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7716643" y="2542150"/>
            <a:ext cx="1228319" cy="59879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39944" tIns="93296" rIns="93296" bIns="186592" rtlCol="0">
            <a:no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SAAFE TC</a:t>
            </a:r>
          </a:p>
        </p:txBody>
      </p:sp>
      <p:sp>
        <p:nvSpPr>
          <p:cNvPr id="64" name="Text Box 46"/>
          <p:cNvSpPr txBox="1">
            <a:spLocks noChangeArrowheads="1"/>
          </p:cNvSpPr>
          <p:nvPr/>
        </p:nvSpPr>
        <p:spPr bwMode="auto">
          <a:xfrm>
            <a:off x="4084116" y="3571103"/>
            <a:ext cx="1213376" cy="23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3296" tIns="46648" rIns="93296" bIns="46648">
            <a:spAutoFit/>
          </a:bodyPr>
          <a:lstStyle/>
          <a:p>
            <a:pPr>
              <a:lnSpc>
                <a:spcPct val="80000"/>
              </a:lnSpc>
            </a:pPr>
            <a:r>
              <a:rPr lang="en-US" sz="1100" b="1" i="1" dirty="0">
                <a:solidFill>
                  <a:schemeClr val="bg1"/>
                </a:solidFill>
              </a:rPr>
              <a:t>FAA/ANG/AVS</a:t>
            </a:r>
          </a:p>
        </p:txBody>
      </p:sp>
      <p:sp>
        <p:nvSpPr>
          <p:cNvPr id="69" name="Text Box 46"/>
          <p:cNvSpPr txBox="1">
            <a:spLocks noChangeArrowheads="1"/>
          </p:cNvSpPr>
          <p:nvPr/>
        </p:nvSpPr>
        <p:spPr bwMode="auto">
          <a:xfrm>
            <a:off x="2597225" y="3592748"/>
            <a:ext cx="1134032" cy="49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3296" tIns="46648" rIns="93296" bIns="46648">
            <a:spAutoFit/>
          </a:bodyPr>
          <a:lstStyle/>
          <a:p>
            <a:pPr algn="ctr">
              <a:lnSpc>
                <a:spcPts val="1020"/>
              </a:lnSpc>
            </a:pPr>
            <a:r>
              <a:rPr lang="en-US" sz="1100" b="1" dirty="0">
                <a:solidFill>
                  <a:schemeClr val="bg1"/>
                </a:solidFill>
              </a:rPr>
              <a:t>Numerous Systems Assurance NRAs</a:t>
            </a:r>
          </a:p>
        </p:txBody>
      </p:sp>
      <p:sp>
        <p:nvSpPr>
          <p:cNvPr id="71" name="Text Box 46"/>
          <p:cNvSpPr txBox="1">
            <a:spLocks noChangeArrowheads="1"/>
          </p:cNvSpPr>
          <p:nvPr/>
        </p:nvSpPr>
        <p:spPr bwMode="auto">
          <a:xfrm>
            <a:off x="98868" y="1701675"/>
            <a:ext cx="1504028" cy="64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3296" tIns="46648" rIns="93296" bIns="46648">
            <a:spAutoFit/>
          </a:bodyPr>
          <a:lstStyle/>
          <a:p>
            <a:pPr>
              <a:lnSpc>
                <a:spcPct val="80000"/>
              </a:lnSpc>
            </a:pPr>
            <a:r>
              <a:rPr lang="en-US" sz="1100" b="1" i="1" dirty="0">
                <a:solidFill>
                  <a:srgbClr val="FFFF00"/>
                </a:solidFill>
              </a:rPr>
              <a:t>NASA Strategic Thrust 1: Safe, Efficient Growth in Global Operations</a:t>
            </a:r>
          </a:p>
        </p:txBody>
      </p:sp>
      <p:sp>
        <p:nvSpPr>
          <p:cNvPr id="72" name="Text Box 46"/>
          <p:cNvSpPr txBox="1">
            <a:spLocks noChangeArrowheads="1"/>
          </p:cNvSpPr>
          <p:nvPr/>
        </p:nvSpPr>
        <p:spPr bwMode="auto">
          <a:xfrm>
            <a:off x="107504" y="2391296"/>
            <a:ext cx="1278125" cy="91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3296" tIns="46648" rIns="93296" bIns="46648">
            <a:spAutoFit/>
          </a:bodyPr>
          <a:lstStyle/>
          <a:p>
            <a:pPr>
              <a:lnSpc>
                <a:spcPct val="80000"/>
              </a:lnSpc>
            </a:pPr>
            <a:r>
              <a:rPr lang="en-US" sz="1100" b="1" i="1" dirty="0">
                <a:solidFill>
                  <a:srgbClr val="FFFF00"/>
                </a:solidFill>
              </a:rPr>
              <a:t>NASA Strategic Thrust 6:  Assured Autonomy for Aviation Transformation</a:t>
            </a:r>
          </a:p>
        </p:txBody>
      </p:sp>
      <p:sp>
        <p:nvSpPr>
          <p:cNvPr id="73" name="Text Box 46"/>
          <p:cNvSpPr txBox="1">
            <a:spLocks noChangeArrowheads="1"/>
          </p:cNvSpPr>
          <p:nvPr/>
        </p:nvSpPr>
        <p:spPr bwMode="auto">
          <a:xfrm>
            <a:off x="3699375" y="2726520"/>
            <a:ext cx="1412685" cy="313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3296" tIns="46648" rIns="93296" bIns="46648">
            <a:spAutoFit/>
          </a:bodyPr>
          <a:lstStyle/>
          <a:p>
            <a:pPr>
              <a:lnSpc>
                <a:spcPts val="816"/>
              </a:lnSpc>
            </a:pPr>
            <a:r>
              <a:rPr lang="en-US" sz="1100" b="1" i="1" dirty="0">
                <a:solidFill>
                  <a:srgbClr val="FFFF00"/>
                </a:solidFill>
              </a:rPr>
              <a:t>Decadal Survey of </a:t>
            </a:r>
            <a:br>
              <a:rPr lang="en-US" sz="1100" b="1" i="1" dirty="0">
                <a:solidFill>
                  <a:srgbClr val="FFFF00"/>
                </a:solidFill>
              </a:rPr>
            </a:br>
            <a:r>
              <a:rPr lang="en-US" sz="1100" b="1" i="1" dirty="0">
                <a:solidFill>
                  <a:srgbClr val="FFFF00"/>
                </a:solidFill>
              </a:rPr>
              <a:t>Civil Aeronautics</a:t>
            </a:r>
          </a:p>
        </p:txBody>
      </p:sp>
      <p:sp>
        <p:nvSpPr>
          <p:cNvPr id="74" name="Text Box 46"/>
          <p:cNvSpPr txBox="1">
            <a:spLocks noChangeArrowheads="1"/>
          </p:cNvSpPr>
          <p:nvPr/>
        </p:nvSpPr>
        <p:spPr bwMode="auto">
          <a:xfrm>
            <a:off x="2380217" y="2646681"/>
            <a:ext cx="1471703" cy="31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3296" tIns="46648" rIns="93296" bIns="46648">
            <a:spAutoFit/>
          </a:bodyPr>
          <a:lstStyle/>
          <a:p>
            <a:pPr>
              <a:lnSpc>
                <a:spcPts val="816"/>
              </a:lnSpc>
            </a:pPr>
            <a:r>
              <a:rPr lang="en-US" sz="1100" b="1" i="1" dirty="0">
                <a:solidFill>
                  <a:srgbClr val="FFFF00"/>
                </a:solidFill>
              </a:rPr>
              <a:t>National Aeronautics R&amp;D Policy, 2010</a:t>
            </a:r>
          </a:p>
        </p:txBody>
      </p:sp>
      <p:sp>
        <p:nvSpPr>
          <p:cNvPr id="75" name="Text Box 46"/>
          <p:cNvSpPr txBox="1">
            <a:spLocks noChangeArrowheads="1"/>
          </p:cNvSpPr>
          <p:nvPr/>
        </p:nvSpPr>
        <p:spPr bwMode="auto">
          <a:xfrm>
            <a:off x="1261004" y="2331583"/>
            <a:ext cx="1186760" cy="77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3296" tIns="46648" rIns="93296" bIns="46648">
            <a:spAutoFit/>
          </a:bodyPr>
          <a:lstStyle/>
          <a:p>
            <a:pPr>
              <a:lnSpc>
                <a:spcPct val="80000"/>
              </a:lnSpc>
            </a:pPr>
            <a:r>
              <a:rPr lang="en-US" sz="1100" b="1" i="1" dirty="0">
                <a:solidFill>
                  <a:srgbClr val="FFFF00"/>
                </a:solidFill>
              </a:rPr>
              <a:t>NASA Strategic Thrust 5: Real-time System Wide Safety Assurance </a:t>
            </a:r>
          </a:p>
        </p:txBody>
      </p:sp>
      <p:sp>
        <p:nvSpPr>
          <p:cNvPr id="2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19602" y="6566446"/>
            <a:ext cx="199240" cy="155496"/>
          </a:xfrm>
        </p:spPr>
        <p:txBody>
          <a:bodyPr/>
          <a:lstStyle/>
          <a:p>
            <a:pPr>
              <a:defRPr/>
            </a:pPr>
            <a:fld id="{E65A0386-672B-F94E-B719-A126757C8114}" type="slidenum">
              <a:rPr lang="en-US" smtClean="0"/>
              <a:pPr>
                <a:defRPr/>
              </a:pPr>
              <a:t>5</a:t>
            </a:fld>
            <a:r>
              <a:rPr lang="en-US" dirty="0" smtClean="0"/>
              <a:t> 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5312064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9" y="423874"/>
            <a:ext cx="8794113" cy="376834"/>
          </a:xfrm>
        </p:spPr>
        <p:txBody>
          <a:bodyPr>
            <a:noAutofit/>
          </a:bodyPr>
          <a:lstStyle/>
          <a:p>
            <a:r>
              <a:rPr lang="en-US" sz="3200" dirty="0" smtClean="0"/>
              <a:t>Goals</a:t>
            </a:r>
            <a:r>
              <a:rPr lang="en-US" sz="3200" dirty="0"/>
              <a:t>, State-of-the-Art and Benefits</a:t>
            </a:r>
          </a:p>
        </p:txBody>
      </p:sp>
      <p:graphicFrame>
        <p:nvGraphicFramePr>
          <p:cNvPr id="50178" name="Rectangle 2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6" name="Rectangle 33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0" y="0"/>
            <a:ext cx="2988606" cy="19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296" tIns="18659" rIns="0" bIns="18659">
            <a:prstTxWarp prst="textNoShape">
              <a:avLst/>
            </a:prstTxWarp>
            <a:noAutofit/>
          </a:bodyPr>
          <a:lstStyle/>
          <a:p>
            <a:pPr defTabSz="913526">
              <a:buClr>
                <a:schemeClr val="tx2"/>
              </a:buClr>
            </a:pPr>
            <a:r>
              <a:rPr lang="en-US" sz="1000" dirty="0">
                <a:solidFill>
                  <a:schemeClr val="bg1"/>
                </a:solidFill>
                <a:latin typeface="+mj-lt"/>
              </a:rPr>
              <a:t>Overview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121489" y="1108036"/>
            <a:ext cx="8980067" cy="11328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93296" tIns="46648" rIns="93296" bIns="46648">
            <a:noAutofit/>
          </a:bodyPr>
          <a:lstStyle>
            <a:lvl1pPr marL="342900" indent="-342900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193675" indent="-19208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  <a:ea typeface="ヒラギノ角ゴ Pro W3" charset="-128"/>
              </a:defRPr>
            </a:lvl2pPr>
            <a:lvl3pPr marL="457200" indent="-26193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ea typeface="ヒラギノ角ゴ Pro W3" charset="-128"/>
              </a:defRPr>
            </a:lvl3pPr>
            <a:lvl4pPr marL="614363" indent="-1555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746125" indent="-1301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ea typeface="ヒラギノ角ゴ Pro W3" charset="-128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ea typeface="ヒラギノ角ゴ Pro W3" charset="-128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ea typeface="ヒラギノ角ゴ Pro W3" charset="-128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ea typeface="ヒラギノ角ゴ Pro W3" charset="-128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ea typeface="ヒラギノ角ゴ Pro W3" charset="-128"/>
              </a:defRPr>
            </a:lvl9pPr>
          </a:lstStyle>
          <a:p>
            <a:pPr marL="0" lvl="1" indent="0">
              <a:buSzTx/>
              <a:buNone/>
              <a:defRPr/>
            </a:pPr>
            <a:r>
              <a:rPr lang="en-US" sz="1800" b="1" dirty="0" smtClean="0">
                <a:solidFill>
                  <a:srgbClr val="000000"/>
                </a:solidFill>
                <a:ea typeface="ＭＳ Ｐゴシック" pitchFamily="-108" charset="-128"/>
                <a:cs typeface="Helvetica"/>
              </a:rPr>
              <a:t>Goal</a:t>
            </a:r>
            <a:r>
              <a:rPr lang="en-US" b="1" dirty="0" smtClean="0">
                <a:solidFill>
                  <a:srgbClr val="000000"/>
                </a:solidFill>
                <a:ea typeface="ＭＳ Ｐゴシック" pitchFamily="-108" charset="-128"/>
                <a:cs typeface="Helvetica"/>
              </a:rPr>
              <a:t>: </a:t>
            </a:r>
          </a:p>
          <a:p>
            <a:pPr marL="0" lvl="1" indent="0">
              <a:buSzTx/>
              <a:buNone/>
              <a:defRPr/>
            </a:pPr>
            <a:r>
              <a:rPr lang="en-US" dirty="0" smtClean="0">
                <a:ea typeface="Arial" charset="0"/>
                <a:cs typeface="Arial" charset="0"/>
              </a:rPr>
              <a:t>Develop </a:t>
            </a:r>
            <a:r>
              <a:rPr lang="en-US" b="1" dirty="0">
                <a:ea typeface="Arial" charset="0"/>
                <a:cs typeface="Arial" charset="0"/>
              </a:rPr>
              <a:t>methods, tools and techniques for reducing the cost of certification</a:t>
            </a:r>
            <a:r>
              <a:rPr lang="en-US" dirty="0">
                <a:ea typeface="Arial" charset="0"/>
                <a:cs typeface="Arial" charset="0"/>
              </a:rPr>
              <a:t>, verification and validation of complex safety critical systems and ATM systems, to include </a:t>
            </a:r>
            <a:r>
              <a:rPr lang="en-US" b="1" dirty="0">
                <a:ea typeface="Arial" charset="0"/>
                <a:cs typeface="Arial" charset="0"/>
              </a:rPr>
              <a:t>assessing the impact of design decisions throughout the systems evolution</a:t>
            </a:r>
            <a:r>
              <a:rPr lang="en-US" dirty="0" smtClean="0">
                <a:ea typeface="Arial" charset="0"/>
                <a:cs typeface="Arial" charset="0"/>
              </a:rPr>
              <a:t>. </a:t>
            </a:r>
            <a:r>
              <a:rPr lang="en-US" dirty="0" smtClean="0">
                <a:solidFill>
                  <a:srgbClr val="000000"/>
                </a:solidFill>
                <a:ea typeface="ＭＳ Ｐゴシック" pitchFamily="-108" charset="-128"/>
                <a:cs typeface="Helvetica"/>
              </a:rPr>
              <a:t>(FY19, TRL </a:t>
            </a:r>
            <a:r>
              <a:rPr lang="en-US" dirty="0">
                <a:solidFill>
                  <a:srgbClr val="000000"/>
                </a:solidFill>
                <a:ea typeface="ＭＳ Ｐゴシック" pitchFamily="-108" charset="-128"/>
                <a:cs typeface="Helvetica"/>
              </a:rPr>
              <a:t>6</a:t>
            </a:r>
            <a:r>
              <a:rPr lang="en-US" dirty="0" smtClean="0">
                <a:solidFill>
                  <a:srgbClr val="000000"/>
                </a:solidFill>
                <a:ea typeface="ＭＳ Ｐゴシック" pitchFamily="-108" charset="-128"/>
                <a:cs typeface="Helvetica"/>
              </a:rPr>
              <a:t>)</a:t>
            </a:r>
            <a:endParaRPr lang="en-US" dirty="0">
              <a:solidFill>
                <a:srgbClr val="000000"/>
              </a:solidFill>
              <a:ea typeface="ＭＳ Ｐゴシック" pitchFamily="-108" charset="-128"/>
              <a:cs typeface="Helvetica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121489" y="4689140"/>
            <a:ext cx="8991405" cy="18138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3296" tIns="46648" rIns="93296" bIns="46648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32"/>
              </a:lnSpc>
              <a:buNone/>
              <a:defRPr/>
            </a:pPr>
            <a:r>
              <a:rPr lang="en-US" sz="1800" b="1" dirty="0">
                <a:solidFill>
                  <a:srgbClr val="000000"/>
                </a:solidFill>
                <a:ea typeface="ＭＳ Ｐゴシック" pitchFamily="-108" charset="-128"/>
                <a:cs typeface="Helvetica"/>
              </a:rPr>
              <a:t>Benefits</a:t>
            </a:r>
            <a:r>
              <a:rPr lang="en-US" sz="1600" b="1" dirty="0">
                <a:solidFill>
                  <a:srgbClr val="000000"/>
                </a:solidFill>
                <a:ea typeface="ＭＳ Ｐゴシック" pitchFamily="-108" charset="-128"/>
                <a:cs typeface="Helvetica"/>
              </a:rPr>
              <a:t>: </a:t>
            </a:r>
          </a:p>
          <a:p>
            <a:pPr marL="174930" indent="-174930">
              <a:lnSpc>
                <a:spcPct val="93000"/>
              </a:lnSpc>
              <a:spcBef>
                <a:spcPts val="51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Development of industry-focused tools, techniques and architectural patterns to </a:t>
            </a:r>
            <a:r>
              <a:rPr lang="en-US" sz="1600" b="1" dirty="0"/>
              <a:t>enable efficient verification and validation of complex safety-critical systems</a:t>
            </a:r>
          </a:p>
          <a:p>
            <a:pPr marL="174930" indent="-174930">
              <a:lnSpc>
                <a:spcPct val="93000"/>
              </a:lnSpc>
              <a:spcBef>
                <a:spcPts val="51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rgbClr val="000000"/>
                </a:solidFill>
              </a:rPr>
              <a:t>Tools will enable </a:t>
            </a:r>
            <a:r>
              <a:rPr lang="en-US" sz="1600" b="1" kern="0" dirty="0">
                <a:solidFill>
                  <a:srgbClr val="000000"/>
                </a:solidFill>
              </a:rPr>
              <a:t>the reduction of industry verification and validation costs </a:t>
            </a:r>
            <a:r>
              <a:rPr lang="en-US" sz="1600" kern="0" dirty="0">
                <a:solidFill>
                  <a:srgbClr val="000000"/>
                </a:solidFill>
              </a:rPr>
              <a:t>at all stages of the systems lifecycle</a:t>
            </a:r>
          </a:p>
          <a:p>
            <a:pPr marL="174930" indent="-174930">
              <a:lnSpc>
                <a:spcPct val="93000"/>
              </a:lnSpc>
              <a:spcBef>
                <a:spcPts val="51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rgbClr val="000000"/>
                </a:solidFill>
              </a:rPr>
              <a:t>Determination of </a:t>
            </a:r>
            <a:r>
              <a:rPr lang="en-US" sz="1600" b="1" kern="0" dirty="0">
                <a:solidFill>
                  <a:srgbClr val="000000"/>
                </a:solidFill>
              </a:rPr>
              <a:t>what evidence is sufficient for establishing and preserving safety </a:t>
            </a:r>
            <a:r>
              <a:rPr lang="en-US" sz="1600" kern="0" dirty="0">
                <a:solidFill>
                  <a:srgbClr val="000000"/>
                </a:solidFill>
              </a:rPr>
              <a:t>with the primary customer being the FAA and industry a secondary beneficiary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19602" y="6566446"/>
            <a:ext cx="199240" cy="155496"/>
          </a:xfrm>
        </p:spPr>
        <p:txBody>
          <a:bodyPr/>
          <a:lstStyle/>
          <a:p>
            <a:pPr>
              <a:defRPr/>
            </a:pPr>
            <a:fld id="{E65A0386-672B-F94E-B719-A126757C8114}" type="slidenum">
              <a:rPr lang="en-US" smtClean="0"/>
              <a:pPr>
                <a:defRPr/>
              </a:pPr>
              <a:t>6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121489" y="2443277"/>
            <a:ext cx="8991405" cy="20434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lIns="93296" tIns="46648" rIns="93296" bIns="46648">
            <a:noAutofit/>
          </a:bodyPr>
          <a:lstStyle>
            <a:lvl1pPr marL="342900" indent="-342900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193675" indent="-19208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  <a:ea typeface="ヒラギノ角ゴ Pro W3" charset="-128"/>
              </a:defRPr>
            </a:lvl2pPr>
            <a:lvl3pPr marL="457200" indent="-26193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ea typeface="ヒラギノ角ゴ Pro W3" charset="-128"/>
              </a:defRPr>
            </a:lvl3pPr>
            <a:lvl4pPr marL="614363" indent="-1555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746125" indent="-1301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ea typeface="ヒラギノ角ゴ Pro W3" charset="-128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ea typeface="ヒラギノ角ゴ Pro W3" charset="-128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ea typeface="ヒラギノ角ゴ Pro W3" charset="-128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ea typeface="ヒラギノ角ゴ Pro W3" charset="-128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ea typeface="ヒラギノ角ゴ Pro W3" charset="-128"/>
              </a:defRPr>
            </a:lvl9pPr>
          </a:lstStyle>
          <a:p>
            <a:pPr marL="0" indent="0">
              <a:defRPr/>
            </a:pPr>
            <a:r>
              <a:rPr lang="en-US" sz="1800" b="1" dirty="0">
                <a:solidFill>
                  <a:srgbClr val="000000"/>
                </a:solidFill>
                <a:ea typeface="ＭＳ Ｐゴシック" pitchFamily="-108" charset="-128"/>
                <a:cs typeface="Helvetica"/>
              </a:rPr>
              <a:t>Products</a:t>
            </a:r>
            <a:r>
              <a:rPr lang="en-US" b="1" dirty="0" smtClean="0">
                <a:solidFill>
                  <a:srgbClr val="000000"/>
                </a:solidFill>
                <a:ea typeface="ＭＳ Ｐゴシック" pitchFamily="-108" charset="-128"/>
                <a:cs typeface="Helvetica"/>
              </a:rPr>
              <a:t>: </a:t>
            </a:r>
          </a:p>
          <a:p>
            <a:pPr marL="240886" lvl="1" indent="-174930">
              <a:buFont typeface="Arial"/>
              <a:buChar char="•"/>
            </a:pPr>
            <a:r>
              <a:rPr lang="en-CA" dirty="0">
                <a:solidFill>
                  <a:srgbClr val="000000"/>
                </a:solidFill>
                <a:ea typeface="Arial" charset="0"/>
                <a:cs typeface="Arial" charset="0"/>
              </a:rPr>
              <a:t>Document </a:t>
            </a:r>
            <a:r>
              <a:rPr lang="en-CA" b="1" dirty="0">
                <a:solidFill>
                  <a:srgbClr val="000000"/>
                </a:solidFill>
                <a:ea typeface="Arial" charset="0"/>
                <a:cs typeface="Arial" charset="0"/>
              </a:rPr>
              <a:t>new approaches to software assurance </a:t>
            </a:r>
            <a:r>
              <a:rPr lang="en-CA" dirty="0">
                <a:solidFill>
                  <a:srgbClr val="000000"/>
                </a:solidFill>
                <a:ea typeface="Arial" charset="0"/>
                <a:cs typeface="Arial" charset="0"/>
              </a:rPr>
              <a:t>(FY15Q5) [FAA/NASA RTR]</a:t>
            </a:r>
          </a:p>
          <a:p>
            <a:pPr marL="240886" lvl="1" indent="-174930">
              <a:buFont typeface="Arial"/>
              <a:buChar char="•"/>
            </a:pPr>
            <a:r>
              <a:rPr lang="en-CA" dirty="0">
                <a:solidFill>
                  <a:srgbClr val="000000"/>
                </a:solidFill>
                <a:ea typeface="Arial" charset="0"/>
                <a:cs typeface="Arial" charset="0"/>
              </a:rPr>
              <a:t>Complete study of </a:t>
            </a:r>
            <a:r>
              <a:rPr lang="en-CA" b="1" dirty="0">
                <a:solidFill>
                  <a:srgbClr val="000000"/>
                </a:solidFill>
                <a:ea typeface="Arial" charset="0"/>
                <a:cs typeface="Arial" charset="0"/>
              </a:rPr>
              <a:t>regulatory compliance with multitier supplier networks </a:t>
            </a:r>
            <a:r>
              <a:rPr lang="en-CA" dirty="0">
                <a:solidFill>
                  <a:srgbClr val="000000"/>
                </a:solidFill>
                <a:ea typeface="Arial" charset="0"/>
                <a:cs typeface="Arial" charset="0"/>
              </a:rPr>
              <a:t>(FY15Q4) [FAA/NASA RTR]</a:t>
            </a:r>
          </a:p>
          <a:p>
            <a:pPr marL="240886" lvl="1" indent="-174930">
              <a:buFont typeface="Arial"/>
              <a:buChar char="•"/>
            </a:pPr>
            <a:r>
              <a:rPr lang="en-CA" dirty="0">
                <a:solidFill>
                  <a:srgbClr val="000000"/>
                </a:solidFill>
                <a:ea typeface="Arial" charset="0"/>
                <a:cs typeface="Arial" charset="0"/>
              </a:rPr>
              <a:t>Document representative </a:t>
            </a:r>
            <a:r>
              <a:rPr lang="en-CA" b="1" dirty="0">
                <a:solidFill>
                  <a:srgbClr val="000000"/>
                </a:solidFill>
                <a:ea typeface="Arial" charset="0"/>
                <a:cs typeface="Arial" charset="0"/>
              </a:rPr>
              <a:t>examples illustrating RTCA DO-330 </a:t>
            </a:r>
            <a:r>
              <a:rPr lang="en-CA" dirty="0">
                <a:solidFill>
                  <a:srgbClr val="000000"/>
                </a:solidFill>
                <a:ea typeface="Arial" charset="0"/>
                <a:cs typeface="Arial" charset="0"/>
              </a:rPr>
              <a:t>(FY16Q4)</a:t>
            </a:r>
          </a:p>
          <a:p>
            <a:pPr marL="240886" lvl="1" indent="-174930">
              <a:buFont typeface="Arial"/>
              <a:buChar char="•"/>
            </a:pPr>
            <a:r>
              <a:rPr lang="en-CA" dirty="0">
                <a:solidFill>
                  <a:srgbClr val="000000"/>
                </a:solidFill>
                <a:ea typeface="Arial" charset="0"/>
                <a:cs typeface="Arial" charset="0"/>
              </a:rPr>
              <a:t>Publish </a:t>
            </a:r>
            <a:r>
              <a:rPr lang="en-CA" b="1" dirty="0">
                <a:solidFill>
                  <a:srgbClr val="000000"/>
                </a:solidFill>
                <a:ea typeface="Arial" charset="0"/>
                <a:cs typeface="Arial" charset="0"/>
              </a:rPr>
              <a:t>assurance case applicability for digital system</a:t>
            </a:r>
            <a:r>
              <a:rPr lang="en-CA" dirty="0">
                <a:solidFill>
                  <a:srgbClr val="000000"/>
                </a:solidFill>
                <a:ea typeface="Arial" charset="0"/>
                <a:cs typeface="Arial" charset="0"/>
              </a:rPr>
              <a:t> findings (FY17Q4) [FAA/NASA RTR]</a:t>
            </a:r>
          </a:p>
          <a:p>
            <a:pPr marL="240886" lvl="1" indent="-174930">
              <a:buFont typeface="Arial"/>
              <a:buChar char="•"/>
            </a:pPr>
            <a:r>
              <a:rPr lang="en-CA" dirty="0">
                <a:solidFill>
                  <a:srgbClr val="000000"/>
                </a:solidFill>
                <a:ea typeface="Arial" charset="0"/>
                <a:cs typeface="Arial" charset="0"/>
              </a:rPr>
              <a:t>Demonstrate </a:t>
            </a:r>
            <a:r>
              <a:rPr lang="en-CA" b="1" dirty="0">
                <a:solidFill>
                  <a:srgbClr val="000000"/>
                </a:solidFill>
                <a:ea typeface="Arial" charset="0"/>
                <a:cs typeface="Arial" charset="0"/>
              </a:rPr>
              <a:t>semi-automatic reconstruction of safety arguments </a:t>
            </a:r>
            <a:r>
              <a:rPr lang="en-CA" dirty="0">
                <a:solidFill>
                  <a:srgbClr val="000000"/>
                </a:solidFill>
                <a:ea typeface="Arial" charset="0"/>
                <a:cs typeface="Arial" charset="0"/>
              </a:rPr>
              <a:t>(FY18Q4)</a:t>
            </a:r>
          </a:p>
          <a:p>
            <a:pPr marL="240886" lvl="1" indent="-174930">
              <a:buFont typeface="Arial"/>
              <a:buChar char="•"/>
            </a:pPr>
            <a:r>
              <a:rPr lang="en-CA" dirty="0">
                <a:solidFill>
                  <a:srgbClr val="000000"/>
                </a:solidFill>
                <a:ea typeface="Arial" charset="0"/>
                <a:cs typeface="Arial" charset="0"/>
              </a:rPr>
              <a:t>Transfer tools to FAA/AVS/ANG and at least one avionics manufacturer (FY19Q4)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073688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8" y="286420"/>
            <a:ext cx="7770812" cy="622300"/>
          </a:xfrm>
        </p:spPr>
        <p:txBody>
          <a:bodyPr/>
          <a:lstStyle/>
          <a:p>
            <a:r>
              <a:rPr lang="en-US" sz="3200" dirty="0" smtClean="0"/>
              <a:t>Sample Activities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Direct collaboration with FAA</a:t>
            </a:r>
          </a:p>
          <a:p>
            <a:pPr marL="742950" lvl="2" indent="-342900"/>
            <a:r>
              <a:rPr lang="en-US" sz="2400" dirty="0"/>
              <a:t>ACAS-X assurance software</a:t>
            </a:r>
          </a:p>
          <a:p>
            <a:pPr marL="342900" lvl="1" indent="-342900">
              <a:buFont typeface="Arial"/>
              <a:buChar char="•"/>
            </a:pPr>
            <a:r>
              <a:rPr lang="en-US" sz="2800" dirty="0">
                <a:cs typeface="+mn-cs"/>
              </a:rPr>
              <a:t>Direct delivery to FAA</a:t>
            </a:r>
          </a:p>
          <a:p>
            <a:pPr marL="742950" lvl="2" indent="-342900"/>
            <a:r>
              <a:rPr lang="en-US" sz="2400" dirty="0" smtClean="0"/>
              <a:t>Explicate </a:t>
            </a:r>
            <a:r>
              <a:rPr lang="fr-FR" sz="2400" dirty="0" smtClean="0"/>
              <a:t>’</a:t>
            </a:r>
            <a:r>
              <a:rPr lang="en-US" sz="2400" dirty="0" smtClean="0"/>
              <a:t>78</a:t>
            </a:r>
            <a:endParaRPr lang="en-US" sz="2400" dirty="0"/>
          </a:p>
          <a:p>
            <a:pPr marL="342900" lvl="1" indent="-342900">
              <a:buFont typeface="Arial"/>
              <a:buChar char="•"/>
            </a:pPr>
            <a:r>
              <a:rPr lang="en-US" sz="2800" dirty="0"/>
              <a:t>Human Factors (Authority and Autonomy) </a:t>
            </a:r>
            <a:r>
              <a:rPr lang="en-US" sz="2800" dirty="0" smtClean="0"/>
              <a:t>Research</a:t>
            </a:r>
            <a:endParaRPr lang="en-US" sz="2800" dirty="0"/>
          </a:p>
          <a:p>
            <a:pPr marL="742950" lvl="2" indent="-342900"/>
            <a:r>
              <a:rPr lang="en-US" sz="2400" dirty="0" smtClean="0"/>
              <a:t>Brahms modeling efforts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4CCB4-7D4C-4AF0-B83C-4639A081113A}" type="slidenum">
              <a:rPr lang="en-US" smtClean="0">
                <a:solidFill>
                  <a:srgbClr val="808080"/>
                </a:solidFill>
              </a:rPr>
              <a:pPr/>
              <a:t>7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637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8" y="286420"/>
            <a:ext cx="8081962" cy="6223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Safety Assurance for ACAS-X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730" y="3762700"/>
            <a:ext cx="8686800" cy="2611387"/>
          </a:xfrm>
        </p:spPr>
        <p:txBody>
          <a:bodyPr>
            <a:noAutofit/>
          </a:bodyPr>
          <a:lstStyle/>
          <a:p>
            <a:r>
              <a:rPr lang="en-US" sz="1800" u="sng" dirty="0" smtClean="0"/>
              <a:t>Objectives and </a:t>
            </a:r>
            <a:r>
              <a:rPr lang="en-US" sz="1800" u="sng" dirty="0"/>
              <a:t>A</a:t>
            </a:r>
            <a:r>
              <a:rPr lang="en-US" sz="1800" u="sng" dirty="0" smtClean="0"/>
              <a:t>pproach</a:t>
            </a:r>
          </a:p>
          <a:p>
            <a:pPr lvl="1"/>
            <a:r>
              <a:rPr lang="en-US" sz="1800" dirty="0" smtClean="0"/>
              <a:t>Assist the FAA in the certification of ACAS-X. Tasks have been defined in collaboration with Neal </a:t>
            </a:r>
            <a:r>
              <a:rPr lang="en-US" sz="1800" dirty="0" err="1" smtClean="0"/>
              <a:t>Suchy’s</a:t>
            </a:r>
            <a:r>
              <a:rPr lang="en-US" sz="1800" dirty="0" smtClean="0"/>
              <a:t> verification team</a:t>
            </a:r>
          </a:p>
          <a:p>
            <a:pPr lvl="2"/>
            <a:r>
              <a:rPr lang="en-US" sz="1800" dirty="0" smtClean="0"/>
              <a:t>Participation in the SC-147 standard committee meeting for ACAS-X</a:t>
            </a:r>
          </a:p>
          <a:p>
            <a:pPr lvl="2"/>
            <a:r>
              <a:rPr lang="en-US" sz="1800" dirty="0" smtClean="0"/>
              <a:t>Provided V&amp;V perspective and support to Neal </a:t>
            </a:r>
            <a:r>
              <a:rPr lang="en-US" sz="1800" dirty="0" err="1" smtClean="0"/>
              <a:t>Suchy’s</a:t>
            </a:r>
            <a:r>
              <a:rPr lang="en-US" sz="1800" dirty="0" smtClean="0"/>
              <a:t> team</a:t>
            </a:r>
          </a:p>
          <a:p>
            <a:pPr lvl="1"/>
            <a:r>
              <a:rPr lang="en-US" sz="1800" dirty="0"/>
              <a:t>The </a:t>
            </a:r>
            <a:r>
              <a:rPr lang="en-US" sz="1800" dirty="0" smtClean="0"/>
              <a:t>project applies  advanced  techniques for addressing assurance issues both in the design and verification of the ACAS-X controller</a:t>
            </a:r>
          </a:p>
          <a:p>
            <a:pPr lvl="1"/>
            <a:r>
              <a:rPr lang="en-US" sz="1800" dirty="0" smtClean="0"/>
              <a:t>FY’14 internal work is focusing on validation of the MDP model used for creating table that picks advisories given some state estimation</a:t>
            </a:r>
          </a:p>
        </p:txBody>
      </p:sp>
      <p:pic>
        <p:nvPicPr>
          <p:cNvPr id="7" name="Picture 6" descr="Screen Shot 2013-09-17 at 9.20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914" y="1394819"/>
            <a:ext cx="4099986" cy="1927416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09538" y="988030"/>
            <a:ext cx="4769376" cy="205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u="sng" dirty="0" smtClean="0"/>
              <a:t>ACAS-X (replacement for TCAS)</a:t>
            </a:r>
          </a:p>
          <a:p>
            <a:pPr lvl="1"/>
            <a:r>
              <a:rPr lang="en-US" sz="1800" dirty="0" smtClean="0"/>
              <a:t>Markov Decision Process (MDP) models effect of advisories and uncertainty in pilot response and other airplane movement</a:t>
            </a:r>
          </a:p>
          <a:p>
            <a:pPr lvl="1"/>
            <a:r>
              <a:rPr lang="en-US" sz="1800" dirty="0" smtClean="0"/>
              <a:t>MDP solved to generate state/action table</a:t>
            </a:r>
          </a:p>
          <a:p>
            <a:pPr lvl="1"/>
            <a:r>
              <a:rPr lang="en-US" sz="1800" dirty="0" smtClean="0"/>
              <a:t>Logic of decisions hidden in table entries, not in the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4CCB4-7D4C-4AF0-B83C-4639A081113A}" type="slidenum">
              <a:rPr lang="en-US" smtClean="0">
                <a:solidFill>
                  <a:srgbClr val="808080"/>
                </a:solidFill>
              </a:rPr>
              <a:pPr/>
              <a:t>8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Argument Based Safety Research Map</a:t>
            </a:r>
            <a:endParaRPr lang="en-US" sz="3200" dirty="0"/>
          </a:p>
        </p:txBody>
      </p:sp>
      <p:grpSp>
        <p:nvGrpSpPr>
          <p:cNvPr id="53" name="Group 52"/>
          <p:cNvGrpSpPr/>
          <p:nvPr/>
        </p:nvGrpSpPr>
        <p:grpSpPr>
          <a:xfrm>
            <a:off x="2340198" y="3437255"/>
            <a:ext cx="1460769" cy="1320799"/>
            <a:chOff x="1663700" y="3238500"/>
            <a:chExt cx="1460769" cy="1320799"/>
          </a:xfrm>
        </p:grpSpPr>
        <p:sp>
          <p:nvSpPr>
            <p:cNvPr id="44" name="TextBox 43"/>
            <p:cNvSpPr txBox="1"/>
            <p:nvPr/>
          </p:nvSpPr>
          <p:spPr>
            <a:xfrm>
              <a:off x="1768429" y="3424366"/>
              <a:ext cx="1305240" cy="92333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Improving</a:t>
              </a:r>
            </a:p>
            <a:p>
              <a:pPr algn="ctr"/>
              <a:r>
                <a:rPr lang="en-US" dirty="0" smtClean="0"/>
                <a:t>Risk/Hazard</a:t>
              </a:r>
            </a:p>
            <a:p>
              <a:pPr algn="ctr"/>
              <a:r>
                <a:rPr lang="en-US" dirty="0" smtClean="0"/>
                <a:t>Analysis</a:t>
              </a:r>
              <a:endParaRPr lang="en-US" dirty="0"/>
            </a:p>
          </p:txBody>
        </p:sp>
        <p:sp>
          <p:nvSpPr>
            <p:cNvPr id="3" name="Oval 2"/>
            <p:cNvSpPr/>
            <p:nvPr/>
          </p:nvSpPr>
          <p:spPr>
            <a:xfrm>
              <a:off x="1663700" y="3238500"/>
              <a:ext cx="1460769" cy="13207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022715" y="3348524"/>
            <a:ext cx="1460769" cy="1320799"/>
            <a:chOff x="5499100" y="3390900"/>
            <a:chExt cx="1460769" cy="1320799"/>
          </a:xfrm>
        </p:grpSpPr>
        <p:sp>
          <p:nvSpPr>
            <p:cNvPr id="48" name="TextBox 47"/>
            <p:cNvSpPr txBox="1"/>
            <p:nvPr/>
          </p:nvSpPr>
          <p:spPr>
            <a:xfrm>
              <a:off x="5689600" y="3543131"/>
              <a:ext cx="1011966" cy="92333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Covering</a:t>
              </a:r>
            </a:p>
            <a:p>
              <a:pPr algn="ctr"/>
              <a:r>
                <a:rPr lang="en-US" dirty="0" smtClean="0"/>
                <a:t>All Life</a:t>
              </a:r>
            </a:p>
            <a:p>
              <a:pPr algn="ctr"/>
              <a:r>
                <a:rPr lang="en-US" dirty="0" smtClean="0"/>
                <a:t>Cycle</a:t>
              </a:r>
            </a:p>
          </p:txBody>
        </p:sp>
        <p:sp>
          <p:nvSpPr>
            <p:cNvPr id="49" name="Oval 48"/>
            <p:cNvSpPr/>
            <p:nvPr/>
          </p:nvSpPr>
          <p:spPr>
            <a:xfrm>
              <a:off x="5499100" y="3390900"/>
              <a:ext cx="1460769" cy="13207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716139" y="4343400"/>
            <a:ext cx="1460769" cy="1320799"/>
            <a:chOff x="3743885" y="4360396"/>
            <a:chExt cx="1460769" cy="1320799"/>
          </a:xfrm>
        </p:grpSpPr>
        <p:sp>
          <p:nvSpPr>
            <p:cNvPr id="47" name="TextBox 46"/>
            <p:cNvSpPr txBox="1"/>
            <p:nvPr/>
          </p:nvSpPr>
          <p:spPr>
            <a:xfrm>
              <a:off x="3875846" y="4567366"/>
              <a:ext cx="1214508" cy="92333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Integrating</a:t>
              </a:r>
            </a:p>
            <a:p>
              <a:pPr algn="ctr"/>
              <a:r>
                <a:rPr lang="en-US" dirty="0" smtClean="0"/>
                <a:t>Formal</a:t>
              </a:r>
            </a:p>
            <a:p>
              <a:pPr algn="ctr"/>
              <a:r>
                <a:rPr lang="en-US" dirty="0" smtClean="0"/>
                <a:t>Evidences</a:t>
              </a:r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3743885" y="4360396"/>
              <a:ext cx="1460769" cy="13207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729977" y="1956346"/>
            <a:ext cx="1460769" cy="1320799"/>
            <a:chOff x="2939965" y="2209632"/>
            <a:chExt cx="1460769" cy="1320799"/>
          </a:xfrm>
        </p:grpSpPr>
        <p:sp>
          <p:nvSpPr>
            <p:cNvPr id="45" name="TextBox 44"/>
            <p:cNvSpPr txBox="1"/>
            <p:nvPr/>
          </p:nvSpPr>
          <p:spPr>
            <a:xfrm>
              <a:off x="3057881" y="2560766"/>
              <a:ext cx="1292053" cy="646331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Automating</a:t>
              </a:r>
            </a:p>
            <a:p>
              <a:pPr algn="ctr"/>
              <a:r>
                <a:rPr lang="en-US" dirty="0" smtClean="0"/>
                <a:t>Creation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2939965" y="2209632"/>
              <a:ext cx="1460769" cy="13207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408423" y="1953756"/>
            <a:ext cx="1460769" cy="1320799"/>
            <a:chOff x="4381868" y="2222332"/>
            <a:chExt cx="1460769" cy="1320799"/>
          </a:xfrm>
        </p:grpSpPr>
        <p:sp>
          <p:nvSpPr>
            <p:cNvPr id="46" name="TextBox 45"/>
            <p:cNvSpPr txBox="1"/>
            <p:nvPr/>
          </p:nvSpPr>
          <p:spPr>
            <a:xfrm>
              <a:off x="4502674" y="2560766"/>
              <a:ext cx="1237726" cy="646331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Managing</a:t>
              </a:r>
            </a:p>
            <a:p>
              <a:pPr algn="ctr"/>
              <a:r>
                <a:rPr lang="en-US" dirty="0" smtClean="0"/>
                <a:t>Complexity</a:t>
              </a:r>
              <a:endParaRPr lang="en-US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4381868" y="2222332"/>
              <a:ext cx="1460769" cy="13207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177800" y="3487399"/>
            <a:ext cx="216239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STPA (MIT)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the </a:t>
            </a:r>
            <a:r>
              <a:rPr lang="en-US" sz="1400" dirty="0"/>
              <a:t>System-Theoretic Process Analysis (STPA) approach to hazard analysis </a:t>
            </a:r>
            <a:endParaRPr lang="en-US" sz="1400" dirty="0" smtClean="0"/>
          </a:p>
          <a:p>
            <a:pPr marL="285750" indent="-285750">
              <a:buFontTx/>
              <a:buChar char="-"/>
            </a:pPr>
            <a:r>
              <a:rPr lang="en-US" sz="1400" dirty="0" smtClean="0"/>
              <a:t> </a:t>
            </a:r>
            <a:r>
              <a:rPr lang="en-US" sz="1400" dirty="0"/>
              <a:t>Initiated transition to FAA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33400" y="1338083"/>
            <a:ext cx="216239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AdvoCATE</a:t>
            </a:r>
            <a:endParaRPr lang="en-US" sz="1400" dirty="0" smtClean="0"/>
          </a:p>
          <a:p>
            <a:pPr marL="285750" indent="-285750">
              <a:buFontTx/>
              <a:buChar char="-"/>
            </a:pPr>
            <a:r>
              <a:rPr lang="en-US" sz="1400" dirty="0"/>
              <a:t>Formal specification of safety case </a:t>
            </a:r>
            <a:r>
              <a:rPr lang="en-US" sz="1400" dirty="0" smtClean="0"/>
              <a:t>patterns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Automated </a:t>
            </a:r>
            <a:r>
              <a:rPr lang="en-US" sz="1400" dirty="0"/>
              <a:t>instantiation to create well-formed safety case instances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905500" y="1490484"/>
            <a:ext cx="27813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AdvoCATE</a:t>
            </a:r>
            <a:endParaRPr lang="en-US" sz="1400" dirty="0" smtClean="0"/>
          </a:p>
          <a:p>
            <a:pPr marL="285750" lvl="2" indent="-285750">
              <a:buFontTx/>
              <a:buChar char="-"/>
            </a:pPr>
            <a:r>
              <a:rPr lang="en-US" sz="1400" dirty="0" smtClean="0"/>
              <a:t>Extended</a:t>
            </a:r>
            <a:r>
              <a:rPr lang="en-US" sz="1400" dirty="0"/>
              <a:t> </a:t>
            </a:r>
            <a:r>
              <a:rPr lang="en-US" sz="1400" dirty="0" smtClean="0"/>
              <a:t>safety </a:t>
            </a:r>
            <a:r>
              <a:rPr lang="en-US" sz="1400" dirty="0"/>
              <a:t>cases with hierarchical </a:t>
            </a:r>
            <a:r>
              <a:rPr lang="en-US" sz="1400" dirty="0" smtClean="0"/>
              <a:t>abstraction</a:t>
            </a:r>
          </a:p>
          <a:p>
            <a:pPr marL="285750" lvl="2" indent="-285750">
              <a:buFontTx/>
              <a:buChar char="-"/>
            </a:pPr>
            <a:r>
              <a:rPr lang="en-US" sz="1400" dirty="0" smtClean="0"/>
              <a:t>Specification </a:t>
            </a:r>
            <a:r>
              <a:rPr lang="en-US" sz="1400" dirty="0"/>
              <a:t>of queries to produce safety case fragments, reflecting stakeholder-specific views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540500" y="3395722"/>
            <a:ext cx="2324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2" indent="-285750">
              <a:buFontTx/>
              <a:buChar char="-"/>
            </a:pPr>
            <a:r>
              <a:rPr lang="en-US" sz="1400" dirty="0" smtClean="0"/>
              <a:t>New NRA with Dependable Computing started June 2013</a:t>
            </a:r>
          </a:p>
          <a:p>
            <a:pPr marL="285750" lvl="2" indent="-285750">
              <a:buFontTx/>
              <a:buChar char="-"/>
            </a:pPr>
            <a:r>
              <a:rPr lang="en-US" sz="1400" dirty="0" smtClean="0"/>
              <a:t>Extending </a:t>
            </a:r>
            <a:r>
              <a:rPr lang="en-US" sz="1400" dirty="0" err="1" smtClean="0"/>
              <a:t>CertWare</a:t>
            </a:r>
            <a:r>
              <a:rPr lang="en-US" sz="1400" dirty="0" smtClean="0"/>
              <a:t> with Hazard analysis and Design Info</a:t>
            </a:r>
            <a:endParaRPr lang="en-US" sz="1400" dirty="0"/>
          </a:p>
        </p:txBody>
      </p:sp>
      <p:sp>
        <p:nvSpPr>
          <p:cNvPr id="67" name="TextBox 66"/>
          <p:cNvSpPr txBox="1"/>
          <p:nvPr/>
        </p:nvSpPr>
        <p:spPr>
          <a:xfrm>
            <a:off x="2586108" y="5681721"/>
            <a:ext cx="4005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2" indent="-285750">
              <a:buFontTx/>
              <a:buChar char="-"/>
            </a:pPr>
            <a:r>
              <a:rPr lang="en-US" sz="1400" dirty="0" err="1" smtClean="0"/>
              <a:t>AdvoCATE</a:t>
            </a:r>
            <a:r>
              <a:rPr lang="en-US" sz="1400" dirty="0" smtClean="0"/>
              <a:t>: </a:t>
            </a:r>
            <a:r>
              <a:rPr lang="en-US" sz="1400" dirty="0"/>
              <a:t>Safety case patterns as the basis for integrating formal methods into safety </a:t>
            </a:r>
            <a:r>
              <a:rPr lang="en-US" sz="1400" dirty="0" smtClean="0"/>
              <a:t>cases</a:t>
            </a:r>
          </a:p>
          <a:p>
            <a:pPr marL="285750" lvl="2" indent="-285750">
              <a:buFontTx/>
              <a:buChar char="-"/>
            </a:pPr>
            <a:r>
              <a:rPr lang="en-US" sz="1400" dirty="0" smtClean="0"/>
              <a:t>Extending </a:t>
            </a:r>
            <a:r>
              <a:rPr lang="en-US" sz="1400" dirty="0" err="1" smtClean="0"/>
              <a:t>CertWare</a:t>
            </a:r>
            <a:r>
              <a:rPr lang="en-US" sz="1400" dirty="0" smtClean="0"/>
              <a:t> with integration of AADL specifications 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4CCB4-7D4C-4AF0-B83C-4639A081113A}" type="slidenum">
              <a:rPr lang="en-US" smtClean="0">
                <a:solidFill>
                  <a:srgbClr val="808080"/>
                </a:solidFill>
              </a:rPr>
              <a:pPr/>
              <a:t>9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064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oAu2uHRDE6a4H0j_a.RI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oAu2uHRDE6a4H0j_a.RI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oAu2uHRDE6a4H0j_a.RIQ"/>
</p:tagLst>
</file>

<file path=ppt/theme/theme1.xml><?xml version="1.0" encoding="utf-8"?>
<a:theme xmlns:a="http://schemas.openxmlformats.org/drawingml/2006/main" name="1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Black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Black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9B3396-22E7-4DF8-B370-3D4DDFB990E8}"/>
</file>

<file path=customXml/itemProps2.xml><?xml version="1.0" encoding="utf-8"?>
<ds:datastoreItem xmlns:ds="http://schemas.openxmlformats.org/officeDocument/2006/customXml" ds:itemID="{DFC625EB-CB00-4E29-A1D5-3E5E31BDB1ED}"/>
</file>

<file path=customXml/itemProps3.xml><?xml version="1.0" encoding="utf-8"?>
<ds:datastoreItem xmlns:ds="http://schemas.openxmlformats.org/officeDocument/2006/customXml" ds:itemID="{9BA2469A-CB85-496A-95FD-87093FF20B8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6451</TotalTime>
  <Words>1811</Words>
  <Application>Microsoft Macintosh PowerPoint</Application>
  <PresentationFormat>On-screen Show (4:3)</PresentationFormat>
  <Paragraphs>249</Paragraphs>
  <Slides>16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1_Blank Presentation</vt:lpstr>
      <vt:lpstr>think-cell Slide</vt:lpstr>
      <vt:lpstr>Airspace Operations and Safety Program  (AOSP)</vt:lpstr>
      <vt:lpstr>PowerPoint Presentation</vt:lpstr>
      <vt:lpstr>SMART-NAS Project</vt:lpstr>
      <vt:lpstr>Safe Autonomous Systems Operation Project</vt:lpstr>
      <vt:lpstr>Safe Avionics and ATM Future Evolution </vt:lpstr>
      <vt:lpstr>Goals, State-of-the-Art and Benefits</vt:lpstr>
      <vt:lpstr>Sample Activities</vt:lpstr>
      <vt:lpstr>Safety Assurance for ACAS-X</vt:lpstr>
      <vt:lpstr>Argument Based Safety Research Map</vt:lpstr>
      <vt:lpstr>RTR Activity: Explicate ‘78</vt:lpstr>
      <vt:lpstr>Formal Analysis of Human-Machine Systems</vt:lpstr>
      <vt:lpstr>Example: Air France 447</vt:lpstr>
      <vt:lpstr>Example: Laguardia Simulation Data</vt:lpstr>
      <vt:lpstr>PowerPoint Presentation</vt:lpstr>
      <vt:lpstr>Data mining efforts at NASA</vt:lpstr>
      <vt:lpstr>Data mining efforts at NASA</vt:lpstr>
    </vt:vector>
  </TitlesOfParts>
  <Company>ODIN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cbelcast</dc:creator>
  <cp:lastModifiedBy>Jessica Nowinski</cp:lastModifiedBy>
  <cp:revision>174</cp:revision>
  <cp:lastPrinted>2011-07-01T18:34:08Z</cp:lastPrinted>
  <dcterms:created xsi:type="dcterms:W3CDTF">2011-07-07T16:29:29Z</dcterms:created>
  <dcterms:modified xsi:type="dcterms:W3CDTF">2015-09-02T13:40:12Z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