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614" r:id="rId6"/>
    <p:sldId id="615" r:id="rId7"/>
    <p:sldId id="434" r:id="rId8"/>
    <p:sldId id="627" r:id="rId9"/>
    <p:sldId id="394" r:id="rId10"/>
    <p:sldId id="475" r:id="rId11"/>
    <p:sldId id="462" r:id="rId12"/>
    <p:sldId id="477" r:id="rId13"/>
    <p:sldId id="625" r:id="rId14"/>
    <p:sldId id="622" r:id="rId15"/>
    <p:sldId id="624" r:id="rId16"/>
    <p:sldId id="626" r:id="rId17"/>
    <p:sldId id="593" r:id="rId18"/>
    <p:sldId id="416" r:id="rId19"/>
    <p:sldId id="548" r:id="rId20"/>
    <p:sldId id="628" r:id="rId2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ndra, Divya (VOLPE)" initials="DC" lastIdx="18" clrIdx="0"/>
  <p:cmAuthor id="1" name="Grayhem, Rebecca (VOLPE)" initials="RG" lastIdx="1" clrIdx="1"/>
  <p:cmAuthor id="2" name="Divya Chandra" initials="DC" lastIdx="11" clrIdx="2"/>
  <p:cmAuthor id="3" name="Becky Grayhem" initials="" lastIdx="3" clrIdx="3"/>
  <p:cmAuthor id="4" name="Grayhem, Rebecca (VOLPE)" initials="GR(" lastIdx="2" clrIdx="4"/>
  <p:cmAuthor id="5" name="Divya Chandra" initials="DCC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6" autoAdjust="0"/>
    <p:restoredTop sz="91362" autoAdjust="0"/>
  </p:normalViewPr>
  <p:slideViewPr>
    <p:cSldViewPr snapToGrid="0">
      <p:cViewPr varScale="1">
        <p:scale>
          <a:sx n="72" d="100"/>
          <a:sy n="72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944" y="-11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88F6228-7533-4675-A7E7-89A8F38596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1F6E8C5-BE37-49FC-A327-3538C2AD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7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F1FEDB6-6D9D-4A99-9870-F954D4D54096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D19A16B-8080-4497-A731-6F7F64D8B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3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Began research program in late 2007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 err="1" smtClean="0"/>
              <a:t>NextGen</a:t>
            </a:r>
            <a:endParaRPr lang="en-US" dirty="0" smtClean="0"/>
          </a:p>
          <a:p>
            <a:pPr lvl="1"/>
            <a:r>
              <a:rPr lang="en-US" dirty="0" smtClean="0"/>
              <a:t>Small, highly specialized team</a:t>
            </a:r>
          </a:p>
          <a:p>
            <a:pPr lvl="1"/>
            <a:r>
              <a:rPr lang="en-US" dirty="0" smtClean="0"/>
              <a:t>Several products generated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C7F2-1845-414A-856A-6D1696A05A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06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A16B-8080-4497-A731-6F7F64D8BE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7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A16B-8080-4497-A731-6F7F64D8BE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2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A16B-8080-4497-A731-6F7F64D8BE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0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9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71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25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96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4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9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5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40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84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82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alphaModFix amt="31000"/>
          </a:blip>
          <a:stretch>
            <a:fillRect/>
          </a:stretch>
        </p:blipFill>
        <p:spPr>
          <a:xfrm>
            <a:off x="0" y="6314391"/>
            <a:ext cx="9601200" cy="1087217"/>
          </a:xfrm>
          <a:prstGeom prst="rect">
            <a:avLst/>
          </a:prstGeom>
        </p:spPr>
      </p:pic>
      <p:sp>
        <p:nvSpPr>
          <p:cNvPr id="8" name="Slide Number Placeholder 1"/>
          <p:cNvSpPr txBox="1">
            <a:spLocks/>
          </p:cNvSpPr>
          <p:nvPr/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0F08D-A089-4D7D-A043-A44C5639607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924800" y="6477000"/>
            <a:ext cx="557463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8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73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75000"/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pe.dot.gov/our-work/safety-management-and-human-factors/human-factors-research-instrument-procedures-faa-nextge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-15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Volpe</a:t>
            </a:r>
            <a:r>
              <a:rPr lang="en-US" b="1" spc="-15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 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The National Transportation Systems Center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/>
              <a:ea typeface="Arial Unicode MS" pitchFamily="34" charset="-128"/>
              <a:cs typeface="Arial"/>
            </a:endParaRPr>
          </a:p>
        </p:txBody>
      </p:sp>
      <p:pic>
        <p:nvPicPr>
          <p:cNvPr id="8" name="Picture 7" descr="page1image_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" y="2716167"/>
            <a:ext cx="8153400" cy="27602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180694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spc="-150" dirty="0" smtClean="0">
              <a:solidFill>
                <a:schemeClr val="accent1">
                  <a:lumMod val="75000"/>
                </a:schemeClr>
              </a:solidFill>
              <a:latin typeface="Arial"/>
              <a:ea typeface="Arial Unicode MS" pitchFamily="34" charset="-128"/>
              <a:cs typeface="Arial"/>
            </a:endParaRPr>
          </a:p>
          <a:p>
            <a:pPr algn="ctr"/>
            <a:endParaRPr lang="en-US" sz="2400" spc="-150" dirty="0">
              <a:solidFill>
                <a:schemeClr val="accent3">
                  <a:lumMod val="75000"/>
                </a:schemeClr>
              </a:solidFill>
              <a:latin typeface="Arial"/>
              <a:ea typeface="Arial Unicode MS" pitchFamily="34" charset="-128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3265"/>
            <a:ext cx="6248400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2000" dirty="0" err="1" smtClean="0"/>
              <a:t>Divya</a:t>
            </a:r>
            <a:r>
              <a:rPr lang="en-US" sz="2000" dirty="0" smtClean="0"/>
              <a:t> C. Chandra  and Rebecca </a:t>
            </a:r>
            <a:r>
              <a:rPr lang="en-US" sz="2000" dirty="0" err="1" smtClean="0"/>
              <a:t>Markunas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USDOT Volpe Center, Cambridge, </a:t>
            </a:r>
            <a:r>
              <a:rPr lang="en-US" sz="2000" dirty="0" smtClean="0"/>
              <a:t>MA</a:t>
            </a:r>
          </a:p>
          <a:p>
            <a:pPr>
              <a:spcBef>
                <a:spcPts val="200"/>
              </a:spcBef>
            </a:pPr>
            <a:r>
              <a:rPr lang="en-US" sz="2000" dirty="0" smtClean="0"/>
              <a:t>2 September 2015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105400" y="5486400"/>
            <a:ext cx="3956158" cy="584775"/>
            <a:chOff x="5410200" y="5537146"/>
            <a:chExt cx="3956158" cy="584775"/>
          </a:xfrm>
        </p:grpSpPr>
        <p:pic>
          <p:nvPicPr>
            <p:cNvPr id="13" name="Picture 0" descr="DOT-logo-PMS2756b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5767980"/>
              <a:ext cx="271463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744854" y="5537146"/>
              <a:ext cx="36215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U.S. Department of Transportation</a:t>
              </a:r>
            </a:p>
            <a:p>
              <a:pPr>
                <a:spcAft>
                  <a:spcPts val="300"/>
                </a:spcAft>
              </a:pPr>
              <a:r>
                <a:rPr 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Office of the Assistant Secretary for Research and Technology</a:t>
              </a:r>
            </a:p>
            <a:p>
              <a:pPr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John A. Volpe National Transportation Systems Center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85775" y="5448444"/>
            <a:ext cx="4200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accent1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Volpe</a:t>
            </a:r>
            <a:r>
              <a:rPr lang="en-US" sz="1200" b="1" spc="-150" dirty="0">
                <a:solidFill>
                  <a:schemeClr val="accent1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  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The National Transportation Systems 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Center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63260" y="5829534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BFD494"/>
                </a:solidFill>
                <a:latin typeface="Corbel" pitchFamily="34" charset="0"/>
              </a:rPr>
              <a:t>Advancing transportation innovation for the public good</a:t>
            </a:r>
            <a:endParaRPr lang="en-US" sz="1400" i="1" dirty="0">
              <a:solidFill>
                <a:srgbClr val="BFD494"/>
              </a:solidFill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467380"/>
            <a:ext cx="891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ts val="3600"/>
              </a:spcBef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Subjective Instrument Procedure Complexity</a:t>
            </a:r>
            <a:b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Line Pilot Interviews and Discussions</a:t>
            </a:r>
          </a:p>
          <a:p>
            <a:pPr eaLnBrk="0" hangingPunct="0">
              <a:spcBef>
                <a:spcPts val="3600"/>
              </a:spcBef>
            </a:pP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76200" y="61722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100" dirty="0"/>
              <a:t>* This research </a:t>
            </a:r>
            <a:r>
              <a:rPr lang="en-US" sz="1100" dirty="0" smtClean="0"/>
              <a:t>is funded </a:t>
            </a:r>
            <a:r>
              <a:rPr lang="en-US" sz="1100" dirty="0"/>
              <a:t>by the Federal Aviation Administration </a:t>
            </a:r>
            <a:r>
              <a:rPr lang="en-US" sz="1100" dirty="0" smtClean="0"/>
              <a:t> Human Factors Research and Engineering Division </a:t>
            </a:r>
            <a:r>
              <a:rPr lang="en-US" sz="1100" dirty="0"/>
              <a:t>(ANG-C1) in support of Aviation Safety (AVS</a:t>
            </a:r>
            <a:r>
              <a:rPr lang="en-US" sz="1100" dirty="0" smtClean="0"/>
              <a:t>). </a:t>
            </a:r>
            <a:r>
              <a:rPr lang="en-US" sz="1100" dirty="0"/>
              <a:t>Program </a:t>
            </a:r>
            <a:r>
              <a:rPr lang="en-US" sz="1100" dirty="0" smtClean="0"/>
              <a:t>Managers: Regina Bolinger and Sherry Chappell. </a:t>
            </a:r>
            <a:r>
              <a:rPr lang="en-US" sz="1100" dirty="0"/>
              <a:t>Technical </a:t>
            </a:r>
            <a:r>
              <a:rPr lang="en-US" sz="1100" dirty="0" smtClean="0"/>
              <a:t>Sponsors: Kathy Abbott, Mark Steinbicker,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smtClean="0"/>
              <a:t>and John </a:t>
            </a:r>
            <a:r>
              <a:rPr lang="en-US" sz="1100" dirty="0" err="1" smtClean="0"/>
              <a:t>Swigart</a:t>
            </a:r>
            <a:r>
              <a:rPr lang="en-US" sz="11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73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Subjective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Subjective complexity </a:t>
            </a:r>
            <a:r>
              <a:rPr lang="en-US" sz="2800" dirty="0" smtClean="0"/>
              <a:t>is present when a task requires </a:t>
            </a:r>
            <a:r>
              <a:rPr lang="en-US" sz="2800" i="1" dirty="0"/>
              <a:t>extra</a:t>
            </a:r>
            <a:r>
              <a:rPr lang="en-US" sz="2800" dirty="0"/>
              <a:t> mental or physical steps by the </a:t>
            </a:r>
            <a:r>
              <a:rPr lang="en-US" sz="2800" dirty="0" smtClean="0"/>
              <a:t>pilot.</a:t>
            </a:r>
          </a:p>
          <a:p>
            <a:endParaRPr lang="en-US" sz="2400" dirty="0"/>
          </a:p>
          <a:p>
            <a:pPr lvl="1"/>
            <a:r>
              <a:rPr lang="en-US" sz="2000" dirty="0" smtClean="0"/>
              <a:t>Examples</a:t>
            </a:r>
          </a:p>
          <a:p>
            <a:pPr lvl="2"/>
            <a:r>
              <a:rPr lang="en-US" sz="2000" dirty="0"/>
              <a:t>I</a:t>
            </a:r>
            <a:r>
              <a:rPr lang="en-US" sz="2000" dirty="0" smtClean="0"/>
              <a:t>ncreased memory/awareness/attention</a:t>
            </a:r>
          </a:p>
          <a:p>
            <a:pPr lvl="2"/>
            <a:r>
              <a:rPr lang="en-US" sz="2000" dirty="0"/>
              <a:t>M</a:t>
            </a:r>
            <a:r>
              <a:rPr lang="en-US" sz="2000" dirty="0" smtClean="0"/>
              <a:t>ore </a:t>
            </a:r>
            <a:r>
              <a:rPr lang="en-US" sz="2000" dirty="0"/>
              <a:t>button pushes than </a:t>
            </a:r>
            <a:r>
              <a:rPr lang="en-US" sz="2000" dirty="0" smtClean="0"/>
              <a:t>necessary</a:t>
            </a:r>
          </a:p>
          <a:p>
            <a:pPr lvl="1"/>
            <a:r>
              <a:rPr lang="en-US" sz="2000" dirty="0" smtClean="0"/>
              <a:t>Phrases such as “be careful when” or “pay attention to” or “don’t forget to” or “better ask” or “it only works when” indicate subjective complexity.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6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Subjective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Procedure design </a:t>
            </a:r>
            <a:r>
              <a:rPr lang="en-US" dirty="0"/>
              <a:t>issues </a:t>
            </a:r>
            <a:r>
              <a:rPr lang="en-US" dirty="0" smtClean="0"/>
              <a:t>(alone)</a:t>
            </a:r>
            <a:endParaRPr lang="en-US" dirty="0"/>
          </a:p>
          <a:p>
            <a:pPr lvl="1"/>
            <a:r>
              <a:rPr lang="en-US" dirty="0"/>
              <a:t>Waypoint names</a:t>
            </a:r>
          </a:p>
          <a:p>
            <a:pPr lvl="1"/>
            <a:r>
              <a:rPr lang="en-US" dirty="0"/>
              <a:t>Sudden changes (e.g., descent rate, airspeed)</a:t>
            </a:r>
          </a:p>
          <a:p>
            <a:pPr lvl="1"/>
            <a:r>
              <a:rPr lang="en-US" dirty="0"/>
              <a:t>Constraint verification and monitoring</a:t>
            </a:r>
          </a:p>
          <a:p>
            <a:r>
              <a:rPr lang="en-US" dirty="0" smtClean="0"/>
              <a:t>Procedure issues that create charting issues</a:t>
            </a:r>
          </a:p>
          <a:p>
            <a:pPr lvl="1"/>
            <a:r>
              <a:rPr lang="en-US" dirty="0" smtClean="0"/>
              <a:t>Procedure variability</a:t>
            </a:r>
          </a:p>
          <a:p>
            <a:pPr lvl="1"/>
            <a:r>
              <a:rPr lang="en-US" dirty="0" smtClean="0"/>
              <a:t>Transitions</a:t>
            </a:r>
          </a:p>
          <a:p>
            <a:pPr lvl="1"/>
            <a:r>
              <a:rPr lang="en-US" dirty="0" smtClean="0"/>
              <a:t>Consistency between SIDs/STARs and IAPs</a:t>
            </a:r>
          </a:p>
          <a:p>
            <a:r>
              <a:rPr lang="en-US" dirty="0" smtClean="0"/>
              <a:t>Chart issues (alone)</a:t>
            </a:r>
          </a:p>
          <a:p>
            <a:pPr lvl="1"/>
            <a:r>
              <a:rPr lang="en-US" dirty="0" smtClean="0"/>
              <a:t>Non-contiguous paths</a:t>
            </a:r>
          </a:p>
          <a:p>
            <a:pPr lvl="1"/>
            <a:r>
              <a:rPr lang="en-US" dirty="0" smtClean="0"/>
              <a:t>Chart composition</a:t>
            </a:r>
          </a:p>
          <a:p>
            <a:r>
              <a:rPr lang="en-US" dirty="0" smtClean="0"/>
              <a:t>Operational complexity</a:t>
            </a:r>
          </a:p>
          <a:p>
            <a:pPr lvl="1"/>
            <a:r>
              <a:rPr lang="en-US" dirty="0" smtClean="0"/>
              <a:t>e.g., ATC intervention, weather, traffic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684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Complexity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ATC interventions</a:t>
            </a:r>
          </a:p>
          <a:p>
            <a:r>
              <a:rPr lang="en-US" sz="2800" dirty="0" smtClean="0"/>
              <a:t>Aircraft equipment or performance</a:t>
            </a:r>
          </a:p>
          <a:p>
            <a:r>
              <a:rPr lang="en-US" sz="2800" dirty="0" smtClean="0"/>
              <a:t>Crew factors</a:t>
            </a:r>
          </a:p>
          <a:p>
            <a:r>
              <a:rPr lang="en-US" sz="2800" dirty="0" smtClean="0"/>
              <a:t>Operator factors</a:t>
            </a:r>
          </a:p>
          <a:p>
            <a:r>
              <a:rPr lang="en-US" sz="2800" dirty="0" smtClean="0"/>
              <a:t>Environment factors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These issues cannot be fully resolved through better procedure design, but procedure designers need to consider them.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0819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and Chart Complexity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76025" y="1066800"/>
            <a:ext cx="4767675" cy="5018156"/>
            <a:chOff x="1252140" y="1066800"/>
            <a:chExt cx="4767675" cy="5018156"/>
          </a:xfrm>
        </p:grpSpPr>
        <p:sp>
          <p:nvSpPr>
            <p:cNvPr id="10" name="Freeform 9"/>
            <p:cNvSpPr/>
            <p:nvPr/>
          </p:nvSpPr>
          <p:spPr>
            <a:xfrm>
              <a:off x="3021429" y="3276360"/>
              <a:ext cx="2489279" cy="2489279"/>
            </a:xfrm>
            <a:custGeom>
              <a:avLst/>
              <a:gdLst>
                <a:gd name="connsiteX0" fmla="*/ 1766901 w 2489279"/>
                <a:gd name="connsiteY0" fmla="*/ 396887 h 2489279"/>
                <a:gd name="connsiteX1" fmla="*/ 1960527 w 2489279"/>
                <a:gd name="connsiteY1" fmla="*/ 234406 h 2489279"/>
                <a:gd name="connsiteX2" fmla="*/ 2115212 w 2489279"/>
                <a:gd name="connsiteY2" fmla="*/ 364203 h 2489279"/>
                <a:gd name="connsiteX3" fmla="*/ 1988823 w 2489279"/>
                <a:gd name="connsiteY3" fmla="*/ 583102 h 2489279"/>
                <a:gd name="connsiteX4" fmla="*/ 2189640 w 2489279"/>
                <a:gd name="connsiteY4" fmla="*/ 930927 h 2489279"/>
                <a:gd name="connsiteX5" fmla="*/ 2442407 w 2489279"/>
                <a:gd name="connsiteY5" fmla="*/ 930920 h 2489279"/>
                <a:gd name="connsiteX6" fmla="*/ 2477471 w 2489279"/>
                <a:gd name="connsiteY6" fmla="*/ 1129779 h 2489279"/>
                <a:gd name="connsiteX7" fmla="*/ 2239946 w 2489279"/>
                <a:gd name="connsiteY7" fmla="*/ 1216224 h 2489279"/>
                <a:gd name="connsiteX8" fmla="*/ 2170203 w 2489279"/>
                <a:gd name="connsiteY8" fmla="*/ 1611756 h 2489279"/>
                <a:gd name="connsiteX9" fmla="*/ 2363838 w 2489279"/>
                <a:gd name="connsiteY9" fmla="*/ 1774226 h 2489279"/>
                <a:gd name="connsiteX10" fmla="*/ 2262874 w 2489279"/>
                <a:gd name="connsiteY10" fmla="*/ 1949100 h 2489279"/>
                <a:gd name="connsiteX11" fmla="*/ 2025353 w 2489279"/>
                <a:gd name="connsiteY11" fmla="*/ 1862643 h 2489279"/>
                <a:gd name="connsiteX12" fmla="*/ 1717684 w 2489279"/>
                <a:gd name="connsiteY12" fmla="*/ 2120808 h 2489279"/>
                <a:gd name="connsiteX13" fmla="*/ 1761583 w 2489279"/>
                <a:gd name="connsiteY13" fmla="*/ 2369733 h 2489279"/>
                <a:gd name="connsiteX14" fmla="*/ 1571834 w 2489279"/>
                <a:gd name="connsiteY14" fmla="*/ 2438796 h 2489279"/>
                <a:gd name="connsiteX15" fmla="*/ 1445456 w 2489279"/>
                <a:gd name="connsiteY15" fmla="*/ 2219890 h 2489279"/>
                <a:gd name="connsiteX16" fmla="*/ 1043823 w 2489279"/>
                <a:gd name="connsiteY16" fmla="*/ 2219890 h 2489279"/>
                <a:gd name="connsiteX17" fmla="*/ 917445 w 2489279"/>
                <a:gd name="connsiteY17" fmla="*/ 2438796 h 2489279"/>
                <a:gd name="connsiteX18" fmla="*/ 727696 w 2489279"/>
                <a:gd name="connsiteY18" fmla="*/ 2369733 h 2489279"/>
                <a:gd name="connsiteX19" fmla="*/ 771595 w 2489279"/>
                <a:gd name="connsiteY19" fmla="*/ 2120807 h 2489279"/>
                <a:gd name="connsiteX20" fmla="*/ 463926 w 2489279"/>
                <a:gd name="connsiteY20" fmla="*/ 1862642 h 2489279"/>
                <a:gd name="connsiteX21" fmla="*/ 226405 w 2489279"/>
                <a:gd name="connsiteY21" fmla="*/ 1949100 h 2489279"/>
                <a:gd name="connsiteX22" fmla="*/ 125441 w 2489279"/>
                <a:gd name="connsiteY22" fmla="*/ 1774226 h 2489279"/>
                <a:gd name="connsiteX23" fmla="*/ 319076 w 2489279"/>
                <a:gd name="connsiteY23" fmla="*/ 1611756 h 2489279"/>
                <a:gd name="connsiteX24" fmla="*/ 249333 w 2489279"/>
                <a:gd name="connsiteY24" fmla="*/ 1216224 h 2489279"/>
                <a:gd name="connsiteX25" fmla="*/ 11808 w 2489279"/>
                <a:gd name="connsiteY25" fmla="*/ 1129779 h 2489279"/>
                <a:gd name="connsiteX26" fmla="*/ 46872 w 2489279"/>
                <a:gd name="connsiteY26" fmla="*/ 930920 h 2489279"/>
                <a:gd name="connsiteX27" fmla="*/ 299639 w 2489279"/>
                <a:gd name="connsiteY27" fmla="*/ 930926 h 2489279"/>
                <a:gd name="connsiteX28" fmla="*/ 500456 w 2489279"/>
                <a:gd name="connsiteY28" fmla="*/ 583101 h 2489279"/>
                <a:gd name="connsiteX29" fmla="*/ 374067 w 2489279"/>
                <a:gd name="connsiteY29" fmla="*/ 364203 h 2489279"/>
                <a:gd name="connsiteX30" fmla="*/ 528752 w 2489279"/>
                <a:gd name="connsiteY30" fmla="*/ 234406 h 2489279"/>
                <a:gd name="connsiteX31" fmla="*/ 722378 w 2489279"/>
                <a:gd name="connsiteY31" fmla="*/ 396887 h 2489279"/>
                <a:gd name="connsiteX32" fmla="*/ 1099790 w 2489279"/>
                <a:gd name="connsiteY32" fmla="*/ 259520 h 2489279"/>
                <a:gd name="connsiteX33" fmla="*/ 1143676 w 2489279"/>
                <a:gd name="connsiteY33" fmla="*/ 10592 h 2489279"/>
                <a:gd name="connsiteX34" fmla="*/ 1345603 w 2489279"/>
                <a:gd name="connsiteY34" fmla="*/ 10592 h 2489279"/>
                <a:gd name="connsiteX35" fmla="*/ 1389489 w 2489279"/>
                <a:gd name="connsiteY35" fmla="*/ 259520 h 2489279"/>
                <a:gd name="connsiteX36" fmla="*/ 1766901 w 2489279"/>
                <a:gd name="connsiteY36" fmla="*/ 396887 h 2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89279" h="2489279">
                  <a:moveTo>
                    <a:pt x="1766901" y="396887"/>
                  </a:moveTo>
                  <a:lnTo>
                    <a:pt x="1960527" y="234406"/>
                  </a:lnTo>
                  <a:lnTo>
                    <a:pt x="2115212" y="364203"/>
                  </a:lnTo>
                  <a:lnTo>
                    <a:pt x="1988823" y="583102"/>
                  </a:lnTo>
                  <a:cubicBezTo>
                    <a:pt x="2078693" y="684199"/>
                    <a:pt x="2147022" y="802548"/>
                    <a:pt x="2189640" y="930927"/>
                  </a:cubicBezTo>
                  <a:lnTo>
                    <a:pt x="2442407" y="930920"/>
                  </a:lnTo>
                  <a:lnTo>
                    <a:pt x="2477471" y="1129779"/>
                  </a:lnTo>
                  <a:lnTo>
                    <a:pt x="2239946" y="1216224"/>
                  </a:lnTo>
                  <a:cubicBezTo>
                    <a:pt x="2243806" y="1351437"/>
                    <a:pt x="2220076" y="1486018"/>
                    <a:pt x="2170203" y="1611756"/>
                  </a:cubicBezTo>
                  <a:lnTo>
                    <a:pt x="2363838" y="1774226"/>
                  </a:lnTo>
                  <a:lnTo>
                    <a:pt x="2262874" y="1949100"/>
                  </a:lnTo>
                  <a:lnTo>
                    <a:pt x="2025353" y="1862643"/>
                  </a:lnTo>
                  <a:cubicBezTo>
                    <a:pt x="1941397" y="1968703"/>
                    <a:pt x="1836712" y="2056545"/>
                    <a:pt x="1717684" y="2120808"/>
                  </a:cubicBezTo>
                  <a:lnTo>
                    <a:pt x="1761583" y="2369733"/>
                  </a:lnTo>
                  <a:lnTo>
                    <a:pt x="1571834" y="2438796"/>
                  </a:lnTo>
                  <a:lnTo>
                    <a:pt x="1445456" y="2219890"/>
                  </a:lnTo>
                  <a:cubicBezTo>
                    <a:pt x="1312968" y="2247171"/>
                    <a:pt x="1176311" y="2247171"/>
                    <a:pt x="1043823" y="2219890"/>
                  </a:cubicBezTo>
                  <a:lnTo>
                    <a:pt x="917445" y="2438796"/>
                  </a:lnTo>
                  <a:lnTo>
                    <a:pt x="727696" y="2369733"/>
                  </a:lnTo>
                  <a:lnTo>
                    <a:pt x="771595" y="2120807"/>
                  </a:lnTo>
                  <a:cubicBezTo>
                    <a:pt x="652567" y="2056544"/>
                    <a:pt x="547882" y="1968702"/>
                    <a:pt x="463926" y="1862642"/>
                  </a:cubicBezTo>
                  <a:lnTo>
                    <a:pt x="226405" y="1949100"/>
                  </a:lnTo>
                  <a:lnTo>
                    <a:pt x="125441" y="1774226"/>
                  </a:lnTo>
                  <a:lnTo>
                    <a:pt x="319076" y="1611756"/>
                  </a:lnTo>
                  <a:cubicBezTo>
                    <a:pt x="269203" y="1486018"/>
                    <a:pt x="245473" y="1351437"/>
                    <a:pt x="249333" y="1216224"/>
                  </a:cubicBezTo>
                  <a:lnTo>
                    <a:pt x="11808" y="1129779"/>
                  </a:lnTo>
                  <a:lnTo>
                    <a:pt x="46872" y="930920"/>
                  </a:lnTo>
                  <a:lnTo>
                    <a:pt x="299639" y="930926"/>
                  </a:lnTo>
                  <a:cubicBezTo>
                    <a:pt x="342257" y="802548"/>
                    <a:pt x="410586" y="684199"/>
                    <a:pt x="500456" y="583101"/>
                  </a:cubicBezTo>
                  <a:lnTo>
                    <a:pt x="374067" y="364203"/>
                  </a:lnTo>
                  <a:lnTo>
                    <a:pt x="528752" y="234406"/>
                  </a:lnTo>
                  <a:lnTo>
                    <a:pt x="722378" y="396887"/>
                  </a:lnTo>
                  <a:cubicBezTo>
                    <a:pt x="837545" y="325938"/>
                    <a:pt x="965961" y="279198"/>
                    <a:pt x="1099790" y="259520"/>
                  </a:cubicBezTo>
                  <a:lnTo>
                    <a:pt x="1143676" y="10592"/>
                  </a:lnTo>
                  <a:lnTo>
                    <a:pt x="1345603" y="10592"/>
                  </a:lnTo>
                  <a:lnTo>
                    <a:pt x="1389489" y="259520"/>
                  </a:lnTo>
                  <a:cubicBezTo>
                    <a:pt x="1523318" y="279198"/>
                    <a:pt x="1651734" y="325937"/>
                    <a:pt x="1766901" y="39688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0936" tIns="613582" rIns="530936" bIns="65711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Procedure Issues</a:t>
              </a:r>
              <a:endParaRPr lang="en-US" sz="24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72861" y="2687951"/>
              <a:ext cx="1810385" cy="1810385"/>
            </a:xfrm>
            <a:custGeom>
              <a:avLst/>
              <a:gdLst>
                <a:gd name="connsiteX0" fmla="*/ 1354615 w 1810385"/>
                <a:gd name="connsiteY0" fmla="*/ 458525 h 1810385"/>
                <a:gd name="connsiteX1" fmla="*/ 1621708 w 1810385"/>
                <a:gd name="connsiteY1" fmla="*/ 378028 h 1810385"/>
                <a:gd name="connsiteX2" fmla="*/ 1719988 w 1810385"/>
                <a:gd name="connsiteY2" fmla="*/ 548254 h 1810385"/>
                <a:gd name="connsiteX3" fmla="*/ 1516730 w 1810385"/>
                <a:gd name="connsiteY3" fmla="*/ 739315 h 1810385"/>
                <a:gd name="connsiteX4" fmla="*/ 1516730 w 1810385"/>
                <a:gd name="connsiteY4" fmla="*/ 1071070 h 1810385"/>
                <a:gd name="connsiteX5" fmla="*/ 1719988 w 1810385"/>
                <a:gd name="connsiteY5" fmla="*/ 1262131 h 1810385"/>
                <a:gd name="connsiteX6" fmla="*/ 1621708 w 1810385"/>
                <a:gd name="connsiteY6" fmla="*/ 1432357 h 1810385"/>
                <a:gd name="connsiteX7" fmla="*/ 1354615 w 1810385"/>
                <a:gd name="connsiteY7" fmla="*/ 1351860 h 1810385"/>
                <a:gd name="connsiteX8" fmla="*/ 1067307 w 1810385"/>
                <a:gd name="connsiteY8" fmla="*/ 1517738 h 1810385"/>
                <a:gd name="connsiteX9" fmla="*/ 1003473 w 1810385"/>
                <a:gd name="connsiteY9" fmla="*/ 1789296 h 1810385"/>
                <a:gd name="connsiteX10" fmla="*/ 806912 w 1810385"/>
                <a:gd name="connsiteY10" fmla="*/ 1789296 h 1810385"/>
                <a:gd name="connsiteX11" fmla="*/ 743078 w 1810385"/>
                <a:gd name="connsiteY11" fmla="*/ 1517738 h 1810385"/>
                <a:gd name="connsiteX12" fmla="*/ 455770 w 1810385"/>
                <a:gd name="connsiteY12" fmla="*/ 1351860 h 1810385"/>
                <a:gd name="connsiteX13" fmla="*/ 188677 w 1810385"/>
                <a:gd name="connsiteY13" fmla="*/ 1432357 h 1810385"/>
                <a:gd name="connsiteX14" fmla="*/ 90397 w 1810385"/>
                <a:gd name="connsiteY14" fmla="*/ 1262131 h 1810385"/>
                <a:gd name="connsiteX15" fmla="*/ 293655 w 1810385"/>
                <a:gd name="connsiteY15" fmla="*/ 1071070 h 1810385"/>
                <a:gd name="connsiteX16" fmla="*/ 293655 w 1810385"/>
                <a:gd name="connsiteY16" fmla="*/ 739315 h 1810385"/>
                <a:gd name="connsiteX17" fmla="*/ 90397 w 1810385"/>
                <a:gd name="connsiteY17" fmla="*/ 548254 h 1810385"/>
                <a:gd name="connsiteX18" fmla="*/ 188677 w 1810385"/>
                <a:gd name="connsiteY18" fmla="*/ 378028 h 1810385"/>
                <a:gd name="connsiteX19" fmla="*/ 455770 w 1810385"/>
                <a:gd name="connsiteY19" fmla="*/ 458525 h 1810385"/>
                <a:gd name="connsiteX20" fmla="*/ 743078 w 1810385"/>
                <a:gd name="connsiteY20" fmla="*/ 292647 h 1810385"/>
                <a:gd name="connsiteX21" fmla="*/ 806912 w 1810385"/>
                <a:gd name="connsiteY21" fmla="*/ 21089 h 1810385"/>
                <a:gd name="connsiteX22" fmla="*/ 1003473 w 1810385"/>
                <a:gd name="connsiteY22" fmla="*/ 21089 h 1810385"/>
                <a:gd name="connsiteX23" fmla="*/ 1067307 w 1810385"/>
                <a:gd name="connsiteY23" fmla="*/ 292647 h 1810385"/>
                <a:gd name="connsiteX24" fmla="*/ 1354615 w 1810385"/>
                <a:gd name="connsiteY24" fmla="*/ 458525 h 181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10385" h="1810385">
                  <a:moveTo>
                    <a:pt x="1354615" y="458525"/>
                  </a:moveTo>
                  <a:lnTo>
                    <a:pt x="1621708" y="378028"/>
                  </a:lnTo>
                  <a:lnTo>
                    <a:pt x="1719988" y="548254"/>
                  </a:lnTo>
                  <a:lnTo>
                    <a:pt x="1516730" y="739315"/>
                  </a:lnTo>
                  <a:cubicBezTo>
                    <a:pt x="1546193" y="847937"/>
                    <a:pt x="1546193" y="962448"/>
                    <a:pt x="1516730" y="1071070"/>
                  </a:cubicBezTo>
                  <a:lnTo>
                    <a:pt x="1719988" y="1262131"/>
                  </a:lnTo>
                  <a:lnTo>
                    <a:pt x="1621708" y="1432357"/>
                  </a:lnTo>
                  <a:lnTo>
                    <a:pt x="1354615" y="1351860"/>
                  </a:lnTo>
                  <a:cubicBezTo>
                    <a:pt x="1275277" y="1431687"/>
                    <a:pt x="1176108" y="1488942"/>
                    <a:pt x="1067307" y="1517738"/>
                  </a:cubicBezTo>
                  <a:lnTo>
                    <a:pt x="1003473" y="1789296"/>
                  </a:lnTo>
                  <a:lnTo>
                    <a:pt x="806912" y="1789296"/>
                  </a:lnTo>
                  <a:lnTo>
                    <a:pt x="743078" y="1517738"/>
                  </a:lnTo>
                  <a:cubicBezTo>
                    <a:pt x="634276" y="1488943"/>
                    <a:pt x="535108" y="1431688"/>
                    <a:pt x="455770" y="1351860"/>
                  </a:cubicBezTo>
                  <a:lnTo>
                    <a:pt x="188677" y="1432357"/>
                  </a:lnTo>
                  <a:lnTo>
                    <a:pt x="90397" y="1262131"/>
                  </a:lnTo>
                  <a:lnTo>
                    <a:pt x="293655" y="1071070"/>
                  </a:lnTo>
                  <a:cubicBezTo>
                    <a:pt x="264192" y="962448"/>
                    <a:pt x="264192" y="847937"/>
                    <a:pt x="293655" y="739315"/>
                  </a:cubicBezTo>
                  <a:lnTo>
                    <a:pt x="90397" y="548254"/>
                  </a:lnTo>
                  <a:lnTo>
                    <a:pt x="188677" y="378028"/>
                  </a:lnTo>
                  <a:lnTo>
                    <a:pt x="455770" y="458525"/>
                  </a:lnTo>
                  <a:cubicBezTo>
                    <a:pt x="535108" y="378698"/>
                    <a:pt x="634277" y="321443"/>
                    <a:pt x="743078" y="292647"/>
                  </a:cubicBezTo>
                  <a:lnTo>
                    <a:pt x="806912" y="21089"/>
                  </a:lnTo>
                  <a:lnTo>
                    <a:pt x="1003473" y="21089"/>
                  </a:lnTo>
                  <a:lnTo>
                    <a:pt x="1067307" y="292647"/>
                  </a:lnTo>
                  <a:cubicBezTo>
                    <a:pt x="1176109" y="321442"/>
                    <a:pt x="1275277" y="378697"/>
                    <a:pt x="1354615" y="458525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3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820" tIns="477575" rIns="474820" bIns="477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Procedure-induced Chart Issues</a:t>
              </a:r>
              <a:endParaRPr lang="en-US" sz="15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62206" y="1143000"/>
              <a:ext cx="2172463" cy="2172463"/>
            </a:xfrm>
            <a:custGeom>
              <a:avLst/>
              <a:gdLst>
                <a:gd name="connsiteX0" fmla="*/ 1327246 w 1773807"/>
                <a:gd name="connsiteY0" fmla="*/ 449260 h 1773807"/>
                <a:gd name="connsiteX1" fmla="*/ 1588942 w 1773807"/>
                <a:gd name="connsiteY1" fmla="*/ 370390 h 1773807"/>
                <a:gd name="connsiteX2" fmla="*/ 1685237 w 1773807"/>
                <a:gd name="connsiteY2" fmla="*/ 537177 h 1773807"/>
                <a:gd name="connsiteX3" fmla="*/ 1486085 w 1773807"/>
                <a:gd name="connsiteY3" fmla="*/ 724378 h 1773807"/>
                <a:gd name="connsiteX4" fmla="*/ 1486085 w 1773807"/>
                <a:gd name="connsiteY4" fmla="*/ 1049430 h 1773807"/>
                <a:gd name="connsiteX5" fmla="*/ 1685237 w 1773807"/>
                <a:gd name="connsiteY5" fmla="*/ 1236630 h 1773807"/>
                <a:gd name="connsiteX6" fmla="*/ 1588942 w 1773807"/>
                <a:gd name="connsiteY6" fmla="*/ 1403417 h 1773807"/>
                <a:gd name="connsiteX7" fmla="*/ 1327246 w 1773807"/>
                <a:gd name="connsiteY7" fmla="*/ 1324547 h 1773807"/>
                <a:gd name="connsiteX8" fmla="*/ 1045743 w 1773807"/>
                <a:gd name="connsiteY8" fmla="*/ 1487073 h 1773807"/>
                <a:gd name="connsiteX9" fmla="*/ 983198 w 1773807"/>
                <a:gd name="connsiteY9" fmla="*/ 1753144 h 1773807"/>
                <a:gd name="connsiteX10" fmla="*/ 790609 w 1773807"/>
                <a:gd name="connsiteY10" fmla="*/ 1753144 h 1773807"/>
                <a:gd name="connsiteX11" fmla="*/ 728064 w 1773807"/>
                <a:gd name="connsiteY11" fmla="*/ 1487073 h 1773807"/>
                <a:gd name="connsiteX12" fmla="*/ 446561 w 1773807"/>
                <a:gd name="connsiteY12" fmla="*/ 1324547 h 1773807"/>
                <a:gd name="connsiteX13" fmla="*/ 184865 w 1773807"/>
                <a:gd name="connsiteY13" fmla="*/ 1403417 h 1773807"/>
                <a:gd name="connsiteX14" fmla="*/ 88570 w 1773807"/>
                <a:gd name="connsiteY14" fmla="*/ 1236630 h 1773807"/>
                <a:gd name="connsiteX15" fmla="*/ 287722 w 1773807"/>
                <a:gd name="connsiteY15" fmla="*/ 1049429 h 1773807"/>
                <a:gd name="connsiteX16" fmla="*/ 287722 w 1773807"/>
                <a:gd name="connsiteY16" fmla="*/ 724377 h 1773807"/>
                <a:gd name="connsiteX17" fmla="*/ 88570 w 1773807"/>
                <a:gd name="connsiteY17" fmla="*/ 537177 h 1773807"/>
                <a:gd name="connsiteX18" fmla="*/ 184865 w 1773807"/>
                <a:gd name="connsiteY18" fmla="*/ 370390 h 1773807"/>
                <a:gd name="connsiteX19" fmla="*/ 446561 w 1773807"/>
                <a:gd name="connsiteY19" fmla="*/ 449260 h 1773807"/>
                <a:gd name="connsiteX20" fmla="*/ 728064 w 1773807"/>
                <a:gd name="connsiteY20" fmla="*/ 286734 h 1773807"/>
                <a:gd name="connsiteX21" fmla="*/ 790609 w 1773807"/>
                <a:gd name="connsiteY21" fmla="*/ 20663 h 1773807"/>
                <a:gd name="connsiteX22" fmla="*/ 983198 w 1773807"/>
                <a:gd name="connsiteY22" fmla="*/ 20663 h 1773807"/>
                <a:gd name="connsiteX23" fmla="*/ 1045743 w 1773807"/>
                <a:gd name="connsiteY23" fmla="*/ 286734 h 1773807"/>
                <a:gd name="connsiteX24" fmla="*/ 1327246 w 1773807"/>
                <a:gd name="connsiteY24" fmla="*/ 449260 h 177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73807" h="1773807">
                  <a:moveTo>
                    <a:pt x="1141705" y="448690"/>
                  </a:moveTo>
                  <a:lnTo>
                    <a:pt x="1331431" y="331184"/>
                  </a:lnTo>
                  <a:lnTo>
                    <a:pt x="1442623" y="442376"/>
                  </a:lnTo>
                  <a:lnTo>
                    <a:pt x="1325117" y="632102"/>
                  </a:lnTo>
                  <a:cubicBezTo>
                    <a:pt x="1370375" y="709938"/>
                    <a:pt x="1394085" y="798425"/>
                    <a:pt x="1393808" y="888462"/>
                  </a:cubicBezTo>
                  <a:lnTo>
                    <a:pt x="1590435" y="994016"/>
                  </a:lnTo>
                  <a:lnTo>
                    <a:pt x="1549735" y="1145906"/>
                  </a:lnTo>
                  <a:lnTo>
                    <a:pt x="1326675" y="1139006"/>
                  </a:lnTo>
                  <a:cubicBezTo>
                    <a:pt x="1281896" y="1217119"/>
                    <a:pt x="1217120" y="1281896"/>
                    <a:pt x="1139007" y="1326675"/>
                  </a:cubicBezTo>
                  <a:lnTo>
                    <a:pt x="1145906" y="1549736"/>
                  </a:lnTo>
                  <a:lnTo>
                    <a:pt x="994016" y="1590435"/>
                  </a:lnTo>
                  <a:lnTo>
                    <a:pt x="888461" y="1393809"/>
                  </a:lnTo>
                  <a:cubicBezTo>
                    <a:pt x="798424" y="1394086"/>
                    <a:pt x="709938" y="1370376"/>
                    <a:pt x="632102" y="1325117"/>
                  </a:cubicBezTo>
                  <a:lnTo>
                    <a:pt x="442376" y="1442623"/>
                  </a:lnTo>
                  <a:lnTo>
                    <a:pt x="331184" y="1331431"/>
                  </a:lnTo>
                  <a:lnTo>
                    <a:pt x="448690" y="1141705"/>
                  </a:lnTo>
                  <a:cubicBezTo>
                    <a:pt x="403432" y="1063869"/>
                    <a:pt x="379722" y="975382"/>
                    <a:pt x="379999" y="885345"/>
                  </a:cubicBezTo>
                  <a:lnTo>
                    <a:pt x="183372" y="779791"/>
                  </a:lnTo>
                  <a:lnTo>
                    <a:pt x="224072" y="627901"/>
                  </a:lnTo>
                  <a:lnTo>
                    <a:pt x="447132" y="634801"/>
                  </a:lnTo>
                  <a:cubicBezTo>
                    <a:pt x="491911" y="556688"/>
                    <a:pt x="556687" y="491911"/>
                    <a:pt x="634800" y="447132"/>
                  </a:cubicBezTo>
                  <a:lnTo>
                    <a:pt x="627901" y="224071"/>
                  </a:lnTo>
                  <a:lnTo>
                    <a:pt x="779791" y="183372"/>
                  </a:lnTo>
                  <a:lnTo>
                    <a:pt x="885346" y="379998"/>
                  </a:lnTo>
                  <a:cubicBezTo>
                    <a:pt x="975383" y="379721"/>
                    <a:pt x="1063869" y="403431"/>
                    <a:pt x="1141705" y="448690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3776" tIns="613776" rIns="613776" bIns="61377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Chart- specific Issues</a:t>
              </a:r>
              <a:endParaRPr lang="en-US" sz="2000" kern="1200" dirty="0"/>
            </a:p>
          </p:txBody>
        </p:sp>
        <p:sp>
          <p:nvSpPr>
            <p:cNvPr id="13" name="Circular Arrow 12"/>
            <p:cNvSpPr/>
            <p:nvPr/>
          </p:nvSpPr>
          <p:spPr>
            <a:xfrm>
              <a:off x="2833538" y="2898679"/>
              <a:ext cx="3186277" cy="3186277"/>
            </a:xfrm>
            <a:prstGeom prst="circularArrow">
              <a:avLst>
                <a:gd name="adj1" fmla="val 4687"/>
                <a:gd name="adj2" fmla="val 299029"/>
                <a:gd name="adj3" fmla="val 2523572"/>
                <a:gd name="adj4" fmla="val 15845412"/>
                <a:gd name="adj5" fmla="val 5469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Shape 13"/>
            <p:cNvSpPr/>
            <p:nvPr/>
          </p:nvSpPr>
          <p:spPr>
            <a:xfrm>
              <a:off x="1252140" y="2285995"/>
              <a:ext cx="2315030" cy="2315030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3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ircular Arrow 14"/>
            <p:cNvSpPr/>
            <p:nvPr/>
          </p:nvSpPr>
          <p:spPr>
            <a:xfrm>
              <a:off x="2152132" y="1066800"/>
              <a:ext cx="2496068" cy="2496068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" name="Rectangle 4"/>
          <p:cNvSpPr/>
          <p:nvPr/>
        </p:nvSpPr>
        <p:spPr>
          <a:xfrm>
            <a:off x="723885" y="4527606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e.g., non-contiguous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0" y="1524000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Chart composition, e.g</a:t>
            </a:r>
            <a:r>
              <a:rPr lang="en-US" dirty="0"/>
              <a:t>., arrangement of elements, arrangement of </a:t>
            </a:r>
            <a:r>
              <a:rPr lang="en-US" dirty="0" smtClean="0"/>
              <a:t>sections, inconsistencies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94385" y="5867400"/>
            <a:ext cx="544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Lateral, vertical, speed, </a:t>
            </a:r>
            <a:r>
              <a:rPr lang="en-US" dirty="0" smtClean="0"/>
              <a:t>constraints, </a:t>
            </a:r>
            <a:r>
              <a:rPr lang="en-US" dirty="0" err="1" smtClean="0"/>
              <a:t>flyability</a:t>
            </a:r>
            <a:r>
              <a:rPr lang="en-US" dirty="0"/>
              <a:t>, clarity, etc.</a:t>
            </a:r>
          </a:p>
        </p:txBody>
      </p:sp>
    </p:spTree>
    <p:extLst>
      <p:ext uri="{BB962C8B-B14F-4D97-AF65-F5344CB8AC3E}">
        <p14:creationId xmlns:p14="http://schemas.microsoft.com/office/powerpoint/2010/main" val="186651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Subjective Complexity Factors: </a:t>
            </a:r>
            <a:br>
              <a:rPr lang="en-US" dirty="0"/>
            </a:br>
            <a:r>
              <a:rPr lang="en-US" dirty="0"/>
              <a:t>A Pilot-Centered </a:t>
            </a:r>
            <a:r>
              <a:rPr lang="en-US" dirty="0" smtClean="0"/>
              <a:t>Framework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09600" y="1435349"/>
            <a:ext cx="7315200" cy="3517651"/>
            <a:chOff x="609600" y="1690686"/>
            <a:chExt cx="7315200" cy="2934178"/>
          </a:xfrm>
        </p:grpSpPr>
        <p:sp>
          <p:nvSpPr>
            <p:cNvPr id="18" name="TextBox 17"/>
            <p:cNvSpPr txBox="1"/>
            <p:nvPr/>
          </p:nvSpPr>
          <p:spPr>
            <a:xfrm>
              <a:off x="609600" y="1690686"/>
              <a:ext cx="4012509" cy="308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Overall Procedure and Chart Complexity</a:t>
              </a:r>
              <a:endParaRPr lang="en-US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" y="2001761"/>
              <a:ext cx="7315200" cy="2623103"/>
            </a:xfrm>
            <a:prstGeom prst="rect">
              <a:avLst/>
            </a:prstGeom>
            <a:noFill/>
            <a:ln w="76200" cmpd="sng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57600" y="2228751"/>
            <a:ext cx="3886200" cy="830997"/>
            <a:chOff x="4196389" y="2020669"/>
            <a:chExt cx="3347411" cy="2295660"/>
          </a:xfrm>
        </p:grpSpPr>
        <p:sp>
          <p:nvSpPr>
            <p:cNvPr id="21" name="TextBox 20"/>
            <p:cNvSpPr txBox="1"/>
            <p:nvPr/>
          </p:nvSpPr>
          <p:spPr>
            <a:xfrm>
              <a:off x="4953000" y="29072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53000" y="3493532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96389" y="2020669"/>
              <a:ext cx="2955909" cy="2295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Arrangement </a:t>
              </a:r>
              <a:r>
                <a:rPr lang="en-US" sz="1600" dirty="0"/>
                <a:t>of </a:t>
              </a:r>
              <a:r>
                <a:rPr lang="en-US" sz="1600" dirty="0" smtClean="0"/>
                <a:t>sections</a:t>
              </a:r>
            </a:p>
            <a:p>
              <a:r>
                <a:rPr lang="en-US" sz="1600" dirty="0" smtClean="0"/>
                <a:t>Placement </a:t>
              </a:r>
              <a:r>
                <a:rPr lang="en-US" sz="1600" dirty="0"/>
                <a:t>of elements within </a:t>
              </a:r>
              <a:r>
                <a:rPr lang="en-US" sz="1600" dirty="0" smtClean="0"/>
                <a:t>sections</a:t>
              </a:r>
            </a:p>
            <a:p>
              <a:r>
                <a:rPr lang="en-US" sz="1600" dirty="0" smtClean="0"/>
                <a:t>Inconsistencies</a:t>
              </a:r>
              <a:endParaRPr lang="en-US" sz="1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24501" y="1996474"/>
            <a:ext cx="234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Procedure Complexity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2480846"/>
            <a:ext cx="1875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Ambiguity</a:t>
            </a:r>
          </a:p>
          <a:p>
            <a:r>
              <a:rPr lang="en-US" sz="1600" dirty="0" smtClean="0"/>
              <a:t>Constraints</a:t>
            </a:r>
          </a:p>
          <a:p>
            <a:r>
              <a:rPr lang="en-US" sz="1600" dirty="0" smtClean="0"/>
              <a:t>Waypoint Names</a:t>
            </a:r>
          </a:p>
          <a:p>
            <a:r>
              <a:rPr lang="en-US" sz="1600" dirty="0" smtClean="0"/>
              <a:t>Sudden Changes</a:t>
            </a:r>
          </a:p>
          <a:p>
            <a:r>
              <a:rPr lang="en-US" sz="1600" dirty="0" smtClean="0"/>
              <a:t>Holds</a:t>
            </a:r>
          </a:p>
          <a:p>
            <a:r>
              <a:rPr lang="en-US" sz="1600" dirty="0" smtClean="0"/>
              <a:t>Vectors</a:t>
            </a:r>
          </a:p>
          <a:p>
            <a:r>
              <a:rPr lang="en-US" sz="1600" dirty="0" smtClean="0"/>
              <a:t>Airspace restrictions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0600" y="2480846"/>
            <a:ext cx="1875322" cy="1850832"/>
          </a:xfrm>
          <a:prstGeom prst="rect">
            <a:avLst/>
          </a:prstGeom>
          <a:noFill/>
          <a:ln w="3810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305800" y="1875098"/>
            <a:ext cx="461665" cy="2356222"/>
          </a:xfrm>
          <a:prstGeom prst="rect">
            <a:avLst/>
          </a:prstGeom>
          <a:ln w="57150">
            <a:solidFill>
              <a:schemeClr val="accent5"/>
            </a:solidFill>
          </a:ln>
        </p:spPr>
        <p:txBody>
          <a:bodyPr vert="vert270" wrap="none">
            <a:spAutoFit/>
          </a:bodyPr>
          <a:lstStyle/>
          <a:p>
            <a:r>
              <a:rPr lang="en-US" b="1" dirty="0" smtClean="0"/>
              <a:t>Operational Complexity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03641" y="3559312"/>
            <a:ext cx="3635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Noncontiguous graphical </a:t>
            </a:r>
            <a:r>
              <a:rPr lang="en-US" sz="1600" dirty="0" smtClean="0"/>
              <a:t>path depiction</a:t>
            </a:r>
            <a:endParaRPr lang="en-US" sz="1600" dirty="0"/>
          </a:p>
          <a:p>
            <a:r>
              <a:rPr lang="en-US" sz="1600" dirty="0" smtClean="0"/>
              <a:t>Notes</a:t>
            </a:r>
          </a:p>
          <a:p>
            <a:r>
              <a:rPr lang="en-US" sz="1600" dirty="0" smtClean="0"/>
              <a:t>Variation</a:t>
            </a:r>
          </a:p>
          <a:p>
            <a:r>
              <a:rPr lang="en-US" sz="1600" dirty="0" smtClean="0"/>
              <a:t>Transitions</a:t>
            </a: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3505200" y="3559311"/>
            <a:ext cx="3591863" cy="1077217"/>
          </a:xfrm>
          <a:prstGeom prst="rect">
            <a:avLst/>
          </a:prstGeom>
          <a:noFill/>
          <a:ln w="38100" cmpd="sng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05200" y="3200400"/>
            <a:ext cx="3733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Procedure-Induced Chart Complexity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3505200" y="2184037"/>
            <a:ext cx="3591863" cy="869172"/>
          </a:xfrm>
          <a:prstGeom prst="rect">
            <a:avLst/>
          </a:prstGeom>
          <a:noFill/>
          <a:ln w="3810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3641" y="1808282"/>
            <a:ext cx="3101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Chart-Specific Complexity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5048071"/>
            <a:ext cx="838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 subjective complexity factor is one that requires an extra mental or physical step by the pilot.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 every aspect of the procedure design creates complexity.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Everything that</a:t>
            </a:r>
            <a:r>
              <a:rPr lang="en-US" dirty="0"/>
              <a:t> </a:t>
            </a:r>
            <a:r>
              <a:rPr lang="en-US" dirty="0" smtClean="0"/>
              <a:t>is complicated about the procedure design is reflected in the chart.</a:t>
            </a:r>
          </a:p>
        </p:txBody>
      </p:sp>
    </p:spTree>
    <p:extLst>
      <p:ext uri="{BB962C8B-B14F-4D97-AF65-F5344CB8AC3E}">
        <p14:creationId xmlns:p14="http://schemas.microsoft.com/office/powerpoint/2010/main" val="381751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365125" algn="ctr">
              <a:buFontTx/>
              <a:buNone/>
            </a:pPr>
            <a:r>
              <a:rPr lang="en-US" dirty="0" smtClean="0"/>
              <a:t>For further information</a:t>
            </a:r>
          </a:p>
          <a:p>
            <a:pPr marL="365125" indent="-365125" algn="ctr">
              <a:buNone/>
            </a:pPr>
            <a:r>
              <a:rPr lang="en-US" dirty="0" smtClean="0"/>
              <a:t>Divya.Chandra@dot.gov</a:t>
            </a:r>
          </a:p>
          <a:p>
            <a:pPr marL="365125" indent="-365125" algn="ctr">
              <a:buNone/>
            </a:pPr>
            <a:r>
              <a:rPr lang="en-US" dirty="0" smtClean="0"/>
              <a:t>617-494-3882</a:t>
            </a:r>
          </a:p>
          <a:p>
            <a:pPr marL="365125" indent="-365125" algn="ctr">
              <a:buNone/>
            </a:pPr>
            <a:endParaRPr lang="en-US" sz="2800" dirty="0" smtClean="0"/>
          </a:p>
          <a:p>
            <a:pPr marL="365125" indent="-365125" algn="ctr">
              <a:buNone/>
            </a:pPr>
            <a:r>
              <a:rPr lang="en-US" sz="1800" dirty="0">
                <a:hlinkClick r:id="rId2"/>
              </a:rPr>
              <a:t>http://www.volpe.dot.gov/our-work/safety-management-and-human-factors/human-factors-research-instrument-procedures-faa-</a:t>
            </a:r>
            <a:r>
              <a:rPr lang="en-US" sz="1800" dirty="0" smtClean="0">
                <a:hlinkClick r:id="rId2"/>
              </a:rPr>
              <a:t>nextgen</a:t>
            </a:r>
            <a:r>
              <a:rPr lang="en-US" sz="1800" dirty="0" smtClean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165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FAA Technical Sponsors and Program Managers</a:t>
            </a:r>
          </a:p>
          <a:p>
            <a:r>
              <a:rPr lang="en-US" dirty="0" smtClean="0"/>
              <a:t>USDOT Volpe Center</a:t>
            </a:r>
          </a:p>
          <a:p>
            <a:pPr lvl="1"/>
            <a:r>
              <a:rPr lang="en-US" dirty="0" smtClean="0"/>
              <a:t>Andrew Kendra,  Vince Orlando, Maura Lohrenz </a:t>
            </a:r>
          </a:p>
          <a:p>
            <a:r>
              <a:rPr lang="en-US" dirty="0" smtClean="0"/>
              <a:t>Subject Matter Experts</a:t>
            </a:r>
          </a:p>
          <a:p>
            <a:pPr lvl="1"/>
            <a:r>
              <a:rPr lang="en-US" dirty="0" err="1" smtClean="0"/>
              <a:t>Jeppesen</a:t>
            </a:r>
            <a:endParaRPr lang="en-US" dirty="0"/>
          </a:p>
          <a:p>
            <a:pPr lvl="1"/>
            <a:r>
              <a:rPr lang="en-US" dirty="0"/>
              <a:t>Pilot participants</a:t>
            </a:r>
          </a:p>
          <a:p>
            <a:pPr lvl="1"/>
            <a:r>
              <a:rPr lang="en-US" dirty="0"/>
              <a:t>Pilot recruitment POCs</a:t>
            </a:r>
          </a:p>
          <a:p>
            <a:pPr lvl="1"/>
            <a:r>
              <a:rPr lang="en-US" dirty="0" smtClean="0"/>
              <a:t>FAA AeroNav Products</a:t>
            </a:r>
          </a:p>
          <a:p>
            <a:pPr lvl="1"/>
            <a:r>
              <a:rPr lang="en-US" dirty="0" smtClean="0"/>
              <a:t>Reviewers </a:t>
            </a:r>
            <a:r>
              <a:rPr lang="en-US" dirty="0"/>
              <a:t>of study </a:t>
            </a:r>
            <a:r>
              <a:rPr lang="en-US" dirty="0" smtClean="0"/>
              <a:t>plan and script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849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Participants’</a:t>
            </a:r>
            <a:br>
              <a:rPr lang="en-US" dirty="0" smtClean="0"/>
            </a:br>
            <a:r>
              <a:rPr lang="en-US" dirty="0" smtClean="0"/>
              <a:t>Aircraft Systems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Advisory VNAV only, no </a:t>
            </a:r>
            <a:r>
              <a:rPr lang="en-US" sz="2000" dirty="0" err="1"/>
              <a:t>autothrottle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Embraer 145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Bombardier CRJ 200</a:t>
            </a:r>
          </a:p>
          <a:p>
            <a:pPr lvl="0"/>
            <a:r>
              <a:rPr lang="en-US" sz="2000" dirty="0" smtClean="0"/>
              <a:t>Coupled VNAV, no </a:t>
            </a:r>
            <a:r>
              <a:rPr lang="en-US" sz="2000" dirty="0" err="1" smtClean="0"/>
              <a:t>autothrottle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1600" dirty="0" smtClean="0"/>
              <a:t>Boeing 737 Classic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Citation X (CE750)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Gulfstream 200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Bombardier Challenger 300</a:t>
            </a:r>
          </a:p>
          <a:p>
            <a:pPr lvl="0"/>
            <a:r>
              <a:rPr lang="en-US" sz="2000" dirty="0" smtClean="0"/>
              <a:t>Coupled VNAV and </a:t>
            </a:r>
            <a:r>
              <a:rPr lang="en-US" sz="2000" dirty="0" err="1" smtClean="0"/>
              <a:t>autothrottle</a:t>
            </a:r>
            <a:endParaRPr lang="en-US" sz="2000" dirty="0" smtClean="0"/>
          </a:p>
          <a:p>
            <a:pPr lvl="1"/>
            <a:r>
              <a:rPr lang="en-US" sz="1600" dirty="0" smtClean="0"/>
              <a:t>Embraer 190, with company restriction to use managed speed only above 10000 </a:t>
            </a:r>
            <a:r>
              <a:rPr lang="en-US" sz="1600" dirty="0" err="1" smtClean="0"/>
              <a:t>ft</a:t>
            </a:r>
            <a:r>
              <a:rPr lang="en-US" sz="1600" dirty="0" smtClean="0"/>
              <a:t> alt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Boeing 737 </a:t>
            </a:r>
            <a:r>
              <a:rPr lang="en-US" sz="1600" dirty="0" err="1" smtClean="0"/>
              <a:t>NextGen</a:t>
            </a:r>
            <a:r>
              <a:rPr lang="en-US" sz="1600" dirty="0" smtClean="0"/>
              <a:t> (NG)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Boeing 757/67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Airbus 320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Gulfstream 450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Bombardier Challenger 604 and 605</a:t>
            </a:r>
          </a:p>
        </p:txBody>
      </p:sp>
    </p:spTree>
    <p:extLst>
      <p:ext uri="{BB962C8B-B14F-4D97-AF65-F5344CB8AC3E}">
        <p14:creationId xmlns:p14="http://schemas.microsoft.com/office/powerpoint/2010/main" val="25446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44038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Give pilots clear instructions on route to fly for arrivals (STARs), departures (SIDs), and approaches (IAPs)</a:t>
            </a:r>
          </a:p>
          <a:p>
            <a:r>
              <a:rPr lang="en-US" sz="2600" dirty="0" smtClean="0"/>
              <a:t>Clearly convey any restrictions on speed and altitude</a:t>
            </a:r>
          </a:p>
          <a:p>
            <a:r>
              <a:rPr lang="en-US" sz="2600" dirty="0" smtClean="0"/>
              <a:t>Allow flexibility for efficiency</a:t>
            </a:r>
          </a:p>
          <a:p>
            <a:r>
              <a:rPr lang="en-US" sz="2600" dirty="0" smtClean="0"/>
              <a:t>Accommodate as many aircraft types as possible</a:t>
            </a:r>
          </a:p>
          <a:p>
            <a:r>
              <a:rPr lang="en-US" sz="2600" dirty="0" smtClean="0"/>
              <a:t>Consider human performance, workload, and potential for confusion</a:t>
            </a:r>
          </a:p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586" y="1750994"/>
            <a:ext cx="4038600" cy="3337685"/>
          </a:xfrm>
        </p:spPr>
      </p:pic>
      <p:sp>
        <p:nvSpPr>
          <p:cNvPr id="9" name="Rectangle 8"/>
          <p:cNvSpPr/>
          <p:nvPr/>
        </p:nvSpPr>
        <p:spPr>
          <a:xfrm>
            <a:off x="457200" y="6514741"/>
            <a:ext cx="5959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http://commons.wikimedia.org/wiki/File:Map-USA-Southwest01.png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550615" y="2602422"/>
            <a:ext cx="718499" cy="900545"/>
          </a:xfrm>
          <a:prstGeom prst="straightConnector1">
            <a:avLst/>
          </a:prstGeom>
          <a:ln w="762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92838" y="2140757"/>
            <a:ext cx="32733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?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6244503" cy="29155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/>
              <a:t>Procedure design</a:t>
            </a:r>
          </a:p>
          <a:p>
            <a:pPr lvl="1"/>
            <a:r>
              <a:rPr lang="en-US" sz="2400" dirty="0" smtClean="0"/>
              <a:t>Content and instructions</a:t>
            </a:r>
          </a:p>
          <a:p>
            <a:r>
              <a:rPr lang="en-US" sz="2800" dirty="0" smtClean="0"/>
              <a:t>Cartographic design / chart depictions</a:t>
            </a:r>
          </a:p>
          <a:p>
            <a:pPr lvl="1"/>
            <a:r>
              <a:rPr lang="en-US" sz="2400" dirty="0" smtClean="0"/>
              <a:t>Communicating the content</a:t>
            </a:r>
          </a:p>
          <a:p>
            <a:r>
              <a:rPr lang="en-US" sz="2800" dirty="0" smtClean="0"/>
              <a:t>Interrelated with operations, avionics, aircraft performance, pilot training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748145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http://en.wikipedia.org/wiki/Switchboard_operator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703" y="2000250"/>
            <a:ext cx="1757363" cy="2143125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748145" y="4523509"/>
            <a:ext cx="1095335" cy="664214"/>
          </a:xfrm>
          <a:prstGeom prst="wedgeRectCallout">
            <a:avLst>
              <a:gd name="adj1" fmla="val -40775"/>
              <a:gd name="adj2" fmla="val 687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Pilot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2484344" y="5043054"/>
            <a:ext cx="1683328" cy="665019"/>
          </a:xfrm>
          <a:prstGeom prst="cloudCallout">
            <a:avLst>
              <a:gd name="adj1" fmla="val -49818"/>
              <a:gd name="adj2" fmla="val 10833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Designer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4167672" y="4439578"/>
            <a:ext cx="1392382" cy="748145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Airplane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701703" y="4793672"/>
            <a:ext cx="1403206" cy="914401"/>
          </a:xfrm>
          <a:prstGeom prst="wedgeRoundRectCallout">
            <a:avLst>
              <a:gd name="adj1" fmla="val 68029"/>
              <a:gd name="adj2" fmla="val 8977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Chart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4762763" y="5187723"/>
            <a:ext cx="1594582" cy="760658"/>
          </a:xfrm>
          <a:prstGeom prst="cloudCallout">
            <a:avLst>
              <a:gd name="adj1" fmla="val 44174"/>
              <a:gd name="adj2" fmla="val 110967"/>
            </a:avLst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Operator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695486" y="5461822"/>
            <a:ext cx="1788858" cy="72369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Regulator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168051" y="5784529"/>
            <a:ext cx="1594712" cy="455605"/>
          </a:xfrm>
          <a:prstGeom prst="wedgeRoundRectCallout">
            <a:avLst>
              <a:gd name="adj1" fmla="val 55866"/>
              <a:gd name="adj2" fmla="val 92470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Human Factors?</a:t>
            </a:r>
            <a:endParaRPr lang="en-US" sz="16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6697806" y="959322"/>
            <a:ext cx="1594712" cy="455605"/>
          </a:xfrm>
          <a:prstGeom prst="wedgeRoundRectCallout">
            <a:avLst>
              <a:gd name="adj1" fmla="val 55866"/>
              <a:gd name="adj2" fmla="val 92470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ATC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352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Research Questions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makes a procedure </a:t>
            </a:r>
            <a:r>
              <a:rPr lang="en-US" b="1" dirty="0" smtClean="0">
                <a:solidFill>
                  <a:schemeClr val="accent1"/>
                </a:solidFill>
              </a:rPr>
              <a:t>subjectively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“</a:t>
            </a:r>
            <a:r>
              <a:rPr lang="en-US" dirty="0"/>
              <a:t>difficult</a:t>
            </a:r>
            <a:r>
              <a:rPr lang="en-US" dirty="0" smtClean="0"/>
              <a:t>” for </a:t>
            </a:r>
            <a:r>
              <a:rPr lang="en-US" b="1" dirty="0" smtClean="0">
                <a:solidFill>
                  <a:schemeClr val="accent1"/>
                </a:solidFill>
              </a:rPr>
              <a:t>line</a:t>
            </a:r>
            <a:r>
              <a:rPr lang="en-US" dirty="0" smtClean="0"/>
              <a:t> pilots?</a:t>
            </a:r>
            <a:endParaRPr lang="en-US" dirty="0"/>
          </a:p>
          <a:p>
            <a:pPr lvl="2"/>
            <a:r>
              <a:rPr lang="en-US" dirty="0" smtClean="0"/>
              <a:t>Develop a </a:t>
            </a:r>
            <a:r>
              <a:rPr lang="en-US" u="sng" dirty="0" smtClean="0"/>
              <a:t>comprehensive list of factors</a:t>
            </a:r>
            <a:r>
              <a:rPr lang="en-US" dirty="0" smtClean="0"/>
              <a:t> related to subjective procedure complexity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we use this understanding to design procedures that are implemented more smoothly?</a:t>
            </a:r>
            <a:endParaRPr lang="en-US" u="sng" dirty="0" smtClean="0"/>
          </a:p>
          <a:p>
            <a:pPr lvl="2"/>
            <a:r>
              <a:rPr lang="en-US" i="1" dirty="0" smtClean="0"/>
              <a:t>Develop </a:t>
            </a:r>
            <a:r>
              <a:rPr lang="en-US" b="1" i="1" dirty="0" smtClean="0">
                <a:solidFill>
                  <a:schemeClr val="accent1"/>
                </a:solidFill>
              </a:rPr>
              <a:t>actionable recommendations</a:t>
            </a:r>
            <a:r>
              <a:rPr lang="en-US" i="1" dirty="0" smtClean="0"/>
              <a:t>…</a:t>
            </a:r>
          </a:p>
          <a:p>
            <a:r>
              <a:rPr lang="en-US" dirty="0" smtClean="0"/>
              <a:t>Secondary</a:t>
            </a:r>
          </a:p>
          <a:p>
            <a:pPr lvl="1"/>
            <a:r>
              <a:rPr lang="en-US" dirty="0" smtClean="0"/>
              <a:t>Understand how pilots use charts </a:t>
            </a:r>
            <a:r>
              <a:rPr lang="en-US" b="1" dirty="0" smtClean="0">
                <a:solidFill>
                  <a:schemeClr val="accent1"/>
                </a:solidFill>
              </a:rPr>
              <a:t>today</a:t>
            </a:r>
            <a:r>
              <a:rPr lang="en-US" dirty="0" smtClean="0"/>
              <a:t>, especially SIDs and STARs.</a:t>
            </a:r>
          </a:p>
        </p:txBody>
      </p:sp>
    </p:spTree>
    <p:extLst>
      <p:ext uri="{BB962C8B-B14F-4D97-AF65-F5344CB8AC3E}">
        <p14:creationId xmlns:p14="http://schemas.microsoft.com/office/powerpoint/2010/main" val="189550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677333" y="3109978"/>
            <a:ext cx="8011584" cy="0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60658" y="3332014"/>
            <a:ext cx="14064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smtClean="0"/>
              <a:t>Initial </a:t>
            </a:r>
            <a:br>
              <a:rPr lang="en-US" sz="1600" dirty="0" smtClean="0"/>
            </a:br>
            <a:r>
              <a:rPr lang="en-US" sz="1600" dirty="0" smtClean="0"/>
              <a:t>data collection</a:t>
            </a:r>
          </a:p>
          <a:p>
            <a:pPr lvl="0" algn="ctr"/>
            <a:r>
              <a:rPr lang="en-US" sz="1600" dirty="0" smtClean="0"/>
              <a:t>(May-Sept)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63864" y="2369530"/>
            <a:ext cx="21461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 smtClean="0"/>
              <a:t>Analysis</a:t>
            </a:r>
          </a:p>
          <a:p>
            <a:pPr lvl="0" algn="ctr"/>
            <a:r>
              <a:rPr lang="en-US" sz="1600" dirty="0" smtClean="0"/>
              <a:t>(Oct)</a:t>
            </a:r>
            <a:endParaRPr lang="en-US" sz="1600" dirty="0"/>
          </a:p>
        </p:txBody>
      </p:sp>
      <p:sp>
        <p:nvSpPr>
          <p:cNvPr id="7" name="Diamond 6"/>
          <p:cNvSpPr/>
          <p:nvPr/>
        </p:nvSpPr>
        <p:spPr>
          <a:xfrm>
            <a:off x="2487098" y="2934597"/>
            <a:ext cx="349250" cy="34925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Diamond 7"/>
          <p:cNvSpPr/>
          <p:nvPr/>
        </p:nvSpPr>
        <p:spPr>
          <a:xfrm>
            <a:off x="6174281" y="2934597"/>
            <a:ext cx="349250" cy="34925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Diamond 8"/>
          <p:cNvSpPr/>
          <p:nvPr/>
        </p:nvSpPr>
        <p:spPr>
          <a:xfrm>
            <a:off x="7908146" y="2934597"/>
            <a:ext cx="349250" cy="34925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77598" y="3379097"/>
            <a:ext cx="0" cy="158750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30552" y="4945430"/>
            <a:ext cx="239140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/>
              <a:t>Preliminary </a:t>
            </a:r>
            <a:r>
              <a:rPr lang="en-US" sz="1600" dirty="0" smtClean="0"/>
              <a:t>working paper</a:t>
            </a:r>
          </a:p>
          <a:p>
            <a:pPr lvl="0" algn="ctr"/>
            <a:r>
              <a:rPr lang="en-US" sz="1600" dirty="0" smtClean="0"/>
              <a:t>(Nov)</a:t>
            </a:r>
            <a:endParaRPr lang="en-US" sz="1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43614" y="3357930"/>
            <a:ext cx="0" cy="160866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23703" y="4945430"/>
            <a:ext cx="1741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smtClean="0"/>
              <a:t>Partial draft report</a:t>
            </a:r>
          </a:p>
          <a:p>
            <a:pPr lvl="0" algn="ctr"/>
            <a:r>
              <a:rPr lang="en-US" sz="1600" dirty="0" smtClean="0"/>
              <a:t>(July)</a:t>
            </a:r>
            <a:endParaRPr lang="en-US" sz="16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073247" y="3357930"/>
            <a:ext cx="0" cy="158750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368131" y="4945430"/>
            <a:ext cx="150754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A6A6A6"/>
                </a:solidFill>
              </a:rPr>
              <a:t>Full draft report</a:t>
            </a:r>
          </a:p>
          <a:p>
            <a:pPr lvl="0" algn="ctr"/>
            <a:r>
              <a:rPr lang="en-US" sz="1600" dirty="0" smtClean="0">
                <a:solidFill>
                  <a:srgbClr val="A6A6A6"/>
                </a:solidFill>
              </a:rPr>
              <a:t>(Dec)</a:t>
            </a:r>
            <a:endParaRPr lang="en-US" sz="1600" dirty="0">
              <a:solidFill>
                <a:srgbClr val="A6A6A6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37539" y="3353181"/>
            <a:ext cx="998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smtClean="0"/>
              <a:t>Final data</a:t>
            </a:r>
          </a:p>
          <a:p>
            <a:pPr lvl="0" algn="ctr"/>
            <a:r>
              <a:rPr lang="en-US" sz="1600" dirty="0" smtClean="0"/>
              <a:t>collection</a:t>
            </a:r>
          </a:p>
          <a:p>
            <a:pPr lvl="0" algn="ctr"/>
            <a:r>
              <a:rPr lang="en-US" sz="1600" dirty="0" smtClean="0"/>
              <a:t>(Dec)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162881" y="2369530"/>
            <a:ext cx="21461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/>
              <a:t>A</a:t>
            </a:r>
            <a:r>
              <a:rPr lang="en-US" sz="1600" dirty="0" smtClean="0"/>
              <a:t>nalysis</a:t>
            </a:r>
          </a:p>
          <a:p>
            <a:pPr lvl="0" algn="ctr"/>
            <a:r>
              <a:rPr lang="en-US" sz="1600" dirty="0" smtClean="0"/>
              <a:t>(Jan/Feb)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4797322" y="3015237"/>
            <a:ext cx="197247" cy="21166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895946" y="2389185"/>
            <a:ext cx="0" cy="47027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60920" y="1769276"/>
            <a:ext cx="87005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smtClean="0"/>
              <a:t>FAA AFS</a:t>
            </a:r>
          </a:p>
          <a:p>
            <a:pPr lvl="0" algn="ctr"/>
            <a:r>
              <a:rPr lang="en-US" sz="1600" dirty="0" smtClean="0"/>
              <a:t>(March)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6189884" y="1769276"/>
            <a:ext cx="96001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err="1" smtClean="0"/>
              <a:t>Jeppesen</a:t>
            </a:r>
            <a:endParaRPr lang="en-US" sz="1600" dirty="0" smtClean="0"/>
          </a:p>
          <a:p>
            <a:pPr lvl="0" algn="ctr"/>
            <a:r>
              <a:rPr lang="en-US" sz="1600" dirty="0" smtClean="0"/>
              <a:t>(Aug)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7086600" y="1769276"/>
            <a:ext cx="60044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ICAO</a:t>
            </a:r>
          </a:p>
          <a:p>
            <a:pPr lvl="0"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(Oct)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643395" y="2391990"/>
            <a:ext cx="0" cy="47027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406418" y="2389185"/>
            <a:ext cx="0" cy="47027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95123" y="3283847"/>
            <a:ext cx="0" cy="48483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301334" y="3859292"/>
            <a:ext cx="176639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 smtClean="0"/>
              <a:t>CNS TF</a:t>
            </a:r>
          </a:p>
          <a:p>
            <a:pPr lvl="0" algn="ctr"/>
            <a:r>
              <a:rPr lang="en-US" sz="1600" dirty="0" smtClean="0"/>
              <a:t>(April)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5085911" y="3016293"/>
            <a:ext cx="197247" cy="21166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Rectangle 48"/>
          <p:cNvSpPr/>
          <p:nvPr/>
        </p:nvSpPr>
        <p:spPr>
          <a:xfrm>
            <a:off x="6544771" y="3017349"/>
            <a:ext cx="197247" cy="21166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Rectangle 49"/>
          <p:cNvSpPr/>
          <p:nvPr/>
        </p:nvSpPr>
        <p:spPr>
          <a:xfrm>
            <a:off x="7307794" y="3015237"/>
            <a:ext cx="197247" cy="21166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Rectangle 50"/>
          <p:cNvSpPr/>
          <p:nvPr/>
        </p:nvSpPr>
        <p:spPr>
          <a:xfrm>
            <a:off x="5044959" y="2369530"/>
            <a:ext cx="152097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/>
              <a:t>A</a:t>
            </a:r>
            <a:r>
              <a:rPr lang="en-US" sz="1600" dirty="0" smtClean="0"/>
              <a:t>nalysis</a:t>
            </a:r>
          </a:p>
          <a:p>
            <a:pPr lvl="0" algn="ctr"/>
            <a:r>
              <a:rPr lang="en-US" sz="1600" dirty="0" smtClean="0"/>
              <a:t>(May/June)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1333305" y="5795948"/>
            <a:ext cx="197247" cy="21166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Rectangle 55"/>
          <p:cNvSpPr/>
          <p:nvPr/>
        </p:nvSpPr>
        <p:spPr>
          <a:xfrm>
            <a:off x="1524000" y="5717115"/>
            <a:ext cx="138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Presentation</a:t>
            </a:r>
          </a:p>
        </p:txBody>
      </p:sp>
      <p:sp>
        <p:nvSpPr>
          <p:cNvPr id="57" name="Diamond 56"/>
          <p:cNvSpPr/>
          <p:nvPr/>
        </p:nvSpPr>
        <p:spPr>
          <a:xfrm>
            <a:off x="3577655" y="5727156"/>
            <a:ext cx="349250" cy="34925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Rectangle 57"/>
          <p:cNvSpPr/>
          <p:nvPr/>
        </p:nvSpPr>
        <p:spPr>
          <a:xfrm>
            <a:off x="3886200" y="5717115"/>
            <a:ext cx="1165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686183" y="3279012"/>
            <a:ext cx="0" cy="116505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724400" y="4419600"/>
            <a:ext cx="1766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 err="1" smtClean="0"/>
              <a:t>NextGen</a:t>
            </a:r>
            <a:r>
              <a:rPr lang="en-US" sz="1600" dirty="0" smtClean="0"/>
              <a:t> Admin</a:t>
            </a:r>
          </a:p>
          <a:p>
            <a:pPr lvl="0" algn="ctr"/>
            <a:r>
              <a:rPr lang="en-US" sz="1600" dirty="0" smtClean="0"/>
              <a:t>(May)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5576971" y="3011458"/>
            <a:ext cx="197247" cy="21166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725333" y="1568697"/>
            <a:ext cx="10367" cy="281120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784610" y="1568697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558ED5"/>
                </a:solidFill>
              </a:rPr>
              <a:t>2015</a:t>
            </a:r>
            <a:endParaRPr lang="en-US" dirty="0">
              <a:solidFill>
                <a:srgbClr val="558ED5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998815" y="1568697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Title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Timeline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295987" y="3795126"/>
            <a:ext cx="761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CNS TF</a:t>
            </a:r>
          </a:p>
          <a:p>
            <a:pPr lvl="0"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(Dec)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7822222" y="3338880"/>
            <a:ext cx="0" cy="47027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712246" y="3016404"/>
            <a:ext cx="197247" cy="21166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413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724400"/>
            <a:ext cx="1878330" cy="15468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Participants, Procedure, and Task </a:t>
            </a:r>
          </a:p>
          <a:p>
            <a:pPr lvl="1"/>
            <a:r>
              <a:rPr lang="en-US" sz="2400" dirty="0" smtClean="0"/>
              <a:t>3 hours of observation and discussion with groups of 2-3 line pilots from the same operator</a:t>
            </a:r>
          </a:p>
          <a:p>
            <a:pPr lvl="1"/>
            <a:r>
              <a:rPr lang="en-US" sz="2400" dirty="0" smtClean="0"/>
              <a:t>Office setting </a:t>
            </a:r>
          </a:p>
          <a:p>
            <a:pPr lvl="1"/>
            <a:r>
              <a:rPr lang="en-US" sz="2400" dirty="0" smtClean="0"/>
              <a:t>Review 6 procedures (2 SIDs, 2 STARs, and 2 IAPs)</a:t>
            </a:r>
          </a:p>
          <a:p>
            <a:pPr lvl="1"/>
            <a:r>
              <a:rPr lang="en-US" sz="2400" dirty="0" smtClean="0"/>
              <a:t>Two researchers take notes</a:t>
            </a:r>
          </a:p>
          <a:p>
            <a:pPr lvl="1"/>
            <a:r>
              <a:rPr lang="en-US" sz="2400" dirty="0" smtClean="0"/>
              <a:t>Informed consent &amp; modest payment ($200)</a:t>
            </a:r>
          </a:p>
          <a:p>
            <a:r>
              <a:rPr lang="en-US" sz="2800" dirty="0" smtClean="0"/>
              <a:t>Equipment</a:t>
            </a:r>
          </a:p>
          <a:p>
            <a:pPr lvl="1"/>
            <a:r>
              <a:rPr lang="en-US" sz="2400" dirty="0" smtClean="0"/>
              <a:t>Static chart images, current for each session</a:t>
            </a:r>
          </a:p>
          <a:p>
            <a:pPr lvl="1"/>
            <a:r>
              <a:rPr lang="en-US" sz="2400" dirty="0" err="1" smtClean="0"/>
              <a:t>Jeppesen</a:t>
            </a:r>
            <a:r>
              <a:rPr lang="en-US" sz="2400" dirty="0" smtClean="0"/>
              <a:t> paper (or electronic) charts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8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45 </a:t>
            </a:r>
            <a:r>
              <a:rPr lang="en-US" dirty="0"/>
              <a:t>pilots </a:t>
            </a:r>
            <a:r>
              <a:rPr lang="en-US" dirty="0" smtClean="0"/>
              <a:t>across 19 sessions</a:t>
            </a:r>
          </a:p>
          <a:p>
            <a:pPr lvl="1"/>
            <a:r>
              <a:rPr lang="en-US" dirty="0" smtClean="0"/>
              <a:t>From 3 </a:t>
            </a:r>
            <a:r>
              <a:rPr lang="en-US" dirty="0"/>
              <a:t>major </a:t>
            </a:r>
            <a:r>
              <a:rPr lang="en-US" dirty="0" smtClean="0"/>
              <a:t>airlines, </a:t>
            </a:r>
            <a:r>
              <a:rPr lang="en-US" dirty="0"/>
              <a:t>1 regional airline, 1 air taxi, 3 </a:t>
            </a:r>
            <a:r>
              <a:rPr lang="en-US" dirty="0" smtClean="0"/>
              <a:t>corporate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currently use </a:t>
            </a:r>
            <a:r>
              <a:rPr lang="en-US" dirty="0" err="1"/>
              <a:t>Jeppesen</a:t>
            </a:r>
            <a:r>
              <a:rPr lang="en-US" dirty="0"/>
              <a:t> </a:t>
            </a:r>
            <a:r>
              <a:rPr lang="en-US" dirty="0" smtClean="0"/>
              <a:t>charts</a:t>
            </a:r>
          </a:p>
          <a:p>
            <a:r>
              <a:rPr lang="en-US" dirty="0" smtClean="0"/>
              <a:t>Broad range of aircraft types</a:t>
            </a:r>
          </a:p>
          <a:p>
            <a:pPr lvl="1"/>
            <a:r>
              <a:rPr lang="en-US" dirty="0" smtClean="0"/>
              <a:t>All equipped with FMS</a:t>
            </a:r>
          </a:p>
          <a:p>
            <a:pPr lvl="1"/>
            <a:r>
              <a:rPr lang="en-US" dirty="0"/>
              <a:t>Advisory VNAV or Coupled VNAV</a:t>
            </a:r>
          </a:p>
          <a:p>
            <a:pPr lvl="1"/>
            <a:r>
              <a:rPr lang="en-US" dirty="0" smtClean="0"/>
              <a:t>Some with </a:t>
            </a:r>
            <a:r>
              <a:rPr lang="en-US" dirty="0" err="1" smtClean="0"/>
              <a:t>autothrottle</a:t>
            </a:r>
            <a:r>
              <a:rPr lang="en-US" dirty="0" smtClean="0"/>
              <a:t>, some without</a:t>
            </a:r>
          </a:p>
        </p:txBody>
      </p:sp>
    </p:spTree>
    <p:extLst>
      <p:ext uri="{BB962C8B-B14F-4D97-AF65-F5344CB8AC3E}">
        <p14:creationId xmlns:p14="http://schemas.microsoft.com/office/powerpoint/2010/main" val="278919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Independent notes from two researchers</a:t>
            </a:r>
          </a:p>
          <a:p>
            <a:pPr lvl="1"/>
            <a:r>
              <a:rPr lang="en-US" sz="2400" dirty="0" smtClean="0"/>
              <a:t>Real-time transcripts</a:t>
            </a:r>
          </a:p>
          <a:p>
            <a:pPr lvl="2"/>
            <a:r>
              <a:rPr lang="en-US" sz="2000" dirty="0"/>
              <a:t>No audio/video recordings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No response times or timing data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No quantitative performance measures or analyses</a:t>
            </a:r>
          </a:p>
          <a:p>
            <a:pPr lvl="1"/>
            <a:r>
              <a:rPr lang="en-US" sz="2400" dirty="0" smtClean="0"/>
              <a:t>Summarized all sessions </a:t>
            </a:r>
            <a:r>
              <a:rPr lang="en-US" sz="2400" dirty="0"/>
              <a:t>into a common format using a template and </a:t>
            </a:r>
            <a:r>
              <a:rPr lang="en-US" sz="2400" dirty="0" smtClean="0"/>
              <a:t>rubric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“question </a:t>
            </a:r>
            <a:r>
              <a:rPr lang="en-US" sz="2400" dirty="0"/>
              <a:t>of </a:t>
            </a:r>
            <a:r>
              <a:rPr lang="en-US" sz="2400" dirty="0" smtClean="0"/>
              <a:t>interest</a:t>
            </a:r>
            <a:r>
              <a:rPr lang="en-US" sz="2400" dirty="0"/>
              <a:t>,</a:t>
            </a:r>
            <a:r>
              <a:rPr lang="en-US" sz="2400" dirty="0" smtClean="0"/>
              <a:t>” </a:t>
            </a:r>
            <a:r>
              <a:rPr lang="en-US" sz="2400" dirty="0"/>
              <a:t>extracted data from all sessions into a single file to compare responses</a:t>
            </a:r>
          </a:p>
          <a:p>
            <a:pPr lvl="1"/>
            <a:r>
              <a:rPr lang="en-US" sz="2000" dirty="0"/>
              <a:t>Look for qualitative patterns in </a:t>
            </a:r>
            <a:r>
              <a:rPr lang="en-US" sz="2000"/>
              <a:t>the </a:t>
            </a:r>
            <a:r>
              <a:rPr lang="en-US" sz="2000" smtClean="0"/>
              <a:t>responses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1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Pilot reviews and briefings</a:t>
            </a:r>
            <a:endParaRPr lang="en-US" sz="2400" dirty="0"/>
          </a:p>
          <a:p>
            <a:r>
              <a:rPr lang="en-US" sz="2400" dirty="0" smtClean="0"/>
              <a:t>Procedure design</a:t>
            </a:r>
          </a:p>
          <a:p>
            <a:r>
              <a:rPr lang="en-US" sz="2400" dirty="0" smtClean="0"/>
              <a:t>Chart design</a:t>
            </a:r>
          </a:p>
          <a:p>
            <a:r>
              <a:rPr lang="en-US" sz="2400" dirty="0" smtClean="0"/>
              <a:t>Operational complexity</a:t>
            </a:r>
          </a:p>
          <a:p>
            <a:pPr marL="342900" lvl="1" indent="-342900">
              <a:buSzPct val="73000"/>
              <a:buFont typeface="Wingdings" pitchFamily="2" charset="2"/>
              <a:buChar char="q"/>
            </a:pPr>
            <a:r>
              <a:rPr lang="en-US" sz="2400" dirty="0" smtClean="0"/>
              <a:t>Interactions between </a:t>
            </a:r>
            <a:r>
              <a:rPr lang="en-US" sz="2400" dirty="0"/>
              <a:t>aircraft systems, procedure design, and operational </a:t>
            </a:r>
            <a:r>
              <a:rPr lang="en-US" sz="2400" dirty="0" smtClean="0"/>
              <a:t>factors </a:t>
            </a:r>
          </a:p>
          <a:p>
            <a:r>
              <a:rPr lang="en-US" sz="2400" dirty="0" smtClean="0"/>
              <a:t>Subjective complexity factors and framework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19401" y="4711446"/>
            <a:ext cx="3657599" cy="1793474"/>
            <a:chOff x="5166361" y="4292346"/>
            <a:chExt cx="3657599" cy="179347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7550" y="4292346"/>
              <a:ext cx="1395603" cy="1232154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5166361" y="5562600"/>
              <a:ext cx="365759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/>
                <a:t>Still under review</a:t>
              </a:r>
              <a:endParaRPr lang="en-US" sz="28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733800" y="2690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5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-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3A82C8-D850-4EC4-AB29-9D15EDE095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39E18A-7877-4303-9A57-F16C3C5D9BEE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11dea028-0328-47e7-97eb-064c4572411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69B2BE3-0A76-4CA6-948E-EBCA1B697F15}"/>
</file>

<file path=docProps/app.xml><?xml version="1.0" encoding="utf-8"?>
<Properties xmlns="http://schemas.openxmlformats.org/officeDocument/2006/extended-properties" xmlns:vt="http://schemas.openxmlformats.org/officeDocument/2006/docPropsVTypes">
  <Template>ppt-tmp</Template>
  <TotalTime>6953</TotalTime>
  <Words>958</Words>
  <Application>Microsoft Office PowerPoint</Application>
  <PresentationFormat>On-screen Show (4:3)</PresentationFormat>
  <Paragraphs>211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ppt-tmp</vt:lpstr>
      <vt:lpstr>PowerPoint Presentation</vt:lpstr>
      <vt:lpstr>Goals: The Big Picture</vt:lpstr>
      <vt:lpstr>Viewpoints</vt:lpstr>
      <vt:lpstr>Current Research Questions and Goals</vt:lpstr>
      <vt:lpstr>Activities Timeline</vt:lpstr>
      <vt:lpstr>Study Overview</vt:lpstr>
      <vt:lpstr>Participants</vt:lpstr>
      <vt:lpstr>Data and Analysis</vt:lpstr>
      <vt:lpstr>Sample Findings</vt:lpstr>
      <vt:lpstr>Defining Subjective Complexity</vt:lpstr>
      <vt:lpstr>Sources of Subjective Complexity</vt:lpstr>
      <vt:lpstr>Operational Complexity Factors</vt:lpstr>
      <vt:lpstr>Procedure and Chart Complexity</vt:lpstr>
      <vt:lpstr>Subjective Complexity Factors:  A Pilot-Centered Framework</vt:lpstr>
      <vt:lpstr>Questions?</vt:lpstr>
      <vt:lpstr>Acknowledgements</vt:lpstr>
      <vt:lpstr>Participants’ Aircraft Systems and 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Divya.Chandra</dc:creator>
  <cp:lastModifiedBy>PhiAnh</cp:lastModifiedBy>
  <cp:revision>1052</cp:revision>
  <cp:lastPrinted>2015-03-06T20:33:57Z</cp:lastPrinted>
  <dcterms:created xsi:type="dcterms:W3CDTF">2012-08-15T10:57:48Z</dcterms:created>
  <dcterms:modified xsi:type="dcterms:W3CDTF">2015-08-31T18:40:36Z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