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4"/>
  </p:sldMasterIdLst>
  <p:notesMasterIdLst>
    <p:notesMasterId r:id="rId14"/>
  </p:notesMasterIdLst>
  <p:handoutMasterIdLst>
    <p:handoutMasterId r:id="rId15"/>
  </p:handoutMasterIdLst>
  <p:sldIdLst>
    <p:sldId id="379" r:id="rId5"/>
    <p:sldId id="389" r:id="rId6"/>
    <p:sldId id="378" r:id="rId7"/>
    <p:sldId id="388" r:id="rId8"/>
    <p:sldId id="383" r:id="rId9"/>
    <p:sldId id="384" r:id="rId10"/>
    <p:sldId id="385" r:id="rId11"/>
    <p:sldId id="386" r:id="rId12"/>
    <p:sldId id="390" r:id="rId13"/>
  </p:sldIdLst>
  <p:sldSz cx="9144000" cy="6858000" type="screen4x3"/>
  <p:notesSz cx="7010400" cy="9296400"/>
  <p:defaultTextStyle>
    <a:defPPr>
      <a:defRPr lang="en-US"/>
    </a:defPPr>
    <a:lvl1pPr algn="l" rtl="0" fontAlgn="base">
      <a:spcBef>
        <a:spcPct val="50000"/>
      </a:spcBef>
      <a:spcAft>
        <a:spcPct val="0"/>
      </a:spcAft>
      <a:buChar char="•"/>
      <a:defRPr sz="2400" kern="1200">
        <a:solidFill>
          <a:schemeClr val="tx1"/>
        </a:solidFill>
        <a:latin typeface="Arial" charset="0"/>
        <a:ea typeface="+mn-ea"/>
        <a:cs typeface="+mn-cs"/>
      </a:defRPr>
    </a:lvl1pPr>
    <a:lvl2pPr marL="457200" algn="l" rtl="0" fontAlgn="base">
      <a:spcBef>
        <a:spcPct val="50000"/>
      </a:spcBef>
      <a:spcAft>
        <a:spcPct val="0"/>
      </a:spcAft>
      <a:buChar char="•"/>
      <a:defRPr sz="2400" kern="1200">
        <a:solidFill>
          <a:schemeClr val="tx1"/>
        </a:solidFill>
        <a:latin typeface="Arial" charset="0"/>
        <a:ea typeface="+mn-ea"/>
        <a:cs typeface="+mn-cs"/>
      </a:defRPr>
    </a:lvl2pPr>
    <a:lvl3pPr marL="914400" algn="l" rtl="0" fontAlgn="base">
      <a:spcBef>
        <a:spcPct val="50000"/>
      </a:spcBef>
      <a:spcAft>
        <a:spcPct val="0"/>
      </a:spcAft>
      <a:buChar char="•"/>
      <a:defRPr sz="2400" kern="1200">
        <a:solidFill>
          <a:schemeClr val="tx1"/>
        </a:solidFill>
        <a:latin typeface="Arial" charset="0"/>
        <a:ea typeface="+mn-ea"/>
        <a:cs typeface="+mn-cs"/>
      </a:defRPr>
    </a:lvl3pPr>
    <a:lvl4pPr marL="1371600" algn="l" rtl="0" fontAlgn="base">
      <a:spcBef>
        <a:spcPct val="50000"/>
      </a:spcBef>
      <a:spcAft>
        <a:spcPct val="0"/>
      </a:spcAft>
      <a:buChar char="•"/>
      <a:defRPr sz="2400" kern="1200">
        <a:solidFill>
          <a:schemeClr val="tx1"/>
        </a:solidFill>
        <a:latin typeface="Arial" charset="0"/>
        <a:ea typeface="+mn-ea"/>
        <a:cs typeface="+mn-cs"/>
      </a:defRPr>
    </a:lvl4pPr>
    <a:lvl5pPr marL="1828800" algn="l" rtl="0" fontAlgn="base">
      <a:spcBef>
        <a:spcPct val="50000"/>
      </a:spcBef>
      <a:spcAft>
        <a:spcPct val="0"/>
      </a:spcAft>
      <a:buChar char="•"/>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816">
          <p15:clr>
            <a:srgbClr val="A4A3A4"/>
          </p15:clr>
        </p15:guide>
        <p15:guide id="2" pos="432">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33CC33"/>
    <a:srgbClr val="DDDDDD"/>
    <a:srgbClr val="1D2F68"/>
    <a:srgbClr val="306AFF"/>
    <a:srgbClr val="000000"/>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7" autoAdjust="0"/>
    <p:restoredTop sz="89095" autoAdjust="0"/>
  </p:normalViewPr>
  <p:slideViewPr>
    <p:cSldViewPr>
      <p:cViewPr>
        <p:scale>
          <a:sx n="69" d="100"/>
          <a:sy n="69" d="100"/>
        </p:scale>
        <p:origin x="-294" y="-30"/>
      </p:cViewPr>
      <p:guideLst>
        <p:guide orient="horz" pos="816"/>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8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58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200">
                <a:latin typeface="Arial" pitchFamily="34" charset="0"/>
              </a:defRPr>
            </a:lvl1pPr>
          </a:lstStyle>
          <a:p>
            <a:pPr>
              <a:defRPr/>
            </a:pPr>
            <a:r>
              <a:rPr lang="en-US" dirty="0"/>
              <a:t>DRAFT TEMPLATE</a:t>
            </a:r>
          </a:p>
        </p:txBody>
      </p:sp>
      <p:sp>
        <p:nvSpPr>
          <p:cNvPr id="335875"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Arial" pitchFamily="34" charset="0"/>
              </a:defRPr>
            </a:lvl1pPr>
          </a:lstStyle>
          <a:p>
            <a:pPr>
              <a:defRPr/>
            </a:pPr>
            <a:endParaRPr lang="en-US" dirty="0"/>
          </a:p>
        </p:txBody>
      </p:sp>
      <p:sp>
        <p:nvSpPr>
          <p:cNvPr id="335876"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spcBef>
                <a:spcPct val="0"/>
              </a:spcBef>
              <a:buFontTx/>
              <a:buNone/>
              <a:defRPr sz="1200">
                <a:latin typeface="Arial" pitchFamily="34" charset="0"/>
              </a:defRPr>
            </a:lvl1pPr>
          </a:lstStyle>
          <a:p>
            <a:pPr>
              <a:defRPr/>
            </a:pPr>
            <a:endParaRPr lang="en-US" dirty="0"/>
          </a:p>
        </p:txBody>
      </p:sp>
      <p:sp>
        <p:nvSpPr>
          <p:cNvPr id="335877"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Arial" pitchFamily="34" charset="0"/>
              </a:defRPr>
            </a:lvl1pPr>
          </a:lstStyle>
          <a:p>
            <a:pPr>
              <a:defRPr/>
            </a:pPr>
            <a:fld id="{44F71F8F-24FC-4C94-A561-51CEDA73FBAA}" type="slidenum">
              <a:rPr lang="en-US"/>
              <a:pPr>
                <a:defRPr/>
              </a:pPr>
              <a:t>‹#›</a:t>
            </a:fld>
            <a:endParaRPr lang="en-US" dirty="0"/>
          </a:p>
        </p:txBody>
      </p:sp>
    </p:spTree>
    <p:extLst>
      <p:ext uri="{BB962C8B-B14F-4D97-AF65-F5344CB8AC3E}">
        <p14:creationId xmlns:p14="http://schemas.microsoft.com/office/powerpoint/2010/main" val="207024927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defTabSz="931863">
              <a:defRPr sz="1200">
                <a:latin typeface="Arial" pitchFamily="34" charset="0"/>
              </a:defRPr>
            </a:lvl1pPr>
          </a:lstStyle>
          <a:p>
            <a:pPr>
              <a:defRPr/>
            </a:pPr>
            <a:r>
              <a:rPr lang="en-US" dirty="0"/>
              <a:t>DRAFT TEMPLATE</a:t>
            </a:r>
          </a:p>
        </p:txBody>
      </p:sp>
      <p:sp>
        <p:nvSpPr>
          <p:cNvPr id="54275" name="Rectangle 3"/>
          <p:cNvSpPr>
            <a:spLocks noGrp="1" noChangeArrowheads="1"/>
          </p:cNvSpPr>
          <p:nvPr>
            <p:ph type="dt" idx="1"/>
          </p:nvPr>
        </p:nvSpPr>
        <p:spPr bwMode="auto">
          <a:xfrm>
            <a:off x="3971925" y="0"/>
            <a:ext cx="30384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lvl1pPr algn="r" defTabSz="931863">
              <a:defRPr sz="1200">
                <a:latin typeface="Arial" pitchFamily="34" charset="0"/>
              </a:defRPr>
            </a:lvl1pPr>
          </a:lstStyle>
          <a:p>
            <a:pPr>
              <a:defRPr/>
            </a:pPr>
            <a:endParaRPr lang="en-US" dirty="0"/>
          </a:p>
        </p:txBody>
      </p:sp>
      <p:sp>
        <p:nvSpPr>
          <p:cNvPr id="61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935038" y="4416425"/>
            <a:ext cx="5140325" cy="122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sp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4278" name="Rectangle 6"/>
          <p:cNvSpPr>
            <a:spLocks noGrp="1" noChangeArrowheads="1"/>
          </p:cNvSpPr>
          <p:nvPr>
            <p:ph type="ftr" sz="quarter" idx="4"/>
          </p:nvPr>
        </p:nvSpPr>
        <p:spPr bwMode="auto">
          <a:xfrm>
            <a:off x="0"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defTabSz="931863">
              <a:defRPr sz="1200">
                <a:latin typeface="Arial" pitchFamily="34" charset="0"/>
              </a:defRPr>
            </a:lvl1pPr>
          </a:lstStyle>
          <a:p>
            <a:pPr>
              <a:defRPr/>
            </a:pPr>
            <a:endParaRPr lang="en-US" dirty="0"/>
          </a:p>
        </p:txBody>
      </p:sp>
      <p:sp>
        <p:nvSpPr>
          <p:cNvPr id="54279" name="Rectangle 7"/>
          <p:cNvSpPr>
            <a:spLocks noGrp="1" noChangeArrowheads="1"/>
          </p:cNvSpPr>
          <p:nvPr>
            <p:ph type="sldNum" sz="quarter" idx="5"/>
          </p:nvPr>
        </p:nvSpPr>
        <p:spPr bwMode="auto">
          <a:xfrm>
            <a:off x="3971925" y="9021763"/>
            <a:ext cx="30384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spAutoFit/>
          </a:bodyPr>
          <a:lstStyle>
            <a:lvl1pPr algn="r" defTabSz="931863">
              <a:defRPr sz="1200">
                <a:latin typeface="Arial" pitchFamily="34" charset="0"/>
              </a:defRPr>
            </a:lvl1pPr>
          </a:lstStyle>
          <a:p>
            <a:pPr>
              <a:defRPr/>
            </a:pPr>
            <a:fld id="{BF03DC9A-2D40-4B15-A580-1DF2DE8395C8}" type="slidenum">
              <a:rPr lang="en-US"/>
              <a:pPr>
                <a:defRPr/>
              </a:pPr>
              <a:t>‹#›</a:t>
            </a:fld>
            <a:endParaRPr lang="en-US" dirty="0"/>
          </a:p>
        </p:txBody>
      </p:sp>
    </p:spTree>
    <p:extLst>
      <p:ext uri="{BB962C8B-B14F-4D97-AF65-F5344CB8AC3E}">
        <p14:creationId xmlns:p14="http://schemas.microsoft.com/office/powerpoint/2010/main" val="1056886100"/>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sz="1200" b="1" i="0" u="none" strike="noStrike" kern="1200" dirty="0" smtClean="0">
                <a:solidFill>
                  <a:schemeClr val="tx1"/>
                </a:solidFill>
                <a:effectLst/>
                <a:latin typeface="Arial" pitchFamily="34" charset="0"/>
                <a:ea typeface="+mn-ea"/>
                <a:cs typeface="+mn-cs"/>
              </a:rPr>
              <a:t>Identify Appropriate guidance materials for use of information automation and management</a:t>
            </a:r>
            <a:endParaRPr lang="en-US" sz="1200" b="0" i="0" u="none" strike="noStrike" kern="1200" dirty="0" smtClean="0">
              <a:solidFill>
                <a:schemeClr val="tx1"/>
              </a:solidFill>
              <a:effectLst/>
              <a:latin typeface="Arial" pitchFamily="34" charset="0"/>
              <a:ea typeface="+mn-ea"/>
              <a:cs typeface="+mn-cs"/>
            </a:endParaRPr>
          </a:p>
          <a:p>
            <a:pPr rtl="0" eaLnBrk="1" fontAlgn="auto" latinLnBrk="0" hangingPunct="1"/>
            <a:r>
              <a:rPr lang="en-US" sz="1200" b="0" i="0" u="none" strike="noStrike" kern="1200" dirty="0" smtClean="0">
                <a:solidFill>
                  <a:schemeClr val="tx1"/>
                </a:solidFill>
                <a:effectLst/>
                <a:latin typeface="Arial" pitchFamily="34" charset="0"/>
                <a:ea typeface="+mn-ea"/>
                <a:cs typeface="+mn-cs"/>
              </a:rPr>
              <a:t>Assess info management needs at system-of-systems level</a:t>
            </a:r>
          </a:p>
          <a:p>
            <a:pPr rtl="0" eaLnBrk="1" fontAlgn="auto" latinLnBrk="0" hangingPunct="1"/>
            <a:r>
              <a:rPr lang="en-US" sz="1200" b="0" i="0" u="none" strike="noStrike" kern="1200" dirty="0" smtClean="0">
                <a:solidFill>
                  <a:schemeClr val="tx1"/>
                </a:solidFill>
                <a:effectLst/>
                <a:latin typeface="Arial" pitchFamily="34" charset="0"/>
                <a:ea typeface="+mn-ea"/>
                <a:cs typeface="+mn-cs"/>
              </a:rPr>
              <a:t>Further research on the human performance envelope in terms of capacity to process and manage information</a:t>
            </a:r>
          </a:p>
          <a:p>
            <a:pPr rtl="0" eaLnBrk="1" fontAlgn="auto" latinLnBrk="0" hangingPunct="1"/>
            <a:r>
              <a:rPr lang="en-US" sz="1200" b="0" i="0" u="none" strike="noStrike" kern="1200" dirty="0" smtClean="0">
                <a:solidFill>
                  <a:schemeClr val="tx1"/>
                </a:solidFill>
                <a:effectLst/>
                <a:latin typeface="Arial" pitchFamily="34" charset="0"/>
                <a:ea typeface="+mn-ea"/>
                <a:cs typeface="+mn-cs"/>
              </a:rPr>
              <a:t>Assess ability to train information management skills (distraction, performing information triage, collaborative decision making)</a:t>
            </a:r>
          </a:p>
          <a:p>
            <a:pPr rtl="0" eaLnBrk="1" fontAlgn="auto" latinLnBrk="0" hangingPunct="1"/>
            <a:r>
              <a:rPr lang="en-US" sz="1200" b="0" i="0" u="none" strike="noStrike" kern="1200" dirty="0" smtClean="0">
                <a:solidFill>
                  <a:schemeClr val="tx1"/>
                </a:solidFill>
                <a:effectLst/>
                <a:latin typeface="Arial" pitchFamily="34" charset="0"/>
                <a:ea typeface="+mn-ea"/>
                <a:cs typeface="+mn-cs"/>
              </a:rPr>
              <a:t>Procedures for use of mixed information systems (certified, operationally approved, and uncertified/unapproved) need to be explored</a:t>
            </a:r>
          </a:p>
          <a:p>
            <a:endParaRPr lang="en-US" dirty="0"/>
          </a:p>
        </p:txBody>
      </p:sp>
      <p:sp>
        <p:nvSpPr>
          <p:cNvPr id="4" name="Header Placeholder 3"/>
          <p:cNvSpPr>
            <a:spLocks noGrp="1"/>
          </p:cNvSpPr>
          <p:nvPr>
            <p:ph type="hdr" sz="quarter" idx="10"/>
          </p:nvPr>
        </p:nvSpPr>
        <p:spPr/>
        <p:txBody>
          <a:bodyPr/>
          <a:lstStyle/>
          <a:p>
            <a:pPr>
              <a:defRPr/>
            </a:pPr>
            <a:r>
              <a:rPr lang="en-US" dirty="0" smtClean="0"/>
              <a:t>DRAFT TEMPLATE</a:t>
            </a:r>
            <a:endParaRPr lang="en-US" dirty="0"/>
          </a:p>
        </p:txBody>
      </p:sp>
      <p:sp>
        <p:nvSpPr>
          <p:cNvPr id="5" name="Slide Number Placeholder 4"/>
          <p:cNvSpPr>
            <a:spLocks noGrp="1"/>
          </p:cNvSpPr>
          <p:nvPr>
            <p:ph type="sldNum" sz="quarter" idx="11"/>
          </p:nvPr>
        </p:nvSpPr>
        <p:spPr/>
        <p:txBody>
          <a:bodyPr/>
          <a:lstStyle/>
          <a:p>
            <a:pPr>
              <a:defRPr/>
            </a:pPr>
            <a:fld id="{BF03DC9A-2D40-4B15-A580-1DF2DE8395C8}" type="slidenum">
              <a:rPr lang="en-US" smtClean="0"/>
              <a:pPr>
                <a:defRPr/>
              </a:pPr>
              <a:t>3</a:t>
            </a:fld>
            <a:endParaRPr lang="en-US" dirty="0"/>
          </a:p>
        </p:txBody>
      </p:sp>
    </p:spTree>
    <p:extLst>
      <p:ext uri="{BB962C8B-B14F-4D97-AF65-F5344CB8AC3E}">
        <p14:creationId xmlns:p14="http://schemas.microsoft.com/office/powerpoint/2010/main" val="4023219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sz="1200" b="0" i="0" u="sng" strike="noStrike" kern="1200" dirty="0" smtClean="0">
                <a:solidFill>
                  <a:schemeClr val="tx1"/>
                </a:solidFill>
                <a:effectLst/>
                <a:latin typeface="Arial" pitchFamily="34" charset="0"/>
                <a:ea typeface="+mn-ea"/>
                <a:cs typeface="+mn-cs"/>
              </a:rPr>
              <a:t>Phase 1</a:t>
            </a:r>
            <a:r>
              <a:rPr lang="en-US" sz="1200" b="0" i="0" u="none" strike="noStrike" kern="1200" dirty="0" smtClean="0">
                <a:solidFill>
                  <a:schemeClr val="tx1"/>
                </a:solidFill>
                <a:effectLst/>
                <a:latin typeface="Arial" pitchFamily="34" charset="0"/>
                <a:ea typeface="+mn-ea"/>
                <a:cs typeface="+mn-cs"/>
              </a:rPr>
              <a:t>: Identify Issues (e.g., via a literature review and review of operational experience data). (FY14)</a:t>
            </a:r>
            <a:br>
              <a:rPr lang="en-US" sz="1200" b="0" i="0" u="none" strike="noStrike" kern="1200" dirty="0" smtClean="0">
                <a:solidFill>
                  <a:schemeClr val="tx1"/>
                </a:solidFill>
                <a:effectLst/>
                <a:latin typeface="Arial" pitchFamily="34" charset="0"/>
                <a:ea typeface="+mn-ea"/>
                <a:cs typeface="+mn-cs"/>
              </a:rPr>
            </a:br>
            <a:r>
              <a:rPr lang="en-US" sz="1200" b="0" i="0" u="none" strike="noStrike" kern="1200" dirty="0" smtClean="0">
                <a:solidFill>
                  <a:schemeClr val="tx1"/>
                </a:solidFill>
                <a:effectLst/>
                <a:latin typeface="Arial" pitchFamily="34" charset="0"/>
                <a:ea typeface="+mn-ea"/>
                <a:cs typeface="+mn-cs"/>
              </a:rPr>
              <a:t>There has been several extensive literature reviews conducted regarding automation use, misuse, disuse, and abuse. To ensure that we do not duplicate efforts, we will review these previous efforts to determine where the current research gaps are and compile a list of key issues for which research is needed.</a:t>
            </a:r>
          </a:p>
          <a:p>
            <a:pPr rtl="0" eaLnBrk="1" fontAlgn="t" latinLnBrk="0" hangingPunct="1"/>
            <a:r>
              <a:rPr lang="en-US" sz="1200" b="0" i="0" u="none" strike="noStrike" kern="1200" dirty="0" smtClean="0">
                <a:solidFill>
                  <a:schemeClr val="tx1"/>
                </a:solidFill>
                <a:effectLst/>
                <a:latin typeface="Arial" pitchFamily="34" charset="0"/>
                <a:ea typeface="+mn-ea"/>
                <a:cs typeface="+mn-cs"/>
              </a:rPr>
              <a:t>[Exit criteria: Draft report summarizing gaps in the literature with issues list.]</a:t>
            </a:r>
          </a:p>
          <a:p>
            <a:pPr rtl="0" eaLnBrk="1" fontAlgn="t" latinLnBrk="0" hangingPunct="1"/>
            <a:r>
              <a:rPr lang="en-US" sz="1200" b="0" i="0" u="sng" strike="noStrike" kern="1200" dirty="0" smtClean="0">
                <a:solidFill>
                  <a:schemeClr val="tx1"/>
                </a:solidFill>
                <a:effectLst/>
                <a:latin typeface="Arial" pitchFamily="34" charset="0"/>
                <a:ea typeface="+mn-ea"/>
                <a:cs typeface="+mn-cs"/>
              </a:rPr>
              <a:t>Phase 2</a:t>
            </a:r>
            <a:r>
              <a:rPr lang="en-US" sz="1200" b="0" i="0" u="none" strike="noStrike" kern="1200" dirty="0" smtClean="0">
                <a:solidFill>
                  <a:schemeClr val="tx1"/>
                </a:solidFill>
                <a:effectLst/>
                <a:latin typeface="Arial" pitchFamily="34" charset="0"/>
                <a:ea typeface="+mn-ea"/>
                <a:cs typeface="+mn-cs"/>
              </a:rPr>
              <a:t>. Conduct a work analysis of the ACO and Flight Standards approval processes with respect to automated systems and functions. (FY14)</a:t>
            </a:r>
            <a:br>
              <a:rPr lang="en-US" sz="1200" b="0" i="0" u="none" strike="noStrike" kern="1200" dirty="0" smtClean="0">
                <a:solidFill>
                  <a:schemeClr val="tx1"/>
                </a:solidFill>
                <a:effectLst/>
                <a:latin typeface="Arial" pitchFamily="34" charset="0"/>
                <a:ea typeface="+mn-ea"/>
                <a:cs typeface="+mn-cs"/>
              </a:rPr>
            </a:br>
            <a:r>
              <a:rPr lang="en-US" sz="1200" b="0" i="0" u="none" strike="noStrike" kern="1200" dirty="0" smtClean="0">
                <a:solidFill>
                  <a:schemeClr val="tx1"/>
                </a:solidFill>
                <a:effectLst/>
                <a:latin typeface="Arial" pitchFamily="34" charset="0"/>
                <a:ea typeface="+mn-ea"/>
                <a:cs typeface="+mn-cs"/>
              </a:rPr>
              <a:t>This task will include a review of existing Human – Automation Interaction methods (and associated performance criteria) in use, as well as an examination of an example of a recently approved technology.</a:t>
            </a:r>
          </a:p>
          <a:p>
            <a:pPr rtl="0" eaLnBrk="1" fontAlgn="t" latinLnBrk="0" hangingPunct="1"/>
            <a:r>
              <a:rPr lang="en-US" sz="1200" b="0" i="0" u="none" strike="noStrike" kern="1200" dirty="0" smtClean="0">
                <a:solidFill>
                  <a:schemeClr val="tx1"/>
                </a:solidFill>
                <a:effectLst/>
                <a:latin typeface="Arial" pitchFamily="34" charset="0"/>
                <a:ea typeface="+mn-ea"/>
                <a:cs typeface="+mn-cs"/>
              </a:rPr>
              <a:t>[Exit Criteria: Draft report providing information for the development of methods to support evaluation processes and certification specialists. This report will also include previous designs and certification efforts (as applicable) and any applicable FAA regulatory and guidance material.]</a:t>
            </a:r>
          </a:p>
          <a:p>
            <a:pPr rtl="0" eaLnBrk="1" fontAlgn="t" latinLnBrk="0" hangingPunct="1"/>
            <a:r>
              <a:rPr lang="en-US" sz="1200" b="0" i="0" u="sng" strike="noStrike" kern="1200" dirty="0" smtClean="0">
                <a:solidFill>
                  <a:schemeClr val="tx1"/>
                </a:solidFill>
                <a:effectLst/>
                <a:latin typeface="Arial" pitchFamily="34" charset="0"/>
                <a:ea typeface="+mn-ea"/>
                <a:cs typeface="+mn-cs"/>
              </a:rPr>
              <a:t>Phase 3</a:t>
            </a:r>
            <a:r>
              <a:rPr lang="en-US" sz="1200" b="0" i="0" u="none" strike="noStrike" kern="1200" dirty="0" smtClean="0">
                <a:solidFill>
                  <a:schemeClr val="tx1"/>
                </a:solidFill>
                <a:effectLst/>
                <a:latin typeface="Arial" pitchFamily="34" charset="0"/>
                <a:ea typeface="+mn-ea"/>
                <a:cs typeface="+mn-cs"/>
              </a:rPr>
              <a:t>. Develop plans and experiments to address knowledge gaps. (FY15)[Exit criteria: Draft research plan.]</a:t>
            </a:r>
          </a:p>
          <a:p>
            <a:pPr rtl="0" eaLnBrk="1" fontAlgn="t" latinLnBrk="0" hangingPunct="1"/>
            <a:r>
              <a:rPr lang="en-US" sz="1200" b="0" i="0" u="sng" strike="noStrike" kern="1200" dirty="0" smtClean="0">
                <a:solidFill>
                  <a:schemeClr val="tx1"/>
                </a:solidFill>
                <a:effectLst/>
                <a:latin typeface="Arial" pitchFamily="34" charset="0"/>
                <a:ea typeface="+mn-ea"/>
                <a:cs typeface="+mn-cs"/>
              </a:rPr>
              <a:t>Phase 4</a:t>
            </a:r>
            <a:r>
              <a:rPr lang="en-US" sz="1200" b="0" i="0" u="none" strike="noStrike" kern="1200" dirty="0" smtClean="0">
                <a:solidFill>
                  <a:schemeClr val="tx1"/>
                </a:solidFill>
                <a:effectLst/>
                <a:latin typeface="Arial" pitchFamily="34" charset="0"/>
                <a:ea typeface="+mn-ea"/>
                <a:cs typeface="+mn-cs"/>
              </a:rPr>
              <a:t>. Conduct research, including experiments (as appropriate). (FY16)</a:t>
            </a:r>
          </a:p>
          <a:p>
            <a:pPr rtl="0" eaLnBrk="1" fontAlgn="t" latinLnBrk="0" hangingPunct="1"/>
            <a:r>
              <a:rPr lang="en-US" sz="1200" b="0" i="0" u="none" strike="noStrike" kern="1200" dirty="0" smtClean="0">
                <a:solidFill>
                  <a:schemeClr val="tx1"/>
                </a:solidFill>
                <a:effectLst/>
                <a:latin typeface="Arial" pitchFamily="34" charset="0"/>
                <a:ea typeface="+mn-ea"/>
                <a:cs typeface="+mn-cs"/>
              </a:rPr>
              <a:t>[Exit criteria: Draft report describing the research and experimental findings. This report will also contain data to support methods of compliance so that regulators can determine if a particular automated function meets the necessary requirements.]</a:t>
            </a:r>
          </a:p>
          <a:p>
            <a:endParaRPr lang="en-US" dirty="0"/>
          </a:p>
        </p:txBody>
      </p:sp>
      <p:sp>
        <p:nvSpPr>
          <p:cNvPr id="4" name="Header Placeholder 3"/>
          <p:cNvSpPr>
            <a:spLocks noGrp="1"/>
          </p:cNvSpPr>
          <p:nvPr>
            <p:ph type="hdr" sz="quarter" idx="10"/>
          </p:nvPr>
        </p:nvSpPr>
        <p:spPr/>
        <p:txBody>
          <a:bodyPr/>
          <a:lstStyle/>
          <a:p>
            <a:pPr>
              <a:defRPr/>
            </a:pPr>
            <a:r>
              <a:rPr lang="en-US" dirty="0" smtClean="0"/>
              <a:t>DRAFT TEMPLATE</a:t>
            </a:r>
            <a:endParaRPr lang="en-US" dirty="0"/>
          </a:p>
        </p:txBody>
      </p:sp>
      <p:sp>
        <p:nvSpPr>
          <p:cNvPr id="5" name="Slide Number Placeholder 4"/>
          <p:cNvSpPr>
            <a:spLocks noGrp="1"/>
          </p:cNvSpPr>
          <p:nvPr>
            <p:ph type="sldNum" sz="quarter" idx="11"/>
          </p:nvPr>
        </p:nvSpPr>
        <p:spPr/>
        <p:txBody>
          <a:bodyPr/>
          <a:lstStyle/>
          <a:p>
            <a:pPr>
              <a:defRPr/>
            </a:pPr>
            <a:fld id="{BF03DC9A-2D40-4B15-A580-1DF2DE8395C8}" type="slidenum">
              <a:rPr lang="en-US" smtClean="0"/>
              <a:pPr>
                <a:defRPr/>
              </a:pPr>
              <a:t>4</a:t>
            </a:fld>
            <a:endParaRPr lang="en-US" dirty="0"/>
          </a:p>
        </p:txBody>
      </p:sp>
    </p:spTree>
    <p:extLst>
      <p:ext uri="{BB962C8B-B14F-4D97-AF65-F5344CB8AC3E}">
        <p14:creationId xmlns:p14="http://schemas.microsoft.com/office/powerpoint/2010/main" val="33385526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8" descr="title_imagery_no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1175" y="0"/>
            <a:ext cx="35528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5"/>
          <p:cNvGrpSpPr>
            <a:grpSpLocks/>
          </p:cNvGrpSpPr>
          <p:nvPr/>
        </p:nvGrpSpPr>
        <p:grpSpPr bwMode="auto">
          <a:xfrm>
            <a:off x="5873750" y="269875"/>
            <a:ext cx="2895600" cy="911225"/>
            <a:chOff x="3700" y="170"/>
            <a:chExt cx="1824" cy="574"/>
          </a:xfrm>
        </p:grpSpPr>
        <p:pic>
          <p:nvPicPr>
            <p:cNvPr id="5" name="Picture 6" descr="NEW FAA LOGO"/>
            <p:cNvPicPr>
              <a:picLocks noChangeAspect="1" noChangeArrowheads="1"/>
            </p:cNvPicPr>
            <p:nvPr userDrawn="1"/>
          </p:nvPicPr>
          <p:blipFill>
            <a:blip r:embed="rId3">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700" y="170"/>
              <a:ext cx="573" cy="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chemeClr val="bg1"/>
                  </a:solidFill>
                </a:rPr>
                <a:t>Federal Aviation</a:t>
              </a:r>
            </a:p>
            <a:p>
              <a:pPr eaLnBrk="1" hangingPunct="1">
                <a:lnSpc>
                  <a:spcPct val="85000"/>
                </a:lnSpc>
                <a:spcBef>
                  <a:spcPct val="0"/>
                </a:spcBef>
                <a:buFontTx/>
                <a:buNone/>
                <a:defRPr/>
              </a:pPr>
              <a:r>
                <a:rPr lang="en-US" sz="1800" b="1" dirty="0" smtClean="0">
                  <a:solidFill>
                    <a:schemeClr val="bg1"/>
                  </a:solidFill>
                </a:rPr>
                <a:t>Administration</a:t>
              </a:r>
            </a:p>
          </p:txBody>
        </p:sp>
      </p:grpSp>
      <p:sp>
        <p:nvSpPr>
          <p:cNvPr id="9219" name="Rectangle 3"/>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p>
        </p:txBody>
      </p:sp>
    </p:spTree>
    <p:extLst>
      <p:ext uri="{BB962C8B-B14F-4D97-AF65-F5344CB8AC3E}">
        <p14:creationId xmlns:p14="http://schemas.microsoft.com/office/powerpoint/2010/main" val="161694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5ADE3009-9AAA-45C6-A9A3-1806DAC74DA2}" type="slidenum">
              <a:rPr lang="en-US"/>
              <a:pPr>
                <a:defRPr/>
              </a:pPr>
              <a:t>‹#›</a:t>
            </a:fld>
            <a:endParaRPr lang="en-US" dirty="0"/>
          </a:p>
        </p:txBody>
      </p:sp>
    </p:spTree>
    <p:extLst>
      <p:ext uri="{BB962C8B-B14F-4D97-AF65-F5344CB8AC3E}">
        <p14:creationId xmlns:p14="http://schemas.microsoft.com/office/powerpoint/2010/main" val="161479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6036ED42-C32F-4455-88F0-49813B6AE687}" type="slidenum">
              <a:rPr lang="en-US"/>
              <a:pPr>
                <a:defRPr/>
              </a:pPr>
              <a:t>‹#›</a:t>
            </a:fld>
            <a:endParaRPr lang="en-US" dirty="0"/>
          </a:p>
        </p:txBody>
      </p:sp>
    </p:spTree>
    <p:extLst>
      <p:ext uri="{BB962C8B-B14F-4D97-AF65-F5344CB8AC3E}">
        <p14:creationId xmlns:p14="http://schemas.microsoft.com/office/powerpoint/2010/main" val="1844236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95300" y="1508125"/>
            <a:ext cx="8050213" cy="4391025"/>
          </a:xfrm>
        </p:spPr>
        <p:txBody>
          <a:bodyPr/>
          <a:lstStyle/>
          <a:p>
            <a:pPr lvl="0"/>
            <a:endParaRPr lang="en-US" noProof="0" dirty="0" smtClean="0"/>
          </a:p>
        </p:txBody>
      </p:sp>
      <p:sp>
        <p:nvSpPr>
          <p:cNvPr id="4" name="Rectangle 9"/>
          <p:cNvSpPr>
            <a:spLocks noGrp="1" noChangeArrowheads="1"/>
          </p:cNvSpPr>
          <p:nvPr>
            <p:ph type="sldNum" sz="quarter" idx="10"/>
          </p:nvPr>
        </p:nvSpPr>
        <p:spPr>
          <a:ln/>
        </p:spPr>
        <p:txBody>
          <a:bodyPr/>
          <a:lstStyle>
            <a:lvl1pPr>
              <a:defRPr/>
            </a:lvl1pPr>
          </a:lstStyle>
          <a:p>
            <a:pPr>
              <a:defRPr/>
            </a:pPr>
            <a:fld id="{9CB4B395-360B-4AF0-A328-253065664D88}" type="slidenum">
              <a:rPr lang="en-US"/>
              <a:pPr>
                <a:defRPr/>
              </a:pPr>
              <a:t>‹#›</a:t>
            </a:fld>
            <a:endParaRPr lang="en-US" dirty="0"/>
          </a:p>
        </p:txBody>
      </p:sp>
    </p:spTree>
    <p:extLst>
      <p:ext uri="{BB962C8B-B14F-4D97-AF65-F5344CB8AC3E}">
        <p14:creationId xmlns:p14="http://schemas.microsoft.com/office/powerpoint/2010/main" val="129624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27F62104-F7D5-4FFF-A794-410ADE2D4725}" type="slidenum">
              <a:rPr lang="en-US"/>
              <a:pPr>
                <a:defRPr/>
              </a:pPr>
              <a:t>‹#›</a:t>
            </a:fld>
            <a:endParaRPr lang="en-US" dirty="0"/>
          </a:p>
        </p:txBody>
      </p:sp>
    </p:spTree>
    <p:extLst>
      <p:ext uri="{BB962C8B-B14F-4D97-AF65-F5344CB8AC3E}">
        <p14:creationId xmlns:p14="http://schemas.microsoft.com/office/powerpoint/2010/main" val="39074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2361B09-12E6-4C2E-9063-7BF1B3DE3D93}" type="slidenum">
              <a:rPr lang="en-US"/>
              <a:pPr>
                <a:defRPr/>
              </a:pPr>
              <a:t>‹#›</a:t>
            </a:fld>
            <a:endParaRPr lang="en-US" dirty="0"/>
          </a:p>
        </p:txBody>
      </p:sp>
    </p:spTree>
    <p:extLst>
      <p:ext uri="{BB962C8B-B14F-4D97-AF65-F5344CB8AC3E}">
        <p14:creationId xmlns:p14="http://schemas.microsoft.com/office/powerpoint/2010/main" val="176435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D84F9F40-F245-4553-B0D3-BD2420621453}" type="slidenum">
              <a:rPr lang="en-US"/>
              <a:pPr>
                <a:defRPr/>
              </a:pPr>
              <a:t>‹#›</a:t>
            </a:fld>
            <a:endParaRPr lang="en-US" dirty="0"/>
          </a:p>
        </p:txBody>
      </p:sp>
    </p:spTree>
    <p:extLst>
      <p:ext uri="{BB962C8B-B14F-4D97-AF65-F5344CB8AC3E}">
        <p14:creationId xmlns:p14="http://schemas.microsoft.com/office/powerpoint/2010/main" val="191780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3118BBBA-F094-4E03-843C-825EB76739B0}" type="slidenum">
              <a:rPr lang="en-US"/>
              <a:pPr>
                <a:defRPr/>
              </a:pPr>
              <a:t>‹#›</a:t>
            </a:fld>
            <a:endParaRPr lang="en-US" dirty="0"/>
          </a:p>
        </p:txBody>
      </p:sp>
    </p:spTree>
    <p:extLst>
      <p:ext uri="{BB962C8B-B14F-4D97-AF65-F5344CB8AC3E}">
        <p14:creationId xmlns:p14="http://schemas.microsoft.com/office/powerpoint/2010/main" val="405766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3227422-8E20-47EF-89FA-4115DC7591F7}" type="slidenum">
              <a:rPr lang="en-US"/>
              <a:pPr>
                <a:defRPr/>
              </a:pPr>
              <a:t>‹#›</a:t>
            </a:fld>
            <a:endParaRPr lang="en-US" dirty="0"/>
          </a:p>
        </p:txBody>
      </p:sp>
    </p:spTree>
    <p:extLst>
      <p:ext uri="{BB962C8B-B14F-4D97-AF65-F5344CB8AC3E}">
        <p14:creationId xmlns:p14="http://schemas.microsoft.com/office/powerpoint/2010/main" val="71518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8A1D9D61-DDD2-4C97-BDE6-EAF46C53E7AE}" type="slidenum">
              <a:rPr lang="en-US"/>
              <a:pPr>
                <a:defRPr/>
              </a:pPr>
              <a:t>‹#›</a:t>
            </a:fld>
            <a:endParaRPr lang="en-US" dirty="0"/>
          </a:p>
        </p:txBody>
      </p:sp>
    </p:spTree>
    <p:extLst>
      <p:ext uri="{BB962C8B-B14F-4D97-AF65-F5344CB8AC3E}">
        <p14:creationId xmlns:p14="http://schemas.microsoft.com/office/powerpoint/2010/main" val="4159063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391D08FB-B0BF-4BCB-9862-131D1E4A5677}" type="slidenum">
              <a:rPr lang="en-US"/>
              <a:pPr>
                <a:defRPr/>
              </a:pPr>
              <a:t>‹#›</a:t>
            </a:fld>
            <a:endParaRPr lang="en-US" dirty="0"/>
          </a:p>
        </p:txBody>
      </p:sp>
    </p:spTree>
    <p:extLst>
      <p:ext uri="{BB962C8B-B14F-4D97-AF65-F5344CB8AC3E}">
        <p14:creationId xmlns:p14="http://schemas.microsoft.com/office/powerpoint/2010/main" val="4021178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44C3DC29-3837-4FA4-961D-74841606CE02}" type="slidenum">
              <a:rPr lang="en-US"/>
              <a:pPr>
                <a:defRPr/>
              </a:pPr>
              <a:t>‹#›</a:t>
            </a:fld>
            <a:endParaRPr lang="en-US" dirty="0"/>
          </a:p>
        </p:txBody>
      </p:sp>
    </p:spTree>
    <p:extLst>
      <p:ext uri="{BB962C8B-B14F-4D97-AF65-F5344CB8AC3E}">
        <p14:creationId xmlns:p14="http://schemas.microsoft.com/office/powerpoint/2010/main" val="2831642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27" name="Rectangle 3"/>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029" name="Group 5"/>
          <p:cNvGrpSpPr>
            <a:grpSpLocks/>
          </p:cNvGrpSpPr>
          <p:nvPr/>
        </p:nvGrpSpPr>
        <p:grpSpPr bwMode="auto">
          <a:xfrm>
            <a:off x="5708650" y="6124575"/>
            <a:ext cx="2047875" cy="661988"/>
            <a:chOff x="3596" y="3858"/>
            <a:chExt cx="1290" cy="417"/>
          </a:xfrm>
        </p:grpSpPr>
        <p:pic>
          <p:nvPicPr>
            <p:cNvPr id="1031" name="Picture 6" descr="NEW FAA LOGO"/>
            <p:cNvPicPr>
              <a:picLocks noChangeAspect="1" noChangeArrowheads="1"/>
            </p:cNvPicPr>
            <p:nvPr userDrawn="1"/>
          </p:nvPicPr>
          <p:blipFill>
            <a:blip r:embed="rId14">
              <a:clrChange>
                <a:clrFrom>
                  <a:srgbClr val="DF1F06"/>
                </a:clrFrom>
                <a:clrTo>
                  <a:srgbClr val="DF1F06">
                    <a:alpha val="0"/>
                  </a:srgbClr>
                </a:clrTo>
              </a:clrChange>
              <a:extLst>
                <a:ext uri="{28A0092B-C50C-407E-A947-70E740481C1C}">
                  <a14:useLocalDpi xmlns:a14="http://schemas.microsoft.com/office/drawing/2010/main" val="0"/>
                </a:ext>
              </a:extLst>
            </a:blip>
            <a:srcRect/>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chemeClr val="bg1"/>
                  </a:solidFill>
                </a:rPr>
                <a:t>Federal Aviation</a:t>
              </a:r>
            </a:p>
            <a:p>
              <a:pPr eaLnBrk="1" hangingPunct="1">
                <a:lnSpc>
                  <a:spcPct val="85000"/>
                </a:lnSpc>
                <a:spcBef>
                  <a:spcPct val="0"/>
                </a:spcBef>
                <a:buFontTx/>
                <a:buNone/>
                <a:defRPr/>
              </a:pPr>
              <a:r>
                <a:rPr lang="en-US" sz="1200" b="1" dirty="0" smtClean="0">
                  <a:solidFill>
                    <a:schemeClr val="bg1"/>
                  </a:solidFill>
                </a:rPr>
                <a:t>Administration</a:t>
              </a:r>
            </a:p>
          </p:txBody>
        </p:sp>
      </p:grpSp>
      <p:sp>
        <p:nvSpPr>
          <p:cNvPr id="8201" name="Rectangle 9"/>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solidFill>
                <a:latin typeface="Arial" pitchFamily="34" charset="0"/>
              </a:defRPr>
            </a:lvl1pPr>
          </a:lstStyle>
          <a:p>
            <a:pPr>
              <a:defRPr/>
            </a:pPr>
            <a:fld id="{9DBF270F-6650-4DFD-9EBE-22E3980F3E7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82"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Lst>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pitchFamily="34" charset="0"/>
        </a:defRPr>
      </a:lvl2pPr>
      <a:lvl3pPr algn="l" rtl="0" eaLnBrk="0" fontAlgn="base" hangingPunct="0">
        <a:spcBef>
          <a:spcPct val="0"/>
        </a:spcBef>
        <a:spcAft>
          <a:spcPct val="0"/>
        </a:spcAft>
        <a:defRPr sz="4000" b="1">
          <a:solidFill>
            <a:srgbClr val="1D2F68"/>
          </a:solidFill>
          <a:latin typeface="Arial" pitchFamily="34" charset="0"/>
        </a:defRPr>
      </a:lvl3pPr>
      <a:lvl4pPr algn="l" rtl="0" eaLnBrk="0" fontAlgn="base" hangingPunct="0">
        <a:spcBef>
          <a:spcPct val="0"/>
        </a:spcBef>
        <a:spcAft>
          <a:spcPct val="0"/>
        </a:spcAft>
        <a:defRPr sz="4000" b="1">
          <a:solidFill>
            <a:srgbClr val="1D2F68"/>
          </a:solidFill>
          <a:latin typeface="Arial" pitchFamily="34" charset="0"/>
        </a:defRPr>
      </a:lvl4pPr>
      <a:lvl5pPr algn="l" rtl="0" eaLnBrk="0" fontAlgn="base" hangingPunct="0">
        <a:spcBef>
          <a:spcPct val="0"/>
        </a:spcBef>
        <a:spcAft>
          <a:spcPct val="0"/>
        </a:spcAft>
        <a:defRPr sz="4000" b="1">
          <a:solidFill>
            <a:srgbClr val="1D2F68"/>
          </a:solidFill>
          <a:latin typeface="Arial" pitchFamily="34" charset="0"/>
        </a:defRPr>
      </a:lvl5pPr>
      <a:lvl6pPr marL="457200" algn="l" rtl="0" fontAlgn="base">
        <a:spcBef>
          <a:spcPct val="0"/>
        </a:spcBef>
        <a:spcAft>
          <a:spcPct val="0"/>
        </a:spcAft>
        <a:defRPr sz="4000" b="1">
          <a:solidFill>
            <a:srgbClr val="1D2F68"/>
          </a:solidFill>
          <a:latin typeface="Arial" pitchFamily="34" charset="0"/>
        </a:defRPr>
      </a:lvl6pPr>
      <a:lvl7pPr marL="914400" algn="l" rtl="0" fontAlgn="base">
        <a:spcBef>
          <a:spcPct val="0"/>
        </a:spcBef>
        <a:spcAft>
          <a:spcPct val="0"/>
        </a:spcAft>
        <a:defRPr sz="4000" b="1">
          <a:solidFill>
            <a:srgbClr val="1D2F68"/>
          </a:solidFill>
          <a:latin typeface="Arial" pitchFamily="34" charset="0"/>
        </a:defRPr>
      </a:lvl7pPr>
      <a:lvl8pPr marL="1371600" algn="l" rtl="0" fontAlgn="base">
        <a:spcBef>
          <a:spcPct val="0"/>
        </a:spcBef>
        <a:spcAft>
          <a:spcPct val="0"/>
        </a:spcAft>
        <a:defRPr sz="4000" b="1">
          <a:solidFill>
            <a:srgbClr val="1D2F68"/>
          </a:solidFill>
          <a:latin typeface="Arial" pitchFamily="34" charset="0"/>
        </a:defRPr>
      </a:lvl8pPr>
      <a:lvl9pPr marL="1828800" algn="l" rtl="0" fontAlgn="base">
        <a:spcBef>
          <a:spcPct val="0"/>
        </a:spcBef>
        <a:spcAft>
          <a:spcPct val="0"/>
        </a:spcAft>
        <a:defRPr sz="4000" b="1">
          <a:solidFill>
            <a:srgbClr val="1D2F68"/>
          </a:solidFill>
          <a:latin typeface="Arial" pitchFamily="34"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R</a:t>
            </a:r>
            <a:r>
              <a:rPr lang="en-US" dirty="0" smtClean="0"/>
              <a:t>eview </a:t>
            </a:r>
            <a:r>
              <a:rPr lang="en-US" dirty="0"/>
              <a:t>of activities against </a:t>
            </a:r>
            <a:r>
              <a:rPr lang="en-US" dirty="0" smtClean="0"/>
              <a:t>REDAC Top Issues </a:t>
            </a:r>
            <a:r>
              <a:rPr lang="en-US" dirty="0"/>
              <a:t>findings</a:t>
            </a:r>
          </a:p>
        </p:txBody>
      </p:sp>
    </p:spTree>
    <p:extLst>
      <p:ext uri="{BB962C8B-B14F-4D97-AF65-F5344CB8AC3E}">
        <p14:creationId xmlns:p14="http://schemas.microsoft.com/office/powerpoint/2010/main" val="3788117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Top Issues</a:t>
            </a:r>
            <a:endParaRPr lang="en-US" dirty="0"/>
          </a:p>
        </p:txBody>
      </p:sp>
      <p:sp>
        <p:nvSpPr>
          <p:cNvPr id="6" name="Content Placeholder 5"/>
          <p:cNvSpPr>
            <a:spLocks noGrp="1"/>
          </p:cNvSpPr>
          <p:nvPr>
            <p:ph idx="1"/>
          </p:nvPr>
        </p:nvSpPr>
        <p:spPr/>
        <p:txBody>
          <a:bodyPr/>
          <a:lstStyle/>
          <a:p>
            <a:r>
              <a:rPr lang="en-US" dirty="0" smtClean="0"/>
              <a:t>Current topics</a:t>
            </a:r>
          </a:p>
          <a:p>
            <a:pPr lvl="1"/>
            <a:r>
              <a:rPr lang="en-US" dirty="0">
                <a:latin typeface="Arial" panose="020B0604020202020204" pitchFamily="34" charset="0"/>
                <a:cs typeface="Arial" panose="020B0604020202020204" pitchFamily="34" charset="0"/>
              </a:rPr>
              <a:t>System Information </a:t>
            </a:r>
            <a:r>
              <a:rPr lang="en-US" dirty="0" smtClean="0">
                <a:latin typeface="Arial" panose="020B0604020202020204" pitchFamily="34" charset="0"/>
                <a:cs typeface="Arial" panose="020B0604020202020204" pitchFamily="34" charset="0"/>
              </a:rPr>
              <a:t>Management</a:t>
            </a:r>
          </a:p>
          <a:p>
            <a:pPr lvl="1"/>
            <a:r>
              <a:rPr lang="en-US" dirty="0">
                <a:latin typeface="Arial" panose="020B0604020202020204" pitchFamily="34" charset="0"/>
                <a:cs typeface="Arial" panose="020B0604020202020204" pitchFamily="34" charset="0"/>
              </a:rPr>
              <a:t>Automation/Autonomy Roles and Responsibilities</a:t>
            </a:r>
            <a:endParaRPr lang="en-US" dirty="0" smtClean="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NAS Integration of UAS/RPAS</a:t>
            </a:r>
            <a:endParaRPr lang="en-US" dirty="0" smtClean="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Dealing with Mixed Equipage Operations in the Design and Evolution of the NAS</a:t>
            </a:r>
            <a:endParaRPr lang="en-US" dirty="0" smtClean="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Human Machine Design, Integration, and Certification</a:t>
            </a:r>
            <a:endParaRPr lang="en-US" dirty="0" smtClean="0">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Workforce Selection, Training, and Proficiency</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2</a:t>
            </a:fld>
            <a:endParaRPr lang="en-US" dirty="0"/>
          </a:p>
        </p:txBody>
      </p:sp>
    </p:spTree>
    <p:extLst>
      <p:ext uri="{BB962C8B-B14F-4D97-AF65-F5344CB8AC3E}">
        <p14:creationId xmlns:p14="http://schemas.microsoft.com/office/powerpoint/2010/main" val="10325482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System Information Management</a:t>
            </a:r>
            <a:endParaRPr lang="en-US" dirty="0"/>
          </a:p>
        </p:txBody>
      </p:sp>
      <p:sp>
        <p:nvSpPr>
          <p:cNvPr id="5" name="Rectangle 4"/>
          <p:cNvSpPr/>
          <p:nvPr/>
        </p:nvSpPr>
        <p:spPr>
          <a:xfrm>
            <a:off x="304800" y="997803"/>
            <a:ext cx="8382000" cy="307777"/>
          </a:xfrm>
          <a:prstGeom prst="rect">
            <a:avLst/>
          </a:prstGeom>
        </p:spPr>
        <p:txBody>
          <a:bodyPr wrap="square">
            <a:spAutoFit/>
          </a:bodyPr>
          <a:lstStyle/>
          <a:p>
            <a:pPr marL="0" indent="0">
              <a:buNone/>
            </a:pPr>
            <a:r>
              <a:rPr lang="en-US" sz="1400" dirty="0" smtClean="0">
                <a:latin typeface="Arial" panose="020B0604020202020204" pitchFamily="34" charset="0"/>
                <a:cs typeface="Arial" panose="020B0604020202020204" pitchFamily="34" charset="0"/>
              </a:rPr>
              <a:t>Ever </a:t>
            </a:r>
            <a:r>
              <a:rPr lang="en-US" sz="1400" dirty="0">
                <a:latin typeface="Arial" panose="020B0604020202020204" pitchFamily="34" charset="0"/>
                <a:cs typeface="Arial" panose="020B0604020202020204" pitchFamily="34" charset="0"/>
              </a:rPr>
              <a:t>increasing amount, diversity and complexity of info users must manage</a:t>
            </a:r>
          </a:p>
        </p:txBody>
      </p:sp>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3</a:t>
            </a:fld>
            <a:endParaRPr lang="en-US" dirty="0"/>
          </a:p>
        </p:txBody>
      </p:sp>
      <p:graphicFrame>
        <p:nvGraphicFramePr>
          <p:cNvPr id="7" name="Table Placeholder 3"/>
          <p:cNvGraphicFramePr>
            <a:graphicFrameLocks noGrp="1"/>
          </p:cNvGraphicFramePr>
          <p:nvPr>
            <p:ph type="tbl" idx="1"/>
            <p:extLst>
              <p:ext uri="{D42A27DB-BD31-4B8C-83A1-F6EECF244321}">
                <p14:modId xmlns:p14="http://schemas.microsoft.com/office/powerpoint/2010/main" val="837098182"/>
              </p:ext>
            </p:extLst>
          </p:nvPr>
        </p:nvGraphicFramePr>
        <p:xfrm>
          <a:off x="313267" y="1488440"/>
          <a:ext cx="8382000" cy="3876040"/>
        </p:xfrm>
        <a:graphic>
          <a:graphicData uri="http://schemas.openxmlformats.org/drawingml/2006/table">
            <a:tbl>
              <a:tblPr firstRow="1" bandRow="1">
                <a:tableStyleId>{5C22544A-7EE6-4342-B048-85BDC9FD1C3A}</a:tableStyleId>
              </a:tblPr>
              <a:tblGrid>
                <a:gridCol w="8382000"/>
              </a:tblGrid>
              <a:tr h="370840">
                <a:tc>
                  <a:txBody>
                    <a:bodyPr/>
                    <a:lstStyle/>
                    <a:p>
                      <a:r>
                        <a:rPr lang="en-US" sz="1200" dirty="0" smtClean="0"/>
                        <a:t>Focal Project:  NG ATC PLA Item</a:t>
                      </a:r>
                      <a:r>
                        <a:rPr lang="en-US" sz="1200" baseline="0" dirty="0" smtClean="0"/>
                        <a:t> 06.00.00</a:t>
                      </a:r>
                      <a:endParaRPr lang="en-US" sz="1200" dirty="0"/>
                    </a:p>
                  </a:txBody>
                  <a:tcPr>
                    <a:solidFill>
                      <a:schemeClr val="accent2"/>
                    </a:solidFill>
                  </a:tcPr>
                </a:tc>
              </a:tr>
              <a:tr h="370840">
                <a:tc>
                  <a:txBody>
                    <a:bodyPr/>
                    <a:lstStyle/>
                    <a:p>
                      <a:r>
                        <a:rPr lang="en-US" sz="1200" b="1" i="0" kern="1200" dirty="0" smtClean="0">
                          <a:solidFill>
                            <a:schemeClr val="dk1"/>
                          </a:solidFill>
                          <a:effectLst/>
                          <a:latin typeface="+mn-lt"/>
                          <a:ea typeface="+mn-ea"/>
                          <a:cs typeface="+mn-cs"/>
                        </a:rPr>
                        <a:t>Title of Research Requirement</a:t>
                      </a:r>
                      <a:endParaRPr lang="en-US" sz="1200" b="0" i="0" kern="1200" dirty="0" smtClean="0">
                        <a:solidFill>
                          <a:schemeClr val="dk1"/>
                        </a:solidFill>
                        <a:effectLst/>
                        <a:latin typeface="+mn-lt"/>
                        <a:ea typeface="+mn-ea"/>
                        <a:cs typeface="+mn-cs"/>
                      </a:endParaRPr>
                    </a:p>
                    <a:p>
                      <a:r>
                        <a:rPr lang="en-US" sz="1200" b="0" i="0" kern="1200" dirty="0" smtClean="0">
                          <a:solidFill>
                            <a:schemeClr val="dk1"/>
                          </a:solidFill>
                          <a:effectLst/>
                          <a:latin typeface="+mn-lt"/>
                          <a:ea typeface="+mn-ea"/>
                          <a:cs typeface="+mn-cs"/>
                        </a:rPr>
                        <a:t>NextGen Controller Skill Degradation and Adverse Event Recovery: Guidance for Increased Automation and Alarms and Alerts</a:t>
                      </a:r>
                      <a:endParaRPr lang="en-US" sz="1200" b="0" i="0" kern="1200" dirty="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Problem/need</a:t>
                      </a:r>
                      <a:r>
                        <a:rPr lang="en-US" sz="1200" b="0" i="0" kern="1200" dirty="0" smtClean="0">
                          <a:solidFill>
                            <a:schemeClr val="dk1"/>
                          </a:solidFill>
                          <a:effectLst/>
                          <a:latin typeface="+mn-lt"/>
                          <a:ea typeface="+mn-ea"/>
                          <a:cs typeface="+mn-cs"/>
                        </a:rPr>
                        <a:t>: NextGen will require controllers to respond to information automation, recommendations from DSTs, and new alarms and alerts informing the user of potential conflicts in the NAS, aircraft non-conformance, system malfunctions, and inadequate performance from recommendation systems, with</a:t>
                      </a:r>
                      <a:r>
                        <a:rPr lang="en-US" sz="1200" b="0" i="0" kern="1200" baseline="0" dirty="0" smtClean="0">
                          <a:solidFill>
                            <a:schemeClr val="dk1"/>
                          </a:solidFill>
                          <a:effectLst/>
                          <a:latin typeface="+mn-lt"/>
                          <a:ea typeface="+mn-ea"/>
                          <a:cs typeface="+mn-cs"/>
                        </a:rPr>
                        <a:t> a potential for negative human performance impacts</a:t>
                      </a:r>
                      <a:endParaRPr lang="en-US" sz="1200" b="0" i="0" kern="1200" dirty="0" smtClean="0">
                        <a:solidFill>
                          <a:schemeClr val="dk1"/>
                        </a:solidFill>
                        <a:effectLst/>
                        <a:latin typeface="+mn-lt"/>
                        <a:ea typeface="+mn-ea"/>
                        <a:cs typeface="+mn-cs"/>
                      </a:endParaRPr>
                    </a:p>
                  </a:txBody>
                  <a:tcPr/>
                </a:tc>
              </a:tr>
              <a:tr h="370840">
                <a:tc>
                  <a:txBody>
                    <a:bodyPr/>
                    <a:lstStyle/>
                    <a:p>
                      <a:r>
                        <a:rPr lang="en-US" sz="1200" b="0" i="0" u="none" kern="1200" dirty="0" smtClean="0">
                          <a:solidFill>
                            <a:schemeClr val="dk1"/>
                          </a:solidFill>
                          <a:effectLst/>
                          <a:latin typeface="+mn-lt"/>
                          <a:ea typeface="+mn-ea"/>
                          <a:cs typeface="+mn-cs"/>
                        </a:rPr>
                        <a:t>Milestones</a:t>
                      </a:r>
                    </a:p>
                    <a:p>
                      <a:r>
                        <a:rPr lang="en-US" sz="1200" b="0" i="0" u="sng" kern="1200" dirty="0" smtClean="0">
                          <a:solidFill>
                            <a:schemeClr val="dk1"/>
                          </a:solidFill>
                          <a:effectLst/>
                          <a:latin typeface="+mn-lt"/>
                          <a:ea typeface="+mn-ea"/>
                          <a:cs typeface="+mn-cs"/>
                        </a:rPr>
                        <a:t>Phase 1</a:t>
                      </a:r>
                      <a:r>
                        <a:rPr lang="en-US" sz="1200" b="0" i="0" kern="1200" dirty="0" smtClean="0">
                          <a:solidFill>
                            <a:schemeClr val="dk1"/>
                          </a:solidFill>
                          <a:effectLst/>
                          <a:latin typeface="+mn-lt"/>
                          <a:ea typeface="+mn-ea"/>
                          <a:cs typeface="+mn-cs"/>
                        </a:rPr>
                        <a:t>: Perform Literature review (FY15) - </a:t>
                      </a:r>
                      <a:r>
                        <a:rPr lang="en-US" sz="1400" b="1" i="0" u="sng" kern="1200" dirty="0" smtClean="0">
                          <a:solidFill>
                            <a:schemeClr val="dk1"/>
                          </a:solidFill>
                          <a:effectLst/>
                          <a:latin typeface="+mn-lt"/>
                          <a:ea typeface="+mn-ea"/>
                          <a:cs typeface="+mn-cs"/>
                        </a:rPr>
                        <a:t>COMPLETE</a:t>
                      </a:r>
                      <a:endParaRPr lang="en-US" sz="1200" b="1" i="0" u="sng" kern="1200" dirty="0" smtClean="0">
                        <a:solidFill>
                          <a:schemeClr val="dk1"/>
                        </a:solidFill>
                        <a:effectLst/>
                        <a:latin typeface="+mn-lt"/>
                        <a:ea typeface="+mn-ea"/>
                        <a:cs typeface="+mn-cs"/>
                      </a:endParaRPr>
                    </a:p>
                    <a:p>
                      <a:r>
                        <a:rPr lang="en-US" sz="1200" b="0" i="0" u="sng" kern="1200" dirty="0" smtClean="0">
                          <a:solidFill>
                            <a:schemeClr val="dk1"/>
                          </a:solidFill>
                          <a:effectLst/>
                          <a:latin typeface="+mn-lt"/>
                          <a:ea typeface="+mn-ea"/>
                          <a:cs typeface="+mn-cs"/>
                        </a:rPr>
                        <a:t>Phase 2</a:t>
                      </a:r>
                      <a:r>
                        <a:rPr lang="en-US" sz="1200" b="0" i="0" kern="1200" dirty="0" smtClean="0">
                          <a:solidFill>
                            <a:schemeClr val="dk1"/>
                          </a:solidFill>
                          <a:effectLst/>
                          <a:latin typeface="+mn-lt"/>
                          <a:ea typeface="+mn-ea"/>
                          <a:cs typeface="+mn-cs"/>
                        </a:rPr>
                        <a:t>. Conduct controller Cognitive Walkthroughs with low-fidelity NextGen DSTs. (FY15/16)</a:t>
                      </a:r>
                    </a:p>
                    <a:p>
                      <a:r>
                        <a:rPr lang="en-US" sz="1200" b="0" i="0" u="sng" kern="1200" dirty="0" smtClean="0">
                          <a:solidFill>
                            <a:schemeClr val="dk1"/>
                          </a:solidFill>
                          <a:effectLst/>
                          <a:latin typeface="+mn-lt"/>
                          <a:ea typeface="+mn-ea"/>
                          <a:cs typeface="+mn-cs"/>
                        </a:rPr>
                        <a:t>Phase 3</a:t>
                      </a:r>
                      <a:r>
                        <a:rPr lang="en-US" sz="1200" b="0" i="0" kern="1200" dirty="0" smtClean="0">
                          <a:solidFill>
                            <a:schemeClr val="dk1"/>
                          </a:solidFill>
                          <a:effectLst/>
                          <a:latin typeface="+mn-lt"/>
                          <a:ea typeface="+mn-ea"/>
                          <a:cs typeface="+mn-cs"/>
                        </a:rPr>
                        <a:t>. Develop Guidance for Mitigating Controller Complacency, and Alarm and Alerts Management with increased use of Automation and DSTs. (FY16)</a:t>
                      </a:r>
                    </a:p>
                  </a:txBody>
                  <a:tcPr/>
                </a:tc>
              </a:tr>
              <a:tr h="370840">
                <a:tc>
                  <a:txBody>
                    <a:bodyPr/>
                    <a:lstStyle/>
                    <a:p>
                      <a:r>
                        <a:rPr lang="en-US" sz="1200" b="0" i="0" kern="1200" dirty="0" smtClean="0">
                          <a:solidFill>
                            <a:schemeClr val="dk1"/>
                          </a:solidFill>
                          <a:effectLst/>
                          <a:latin typeface="+mn-lt"/>
                          <a:ea typeface="+mn-ea"/>
                          <a:cs typeface="+mn-cs"/>
                        </a:rPr>
                        <a:t>Output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dk1"/>
                          </a:solidFill>
                          <a:effectLst/>
                          <a:latin typeface="+mn-lt"/>
                          <a:ea typeface="+mn-ea"/>
                          <a:cs typeface="+mn-cs"/>
                        </a:rPr>
                        <a:t>The research will result in a guidebook that will ensure that controllers perceive and understand the meaning and urgency of the information provided by NextGen tools, and conforms to the changing roles and procedures that are produced as NextGen evolves.  This will</a:t>
                      </a:r>
                      <a:r>
                        <a:rPr lang="en-US" sz="1200" b="0" i="0" kern="1200" baseline="0" dirty="0" smtClean="0">
                          <a:solidFill>
                            <a:schemeClr val="dk1"/>
                          </a:solidFill>
                          <a:effectLst/>
                          <a:latin typeface="+mn-lt"/>
                          <a:ea typeface="+mn-ea"/>
                          <a:cs typeface="+mn-cs"/>
                        </a:rPr>
                        <a:t> </a:t>
                      </a:r>
                      <a:r>
                        <a:rPr lang="en-US" sz="1200" b="0" i="0" kern="1200" dirty="0" smtClean="0">
                          <a:solidFill>
                            <a:schemeClr val="dk1"/>
                          </a:solidFill>
                          <a:effectLst/>
                          <a:latin typeface="+mn-lt"/>
                          <a:ea typeface="+mn-ea"/>
                          <a:cs typeface="+mn-cs"/>
                        </a:rPr>
                        <a:t>be made available to the programs developing En route Automation Modernization (ERAM), Terminal Flight Data Manager (TFDM), and Standard Terminal Automation Replacement System (STARS), as well as, AJI for safety and technical training..</a:t>
                      </a:r>
                    </a:p>
                  </a:txBody>
                  <a:tcPr/>
                </a:tc>
              </a:tr>
            </a:tbl>
          </a:graphicData>
        </a:graphic>
      </p:graphicFrame>
      <p:sp>
        <p:nvSpPr>
          <p:cNvPr id="6" name="TextBox 5"/>
          <p:cNvSpPr txBox="1"/>
          <p:nvPr/>
        </p:nvSpPr>
        <p:spPr>
          <a:xfrm>
            <a:off x="311727" y="6027003"/>
            <a:ext cx="4038600" cy="830997"/>
          </a:xfrm>
          <a:prstGeom prst="rect">
            <a:avLst/>
          </a:prstGeom>
          <a:solidFill>
            <a:srgbClr val="B2B2B2"/>
          </a:solidFill>
        </p:spPr>
        <p:txBody>
          <a:bodyPr wrap="square" rtlCol="0">
            <a:spAutoFit/>
          </a:bodyPr>
          <a:lstStyle/>
          <a:p>
            <a:pPr>
              <a:buNone/>
            </a:pPr>
            <a:r>
              <a:rPr lang="en-US" dirty="0" smtClean="0"/>
              <a:t>Addressed in quad charts – Wednesday Review</a:t>
            </a:r>
            <a:endParaRPr lang="en-US" dirty="0"/>
          </a:p>
        </p:txBody>
      </p:sp>
    </p:spTree>
    <p:extLst>
      <p:ext uri="{BB962C8B-B14F-4D97-AF65-F5344CB8AC3E}">
        <p14:creationId xmlns:p14="http://schemas.microsoft.com/office/powerpoint/2010/main" val="21819028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Automation/Autonomy Roles and Responsibilities</a:t>
            </a:r>
            <a:endParaRPr lang="en-US" dirty="0"/>
          </a:p>
        </p:txBody>
      </p:sp>
      <p:sp>
        <p:nvSpPr>
          <p:cNvPr id="5" name="Rectangle 4"/>
          <p:cNvSpPr/>
          <p:nvPr/>
        </p:nvSpPr>
        <p:spPr>
          <a:xfrm>
            <a:off x="304800" y="1478340"/>
            <a:ext cx="8382000" cy="523220"/>
          </a:xfrm>
          <a:prstGeom prst="rect">
            <a:avLst/>
          </a:prstGeom>
        </p:spPr>
        <p:txBody>
          <a:bodyPr wrap="square">
            <a:spAutoFit/>
          </a:bodyPr>
          <a:lstStyle/>
          <a:p>
            <a:pPr marL="0" indent="0">
              <a:buNone/>
            </a:pPr>
            <a:r>
              <a:rPr lang="en-US" sz="1400" dirty="0">
                <a:latin typeface="Arial" panose="020B0604020202020204" pitchFamily="34" charset="0"/>
                <a:cs typeface="Arial" panose="020B0604020202020204" pitchFamily="34" charset="0"/>
              </a:rPr>
              <a:t>Understand roles, responsibilities and </a:t>
            </a:r>
            <a:r>
              <a:rPr lang="en-US" sz="1400" dirty="0" smtClean="0">
                <a:latin typeface="Arial" panose="020B0604020202020204" pitchFamily="34" charset="0"/>
                <a:cs typeface="Arial" panose="020B0604020202020204" pitchFamily="34" charset="0"/>
              </a:rPr>
              <a:t>authority </a:t>
            </a:r>
            <a:r>
              <a:rPr lang="en-US" sz="1400" dirty="0">
                <a:latin typeface="Arial" panose="020B0604020202020204" pitchFamily="34" charset="0"/>
                <a:cs typeface="Arial" panose="020B0604020202020204" pitchFamily="34" charset="0"/>
              </a:rPr>
              <a:t>between humans and automated systems to enable optimal design and certification of automated aircraft systems and flight decks</a:t>
            </a:r>
          </a:p>
        </p:txBody>
      </p:sp>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4</a:t>
            </a:fld>
            <a:endParaRPr lang="en-US" dirty="0"/>
          </a:p>
        </p:txBody>
      </p:sp>
      <p:graphicFrame>
        <p:nvGraphicFramePr>
          <p:cNvPr id="7" name="Table Placeholder 3"/>
          <p:cNvGraphicFramePr>
            <a:graphicFrameLocks noGrp="1"/>
          </p:cNvGraphicFramePr>
          <p:nvPr>
            <p:ph type="tbl" idx="1"/>
            <p:extLst>
              <p:ext uri="{D42A27DB-BD31-4B8C-83A1-F6EECF244321}">
                <p14:modId xmlns:p14="http://schemas.microsoft.com/office/powerpoint/2010/main" val="1468534376"/>
              </p:ext>
            </p:extLst>
          </p:nvPr>
        </p:nvGraphicFramePr>
        <p:xfrm>
          <a:off x="381000" y="2026960"/>
          <a:ext cx="8382000" cy="4028440"/>
        </p:xfrm>
        <a:graphic>
          <a:graphicData uri="http://schemas.openxmlformats.org/drawingml/2006/table">
            <a:tbl>
              <a:tblPr firstRow="1" bandRow="1">
                <a:tableStyleId>{5C22544A-7EE6-4342-B048-85BDC9FD1C3A}</a:tableStyleId>
              </a:tblPr>
              <a:tblGrid>
                <a:gridCol w="8382000"/>
              </a:tblGrid>
              <a:tr h="370840">
                <a:tc>
                  <a:txBody>
                    <a:bodyPr/>
                    <a:lstStyle/>
                    <a:p>
                      <a:r>
                        <a:rPr lang="en-US" sz="1200" dirty="0" smtClean="0"/>
                        <a:t>Focal Project:  NGHF-2015-01</a:t>
                      </a:r>
                      <a:endParaRPr lang="en-US" sz="1200" dirty="0"/>
                    </a:p>
                  </a:txBody>
                  <a:tcPr>
                    <a:solidFill>
                      <a:schemeClr val="accent2"/>
                    </a:solidFill>
                  </a:tcPr>
                </a:tc>
              </a:tr>
              <a:tr h="370840">
                <a:tc>
                  <a:txBody>
                    <a:bodyPr/>
                    <a:lstStyle/>
                    <a:p>
                      <a:r>
                        <a:rPr lang="en-US" sz="1200" b="1" i="0" kern="1200" dirty="0" smtClean="0">
                          <a:solidFill>
                            <a:schemeClr val="dk1"/>
                          </a:solidFill>
                          <a:effectLst/>
                          <a:latin typeface="+mn-lt"/>
                          <a:ea typeface="+mn-ea"/>
                          <a:cs typeface="+mn-cs"/>
                        </a:rPr>
                        <a:t>Title of Research Requirement</a:t>
                      </a:r>
                      <a:endParaRPr lang="en-US" sz="1200" b="0" i="0" kern="1200" dirty="0" smtClean="0">
                        <a:solidFill>
                          <a:schemeClr val="dk1"/>
                        </a:solidFill>
                        <a:effectLst/>
                        <a:latin typeface="+mn-lt"/>
                        <a:ea typeface="+mn-ea"/>
                        <a:cs typeface="+mn-cs"/>
                      </a:endParaRPr>
                    </a:p>
                    <a:p>
                      <a:r>
                        <a:rPr lang="en-US" sz="1200" b="0" i="0" kern="1200" dirty="0" smtClean="0">
                          <a:solidFill>
                            <a:schemeClr val="dk1"/>
                          </a:solidFill>
                          <a:effectLst/>
                          <a:latin typeface="+mn-lt"/>
                          <a:ea typeface="+mn-ea"/>
                          <a:cs typeface="+mn-cs"/>
                        </a:rPr>
                        <a:t>NextGen: Roles, Responsibilities, Airworthiness, and Operational Requirements for the Integration of Automated Systems and Functions in NextGen Aircraft Systems</a:t>
                      </a:r>
                      <a:endParaRPr lang="en-US" sz="1200" b="0" i="0" kern="1200" dirty="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Problem/need</a:t>
                      </a:r>
                      <a:r>
                        <a:rPr lang="en-US" sz="1200" b="0" i="0" kern="1200" dirty="0" smtClean="0">
                          <a:solidFill>
                            <a:schemeClr val="dk1"/>
                          </a:solidFill>
                          <a:effectLst/>
                          <a:latin typeface="+mn-lt"/>
                          <a:ea typeface="+mn-ea"/>
                          <a:cs typeface="+mn-cs"/>
                        </a:rPr>
                        <a:t>: This research supports the development of human factors airworthiness certification standards, operational policies, flight crew procedures, and flight crew qualification and training associated with the integration of automation and its effect on flight path management.</a:t>
                      </a:r>
                    </a:p>
                  </a:txBody>
                  <a:tcPr/>
                </a:tc>
              </a:tr>
              <a:tr h="370840">
                <a:tc>
                  <a:txBody>
                    <a:bodyPr/>
                    <a:lstStyle/>
                    <a:p>
                      <a:r>
                        <a:rPr lang="en-US" sz="1200" b="0" i="0" u="sng" kern="1200" dirty="0" smtClean="0">
                          <a:solidFill>
                            <a:schemeClr val="dk1"/>
                          </a:solidFill>
                          <a:effectLst/>
                          <a:latin typeface="+mn-lt"/>
                          <a:ea typeface="+mn-ea"/>
                          <a:cs typeface="+mn-cs"/>
                        </a:rPr>
                        <a:t>Milestones</a:t>
                      </a:r>
                    </a:p>
                    <a:p>
                      <a:r>
                        <a:rPr lang="en-US" sz="1200" b="0" i="0" u="sng" kern="1200" dirty="0" smtClean="0">
                          <a:solidFill>
                            <a:schemeClr val="dk1"/>
                          </a:solidFill>
                          <a:effectLst/>
                          <a:latin typeface="+mn-lt"/>
                          <a:ea typeface="+mn-ea"/>
                          <a:cs typeface="+mn-cs"/>
                        </a:rPr>
                        <a:t>Phase 1</a:t>
                      </a:r>
                      <a:r>
                        <a:rPr lang="en-US" sz="1200" b="0" i="0" kern="1200" dirty="0" smtClean="0">
                          <a:solidFill>
                            <a:schemeClr val="dk1"/>
                          </a:solidFill>
                          <a:effectLst/>
                          <a:latin typeface="+mn-lt"/>
                          <a:ea typeface="+mn-ea"/>
                          <a:cs typeface="+mn-cs"/>
                        </a:rPr>
                        <a:t>: Identify Issues (e.g., via a literature review and review of operational experience data). (FY14) - </a:t>
                      </a:r>
                      <a:r>
                        <a:rPr lang="en-US" sz="1200" b="1" i="0" u="sng" kern="1200" dirty="0" smtClean="0">
                          <a:solidFill>
                            <a:schemeClr val="dk1"/>
                          </a:solidFill>
                          <a:effectLst/>
                          <a:latin typeface="+mn-lt"/>
                          <a:ea typeface="+mn-ea"/>
                          <a:cs typeface="+mn-cs"/>
                        </a:rPr>
                        <a:t>Complete</a:t>
                      </a:r>
                    </a:p>
                    <a:p>
                      <a:r>
                        <a:rPr lang="en-US" sz="1200" b="0" i="0" u="sng" kern="1200" dirty="0" smtClean="0">
                          <a:solidFill>
                            <a:schemeClr val="dk1"/>
                          </a:solidFill>
                          <a:effectLst/>
                          <a:latin typeface="+mn-lt"/>
                          <a:ea typeface="+mn-ea"/>
                          <a:cs typeface="+mn-cs"/>
                        </a:rPr>
                        <a:t>Phase 2</a:t>
                      </a:r>
                      <a:r>
                        <a:rPr lang="en-US" sz="1200" b="0" i="0" kern="1200" dirty="0" smtClean="0">
                          <a:solidFill>
                            <a:schemeClr val="dk1"/>
                          </a:solidFill>
                          <a:effectLst/>
                          <a:latin typeface="+mn-lt"/>
                          <a:ea typeface="+mn-ea"/>
                          <a:cs typeface="+mn-cs"/>
                        </a:rPr>
                        <a:t>. Conduct a work analysis of the ACO and Flight Standards approval processes with respect to automated systems and functions. (FY14) </a:t>
                      </a:r>
                      <a:r>
                        <a:rPr lang="en-US" sz="1200" b="0" i="0" kern="1200" baseline="0" dirty="0" smtClean="0">
                          <a:solidFill>
                            <a:schemeClr val="dk1"/>
                          </a:solidFill>
                          <a:effectLst/>
                          <a:latin typeface="+mn-lt"/>
                          <a:ea typeface="+mn-ea"/>
                          <a:cs typeface="+mn-cs"/>
                        </a:rPr>
                        <a:t> - </a:t>
                      </a:r>
                      <a:r>
                        <a:rPr lang="en-US" sz="1200" b="1" i="0" u="sng" kern="1200" baseline="0" dirty="0" smtClean="0">
                          <a:solidFill>
                            <a:schemeClr val="dk1"/>
                          </a:solidFill>
                          <a:effectLst/>
                          <a:latin typeface="+mn-lt"/>
                          <a:ea typeface="+mn-ea"/>
                          <a:cs typeface="+mn-cs"/>
                        </a:rPr>
                        <a:t>Complete </a:t>
                      </a:r>
                      <a:endParaRPr lang="en-US" sz="1200" b="1" i="0" u="sng" kern="1200" dirty="0" smtClean="0">
                        <a:solidFill>
                          <a:schemeClr val="dk1"/>
                        </a:solidFill>
                        <a:effectLst/>
                        <a:latin typeface="+mn-lt"/>
                        <a:ea typeface="+mn-ea"/>
                        <a:cs typeface="+mn-cs"/>
                      </a:endParaRPr>
                    </a:p>
                    <a:p>
                      <a:r>
                        <a:rPr lang="en-US" sz="1200" b="0" i="0" u="sng" kern="1200" dirty="0" smtClean="0">
                          <a:solidFill>
                            <a:schemeClr val="dk1"/>
                          </a:solidFill>
                          <a:effectLst/>
                          <a:latin typeface="+mn-lt"/>
                          <a:ea typeface="+mn-ea"/>
                          <a:cs typeface="+mn-cs"/>
                        </a:rPr>
                        <a:t>Phase 3</a:t>
                      </a:r>
                      <a:r>
                        <a:rPr lang="en-US" sz="1200" b="0" i="0" kern="1200" dirty="0" smtClean="0">
                          <a:solidFill>
                            <a:schemeClr val="dk1"/>
                          </a:solidFill>
                          <a:effectLst/>
                          <a:latin typeface="+mn-lt"/>
                          <a:ea typeface="+mn-ea"/>
                          <a:cs typeface="+mn-cs"/>
                        </a:rPr>
                        <a:t>. Develop plans and experiments to address knowledge gaps. (FY15) – </a:t>
                      </a:r>
                      <a:r>
                        <a:rPr lang="en-US" sz="1200" b="1" i="0" u="sng" kern="1200" dirty="0" smtClean="0">
                          <a:solidFill>
                            <a:schemeClr val="dk1"/>
                          </a:solidFill>
                          <a:effectLst/>
                          <a:latin typeface="+mn-lt"/>
                          <a:ea typeface="+mn-ea"/>
                          <a:cs typeface="+mn-cs"/>
                        </a:rPr>
                        <a:t>In preparation</a:t>
                      </a:r>
                    </a:p>
                    <a:p>
                      <a:r>
                        <a:rPr lang="en-US" sz="1200" b="0" i="0" u="sng" kern="1200" dirty="0" smtClean="0">
                          <a:solidFill>
                            <a:schemeClr val="dk1"/>
                          </a:solidFill>
                          <a:effectLst/>
                          <a:latin typeface="+mn-lt"/>
                          <a:ea typeface="+mn-ea"/>
                          <a:cs typeface="+mn-cs"/>
                        </a:rPr>
                        <a:t>Phase 4</a:t>
                      </a:r>
                      <a:r>
                        <a:rPr lang="en-US" sz="1200" b="0" i="0" kern="1200" dirty="0" smtClean="0">
                          <a:solidFill>
                            <a:schemeClr val="dk1"/>
                          </a:solidFill>
                          <a:effectLst/>
                          <a:latin typeface="+mn-lt"/>
                          <a:ea typeface="+mn-ea"/>
                          <a:cs typeface="+mn-cs"/>
                        </a:rPr>
                        <a:t>. Conduct research, including experiments (as appropriate). (FY16)</a:t>
                      </a:r>
                    </a:p>
                  </a:txBody>
                  <a:tcPr/>
                </a:tc>
              </a:tr>
              <a:tr h="370840">
                <a:tc>
                  <a:txBody>
                    <a:bodyPr/>
                    <a:lstStyle/>
                    <a:p>
                      <a:r>
                        <a:rPr lang="en-US" sz="1200" b="0" i="0" kern="1200" dirty="0" smtClean="0">
                          <a:solidFill>
                            <a:schemeClr val="dk1"/>
                          </a:solidFill>
                          <a:effectLst/>
                          <a:latin typeface="+mn-lt"/>
                          <a:ea typeface="+mn-ea"/>
                          <a:cs typeface="+mn-cs"/>
                        </a:rPr>
                        <a:t>Output</a:t>
                      </a:r>
                    </a:p>
                    <a:p>
                      <a:r>
                        <a:rPr lang="en-US" sz="1200" b="0" i="0" kern="1200" dirty="0" smtClean="0">
                          <a:solidFill>
                            <a:schemeClr val="dk1"/>
                          </a:solidFill>
                          <a:effectLst/>
                          <a:latin typeface="+mn-lt"/>
                          <a:ea typeface="+mn-ea"/>
                          <a:cs typeface="+mn-cs"/>
                        </a:rPr>
                        <a:t>The research will result in reports documenting the human factors/pilot interface issues with NextGen flight deck automation systems that should be investigated during the AIR &amp; AFS evaluation and approval processes. Reports will also include data to support guidance on compliance with the human factors related regulations (e.g., 14 CFR § 121 Subparts N&amp;O; SFAR No. 58 (AQP); 14 CFR §§ 2X.1301, proposed 25.1302, 2X.1329) which will be used by the AVS staff to update the regulatory and guidance material and develop new guidance for future systems.</a:t>
                      </a:r>
                    </a:p>
                  </a:txBody>
                  <a:tcPr/>
                </a:tc>
              </a:tr>
            </a:tbl>
          </a:graphicData>
        </a:graphic>
      </p:graphicFrame>
      <p:sp>
        <p:nvSpPr>
          <p:cNvPr id="6" name="TextBox 5"/>
          <p:cNvSpPr txBox="1"/>
          <p:nvPr/>
        </p:nvSpPr>
        <p:spPr>
          <a:xfrm>
            <a:off x="304800" y="6027003"/>
            <a:ext cx="4495800" cy="830997"/>
          </a:xfrm>
          <a:prstGeom prst="rect">
            <a:avLst/>
          </a:prstGeom>
          <a:solidFill>
            <a:srgbClr val="B2B2B2"/>
          </a:solidFill>
          <a:ln>
            <a:solidFill>
              <a:srgbClr val="B2B2B2"/>
            </a:solidFill>
          </a:ln>
        </p:spPr>
        <p:txBody>
          <a:bodyPr wrap="square" rtlCol="0">
            <a:spAutoFit/>
          </a:bodyPr>
          <a:lstStyle/>
          <a:p>
            <a:pPr>
              <a:buNone/>
            </a:pPr>
            <a:r>
              <a:rPr lang="en-US" dirty="0" smtClean="0"/>
              <a:t>Addressed in quad charts – Tuesday Review</a:t>
            </a:r>
            <a:endParaRPr lang="en-US" dirty="0"/>
          </a:p>
        </p:txBody>
      </p:sp>
    </p:spTree>
    <p:extLst>
      <p:ext uri="{BB962C8B-B14F-4D97-AF65-F5344CB8AC3E}">
        <p14:creationId xmlns:p14="http://schemas.microsoft.com/office/powerpoint/2010/main" val="2672811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NAS Integration </a:t>
            </a:r>
            <a:r>
              <a:rPr lang="en-US" dirty="0">
                <a:latin typeface="Arial" panose="020B0604020202020204" pitchFamily="34" charset="0"/>
                <a:cs typeface="Arial" panose="020B0604020202020204" pitchFamily="34" charset="0"/>
              </a:rPr>
              <a:t>of </a:t>
            </a:r>
            <a:r>
              <a:rPr lang="en-US" dirty="0" smtClean="0">
                <a:latin typeface="Arial" panose="020B0604020202020204" pitchFamily="34" charset="0"/>
                <a:cs typeface="Arial" panose="020B0604020202020204" pitchFamily="34" charset="0"/>
              </a:rPr>
              <a:t>UAS/RPAS</a:t>
            </a:r>
            <a:endParaRPr lang="en-US" dirty="0"/>
          </a:p>
        </p:txBody>
      </p:sp>
      <p:sp>
        <p:nvSpPr>
          <p:cNvPr id="5" name="Rectangle 4"/>
          <p:cNvSpPr/>
          <p:nvPr/>
        </p:nvSpPr>
        <p:spPr>
          <a:xfrm>
            <a:off x="304800" y="1066800"/>
            <a:ext cx="8382000" cy="954107"/>
          </a:xfrm>
          <a:prstGeom prst="rect">
            <a:avLst/>
          </a:prstGeom>
        </p:spPr>
        <p:txBody>
          <a:bodyPr wrap="square">
            <a:spAutoFit/>
          </a:bodyPr>
          <a:lstStyle/>
          <a:p>
            <a:pPr marL="0" indent="0">
              <a:buNone/>
            </a:pPr>
            <a:r>
              <a:rPr lang="en-US" sz="1400" dirty="0" smtClean="0">
                <a:latin typeface="Arial" panose="020B0604020202020204" pitchFamily="34" charset="0"/>
                <a:cs typeface="Arial" panose="020B0604020202020204" pitchFamily="34" charset="0"/>
              </a:rPr>
              <a:t>There </a:t>
            </a:r>
            <a:r>
              <a:rPr lang="en-US" sz="1400" dirty="0">
                <a:latin typeface="Arial" panose="020B0604020202020204" pitchFamily="34" charset="0"/>
                <a:cs typeface="Arial" panose="020B0604020202020204" pitchFamily="34" charset="0"/>
              </a:rPr>
              <a:t>has been an unprecedented demand by the </a:t>
            </a:r>
            <a:r>
              <a:rPr lang="en-US" sz="1400" dirty="0" smtClean="0">
                <a:latin typeface="Arial" panose="020B0604020202020204" pitchFamily="34" charset="0"/>
                <a:cs typeface="Arial" panose="020B0604020202020204" pitchFamily="34" charset="0"/>
              </a:rPr>
              <a:t>UAS/RPAS </a:t>
            </a:r>
            <a:r>
              <a:rPr lang="en-US" sz="1400" dirty="0">
                <a:latin typeface="Arial" panose="020B0604020202020204" pitchFamily="34" charset="0"/>
                <a:cs typeface="Arial" panose="020B0604020202020204" pitchFamily="34" charset="0"/>
              </a:rPr>
              <a:t>community for access to the NAS. Demand will likely drive the UAS operational density to levels much higher than can be managed using manual ATC methods, particularly as small UAS operations expends beyond operator line-of-sight and become more autonomous.</a:t>
            </a:r>
          </a:p>
        </p:txBody>
      </p:sp>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5</a:t>
            </a:fld>
            <a:endParaRPr lang="en-US" dirty="0"/>
          </a:p>
        </p:txBody>
      </p:sp>
      <p:graphicFrame>
        <p:nvGraphicFramePr>
          <p:cNvPr id="7" name="Table Placeholder 3"/>
          <p:cNvGraphicFramePr>
            <a:graphicFrameLocks noGrp="1"/>
          </p:cNvGraphicFramePr>
          <p:nvPr>
            <p:ph type="tbl" idx="1"/>
            <p:extLst>
              <p:ext uri="{D42A27DB-BD31-4B8C-83A1-F6EECF244321}">
                <p14:modId xmlns:p14="http://schemas.microsoft.com/office/powerpoint/2010/main" val="2165658065"/>
              </p:ext>
            </p:extLst>
          </p:nvPr>
        </p:nvGraphicFramePr>
        <p:xfrm>
          <a:off x="381000" y="2143760"/>
          <a:ext cx="8382000" cy="3296920"/>
        </p:xfrm>
        <a:graphic>
          <a:graphicData uri="http://schemas.openxmlformats.org/drawingml/2006/table">
            <a:tbl>
              <a:tblPr firstRow="1" bandRow="1">
                <a:tableStyleId>{5C22544A-7EE6-4342-B048-85BDC9FD1C3A}</a:tableStyleId>
              </a:tblPr>
              <a:tblGrid>
                <a:gridCol w="8382000"/>
              </a:tblGrid>
              <a:tr h="370840">
                <a:tc>
                  <a:txBody>
                    <a:bodyPr/>
                    <a:lstStyle/>
                    <a:p>
                      <a:r>
                        <a:rPr lang="en-US" sz="1200" dirty="0" smtClean="0"/>
                        <a:t>Focal Project:  NGHF-2015-01</a:t>
                      </a:r>
                      <a:endParaRPr lang="en-US" sz="1200" dirty="0"/>
                    </a:p>
                  </a:txBody>
                  <a:tcPr>
                    <a:solidFill>
                      <a:schemeClr val="accent2"/>
                    </a:solidFill>
                  </a:tcPr>
                </a:tc>
              </a:tr>
              <a:tr h="370840">
                <a:tc>
                  <a:txBody>
                    <a:bodyPr/>
                    <a:lstStyle/>
                    <a:p>
                      <a:r>
                        <a:rPr lang="en-US" sz="1200" b="1" i="0" kern="1200" dirty="0" smtClean="0">
                          <a:solidFill>
                            <a:schemeClr val="dk1"/>
                          </a:solidFill>
                          <a:effectLst/>
                          <a:latin typeface="+mn-lt"/>
                          <a:ea typeface="+mn-ea"/>
                          <a:cs typeface="+mn-cs"/>
                        </a:rPr>
                        <a:t>Title of Research Requirement</a:t>
                      </a:r>
                      <a:endParaRPr lang="en-US" sz="1200" b="0" i="0" kern="1200" dirty="0" smtClean="0">
                        <a:solidFill>
                          <a:schemeClr val="dk1"/>
                        </a:solidFill>
                        <a:effectLst/>
                        <a:latin typeface="+mn-lt"/>
                        <a:ea typeface="+mn-ea"/>
                        <a:cs typeface="+mn-cs"/>
                      </a:endParaRPr>
                    </a:p>
                    <a:p>
                      <a:r>
                        <a:rPr lang="en-US" sz="1200" b="0" i="0" kern="1200" dirty="0" smtClean="0">
                          <a:solidFill>
                            <a:schemeClr val="dk1"/>
                          </a:solidFill>
                          <a:effectLst/>
                          <a:latin typeface="+mn-lt"/>
                          <a:ea typeface="+mn-ea"/>
                          <a:cs typeface="+mn-cs"/>
                        </a:rPr>
                        <a:t>NextGen: </a:t>
                      </a:r>
                      <a:r>
                        <a:rPr lang="en-US" sz="1200" dirty="0" smtClean="0">
                          <a:latin typeface="Arial" charset="0"/>
                          <a:cs typeface="Arial" charset="0"/>
                        </a:rPr>
                        <a:t>Develop scientific and technical data to address human factors issues to support the integration of UAS into the NAS.</a:t>
                      </a:r>
                      <a:endParaRPr lang="en-US" sz="1200" b="0" i="0" kern="1200" dirty="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Problem/need</a:t>
                      </a:r>
                      <a:r>
                        <a:rPr lang="en-US" sz="1200" b="0" i="0" kern="1200" dirty="0" smtClean="0">
                          <a:solidFill>
                            <a:schemeClr val="dk1"/>
                          </a:solidFill>
                          <a:effectLst/>
                          <a:latin typeface="+mn-lt"/>
                          <a:ea typeface="+mn-ea"/>
                          <a:cs typeface="+mn-cs"/>
                        </a:rPr>
                        <a:t>: This research supports the development of UAS</a:t>
                      </a:r>
                      <a:r>
                        <a:rPr lang="en-US" sz="1200" b="0" i="0" kern="1200" baseline="0" dirty="0" smtClean="0">
                          <a:solidFill>
                            <a:schemeClr val="dk1"/>
                          </a:solidFill>
                          <a:effectLst/>
                          <a:latin typeface="+mn-lt"/>
                          <a:ea typeface="+mn-ea"/>
                          <a:cs typeface="+mn-cs"/>
                        </a:rPr>
                        <a:t> minimum requirements for pilots to operate their UAS safely and remain well clear of other aircraft.</a:t>
                      </a:r>
                      <a:endParaRPr lang="en-US" sz="1200" b="0" i="0" kern="1200" dirty="0" smtClean="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Milestones</a:t>
                      </a:r>
                    </a:p>
                    <a:p>
                      <a:r>
                        <a:rPr lang="en-US" sz="1200" b="0" i="0" u="sng" kern="1200" dirty="0" smtClean="0">
                          <a:solidFill>
                            <a:schemeClr val="dk1"/>
                          </a:solidFill>
                          <a:effectLst/>
                          <a:latin typeface="+mn-lt"/>
                          <a:ea typeface="+mn-ea"/>
                          <a:cs typeface="+mn-cs"/>
                        </a:rPr>
                        <a:t>Phase 1</a:t>
                      </a:r>
                      <a:r>
                        <a:rPr lang="en-US" sz="1200" b="0" i="0" kern="1200" dirty="0" smtClean="0">
                          <a:solidFill>
                            <a:schemeClr val="dk1"/>
                          </a:solidFill>
                          <a:effectLst/>
                          <a:latin typeface="+mn-lt"/>
                          <a:ea typeface="+mn-ea"/>
                          <a:cs typeface="+mn-cs"/>
                        </a:rPr>
                        <a:t>: Identify research findings</a:t>
                      </a:r>
                      <a:r>
                        <a:rPr lang="en-US" sz="1200" b="0" i="0" kern="1200" baseline="0" dirty="0" smtClean="0">
                          <a:solidFill>
                            <a:schemeClr val="dk1"/>
                          </a:solidFill>
                          <a:effectLst/>
                          <a:latin typeface="+mn-lt"/>
                          <a:ea typeface="+mn-ea"/>
                          <a:cs typeface="+mn-cs"/>
                        </a:rPr>
                        <a:t> regarding the minimum information requirements for detect and avoid</a:t>
                      </a:r>
                      <a:r>
                        <a:rPr lang="en-US" sz="1200" b="0" i="0" kern="1200" dirty="0" smtClean="0">
                          <a:solidFill>
                            <a:schemeClr val="dk1"/>
                          </a:solidFill>
                          <a:effectLst/>
                          <a:latin typeface="+mn-lt"/>
                          <a:ea typeface="+mn-ea"/>
                          <a:cs typeface="+mn-cs"/>
                        </a:rPr>
                        <a:t>. (FY15) </a:t>
                      </a:r>
                    </a:p>
                    <a:p>
                      <a:r>
                        <a:rPr lang="en-US" sz="1200" b="0" i="0" kern="1200" dirty="0" smtClean="0">
                          <a:solidFill>
                            <a:schemeClr val="dk1"/>
                          </a:solidFill>
                          <a:effectLst/>
                          <a:latin typeface="+mn-lt"/>
                          <a:ea typeface="+mn-ea"/>
                          <a:cs typeface="+mn-cs"/>
                        </a:rPr>
                        <a:t>              - </a:t>
                      </a:r>
                      <a:r>
                        <a:rPr lang="en-US" sz="1200" b="1" i="0" u="sng" kern="1200" dirty="0" smtClean="0">
                          <a:solidFill>
                            <a:schemeClr val="dk1"/>
                          </a:solidFill>
                          <a:effectLst/>
                          <a:latin typeface="+mn-lt"/>
                          <a:ea typeface="+mn-ea"/>
                          <a:cs typeface="+mn-cs"/>
                        </a:rPr>
                        <a:t>UNDERWAY</a:t>
                      </a:r>
                    </a:p>
                    <a:p>
                      <a:r>
                        <a:rPr lang="en-US" sz="1200" b="0" i="0" u="sng" kern="1200" dirty="0" smtClean="0">
                          <a:solidFill>
                            <a:schemeClr val="dk1"/>
                          </a:solidFill>
                          <a:effectLst/>
                          <a:latin typeface="+mn-lt"/>
                          <a:ea typeface="+mn-ea"/>
                          <a:cs typeface="+mn-cs"/>
                        </a:rPr>
                        <a:t>Phase 2:</a:t>
                      </a:r>
                      <a:r>
                        <a:rPr lang="en-US" sz="1200" b="0" i="0" kern="1200" dirty="0" smtClean="0">
                          <a:solidFill>
                            <a:schemeClr val="dk1"/>
                          </a:solidFill>
                          <a:effectLst/>
                          <a:latin typeface="+mn-lt"/>
                          <a:ea typeface="+mn-ea"/>
                          <a:cs typeface="+mn-cs"/>
                        </a:rPr>
                        <a:t> Develop plans and experiments to address knowledge gaps. (FY15) – </a:t>
                      </a:r>
                      <a:r>
                        <a:rPr lang="en-US" sz="1200" b="1" i="0" u="sng" kern="1200" dirty="0" smtClean="0">
                          <a:solidFill>
                            <a:schemeClr val="dk1"/>
                          </a:solidFill>
                          <a:effectLst/>
                          <a:latin typeface="+mn-lt"/>
                          <a:ea typeface="+mn-ea"/>
                          <a:cs typeface="+mn-cs"/>
                        </a:rPr>
                        <a:t>Push out to FY16</a:t>
                      </a:r>
                    </a:p>
                    <a:p>
                      <a:r>
                        <a:rPr lang="en-US" sz="1200" b="0" i="0" u="sng" kern="1200" dirty="0" smtClean="0">
                          <a:solidFill>
                            <a:schemeClr val="dk1"/>
                          </a:solidFill>
                          <a:effectLst/>
                          <a:latin typeface="+mn-lt"/>
                          <a:ea typeface="+mn-ea"/>
                          <a:cs typeface="+mn-cs"/>
                        </a:rPr>
                        <a:t>Phase 3</a:t>
                      </a:r>
                      <a:r>
                        <a:rPr lang="en-US" sz="1200" b="0" i="0" u="none" kern="1200" dirty="0" smtClean="0">
                          <a:solidFill>
                            <a:schemeClr val="dk1"/>
                          </a:solidFill>
                          <a:effectLst/>
                          <a:latin typeface="+mn-lt"/>
                          <a:ea typeface="+mn-ea"/>
                          <a:cs typeface="+mn-cs"/>
                        </a:rPr>
                        <a:t>:</a:t>
                      </a:r>
                      <a:r>
                        <a:rPr lang="en-US" sz="1200" b="0" i="0" kern="1200" dirty="0" smtClean="0">
                          <a:solidFill>
                            <a:schemeClr val="dk1"/>
                          </a:solidFill>
                          <a:effectLst/>
                          <a:latin typeface="+mn-lt"/>
                          <a:ea typeface="+mn-ea"/>
                          <a:cs typeface="+mn-cs"/>
                        </a:rPr>
                        <a:t> Conduct research, including experiments. (FY15) – </a:t>
                      </a:r>
                      <a:r>
                        <a:rPr lang="en-US" sz="1200" b="1" i="0" u="sng" kern="1200" dirty="0" smtClean="0">
                          <a:solidFill>
                            <a:schemeClr val="dk1"/>
                          </a:solidFill>
                          <a:effectLst/>
                          <a:latin typeface="+mn-lt"/>
                          <a:ea typeface="+mn-ea"/>
                          <a:cs typeface="+mn-cs"/>
                        </a:rPr>
                        <a:t>Push out to FY16</a:t>
                      </a:r>
                    </a:p>
                  </a:txBody>
                  <a:tcPr/>
                </a:tc>
              </a:tr>
              <a:tr h="370840">
                <a:tc>
                  <a:txBody>
                    <a:bodyPr/>
                    <a:lstStyle/>
                    <a:p>
                      <a:r>
                        <a:rPr lang="en-US" sz="1200" b="0" i="0" kern="1200" dirty="0" smtClean="0">
                          <a:solidFill>
                            <a:schemeClr val="dk1"/>
                          </a:solidFill>
                          <a:effectLst/>
                          <a:latin typeface="+mn-lt"/>
                          <a:ea typeface="+mn-ea"/>
                          <a:cs typeface="+mn-cs"/>
                        </a:rPr>
                        <a:t>Output</a:t>
                      </a:r>
                    </a:p>
                    <a:p>
                      <a:r>
                        <a:rPr lang="en-US" sz="1200" b="0" i="0" kern="1200" dirty="0" smtClean="0">
                          <a:solidFill>
                            <a:schemeClr val="dk1"/>
                          </a:solidFill>
                          <a:effectLst/>
                          <a:latin typeface="+mn-lt"/>
                          <a:ea typeface="+mn-ea"/>
                          <a:cs typeface="+mn-cs"/>
                        </a:rPr>
                        <a:t>The research will result in system requirements for the pilot interface for UAS control stations</a:t>
                      </a:r>
                      <a:r>
                        <a:rPr lang="en-US" sz="1200" b="0" i="0" kern="1200" baseline="0" dirty="0" smtClean="0">
                          <a:solidFill>
                            <a:schemeClr val="dk1"/>
                          </a:solidFill>
                          <a:effectLst/>
                          <a:latin typeface="+mn-lt"/>
                          <a:ea typeface="+mn-ea"/>
                          <a:cs typeface="+mn-cs"/>
                        </a:rPr>
                        <a:t> to provide the necessary information for the pilot to respond to impending loss of well-clear separation with other aircraft. These requirements will become part of the RTCA SC-228 Minimum Operational Performance Standards.</a:t>
                      </a:r>
                      <a:endParaRPr lang="en-US" sz="1200" b="0" i="0" kern="1200" dirty="0" smtClean="0">
                        <a:solidFill>
                          <a:schemeClr val="dk1"/>
                        </a:solidFill>
                        <a:effectLst/>
                        <a:latin typeface="+mn-lt"/>
                        <a:ea typeface="+mn-ea"/>
                        <a:cs typeface="+mn-cs"/>
                      </a:endParaRPr>
                    </a:p>
                  </a:txBody>
                  <a:tcPr/>
                </a:tc>
              </a:tr>
            </a:tbl>
          </a:graphicData>
        </a:graphic>
      </p:graphicFrame>
      <p:sp>
        <p:nvSpPr>
          <p:cNvPr id="4" name="TextBox 3"/>
          <p:cNvSpPr txBox="1"/>
          <p:nvPr/>
        </p:nvSpPr>
        <p:spPr>
          <a:xfrm>
            <a:off x="0" y="6027003"/>
            <a:ext cx="5715000" cy="830997"/>
          </a:xfrm>
          <a:prstGeom prst="rect">
            <a:avLst/>
          </a:prstGeom>
          <a:solidFill>
            <a:srgbClr val="B2B2B2"/>
          </a:solidFill>
        </p:spPr>
        <p:txBody>
          <a:bodyPr wrap="square" rtlCol="0">
            <a:spAutoFit/>
          </a:bodyPr>
          <a:lstStyle/>
          <a:p>
            <a:pPr>
              <a:buNone/>
            </a:pPr>
            <a:r>
              <a:rPr lang="en-US" dirty="0" smtClean="0"/>
              <a:t>Addressed in quad charts and deep dive –Tuesday Review</a:t>
            </a:r>
            <a:endParaRPr lang="en-US" dirty="0"/>
          </a:p>
        </p:txBody>
      </p:sp>
    </p:spTree>
    <p:extLst>
      <p:ext uri="{BB962C8B-B14F-4D97-AF65-F5344CB8AC3E}">
        <p14:creationId xmlns:p14="http://schemas.microsoft.com/office/powerpoint/2010/main" val="3712535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685800"/>
            <a:ext cx="8472488" cy="609600"/>
          </a:xfrm>
        </p:spPr>
        <p:txBody>
          <a:bodyPr/>
          <a:lstStyle/>
          <a:p>
            <a:r>
              <a:rPr lang="en-US" dirty="0">
                <a:latin typeface="Arial" panose="020B0604020202020204" pitchFamily="34" charset="0"/>
                <a:cs typeface="Arial" panose="020B0604020202020204" pitchFamily="34" charset="0"/>
              </a:rPr>
              <a:t>Dealing with Mixed Equipage Operations in the Design and Evolution of the NAS</a:t>
            </a:r>
            <a:endParaRPr lang="en-US" dirty="0"/>
          </a:p>
        </p:txBody>
      </p:sp>
      <p:sp>
        <p:nvSpPr>
          <p:cNvPr id="5" name="Rectangle 4"/>
          <p:cNvSpPr/>
          <p:nvPr/>
        </p:nvSpPr>
        <p:spPr>
          <a:xfrm>
            <a:off x="304800" y="2000071"/>
            <a:ext cx="8382000" cy="523220"/>
          </a:xfrm>
          <a:prstGeom prst="rect">
            <a:avLst/>
          </a:prstGeom>
        </p:spPr>
        <p:txBody>
          <a:bodyPr wrap="square">
            <a:spAutoFit/>
          </a:bodyPr>
          <a:lstStyle/>
          <a:p>
            <a:pPr marL="0" indent="0">
              <a:buNone/>
            </a:pPr>
            <a:r>
              <a:rPr lang="en-US" sz="1400" dirty="0">
                <a:latin typeface="Arial" panose="020B0604020202020204" pitchFamily="34" charset="0"/>
                <a:cs typeface="Arial" panose="020B0604020202020204" pitchFamily="34" charset="0"/>
              </a:rPr>
              <a:t>Phases of NextGen will be phased-in requiring operators to deal with mixed equipage or operational environment in a safe and efficient manner for some extended period of time</a:t>
            </a:r>
          </a:p>
        </p:txBody>
      </p:sp>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6</a:t>
            </a:fld>
            <a:endParaRPr lang="en-US" dirty="0"/>
          </a:p>
        </p:txBody>
      </p:sp>
      <p:graphicFrame>
        <p:nvGraphicFramePr>
          <p:cNvPr id="6" name="Table Placeholder 3"/>
          <p:cNvGraphicFramePr>
            <a:graphicFrameLocks noGrp="1"/>
          </p:cNvGraphicFramePr>
          <p:nvPr>
            <p:ph type="tbl" idx="1"/>
            <p:extLst>
              <p:ext uri="{D42A27DB-BD31-4B8C-83A1-F6EECF244321}">
                <p14:modId xmlns:p14="http://schemas.microsoft.com/office/powerpoint/2010/main" val="1029684709"/>
              </p:ext>
            </p:extLst>
          </p:nvPr>
        </p:nvGraphicFramePr>
        <p:xfrm>
          <a:off x="304800" y="2667000"/>
          <a:ext cx="8382000" cy="3114040"/>
        </p:xfrm>
        <a:graphic>
          <a:graphicData uri="http://schemas.openxmlformats.org/drawingml/2006/table">
            <a:tbl>
              <a:tblPr firstRow="1" bandRow="1">
                <a:tableStyleId>{5C22544A-7EE6-4342-B048-85BDC9FD1C3A}</a:tableStyleId>
              </a:tblPr>
              <a:tblGrid>
                <a:gridCol w="8382000"/>
              </a:tblGrid>
              <a:tr h="370840">
                <a:tc>
                  <a:txBody>
                    <a:bodyPr/>
                    <a:lstStyle/>
                    <a:p>
                      <a:r>
                        <a:rPr lang="en-US" sz="1200" dirty="0" smtClean="0"/>
                        <a:t>Focal Project:  NG ATC</a:t>
                      </a:r>
                      <a:r>
                        <a:rPr lang="en-US" sz="1200" baseline="0" dirty="0" smtClean="0"/>
                        <a:t> PLA item 01.00.00</a:t>
                      </a:r>
                      <a:endParaRPr lang="en-US" sz="1200" dirty="0"/>
                    </a:p>
                  </a:txBody>
                  <a:tcPr>
                    <a:solidFill>
                      <a:schemeClr val="accent2"/>
                    </a:solidFill>
                  </a:tcPr>
                </a:tc>
              </a:tr>
              <a:tr h="370840">
                <a:tc>
                  <a:txBody>
                    <a:bodyPr/>
                    <a:lstStyle/>
                    <a:p>
                      <a:r>
                        <a:rPr lang="en-US" sz="1200" b="1" i="0" kern="1200" dirty="0" smtClean="0">
                          <a:solidFill>
                            <a:schemeClr val="dk1"/>
                          </a:solidFill>
                          <a:effectLst/>
                          <a:latin typeface="+mn-lt"/>
                          <a:ea typeface="+mn-ea"/>
                          <a:cs typeface="+mn-cs"/>
                        </a:rPr>
                        <a:t>Title of Research Requirement</a:t>
                      </a:r>
                      <a:endParaRPr lang="en-US" sz="1200" b="0" i="0" kern="1200" dirty="0" smtClean="0">
                        <a:solidFill>
                          <a:schemeClr val="dk1"/>
                        </a:solidFill>
                        <a:effectLst/>
                        <a:latin typeface="+mn-lt"/>
                        <a:ea typeface="+mn-ea"/>
                        <a:cs typeface="+mn-cs"/>
                      </a:endParaRPr>
                    </a:p>
                    <a:p>
                      <a:r>
                        <a:rPr lang="en-US" sz="1200" kern="1200" dirty="0" smtClean="0">
                          <a:solidFill>
                            <a:schemeClr val="dk1"/>
                          </a:solidFill>
                          <a:latin typeface="Arial" charset="0"/>
                          <a:ea typeface="+mn-ea"/>
                          <a:cs typeface="Arial" charset="0"/>
                        </a:rPr>
                        <a:t>Process Development for NextGen Flight Data Presentation/Management</a:t>
                      </a:r>
                      <a:endParaRPr lang="en-US" sz="1200" kern="1200" dirty="0">
                        <a:solidFill>
                          <a:schemeClr val="dk1"/>
                        </a:solidFill>
                        <a:latin typeface="Arial" charset="0"/>
                        <a:ea typeface="+mn-ea"/>
                        <a:cs typeface="Arial" charset="0"/>
                      </a:endParaRPr>
                    </a:p>
                  </a:txBody>
                  <a:tcPr/>
                </a:tc>
              </a:tr>
              <a:tr h="370840">
                <a:tc>
                  <a:txBody>
                    <a:bodyPr/>
                    <a:lstStyle/>
                    <a:p>
                      <a:r>
                        <a:rPr lang="en-US" sz="1200" b="0" i="0" u="sng" kern="1200" dirty="0" smtClean="0">
                          <a:solidFill>
                            <a:schemeClr val="dk1"/>
                          </a:solidFill>
                          <a:effectLst/>
                          <a:latin typeface="+mn-lt"/>
                          <a:ea typeface="+mn-ea"/>
                          <a:cs typeface="+mn-cs"/>
                        </a:rPr>
                        <a:t>Problem/need</a:t>
                      </a:r>
                      <a:r>
                        <a:rPr lang="en-US" sz="1200" b="0" i="0" kern="1200" dirty="0" smtClean="0">
                          <a:solidFill>
                            <a:schemeClr val="dk1"/>
                          </a:solidFill>
                          <a:effectLst/>
                          <a:latin typeface="+mn-lt"/>
                          <a:ea typeface="+mn-ea"/>
                          <a:cs typeface="+mn-cs"/>
                        </a:rPr>
                        <a:t>: </a:t>
                      </a:r>
                      <a:r>
                        <a:rPr lang="en-US" sz="1200" kern="1200" dirty="0" smtClean="0">
                          <a:solidFill>
                            <a:schemeClr val="dk1"/>
                          </a:solidFill>
                          <a:latin typeface="Arial" charset="0"/>
                          <a:ea typeface="+mn-ea"/>
                          <a:cs typeface="Arial" charset="0"/>
                        </a:rPr>
                        <a:t>How will the </a:t>
                      </a:r>
                      <a:r>
                        <a:rPr lang="en-US" sz="1200" kern="1200" dirty="0" err="1" smtClean="0">
                          <a:solidFill>
                            <a:schemeClr val="dk1"/>
                          </a:solidFill>
                          <a:latin typeface="Arial" charset="0"/>
                          <a:ea typeface="+mn-ea"/>
                          <a:cs typeface="Arial" charset="0"/>
                        </a:rPr>
                        <a:t>datablocks</a:t>
                      </a:r>
                      <a:r>
                        <a:rPr lang="en-US" sz="1200" kern="1200" dirty="0" smtClean="0">
                          <a:solidFill>
                            <a:schemeClr val="dk1"/>
                          </a:solidFill>
                          <a:latin typeface="Arial" charset="0"/>
                          <a:ea typeface="+mn-ea"/>
                          <a:cs typeface="Arial" charset="0"/>
                        </a:rPr>
                        <a:t> </a:t>
                      </a:r>
                      <a:r>
                        <a:rPr lang="en-US" sz="1200" kern="1200" baseline="0" dirty="0" smtClean="0">
                          <a:solidFill>
                            <a:schemeClr val="dk1"/>
                          </a:solidFill>
                          <a:latin typeface="Arial" charset="0"/>
                          <a:ea typeface="+mn-ea"/>
                          <a:cs typeface="Arial" charset="0"/>
                        </a:rPr>
                        <a:t>for </a:t>
                      </a:r>
                      <a:r>
                        <a:rPr lang="en-US" sz="1200" kern="1200" dirty="0" smtClean="0">
                          <a:solidFill>
                            <a:schemeClr val="dk1"/>
                          </a:solidFill>
                          <a:latin typeface="Arial" charset="0"/>
                          <a:ea typeface="+mn-ea"/>
                          <a:cs typeface="Arial" charset="0"/>
                        </a:rPr>
                        <a:t>ERAM, STARS, and TBFM present only the most critical information in the data block,</a:t>
                      </a:r>
                      <a:r>
                        <a:rPr lang="en-US" sz="1200" kern="1200" baseline="0" dirty="0" smtClean="0">
                          <a:solidFill>
                            <a:schemeClr val="dk1"/>
                          </a:solidFill>
                          <a:latin typeface="Arial" charset="0"/>
                          <a:ea typeface="+mn-ea"/>
                          <a:cs typeface="Arial" charset="0"/>
                        </a:rPr>
                        <a:t> including indicators for mixed equipage</a:t>
                      </a:r>
                      <a:endParaRPr lang="en-US" sz="1200" kern="1200" dirty="0" smtClean="0">
                        <a:solidFill>
                          <a:schemeClr val="dk1"/>
                        </a:solidFill>
                        <a:latin typeface="Arial" charset="0"/>
                        <a:ea typeface="+mn-ea"/>
                        <a:cs typeface="Arial" charset="0"/>
                      </a:endParaRPr>
                    </a:p>
                  </a:txBody>
                  <a:tcPr/>
                </a:tc>
              </a:tr>
              <a:tr h="370840">
                <a:tc>
                  <a:txBody>
                    <a:bodyPr/>
                    <a:lstStyle/>
                    <a:p>
                      <a:r>
                        <a:rPr lang="en-US" sz="1200" b="0" i="0" u="sng" kern="1200" dirty="0" smtClean="0">
                          <a:solidFill>
                            <a:schemeClr val="dk1"/>
                          </a:solidFill>
                          <a:effectLst/>
                          <a:latin typeface="+mn-lt"/>
                          <a:ea typeface="+mn-ea"/>
                          <a:cs typeface="+mn-cs"/>
                        </a:rPr>
                        <a:t>Milestones</a:t>
                      </a:r>
                    </a:p>
                    <a:p>
                      <a:r>
                        <a:rPr lang="en-US" sz="1200" b="0" i="0" u="sng" kern="1200" dirty="0" smtClean="0">
                          <a:solidFill>
                            <a:schemeClr val="dk1"/>
                          </a:solidFill>
                          <a:effectLst/>
                          <a:latin typeface="+mn-lt"/>
                          <a:ea typeface="+mn-ea"/>
                          <a:cs typeface="+mn-cs"/>
                        </a:rPr>
                        <a:t>Phase 1</a:t>
                      </a:r>
                      <a:r>
                        <a:rPr lang="en-US" sz="1200" b="0" i="0" kern="1200" dirty="0" smtClean="0">
                          <a:solidFill>
                            <a:schemeClr val="dk1"/>
                          </a:solidFill>
                          <a:effectLst/>
                          <a:latin typeface="+mn-lt"/>
                          <a:ea typeface="+mn-ea"/>
                          <a:cs typeface="+mn-cs"/>
                        </a:rPr>
                        <a:t>: Literature review of previous cognitive task analysis and controller job assessments. (FY15)- </a:t>
                      </a:r>
                      <a:r>
                        <a:rPr lang="en-US" sz="1200" b="1" i="0" u="sng" kern="1200" dirty="0" smtClean="0">
                          <a:solidFill>
                            <a:schemeClr val="dk1"/>
                          </a:solidFill>
                          <a:effectLst/>
                          <a:latin typeface="+mn-lt"/>
                          <a:ea typeface="+mn-ea"/>
                          <a:cs typeface="+mn-cs"/>
                        </a:rPr>
                        <a:t>UNDERWAY</a:t>
                      </a:r>
                    </a:p>
                    <a:p>
                      <a:r>
                        <a:rPr lang="en-US" sz="1200" b="0" i="0" u="sng" kern="1200" dirty="0" smtClean="0">
                          <a:solidFill>
                            <a:schemeClr val="dk1"/>
                          </a:solidFill>
                          <a:effectLst/>
                          <a:latin typeface="+mn-lt"/>
                          <a:ea typeface="+mn-ea"/>
                          <a:cs typeface="+mn-cs"/>
                        </a:rPr>
                        <a:t>Phase 2:</a:t>
                      </a:r>
                      <a:r>
                        <a:rPr lang="en-US" sz="1200" b="0" i="0" kern="1200" dirty="0" smtClean="0">
                          <a:solidFill>
                            <a:schemeClr val="dk1"/>
                          </a:solidFill>
                          <a:effectLst/>
                          <a:latin typeface="+mn-lt"/>
                          <a:ea typeface="+mn-ea"/>
                          <a:cs typeface="+mn-cs"/>
                        </a:rPr>
                        <a:t> Prioritization Process for Information Elements to be Displayed on the Data Block. (FY16)</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sng" kern="1200" dirty="0" smtClean="0">
                          <a:solidFill>
                            <a:schemeClr val="dk1"/>
                          </a:solidFill>
                          <a:effectLst/>
                          <a:latin typeface="+mn-lt"/>
                          <a:ea typeface="+mn-ea"/>
                          <a:cs typeface="+mn-cs"/>
                        </a:rPr>
                        <a:t>Phase 3</a:t>
                      </a:r>
                      <a:r>
                        <a:rPr lang="en-US" sz="1200" b="0" i="0" kern="1200" dirty="0" smtClean="0">
                          <a:solidFill>
                            <a:schemeClr val="dk1"/>
                          </a:solidFill>
                          <a:effectLst/>
                          <a:latin typeface="+mn-lt"/>
                          <a:ea typeface="+mn-ea"/>
                          <a:cs typeface="+mn-cs"/>
                        </a:rPr>
                        <a:t>:  Design standard for existing and near-term ATC information elements. (FY17)</a:t>
                      </a:r>
                    </a:p>
                  </a:txBody>
                  <a:tcPr/>
                </a:tc>
              </a:tr>
              <a:tr h="370840">
                <a:tc>
                  <a:txBody>
                    <a:bodyPr/>
                    <a:lstStyle/>
                    <a:p>
                      <a:r>
                        <a:rPr lang="en-US" sz="1200" b="0" i="0" kern="1200" dirty="0" smtClean="0">
                          <a:solidFill>
                            <a:schemeClr val="dk1"/>
                          </a:solidFill>
                          <a:effectLst/>
                          <a:latin typeface="+mn-lt"/>
                          <a:ea typeface="+mn-ea"/>
                          <a:cs typeface="+mn-cs"/>
                        </a:rPr>
                        <a:t>Output</a:t>
                      </a:r>
                    </a:p>
                    <a:p>
                      <a:r>
                        <a:rPr lang="en-US" sz="1200" b="0" i="0" kern="1200" dirty="0" smtClean="0">
                          <a:solidFill>
                            <a:schemeClr val="dk1"/>
                          </a:solidFill>
                          <a:effectLst/>
                          <a:latin typeface="+mn-lt"/>
                          <a:ea typeface="+mn-ea"/>
                          <a:cs typeface="+mn-cs"/>
                        </a:rPr>
                        <a:t>The project team will then develop a process to determine the necessary data elements to be displayed to the controllers in each of the four domains.</a:t>
                      </a:r>
                    </a:p>
                    <a:p>
                      <a:r>
                        <a:rPr lang="en-US" sz="1200" b="0" i="0" kern="1200" dirty="0" smtClean="0">
                          <a:solidFill>
                            <a:schemeClr val="dk1"/>
                          </a:solidFill>
                          <a:effectLst/>
                          <a:latin typeface="+mn-lt"/>
                          <a:ea typeface="+mn-ea"/>
                          <a:cs typeface="+mn-cs"/>
                        </a:rPr>
                        <a:t>This process will be delivered to the ATO and Program Offices designing the system interfaces and determining what flight information should be displayed and prioritized on the Data Block.</a:t>
                      </a:r>
                    </a:p>
                  </a:txBody>
                  <a:tcPr/>
                </a:tc>
              </a:tr>
            </a:tbl>
          </a:graphicData>
        </a:graphic>
      </p:graphicFrame>
      <p:sp>
        <p:nvSpPr>
          <p:cNvPr id="7" name="TextBox 6"/>
          <p:cNvSpPr txBox="1"/>
          <p:nvPr/>
        </p:nvSpPr>
        <p:spPr>
          <a:xfrm>
            <a:off x="311727" y="6027003"/>
            <a:ext cx="4038600" cy="830997"/>
          </a:xfrm>
          <a:prstGeom prst="rect">
            <a:avLst/>
          </a:prstGeom>
          <a:solidFill>
            <a:srgbClr val="B2B2B2"/>
          </a:solidFill>
        </p:spPr>
        <p:txBody>
          <a:bodyPr wrap="square" rtlCol="0">
            <a:spAutoFit/>
          </a:bodyPr>
          <a:lstStyle/>
          <a:p>
            <a:pPr>
              <a:buNone/>
            </a:pPr>
            <a:r>
              <a:rPr lang="en-US" dirty="0" smtClean="0"/>
              <a:t>Addressed in quad charts – Wednesday Review</a:t>
            </a:r>
            <a:endParaRPr lang="en-US" dirty="0"/>
          </a:p>
        </p:txBody>
      </p:sp>
    </p:spTree>
    <p:extLst>
      <p:ext uri="{BB962C8B-B14F-4D97-AF65-F5344CB8AC3E}">
        <p14:creationId xmlns:p14="http://schemas.microsoft.com/office/powerpoint/2010/main" val="3970794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304800"/>
            <a:ext cx="8472488" cy="609600"/>
          </a:xfrm>
        </p:spPr>
        <p:txBody>
          <a:bodyPr/>
          <a:lstStyle/>
          <a:p>
            <a:r>
              <a:rPr lang="en-US" dirty="0">
                <a:latin typeface="Arial" panose="020B0604020202020204" pitchFamily="34" charset="0"/>
                <a:cs typeface="Arial" panose="020B0604020202020204" pitchFamily="34" charset="0"/>
              </a:rPr>
              <a:t>Human Machine Design, Integration, and Certification</a:t>
            </a:r>
            <a:endParaRPr lang="en-US" dirty="0"/>
          </a:p>
        </p:txBody>
      </p:sp>
      <p:sp>
        <p:nvSpPr>
          <p:cNvPr id="5" name="Rectangle 4"/>
          <p:cNvSpPr/>
          <p:nvPr/>
        </p:nvSpPr>
        <p:spPr>
          <a:xfrm>
            <a:off x="304800" y="1129605"/>
            <a:ext cx="8382000" cy="954107"/>
          </a:xfrm>
          <a:prstGeom prst="rect">
            <a:avLst/>
          </a:prstGeom>
        </p:spPr>
        <p:txBody>
          <a:bodyPr wrap="square">
            <a:spAutoFit/>
          </a:bodyPr>
          <a:lstStyle/>
          <a:p>
            <a:pPr marL="0" indent="0">
              <a:buNone/>
            </a:pPr>
            <a:r>
              <a:rPr lang="en-US" sz="1400" dirty="0">
                <a:latin typeface="Arial" panose="020B0604020202020204" pitchFamily="34" charset="0"/>
                <a:cs typeface="Arial" panose="020B0604020202020204" pitchFamily="34" charset="0"/>
              </a:rPr>
              <a:t>Airspace system complexity will increase dramatically given the number and diversity of aircraft, aircraft equipage levels, airborne and ground-base capabilities as well as operator cultures and proficiencies. Operators in the system, such as controllers and pilots will not be able to keep track of and properly manage this complexity.</a:t>
            </a:r>
          </a:p>
        </p:txBody>
      </p:sp>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7</a:t>
            </a:fld>
            <a:endParaRPr lang="en-US" dirty="0"/>
          </a:p>
        </p:txBody>
      </p:sp>
      <p:graphicFrame>
        <p:nvGraphicFramePr>
          <p:cNvPr id="6" name="Table Placeholder 3"/>
          <p:cNvGraphicFramePr>
            <a:graphicFrameLocks noGrp="1"/>
          </p:cNvGraphicFramePr>
          <p:nvPr>
            <p:ph type="tbl" idx="1"/>
            <p:extLst>
              <p:ext uri="{D42A27DB-BD31-4B8C-83A1-F6EECF244321}">
                <p14:modId xmlns:p14="http://schemas.microsoft.com/office/powerpoint/2010/main" val="4026117115"/>
              </p:ext>
            </p:extLst>
          </p:nvPr>
        </p:nvGraphicFramePr>
        <p:xfrm>
          <a:off x="381000" y="2143760"/>
          <a:ext cx="8382000" cy="3479800"/>
        </p:xfrm>
        <a:graphic>
          <a:graphicData uri="http://schemas.openxmlformats.org/drawingml/2006/table">
            <a:tbl>
              <a:tblPr firstRow="1" bandRow="1">
                <a:tableStyleId>{5C22544A-7EE6-4342-B048-85BDC9FD1C3A}</a:tableStyleId>
              </a:tblPr>
              <a:tblGrid>
                <a:gridCol w="8382000"/>
              </a:tblGrid>
              <a:tr h="370840">
                <a:tc>
                  <a:txBody>
                    <a:bodyPr/>
                    <a:lstStyle/>
                    <a:p>
                      <a:r>
                        <a:rPr lang="en-US" sz="1200" dirty="0" smtClean="0"/>
                        <a:t>Focal Project:  </a:t>
                      </a:r>
                      <a:r>
                        <a:rPr lang="en-US" sz="1200" dirty="0" err="1" smtClean="0"/>
                        <a:t>A11G.HF</a:t>
                      </a:r>
                      <a:r>
                        <a:rPr lang="en-US" sz="1200" dirty="0" smtClean="0"/>
                        <a:t>-15-3</a:t>
                      </a:r>
                      <a:endParaRPr lang="en-US" sz="1200" dirty="0"/>
                    </a:p>
                  </a:txBody>
                  <a:tcPr>
                    <a:solidFill>
                      <a:schemeClr val="accent2"/>
                    </a:solidFill>
                  </a:tcPr>
                </a:tc>
              </a:tr>
              <a:tr h="370840">
                <a:tc>
                  <a:txBody>
                    <a:bodyPr/>
                    <a:lstStyle/>
                    <a:p>
                      <a:r>
                        <a:rPr lang="en-US" sz="1200" b="1" i="0" kern="1200" dirty="0" smtClean="0">
                          <a:solidFill>
                            <a:schemeClr val="dk1"/>
                          </a:solidFill>
                          <a:effectLst/>
                          <a:latin typeface="+mn-lt"/>
                          <a:ea typeface="+mn-ea"/>
                          <a:cs typeface="+mn-cs"/>
                        </a:rPr>
                        <a:t>Title of Research Requirement</a:t>
                      </a:r>
                      <a:endParaRPr lang="en-US" sz="1200" b="0" i="0" kern="1200" dirty="0" smtClean="0">
                        <a:solidFill>
                          <a:schemeClr val="dk1"/>
                        </a:solidFill>
                        <a:effectLst/>
                        <a:latin typeface="+mn-lt"/>
                        <a:ea typeface="+mn-ea"/>
                        <a:cs typeface="+mn-cs"/>
                      </a:endParaRPr>
                    </a:p>
                    <a:p>
                      <a:r>
                        <a:rPr lang="en-US" sz="1200" b="0" i="0" kern="1200" dirty="0" smtClean="0">
                          <a:solidFill>
                            <a:schemeClr val="dk1"/>
                          </a:solidFill>
                          <a:effectLst/>
                          <a:latin typeface="+mn-lt"/>
                          <a:ea typeface="+mn-ea"/>
                          <a:cs typeface="+mn-cs"/>
                        </a:rPr>
                        <a:t>Avionics and New Technologies: Certification and Operational Approval Criteria</a:t>
                      </a:r>
                      <a:endParaRPr lang="en-US" sz="1200" b="0" i="0" kern="1200" dirty="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Problem/need</a:t>
                      </a:r>
                      <a:r>
                        <a:rPr lang="en-US" sz="1200" b="0" i="0" kern="120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On-going research is needed to provide evaluation criteria, minimum requirements, recommendations, and best practices related to human factors/pilot interface issues such as colors, symbols, fonts, labels, workload, situation awareness, errors, etc. for the FAA Certification and Flight Standards personnel who evaluate flight deck systems and applications/functions, procedures, training, and operational use.</a:t>
                      </a:r>
                      <a:endParaRPr lang="en-US" sz="1200" b="0" i="0" kern="1200" dirty="0" smtClean="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Milestones</a:t>
                      </a:r>
                    </a:p>
                    <a:p>
                      <a:r>
                        <a:rPr lang="en-US" sz="1200" u="sng" kern="1200" dirty="0" smtClean="0">
                          <a:solidFill>
                            <a:schemeClr val="dk1"/>
                          </a:solidFill>
                          <a:effectLst/>
                          <a:latin typeface="+mn-lt"/>
                          <a:ea typeface="+mn-ea"/>
                          <a:cs typeface="+mn-cs"/>
                        </a:rPr>
                        <a:t>Phase 1</a:t>
                      </a:r>
                      <a:r>
                        <a:rPr lang="en-US" sz="1200" kern="1200" dirty="0" smtClean="0">
                          <a:solidFill>
                            <a:schemeClr val="dk1"/>
                          </a:solidFill>
                          <a:effectLst/>
                          <a:latin typeface="+mn-lt"/>
                          <a:ea typeface="+mn-ea"/>
                          <a:cs typeface="+mn-cs"/>
                        </a:rPr>
                        <a:t>: Review/update research literature.</a:t>
                      </a:r>
                    </a:p>
                    <a:p>
                      <a:r>
                        <a:rPr lang="en-US" sz="1200" u="sng" kern="1200" dirty="0" smtClean="0">
                          <a:solidFill>
                            <a:schemeClr val="dk1"/>
                          </a:solidFill>
                          <a:effectLst/>
                          <a:latin typeface="+mn-lt"/>
                          <a:ea typeface="+mn-ea"/>
                          <a:cs typeface="+mn-cs"/>
                        </a:rPr>
                        <a:t>Phase 2:</a:t>
                      </a:r>
                      <a:r>
                        <a:rPr lang="en-US" sz="1200" kern="1200" dirty="0" smtClean="0">
                          <a:solidFill>
                            <a:schemeClr val="dk1"/>
                          </a:solidFill>
                          <a:effectLst/>
                          <a:latin typeface="+mn-lt"/>
                          <a:ea typeface="+mn-ea"/>
                          <a:cs typeface="+mn-cs"/>
                        </a:rPr>
                        <a:t> Analysis of incident/accident data (e.g., ASRS) - to identify potential safety issues seen in the field.</a:t>
                      </a:r>
                    </a:p>
                    <a:p>
                      <a:r>
                        <a:rPr lang="en-US" sz="1200" u="sng" kern="1200" dirty="0" smtClean="0">
                          <a:solidFill>
                            <a:schemeClr val="dk1"/>
                          </a:solidFill>
                          <a:effectLst/>
                          <a:latin typeface="+mn-lt"/>
                          <a:ea typeface="+mn-ea"/>
                          <a:cs typeface="+mn-cs"/>
                        </a:rPr>
                        <a:t>Phase 3</a:t>
                      </a:r>
                      <a:r>
                        <a:rPr lang="en-US" sz="1200" kern="1200" dirty="0" smtClean="0">
                          <a:solidFill>
                            <a:schemeClr val="dk1"/>
                          </a:solidFill>
                          <a:effectLst/>
                          <a:latin typeface="+mn-lt"/>
                          <a:ea typeface="+mn-ea"/>
                          <a:cs typeface="+mn-cs"/>
                        </a:rPr>
                        <a:t>: Update industry product review - ”consumer reports” type document which provides a listing of systems, features and functions approved.  Helps streamline approvals because FAA knows what’s been approved before vs. what is new/novel.</a:t>
                      </a:r>
                      <a:endParaRPr lang="en-US" sz="1200" b="0" i="0" kern="1200" dirty="0" smtClean="0">
                        <a:solidFill>
                          <a:schemeClr val="dk1"/>
                        </a:solidFill>
                        <a:effectLst/>
                        <a:latin typeface="+mn-lt"/>
                        <a:ea typeface="+mn-ea"/>
                        <a:cs typeface="+mn-cs"/>
                      </a:endParaRPr>
                    </a:p>
                  </a:txBody>
                  <a:tcPr/>
                </a:tc>
              </a:tr>
              <a:tr h="370840">
                <a:tc>
                  <a:txBody>
                    <a:bodyPr/>
                    <a:lstStyle/>
                    <a:p>
                      <a:r>
                        <a:rPr lang="en-US" sz="1200" b="0" i="0" kern="1200" dirty="0" smtClean="0">
                          <a:solidFill>
                            <a:schemeClr val="dk1"/>
                          </a:solidFill>
                          <a:effectLst/>
                          <a:latin typeface="+mn-lt"/>
                          <a:ea typeface="+mn-ea"/>
                          <a:cs typeface="+mn-cs"/>
                        </a:rPr>
                        <a:t>Output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Website  and eBook (FY15) - </a:t>
                      </a:r>
                      <a:r>
                        <a:rPr lang="en-US" altLang="en-US" sz="1200" b="1" u="sng" dirty="0" smtClean="0"/>
                        <a:t>Created a test version interactive website for the General Guidance document</a:t>
                      </a:r>
                      <a:endParaRPr lang="en-US" sz="1200" b="1" u="sng" dirty="0" smtClean="0"/>
                    </a:p>
                    <a:p>
                      <a:pPr>
                        <a:buNone/>
                      </a:pPr>
                      <a:r>
                        <a:rPr lang="en-US" sz="1200" dirty="0" smtClean="0"/>
                        <a:t>General Guidance Document update (</a:t>
                      </a:r>
                      <a:r>
                        <a:rPr lang="en-US" sz="1200" dirty="0" err="1" smtClean="0"/>
                        <a:t>FY16</a:t>
                      </a:r>
                      <a:r>
                        <a:rPr lang="en-US" sz="1200" dirty="0" smtClean="0"/>
                        <a:t>)</a:t>
                      </a:r>
                    </a:p>
                  </a:txBody>
                  <a:tcPr/>
                </a:tc>
              </a:tr>
            </a:tbl>
          </a:graphicData>
        </a:graphic>
      </p:graphicFrame>
      <p:sp>
        <p:nvSpPr>
          <p:cNvPr id="7" name="TextBox 6"/>
          <p:cNvSpPr txBox="1"/>
          <p:nvPr/>
        </p:nvSpPr>
        <p:spPr>
          <a:xfrm>
            <a:off x="311727" y="6027003"/>
            <a:ext cx="4038600" cy="830997"/>
          </a:xfrm>
          <a:prstGeom prst="rect">
            <a:avLst/>
          </a:prstGeom>
          <a:solidFill>
            <a:srgbClr val="B2B2B2"/>
          </a:solidFill>
        </p:spPr>
        <p:txBody>
          <a:bodyPr wrap="square" rtlCol="0">
            <a:spAutoFit/>
          </a:bodyPr>
          <a:lstStyle/>
          <a:p>
            <a:pPr>
              <a:buNone/>
            </a:pPr>
            <a:r>
              <a:rPr lang="en-US" dirty="0" smtClean="0"/>
              <a:t>Addressed in quad charts – Tuesday Review</a:t>
            </a:r>
            <a:endParaRPr lang="en-US" dirty="0"/>
          </a:p>
        </p:txBody>
      </p:sp>
    </p:spTree>
    <p:extLst>
      <p:ext uri="{BB962C8B-B14F-4D97-AF65-F5344CB8AC3E}">
        <p14:creationId xmlns:p14="http://schemas.microsoft.com/office/powerpoint/2010/main" val="15417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panose="020B0604020202020204" pitchFamily="34" charset="0"/>
                <a:cs typeface="Arial" panose="020B0604020202020204" pitchFamily="34" charset="0"/>
              </a:rPr>
              <a:t>Workforce Selection, Training, and Proficiency</a:t>
            </a:r>
            <a:endParaRPr lang="en-US" dirty="0"/>
          </a:p>
        </p:txBody>
      </p:sp>
      <p:sp>
        <p:nvSpPr>
          <p:cNvPr id="5" name="Rectangle 4"/>
          <p:cNvSpPr/>
          <p:nvPr/>
        </p:nvSpPr>
        <p:spPr>
          <a:xfrm>
            <a:off x="304800" y="1194137"/>
            <a:ext cx="8382000" cy="1384995"/>
          </a:xfrm>
          <a:prstGeom prst="rect">
            <a:avLst/>
          </a:prstGeom>
        </p:spPr>
        <p:txBody>
          <a:bodyPr wrap="square">
            <a:spAutoFit/>
          </a:bodyPr>
          <a:lstStyle/>
          <a:p>
            <a:pPr marL="0" indent="0">
              <a:buNone/>
            </a:pPr>
            <a:r>
              <a:rPr lang="en-US" sz="1400" dirty="0">
                <a:latin typeface="Arial" panose="020B0604020202020204" pitchFamily="34" charset="0"/>
                <a:cs typeface="Arial" panose="020B0604020202020204" pitchFamily="34" charset="0"/>
              </a:rPr>
              <a:t>Understanding the human </a:t>
            </a:r>
            <a:r>
              <a:rPr lang="en-US" sz="1400" dirty="0" smtClean="0">
                <a:latin typeface="Arial" panose="020B0604020202020204" pitchFamily="34" charset="0"/>
                <a:cs typeface="Arial" panose="020B0604020202020204" pitchFamily="34" charset="0"/>
              </a:rPr>
              <a:t>factors </a:t>
            </a:r>
            <a:r>
              <a:rPr lang="en-US" sz="1400" dirty="0">
                <a:latin typeface="Arial" panose="020B0604020202020204" pitchFamily="34" charset="0"/>
                <a:cs typeface="Arial" panose="020B0604020202020204" pitchFamily="34" charset="0"/>
              </a:rPr>
              <a:t>aspects and required skills, aptitude, and traits for the human components required for NextGen is essential for the optimal design of NextGen and for hiring, training, and maintaining a workforce. This will enable the workforce to continuously adapt to increasing demands of interacting with automated systems while remaining proficient in manual handling operations in order to provide the flexibility and safely handle the variability in the system to mitigate operational and safety risk.</a:t>
            </a:r>
            <a:endParaRPr lang="en-US" sz="4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0"/>
          </p:nvPr>
        </p:nvSpPr>
        <p:spPr/>
        <p:txBody>
          <a:bodyPr/>
          <a:lstStyle/>
          <a:p>
            <a:pPr>
              <a:defRPr/>
            </a:pPr>
            <a:fld id="{9CB4B395-360B-4AF0-A328-253065664D88}" type="slidenum">
              <a:rPr lang="en-US" smtClean="0"/>
              <a:pPr>
                <a:defRPr/>
              </a:pPr>
              <a:t>8</a:t>
            </a:fld>
            <a:endParaRPr lang="en-US" dirty="0"/>
          </a:p>
        </p:txBody>
      </p:sp>
      <p:graphicFrame>
        <p:nvGraphicFramePr>
          <p:cNvPr id="6" name="Table Placeholder 3"/>
          <p:cNvGraphicFramePr>
            <a:graphicFrameLocks noGrp="1"/>
          </p:cNvGraphicFramePr>
          <p:nvPr>
            <p:ph type="tbl" idx="1"/>
            <p:extLst>
              <p:ext uri="{D42A27DB-BD31-4B8C-83A1-F6EECF244321}">
                <p14:modId xmlns:p14="http://schemas.microsoft.com/office/powerpoint/2010/main" val="2083916891"/>
              </p:ext>
            </p:extLst>
          </p:nvPr>
        </p:nvGraphicFramePr>
        <p:xfrm>
          <a:off x="381000" y="2616200"/>
          <a:ext cx="8382000" cy="3296920"/>
        </p:xfrm>
        <a:graphic>
          <a:graphicData uri="http://schemas.openxmlformats.org/drawingml/2006/table">
            <a:tbl>
              <a:tblPr firstRow="1" bandRow="1">
                <a:tableStyleId>{5C22544A-7EE6-4342-B048-85BDC9FD1C3A}</a:tableStyleId>
              </a:tblPr>
              <a:tblGrid>
                <a:gridCol w="8382000"/>
              </a:tblGrid>
              <a:tr h="370840">
                <a:tc>
                  <a:txBody>
                    <a:bodyPr/>
                    <a:lstStyle/>
                    <a:p>
                      <a:r>
                        <a:rPr lang="en-US" sz="1200" dirty="0" smtClean="0"/>
                        <a:t>Focal Project:  </a:t>
                      </a:r>
                      <a:r>
                        <a:rPr lang="en-US" sz="1200" dirty="0" err="1" smtClean="0"/>
                        <a:t>NGHF</a:t>
                      </a:r>
                      <a:r>
                        <a:rPr lang="en-US" sz="1200" dirty="0" smtClean="0"/>
                        <a:t>-2015-03</a:t>
                      </a:r>
                      <a:endParaRPr lang="en-US" sz="1200" dirty="0"/>
                    </a:p>
                  </a:txBody>
                  <a:tcPr>
                    <a:solidFill>
                      <a:schemeClr val="accent2"/>
                    </a:solidFill>
                  </a:tcPr>
                </a:tc>
              </a:tr>
              <a:tr h="370840">
                <a:tc>
                  <a:txBody>
                    <a:bodyPr/>
                    <a:lstStyle/>
                    <a:p>
                      <a:r>
                        <a:rPr lang="en-US" sz="1200" b="1" i="0" kern="1200" dirty="0" smtClean="0">
                          <a:solidFill>
                            <a:schemeClr val="dk1"/>
                          </a:solidFill>
                          <a:effectLst/>
                          <a:latin typeface="+mn-lt"/>
                          <a:ea typeface="+mn-ea"/>
                          <a:cs typeface="+mn-cs"/>
                        </a:rPr>
                        <a:t>Title of Research Requirement</a:t>
                      </a:r>
                      <a:endParaRPr lang="en-US" sz="1200" b="0" i="0" kern="1200" dirty="0" smtClean="0">
                        <a:solidFill>
                          <a:schemeClr val="dk1"/>
                        </a:solidFill>
                        <a:effectLst/>
                        <a:latin typeface="+mn-lt"/>
                        <a:ea typeface="+mn-ea"/>
                        <a:cs typeface="+mn-cs"/>
                      </a:endParaRPr>
                    </a:p>
                    <a:p>
                      <a:r>
                        <a:rPr lang="en-US" sz="1200" kern="1200" dirty="0" smtClean="0">
                          <a:solidFill>
                            <a:schemeClr val="dk1"/>
                          </a:solidFill>
                          <a:effectLst/>
                          <a:latin typeface="+mn-lt"/>
                          <a:ea typeface="+mn-ea"/>
                          <a:cs typeface="+mn-cs"/>
                        </a:rPr>
                        <a:t>NextGen: Procedures, Tasks, Skills and Training for NextGen Air Carrier Pilots and Dispatchers</a:t>
                      </a:r>
                      <a:endParaRPr lang="en-US" sz="1200" b="0" i="0" kern="1200" dirty="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Problem/need</a:t>
                      </a:r>
                      <a:r>
                        <a:rPr lang="en-US" sz="1200" b="0" i="0" kern="120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Research is needed to establish and validate the flight crew procedures and training and checking requirements for pilots and dispatchers as their jobs change in response to phased implementation of NextGen technologies. Performance in both normal and non-normal situations must be considered.</a:t>
                      </a:r>
                      <a:endParaRPr lang="en-US" sz="1200" b="0" i="0" kern="1200" dirty="0" smtClean="0">
                        <a:solidFill>
                          <a:schemeClr val="dk1"/>
                        </a:solidFill>
                        <a:effectLst/>
                        <a:latin typeface="+mn-lt"/>
                        <a:ea typeface="+mn-ea"/>
                        <a:cs typeface="+mn-cs"/>
                      </a:endParaRPr>
                    </a:p>
                  </a:txBody>
                  <a:tcPr/>
                </a:tc>
              </a:tr>
              <a:tr h="370840">
                <a:tc>
                  <a:txBody>
                    <a:bodyPr/>
                    <a:lstStyle/>
                    <a:p>
                      <a:r>
                        <a:rPr lang="en-US" sz="1200" b="0" i="0" u="sng" kern="1200" dirty="0" smtClean="0">
                          <a:solidFill>
                            <a:schemeClr val="dk1"/>
                          </a:solidFill>
                          <a:effectLst/>
                          <a:latin typeface="+mn-lt"/>
                          <a:ea typeface="+mn-ea"/>
                          <a:cs typeface="+mn-cs"/>
                        </a:rPr>
                        <a:t>Milestones</a:t>
                      </a:r>
                    </a:p>
                    <a:p>
                      <a:r>
                        <a:rPr lang="en-US" sz="1200" u="sng" kern="1200" dirty="0" smtClean="0">
                          <a:solidFill>
                            <a:schemeClr val="dk1"/>
                          </a:solidFill>
                          <a:effectLst/>
                          <a:latin typeface="+mn-lt"/>
                          <a:ea typeface="+mn-ea"/>
                          <a:cs typeface="+mn-cs"/>
                        </a:rPr>
                        <a:t>Phase 1</a:t>
                      </a:r>
                      <a:r>
                        <a:rPr lang="en-US" sz="1200" kern="1200" dirty="0" smtClean="0">
                          <a:solidFill>
                            <a:schemeClr val="dk1"/>
                          </a:solidFill>
                          <a:effectLst/>
                          <a:latin typeface="+mn-lt"/>
                          <a:ea typeface="+mn-ea"/>
                          <a:cs typeface="+mn-cs"/>
                        </a:rPr>
                        <a:t>: Review/update research literature. (FY15) – </a:t>
                      </a:r>
                      <a:r>
                        <a:rPr lang="en-US" sz="1200" b="1" u="sng" kern="1200" dirty="0" smtClean="0">
                          <a:solidFill>
                            <a:schemeClr val="dk1"/>
                          </a:solidFill>
                          <a:effectLst/>
                          <a:latin typeface="+mn-lt"/>
                          <a:ea typeface="+mn-ea"/>
                          <a:cs typeface="+mn-cs"/>
                        </a:rPr>
                        <a:t>Moving to FY16</a:t>
                      </a:r>
                    </a:p>
                    <a:p>
                      <a:r>
                        <a:rPr lang="en-US" sz="1200" u="sng" kern="1200" dirty="0" smtClean="0">
                          <a:solidFill>
                            <a:schemeClr val="dk1"/>
                          </a:solidFill>
                          <a:effectLst/>
                          <a:latin typeface="+mn-lt"/>
                          <a:ea typeface="+mn-ea"/>
                          <a:cs typeface="+mn-cs"/>
                        </a:rPr>
                        <a:t>Phase 2:</a:t>
                      </a:r>
                      <a:r>
                        <a:rPr lang="en-US" sz="1200" kern="1200" dirty="0" smtClean="0">
                          <a:solidFill>
                            <a:schemeClr val="dk1"/>
                          </a:solidFill>
                          <a:effectLst/>
                          <a:latin typeface="+mn-lt"/>
                          <a:ea typeface="+mn-ea"/>
                          <a:cs typeface="+mn-cs"/>
                        </a:rPr>
                        <a:t> instructional requirements analysis of all relevant job tasks for pilots and dispatchers, to include individual, crew and team tasks. (FY15) - </a:t>
                      </a:r>
                      <a:r>
                        <a:rPr lang="en-US" sz="1200" b="1" u="sng" kern="1200" dirty="0" smtClean="0">
                          <a:solidFill>
                            <a:schemeClr val="dk1"/>
                          </a:solidFill>
                          <a:effectLst/>
                          <a:latin typeface="+mn-lt"/>
                          <a:ea typeface="+mn-ea"/>
                          <a:cs typeface="+mn-cs"/>
                        </a:rPr>
                        <a:t>Moving to FY16 </a:t>
                      </a:r>
                      <a:endParaRPr lang="en-US" sz="1200" kern="1200" dirty="0" smtClean="0">
                        <a:solidFill>
                          <a:schemeClr val="dk1"/>
                        </a:solidFill>
                        <a:effectLst/>
                        <a:latin typeface="+mn-lt"/>
                        <a:ea typeface="+mn-ea"/>
                        <a:cs typeface="+mn-cs"/>
                      </a:endParaRPr>
                    </a:p>
                    <a:p>
                      <a:r>
                        <a:rPr lang="en-US" sz="1200" u="sng" kern="1200" dirty="0" smtClean="0">
                          <a:solidFill>
                            <a:schemeClr val="dk1"/>
                          </a:solidFill>
                          <a:effectLst/>
                          <a:latin typeface="+mn-lt"/>
                          <a:ea typeface="+mn-ea"/>
                          <a:cs typeface="+mn-cs"/>
                        </a:rPr>
                        <a:t>Phase 3</a:t>
                      </a:r>
                      <a:r>
                        <a:rPr lang="en-US" sz="1200" kern="1200" dirty="0" smtClean="0">
                          <a:solidFill>
                            <a:schemeClr val="dk1"/>
                          </a:solidFill>
                          <a:effectLst/>
                          <a:latin typeface="+mn-lt"/>
                          <a:ea typeface="+mn-ea"/>
                          <a:cs typeface="+mn-cs"/>
                        </a:rPr>
                        <a:t>: Finalize the training design that will drive FAA training and checking guidance. (FY15/</a:t>
                      </a:r>
                      <a:r>
                        <a:rPr lang="en-US" sz="1200" kern="1200" dirty="0" err="1" smtClean="0">
                          <a:solidFill>
                            <a:schemeClr val="dk1"/>
                          </a:solidFill>
                          <a:effectLst/>
                          <a:latin typeface="+mn-lt"/>
                          <a:ea typeface="+mn-ea"/>
                          <a:cs typeface="+mn-cs"/>
                        </a:rPr>
                        <a:t>FY16</a:t>
                      </a:r>
                      <a:r>
                        <a:rPr lang="en-US" sz="1200" kern="1200" dirty="0" smtClean="0">
                          <a:solidFill>
                            <a:schemeClr val="dk1"/>
                          </a:solidFill>
                          <a:effectLst/>
                          <a:latin typeface="+mn-lt"/>
                          <a:ea typeface="+mn-ea"/>
                          <a:cs typeface="+mn-cs"/>
                        </a:rPr>
                        <a:t>)</a:t>
                      </a:r>
                    </a:p>
                    <a:p>
                      <a:r>
                        <a:rPr lang="en-US" sz="1200" b="0" i="0" u="sng" kern="1200" dirty="0" smtClean="0">
                          <a:solidFill>
                            <a:schemeClr val="dk1"/>
                          </a:solidFill>
                          <a:effectLst/>
                          <a:latin typeface="+mn-lt"/>
                          <a:ea typeface="+mn-ea"/>
                          <a:cs typeface="+mn-cs"/>
                        </a:rPr>
                        <a:t>Phase 4:</a:t>
                      </a:r>
                      <a:r>
                        <a:rPr lang="en-US" sz="1200" b="0" i="0" u="none" kern="120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Develop Recommendations for updates to FAA training policy and guidance material. (</a:t>
                      </a:r>
                      <a:r>
                        <a:rPr lang="en-US" sz="1200" kern="1200" dirty="0" err="1" smtClean="0">
                          <a:solidFill>
                            <a:schemeClr val="dk1"/>
                          </a:solidFill>
                          <a:effectLst/>
                          <a:latin typeface="+mn-lt"/>
                          <a:ea typeface="+mn-ea"/>
                          <a:cs typeface="+mn-cs"/>
                        </a:rPr>
                        <a:t>FY17</a:t>
                      </a:r>
                      <a:r>
                        <a:rPr lang="en-US" sz="1200" kern="1200" dirty="0" smtClean="0">
                          <a:solidFill>
                            <a:schemeClr val="dk1"/>
                          </a:solidFill>
                          <a:effectLst/>
                          <a:latin typeface="+mn-lt"/>
                          <a:ea typeface="+mn-ea"/>
                          <a:cs typeface="+mn-cs"/>
                        </a:rPr>
                        <a:t>)</a:t>
                      </a:r>
                      <a:endParaRPr lang="en-US" sz="1000" b="0" i="0" u="sng" kern="1200" dirty="0" smtClean="0">
                        <a:solidFill>
                          <a:schemeClr val="dk1"/>
                        </a:solidFill>
                        <a:effectLst/>
                        <a:latin typeface="+mn-lt"/>
                        <a:ea typeface="+mn-ea"/>
                        <a:cs typeface="+mn-cs"/>
                      </a:endParaRPr>
                    </a:p>
                  </a:txBody>
                  <a:tcPr/>
                </a:tc>
              </a:tr>
              <a:tr h="370840">
                <a:tc>
                  <a:txBody>
                    <a:bodyPr/>
                    <a:lstStyle/>
                    <a:p>
                      <a:r>
                        <a:rPr lang="en-US" sz="1200" b="0" i="0" kern="1200" dirty="0" smtClean="0">
                          <a:solidFill>
                            <a:schemeClr val="dk1"/>
                          </a:solidFill>
                          <a:effectLst/>
                          <a:latin typeface="+mn-lt"/>
                          <a:ea typeface="+mn-ea"/>
                          <a:cs typeface="+mn-cs"/>
                        </a:rPr>
                        <a:t>Output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dk1"/>
                          </a:solidFill>
                          <a:effectLst/>
                          <a:latin typeface="+mn-lt"/>
                          <a:ea typeface="+mn-ea"/>
                          <a:cs typeface="+mn-cs"/>
                        </a:rPr>
                        <a:t>Final recommendations on individual, crew and team training and checking requirements for pilots and dispatchers operating in the NextGen NAS.</a:t>
                      </a:r>
                      <a:r>
                        <a:rPr lang="en-US" sz="1200" dirty="0" smtClean="0"/>
                        <a:t> (</a:t>
                      </a:r>
                      <a:r>
                        <a:rPr lang="en-US" sz="1200" dirty="0" err="1" smtClean="0"/>
                        <a:t>FY17</a:t>
                      </a:r>
                      <a:r>
                        <a:rPr lang="en-US" sz="1200" dirty="0" smtClean="0"/>
                        <a:t>)</a:t>
                      </a:r>
                    </a:p>
                  </a:txBody>
                  <a:tcPr/>
                </a:tc>
              </a:tr>
            </a:tbl>
          </a:graphicData>
        </a:graphic>
      </p:graphicFrame>
      <p:sp>
        <p:nvSpPr>
          <p:cNvPr id="7" name="TextBox 6"/>
          <p:cNvSpPr txBox="1"/>
          <p:nvPr/>
        </p:nvSpPr>
        <p:spPr>
          <a:xfrm>
            <a:off x="311727" y="6027003"/>
            <a:ext cx="4038600" cy="830997"/>
          </a:xfrm>
          <a:prstGeom prst="rect">
            <a:avLst/>
          </a:prstGeom>
          <a:solidFill>
            <a:srgbClr val="B2B2B2"/>
          </a:solidFill>
        </p:spPr>
        <p:txBody>
          <a:bodyPr wrap="square" rtlCol="0">
            <a:spAutoFit/>
          </a:bodyPr>
          <a:lstStyle/>
          <a:p>
            <a:pPr>
              <a:buNone/>
            </a:pPr>
            <a:r>
              <a:rPr lang="en-US" dirty="0" smtClean="0"/>
              <a:t>Addressed in quad chart – Tuesday Review</a:t>
            </a:r>
            <a:endParaRPr lang="en-US" dirty="0"/>
          </a:p>
        </p:txBody>
      </p:sp>
    </p:spTree>
    <p:extLst>
      <p:ext uri="{BB962C8B-B14F-4D97-AF65-F5344CB8AC3E}">
        <p14:creationId xmlns:p14="http://schemas.microsoft.com/office/powerpoint/2010/main" val="5992635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focus</a:t>
            </a:r>
            <a:endParaRPr lang="en-US" dirty="0"/>
          </a:p>
        </p:txBody>
      </p:sp>
      <p:sp>
        <p:nvSpPr>
          <p:cNvPr id="5" name="Content Placeholder 4"/>
          <p:cNvSpPr>
            <a:spLocks noGrp="1"/>
          </p:cNvSpPr>
          <p:nvPr>
            <p:ph idx="1"/>
          </p:nvPr>
        </p:nvSpPr>
        <p:spPr/>
        <p:txBody>
          <a:bodyPr/>
          <a:lstStyle/>
          <a:p>
            <a:r>
              <a:rPr lang="en-US" dirty="0" smtClean="0"/>
              <a:t>Are these still the right issues?</a:t>
            </a:r>
          </a:p>
          <a:p>
            <a:r>
              <a:rPr lang="en-US" dirty="0" smtClean="0"/>
              <a:t>Are these the right projects to focus on?</a:t>
            </a:r>
          </a:p>
          <a:p>
            <a:r>
              <a:rPr lang="en-US" dirty="0" smtClean="0"/>
              <a:t>Potential other issues:</a:t>
            </a:r>
          </a:p>
          <a:p>
            <a:pPr lvl="1"/>
            <a:r>
              <a:rPr lang="en-US" dirty="0" smtClean="0"/>
              <a:t>Cyber security</a:t>
            </a:r>
          </a:p>
          <a:p>
            <a:pPr lvl="1"/>
            <a:r>
              <a:rPr lang="en-US" dirty="0" smtClean="0"/>
              <a:t>Space Vehicle Ops</a:t>
            </a:r>
            <a:endParaRPr lang="en-US" dirty="0"/>
          </a:p>
        </p:txBody>
      </p:sp>
      <p:sp>
        <p:nvSpPr>
          <p:cNvPr id="4" name="Slide Number Placeholder 3"/>
          <p:cNvSpPr>
            <a:spLocks noGrp="1"/>
          </p:cNvSpPr>
          <p:nvPr>
            <p:ph type="sldNum" sz="quarter" idx="10"/>
          </p:nvPr>
        </p:nvSpPr>
        <p:spPr/>
        <p:txBody>
          <a:bodyPr/>
          <a:lstStyle/>
          <a:p>
            <a:pPr>
              <a:defRPr/>
            </a:pPr>
            <a:fld id="{9CB4B395-360B-4AF0-A328-253065664D88}" type="slidenum">
              <a:rPr lang="en-US" smtClean="0"/>
              <a:pPr>
                <a:defRPr/>
              </a:pPr>
              <a:t>9</a:t>
            </a:fld>
            <a:endParaRPr lang="en-US" dirty="0"/>
          </a:p>
        </p:txBody>
      </p:sp>
    </p:spTree>
    <p:extLst>
      <p:ext uri="{BB962C8B-B14F-4D97-AF65-F5344CB8AC3E}">
        <p14:creationId xmlns:p14="http://schemas.microsoft.com/office/powerpoint/2010/main" val="3985083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A_slide_template_whitecover_whitebackground">
  <a:themeElements>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AA_slide_template_whitecover_whitebackgrou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FAA_slide_template_whitecover_whitebackgroun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AA_slide_template_whitecover_whitebackgroun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AA_slide_template_whitecover_whitebackgroun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AA_slide_template_whitecover_whitebackgroun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AA_slide_template_whitecover_whitebackgroun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AA_slide_template_whitecover_whitebackgroun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AA_slide_template_whitecover_whitebackgroun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AA_slide_template_whitecover_whitebackgroun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AA_slide_template_whitecover_whitebackgroun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AA_slide_template_whitecover_whitebackgroun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AA_slide_template_whitecover_whitebackgroun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AA_slide_template_whitecover_whitebackgroun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AC455C-2023-4F33-95E2-8FD2CA659252}">
  <ds:schemaRefs>
    <ds:schemaRef ds:uri="http://schemas.openxmlformats.org/package/2006/metadata/core-properties"/>
    <ds:schemaRef ds:uri="http://schemas.microsoft.com/office/2006/metadata/properties"/>
    <ds:schemaRef ds:uri="http://purl.org/dc/dcmitype/"/>
    <ds:schemaRef ds:uri="http://purl.org/dc/terms/"/>
    <ds:schemaRef ds:uri="http://schemas.microsoft.com/office/2006/documentManagement/types"/>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2C9C7826-CD9D-4789-AEB2-CC716ED49EA6}">
  <ds:schemaRefs>
    <ds:schemaRef ds:uri="http://schemas.microsoft.com/sharepoint/v3/contenttype/forms"/>
  </ds:schemaRefs>
</ds:datastoreItem>
</file>

<file path=customXml/itemProps3.xml><?xml version="1.0" encoding="utf-8"?>
<ds:datastoreItem xmlns:ds="http://schemas.openxmlformats.org/officeDocument/2006/customXml" ds:itemID="{07EF4207-C2A0-4CB7-A566-6E5A520FABE3}"/>
</file>

<file path=docProps/app.xml><?xml version="1.0" encoding="utf-8"?>
<Properties xmlns="http://schemas.openxmlformats.org/officeDocument/2006/extended-properties" xmlns:vt="http://schemas.openxmlformats.org/officeDocument/2006/docPropsVTypes">
  <TotalTime>0</TotalTime>
  <Words>1563</Words>
  <Application>Microsoft Office PowerPoint</Application>
  <PresentationFormat>On-screen Show (4:3)</PresentationFormat>
  <Paragraphs>122</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FAA_slide_template_whitecover_whitebackground</vt:lpstr>
      <vt:lpstr>Review of activities against REDAC Top Issues findings</vt:lpstr>
      <vt:lpstr>Top Issues</vt:lpstr>
      <vt:lpstr>System Information Management</vt:lpstr>
      <vt:lpstr>Automation/Autonomy Roles and Responsibilities</vt:lpstr>
      <vt:lpstr>NAS Integration of UAS/RPAS</vt:lpstr>
      <vt:lpstr>Dealing with Mixed Equipage Operations in the Design and Evolution of the NAS</vt:lpstr>
      <vt:lpstr>Human Machine Design, Integration, and Certification</vt:lpstr>
      <vt:lpstr>Workforce Selection, Training, and Proficiency</vt:lpstr>
      <vt:lpstr>Future focus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2015-09-02T18:49:11Z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