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526" r:id="rId2"/>
    <p:sldId id="796" r:id="rId3"/>
    <p:sldId id="797" r:id="rId4"/>
    <p:sldId id="798" r:id="rId5"/>
    <p:sldId id="799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Suppan" initials="" lastIdx="1" clrIdx="0"/>
  <p:cmAuthor id="1" name="Karaffa, Christopher " initials="" lastIdx="15" clrIdx="1"/>
  <p:cmAuthor id="2" name="Markham, Caitlin " initials="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A"/>
    <a:srgbClr val="7195C5"/>
    <a:srgbClr val="7C9DCA"/>
    <a:srgbClr val="9198DF"/>
    <a:srgbClr val="234645"/>
    <a:srgbClr val="366C6B"/>
    <a:srgbClr val="E8ECE7"/>
    <a:srgbClr val="CDD6CC"/>
    <a:srgbClr val="C8DAA2"/>
    <a:srgbClr val="BED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6324" autoAdjust="0"/>
    <p:restoredTop sz="90885" autoAdjust="0"/>
  </p:normalViewPr>
  <p:slideViewPr>
    <p:cSldViewPr snapToGrid="0">
      <p:cViewPr>
        <p:scale>
          <a:sx n="90" d="100"/>
          <a:sy n="90" d="100"/>
        </p:scale>
        <p:origin x="-582" y="14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542"/>
    </p:cViewPr>
  </p:sorterViewPr>
  <p:notesViewPr>
    <p:cSldViewPr snapToGrid="0">
      <p:cViewPr>
        <p:scale>
          <a:sx n="100" d="100"/>
          <a:sy n="100" d="100"/>
        </p:scale>
        <p:origin x="-864" y="240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t" anchorCtr="0" compatLnSpc="1">
            <a:prstTxWarp prst="textNoShape">
              <a:avLst/>
            </a:prstTxWarp>
          </a:bodyPr>
          <a:lstStyle>
            <a:lvl1pPr algn="l" defTabSz="973302" eaLnBrk="0" hangingPunct="0">
              <a:defRPr sz="13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t" anchorCtr="0" compatLnSpc="1">
            <a:prstTxWarp prst="textNoShape">
              <a:avLst/>
            </a:prstTxWarp>
          </a:bodyPr>
          <a:lstStyle>
            <a:lvl1pPr algn="r" defTabSz="973302" eaLnBrk="0" hangingPunct="0">
              <a:defRPr sz="13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b" anchorCtr="0" compatLnSpc="1">
            <a:prstTxWarp prst="textNoShape">
              <a:avLst/>
            </a:prstTxWarp>
          </a:bodyPr>
          <a:lstStyle>
            <a:lvl1pPr algn="l" defTabSz="973302" eaLnBrk="0" hangingPunct="0">
              <a:defRPr sz="13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b" anchorCtr="0" compatLnSpc="1">
            <a:prstTxWarp prst="textNoShape">
              <a:avLst/>
            </a:prstTxWarp>
          </a:bodyPr>
          <a:lstStyle>
            <a:lvl1pPr algn="r" defTabSz="973302" eaLnBrk="0" hangingPunct="0">
              <a:defRPr sz="1300" b="0"/>
            </a:lvl1pPr>
          </a:lstStyle>
          <a:p>
            <a:pPr>
              <a:defRPr/>
            </a:pPr>
            <a:fld id="{957676D7-2F7C-417F-924C-EF6B3511B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886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t" anchorCtr="0" compatLnSpc="1">
            <a:prstTxWarp prst="textNoShape">
              <a:avLst/>
            </a:prstTxWarp>
          </a:bodyPr>
          <a:lstStyle>
            <a:lvl1pPr algn="l" defTabSz="973302" eaLnBrk="0" hangingPunct="0">
              <a:defRPr sz="13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t" anchorCtr="0" compatLnSpc="1">
            <a:prstTxWarp prst="textNoShape">
              <a:avLst/>
            </a:prstTxWarp>
          </a:bodyPr>
          <a:lstStyle>
            <a:lvl1pPr algn="r" defTabSz="973302" eaLnBrk="0" hangingPunct="0">
              <a:defRPr sz="13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b" anchorCtr="0" compatLnSpc="1">
            <a:prstTxWarp prst="textNoShape">
              <a:avLst/>
            </a:prstTxWarp>
          </a:bodyPr>
          <a:lstStyle>
            <a:lvl1pPr algn="l" defTabSz="973302" eaLnBrk="0" hangingPunct="0">
              <a:defRPr sz="13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274" tIns="48636" rIns="97274" bIns="48636" numCol="1" anchor="b" anchorCtr="0" compatLnSpc="1">
            <a:prstTxWarp prst="textNoShape">
              <a:avLst/>
            </a:prstTxWarp>
          </a:bodyPr>
          <a:lstStyle>
            <a:lvl1pPr algn="r" defTabSz="973302" eaLnBrk="0" hangingPunct="0">
              <a:defRPr sz="1300" b="0"/>
            </a:lvl1pPr>
          </a:lstStyle>
          <a:p>
            <a:pPr>
              <a:defRPr/>
            </a:pPr>
            <a:fld id="{4E73D40A-E740-4B9B-B314-8DA42F98AA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087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725488" lvl="1" indent="-241300" algn="just">
              <a:buFontTx/>
              <a:buChar char="•"/>
            </a:pPr>
            <a:endParaRPr lang="en-US" altLang="en-US" sz="1500" b="1" i="1" dirty="0"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73138"/>
            <a:fld id="{C34779DF-F27D-4E39-9AA3-46F286E687E1}" type="slidenum">
              <a:rPr lang="en-US" smtClean="0"/>
              <a:pPr defTabSz="973138"/>
              <a:t>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38E73E7-AA1F-443F-80DE-8C3980F65A3C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938" y="6000750"/>
            <a:ext cx="9144000" cy="852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22925" y="-4763"/>
            <a:ext cx="3548063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"/>
          <p:cNvGrpSpPr>
            <a:grpSpLocks/>
          </p:cNvGrpSpPr>
          <p:nvPr userDrawn="1"/>
        </p:nvGrpSpPr>
        <p:grpSpPr bwMode="auto">
          <a:xfrm>
            <a:off x="5892800" y="269875"/>
            <a:ext cx="2895600" cy="911225"/>
            <a:chOff x="3613" y="282"/>
            <a:chExt cx="1824" cy="574"/>
          </a:xfrm>
        </p:grpSpPr>
        <p:pic>
          <p:nvPicPr>
            <p:cNvPr id="7" name="Picture 5" descr="NEW FAA LOGO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</a:blip>
            <a:srcRect l="14333" t="3734" r="14973" b="4564"/>
            <a:stretch>
              <a:fillRect/>
            </a:stretch>
          </p:blipFill>
          <p:spPr bwMode="auto">
            <a:xfrm>
              <a:off x="3613" y="282"/>
              <a:ext cx="573" cy="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201" y="400"/>
              <a:ext cx="12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contourW="12700">
                <a:contourClr>
                  <a:srgbClr val="0070C0"/>
                </a:contourClr>
              </a:sp3d>
            </a:bodyPr>
            <a:lstStyle/>
            <a:p>
              <a:pPr algn="ctr" eaLnBrk="0" hangingPunct="0">
                <a:lnSpc>
                  <a:spcPct val="85000"/>
                </a:lnSpc>
                <a:defRPr/>
              </a:pPr>
              <a:r>
                <a:rPr lang="en-US" sz="1800" dirty="0">
                  <a:solidFill>
                    <a:schemeClr val="bg1">
                      <a:lumMod val="95000"/>
                    </a:schemeClr>
                  </a:solidFill>
                  <a:latin typeface="Arial" charset="0"/>
                </a:rPr>
                <a:t>Federal Aviation</a:t>
              </a:r>
            </a:p>
            <a:p>
              <a:pPr algn="ctr" eaLnBrk="0" hangingPunct="0">
                <a:lnSpc>
                  <a:spcPct val="85000"/>
                </a:lnSpc>
                <a:defRPr/>
              </a:pPr>
              <a:r>
                <a:rPr lang="en-US" sz="1800" dirty="0">
                  <a:solidFill>
                    <a:schemeClr val="bg1">
                      <a:lumMod val="95000"/>
                    </a:schemeClr>
                  </a:solidFill>
                  <a:latin typeface="Arial" charset="0"/>
                </a:rPr>
                <a:t>Administration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788" y="1681163"/>
            <a:ext cx="3992562" cy="1470025"/>
          </a:xfrm>
        </p:spPr>
        <p:txBody>
          <a:bodyPr>
            <a:normAutofit/>
          </a:bodyPr>
          <a:lstStyle>
            <a:lvl1pPr algn="l">
              <a:lnSpc>
                <a:spcPts val="3400"/>
              </a:lnSpc>
              <a:defRPr sz="320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7376" y="5271547"/>
            <a:ext cx="3289299" cy="1155446"/>
          </a:xfrm>
        </p:spPr>
        <p:txBody>
          <a:bodyPr>
            <a:normAutofit/>
          </a:bodyPr>
          <a:lstStyle>
            <a:lvl1pPr marL="0" indent="0" algn="l">
              <a:lnSpc>
                <a:spcPts val="2200"/>
              </a:lnSpc>
              <a:spcAft>
                <a:spcPts val="0"/>
              </a:spcAft>
              <a:buNone/>
              <a:defRPr sz="16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2B046-A694-44EC-83FD-FE4357B1D1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 marL="730250" indent="-182563">
              <a:buFont typeface="Arial" pitchFamily="34" charset="0"/>
              <a:buChar char="◦"/>
              <a:defRPr lang="en-US" sz="22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7F06-AA3D-414A-8DC6-DC99C9549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V&amp;V and Systems Engineering at the FAA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13" y="1344613"/>
            <a:ext cx="3605354" cy="4427537"/>
          </a:xfrm>
        </p:spPr>
        <p:txBody>
          <a:bodyPr/>
          <a:lstStyle>
            <a:lvl3pPr marL="730250" indent="-182563">
              <a:defRPr lang="en-US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774B8-CE1A-4C4D-987D-5A90E0C9BE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V&amp;V and Systems Engineering at the FAA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12" y="1769423"/>
            <a:ext cx="3872283" cy="4002727"/>
          </a:xfrm>
        </p:spPr>
        <p:txBody>
          <a:bodyPr/>
          <a:lstStyle>
            <a:lvl3pPr marL="730250" indent="-182563">
              <a:defRPr lang="en-US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726382" y="1781299"/>
            <a:ext cx="3906055" cy="39908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557784" y="1344168"/>
            <a:ext cx="3931089" cy="365879"/>
          </a:xfrm>
        </p:spPr>
        <p:txBody>
          <a:bodyPr/>
          <a:lstStyle>
            <a:lvl1pPr marL="0" indent="0">
              <a:buNone/>
              <a:defRPr sz="2000" b="1" cap="none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4"/>
          </p:nvPr>
        </p:nvSpPr>
        <p:spPr>
          <a:xfrm>
            <a:off x="4735921" y="1354064"/>
            <a:ext cx="3931089" cy="365879"/>
          </a:xfrm>
        </p:spPr>
        <p:txBody>
          <a:bodyPr/>
          <a:lstStyle>
            <a:lvl1pPr marL="0" indent="0">
              <a:buNone/>
              <a:defRPr sz="2000" b="1" cap="none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2EE33-5DF5-427C-A33E-3B9C61433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V&amp;V and Systems Engineering at the FAA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3319" y="1344613"/>
            <a:ext cx="3723494" cy="44275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00292-B5B1-411E-B965-E58A29EB1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V&amp;V and Systems Engineering at the FAA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01FE2-942D-4DAE-8DCE-0D17D23C79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V&amp;V and Systems Engineering at the FAA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8150"/>
            <a:ext cx="8229600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7213" y="1344613"/>
            <a:ext cx="8229600" cy="442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838" y="6302375"/>
            <a:ext cx="544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[title],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9763" y="63166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748044-3773-4E37-84D5-4923F33007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1" name="Group 12"/>
          <p:cNvGrpSpPr>
            <a:grpSpLocks/>
          </p:cNvGrpSpPr>
          <p:nvPr userDrawn="1"/>
        </p:nvGrpSpPr>
        <p:grpSpPr bwMode="auto">
          <a:xfrm>
            <a:off x="5761038" y="6137275"/>
            <a:ext cx="1971675" cy="614363"/>
            <a:chOff x="3846" y="3866"/>
            <a:chExt cx="1242" cy="387"/>
          </a:xfrm>
        </p:grpSpPr>
        <p:sp>
          <p:nvSpPr>
            <p:cNvPr id="12" name="Text Box 9"/>
            <p:cNvSpPr txBox="1">
              <a:spLocks noChangeArrowheads="1"/>
            </p:cNvSpPr>
            <p:nvPr userDrawn="1"/>
          </p:nvSpPr>
          <p:spPr bwMode="auto">
            <a:xfrm>
              <a:off x="4225" y="3949"/>
              <a:ext cx="863" cy="2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2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defRPr/>
              </a:pPr>
              <a:r>
                <a:rPr lang="en-US" sz="1200" dirty="0">
                  <a:solidFill>
                    <a:schemeClr val="bg1"/>
                  </a:solidFill>
                  <a:latin typeface="Arial" pitchFamily="34" charset="0"/>
                </a:rPr>
                <a:t>Federal Aviation</a:t>
              </a:r>
            </a:p>
            <a:p>
              <a:pPr algn="ctr" eaLnBrk="1" hangingPunct="1">
                <a:lnSpc>
                  <a:spcPct val="85000"/>
                </a:lnSpc>
                <a:defRPr/>
              </a:pPr>
              <a:r>
                <a:rPr lang="en-US" sz="1200" dirty="0">
                  <a:solidFill>
                    <a:schemeClr val="bg1"/>
                  </a:solidFill>
                  <a:latin typeface="Arial" pitchFamily="34" charset="0"/>
                </a:rPr>
                <a:t>Administration</a:t>
              </a:r>
            </a:p>
          </p:txBody>
        </p:sp>
        <p:pic>
          <p:nvPicPr>
            <p:cNvPr id="1034" name="Picture 10" descr="NEW FAA LOGO"/>
            <p:cNvPicPr>
              <a:picLocks noChangeAspect="1" noChangeArrowheads="1"/>
            </p:cNvPicPr>
            <p:nvPr userDrawn="1"/>
          </p:nvPicPr>
          <p:blipFill>
            <a:blip r:embed="rId9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</a:blip>
            <a:srcRect l="14333" t="3734" r="14973" b="4564"/>
            <a:stretch>
              <a:fillRect/>
            </a:stretch>
          </p:blipFill>
          <p:spPr bwMode="auto">
            <a:xfrm>
              <a:off x="3846" y="3866"/>
              <a:ext cx="386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32" name="Rectangle 11"/>
          <p:cNvSpPr>
            <a:spLocks noChangeArrowheads="1"/>
          </p:cNvSpPr>
          <p:nvPr userDrawn="1"/>
        </p:nvSpPr>
        <p:spPr bwMode="auto">
          <a:xfrm>
            <a:off x="6750050" y="6302375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0" hangingPunct="0">
              <a:defRPr/>
            </a:pPr>
            <a:endParaRPr lang="en-US" sz="14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 i="0" u="none" kern="1200">
          <a:solidFill>
            <a:schemeClr val="bg2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5pPr>
      <a:lvl6pPr marL="457200" algn="ctr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6pPr>
      <a:lvl7pPr marL="914400" algn="ctr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7pPr>
      <a:lvl8pPr marL="1371600" algn="ctr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8pPr>
      <a:lvl9pPr marL="1828800" algn="ctr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chemeClr val="bg2"/>
          </a:solidFill>
          <a:latin typeface="Arial" charset="0"/>
        </a:defRPr>
      </a:lvl9pPr>
    </p:titleStyle>
    <p:bodyStyle>
      <a:lvl1pPr marL="163513" indent="-163513" algn="l" rtl="0" eaLnBrk="0" fontAlgn="base" hangingPunct="0">
        <a:lnSpc>
          <a:spcPts val="2700"/>
        </a:lnSpc>
        <a:spcBef>
          <a:spcPct val="0"/>
        </a:spcBef>
        <a:spcAft>
          <a:spcPts val="1000"/>
        </a:spcAft>
        <a:buClr>
          <a:schemeClr val="accent1"/>
        </a:buClr>
        <a:buSzPct val="105000"/>
        <a:buFont typeface="Arial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547688" indent="-273050" algn="l" rtl="0" eaLnBrk="0" fontAlgn="base" hangingPunct="0">
        <a:lnSpc>
          <a:spcPts val="2700"/>
        </a:lnSpc>
        <a:spcBef>
          <a:spcPct val="0"/>
        </a:spcBef>
        <a:spcAft>
          <a:spcPts val="1000"/>
        </a:spcAft>
        <a:buFont typeface="Arial" charset="0"/>
        <a:buChar char="–"/>
        <a:tabLst>
          <a:tab pos="365125" algn="l"/>
        </a:tabLst>
        <a:defRPr sz="22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730250" indent="-182563" algn="l" rtl="0" eaLnBrk="0" fontAlgn="base" hangingPunct="0">
        <a:lnSpc>
          <a:spcPts val="2700"/>
        </a:lnSpc>
        <a:spcBef>
          <a:spcPct val="0"/>
        </a:spcBef>
        <a:spcAft>
          <a:spcPts val="1000"/>
        </a:spcAft>
        <a:buSzPct val="100000"/>
        <a:buFont typeface="Arial" charset="0"/>
        <a:buChar char="◦"/>
        <a:tabLst>
          <a:tab pos="547688" algn="l"/>
        </a:tabLst>
        <a:defRPr sz="22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914400" indent="-153988" algn="l" rtl="0" eaLnBrk="0" fontAlgn="base" hangingPunct="0">
        <a:lnSpc>
          <a:spcPts val="2700"/>
        </a:lnSpc>
        <a:spcBef>
          <a:spcPct val="0"/>
        </a:spcBef>
        <a:spcAft>
          <a:spcPts val="1000"/>
        </a:spcAft>
        <a:buClr>
          <a:srgbClr val="7F7F7F"/>
        </a:buClr>
        <a:buFont typeface="Arial" charset="0"/>
        <a:buChar char="•"/>
        <a:tabLst>
          <a:tab pos="758825" algn="l"/>
        </a:tabLst>
        <a:defRPr sz="22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139825" indent="-180975" algn="l" rtl="0" eaLnBrk="0" fontAlgn="base" hangingPunct="0">
        <a:lnSpc>
          <a:spcPts val="2700"/>
        </a:lnSpc>
        <a:spcBef>
          <a:spcPct val="0"/>
        </a:spcBef>
        <a:spcAft>
          <a:spcPts val="1000"/>
        </a:spcAft>
        <a:buSzPct val="80000"/>
        <a:buFont typeface="Arial" charset="0"/>
        <a:buChar char="−"/>
        <a:defRPr sz="22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ifton.Baldwin@fa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ubtitle 1"/>
          <p:cNvSpPr>
            <a:spLocks noGrp="1"/>
          </p:cNvSpPr>
          <p:nvPr>
            <p:ph type="subTitle" idx="1"/>
          </p:nvPr>
        </p:nvSpPr>
        <p:spPr>
          <a:xfrm>
            <a:off x="587375" y="4976037"/>
            <a:ext cx="3289300" cy="1450163"/>
          </a:xfrm>
        </p:spPr>
        <p:txBody>
          <a:bodyPr>
            <a:normAutofit fontScale="92500"/>
          </a:bodyPr>
          <a:lstStyle/>
          <a:p>
            <a:pPr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W. Clifton Baldwin, Ph.D., ESEP</a:t>
            </a:r>
          </a:p>
          <a:p>
            <a:pPr>
              <a:spcAft>
                <a:spcPct val="0"/>
              </a:spcAft>
            </a:pPr>
            <a:r>
              <a:rPr lang="en-US" dirty="0">
                <a:latin typeface="Arial" charset="0"/>
              </a:rPr>
              <a:t>Strategic Initiatives Division (ANG-B6)</a:t>
            </a:r>
          </a:p>
          <a:p>
            <a:pPr>
              <a:spcAft>
                <a:spcPct val="0"/>
              </a:spcAft>
            </a:pPr>
            <a:r>
              <a:rPr lang="en-US" dirty="0">
                <a:latin typeface="Arial" charset="0"/>
              </a:rPr>
              <a:t>NAS Systems Engineering </a:t>
            </a:r>
            <a:r>
              <a:rPr lang="en-US" dirty="0" smtClean="0">
                <a:latin typeface="Arial" charset="0"/>
              </a:rPr>
              <a:t>Integration</a:t>
            </a:r>
          </a:p>
          <a:p>
            <a:pPr>
              <a:spcAft>
                <a:spcPct val="0"/>
              </a:spcAft>
            </a:pPr>
            <a:r>
              <a:rPr lang="en-US" dirty="0" smtClean="0">
                <a:latin typeface="Arial" charset="0"/>
                <a:hlinkClick r:id="rId3"/>
              </a:rPr>
              <a:t>Clifton.Baldwin@faa.gov</a:t>
            </a:r>
            <a:endParaRPr lang="en-US" dirty="0" smtClean="0">
              <a:latin typeface="Arial" charset="0"/>
            </a:endParaRPr>
          </a:p>
          <a:p>
            <a:pPr>
              <a:spcAft>
                <a:spcPct val="0"/>
              </a:spcAft>
            </a:pPr>
            <a:r>
              <a:rPr lang="en-US" dirty="0" smtClean="0">
                <a:latin typeface="Arial" charset="0"/>
              </a:rPr>
              <a:t>609-485-4832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3900" y="4108450"/>
            <a:ext cx="4148138" cy="0"/>
          </a:xfrm>
          <a:prstGeom prst="line">
            <a:avLst/>
          </a:prstGeom>
          <a:ln w="38100" cap="sq">
            <a:solidFill>
              <a:schemeClr val="accent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2" name="Title 3"/>
          <p:cNvSpPr txBox="1">
            <a:spLocks/>
          </p:cNvSpPr>
          <p:nvPr/>
        </p:nvSpPr>
        <p:spPr bwMode="auto">
          <a:xfrm>
            <a:off x="574158" y="2593975"/>
            <a:ext cx="4975742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3400"/>
              </a:lnSpc>
            </a:pP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Validation 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&amp;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Verification and System of Systems</a:t>
            </a:r>
            <a:endParaRPr lang="en-US" sz="3200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5" name="Picture 5" descr="SoS Taxono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5603875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26" name="Text Box 6"/>
          <p:cNvSpPr txBox="1">
            <a:spLocks noChangeArrowheads="1"/>
          </p:cNvSpPr>
          <p:nvPr/>
        </p:nvSpPr>
        <p:spPr bwMode="auto">
          <a:xfrm>
            <a:off x="4572000" y="2514600"/>
            <a:ext cx="4419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Baldwin, W. C., Felder, W. N., &amp; </a:t>
            </a:r>
            <a:r>
              <a:rPr lang="en-US" sz="1600" dirty="0" err="1"/>
              <a:t>Sauser</a:t>
            </a:r>
            <a:r>
              <a:rPr lang="en-US" sz="1600" dirty="0"/>
              <a:t>, B. J. (2011). Taxonomy of increasingly complex systems. </a:t>
            </a:r>
            <a:r>
              <a:rPr lang="en-US" sz="1600" i="1" dirty="0"/>
              <a:t>International Journal of Industrial and Systems Engineering</a:t>
            </a:r>
            <a:r>
              <a:rPr lang="en-US" sz="1600" dirty="0"/>
              <a:t>, 9(3), 298–316.</a:t>
            </a:r>
          </a:p>
        </p:txBody>
      </p:sp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630238" y="6454775"/>
            <a:ext cx="54467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</a:rPr>
              <a:t>V&amp;V and System of Systems</a:t>
            </a:r>
            <a:endParaRPr 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6765537F-4F21-4864-AC92-47F894E6AA46}" type="slidenum">
              <a:rPr lang="en-US" smtClean="0">
                <a:latin typeface="+mn-lt"/>
              </a:rPr>
              <a:pPr>
                <a:defRPr/>
              </a:pPr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47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SoS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649720"/>
              </p:ext>
            </p:extLst>
          </p:nvPr>
        </p:nvGraphicFramePr>
        <p:xfrm>
          <a:off x="446568" y="1034902"/>
          <a:ext cx="8077200" cy="49249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34619"/>
                <a:gridCol w="4342581"/>
              </a:tblGrid>
              <a:tr h="352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Traditional System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Calibri"/>
                          <a:cs typeface="Calibri"/>
                        </a:rPr>
                        <a:t>System of Systems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Calibri"/>
                        </a:rPr>
                        <a:t>Overall system is autonomous but its parts are not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Calibri"/>
                        </a:rPr>
                        <a:t>Overall SoS is autonomous as well as its constituent systems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Calibri"/>
                        </a:rPr>
                        <a:t>Parts of a system collaborate only to the extent they are designed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Calibri"/>
                        </a:rPr>
                        <a:t>Constituent systems collaborate as needed to help each other reach their goals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1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Calibri"/>
                        </a:rPr>
                        <a:t>Parts of a system are statically connected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Constituent systems </a:t>
                      </a: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are </a:t>
                      </a:r>
                      <a:r>
                        <a:rPr lang="en-US" sz="2000" u="sng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dynamically </a:t>
                      </a:r>
                      <a:r>
                        <a:rPr lang="en-US" sz="2000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connected</a:t>
                      </a: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, joining and separating from the </a:t>
                      </a:r>
                      <a:r>
                        <a:rPr lang="en-US" sz="2000" dirty="0" err="1">
                          <a:effectLst/>
                          <a:latin typeface="Calibri"/>
                          <a:ea typeface="Calibri"/>
                          <a:cs typeface="Calibri"/>
                        </a:rPr>
                        <a:t>SoS</a:t>
                      </a: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as needed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Calibri"/>
                        </a:rPr>
                        <a:t>Each system is unique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err="1">
                          <a:effectLst/>
                          <a:latin typeface="Calibri"/>
                          <a:ea typeface="Calibri"/>
                          <a:cs typeface="Calibri"/>
                        </a:rPr>
                        <a:t>SoS</a:t>
                      </a: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is composed of a diversity of constituent systems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 system is more than the sum of its parts but </a:t>
                      </a: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functionality can be</a:t>
                      </a:r>
                      <a:r>
                        <a:rPr lang="en-US" sz="2000" baseline="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 traced to a component.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An </a:t>
                      </a:r>
                      <a:r>
                        <a:rPr lang="en-US" sz="2000" dirty="0" err="1">
                          <a:effectLst/>
                          <a:latin typeface="Calibri"/>
                          <a:ea typeface="Calibri"/>
                          <a:cs typeface="Calibri"/>
                        </a:rPr>
                        <a:t>SoS</a:t>
                      </a: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exhibits </a:t>
                      </a:r>
                      <a:r>
                        <a:rPr lang="en-US" sz="2000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emergent functionality </a:t>
                      </a: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that cannot be traced to any particular constituent </a:t>
                      </a: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system.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477838" y="6302375"/>
            <a:ext cx="5446712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</a:rPr>
              <a:t>V&amp;V and System of Systems</a:t>
            </a:r>
            <a:endParaRPr 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6765537F-4F21-4864-AC92-47F894E6AA46}" type="slidenum">
              <a:rPr lang="en-US" smtClean="0">
                <a:latin typeface="+mn-lt"/>
              </a:rPr>
              <a:pPr>
                <a:defRPr/>
              </a:pPr>
              <a:t>2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11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Issues of </a:t>
            </a:r>
            <a:r>
              <a:rPr lang="en-US" dirty="0" err="1" smtClean="0"/>
              <a:t>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82763" cy="4800600"/>
          </a:xfrm>
        </p:spPr>
        <p:txBody>
          <a:bodyPr/>
          <a:lstStyle/>
          <a:p>
            <a:r>
              <a:rPr lang="en-US" dirty="0" smtClean="0"/>
              <a:t>Variety </a:t>
            </a:r>
            <a:r>
              <a:rPr lang="en-US" dirty="0"/>
              <a:t>of configurations </a:t>
            </a:r>
            <a:r>
              <a:rPr lang="en-US" dirty="0" smtClean="0"/>
              <a:t>deter standardized processes</a:t>
            </a:r>
          </a:p>
          <a:p>
            <a:r>
              <a:rPr lang="en-US" dirty="0"/>
              <a:t>Changes in one system have unexpected impact on other systems</a:t>
            </a:r>
          </a:p>
          <a:p>
            <a:r>
              <a:rPr lang="en-US" dirty="0" smtClean="0"/>
              <a:t>Even when individual systems have good requirements, overall </a:t>
            </a:r>
            <a:r>
              <a:rPr lang="en-US" dirty="0" err="1"/>
              <a:t>SoS</a:t>
            </a:r>
            <a:r>
              <a:rPr lang="en-US" dirty="0"/>
              <a:t> functionality </a:t>
            </a:r>
            <a:r>
              <a:rPr lang="en-US" dirty="0" smtClean="0"/>
              <a:t>is </a:t>
            </a:r>
            <a:r>
              <a:rPr lang="en-US" dirty="0"/>
              <a:t>likely to be </a:t>
            </a:r>
            <a:r>
              <a:rPr lang="en-US" dirty="0" smtClean="0"/>
              <a:t>ambiguous</a:t>
            </a:r>
          </a:p>
          <a:p>
            <a:r>
              <a:rPr lang="en-US" dirty="0" smtClean="0"/>
              <a:t>Documentation may be obsolete since the </a:t>
            </a:r>
            <a:r>
              <a:rPr lang="en-US" dirty="0" err="1" smtClean="0"/>
              <a:t>SoS</a:t>
            </a:r>
            <a:r>
              <a:rPr lang="en-US" dirty="0" smtClean="0"/>
              <a:t> evolves over time</a:t>
            </a:r>
            <a:endParaRPr lang="en-US" dirty="0"/>
          </a:p>
          <a:p>
            <a:r>
              <a:rPr lang="en-US" dirty="0" smtClean="0"/>
              <a:t>Testing (as well as V&amp;V) is </a:t>
            </a:r>
            <a:r>
              <a:rPr lang="en-US" dirty="0"/>
              <a:t>distributed and </a:t>
            </a:r>
            <a:r>
              <a:rPr lang="en-US" dirty="0" smtClean="0"/>
              <a:t>federated</a:t>
            </a:r>
          </a:p>
          <a:p>
            <a:r>
              <a:rPr lang="en-US" dirty="0"/>
              <a:t>Functionality emerges from the connections between constituent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7838" y="6302375"/>
            <a:ext cx="5446712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V&amp;V and System of Systems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6765537F-4F21-4864-AC92-47F894E6AA46}" type="slidenum">
              <a:rPr lang="en-US" smtClean="0">
                <a:latin typeface="+mn-lt"/>
              </a:rPr>
              <a:pPr>
                <a:defRPr/>
              </a:pPr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07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97788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8.1&quot;&gt;&lt;object type=&quot;1&quot; unique_id=&quot;10001&quot;&gt;&lt;object type=&quot;2&quot; unique_id=&quot;68838&quot;&gt;&lt;object type=&quot;3&quot; unique_id=&quot;68839&quot;&gt;&lt;property id=&quot;20148&quot; value=&quot;5&quot;/&gt;&lt;property id=&quot;20300&quot; value=&quot;Slide 1 - &amp;quot;FAA  Introduction to Validation &amp;amp; Verification&amp;quot;&quot;/&gt;&lt;property id=&quot;20307&quot; value=&quot;477&quot;/&gt;&lt;/object&gt;&lt;object type=&quot;3&quot; unique_id=&quot;68877&quot;&gt;&lt;property id=&quot;20148&quot; value=&quot;5&quot;/&gt;&lt;property id=&quot;20300&quot; value=&quot;Slide 29 - &amp;quot;OT Overview&amp;quot;&quot;/&gt;&lt;property id=&quot;20307&quot; value=&quot;535&quot;/&gt;&lt;/object&gt;&lt;object type=&quot;3&quot; unique_id=&quot;68889&quot;&gt;&lt;property id=&quot;20148&quot; value=&quot;5&quot;/&gt;&lt;property id=&quot;20300&quot; value=&quot;Slide 34 - &amp;quot;OT Test Conduct – Formal &amp;quot;&quot;/&gt;&lt;property id=&quot;20307&quot; value=&quot;547&quot;/&gt;&lt;/object&gt;&lt;object type=&quot;3&quot; unique_id=&quot;68890&quot;&gt;&lt;property id=&quot;20148&quot; value=&quot;5&quot;/&gt;&lt;property id=&quot;20300&quot; value=&quot;Slide 36 - &amp;quot;OT Test Conduct – OT Regression Testing&amp;quot;&quot;/&gt;&lt;property id=&quot;20307&quot; value=&quot;548&quot;/&gt;&lt;/object&gt;&lt;object type=&quot;3&quot; unique_id=&quot;68891&quot;&gt;&lt;property id=&quot;20148&quot; value=&quot;5&quot;/&gt;&lt;property id=&quot;20300&quot; value=&quot;Slide 37 - &amp;quot;Regression Testing Drivers&amp;quot;&quot;/&gt;&lt;property id=&quot;20307&quot; value=&quot;613&quot;/&gt;&lt;/object&gt;&lt;object type=&quot;3&quot; unique_id=&quot;68894&quot;&gt;&lt;property id=&quot;20148&quot; value=&quot;5&quot;/&gt;&lt;property id=&quot;20300&quot; value=&quot;Slide 43 - &amp;quot;Field Familiarization – Overview  &amp;quot;&quot;/&gt;&lt;property id=&quot;20307&quot; value=&quot;550&quot;/&gt;&lt;/object&gt;&lt;object type=&quot;3&quot; unique_id=&quot;68895&quot;&gt;&lt;property id=&quot;20148&quot; value=&quot;5&quot;/&gt;&lt;property id=&quot;20300&quot; value=&quot;Slide 44 - &amp;quot;Field Familiarization – Planning  &amp;quot;&quot;/&gt;&lt;property id=&quot;20307&quot; value=&quot;551&quot;/&gt;&lt;/object&gt;&lt;object type=&quot;3&quot; unique_id=&quot;68896&quot;&gt;&lt;property id=&quot;20148&quot; value=&quot;5&quot;/&gt;&lt;property id=&quot;20300&quot; value=&quot;Slide 45 - &amp;quot;Field Familiarization – Preparation  &amp;quot;&quot;/&gt;&lt;property id=&quot;20307&quot; value=&quot;552&quot;/&gt;&lt;/object&gt;&lt;object type=&quot;3&quot; unique_id=&quot;68897&quot;&gt;&lt;property id=&quot;20148&quot; value=&quot;5&quot;/&gt;&lt;property id=&quot;20300&quot; value=&quot;Slide 46 - &amp;quot;Field Familiarization – Conduct &amp;quot;&quot;/&gt;&lt;property id=&quot;20307&quot; value=&quot;553&quot;/&gt;&lt;/object&gt;&lt;object type=&quot;3&quot; unique_id=&quot;68899&quot;&gt;&lt;property id=&quot;20148&quot; value=&quot;5&quot;/&gt;&lt;property id=&quot;20300&quot; value=&quot;Slide 48 - &amp;quot;Independent Operational Assessment (IOA)&amp;quot;&quot;/&gt;&lt;property id=&quot;20307&quot; value=&quot;574&quot;/&gt;&lt;/object&gt;&lt;object type=&quot;3&quot; unique_id=&quot;68900&quot;&gt;&lt;property id=&quot;20148&quot; value=&quot;5&quot;/&gt;&lt;property id=&quot;20300&quot; value=&quot;Slide 49 - &amp;quot;Prepare IOA Readiness Declaration&amp;quot;&quot;/&gt;&lt;property id=&quot;20307&quot; value=&quot;575&quot;/&gt;&lt;/object&gt;&lt;object type=&quot;3&quot; unique_id=&quot;68901&quot;&gt;&lt;property id=&quot;20148&quot; value=&quot;5&quot;/&gt;&lt;property id=&quot;20300&quot; value=&quot;Slide 50 - &amp;quot;Prepare Plans / Procedures for IOA&amp;quot;&quot;/&gt;&lt;property id=&quot;20307&quot; value=&quot;576&quot;/&gt;&lt;/object&gt;&lt;object type=&quot;3&quot; unique_id=&quot;68903&quot;&gt;&lt;property id=&quot;20148&quot; value=&quot;5&quot;/&gt;&lt;property id=&quot;20300&quot; value=&quot;Slide 51 - &amp;quot;Conduct Independent Operational Assessment&amp;quot;&quot;/&gt;&lt;property id=&quot;20307&quot; value=&quot;578&quot;/&gt;&lt;/object&gt;&lt;object type=&quot;3&quot; unique_id=&quot;68905&quot;&gt;&lt;property id=&quot;20148&quot; value=&quot;5&quot;/&gt;&lt;property id=&quot;20300&quot; value=&quot;Slide 54 - &amp;quot;T&amp;amp;E Gold Standard&amp;quot;&quot;/&gt;&lt;property id=&quot;20307&quot; value=&quot;586&quot;/&gt;&lt;/object&gt;&lt;object type=&quot;3&quot; unique_id=&quot;68906&quot;&gt;&lt;property id=&quot;20148&quot; value=&quot;5&quot;/&gt;&lt;property id=&quot;20300&quot; value=&quot;Slide 55 - &amp;quot;Test &amp;amp; Evaluation Gold Standard&amp;quot;&quot;/&gt;&lt;property id=&quot;20307&quot; value=&quot;587&quot;/&gt;&lt;/object&gt;&lt;object type=&quot;3&quot; unique_id=&quot;68907&quot;&gt;&lt;property id=&quot;20148&quot; value=&quot;5&quot;/&gt;&lt;property id=&quot;20300&quot; value=&quot;Slide 56 - &amp;quot;TEGS Process Phases&amp;quot;&quot;/&gt;&lt;property id=&quot;20307&quot; value=&quot;588&quot;/&gt;&lt;/object&gt;&lt;object type=&quot;3&quot; unique_id=&quot;68908&quot;&gt;&lt;property id=&quot;20148&quot; value=&quot;5&quot;/&gt;&lt;property id=&quot;20300&quot; value=&quot;Slide 57 - &amp;quot;Step 1 – Define It&amp;quot;&quot;/&gt;&lt;property id=&quot;20307&quot; value=&quot;589&quot;/&gt;&lt;/object&gt;&lt;object type=&quot;3&quot; unique_id=&quot;68909&quot;&gt;&lt;property id=&quot;20148&quot; value=&quot;5&quot;/&gt;&lt;property id=&quot;20300&quot; value=&quot;Slide 58 - &amp;quot;Step 2 – Design It&amp;quot;&quot;/&gt;&lt;property id=&quot;20307&quot; value=&quot;590&quot;/&gt;&lt;/object&gt;&lt;object type=&quot;3&quot; unique_id=&quot;68910&quot;&gt;&lt;property id=&quot;20148&quot; value=&quot;5&quot;/&gt;&lt;property id=&quot;20300&quot; value=&quot;Slide 59 - &amp;quot;Step 3 – Build It&amp;quot;&quot;/&gt;&lt;property id=&quot;20307&quot; value=&quot;591&quot;/&gt;&lt;/object&gt;&lt;object type=&quot;3&quot; unique_id=&quot;68911&quot;&gt;&lt;property id=&quot;20148&quot; value=&quot;5&quot;/&gt;&lt;property id=&quot;20300&quot; value=&quot;Slide 60 - &amp;quot;Step 4 – Test It&amp;quot;&quot;/&gt;&lt;property id=&quot;20307&quot; value=&quot;592&quot;/&gt;&lt;/object&gt;&lt;object type=&quot;3&quot; unique_id=&quot;68912&quot;&gt;&lt;property id=&quot;20148&quot; value=&quot;5&quot;/&gt;&lt;property id=&quot;20300&quot; value=&quot;Slide 61 - &amp;quot;Step 5 – Key Site/National Deployment&amp;quot;&quot;/&gt;&lt;property id=&quot;20307&quot; value=&quot;593&quot;/&gt;&lt;/object&gt;&lt;object type=&quot;3&quot; unique_id=&quot;68913&quot;&gt;&lt;property id=&quot;20148&quot; value=&quot;5&quot;/&gt;&lt;property id=&quot;20300&quot; value=&quot;Slide 62 - &amp;quot;Step 5 (continued)&amp;quot;&quot;/&gt;&lt;property id=&quot;20307&quot; value=&quot;594&quot;/&gt;&lt;/object&gt;&lt;object type=&quot;3&quot; unique_id=&quot;68917&quot;&gt;&lt;property id=&quot;20148&quot; value=&quot;5&quot;/&gt;&lt;property id=&quot;20300&quot; value=&quot;Slide 84 - &amp;quot;Preliminary Design Review (PDR)&amp;quot;&quot;/&gt;&lt;property id=&quot;20307&quot; value=&quot;497&quot;/&gt;&lt;/object&gt;&lt;object type=&quot;3&quot; unique_id=&quot;68918&quot;&gt;&lt;property id=&quot;20148&quot; value=&quot;5&quot;/&gt;&lt;property id=&quot;20300&quot; value=&quot;Slide 85 - &amp;quot;Critical Design Review (CDR)&amp;quot;&quot;/&gt;&lt;property id=&quot;20307&quot; value=&quot;607&quot;/&gt;&lt;/object&gt;&lt;object type=&quot;3&quot; unique_id=&quot;68919&quot;&gt;&lt;property id=&quot;20148&quot; value=&quot;5&quot;/&gt;&lt;property id=&quot;20300&quot; value=&quot;Slide 86 - &amp;quot;Test Readiness Review (TRR)&amp;quot;&quot;/&gt;&lt;property id=&quot;20307&quot; value=&quot;606&quot;/&gt;&lt;/object&gt;&lt;object type=&quot;3&quot; unique_id=&quot;68920&quot;&gt;&lt;property id=&quot;20148&quot; value=&quot;5&quot;/&gt;&lt;property id=&quot;20300&quot; value=&quot;Slide 89 - &amp;quot;Functional Configuration Audit (FCA)&amp;quot;&quot;/&gt;&lt;property id=&quot;20307&quot; value=&quot;498&quot;/&gt;&lt;/object&gt;&lt;object type=&quot;3&quot; unique_id=&quot;68921&quot;&gt;&lt;property id=&quot;20148&quot; value=&quot;5&quot;/&gt;&lt;property id=&quot;20300&quot; value=&quot;Slide 90 - &amp;quot;Physical Configuration Audit (PCA)&amp;quot;&quot;/&gt;&lt;property id=&quot;20307&quot; value=&quot;499&quot;/&gt;&lt;/object&gt;&lt;object type=&quot;3&quot; unique_id=&quot;68923&quot;&gt;&lt;property id=&quot;20148&quot; value=&quot;5&quot;/&gt;&lt;property id=&quot;20300&quot; value=&quot;Slide 121 - &amp;quot;Questions?&amp;quot;&quot;/&gt;&lt;property id=&quot;20307&quot; value=&quot;448&quot;/&gt;&lt;/object&gt;&lt;object type=&quot;3&quot; unique_id=&quot;68924&quot;&gt;&lt;property id=&quot;20148&quot; value=&quot;5&quot;/&gt;&lt;property id=&quot;20300&quot; value=&quot;Slide 122 - &amp;quot;Where to Find the SEM on the FAA Intranet &amp;quot;&quot;/&gt;&lt;property id=&quot;20307&quot; value=&quot;474&quot;/&gt;&lt;/object&gt;&lt;object type=&quot;3&quot; unique_id=&quot;71565&quot;&gt;&lt;property id=&quot;20148&quot; value=&quot;5&quot;/&gt;&lt;property id=&quot;20300&quot; value=&quot;Slide 118&quot;/&gt;&lt;property id=&quot;20307&quot; value=&quot;614&quot;/&gt;&lt;/object&gt;&lt;object type=&quot;3&quot; unique_id=&quot;73143&quot;&gt;&lt;property id=&quot;20148&quot; value=&quot;5&quot;/&gt;&lt;property id=&quot;20300&quot; value=&quot;Slide 116 - &amp;quot;Validation &amp;amp; Verification An Important Part of the SE Process &amp;quot;&quot;/&gt;&lt;property id=&quot;20307&quot; value=&quot;616&quot;/&gt;&lt;/object&gt;&lt;object type=&quot;3&quot; unique_id=&quot;73144&quot;&gt;&lt;property id=&quot;20148&quot; value=&quot;5&quot;/&gt;&lt;property id=&quot;20300&quot; value=&quot;Slide 119 - &amp;quot;T&amp;amp;E Gold Standard&amp;quot;&quot;/&gt;&lt;property id=&quot;20307&quot; value=&quot;617&quot;/&gt;&lt;/object&gt;&lt;object type=&quot;3&quot; unique_id=&quot;73148&quot;&gt;&lt;property id=&quot;20148&quot; value=&quot;5&quot;/&gt;&lt;property id=&quot;20300&quot; value=&quot;Slide 79 - &amp;quot;System Functional Review (SFR)&amp;quot;&quot;/&gt;&lt;property id=&quot;20307&quot; value=&quot;618&quot;/&gt;&lt;/object&gt;&lt;object type=&quot;3&quot; unique_id=&quot;73149&quot;&gt;&lt;property id=&quot;20148&quot; value=&quot;5&quot;/&gt;&lt;property id=&quot;20300&quot; value=&quot;Slide 82 - &amp;quot;System Design Review (SDR)&amp;quot;&quot;/&gt;&lt;property id=&quot;20307&quot; value=&quot;619&quot;/&gt;&lt;/object&gt;&lt;object type=&quot;3&quot; unique_id=&quot;73150&quot;&gt;&lt;property id=&quot;20148&quot; value=&quot;5&quot;/&gt;&lt;property id=&quot;20300&quot; value=&quot;Slide 83 - &amp;quot;System Specification Review (SSR)&amp;quot;&quot;/&gt;&lt;property id=&quot;20307&quot; value=&quot;620&quot;/&gt;&lt;/object&gt;&lt;object type=&quot;3&quot; unique_id=&quot;73151&quot;&gt;&lt;property id=&quot;20148&quot; value=&quot;5&quot;/&gt;&lt;property id=&quot;20300&quot; value=&quot;Slide 87 - &amp;quot;In-Service Review (ISR)&amp;quot;&quot;/&gt;&lt;property id=&quot;20307&quot; value=&quot;621&quot;/&gt;&lt;/object&gt;&lt;object type=&quot;3&quot; unique_id=&quot;73152&quot;&gt;&lt;property id=&quot;20148&quot; value=&quot;5&quot;/&gt;&lt;property id=&quot;20300&quot; value=&quot;Slide 91 - &amp;quot;Production Readiness Review (PRR)&amp;quot;&quot;/&gt;&lt;property id=&quot;20307&quot; value=&quot;622&quot;/&gt;&lt;/object&gt;&lt;object type=&quot;3&quot; unique_id=&quot;73153&quot;&gt;&lt;property id=&quot;20148&quot; value=&quot;5&quot;/&gt;&lt;property id=&quot;20300&quot; value=&quot;Slide 117 - &amp;quot;FAA Acquisition Management System (AMS)&amp;quot;&quot;/&gt;&lt;property id=&quot;20307&quot; value=&quot;625&quot;/&gt;&lt;/object&gt;&lt;object type=&quot;3&quot; unique_id=&quot;82016&quot;&gt;&lt;property id=&quot;20148&quot; value=&quot;5&quot;/&gt;&lt;property id=&quot;20300&quot; value=&quot;Slide 3 - &amp;quot;Module 1 Recap:  V&amp;amp;V - An Important Part of the  SE Process&amp;quot;&quot;/&gt;&lt;property id=&quot;20307&quot; value=&quot;642&quot;/&gt;&lt;/object&gt;&lt;object type=&quot;3&quot; unique_id=&quot;82017&quot;&gt;&lt;property id=&quot;20148&quot; value=&quot;5&quot;/&gt;&lt;property id=&quot;20300&quot; value=&quot;Slide 4 - &amp;quot;FAA Acquisition Management System (AMS)&amp;quot;&quot;/&gt;&lt;property id=&quot;20307&quot; value=&quot;643&quot;/&gt;&lt;/object&gt;&lt;object type=&quot;3&quot; unique_id=&quot;82018&quot;&gt;&lt;property id=&quot;20148&quot; value=&quot;5&quot;/&gt;&lt;property id=&quot;20300&quot; value=&quot;Slide 5 - &amp;quot;Verification &amp;amp; Validation Process Model&amp;quot;&quot;/&gt;&lt;property id=&quot;20307&quot; value=&quot;644&quot;/&gt;&lt;/object&gt;&lt;object type=&quot;3&quot; unique_id=&quot;82029&quot;&gt;&lt;property id=&quot;20148&quot; value=&quot;5&quot;/&gt;&lt;property id=&quot;20300&quot; value=&quot;Slide 12 - &amp;quot;Product Verification Defined&amp;quot;&quot;/&gt;&lt;property id=&quot;20307&quot; value=&quot;630&quot;/&gt;&lt;/object&gt;&lt;object type=&quot;3&quot; unique_id=&quot;82030&quot;&gt;&lt;property id=&quot;20148&quot; value=&quot;5&quot;/&gt;&lt;property id=&quot;20300&quot; value=&quot;Slide 13 - &amp;quot;Objective of Product Verification&amp;quot;&quot;/&gt;&lt;property id=&quot;20307&quot; value=&quot;631&quot;/&gt;&lt;/object&gt;&lt;object type=&quot;3&quot; unique_id=&quot;82031&quot;&gt;&lt;property id=&quot;20148&quot; value=&quot;5&quot;/&gt;&lt;property id=&quot;20300&quot; value=&quot;Slide 14 - &amp;quot;Verification &amp;amp; Validation Process Model&amp;quot;&quot;/&gt;&lt;property id=&quot;20307&quot; value=&quot;632&quot;/&gt;&lt;/object&gt;&lt;object type=&quot;3&quot; unique_id=&quot;82032&quot;&gt;&lt;property id=&quot;20148&quot; value=&quot;5&quot;/&gt;&lt;property id=&quot;20300&quot; value=&quot;Slide 15 - &amp;quot;FAA V&amp;amp;V in the AMS&amp;quot;&quot;/&gt;&lt;property id=&quot;20307&quot; value=&quot;633&quot;/&gt;&lt;/object&gt;&lt;object type=&quot;3&quot; unique_id=&quot;82033&quot;&gt;&lt;property id=&quot;20148&quot; value=&quot;5&quot;/&gt;&lt;property id=&quot;20300&quot; value=&quot;Slide 16 - &amp;quot;Test Types&amp;quot;&quot;/&gt;&lt;property id=&quot;20307&quot; value=&quot;634&quot;/&gt;&lt;/object&gt;&lt;object type=&quot;3&quot; unique_id=&quot;82037&quot;&gt;&lt;property id=&quot;20148&quot; value=&quot;5&quot;/&gt;&lt;property id=&quot;20300&quot; value=&quot;Slide 17 - &amp;quot;Requirements Verification Process Checklist&amp;quot;&quot;/&gt;&lt;property id=&quot;20307&quot; value=&quot;638&quot;/&gt;&lt;/object&gt;&lt;object type=&quot;3&quot; unique_id=&quot;82038&quot;&gt;&lt;property id=&quot;20148&quot; value=&quot;5&quot;/&gt;&lt;property id=&quot;20300&quot; value=&quot;Slide 18 - &amp;quot;Three Verification Classes&amp;quot;&quot;/&gt;&lt;property id=&quot;20307&quot; value=&quot;639&quot;/&gt;&lt;/object&gt;&lt;object type=&quot;3&quot; unique_id=&quot;82039&quot;&gt;&lt;property id=&quot;20148&quot; value=&quot;5&quot;/&gt;&lt;property id=&quot;20300&quot; value=&quot;Slide 20 - &amp;quot;Development Test (DT) Overview&amp;quot;&quot;/&gt;&lt;property id=&quot;20307&quot; value=&quot;655&quot;/&gt;&lt;/object&gt;&lt;object type=&quot;3&quot; unique_id=&quot;82040&quot;&gt;&lt;property id=&quot;20148&quot; value=&quot;5&quot;/&gt;&lt;property id=&quot;20300&quot; value=&quot;Slide 21 - &amp;quot;The Systems Engineer’s Role in DT&amp;quot;&quot;/&gt;&lt;property id=&quot;20307&quot; value=&quot;656&quot;/&gt;&lt;/object&gt;&lt;object type=&quot;3&quot; unique_id=&quot;82041&quot;&gt;&lt;property id=&quot;20148&quot; value=&quot;5&quot;/&gt;&lt;property id=&quot;20300&quot; value=&quot;Slide 22 - &amp;quot;Types and Order of Development Tests&amp;quot;&quot;/&gt;&lt;property id=&quot;20307&quot; value=&quot;657&quot;/&gt;&lt;/object&gt;&lt;object type=&quot;3&quot; unique_id=&quot;82042&quot;&gt;&lt;property id=&quot;20148&quot; value=&quot;5&quot;/&gt;&lt;property id=&quot;20300&quot; value=&quot;Slide 23 - &amp;quot;DT Test Readiness Review&amp;quot;&quot;/&gt;&lt;property id=&quot;20307&quot; value=&quot;659&quot;/&gt;&lt;/object&gt;&lt;object type=&quot;3&quot; unique_id=&quot;82043&quot;&gt;&lt;property id=&quot;20148&quot; value=&quot;5&quot;/&gt;&lt;property id=&quot;20300&quot; value=&quot;Slide 24 - &amp;quot;DT VRTM, Test Reports and Problem Trouble Reports (PTRs)&amp;quot;&quot;/&gt;&lt;property id=&quot;20307&quot; value=&quot;658&quot;/&gt;&lt;/object&gt;&lt;object type=&quot;3&quot; unique_id=&quot;82044&quot;&gt;&lt;property id=&quot;20148&quot; value=&quot;5&quot;/&gt;&lt;property id=&quot;20300&quot; value=&quot;Slide 30 - &amp;quot;OT Test Requirements&amp;quot;&quot;/&gt;&lt;property id=&quot;20307&quot; value=&quot;674&quot;/&gt;&lt;/object&gt;&lt;object type=&quot;3&quot; unique_id=&quot;82045&quot;&gt;&lt;property id=&quot;20148&quot; value=&quot;5&quot;/&gt;&lt;property id=&quot;20300&quot; value=&quot;Slide 31 - &amp;quot;OT Test Plan&amp;quot;&quot;/&gt;&lt;property id=&quot;20307&quot; value=&quot;660&quot;/&gt;&lt;/object&gt;&lt;object type=&quot;3&quot; unique_id=&quot;82046&quot;&gt;&lt;property id=&quot;20148&quot; value=&quot;5&quot;/&gt;&lt;property id=&quot;20300&quot; value=&quot;Slide 32 - &amp;quot;OT Planning – VRTM &amp;quot;&quot;/&gt;&lt;property id=&quot;20307&quot; value=&quot;675&quot;/&gt;&lt;/object&gt;&lt;object type=&quot;3&quot; unique_id=&quot;82047&quot;&gt;&lt;property id=&quot;20148&quot; value=&quot;5&quot;/&gt;&lt;property id=&quot;20300&quot; value=&quot;Slide 33 - &amp;quot;OT Test Readiness Entrance Criteria  &amp;quot;&quot;/&gt;&lt;property id=&quot;20307&quot; value=&quot;676&quot;/&gt;&lt;/object&gt;&lt;object type=&quot;3&quot; unique_id=&quot;82048&quot;&gt;&lt;property id=&quot;20148&quot; value=&quot;5&quot;/&gt;&lt;property id=&quot;20300&quot; value=&quot;Slide 35 - &amp;quot;OT Test Reporting – Final&amp;quot;&quot;/&gt;&lt;property id=&quot;20307&quot; value=&quot;678&quot;/&gt;&lt;/object&gt;&lt;object type=&quot;3&quot; unique_id=&quot;82049&quot;&gt;&lt;property id=&quot;20148&quot; value=&quot;5&quot;/&gt;&lt;property id=&quot;20300&quot; value=&quot;Slide 67 - &amp;quot;Test Program Elements Matching Exercise&amp;quot;&quot;/&gt;&lt;property id=&quot;20307&quot; value=&quot;673&quot;/&gt;&lt;/object&gt;&lt;object type=&quot;3&quot; unique_id=&quot;82050&quot;&gt;&lt;property id=&quot;20148&quot; value=&quot;5&quot;/&gt;&lt;property id=&quot;20300&quot; value=&quot;Slide 80 - &amp;quot;System Requirements Review (SRR)&amp;quot;&quot;/&gt;&lt;property id=&quot;20307&quot; value=&quot;648&quot;/&gt;&lt;/object&gt;&lt;object type=&quot;3&quot; unique_id=&quot;82051&quot;&gt;&lt;property id=&quot;20148&quot; value=&quot;5&quot;/&gt;&lt;property id=&quot;20300&quot; value=&quot;Slide 88 - &amp;quot;ISR Checklist Areas&amp;quot;&quot;/&gt;&lt;property id=&quot;20307&quot; value=&quot;654&quot;/&gt;&lt;/object&gt;&lt;object type=&quot;3&quot; unique_id=&quot;82056&quot;&gt;&lt;property id=&quot;20148&quot; value=&quot;5&quot;/&gt;&lt;property id=&quot;20300&quot; value=&quot;Slide 123 - &amp;quot;References&amp;quot;&quot;/&gt;&lt;property id=&quot;20307&quot; value=&quot;650&quot;/&gt;&lt;/object&gt;&lt;object type=&quot;3&quot; unique_id=&quot;82057&quot;&gt;&lt;property id=&quot;20148&quot; value=&quot;5&quot;/&gt;&lt;property id=&quot;20300&quot; value=&quot;Slide 124 - &amp;quot;Useful Links&amp;quot;&quot;/&gt;&lt;property id=&quot;20307&quot; value=&quot;651&quot;/&gt;&lt;/object&gt;&lt;object type=&quot;3&quot; unique_id=&quot;94437&quot;&gt;&lt;property id=&quot;20148&quot; value=&quot;5&quot;/&gt;&lt;property id=&quot;20300&quot; value=&quot;Slide 7 - &amp;quot;Product Design and Implementation&amp;quot;&quot;/&gt;&lt;property id=&quot;20307&quot; value=&quot;731&quot;/&gt;&lt;/object&gt;&lt;object type=&quot;3&quot; unique_id=&quot;94438&quot;&gt;&lt;property id=&quot;20148&quot; value=&quot;5&quot;/&gt;&lt;property id=&quot;20300&quot; value=&quot;Slide 8 - &amp;quot;Design Concepts&amp;quot;&quot;/&gt;&lt;property id=&quot;20307&quot; value=&quot;732&quot;/&gt;&lt;/object&gt;&lt;object type=&quot;3&quot; unique_id=&quot;94439&quot;&gt;&lt;property id=&quot;20148&quot; value=&quot;5&quot;/&gt;&lt;property id=&quot;20300&quot; value=&quot;Slide 9 - &amp;quot;Implementation&amp;quot;&quot;/&gt;&lt;property id=&quot;20307&quot; value=&quot;733&quot;/&gt;&lt;/object&gt;&lt;object type=&quot;3&quot; unique_id=&quot;94440&quot;&gt;&lt;property id=&quot;20148&quot; value=&quot;5&quot;/&gt;&lt;property id=&quot;20300&quot; value=&quot;Slide 10 - &amp;quot; Implementation&amp;quot;&quot;/&gt;&lt;property id=&quot;20307&quot; value=&quot;734&quot;/&gt;&lt;/object&gt;&lt;object type=&quot;3&quot; unique_id=&quot;94450&quot;&gt;&lt;property id=&quot;20148&quot; value=&quot;5&quot;/&gt;&lt;property id=&quot;20300&quot; value=&quot;Slide 25 - &amp;quot;Development Test Lessons Learned  (slide 1 of 3)&amp;quot;&quot;/&gt;&lt;property id=&quot;20307&quot; value=&quot;706&quot;/&gt;&lt;/object&gt;&lt;object type=&quot;3&quot; unique_id=&quot;94451&quot;&gt;&lt;property id=&quot;20148&quot; value=&quot;5&quot;/&gt;&lt;property id=&quot;20300&quot; value=&quot;Slide 26 - &amp;quot;Development Test Lessons Learned  (slide 2 of 3)&amp;quot;&quot;/&gt;&lt;property id=&quot;20307&quot; value=&quot;707&quot;/&gt;&lt;/object&gt;&lt;object type=&quot;3&quot; unique_id=&quot;94452&quot;&gt;&lt;property id=&quot;20148&quot; value=&quot;5&quot;/&gt;&lt;property id=&quot;20300&quot; value=&quot;Slide 27 - &amp;quot;Development Test Lessons Learned  (slide 3 of 3)&amp;quot;&quot;/&gt;&lt;property id=&quot;20307&quot; value=&quot;708&quot;/&gt;&lt;/object&gt;&lt;object type=&quot;3&quot; unique_id=&quot;94454&quot;&gt;&lt;property id=&quot;20148&quot; value=&quot;5&quot;/&gt;&lt;property id=&quot;20300&quot; value=&quot;Slide 38 - &amp;quot;Operational Test Lessons Learned  (slide 1 of 3)&amp;quot;&quot;/&gt;&lt;property id=&quot;20307&quot; value=&quot;709&quot;/&gt;&lt;/object&gt;&lt;object type=&quot;3&quot; unique_id=&quot;94455&quot;&gt;&lt;property id=&quot;20148&quot; value=&quot;5&quot;/&gt;&lt;property id=&quot;20300&quot; value=&quot;Slide 39 - &amp;quot;Operational Test Lessons Learned  (slide 2 of 3)&amp;quot;&quot;/&gt;&lt;property id=&quot;20307&quot; value=&quot;710&quot;/&gt;&lt;/object&gt;&lt;object type=&quot;3&quot; unique_id=&quot;94456&quot;&gt;&lt;property id=&quot;20148&quot; value=&quot;5&quot;/&gt;&lt;property id=&quot;20300&quot; value=&quot;Slide 40 - &amp;quot;Operational Test Lessons Learned  (slide 3 of 3)&amp;quot;&quot;/&gt;&lt;property id=&quot;20307&quot; value=&quot;711&quot;/&gt;&lt;/object&gt;&lt;object type=&quot;3&quot; unique_id=&quot;94459&quot;&gt;&lt;property id=&quot;20148&quot; value=&quot;5&quot;/&gt;&lt;property id=&quot;20300&quot; value=&quot;Slide 52 - &amp;quot;Independent Operational Assessment Lessons Learned&amp;quot;&quot;/&gt;&lt;property id=&quot;20307&quot; value=&quot;712&quot;/&gt;&lt;/object&gt;&lt;object type=&quot;3&quot; unique_id=&quot;94461&quot;&gt;&lt;property id=&quot;20148&quot; value=&quot;5&quot;/&gt;&lt;property id=&quot;20300&quot; value=&quot;Slide 64 - &amp;quot;General T&amp;amp;E Lessons Learned (slide 1 of 2)&amp;quot;&quot;/&gt;&lt;property id=&quot;20307&quot; value=&quot;713&quot;/&gt;&lt;/object&gt;&lt;object type=&quot;3&quot; unique_id=&quot;94462&quot;&gt;&lt;property id=&quot;20148&quot; value=&quot;5&quot;/&gt;&lt;property id=&quot;20300&quot; value=&quot;Slide 65 - &amp;quot;General T&amp;amp;E Lessons Learned  (slide 2 of 2)&amp;quot;&quot;/&gt;&lt;property id=&quot;20307&quot; value=&quot;714&quot;/&gt;&lt;/object&gt;&lt;object type=&quot;3&quot; unique_id=&quot;94463&quot;&gt;&lt;property id=&quot;20148&quot; value=&quot;5&quot;/&gt;&lt;property id=&quot;20300&quot; value=&quot;Slide 66 - &amp;quot;Lessons Learned&amp;quot;&quot;/&gt;&lt;property id=&quot;20307&quot; value=&quot;715&quot;/&gt;&lt;/object&gt;&lt;object type=&quot;3&quot; unique_id=&quot;94465&quot;&gt;&lt;property id=&quot;20148&quot; value=&quot;5&quot;/&gt;&lt;property id=&quot;20300&quot; value=&quot;Slide 75 - &amp;quot;Product Development Process&amp;quot;&quot;/&gt;&lt;property id=&quot;20307&quot; value=&quot;762&quot;/&gt;&lt;/object&gt;&lt;object type=&quot;3&quot; unique_id=&quot;94466&quot;&gt;&lt;property id=&quot;20148&quot; value=&quot;5&quot;/&gt;&lt;property id=&quot;20300&quot; value=&quot;Slide 93 - &amp;quot;Product Development Process&amp;quot;&quot;/&gt;&lt;property id=&quot;20307&quot; value=&quot;761&quot;/&gt;&lt;/object&gt;&lt;object type=&quot;3&quot; unique_id=&quot;94467&quot;&gt;&lt;property id=&quot;20148&quot; value=&quot;5&quot;/&gt;&lt;property id=&quot;20300&quot; value=&quot;Slide 94 - &amp;quot;Technical Performance Measurement (TPM)&amp;quot;&quot;/&gt;&lt;property id=&quot;20307&quot; value=&quot;723&quot;/&gt;&lt;/object&gt;&lt;object type=&quot;3&quot; unique_id=&quot;94468&quot;&gt;&lt;property id=&quot;20148&quot; value=&quot;5&quot;/&gt;&lt;property id=&quot;20300&quot; value=&quot;Slide 95 - &amp;quot;Technical Performance Measurement&amp;quot;&quot;/&gt;&lt;property id=&quot;20307&quot; value=&quot;724&quot;/&gt;&lt;/object&gt;&lt;object type=&quot;3&quot; unique_id=&quot;94469&quot;&gt;&lt;property id=&quot;20148&quot; value=&quot;5&quot;/&gt;&lt;property id=&quot;20300&quot; value=&quot;Slide 96 - &amp;quot;Technical Performance Measurement&amp;quot;&quot;/&gt;&lt;property id=&quot;20307&quot; value=&quot;725&quot;/&gt;&lt;/object&gt;&lt;object type=&quot;3&quot; unique_id=&quot;94470&quot;&gt;&lt;property id=&quot;20148&quot; value=&quot;5&quot;/&gt;&lt;property id=&quot;20300&quot; value=&quot;Slide 97 - &amp;quot;TPM Example Graphic&amp;quot;&quot;/&gt;&lt;property id=&quot;20307&quot; value=&quot;726&quot;/&gt;&lt;/object&gt;&lt;object type=&quot;3&quot; unique_id=&quot;94471&quot;&gt;&lt;property id=&quot;20148&quot; value=&quot;5&quot;/&gt;&lt;property id=&quot;20300&quot; value=&quot;Slide 98 - &amp;quot;Where Do TPMs Come From?&amp;quot;&quot;/&gt;&lt;property id=&quot;20307&quot; value=&quot;727&quot;/&gt;&lt;/object&gt;&lt;object type=&quot;3&quot; unique_id=&quot;94472&quot;&gt;&lt;property id=&quot;20148&quot; value=&quot;5&quot;/&gt;&lt;property id=&quot;20300&quot; value=&quot;Slide 99 - &amp;quot;Technical Assessment Example&amp;quot;&quot;/&gt;&lt;property id=&quot;20307&quot; value=&quot;728&quot;/&gt;&lt;/object&gt;&lt;object type=&quot;3&quot; unique_id=&quot;94473&quot;&gt;&lt;property id=&quot;20148&quot; value=&quot;5&quot;/&gt;&lt;property id=&quot;20300&quot; value=&quot;Slide 100 - &amp;quot;Example Discussion&amp;quot;&quot;/&gt;&lt;property id=&quot;20307&quot; value=&quot;729&quot;/&gt;&lt;/object&gt;&lt;object type=&quot;3&quot; unique_id=&quot;94474&quot;&gt;&lt;property id=&quot;20148&quot; value=&quot;5&quot;/&gt;&lt;property id=&quot;20300&quot; value=&quot;Slide 101 - &amp;quot;Discussion Continued&amp;quot;&quot;/&gt;&lt;property id=&quot;20307&quot; value=&quot;730&quot;/&gt;&lt;/object&gt;&lt;object type=&quot;3&quot; unique_id=&quot;94476&quot;&gt;&lt;property id=&quot;20148&quot; value=&quot;5&quot;/&gt;&lt;property id=&quot;20300&quot; value=&quot;Slide 103 - &amp;quot;Why Worry About Software?&amp;quot;&quot;/&gt;&lt;property id=&quot;20307&quot; value=&quot;742&quot;/&gt;&lt;/object&gt;&lt;object type=&quot;3&quot; unique_id=&quot;94477&quot;&gt;&lt;property id=&quot;20148&quot; value=&quot;5&quot;/&gt;&lt;property id=&quot;20300&quot; value=&quot;Slide 104 - &amp;quot;Software Development Overview&amp;quot;&quot;/&gt;&lt;property id=&quot;20307&quot; value=&quot;743&quot;/&gt;&lt;/object&gt;&lt;object type=&quot;3&quot; unique_id=&quot;94478&quot;&gt;&lt;property id=&quot;20148&quot; value=&quot;5&quot;/&gt;&lt;property id=&quot;20300&quot; value=&quot;Slide 105 - &amp;quot;Detailed Software Engineering Model&amp;quot;&quot;/&gt;&lt;property id=&quot;20307&quot; value=&quot;744&quot;/&gt;&lt;/object&gt;&lt;object type=&quot;3&quot; unique_id=&quot;94479&quot;&gt;&lt;property id=&quot;20148&quot; value=&quot;5&quot;/&gt;&lt;property id=&quot;20300&quot; value=&quot;Slide 106 - &amp;quot;What is Software Quality?&amp;quot;&quot;/&gt;&lt;property id=&quot;20307&quot; value=&quot;745&quot;/&gt;&lt;/object&gt;&lt;object type=&quot;3&quot; unique_id=&quot;94480&quot;&gt;&lt;property id=&quot;20148&quot; value=&quot;5&quot;/&gt;&lt;property id=&quot;20300&quot; value=&quot;Slide 107&quot;/&gt;&lt;property id=&quot;20307&quot; value=&quot;746&quot;/&gt;&lt;/object&gt;&lt;object type=&quot;3&quot; unique_id=&quot;94481&quot;&gt;&lt;property id=&quot;20148&quot; value=&quot;5&quot;/&gt;&lt;property id=&quot;20300&quot; value=&quot;Slide 109 - &amp;quot;Software Testing&amp;quot;&quot;/&gt;&lt;property id=&quot;20307&quot; value=&quot;747&quot;/&gt;&lt;/object&gt;&lt;object type=&quot;3&quot; unique_id=&quot;94483&quot;&gt;&lt;property id=&quot;20148&quot; value=&quot;5&quot;/&gt;&lt;property id=&quot;20300&quot; value=&quot;Slide 110 - &amp;quot;Software Testing&amp;quot;&quot;/&gt;&lt;property id=&quot;20307&quot; value=&quot;764&quot;/&gt;&lt;/object&gt;&lt;object type=&quot;3&quot; unique_id=&quot;94484&quot;&gt;&lt;property id=&quot;20148&quot; value=&quot;5&quot;/&gt;&lt;property id=&quot;20300&quot; value=&quot;Slide 111 - &amp;quot;Software Testing Concerns&amp;quot;&quot;/&gt;&lt;property id=&quot;20307&quot; value=&quot;748&quot;/&gt;&lt;/object&gt;&lt;object type=&quot;3&quot; unique_id=&quot;94485&quot;&gt;&lt;property id=&quot;20148&quot; value=&quot;5&quot;/&gt;&lt;property id=&quot;20300&quot; value=&quot;Slide 113 - &amp;quot;Software Quality vs Software Testing&amp;quot;&quot;/&gt;&lt;property id=&quot;20307&quot; value=&quot;749&quot;/&gt;&lt;/object&gt;&lt;object type=&quot;3&quot; unique_id=&quot;94487&quot;&gt;&lt;property id=&quot;20148&quot; value=&quot;5&quot;/&gt;&lt;property id=&quot;20300&quot; value=&quot;Slide 120 - &amp;quot;Product Development Process&amp;quot;&quot;/&gt;&lt;property id=&quot;20307&quot; value=&quot;760&quot;/&gt;&lt;/object&gt;&lt;object type=&quot;3&quot; unique_id=&quot;96993&quot;&gt;&lt;property id=&quot;20148&quot; value=&quot;5&quot;/&gt;&lt;property id=&quot;20300&quot; value=&quot;Slide 76 - &amp;quot;Technology Readiness Assessment (TRA)&amp;quot;&quot;/&gt;&lt;property id=&quot;20307&quot; value=&quot;777&quot;/&gt;&lt;/object&gt;&lt;object type=&quot;3&quot; unique_id=&quot;96994&quot;&gt;&lt;property id=&quot;20148&quot; value=&quot;5&quot;/&gt;&lt;property id=&quot;20300&quot; value=&quot;Slide 77 - &amp;quot;Technology Readiness Assessment (TRA) (continued)&amp;quot;&quot;/&gt;&lt;property id=&quot;20307&quot; value=&quot;778&quot;/&gt;&lt;/object&gt;&lt;object type=&quot;3&quot; unique_id=&quot;96995&quot;&gt;&lt;property id=&quot;20148&quot; value=&quot;5&quot;/&gt;&lt;property id=&quot;20300&quot; value=&quot;Slide 78 - &amp;quot;Technology Readiness Levels&amp;quot;&quot;/&gt;&lt;property id=&quot;20307&quot; value=&quot;779&quot;/&gt;&lt;/object&gt;&lt;object type=&quot;3&quot; unique_id=&quot;96996&quot;&gt;&lt;property id=&quot;20148&quot; value=&quot;5&quot;/&gt;&lt;property id=&quot;20300&quot; value=&quot;Slide 81 - &amp;quot;Integrated Baseline Review (IBR)&amp;quot;&quot;/&gt;&lt;property id=&quot;20307&quot; value=&quot;775&quot;/&gt;&lt;/object&gt;&lt;object type=&quot;3&quot; unique_id=&quot;96997&quot;&gt;&lt;property id=&quot;20148&quot; value=&quot;5&quot;/&gt;&lt;property id=&quot;20300&quot; value=&quot;Slide 92 - &amp;quot;Post Implementation Review (PIR)&amp;quot;&quot;/&gt;&lt;property id=&quot;20307&quot; value=&quot;776&quot;/&gt;&lt;/object&gt;&lt;object type=&quot;3&quot; unique_id=&quot;97370&quot;&gt;&lt;property id=&quot;20148&quot; value=&quot;5&quot;/&gt;&lt;property id=&quot;20300&quot; value=&quot;Slide 114 - &amp;quot;Software Safety &amp;quot;&quot;/&gt;&lt;property id=&quot;20307&quot; value=&quot;780&quot;/&gt;&lt;/object&gt;&lt;object type=&quot;3&quot; unique_id=&quot;98974&quot;&gt;&lt;property id=&quot;20148&quot; value=&quot;5&quot;/&gt;&lt;property id=&quot;20300&quot; value=&quot;Slide 63 - &amp;quot;NAS Enterprise Operations (NEO) Coordination&amp;quot;&quot;/&gt;&lt;property id=&quot;20307&quot; value=&quot;782&quot;/&gt;&lt;/object&gt;&lt;object type=&quot;3&quot; unique_id=&quot;98975&quot;&gt;&lt;property id=&quot;20148&quot; value=&quot;5&quot;/&gt;&lt;property id=&quot;20300&quot; value=&quot;Slide 69 - &amp;quot;FAA Acquisition Management System (AMS)&amp;quot;&quot;/&gt;&lt;property id=&quot;20307&quot; value=&quot;783&quot;/&gt;&lt;/object&gt;&lt;object type=&quot;3&quot; unique_id=&quot;98976&quot;&gt;&lt;property id=&quot;20148&quot; value=&quot;5&quot;/&gt;&lt;property id=&quot;20300&quot; value=&quot;Slide 70 - &amp;quot;Concept and Requirements Definition&amp;quot;&quot;/&gt;&lt;property id=&quot;20307&quot; value=&quot;784&quot;/&gt;&lt;/object&gt;&lt;object type=&quot;3&quot; unique_id=&quot;98977&quot;&gt;&lt;property id=&quot;20148&quot; value=&quot;5&quot;/&gt;&lt;property id=&quot;20300&quot; value=&quot;Slide 71 - &amp;quot;Concept and Requirements Definition&amp;quot;&quot;/&gt;&lt;property id=&quot;20307&quot; value=&quot;785&quot;/&gt;&lt;/object&gt;&lt;object type=&quot;3&quot; unique_id=&quot;98978&quot;&gt;&lt;property id=&quot;20148&quot; value=&quot;5&quot;/&gt;&lt;property id=&quot;20300&quot; value=&quot;Slide 72 - &amp;quot;Key CRD Activities of Interest&amp;quot;&quot;/&gt;&lt;property id=&quot;20307&quot; value=&quot;786&quot;/&gt;&lt;/object&gt;&lt;object type=&quot;3&quot; unique_id=&quot;98979&quot;&gt;&lt;property id=&quot;20148&quot; value=&quot;5&quot;/&gt;&lt;property id=&quot;20300&quot; value=&quot;Slide 73 - &amp;quot;Investment Analysis&amp;quot;&quot;/&gt;&lt;property id=&quot;20307&quot; value=&quot;787&quot;/&gt;&lt;/object&gt;&lt;object type=&quot;3&quot; unique_id=&quot;98980&quot;&gt;&lt;property id=&quot;20148&quot; value=&quot;5&quot;/&gt;&lt;property id=&quot;20300&quot; value=&quot;Slide 74 - &amp;quot;Solution Implementation&amp;quot;&quot;/&gt;&lt;property id=&quot;20307&quot; value=&quot;788&quot;/&gt;&lt;/object&gt;&lt;object type=&quot;3&quot; unique_id=&quot;98981&quot;&gt;&lt;property id=&quot;20148&quot; value=&quot;5&quot;/&gt;&lt;property id=&quot;20300&quot; value=&quot;Slide 108 - &amp;quot;Beizer’s 4 Laws of Software Testing*&amp;quot;&quot;/&gt;&lt;property id=&quot;20307&quot; value=&quot;781&quot;/&gt;&lt;/object&gt;&lt;object type=&quot;3&quot; unique_id=&quot;100726&quot;&gt;&lt;property id=&quot;20148&quot; value=&quot;5&quot;/&gt;&lt;property id=&quot;20300&quot; value=&quot;Slide 2 - &amp;quot;Course Agenda&amp;quot;&quot;/&gt;&lt;property id=&quot;20307&quot; value=&quot;789&quot;/&gt;&lt;/object&gt;&lt;object type=&quot;3&quot; unique_id=&quot;100727&quot;&gt;&lt;property id=&quot;20148&quot; value=&quot;5&quot;/&gt;&lt;property id=&quot;20300&quot; value=&quot;Slide 6 - &amp;quot;Course Agenda&amp;quot;&quot;/&gt;&lt;property id=&quot;20307&quot; value=&quot;790&quot;/&gt;&lt;/object&gt;&lt;object type=&quot;3&quot; unique_id=&quot;100728&quot;&gt;&lt;property id=&quot;20148&quot; value=&quot;5&quot;/&gt;&lt;property id=&quot;20300&quot; value=&quot;Slide 11 - &amp;quot;Course Agenda&amp;quot;&quot;/&gt;&lt;property id=&quot;20307&quot; value=&quot;791&quot;/&gt;&lt;/object&gt;&lt;object type=&quot;3&quot; unique_id=&quot;100729&quot;&gt;&lt;property id=&quot;20148&quot; value=&quot;5&quot;/&gt;&lt;property id=&quot;20300&quot; value=&quot;Slide 19 - &amp;quot;Course Agenda&amp;quot;&quot;/&gt;&lt;property id=&quot;20307&quot; value=&quot;792&quot;/&gt;&lt;/object&gt;&lt;object type=&quot;3&quot; unique_id=&quot;100730&quot;&gt;&lt;property id=&quot;20148&quot; value=&quot;5&quot;/&gt;&lt;property id=&quot;20300&quot; value=&quot;Slide 28 - &amp;quot;Course Agenda&amp;quot;&quot;/&gt;&lt;property id=&quot;20307&quot; value=&quot;793&quot;/&gt;&lt;/object&gt;&lt;object type=&quot;3&quot; unique_id=&quot;100731&quot;&gt;&lt;property id=&quot;20148&quot; value=&quot;5&quot;/&gt;&lt;property id=&quot;20300&quot; value=&quot;Slide 42 - &amp;quot;Course Agenda&amp;quot;&quot;/&gt;&lt;property id=&quot;20307&quot; value=&quot;794&quot;/&gt;&lt;/object&gt;&lt;object type=&quot;3&quot; unique_id=&quot;100732&quot;&gt;&lt;property id=&quot;20148&quot; value=&quot;5&quot;/&gt;&lt;property id=&quot;20300&quot; value=&quot;Slide 47 - &amp;quot;Course Agenda&amp;quot;&quot;/&gt;&lt;property id=&quot;20307&quot; value=&quot;795&quot;/&gt;&lt;/object&gt;&lt;object type=&quot;3&quot; unique_id=&quot;100733&quot;&gt;&lt;property id=&quot;20148&quot; value=&quot;5&quot;/&gt;&lt;property id=&quot;20300&quot; value=&quot;Slide 53 - &amp;quot;Course Agenda&amp;quot;&quot;/&gt;&lt;property id=&quot;20307&quot; value=&quot;796&quot;/&gt;&lt;/object&gt;&lt;object type=&quot;3&quot; unique_id=&quot;100734&quot;&gt;&lt;property id=&quot;20148&quot; value=&quot;5&quot;/&gt;&lt;property id=&quot;20300&quot; value=&quot;Slide 68 - &amp;quot;Course Agenda&amp;quot;&quot;/&gt;&lt;property id=&quot;20307&quot; value=&quot;797&quot;/&gt;&lt;/object&gt;&lt;object type=&quot;3&quot; unique_id=&quot;100735&quot;&gt;&lt;property id=&quot;20148&quot; value=&quot;5&quot;/&gt;&lt;property id=&quot;20300&quot; value=&quot;Slide 102 - &amp;quot;Course Agenda&amp;quot;&quot;/&gt;&lt;property id=&quot;20307&quot; value=&quot;798&quot;/&gt;&lt;/object&gt;&lt;object type=&quot;3&quot; unique_id=&quot;100736&quot;&gt;&lt;property id=&quot;20148&quot; value=&quot;5&quot;/&gt;&lt;property id=&quot;20300&quot; value=&quot;Slide 115 - &amp;quot;Course Agenda&amp;quot;&quot;/&gt;&lt;property id=&quot;20307&quot; value=&quot;799&quot;/&gt;&lt;/object&gt;&lt;object type=&quot;3&quot; unique_id=&quot;100738&quot;&gt;&lt;property id=&quot;20148&quot; value=&quot;5&quot;/&gt;&lt;property id=&quot;20300&quot; value=&quot;Slide 41 - &amp;quot;Product V&amp;amp;V Heuristic&amp;quot;&quot;/&gt;&lt;property id=&quot;20307&quot; value=&quot;801&quot;/&gt;&lt;/object&gt;&lt;object type=&quot;3&quot; unique_id=&quot;100740&quot;&gt;&lt;property id=&quot;20148&quot; value=&quot;5&quot;/&gt;&lt;property id=&quot;20300&quot; value=&quot;Slide 112 - &amp;quot;Software Testing&amp;quot;&quot;/&gt;&lt;property id=&quot;20307&quot; value=&quot;803&quot;/&gt;&lt;/object&gt;&lt;/object&gt;&lt;object type=&quot;8&quot; unique_id=&quot;69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2_Custom Design">
  <a:themeElements>
    <a:clrScheme name="BAH">
      <a:dk1>
        <a:srgbClr val="000000"/>
      </a:dk1>
      <a:lt1>
        <a:srgbClr val="FFFFFF"/>
      </a:lt1>
      <a:dk2>
        <a:srgbClr val="1D2F68"/>
      </a:dk2>
      <a:lt2>
        <a:srgbClr val="23357F"/>
      </a:lt2>
      <a:accent1>
        <a:srgbClr val="33781A"/>
      </a:accent1>
      <a:accent2>
        <a:srgbClr val="225F11"/>
      </a:accent2>
      <a:accent3>
        <a:srgbClr val="FFF789"/>
      </a:accent3>
      <a:accent4>
        <a:srgbClr val="DCECF4"/>
      </a:accent4>
      <a:accent5>
        <a:srgbClr val="E0F2C0"/>
      </a:accent5>
      <a:accent6>
        <a:srgbClr val="BC3510"/>
      </a:accent6>
      <a:hlink>
        <a:srgbClr val="80808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6787C5-1902-47A9-BD3A-B59CC41C6288}"/>
</file>

<file path=customXml/itemProps2.xml><?xml version="1.0" encoding="utf-8"?>
<ds:datastoreItem xmlns:ds="http://schemas.openxmlformats.org/officeDocument/2006/customXml" ds:itemID="{EE5DEA92-0982-4E22-97E2-7FA98025B9C4}"/>
</file>

<file path=customXml/itemProps3.xml><?xml version="1.0" encoding="utf-8"?>
<ds:datastoreItem xmlns:ds="http://schemas.openxmlformats.org/officeDocument/2006/customXml" ds:itemID="{4CB47695-8985-4136-896C-61078D93E208}"/>
</file>

<file path=docProps/app.xml><?xml version="1.0" encoding="utf-8"?>
<Properties xmlns="http://schemas.openxmlformats.org/officeDocument/2006/extended-properties" xmlns:vt="http://schemas.openxmlformats.org/officeDocument/2006/docPropsVTypes">
  <TotalTime>21667</TotalTime>
  <Words>272</Words>
  <Application>Microsoft Office PowerPoint</Application>
  <PresentationFormat>On-screen Show (4:3)</PresentationFormat>
  <Paragraphs>36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2_Custom Design</vt:lpstr>
      <vt:lpstr>PowerPoint Presentation</vt:lpstr>
      <vt:lpstr>PowerPoint Presentation</vt:lpstr>
      <vt:lpstr>System vs SoS</vt:lpstr>
      <vt:lpstr>Some Issues of SoS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FAA Programmatic Risk Management</dc:subject>
  <dc:creator>Jeffrey O. Grady</dc:creator>
  <cp:lastModifiedBy>PhiAnh</cp:lastModifiedBy>
  <cp:revision>557</cp:revision>
  <cp:lastPrinted>2013-11-13T12:36:52Z</cp:lastPrinted>
  <dcterms:created xsi:type="dcterms:W3CDTF">2002-09-24T20:41:59Z</dcterms:created>
  <dcterms:modified xsi:type="dcterms:W3CDTF">2015-09-02T17:18:15Z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