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7.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6.xml" ContentType="application/vnd.openxmlformats-officedocument.presentationml.slide+xml"/>
  <Override PartName="/ppt/slides/slide6.xml" ContentType="application/vnd.openxmlformats-officedocument.presentationml.slide+xml"/>
  <Override PartName="/ppt/slides/slide4.xml" ContentType="application/vnd.openxmlformats-officedocument.presentationml.slide+xml"/>
  <Override PartName="/ppt/slides/slide1.xml" ContentType="application/vnd.openxmlformats-officedocument.presentationml.slide+xml"/>
  <Override PartName="/ppt/slides/slide5.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1.xml" ContentType="application/vnd.openxmlformats-officedocument.presentationml.notesSlide+xml"/>
  <Override PartName="/ppt/notesSlides/notesSlide6.xml" ContentType="application/vnd.openxmlformats-officedocument.presentationml.notesSlide+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handoutMasters/handoutMaster1.xml" ContentType="application/vnd.openxmlformats-officedocument.presentationml.handoutMaster+xml"/>
  <Override PartName="/ppt/theme/theme3.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1"/>
  </p:notesMasterIdLst>
  <p:handoutMasterIdLst>
    <p:handoutMasterId r:id="rId22"/>
  </p:handoutMasterIdLst>
  <p:sldIdLst>
    <p:sldId id="308" r:id="rId2"/>
    <p:sldId id="440" r:id="rId3"/>
    <p:sldId id="438" r:id="rId4"/>
    <p:sldId id="451" r:id="rId5"/>
    <p:sldId id="441" r:id="rId6"/>
    <p:sldId id="442" r:id="rId7"/>
    <p:sldId id="478" r:id="rId8"/>
    <p:sldId id="443" r:id="rId9"/>
    <p:sldId id="479" r:id="rId10"/>
    <p:sldId id="444" r:id="rId11"/>
    <p:sldId id="480" r:id="rId12"/>
    <p:sldId id="445" r:id="rId13"/>
    <p:sldId id="481" r:id="rId14"/>
    <p:sldId id="446" r:id="rId15"/>
    <p:sldId id="482" r:id="rId16"/>
    <p:sldId id="483" r:id="rId17"/>
    <p:sldId id="484" r:id="rId18"/>
    <p:sldId id="485" r:id="rId19"/>
    <p:sldId id="486" r:id="rId20"/>
  </p:sldIdLst>
  <p:sldSz cx="9144000" cy="6858000" type="screen4x3"/>
  <p:notesSz cx="7010400" cy="9296400"/>
  <p:defaultTextStyle>
    <a:defPPr>
      <a:defRPr lang="en-US"/>
    </a:defPPr>
    <a:lvl1pPr algn="l" rtl="0" fontAlgn="base">
      <a:spcBef>
        <a:spcPct val="50000"/>
      </a:spcBef>
      <a:spcAft>
        <a:spcPct val="0"/>
      </a:spcAft>
      <a:buChar char="•"/>
      <a:defRPr sz="2400" kern="1200">
        <a:solidFill>
          <a:schemeClr val="tx1"/>
        </a:solidFill>
        <a:latin typeface="Arial" charset="0"/>
        <a:ea typeface="+mn-ea"/>
        <a:cs typeface="+mn-cs"/>
      </a:defRPr>
    </a:lvl1pPr>
    <a:lvl2pPr marL="457200" algn="l" rtl="0" fontAlgn="base">
      <a:spcBef>
        <a:spcPct val="50000"/>
      </a:spcBef>
      <a:spcAft>
        <a:spcPct val="0"/>
      </a:spcAft>
      <a:buChar char="•"/>
      <a:defRPr sz="2400" kern="1200">
        <a:solidFill>
          <a:schemeClr val="tx1"/>
        </a:solidFill>
        <a:latin typeface="Arial" charset="0"/>
        <a:ea typeface="+mn-ea"/>
        <a:cs typeface="+mn-cs"/>
      </a:defRPr>
    </a:lvl2pPr>
    <a:lvl3pPr marL="914400" algn="l" rtl="0" fontAlgn="base">
      <a:spcBef>
        <a:spcPct val="50000"/>
      </a:spcBef>
      <a:spcAft>
        <a:spcPct val="0"/>
      </a:spcAft>
      <a:buChar char="•"/>
      <a:defRPr sz="2400" kern="1200">
        <a:solidFill>
          <a:schemeClr val="tx1"/>
        </a:solidFill>
        <a:latin typeface="Arial" charset="0"/>
        <a:ea typeface="+mn-ea"/>
        <a:cs typeface="+mn-cs"/>
      </a:defRPr>
    </a:lvl3pPr>
    <a:lvl4pPr marL="1371600" algn="l" rtl="0" fontAlgn="base">
      <a:spcBef>
        <a:spcPct val="50000"/>
      </a:spcBef>
      <a:spcAft>
        <a:spcPct val="0"/>
      </a:spcAft>
      <a:buChar char="•"/>
      <a:defRPr sz="2400" kern="1200">
        <a:solidFill>
          <a:schemeClr val="tx1"/>
        </a:solidFill>
        <a:latin typeface="Arial" charset="0"/>
        <a:ea typeface="+mn-ea"/>
        <a:cs typeface="+mn-cs"/>
      </a:defRPr>
    </a:lvl4pPr>
    <a:lvl5pPr marL="1828800" algn="l" rtl="0" fontAlgn="base">
      <a:spcBef>
        <a:spcPct val="50000"/>
      </a:spcBef>
      <a:spcAft>
        <a:spcPct val="0"/>
      </a:spcAft>
      <a:buChar char="•"/>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BE0E3"/>
    <a:srgbClr val="33CC33"/>
    <a:srgbClr val="DDDDDD"/>
    <a:srgbClr val="B2B2B2"/>
    <a:srgbClr val="1D2F68"/>
    <a:srgbClr val="306AFF"/>
    <a:srgbClr val="0000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76" autoAdjust="0"/>
    <p:restoredTop sz="86978" autoAdjust="0"/>
  </p:normalViewPr>
  <p:slideViewPr>
    <p:cSldViewPr>
      <p:cViewPr>
        <p:scale>
          <a:sx n="80" d="100"/>
          <a:sy n="80" d="100"/>
        </p:scale>
        <p:origin x="-1766" y="-475"/>
      </p:cViewPr>
      <p:guideLst>
        <p:guide orient="horz" pos="816"/>
        <p:guide pos="43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8" d="100"/>
          <a:sy n="78" d="100"/>
        </p:scale>
        <p:origin x="-2010" y="-9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customXml" Target="../customXml/item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5874" name="Rectangle 2"/>
          <p:cNvSpPr>
            <a:spLocks noGrp="1" noChangeArrowheads="1"/>
          </p:cNvSpPr>
          <p:nvPr>
            <p:ph type="hdr" sz="quarter"/>
          </p:nvPr>
        </p:nvSpPr>
        <p:spPr bwMode="auto">
          <a:xfrm>
            <a:off x="0" y="0"/>
            <a:ext cx="3037840" cy="465138"/>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spcBef>
                <a:spcPct val="0"/>
              </a:spcBef>
              <a:buFontTx/>
              <a:buNone/>
              <a:defRPr sz="1200"/>
            </a:lvl1pPr>
          </a:lstStyle>
          <a:p>
            <a:pPr>
              <a:defRPr/>
            </a:pPr>
            <a:endParaRPr lang="en-US"/>
          </a:p>
        </p:txBody>
      </p:sp>
      <p:sp>
        <p:nvSpPr>
          <p:cNvPr id="335875" name="Rectangle 3"/>
          <p:cNvSpPr>
            <a:spLocks noGrp="1" noChangeArrowheads="1"/>
          </p:cNvSpPr>
          <p:nvPr>
            <p:ph type="dt" sz="quarter" idx="1"/>
          </p:nvPr>
        </p:nvSpPr>
        <p:spPr bwMode="auto">
          <a:xfrm>
            <a:off x="3970938" y="0"/>
            <a:ext cx="3037840" cy="465138"/>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spcBef>
                <a:spcPct val="0"/>
              </a:spcBef>
              <a:buFontTx/>
              <a:buNone/>
              <a:defRPr sz="1200"/>
            </a:lvl1pPr>
          </a:lstStyle>
          <a:p>
            <a:pPr>
              <a:defRPr/>
            </a:pPr>
            <a:endParaRPr lang="en-US"/>
          </a:p>
        </p:txBody>
      </p:sp>
      <p:sp>
        <p:nvSpPr>
          <p:cNvPr id="335876" name="Rectangle 4"/>
          <p:cNvSpPr>
            <a:spLocks noGrp="1" noChangeArrowheads="1"/>
          </p:cNvSpPr>
          <p:nvPr>
            <p:ph type="ftr" sz="quarter" idx="2"/>
          </p:nvPr>
        </p:nvSpPr>
        <p:spPr bwMode="auto">
          <a:xfrm>
            <a:off x="0" y="8829675"/>
            <a:ext cx="3037840" cy="465138"/>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spcBef>
                <a:spcPct val="0"/>
              </a:spcBef>
              <a:buFontTx/>
              <a:buNone/>
              <a:defRPr sz="1200"/>
            </a:lvl1pPr>
          </a:lstStyle>
          <a:p>
            <a:pPr>
              <a:defRPr/>
            </a:pPr>
            <a:endParaRPr lang="en-US"/>
          </a:p>
        </p:txBody>
      </p:sp>
      <p:sp>
        <p:nvSpPr>
          <p:cNvPr id="335877" name="Rectangle 5"/>
          <p:cNvSpPr>
            <a:spLocks noGrp="1" noChangeArrowheads="1"/>
          </p:cNvSpPr>
          <p:nvPr>
            <p:ph type="sldNum" sz="quarter" idx="3"/>
          </p:nvPr>
        </p:nvSpPr>
        <p:spPr bwMode="auto">
          <a:xfrm>
            <a:off x="3970938" y="8829675"/>
            <a:ext cx="3037840" cy="465138"/>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spcBef>
                <a:spcPct val="0"/>
              </a:spcBef>
              <a:buFontTx/>
              <a:buNone/>
              <a:defRPr sz="1200"/>
            </a:lvl1pPr>
          </a:lstStyle>
          <a:p>
            <a:pPr>
              <a:defRPr/>
            </a:pPr>
            <a:fld id="{CC23F78B-3041-448A-82A9-833FE625A80E}" type="slidenum">
              <a:rPr lang="en-US"/>
              <a:pPr>
                <a:defRPr/>
              </a:pPr>
              <a:t>‹#›</a:t>
            </a:fld>
            <a:endParaRPr lang="en-US" dirty="0"/>
          </a:p>
        </p:txBody>
      </p:sp>
    </p:spTree>
    <p:extLst>
      <p:ext uri="{BB962C8B-B14F-4D97-AF65-F5344CB8AC3E}">
        <p14:creationId xmlns:p14="http://schemas.microsoft.com/office/powerpoint/2010/main" val="12716524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4274" name="Rectangle 2"/>
          <p:cNvSpPr>
            <a:spLocks noGrp="1" noChangeArrowheads="1"/>
          </p:cNvSpPr>
          <p:nvPr>
            <p:ph type="hdr" sz="quarter"/>
          </p:nvPr>
        </p:nvSpPr>
        <p:spPr bwMode="auto">
          <a:xfrm>
            <a:off x="0" y="0"/>
            <a:ext cx="3037840" cy="279400"/>
          </a:xfrm>
          <a:prstGeom prst="rect">
            <a:avLst/>
          </a:prstGeom>
          <a:noFill/>
          <a:ln>
            <a:noFill/>
          </a:ln>
          <a:effectLst/>
          <a:extLst/>
        </p:spPr>
        <p:txBody>
          <a:bodyPr vert="horz" wrap="square" lIns="93177" tIns="46589" rIns="93177" bIns="46589" numCol="1" anchor="t" anchorCtr="0" compatLnSpc="1">
            <a:prstTxWarp prst="textNoShape">
              <a:avLst/>
            </a:prstTxWarp>
            <a:spAutoFit/>
          </a:bodyPr>
          <a:lstStyle>
            <a:lvl1pPr defTabSz="931863">
              <a:defRPr sz="1200"/>
            </a:lvl1pPr>
          </a:lstStyle>
          <a:p>
            <a:pPr>
              <a:defRPr/>
            </a:pPr>
            <a:endParaRPr lang="en-US"/>
          </a:p>
        </p:txBody>
      </p:sp>
      <p:sp>
        <p:nvSpPr>
          <p:cNvPr id="54275" name="Rectangle 3"/>
          <p:cNvSpPr>
            <a:spLocks noGrp="1" noChangeArrowheads="1"/>
          </p:cNvSpPr>
          <p:nvPr>
            <p:ph type="dt" idx="1"/>
          </p:nvPr>
        </p:nvSpPr>
        <p:spPr bwMode="auto">
          <a:xfrm>
            <a:off x="3972560" y="0"/>
            <a:ext cx="3037840" cy="279400"/>
          </a:xfrm>
          <a:prstGeom prst="rect">
            <a:avLst/>
          </a:prstGeom>
          <a:noFill/>
          <a:ln>
            <a:noFill/>
          </a:ln>
          <a:effectLst/>
          <a:extLst/>
        </p:spPr>
        <p:txBody>
          <a:bodyPr vert="horz" wrap="square" lIns="93177" tIns="46589" rIns="93177" bIns="46589" numCol="1" anchor="t" anchorCtr="0" compatLnSpc="1">
            <a:prstTxWarp prst="textNoShape">
              <a:avLst/>
            </a:prstTxWarp>
            <a:spAutoFit/>
          </a:bodyPr>
          <a:lstStyle>
            <a:lvl1pPr algn="r" defTabSz="931863">
              <a:defRPr sz="1200"/>
            </a:lvl1pPr>
          </a:lstStyle>
          <a:p>
            <a:pPr>
              <a:defRPr/>
            </a:pPr>
            <a:endParaRPr lang="en-US"/>
          </a:p>
        </p:txBody>
      </p:sp>
      <p:sp>
        <p:nvSpPr>
          <p:cNvPr id="15364"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8" name="Rectangle 6"/>
          <p:cNvSpPr>
            <a:spLocks noGrp="1" noChangeArrowheads="1"/>
          </p:cNvSpPr>
          <p:nvPr>
            <p:ph type="ftr" sz="quarter" idx="4"/>
          </p:nvPr>
        </p:nvSpPr>
        <p:spPr bwMode="auto">
          <a:xfrm>
            <a:off x="0" y="9017000"/>
            <a:ext cx="3037840" cy="279400"/>
          </a:xfrm>
          <a:prstGeom prst="rect">
            <a:avLst/>
          </a:prstGeom>
          <a:noFill/>
          <a:ln>
            <a:noFill/>
          </a:ln>
          <a:effectLst/>
          <a:extLst/>
        </p:spPr>
        <p:txBody>
          <a:bodyPr vert="horz" wrap="square" lIns="93177" tIns="46589" rIns="93177" bIns="46589" numCol="1" anchor="b" anchorCtr="0" compatLnSpc="1">
            <a:prstTxWarp prst="textNoShape">
              <a:avLst/>
            </a:prstTxWarp>
            <a:spAutoFit/>
          </a:bodyPr>
          <a:lstStyle>
            <a:lvl1pPr defTabSz="931863">
              <a:defRPr sz="1200"/>
            </a:lvl1pPr>
          </a:lstStyle>
          <a:p>
            <a:pPr>
              <a:defRPr/>
            </a:pPr>
            <a:endParaRPr lang="en-US"/>
          </a:p>
        </p:txBody>
      </p:sp>
      <p:sp>
        <p:nvSpPr>
          <p:cNvPr id="54279" name="Rectangle 7"/>
          <p:cNvSpPr>
            <a:spLocks noGrp="1" noChangeArrowheads="1"/>
          </p:cNvSpPr>
          <p:nvPr>
            <p:ph type="sldNum" sz="quarter" idx="5"/>
          </p:nvPr>
        </p:nvSpPr>
        <p:spPr bwMode="auto">
          <a:xfrm>
            <a:off x="3972560" y="9017000"/>
            <a:ext cx="3037840" cy="279400"/>
          </a:xfrm>
          <a:prstGeom prst="rect">
            <a:avLst/>
          </a:prstGeom>
          <a:noFill/>
          <a:ln>
            <a:noFill/>
          </a:ln>
          <a:effectLst/>
          <a:extLst/>
        </p:spPr>
        <p:txBody>
          <a:bodyPr vert="horz" wrap="square" lIns="93177" tIns="46589" rIns="93177" bIns="46589" numCol="1" anchor="b" anchorCtr="0" compatLnSpc="1">
            <a:prstTxWarp prst="textNoShape">
              <a:avLst/>
            </a:prstTxWarp>
            <a:spAutoFit/>
          </a:bodyPr>
          <a:lstStyle>
            <a:lvl1pPr algn="r" defTabSz="931863">
              <a:defRPr sz="1200"/>
            </a:lvl1pPr>
          </a:lstStyle>
          <a:p>
            <a:pPr>
              <a:defRPr/>
            </a:pPr>
            <a:fld id="{ABCCE368-CCD3-48E4-B935-B6F4149E6FA1}" type="slidenum">
              <a:rPr lang="en-US"/>
              <a:pPr>
                <a:defRPr/>
              </a:pPr>
              <a:t>‹#›</a:t>
            </a:fld>
            <a:endParaRPr lang="en-US" dirty="0"/>
          </a:p>
        </p:txBody>
      </p:sp>
    </p:spTree>
    <p:extLst>
      <p:ext uri="{BB962C8B-B14F-4D97-AF65-F5344CB8AC3E}">
        <p14:creationId xmlns:p14="http://schemas.microsoft.com/office/powerpoint/2010/main" val="18506356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66F95CB7-0F52-48AD-B69B-791455C350FE}" type="slidenum">
              <a:rPr lang="en-US" altLang="en-US" sz="1200" smtClean="0"/>
              <a:pPr eaLnBrk="1" hangingPunct="1"/>
              <a:t>1</a:t>
            </a:fld>
            <a:endParaRPr lang="en-US" altLang="en-US" sz="1200" smtClean="0"/>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bwMode="auto">
          <a:xfrm>
            <a:off x="934720" y="4416426"/>
            <a:ext cx="5140960" cy="31035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i="1"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7AADBFE6-AF56-45E7-9966-516B319A8E52}" type="slidenum">
              <a:rPr lang="en-US" altLang="en-US" sz="1200" smtClean="0"/>
              <a:pPr eaLnBrk="1" hangingPunct="1"/>
              <a:t>3</a:t>
            </a:fld>
            <a:endParaRPr lang="en-US" altLang="en-US" sz="1200" smtClean="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bwMode="auto">
          <a:xfrm>
            <a:off x="934720" y="4416425"/>
            <a:ext cx="5140960" cy="2794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BA3BF723-3BF4-44BD-97DE-B3237855144B}" type="slidenum">
              <a:rPr lang="en-US" altLang="en-US" sz="1200" smtClean="0">
                <a:solidFill>
                  <a:srgbClr val="000000"/>
                </a:solidFill>
              </a:rPr>
              <a:pPr eaLnBrk="1" hangingPunct="1"/>
              <a:t>4</a:t>
            </a:fld>
            <a:endParaRPr lang="en-US" altLang="en-US" sz="1200" smtClean="0">
              <a:solidFill>
                <a:srgbClr val="000000"/>
              </a:solidFill>
            </a:endParaRPr>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bwMode="auto">
          <a:xfrm>
            <a:off x="934720" y="4416426"/>
            <a:ext cx="5140960" cy="267017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bwMode="auto">
          <a:xfrm>
            <a:off x="934720" y="4416425"/>
            <a:ext cx="5140960" cy="61277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19460"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B4693DD1-8C18-4F50-B57B-EE49FEF98EF1}" type="slidenum">
              <a:rPr lang="en-US" altLang="en-US" sz="1200" smtClean="0"/>
              <a:pPr eaLnBrk="1" hangingPunct="1"/>
              <a:t>17</a:t>
            </a:fld>
            <a:endParaRPr lang="en-US" altLang="en-US" sz="120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bwMode="auto">
          <a:xfrm>
            <a:off x="934720" y="4416425"/>
            <a:ext cx="5140960" cy="61277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19460"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B4693DD1-8C18-4F50-B57B-EE49FEF98EF1}" type="slidenum">
              <a:rPr lang="en-US" altLang="en-US" sz="1200" smtClean="0"/>
              <a:pPr eaLnBrk="1" hangingPunct="1"/>
              <a:t>18</a:t>
            </a:fld>
            <a:endParaRPr lang="en-US" altLang="en-US" sz="120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ln/>
        </p:spPr>
      </p:sp>
      <p:sp>
        <p:nvSpPr>
          <p:cNvPr id="20483" name="Notes Placeholder 2"/>
          <p:cNvSpPr>
            <a:spLocks noGrp="1"/>
          </p:cNvSpPr>
          <p:nvPr>
            <p:ph type="body" idx="1"/>
          </p:nvPr>
        </p:nvSpPr>
        <p:spPr bwMode="auto">
          <a:xfrm>
            <a:off x="934720" y="4416425"/>
            <a:ext cx="5140960" cy="61277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20484"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8E6B9D93-B779-4CBA-9DE1-1A31C540A70A}" type="slidenum">
              <a:rPr lang="en-US" altLang="en-US" sz="1200" smtClean="0"/>
              <a:pPr eaLnBrk="1" hangingPunct="1"/>
              <a:t>19</a:t>
            </a:fld>
            <a:endParaRPr lang="en-US" altLang="en-US" sz="1200"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3" name="Picture 8" descr="title_imagery_no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91175" y="0"/>
            <a:ext cx="355282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4" name="Group 5"/>
          <p:cNvGrpSpPr>
            <a:grpSpLocks/>
          </p:cNvGrpSpPr>
          <p:nvPr/>
        </p:nvGrpSpPr>
        <p:grpSpPr bwMode="auto">
          <a:xfrm>
            <a:off x="5873750" y="269875"/>
            <a:ext cx="2895600" cy="911225"/>
            <a:chOff x="3700" y="170"/>
            <a:chExt cx="1824" cy="574"/>
          </a:xfrm>
        </p:grpSpPr>
        <p:pic>
          <p:nvPicPr>
            <p:cNvPr id="5" name="Picture 6" descr="NEW FAA LOGO"/>
            <p:cNvPicPr>
              <a:picLocks noChangeAspect="1" noChangeArrowheads="1"/>
            </p:cNvPicPr>
            <p:nvPr userDrawn="1"/>
          </p:nvPicPr>
          <p:blipFill>
            <a:blip r:embed="rId3">
              <a:clrChange>
                <a:clrFrom>
                  <a:srgbClr val="DF1F06"/>
                </a:clrFrom>
                <a:clrTo>
                  <a:srgbClr val="DF1F06">
                    <a:alpha val="0"/>
                  </a:srgbClr>
                </a:clrTo>
              </a:clrChange>
              <a:extLst>
                <a:ext uri="{28A0092B-C50C-407E-A947-70E740481C1C}">
                  <a14:useLocalDpi xmlns:a14="http://schemas.microsoft.com/office/drawing/2010/main" val="0"/>
                </a:ext>
              </a:extLst>
            </a:blip>
            <a:srcRect l="14333" t="3734" r="14973" b="4564"/>
            <a:stretch>
              <a:fillRect/>
            </a:stretch>
          </p:blipFill>
          <p:spPr bwMode="auto">
            <a:xfrm>
              <a:off x="3700" y="170"/>
              <a:ext cx="573" cy="5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7"/>
            <p:cNvSpPr txBox="1">
              <a:spLocks noChangeArrowheads="1"/>
            </p:cNvSpPr>
            <p:nvPr userDrawn="1"/>
          </p:nvSpPr>
          <p:spPr bwMode="ltGray">
            <a:xfrm>
              <a:off x="4288" y="288"/>
              <a:ext cx="1236" cy="352"/>
            </a:xfrm>
            <a:prstGeom prst="rect">
              <a:avLst/>
            </a:prstGeom>
            <a:noFill/>
            <a:ln>
              <a:noFill/>
            </a:ln>
            <a:effectLs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lnSpc>
                  <a:spcPct val="85000"/>
                </a:lnSpc>
                <a:spcBef>
                  <a:spcPct val="0"/>
                </a:spcBef>
                <a:buFontTx/>
                <a:buNone/>
                <a:defRPr/>
              </a:pPr>
              <a:r>
                <a:rPr lang="en-US" sz="1800" b="1" dirty="0" smtClean="0">
                  <a:solidFill>
                    <a:schemeClr val="bg1"/>
                  </a:solidFill>
                </a:rPr>
                <a:t>Federal Aviation</a:t>
              </a:r>
            </a:p>
            <a:p>
              <a:pPr eaLnBrk="1" hangingPunct="1">
                <a:lnSpc>
                  <a:spcPct val="85000"/>
                </a:lnSpc>
                <a:spcBef>
                  <a:spcPct val="0"/>
                </a:spcBef>
                <a:buFontTx/>
                <a:buNone/>
                <a:defRPr/>
              </a:pPr>
              <a:r>
                <a:rPr lang="en-US" sz="1800" b="1" dirty="0" smtClean="0">
                  <a:solidFill>
                    <a:schemeClr val="bg1"/>
                  </a:solidFill>
                </a:rPr>
                <a:t>Administration</a:t>
              </a:r>
            </a:p>
          </p:txBody>
        </p:sp>
      </p:grpSp>
      <p:sp>
        <p:nvSpPr>
          <p:cNvPr id="9219" name="Rectangle 3"/>
          <p:cNvSpPr>
            <a:spLocks noGrp="1" noChangeArrowheads="1"/>
          </p:cNvSpPr>
          <p:nvPr>
            <p:ph type="ctrTitle"/>
          </p:nvPr>
        </p:nvSpPr>
        <p:spPr>
          <a:xfrm>
            <a:off x="446088" y="312738"/>
            <a:ext cx="4983162" cy="1395412"/>
          </a:xfrm>
        </p:spPr>
        <p:txBody>
          <a:bodyPr anchor="t"/>
          <a:lstStyle>
            <a:lvl1pPr>
              <a:defRPr/>
            </a:lvl1pPr>
          </a:lstStyle>
          <a:p>
            <a:pPr lvl="0"/>
            <a:r>
              <a:rPr lang="en-US" noProof="0" smtClean="0"/>
              <a:t>Click to edit Master title style</a:t>
            </a:r>
          </a:p>
        </p:txBody>
      </p:sp>
    </p:spTree>
    <p:extLst>
      <p:ext uri="{BB962C8B-B14F-4D97-AF65-F5344CB8AC3E}">
        <p14:creationId xmlns:p14="http://schemas.microsoft.com/office/powerpoint/2010/main" val="921151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9"/>
          <p:cNvSpPr txBox="1">
            <a:spLocks noChangeArrowheads="1"/>
          </p:cNvSpPr>
          <p:nvPr userDrawn="1"/>
        </p:nvSpPr>
        <p:spPr bwMode="auto">
          <a:xfrm>
            <a:off x="350838" y="6223000"/>
            <a:ext cx="5059362" cy="476250"/>
          </a:xfrm>
          <a:prstGeom prst="rect">
            <a:avLst/>
          </a:prstGeom>
          <a:noFill/>
          <a:ln>
            <a:noFill/>
          </a:ln>
          <a:effectLst/>
          <a:extLst/>
        </p:spPr>
        <p:txBody>
          <a:bodyPr/>
          <a:lstStyle>
            <a:lvl1pPr>
              <a:defRPr/>
            </a:lvl1pPr>
          </a:lstStyle>
          <a:p>
            <a:pPr>
              <a:spcBef>
                <a:spcPct val="0"/>
              </a:spcBef>
              <a:buFontTx/>
              <a:buNone/>
              <a:defRPr/>
            </a:pPr>
            <a:r>
              <a:rPr lang="en-US" b="1" dirty="0" smtClean="0">
                <a:solidFill>
                  <a:schemeClr val="bg1"/>
                </a:solidFill>
                <a:latin typeface="Arial" pitchFamily="34" charset="0"/>
              </a:rPr>
              <a:t>ATC/TO Human Factors</a:t>
            </a:r>
            <a:endParaRPr lang="en-US" b="1" dirty="0">
              <a:solidFill>
                <a:schemeClr val="bg1"/>
              </a:solidFill>
              <a:latin typeface="Arial" pitchFamily="34" charset="0"/>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sldNum" sz="quarter" idx="10"/>
          </p:nvPr>
        </p:nvSpPr>
        <p:spPr/>
        <p:txBody>
          <a:bodyPr/>
          <a:lstStyle>
            <a:lvl1pPr>
              <a:defRPr/>
            </a:lvl1pPr>
          </a:lstStyle>
          <a:p>
            <a:pPr>
              <a:defRPr/>
            </a:pPr>
            <a:fld id="{B155C174-9C3D-45C7-8D23-F7FF2C44B7A6}" type="slidenum">
              <a:rPr lang="en-US"/>
              <a:pPr>
                <a:defRPr/>
              </a:pPr>
              <a:t>‹#›</a:t>
            </a:fld>
            <a:endParaRPr lang="en-US" dirty="0"/>
          </a:p>
        </p:txBody>
      </p:sp>
    </p:spTree>
    <p:extLst>
      <p:ext uri="{BB962C8B-B14F-4D97-AF65-F5344CB8AC3E}">
        <p14:creationId xmlns:p14="http://schemas.microsoft.com/office/powerpoint/2010/main" val="348400736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6035675"/>
            <a:ext cx="9144000" cy="815975"/>
          </a:xfrm>
          <a:prstGeom prst="rect">
            <a:avLst/>
          </a:prstGeom>
          <a:solidFill>
            <a:srgbClr val="1D2F68"/>
          </a:solidFill>
          <a:ln w="9525">
            <a:solidFill>
              <a:srgbClr val="1D2F68"/>
            </a:solidFill>
            <a:miter lim="800000"/>
            <a:headEnd/>
            <a:tailEnd/>
          </a:ln>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defRPr/>
            </a:pPr>
            <a:endParaRPr lang="en-US" altLang="en-US" smtClean="0"/>
          </a:p>
        </p:txBody>
      </p:sp>
      <p:sp>
        <p:nvSpPr>
          <p:cNvPr id="1027" name="Rectangle 3"/>
          <p:cNvSpPr>
            <a:spLocks noGrp="1" noChangeArrowheads="1"/>
          </p:cNvSpPr>
          <p:nvPr>
            <p:ph type="title"/>
          </p:nvPr>
        </p:nvSpPr>
        <p:spPr bwMode="auto">
          <a:xfrm>
            <a:off x="428625" y="344488"/>
            <a:ext cx="8472488"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4"/>
          <p:cNvSpPr>
            <a:spLocks noGrp="1" noChangeArrowheads="1"/>
          </p:cNvSpPr>
          <p:nvPr>
            <p:ph type="body" idx="1"/>
          </p:nvPr>
        </p:nvSpPr>
        <p:spPr bwMode="auto">
          <a:xfrm>
            <a:off x="495300" y="1508125"/>
            <a:ext cx="8050213" cy="439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grpSp>
        <p:nvGrpSpPr>
          <p:cNvPr id="1029" name="Group 5"/>
          <p:cNvGrpSpPr>
            <a:grpSpLocks/>
          </p:cNvGrpSpPr>
          <p:nvPr/>
        </p:nvGrpSpPr>
        <p:grpSpPr bwMode="auto">
          <a:xfrm>
            <a:off x="5708650" y="6124575"/>
            <a:ext cx="2047875" cy="661988"/>
            <a:chOff x="3596" y="3858"/>
            <a:chExt cx="1290" cy="417"/>
          </a:xfrm>
        </p:grpSpPr>
        <p:pic>
          <p:nvPicPr>
            <p:cNvPr id="1031" name="Picture 6" descr="NEW FAA LOGO"/>
            <p:cNvPicPr>
              <a:picLocks noChangeAspect="1" noChangeArrowheads="1"/>
            </p:cNvPicPr>
            <p:nvPr userDrawn="1"/>
          </p:nvPicPr>
          <p:blipFill>
            <a:blip r:embed="rId4">
              <a:clrChange>
                <a:clrFrom>
                  <a:srgbClr val="DF1F06"/>
                </a:clrFrom>
                <a:clrTo>
                  <a:srgbClr val="DF1F06">
                    <a:alpha val="0"/>
                  </a:srgbClr>
                </a:clrTo>
              </a:clrChange>
              <a:extLst>
                <a:ext uri="{28A0092B-C50C-407E-A947-70E740481C1C}">
                  <a14:useLocalDpi xmlns:a14="http://schemas.microsoft.com/office/drawing/2010/main" val="0"/>
                </a:ext>
              </a:extLst>
            </a:blip>
            <a:srcRect l="14333" t="3734" r="14973" b="4564"/>
            <a:stretch>
              <a:fillRect/>
            </a:stretch>
          </p:blipFill>
          <p:spPr bwMode="auto">
            <a:xfrm>
              <a:off x="3596" y="3858"/>
              <a:ext cx="416" cy="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Text Box 7"/>
            <p:cNvSpPr txBox="1">
              <a:spLocks noChangeArrowheads="1"/>
            </p:cNvSpPr>
            <p:nvPr userDrawn="1"/>
          </p:nvSpPr>
          <p:spPr bwMode="auto">
            <a:xfrm>
              <a:off x="4023" y="3947"/>
              <a:ext cx="863" cy="254"/>
            </a:xfrm>
            <a:prstGeom prst="rect">
              <a:avLst/>
            </a:prstGeom>
            <a:noFill/>
            <a:ln>
              <a:noFill/>
            </a:ln>
            <a:effectLs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lnSpc>
                  <a:spcPct val="85000"/>
                </a:lnSpc>
                <a:spcBef>
                  <a:spcPct val="0"/>
                </a:spcBef>
                <a:buFontTx/>
                <a:buNone/>
                <a:defRPr/>
              </a:pPr>
              <a:r>
                <a:rPr lang="en-US" sz="1200" b="1" dirty="0" smtClean="0">
                  <a:solidFill>
                    <a:schemeClr val="bg1"/>
                  </a:solidFill>
                </a:rPr>
                <a:t>Federal Aviation</a:t>
              </a:r>
            </a:p>
            <a:p>
              <a:pPr eaLnBrk="1" hangingPunct="1">
                <a:lnSpc>
                  <a:spcPct val="85000"/>
                </a:lnSpc>
                <a:spcBef>
                  <a:spcPct val="0"/>
                </a:spcBef>
                <a:buFontTx/>
                <a:buNone/>
                <a:defRPr/>
              </a:pPr>
              <a:r>
                <a:rPr lang="en-US" sz="1200" b="1" dirty="0" smtClean="0">
                  <a:solidFill>
                    <a:schemeClr val="bg1"/>
                  </a:solidFill>
                </a:rPr>
                <a:t>Administration</a:t>
              </a:r>
            </a:p>
          </p:txBody>
        </p:sp>
      </p:grpSp>
      <p:sp>
        <p:nvSpPr>
          <p:cNvPr id="8201" name="Rectangle 9"/>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spcBef>
                <a:spcPct val="0"/>
              </a:spcBef>
              <a:buFontTx/>
              <a:buNone/>
              <a:defRPr sz="1400">
                <a:solidFill>
                  <a:schemeClr val="bg1"/>
                </a:solidFill>
              </a:defRPr>
            </a:lvl1pPr>
          </a:lstStyle>
          <a:p>
            <a:pPr>
              <a:defRPr/>
            </a:pPr>
            <a:fld id="{7DE2C51E-304E-46DD-B340-BBD7401E010C}"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4056" r:id="rId1"/>
    <p:sldLayoutId id="2147484057" r:id="rId2"/>
  </p:sldLayoutIdLst>
  <p:hf hdr="0" ftr="0" dt="0"/>
  <p:txStyles>
    <p:titleStyle>
      <a:lvl1pPr algn="l" rtl="0" eaLnBrk="0" fontAlgn="base" hangingPunct="0">
        <a:spcBef>
          <a:spcPct val="0"/>
        </a:spcBef>
        <a:spcAft>
          <a:spcPct val="0"/>
        </a:spcAft>
        <a:defRPr sz="4000" b="1">
          <a:solidFill>
            <a:srgbClr val="1D2F68"/>
          </a:solidFill>
          <a:latin typeface="+mj-lt"/>
          <a:ea typeface="+mj-ea"/>
          <a:cs typeface="+mj-cs"/>
        </a:defRPr>
      </a:lvl1pPr>
      <a:lvl2pPr algn="l" rtl="0" eaLnBrk="0" fontAlgn="base" hangingPunct="0">
        <a:spcBef>
          <a:spcPct val="0"/>
        </a:spcBef>
        <a:spcAft>
          <a:spcPct val="0"/>
        </a:spcAft>
        <a:defRPr sz="4000" b="1">
          <a:solidFill>
            <a:srgbClr val="1D2F68"/>
          </a:solidFill>
          <a:latin typeface="Arial" charset="0"/>
        </a:defRPr>
      </a:lvl2pPr>
      <a:lvl3pPr algn="l" rtl="0" eaLnBrk="0" fontAlgn="base" hangingPunct="0">
        <a:spcBef>
          <a:spcPct val="0"/>
        </a:spcBef>
        <a:spcAft>
          <a:spcPct val="0"/>
        </a:spcAft>
        <a:defRPr sz="4000" b="1">
          <a:solidFill>
            <a:srgbClr val="1D2F68"/>
          </a:solidFill>
          <a:latin typeface="Arial" charset="0"/>
        </a:defRPr>
      </a:lvl3pPr>
      <a:lvl4pPr algn="l" rtl="0" eaLnBrk="0" fontAlgn="base" hangingPunct="0">
        <a:spcBef>
          <a:spcPct val="0"/>
        </a:spcBef>
        <a:spcAft>
          <a:spcPct val="0"/>
        </a:spcAft>
        <a:defRPr sz="4000" b="1">
          <a:solidFill>
            <a:srgbClr val="1D2F68"/>
          </a:solidFill>
          <a:latin typeface="Arial" charset="0"/>
        </a:defRPr>
      </a:lvl4pPr>
      <a:lvl5pPr algn="l" rtl="0" eaLnBrk="0" fontAlgn="base" hangingPunct="0">
        <a:spcBef>
          <a:spcPct val="0"/>
        </a:spcBef>
        <a:spcAft>
          <a:spcPct val="0"/>
        </a:spcAft>
        <a:defRPr sz="4000" b="1">
          <a:solidFill>
            <a:srgbClr val="1D2F68"/>
          </a:solidFill>
          <a:latin typeface="Arial" charset="0"/>
        </a:defRPr>
      </a:lvl5pPr>
      <a:lvl6pPr marL="457200" algn="l" rtl="0" fontAlgn="base">
        <a:spcBef>
          <a:spcPct val="0"/>
        </a:spcBef>
        <a:spcAft>
          <a:spcPct val="0"/>
        </a:spcAft>
        <a:defRPr sz="4000" b="1">
          <a:solidFill>
            <a:srgbClr val="1D2F68"/>
          </a:solidFill>
          <a:latin typeface="Arial" charset="0"/>
        </a:defRPr>
      </a:lvl6pPr>
      <a:lvl7pPr marL="914400" algn="l" rtl="0" fontAlgn="base">
        <a:spcBef>
          <a:spcPct val="0"/>
        </a:spcBef>
        <a:spcAft>
          <a:spcPct val="0"/>
        </a:spcAft>
        <a:defRPr sz="4000" b="1">
          <a:solidFill>
            <a:srgbClr val="1D2F68"/>
          </a:solidFill>
          <a:latin typeface="Arial" charset="0"/>
        </a:defRPr>
      </a:lvl7pPr>
      <a:lvl8pPr marL="1371600" algn="l" rtl="0" fontAlgn="base">
        <a:spcBef>
          <a:spcPct val="0"/>
        </a:spcBef>
        <a:spcAft>
          <a:spcPct val="0"/>
        </a:spcAft>
        <a:defRPr sz="4000" b="1">
          <a:solidFill>
            <a:srgbClr val="1D2F68"/>
          </a:solidFill>
          <a:latin typeface="Arial" charset="0"/>
        </a:defRPr>
      </a:lvl8pPr>
      <a:lvl9pPr marL="1828800" algn="l" rtl="0" fontAlgn="base">
        <a:spcBef>
          <a:spcPct val="0"/>
        </a:spcBef>
        <a:spcAft>
          <a:spcPct val="0"/>
        </a:spcAft>
        <a:defRPr sz="4000" b="1">
          <a:solidFill>
            <a:srgbClr val="1D2F68"/>
          </a:solidFill>
          <a:latin typeface="Arial" charset="0"/>
        </a:defRPr>
      </a:lvl9pPr>
    </p:titleStyle>
    <p:bodyStyle>
      <a:lvl1pPr marL="342900" indent="-342900" algn="l" rtl="0" eaLnBrk="0" fontAlgn="base" hangingPunct="0">
        <a:spcBef>
          <a:spcPct val="20000"/>
        </a:spcBef>
        <a:spcAft>
          <a:spcPct val="0"/>
        </a:spcAft>
        <a:buChar char="•"/>
        <a:defRPr sz="28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457200" y="762000"/>
            <a:ext cx="4983163" cy="1395413"/>
          </a:xfrm>
        </p:spPr>
        <p:txBody>
          <a:bodyPr/>
          <a:lstStyle/>
          <a:p>
            <a:pPr algn="ctr" eaLnBrk="1" hangingPunct="1"/>
            <a:r>
              <a:rPr lang="en-US" altLang="en-US" dirty="0" smtClean="0"/>
              <a:t>REDAC / Human Factors</a:t>
            </a:r>
            <a:br>
              <a:rPr lang="en-US" altLang="en-US" dirty="0" smtClean="0"/>
            </a:br>
            <a:r>
              <a:rPr lang="en-US" altLang="en-US" sz="3200" b="0" dirty="0" smtClean="0"/>
              <a:t/>
            </a:r>
            <a:br>
              <a:rPr lang="en-US" altLang="en-US" sz="3200" b="0" dirty="0" smtClean="0"/>
            </a:br>
            <a:endParaRPr lang="en-US" altLang="en-US" b="0" dirty="0" smtClean="0"/>
          </a:p>
        </p:txBody>
      </p:sp>
      <p:sp>
        <p:nvSpPr>
          <p:cNvPr id="6147" name="Text Box 4"/>
          <p:cNvSpPr txBox="1">
            <a:spLocks noChangeArrowheads="1"/>
          </p:cNvSpPr>
          <p:nvPr/>
        </p:nvSpPr>
        <p:spPr bwMode="auto">
          <a:xfrm>
            <a:off x="381000" y="5791200"/>
            <a:ext cx="4792663"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50000"/>
              </a:spcBef>
              <a:buFontTx/>
              <a:buNone/>
            </a:pPr>
            <a:r>
              <a:rPr lang="en-US" altLang="en-US" sz="1600" b="0" i="1" dirty="0" smtClean="0">
                <a:solidFill>
                  <a:srgbClr val="1D2F68"/>
                </a:solidFill>
              </a:rPr>
              <a:t>Dan Herschler, ANG-C1</a:t>
            </a:r>
            <a:endParaRPr lang="en-US" altLang="en-US" sz="1600" b="0" i="1" dirty="0">
              <a:solidFill>
                <a:srgbClr val="1D2F68"/>
              </a:solidFill>
            </a:endParaRPr>
          </a:p>
          <a:p>
            <a:pPr eaLnBrk="1" hangingPunct="1">
              <a:spcBef>
                <a:spcPct val="50000"/>
              </a:spcBef>
              <a:buFontTx/>
              <a:buNone/>
            </a:pPr>
            <a:r>
              <a:rPr lang="en-US" altLang="en-US" sz="1600" b="0" i="1" dirty="0" smtClean="0">
                <a:solidFill>
                  <a:srgbClr val="1D2F68"/>
                </a:solidFill>
              </a:rPr>
              <a:t>September 7, </a:t>
            </a:r>
            <a:r>
              <a:rPr lang="en-US" altLang="en-US" sz="1600" b="0" i="1" dirty="0" smtClean="0">
                <a:solidFill>
                  <a:srgbClr val="1D2F68"/>
                </a:solidFill>
              </a:rPr>
              <a:t>2016</a:t>
            </a:r>
            <a:endParaRPr lang="en-US" altLang="en-US" sz="1600" b="0" i="1" dirty="0">
              <a:solidFill>
                <a:srgbClr val="1D2F68"/>
              </a:solidFill>
            </a:endParaRPr>
          </a:p>
        </p:txBody>
      </p:sp>
      <p:sp>
        <p:nvSpPr>
          <p:cNvPr id="6148" name="Text Box 5"/>
          <p:cNvSpPr txBox="1">
            <a:spLocks noChangeArrowheads="1"/>
          </p:cNvSpPr>
          <p:nvPr/>
        </p:nvSpPr>
        <p:spPr bwMode="auto">
          <a:xfrm>
            <a:off x="304800" y="4038600"/>
            <a:ext cx="5334000" cy="14157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50000"/>
              </a:spcBef>
              <a:buFontTx/>
              <a:buNone/>
            </a:pPr>
            <a:r>
              <a:rPr lang="en-US" altLang="en-US" i="1" dirty="0" smtClean="0">
                <a:solidFill>
                  <a:schemeClr val="bg2"/>
                </a:solidFill>
              </a:rPr>
              <a:t>Air Traffic Control / Technical Operations Human Factors</a:t>
            </a:r>
            <a:endParaRPr lang="en-US" altLang="en-US" i="1" dirty="0">
              <a:solidFill>
                <a:schemeClr val="bg2"/>
              </a:solidFill>
            </a:endParaRPr>
          </a:p>
          <a:p>
            <a:pPr eaLnBrk="1" hangingPunct="1">
              <a:spcBef>
                <a:spcPct val="50000"/>
              </a:spcBef>
              <a:buFontTx/>
              <a:buNone/>
            </a:pPr>
            <a:r>
              <a:rPr lang="en-US" altLang="en-US" sz="2000" i="1" dirty="0">
                <a:solidFill>
                  <a:schemeClr val="bg2"/>
                </a:solidFill>
              </a:rPr>
              <a:t>BLI Number:  </a:t>
            </a:r>
            <a:r>
              <a:rPr lang="en-US" altLang="en-US" sz="2000" i="1" dirty="0" smtClean="0">
                <a:solidFill>
                  <a:schemeClr val="bg2"/>
                </a:solidFill>
              </a:rPr>
              <a:t>8BA000</a:t>
            </a:r>
            <a:r>
              <a:rPr lang="en-US" altLang="en-US" sz="2000" i="1" dirty="0">
                <a:solidFill>
                  <a:schemeClr val="bg2"/>
                </a:solidFill>
              </a:rPr>
              <a:t> </a:t>
            </a:r>
            <a:r>
              <a:rPr lang="en-US" altLang="en-US" sz="2000" i="1" dirty="0" smtClean="0">
                <a:solidFill>
                  <a:schemeClr val="bg2"/>
                </a:solidFill>
              </a:rPr>
              <a:t>(Core Program</a:t>
            </a:r>
            <a:r>
              <a:rPr lang="en-US" altLang="en-US" sz="2000" i="1" dirty="0">
                <a:solidFill>
                  <a:schemeClr val="bg2"/>
                </a:solidFill>
              </a:rPr>
              <a:t>)</a:t>
            </a:r>
          </a:p>
        </p:txBody>
      </p:sp>
      <p:sp>
        <p:nvSpPr>
          <p:cNvPr id="6149" name="Rectangle 2"/>
          <p:cNvSpPr txBox="1">
            <a:spLocks noChangeArrowheads="1"/>
          </p:cNvSpPr>
          <p:nvPr/>
        </p:nvSpPr>
        <p:spPr bwMode="auto">
          <a:xfrm>
            <a:off x="152400" y="2109788"/>
            <a:ext cx="5334000" cy="1395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algn="ctr" eaLnBrk="1" hangingPunct="1">
              <a:spcBef>
                <a:spcPct val="0"/>
              </a:spcBef>
              <a:buFontTx/>
              <a:buNone/>
            </a:pPr>
            <a:r>
              <a:rPr lang="en-US" altLang="en-US" sz="3200" b="0" i="1" dirty="0" smtClean="0">
                <a:solidFill>
                  <a:srgbClr val="1D2F68"/>
                </a:solidFill>
              </a:rPr>
              <a:t>FY2016 Accomplishments</a:t>
            </a:r>
            <a:endParaRPr lang="en-US" altLang="en-US" sz="4000" b="0" dirty="0">
              <a:solidFill>
                <a:srgbClr val="1D2F68"/>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HF.3 Human Factors in Improved Safety</a:t>
            </a:r>
          </a:p>
        </p:txBody>
      </p:sp>
      <p:sp>
        <p:nvSpPr>
          <p:cNvPr id="3" name="Content Placeholder 2"/>
          <p:cNvSpPr>
            <a:spLocks noGrp="1"/>
          </p:cNvSpPr>
          <p:nvPr>
            <p:ph idx="1"/>
          </p:nvPr>
        </p:nvSpPr>
        <p:spPr>
          <a:xfrm>
            <a:off x="495300" y="990600"/>
            <a:ext cx="8050213" cy="4391025"/>
          </a:xfrm>
        </p:spPr>
        <p:txBody>
          <a:bodyPr/>
          <a:lstStyle/>
          <a:p>
            <a:r>
              <a:rPr lang="en-US" sz="2000" b="0" dirty="0"/>
              <a:t>Identify and characterize safety-related aspects of human capabilities and limitations that impact performance of air traffic control and technical operations personnel in the </a:t>
            </a:r>
            <a:r>
              <a:rPr lang="en-US" sz="2000" b="0" dirty="0" smtClean="0"/>
              <a:t>NAS</a:t>
            </a:r>
          </a:p>
          <a:p>
            <a:endParaRPr lang="en-US" sz="2000" b="0" dirty="0"/>
          </a:p>
          <a:p>
            <a:r>
              <a:rPr lang="en-US" sz="2000" b="0" dirty="0"/>
              <a:t>Through analysis and research, support major FAA safety initiatives such as the Runway Safety Call to Action, by developing human factors recommendations and guidance that will improve procedures and training in operational domains where air traffic controllers and pilots interact</a:t>
            </a:r>
          </a:p>
        </p:txBody>
      </p:sp>
      <p:sp>
        <p:nvSpPr>
          <p:cNvPr id="4" name="Slide Number Placeholder 3"/>
          <p:cNvSpPr>
            <a:spLocks noGrp="1"/>
          </p:cNvSpPr>
          <p:nvPr>
            <p:ph type="sldNum" sz="quarter" idx="10"/>
          </p:nvPr>
        </p:nvSpPr>
        <p:spPr/>
        <p:txBody>
          <a:bodyPr/>
          <a:lstStyle/>
          <a:p>
            <a:pPr>
              <a:defRPr/>
            </a:pPr>
            <a:fld id="{B155C174-9C3D-45C7-8D23-F7FF2C44B7A6}" type="slidenum">
              <a:rPr lang="en-US" smtClean="0"/>
              <a:pPr>
                <a:defRPr/>
              </a:pPr>
              <a:t>10</a:t>
            </a:fld>
            <a:endParaRPr lang="en-US" dirty="0"/>
          </a:p>
        </p:txBody>
      </p:sp>
    </p:spTree>
    <p:extLst>
      <p:ext uri="{BB962C8B-B14F-4D97-AF65-F5344CB8AC3E}">
        <p14:creationId xmlns:p14="http://schemas.microsoft.com/office/powerpoint/2010/main" val="20247027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HF.3 Human Factors in Improved Safety</a:t>
            </a:r>
          </a:p>
        </p:txBody>
      </p:sp>
      <p:sp>
        <p:nvSpPr>
          <p:cNvPr id="3" name="Content Placeholder 2"/>
          <p:cNvSpPr>
            <a:spLocks noGrp="1"/>
          </p:cNvSpPr>
          <p:nvPr>
            <p:ph idx="1"/>
          </p:nvPr>
        </p:nvSpPr>
        <p:spPr>
          <a:xfrm>
            <a:off x="495300" y="990600"/>
            <a:ext cx="8050213" cy="4391025"/>
          </a:xfrm>
        </p:spPr>
        <p:txBody>
          <a:bodyPr/>
          <a:lstStyle/>
          <a:p>
            <a:pPr marL="0" indent="0">
              <a:buNone/>
            </a:pPr>
            <a:r>
              <a:rPr lang="en-US" sz="2400" dirty="0"/>
              <a:t>FY2016 Accomplishments</a:t>
            </a:r>
          </a:p>
          <a:p>
            <a:r>
              <a:rPr lang="en-US" sz="1400" b="0" dirty="0" smtClean="0"/>
              <a:t>Safety reporting and analysis for Aviation Technical System Specialists (ATSS)</a:t>
            </a:r>
          </a:p>
          <a:p>
            <a:pPr lvl="1"/>
            <a:r>
              <a:rPr lang="en-US" sz="1400" dirty="0" smtClean="0"/>
              <a:t>Updated System Integrity Risk Analysis Process (SI-RAP) and Technical Operations Safety Action Program (T-SAP) event reporting and analysis taxonomies</a:t>
            </a:r>
            <a:r>
              <a:rPr lang="en-US" sz="1000" dirty="0" smtClean="0"/>
              <a:t/>
            </a:r>
            <a:br>
              <a:rPr lang="en-US" sz="1000" dirty="0" smtClean="0"/>
            </a:br>
            <a:endParaRPr lang="en-US" sz="1000" dirty="0" smtClean="0"/>
          </a:p>
          <a:p>
            <a:pPr eaLnBrk="1" hangingPunct="1">
              <a:spcBef>
                <a:spcPct val="50000"/>
              </a:spcBef>
            </a:pPr>
            <a:r>
              <a:rPr lang="en-US" sz="1400" b="0" dirty="0" smtClean="0"/>
              <a:t>Developing recommendations for improved visual scanning by tower controllers using low-fidelity simulation research and the output from a workgroup meeting.</a:t>
            </a:r>
            <a:endParaRPr lang="en-US" sz="1400" b="0" dirty="0"/>
          </a:p>
        </p:txBody>
      </p:sp>
      <p:sp>
        <p:nvSpPr>
          <p:cNvPr id="4" name="Slide Number Placeholder 3"/>
          <p:cNvSpPr>
            <a:spLocks noGrp="1"/>
          </p:cNvSpPr>
          <p:nvPr>
            <p:ph type="sldNum" sz="quarter" idx="10"/>
          </p:nvPr>
        </p:nvSpPr>
        <p:spPr/>
        <p:txBody>
          <a:bodyPr/>
          <a:lstStyle/>
          <a:p>
            <a:pPr>
              <a:defRPr/>
            </a:pPr>
            <a:fld id="{B155C174-9C3D-45C7-8D23-F7FF2C44B7A6}" type="slidenum">
              <a:rPr lang="en-US" smtClean="0"/>
              <a:pPr>
                <a:defRPr/>
              </a:pPr>
              <a:t>11</a:t>
            </a:fld>
            <a:endParaRPr lang="en-US" dirty="0"/>
          </a:p>
        </p:txBody>
      </p:sp>
    </p:spTree>
    <p:extLst>
      <p:ext uri="{BB962C8B-B14F-4D97-AF65-F5344CB8AC3E}">
        <p14:creationId xmlns:p14="http://schemas.microsoft.com/office/powerpoint/2010/main" val="912078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625" y="609600"/>
            <a:ext cx="8472488" cy="609600"/>
          </a:xfrm>
        </p:spPr>
        <p:txBody>
          <a:bodyPr/>
          <a:lstStyle/>
          <a:p>
            <a:r>
              <a:rPr lang="en-US" sz="3200" dirty="0"/>
              <a:t>HF.4 Human Factors in </a:t>
            </a:r>
            <a:r>
              <a:rPr lang="en-US" sz="3200" dirty="0" smtClean="0"/>
              <a:t>NAS </a:t>
            </a:r>
            <a:r>
              <a:rPr lang="en-US" sz="3200" dirty="0"/>
              <a:t>Technology Integration</a:t>
            </a:r>
            <a:br>
              <a:rPr lang="en-US" sz="3200" dirty="0"/>
            </a:br>
            <a:endParaRPr lang="en-US" sz="3200" dirty="0"/>
          </a:p>
        </p:txBody>
      </p:sp>
      <p:sp>
        <p:nvSpPr>
          <p:cNvPr id="3" name="Content Placeholder 2"/>
          <p:cNvSpPr>
            <a:spLocks noGrp="1"/>
          </p:cNvSpPr>
          <p:nvPr>
            <p:ph idx="1"/>
          </p:nvPr>
        </p:nvSpPr>
        <p:spPr>
          <a:xfrm>
            <a:off x="495300" y="1295400"/>
            <a:ext cx="8050213" cy="4391025"/>
          </a:xfrm>
        </p:spPr>
        <p:txBody>
          <a:bodyPr/>
          <a:lstStyle/>
          <a:p>
            <a:r>
              <a:rPr lang="en-US" sz="2000" b="0" dirty="0" smtClean="0"/>
              <a:t>Develop </a:t>
            </a:r>
            <a:r>
              <a:rPr lang="en-US" sz="2000" b="0" dirty="0"/>
              <a:t>methods and tools to support air traffic control system acquisition program efforts to address human factors during concept development, including prototyping and scenario evaluations</a:t>
            </a:r>
            <a:r>
              <a:rPr lang="en-US" sz="2000" b="0" dirty="0" smtClean="0"/>
              <a:t>.</a:t>
            </a:r>
          </a:p>
          <a:p>
            <a:endParaRPr lang="en-US" sz="2000" b="0" dirty="0"/>
          </a:p>
          <a:p>
            <a:r>
              <a:rPr lang="en-US" sz="2000" b="0" dirty="0"/>
              <a:t>Improve human factors laboratory capabilities using state-of-the-art human performance and human factors measurement techniques, to support studies that more robustly evaluate and predict human performance with future NAS technologies and procedures.</a:t>
            </a:r>
          </a:p>
        </p:txBody>
      </p:sp>
      <p:sp>
        <p:nvSpPr>
          <p:cNvPr id="4" name="Slide Number Placeholder 3"/>
          <p:cNvSpPr>
            <a:spLocks noGrp="1"/>
          </p:cNvSpPr>
          <p:nvPr>
            <p:ph type="sldNum" sz="quarter" idx="10"/>
          </p:nvPr>
        </p:nvSpPr>
        <p:spPr/>
        <p:txBody>
          <a:bodyPr/>
          <a:lstStyle/>
          <a:p>
            <a:pPr>
              <a:defRPr/>
            </a:pPr>
            <a:fld id="{B155C174-9C3D-45C7-8D23-F7FF2C44B7A6}" type="slidenum">
              <a:rPr lang="en-US" smtClean="0"/>
              <a:pPr>
                <a:defRPr/>
              </a:pPr>
              <a:t>12</a:t>
            </a:fld>
            <a:endParaRPr lang="en-US" dirty="0"/>
          </a:p>
        </p:txBody>
      </p:sp>
    </p:spTree>
    <p:extLst>
      <p:ext uri="{BB962C8B-B14F-4D97-AF65-F5344CB8AC3E}">
        <p14:creationId xmlns:p14="http://schemas.microsoft.com/office/powerpoint/2010/main" val="7294458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625" y="609600"/>
            <a:ext cx="8472488" cy="609600"/>
          </a:xfrm>
        </p:spPr>
        <p:txBody>
          <a:bodyPr/>
          <a:lstStyle/>
          <a:p>
            <a:r>
              <a:rPr lang="en-US" sz="3200" dirty="0"/>
              <a:t>HF.4 Human Factors in </a:t>
            </a:r>
            <a:r>
              <a:rPr lang="en-US" sz="3200" dirty="0" smtClean="0"/>
              <a:t>NAS </a:t>
            </a:r>
            <a:r>
              <a:rPr lang="en-US" sz="3200" dirty="0"/>
              <a:t>Technology Integration</a:t>
            </a:r>
            <a:br>
              <a:rPr lang="en-US" sz="3200" dirty="0"/>
            </a:br>
            <a:endParaRPr lang="en-US" sz="3200" dirty="0"/>
          </a:p>
        </p:txBody>
      </p:sp>
      <p:sp>
        <p:nvSpPr>
          <p:cNvPr id="3" name="Content Placeholder 2"/>
          <p:cNvSpPr>
            <a:spLocks noGrp="1"/>
          </p:cNvSpPr>
          <p:nvPr>
            <p:ph idx="1"/>
          </p:nvPr>
        </p:nvSpPr>
        <p:spPr>
          <a:xfrm>
            <a:off x="495300" y="1295400"/>
            <a:ext cx="8050213" cy="4391025"/>
          </a:xfrm>
        </p:spPr>
        <p:txBody>
          <a:bodyPr/>
          <a:lstStyle/>
          <a:p>
            <a:pPr marL="0" indent="0">
              <a:buNone/>
            </a:pPr>
            <a:r>
              <a:rPr lang="en-US" sz="2400" dirty="0"/>
              <a:t>FY2016 Accomplishments</a:t>
            </a:r>
          </a:p>
          <a:p>
            <a:r>
              <a:rPr lang="en-US" sz="1400" b="0" dirty="0" smtClean="0"/>
              <a:t>Standardized Scenarios – </a:t>
            </a:r>
          </a:p>
          <a:p>
            <a:pPr lvl="1"/>
            <a:r>
              <a:rPr lang="en-US" sz="1400" dirty="0" smtClean="0"/>
              <a:t>Developed  </a:t>
            </a:r>
            <a:r>
              <a:rPr lang="en-US" sz="1400" dirty="0"/>
              <a:t>twelve </a:t>
            </a:r>
            <a:r>
              <a:rPr lang="en-US" sz="1400" dirty="0" err="1" smtClean="0"/>
              <a:t>En</a:t>
            </a:r>
            <a:r>
              <a:rPr lang="en-US" sz="1400" dirty="0" smtClean="0"/>
              <a:t> Route </a:t>
            </a:r>
            <a:r>
              <a:rPr lang="en-US" sz="1400" dirty="0"/>
              <a:t>and 6 TRACON scenarios for use in evaluation of new ATC technologies and </a:t>
            </a:r>
            <a:r>
              <a:rPr lang="en-US" sz="1400" dirty="0" smtClean="0"/>
              <a:t>procedures</a:t>
            </a:r>
          </a:p>
          <a:p>
            <a:pPr lvl="1"/>
            <a:r>
              <a:rPr lang="en-US" sz="1400" dirty="0"/>
              <a:t>Scenarios were developed through interviews with SMEs </a:t>
            </a:r>
          </a:p>
          <a:p>
            <a:pPr lvl="1"/>
            <a:r>
              <a:rPr lang="en-US" sz="1400" dirty="0" smtClean="0"/>
              <a:t>Placed </a:t>
            </a:r>
            <a:r>
              <a:rPr lang="en-US" sz="1400" dirty="0"/>
              <a:t>scenarios in what analyses suggest are the most complex sectors in the NAS</a:t>
            </a:r>
          </a:p>
          <a:p>
            <a:pPr lvl="1"/>
            <a:r>
              <a:rPr lang="en-US" sz="1400" dirty="0" smtClean="0"/>
              <a:t>In addition to baseline </a:t>
            </a:r>
            <a:r>
              <a:rPr lang="en-US" sz="1400" dirty="0"/>
              <a:t>scenarios, </a:t>
            </a:r>
            <a:r>
              <a:rPr lang="en-US" sz="1400" dirty="0" smtClean="0"/>
              <a:t>more complex scenarios include </a:t>
            </a:r>
            <a:r>
              <a:rPr lang="en-US" sz="1400" dirty="0"/>
              <a:t>off nominal events, such as pop up weather and aircraft </a:t>
            </a:r>
            <a:r>
              <a:rPr lang="en-US" sz="1400" dirty="0" smtClean="0"/>
              <a:t>emergencies</a:t>
            </a:r>
          </a:p>
        </p:txBody>
      </p:sp>
      <p:sp>
        <p:nvSpPr>
          <p:cNvPr id="4" name="Slide Number Placeholder 3"/>
          <p:cNvSpPr>
            <a:spLocks noGrp="1"/>
          </p:cNvSpPr>
          <p:nvPr>
            <p:ph type="sldNum" sz="quarter" idx="10"/>
          </p:nvPr>
        </p:nvSpPr>
        <p:spPr/>
        <p:txBody>
          <a:bodyPr/>
          <a:lstStyle/>
          <a:p>
            <a:pPr>
              <a:defRPr/>
            </a:pPr>
            <a:fld id="{B155C174-9C3D-45C7-8D23-F7FF2C44B7A6}" type="slidenum">
              <a:rPr lang="en-US" smtClean="0"/>
              <a:pPr>
                <a:defRPr/>
              </a:pPr>
              <a:t>13</a:t>
            </a:fld>
            <a:endParaRPr lang="en-US" dirty="0"/>
          </a:p>
        </p:txBody>
      </p:sp>
    </p:spTree>
    <p:extLst>
      <p:ext uri="{BB962C8B-B14F-4D97-AF65-F5344CB8AC3E}">
        <p14:creationId xmlns:p14="http://schemas.microsoft.com/office/powerpoint/2010/main" val="41884264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HF.5 Human Performance Enhancement</a:t>
            </a:r>
          </a:p>
        </p:txBody>
      </p:sp>
      <p:sp>
        <p:nvSpPr>
          <p:cNvPr id="3" name="Content Placeholder 2"/>
          <p:cNvSpPr>
            <a:spLocks noGrp="1"/>
          </p:cNvSpPr>
          <p:nvPr>
            <p:ph idx="1"/>
          </p:nvPr>
        </p:nvSpPr>
        <p:spPr>
          <a:xfrm>
            <a:off x="495300" y="1219200"/>
            <a:ext cx="8050213" cy="4391025"/>
          </a:xfrm>
        </p:spPr>
        <p:txBody>
          <a:bodyPr/>
          <a:lstStyle/>
          <a:p>
            <a:r>
              <a:rPr lang="en-US" altLang="en-US" sz="2000" b="0" dirty="0"/>
              <a:t>Develop methods of measurement and assessment criteria supporting evaluation of air traffic controller and technician performance and application in workforce improvement policies</a:t>
            </a:r>
            <a:r>
              <a:rPr lang="en-US" altLang="en-US" sz="2000" b="0" dirty="0" smtClean="0"/>
              <a:t>.</a:t>
            </a:r>
          </a:p>
          <a:p>
            <a:endParaRPr lang="en-US" altLang="en-US" sz="2000" b="0" dirty="0"/>
          </a:p>
          <a:p>
            <a:r>
              <a:rPr lang="en-US" altLang="en-US" sz="2000" b="0" dirty="0"/>
              <a:t>Conduct focused research to identify minimum qualifications for specific air traffic control and technical operations jobs and performance in initial training.</a:t>
            </a:r>
          </a:p>
          <a:p>
            <a:endParaRPr lang="en-US" sz="2000" dirty="0"/>
          </a:p>
        </p:txBody>
      </p:sp>
      <p:sp>
        <p:nvSpPr>
          <p:cNvPr id="4" name="Slide Number Placeholder 3"/>
          <p:cNvSpPr>
            <a:spLocks noGrp="1"/>
          </p:cNvSpPr>
          <p:nvPr>
            <p:ph type="sldNum" sz="quarter" idx="10"/>
          </p:nvPr>
        </p:nvSpPr>
        <p:spPr/>
        <p:txBody>
          <a:bodyPr/>
          <a:lstStyle/>
          <a:p>
            <a:pPr>
              <a:defRPr/>
            </a:pPr>
            <a:fld id="{B155C174-9C3D-45C7-8D23-F7FF2C44B7A6}" type="slidenum">
              <a:rPr lang="en-US" smtClean="0"/>
              <a:pPr>
                <a:defRPr/>
              </a:pPr>
              <a:t>14</a:t>
            </a:fld>
            <a:endParaRPr lang="en-US" dirty="0"/>
          </a:p>
        </p:txBody>
      </p:sp>
    </p:spTree>
    <p:extLst>
      <p:ext uri="{BB962C8B-B14F-4D97-AF65-F5344CB8AC3E}">
        <p14:creationId xmlns:p14="http://schemas.microsoft.com/office/powerpoint/2010/main" val="79758752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HF.5 Human Performance Enhancement</a:t>
            </a:r>
          </a:p>
        </p:txBody>
      </p:sp>
      <p:sp>
        <p:nvSpPr>
          <p:cNvPr id="3" name="Content Placeholder 2"/>
          <p:cNvSpPr>
            <a:spLocks noGrp="1"/>
          </p:cNvSpPr>
          <p:nvPr>
            <p:ph idx="1"/>
          </p:nvPr>
        </p:nvSpPr>
        <p:spPr>
          <a:xfrm>
            <a:off x="495300" y="1219200"/>
            <a:ext cx="8050213" cy="4391025"/>
          </a:xfrm>
        </p:spPr>
        <p:txBody>
          <a:bodyPr/>
          <a:lstStyle/>
          <a:p>
            <a:pPr marL="0" indent="0">
              <a:buNone/>
            </a:pPr>
            <a:r>
              <a:rPr lang="en-US" sz="2400" dirty="0"/>
              <a:t>FY2016 Accomplishments</a:t>
            </a:r>
          </a:p>
          <a:p>
            <a:r>
              <a:rPr lang="en-US" sz="1400" b="0" dirty="0" smtClean="0"/>
              <a:t>Recommend Use of Common Principles Course in ATSS Employment Decisions</a:t>
            </a:r>
          </a:p>
          <a:p>
            <a:pPr lvl="1"/>
            <a:r>
              <a:rPr lang="en-US" sz="1400" dirty="0" smtClean="0"/>
              <a:t>Completed content validation of the Common Principles Course</a:t>
            </a:r>
            <a:br>
              <a:rPr lang="en-US" sz="1400" dirty="0" smtClean="0"/>
            </a:br>
            <a:endParaRPr lang="en-US" sz="1400" dirty="0" smtClean="0"/>
          </a:p>
          <a:p>
            <a:r>
              <a:rPr lang="en-US" sz="1400" b="0" dirty="0" smtClean="0"/>
              <a:t>Advise ATO Management Services (AJG) about why </a:t>
            </a:r>
            <a:r>
              <a:rPr lang="en-US" sz="1400" b="0" dirty="0"/>
              <a:t>air traffic control specialists (ATCSs) fail field qualification training</a:t>
            </a:r>
            <a:endParaRPr lang="en-US" sz="1400" b="0" dirty="0" smtClean="0"/>
          </a:p>
          <a:p>
            <a:pPr lvl="1"/>
            <a:r>
              <a:rPr lang="en-US" sz="1400" dirty="0"/>
              <a:t>Assessed </a:t>
            </a:r>
            <a:r>
              <a:rPr lang="en-US" sz="1400" dirty="0" smtClean="0">
                <a:cs typeface="Arial" pitchFamily="34" charset="0"/>
              </a:rPr>
              <a:t>trainees </a:t>
            </a:r>
            <a:r>
              <a:rPr lang="en-US" sz="1400" dirty="0">
                <a:cs typeface="Arial" pitchFamily="34" charset="0"/>
              </a:rPr>
              <a:t>who </a:t>
            </a:r>
            <a:r>
              <a:rPr lang="en-US" sz="1400" dirty="0" smtClean="0">
                <a:cs typeface="Arial" pitchFamily="34" charset="0"/>
              </a:rPr>
              <a:t>came </a:t>
            </a:r>
            <a:r>
              <a:rPr lang="en-US" sz="1400" dirty="0">
                <a:cs typeface="Arial" pitchFamily="34" charset="0"/>
              </a:rPr>
              <a:t>to the Academy to retrain in </a:t>
            </a:r>
            <a:r>
              <a:rPr lang="en-US" sz="1400" dirty="0" smtClean="0">
                <a:cs typeface="Arial" pitchFamily="34" charset="0"/>
              </a:rPr>
              <a:t>the tower option after </a:t>
            </a:r>
            <a:r>
              <a:rPr lang="en-US" sz="1400" dirty="0">
                <a:cs typeface="Arial" pitchFamily="34" charset="0"/>
              </a:rPr>
              <a:t>failing field training at </a:t>
            </a:r>
            <a:r>
              <a:rPr lang="en-US" sz="1400" dirty="0" err="1">
                <a:cs typeface="Arial" pitchFamily="34" charset="0"/>
              </a:rPr>
              <a:t>en</a:t>
            </a:r>
            <a:r>
              <a:rPr lang="en-US" sz="1400" dirty="0">
                <a:cs typeface="Arial" pitchFamily="34" charset="0"/>
              </a:rPr>
              <a:t> route and higher level TRACON </a:t>
            </a:r>
            <a:r>
              <a:rPr lang="en-US" sz="1400" dirty="0" smtClean="0">
                <a:cs typeface="Arial" pitchFamily="34" charset="0"/>
              </a:rPr>
              <a:t>facilities using </a:t>
            </a:r>
            <a:r>
              <a:rPr lang="en-US" sz="1400" dirty="0" smtClean="0"/>
              <a:t>the </a:t>
            </a:r>
            <a:r>
              <a:rPr lang="en-US" sz="1400" dirty="0" smtClean="0">
                <a:cs typeface="Arial" pitchFamily="34" charset="0"/>
              </a:rPr>
              <a:t>Controller </a:t>
            </a:r>
            <a:r>
              <a:rPr lang="en-US" sz="1400" dirty="0">
                <a:cs typeface="Arial" pitchFamily="34" charset="0"/>
              </a:rPr>
              <a:t>Transfer Questionnaire (CTQ</a:t>
            </a:r>
            <a:r>
              <a:rPr lang="en-US" sz="1400" dirty="0" smtClean="0">
                <a:cs typeface="Arial" pitchFamily="34" charset="0"/>
              </a:rPr>
              <a:t>)</a:t>
            </a:r>
            <a:br>
              <a:rPr lang="en-US" sz="1400" dirty="0" smtClean="0">
                <a:cs typeface="Arial" pitchFamily="34" charset="0"/>
              </a:rPr>
            </a:br>
            <a:endParaRPr lang="en-US" sz="1400" dirty="0" smtClean="0">
              <a:cs typeface="Arial" pitchFamily="34" charset="0"/>
            </a:endParaRPr>
          </a:p>
          <a:p>
            <a:r>
              <a:rPr lang="en-US" sz="1400" b="0" dirty="0" smtClean="0">
                <a:cs typeface="Arial" pitchFamily="34" charset="0"/>
              </a:rPr>
              <a:t>To facilitate access, completing installation and configuration of the Job Analysis Information Database (</a:t>
            </a:r>
            <a:r>
              <a:rPr lang="en-US" sz="1400" b="0" dirty="0" err="1" smtClean="0">
                <a:cs typeface="Arial" pitchFamily="34" charset="0"/>
              </a:rPr>
              <a:t>JAIdB</a:t>
            </a:r>
            <a:r>
              <a:rPr lang="en-US" sz="1400" b="0" dirty="0" smtClean="0">
                <a:cs typeface="Arial" pitchFamily="34" charset="0"/>
              </a:rPr>
              <a:t>) on </a:t>
            </a:r>
            <a:r>
              <a:rPr lang="en-US" sz="1400" b="0" dirty="0">
                <a:cs typeface="Arial" pitchFamily="34" charset="0"/>
              </a:rPr>
              <a:t>the FAA </a:t>
            </a:r>
            <a:r>
              <a:rPr lang="en-US" sz="1400" b="0" dirty="0" smtClean="0">
                <a:cs typeface="Arial" pitchFamily="34" charset="0"/>
              </a:rPr>
              <a:t>Cloud.</a:t>
            </a:r>
            <a:br>
              <a:rPr lang="en-US" sz="1400" b="0" dirty="0" smtClean="0">
                <a:cs typeface="Arial" pitchFamily="34" charset="0"/>
              </a:rPr>
            </a:br>
            <a:endParaRPr lang="en-US" sz="1400" b="0" dirty="0" smtClean="0">
              <a:cs typeface="Arial" pitchFamily="34" charset="0"/>
            </a:endParaRPr>
          </a:p>
          <a:p>
            <a:r>
              <a:rPr lang="en-US" sz="1400" b="0" dirty="0" smtClean="0">
                <a:cs typeface="Arial" pitchFamily="34" charset="0"/>
              </a:rPr>
              <a:t>Supported ATO data-driven </a:t>
            </a:r>
            <a:r>
              <a:rPr lang="en-US" sz="1400" b="0" dirty="0">
                <a:cs typeface="Arial" pitchFamily="34" charset="0"/>
              </a:rPr>
              <a:t>decision-making </a:t>
            </a:r>
            <a:r>
              <a:rPr lang="en-US" sz="1400" b="0" dirty="0" smtClean="0">
                <a:cs typeface="Arial" pitchFamily="34" charset="0"/>
              </a:rPr>
              <a:t>on ATC selection </a:t>
            </a:r>
            <a:r>
              <a:rPr lang="en-US" sz="1400" b="0" dirty="0">
                <a:cs typeface="Arial" pitchFamily="34" charset="0"/>
              </a:rPr>
              <a:t>and </a:t>
            </a:r>
            <a:r>
              <a:rPr lang="en-US" sz="1400" b="0" dirty="0" smtClean="0">
                <a:cs typeface="Arial" pitchFamily="34" charset="0"/>
              </a:rPr>
              <a:t>training, for controllers who were unsuccessful </a:t>
            </a:r>
            <a:r>
              <a:rPr lang="en-US" sz="1400" b="0" dirty="0">
                <a:cs typeface="Arial" pitchFamily="34" charset="0"/>
              </a:rPr>
              <a:t>in training at their first assigned facility </a:t>
            </a:r>
            <a:r>
              <a:rPr lang="en-US" sz="1400" b="0" dirty="0" smtClean="0">
                <a:cs typeface="Arial" pitchFamily="34" charset="0"/>
              </a:rPr>
              <a:t>and were </a:t>
            </a:r>
            <a:r>
              <a:rPr lang="en-US" sz="1400" b="0" dirty="0">
                <a:cs typeface="Arial" pitchFamily="34" charset="0"/>
              </a:rPr>
              <a:t>allowed to transfer to a lower-level ATC facility.</a:t>
            </a:r>
          </a:p>
        </p:txBody>
      </p:sp>
      <p:sp>
        <p:nvSpPr>
          <p:cNvPr id="4" name="Slide Number Placeholder 3"/>
          <p:cNvSpPr>
            <a:spLocks noGrp="1"/>
          </p:cNvSpPr>
          <p:nvPr>
            <p:ph type="sldNum" sz="quarter" idx="10"/>
          </p:nvPr>
        </p:nvSpPr>
        <p:spPr/>
        <p:txBody>
          <a:bodyPr/>
          <a:lstStyle/>
          <a:p>
            <a:pPr>
              <a:defRPr/>
            </a:pPr>
            <a:fld id="{B155C174-9C3D-45C7-8D23-F7FF2C44B7A6}" type="slidenum">
              <a:rPr lang="en-US" smtClean="0"/>
              <a:pPr>
                <a:defRPr/>
              </a:pPr>
              <a:t>15</a:t>
            </a:fld>
            <a:endParaRPr lang="en-US" dirty="0"/>
          </a:p>
        </p:txBody>
      </p:sp>
    </p:spTree>
    <p:extLst>
      <p:ext uri="{BB962C8B-B14F-4D97-AF65-F5344CB8AC3E}">
        <p14:creationId xmlns:p14="http://schemas.microsoft.com/office/powerpoint/2010/main" val="22458100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ATC / Tech Ops Human Factors – </a:t>
            </a:r>
            <a:br>
              <a:rPr lang="en-US" sz="3200" dirty="0"/>
            </a:br>
            <a:r>
              <a:rPr lang="en-US" sz="3200" dirty="0"/>
              <a:t>Core Program </a:t>
            </a:r>
            <a:r>
              <a:rPr lang="en-US" sz="3200" dirty="0" smtClean="0"/>
              <a:t>Future Plans</a:t>
            </a:r>
            <a:endParaRPr lang="en-US" sz="3200" dirty="0"/>
          </a:p>
        </p:txBody>
      </p:sp>
      <p:sp>
        <p:nvSpPr>
          <p:cNvPr id="3" name="Content Placeholder 2"/>
          <p:cNvSpPr>
            <a:spLocks noGrp="1"/>
          </p:cNvSpPr>
          <p:nvPr>
            <p:ph idx="1"/>
          </p:nvPr>
        </p:nvSpPr>
        <p:spPr/>
        <p:txBody>
          <a:bodyPr/>
          <a:lstStyle/>
          <a:p>
            <a:r>
              <a:rPr lang="en-US" dirty="0" smtClean="0"/>
              <a:t>FY2017 – current research plans</a:t>
            </a:r>
          </a:p>
          <a:p>
            <a:endParaRPr lang="en-US" dirty="0"/>
          </a:p>
          <a:p>
            <a:r>
              <a:rPr lang="en-US" dirty="0" smtClean="0"/>
              <a:t>FY2018 – emerging areas of research</a:t>
            </a:r>
          </a:p>
          <a:p>
            <a:endParaRPr lang="en-US" dirty="0"/>
          </a:p>
          <a:p>
            <a:endParaRPr lang="en-US" dirty="0" smtClean="0"/>
          </a:p>
          <a:p>
            <a:endParaRPr lang="en-US" dirty="0"/>
          </a:p>
          <a:p>
            <a:pPr marL="0" indent="0">
              <a:buNone/>
            </a:pPr>
            <a:r>
              <a:rPr lang="en-US" sz="1600" dirty="0" smtClean="0"/>
              <a:t>Note: </a:t>
            </a:r>
          </a:p>
          <a:p>
            <a:pPr marL="0" indent="0">
              <a:buNone/>
            </a:pPr>
            <a:r>
              <a:rPr lang="en-US" sz="1600" dirty="0" smtClean="0"/>
              <a:t>Very limited carryover PC&amp;B funds are expected to be available for contractor support ($500K per year or less). Without funding for external contracts and grants, we will only be able to conduct projects for which we have suitable in-house (FAA) expertise</a:t>
            </a:r>
            <a:r>
              <a:rPr lang="en-US" sz="1600" dirty="0"/>
              <a:t> </a:t>
            </a:r>
            <a:r>
              <a:rPr lang="en-US" sz="1600" dirty="0" smtClean="0"/>
              <a:t>at the RDHFL and CAMI.</a:t>
            </a:r>
            <a:endParaRPr lang="en-US" sz="1600" dirty="0"/>
          </a:p>
        </p:txBody>
      </p:sp>
      <p:sp>
        <p:nvSpPr>
          <p:cNvPr id="4" name="Slide Number Placeholder 3"/>
          <p:cNvSpPr>
            <a:spLocks noGrp="1"/>
          </p:cNvSpPr>
          <p:nvPr>
            <p:ph type="sldNum" sz="quarter" idx="10"/>
          </p:nvPr>
        </p:nvSpPr>
        <p:spPr/>
        <p:txBody>
          <a:bodyPr/>
          <a:lstStyle/>
          <a:p>
            <a:pPr>
              <a:defRPr/>
            </a:pPr>
            <a:fld id="{B155C174-9C3D-45C7-8D23-F7FF2C44B7A6}" type="slidenum">
              <a:rPr lang="en-US" smtClean="0"/>
              <a:pPr>
                <a:defRPr/>
              </a:pPr>
              <a:t>16</a:t>
            </a:fld>
            <a:endParaRPr lang="en-US" dirty="0"/>
          </a:p>
        </p:txBody>
      </p:sp>
    </p:spTree>
    <p:extLst>
      <p:ext uri="{BB962C8B-B14F-4D97-AF65-F5344CB8AC3E}">
        <p14:creationId xmlns:p14="http://schemas.microsoft.com/office/powerpoint/2010/main" val="41454487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228600" y="228600"/>
            <a:ext cx="8472488" cy="609600"/>
          </a:xfrm>
        </p:spPr>
        <p:txBody>
          <a:bodyPr/>
          <a:lstStyle/>
          <a:p>
            <a:pPr algn="ctr"/>
            <a:r>
              <a:rPr lang="en-US" altLang="en-US" sz="3200" dirty="0" smtClean="0"/>
              <a:t>Anticipated Research in FY17</a:t>
            </a:r>
          </a:p>
        </p:txBody>
      </p:sp>
      <p:sp>
        <p:nvSpPr>
          <p:cNvPr id="15363" name="Content Placeholder 2"/>
          <p:cNvSpPr>
            <a:spLocks noGrp="1"/>
          </p:cNvSpPr>
          <p:nvPr>
            <p:ph idx="1"/>
          </p:nvPr>
        </p:nvSpPr>
        <p:spPr>
          <a:xfrm>
            <a:off x="457200" y="457200"/>
            <a:ext cx="8050213" cy="5181600"/>
          </a:xfrm>
        </p:spPr>
        <p:txBody>
          <a:bodyPr/>
          <a:lstStyle/>
          <a:p>
            <a:pPr marL="0" indent="0">
              <a:buFontTx/>
              <a:buNone/>
              <a:defRPr/>
            </a:pPr>
            <a:endParaRPr lang="en-US" sz="2000" b="0" dirty="0" smtClean="0"/>
          </a:p>
          <a:p>
            <a:pPr>
              <a:defRPr/>
            </a:pPr>
            <a:r>
              <a:rPr lang="en-US" sz="1800" dirty="0" smtClean="0"/>
              <a:t>Human Factors Standards:</a:t>
            </a:r>
          </a:p>
          <a:p>
            <a:pPr lvl="1">
              <a:defRPr/>
            </a:pPr>
            <a:r>
              <a:rPr lang="en-US" sz="1400" dirty="0" smtClean="0"/>
              <a:t>Develop and implement an air traffic control information display and control management design framework that is informed by the best practices and lessons learned from prior and current air traffic user team activities, and addresses the potential human performance risks of the current </a:t>
            </a:r>
            <a:r>
              <a:rPr lang="en-US" sz="1400" dirty="0" err="1" smtClean="0"/>
              <a:t>en</a:t>
            </a:r>
            <a:r>
              <a:rPr lang="en-US" sz="1400" dirty="0" smtClean="0"/>
              <a:t> route and terminal controller display design </a:t>
            </a:r>
            <a:r>
              <a:rPr lang="en-US" sz="1400" dirty="0" smtClean="0"/>
              <a:t>decisions</a:t>
            </a:r>
          </a:p>
          <a:p>
            <a:pPr lvl="2">
              <a:defRPr/>
            </a:pPr>
            <a:r>
              <a:rPr lang="en-US" sz="1200" dirty="0" smtClean="0"/>
              <a:t>The initial effort is just getting underway and continues in FY2017.  The intent is to:</a:t>
            </a:r>
          </a:p>
          <a:p>
            <a:pPr lvl="3">
              <a:defRPr/>
            </a:pPr>
            <a:r>
              <a:rPr lang="en-US" sz="1200" dirty="0" smtClean="0"/>
              <a:t>develop </a:t>
            </a:r>
            <a:r>
              <a:rPr lang="en-US" sz="1200" dirty="0"/>
              <a:t>a multi-phase evaluation and plan for research on </a:t>
            </a:r>
            <a:r>
              <a:rPr lang="en-US" sz="1200" dirty="0" smtClean="0"/>
              <a:t>computer-human interface (CHI) </a:t>
            </a:r>
            <a:r>
              <a:rPr lang="en-US" sz="1200" dirty="0"/>
              <a:t>integration in the </a:t>
            </a:r>
            <a:r>
              <a:rPr lang="en-US" sz="1200" dirty="0" smtClean="0"/>
              <a:t>NAS</a:t>
            </a:r>
          </a:p>
          <a:p>
            <a:pPr lvl="3">
              <a:defRPr/>
            </a:pPr>
            <a:r>
              <a:rPr lang="en-US" sz="1200" dirty="0" smtClean="0"/>
              <a:t>assess </a:t>
            </a:r>
            <a:r>
              <a:rPr lang="en-US" sz="1200" dirty="0"/>
              <a:t>the usability and effectiveness of current and planned air traffic control (ATC) user interfaces (UIs) and </a:t>
            </a:r>
            <a:r>
              <a:rPr lang="en-US" sz="1200" dirty="0" smtClean="0"/>
              <a:t>functions</a:t>
            </a:r>
          </a:p>
          <a:p>
            <a:pPr lvl="3">
              <a:defRPr/>
            </a:pPr>
            <a:r>
              <a:rPr lang="en-US" sz="1200" dirty="0" smtClean="0"/>
              <a:t>evaluate </a:t>
            </a:r>
            <a:r>
              <a:rPr lang="en-US" sz="1200" dirty="0"/>
              <a:t>the decisions made during the design, development, testing, and implementation processes for existing ATC UIs and </a:t>
            </a:r>
            <a:r>
              <a:rPr lang="en-US" sz="1200" dirty="0" smtClean="0"/>
              <a:t>functions.</a:t>
            </a:r>
          </a:p>
          <a:p>
            <a:pPr lvl="3">
              <a:defRPr/>
            </a:pPr>
            <a:r>
              <a:rPr lang="en-US" sz="1200" dirty="0" smtClean="0"/>
              <a:t>empirically </a:t>
            </a:r>
            <a:r>
              <a:rPr lang="en-US" sz="1200" dirty="0"/>
              <a:t>document human factors issues and risks and inform Program Management Offices of potential risk mitigations</a:t>
            </a:r>
            <a:r>
              <a:rPr lang="en-US" sz="1000" dirty="0" smtClean="0"/>
              <a:t/>
            </a:r>
            <a:br>
              <a:rPr lang="en-US" sz="1000" dirty="0" smtClean="0"/>
            </a:br>
            <a:endParaRPr lang="en-US" sz="1000" dirty="0" smtClean="0"/>
          </a:p>
          <a:p>
            <a:pPr>
              <a:defRPr/>
            </a:pPr>
            <a:r>
              <a:rPr lang="en-US" sz="1800" dirty="0" smtClean="0"/>
              <a:t>Workforce </a:t>
            </a:r>
            <a:r>
              <a:rPr lang="en-US" sz="1800" dirty="0"/>
              <a:t>Optimization</a:t>
            </a:r>
            <a:r>
              <a:rPr lang="en-US" sz="1600" dirty="0"/>
              <a:t>:</a:t>
            </a:r>
          </a:p>
          <a:p>
            <a:pPr lvl="1">
              <a:defRPr/>
            </a:pPr>
            <a:r>
              <a:rPr lang="en-US" sz="1400" dirty="0"/>
              <a:t>Conduct research to provide data and targeted analyses to support data-driven decision-making at the FAA Academy Air Traffic Division, including documenting and improving the reliability of the raters who evaluate ATC student performance at the end of their initial courses </a:t>
            </a:r>
            <a:endParaRPr lang="en-US" sz="1400" dirty="0" smtClean="0"/>
          </a:p>
          <a:p>
            <a:pPr lvl="1">
              <a:defRPr/>
            </a:pPr>
            <a:r>
              <a:rPr lang="en-US" sz="1400" dirty="0" smtClean="0"/>
              <a:t>Assess </a:t>
            </a:r>
            <a:r>
              <a:rPr lang="en-US" sz="1400" dirty="0"/>
              <a:t>the Radar Vectoring Aptitude Test (RVAT) as a measure of vectoring aptitude and assist in determining its predictive validity, utility, and fairness use in the placement of newly hired air traffic developmental </a:t>
            </a:r>
            <a:r>
              <a:rPr lang="en-US" sz="1400" dirty="0" smtClean="0"/>
              <a:t>controllers.</a:t>
            </a:r>
            <a:endParaRPr lang="en-US" sz="1400" dirty="0"/>
          </a:p>
          <a:p>
            <a:pPr lvl="1">
              <a:defRPr/>
            </a:pPr>
            <a:endParaRPr lang="en-US" sz="1400" b="0" dirty="0"/>
          </a:p>
          <a:p>
            <a:pPr>
              <a:defRPr/>
            </a:pPr>
            <a:endParaRPr lang="en-US" sz="1400" b="0" dirty="0"/>
          </a:p>
          <a:p>
            <a:pPr marL="0" indent="0">
              <a:buNone/>
              <a:defRPr/>
            </a:pPr>
            <a:endParaRPr lang="en-US" sz="1400" b="0" dirty="0"/>
          </a:p>
          <a:p>
            <a:pPr>
              <a:defRPr/>
            </a:pPr>
            <a:endParaRPr lang="en-US" sz="1400" dirty="0" smtClean="0"/>
          </a:p>
          <a:p>
            <a:pPr lvl="1">
              <a:defRPr/>
            </a:pPr>
            <a:endParaRPr lang="en-US" sz="3600" dirty="0"/>
          </a:p>
          <a:p>
            <a:pPr lvl="1">
              <a:defRPr/>
            </a:pPr>
            <a:endParaRPr lang="en-US" sz="3600" dirty="0" smtClean="0"/>
          </a:p>
        </p:txBody>
      </p:sp>
      <p:sp>
        <p:nvSpPr>
          <p:cNvPr id="9220"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pPr>
            <a:fld id="{D54B2F8F-8F81-4758-979D-DC769FAF6946}" type="slidenum">
              <a:rPr lang="en-US" altLang="en-US" sz="1400" b="0" smtClean="0">
                <a:solidFill>
                  <a:schemeClr val="bg1"/>
                </a:solidFill>
              </a:rPr>
              <a:pPr eaLnBrk="1" hangingPunct="1">
                <a:spcBef>
                  <a:spcPct val="0"/>
                </a:spcBef>
              </a:pPr>
              <a:t>17</a:t>
            </a:fld>
            <a:endParaRPr lang="en-US" altLang="en-US" sz="1400" b="0" smtClean="0">
              <a:solidFill>
                <a:schemeClr val="bg1"/>
              </a:solidFill>
            </a:endParaRPr>
          </a:p>
        </p:txBody>
      </p:sp>
    </p:spTree>
    <p:extLst>
      <p:ext uri="{BB962C8B-B14F-4D97-AF65-F5344CB8AC3E}">
        <p14:creationId xmlns:p14="http://schemas.microsoft.com/office/powerpoint/2010/main" val="29956763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228600" y="228600"/>
            <a:ext cx="8472488" cy="609600"/>
          </a:xfrm>
        </p:spPr>
        <p:txBody>
          <a:bodyPr/>
          <a:lstStyle/>
          <a:p>
            <a:pPr algn="ctr"/>
            <a:r>
              <a:rPr lang="en-US" altLang="en-US" sz="3200" dirty="0" smtClean="0"/>
              <a:t>Anticipated Research in FY17 (cont.)</a:t>
            </a:r>
          </a:p>
        </p:txBody>
      </p:sp>
      <p:sp>
        <p:nvSpPr>
          <p:cNvPr id="15363" name="Content Placeholder 2"/>
          <p:cNvSpPr>
            <a:spLocks noGrp="1"/>
          </p:cNvSpPr>
          <p:nvPr>
            <p:ph idx="1"/>
          </p:nvPr>
        </p:nvSpPr>
        <p:spPr>
          <a:xfrm>
            <a:off x="457200" y="762000"/>
            <a:ext cx="8050213" cy="5181600"/>
          </a:xfrm>
        </p:spPr>
        <p:txBody>
          <a:bodyPr/>
          <a:lstStyle/>
          <a:p>
            <a:pPr lvl="1">
              <a:defRPr/>
            </a:pPr>
            <a:endParaRPr lang="en-US" sz="1600" dirty="0"/>
          </a:p>
          <a:p>
            <a:pPr>
              <a:defRPr/>
            </a:pPr>
            <a:r>
              <a:rPr lang="en-US" sz="1800" dirty="0"/>
              <a:t>Improved Safety:</a:t>
            </a:r>
          </a:p>
          <a:p>
            <a:pPr lvl="1">
              <a:defRPr/>
            </a:pPr>
            <a:r>
              <a:rPr lang="en-US" sz="1400" dirty="0" smtClean="0"/>
              <a:t>Continue efforts to support Runway Safety, including review of runway incursions and evaluation of factors </a:t>
            </a:r>
            <a:r>
              <a:rPr lang="en-US" sz="1400" dirty="0"/>
              <a:t>related to controller recognition of  hazards in the airport traffic area (e.g., via visual scanning</a:t>
            </a:r>
            <a:r>
              <a:rPr lang="en-US" sz="1400" dirty="0" smtClean="0"/>
              <a:t>). Develop recommendations </a:t>
            </a:r>
            <a:r>
              <a:rPr lang="en-US" sz="1400" dirty="0"/>
              <a:t>to improve safety in the airport </a:t>
            </a:r>
            <a:r>
              <a:rPr lang="en-US" sz="1400" dirty="0" smtClean="0"/>
              <a:t>environment.</a:t>
            </a:r>
            <a:endParaRPr lang="en-US" sz="1400" dirty="0"/>
          </a:p>
          <a:p>
            <a:pPr>
              <a:defRPr/>
            </a:pPr>
            <a:endParaRPr lang="en-US" sz="1400" b="0" dirty="0"/>
          </a:p>
          <a:p>
            <a:pPr>
              <a:defRPr/>
            </a:pPr>
            <a:r>
              <a:rPr lang="en-US" sz="1800" dirty="0" smtClean="0"/>
              <a:t>Human Factors in NAS Technology Integration:</a:t>
            </a:r>
          </a:p>
          <a:p>
            <a:pPr lvl="1">
              <a:defRPr/>
            </a:pPr>
            <a:r>
              <a:rPr lang="en-US" sz="1400" b="0" dirty="0" smtClean="0"/>
              <a:t>Develop </a:t>
            </a:r>
            <a:r>
              <a:rPr lang="en-US" sz="1400" b="0" dirty="0"/>
              <a:t>a systematic analysis method for evaluating how well  the user community is adopting and taking advantage of Air Traffic automation systems' </a:t>
            </a:r>
            <a:r>
              <a:rPr lang="en-US" sz="1400" b="0" dirty="0" smtClean="0"/>
              <a:t>capabilities. </a:t>
            </a:r>
          </a:p>
          <a:p>
            <a:pPr lvl="1">
              <a:defRPr/>
            </a:pPr>
            <a:endParaRPr lang="en-US" sz="1400" dirty="0"/>
          </a:p>
          <a:p>
            <a:pPr>
              <a:defRPr/>
            </a:pPr>
            <a:r>
              <a:rPr lang="en-US" sz="1800" dirty="0" smtClean="0"/>
              <a:t>Human Performance Enhancement:</a:t>
            </a:r>
          </a:p>
          <a:p>
            <a:pPr lvl="1">
              <a:defRPr/>
            </a:pPr>
            <a:r>
              <a:rPr lang="en-US" sz="1400" dirty="0"/>
              <a:t>Deliver prototype training standards and training performance measures to decrease the attrition rate at large and complex ATC </a:t>
            </a:r>
            <a:r>
              <a:rPr lang="en-US" sz="1400" dirty="0" smtClean="0"/>
              <a:t>facilities.</a:t>
            </a:r>
            <a:endParaRPr lang="en-US" sz="1400" dirty="0"/>
          </a:p>
          <a:p>
            <a:pPr lvl="1">
              <a:defRPr/>
            </a:pPr>
            <a:r>
              <a:rPr lang="en-US" sz="1400" dirty="0"/>
              <a:t>Develop recommendations for increasing the likelihood that controller trainees will succeed in field training to ensure that trainees are not lost due to factors other than their ability to control air </a:t>
            </a:r>
            <a:r>
              <a:rPr lang="en-US" sz="1400" dirty="0" smtClean="0"/>
              <a:t>traffic.</a:t>
            </a:r>
            <a:endParaRPr lang="en-US" sz="1400" dirty="0"/>
          </a:p>
          <a:p>
            <a:pPr>
              <a:defRPr/>
            </a:pPr>
            <a:endParaRPr lang="en-US" sz="1800" b="0" dirty="0" smtClean="0"/>
          </a:p>
          <a:p>
            <a:pPr lvl="1">
              <a:defRPr/>
            </a:pPr>
            <a:endParaRPr lang="en-US" sz="1400" b="0" dirty="0" smtClean="0"/>
          </a:p>
          <a:p>
            <a:pPr>
              <a:defRPr/>
            </a:pPr>
            <a:endParaRPr lang="en-US" sz="1050" b="0" dirty="0"/>
          </a:p>
          <a:p>
            <a:pPr>
              <a:defRPr/>
            </a:pPr>
            <a:endParaRPr lang="en-US" sz="1050" dirty="0" smtClean="0"/>
          </a:p>
          <a:p>
            <a:pPr lvl="1">
              <a:defRPr/>
            </a:pPr>
            <a:endParaRPr lang="en-US" dirty="0"/>
          </a:p>
          <a:p>
            <a:pPr lvl="1">
              <a:defRPr/>
            </a:pPr>
            <a:endParaRPr lang="en-US" dirty="0" smtClean="0"/>
          </a:p>
        </p:txBody>
      </p:sp>
      <p:sp>
        <p:nvSpPr>
          <p:cNvPr id="9220"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pPr>
            <a:fld id="{D54B2F8F-8F81-4758-979D-DC769FAF6946}" type="slidenum">
              <a:rPr lang="en-US" altLang="en-US" sz="1400" b="0" smtClean="0">
                <a:solidFill>
                  <a:schemeClr val="bg1"/>
                </a:solidFill>
              </a:rPr>
              <a:pPr eaLnBrk="1" hangingPunct="1">
                <a:spcBef>
                  <a:spcPct val="0"/>
                </a:spcBef>
              </a:pPr>
              <a:t>18</a:t>
            </a:fld>
            <a:endParaRPr lang="en-US" altLang="en-US" sz="1400" b="0" smtClean="0">
              <a:solidFill>
                <a:schemeClr val="bg1"/>
              </a:solidFill>
            </a:endParaRPr>
          </a:p>
        </p:txBody>
      </p:sp>
    </p:spTree>
    <p:extLst>
      <p:ext uri="{BB962C8B-B14F-4D97-AF65-F5344CB8AC3E}">
        <p14:creationId xmlns:p14="http://schemas.microsoft.com/office/powerpoint/2010/main" val="15272815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304800" y="533400"/>
            <a:ext cx="8472488" cy="609600"/>
          </a:xfrm>
        </p:spPr>
        <p:txBody>
          <a:bodyPr/>
          <a:lstStyle/>
          <a:p>
            <a:r>
              <a:rPr lang="en-US" altLang="en-US" sz="3200" dirty="0" smtClean="0"/>
              <a:t>Emerging FY18 Focal Areas</a:t>
            </a:r>
          </a:p>
        </p:txBody>
      </p:sp>
      <p:sp>
        <p:nvSpPr>
          <p:cNvPr id="10243" name="Content Placeholder 2"/>
          <p:cNvSpPr>
            <a:spLocks noGrp="1"/>
          </p:cNvSpPr>
          <p:nvPr>
            <p:ph idx="1"/>
          </p:nvPr>
        </p:nvSpPr>
        <p:spPr>
          <a:xfrm>
            <a:off x="495300" y="1095375"/>
            <a:ext cx="8050213" cy="4391025"/>
          </a:xfrm>
        </p:spPr>
        <p:txBody>
          <a:bodyPr/>
          <a:lstStyle/>
          <a:p>
            <a:r>
              <a:rPr lang="en-US" altLang="en-US" sz="1800" dirty="0" smtClean="0"/>
              <a:t>Human Factors Standards:</a:t>
            </a:r>
          </a:p>
          <a:p>
            <a:pPr lvl="1"/>
            <a:r>
              <a:rPr lang="en-US" altLang="en-US" sz="1200" dirty="0" smtClean="0"/>
              <a:t>Complete </a:t>
            </a:r>
            <a:r>
              <a:rPr lang="en-US" altLang="en-US" sz="1200" dirty="0"/>
              <a:t>development of an empirically-validated </a:t>
            </a:r>
            <a:r>
              <a:rPr lang="en-US" altLang="en-US" sz="1200" dirty="0" smtClean="0"/>
              <a:t>color </a:t>
            </a:r>
            <a:r>
              <a:rPr lang="en-US" altLang="en-US" sz="1200" dirty="0"/>
              <a:t>palette </a:t>
            </a:r>
            <a:r>
              <a:rPr lang="en-US" altLang="en-US" sz="1200" dirty="0" smtClean="0"/>
              <a:t>for ATC displays to ensure that </a:t>
            </a:r>
            <a:r>
              <a:rPr lang="en-US" altLang="en-US" sz="1200" dirty="0"/>
              <a:t>displayed information is recognizable, discriminable, and legible for </a:t>
            </a:r>
            <a:r>
              <a:rPr lang="en-US" altLang="en-US" sz="1200" dirty="0" smtClean="0"/>
              <a:t>personnel </a:t>
            </a:r>
            <a:r>
              <a:rPr lang="en-US" altLang="en-US" sz="1200" dirty="0"/>
              <a:t>with normal color vision and color-vision deficient personnel</a:t>
            </a:r>
            <a:endParaRPr lang="en-US" altLang="en-US" sz="1200" dirty="0" smtClean="0"/>
          </a:p>
          <a:p>
            <a:r>
              <a:rPr lang="en-US" altLang="en-US" sz="1800" dirty="0" smtClean="0"/>
              <a:t>Workforce Optimization:</a:t>
            </a:r>
          </a:p>
          <a:p>
            <a:pPr lvl="1"/>
            <a:r>
              <a:rPr lang="en-US" altLang="en-US" sz="1200" dirty="0" smtClean="0"/>
              <a:t>Develop and evaluate </a:t>
            </a:r>
            <a:r>
              <a:rPr lang="en-US" altLang="en-US" sz="1200" dirty="0"/>
              <a:t>the suitability of objective assessments of electronics knowledge and skill levels of newly hired technical operations </a:t>
            </a:r>
            <a:r>
              <a:rPr lang="en-US" altLang="en-US" sz="1200" dirty="0" smtClean="0"/>
              <a:t>personnel and applicants (subject to availability of AJW funding)</a:t>
            </a:r>
          </a:p>
          <a:p>
            <a:r>
              <a:rPr lang="en-US" altLang="en-US" sz="1800" dirty="0" smtClean="0"/>
              <a:t>Improved Safety:</a:t>
            </a:r>
          </a:p>
          <a:p>
            <a:pPr lvl="1"/>
            <a:r>
              <a:rPr lang="en-US" altLang="en-US" sz="1200" dirty="0" smtClean="0"/>
              <a:t>Assess the effects of shift work on personnel fatigue and develop recommended mitigations for fatigue effects on </a:t>
            </a:r>
            <a:r>
              <a:rPr lang="en-US" altLang="en-US" sz="1200" dirty="0" smtClean="0"/>
              <a:t>performance</a:t>
            </a:r>
          </a:p>
          <a:p>
            <a:pPr lvl="1"/>
            <a:r>
              <a:rPr lang="en-US" altLang="en-US" sz="1200" dirty="0" smtClean="0"/>
              <a:t>Mitigate runway incursions through informing air traffic control tower personnel about best practices and human factors guidance </a:t>
            </a:r>
            <a:r>
              <a:rPr lang="en-US" altLang="en-US" sz="1200" smtClean="0"/>
              <a:t>for visually scanning </a:t>
            </a:r>
            <a:r>
              <a:rPr lang="en-US" altLang="en-US" sz="1200" dirty="0" smtClean="0"/>
              <a:t>the </a:t>
            </a:r>
            <a:r>
              <a:rPr lang="en-US" altLang="en-US" sz="1200" smtClean="0"/>
              <a:t>movement area and use </a:t>
            </a:r>
            <a:r>
              <a:rPr lang="en-US" altLang="en-US" sz="1200" dirty="0" smtClean="0"/>
              <a:t>of memory aids</a:t>
            </a:r>
            <a:endParaRPr lang="en-US" altLang="en-US" sz="1200" dirty="0" smtClean="0"/>
          </a:p>
          <a:p>
            <a:r>
              <a:rPr lang="en-US" altLang="en-US" sz="1800" dirty="0" smtClean="0"/>
              <a:t>Human Factors in NAS Technology Integration:</a:t>
            </a:r>
          </a:p>
          <a:p>
            <a:pPr lvl="1"/>
            <a:r>
              <a:rPr lang="en-US" altLang="en-US" sz="1200" dirty="0" smtClean="0"/>
              <a:t>Develop </a:t>
            </a:r>
            <a:r>
              <a:rPr lang="en-US" altLang="en-US" sz="1200" dirty="0"/>
              <a:t>recommendations for a design strategy to optimize presentation of air traffic control information on controller workstation displays, to allow the controller to quickly and accurately process the information</a:t>
            </a:r>
            <a:r>
              <a:rPr lang="en-US" altLang="en-US" sz="1200" dirty="0" smtClean="0"/>
              <a:t>.</a:t>
            </a:r>
            <a:endParaRPr lang="en-US" altLang="en-US" sz="1200" dirty="0"/>
          </a:p>
          <a:p>
            <a:r>
              <a:rPr lang="en-US" altLang="en-US" sz="1800" dirty="0" smtClean="0"/>
              <a:t>Human Performance Enhancement:</a:t>
            </a:r>
            <a:endParaRPr lang="en-US" altLang="en-US" sz="1800" dirty="0"/>
          </a:p>
          <a:p>
            <a:pPr lvl="1"/>
            <a:r>
              <a:rPr lang="en-US" altLang="en-US" sz="1200" dirty="0" smtClean="0"/>
              <a:t>Complete development and validation of training </a:t>
            </a:r>
            <a:r>
              <a:rPr lang="en-US" altLang="en-US" sz="1200" dirty="0"/>
              <a:t>performance measures and standards to reduce attrition of controllers-in-training at ATC facilities.</a:t>
            </a:r>
          </a:p>
          <a:p>
            <a:endParaRPr lang="en-US" altLang="en-US" sz="1800" dirty="0" smtClean="0"/>
          </a:p>
        </p:txBody>
      </p:sp>
      <p:sp>
        <p:nvSpPr>
          <p:cNvPr id="10244"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pPr>
            <a:fld id="{DF61D0C9-802B-4503-B019-44442E54BC89}" type="slidenum">
              <a:rPr lang="en-US" altLang="en-US" sz="1400" b="0" smtClean="0">
                <a:solidFill>
                  <a:schemeClr val="bg1"/>
                </a:solidFill>
              </a:rPr>
              <a:pPr eaLnBrk="1" hangingPunct="1">
                <a:spcBef>
                  <a:spcPct val="0"/>
                </a:spcBef>
              </a:pPr>
              <a:t>19</a:t>
            </a:fld>
            <a:endParaRPr lang="en-US" altLang="en-US" sz="1400" b="0" smtClean="0">
              <a:solidFill>
                <a:schemeClr val="bg1"/>
              </a:solidFill>
            </a:endParaRPr>
          </a:p>
        </p:txBody>
      </p:sp>
    </p:spTree>
    <p:extLst>
      <p:ext uri="{BB962C8B-B14F-4D97-AF65-F5344CB8AC3E}">
        <p14:creationId xmlns:p14="http://schemas.microsoft.com/office/powerpoint/2010/main" val="8608328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ATC / Tech Ops Human Factors – </a:t>
            </a:r>
            <a:br>
              <a:rPr lang="en-US" sz="3200" dirty="0" smtClean="0"/>
            </a:br>
            <a:r>
              <a:rPr lang="en-US" sz="3200" dirty="0" smtClean="0"/>
              <a:t>Core Program Overview</a:t>
            </a:r>
            <a:endParaRPr lang="en-US" sz="3200" dirty="0"/>
          </a:p>
        </p:txBody>
      </p:sp>
      <p:sp>
        <p:nvSpPr>
          <p:cNvPr id="3" name="Content Placeholder 2"/>
          <p:cNvSpPr>
            <a:spLocks noGrp="1"/>
          </p:cNvSpPr>
          <p:nvPr>
            <p:ph idx="1"/>
          </p:nvPr>
        </p:nvSpPr>
        <p:spPr>
          <a:xfrm>
            <a:off x="495300" y="1323975"/>
            <a:ext cx="8050213" cy="5305425"/>
          </a:xfrm>
        </p:spPr>
        <p:txBody>
          <a:bodyPr/>
          <a:lstStyle/>
          <a:p>
            <a:r>
              <a:rPr lang="en-US" sz="2400" dirty="0" smtClean="0"/>
              <a:t>Purpose:</a:t>
            </a:r>
          </a:p>
          <a:p>
            <a:pPr lvl="1"/>
            <a:r>
              <a:rPr lang="en-US" sz="2000" dirty="0"/>
              <a:t>To provide technical sponsors with timely and appropriate R&amp;D products and consultation services that improve safety and efficiency of complex ATC </a:t>
            </a:r>
            <a:r>
              <a:rPr lang="en-US" sz="2000" dirty="0" smtClean="0"/>
              <a:t>systems</a:t>
            </a:r>
            <a:br>
              <a:rPr lang="en-US" sz="2000" dirty="0" smtClean="0"/>
            </a:br>
            <a:endParaRPr lang="en-US" sz="2000" dirty="0" smtClean="0"/>
          </a:p>
          <a:p>
            <a:r>
              <a:rPr lang="en-US" sz="2400" dirty="0" smtClean="0"/>
              <a:t>Methods used:</a:t>
            </a:r>
          </a:p>
          <a:p>
            <a:pPr lvl="1"/>
            <a:r>
              <a:rPr lang="en-US" sz="2000" dirty="0"/>
              <a:t>Measuring individual and team performance of air traffic controllers and technical operations specialists. </a:t>
            </a:r>
          </a:p>
          <a:p>
            <a:pPr lvl="1"/>
            <a:r>
              <a:rPr lang="en-US" sz="2000" dirty="0"/>
              <a:t>Recommending and testing improvements to design, procedures, training, selection and placement; and mitigations to address human performance shortfalls.</a:t>
            </a:r>
          </a:p>
          <a:p>
            <a:pPr lvl="1"/>
            <a:endParaRPr lang="en-US" dirty="0"/>
          </a:p>
        </p:txBody>
      </p:sp>
      <p:sp>
        <p:nvSpPr>
          <p:cNvPr id="4" name="Slide Number Placeholder 3"/>
          <p:cNvSpPr>
            <a:spLocks noGrp="1"/>
          </p:cNvSpPr>
          <p:nvPr>
            <p:ph type="sldNum" sz="quarter" idx="10"/>
          </p:nvPr>
        </p:nvSpPr>
        <p:spPr/>
        <p:txBody>
          <a:bodyPr/>
          <a:lstStyle/>
          <a:p>
            <a:pPr>
              <a:defRPr/>
            </a:pPr>
            <a:fld id="{B155C174-9C3D-45C7-8D23-F7FF2C44B7A6}" type="slidenum">
              <a:rPr lang="en-US" smtClean="0"/>
              <a:pPr>
                <a:defRPr/>
              </a:pPr>
              <a:t>2</a:t>
            </a:fld>
            <a:endParaRPr lang="en-US" dirty="0"/>
          </a:p>
        </p:txBody>
      </p:sp>
    </p:spTree>
    <p:extLst>
      <p:ext uri="{BB962C8B-B14F-4D97-AF65-F5344CB8AC3E}">
        <p14:creationId xmlns:p14="http://schemas.microsoft.com/office/powerpoint/2010/main" val="30736776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pPr>
            <a:fld id="{365FB8D0-F182-4E95-8C06-4BB15E4CA30A}" type="slidenum">
              <a:rPr lang="en-US" altLang="en-US" sz="1400" b="0" smtClean="0">
                <a:solidFill>
                  <a:schemeClr val="bg1"/>
                </a:solidFill>
              </a:rPr>
              <a:pPr eaLnBrk="1" hangingPunct="1">
                <a:spcBef>
                  <a:spcPct val="0"/>
                </a:spcBef>
              </a:pPr>
              <a:t>3</a:t>
            </a:fld>
            <a:endParaRPr lang="en-US" altLang="en-US" sz="1400" b="0" smtClean="0">
              <a:solidFill>
                <a:schemeClr val="bg1"/>
              </a:solidFill>
            </a:endParaRPr>
          </a:p>
        </p:txBody>
      </p:sp>
      <p:sp>
        <p:nvSpPr>
          <p:cNvPr id="7172" name="Rectangle 3"/>
          <p:cNvSpPr txBox="1">
            <a:spLocks noChangeArrowheads="1"/>
          </p:cNvSpPr>
          <p:nvPr/>
        </p:nvSpPr>
        <p:spPr bwMode="auto">
          <a:xfrm>
            <a:off x="512763" y="990600"/>
            <a:ext cx="8077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50000"/>
              </a:spcBef>
              <a:buFontTx/>
              <a:buNone/>
            </a:pPr>
            <a:r>
              <a:rPr lang="en-US" altLang="en-US" sz="2000" dirty="0">
                <a:solidFill>
                  <a:srgbClr val="000000"/>
                </a:solidFill>
              </a:rPr>
              <a:t>What are the benefits to the </a:t>
            </a:r>
            <a:r>
              <a:rPr lang="en-US" altLang="en-US" sz="2000" dirty="0" smtClean="0">
                <a:solidFill>
                  <a:srgbClr val="000000"/>
                </a:solidFill>
              </a:rPr>
              <a:t>FAA:</a:t>
            </a:r>
          </a:p>
          <a:p>
            <a:pPr marL="346075" indent="-346075" eaLnBrk="1" hangingPunct="1">
              <a:spcBef>
                <a:spcPct val="50000"/>
              </a:spcBef>
            </a:pPr>
            <a:r>
              <a:rPr lang="en-US" altLang="en-US" sz="1800" b="0" dirty="0" smtClean="0">
                <a:solidFill>
                  <a:srgbClr val="000000"/>
                </a:solidFill>
              </a:rPr>
              <a:t>Improving </a:t>
            </a:r>
            <a:r>
              <a:rPr lang="en-US" altLang="en-US" sz="1800" b="0" dirty="0">
                <a:solidFill>
                  <a:srgbClr val="000000"/>
                </a:solidFill>
              </a:rPr>
              <a:t>the safety and efficiency of complex ATC </a:t>
            </a:r>
            <a:r>
              <a:rPr lang="en-US" altLang="en-US" sz="1800" b="0" dirty="0" smtClean="0">
                <a:solidFill>
                  <a:srgbClr val="000000"/>
                </a:solidFill>
              </a:rPr>
              <a:t>systems by application of R&amp;D to address factors affecting human performance in air traffic control operations and ATC system maintenance.</a:t>
            </a:r>
          </a:p>
          <a:p>
            <a:pPr marL="346075" indent="-346075" eaLnBrk="1" hangingPunct="1">
              <a:spcBef>
                <a:spcPct val="50000"/>
              </a:spcBef>
            </a:pPr>
            <a:r>
              <a:rPr lang="en-US" altLang="en-US" sz="1800" b="0" dirty="0" smtClean="0">
                <a:solidFill>
                  <a:srgbClr val="000000"/>
                </a:solidFill>
              </a:rPr>
              <a:t>Recommending </a:t>
            </a:r>
            <a:r>
              <a:rPr lang="en-US" altLang="en-US" sz="1800" b="0" dirty="0">
                <a:solidFill>
                  <a:srgbClr val="000000"/>
                </a:solidFill>
              </a:rPr>
              <a:t>and testing improvements to design, procedures, training, selection and placement; and mitigations to address human performance shortfalls.</a:t>
            </a:r>
          </a:p>
          <a:p>
            <a:pPr eaLnBrk="1" hangingPunct="1">
              <a:spcBef>
                <a:spcPct val="50000"/>
              </a:spcBef>
              <a:buFontTx/>
              <a:buNone/>
            </a:pPr>
            <a:r>
              <a:rPr lang="en-US" altLang="en-US" sz="2000" dirty="0" smtClean="0">
                <a:solidFill>
                  <a:srgbClr val="000000"/>
                </a:solidFill>
              </a:rPr>
              <a:t>What </a:t>
            </a:r>
            <a:r>
              <a:rPr lang="en-US" altLang="en-US" sz="2000" dirty="0">
                <a:solidFill>
                  <a:srgbClr val="000000"/>
                </a:solidFill>
              </a:rPr>
              <a:t>determines program success</a:t>
            </a:r>
          </a:p>
          <a:p>
            <a:pPr marL="285750" indent="-285750" eaLnBrk="1" hangingPunct="1">
              <a:spcBef>
                <a:spcPct val="50000"/>
              </a:spcBef>
            </a:pPr>
            <a:r>
              <a:rPr lang="en-US" altLang="en-US" sz="1800" b="0" dirty="0" smtClean="0"/>
              <a:t>R&amp;D Sponsors and Stakeholders in the ATO are able to make important workforce policy and acquisition decisions based on the results of </a:t>
            </a:r>
            <a:r>
              <a:rPr lang="en-US" altLang="en-US" sz="1800" b="0" dirty="0" smtClean="0">
                <a:solidFill>
                  <a:srgbClr val="000000"/>
                </a:solidFill>
              </a:rPr>
              <a:t>thorough, </a:t>
            </a:r>
            <a:r>
              <a:rPr lang="en-US" altLang="en-US" sz="1800" b="0" dirty="0">
                <a:solidFill>
                  <a:srgbClr val="000000"/>
                </a:solidFill>
              </a:rPr>
              <a:t>timely, </a:t>
            </a:r>
            <a:r>
              <a:rPr lang="en-US" altLang="en-US" sz="1800" b="0" dirty="0" smtClean="0">
                <a:solidFill>
                  <a:srgbClr val="000000"/>
                </a:solidFill>
              </a:rPr>
              <a:t>and focused </a:t>
            </a:r>
            <a:r>
              <a:rPr lang="en-US" altLang="en-US" sz="1800" b="0" dirty="0">
                <a:solidFill>
                  <a:srgbClr val="000000"/>
                </a:solidFill>
              </a:rPr>
              <a:t>R&amp;D efforts</a:t>
            </a:r>
            <a:r>
              <a:rPr lang="en-US" altLang="en-US" sz="1800" b="0" dirty="0" smtClean="0">
                <a:solidFill>
                  <a:srgbClr val="000000"/>
                </a:solidFill>
              </a:rPr>
              <a:t>.</a:t>
            </a:r>
          </a:p>
          <a:p>
            <a:pPr marL="285750" indent="-285750" eaLnBrk="1" hangingPunct="1">
              <a:spcBef>
                <a:spcPct val="50000"/>
              </a:spcBef>
            </a:pPr>
            <a:r>
              <a:rPr lang="en-US" altLang="en-US" sz="1800" b="0" dirty="0" smtClean="0">
                <a:solidFill>
                  <a:srgbClr val="000000"/>
                </a:solidFill>
              </a:rPr>
              <a:t>When programs embrace human factors processes and requirements during system acquisition, they reduce human factors risks.  This increases the likelihood for successful system implementation and operation, while reducing the likelihood for system design and engineering rework.</a:t>
            </a:r>
            <a:endParaRPr lang="en-US" altLang="en-US" sz="1800" b="0" dirty="0"/>
          </a:p>
        </p:txBody>
      </p:sp>
      <p:sp>
        <p:nvSpPr>
          <p:cNvPr id="7" name="Title 1"/>
          <p:cNvSpPr>
            <a:spLocks noGrp="1"/>
          </p:cNvSpPr>
          <p:nvPr>
            <p:ph type="title"/>
          </p:nvPr>
        </p:nvSpPr>
        <p:spPr/>
        <p:txBody>
          <a:bodyPr/>
          <a:lstStyle/>
          <a:p>
            <a:r>
              <a:rPr lang="en-US" sz="3200" dirty="0" smtClean="0"/>
              <a:t>ATC / Tech Ops Human Factors Benefits</a:t>
            </a:r>
            <a:endParaRPr lang="en-US" sz="32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0"/>
              </a:spcBef>
            </a:pPr>
            <a:fld id="{D187488B-5047-499D-8139-9A69FFCA20FA}" type="slidenum">
              <a:rPr lang="en-US" altLang="en-US" sz="1400" b="0" smtClean="0">
                <a:solidFill>
                  <a:srgbClr val="FFFFFF"/>
                </a:solidFill>
              </a:rPr>
              <a:pPr eaLnBrk="1" hangingPunct="1">
                <a:spcBef>
                  <a:spcPct val="0"/>
                </a:spcBef>
              </a:pPr>
              <a:t>4</a:t>
            </a:fld>
            <a:endParaRPr lang="en-US" altLang="en-US" sz="1400" b="0" smtClean="0">
              <a:solidFill>
                <a:srgbClr val="FFFFFF"/>
              </a:solidFill>
            </a:endParaRPr>
          </a:p>
        </p:txBody>
      </p:sp>
      <p:sp>
        <p:nvSpPr>
          <p:cNvPr id="4100" name="Rectangle 3"/>
          <p:cNvSpPr>
            <a:spLocks noGrp="1" noChangeArrowheads="1"/>
          </p:cNvSpPr>
          <p:nvPr>
            <p:ph type="body" idx="1"/>
          </p:nvPr>
        </p:nvSpPr>
        <p:spPr>
          <a:xfrm>
            <a:off x="457200" y="1219200"/>
            <a:ext cx="8050213" cy="4724400"/>
          </a:xfrm>
        </p:spPr>
        <p:txBody>
          <a:bodyPr/>
          <a:lstStyle/>
          <a:p>
            <a:pPr marL="461963" lvl="1" indent="0" eaLnBrk="1" hangingPunct="1">
              <a:buFontTx/>
              <a:buNone/>
              <a:defRPr/>
            </a:pPr>
            <a:r>
              <a:rPr lang="en-US" sz="2000" b="1" dirty="0" smtClean="0"/>
              <a:t>ATO Sponsors:</a:t>
            </a:r>
          </a:p>
          <a:p>
            <a:pPr marL="1319213" lvl="2" indent="-457200" eaLnBrk="1" hangingPunct="1">
              <a:defRPr/>
            </a:pPr>
            <a:r>
              <a:rPr lang="en-US" sz="1800" dirty="0" smtClean="0"/>
              <a:t>AJG – Management Services</a:t>
            </a:r>
          </a:p>
          <a:p>
            <a:pPr marL="1319213" lvl="2" indent="-457200" eaLnBrk="1" hangingPunct="1">
              <a:defRPr/>
            </a:pPr>
            <a:r>
              <a:rPr lang="en-US" sz="1800" dirty="0" smtClean="0"/>
              <a:t>AJI – Safety and Technical Training</a:t>
            </a:r>
          </a:p>
          <a:p>
            <a:pPr marL="1319213" lvl="2" indent="-457200" eaLnBrk="1" hangingPunct="1">
              <a:defRPr/>
            </a:pPr>
            <a:r>
              <a:rPr lang="en-US" sz="1800" dirty="0" smtClean="0"/>
              <a:t>AJM – Program Management Office</a:t>
            </a:r>
          </a:p>
          <a:p>
            <a:pPr marL="461963" lvl="1" indent="0" eaLnBrk="1" hangingPunct="1">
              <a:buFontTx/>
              <a:buNone/>
              <a:defRPr/>
            </a:pPr>
            <a:r>
              <a:rPr lang="en-US" sz="2000" b="1" dirty="0" smtClean="0"/>
              <a:t>ANG-C1 Program Management:</a:t>
            </a:r>
            <a:endParaRPr lang="en-US" sz="2000" b="1" dirty="0"/>
          </a:p>
          <a:p>
            <a:pPr marL="1204913" lvl="2" indent="-342900" eaLnBrk="1" hangingPunct="1">
              <a:defRPr/>
            </a:pPr>
            <a:r>
              <a:rPr lang="en-US" sz="1800" dirty="0" smtClean="0"/>
              <a:t>PM - Dan Herschler</a:t>
            </a:r>
          </a:p>
          <a:p>
            <a:pPr marL="1204913" lvl="2" indent="-342900" eaLnBrk="1" hangingPunct="1">
              <a:defRPr/>
            </a:pPr>
            <a:r>
              <a:rPr lang="en-US" sz="1800" dirty="0" smtClean="0"/>
              <a:t>Human Factors Integration Lead - Bill Kaliardos</a:t>
            </a:r>
            <a:endParaRPr lang="en-US" sz="1000" b="1" dirty="0"/>
          </a:p>
          <a:p>
            <a:pPr marL="461963" lvl="1" indent="0" eaLnBrk="1" hangingPunct="1">
              <a:buFontTx/>
              <a:buNone/>
              <a:defRPr/>
            </a:pPr>
            <a:r>
              <a:rPr lang="en-US" sz="2000" b="1" dirty="0" smtClean="0"/>
              <a:t>FAA Research Performers:</a:t>
            </a:r>
          </a:p>
          <a:p>
            <a:pPr marL="1204913" lvl="2" indent="-342900" eaLnBrk="1" hangingPunct="1">
              <a:defRPr/>
            </a:pPr>
            <a:r>
              <a:rPr lang="en-US" sz="1800" dirty="0" smtClean="0">
                <a:solidFill>
                  <a:srgbClr val="000000"/>
                </a:solidFill>
              </a:rPr>
              <a:t>FAA Civil Aerospace Medical Institute (CAMI)</a:t>
            </a:r>
          </a:p>
          <a:p>
            <a:pPr marL="1662113" lvl="3" indent="-342900" eaLnBrk="1" hangingPunct="1">
              <a:defRPr/>
            </a:pPr>
            <a:r>
              <a:rPr lang="en-US" sz="1600" dirty="0">
                <a:solidFill>
                  <a:srgbClr val="000000"/>
                </a:solidFill>
              </a:rPr>
              <a:t>Aerospace Human Factors Research Division (AAM-500)</a:t>
            </a:r>
          </a:p>
          <a:p>
            <a:pPr marL="2119313" lvl="4" indent="-342900" eaLnBrk="1" hangingPunct="1">
              <a:defRPr/>
            </a:pPr>
            <a:r>
              <a:rPr lang="en-US" sz="1600" dirty="0">
                <a:solidFill>
                  <a:srgbClr val="000000"/>
                </a:solidFill>
              </a:rPr>
              <a:t>AAM-520 – Carol Manning, Manager</a:t>
            </a:r>
            <a:endParaRPr lang="en-US" sz="1600" dirty="0" smtClean="0">
              <a:solidFill>
                <a:srgbClr val="000000"/>
              </a:solidFill>
            </a:endParaRPr>
          </a:p>
          <a:p>
            <a:pPr marL="1204913" lvl="2" indent="-342900" eaLnBrk="1" hangingPunct="1">
              <a:defRPr/>
            </a:pPr>
            <a:r>
              <a:rPr lang="en-US" sz="1800" dirty="0">
                <a:solidFill>
                  <a:srgbClr val="000000"/>
                </a:solidFill>
              </a:rPr>
              <a:t>FAA William J. Hughes Technical </a:t>
            </a:r>
            <a:r>
              <a:rPr lang="en-US" sz="1800" dirty="0" smtClean="0">
                <a:solidFill>
                  <a:srgbClr val="000000"/>
                </a:solidFill>
              </a:rPr>
              <a:t>Center</a:t>
            </a:r>
          </a:p>
          <a:p>
            <a:pPr marL="1662113" lvl="3" indent="-342900" eaLnBrk="1" hangingPunct="1">
              <a:defRPr/>
            </a:pPr>
            <a:r>
              <a:rPr lang="en-US" sz="1600" dirty="0" smtClean="0">
                <a:solidFill>
                  <a:srgbClr val="000000"/>
                </a:solidFill>
              </a:rPr>
              <a:t>Aviation Research Division (ANG-E2), Human Factors Branch </a:t>
            </a:r>
          </a:p>
          <a:p>
            <a:pPr marL="2119313" lvl="4" indent="-342900" eaLnBrk="1" hangingPunct="1">
              <a:defRPr/>
            </a:pPr>
            <a:r>
              <a:rPr lang="en-US" sz="1400" dirty="0" smtClean="0">
                <a:solidFill>
                  <a:srgbClr val="000000"/>
                </a:solidFill>
              </a:rPr>
              <a:t>ANG-E25 – Kenneth Allendoerfer, Manager</a:t>
            </a:r>
          </a:p>
          <a:p>
            <a:pPr marL="461963" lvl="1" indent="0" eaLnBrk="1" hangingPunct="1">
              <a:buFont typeface="Arial" pitchFamily="34" charset="0"/>
              <a:buChar char="•"/>
              <a:defRPr/>
            </a:pPr>
            <a:endParaRPr lang="en-US" sz="2000" dirty="0">
              <a:solidFill>
                <a:srgbClr val="000000"/>
              </a:solidFill>
            </a:endParaRPr>
          </a:p>
          <a:p>
            <a:pPr lvl="2" eaLnBrk="1" hangingPunct="1">
              <a:buFontTx/>
              <a:buNone/>
              <a:defRPr/>
            </a:pPr>
            <a:endParaRPr lang="en-US" dirty="0" smtClean="0"/>
          </a:p>
        </p:txBody>
      </p:sp>
      <p:sp>
        <p:nvSpPr>
          <p:cNvPr id="7" name="Title 1"/>
          <p:cNvSpPr>
            <a:spLocks noGrp="1"/>
          </p:cNvSpPr>
          <p:nvPr>
            <p:ph type="title"/>
          </p:nvPr>
        </p:nvSpPr>
        <p:spPr>
          <a:xfrm>
            <a:off x="428625" y="344488"/>
            <a:ext cx="8472488" cy="609600"/>
          </a:xfrm>
        </p:spPr>
        <p:txBody>
          <a:bodyPr/>
          <a:lstStyle/>
          <a:p>
            <a:r>
              <a:rPr lang="en-US" sz="3200" dirty="0" smtClean="0"/>
              <a:t>ATC / Tech Ops Human Factors – </a:t>
            </a:r>
            <a:br>
              <a:rPr lang="en-US" sz="3200" dirty="0" smtClean="0"/>
            </a:br>
            <a:r>
              <a:rPr lang="en-US" sz="3200" dirty="0" smtClean="0"/>
              <a:t>Core Program Team</a:t>
            </a:r>
            <a:endParaRPr lang="en-US" sz="3200" dirty="0"/>
          </a:p>
        </p:txBody>
      </p:sp>
    </p:spTree>
    <p:extLst>
      <p:ext uri="{BB962C8B-B14F-4D97-AF65-F5344CB8AC3E}">
        <p14:creationId xmlns:p14="http://schemas.microsoft.com/office/powerpoint/2010/main" val="4921866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ATC / Tech Ops Human </a:t>
            </a:r>
            <a:r>
              <a:rPr lang="en-US" sz="3200" dirty="0" smtClean="0"/>
              <a:t>Factors </a:t>
            </a:r>
            <a:br>
              <a:rPr lang="en-US" sz="3200" dirty="0" smtClean="0"/>
            </a:br>
            <a:r>
              <a:rPr lang="en-US" sz="3200" dirty="0" smtClean="0"/>
              <a:t>Focus Areas</a:t>
            </a:r>
            <a:endParaRPr lang="en-US" sz="3200" dirty="0"/>
          </a:p>
        </p:txBody>
      </p:sp>
      <p:sp>
        <p:nvSpPr>
          <p:cNvPr id="3" name="Content Placeholder 2"/>
          <p:cNvSpPr>
            <a:spLocks noGrp="1"/>
          </p:cNvSpPr>
          <p:nvPr>
            <p:ph idx="1"/>
          </p:nvPr>
        </p:nvSpPr>
        <p:spPr/>
        <p:txBody>
          <a:bodyPr/>
          <a:lstStyle/>
          <a:p>
            <a:r>
              <a:rPr lang="en-US" sz="2000" dirty="0"/>
              <a:t>The program addresses R&amp;D needs within </a:t>
            </a:r>
            <a:r>
              <a:rPr lang="en-US" sz="2000" dirty="0" smtClean="0"/>
              <a:t>five </a:t>
            </a:r>
            <a:r>
              <a:rPr lang="en-US" sz="2000" dirty="0"/>
              <a:t>focus areas:</a:t>
            </a:r>
          </a:p>
          <a:p>
            <a:pPr marL="914400" lvl="1" indent="-457200">
              <a:buFont typeface="+mj-lt"/>
              <a:buAutoNum type="arabicPeriod"/>
            </a:pPr>
            <a:r>
              <a:rPr lang="en-US" sz="2000" dirty="0"/>
              <a:t>Human Factors Standards</a:t>
            </a:r>
          </a:p>
          <a:p>
            <a:pPr marL="914400" lvl="1" indent="-457200">
              <a:buFont typeface="+mj-lt"/>
              <a:buAutoNum type="arabicPeriod"/>
            </a:pPr>
            <a:r>
              <a:rPr lang="en-US" sz="2000" dirty="0"/>
              <a:t>Workforce Optimization – Human Factors Efforts</a:t>
            </a:r>
          </a:p>
          <a:p>
            <a:pPr marL="914400" lvl="1" indent="-457200">
              <a:buFont typeface="+mj-lt"/>
              <a:buAutoNum type="arabicPeriod"/>
            </a:pPr>
            <a:r>
              <a:rPr lang="en-US" sz="2000" dirty="0"/>
              <a:t>Improved Safety – Human Factors Efforts</a:t>
            </a:r>
          </a:p>
          <a:p>
            <a:pPr marL="914400" lvl="1" indent="-457200">
              <a:buFont typeface="+mj-lt"/>
              <a:buAutoNum type="arabicPeriod"/>
            </a:pPr>
            <a:r>
              <a:rPr lang="en-US" sz="2000" dirty="0"/>
              <a:t>Human Factors in NAS Technology Integration</a:t>
            </a:r>
          </a:p>
          <a:p>
            <a:pPr marL="914400" lvl="1" indent="-457200">
              <a:buFont typeface="+mj-lt"/>
              <a:buAutoNum type="arabicPeriod"/>
            </a:pPr>
            <a:r>
              <a:rPr lang="en-US" sz="2000" dirty="0"/>
              <a:t>Human Performance </a:t>
            </a:r>
            <a:r>
              <a:rPr lang="en-US" sz="2000" dirty="0" smtClean="0"/>
              <a:t>Enhancement</a:t>
            </a:r>
          </a:p>
          <a:p>
            <a:pPr marL="914400" lvl="1" indent="-457200">
              <a:buFont typeface="+mj-lt"/>
              <a:buAutoNum type="arabicPeriod"/>
            </a:pPr>
            <a:endParaRPr lang="en-US" sz="2000" b="1" dirty="0"/>
          </a:p>
          <a:p>
            <a:r>
              <a:rPr lang="en-US" sz="2000" b="0" dirty="0"/>
              <a:t>The program also supports Human Factors efforts for FAA acquisition programs through ISR Checklist human factors approval responsibility, and AMS Policy updates</a:t>
            </a:r>
          </a:p>
          <a:p>
            <a:endParaRPr lang="en-US" sz="2400" dirty="0"/>
          </a:p>
        </p:txBody>
      </p:sp>
      <p:sp>
        <p:nvSpPr>
          <p:cNvPr id="4" name="Slide Number Placeholder 3"/>
          <p:cNvSpPr>
            <a:spLocks noGrp="1"/>
          </p:cNvSpPr>
          <p:nvPr>
            <p:ph type="sldNum" sz="quarter" idx="10"/>
          </p:nvPr>
        </p:nvSpPr>
        <p:spPr/>
        <p:txBody>
          <a:bodyPr/>
          <a:lstStyle/>
          <a:p>
            <a:pPr>
              <a:defRPr/>
            </a:pPr>
            <a:fld id="{B155C174-9C3D-45C7-8D23-F7FF2C44B7A6}" type="slidenum">
              <a:rPr lang="en-US" smtClean="0"/>
              <a:pPr>
                <a:defRPr/>
              </a:pPr>
              <a:t>5</a:t>
            </a:fld>
            <a:endParaRPr lang="en-US" dirty="0"/>
          </a:p>
        </p:txBody>
      </p:sp>
    </p:spTree>
    <p:extLst>
      <p:ext uri="{BB962C8B-B14F-4D97-AF65-F5344CB8AC3E}">
        <p14:creationId xmlns:p14="http://schemas.microsoft.com/office/powerpoint/2010/main" val="3160269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HF.1 Human Factors Standards</a:t>
            </a:r>
          </a:p>
        </p:txBody>
      </p:sp>
      <p:sp>
        <p:nvSpPr>
          <p:cNvPr id="3" name="Content Placeholder 2"/>
          <p:cNvSpPr>
            <a:spLocks noGrp="1"/>
          </p:cNvSpPr>
          <p:nvPr>
            <p:ph idx="1"/>
          </p:nvPr>
        </p:nvSpPr>
        <p:spPr>
          <a:xfrm>
            <a:off x="495300" y="1247775"/>
            <a:ext cx="8050213" cy="4391025"/>
          </a:xfrm>
        </p:spPr>
        <p:txBody>
          <a:bodyPr/>
          <a:lstStyle/>
          <a:p>
            <a:r>
              <a:rPr lang="en-US" sz="2400" dirty="0"/>
              <a:t>Develop and update human factors standards that convey:</a:t>
            </a:r>
          </a:p>
          <a:p>
            <a:pPr lvl="1"/>
            <a:r>
              <a:rPr lang="en-US" sz="2000" dirty="0"/>
              <a:t>Human factors design requirements for new and modified air traffic control systems.</a:t>
            </a:r>
          </a:p>
          <a:p>
            <a:pPr lvl="1"/>
            <a:r>
              <a:rPr lang="en-US" sz="2000" dirty="0"/>
              <a:t>Human factors practices and requirements for contractors who plan and execute human factors efforts to meet air traffic control acquisition program requirements.</a:t>
            </a:r>
          </a:p>
          <a:p>
            <a:r>
              <a:rPr lang="en-US" sz="2400" dirty="0"/>
              <a:t>Update AMS Policy and Guidance that PMO human factors specialists will reference and apply on FAA acquisition programs.</a:t>
            </a:r>
          </a:p>
        </p:txBody>
      </p:sp>
      <p:sp>
        <p:nvSpPr>
          <p:cNvPr id="4" name="Slide Number Placeholder 3"/>
          <p:cNvSpPr>
            <a:spLocks noGrp="1"/>
          </p:cNvSpPr>
          <p:nvPr>
            <p:ph type="sldNum" sz="quarter" idx="10"/>
          </p:nvPr>
        </p:nvSpPr>
        <p:spPr/>
        <p:txBody>
          <a:bodyPr/>
          <a:lstStyle/>
          <a:p>
            <a:pPr>
              <a:defRPr/>
            </a:pPr>
            <a:fld id="{B155C174-9C3D-45C7-8D23-F7FF2C44B7A6}" type="slidenum">
              <a:rPr lang="en-US" smtClean="0"/>
              <a:pPr>
                <a:defRPr/>
              </a:pPr>
              <a:t>6</a:t>
            </a:fld>
            <a:endParaRPr lang="en-US" dirty="0"/>
          </a:p>
        </p:txBody>
      </p:sp>
    </p:spTree>
    <p:extLst>
      <p:ext uri="{BB962C8B-B14F-4D97-AF65-F5344CB8AC3E}">
        <p14:creationId xmlns:p14="http://schemas.microsoft.com/office/powerpoint/2010/main" val="12327869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HF.1 Human Factors Standards</a:t>
            </a:r>
          </a:p>
        </p:txBody>
      </p:sp>
      <p:sp>
        <p:nvSpPr>
          <p:cNvPr id="3" name="Content Placeholder 2"/>
          <p:cNvSpPr>
            <a:spLocks noGrp="1"/>
          </p:cNvSpPr>
          <p:nvPr>
            <p:ph idx="1"/>
          </p:nvPr>
        </p:nvSpPr>
        <p:spPr>
          <a:xfrm>
            <a:off x="495300" y="838200"/>
            <a:ext cx="8050213" cy="4391025"/>
          </a:xfrm>
        </p:spPr>
        <p:txBody>
          <a:bodyPr/>
          <a:lstStyle/>
          <a:p>
            <a:pPr marL="0" indent="0">
              <a:buNone/>
            </a:pPr>
            <a:r>
              <a:rPr lang="en-US" sz="2400" dirty="0" smtClean="0"/>
              <a:t>FY2016 Accomplishments</a:t>
            </a:r>
          </a:p>
          <a:p>
            <a:r>
              <a:rPr lang="en-US" sz="1400" b="0" dirty="0" smtClean="0"/>
              <a:t>HF-STD-001B – UPDATED Human Factors Design Standard </a:t>
            </a:r>
          </a:p>
          <a:p>
            <a:pPr lvl="1"/>
            <a:r>
              <a:rPr lang="en-US" sz="1400" b="0" dirty="0" smtClean="0"/>
              <a:t>This </a:t>
            </a:r>
            <a:r>
              <a:rPr lang="en-US" sz="1400" b="0" dirty="0"/>
              <a:t>document is the main source of human engineering design requirements for new and modified systems that are developed or purchased COTS products.  </a:t>
            </a:r>
          </a:p>
          <a:p>
            <a:pPr lvl="1"/>
            <a:r>
              <a:rPr lang="en-US" sz="1400" b="0" dirty="0"/>
              <a:t>The updated standard will guide the PMO in defining SOW design requirements for air traffic control system acquisitions. </a:t>
            </a:r>
          </a:p>
          <a:p>
            <a:pPr lvl="1"/>
            <a:endParaRPr lang="en-US" sz="1400" dirty="0" smtClean="0"/>
          </a:p>
          <a:p>
            <a:r>
              <a:rPr lang="en-US" sz="1400" b="0" dirty="0" smtClean="0"/>
              <a:t>HF-STD-004A – UPDATED Requirements </a:t>
            </a:r>
            <a:r>
              <a:rPr lang="en-US" sz="1400" b="0" dirty="0"/>
              <a:t>for a Human Factors </a:t>
            </a:r>
            <a:r>
              <a:rPr lang="en-US" sz="1400" b="0" dirty="0" smtClean="0"/>
              <a:t>Program</a:t>
            </a:r>
          </a:p>
          <a:p>
            <a:pPr lvl="1"/>
            <a:r>
              <a:rPr lang="en-US" sz="1400" b="0" dirty="0" smtClean="0"/>
              <a:t>Current </a:t>
            </a:r>
            <a:r>
              <a:rPr lang="en-US" sz="1400" b="0" dirty="0"/>
              <a:t>standard </a:t>
            </a:r>
            <a:r>
              <a:rPr lang="en-US" sz="1400" dirty="0" smtClean="0"/>
              <a:t>published in June 2009 </a:t>
            </a:r>
            <a:r>
              <a:rPr lang="en-US" sz="1400" b="0" dirty="0" smtClean="0"/>
              <a:t>is </a:t>
            </a:r>
            <a:r>
              <a:rPr lang="en-US" sz="1400" b="0" dirty="0"/>
              <a:t>based on MIL-STD-46855A and as such is more aligned to military procurement than with human factors acquisition contracting in the FAA</a:t>
            </a:r>
            <a:r>
              <a:rPr lang="en-US" sz="1400" b="0" dirty="0" smtClean="0"/>
              <a:t>.</a:t>
            </a:r>
          </a:p>
          <a:p>
            <a:pPr lvl="1"/>
            <a:r>
              <a:rPr lang="en-US" sz="1400" b="0" dirty="0" smtClean="0"/>
              <a:t>Updated </a:t>
            </a:r>
            <a:r>
              <a:rPr lang="en-US" sz="1400" b="0" dirty="0"/>
              <a:t>material addresses lessons learned and best practices from acquisition programs’ human factors </a:t>
            </a:r>
            <a:r>
              <a:rPr lang="en-US" sz="1400" b="0" dirty="0" smtClean="0"/>
              <a:t>efforts</a:t>
            </a:r>
            <a:r>
              <a:rPr lang="en-US" sz="1400" dirty="0" smtClean="0"/>
              <a:t>, guides </a:t>
            </a:r>
            <a:r>
              <a:rPr lang="en-US" sz="1400" dirty="0"/>
              <a:t>the PMO in defining SOW requirements for the system acquisition contractors’ human factors program activities and deliverables.</a:t>
            </a:r>
          </a:p>
          <a:p>
            <a:pPr lvl="1"/>
            <a:endParaRPr lang="en-US" sz="1400" b="0" dirty="0" smtClean="0"/>
          </a:p>
          <a:p>
            <a:r>
              <a:rPr lang="en-US" sz="1400" b="0" dirty="0" smtClean="0"/>
              <a:t>HF-STD-010 (DRAFT) – ATC Display Color Standard</a:t>
            </a:r>
          </a:p>
          <a:p>
            <a:endParaRPr lang="en-US" sz="1400" b="0" dirty="0"/>
          </a:p>
          <a:p>
            <a:r>
              <a:rPr lang="en-US" sz="1400" b="0" dirty="0" smtClean="0"/>
              <a:t>HF-STD-009 – Technical Operations Graphical User Interface Standard</a:t>
            </a:r>
          </a:p>
          <a:p>
            <a:pPr lvl="1"/>
            <a:r>
              <a:rPr lang="en-US" sz="1400" dirty="0" smtClean="0"/>
              <a:t>Worked with SE2020 contracting officer and general counsel to address contractor’s use of copyrighted materials.</a:t>
            </a:r>
            <a:endParaRPr lang="en-US" sz="1400" b="0" dirty="0"/>
          </a:p>
        </p:txBody>
      </p:sp>
      <p:sp>
        <p:nvSpPr>
          <p:cNvPr id="4" name="Slide Number Placeholder 3"/>
          <p:cNvSpPr>
            <a:spLocks noGrp="1"/>
          </p:cNvSpPr>
          <p:nvPr>
            <p:ph type="sldNum" sz="quarter" idx="10"/>
          </p:nvPr>
        </p:nvSpPr>
        <p:spPr/>
        <p:txBody>
          <a:bodyPr/>
          <a:lstStyle/>
          <a:p>
            <a:pPr>
              <a:defRPr/>
            </a:pPr>
            <a:fld id="{B155C174-9C3D-45C7-8D23-F7FF2C44B7A6}" type="slidenum">
              <a:rPr lang="en-US" smtClean="0"/>
              <a:pPr>
                <a:defRPr/>
              </a:pPr>
              <a:t>7</a:t>
            </a:fld>
            <a:endParaRPr lang="en-US" dirty="0"/>
          </a:p>
        </p:txBody>
      </p:sp>
    </p:spTree>
    <p:extLst>
      <p:ext uri="{BB962C8B-B14F-4D97-AF65-F5344CB8AC3E}">
        <p14:creationId xmlns:p14="http://schemas.microsoft.com/office/powerpoint/2010/main" val="24496777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HF.2 </a:t>
            </a:r>
            <a:r>
              <a:rPr lang="en-US" sz="3200" dirty="0"/>
              <a:t>Human Factors in </a:t>
            </a:r>
            <a:r>
              <a:rPr lang="en-US" sz="3200" dirty="0" smtClean="0"/>
              <a:t>Workforce </a:t>
            </a:r>
            <a:r>
              <a:rPr lang="en-US" sz="3200" dirty="0"/>
              <a:t>Optimization</a:t>
            </a:r>
          </a:p>
        </p:txBody>
      </p:sp>
      <p:sp>
        <p:nvSpPr>
          <p:cNvPr id="3" name="Content Placeholder 2"/>
          <p:cNvSpPr>
            <a:spLocks noGrp="1"/>
          </p:cNvSpPr>
          <p:nvPr>
            <p:ph idx="1"/>
          </p:nvPr>
        </p:nvSpPr>
        <p:spPr>
          <a:xfrm>
            <a:off x="495300" y="1143000"/>
            <a:ext cx="8050213" cy="4391025"/>
          </a:xfrm>
        </p:spPr>
        <p:txBody>
          <a:bodyPr/>
          <a:lstStyle/>
          <a:p>
            <a:r>
              <a:rPr lang="en-US" sz="2000" b="0" dirty="0"/>
              <a:t>Develop recommendations and guidance for ATO and FAA Academy sponsors who are responsible for policies affecting controller and technician recruitment, training, placement, staffing, and performance evaluation</a:t>
            </a:r>
            <a:r>
              <a:rPr lang="en-US" sz="2000" b="0" dirty="0" smtClean="0"/>
              <a:t>.</a:t>
            </a:r>
          </a:p>
          <a:p>
            <a:endParaRPr lang="en-US" sz="2000" b="0" dirty="0"/>
          </a:p>
          <a:p>
            <a:r>
              <a:rPr lang="en-US" sz="2000" b="0" dirty="0"/>
              <a:t>Maintain </a:t>
            </a:r>
            <a:r>
              <a:rPr lang="en-US" sz="2000" b="0" dirty="0" smtClean="0"/>
              <a:t>reliable </a:t>
            </a:r>
            <a:r>
              <a:rPr lang="en-US" sz="2000" b="0" dirty="0"/>
              <a:t>and valid job/task analysis data that </a:t>
            </a:r>
            <a:r>
              <a:rPr lang="en-US" sz="2000" b="0" dirty="0" smtClean="0"/>
              <a:t>support </a:t>
            </a:r>
            <a:r>
              <a:rPr lang="en-US" sz="2000" b="0" dirty="0"/>
              <a:t>application of FAA policies, and that will withstand potential legal challenges</a:t>
            </a:r>
            <a:r>
              <a:rPr lang="en-US" sz="2000" b="0" dirty="0" smtClean="0"/>
              <a:t>.</a:t>
            </a:r>
          </a:p>
          <a:p>
            <a:endParaRPr lang="en-US" sz="2000" b="0" dirty="0"/>
          </a:p>
          <a:p>
            <a:r>
              <a:rPr lang="en-US" sz="2000" b="0" dirty="0" smtClean="0"/>
              <a:t>Upon sponsor request, conduct </a:t>
            </a:r>
            <a:r>
              <a:rPr lang="en-US" sz="2000" b="0" dirty="0"/>
              <a:t>research to identify and recommend alternative approaches where current policies and methods result in adverse impact for employee selection, as required by EEOC Uniform Guidelines in 29 Code of Federal Regulations.</a:t>
            </a:r>
          </a:p>
        </p:txBody>
      </p:sp>
      <p:sp>
        <p:nvSpPr>
          <p:cNvPr id="4" name="Slide Number Placeholder 3"/>
          <p:cNvSpPr>
            <a:spLocks noGrp="1"/>
          </p:cNvSpPr>
          <p:nvPr>
            <p:ph type="sldNum" sz="quarter" idx="10"/>
          </p:nvPr>
        </p:nvSpPr>
        <p:spPr/>
        <p:txBody>
          <a:bodyPr/>
          <a:lstStyle/>
          <a:p>
            <a:pPr>
              <a:defRPr/>
            </a:pPr>
            <a:fld id="{B155C174-9C3D-45C7-8D23-F7FF2C44B7A6}" type="slidenum">
              <a:rPr lang="en-US" smtClean="0"/>
              <a:pPr>
                <a:defRPr/>
              </a:pPr>
              <a:t>8</a:t>
            </a:fld>
            <a:endParaRPr lang="en-US" dirty="0"/>
          </a:p>
        </p:txBody>
      </p:sp>
    </p:spTree>
    <p:extLst>
      <p:ext uri="{BB962C8B-B14F-4D97-AF65-F5344CB8AC3E}">
        <p14:creationId xmlns:p14="http://schemas.microsoft.com/office/powerpoint/2010/main" val="27557255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HF.2 </a:t>
            </a:r>
            <a:r>
              <a:rPr lang="en-US" sz="3200" dirty="0"/>
              <a:t>Human Factors in </a:t>
            </a:r>
            <a:r>
              <a:rPr lang="en-US" sz="3200" dirty="0" smtClean="0"/>
              <a:t>Workforce </a:t>
            </a:r>
            <a:r>
              <a:rPr lang="en-US" sz="3200" dirty="0"/>
              <a:t>Optimization</a:t>
            </a:r>
          </a:p>
        </p:txBody>
      </p:sp>
      <p:sp>
        <p:nvSpPr>
          <p:cNvPr id="3" name="Content Placeholder 2"/>
          <p:cNvSpPr>
            <a:spLocks noGrp="1"/>
          </p:cNvSpPr>
          <p:nvPr>
            <p:ph idx="1"/>
          </p:nvPr>
        </p:nvSpPr>
        <p:spPr>
          <a:xfrm>
            <a:off x="495300" y="1143000"/>
            <a:ext cx="8050213" cy="4391025"/>
          </a:xfrm>
        </p:spPr>
        <p:txBody>
          <a:bodyPr/>
          <a:lstStyle/>
          <a:p>
            <a:pPr marL="0" indent="0">
              <a:buNone/>
            </a:pPr>
            <a:r>
              <a:rPr lang="en-US" sz="2400" dirty="0"/>
              <a:t>FY2016 Accomplishments</a:t>
            </a:r>
          </a:p>
          <a:p>
            <a:r>
              <a:rPr lang="en-US" sz="1400" b="0" dirty="0" smtClean="0"/>
              <a:t>Developed and </a:t>
            </a:r>
            <a:r>
              <a:rPr lang="en-US" sz="1400" b="0" dirty="0"/>
              <a:t>i</a:t>
            </a:r>
            <a:r>
              <a:rPr lang="en-US" sz="1400" b="0" dirty="0" smtClean="0"/>
              <a:t>mplemented training certification standards at New York TRACON (N90)</a:t>
            </a:r>
          </a:p>
          <a:p>
            <a:pPr lvl="1" eaLnBrk="1" hangingPunct="1">
              <a:spcBef>
                <a:spcPct val="50000"/>
              </a:spcBef>
            </a:pPr>
            <a:r>
              <a:rPr lang="en-US" altLang="en-US" sz="1400" dirty="0">
                <a:solidFill>
                  <a:srgbClr val="000000"/>
                </a:solidFill>
              </a:rPr>
              <a:t>Completed development of training standards</a:t>
            </a:r>
          </a:p>
          <a:p>
            <a:pPr lvl="1" eaLnBrk="1" hangingPunct="1">
              <a:spcBef>
                <a:spcPct val="50000"/>
              </a:spcBef>
            </a:pPr>
            <a:r>
              <a:rPr lang="en-US" altLang="en-US" sz="1400" dirty="0" smtClean="0">
                <a:solidFill>
                  <a:srgbClr val="000000"/>
                </a:solidFill>
              </a:rPr>
              <a:t>OJTIs </a:t>
            </a:r>
            <a:r>
              <a:rPr lang="en-US" altLang="en-US" sz="1400" dirty="0">
                <a:solidFill>
                  <a:srgbClr val="000000"/>
                </a:solidFill>
              </a:rPr>
              <a:t>and FLMs received skill enhancement and best practices training</a:t>
            </a:r>
          </a:p>
          <a:p>
            <a:pPr lvl="1" eaLnBrk="1" hangingPunct="1">
              <a:spcBef>
                <a:spcPct val="50000"/>
              </a:spcBef>
            </a:pPr>
            <a:r>
              <a:rPr lang="en-US" altLang="en-US" sz="1400" dirty="0" err="1">
                <a:solidFill>
                  <a:srgbClr val="000000"/>
                </a:solidFill>
              </a:rPr>
              <a:t>Developmentals</a:t>
            </a:r>
            <a:r>
              <a:rPr lang="en-US" altLang="en-US" sz="1400" dirty="0">
                <a:solidFill>
                  <a:srgbClr val="000000"/>
                </a:solidFill>
              </a:rPr>
              <a:t> received learning styles and study skills </a:t>
            </a:r>
            <a:r>
              <a:rPr lang="en-US" altLang="en-US" sz="1400" dirty="0" smtClean="0">
                <a:solidFill>
                  <a:srgbClr val="000000"/>
                </a:solidFill>
              </a:rPr>
              <a:t>training</a:t>
            </a:r>
          </a:p>
          <a:p>
            <a:pPr lvl="1" eaLnBrk="1" hangingPunct="1">
              <a:spcBef>
                <a:spcPct val="50000"/>
              </a:spcBef>
            </a:pPr>
            <a:r>
              <a:rPr lang="en-US" sz="1400" dirty="0" smtClean="0"/>
              <a:t>Program Manager: Stephanie Kreseen</a:t>
            </a:r>
          </a:p>
          <a:p>
            <a:pPr eaLnBrk="1" hangingPunct="1">
              <a:spcBef>
                <a:spcPct val="50000"/>
              </a:spcBef>
            </a:pPr>
            <a:r>
              <a:rPr lang="en-US" sz="1400" b="0" dirty="0" smtClean="0"/>
              <a:t>FAA Academy ATC On the job training instructor (OJTI) course</a:t>
            </a:r>
          </a:p>
          <a:p>
            <a:pPr lvl="1" eaLnBrk="1" hangingPunct="1">
              <a:spcBef>
                <a:spcPct val="50000"/>
              </a:spcBef>
            </a:pPr>
            <a:r>
              <a:rPr lang="en-US" sz="1400" dirty="0" smtClean="0"/>
              <a:t>Provided guidance and input to contribute to improvements to OJTI initial Training at the FAA Academy</a:t>
            </a:r>
          </a:p>
          <a:p>
            <a:pPr lvl="1" eaLnBrk="1" hangingPunct="1">
              <a:spcBef>
                <a:spcPct val="50000"/>
              </a:spcBef>
            </a:pPr>
            <a:r>
              <a:rPr lang="en-US" sz="1400" dirty="0" smtClean="0"/>
              <a:t>Delivered a </a:t>
            </a:r>
            <a:r>
              <a:rPr lang="en-US" sz="1400" dirty="0"/>
              <a:t>supplemental resource, The Air Traffic Instructor’s Handbook, for use in all OJTI courses and for use by OJTIs and FLMs at ATC field facilities</a:t>
            </a:r>
            <a:endParaRPr lang="en-US" sz="1400" dirty="0" smtClean="0"/>
          </a:p>
          <a:p>
            <a:pPr lvl="1"/>
            <a:endParaRPr lang="en-US" sz="1400" dirty="0"/>
          </a:p>
        </p:txBody>
      </p:sp>
      <p:sp>
        <p:nvSpPr>
          <p:cNvPr id="4" name="Slide Number Placeholder 3"/>
          <p:cNvSpPr>
            <a:spLocks noGrp="1"/>
          </p:cNvSpPr>
          <p:nvPr>
            <p:ph type="sldNum" sz="quarter" idx="10"/>
          </p:nvPr>
        </p:nvSpPr>
        <p:spPr/>
        <p:txBody>
          <a:bodyPr/>
          <a:lstStyle/>
          <a:p>
            <a:pPr>
              <a:defRPr/>
            </a:pPr>
            <a:fld id="{B155C174-9C3D-45C7-8D23-F7FF2C44B7A6}" type="slidenum">
              <a:rPr lang="en-US" smtClean="0"/>
              <a:pPr>
                <a:defRPr/>
              </a:pPr>
              <a:t>9</a:t>
            </a:fld>
            <a:endParaRPr lang="en-US" dirty="0"/>
          </a:p>
        </p:txBody>
      </p:sp>
    </p:spTree>
    <p:extLst>
      <p:ext uri="{BB962C8B-B14F-4D97-AF65-F5344CB8AC3E}">
        <p14:creationId xmlns:p14="http://schemas.microsoft.com/office/powerpoint/2010/main" val="1837207414"/>
      </p:ext>
    </p:extLst>
  </p:cSld>
  <p:clrMapOvr>
    <a:masterClrMapping/>
  </p:clrMapOvr>
  <p:timing>
    <p:tnLst>
      <p:par>
        <p:cTn id="1" dur="indefinite" restart="never" nodeType="tmRoot"/>
      </p:par>
    </p:tnLst>
  </p:timing>
</p:sld>
</file>

<file path=ppt/theme/theme1.xml><?xml version="1.0" encoding="utf-8"?>
<a:theme xmlns:a="http://schemas.openxmlformats.org/drawingml/2006/main" name="FAA_slide_template_whitecover_whitebackground">
  <a:themeElements>
    <a:clrScheme name="FAA_slide_template_whitecover_whitebackgroun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FAA_slide_template_whitecover_whitebackgroun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FAA_slide_template_whitecover_whitebackgroun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FAA_slide_template_whitecover_whitebackgroun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FAA_slide_template_whitecover_whitebackgroun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FAA_slide_template_whitecover_whitebackgroun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FAA_slide_template_whitecover_whitebackgroun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FAA_slide_template_whitecover_whitebackgroun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FAA_slide_template_whitecover_whitebackgroun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FAA_slide_template_whitecover_whitebackgroun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FAA_slide_template_whitecover_whitebackgroun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FAA_slide_template_whitecover_whitebackgroun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FAA_slide_template_whitecover_whitebackgroun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FAA_slide_template_whitecover_whitebackgroun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DA7335E1805E44495268AE629753871" ma:contentTypeVersion="6" ma:contentTypeDescription="Create a new document." ma:contentTypeScope="" ma:versionID="bafd424518a3d855d9383cb3da8610d1">
  <xsd:schema xmlns:xsd="http://www.w3.org/2001/XMLSchema" xmlns:xs="http://www.w3.org/2001/XMLSchema" xmlns:p="http://schemas.microsoft.com/office/2006/metadata/properties" xmlns:ns2="a4c11e10-6fbc-43d3-ac72-3e5fce9ced22" targetNamespace="http://schemas.microsoft.com/office/2006/metadata/properties" ma:root="true" ma:fieldsID="c1e546dc03a8a1795afe111ee3498295" ns2:_="">
    <xsd:import namespace="a4c11e10-6fbc-43d3-ac72-3e5fce9ced2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c11e10-6fbc-43d3-ac72-3e5fce9ced2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ABB6B6E-9A13-4D8F-8897-8D348AEEFB63}"/>
</file>

<file path=customXml/itemProps2.xml><?xml version="1.0" encoding="utf-8"?>
<ds:datastoreItem xmlns:ds="http://schemas.openxmlformats.org/officeDocument/2006/customXml" ds:itemID="{DBD07EAC-002A-4D22-94F8-13C304EEF2D0}"/>
</file>

<file path=customXml/itemProps3.xml><?xml version="1.0" encoding="utf-8"?>
<ds:datastoreItem xmlns:ds="http://schemas.openxmlformats.org/officeDocument/2006/customXml" ds:itemID="{15DD6D3D-CD7B-47DC-9F6F-69756C9EC5EE}"/>
</file>

<file path=docProps/app.xml><?xml version="1.0" encoding="utf-8"?>
<Properties xmlns="http://schemas.openxmlformats.org/officeDocument/2006/extended-properties" xmlns:vt="http://schemas.openxmlformats.org/officeDocument/2006/docPropsVTypes">
  <TotalTime>10230</TotalTime>
  <Words>1692</Words>
  <Application>Microsoft Office PowerPoint</Application>
  <PresentationFormat>On-screen Show (4:3)</PresentationFormat>
  <Paragraphs>186</Paragraphs>
  <Slides>19</Slides>
  <Notes>6</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FAA_slide_template_whitecover_whitebackground</vt:lpstr>
      <vt:lpstr>REDAC / Human Factors  </vt:lpstr>
      <vt:lpstr>ATC / Tech Ops Human Factors –  Core Program Overview</vt:lpstr>
      <vt:lpstr>ATC / Tech Ops Human Factors Benefits</vt:lpstr>
      <vt:lpstr>ATC / Tech Ops Human Factors –  Core Program Team</vt:lpstr>
      <vt:lpstr>ATC / Tech Ops Human Factors  Focus Areas</vt:lpstr>
      <vt:lpstr>HF.1 Human Factors Standards</vt:lpstr>
      <vt:lpstr>HF.1 Human Factors Standards</vt:lpstr>
      <vt:lpstr>HF.2 Human Factors in Workforce Optimization</vt:lpstr>
      <vt:lpstr>HF.2 Human Factors in Workforce Optimization</vt:lpstr>
      <vt:lpstr>HF.3 Human Factors in Improved Safety</vt:lpstr>
      <vt:lpstr>HF.3 Human Factors in Improved Safety</vt:lpstr>
      <vt:lpstr>HF.4 Human Factors in NAS Technology Integration </vt:lpstr>
      <vt:lpstr>HF.4 Human Factors in NAS Technology Integration </vt:lpstr>
      <vt:lpstr>HF.5 Human Performance Enhancement</vt:lpstr>
      <vt:lpstr>HF.5 Human Performance Enhancement</vt:lpstr>
      <vt:lpstr>ATC / Tech Ops Human Factors –  Core Program Future Plans</vt:lpstr>
      <vt:lpstr>Anticipated Research in FY17</vt:lpstr>
      <vt:lpstr>Anticipated Research in FY17 (cont.)</vt:lpstr>
      <vt:lpstr>Emerging FY18 Focal Areas</vt:lpstr>
    </vt:vector>
  </TitlesOfParts>
  <Manager>Cathy Bigelow</Manager>
  <Company>FAA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FY 2012 REB PPT Portfolio Briefing Template</dc:title>
  <dc:subject>REB</dc:subject>
  <dc:creator>AJP-62</dc:creator>
  <cp:lastModifiedBy>Herschler, Dan (FAA)</cp:lastModifiedBy>
  <cp:revision>381</cp:revision>
  <cp:lastPrinted>2016-03-07T13:35:07Z</cp:lastPrinted>
  <dcterms:modified xsi:type="dcterms:W3CDTF">2016-08-18T16:43:55Z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Document</vt:lpwstr>
  </property>
  <property fmtid="{D5CDD505-2E9C-101B-9397-08002B2CF9AE}" pid="3" name="ContentTypeId">
    <vt:lpwstr>0x0101009DA7335E1805E44495268AE629753871</vt:lpwstr>
  </property>
</Properties>
</file>