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95" r:id="rId5"/>
    <p:sldId id="296" r:id="rId6"/>
    <p:sldId id="297" r:id="rId7"/>
    <p:sldId id="298" r:id="rId8"/>
    <p:sldId id="306" r:id="rId9"/>
    <p:sldId id="257" r:id="rId10"/>
    <p:sldId id="259" r:id="rId11"/>
    <p:sldId id="319" r:id="rId12"/>
    <p:sldId id="299" r:id="rId13"/>
    <p:sldId id="309" r:id="rId14"/>
    <p:sldId id="300" r:id="rId15"/>
    <p:sldId id="310" r:id="rId16"/>
    <p:sldId id="301" r:id="rId17"/>
    <p:sldId id="305" r:id="rId18"/>
    <p:sldId id="265" r:id="rId19"/>
    <p:sldId id="302" r:id="rId20"/>
    <p:sldId id="307" r:id="rId21"/>
    <p:sldId id="312" r:id="rId22"/>
    <p:sldId id="313" r:id="rId23"/>
    <p:sldId id="304" r:id="rId24"/>
    <p:sldId id="314" r:id="rId25"/>
    <p:sldId id="308" r:id="rId26"/>
    <p:sldId id="261" r:id="rId27"/>
    <p:sldId id="262" r:id="rId28"/>
    <p:sldId id="317" r:id="rId29"/>
    <p:sldId id="318" r:id="rId30"/>
    <p:sldId id="316" r:id="rId31"/>
    <p:sldId id="266" r:id="rId32"/>
    <p:sldId id="315"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F68"/>
    <a:srgbClr val="161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5" autoAdjust="0"/>
    <p:restoredTop sz="91799" autoAdjust="0"/>
  </p:normalViewPr>
  <p:slideViewPr>
    <p:cSldViewPr>
      <p:cViewPr varScale="1">
        <p:scale>
          <a:sx n="77" d="100"/>
          <a:sy n="77" d="100"/>
        </p:scale>
        <p:origin x="-129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BFA6E1B-8263-49FE-A74A-C6DE4B309414}" type="datetimeFigureOut">
              <a:rPr lang="en-US"/>
              <a:pPr>
                <a:defRPr/>
              </a:pPr>
              <a:t>9/8/2016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F097A7D-913B-4BBA-B44D-84D9E8FA5329}" type="slidenum">
              <a:rPr lang="en-US"/>
              <a:pPr>
                <a:defRPr/>
              </a:pPr>
              <a:t>‹#›</a:t>
            </a:fld>
            <a:endParaRPr lang="en-US" dirty="0"/>
          </a:p>
        </p:txBody>
      </p:sp>
    </p:spTree>
    <p:extLst>
      <p:ext uri="{BB962C8B-B14F-4D97-AF65-F5344CB8AC3E}">
        <p14:creationId xmlns:p14="http://schemas.microsoft.com/office/powerpoint/2010/main" val="1317863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87" eaLnBrk="0" hangingPunct="0">
              <a:defRPr sz="2000" b="1">
                <a:solidFill>
                  <a:schemeClr val="tx1"/>
                </a:solidFill>
                <a:latin typeface="Arial" charset="0"/>
              </a:defRPr>
            </a:lvl1pPr>
            <a:lvl2pPr marL="754373" indent="-290143" defTabSz="918787" eaLnBrk="0" hangingPunct="0">
              <a:defRPr sz="2000" b="1">
                <a:solidFill>
                  <a:schemeClr val="tx1"/>
                </a:solidFill>
                <a:latin typeface="Arial" charset="0"/>
              </a:defRPr>
            </a:lvl2pPr>
            <a:lvl3pPr marL="1160573" indent="-232114" defTabSz="918787" eaLnBrk="0" hangingPunct="0">
              <a:defRPr sz="2000" b="1">
                <a:solidFill>
                  <a:schemeClr val="tx1"/>
                </a:solidFill>
                <a:latin typeface="Arial" charset="0"/>
              </a:defRPr>
            </a:lvl3pPr>
            <a:lvl4pPr marL="1624802" indent="-232114" defTabSz="918787" eaLnBrk="0" hangingPunct="0">
              <a:defRPr sz="2000" b="1">
                <a:solidFill>
                  <a:schemeClr val="tx1"/>
                </a:solidFill>
                <a:latin typeface="Arial" charset="0"/>
              </a:defRPr>
            </a:lvl4pPr>
            <a:lvl5pPr marL="2089031" indent="-232114" defTabSz="918787" eaLnBrk="0" hangingPunct="0">
              <a:defRPr sz="2000" b="1">
                <a:solidFill>
                  <a:schemeClr val="tx1"/>
                </a:solidFill>
                <a:latin typeface="Arial" charset="0"/>
              </a:defRPr>
            </a:lvl5pPr>
            <a:lvl6pPr marL="2553260" indent="-232114" defTabSz="918787" eaLnBrk="0" fontAlgn="base" hangingPunct="0">
              <a:spcBef>
                <a:spcPct val="0"/>
              </a:spcBef>
              <a:spcAft>
                <a:spcPct val="0"/>
              </a:spcAft>
              <a:defRPr sz="2000" b="1">
                <a:solidFill>
                  <a:schemeClr val="tx1"/>
                </a:solidFill>
                <a:latin typeface="Arial" charset="0"/>
              </a:defRPr>
            </a:lvl6pPr>
            <a:lvl7pPr marL="3017490" indent="-232114" defTabSz="918787" eaLnBrk="0" fontAlgn="base" hangingPunct="0">
              <a:spcBef>
                <a:spcPct val="0"/>
              </a:spcBef>
              <a:spcAft>
                <a:spcPct val="0"/>
              </a:spcAft>
              <a:defRPr sz="2000" b="1">
                <a:solidFill>
                  <a:schemeClr val="tx1"/>
                </a:solidFill>
                <a:latin typeface="Arial" charset="0"/>
              </a:defRPr>
            </a:lvl7pPr>
            <a:lvl8pPr marL="3481719" indent="-232114" defTabSz="918787" eaLnBrk="0" fontAlgn="base" hangingPunct="0">
              <a:spcBef>
                <a:spcPct val="0"/>
              </a:spcBef>
              <a:spcAft>
                <a:spcPct val="0"/>
              </a:spcAft>
              <a:defRPr sz="2000" b="1">
                <a:solidFill>
                  <a:schemeClr val="tx1"/>
                </a:solidFill>
                <a:latin typeface="Arial" charset="0"/>
              </a:defRPr>
            </a:lvl8pPr>
            <a:lvl9pPr marL="3945948" indent="-232114" defTabSz="918787" eaLnBrk="0" fontAlgn="base" hangingPunct="0">
              <a:spcBef>
                <a:spcPct val="0"/>
              </a:spcBef>
              <a:spcAft>
                <a:spcPct val="0"/>
              </a:spcAft>
              <a:defRPr sz="2000" b="1">
                <a:solidFill>
                  <a:schemeClr val="tx1"/>
                </a:solidFill>
                <a:latin typeface="Arial" charset="0"/>
              </a:defRPr>
            </a:lvl9pPr>
          </a:lstStyle>
          <a:p>
            <a:pPr eaLnBrk="1" hangingPunct="1"/>
            <a:fld id="{1DF0E558-83F9-4181-8993-F1035585B8F1}" type="slidenum">
              <a:rPr lang="en-US" sz="1200" b="0">
                <a:latin typeface="Times New Roman" pitchFamily="18" charset="0"/>
              </a:rPr>
              <a:pPr eaLnBrk="1" hangingPunct="1"/>
              <a:t>2</a:t>
            </a:fld>
            <a:endParaRPr lang="en-US" sz="1200" b="0" dirty="0">
              <a:latin typeface="Times New Roman" pitchFamily="18" charset="0"/>
            </a:endParaRPr>
          </a:p>
        </p:txBody>
      </p:sp>
    </p:spTree>
    <p:extLst>
      <p:ext uri="{BB962C8B-B14F-4D97-AF65-F5344CB8AC3E}">
        <p14:creationId xmlns:p14="http://schemas.microsoft.com/office/powerpoint/2010/main" val="3130127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182688" y="674688"/>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xfrm>
            <a:off x="914711" y="4344024"/>
            <a:ext cx="5028579" cy="28169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87" eaLnBrk="0" hangingPunct="0">
              <a:defRPr sz="2000" b="1">
                <a:solidFill>
                  <a:schemeClr val="tx1"/>
                </a:solidFill>
                <a:latin typeface="Arial" charset="0"/>
              </a:defRPr>
            </a:lvl1pPr>
            <a:lvl2pPr marL="754373" indent="-290143" defTabSz="918787" eaLnBrk="0" hangingPunct="0">
              <a:defRPr sz="2000" b="1">
                <a:solidFill>
                  <a:schemeClr val="tx1"/>
                </a:solidFill>
                <a:latin typeface="Arial" charset="0"/>
              </a:defRPr>
            </a:lvl2pPr>
            <a:lvl3pPr marL="1160573" indent="-232114" defTabSz="918787" eaLnBrk="0" hangingPunct="0">
              <a:defRPr sz="2000" b="1">
                <a:solidFill>
                  <a:schemeClr val="tx1"/>
                </a:solidFill>
                <a:latin typeface="Arial" charset="0"/>
              </a:defRPr>
            </a:lvl3pPr>
            <a:lvl4pPr marL="1624802" indent="-232114" defTabSz="918787" eaLnBrk="0" hangingPunct="0">
              <a:defRPr sz="2000" b="1">
                <a:solidFill>
                  <a:schemeClr val="tx1"/>
                </a:solidFill>
                <a:latin typeface="Arial" charset="0"/>
              </a:defRPr>
            </a:lvl4pPr>
            <a:lvl5pPr marL="2089031" indent="-232114" defTabSz="918787" eaLnBrk="0" hangingPunct="0">
              <a:defRPr sz="2000" b="1">
                <a:solidFill>
                  <a:schemeClr val="tx1"/>
                </a:solidFill>
                <a:latin typeface="Arial" charset="0"/>
              </a:defRPr>
            </a:lvl5pPr>
            <a:lvl6pPr marL="2553260" indent="-232114" defTabSz="918787" eaLnBrk="0" fontAlgn="base" hangingPunct="0">
              <a:spcBef>
                <a:spcPct val="0"/>
              </a:spcBef>
              <a:spcAft>
                <a:spcPct val="0"/>
              </a:spcAft>
              <a:defRPr sz="2000" b="1">
                <a:solidFill>
                  <a:schemeClr val="tx1"/>
                </a:solidFill>
                <a:latin typeface="Arial" charset="0"/>
              </a:defRPr>
            </a:lvl6pPr>
            <a:lvl7pPr marL="3017490" indent="-232114" defTabSz="918787" eaLnBrk="0" fontAlgn="base" hangingPunct="0">
              <a:spcBef>
                <a:spcPct val="0"/>
              </a:spcBef>
              <a:spcAft>
                <a:spcPct val="0"/>
              </a:spcAft>
              <a:defRPr sz="2000" b="1">
                <a:solidFill>
                  <a:schemeClr val="tx1"/>
                </a:solidFill>
                <a:latin typeface="Arial" charset="0"/>
              </a:defRPr>
            </a:lvl7pPr>
            <a:lvl8pPr marL="3481719" indent="-232114" defTabSz="918787" eaLnBrk="0" fontAlgn="base" hangingPunct="0">
              <a:spcBef>
                <a:spcPct val="0"/>
              </a:spcBef>
              <a:spcAft>
                <a:spcPct val="0"/>
              </a:spcAft>
              <a:defRPr sz="2000" b="1">
                <a:solidFill>
                  <a:schemeClr val="tx1"/>
                </a:solidFill>
                <a:latin typeface="Arial" charset="0"/>
              </a:defRPr>
            </a:lvl8pPr>
            <a:lvl9pPr marL="3945948" indent="-232114" defTabSz="918787" eaLnBrk="0" fontAlgn="base" hangingPunct="0">
              <a:spcBef>
                <a:spcPct val="0"/>
              </a:spcBef>
              <a:spcAft>
                <a:spcPct val="0"/>
              </a:spcAft>
              <a:defRPr sz="2000" b="1">
                <a:solidFill>
                  <a:schemeClr val="tx1"/>
                </a:solidFill>
                <a:latin typeface="Arial" charset="0"/>
              </a:defRPr>
            </a:lvl9pPr>
          </a:lstStyle>
          <a:p>
            <a:pPr eaLnBrk="1" hangingPunct="1"/>
            <a:fld id="{1DF0E558-83F9-4181-8993-F1035585B8F1}" type="slidenum">
              <a:rPr lang="en-US" sz="1200" b="0">
                <a:latin typeface="Times New Roman" pitchFamily="18" charset="0"/>
              </a:rPr>
              <a:pPr eaLnBrk="1" hangingPunct="1"/>
              <a:t>16</a:t>
            </a:fld>
            <a:endParaRPr lang="en-US" sz="1200" b="0" dirty="0">
              <a:latin typeface="Times New Roman" pitchFamily="18" charset="0"/>
            </a:endParaRPr>
          </a:p>
        </p:txBody>
      </p:sp>
    </p:spTree>
    <p:extLst>
      <p:ext uri="{BB962C8B-B14F-4D97-AF65-F5344CB8AC3E}">
        <p14:creationId xmlns:p14="http://schemas.microsoft.com/office/powerpoint/2010/main" val="186937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81100" y="674688"/>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xfrm>
            <a:off x="914711" y="4344024"/>
            <a:ext cx="5028579" cy="28169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charset="0"/>
              </a:rPr>
              <a:t>More explanation on A-15-06. There currently is not a certification requirement for cargo load supervisors, load masters, flight mechanics, etc. The position is called different names depending on the organization. The sponsoring organizatin requested this research to support the potential development of a certification requirement as well as potential criteria for rest and duty schedules.</a:t>
            </a:r>
          </a:p>
          <a:p>
            <a:endParaRPr lang="en-US" altLang="en-US" sz="1000" dirty="0">
              <a:latin typeface="Arial" charset="0"/>
            </a:endParaRPr>
          </a:p>
          <a:p>
            <a:r>
              <a:rPr lang="en-US" altLang="en-US" b="1" dirty="0" smtClean="0"/>
              <a:t>Phase 1: </a:t>
            </a:r>
            <a:r>
              <a:rPr lang="en-US" altLang="en-US" dirty="0" smtClean="0"/>
              <a:t>Researchers will conduct a task analysis to review and assess the accuracy of current job descriptions for load supervisors. This process will include reviewing the current literature, accessing known occupational databases to collect general required knowledge, skills, and aptitudes (</a:t>
            </a:r>
            <a:r>
              <a:rPr lang="en-US" altLang="en-US" dirty="0" err="1" smtClean="0"/>
              <a:t>KSAs</a:t>
            </a:r>
            <a:r>
              <a:rPr lang="en-US" altLang="en-US" dirty="0" smtClean="0"/>
              <a:t>) for the position, and performing face-to-face interviews with individuals currently performing the activities associated with load supervisors and flight mechanics. </a:t>
            </a:r>
          </a:p>
          <a:p>
            <a:r>
              <a:rPr lang="en-US" altLang="en-US" b="1" dirty="0" smtClean="0"/>
              <a:t>Phase 2:</a:t>
            </a:r>
            <a:r>
              <a:rPr lang="en-US" altLang="en-US" dirty="0" smtClean="0"/>
              <a:t> Researchers will review current reports from relevant data bases and accident reports (e.g., the NASA Aviation Safety Reporting System, National Transportation Safety Board, etc.), and examine current rest policies for load supervisors and flight mechanics.   This information will help develop a qualitative picture of the state of rest/fatigue in the cargo load industry. Researchers will collect and report on best practices for fatigue mitigation specifically for cargo supervisors and flight mechanics.</a:t>
            </a:r>
          </a:p>
          <a:p>
            <a:r>
              <a:rPr lang="en-US" altLang="en-US" b="1" dirty="0" smtClean="0"/>
              <a:t>Phase 3:</a:t>
            </a:r>
            <a:r>
              <a:rPr lang="en-US" altLang="en-US" dirty="0" smtClean="0"/>
              <a:t> Researchers will deploy a task analysis and duty time/rest questionnaire to current cargo load supervisors and flight mechanics.   In addition, a real-time field study will collect quantitative data from cargo load supervisors and flight mechanics using </a:t>
            </a:r>
            <a:r>
              <a:rPr lang="en-US" altLang="en-US" dirty="0" err="1" smtClean="0"/>
              <a:t>actigraphy</a:t>
            </a:r>
            <a:r>
              <a:rPr lang="en-US" altLang="en-US" dirty="0" smtClean="0"/>
              <a:t>, the Psychomotor Vigilance Test (</a:t>
            </a:r>
            <a:r>
              <a:rPr lang="en-US" altLang="en-US" dirty="0" err="1" smtClean="0"/>
              <a:t>PVT</a:t>
            </a:r>
            <a:r>
              <a:rPr lang="en-US" altLang="en-US" dirty="0" smtClean="0"/>
              <a:t>), and electronic work-schedule log books. Together, these items will provide information regarding discrepancies in perception and actual fatigue risks within the cargo supervisors and flight mechanics.  These data collection are considered to be the “Standard” for fatigue risk assessment. </a:t>
            </a:r>
          </a:p>
          <a:p>
            <a:endParaRPr lang="en-US" altLang="en-US" sz="1000" dirty="0">
              <a:latin typeface="Arial" charset="0"/>
            </a:endParaRPr>
          </a:p>
        </p:txBody>
      </p:sp>
      <p:sp>
        <p:nvSpPr>
          <p:cNvPr id="7172" name="Slide Number Placeholder 3"/>
          <p:cNvSpPr>
            <a:spLocks noGrp="1"/>
          </p:cNvSpPr>
          <p:nvPr>
            <p:ph type="sldNum" sz="quarter" idx="5"/>
          </p:nvPr>
        </p:nvSpPr>
        <p:spPr/>
        <p:txBody>
          <a:bodyPr/>
          <a:lstStyle>
            <a:lvl1pPr defTabSz="914437" eaLnBrk="0" hangingPunct="0">
              <a:defRPr sz="2400">
                <a:solidFill>
                  <a:schemeClr val="tx1"/>
                </a:solidFill>
                <a:latin typeface="Arial" charset="0"/>
              </a:defRPr>
            </a:lvl1pPr>
            <a:lvl2pPr marL="729057" indent="-280406" defTabSz="914437" eaLnBrk="0" hangingPunct="0">
              <a:defRPr sz="2400">
                <a:solidFill>
                  <a:schemeClr val="tx1"/>
                </a:solidFill>
                <a:latin typeface="Arial" charset="0"/>
              </a:defRPr>
            </a:lvl2pPr>
            <a:lvl3pPr marL="1121626" indent="-224325" defTabSz="914437" eaLnBrk="0" hangingPunct="0">
              <a:defRPr sz="2400">
                <a:solidFill>
                  <a:schemeClr val="tx1"/>
                </a:solidFill>
                <a:latin typeface="Arial" charset="0"/>
              </a:defRPr>
            </a:lvl3pPr>
            <a:lvl4pPr marL="1570276" indent="-224325" defTabSz="914437" eaLnBrk="0" hangingPunct="0">
              <a:defRPr sz="2400">
                <a:solidFill>
                  <a:schemeClr val="tx1"/>
                </a:solidFill>
                <a:latin typeface="Arial" charset="0"/>
              </a:defRPr>
            </a:lvl4pPr>
            <a:lvl5pPr marL="2018927" indent="-224325" defTabSz="914437" eaLnBrk="0" hangingPunct="0">
              <a:defRPr sz="2400">
                <a:solidFill>
                  <a:schemeClr val="tx1"/>
                </a:solidFill>
                <a:latin typeface="Arial" charset="0"/>
              </a:defRPr>
            </a:lvl5pPr>
            <a:lvl6pPr marL="2467577" indent="-224325" defTabSz="914437" eaLnBrk="0" fontAlgn="base" hangingPunct="0">
              <a:spcBef>
                <a:spcPct val="50000"/>
              </a:spcBef>
              <a:spcAft>
                <a:spcPct val="0"/>
              </a:spcAft>
              <a:buChar char="•"/>
              <a:defRPr sz="2400">
                <a:solidFill>
                  <a:schemeClr val="tx1"/>
                </a:solidFill>
                <a:latin typeface="Arial" charset="0"/>
              </a:defRPr>
            </a:lvl6pPr>
            <a:lvl7pPr marL="2916227" indent="-224325" defTabSz="914437" eaLnBrk="0" fontAlgn="base" hangingPunct="0">
              <a:spcBef>
                <a:spcPct val="50000"/>
              </a:spcBef>
              <a:spcAft>
                <a:spcPct val="0"/>
              </a:spcAft>
              <a:buChar char="•"/>
              <a:defRPr sz="2400">
                <a:solidFill>
                  <a:schemeClr val="tx1"/>
                </a:solidFill>
                <a:latin typeface="Arial" charset="0"/>
              </a:defRPr>
            </a:lvl7pPr>
            <a:lvl8pPr marL="3364878" indent="-224325" defTabSz="914437" eaLnBrk="0" fontAlgn="base" hangingPunct="0">
              <a:spcBef>
                <a:spcPct val="50000"/>
              </a:spcBef>
              <a:spcAft>
                <a:spcPct val="0"/>
              </a:spcAft>
              <a:buChar char="•"/>
              <a:defRPr sz="2400">
                <a:solidFill>
                  <a:schemeClr val="tx1"/>
                </a:solidFill>
                <a:latin typeface="Arial" charset="0"/>
              </a:defRPr>
            </a:lvl8pPr>
            <a:lvl9pPr marL="3813528" indent="-224325" defTabSz="914437" eaLnBrk="0" fontAlgn="base" hangingPunct="0">
              <a:spcBef>
                <a:spcPct val="50000"/>
              </a:spcBef>
              <a:spcAft>
                <a:spcPct val="0"/>
              </a:spcAft>
              <a:buChar char="•"/>
              <a:defRPr sz="2400">
                <a:solidFill>
                  <a:schemeClr val="tx1"/>
                </a:solidFill>
                <a:latin typeface="Arial" charset="0"/>
              </a:defRPr>
            </a:lvl9pPr>
          </a:lstStyle>
          <a:p>
            <a:pPr eaLnBrk="1" hangingPunct="1">
              <a:defRPr/>
            </a:pPr>
            <a:fld id="{1D1552CD-1C62-4BCE-A994-A37E8B1EB512}" type="slidenum">
              <a:rPr lang="en-US" sz="1200"/>
              <a:pPr eaLnBrk="1" hangingPunct="1">
                <a:defRPr/>
              </a:pPr>
              <a:t>17</a:t>
            </a:fld>
            <a:endParaRPr lang="en-US" sz="1200" dirty="0"/>
          </a:p>
        </p:txBody>
      </p:sp>
      <p:sp>
        <p:nvSpPr>
          <p:cNvPr id="12293" name="Header Placeholder 1"/>
          <p:cNvSpPr txBox="1">
            <a:spLocks/>
          </p:cNvSpPr>
          <p:nvPr/>
        </p:nvSpPr>
        <p:spPr bwMode="auto">
          <a:xfrm>
            <a:off x="1872905" y="299803"/>
            <a:ext cx="2972421"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DRAFT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87" eaLnBrk="0" hangingPunct="0">
              <a:defRPr sz="2000" b="1">
                <a:solidFill>
                  <a:schemeClr val="tx1"/>
                </a:solidFill>
                <a:latin typeface="Arial" charset="0"/>
              </a:defRPr>
            </a:lvl1pPr>
            <a:lvl2pPr marL="754373" indent="-290143" defTabSz="918787" eaLnBrk="0" hangingPunct="0">
              <a:defRPr sz="2000" b="1">
                <a:solidFill>
                  <a:schemeClr val="tx1"/>
                </a:solidFill>
                <a:latin typeface="Arial" charset="0"/>
              </a:defRPr>
            </a:lvl2pPr>
            <a:lvl3pPr marL="1160573" indent="-232114" defTabSz="918787" eaLnBrk="0" hangingPunct="0">
              <a:defRPr sz="2000" b="1">
                <a:solidFill>
                  <a:schemeClr val="tx1"/>
                </a:solidFill>
                <a:latin typeface="Arial" charset="0"/>
              </a:defRPr>
            </a:lvl3pPr>
            <a:lvl4pPr marL="1624802" indent="-232114" defTabSz="918787" eaLnBrk="0" hangingPunct="0">
              <a:defRPr sz="2000" b="1">
                <a:solidFill>
                  <a:schemeClr val="tx1"/>
                </a:solidFill>
                <a:latin typeface="Arial" charset="0"/>
              </a:defRPr>
            </a:lvl4pPr>
            <a:lvl5pPr marL="2089031" indent="-232114" defTabSz="918787" eaLnBrk="0" hangingPunct="0">
              <a:defRPr sz="2000" b="1">
                <a:solidFill>
                  <a:schemeClr val="tx1"/>
                </a:solidFill>
                <a:latin typeface="Arial" charset="0"/>
              </a:defRPr>
            </a:lvl5pPr>
            <a:lvl6pPr marL="2553260" indent="-232114" defTabSz="918787" eaLnBrk="0" fontAlgn="base" hangingPunct="0">
              <a:spcBef>
                <a:spcPct val="0"/>
              </a:spcBef>
              <a:spcAft>
                <a:spcPct val="0"/>
              </a:spcAft>
              <a:defRPr sz="2000" b="1">
                <a:solidFill>
                  <a:schemeClr val="tx1"/>
                </a:solidFill>
                <a:latin typeface="Arial" charset="0"/>
              </a:defRPr>
            </a:lvl6pPr>
            <a:lvl7pPr marL="3017490" indent="-232114" defTabSz="918787" eaLnBrk="0" fontAlgn="base" hangingPunct="0">
              <a:spcBef>
                <a:spcPct val="0"/>
              </a:spcBef>
              <a:spcAft>
                <a:spcPct val="0"/>
              </a:spcAft>
              <a:defRPr sz="2000" b="1">
                <a:solidFill>
                  <a:schemeClr val="tx1"/>
                </a:solidFill>
                <a:latin typeface="Arial" charset="0"/>
              </a:defRPr>
            </a:lvl7pPr>
            <a:lvl8pPr marL="3481719" indent="-232114" defTabSz="918787" eaLnBrk="0" fontAlgn="base" hangingPunct="0">
              <a:spcBef>
                <a:spcPct val="0"/>
              </a:spcBef>
              <a:spcAft>
                <a:spcPct val="0"/>
              </a:spcAft>
              <a:defRPr sz="2000" b="1">
                <a:solidFill>
                  <a:schemeClr val="tx1"/>
                </a:solidFill>
                <a:latin typeface="Arial" charset="0"/>
              </a:defRPr>
            </a:lvl8pPr>
            <a:lvl9pPr marL="3945948" indent="-232114" defTabSz="918787" eaLnBrk="0" fontAlgn="base" hangingPunct="0">
              <a:spcBef>
                <a:spcPct val="0"/>
              </a:spcBef>
              <a:spcAft>
                <a:spcPct val="0"/>
              </a:spcAft>
              <a:defRPr sz="2000" b="1">
                <a:solidFill>
                  <a:schemeClr val="tx1"/>
                </a:solidFill>
                <a:latin typeface="Arial" charset="0"/>
              </a:defRPr>
            </a:lvl9pPr>
          </a:lstStyle>
          <a:p>
            <a:pPr eaLnBrk="1" hangingPunct="1"/>
            <a:fld id="{1DF0E558-83F9-4181-8993-F1035585B8F1}" type="slidenum">
              <a:rPr lang="en-US" sz="1200" b="0">
                <a:latin typeface="Times New Roman" pitchFamily="18" charset="0"/>
              </a:rPr>
              <a:pPr eaLnBrk="1" hangingPunct="1"/>
              <a:t>18</a:t>
            </a:fld>
            <a:endParaRPr lang="en-US" sz="1200" b="0" dirty="0">
              <a:latin typeface="Times New Roman" pitchFamily="18" charset="0"/>
            </a:endParaRPr>
          </a:p>
        </p:txBody>
      </p:sp>
    </p:spTree>
    <p:extLst>
      <p:ext uri="{BB962C8B-B14F-4D97-AF65-F5344CB8AC3E}">
        <p14:creationId xmlns:p14="http://schemas.microsoft.com/office/powerpoint/2010/main" val="306771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81100" y="674688"/>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914711" y="4344024"/>
            <a:ext cx="5028579" cy="28169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000">
              <a:latin typeface="Arial" charset="0"/>
            </a:endParaRPr>
          </a:p>
        </p:txBody>
      </p:sp>
      <p:sp>
        <p:nvSpPr>
          <p:cNvPr id="7172" name="Slide Number Placeholder 3"/>
          <p:cNvSpPr>
            <a:spLocks noGrp="1"/>
          </p:cNvSpPr>
          <p:nvPr>
            <p:ph type="sldNum" sz="quarter" idx="5"/>
          </p:nvPr>
        </p:nvSpPr>
        <p:spPr/>
        <p:txBody>
          <a:bodyPr/>
          <a:lstStyle>
            <a:lvl1pPr defTabSz="914437" eaLnBrk="0" hangingPunct="0">
              <a:defRPr sz="2400">
                <a:solidFill>
                  <a:schemeClr val="tx1"/>
                </a:solidFill>
                <a:latin typeface="Arial" charset="0"/>
              </a:defRPr>
            </a:lvl1pPr>
            <a:lvl2pPr marL="729057" indent="-280406" defTabSz="914437" eaLnBrk="0" hangingPunct="0">
              <a:defRPr sz="2400">
                <a:solidFill>
                  <a:schemeClr val="tx1"/>
                </a:solidFill>
                <a:latin typeface="Arial" charset="0"/>
              </a:defRPr>
            </a:lvl2pPr>
            <a:lvl3pPr marL="1121626" indent="-224325" defTabSz="914437" eaLnBrk="0" hangingPunct="0">
              <a:defRPr sz="2400">
                <a:solidFill>
                  <a:schemeClr val="tx1"/>
                </a:solidFill>
                <a:latin typeface="Arial" charset="0"/>
              </a:defRPr>
            </a:lvl3pPr>
            <a:lvl4pPr marL="1570276" indent="-224325" defTabSz="914437" eaLnBrk="0" hangingPunct="0">
              <a:defRPr sz="2400">
                <a:solidFill>
                  <a:schemeClr val="tx1"/>
                </a:solidFill>
                <a:latin typeface="Arial" charset="0"/>
              </a:defRPr>
            </a:lvl4pPr>
            <a:lvl5pPr marL="2018927" indent="-224325" defTabSz="914437" eaLnBrk="0" hangingPunct="0">
              <a:defRPr sz="2400">
                <a:solidFill>
                  <a:schemeClr val="tx1"/>
                </a:solidFill>
                <a:latin typeface="Arial" charset="0"/>
              </a:defRPr>
            </a:lvl5pPr>
            <a:lvl6pPr marL="2467577" indent="-224325" defTabSz="914437" eaLnBrk="0" fontAlgn="base" hangingPunct="0">
              <a:spcBef>
                <a:spcPct val="50000"/>
              </a:spcBef>
              <a:spcAft>
                <a:spcPct val="0"/>
              </a:spcAft>
              <a:buChar char="•"/>
              <a:defRPr sz="2400">
                <a:solidFill>
                  <a:schemeClr val="tx1"/>
                </a:solidFill>
                <a:latin typeface="Arial" charset="0"/>
              </a:defRPr>
            </a:lvl6pPr>
            <a:lvl7pPr marL="2916227" indent="-224325" defTabSz="914437" eaLnBrk="0" fontAlgn="base" hangingPunct="0">
              <a:spcBef>
                <a:spcPct val="50000"/>
              </a:spcBef>
              <a:spcAft>
                <a:spcPct val="0"/>
              </a:spcAft>
              <a:buChar char="•"/>
              <a:defRPr sz="2400">
                <a:solidFill>
                  <a:schemeClr val="tx1"/>
                </a:solidFill>
                <a:latin typeface="Arial" charset="0"/>
              </a:defRPr>
            </a:lvl7pPr>
            <a:lvl8pPr marL="3364878" indent="-224325" defTabSz="914437" eaLnBrk="0" fontAlgn="base" hangingPunct="0">
              <a:spcBef>
                <a:spcPct val="50000"/>
              </a:spcBef>
              <a:spcAft>
                <a:spcPct val="0"/>
              </a:spcAft>
              <a:buChar char="•"/>
              <a:defRPr sz="2400">
                <a:solidFill>
                  <a:schemeClr val="tx1"/>
                </a:solidFill>
                <a:latin typeface="Arial" charset="0"/>
              </a:defRPr>
            </a:lvl8pPr>
            <a:lvl9pPr marL="3813528" indent="-224325" defTabSz="914437" eaLnBrk="0" fontAlgn="base" hangingPunct="0">
              <a:spcBef>
                <a:spcPct val="50000"/>
              </a:spcBef>
              <a:spcAft>
                <a:spcPct val="0"/>
              </a:spcAft>
              <a:buChar char="•"/>
              <a:defRPr sz="2400">
                <a:solidFill>
                  <a:schemeClr val="tx1"/>
                </a:solidFill>
                <a:latin typeface="Arial" charset="0"/>
              </a:defRPr>
            </a:lvl9pPr>
          </a:lstStyle>
          <a:p>
            <a:pPr eaLnBrk="1" hangingPunct="1">
              <a:defRPr/>
            </a:pPr>
            <a:fld id="{DD7C0183-E8D4-42A1-9B45-1DC03B21D16F}" type="slidenum">
              <a:rPr lang="en-US" sz="1200"/>
              <a:pPr eaLnBrk="1" hangingPunct="1">
                <a:defRPr/>
              </a:pPr>
              <a:t>19</a:t>
            </a:fld>
            <a:endParaRPr lang="en-US" sz="1200" dirty="0"/>
          </a:p>
        </p:txBody>
      </p:sp>
      <p:sp>
        <p:nvSpPr>
          <p:cNvPr id="15365" name="Header Placeholder 1"/>
          <p:cNvSpPr txBox="1">
            <a:spLocks/>
          </p:cNvSpPr>
          <p:nvPr/>
        </p:nvSpPr>
        <p:spPr bwMode="auto">
          <a:xfrm>
            <a:off x="1872905" y="299803"/>
            <a:ext cx="2972421"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DRAFT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87" eaLnBrk="0" hangingPunct="0">
              <a:defRPr sz="2000" b="1">
                <a:solidFill>
                  <a:schemeClr val="tx1"/>
                </a:solidFill>
                <a:latin typeface="Arial" charset="0"/>
              </a:defRPr>
            </a:lvl1pPr>
            <a:lvl2pPr marL="754373" indent="-290143" defTabSz="918787" eaLnBrk="0" hangingPunct="0">
              <a:defRPr sz="2000" b="1">
                <a:solidFill>
                  <a:schemeClr val="tx1"/>
                </a:solidFill>
                <a:latin typeface="Arial" charset="0"/>
              </a:defRPr>
            </a:lvl2pPr>
            <a:lvl3pPr marL="1160573" indent="-232114" defTabSz="918787" eaLnBrk="0" hangingPunct="0">
              <a:defRPr sz="2000" b="1">
                <a:solidFill>
                  <a:schemeClr val="tx1"/>
                </a:solidFill>
                <a:latin typeface="Arial" charset="0"/>
              </a:defRPr>
            </a:lvl3pPr>
            <a:lvl4pPr marL="1624802" indent="-232114" defTabSz="918787" eaLnBrk="0" hangingPunct="0">
              <a:defRPr sz="2000" b="1">
                <a:solidFill>
                  <a:schemeClr val="tx1"/>
                </a:solidFill>
                <a:latin typeface="Arial" charset="0"/>
              </a:defRPr>
            </a:lvl4pPr>
            <a:lvl5pPr marL="2089031" indent="-232114" defTabSz="918787" eaLnBrk="0" hangingPunct="0">
              <a:defRPr sz="2000" b="1">
                <a:solidFill>
                  <a:schemeClr val="tx1"/>
                </a:solidFill>
                <a:latin typeface="Arial" charset="0"/>
              </a:defRPr>
            </a:lvl5pPr>
            <a:lvl6pPr marL="2553260" indent="-232114" defTabSz="918787" eaLnBrk="0" fontAlgn="base" hangingPunct="0">
              <a:spcBef>
                <a:spcPct val="0"/>
              </a:spcBef>
              <a:spcAft>
                <a:spcPct val="0"/>
              </a:spcAft>
              <a:defRPr sz="2000" b="1">
                <a:solidFill>
                  <a:schemeClr val="tx1"/>
                </a:solidFill>
                <a:latin typeface="Arial" charset="0"/>
              </a:defRPr>
            </a:lvl6pPr>
            <a:lvl7pPr marL="3017490" indent="-232114" defTabSz="918787" eaLnBrk="0" fontAlgn="base" hangingPunct="0">
              <a:spcBef>
                <a:spcPct val="0"/>
              </a:spcBef>
              <a:spcAft>
                <a:spcPct val="0"/>
              </a:spcAft>
              <a:defRPr sz="2000" b="1">
                <a:solidFill>
                  <a:schemeClr val="tx1"/>
                </a:solidFill>
                <a:latin typeface="Arial" charset="0"/>
              </a:defRPr>
            </a:lvl7pPr>
            <a:lvl8pPr marL="3481719" indent="-232114" defTabSz="918787" eaLnBrk="0" fontAlgn="base" hangingPunct="0">
              <a:spcBef>
                <a:spcPct val="0"/>
              </a:spcBef>
              <a:spcAft>
                <a:spcPct val="0"/>
              </a:spcAft>
              <a:defRPr sz="2000" b="1">
                <a:solidFill>
                  <a:schemeClr val="tx1"/>
                </a:solidFill>
                <a:latin typeface="Arial" charset="0"/>
              </a:defRPr>
            </a:lvl8pPr>
            <a:lvl9pPr marL="3945948" indent="-232114" defTabSz="918787" eaLnBrk="0" fontAlgn="base" hangingPunct="0">
              <a:spcBef>
                <a:spcPct val="0"/>
              </a:spcBef>
              <a:spcAft>
                <a:spcPct val="0"/>
              </a:spcAft>
              <a:defRPr sz="2000" b="1">
                <a:solidFill>
                  <a:schemeClr val="tx1"/>
                </a:solidFill>
                <a:latin typeface="Arial" charset="0"/>
              </a:defRPr>
            </a:lvl9pPr>
          </a:lstStyle>
          <a:p>
            <a:pPr eaLnBrk="1" hangingPunct="1"/>
            <a:fld id="{1DF0E558-83F9-4181-8993-F1035585B8F1}" type="slidenum">
              <a:rPr lang="en-US" sz="1200" b="0">
                <a:latin typeface="Times New Roman" pitchFamily="18" charset="0"/>
              </a:rPr>
              <a:pPr eaLnBrk="1" hangingPunct="1"/>
              <a:t>20</a:t>
            </a:fld>
            <a:endParaRPr lang="en-US" sz="1200" b="0" dirty="0">
              <a:latin typeface="Times New Roman" pitchFamily="18" charset="0"/>
            </a:endParaRPr>
          </a:p>
        </p:txBody>
      </p:sp>
    </p:spTree>
    <p:extLst>
      <p:ext uri="{BB962C8B-B14F-4D97-AF65-F5344CB8AC3E}">
        <p14:creationId xmlns:p14="http://schemas.microsoft.com/office/powerpoint/2010/main" val="402461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87" eaLnBrk="0" hangingPunct="0">
              <a:defRPr sz="2000" b="1">
                <a:solidFill>
                  <a:schemeClr val="tx1"/>
                </a:solidFill>
                <a:latin typeface="Arial" charset="0"/>
              </a:defRPr>
            </a:lvl1pPr>
            <a:lvl2pPr marL="754373" indent="-290143" defTabSz="918787" eaLnBrk="0" hangingPunct="0">
              <a:defRPr sz="2000" b="1">
                <a:solidFill>
                  <a:schemeClr val="tx1"/>
                </a:solidFill>
                <a:latin typeface="Arial" charset="0"/>
              </a:defRPr>
            </a:lvl2pPr>
            <a:lvl3pPr marL="1160573" indent="-232114" defTabSz="918787" eaLnBrk="0" hangingPunct="0">
              <a:defRPr sz="2000" b="1">
                <a:solidFill>
                  <a:schemeClr val="tx1"/>
                </a:solidFill>
                <a:latin typeface="Arial" charset="0"/>
              </a:defRPr>
            </a:lvl3pPr>
            <a:lvl4pPr marL="1624802" indent="-232114" defTabSz="918787" eaLnBrk="0" hangingPunct="0">
              <a:defRPr sz="2000" b="1">
                <a:solidFill>
                  <a:schemeClr val="tx1"/>
                </a:solidFill>
                <a:latin typeface="Arial" charset="0"/>
              </a:defRPr>
            </a:lvl4pPr>
            <a:lvl5pPr marL="2089031" indent="-232114" defTabSz="918787" eaLnBrk="0" hangingPunct="0">
              <a:defRPr sz="2000" b="1">
                <a:solidFill>
                  <a:schemeClr val="tx1"/>
                </a:solidFill>
                <a:latin typeface="Arial" charset="0"/>
              </a:defRPr>
            </a:lvl5pPr>
            <a:lvl6pPr marL="2553260" indent="-232114" defTabSz="918787" eaLnBrk="0" fontAlgn="base" hangingPunct="0">
              <a:spcBef>
                <a:spcPct val="0"/>
              </a:spcBef>
              <a:spcAft>
                <a:spcPct val="0"/>
              </a:spcAft>
              <a:defRPr sz="2000" b="1">
                <a:solidFill>
                  <a:schemeClr val="tx1"/>
                </a:solidFill>
                <a:latin typeface="Arial" charset="0"/>
              </a:defRPr>
            </a:lvl6pPr>
            <a:lvl7pPr marL="3017490" indent="-232114" defTabSz="918787" eaLnBrk="0" fontAlgn="base" hangingPunct="0">
              <a:spcBef>
                <a:spcPct val="0"/>
              </a:spcBef>
              <a:spcAft>
                <a:spcPct val="0"/>
              </a:spcAft>
              <a:defRPr sz="2000" b="1">
                <a:solidFill>
                  <a:schemeClr val="tx1"/>
                </a:solidFill>
                <a:latin typeface="Arial" charset="0"/>
              </a:defRPr>
            </a:lvl7pPr>
            <a:lvl8pPr marL="3481719" indent="-232114" defTabSz="918787" eaLnBrk="0" fontAlgn="base" hangingPunct="0">
              <a:spcBef>
                <a:spcPct val="0"/>
              </a:spcBef>
              <a:spcAft>
                <a:spcPct val="0"/>
              </a:spcAft>
              <a:defRPr sz="2000" b="1">
                <a:solidFill>
                  <a:schemeClr val="tx1"/>
                </a:solidFill>
                <a:latin typeface="Arial" charset="0"/>
              </a:defRPr>
            </a:lvl8pPr>
            <a:lvl9pPr marL="3945948" indent="-232114" defTabSz="918787" eaLnBrk="0" fontAlgn="base" hangingPunct="0">
              <a:spcBef>
                <a:spcPct val="0"/>
              </a:spcBef>
              <a:spcAft>
                <a:spcPct val="0"/>
              </a:spcAft>
              <a:defRPr sz="2000" b="1">
                <a:solidFill>
                  <a:schemeClr val="tx1"/>
                </a:solidFill>
                <a:latin typeface="Arial" charset="0"/>
              </a:defRPr>
            </a:lvl9pPr>
          </a:lstStyle>
          <a:p>
            <a:pPr eaLnBrk="1" hangingPunct="1"/>
            <a:fld id="{1DF0E558-83F9-4181-8993-F1035585B8F1}" type="slidenum">
              <a:rPr lang="en-US" sz="1200" b="0">
                <a:latin typeface="Times New Roman" pitchFamily="18" charset="0"/>
              </a:rPr>
              <a:pPr eaLnBrk="1" hangingPunct="1"/>
              <a:t>3</a:t>
            </a:fld>
            <a:endParaRPr lang="en-US" sz="1200" b="0">
              <a:latin typeface="Times New Roman" pitchFamily="18" charset="0"/>
            </a:endParaRPr>
          </a:p>
        </p:txBody>
      </p:sp>
    </p:spTree>
    <p:extLst>
      <p:ext uri="{BB962C8B-B14F-4D97-AF65-F5344CB8AC3E}">
        <p14:creationId xmlns:p14="http://schemas.microsoft.com/office/powerpoint/2010/main" val="93392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87" eaLnBrk="0" hangingPunct="0">
              <a:defRPr sz="2000" b="1">
                <a:solidFill>
                  <a:schemeClr val="tx1"/>
                </a:solidFill>
                <a:latin typeface="Arial" charset="0"/>
              </a:defRPr>
            </a:lvl1pPr>
            <a:lvl2pPr marL="754373" indent="-290143" defTabSz="918787" eaLnBrk="0" hangingPunct="0">
              <a:defRPr sz="2000" b="1">
                <a:solidFill>
                  <a:schemeClr val="tx1"/>
                </a:solidFill>
                <a:latin typeface="Arial" charset="0"/>
              </a:defRPr>
            </a:lvl2pPr>
            <a:lvl3pPr marL="1160573" indent="-232114" defTabSz="918787" eaLnBrk="0" hangingPunct="0">
              <a:defRPr sz="2000" b="1">
                <a:solidFill>
                  <a:schemeClr val="tx1"/>
                </a:solidFill>
                <a:latin typeface="Arial" charset="0"/>
              </a:defRPr>
            </a:lvl3pPr>
            <a:lvl4pPr marL="1624802" indent="-232114" defTabSz="918787" eaLnBrk="0" hangingPunct="0">
              <a:defRPr sz="2000" b="1">
                <a:solidFill>
                  <a:schemeClr val="tx1"/>
                </a:solidFill>
                <a:latin typeface="Arial" charset="0"/>
              </a:defRPr>
            </a:lvl4pPr>
            <a:lvl5pPr marL="2089031" indent="-232114" defTabSz="918787" eaLnBrk="0" hangingPunct="0">
              <a:defRPr sz="2000" b="1">
                <a:solidFill>
                  <a:schemeClr val="tx1"/>
                </a:solidFill>
                <a:latin typeface="Arial" charset="0"/>
              </a:defRPr>
            </a:lvl5pPr>
            <a:lvl6pPr marL="2553260" indent="-232114" defTabSz="918787" eaLnBrk="0" fontAlgn="base" hangingPunct="0">
              <a:spcBef>
                <a:spcPct val="0"/>
              </a:spcBef>
              <a:spcAft>
                <a:spcPct val="0"/>
              </a:spcAft>
              <a:defRPr sz="2000" b="1">
                <a:solidFill>
                  <a:schemeClr val="tx1"/>
                </a:solidFill>
                <a:latin typeface="Arial" charset="0"/>
              </a:defRPr>
            </a:lvl6pPr>
            <a:lvl7pPr marL="3017490" indent="-232114" defTabSz="918787" eaLnBrk="0" fontAlgn="base" hangingPunct="0">
              <a:spcBef>
                <a:spcPct val="0"/>
              </a:spcBef>
              <a:spcAft>
                <a:spcPct val="0"/>
              </a:spcAft>
              <a:defRPr sz="2000" b="1">
                <a:solidFill>
                  <a:schemeClr val="tx1"/>
                </a:solidFill>
                <a:latin typeface="Arial" charset="0"/>
              </a:defRPr>
            </a:lvl7pPr>
            <a:lvl8pPr marL="3481719" indent="-232114" defTabSz="918787" eaLnBrk="0" fontAlgn="base" hangingPunct="0">
              <a:spcBef>
                <a:spcPct val="0"/>
              </a:spcBef>
              <a:spcAft>
                <a:spcPct val="0"/>
              </a:spcAft>
              <a:defRPr sz="2000" b="1">
                <a:solidFill>
                  <a:schemeClr val="tx1"/>
                </a:solidFill>
                <a:latin typeface="Arial" charset="0"/>
              </a:defRPr>
            </a:lvl8pPr>
            <a:lvl9pPr marL="3945948" indent="-232114" defTabSz="918787" eaLnBrk="0" fontAlgn="base" hangingPunct="0">
              <a:spcBef>
                <a:spcPct val="0"/>
              </a:spcBef>
              <a:spcAft>
                <a:spcPct val="0"/>
              </a:spcAft>
              <a:defRPr sz="2000" b="1">
                <a:solidFill>
                  <a:schemeClr val="tx1"/>
                </a:solidFill>
                <a:latin typeface="Arial" charset="0"/>
              </a:defRPr>
            </a:lvl9pPr>
          </a:lstStyle>
          <a:p>
            <a:pPr eaLnBrk="1" hangingPunct="1"/>
            <a:fld id="{1DF0E558-83F9-4181-8993-F1035585B8F1}" type="slidenum">
              <a:rPr lang="en-US" sz="1200" b="0">
                <a:latin typeface="Times New Roman" pitchFamily="18" charset="0"/>
              </a:rPr>
              <a:pPr eaLnBrk="1" hangingPunct="1"/>
              <a:t>4</a:t>
            </a:fld>
            <a:endParaRPr lang="en-US" sz="1200" b="0" dirty="0">
              <a:latin typeface="Times New Roman" pitchFamily="18" charset="0"/>
            </a:endParaRPr>
          </a:p>
        </p:txBody>
      </p:sp>
    </p:spTree>
    <p:extLst>
      <p:ext uri="{BB962C8B-B14F-4D97-AF65-F5344CB8AC3E}">
        <p14:creationId xmlns:p14="http://schemas.microsoft.com/office/powerpoint/2010/main" val="177197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0" i="0" u="none" strike="noStrike" kern="1200" dirty="0" smtClean="0">
                <a:solidFill>
                  <a:schemeClr val="tx1"/>
                </a:solidFill>
                <a:effectLst/>
                <a:latin typeface="+mn-lt"/>
                <a:ea typeface="+mn-ea"/>
                <a:cs typeface="+mn-cs"/>
              </a:rPr>
              <a:t>Revised draft safety report analysis of EFBs and other portable technologies</a:t>
            </a:r>
          </a:p>
          <a:p>
            <a:pPr rtl="0" eaLnBrk="1" fontAlgn="base" latinLnBrk="0" hangingPunct="1"/>
            <a:r>
              <a:rPr lang="en-US" sz="1200" b="1" i="0" u="none" strike="noStrike" kern="1200" baseline="0" dirty="0" smtClean="0">
                <a:solidFill>
                  <a:schemeClr val="tx1"/>
                </a:solidFill>
                <a:effectLst/>
                <a:latin typeface="+mn-lt"/>
                <a:ea typeface="+mn-ea"/>
                <a:cs typeface="+mn-cs"/>
              </a:rPr>
              <a:t>Complete</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First draft of human factors considerations in the design and evaluation of Electronic Flight Bags (EFBs) document</a:t>
            </a:r>
          </a:p>
          <a:p>
            <a:pPr rtl="0" eaLnBrk="1" fontAlgn="base" latinLnBrk="0" hangingPunct="1"/>
            <a:r>
              <a:rPr lang="en-US" sz="1200" b="1" i="0" u="none" strike="noStrike" kern="1200" baseline="0" dirty="0" smtClean="0">
                <a:solidFill>
                  <a:schemeClr val="tx1"/>
                </a:solidFill>
                <a:effectLst/>
                <a:latin typeface="+mn-lt"/>
                <a:ea typeface="+mn-ea"/>
                <a:cs typeface="+mn-cs"/>
              </a:rPr>
              <a:t>Complete</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Draft input for policy (including support to EFB Users Forum Technical Group and Digital NOTAMs Working Group)</a:t>
            </a:r>
          </a:p>
          <a:p>
            <a:pPr rtl="0" eaLnBrk="1" fontAlgn="base" latinLnBrk="0" hangingPunct="1"/>
            <a:r>
              <a:rPr lang="en-US" sz="1200" b="1" i="0" u="none" strike="noStrike" kern="1200" baseline="0" dirty="0" smtClean="0">
                <a:solidFill>
                  <a:schemeClr val="tx1"/>
                </a:solidFill>
                <a:effectLst/>
                <a:latin typeface="+mn-lt"/>
                <a:ea typeface="+mn-ea"/>
                <a:cs typeface="+mn-cs"/>
              </a:rPr>
              <a:t>Complete</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Draft electronic flight bag industry survey</a:t>
            </a:r>
          </a:p>
          <a:p>
            <a:pPr rtl="0" eaLnBrk="1" fontAlgn="base" latinLnBrk="0" hangingPunct="1"/>
            <a:r>
              <a:rPr lang="en-US" sz="1200" b="1" i="0" u="none" strike="noStrike" kern="1200" baseline="0" dirty="0" smtClean="0">
                <a:solidFill>
                  <a:schemeClr val="tx1"/>
                </a:solidFill>
                <a:effectLst/>
                <a:latin typeface="+mn-lt"/>
                <a:ea typeface="+mn-ea"/>
                <a:cs typeface="+mn-cs"/>
              </a:rPr>
              <a:t>Complete</a:t>
            </a:r>
            <a:endParaRPr lang="en-US" sz="1200" b="0" i="0" u="none" strike="noStrike" kern="1200" dirty="0" smtClean="0">
              <a:solidFill>
                <a:schemeClr val="tx1"/>
              </a:solidFill>
              <a:effectLst/>
              <a:latin typeface="+mn-lt"/>
              <a:ea typeface="+mn-ea"/>
              <a:cs typeface="+mn-cs"/>
            </a:endParaRPr>
          </a:p>
          <a:p>
            <a:pPr rtl="0" eaLnBrk="1" fontAlgn="auto" latinLnBrk="0" hangingPunct="1"/>
            <a:r>
              <a:rPr lang="en-US" sz="1200" b="0" i="0" u="none" strike="noStrike" kern="1200" dirty="0" smtClean="0">
                <a:solidFill>
                  <a:schemeClr val="tx1"/>
                </a:solidFill>
                <a:effectLst/>
                <a:latin typeface="+mn-lt"/>
                <a:ea typeface="+mn-ea"/>
                <a:cs typeface="+mn-cs"/>
              </a:rPr>
              <a:t>Published report titled “An Examination of Safety Reports Involving Electronic Flight Bags and Portable Electronic Devices”</a:t>
            </a:r>
          </a:p>
          <a:p>
            <a:pPr rtl="0" eaLnBrk="1" fontAlgn="base" latinLnBrk="0" hangingPunct="1"/>
            <a:r>
              <a:rPr lang="en-US" sz="1200" b="1" i="0" u="none" strike="noStrike" kern="1200" baseline="0" dirty="0" smtClean="0">
                <a:solidFill>
                  <a:schemeClr val="tx1"/>
                </a:solidFill>
                <a:effectLst/>
                <a:latin typeface="+mn-lt"/>
                <a:ea typeface="+mn-ea"/>
                <a:cs typeface="+mn-cs"/>
              </a:rPr>
              <a:t>Complete</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Revised draft of the human factors considerations in the design and evaluation of Electronic Flight Bags (EFBs) document</a:t>
            </a:r>
          </a:p>
          <a:p>
            <a:pPr rtl="0" eaLnBrk="1" fontAlgn="base" latinLnBrk="0" hangingPunct="1"/>
            <a:r>
              <a:rPr lang="en-US" sz="1200" b="1" i="0" u="none" strike="noStrike" kern="1200" baseline="0" dirty="0" smtClean="0">
                <a:solidFill>
                  <a:schemeClr val="tx1"/>
                </a:solidFill>
                <a:effectLst/>
                <a:latin typeface="+mn-lt"/>
                <a:ea typeface="+mn-ea"/>
                <a:cs typeface="+mn-cs"/>
              </a:rPr>
              <a:t>Complete</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baseline="0" dirty="0" smtClean="0">
                <a:solidFill>
                  <a:schemeClr val="tx1"/>
                </a:solidFill>
                <a:effectLst/>
                <a:latin typeface="+mn-lt"/>
                <a:ea typeface="+mn-ea"/>
                <a:cs typeface="+mn-cs"/>
              </a:rPr>
              <a:t>Amendment to the Human Factors Considerations in the Design and Evaluation of EFB/PED report</a:t>
            </a:r>
            <a:endParaRPr lang="en-US" sz="1200" b="0" i="0" u="none" strike="noStrike" kern="1200" dirty="0" smtClean="0">
              <a:solidFill>
                <a:schemeClr val="tx1"/>
              </a:solidFill>
              <a:effectLst/>
              <a:latin typeface="+mn-lt"/>
              <a:ea typeface="+mn-ea"/>
              <a:cs typeface="+mn-cs"/>
            </a:endParaRPr>
          </a:p>
          <a:p>
            <a:pPr rtl="0" eaLnBrk="1" fontAlgn="base" latinLnBrk="0" hangingPunct="1"/>
            <a:r>
              <a:rPr lang="en-US" sz="1200" b="1" i="0" u="none" strike="noStrike" kern="1200" baseline="0" dirty="0" smtClean="0">
                <a:solidFill>
                  <a:schemeClr val="tx1"/>
                </a:solidFill>
                <a:effectLst/>
                <a:latin typeface="+mn-lt"/>
                <a:ea typeface="+mn-ea"/>
                <a:cs typeface="+mn-cs"/>
              </a:rPr>
              <a:t>Complete</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F097A7D-913B-4BBA-B44D-84D9E8FA5329}" type="slidenum">
              <a:rPr lang="en-US" smtClean="0"/>
              <a:pPr>
                <a:defRPr/>
              </a:pPr>
              <a:t>6</a:t>
            </a:fld>
            <a:endParaRPr lang="en-US" dirty="0"/>
          </a:p>
        </p:txBody>
      </p:sp>
    </p:spTree>
    <p:extLst>
      <p:ext uri="{BB962C8B-B14F-4D97-AF65-F5344CB8AC3E}">
        <p14:creationId xmlns:p14="http://schemas.microsoft.com/office/powerpoint/2010/main" val="396723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87" eaLnBrk="0" hangingPunct="0">
              <a:defRPr sz="2000" b="1">
                <a:solidFill>
                  <a:schemeClr val="tx1"/>
                </a:solidFill>
                <a:latin typeface="Arial" charset="0"/>
              </a:defRPr>
            </a:lvl1pPr>
            <a:lvl2pPr marL="754373" indent="-290143" defTabSz="918787" eaLnBrk="0" hangingPunct="0">
              <a:defRPr sz="2000" b="1">
                <a:solidFill>
                  <a:schemeClr val="tx1"/>
                </a:solidFill>
                <a:latin typeface="Arial" charset="0"/>
              </a:defRPr>
            </a:lvl2pPr>
            <a:lvl3pPr marL="1160573" indent="-232114" defTabSz="918787" eaLnBrk="0" hangingPunct="0">
              <a:defRPr sz="2000" b="1">
                <a:solidFill>
                  <a:schemeClr val="tx1"/>
                </a:solidFill>
                <a:latin typeface="Arial" charset="0"/>
              </a:defRPr>
            </a:lvl3pPr>
            <a:lvl4pPr marL="1624802" indent="-232114" defTabSz="918787" eaLnBrk="0" hangingPunct="0">
              <a:defRPr sz="2000" b="1">
                <a:solidFill>
                  <a:schemeClr val="tx1"/>
                </a:solidFill>
                <a:latin typeface="Arial" charset="0"/>
              </a:defRPr>
            </a:lvl4pPr>
            <a:lvl5pPr marL="2089031" indent="-232114" defTabSz="918787" eaLnBrk="0" hangingPunct="0">
              <a:defRPr sz="2000" b="1">
                <a:solidFill>
                  <a:schemeClr val="tx1"/>
                </a:solidFill>
                <a:latin typeface="Arial" charset="0"/>
              </a:defRPr>
            </a:lvl5pPr>
            <a:lvl6pPr marL="2553260" indent="-232114" defTabSz="918787" eaLnBrk="0" fontAlgn="base" hangingPunct="0">
              <a:spcBef>
                <a:spcPct val="0"/>
              </a:spcBef>
              <a:spcAft>
                <a:spcPct val="0"/>
              </a:spcAft>
              <a:defRPr sz="2000" b="1">
                <a:solidFill>
                  <a:schemeClr val="tx1"/>
                </a:solidFill>
                <a:latin typeface="Arial" charset="0"/>
              </a:defRPr>
            </a:lvl6pPr>
            <a:lvl7pPr marL="3017490" indent="-232114" defTabSz="918787" eaLnBrk="0" fontAlgn="base" hangingPunct="0">
              <a:spcBef>
                <a:spcPct val="0"/>
              </a:spcBef>
              <a:spcAft>
                <a:spcPct val="0"/>
              </a:spcAft>
              <a:defRPr sz="2000" b="1">
                <a:solidFill>
                  <a:schemeClr val="tx1"/>
                </a:solidFill>
                <a:latin typeface="Arial" charset="0"/>
              </a:defRPr>
            </a:lvl7pPr>
            <a:lvl8pPr marL="3481719" indent="-232114" defTabSz="918787" eaLnBrk="0" fontAlgn="base" hangingPunct="0">
              <a:spcBef>
                <a:spcPct val="0"/>
              </a:spcBef>
              <a:spcAft>
                <a:spcPct val="0"/>
              </a:spcAft>
              <a:defRPr sz="2000" b="1">
                <a:solidFill>
                  <a:schemeClr val="tx1"/>
                </a:solidFill>
                <a:latin typeface="Arial" charset="0"/>
              </a:defRPr>
            </a:lvl8pPr>
            <a:lvl9pPr marL="3945948" indent="-232114" defTabSz="918787" eaLnBrk="0" fontAlgn="base" hangingPunct="0">
              <a:spcBef>
                <a:spcPct val="0"/>
              </a:spcBef>
              <a:spcAft>
                <a:spcPct val="0"/>
              </a:spcAft>
              <a:defRPr sz="2000" b="1">
                <a:solidFill>
                  <a:schemeClr val="tx1"/>
                </a:solidFill>
                <a:latin typeface="Arial" charset="0"/>
              </a:defRPr>
            </a:lvl9pPr>
          </a:lstStyle>
          <a:p>
            <a:pPr eaLnBrk="1" hangingPunct="1"/>
            <a:fld id="{1DF0E558-83F9-4181-8993-F1035585B8F1}" type="slidenum">
              <a:rPr lang="en-US" sz="1200" b="0">
                <a:latin typeface="Times New Roman" pitchFamily="18" charset="0"/>
              </a:rPr>
              <a:pPr eaLnBrk="1" hangingPunct="1"/>
              <a:t>9</a:t>
            </a:fld>
            <a:endParaRPr lang="en-US" sz="1200" b="0" dirty="0">
              <a:latin typeface="Times New Roman" pitchFamily="18" charset="0"/>
            </a:endParaRPr>
          </a:p>
        </p:txBody>
      </p:sp>
    </p:spTree>
    <p:extLst>
      <p:ext uri="{BB962C8B-B14F-4D97-AF65-F5344CB8AC3E}">
        <p14:creationId xmlns:p14="http://schemas.microsoft.com/office/powerpoint/2010/main" val="306771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181100" y="674688"/>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xfrm>
            <a:off x="914711" y="4344024"/>
            <a:ext cx="5028579" cy="281690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000" dirty="0">
                <a:latin typeface="Arial" charset="0"/>
              </a:rPr>
              <a:t>Soooooo…..these were the critical milestones documented in the core requirement initially and in the PREP for FY15. So, I think previously they may have been funded with core but they would be considered NG for all future funding. Given our new classificaiton scheme for HMD and CVS in the NG program, we could delete the following bullets.</a:t>
            </a:r>
          </a:p>
          <a:p>
            <a:pPr>
              <a:defRPr/>
            </a:pPr>
            <a:endParaRPr lang="en-US" altLang="en-US" sz="1000" dirty="0">
              <a:latin typeface="Arial" charset="0"/>
            </a:endParaRPr>
          </a:p>
          <a:p>
            <a:pPr marL="168244" indent="-168244">
              <a:buFontTx/>
              <a:buChar char="•"/>
              <a:defRPr/>
            </a:pPr>
            <a:r>
              <a:rPr lang="en-US" altLang="en-US" sz="1000" dirty="0"/>
              <a:t>FY15 Industry survey and simulation on HMD</a:t>
            </a:r>
          </a:p>
          <a:p>
            <a:pPr marL="168244" indent="-168244">
              <a:buFontTx/>
              <a:buChar char="•"/>
              <a:defRPr/>
            </a:pPr>
            <a:r>
              <a:rPr lang="en-US" altLang="en-US" sz="1000" dirty="0"/>
              <a:t>FY16 Research plan for pilot performance with CVS.</a:t>
            </a:r>
          </a:p>
          <a:p>
            <a:pPr>
              <a:defRPr/>
            </a:pPr>
            <a:endParaRPr lang="en-US" altLang="en-US" sz="1000" dirty="0">
              <a:latin typeface="Arial" charset="0"/>
            </a:endParaRPr>
          </a:p>
        </p:txBody>
      </p:sp>
      <p:sp>
        <p:nvSpPr>
          <p:cNvPr id="7172" name="Slide Number Placeholder 3"/>
          <p:cNvSpPr>
            <a:spLocks noGrp="1"/>
          </p:cNvSpPr>
          <p:nvPr>
            <p:ph type="sldNum" sz="quarter" idx="5"/>
          </p:nvPr>
        </p:nvSpPr>
        <p:spPr/>
        <p:txBody>
          <a:bodyPr/>
          <a:lstStyle>
            <a:lvl1pPr defTabSz="914437" eaLnBrk="0" hangingPunct="0">
              <a:defRPr sz="2400">
                <a:solidFill>
                  <a:schemeClr val="tx1"/>
                </a:solidFill>
                <a:latin typeface="Arial" charset="0"/>
              </a:defRPr>
            </a:lvl1pPr>
            <a:lvl2pPr marL="729057" indent="-280406" defTabSz="914437" eaLnBrk="0" hangingPunct="0">
              <a:defRPr sz="2400">
                <a:solidFill>
                  <a:schemeClr val="tx1"/>
                </a:solidFill>
                <a:latin typeface="Arial" charset="0"/>
              </a:defRPr>
            </a:lvl2pPr>
            <a:lvl3pPr marL="1121626" indent="-224325" defTabSz="914437" eaLnBrk="0" hangingPunct="0">
              <a:defRPr sz="2400">
                <a:solidFill>
                  <a:schemeClr val="tx1"/>
                </a:solidFill>
                <a:latin typeface="Arial" charset="0"/>
              </a:defRPr>
            </a:lvl3pPr>
            <a:lvl4pPr marL="1570276" indent="-224325" defTabSz="914437" eaLnBrk="0" hangingPunct="0">
              <a:defRPr sz="2400">
                <a:solidFill>
                  <a:schemeClr val="tx1"/>
                </a:solidFill>
                <a:latin typeface="Arial" charset="0"/>
              </a:defRPr>
            </a:lvl4pPr>
            <a:lvl5pPr marL="2018927" indent="-224325" defTabSz="914437" eaLnBrk="0" hangingPunct="0">
              <a:defRPr sz="2400">
                <a:solidFill>
                  <a:schemeClr val="tx1"/>
                </a:solidFill>
                <a:latin typeface="Arial" charset="0"/>
              </a:defRPr>
            </a:lvl5pPr>
            <a:lvl6pPr marL="2467577" indent="-224325" defTabSz="914437" eaLnBrk="0" fontAlgn="base" hangingPunct="0">
              <a:spcBef>
                <a:spcPct val="50000"/>
              </a:spcBef>
              <a:spcAft>
                <a:spcPct val="0"/>
              </a:spcAft>
              <a:buChar char="•"/>
              <a:defRPr sz="2400">
                <a:solidFill>
                  <a:schemeClr val="tx1"/>
                </a:solidFill>
                <a:latin typeface="Arial" charset="0"/>
              </a:defRPr>
            </a:lvl6pPr>
            <a:lvl7pPr marL="2916227" indent="-224325" defTabSz="914437" eaLnBrk="0" fontAlgn="base" hangingPunct="0">
              <a:spcBef>
                <a:spcPct val="50000"/>
              </a:spcBef>
              <a:spcAft>
                <a:spcPct val="0"/>
              </a:spcAft>
              <a:buChar char="•"/>
              <a:defRPr sz="2400">
                <a:solidFill>
                  <a:schemeClr val="tx1"/>
                </a:solidFill>
                <a:latin typeface="Arial" charset="0"/>
              </a:defRPr>
            </a:lvl7pPr>
            <a:lvl8pPr marL="3364878" indent="-224325" defTabSz="914437" eaLnBrk="0" fontAlgn="base" hangingPunct="0">
              <a:spcBef>
                <a:spcPct val="50000"/>
              </a:spcBef>
              <a:spcAft>
                <a:spcPct val="0"/>
              </a:spcAft>
              <a:buChar char="•"/>
              <a:defRPr sz="2400">
                <a:solidFill>
                  <a:schemeClr val="tx1"/>
                </a:solidFill>
                <a:latin typeface="Arial" charset="0"/>
              </a:defRPr>
            </a:lvl8pPr>
            <a:lvl9pPr marL="3813528" indent="-224325" defTabSz="914437" eaLnBrk="0" fontAlgn="base" hangingPunct="0">
              <a:spcBef>
                <a:spcPct val="50000"/>
              </a:spcBef>
              <a:spcAft>
                <a:spcPct val="0"/>
              </a:spcAft>
              <a:buChar char="•"/>
              <a:defRPr sz="2400">
                <a:solidFill>
                  <a:schemeClr val="tx1"/>
                </a:solidFill>
                <a:latin typeface="Arial" charset="0"/>
              </a:defRPr>
            </a:lvl9pPr>
          </a:lstStyle>
          <a:p>
            <a:pPr eaLnBrk="1" hangingPunct="1">
              <a:defRPr/>
            </a:pPr>
            <a:fld id="{964501D5-B5A7-4041-B41B-2EFF56D0B83D}" type="slidenum">
              <a:rPr lang="en-US" sz="1200"/>
              <a:pPr eaLnBrk="1" hangingPunct="1">
                <a:defRPr/>
              </a:pPr>
              <a:t>10</a:t>
            </a:fld>
            <a:endParaRPr lang="en-US" sz="1200" dirty="0"/>
          </a:p>
        </p:txBody>
      </p:sp>
      <p:sp>
        <p:nvSpPr>
          <p:cNvPr id="13317" name="Header Placeholder 1"/>
          <p:cNvSpPr txBox="1">
            <a:spLocks/>
          </p:cNvSpPr>
          <p:nvPr/>
        </p:nvSpPr>
        <p:spPr bwMode="auto">
          <a:xfrm>
            <a:off x="1872905" y="299803"/>
            <a:ext cx="2972421"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DRAFT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87" eaLnBrk="0" hangingPunct="0">
              <a:defRPr sz="2000" b="1">
                <a:solidFill>
                  <a:schemeClr val="tx1"/>
                </a:solidFill>
                <a:latin typeface="Arial" charset="0"/>
              </a:defRPr>
            </a:lvl1pPr>
            <a:lvl2pPr marL="754373" indent="-290143" defTabSz="918787" eaLnBrk="0" hangingPunct="0">
              <a:defRPr sz="2000" b="1">
                <a:solidFill>
                  <a:schemeClr val="tx1"/>
                </a:solidFill>
                <a:latin typeface="Arial" charset="0"/>
              </a:defRPr>
            </a:lvl2pPr>
            <a:lvl3pPr marL="1160573" indent="-232114" defTabSz="918787" eaLnBrk="0" hangingPunct="0">
              <a:defRPr sz="2000" b="1">
                <a:solidFill>
                  <a:schemeClr val="tx1"/>
                </a:solidFill>
                <a:latin typeface="Arial" charset="0"/>
              </a:defRPr>
            </a:lvl3pPr>
            <a:lvl4pPr marL="1624802" indent="-232114" defTabSz="918787" eaLnBrk="0" hangingPunct="0">
              <a:defRPr sz="2000" b="1">
                <a:solidFill>
                  <a:schemeClr val="tx1"/>
                </a:solidFill>
                <a:latin typeface="Arial" charset="0"/>
              </a:defRPr>
            </a:lvl4pPr>
            <a:lvl5pPr marL="2089031" indent="-232114" defTabSz="918787" eaLnBrk="0" hangingPunct="0">
              <a:defRPr sz="2000" b="1">
                <a:solidFill>
                  <a:schemeClr val="tx1"/>
                </a:solidFill>
                <a:latin typeface="Arial" charset="0"/>
              </a:defRPr>
            </a:lvl5pPr>
            <a:lvl6pPr marL="2553260" indent="-232114" defTabSz="918787" eaLnBrk="0" fontAlgn="base" hangingPunct="0">
              <a:spcBef>
                <a:spcPct val="0"/>
              </a:spcBef>
              <a:spcAft>
                <a:spcPct val="0"/>
              </a:spcAft>
              <a:defRPr sz="2000" b="1">
                <a:solidFill>
                  <a:schemeClr val="tx1"/>
                </a:solidFill>
                <a:latin typeface="Arial" charset="0"/>
              </a:defRPr>
            </a:lvl6pPr>
            <a:lvl7pPr marL="3017490" indent="-232114" defTabSz="918787" eaLnBrk="0" fontAlgn="base" hangingPunct="0">
              <a:spcBef>
                <a:spcPct val="0"/>
              </a:spcBef>
              <a:spcAft>
                <a:spcPct val="0"/>
              </a:spcAft>
              <a:defRPr sz="2000" b="1">
                <a:solidFill>
                  <a:schemeClr val="tx1"/>
                </a:solidFill>
                <a:latin typeface="Arial" charset="0"/>
              </a:defRPr>
            </a:lvl7pPr>
            <a:lvl8pPr marL="3481719" indent="-232114" defTabSz="918787" eaLnBrk="0" fontAlgn="base" hangingPunct="0">
              <a:spcBef>
                <a:spcPct val="0"/>
              </a:spcBef>
              <a:spcAft>
                <a:spcPct val="0"/>
              </a:spcAft>
              <a:defRPr sz="2000" b="1">
                <a:solidFill>
                  <a:schemeClr val="tx1"/>
                </a:solidFill>
                <a:latin typeface="Arial" charset="0"/>
              </a:defRPr>
            </a:lvl8pPr>
            <a:lvl9pPr marL="3945948" indent="-232114" defTabSz="918787" eaLnBrk="0" fontAlgn="base" hangingPunct="0">
              <a:spcBef>
                <a:spcPct val="0"/>
              </a:spcBef>
              <a:spcAft>
                <a:spcPct val="0"/>
              </a:spcAft>
              <a:defRPr sz="2000" b="1">
                <a:solidFill>
                  <a:schemeClr val="tx1"/>
                </a:solidFill>
                <a:latin typeface="Arial" charset="0"/>
              </a:defRPr>
            </a:lvl9pPr>
          </a:lstStyle>
          <a:p>
            <a:pPr eaLnBrk="1" hangingPunct="1"/>
            <a:fld id="{1DF0E558-83F9-4181-8993-F1035585B8F1}" type="slidenum">
              <a:rPr lang="en-US" sz="1200" b="0">
                <a:latin typeface="Times New Roman" pitchFamily="18" charset="0"/>
              </a:rPr>
              <a:pPr eaLnBrk="1" hangingPunct="1"/>
              <a:t>11</a:t>
            </a:fld>
            <a:endParaRPr lang="en-US" sz="1200" b="0" dirty="0">
              <a:latin typeface="Times New Roman" pitchFamily="18" charset="0"/>
            </a:endParaRPr>
          </a:p>
        </p:txBody>
      </p:sp>
    </p:spTree>
    <p:extLst>
      <p:ext uri="{BB962C8B-B14F-4D97-AF65-F5344CB8AC3E}">
        <p14:creationId xmlns:p14="http://schemas.microsoft.com/office/powerpoint/2010/main" val="38844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81100" y="674688"/>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xfrm>
            <a:off x="914711" y="4344024"/>
            <a:ext cx="5028579" cy="28169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000">
              <a:latin typeface="Arial" charset="0"/>
            </a:endParaRPr>
          </a:p>
        </p:txBody>
      </p:sp>
      <p:sp>
        <p:nvSpPr>
          <p:cNvPr id="7172" name="Slide Number Placeholder 3"/>
          <p:cNvSpPr>
            <a:spLocks noGrp="1"/>
          </p:cNvSpPr>
          <p:nvPr>
            <p:ph type="sldNum" sz="quarter" idx="5"/>
          </p:nvPr>
        </p:nvSpPr>
        <p:spPr/>
        <p:txBody>
          <a:bodyPr/>
          <a:lstStyle>
            <a:lvl1pPr defTabSz="914437" eaLnBrk="0" hangingPunct="0">
              <a:defRPr sz="2400">
                <a:solidFill>
                  <a:schemeClr val="tx1"/>
                </a:solidFill>
                <a:latin typeface="Arial" charset="0"/>
              </a:defRPr>
            </a:lvl1pPr>
            <a:lvl2pPr marL="729057" indent="-280406" defTabSz="914437" eaLnBrk="0" hangingPunct="0">
              <a:defRPr sz="2400">
                <a:solidFill>
                  <a:schemeClr val="tx1"/>
                </a:solidFill>
                <a:latin typeface="Arial" charset="0"/>
              </a:defRPr>
            </a:lvl2pPr>
            <a:lvl3pPr marL="1121626" indent="-224325" defTabSz="914437" eaLnBrk="0" hangingPunct="0">
              <a:defRPr sz="2400">
                <a:solidFill>
                  <a:schemeClr val="tx1"/>
                </a:solidFill>
                <a:latin typeface="Arial" charset="0"/>
              </a:defRPr>
            </a:lvl3pPr>
            <a:lvl4pPr marL="1570276" indent="-224325" defTabSz="914437" eaLnBrk="0" hangingPunct="0">
              <a:defRPr sz="2400">
                <a:solidFill>
                  <a:schemeClr val="tx1"/>
                </a:solidFill>
                <a:latin typeface="Arial" charset="0"/>
              </a:defRPr>
            </a:lvl4pPr>
            <a:lvl5pPr marL="2018927" indent="-224325" defTabSz="914437" eaLnBrk="0" hangingPunct="0">
              <a:defRPr sz="2400">
                <a:solidFill>
                  <a:schemeClr val="tx1"/>
                </a:solidFill>
                <a:latin typeface="Arial" charset="0"/>
              </a:defRPr>
            </a:lvl5pPr>
            <a:lvl6pPr marL="2467577" indent="-224325" defTabSz="914437" eaLnBrk="0" fontAlgn="base" hangingPunct="0">
              <a:spcBef>
                <a:spcPct val="50000"/>
              </a:spcBef>
              <a:spcAft>
                <a:spcPct val="0"/>
              </a:spcAft>
              <a:buChar char="•"/>
              <a:defRPr sz="2400">
                <a:solidFill>
                  <a:schemeClr val="tx1"/>
                </a:solidFill>
                <a:latin typeface="Arial" charset="0"/>
              </a:defRPr>
            </a:lvl6pPr>
            <a:lvl7pPr marL="2916227" indent="-224325" defTabSz="914437" eaLnBrk="0" fontAlgn="base" hangingPunct="0">
              <a:spcBef>
                <a:spcPct val="50000"/>
              </a:spcBef>
              <a:spcAft>
                <a:spcPct val="0"/>
              </a:spcAft>
              <a:buChar char="•"/>
              <a:defRPr sz="2400">
                <a:solidFill>
                  <a:schemeClr val="tx1"/>
                </a:solidFill>
                <a:latin typeface="Arial" charset="0"/>
              </a:defRPr>
            </a:lvl7pPr>
            <a:lvl8pPr marL="3364878" indent="-224325" defTabSz="914437" eaLnBrk="0" fontAlgn="base" hangingPunct="0">
              <a:spcBef>
                <a:spcPct val="50000"/>
              </a:spcBef>
              <a:spcAft>
                <a:spcPct val="0"/>
              </a:spcAft>
              <a:buChar char="•"/>
              <a:defRPr sz="2400">
                <a:solidFill>
                  <a:schemeClr val="tx1"/>
                </a:solidFill>
                <a:latin typeface="Arial" charset="0"/>
              </a:defRPr>
            </a:lvl8pPr>
            <a:lvl9pPr marL="3813528" indent="-224325" defTabSz="914437" eaLnBrk="0" fontAlgn="base" hangingPunct="0">
              <a:spcBef>
                <a:spcPct val="50000"/>
              </a:spcBef>
              <a:spcAft>
                <a:spcPct val="0"/>
              </a:spcAft>
              <a:buChar char="•"/>
              <a:defRPr sz="2400">
                <a:solidFill>
                  <a:schemeClr val="tx1"/>
                </a:solidFill>
                <a:latin typeface="Arial" charset="0"/>
              </a:defRPr>
            </a:lvl9pPr>
          </a:lstStyle>
          <a:p>
            <a:pPr eaLnBrk="1" hangingPunct="1">
              <a:defRPr/>
            </a:pPr>
            <a:fld id="{6E265FCD-A6E1-47CF-AF03-DD411F4EC9C8}" type="slidenum">
              <a:rPr lang="en-US" sz="1200"/>
              <a:pPr eaLnBrk="1" hangingPunct="1">
                <a:defRPr/>
              </a:pPr>
              <a:t>12</a:t>
            </a:fld>
            <a:endParaRPr lang="en-US" sz="1200" dirty="0"/>
          </a:p>
        </p:txBody>
      </p:sp>
      <p:sp>
        <p:nvSpPr>
          <p:cNvPr id="14341" name="Header Placeholder 1"/>
          <p:cNvSpPr txBox="1">
            <a:spLocks/>
          </p:cNvSpPr>
          <p:nvPr/>
        </p:nvSpPr>
        <p:spPr bwMode="auto">
          <a:xfrm>
            <a:off x="1872905" y="299803"/>
            <a:ext cx="2972421"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DRAFT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87" eaLnBrk="0" hangingPunct="0">
              <a:defRPr sz="2000" b="1">
                <a:solidFill>
                  <a:schemeClr val="tx1"/>
                </a:solidFill>
                <a:latin typeface="Arial" charset="0"/>
              </a:defRPr>
            </a:lvl1pPr>
            <a:lvl2pPr marL="754373" indent="-290143" defTabSz="918787" eaLnBrk="0" hangingPunct="0">
              <a:defRPr sz="2000" b="1">
                <a:solidFill>
                  <a:schemeClr val="tx1"/>
                </a:solidFill>
                <a:latin typeface="Arial" charset="0"/>
              </a:defRPr>
            </a:lvl2pPr>
            <a:lvl3pPr marL="1160573" indent="-232114" defTabSz="918787" eaLnBrk="0" hangingPunct="0">
              <a:defRPr sz="2000" b="1">
                <a:solidFill>
                  <a:schemeClr val="tx1"/>
                </a:solidFill>
                <a:latin typeface="Arial" charset="0"/>
              </a:defRPr>
            </a:lvl3pPr>
            <a:lvl4pPr marL="1624802" indent="-232114" defTabSz="918787" eaLnBrk="0" hangingPunct="0">
              <a:defRPr sz="2000" b="1">
                <a:solidFill>
                  <a:schemeClr val="tx1"/>
                </a:solidFill>
                <a:latin typeface="Arial" charset="0"/>
              </a:defRPr>
            </a:lvl4pPr>
            <a:lvl5pPr marL="2089031" indent="-232114" defTabSz="918787" eaLnBrk="0" hangingPunct="0">
              <a:defRPr sz="2000" b="1">
                <a:solidFill>
                  <a:schemeClr val="tx1"/>
                </a:solidFill>
                <a:latin typeface="Arial" charset="0"/>
              </a:defRPr>
            </a:lvl5pPr>
            <a:lvl6pPr marL="2553260" indent="-232114" defTabSz="918787" eaLnBrk="0" fontAlgn="base" hangingPunct="0">
              <a:spcBef>
                <a:spcPct val="0"/>
              </a:spcBef>
              <a:spcAft>
                <a:spcPct val="0"/>
              </a:spcAft>
              <a:defRPr sz="2000" b="1">
                <a:solidFill>
                  <a:schemeClr val="tx1"/>
                </a:solidFill>
                <a:latin typeface="Arial" charset="0"/>
              </a:defRPr>
            </a:lvl6pPr>
            <a:lvl7pPr marL="3017490" indent="-232114" defTabSz="918787" eaLnBrk="0" fontAlgn="base" hangingPunct="0">
              <a:spcBef>
                <a:spcPct val="0"/>
              </a:spcBef>
              <a:spcAft>
                <a:spcPct val="0"/>
              </a:spcAft>
              <a:defRPr sz="2000" b="1">
                <a:solidFill>
                  <a:schemeClr val="tx1"/>
                </a:solidFill>
                <a:latin typeface="Arial" charset="0"/>
              </a:defRPr>
            </a:lvl7pPr>
            <a:lvl8pPr marL="3481719" indent="-232114" defTabSz="918787" eaLnBrk="0" fontAlgn="base" hangingPunct="0">
              <a:spcBef>
                <a:spcPct val="0"/>
              </a:spcBef>
              <a:spcAft>
                <a:spcPct val="0"/>
              </a:spcAft>
              <a:defRPr sz="2000" b="1">
                <a:solidFill>
                  <a:schemeClr val="tx1"/>
                </a:solidFill>
                <a:latin typeface="Arial" charset="0"/>
              </a:defRPr>
            </a:lvl8pPr>
            <a:lvl9pPr marL="3945948" indent="-232114" defTabSz="918787" eaLnBrk="0" fontAlgn="base" hangingPunct="0">
              <a:spcBef>
                <a:spcPct val="0"/>
              </a:spcBef>
              <a:spcAft>
                <a:spcPct val="0"/>
              </a:spcAft>
              <a:defRPr sz="2000" b="1">
                <a:solidFill>
                  <a:schemeClr val="tx1"/>
                </a:solidFill>
                <a:latin typeface="Arial" charset="0"/>
              </a:defRPr>
            </a:lvl9pPr>
          </a:lstStyle>
          <a:p>
            <a:pPr eaLnBrk="1" hangingPunct="1"/>
            <a:fld id="{1DF0E558-83F9-4181-8993-F1035585B8F1}" type="slidenum">
              <a:rPr lang="en-US" sz="1200" b="0">
                <a:latin typeface="Times New Roman" pitchFamily="18" charset="0"/>
              </a:rPr>
              <a:pPr eaLnBrk="1" hangingPunct="1"/>
              <a:t>13</a:t>
            </a:fld>
            <a:endParaRPr lang="en-US" sz="1200" b="0" dirty="0">
              <a:latin typeface="Times New Roman" pitchFamily="18" charset="0"/>
            </a:endParaRPr>
          </a:p>
        </p:txBody>
      </p:sp>
    </p:spTree>
    <p:extLst>
      <p:ext uri="{BB962C8B-B14F-4D97-AF65-F5344CB8AC3E}">
        <p14:creationId xmlns:p14="http://schemas.microsoft.com/office/powerpoint/2010/main" val="3107123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dirty="0">
                  <a:solidFill>
                    <a:srgbClr val="FFFFFF"/>
                  </a:solidFill>
                  <a:cs typeface="+mn-cs"/>
                </a:rPr>
                <a:t>Federal Aviation</a:t>
              </a:r>
            </a:p>
            <a:p>
              <a:pPr eaLnBrk="1" hangingPunct="1">
                <a:lnSpc>
                  <a:spcPct val="85000"/>
                </a:lnSpc>
                <a:defRPr/>
              </a:pPr>
              <a:r>
                <a:rPr lang="en-US" sz="1800" b="1" dirty="0">
                  <a:solidFill>
                    <a:srgbClr val="FFFFFF"/>
                  </a:solidFill>
                  <a:cs typeface="+mn-cs"/>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a:t>Click to edit Master title style</a:t>
            </a:r>
          </a:p>
        </p:txBody>
      </p:sp>
    </p:spTree>
    <p:extLst>
      <p:ext uri="{BB962C8B-B14F-4D97-AF65-F5344CB8AC3E}">
        <p14:creationId xmlns:p14="http://schemas.microsoft.com/office/powerpoint/2010/main" val="243768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p:txBody>
          <a:bodyPr/>
          <a:lstStyle>
            <a:lvl1pPr fontAlgn="auto">
              <a:spcAft>
                <a:spcPts val="0"/>
              </a:spcAft>
              <a:defRPr/>
            </a:lvl1pPr>
          </a:lstStyle>
          <a:p>
            <a:pPr>
              <a:defRPr/>
            </a:pPr>
            <a:fld id="{321CEEA4-56C6-45EA-8B58-2A8555C6DF3D}" type="slidenum">
              <a:rPr lang="en-US"/>
              <a:pPr>
                <a:defRPr/>
              </a:pPr>
              <a:t>‹#›</a:t>
            </a:fld>
            <a:endParaRPr lang="en-US" dirty="0"/>
          </a:p>
        </p:txBody>
      </p:sp>
    </p:spTree>
    <p:extLst>
      <p:ext uri="{BB962C8B-B14F-4D97-AF65-F5344CB8AC3E}">
        <p14:creationId xmlns:p14="http://schemas.microsoft.com/office/powerpoint/2010/main" val="106690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p:txBody>
          <a:bodyPr/>
          <a:lstStyle>
            <a:lvl1pPr fontAlgn="auto">
              <a:spcAft>
                <a:spcPts val="0"/>
              </a:spcAft>
              <a:defRPr/>
            </a:lvl1pPr>
          </a:lstStyle>
          <a:p>
            <a:pPr>
              <a:defRPr/>
            </a:pPr>
            <a:fld id="{B8D580EC-4C96-451E-8A46-D536094D3797}" type="slidenum">
              <a:rPr lang="en-US"/>
              <a:pPr>
                <a:defRPr/>
              </a:pPr>
              <a:t>‹#›</a:t>
            </a:fld>
            <a:endParaRPr lang="en-US" dirty="0"/>
          </a:p>
        </p:txBody>
      </p:sp>
    </p:spTree>
    <p:extLst>
      <p:ext uri="{BB962C8B-B14F-4D97-AF65-F5344CB8AC3E}">
        <p14:creationId xmlns:p14="http://schemas.microsoft.com/office/powerpoint/2010/main" val="181167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9863" y="140788"/>
            <a:ext cx="8472488" cy="847204"/>
          </a:xfrm>
        </p:spPr>
        <p:txBody>
          <a:bodyPr>
            <a:normAutofit/>
          </a:bodyPr>
          <a:lstStyle>
            <a:lvl1pPr algn="ctr">
              <a:defRPr sz="2000">
                <a:latin typeface="Calibri" panose="020F0502020204030204" pitchFamily="34" charset="0"/>
              </a:defRPr>
            </a:lvl1pPr>
          </a:lstStyle>
          <a:p>
            <a:r>
              <a:rPr lang="en-US" dirty="0"/>
              <a:t>Click to edit Master title style</a:t>
            </a:r>
          </a:p>
        </p:txBody>
      </p:sp>
      <p:sp>
        <p:nvSpPr>
          <p:cNvPr id="4" name="Rectangle 9"/>
          <p:cNvSpPr>
            <a:spLocks noGrp="1" noChangeArrowheads="1"/>
          </p:cNvSpPr>
          <p:nvPr>
            <p:ph type="sldNum" sz="quarter" idx="10"/>
          </p:nvPr>
        </p:nvSpPr>
        <p:spPr>
          <a:xfrm>
            <a:off x="6858000" y="6400800"/>
            <a:ext cx="2133600" cy="323850"/>
          </a:xfrm>
        </p:spPr>
        <p:txBody>
          <a:bodyPr/>
          <a:lstStyle>
            <a:lvl1pPr fontAlgn="auto">
              <a:spcAft>
                <a:spcPts val="0"/>
              </a:spcAft>
              <a:defRPr>
                <a:latin typeface="Calibri" panose="020F0502020204030204" pitchFamily="34" charset="0"/>
              </a:defRPr>
            </a:lvl1pPr>
          </a:lstStyle>
          <a:p>
            <a:pPr>
              <a:defRPr/>
            </a:pPr>
            <a:fld id="{912EE38F-6531-4F65-B842-D6CB9F70EFDF}" type="slidenum">
              <a:rPr lang="en-US" smtClean="0"/>
              <a:pPr>
                <a:defRPr/>
              </a:pPr>
              <a:t>‹#›</a:t>
            </a:fld>
            <a:endParaRPr lang="en-US" dirty="0"/>
          </a:p>
        </p:txBody>
      </p:sp>
      <p:sp>
        <p:nvSpPr>
          <p:cNvPr id="6" name="Rectangle 3"/>
          <p:cNvSpPr>
            <a:spLocks noChangeArrowheads="1"/>
          </p:cNvSpPr>
          <p:nvPr userDrawn="1"/>
        </p:nvSpPr>
        <p:spPr bwMode="auto">
          <a:xfrm>
            <a:off x="153553" y="3505200"/>
            <a:ext cx="411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600" u="sng" dirty="0">
                <a:solidFill>
                  <a:srgbClr val="000000"/>
                </a:solidFill>
                <a:latin typeface="Calibri" panose="020F0502020204030204" pitchFamily="34" charset="0"/>
              </a:rPr>
              <a:t>Critical Milestones</a:t>
            </a:r>
            <a:r>
              <a:rPr lang="en-US" altLang="en-US" sz="1600" b="0" dirty="0">
                <a:solidFill>
                  <a:srgbClr val="000000"/>
                </a:solidFill>
                <a:latin typeface="Calibri" panose="020F0502020204030204" pitchFamily="34" charset="0"/>
              </a:rPr>
              <a:t>  </a:t>
            </a:r>
            <a:endParaRPr lang="en-US" altLang="en-US" sz="1600" b="0" i="1" dirty="0">
              <a:solidFill>
                <a:srgbClr val="000000"/>
              </a:solidFill>
              <a:latin typeface="Calibri" panose="020F0502020204030204" pitchFamily="34" charset="0"/>
            </a:endParaRPr>
          </a:p>
        </p:txBody>
      </p:sp>
      <p:sp>
        <p:nvSpPr>
          <p:cNvPr id="7" name="Rectangle 4"/>
          <p:cNvSpPr>
            <a:spLocks noChangeArrowheads="1"/>
          </p:cNvSpPr>
          <p:nvPr userDrawn="1"/>
        </p:nvSpPr>
        <p:spPr bwMode="auto">
          <a:xfrm>
            <a:off x="4566107" y="1066800"/>
            <a:ext cx="4267200" cy="34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eaLnBrk="1" hangingPunct="1">
              <a:buFontTx/>
              <a:buNone/>
            </a:pPr>
            <a:r>
              <a:rPr lang="en-US" altLang="en-US" sz="1600" u="sng" dirty="0">
                <a:solidFill>
                  <a:srgbClr val="000000"/>
                </a:solidFill>
                <a:latin typeface="Calibri" panose="020F0502020204030204" pitchFamily="34" charset="0"/>
              </a:rPr>
              <a:t>Sponsor Outcome</a:t>
            </a:r>
          </a:p>
        </p:txBody>
      </p:sp>
      <p:sp>
        <p:nvSpPr>
          <p:cNvPr id="8" name="Rectangle 5"/>
          <p:cNvSpPr>
            <a:spLocks noChangeArrowheads="1"/>
          </p:cNvSpPr>
          <p:nvPr userDrawn="1"/>
        </p:nvSpPr>
        <p:spPr bwMode="auto">
          <a:xfrm>
            <a:off x="153553" y="1066277"/>
            <a:ext cx="4572000" cy="52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en-US" sz="1600" b="1" u="sng" dirty="0">
                <a:solidFill>
                  <a:srgbClr val="000000"/>
                </a:solidFill>
                <a:latin typeface="Calibri" panose="020F0502020204030204" pitchFamily="34" charset="0"/>
              </a:rPr>
              <a:t>Research Requirement Description</a:t>
            </a:r>
            <a:endParaRPr lang="en-US" sz="1600" u="sng" dirty="0">
              <a:solidFill>
                <a:srgbClr val="000000"/>
              </a:solidFill>
              <a:latin typeface="Calibri" panose="020F0502020204030204" pitchFamily="34" charset="0"/>
            </a:endParaRPr>
          </a:p>
        </p:txBody>
      </p:sp>
      <p:sp>
        <p:nvSpPr>
          <p:cNvPr id="9" name="Rectangle 6"/>
          <p:cNvSpPr>
            <a:spLocks noChangeArrowheads="1"/>
          </p:cNvSpPr>
          <p:nvPr userDrawn="1"/>
        </p:nvSpPr>
        <p:spPr bwMode="auto">
          <a:xfrm>
            <a:off x="4495800" y="3505200"/>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600" u="sng" dirty="0">
                <a:solidFill>
                  <a:srgbClr val="000000"/>
                </a:solidFill>
                <a:latin typeface="Calibri" panose="020F0502020204030204" pitchFamily="34" charset="0"/>
              </a:rPr>
              <a:t>Research Accomplishments in FY16</a:t>
            </a:r>
          </a:p>
          <a:p>
            <a:pPr eaLnBrk="1" hangingPunct="1">
              <a:buFontTx/>
              <a:buNone/>
            </a:pPr>
            <a:endParaRPr lang="en-US" altLang="en-US" sz="1800" dirty="0">
              <a:solidFill>
                <a:srgbClr val="000000"/>
              </a:solidFill>
              <a:latin typeface="Calibri" panose="020F0502020204030204" pitchFamily="34" charset="0"/>
            </a:endParaRPr>
          </a:p>
        </p:txBody>
      </p:sp>
      <p:sp>
        <p:nvSpPr>
          <p:cNvPr id="10" name="Line 7"/>
          <p:cNvSpPr>
            <a:spLocks noChangeShapeType="1"/>
          </p:cNvSpPr>
          <p:nvPr userDrawn="1"/>
        </p:nvSpPr>
        <p:spPr bwMode="auto">
          <a:xfrm>
            <a:off x="4495800" y="1371600"/>
            <a:ext cx="0" cy="464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11" name="Line 8"/>
          <p:cNvSpPr>
            <a:spLocks noChangeShapeType="1"/>
          </p:cNvSpPr>
          <p:nvPr userDrawn="1"/>
        </p:nvSpPr>
        <p:spPr bwMode="auto">
          <a:xfrm>
            <a:off x="-5893" y="3505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12" name="Text Box 9"/>
          <p:cNvSpPr txBox="1">
            <a:spLocks noChangeArrowheads="1"/>
          </p:cNvSpPr>
          <p:nvPr userDrawn="1"/>
        </p:nvSpPr>
        <p:spPr bwMode="auto">
          <a:xfrm>
            <a:off x="4572000" y="1524000"/>
            <a:ext cx="2744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solidFill>
                <a:srgbClr val="000000"/>
              </a:solidFill>
              <a:latin typeface="Calibri" panose="020F0502020204030204" pitchFamily="34" charset="0"/>
            </a:endParaRPr>
          </a:p>
        </p:txBody>
      </p:sp>
      <p:sp>
        <p:nvSpPr>
          <p:cNvPr id="16" name="Rectangle 2"/>
          <p:cNvSpPr>
            <a:spLocks noChangeArrowheads="1"/>
          </p:cNvSpPr>
          <p:nvPr userDrawn="1"/>
        </p:nvSpPr>
        <p:spPr bwMode="auto">
          <a:xfrm>
            <a:off x="157163" y="4191000"/>
            <a:ext cx="4338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200" b="0">
              <a:solidFill>
                <a:srgbClr val="000000"/>
              </a:solidFill>
              <a:latin typeface="Calibri" panose="020F0502020204030204" pitchFamily="34" charset="0"/>
            </a:endParaRPr>
          </a:p>
        </p:txBody>
      </p:sp>
      <p:sp>
        <p:nvSpPr>
          <p:cNvPr id="20" name="Text Placeholder 19"/>
          <p:cNvSpPr>
            <a:spLocks noGrp="1"/>
          </p:cNvSpPr>
          <p:nvPr>
            <p:ph type="body" sz="quarter" idx="11"/>
          </p:nvPr>
        </p:nvSpPr>
        <p:spPr>
          <a:xfrm>
            <a:off x="267277" y="1492250"/>
            <a:ext cx="4114800" cy="2012950"/>
          </a:xfrm>
        </p:spPr>
        <p:txBody>
          <a:bodyPr>
            <a:normAutofit/>
          </a:bodyPr>
          <a:lstStyle>
            <a:lvl1pPr marL="112713" indent="-112713">
              <a:defRPr sz="1400" b="0">
                <a:latin typeface="Calibri" panose="020F0502020204030204" pitchFamily="34" charset="0"/>
              </a:defRPr>
            </a:lvl1pPr>
            <a:lvl2pPr marL="225425" indent="-111125">
              <a:defRPr sz="1200" b="0">
                <a:latin typeface="Calibri" panose="020F0502020204030204" pitchFamily="34" charset="0"/>
              </a:defRPr>
            </a:lvl2pPr>
            <a:lvl3pPr>
              <a:defRPr sz="1100" b="0">
                <a:latin typeface="Calibri" panose="020F0502020204030204" pitchFamily="34" charset="0"/>
              </a:defRPr>
            </a:lvl3pPr>
            <a:lvl4pPr>
              <a:defRPr sz="1050" b="0">
                <a:latin typeface="Calibri" panose="020F0502020204030204" pitchFamily="34" charset="0"/>
              </a:defRPr>
            </a:lvl4pPr>
            <a:lvl5pPr>
              <a:defRPr sz="1050" b="0">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9"/>
          <p:cNvSpPr>
            <a:spLocks noGrp="1"/>
          </p:cNvSpPr>
          <p:nvPr>
            <p:ph type="body" sz="quarter" idx="12"/>
          </p:nvPr>
        </p:nvSpPr>
        <p:spPr>
          <a:xfrm>
            <a:off x="4605914" y="1492250"/>
            <a:ext cx="4114800" cy="2012950"/>
          </a:xfrm>
        </p:spPr>
        <p:txBody>
          <a:bodyPr>
            <a:normAutofit/>
          </a:bodyPr>
          <a:lstStyle>
            <a:lvl1pPr marL="112713" indent="-112713">
              <a:defRPr sz="1400" b="0">
                <a:latin typeface="Calibri" panose="020F0502020204030204" pitchFamily="34" charset="0"/>
              </a:defRPr>
            </a:lvl1pPr>
            <a:lvl2pPr marL="225425" indent="-111125">
              <a:defRPr sz="1200" b="0">
                <a:latin typeface="Calibri" panose="020F0502020204030204" pitchFamily="34" charset="0"/>
              </a:defRPr>
            </a:lvl2pPr>
            <a:lvl3pPr>
              <a:defRPr sz="1100" b="0">
                <a:latin typeface="Calibri" panose="020F0502020204030204" pitchFamily="34" charset="0"/>
              </a:defRPr>
            </a:lvl3pPr>
            <a:lvl4pPr>
              <a:defRPr sz="1050" b="0">
                <a:latin typeface="Calibri" panose="020F0502020204030204" pitchFamily="34" charset="0"/>
              </a:defRPr>
            </a:lvl4pPr>
            <a:lvl5pPr>
              <a:defRPr sz="1050" b="0">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9"/>
          <p:cNvSpPr>
            <a:spLocks noGrp="1"/>
          </p:cNvSpPr>
          <p:nvPr>
            <p:ph type="body" sz="quarter" idx="13"/>
          </p:nvPr>
        </p:nvSpPr>
        <p:spPr>
          <a:xfrm>
            <a:off x="4603685" y="3886200"/>
            <a:ext cx="4114800" cy="2012950"/>
          </a:xfrm>
        </p:spPr>
        <p:txBody>
          <a:bodyPr>
            <a:normAutofit/>
          </a:bodyPr>
          <a:lstStyle>
            <a:lvl1pPr marL="112713" indent="-112713">
              <a:defRPr sz="1400" b="0">
                <a:latin typeface="Calibri" panose="020F0502020204030204" pitchFamily="34" charset="0"/>
              </a:defRPr>
            </a:lvl1pPr>
            <a:lvl2pPr marL="225425" indent="-111125">
              <a:defRPr sz="1200" b="0">
                <a:latin typeface="Calibri" panose="020F0502020204030204" pitchFamily="34" charset="0"/>
              </a:defRPr>
            </a:lvl2pPr>
            <a:lvl3pPr>
              <a:defRPr sz="1100" b="0">
                <a:latin typeface="Calibri" panose="020F0502020204030204" pitchFamily="34" charset="0"/>
              </a:defRPr>
            </a:lvl3pPr>
            <a:lvl4pPr>
              <a:defRPr sz="1050" b="0">
                <a:latin typeface="Calibri" panose="020F0502020204030204" pitchFamily="34" charset="0"/>
              </a:defRPr>
            </a:lvl4pPr>
            <a:lvl5pPr>
              <a:defRPr sz="1050" b="0">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658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7" descr="FAA_NG_PPT_01_Tit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3"/>
            <a:ext cx="7772400" cy="1123495"/>
          </a:xfrm>
        </p:spPr>
        <p:txBody>
          <a:bodyPr anchor="b">
            <a:normAutofit/>
          </a:bodyPr>
          <a:lstStyle>
            <a:lvl1pPr algn="l">
              <a:defRPr sz="2400" b="1">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1500" b="1">
                <a:solidFill>
                  <a:srgbClr val="8EB4E3"/>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a:xfrm>
            <a:off x="6821488" y="3505202"/>
            <a:ext cx="1636712" cy="365125"/>
          </a:xfrm>
          <a:prstGeom prst="rect">
            <a:avLst/>
          </a:prstGeom>
        </p:spPr>
        <p:txBody>
          <a:bodyPr/>
          <a:lstStyle>
            <a:lvl1pPr algn="r" fontAlgn="auto">
              <a:spcBef>
                <a:spcPts val="0"/>
              </a:spcBef>
              <a:spcAft>
                <a:spcPts val="0"/>
              </a:spcAft>
              <a:defRPr sz="750" spc="0" smtClean="0">
                <a:solidFill>
                  <a:schemeClr val="tx2">
                    <a:lumMod val="40000"/>
                    <a:lumOff val="60000"/>
                  </a:schemeClr>
                </a:solidFill>
                <a:latin typeface="Arial"/>
                <a:cs typeface="Arial"/>
              </a:defRPr>
            </a:lvl1pPr>
          </a:lstStyle>
          <a:p>
            <a:fld id="{44168BC0-32A4-4291-B55E-7B7B3F1C6A7E}" type="datetime1">
              <a:rPr lang="en-US" smtClean="0"/>
              <a:t>9/8/2016</a:t>
            </a:fld>
            <a:endParaRPr lang="en-US" dirty="0"/>
          </a:p>
        </p:txBody>
      </p:sp>
    </p:spTree>
    <p:extLst>
      <p:ext uri="{BB962C8B-B14F-4D97-AF65-F5344CB8AC3E}">
        <p14:creationId xmlns:p14="http://schemas.microsoft.com/office/powerpoint/2010/main" val="354241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6F1E2BD0-5F9E-4CD7-9EE5-01B154784262}" type="slidenum">
              <a:rPr lang="en-US"/>
              <a:pPr>
                <a:defRPr/>
              </a:pPr>
              <a:t>‹#›</a:t>
            </a:fld>
            <a:endParaRPr lang="en-US" dirty="0"/>
          </a:p>
        </p:txBody>
      </p:sp>
    </p:spTree>
    <p:extLst>
      <p:ext uri="{BB962C8B-B14F-4D97-AF65-F5344CB8AC3E}">
        <p14:creationId xmlns:p14="http://schemas.microsoft.com/office/powerpoint/2010/main" val="1903788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9863" y="140788"/>
            <a:ext cx="8472488" cy="847204"/>
          </a:xfrm>
        </p:spPr>
        <p:txBody>
          <a:bodyPr>
            <a:normAutofit/>
          </a:bodyPr>
          <a:lstStyle>
            <a:lvl1pPr algn="ctr">
              <a:defRPr sz="2000">
                <a:latin typeface="Calibri" panose="020F0502020204030204" pitchFamily="34" charset="0"/>
              </a:defRPr>
            </a:lvl1pPr>
          </a:lstStyle>
          <a:p>
            <a:r>
              <a:rPr lang="en-US" dirty="0"/>
              <a:t>Click to edit Master title style</a:t>
            </a:r>
          </a:p>
        </p:txBody>
      </p:sp>
      <p:sp>
        <p:nvSpPr>
          <p:cNvPr id="4" name="Rectangle 9"/>
          <p:cNvSpPr>
            <a:spLocks noGrp="1" noChangeArrowheads="1"/>
          </p:cNvSpPr>
          <p:nvPr>
            <p:ph type="sldNum" sz="quarter" idx="10"/>
          </p:nvPr>
        </p:nvSpPr>
        <p:spPr>
          <a:xfrm>
            <a:off x="6858000" y="6400800"/>
            <a:ext cx="2133600" cy="323850"/>
          </a:xfrm>
        </p:spPr>
        <p:txBody>
          <a:bodyPr/>
          <a:lstStyle>
            <a:lvl1pPr fontAlgn="auto">
              <a:spcAft>
                <a:spcPts val="0"/>
              </a:spcAft>
              <a:defRPr>
                <a:latin typeface="Calibri" panose="020F0502020204030204" pitchFamily="34" charset="0"/>
              </a:defRPr>
            </a:lvl1pPr>
          </a:lstStyle>
          <a:p>
            <a:pPr>
              <a:defRPr/>
            </a:pPr>
            <a:fld id="{912EE38F-6531-4F65-B842-D6CB9F70EFDF}" type="slidenum">
              <a:rPr lang="en-US" smtClean="0"/>
              <a:pPr>
                <a:defRPr/>
              </a:pPr>
              <a:t>‹#›</a:t>
            </a:fld>
            <a:endParaRPr lang="en-US" dirty="0"/>
          </a:p>
        </p:txBody>
      </p:sp>
      <p:sp>
        <p:nvSpPr>
          <p:cNvPr id="6" name="Rectangle 3"/>
          <p:cNvSpPr>
            <a:spLocks noChangeArrowheads="1"/>
          </p:cNvSpPr>
          <p:nvPr userDrawn="1"/>
        </p:nvSpPr>
        <p:spPr bwMode="auto">
          <a:xfrm>
            <a:off x="153553" y="3505200"/>
            <a:ext cx="411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600" u="sng" dirty="0">
                <a:solidFill>
                  <a:srgbClr val="000000"/>
                </a:solidFill>
                <a:latin typeface="Calibri" panose="020F0502020204030204" pitchFamily="34" charset="0"/>
              </a:rPr>
              <a:t>Critical Milestones</a:t>
            </a:r>
            <a:r>
              <a:rPr lang="en-US" altLang="en-US" sz="1600" b="0" dirty="0">
                <a:solidFill>
                  <a:srgbClr val="000000"/>
                </a:solidFill>
                <a:latin typeface="Calibri" panose="020F0502020204030204" pitchFamily="34" charset="0"/>
              </a:rPr>
              <a:t>  </a:t>
            </a:r>
            <a:endParaRPr lang="en-US" altLang="en-US" sz="1600" b="0" i="1" dirty="0">
              <a:solidFill>
                <a:srgbClr val="000000"/>
              </a:solidFill>
              <a:latin typeface="Calibri" panose="020F0502020204030204" pitchFamily="34" charset="0"/>
            </a:endParaRPr>
          </a:p>
        </p:txBody>
      </p:sp>
      <p:sp>
        <p:nvSpPr>
          <p:cNvPr id="7" name="Rectangle 4"/>
          <p:cNvSpPr>
            <a:spLocks noChangeArrowheads="1"/>
          </p:cNvSpPr>
          <p:nvPr userDrawn="1"/>
        </p:nvSpPr>
        <p:spPr bwMode="auto">
          <a:xfrm>
            <a:off x="4566107" y="1066800"/>
            <a:ext cx="4267200" cy="34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eaLnBrk="1" hangingPunct="1">
              <a:buFontTx/>
              <a:buNone/>
            </a:pPr>
            <a:r>
              <a:rPr lang="en-US" altLang="en-US" sz="1600" u="sng" dirty="0">
                <a:solidFill>
                  <a:srgbClr val="000000"/>
                </a:solidFill>
                <a:latin typeface="Calibri" panose="020F0502020204030204" pitchFamily="34" charset="0"/>
              </a:rPr>
              <a:t>Sponsor Outcome</a:t>
            </a:r>
          </a:p>
        </p:txBody>
      </p:sp>
      <p:sp>
        <p:nvSpPr>
          <p:cNvPr id="8" name="Rectangle 5"/>
          <p:cNvSpPr>
            <a:spLocks noChangeArrowheads="1"/>
          </p:cNvSpPr>
          <p:nvPr userDrawn="1"/>
        </p:nvSpPr>
        <p:spPr bwMode="auto">
          <a:xfrm>
            <a:off x="153553" y="1066277"/>
            <a:ext cx="4572000" cy="52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en-US" sz="1600" b="1" u="sng" dirty="0">
                <a:solidFill>
                  <a:srgbClr val="000000"/>
                </a:solidFill>
                <a:latin typeface="Calibri" panose="020F0502020204030204" pitchFamily="34" charset="0"/>
              </a:rPr>
              <a:t>Research Requirement Description</a:t>
            </a:r>
            <a:endParaRPr lang="en-US" sz="1600" u="sng" dirty="0">
              <a:solidFill>
                <a:srgbClr val="000000"/>
              </a:solidFill>
              <a:latin typeface="Calibri" panose="020F0502020204030204" pitchFamily="34" charset="0"/>
            </a:endParaRPr>
          </a:p>
        </p:txBody>
      </p:sp>
      <p:sp>
        <p:nvSpPr>
          <p:cNvPr id="9" name="Rectangle 6"/>
          <p:cNvSpPr>
            <a:spLocks noChangeArrowheads="1"/>
          </p:cNvSpPr>
          <p:nvPr userDrawn="1"/>
        </p:nvSpPr>
        <p:spPr bwMode="auto">
          <a:xfrm>
            <a:off x="4495800" y="3505200"/>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600" u="sng" dirty="0">
                <a:solidFill>
                  <a:srgbClr val="000000"/>
                </a:solidFill>
                <a:latin typeface="Calibri" panose="020F0502020204030204" pitchFamily="34" charset="0"/>
              </a:rPr>
              <a:t>Research Accomplishments in FY16</a:t>
            </a:r>
          </a:p>
          <a:p>
            <a:pPr eaLnBrk="1" hangingPunct="1">
              <a:buFontTx/>
              <a:buNone/>
            </a:pPr>
            <a:endParaRPr lang="en-US" altLang="en-US" sz="1800" dirty="0">
              <a:solidFill>
                <a:srgbClr val="000000"/>
              </a:solidFill>
              <a:latin typeface="Calibri" panose="020F0502020204030204" pitchFamily="34" charset="0"/>
            </a:endParaRPr>
          </a:p>
        </p:txBody>
      </p:sp>
      <p:sp>
        <p:nvSpPr>
          <p:cNvPr id="10" name="Line 7"/>
          <p:cNvSpPr>
            <a:spLocks noChangeShapeType="1"/>
          </p:cNvSpPr>
          <p:nvPr userDrawn="1"/>
        </p:nvSpPr>
        <p:spPr bwMode="auto">
          <a:xfrm>
            <a:off x="4495800" y="1371600"/>
            <a:ext cx="0" cy="464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11" name="Line 8"/>
          <p:cNvSpPr>
            <a:spLocks noChangeShapeType="1"/>
          </p:cNvSpPr>
          <p:nvPr userDrawn="1"/>
        </p:nvSpPr>
        <p:spPr bwMode="auto">
          <a:xfrm>
            <a:off x="-5893" y="3505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12" name="Text Box 9"/>
          <p:cNvSpPr txBox="1">
            <a:spLocks noChangeArrowheads="1"/>
          </p:cNvSpPr>
          <p:nvPr userDrawn="1"/>
        </p:nvSpPr>
        <p:spPr bwMode="auto">
          <a:xfrm>
            <a:off x="4572000" y="1524000"/>
            <a:ext cx="2744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solidFill>
                <a:srgbClr val="000000"/>
              </a:solidFill>
              <a:latin typeface="Calibri" panose="020F0502020204030204" pitchFamily="34" charset="0"/>
            </a:endParaRPr>
          </a:p>
        </p:txBody>
      </p:sp>
      <p:sp>
        <p:nvSpPr>
          <p:cNvPr id="16" name="Rectangle 2"/>
          <p:cNvSpPr>
            <a:spLocks noChangeArrowheads="1"/>
          </p:cNvSpPr>
          <p:nvPr userDrawn="1"/>
        </p:nvSpPr>
        <p:spPr bwMode="auto">
          <a:xfrm>
            <a:off x="157163" y="4191000"/>
            <a:ext cx="4338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200" b="0">
              <a:solidFill>
                <a:srgbClr val="000000"/>
              </a:solidFill>
              <a:latin typeface="Calibri" panose="020F0502020204030204" pitchFamily="34" charset="0"/>
            </a:endParaRPr>
          </a:p>
        </p:txBody>
      </p:sp>
      <p:sp>
        <p:nvSpPr>
          <p:cNvPr id="20" name="Text Placeholder 19"/>
          <p:cNvSpPr>
            <a:spLocks noGrp="1"/>
          </p:cNvSpPr>
          <p:nvPr>
            <p:ph type="body" sz="quarter" idx="11"/>
          </p:nvPr>
        </p:nvSpPr>
        <p:spPr>
          <a:xfrm>
            <a:off x="267277" y="1492250"/>
            <a:ext cx="4114800" cy="2012950"/>
          </a:xfrm>
        </p:spPr>
        <p:txBody>
          <a:bodyPr>
            <a:normAutofit/>
          </a:bodyPr>
          <a:lstStyle>
            <a:lvl1pPr marL="112713" indent="-112713">
              <a:defRPr sz="1400" b="0">
                <a:latin typeface="Calibri" panose="020F0502020204030204" pitchFamily="34" charset="0"/>
              </a:defRPr>
            </a:lvl1pPr>
            <a:lvl2pPr marL="225425" indent="-111125">
              <a:defRPr sz="1200" b="0">
                <a:latin typeface="Calibri" panose="020F0502020204030204" pitchFamily="34" charset="0"/>
              </a:defRPr>
            </a:lvl2pPr>
            <a:lvl3pPr>
              <a:defRPr sz="1100" b="0">
                <a:latin typeface="Calibri" panose="020F0502020204030204" pitchFamily="34" charset="0"/>
              </a:defRPr>
            </a:lvl3pPr>
            <a:lvl4pPr>
              <a:defRPr sz="1050" b="0">
                <a:latin typeface="Calibri" panose="020F0502020204030204" pitchFamily="34" charset="0"/>
              </a:defRPr>
            </a:lvl4pPr>
            <a:lvl5pPr>
              <a:defRPr sz="1050" b="0">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9"/>
          <p:cNvSpPr>
            <a:spLocks noGrp="1"/>
          </p:cNvSpPr>
          <p:nvPr>
            <p:ph type="body" sz="quarter" idx="12"/>
          </p:nvPr>
        </p:nvSpPr>
        <p:spPr>
          <a:xfrm>
            <a:off x="4605914" y="1492250"/>
            <a:ext cx="4114800" cy="2012950"/>
          </a:xfrm>
        </p:spPr>
        <p:txBody>
          <a:bodyPr>
            <a:normAutofit/>
          </a:bodyPr>
          <a:lstStyle>
            <a:lvl1pPr marL="112713" indent="-112713">
              <a:defRPr sz="1400" b="0">
                <a:latin typeface="Calibri" panose="020F0502020204030204" pitchFamily="34" charset="0"/>
              </a:defRPr>
            </a:lvl1pPr>
            <a:lvl2pPr marL="225425" indent="-111125">
              <a:defRPr sz="1200" b="0">
                <a:latin typeface="Calibri" panose="020F0502020204030204" pitchFamily="34" charset="0"/>
              </a:defRPr>
            </a:lvl2pPr>
            <a:lvl3pPr>
              <a:defRPr sz="1100" b="0">
                <a:latin typeface="Calibri" panose="020F0502020204030204" pitchFamily="34" charset="0"/>
              </a:defRPr>
            </a:lvl3pPr>
            <a:lvl4pPr>
              <a:defRPr sz="1050" b="0">
                <a:latin typeface="Calibri" panose="020F0502020204030204" pitchFamily="34" charset="0"/>
              </a:defRPr>
            </a:lvl4pPr>
            <a:lvl5pPr>
              <a:defRPr sz="1050" b="0">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9"/>
          <p:cNvSpPr>
            <a:spLocks noGrp="1"/>
          </p:cNvSpPr>
          <p:nvPr>
            <p:ph type="body" sz="quarter" idx="13"/>
          </p:nvPr>
        </p:nvSpPr>
        <p:spPr>
          <a:xfrm>
            <a:off x="4603685" y="3886200"/>
            <a:ext cx="4114800" cy="2012950"/>
          </a:xfrm>
        </p:spPr>
        <p:txBody>
          <a:bodyPr>
            <a:normAutofit/>
          </a:bodyPr>
          <a:lstStyle>
            <a:lvl1pPr marL="112713" indent="-112713">
              <a:defRPr sz="1400" b="0">
                <a:latin typeface="Calibri" panose="020F0502020204030204" pitchFamily="34" charset="0"/>
              </a:defRPr>
            </a:lvl1pPr>
            <a:lvl2pPr marL="225425" indent="-111125">
              <a:defRPr sz="1200" b="0">
                <a:latin typeface="Calibri" panose="020F0502020204030204" pitchFamily="34" charset="0"/>
              </a:defRPr>
            </a:lvl2pPr>
            <a:lvl3pPr>
              <a:defRPr sz="1100" b="0">
                <a:latin typeface="Calibri" panose="020F0502020204030204" pitchFamily="34" charset="0"/>
              </a:defRPr>
            </a:lvl3pPr>
            <a:lvl4pPr>
              <a:defRPr sz="1050" b="0">
                <a:latin typeface="Calibri" panose="020F0502020204030204" pitchFamily="34" charset="0"/>
              </a:defRPr>
            </a:lvl4pPr>
            <a:lvl5pPr>
              <a:defRPr sz="1050" b="0">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668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p:txBody>
          <a:bodyPr/>
          <a:lstStyle>
            <a:lvl1pPr fontAlgn="auto">
              <a:spcAft>
                <a:spcPts val="0"/>
              </a:spcAft>
              <a:defRPr/>
            </a:lvl1pPr>
          </a:lstStyle>
          <a:p>
            <a:pPr>
              <a:defRPr/>
            </a:pPr>
            <a:fld id="{2B7F5FD4-D9C0-4E55-B664-BEC814069F6F}" type="slidenum">
              <a:rPr lang="en-US"/>
              <a:pPr>
                <a:defRPr/>
              </a:pPr>
              <a:t>‹#›</a:t>
            </a:fld>
            <a:endParaRPr lang="en-US" dirty="0"/>
          </a:p>
        </p:txBody>
      </p:sp>
    </p:spTree>
    <p:extLst>
      <p:ext uri="{BB962C8B-B14F-4D97-AF65-F5344CB8AC3E}">
        <p14:creationId xmlns:p14="http://schemas.microsoft.com/office/powerpoint/2010/main" val="78412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p:txBody>
          <a:bodyPr/>
          <a:lstStyle>
            <a:lvl1pPr fontAlgn="auto">
              <a:spcAft>
                <a:spcPts val="0"/>
              </a:spcAft>
              <a:defRPr/>
            </a:lvl1pPr>
          </a:lstStyle>
          <a:p>
            <a:pPr>
              <a:defRPr/>
            </a:pPr>
            <a:fld id="{7BC0C33B-66FE-4C5C-8A75-C4789050C818}" type="slidenum">
              <a:rPr lang="en-US"/>
              <a:pPr>
                <a:defRPr/>
              </a:pPr>
              <a:t>‹#›</a:t>
            </a:fld>
            <a:endParaRPr lang="en-US" dirty="0"/>
          </a:p>
        </p:txBody>
      </p:sp>
    </p:spTree>
    <p:extLst>
      <p:ext uri="{BB962C8B-B14F-4D97-AF65-F5344CB8AC3E}">
        <p14:creationId xmlns:p14="http://schemas.microsoft.com/office/powerpoint/2010/main" val="416016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p:txBody>
          <a:bodyPr/>
          <a:lstStyle>
            <a:lvl1pPr fontAlgn="auto">
              <a:spcAft>
                <a:spcPts val="0"/>
              </a:spcAft>
              <a:defRPr/>
            </a:lvl1pPr>
          </a:lstStyle>
          <a:p>
            <a:pPr>
              <a:defRPr/>
            </a:pPr>
            <a:fld id="{14DD0154-F4A9-4349-BB7F-484E91C843F6}" type="slidenum">
              <a:rPr lang="en-US"/>
              <a:pPr>
                <a:defRPr/>
              </a:pPr>
              <a:t>‹#›</a:t>
            </a:fld>
            <a:endParaRPr lang="en-US" dirty="0"/>
          </a:p>
        </p:txBody>
      </p:sp>
    </p:spTree>
    <p:extLst>
      <p:ext uri="{BB962C8B-B14F-4D97-AF65-F5344CB8AC3E}">
        <p14:creationId xmlns:p14="http://schemas.microsoft.com/office/powerpoint/2010/main" val="7231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p:txBody>
          <a:bodyPr/>
          <a:lstStyle>
            <a:lvl1pPr fontAlgn="auto">
              <a:spcAft>
                <a:spcPts val="0"/>
              </a:spcAft>
              <a:defRPr/>
            </a:lvl1pPr>
          </a:lstStyle>
          <a:p>
            <a:pPr>
              <a:defRPr/>
            </a:pPr>
            <a:fld id="{ACE0AD32-CF73-48BC-A402-94090E78CCC6}" type="slidenum">
              <a:rPr lang="en-US"/>
              <a:pPr>
                <a:defRPr/>
              </a:pPr>
              <a:t>‹#›</a:t>
            </a:fld>
            <a:endParaRPr lang="en-US" dirty="0"/>
          </a:p>
        </p:txBody>
      </p:sp>
    </p:spTree>
    <p:extLst>
      <p:ext uri="{BB962C8B-B14F-4D97-AF65-F5344CB8AC3E}">
        <p14:creationId xmlns:p14="http://schemas.microsoft.com/office/powerpoint/2010/main" val="257556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p:txBody>
          <a:bodyPr/>
          <a:lstStyle>
            <a:lvl1pPr fontAlgn="auto">
              <a:spcAft>
                <a:spcPts val="0"/>
              </a:spcAft>
              <a:defRPr/>
            </a:lvl1pPr>
          </a:lstStyle>
          <a:p>
            <a:pPr>
              <a:defRPr/>
            </a:pPr>
            <a:fld id="{FACE1DCC-4B23-441C-9EF6-A7A6863E2EE2}" type="slidenum">
              <a:rPr lang="en-US"/>
              <a:pPr>
                <a:defRPr/>
              </a:pPr>
              <a:t>‹#›</a:t>
            </a:fld>
            <a:endParaRPr lang="en-US" dirty="0"/>
          </a:p>
        </p:txBody>
      </p:sp>
    </p:spTree>
    <p:extLst>
      <p:ext uri="{BB962C8B-B14F-4D97-AF65-F5344CB8AC3E}">
        <p14:creationId xmlns:p14="http://schemas.microsoft.com/office/powerpoint/2010/main" val="2117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fontAlgn="auto">
              <a:spcAft>
                <a:spcPts val="0"/>
              </a:spcAft>
              <a:defRPr/>
            </a:lvl1pPr>
          </a:lstStyle>
          <a:p>
            <a:pPr>
              <a:defRPr/>
            </a:pPr>
            <a:fld id="{ECE97986-7CF5-4377-825E-CEAC78354583}" type="slidenum">
              <a:rPr lang="en-US"/>
              <a:pPr>
                <a:defRPr/>
              </a:pPr>
              <a:t>‹#›</a:t>
            </a:fld>
            <a:endParaRPr lang="en-US" dirty="0"/>
          </a:p>
        </p:txBody>
      </p:sp>
    </p:spTree>
    <p:extLst>
      <p:ext uri="{BB962C8B-B14F-4D97-AF65-F5344CB8AC3E}">
        <p14:creationId xmlns:p14="http://schemas.microsoft.com/office/powerpoint/2010/main" val="9881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p:txBody>
          <a:bodyPr/>
          <a:lstStyle>
            <a:lvl1pPr fontAlgn="auto">
              <a:spcAft>
                <a:spcPts val="0"/>
              </a:spcAft>
              <a:defRPr/>
            </a:lvl1pPr>
          </a:lstStyle>
          <a:p>
            <a:pPr>
              <a:defRPr/>
            </a:pPr>
            <a:fld id="{49469F53-5EBB-409D-8BEB-2D82E5058722}" type="slidenum">
              <a:rPr lang="en-US"/>
              <a:pPr>
                <a:defRPr/>
              </a:pPr>
              <a:t>‹#›</a:t>
            </a:fld>
            <a:endParaRPr lang="en-US" dirty="0"/>
          </a:p>
        </p:txBody>
      </p:sp>
    </p:spTree>
    <p:extLst>
      <p:ext uri="{BB962C8B-B14F-4D97-AF65-F5344CB8AC3E}">
        <p14:creationId xmlns:p14="http://schemas.microsoft.com/office/powerpoint/2010/main" val="421818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p:txBody>
          <a:bodyPr/>
          <a:lstStyle>
            <a:lvl1pPr fontAlgn="auto">
              <a:spcAft>
                <a:spcPts val="0"/>
              </a:spcAft>
              <a:defRPr/>
            </a:lvl1pPr>
          </a:lstStyle>
          <a:p>
            <a:pPr>
              <a:defRPr/>
            </a:pPr>
            <a:fld id="{CA81926B-78BE-44FA-BD04-D8354184D582}" type="slidenum">
              <a:rPr lang="en-US"/>
              <a:pPr>
                <a:defRPr/>
              </a:pPr>
              <a:t>‹#›</a:t>
            </a:fld>
            <a:endParaRPr lang="en-US" dirty="0"/>
          </a:p>
        </p:txBody>
      </p:sp>
    </p:spTree>
    <p:extLst>
      <p:ext uri="{BB962C8B-B14F-4D97-AF65-F5344CB8AC3E}">
        <p14:creationId xmlns:p14="http://schemas.microsoft.com/office/powerpoint/2010/main" val="46143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sz="2400" dirty="0">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9" name="Group 5"/>
          <p:cNvGrpSpPr>
            <a:grpSpLocks/>
          </p:cNvGrpSpPr>
          <p:nvPr/>
        </p:nvGrpSpPr>
        <p:grpSpPr bwMode="auto">
          <a:xfrm>
            <a:off x="6433574" y="6122193"/>
            <a:ext cx="2047875" cy="661988"/>
            <a:chOff x="3596" y="3858"/>
            <a:chExt cx="1290" cy="417"/>
          </a:xfrm>
        </p:grpSpPr>
        <p:pic>
          <p:nvPicPr>
            <p:cNvPr id="1031" name="Picture 6" descr="NEW FAA LOGO"/>
            <p:cNvPicPr>
              <a:picLocks noChangeAspect="1" noChangeArrowheads="1"/>
            </p:cNvPicPr>
            <p:nvPr userDrawn="1"/>
          </p:nvPicPr>
          <p:blipFill>
            <a:blip r:embed="rId17">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dirty="0">
                  <a:solidFill>
                    <a:srgbClr val="FFFFFF"/>
                  </a:solidFill>
                  <a:cs typeface="+mn-cs"/>
                </a:rPr>
                <a:t>Federal Aviation</a:t>
              </a:r>
            </a:p>
            <a:p>
              <a:pPr eaLnBrk="1" hangingPunct="1">
                <a:lnSpc>
                  <a:spcPct val="85000"/>
                </a:lnSpc>
                <a:defRPr/>
              </a:pPr>
              <a:r>
                <a:rPr lang="en-US" sz="1200" b="1" dirty="0">
                  <a:solidFill>
                    <a:srgbClr val="FFFFFF"/>
                  </a:solidFill>
                  <a:cs typeface="+mn-cs"/>
                </a:rPr>
                <a:t>Administration</a:t>
              </a:r>
            </a:p>
          </p:txBody>
        </p:sp>
      </p:grpSp>
      <p:sp>
        <p:nvSpPr>
          <p:cNvPr id="8201" name="Rectangle 9"/>
          <p:cNvSpPr>
            <a:spLocks noGrp="1" noChangeArrowheads="1"/>
          </p:cNvSpPr>
          <p:nvPr>
            <p:ph type="sldNum" sz="quarter" idx="4"/>
          </p:nvPr>
        </p:nvSpPr>
        <p:spPr bwMode="auto">
          <a:xfrm>
            <a:off x="6925480" y="6416152"/>
            <a:ext cx="2133600" cy="33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Arial" charset="0"/>
                <a:cs typeface="+mn-cs"/>
              </a:defRPr>
            </a:lvl1pPr>
          </a:lstStyle>
          <a:p>
            <a:pPr>
              <a:defRPr/>
            </a:pPr>
            <a:fld id="{0FA9DF37-2009-4ED3-9AA6-C3A76D11B9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navair.navy.mil/index.cfm?fuseaction=home.NAVAIRNewsStory&amp;id=444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0ahUKEwj76vfygu_OAhUGwGMKHXOUDcMQjRwIBw&amp;url=http://www.eurocontrol.fr/Newsletter/2004/October/FALBALA/FALBALA2.htm&amp;psig=AFQjCNGK-doLRxPe0Zq7uKRlHQXNBpS03w&amp;ust=1472848642712969" TargetMode="External"/><Relationship Id="rId2" Type="http://schemas.openxmlformats.org/officeDocument/2006/relationships/image" Target="../media/image5.jpg"/><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REDAC Human Factors Subcommittee</a:t>
            </a:r>
            <a:br>
              <a:rPr lang="en-US" dirty="0"/>
            </a:br>
            <a:r>
              <a:rPr lang="en-US" dirty="0"/>
              <a:t>Core Flight Deck Program Review</a:t>
            </a:r>
            <a:endParaRPr lang="en-US" sz="3200" dirty="0"/>
          </a:p>
        </p:txBody>
      </p:sp>
      <p:sp>
        <p:nvSpPr>
          <p:cNvPr id="6" name="Title 1"/>
          <p:cNvSpPr txBox="1">
            <a:spLocks/>
          </p:cNvSpPr>
          <p:nvPr/>
        </p:nvSpPr>
        <p:spPr bwMode="auto">
          <a:xfrm>
            <a:off x="754063" y="2966485"/>
            <a:ext cx="4105016" cy="93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B9D0E5"/>
                </a:solidFill>
                <a:cs typeface="Arial" charset="0"/>
              </a:rPr>
              <a:t>Sherry Chappell, BLI Manager</a:t>
            </a:r>
          </a:p>
          <a:p>
            <a:pPr eaLnBrk="1" hangingPunct="1"/>
            <a:r>
              <a:rPr lang="en-US" dirty="0">
                <a:solidFill>
                  <a:srgbClr val="B9D0E5"/>
                </a:solidFill>
                <a:cs typeface="Arial" charset="0"/>
              </a:rPr>
              <a:t>September 8, 2016</a:t>
            </a:r>
          </a:p>
        </p:txBody>
      </p:sp>
      <p:sp>
        <p:nvSpPr>
          <p:cNvPr id="10" name="Subtitle 9"/>
          <p:cNvSpPr>
            <a:spLocks noGrp="1"/>
          </p:cNvSpPr>
          <p:nvPr>
            <p:ph type="subTitle" idx="1"/>
          </p:nvPr>
        </p:nvSpPr>
        <p:spPr>
          <a:xfrm>
            <a:off x="685800" y="2540076"/>
            <a:ext cx="7772400" cy="415775"/>
          </a:xfrm>
        </p:spPr>
        <p:txBody>
          <a:bodyPr/>
          <a:lstStyle/>
          <a:p>
            <a:r>
              <a:rPr lang="en-US" sz="1600" dirty="0">
                <a:solidFill>
                  <a:srgbClr val="B9D0E5"/>
                </a:solidFill>
                <a:cs typeface="Arial" charset="0"/>
              </a:rPr>
              <a:t>Flight Deck/Maintenance/System Integration Human Factors </a:t>
            </a:r>
            <a:r>
              <a:rPr lang="en-US" sz="1600" dirty="0" err="1">
                <a:solidFill>
                  <a:srgbClr val="B9D0E5"/>
                </a:solidFill>
                <a:cs typeface="Arial" charset="0"/>
              </a:rPr>
              <a:t>BLI</a:t>
            </a:r>
            <a:r>
              <a:rPr lang="en-US" sz="1600" dirty="0">
                <a:solidFill>
                  <a:srgbClr val="B9D0E5"/>
                </a:solidFill>
                <a:cs typeface="Arial" charset="0"/>
              </a:rPr>
              <a:t> </a:t>
            </a:r>
            <a:r>
              <a:rPr lang="en-US" sz="1600" dirty="0" err="1">
                <a:solidFill>
                  <a:srgbClr val="B9D0E5"/>
                </a:solidFill>
                <a:cs typeface="Arial" charset="0"/>
              </a:rPr>
              <a:t>A11.G</a:t>
            </a:r>
            <a:endParaRPr lang="en-US" sz="1600" dirty="0">
              <a:solidFill>
                <a:srgbClr val="B9D0E5"/>
              </a:solidFill>
              <a:cs typeface="Arial" charset="0"/>
            </a:endParaRPr>
          </a:p>
        </p:txBody>
      </p:sp>
    </p:spTree>
    <p:extLst>
      <p:ext uri="{BB962C8B-B14F-4D97-AF65-F5344CB8AC3E}">
        <p14:creationId xmlns:p14="http://schemas.microsoft.com/office/powerpoint/2010/main" val="428517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2588" y="122238"/>
            <a:ext cx="8472487" cy="762000"/>
          </a:xfrm>
        </p:spPr>
        <p:txBody>
          <a:bodyPr/>
          <a:lstStyle/>
          <a:p>
            <a:pPr eaLnBrk="1" hangingPunct="1"/>
            <a:r>
              <a:rPr lang="en-US" altLang="en-US" sz="2000" dirty="0" smtClean="0"/>
              <a:t>Advanced Vision Systems – EFVS, EVS, </a:t>
            </a:r>
            <a:r>
              <a:rPr lang="en-US" altLang="en-US" sz="2000" dirty="0" err="1" smtClean="0"/>
              <a:t>SVS</a:t>
            </a:r>
            <a:r>
              <a:rPr lang="en-US" altLang="en-US" sz="2000" dirty="0" smtClean="0"/>
              <a:t>, and CVS, HUD, HMD</a:t>
            </a:r>
            <a:br>
              <a:rPr lang="en-US" altLang="en-US" sz="2000" dirty="0" smtClean="0"/>
            </a:br>
            <a:r>
              <a:rPr lang="en-US" altLang="en-US" sz="2000" dirty="0" smtClean="0"/>
              <a:t> – Ops Approval Criteria (</a:t>
            </a:r>
            <a:r>
              <a:rPr lang="en-US" altLang="en-US" sz="2000" dirty="0" err="1" smtClean="0"/>
              <a:t>A11G.HF.4</a:t>
            </a:r>
            <a:r>
              <a:rPr lang="en-US" altLang="en-US" sz="2000" dirty="0" smtClean="0"/>
              <a:t>)</a:t>
            </a:r>
          </a:p>
        </p:txBody>
      </p:sp>
      <p:sp>
        <p:nvSpPr>
          <p:cNvPr id="6147" name="Rectangle 3"/>
          <p:cNvSpPr>
            <a:spLocks noChangeArrowheads="1"/>
          </p:cNvSpPr>
          <p:nvPr/>
        </p:nvSpPr>
        <p:spPr bwMode="auto">
          <a:xfrm>
            <a:off x="206375" y="3735388"/>
            <a:ext cx="411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dirty="0"/>
              <a:t>Critical Milestones</a:t>
            </a:r>
          </a:p>
        </p:txBody>
      </p:sp>
      <p:sp>
        <p:nvSpPr>
          <p:cNvPr id="6148" name="Rectangle 4"/>
          <p:cNvSpPr>
            <a:spLocks noChangeArrowheads="1"/>
          </p:cNvSpPr>
          <p:nvPr/>
        </p:nvSpPr>
        <p:spPr bwMode="auto">
          <a:xfrm>
            <a:off x="4724400" y="9144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dirty="0"/>
              <a:t>Sponsor  Outcome</a:t>
            </a:r>
          </a:p>
        </p:txBody>
      </p:sp>
      <p:sp>
        <p:nvSpPr>
          <p:cNvPr id="6149" name="Rectangle 5"/>
          <p:cNvSpPr>
            <a:spLocks noChangeArrowheads="1"/>
          </p:cNvSpPr>
          <p:nvPr/>
        </p:nvSpPr>
        <p:spPr bwMode="auto">
          <a:xfrm>
            <a:off x="152400" y="9144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dirty="0"/>
              <a:t>Research Requirement Description</a:t>
            </a:r>
            <a:endParaRPr lang="en-US" altLang="en-US" sz="1200" u="sng" dirty="0"/>
          </a:p>
        </p:txBody>
      </p:sp>
      <p:sp>
        <p:nvSpPr>
          <p:cNvPr id="6150" name="Line 7"/>
          <p:cNvSpPr>
            <a:spLocks noChangeShapeType="1"/>
          </p:cNvSpPr>
          <p:nvPr/>
        </p:nvSpPr>
        <p:spPr bwMode="auto">
          <a:xfrm>
            <a:off x="4495800" y="1371600"/>
            <a:ext cx="0" cy="464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Line 8"/>
          <p:cNvSpPr>
            <a:spLocks noChangeShapeType="1"/>
          </p:cNvSpPr>
          <p:nvPr/>
        </p:nvSpPr>
        <p:spPr bwMode="auto">
          <a:xfrm>
            <a:off x="0" y="3740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Text Box 9"/>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a:p>
        </p:txBody>
      </p:sp>
      <p:sp>
        <p:nvSpPr>
          <p:cNvPr id="6153" name="Rectangle 127"/>
          <p:cNvSpPr>
            <a:spLocks noChangeArrowheads="1"/>
          </p:cNvSpPr>
          <p:nvPr/>
        </p:nvSpPr>
        <p:spPr bwMode="auto">
          <a:xfrm>
            <a:off x="152400" y="1371600"/>
            <a:ext cx="41687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buFontTx/>
              <a:buChar char="•"/>
            </a:pPr>
            <a:r>
              <a:rPr lang="en-US" altLang="en-US" sz="1200" dirty="0"/>
              <a:t>Human factors data to support operational credit and approvals is needed for:</a:t>
            </a:r>
          </a:p>
          <a:p>
            <a:pPr marL="341313" lvl="1" indent="-171450">
              <a:buFontTx/>
              <a:buChar char="-"/>
            </a:pPr>
            <a:r>
              <a:rPr lang="en-US" altLang="en-US" sz="1200" dirty="0"/>
              <a:t>New applications with synthetic vision displayed on the </a:t>
            </a:r>
            <a:r>
              <a:rPr lang="en-US" altLang="en-US" sz="1200" dirty="0" smtClean="0"/>
              <a:t>head up display (HUD)</a:t>
            </a:r>
            <a:endParaRPr lang="en-US" altLang="en-US" sz="1200" dirty="0"/>
          </a:p>
          <a:p>
            <a:pPr marL="341313" lvl="1" indent="-171450">
              <a:buFontTx/>
              <a:buChar char="-"/>
            </a:pPr>
            <a:r>
              <a:rPr lang="en-US" altLang="en-US" sz="1200" dirty="0"/>
              <a:t>Synthetic vision and guidance information for civil applications of head-worn displays</a:t>
            </a:r>
          </a:p>
          <a:p>
            <a:pPr marL="341313" lvl="1" indent="-171450">
              <a:buFontTx/>
              <a:buChar char="-"/>
            </a:pPr>
            <a:r>
              <a:rPr lang="en-US" altLang="en-US" sz="1200" dirty="0"/>
              <a:t>Use of head-worn </a:t>
            </a:r>
            <a:r>
              <a:rPr lang="en-US" altLang="en-US" sz="1200" dirty="0" smtClean="0"/>
              <a:t>displays</a:t>
            </a:r>
          </a:p>
          <a:p>
            <a:pPr marL="341313" lvl="1" indent="-171450">
              <a:buFontTx/>
              <a:buChar char="-"/>
            </a:pPr>
            <a:endParaRPr lang="en-US" altLang="en-US" sz="1200" dirty="0"/>
          </a:p>
          <a:p>
            <a:pPr marL="171450" indent="-171450">
              <a:buFontTx/>
              <a:buChar char="•"/>
            </a:pPr>
            <a:r>
              <a:rPr lang="en-US" altLang="en-US" sz="1200" dirty="0"/>
              <a:t>Sponsor: Terry King (</a:t>
            </a:r>
            <a:r>
              <a:rPr lang="en-US" altLang="en-US" sz="1200" dirty="0" err="1"/>
              <a:t>AFS</a:t>
            </a:r>
            <a:r>
              <a:rPr lang="en-US" altLang="en-US" sz="1200" dirty="0"/>
              <a:t>-400)</a:t>
            </a:r>
          </a:p>
        </p:txBody>
      </p:sp>
      <p:sp>
        <p:nvSpPr>
          <p:cNvPr id="6154" name="Rectangle 129"/>
          <p:cNvSpPr>
            <a:spLocks noChangeArrowheads="1"/>
          </p:cNvSpPr>
          <p:nvPr/>
        </p:nvSpPr>
        <p:spPr bwMode="auto">
          <a:xfrm>
            <a:off x="4694238" y="1295400"/>
            <a:ext cx="4144962"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buFontTx/>
              <a:buChar char="•"/>
            </a:pPr>
            <a:r>
              <a:rPr lang="en-US" altLang="en-US" sz="1200" dirty="0"/>
              <a:t>Increase safety, efficiency, capacity, and throughput during low visibility conditions using advanced vision systems, head-up displays, and head-mounted displays.</a:t>
            </a:r>
          </a:p>
          <a:p>
            <a:pPr marL="171450" indent="-171450">
              <a:buFontTx/>
              <a:buChar char="•"/>
            </a:pPr>
            <a:r>
              <a:rPr lang="en-US" altLang="en-US" sz="1200" dirty="0"/>
              <a:t>Enable more flight operations to occur in low visibility conditions with less ground infrastructure while maintaining an appropriate level of safety during approach, landing, taxi, and takeoff operations.</a:t>
            </a:r>
          </a:p>
        </p:txBody>
      </p:sp>
      <p:sp>
        <p:nvSpPr>
          <p:cNvPr id="6155" name="Rectangle 127"/>
          <p:cNvSpPr>
            <a:spLocks noChangeArrowheads="1"/>
          </p:cNvSpPr>
          <p:nvPr/>
        </p:nvSpPr>
        <p:spPr bwMode="auto">
          <a:xfrm>
            <a:off x="152400" y="3986213"/>
            <a:ext cx="4419600"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buFontTx/>
              <a:buChar char="•"/>
              <a:defRPr/>
            </a:pPr>
            <a:r>
              <a:rPr lang="en-US" altLang="en-US" sz="1200" dirty="0" smtClean="0"/>
              <a:t>HMD/HUD (head mounted display/ head up display)</a:t>
            </a:r>
            <a:endParaRPr lang="en-US" altLang="en-US" sz="1200" dirty="0"/>
          </a:p>
          <a:p>
            <a:pPr marL="341313" indent="-163513">
              <a:buFontTx/>
              <a:buChar char="-"/>
              <a:defRPr/>
            </a:pPr>
            <a:r>
              <a:rPr lang="en-US" altLang="en-US" sz="1100" dirty="0"/>
              <a:t>Simulation to quantify performance contribution of HUD use (FY16)</a:t>
            </a:r>
          </a:p>
          <a:p>
            <a:pPr marL="341313" indent="-163513">
              <a:buFontTx/>
              <a:buChar char="-"/>
              <a:defRPr/>
            </a:pPr>
            <a:r>
              <a:rPr lang="en-US" altLang="en-US" sz="1100" dirty="0"/>
              <a:t>Industry/product review of existing HMD systems (FY16)</a:t>
            </a:r>
          </a:p>
          <a:p>
            <a:pPr marL="341313" indent="-163513">
              <a:buFontTx/>
              <a:buChar char="-"/>
              <a:defRPr/>
            </a:pPr>
            <a:r>
              <a:rPr lang="en-US" altLang="en-US" sz="1100" dirty="0"/>
              <a:t>Research plan and data collection identifying human performance considerations (FY17)</a:t>
            </a:r>
          </a:p>
          <a:p>
            <a:pPr marL="171450" indent="-171450">
              <a:buFontTx/>
              <a:buChar char="•"/>
              <a:defRPr/>
            </a:pPr>
            <a:r>
              <a:rPr lang="en-US" altLang="en-US" sz="1200" dirty="0"/>
              <a:t>SVGS</a:t>
            </a:r>
          </a:p>
          <a:p>
            <a:pPr marL="334963" indent="-171450">
              <a:buFontTx/>
              <a:buChar char="-"/>
              <a:defRPr/>
            </a:pPr>
            <a:r>
              <a:rPr lang="en-US" altLang="en-US" sz="1100" dirty="0"/>
              <a:t>SVS simulation measuring baseline performance (FY16)</a:t>
            </a:r>
          </a:p>
          <a:p>
            <a:pPr marL="334963" indent="-171450">
              <a:buFontTx/>
              <a:buChar char="-"/>
              <a:defRPr/>
            </a:pPr>
            <a:r>
              <a:rPr lang="en-US" sz="1100" dirty="0"/>
              <a:t>Characterize pilot performance using SVGS for specific low visibility operations (FY17)</a:t>
            </a:r>
          </a:p>
          <a:p>
            <a:pPr marL="334963" indent="-171450">
              <a:buFontTx/>
              <a:buChar char="-"/>
              <a:defRPr/>
            </a:pPr>
            <a:r>
              <a:rPr lang="en-US" altLang="en-US" sz="1100" dirty="0"/>
              <a:t>Identification of minimum training and currency requirements for SVS proficiency (FY18)</a:t>
            </a:r>
          </a:p>
          <a:p>
            <a:pPr marL="171450" indent="-171450">
              <a:defRPr/>
            </a:pPr>
            <a:endParaRPr lang="en-US" altLang="en-US" sz="1200" dirty="0"/>
          </a:p>
        </p:txBody>
      </p:sp>
      <p:sp>
        <p:nvSpPr>
          <p:cNvPr id="6156" name="Rectangle 6"/>
          <p:cNvSpPr>
            <a:spLocks noChangeArrowheads="1"/>
          </p:cNvSpPr>
          <p:nvPr/>
        </p:nvSpPr>
        <p:spPr bwMode="auto">
          <a:xfrm>
            <a:off x="4648200" y="3733800"/>
            <a:ext cx="434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dirty="0">
                <a:solidFill>
                  <a:srgbClr val="000000"/>
                </a:solidFill>
              </a:rPr>
              <a:t>Research Accomplishments in </a:t>
            </a:r>
            <a:r>
              <a:rPr lang="en-US" altLang="en-US" b="1" u="sng" dirty="0" smtClean="0">
                <a:solidFill>
                  <a:srgbClr val="000000"/>
                </a:solidFill>
              </a:rPr>
              <a:t>FY16</a:t>
            </a:r>
            <a:endParaRPr lang="en-US" altLang="en-US" b="1" u="sng" dirty="0">
              <a:solidFill>
                <a:srgbClr val="000000"/>
              </a:solidFill>
            </a:endParaRPr>
          </a:p>
          <a:p>
            <a:pPr>
              <a:spcBef>
                <a:spcPct val="20000"/>
              </a:spcBef>
            </a:pPr>
            <a:endParaRPr lang="en-US" altLang="en-US" b="1" dirty="0">
              <a:solidFill>
                <a:srgbClr val="000000"/>
              </a:solidFill>
            </a:endParaRPr>
          </a:p>
        </p:txBody>
      </p:sp>
      <p:sp>
        <p:nvSpPr>
          <p:cNvPr id="6157" name="TextBox 2"/>
          <p:cNvSpPr txBox="1">
            <a:spLocks noChangeArrowheads="1"/>
          </p:cNvSpPr>
          <p:nvPr/>
        </p:nvSpPr>
        <p:spPr bwMode="auto">
          <a:xfrm>
            <a:off x="4724400" y="4060825"/>
            <a:ext cx="3962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 indent="-171450">
              <a:spcBef>
                <a:spcPts val="0"/>
              </a:spcBef>
              <a:spcAft>
                <a:spcPts val="0"/>
              </a:spcAft>
              <a:buFont typeface="Arial" panose="020B0604020202020204" pitchFamily="34" charset="0"/>
              <a:buChar char="•"/>
              <a:tabLst>
                <a:tab pos="228600" algn="l"/>
                <a:tab pos="457200" algn="l"/>
              </a:tabLst>
            </a:pPr>
            <a:r>
              <a:rPr lang="en-US" sz="1200" dirty="0">
                <a:ea typeface="MS Mincho" panose="02020609040205080304"/>
                <a:cs typeface="Times New Roman" panose="02020603050405020304" pitchFamily="18" charset="0"/>
              </a:rPr>
              <a:t>Delivered HUD/HMD technology guide, cataloging current and potential HUD/HMD </a:t>
            </a:r>
          </a:p>
          <a:p>
            <a:pPr marL="171450" indent="-171450">
              <a:spcBef>
                <a:spcPts val="0"/>
              </a:spcBef>
              <a:spcAft>
                <a:spcPts val="0"/>
              </a:spcAft>
              <a:buFont typeface="Arial" panose="020B0604020202020204" pitchFamily="34" charset="0"/>
              <a:buChar char="•"/>
              <a:tabLst>
                <a:tab pos="228600" algn="l"/>
                <a:tab pos="457200" algn="l"/>
              </a:tabLst>
            </a:pPr>
            <a:r>
              <a:rPr lang="en-US" sz="1200" dirty="0">
                <a:ea typeface="MS Mincho" panose="02020609040205080304"/>
                <a:cs typeface="Times New Roman" panose="02020603050405020304" pitchFamily="18" charset="0"/>
              </a:rPr>
              <a:t>Delivered HUD/HMD research proposal, identifying knowledge gaps and methods for human-in-the-loop research</a:t>
            </a:r>
          </a:p>
          <a:p>
            <a:pPr marL="171450" indent="-171450">
              <a:spcBef>
                <a:spcPts val="0"/>
              </a:spcBef>
              <a:spcAft>
                <a:spcPts val="0"/>
              </a:spcAft>
              <a:buFont typeface="Arial" panose="020B0604020202020204" pitchFamily="34" charset="0"/>
              <a:buChar char="•"/>
              <a:tabLst>
                <a:tab pos="228600" algn="l"/>
                <a:tab pos="457200" algn="l"/>
              </a:tabLst>
            </a:pPr>
            <a:r>
              <a:rPr lang="en-US" sz="1200" dirty="0">
                <a:ea typeface="MS Mincho" panose="02020609040205080304"/>
                <a:cs typeface="Times New Roman" panose="02020603050405020304" pitchFamily="18" charset="0"/>
              </a:rPr>
              <a:t>Delivered final report including HMD product and literature reviews</a:t>
            </a:r>
          </a:p>
          <a:p>
            <a:pPr eaLnBrk="1" hangingPunct="1">
              <a:buFontTx/>
              <a:buChar char="•"/>
            </a:pPr>
            <a:endParaRPr lang="en-US" altLang="en-US" sz="1200" dirty="0"/>
          </a:p>
          <a:p>
            <a:pPr eaLnBrk="1" hangingPunct="1">
              <a:buFontTx/>
              <a:buChar char="•"/>
            </a:pPr>
            <a:endParaRPr lang="en-US" altLang="en-US" sz="1200" dirty="0"/>
          </a:p>
          <a:p>
            <a:pPr eaLnBrk="1" hangingPunct="1">
              <a:buFontTx/>
              <a:buChar char="•"/>
            </a:pPr>
            <a:endParaRPr lang="en-US" altLang="en-US" sz="1200" dirty="0"/>
          </a:p>
          <a:p>
            <a:pPr eaLnBrk="1" hangingPunct="1">
              <a:buFontTx/>
              <a:buChar char="•"/>
            </a:pPr>
            <a:endParaRPr lang="en-US" altLang="en-US" sz="1200" dirty="0"/>
          </a:p>
          <a:p>
            <a:pPr marL="0" indent="0" eaLnBrk="1" hangingPunct="1"/>
            <a:endParaRPr lang="en-US" altLang="en-US" sz="1200" dirty="0"/>
          </a:p>
          <a:p>
            <a:pPr marL="0" indent="0" eaLnBrk="1" hangingPunct="1"/>
            <a:endParaRPr lang="en-US" altLang="en-US" sz="1200" dirty="0"/>
          </a:p>
          <a:p>
            <a:pPr marL="0" indent="0" eaLnBrk="1" hangingPunct="1"/>
            <a:endParaRPr lang="en-US" altLang="en-US" sz="1200" dirty="0"/>
          </a:p>
        </p:txBody>
      </p:sp>
      <p:pic>
        <p:nvPicPr>
          <p:cNvPr id="615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698750"/>
            <a:ext cx="12414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2698750"/>
            <a:ext cx="990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98787" y="2561841"/>
            <a:ext cx="13223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10</a:t>
            </a:fld>
            <a:endParaRPr lang="en-US" dirty="0"/>
          </a:p>
        </p:txBody>
      </p:sp>
      <p:sp>
        <p:nvSpPr>
          <p:cNvPr id="20"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3081920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noAutofit/>
          </a:bodyPr>
          <a:lstStyle/>
          <a:p>
            <a:pPr lvl="1"/>
            <a:r>
              <a:rPr lang="en-US" sz="2800" dirty="0">
                <a:latin typeface="+mn-lt"/>
              </a:rPr>
              <a:t>General Aviation Safety Improvement Research – A Multi-Method Approach to Accident Reduction</a:t>
            </a:r>
          </a:p>
        </p:txBody>
      </p:sp>
      <p:sp>
        <p:nvSpPr>
          <p:cNvPr id="6147" name="Content Placeholder 4"/>
          <p:cNvSpPr>
            <a:spLocks noGrp="1"/>
          </p:cNvSpPr>
          <p:nvPr>
            <p:ph idx="1"/>
          </p:nvPr>
        </p:nvSpPr>
        <p:spPr/>
        <p:txBody>
          <a:bodyPr/>
          <a:lstStyle/>
          <a:p>
            <a:r>
              <a:rPr lang="en-US" altLang="en-US" dirty="0"/>
              <a:t>Projects include:</a:t>
            </a:r>
          </a:p>
          <a:p>
            <a:pPr lvl="1"/>
            <a:r>
              <a:rPr lang="en-US" dirty="0"/>
              <a:t>General Aviation Safety Improvements Research – Angle of Attack Indicator </a:t>
            </a:r>
            <a:r>
              <a:rPr lang="en-US" dirty="0" smtClean="0"/>
              <a:t>Requirements</a:t>
            </a:r>
          </a:p>
          <a:p>
            <a:pPr lvl="1"/>
            <a:endParaRPr lang="en-US" altLang="en-US" dirty="0"/>
          </a:p>
          <a:p>
            <a:endParaRPr lang="en-US" altLang="en-US" dirty="0"/>
          </a:p>
        </p:txBody>
      </p:sp>
      <p:sp>
        <p:nvSpPr>
          <p:cNvPr id="10"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11</a:t>
            </a:fld>
            <a:endParaRPr lang="en-US" dirty="0"/>
          </a:p>
        </p:txBody>
      </p:sp>
      <p:sp>
        <p:nvSpPr>
          <p:cNvPr id="9"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1145770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2588" y="122238"/>
            <a:ext cx="8472487" cy="762000"/>
          </a:xfrm>
        </p:spPr>
        <p:txBody>
          <a:bodyPr/>
          <a:lstStyle/>
          <a:p>
            <a:r>
              <a:rPr lang="en-US" altLang="en-US" sz="2000" dirty="0" smtClean="0"/>
              <a:t>General Aviation Safety Improvements Research – </a:t>
            </a:r>
            <a:br>
              <a:rPr lang="en-US" altLang="en-US" sz="2000" dirty="0" smtClean="0"/>
            </a:br>
            <a:r>
              <a:rPr lang="en-US" altLang="en-US" sz="2000" dirty="0" smtClean="0"/>
              <a:t>A Multi-Method Approach to Accident Reduction (</a:t>
            </a:r>
            <a:r>
              <a:rPr lang="en-US" altLang="en-US" sz="2000" dirty="0" err="1" smtClean="0"/>
              <a:t>A11G.HF.6</a:t>
            </a:r>
            <a:r>
              <a:rPr lang="en-US" altLang="en-US" sz="2000" dirty="0" smtClean="0"/>
              <a:t>)</a:t>
            </a:r>
            <a:br>
              <a:rPr lang="en-US" altLang="en-US" sz="2000" dirty="0" smtClean="0"/>
            </a:br>
            <a:endParaRPr lang="en-US" altLang="en-US" sz="2000" dirty="0" smtClean="0"/>
          </a:p>
        </p:txBody>
      </p:sp>
      <p:sp>
        <p:nvSpPr>
          <p:cNvPr id="7171" name="Rectangle 3"/>
          <p:cNvSpPr>
            <a:spLocks noChangeArrowheads="1"/>
          </p:cNvSpPr>
          <p:nvPr/>
        </p:nvSpPr>
        <p:spPr bwMode="auto">
          <a:xfrm>
            <a:off x="206375" y="3733800"/>
            <a:ext cx="411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a:t>Critical Milestones</a:t>
            </a:r>
          </a:p>
        </p:txBody>
      </p:sp>
      <p:sp>
        <p:nvSpPr>
          <p:cNvPr id="7172" name="Rectangle 4"/>
          <p:cNvSpPr>
            <a:spLocks noChangeArrowheads="1"/>
          </p:cNvSpPr>
          <p:nvPr/>
        </p:nvSpPr>
        <p:spPr bwMode="auto">
          <a:xfrm>
            <a:off x="4724400" y="9144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a:t>Sponsor  Outcome</a:t>
            </a:r>
          </a:p>
        </p:txBody>
      </p:sp>
      <p:sp>
        <p:nvSpPr>
          <p:cNvPr id="7173" name="Rectangle 5"/>
          <p:cNvSpPr>
            <a:spLocks noChangeArrowheads="1"/>
          </p:cNvSpPr>
          <p:nvPr/>
        </p:nvSpPr>
        <p:spPr bwMode="auto">
          <a:xfrm>
            <a:off x="152400" y="9144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a:t>Research Requirement Description</a:t>
            </a:r>
            <a:endParaRPr lang="en-US" altLang="en-US" sz="1200" u="sng"/>
          </a:p>
        </p:txBody>
      </p:sp>
      <p:sp>
        <p:nvSpPr>
          <p:cNvPr id="7174" name="Line 7"/>
          <p:cNvSpPr>
            <a:spLocks noChangeShapeType="1"/>
          </p:cNvSpPr>
          <p:nvPr/>
        </p:nvSpPr>
        <p:spPr bwMode="auto">
          <a:xfrm>
            <a:off x="4495800" y="990600"/>
            <a:ext cx="0" cy="5008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8"/>
          <p:cNvSpPr>
            <a:spLocks noChangeShapeType="1"/>
          </p:cNvSpPr>
          <p:nvPr/>
        </p:nvSpPr>
        <p:spPr bwMode="auto">
          <a:xfrm>
            <a:off x="0" y="3740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Text Box 9"/>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a:p>
        </p:txBody>
      </p:sp>
      <p:sp>
        <p:nvSpPr>
          <p:cNvPr id="6153" name="Rectangle 127"/>
          <p:cNvSpPr>
            <a:spLocks noChangeArrowheads="1"/>
          </p:cNvSpPr>
          <p:nvPr/>
        </p:nvSpPr>
        <p:spPr bwMode="auto">
          <a:xfrm>
            <a:off x="152400" y="1295400"/>
            <a:ext cx="4038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buFontTx/>
              <a:buChar char="•"/>
              <a:defRPr/>
            </a:pPr>
            <a:r>
              <a:rPr lang="en-US" altLang="en-US" sz="1200" dirty="0"/>
              <a:t>Identify and evaluate appropriate interventions for reducing the GA accident rate through research focused on:</a:t>
            </a:r>
          </a:p>
          <a:p>
            <a:pPr marL="461963" indent="-228600">
              <a:buFontTx/>
              <a:buAutoNum type="arabicParenR"/>
              <a:defRPr/>
            </a:pPr>
            <a:r>
              <a:rPr lang="en-US" altLang="en-US" sz="1200" dirty="0"/>
              <a:t>Available aircraft equipment/technologies not currently used in GA and</a:t>
            </a:r>
          </a:p>
          <a:p>
            <a:pPr marL="461963" indent="-228600">
              <a:buFontTx/>
              <a:buAutoNum type="arabicParenR"/>
              <a:defRPr/>
            </a:pPr>
            <a:r>
              <a:rPr lang="en-US" altLang="en-US" sz="1200" dirty="0"/>
              <a:t>New ways of addressing errors in pilot decision making</a:t>
            </a:r>
            <a:r>
              <a:rPr lang="en-US" altLang="en-US" sz="1200" dirty="0" smtClean="0"/>
              <a:t>.</a:t>
            </a:r>
          </a:p>
          <a:p>
            <a:pPr marL="461963" indent="-228600">
              <a:buFontTx/>
              <a:buAutoNum type="arabicParenR"/>
              <a:defRPr/>
            </a:pPr>
            <a:endParaRPr lang="en-US" altLang="en-US" sz="1200" dirty="0"/>
          </a:p>
          <a:p>
            <a:pPr marL="171450" indent="-171450">
              <a:buFontTx/>
              <a:buChar char="•"/>
              <a:defRPr/>
            </a:pPr>
            <a:r>
              <a:rPr lang="en-US" altLang="en-US" sz="1200" dirty="0"/>
              <a:t>Sponsor: Dave Sizoo (ACE-110)</a:t>
            </a:r>
          </a:p>
        </p:txBody>
      </p:sp>
      <p:sp>
        <p:nvSpPr>
          <p:cNvPr id="6154" name="Rectangle 129"/>
          <p:cNvSpPr>
            <a:spLocks noChangeArrowheads="1"/>
          </p:cNvSpPr>
          <p:nvPr/>
        </p:nvSpPr>
        <p:spPr bwMode="auto">
          <a:xfrm>
            <a:off x="4694238" y="1295400"/>
            <a:ext cx="41449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buFontTx/>
              <a:buChar char="•"/>
              <a:defRPr/>
            </a:pPr>
            <a:r>
              <a:rPr lang="en-US" altLang="en-US" sz="1200" dirty="0"/>
              <a:t>Update regulatory and guidance material, e.g., AC 23.1311-1C and AC 23-17C, plus policy for 23.1329 which provide more general guidance for the relevant flight deck displays</a:t>
            </a:r>
          </a:p>
          <a:p>
            <a:pPr>
              <a:defRPr/>
            </a:pPr>
            <a:endParaRPr lang="en-US" altLang="en-US" sz="1200" dirty="0"/>
          </a:p>
        </p:txBody>
      </p:sp>
      <p:sp>
        <p:nvSpPr>
          <p:cNvPr id="7179" name="Rectangle 127"/>
          <p:cNvSpPr>
            <a:spLocks noChangeArrowheads="1"/>
          </p:cNvSpPr>
          <p:nvPr/>
        </p:nvSpPr>
        <p:spPr bwMode="auto">
          <a:xfrm>
            <a:off x="152400" y="4116388"/>
            <a:ext cx="403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buFont typeface="Arial" panose="020B0604020202020204" pitchFamily="34" charset="0"/>
              <a:buChar char="•"/>
            </a:pPr>
            <a:r>
              <a:rPr lang="en-US" sz="1200" dirty="0" smtClean="0">
                <a:cs typeface="Arial" pitchFamily="34" charset="0"/>
              </a:rPr>
              <a:t>Field study of display </a:t>
            </a:r>
            <a:r>
              <a:rPr lang="en-US" sz="1200" dirty="0">
                <a:cs typeface="Arial" pitchFamily="34" charset="0"/>
              </a:rPr>
              <a:t>types/orientations using a number of </a:t>
            </a:r>
            <a:r>
              <a:rPr lang="en-US" sz="1200" dirty="0" smtClean="0">
                <a:cs typeface="Arial" pitchFamily="34" charset="0"/>
              </a:rPr>
              <a:t>tasks/maneuvers (FY16)</a:t>
            </a:r>
          </a:p>
          <a:p>
            <a:pPr marL="171450" indent="-171450">
              <a:buFont typeface="Arial" panose="020B0604020202020204" pitchFamily="34" charset="0"/>
              <a:buChar char="•"/>
            </a:pPr>
            <a:r>
              <a:rPr lang="en-US" sz="1200" dirty="0" smtClean="0">
                <a:cs typeface="Arial" pitchFamily="34" charset="0"/>
              </a:rPr>
              <a:t>Report on human factor considerations for AoA displays (FY16)</a:t>
            </a:r>
            <a:endParaRPr lang="en-US" sz="1200" dirty="0">
              <a:cs typeface="Arial" pitchFamily="34" charset="0"/>
            </a:endParaRPr>
          </a:p>
        </p:txBody>
      </p:sp>
      <p:sp>
        <p:nvSpPr>
          <p:cNvPr id="7180" name="Rectangle 6"/>
          <p:cNvSpPr>
            <a:spLocks noChangeArrowheads="1"/>
          </p:cNvSpPr>
          <p:nvPr/>
        </p:nvSpPr>
        <p:spPr bwMode="auto">
          <a:xfrm>
            <a:off x="4800600" y="3829050"/>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sz="1700" b="1" u="sng" dirty="0">
                <a:solidFill>
                  <a:srgbClr val="000000"/>
                </a:solidFill>
              </a:rPr>
              <a:t>Research Accomplishments in </a:t>
            </a:r>
            <a:r>
              <a:rPr lang="en-US" altLang="en-US" sz="1700" b="1" u="sng" dirty="0" smtClean="0">
                <a:solidFill>
                  <a:srgbClr val="000000"/>
                </a:solidFill>
              </a:rPr>
              <a:t>FY16</a:t>
            </a:r>
            <a:endParaRPr lang="en-US" altLang="en-US" sz="1700" b="1" u="sng" dirty="0">
              <a:solidFill>
                <a:srgbClr val="000000"/>
              </a:solidFill>
            </a:endParaRPr>
          </a:p>
          <a:p>
            <a:pPr>
              <a:spcBef>
                <a:spcPct val="20000"/>
              </a:spcBef>
            </a:pPr>
            <a:endParaRPr lang="en-US" altLang="en-US" b="1" dirty="0">
              <a:solidFill>
                <a:srgbClr val="000000"/>
              </a:solidFill>
            </a:endParaRPr>
          </a:p>
        </p:txBody>
      </p:sp>
      <p:sp>
        <p:nvSpPr>
          <p:cNvPr id="6157" name="TextBox 2"/>
          <p:cNvSpPr txBox="1">
            <a:spLocks noChangeArrowheads="1"/>
          </p:cNvSpPr>
          <p:nvPr/>
        </p:nvSpPr>
        <p:spPr bwMode="auto">
          <a:xfrm>
            <a:off x="4876800" y="4089400"/>
            <a:ext cx="3962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a:defRPr sz="2800" b="1">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marL="171450" indent="-171450">
              <a:buFont typeface="Arial" panose="020B0604020202020204" pitchFamily="34" charset="0"/>
              <a:buChar char="•"/>
            </a:pPr>
            <a:r>
              <a:rPr lang="en-US" sz="1200" b="0" dirty="0">
                <a:cs typeface="Arial" pitchFamily="34" charset="0"/>
              </a:rPr>
              <a:t>Completed initial data collection in AGARS for 5 display types/orientations using a number of tasks/maneuvers</a:t>
            </a:r>
          </a:p>
          <a:p>
            <a:pPr marL="171450" indent="-171450">
              <a:buFont typeface="Arial" panose="020B0604020202020204" pitchFamily="34" charset="0"/>
              <a:buChar char="•"/>
            </a:pPr>
            <a:r>
              <a:rPr lang="en-US" sz="1200" b="0" dirty="0">
                <a:cs typeface="Arial" pitchFamily="34" charset="0"/>
              </a:rPr>
              <a:t>Initiated analyses of performance data and pilot interview data</a:t>
            </a:r>
          </a:p>
          <a:p>
            <a:pPr marL="171450" indent="-171450">
              <a:buFont typeface="Arial" panose="020B0604020202020204" pitchFamily="34" charset="0"/>
              <a:buChar char="•"/>
            </a:pPr>
            <a:r>
              <a:rPr lang="en-US" sz="1200" b="0" dirty="0">
                <a:cs typeface="Arial" pitchFamily="34" charset="0"/>
              </a:rPr>
              <a:t>Briefed research to the Human Factors Coordinating Team</a:t>
            </a:r>
          </a:p>
          <a:p>
            <a:pPr>
              <a:buFontTx/>
              <a:buChar char="•"/>
              <a:defRPr/>
            </a:pPr>
            <a:endParaRPr lang="en-US" altLang="en-US" sz="1200" b="0" dirty="0" smtClean="0"/>
          </a:p>
          <a:p>
            <a:pPr>
              <a:buFontTx/>
              <a:buChar char="•"/>
              <a:defRPr/>
            </a:pPr>
            <a:endParaRPr lang="en-US" altLang="en-US" sz="1200" b="0" dirty="0" smtClean="0"/>
          </a:p>
        </p:txBody>
      </p:sp>
      <p:pic>
        <p:nvPicPr>
          <p:cNvPr id="7182" name="Picture 3" descr="00314_Bendix_King_KLR_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7449" y="2440781"/>
            <a:ext cx="14859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3" descr="11-1267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1262" y="2440781"/>
            <a:ext cx="126523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4" descr="Angle_of_Attack_Indicator_13939.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3349" y="2440781"/>
            <a:ext cx="9969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12</a:t>
            </a:fld>
            <a:endParaRPr lang="en-US" dirty="0"/>
          </a:p>
        </p:txBody>
      </p:sp>
      <p:sp>
        <p:nvSpPr>
          <p:cNvPr id="20"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2112511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noAutofit/>
          </a:bodyPr>
          <a:lstStyle/>
          <a:p>
            <a:pPr lvl="1"/>
            <a:r>
              <a:rPr lang="en-US" sz="2400" dirty="0">
                <a:latin typeface="+mn-lt"/>
              </a:rPr>
              <a:t>Enhancing Aviation Safety through Advanced Procedures, Training &amp; Checking Methods, to include Loss of Control Detection, Avoidance, and Recovery</a:t>
            </a:r>
          </a:p>
        </p:txBody>
      </p:sp>
      <p:sp>
        <p:nvSpPr>
          <p:cNvPr id="6147" name="Content Placeholder 4"/>
          <p:cNvSpPr>
            <a:spLocks noGrp="1"/>
          </p:cNvSpPr>
          <p:nvPr>
            <p:ph idx="1"/>
          </p:nvPr>
        </p:nvSpPr>
        <p:spPr/>
        <p:txBody>
          <a:bodyPr/>
          <a:lstStyle/>
          <a:p>
            <a:r>
              <a:rPr lang="en-US" altLang="en-US" sz="2400" dirty="0"/>
              <a:t>Projects include:</a:t>
            </a:r>
          </a:p>
          <a:p>
            <a:pPr lvl="1"/>
            <a:r>
              <a:rPr lang="en-US" sz="2000" dirty="0"/>
              <a:t>Evaluation of Methods for a Performance-based ATP</a:t>
            </a:r>
          </a:p>
          <a:p>
            <a:pPr lvl="1"/>
            <a:r>
              <a:rPr lang="en-US" sz="2000" dirty="0"/>
              <a:t>Integrated Angle of Attack Indicator Requirements</a:t>
            </a:r>
          </a:p>
          <a:p>
            <a:pPr lvl="1"/>
            <a:r>
              <a:rPr lang="en-US" sz="2000" dirty="0"/>
              <a:t>Identifying Crew Resource Management (CRM) Approaches for</a:t>
            </a:r>
            <a:br>
              <a:rPr lang="en-US" sz="2000" dirty="0"/>
            </a:br>
            <a:r>
              <a:rPr lang="en-US" sz="2000" dirty="0"/>
              <a:t>Enhancing Flightcrew Performance</a:t>
            </a:r>
          </a:p>
          <a:p>
            <a:pPr lvl="1"/>
            <a:endParaRPr lang="en-US" sz="2000" dirty="0"/>
          </a:p>
          <a:p>
            <a:pPr lvl="1"/>
            <a:endParaRPr lang="en-US" altLang="en-US" sz="2000" dirty="0"/>
          </a:p>
          <a:p>
            <a:endParaRPr lang="en-US" altLang="en-US" sz="2400" dirty="0"/>
          </a:p>
        </p:txBody>
      </p:sp>
      <p:sp>
        <p:nvSpPr>
          <p:cNvPr id="8"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13</a:t>
            </a:fld>
            <a:endParaRPr lang="en-US" dirty="0"/>
          </a:p>
        </p:txBody>
      </p:sp>
      <p:sp>
        <p:nvSpPr>
          <p:cNvPr id="6"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35308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350838"/>
            <a:ext cx="7405687" cy="639762"/>
          </a:xfrm>
        </p:spPr>
        <p:txBody>
          <a:bodyPr/>
          <a:lstStyle/>
          <a:p>
            <a:pPr eaLnBrk="1" hangingPunct="1"/>
            <a:r>
              <a:rPr lang="en-US" altLang="en-US" sz="2000" dirty="0" smtClean="0"/>
              <a:t>Enhancing Aviation Safety Through Advanced Procedures, Training &amp; Checking Methods, to include Loss of Control Detection, Avoidance, and Recovery (A11G.HF.1)</a:t>
            </a:r>
            <a:br>
              <a:rPr lang="en-US" altLang="en-US" sz="2000" dirty="0" smtClean="0"/>
            </a:br>
            <a:endParaRPr lang="en-US" altLang="en-US" sz="2000" dirty="0" smtClean="0"/>
          </a:p>
        </p:txBody>
      </p:sp>
      <p:sp>
        <p:nvSpPr>
          <p:cNvPr id="3075" name="Rectangle 3"/>
          <p:cNvSpPr>
            <a:spLocks noChangeArrowheads="1"/>
          </p:cNvSpPr>
          <p:nvPr/>
        </p:nvSpPr>
        <p:spPr bwMode="auto">
          <a:xfrm>
            <a:off x="206375" y="3695700"/>
            <a:ext cx="411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dirty="0">
                <a:solidFill>
                  <a:srgbClr val="000000"/>
                </a:solidFill>
              </a:rPr>
              <a:t>Critical Milestones</a:t>
            </a:r>
            <a:r>
              <a:rPr lang="en-US" altLang="en-US" dirty="0">
                <a:solidFill>
                  <a:srgbClr val="000000"/>
                </a:solidFill>
              </a:rPr>
              <a:t>  </a:t>
            </a:r>
            <a:endParaRPr lang="en-US" altLang="en-US" i="1" dirty="0">
              <a:solidFill>
                <a:srgbClr val="000000"/>
              </a:solidFill>
            </a:endParaRPr>
          </a:p>
        </p:txBody>
      </p:sp>
      <p:sp>
        <p:nvSpPr>
          <p:cNvPr id="3076" name="Rectangle 4"/>
          <p:cNvSpPr>
            <a:spLocks noChangeArrowheads="1"/>
          </p:cNvSpPr>
          <p:nvPr/>
        </p:nvSpPr>
        <p:spPr bwMode="auto">
          <a:xfrm>
            <a:off x="4724400" y="9144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dirty="0">
                <a:solidFill>
                  <a:srgbClr val="000000"/>
                </a:solidFill>
              </a:rPr>
              <a:t>Sponsor  Outcome</a:t>
            </a:r>
          </a:p>
        </p:txBody>
      </p:sp>
      <p:sp>
        <p:nvSpPr>
          <p:cNvPr id="14341" name="Rectangle 5"/>
          <p:cNvSpPr>
            <a:spLocks noChangeArrowheads="1"/>
          </p:cNvSpPr>
          <p:nvPr/>
        </p:nvSpPr>
        <p:spPr bwMode="auto">
          <a:xfrm>
            <a:off x="152400" y="8382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en-US" b="1" u="sng" dirty="0">
                <a:solidFill>
                  <a:srgbClr val="000000"/>
                </a:solidFill>
              </a:rPr>
              <a:t>Research</a:t>
            </a:r>
            <a:r>
              <a:rPr lang="en-US" sz="2400" b="1" u="sng" dirty="0">
                <a:solidFill>
                  <a:srgbClr val="000000"/>
                </a:solidFill>
              </a:rPr>
              <a:t> </a:t>
            </a:r>
            <a:r>
              <a:rPr lang="en-US" b="1" u="sng" dirty="0">
                <a:solidFill>
                  <a:srgbClr val="000000"/>
                </a:solidFill>
              </a:rPr>
              <a:t>Requirement Description</a:t>
            </a:r>
            <a:endParaRPr lang="en-US" sz="1050" u="sng" dirty="0">
              <a:solidFill>
                <a:srgbClr val="000000"/>
              </a:solidFill>
            </a:endParaRPr>
          </a:p>
        </p:txBody>
      </p:sp>
      <p:sp>
        <p:nvSpPr>
          <p:cNvPr id="3078" name="Rectangle 6"/>
          <p:cNvSpPr>
            <a:spLocks noChangeArrowheads="1"/>
          </p:cNvSpPr>
          <p:nvPr/>
        </p:nvSpPr>
        <p:spPr bwMode="auto">
          <a:xfrm>
            <a:off x="4800600" y="3783012"/>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sz="1700" b="1" u="sng" dirty="0">
                <a:solidFill>
                  <a:srgbClr val="000000"/>
                </a:solidFill>
              </a:rPr>
              <a:t>Research Accomplishments in </a:t>
            </a:r>
            <a:r>
              <a:rPr lang="en-US" altLang="en-US" sz="1700" b="1" u="sng" dirty="0" smtClean="0">
                <a:solidFill>
                  <a:srgbClr val="000000"/>
                </a:solidFill>
              </a:rPr>
              <a:t>FY16</a:t>
            </a:r>
            <a:endParaRPr lang="en-US" altLang="en-US" sz="1700" b="1" u="sng" dirty="0">
              <a:solidFill>
                <a:srgbClr val="000000"/>
              </a:solidFill>
            </a:endParaRPr>
          </a:p>
          <a:p>
            <a:pPr>
              <a:spcBef>
                <a:spcPct val="20000"/>
              </a:spcBef>
            </a:pPr>
            <a:endParaRPr lang="en-US" altLang="en-US" b="1" dirty="0">
              <a:solidFill>
                <a:srgbClr val="000000"/>
              </a:solidFill>
            </a:endParaRPr>
          </a:p>
        </p:txBody>
      </p:sp>
      <p:sp>
        <p:nvSpPr>
          <p:cNvPr id="3079" name="Line 7"/>
          <p:cNvSpPr>
            <a:spLocks noChangeShapeType="1"/>
          </p:cNvSpPr>
          <p:nvPr/>
        </p:nvSpPr>
        <p:spPr bwMode="auto">
          <a:xfrm>
            <a:off x="4495800" y="1116012"/>
            <a:ext cx="0" cy="464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0" name="Line 8"/>
          <p:cNvSpPr>
            <a:spLocks noChangeShapeType="1"/>
          </p:cNvSpPr>
          <p:nvPr/>
        </p:nvSpPr>
        <p:spPr bwMode="auto">
          <a:xfrm>
            <a:off x="0" y="3733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1" name="Text Box 9"/>
          <p:cNvSpPr txBox="1">
            <a:spLocks noChangeArrowheads="1"/>
          </p:cNvSpPr>
          <p:nvPr/>
        </p:nvSpPr>
        <p:spPr bwMode="auto">
          <a:xfrm>
            <a:off x="4572000" y="1420812"/>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endParaRPr lang="en-US" altLang="en-US" sz="1400" dirty="0">
              <a:solidFill>
                <a:srgbClr val="000000"/>
              </a:solidFill>
            </a:endParaRPr>
          </a:p>
        </p:txBody>
      </p:sp>
      <p:sp>
        <p:nvSpPr>
          <p:cNvPr id="3082" name="Rectangle 127"/>
          <p:cNvSpPr>
            <a:spLocks noChangeArrowheads="1"/>
          </p:cNvSpPr>
          <p:nvPr/>
        </p:nvSpPr>
        <p:spPr bwMode="auto">
          <a:xfrm>
            <a:off x="152400" y="1241425"/>
            <a:ext cx="41687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buFontTx/>
              <a:buChar char="•"/>
              <a:defRPr/>
            </a:pPr>
            <a:r>
              <a:rPr lang="en-US" altLang="en-US" sz="1200" dirty="0"/>
              <a:t>Pilots are insufficiently trained for flight path management, including loss of control.</a:t>
            </a:r>
          </a:p>
          <a:p>
            <a:pPr marL="171450" indent="-171450">
              <a:buFontTx/>
              <a:buChar char="•"/>
              <a:defRPr/>
            </a:pPr>
            <a:r>
              <a:rPr lang="en-US" altLang="en-US" sz="1200" dirty="0"/>
              <a:t>Research areas include:</a:t>
            </a:r>
          </a:p>
          <a:p>
            <a:pPr marL="395288" lvl="1" indent="-223838">
              <a:buFontTx/>
              <a:buChar char="-"/>
              <a:defRPr/>
            </a:pPr>
            <a:r>
              <a:rPr lang="en-US" altLang="en-US" sz="1200" dirty="0"/>
              <a:t>Mitigations for startle, surprise, and distraction for loss of control</a:t>
            </a:r>
          </a:p>
          <a:p>
            <a:pPr marL="395288" lvl="1" indent="-223838">
              <a:buFontTx/>
              <a:buChar char="-"/>
              <a:defRPr/>
            </a:pPr>
            <a:r>
              <a:rPr lang="en-US" altLang="en-US" sz="1200" dirty="0"/>
              <a:t>Crew Resource Management </a:t>
            </a:r>
          </a:p>
          <a:p>
            <a:pPr marL="395288" lvl="1" indent="-223838">
              <a:buFontTx/>
              <a:buChar char="-"/>
              <a:defRPr/>
            </a:pPr>
            <a:r>
              <a:rPr lang="en-US" altLang="en-US" sz="1200" dirty="0"/>
              <a:t>Alternative paths to Airline Transport Pilot</a:t>
            </a:r>
          </a:p>
          <a:p>
            <a:pPr marL="395288" lvl="1" indent="-223838">
              <a:buFontTx/>
              <a:buChar char="-"/>
              <a:defRPr/>
            </a:pPr>
            <a:r>
              <a:rPr lang="en-US" altLang="en-US" sz="1200" dirty="0"/>
              <a:t>Design and use of angle of attack indicators (AOA) on integrated displays</a:t>
            </a:r>
          </a:p>
          <a:p>
            <a:pPr marL="395288" lvl="1" indent="-223838">
              <a:buFontTx/>
              <a:buChar char="-"/>
              <a:defRPr/>
            </a:pPr>
            <a:r>
              <a:rPr lang="en-US" altLang="en-US" sz="1200" dirty="0"/>
              <a:t>Distance </a:t>
            </a:r>
            <a:r>
              <a:rPr lang="en-US" altLang="en-US" sz="1200" dirty="0" smtClean="0"/>
              <a:t>learning</a:t>
            </a:r>
            <a:endParaRPr lang="en-US" altLang="en-US" sz="1200" dirty="0"/>
          </a:p>
          <a:p>
            <a:pPr marL="228600" indent="-228600">
              <a:buFont typeface="Arial" panose="020B0604020202020204" pitchFamily="34" charset="0"/>
              <a:buChar char="•"/>
              <a:defRPr/>
            </a:pPr>
            <a:r>
              <a:rPr lang="en-US" altLang="en-US" sz="1200" dirty="0"/>
              <a:t>Sponsor: Rob Burke &amp; Doug Farrow (AFS-280), Kathy Abbott (AVS), Dave Sizoo (ACE-110)</a:t>
            </a:r>
          </a:p>
        </p:txBody>
      </p:sp>
      <p:sp>
        <p:nvSpPr>
          <p:cNvPr id="3083" name="Rectangle 3"/>
          <p:cNvSpPr>
            <a:spLocks noChangeArrowheads="1"/>
          </p:cNvSpPr>
          <p:nvPr/>
        </p:nvSpPr>
        <p:spPr bwMode="auto">
          <a:xfrm>
            <a:off x="0" y="4168775"/>
            <a:ext cx="4495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7013" indent="-227013">
              <a:spcBef>
                <a:spcPct val="50000"/>
              </a:spcBef>
              <a:buFontTx/>
              <a:buAutoNum type="arabicPeriod"/>
            </a:pPr>
            <a:endParaRPr lang="en-US" altLang="en-US" sz="1000" dirty="0">
              <a:solidFill>
                <a:srgbClr val="000000"/>
              </a:solidFill>
            </a:endParaRPr>
          </a:p>
        </p:txBody>
      </p:sp>
      <p:sp>
        <p:nvSpPr>
          <p:cNvPr id="3085" name="TextBox 2"/>
          <p:cNvSpPr txBox="1">
            <a:spLocks noChangeArrowheads="1"/>
          </p:cNvSpPr>
          <p:nvPr/>
        </p:nvSpPr>
        <p:spPr bwMode="auto">
          <a:xfrm>
            <a:off x="4724400" y="4164012"/>
            <a:ext cx="4114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panose="020B0604020202020204" pitchFamily="34" charset="0"/>
              <a:buChar char="•"/>
            </a:pPr>
            <a:r>
              <a:rPr lang="en-US" sz="1200" dirty="0">
                <a:cs typeface="Arial" pitchFamily="34" charset="0"/>
              </a:rPr>
              <a:t>Defined tasks and procedures for evaluation </a:t>
            </a:r>
            <a:r>
              <a:rPr lang="en-US" sz="1200" dirty="0" smtClean="0">
                <a:cs typeface="Arial" pitchFamily="34" charset="0"/>
              </a:rPr>
              <a:t>trials of integrated AoA research study</a:t>
            </a:r>
          </a:p>
          <a:p>
            <a:pPr>
              <a:buFont typeface="Arial" panose="020B0604020202020204" pitchFamily="34" charset="0"/>
              <a:buChar char="•"/>
            </a:pPr>
            <a:r>
              <a:rPr lang="en-US" sz="1200" dirty="0">
                <a:cs typeface="Arial" pitchFamily="34" charset="0"/>
              </a:rPr>
              <a:t>Delivered report, including recommendations relevant to an </a:t>
            </a:r>
            <a:r>
              <a:rPr lang="en-US" sz="1200" dirty="0"/>
              <a:t>update to AC </a:t>
            </a:r>
            <a:r>
              <a:rPr lang="en-US" sz="1200" dirty="0" smtClean="0"/>
              <a:t>120-51E, </a:t>
            </a:r>
            <a:r>
              <a:rPr lang="en-US" sz="1200" i="1" dirty="0" smtClean="0"/>
              <a:t>Crew Resource Management Training</a:t>
            </a:r>
            <a:endParaRPr lang="en-US" sz="1200" dirty="0">
              <a:cs typeface="Arial" pitchFamily="34" charset="0"/>
            </a:endParaRPr>
          </a:p>
          <a:p>
            <a:pPr lvl="0">
              <a:buFont typeface="Arial" panose="020B0604020202020204" pitchFamily="34" charset="0"/>
              <a:buChar char="•"/>
            </a:pPr>
            <a:r>
              <a:rPr lang="en-US" sz="1200" dirty="0" smtClean="0"/>
              <a:t>Completed </a:t>
            </a:r>
            <a:r>
              <a:rPr lang="en-US" sz="1200" dirty="0"/>
              <a:t>a first draft report detailing the summaries of interviews with training department heads of airlines with ab initio programs</a:t>
            </a:r>
          </a:p>
          <a:p>
            <a:pPr eaLnBrk="1" hangingPunct="1">
              <a:buFontTx/>
              <a:buChar char="•"/>
            </a:pPr>
            <a:endParaRPr lang="en-US" altLang="en-US" sz="1200" b="1" dirty="0"/>
          </a:p>
        </p:txBody>
      </p:sp>
      <p:sp>
        <p:nvSpPr>
          <p:cNvPr id="3086" name="Rectangle 127"/>
          <p:cNvSpPr>
            <a:spLocks noChangeArrowheads="1"/>
          </p:cNvSpPr>
          <p:nvPr/>
        </p:nvSpPr>
        <p:spPr bwMode="auto">
          <a:xfrm>
            <a:off x="4694238" y="1725612"/>
            <a:ext cx="4038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buFontTx/>
              <a:buChar char="•"/>
            </a:pPr>
            <a:r>
              <a:rPr lang="en-US" altLang="en-US" sz="1200" dirty="0"/>
              <a:t>Reduction in loss of control inflight accidents.</a:t>
            </a:r>
          </a:p>
          <a:p>
            <a:pPr marL="171450" indent="-171450">
              <a:buFontTx/>
              <a:buChar char="•"/>
            </a:pPr>
            <a:r>
              <a:rPr lang="en-US" altLang="en-US" sz="1200" dirty="0"/>
              <a:t>Reduced accidents and serious incidents due to lack of knowledge and skills for manual flight operations.</a:t>
            </a:r>
          </a:p>
          <a:p>
            <a:pPr marL="171450" indent="-171450">
              <a:buFontTx/>
              <a:buChar char="•"/>
            </a:pPr>
            <a:r>
              <a:rPr lang="en-US" altLang="en-US" sz="1200" dirty="0"/>
              <a:t>Updates to guidance for CRM training</a:t>
            </a:r>
          </a:p>
          <a:p>
            <a:pPr marL="171450" indent="-171450">
              <a:buFontTx/>
              <a:buChar char="•"/>
            </a:pPr>
            <a:r>
              <a:rPr lang="en-US" altLang="en-US" sz="1200" dirty="0"/>
              <a:t>Identification of effectiveness and appropriateness of distance learning.</a:t>
            </a:r>
          </a:p>
          <a:p>
            <a:pPr marL="171450" indent="-171450">
              <a:buFontTx/>
              <a:buChar char="•"/>
            </a:pPr>
            <a:r>
              <a:rPr lang="en-US" altLang="en-US" sz="1200" dirty="0"/>
              <a:t>Guidance for the degree to which training can supplant experience and to what degree.</a:t>
            </a:r>
          </a:p>
        </p:txBody>
      </p:sp>
      <p:sp>
        <p:nvSpPr>
          <p:cNvPr id="3087" name="Rectangle 2"/>
          <p:cNvSpPr>
            <a:spLocks noChangeArrowheads="1"/>
          </p:cNvSpPr>
          <p:nvPr/>
        </p:nvSpPr>
        <p:spPr bwMode="auto">
          <a:xfrm>
            <a:off x="152400" y="4065419"/>
            <a:ext cx="449580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buFontTx/>
              <a:buChar char="•"/>
              <a:defRPr/>
            </a:pPr>
            <a:r>
              <a:rPr lang="en-US" altLang="en-US" sz="1100" dirty="0"/>
              <a:t>Jet upset detection and </a:t>
            </a:r>
            <a:r>
              <a:rPr lang="en-US" altLang="en-US" sz="1100" dirty="0" smtClean="0"/>
              <a:t>recovery</a:t>
            </a:r>
          </a:p>
          <a:p>
            <a:pPr marL="395288" lvl="1" indent="-223838">
              <a:buFontTx/>
              <a:buChar char="-"/>
              <a:defRPr/>
            </a:pPr>
            <a:r>
              <a:rPr lang="en-US" sz="1200" dirty="0"/>
              <a:t>Evaluation of AoA indicators for </a:t>
            </a:r>
            <a:r>
              <a:rPr lang="en-US" sz="1200" dirty="0" smtClean="0"/>
              <a:t>integrated displays (FY16</a:t>
            </a:r>
            <a:r>
              <a:rPr lang="en-US" sz="1200" dirty="0"/>
              <a:t>)</a:t>
            </a:r>
            <a:endParaRPr lang="en-US" altLang="en-US" sz="1200" dirty="0"/>
          </a:p>
          <a:p>
            <a:pPr marL="171450" indent="-171450">
              <a:buFontTx/>
              <a:buChar char="•"/>
              <a:defRPr/>
            </a:pPr>
            <a:r>
              <a:rPr lang="en-US" altLang="en-US" sz="1100" dirty="0" smtClean="0"/>
              <a:t>CRM</a:t>
            </a:r>
          </a:p>
          <a:p>
            <a:pPr marL="395288" lvl="1" indent="-223838">
              <a:buFontTx/>
              <a:buChar char="-"/>
              <a:defRPr/>
            </a:pPr>
            <a:r>
              <a:rPr lang="en-US" altLang="en-US" sz="1200" dirty="0"/>
              <a:t>Recommendations for CRM training and checking (FY16)</a:t>
            </a:r>
          </a:p>
          <a:p>
            <a:pPr marL="171450" indent="-171450">
              <a:buFontTx/>
              <a:buChar char="•"/>
              <a:defRPr/>
            </a:pPr>
            <a:r>
              <a:rPr lang="en-US" altLang="en-US" sz="1100" dirty="0"/>
              <a:t>Alternative paths to </a:t>
            </a:r>
            <a:r>
              <a:rPr lang="en-US" altLang="en-US" sz="1100" dirty="0" smtClean="0"/>
              <a:t>ATP</a:t>
            </a:r>
          </a:p>
          <a:p>
            <a:pPr marL="395288" lvl="1" indent="-223838">
              <a:buFontTx/>
              <a:buChar char="-"/>
              <a:defRPr/>
            </a:pPr>
            <a:r>
              <a:rPr lang="en-US" altLang="en-US" sz="1200" dirty="0"/>
              <a:t>Identification of performance metrics for evaluating training program effectiveness (FY16)</a:t>
            </a:r>
          </a:p>
        </p:txBody>
      </p:sp>
      <p:pic>
        <p:nvPicPr>
          <p:cNvPr id="3088" name="Picture 2" descr="Dynon100frontview.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533400"/>
            <a:ext cx="172243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14</a:t>
            </a:fld>
            <a:endParaRPr lang="en-US" dirty="0"/>
          </a:p>
        </p:txBody>
      </p:sp>
      <p:sp>
        <p:nvSpPr>
          <p:cNvPr id="19"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955849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Identifying Crew Resource Management (CRM) Approaches for</a:t>
            </a:r>
            <a:br>
              <a:rPr lang="en-US" sz="2400" dirty="0"/>
            </a:br>
            <a:r>
              <a:rPr lang="en-US" sz="2400" dirty="0"/>
              <a:t>Enhancing Flightcrew Performance</a:t>
            </a:r>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15</a:t>
            </a:fld>
            <a:endParaRPr lang="en-US" dirty="0"/>
          </a:p>
        </p:txBody>
      </p:sp>
      <p:sp>
        <p:nvSpPr>
          <p:cNvPr id="4" name="Text Placeholder 3"/>
          <p:cNvSpPr>
            <a:spLocks noGrp="1"/>
          </p:cNvSpPr>
          <p:nvPr>
            <p:ph type="body" sz="quarter" idx="11"/>
          </p:nvPr>
        </p:nvSpPr>
        <p:spPr/>
        <p:txBody>
          <a:bodyPr>
            <a:normAutofit fontScale="85000" lnSpcReduction="20000"/>
          </a:bodyPr>
          <a:lstStyle/>
          <a:p>
            <a:r>
              <a:rPr lang="en-US" dirty="0"/>
              <a:t>A review the existing CRM literature to identify and assess state-of-the-art CRM approaches, and provide data that could be used by the FAA to update AC 120-51E as well as advance the state of CRM</a:t>
            </a:r>
          </a:p>
          <a:p>
            <a:r>
              <a:rPr lang="en-US" dirty="0"/>
              <a:t>Develop and conduct an empirical study to assess the efficacy of selected CRM approaches with respect to flightcrew performance (e.g., the improvement of problem-solving, decision-making, situational awareness, and team communication skills) on the flight deck</a:t>
            </a:r>
          </a:p>
          <a:p>
            <a:endParaRPr lang="en-US" dirty="0"/>
          </a:p>
          <a:p>
            <a:pPr>
              <a:spcBef>
                <a:spcPts val="0"/>
              </a:spcBef>
            </a:pPr>
            <a:r>
              <a:rPr lang="en-US" dirty="0" smtClean="0"/>
              <a:t>Sponsors</a:t>
            </a:r>
            <a:r>
              <a:rPr lang="en-US" dirty="0"/>
              <a:t>:  Doug Farrow, AFS-280 and Kathy Abbott CSTA (AIR-100)</a:t>
            </a:r>
          </a:p>
          <a:p>
            <a:pPr marL="0" indent="0">
              <a:buNone/>
            </a:pPr>
            <a:endParaRPr lang="en-US" dirty="0">
              <a:cs typeface="Arial" pitchFamily="34" charset="0"/>
            </a:endParaRPr>
          </a:p>
          <a:p>
            <a:endParaRPr lang="en-US" dirty="0"/>
          </a:p>
          <a:p>
            <a:endParaRPr lang="en-US" dirty="0"/>
          </a:p>
        </p:txBody>
      </p:sp>
      <p:sp>
        <p:nvSpPr>
          <p:cNvPr id="5" name="Text Placeholder 4"/>
          <p:cNvSpPr>
            <a:spLocks noGrp="1"/>
          </p:cNvSpPr>
          <p:nvPr>
            <p:ph type="body" sz="quarter" idx="12"/>
          </p:nvPr>
        </p:nvSpPr>
        <p:spPr/>
        <p:txBody>
          <a:bodyPr/>
          <a:lstStyle/>
          <a:p>
            <a:r>
              <a:rPr lang="en-US" dirty="0"/>
              <a:t>Empirical basis for regulatory guidance for the update of AC 120-51 and  empirical basis for guidance to air carriers to train and check for crew resource management performance.</a:t>
            </a:r>
            <a:endParaRPr lang="en-US" dirty="0">
              <a:solidFill>
                <a:schemeClr val="dk1"/>
              </a:solidFill>
            </a:endParaRPr>
          </a:p>
          <a:p>
            <a:endParaRPr lang="en-US" dirty="0"/>
          </a:p>
        </p:txBody>
      </p:sp>
      <p:sp>
        <p:nvSpPr>
          <p:cNvPr id="6" name="Text Placeholder 5"/>
          <p:cNvSpPr>
            <a:spLocks noGrp="1"/>
          </p:cNvSpPr>
          <p:nvPr>
            <p:ph type="body" sz="quarter" idx="13"/>
          </p:nvPr>
        </p:nvSpPr>
        <p:spPr/>
        <p:txBody>
          <a:bodyPr/>
          <a:lstStyle/>
          <a:p>
            <a:r>
              <a:rPr lang="en-US" dirty="0" smtClean="0"/>
              <a:t>Conducted </a:t>
            </a:r>
            <a:r>
              <a:rPr lang="en-US" dirty="0"/>
              <a:t>a study to assess the efficacy of selected CRM approaches</a:t>
            </a:r>
          </a:p>
          <a:p>
            <a:r>
              <a:rPr lang="en-US" dirty="0" smtClean="0">
                <a:cs typeface="Arial" pitchFamily="34" charset="0"/>
              </a:rPr>
              <a:t>Delivered report, </a:t>
            </a:r>
            <a:r>
              <a:rPr lang="en-US" dirty="0">
                <a:cs typeface="Arial" pitchFamily="34" charset="0"/>
              </a:rPr>
              <a:t>including recommendations </a:t>
            </a:r>
            <a:r>
              <a:rPr lang="en-US" altLang="en-US" dirty="0"/>
              <a:t>for CRM training and checking </a:t>
            </a:r>
            <a:r>
              <a:rPr lang="en-US" dirty="0" smtClean="0">
                <a:cs typeface="Arial" pitchFamily="34" charset="0"/>
              </a:rPr>
              <a:t>relevant </a:t>
            </a:r>
            <a:r>
              <a:rPr lang="en-US" dirty="0">
                <a:cs typeface="Arial" pitchFamily="34" charset="0"/>
              </a:rPr>
              <a:t>to an </a:t>
            </a:r>
            <a:r>
              <a:rPr lang="en-US" dirty="0"/>
              <a:t>update to AC 120-51E</a:t>
            </a:r>
            <a:endParaRPr lang="en-US" dirty="0">
              <a:cs typeface="Arial" pitchFamily="34" charset="0"/>
            </a:endParaRPr>
          </a:p>
          <a:p>
            <a:endParaRPr lang="en-US" dirty="0"/>
          </a:p>
        </p:txBody>
      </p:sp>
      <p:graphicFrame>
        <p:nvGraphicFramePr>
          <p:cNvPr id="8" name="Group 180" descr="table" title="IALowVis"/>
          <p:cNvGraphicFramePr>
            <a:graphicFrameLocks noGrp="1"/>
          </p:cNvGraphicFramePr>
          <p:nvPr>
            <p:extLst>
              <p:ext uri="{D42A27DB-BD31-4B8C-83A1-F6EECF244321}">
                <p14:modId xmlns:p14="http://schemas.microsoft.com/office/powerpoint/2010/main" val="3102116418"/>
              </p:ext>
            </p:extLst>
          </p:nvPr>
        </p:nvGraphicFramePr>
        <p:xfrm>
          <a:off x="267277" y="3889332"/>
          <a:ext cx="3999923" cy="701040"/>
        </p:xfrm>
        <a:graphic>
          <a:graphicData uri="http://schemas.openxmlformats.org/drawingml/2006/table">
            <a:tbl>
              <a:tblPr firstRow="1">
                <a:tableStyleId>{2D5ABB26-0587-4C30-8999-92F81FD0307C}</a:tableStyleId>
              </a:tblPr>
              <a:tblGrid>
                <a:gridCol w="2933123">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2"/>
                    </a:ext>
                  </a:extLst>
                </a:gridCol>
              </a:tblGrid>
              <a:tr h="351949">
                <a:tc>
                  <a:txBody>
                    <a:bodyPr/>
                    <a:lstStyle/>
                    <a:p>
                      <a:pPr marL="171450" marR="0" lvl="0" indent="-171450" algn="l" defTabSz="457200" rtl="0" eaLnBrk="1" fontAlgn="base" latinLnBrk="0" hangingPunct="1">
                        <a:lnSpc>
                          <a:spcPct val="100000"/>
                        </a:lnSpc>
                        <a:spcBef>
                          <a:spcPct val="50000"/>
                        </a:spcBef>
                        <a:spcAft>
                          <a:spcPct val="0"/>
                        </a:spcAft>
                        <a:buClrTx/>
                        <a:buSzPct val="70000"/>
                        <a:buFont typeface="Arial" panose="020B0604020202020204" pitchFamily="34" charset="0"/>
                        <a:buChar char="•"/>
                        <a:tabLst/>
                        <a:defRPr/>
                      </a:pPr>
                      <a:r>
                        <a:rPr lang="en-US" sz="1000" kern="1200" dirty="0">
                          <a:solidFill>
                            <a:schemeClr val="dk1"/>
                          </a:solidFill>
                          <a:effectLst/>
                          <a:latin typeface="+mn-lt"/>
                          <a:ea typeface="+mn-ea"/>
                          <a:cs typeface="+mn-cs"/>
                        </a:rPr>
                        <a:t>Technical report detailing the results and findings of the empirical study investigating the effects of training approaches for CRM on flight crew performance</a:t>
                      </a:r>
                      <a:endParaRPr lang="en-US" sz="300" kern="1200" dirty="0">
                        <a:solidFill>
                          <a:schemeClr val="tx1"/>
                        </a:solidFill>
                        <a:latin typeface="+mn-lt"/>
                        <a:ea typeface="+mn-ea"/>
                        <a:cs typeface="+mn-cs"/>
                      </a:endParaRPr>
                    </a:p>
                  </a:txBody>
                  <a:tcPr marL="45720" marR="45720" horzOverflow="overflow"/>
                </a:tc>
                <a:tc>
                  <a:txBody>
                    <a:bodyPr/>
                    <a:lstStyle/>
                    <a:p>
                      <a:pPr marL="0" marR="0" lvl="0" indent="0" algn="ctr" defTabSz="914400" rtl="0" eaLnBrk="0" fontAlgn="base" latinLnBrk="0" hangingPunct="0">
                        <a:lnSpc>
                          <a:spcPct val="100000"/>
                        </a:lnSpc>
                        <a:spcBef>
                          <a:spcPct val="50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tx1"/>
                          </a:solidFill>
                          <a:effectLst/>
                          <a:latin typeface="+mn-lt"/>
                        </a:rPr>
                        <a:t>Complete</a:t>
                      </a:r>
                    </a:p>
                  </a:txBody>
                  <a:tcPr marL="45720" marR="45720" horzOverflow="overflow"/>
                </a:tc>
                <a:extLst>
                  <a:ext uri="{0D108BD9-81ED-4DB2-BD59-A6C34878D82A}">
                    <a16:rowId xmlns:a16="http://schemas.microsoft.com/office/drawing/2014/main" xmlns="" val="10001"/>
                  </a:ext>
                </a:extLst>
              </a:tr>
            </a:tbl>
          </a:graphicData>
        </a:graphic>
      </p:graphicFrame>
      <p:sp>
        <p:nvSpPr>
          <p:cNvPr id="10"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410289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normAutofit fontScale="90000"/>
          </a:bodyPr>
          <a:lstStyle/>
          <a:p>
            <a:pPr lvl="1"/>
            <a:r>
              <a:rPr lang="en-US"/>
              <a:t>Human Factors Maintenance Risk Management</a:t>
            </a:r>
            <a:endParaRPr lang="en-US" dirty="0"/>
          </a:p>
        </p:txBody>
      </p:sp>
      <p:sp>
        <p:nvSpPr>
          <p:cNvPr id="6147" name="Content Placeholder 4"/>
          <p:cNvSpPr>
            <a:spLocks noGrp="1"/>
          </p:cNvSpPr>
          <p:nvPr>
            <p:ph idx="1"/>
          </p:nvPr>
        </p:nvSpPr>
        <p:spPr/>
        <p:txBody>
          <a:bodyPr/>
          <a:lstStyle/>
          <a:p>
            <a:r>
              <a:rPr lang="en-US" altLang="en-US"/>
              <a:t>Projects include:</a:t>
            </a:r>
          </a:p>
          <a:p>
            <a:pPr lvl="1"/>
            <a:r>
              <a:rPr lang="en-US"/>
              <a:t>Human Factors Maintenance Risk Management</a:t>
            </a:r>
            <a:endParaRPr lang="en-US" altLang="en-US"/>
          </a:p>
          <a:p>
            <a:endParaRPr lang="en-US" altLang="en-US" dirty="0"/>
          </a:p>
        </p:txBody>
      </p:sp>
      <p:pic>
        <p:nvPicPr>
          <p:cNvPr id="1026" name="Picture 2" descr="Image result for images of aircraft mechanic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006" y="2667000"/>
            <a:ext cx="4762799" cy="305720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16</a:t>
            </a:fld>
            <a:endParaRPr lang="en-US" dirty="0"/>
          </a:p>
        </p:txBody>
      </p:sp>
      <p:sp>
        <p:nvSpPr>
          <p:cNvPr id="6"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272504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4950" y="23813"/>
            <a:ext cx="8472488" cy="762000"/>
          </a:xfrm>
        </p:spPr>
        <p:txBody>
          <a:bodyPr/>
          <a:lstStyle/>
          <a:p>
            <a:pPr eaLnBrk="1" hangingPunct="1"/>
            <a:r>
              <a:rPr lang="en-US" altLang="en-US" sz="2000" dirty="0" smtClean="0"/>
              <a:t>Human Factors Maintenance Risk Management (A11G.HF.3)</a:t>
            </a:r>
            <a:br>
              <a:rPr lang="en-US" altLang="en-US" sz="2000" dirty="0" smtClean="0"/>
            </a:br>
            <a:endParaRPr lang="en-US" altLang="en-US" sz="1400" dirty="0" smtClean="0"/>
          </a:p>
        </p:txBody>
      </p:sp>
      <p:sp>
        <p:nvSpPr>
          <p:cNvPr id="5123" name="Rectangle 3"/>
          <p:cNvSpPr>
            <a:spLocks noChangeArrowheads="1"/>
          </p:cNvSpPr>
          <p:nvPr/>
        </p:nvSpPr>
        <p:spPr bwMode="auto">
          <a:xfrm>
            <a:off x="206375" y="3405188"/>
            <a:ext cx="411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dirty="0"/>
              <a:t>Critical Milestones</a:t>
            </a:r>
          </a:p>
        </p:txBody>
      </p:sp>
      <p:sp>
        <p:nvSpPr>
          <p:cNvPr id="5124" name="Rectangle 4"/>
          <p:cNvSpPr>
            <a:spLocks noChangeArrowheads="1"/>
          </p:cNvSpPr>
          <p:nvPr/>
        </p:nvSpPr>
        <p:spPr bwMode="auto">
          <a:xfrm>
            <a:off x="4724400" y="5334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dirty="0"/>
              <a:t>Sponsor  Outcome</a:t>
            </a:r>
          </a:p>
        </p:txBody>
      </p:sp>
      <p:sp>
        <p:nvSpPr>
          <p:cNvPr id="5125" name="Rectangle 5"/>
          <p:cNvSpPr>
            <a:spLocks noChangeArrowheads="1"/>
          </p:cNvSpPr>
          <p:nvPr/>
        </p:nvSpPr>
        <p:spPr bwMode="auto">
          <a:xfrm>
            <a:off x="152400" y="5334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dirty="0"/>
              <a:t>Research Requirement Description</a:t>
            </a:r>
            <a:endParaRPr lang="en-US" altLang="en-US" sz="1200" u="sng" dirty="0"/>
          </a:p>
        </p:txBody>
      </p:sp>
      <p:sp>
        <p:nvSpPr>
          <p:cNvPr id="5126" name="Line 7"/>
          <p:cNvSpPr>
            <a:spLocks noChangeShapeType="1"/>
          </p:cNvSpPr>
          <p:nvPr/>
        </p:nvSpPr>
        <p:spPr bwMode="auto">
          <a:xfrm>
            <a:off x="4495800" y="609600"/>
            <a:ext cx="0" cy="533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27" name="Line 8"/>
          <p:cNvSpPr>
            <a:spLocks noChangeShapeType="1"/>
          </p:cNvSpPr>
          <p:nvPr/>
        </p:nvSpPr>
        <p:spPr bwMode="auto">
          <a:xfrm>
            <a:off x="0" y="3405188"/>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28" name="Text Box 9"/>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dirty="0"/>
          </a:p>
        </p:txBody>
      </p:sp>
      <p:sp>
        <p:nvSpPr>
          <p:cNvPr id="7204" name="Rectangle 127"/>
          <p:cNvSpPr>
            <a:spLocks noChangeArrowheads="1"/>
          </p:cNvSpPr>
          <p:nvPr/>
        </p:nvSpPr>
        <p:spPr bwMode="auto">
          <a:xfrm>
            <a:off x="206375" y="949325"/>
            <a:ext cx="4114800"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spcBef>
                <a:spcPts val="300"/>
              </a:spcBef>
              <a:buFont typeface="Arial" panose="020B0604020202020204" pitchFamily="34" charset="0"/>
              <a:buChar char="•"/>
              <a:defRPr/>
            </a:pPr>
            <a:r>
              <a:rPr lang="en-US" sz="1200" dirty="0"/>
              <a:t>Maintenance and inspection errors are significant contributors to both general aviation and commercial  aviation accidents.</a:t>
            </a:r>
          </a:p>
          <a:p>
            <a:pPr marL="171450" indent="-171450">
              <a:spcBef>
                <a:spcPts val="300"/>
              </a:spcBef>
              <a:buFont typeface="Arial" panose="020B0604020202020204" pitchFamily="34" charset="0"/>
              <a:buChar char="•"/>
              <a:defRPr/>
            </a:pPr>
            <a:r>
              <a:rPr lang="en-US" sz="1200" dirty="0"/>
              <a:t>Research areas include:</a:t>
            </a:r>
          </a:p>
          <a:p>
            <a:pPr marL="406400" lvl="1" indent="-171450">
              <a:spcBef>
                <a:spcPts val="300"/>
              </a:spcBef>
              <a:buFontTx/>
              <a:buChar char="-"/>
              <a:defRPr/>
            </a:pPr>
            <a:r>
              <a:rPr lang="en-US" sz="1200" dirty="0"/>
              <a:t>Maintenance Line Operations Safety Audits</a:t>
            </a:r>
          </a:p>
          <a:p>
            <a:pPr marL="406400" lvl="1" indent="-171450">
              <a:spcBef>
                <a:spcPts val="300"/>
              </a:spcBef>
              <a:buFontTx/>
              <a:buChar char="-"/>
              <a:defRPr/>
            </a:pPr>
            <a:r>
              <a:rPr lang="en-US" sz="1200" dirty="0"/>
              <a:t>Maintenance Fatigue Risk Management</a:t>
            </a:r>
          </a:p>
          <a:p>
            <a:pPr marL="406400" lvl="1" indent="-171450">
              <a:spcBef>
                <a:spcPts val="300"/>
              </a:spcBef>
              <a:buFontTx/>
              <a:buChar char="-"/>
              <a:defRPr/>
            </a:pPr>
            <a:r>
              <a:rPr lang="en-US" sz="1200" dirty="0"/>
              <a:t>Failure to Follow Maintenance Procedures</a:t>
            </a:r>
          </a:p>
          <a:p>
            <a:pPr marL="227013" indent="-227013">
              <a:spcBef>
                <a:spcPts val="300"/>
              </a:spcBef>
              <a:buFont typeface="Arial" panose="020B0604020202020204" pitchFamily="34" charset="0"/>
              <a:buChar char="•"/>
              <a:defRPr/>
            </a:pPr>
            <a:r>
              <a:rPr lang="en-US" sz="1200" dirty="0"/>
              <a:t>Sponsor: Tim </a:t>
            </a:r>
            <a:r>
              <a:rPr lang="en-US" sz="1200" dirty="0" smtClean="0"/>
              <a:t>Shaver</a:t>
            </a:r>
            <a:r>
              <a:rPr lang="en-US" sz="1200" dirty="0" smtClean="0">
                <a:solidFill>
                  <a:srgbClr val="C00000"/>
                </a:solidFill>
              </a:rPr>
              <a:t> </a:t>
            </a:r>
            <a:r>
              <a:rPr lang="en-US" sz="1200" dirty="0" smtClean="0"/>
              <a:t>(</a:t>
            </a:r>
            <a:r>
              <a:rPr lang="en-US" sz="1200" dirty="0"/>
              <a:t>AFS-300), Dr. Bill Johnson (AVS)</a:t>
            </a:r>
          </a:p>
        </p:txBody>
      </p:sp>
      <p:sp>
        <p:nvSpPr>
          <p:cNvPr id="5130" name="Rectangle 129"/>
          <p:cNvSpPr>
            <a:spLocks noChangeArrowheads="1"/>
          </p:cNvSpPr>
          <p:nvPr/>
        </p:nvSpPr>
        <p:spPr bwMode="auto">
          <a:xfrm>
            <a:off x="4710113" y="942975"/>
            <a:ext cx="42957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buFontTx/>
              <a:buChar char="•"/>
              <a:defRPr/>
            </a:pPr>
            <a:r>
              <a:rPr lang="en-US" altLang="en-US" sz="1200" dirty="0"/>
              <a:t>Develop guidance material for inspectors and maintenance </a:t>
            </a:r>
            <a:r>
              <a:rPr lang="en-US" altLang="en-US" sz="1200" dirty="0" smtClean="0"/>
              <a:t>organizations (AC 120-MFRM)</a:t>
            </a:r>
            <a:endParaRPr lang="en-US" altLang="en-US" sz="1200" dirty="0"/>
          </a:p>
          <a:p>
            <a:pPr marL="171450" indent="-171450">
              <a:buFontTx/>
              <a:buChar char="•"/>
              <a:defRPr/>
            </a:pPr>
            <a:r>
              <a:rPr lang="en-US" altLang="en-US" sz="1200" dirty="0"/>
              <a:t>Respond to open NTSB </a:t>
            </a:r>
            <a:r>
              <a:rPr lang="en-US" altLang="en-US" sz="1200" dirty="0" smtClean="0"/>
              <a:t>recommendations</a:t>
            </a:r>
            <a:r>
              <a:rPr lang="en-US" altLang="en-US" sz="1200" dirty="0"/>
              <a:t> </a:t>
            </a:r>
            <a:r>
              <a:rPr lang="en-US" altLang="en-US" sz="1200" dirty="0" smtClean="0"/>
              <a:t>and FAA ARC.</a:t>
            </a:r>
            <a:endParaRPr lang="en-US" altLang="en-US" sz="1200" dirty="0"/>
          </a:p>
          <a:p>
            <a:pPr marL="171450" indent="-1588">
              <a:buFont typeface="Arial" panose="020B0604020202020204" pitchFamily="34" charset="0"/>
              <a:buChar char="•"/>
              <a:defRPr/>
            </a:pPr>
            <a:r>
              <a:rPr lang="en-US" altLang="en-US" sz="1200" dirty="0"/>
              <a:t>A-13-001 </a:t>
            </a:r>
            <a:r>
              <a:rPr lang="en-US" altLang="en-US" sz="950" dirty="0"/>
              <a:t>“</a:t>
            </a:r>
            <a:r>
              <a:rPr lang="en-US" sz="950" dirty="0"/>
              <a:t>Establish duty-time regulations for maintenance personnel working under 14 </a:t>
            </a:r>
            <a:r>
              <a:rPr lang="en-US" sz="950" i="1" dirty="0"/>
              <a:t>Code of Federal Regulations </a:t>
            </a:r>
            <a:r>
              <a:rPr lang="en-US" sz="950" dirty="0"/>
              <a:t>Parts 121, 135, 145, and 91 Subpart K that take into consideration factors such as start time, workload, shift changes, circadian rhythms, adequate rest time, and other factors shown by recent research, scientific evidence, and current industry experience to affect maintenance crew alertness. (Supersedes Safety Recommendation A-97-71 and is classified “Open—Unacceptable Response”) “</a:t>
            </a:r>
            <a:endParaRPr lang="en-US" altLang="en-US" sz="950" dirty="0"/>
          </a:p>
          <a:p>
            <a:pPr marL="171450" indent="-1588">
              <a:buFontTx/>
              <a:buChar char="•"/>
              <a:defRPr/>
            </a:pPr>
            <a:r>
              <a:rPr lang="en-US" altLang="en-US" sz="1200" dirty="0"/>
              <a:t>A-15-016 </a:t>
            </a:r>
            <a:r>
              <a:rPr lang="en-US" altLang="en-US" sz="950" dirty="0"/>
              <a:t>“</a:t>
            </a:r>
            <a:r>
              <a:rPr lang="en-US" sz="950" dirty="0"/>
              <a:t>Include specific guidance in the Federal Aviation Administration inspector handbook that defines responsibilities for principal inspectors for the oversight of an operator’s loading, restraint, and documentation of special cargo loads.” </a:t>
            </a:r>
            <a:endParaRPr lang="en-US" altLang="en-US" sz="950" dirty="0"/>
          </a:p>
        </p:txBody>
      </p:sp>
      <p:sp>
        <p:nvSpPr>
          <p:cNvPr id="5131" name="Rectangle 3"/>
          <p:cNvSpPr>
            <a:spLocks noChangeArrowheads="1"/>
          </p:cNvSpPr>
          <p:nvPr/>
        </p:nvSpPr>
        <p:spPr bwMode="auto">
          <a:xfrm>
            <a:off x="0" y="3790950"/>
            <a:ext cx="4495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7013" indent="-227013">
              <a:buFontTx/>
              <a:buAutoNum type="arabicPeriod"/>
            </a:pPr>
            <a:endParaRPr lang="en-US" altLang="en-US" sz="1000" dirty="0"/>
          </a:p>
        </p:txBody>
      </p:sp>
      <p:sp>
        <p:nvSpPr>
          <p:cNvPr id="5132" name="Rectangle 127"/>
          <p:cNvSpPr>
            <a:spLocks noChangeArrowheads="1"/>
          </p:cNvSpPr>
          <p:nvPr/>
        </p:nvSpPr>
        <p:spPr bwMode="auto">
          <a:xfrm>
            <a:off x="152400" y="3786188"/>
            <a:ext cx="403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fontAlgn="t">
              <a:buFont typeface="Arial" panose="020B0604020202020204" pitchFamily="34" charset="0"/>
              <a:buChar char="•"/>
            </a:pPr>
            <a:r>
              <a:rPr lang="en-US" sz="1200" dirty="0" smtClean="0"/>
              <a:t>Report on </a:t>
            </a:r>
            <a:r>
              <a:rPr lang="en-US" sz="1200" dirty="0"/>
              <a:t>m</a:t>
            </a:r>
            <a:r>
              <a:rPr lang="en-US" sz="1200" dirty="0" smtClean="0"/>
              <a:t>aintenance LOSA best pracitces (FY16)</a:t>
            </a:r>
          </a:p>
          <a:p>
            <a:pPr marL="171450" indent="-171450" fontAlgn="t">
              <a:buFont typeface="Arial" panose="020B0604020202020204" pitchFamily="34" charset="0"/>
              <a:buChar char="•"/>
            </a:pPr>
            <a:r>
              <a:rPr lang="en-US" sz="1200" dirty="0" smtClean="0"/>
              <a:t>Complete study of maintenance facilities and fatigue risk management strategies (FY16)</a:t>
            </a:r>
          </a:p>
          <a:p>
            <a:pPr marL="171450" indent="-171450" fontAlgn="t">
              <a:buFont typeface="Arial" panose="020B0604020202020204" pitchFamily="34" charset="0"/>
              <a:buChar char="•"/>
            </a:pPr>
            <a:r>
              <a:rPr lang="en-US" sz="1200" dirty="0" smtClean="0"/>
              <a:t>Complete field study of cargo load supervisors, including roles, responsibilties, and duty time schedules (FY16) </a:t>
            </a:r>
          </a:p>
          <a:p>
            <a:pPr marL="171450" indent="-171450" fontAlgn="t">
              <a:buFont typeface="Arial" panose="020B0604020202020204" pitchFamily="34" charset="0"/>
              <a:buChar char="•"/>
            </a:pPr>
            <a:r>
              <a:rPr lang="en-US" sz="1200" dirty="0" smtClean="0"/>
              <a:t>Develop taxonomy of failure to follow procedures in aviation maintenance (FY16)</a:t>
            </a:r>
            <a:endParaRPr lang="en-US" sz="1200" dirty="0"/>
          </a:p>
        </p:txBody>
      </p:sp>
      <p:sp>
        <p:nvSpPr>
          <p:cNvPr id="5133" name="Rectangle 6"/>
          <p:cNvSpPr>
            <a:spLocks noChangeArrowheads="1"/>
          </p:cNvSpPr>
          <p:nvPr/>
        </p:nvSpPr>
        <p:spPr bwMode="auto">
          <a:xfrm>
            <a:off x="4800600" y="3448050"/>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sz="1700" b="1" u="sng" dirty="0">
                <a:solidFill>
                  <a:srgbClr val="000000"/>
                </a:solidFill>
              </a:rPr>
              <a:t>Research Accomplishments in </a:t>
            </a:r>
            <a:r>
              <a:rPr lang="en-US" altLang="en-US" sz="1700" b="1" u="sng" dirty="0" smtClean="0">
                <a:solidFill>
                  <a:srgbClr val="000000"/>
                </a:solidFill>
              </a:rPr>
              <a:t>FY16</a:t>
            </a:r>
            <a:endParaRPr lang="en-US" altLang="en-US" sz="1700" b="1" u="sng" dirty="0">
              <a:solidFill>
                <a:srgbClr val="000000"/>
              </a:solidFill>
            </a:endParaRPr>
          </a:p>
          <a:p>
            <a:pPr>
              <a:spcBef>
                <a:spcPct val="20000"/>
              </a:spcBef>
            </a:pPr>
            <a:endParaRPr lang="en-US" altLang="en-US" b="1" dirty="0">
              <a:solidFill>
                <a:srgbClr val="000000"/>
              </a:solidFill>
            </a:endParaRPr>
          </a:p>
        </p:txBody>
      </p:sp>
      <p:sp>
        <p:nvSpPr>
          <p:cNvPr id="5134" name="TextBox 2"/>
          <p:cNvSpPr txBox="1">
            <a:spLocks noChangeArrowheads="1"/>
          </p:cNvSpPr>
          <p:nvPr/>
        </p:nvSpPr>
        <p:spPr bwMode="auto">
          <a:xfrm>
            <a:off x="4694238" y="3810000"/>
            <a:ext cx="411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altLang="en-US" sz="1200" dirty="0"/>
              <a:t>Completed data collection  on cargo load supervisor job responsibilities and duty/rest schedules  and developed draft report for sponsors</a:t>
            </a:r>
          </a:p>
          <a:p>
            <a:pPr eaLnBrk="1" hangingPunct="1">
              <a:buFontTx/>
              <a:buChar char="•"/>
            </a:pPr>
            <a:r>
              <a:rPr lang="en-US" altLang="en-US" sz="1200" dirty="0"/>
              <a:t>Completed data collection from 200+ AMTs between November 2015 and July 2016 for maintenance fatigue risk management study</a:t>
            </a:r>
          </a:p>
          <a:p>
            <a:pPr eaLnBrk="1" hangingPunct="1">
              <a:buFontTx/>
              <a:buChar char="•"/>
            </a:pPr>
            <a:r>
              <a:rPr lang="en-US" altLang="en-US" sz="1200" dirty="0"/>
              <a:t>Developed a draft </a:t>
            </a:r>
            <a:r>
              <a:rPr lang="en-US" altLang="en-US" sz="1200" dirty="0" smtClean="0"/>
              <a:t>report on “Maintenance </a:t>
            </a:r>
            <a:r>
              <a:rPr lang="en-US" altLang="en-US" sz="1200" dirty="0"/>
              <a:t>Failure to Follow Procedures </a:t>
            </a:r>
            <a:r>
              <a:rPr lang="en-US" altLang="en-US" sz="1200" dirty="0" smtClean="0"/>
              <a:t>Taxonomy”</a:t>
            </a:r>
            <a:endParaRPr lang="en-US" altLang="en-US" sz="1200" dirty="0"/>
          </a:p>
        </p:txBody>
      </p:sp>
      <p:pic>
        <p:nvPicPr>
          <p:cNvPr id="5135" name="Picture 15" descr="C:\Users\AAM510KA\AppData\Local\Microsoft\Windows\Temporary Internet Files\Content.Outlook\KMZLIVH7\photo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613" y="95250"/>
            <a:ext cx="116998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descr="C:\Users\AAM510KA\AppData\Local\Microsoft\Windows\Temporary Internet Files\Content.Outlook\KMZLIVH7\photo 1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502" y="2703512"/>
            <a:ext cx="137318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17</a:t>
            </a:fld>
            <a:endParaRPr lang="en-US" dirty="0"/>
          </a:p>
        </p:txBody>
      </p:sp>
      <p:sp>
        <p:nvSpPr>
          <p:cNvPr id="20"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3175994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noAutofit/>
          </a:bodyPr>
          <a:lstStyle/>
          <a:p>
            <a:pPr lvl="1"/>
            <a:r>
              <a:rPr lang="en-US" altLang="en-US" sz="2400" dirty="0"/>
              <a:t>Human Factors Research and Development for Improved Rotorcraft Operational Safety</a:t>
            </a:r>
            <a:endParaRPr lang="en-US" sz="2400" dirty="0"/>
          </a:p>
        </p:txBody>
      </p:sp>
      <p:sp>
        <p:nvSpPr>
          <p:cNvPr id="6147" name="Content Placeholder 4"/>
          <p:cNvSpPr>
            <a:spLocks noGrp="1"/>
          </p:cNvSpPr>
          <p:nvPr>
            <p:ph idx="1"/>
          </p:nvPr>
        </p:nvSpPr>
        <p:spPr/>
        <p:txBody>
          <a:bodyPr/>
          <a:lstStyle/>
          <a:p>
            <a:r>
              <a:rPr lang="en-US" altLang="en-US" sz="2400" dirty="0"/>
              <a:t>Projects include:</a:t>
            </a:r>
          </a:p>
          <a:p>
            <a:pPr lvl="1"/>
            <a:r>
              <a:rPr lang="en-US" altLang="en-US" sz="2000" dirty="0"/>
              <a:t>Human Factors Research and Development for Improved Rotorcraft Operational Safety</a:t>
            </a:r>
            <a:endParaRPr lang="en-US" sz="2000" dirty="0"/>
          </a:p>
          <a:p>
            <a:pPr lvl="1"/>
            <a:endParaRPr lang="en-US" altLang="en-US" sz="2000" dirty="0"/>
          </a:p>
          <a:p>
            <a:endParaRPr lang="en-US" altLang="en-US" sz="2400" dirty="0"/>
          </a:p>
        </p:txBody>
      </p:sp>
      <p:sp>
        <p:nvSpPr>
          <p:cNvPr id="10"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18</a:t>
            </a:fld>
            <a:endParaRPr lang="en-US" dirty="0"/>
          </a:p>
        </p:txBody>
      </p:sp>
      <p:sp>
        <p:nvSpPr>
          <p:cNvPr id="9"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476307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2588" y="0"/>
            <a:ext cx="8472487" cy="762000"/>
          </a:xfrm>
        </p:spPr>
        <p:txBody>
          <a:bodyPr/>
          <a:lstStyle/>
          <a:p>
            <a:r>
              <a:rPr lang="en-US" altLang="en-US" sz="2000" dirty="0" smtClean="0"/>
              <a:t>Human Factors Research and Development for Improved Rotorcraft Operational Safety (</a:t>
            </a:r>
            <a:r>
              <a:rPr lang="en-US" altLang="en-US" sz="2000" dirty="0" err="1" smtClean="0"/>
              <a:t>A11G.HF.7</a:t>
            </a:r>
            <a:r>
              <a:rPr lang="en-US" altLang="en-US" sz="2000" dirty="0" smtClean="0"/>
              <a:t>)</a:t>
            </a:r>
          </a:p>
        </p:txBody>
      </p:sp>
      <p:sp>
        <p:nvSpPr>
          <p:cNvPr id="8195" name="Rectangle 3"/>
          <p:cNvSpPr>
            <a:spLocks noChangeArrowheads="1"/>
          </p:cNvSpPr>
          <p:nvPr/>
        </p:nvSpPr>
        <p:spPr bwMode="auto">
          <a:xfrm>
            <a:off x="206375" y="3733800"/>
            <a:ext cx="411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a:t>Critical Milestones</a:t>
            </a:r>
          </a:p>
        </p:txBody>
      </p:sp>
      <p:sp>
        <p:nvSpPr>
          <p:cNvPr id="8196" name="Rectangle 4"/>
          <p:cNvSpPr>
            <a:spLocks noChangeArrowheads="1"/>
          </p:cNvSpPr>
          <p:nvPr/>
        </p:nvSpPr>
        <p:spPr bwMode="auto">
          <a:xfrm>
            <a:off x="4724400" y="9144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a:t>Sponsor  Outcome</a:t>
            </a:r>
          </a:p>
        </p:txBody>
      </p:sp>
      <p:sp>
        <p:nvSpPr>
          <p:cNvPr id="8197" name="Rectangle 5"/>
          <p:cNvSpPr>
            <a:spLocks noChangeArrowheads="1"/>
          </p:cNvSpPr>
          <p:nvPr/>
        </p:nvSpPr>
        <p:spPr bwMode="auto">
          <a:xfrm>
            <a:off x="152400" y="9144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b="1" u="sng"/>
              <a:t>Research Requirement Description</a:t>
            </a:r>
            <a:endParaRPr lang="en-US" altLang="en-US" sz="1200" u="sng"/>
          </a:p>
        </p:txBody>
      </p:sp>
      <p:sp>
        <p:nvSpPr>
          <p:cNvPr id="8198" name="Line 7"/>
          <p:cNvSpPr>
            <a:spLocks noChangeShapeType="1"/>
          </p:cNvSpPr>
          <p:nvPr/>
        </p:nvSpPr>
        <p:spPr bwMode="auto">
          <a:xfrm>
            <a:off x="4495800" y="1371600"/>
            <a:ext cx="0" cy="464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Line 8"/>
          <p:cNvSpPr>
            <a:spLocks noChangeShapeType="1"/>
          </p:cNvSpPr>
          <p:nvPr/>
        </p:nvSpPr>
        <p:spPr bwMode="auto">
          <a:xfrm>
            <a:off x="0" y="3740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Text Box 9"/>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400"/>
          </a:p>
        </p:txBody>
      </p:sp>
      <p:sp>
        <p:nvSpPr>
          <p:cNvPr id="7177" name="Rectangle 127"/>
          <p:cNvSpPr>
            <a:spLocks noChangeArrowheads="1"/>
          </p:cNvSpPr>
          <p:nvPr/>
        </p:nvSpPr>
        <p:spPr bwMode="auto">
          <a:xfrm>
            <a:off x="152400" y="1295400"/>
            <a:ext cx="4038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buFontTx/>
              <a:buChar char="•"/>
              <a:defRPr/>
            </a:pPr>
            <a:r>
              <a:rPr lang="en-US" altLang="en-US" sz="1200" dirty="0"/>
              <a:t>A number of operational and technology challenges for the rotorcraft community may impact operational safety. Three Initiatives are prioritized from high to low as shown below:</a:t>
            </a:r>
          </a:p>
          <a:p>
            <a:pPr marL="404813" indent="-234950">
              <a:buFontTx/>
              <a:buChar char="-"/>
              <a:defRPr/>
            </a:pPr>
            <a:r>
              <a:rPr lang="en-US" altLang="en-US" sz="1200" dirty="0"/>
              <a:t>Helicopter Training Devices</a:t>
            </a:r>
          </a:p>
          <a:p>
            <a:pPr marL="404813" indent="-234950">
              <a:buFontTx/>
              <a:buChar char="-"/>
              <a:defRPr/>
            </a:pPr>
            <a:r>
              <a:rPr lang="en-US" altLang="en-US" sz="1200" dirty="0"/>
              <a:t>Scenario Based Training (SBT) for parts 61, 91, 141, and 135 operations</a:t>
            </a:r>
          </a:p>
          <a:p>
            <a:pPr marL="404813" indent="-234950">
              <a:buFontTx/>
              <a:buChar char="-"/>
              <a:defRPr/>
            </a:pPr>
            <a:r>
              <a:rPr lang="en-US" altLang="en-US" sz="1200" dirty="0"/>
              <a:t>Helicopter Crew Resource Management (CRM) for Part 91 and 135 operators including HAA operators</a:t>
            </a:r>
            <a:r>
              <a:rPr lang="en-US" altLang="en-US" sz="1200" dirty="0" smtClean="0"/>
              <a:t>.</a:t>
            </a:r>
          </a:p>
          <a:p>
            <a:pPr marL="404813" indent="-234950">
              <a:buFontTx/>
              <a:buChar char="-"/>
              <a:defRPr/>
            </a:pPr>
            <a:endParaRPr lang="en-US" altLang="en-US" sz="1200" dirty="0"/>
          </a:p>
          <a:p>
            <a:pPr marL="171450" indent="-171450">
              <a:buFontTx/>
              <a:buChar char="•"/>
              <a:defRPr/>
            </a:pPr>
            <a:r>
              <a:rPr lang="en-US" altLang="en-US" sz="1200" dirty="0"/>
              <a:t>Sponsor: Steve Sparks (AFS-810)</a:t>
            </a:r>
          </a:p>
        </p:txBody>
      </p:sp>
      <p:sp>
        <p:nvSpPr>
          <p:cNvPr id="8202" name="Rectangle 129"/>
          <p:cNvSpPr>
            <a:spLocks noChangeArrowheads="1"/>
          </p:cNvSpPr>
          <p:nvPr/>
        </p:nvSpPr>
        <p:spPr bwMode="auto">
          <a:xfrm>
            <a:off x="4694238" y="1295400"/>
            <a:ext cx="4144962"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buFontTx/>
              <a:buChar char="•"/>
            </a:pPr>
            <a:r>
              <a:rPr lang="en-US" altLang="en-US" sz="1200"/>
              <a:t>Improve safety of IFR operations in high density helicopter operations areas</a:t>
            </a:r>
          </a:p>
          <a:p>
            <a:pPr marL="228600" indent="-228600">
              <a:buFontTx/>
              <a:buChar char="•"/>
            </a:pPr>
            <a:r>
              <a:rPr lang="en-US" altLang="en-US" sz="1200"/>
              <a:t>Separate IFR operations from other commercial operations in metroplex areas. </a:t>
            </a:r>
          </a:p>
          <a:p>
            <a:pPr marL="228600" indent="-228600">
              <a:buFontTx/>
              <a:buChar char="•"/>
            </a:pPr>
            <a:r>
              <a:rPr lang="en-US" altLang="en-US" sz="1200"/>
              <a:t>Update guidance for aviation safety inspectors on oversight of 135 HEMS operators and weather decision making in operator training programs (FSIMS Order 8900.1). Potential update to AC 120-51 for CRM training for HEMS operations. </a:t>
            </a:r>
            <a:br>
              <a:rPr lang="en-US" altLang="en-US" sz="1200"/>
            </a:br>
            <a:endParaRPr lang="en-US" altLang="en-US" sz="1200"/>
          </a:p>
        </p:txBody>
      </p:sp>
      <p:sp>
        <p:nvSpPr>
          <p:cNvPr id="8203" name="Rectangle 127"/>
          <p:cNvSpPr>
            <a:spLocks noChangeArrowheads="1"/>
          </p:cNvSpPr>
          <p:nvPr/>
        </p:nvSpPr>
        <p:spPr bwMode="auto">
          <a:xfrm>
            <a:off x="152400" y="4116388"/>
            <a:ext cx="40386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buFontTx/>
              <a:buChar char="•"/>
              <a:defRPr/>
            </a:pPr>
            <a:r>
              <a:rPr lang="en-US" altLang="en-US" sz="1200" dirty="0"/>
              <a:t>Document current literature related to: (FY16)</a:t>
            </a:r>
          </a:p>
          <a:p>
            <a:pPr marL="341313" indent="-163513">
              <a:buFontTx/>
              <a:buChar char="-"/>
              <a:defRPr/>
            </a:pPr>
            <a:r>
              <a:rPr lang="en-US" altLang="en-US" sz="1200" dirty="0"/>
              <a:t>Helicopter Training Devices</a:t>
            </a:r>
          </a:p>
          <a:p>
            <a:pPr marL="341313" indent="-163513">
              <a:buFontTx/>
              <a:buChar char="-"/>
              <a:defRPr/>
            </a:pPr>
            <a:r>
              <a:rPr lang="en-US" altLang="en-US" sz="1200" dirty="0"/>
              <a:t>Scenario Based Training (SBT) for parts 61, 91, 141, and 135 Operations</a:t>
            </a:r>
          </a:p>
          <a:p>
            <a:pPr marL="341313" indent="-163513">
              <a:buFontTx/>
              <a:buChar char="-"/>
              <a:defRPr/>
            </a:pPr>
            <a:r>
              <a:rPr lang="en-US" altLang="en-US" sz="1200" dirty="0"/>
              <a:t>Helicopter Crew Resource Management (CRM) for Part 91 and 135 operators including HAA operators.</a:t>
            </a:r>
          </a:p>
          <a:p>
            <a:pPr marL="171450" indent="-171450">
              <a:buFontTx/>
              <a:buChar char="•"/>
              <a:defRPr/>
            </a:pPr>
            <a:r>
              <a:rPr lang="en-US" altLang="en-US" sz="1200" dirty="0"/>
              <a:t>Develop research plan to address knowledge gaps (FY17)</a:t>
            </a:r>
          </a:p>
          <a:p>
            <a:pPr marL="171450" indent="-171450">
              <a:buFontTx/>
              <a:buChar char="•"/>
              <a:defRPr/>
            </a:pPr>
            <a:r>
              <a:rPr lang="en-US" altLang="en-US" sz="1200" dirty="0"/>
              <a:t>Data collection and recommendations (FY18)</a:t>
            </a:r>
          </a:p>
        </p:txBody>
      </p:sp>
      <p:sp>
        <p:nvSpPr>
          <p:cNvPr id="8204" name="Rectangle 6"/>
          <p:cNvSpPr>
            <a:spLocks noChangeArrowheads="1"/>
          </p:cNvSpPr>
          <p:nvPr/>
        </p:nvSpPr>
        <p:spPr bwMode="auto">
          <a:xfrm>
            <a:off x="4800600" y="3829050"/>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sz="1700" b="1" u="sng" dirty="0">
                <a:solidFill>
                  <a:srgbClr val="000000"/>
                </a:solidFill>
              </a:rPr>
              <a:t>Research Accomplishments in </a:t>
            </a:r>
            <a:r>
              <a:rPr lang="en-US" altLang="en-US" sz="1700" b="1" u="sng" dirty="0" smtClean="0">
                <a:solidFill>
                  <a:srgbClr val="000000"/>
                </a:solidFill>
              </a:rPr>
              <a:t>FY16</a:t>
            </a:r>
            <a:endParaRPr lang="en-US" altLang="en-US" sz="1700" b="1" u="sng" dirty="0">
              <a:solidFill>
                <a:srgbClr val="000000"/>
              </a:solidFill>
            </a:endParaRPr>
          </a:p>
          <a:p>
            <a:pPr>
              <a:spcBef>
                <a:spcPct val="20000"/>
              </a:spcBef>
            </a:pPr>
            <a:endParaRPr lang="en-US" altLang="en-US" b="1" dirty="0">
              <a:solidFill>
                <a:srgbClr val="000000"/>
              </a:solidFill>
            </a:endParaRPr>
          </a:p>
        </p:txBody>
      </p:sp>
      <p:sp>
        <p:nvSpPr>
          <p:cNvPr id="8205" name="TextBox 2"/>
          <p:cNvSpPr txBox="1">
            <a:spLocks noChangeArrowheads="1"/>
          </p:cNvSpPr>
          <p:nvPr/>
        </p:nvSpPr>
        <p:spPr bwMode="auto">
          <a:xfrm>
            <a:off x="4876800" y="4191000"/>
            <a:ext cx="3962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800" b="1">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marL="171450" indent="-171450">
              <a:buFont typeface="Arial" panose="020B0604020202020204" pitchFamily="34" charset="0"/>
              <a:buChar char="•"/>
              <a:defRPr/>
            </a:pPr>
            <a:r>
              <a:rPr lang="en-US" altLang="en-US" sz="1200" b="0" dirty="0" smtClean="0"/>
              <a:t>Completed literature review on alternative helicopter CRM practices</a:t>
            </a:r>
          </a:p>
          <a:p>
            <a:pPr marL="171450" indent="-171450">
              <a:buFont typeface="Arial" panose="020B0604020202020204" pitchFamily="34" charset="0"/>
              <a:buChar char="•"/>
              <a:defRPr/>
            </a:pPr>
            <a:r>
              <a:rPr lang="en-US" altLang="en-US" sz="1200" b="0" dirty="0" smtClean="0"/>
              <a:t>Initiated </a:t>
            </a:r>
            <a:r>
              <a:rPr lang="en-US" altLang="en-US" sz="1200" b="0" dirty="0"/>
              <a:t>literature review on </a:t>
            </a:r>
            <a:r>
              <a:rPr lang="en-US" altLang="en-US" sz="1200" b="0" dirty="0" smtClean="0"/>
              <a:t>helicopter training devices and scenario based testing for off-nominal events</a:t>
            </a:r>
            <a:endParaRPr lang="en-US" altLang="en-US" sz="1200" b="0" dirty="0"/>
          </a:p>
          <a:p>
            <a:pPr marL="0" indent="0">
              <a:defRPr/>
            </a:pPr>
            <a:endParaRPr lang="en-US" altLang="en-US" sz="1200" b="0" dirty="0" smtClean="0"/>
          </a:p>
          <a:p>
            <a:pPr marL="742950" lvl="1" indent="-285750">
              <a:buFont typeface="Arial" charset="0"/>
              <a:buChar char="•"/>
              <a:defRPr/>
            </a:pPr>
            <a:endParaRPr lang="en-US" altLang="en-US" sz="1200" dirty="0" smtClean="0"/>
          </a:p>
        </p:txBody>
      </p:sp>
      <p:pic>
        <p:nvPicPr>
          <p:cNvPr id="82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6443" y="5058158"/>
            <a:ext cx="20431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19</a:t>
            </a:fld>
            <a:endParaRPr lang="en-US" dirty="0"/>
          </a:p>
        </p:txBody>
      </p:sp>
      <p:sp>
        <p:nvSpPr>
          <p:cNvPr id="18"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1777521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97481" y="533400"/>
            <a:ext cx="8472488" cy="609600"/>
          </a:xfrm>
        </p:spPr>
        <p:txBody>
          <a:bodyPr>
            <a:noAutofit/>
          </a:bodyPr>
          <a:lstStyle/>
          <a:p>
            <a:pPr algn="ctr"/>
            <a:r>
              <a:rPr lang="en-US" sz="3200" dirty="0">
                <a:latin typeface="+mn-lt"/>
              </a:rPr>
              <a:t>Flight Deck/Maintenance/System Integration</a:t>
            </a:r>
            <a:br>
              <a:rPr lang="en-US" sz="3200" dirty="0">
                <a:latin typeface="+mn-lt"/>
              </a:rPr>
            </a:br>
            <a:r>
              <a:rPr lang="en-US" sz="3200" dirty="0">
                <a:latin typeface="+mn-lt"/>
              </a:rPr>
              <a:t>Human Factors</a:t>
            </a:r>
            <a:endParaRPr lang="en-US" altLang="en-US" sz="3200" dirty="0">
              <a:latin typeface="+mn-lt"/>
            </a:endParaRPr>
          </a:p>
        </p:txBody>
      </p:sp>
      <p:sp>
        <p:nvSpPr>
          <p:cNvPr id="6147" name="Content Placeholder 4"/>
          <p:cNvSpPr>
            <a:spLocks noGrp="1"/>
          </p:cNvSpPr>
          <p:nvPr>
            <p:ph idx="1"/>
          </p:nvPr>
        </p:nvSpPr>
        <p:spPr>
          <a:xfrm>
            <a:off x="495300" y="2133600"/>
            <a:ext cx="8050213" cy="3765550"/>
          </a:xfrm>
        </p:spPr>
        <p:txBody>
          <a:bodyPr/>
          <a:lstStyle/>
          <a:p>
            <a:r>
              <a:rPr lang="en-US" sz="2400" b="0" dirty="0"/>
              <a:t>The Flight Deck/Maintenance/System Integration Human Factors program provides the research foundation for FAA guidelines, handbooks, orders, advisory circulars, technical standards orders and regulations that help ensure the safety and efficiency of aircraft operations.</a:t>
            </a:r>
          </a:p>
          <a:p>
            <a:r>
              <a:rPr lang="en-US" sz="2400" b="0" dirty="0"/>
              <a:t>It also develops human performance information that the agency provides to the aviation industry for use in designing and operating aircraft, and training pilots and maintenance personnel.</a:t>
            </a:r>
          </a:p>
        </p:txBody>
      </p:sp>
      <p:sp>
        <p:nvSpPr>
          <p:cNvPr id="6" name="Title 3"/>
          <p:cNvSpPr txBox="1">
            <a:spLocks/>
          </p:cNvSpPr>
          <p:nvPr/>
        </p:nvSpPr>
        <p:spPr bwMode="auto">
          <a:xfrm>
            <a:off x="428625" y="1397213"/>
            <a:ext cx="8472488" cy="609600"/>
          </a:xfrm>
          <a:prstGeom prst="rect">
            <a:avLst/>
          </a:prstGeom>
          <a:noFill/>
          <a:ln w="9525">
            <a:noFill/>
            <a:miter lim="800000"/>
            <a:headEnd/>
            <a:tailEnd/>
          </a:ln>
        </p:spPr>
        <p:txBody>
          <a:bodyPr anchor="ctr"/>
          <a:lstStyle/>
          <a:p>
            <a:pPr eaLnBrk="0" hangingPunct="0">
              <a:defRPr/>
            </a:pPr>
            <a:r>
              <a:rPr lang="en-US" sz="2600" kern="0" dirty="0">
                <a:solidFill>
                  <a:srgbClr val="1D2F68"/>
                </a:solidFill>
                <a:latin typeface="+mj-lt"/>
                <a:ea typeface="+mj-ea"/>
                <a:cs typeface="+mj-cs"/>
              </a:rPr>
              <a:t>Description</a:t>
            </a:r>
          </a:p>
        </p:txBody>
      </p:sp>
      <p:sp>
        <p:nvSpPr>
          <p:cNvPr id="8"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2</a:t>
            </a:fld>
            <a:endParaRPr lang="en-US" dirty="0"/>
          </a:p>
        </p:txBody>
      </p:sp>
      <p:sp>
        <p:nvSpPr>
          <p:cNvPr id="7"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153923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normAutofit/>
          </a:bodyPr>
          <a:lstStyle/>
          <a:p>
            <a:pPr lvl="1"/>
            <a:r>
              <a:rPr lang="en-US" sz="2400" dirty="0"/>
              <a:t>Fatigue Mitigation in Flight Operations</a:t>
            </a:r>
            <a:endParaRPr lang="en-US" altLang="en-US" sz="2400" dirty="0"/>
          </a:p>
        </p:txBody>
      </p:sp>
      <p:sp>
        <p:nvSpPr>
          <p:cNvPr id="6147" name="Content Placeholder 4"/>
          <p:cNvSpPr>
            <a:spLocks noGrp="1"/>
          </p:cNvSpPr>
          <p:nvPr>
            <p:ph idx="1"/>
          </p:nvPr>
        </p:nvSpPr>
        <p:spPr/>
        <p:txBody>
          <a:bodyPr/>
          <a:lstStyle/>
          <a:p>
            <a:r>
              <a:rPr lang="en-US" altLang="en-US" sz="2400" dirty="0"/>
              <a:t>Projects include:</a:t>
            </a:r>
          </a:p>
          <a:p>
            <a:pPr lvl="1"/>
            <a:r>
              <a:rPr lang="en-US" sz="2000" dirty="0"/>
              <a:t>Fatigue Mitigation in Flight Operations</a:t>
            </a:r>
            <a:endParaRPr lang="en-US" altLang="en-US" sz="2000" dirty="0"/>
          </a:p>
          <a:p>
            <a:endParaRPr lang="en-US" altLang="en-US" dirty="0"/>
          </a:p>
        </p:txBody>
      </p:sp>
      <p:sp>
        <p:nvSpPr>
          <p:cNvPr id="10"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20</a:t>
            </a:fld>
            <a:endParaRPr lang="en-US" dirty="0"/>
          </a:p>
        </p:txBody>
      </p:sp>
      <p:sp>
        <p:nvSpPr>
          <p:cNvPr id="6"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309150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Fatigue Mitigation in Flight </a:t>
            </a:r>
            <a:r>
              <a:rPr lang="en-US" sz="2800" dirty="0" smtClean="0"/>
              <a:t>Operations (A11G.HF.8)</a:t>
            </a:r>
            <a:endParaRPr lang="en-US" sz="2800" dirty="0"/>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21</a:t>
            </a:fld>
            <a:endParaRPr lang="en-US" dirty="0"/>
          </a:p>
        </p:txBody>
      </p:sp>
      <p:sp>
        <p:nvSpPr>
          <p:cNvPr id="4" name="Text Placeholder 3"/>
          <p:cNvSpPr>
            <a:spLocks noGrp="1"/>
          </p:cNvSpPr>
          <p:nvPr>
            <p:ph type="body" sz="quarter" idx="11"/>
          </p:nvPr>
        </p:nvSpPr>
        <p:spPr/>
        <p:txBody>
          <a:bodyPr>
            <a:normAutofit lnSpcReduction="10000"/>
          </a:bodyPr>
          <a:lstStyle/>
          <a:p>
            <a:r>
              <a:rPr lang="en-US" sz="1300" dirty="0" smtClean="0">
                <a:latin typeface="Arial" panose="020B0604020202020204" pitchFamily="34" charset="0"/>
                <a:cs typeface="Arial" panose="020B0604020202020204" pitchFamily="34" charset="0"/>
              </a:rPr>
              <a:t>Review </a:t>
            </a:r>
            <a:r>
              <a:rPr lang="en-US" sz="1300" dirty="0">
                <a:latin typeface="Arial" panose="020B0604020202020204" pitchFamily="34" charset="0"/>
                <a:cs typeface="Arial" panose="020B0604020202020204" pitchFamily="34" charset="0"/>
              </a:rPr>
              <a:t>the </a:t>
            </a:r>
            <a:r>
              <a:rPr lang="en-US" sz="1300" dirty="0" smtClean="0">
                <a:latin typeface="Arial" panose="020B0604020202020204" pitchFamily="34" charset="0"/>
                <a:cs typeface="Arial" panose="020B0604020202020204" pitchFamily="34" charset="0"/>
              </a:rPr>
              <a:t>scientific integrity </a:t>
            </a:r>
            <a:r>
              <a:rPr lang="en-US" sz="1300" dirty="0">
                <a:latin typeface="Arial" panose="020B0604020202020204" pitchFamily="34" charset="0"/>
                <a:cs typeface="Arial" panose="020B0604020202020204" pitchFamily="34" charset="0"/>
              </a:rPr>
              <a:t>of FRMS proposals during the processes outlined in AC 120-103A  as required for certificate holders in their demonstration of an alternative means of compliance with the new regulations.</a:t>
            </a:r>
          </a:p>
          <a:p>
            <a:r>
              <a:rPr lang="en-US" sz="1300" dirty="0" smtClean="0">
                <a:latin typeface="Arial" panose="020B0604020202020204" pitchFamily="34" charset="0"/>
                <a:cs typeface="Arial" panose="020B0604020202020204" pitchFamily="34" charset="0"/>
              </a:rPr>
              <a:t>Evaluate the </a:t>
            </a:r>
            <a:r>
              <a:rPr lang="en-US" sz="1300" dirty="0">
                <a:latin typeface="Arial" panose="020B0604020202020204" pitchFamily="34" charset="0"/>
                <a:cs typeface="Arial" panose="020B0604020202020204" pitchFamily="34" charset="0"/>
              </a:rPr>
              <a:t>preparation, documentation, review, and release of other fatigue-related materials  as appropriate and associated with 14 CFR Part 117 flightcrew member duty &amp; rest requirements</a:t>
            </a:r>
          </a:p>
          <a:p>
            <a:pPr>
              <a:spcBef>
                <a:spcPts val="0"/>
              </a:spcBef>
            </a:pPr>
            <a:r>
              <a:rPr lang="en-US" sz="1300" dirty="0" smtClean="0">
                <a:latin typeface="Arial" panose="020B0604020202020204" pitchFamily="34" charset="0"/>
                <a:cs typeface="Arial" panose="020B0604020202020204" pitchFamily="34" charset="0"/>
              </a:rPr>
              <a:t>Sponsor</a:t>
            </a:r>
            <a:r>
              <a:rPr lang="en-US" sz="1300" dirty="0">
                <a:latin typeface="Arial" panose="020B0604020202020204" pitchFamily="34" charset="0"/>
                <a:cs typeface="Arial" panose="020B0604020202020204" pitchFamily="34" charset="0"/>
              </a:rPr>
              <a:t>: Dale Roberts, AFS-220</a:t>
            </a:r>
          </a:p>
          <a:p>
            <a:pPr marL="0" indent="0">
              <a:buNone/>
            </a:pPr>
            <a:endParaRPr lang="en-US" dirty="0">
              <a:cs typeface="Arial" pitchFamily="34" charset="0"/>
            </a:endParaRPr>
          </a:p>
          <a:p>
            <a:endParaRPr lang="en-US" dirty="0"/>
          </a:p>
          <a:p>
            <a:endParaRPr lang="en-US" dirty="0"/>
          </a:p>
        </p:txBody>
      </p:sp>
      <p:sp>
        <p:nvSpPr>
          <p:cNvPr id="5" name="Text Placeholder 4"/>
          <p:cNvSpPr>
            <a:spLocks noGrp="1"/>
          </p:cNvSpPr>
          <p:nvPr>
            <p:ph type="body" sz="quarter" idx="12"/>
          </p:nvPr>
        </p:nvSpPr>
        <p:spPr/>
        <p:txBody>
          <a:bodyPr>
            <a:normAutofit/>
          </a:bodyPr>
          <a:lstStyle/>
          <a:p>
            <a:r>
              <a:rPr lang="en-US" sz="1200" dirty="0">
                <a:latin typeface="Arial" panose="020B0604020202020204" pitchFamily="34" charset="0"/>
                <a:cs typeface="Arial" panose="020B0604020202020204" pitchFamily="34" charset="0"/>
              </a:rPr>
              <a:t>Research will be </a:t>
            </a:r>
            <a:r>
              <a:rPr lang="en-US" sz="1200" dirty="0">
                <a:solidFill>
                  <a:schemeClr val="dk1"/>
                </a:solidFill>
                <a:latin typeface="Arial" panose="020B0604020202020204" pitchFamily="34" charset="0"/>
                <a:cs typeface="Arial" panose="020B0604020202020204" pitchFamily="34" charset="0"/>
              </a:rPr>
              <a:t>used to develop and update policy for 14 CFR § 117 and 121 and </a:t>
            </a:r>
            <a:r>
              <a:rPr lang="en-US" sz="1200" dirty="0" err="1">
                <a:solidFill>
                  <a:schemeClr val="dk1"/>
                </a:solidFill>
                <a:latin typeface="Arial" panose="020B0604020202020204" pitchFamily="34" charset="0"/>
                <a:cs typeface="Arial" panose="020B0604020202020204" pitchFamily="34" charset="0"/>
              </a:rPr>
              <a:t>OpSpec</a:t>
            </a:r>
            <a:r>
              <a:rPr lang="en-US" sz="1200" dirty="0">
                <a:solidFill>
                  <a:schemeClr val="dk1"/>
                </a:solidFill>
                <a:latin typeface="Arial" panose="020B0604020202020204" pitchFamily="34" charset="0"/>
                <a:cs typeface="Arial" panose="020B0604020202020204" pitchFamily="34" charset="0"/>
              </a:rPr>
              <a:t> A318, Authorization to Conduct Operations Under a Fatigue Risk Management System</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3"/>
          </p:nvPr>
        </p:nvSpPr>
        <p:spPr/>
        <p:txBody>
          <a:bodyPr>
            <a:normAutofit/>
          </a:bodyPr>
          <a:lstStyle/>
          <a:p>
            <a:r>
              <a:rPr lang="en-US" sz="1200" dirty="0">
                <a:latin typeface="Arial" panose="020B0604020202020204" pitchFamily="34" charset="0"/>
                <a:cs typeface="Arial" panose="020B0604020202020204" pitchFamily="34" charset="0"/>
              </a:rPr>
              <a:t>Identify operationally relevant fatigue &amp; performance measures for inclusion in AFS-200’s  development of an FRMS database for tracking approved exemptions and trend analysis.</a:t>
            </a:r>
          </a:p>
        </p:txBody>
      </p:sp>
      <p:sp>
        <p:nvSpPr>
          <p:cNvPr id="10" name="Rectangle 127"/>
          <p:cNvSpPr>
            <a:spLocks noChangeArrowheads="1"/>
          </p:cNvSpPr>
          <p:nvPr/>
        </p:nvSpPr>
        <p:spPr bwMode="auto">
          <a:xfrm>
            <a:off x="152400" y="3810000"/>
            <a:ext cx="4038600" cy="21236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fontAlgn="auto">
              <a:buFont typeface="Arial" panose="020B0604020202020204" pitchFamily="34" charset="0"/>
              <a:buChar char="•"/>
            </a:pPr>
            <a:r>
              <a:rPr lang="en-US" sz="1200" dirty="0"/>
              <a:t>Identify operationally relevant fatigue &amp; performance measures for inclusion in AFS-200’s  development of an FRMS database for tracking approved exemptions and trend analysis. (FY16)</a:t>
            </a:r>
          </a:p>
          <a:p>
            <a:pPr marL="171450" indent="-171450" fontAlgn="t">
              <a:buFont typeface="Arial" panose="020B0604020202020204" pitchFamily="34" charset="0"/>
              <a:buChar char="•"/>
            </a:pPr>
            <a:r>
              <a:rPr lang="en-US" sz="1200" dirty="0"/>
              <a:t>Evaluate AFS-220 FRMS exemption review and analysis procedures for standardization and scientific validity</a:t>
            </a:r>
            <a:r>
              <a:rPr lang="en-US" sz="1200" dirty="0" smtClean="0"/>
              <a:t>. (FY17)</a:t>
            </a:r>
            <a:endParaRPr lang="en-US" sz="1200" dirty="0"/>
          </a:p>
          <a:p>
            <a:pPr marL="171450" indent="-171450" fontAlgn="t">
              <a:buFont typeface="Arial" panose="020B0604020202020204" pitchFamily="34" charset="0"/>
              <a:buChar char="•"/>
            </a:pPr>
            <a:r>
              <a:rPr lang="en-US" sz="1200" dirty="0"/>
              <a:t>Complete a report that will be used to develop and update policy for 14 CFR § 117 and 121 and OpSpec A318, Authorization to Conduct Operations Under a Fatigue Risk Management System</a:t>
            </a:r>
            <a:r>
              <a:rPr lang="en-US" sz="1200" dirty="0" smtClean="0"/>
              <a:t>. </a:t>
            </a:r>
            <a:r>
              <a:rPr lang="en-US" sz="1200" dirty="0"/>
              <a:t>(</a:t>
            </a:r>
            <a:r>
              <a:rPr lang="en-US" sz="1200" dirty="0" smtClean="0"/>
              <a:t>FY18)</a:t>
            </a:r>
            <a:endParaRPr lang="en-US" sz="1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581942"/>
            <a:ext cx="2155996" cy="143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495102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971800"/>
            <a:ext cx="8534400" cy="609600"/>
          </a:xfrm>
        </p:spPr>
        <p:txBody>
          <a:bodyPr/>
          <a:lstStyle/>
          <a:p>
            <a:pPr algn="ctr"/>
            <a:r>
              <a:rPr lang="en-US" sz="5400" dirty="0" smtClean="0"/>
              <a:t>Backup</a:t>
            </a:r>
            <a:endParaRPr lang="en-US" sz="5400" dirty="0"/>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22</a:t>
            </a:fld>
            <a:endParaRPr lang="en-US" dirty="0"/>
          </a:p>
        </p:txBody>
      </p:sp>
    </p:spTree>
    <p:extLst>
      <p:ext uri="{BB962C8B-B14F-4D97-AF65-F5344CB8AC3E}">
        <p14:creationId xmlns:p14="http://schemas.microsoft.com/office/powerpoint/2010/main" val="206023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Human Factors of Head-up &amp; Head-mounted Displays</a:t>
            </a:r>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23</a:t>
            </a:fld>
            <a:endParaRPr lang="en-US" dirty="0"/>
          </a:p>
        </p:txBody>
      </p:sp>
      <p:sp>
        <p:nvSpPr>
          <p:cNvPr id="4" name="Text Placeholder 3"/>
          <p:cNvSpPr>
            <a:spLocks noGrp="1"/>
          </p:cNvSpPr>
          <p:nvPr>
            <p:ph type="body" sz="quarter" idx="11"/>
          </p:nvPr>
        </p:nvSpPr>
        <p:spPr/>
        <p:txBody>
          <a:bodyPr>
            <a:noAutofit/>
          </a:bodyPr>
          <a:lstStyle/>
          <a:p>
            <a:r>
              <a:rPr lang="en-US" sz="1100" dirty="0"/>
              <a:t>Support the development of criteria and guidelines for approving Head-Up Displays (HUDs) and Head-Mounted Displays (HMDs) with respect to human factors issues such as </a:t>
            </a:r>
            <a:r>
              <a:rPr lang="en-US" sz="1100" dirty="0" err="1"/>
              <a:t>symbology</a:t>
            </a:r>
            <a:r>
              <a:rPr lang="en-US" sz="1100" dirty="0"/>
              <a:t> standardization, color coding, alerting, optics and perception, installation-related issues, and integration. The emphasis is on head-mounted displays intended for operational credit.</a:t>
            </a:r>
          </a:p>
          <a:p>
            <a:endParaRPr lang="en-US" sz="1100" dirty="0"/>
          </a:p>
          <a:p>
            <a:pPr>
              <a:spcBef>
                <a:spcPts val="0"/>
              </a:spcBef>
            </a:pPr>
            <a:r>
              <a:rPr lang="en-US" sz="1100" dirty="0" smtClean="0"/>
              <a:t>Sponsor</a:t>
            </a:r>
            <a:r>
              <a:rPr lang="en-US" sz="1100" dirty="0"/>
              <a:t>: Terry King, AFS-410</a:t>
            </a:r>
          </a:p>
          <a:p>
            <a:pPr marL="0" indent="0">
              <a:buNone/>
            </a:pPr>
            <a:endParaRPr lang="en-US" sz="1100" dirty="0"/>
          </a:p>
        </p:txBody>
      </p:sp>
      <p:sp>
        <p:nvSpPr>
          <p:cNvPr id="5" name="Text Placeholder 4"/>
          <p:cNvSpPr>
            <a:spLocks noGrp="1"/>
          </p:cNvSpPr>
          <p:nvPr>
            <p:ph type="body" sz="quarter" idx="12"/>
          </p:nvPr>
        </p:nvSpPr>
        <p:spPr/>
        <p:txBody>
          <a:bodyPr/>
          <a:lstStyle/>
          <a:p>
            <a:r>
              <a:rPr lang="en-US" dirty="0"/>
              <a:t>This research will be used to identify human factors issues and recommended guidelines for approval of Head-mounted displays for operational credit in low visibility operations. Currently, only HUDs receive operational credit for low visibility operations.</a:t>
            </a:r>
          </a:p>
          <a:p>
            <a:endParaRPr lang="en-US" dirty="0"/>
          </a:p>
        </p:txBody>
      </p:sp>
      <p:sp>
        <p:nvSpPr>
          <p:cNvPr id="6" name="Text Placeholder 5"/>
          <p:cNvSpPr>
            <a:spLocks noGrp="1"/>
          </p:cNvSpPr>
          <p:nvPr>
            <p:ph type="body" sz="quarter" idx="13"/>
          </p:nvPr>
        </p:nvSpPr>
        <p:spPr/>
        <p:txBody>
          <a:bodyPr>
            <a:normAutofit/>
          </a:bodyPr>
          <a:lstStyle/>
          <a:p>
            <a:pPr>
              <a:spcBef>
                <a:spcPts val="0"/>
              </a:spcBef>
              <a:spcAft>
                <a:spcPts val="0"/>
              </a:spcAft>
              <a:tabLst>
                <a:tab pos="228600" algn="l"/>
                <a:tab pos="457200" algn="l"/>
              </a:tabLst>
            </a:pPr>
            <a:r>
              <a:rPr lang="en-US" sz="1200" dirty="0">
                <a:ea typeface="MS Mincho" panose="02020609040205080304"/>
                <a:cs typeface="Times New Roman" panose="02020603050405020304" pitchFamily="18" charset="0"/>
              </a:rPr>
              <a:t>Delivered HUD/HMD technology guide, cataloging current and potential HUD/HMD </a:t>
            </a:r>
          </a:p>
          <a:p>
            <a:pPr>
              <a:spcBef>
                <a:spcPts val="0"/>
              </a:spcBef>
              <a:spcAft>
                <a:spcPts val="0"/>
              </a:spcAft>
              <a:tabLst>
                <a:tab pos="228600" algn="l"/>
                <a:tab pos="457200" algn="l"/>
              </a:tabLst>
            </a:pPr>
            <a:r>
              <a:rPr lang="en-US" sz="1200" dirty="0">
                <a:ea typeface="MS Mincho" panose="02020609040205080304"/>
                <a:cs typeface="Times New Roman" panose="02020603050405020304" pitchFamily="18" charset="0"/>
              </a:rPr>
              <a:t>Delivered HUD/HMD research proposal, identifying knowledge gaps and methods for human-in-the-loop research</a:t>
            </a:r>
          </a:p>
          <a:p>
            <a:pPr>
              <a:spcBef>
                <a:spcPts val="0"/>
              </a:spcBef>
              <a:spcAft>
                <a:spcPts val="0"/>
              </a:spcAft>
              <a:tabLst>
                <a:tab pos="228600" algn="l"/>
                <a:tab pos="457200" algn="l"/>
              </a:tabLst>
            </a:pPr>
            <a:r>
              <a:rPr lang="en-US" sz="1200" dirty="0">
                <a:ea typeface="MS Mincho" panose="02020609040205080304"/>
                <a:cs typeface="Times New Roman" panose="02020603050405020304" pitchFamily="18" charset="0"/>
              </a:rPr>
              <a:t>Delivered final report including HMD product and literature reviews</a:t>
            </a:r>
          </a:p>
          <a:p>
            <a:endParaRPr lang="en-US" sz="900" dirty="0"/>
          </a:p>
        </p:txBody>
      </p:sp>
      <p:graphicFrame>
        <p:nvGraphicFramePr>
          <p:cNvPr id="8" name="Group 180" descr="table" title="IALowVis"/>
          <p:cNvGraphicFramePr>
            <a:graphicFrameLocks noGrp="1"/>
          </p:cNvGraphicFramePr>
          <p:nvPr>
            <p:extLst>
              <p:ext uri="{D42A27DB-BD31-4B8C-83A1-F6EECF244321}">
                <p14:modId xmlns:p14="http://schemas.microsoft.com/office/powerpoint/2010/main" val="1113710210"/>
              </p:ext>
            </p:extLst>
          </p:nvPr>
        </p:nvGraphicFramePr>
        <p:xfrm>
          <a:off x="267277" y="3889332"/>
          <a:ext cx="3999923" cy="1970826"/>
        </p:xfrm>
        <a:graphic>
          <a:graphicData uri="http://schemas.openxmlformats.org/drawingml/2006/table">
            <a:tbl>
              <a:tblPr firstRow="1">
                <a:tableStyleId>{2D5ABB26-0587-4C30-8999-92F81FD0307C}</a:tableStyleId>
              </a:tblPr>
              <a:tblGrid>
                <a:gridCol w="3161723">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2"/>
                    </a:ext>
                  </a:extLst>
                </a:gridCol>
              </a:tblGrid>
              <a:tr h="247191">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800" dirty="0">
                          <a:effectLst/>
                          <a:latin typeface="+mn-lt"/>
                          <a:ea typeface="MS Mincho" panose="02020609040205080304"/>
                          <a:cs typeface="Times New Roman" panose="02020603050405020304" pitchFamily="18" charset="0"/>
                        </a:rPr>
                        <a:t>HUD/HMD Industry Review, listing current HUD/HMD products and potential new features for civil market</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kumimoji="0" lang="en-US" sz="800" b="1" i="0" u="none" strike="noStrike" kern="1200" cap="none" spc="0" normalizeH="0" baseline="0" noProof="0">
                          <a:ln>
                            <a:noFill/>
                          </a:ln>
                          <a:solidFill>
                            <a:srgbClr val="000000"/>
                          </a:solidFill>
                          <a:effectLst/>
                          <a:uLnTx/>
                          <a:uFillTx/>
                          <a:latin typeface="+mn-lt"/>
                          <a:ea typeface="MS Mincho"/>
                          <a:cs typeface="Calibri" panose="020F0502020204030204" pitchFamily="34" charset="0"/>
                        </a:rPr>
                        <a:t>Complete</a:t>
                      </a:r>
                      <a:endParaRPr kumimoji="0" lang="en-US" sz="800" b="1" i="0" u="none" strike="noStrike" kern="1200" cap="none" spc="0" normalizeH="0" baseline="0" noProof="0" dirty="0">
                        <a:ln>
                          <a:noFill/>
                        </a:ln>
                        <a:solidFill>
                          <a:srgbClr val="000000"/>
                        </a:solidFill>
                        <a:effectLst/>
                        <a:uLnTx/>
                        <a:uFillTx/>
                        <a:latin typeface="+mn-lt"/>
                        <a:ea typeface="MS Mincho"/>
                        <a:cs typeface="Calibri" panose="020F0502020204030204" pitchFamily="34" charset="0"/>
                      </a:endParaRPr>
                    </a:p>
                  </a:txBody>
                  <a:tcPr marL="68580" marR="68580" marT="0" marB="0" anchor="ctr"/>
                </a:tc>
                <a:extLst>
                  <a:ext uri="{0D108BD9-81ED-4DB2-BD59-A6C34878D82A}">
                    <a16:rowId xmlns:a16="http://schemas.microsoft.com/office/drawing/2014/main" xmlns="" val="100538765"/>
                  </a:ext>
                </a:extLst>
              </a:tr>
              <a:tr h="247191">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800" dirty="0">
                          <a:effectLst/>
                          <a:latin typeface="+mn-lt"/>
                          <a:ea typeface="MS Mincho" panose="02020609040205080304"/>
                          <a:cs typeface="Times New Roman" panose="02020603050405020304" pitchFamily="18" charset="0"/>
                        </a:rPr>
                        <a:t>HUD/HMD Literature Bibliography, listing and summarizing academic research, standards, and guidance (FAA and otherwise)</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kumimoji="0" lang="en-US" sz="800" b="1" i="0" u="none" strike="noStrike" kern="1200" cap="none" spc="0" normalizeH="0" baseline="0" noProof="0">
                          <a:ln>
                            <a:noFill/>
                          </a:ln>
                          <a:solidFill>
                            <a:srgbClr val="000000"/>
                          </a:solidFill>
                          <a:effectLst/>
                          <a:uLnTx/>
                          <a:uFillTx/>
                          <a:latin typeface="+mn-lt"/>
                          <a:ea typeface="MS Mincho"/>
                          <a:cs typeface="Calibri" panose="020F0502020204030204" pitchFamily="34" charset="0"/>
                        </a:rPr>
                        <a:t>Complete</a:t>
                      </a:r>
                      <a:endParaRPr kumimoji="0" lang="en-US" sz="800" b="1" i="0" u="none" strike="noStrike" kern="1200" cap="none" spc="0" normalizeH="0" baseline="0" noProof="0" dirty="0">
                        <a:ln>
                          <a:noFill/>
                        </a:ln>
                        <a:solidFill>
                          <a:srgbClr val="000000"/>
                        </a:solidFill>
                        <a:effectLst/>
                        <a:uLnTx/>
                        <a:uFillTx/>
                        <a:latin typeface="+mn-lt"/>
                        <a:ea typeface="MS Mincho"/>
                        <a:cs typeface="Calibri" panose="020F0502020204030204" pitchFamily="34" charset="0"/>
                      </a:endParaRPr>
                    </a:p>
                  </a:txBody>
                  <a:tcPr marL="68580" marR="68580" marT="0" marB="0" anchor="ctr"/>
                </a:tc>
                <a:extLst>
                  <a:ext uri="{0D108BD9-81ED-4DB2-BD59-A6C34878D82A}">
                    <a16:rowId xmlns:a16="http://schemas.microsoft.com/office/drawing/2014/main" xmlns="" val="1260887058"/>
                  </a:ext>
                </a:extLst>
              </a:tr>
              <a:tr h="342522">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800" dirty="0">
                          <a:effectLst/>
                          <a:latin typeface="+mn-lt"/>
                          <a:ea typeface="MS Mincho" panose="02020609040205080304"/>
                          <a:cs typeface="Times New Roman" panose="02020603050405020304" pitchFamily="18" charset="0"/>
                        </a:rPr>
                        <a:t>HUD/HMD Issue Analysis Paper, reviewing the literature and market, and identifying potential HUD/HMD human factors issues, related needs for FAA guidance, guidance from non-FAA sources, and research needs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kumimoji="0" lang="en-US" sz="800" b="1" i="0" u="none" strike="noStrike" kern="1200" cap="none" spc="0" normalizeH="0" baseline="0" noProof="0">
                          <a:ln>
                            <a:noFill/>
                          </a:ln>
                          <a:solidFill>
                            <a:srgbClr val="000000"/>
                          </a:solidFill>
                          <a:effectLst/>
                          <a:uLnTx/>
                          <a:uFillTx/>
                          <a:latin typeface="+mn-lt"/>
                          <a:ea typeface="MS Mincho"/>
                          <a:cs typeface="Calibri" panose="020F0502020204030204" pitchFamily="34" charset="0"/>
                        </a:rPr>
                        <a:t>Complete</a:t>
                      </a:r>
                      <a:endParaRPr kumimoji="0" lang="en-US" sz="800" b="1" i="0" u="none" strike="noStrike" kern="1200" cap="none" spc="0" normalizeH="0" baseline="0" noProof="0" dirty="0">
                        <a:ln>
                          <a:noFill/>
                        </a:ln>
                        <a:solidFill>
                          <a:srgbClr val="000000"/>
                        </a:solidFill>
                        <a:effectLst/>
                        <a:uLnTx/>
                        <a:uFillTx/>
                        <a:latin typeface="+mn-lt"/>
                        <a:ea typeface="MS Mincho"/>
                        <a:cs typeface="Calibri" panose="020F0502020204030204" pitchFamily="34" charset="0"/>
                      </a:endParaRPr>
                    </a:p>
                  </a:txBody>
                  <a:tcPr marL="68580" marR="68580" marT="0" marB="0" anchor="ctr"/>
                </a:tc>
                <a:extLst>
                  <a:ext uri="{0D108BD9-81ED-4DB2-BD59-A6C34878D82A}">
                    <a16:rowId xmlns:a16="http://schemas.microsoft.com/office/drawing/2014/main" xmlns="" val="790029288"/>
                  </a:ext>
                </a:extLst>
              </a:tr>
              <a:tr h="247191">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800" dirty="0">
                          <a:effectLst/>
                          <a:latin typeface="+mn-lt"/>
                          <a:ea typeface="MS Mincho" panose="02020609040205080304"/>
                          <a:cs typeface="Times New Roman" panose="02020603050405020304" pitchFamily="18" charset="0"/>
                        </a:rPr>
                        <a:t>HUD/HMD human factors research plan</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kumimoji="0" lang="en-US" sz="800" b="1" i="0" u="none" strike="noStrike" kern="1200" cap="none" spc="0" normalizeH="0" baseline="0" noProof="0">
                          <a:ln>
                            <a:noFill/>
                          </a:ln>
                          <a:solidFill>
                            <a:srgbClr val="000000"/>
                          </a:solidFill>
                          <a:effectLst/>
                          <a:uLnTx/>
                          <a:uFillTx/>
                          <a:latin typeface="+mn-lt"/>
                          <a:ea typeface="MS Mincho"/>
                          <a:cs typeface="Calibri" panose="020F0502020204030204" pitchFamily="34" charset="0"/>
                        </a:rPr>
                        <a:t>Complete</a:t>
                      </a:r>
                      <a:endParaRPr kumimoji="0" lang="en-US" sz="800" b="1" i="0" u="none" strike="noStrike" kern="1200" cap="none" spc="0" normalizeH="0" baseline="0" noProof="0" dirty="0">
                        <a:ln>
                          <a:noFill/>
                        </a:ln>
                        <a:solidFill>
                          <a:srgbClr val="000000"/>
                        </a:solidFill>
                        <a:effectLst/>
                        <a:uLnTx/>
                        <a:uFillTx/>
                        <a:latin typeface="+mn-lt"/>
                        <a:ea typeface="MS Mincho"/>
                        <a:cs typeface="Calibri" panose="020F0502020204030204" pitchFamily="34" charset="0"/>
                      </a:endParaRPr>
                    </a:p>
                  </a:txBody>
                  <a:tcPr marL="68580" marR="68580" marT="0" marB="0" anchor="ctr"/>
                </a:tc>
                <a:extLst>
                  <a:ext uri="{0D108BD9-81ED-4DB2-BD59-A6C34878D82A}">
                    <a16:rowId xmlns:a16="http://schemas.microsoft.com/office/drawing/2014/main" xmlns="" val="3708118866"/>
                  </a:ext>
                </a:extLst>
              </a:tr>
              <a:tr h="247191">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800" dirty="0">
                          <a:effectLst/>
                          <a:latin typeface="+mn-lt"/>
                          <a:ea typeface="MS Mincho" panose="02020609040205080304"/>
                          <a:cs typeface="Times New Roman" panose="02020603050405020304" pitchFamily="18" charset="0"/>
                        </a:rPr>
                        <a:t>HUD/HMD technology guide, cataloging current and potential HUD/HMD </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kumimoji="0" lang="en-US" sz="800" b="1" i="0" u="none" strike="noStrike" kern="1200" cap="none" spc="0" normalizeH="0" baseline="0" noProof="0">
                          <a:ln>
                            <a:noFill/>
                          </a:ln>
                          <a:solidFill>
                            <a:srgbClr val="000000"/>
                          </a:solidFill>
                          <a:effectLst/>
                          <a:uLnTx/>
                          <a:uFillTx/>
                          <a:latin typeface="+mn-lt"/>
                          <a:ea typeface="MS Mincho"/>
                          <a:cs typeface="Calibri" panose="020F0502020204030204" pitchFamily="34" charset="0"/>
                        </a:rPr>
                        <a:t>Complete</a:t>
                      </a:r>
                      <a:endParaRPr kumimoji="0" lang="en-US" sz="800" b="1" i="0" u="none" strike="noStrike" kern="1200" cap="none" spc="0" normalizeH="0" baseline="0" noProof="0" dirty="0">
                        <a:ln>
                          <a:noFill/>
                        </a:ln>
                        <a:solidFill>
                          <a:srgbClr val="000000"/>
                        </a:solidFill>
                        <a:effectLst/>
                        <a:uLnTx/>
                        <a:uFillTx/>
                        <a:latin typeface="+mn-lt"/>
                        <a:ea typeface="MS Mincho"/>
                        <a:cs typeface="Calibri" panose="020F0502020204030204" pitchFamily="34" charset="0"/>
                      </a:endParaRPr>
                    </a:p>
                  </a:txBody>
                  <a:tcPr marL="68580" marR="68580" marT="0" marB="0" anchor="ctr"/>
                </a:tc>
                <a:extLst>
                  <a:ext uri="{0D108BD9-81ED-4DB2-BD59-A6C34878D82A}">
                    <a16:rowId xmlns:a16="http://schemas.microsoft.com/office/drawing/2014/main" xmlns="" val="1553702167"/>
                  </a:ext>
                </a:extLst>
              </a:tr>
              <a:tr h="247191">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800" dirty="0">
                          <a:effectLst/>
                          <a:latin typeface="+mn-lt"/>
                          <a:ea typeface="MS Mincho" panose="02020609040205080304"/>
                          <a:cs typeface="Times New Roman" panose="02020603050405020304" pitchFamily="18" charset="0"/>
                        </a:rPr>
                        <a:t>HUD/HMD research proposal, identifying knowledge gaps and methods for human-in-the-loop research</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kumimoji="0" lang="en-US" sz="800" b="1" i="0" u="none" strike="noStrike" kern="1200" cap="none" spc="0" normalizeH="0" baseline="0" noProof="0">
                          <a:ln>
                            <a:noFill/>
                          </a:ln>
                          <a:solidFill>
                            <a:srgbClr val="000000"/>
                          </a:solidFill>
                          <a:effectLst/>
                          <a:uLnTx/>
                          <a:uFillTx/>
                          <a:latin typeface="+mn-lt"/>
                          <a:ea typeface="MS Mincho"/>
                          <a:cs typeface="Calibri" panose="020F0502020204030204" pitchFamily="34" charset="0"/>
                        </a:rPr>
                        <a:t>Complete</a:t>
                      </a:r>
                      <a:endParaRPr kumimoji="0" lang="en-US" sz="800" b="1" i="0" u="none" strike="noStrike" kern="1200" cap="none" spc="0" normalizeH="0" baseline="0" noProof="0" dirty="0">
                        <a:ln>
                          <a:noFill/>
                        </a:ln>
                        <a:solidFill>
                          <a:srgbClr val="000000"/>
                        </a:solidFill>
                        <a:effectLst/>
                        <a:uLnTx/>
                        <a:uFillTx/>
                        <a:latin typeface="+mn-lt"/>
                        <a:ea typeface="MS Mincho"/>
                        <a:cs typeface="Calibri" panose="020F0502020204030204" pitchFamily="34" charset="0"/>
                      </a:endParaRPr>
                    </a:p>
                  </a:txBody>
                  <a:tcPr marL="68580" marR="68580" marT="0" marB="0" anchor="ctr"/>
                </a:tc>
                <a:extLst>
                  <a:ext uri="{0D108BD9-81ED-4DB2-BD59-A6C34878D82A}">
                    <a16:rowId xmlns:a16="http://schemas.microsoft.com/office/drawing/2014/main" xmlns="" val="3773934590"/>
                  </a:ext>
                </a:extLst>
              </a:tr>
              <a:tr h="247191">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800" dirty="0">
                          <a:effectLst/>
                          <a:latin typeface="+mn-lt"/>
                          <a:ea typeface="MS Mincho" panose="02020609040205080304"/>
                          <a:cs typeface="Times New Roman" panose="02020603050405020304" pitchFamily="18" charset="0"/>
                        </a:rPr>
                        <a:t>Final Report including HMD product and literature reviews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kumimoji="0" lang="en-US" sz="800" b="1" i="0" u="none" strike="noStrike" kern="1200" cap="none" spc="0" normalizeH="0" baseline="0" noProof="0" dirty="0">
                          <a:ln>
                            <a:noFill/>
                          </a:ln>
                          <a:solidFill>
                            <a:srgbClr val="000000"/>
                          </a:solidFill>
                          <a:effectLst/>
                          <a:uLnTx/>
                          <a:uFillTx/>
                          <a:latin typeface="+mn-lt"/>
                          <a:ea typeface="MS Mincho"/>
                          <a:cs typeface="Calibri" panose="020F0502020204030204" pitchFamily="34" charset="0"/>
                        </a:rPr>
                        <a:t>Complete</a:t>
                      </a:r>
                    </a:p>
                  </a:txBody>
                  <a:tcPr marL="68580" marR="68580" marT="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23598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General Aviation Safety Improvements Research – </a:t>
            </a:r>
            <a:br>
              <a:rPr lang="en-US" sz="2400" dirty="0"/>
            </a:br>
            <a:r>
              <a:rPr lang="en-US" sz="2400" dirty="0"/>
              <a:t>Angle of Attack Indicator Requirements (add-on)</a:t>
            </a:r>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24</a:t>
            </a:fld>
            <a:endParaRPr lang="en-US" dirty="0"/>
          </a:p>
        </p:txBody>
      </p:sp>
      <p:sp>
        <p:nvSpPr>
          <p:cNvPr id="4" name="Text Placeholder 3"/>
          <p:cNvSpPr>
            <a:spLocks noGrp="1"/>
          </p:cNvSpPr>
          <p:nvPr>
            <p:ph type="body" sz="quarter" idx="11"/>
          </p:nvPr>
        </p:nvSpPr>
        <p:spPr/>
        <p:txBody>
          <a:bodyPr>
            <a:normAutofit fontScale="77500" lnSpcReduction="20000"/>
          </a:bodyPr>
          <a:lstStyle/>
          <a:p>
            <a:r>
              <a:rPr lang="en-US" dirty="0"/>
              <a:t>This research program provides a means for evaluating existing and potential add-on/after-market </a:t>
            </a:r>
            <a:r>
              <a:rPr lang="en-US" dirty="0" err="1"/>
              <a:t>AoA</a:t>
            </a:r>
            <a:r>
              <a:rPr lang="en-US" dirty="0"/>
              <a:t> indicator for its contribution towards reducing/eliminating accidents related to stall-spin and other similar situations. This research will define and compare categories of after-market </a:t>
            </a:r>
            <a:r>
              <a:rPr lang="en-US" dirty="0" err="1"/>
              <a:t>AoA</a:t>
            </a:r>
            <a:r>
              <a:rPr lang="en-US" dirty="0"/>
              <a:t> instrumentation in the context of flight tasks that are supportable using </a:t>
            </a:r>
            <a:r>
              <a:rPr lang="en-US" dirty="0" err="1"/>
              <a:t>AoA</a:t>
            </a:r>
            <a:r>
              <a:rPr lang="en-US" dirty="0"/>
              <a:t> indications. The goal is to identify those features of </a:t>
            </a:r>
            <a:r>
              <a:rPr lang="en-US" dirty="0" err="1"/>
              <a:t>AoA</a:t>
            </a:r>
            <a:r>
              <a:rPr lang="en-US" dirty="0"/>
              <a:t> instrumentation that are critical to providing usable data to the pilot for defined tasks and to provide guidance/recommendations for the design, certification, and use of such indicators in small GA aircraft.</a:t>
            </a:r>
          </a:p>
          <a:p>
            <a:endParaRPr lang="en-US" dirty="0"/>
          </a:p>
          <a:p>
            <a:pPr>
              <a:spcBef>
                <a:spcPts val="0"/>
              </a:spcBef>
            </a:pPr>
            <a:r>
              <a:rPr lang="en-US" dirty="0" smtClean="0"/>
              <a:t>Sponsor</a:t>
            </a:r>
            <a:r>
              <a:rPr lang="en-US" dirty="0"/>
              <a:t>: David </a:t>
            </a:r>
            <a:r>
              <a:rPr lang="en-US" dirty="0" err="1"/>
              <a:t>Sizoo</a:t>
            </a:r>
            <a:r>
              <a:rPr lang="en-US" dirty="0"/>
              <a:t>, ACE-110</a:t>
            </a:r>
          </a:p>
          <a:p>
            <a:pPr marL="0" indent="0">
              <a:buNone/>
            </a:pPr>
            <a:endParaRPr lang="en-US" dirty="0">
              <a:cs typeface="Arial" pitchFamily="34" charset="0"/>
            </a:endParaRPr>
          </a:p>
          <a:p>
            <a:endParaRPr lang="en-US" dirty="0"/>
          </a:p>
          <a:p>
            <a:endParaRPr lang="en-US" dirty="0"/>
          </a:p>
        </p:txBody>
      </p:sp>
      <p:sp>
        <p:nvSpPr>
          <p:cNvPr id="5" name="Text Placeholder 4"/>
          <p:cNvSpPr>
            <a:spLocks noGrp="1"/>
          </p:cNvSpPr>
          <p:nvPr>
            <p:ph type="body" sz="quarter" idx="12"/>
          </p:nvPr>
        </p:nvSpPr>
        <p:spPr/>
        <p:txBody>
          <a:bodyPr>
            <a:normAutofit fontScale="92500" lnSpcReduction="10000"/>
          </a:bodyPr>
          <a:lstStyle/>
          <a:p>
            <a:r>
              <a:rPr lang="en-US" dirty="0"/>
              <a:t>The research is intended to produce recommendations for minimum </a:t>
            </a:r>
            <a:r>
              <a:rPr lang="en-US" dirty="0" err="1"/>
              <a:t>AoA</a:t>
            </a:r>
            <a:r>
              <a:rPr lang="en-US" dirty="0"/>
              <a:t> indicator display requirements, without discouraging innovation in the design of </a:t>
            </a:r>
            <a:r>
              <a:rPr lang="en-US" dirty="0" err="1"/>
              <a:t>AoA</a:t>
            </a:r>
            <a:r>
              <a:rPr lang="en-US" dirty="0"/>
              <a:t> display presentations, and is thus expected to enhance safety with better stall margin awareness in existing aircraft and new designs. This is a high priority research topic for the General Aviation Joint Steering Committee and addresses one of the NTSB top ten most wanted issues “Prevent Loss of Control in Flight in General Aviation“</a:t>
            </a:r>
          </a:p>
          <a:p>
            <a:endParaRPr lang="en-US" dirty="0"/>
          </a:p>
        </p:txBody>
      </p:sp>
      <p:sp>
        <p:nvSpPr>
          <p:cNvPr id="6" name="Text Placeholder 5"/>
          <p:cNvSpPr>
            <a:spLocks noGrp="1"/>
          </p:cNvSpPr>
          <p:nvPr>
            <p:ph type="body" sz="quarter" idx="13"/>
          </p:nvPr>
        </p:nvSpPr>
        <p:spPr/>
        <p:txBody>
          <a:bodyPr/>
          <a:lstStyle/>
          <a:p>
            <a:r>
              <a:rPr lang="en-US" dirty="0">
                <a:cs typeface="Arial" pitchFamily="34" charset="0"/>
              </a:rPr>
              <a:t>Completed initial data collection in AGARS for 5 display types/orientations using a number of tasks/maneuvers</a:t>
            </a:r>
          </a:p>
          <a:p>
            <a:r>
              <a:rPr lang="en-US" dirty="0">
                <a:cs typeface="Arial" pitchFamily="34" charset="0"/>
              </a:rPr>
              <a:t>Initiated analyses of performance data and pilot interview data</a:t>
            </a:r>
          </a:p>
          <a:p>
            <a:r>
              <a:rPr lang="en-US" dirty="0">
                <a:cs typeface="Arial" pitchFamily="34" charset="0"/>
              </a:rPr>
              <a:t>Briefed research to the Human Factors Coordinating Team</a:t>
            </a:r>
          </a:p>
          <a:p>
            <a:endParaRPr lang="en-US" dirty="0"/>
          </a:p>
        </p:txBody>
      </p:sp>
      <p:graphicFrame>
        <p:nvGraphicFramePr>
          <p:cNvPr id="8" name="Group 180" descr="table" title="IALowVis"/>
          <p:cNvGraphicFramePr>
            <a:graphicFrameLocks noGrp="1"/>
          </p:cNvGraphicFramePr>
          <p:nvPr>
            <p:extLst>
              <p:ext uri="{D42A27DB-BD31-4B8C-83A1-F6EECF244321}">
                <p14:modId xmlns:p14="http://schemas.microsoft.com/office/powerpoint/2010/main" val="1947368187"/>
              </p:ext>
            </p:extLst>
          </p:nvPr>
        </p:nvGraphicFramePr>
        <p:xfrm>
          <a:off x="267277" y="3889332"/>
          <a:ext cx="3999923" cy="1005840"/>
        </p:xfrm>
        <a:graphic>
          <a:graphicData uri="http://schemas.openxmlformats.org/drawingml/2006/table">
            <a:tbl>
              <a:tblPr firstRow="1">
                <a:tableStyleId>{2D5ABB26-0587-4C30-8999-92F81FD0307C}</a:tableStyleId>
              </a:tblPr>
              <a:tblGrid>
                <a:gridCol w="2933123">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2"/>
                    </a:ext>
                  </a:extLst>
                </a:gridCol>
              </a:tblGrid>
              <a:tr h="0">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1100" dirty="0">
                          <a:effectLst/>
                          <a:latin typeface="+mn-lt"/>
                          <a:ea typeface="MS Mincho"/>
                          <a:cs typeface="Times New Roman" panose="02020603050405020304" pitchFamily="18" charset="0"/>
                        </a:rPr>
                        <a:t>Literature review add-on displays</a:t>
                      </a:r>
                    </a:p>
                    <a:p>
                      <a:pPr marL="171450" marR="0" indent="-171450">
                        <a:spcBef>
                          <a:spcPts val="0"/>
                        </a:spcBef>
                        <a:spcAft>
                          <a:spcPts val="0"/>
                        </a:spcAft>
                        <a:buFont typeface="Arial" panose="020B0604020202020204" pitchFamily="34" charset="0"/>
                        <a:buChar char="•"/>
                        <a:tabLst>
                          <a:tab pos="228600" algn="l"/>
                          <a:tab pos="457200" algn="l"/>
                        </a:tabLst>
                      </a:pPr>
                      <a:endParaRPr lang="en-US" sz="1100" dirty="0">
                        <a:effectLst/>
                        <a:latin typeface="+mn-lt"/>
                        <a:ea typeface="MS Mincho"/>
                        <a:cs typeface="Times New Roman" panose="02020603050405020304" pitchFamily="18" charset="0"/>
                      </a:endParaRPr>
                    </a:p>
                  </a:txBody>
                  <a:tcPr marL="68580" marR="68580" marT="0" marB="0"/>
                </a:tc>
                <a:tc>
                  <a:txBody>
                    <a:bodyPr/>
                    <a:lstStyle/>
                    <a:p>
                      <a:pPr algn="ctr" fontAlgn="base">
                        <a:spcBef>
                          <a:spcPts val="0"/>
                        </a:spcBef>
                      </a:pPr>
                      <a:r>
                        <a:rPr lang="en-US" sz="1100" b="1" dirty="0">
                          <a:effectLst/>
                          <a:latin typeface="+mn-lt"/>
                        </a:rPr>
                        <a:t>Complete</a:t>
                      </a:r>
                      <a:endParaRPr lang="en-US" sz="1100" b="1" i="0" dirty="0">
                        <a:solidFill>
                          <a:schemeClr val="bg1"/>
                        </a:solidFill>
                        <a:effectLst/>
                        <a:latin typeface="+mn-lt"/>
                      </a:endParaRPr>
                    </a:p>
                  </a:txBody>
                  <a:tcPr marL="0" marR="0" marT="0" marB="0"/>
                </a:tc>
                <a:extLst>
                  <a:ext uri="{0D108BD9-81ED-4DB2-BD59-A6C34878D82A}">
                    <a16:rowId xmlns:a16="http://schemas.microsoft.com/office/drawing/2014/main" xmlns="" val="10001"/>
                  </a:ext>
                </a:extLst>
              </a:tr>
              <a:tr h="0">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1100" dirty="0">
                          <a:effectLst/>
                          <a:latin typeface="+mn-lt"/>
                          <a:ea typeface="MS Mincho"/>
                          <a:cs typeface="Times New Roman" panose="02020603050405020304" pitchFamily="18" charset="0"/>
                        </a:rPr>
                        <a:t>Market Survey add-on displays</a:t>
                      </a:r>
                    </a:p>
                    <a:p>
                      <a:pPr marL="171450" marR="0" indent="-171450">
                        <a:spcBef>
                          <a:spcPts val="0"/>
                        </a:spcBef>
                        <a:spcAft>
                          <a:spcPts val="0"/>
                        </a:spcAft>
                        <a:buFont typeface="Arial" panose="020B0604020202020204" pitchFamily="34" charset="0"/>
                        <a:buChar char="•"/>
                        <a:tabLst>
                          <a:tab pos="228600" algn="l"/>
                          <a:tab pos="457200" algn="l"/>
                        </a:tabLst>
                      </a:pPr>
                      <a:endParaRPr lang="en-US" sz="1100" dirty="0">
                        <a:effectLst/>
                        <a:latin typeface="+mn-lt"/>
                        <a:ea typeface="MS Mincho"/>
                        <a:cs typeface="Times New Roman" panose="02020603050405020304" pitchFamily="18" charset="0"/>
                      </a:endParaRPr>
                    </a:p>
                  </a:txBody>
                  <a:tcPr marL="68580" marR="68580" marT="0" marB="0"/>
                </a:tc>
                <a:tc>
                  <a:txBody>
                    <a:bodyPr/>
                    <a:lstStyle/>
                    <a:p>
                      <a:pPr algn="ctr" fontAlgn="base">
                        <a:spcBef>
                          <a:spcPts val="0"/>
                        </a:spcBef>
                      </a:pPr>
                      <a:r>
                        <a:rPr lang="en-US" sz="1100" b="1" dirty="0">
                          <a:effectLst/>
                          <a:latin typeface="+mn-lt"/>
                        </a:rPr>
                        <a:t>Complete</a:t>
                      </a:r>
                      <a:endParaRPr lang="en-US" sz="1100" b="1" i="0" dirty="0">
                        <a:solidFill>
                          <a:schemeClr val="bg1"/>
                        </a:solidFill>
                        <a:effectLst/>
                        <a:latin typeface="+mn-lt"/>
                      </a:endParaRPr>
                    </a:p>
                  </a:txBody>
                  <a:tcPr marL="0" marR="0" marT="0" marB="0"/>
                </a:tc>
                <a:extLst>
                  <a:ext uri="{0D108BD9-81ED-4DB2-BD59-A6C34878D82A}">
                    <a16:rowId xmlns:a16="http://schemas.microsoft.com/office/drawing/2014/main" xmlns="" val="10002"/>
                  </a:ext>
                </a:extLst>
              </a:tr>
              <a:tr h="0">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1100" dirty="0">
                          <a:effectLst/>
                          <a:latin typeface="+mn-lt"/>
                          <a:ea typeface="MS Mincho"/>
                          <a:cs typeface="Times New Roman" panose="02020603050405020304" pitchFamily="18" charset="0"/>
                        </a:rPr>
                        <a:t>Report on simulator-based research add-on displays</a:t>
                      </a:r>
                    </a:p>
                  </a:txBody>
                  <a:tcPr marL="68580" marR="68580" marT="0" marB="0"/>
                </a:tc>
                <a:tc>
                  <a:txBody>
                    <a:bodyPr/>
                    <a:lstStyle/>
                    <a:p>
                      <a:pPr marL="0" marR="0" indent="0" algn="ctr">
                        <a:spcBef>
                          <a:spcPts val="0"/>
                        </a:spcBef>
                        <a:spcAft>
                          <a:spcPts val="0"/>
                        </a:spcAft>
                        <a:tabLst>
                          <a:tab pos="228600" algn="l"/>
                          <a:tab pos="457200" algn="l"/>
                        </a:tabLst>
                      </a:pPr>
                      <a:r>
                        <a:rPr lang="en-US" sz="1100" b="1" kern="1200" dirty="0">
                          <a:solidFill>
                            <a:schemeClr val="dk1"/>
                          </a:solidFill>
                          <a:effectLst/>
                          <a:latin typeface="+mn-lt"/>
                          <a:ea typeface="MS Mincho"/>
                          <a:cs typeface="Times New Roman" panose="02020603050405020304" pitchFamily="18" charset="0"/>
                        </a:rPr>
                        <a:t>9/30/2016</a:t>
                      </a:r>
                    </a:p>
                  </a:txBody>
                  <a:tcPr marL="0" marR="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18611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Evaluation of Methods for a Performance-based ATP</a:t>
            </a:r>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25</a:t>
            </a:fld>
            <a:endParaRPr lang="en-US" dirty="0"/>
          </a:p>
        </p:txBody>
      </p:sp>
      <p:sp>
        <p:nvSpPr>
          <p:cNvPr id="4" name="Text Placeholder 3"/>
          <p:cNvSpPr>
            <a:spLocks noGrp="1"/>
          </p:cNvSpPr>
          <p:nvPr>
            <p:ph type="body" sz="quarter" idx="11"/>
          </p:nvPr>
        </p:nvSpPr>
        <p:spPr/>
        <p:txBody>
          <a:bodyPr>
            <a:normAutofit fontScale="92500" lnSpcReduction="10000"/>
          </a:bodyPr>
          <a:lstStyle/>
          <a:p>
            <a:r>
              <a:rPr lang="en-US" dirty="0"/>
              <a:t>The objective of this research activity is  to investigate methods of training a pilot for a specific professional flying position and evaluating training program components and the effectiveness of those training methods to determine if there is an additional path that could be developed for obtaining an ATP certificate with restricted privileges that is performance based. </a:t>
            </a:r>
          </a:p>
          <a:p>
            <a:pPr marL="0" indent="0">
              <a:buNone/>
            </a:pPr>
            <a:endParaRPr lang="en-US" dirty="0"/>
          </a:p>
          <a:p>
            <a:pPr>
              <a:spcBef>
                <a:spcPts val="0"/>
              </a:spcBef>
            </a:pPr>
            <a:r>
              <a:rPr lang="en-US" dirty="0" smtClean="0"/>
              <a:t>Sponsor</a:t>
            </a:r>
            <a:r>
              <a:rPr lang="en-US" dirty="0"/>
              <a:t>: Barbara Adams, Doug Farrow AFS-280, Kathy Abbott CSTA (AIR-100)</a:t>
            </a:r>
          </a:p>
          <a:p>
            <a:pPr marL="0" indent="0">
              <a:buNone/>
            </a:pPr>
            <a:endParaRPr lang="en-US" dirty="0">
              <a:cs typeface="Arial" pitchFamily="34" charset="0"/>
            </a:endParaRPr>
          </a:p>
          <a:p>
            <a:endParaRPr lang="en-US" dirty="0"/>
          </a:p>
          <a:p>
            <a:endParaRPr lang="en-US" dirty="0"/>
          </a:p>
        </p:txBody>
      </p:sp>
      <p:sp>
        <p:nvSpPr>
          <p:cNvPr id="5" name="Text Placeholder 4"/>
          <p:cNvSpPr>
            <a:spLocks noGrp="1"/>
          </p:cNvSpPr>
          <p:nvPr>
            <p:ph type="body" sz="quarter" idx="12"/>
          </p:nvPr>
        </p:nvSpPr>
        <p:spPr/>
        <p:txBody>
          <a:bodyPr>
            <a:normAutofit/>
          </a:bodyPr>
          <a:lstStyle/>
          <a:p>
            <a:r>
              <a:rPr lang="en-US" dirty="0"/>
              <a:t>As a result of the US House Bill 5900 Air Safety  and FAA Extension Act of 2010, the FAA increased the number of hours for an ATP license  to 1500 hours. This research, along with other research programs, will determine whether this number of hours is the best criterion for experience or whether a performance-based qualification system is superior.</a:t>
            </a:r>
          </a:p>
          <a:p>
            <a:endParaRPr lang="en-US" dirty="0"/>
          </a:p>
        </p:txBody>
      </p:sp>
      <p:sp>
        <p:nvSpPr>
          <p:cNvPr id="6" name="Text Placeholder 5"/>
          <p:cNvSpPr>
            <a:spLocks noGrp="1"/>
          </p:cNvSpPr>
          <p:nvPr>
            <p:ph type="body" sz="quarter" idx="13"/>
          </p:nvPr>
        </p:nvSpPr>
        <p:spPr/>
        <p:txBody>
          <a:bodyPr>
            <a:normAutofit fontScale="92500"/>
          </a:bodyPr>
          <a:lstStyle/>
          <a:p>
            <a:pPr lvl="0"/>
            <a:r>
              <a:rPr lang="en-US" dirty="0"/>
              <a:t>Received consent from 7 US airlines to look at their AQP data and internal training summary reports</a:t>
            </a:r>
          </a:p>
          <a:p>
            <a:pPr lvl="0"/>
            <a:r>
              <a:rPr lang="en-US" dirty="0"/>
              <a:t>Discussion with foreign air carriers, curricula developers, and US  military (USAF AMC training command) about alternative paths for the Restricted-ATP</a:t>
            </a:r>
          </a:p>
          <a:p>
            <a:pPr lvl="0"/>
            <a:r>
              <a:rPr lang="en-US" dirty="0"/>
              <a:t>Collection of initial data</a:t>
            </a:r>
          </a:p>
          <a:p>
            <a:pPr lvl="0"/>
            <a:r>
              <a:rPr lang="en-US" dirty="0"/>
              <a:t>Completed a first draft report detailing the summaries of interviews with training department heads of airlines with ab initio programs</a:t>
            </a:r>
          </a:p>
          <a:p>
            <a:endParaRPr lang="en-US" dirty="0"/>
          </a:p>
        </p:txBody>
      </p:sp>
      <p:graphicFrame>
        <p:nvGraphicFramePr>
          <p:cNvPr id="8" name="Group 180" descr="table" title="IALowVis"/>
          <p:cNvGraphicFramePr>
            <a:graphicFrameLocks noGrp="1"/>
          </p:cNvGraphicFramePr>
          <p:nvPr>
            <p:extLst>
              <p:ext uri="{D42A27DB-BD31-4B8C-83A1-F6EECF244321}">
                <p14:modId xmlns:p14="http://schemas.microsoft.com/office/powerpoint/2010/main" val="1272564116"/>
              </p:ext>
            </p:extLst>
          </p:nvPr>
        </p:nvGraphicFramePr>
        <p:xfrm>
          <a:off x="267277" y="3889332"/>
          <a:ext cx="3999923" cy="1539748"/>
        </p:xfrm>
        <a:graphic>
          <a:graphicData uri="http://schemas.openxmlformats.org/drawingml/2006/table">
            <a:tbl>
              <a:tblPr firstRow="1">
                <a:tableStyleId>{2D5ABB26-0587-4C30-8999-92F81FD0307C}</a:tableStyleId>
              </a:tblPr>
              <a:tblGrid>
                <a:gridCol w="2933123">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2"/>
                    </a:ext>
                  </a:extLst>
                </a:gridCol>
              </a:tblGrid>
              <a:tr h="351949">
                <a:tc>
                  <a:txBody>
                    <a:bodyPr/>
                    <a:lstStyle/>
                    <a:p>
                      <a:pPr marL="269875" marR="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Monthly reports documenting technical and financial</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status</a:t>
                      </a:r>
                    </a:p>
                    <a:p>
                      <a:pPr marL="269875" marR="0" indent="-171450">
                        <a:lnSpc>
                          <a:spcPct val="107000"/>
                        </a:lnSpc>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lvl="0" indent="0" algn="ctr" defTabSz="914400" rtl="0" eaLnBrk="0" fontAlgn="base" latinLnBrk="0" hangingPunct="0">
                        <a:lnSpc>
                          <a:spcPct val="100000"/>
                        </a:lnSpc>
                        <a:spcBef>
                          <a:spcPct val="50000"/>
                        </a:spcBef>
                        <a:spcAft>
                          <a:spcPct val="0"/>
                        </a:spcAft>
                        <a:buClr>
                          <a:schemeClr val="tx1"/>
                        </a:buClr>
                        <a:buSzPct val="70000"/>
                        <a:buFont typeface="Wingdings" pitchFamily="2" charset="2"/>
                        <a:buNone/>
                        <a:tabLst/>
                      </a:pPr>
                      <a:r>
                        <a:rPr kumimoji="0" lang="en-US" sz="1200" b="1" i="0" u="none" strike="noStrike" kern="1200" cap="none" normalizeH="0" baseline="0" dirty="0">
                          <a:ln>
                            <a:noFill/>
                          </a:ln>
                          <a:solidFill>
                            <a:schemeClr val="tx1"/>
                          </a:solidFill>
                          <a:effectLst/>
                          <a:latin typeface="+mn-lt"/>
                          <a:ea typeface="+mn-ea"/>
                          <a:cs typeface="+mn-cs"/>
                        </a:rPr>
                        <a:t>Monthly</a:t>
                      </a:r>
                    </a:p>
                  </a:txBody>
                  <a:tcPr marL="45720" marR="45720" horzOverflow="overflow"/>
                </a:tc>
                <a:extLst>
                  <a:ext uri="{0D108BD9-81ED-4DB2-BD59-A6C34878D82A}">
                    <a16:rowId xmlns:a16="http://schemas.microsoft.com/office/drawing/2014/main" xmlns="" val="2985649597"/>
                  </a:ext>
                </a:extLst>
              </a:tr>
              <a:tr h="351949">
                <a:tc>
                  <a:txBody>
                    <a:bodyPr/>
                    <a:lstStyle/>
                    <a:p>
                      <a:pPr marL="269875" marR="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Draft final report including</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r</a:t>
                      </a:r>
                      <a:r>
                        <a:rPr lang="en-US" sz="1200" dirty="0">
                          <a:effectLst/>
                          <a:latin typeface="Calibri" panose="020F0502020204030204" pitchFamily="34" charset="0"/>
                          <a:ea typeface="Calibri" panose="020F0502020204030204" pitchFamily="34" charset="0"/>
                          <a:cs typeface="Times New Roman" panose="02020603050405020304" pitchFamily="18" charset="0"/>
                        </a:rPr>
                        <a:t>esults from the three task components</a:t>
                      </a:r>
                    </a:p>
                    <a:p>
                      <a:pPr marL="269875" marR="0" indent="-171450">
                        <a:lnSpc>
                          <a:spcPct val="107000"/>
                        </a:lnSpc>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lvl="0" indent="0" algn="ctr" defTabSz="914400" rtl="0" eaLnBrk="0" fontAlgn="base" latinLnBrk="0" hangingPunct="0">
                        <a:lnSpc>
                          <a:spcPct val="100000"/>
                        </a:lnSpc>
                        <a:spcBef>
                          <a:spcPct val="50000"/>
                        </a:spcBef>
                        <a:spcAft>
                          <a:spcPct val="0"/>
                        </a:spcAft>
                        <a:buClr>
                          <a:schemeClr val="tx1"/>
                        </a:buClr>
                        <a:buSzPct val="70000"/>
                        <a:buFont typeface="Wingdings" pitchFamily="2" charset="2"/>
                        <a:buNone/>
                        <a:tabLst/>
                      </a:pPr>
                      <a:r>
                        <a:rPr kumimoji="0" lang="en-US" sz="1200" b="1" i="0" u="none" strike="noStrike" cap="none" normalizeH="0" baseline="0" dirty="0">
                          <a:ln>
                            <a:noFill/>
                          </a:ln>
                          <a:solidFill>
                            <a:schemeClr val="tx1"/>
                          </a:solidFill>
                          <a:effectLst/>
                          <a:latin typeface="+mn-lt"/>
                        </a:rPr>
                        <a:t>11/30/16</a:t>
                      </a:r>
                    </a:p>
                  </a:txBody>
                  <a:tcPr marL="45720" marR="45720" horzOverflow="overflow"/>
                </a:tc>
                <a:extLst>
                  <a:ext uri="{0D108BD9-81ED-4DB2-BD59-A6C34878D82A}">
                    <a16:rowId xmlns:a16="http://schemas.microsoft.com/office/drawing/2014/main" xmlns="" val="10155293"/>
                  </a:ext>
                </a:extLst>
              </a:tr>
              <a:tr h="351949">
                <a:tc>
                  <a:txBody>
                    <a:bodyPr/>
                    <a:lstStyle/>
                    <a:p>
                      <a:pPr marL="269875" marR="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 report summarizing results of the three task components </a:t>
                      </a:r>
                    </a:p>
                  </a:txBody>
                  <a:tcPr marL="0" marR="0" marT="0" marB="0"/>
                </a:tc>
                <a:tc>
                  <a:txBody>
                    <a:bodyPr/>
                    <a:lstStyle/>
                    <a:p>
                      <a:pPr marL="0" marR="0" lvl="0" indent="0" algn="ctr" defTabSz="914400" rtl="0" eaLnBrk="0" fontAlgn="base" latinLnBrk="0" hangingPunct="0">
                        <a:lnSpc>
                          <a:spcPct val="100000"/>
                        </a:lnSpc>
                        <a:spcBef>
                          <a:spcPct val="50000"/>
                        </a:spcBef>
                        <a:spcAft>
                          <a:spcPct val="0"/>
                        </a:spcAft>
                        <a:buClr>
                          <a:schemeClr val="tx1"/>
                        </a:buClr>
                        <a:buSzPct val="70000"/>
                        <a:buFont typeface="Wingdings" pitchFamily="2" charset="2"/>
                        <a:buNone/>
                        <a:tabLst/>
                      </a:pPr>
                      <a:r>
                        <a:rPr kumimoji="0" lang="en-US" sz="1200" b="1" i="0" u="none" strike="noStrike" cap="none" normalizeH="0" baseline="0" dirty="0">
                          <a:ln>
                            <a:noFill/>
                          </a:ln>
                          <a:solidFill>
                            <a:schemeClr val="tx1"/>
                          </a:solidFill>
                          <a:effectLst/>
                          <a:latin typeface="+mn-lt"/>
                        </a:rPr>
                        <a:t>2/28/17</a:t>
                      </a:r>
                    </a:p>
                  </a:txBody>
                  <a:tcPr marL="45720" marR="45720" horzOverflow="overflow"/>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7457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Enhancing Aviation Safety through Advanced Procedures, Training &amp; Checking Methods, to include Loss of Control Detection, Avoidance, and Recovery– Integrated AOA</a:t>
            </a:r>
            <a:endParaRPr lang="en-US" sz="2000" dirty="0"/>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26</a:t>
            </a:fld>
            <a:endParaRPr lang="en-US" dirty="0"/>
          </a:p>
        </p:txBody>
      </p:sp>
      <p:sp>
        <p:nvSpPr>
          <p:cNvPr id="4" name="Text Placeholder 3"/>
          <p:cNvSpPr>
            <a:spLocks noGrp="1"/>
          </p:cNvSpPr>
          <p:nvPr>
            <p:ph type="body" sz="quarter" idx="11"/>
          </p:nvPr>
        </p:nvSpPr>
        <p:spPr/>
        <p:txBody>
          <a:bodyPr>
            <a:normAutofit fontScale="77500" lnSpcReduction="20000"/>
          </a:bodyPr>
          <a:lstStyle/>
          <a:p>
            <a:r>
              <a:rPr lang="en-US" dirty="0"/>
              <a:t>This research program provides a means for evaluating existing and potential  </a:t>
            </a:r>
            <a:r>
              <a:rPr lang="en-US" b="1" i="1" dirty="0"/>
              <a:t>integrated</a:t>
            </a:r>
            <a:r>
              <a:rPr lang="en-US" dirty="0"/>
              <a:t> (into the PFD) </a:t>
            </a:r>
            <a:r>
              <a:rPr lang="en-US" dirty="0" err="1"/>
              <a:t>AoA</a:t>
            </a:r>
            <a:r>
              <a:rPr lang="en-US" dirty="0"/>
              <a:t> indicator for their contributions towards reducing/eliminating accidents related to stall-spin and other similar situations. This research will define and compare formats of integrated </a:t>
            </a:r>
            <a:r>
              <a:rPr lang="en-US" dirty="0" err="1"/>
              <a:t>AoA</a:t>
            </a:r>
            <a:r>
              <a:rPr lang="en-US" dirty="0"/>
              <a:t> instrumentation in the context of flight tasks that are supportable using </a:t>
            </a:r>
            <a:r>
              <a:rPr lang="en-US" dirty="0" err="1"/>
              <a:t>AoA</a:t>
            </a:r>
            <a:r>
              <a:rPr lang="en-US" dirty="0"/>
              <a:t> indications. The goal is to identify those features of integrated </a:t>
            </a:r>
            <a:r>
              <a:rPr lang="en-US" dirty="0" err="1"/>
              <a:t>AoA</a:t>
            </a:r>
            <a:r>
              <a:rPr lang="en-US" dirty="0"/>
              <a:t> instrumentation that are critical to providing usable data to the pilot for defined tasks and to provide guidance/recommendations for the design, certification, and use of such integrated indicators in small GA aircraft.</a:t>
            </a:r>
          </a:p>
          <a:p>
            <a:endParaRPr lang="en-US" dirty="0"/>
          </a:p>
          <a:p>
            <a:pPr>
              <a:spcBef>
                <a:spcPts val="0"/>
              </a:spcBef>
            </a:pPr>
            <a:r>
              <a:rPr lang="en-US" dirty="0" smtClean="0"/>
              <a:t>Sponsor</a:t>
            </a:r>
            <a:r>
              <a:rPr lang="en-US" dirty="0"/>
              <a:t>: David </a:t>
            </a:r>
            <a:r>
              <a:rPr lang="en-US" dirty="0" err="1"/>
              <a:t>Sizoo</a:t>
            </a:r>
            <a:r>
              <a:rPr lang="en-US" dirty="0"/>
              <a:t>, ACE-110</a:t>
            </a:r>
          </a:p>
          <a:p>
            <a:pPr marL="0" indent="0">
              <a:buNone/>
            </a:pPr>
            <a:endParaRPr lang="en-US" dirty="0">
              <a:cs typeface="Arial" pitchFamily="34" charset="0"/>
            </a:endParaRPr>
          </a:p>
          <a:p>
            <a:endParaRPr lang="en-US" dirty="0"/>
          </a:p>
          <a:p>
            <a:endParaRPr lang="en-US" dirty="0"/>
          </a:p>
        </p:txBody>
      </p:sp>
      <p:sp>
        <p:nvSpPr>
          <p:cNvPr id="5" name="Text Placeholder 4"/>
          <p:cNvSpPr>
            <a:spLocks noGrp="1"/>
          </p:cNvSpPr>
          <p:nvPr>
            <p:ph type="body" sz="quarter" idx="12"/>
          </p:nvPr>
        </p:nvSpPr>
        <p:spPr/>
        <p:txBody>
          <a:bodyPr>
            <a:normAutofit fontScale="92500" lnSpcReduction="10000"/>
          </a:bodyPr>
          <a:lstStyle/>
          <a:p>
            <a:r>
              <a:rPr lang="en-US" dirty="0">
                <a:solidFill>
                  <a:prstClr val="black"/>
                </a:solidFill>
                <a:latin typeface="Calibri"/>
              </a:rPr>
              <a:t>The research is intended to produce recommendations for minimum integrated </a:t>
            </a:r>
            <a:r>
              <a:rPr lang="en-US" dirty="0" err="1">
                <a:solidFill>
                  <a:prstClr val="black"/>
                </a:solidFill>
                <a:latin typeface="Calibri"/>
              </a:rPr>
              <a:t>AoA</a:t>
            </a:r>
            <a:r>
              <a:rPr lang="en-US" dirty="0">
                <a:solidFill>
                  <a:prstClr val="black"/>
                </a:solidFill>
                <a:latin typeface="Calibri"/>
              </a:rPr>
              <a:t> indicator display requirements, without discouraging innovation in the design of </a:t>
            </a:r>
            <a:r>
              <a:rPr lang="en-US" dirty="0" err="1">
                <a:solidFill>
                  <a:prstClr val="black"/>
                </a:solidFill>
                <a:latin typeface="Calibri"/>
              </a:rPr>
              <a:t>AoA</a:t>
            </a:r>
            <a:r>
              <a:rPr lang="en-US" dirty="0">
                <a:solidFill>
                  <a:prstClr val="black"/>
                </a:solidFill>
                <a:latin typeface="Calibri"/>
              </a:rPr>
              <a:t> display presentations, and is thus expected to enhance safety with better stall margin awareness in existing aircraft and new designs. This is a high priority research topic for the General Aviation Joint Steering Committee and addresses one of the NTSB top ten most wanted issues “Prevent Loss of Control in Flight in General Aviation“</a:t>
            </a:r>
          </a:p>
          <a:p>
            <a:endParaRPr lang="en-US" dirty="0"/>
          </a:p>
        </p:txBody>
      </p:sp>
      <p:sp>
        <p:nvSpPr>
          <p:cNvPr id="6" name="Text Placeholder 5"/>
          <p:cNvSpPr>
            <a:spLocks noGrp="1"/>
          </p:cNvSpPr>
          <p:nvPr>
            <p:ph type="body" sz="quarter" idx="13"/>
          </p:nvPr>
        </p:nvSpPr>
        <p:spPr/>
        <p:txBody>
          <a:bodyPr/>
          <a:lstStyle/>
          <a:p>
            <a:r>
              <a:rPr lang="en-US" dirty="0">
                <a:cs typeface="Arial" pitchFamily="34" charset="0"/>
              </a:rPr>
              <a:t>Identified candidate integrated-display formats</a:t>
            </a:r>
          </a:p>
          <a:p>
            <a:r>
              <a:rPr lang="en-US" dirty="0">
                <a:cs typeface="Arial" pitchFamily="34" charset="0"/>
              </a:rPr>
              <a:t>Defined tasks and procedures for evaluation trials</a:t>
            </a:r>
          </a:p>
          <a:p>
            <a:endParaRPr lang="en-US" dirty="0"/>
          </a:p>
        </p:txBody>
      </p:sp>
      <p:graphicFrame>
        <p:nvGraphicFramePr>
          <p:cNvPr id="8" name="Group 180" descr="table" title="IALowVis"/>
          <p:cNvGraphicFramePr>
            <a:graphicFrameLocks noGrp="1"/>
          </p:cNvGraphicFramePr>
          <p:nvPr>
            <p:extLst>
              <p:ext uri="{D42A27DB-BD31-4B8C-83A1-F6EECF244321}">
                <p14:modId xmlns:p14="http://schemas.microsoft.com/office/powerpoint/2010/main" val="783099922"/>
              </p:ext>
            </p:extLst>
          </p:nvPr>
        </p:nvGraphicFramePr>
        <p:xfrm>
          <a:off x="267277" y="3889332"/>
          <a:ext cx="3999923" cy="1055847"/>
        </p:xfrm>
        <a:graphic>
          <a:graphicData uri="http://schemas.openxmlformats.org/drawingml/2006/table">
            <a:tbl>
              <a:tblPr firstRow="1">
                <a:tableStyleId>{2D5ABB26-0587-4C30-8999-92F81FD0307C}</a:tableStyleId>
              </a:tblPr>
              <a:tblGrid>
                <a:gridCol w="2933123">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2"/>
                    </a:ext>
                  </a:extLst>
                </a:gridCol>
              </a:tblGrid>
              <a:tr h="351949">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1100" dirty="0">
                          <a:effectLst/>
                          <a:latin typeface="+mn-lt"/>
                          <a:ea typeface="MS Mincho"/>
                          <a:cs typeface="Times New Roman" panose="02020603050405020304" pitchFamily="18" charset="0"/>
                        </a:rPr>
                        <a:t>Literature review</a:t>
                      </a:r>
                      <a:r>
                        <a:rPr lang="en-US" sz="1100" baseline="0" dirty="0">
                          <a:effectLst/>
                          <a:latin typeface="+mn-lt"/>
                          <a:ea typeface="MS Mincho"/>
                          <a:cs typeface="Times New Roman" panose="02020603050405020304" pitchFamily="18" charset="0"/>
                        </a:rPr>
                        <a:t> integrated</a:t>
                      </a:r>
                      <a:r>
                        <a:rPr lang="en-US" sz="1100" dirty="0">
                          <a:effectLst/>
                          <a:latin typeface="+mn-lt"/>
                          <a:ea typeface="MS Mincho"/>
                          <a:cs typeface="Times New Roman" panose="02020603050405020304" pitchFamily="18" charset="0"/>
                        </a:rPr>
                        <a:t> displays</a:t>
                      </a:r>
                    </a:p>
                  </a:txBody>
                  <a:tcPr marL="68580" marR="68580" marT="0" marB="0"/>
                </a:tc>
                <a:tc>
                  <a:txBody>
                    <a:bodyPr/>
                    <a:lstStyle/>
                    <a:p>
                      <a:pPr marL="0" marR="0" indent="0" algn="ctr">
                        <a:spcBef>
                          <a:spcPts val="0"/>
                        </a:spcBef>
                        <a:spcAft>
                          <a:spcPts val="0"/>
                        </a:spcAft>
                        <a:tabLst>
                          <a:tab pos="228600" algn="l"/>
                          <a:tab pos="457200" algn="l"/>
                        </a:tabLst>
                      </a:pPr>
                      <a:r>
                        <a:rPr lang="en-US" sz="1100" b="1" dirty="0">
                          <a:effectLst/>
                          <a:latin typeface="+mn-lt"/>
                          <a:ea typeface="MS Mincho"/>
                          <a:cs typeface="Times New Roman" panose="02020603050405020304" pitchFamily="18" charset="0"/>
                        </a:rPr>
                        <a:t>09/30/2016</a:t>
                      </a:r>
                    </a:p>
                  </a:txBody>
                  <a:tcPr marL="68580" marR="68580" marT="0" marB="0"/>
                </a:tc>
                <a:extLst>
                  <a:ext uri="{0D108BD9-81ED-4DB2-BD59-A6C34878D82A}">
                    <a16:rowId xmlns:a16="http://schemas.microsoft.com/office/drawing/2014/main" xmlns="" val="2963801056"/>
                  </a:ext>
                </a:extLst>
              </a:tr>
              <a:tr h="351949">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1100" dirty="0">
                          <a:effectLst/>
                          <a:latin typeface="+mn-lt"/>
                          <a:ea typeface="MS Mincho"/>
                          <a:cs typeface="Times New Roman" panose="02020603050405020304" pitchFamily="18" charset="0"/>
                        </a:rPr>
                        <a:t>Market Survey integrated</a:t>
                      </a:r>
                      <a:r>
                        <a:rPr lang="en-US" sz="1100" baseline="0" dirty="0">
                          <a:effectLst/>
                          <a:latin typeface="+mn-lt"/>
                          <a:ea typeface="MS Mincho"/>
                          <a:cs typeface="Times New Roman" panose="02020603050405020304" pitchFamily="18" charset="0"/>
                        </a:rPr>
                        <a:t> </a:t>
                      </a:r>
                      <a:r>
                        <a:rPr lang="en-US" sz="1100" dirty="0">
                          <a:effectLst/>
                          <a:latin typeface="+mn-lt"/>
                          <a:ea typeface="MS Mincho"/>
                          <a:cs typeface="Times New Roman" panose="02020603050405020304" pitchFamily="18" charset="0"/>
                        </a:rPr>
                        <a:t>displays</a:t>
                      </a:r>
                    </a:p>
                  </a:txBody>
                  <a:tcPr marL="68580" marR="68580" marT="0" marB="0"/>
                </a:tc>
                <a:tc>
                  <a:txBody>
                    <a:bodyPr/>
                    <a:lstStyle/>
                    <a:p>
                      <a:pPr marL="0" marR="0" indent="0" algn="ctr">
                        <a:spcBef>
                          <a:spcPts val="0"/>
                        </a:spcBef>
                        <a:spcAft>
                          <a:spcPts val="0"/>
                        </a:spcAft>
                        <a:tabLst>
                          <a:tab pos="228600" algn="l"/>
                          <a:tab pos="457200" algn="l"/>
                        </a:tabLst>
                      </a:pPr>
                      <a:r>
                        <a:rPr lang="en-US" sz="1100" b="1" dirty="0">
                          <a:effectLst/>
                          <a:latin typeface="+mn-lt"/>
                          <a:ea typeface="MS Mincho"/>
                          <a:cs typeface="Times New Roman" panose="02020603050405020304" pitchFamily="18" charset="0"/>
                        </a:rPr>
                        <a:t>09/30/2016</a:t>
                      </a:r>
                    </a:p>
                  </a:txBody>
                  <a:tcPr marL="68580" marR="68580" marT="0" marB="0"/>
                </a:tc>
                <a:extLst>
                  <a:ext uri="{0D108BD9-81ED-4DB2-BD59-A6C34878D82A}">
                    <a16:rowId xmlns:a16="http://schemas.microsoft.com/office/drawing/2014/main" xmlns="" val="968702043"/>
                  </a:ext>
                </a:extLst>
              </a:tr>
              <a:tr h="351949">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1100" dirty="0">
                          <a:effectLst/>
                          <a:latin typeface="+mn-lt"/>
                          <a:ea typeface="MS Mincho"/>
                          <a:cs typeface="Times New Roman" panose="02020603050405020304" pitchFamily="18" charset="0"/>
                        </a:rPr>
                        <a:t>Report on simulator-based research integrated displays</a:t>
                      </a:r>
                    </a:p>
                  </a:txBody>
                  <a:tcPr marL="68580" marR="68580" marT="0" marB="0"/>
                </a:tc>
                <a:tc>
                  <a:txBody>
                    <a:bodyPr/>
                    <a:lstStyle/>
                    <a:p>
                      <a:pPr marL="0" marR="0" indent="0" algn="ctr">
                        <a:spcBef>
                          <a:spcPts val="0"/>
                        </a:spcBef>
                        <a:spcAft>
                          <a:spcPts val="0"/>
                        </a:spcAft>
                        <a:tabLst>
                          <a:tab pos="228600" algn="l"/>
                          <a:tab pos="457200" algn="l"/>
                        </a:tabLst>
                      </a:pPr>
                      <a:r>
                        <a:rPr lang="en-US" sz="1100" b="1" kern="1200" dirty="0">
                          <a:solidFill>
                            <a:schemeClr val="dk1"/>
                          </a:solidFill>
                          <a:effectLst/>
                          <a:latin typeface="+mn-lt"/>
                          <a:ea typeface="MS Mincho"/>
                          <a:cs typeface="Times New Roman" panose="02020603050405020304" pitchFamily="18" charset="0"/>
                        </a:rPr>
                        <a:t>03/31/2017</a:t>
                      </a: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76783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Human Factors for Advanced Autopilots &amp; </a:t>
            </a:r>
            <a:br>
              <a:rPr lang="en-US" sz="2400" dirty="0"/>
            </a:br>
            <a:r>
              <a:rPr lang="en-US" sz="2400" dirty="0"/>
              <a:t>Automation Technologies in GA Airplanes</a:t>
            </a:r>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27</a:t>
            </a:fld>
            <a:endParaRPr lang="en-US" dirty="0"/>
          </a:p>
        </p:txBody>
      </p:sp>
      <p:sp>
        <p:nvSpPr>
          <p:cNvPr id="4" name="Text Placeholder 3"/>
          <p:cNvSpPr>
            <a:spLocks noGrp="1"/>
          </p:cNvSpPr>
          <p:nvPr>
            <p:ph type="body" sz="quarter" idx="11"/>
          </p:nvPr>
        </p:nvSpPr>
        <p:spPr/>
        <p:txBody>
          <a:bodyPr>
            <a:normAutofit fontScale="77500" lnSpcReduction="20000"/>
          </a:bodyPr>
          <a:lstStyle/>
          <a:p>
            <a:r>
              <a:rPr lang="en-US" dirty="0"/>
              <a:t>This research will study the human factors aspects for certification and approval of current and emerging automation technologies for general aviation airplanes. Specifically, this research will identify the pilot interface and usability aspects of autopilot and other flight-management automation technologies that are needed to allow a single pilot to fly an aircraft safely when supported by advanced automation systems.  The goal is to identify a formal process for evaluating the equipment against applicable regulations that address proper function, intuitive use, and potential hazards.</a:t>
            </a:r>
          </a:p>
          <a:p>
            <a:endParaRPr lang="en-US" dirty="0"/>
          </a:p>
          <a:p>
            <a:pPr>
              <a:spcBef>
                <a:spcPts val="0"/>
              </a:spcBef>
            </a:pPr>
            <a:r>
              <a:rPr lang="en-US" dirty="0" smtClean="0"/>
              <a:t>Sponsor</a:t>
            </a:r>
            <a:r>
              <a:rPr lang="en-US" dirty="0"/>
              <a:t>: Wes Ryan, ACE-114</a:t>
            </a:r>
          </a:p>
          <a:p>
            <a:pPr marL="0" indent="0">
              <a:buNone/>
            </a:pPr>
            <a:endParaRPr lang="en-US" dirty="0">
              <a:cs typeface="Arial" pitchFamily="34" charset="0"/>
            </a:endParaRPr>
          </a:p>
          <a:p>
            <a:endParaRPr lang="en-US" dirty="0"/>
          </a:p>
          <a:p>
            <a:endParaRPr lang="en-US" dirty="0"/>
          </a:p>
        </p:txBody>
      </p:sp>
      <p:sp>
        <p:nvSpPr>
          <p:cNvPr id="5" name="Text Placeholder 4"/>
          <p:cNvSpPr>
            <a:spLocks noGrp="1"/>
          </p:cNvSpPr>
          <p:nvPr>
            <p:ph type="body" sz="quarter" idx="12"/>
          </p:nvPr>
        </p:nvSpPr>
        <p:spPr/>
        <p:txBody>
          <a:bodyPr>
            <a:normAutofit/>
          </a:bodyPr>
          <a:lstStyle/>
          <a:p>
            <a:pPr lvl="0"/>
            <a:r>
              <a:rPr lang="en-US" dirty="0"/>
              <a:t>This research would provide guidance for certification and approval processes for flight-management automation technologies that are needed to allow a single pilot to fly an aircraft safely when supported by advanced automation systems and help identify any potential hazards associated with higher levels of automation in GA aircraft. Specifically, updates to Part 23.1301, 23.1309, 23.1311, 23.672, and 23.1329 </a:t>
            </a:r>
          </a:p>
          <a:p>
            <a:endParaRPr lang="en-US" dirty="0"/>
          </a:p>
        </p:txBody>
      </p:sp>
      <p:sp>
        <p:nvSpPr>
          <p:cNvPr id="6" name="Text Placeholder 5"/>
          <p:cNvSpPr>
            <a:spLocks noGrp="1"/>
          </p:cNvSpPr>
          <p:nvPr>
            <p:ph type="body" sz="quarter" idx="13"/>
          </p:nvPr>
        </p:nvSpPr>
        <p:spPr/>
        <p:txBody>
          <a:bodyPr/>
          <a:lstStyle/>
          <a:p>
            <a:r>
              <a:rPr lang="en-US" dirty="0">
                <a:cs typeface="Arial" pitchFamily="34" charset="0"/>
              </a:rPr>
              <a:t>Completed literature </a:t>
            </a:r>
            <a:r>
              <a:rPr lang="en-US" dirty="0" smtClean="0">
                <a:cs typeface="Arial" pitchFamily="34" charset="0"/>
              </a:rPr>
              <a:t>review </a:t>
            </a:r>
            <a:r>
              <a:rPr lang="en-US" dirty="0">
                <a:cs typeface="Arial" pitchFamily="34" charset="0"/>
              </a:rPr>
              <a:t>and </a:t>
            </a:r>
            <a:r>
              <a:rPr lang="en-US" dirty="0" smtClean="0">
                <a:cs typeface="Arial" pitchFamily="34" charset="0"/>
              </a:rPr>
              <a:t>product </a:t>
            </a:r>
            <a:r>
              <a:rPr lang="en-US" dirty="0">
                <a:cs typeface="Arial" pitchFamily="34" charset="0"/>
              </a:rPr>
              <a:t>review of advanced autopilots  and submitted to sponsors for review.</a:t>
            </a:r>
          </a:p>
          <a:p>
            <a:endParaRPr lang="en-US" dirty="0"/>
          </a:p>
        </p:txBody>
      </p:sp>
      <p:graphicFrame>
        <p:nvGraphicFramePr>
          <p:cNvPr id="8" name="Group 180" descr="table" title="IALowVis"/>
          <p:cNvGraphicFramePr>
            <a:graphicFrameLocks noGrp="1"/>
          </p:cNvGraphicFramePr>
          <p:nvPr>
            <p:extLst>
              <p:ext uri="{D42A27DB-BD31-4B8C-83A1-F6EECF244321}">
                <p14:modId xmlns:p14="http://schemas.microsoft.com/office/powerpoint/2010/main" val="2409030233"/>
              </p:ext>
            </p:extLst>
          </p:nvPr>
        </p:nvGraphicFramePr>
        <p:xfrm>
          <a:off x="267277" y="3889332"/>
          <a:ext cx="3999923" cy="1097280"/>
        </p:xfrm>
        <a:graphic>
          <a:graphicData uri="http://schemas.openxmlformats.org/drawingml/2006/table">
            <a:tbl>
              <a:tblPr firstRow="1">
                <a:tableStyleId>{2D5ABB26-0587-4C30-8999-92F81FD0307C}</a:tableStyleId>
              </a:tblPr>
              <a:tblGrid>
                <a:gridCol w="2933123">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2"/>
                    </a:ext>
                  </a:extLst>
                </a:gridCol>
              </a:tblGrid>
              <a:tr h="351949">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MS Mincho"/>
                          <a:cs typeface="Times New Roman" panose="02020603050405020304" pitchFamily="18" charset="0"/>
                        </a:rPr>
                        <a:t>Literature and product review of advanced autopilots (Part 23)</a:t>
                      </a:r>
                    </a:p>
                    <a:p>
                      <a:pPr marL="171450" marR="0" indent="-171450">
                        <a:spcBef>
                          <a:spcPts val="0"/>
                        </a:spcBef>
                        <a:spcAft>
                          <a:spcPts val="0"/>
                        </a:spcAft>
                        <a:buFont typeface="Arial" panose="020B0604020202020204" pitchFamily="34" charset="0"/>
                        <a:buChar char="•"/>
                        <a:tabLst>
                          <a:tab pos="228600" algn="l"/>
                          <a:tab pos="457200" algn="l"/>
                        </a:tabLst>
                      </a:pPr>
                      <a:endParaRPr lang="en-US" sz="1200" dirty="0">
                        <a:effectLst/>
                        <a:latin typeface="Arial" panose="020B0604020202020204" pitchFamily="34" charset="0"/>
                        <a:ea typeface="MS Mincho"/>
                        <a:cs typeface="Times New Roman" panose="02020603050405020304" pitchFamily="18" charset="0"/>
                      </a:endParaRPr>
                    </a:p>
                  </a:txBody>
                  <a:tcPr marL="68580" marR="68580" marT="0" marB="0"/>
                </a:tc>
                <a:tc>
                  <a:txBody>
                    <a:bodyPr/>
                    <a:lstStyle/>
                    <a:p>
                      <a:pPr algn="ctr" fontAlgn="base">
                        <a:spcBef>
                          <a:spcPts val="0"/>
                        </a:spcBef>
                      </a:pPr>
                      <a:r>
                        <a:rPr lang="en-US" sz="1200" b="1" dirty="0">
                          <a:effectLst/>
                          <a:latin typeface="Calibri" panose="020F0502020204030204" pitchFamily="34" charset="0"/>
                        </a:rPr>
                        <a:t>Complete</a:t>
                      </a:r>
                      <a:endParaRPr lang="en-US" sz="1200" b="1" i="0" dirty="0">
                        <a:solidFill>
                          <a:schemeClr val="bg1"/>
                        </a:solidFill>
                        <a:effectLst/>
                        <a:latin typeface="Calibri" panose="020F0502020204030204" pitchFamily="34" charset="0"/>
                      </a:endParaRPr>
                    </a:p>
                  </a:txBody>
                  <a:tcPr marL="0" marR="0" marT="0" marB="0"/>
                </a:tc>
                <a:extLst>
                  <a:ext uri="{0D108BD9-81ED-4DB2-BD59-A6C34878D82A}">
                    <a16:rowId xmlns:a16="http://schemas.microsoft.com/office/drawing/2014/main" xmlns="" val="10001"/>
                  </a:ext>
                </a:extLst>
              </a:tr>
              <a:tr h="181017">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MS Mincho"/>
                          <a:cs typeface="Times New Roman" panose="02020603050405020304" pitchFamily="18" charset="0"/>
                        </a:rPr>
                        <a:t>Report on Phase I preliminary experimentation (EP sim)</a:t>
                      </a:r>
                      <a:endParaRPr lang="en-US" sz="1200" dirty="0">
                        <a:effectLst/>
                        <a:latin typeface="Arial" panose="020B0604020202020204" pitchFamily="34" charset="0"/>
                        <a:ea typeface="MS Mincho"/>
                        <a:cs typeface="Times New Roman" panose="02020603050405020304" pitchFamily="18" charset="0"/>
                      </a:endParaRPr>
                    </a:p>
                  </a:txBody>
                  <a:tcPr marL="68580" marR="68580" marT="0" marB="0"/>
                </a:tc>
                <a:tc>
                  <a:txBody>
                    <a:bodyPr/>
                    <a:lstStyle/>
                    <a:p>
                      <a:pPr algn="ctr" fontAlgn="base">
                        <a:spcBef>
                          <a:spcPts val="0"/>
                        </a:spcBef>
                      </a:pPr>
                      <a:r>
                        <a:rPr lang="en-US" sz="1200" b="1" dirty="0">
                          <a:effectLst/>
                          <a:latin typeface="Calibri" panose="020F0502020204030204" pitchFamily="34" charset="0"/>
                        </a:rPr>
                        <a:t>Complete</a:t>
                      </a:r>
                      <a:endParaRPr lang="en-US" sz="1200" b="1" i="0" dirty="0">
                        <a:solidFill>
                          <a:schemeClr val="bg1"/>
                        </a:solidFill>
                        <a:effectLst/>
                        <a:latin typeface="Calibri" panose="020F0502020204030204" pitchFamily="34" charset="0"/>
                      </a:endParaRPr>
                    </a:p>
                  </a:txBody>
                  <a:tcPr marL="0" marR="0" marT="0" marB="0"/>
                </a:tc>
                <a:extLst>
                  <a:ext uri="{0D108BD9-81ED-4DB2-BD59-A6C34878D82A}">
                    <a16:rowId xmlns:a16="http://schemas.microsoft.com/office/drawing/2014/main" xmlns="" val="10002"/>
                  </a:ext>
                </a:extLst>
              </a:tr>
              <a:tr h="181017">
                <a:tc>
                  <a:txBody>
                    <a:bodyPr/>
                    <a:lstStyle/>
                    <a:p>
                      <a:pPr marL="171450" indent="-171450" algn="l" defTabSz="342900" rtl="0" eaLnBrk="1" fontAlgn="b" latinLnBrk="0" hangingPunct="1">
                        <a:spcBef>
                          <a:spcPts val="600"/>
                        </a:spcBef>
                        <a:spcAft>
                          <a:spcPts val="600"/>
                        </a:spcAft>
                        <a:buFont typeface="Arial" panose="020B0604020202020204" pitchFamily="34" charset="0"/>
                        <a:buChar char="•"/>
                      </a:pPr>
                      <a:endParaRPr lang="en-US" sz="1200" b="0" i="0" kern="1200" dirty="0">
                        <a:solidFill>
                          <a:srgbClr val="000000"/>
                        </a:solidFill>
                        <a:effectLst/>
                        <a:latin typeface="Calibri" panose="020F0502020204030204" pitchFamily="34" charset="0"/>
                        <a:ea typeface="+mn-ea"/>
                        <a:cs typeface="+mn-cs"/>
                      </a:endParaRPr>
                    </a:p>
                  </a:txBody>
                  <a:tcPr marL="0" marR="0" marT="0" marB="0"/>
                </a:tc>
                <a:tc>
                  <a:txBody>
                    <a:bodyPr/>
                    <a:lstStyle/>
                    <a:p>
                      <a:pPr algn="ctr" fontAlgn="base">
                        <a:spcBef>
                          <a:spcPts val="0"/>
                        </a:spcBef>
                      </a:pPr>
                      <a:endParaRPr lang="en-US" sz="1200" b="1" i="0" dirty="0">
                        <a:solidFill>
                          <a:schemeClr val="bg1"/>
                        </a:solidFill>
                        <a:effectLst/>
                        <a:latin typeface="Calibri" panose="020F0502020204030204" pitchFamily="34" charset="0"/>
                      </a:endParaRPr>
                    </a:p>
                  </a:txBody>
                  <a:tcPr marL="0" marR="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66301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Human Factors Maintenance Risk Management</a:t>
            </a:r>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28</a:t>
            </a:fld>
            <a:endParaRPr lang="en-US" dirty="0"/>
          </a:p>
        </p:txBody>
      </p:sp>
      <p:sp>
        <p:nvSpPr>
          <p:cNvPr id="4" name="Text Placeholder 3"/>
          <p:cNvSpPr>
            <a:spLocks noGrp="1"/>
          </p:cNvSpPr>
          <p:nvPr>
            <p:ph type="body" sz="quarter" idx="11"/>
          </p:nvPr>
        </p:nvSpPr>
        <p:spPr/>
        <p:txBody>
          <a:bodyPr>
            <a:normAutofit fontScale="77500" lnSpcReduction="20000"/>
          </a:bodyPr>
          <a:lstStyle/>
          <a:p>
            <a:r>
              <a:rPr lang="en-US" dirty="0"/>
              <a:t>This research will provide industry with empirically tested approaches/tools to proactively manage maintenance safety risks. It involves three separate, but related, efforts: delivery of Maintenance Line-Oriented Safety Audit (</a:t>
            </a:r>
            <a:r>
              <a:rPr lang="en-US" dirty="0" err="1"/>
              <a:t>Mx</a:t>
            </a:r>
            <a:r>
              <a:rPr lang="en-US" dirty="0"/>
              <a:t>-LOSA) materials for distribution to industry, fatigue risk management approaches modified for maintenance operations, and approaches/tools to aid quality assurance of technical documentation. The research will also provide the FAA with a scientific basis for guidance and future requirements pertinent to effective risk management strategies in maintenance operations. </a:t>
            </a:r>
          </a:p>
          <a:p>
            <a:endParaRPr lang="en-US" dirty="0"/>
          </a:p>
          <a:p>
            <a:pPr>
              <a:spcBef>
                <a:spcPts val="0"/>
              </a:spcBef>
            </a:pPr>
            <a:r>
              <a:rPr lang="en-US" dirty="0" smtClean="0"/>
              <a:t>Sponsor</a:t>
            </a:r>
            <a:r>
              <a:rPr lang="en-US" dirty="0"/>
              <a:t>: Tim Shaver, AFS-300; Bill Johnson, AIR-100</a:t>
            </a:r>
          </a:p>
          <a:p>
            <a:pPr marL="0" indent="0">
              <a:buNone/>
            </a:pPr>
            <a:endParaRPr lang="en-US" dirty="0">
              <a:cs typeface="Arial" pitchFamily="34" charset="0"/>
            </a:endParaRPr>
          </a:p>
          <a:p>
            <a:endParaRPr lang="en-US" dirty="0"/>
          </a:p>
          <a:p>
            <a:endParaRPr lang="en-US" dirty="0"/>
          </a:p>
        </p:txBody>
      </p:sp>
      <p:sp>
        <p:nvSpPr>
          <p:cNvPr id="5" name="Text Placeholder 4"/>
          <p:cNvSpPr>
            <a:spLocks noGrp="1"/>
          </p:cNvSpPr>
          <p:nvPr>
            <p:ph type="body" sz="quarter" idx="12"/>
          </p:nvPr>
        </p:nvSpPr>
        <p:spPr/>
        <p:txBody>
          <a:bodyPr>
            <a:normAutofit fontScale="92500" lnSpcReduction="10000"/>
          </a:bodyPr>
          <a:lstStyle/>
          <a:p>
            <a:r>
              <a:rPr lang="en-US" dirty="0"/>
              <a:t>An advisory circular (120-MFRM) is currently being developed based on the outcomes of the fatigue research. The cargo load supervisor research is informing the FAA’s focus group in their response to NTSB recommendation A-15-14. The </a:t>
            </a:r>
            <a:r>
              <a:rPr lang="en-US" dirty="0" err="1"/>
              <a:t>Mx</a:t>
            </a:r>
            <a:r>
              <a:rPr lang="en-US" dirty="0"/>
              <a:t>-LOSA research will result in an AC on how to conduct a line operation safety audit for ramp and maintenance.  The failure to follow procedures research will strategically identify the most common root causes to prioritize for identification of mitigations.</a:t>
            </a:r>
          </a:p>
          <a:p>
            <a:endParaRPr lang="en-US" dirty="0"/>
          </a:p>
        </p:txBody>
      </p:sp>
      <p:sp>
        <p:nvSpPr>
          <p:cNvPr id="6" name="Text Placeholder 5"/>
          <p:cNvSpPr>
            <a:spLocks noGrp="1"/>
          </p:cNvSpPr>
          <p:nvPr>
            <p:ph type="body" sz="quarter" idx="13"/>
          </p:nvPr>
        </p:nvSpPr>
        <p:spPr/>
        <p:txBody>
          <a:bodyPr>
            <a:normAutofit lnSpcReduction="10000"/>
          </a:bodyPr>
          <a:lstStyle/>
          <a:p>
            <a:r>
              <a:rPr lang="en-US" dirty="0">
                <a:cs typeface="Arial" pitchFamily="34" charset="0"/>
              </a:rPr>
              <a:t>Completed data collection  on cargo load supervisor job responsibilities and duty/rest schedules  and developed draft report for sponsors</a:t>
            </a:r>
          </a:p>
          <a:p>
            <a:r>
              <a:rPr lang="en-US" dirty="0">
                <a:cs typeface="Arial" pitchFamily="34" charset="0"/>
              </a:rPr>
              <a:t>Completed data collection from 200+ AMTs between November 2015 and July 2016 for maintenance fatigue risk management study</a:t>
            </a:r>
          </a:p>
          <a:p>
            <a:r>
              <a:rPr lang="en-US" dirty="0">
                <a:cs typeface="Arial" pitchFamily="34" charset="0"/>
              </a:rPr>
              <a:t>Developed a draft Maintenance Failure to Follow Procedures Taxonomy to classify incidents and accidents </a:t>
            </a:r>
          </a:p>
          <a:p>
            <a:endParaRPr lang="en-US" dirty="0"/>
          </a:p>
        </p:txBody>
      </p:sp>
      <p:graphicFrame>
        <p:nvGraphicFramePr>
          <p:cNvPr id="8" name="Group 180" descr="table" title="IALowVis"/>
          <p:cNvGraphicFramePr>
            <a:graphicFrameLocks noGrp="1"/>
          </p:cNvGraphicFramePr>
          <p:nvPr>
            <p:extLst>
              <p:ext uri="{D42A27DB-BD31-4B8C-83A1-F6EECF244321}">
                <p14:modId xmlns:p14="http://schemas.microsoft.com/office/powerpoint/2010/main" val="2864738087"/>
              </p:ext>
            </p:extLst>
          </p:nvPr>
        </p:nvGraphicFramePr>
        <p:xfrm>
          <a:off x="267277" y="3889333"/>
          <a:ext cx="3999923" cy="2294872"/>
        </p:xfrm>
        <a:graphic>
          <a:graphicData uri="http://schemas.openxmlformats.org/drawingml/2006/table">
            <a:tbl>
              <a:tblPr firstRow="1">
                <a:tableStyleId>{2D5ABB26-0587-4C30-8999-92F81FD0307C}</a:tableStyleId>
              </a:tblPr>
              <a:tblGrid>
                <a:gridCol w="2933123">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2"/>
                    </a:ext>
                  </a:extLst>
                </a:gridCol>
              </a:tblGrid>
              <a:tr h="283192">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900" dirty="0">
                          <a:effectLst/>
                          <a:latin typeface="Calibri" panose="020F0502020204030204" pitchFamily="34" charset="0"/>
                          <a:ea typeface="MS Mincho"/>
                          <a:cs typeface="Times New Roman" panose="02020603050405020304" pitchFamily="18" charset="0"/>
                        </a:rPr>
                        <a:t>Final version of LOSA manuals for M-LOSA and R-LOSA Programs</a:t>
                      </a:r>
                      <a:endParaRPr lang="en-US" sz="900" dirty="0">
                        <a:effectLst/>
                        <a:latin typeface="Arial" panose="020B0604020202020204" pitchFamily="34" charset="0"/>
                        <a:ea typeface="MS Mincho"/>
                        <a:cs typeface="Times New Roman" panose="02020603050405020304" pitchFamily="18" charset="0"/>
                      </a:endParaRPr>
                    </a:p>
                  </a:txBody>
                  <a:tcPr marL="68580" marR="68580" marT="0" marB="0"/>
                </a:tc>
                <a:tc>
                  <a:txBody>
                    <a:bodyPr/>
                    <a:lstStyle/>
                    <a:p>
                      <a:pPr algn="ctr" fontAlgn="base">
                        <a:spcBef>
                          <a:spcPts val="0"/>
                        </a:spcBef>
                      </a:pPr>
                      <a:r>
                        <a:rPr lang="en-US" sz="900" b="1" dirty="0">
                          <a:effectLst/>
                          <a:latin typeface="+mn-lt"/>
                        </a:rPr>
                        <a:t>Complete</a:t>
                      </a:r>
                      <a:endParaRPr lang="en-US" sz="900" b="1" i="0" dirty="0">
                        <a:solidFill>
                          <a:schemeClr val="bg1"/>
                        </a:solidFill>
                        <a:effectLst/>
                        <a:latin typeface="+mn-lt"/>
                      </a:endParaRPr>
                    </a:p>
                  </a:txBody>
                  <a:tcPr marL="0" marR="0" marT="0" marB="0"/>
                </a:tc>
                <a:extLst>
                  <a:ext uri="{0D108BD9-81ED-4DB2-BD59-A6C34878D82A}">
                    <a16:rowId xmlns:a16="http://schemas.microsoft.com/office/drawing/2014/main" xmlns="" val="10001"/>
                  </a:ext>
                </a:extLst>
              </a:tr>
              <a:tr h="441457">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900" dirty="0">
                          <a:solidFill>
                            <a:srgbClr val="000000"/>
                          </a:solidFill>
                          <a:effectLst/>
                          <a:latin typeface="Calibri" panose="020F0502020204030204" pitchFamily="34" charset="0"/>
                          <a:ea typeface="MS Mincho"/>
                          <a:cs typeface="Times New Roman" panose="02020603050405020304" pitchFamily="18" charset="0"/>
                        </a:rPr>
                        <a:t>Report on Mx-LOSA pre-deployment testing to include a description of challenges, solutions, and recommendations for FAA inspectors regarding participation in the implementation process. </a:t>
                      </a:r>
                      <a:endParaRPr lang="en-US" sz="900" dirty="0">
                        <a:effectLst/>
                        <a:latin typeface="Arial" panose="020B0604020202020204" pitchFamily="34" charset="0"/>
                        <a:ea typeface="MS Mincho"/>
                        <a:cs typeface="Times New Roman" panose="02020603050405020304" pitchFamily="18" charset="0"/>
                      </a:endParaRPr>
                    </a:p>
                  </a:txBody>
                  <a:tcPr marL="68580" marR="68580" marT="0" marB="0"/>
                </a:tc>
                <a:tc>
                  <a:txBody>
                    <a:bodyPr/>
                    <a:lstStyle/>
                    <a:p>
                      <a:pPr algn="ctr" fontAlgn="base">
                        <a:spcBef>
                          <a:spcPts val="0"/>
                        </a:spcBef>
                      </a:pPr>
                      <a:r>
                        <a:rPr lang="en-US" sz="900" b="1" dirty="0">
                          <a:effectLst/>
                          <a:latin typeface="+mn-lt"/>
                        </a:rPr>
                        <a:t>Complete</a:t>
                      </a:r>
                      <a:endParaRPr lang="en-US" sz="900" b="1" i="0" dirty="0">
                        <a:solidFill>
                          <a:schemeClr val="bg1"/>
                        </a:solidFill>
                        <a:effectLst/>
                        <a:latin typeface="+mn-lt"/>
                      </a:endParaRPr>
                    </a:p>
                  </a:txBody>
                  <a:tcPr marL="0" marR="0" marT="0" marB="0"/>
                </a:tc>
                <a:extLst>
                  <a:ext uri="{0D108BD9-81ED-4DB2-BD59-A6C34878D82A}">
                    <a16:rowId xmlns:a16="http://schemas.microsoft.com/office/drawing/2014/main" xmlns="" val="10002"/>
                  </a:ext>
                </a:extLst>
              </a:tr>
              <a:tr h="551821">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900" dirty="0">
                          <a:effectLst/>
                          <a:latin typeface="Calibri" panose="020F0502020204030204" pitchFamily="34" charset="0"/>
                          <a:ea typeface="MS Mincho"/>
                          <a:cs typeface="Times New Roman" panose="02020603050405020304" pitchFamily="18" charset="0"/>
                        </a:rPr>
                        <a:t>Report summarizing interviews and pilot study outcomes in terms of relative utility of alternative fatigue countermeasures and future research directions in reducing risk, safety, and cost, along with guidance for FAA inspectors and cargo only organizations.</a:t>
                      </a:r>
                      <a:endParaRPr lang="en-US" sz="900" dirty="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algn="ctr" fontAlgn="base">
                        <a:spcBef>
                          <a:spcPts val="0"/>
                        </a:spcBef>
                      </a:pPr>
                      <a:r>
                        <a:rPr lang="en-US" sz="900" b="1" i="0" dirty="0">
                          <a:solidFill>
                            <a:schemeClr val="tx1"/>
                          </a:solidFill>
                          <a:effectLst/>
                          <a:latin typeface="+mn-lt"/>
                        </a:rPr>
                        <a:t>Complete</a:t>
                      </a:r>
                      <a:endParaRPr lang="en-US" sz="900" b="1" i="0" dirty="0">
                        <a:solidFill>
                          <a:schemeClr val="bg1"/>
                        </a:solidFill>
                        <a:effectLst/>
                        <a:latin typeface="+mn-lt"/>
                      </a:endParaRPr>
                    </a:p>
                  </a:txBody>
                  <a:tcPr marL="0" marR="0" marT="0" marB="0"/>
                </a:tc>
                <a:extLst>
                  <a:ext uri="{0D108BD9-81ED-4DB2-BD59-A6C34878D82A}">
                    <a16:rowId xmlns:a16="http://schemas.microsoft.com/office/drawing/2014/main" xmlns="" val="10003"/>
                  </a:ext>
                </a:extLst>
              </a:tr>
              <a:tr h="441457">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900" dirty="0">
                          <a:effectLst/>
                          <a:latin typeface="Calibri" panose="020F0502020204030204" pitchFamily="34" charset="0"/>
                          <a:ea typeface="MS Mincho"/>
                          <a:cs typeface="Times New Roman" panose="02020603050405020304" pitchFamily="18" charset="0"/>
                        </a:rPr>
                        <a:t>Report summarizing Mx Field study outcomes in terms of relative utility of alternative fatigue countermeasures in reducing risk, safety, and cost, along with guidance for FAA inspectors and cargo only organizations.</a:t>
                      </a:r>
                      <a:endParaRPr lang="en-US" sz="900" dirty="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indent="0" algn="ctr">
                        <a:spcBef>
                          <a:spcPts val="0"/>
                        </a:spcBef>
                        <a:spcAft>
                          <a:spcPts val="0"/>
                        </a:spcAft>
                        <a:tabLst>
                          <a:tab pos="228600" algn="l"/>
                          <a:tab pos="457200" algn="l"/>
                        </a:tabLst>
                      </a:pPr>
                      <a:r>
                        <a:rPr lang="en-US" sz="900" b="1" dirty="0">
                          <a:effectLst/>
                          <a:latin typeface="Calibri" panose="020F0502020204030204" pitchFamily="34" charset="0"/>
                          <a:ea typeface="MS Mincho"/>
                          <a:cs typeface="Times New Roman" panose="02020603050405020304" pitchFamily="18" charset="0"/>
                        </a:rPr>
                        <a:t>09/30/2016</a:t>
                      </a:r>
                      <a:endParaRPr lang="en-US" sz="900" b="1" dirty="0">
                        <a:effectLst/>
                        <a:latin typeface="Arial" panose="020B0604020202020204" pitchFamily="34" charset="0"/>
                        <a:ea typeface="MS Mincho"/>
                        <a:cs typeface="Times New Roman" panose="02020603050405020304" pitchFamily="18" charset="0"/>
                      </a:endParaRPr>
                    </a:p>
                  </a:txBody>
                  <a:tcPr marL="45720" marR="45720" horzOverflow="overflow"/>
                </a:tc>
                <a:extLst>
                  <a:ext uri="{0D108BD9-81ED-4DB2-BD59-A6C34878D82A}">
                    <a16:rowId xmlns:a16="http://schemas.microsoft.com/office/drawing/2014/main" xmlns="" val="1448985881"/>
                  </a:ext>
                </a:extLst>
              </a:tr>
              <a:tr h="183940">
                <a:tc>
                  <a:txBody>
                    <a:bodyPr/>
                    <a:lstStyle/>
                    <a:p>
                      <a:pPr>
                        <a:spcBef>
                          <a:spcPts val="0"/>
                        </a:spcBef>
                        <a:spcAft>
                          <a:spcPts val="0"/>
                        </a:spcAft>
                      </a:pPr>
                      <a:endParaRPr lang="en-US" sz="900" b="0" i="0" kern="1200" dirty="0">
                        <a:solidFill>
                          <a:schemeClr val="dk1"/>
                        </a:solidFill>
                        <a:effectLst/>
                        <a:latin typeface="+mn-lt"/>
                        <a:ea typeface="+mn-ea"/>
                        <a:cs typeface="+mn-cs"/>
                      </a:endParaRPr>
                    </a:p>
                  </a:txBody>
                  <a:tcPr marL="45720" marR="45720" anchor="ctr" horzOverflow="overflow"/>
                </a:tc>
                <a:tc>
                  <a:txBody>
                    <a:bodyPr/>
                    <a:lstStyle/>
                    <a:p>
                      <a:pPr algn="ctr" fontAlgn="base">
                        <a:spcBef>
                          <a:spcPts val="0"/>
                        </a:spcBef>
                      </a:pPr>
                      <a:endParaRPr lang="en-US" sz="900" b="1" i="0" dirty="0">
                        <a:solidFill>
                          <a:schemeClr val="bg1"/>
                        </a:solidFill>
                        <a:effectLst/>
                        <a:latin typeface="+mn-lt"/>
                      </a:endParaRPr>
                    </a:p>
                  </a:txBody>
                  <a:tcPr marL="0" marR="0" marT="0" marB="0"/>
                </a:tc>
                <a:extLst>
                  <a:ext uri="{0D108BD9-81ED-4DB2-BD59-A6C34878D82A}">
                    <a16:rowId xmlns:a16="http://schemas.microsoft.com/office/drawing/2014/main" xmlns="" val="2759858365"/>
                  </a:ext>
                </a:extLst>
              </a:tr>
            </a:tbl>
          </a:graphicData>
        </a:graphic>
      </p:graphicFrame>
    </p:spTree>
    <p:extLst>
      <p:ext uri="{BB962C8B-B14F-4D97-AF65-F5344CB8AC3E}">
        <p14:creationId xmlns:p14="http://schemas.microsoft.com/office/powerpoint/2010/main" val="154160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Fatigue Mitigation in Flight Operations</a:t>
            </a:r>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29</a:t>
            </a:fld>
            <a:endParaRPr lang="en-US" dirty="0"/>
          </a:p>
        </p:txBody>
      </p:sp>
      <p:sp>
        <p:nvSpPr>
          <p:cNvPr id="4" name="Text Placeholder 3"/>
          <p:cNvSpPr>
            <a:spLocks noGrp="1"/>
          </p:cNvSpPr>
          <p:nvPr>
            <p:ph type="body" sz="quarter" idx="11"/>
          </p:nvPr>
        </p:nvSpPr>
        <p:spPr/>
        <p:txBody>
          <a:bodyPr>
            <a:normAutofit fontScale="77500" lnSpcReduction="20000"/>
          </a:bodyPr>
          <a:lstStyle/>
          <a:p>
            <a:r>
              <a:rPr lang="en-US" dirty="0"/>
              <a:t>Assist the Flight Standards Service - Air Transportation Division (AFS-200) as scientific representative for Fatigue Risk Management Systems (FRMS) proposals with responsibilities to include:  </a:t>
            </a:r>
          </a:p>
          <a:p>
            <a:r>
              <a:rPr lang="en-US" dirty="0"/>
              <a:t>Review the science integrity of FRMS proposals during the processes outlined in AC 120-103A  as required for certificate holders in their demonstration of an alternative means of compliance with the new regulations.</a:t>
            </a:r>
          </a:p>
          <a:p>
            <a:r>
              <a:rPr lang="en-US" dirty="0"/>
              <a:t>Assist in the preparation, documentation, review, and release of other fatigue-related materials  as appropriate and associated with 14 CFR Part 117 flightcrew member duty &amp; rest requirements</a:t>
            </a:r>
          </a:p>
          <a:p>
            <a:endParaRPr lang="en-US" dirty="0"/>
          </a:p>
          <a:p>
            <a:pPr>
              <a:spcBef>
                <a:spcPts val="0"/>
              </a:spcBef>
            </a:pPr>
            <a:r>
              <a:rPr lang="en-US" dirty="0" smtClean="0"/>
              <a:t>Sponsor</a:t>
            </a:r>
            <a:r>
              <a:rPr lang="en-US" dirty="0"/>
              <a:t>: Dale Roberts, AFS-220</a:t>
            </a:r>
          </a:p>
          <a:p>
            <a:pPr marL="0" indent="0">
              <a:buNone/>
            </a:pPr>
            <a:endParaRPr lang="en-US" dirty="0">
              <a:cs typeface="Arial" pitchFamily="34" charset="0"/>
            </a:endParaRPr>
          </a:p>
          <a:p>
            <a:endParaRPr lang="en-US" dirty="0"/>
          </a:p>
          <a:p>
            <a:endParaRPr lang="en-US" dirty="0"/>
          </a:p>
        </p:txBody>
      </p:sp>
      <p:sp>
        <p:nvSpPr>
          <p:cNvPr id="5" name="Text Placeholder 4"/>
          <p:cNvSpPr>
            <a:spLocks noGrp="1"/>
          </p:cNvSpPr>
          <p:nvPr>
            <p:ph type="body" sz="quarter" idx="12"/>
          </p:nvPr>
        </p:nvSpPr>
        <p:spPr/>
        <p:txBody>
          <a:bodyPr/>
          <a:lstStyle/>
          <a:p>
            <a:r>
              <a:rPr lang="en-US" dirty="0"/>
              <a:t>Research will be </a:t>
            </a:r>
            <a:r>
              <a:rPr lang="en-US" dirty="0">
                <a:solidFill>
                  <a:schemeClr val="dk1"/>
                </a:solidFill>
              </a:rPr>
              <a:t>used to develop and update policy for 14 CFR § 117 and 121 and </a:t>
            </a:r>
            <a:r>
              <a:rPr lang="en-US" dirty="0" err="1">
                <a:solidFill>
                  <a:schemeClr val="dk1"/>
                </a:solidFill>
              </a:rPr>
              <a:t>OpSpec</a:t>
            </a:r>
            <a:r>
              <a:rPr lang="en-US" dirty="0">
                <a:solidFill>
                  <a:schemeClr val="dk1"/>
                </a:solidFill>
              </a:rPr>
              <a:t> A318, Authorization to Conduct Operations Under a Fatigue Risk Management System</a:t>
            </a:r>
            <a:r>
              <a:rPr lang="en-US" dirty="0"/>
              <a:t>.</a:t>
            </a:r>
          </a:p>
          <a:p>
            <a:endParaRPr lang="en-US" dirty="0"/>
          </a:p>
        </p:txBody>
      </p:sp>
      <p:sp>
        <p:nvSpPr>
          <p:cNvPr id="6" name="Text Placeholder 5"/>
          <p:cNvSpPr>
            <a:spLocks noGrp="1"/>
          </p:cNvSpPr>
          <p:nvPr>
            <p:ph type="body" sz="quarter" idx="13"/>
          </p:nvPr>
        </p:nvSpPr>
        <p:spPr/>
        <p:txBody>
          <a:bodyPr/>
          <a:lstStyle/>
          <a:p>
            <a:r>
              <a:rPr lang="en-US" dirty="0">
                <a:cs typeface="Arial" pitchFamily="34" charset="0"/>
              </a:rPr>
              <a:t>Routinely received ongoing and new FRMS applications and FRMS data submissions from multiple air carriers</a:t>
            </a:r>
          </a:p>
          <a:p>
            <a:r>
              <a:rPr lang="en-US" dirty="0">
                <a:cs typeface="Arial" pitchFamily="34" charset="0"/>
              </a:rPr>
              <a:t>Provided several invited domestic and international symposium presentations regarding FAA’s new regulation and pilot fatigue management approaches, authorization process, and data analysis</a:t>
            </a:r>
          </a:p>
          <a:p>
            <a:endParaRPr lang="en-US" dirty="0"/>
          </a:p>
        </p:txBody>
      </p:sp>
      <p:graphicFrame>
        <p:nvGraphicFramePr>
          <p:cNvPr id="8" name="Group 180" descr="table" title="IALowVis"/>
          <p:cNvGraphicFramePr>
            <a:graphicFrameLocks noGrp="1"/>
          </p:cNvGraphicFramePr>
          <p:nvPr>
            <p:extLst>
              <p:ext uri="{D42A27DB-BD31-4B8C-83A1-F6EECF244321}">
                <p14:modId xmlns:p14="http://schemas.microsoft.com/office/powerpoint/2010/main" val="661058219"/>
              </p:ext>
            </p:extLst>
          </p:nvPr>
        </p:nvGraphicFramePr>
        <p:xfrm>
          <a:off x="267277" y="3889332"/>
          <a:ext cx="3999923" cy="1449229"/>
        </p:xfrm>
        <a:graphic>
          <a:graphicData uri="http://schemas.openxmlformats.org/drawingml/2006/table">
            <a:tbl>
              <a:tblPr firstRow="1">
                <a:tableStyleId>{2D5ABB26-0587-4C30-8999-92F81FD0307C}</a:tableStyleId>
              </a:tblPr>
              <a:tblGrid>
                <a:gridCol w="2933123">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2"/>
                    </a:ext>
                  </a:extLst>
                </a:gridCol>
              </a:tblGrid>
              <a:tr h="351949">
                <a:tc>
                  <a:txBody>
                    <a:bodyPr/>
                    <a:lstStyle/>
                    <a:p>
                      <a:pPr marL="171450" marR="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 pos="457200" algn="l"/>
                        </a:tabLst>
                        <a:defRPr/>
                      </a:pPr>
                      <a:r>
                        <a:rPr lang="en-US" sz="900" dirty="0">
                          <a:effectLst/>
                          <a:latin typeface="Calibri" panose="020F0502020204030204" pitchFamily="34" charset="0"/>
                          <a:ea typeface="MS Mincho" panose="02020609040205080304" pitchFamily="49" charset="-128"/>
                          <a:cs typeface="Times New Roman" panose="02020603050405020304" pitchFamily="18" charset="0"/>
                        </a:rPr>
                        <a:t>Identify operationally relevant fatigue &amp; performance measures for inclusion in AFS-200’s  development of a</a:t>
                      </a:r>
                      <a:r>
                        <a:rPr lang="en-US" sz="900" baseline="0" dirty="0">
                          <a:effectLst/>
                          <a:latin typeface="Calibri" panose="020F0502020204030204" pitchFamily="34" charset="0"/>
                          <a:ea typeface="MS Mincho" panose="02020609040205080304" pitchFamily="49" charset="-128"/>
                          <a:cs typeface="Times New Roman" panose="02020603050405020304" pitchFamily="18" charset="0"/>
                        </a:rPr>
                        <a:t>n FRMS</a:t>
                      </a:r>
                      <a:r>
                        <a:rPr lang="en-US" sz="900" dirty="0">
                          <a:effectLst/>
                          <a:latin typeface="Calibri" panose="020F0502020204030204" pitchFamily="34" charset="0"/>
                          <a:ea typeface="MS Mincho" panose="02020609040205080304" pitchFamily="49" charset="-128"/>
                          <a:cs typeface="Times New Roman" panose="02020603050405020304" pitchFamily="18" charset="0"/>
                        </a:rPr>
                        <a:t> database</a:t>
                      </a:r>
                      <a:r>
                        <a:rPr lang="en-US" sz="900" baseline="0" dirty="0">
                          <a:effectLst/>
                          <a:latin typeface="Calibri" panose="020F0502020204030204" pitchFamily="34" charset="0"/>
                          <a:ea typeface="MS Mincho" panose="02020609040205080304" pitchFamily="49" charset="-128"/>
                          <a:cs typeface="Times New Roman" panose="02020603050405020304" pitchFamily="18" charset="0"/>
                        </a:rPr>
                        <a:t> </a:t>
                      </a:r>
                      <a:r>
                        <a:rPr lang="en-US" sz="900" dirty="0">
                          <a:effectLst/>
                          <a:latin typeface="Calibri" panose="020F0502020204030204" pitchFamily="34" charset="0"/>
                          <a:ea typeface="MS Mincho" panose="02020609040205080304" pitchFamily="49" charset="-128"/>
                          <a:cs typeface="Times New Roman" panose="02020603050405020304" pitchFamily="18" charset="0"/>
                        </a:rPr>
                        <a:t>for tracking</a:t>
                      </a:r>
                      <a:r>
                        <a:rPr lang="en-US" sz="900" baseline="0" dirty="0">
                          <a:effectLst/>
                          <a:latin typeface="Calibri" panose="020F0502020204030204" pitchFamily="34" charset="0"/>
                          <a:ea typeface="MS Mincho" panose="02020609040205080304" pitchFamily="49" charset="-128"/>
                          <a:cs typeface="Times New Roman" panose="02020603050405020304" pitchFamily="18" charset="0"/>
                        </a:rPr>
                        <a:t> approved exemptions and trend </a:t>
                      </a:r>
                      <a:r>
                        <a:rPr lang="en-US" sz="900" dirty="0">
                          <a:effectLst/>
                          <a:latin typeface="Calibri" panose="020F0502020204030204" pitchFamily="34" charset="0"/>
                          <a:ea typeface="MS Mincho" panose="02020609040205080304" pitchFamily="49" charset="-128"/>
                          <a:cs typeface="Times New Roman" panose="02020603050405020304" pitchFamily="18" charset="0"/>
                        </a:rPr>
                        <a:t>analysis.</a:t>
                      </a:r>
                      <a:endParaRPr lang="en-US" sz="9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indent="0">
                        <a:spcBef>
                          <a:spcPts val="0"/>
                        </a:spcBef>
                        <a:spcAft>
                          <a:spcPts val="0"/>
                        </a:spcAft>
                        <a:tabLst>
                          <a:tab pos="228600" algn="l"/>
                          <a:tab pos="457200" algn="l"/>
                        </a:tabLst>
                      </a:pPr>
                      <a:r>
                        <a:rPr lang="en-US" sz="900" dirty="0">
                          <a:effectLst/>
                          <a:latin typeface="Calibri" panose="020F0502020204030204" pitchFamily="34" charset="0"/>
                          <a:ea typeface="MS Mincho" panose="02020609040205080304" pitchFamily="49" charset="-128"/>
                          <a:cs typeface="Times New Roman" panose="02020603050405020304" pitchFamily="18" charset="0"/>
                        </a:rPr>
                        <a:t>Complete</a:t>
                      </a:r>
                      <a:endParaRPr lang="en-US" sz="9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2983074776"/>
                  </a:ext>
                </a:extLst>
              </a:tr>
              <a:tr h="351949">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900" dirty="0">
                          <a:effectLst/>
                          <a:latin typeface="Calibri" panose="020F0502020204030204" pitchFamily="34" charset="0"/>
                          <a:ea typeface="MS Mincho" panose="02020609040205080304" pitchFamily="49" charset="-128"/>
                          <a:cs typeface="Times New Roman" panose="02020603050405020304" pitchFamily="18" charset="0"/>
                        </a:rPr>
                        <a:t>Evaluate AFS-220 FRMS exemption review and analysis procedures for</a:t>
                      </a:r>
                      <a:r>
                        <a:rPr lang="en-US" sz="900" baseline="0" dirty="0">
                          <a:effectLst/>
                          <a:latin typeface="Calibri" panose="020F0502020204030204" pitchFamily="34" charset="0"/>
                          <a:ea typeface="MS Mincho" panose="02020609040205080304" pitchFamily="49" charset="-128"/>
                          <a:cs typeface="Times New Roman" panose="02020603050405020304" pitchFamily="18" charset="0"/>
                        </a:rPr>
                        <a:t> standardization and scientific validity</a:t>
                      </a:r>
                      <a:r>
                        <a:rPr lang="en-US" sz="9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9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indent="0" algn="l" defTabSz="342900" rtl="0" eaLnBrk="1" fontAlgn="auto" latinLnBrk="0" hangingPunct="1">
                        <a:lnSpc>
                          <a:spcPct val="100000"/>
                        </a:lnSpc>
                        <a:spcBef>
                          <a:spcPts val="0"/>
                        </a:spcBef>
                        <a:spcAft>
                          <a:spcPts val="0"/>
                        </a:spcAft>
                        <a:buClrTx/>
                        <a:buSzTx/>
                        <a:buFontTx/>
                        <a:buNone/>
                        <a:tabLst>
                          <a:tab pos="228600" algn="l"/>
                          <a:tab pos="457200" algn="l"/>
                        </a:tabLst>
                        <a:defRPr/>
                      </a:pPr>
                      <a:r>
                        <a:rPr lang="en-US" sz="900" dirty="0">
                          <a:effectLst/>
                          <a:latin typeface="Calibri" panose="020F0502020204030204" pitchFamily="34" charset="0"/>
                          <a:ea typeface="MS Mincho" panose="02020609040205080304" pitchFamily="49" charset="-128"/>
                          <a:cs typeface="Times New Roman" panose="02020603050405020304" pitchFamily="18" charset="0"/>
                        </a:rPr>
                        <a:t>9/30/2017</a:t>
                      </a:r>
                      <a:endParaRPr lang="en-US" sz="9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067582060"/>
                  </a:ext>
                </a:extLst>
              </a:tr>
              <a:tr h="351949">
                <a:tc>
                  <a:txBody>
                    <a:bodyPr/>
                    <a:lstStyle/>
                    <a:p>
                      <a:pPr marL="171450" indent="-171450">
                        <a:buFont typeface="Arial" panose="020B0604020202020204" pitchFamily="34" charset="0"/>
                        <a:buChar char="•"/>
                      </a:pPr>
                      <a:r>
                        <a:rPr lang="en-US" sz="900" kern="1200" dirty="0">
                          <a:solidFill>
                            <a:schemeClr val="dk1"/>
                          </a:solidFill>
                          <a:effectLst/>
                          <a:latin typeface="+mn-lt"/>
                          <a:ea typeface="+mn-ea"/>
                          <a:cs typeface="+mn-cs"/>
                        </a:rPr>
                        <a:t>Complete a report that will be used to develop and update policy for 14 CFR § 117 and 121 and OpSpec A318, Authorization to Conduct Operations Under a Fatigue Risk Management System.</a:t>
                      </a:r>
                      <a:endParaRPr lang="en-US" sz="900" dirty="0"/>
                    </a:p>
                  </a:txBody>
                  <a:tcPr marL="68580" marR="68580" marT="0" marB="0"/>
                </a:tc>
                <a:tc>
                  <a:txBody>
                    <a:bodyPr/>
                    <a:lstStyle/>
                    <a:p>
                      <a:r>
                        <a:rPr lang="en-US" sz="900" kern="1200" dirty="0">
                          <a:solidFill>
                            <a:schemeClr val="dk1"/>
                          </a:solidFill>
                          <a:effectLst/>
                          <a:latin typeface="+mn-lt"/>
                          <a:ea typeface="+mn-ea"/>
                          <a:cs typeface="+mn-cs"/>
                        </a:rPr>
                        <a:t>3/31/2018</a:t>
                      </a:r>
                      <a:endParaRPr lang="en-US" sz="400" dirty="0"/>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92407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noAutofit/>
          </a:bodyPr>
          <a:lstStyle/>
          <a:p>
            <a:pPr algn="ctr"/>
            <a:r>
              <a:rPr lang="en-US" sz="3200" dirty="0">
                <a:latin typeface="Calibri" panose="020F0502020204030204" pitchFamily="34" charset="0"/>
              </a:rPr>
              <a:t>Flight Deck/Maintenance/System Integration</a:t>
            </a:r>
            <a:br>
              <a:rPr lang="en-US" sz="3200" dirty="0">
                <a:latin typeface="Calibri" panose="020F0502020204030204" pitchFamily="34" charset="0"/>
              </a:rPr>
            </a:br>
            <a:r>
              <a:rPr lang="en-US" sz="3200" dirty="0">
                <a:latin typeface="Calibri" panose="020F0502020204030204" pitchFamily="34" charset="0"/>
              </a:rPr>
              <a:t>Human Factors</a:t>
            </a:r>
            <a:endParaRPr lang="en-US" altLang="en-US" sz="3200" dirty="0">
              <a:latin typeface="Calibri" panose="020F0502020204030204" pitchFamily="34" charset="0"/>
            </a:endParaRPr>
          </a:p>
        </p:txBody>
      </p:sp>
      <p:sp>
        <p:nvSpPr>
          <p:cNvPr id="6147" name="Content Placeholder 4"/>
          <p:cNvSpPr>
            <a:spLocks noGrp="1"/>
          </p:cNvSpPr>
          <p:nvPr>
            <p:ph idx="1"/>
          </p:nvPr>
        </p:nvSpPr>
        <p:spPr>
          <a:xfrm>
            <a:off x="428625" y="1143000"/>
            <a:ext cx="8050213" cy="4391025"/>
          </a:xfrm>
        </p:spPr>
        <p:txBody>
          <a:bodyPr/>
          <a:lstStyle/>
          <a:p>
            <a:pPr marL="0" indent="0">
              <a:buNone/>
            </a:pPr>
            <a:r>
              <a:rPr lang="en-US" altLang="en-US" sz="2400" dirty="0"/>
              <a:t>8 Core TCRG research requirement areas:</a:t>
            </a:r>
          </a:p>
          <a:p>
            <a:pPr marL="0" indent="0">
              <a:buNone/>
            </a:pPr>
            <a:endParaRPr lang="en-US" altLang="en-US" sz="2400" dirty="0"/>
          </a:p>
          <a:p>
            <a:pPr marL="457200" lvl="1" indent="0">
              <a:buNone/>
            </a:pPr>
            <a:endParaRPr lang="en-US" sz="2000" dirty="0"/>
          </a:p>
          <a:p>
            <a:pPr marL="457200" lvl="1" indent="0">
              <a:buNone/>
            </a:pPr>
            <a:endParaRPr lang="en-US" sz="2000" dirty="0"/>
          </a:p>
          <a:p>
            <a:pPr marL="457200" lvl="1" indent="0">
              <a:buNone/>
            </a:pPr>
            <a:endParaRPr lang="en-US" alt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718222259"/>
              </p:ext>
            </p:extLst>
          </p:nvPr>
        </p:nvGraphicFramePr>
        <p:xfrm>
          <a:off x="445272" y="1694761"/>
          <a:ext cx="8284058" cy="3931688"/>
        </p:xfrm>
        <a:graphic>
          <a:graphicData uri="http://schemas.openxmlformats.org/drawingml/2006/table">
            <a:tbl>
              <a:tblPr firstRow="1" bandRow="1">
                <a:tableStyleId>{D27102A9-8310-4765-A935-A1911B00CA55}</a:tableStyleId>
              </a:tblPr>
              <a:tblGrid>
                <a:gridCol w="3991410">
                  <a:extLst>
                    <a:ext uri="{9D8B030D-6E8A-4147-A177-3AD203B41FA5}">
                      <a16:colId xmlns:a16="http://schemas.microsoft.com/office/drawing/2014/main" xmlns="" val="20000"/>
                    </a:ext>
                  </a:extLst>
                </a:gridCol>
                <a:gridCol w="4292648">
                  <a:extLst>
                    <a:ext uri="{9D8B030D-6E8A-4147-A177-3AD203B41FA5}">
                      <a16:colId xmlns:a16="http://schemas.microsoft.com/office/drawing/2014/main" xmlns="" val="20001"/>
                    </a:ext>
                  </a:extLst>
                </a:gridCol>
              </a:tblGrid>
              <a:tr h="210206">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200" dirty="0"/>
                        <a:t>Flight Deck Core Human Factors</a:t>
                      </a:r>
                      <a:r>
                        <a:rPr lang="en-US" sz="1200" baseline="0" dirty="0"/>
                        <a:t> </a:t>
                      </a:r>
                      <a:r>
                        <a:rPr lang="en-US" sz="1200" dirty="0"/>
                        <a:t>Research Requirement Area</a:t>
                      </a:r>
                    </a:p>
                  </a:txBody>
                  <a:tcPr/>
                </a:tc>
                <a:tc>
                  <a:txBody>
                    <a:bodyPr/>
                    <a:lstStyle/>
                    <a:p>
                      <a:r>
                        <a:rPr lang="en-US" sz="1200" dirty="0"/>
                        <a:t>Aviation Safety</a:t>
                      </a:r>
                      <a:r>
                        <a:rPr lang="en-US" sz="1200" baseline="0" dirty="0"/>
                        <a:t>  (AVS) </a:t>
                      </a:r>
                      <a:r>
                        <a:rPr lang="en-US" sz="1200" dirty="0"/>
                        <a:t>Principal </a:t>
                      </a:r>
                      <a:r>
                        <a:rPr lang="en-US" sz="1200" baseline="0" dirty="0"/>
                        <a:t>Technical Sponsor</a:t>
                      </a:r>
                      <a:endParaRPr lang="en-US" sz="1200" dirty="0"/>
                    </a:p>
                  </a:txBody>
                  <a:tcPr/>
                </a:tc>
                <a:extLst>
                  <a:ext uri="{0D108BD9-81ED-4DB2-BD59-A6C34878D82A}">
                    <a16:rowId xmlns:a16="http://schemas.microsoft.com/office/drawing/2014/main" xmlns="" val="10000"/>
                  </a:ext>
                </a:extLst>
              </a:tr>
              <a:tr h="25915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a:t>Avionics &amp; New Technologies - Certification and Operational Approval </a:t>
                      </a:r>
                      <a:r>
                        <a:rPr lang="en-US" sz="1200" kern="1200" baseline="0" dirty="0" smtClean="0"/>
                        <a:t>Criteria (</a:t>
                      </a:r>
                      <a:r>
                        <a:rPr lang="en-US" sz="1200" kern="1200" baseline="0" dirty="0" err="1" smtClean="0"/>
                        <a:t>A11G.HF.2</a:t>
                      </a:r>
                      <a:r>
                        <a:rPr lang="en-US" sz="1200" kern="1200" baseline="0" dirty="0" smtClean="0"/>
                        <a:t>)</a:t>
                      </a:r>
                      <a:endParaRPr lang="en-US" sz="1200" kern="1200" baseline="0" dirty="0">
                        <a:solidFill>
                          <a:schemeClr val="dk1"/>
                        </a:solidFill>
                        <a:latin typeface="+mn-lt"/>
                        <a:ea typeface="+mn-ea"/>
                        <a:cs typeface="+mn-cs"/>
                      </a:endParaRPr>
                    </a:p>
                  </a:txBody>
                  <a:tcPr marL="91432" marR="91432" marT="45673" marB="45673" anchor="ctr" horzOverflow="overflow"/>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200" dirty="0"/>
                        <a:t>Aircraft Certification (AIR-134)</a:t>
                      </a:r>
                      <a:br>
                        <a:rPr lang="en-US" sz="1200" dirty="0"/>
                      </a:br>
                      <a:endParaRPr lang="en-US" sz="1200" dirty="0"/>
                    </a:p>
                  </a:txBody>
                  <a:tcPr/>
                </a:tc>
                <a:extLst>
                  <a:ext uri="{0D108BD9-81ED-4DB2-BD59-A6C34878D82A}">
                    <a16:rowId xmlns:a16="http://schemas.microsoft.com/office/drawing/2014/main" xmlns="" val="10001"/>
                  </a:ext>
                </a:extLst>
              </a:tr>
              <a:tr h="259159">
                <a:tc>
                  <a:txBody>
                    <a:bodyPr/>
                    <a:lstStyle/>
                    <a:p>
                      <a:pPr marL="0" indent="0" algn="l" eaLnBrk="1" hangingPunct="1">
                        <a:spcBef>
                          <a:spcPct val="0"/>
                        </a:spcBef>
                        <a:buFont typeface="Arial" pitchFamily="34" charset="0"/>
                        <a:buNone/>
                      </a:pPr>
                      <a:r>
                        <a:rPr lang="en-US" sz="1200" kern="1200" dirty="0"/>
                        <a:t>General Aviation Safety Improvement Research – A Multi-Method Approach to Accident </a:t>
                      </a:r>
                      <a:r>
                        <a:rPr lang="en-US" sz="1200" kern="1200" dirty="0" smtClean="0"/>
                        <a:t>Reduction</a:t>
                      </a:r>
                      <a:r>
                        <a:rPr lang="en-US" sz="1200" kern="1200" baseline="0" dirty="0" smtClean="0"/>
                        <a:t> (</a:t>
                      </a:r>
                      <a:r>
                        <a:rPr lang="en-US" sz="1200" kern="1200" baseline="0" dirty="0" err="1" smtClean="0"/>
                        <a:t>A11G.HF.6</a:t>
                      </a:r>
                      <a:r>
                        <a:rPr lang="en-US" sz="1200" kern="1200" baseline="0" dirty="0" smtClean="0"/>
                        <a:t>)</a:t>
                      </a:r>
                      <a:endParaRPr lang="en-US" sz="1200" kern="1200" dirty="0">
                        <a:solidFill>
                          <a:schemeClr val="dk1"/>
                        </a:solidFill>
                        <a:latin typeface="+mn-lt"/>
                        <a:ea typeface="+mn-ea"/>
                        <a:cs typeface="+mn-cs"/>
                      </a:endParaRPr>
                    </a:p>
                  </a:txBody>
                  <a:tcPr marL="91425" marR="91425" marT="45698" marB="45698" horzOverflow="overflow"/>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200" kern="1200" dirty="0"/>
                        <a:t>Small Airplane Directorate, Standards Office - Programs and Procedures Branch (ACE-114)</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r h="36276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a:t>Advanced Vision Systems (EFVS, EVS, SVS, and CVS), Head Up Displays (HUD), Head Mounted Displays (HMD): Certification and Operational Approval </a:t>
                      </a:r>
                      <a:r>
                        <a:rPr lang="en-US" sz="1200" kern="1200" baseline="0" dirty="0" smtClean="0"/>
                        <a:t>Criteria (</a:t>
                      </a:r>
                      <a:r>
                        <a:rPr lang="en-US" sz="1200" kern="1200" baseline="0" dirty="0" err="1" smtClean="0"/>
                        <a:t>A11G.HF.4</a:t>
                      </a:r>
                      <a:r>
                        <a:rPr lang="en-US" sz="1200" kern="1200" baseline="0" dirty="0" smtClean="0"/>
                        <a:t>)</a:t>
                      </a:r>
                      <a:endParaRPr lang="en-US" sz="1200" kern="1200" baseline="0" dirty="0">
                        <a:solidFill>
                          <a:schemeClr val="dk1"/>
                        </a:solidFill>
                        <a:latin typeface="+mn-lt"/>
                        <a:ea typeface="+mn-ea"/>
                        <a:cs typeface="+mn-cs"/>
                      </a:endParaRPr>
                    </a:p>
                  </a:txBody>
                  <a:tcPr marL="91432" marR="91432" marT="45673" marB="45673" horzOverflow="overflow"/>
                </a:tc>
                <a:tc>
                  <a:txBody>
                    <a:bodyPr/>
                    <a:lstStyle/>
                    <a:p>
                      <a:r>
                        <a:rPr lang="en-US" sz="1200" dirty="0"/>
                        <a:t>Flight Standards</a:t>
                      </a:r>
                      <a:r>
                        <a:rPr lang="en-US" sz="1200" baseline="0" dirty="0"/>
                        <a:t> – Flight Technologies and Procedures (AFS-470)</a:t>
                      </a:r>
                      <a:endParaRPr lang="en-US" sz="1200" dirty="0"/>
                    </a:p>
                  </a:txBody>
                  <a:tcPr/>
                </a:tc>
                <a:extLst>
                  <a:ext uri="{0D108BD9-81ED-4DB2-BD59-A6C34878D82A}">
                    <a16:rowId xmlns:a16="http://schemas.microsoft.com/office/drawing/2014/main" xmlns="" val="10003"/>
                  </a:ext>
                </a:extLst>
              </a:tr>
              <a:tr h="36276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a:t>Enhancing Aviation Safety Through Advanced Procedures, Training &amp; Checking Methods, to Include Loss of Control Detection, Avoidance, and </a:t>
                      </a:r>
                      <a:r>
                        <a:rPr lang="en-US" sz="1200" kern="1200" baseline="0" dirty="0" smtClean="0"/>
                        <a:t>Recovery (</a:t>
                      </a:r>
                      <a:r>
                        <a:rPr lang="en-US" sz="1200" kern="1200" baseline="0" dirty="0" err="1" smtClean="0"/>
                        <a:t>A11G.HF.1</a:t>
                      </a:r>
                      <a:r>
                        <a:rPr lang="en-US" sz="1200" kern="1200" baseline="0" dirty="0" smtClean="0"/>
                        <a:t>)</a:t>
                      </a:r>
                      <a:endParaRPr lang="en-US" sz="1200" kern="1200" baseline="0" dirty="0">
                        <a:solidFill>
                          <a:schemeClr val="dk1"/>
                        </a:solidFill>
                        <a:latin typeface="+mn-lt"/>
                        <a:ea typeface="+mn-ea"/>
                        <a:cs typeface="+mn-cs"/>
                      </a:endParaRPr>
                    </a:p>
                  </a:txBody>
                  <a:tcPr marL="91432" marR="91432" marT="45673" marB="45673" horzOverflow="overflow"/>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200" dirty="0"/>
                        <a:t>Flight</a:t>
                      </a:r>
                      <a:r>
                        <a:rPr lang="en-US" sz="1200" baseline="0" dirty="0"/>
                        <a:t> Standards – Air Carrier Training and Voluntary Safety Programs (AFS-280)</a:t>
                      </a:r>
                    </a:p>
                  </a:txBody>
                  <a:tcPr/>
                </a:tc>
                <a:extLst>
                  <a:ext uri="{0D108BD9-81ED-4DB2-BD59-A6C34878D82A}">
                    <a16:rowId xmlns:a16="http://schemas.microsoft.com/office/drawing/2014/main" xmlns="" val="10004"/>
                  </a:ext>
                </a:extLst>
              </a:tr>
              <a:tr h="21020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a:t>Human Factors Maintenance Risk </a:t>
                      </a:r>
                      <a:r>
                        <a:rPr lang="en-US" sz="1200" kern="1200" baseline="0" dirty="0" smtClean="0"/>
                        <a:t>Management (</a:t>
                      </a:r>
                      <a:r>
                        <a:rPr lang="en-US" sz="1200" kern="1200" baseline="0" dirty="0" err="1" smtClean="0"/>
                        <a:t>A11G.HF.3</a:t>
                      </a:r>
                      <a:r>
                        <a:rPr lang="en-US" sz="1200" kern="1200" baseline="0" dirty="0" smtClean="0"/>
                        <a:t>)</a:t>
                      </a:r>
                      <a:endParaRPr lang="en-US" sz="1200" kern="1200" baseline="0" dirty="0">
                        <a:solidFill>
                          <a:schemeClr val="dk1"/>
                        </a:solidFill>
                        <a:latin typeface="+mn-lt"/>
                        <a:ea typeface="+mn-ea"/>
                        <a:cs typeface="+mn-cs"/>
                      </a:endParaRPr>
                    </a:p>
                  </a:txBody>
                  <a:tcPr marL="91432" marR="91432" marT="45673" marB="45673" horzOverflow="overflow"/>
                </a:tc>
                <a:tc>
                  <a:txBody>
                    <a:bodyPr/>
                    <a:lstStyle/>
                    <a:p>
                      <a:r>
                        <a:rPr lang="en-US" sz="1200" kern="1200" dirty="0"/>
                        <a:t>Flight Standards – Aircraft Maintenance Division (AFS-360)</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xmlns="" val="10005"/>
                  </a:ext>
                </a:extLst>
              </a:tr>
              <a:tr h="210206">
                <a:tc>
                  <a:txBody>
                    <a:bodyPr/>
                    <a:lstStyle/>
                    <a:p>
                      <a:pPr marL="0" indent="0" algn="l" eaLnBrk="1" hangingPunct="1">
                        <a:spcBef>
                          <a:spcPct val="0"/>
                        </a:spcBef>
                        <a:buFont typeface="Arial" pitchFamily="34" charset="0"/>
                        <a:buNone/>
                      </a:pPr>
                      <a:r>
                        <a:rPr lang="en-US" sz="1200" kern="1200" baseline="0" dirty="0"/>
                        <a:t>UAS Human Factors </a:t>
                      </a:r>
                      <a:r>
                        <a:rPr lang="en-US" sz="1200" kern="1200" baseline="0" dirty="0" smtClean="0"/>
                        <a:t>Considerations  (</a:t>
                      </a:r>
                      <a:r>
                        <a:rPr lang="en-US" sz="1200" kern="1200" baseline="0" dirty="0" err="1" smtClean="0"/>
                        <a:t>A11G.HF.5</a:t>
                      </a:r>
                      <a:r>
                        <a:rPr lang="en-US" sz="1200" kern="1200" baseline="0" dirty="0" smtClean="0"/>
                        <a:t> &amp; </a:t>
                      </a:r>
                      <a:r>
                        <a:rPr lang="en-US" sz="1200" b="0" kern="1200" baseline="0" dirty="0" err="1" smtClean="0">
                          <a:solidFill>
                            <a:schemeClr val="tx1"/>
                          </a:solidFill>
                          <a:effectLst/>
                          <a:latin typeface="+mn-lt"/>
                          <a:ea typeface="+mn-ea"/>
                          <a:cs typeface="+mn-cs"/>
                        </a:rPr>
                        <a:t>A11L.UAS.30</a:t>
                      </a:r>
                      <a:r>
                        <a:rPr lang="en-US" sz="1200" kern="1200" baseline="0" dirty="0" smtClean="0"/>
                        <a:t> )</a:t>
                      </a:r>
                      <a:endParaRPr lang="en-US" sz="1200" kern="1200" baseline="0" dirty="0">
                        <a:solidFill>
                          <a:schemeClr val="dk1"/>
                        </a:solidFill>
                        <a:latin typeface="+mn-lt"/>
                        <a:ea typeface="+mn-ea"/>
                        <a:cs typeface="+mn-cs"/>
                      </a:endParaRPr>
                    </a:p>
                  </a:txBody>
                  <a:tcPr marL="91425" marR="91425" marT="45698" marB="45698" horzOverflow="overflow"/>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200" dirty="0"/>
                        <a:t>Flight Standards</a:t>
                      </a:r>
                      <a:r>
                        <a:rPr lang="en-US" sz="1200" baseline="0" dirty="0"/>
                        <a:t> – </a:t>
                      </a:r>
                      <a:r>
                        <a:rPr lang="en-US" sz="1200" dirty="0"/>
                        <a:t>Unmanned</a:t>
                      </a:r>
                      <a:r>
                        <a:rPr lang="en-US" sz="1200" baseline="0" dirty="0"/>
                        <a:t> Aircraft Systems (AFS-86)</a:t>
                      </a:r>
                      <a:endParaRPr lang="en-US" sz="1200" dirty="0"/>
                    </a:p>
                  </a:txBody>
                  <a:tcPr/>
                </a:tc>
                <a:extLst>
                  <a:ext uri="{0D108BD9-81ED-4DB2-BD59-A6C34878D82A}">
                    <a16:rowId xmlns:a16="http://schemas.microsoft.com/office/drawing/2014/main" xmlns="" val="10006"/>
                  </a:ext>
                </a:extLst>
              </a:tr>
              <a:tr h="21020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a:t>Fatigue Mitigation in Flight </a:t>
                      </a:r>
                      <a:r>
                        <a:rPr lang="en-US" sz="1200" kern="1200" baseline="0" dirty="0" smtClean="0"/>
                        <a:t>Operations (</a:t>
                      </a:r>
                      <a:r>
                        <a:rPr lang="en-US" sz="1200" kern="1200" baseline="0" dirty="0" err="1" smtClean="0"/>
                        <a:t>A11G.HF.8</a:t>
                      </a:r>
                      <a:r>
                        <a:rPr lang="en-US" sz="1200" kern="1200" baseline="0" dirty="0" smtClean="0"/>
                        <a:t>)</a:t>
                      </a:r>
                      <a:endParaRPr lang="en-US" sz="1200" kern="1200" baseline="0" dirty="0">
                        <a:solidFill>
                          <a:schemeClr val="dk1"/>
                        </a:solidFill>
                        <a:latin typeface="+mn-lt"/>
                        <a:ea typeface="+mn-ea"/>
                        <a:cs typeface="+mn-cs"/>
                      </a:endParaRPr>
                    </a:p>
                  </a:txBody>
                  <a:tcPr marL="91432" marR="91432" marT="45673" marB="45673" anchor="ctr" horzOverflow="overflow"/>
                </a:tc>
                <a:tc>
                  <a:txBody>
                    <a:bodyPr/>
                    <a:lstStyle/>
                    <a:p>
                      <a:r>
                        <a:rPr lang="en-US" sz="1200" kern="1200" dirty="0"/>
                        <a:t>Flight Standards – Air Transportation Division (AFS-220)</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xmlns="" val="10007"/>
                  </a:ext>
                </a:extLst>
              </a:tr>
              <a:tr h="259159">
                <a:tc>
                  <a:txBody>
                    <a:bodyPr/>
                    <a:lstStyle/>
                    <a:p>
                      <a:pPr marL="0" indent="0" algn="l" eaLnBrk="1" hangingPunct="1">
                        <a:spcBef>
                          <a:spcPct val="0"/>
                        </a:spcBef>
                        <a:buFont typeface="Arial" pitchFamily="34" charset="0"/>
                        <a:buNone/>
                      </a:pPr>
                      <a:r>
                        <a:rPr lang="en-US" sz="1200" kern="1200" baseline="0" dirty="0"/>
                        <a:t>Human Factors R&amp;D for Improved Rotorcraft Operational </a:t>
                      </a:r>
                      <a:r>
                        <a:rPr lang="en-US" sz="1200" kern="1200" baseline="0" dirty="0" smtClean="0"/>
                        <a:t>Safety (</a:t>
                      </a:r>
                      <a:r>
                        <a:rPr lang="en-US" sz="1200" kern="1200" baseline="0" dirty="0" err="1" smtClean="0"/>
                        <a:t>A11G.HF.7</a:t>
                      </a:r>
                      <a:r>
                        <a:rPr lang="en-US" sz="1200" kern="1200" baseline="0" dirty="0" smtClean="0"/>
                        <a:t>)</a:t>
                      </a:r>
                      <a:endParaRPr lang="en-US" sz="1200" kern="1200" baseline="0" dirty="0">
                        <a:solidFill>
                          <a:schemeClr val="dk1"/>
                        </a:solidFill>
                        <a:latin typeface="+mn-lt"/>
                        <a:ea typeface="+mn-ea"/>
                        <a:cs typeface="+mn-cs"/>
                      </a:endParaRPr>
                    </a:p>
                  </a:txBody>
                  <a:tcPr marL="91425" marR="91425" marT="45698" marB="45698" horzOverflow="overflow"/>
                </a:tc>
                <a:tc>
                  <a:txBody>
                    <a:bodyPr/>
                    <a:lstStyle/>
                    <a:p>
                      <a:r>
                        <a:rPr lang="en-US" sz="1200" kern="1200" dirty="0"/>
                        <a:t>Flight Standards – General Aviation and Commercial Division (AFS-820)</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xmlns="" val="10008"/>
                  </a:ext>
                </a:extLst>
              </a:tr>
            </a:tbl>
          </a:graphicData>
        </a:graphic>
      </p:graphicFrame>
      <p:sp>
        <p:nvSpPr>
          <p:cNvPr id="9"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3</a:t>
            </a:fld>
            <a:endParaRPr lang="en-US" dirty="0"/>
          </a:p>
        </p:txBody>
      </p:sp>
      <p:sp>
        <p:nvSpPr>
          <p:cNvPr id="6"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156643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noAutofit/>
          </a:bodyPr>
          <a:lstStyle/>
          <a:p>
            <a:pPr lvl="1"/>
            <a:r>
              <a:rPr lang="en-US" sz="2800" dirty="0"/>
              <a:t>Avionics and New Technologies: Certification and Operational Approval Criteria</a:t>
            </a:r>
          </a:p>
        </p:txBody>
      </p:sp>
      <p:sp>
        <p:nvSpPr>
          <p:cNvPr id="6147" name="Content Placeholder 4"/>
          <p:cNvSpPr>
            <a:spLocks noGrp="1"/>
          </p:cNvSpPr>
          <p:nvPr>
            <p:ph idx="1"/>
          </p:nvPr>
        </p:nvSpPr>
        <p:spPr>
          <a:xfrm>
            <a:off x="495300" y="1508125"/>
            <a:ext cx="7886699" cy="4391025"/>
          </a:xfrm>
        </p:spPr>
        <p:txBody>
          <a:bodyPr/>
          <a:lstStyle/>
          <a:p>
            <a:r>
              <a:rPr lang="en-US" altLang="en-US" dirty="0"/>
              <a:t>Projects include:</a:t>
            </a:r>
          </a:p>
          <a:p>
            <a:pPr lvl="1"/>
            <a:r>
              <a:rPr lang="en-US" dirty="0" smtClean="0"/>
              <a:t>EFB </a:t>
            </a:r>
            <a:r>
              <a:rPr lang="en-US" dirty="0"/>
              <a:t>Technologies and Interfaces </a:t>
            </a:r>
          </a:p>
          <a:p>
            <a:pPr lvl="1"/>
            <a:r>
              <a:rPr lang="en-US" dirty="0"/>
              <a:t>Airport Map Displays</a:t>
            </a:r>
          </a:p>
          <a:p>
            <a:pPr lvl="1"/>
            <a:r>
              <a:rPr lang="en-US" dirty="0"/>
              <a:t>General Guidance for Multi-Function Displays</a:t>
            </a:r>
          </a:p>
          <a:p>
            <a:endParaRPr lang="en-US" altLang="en-US" dirty="0"/>
          </a:p>
        </p:txBody>
      </p:sp>
      <p:sp>
        <p:nvSpPr>
          <p:cNvPr id="8"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4</a:t>
            </a:fld>
            <a:endParaRPr lang="en-US" dirty="0"/>
          </a:p>
        </p:txBody>
      </p:sp>
      <p:sp>
        <p:nvSpPr>
          <p:cNvPr id="6"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308616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6713" y="122238"/>
            <a:ext cx="8472487" cy="639762"/>
          </a:xfrm>
        </p:spPr>
        <p:txBody>
          <a:bodyPr/>
          <a:lstStyle/>
          <a:p>
            <a:pPr eaLnBrk="1" hangingPunct="1"/>
            <a:r>
              <a:rPr lang="en-US" altLang="en-US" sz="2000" dirty="0" smtClean="0"/>
              <a:t>Avionics &amp; New Technologies (A11G.HF.2)</a:t>
            </a:r>
          </a:p>
        </p:txBody>
      </p:sp>
      <p:sp>
        <p:nvSpPr>
          <p:cNvPr id="4099" name="Rectangle 3"/>
          <p:cNvSpPr>
            <a:spLocks noChangeArrowheads="1"/>
          </p:cNvSpPr>
          <p:nvPr/>
        </p:nvSpPr>
        <p:spPr bwMode="auto">
          <a:xfrm>
            <a:off x="206375" y="3524250"/>
            <a:ext cx="411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solidFill>
                  <a:srgbClr val="000000"/>
                </a:solidFill>
              </a:rPr>
              <a:t>Critical Milestones</a:t>
            </a:r>
            <a:r>
              <a:rPr lang="en-US" altLang="en-US" sz="1800" b="0">
                <a:solidFill>
                  <a:srgbClr val="000000"/>
                </a:solidFill>
              </a:rPr>
              <a:t>  </a:t>
            </a:r>
            <a:endParaRPr lang="en-US" altLang="en-US" sz="1800" b="0" i="1">
              <a:solidFill>
                <a:srgbClr val="000000"/>
              </a:solidFill>
            </a:endParaRPr>
          </a:p>
        </p:txBody>
      </p:sp>
      <p:sp>
        <p:nvSpPr>
          <p:cNvPr id="4100" name="Rectangle 4"/>
          <p:cNvSpPr>
            <a:spLocks noChangeArrowheads="1"/>
          </p:cNvSpPr>
          <p:nvPr/>
        </p:nvSpPr>
        <p:spPr bwMode="auto">
          <a:xfrm>
            <a:off x="4724400" y="808038"/>
            <a:ext cx="426720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solidFill>
                  <a:srgbClr val="000000"/>
                </a:solidFill>
              </a:rPr>
              <a:t>Sponsor  Outcome</a:t>
            </a:r>
          </a:p>
        </p:txBody>
      </p:sp>
      <p:sp>
        <p:nvSpPr>
          <p:cNvPr id="7" name="Rectangle 5"/>
          <p:cNvSpPr>
            <a:spLocks noChangeArrowheads="1"/>
          </p:cNvSpPr>
          <p:nvPr/>
        </p:nvSpPr>
        <p:spPr bwMode="auto">
          <a:xfrm>
            <a:off x="152400" y="7620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en-US" b="1" u="sng" dirty="0">
                <a:solidFill>
                  <a:srgbClr val="000000"/>
                </a:solidFill>
              </a:rPr>
              <a:t>Research</a:t>
            </a:r>
            <a:r>
              <a:rPr lang="en-US" sz="2400" b="1" u="sng" dirty="0">
                <a:solidFill>
                  <a:srgbClr val="000000"/>
                </a:solidFill>
              </a:rPr>
              <a:t> </a:t>
            </a:r>
            <a:r>
              <a:rPr lang="en-US" b="1" u="sng" dirty="0">
                <a:solidFill>
                  <a:srgbClr val="000000"/>
                </a:solidFill>
              </a:rPr>
              <a:t>Requirement Description</a:t>
            </a:r>
            <a:endParaRPr lang="en-US" sz="1050" u="sng" dirty="0">
              <a:solidFill>
                <a:srgbClr val="000000"/>
              </a:solidFill>
            </a:endParaRPr>
          </a:p>
        </p:txBody>
      </p:sp>
      <p:sp>
        <p:nvSpPr>
          <p:cNvPr id="4102" name="Rectangle 6"/>
          <p:cNvSpPr>
            <a:spLocks noChangeArrowheads="1"/>
          </p:cNvSpPr>
          <p:nvPr/>
        </p:nvSpPr>
        <p:spPr bwMode="auto">
          <a:xfrm>
            <a:off x="4800600" y="3505200"/>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700" u="sng" dirty="0">
                <a:solidFill>
                  <a:srgbClr val="000000"/>
                </a:solidFill>
              </a:rPr>
              <a:t>Research Accomplishments in </a:t>
            </a:r>
            <a:r>
              <a:rPr lang="en-US" altLang="en-US" sz="1700" u="sng" dirty="0" smtClean="0">
                <a:solidFill>
                  <a:srgbClr val="000000"/>
                </a:solidFill>
              </a:rPr>
              <a:t>FY16</a:t>
            </a:r>
            <a:endParaRPr lang="en-US" altLang="en-US" sz="1700" u="sng" dirty="0">
              <a:solidFill>
                <a:srgbClr val="000000"/>
              </a:solidFill>
            </a:endParaRPr>
          </a:p>
          <a:p>
            <a:pPr eaLnBrk="1" hangingPunct="1">
              <a:buFontTx/>
              <a:buNone/>
            </a:pPr>
            <a:endParaRPr lang="en-US" altLang="en-US" sz="1800" dirty="0">
              <a:solidFill>
                <a:srgbClr val="000000"/>
              </a:solidFill>
            </a:endParaRPr>
          </a:p>
        </p:txBody>
      </p:sp>
      <p:sp>
        <p:nvSpPr>
          <p:cNvPr id="4103" name="Line 7"/>
          <p:cNvSpPr>
            <a:spLocks noChangeShapeType="1"/>
          </p:cNvSpPr>
          <p:nvPr/>
        </p:nvSpPr>
        <p:spPr bwMode="auto">
          <a:xfrm>
            <a:off x="4495800" y="1371600"/>
            <a:ext cx="0" cy="464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Line 8"/>
          <p:cNvSpPr>
            <a:spLocks noChangeShapeType="1"/>
          </p:cNvSpPr>
          <p:nvPr/>
        </p:nvSpPr>
        <p:spPr bwMode="auto">
          <a:xfrm>
            <a:off x="0" y="3429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5" name="Text Box 9"/>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solidFill>
                <a:srgbClr val="000000"/>
              </a:solidFill>
            </a:endParaRPr>
          </a:p>
        </p:txBody>
      </p:sp>
      <p:sp>
        <p:nvSpPr>
          <p:cNvPr id="4106" name="Rectangle 3"/>
          <p:cNvSpPr>
            <a:spLocks noChangeArrowheads="1"/>
          </p:cNvSpPr>
          <p:nvPr/>
        </p:nvSpPr>
        <p:spPr bwMode="auto">
          <a:xfrm>
            <a:off x="0" y="4271963"/>
            <a:ext cx="4495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AutoNum type="arabicPeriod"/>
            </a:pPr>
            <a:endParaRPr lang="en-US" altLang="en-US" sz="1000" b="0">
              <a:solidFill>
                <a:srgbClr val="000000"/>
              </a:solidFill>
            </a:endParaRPr>
          </a:p>
        </p:txBody>
      </p:sp>
      <p:sp>
        <p:nvSpPr>
          <p:cNvPr id="4108" name="TextBox 2"/>
          <p:cNvSpPr txBox="1">
            <a:spLocks noChangeArrowheads="1"/>
          </p:cNvSpPr>
          <p:nvPr/>
        </p:nvSpPr>
        <p:spPr bwMode="auto">
          <a:xfrm>
            <a:off x="4856163" y="3962400"/>
            <a:ext cx="39624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cs typeface="Arial" pitchFamily="34" charset="0"/>
              </a:rPr>
              <a:t>Completed and published CDTI/Airport Moving Map industry product review</a:t>
            </a:r>
          </a:p>
          <a:p>
            <a:r>
              <a:rPr lang="en-US" sz="1200" b="0" dirty="0"/>
              <a:t>Delivered draft report </a:t>
            </a:r>
            <a:r>
              <a:rPr lang="en-US" sz="1200" b="0" dirty="0" smtClean="0"/>
              <a:t>on </a:t>
            </a:r>
            <a:r>
              <a:rPr lang="en-US" sz="1200" b="0" dirty="0"/>
              <a:t>airport and flight deck surface alerting systems</a:t>
            </a:r>
          </a:p>
          <a:p>
            <a:r>
              <a:rPr lang="en-US" sz="1200" b="0" dirty="0" smtClean="0"/>
              <a:t>Delivered </a:t>
            </a:r>
            <a:r>
              <a:rPr lang="en-US" sz="1200" b="0" dirty="0"/>
              <a:t>draft </a:t>
            </a:r>
            <a:r>
              <a:rPr lang="en-US" sz="1200" b="0" dirty="0" smtClean="0"/>
              <a:t>of proposed human factors revisions to the EFB Job Aid (included in FAA Order 8900.1)</a:t>
            </a:r>
          </a:p>
        </p:txBody>
      </p:sp>
      <p:sp>
        <p:nvSpPr>
          <p:cNvPr id="16" name="Rectangle 127"/>
          <p:cNvSpPr>
            <a:spLocks noChangeArrowheads="1"/>
          </p:cNvSpPr>
          <p:nvPr/>
        </p:nvSpPr>
        <p:spPr bwMode="auto">
          <a:xfrm>
            <a:off x="152400" y="1295400"/>
            <a:ext cx="41687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spcBef>
                <a:spcPct val="50000"/>
              </a:spcBef>
              <a:buFontTx/>
              <a:buChar char="•"/>
              <a:defRPr/>
            </a:pPr>
            <a:r>
              <a:rPr lang="en-US" sz="1200" dirty="0">
                <a:solidFill>
                  <a:srgbClr val="000000"/>
                </a:solidFill>
              </a:rPr>
              <a:t>FAA needs development and update of human factors regulatory and guidance material on evolving flight deck technologies including  Automatic Dependent Surveillance – Broadcast (ADS-B), Electronic Flight Bag (EFB), cockpit display of traffic information (CDTI), and moving maps</a:t>
            </a:r>
          </a:p>
          <a:p>
            <a:pPr marL="171450" indent="-171450">
              <a:spcBef>
                <a:spcPct val="50000"/>
              </a:spcBef>
              <a:buFontTx/>
              <a:buChar char="•"/>
              <a:defRPr/>
            </a:pPr>
            <a:r>
              <a:rPr lang="en-US" sz="1200" dirty="0">
                <a:solidFill>
                  <a:srgbClr val="000000"/>
                </a:solidFill>
              </a:rPr>
              <a:t>Focus is on human factors/pilot interface issues such as colors, symbols, fonts, labels, workload, situation awareness, errors, etc. as technology changes</a:t>
            </a:r>
          </a:p>
          <a:p>
            <a:pPr>
              <a:spcBef>
                <a:spcPct val="50000"/>
              </a:spcBef>
              <a:defRPr/>
            </a:pPr>
            <a:r>
              <a:rPr lang="en-US" sz="1200" dirty="0">
                <a:solidFill>
                  <a:srgbClr val="000000"/>
                </a:solidFill>
              </a:rPr>
              <a:t>Sponsor: Cathy Swider (AIR-134)</a:t>
            </a:r>
          </a:p>
        </p:txBody>
      </p:sp>
      <p:sp>
        <p:nvSpPr>
          <p:cNvPr id="4110" name="Rectangle 129"/>
          <p:cNvSpPr>
            <a:spLocks noChangeArrowheads="1"/>
          </p:cNvSpPr>
          <p:nvPr/>
        </p:nvSpPr>
        <p:spPr bwMode="auto">
          <a:xfrm>
            <a:off x="4802188" y="1295400"/>
            <a:ext cx="41132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1450" indent="-171450"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r>
              <a:rPr lang="en-US" altLang="en-US" sz="1200" b="0" dirty="0"/>
              <a:t>Develop and update regulatory and guidance material (i.e., specific rules, ACs, TSOs, Handbooks, etc.) for specific systems (e.g., ADS-B, Electronic Flight Bags (EFBs), moving maps) and documents that provide more general guidance for all flight deck displays (e.g., AC 25-11, AC 23.1311)</a:t>
            </a:r>
          </a:p>
        </p:txBody>
      </p:sp>
      <p:sp>
        <p:nvSpPr>
          <p:cNvPr id="4111" name="Rectangle 2"/>
          <p:cNvSpPr>
            <a:spLocks noChangeArrowheads="1"/>
          </p:cNvSpPr>
          <p:nvPr/>
        </p:nvSpPr>
        <p:spPr bwMode="auto">
          <a:xfrm>
            <a:off x="157163" y="3810000"/>
            <a:ext cx="43386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ts val="0"/>
              </a:spcBef>
              <a:defRPr/>
            </a:pPr>
            <a:r>
              <a:rPr lang="en-US" altLang="en-US" sz="1200" dirty="0">
                <a:solidFill>
                  <a:srgbClr val="000000"/>
                </a:solidFill>
              </a:rPr>
              <a:t>Airport moving map/ADS-B/CDTI, EFBs:</a:t>
            </a:r>
          </a:p>
          <a:p>
            <a:pPr marL="396875" lvl="1" indent="-171450">
              <a:spcBef>
                <a:spcPts val="0"/>
              </a:spcBef>
              <a:buFontTx/>
              <a:buChar char="-"/>
              <a:defRPr/>
            </a:pPr>
            <a:r>
              <a:rPr lang="en-US" altLang="en-US" sz="1200" dirty="0">
                <a:solidFill>
                  <a:srgbClr val="000000"/>
                </a:solidFill>
              </a:rPr>
              <a:t>Recommended </a:t>
            </a:r>
            <a:r>
              <a:rPr lang="en-US" altLang="en-US" sz="1200" dirty="0" smtClean="0">
                <a:solidFill>
                  <a:srgbClr val="000000"/>
                </a:solidFill>
              </a:rPr>
              <a:t>ADS-B symbol </a:t>
            </a:r>
            <a:r>
              <a:rPr lang="en-US" altLang="en-US" sz="1200" dirty="0">
                <a:solidFill>
                  <a:srgbClr val="000000"/>
                </a:solidFill>
              </a:rPr>
              <a:t>set 	</a:t>
            </a:r>
            <a:r>
              <a:rPr lang="en-US" altLang="en-US" sz="1200" dirty="0" smtClean="0">
                <a:solidFill>
                  <a:srgbClr val="000000"/>
                </a:solidFill>
              </a:rPr>
              <a:t>(FY16)</a:t>
            </a:r>
          </a:p>
          <a:p>
            <a:pPr marL="396875" lvl="1" indent="-171450">
              <a:spcBef>
                <a:spcPts val="0"/>
              </a:spcBef>
              <a:buFontTx/>
              <a:buChar char="-"/>
              <a:defRPr/>
            </a:pPr>
            <a:r>
              <a:rPr lang="en-US" altLang="en-US" sz="1200" dirty="0" smtClean="0">
                <a:solidFill>
                  <a:srgbClr val="000000"/>
                </a:solidFill>
              </a:rPr>
              <a:t>Airport </a:t>
            </a:r>
            <a:r>
              <a:rPr lang="en-US" altLang="en-US" sz="1200" dirty="0">
                <a:solidFill>
                  <a:srgbClr val="000000"/>
                </a:solidFill>
              </a:rPr>
              <a:t>moving maps/CDTI industry product review </a:t>
            </a:r>
            <a:r>
              <a:rPr lang="en-US" altLang="en-US" sz="1200" dirty="0" smtClean="0">
                <a:solidFill>
                  <a:srgbClr val="000000"/>
                </a:solidFill>
              </a:rPr>
              <a:t>(FY16)</a:t>
            </a:r>
            <a:endParaRPr lang="en-US" altLang="en-US" sz="1200" dirty="0">
              <a:solidFill>
                <a:srgbClr val="000000"/>
              </a:solidFill>
            </a:endParaRPr>
          </a:p>
          <a:p>
            <a:pPr marL="396875" lvl="1" indent="-171450">
              <a:spcBef>
                <a:spcPts val="0"/>
              </a:spcBef>
              <a:buFontTx/>
              <a:buChar char="-"/>
              <a:defRPr/>
            </a:pPr>
            <a:r>
              <a:rPr lang="en-US" altLang="en-US" sz="1200" dirty="0" smtClean="0"/>
              <a:t>Explore methods for measuring the </a:t>
            </a:r>
            <a:r>
              <a:rPr lang="en-US" altLang="en-US" sz="1200" dirty="0"/>
              <a:t>accuracy of charting products to </a:t>
            </a:r>
            <a:r>
              <a:rPr lang="en-US" altLang="en-US" sz="1200" dirty="0" smtClean="0"/>
              <a:t>understand the </a:t>
            </a:r>
            <a:r>
              <a:rPr lang="en-US" altLang="en-US" sz="1200" dirty="0"/>
              <a:t>implications for depicting </a:t>
            </a:r>
            <a:r>
              <a:rPr lang="en-US" altLang="en-US" sz="1200" dirty="0" err="1"/>
              <a:t>ownship</a:t>
            </a:r>
            <a:r>
              <a:rPr lang="en-US" altLang="en-US" sz="1200" dirty="0"/>
              <a:t> position (</a:t>
            </a:r>
            <a:r>
              <a:rPr lang="en-US" altLang="en-US" sz="1200" dirty="0" smtClean="0"/>
              <a:t>FY17)</a:t>
            </a:r>
          </a:p>
          <a:p>
            <a:pPr marL="396875" lvl="1" indent="-171450">
              <a:spcBef>
                <a:spcPts val="0"/>
              </a:spcBef>
              <a:buFontTx/>
              <a:buChar char="-"/>
              <a:defRPr/>
            </a:pPr>
            <a:r>
              <a:rPr lang="en-US" altLang="en-US" sz="1200" b="0" dirty="0" smtClean="0">
                <a:solidFill>
                  <a:srgbClr val="000000"/>
                </a:solidFill>
              </a:rPr>
              <a:t>Update </a:t>
            </a:r>
            <a:r>
              <a:rPr lang="en-US" altLang="en-US" sz="1200" b="0" dirty="0">
                <a:solidFill>
                  <a:srgbClr val="000000"/>
                </a:solidFill>
              </a:rPr>
              <a:t>to </a:t>
            </a:r>
            <a:r>
              <a:rPr lang="en-US" altLang="en-US" sz="1200" b="0" i="1" dirty="0">
                <a:solidFill>
                  <a:srgbClr val="000000"/>
                </a:solidFill>
              </a:rPr>
              <a:t>Human Factors Considerations in the Design and Evaluation of Flight Deck Displays and Controls </a:t>
            </a:r>
            <a:r>
              <a:rPr lang="en-US" altLang="en-US" sz="1200" b="0" dirty="0">
                <a:solidFill>
                  <a:srgbClr val="000000"/>
                </a:solidFill>
              </a:rPr>
              <a:t>(</a:t>
            </a:r>
            <a:r>
              <a:rPr lang="en-US" altLang="en-US" sz="1200" b="0" dirty="0" smtClean="0">
                <a:solidFill>
                  <a:srgbClr val="000000"/>
                </a:solidFill>
              </a:rPr>
              <a:t>FY17)</a:t>
            </a:r>
            <a:endParaRPr lang="en-US" altLang="en-US" sz="1200" b="0" dirty="0">
              <a:solidFill>
                <a:srgbClr val="000000"/>
              </a:solidFill>
            </a:endParaRPr>
          </a:p>
        </p:txBody>
      </p:sp>
      <p:sp>
        <p:nvSpPr>
          <p:cNvPr id="19"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5</a:t>
            </a:fld>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15" t="3315" r="12227" b="7421"/>
          <a:stretch/>
        </p:blipFill>
        <p:spPr>
          <a:xfrm>
            <a:off x="7086600" y="0"/>
            <a:ext cx="1731061" cy="1338176"/>
          </a:xfrm>
          <a:prstGeom prst="rect">
            <a:avLst/>
          </a:prstGeom>
        </p:spPr>
      </p:pic>
      <p:pic>
        <p:nvPicPr>
          <p:cNvPr id="1029" name="Picture 5" descr="Image result for images of cockpit traffic display">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10"/>
          <a:stretch/>
        </p:blipFill>
        <p:spPr bwMode="auto">
          <a:xfrm>
            <a:off x="7239000" y="2264105"/>
            <a:ext cx="1279525" cy="126014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347293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EFB Technologies and Interfaces</a:t>
            </a:r>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6</a:t>
            </a:fld>
            <a:endParaRPr lang="en-US" dirty="0"/>
          </a:p>
        </p:txBody>
      </p:sp>
      <p:sp>
        <p:nvSpPr>
          <p:cNvPr id="4" name="Text Placeholder 3"/>
          <p:cNvSpPr>
            <a:spLocks noGrp="1"/>
          </p:cNvSpPr>
          <p:nvPr>
            <p:ph type="body" sz="quarter" idx="11"/>
          </p:nvPr>
        </p:nvSpPr>
        <p:spPr/>
        <p:txBody>
          <a:bodyPr>
            <a:normAutofit fontScale="77500" lnSpcReduction="20000"/>
          </a:bodyPr>
          <a:lstStyle/>
          <a:p>
            <a:r>
              <a:rPr lang="en-US" dirty="0">
                <a:latin typeface="Arial" panose="020B0604020202020204" pitchFamily="34" charset="0"/>
                <a:cs typeface="Arial" panose="020B0604020202020204" pitchFamily="34" charset="0"/>
              </a:rPr>
              <a:t>The goal of this work is to identify, understand, and help the FAA address human factors issues related to Electronic Flight Bag ( EFB) functions and Portable Electronic Devices ( PED) technology. In the past, the Volpe Center assisted the FAA by developing tools for reviewing the use of EFBs by operators. The tools were then modified by the FAA and incorporated into internal guidance for inspectors. The Volpe Center will continue to assist the FAA by conducting research to identify and address emerging issues for EFB functions and PEDs. In addition, the Volpe Center will track developments in industry and also safety issues related to the operational use of EFBs and PEDs.</a:t>
            </a:r>
          </a:p>
          <a:p>
            <a:endParaRPr lang="en-US" dirty="0">
              <a:latin typeface="Arial" panose="020B0604020202020204" pitchFamily="34" charset="0"/>
              <a:cs typeface="Arial" panose="020B0604020202020204" pitchFamily="34" charset="0"/>
            </a:endParaRPr>
          </a:p>
          <a:p>
            <a:pPr>
              <a:spcBef>
                <a:spcPts val="0"/>
              </a:spcBef>
            </a:pPr>
            <a:r>
              <a:rPr lang="en-US" dirty="0" smtClean="0">
                <a:latin typeface="Arial" panose="020B0604020202020204" pitchFamily="34" charset="0"/>
                <a:cs typeface="Arial" panose="020B0604020202020204" pitchFamily="34" charset="0"/>
              </a:rPr>
              <a:t>Sponsor</a:t>
            </a:r>
            <a:r>
              <a:rPr lang="en-US" dirty="0">
                <a:latin typeface="Arial" panose="020B0604020202020204" pitchFamily="34" charset="0"/>
                <a:cs typeface="Arial" panose="020B0604020202020204" pitchFamily="34" charset="0"/>
              </a:rPr>
              <a:t>: Cathy Swider, AIR-134</a:t>
            </a:r>
          </a:p>
          <a:p>
            <a:pPr marL="0" indent="0">
              <a:buNone/>
            </a:pPr>
            <a:endParaRPr lang="en-US" dirty="0">
              <a:cs typeface="Arial" pitchFamily="34" charset="0"/>
            </a:endParaRPr>
          </a:p>
          <a:p>
            <a:endParaRPr lang="en-US" dirty="0"/>
          </a:p>
          <a:p>
            <a:endParaRPr lang="en-US" dirty="0"/>
          </a:p>
        </p:txBody>
      </p:sp>
      <p:sp>
        <p:nvSpPr>
          <p:cNvPr id="5" name="Text Placeholder 4"/>
          <p:cNvSpPr>
            <a:spLocks noGrp="1"/>
          </p:cNvSpPr>
          <p:nvPr>
            <p:ph type="body" sz="quarter" idx="12"/>
          </p:nvPr>
        </p:nvSpPr>
        <p:spPr/>
        <p:txBody>
          <a:bodyPr>
            <a:normAutofit/>
          </a:bodyPr>
          <a:lstStyle/>
          <a:p>
            <a:pPr lvl="0"/>
            <a:r>
              <a:rPr lang="en-US" sz="1100" dirty="0">
                <a:latin typeface="Arial" panose="020B0604020202020204" pitchFamily="34" charset="0"/>
                <a:cs typeface="Arial" panose="020B0604020202020204" pitchFamily="34" charset="0"/>
              </a:rPr>
              <a:t>This research provides data to update the EFB/PED regulatory and guidance material related to human factors (e.g. Order 8900.1 Flight Standards Information Management System (inspector handbook)). This update reflects  the impact of evolving technologies intended to improve safety</a:t>
            </a:r>
          </a:p>
          <a:p>
            <a:endParaRPr lang="en-US" sz="1200" dirty="0"/>
          </a:p>
        </p:txBody>
      </p:sp>
      <p:sp>
        <p:nvSpPr>
          <p:cNvPr id="6" name="Text Placeholder 5"/>
          <p:cNvSpPr>
            <a:spLocks noGrp="1"/>
          </p:cNvSpPr>
          <p:nvPr>
            <p:ph type="body" sz="quarter" idx="13"/>
          </p:nvPr>
        </p:nvSpPr>
        <p:spPr/>
        <p:txBody>
          <a:bodyPr/>
          <a:lstStyle/>
          <a:p>
            <a:r>
              <a:rPr lang="en-US" sz="1100" dirty="0">
                <a:latin typeface="Arial" panose="020B0604020202020204" pitchFamily="34" charset="0"/>
                <a:cs typeface="Arial" panose="020B0604020202020204" pitchFamily="34" charset="0"/>
              </a:rPr>
              <a:t>Delivered draft EFB job aid revisions </a:t>
            </a:r>
            <a:r>
              <a:rPr lang="en-US" sz="1100" dirty="0" smtClean="0">
                <a:latin typeface="Arial" panose="020B0604020202020204" pitchFamily="34" charset="0"/>
                <a:cs typeface="Arial" panose="020B0604020202020204" pitchFamily="34" charset="0"/>
              </a:rPr>
              <a:t>for </a:t>
            </a:r>
            <a:r>
              <a:rPr lang="en-US" sz="1100" dirty="0">
                <a:latin typeface="Arial" panose="020B0604020202020204" pitchFamily="34" charset="0"/>
                <a:cs typeface="Arial" panose="020B0604020202020204" pitchFamily="34" charset="0"/>
              </a:rPr>
              <a:t>review on July 22, 2016</a:t>
            </a:r>
          </a:p>
          <a:p>
            <a:endParaRPr lang="en-US" dirty="0">
              <a:latin typeface="Arial" panose="020B0604020202020204" pitchFamily="34" charset="0"/>
              <a:cs typeface="Arial" panose="020B0604020202020204" pitchFamily="34" charset="0"/>
            </a:endParaRPr>
          </a:p>
        </p:txBody>
      </p:sp>
      <p:graphicFrame>
        <p:nvGraphicFramePr>
          <p:cNvPr id="8" name="Group 180" descr="table" title="IALowVis"/>
          <p:cNvGraphicFramePr>
            <a:graphicFrameLocks noGrp="1"/>
          </p:cNvGraphicFramePr>
          <p:nvPr>
            <p:extLst>
              <p:ext uri="{D42A27DB-BD31-4B8C-83A1-F6EECF244321}">
                <p14:modId xmlns:p14="http://schemas.microsoft.com/office/powerpoint/2010/main" val="1105356292"/>
              </p:ext>
            </p:extLst>
          </p:nvPr>
        </p:nvGraphicFramePr>
        <p:xfrm>
          <a:off x="267277" y="3889333"/>
          <a:ext cx="3999923" cy="670560"/>
        </p:xfrm>
        <a:graphic>
          <a:graphicData uri="http://schemas.openxmlformats.org/drawingml/2006/table">
            <a:tbl>
              <a:tblPr firstRow="1">
                <a:tableStyleId>{2D5ABB26-0587-4C30-8999-92F81FD0307C}</a:tableStyleId>
              </a:tblPr>
              <a:tblGrid>
                <a:gridCol w="3314123">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2"/>
                    </a:ext>
                  </a:extLst>
                </a:gridCol>
              </a:tblGrid>
              <a:tr h="140208">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1100" dirty="0">
                          <a:effectLst/>
                          <a:latin typeface="Arial" panose="020B0604020202020204" pitchFamily="34" charset="0"/>
                          <a:ea typeface="MS Mincho"/>
                          <a:cs typeface="Arial" panose="020B0604020202020204" pitchFamily="34" charset="0"/>
                        </a:rPr>
                        <a:t>Revised draft of the human factors considerations in the design and evaluation of Electronic Flight Bags (EFBs) document</a:t>
                      </a: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Complete</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02"/>
                  </a:ext>
                </a:extLst>
              </a:tr>
              <a:tr h="140208">
                <a:tc>
                  <a:txBody>
                    <a:bodyPr/>
                    <a:lstStyle/>
                    <a:p>
                      <a:pPr marL="171450" indent="-171450">
                        <a:buFont typeface="Arial" panose="020B0604020202020204" pitchFamily="34" charset="0"/>
                        <a:buChar char="•"/>
                      </a:pP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03"/>
                  </a:ext>
                </a:extLst>
              </a:tr>
            </a:tbl>
          </a:graphicData>
        </a:graphic>
      </p:graphicFrame>
      <p:sp>
        <p:nvSpPr>
          <p:cNvPr id="9"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261699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Airport Map Displays</a:t>
            </a:r>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7</a:t>
            </a:fld>
            <a:endParaRPr lang="en-US" dirty="0"/>
          </a:p>
        </p:txBody>
      </p:sp>
      <p:sp>
        <p:nvSpPr>
          <p:cNvPr id="4" name="Text Placeholder 3"/>
          <p:cNvSpPr>
            <a:spLocks noGrp="1"/>
          </p:cNvSpPr>
          <p:nvPr>
            <p:ph type="body" sz="quarter" idx="11"/>
          </p:nvPr>
        </p:nvSpPr>
        <p:spPr/>
        <p:txBody>
          <a:bodyPr>
            <a:normAutofit fontScale="92500" lnSpcReduction="10000"/>
          </a:bodyPr>
          <a:lstStyle/>
          <a:p>
            <a:pPr marL="0" indent="0">
              <a:buNone/>
            </a:pPr>
            <a:r>
              <a:rPr lang="en-US" dirty="0"/>
              <a:t>The purpose of this task is to support the FAA in identifying human factors issues with the implementation and integration of airport moving map displays on the flight deck. This research will help the FAA understand what advanced functions are proposed or being implemented for the airport moving map application, and will examine any operational limitations in their use and depiction.</a:t>
            </a:r>
          </a:p>
          <a:p>
            <a:endParaRPr lang="en-US" dirty="0"/>
          </a:p>
          <a:p>
            <a:pPr>
              <a:spcBef>
                <a:spcPts val="0"/>
              </a:spcBef>
            </a:pPr>
            <a:r>
              <a:rPr lang="en-US" dirty="0" smtClean="0"/>
              <a:t>Sponsor</a:t>
            </a:r>
            <a:r>
              <a:rPr lang="en-US" dirty="0"/>
              <a:t>: Cathy Swider, AIR-134</a:t>
            </a:r>
          </a:p>
          <a:p>
            <a:pPr marL="0" indent="0">
              <a:buNone/>
            </a:pPr>
            <a:endParaRPr lang="en-US" dirty="0">
              <a:cs typeface="Arial" pitchFamily="34" charset="0"/>
            </a:endParaRPr>
          </a:p>
          <a:p>
            <a:endParaRPr lang="en-US" dirty="0"/>
          </a:p>
          <a:p>
            <a:endParaRPr lang="en-US" dirty="0"/>
          </a:p>
        </p:txBody>
      </p:sp>
      <p:sp>
        <p:nvSpPr>
          <p:cNvPr id="5" name="Text Placeholder 4"/>
          <p:cNvSpPr>
            <a:spLocks noGrp="1"/>
          </p:cNvSpPr>
          <p:nvPr>
            <p:ph type="body" sz="quarter" idx="12"/>
          </p:nvPr>
        </p:nvSpPr>
        <p:spPr/>
        <p:txBody>
          <a:bodyPr>
            <a:normAutofit/>
          </a:bodyPr>
          <a:lstStyle/>
          <a:p>
            <a:pPr lvl="0"/>
            <a:r>
              <a:rPr lang="en-US" dirty="0"/>
              <a:t>Research will contribute to the update of RTCA DO 317 MOPS for Aircraft Surveillance Applications (invoked by AC 20-172A and TSO-C195 ADS-B/CDTI) and data input to update RTCA DO-257A (invoked by TSO-C165a</a:t>
            </a:r>
          </a:p>
          <a:p>
            <a:endParaRPr lang="en-US" dirty="0"/>
          </a:p>
        </p:txBody>
      </p:sp>
      <p:sp>
        <p:nvSpPr>
          <p:cNvPr id="6" name="Text Placeholder 5"/>
          <p:cNvSpPr>
            <a:spLocks noGrp="1"/>
          </p:cNvSpPr>
          <p:nvPr>
            <p:ph type="body" sz="quarter" idx="13"/>
          </p:nvPr>
        </p:nvSpPr>
        <p:spPr/>
        <p:txBody>
          <a:bodyPr>
            <a:normAutofit/>
          </a:bodyPr>
          <a:lstStyle/>
          <a:p>
            <a:pPr>
              <a:spcBef>
                <a:spcPts val="0"/>
              </a:spcBef>
            </a:pPr>
            <a:r>
              <a:rPr lang="en-US" dirty="0" smtClean="0">
                <a:cs typeface="Arial" pitchFamily="34" charset="0"/>
              </a:rPr>
              <a:t>Delivered </a:t>
            </a:r>
            <a:r>
              <a:rPr lang="en-US" dirty="0">
                <a:cs typeface="Arial" pitchFamily="34" charset="0"/>
              </a:rPr>
              <a:t>draft report of findings of symbol study – Phase 2 (02/29/2016)</a:t>
            </a:r>
          </a:p>
          <a:p>
            <a:endParaRPr lang="en-US" dirty="0"/>
          </a:p>
        </p:txBody>
      </p:sp>
      <p:graphicFrame>
        <p:nvGraphicFramePr>
          <p:cNvPr id="8" name="Group 180" descr="table" title="IALowVis"/>
          <p:cNvGraphicFramePr>
            <a:graphicFrameLocks noGrp="1"/>
          </p:cNvGraphicFramePr>
          <p:nvPr>
            <p:extLst>
              <p:ext uri="{D42A27DB-BD31-4B8C-83A1-F6EECF244321}">
                <p14:modId xmlns:p14="http://schemas.microsoft.com/office/powerpoint/2010/main" val="2995103903"/>
              </p:ext>
            </p:extLst>
          </p:nvPr>
        </p:nvGraphicFramePr>
        <p:xfrm>
          <a:off x="267277" y="3889332"/>
          <a:ext cx="3999923" cy="1190149"/>
        </p:xfrm>
        <a:graphic>
          <a:graphicData uri="http://schemas.openxmlformats.org/drawingml/2006/table">
            <a:tbl>
              <a:tblPr firstRow="1">
                <a:tableStyleId>{2D5ABB26-0587-4C30-8999-92F81FD0307C}</a:tableStyleId>
              </a:tblPr>
              <a:tblGrid>
                <a:gridCol w="2933123">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2"/>
                    </a:ext>
                  </a:extLst>
                </a:gridCol>
              </a:tblGrid>
              <a:tr h="351949">
                <a:tc>
                  <a:txBody>
                    <a:bodyPr/>
                    <a:lstStyle/>
                    <a:p>
                      <a:pPr marL="0" marR="0" indent="0">
                        <a:spcBef>
                          <a:spcPts val="0"/>
                        </a:spcBef>
                        <a:spcAft>
                          <a:spcPts val="0"/>
                        </a:spcAft>
                        <a:buFont typeface="Arial" panose="020B0604020202020204" pitchFamily="34" charset="0"/>
                        <a:buNone/>
                        <a:tabLst>
                          <a:tab pos="228600" algn="l"/>
                          <a:tab pos="457200" algn="l"/>
                        </a:tabLst>
                      </a:pPr>
                      <a:endParaRPr lang="en-US" sz="11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L="0" marR="0" marT="0" marB="0"/>
                </a:tc>
                <a:extLst>
                  <a:ext uri="{0D108BD9-81ED-4DB2-BD59-A6C34878D82A}">
                    <a16:rowId xmlns:a16="http://schemas.microsoft.com/office/drawing/2014/main" xmlns="" val="10001"/>
                  </a:ext>
                </a:extLst>
              </a:tr>
              <a:tr h="181017">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1100" dirty="0">
                          <a:effectLst/>
                          <a:latin typeface="+mn-lt"/>
                          <a:ea typeface="MS Mincho" panose="02020609040205080304" pitchFamily="49" charset="-128"/>
                          <a:cs typeface="Times New Roman" panose="02020603050405020304" pitchFamily="18" charset="0"/>
                        </a:rPr>
                        <a:t>Revised draft CDTI/Airport Moving Map industry survey </a:t>
                      </a:r>
                      <a:r>
                        <a:rPr lang="en-US" sz="1100" dirty="0">
                          <a:solidFill>
                            <a:srgbClr val="FF0000"/>
                          </a:solidFill>
                          <a:effectLst/>
                          <a:latin typeface="+mn-lt"/>
                          <a:ea typeface="MS Mincho" panose="02020609040205080304" pitchFamily="49" charset="-128"/>
                          <a:cs typeface="Times New Roman" panose="02020603050405020304" pitchFamily="18" charset="0"/>
                        </a:rPr>
                        <a:t> </a:t>
                      </a:r>
                      <a:r>
                        <a:rPr lang="en-US" sz="1100" dirty="0">
                          <a:solidFill>
                            <a:schemeClr val="tx1"/>
                          </a:solidFill>
                          <a:effectLst/>
                          <a:latin typeface="+mn-lt"/>
                          <a:ea typeface="MS Mincho" panose="02020609040205080304" pitchFamily="49" charset="-128"/>
                          <a:cs typeface="Times New Roman" panose="02020603050405020304" pitchFamily="18" charset="0"/>
                        </a:rPr>
                        <a:t>(2</a:t>
                      </a:r>
                      <a:r>
                        <a:rPr lang="en-US" sz="1100" baseline="30000" dirty="0">
                          <a:solidFill>
                            <a:schemeClr val="tx1"/>
                          </a:solidFill>
                          <a:effectLst/>
                          <a:latin typeface="+mn-lt"/>
                          <a:ea typeface="MS Mincho" panose="02020609040205080304" pitchFamily="49" charset="-128"/>
                          <a:cs typeface="Times New Roman" panose="02020603050405020304" pitchFamily="18" charset="0"/>
                        </a:rPr>
                        <a:t>nd</a:t>
                      </a:r>
                      <a:r>
                        <a:rPr lang="en-US" sz="1100" baseline="0" dirty="0">
                          <a:solidFill>
                            <a:schemeClr val="tx1"/>
                          </a:solidFill>
                          <a:effectLst/>
                          <a:latin typeface="+mn-lt"/>
                          <a:ea typeface="MS Mincho" panose="02020609040205080304" pitchFamily="49" charset="-128"/>
                          <a:cs typeface="Times New Roman" panose="02020603050405020304" pitchFamily="18" charset="0"/>
                        </a:rPr>
                        <a:t> draft)</a:t>
                      </a:r>
                    </a:p>
                    <a:p>
                      <a:pPr marL="171450" marR="0" indent="-171450">
                        <a:spcBef>
                          <a:spcPts val="0"/>
                        </a:spcBef>
                        <a:spcAft>
                          <a:spcPts val="0"/>
                        </a:spcAft>
                        <a:buFont typeface="Arial" panose="020B0604020202020204" pitchFamily="34" charset="0"/>
                        <a:buChar char="•"/>
                        <a:tabLst>
                          <a:tab pos="228600" algn="l"/>
                          <a:tab pos="457200" algn="l"/>
                        </a:tabLst>
                      </a:pPr>
                      <a:endParaRPr lang="en-US" sz="11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mn-lt"/>
                          <a:ea typeface="+mn-ea"/>
                          <a:cs typeface="+mn-cs"/>
                        </a:rPr>
                        <a:t>Complete</a:t>
                      </a: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L="0" marR="0" marT="0" marB="0"/>
                </a:tc>
                <a:extLst>
                  <a:ext uri="{0D108BD9-81ED-4DB2-BD59-A6C34878D82A}">
                    <a16:rowId xmlns:a16="http://schemas.microsoft.com/office/drawing/2014/main" xmlns="" val="10002"/>
                  </a:ext>
                </a:extLst>
              </a:tr>
              <a:tr h="181017">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1100" dirty="0">
                          <a:effectLst/>
                          <a:latin typeface="+mn-lt"/>
                          <a:ea typeface="MS Mincho" panose="02020609040205080304" pitchFamily="49" charset="-128"/>
                          <a:cs typeface="Times New Roman" panose="02020603050405020304" pitchFamily="18" charset="0"/>
                        </a:rPr>
                        <a:t>Draft report of findings of symbol study – Phase</a:t>
                      </a:r>
                      <a:r>
                        <a:rPr lang="en-US" sz="1100" baseline="0" dirty="0">
                          <a:effectLst/>
                          <a:latin typeface="+mn-lt"/>
                          <a:ea typeface="MS Mincho" panose="02020609040205080304" pitchFamily="49" charset="-128"/>
                          <a:cs typeface="Times New Roman" panose="02020603050405020304" pitchFamily="18" charset="0"/>
                        </a:rPr>
                        <a:t> 2</a:t>
                      </a:r>
                      <a:endParaRPr lang="en-US" sz="11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Complete</a:t>
                      </a: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L="0" marR="0" marT="0" marB="0"/>
                </a:tc>
                <a:extLst>
                  <a:ext uri="{0D108BD9-81ED-4DB2-BD59-A6C34878D82A}">
                    <a16:rowId xmlns:a16="http://schemas.microsoft.com/office/drawing/2014/main" xmlns="" val="10003"/>
                  </a:ext>
                </a:extLst>
              </a:tr>
            </a:tbl>
          </a:graphicData>
        </a:graphic>
      </p:graphicFrame>
      <p:sp>
        <p:nvSpPr>
          <p:cNvPr id="10"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952220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General Guidance for Multi-Function Displays</a:t>
            </a:r>
          </a:p>
        </p:txBody>
      </p:sp>
      <p:sp>
        <p:nvSpPr>
          <p:cNvPr id="3" name="Slide Number Placeholder 2"/>
          <p:cNvSpPr>
            <a:spLocks noGrp="1"/>
          </p:cNvSpPr>
          <p:nvPr>
            <p:ph type="sldNum" sz="quarter" idx="10"/>
          </p:nvPr>
        </p:nvSpPr>
        <p:spPr/>
        <p:txBody>
          <a:bodyPr/>
          <a:lstStyle/>
          <a:p>
            <a:pPr>
              <a:defRPr/>
            </a:pPr>
            <a:fld id="{912EE38F-6531-4F65-B842-D6CB9F70EFDF}" type="slidenum">
              <a:rPr lang="en-US" smtClean="0"/>
              <a:pPr>
                <a:defRPr/>
              </a:pPr>
              <a:t>8</a:t>
            </a:fld>
            <a:endParaRPr lang="en-US" dirty="0"/>
          </a:p>
        </p:txBody>
      </p:sp>
      <p:sp>
        <p:nvSpPr>
          <p:cNvPr id="4" name="Text Placeholder 3"/>
          <p:cNvSpPr>
            <a:spLocks noGrp="1"/>
          </p:cNvSpPr>
          <p:nvPr>
            <p:ph type="body" sz="quarter" idx="11"/>
          </p:nvPr>
        </p:nvSpPr>
        <p:spPr>
          <a:xfrm>
            <a:off x="152400" y="1371600"/>
            <a:ext cx="4114800" cy="2133600"/>
          </a:xfrm>
        </p:spPr>
        <p:txBody>
          <a:bodyPr>
            <a:noAutofit/>
          </a:bodyPr>
          <a:lstStyle/>
          <a:p>
            <a:r>
              <a:rPr lang="en-US" sz="1000" dirty="0">
                <a:latin typeface="Arial" panose="020B0604020202020204" pitchFamily="34" charset="0"/>
                <a:cs typeface="Arial" panose="020B0604020202020204" pitchFamily="34" charset="0"/>
              </a:rPr>
              <a:t>The purpose of this task is to identify and document FAA human factors policies, guidance and other related research on a variety of flight deck systems (e.g., EFB/PED, Global Positioning System, and electronic map displays) in one document for use by Aircraft Certification personnel who are responsible for conducting human factors evaluations for certification of flight deck equipment. The document is intended to facilitate and help standardize the identification and resolution of common human factors issues in avionics submitted to the FAA for approval. Sources of information include the Code of Federal Regulations, Technical Standards Orders, Advisory Circulars, industry documents, and general human factors texts.  </a:t>
            </a:r>
            <a:endParaRPr lang="en-US" sz="1000" dirty="0" smtClean="0">
              <a:latin typeface="Arial" panose="020B0604020202020204" pitchFamily="34" charset="0"/>
              <a:cs typeface="Arial" panose="020B0604020202020204" pitchFamily="34" charset="0"/>
            </a:endParaRPr>
          </a:p>
          <a:p>
            <a:pPr marL="0" indent="0">
              <a:buNone/>
            </a:pPr>
            <a:endParaRPr lang="en-US" sz="400" dirty="0">
              <a:latin typeface="Arial" panose="020B0604020202020204" pitchFamily="34" charset="0"/>
              <a:cs typeface="Arial" panose="020B0604020202020204" pitchFamily="34" charset="0"/>
            </a:endParaRPr>
          </a:p>
          <a:p>
            <a:pPr>
              <a:spcBef>
                <a:spcPts val="0"/>
              </a:spcBef>
            </a:pPr>
            <a:r>
              <a:rPr lang="en-US" sz="1000" dirty="0" smtClean="0">
                <a:latin typeface="Arial" panose="020B0604020202020204" pitchFamily="34" charset="0"/>
                <a:cs typeface="Arial" panose="020B0604020202020204" pitchFamily="34" charset="0"/>
              </a:rPr>
              <a:t>Sponsor</a:t>
            </a:r>
            <a:r>
              <a:rPr lang="en-US" sz="1000" dirty="0">
                <a:latin typeface="Arial" panose="020B0604020202020204" pitchFamily="34" charset="0"/>
                <a:cs typeface="Arial" panose="020B0604020202020204" pitchFamily="34" charset="0"/>
              </a:rPr>
              <a:t>: Cathy Swider, AIR-134</a:t>
            </a:r>
          </a:p>
        </p:txBody>
      </p:sp>
      <p:sp>
        <p:nvSpPr>
          <p:cNvPr id="5" name="Text Placeholder 4"/>
          <p:cNvSpPr>
            <a:spLocks noGrp="1"/>
          </p:cNvSpPr>
          <p:nvPr>
            <p:ph type="body" sz="quarter" idx="12"/>
          </p:nvPr>
        </p:nvSpPr>
        <p:spPr/>
        <p:txBody>
          <a:bodyPr>
            <a:normAutofit/>
          </a:bodyPr>
          <a:lstStyle/>
          <a:p>
            <a:r>
              <a:rPr lang="en-US" sz="1100" dirty="0">
                <a:latin typeface="Arial" panose="020B0604020202020204" pitchFamily="34" charset="0"/>
                <a:cs typeface="Arial" panose="020B0604020202020204" pitchFamily="34" charset="0"/>
              </a:rPr>
              <a:t>This document will be used as </a:t>
            </a:r>
            <a:r>
              <a:rPr lang="en-US" sz="1100" dirty="0" smtClean="0">
                <a:latin typeface="Arial" panose="020B0604020202020204" pitchFamily="34" charset="0"/>
                <a:cs typeface="Arial" panose="020B0604020202020204" pitchFamily="34" charset="0"/>
              </a:rPr>
              <a:t>reference by  </a:t>
            </a:r>
            <a:r>
              <a:rPr lang="en-US" sz="1100" dirty="0">
                <a:latin typeface="Arial" panose="020B0604020202020204" pitchFamily="34" charset="0"/>
                <a:cs typeface="Arial" panose="020B0604020202020204" pitchFamily="34" charset="0"/>
              </a:rPr>
              <a:t>field specialists for approving  flight deck systems. This document is a compilation of all  FAA regulatory and guidance material related to flight deck human factors</a:t>
            </a:r>
          </a:p>
          <a:p>
            <a:endParaRPr lang="en-US" dirty="0"/>
          </a:p>
        </p:txBody>
      </p:sp>
      <p:sp>
        <p:nvSpPr>
          <p:cNvPr id="6" name="Text Placeholder 5"/>
          <p:cNvSpPr>
            <a:spLocks noGrp="1"/>
          </p:cNvSpPr>
          <p:nvPr>
            <p:ph type="body" sz="quarter" idx="13"/>
          </p:nvPr>
        </p:nvSpPr>
        <p:spPr/>
        <p:txBody>
          <a:bodyPr/>
          <a:lstStyle/>
          <a:p>
            <a:r>
              <a:rPr lang="en-US" sz="1100" dirty="0" smtClean="0">
                <a:latin typeface="Arial" panose="020B0604020202020204" pitchFamily="34" charset="0"/>
                <a:cs typeface="Arial" panose="020B0604020202020204" pitchFamily="34" charset="0"/>
              </a:rPr>
              <a:t>Delivered updated draft version of General Guidance Document </a:t>
            </a:r>
            <a:endParaRPr lang="en-US" sz="11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aphicFrame>
        <p:nvGraphicFramePr>
          <p:cNvPr id="8" name="Group 180" descr="table" title="IALowVis"/>
          <p:cNvGraphicFramePr>
            <a:graphicFrameLocks noGrp="1"/>
          </p:cNvGraphicFramePr>
          <p:nvPr>
            <p:extLst>
              <p:ext uri="{D42A27DB-BD31-4B8C-83A1-F6EECF244321}">
                <p14:modId xmlns:p14="http://schemas.microsoft.com/office/powerpoint/2010/main" val="627878300"/>
              </p:ext>
            </p:extLst>
          </p:nvPr>
        </p:nvGraphicFramePr>
        <p:xfrm>
          <a:off x="267277" y="3889333"/>
          <a:ext cx="3999923" cy="1264920"/>
        </p:xfrm>
        <a:graphic>
          <a:graphicData uri="http://schemas.openxmlformats.org/drawingml/2006/table">
            <a:tbl>
              <a:tblPr firstRow="1">
                <a:tableStyleId>{2D5ABB26-0587-4C30-8999-92F81FD0307C}</a:tableStyleId>
              </a:tblPr>
              <a:tblGrid>
                <a:gridCol w="3237923">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2"/>
                    </a:ext>
                  </a:extLst>
                </a:gridCol>
              </a:tblGrid>
              <a:tr h="254941">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900" dirty="0">
                          <a:effectLst/>
                          <a:latin typeface="+mn-lt"/>
                          <a:ea typeface="MS Mincho" panose="02020609040205080304" pitchFamily="49" charset="-128"/>
                          <a:cs typeface="Calibri" panose="020F0502020204030204" pitchFamily="34" charset="0"/>
                        </a:rPr>
                        <a:t>Preliminary draft of the updated version of “Human Factors Considerations in the Design and Evaluation of Flight Deck Displays and Controls” Document</a:t>
                      </a:r>
                      <a:endParaRPr lang="en-US" sz="9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228600" algn="l"/>
                          <a:tab pos="457200" algn="l"/>
                        </a:tabLst>
                      </a:pPr>
                      <a:r>
                        <a:rPr lang="en-US" sz="900" b="1" dirty="0">
                          <a:solidFill>
                            <a:schemeClr val="tx1"/>
                          </a:solidFill>
                          <a:effectLst/>
                          <a:latin typeface="+mn-lt"/>
                          <a:ea typeface="MS Mincho" panose="02020609040205080304" pitchFamily="49" charset="-128"/>
                          <a:cs typeface="Times New Roman" panose="02020603050405020304" pitchFamily="18" charset="0"/>
                        </a:rPr>
                        <a:t>Complete</a:t>
                      </a:r>
                    </a:p>
                  </a:txBody>
                  <a:tcPr marL="68580" marR="68580" marT="0" marB="0" anchor="ctr"/>
                </a:tc>
                <a:extLst>
                  <a:ext uri="{0D108BD9-81ED-4DB2-BD59-A6C34878D82A}">
                    <a16:rowId xmlns:a16="http://schemas.microsoft.com/office/drawing/2014/main" xmlns="" val="2857867271"/>
                  </a:ext>
                </a:extLst>
              </a:tr>
              <a:tr h="169961">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900" dirty="0">
                          <a:effectLst/>
                          <a:latin typeface="+mn-lt"/>
                          <a:ea typeface="MS Mincho" panose="02020609040205080304" pitchFamily="49" charset="-128"/>
                          <a:cs typeface="Calibri" panose="020F0502020204030204" pitchFamily="34" charset="0"/>
                        </a:rPr>
                        <a:t>Interactive website </a:t>
                      </a:r>
                      <a:r>
                        <a:rPr lang="en-US" sz="1100" dirty="0">
                          <a:effectLst/>
                          <a:latin typeface="Arial" panose="020B0604020202020204" pitchFamily="34" charset="0"/>
                          <a:ea typeface="MS Mincho" panose="02020609040205080304" pitchFamily="49" charset="-128"/>
                          <a:cs typeface="Arial" panose="020B0604020202020204" pitchFamily="34" charset="0"/>
                        </a:rPr>
                        <a:t>for</a:t>
                      </a:r>
                      <a:r>
                        <a:rPr lang="en-US" sz="900" dirty="0">
                          <a:effectLst/>
                          <a:latin typeface="+mn-lt"/>
                          <a:ea typeface="MS Mincho" panose="02020609040205080304" pitchFamily="49" charset="-128"/>
                          <a:cs typeface="Calibri" panose="020F0502020204030204" pitchFamily="34" charset="0"/>
                        </a:rPr>
                        <a:t> version 2 of General Guidance Document</a:t>
                      </a:r>
                      <a:endParaRPr lang="en-US" sz="9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228600" algn="l"/>
                          <a:tab pos="457200" algn="l"/>
                        </a:tabLst>
                      </a:pPr>
                      <a:r>
                        <a:rPr lang="en-US" sz="900" b="1" dirty="0">
                          <a:effectLst/>
                          <a:latin typeface="+mn-lt"/>
                          <a:ea typeface="MS Mincho" panose="02020609040205080304" pitchFamily="49" charset="-128"/>
                          <a:cs typeface="Calibri" panose="020F0502020204030204" pitchFamily="34" charset="0"/>
                        </a:rPr>
                        <a:t>11/30/2016</a:t>
                      </a:r>
                      <a:endParaRPr lang="en-US" sz="900" b="1" dirty="0">
                        <a:effectLst/>
                        <a:latin typeface="+mn-lt"/>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4025990160"/>
                  </a:ext>
                </a:extLst>
              </a:tr>
              <a:tr h="84980">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900" dirty="0">
                          <a:effectLst/>
                          <a:latin typeface="+mn-lt"/>
                          <a:ea typeface="MS Mincho" panose="02020609040205080304" pitchFamily="49" charset="-128"/>
                          <a:cs typeface="Times New Roman" panose="02020603050405020304" pitchFamily="18" charset="0"/>
                        </a:rPr>
                        <a:t>Draft eBook for Version 2 of General</a:t>
                      </a:r>
                      <a:r>
                        <a:rPr lang="en-US" sz="900" baseline="0" dirty="0">
                          <a:effectLst/>
                          <a:latin typeface="+mn-lt"/>
                          <a:ea typeface="MS Mincho" panose="02020609040205080304" pitchFamily="49" charset="-128"/>
                          <a:cs typeface="Times New Roman" panose="02020603050405020304" pitchFamily="18" charset="0"/>
                        </a:rPr>
                        <a:t> Guidance Document </a:t>
                      </a:r>
                      <a:endParaRPr lang="en-US" sz="9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228600" algn="l"/>
                          <a:tab pos="457200" algn="l"/>
                        </a:tabLst>
                      </a:pPr>
                      <a:r>
                        <a:rPr lang="en-US" sz="900" b="1" dirty="0">
                          <a:effectLst/>
                          <a:latin typeface="+mn-lt"/>
                          <a:ea typeface="MS Mincho" panose="02020609040205080304" pitchFamily="49" charset="-128"/>
                          <a:cs typeface="Times New Roman" panose="02020603050405020304" pitchFamily="18" charset="0"/>
                        </a:rPr>
                        <a:t>01/31/2017</a:t>
                      </a:r>
                    </a:p>
                  </a:txBody>
                  <a:tcPr marL="68580" marR="68580" marT="0" marB="0" anchor="ctr"/>
                </a:tc>
                <a:extLst>
                  <a:ext uri="{0D108BD9-81ED-4DB2-BD59-A6C34878D82A}">
                    <a16:rowId xmlns:a16="http://schemas.microsoft.com/office/drawing/2014/main" xmlns="" val="4106556961"/>
                  </a:ext>
                </a:extLst>
              </a:tr>
              <a:tr h="254941">
                <a:tc>
                  <a:txBody>
                    <a:bodyPr/>
                    <a:lstStyle/>
                    <a:p>
                      <a:pPr marL="171450" marR="0" indent="-171450">
                        <a:spcBef>
                          <a:spcPts val="0"/>
                        </a:spcBef>
                        <a:spcAft>
                          <a:spcPts val="0"/>
                        </a:spcAft>
                        <a:buFont typeface="Arial" panose="020B0604020202020204" pitchFamily="34" charset="0"/>
                        <a:buChar char="•"/>
                        <a:tabLst>
                          <a:tab pos="228600" algn="l"/>
                          <a:tab pos="457200" algn="l"/>
                        </a:tabLst>
                      </a:pPr>
                      <a:r>
                        <a:rPr lang="en-US" sz="900" dirty="0">
                          <a:effectLst/>
                          <a:latin typeface="+mn-lt"/>
                          <a:ea typeface="MS Mincho" panose="02020609040205080304" pitchFamily="49" charset="-128"/>
                          <a:cs typeface="Calibri" panose="020F0502020204030204" pitchFamily="34" charset="0"/>
                        </a:rPr>
                        <a:t>Preliminary draft of version 3 of “Human Factors Considerations in the Design and Evaluation of Flight Deck Displays and Controls” Document</a:t>
                      </a:r>
                      <a:endParaRPr lang="en-US" sz="9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228600" algn="l"/>
                          <a:tab pos="457200" algn="l"/>
                        </a:tabLst>
                      </a:pPr>
                      <a:r>
                        <a:rPr lang="en-US" sz="900" b="1" dirty="0">
                          <a:effectLst/>
                          <a:latin typeface="+mn-lt"/>
                          <a:ea typeface="MS Mincho" panose="02020609040205080304" pitchFamily="49" charset="-128"/>
                          <a:cs typeface="Calibri" panose="020F0502020204030204" pitchFamily="34" charset="0"/>
                        </a:rPr>
                        <a:t>09/30/2017</a:t>
                      </a:r>
                      <a:endParaRPr lang="en-US" sz="900" b="1" dirty="0">
                        <a:effectLst/>
                        <a:latin typeface="+mn-lt"/>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42661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noAutofit/>
          </a:bodyPr>
          <a:lstStyle/>
          <a:p>
            <a:pPr lvl="1"/>
            <a:r>
              <a:rPr lang="en-US" sz="2400" dirty="0"/>
              <a:t>Advanced Vision Systems (EFVS, EVS, SVS, and CVS), Head Up Displays (HUD), Head Mounted Displays (HMD): Certification and Operational Approval Criteria</a:t>
            </a:r>
          </a:p>
        </p:txBody>
      </p:sp>
      <p:sp>
        <p:nvSpPr>
          <p:cNvPr id="6147" name="Content Placeholder 4"/>
          <p:cNvSpPr>
            <a:spLocks noGrp="1"/>
          </p:cNvSpPr>
          <p:nvPr>
            <p:ph idx="1"/>
          </p:nvPr>
        </p:nvSpPr>
        <p:spPr/>
        <p:txBody>
          <a:bodyPr/>
          <a:lstStyle/>
          <a:p>
            <a:r>
              <a:rPr lang="en-US" altLang="en-US" sz="2400" dirty="0"/>
              <a:t>Projects include:</a:t>
            </a:r>
          </a:p>
          <a:p>
            <a:pPr lvl="1"/>
            <a:r>
              <a:rPr lang="en-US" sz="2000" dirty="0"/>
              <a:t>Human Factors of Head-up &amp; Head-mounted Displays</a:t>
            </a:r>
          </a:p>
          <a:p>
            <a:pPr lvl="1"/>
            <a:endParaRPr lang="en-US" sz="2000" dirty="0"/>
          </a:p>
          <a:p>
            <a:pPr lvl="1"/>
            <a:endParaRPr lang="en-US" altLang="en-US" sz="2000" dirty="0"/>
          </a:p>
          <a:p>
            <a:endParaRPr lang="en-US" altLang="en-US" sz="2400" dirty="0"/>
          </a:p>
        </p:txBody>
      </p:sp>
      <p:sp>
        <p:nvSpPr>
          <p:cNvPr id="10" name="Slide Number Placeholder 2"/>
          <p:cNvSpPr>
            <a:spLocks noGrp="1"/>
          </p:cNvSpPr>
          <p:nvPr>
            <p:ph type="sldNum" sz="quarter" idx="10"/>
          </p:nvPr>
        </p:nvSpPr>
        <p:spPr>
          <a:xfrm>
            <a:off x="6858000" y="6400800"/>
            <a:ext cx="2133600" cy="323850"/>
          </a:xfrm>
        </p:spPr>
        <p:txBody>
          <a:bodyPr/>
          <a:lstStyle/>
          <a:p>
            <a:pPr>
              <a:defRPr/>
            </a:pPr>
            <a:fld id="{912EE38F-6531-4F65-B842-D6CB9F70EFDF}" type="slidenum">
              <a:rPr lang="en-US" smtClean="0"/>
              <a:pPr>
                <a:defRPr/>
              </a:pPr>
              <a:t>9</a:t>
            </a:fld>
            <a:endParaRPr lang="en-US" dirty="0"/>
          </a:p>
        </p:txBody>
      </p:sp>
      <p:sp>
        <p:nvSpPr>
          <p:cNvPr id="9" name="TextBox 16"/>
          <p:cNvSpPr txBox="1">
            <a:spLocks noChangeArrowheads="1"/>
          </p:cNvSpPr>
          <p:nvPr/>
        </p:nvSpPr>
        <p:spPr bwMode="auto">
          <a:xfrm>
            <a:off x="285750" y="6324600"/>
            <a:ext cx="290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100" dirty="0" smtClean="0">
                <a:solidFill>
                  <a:srgbClr val="FFFFFF"/>
                </a:solidFill>
              </a:rPr>
              <a:t>FY16 Human Factors REDAC </a:t>
            </a:r>
            <a:r>
              <a:rPr lang="en-US" altLang="en-US" sz="1100" dirty="0">
                <a:solidFill>
                  <a:srgbClr val="FFFFFF"/>
                </a:solidFill>
              </a:rPr>
              <a:t>Fall  Meeting</a:t>
            </a:r>
          </a:p>
        </p:txBody>
      </p:sp>
    </p:spTree>
    <p:extLst>
      <p:ext uri="{BB962C8B-B14F-4D97-AF65-F5344CB8AC3E}">
        <p14:creationId xmlns:p14="http://schemas.microsoft.com/office/powerpoint/2010/main" val="4251029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6D7D6E-E5DF-43A5-83B8-F34DAE2FC424}"/>
</file>

<file path=customXml/itemProps2.xml><?xml version="1.0" encoding="utf-8"?>
<ds:datastoreItem xmlns:ds="http://schemas.openxmlformats.org/officeDocument/2006/customXml" ds:itemID="{3ECA1227-B790-4D3E-BFE3-EF88318B125E}">
  <ds:schemaRefs>
    <ds:schemaRef ds:uri="http://www.w3.org/XML/1998/namespace"/>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8B0796D-F429-4F01-8474-03AF6D6985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1054</TotalTime>
  <Words>5262</Words>
  <Application>Microsoft Office PowerPoint</Application>
  <PresentationFormat>On-screen Show (4:3)</PresentationFormat>
  <Paragraphs>445</Paragraphs>
  <Slides>29</Slides>
  <Notes>15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FAA_slide_template_whitecover_whitebackground</vt:lpstr>
      <vt:lpstr>REDAC Human Factors Subcommittee Core Flight Deck Program Review</vt:lpstr>
      <vt:lpstr>Flight Deck/Maintenance/System Integration Human Factors</vt:lpstr>
      <vt:lpstr>Flight Deck/Maintenance/System Integration Human Factors</vt:lpstr>
      <vt:lpstr>Avionics and New Technologies: Certification and Operational Approval Criteria</vt:lpstr>
      <vt:lpstr>Avionics &amp; New Technologies (A11G.HF.2)</vt:lpstr>
      <vt:lpstr>EFB Technologies and Interfaces</vt:lpstr>
      <vt:lpstr>Airport Map Displays</vt:lpstr>
      <vt:lpstr>General Guidance for Multi-Function Displays</vt:lpstr>
      <vt:lpstr>Advanced Vision Systems (EFVS, EVS, SVS, and CVS), Head Up Displays (HUD), Head Mounted Displays (HMD): Certification and Operational Approval Criteria</vt:lpstr>
      <vt:lpstr>Advanced Vision Systems – EFVS, EVS, SVS, and CVS, HUD, HMD  – Ops Approval Criteria (A11G.HF.4)</vt:lpstr>
      <vt:lpstr>General Aviation Safety Improvement Research – A Multi-Method Approach to Accident Reduction</vt:lpstr>
      <vt:lpstr>General Aviation Safety Improvements Research –  A Multi-Method Approach to Accident Reduction (A11G.HF.6) </vt:lpstr>
      <vt:lpstr>Enhancing Aviation Safety through Advanced Procedures, Training &amp; Checking Methods, to include Loss of Control Detection, Avoidance, and Recovery</vt:lpstr>
      <vt:lpstr>Enhancing Aviation Safety Through Advanced Procedures, Training &amp; Checking Methods, to include Loss of Control Detection, Avoidance, and Recovery (A11G.HF.1) </vt:lpstr>
      <vt:lpstr>Identifying Crew Resource Management (CRM) Approaches for Enhancing Flightcrew Performance</vt:lpstr>
      <vt:lpstr>Human Factors Maintenance Risk Management</vt:lpstr>
      <vt:lpstr>Human Factors Maintenance Risk Management (A11G.HF.3) </vt:lpstr>
      <vt:lpstr>Human Factors Research and Development for Improved Rotorcraft Operational Safety</vt:lpstr>
      <vt:lpstr>Human Factors Research and Development for Improved Rotorcraft Operational Safety (A11G.HF.7)</vt:lpstr>
      <vt:lpstr>Fatigue Mitigation in Flight Operations</vt:lpstr>
      <vt:lpstr>Fatigue Mitigation in Flight Operations (A11G.HF.8)</vt:lpstr>
      <vt:lpstr>Backup</vt:lpstr>
      <vt:lpstr>Human Factors of Head-up &amp; Head-mounted Displays</vt:lpstr>
      <vt:lpstr>General Aviation Safety Improvements Research –  Angle of Attack Indicator Requirements (add-on)</vt:lpstr>
      <vt:lpstr>Evaluation of Methods for a Performance-based ATP</vt:lpstr>
      <vt:lpstr>Enhancing Aviation Safety through Advanced Procedures, Training &amp; Checking Methods, to include Loss of Control Detection, Avoidance, and Recovery– Integrated AOA</vt:lpstr>
      <vt:lpstr>Human Factors for Advanced Autopilots &amp;  Automation Technologies in GA Airplanes</vt:lpstr>
      <vt:lpstr>Human Factors Maintenance Risk Management</vt:lpstr>
      <vt:lpstr>Fatigue Mitigation in Flight Operations</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Monitoring Health Monitoring  of Structures and Complex Flight Critical Systems ES-13-01</dc:title>
  <dc:creator>Michael Walz</dc:creator>
  <cp:lastModifiedBy>Sherry Chappell</cp:lastModifiedBy>
  <cp:revision>83</cp:revision>
  <dcterms:created xsi:type="dcterms:W3CDTF">2015-07-30T10:45:18Z</dcterms:created>
  <dcterms:modified xsi:type="dcterms:W3CDTF">2016-09-08T12:46:29Z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