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7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21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32"/>
  </p:notesMasterIdLst>
  <p:handoutMasterIdLst>
    <p:handoutMasterId r:id="rId33"/>
  </p:handoutMasterIdLst>
  <p:sldIdLst>
    <p:sldId id="1238" r:id="rId2"/>
    <p:sldId id="1456" r:id="rId3"/>
    <p:sldId id="1457" r:id="rId4"/>
    <p:sldId id="1458" r:id="rId5"/>
    <p:sldId id="1459" r:id="rId6"/>
    <p:sldId id="1461" r:id="rId7"/>
    <p:sldId id="1462" r:id="rId8"/>
    <p:sldId id="1463" r:id="rId9"/>
    <p:sldId id="1464" r:id="rId10"/>
    <p:sldId id="1465" r:id="rId11"/>
    <p:sldId id="1460" r:id="rId12"/>
    <p:sldId id="1468" r:id="rId13"/>
    <p:sldId id="1486" r:id="rId14"/>
    <p:sldId id="1484" r:id="rId15"/>
    <p:sldId id="1481" r:id="rId16"/>
    <p:sldId id="1479" r:id="rId17"/>
    <p:sldId id="1482" r:id="rId18"/>
    <p:sldId id="1483" r:id="rId19"/>
    <p:sldId id="1469" r:id="rId20"/>
    <p:sldId id="1477" r:id="rId21"/>
    <p:sldId id="1478" r:id="rId22"/>
    <p:sldId id="1485" r:id="rId23"/>
    <p:sldId id="1488" r:id="rId24"/>
    <p:sldId id="1474" r:id="rId25"/>
    <p:sldId id="1473" r:id="rId26"/>
    <p:sldId id="1475" r:id="rId27"/>
    <p:sldId id="1476" r:id="rId28"/>
    <p:sldId id="1472" r:id="rId29"/>
    <p:sldId id="1487" r:id="rId30"/>
    <p:sldId id="1467" r:id="rId31"/>
  </p:sldIdLst>
  <p:sldSz cx="9144000" cy="6858000" type="screen4x3"/>
  <p:notesSz cx="7026275" cy="93122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4B80"/>
    <a:srgbClr val="DBDBE1"/>
    <a:srgbClr val="8D949F"/>
    <a:srgbClr val="8D8F9F"/>
    <a:srgbClr val="8D8DB1"/>
    <a:srgbClr val="ABB9EB"/>
    <a:srgbClr val="F92717"/>
    <a:srgbClr val="730B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89" autoAdjust="0"/>
    <p:restoredTop sz="87057" autoAdjust="0"/>
  </p:normalViewPr>
  <p:slideViewPr>
    <p:cSldViewPr>
      <p:cViewPr>
        <p:scale>
          <a:sx n="65" d="100"/>
          <a:sy n="65" d="100"/>
        </p:scale>
        <p:origin x="-1512" y="-158"/>
      </p:cViewPr>
      <p:guideLst>
        <p:guide orient="horz" pos="3552"/>
        <p:guide pos="3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notesViewPr>
    <p:cSldViewPr>
      <p:cViewPr>
        <p:scale>
          <a:sx n="75" d="100"/>
          <a:sy n="75" d="100"/>
        </p:scale>
        <p:origin x="-2131" y="86"/>
      </p:cViewPr>
      <p:guideLst>
        <p:guide orient="horz" pos="2933"/>
        <p:guide pos="221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avsaacokcfs1.avs.faa.gov\AVS\AAC\CAM\contract\Xyant\Invoices\Graphs%20for%20MXRM%20Costs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avsaacokcfs1.avs.faa.gov\AVS\AAC\CAM\contract\Xyant\Invoices\Graphs%20for%20MXRM%20Costs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Expenditures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1200" b="1" i="0" baseline="0" dirty="0" smtClean="0">
                <a:effectLst/>
              </a:rPr>
              <a:t>(August 2015-August 2016)</a:t>
            </a:r>
            <a:endParaRPr lang="en-US" sz="1200" dirty="0" smtClean="0">
              <a:effectLst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n-US" dirty="0"/>
          </a:p>
        </c:rich>
      </c:tx>
      <c:layout>
        <c:manualLayout>
          <c:xMode val="edge"/>
          <c:yMode val="edge"/>
          <c:x val="0.3695877153673395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982596820230804"/>
          <c:y val="0.15521722613620667"/>
          <c:w val="0.43813544087071216"/>
          <c:h val="0.80969505456554769"/>
        </c:manualLayout>
      </c:layout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15505426686529047"/>
                  <c:y val="-0.1165312200095578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905990636305597"/>
                  <c:y val="2.200232305883302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4593885223806486E-2"/>
                  <c:y val="0.1478414043567770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Sheet1!$A$24:$A$26</c:f>
              <c:strCache>
                <c:ptCount val="3"/>
                <c:pt idx="0">
                  <c:v>FATIGUE</c:v>
                </c:pt>
                <c:pt idx="1">
                  <c:v>FFP</c:v>
                </c:pt>
                <c:pt idx="2">
                  <c:v>LOSA</c:v>
                </c:pt>
              </c:strCache>
            </c:strRef>
          </c:cat>
          <c:val>
            <c:numRef>
              <c:f>Sheet1!$I$24:$I$26</c:f>
              <c:numCache>
                <c:formatCode>_("$"* #,##0_);_("$"* \(#,##0\);_("$"* "-"??_);_(@_)</c:formatCode>
                <c:ptCount val="3"/>
                <c:pt idx="0">
                  <c:v>202815.81999999998</c:v>
                </c:pt>
                <c:pt idx="1">
                  <c:v>123109.48999999999</c:v>
                </c:pt>
                <c:pt idx="2">
                  <c:v>17856.170000000002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8616910065728964"/>
          <c:y val="0.17186661676872633"/>
          <c:w val="0.81383092738407703"/>
          <c:h val="0.77243438320209978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</c:strCache>
            </c:strRef>
          </c:cat>
          <c:val>
            <c:numRef>
              <c:f>Sheet1!$B$2:$B$6</c:f>
              <c:numCache>
                <c:formatCode>"$"#,##0_);[Red]\("$"#,##0\)</c:formatCode>
                <c:ptCount val="5"/>
                <c:pt idx="0">
                  <c:v>0</c:v>
                </c:pt>
                <c:pt idx="1">
                  <c:v>243000</c:v>
                </c:pt>
                <c:pt idx="2">
                  <c:v>296000</c:v>
                </c:pt>
                <c:pt idx="3">
                  <c:v>483000</c:v>
                </c:pt>
                <c:pt idx="4">
                  <c:v>290000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1891968"/>
        <c:axId val="111893888"/>
      </c:barChart>
      <c:catAx>
        <c:axId val="1118919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Maintenance Risk Management Funding</a:t>
                </a:r>
              </a:p>
            </c:rich>
          </c:tx>
          <c:layout>
            <c:manualLayout>
              <c:xMode val="edge"/>
              <c:yMode val="edge"/>
              <c:x val="0.18937820272465941"/>
              <c:y val="4.6296296296296294E-3"/>
            </c:manualLayout>
          </c:layout>
          <c:overlay val="0"/>
        </c:title>
        <c:majorTickMark val="out"/>
        <c:minorTickMark val="none"/>
        <c:tickLblPos val="nextTo"/>
        <c:crossAx val="111893888"/>
        <c:crosses val="autoZero"/>
        <c:auto val="1"/>
        <c:lblAlgn val="ctr"/>
        <c:lblOffset val="100"/>
        <c:noMultiLvlLbl val="0"/>
      </c:catAx>
      <c:valAx>
        <c:axId val="111893888"/>
        <c:scaling>
          <c:orientation val="minMax"/>
          <c:max val="550000"/>
          <c:min val="0"/>
        </c:scaling>
        <c:delete val="0"/>
        <c:axPos val="l"/>
        <c:numFmt formatCode="&quot;$&quot;#,##0_);[Red]\(&quot;$&quot;#,##0\)" sourceLinked="1"/>
        <c:majorTickMark val="out"/>
        <c:minorTickMark val="none"/>
        <c:tickLblPos val="nextTo"/>
        <c:crossAx val="111891968"/>
        <c:crosses val="autoZero"/>
        <c:crossBetween val="between"/>
        <c:majorUnit val="100000"/>
      </c:valAx>
      <c:spPr>
        <a:gradFill>
          <a:gsLst>
            <a:gs pos="0">
              <a:schemeClr val="accent1">
                <a:tint val="66000"/>
                <a:satMod val="160000"/>
              </a:schemeClr>
            </a:gs>
            <a:gs pos="1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482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60" tIns="46680" rIns="93360" bIns="4668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en-US" dirty="0"/>
              <a:t>Dr. Bill Johnson</a:t>
            </a:r>
          </a:p>
          <a:p>
            <a:pPr>
              <a:defRPr/>
            </a:pPr>
            <a:r>
              <a:rPr lang="en-US" altLang="en-US" dirty="0"/>
              <a:t>Bill-dr.johnson@faa.gov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863" y="0"/>
            <a:ext cx="304482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60" tIns="46680" rIns="93360" bIns="4668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F8AFEB-91BE-4B79-96D5-1C34A9EFB634}" type="datetimeFigureOut">
              <a:rPr lang="en-US" altLang="en-US"/>
              <a:pPr>
                <a:defRPr/>
              </a:pPr>
              <a:t>9/7/2016</a:t>
            </a:fld>
            <a:endParaRPr lang="en-US" altLang="en-US" dirty="0"/>
          </a:p>
        </p:txBody>
      </p:sp>
      <p:sp>
        <p:nvSpPr>
          <p:cNvPr id="394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5550"/>
            <a:ext cx="304482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60" tIns="46680" rIns="93360" bIns="4668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94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863" y="8845550"/>
            <a:ext cx="304482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60" tIns="46680" rIns="93360" bIns="4668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4CA026F7-1E9E-46A1-A4CA-0F4D23AB933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1947862" y="8618537"/>
            <a:ext cx="3438525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304B80"/>
                </a:solidFill>
              </a:rPr>
              <a:t>FAA Research and Development Advisory Committee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304B80"/>
                </a:solidFill>
              </a:rPr>
              <a:t>Washington, DC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304B80"/>
                </a:solidFill>
              </a:rPr>
              <a:t>September 8, 2016</a:t>
            </a:r>
            <a:endParaRPr lang="en-US" altLang="en-US" sz="1000" dirty="0">
              <a:solidFill>
                <a:srgbClr val="304B8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633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48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60" tIns="46680" rIns="93360" bIns="4668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  <a:ea typeface="ＭＳ Ｐゴシック" pitchFamily="12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1450" y="0"/>
            <a:ext cx="30448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60" tIns="46680" rIns="93360" bIns="4668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ＭＳ Ｐゴシック" pitchFamily="12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7725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55575" y="4344988"/>
            <a:ext cx="66357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60" tIns="46680" rIns="93360" bIns="4668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7138"/>
            <a:ext cx="30448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60" tIns="46680" rIns="93360" bIns="4668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  <a:ea typeface="ＭＳ Ｐゴシック" pitchFamily="12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1450" y="8847138"/>
            <a:ext cx="30448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360" tIns="46680" rIns="93360" bIns="4668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4E82BCA7-BD8D-42B9-A12D-0A3D91D1852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39377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40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AE9A9435-CA76-4144-A682-964A87379E2D}" type="slidenum">
              <a:rPr lang="en-US" altLang="en-US" b="0" smtClean="0"/>
              <a:pPr>
                <a:spcBef>
                  <a:spcPct val="0"/>
                </a:spcBef>
              </a:pPr>
              <a:t>10</a:t>
            </a:fld>
            <a:endParaRPr lang="en-US" altLang="en-US" b="0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162C2E48-2095-440E-AD19-7FA2A48FAF4E}" type="slidenum">
              <a:rPr lang="en-US" altLang="en-US" b="0" smtClean="0"/>
              <a:pPr>
                <a:spcBef>
                  <a:spcPct val="0"/>
                </a:spcBef>
              </a:pPr>
              <a:t>11</a:t>
            </a:fld>
            <a:endParaRPr lang="en-US" altLang="en-US" b="0" dirty="0" smtClean="0"/>
          </a:p>
        </p:txBody>
      </p:sp>
      <p:sp>
        <p:nvSpPr>
          <p:cNvPr id="40964" name="Notes Placeholder 4"/>
          <p:cNvSpPr>
            <a:spLocks noGrp="1"/>
          </p:cNvSpPr>
          <p:nvPr>
            <p:ph type="body" idx="1"/>
          </p:nvPr>
        </p:nvSpPr>
        <p:spPr>
          <a:xfrm>
            <a:off x="155575" y="4344988"/>
            <a:ext cx="4310063" cy="3611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dirty="0" smtClean="0"/>
              <a:t>Operational solutions</a:t>
            </a:r>
          </a:p>
          <a:p>
            <a:endParaRPr lang="en-US" altLang="en-US" sz="1800" dirty="0" smtClean="0"/>
          </a:p>
          <a:p>
            <a:r>
              <a:rPr lang="en-US" altLang="en-US" sz="1800" dirty="0" smtClean="0"/>
              <a:t>Risk Assessment and Human Factors</a:t>
            </a:r>
          </a:p>
          <a:p>
            <a:endParaRPr lang="en-US" altLang="en-US" sz="1800" dirty="0" smtClean="0"/>
          </a:p>
          <a:p>
            <a:r>
              <a:rPr lang="en-US" altLang="en-US" sz="1800" dirty="0" smtClean="0"/>
              <a:t>Predictive Data</a:t>
            </a:r>
          </a:p>
          <a:p>
            <a:endParaRPr lang="en-US" altLang="en-US" sz="1800" dirty="0" smtClean="0"/>
          </a:p>
          <a:p>
            <a:r>
              <a:rPr lang="en-US" altLang="en-US" sz="1800" dirty="0" smtClean="0"/>
              <a:t>Technical Publications</a:t>
            </a:r>
          </a:p>
          <a:p>
            <a:endParaRPr lang="en-US" altLang="en-US" sz="1800" dirty="0" smtClean="0"/>
          </a:p>
          <a:p>
            <a:r>
              <a:rPr lang="en-US" altLang="en-US" sz="1800" dirty="0" smtClean="0"/>
              <a:t>Fatigued Workers</a:t>
            </a:r>
          </a:p>
          <a:p>
            <a:endParaRPr lang="en-US" altLang="en-US" sz="1800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82BCA7-BD8D-42B9-A12D-0A3D91D1852D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3029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There are actually six models that you can mention before talking about PEAR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1D77CB2-CD21-483D-86B3-242B7BFB1CB9}" type="slidenum">
              <a:rPr lang="en-US" altLang="en-US" b="0" smtClean="0"/>
              <a:pPr>
                <a:spcBef>
                  <a:spcPct val="0"/>
                </a:spcBef>
              </a:pPr>
              <a:t>13</a:t>
            </a:fld>
            <a:endParaRPr lang="en-US" altLang="en-US" b="0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82BCA7-BD8D-42B9-A12D-0A3D91D1852D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7219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82BCA7-BD8D-42B9-A12D-0A3D91D1852D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1496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xfrm>
            <a:off x="166688" y="4481513"/>
            <a:ext cx="6723062" cy="3667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altLang="en-US" sz="1600" dirty="0" smtClean="0"/>
              <a:t>Expected:</a:t>
            </a:r>
          </a:p>
          <a:p>
            <a:pPr>
              <a:lnSpc>
                <a:spcPct val="200000"/>
              </a:lnSpc>
            </a:pPr>
            <a:r>
              <a:rPr lang="en-US" altLang="en-US" sz="1600" i="1" dirty="0" smtClean="0"/>
              <a:t>FAA Mx Human Factors Newsletter </a:t>
            </a:r>
            <a:r>
              <a:rPr lang="en-US" altLang="en-US" sz="1600" dirty="0" smtClean="0"/>
              <a:t>(Sept., 2016)</a:t>
            </a:r>
          </a:p>
          <a:p>
            <a:pPr>
              <a:lnSpc>
                <a:spcPct val="200000"/>
              </a:lnSpc>
            </a:pPr>
            <a:r>
              <a:rPr lang="en-US" altLang="en-US" sz="1600" dirty="0" smtClean="0"/>
              <a:t>Flight Safety Foundation </a:t>
            </a:r>
            <a:r>
              <a:rPr lang="en-US" altLang="en-US" sz="1600" i="1" dirty="0" smtClean="0"/>
              <a:t>AeroSafety World </a:t>
            </a:r>
            <a:r>
              <a:rPr lang="en-US" altLang="en-US" sz="1600" dirty="0" smtClean="0"/>
              <a:t>magazine (Oct. 2016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0BDB2DD7-9B6F-4707-B55D-164F0F7C0807}" type="slidenum">
              <a:rPr lang="en-US" altLang="en-US" b="0" smtClean="0"/>
              <a:pPr>
                <a:spcBef>
                  <a:spcPct val="0"/>
                </a:spcBef>
              </a:pPr>
              <a:t>16</a:t>
            </a:fld>
            <a:endParaRPr lang="en-US" altLang="en-US" b="0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82BCA7-BD8D-42B9-A12D-0A3D91D1852D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4136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1800" dirty="0" smtClean="0">
                <a:solidFill>
                  <a:srgbClr val="FF0000"/>
                </a:solidFill>
              </a:rPr>
              <a:t>Maintenance LOSA</a:t>
            </a:r>
          </a:p>
          <a:p>
            <a:r>
              <a:rPr lang="en-US" altLang="en-US" sz="1800" dirty="0" smtClean="0"/>
              <a:t>American Airlines</a:t>
            </a:r>
          </a:p>
          <a:p>
            <a:r>
              <a:rPr lang="en-US" altLang="en-US" sz="1800" dirty="0" smtClean="0"/>
              <a:t>Lufthansa Technik</a:t>
            </a:r>
          </a:p>
          <a:p>
            <a:r>
              <a:rPr lang="en-US" altLang="en-US" sz="1800" dirty="0" smtClean="0"/>
              <a:t>Air France Industries</a:t>
            </a:r>
          </a:p>
          <a:p>
            <a:r>
              <a:rPr lang="en-US" altLang="en-US" sz="1800" dirty="0" smtClean="0"/>
              <a:t>Aeroestructuras de Colombia</a:t>
            </a:r>
          </a:p>
          <a:p>
            <a:r>
              <a:rPr lang="en-US" altLang="en-US" sz="1800" dirty="0" smtClean="0"/>
              <a:t>Japanese Airlines, All Nippon Airways, and Association of Air Transport Engineering &amp; Research </a:t>
            </a:r>
          </a:p>
          <a:p>
            <a:r>
              <a:rPr lang="en-US" altLang="en-US" sz="1800" dirty="0" smtClean="0"/>
              <a:t>Cathay Pacific Airways</a:t>
            </a:r>
          </a:p>
          <a:p>
            <a:r>
              <a:rPr lang="en-US" altLang="en-US" sz="1800" dirty="0" smtClean="0"/>
              <a:t>China Eastern Airline Group</a:t>
            </a:r>
          </a:p>
          <a:p>
            <a:r>
              <a:rPr lang="en-US" altLang="en-US" sz="1800" dirty="0" smtClean="0">
                <a:solidFill>
                  <a:srgbClr val="FF0000"/>
                </a:solidFill>
              </a:rPr>
              <a:t>Ramp LOSA</a:t>
            </a:r>
          </a:p>
          <a:p>
            <a:r>
              <a:rPr lang="en-US" altLang="en-US" sz="1800" dirty="0" smtClean="0"/>
              <a:t>Jet Blue</a:t>
            </a:r>
          </a:p>
          <a:p>
            <a:r>
              <a:rPr lang="en-US" altLang="en-US" sz="1800" dirty="0" smtClean="0"/>
              <a:t>United Airlines</a:t>
            </a:r>
          </a:p>
          <a:p>
            <a:r>
              <a:rPr lang="en-US" altLang="en-US" sz="1800" dirty="0" smtClean="0"/>
              <a:t>China Airlines </a:t>
            </a:r>
          </a:p>
          <a:p>
            <a:endParaRPr lang="en-US" alt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18E13656-EEA9-4428-9159-29C4BCB812FD}" type="slidenum">
              <a:rPr lang="en-US" altLang="en-US" b="0" smtClean="0"/>
              <a:pPr>
                <a:spcBef>
                  <a:spcPct val="0"/>
                </a:spcBef>
              </a:pPr>
              <a:t>18</a:t>
            </a:fld>
            <a:endParaRPr lang="en-US" altLang="en-US" b="0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82BCA7-BD8D-42B9-A12D-0A3D91D1852D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79283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400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82BCA7-BD8D-42B9-A12D-0A3D91D1852D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89259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82BCA7-BD8D-42B9-A12D-0A3D91D1852D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5950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5F85C80F-2974-4109-BE3D-A9AA8FD9BC22}" type="slidenum">
              <a:rPr lang="en-US" altLang="en-US" b="0" smtClean="0"/>
              <a:pPr>
                <a:spcBef>
                  <a:spcPct val="0"/>
                </a:spcBef>
              </a:pPr>
              <a:t>22</a:t>
            </a:fld>
            <a:endParaRPr lang="en-US" altLang="en-US" b="0" dirty="0" smtClean="0"/>
          </a:p>
        </p:txBody>
      </p:sp>
      <p:pic>
        <p:nvPicPr>
          <p:cNvPr id="4506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4427538"/>
            <a:ext cx="63246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Why do Good AMT’s Fail to Follow Procedures?   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…Most follow procedures.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…but patterns of Failure to Follow Procedures (FFP) still recur too often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….hundreds of ASRS and NTSB reports and showed recurring patterns.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….We also found patterns of causal factors in:</a:t>
            </a:r>
          </a:p>
          <a:p>
            <a:r>
              <a:rPr lang="en-US" altLang="en-US" dirty="0" smtClean="0"/>
              <a:t>the state of the aircraft,</a:t>
            </a:r>
          </a:p>
          <a:p>
            <a:r>
              <a:rPr lang="en-US" altLang="en-US" dirty="0" smtClean="0"/>
              <a:t>the state of the AMT, </a:t>
            </a:r>
          </a:p>
          <a:p>
            <a:r>
              <a:rPr lang="en-US" altLang="en-US" dirty="0" smtClean="0"/>
              <a:t>the design and updating of the procedure and</a:t>
            </a:r>
          </a:p>
          <a:p>
            <a:r>
              <a:rPr lang="en-US" altLang="en-US" dirty="0" smtClean="0"/>
              <a:t>the state of the physical and visual environment. All can be improved!</a:t>
            </a:r>
          </a:p>
          <a:p>
            <a:endParaRPr lang="en-US" altLang="en-US" dirty="0" smtClean="0"/>
          </a:p>
          <a:p>
            <a:endParaRPr lang="en-US" altLang="en-US" dirty="0" smtClean="0"/>
          </a:p>
          <a:p>
            <a:r>
              <a:rPr lang="en-US" altLang="en-US" dirty="0" smtClean="0"/>
              <a:t>Next we are turning this data into actionable help for maintenance organizations</a:t>
            </a:r>
          </a:p>
          <a:p>
            <a:endParaRPr lang="en-US" alt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FDC855B-9C4E-40F1-9E39-C72CF7C113D3}" type="slidenum">
              <a:rPr lang="en-US" altLang="en-US" sz="1200" b="0" smtClean="0"/>
              <a:pPr/>
              <a:t>23</a:t>
            </a:fld>
            <a:endParaRPr lang="en-US" altLang="en-US" sz="1200" b="0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hangingPunct="1">
              <a:spcBef>
                <a:spcPts val="600"/>
              </a:spcBef>
            </a:pPr>
            <a:r>
              <a:rPr lang="en-US" altLang="en-US" sz="1600" dirty="0" smtClean="0"/>
              <a:t>Guidance (3)</a:t>
            </a:r>
          </a:p>
          <a:p>
            <a:pPr hangingPunct="1">
              <a:spcBef>
                <a:spcPts val="600"/>
              </a:spcBef>
            </a:pPr>
            <a:r>
              <a:rPr lang="en-US" altLang="en-US" sz="1600" dirty="0" smtClean="0"/>
              <a:t>AC 120-72 B Human Factors Training Programs for Maintenance</a:t>
            </a:r>
          </a:p>
          <a:p>
            <a:pPr hangingPunct="1">
              <a:spcBef>
                <a:spcPts val="600"/>
              </a:spcBef>
            </a:pPr>
            <a:r>
              <a:rPr lang="en-US" altLang="en-US" sz="1600" dirty="0" smtClean="0"/>
              <a:t>AC 120-TBD FRMS for Maintenance Organizations</a:t>
            </a:r>
          </a:p>
          <a:p>
            <a:pPr hangingPunct="1">
              <a:spcBef>
                <a:spcPts val="600"/>
              </a:spcBef>
            </a:pPr>
            <a:r>
              <a:rPr lang="en-US" altLang="en-US" sz="1600" dirty="0" smtClean="0"/>
              <a:t>8900 Chapter on Training Programs</a:t>
            </a:r>
          </a:p>
          <a:p>
            <a:pPr hangingPunct="1">
              <a:spcBef>
                <a:spcPts val="600"/>
              </a:spcBef>
            </a:pPr>
            <a:endParaRPr lang="en-US" altLang="en-US" sz="1600" dirty="0" smtClean="0"/>
          </a:p>
          <a:p>
            <a:pPr hangingPunct="1">
              <a:spcBef>
                <a:spcPts val="600"/>
              </a:spcBef>
            </a:pPr>
            <a:r>
              <a:rPr lang="en-US" altLang="en-US" sz="1600" dirty="0" smtClean="0"/>
              <a:t>Technical Reports (3)</a:t>
            </a:r>
          </a:p>
          <a:p>
            <a:pPr hangingPunct="1">
              <a:spcBef>
                <a:spcPts val="600"/>
              </a:spcBef>
            </a:pPr>
            <a:endParaRPr lang="en-US" altLang="en-US" sz="1600" dirty="0" smtClean="0"/>
          </a:p>
          <a:p>
            <a:pPr hangingPunct="1">
              <a:spcBef>
                <a:spcPts val="600"/>
              </a:spcBef>
            </a:pPr>
            <a:r>
              <a:rPr lang="en-US" altLang="en-US" sz="1600" dirty="0" smtClean="0"/>
              <a:t>Magazine - Newsletters (12)</a:t>
            </a:r>
          </a:p>
          <a:p>
            <a:pPr hangingPunct="1">
              <a:spcBef>
                <a:spcPts val="600"/>
              </a:spcBef>
            </a:pPr>
            <a:endParaRPr lang="en-US" altLang="en-US" sz="1600" dirty="0" smtClean="0"/>
          </a:p>
          <a:p>
            <a:pPr hangingPunct="1">
              <a:spcBef>
                <a:spcPts val="600"/>
              </a:spcBef>
            </a:pPr>
            <a:r>
              <a:rPr lang="en-US" altLang="en-US" sz="1600" dirty="0" smtClean="0"/>
              <a:t>Conferences Presentations (17)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FC00157-8F47-4820-94E4-E111919E0EB6}" type="slidenum">
              <a:rPr lang="en-US" altLang="en-US" b="0" smtClean="0"/>
              <a:pPr>
                <a:spcBef>
                  <a:spcPct val="0"/>
                </a:spcBef>
              </a:pPr>
              <a:t>24</a:t>
            </a:fld>
            <a:endParaRPr lang="en-US" altLang="en-US" b="0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08EDCDC-0345-468F-B19A-2F0CA9DD008B}" type="slidenum">
              <a:rPr lang="en-US" altLang="en-US" sz="1200" b="0" smtClean="0"/>
              <a:pPr/>
              <a:t>25</a:t>
            </a:fld>
            <a:endParaRPr lang="en-US" altLang="en-US" sz="1200" b="0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2400" dirty="0" smtClean="0"/>
              <a:t>26% are over 55 </a:t>
            </a:r>
          </a:p>
          <a:p>
            <a:r>
              <a:rPr lang="en-US" altLang="en-US" sz="2400" dirty="0" smtClean="0"/>
              <a:t>10 % are retirement eligible.   </a:t>
            </a:r>
          </a:p>
          <a:p>
            <a:r>
              <a:rPr lang="en-US" altLang="en-US" sz="2400" dirty="0" smtClean="0"/>
              <a:t>In 2015 on 8% of those retired</a:t>
            </a:r>
          </a:p>
          <a:p>
            <a:r>
              <a:rPr lang="en-US" altLang="en-US" sz="2400" dirty="0" smtClean="0"/>
              <a:t>20% are below  35</a:t>
            </a:r>
          </a:p>
          <a:p>
            <a:r>
              <a:rPr lang="en-US" altLang="en-US" sz="2400" dirty="0" smtClean="0"/>
              <a:t>Average Age is 45</a:t>
            </a:r>
          </a:p>
          <a:p>
            <a:endParaRPr lang="en-US" altLang="en-US" sz="2400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B58EBCBF-3B01-423D-A631-DC9033702947}" type="slidenum">
              <a:rPr lang="en-US" altLang="en-US" b="0" smtClean="0"/>
              <a:pPr>
                <a:spcBef>
                  <a:spcPct val="0"/>
                </a:spcBef>
              </a:pPr>
              <a:t>26</a:t>
            </a:fld>
            <a:endParaRPr lang="en-US" altLang="en-US" b="0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Mechanical maintainability</a:t>
            </a:r>
          </a:p>
          <a:p>
            <a:r>
              <a:rPr lang="en-US" altLang="en-US" dirty="0" smtClean="0"/>
              <a:t>Technical manuals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C0C2E8F2-F9DC-433A-95FD-ABEC6E372018}" type="slidenum">
              <a:rPr lang="en-US" altLang="en-US" b="0" smtClean="0"/>
              <a:pPr>
                <a:spcBef>
                  <a:spcPct val="0"/>
                </a:spcBef>
              </a:pPr>
              <a:t>27</a:t>
            </a:fld>
            <a:endParaRPr lang="en-US" altLang="en-US" b="0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82BCA7-BD8D-42B9-A12D-0A3D91D1852D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244745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40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82BCA7-BD8D-42B9-A12D-0A3D91D1852D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77281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6137" cy="3490913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22775"/>
            <a:ext cx="5153025" cy="419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82BCA7-BD8D-42B9-A12D-0A3D91D1852D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3215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82BCA7-BD8D-42B9-A12D-0A3D91D1852D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87946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82BCA7-BD8D-42B9-A12D-0A3D91D1852D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5655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769938"/>
            <a:ext cx="4657725" cy="3492500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6D5B0AA0-9AD1-42E2-B8A7-579FFE17C631}" type="slidenum">
              <a:rPr lang="en-US" altLang="en-US" b="0" smtClean="0"/>
              <a:pPr>
                <a:spcBef>
                  <a:spcPct val="0"/>
                </a:spcBef>
              </a:pPr>
              <a:t>7</a:t>
            </a:fld>
            <a:endParaRPr lang="en-US" altLang="en-US" b="0" dirty="0" smtClean="0"/>
          </a:p>
        </p:txBody>
      </p:sp>
      <p:pic>
        <p:nvPicPr>
          <p:cNvPr id="36869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4503738"/>
            <a:ext cx="27400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BEB45272-B6E2-49E1-9F7F-CD853C0D853A}" type="slidenum">
              <a:rPr lang="en-US" altLang="en-US" b="0" smtClean="0"/>
              <a:pPr>
                <a:spcBef>
                  <a:spcPct val="0"/>
                </a:spcBef>
              </a:pPr>
              <a:t>8</a:t>
            </a:fld>
            <a:endParaRPr lang="en-US" altLang="en-US" b="0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8009BF1-CB1B-49EB-A672-A62EE53CA5E1}" type="slidenum">
              <a:rPr lang="en-US" altLang="en-US" b="0" smtClean="0"/>
              <a:pPr>
                <a:spcBef>
                  <a:spcPct val="0"/>
                </a:spcBef>
              </a:pPr>
              <a:t>9</a:t>
            </a:fld>
            <a:endParaRPr lang="en-US" altLang="en-US" b="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 userDrawn="1"/>
        </p:nvSpPr>
        <p:spPr bwMode="auto">
          <a:xfrm>
            <a:off x="446088" y="312738"/>
            <a:ext cx="5268912" cy="166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 b="1">
                <a:solidFill>
                  <a:srgbClr val="304B80"/>
                </a:solidFill>
                <a:latin typeface="Arial" panose="020B0604020202020204" pitchFamily="34" charset="0"/>
              </a:defRPr>
            </a:lvl1pPr>
            <a:lvl2pPr>
              <a:defRPr sz="3200" b="1">
                <a:solidFill>
                  <a:srgbClr val="304B80"/>
                </a:solidFill>
                <a:latin typeface="Arial" panose="020B0604020202020204" pitchFamily="34" charset="0"/>
              </a:defRPr>
            </a:lvl2pPr>
            <a:lvl3pPr>
              <a:defRPr sz="3200" b="1">
                <a:solidFill>
                  <a:srgbClr val="304B80"/>
                </a:solidFill>
                <a:latin typeface="Arial" panose="020B0604020202020204" pitchFamily="34" charset="0"/>
              </a:defRPr>
            </a:lvl3pPr>
            <a:lvl4pPr>
              <a:defRPr sz="3200" b="1">
                <a:solidFill>
                  <a:srgbClr val="304B80"/>
                </a:solidFill>
                <a:latin typeface="Arial" panose="020B0604020202020204" pitchFamily="34" charset="0"/>
              </a:defRPr>
            </a:lvl4pPr>
            <a:lvl5pPr>
              <a:defRPr sz="3200" b="1">
                <a:solidFill>
                  <a:srgbClr val="304B80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04B80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04B80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04B80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04B8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51194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AD6645-B81D-4B1B-A794-05BB921F9E58}" type="datetime1">
              <a:rPr lang="en-US" altLang="en-US"/>
              <a:pPr>
                <a:defRPr/>
              </a:pPr>
              <a:t>9/7/2016</a:t>
            </a:fld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29BFA0-C5F1-4FFE-A5A6-775E17C41F3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0246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3E22C-0EBC-4FB3-8476-BA0AF4160ABA}" type="datetime1">
              <a:rPr lang="en-US" altLang="en-US"/>
              <a:pPr>
                <a:defRPr/>
              </a:pPr>
              <a:t>9/7/2016</a:t>
            </a:fld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3BFA3-3FD2-49C8-A563-CE7FE1BA39E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5360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344488"/>
            <a:ext cx="8472488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1202B-8285-4D74-A9BD-B4F34DB914E7}" type="datetime1">
              <a:rPr lang="en-US" altLang="en-US"/>
              <a:pPr>
                <a:defRPr/>
              </a:pPr>
              <a:t>9/7/2016</a:t>
            </a:fld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2C80F-1C4F-4AF8-843D-842CCAE23AA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4483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28625" y="344488"/>
            <a:ext cx="8472488" cy="5554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144C8-0477-4C38-9C58-35D808E6A515}" type="datetime1">
              <a:rPr lang="en-US" altLang="en-US"/>
              <a:pPr>
                <a:defRPr/>
              </a:pPr>
              <a:t>9/7/2016</a:t>
            </a:fld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63BAF-228E-4063-86B6-01848A185A1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5622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80FB6-31D3-49E7-9F77-B664D269E4C8}" type="datetime1">
              <a:rPr lang="en-US" altLang="en-US"/>
              <a:pPr>
                <a:defRPr/>
              </a:pPr>
              <a:t>9/7/2016</a:t>
            </a:fld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79B7C-D7CA-48B4-BD5E-AB908C0D5D0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1377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2E7BA-E487-44C7-BC75-26BBA2037429}" type="datetime1">
              <a:rPr lang="en-US" altLang="en-US"/>
              <a:pPr>
                <a:defRPr/>
              </a:pPr>
              <a:t>9/7/2016</a:t>
            </a:fld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E5755-3C54-4F15-8603-FC22276E6B0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1741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23AD2-241D-41CF-BF16-C767F970D4B0}" type="datetime1">
              <a:rPr lang="en-US" altLang="en-US"/>
              <a:pPr>
                <a:defRPr/>
              </a:pPr>
              <a:t>9/7/2016</a:t>
            </a:fld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46585-0137-49BD-B4FF-BF41D5DA639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26188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ABD93-32BC-4C31-8890-2E884F576AD3}" type="datetime1">
              <a:rPr lang="en-US" altLang="en-US"/>
              <a:pPr>
                <a:defRPr/>
              </a:pPr>
              <a:t>9/7/2016</a:t>
            </a:fld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DE846-B35F-4D21-B481-7E10D1BE926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5147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2F832-E585-4431-B524-6DF1CF8F09C9}" type="datetime1">
              <a:rPr lang="en-US" altLang="en-US"/>
              <a:pPr>
                <a:defRPr/>
              </a:pPr>
              <a:t>9/7/2016</a:t>
            </a:fld>
            <a:endParaRPr lang="en-US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FB22E-5195-4F6D-B5C5-93CB30FE0A0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36303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F1FC1-7834-4387-9C4A-5BB4F9BE018D}" type="datetime1">
              <a:rPr lang="en-US" altLang="en-US"/>
              <a:pPr>
                <a:defRPr/>
              </a:pPr>
              <a:t>9/7/2016</a:t>
            </a:fld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206EE-D6AB-4478-92D0-3A1E63025B8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13292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BEB3C-44E2-42D6-959E-BE5C84233848}" type="datetime1">
              <a:rPr lang="en-US" altLang="en-US"/>
              <a:pPr>
                <a:defRPr/>
              </a:pPr>
              <a:t>9/7/2016</a:t>
            </a:fld>
            <a:endParaRPr lang="en-US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E4D24-8BFD-455B-A54A-9C557658716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562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BF441-CBF5-4B15-8237-B95B7A2CF362}" type="datetime1">
              <a:rPr lang="en-US" altLang="en-US"/>
              <a:pPr>
                <a:defRPr/>
              </a:pPr>
              <a:t>9/7/2016</a:t>
            </a:fld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F4873-D87D-462A-959F-77F7DFE69AB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8817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00F56-19F2-4A92-AA9F-E8E9657FC455}" type="datetime1">
              <a:rPr lang="en-US" altLang="en-US"/>
              <a:pPr>
                <a:defRPr/>
              </a:pPr>
              <a:t>9/7/2016</a:t>
            </a:fld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CDD81-8D2F-4DDD-A973-760FC41977E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7118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Select to edit master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Select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92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6D1C1CB-6092-4A0F-BB84-E994BB0D9A70}" type="datetime1">
              <a:rPr lang="en-US" altLang="en-US"/>
              <a:pPr>
                <a:defRPr/>
              </a:pPr>
              <a:t>9/7/2016</a:t>
            </a:fld>
            <a:endParaRPr lang="en-US" altLang="en-US" dirty="0"/>
          </a:p>
        </p:txBody>
      </p:sp>
      <p:sp>
        <p:nvSpPr>
          <p:cNvPr id="392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92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991DCA2-1F71-4472-B3C5-E23CD3D2EC7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594360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D2F6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1D2F68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>
              <a:defRPr/>
            </a:pPr>
            <a:endParaRPr lang="en-US" altLang="en-US" sz="1400" dirty="0" smtClean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>
              <a:defRPr/>
            </a:pPr>
            <a:fld id="{F0BA6B1D-2377-47F8-B090-9AA05405988C}" type="slidenum">
              <a:rPr lang="en-US" altLang="en-US" sz="1200" smtClean="0">
                <a:solidFill>
                  <a:srgbClr val="304B80"/>
                </a:solidFill>
              </a:rPr>
              <a:pPr algn="r" eaLnBrk="1" hangingPunct="1">
                <a:defRPr/>
              </a:pPr>
              <a:t>‹#›</a:t>
            </a:fld>
            <a:r>
              <a:rPr lang="en-US" altLang="en-US" sz="1200" dirty="0" smtClean="0">
                <a:solidFill>
                  <a:srgbClr val="304B80"/>
                </a:solidFill>
              </a:rPr>
              <a:t>  of 30</a:t>
            </a:r>
          </a:p>
        </p:txBody>
      </p:sp>
      <p:grpSp>
        <p:nvGrpSpPr>
          <p:cNvPr id="1033" name="Group 9"/>
          <p:cNvGrpSpPr>
            <a:grpSpLocks/>
          </p:cNvGrpSpPr>
          <p:nvPr/>
        </p:nvGrpSpPr>
        <p:grpSpPr bwMode="auto">
          <a:xfrm>
            <a:off x="6324600" y="6096000"/>
            <a:ext cx="2047875" cy="609600"/>
            <a:chOff x="3596" y="3858"/>
            <a:chExt cx="1291" cy="417"/>
          </a:xfrm>
        </p:grpSpPr>
        <p:pic>
          <p:nvPicPr>
            <p:cNvPr id="1034" name="Picture 10" descr="NEW FAA LOGO"/>
            <p:cNvPicPr>
              <a:picLocks noChangeAspect="1" noChangeArrowheads="1"/>
            </p:cNvPicPr>
            <p:nvPr userDrawn="1"/>
          </p:nvPicPr>
          <p:blipFill>
            <a:blip r:embed="rId16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" name="Text Box 11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4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algn="ctr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algn="ctr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algn="ctr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algn="ctr"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l" eaLnBrk="1" hangingPunct="1">
                <a:lnSpc>
                  <a:spcPct val="85000"/>
                </a:lnSpc>
                <a:defRPr/>
              </a:pPr>
              <a:r>
                <a:rPr lang="en-US" altLang="en-US" sz="1200" dirty="0" smtClean="0">
                  <a:solidFill>
                    <a:srgbClr val="304B80"/>
                  </a:solidFill>
                </a:rPr>
                <a:t>Federal Aviation</a:t>
              </a:r>
            </a:p>
            <a:p>
              <a:pPr algn="l" eaLnBrk="1" hangingPunct="1">
                <a:lnSpc>
                  <a:spcPct val="85000"/>
                </a:lnSpc>
                <a:defRPr/>
              </a:pPr>
              <a:r>
                <a:rPr lang="en-US" altLang="en-US" sz="1200" dirty="0" smtClean="0">
                  <a:solidFill>
                    <a:srgbClr val="304B80"/>
                  </a:solidFill>
                </a:rPr>
                <a:t>Administration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  <p:sldLayoutId id="2147484043" r:id="rId13"/>
    <p:sldLayoutId id="2147484044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304B8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04B80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04B80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04B80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304B80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304B80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304B80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304B80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304B80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FAAFatigue_Trailer_Final.wmv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7"/>
          <p:cNvSpPr>
            <a:spLocks noChangeArrowheads="1"/>
          </p:cNvSpPr>
          <p:nvPr/>
        </p:nvSpPr>
        <p:spPr bwMode="auto">
          <a:xfrm>
            <a:off x="0" y="685800"/>
            <a:ext cx="56388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304B80"/>
                </a:solidFill>
              </a:rPr>
              <a:t>Maintenance Human Factors R&amp;D: Status Report</a:t>
            </a:r>
            <a:endParaRPr lang="en-US" altLang="en-US" dirty="0"/>
          </a:p>
        </p:txBody>
      </p:sp>
      <p:sp>
        <p:nvSpPr>
          <p:cNvPr id="3075" name="Text Box 18"/>
          <p:cNvSpPr txBox="1">
            <a:spLocks noChangeArrowheads="1"/>
          </p:cNvSpPr>
          <p:nvPr/>
        </p:nvSpPr>
        <p:spPr bwMode="auto">
          <a:xfrm>
            <a:off x="228600" y="3505200"/>
            <a:ext cx="43370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04B80"/>
                </a:solidFill>
              </a:rPr>
              <a:t>Dr. Bill Johnson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04B80"/>
                </a:solidFill>
              </a:rPr>
              <a:t>Chief Scientific and Technical Advisor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04B80"/>
                </a:solidFill>
              </a:rPr>
              <a:t>Human Factors in Maintenance</a:t>
            </a:r>
          </a:p>
        </p:txBody>
      </p:sp>
      <p:sp>
        <p:nvSpPr>
          <p:cNvPr id="3076" name="Text Box 19"/>
          <p:cNvSpPr txBox="1">
            <a:spLocks noChangeArrowheads="1"/>
          </p:cNvSpPr>
          <p:nvPr/>
        </p:nvSpPr>
        <p:spPr bwMode="auto">
          <a:xfrm>
            <a:off x="304800" y="4724400"/>
            <a:ext cx="25177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smtClean="0">
                <a:solidFill>
                  <a:srgbClr val="304B80"/>
                </a:solidFill>
              </a:rPr>
              <a:t>bill-dr.johnson@faa.gov</a:t>
            </a:r>
            <a:endParaRPr lang="en-US" altLang="en-US" sz="1600" dirty="0">
              <a:solidFill>
                <a:srgbClr val="304B80"/>
              </a:solidFill>
            </a:endParaRPr>
          </a:p>
        </p:txBody>
      </p:sp>
      <p:pic>
        <p:nvPicPr>
          <p:cNvPr id="3077" name="Picture 5" descr="Half Davinc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38" y="0"/>
            <a:ext cx="3352800" cy="60960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80"/>
            </a:solidFill>
            <a:miter lim="800000"/>
            <a:headEnd/>
            <a:tailEnd/>
          </a:ln>
        </p:spPr>
      </p:pic>
      <p:sp>
        <p:nvSpPr>
          <p:cNvPr id="3078" name="Text Box 22"/>
          <p:cNvSpPr txBox="1">
            <a:spLocks noChangeArrowheads="1"/>
          </p:cNvSpPr>
          <p:nvPr/>
        </p:nvSpPr>
        <p:spPr bwMode="auto">
          <a:xfrm>
            <a:off x="288925" y="6034088"/>
            <a:ext cx="34385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304B80"/>
                </a:solidFill>
              </a:rPr>
              <a:t>FAA Research and Development Advisory Committee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304B80"/>
                </a:solidFill>
              </a:rPr>
              <a:t>Washington, DC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304B80"/>
                </a:solidFill>
              </a:rPr>
              <a:t>September 8, 2016</a:t>
            </a:r>
            <a:endParaRPr lang="en-US" altLang="en-US" sz="1000" dirty="0">
              <a:solidFill>
                <a:srgbClr val="304B80"/>
              </a:solidFill>
              <a:latin typeface="Arial Black" pitchFamily="34" charset="0"/>
            </a:endParaRPr>
          </a:p>
        </p:txBody>
      </p:sp>
      <p:grpSp>
        <p:nvGrpSpPr>
          <p:cNvPr id="3079" name="Group 8"/>
          <p:cNvGrpSpPr>
            <a:grpSpLocks/>
          </p:cNvGrpSpPr>
          <p:nvPr/>
        </p:nvGrpSpPr>
        <p:grpSpPr bwMode="auto">
          <a:xfrm>
            <a:off x="6583363" y="6162675"/>
            <a:ext cx="1966912" cy="579438"/>
            <a:chOff x="6491645" y="6199643"/>
            <a:chExt cx="1966555" cy="579351"/>
          </a:xfrm>
        </p:grpSpPr>
        <p:pic>
          <p:nvPicPr>
            <p:cNvPr id="3080" name="Picture 6" descr="NEW FAA LOGO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6491645" y="6199643"/>
              <a:ext cx="571955" cy="579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1" name="Text Box 7"/>
            <p:cNvSpPr txBox="1">
              <a:spLocks noChangeArrowheads="1"/>
            </p:cNvSpPr>
            <p:nvPr/>
          </p:nvSpPr>
          <p:spPr bwMode="auto">
            <a:xfrm>
              <a:off x="7087937" y="6288162"/>
              <a:ext cx="1370263" cy="402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0B0646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0B0646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01638" y="104775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2"/>
                </a:solidFill>
              </a:rPr>
              <a:t>Post Mx and Preflight Checks??</a:t>
            </a:r>
          </a:p>
        </p:txBody>
      </p:sp>
      <p:pic>
        <p:nvPicPr>
          <p:cNvPr id="12291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295400"/>
            <a:ext cx="4454525" cy="4619625"/>
          </a:xfrm>
        </p:spPr>
      </p:pic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7D78B1-3104-4763-82E3-DEE3F87044A4}" type="slidenum">
              <a:rPr lang="en-US" altLang="en-US" sz="1400" b="0" smtClean="0">
                <a:solidFill>
                  <a:schemeClr val="bg1"/>
                </a:solidFill>
                <a:latin typeface="Times New Roman" pitchFamily="18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400" b="0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229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219200"/>
            <a:ext cx="43434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97100"/>
            <a:ext cx="2587625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76200"/>
            <a:ext cx="7315200" cy="914400"/>
          </a:xfrm>
        </p:spPr>
      </p:pic>
      <p:pic>
        <p:nvPicPr>
          <p:cNvPr id="1331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12838"/>
            <a:ext cx="312420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circadian_p090528_01as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419600"/>
            <a:ext cx="1628775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242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1B0690-E790-4959-A5BB-9385CBB46F96}" type="slidenum">
              <a:rPr lang="en-US" altLang="en-US" sz="1400" b="0" smtClean="0">
                <a:solidFill>
                  <a:schemeClr val="bg1"/>
                </a:solidFill>
                <a:latin typeface="Times New Roman" pitchFamily="18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 b="0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434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0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955" name="Picture 3" descr="SHEL 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11200"/>
            <a:ext cx="214630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5957" name="Picture 5" descr="Risk Assess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0"/>
            <a:ext cx="30480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5958" name="Picture 6" descr="Swiss Cheez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794000"/>
            <a:ext cx="32004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5959" name="Picture 7" descr="Bow T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667000"/>
            <a:ext cx="2286000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5960" name="Picture 7" descr="Summa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038600"/>
            <a:ext cx="4724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 descr="DirtyDozenList cop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5"/>
          <a:stretch>
            <a:fillRect/>
          </a:stretch>
        </p:blipFill>
        <p:spPr bwMode="auto">
          <a:xfrm>
            <a:off x="568325" y="4699000"/>
            <a:ext cx="2327275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95250"/>
            <a:ext cx="4267200" cy="6251575"/>
          </a:xfrm>
        </p:spPr>
      </p:pic>
      <p:sp>
        <p:nvSpPr>
          <p:cNvPr id="1638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06F428-2BFA-4375-9127-36C70D54455C}" type="slidenum">
              <a:rPr lang="en-US" altLang="en-US" sz="1400" b="0" smtClean="0">
                <a:solidFill>
                  <a:schemeClr val="bg1"/>
                </a:solidFill>
                <a:latin typeface="Times New Roman" pitchFamily="18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400" b="0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270750" cy="682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6315075"/>
            <a:ext cx="4983163" cy="5238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Arial" pitchFamily="34" charset="0"/>
              </a:rPr>
              <a:t>www.humanfactorsinfo.com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158750"/>
            <a:ext cx="3154362" cy="5462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0" y="347663"/>
            <a:ext cx="3392488" cy="5818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5" y="1031875"/>
            <a:ext cx="3306763" cy="5678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1520825"/>
            <a:ext cx="3078163" cy="533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82550"/>
            <a:ext cx="3140075" cy="55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563563"/>
            <a:ext cx="3021013" cy="537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0"/>
            <a:ext cx="8075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7316" name="Picture 4" descr="Fatigue training Cab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35355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2"/>
          <p:cNvSpPr txBox="1">
            <a:spLocks noChangeArrowheads="1"/>
          </p:cNvSpPr>
          <p:nvPr/>
        </p:nvSpPr>
        <p:spPr bwMode="auto">
          <a:xfrm>
            <a:off x="228600" y="6099175"/>
            <a:ext cx="3438525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304B80"/>
                </a:solidFill>
              </a:rPr>
              <a:t>FAA Research and Development Advisory Committee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304B80"/>
                </a:solidFill>
              </a:rPr>
              <a:t>Washington, DC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304B80"/>
                </a:solidFill>
              </a:rPr>
              <a:t>September 8, 2016</a:t>
            </a:r>
            <a:endParaRPr lang="en-US" altLang="en-US" sz="1000" dirty="0">
              <a:solidFill>
                <a:srgbClr val="304B80"/>
              </a:solidFill>
              <a:latin typeface="Arial Black" pitchFamily="34" charset="0"/>
            </a:endParaRPr>
          </a:p>
        </p:txBody>
      </p:sp>
      <p:grpSp>
        <p:nvGrpSpPr>
          <p:cNvPr id="4099" name="Group 8"/>
          <p:cNvGrpSpPr>
            <a:grpSpLocks/>
          </p:cNvGrpSpPr>
          <p:nvPr/>
        </p:nvGrpSpPr>
        <p:grpSpPr bwMode="auto">
          <a:xfrm>
            <a:off x="6583363" y="6162675"/>
            <a:ext cx="1966912" cy="579438"/>
            <a:chOff x="6491645" y="6199643"/>
            <a:chExt cx="1966555" cy="579351"/>
          </a:xfrm>
        </p:grpSpPr>
        <p:pic>
          <p:nvPicPr>
            <p:cNvPr id="4103" name="Picture 6" descr="NEW FAA LOG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6491645" y="6199643"/>
              <a:ext cx="571955" cy="579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4" name="Text Box 7"/>
            <p:cNvSpPr txBox="1">
              <a:spLocks noChangeArrowheads="1"/>
            </p:cNvSpPr>
            <p:nvPr/>
          </p:nvSpPr>
          <p:spPr bwMode="auto">
            <a:xfrm>
              <a:off x="7087937" y="6288162"/>
              <a:ext cx="1370263" cy="402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0B0646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0B0646"/>
                  </a:solidFill>
                </a:rPr>
                <a:t>Administration</a:t>
              </a:r>
            </a:p>
          </p:txBody>
        </p:sp>
      </p:grpSp>
      <p:pic>
        <p:nvPicPr>
          <p:cNvPr id="410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2425"/>
            <a:ext cx="368617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3190875"/>
            <a:ext cx="4225925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3200400"/>
            <a:ext cx="306228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68348F-6A3E-4CC5-8BE3-D0202A75BB5D}" type="slidenum">
              <a:rPr lang="en-US" altLang="en-US" sz="1400" b="0" smtClean="0">
                <a:solidFill>
                  <a:schemeClr val="bg1"/>
                </a:solidFill>
                <a:latin typeface="Times New Roman" pitchFamily="18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 b="0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5" name="Picture 3" descr="Groundedposter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0C8196-4890-4E4B-BDD9-0EA2FB64B69A}" type="slidenum">
              <a:rPr lang="en-US" altLang="en-US" sz="1400" b="0" smtClean="0">
                <a:solidFill>
                  <a:schemeClr val="bg1"/>
                </a:solidFill>
                <a:latin typeface="Times New Roman" pitchFamily="18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400" b="0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5" name="Picture 5" descr="Poster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3" y="0"/>
            <a:ext cx="9148762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4450" y="0"/>
            <a:ext cx="9188450" cy="6858000"/>
          </a:xfrm>
        </p:spPr>
      </p:pic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0496A7-CB96-4A14-8A49-A519E5927F1E}" type="slidenum">
              <a:rPr lang="en-US" altLang="en-US" sz="1400" b="0" smtClean="0">
                <a:solidFill>
                  <a:schemeClr val="bg1"/>
                </a:solidFill>
                <a:latin typeface="Times New Roman" pitchFamily="18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 b="0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D552AD-D767-423B-A635-121775D4BBCC}" type="slidenum">
              <a:rPr lang="en-US" altLang="en-US" sz="1400" b="0" smtClean="0">
                <a:solidFill>
                  <a:schemeClr val="bg1"/>
                </a:solidFill>
                <a:latin typeface="Times New Roman" pitchFamily="18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400" b="0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560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34272A-CECA-4F7A-90C9-A27BABB8CDCE}" type="slidenum">
              <a:rPr lang="en-US" altLang="en-US" sz="1400" b="0" smtClean="0">
                <a:solidFill>
                  <a:schemeClr val="bg1"/>
                </a:solidFill>
                <a:latin typeface="Times New Roman" pitchFamily="18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400" b="0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662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16100"/>
            <a:ext cx="41481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7663"/>
            <a:ext cx="4206875" cy="5678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 smtClean="0"/>
          </a:p>
        </p:txBody>
      </p:sp>
      <p:sp>
        <p:nvSpPr>
          <p:cNvPr id="2765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5B58A3-56ED-49C8-9A9B-1A590D4AC325}" type="slidenum">
              <a:rPr lang="en-US" altLang="en-US" sz="1400" b="0" smtClean="0">
                <a:solidFill>
                  <a:schemeClr val="bg1"/>
                </a:solidFill>
                <a:latin typeface="Times New Roman" pitchFamily="18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400" b="0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765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52400"/>
            <a:ext cx="5691188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3" name="Group 13"/>
          <p:cNvGrpSpPr>
            <a:grpSpLocks/>
          </p:cNvGrpSpPr>
          <p:nvPr/>
        </p:nvGrpSpPr>
        <p:grpSpPr bwMode="auto">
          <a:xfrm>
            <a:off x="439738" y="5181600"/>
            <a:ext cx="3406775" cy="738188"/>
            <a:chOff x="247226" y="6019800"/>
            <a:chExt cx="3407810" cy="738664"/>
          </a:xfrm>
        </p:grpSpPr>
        <p:pic>
          <p:nvPicPr>
            <p:cNvPr id="27659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26" y="6019800"/>
              <a:ext cx="811137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0" name="TextBox 15"/>
            <p:cNvSpPr txBox="1">
              <a:spLocks noChangeArrowheads="1"/>
            </p:cNvSpPr>
            <p:nvPr/>
          </p:nvSpPr>
          <p:spPr bwMode="auto">
            <a:xfrm>
              <a:off x="1058363" y="6019800"/>
              <a:ext cx="2596673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99CC"/>
                  </a:solidFill>
                </a:rPr>
                <a:t>Regional Airline Association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99CC"/>
                  </a:solidFill>
                </a:rPr>
                <a:t>Charlotte, NC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rgbClr val="0099CC"/>
                  </a:solidFill>
                </a:rPr>
                <a:t>May 11, 2016</a:t>
              </a:r>
            </a:p>
          </p:txBody>
        </p:sp>
      </p:grpSp>
      <p:grpSp>
        <p:nvGrpSpPr>
          <p:cNvPr id="27654" name="Group 10"/>
          <p:cNvGrpSpPr>
            <a:grpSpLocks/>
          </p:cNvGrpSpPr>
          <p:nvPr/>
        </p:nvGrpSpPr>
        <p:grpSpPr bwMode="auto">
          <a:xfrm>
            <a:off x="3846513" y="5227638"/>
            <a:ext cx="4437062" cy="644525"/>
            <a:chOff x="358775" y="2725738"/>
            <a:chExt cx="4437063" cy="644525"/>
          </a:xfrm>
        </p:grpSpPr>
        <p:pic>
          <p:nvPicPr>
            <p:cNvPr id="27657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775" y="2725738"/>
              <a:ext cx="3279775" cy="64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8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0300" y="2760663"/>
              <a:ext cx="1125538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655" name="Picture 6" descr="TSI Icon gold stars Avi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14800"/>
            <a:ext cx="12192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16400"/>
            <a:ext cx="21431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4E84F0F-86A2-47A3-BD4B-B647152EEBD6}" type="slidenum">
              <a:rPr lang="en-US" altLang="en-US" sz="1400" b="0" smtClean="0">
                <a:solidFill>
                  <a:schemeClr val="bg1"/>
                </a:solidFill>
                <a:latin typeface="Times New Roman" pitchFamily="18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 b="0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867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maintainability</a:t>
            </a:r>
          </a:p>
        </p:txBody>
      </p:sp>
      <p:sp>
        <p:nvSpPr>
          <p:cNvPr id="2969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CA7728-452B-4D70-BCBF-5ECE353C03F7}" type="slidenum">
              <a:rPr lang="en-US" altLang="en-US" sz="1400" b="0" smtClean="0">
                <a:solidFill>
                  <a:schemeClr val="bg1"/>
                </a:solidFill>
                <a:latin typeface="Times New Roman" pitchFamily="18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400" b="0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970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9144000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0944861"/>
              </p:ext>
            </p:extLst>
          </p:nvPr>
        </p:nvGraphicFramePr>
        <p:xfrm>
          <a:off x="1600200" y="2209800"/>
          <a:ext cx="6330028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7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6B2CED-C82D-4A02-B7A5-40B7AA7AD72C}" type="slidenum">
              <a:rPr lang="en-US" altLang="en-US" sz="1400" b="0" smtClean="0">
                <a:solidFill>
                  <a:schemeClr val="bg1"/>
                </a:solidFill>
                <a:latin typeface="Times New Roman" pitchFamily="18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400" b="0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072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"/>
            <a:ext cx="42735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6977145"/>
              </p:ext>
            </p:extLst>
          </p:nvPr>
        </p:nvGraphicFramePr>
        <p:xfrm>
          <a:off x="117475" y="1524000"/>
          <a:ext cx="8915400" cy="4571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1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2"/>
          <p:cNvSpPr txBox="1">
            <a:spLocks noChangeArrowheads="1"/>
          </p:cNvSpPr>
          <p:nvPr/>
        </p:nvSpPr>
        <p:spPr bwMode="auto">
          <a:xfrm>
            <a:off x="228600" y="6099175"/>
            <a:ext cx="3438525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304B80"/>
                </a:solidFill>
              </a:rPr>
              <a:t>FAA Research and Development Advisory Committee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304B80"/>
                </a:solidFill>
              </a:rPr>
              <a:t>Washington, DC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304B80"/>
                </a:solidFill>
              </a:rPr>
              <a:t>September 8, 2016</a:t>
            </a:r>
            <a:endParaRPr lang="en-US" altLang="en-US" sz="1000" dirty="0">
              <a:solidFill>
                <a:srgbClr val="304B80"/>
              </a:solidFill>
              <a:latin typeface="Arial Black" pitchFamily="34" charset="0"/>
            </a:endParaRPr>
          </a:p>
        </p:txBody>
      </p:sp>
      <p:grpSp>
        <p:nvGrpSpPr>
          <p:cNvPr id="31747" name="Group 8"/>
          <p:cNvGrpSpPr>
            <a:grpSpLocks/>
          </p:cNvGrpSpPr>
          <p:nvPr/>
        </p:nvGrpSpPr>
        <p:grpSpPr bwMode="auto">
          <a:xfrm>
            <a:off x="6583363" y="6162675"/>
            <a:ext cx="1966912" cy="579438"/>
            <a:chOff x="6491645" y="6199643"/>
            <a:chExt cx="1966555" cy="579351"/>
          </a:xfrm>
        </p:grpSpPr>
        <p:pic>
          <p:nvPicPr>
            <p:cNvPr id="31751" name="Picture 6" descr="NEW FAA LOGO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6491645" y="6199643"/>
              <a:ext cx="571955" cy="579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2" name="Text Box 7"/>
            <p:cNvSpPr txBox="1">
              <a:spLocks noChangeArrowheads="1"/>
            </p:cNvSpPr>
            <p:nvPr/>
          </p:nvSpPr>
          <p:spPr bwMode="auto">
            <a:xfrm>
              <a:off x="7087937" y="6288162"/>
              <a:ext cx="1370263" cy="402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0B0646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0B0646"/>
                  </a:solidFill>
                </a:rPr>
                <a:t>Administration</a:t>
              </a:r>
            </a:p>
          </p:txBody>
        </p:sp>
      </p:grpSp>
      <p:pic>
        <p:nvPicPr>
          <p:cNvPr id="3174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2425"/>
            <a:ext cx="368617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3190875"/>
            <a:ext cx="4225925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3200400"/>
            <a:ext cx="306228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8788"/>
            <a:ext cx="2786063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2438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419100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88" y="3429000"/>
            <a:ext cx="3886200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9-12-2008 05;51;53P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305926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6334125" y="4343400"/>
            <a:ext cx="2817813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FFFF"/>
                </a:solidFill>
                <a:latin typeface="Script MT Bold" pitchFamily="66" charset="0"/>
              </a:rPr>
              <a:t>Thank you,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FFFF"/>
                </a:solidFill>
                <a:latin typeface="Script MT Bold" pitchFamily="66" charset="0"/>
              </a:rPr>
              <a:t>Bill Johnson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FFFFFF"/>
              </a:solidFill>
              <a:latin typeface="Script MT Bold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FFFFFF"/>
              </a:solidFill>
            </a:endParaRPr>
          </a:p>
        </p:txBody>
      </p:sp>
      <p:sp>
        <p:nvSpPr>
          <p:cNvPr id="32772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 b="0" dirty="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B29BA0-E4A2-467D-9DED-F15C8B9C050A}" type="slidenum">
              <a:rPr lang="en-US" altLang="en-US" sz="1400" b="0" smtClean="0">
                <a:solidFill>
                  <a:schemeClr val="bg1"/>
                </a:solidFill>
                <a:latin typeface="Times New Roman" pitchFamily="18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400" b="0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533400"/>
            <a:ext cx="37750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533400"/>
            <a:ext cx="36576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3657600"/>
            <a:ext cx="3814763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25" y="3657600"/>
            <a:ext cx="3557588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4BCE56-D8CF-4FA5-942C-4D893732DD28}" type="slidenum">
              <a:rPr lang="en-US" altLang="en-US" sz="1400" b="0" smtClean="0">
                <a:solidFill>
                  <a:schemeClr val="bg1"/>
                </a:solidFill>
                <a:latin typeface="Times New Roman" pitchFamily="18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400" b="0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8196" name="Picture 3" descr="Driver fatigu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075" y="304800"/>
            <a:ext cx="4079875" cy="3059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4157663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05213"/>
            <a:ext cx="4195763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0" y="3581400"/>
            <a:ext cx="38639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472488" cy="609600"/>
          </a:xfrm>
        </p:spPr>
        <p:txBody>
          <a:bodyPr/>
          <a:lstStyle/>
          <a:p>
            <a:pPr eaLnBrk="1" hangingPunct="1"/>
            <a:r>
              <a:rPr lang="en-US" altLang="en-US" sz="3200" dirty="0" smtClean="0"/>
              <a:t/>
            </a:r>
            <a:br>
              <a:rPr lang="en-US" altLang="en-US" sz="3200" dirty="0" smtClean="0"/>
            </a:br>
            <a:endParaRPr lang="en-US" altLang="en-US" sz="3200" dirty="0" smtClean="0"/>
          </a:p>
        </p:txBody>
      </p:sp>
      <p:pic>
        <p:nvPicPr>
          <p:cNvPr id="1316867" name="Picture 3" descr="N350AN_Nose_Gear_Collapse_(AFW)_Page_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5600"/>
            <a:ext cx="41529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4632325" y="1055688"/>
            <a:ext cx="184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800" dirty="0"/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35363" y="3352800"/>
            <a:ext cx="2378075" cy="3171825"/>
          </a:xfrm>
        </p:spPr>
      </p:pic>
      <p:pic>
        <p:nvPicPr>
          <p:cNvPr id="10" name="Picture 4" descr="N350AN_Nose_Gear_Collapse_(AFW)_Page_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233363"/>
            <a:ext cx="3749675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pic>
        <p:nvPicPr>
          <p:cNvPr id="9219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375" y="1295400"/>
            <a:ext cx="2697163" cy="2620963"/>
          </a:xfrm>
        </p:spPr>
      </p:pic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EAEB01-4C0C-4A46-B4CC-E7EC0DABD31D}" type="slidenum">
              <a:rPr lang="en-US" altLang="en-US" sz="1400" b="0" smtClean="0">
                <a:solidFill>
                  <a:schemeClr val="bg1"/>
                </a:solidFill>
                <a:latin typeface="Times New Roman" pitchFamily="18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 b="0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922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1000"/>
            <a:ext cx="6096000" cy="522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425" y="1143000"/>
            <a:ext cx="4702175" cy="3209925"/>
          </a:xfrm>
        </p:spPr>
      </p:pic>
      <p:sp>
        <p:nvSpPr>
          <p:cNvPr id="1024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A140AA-98E6-4CA7-AF00-A7971A05BA3D}" type="slidenum">
              <a:rPr lang="en-US" altLang="en-US" sz="1400" b="0" smtClean="0">
                <a:solidFill>
                  <a:schemeClr val="bg1"/>
                </a:solidFill>
                <a:latin typeface="Times New Roman" pitchFamily="18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400" b="0" dirty="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024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62225"/>
            <a:ext cx="40481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22"/>
          <p:cNvSpPr txBox="1">
            <a:spLocks noChangeArrowheads="1"/>
          </p:cNvSpPr>
          <p:nvPr/>
        </p:nvSpPr>
        <p:spPr bwMode="auto">
          <a:xfrm>
            <a:off x="288925" y="6034088"/>
            <a:ext cx="34385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304B80"/>
                </a:solidFill>
              </a:rPr>
              <a:t>FAA Research and Development Advisory Committee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304B80"/>
                </a:solidFill>
              </a:rPr>
              <a:t>Washington, DC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>
                <a:solidFill>
                  <a:srgbClr val="304B80"/>
                </a:solidFill>
              </a:rPr>
              <a:t>September 8, 2016</a:t>
            </a:r>
            <a:endParaRPr lang="en-US" altLang="en-US" sz="1000" dirty="0">
              <a:solidFill>
                <a:srgbClr val="304B8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152400"/>
            <a:ext cx="7323138" cy="6705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Master">
  <a:themeElements>
    <a:clrScheme name="Titl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itl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A7335E1805E44495268AE629753871" ma:contentTypeVersion="6" ma:contentTypeDescription="Create a new document." ma:contentTypeScope="" ma:versionID="bafd424518a3d855d9383cb3da8610d1">
  <xsd:schema xmlns:xsd="http://www.w3.org/2001/XMLSchema" xmlns:xs="http://www.w3.org/2001/XMLSchema" xmlns:p="http://schemas.microsoft.com/office/2006/metadata/properties" xmlns:ns2="a4c11e10-6fbc-43d3-ac72-3e5fce9ced22" targetNamespace="http://schemas.microsoft.com/office/2006/metadata/properties" ma:root="true" ma:fieldsID="c1e546dc03a8a1795afe111ee3498295" ns2:_="">
    <xsd:import namespace="a4c11e10-6fbc-43d3-ac72-3e5fce9ced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c11e10-6fbc-43d3-ac72-3e5fce9ced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A616709-4744-404C-B72F-7C9B1C1386AC}"/>
</file>

<file path=customXml/itemProps2.xml><?xml version="1.0" encoding="utf-8"?>
<ds:datastoreItem xmlns:ds="http://schemas.openxmlformats.org/officeDocument/2006/customXml" ds:itemID="{E6605C1C-1866-4D5D-A022-083CE5BC96BF}"/>
</file>

<file path=customXml/itemProps3.xml><?xml version="1.0" encoding="utf-8"?>
<ds:datastoreItem xmlns:ds="http://schemas.openxmlformats.org/officeDocument/2006/customXml" ds:itemID="{5B18C7CF-3C1D-4511-956B-6A3DB5909719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42085</TotalTime>
  <Words>428</Words>
  <Application>Microsoft Office PowerPoint</Application>
  <PresentationFormat>On-screen Show (4:3)</PresentationFormat>
  <Paragraphs>139</Paragraphs>
  <Slides>30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Title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Post Mx and Preflight Checks??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maintainability</vt:lpstr>
      <vt:lpstr>PowerPoint Presentation</vt:lpstr>
      <vt:lpstr>PowerPoint Presentation</vt:lpstr>
      <vt:lpstr>PowerPoint Presentation</vt:lpstr>
    </vt:vector>
  </TitlesOfParts>
  <Company>Federal Aviation Administration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W. Johnson/J. Ciaccio</dc:creator>
  <cp:lastModifiedBy>AVS Enterprise</cp:lastModifiedBy>
  <cp:revision>922</cp:revision>
  <cp:lastPrinted>2016-09-07T18:03:51Z</cp:lastPrinted>
  <dcterms:created xsi:type="dcterms:W3CDTF">2007-08-14T14:09:58Z</dcterms:created>
  <dcterms:modified xsi:type="dcterms:W3CDTF">2016-09-07T19:01:24Z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0x0101009DA7335E1805E44495268AE629753871</vt:lpwstr>
  </property>
</Properties>
</file>