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3"/>
  </p:notesMasterIdLst>
  <p:handoutMasterIdLst>
    <p:handoutMasterId r:id="rId44"/>
  </p:handoutMasterIdLst>
  <p:sldIdLst>
    <p:sldId id="290" r:id="rId5"/>
    <p:sldId id="291" r:id="rId6"/>
    <p:sldId id="292" r:id="rId7"/>
    <p:sldId id="293" r:id="rId8"/>
    <p:sldId id="306" r:id="rId9"/>
    <p:sldId id="262" r:id="rId10"/>
    <p:sldId id="265" r:id="rId11"/>
    <p:sldId id="266" r:id="rId12"/>
    <p:sldId id="269" r:id="rId13"/>
    <p:sldId id="294" r:id="rId14"/>
    <p:sldId id="275" r:id="rId15"/>
    <p:sldId id="307" r:id="rId16"/>
    <p:sldId id="271" r:id="rId17"/>
    <p:sldId id="277" r:id="rId18"/>
    <p:sldId id="308" r:id="rId19"/>
    <p:sldId id="272" r:id="rId20"/>
    <p:sldId id="281" r:id="rId21"/>
    <p:sldId id="309" r:id="rId22"/>
    <p:sldId id="299" r:id="rId23"/>
    <p:sldId id="288" r:id="rId24"/>
    <p:sldId id="310" r:id="rId25"/>
    <p:sldId id="300" r:id="rId26"/>
    <p:sldId id="258" r:id="rId27"/>
    <p:sldId id="259" r:id="rId28"/>
    <p:sldId id="261" r:id="rId29"/>
    <p:sldId id="263" r:id="rId30"/>
    <p:sldId id="264" r:id="rId31"/>
    <p:sldId id="270" r:id="rId32"/>
    <p:sldId id="268" r:id="rId33"/>
    <p:sldId id="304" r:id="rId34"/>
    <p:sldId id="305" r:id="rId35"/>
    <p:sldId id="301" r:id="rId36"/>
    <p:sldId id="302" r:id="rId37"/>
    <p:sldId id="303" r:id="rId38"/>
    <p:sldId id="283" r:id="rId39"/>
    <p:sldId id="282" r:id="rId40"/>
    <p:sldId id="311" r:id="rId41"/>
    <p:sldId id="313"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2F68"/>
    <a:srgbClr val="1616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76403" autoAdjust="0"/>
  </p:normalViewPr>
  <p:slideViewPr>
    <p:cSldViewPr>
      <p:cViewPr varScale="1">
        <p:scale>
          <a:sx n="63" d="100"/>
          <a:sy n="63" d="100"/>
        </p:scale>
        <p:origin x="-1500" y="-108"/>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notesViewPr>
    <p:cSldViewPr>
      <p:cViewPr varScale="1">
        <p:scale>
          <a:sx n="70" d="100"/>
          <a:sy n="70"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B1BF0C-9A69-4864-88D5-8BB0A5D86266}" type="datetimeFigureOut">
              <a:rPr lang="en-US" smtClean="0"/>
              <a:t>9/8/2016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3B12BB8-9226-42C2-990A-B6C4D7EC4D82}" type="slidenum">
              <a:rPr lang="en-US" smtClean="0"/>
              <a:t>‹#›</a:t>
            </a:fld>
            <a:endParaRPr lang="en-US"/>
          </a:p>
        </p:txBody>
      </p:sp>
    </p:spTree>
    <p:extLst>
      <p:ext uri="{BB962C8B-B14F-4D97-AF65-F5344CB8AC3E}">
        <p14:creationId xmlns:p14="http://schemas.microsoft.com/office/powerpoint/2010/main" val="3178757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BFA6E1B-8263-49FE-A74A-C6DE4B309414}" type="datetimeFigureOut">
              <a:rPr lang="en-US"/>
              <a:pPr>
                <a:defRPr/>
              </a:pPr>
              <a:t>9/8/2016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F097A7D-913B-4BBA-B44D-84D9E8FA5329}" type="slidenum">
              <a:rPr lang="en-US"/>
              <a:pPr>
                <a:defRPr/>
              </a:pPr>
              <a:t>‹#›</a:t>
            </a:fld>
            <a:endParaRPr lang="en-US" dirty="0"/>
          </a:p>
        </p:txBody>
      </p:sp>
    </p:spTree>
    <p:extLst>
      <p:ext uri="{BB962C8B-B14F-4D97-AF65-F5344CB8AC3E}">
        <p14:creationId xmlns:p14="http://schemas.microsoft.com/office/powerpoint/2010/main" val="13178631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1DF0E558-83F9-4181-8993-F1035585B8F1}" type="slidenum">
              <a:rPr lang="en-US" sz="1200" b="0">
                <a:latin typeface="Times New Roman" pitchFamily="18" charset="0"/>
              </a:rPr>
              <a:pPr eaLnBrk="1" hangingPunct="1"/>
              <a:t>2</a:t>
            </a:fld>
            <a:endParaRPr lang="en-US" sz="1200" b="0" dirty="0">
              <a:latin typeface="Times New Roman" pitchFamily="18" charset="0"/>
            </a:endParaRPr>
          </a:p>
        </p:txBody>
      </p:sp>
    </p:spTree>
    <p:extLst>
      <p:ext uri="{BB962C8B-B14F-4D97-AF65-F5344CB8AC3E}">
        <p14:creationId xmlns:p14="http://schemas.microsoft.com/office/powerpoint/2010/main" val="1135821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ADD</a:t>
            </a:r>
            <a:r>
              <a:rPr lang="en-US" baseline="0" dirty="0" smtClean="0"/>
              <a:t> Control #s</a:t>
            </a:r>
            <a:endParaRPr 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1DF0E558-83F9-4181-8993-F1035585B8F1}" type="slidenum">
              <a:rPr lang="en-US" sz="1200" b="0">
                <a:latin typeface="Times New Roman" pitchFamily="18" charset="0"/>
              </a:rPr>
              <a:pPr eaLnBrk="1" hangingPunct="1"/>
              <a:t>3</a:t>
            </a:fld>
            <a:endParaRPr lang="en-US" sz="1200" b="0" dirty="0">
              <a:latin typeface="Times New Roman" pitchFamily="18" charset="0"/>
            </a:endParaRPr>
          </a:p>
        </p:txBody>
      </p:sp>
    </p:spTree>
    <p:extLst>
      <p:ext uri="{BB962C8B-B14F-4D97-AF65-F5344CB8AC3E}">
        <p14:creationId xmlns:p14="http://schemas.microsoft.com/office/powerpoint/2010/main" val="1521207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ANG-C1 Research Description not requirement</a:t>
            </a:r>
            <a:r>
              <a:rPr lang="en-US" baseline="0" dirty="0" smtClean="0"/>
              <a:t> description</a:t>
            </a:r>
            <a:endParaRPr lang="en-US" dirty="0"/>
          </a:p>
        </p:txBody>
      </p:sp>
      <p:sp>
        <p:nvSpPr>
          <p:cNvPr id="4" name="Slide Number Placeholder 3"/>
          <p:cNvSpPr>
            <a:spLocks noGrp="1"/>
          </p:cNvSpPr>
          <p:nvPr>
            <p:ph type="sldNum" sz="quarter" idx="10"/>
          </p:nvPr>
        </p:nvSpPr>
        <p:spPr/>
        <p:txBody>
          <a:bodyPr/>
          <a:lstStyle/>
          <a:p>
            <a:pPr>
              <a:defRPr/>
            </a:pPr>
            <a:fld id="{BF097A7D-913B-4BBA-B44D-84D9E8FA5329}" type="slidenum">
              <a:rPr lang="en-US" smtClean="0"/>
              <a:pPr>
                <a:defRPr/>
              </a:pPr>
              <a:t>5</a:t>
            </a:fld>
            <a:endParaRPr lang="en-US" dirty="0"/>
          </a:p>
        </p:txBody>
      </p:sp>
    </p:spTree>
    <p:extLst>
      <p:ext uri="{BB962C8B-B14F-4D97-AF65-F5344CB8AC3E}">
        <p14:creationId xmlns:p14="http://schemas.microsoft.com/office/powerpoint/2010/main" val="2321284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ANG-C1 Research Description not requirement</a:t>
            </a:r>
            <a:r>
              <a:rPr lang="en-US" baseline="0" dirty="0" smtClean="0"/>
              <a:t> description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097A7D-913B-4BBA-B44D-84D9E8FA5329}" type="slidenum">
              <a:rPr lang="en-US" smtClean="0"/>
              <a:pPr>
                <a:defRPr/>
              </a:pPr>
              <a:t>6</a:t>
            </a:fld>
            <a:endParaRPr lang="en-US" dirty="0"/>
          </a:p>
        </p:txBody>
      </p:sp>
    </p:spTree>
    <p:extLst>
      <p:ext uri="{BB962C8B-B14F-4D97-AF65-F5344CB8AC3E}">
        <p14:creationId xmlns:p14="http://schemas.microsoft.com/office/powerpoint/2010/main" val="3734900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ANG-C1 Research Description not requirement</a:t>
            </a:r>
            <a:r>
              <a:rPr lang="en-US" baseline="0" dirty="0" smtClean="0"/>
              <a:t> description</a:t>
            </a:r>
            <a:endParaRPr lang="en-US" dirty="0" smtClean="0"/>
          </a:p>
          <a:p>
            <a:r>
              <a:rPr lang="en-US" dirty="0" smtClean="0"/>
              <a:t>Title not reflective </a:t>
            </a:r>
          </a:p>
          <a:p>
            <a:r>
              <a:rPr lang="en-US" dirty="0" smtClean="0"/>
              <a:t>Accomplishment-</a:t>
            </a:r>
            <a:r>
              <a:rPr lang="en-US" baseline="0" dirty="0" smtClean="0"/>
              <a:t> Developed…. Not an accomplishment</a:t>
            </a:r>
            <a:endParaRPr lang="en-US" dirty="0" smtClean="0"/>
          </a:p>
        </p:txBody>
      </p:sp>
      <p:sp>
        <p:nvSpPr>
          <p:cNvPr id="4" name="Slide Number Placeholder 3"/>
          <p:cNvSpPr>
            <a:spLocks noGrp="1"/>
          </p:cNvSpPr>
          <p:nvPr>
            <p:ph type="sldNum" sz="quarter" idx="10"/>
          </p:nvPr>
        </p:nvSpPr>
        <p:spPr/>
        <p:txBody>
          <a:bodyPr/>
          <a:lstStyle/>
          <a:p>
            <a:pPr>
              <a:defRPr/>
            </a:pPr>
            <a:fld id="{BF097A7D-913B-4BBA-B44D-84D9E8FA5329}" type="slidenum">
              <a:rPr lang="en-US" smtClean="0"/>
              <a:pPr>
                <a:defRPr/>
              </a:pPr>
              <a:t>7</a:t>
            </a:fld>
            <a:endParaRPr lang="en-US" dirty="0"/>
          </a:p>
        </p:txBody>
      </p:sp>
    </p:spTree>
    <p:extLst>
      <p:ext uri="{BB962C8B-B14F-4D97-AF65-F5344CB8AC3E}">
        <p14:creationId xmlns:p14="http://schemas.microsoft.com/office/powerpoint/2010/main" val="1273092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Sponsor outcome:</a:t>
            </a:r>
            <a:r>
              <a:rPr lang="en-US" baseline="0" dirty="0" smtClean="0"/>
              <a:t> identified what symbols, shapes were </a:t>
            </a:r>
            <a:endParaRPr lang="en-US" dirty="0"/>
          </a:p>
        </p:txBody>
      </p:sp>
      <p:sp>
        <p:nvSpPr>
          <p:cNvPr id="4" name="Slide Number Placeholder 3"/>
          <p:cNvSpPr>
            <a:spLocks noGrp="1"/>
          </p:cNvSpPr>
          <p:nvPr>
            <p:ph type="sldNum" sz="quarter" idx="10"/>
          </p:nvPr>
        </p:nvSpPr>
        <p:spPr/>
        <p:txBody>
          <a:bodyPr/>
          <a:lstStyle/>
          <a:p>
            <a:pPr>
              <a:defRPr/>
            </a:pPr>
            <a:fld id="{BF097A7D-913B-4BBA-B44D-84D9E8FA5329}" type="slidenum">
              <a:rPr lang="en-US" smtClean="0"/>
              <a:pPr>
                <a:defRPr/>
              </a:pPr>
              <a:t>10</a:t>
            </a:fld>
            <a:endParaRPr lang="en-US" dirty="0"/>
          </a:p>
        </p:txBody>
      </p:sp>
    </p:spTree>
    <p:extLst>
      <p:ext uri="{BB962C8B-B14F-4D97-AF65-F5344CB8AC3E}">
        <p14:creationId xmlns:p14="http://schemas.microsoft.com/office/powerpoint/2010/main" val="225359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b="0" dirty="0" smtClean="0">
                <a:solidFill>
                  <a:srgbClr val="C00000"/>
                </a:solidFill>
              </a:rPr>
              <a:t>Accomplishments: Do you want to add anything on the briefing strips project since it is in the PLA?</a:t>
            </a:r>
          </a:p>
          <a:p>
            <a:endParaRPr lang="en-US" dirty="0"/>
          </a:p>
        </p:txBody>
      </p:sp>
      <p:sp>
        <p:nvSpPr>
          <p:cNvPr id="4" name="Slide Number Placeholder 3"/>
          <p:cNvSpPr>
            <a:spLocks noGrp="1"/>
          </p:cNvSpPr>
          <p:nvPr>
            <p:ph type="sldNum" sz="quarter" idx="10"/>
          </p:nvPr>
        </p:nvSpPr>
        <p:spPr/>
        <p:txBody>
          <a:bodyPr/>
          <a:lstStyle/>
          <a:p>
            <a:pPr>
              <a:defRPr/>
            </a:pPr>
            <a:fld id="{BF097A7D-913B-4BBA-B44D-84D9E8FA5329}" type="slidenum">
              <a:rPr lang="en-US" smtClean="0"/>
              <a:pPr>
                <a:defRPr/>
              </a:pPr>
              <a:t>12</a:t>
            </a:fld>
            <a:endParaRPr lang="en-US" dirty="0"/>
          </a:p>
        </p:txBody>
      </p:sp>
    </p:spTree>
    <p:extLst>
      <p:ext uri="{BB962C8B-B14F-4D97-AF65-F5344CB8AC3E}">
        <p14:creationId xmlns:p14="http://schemas.microsoft.com/office/powerpoint/2010/main" val="4281232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Accomplishments: </a:t>
            </a:r>
            <a:r>
              <a:rPr lang="en-US" altLang="en-US" sz="1200" b="0" dirty="0" smtClean="0">
                <a:solidFill>
                  <a:srgbClr val="C00000"/>
                </a:solidFill>
              </a:rPr>
              <a:t>Is there anything else you can take credit for in this area?</a:t>
            </a:r>
          </a:p>
          <a:p>
            <a:endParaRPr lang="en-US" dirty="0"/>
          </a:p>
        </p:txBody>
      </p:sp>
      <p:sp>
        <p:nvSpPr>
          <p:cNvPr id="4" name="Slide Number Placeholder 3"/>
          <p:cNvSpPr>
            <a:spLocks noGrp="1"/>
          </p:cNvSpPr>
          <p:nvPr>
            <p:ph type="sldNum" sz="quarter" idx="10"/>
          </p:nvPr>
        </p:nvSpPr>
        <p:spPr/>
        <p:txBody>
          <a:bodyPr/>
          <a:lstStyle/>
          <a:p>
            <a:pPr>
              <a:defRPr/>
            </a:pPr>
            <a:fld id="{BF097A7D-913B-4BBA-B44D-84D9E8FA5329}" type="slidenum">
              <a:rPr lang="en-US" smtClean="0"/>
              <a:pPr>
                <a:defRPr/>
              </a:pPr>
              <a:t>15</a:t>
            </a:fld>
            <a:endParaRPr lang="en-US" dirty="0"/>
          </a:p>
        </p:txBody>
      </p:sp>
    </p:spTree>
    <p:extLst>
      <p:ext uri="{BB962C8B-B14F-4D97-AF65-F5344CB8AC3E}">
        <p14:creationId xmlns:p14="http://schemas.microsoft.com/office/powerpoint/2010/main" val="1110867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2226B93B-9A17-43B1-9309-A36A15C3B6CF}" type="slidenum">
              <a:rPr lang="en-US" smtClean="0"/>
              <a:pPr>
                <a:defRPr/>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defRPr/>
              </a:pPr>
              <a:r>
                <a:rPr lang="en-US" sz="1800" b="1" dirty="0">
                  <a:solidFill>
                    <a:srgbClr val="FFFFFF"/>
                  </a:solidFill>
                  <a:cs typeface="+mn-cs"/>
                </a:rPr>
                <a:t>Federal Aviation</a:t>
              </a:r>
            </a:p>
            <a:p>
              <a:pPr eaLnBrk="1" hangingPunct="1">
                <a:lnSpc>
                  <a:spcPct val="85000"/>
                </a:lnSpc>
                <a:defRPr/>
              </a:pPr>
              <a:r>
                <a:rPr lang="en-US" sz="1800" b="1" dirty="0">
                  <a:solidFill>
                    <a:srgbClr val="FFFFFF"/>
                  </a:solidFill>
                  <a:cs typeface="+mn-cs"/>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a:t>Click to edit Master title style</a:t>
            </a:r>
          </a:p>
        </p:txBody>
      </p:sp>
    </p:spTree>
    <p:extLst>
      <p:ext uri="{BB962C8B-B14F-4D97-AF65-F5344CB8AC3E}">
        <p14:creationId xmlns:p14="http://schemas.microsoft.com/office/powerpoint/2010/main" val="243768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321CEEA4-56C6-45EA-8B58-2A8555C6DF3D}" type="slidenum">
              <a:rPr lang="en-US"/>
              <a:pPr>
                <a:defRPr/>
              </a:pPr>
              <a:t>‹#›</a:t>
            </a:fld>
            <a:endParaRPr lang="en-US" dirty="0"/>
          </a:p>
        </p:txBody>
      </p:sp>
    </p:spTree>
    <p:extLst>
      <p:ext uri="{BB962C8B-B14F-4D97-AF65-F5344CB8AC3E}">
        <p14:creationId xmlns:p14="http://schemas.microsoft.com/office/powerpoint/2010/main" val="106690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B8D580EC-4C96-451E-8A46-D536094D3797}" type="slidenum">
              <a:rPr lang="en-US"/>
              <a:pPr>
                <a:defRPr/>
              </a:pPr>
              <a:t>‹#›</a:t>
            </a:fld>
            <a:endParaRPr lang="en-US" dirty="0"/>
          </a:p>
        </p:txBody>
      </p:sp>
    </p:spTree>
    <p:extLst>
      <p:ext uri="{BB962C8B-B14F-4D97-AF65-F5344CB8AC3E}">
        <p14:creationId xmlns:p14="http://schemas.microsoft.com/office/powerpoint/2010/main" val="1811671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9863" y="140788"/>
            <a:ext cx="8472488" cy="847204"/>
          </a:xfrm>
        </p:spPr>
        <p:txBody>
          <a:bodyPr>
            <a:normAutofit/>
          </a:bodyPr>
          <a:lstStyle>
            <a:lvl1pPr algn="ctr">
              <a:defRPr sz="2000">
                <a:latin typeface="Calibri" panose="020F0502020204030204" pitchFamily="34" charset="0"/>
              </a:defRPr>
            </a:lvl1pPr>
          </a:lstStyle>
          <a:p>
            <a:r>
              <a:rPr lang="en-US" dirty="0"/>
              <a:t>Click to edit Master title style</a:t>
            </a:r>
          </a:p>
        </p:txBody>
      </p:sp>
      <p:sp>
        <p:nvSpPr>
          <p:cNvPr id="4" name="Rectangle 9"/>
          <p:cNvSpPr>
            <a:spLocks noGrp="1" noChangeArrowheads="1"/>
          </p:cNvSpPr>
          <p:nvPr>
            <p:ph type="sldNum" sz="quarter" idx="10"/>
          </p:nvPr>
        </p:nvSpPr>
        <p:spPr>
          <a:xfrm>
            <a:off x="6858000" y="6400800"/>
            <a:ext cx="2133600" cy="323850"/>
          </a:xfrm>
        </p:spPr>
        <p:txBody>
          <a:bodyPr/>
          <a:lstStyle>
            <a:lvl1pPr fontAlgn="auto">
              <a:spcAft>
                <a:spcPts val="0"/>
              </a:spcAft>
              <a:defRPr>
                <a:latin typeface="Calibri" panose="020F0502020204030204" pitchFamily="34" charset="0"/>
              </a:defRPr>
            </a:lvl1pPr>
          </a:lstStyle>
          <a:p>
            <a:pPr>
              <a:defRPr/>
            </a:pPr>
            <a:fld id="{912EE38F-6531-4F65-B842-D6CB9F70EFDF}" type="slidenum">
              <a:rPr lang="en-US" smtClean="0"/>
              <a:pPr>
                <a:defRPr/>
              </a:pPr>
              <a:t>‹#›</a:t>
            </a:fld>
            <a:endParaRPr lang="en-US" dirty="0"/>
          </a:p>
        </p:txBody>
      </p:sp>
      <p:sp>
        <p:nvSpPr>
          <p:cNvPr id="6" name="Rectangle 3"/>
          <p:cNvSpPr>
            <a:spLocks noChangeArrowheads="1"/>
          </p:cNvSpPr>
          <p:nvPr userDrawn="1"/>
        </p:nvSpPr>
        <p:spPr bwMode="auto">
          <a:xfrm>
            <a:off x="153553" y="35052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600" u="sng" dirty="0">
                <a:solidFill>
                  <a:srgbClr val="000000"/>
                </a:solidFill>
                <a:latin typeface="Calibri" panose="020F0502020204030204" pitchFamily="34" charset="0"/>
              </a:rPr>
              <a:t>Critical Milestones</a:t>
            </a:r>
            <a:r>
              <a:rPr lang="en-US" altLang="en-US" sz="1600" b="0" dirty="0">
                <a:solidFill>
                  <a:srgbClr val="000000"/>
                </a:solidFill>
                <a:latin typeface="Calibri" panose="020F0502020204030204" pitchFamily="34" charset="0"/>
              </a:rPr>
              <a:t>  </a:t>
            </a:r>
            <a:endParaRPr lang="en-US" altLang="en-US" sz="1600" b="0" i="1" dirty="0">
              <a:solidFill>
                <a:srgbClr val="000000"/>
              </a:solidFill>
              <a:latin typeface="Calibri" panose="020F0502020204030204" pitchFamily="34" charset="0"/>
            </a:endParaRPr>
          </a:p>
        </p:txBody>
      </p:sp>
      <p:sp>
        <p:nvSpPr>
          <p:cNvPr id="7" name="Rectangle 4"/>
          <p:cNvSpPr>
            <a:spLocks noChangeArrowheads="1"/>
          </p:cNvSpPr>
          <p:nvPr userDrawn="1"/>
        </p:nvSpPr>
        <p:spPr bwMode="auto">
          <a:xfrm>
            <a:off x="4566107" y="1066800"/>
            <a:ext cx="4267200" cy="349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marL="0" indent="0" eaLnBrk="1" hangingPunct="1">
              <a:buFontTx/>
              <a:buNone/>
            </a:pPr>
            <a:r>
              <a:rPr lang="en-US" altLang="en-US" sz="1600" u="sng" dirty="0">
                <a:solidFill>
                  <a:srgbClr val="000000"/>
                </a:solidFill>
                <a:latin typeface="Calibri" panose="020F0502020204030204" pitchFamily="34" charset="0"/>
              </a:rPr>
              <a:t>Sponsor Outcome</a:t>
            </a:r>
          </a:p>
        </p:txBody>
      </p:sp>
      <p:sp>
        <p:nvSpPr>
          <p:cNvPr id="8" name="Rectangle 5"/>
          <p:cNvSpPr>
            <a:spLocks noChangeArrowheads="1"/>
          </p:cNvSpPr>
          <p:nvPr userDrawn="1"/>
        </p:nvSpPr>
        <p:spPr bwMode="auto">
          <a:xfrm>
            <a:off x="153553" y="1066277"/>
            <a:ext cx="4572000" cy="52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r>
              <a:rPr lang="en-US" sz="1600" b="1" u="sng" dirty="0">
                <a:solidFill>
                  <a:srgbClr val="000000"/>
                </a:solidFill>
                <a:latin typeface="Calibri" panose="020F0502020204030204" pitchFamily="34" charset="0"/>
              </a:rPr>
              <a:t>Research Requirement Description</a:t>
            </a:r>
            <a:endParaRPr lang="en-US" sz="1600" u="sng" dirty="0">
              <a:solidFill>
                <a:srgbClr val="000000"/>
              </a:solidFill>
              <a:latin typeface="Calibri" panose="020F0502020204030204" pitchFamily="34" charset="0"/>
            </a:endParaRPr>
          </a:p>
        </p:txBody>
      </p:sp>
      <p:sp>
        <p:nvSpPr>
          <p:cNvPr id="9" name="Rectangle 6"/>
          <p:cNvSpPr>
            <a:spLocks noChangeArrowheads="1"/>
          </p:cNvSpPr>
          <p:nvPr userDrawn="1"/>
        </p:nvSpPr>
        <p:spPr bwMode="auto">
          <a:xfrm>
            <a:off x="4495800" y="3505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600" u="sng" dirty="0">
                <a:solidFill>
                  <a:srgbClr val="000000"/>
                </a:solidFill>
                <a:latin typeface="Calibri" panose="020F0502020204030204" pitchFamily="34" charset="0"/>
              </a:rPr>
              <a:t>Research Accomplishments in FY16</a:t>
            </a:r>
          </a:p>
          <a:p>
            <a:pPr eaLnBrk="1" hangingPunct="1">
              <a:buFontTx/>
              <a:buNone/>
            </a:pPr>
            <a:endParaRPr lang="en-US" altLang="en-US" sz="1800" dirty="0">
              <a:solidFill>
                <a:srgbClr val="000000"/>
              </a:solidFill>
              <a:latin typeface="Calibri" panose="020F0502020204030204" pitchFamily="34" charset="0"/>
            </a:endParaRPr>
          </a:p>
        </p:txBody>
      </p:sp>
      <p:sp>
        <p:nvSpPr>
          <p:cNvPr id="10" name="Line 7"/>
          <p:cNvSpPr>
            <a:spLocks noChangeShapeType="1"/>
          </p:cNvSpPr>
          <p:nvPr userDrawn="1"/>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endParaRPr>
          </a:p>
        </p:txBody>
      </p:sp>
      <p:sp>
        <p:nvSpPr>
          <p:cNvPr id="11" name="Line 8"/>
          <p:cNvSpPr>
            <a:spLocks noChangeShapeType="1"/>
          </p:cNvSpPr>
          <p:nvPr userDrawn="1"/>
        </p:nvSpPr>
        <p:spPr bwMode="auto">
          <a:xfrm>
            <a:off x="-5893"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endParaRPr>
          </a:p>
        </p:txBody>
      </p:sp>
      <p:sp>
        <p:nvSpPr>
          <p:cNvPr id="12" name="Text Box 9"/>
          <p:cNvSpPr txBox="1">
            <a:spLocks noChangeArrowheads="1"/>
          </p:cNvSpPr>
          <p:nvPr userDrawn="1"/>
        </p:nvSpPr>
        <p:spPr bwMode="auto">
          <a:xfrm>
            <a:off x="4572000" y="1524000"/>
            <a:ext cx="2744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latin typeface="Calibri" panose="020F0502020204030204" pitchFamily="34" charset="0"/>
            </a:endParaRPr>
          </a:p>
        </p:txBody>
      </p:sp>
      <p:sp>
        <p:nvSpPr>
          <p:cNvPr id="16" name="Rectangle 2"/>
          <p:cNvSpPr>
            <a:spLocks noChangeArrowheads="1"/>
          </p:cNvSpPr>
          <p:nvPr userDrawn="1"/>
        </p:nvSpPr>
        <p:spPr bwMode="auto">
          <a:xfrm>
            <a:off x="157163" y="4191000"/>
            <a:ext cx="43386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200" b="0">
              <a:solidFill>
                <a:srgbClr val="000000"/>
              </a:solidFill>
              <a:latin typeface="Calibri" panose="020F0502020204030204" pitchFamily="34" charset="0"/>
            </a:endParaRPr>
          </a:p>
        </p:txBody>
      </p:sp>
      <p:sp>
        <p:nvSpPr>
          <p:cNvPr id="20" name="Text Placeholder 19"/>
          <p:cNvSpPr>
            <a:spLocks noGrp="1"/>
          </p:cNvSpPr>
          <p:nvPr>
            <p:ph type="body" sz="quarter" idx="11"/>
          </p:nvPr>
        </p:nvSpPr>
        <p:spPr>
          <a:xfrm>
            <a:off x="267277" y="1492250"/>
            <a:ext cx="4114800" cy="2012950"/>
          </a:xfrm>
        </p:spPr>
        <p:txBody>
          <a:bodyPr>
            <a:normAutofit/>
          </a:bodyPr>
          <a:lstStyle>
            <a:lvl1pPr marL="112713" indent="-112713">
              <a:defRPr sz="1400" b="0">
                <a:latin typeface="Calibri" panose="020F0502020204030204" pitchFamily="34" charset="0"/>
              </a:defRPr>
            </a:lvl1pPr>
            <a:lvl2pPr marL="225425" indent="-111125">
              <a:defRPr sz="1200" b="0">
                <a:latin typeface="Calibri" panose="020F0502020204030204" pitchFamily="34" charset="0"/>
              </a:defRPr>
            </a:lvl2pPr>
            <a:lvl3pPr>
              <a:defRPr sz="1100" b="0">
                <a:latin typeface="Calibri" panose="020F0502020204030204" pitchFamily="34" charset="0"/>
              </a:defRPr>
            </a:lvl3pPr>
            <a:lvl4pPr>
              <a:defRPr sz="1050" b="0">
                <a:latin typeface="Calibri" panose="020F0502020204030204" pitchFamily="34" charset="0"/>
              </a:defRPr>
            </a:lvl4pPr>
            <a:lvl5pPr>
              <a:defRPr sz="1050" b="0">
                <a:latin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19"/>
          <p:cNvSpPr>
            <a:spLocks noGrp="1"/>
          </p:cNvSpPr>
          <p:nvPr>
            <p:ph type="body" sz="quarter" idx="12"/>
          </p:nvPr>
        </p:nvSpPr>
        <p:spPr>
          <a:xfrm>
            <a:off x="4605914" y="1492250"/>
            <a:ext cx="4114800" cy="2012950"/>
          </a:xfrm>
        </p:spPr>
        <p:txBody>
          <a:bodyPr>
            <a:normAutofit/>
          </a:bodyPr>
          <a:lstStyle>
            <a:lvl1pPr marL="112713" indent="-112713">
              <a:defRPr sz="1400" b="0">
                <a:latin typeface="Calibri" panose="020F0502020204030204" pitchFamily="34" charset="0"/>
              </a:defRPr>
            </a:lvl1pPr>
            <a:lvl2pPr marL="225425" indent="-111125">
              <a:defRPr sz="1200" b="0">
                <a:latin typeface="Calibri" panose="020F0502020204030204" pitchFamily="34" charset="0"/>
              </a:defRPr>
            </a:lvl2pPr>
            <a:lvl3pPr>
              <a:defRPr sz="1100" b="0">
                <a:latin typeface="Calibri" panose="020F0502020204030204" pitchFamily="34" charset="0"/>
              </a:defRPr>
            </a:lvl3pPr>
            <a:lvl4pPr>
              <a:defRPr sz="1050" b="0">
                <a:latin typeface="Calibri" panose="020F0502020204030204" pitchFamily="34" charset="0"/>
              </a:defRPr>
            </a:lvl4pPr>
            <a:lvl5pPr>
              <a:defRPr sz="1050" b="0">
                <a:latin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19"/>
          <p:cNvSpPr>
            <a:spLocks noGrp="1"/>
          </p:cNvSpPr>
          <p:nvPr>
            <p:ph type="body" sz="quarter" idx="13"/>
          </p:nvPr>
        </p:nvSpPr>
        <p:spPr>
          <a:xfrm>
            <a:off x="4603685" y="3886200"/>
            <a:ext cx="4114800" cy="2012950"/>
          </a:xfrm>
        </p:spPr>
        <p:txBody>
          <a:bodyPr>
            <a:normAutofit/>
          </a:bodyPr>
          <a:lstStyle>
            <a:lvl1pPr marL="112713" indent="-112713">
              <a:defRPr sz="1400" b="0">
                <a:latin typeface="Calibri" panose="020F0502020204030204" pitchFamily="34" charset="0"/>
              </a:defRPr>
            </a:lvl1pPr>
            <a:lvl2pPr marL="225425" indent="-111125">
              <a:defRPr sz="1200" b="0">
                <a:latin typeface="Calibri" panose="020F0502020204030204" pitchFamily="34" charset="0"/>
              </a:defRPr>
            </a:lvl2pPr>
            <a:lvl3pPr>
              <a:defRPr sz="1100" b="0">
                <a:latin typeface="Calibri" panose="020F0502020204030204" pitchFamily="34" charset="0"/>
              </a:defRPr>
            </a:lvl3pPr>
            <a:lvl4pPr>
              <a:defRPr sz="1050" b="0">
                <a:latin typeface="Calibri" panose="020F0502020204030204" pitchFamily="34" charset="0"/>
              </a:defRPr>
            </a:lvl4pPr>
            <a:lvl5pPr>
              <a:defRPr sz="1050" b="0">
                <a:latin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66585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4" name="Picture 7" descr="FAA_NG_PPT_01_Titl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409113" cy="705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416583"/>
            <a:ext cx="7772400" cy="1123495"/>
          </a:xfrm>
        </p:spPr>
        <p:txBody>
          <a:bodyPr anchor="b">
            <a:normAutofit/>
          </a:bodyPr>
          <a:lstStyle>
            <a:lvl1pPr algn="l">
              <a:defRPr sz="2400" b="1">
                <a:solidFill>
                  <a:schemeClr val="bg1"/>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685800" y="2540076"/>
            <a:ext cx="7772400" cy="529182"/>
          </a:xfrm>
        </p:spPr>
        <p:txBody>
          <a:bodyPr>
            <a:normAutofit/>
          </a:bodyPr>
          <a:lstStyle>
            <a:lvl1pPr marL="0" indent="0" algn="l">
              <a:buNone/>
              <a:defRPr sz="1500" b="1">
                <a:solidFill>
                  <a:srgbClr val="8EB4E3"/>
                </a:solidFill>
                <a:latin typeface="Arial"/>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p:cNvSpPr>
            <a:spLocks noGrp="1"/>
          </p:cNvSpPr>
          <p:nvPr>
            <p:ph type="dt" sz="half" idx="10"/>
          </p:nvPr>
        </p:nvSpPr>
        <p:spPr>
          <a:xfrm>
            <a:off x="6821488" y="3505202"/>
            <a:ext cx="1636712" cy="365125"/>
          </a:xfrm>
          <a:prstGeom prst="rect">
            <a:avLst/>
          </a:prstGeom>
        </p:spPr>
        <p:txBody>
          <a:bodyPr/>
          <a:lstStyle>
            <a:lvl1pPr algn="r" fontAlgn="auto">
              <a:spcBef>
                <a:spcPts val="0"/>
              </a:spcBef>
              <a:spcAft>
                <a:spcPts val="0"/>
              </a:spcAft>
              <a:defRPr sz="750" spc="0" smtClean="0">
                <a:solidFill>
                  <a:schemeClr val="tx2">
                    <a:lumMod val="40000"/>
                    <a:lumOff val="60000"/>
                  </a:schemeClr>
                </a:solidFill>
                <a:latin typeface="Arial"/>
                <a:cs typeface="Arial"/>
              </a:defRPr>
            </a:lvl1pPr>
          </a:lstStyle>
          <a:p>
            <a:endParaRPr lang="en-US" dirty="0"/>
          </a:p>
        </p:txBody>
      </p:sp>
    </p:spTree>
    <p:extLst>
      <p:ext uri="{BB962C8B-B14F-4D97-AF65-F5344CB8AC3E}">
        <p14:creationId xmlns:p14="http://schemas.microsoft.com/office/powerpoint/2010/main" val="132894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73EF98DB-D970-48E2-9655-25040A79585B}" type="slidenum">
              <a:rPr lang="en-US"/>
              <a:pPr>
                <a:defRPr/>
              </a:pPr>
              <a:t>‹#›</a:t>
            </a:fld>
            <a:endParaRPr lang="en-US" dirty="0"/>
          </a:p>
        </p:txBody>
      </p:sp>
    </p:spTree>
    <p:extLst>
      <p:ext uri="{BB962C8B-B14F-4D97-AF65-F5344CB8AC3E}">
        <p14:creationId xmlns:p14="http://schemas.microsoft.com/office/powerpoint/2010/main" val="216378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2B7F5FD4-D9C0-4E55-B664-BEC814069F6F}" type="slidenum">
              <a:rPr lang="en-US"/>
              <a:pPr>
                <a:defRPr/>
              </a:pPr>
              <a:t>‹#›</a:t>
            </a:fld>
            <a:endParaRPr lang="en-US" dirty="0"/>
          </a:p>
        </p:txBody>
      </p:sp>
    </p:spTree>
    <p:extLst>
      <p:ext uri="{BB962C8B-B14F-4D97-AF65-F5344CB8AC3E}">
        <p14:creationId xmlns:p14="http://schemas.microsoft.com/office/powerpoint/2010/main" val="784128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7BC0C33B-66FE-4C5C-8A75-C4789050C818}" type="slidenum">
              <a:rPr lang="en-US"/>
              <a:pPr>
                <a:defRPr/>
              </a:pPr>
              <a:t>‹#›</a:t>
            </a:fld>
            <a:endParaRPr lang="en-US" dirty="0"/>
          </a:p>
        </p:txBody>
      </p:sp>
    </p:spTree>
    <p:extLst>
      <p:ext uri="{BB962C8B-B14F-4D97-AF65-F5344CB8AC3E}">
        <p14:creationId xmlns:p14="http://schemas.microsoft.com/office/powerpoint/2010/main" val="416016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14DD0154-F4A9-4349-BB7F-484E91C843F6}" type="slidenum">
              <a:rPr lang="en-US"/>
              <a:pPr>
                <a:defRPr/>
              </a:pPr>
              <a:t>‹#›</a:t>
            </a:fld>
            <a:endParaRPr lang="en-US" dirty="0"/>
          </a:p>
        </p:txBody>
      </p:sp>
    </p:spTree>
    <p:extLst>
      <p:ext uri="{BB962C8B-B14F-4D97-AF65-F5344CB8AC3E}">
        <p14:creationId xmlns:p14="http://schemas.microsoft.com/office/powerpoint/2010/main" val="72312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p:txBody>
          <a:bodyPr/>
          <a:lstStyle>
            <a:lvl1pPr fontAlgn="auto">
              <a:spcAft>
                <a:spcPts val="0"/>
              </a:spcAft>
              <a:defRPr/>
            </a:lvl1pPr>
          </a:lstStyle>
          <a:p>
            <a:pPr>
              <a:defRPr/>
            </a:pPr>
            <a:fld id="{ACE0AD32-CF73-48BC-A402-94090E78CCC6}" type="slidenum">
              <a:rPr lang="en-US"/>
              <a:pPr>
                <a:defRPr/>
              </a:pPr>
              <a:t>‹#›</a:t>
            </a:fld>
            <a:endParaRPr lang="en-US" dirty="0"/>
          </a:p>
        </p:txBody>
      </p:sp>
    </p:spTree>
    <p:extLst>
      <p:ext uri="{BB962C8B-B14F-4D97-AF65-F5344CB8AC3E}">
        <p14:creationId xmlns:p14="http://schemas.microsoft.com/office/powerpoint/2010/main" val="257556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sldNum" sz="quarter" idx="10"/>
          </p:nvPr>
        </p:nvSpPr>
        <p:spPr/>
        <p:txBody>
          <a:bodyPr/>
          <a:lstStyle>
            <a:lvl1pPr fontAlgn="auto">
              <a:spcAft>
                <a:spcPts val="0"/>
              </a:spcAft>
              <a:defRPr/>
            </a:lvl1pPr>
          </a:lstStyle>
          <a:p>
            <a:pPr>
              <a:defRPr/>
            </a:pPr>
            <a:fld id="{FACE1DCC-4B23-441C-9EF6-A7A6863E2EE2}" type="slidenum">
              <a:rPr lang="en-US"/>
              <a:pPr>
                <a:defRPr/>
              </a:pPr>
              <a:t>‹#›</a:t>
            </a:fld>
            <a:endParaRPr lang="en-US" dirty="0"/>
          </a:p>
        </p:txBody>
      </p:sp>
    </p:spTree>
    <p:extLst>
      <p:ext uri="{BB962C8B-B14F-4D97-AF65-F5344CB8AC3E}">
        <p14:creationId xmlns:p14="http://schemas.microsoft.com/office/powerpoint/2010/main" val="2117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fontAlgn="auto">
              <a:spcAft>
                <a:spcPts val="0"/>
              </a:spcAft>
              <a:defRPr/>
            </a:lvl1pPr>
          </a:lstStyle>
          <a:p>
            <a:pPr>
              <a:defRPr/>
            </a:pPr>
            <a:fld id="{ECE97986-7CF5-4377-825E-CEAC78354583}" type="slidenum">
              <a:rPr lang="en-US"/>
              <a:pPr>
                <a:defRPr/>
              </a:pPr>
              <a:t>‹#›</a:t>
            </a:fld>
            <a:endParaRPr lang="en-US" dirty="0"/>
          </a:p>
        </p:txBody>
      </p:sp>
    </p:spTree>
    <p:extLst>
      <p:ext uri="{BB962C8B-B14F-4D97-AF65-F5344CB8AC3E}">
        <p14:creationId xmlns:p14="http://schemas.microsoft.com/office/powerpoint/2010/main" val="98817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49469F53-5EBB-409D-8BEB-2D82E5058722}" type="slidenum">
              <a:rPr lang="en-US"/>
              <a:pPr>
                <a:defRPr/>
              </a:pPr>
              <a:t>‹#›</a:t>
            </a:fld>
            <a:endParaRPr lang="en-US" dirty="0"/>
          </a:p>
        </p:txBody>
      </p:sp>
    </p:spTree>
    <p:extLst>
      <p:ext uri="{BB962C8B-B14F-4D97-AF65-F5344CB8AC3E}">
        <p14:creationId xmlns:p14="http://schemas.microsoft.com/office/powerpoint/2010/main" val="421818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CA81926B-78BE-44FA-BD04-D8354184D582}" type="slidenum">
              <a:rPr lang="en-US"/>
              <a:pPr>
                <a:defRPr/>
              </a:pPr>
              <a:t>‹#›</a:t>
            </a:fld>
            <a:endParaRPr lang="en-US" dirty="0"/>
          </a:p>
        </p:txBody>
      </p:sp>
    </p:spTree>
    <p:extLst>
      <p:ext uri="{BB962C8B-B14F-4D97-AF65-F5344CB8AC3E}">
        <p14:creationId xmlns:p14="http://schemas.microsoft.com/office/powerpoint/2010/main" val="461432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buFontTx/>
              <a:buChar char="•"/>
            </a:pPr>
            <a:endParaRPr lang="en-US" sz="2400" dirty="0">
              <a:solidFill>
                <a:srgbClr val="000000"/>
              </a:solidFill>
            </a:endParaRPr>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9" name="Group 5"/>
          <p:cNvGrpSpPr>
            <a:grpSpLocks/>
          </p:cNvGrpSpPr>
          <p:nvPr/>
        </p:nvGrpSpPr>
        <p:grpSpPr bwMode="auto">
          <a:xfrm>
            <a:off x="6433574" y="6122193"/>
            <a:ext cx="2047875" cy="661988"/>
            <a:chOff x="3596" y="3858"/>
            <a:chExt cx="1290" cy="417"/>
          </a:xfrm>
        </p:grpSpPr>
        <p:pic>
          <p:nvPicPr>
            <p:cNvPr id="1031" name="Picture 6" descr="NEW FAA LOGO"/>
            <p:cNvPicPr>
              <a:picLocks noChangeAspect="1" noChangeArrowheads="1"/>
            </p:cNvPicPr>
            <p:nvPr userDrawn="1"/>
          </p:nvPicPr>
          <p:blipFill>
            <a:blip r:embed="rId16">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defRPr/>
              </a:pPr>
              <a:r>
                <a:rPr lang="en-US" sz="1200" b="1" dirty="0">
                  <a:solidFill>
                    <a:srgbClr val="FFFFFF"/>
                  </a:solidFill>
                  <a:cs typeface="+mn-cs"/>
                </a:rPr>
                <a:t>Federal Aviation</a:t>
              </a:r>
            </a:p>
            <a:p>
              <a:pPr eaLnBrk="1" hangingPunct="1">
                <a:lnSpc>
                  <a:spcPct val="85000"/>
                </a:lnSpc>
                <a:defRPr/>
              </a:pPr>
              <a:r>
                <a:rPr lang="en-US" sz="1200" b="1" dirty="0">
                  <a:solidFill>
                    <a:srgbClr val="FFFFFF"/>
                  </a:solidFill>
                  <a:cs typeface="+mn-cs"/>
                </a:rPr>
                <a:t>Administration</a:t>
              </a:r>
            </a:p>
          </p:txBody>
        </p:sp>
      </p:grpSp>
      <p:sp>
        <p:nvSpPr>
          <p:cNvPr id="8201" name="Rectangle 9"/>
          <p:cNvSpPr>
            <a:spLocks noGrp="1" noChangeArrowheads="1"/>
          </p:cNvSpPr>
          <p:nvPr>
            <p:ph type="sldNum" sz="quarter" idx="4"/>
          </p:nvPr>
        </p:nvSpPr>
        <p:spPr bwMode="auto">
          <a:xfrm>
            <a:off x="6925480" y="6416152"/>
            <a:ext cx="2133600" cy="330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rgbClr val="FFFFFF"/>
                </a:solidFill>
                <a:latin typeface="Arial" charset="0"/>
                <a:cs typeface="+mn-cs"/>
              </a:defRPr>
            </a:lvl1pPr>
          </a:lstStyle>
          <a:p>
            <a:pPr>
              <a:defRPr/>
            </a:pPr>
            <a:fld id="{0FA9DF37-2009-4ED3-9AA6-C3A76D11B99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REDAC Human Factors Subcommittee</a:t>
            </a:r>
            <a:br>
              <a:rPr lang="en-US" dirty="0"/>
            </a:br>
            <a:r>
              <a:rPr lang="en-US" dirty="0"/>
              <a:t>NextGen Flight Deck Program Review</a:t>
            </a:r>
            <a:endParaRPr lang="en-US" sz="3200" dirty="0"/>
          </a:p>
        </p:txBody>
      </p:sp>
      <p:sp>
        <p:nvSpPr>
          <p:cNvPr id="4" name="Title 1"/>
          <p:cNvSpPr txBox="1">
            <a:spLocks/>
          </p:cNvSpPr>
          <p:nvPr/>
        </p:nvSpPr>
        <p:spPr bwMode="auto">
          <a:xfrm>
            <a:off x="754063" y="2966485"/>
            <a:ext cx="4105016" cy="935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B9D0E5"/>
                </a:solidFill>
                <a:cs typeface="Arial" charset="0"/>
              </a:rPr>
              <a:t>Regina Bolinger, BLI Manager</a:t>
            </a:r>
          </a:p>
          <a:p>
            <a:pPr eaLnBrk="1" hangingPunct="1"/>
            <a:r>
              <a:rPr lang="en-US" dirty="0">
                <a:solidFill>
                  <a:srgbClr val="B9D0E5"/>
                </a:solidFill>
                <a:cs typeface="Arial" charset="0"/>
              </a:rPr>
              <a:t>September 8, 2016</a:t>
            </a:r>
          </a:p>
        </p:txBody>
      </p:sp>
      <p:sp>
        <p:nvSpPr>
          <p:cNvPr id="7" name="Subtitle 9"/>
          <p:cNvSpPr txBox="1">
            <a:spLocks noGrp="1"/>
          </p:cNvSpPr>
          <p:nvPr>
            <p:ph type="subTitle"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lvl1pPr marL="0" indent="0" algn="l" defTabSz="342900" rtl="0" eaLnBrk="1" fontAlgn="base" hangingPunct="1">
              <a:spcBef>
                <a:spcPct val="20000"/>
              </a:spcBef>
              <a:spcAft>
                <a:spcPct val="0"/>
              </a:spcAft>
              <a:buClr>
                <a:srgbClr val="9BBB59"/>
              </a:buClr>
              <a:buFont typeface="Arial" charset="0"/>
              <a:buNone/>
              <a:defRPr sz="1500" b="1" kern="1200">
                <a:solidFill>
                  <a:srgbClr val="8EB4E3"/>
                </a:solidFill>
                <a:latin typeface="Arial"/>
                <a:ea typeface="+mn-ea"/>
                <a:cs typeface="Arial"/>
              </a:defRPr>
            </a:lvl1pPr>
            <a:lvl2pPr marL="342900" indent="0" algn="ctr" defTabSz="342900" rtl="0" eaLnBrk="1" fontAlgn="base" hangingPunct="1">
              <a:spcBef>
                <a:spcPct val="20000"/>
              </a:spcBef>
              <a:spcAft>
                <a:spcPct val="0"/>
              </a:spcAft>
              <a:buClr>
                <a:srgbClr val="CC9933"/>
              </a:buClr>
              <a:buSzPct val="50000"/>
              <a:buFont typeface="Wingdings" pitchFamily="2" charset="2"/>
              <a:buNone/>
              <a:defRPr sz="1800" kern="1200">
                <a:solidFill>
                  <a:schemeClr val="tx1">
                    <a:tint val="75000"/>
                  </a:schemeClr>
                </a:solidFill>
                <a:latin typeface="Calibri" panose="020F0502020204030204" pitchFamily="34" charset="0"/>
                <a:ea typeface="+mn-ea"/>
                <a:cs typeface="Arial"/>
              </a:defRPr>
            </a:lvl2pPr>
            <a:lvl3pPr marL="685800" indent="0" algn="ctr" defTabSz="342900" rtl="0" eaLnBrk="1" fontAlgn="base" hangingPunct="1">
              <a:spcBef>
                <a:spcPct val="20000"/>
              </a:spcBef>
              <a:spcAft>
                <a:spcPct val="0"/>
              </a:spcAft>
              <a:buClr>
                <a:srgbClr val="9BBB59"/>
              </a:buClr>
              <a:buFont typeface="Arial" charset="0"/>
              <a:buNone/>
              <a:defRPr sz="1500" kern="1200">
                <a:solidFill>
                  <a:schemeClr val="tx1">
                    <a:tint val="75000"/>
                  </a:schemeClr>
                </a:solidFill>
                <a:latin typeface="Calibri" panose="020F0502020204030204" pitchFamily="34" charset="0"/>
                <a:ea typeface="+mn-ea"/>
                <a:cs typeface="Arial"/>
              </a:defRPr>
            </a:lvl3pPr>
            <a:lvl4pPr marL="1028700" indent="0" algn="ctr" defTabSz="342900" rtl="0" eaLnBrk="1" fontAlgn="base" hangingPunct="1">
              <a:spcBef>
                <a:spcPct val="20000"/>
              </a:spcBef>
              <a:spcAft>
                <a:spcPct val="0"/>
              </a:spcAft>
              <a:buClr>
                <a:srgbClr val="CC9933"/>
              </a:buClr>
              <a:buSzPct val="50000"/>
              <a:buFont typeface="Wingdings" pitchFamily="2" charset="2"/>
              <a:buNone/>
              <a:defRPr kern="1200">
                <a:solidFill>
                  <a:schemeClr val="tx1">
                    <a:tint val="75000"/>
                  </a:schemeClr>
                </a:solidFill>
                <a:latin typeface="Calibri" panose="020F0502020204030204" pitchFamily="34" charset="0"/>
                <a:ea typeface="+mn-ea"/>
                <a:cs typeface="Arial"/>
              </a:defRPr>
            </a:lvl4pPr>
            <a:lvl5pPr marL="1371600" indent="0" algn="ctr" defTabSz="342900" rtl="0" eaLnBrk="1" fontAlgn="base" hangingPunct="1">
              <a:spcBef>
                <a:spcPct val="20000"/>
              </a:spcBef>
              <a:spcAft>
                <a:spcPct val="0"/>
              </a:spcAft>
              <a:buClr>
                <a:srgbClr val="558ED5"/>
              </a:buClr>
              <a:buSzPct val="80000"/>
              <a:buFont typeface="Arial" charset="0"/>
              <a:buNone/>
              <a:defRPr kern="1200">
                <a:solidFill>
                  <a:schemeClr val="tx1">
                    <a:tint val="75000"/>
                  </a:schemeClr>
                </a:solidFill>
                <a:latin typeface="Calibri" panose="020F0502020204030204" pitchFamily="34" charset="0"/>
                <a:ea typeface="+mn-ea"/>
                <a:cs typeface="Arial"/>
              </a:defRPr>
            </a:lvl5pPr>
            <a:lvl6pPr marL="17145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6pPr>
            <a:lvl7pPr marL="20574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7pPr>
            <a:lvl8pPr marL="24003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8pPr>
            <a:lvl9pPr marL="2743200" indent="0" algn="ctr" defTabSz="342900" rtl="0" eaLnBrk="1" latinLnBrk="0" hangingPunct="1">
              <a:spcBef>
                <a:spcPct val="20000"/>
              </a:spcBef>
              <a:buFont typeface="Arial"/>
              <a:buNone/>
              <a:defRPr sz="1500" kern="1200">
                <a:solidFill>
                  <a:schemeClr val="tx1">
                    <a:tint val="75000"/>
                  </a:schemeClr>
                </a:solidFill>
                <a:latin typeface="+mn-lt"/>
                <a:ea typeface="+mn-ea"/>
                <a:cs typeface="+mn-cs"/>
              </a:defRPr>
            </a:lvl9pPr>
          </a:lstStyle>
          <a:p>
            <a:endParaRPr lang="en-US" sz="1600" dirty="0" smtClean="0"/>
          </a:p>
          <a:p>
            <a:r>
              <a:rPr lang="en-US" sz="1600" dirty="0" smtClean="0"/>
              <a:t>NextGen </a:t>
            </a:r>
            <a:r>
              <a:rPr lang="en-US" sz="1600" dirty="0"/>
              <a:t>Flight Deck Air/Ground Integration (111110)</a:t>
            </a:r>
            <a:endParaRPr lang="en-US" sz="1600" dirty="0">
              <a:solidFill>
                <a:srgbClr val="B9D0E5"/>
              </a:solidFill>
              <a:cs typeface="Arial" charset="0"/>
            </a:endParaRPr>
          </a:p>
        </p:txBody>
      </p:sp>
    </p:spTree>
    <p:extLst>
      <p:ext uri="{BB962C8B-B14F-4D97-AF65-F5344CB8AC3E}">
        <p14:creationId xmlns:p14="http://schemas.microsoft.com/office/powerpoint/2010/main" val="2586748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Low Visibility Operations/</a:t>
            </a:r>
            <a:br>
              <a:rPr lang="en-US" sz="2000" dirty="0"/>
            </a:br>
            <a:r>
              <a:rPr lang="en-US" sz="2000" dirty="0"/>
              <a:t>Surface Movement Guidance and Control System (</a:t>
            </a:r>
            <a:r>
              <a:rPr lang="en-US" sz="2000" dirty="0" err="1"/>
              <a:t>LVO</a:t>
            </a:r>
            <a:r>
              <a:rPr lang="en-US" sz="2000" dirty="0"/>
              <a:t>/</a:t>
            </a:r>
            <a:r>
              <a:rPr lang="en-US" sz="2000" dirty="0" err="1"/>
              <a:t>SMGCS</a:t>
            </a:r>
            <a:r>
              <a:rPr lang="en-US" sz="2000" dirty="0" smtClean="0"/>
              <a:t>)</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10</a:t>
            </a:fld>
            <a:endParaRPr lang="en-US" dirty="0"/>
          </a:p>
        </p:txBody>
      </p:sp>
      <p:sp>
        <p:nvSpPr>
          <p:cNvPr id="4" name="Text Placeholder 3"/>
          <p:cNvSpPr>
            <a:spLocks noGrp="1"/>
          </p:cNvSpPr>
          <p:nvPr>
            <p:ph type="body" sz="quarter" idx="11"/>
          </p:nvPr>
        </p:nvSpPr>
        <p:spPr/>
        <p:txBody>
          <a:bodyPr>
            <a:normAutofit/>
          </a:bodyPr>
          <a:lstStyle/>
          <a:p>
            <a:r>
              <a:rPr lang="en-US" sz="1100" dirty="0">
                <a:latin typeface="Arial" panose="020B0604020202020204" pitchFamily="34" charset="0"/>
                <a:cs typeface="Arial" panose="020B0604020202020204" pitchFamily="34" charset="0"/>
              </a:rPr>
              <a:t>The purpose of this task is to identify and address human factors considerations for LVO/SMGCS operations, specifically LVO/SMGCS chart </a:t>
            </a:r>
            <a:r>
              <a:rPr lang="en-US" sz="1100" dirty="0" err="1">
                <a:latin typeface="Arial" panose="020B0604020202020204" pitchFamily="34" charset="0"/>
                <a:cs typeface="Arial" panose="020B0604020202020204" pitchFamily="34" charset="0"/>
              </a:rPr>
              <a:t>symbology</a:t>
            </a:r>
            <a:r>
              <a:rPr lang="en-US" sz="1100" dirty="0">
                <a:latin typeface="Arial" panose="020B0604020202020204" pitchFamily="34" charset="0"/>
                <a:cs typeface="Arial" panose="020B0604020202020204" pitchFamily="34" charset="0"/>
              </a:rPr>
              <a:t>.  The Volpe Center will also support the FAA by  gathering data on appropriate and representative chart </a:t>
            </a:r>
            <a:r>
              <a:rPr lang="en-US" sz="1100" dirty="0" err="1">
                <a:latin typeface="Arial" panose="020B0604020202020204" pitchFamily="34" charset="0"/>
                <a:cs typeface="Arial" panose="020B0604020202020204" pitchFamily="34" charset="0"/>
              </a:rPr>
              <a:t>symbology</a:t>
            </a:r>
            <a:r>
              <a:rPr lang="en-US" sz="1100" dirty="0">
                <a:latin typeface="Arial" panose="020B0604020202020204" pitchFamily="34" charset="0"/>
                <a:cs typeface="Arial" panose="020B0604020202020204" pitchFamily="34" charset="0"/>
              </a:rPr>
              <a:t> for LVO/SMGCS operations that can contribute to the FAA’s ICAO involvement on charting </a:t>
            </a:r>
            <a:r>
              <a:rPr lang="en-US" sz="1100" dirty="0" err="1">
                <a:latin typeface="Arial" panose="020B0604020202020204" pitchFamily="34" charset="0"/>
                <a:cs typeface="Arial" panose="020B0604020202020204" pitchFamily="34" charset="0"/>
              </a:rPr>
              <a:t>symbology</a:t>
            </a:r>
            <a:r>
              <a:rPr lang="en-US" sz="1100" dirty="0">
                <a:latin typeface="Arial" panose="020B0604020202020204" pitchFamily="34" charset="0"/>
                <a:cs typeface="Arial" panose="020B0604020202020204" pitchFamily="34" charset="0"/>
              </a:rPr>
              <a:t>. </a:t>
            </a:r>
          </a:p>
          <a:p>
            <a:endParaRPr lang="en-US" sz="1100"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Sponsor</a:t>
            </a:r>
            <a:r>
              <a:rPr lang="en-US" sz="1100" dirty="0">
                <a:latin typeface="Arial" panose="020B0604020202020204" pitchFamily="34" charset="0"/>
                <a:cs typeface="Arial" panose="020B0604020202020204" pitchFamily="34" charset="0"/>
              </a:rPr>
              <a:t>: POC: Bruce </a:t>
            </a:r>
            <a:r>
              <a:rPr lang="en-US" sz="1100" dirty="0" err="1">
                <a:latin typeface="Arial" panose="020B0604020202020204" pitchFamily="34" charset="0"/>
                <a:cs typeface="Arial" panose="020B0604020202020204" pitchFamily="34" charset="0"/>
              </a:rPr>
              <a:t>McGray</a:t>
            </a:r>
            <a:r>
              <a:rPr lang="en-US" sz="1100" dirty="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AFS-410</a:t>
            </a:r>
            <a:endParaRPr lang="en-US" sz="1100" dirty="0">
              <a:latin typeface="Arial" panose="020B0604020202020204" pitchFamily="34" charset="0"/>
              <a:cs typeface="Arial" panose="020B0604020202020204" pitchFamily="34" charset="0"/>
            </a:endParaRP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This research will be used to identify </a:t>
            </a:r>
            <a:r>
              <a:rPr lang="en-US" sz="1100" dirty="0" smtClean="0">
                <a:latin typeface="Arial" panose="020B0604020202020204" pitchFamily="34" charset="0"/>
                <a:cs typeface="Arial" panose="020B0604020202020204" pitchFamily="34" charset="0"/>
              </a:rPr>
              <a:t>LVO/SMGCS </a:t>
            </a:r>
            <a:r>
              <a:rPr lang="en-US" sz="1100" dirty="0">
                <a:latin typeface="Arial" panose="020B0604020202020204" pitchFamily="34" charset="0"/>
                <a:cs typeface="Arial" panose="020B0604020202020204" pitchFamily="34" charset="0"/>
              </a:rPr>
              <a:t>chart </a:t>
            </a:r>
            <a:r>
              <a:rPr lang="en-US" sz="1100" dirty="0" err="1">
                <a:latin typeface="Arial" panose="020B0604020202020204" pitchFamily="34" charset="0"/>
                <a:cs typeface="Arial" panose="020B0604020202020204" pitchFamily="34" charset="0"/>
              </a:rPr>
              <a:t>symbology</a:t>
            </a:r>
            <a:r>
              <a:rPr lang="en-US" sz="1100" dirty="0">
                <a:latin typeface="Arial" panose="020B0604020202020204" pitchFamily="34" charset="0"/>
                <a:cs typeface="Arial" panose="020B0604020202020204" pitchFamily="34" charset="0"/>
              </a:rPr>
              <a:t> and will support FAA standardization efforts on the ICAO OPS Low Visibility Operations (LVO) Sub Group. </a:t>
            </a:r>
          </a:p>
          <a:p>
            <a:endParaRPr lang="en-US" sz="1100"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lstStyle/>
          <a:p>
            <a:pPr lvl="0"/>
            <a:r>
              <a:rPr lang="en-US" sz="1100" dirty="0" smtClean="0">
                <a:latin typeface="Arial" panose="020B0604020202020204" pitchFamily="34" charset="0"/>
                <a:cs typeface="Arial" panose="020B0604020202020204" pitchFamily="34" charset="0"/>
              </a:rPr>
              <a:t>Completed </a:t>
            </a:r>
            <a:r>
              <a:rPr lang="en-US" sz="1100" dirty="0">
                <a:latin typeface="Arial" panose="020B0604020202020204" pitchFamily="34" charset="0"/>
                <a:cs typeface="Arial" panose="020B0604020202020204" pitchFamily="34" charset="0"/>
              </a:rPr>
              <a:t>and Delivered final report on LVO/SMGCS chart symbology study. This project is posted both internal to FAA (DOT/FAA/TC-16/25) and on the Volpe internal website.</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352354463"/>
              </p:ext>
            </p:extLst>
          </p:nvPr>
        </p:nvGraphicFramePr>
        <p:xfrm>
          <a:off x="267277" y="3889332"/>
          <a:ext cx="3999923" cy="134112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indent="-171450" algn="l" defTabSz="342900" rtl="0" eaLnBrk="1" fontAlgn="b" latinLnBrk="0" hangingPunct="1">
                        <a:spcBef>
                          <a:spcPts val="600"/>
                        </a:spcBef>
                        <a:spcAft>
                          <a:spcPts val="600"/>
                        </a:spcAft>
                        <a:buFont typeface="Arial" panose="020B0604020202020204" pitchFamily="34" charset="0"/>
                        <a:buChar char="•"/>
                      </a:pPr>
                      <a:r>
                        <a:rPr lang="en-US" sz="1100" kern="1200" dirty="0">
                          <a:effectLst/>
                          <a:latin typeface="Arial" panose="020B0604020202020204" pitchFamily="34" charset="0"/>
                          <a:cs typeface="Arial" panose="020B0604020202020204" pitchFamily="34" charset="0"/>
                        </a:rPr>
                        <a:t>Conduct</a:t>
                      </a:r>
                      <a:r>
                        <a:rPr lang="en-US" sz="1100" kern="1200" baseline="0" dirty="0">
                          <a:effectLst/>
                          <a:latin typeface="Arial" panose="020B0604020202020204" pitchFamily="34" charset="0"/>
                          <a:cs typeface="Arial" panose="020B0604020202020204" pitchFamily="34" charset="0"/>
                        </a:rPr>
                        <a:t> </a:t>
                      </a:r>
                      <a:r>
                        <a:rPr lang="en-US" sz="1100" kern="1200" dirty="0">
                          <a:effectLst/>
                          <a:latin typeface="Arial" panose="020B0604020202020204" pitchFamily="34" charset="0"/>
                          <a:cs typeface="Arial" panose="020B0604020202020204" pitchFamily="34" charset="0"/>
                        </a:rPr>
                        <a:t>research study on LVO/SMGCS</a:t>
                      </a:r>
                      <a:r>
                        <a:rPr lang="en-US" sz="1100" kern="1200" baseline="0" dirty="0">
                          <a:effectLst/>
                          <a:latin typeface="Arial" panose="020B0604020202020204" pitchFamily="34" charset="0"/>
                          <a:cs typeface="Arial" panose="020B0604020202020204" pitchFamily="34" charset="0"/>
                        </a:rPr>
                        <a:t> chart symbology (online research </a:t>
                      </a:r>
                      <a:r>
                        <a:rPr lang="en-US" sz="1100" kern="1200" baseline="0" dirty="0" smtClean="0">
                          <a:effectLst/>
                          <a:latin typeface="Arial" panose="020B0604020202020204" pitchFamily="34" charset="0"/>
                          <a:cs typeface="Arial" panose="020B0604020202020204" pitchFamily="34" charset="0"/>
                        </a:rPr>
                        <a:t>study)</a:t>
                      </a:r>
                      <a:br>
                        <a:rPr lang="en-US" sz="1100" kern="1200" baseline="0" dirty="0" smtClean="0">
                          <a:effectLst/>
                          <a:latin typeface="Arial" panose="020B0604020202020204" pitchFamily="34" charset="0"/>
                          <a:cs typeface="Arial" panose="020B0604020202020204" pitchFamily="34" charset="0"/>
                        </a:rPr>
                      </a:br>
                      <a:endParaRPr lang="en-US" sz="1100" kern="1200" baseline="0" dirty="0" smtClean="0">
                        <a:effectLst/>
                        <a:latin typeface="Arial" panose="020B0604020202020204" pitchFamily="34" charset="0"/>
                        <a:cs typeface="Arial" panose="020B0604020202020204" pitchFamily="34" charset="0"/>
                      </a:endParaRPr>
                    </a:p>
                  </a:txBody>
                  <a:tcPr marL="0" marR="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r h="181017">
                <a:tc>
                  <a:txBody>
                    <a:bodyPr/>
                    <a:lstStyle/>
                    <a:p>
                      <a:pPr marL="171450" indent="-171450" algn="l" defTabSz="342900" rtl="0" eaLnBrk="1" fontAlgn="b" latinLnBrk="0" hangingPunct="1">
                        <a:spcBef>
                          <a:spcPts val="600"/>
                        </a:spcBef>
                        <a:spcAft>
                          <a:spcPts val="600"/>
                        </a:spcAft>
                        <a:buFont typeface="Arial" panose="020B0604020202020204" pitchFamily="34" charset="0"/>
                        <a:buChar char="•"/>
                      </a:pPr>
                      <a:r>
                        <a:rPr lang="en-US" sz="1100" kern="1200" dirty="0" smtClean="0">
                          <a:effectLst/>
                          <a:latin typeface="Arial" panose="020B0604020202020204" pitchFamily="34" charset="0"/>
                          <a:cs typeface="Arial" panose="020B0604020202020204" pitchFamily="34" charset="0"/>
                        </a:rPr>
                        <a:t>Draft </a:t>
                      </a:r>
                      <a:r>
                        <a:rPr lang="en-US" sz="1100" kern="1200" dirty="0">
                          <a:effectLst/>
                          <a:latin typeface="Arial" panose="020B0604020202020204" pitchFamily="34" charset="0"/>
                          <a:cs typeface="Arial" panose="020B0604020202020204" pitchFamily="34" charset="0"/>
                        </a:rPr>
                        <a:t>report on LVO/SMGCS chart symbology study </a:t>
                      </a:r>
                      <a:r>
                        <a:rPr lang="en-US" sz="1100" kern="1200" dirty="0" smtClean="0">
                          <a:effectLst/>
                          <a:latin typeface="Arial" panose="020B0604020202020204" pitchFamily="34" charset="0"/>
                          <a:cs typeface="Arial" panose="020B0604020202020204" pitchFamily="34" charset="0"/>
                        </a:rPr>
                        <a:t/>
                      </a:r>
                      <a:br>
                        <a:rPr lang="en-US" sz="1100" kern="1200" dirty="0" smtClean="0">
                          <a:effectLst/>
                          <a:latin typeface="Arial" panose="020B0604020202020204" pitchFamily="34" charset="0"/>
                          <a:cs typeface="Arial" panose="020B0604020202020204" pitchFamily="34" charset="0"/>
                        </a:rPr>
                      </a:br>
                      <a:endParaRPr lang="en-US" sz="1100" kern="1200" dirty="0">
                        <a:effectLst/>
                        <a:latin typeface="Arial" panose="020B0604020202020204" pitchFamily="34" charset="0"/>
                        <a:cs typeface="Arial" panose="020B0604020202020204" pitchFamily="34" charset="0"/>
                      </a:endParaRPr>
                    </a:p>
                  </a:txBody>
                  <a:tcPr marL="0" marR="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2"/>
                  </a:ext>
                </a:extLst>
              </a:tr>
              <a:tr h="181017">
                <a:tc>
                  <a:txBody>
                    <a:bodyPr/>
                    <a:lstStyle/>
                    <a:p>
                      <a:pPr marL="171450" indent="-171450" algn="l" defTabSz="342900" rtl="0" eaLnBrk="1" fontAlgn="b" latinLnBrk="0" hangingPunct="1">
                        <a:spcBef>
                          <a:spcPts val="600"/>
                        </a:spcBef>
                        <a:spcAft>
                          <a:spcPts val="600"/>
                        </a:spcAft>
                        <a:buFont typeface="Arial" panose="020B0604020202020204" pitchFamily="34" charset="0"/>
                        <a:buChar char="•"/>
                      </a:pPr>
                      <a:r>
                        <a:rPr lang="en-US" sz="1100" kern="1200" dirty="0">
                          <a:effectLst/>
                          <a:latin typeface="Arial" panose="020B0604020202020204" pitchFamily="34" charset="0"/>
                          <a:cs typeface="Arial" panose="020B0604020202020204" pitchFamily="34" charset="0"/>
                        </a:rPr>
                        <a:t>Final</a:t>
                      </a:r>
                      <a:r>
                        <a:rPr lang="en-US" sz="1100" kern="1200" baseline="0" dirty="0">
                          <a:effectLst/>
                          <a:latin typeface="Arial" panose="020B0604020202020204" pitchFamily="34" charset="0"/>
                          <a:cs typeface="Arial" panose="020B0604020202020204" pitchFamily="34" charset="0"/>
                        </a:rPr>
                        <a:t> </a:t>
                      </a:r>
                      <a:r>
                        <a:rPr lang="en-US" sz="1100" kern="1200" dirty="0">
                          <a:effectLst/>
                          <a:latin typeface="Arial" panose="020B0604020202020204" pitchFamily="34" charset="0"/>
                          <a:cs typeface="Arial" panose="020B0604020202020204" pitchFamily="34" charset="0"/>
                        </a:rPr>
                        <a:t>report on LVO/SMGCS chart symbology study </a:t>
                      </a:r>
                      <a:endParaRPr lang="en-US" sz="1100" b="0" i="0" kern="1200" dirty="0">
                        <a:solidFill>
                          <a:srgbClr val="000000"/>
                        </a:solidFill>
                        <a:effectLst/>
                        <a:latin typeface="Arial" panose="020B0604020202020204" pitchFamily="34" charset="0"/>
                        <a:ea typeface="+mn-ea"/>
                        <a:cs typeface="Arial" panose="020B0604020202020204" pitchFamily="34" charset="0"/>
                      </a:endParaRPr>
                    </a:p>
                  </a:txBody>
                  <a:tcPr marL="0" marR="0" marT="0" marB="0"/>
                </a:tc>
                <a:tc>
                  <a:txBody>
                    <a:bodyPr/>
                    <a:lstStyle/>
                    <a:p>
                      <a:pPr algn="ctr" fontAlgn="base">
                        <a:spcBef>
                          <a:spcPts val="0"/>
                        </a:spcBef>
                      </a:pPr>
                      <a:r>
                        <a:rPr lang="en-US" sz="1100" b="1" i="0" dirty="0">
                          <a:solidFill>
                            <a:schemeClr val="tx1"/>
                          </a:solidFill>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3"/>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67852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838200"/>
            <a:ext cx="7772400" cy="1362075"/>
          </a:xfrm>
        </p:spPr>
        <p:txBody>
          <a:bodyPr/>
          <a:lstStyle/>
          <a:p>
            <a:r>
              <a:rPr lang="en-US" dirty="0">
                <a:solidFill>
                  <a:schemeClr val="tx1"/>
                </a:solidFill>
              </a:rPr>
              <a:t>NextGen-Human Factors Guidelines for Advanced Instrument Procedure Design and Use</a:t>
            </a: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11</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87888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63563" y="122238"/>
            <a:ext cx="8472487" cy="639762"/>
          </a:xfrm>
        </p:spPr>
        <p:txBody>
          <a:bodyPr/>
          <a:lstStyle/>
          <a:p>
            <a:pPr eaLnBrk="1" hangingPunct="1"/>
            <a:r>
              <a:rPr lang="en-US" altLang="en-US" sz="2000" dirty="0" err="1" smtClean="0"/>
              <a:t>NextGen</a:t>
            </a:r>
            <a:r>
              <a:rPr lang="en-US" altLang="en-US" sz="2000" dirty="0" smtClean="0"/>
              <a:t>: Human Factors Guidelines for Advanced</a:t>
            </a:r>
            <a:br>
              <a:rPr lang="en-US" altLang="en-US" sz="2000" dirty="0" smtClean="0"/>
            </a:br>
            <a:r>
              <a:rPr lang="en-US" altLang="en-US" sz="2000" dirty="0" smtClean="0"/>
              <a:t>Instrument Procedure Design and Use (A12C.HFNG.2)</a:t>
            </a:r>
          </a:p>
        </p:txBody>
      </p:sp>
      <p:sp>
        <p:nvSpPr>
          <p:cNvPr id="4099" name="Rectangle 3"/>
          <p:cNvSpPr>
            <a:spLocks noChangeArrowheads="1"/>
          </p:cNvSpPr>
          <p:nvPr/>
        </p:nvSpPr>
        <p:spPr bwMode="auto">
          <a:xfrm>
            <a:off x="190500" y="3781425"/>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Critical Milestones  </a:t>
            </a:r>
          </a:p>
        </p:txBody>
      </p:sp>
      <p:sp>
        <p:nvSpPr>
          <p:cNvPr id="4100" name="Rectangle 4"/>
          <p:cNvSpPr>
            <a:spLocks noChangeArrowheads="1"/>
          </p:cNvSpPr>
          <p:nvPr/>
        </p:nvSpPr>
        <p:spPr bwMode="auto">
          <a:xfrm>
            <a:off x="4724400" y="906463"/>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Sponsor  Outcome</a:t>
            </a:r>
          </a:p>
        </p:txBody>
      </p:sp>
      <p:sp>
        <p:nvSpPr>
          <p:cNvPr id="4101"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dirty="0" smtClean="0">
                <a:solidFill>
                  <a:srgbClr val="000000"/>
                </a:solidFill>
              </a:rPr>
              <a:t>Research Requirement </a:t>
            </a:r>
            <a:r>
              <a:rPr lang="en-US" altLang="en-US" sz="1800" u="sng" dirty="0">
                <a:solidFill>
                  <a:srgbClr val="000000"/>
                </a:solidFill>
              </a:rPr>
              <a:t>Description</a:t>
            </a:r>
          </a:p>
        </p:txBody>
      </p:sp>
      <p:sp>
        <p:nvSpPr>
          <p:cNvPr id="4102" name="Rectangle 6"/>
          <p:cNvSpPr>
            <a:spLocks noChangeArrowheads="1"/>
          </p:cNvSpPr>
          <p:nvPr/>
        </p:nvSpPr>
        <p:spPr bwMode="auto">
          <a:xfrm>
            <a:off x="4724400" y="3741738"/>
            <a:ext cx="41322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Research Accomplishments in FY16</a:t>
            </a:r>
          </a:p>
        </p:txBody>
      </p:sp>
      <p:sp>
        <p:nvSpPr>
          <p:cNvPr id="4103"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endParaRPr>
          </a:p>
        </p:txBody>
      </p:sp>
      <p:sp>
        <p:nvSpPr>
          <p:cNvPr id="4105" name="Rectangle 12"/>
          <p:cNvSpPr>
            <a:spLocks noChangeArrowheads="1"/>
          </p:cNvSpPr>
          <p:nvPr/>
        </p:nvSpPr>
        <p:spPr bwMode="auto">
          <a:xfrm>
            <a:off x="228600" y="1254125"/>
            <a:ext cx="3863975" cy="2190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spcAft>
                <a:spcPts val="800"/>
              </a:spcAft>
            </a:pPr>
            <a:r>
              <a:rPr lang="en-US" altLang="en-US" sz="1100" b="0" dirty="0"/>
              <a:t>Identify issues and develop human factors guidelines for the design, depiction, usability, and </a:t>
            </a:r>
            <a:r>
              <a:rPr lang="en-US" altLang="en-US" sz="1100" b="0" dirty="0" err="1"/>
              <a:t>flyability</a:t>
            </a:r>
            <a:r>
              <a:rPr lang="en-US" altLang="en-US" sz="1100" b="0" dirty="0"/>
              <a:t> of instrument procedures and associated charts for advisory material and standards for instrument procedures and associated charting.</a:t>
            </a:r>
          </a:p>
          <a:p>
            <a:pPr eaLnBrk="1" hangingPunct="1">
              <a:spcBef>
                <a:spcPct val="0"/>
              </a:spcBef>
              <a:spcAft>
                <a:spcPts val="800"/>
              </a:spcAft>
            </a:pPr>
            <a:r>
              <a:rPr lang="en-US" altLang="en-US" sz="1100" b="0" dirty="0"/>
              <a:t>Examine procedure and chart design factors that affect complexity, and develop design recommendations that limit complexity to mitigate challenges to flightcrew compliance with RNAV RNP procedures.</a:t>
            </a:r>
          </a:p>
          <a:p>
            <a:pPr eaLnBrk="1" hangingPunct="1">
              <a:spcBef>
                <a:spcPct val="0"/>
              </a:spcBef>
              <a:spcAft>
                <a:spcPts val="800"/>
              </a:spcAft>
            </a:pPr>
            <a:r>
              <a:rPr lang="en-US" altLang="en-US" sz="1100" b="0" dirty="0">
                <a:ea typeface="MS PGothic" pitchFamily="34" charset="-128"/>
              </a:rPr>
              <a:t>Sponsors: John Swigart &amp; Jeff Kerr (AFS-470), Kathy Abbott </a:t>
            </a:r>
            <a:r>
              <a:rPr lang="en-US" altLang="en-US" sz="1100" b="0" dirty="0" smtClean="0">
                <a:ea typeface="MS PGothic" pitchFamily="34" charset="-128"/>
              </a:rPr>
              <a:t>(AIR-100)</a:t>
            </a:r>
            <a:endParaRPr lang="en-US" altLang="en-US" sz="1100" b="0" dirty="0">
              <a:ea typeface="MS PGothic" pitchFamily="34" charset="-128"/>
            </a:endParaRPr>
          </a:p>
        </p:txBody>
      </p:sp>
      <p:sp>
        <p:nvSpPr>
          <p:cNvPr id="4106" name="Rectangle 14"/>
          <p:cNvSpPr>
            <a:spLocks noChangeArrowheads="1"/>
          </p:cNvSpPr>
          <p:nvPr/>
        </p:nvSpPr>
        <p:spPr bwMode="auto">
          <a:xfrm>
            <a:off x="228600" y="4211638"/>
            <a:ext cx="4094163"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5425" indent="-225425" eaLnBrk="0" hangingPunct="0">
              <a:spcBef>
                <a:spcPct val="20000"/>
              </a:spcBef>
              <a:buChar char="•"/>
              <a:tabLst>
                <a:tab pos="225425" algn="l"/>
              </a:tabLst>
              <a:defRPr sz="2800" b="1">
                <a:solidFill>
                  <a:schemeClr val="tx1"/>
                </a:solidFill>
                <a:latin typeface="Arial" charset="0"/>
              </a:defRPr>
            </a:lvl1pPr>
            <a:lvl2pPr marL="742950" indent="-285750" eaLnBrk="0" hangingPunct="0">
              <a:spcBef>
                <a:spcPct val="20000"/>
              </a:spcBef>
              <a:buChar char="–"/>
              <a:tabLst>
                <a:tab pos="225425" algn="l"/>
              </a:tabLst>
              <a:defRPr sz="2400">
                <a:solidFill>
                  <a:schemeClr val="tx1"/>
                </a:solidFill>
                <a:latin typeface="Arial" charset="0"/>
              </a:defRPr>
            </a:lvl2pPr>
            <a:lvl3pPr marL="1143000" indent="-228600" eaLnBrk="0" hangingPunct="0">
              <a:spcBef>
                <a:spcPct val="20000"/>
              </a:spcBef>
              <a:buChar char="•"/>
              <a:tabLst>
                <a:tab pos="225425" algn="l"/>
              </a:tabLst>
              <a:defRPr sz="2000">
                <a:solidFill>
                  <a:schemeClr val="tx1"/>
                </a:solidFill>
                <a:latin typeface="Arial" charset="0"/>
              </a:defRPr>
            </a:lvl3pPr>
            <a:lvl4pPr marL="1600200" indent="-228600" eaLnBrk="0" hangingPunct="0">
              <a:spcBef>
                <a:spcPct val="20000"/>
              </a:spcBef>
              <a:buChar char="–"/>
              <a:tabLst>
                <a:tab pos="225425" algn="l"/>
              </a:tabLst>
              <a:defRPr>
                <a:solidFill>
                  <a:schemeClr val="tx1"/>
                </a:solidFill>
                <a:latin typeface="Arial" charset="0"/>
              </a:defRPr>
            </a:lvl4pPr>
            <a:lvl5pPr marL="2057400" indent="-228600" eaLnBrk="0" hangingPunct="0">
              <a:spcBef>
                <a:spcPct val="20000"/>
              </a:spcBef>
              <a:buChar char="»"/>
              <a:tabLst>
                <a:tab pos="225425" algn="l"/>
              </a:tabLst>
              <a:defRPr>
                <a:solidFill>
                  <a:schemeClr val="tx1"/>
                </a:solidFill>
                <a:latin typeface="Arial" charset="0"/>
              </a:defRPr>
            </a:lvl5pPr>
            <a:lvl6pPr marL="2514600" indent="-228600" eaLnBrk="0" fontAlgn="base" hangingPunct="0">
              <a:spcBef>
                <a:spcPct val="20000"/>
              </a:spcBef>
              <a:spcAft>
                <a:spcPct val="0"/>
              </a:spcAft>
              <a:buChar char="»"/>
              <a:tabLst>
                <a:tab pos="225425" algn="l"/>
              </a:tabLst>
              <a:defRPr>
                <a:solidFill>
                  <a:schemeClr val="tx1"/>
                </a:solidFill>
                <a:latin typeface="Arial" charset="0"/>
              </a:defRPr>
            </a:lvl6pPr>
            <a:lvl7pPr marL="2971800" indent="-228600" eaLnBrk="0" fontAlgn="base" hangingPunct="0">
              <a:spcBef>
                <a:spcPct val="20000"/>
              </a:spcBef>
              <a:spcAft>
                <a:spcPct val="0"/>
              </a:spcAft>
              <a:buChar char="»"/>
              <a:tabLst>
                <a:tab pos="225425" algn="l"/>
              </a:tabLst>
              <a:defRPr>
                <a:solidFill>
                  <a:schemeClr val="tx1"/>
                </a:solidFill>
                <a:latin typeface="Arial" charset="0"/>
              </a:defRPr>
            </a:lvl7pPr>
            <a:lvl8pPr marL="3429000" indent="-228600" eaLnBrk="0" fontAlgn="base" hangingPunct="0">
              <a:spcBef>
                <a:spcPct val="20000"/>
              </a:spcBef>
              <a:spcAft>
                <a:spcPct val="0"/>
              </a:spcAft>
              <a:buChar char="»"/>
              <a:tabLst>
                <a:tab pos="225425" algn="l"/>
              </a:tabLst>
              <a:defRPr>
                <a:solidFill>
                  <a:schemeClr val="tx1"/>
                </a:solidFill>
                <a:latin typeface="Arial" charset="0"/>
              </a:defRPr>
            </a:lvl8pPr>
            <a:lvl9pPr marL="3886200" indent="-228600" eaLnBrk="0" fontAlgn="base" hangingPunct="0">
              <a:spcBef>
                <a:spcPct val="20000"/>
              </a:spcBef>
              <a:spcAft>
                <a:spcPct val="0"/>
              </a:spcAft>
              <a:buChar char="»"/>
              <a:tabLst>
                <a:tab pos="225425" algn="l"/>
              </a:tabLst>
              <a:defRPr>
                <a:solidFill>
                  <a:schemeClr val="tx1"/>
                </a:solidFill>
                <a:latin typeface="Arial" charset="0"/>
              </a:defRPr>
            </a:lvl9pPr>
          </a:lstStyle>
          <a:p>
            <a:pPr eaLnBrk="1" hangingPunct="1">
              <a:spcBef>
                <a:spcPts val="400"/>
              </a:spcBef>
            </a:pPr>
            <a:r>
              <a:rPr lang="en-US" altLang="en-US" sz="1100" b="0" dirty="0"/>
              <a:t>Identify and document factors affecting procedure and chart complexity (FY16)</a:t>
            </a:r>
          </a:p>
          <a:p>
            <a:pPr eaLnBrk="1" hangingPunct="1">
              <a:spcBef>
                <a:spcPts val="400"/>
              </a:spcBef>
            </a:pPr>
            <a:r>
              <a:rPr lang="en-US" altLang="en-US" sz="1100" b="0" dirty="0"/>
              <a:t>Evaluation of briefing strips for RNAV departures and arrival (FY17)</a:t>
            </a:r>
          </a:p>
        </p:txBody>
      </p:sp>
      <p:sp>
        <p:nvSpPr>
          <p:cNvPr id="16" name="Rectangle 129"/>
          <p:cNvSpPr>
            <a:spLocks noChangeArrowheads="1"/>
          </p:cNvSpPr>
          <p:nvPr/>
        </p:nvSpPr>
        <p:spPr bwMode="auto">
          <a:xfrm>
            <a:off x="4665663" y="1250950"/>
            <a:ext cx="2878137" cy="1887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5425" indent="-225425">
              <a:spcBef>
                <a:spcPts val="400"/>
              </a:spcBef>
              <a:spcAft>
                <a:spcPts val="800"/>
              </a:spcAft>
              <a:buFont typeface="Arial" charset="0"/>
              <a:buChar char="•"/>
              <a:tabLst>
                <a:tab pos="225425" algn="l"/>
              </a:tabLst>
              <a:defRPr/>
            </a:pPr>
            <a:r>
              <a:rPr lang="en-US" sz="1100" dirty="0"/>
              <a:t>Support updates to FAA Orders in the 8260 series, FAA Order 8900.1, AC 120-76, and others to mitigate complexity and challenges to </a:t>
            </a:r>
            <a:r>
              <a:rPr lang="en-US" sz="1100" dirty="0" err="1"/>
              <a:t>flightcrew</a:t>
            </a:r>
            <a:r>
              <a:rPr lang="en-US" sz="1100" dirty="0"/>
              <a:t> compliance with PBN procedures.</a:t>
            </a:r>
          </a:p>
          <a:p>
            <a:pPr marL="227013" indent="-227013">
              <a:spcAft>
                <a:spcPts val="800"/>
              </a:spcAft>
              <a:buFont typeface="Arial" charset="0"/>
              <a:buChar char="•"/>
              <a:defRPr/>
            </a:pPr>
            <a:r>
              <a:rPr lang="en-US" sz="1100" dirty="0"/>
              <a:t>Reduce accident rate and improve operational implementation of PBN-based airspace procedures that enable </a:t>
            </a:r>
            <a:r>
              <a:rPr lang="en-US" sz="1100" dirty="0" err="1"/>
              <a:t>NextGen</a:t>
            </a:r>
            <a:r>
              <a:rPr lang="en-US" sz="1100" dirty="0"/>
              <a:t> operational capabilities and improve NAS capacity and efficiency</a:t>
            </a:r>
            <a:r>
              <a:rPr lang="en-US" sz="1100" dirty="0">
                <a:ea typeface="ＭＳ Ｐゴシック" pitchFamily="34" charset="-128"/>
              </a:rPr>
              <a:t>.</a:t>
            </a:r>
            <a:endParaRPr lang="en-US" sz="1100" dirty="0"/>
          </a:p>
        </p:txBody>
      </p:sp>
      <p:sp>
        <p:nvSpPr>
          <p:cNvPr id="4108" name="TextBox 16"/>
          <p:cNvSpPr txBox="1">
            <a:spLocks noChangeArrowheads="1"/>
          </p:cNvSpPr>
          <p:nvPr/>
        </p:nvSpPr>
        <p:spPr bwMode="auto">
          <a:xfrm>
            <a:off x="4818063" y="4141788"/>
            <a:ext cx="4038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5425" indent="-225425" eaLnBrk="0" hangingPunct="0">
              <a:spcBef>
                <a:spcPct val="20000"/>
              </a:spcBef>
              <a:buChar char="•"/>
              <a:tabLst>
                <a:tab pos="225425" algn="l"/>
              </a:tabLst>
              <a:defRPr sz="2800" b="1">
                <a:solidFill>
                  <a:schemeClr val="tx1"/>
                </a:solidFill>
                <a:latin typeface="Arial" charset="0"/>
              </a:defRPr>
            </a:lvl1pPr>
            <a:lvl2pPr marL="742950" indent="-285750" eaLnBrk="0" hangingPunct="0">
              <a:spcBef>
                <a:spcPct val="20000"/>
              </a:spcBef>
              <a:buChar char="–"/>
              <a:tabLst>
                <a:tab pos="225425" algn="l"/>
              </a:tabLst>
              <a:defRPr sz="2400">
                <a:solidFill>
                  <a:schemeClr val="tx1"/>
                </a:solidFill>
                <a:latin typeface="Arial" charset="0"/>
              </a:defRPr>
            </a:lvl2pPr>
            <a:lvl3pPr marL="1143000" indent="-228600" eaLnBrk="0" hangingPunct="0">
              <a:spcBef>
                <a:spcPct val="20000"/>
              </a:spcBef>
              <a:buChar char="•"/>
              <a:tabLst>
                <a:tab pos="225425" algn="l"/>
              </a:tabLst>
              <a:defRPr sz="2000">
                <a:solidFill>
                  <a:schemeClr val="tx1"/>
                </a:solidFill>
                <a:latin typeface="Arial" charset="0"/>
              </a:defRPr>
            </a:lvl3pPr>
            <a:lvl4pPr marL="1600200" indent="-228600" eaLnBrk="0" hangingPunct="0">
              <a:spcBef>
                <a:spcPct val="20000"/>
              </a:spcBef>
              <a:buChar char="–"/>
              <a:tabLst>
                <a:tab pos="225425" algn="l"/>
              </a:tabLst>
              <a:defRPr>
                <a:solidFill>
                  <a:schemeClr val="tx1"/>
                </a:solidFill>
                <a:latin typeface="Arial" charset="0"/>
              </a:defRPr>
            </a:lvl4pPr>
            <a:lvl5pPr marL="2057400" indent="-228600" eaLnBrk="0" hangingPunct="0">
              <a:spcBef>
                <a:spcPct val="20000"/>
              </a:spcBef>
              <a:buChar char="»"/>
              <a:tabLst>
                <a:tab pos="225425" algn="l"/>
              </a:tabLst>
              <a:defRPr>
                <a:solidFill>
                  <a:schemeClr val="tx1"/>
                </a:solidFill>
                <a:latin typeface="Arial" charset="0"/>
              </a:defRPr>
            </a:lvl5pPr>
            <a:lvl6pPr marL="2514600" indent="-228600" eaLnBrk="0" fontAlgn="base" hangingPunct="0">
              <a:spcBef>
                <a:spcPct val="20000"/>
              </a:spcBef>
              <a:spcAft>
                <a:spcPct val="0"/>
              </a:spcAft>
              <a:buChar char="»"/>
              <a:tabLst>
                <a:tab pos="225425" algn="l"/>
              </a:tabLst>
              <a:defRPr>
                <a:solidFill>
                  <a:schemeClr val="tx1"/>
                </a:solidFill>
                <a:latin typeface="Arial" charset="0"/>
              </a:defRPr>
            </a:lvl6pPr>
            <a:lvl7pPr marL="2971800" indent="-228600" eaLnBrk="0" fontAlgn="base" hangingPunct="0">
              <a:spcBef>
                <a:spcPct val="20000"/>
              </a:spcBef>
              <a:spcAft>
                <a:spcPct val="0"/>
              </a:spcAft>
              <a:buChar char="»"/>
              <a:tabLst>
                <a:tab pos="225425" algn="l"/>
              </a:tabLst>
              <a:defRPr>
                <a:solidFill>
                  <a:schemeClr val="tx1"/>
                </a:solidFill>
                <a:latin typeface="Arial" charset="0"/>
              </a:defRPr>
            </a:lvl7pPr>
            <a:lvl8pPr marL="3429000" indent="-228600" eaLnBrk="0" fontAlgn="base" hangingPunct="0">
              <a:spcBef>
                <a:spcPct val="20000"/>
              </a:spcBef>
              <a:spcAft>
                <a:spcPct val="0"/>
              </a:spcAft>
              <a:buChar char="»"/>
              <a:tabLst>
                <a:tab pos="225425" algn="l"/>
              </a:tabLst>
              <a:defRPr>
                <a:solidFill>
                  <a:schemeClr val="tx1"/>
                </a:solidFill>
                <a:latin typeface="Arial" charset="0"/>
              </a:defRPr>
            </a:lvl8pPr>
            <a:lvl9pPr marL="3886200" indent="-228600" eaLnBrk="0" fontAlgn="base" hangingPunct="0">
              <a:spcBef>
                <a:spcPct val="20000"/>
              </a:spcBef>
              <a:spcAft>
                <a:spcPct val="0"/>
              </a:spcAft>
              <a:buChar char="»"/>
              <a:tabLst>
                <a:tab pos="225425" algn="l"/>
              </a:tabLst>
              <a:defRPr>
                <a:solidFill>
                  <a:schemeClr val="tx1"/>
                </a:solidFill>
                <a:latin typeface="Arial" charset="0"/>
              </a:defRPr>
            </a:lvl9pPr>
          </a:lstStyle>
          <a:p>
            <a:pPr eaLnBrk="1" hangingPunct="1">
              <a:spcBef>
                <a:spcPts val="400"/>
              </a:spcBef>
            </a:pPr>
            <a:r>
              <a:rPr lang="en-US" altLang="en-US" sz="1100" b="0" dirty="0">
                <a:solidFill>
                  <a:srgbClr val="000000"/>
                </a:solidFill>
              </a:rPr>
              <a:t>Completed report on human factors issues for t</a:t>
            </a:r>
            <a:r>
              <a:rPr lang="en-US" altLang="en-US" sz="1200" b="0" dirty="0">
                <a:solidFill>
                  <a:srgbClr val="000000"/>
                </a:solidFill>
              </a:rPr>
              <a:t>he complexity of instrument </a:t>
            </a:r>
            <a:r>
              <a:rPr lang="en-US" altLang="en-US" sz="1200" b="0" dirty="0" smtClean="0">
                <a:solidFill>
                  <a:srgbClr val="000000"/>
                </a:solidFill>
              </a:rPr>
              <a:t>procedures</a:t>
            </a:r>
            <a:endParaRPr lang="en-US" altLang="en-US" sz="1200" b="0" dirty="0">
              <a:solidFill>
                <a:srgbClr val="000000"/>
              </a:solidFill>
            </a:endParaRPr>
          </a:p>
        </p:txBody>
      </p:sp>
      <p:pic>
        <p:nvPicPr>
          <p:cNvPr id="4109"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l="35309" t="16135" r="33398" b="2438"/>
          <a:stretch>
            <a:fillRect/>
          </a:stretch>
        </p:blipFill>
        <p:spPr bwMode="auto">
          <a:xfrm>
            <a:off x="7532688" y="44450"/>
            <a:ext cx="1554162" cy="2425700"/>
          </a:xfrm>
          <a:prstGeom prst="rect">
            <a:avLst/>
          </a:prstGeom>
          <a:noFill/>
          <a:ln w="38100">
            <a:solidFill>
              <a:srgbClr val="00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11"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2" name="Slide Number Placeholder 1"/>
          <p:cNvSpPr>
            <a:spLocks noGrp="1"/>
          </p:cNvSpPr>
          <p:nvPr>
            <p:ph type="sldNum" sz="quarter" idx="10"/>
          </p:nvPr>
        </p:nvSpPr>
        <p:spPr>
          <a:noFill/>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C7CC2D2B-6135-49A5-9EA2-C6FAACA90D4D}" type="slidenum">
              <a:rPr lang="en-US" altLang="en-US" sz="1400" b="0" smtClean="0">
                <a:solidFill>
                  <a:srgbClr val="FFFFFF"/>
                </a:solidFill>
              </a:rPr>
              <a:pPr eaLnBrk="1" hangingPunct="1">
                <a:spcBef>
                  <a:spcPct val="0"/>
                </a:spcBef>
                <a:buFontTx/>
                <a:buNone/>
              </a:pPr>
              <a:t>12</a:t>
            </a:fld>
            <a:endParaRPr lang="en-US" altLang="en-US" sz="1400" b="0" smtClean="0">
              <a:solidFill>
                <a:srgbClr val="FFFFFF"/>
              </a:solidFill>
            </a:endParaRPr>
          </a:p>
        </p:txBody>
      </p:sp>
      <p:sp>
        <p:nvSpPr>
          <p:cNvPr id="17" name="Rectangle 16"/>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921029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Subjective Instrument Procedure </a:t>
            </a:r>
            <a:r>
              <a:rPr lang="en-US" dirty="0" smtClean="0"/>
              <a:t>Complexity</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13</a:t>
            </a:fld>
            <a:endParaRPr lang="en-US" dirty="0"/>
          </a:p>
        </p:txBody>
      </p:sp>
      <p:sp>
        <p:nvSpPr>
          <p:cNvPr id="4" name="Text Placeholder 3"/>
          <p:cNvSpPr>
            <a:spLocks noGrp="1"/>
          </p:cNvSpPr>
          <p:nvPr>
            <p:ph type="body" sz="quarter" idx="11"/>
          </p:nvPr>
        </p:nvSpPr>
        <p:spPr>
          <a:xfrm>
            <a:off x="261415" y="1371600"/>
            <a:ext cx="4267200" cy="2133600"/>
          </a:xfrm>
        </p:spPr>
        <p:txBody>
          <a:bodyPr>
            <a:noAutofit/>
          </a:bodyPr>
          <a:lstStyle/>
          <a:p>
            <a:r>
              <a:rPr lang="en-US" sz="900" dirty="0">
                <a:latin typeface="Arial" panose="020B0604020202020204" pitchFamily="34" charset="0"/>
                <a:cs typeface="Arial" panose="020B0604020202020204" pitchFamily="34" charset="0"/>
              </a:rPr>
              <a:t>The Flight Technologies and Procedures Division of the Flight Standards Service has requested human factors R&amp;D to support updates to the FAA’s 8260 series orders that guide designers of instrument flight procedures.  Research will support development of human factors guidance that will address issues concerning the design and depiction of terminal instrument flight procedures and associated aeronautical charts. </a:t>
            </a:r>
          </a:p>
          <a:p>
            <a:r>
              <a:rPr lang="en-US" sz="900" dirty="0">
                <a:latin typeface="Arial" panose="020B0604020202020204" pitchFamily="34" charset="0"/>
                <a:cs typeface="Arial" panose="020B0604020202020204" pitchFamily="34" charset="0"/>
              </a:rPr>
              <a:t>Research will provide data to help the FAA consider flightcrew issues as early as possible in the design of new flight procedures to smooth their operational implementation. The data will allow Flight Standards human factors specialists to develop guidance to address hazards and risks associated with human-automation interaction in multiple aircraft types, operators, and equipment (e.g., VNAV). </a:t>
            </a:r>
            <a:endParaRPr lang="en-US" sz="900" dirty="0" smtClean="0">
              <a:latin typeface="Arial" panose="020B0604020202020204" pitchFamily="34" charset="0"/>
              <a:cs typeface="Arial" panose="020B0604020202020204" pitchFamily="34" charset="0"/>
            </a:endParaRPr>
          </a:p>
          <a:p>
            <a:pPr marL="0" indent="0">
              <a:buNone/>
            </a:pPr>
            <a:endParaRPr lang="en-US" sz="900" dirty="0">
              <a:latin typeface="Arial" panose="020B0604020202020204" pitchFamily="34" charset="0"/>
              <a:cs typeface="Arial" panose="020B0604020202020204" pitchFamily="34" charset="0"/>
            </a:endParaRPr>
          </a:p>
          <a:p>
            <a:pPr marL="114300" indent="-114300">
              <a:spcBef>
                <a:spcPts val="200"/>
              </a:spcBef>
              <a:buFont typeface="Wingdings" pitchFamily="2" charset="2"/>
              <a:buChar char="§"/>
            </a:pPr>
            <a:r>
              <a:rPr lang="en-US" sz="900" dirty="0" smtClean="0">
                <a:latin typeface="Arial" panose="020B0604020202020204" pitchFamily="34" charset="0"/>
                <a:cs typeface="Arial" panose="020B0604020202020204" pitchFamily="34" charset="0"/>
              </a:rPr>
              <a:t>Sponsor</a:t>
            </a:r>
            <a:r>
              <a:rPr lang="en-US" sz="900" dirty="0">
                <a:latin typeface="Arial" panose="020B0604020202020204" pitchFamily="34" charset="0"/>
                <a:cs typeface="Arial" panose="020B0604020202020204" pitchFamily="34" charset="0"/>
              </a:rPr>
              <a:t>: John Swigart  &amp; Jeff Kerr, AFS-470 and Kathy </a:t>
            </a:r>
            <a:r>
              <a:rPr lang="en-US" sz="900" dirty="0" smtClean="0">
                <a:latin typeface="Arial" panose="020B0604020202020204" pitchFamily="34" charset="0"/>
                <a:cs typeface="Arial" panose="020B0604020202020204" pitchFamily="34" charset="0"/>
              </a:rPr>
              <a:t>Abbott </a:t>
            </a:r>
            <a:r>
              <a:rPr lang="en-US" sz="900" dirty="0">
                <a:latin typeface="Arial" panose="020B0604020202020204" pitchFamily="34" charset="0"/>
                <a:cs typeface="Arial" panose="020B0604020202020204" pitchFamily="34" charset="0"/>
              </a:rPr>
              <a:t>(AIR-100)</a:t>
            </a:r>
          </a:p>
          <a:p>
            <a:pPr marL="0" indent="0">
              <a:buNone/>
            </a:pPr>
            <a:endParaRPr lang="en-US" sz="1000" dirty="0">
              <a:cs typeface="Arial" pitchFamily="34" charset="0"/>
            </a:endParaRPr>
          </a:p>
          <a:p>
            <a:endParaRPr lang="en-US" sz="1000" dirty="0"/>
          </a:p>
          <a:p>
            <a:endParaRPr lang="en-US" sz="1000"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Empirical basis for instrument procedure design  for NextGen arrivals and departures to update FAA’s 8260 series orders to mitigate complexity in flightcrew interaction with flight deck systems.</a:t>
            </a:r>
          </a:p>
          <a:p>
            <a:endParaRPr lang="en-US" sz="1100"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lstStyle/>
          <a:p>
            <a:r>
              <a:rPr lang="en-US" sz="1100" dirty="0" smtClean="0">
                <a:latin typeface="Arial" panose="020B0604020202020204" pitchFamily="34" charset="0"/>
                <a:cs typeface="Arial" panose="020B0604020202020204" pitchFamily="34" charset="0"/>
              </a:rPr>
              <a:t>Draft final report – 5/16/16</a:t>
            </a:r>
          </a:p>
          <a:p>
            <a:pPr marL="0" indent="0">
              <a:buNone/>
            </a:pPr>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Updated </a:t>
            </a:r>
            <a:r>
              <a:rPr lang="en-US" sz="1100" dirty="0">
                <a:latin typeface="Arial" panose="020B0604020202020204" pitchFamily="34" charset="0"/>
                <a:cs typeface="Arial" panose="020B0604020202020204" pitchFamily="34" charset="0"/>
              </a:rPr>
              <a:t>conference paper based on sponsor &amp; PM input – </a:t>
            </a:r>
            <a:r>
              <a:rPr lang="en-US" sz="1100" dirty="0" smtClean="0">
                <a:latin typeface="Arial" panose="020B0604020202020204" pitchFamily="34" charset="0"/>
                <a:cs typeface="Arial" panose="020B0604020202020204" pitchFamily="34" charset="0"/>
              </a:rPr>
              <a:t>8/8/16</a:t>
            </a:r>
          </a:p>
          <a:p>
            <a:pPr marL="0" indent="0">
              <a:buNone/>
            </a:pPr>
            <a:endParaRPr lang="en-US" sz="1100"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Briefing to  </a:t>
            </a:r>
            <a:r>
              <a:rPr lang="en-US" sz="1100" dirty="0">
                <a:latin typeface="Arial" panose="020B0604020202020204" pitchFamily="34" charset="0"/>
                <a:cs typeface="Arial" panose="020B0604020202020204" pitchFamily="34" charset="0"/>
              </a:rPr>
              <a:t>FAA’s Metroplex Teams – </a:t>
            </a:r>
            <a:r>
              <a:rPr lang="en-US" sz="1100" dirty="0" smtClean="0">
                <a:latin typeface="Arial" panose="020B0604020202020204" pitchFamily="34" charset="0"/>
                <a:cs typeface="Arial" panose="020B0604020202020204" pitchFamily="34" charset="0"/>
              </a:rPr>
              <a:t>8/16/16</a:t>
            </a:r>
          </a:p>
          <a:p>
            <a:endParaRPr lang="en-US" dirty="0"/>
          </a:p>
        </p:txBody>
      </p:sp>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
        <p:nvSpPr>
          <p:cNvPr id="7" name="Rectangle 6"/>
          <p:cNvSpPr/>
          <p:nvPr/>
        </p:nvSpPr>
        <p:spPr>
          <a:xfrm>
            <a:off x="152400" y="3897868"/>
            <a:ext cx="4191000" cy="512448"/>
          </a:xfrm>
          <a:prstGeom prst="rect">
            <a:avLst/>
          </a:prstGeom>
        </p:spPr>
        <p:txBody>
          <a:bodyPr wrap="square">
            <a:spAutoFit/>
          </a:bodyPr>
          <a:lstStyle/>
          <a:p>
            <a:pPr marL="112713" indent="-112713" defTabSz="342900" eaLnBrk="0" hangingPunct="0">
              <a:lnSpc>
                <a:spcPct val="80000"/>
              </a:lnSpc>
              <a:spcBef>
                <a:spcPct val="20000"/>
              </a:spcBef>
              <a:buFont typeface="Arial" panose="020B0604020202020204" pitchFamily="34" charset="0"/>
              <a:buChar char="•"/>
              <a:defRPr/>
            </a:pPr>
            <a:r>
              <a:rPr lang="en-US" sz="1050" dirty="0">
                <a:latin typeface="Arial" panose="020B0604020202020204" pitchFamily="34" charset="0"/>
                <a:cs typeface="Arial" panose="020B0604020202020204" pitchFamily="34" charset="0"/>
              </a:rPr>
              <a:t>Report on human factors issues for instrument </a:t>
            </a:r>
            <a:endParaRPr lang="en-US" sz="1050" dirty="0" smtClean="0">
              <a:latin typeface="Arial" panose="020B0604020202020204" pitchFamily="34" charset="0"/>
              <a:cs typeface="Arial" panose="020B0604020202020204" pitchFamily="34" charset="0"/>
            </a:endParaRPr>
          </a:p>
          <a:p>
            <a:pPr defTabSz="342900" eaLnBrk="0" hangingPunct="0">
              <a:lnSpc>
                <a:spcPct val="80000"/>
              </a:lnSpc>
              <a:spcBef>
                <a:spcPct val="20000"/>
              </a:spcBef>
              <a:defRPr/>
            </a:pPr>
            <a:r>
              <a:rPr lang="en-US" sz="1050" dirty="0">
                <a:latin typeface="Arial" panose="020B0604020202020204" pitchFamily="34" charset="0"/>
                <a:cs typeface="Arial" panose="020B0604020202020204" pitchFamily="34" charset="0"/>
              </a:rPr>
              <a:t> </a:t>
            </a:r>
            <a:r>
              <a:rPr lang="en-US" sz="1050" dirty="0" smtClean="0">
                <a:latin typeface="Arial" panose="020B0604020202020204" pitchFamily="34" charset="0"/>
                <a:cs typeface="Arial" panose="020B0604020202020204" pitchFamily="34" charset="0"/>
              </a:rPr>
              <a:t>  procedures</a:t>
            </a:r>
            <a:r>
              <a:rPr lang="en-US" sz="1050" dirty="0">
                <a:latin typeface="Arial" panose="020B0604020202020204" pitchFamily="34" charset="0"/>
                <a:cs typeface="Arial" panose="020B0604020202020204" pitchFamily="34" charset="0"/>
              </a:rPr>
              <a:t>’ </a:t>
            </a:r>
            <a:r>
              <a:rPr lang="en-US" sz="1050" dirty="0" smtClean="0">
                <a:latin typeface="Arial" panose="020B0604020202020204" pitchFamily="34" charset="0"/>
                <a:cs typeface="Arial" panose="020B0604020202020204" pitchFamily="34" charset="0"/>
              </a:rPr>
              <a:t>complexity																</a:t>
            </a:r>
            <a:r>
              <a:rPr lang="en-US" sz="1050" b="1" dirty="0" smtClean="0">
                <a:latin typeface="Arial" panose="020B0604020202020204" pitchFamily="34" charset="0"/>
                <a:cs typeface="Arial" panose="020B0604020202020204" pitchFamily="34" charset="0"/>
              </a:rPr>
              <a:t>Complete</a:t>
            </a:r>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6001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smtClean="0">
                <a:solidFill>
                  <a:schemeClr val="tx1"/>
                </a:solidFill>
              </a:rPr>
              <a:t>NEXTGEN-Procedures</a:t>
            </a:r>
            <a:r>
              <a:rPr lang="en-US" dirty="0">
                <a:solidFill>
                  <a:schemeClr val="tx1"/>
                </a:solidFill>
              </a:rPr>
              <a:t>, Tasks, Skills and Training for NextGen Air Carrier Pilots and Dispatchers</a:t>
            </a:r>
            <a:br>
              <a:rPr lang="en-US" dirty="0">
                <a:solidFill>
                  <a:schemeClr val="tx1"/>
                </a:solidFill>
              </a:rPr>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14</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380965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FE48959D-A589-49EC-B651-92254D05E85F}" type="slidenum">
              <a:rPr lang="en-US" altLang="en-US" sz="1400" b="0" smtClean="0">
                <a:solidFill>
                  <a:srgbClr val="FFFFFF"/>
                </a:solidFill>
              </a:rPr>
              <a:pPr eaLnBrk="1" hangingPunct="1">
                <a:spcBef>
                  <a:spcPct val="0"/>
                </a:spcBef>
                <a:buFontTx/>
                <a:buNone/>
              </a:pPr>
              <a:t>15</a:t>
            </a:fld>
            <a:endParaRPr lang="en-US" altLang="en-US" sz="1400" b="0" smtClean="0">
              <a:solidFill>
                <a:srgbClr val="FFFFFF"/>
              </a:solidFill>
            </a:endParaRPr>
          </a:p>
        </p:txBody>
      </p:sp>
      <p:sp>
        <p:nvSpPr>
          <p:cNvPr id="5123" name="Rectangle 2"/>
          <p:cNvSpPr txBox="1">
            <a:spLocks noChangeArrowheads="1"/>
          </p:cNvSpPr>
          <p:nvPr/>
        </p:nvSpPr>
        <p:spPr bwMode="auto">
          <a:xfrm>
            <a:off x="563563" y="122238"/>
            <a:ext cx="847248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2000">
                <a:solidFill>
                  <a:srgbClr val="1D2F68"/>
                </a:solidFill>
              </a:rPr>
              <a:t>NextGen: Procedures, Tasks, Skills, and Training for NextGen Air Carrier Pilots and Dispatchers (A12C.HFNG.3)</a:t>
            </a:r>
          </a:p>
          <a:p>
            <a:pPr eaLnBrk="1" hangingPunct="1">
              <a:spcBef>
                <a:spcPct val="0"/>
              </a:spcBef>
              <a:buFontTx/>
              <a:buNone/>
            </a:pPr>
            <a:endParaRPr lang="en-US" altLang="en-US" sz="2000">
              <a:solidFill>
                <a:srgbClr val="1D2F68"/>
              </a:solidFill>
            </a:endParaRPr>
          </a:p>
        </p:txBody>
      </p:sp>
      <p:sp>
        <p:nvSpPr>
          <p:cNvPr id="5124" name="Rectangle 3"/>
          <p:cNvSpPr>
            <a:spLocks noChangeArrowheads="1"/>
          </p:cNvSpPr>
          <p:nvPr/>
        </p:nvSpPr>
        <p:spPr bwMode="auto">
          <a:xfrm>
            <a:off x="190500" y="3781425"/>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Critical Milestones  </a:t>
            </a:r>
          </a:p>
        </p:txBody>
      </p:sp>
      <p:sp>
        <p:nvSpPr>
          <p:cNvPr id="5125" name="Rectangle 4"/>
          <p:cNvSpPr>
            <a:spLocks noChangeArrowheads="1"/>
          </p:cNvSpPr>
          <p:nvPr/>
        </p:nvSpPr>
        <p:spPr bwMode="auto">
          <a:xfrm>
            <a:off x="4724400" y="906463"/>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Sponsor  Outcome</a:t>
            </a:r>
          </a:p>
        </p:txBody>
      </p:sp>
      <p:sp>
        <p:nvSpPr>
          <p:cNvPr id="5126"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dirty="0" smtClean="0">
                <a:solidFill>
                  <a:srgbClr val="000000"/>
                </a:solidFill>
              </a:rPr>
              <a:t>Research Requirement </a:t>
            </a:r>
            <a:r>
              <a:rPr lang="en-US" altLang="en-US" sz="1800" u="sng" dirty="0">
                <a:solidFill>
                  <a:srgbClr val="000000"/>
                </a:solidFill>
              </a:rPr>
              <a:t>Description</a:t>
            </a:r>
          </a:p>
        </p:txBody>
      </p:sp>
      <p:sp>
        <p:nvSpPr>
          <p:cNvPr id="5127" name="Rectangle 6"/>
          <p:cNvSpPr>
            <a:spLocks noChangeArrowheads="1"/>
          </p:cNvSpPr>
          <p:nvPr/>
        </p:nvSpPr>
        <p:spPr bwMode="auto">
          <a:xfrm>
            <a:off x="4724400" y="3741738"/>
            <a:ext cx="41322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Research Accomplishments in FY16</a:t>
            </a:r>
          </a:p>
        </p:txBody>
      </p:sp>
      <p:sp>
        <p:nvSpPr>
          <p:cNvPr id="5128" name="Line 7"/>
          <p:cNvSpPr>
            <a:spLocks noChangeShapeType="1"/>
          </p:cNvSpPr>
          <p:nvPr/>
        </p:nvSpPr>
        <p:spPr bwMode="auto">
          <a:xfrm>
            <a:off x="4495800" y="914400"/>
            <a:ext cx="0" cy="510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9"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endParaRPr>
          </a:p>
        </p:txBody>
      </p:sp>
      <p:sp>
        <p:nvSpPr>
          <p:cNvPr id="5130" name="Rectangle 12"/>
          <p:cNvSpPr>
            <a:spLocks noChangeArrowheads="1"/>
          </p:cNvSpPr>
          <p:nvPr/>
        </p:nvSpPr>
        <p:spPr bwMode="auto">
          <a:xfrm>
            <a:off x="228600" y="1254125"/>
            <a:ext cx="3863975"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spcAft>
                <a:spcPts val="800"/>
              </a:spcAft>
            </a:pPr>
            <a:r>
              <a:rPr lang="en-US" altLang="en-US" sz="1200" b="0" dirty="0"/>
              <a:t>Proliferation of NextGen (and other) applications have </a:t>
            </a:r>
            <a:r>
              <a:rPr lang="en-US" altLang="en-US" sz="1100" b="0" dirty="0"/>
              <a:t>created</a:t>
            </a:r>
            <a:r>
              <a:rPr lang="en-US" altLang="en-US" sz="1200" b="0" dirty="0"/>
              <a:t> challenges for pilot monitoring, task and attention management. </a:t>
            </a:r>
          </a:p>
          <a:p>
            <a:pPr eaLnBrk="1" hangingPunct="1">
              <a:spcBef>
                <a:spcPct val="0"/>
              </a:spcBef>
              <a:spcAft>
                <a:spcPts val="800"/>
              </a:spcAft>
            </a:pPr>
            <a:r>
              <a:rPr lang="en-US" altLang="en-US" sz="1200" b="0" dirty="0"/>
              <a:t>Identify and address changes to job tasks, personnel knowledge, skills and abilities, design of procedures and new training and proficiency standards for NextGen operations.</a:t>
            </a:r>
          </a:p>
          <a:p>
            <a:pPr eaLnBrk="1" hangingPunct="1">
              <a:spcBef>
                <a:spcPct val="0"/>
              </a:spcBef>
              <a:spcAft>
                <a:spcPts val="800"/>
              </a:spcAft>
            </a:pPr>
            <a:r>
              <a:rPr lang="en-US" altLang="en-US" sz="1200" b="0" dirty="0">
                <a:ea typeface="MS PGothic" pitchFamily="34" charset="-128"/>
              </a:rPr>
              <a:t>Sponsors: Rob </a:t>
            </a:r>
            <a:r>
              <a:rPr lang="en-US" altLang="en-US" sz="1200" b="0" dirty="0" smtClean="0">
                <a:ea typeface="MS PGothic" pitchFamily="34" charset="-128"/>
              </a:rPr>
              <a:t>Burke, </a:t>
            </a:r>
            <a:r>
              <a:rPr lang="en-US" altLang="en-US" sz="1200" b="0" dirty="0">
                <a:ea typeface="MS PGothic" pitchFamily="34" charset="-128"/>
              </a:rPr>
              <a:t>Doug </a:t>
            </a:r>
            <a:r>
              <a:rPr lang="en-US" altLang="en-US" sz="1200" b="0" dirty="0" smtClean="0">
                <a:ea typeface="MS PGothic" pitchFamily="34" charset="-128"/>
              </a:rPr>
              <a:t>Farrow(AFS-280)</a:t>
            </a:r>
            <a:endParaRPr lang="en-US" altLang="en-US" sz="1200" b="0" dirty="0">
              <a:ea typeface="MS PGothic" pitchFamily="34" charset="-128"/>
            </a:endParaRPr>
          </a:p>
          <a:p>
            <a:pPr eaLnBrk="1" hangingPunct="1">
              <a:spcBef>
                <a:spcPct val="0"/>
              </a:spcBef>
              <a:spcAft>
                <a:spcPts val="800"/>
              </a:spcAft>
            </a:pPr>
            <a:endParaRPr lang="en-US" altLang="en-US" sz="1200" b="0" dirty="0"/>
          </a:p>
        </p:txBody>
      </p:sp>
      <p:sp>
        <p:nvSpPr>
          <p:cNvPr id="5131" name="Rectangle 14"/>
          <p:cNvSpPr>
            <a:spLocks noChangeArrowheads="1"/>
          </p:cNvSpPr>
          <p:nvPr/>
        </p:nvSpPr>
        <p:spPr bwMode="auto">
          <a:xfrm>
            <a:off x="228600" y="4211638"/>
            <a:ext cx="4094163"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5425" indent="-225425" eaLnBrk="0" hangingPunct="0">
              <a:spcBef>
                <a:spcPct val="20000"/>
              </a:spcBef>
              <a:buChar char="•"/>
              <a:tabLst>
                <a:tab pos="225425" algn="l"/>
              </a:tabLst>
              <a:defRPr sz="2800" b="1">
                <a:solidFill>
                  <a:schemeClr val="tx1"/>
                </a:solidFill>
                <a:latin typeface="Arial" charset="0"/>
              </a:defRPr>
            </a:lvl1pPr>
            <a:lvl2pPr marL="742950" indent="-285750" eaLnBrk="0" hangingPunct="0">
              <a:spcBef>
                <a:spcPct val="20000"/>
              </a:spcBef>
              <a:buChar char="–"/>
              <a:tabLst>
                <a:tab pos="225425" algn="l"/>
              </a:tabLst>
              <a:defRPr sz="2400">
                <a:solidFill>
                  <a:schemeClr val="tx1"/>
                </a:solidFill>
                <a:latin typeface="Arial" charset="0"/>
              </a:defRPr>
            </a:lvl2pPr>
            <a:lvl3pPr marL="1143000" indent="-228600" eaLnBrk="0" hangingPunct="0">
              <a:spcBef>
                <a:spcPct val="20000"/>
              </a:spcBef>
              <a:buChar char="•"/>
              <a:tabLst>
                <a:tab pos="225425" algn="l"/>
              </a:tabLst>
              <a:defRPr sz="2000">
                <a:solidFill>
                  <a:schemeClr val="tx1"/>
                </a:solidFill>
                <a:latin typeface="Arial" charset="0"/>
              </a:defRPr>
            </a:lvl3pPr>
            <a:lvl4pPr marL="1600200" indent="-228600" eaLnBrk="0" hangingPunct="0">
              <a:spcBef>
                <a:spcPct val="20000"/>
              </a:spcBef>
              <a:buChar char="–"/>
              <a:tabLst>
                <a:tab pos="225425" algn="l"/>
              </a:tabLst>
              <a:defRPr>
                <a:solidFill>
                  <a:schemeClr val="tx1"/>
                </a:solidFill>
                <a:latin typeface="Arial" charset="0"/>
              </a:defRPr>
            </a:lvl4pPr>
            <a:lvl5pPr marL="2057400" indent="-228600" eaLnBrk="0" hangingPunct="0">
              <a:spcBef>
                <a:spcPct val="20000"/>
              </a:spcBef>
              <a:buChar char="»"/>
              <a:tabLst>
                <a:tab pos="225425" algn="l"/>
              </a:tabLst>
              <a:defRPr>
                <a:solidFill>
                  <a:schemeClr val="tx1"/>
                </a:solidFill>
                <a:latin typeface="Arial" charset="0"/>
              </a:defRPr>
            </a:lvl5pPr>
            <a:lvl6pPr marL="2514600" indent="-228600" eaLnBrk="0" fontAlgn="base" hangingPunct="0">
              <a:spcBef>
                <a:spcPct val="20000"/>
              </a:spcBef>
              <a:spcAft>
                <a:spcPct val="0"/>
              </a:spcAft>
              <a:buChar char="»"/>
              <a:tabLst>
                <a:tab pos="225425" algn="l"/>
              </a:tabLst>
              <a:defRPr>
                <a:solidFill>
                  <a:schemeClr val="tx1"/>
                </a:solidFill>
                <a:latin typeface="Arial" charset="0"/>
              </a:defRPr>
            </a:lvl6pPr>
            <a:lvl7pPr marL="2971800" indent="-228600" eaLnBrk="0" fontAlgn="base" hangingPunct="0">
              <a:spcBef>
                <a:spcPct val="20000"/>
              </a:spcBef>
              <a:spcAft>
                <a:spcPct val="0"/>
              </a:spcAft>
              <a:buChar char="»"/>
              <a:tabLst>
                <a:tab pos="225425" algn="l"/>
              </a:tabLst>
              <a:defRPr>
                <a:solidFill>
                  <a:schemeClr val="tx1"/>
                </a:solidFill>
                <a:latin typeface="Arial" charset="0"/>
              </a:defRPr>
            </a:lvl7pPr>
            <a:lvl8pPr marL="3429000" indent="-228600" eaLnBrk="0" fontAlgn="base" hangingPunct="0">
              <a:spcBef>
                <a:spcPct val="20000"/>
              </a:spcBef>
              <a:spcAft>
                <a:spcPct val="0"/>
              </a:spcAft>
              <a:buChar char="»"/>
              <a:tabLst>
                <a:tab pos="225425" algn="l"/>
              </a:tabLst>
              <a:defRPr>
                <a:solidFill>
                  <a:schemeClr val="tx1"/>
                </a:solidFill>
                <a:latin typeface="Arial" charset="0"/>
              </a:defRPr>
            </a:lvl8pPr>
            <a:lvl9pPr marL="3886200" indent="-228600" eaLnBrk="0" fontAlgn="base" hangingPunct="0">
              <a:spcBef>
                <a:spcPct val="20000"/>
              </a:spcBef>
              <a:spcAft>
                <a:spcPct val="0"/>
              </a:spcAft>
              <a:buChar char="»"/>
              <a:tabLst>
                <a:tab pos="225425" algn="l"/>
              </a:tabLst>
              <a:defRPr>
                <a:solidFill>
                  <a:schemeClr val="tx1"/>
                </a:solidFill>
                <a:latin typeface="Arial" charset="0"/>
              </a:defRPr>
            </a:lvl9pPr>
          </a:lstStyle>
          <a:p>
            <a:pPr eaLnBrk="1" hangingPunct="1">
              <a:spcBef>
                <a:spcPts val="400"/>
              </a:spcBef>
            </a:pPr>
            <a:r>
              <a:rPr lang="en-US" altLang="en-US" sz="1200" b="0" dirty="0"/>
              <a:t>Complete conceptual framework for development of standard operating procedures for airline operations. (FY16)</a:t>
            </a:r>
          </a:p>
          <a:p>
            <a:pPr eaLnBrk="1" hangingPunct="1">
              <a:spcBef>
                <a:spcPts val="400"/>
              </a:spcBef>
            </a:pPr>
            <a:r>
              <a:rPr lang="en-US" altLang="en-US" sz="1100" b="0" dirty="0"/>
              <a:t>Develop</a:t>
            </a:r>
            <a:r>
              <a:rPr lang="en-US" altLang="en-US" sz="1200" b="0" dirty="0"/>
              <a:t> data to support guidelines for normal procedures for airline operations (FY16)</a:t>
            </a:r>
            <a:endParaRPr lang="en-US" altLang="en-US" sz="1200" b="0" dirty="0">
              <a:solidFill>
                <a:srgbClr val="000000"/>
              </a:solidFill>
            </a:endParaRPr>
          </a:p>
          <a:p>
            <a:pPr eaLnBrk="1" hangingPunct="1">
              <a:spcBef>
                <a:spcPts val="400"/>
              </a:spcBef>
            </a:pPr>
            <a:r>
              <a:rPr lang="en-US" altLang="en-US" sz="1200" b="0" dirty="0">
                <a:solidFill>
                  <a:srgbClr val="000000"/>
                </a:solidFill>
              </a:rPr>
              <a:t>Develop research plan and conduct studies to validate training recommendations for flight path monitoring. (FY17)</a:t>
            </a:r>
          </a:p>
        </p:txBody>
      </p:sp>
      <p:sp>
        <p:nvSpPr>
          <p:cNvPr id="5132" name="TextBox 16"/>
          <p:cNvSpPr txBox="1">
            <a:spLocks noChangeArrowheads="1"/>
          </p:cNvSpPr>
          <p:nvPr/>
        </p:nvSpPr>
        <p:spPr bwMode="auto">
          <a:xfrm>
            <a:off x="4818063" y="4141788"/>
            <a:ext cx="40386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5425" indent="-225425" eaLnBrk="0" hangingPunct="0">
              <a:spcBef>
                <a:spcPct val="20000"/>
              </a:spcBef>
              <a:buChar char="•"/>
              <a:tabLst>
                <a:tab pos="225425" algn="l"/>
              </a:tabLst>
              <a:defRPr sz="2800" b="1">
                <a:solidFill>
                  <a:schemeClr val="tx1"/>
                </a:solidFill>
                <a:latin typeface="Arial" charset="0"/>
              </a:defRPr>
            </a:lvl1pPr>
            <a:lvl2pPr marL="742950" indent="-285750" eaLnBrk="0" hangingPunct="0">
              <a:spcBef>
                <a:spcPct val="20000"/>
              </a:spcBef>
              <a:buChar char="–"/>
              <a:tabLst>
                <a:tab pos="225425" algn="l"/>
              </a:tabLst>
              <a:defRPr sz="2400">
                <a:solidFill>
                  <a:schemeClr val="tx1"/>
                </a:solidFill>
                <a:latin typeface="Arial" charset="0"/>
              </a:defRPr>
            </a:lvl2pPr>
            <a:lvl3pPr marL="1143000" indent="-228600" eaLnBrk="0" hangingPunct="0">
              <a:spcBef>
                <a:spcPct val="20000"/>
              </a:spcBef>
              <a:buChar char="•"/>
              <a:tabLst>
                <a:tab pos="225425" algn="l"/>
              </a:tabLst>
              <a:defRPr sz="2000">
                <a:solidFill>
                  <a:schemeClr val="tx1"/>
                </a:solidFill>
                <a:latin typeface="Arial" charset="0"/>
              </a:defRPr>
            </a:lvl3pPr>
            <a:lvl4pPr marL="1600200" indent="-228600" eaLnBrk="0" hangingPunct="0">
              <a:spcBef>
                <a:spcPct val="20000"/>
              </a:spcBef>
              <a:buChar char="–"/>
              <a:tabLst>
                <a:tab pos="225425" algn="l"/>
              </a:tabLst>
              <a:defRPr>
                <a:solidFill>
                  <a:schemeClr val="tx1"/>
                </a:solidFill>
                <a:latin typeface="Arial" charset="0"/>
              </a:defRPr>
            </a:lvl4pPr>
            <a:lvl5pPr marL="2057400" indent="-228600" eaLnBrk="0" hangingPunct="0">
              <a:spcBef>
                <a:spcPct val="20000"/>
              </a:spcBef>
              <a:buChar char="»"/>
              <a:tabLst>
                <a:tab pos="225425" algn="l"/>
              </a:tabLst>
              <a:defRPr>
                <a:solidFill>
                  <a:schemeClr val="tx1"/>
                </a:solidFill>
                <a:latin typeface="Arial" charset="0"/>
              </a:defRPr>
            </a:lvl5pPr>
            <a:lvl6pPr marL="2514600" indent="-228600" eaLnBrk="0" fontAlgn="base" hangingPunct="0">
              <a:spcBef>
                <a:spcPct val="20000"/>
              </a:spcBef>
              <a:spcAft>
                <a:spcPct val="0"/>
              </a:spcAft>
              <a:buChar char="»"/>
              <a:tabLst>
                <a:tab pos="225425" algn="l"/>
              </a:tabLst>
              <a:defRPr>
                <a:solidFill>
                  <a:schemeClr val="tx1"/>
                </a:solidFill>
                <a:latin typeface="Arial" charset="0"/>
              </a:defRPr>
            </a:lvl6pPr>
            <a:lvl7pPr marL="2971800" indent="-228600" eaLnBrk="0" fontAlgn="base" hangingPunct="0">
              <a:spcBef>
                <a:spcPct val="20000"/>
              </a:spcBef>
              <a:spcAft>
                <a:spcPct val="0"/>
              </a:spcAft>
              <a:buChar char="»"/>
              <a:tabLst>
                <a:tab pos="225425" algn="l"/>
              </a:tabLst>
              <a:defRPr>
                <a:solidFill>
                  <a:schemeClr val="tx1"/>
                </a:solidFill>
                <a:latin typeface="Arial" charset="0"/>
              </a:defRPr>
            </a:lvl7pPr>
            <a:lvl8pPr marL="3429000" indent="-228600" eaLnBrk="0" fontAlgn="base" hangingPunct="0">
              <a:spcBef>
                <a:spcPct val="20000"/>
              </a:spcBef>
              <a:spcAft>
                <a:spcPct val="0"/>
              </a:spcAft>
              <a:buChar char="»"/>
              <a:tabLst>
                <a:tab pos="225425" algn="l"/>
              </a:tabLst>
              <a:defRPr>
                <a:solidFill>
                  <a:schemeClr val="tx1"/>
                </a:solidFill>
                <a:latin typeface="Arial" charset="0"/>
              </a:defRPr>
            </a:lvl8pPr>
            <a:lvl9pPr marL="3886200" indent="-228600" eaLnBrk="0" fontAlgn="base" hangingPunct="0">
              <a:spcBef>
                <a:spcPct val="20000"/>
              </a:spcBef>
              <a:spcAft>
                <a:spcPct val="0"/>
              </a:spcAft>
              <a:buChar char="»"/>
              <a:tabLst>
                <a:tab pos="225425" algn="l"/>
              </a:tabLst>
              <a:defRPr>
                <a:solidFill>
                  <a:schemeClr val="tx1"/>
                </a:solidFill>
                <a:latin typeface="Arial" charset="0"/>
              </a:defRPr>
            </a:lvl9pPr>
          </a:lstStyle>
          <a:p>
            <a:pPr eaLnBrk="1" hangingPunct="1">
              <a:spcBef>
                <a:spcPts val="400"/>
              </a:spcBef>
            </a:pPr>
            <a:r>
              <a:rPr lang="en-US" altLang="en-US" sz="1100" b="0" dirty="0">
                <a:solidFill>
                  <a:srgbClr val="000000"/>
                </a:solidFill>
              </a:rPr>
              <a:t>Completed draft report with recommendations for updating </a:t>
            </a:r>
            <a:r>
              <a:rPr lang="en-US" altLang="en-US" sz="1100" b="0" dirty="0"/>
              <a:t>Advisory Circular (AC) 120-71 </a:t>
            </a:r>
            <a:r>
              <a:rPr lang="en-US" altLang="en-US" sz="1100" b="0" i="1" dirty="0"/>
              <a:t>Standard Operating Procedures for Flight Deck Crewmembers</a:t>
            </a:r>
            <a:r>
              <a:rPr lang="en-US" altLang="en-US" sz="1100" b="0" dirty="0" smtClean="0"/>
              <a:t>.</a:t>
            </a:r>
            <a:endParaRPr lang="en-US" altLang="en-US" sz="1100" b="0" dirty="0"/>
          </a:p>
        </p:txBody>
      </p:sp>
      <p:sp>
        <p:nvSpPr>
          <p:cNvPr id="5133"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4" name="Rectangle 12"/>
          <p:cNvSpPr>
            <a:spLocks noChangeArrowheads="1"/>
          </p:cNvSpPr>
          <p:nvPr/>
        </p:nvSpPr>
        <p:spPr bwMode="auto">
          <a:xfrm>
            <a:off x="4738688" y="1254125"/>
            <a:ext cx="3863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spcAft>
                <a:spcPts val="800"/>
              </a:spcAft>
            </a:pPr>
            <a:r>
              <a:rPr lang="en-US" altLang="en-US" sz="1200" b="0" dirty="0"/>
              <a:t>Develop or </a:t>
            </a:r>
            <a:r>
              <a:rPr lang="en-US" altLang="en-US" sz="1100" b="0" dirty="0"/>
              <a:t>update</a:t>
            </a:r>
            <a:r>
              <a:rPr lang="en-US" altLang="en-US" sz="1200" b="0" dirty="0"/>
              <a:t> regulatory and guidance material </a:t>
            </a:r>
            <a:r>
              <a:rPr lang="en-US" altLang="en-US" sz="1200" b="0" dirty="0" smtClean="0"/>
              <a:t>for </a:t>
            </a:r>
            <a:r>
              <a:rPr lang="en-US" altLang="en-US" sz="1200" b="0" dirty="0"/>
              <a:t>airline procedures and training.</a:t>
            </a:r>
          </a:p>
        </p:txBody>
      </p:sp>
      <p:sp>
        <p:nvSpPr>
          <p:cNvPr id="15" name="Rectangle 14"/>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722765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Design of Standard Procedures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16</a:t>
            </a:fld>
            <a:endParaRPr lang="en-US" dirty="0"/>
          </a:p>
        </p:txBody>
      </p:sp>
      <p:sp>
        <p:nvSpPr>
          <p:cNvPr id="4" name="Text Placeholder 3"/>
          <p:cNvSpPr>
            <a:spLocks noGrp="1"/>
          </p:cNvSpPr>
          <p:nvPr>
            <p:ph type="body" sz="quarter" idx="11"/>
          </p:nvPr>
        </p:nvSpPr>
        <p:spPr>
          <a:xfrm>
            <a:off x="267276" y="1371600"/>
            <a:ext cx="4152323" cy="2133600"/>
          </a:xfrm>
        </p:spPr>
        <p:txBody>
          <a:bodyPr>
            <a:normAutofit fontScale="77500" lnSpcReduction="20000"/>
          </a:bodyPr>
          <a:lstStyle/>
          <a:p>
            <a:r>
              <a:rPr lang="en-US" dirty="0">
                <a:latin typeface="Arial" panose="020B0604020202020204" pitchFamily="34" charset="0"/>
                <a:cs typeface="Arial" panose="020B0604020202020204" pitchFamily="34" charset="0"/>
              </a:rPr>
              <a:t>The Flight Standards Air Transportation Division last updated Advisory Circular (AC) 120-71 </a:t>
            </a:r>
            <a:r>
              <a:rPr lang="en-US" i="1" dirty="0">
                <a:latin typeface="Arial" panose="020B0604020202020204" pitchFamily="34" charset="0"/>
                <a:cs typeface="Arial" panose="020B0604020202020204" pitchFamily="34" charset="0"/>
              </a:rPr>
              <a:t>Standard Operating Procedures for Flight Deck Crewmembers</a:t>
            </a:r>
            <a:r>
              <a:rPr lang="en-US" dirty="0">
                <a:latin typeface="Arial" panose="020B0604020202020204" pitchFamily="34" charset="0"/>
                <a:cs typeface="Arial" panose="020B0604020202020204" pitchFamily="34" charset="0"/>
              </a:rPr>
              <a:t> in 2003.  Numerous incidents in which flightcrews failed to adhere to standard procedures have increased regulators’ focus on these types of errors.  They have also highlighted the need to update guidance material in AC 120-71 and </a:t>
            </a:r>
            <a:r>
              <a:rPr lang="fr-FR" dirty="0">
                <a:latin typeface="Arial" panose="020B0604020202020204" pitchFamily="34" charset="0"/>
                <a:cs typeface="Arial" panose="020B0604020202020204" pitchFamily="34" charset="0"/>
              </a:rPr>
              <a:t>Principal Operations Inspecter surveillance of and </a:t>
            </a:r>
            <a:r>
              <a:rPr lang="en-US" dirty="0">
                <a:latin typeface="Arial" panose="020B0604020202020204" pitchFamily="34" charset="0"/>
                <a:cs typeface="Arial" panose="020B0604020202020204" pitchFamily="34" charset="0"/>
              </a:rPr>
              <a:t>air carrier flightcrew conformance with standard procedures.</a:t>
            </a:r>
          </a:p>
          <a:p>
            <a:r>
              <a:rPr lang="en-US" dirty="0">
                <a:latin typeface="Arial" panose="020B0604020202020204" pitchFamily="34" charset="0"/>
                <a:cs typeface="Arial" panose="020B0604020202020204" pitchFamily="34" charset="0"/>
              </a:rPr>
              <a:t>Results will also benefit the airline industry in developing their procedures and flightcrew training , and thus will improve the safety of the flying public.</a:t>
            </a:r>
            <a:endParaRPr lang="en-US" dirty="0">
              <a:solidFill>
                <a:srgbClr val="FF0000"/>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114300" indent="-114300">
              <a:buFont typeface="Wingdings" pitchFamily="2" charset="2"/>
              <a:buChar char="§"/>
            </a:pPr>
            <a:r>
              <a:rPr lang="en-US" dirty="0" smtClean="0">
                <a:latin typeface="Arial" panose="020B0604020202020204" pitchFamily="34" charset="0"/>
                <a:cs typeface="Arial" panose="020B0604020202020204" pitchFamily="34" charset="0"/>
              </a:rPr>
              <a:t>Sponsor</a:t>
            </a:r>
            <a:r>
              <a:rPr lang="en-US" dirty="0">
                <a:latin typeface="Arial" panose="020B0604020202020204" pitchFamily="34" charset="0"/>
                <a:cs typeface="Arial" panose="020B0604020202020204" pitchFamily="34" charset="0"/>
              </a:rPr>
              <a:t>: Doug Farrow, AFS-280</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Technical guidance based on the latest research on the design of flight deck procedures for the  update of AC 120-71 and guidance for airline flightcrew procedure training.</a:t>
            </a:r>
            <a:endParaRPr lang="en-US" sz="1100" dirty="0">
              <a:solidFill>
                <a:schemeClr val="dk1"/>
              </a:solidFill>
              <a:latin typeface="Arial" panose="020B0604020202020204" pitchFamily="34" charset="0"/>
              <a:cs typeface="Arial" panose="020B0604020202020204" pitchFamily="34" charset="0"/>
            </a:endParaRPr>
          </a:p>
          <a:p>
            <a:endParaRPr lang="en-US" dirty="0"/>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Draft report delivered 6/30/16</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1479894589"/>
              </p:ext>
            </p:extLst>
          </p:nvPr>
        </p:nvGraphicFramePr>
        <p:xfrm>
          <a:off x="267277" y="3889333"/>
          <a:ext cx="3999923" cy="2095509"/>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535086">
                <a:tc>
                  <a:txBody>
                    <a:bodyPr/>
                    <a:lstStyle/>
                    <a:p>
                      <a:pPr marL="171450" marR="0" indent="-171450">
                        <a:lnSpc>
                          <a:spcPct val="107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Draft report summarizing findings in Task 1, considerations in the design of procedures with respect to technology, humans, and the operational environment. </a:t>
                      </a:r>
                    </a:p>
                  </a:txBody>
                  <a:tcPr marL="68580" marR="68580" marT="0" marB="0"/>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Complete</a:t>
                      </a:r>
                      <a:endParaRPr kumimoji="0" lang="en-US" sz="9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txBody>
                  <a:tcPr marL="0" marR="0" marT="0" marB="0"/>
                </a:tc>
                <a:extLst>
                  <a:ext uri="{0D108BD9-81ED-4DB2-BD59-A6C34878D82A}">
                    <a16:rowId xmlns="" xmlns:a16="http://schemas.microsoft.com/office/drawing/2014/main" val="10001"/>
                  </a:ext>
                </a:extLst>
              </a:tr>
              <a:tr h="594952">
                <a:tc>
                  <a:txBody>
                    <a:bodyPr/>
                    <a:lstStyle/>
                    <a:p>
                      <a:pPr marL="171450" marR="0" indent="-171450">
                        <a:lnSpc>
                          <a:spcPct val="107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Draft report describing general systems approach for developing and revising procedures, with particular focus on RNP operations, NextGen operations, and pre-departure procedures.</a:t>
                      </a:r>
                    </a:p>
                  </a:txBody>
                  <a:tcPr marL="68580" marR="68580" marT="0" marB="0"/>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Complete</a:t>
                      </a:r>
                      <a:endParaRPr kumimoji="0" lang="en-US" sz="9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txBody>
                  <a:tcPr marL="0" marR="0" marT="0" marB="0"/>
                </a:tc>
                <a:extLst>
                  <a:ext uri="{0D108BD9-81ED-4DB2-BD59-A6C34878D82A}">
                    <a16:rowId xmlns="" xmlns:a16="http://schemas.microsoft.com/office/drawing/2014/main" val="1505289814"/>
                  </a:ext>
                </a:extLst>
              </a:tr>
              <a:tr h="294158">
                <a:tc>
                  <a:txBody>
                    <a:bodyPr/>
                    <a:lstStyle/>
                    <a:p>
                      <a:pPr marL="171450" marR="0" indent="-171450">
                        <a:lnSpc>
                          <a:spcPct val="107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Draft report describing operational data collection and analysis processes and methodologies.</a:t>
                      </a:r>
                    </a:p>
                  </a:txBody>
                  <a:tcPr marL="68580" marR="68580" marT="0" marB="0"/>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Complete</a:t>
                      </a:r>
                      <a:endParaRPr kumimoji="0" lang="en-US" sz="9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txBody>
                  <a:tcPr marL="0" marR="0" marT="0" marB="0"/>
                </a:tc>
                <a:extLst>
                  <a:ext uri="{0D108BD9-81ED-4DB2-BD59-A6C34878D82A}">
                    <a16:rowId xmlns="" xmlns:a16="http://schemas.microsoft.com/office/drawing/2014/main" val="117635255"/>
                  </a:ext>
                </a:extLst>
              </a:tr>
              <a:tr h="444555">
                <a:tc>
                  <a:txBody>
                    <a:bodyPr/>
                    <a:lstStyle/>
                    <a:p>
                      <a:pPr marL="171450" marR="0" indent="-171450">
                        <a:lnSpc>
                          <a:spcPct val="107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Draft report describing methods for implementing procedures, and for evaluating the implementation of procedures.</a:t>
                      </a:r>
                    </a:p>
                  </a:txBody>
                  <a:tcPr marL="68580" marR="68580" marT="0" marB="0"/>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Complete</a:t>
                      </a:r>
                      <a:endParaRPr kumimoji="0" lang="en-US" sz="9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txBody>
                  <a:tcPr marL="0" marR="0" marT="0" marB="0"/>
                </a:tc>
                <a:extLst>
                  <a:ext uri="{0D108BD9-81ED-4DB2-BD59-A6C34878D82A}">
                    <a16:rowId xmlns="" xmlns:a16="http://schemas.microsoft.com/office/drawing/2014/main" val="10002"/>
                  </a:ext>
                </a:extLst>
              </a:tr>
              <a:tr h="185518">
                <a:tc>
                  <a:txBody>
                    <a:bodyPr/>
                    <a:lstStyle/>
                    <a:p>
                      <a:pPr marL="171450" marR="0" indent="-171450">
                        <a:lnSpc>
                          <a:spcPct val="107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Final report on flight</a:t>
                      </a:r>
                      <a:r>
                        <a:rPr lang="en-US" sz="900" baseline="0" dirty="0">
                          <a:effectLst/>
                          <a:latin typeface="Arial" panose="020B0604020202020204" pitchFamily="34" charset="0"/>
                          <a:ea typeface="Calibri" panose="020F0502020204030204" pitchFamily="34" charset="0"/>
                          <a:cs typeface="Arial" panose="020B0604020202020204" pitchFamily="34" charset="0"/>
                        </a:rPr>
                        <a:t> deck SOPs </a:t>
                      </a:r>
                      <a:r>
                        <a:rPr lang="en-US" sz="900" dirty="0">
                          <a:effectLst/>
                          <a:latin typeface="Arial" panose="020B0604020202020204" pitchFamily="34" charset="0"/>
                          <a:ea typeface="Calibri" panose="020F0502020204030204" pitchFamily="34" charset="0"/>
                          <a:cs typeface="Arial" panose="020B0604020202020204" pitchFamily="34" charset="0"/>
                        </a:rPr>
                        <a:t>delivered to FAA.</a:t>
                      </a:r>
                    </a:p>
                  </a:txBody>
                  <a:tcPr marL="68580" marR="68580" marT="0" marB="0"/>
                </a:tc>
                <a:tc>
                  <a:txBody>
                    <a:bodyPr/>
                    <a:lstStyle/>
                    <a:p>
                      <a:pPr algn="ctr" fontAlgn="base">
                        <a:spcBef>
                          <a:spcPts val="0"/>
                        </a:spcBef>
                      </a:pPr>
                      <a:r>
                        <a:rPr lang="en-US" sz="900" b="1" dirty="0">
                          <a:effectLst/>
                          <a:latin typeface="Arial" panose="020B0604020202020204" pitchFamily="34" charset="0"/>
                          <a:ea typeface="Calibri" panose="020F0502020204030204" pitchFamily="34" charset="0"/>
                          <a:cs typeface="Arial" panose="020B0604020202020204" pitchFamily="34" charset="0"/>
                        </a:rPr>
                        <a:t>02/28/2017</a:t>
                      </a:r>
                      <a:endParaRPr lang="en-US" sz="9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3"/>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405188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a:solidFill>
                  <a:schemeClr val="tx1"/>
                </a:solidFill>
              </a:rPr>
              <a:t>NextGen-Human Error and Complex Systems</a:t>
            </a:r>
            <a:br>
              <a:rPr lang="en-US" dirty="0">
                <a:solidFill>
                  <a:schemeClr val="tx1"/>
                </a:solidFill>
              </a:rPr>
            </a:br>
            <a:r>
              <a:rPr lang="en-US" dirty="0">
                <a:solidFill>
                  <a:schemeClr val="tx1"/>
                </a:solidFill>
              </a:rPr>
              <a:t/>
            </a:r>
            <a:br>
              <a:rPr lang="en-US" dirty="0">
                <a:solidFill>
                  <a:schemeClr val="tx1"/>
                </a:solidFill>
              </a:rPr>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17</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077692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txBox="1">
            <a:spLocks noChangeArrowheads="1"/>
          </p:cNvSpPr>
          <p:nvPr/>
        </p:nvSpPr>
        <p:spPr bwMode="auto">
          <a:xfrm>
            <a:off x="563563" y="122238"/>
            <a:ext cx="847248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2000" dirty="0">
                <a:solidFill>
                  <a:srgbClr val="1D2F68"/>
                </a:solidFill>
              </a:rPr>
              <a:t>NextGen: </a:t>
            </a:r>
            <a:r>
              <a:rPr lang="en-US" altLang="en-US" sz="2000" dirty="0" smtClean="0">
                <a:solidFill>
                  <a:srgbClr val="1D2F68"/>
                </a:solidFill>
              </a:rPr>
              <a:t>Human Complex Systems and </a:t>
            </a:r>
            <a:r>
              <a:rPr lang="en-US" altLang="en-US" sz="2000" dirty="0">
                <a:solidFill>
                  <a:srgbClr val="1D2F68"/>
                </a:solidFill>
              </a:rPr>
              <a:t>Error </a:t>
            </a:r>
            <a:r>
              <a:rPr lang="en-US" altLang="en-US" sz="2000" dirty="0" smtClean="0">
                <a:solidFill>
                  <a:srgbClr val="1D2F68"/>
                </a:solidFill>
              </a:rPr>
              <a:t>Complex Systems </a:t>
            </a:r>
            <a:r>
              <a:rPr lang="en-US" altLang="en-US" sz="2000" dirty="0">
                <a:solidFill>
                  <a:srgbClr val="1D2F68"/>
                </a:solidFill>
              </a:rPr>
              <a:t>(</a:t>
            </a:r>
            <a:r>
              <a:rPr lang="en-US" altLang="en-US" sz="2000" dirty="0" err="1">
                <a:solidFill>
                  <a:srgbClr val="1D2F68"/>
                </a:solidFill>
              </a:rPr>
              <a:t>A12C.HFNG.1</a:t>
            </a:r>
            <a:r>
              <a:rPr lang="en-US" altLang="en-US" sz="2000" dirty="0">
                <a:solidFill>
                  <a:srgbClr val="1D2F68"/>
                </a:solidFill>
              </a:rPr>
              <a:t>)</a:t>
            </a:r>
          </a:p>
        </p:txBody>
      </p:sp>
      <p:sp>
        <p:nvSpPr>
          <p:cNvPr id="6147" name="Rectangle 3"/>
          <p:cNvSpPr>
            <a:spLocks noChangeArrowheads="1"/>
          </p:cNvSpPr>
          <p:nvPr/>
        </p:nvSpPr>
        <p:spPr bwMode="auto">
          <a:xfrm>
            <a:off x="206375" y="36131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Critical Milestones</a:t>
            </a:r>
            <a:r>
              <a:rPr lang="en-US" altLang="en-US" sz="1800" b="0">
                <a:solidFill>
                  <a:srgbClr val="000000"/>
                </a:solidFill>
              </a:rPr>
              <a:t>  </a:t>
            </a:r>
            <a:endParaRPr lang="en-US" altLang="en-US" sz="1800" b="0" i="1">
              <a:solidFill>
                <a:srgbClr val="000000"/>
              </a:solidFill>
            </a:endParaRPr>
          </a:p>
        </p:txBody>
      </p:sp>
      <p:sp>
        <p:nvSpPr>
          <p:cNvPr id="6148"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Sponsor  Outcome</a:t>
            </a:r>
          </a:p>
        </p:txBody>
      </p:sp>
      <p:sp>
        <p:nvSpPr>
          <p:cNvPr id="5"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r>
              <a:rPr lang="en-US" b="1" u="sng" dirty="0" smtClean="0">
                <a:solidFill>
                  <a:srgbClr val="000000"/>
                </a:solidFill>
              </a:rPr>
              <a:t>Research Requirement</a:t>
            </a:r>
            <a:r>
              <a:rPr lang="en-US" sz="2400" b="1" u="sng" dirty="0" smtClean="0">
                <a:solidFill>
                  <a:srgbClr val="000000"/>
                </a:solidFill>
              </a:rPr>
              <a:t> </a:t>
            </a:r>
            <a:r>
              <a:rPr lang="en-US" b="1" u="sng" dirty="0" smtClean="0">
                <a:solidFill>
                  <a:srgbClr val="000000"/>
                </a:solidFill>
              </a:rPr>
              <a:t>Description</a:t>
            </a:r>
            <a:endParaRPr lang="en-US" sz="1050" u="sng" dirty="0">
              <a:solidFill>
                <a:srgbClr val="000000"/>
              </a:solidFill>
            </a:endParaRPr>
          </a:p>
        </p:txBody>
      </p:sp>
      <p:sp>
        <p:nvSpPr>
          <p:cNvPr id="6150" name="Rectangle 6"/>
          <p:cNvSpPr>
            <a:spLocks noChangeArrowheads="1"/>
          </p:cNvSpPr>
          <p:nvPr/>
        </p:nvSpPr>
        <p:spPr bwMode="auto">
          <a:xfrm>
            <a:off x="4791075" y="35369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700" u="sng">
                <a:solidFill>
                  <a:srgbClr val="000000"/>
                </a:solidFill>
              </a:rPr>
              <a:t>Research Accomplishments in FY16</a:t>
            </a:r>
          </a:p>
          <a:p>
            <a:pPr eaLnBrk="1" hangingPunct="1">
              <a:buFontTx/>
              <a:buNone/>
            </a:pPr>
            <a:endParaRPr lang="en-US" altLang="en-US" sz="1800">
              <a:solidFill>
                <a:srgbClr val="000000"/>
              </a:solidFill>
            </a:endParaRPr>
          </a:p>
        </p:txBody>
      </p:sp>
      <p:sp>
        <p:nvSpPr>
          <p:cNvPr id="6151" name="Line 7"/>
          <p:cNvSpPr>
            <a:spLocks noChangeShapeType="1"/>
          </p:cNvSpPr>
          <p:nvPr/>
        </p:nvSpPr>
        <p:spPr bwMode="auto">
          <a:xfrm>
            <a:off x="4495800" y="914400"/>
            <a:ext cx="0" cy="510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Line 8"/>
          <p:cNvSpPr>
            <a:spLocks noChangeShapeType="1"/>
          </p:cNvSpPr>
          <p:nvPr/>
        </p:nvSpPr>
        <p:spPr bwMode="auto">
          <a:xfrm>
            <a:off x="0"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3"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endParaRPr>
          </a:p>
        </p:txBody>
      </p:sp>
      <p:sp>
        <p:nvSpPr>
          <p:cNvPr id="6154"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AutoNum type="arabicPeriod"/>
            </a:pPr>
            <a:endParaRPr lang="en-US" altLang="en-US" sz="1000" b="0">
              <a:solidFill>
                <a:srgbClr val="000000"/>
              </a:solidFill>
            </a:endParaRPr>
          </a:p>
        </p:txBody>
      </p:sp>
      <p:sp>
        <p:nvSpPr>
          <p:cNvPr id="12" name="Rectangle 11"/>
          <p:cNvSpPr/>
          <p:nvPr/>
        </p:nvSpPr>
        <p:spPr>
          <a:xfrm>
            <a:off x="315913" y="1184275"/>
            <a:ext cx="3863975" cy="1821011"/>
          </a:xfrm>
          <a:prstGeom prst="rect">
            <a:avLst/>
          </a:prstGeom>
        </p:spPr>
        <p:txBody>
          <a:bodyPr>
            <a:spAutoFit/>
          </a:bodyPr>
          <a:lstStyle/>
          <a:p>
            <a:pPr marL="227013" indent="-227013">
              <a:spcBef>
                <a:spcPts val="400"/>
              </a:spcBef>
              <a:buFont typeface="Arial" pitchFamily="34" charset="0"/>
              <a:buChar char="•"/>
              <a:defRPr/>
            </a:pPr>
            <a:r>
              <a:rPr lang="en-US" sz="1100" dirty="0">
                <a:latin typeface="Arial" pitchFamily="34" charset="0"/>
              </a:rPr>
              <a:t>NextGen is introducing additional complexity and new opportunities for errors. </a:t>
            </a:r>
          </a:p>
          <a:p>
            <a:pPr marL="227013" indent="-227013">
              <a:spcBef>
                <a:spcPts val="400"/>
              </a:spcBef>
              <a:buFont typeface="Arial" pitchFamily="34" charset="0"/>
              <a:buChar char="•"/>
              <a:defRPr/>
            </a:pPr>
            <a:r>
              <a:rPr lang="en-US" sz="1100" dirty="0">
                <a:latin typeface="Arial" pitchFamily="34" charset="0"/>
              </a:rPr>
              <a:t>Examine changes in </a:t>
            </a:r>
            <a:r>
              <a:rPr lang="en-US" sz="1100" dirty="0">
                <a:solidFill>
                  <a:schemeClr val="accent4"/>
                </a:solidFill>
                <a:latin typeface="Arial" pitchFamily="34" charset="0"/>
              </a:rPr>
              <a:t>human-system coordination and potential cognitive and manual skill </a:t>
            </a:r>
            <a:r>
              <a:rPr lang="en-US" sz="1100" dirty="0">
                <a:latin typeface="Arial" pitchFamily="34" charset="0"/>
              </a:rPr>
              <a:t>degradation</a:t>
            </a:r>
          </a:p>
          <a:p>
            <a:pPr marL="227013" indent="-227013">
              <a:spcBef>
                <a:spcPts val="400"/>
              </a:spcBef>
              <a:buFont typeface="Arial" pitchFamily="34" charset="0"/>
              <a:buChar char="•"/>
              <a:defRPr/>
            </a:pPr>
            <a:r>
              <a:rPr lang="en-US" sz="1100" dirty="0">
                <a:latin typeface="Arial" pitchFamily="34" charset="0"/>
              </a:rPr>
              <a:t>Address the impact and role of information automation on flightcrew operations and awareness</a:t>
            </a:r>
            <a:r>
              <a:rPr lang="en-US" sz="1100" dirty="0" smtClean="0">
                <a:latin typeface="Arial" pitchFamily="34" charset="0"/>
              </a:rPr>
              <a:t>.</a:t>
            </a:r>
          </a:p>
          <a:p>
            <a:pPr>
              <a:spcBef>
                <a:spcPts val="400"/>
              </a:spcBef>
              <a:defRPr/>
            </a:pPr>
            <a:endParaRPr lang="en-US" sz="1100" dirty="0">
              <a:latin typeface="Arial" pitchFamily="34" charset="0"/>
            </a:endParaRPr>
          </a:p>
          <a:p>
            <a:pPr marL="227013" indent="-227013">
              <a:spcBef>
                <a:spcPts val="400"/>
              </a:spcBef>
              <a:buFont typeface="Arial" pitchFamily="34" charset="0"/>
              <a:buChar char="•"/>
              <a:defRPr/>
            </a:pPr>
            <a:r>
              <a:rPr lang="en-US" sz="1100" dirty="0" smtClean="0">
                <a:latin typeface="Arial" pitchFamily="34" charset="0"/>
              </a:rPr>
              <a:t>Sponsors: Cathy Swider (AIR-134), Kathy Abbott (AIR-100), </a:t>
            </a:r>
            <a:r>
              <a:rPr lang="en-US" sz="1100" dirty="0">
                <a:latin typeface="Arial" pitchFamily="34" charset="0"/>
              </a:rPr>
              <a:t>Doug Farrow (AFS-280</a:t>
            </a:r>
            <a:r>
              <a:rPr lang="en-US" sz="1100" dirty="0" smtClean="0">
                <a:latin typeface="Arial" pitchFamily="34" charset="0"/>
              </a:rPr>
              <a:t>)</a:t>
            </a:r>
            <a:endParaRPr lang="en-US" sz="1100" dirty="0">
              <a:latin typeface="Arial" pitchFamily="34" charset="0"/>
            </a:endParaRPr>
          </a:p>
        </p:txBody>
      </p:sp>
      <p:sp>
        <p:nvSpPr>
          <p:cNvPr id="6157" name="Rectangle 2"/>
          <p:cNvSpPr>
            <a:spLocks noChangeArrowheads="1"/>
          </p:cNvSpPr>
          <p:nvPr/>
        </p:nvSpPr>
        <p:spPr bwMode="auto">
          <a:xfrm>
            <a:off x="4876800" y="1371600"/>
            <a:ext cx="357505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100" b="0" dirty="0"/>
              <a:t>Develop and update regulatory and guidance material (14 CFR Part 121, Subparts N, O, Y (AQP); 14 CFR Parts 2X.1301, 25.1302, etc.)</a:t>
            </a:r>
          </a:p>
        </p:txBody>
      </p:sp>
      <p:sp>
        <p:nvSpPr>
          <p:cNvPr id="6158" name="Rectangle 3"/>
          <p:cNvSpPr>
            <a:spLocks noChangeArrowheads="1"/>
          </p:cNvSpPr>
          <p:nvPr/>
        </p:nvSpPr>
        <p:spPr bwMode="auto">
          <a:xfrm>
            <a:off x="227013" y="4098925"/>
            <a:ext cx="4094162"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100" b="0" dirty="0"/>
              <a:t>Develop research plan to mitigate cognitive skill degradation &amp; conduct experiments (FY16)</a:t>
            </a:r>
          </a:p>
          <a:p>
            <a:pPr eaLnBrk="1" hangingPunct="1">
              <a:spcBef>
                <a:spcPct val="50000"/>
              </a:spcBef>
            </a:pPr>
            <a:r>
              <a:rPr lang="en-US" altLang="en-US" sz="1100" b="0" dirty="0"/>
              <a:t>Final report identifying gaps in guidance related to system complexity. (FY16)</a:t>
            </a:r>
          </a:p>
          <a:p>
            <a:pPr eaLnBrk="1" hangingPunct="1">
              <a:spcBef>
                <a:spcPct val="50000"/>
              </a:spcBef>
            </a:pPr>
            <a:r>
              <a:rPr lang="en-US" altLang="en-US" sz="1100" b="0" dirty="0"/>
              <a:t>Provide recommendations and guidelines for </a:t>
            </a:r>
            <a:r>
              <a:rPr lang="en-US" altLang="en-US" sz="1100" b="0" dirty="0" err="1"/>
              <a:t>flightcrew</a:t>
            </a:r>
            <a:r>
              <a:rPr lang="en-US" altLang="en-US" sz="1100" b="0" dirty="0"/>
              <a:t> task management.(FY17)</a:t>
            </a:r>
          </a:p>
        </p:txBody>
      </p:sp>
      <p:sp>
        <p:nvSpPr>
          <p:cNvPr id="3087" name="TextBox 4"/>
          <p:cNvSpPr txBox="1">
            <a:spLocks noChangeArrowheads="1"/>
          </p:cNvSpPr>
          <p:nvPr/>
        </p:nvSpPr>
        <p:spPr bwMode="auto">
          <a:xfrm>
            <a:off x="4694238" y="4098925"/>
            <a:ext cx="4343400" cy="158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pPr>
              <a:spcBef>
                <a:spcPts val="0"/>
              </a:spcBef>
              <a:buFont typeface="Arial" panose="020B0604020202020204" pitchFamily="34" charset="0"/>
              <a:buChar char="•"/>
              <a:defRPr/>
            </a:pPr>
            <a:r>
              <a:rPr lang="en-US" sz="1100" b="0" dirty="0"/>
              <a:t>Completed review of complexity-related literature/guidance material/ASRS reports. </a:t>
            </a:r>
          </a:p>
          <a:p>
            <a:pPr marL="0" indent="0">
              <a:defRPr/>
            </a:pPr>
            <a:endParaRPr lang="en-US" altLang="en-US" sz="1100" b="0" dirty="0" smtClean="0"/>
          </a:p>
          <a:p>
            <a:pPr>
              <a:buFontTx/>
              <a:buChar char="•"/>
              <a:defRPr/>
            </a:pPr>
            <a:r>
              <a:rPr lang="en-US" altLang="en-US" sz="1100" b="0" dirty="0" smtClean="0"/>
              <a:t>Developed online questionnaire for gathering pilot opinions on complexity, collected data, and completed the data analysis.</a:t>
            </a:r>
          </a:p>
          <a:p>
            <a:pPr>
              <a:buFontTx/>
              <a:buChar char="•"/>
              <a:defRPr/>
            </a:pPr>
            <a:endParaRPr lang="en-US" altLang="en-US" sz="1100" b="0" dirty="0" smtClean="0"/>
          </a:p>
          <a:p>
            <a:pPr>
              <a:buFontTx/>
              <a:buChar char="•"/>
              <a:defRPr/>
            </a:pPr>
            <a:r>
              <a:rPr lang="en-US" altLang="en-US" sz="1100" b="0" dirty="0" smtClean="0"/>
              <a:t>Draft report on task management and fault management.</a:t>
            </a:r>
          </a:p>
          <a:p>
            <a:pPr>
              <a:defRPr/>
            </a:pPr>
            <a:endParaRPr lang="en-US" altLang="en-US" sz="800" b="0" dirty="0" smtClean="0"/>
          </a:p>
          <a:p>
            <a:pPr>
              <a:defRPr/>
            </a:pPr>
            <a:endParaRPr lang="en-US" altLang="en-US" sz="1200" dirty="0" smtClean="0">
              <a:solidFill>
                <a:srgbClr val="FF0000"/>
              </a:solidFill>
            </a:endParaRPr>
          </a:p>
        </p:txBody>
      </p:sp>
      <p:sp>
        <p:nvSpPr>
          <p:cNvPr id="6160" name="Slide Number Placeholder 1"/>
          <p:cNvSpPr>
            <a:spLocks noGrp="1"/>
          </p:cNvSpPr>
          <p:nvPr>
            <p:ph type="sldNum" sz="quarter" idx="10"/>
          </p:nvPr>
        </p:nvSpPr>
        <p:spPr>
          <a:noFill/>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23DDDA10-DC4A-4310-A4E7-9DA0A9523B53}" type="slidenum">
              <a:rPr lang="en-US" altLang="en-US" sz="1400" b="0" smtClean="0">
                <a:solidFill>
                  <a:srgbClr val="FFFFFF"/>
                </a:solidFill>
              </a:rPr>
              <a:pPr eaLnBrk="1" hangingPunct="1">
                <a:spcBef>
                  <a:spcPct val="0"/>
                </a:spcBef>
                <a:buFontTx/>
                <a:buNone/>
              </a:pPr>
              <a:t>18</a:t>
            </a:fld>
            <a:endParaRPr lang="en-US" altLang="en-US" sz="1400" b="0" smtClean="0">
              <a:solidFill>
                <a:srgbClr val="FFFFFF"/>
              </a:solidFill>
            </a:endParaRPr>
          </a:p>
        </p:txBody>
      </p:sp>
      <p:sp>
        <p:nvSpPr>
          <p:cNvPr id="17" name="Rectangle 16"/>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542472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Complexity: Definitions, Empirical Findings and </a:t>
            </a:r>
            <a:r>
              <a:rPr lang="en-US" dirty="0" smtClean="0"/>
              <a:t/>
            </a:r>
            <a:br>
              <a:rPr lang="en-US" dirty="0" smtClean="0"/>
            </a:br>
            <a:r>
              <a:rPr lang="en-US" dirty="0" smtClean="0"/>
              <a:t>Recommendations </a:t>
            </a:r>
            <a:r>
              <a:rPr lang="en-US" dirty="0"/>
              <a:t>for Training and Design </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19</a:t>
            </a:fld>
            <a:endParaRPr lang="en-US" dirty="0"/>
          </a:p>
        </p:txBody>
      </p:sp>
      <p:sp>
        <p:nvSpPr>
          <p:cNvPr id="4" name="Text Placeholder 3"/>
          <p:cNvSpPr>
            <a:spLocks noGrp="1"/>
          </p:cNvSpPr>
          <p:nvPr>
            <p:ph type="body" sz="quarter" idx="11"/>
          </p:nvPr>
        </p:nvSpPr>
        <p:spPr/>
        <p:txBody>
          <a:bodyPr>
            <a:normAutofit fontScale="70000" lnSpcReduction="20000"/>
          </a:bodyPr>
          <a:lstStyle/>
          <a:p>
            <a:pPr>
              <a:spcBef>
                <a:spcPts val="0"/>
              </a:spcBef>
            </a:pPr>
            <a:r>
              <a:rPr lang="en-US" sz="1600" dirty="0" smtClean="0">
                <a:latin typeface="Arial" panose="020B0604020202020204" pitchFamily="34" charset="0"/>
                <a:ea typeface="Arial Unicode MS" panose="020B0604020202020204" pitchFamily="34" charset="-128"/>
                <a:cs typeface="Arial" panose="020B0604020202020204" pitchFamily="34" charset="0"/>
              </a:rPr>
              <a:t>R&amp;D is needed to improve understanding of how system complexity affects and is experienced by flight crews. Design features and operational contexts contributing to the phenomenon, its performance effects, and gaps in existing guidance documents will be identified. Results from human factors R&amp;D efforts will support Aircraft Certification Service human factors specialists who will update regulatory and guidance material pertaining to flight deck complexity, and supports implementation of the new rule 14 CFR 25.1302 </a:t>
            </a:r>
            <a:r>
              <a:rPr lang="en-US" sz="1600" i="1" dirty="0" smtClean="0">
                <a:latin typeface="Arial" panose="020B0604020202020204" pitchFamily="34" charset="0"/>
                <a:ea typeface="Arial Unicode MS" panose="020B0604020202020204" pitchFamily="34" charset="-128"/>
                <a:cs typeface="Arial" panose="020B0604020202020204" pitchFamily="34" charset="0"/>
              </a:rPr>
              <a:t>Installed systems and equipment for use by the </a:t>
            </a:r>
            <a:r>
              <a:rPr lang="en-US" sz="1600" i="1" dirty="0" err="1" smtClean="0">
                <a:latin typeface="Arial" panose="020B0604020202020204" pitchFamily="34" charset="0"/>
                <a:ea typeface="Arial Unicode MS" panose="020B0604020202020204" pitchFamily="34" charset="-128"/>
                <a:cs typeface="Arial" panose="020B0604020202020204" pitchFamily="34" charset="0"/>
              </a:rPr>
              <a:t>flightcrew</a:t>
            </a:r>
            <a:r>
              <a:rPr lang="en-US" sz="1600" i="1" dirty="0" smtClean="0">
                <a:latin typeface="Arial" panose="020B0604020202020204" pitchFamily="34" charset="0"/>
                <a:ea typeface="Arial Unicode MS" panose="020B0604020202020204" pitchFamily="34" charset="-128"/>
                <a:cs typeface="Arial" panose="020B0604020202020204" pitchFamily="34" charset="0"/>
              </a:rPr>
              <a:t> </a:t>
            </a:r>
            <a:r>
              <a:rPr lang="en-US" sz="1600" dirty="0" smtClean="0">
                <a:latin typeface="Arial" panose="020B0604020202020204" pitchFamily="34" charset="0"/>
                <a:ea typeface="Arial Unicode MS" panose="020B0604020202020204" pitchFamily="34" charset="-128"/>
                <a:cs typeface="Arial" panose="020B0604020202020204" pitchFamily="34" charset="0"/>
              </a:rPr>
              <a:t>(May 2013). </a:t>
            </a:r>
          </a:p>
          <a:p>
            <a:pPr marL="0" indent="0">
              <a:spcBef>
                <a:spcPts val="0"/>
              </a:spcBef>
              <a:buNone/>
            </a:pPr>
            <a:endParaRPr lang="en-US" sz="1600" dirty="0" smtClean="0">
              <a:latin typeface="Arial" panose="020B0604020202020204" pitchFamily="34" charset="0"/>
              <a:ea typeface="Arial Unicode MS" panose="020B0604020202020204" pitchFamily="34" charset="-128"/>
              <a:cs typeface="Arial" panose="020B0604020202020204" pitchFamily="34" charset="0"/>
            </a:endParaRPr>
          </a:p>
          <a:p>
            <a:pPr marL="114300" indent="-114300">
              <a:buFont typeface="Wingdings" pitchFamily="2" charset="2"/>
              <a:buChar char="§"/>
            </a:pPr>
            <a:r>
              <a:rPr lang="en-US" sz="1600" dirty="0" smtClean="0">
                <a:latin typeface="Arial" panose="020B0604020202020204" pitchFamily="34" charset="0"/>
                <a:ea typeface="Arial Unicode MS" panose="020B0604020202020204" pitchFamily="34" charset="-128"/>
                <a:cs typeface="Arial" panose="020B0604020202020204" pitchFamily="34" charset="0"/>
              </a:rPr>
              <a:t>Sponsor: Paul Sigmund (TAD); Kathy Abbott (AIR-100)</a:t>
            </a:r>
          </a:p>
          <a:p>
            <a:pPr marL="0" indent="0">
              <a:buNone/>
            </a:pPr>
            <a:endParaRPr lang="en-US" sz="1600" dirty="0" smtClean="0">
              <a:latin typeface="Arial" panose="020B0604020202020204" pitchFamily="34" charset="0"/>
              <a:ea typeface="Arial Unicode MS" panose="020B0604020202020204" pitchFamily="34" charset="-128"/>
              <a:cs typeface="Arial" panose="020B0604020202020204" pitchFamily="34" charset="0"/>
            </a:endParaRPr>
          </a:p>
          <a:p>
            <a:endParaRPr lang="en-US" dirty="0">
              <a:latin typeface="Arial" panose="020B0604020202020204" pitchFamily="34" charset="0"/>
              <a:ea typeface="Arial Unicode MS" panose="020B0604020202020204" pitchFamily="34" charset="-128"/>
              <a:cs typeface="Arial" panose="020B0604020202020204" pitchFamily="34" charset="0"/>
            </a:endParaRPr>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Empirical basis for regulatory guidance including 14 CFR 25.1302, for flight deck systems with regard to the complexity of the pilot interaction and  recommendations for pilot training on the use of complex flight deck systems</a:t>
            </a:r>
          </a:p>
        </p:txBody>
      </p:sp>
      <p:sp>
        <p:nvSpPr>
          <p:cNvPr id="6" name="Text Placeholder 5"/>
          <p:cNvSpPr>
            <a:spLocks noGrp="1"/>
          </p:cNvSpPr>
          <p:nvPr>
            <p:ph type="body" sz="quarter" idx="13"/>
          </p:nvPr>
        </p:nvSpPr>
        <p:spPr/>
        <p:txBody>
          <a:bodyPr>
            <a:normAutofit/>
          </a:bodyPr>
          <a:lstStyle/>
          <a:p>
            <a:pPr>
              <a:spcBef>
                <a:spcPts val="0"/>
              </a:spcBef>
            </a:pPr>
            <a:r>
              <a:rPr lang="en-US" sz="1100" dirty="0">
                <a:latin typeface="Arial" panose="020B0604020202020204" pitchFamily="34" charset="0"/>
                <a:cs typeface="Arial" panose="020B0604020202020204" pitchFamily="34" charset="0"/>
              </a:rPr>
              <a:t>Completed review of complexity-related literature/guidance material/ASRS </a:t>
            </a:r>
            <a:r>
              <a:rPr lang="en-US" sz="1100" dirty="0" smtClean="0">
                <a:latin typeface="Arial" panose="020B0604020202020204" pitchFamily="34" charset="0"/>
                <a:cs typeface="Arial" panose="020B0604020202020204" pitchFamily="34" charset="0"/>
              </a:rPr>
              <a:t>reports</a:t>
            </a:r>
            <a:endParaRPr lang="en-US" sz="1100" dirty="0">
              <a:latin typeface="Arial" panose="020B0604020202020204" pitchFamily="34" charset="0"/>
              <a:cs typeface="Arial" panose="020B0604020202020204" pitchFamily="34" charset="0"/>
            </a:endParaRPr>
          </a:p>
          <a:p>
            <a:pPr>
              <a:spcBef>
                <a:spcPts val="0"/>
              </a:spcBef>
            </a:pPr>
            <a:endParaRPr lang="en-US" sz="1100" dirty="0">
              <a:latin typeface="Arial" panose="020B0604020202020204" pitchFamily="34" charset="0"/>
              <a:cs typeface="Arial" panose="020B0604020202020204" pitchFamily="34" charset="0"/>
            </a:endParaRPr>
          </a:p>
          <a:p>
            <a:pPr>
              <a:spcBef>
                <a:spcPts val="0"/>
              </a:spcBef>
            </a:pPr>
            <a:r>
              <a:rPr lang="en-US" sz="1100" dirty="0" smtClean="0">
                <a:latin typeface="Arial" panose="020B0604020202020204" pitchFamily="34" charset="0"/>
                <a:cs typeface="Arial" panose="020B0604020202020204" pitchFamily="34" charset="0"/>
              </a:rPr>
              <a:t>Completed data </a:t>
            </a:r>
            <a:r>
              <a:rPr lang="en-US" sz="1100" dirty="0">
                <a:latin typeface="Arial" panose="020B0604020202020204" pitchFamily="34" charset="0"/>
                <a:cs typeface="Arial" panose="020B0604020202020204" pitchFamily="34" charset="0"/>
              </a:rPr>
              <a:t>collection and </a:t>
            </a:r>
            <a:r>
              <a:rPr lang="en-US" sz="1100" dirty="0" smtClean="0">
                <a:latin typeface="Arial" panose="020B0604020202020204" pitchFamily="34" charset="0"/>
                <a:cs typeface="Arial" panose="020B0604020202020204" pitchFamily="34" charset="0"/>
              </a:rPr>
              <a:t>analysis of pilot  survey of complexity issues</a:t>
            </a:r>
            <a:endParaRPr lang="en-US" sz="1100" dirty="0">
              <a:latin typeface="Arial" panose="020B0604020202020204" pitchFamily="34" charset="0"/>
              <a:cs typeface="Arial" panose="020B0604020202020204" pitchFamily="34" charset="0"/>
            </a:endParaRPr>
          </a:p>
          <a:p>
            <a:pPr marL="0" indent="0">
              <a:buNone/>
            </a:pPr>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507016048"/>
              </p:ext>
            </p:extLst>
          </p:nvPr>
        </p:nvGraphicFramePr>
        <p:xfrm>
          <a:off x="267277" y="3889332"/>
          <a:ext cx="3999923" cy="155448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Review of scientific literature and regulatory/guidance material related to system complexity</a:t>
                      </a:r>
                      <a:endParaRPr lang="en-US" sz="105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defRPr/>
                      </a:pPr>
                      <a:r>
                        <a:rPr kumimoji="0" lang="en-US" sz="105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Complete</a:t>
                      </a:r>
                    </a:p>
                  </a:txBody>
                  <a:tcPr marL="45720" marR="45720" horzOverflow="overflow"/>
                </a:tc>
                <a:extLst>
                  <a:ext uri="{0D108BD9-81ED-4DB2-BD59-A6C34878D82A}">
                    <a16:rowId xmlns="" xmlns:a16="http://schemas.microsoft.com/office/drawing/2014/main" val="10001"/>
                  </a:ext>
                </a:extLst>
              </a:tr>
              <a:tr h="181017">
                <a:tc>
                  <a:txBody>
                    <a:bodyPr/>
                    <a:lstStyle/>
                    <a:p>
                      <a:pPr marL="171450" marR="0" lvl="0" indent="-171450" algn="l" defTabSz="342900" rtl="0" eaLnBrk="1" fontAlgn="base" latinLnBrk="0" hangingPunct="1">
                        <a:lnSpc>
                          <a:spcPct val="100000"/>
                        </a:lnSpc>
                        <a:spcBef>
                          <a:spcPts val="0"/>
                        </a:spcBef>
                        <a:spcAft>
                          <a:spcPts val="0"/>
                        </a:spcAft>
                        <a:buClr>
                          <a:srgbClr val="9BBB59"/>
                        </a:buClr>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Analysis of complexity-related ASRS and accident reports</a:t>
                      </a: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defRPr/>
                      </a:pPr>
                      <a:r>
                        <a:rPr lang="en-US" sz="1050" b="1" i="0" kern="1200" dirty="0">
                          <a:solidFill>
                            <a:schemeClr val="dk1"/>
                          </a:solidFill>
                          <a:effectLst/>
                          <a:latin typeface="Arial" panose="020B0604020202020204" pitchFamily="34" charset="0"/>
                          <a:ea typeface="+mn-ea"/>
                          <a:cs typeface="Arial" panose="020B0604020202020204" pitchFamily="34" charset="0"/>
                        </a:rPr>
                        <a:t>Complete</a:t>
                      </a:r>
                      <a:endParaRPr kumimoji="0" lang="en-US" sz="105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5720" marR="45720" horzOverflow="overflow"/>
                </a:tc>
                <a:extLst>
                  <a:ext uri="{0D108BD9-81ED-4DB2-BD59-A6C34878D82A}">
                    <a16:rowId xmlns="" xmlns:a16="http://schemas.microsoft.com/office/drawing/2014/main" val="10002"/>
                  </a:ext>
                </a:extLst>
              </a:tr>
              <a:tr h="181017">
                <a:tc>
                  <a:txBody>
                    <a:bodyPr/>
                    <a:lstStyle/>
                    <a:p>
                      <a:pPr marL="171450" indent="-171450">
                        <a:buFont typeface="Arial" panose="020B0604020202020204" pitchFamily="34" charset="0"/>
                        <a:buChar char="•"/>
                      </a:pPr>
                      <a:r>
                        <a:rPr lang="en-US" sz="1050" b="0" i="0" dirty="0">
                          <a:solidFill>
                            <a:srgbClr val="000000"/>
                          </a:solidFill>
                          <a:effectLst/>
                          <a:latin typeface="Arial" panose="020B0604020202020204" pitchFamily="34" charset="0"/>
                          <a:cs typeface="Arial" panose="020B0604020202020204" pitchFamily="34" charset="0"/>
                        </a:rPr>
                        <a:t>Final state-of-the-art</a:t>
                      </a:r>
                      <a:r>
                        <a:rPr lang="en-US" sz="1050" b="0" i="0" baseline="0" dirty="0">
                          <a:solidFill>
                            <a:srgbClr val="000000"/>
                          </a:solidFill>
                          <a:effectLst/>
                          <a:latin typeface="Arial" panose="020B0604020202020204" pitchFamily="34" charset="0"/>
                          <a:cs typeface="Arial" panose="020B0604020202020204" pitchFamily="34" charset="0"/>
                        </a:rPr>
                        <a:t> </a:t>
                      </a:r>
                      <a:r>
                        <a:rPr lang="en-US" sz="1050" b="0" i="0" dirty="0">
                          <a:solidFill>
                            <a:srgbClr val="000000"/>
                          </a:solidFill>
                          <a:effectLst/>
                          <a:latin typeface="Arial" panose="020B0604020202020204" pitchFamily="34" charset="0"/>
                          <a:cs typeface="Arial" panose="020B0604020202020204" pitchFamily="34" charset="0"/>
                        </a:rPr>
                        <a:t>report on complexity (draft and revised</a:t>
                      </a:r>
                      <a:r>
                        <a:rPr lang="en-US" sz="1050" b="0" i="0" baseline="0" dirty="0">
                          <a:solidFill>
                            <a:srgbClr val="000000"/>
                          </a:solidFill>
                          <a:effectLst/>
                          <a:latin typeface="Arial" panose="020B0604020202020204" pitchFamily="34" charset="0"/>
                          <a:cs typeface="Arial" panose="020B0604020202020204" pitchFamily="34" charset="0"/>
                        </a:rPr>
                        <a:t> final version based on FAA feedback)</a:t>
                      </a:r>
                      <a:endParaRPr lang="en-US" sz="105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pPr>
                      <a:r>
                        <a:rPr lang="en-US" sz="1050" b="1" i="0" kern="1200" dirty="0">
                          <a:solidFill>
                            <a:schemeClr val="dk1"/>
                          </a:solidFill>
                          <a:effectLst/>
                          <a:latin typeface="Arial" panose="020B0604020202020204" pitchFamily="34" charset="0"/>
                          <a:ea typeface="+mn-ea"/>
                          <a:cs typeface="Arial" panose="020B0604020202020204" pitchFamily="34" charset="0"/>
                        </a:rPr>
                        <a:t>09/30/2016</a:t>
                      </a:r>
                      <a:endParaRPr kumimoji="0" lang="en-US" sz="105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5720" marR="45720" horzOverflow="overflow"/>
                </a:tc>
                <a:extLst>
                  <a:ext uri="{0D108BD9-81ED-4DB2-BD59-A6C34878D82A}">
                    <a16:rowId xmlns="" xmlns:a16="http://schemas.microsoft.com/office/drawing/2014/main" val="10003"/>
                  </a:ext>
                </a:extLst>
              </a:tr>
            </a:tbl>
          </a:graphicData>
        </a:graphic>
      </p:graphicFrame>
      <p:sp>
        <p:nvSpPr>
          <p:cNvPr id="11" name="Rectangle 10"/>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8915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US" dirty="0">
                <a:cs typeface="Arial" charset="0"/>
              </a:rPr>
              <a:t>Air-Ground Integration Human Factors</a:t>
            </a:r>
            <a:endParaRPr lang="en-US" altLang="en-US" dirty="0"/>
          </a:p>
        </p:txBody>
      </p:sp>
      <p:sp>
        <p:nvSpPr>
          <p:cNvPr id="6" name="Title 3"/>
          <p:cNvSpPr txBox="1">
            <a:spLocks/>
          </p:cNvSpPr>
          <p:nvPr/>
        </p:nvSpPr>
        <p:spPr bwMode="auto">
          <a:xfrm>
            <a:off x="428625" y="1397213"/>
            <a:ext cx="8472488" cy="609600"/>
          </a:xfrm>
          <a:prstGeom prst="rect">
            <a:avLst/>
          </a:prstGeom>
          <a:noFill/>
          <a:ln w="9525">
            <a:noFill/>
            <a:miter lim="800000"/>
            <a:headEnd/>
            <a:tailEnd/>
          </a:ln>
        </p:spPr>
        <p:txBody>
          <a:bodyPr anchor="ctr"/>
          <a:lstStyle/>
          <a:p>
            <a:pPr eaLnBrk="0" hangingPunct="0">
              <a:defRPr/>
            </a:pPr>
            <a:r>
              <a:rPr lang="en-US" sz="2600" kern="0" dirty="0">
                <a:solidFill>
                  <a:srgbClr val="1D2F68"/>
                </a:solidFill>
                <a:latin typeface="+mj-lt"/>
                <a:ea typeface="+mj-ea"/>
                <a:cs typeface="+mj-cs"/>
              </a:rPr>
              <a:t>Description</a:t>
            </a:r>
          </a:p>
        </p:txBody>
      </p:sp>
      <p:sp>
        <p:nvSpPr>
          <p:cNvPr id="2" name="Rectangle 1"/>
          <p:cNvSpPr/>
          <p:nvPr/>
        </p:nvSpPr>
        <p:spPr>
          <a:xfrm>
            <a:off x="723746" y="2004232"/>
            <a:ext cx="7587916" cy="3785652"/>
          </a:xfrm>
          <a:prstGeom prst="rect">
            <a:avLst/>
          </a:prstGeom>
        </p:spPr>
        <p:txBody>
          <a:bodyPr wrap="square">
            <a:spAutoFit/>
          </a:bodyPr>
          <a:lstStyle/>
          <a:p>
            <a:pPr marL="0" lvl="2"/>
            <a:r>
              <a:rPr lang="en-US" sz="2000" dirty="0"/>
              <a:t>Provides human factors scientific and technical research products for Aviation Safety technical sponsors that enable their development of FAA guidelines, handbooks, orders, advisory circulars, technical standards orders and regulations.  </a:t>
            </a:r>
          </a:p>
          <a:p>
            <a:pPr marL="0" lvl="2"/>
            <a:endParaRPr lang="en-US" sz="2000" dirty="0"/>
          </a:p>
          <a:p>
            <a:pPr marL="0" lvl="2"/>
            <a:r>
              <a:rPr lang="en-US" sz="2000" dirty="0"/>
              <a:t>This important human factors regulatory and guidance material supports the Aircraft Certification and Flight Standards personnel who approve new flight deck displays, devices, and procedures that comprise NextGen capabilities, to ensure that pilots can conduct operations that leverage NextGen capabilities, and which together will yield increases in air transportation efficiency, capacity, and safety in the National Airspace System</a:t>
            </a:r>
            <a:r>
              <a:rPr lang="en-US" sz="2000" dirty="0" smtClean="0"/>
              <a:t>.</a:t>
            </a:r>
            <a:endParaRPr lang="en-US" sz="2000" dirty="0"/>
          </a:p>
        </p:txBody>
      </p:sp>
      <p:sp>
        <p:nvSpPr>
          <p:cNvPr id="3" name="Slide Number Placeholder 2"/>
          <p:cNvSpPr>
            <a:spLocks noGrp="1"/>
          </p:cNvSpPr>
          <p:nvPr>
            <p:ph type="sldNum" sz="quarter" idx="12"/>
          </p:nvPr>
        </p:nvSpPr>
        <p:spPr/>
        <p:txBody>
          <a:bodyPr/>
          <a:lstStyle/>
          <a:p>
            <a:endParaRPr lang="en-US" dirty="0">
              <a:solidFill>
                <a:schemeClr val="bg1"/>
              </a:solidFill>
            </a:endParaRPr>
          </a:p>
        </p:txBody>
      </p:sp>
      <p:sp>
        <p:nvSpPr>
          <p:cNvPr id="8" name="Slide Number Placeholder 2"/>
          <p:cNvSpPr>
            <a:spLocks noGrp="1"/>
          </p:cNvSpPr>
          <p:nvPr>
            <p:ph type="sldNum" sz="quarter" idx="10"/>
          </p:nvPr>
        </p:nvSpPr>
        <p:spPr>
          <a:xfrm>
            <a:off x="6858000" y="6400800"/>
            <a:ext cx="2133600" cy="323850"/>
          </a:xfrm>
        </p:spPr>
        <p:txBody>
          <a:bodyPr/>
          <a:lstStyle/>
          <a:p>
            <a:pPr>
              <a:defRPr/>
            </a:pPr>
            <a:fld id="{912EE38F-6531-4F65-B842-D6CB9F70EFDF}" type="slidenum">
              <a:rPr lang="en-US" smtClean="0"/>
              <a:pPr>
                <a:defRPr/>
              </a:pPr>
              <a:t>2</a:t>
            </a:fld>
            <a:endParaRPr lang="en-US" dirty="0"/>
          </a:p>
        </p:txBody>
      </p:sp>
      <p:sp>
        <p:nvSpPr>
          <p:cNvPr id="7" name="Rectangle 6"/>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88797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762000"/>
            <a:ext cx="7772400" cy="1362075"/>
          </a:xfrm>
        </p:spPr>
        <p:txBody>
          <a:bodyPr/>
          <a:lstStyle/>
          <a:p>
            <a:r>
              <a:rPr lang="en-US" dirty="0">
                <a:solidFill>
                  <a:schemeClr val="tx1"/>
                </a:solidFill>
              </a:rPr>
              <a:t>NextGen-</a:t>
            </a:r>
            <a:r>
              <a:rPr lang="en-US" dirty="0" err="1">
                <a:solidFill>
                  <a:schemeClr val="tx1"/>
                </a:solidFill>
              </a:rPr>
              <a:t>DataComm</a:t>
            </a:r>
            <a:r>
              <a:rPr lang="en-US" dirty="0">
                <a:solidFill>
                  <a:schemeClr val="tx1"/>
                </a:solidFill>
              </a:rPr>
              <a:t> Human Factors R&amp;D</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20</a:t>
            </a:fld>
            <a:endParaRPr lang="en-US" dirty="0"/>
          </a:p>
        </p:txBody>
      </p:sp>
      <p:sp>
        <p:nvSpPr>
          <p:cNvPr id="4" name="Rectangle 3"/>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582240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txBox="1">
            <a:spLocks noChangeArrowheads="1"/>
          </p:cNvSpPr>
          <p:nvPr/>
        </p:nvSpPr>
        <p:spPr bwMode="auto">
          <a:xfrm>
            <a:off x="563563" y="122238"/>
            <a:ext cx="847248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2000">
                <a:solidFill>
                  <a:srgbClr val="1D2F68"/>
                </a:solidFill>
              </a:rPr>
              <a:t>NextGen: DataComm Human Factors R&amp;D</a:t>
            </a:r>
          </a:p>
          <a:p>
            <a:pPr eaLnBrk="1" hangingPunct="1">
              <a:spcBef>
                <a:spcPct val="0"/>
              </a:spcBef>
              <a:buFontTx/>
              <a:buNone/>
            </a:pPr>
            <a:r>
              <a:rPr lang="en-US" altLang="en-US" sz="2000">
                <a:solidFill>
                  <a:srgbClr val="1D2F68"/>
                </a:solidFill>
              </a:rPr>
              <a:t>(A12C.HFNG.5)</a:t>
            </a:r>
          </a:p>
        </p:txBody>
      </p:sp>
      <p:sp>
        <p:nvSpPr>
          <p:cNvPr id="7171" name="Rectangle 3"/>
          <p:cNvSpPr>
            <a:spLocks noChangeArrowheads="1"/>
          </p:cNvSpPr>
          <p:nvPr/>
        </p:nvSpPr>
        <p:spPr bwMode="auto">
          <a:xfrm>
            <a:off x="206375" y="3505200"/>
            <a:ext cx="4114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Critical Milestones</a:t>
            </a:r>
            <a:r>
              <a:rPr lang="en-US" altLang="en-US" sz="1800" b="0">
                <a:solidFill>
                  <a:srgbClr val="000000"/>
                </a:solidFill>
              </a:rPr>
              <a:t>  </a:t>
            </a:r>
            <a:endParaRPr lang="en-US" altLang="en-US" sz="1800" b="0" i="1">
              <a:solidFill>
                <a:srgbClr val="000000"/>
              </a:solidFill>
            </a:endParaRPr>
          </a:p>
        </p:txBody>
      </p:sp>
      <p:sp>
        <p:nvSpPr>
          <p:cNvPr id="7172" name="Rectangle 4"/>
          <p:cNvSpPr>
            <a:spLocks noChangeArrowheads="1"/>
          </p:cNvSpPr>
          <p:nvPr/>
        </p:nvSpPr>
        <p:spPr bwMode="auto">
          <a:xfrm>
            <a:off x="4572000" y="914400"/>
            <a:ext cx="4419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Sponsor  Outcome</a:t>
            </a:r>
          </a:p>
        </p:txBody>
      </p:sp>
      <p:sp>
        <p:nvSpPr>
          <p:cNvPr id="15" name="Rectangle 5"/>
          <p:cNvSpPr>
            <a:spLocks noChangeArrowheads="1"/>
          </p:cNvSpPr>
          <p:nvPr/>
        </p:nvSpPr>
        <p:spPr bwMode="auto">
          <a:xfrm>
            <a:off x="123031" y="914400"/>
            <a:ext cx="4572000" cy="304800"/>
          </a:xfrm>
          <a:prstGeom prst="rect">
            <a:avLst/>
          </a:prstGeom>
          <a:noFill/>
          <a:ln>
            <a:noFill/>
          </a:ln>
          <a:effectLst/>
          <a:extLst/>
        </p:spPr>
        <p:txBody>
          <a:bodyPr/>
          <a:lstStyle/>
          <a:p>
            <a:pPr>
              <a:spcBef>
                <a:spcPct val="20000"/>
              </a:spcBef>
              <a:defRPr/>
            </a:pPr>
            <a:r>
              <a:rPr lang="en-US" b="1" u="sng" dirty="0" smtClean="0">
                <a:solidFill>
                  <a:srgbClr val="000000"/>
                </a:solidFill>
              </a:rPr>
              <a:t>Research Requirement Description</a:t>
            </a:r>
            <a:endParaRPr lang="en-US" sz="1050" u="sng" dirty="0">
              <a:solidFill>
                <a:srgbClr val="000000"/>
              </a:solidFill>
            </a:endParaRPr>
          </a:p>
        </p:txBody>
      </p:sp>
      <p:sp>
        <p:nvSpPr>
          <p:cNvPr id="7174" name="Rectangle 6"/>
          <p:cNvSpPr>
            <a:spLocks noChangeArrowheads="1"/>
          </p:cNvSpPr>
          <p:nvPr/>
        </p:nvSpPr>
        <p:spPr bwMode="auto">
          <a:xfrm>
            <a:off x="4572000" y="3505200"/>
            <a:ext cx="42672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700" u="sng">
                <a:solidFill>
                  <a:srgbClr val="000000"/>
                </a:solidFill>
              </a:rPr>
              <a:t>Research Accomplishments in FY16</a:t>
            </a:r>
          </a:p>
          <a:p>
            <a:pPr eaLnBrk="1" hangingPunct="1">
              <a:buFontTx/>
              <a:buNone/>
            </a:pPr>
            <a:endParaRPr lang="en-US" altLang="en-US" sz="1800">
              <a:solidFill>
                <a:srgbClr val="000000"/>
              </a:solidFill>
            </a:endParaRPr>
          </a:p>
        </p:txBody>
      </p:sp>
      <p:sp>
        <p:nvSpPr>
          <p:cNvPr id="7175" name="Text Box 9"/>
          <p:cNvSpPr txBox="1">
            <a:spLocks noChangeArrowheads="1"/>
          </p:cNvSpPr>
          <p:nvPr/>
        </p:nvSpPr>
        <p:spPr bwMode="auto">
          <a:xfrm>
            <a:off x="4572000" y="1524000"/>
            <a:ext cx="246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endParaRPr>
          </a:p>
        </p:txBody>
      </p:sp>
      <p:sp>
        <p:nvSpPr>
          <p:cNvPr id="7176" name="Rectangle 12"/>
          <p:cNvSpPr>
            <a:spLocks noChangeArrowheads="1"/>
          </p:cNvSpPr>
          <p:nvPr/>
        </p:nvSpPr>
        <p:spPr bwMode="auto">
          <a:xfrm>
            <a:off x="315913" y="1282700"/>
            <a:ext cx="3863975" cy="199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spcAft>
                <a:spcPts val="800"/>
              </a:spcAft>
            </a:pPr>
            <a:r>
              <a:rPr lang="en-US" altLang="en-US" sz="1100" b="0" dirty="0"/>
              <a:t>Identify and address human factors issues to enable </a:t>
            </a:r>
            <a:r>
              <a:rPr lang="en-US" altLang="en-US" sz="1100" b="0" dirty="0" err="1"/>
              <a:t>DataComm</a:t>
            </a:r>
            <a:r>
              <a:rPr lang="en-US" altLang="en-US" sz="1100" b="0" dirty="0"/>
              <a:t> implementation.  </a:t>
            </a:r>
          </a:p>
          <a:p>
            <a:pPr eaLnBrk="1" hangingPunct="1">
              <a:spcBef>
                <a:spcPct val="0"/>
              </a:spcBef>
              <a:spcAft>
                <a:spcPts val="800"/>
              </a:spcAft>
            </a:pPr>
            <a:r>
              <a:rPr lang="en-US" altLang="en-US" sz="1100" b="0" dirty="0"/>
              <a:t>Provide data to address safety and usability and support international coordination and enhancement of the CPDLC message set.</a:t>
            </a:r>
          </a:p>
          <a:p>
            <a:pPr eaLnBrk="1" hangingPunct="1">
              <a:spcBef>
                <a:spcPct val="0"/>
              </a:spcBef>
              <a:spcAft>
                <a:spcPts val="800"/>
              </a:spcAft>
            </a:pPr>
            <a:r>
              <a:rPr lang="en-US" altLang="en-US" sz="1100" b="0" dirty="0"/>
              <a:t>Address flight crew procedures and performance, message set, and air/ground aspects.</a:t>
            </a:r>
          </a:p>
          <a:p>
            <a:pPr eaLnBrk="1" hangingPunct="1">
              <a:spcBef>
                <a:spcPct val="0"/>
              </a:spcBef>
            </a:pPr>
            <a:r>
              <a:rPr lang="en-US" altLang="en-US" sz="1100" b="0" dirty="0">
                <a:ea typeface="MS PGothic" pitchFamily="34" charset="-128"/>
              </a:rPr>
              <a:t>Sponsors: Mark Patterson (AFS-470), Tom Kraft (AVS)</a:t>
            </a:r>
          </a:p>
          <a:p>
            <a:pPr eaLnBrk="1" hangingPunct="1">
              <a:spcBef>
                <a:spcPts val="400"/>
              </a:spcBef>
            </a:pPr>
            <a:endParaRPr lang="en-US" altLang="en-US" sz="1200" b="0" dirty="0"/>
          </a:p>
        </p:txBody>
      </p:sp>
      <p:sp>
        <p:nvSpPr>
          <p:cNvPr id="7177" name="Rectangle 129"/>
          <p:cNvSpPr>
            <a:spLocks noChangeArrowheads="1"/>
          </p:cNvSpPr>
          <p:nvPr/>
        </p:nvSpPr>
        <p:spPr bwMode="auto">
          <a:xfrm>
            <a:off x="4572000" y="1295400"/>
            <a:ext cx="4267200" cy="1651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spcAft>
                <a:spcPts val="800"/>
              </a:spcAft>
            </a:pPr>
            <a:r>
              <a:rPr lang="en-US" altLang="en-US" sz="1100" b="0" dirty="0"/>
              <a:t>Enable successful implementation of data communications in the NAS and the dependent </a:t>
            </a:r>
            <a:r>
              <a:rPr lang="en-US" altLang="en-US" sz="1100" b="0" dirty="0" err="1"/>
              <a:t>NextGen</a:t>
            </a:r>
            <a:r>
              <a:rPr lang="en-US" altLang="en-US" sz="1100" b="0" dirty="0"/>
              <a:t> operational capabilities, resulting in reduced controller workload and greater efficiency.</a:t>
            </a:r>
          </a:p>
          <a:p>
            <a:pPr eaLnBrk="1" hangingPunct="1">
              <a:spcBef>
                <a:spcPct val="0"/>
              </a:spcBef>
              <a:spcAft>
                <a:spcPts val="800"/>
              </a:spcAft>
            </a:pPr>
            <a:r>
              <a:rPr lang="en-US" altLang="en-US" sz="1100" b="0" dirty="0"/>
              <a:t>Develop and update regulatory and guidance material for operational approval of </a:t>
            </a:r>
            <a:r>
              <a:rPr lang="en-US" altLang="en-US" sz="1100" b="0" dirty="0" err="1"/>
              <a:t>flightcrew</a:t>
            </a:r>
            <a:r>
              <a:rPr lang="en-US" altLang="en-US" sz="1100" b="0" dirty="0"/>
              <a:t> procedures and training, as well as recommended practices/guidance for operators. </a:t>
            </a:r>
          </a:p>
          <a:p>
            <a:pPr eaLnBrk="1" hangingPunct="1">
              <a:spcBef>
                <a:spcPct val="0"/>
              </a:spcBef>
              <a:spcAft>
                <a:spcPts val="800"/>
              </a:spcAft>
            </a:pPr>
            <a:r>
              <a:rPr lang="en-US" altLang="en-US" sz="1100" b="0" dirty="0"/>
              <a:t>Harmonize international data communications message set and operational procedures.</a:t>
            </a:r>
          </a:p>
        </p:txBody>
      </p:sp>
      <p:sp>
        <p:nvSpPr>
          <p:cNvPr id="7178" name="Rectangle 14"/>
          <p:cNvSpPr>
            <a:spLocks noChangeArrowheads="1"/>
          </p:cNvSpPr>
          <p:nvPr/>
        </p:nvSpPr>
        <p:spPr bwMode="auto">
          <a:xfrm>
            <a:off x="217488" y="3895725"/>
            <a:ext cx="4092575" cy="102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100" b="0" dirty="0"/>
              <a:t>Provide human factors recommendations on CPDLC messages for </a:t>
            </a:r>
            <a:r>
              <a:rPr lang="en-US" altLang="en-US" sz="1100" b="0" dirty="0" err="1"/>
              <a:t>NextGen</a:t>
            </a:r>
            <a:r>
              <a:rPr lang="en-US" altLang="en-US" sz="1100" b="0" dirty="0"/>
              <a:t> applications. (FY16)</a:t>
            </a:r>
          </a:p>
          <a:p>
            <a:pPr eaLnBrk="1" hangingPunct="1">
              <a:spcBef>
                <a:spcPct val="50000"/>
              </a:spcBef>
            </a:pPr>
            <a:r>
              <a:rPr lang="en-US" altLang="en-US" sz="1100" b="0" dirty="0"/>
              <a:t>Complete analysis of voice communication errors for </a:t>
            </a:r>
            <a:r>
              <a:rPr lang="en-US" altLang="en-US" sz="1100" b="0" dirty="0" err="1"/>
              <a:t>en</a:t>
            </a:r>
            <a:r>
              <a:rPr lang="en-US" altLang="en-US" sz="1100" b="0" dirty="0"/>
              <a:t> route airspace to establish a wider pre implementation baseline (FY16)</a:t>
            </a:r>
          </a:p>
        </p:txBody>
      </p:sp>
      <p:sp>
        <p:nvSpPr>
          <p:cNvPr id="7179" name="TextBox 16"/>
          <p:cNvSpPr txBox="1">
            <a:spLocks noChangeArrowheads="1"/>
          </p:cNvSpPr>
          <p:nvPr/>
        </p:nvSpPr>
        <p:spPr bwMode="auto">
          <a:xfrm>
            <a:off x="4533900" y="3941763"/>
            <a:ext cx="4648200"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spcBef>
                <a:spcPct val="0"/>
              </a:spcBef>
            </a:pPr>
            <a:r>
              <a:rPr lang="en-US" altLang="en-US" sz="1100" b="0" dirty="0"/>
              <a:t>Delivered report “Flightcrew Procedures for Controller Pilot Data Link Communications (CPDLC</a:t>
            </a:r>
            <a:r>
              <a:rPr lang="en-US" altLang="en-US" sz="1100" b="0" dirty="0" smtClean="0"/>
              <a:t>)”</a:t>
            </a:r>
          </a:p>
          <a:p>
            <a:pPr>
              <a:spcBef>
                <a:spcPct val="0"/>
              </a:spcBef>
            </a:pPr>
            <a:endParaRPr lang="en-US" altLang="en-US" sz="1100" b="0" dirty="0"/>
          </a:p>
          <a:p>
            <a:pPr>
              <a:spcBef>
                <a:spcPct val="0"/>
              </a:spcBef>
            </a:pPr>
            <a:r>
              <a:rPr lang="en-US" altLang="en-US" sz="1100" b="0" dirty="0"/>
              <a:t>Delivered report “Analysis of Reportable Events in Kansas City Center</a:t>
            </a:r>
            <a:r>
              <a:rPr lang="en-US" altLang="en-US" sz="1100" b="0" dirty="0" smtClean="0"/>
              <a:t>”</a:t>
            </a:r>
          </a:p>
        </p:txBody>
      </p:sp>
      <p:sp>
        <p:nvSpPr>
          <p:cNvPr id="7181"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2"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3" name="Slide Number Placeholder 1"/>
          <p:cNvSpPr>
            <a:spLocks noGrp="1"/>
          </p:cNvSpPr>
          <p:nvPr>
            <p:ph type="sldNum" sz="quarter" idx="10"/>
          </p:nvPr>
        </p:nvSpPr>
        <p:spPr>
          <a:noFill/>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2FFCB0EA-0180-4394-9C3B-CD8BDBC619C4}" type="slidenum">
              <a:rPr lang="en-US" altLang="en-US" sz="1400" b="0" smtClean="0">
                <a:solidFill>
                  <a:srgbClr val="FFFFFF"/>
                </a:solidFill>
              </a:rPr>
              <a:pPr eaLnBrk="1" hangingPunct="1">
                <a:spcBef>
                  <a:spcPct val="0"/>
                </a:spcBef>
                <a:buFontTx/>
                <a:buNone/>
              </a:pPr>
              <a:t>21</a:t>
            </a:fld>
            <a:endParaRPr lang="en-US" altLang="en-US" sz="1400" b="0" smtClean="0">
              <a:solidFill>
                <a:srgbClr val="FFFFFF"/>
              </a:solidFill>
            </a:endParaRPr>
          </a:p>
        </p:txBody>
      </p:sp>
      <p:sp>
        <p:nvSpPr>
          <p:cNvPr id="16" name="Rectangle 15"/>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44318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447925"/>
            <a:ext cx="7772400" cy="1362075"/>
          </a:xfrm>
        </p:spPr>
        <p:txBody>
          <a:bodyPr/>
          <a:lstStyle/>
          <a:p>
            <a:pPr algn="ctr"/>
            <a:r>
              <a:rPr lang="en-US" dirty="0" smtClean="0">
                <a:solidFill>
                  <a:schemeClr val="tx1"/>
                </a:solidFill>
              </a:rPr>
              <a:t>Backup</a:t>
            </a: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endParaRPr lang="en-US"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22</a:t>
            </a:fld>
            <a:endParaRPr lang="en-US" dirty="0"/>
          </a:p>
        </p:txBody>
      </p:sp>
    </p:spTree>
    <p:extLst>
      <p:ext uri="{BB962C8B-B14F-4D97-AF65-F5344CB8AC3E}">
        <p14:creationId xmlns:p14="http://schemas.microsoft.com/office/powerpoint/2010/main" val="27114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NextGen Evaluation of LVO SMGCS using </a:t>
            </a:r>
            <a:r>
              <a:rPr lang="en-US" dirty="0" smtClean="0"/>
              <a:t>EFVS</a:t>
            </a:r>
            <a:br>
              <a:rPr lang="en-US" dirty="0" smtClean="0"/>
            </a:br>
            <a:r>
              <a:rPr lang="en-US" dirty="0" smtClean="0"/>
              <a:t>Without </a:t>
            </a:r>
            <a:r>
              <a:rPr lang="en-US" dirty="0"/>
              <a:t>Airport Infrastructure (Taxiways</a:t>
            </a:r>
            <a:r>
              <a:rPr lang="en-US" dirty="0" smtClean="0"/>
              <a:t>)</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23</a:t>
            </a:fld>
            <a:endParaRPr lang="en-US" dirty="0"/>
          </a:p>
        </p:txBody>
      </p:sp>
      <p:sp>
        <p:nvSpPr>
          <p:cNvPr id="4" name="Text Placeholder 3"/>
          <p:cNvSpPr>
            <a:spLocks noGrp="1"/>
          </p:cNvSpPr>
          <p:nvPr>
            <p:ph type="body" sz="quarter" idx="11"/>
          </p:nvPr>
        </p:nvSpPr>
        <p:spPr/>
        <p:txBody>
          <a:bodyPr>
            <a:normAutofit/>
          </a:bodyPr>
          <a:lstStyle/>
          <a:p>
            <a:r>
              <a:rPr lang="en-US" sz="1100" dirty="0">
                <a:latin typeface="Arial" panose="020B0604020202020204" pitchFamily="34" charset="0"/>
                <a:cs typeface="Arial" panose="020B0604020202020204" pitchFamily="34" charset="0"/>
              </a:rPr>
              <a:t>This research program provides a means for evaluating the human factors and pilot performance aspects of using Enhanced Flight Vision Systems (EVFS) in environments where the usual low-visibility-operations support infrastructure is not available (airports not so equipped). </a:t>
            </a:r>
          </a:p>
          <a:p>
            <a:endParaRPr lang="en-US" sz="1100" dirty="0">
              <a:latin typeface="Arial" panose="020B0604020202020204" pitchFamily="34" charset="0"/>
              <a:cs typeface="Arial" panose="020B0604020202020204" pitchFamily="34" charset="0"/>
            </a:endParaRPr>
          </a:p>
          <a:p>
            <a:pPr marL="114300" indent="-114300">
              <a:spcBef>
                <a:spcPts val="100"/>
              </a:spcBef>
              <a:buFont typeface="Wingdings" pitchFamily="2" charset="2"/>
              <a:buChar char="§"/>
            </a:pPr>
            <a:r>
              <a:rPr lang="en-US" sz="1100" dirty="0" smtClean="0">
                <a:latin typeface="Arial" panose="020B0604020202020204" pitchFamily="34" charset="0"/>
                <a:cs typeface="Arial" panose="020B0604020202020204" pitchFamily="34" charset="0"/>
              </a:rPr>
              <a:t>Sponsor</a:t>
            </a:r>
            <a:r>
              <a:rPr lang="en-US" sz="1100" dirty="0">
                <a:latin typeface="Arial" panose="020B0604020202020204" pitchFamily="34" charset="0"/>
                <a:cs typeface="Arial" panose="020B0604020202020204" pitchFamily="34" charset="0"/>
              </a:rPr>
              <a:t>: POC: Bruce </a:t>
            </a:r>
            <a:r>
              <a:rPr lang="en-US" sz="1100" dirty="0" err="1">
                <a:latin typeface="Arial" panose="020B0604020202020204" pitchFamily="34" charset="0"/>
                <a:cs typeface="Arial" panose="020B0604020202020204" pitchFamily="34" charset="0"/>
              </a:rPr>
              <a:t>McGray</a:t>
            </a:r>
            <a:r>
              <a:rPr lang="en-US" sz="1100" dirty="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AFS-410</a:t>
            </a:r>
            <a:endParaRPr lang="en-US" sz="11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This research will determine the limitations of use of EFVS to support landing and taxi/surface operations. It may allow low-visibility operations to be extended to airports that do not have specific infrastructure designed to support these operations under current regulations.  It would extend the range of weather conditions in which aircraft could access unequipped airports, increase the safety with which aircraft could operate at these airports in reduced visibility, and possibly open up additional airports as “alternate” options when reduced-visibility conditions are encountered.</a:t>
            </a:r>
          </a:p>
          <a:p>
            <a:endParaRPr lang="en-US" dirty="0"/>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Completed evaluation of simulator platforms to support research </a:t>
            </a:r>
            <a:r>
              <a:rPr lang="en-US" sz="1100" dirty="0" smtClean="0">
                <a:latin typeface="Arial" panose="020B0604020202020204" pitchFamily="34" charset="0"/>
                <a:cs typeface="Arial" panose="020B0604020202020204" pitchFamily="34" charset="0"/>
              </a:rPr>
              <a:t>study</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Completed draft specifications on research design and </a:t>
            </a:r>
            <a:r>
              <a:rPr lang="en-US" sz="1100" dirty="0" smtClean="0">
                <a:latin typeface="Arial" panose="020B0604020202020204" pitchFamily="34" charset="0"/>
                <a:cs typeface="Arial" panose="020B0604020202020204" pitchFamily="34" charset="0"/>
              </a:rPr>
              <a:t>procedures</a:t>
            </a:r>
          </a:p>
          <a:p>
            <a:pPr marL="0" indent="0">
              <a:buNone/>
            </a:pPr>
            <a:endParaRPr lang="en-US" sz="1100"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Approved </a:t>
            </a:r>
            <a:r>
              <a:rPr lang="en-US" sz="1100" dirty="0" err="1" smtClean="0">
                <a:latin typeface="Arial" panose="020B0604020202020204" pitchFamily="34" charset="0"/>
                <a:cs typeface="Arial" panose="020B0604020202020204" pitchFamily="34" charset="0"/>
              </a:rPr>
              <a:t>MOU</a:t>
            </a:r>
            <a:r>
              <a:rPr lang="en-US" sz="1100" dirty="0" smtClean="0">
                <a:latin typeface="Arial" panose="020B0604020202020204" pitchFamily="34" charset="0"/>
                <a:cs typeface="Arial" panose="020B0604020202020204" pitchFamily="34" charset="0"/>
              </a:rPr>
              <a:t> with FEDEX for data collection.</a:t>
            </a:r>
          </a:p>
          <a:p>
            <a:endParaRPr lang="en-US" sz="1100" dirty="0">
              <a:latin typeface="Arial" panose="020B0604020202020204" pitchFamily="34" charset="0"/>
              <a:cs typeface="Arial" panose="020B0604020202020204" pitchFamily="34" charset="0"/>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1586450511"/>
              </p:ext>
            </p:extLst>
          </p:nvPr>
        </p:nvGraphicFramePr>
        <p:xfrm>
          <a:off x="267277" y="3889332"/>
          <a:ext cx="3999923" cy="86868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indent="-171450">
                        <a:spcBef>
                          <a:spcPts val="0"/>
                        </a:spcBef>
                        <a:spcAft>
                          <a:spcPts val="0"/>
                        </a:spcAft>
                        <a:buFont typeface="Arial" panose="020B0604020202020204" pitchFamily="34" charset="0"/>
                        <a:buChar char="•"/>
                        <a:tabLst>
                          <a:tab pos="228600" algn="l"/>
                          <a:tab pos="457200" algn="l"/>
                        </a:tabLst>
                      </a:pPr>
                      <a:r>
                        <a:rPr lang="en-US" sz="1100" dirty="0">
                          <a:effectLst/>
                          <a:latin typeface="Arial" panose="020B0604020202020204" pitchFamily="34" charset="0"/>
                          <a:ea typeface="MS Mincho"/>
                          <a:cs typeface="Arial" panose="020B0604020202020204" pitchFamily="34" charset="0"/>
                        </a:rPr>
                        <a:t>Draft research plan on LVO/SMGCS</a:t>
                      </a:r>
                      <a:r>
                        <a:rPr lang="en-US" sz="1100" baseline="0" dirty="0">
                          <a:effectLst/>
                          <a:latin typeface="Arial" panose="020B0604020202020204" pitchFamily="34" charset="0"/>
                          <a:ea typeface="MS Mincho"/>
                          <a:cs typeface="Arial" panose="020B0604020202020204" pitchFamily="34" charset="0"/>
                        </a:rPr>
                        <a:t> using EFVS without airport infrastructure</a:t>
                      </a:r>
                    </a:p>
                    <a:p>
                      <a:pPr marL="171450" marR="0" indent="-171450">
                        <a:spcBef>
                          <a:spcPts val="0"/>
                        </a:spcBef>
                        <a:spcAft>
                          <a:spcPts val="0"/>
                        </a:spcAft>
                        <a:buFont typeface="Arial" panose="020B0604020202020204" pitchFamily="34" charset="0"/>
                        <a:buChar char="•"/>
                        <a:tabLst>
                          <a:tab pos="228600" algn="l"/>
                          <a:tab pos="457200" algn="l"/>
                        </a:tabLst>
                      </a:pPr>
                      <a:endParaRPr lang="en-US" sz="1100" dirty="0">
                        <a:effectLst/>
                        <a:latin typeface="Arial" panose="020B0604020202020204" pitchFamily="34" charset="0"/>
                        <a:ea typeface="MS Mincho"/>
                        <a:cs typeface="Arial" panose="020B0604020202020204" pitchFamily="34" charset="0"/>
                      </a:endParaRPr>
                    </a:p>
                  </a:txBody>
                  <a:tcPr marL="68580" marR="6858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r h="181017">
                <a:tc>
                  <a:txBody>
                    <a:bodyPr/>
                    <a:lstStyle/>
                    <a:p>
                      <a:pPr marL="171450" marR="0" indent="-171450">
                        <a:spcBef>
                          <a:spcPts val="0"/>
                        </a:spcBef>
                        <a:spcAft>
                          <a:spcPts val="0"/>
                        </a:spcAft>
                        <a:buFont typeface="Arial" panose="020B0604020202020204" pitchFamily="34" charset="0"/>
                        <a:buChar char="•"/>
                        <a:tabLst>
                          <a:tab pos="228600" algn="l"/>
                          <a:tab pos="457200" algn="l"/>
                        </a:tabLst>
                      </a:pPr>
                      <a:r>
                        <a:rPr lang="en-US" sz="1200" dirty="0">
                          <a:effectLst/>
                          <a:latin typeface="Calibri" panose="020F0502020204030204" pitchFamily="34" charset="0"/>
                          <a:ea typeface="MS Mincho"/>
                          <a:cs typeface="Times New Roman" panose="02020603050405020304" pitchFamily="18" charset="0"/>
                        </a:rPr>
                        <a:t>Report on </a:t>
                      </a:r>
                      <a:r>
                        <a:rPr lang="en-US" sz="1200" kern="1200" dirty="0">
                          <a:solidFill>
                            <a:schemeClr val="dk1"/>
                          </a:solidFill>
                          <a:effectLst/>
                          <a:latin typeface="+mn-lt"/>
                          <a:ea typeface="+mn-ea"/>
                          <a:cs typeface="+mn-cs"/>
                        </a:rPr>
                        <a:t>LVO/SMGCS study on EFVS without airport infrastructure</a:t>
                      </a:r>
                      <a:r>
                        <a:rPr lang="en-US" sz="1200" dirty="0">
                          <a:effectLst/>
                        </a:rPr>
                        <a:t> </a:t>
                      </a:r>
                      <a:endParaRPr lang="en-US" sz="1200" dirty="0">
                        <a:effectLst/>
                        <a:latin typeface="Arial" panose="020B0604020202020204" pitchFamily="34" charset="0"/>
                        <a:ea typeface="MS Mincho"/>
                        <a:cs typeface="Times New Roman" panose="02020603050405020304" pitchFamily="18" charset="0"/>
                      </a:endParaRPr>
                    </a:p>
                  </a:txBody>
                  <a:tcPr marL="68580" marR="68580" marT="0" marB="0"/>
                </a:tc>
                <a:tc>
                  <a:txBody>
                    <a:bodyPr/>
                    <a:lstStyle/>
                    <a:p>
                      <a:pPr algn="ctr" fontAlgn="base">
                        <a:spcBef>
                          <a:spcPts val="0"/>
                        </a:spcBef>
                      </a:pPr>
                      <a:r>
                        <a:rPr lang="en-US" sz="1200" b="1" i="0" dirty="0">
                          <a:solidFill>
                            <a:schemeClr val="tx1"/>
                          </a:solidFill>
                          <a:effectLst/>
                          <a:latin typeface="Calibri" panose="020F0502020204030204" pitchFamily="34" charset="0"/>
                        </a:rPr>
                        <a:t>9/30/16</a:t>
                      </a:r>
                      <a:endParaRPr lang="en-US" sz="1200" b="1" i="0" dirty="0">
                        <a:solidFill>
                          <a:schemeClr val="bg1"/>
                        </a:solidFill>
                        <a:effectLst/>
                        <a:latin typeface="Calibri" panose="020F0502020204030204" pitchFamily="34" charset="0"/>
                      </a:endParaRPr>
                    </a:p>
                  </a:txBody>
                  <a:tcPr marL="0" marR="0" marT="0" marB="0"/>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42729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Enhanced Flight Vision System (EFVS) for Operational credit to 300ft RVR / to Enable Lower than Standard Takeoff Minima Impact Assessment (Takeoff</a:t>
            </a:r>
            <a:r>
              <a:rPr lang="en-US" dirty="0" smtClean="0"/>
              <a:t>)</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24</a:t>
            </a:fld>
            <a:endParaRPr lang="en-US" dirty="0"/>
          </a:p>
        </p:txBody>
      </p:sp>
      <p:sp>
        <p:nvSpPr>
          <p:cNvPr id="4" name="Text Placeholder 3"/>
          <p:cNvSpPr>
            <a:spLocks noGrp="1"/>
          </p:cNvSpPr>
          <p:nvPr>
            <p:ph type="body" sz="quarter" idx="11"/>
          </p:nvPr>
        </p:nvSpPr>
        <p:spPr/>
        <p:txBody>
          <a:bodyPr>
            <a:normAutofit fontScale="92500" lnSpcReduction="10000"/>
          </a:bodyPr>
          <a:lstStyle/>
          <a:p>
            <a:r>
              <a:rPr lang="en-US" sz="1200" dirty="0">
                <a:latin typeface="Arial" panose="020B0604020202020204" pitchFamily="34" charset="0"/>
                <a:cs typeface="Arial" panose="020B0604020202020204" pitchFamily="34" charset="0"/>
              </a:rPr>
              <a:t>MITRE CASD must work collaboratively with FAA’s NextGen office and Flight Standards Technologies and procedures Division, AFS-400, to assess the impact of using EFVS for lower than standard takeoff minima to inform RTCA-213 standards development </a:t>
            </a:r>
          </a:p>
          <a:p>
            <a:r>
              <a:rPr lang="en-US" sz="1200" dirty="0">
                <a:latin typeface="Arial" panose="020B0604020202020204" pitchFamily="34" charset="0"/>
                <a:cs typeface="Arial" panose="020B0604020202020204" pitchFamily="34" charset="0"/>
              </a:rPr>
              <a:t>MITRE CASD must also provide technical and operational expertise/inputs to the development of a research plan led by the FAA to evaluate airport infrastructure requirements with EFVS for takeoff. </a:t>
            </a:r>
          </a:p>
          <a:p>
            <a:endParaRPr lang="en-US" sz="1200" dirty="0">
              <a:latin typeface="Arial" panose="020B0604020202020204" pitchFamily="34" charset="0"/>
              <a:cs typeface="Arial" panose="020B0604020202020204" pitchFamily="34" charset="0"/>
            </a:endParaRPr>
          </a:p>
          <a:p>
            <a:pPr marL="114300" indent="-114300">
              <a:buFont typeface="Wingdings" pitchFamily="2" charset="2"/>
              <a:buChar char="§"/>
            </a:pPr>
            <a:r>
              <a:rPr lang="en-US" sz="1200" dirty="0" smtClean="0">
                <a:latin typeface="Arial" panose="020B0604020202020204" pitchFamily="34" charset="0"/>
                <a:cs typeface="Arial" panose="020B0604020202020204" pitchFamily="34" charset="0"/>
              </a:rPr>
              <a:t>Sponsor</a:t>
            </a:r>
            <a:r>
              <a:rPr lang="en-US" sz="1200" dirty="0">
                <a:latin typeface="Arial" panose="020B0604020202020204" pitchFamily="34" charset="0"/>
                <a:cs typeface="Arial" panose="020B0604020202020204" pitchFamily="34" charset="0"/>
              </a:rPr>
              <a:t>: POC: Terry King, </a:t>
            </a:r>
            <a:r>
              <a:rPr lang="en-US" sz="1200" dirty="0" smtClean="0">
                <a:latin typeface="Arial" panose="020B0604020202020204" pitchFamily="34" charset="0"/>
                <a:cs typeface="Arial" panose="020B0604020202020204" pitchFamily="34" charset="0"/>
              </a:rPr>
              <a:t>AFS-410</a:t>
            </a: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This research will be used to inform new </a:t>
            </a:r>
            <a:r>
              <a:rPr lang="en-US" sz="1100" dirty="0" err="1">
                <a:latin typeface="Arial" panose="020B0604020202020204" pitchFamily="34" charset="0"/>
                <a:cs typeface="Arial" panose="020B0604020202020204" pitchFamily="34" charset="0"/>
              </a:rPr>
              <a:t>conops</a:t>
            </a:r>
            <a:r>
              <a:rPr lang="en-US" sz="1100" dirty="0">
                <a:latin typeface="Arial" panose="020B0604020202020204" pitchFamily="34" charset="0"/>
                <a:cs typeface="Arial" panose="020B0604020202020204" pitchFamily="34" charset="0"/>
              </a:rPr>
              <a:t> and operational improvements for lower than standard takeoff minima operations. It will inform RTCA-213 standards development. With regards to takeoff, it will determine the minimum airport infrastructure requirements for aircraft equipped with EFVS and could extend the range of weather conditions in which aircraft could takeoff and increase the safety with which aircraft could operate at these airports in reduced visibility.</a:t>
            </a:r>
          </a:p>
          <a:p>
            <a:endParaRPr lang="en-US" dirty="0"/>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Impact Assessment Database consisting of 300 plus airports and the times and frequency of delays and closures due to low visibility. delivered to MITRE tracker on 12/22/2015. Delivered in Tableau Reader.  </a:t>
            </a:r>
            <a:endParaRPr lang="en-US" sz="1100" dirty="0" smtClean="0">
              <a:latin typeface="Arial" panose="020B0604020202020204" pitchFamily="34" charset="0"/>
              <a:cs typeface="Arial" panose="020B0604020202020204" pitchFamily="34" charset="0"/>
            </a:endParaRP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Briefed sponsors and provided demo of impact assessment database</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746823989"/>
              </p:ext>
            </p:extLst>
          </p:nvPr>
        </p:nvGraphicFramePr>
        <p:xfrm>
          <a:off x="267277" y="3889332"/>
          <a:ext cx="3999923" cy="167640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indent="-171450">
                        <a:spcBef>
                          <a:spcPts val="0"/>
                        </a:spcBef>
                        <a:spcAft>
                          <a:spcPts val="0"/>
                        </a:spcAft>
                        <a:buFont typeface="Arial" panose="020B0604020202020204" pitchFamily="34" charset="0"/>
                        <a:buChar char="•"/>
                        <a:tabLst>
                          <a:tab pos="228600" algn="l"/>
                          <a:tab pos="457200" algn="l"/>
                        </a:tabLst>
                      </a:pPr>
                      <a:r>
                        <a:rPr lang="en-US" sz="1100" dirty="0">
                          <a:effectLst/>
                          <a:latin typeface="Arial" panose="020B0604020202020204" pitchFamily="34" charset="0"/>
                          <a:ea typeface="MS Mincho" panose="02020609040205080304" pitchFamily="49" charset="-128"/>
                          <a:cs typeface="Arial" panose="020B0604020202020204" pitchFamily="34" charset="0"/>
                        </a:rPr>
                        <a:t>Database of Airports with Delays/Closures due to Low</a:t>
                      </a:r>
                      <a:r>
                        <a:rPr lang="en-US" sz="1100" baseline="0" dirty="0">
                          <a:effectLst/>
                          <a:latin typeface="Arial" panose="020B0604020202020204" pitchFamily="34" charset="0"/>
                          <a:ea typeface="MS Mincho" panose="02020609040205080304" pitchFamily="49" charset="-128"/>
                          <a:cs typeface="Arial" panose="020B0604020202020204" pitchFamily="34" charset="0"/>
                        </a:rPr>
                        <a:t> Visibility</a:t>
                      </a:r>
                    </a:p>
                    <a:p>
                      <a:pPr marL="171450" marR="0" indent="-171450">
                        <a:spcBef>
                          <a:spcPts val="0"/>
                        </a:spcBef>
                        <a:spcAft>
                          <a:spcPts val="0"/>
                        </a:spcAft>
                        <a:buFont typeface="Arial" panose="020B0604020202020204" pitchFamily="34" charset="0"/>
                        <a:buChar char="•"/>
                        <a:tabLst>
                          <a:tab pos="228600" algn="l"/>
                          <a:tab pos="457200" algn="l"/>
                        </a:tabLst>
                      </a:pPr>
                      <a:endParaRPr lang="en-US" sz="1100" dirty="0">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r h="181017">
                <a:tc>
                  <a:txBody>
                    <a:bodyPr/>
                    <a:lstStyle/>
                    <a:p>
                      <a:pPr marL="171450" marR="0" indent="-171450">
                        <a:spcBef>
                          <a:spcPts val="0"/>
                        </a:spcBef>
                        <a:spcAft>
                          <a:spcPts val="0"/>
                        </a:spcAft>
                        <a:buFont typeface="Arial" panose="020B0604020202020204" pitchFamily="34" charset="0"/>
                        <a:buChar char="•"/>
                        <a:tabLst>
                          <a:tab pos="228600" algn="l"/>
                          <a:tab pos="457200" algn="l"/>
                        </a:tabLst>
                      </a:pPr>
                      <a:r>
                        <a:rPr lang="en-US" sz="1100" dirty="0">
                          <a:effectLst/>
                          <a:latin typeface="Arial" panose="020B0604020202020204" pitchFamily="34" charset="0"/>
                          <a:ea typeface="MS Mincho" panose="02020609040205080304" pitchFamily="49" charset="-128"/>
                          <a:cs typeface="Arial" panose="020B0604020202020204" pitchFamily="34" charset="0"/>
                        </a:rPr>
                        <a:t>Report on Impact Assessment of Lower than Standard Takeoff Minima</a:t>
                      </a:r>
                      <a:r>
                        <a:rPr lang="en-US" sz="1100" baseline="0" dirty="0">
                          <a:effectLst/>
                          <a:latin typeface="Arial" panose="020B0604020202020204" pitchFamily="34" charset="0"/>
                          <a:ea typeface="MS Mincho" panose="02020609040205080304" pitchFamily="49" charset="-128"/>
                          <a:cs typeface="Arial" panose="020B0604020202020204" pitchFamily="34" charset="0"/>
                        </a:rPr>
                        <a:t>  for Low Visibility Operations</a:t>
                      </a:r>
                    </a:p>
                    <a:p>
                      <a:pPr marL="171450" marR="0" indent="-171450">
                        <a:spcBef>
                          <a:spcPts val="0"/>
                        </a:spcBef>
                        <a:spcAft>
                          <a:spcPts val="0"/>
                        </a:spcAft>
                        <a:buFont typeface="Arial" panose="020B0604020202020204" pitchFamily="34" charset="0"/>
                        <a:buChar char="•"/>
                        <a:tabLst>
                          <a:tab pos="228600" algn="l"/>
                          <a:tab pos="457200" algn="l"/>
                        </a:tabLst>
                      </a:pPr>
                      <a:endParaRPr lang="en-US" sz="1100" dirty="0">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2"/>
                  </a:ext>
                </a:extLst>
              </a:tr>
              <a:tr h="181017">
                <a:tc>
                  <a:txBody>
                    <a:bodyPr/>
                    <a:lstStyle/>
                    <a:p>
                      <a:pPr marL="171450" marR="0" indent="-171450">
                        <a:spcBef>
                          <a:spcPts val="0"/>
                        </a:spcBef>
                        <a:spcAft>
                          <a:spcPts val="0"/>
                        </a:spcAft>
                        <a:buFont typeface="Arial" panose="020B0604020202020204" pitchFamily="34" charset="0"/>
                        <a:buChar char="•"/>
                        <a:tabLst>
                          <a:tab pos="228600" algn="l"/>
                          <a:tab pos="457200" algn="l"/>
                        </a:tabLst>
                      </a:pPr>
                      <a:r>
                        <a:rPr lang="en-US" sz="1100" kern="1200" dirty="0" smtClean="0">
                          <a:solidFill>
                            <a:schemeClr val="dk1"/>
                          </a:solidFill>
                          <a:effectLst/>
                          <a:latin typeface="Arial" panose="020B0604020202020204" pitchFamily="34" charset="0"/>
                          <a:ea typeface="+mn-ea"/>
                          <a:cs typeface="Arial" panose="020B0604020202020204" pitchFamily="34" charset="0"/>
                        </a:rPr>
                        <a:t>Research </a:t>
                      </a:r>
                      <a:r>
                        <a:rPr lang="en-US" sz="1100" kern="1200" dirty="0">
                          <a:solidFill>
                            <a:schemeClr val="dk1"/>
                          </a:solidFill>
                          <a:effectLst/>
                          <a:latin typeface="Arial" panose="020B0604020202020204" pitchFamily="34" charset="0"/>
                          <a:ea typeface="+mn-ea"/>
                          <a:cs typeface="Arial" panose="020B0604020202020204" pitchFamily="34" charset="0"/>
                        </a:rPr>
                        <a:t>Plan on</a:t>
                      </a:r>
                      <a:r>
                        <a:rPr lang="en-US" sz="1100" kern="1200" baseline="0" dirty="0">
                          <a:solidFill>
                            <a:schemeClr val="dk1"/>
                          </a:solidFill>
                          <a:effectLst/>
                          <a:latin typeface="Arial" panose="020B0604020202020204" pitchFamily="34" charset="0"/>
                          <a:ea typeface="+mn-ea"/>
                          <a:cs typeface="Arial" panose="020B0604020202020204" pitchFamily="34" charset="0"/>
                        </a:rPr>
                        <a:t> EFVS to Enable </a:t>
                      </a:r>
                      <a:r>
                        <a:rPr lang="en-US" sz="1100" dirty="0">
                          <a:latin typeface="Arial" panose="020B0604020202020204" pitchFamily="34" charset="0"/>
                          <a:cs typeface="Arial" panose="020B0604020202020204" pitchFamily="34" charset="0"/>
                        </a:rPr>
                        <a:t>Lower than Standard Takeoff Minima Impact Assessment</a:t>
                      </a:r>
                      <a:endParaRPr lang="en-US" sz="1100" dirty="0">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tc>
                <a:tc>
                  <a:txBody>
                    <a:bodyPr/>
                    <a:lstStyle/>
                    <a:p>
                      <a:pPr marL="0" marR="0" indent="0" algn="ctr">
                        <a:spcBef>
                          <a:spcPts val="0"/>
                        </a:spcBef>
                        <a:spcAft>
                          <a:spcPts val="0"/>
                        </a:spcAft>
                        <a:tabLst>
                          <a:tab pos="228600" algn="l"/>
                          <a:tab pos="457200" algn="l"/>
                        </a:tabLst>
                      </a:pPr>
                      <a:r>
                        <a:rPr lang="en-US" sz="1100" b="1" dirty="0">
                          <a:effectLst/>
                          <a:latin typeface="Arial" panose="020B0604020202020204" pitchFamily="34" charset="0"/>
                          <a:ea typeface="MS Mincho" panose="02020609040205080304" pitchFamily="49" charset="-128"/>
                          <a:cs typeface="Arial" panose="020B0604020202020204" pitchFamily="34" charset="0"/>
                        </a:rPr>
                        <a:t>02/15/2017</a:t>
                      </a:r>
                    </a:p>
                  </a:txBody>
                  <a:tcPr marL="0" marR="0" marT="0" marB="0"/>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952220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NextGen Synthetic Vision Technology Comparison between </a:t>
            </a:r>
            <a:r>
              <a:rPr lang="en-US" dirty="0" smtClean="0"/>
              <a:t>Head-up,</a:t>
            </a:r>
            <a:br>
              <a:rPr lang="en-US" dirty="0" smtClean="0"/>
            </a:br>
            <a:r>
              <a:rPr lang="en-US" dirty="0" smtClean="0"/>
              <a:t>Head-mounted</a:t>
            </a:r>
            <a:r>
              <a:rPr lang="en-US" dirty="0"/>
              <a:t>, &amp; Head-down </a:t>
            </a:r>
            <a:r>
              <a:rPr lang="en-US" dirty="0" smtClean="0"/>
              <a:t>Displays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25</a:t>
            </a:fld>
            <a:endParaRPr lang="en-US" dirty="0"/>
          </a:p>
        </p:txBody>
      </p:sp>
      <p:sp>
        <p:nvSpPr>
          <p:cNvPr id="4" name="Text Placeholder 3"/>
          <p:cNvSpPr>
            <a:spLocks noGrp="1"/>
          </p:cNvSpPr>
          <p:nvPr>
            <p:ph type="body" sz="quarter" idx="11"/>
          </p:nvPr>
        </p:nvSpPr>
        <p:spPr>
          <a:xfrm>
            <a:off x="152400" y="1371600"/>
            <a:ext cx="4114800" cy="2012950"/>
          </a:xfrm>
        </p:spPr>
        <p:txBody>
          <a:bodyPr>
            <a:noAutofit/>
          </a:bodyPr>
          <a:lstStyle/>
          <a:p>
            <a:r>
              <a:rPr lang="en-US" sz="1000" dirty="0">
                <a:latin typeface="Arial" panose="020B0604020202020204" pitchFamily="34" charset="0"/>
                <a:cs typeface="Arial" panose="020B0604020202020204" pitchFamily="34" charset="0"/>
              </a:rPr>
              <a:t>HMD applications for civil aviation. This research will study the human factors aspects for certification and approval of such display-system technologies. Specifically, this research will identify the pilot interface and usability aspects of head-up and head-mounted display technologies, with special attention to synthetic-vision applications.  Baseline reference will be to certified head-down synthetic-vision systems.  The goal is to identify criteria for evaluating the equipment which are not presently contained in applicable regulations that address proper function, intuitive use, and potential hazards.</a:t>
            </a:r>
          </a:p>
          <a:p>
            <a:endParaRPr lang="en-US" sz="1000" dirty="0">
              <a:latin typeface="Arial" panose="020B0604020202020204" pitchFamily="34" charset="0"/>
              <a:cs typeface="Arial" panose="020B0604020202020204" pitchFamily="34" charset="0"/>
            </a:endParaRPr>
          </a:p>
          <a:p>
            <a:pPr marL="114300" indent="-114300">
              <a:spcBef>
                <a:spcPts val="200"/>
              </a:spcBef>
              <a:buFont typeface="Wingdings" pitchFamily="2" charset="2"/>
              <a:buChar char="§"/>
            </a:pPr>
            <a:r>
              <a:rPr lang="en-US" sz="1000" dirty="0" smtClean="0">
                <a:latin typeface="Arial" panose="020B0604020202020204" pitchFamily="34" charset="0"/>
                <a:cs typeface="Arial" panose="020B0604020202020204" pitchFamily="34" charset="0"/>
              </a:rPr>
              <a:t>Sponsor</a:t>
            </a:r>
            <a:r>
              <a:rPr lang="en-US" sz="1000" dirty="0">
                <a:latin typeface="Arial" panose="020B0604020202020204" pitchFamily="34" charset="0"/>
                <a:cs typeface="Arial" panose="020B0604020202020204" pitchFamily="34" charset="0"/>
              </a:rPr>
              <a:t>: POC: Kathy Abbott, CSTA (AIR-100); Terry King, </a:t>
            </a:r>
            <a:r>
              <a:rPr lang="en-US" sz="1000" dirty="0" smtClean="0">
                <a:latin typeface="Arial" panose="020B0604020202020204" pitchFamily="34" charset="0"/>
                <a:cs typeface="Arial" panose="020B0604020202020204" pitchFamily="34" charset="0"/>
              </a:rPr>
              <a:t>AFS-410</a:t>
            </a:r>
            <a:endParaRPr lang="en-US"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This research will be used to provide certification and approval criteria and guidelines for evaluating head-up, head-down, and head-mounted displays for use in the cockpit. The regulations will be updated to address proper function, intuitive use, and potential hazards, particularly as it relates to synthetic vision applications. </a:t>
            </a:r>
          </a:p>
          <a:p>
            <a:endParaRPr lang="en-US" sz="1100"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Completed study </a:t>
            </a:r>
            <a:r>
              <a:rPr lang="en-US" sz="1100" dirty="0" smtClean="0">
                <a:latin typeface="Arial" panose="020B0604020202020204" pitchFamily="34" charset="0"/>
                <a:cs typeface="Arial" panose="020B0604020202020204" pitchFamily="34" charset="0"/>
              </a:rPr>
              <a:t>design</a:t>
            </a:r>
          </a:p>
          <a:p>
            <a:pPr marL="0" indent="0">
              <a:buNone/>
            </a:pPr>
            <a:r>
              <a:rPr lang="en-US" sz="1100" dirty="0">
                <a:latin typeface="Arial" panose="020B0604020202020204" pitchFamily="34" charset="0"/>
                <a:cs typeface="Arial" panose="020B0604020202020204" pitchFamily="34" charset="0"/>
              </a:rPr>
              <a:t>	</a:t>
            </a:r>
          </a:p>
          <a:p>
            <a:r>
              <a:rPr lang="en-US" sz="1100" dirty="0">
                <a:latin typeface="Arial" panose="020B0604020202020204" pitchFamily="34" charset="0"/>
                <a:cs typeface="Arial" panose="020B0604020202020204" pitchFamily="34" charset="0"/>
              </a:rPr>
              <a:t>Awarded contract for construction of mount for head-worn device</a:t>
            </a:r>
          </a:p>
          <a:p>
            <a:endParaRPr lang="en-US" sz="1000"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1574831520"/>
              </p:ext>
            </p:extLst>
          </p:nvPr>
        </p:nvGraphicFramePr>
        <p:xfrm>
          <a:off x="267277" y="3889332"/>
          <a:ext cx="3999923" cy="50292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indent="-171450">
                        <a:spcBef>
                          <a:spcPts val="0"/>
                        </a:spcBef>
                        <a:spcAft>
                          <a:spcPts val="0"/>
                        </a:spcAft>
                        <a:buFont typeface="Arial" panose="020B0604020202020204" pitchFamily="34" charset="0"/>
                        <a:buChar char="•"/>
                        <a:tabLst>
                          <a:tab pos="228600" algn="l"/>
                          <a:tab pos="457200" algn="l"/>
                        </a:tabLst>
                      </a:pPr>
                      <a:r>
                        <a:rPr lang="en-US" sz="1100" dirty="0">
                          <a:effectLst/>
                          <a:latin typeface="Arial" panose="020B0604020202020204" pitchFamily="34" charset="0"/>
                          <a:ea typeface="MS Mincho"/>
                          <a:cs typeface="Arial" panose="020B0604020202020204" pitchFamily="34" charset="0"/>
                        </a:rPr>
                        <a:t>Executive report on synthetic vision comparison on HMD/HDD/HUD differences </a:t>
                      </a:r>
                    </a:p>
                  </a:txBody>
                  <a:tcPr marL="68580" marR="68580" marT="0" marB="0"/>
                </a:tc>
                <a:tc>
                  <a:txBody>
                    <a:bodyPr/>
                    <a:lstStyle/>
                    <a:p>
                      <a:pPr marL="0" marR="0" indent="0" algn="ctr">
                        <a:spcBef>
                          <a:spcPts val="0"/>
                        </a:spcBef>
                        <a:spcAft>
                          <a:spcPts val="0"/>
                        </a:spcAft>
                        <a:tabLst>
                          <a:tab pos="228600" algn="l"/>
                          <a:tab pos="457200" algn="l"/>
                        </a:tabLst>
                      </a:pPr>
                      <a:r>
                        <a:rPr lang="en-US" sz="1100" b="1" dirty="0">
                          <a:effectLst/>
                          <a:latin typeface="Arial" panose="020B0604020202020204" pitchFamily="34" charset="0"/>
                          <a:ea typeface="MS Mincho"/>
                          <a:cs typeface="Arial" panose="020B0604020202020204" pitchFamily="34" charset="0"/>
                        </a:rPr>
                        <a:t>3/30/2017</a:t>
                      </a:r>
                    </a:p>
                  </a:txBody>
                  <a:tcPr marL="68580" marR="68580" marT="0" marB="0" anchor="ct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223598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NextGen Human Factor Issues with 3D Planar, Stereoscopic, and Holographic Displays (3D Displays) in the Flight </a:t>
            </a:r>
            <a:r>
              <a:rPr lang="en-US" dirty="0" smtClean="0"/>
              <a:t>Deck</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26</a:t>
            </a:fld>
            <a:endParaRPr lang="en-US" dirty="0"/>
          </a:p>
        </p:txBody>
      </p:sp>
      <p:sp>
        <p:nvSpPr>
          <p:cNvPr id="4" name="Text Placeholder 3"/>
          <p:cNvSpPr>
            <a:spLocks noGrp="1"/>
          </p:cNvSpPr>
          <p:nvPr>
            <p:ph type="body" sz="quarter" idx="11"/>
          </p:nvPr>
        </p:nvSpPr>
        <p:spPr/>
        <p:txBody>
          <a:bodyPr>
            <a:normAutofit fontScale="77500" lnSpcReduction="20000"/>
          </a:bodyPr>
          <a:lstStyle/>
          <a:p>
            <a:r>
              <a:rPr lang="en-US" dirty="0">
                <a:latin typeface="Arial" panose="020B0604020202020204" pitchFamily="34" charset="0"/>
                <a:cs typeface="Arial" panose="020B0604020202020204" pitchFamily="34" charset="0"/>
              </a:rPr>
              <a:t>The purpose of the current research is to examine the technologies underlying 3D planar, stereoscopic and holographic displays, to identify human factors considerations in their design and evaluation. </a:t>
            </a:r>
          </a:p>
          <a:p>
            <a:r>
              <a:rPr lang="en-US" dirty="0">
                <a:latin typeface="Arial" panose="020B0604020202020204" pitchFamily="34" charset="0"/>
                <a:cs typeface="Arial" panose="020B0604020202020204" pitchFamily="34" charset="0"/>
              </a:rPr>
              <a:t>In Phase 1, we will identify human factors considerations when using 3D displays on the flight deck by conducting a literature review and emerging market survey.  </a:t>
            </a:r>
          </a:p>
          <a:p>
            <a:r>
              <a:rPr lang="en-US" dirty="0">
                <a:latin typeface="Arial" panose="020B0604020202020204" pitchFamily="34" charset="0"/>
                <a:cs typeface="Arial" panose="020B0604020202020204" pitchFamily="34" charset="0"/>
              </a:rPr>
              <a:t>In Phase 2, we will select from appropriate representative candidate products to evaluate the human factors concerns revealed in Phase 1 to develop an evaluation guide for Aircraft Certification personnel (as needed).</a:t>
            </a:r>
          </a:p>
          <a:p>
            <a:endParaRPr lang="en-US" dirty="0">
              <a:latin typeface="Arial" panose="020B0604020202020204" pitchFamily="34" charset="0"/>
              <a:cs typeface="Arial" panose="020B0604020202020204" pitchFamily="34" charset="0"/>
            </a:endParaRPr>
          </a:p>
          <a:p>
            <a:pPr marL="114300" indent="-114300">
              <a:buFont typeface="Wingdings" pitchFamily="2" charset="2"/>
              <a:buChar char="§"/>
            </a:pPr>
            <a:r>
              <a:rPr lang="en-US" dirty="0" smtClean="0">
                <a:latin typeface="Arial" panose="020B0604020202020204" pitchFamily="34" charset="0"/>
                <a:cs typeface="Arial" panose="020B0604020202020204" pitchFamily="34" charset="0"/>
              </a:rPr>
              <a:t>Sponsor</a:t>
            </a:r>
            <a:r>
              <a:rPr lang="en-US" dirty="0">
                <a:latin typeface="Arial" panose="020B0604020202020204" pitchFamily="34" charset="0"/>
                <a:cs typeface="Arial" panose="020B0604020202020204" pitchFamily="34" charset="0"/>
              </a:rPr>
              <a:t>: Cathy Swider, AIR-134</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Manufacturers (e.g., Honeywell) are developing future technologies that will require updated regulatory guidance for certification. This research will be used to identify the human factors considerations for regulatory guidance material for 3D planar, stereoscopic, and holographic displays. </a:t>
            </a:r>
          </a:p>
          <a:p>
            <a:endParaRPr lang="en-US" sz="1100"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Completed Literature Review of 3D </a:t>
            </a:r>
            <a:r>
              <a:rPr lang="en-US" sz="1100" dirty="0" smtClean="0">
                <a:latin typeface="Arial" panose="020B0604020202020204" pitchFamily="34" charset="0"/>
                <a:cs typeface="Arial" panose="020B0604020202020204" pitchFamily="34" charset="0"/>
              </a:rPr>
              <a:t>displays</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Draft Report on Industry Survey completed </a:t>
            </a:r>
            <a:r>
              <a:rPr lang="en-US" sz="1100" dirty="0" smtClean="0">
                <a:latin typeface="Arial" panose="020B0604020202020204" pitchFamily="34" charset="0"/>
                <a:cs typeface="Arial" panose="020B0604020202020204" pitchFamily="34" charset="0"/>
              </a:rPr>
              <a:t>and reviewed  by sponsors.</a:t>
            </a:r>
          </a:p>
          <a:p>
            <a:pPr marL="0" indent="0">
              <a:buNone/>
            </a:pPr>
            <a:endParaRPr lang="en-US" sz="1100" dirty="0">
              <a:latin typeface="Arial" panose="020B0604020202020204" pitchFamily="34" charset="0"/>
              <a:cs typeface="Arial" panose="020B0604020202020204" pitchFamily="34" charset="0"/>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727980832"/>
              </p:ext>
            </p:extLst>
          </p:nvPr>
        </p:nvGraphicFramePr>
        <p:xfrm>
          <a:off x="267277" y="3889332"/>
          <a:ext cx="3999923" cy="351949"/>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indent="-171450" algn="l" defTabSz="342900" rtl="0" eaLnBrk="1" fontAlgn="b" latinLnBrk="0" hangingPunct="1">
                        <a:spcBef>
                          <a:spcPts val="600"/>
                        </a:spcBef>
                        <a:spcAft>
                          <a:spcPts val="600"/>
                        </a:spcAft>
                        <a:buFont typeface="Arial" panose="020B0604020202020204" pitchFamily="34" charset="0"/>
                        <a:buChar char="•"/>
                      </a:pPr>
                      <a:r>
                        <a:rPr lang="en-US" sz="1100" kern="1200" dirty="0">
                          <a:solidFill>
                            <a:schemeClr val="dk1"/>
                          </a:solidFill>
                          <a:effectLst/>
                          <a:latin typeface="Arial" panose="020B0604020202020204" pitchFamily="34" charset="0"/>
                          <a:ea typeface="+mn-ea"/>
                          <a:cs typeface="Arial" panose="020B0604020202020204" pitchFamily="34" charset="0"/>
                        </a:rPr>
                        <a:t>Report on human factors issues with 3D holographic and stereoscopic displays</a:t>
                      </a:r>
                      <a:r>
                        <a:rPr lang="en-US" sz="1100" dirty="0">
                          <a:effectLst/>
                          <a:latin typeface="Arial" panose="020B0604020202020204" pitchFamily="34" charset="0"/>
                          <a:cs typeface="Arial" panose="020B0604020202020204" pitchFamily="34" charset="0"/>
                        </a:rPr>
                        <a:t> </a:t>
                      </a:r>
                      <a:endParaRPr lang="en-US" sz="1100" b="0" i="0" kern="1200" dirty="0">
                        <a:solidFill>
                          <a:srgbClr val="000000"/>
                        </a:solidFill>
                        <a:effectLst/>
                        <a:latin typeface="Arial" panose="020B0604020202020204" pitchFamily="34" charset="0"/>
                        <a:ea typeface="+mn-ea"/>
                        <a:cs typeface="Arial" panose="020B0604020202020204" pitchFamily="34" charset="0"/>
                      </a:endParaRPr>
                    </a:p>
                  </a:txBody>
                  <a:tcPr marL="0" marR="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928633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NextGen Decision Point: Eye and Gaze </a:t>
            </a:r>
            <a:r>
              <a:rPr lang="en-US" dirty="0" smtClean="0"/>
              <a:t>Control</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27</a:t>
            </a:fld>
            <a:endParaRPr lang="en-US" dirty="0"/>
          </a:p>
        </p:txBody>
      </p:sp>
      <p:sp>
        <p:nvSpPr>
          <p:cNvPr id="4" name="Text Placeholder 3"/>
          <p:cNvSpPr>
            <a:spLocks noGrp="1"/>
          </p:cNvSpPr>
          <p:nvPr>
            <p:ph type="body" sz="quarter" idx="11"/>
          </p:nvPr>
        </p:nvSpPr>
        <p:spPr/>
        <p:txBody>
          <a:bodyPr>
            <a:normAutofit/>
          </a:bodyPr>
          <a:lstStyle/>
          <a:p>
            <a:r>
              <a:rPr lang="en-US" sz="1200" dirty="0">
                <a:latin typeface="Arial" panose="020B0604020202020204" pitchFamily="34" charset="0"/>
                <a:cs typeface="Arial" panose="020B0604020202020204" pitchFamily="34" charset="0"/>
              </a:rPr>
              <a:t>This research program is intended to provide human factors data and input to support the development of regulatory and guidance material for gaze controls.  Specifically, this research will identify pilot interface and usability considerations for using eye gaze as a component of multimodal interactions with avionics displays. </a:t>
            </a:r>
          </a:p>
          <a:p>
            <a:endParaRPr lang="en-US" sz="1200" dirty="0">
              <a:latin typeface="Arial" panose="020B0604020202020204" pitchFamily="34" charset="0"/>
              <a:cs typeface="Arial" panose="020B0604020202020204" pitchFamily="34" charset="0"/>
            </a:endParaRPr>
          </a:p>
          <a:p>
            <a:pPr marL="114300" indent="-114300">
              <a:buFont typeface="Wingdings" pitchFamily="2" charset="2"/>
              <a:buChar char="§"/>
            </a:pPr>
            <a:r>
              <a:rPr lang="en-US" sz="1200" dirty="0" smtClean="0">
                <a:latin typeface="Arial" panose="020B0604020202020204" pitchFamily="34" charset="0"/>
                <a:cs typeface="Arial" panose="020B0604020202020204" pitchFamily="34" charset="0"/>
              </a:rPr>
              <a:t>Sponsor</a:t>
            </a:r>
            <a:r>
              <a:rPr lang="en-US" sz="1200" dirty="0">
                <a:latin typeface="Arial" panose="020B0604020202020204" pitchFamily="34" charset="0"/>
                <a:cs typeface="Arial" panose="020B0604020202020204" pitchFamily="34" charset="0"/>
              </a:rPr>
              <a:t>: Cathy Swider, AIR-134 </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This research program is intended to provide human factors data and input to support the update of AC 20-175 with regards to the viability and HF considerations associated with using gaze control as a control technology in the cockpit. </a:t>
            </a:r>
          </a:p>
          <a:p>
            <a:endParaRPr lang="en-US" dirty="0"/>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Completed literature review and industry survey and delivered to sponsor for review.  </a:t>
            </a:r>
            <a:endParaRPr lang="en-US" sz="1100" dirty="0" smtClean="0">
              <a:latin typeface="Arial" panose="020B0604020202020204" pitchFamily="34" charset="0"/>
              <a:cs typeface="Arial" panose="020B0604020202020204" pitchFamily="34" charset="0"/>
            </a:endParaRP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Sponsor briefing to discuss findings and changes to technical report</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4272681797"/>
              </p:ext>
            </p:extLst>
          </p:nvPr>
        </p:nvGraphicFramePr>
        <p:xfrm>
          <a:off x="267277" y="3889332"/>
          <a:ext cx="3999923" cy="351949"/>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indent="-171450" algn="l" defTabSz="342900" rtl="0" eaLnBrk="1" fontAlgn="b" latinLnBrk="0" hangingPunct="1">
                        <a:spcBef>
                          <a:spcPts val="600"/>
                        </a:spcBef>
                        <a:spcAft>
                          <a:spcPts val="600"/>
                        </a:spcAft>
                        <a:buFont typeface="Arial" panose="020B0604020202020204" pitchFamily="34" charset="0"/>
                        <a:buChar char="•"/>
                      </a:pPr>
                      <a:r>
                        <a:rPr lang="en-US" sz="1100" kern="1200" dirty="0">
                          <a:solidFill>
                            <a:schemeClr val="dk1"/>
                          </a:solidFill>
                          <a:effectLst/>
                          <a:latin typeface="Arial" panose="020B0604020202020204" pitchFamily="34" charset="0"/>
                          <a:ea typeface="+mn-ea"/>
                          <a:cs typeface="Arial" panose="020B0604020202020204" pitchFamily="34" charset="0"/>
                        </a:rPr>
                        <a:t>Decision point Eye Gaze Control report</a:t>
                      </a:r>
                      <a:r>
                        <a:rPr lang="en-US" sz="1100" dirty="0">
                          <a:effectLst/>
                          <a:latin typeface="Arial" panose="020B0604020202020204" pitchFamily="34" charset="0"/>
                          <a:cs typeface="Arial" panose="020B0604020202020204" pitchFamily="34" charset="0"/>
                        </a:rPr>
                        <a:t> </a:t>
                      </a:r>
                      <a:endParaRPr lang="en-US" sz="1100" b="0" i="0" kern="1200" dirty="0">
                        <a:solidFill>
                          <a:srgbClr val="000000"/>
                        </a:solidFill>
                        <a:effectLst/>
                        <a:latin typeface="Arial" panose="020B0604020202020204" pitchFamily="34" charset="0"/>
                        <a:ea typeface="+mn-ea"/>
                        <a:cs typeface="Arial" panose="020B0604020202020204" pitchFamily="34" charset="0"/>
                      </a:endParaRPr>
                    </a:p>
                  </a:txBody>
                  <a:tcPr marL="0" marR="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730089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NextGen Flight Deck Multifunction Touch Screen </a:t>
            </a:r>
            <a:r>
              <a:rPr lang="en-US" dirty="0" smtClean="0"/>
              <a:t>Controls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28</a:t>
            </a:fld>
            <a:endParaRPr lang="en-US" dirty="0"/>
          </a:p>
        </p:txBody>
      </p:sp>
      <p:sp>
        <p:nvSpPr>
          <p:cNvPr id="4" name="Text Placeholder 3"/>
          <p:cNvSpPr>
            <a:spLocks noGrp="1"/>
          </p:cNvSpPr>
          <p:nvPr>
            <p:ph type="body" sz="quarter" idx="11"/>
          </p:nvPr>
        </p:nvSpPr>
        <p:spPr/>
        <p:txBody>
          <a:bodyPr>
            <a:normAutofit fontScale="77500" lnSpcReduction="20000"/>
          </a:bodyPr>
          <a:lstStyle/>
          <a:p>
            <a:r>
              <a:rPr lang="en-US" dirty="0">
                <a:latin typeface="Arial" panose="020B0604020202020204" pitchFamily="34" charset="0"/>
                <a:cs typeface="Arial" panose="020B0604020202020204" pitchFamily="34" charset="0"/>
              </a:rPr>
              <a:t>Flight deck controls are being used in new ways. In particular manufacturers are using touch screens for many new applications and functions. Previously under OTA DTFAWA-10-A-80031 Task 9 Human Factors Issues with NextGen flight Deck System Controls many human factors questions surrounding multi-touch surfaced. The purpose of this work is to (1) Identify potential issues with multiple pilots inputting data/touching same display (2) Determine whether inadvertent touches and error rate will bet higher with multi-touch (3) Determine whether lack of feedback is an even larger problem for multi-touch gestures.</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Sponsor</a:t>
            </a:r>
            <a:r>
              <a:rPr lang="en-US" dirty="0">
                <a:latin typeface="Arial" panose="020B0604020202020204" pitchFamily="34" charset="0"/>
                <a:cs typeface="Arial" panose="020B0604020202020204" pitchFamily="34" charset="0"/>
              </a:rPr>
              <a:t>: Cathy Swider, </a:t>
            </a:r>
            <a:r>
              <a:rPr lang="en-US" dirty="0" smtClean="0">
                <a:latin typeface="Arial" panose="020B0604020202020204" pitchFamily="34" charset="0"/>
                <a:cs typeface="Arial" panose="020B0604020202020204" pitchFamily="34" charset="0"/>
              </a:rPr>
              <a:t>AIR-134</a:t>
            </a:r>
            <a:endParaRPr lang="en-US" dirty="0">
              <a:latin typeface="Arial" panose="020B0604020202020204" pitchFamily="34" charset="0"/>
              <a:cs typeface="Arial" panose="020B0604020202020204" pitchFamily="34" charset="0"/>
            </a:endParaRP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Produce scientific information that will inform Aircraft Certification Personnel who will evaluate the use of multi-touch screen controls on the flight deck and to generate recommendation for updated guidance to be incorporated into Advisory Circular 20-175 Controls for Flight Deck Systems</a:t>
            </a:r>
          </a:p>
          <a:p>
            <a:endParaRPr lang="en-US" sz="1100"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Kickoff meeting on </a:t>
            </a:r>
            <a:r>
              <a:rPr lang="en-US" sz="1100" dirty="0" smtClean="0">
                <a:latin typeface="Arial" panose="020B0604020202020204" pitchFamily="34" charset="0"/>
                <a:cs typeface="Arial" panose="020B0604020202020204" pitchFamily="34" charset="0"/>
              </a:rPr>
              <a:t>1/28/16</a:t>
            </a:r>
          </a:p>
          <a:p>
            <a:pPr marL="0" indent="0">
              <a:buNone/>
            </a:pPr>
            <a:endParaRPr lang="en-US" sz="1100"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Reviewed </a:t>
            </a:r>
            <a:r>
              <a:rPr lang="en-US" sz="1100" dirty="0">
                <a:latin typeface="Arial" panose="020B0604020202020204" pitchFamily="34" charset="0"/>
                <a:cs typeface="Arial" panose="020B0604020202020204" pitchFamily="34" charset="0"/>
              </a:rPr>
              <a:t>data collection methodology 4/21/16</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640206720"/>
              </p:ext>
            </p:extLst>
          </p:nvPr>
        </p:nvGraphicFramePr>
        <p:xfrm>
          <a:off x="267277" y="3889332"/>
          <a:ext cx="3999923" cy="1632109"/>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lvl="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latin typeface="Arial" panose="020B0604020202020204" pitchFamily="34" charset="0"/>
                          <a:cs typeface="Arial" panose="020B0604020202020204" pitchFamily="34" charset="0"/>
                        </a:rPr>
                        <a:t>Monthly</a:t>
                      </a:r>
                      <a:r>
                        <a:rPr lang="en-US" sz="1100" baseline="0" dirty="0">
                          <a:latin typeface="Arial" panose="020B0604020202020204" pitchFamily="34" charset="0"/>
                          <a:cs typeface="Arial" panose="020B0604020202020204" pitchFamily="34" charset="0"/>
                        </a:rPr>
                        <a:t> Status Reports (23 )</a:t>
                      </a:r>
                      <a:endParaRPr lang="en-US" sz="1100" dirty="0">
                        <a:latin typeface="Arial" panose="020B0604020202020204" pitchFamily="34" charset="0"/>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 31, 2018</a:t>
                      </a:r>
                    </a:p>
                  </a:txBody>
                  <a:tcPr marL="45720" marR="45720" anchor="ctr" horzOverflow="overflow"/>
                </a:tc>
                <a:extLst>
                  <a:ext uri="{0D108BD9-81ED-4DB2-BD59-A6C34878D82A}">
                    <a16:rowId xmlns="" xmlns:a16="http://schemas.microsoft.com/office/drawing/2014/main" val="10001"/>
                  </a:ext>
                </a:extLst>
              </a:tr>
              <a:tr h="181017">
                <a:tc>
                  <a:txBody>
                    <a:bodyPr/>
                    <a:lstStyle/>
                    <a:p>
                      <a:pPr marL="171450" indent="-171450">
                        <a:spcBef>
                          <a:spcPts val="0"/>
                        </a:spcBef>
                        <a:spcAft>
                          <a:spcPts val="0"/>
                        </a:spcAft>
                        <a:buFont typeface="Arial" panose="020B0604020202020204" pitchFamily="34" charset="0"/>
                        <a:buChar char="•"/>
                      </a:pPr>
                      <a:r>
                        <a:rPr lang="en-US" sz="1100" b="0" i="0" kern="1200" dirty="0">
                          <a:solidFill>
                            <a:schemeClr val="dk1"/>
                          </a:solidFill>
                          <a:effectLst/>
                          <a:latin typeface="Arial" panose="020B0604020202020204" pitchFamily="34" charset="0"/>
                          <a:ea typeface="+mn-ea"/>
                          <a:cs typeface="Arial" panose="020B0604020202020204" pitchFamily="34" charset="0"/>
                        </a:rPr>
                        <a:t>Support</a:t>
                      </a:r>
                      <a:r>
                        <a:rPr lang="en-US" sz="1100" b="0" i="0" kern="1200" baseline="0" dirty="0">
                          <a:solidFill>
                            <a:schemeClr val="dk1"/>
                          </a:solidFill>
                          <a:effectLst/>
                          <a:latin typeface="Arial" panose="020B0604020202020204" pitchFamily="34" charset="0"/>
                          <a:ea typeface="+mn-ea"/>
                          <a:cs typeface="Arial" panose="020B0604020202020204" pitchFamily="34" charset="0"/>
                        </a:rPr>
                        <a:t> Technical Conferences, Meetings, and symposia</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Apr  30, 2018</a:t>
                      </a:r>
                    </a:p>
                  </a:txBody>
                  <a:tcPr marL="45720" marR="45720" anchor="ctr" horzOverflow="overflow"/>
                </a:tc>
                <a:extLst>
                  <a:ext uri="{0D108BD9-81ED-4DB2-BD59-A6C34878D82A}">
                    <a16:rowId xmlns="" xmlns:a16="http://schemas.microsoft.com/office/drawing/2014/main" val="10002"/>
                  </a:ext>
                </a:extLst>
              </a:tr>
              <a:tr h="181017">
                <a:tc>
                  <a:txBody>
                    <a:bodyPr/>
                    <a:lstStyle/>
                    <a:p>
                      <a:pPr marL="171450" indent="-171450">
                        <a:spcBef>
                          <a:spcPts val="0"/>
                        </a:spcBef>
                        <a:spcAft>
                          <a:spcPts val="0"/>
                        </a:spcAft>
                        <a:buFont typeface="Arial" panose="020B0604020202020204" pitchFamily="34" charset="0"/>
                        <a:buChar char="•"/>
                      </a:pPr>
                      <a:r>
                        <a:rPr lang="en-US" sz="1100" b="0" i="0" kern="1200" dirty="0">
                          <a:solidFill>
                            <a:schemeClr val="dk1"/>
                          </a:solidFill>
                          <a:effectLst/>
                          <a:latin typeface="Arial" panose="020B0604020202020204" pitchFamily="34" charset="0"/>
                          <a:ea typeface="+mn-ea"/>
                          <a:cs typeface="Arial" panose="020B0604020202020204" pitchFamily="34" charset="0"/>
                        </a:rPr>
                        <a:t>Draft Technical Report that includes test results and updated recommendations</a:t>
                      </a: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Apr 30, 2018</a:t>
                      </a:r>
                    </a:p>
                  </a:txBody>
                  <a:tcPr marL="45720" marR="45720" anchor="ctr" horzOverflow="overflow"/>
                </a:tc>
                <a:extLst>
                  <a:ext uri="{0D108BD9-81ED-4DB2-BD59-A6C34878D82A}">
                    <a16:rowId xmlns="" xmlns:a16="http://schemas.microsoft.com/office/drawing/2014/main" val="10003"/>
                  </a:ext>
                </a:extLst>
              </a:tr>
              <a:tr h="181017">
                <a:tc>
                  <a:txBody>
                    <a:bodyPr/>
                    <a:lstStyle/>
                    <a:p>
                      <a:pPr marL="171450" indent="-171450">
                        <a:spcBef>
                          <a:spcPts val="0"/>
                        </a:spcBef>
                        <a:spcAft>
                          <a:spcPts val="0"/>
                        </a:spcAft>
                        <a:buFont typeface="Arial" panose="020B0604020202020204" pitchFamily="34" charset="0"/>
                        <a:buChar char="•"/>
                      </a:pPr>
                      <a:r>
                        <a:rPr lang="en-US" sz="1100" b="0" i="0" kern="1200" dirty="0">
                          <a:solidFill>
                            <a:schemeClr val="dk1"/>
                          </a:solidFill>
                          <a:effectLst/>
                          <a:latin typeface="Arial" panose="020B0604020202020204" pitchFamily="34" charset="0"/>
                          <a:ea typeface="+mn-ea"/>
                          <a:cs typeface="Arial" panose="020B0604020202020204" pitchFamily="34" charset="0"/>
                        </a:rPr>
                        <a:t>Final Technical</a:t>
                      </a:r>
                      <a:r>
                        <a:rPr lang="en-US" sz="1100" b="0" i="0" kern="1200" baseline="0" dirty="0">
                          <a:solidFill>
                            <a:schemeClr val="dk1"/>
                          </a:solidFill>
                          <a:effectLst/>
                          <a:latin typeface="Arial" panose="020B0604020202020204" pitchFamily="34" charset="0"/>
                          <a:ea typeface="+mn-ea"/>
                          <a:cs typeface="Arial" panose="020B0604020202020204" pitchFamily="34" charset="0"/>
                        </a:rPr>
                        <a:t> Report with comment dispositions</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 30, 2018</a:t>
                      </a:r>
                    </a:p>
                  </a:txBody>
                  <a:tcPr marL="45720" marR="45720" anchor="ctr" horzOverflow="overflow"/>
                </a:tc>
                <a:extLst>
                  <a:ext uri="{0D108BD9-81ED-4DB2-BD59-A6C34878D82A}">
                    <a16:rowId xmlns="" xmlns:a16="http://schemas.microsoft.com/office/drawing/2014/main" val="920372520"/>
                  </a:ext>
                </a:extLst>
              </a:tr>
            </a:tbl>
          </a:graphicData>
        </a:graphic>
      </p:graphicFrame>
    </p:spTree>
    <p:extLst>
      <p:ext uri="{BB962C8B-B14F-4D97-AF65-F5344CB8AC3E}">
        <p14:creationId xmlns:p14="http://schemas.microsoft.com/office/powerpoint/2010/main" val="292469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Interval </a:t>
            </a:r>
            <a:r>
              <a:rPr lang="en-US" dirty="0" smtClean="0"/>
              <a:t>Management/Terminal </a:t>
            </a:r>
            <a:r>
              <a:rPr lang="en-US" dirty="0"/>
              <a:t>Sequencing &amp; </a:t>
            </a:r>
            <a:r>
              <a:rPr lang="en-US" dirty="0" smtClean="0"/>
              <a:t>Spacing</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29</a:t>
            </a:fld>
            <a:endParaRPr lang="en-US" dirty="0"/>
          </a:p>
        </p:txBody>
      </p:sp>
      <p:sp>
        <p:nvSpPr>
          <p:cNvPr id="4" name="Text Placeholder 3"/>
          <p:cNvSpPr>
            <a:spLocks noGrp="1"/>
          </p:cNvSpPr>
          <p:nvPr>
            <p:ph type="body" sz="quarter" idx="11"/>
          </p:nvPr>
        </p:nvSpPr>
        <p:spPr/>
        <p:txBody>
          <a:bodyPr>
            <a:normAutofit/>
          </a:bodyPr>
          <a:lstStyle/>
          <a:p>
            <a:r>
              <a:rPr lang="en-US" sz="1100" dirty="0">
                <a:latin typeface="Arial" panose="020B0604020202020204" pitchFamily="34" charset="0"/>
                <a:cs typeface="Arial" panose="020B0604020202020204" pitchFamily="34" charset="0"/>
              </a:rPr>
              <a:t>The FAA’s ANG-C1 and AIR-134 organizations, in coordination with the Surveillance Broadcast Services (SBS) Program Office, is requesting MITRE to refine the concept for IM-S integration within a future terminal environment that is informed by an empirical data collection activity. </a:t>
            </a:r>
          </a:p>
          <a:p>
            <a:endParaRPr lang="en-US" sz="1100"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Sponsor</a:t>
            </a:r>
            <a:r>
              <a:rPr lang="en-US" sz="1100" dirty="0">
                <a:latin typeface="Arial" panose="020B0604020202020204" pitchFamily="34" charset="0"/>
                <a:cs typeface="Arial" panose="020B0604020202020204" pitchFamily="34" charset="0"/>
              </a:rPr>
              <a:t>: POC: Bruce </a:t>
            </a:r>
            <a:r>
              <a:rPr lang="en-US" sz="1100" dirty="0" err="1">
                <a:latin typeface="Arial" panose="020B0604020202020204" pitchFamily="34" charset="0"/>
                <a:cs typeface="Arial" panose="020B0604020202020204" pitchFamily="34" charset="0"/>
              </a:rPr>
              <a:t>McGray</a:t>
            </a:r>
            <a:r>
              <a:rPr lang="en-US" sz="1100" dirty="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AFS-410</a:t>
            </a:r>
            <a:endParaRPr lang="en-US" sz="1100" dirty="0">
              <a:latin typeface="Arial" panose="020B0604020202020204" pitchFamily="34" charset="0"/>
              <a:cs typeface="Arial" panose="020B0604020202020204" pitchFamily="34" charset="0"/>
            </a:endParaRP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The FAA (Program Management Office (AJM), Mission Support Services (AJV), and other stakeholders)  established a Working Group that is tasked to update the current IM-S Arrival Approach &amp; Cruise (IM-S AA&amp;C) </a:t>
            </a:r>
            <a:r>
              <a:rPr lang="en-US" sz="1100" dirty="0" err="1">
                <a:latin typeface="Arial" panose="020B0604020202020204" pitchFamily="34" charset="0"/>
                <a:cs typeface="Arial" panose="020B0604020202020204" pitchFamily="34" charset="0"/>
              </a:rPr>
              <a:t>ConOps</a:t>
            </a:r>
            <a:r>
              <a:rPr lang="en-US" sz="1100" dirty="0">
                <a:latin typeface="Arial" panose="020B0604020202020204" pitchFamily="34" charset="0"/>
                <a:cs typeface="Arial" panose="020B0604020202020204" pitchFamily="34" charset="0"/>
              </a:rPr>
              <a:t> by including more detailed definition of IM-S integration in the context of future </a:t>
            </a:r>
            <a:r>
              <a:rPr lang="en-US" sz="1100" dirty="0" err="1">
                <a:latin typeface="Arial" panose="020B0604020202020204" pitchFamily="34" charset="0"/>
                <a:cs typeface="Arial" panose="020B0604020202020204" pitchFamily="34" charset="0"/>
              </a:rPr>
              <a:t>en</a:t>
            </a:r>
            <a:r>
              <a:rPr lang="en-US" sz="1100" dirty="0">
                <a:latin typeface="Arial" panose="020B0604020202020204" pitchFamily="34" charset="0"/>
                <a:cs typeface="Arial" panose="020B0604020202020204" pitchFamily="34" charset="0"/>
              </a:rPr>
              <a:t> route and terminal environments. </a:t>
            </a:r>
          </a:p>
          <a:p>
            <a:endParaRPr lang="en-US" sz="1100"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lstStyle/>
          <a:p>
            <a:pPr lvl="0"/>
            <a:r>
              <a:rPr lang="en-US" sz="1100" dirty="0">
                <a:latin typeface="Arial" panose="020B0604020202020204" pitchFamily="34" charset="0"/>
                <a:cs typeface="Arial" panose="020B0604020202020204" pitchFamily="34" charset="0"/>
              </a:rPr>
              <a:t>Conducted IM TSAS Concept Evaluation Event 2 with external participants on July 26 and 27, 2016</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94096255"/>
              </p:ext>
            </p:extLst>
          </p:nvPr>
        </p:nvGraphicFramePr>
        <p:xfrm>
          <a:off x="267277" y="3889332"/>
          <a:ext cx="3999923" cy="195072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lvl="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effectLst/>
                          <a:latin typeface="Arial" panose="020B0604020202020204" pitchFamily="34" charset="0"/>
                          <a:ea typeface="+mn-ea"/>
                          <a:cs typeface="Arial" panose="020B0604020202020204" pitchFamily="34" charset="0"/>
                        </a:rPr>
                        <a:t>Human Factors Human-in-the-loop (HITL) Simulation of the IM-S Integrated Operation—Simulation Plan</a:t>
                      </a:r>
                      <a:endParaRPr lang="en-US" sz="1100" b="0" dirty="0">
                        <a:latin typeface="Arial" panose="020B0604020202020204" pitchFamily="34" charset="0"/>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Oct 2016</a:t>
                      </a:r>
                    </a:p>
                  </a:txBody>
                  <a:tcPr marL="45720" marR="45720" anchor="ctr" horzOverflow="overflow"/>
                </a:tc>
                <a:extLst>
                  <a:ext uri="{0D108BD9-81ED-4DB2-BD59-A6C34878D82A}">
                    <a16:rowId xmlns="" xmlns:a16="http://schemas.microsoft.com/office/drawing/2014/main" val="10001"/>
                  </a:ext>
                </a:extLst>
              </a:tr>
              <a:tr h="181017">
                <a:tc>
                  <a:txBody>
                    <a:bodyPr/>
                    <a:lstStyle/>
                    <a:p>
                      <a:pPr marL="171450" indent="-171450">
                        <a:spcBef>
                          <a:spcPts val="0"/>
                        </a:spcBef>
                        <a:spcAft>
                          <a:spcPts val="0"/>
                        </a:spcAft>
                        <a:buFont typeface="Arial" panose="020B0604020202020204" pitchFamily="34" charset="0"/>
                        <a:buChar char="•"/>
                      </a:pPr>
                      <a:r>
                        <a:rPr lang="en-US" sz="1100" b="0" kern="1200" dirty="0">
                          <a:solidFill>
                            <a:schemeClr val="dk1"/>
                          </a:solidFill>
                          <a:effectLst/>
                          <a:latin typeface="Arial" panose="020B0604020202020204" pitchFamily="34" charset="0"/>
                          <a:ea typeface="+mn-ea"/>
                          <a:cs typeface="Arial" panose="020B0604020202020204" pitchFamily="34" charset="0"/>
                        </a:rPr>
                        <a:t>Human Factors Human-in-the-loop (HITL) Simulation of the IM-S Integrated Operation—'Quick-Look' Results Briefing</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Feb 2017</a:t>
                      </a:r>
                    </a:p>
                  </a:txBody>
                  <a:tcPr marL="45720" marR="45720" anchor="ctr" horzOverflow="overflow"/>
                </a:tc>
                <a:extLst>
                  <a:ext uri="{0D108BD9-81ED-4DB2-BD59-A6C34878D82A}">
                    <a16:rowId xmlns="" xmlns:a16="http://schemas.microsoft.com/office/drawing/2014/main" val="10002"/>
                  </a:ext>
                </a:extLst>
              </a:tr>
              <a:tr h="181017">
                <a:tc>
                  <a:txBody>
                    <a:bodyPr/>
                    <a:lstStyle/>
                    <a:p>
                      <a:pPr marL="171450" indent="-171450">
                        <a:spcBef>
                          <a:spcPts val="0"/>
                        </a:spcBef>
                        <a:spcAft>
                          <a:spcPts val="0"/>
                        </a:spcAft>
                        <a:buFont typeface="Arial" panose="020B0604020202020204" pitchFamily="34" charset="0"/>
                        <a:buChar char="•"/>
                      </a:pPr>
                      <a:r>
                        <a:rPr lang="en-US" sz="1100" b="0" kern="1200" dirty="0">
                          <a:solidFill>
                            <a:schemeClr val="dk1"/>
                          </a:solidFill>
                          <a:effectLst/>
                          <a:latin typeface="Arial" panose="020B0604020202020204" pitchFamily="34" charset="0"/>
                          <a:ea typeface="+mn-ea"/>
                          <a:cs typeface="Arial" panose="020B0604020202020204" pitchFamily="34" charset="0"/>
                        </a:rPr>
                        <a:t>Human Factors Human-in-the-loop (HITL) Simulation of the IM-S Integrated Operation—Simulation Results Final Report</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2017</a:t>
                      </a:r>
                    </a:p>
                  </a:txBody>
                  <a:tcPr marL="45720" marR="45720" anchor="ctr" horzOverflow="overflow"/>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518022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US" dirty="0">
                <a:cs typeface="Arial" charset="0"/>
              </a:rPr>
              <a:t>Air-Ground Integration Human Factors</a:t>
            </a:r>
            <a:endParaRPr lang="en-US" altLang="en-US" dirty="0"/>
          </a:p>
        </p:txBody>
      </p:sp>
      <p:sp>
        <p:nvSpPr>
          <p:cNvPr id="6147" name="Content Placeholder 4"/>
          <p:cNvSpPr>
            <a:spLocks noGrp="1"/>
          </p:cNvSpPr>
          <p:nvPr>
            <p:ph idx="1"/>
          </p:nvPr>
        </p:nvSpPr>
        <p:spPr>
          <a:xfrm>
            <a:off x="295206" y="1216654"/>
            <a:ext cx="8521248" cy="508779"/>
          </a:xfrm>
        </p:spPr>
        <p:txBody>
          <a:bodyPr/>
          <a:lstStyle/>
          <a:p>
            <a:pPr marL="0" indent="0">
              <a:buNone/>
            </a:pPr>
            <a:r>
              <a:rPr lang="en-US" altLang="en-US" sz="2400" b="1" dirty="0">
                <a:solidFill>
                  <a:schemeClr val="tx1"/>
                </a:solidFill>
              </a:rPr>
              <a:t>7 NextGen TCRG research requirement areas:</a:t>
            </a:r>
          </a:p>
          <a:p>
            <a:endParaRPr lang="en-US" altLang="en-US" sz="400" dirty="0">
              <a:solidFill>
                <a:schemeClr val="tx1"/>
              </a:solidFill>
            </a:endParaRPr>
          </a:p>
          <a:p>
            <a:pPr lvl="1"/>
            <a:endParaRPr lang="en-US" sz="1600" dirty="0">
              <a:latin typeface="Calibri"/>
              <a:ea typeface="Calibri"/>
            </a:endParaRPr>
          </a:p>
          <a:p>
            <a:pPr lvl="1"/>
            <a:endParaRPr lang="en-US" sz="1600" dirty="0">
              <a:latin typeface="Calibri"/>
              <a:ea typeface="Calibri"/>
            </a:endParaRPr>
          </a:p>
          <a:p>
            <a:pPr lvl="1"/>
            <a:endParaRPr lang="en-US" altLang="en-US" sz="1600" b="0"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428898807"/>
              </p:ext>
            </p:extLst>
          </p:nvPr>
        </p:nvGraphicFramePr>
        <p:xfrm>
          <a:off x="445272" y="1694761"/>
          <a:ext cx="8165328" cy="4211320"/>
        </p:xfrm>
        <a:graphic>
          <a:graphicData uri="http://schemas.openxmlformats.org/drawingml/2006/table">
            <a:tbl>
              <a:tblPr firstRow="1" bandRow="1">
                <a:tableStyleId>{5C22544A-7EE6-4342-B048-85BDC9FD1C3A}</a:tableStyleId>
              </a:tblPr>
              <a:tblGrid>
                <a:gridCol w="4050528">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370840">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400" dirty="0"/>
                        <a:t>NextGen Flight Deck Human Factors</a:t>
                      </a:r>
                      <a:r>
                        <a:rPr lang="en-US" sz="1400" baseline="0" dirty="0"/>
                        <a:t> </a:t>
                      </a:r>
                      <a:r>
                        <a:rPr lang="en-US" sz="1400" dirty="0"/>
                        <a:t>Research Requirement Area</a:t>
                      </a:r>
                    </a:p>
                  </a:txBody>
                  <a:tcPr/>
                </a:tc>
                <a:tc>
                  <a:txBody>
                    <a:bodyPr/>
                    <a:lstStyle/>
                    <a:p>
                      <a:r>
                        <a:rPr lang="en-US" sz="1400" dirty="0"/>
                        <a:t>Aviation Safety</a:t>
                      </a:r>
                      <a:r>
                        <a:rPr lang="en-US" sz="1400" baseline="0" dirty="0"/>
                        <a:t>  (</a:t>
                      </a:r>
                      <a:r>
                        <a:rPr lang="en-US" sz="1400" baseline="0" dirty="0" smtClean="0"/>
                        <a:t>AVS) </a:t>
                      </a:r>
                      <a:r>
                        <a:rPr lang="en-US" sz="1400" baseline="0" dirty="0"/>
                        <a:t>Sponsor</a:t>
                      </a:r>
                      <a:endParaRPr lang="en-US" sz="1400" dirty="0"/>
                    </a:p>
                  </a:txBody>
                  <a:tcPr/>
                </a:tc>
                <a:extLst>
                  <a:ext uri="{0D108BD9-81ED-4DB2-BD59-A6C34878D82A}">
                    <a16:rowId xmlns="" xmlns:a16="http://schemas.microsoft.com/office/drawing/2014/main" val="10000"/>
                  </a:ext>
                </a:extLst>
              </a:tr>
              <a:tr h="370840">
                <a:tc>
                  <a:txBody>
                    <a:bodyPr/>
                    <a:lstStyle/>
                    <a:p>
                      <a:r>
                        <a:rPr lang="en-US" sz="1400" dirty="0"/>
                        <a:t>NextGen-Flight Deck Systems-flightcrew interfaces, installation, integration, and operations</a:t>
                      </a:r>
                    </a:p>
                  </a:txBody>
                  <a:tcPr/>
                </a:tc>
                <a:tc>
                  <a:txBody>
                    <a:bodyPr/>
                    <a:lstStyle/>
                    <a:p>
                      <a:r>
                        <a:rPr lang="en-US" sz="1400" dirty="0"/>
                        <a:t>Aircraft Certification (AIR-134)</a:t>
                      </a:r>
                      <a:br>
                        <a:rPr lang="en-US" sz="1400" dirty="0"/>
                      </a:br>
                      <a:r>
                        <a:rPr lang="en-US" sz="1400" dirty="0"/>
                        <a:t>Flight</a:t>
                      </a:r>
                      <a:r>
                        <a:rPr lang="en-US" sz="1400" baseline="0" dirty="0"/>
                        <a:t> Standards – Flight Technologies and Procedures (AFS-410)</a:t>
                      </a:r>
                      <a:endParaRPr lang="en-US" sz="1400" dirty="0"/>
                    </a:p>
                  </a:txBody>
                  <a:tcPr/>
                </a:tc>
                <a:extLst>
                  <a:ext uri="{0D108BD9-81ED-4DB2-BD59-A6C34878D82A}">
                    <a16:rowId xmlns="" xmlns:a16="http://schemas.microsoft.com/office/drawing/2014/main" val="10001"/>
                  </a:ext>
                </a:extLst>
              </a:tr>
              <a:tr h="370840">
                <a:tc>
                  <a:txBody>
                    <a:bodyPr/>
                    <a:lstStyle/>
                    <a:p>
                      <a:r>
                        <a:rPr lang="en-US" sz="1400" dirty="0"/>
                        <a:t>NextGen: Procedures, Tasks, Skills and Training for NextGen Air Carrier Pilots and Dispatchers</a:t>
                      </a:r>
                    </a:p>
                  </a:txBody>
                  <a:tcPr/>
                </a:tc>
                <a:tc>
                  <a:txBody>
                    <a:bodyPr/>
                    <a:lstStyle/>
                    <a:p>
                      <a:r>
                        <a:rPr lang="en-US" sz="1400" dirty="0"/>
                        <a:t>Flight</a:t>
                      </a:r>
                      <a:r>
                        <a:rPr lang="en-US" sz="1400" baseline="0" dirty="0"/>
                        <a:t> Standards – Air Carrier Training and Voluntary Safety Programs (AFS-280)</a:t>
                      </a:r>
                      <a:endParaRPr lang="en-US" sz="1400" dirty="0"/>
                    </a:p>
                  </a:txBody>
                  <a:tcPr/>
                </a:tc>
                <a:extLst>
                  <a:ext uri="{0D108BD9-81ED-4DB2-BD59-A6C34878D82A}">
                    <a16:rowId xmlns="" xmlns:a16="http://schemas.microsoft.com/office/drawing/2014/main" val="10002"/>
                  </a:ext>
                </a:extLst>
              </a:tr>
              <a:tr h="370840">
                <a:tc>
                  <a:txBody>
                    <a:bodyPr/>
                    <a:lstStyle/>
                    <a:p>
                      <a:r>
                        <a:rPr lang="en-US" sz="1400" dirty="0"/>
                        <a:t>NextGen-Human Factors Guidelines for Advanced Instrument Procedure Design and Use</a:t>
                      </a:r>
                    </a:p>
                  </a:txBody>
                  <a:tcPr/>
                </a:tc>
                <a:tc>
                  <a:txBody>
                    <a:bodyPr/>
                    <a:lstStyle/>
                    <a:p>
                      <a:r>
                        <a:rPr lang="en-US" sz="1400" dirty="0"/>
                        <a:t>Flight Standards</a:t>
                      </a:r>
                      <a:r>
                        <a:rPr lang="en-US" sz="1400" baseline="0" dirty="0"/>
                        <a:t> – Flight Technologies and Procedures (AFS-470)</a:t>
                      </a:r>
                      <a:endParaRPr lang="en-US" sz="1400" dirty="0"/>
                    </a:p>
                  </a:txBody>
                  <a:tcPr/>
                </a:tc>
                <a:extLst>
                  <a:ext uri="{0D108BD9-81ED-4DB2-BD59-A6C34878D82A}">
                    <a16:rowId xmlns="" xmlns:a16="http://schemas.microsoft.com/office/drawing/2014/main" val="10003"/>
                  </a:ext>
                </a:extLst>
              </a:tr>
              <a:tr h="370840">
                <a:tc>
                  <a:txBody>
                    <a:bodyPr/>
                    <a:lstStyle/>
                    <a:p>
                      <a:r>
                        <a:rPr lang="en-US" sz="1400" dirty="0"/>
                        <a:t>NextGen-Human Error and Complex Systems</a:t>
                      </a:r>
                    </a:p>
                  </a:txBody>
                  <a:tcPr/>
                </a:tc>
                <a:tc>
                  <a:txBody>
                    <a:bodyPr/>
                    <a:lstStyle/>
                    <a:p>
                      <a:r>
                        <a:rPr lang="en-US" sz="1400" dirty="0" smtClean="0"/>
                        <a:t>Flight</a:t>
                      </a:r>
                      <a:r>
                        <a:rPr lang="en-US" sz="1400" baseline="0" dirty="0" smtClean="0"/>
                        <a:t> Standards – Air Carrier Training and Voluntary Safety Programs (AFS-280)</a:t>
                      </a:r>
                      <a:endParaRPr lang="en-US" sz="1400" dirty="0"/>
                    </a:p>
                  </a:txBody>
                  <a:tcPr/>
                </a:tc>
                <a:extLst>
                  <a:ext uri="{0D108BD9-81ED-4DB2-BD59-A6C34878D82A}">
                    <a16:rowId xmlns="" xmlns:a16="http://schemas.microsoft.com/office/drawing/2014/main" val="10004"/>
                  </a:ext>
                </a:extLst>
              </a:tr>
              <a:tr h="370840">
                <a:tc>
                  <a:txBody>
                    <a:bodyPr/>
                    <a:lstStyle/>
                    <a:p>
                      <a:r>
                        <a:rPr lang="en-US" sz="1400" dirty="0"/>
                        <a:t>NextGen-DataComm Human Factors R&amp;D</a:t>
                      </a:r>
                    </a:p>
                  </a:txBody>
                  <a:tcPr/>
                </a:tc>
                <a:tc>
                  <a:txBody>
                    <a:bodyPr/>
                    <a:lstStyle/>
                    <a:p>
                      <a:r>
                        <a:rPr lang="en-US" sz="1400" dirty="0"/>
                        <a:t>Flight Standards</a:t>
                      </a:r>
                      <a:r>
                        <a:rPr lang="en-US" sz="1400" baseline="0" dirty="0"/>
                        <a:t> – Flight Technologies and Procedures (AFS-470)</a:t>
                      </a:r>
                      <a:endParaRPr lang="en-US" sz="1400" dirty="0"/>
                    </a:p>
                  </a:txBody>
                  <a:tcPr/>
                </a:tc>
                <a:extLst>
                  <a:ext uri="{0D108BD9-81ED-4DB2-BD59-A6C34878D82A}">
                    <a16:rowId xmlns="" xmlns:a16="http://schemas.microsoft.com/office/drawing/2014/main" val="10005"/>
                  </a:ext>
                </a:extLst>
              </a:tr>
              <a:tr h="370840">
                <a:tc>
                  <a:txBody>
                    <a:bodyPr/>
                    <a:lstStyle/>
                    <a:p>
                      <a:r>
                        <a:rPr lang="en-US" sz="1400" dirty="0"/>
                        <a:t>Minimum Detect and Avoid (DAA) Display and Flight Path Information</a:t>
                      </a:r>
                    </a:p>
                  </a:txBody>
                  <a:tcPr/>
                </a:tc>
                <a:tc>
                  <a:txBody>
                    <a:bodyPr/>
                    <a:lstStyle/>
                    <a:p>
                      <a:r>
                        <a:rPr lang="en-US" sz="1400" dirty="0"/>
                        <a:t>Flight Standards</a:t>
                      </a:r>
                      <a:r>
                        <a:rPr lang="en-US" sz="1400" baseline="0" dirty="0"/>
                        <a:t> - </a:t>
                      </a:r>
                      <a:r>
                        <a:rPr lang="en-US" sz="1400" dirty="0"/>
                        <a:t>Unmanned</a:t>
                      </a:r>
                      <a:r>
                        <a:rPr lang="en-US" sz="1400" baseline="0" dirty="0"/>
                        <a:t> Aircraft Systems (AFS-86)</a:t>
                      </a:r>
                      <a:endParaRPr lang="en-US" sz="1400" dirty="0"/>
                    </a:p>
                  </a:txBody>
                  <a:tcPr/>
                </a:tc>
                <a:extLst>
                  <a:ext uri="{0D108BD9-81ED-4DB2-BD59-A6C34878D82A}">
                    <a16:rowId xmlns="" xmlns:a16="http://schemas.microsoft.com/office/drawing/2014/main" val="10006"/>
                  </a:ext>
                </a:extLst>
              </a:tr>
              <a:tr h="370840">
                <a:tc>
                  <a:txBody>
                    <a:bodyPr/>
                    <a:lstStyle/>
                    <a:p>
                      <a:r>
                        <a:rPr lang="en-US" sz="1400" dirty="0"/>
                        <a:t>UAS Assessment for Enroute Contingency Operations</a:t>
                      </a:r>
                    </a:p>
                  </a:txBody>
                  <a:tcPr/>
                </a:tc>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400" dirty="0" smtClean="0"/>
                        <a:t>Air Traffic Procedures (AJV-8)</a:t>
                      </a:r>
                      <a:endParaRPr lang="en-US" sz="1400" dirty="0"/>
                    </a:p>
                  </a:txBody>
                  <a:tcPr/>
                </a:tc>
                <a:extLst>
                  <a:ext uri="{0D108BD9-81ED-4DB2-BD59-A6C34878D82A}">
                    <a16:rowId xmlns="" xmlns:a16="http://schemas.microsoft.com/office/drawing/2014/main" val="10007"/>
                  </a:ext>
                </a:extLst>
              </a:tr>
            </a:tbl>
          </a:graphicData>
        </a:graphic>
      </p:graphicFrame>
      <p:sp>
        <p:nvSpPr>
          <p:cNvPr id="3" name="Slide Number Placeholder 2"/>
          <p:cNvSpPr>
            <a:spLocks noGrp="1"/>
          </p:cNvSpPr>
          <p:nvPr>
            <p:ph type="sldNum" sz="quarter" idx="12"/>
          </p:nvPr>
        </p:nvSpPr>
        <p:spPr/>
        <p:txBody>
          <a:bodyPr/>
          <a:lstStyle/>
          <a:p>
            <a:r>
              <a:rPr lang="en-US" dirty="0" smtClean="0">
                <a:solidFill>
                  <a:schemeClr val="bg1"/>
                </a:solidFill>
              </a:rPr>
              <a:t>3</a:t>
            </a:r>
            <a:endParaRPr lang="en-US" dirty="0">
              <a:solidFill>
                <a:schemeClr val="bg1"/>
              </a:solidFill>
            </a:endParaRPr>
          </a:p>
        </p:txBody>
      </p:sp>
      <p:sp>
        <p:nvSpPr>
          <p:cNvPr id="7" name="Slide Number Placeholder 2"/>
          <p:cNvSpPr>
            <a:spLocks noGrp="1"/>
          </p:cNvSpPr>
          <p:nvPr>
            <p:ph type="sldNum" sz="quarter" idx="10"/>
          </p:nvPr>
        </p:nvSpPr>
        <p:spPr>
          <a:xfrm>
            <a:off x="6858000" y="6400800"/>
            <a:ext cx="2133600" cy="323850"/>
          </a:xfrm>
        </p:spPr>
        <p:txBody>
          <a:bodyPr/>
          <a:lstStyle/>
          <a:p>
            <a:pPr>
              <a:defRPr/>
            </a:pPr>
            <a:fld id="{912EE38F-6531-4F65-B842-D6CB9F70EFDF}" type="slidenum">
              <a:rPr lang="en-US" smtClean="0"/>
              <a:pPr>
                <a:defRPr/>
              </a:pPr>
              <a:t>3</a:t>
            </a:fld>
            <a:endParaRPr lang="en-US" dirty="0"/>
          </a:p>
        </p:txBody>
      </p:sp>
      <p:sp>
        <p:nvSpPr>
          <p:cNvPr id="8" name="Rectangle 7"/>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140705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Considerations for the Use of Airport Moving Maps in Low </a:t>
            </a:r>
            <a:r>
              <a:rPr lang="en-US" dirty="0" smtClean="0"/>
              <a:t>Visibility</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30</a:t>
            </a:fld>
            <a:endParaRPr lang="en-US" dirty="0"/>
          </a:p>
        </p:txBody>
      </p:sp>
      <p:sp>
        <p:nvSpPr>
          <p:cNvPr id="4" name="Text Placeholder 3"/>
          <p:cNvSpPr>
            <a:spLocks noGrp="1"/>
          </p:cNvSpPr>
          <p:nvPr>
            <p:ph type="body" sz="quarter" idx="11"/>
          </p:nvPr>
        </p:nvSpPr>
        <p:spPr/>
        <p:txBody>
          <a:bodyPr>
            <a:normAutofit/>
          </a:bodyPr>
          <a:lstStyle/>
          <a:p>
            <a:r>
              <a:rPr lang="en-US" sz="1200" dirty="0">
                <a:latin typeface="Arial" panose="020B0604020202020204" pitchFamily="34" charset="0"/>
                <a:cs typeface="Arial" panose="020B0604020202020204" pitchFamily="34" charset="0"/>
              </a:rPr>
              <a:t>This area of research will address design, installation and integration issues associated with use of airport moving maps in combination with Enhanced Vision System (EVS) or  Synthetic Vision System (SVS) systems in NextGen to provide low visibility taxi, takeoff and approach eventually leading to operations in zero forward unaided visibility and zero cloud ceiling conditions gate to gate.</a:t>
            </a:r>
          </a:p>
          <a:p>
            <a:endParaRPr lang="en-US" sz="1200" dirty="0">
              <a:latin typeface="Arial" panose="020B0604020202020204" pitchFamily="34" charset="0"/>
              <a:cs typeface="Arial" panose="020B0604020202020204" pitchFamily="34" charset="0"/>
            </a:endParaRPr>
          </a:p>
          <a:p>
            <a:pPr marL="114300" indent="-114300">
              <a:buFont typeface="Wingdings" pitchFamily="2" charset="2"/>
              <a:buChar char="§"/>
            </a:pPr>
            <a:r>
              <a:rPr lang="en-US" sz="1200" dirty="0" smtClean="0">
                <a:latin typeface="Arial" panose="020B0604020202020204" pitchFamily="34" charset="0"/>
                <a:cs typeface="Arial" panose="020B0604020202020204" pitchFamily="34" charset="0"/>
              </a:rPr>
              <a:t>Sponsor</a:t>
            </a:r>
            <a:r>
              <a:rPr lang="en-US" sz="1200" dirty="0">
                <a:latin typeface="Arial" panose="020B0604020202020204" pitchFamily="34" charset="0"/>
                <a:cs typeface="Arial" panose="020B0604020202020204" pitchFamily="34" charset="0"/>
              </a:rPr>
              <a:t>: POC: Terry King, </a:t>
            </a:r>
            <a:r>
              <a:rPr lang="en-US" sz="1200" dirty="0" smtClean="0">
                <a:latin typeface="Arial" panose="020B0604020202020204" pitchFamily="34" charset="0"/>
                <a:cs typeface="Arial" panose="020B0604020202020204" pitchFamily="34" charset="0"/>
              </a:rPr>
              <a:t>AFS-410</a:t>
            </a:r>
            <a:endParaRPr lang="en-US" sz="1200" dirty="0">
              <a:latin typeface="Arial" panose="020B0604020202020204" pitchFamily="34" charset="0"/>
              <a:cs typeface="Arial" panose="020B0604020202020204" pitchFamily="34" charset="0"/>
            </a:endParaRP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This research will be used to identify gaps in requirements and research relative to using an Airport Moving Map Display in conjunction with EFVS to support LVO/SMGCS operations. Current FAA regulatory and guidance material for Airport Moving Map Display and EFVS under LVO/SMGCS do not provide an adequate foundation to enable the replacement of existing required information sources on the flight deck (i.e., LVO/SMGCS paper charts). </a:t>
            </a:r>
          </a:p>
          <a:p>
            <a:endParaRPr lang="en-US" dirty="0"/>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Met with ANG-C1 and AIR to review an updated version of the AMM Low Vis Ops Final Report (10/22/2015</a:t>
            </a:r>
            <a:r>
              <a:rPr lang="en-US" sz="1100" dirty="0" smtClean="0">
                <a:latin typeface="Arial" panose="020B0604020202020204" pitchFamily="34" charset="0"/>
                <a:cs typeface="Arial" panose="020B0604020202020204" pitchFamily="34" charset="0"/>
              </a:rPr>
              <a:t>)</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Received additional sponsor feedback on AMM Low Vis Ops (12/10/15); comments were reviewed and updates are on-going with </a:t>
            </a:r>
            <a:r>
              <a:rPr lang="en-US" sz="1100" dirty="0" smtClean="0">
                <a:latin typeface="Arial" panose="020B0604020202020204" pitchFamily="34" charset="0"/>
                <a:cs typeface="Arial" panose="020B0604020202020204" pitchFamily="34" charset="0"/>
              </a:rPr>
              <a:t>performer</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Brought on collaboration of Volpe with MITRE for LVO ops under existing contract</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466328200"/>
              </p:ext>
            </p:extLst>
          </p:nvPr>
        </p:nvGraphicFramePr>
        <p:xfrm>
          <a:off x="267277" y="3889332"/>
          <a:ext cx="3999923" cy="111252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tab pos="228600" algn="l"/>
                          <a:tab pos="457200" algn="l"/>
                        </a:tabLst>
                        <a:defRPr/>
                      </a:pPr>
                      <a:r>
                        <a:rPr lang="en-US" sz="1100" dirty="0">
                          <a:effectLst/>
                          <a:latin typeface="Arial" panose="020B0604020202020204" pitchFamily="34" charset="0"/>
                          <a:ea typeface="MS Mincho" panose="02020609040205080304" pitchFamily="49" charset="-128"/>
                          <a:cs typeface="Arial" panose="020B0604020202020204" pitchFamily="34" charset="0"/>
                        </a:rPr>
                        <a:t>Considerations for the use of AMM in LowVis Ops—Initial Report</a:t>
                      </a:r>
                    </a:p>
                    <a:p>
                      <a:pPr marL="171450" marR="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tab pos="228600" algn="l"/>
                          <a:tab pos="457200" algn="l"/>
                        </a:tabLst>
                        <a:defRPr/>
                      </a:pPr>
                      <a:endParaRPr lang="en-US" sz="1100" dirty="0">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r h="181017">
                <a:tc>
                  <a:txBody>
                    <a:bodyPr/>
                    <a:lstStyle/>
                    <a:p>
                      <a:pPr marL="171450" marR="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latin typeface="Arial" panose="020B0604020202020204" pitchFamily="34" charset="0"/>
                          <a:ea typeface="MS Mincho" panose="02020609040205080304" pitchFamily="49" charset="-128"/>
                          <a:cs typeface="Arial" panose="020B0604020202020204" pitchFamily="34" charset="0"/>
                        </a:rPr>
                        <a:t>Considerations for the use of AMM in LowVis Ops—Final Report</a:t>
                      </a:r>
                    </a:p>
                  </a:txBody>
                  <a:tcPr marL="45720" marR="45720" anchor="ctr" horzOverflow="overflow"/>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2"/>
                  </a:ext>
                </a:extLst>
              </a:tr>
              <a:tr h="181017">
                <a:tc>
                  <a:txBody>
                    <a:bodyPr/>
                    <a:lstStyle/>
                    <a:p>
                      <a:pPr marL="171450" indent="-171450" algn="l" defTabSz="342900" rtl="0" eaLnBrk="1" fontAlgn="b" latinLnBrk="0" hangingPunct="1">
                        <a:spcBef>
                          <a:spcPts val="600"/>
                        </a:spcBef>
                        <a:spcAft>
                          <a:spcPts val="600"/>
                        </a:spcAft>
                        <a:buFont typeface="Arial" panose="020B0604020202020204" pitchFamily="34" charset="0"/>
                        <a:buChar char="•"/>
                      </a:pPr>
                      <a:endParaRPr lang="en-US" sz="1200" b="0" i="0" kern="1200" dirty="0">
                        <a:solidFill>
                          <a:srgbClr val="000000"/>
                        </a:solidFill>
                        <a:effectLst/>
                        <a:latin typeface="Calibri" panose="020F0502020204030204" pitchFamily="34" charset="0"/>
                        <a:ea typeface="+mn-ea"/>
                        <a:cs typeface="+mn-cs"/>
                      </a:endParaRPr>
                    </a:p>
                  </a:txBody>
                  <a:tcPr marL="0" marR="0" marT="0" marB="0"/>
                </a:tc>
                <a:tc>
                  <a:txBody>
                    <a:bodyPr/>
                    <a:lstStyle/>
                    <a:p>
                      <a:pPr algn="ctr" fontAlgn="base">
                        <a:spcBef>
                          <a:spcPts val="0"/>
                        </a:spcBef>
                      </a:pPr>
                      <a:endParaRPr lang="en-US" sz="1200" b="1" i="0" dirty="0">
                        <a:solidFill>
                          <a:schemeClr val="bg1"/>
                        </a:solidFill>
                        <a:effectLst/>
                        <a:latin typeface="Calibri" panose="020F0502020204030204" pitchFamily="34" charset="0"/>
                      </a:endParaRPr>
                    </a:p>
                  </a:txBody>
                  <a:tcPr marL="0" marR="0" marT="0" marB="0"/>
                </a:tc>
                <a:extLst>
                  <a:ext uri="{0D108BD9-81ED-4DB2-BD59-A6C34878D82A}">
                    <a16:rowId xmlns="" xmlns:a16="http://schemas.microsoft.com/office/drawing/2014/main" val="10003"/>
                  </a:ext>
                </a:extLst>
              </a:tr>
            </a:tbl>
          </a:graphicData>
        </a:graphic>
      </p:graphicFrame>
      <p:sp>
        <p:nvSpPr>
          <p:cNvPr id="10" name="Rectangle 9"/>
          <p:cNvSpPr/>
          <p:nvPr/>
        </p:nvSpPr>
        <p:spPr>
          <a:xfrm>
            <a:off x="261415" y="6222701"/>
            <a:ext cx="1555234" cy="369332"/>
          </a:xfrm>
          <a:prstGeom prst="rect">
            <a:avLst/>
          </a:prstGeom>
        </p:spPr>
        <p:txBody>
          <a:bodyPr wrap="none">
            <a:spAutoFit/>
          </a:bodyPr>
          <a:lstStyle/>
          <a:p>
            <a:r>
              <a:rPr lang="en-US" dirty="0">
                <a:solidFill>
                  <a:schemeClr val="bg1"/>
                </a:solidFill>
                <a:latin typeface="Calibri" panose="020F0502020204030204" pitchFamily="34" charset="0"/>
              </a:rPr>
              <a:t>(</a:t>
            </a:r>
            <a:r>
              <a:rPr lang="en-US" dirty="0">
                <a:solidFill>
                  <a:schemeClr val="bg1"/>
                </a:solidFill>
                <a:latin typeface="Calibri" panose="020F0502020204030204" pitchFamily="34" charset="0"/>
                <a:cs typeface="Arial" pitchFamily="34" charset="0"/>
              </a:rPr>
              <a:t>FY15.HFNG.4)</a:t>
            </a:r>
            <a:endParaRPr lang="en-US" dirty="0">
              <a:solidFill>
                <a:schemeClr val="bg1"/>
              </a:solidFill>
              <a:latin typeface="Calibri" panose="020F0502020204030204" pitchFamily="34" charset="0"/>
            </a:endParaRPr>
          </a:p>
        </p:txBody>
      </p:sp>
    </p:spTree>
    <p:extLst>
      <p:ext uri="{BB962C8B-B14F-4D97-AF65-F5344CB8AC3E}">
        <p14:creationId xmlns:p14="http://schemas.microsoft.com/office/powerpoint/2010/main" val="1060277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Briefing Strips for Arrivals &amp; </a:t>
            </a:r>
            <a:r>
              <a:rPr lang="en-US" dirty="0" smtClean="0"/>
              <a:t>Departures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31</a:t>
            </a:fld>
            <a:endParaRPr lang="en-US" dirty="0"/>
          </a:p>
        </p:txBody>
      </p:sp>
      <p:sp>
        <p:nvSpPr>
          <p:cNvPr id="4" name="Text Placeholder 3"/>
          <p:cNvSpPr>
            <a:spLocks noGrp="1"/>
          </p:cNvSpPr>
          <p:nvPr>
            <p:ph type="body" sz="quarter" idx="11"/>
          </p:nvPr>
        </p:nvSpPr>
        <p:spPr/>
        <p:txBody>
          <a:bodyPr>
            <a:normAutofit fontScale="77500" lnSpcReduction="20000"/>
          </a:bodyPr>
          <a:lstStyle/>
          <a:p>
            <a:r>
              <a:rPr lang="en-US" dirty="0">
                <a:latin typeface="Arial" panose="020B0604020202020204" pitchFamily="34" charset="0"/>
                <a:cs typeface="Arial" panose="020B0604020202020204" pitchFamily="34" charset="0"/>
              </a:rPr>
              <a:t>The Flight Standards Flight Technologies and Procedures Division has identified a human factors concern for flightcrew use of area navigation ( RNAV) and required navigation performance ( RNP) Arrival and Departure Procedures. Complexity  of the procedures may pose challenges for effective crew coordination. Prior  studies  on Instrument Approach Procedures (IAP) led to development of IAP briefing strips and identified the potential need for alternative visual depiction of information for RNAV and RNP Arrival and Departure procedures  to facilitate rapid and accurate crew briefings.  </a:t>
            </a:r>
            <a:endParaRPr lang="en-US" dirty="0">
              <a:solidFill>
                <a:srgbClr val="FF0000"/>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114300" indent="-114300">
              <a:buFont typeface="Wingdings" pitchFamily="2" charset="2"/>
              <a:buChar char="§"/>
            </a:pPr>
            <a:r>
              <a:rPr lang="en-US" dirty="0" smtClean="0">
                <a:latin typeface="Arial" panose="020B0604020202020204" pitchFamily="34" charset="0"/>
                <a:cs typeface="Arial" panose="020B0604020202020204" pitchFamily="34" charset="0"/>
              </a:rPr>
              <a:t>Sponsor</a:t>
            </a:r>
            <a:r>
              <a:rPr lang="en-US" dirty="0">
                <a:latin typeface="Arial" panose="020B0604020202020204" pitchFamily="34" charset="0"/>
                <a:cs typeface="Arial" panose="020B0604020202020204" pitchFamily="34" charset="0"/>
              </a:rPr>
              <a:t>: Mark </a:t>
            </a:r>
            <a:r>
              <a:rPr lang="en-US" dirty="0" err="1">
                <a:latin typeface="Arial" panose="020B0604020202020204" pitchFamily="34" charset="0"/>
                <a:cs typeface="Arial" panose="020B0604020202020204" pitchFamily="34" charset="0"/>
              </a:rPr>
              <a:t>Steinbicker</a:t>
            </a:r>
            <a:r>
              <a:rPr lang="en-US" dirty="0">
                <a:latin typeface="Arial" panose="020B0604020202020204" pitchFamily="34" charset="0"/>
                <a:cs typeface="Arial" panose="020B0604020202020204" pitchFamily="34" charset="0"/>
              </a:rPr>
              <a:t>, AFS-470</a:t>
            </a:r>
          </a:p>
          <a:p>
            <a:pPr marL="0" indent="0">
              <a:buNone/>
            </a:pPr>
            <a:endParaRPr lang="en-US" dirty="0">
              <a:latin typeface="Arial" panose="020B0604020202020204" pitchFamily="34" charset="0"/>
              <a:cs typeface="Arial" panose="020B0604020202020204"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sz="1200" dirty="0">
                <a:latin typeface="Arial" panose="020B0604020202020204" pitchFamily="34" charset="0"/>
                <a:cs typeface="Arial" panose="020B0604020202020204" pitchFamily="34" charset="0"/>
              </a:rPr>
              <a:t>Empirical basis for instrument procedure design  for NextGen arrivals and departures with recommendations of potential content for alternate visual depictions of information on RNAV and RNP Arrival and Departure Procedures that  may support updates to FAA Orders in the 8260 series, FAA Order 8900.1 to mitigate complexity and challenges to flight crew compliance with PBN procedures. </a:t>
            </a:r>
            <a:endParaRPr lang="en-US" sz="1200" dirty="0">
              <a:solidFill>
                <a:schemeClr val="dk1"/>
              </a:solidFill>
              <a:latin typeface="Arial" panose="020B0604020202020204" pitchFamily="34" charset="0"/>
              <a:cs typeface="Arial" panose="020B0604020202020204" pitchFamily="34" charset="0"/>
            </a:endParaRPr>
          </a:p>
          <a:p>
            <a:endParaRPr lang="en-US" dirty="0"/>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Reviewed relevant Volpe studies </a:t>
            </a:r>
            <a:endParaRPr lang="en-US" sz="1100" dirty="0" smtClean="0">
              <a:latin typeface="Arial" panose="020B0604020202020204" pitchFamily="34" charset="0"/>
              <a:cs typeface="Arial" panose="020B0604020202020204" pitchFamily="34" charset="0"/>
            </a:endParaRP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Initial draft questions for structured interviews with pilots/training personnel submitted for FAA review – April 2016</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848275428"/>
              </p:ext>
            </p:extLst>
          </p:nvPr>
        </p:nvGraphicFramePr>
        <p:xfrm>
          <a:off x="267277" y="3889332"/>
          <a:ext cx="3999923" cy="59436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dirty="0">
                          <a:solidFill>
                            <a:schemeClr val="dk1"/>
                          </a:solidFill>
                          <a:effectLst/>
                          <a:latin typeface="Arial" panose="020B0604020202020204" pitchFamily="34" charset="0"/>
                          <a:ea typeface="+mn-ea"/>
                          <a:cs typeface="Arial" panose="020B0604020202020204" pitchFamily="34" charset="0"/>
                        </a:rPr>
                        <a:t>Report</a:t>
                      </a:r>
                      <a:r>
                        <a:rPr lang="en-US" sz="1100" b="0" i="0" kern="1200" baseline="0" dirty="0">
                          <a:solidFill>
                            <a:schemeClr val="dk1"/>
                          </a:solidFill>
                          <a:effectLst/>
                          <a:latin typeface="Arial" panose="020B0604020202020204" pitchFamily="34" charset="0"/>
                          <a:ea typeface="+mn-ea"/>
                          <a:cs typeface="Arial" panose="020B0604020202020204" pitchFamily="34" charset="0"/>
                        </a:rPr>
                        <a:t> summarizing need for an alternate visual depiction for RNAV/RNP arrival/departure procedures</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02/28/2017</a:t>
                      </a:r>
                    </a:p>
                  </a:txBody>
                  <a:tcPr marL="45720" marR="45720" horzOverflow="overflow"/>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55028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Standard Operating Procedures: </a:t>
            </a:r>
            <a:br>
              <a:rPr lang="en-US" dirty="0"/>
            </a:br>
            <a:r>
              <a:rPr lang="en-US" dirty="0"/>
              <a:t>Flight Path Management in Air Carrier Operations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32</a:t>
            </a:fld>
            <a:endParaRPr lang="en-US" dirty="0"/>
          </a:p>
        </p:txBody>
      </p:sp>
      <p:sp>
        <p:nvSpPr>
          <p:cNvPr id="4" name="Text Placeholder 3"/>
          <p:cNvSpPr>
            <a:spLocks noGrp="1"/>
          </p:cNvSpPr>
          <p:nvPr>
            <p:ph type="body" sz="quarter" idx="11"/>
          </p:nvPr>
        </p:nvSpPr>
        <p:spPr/>
        <p:txBody>
          <a:bodyPr>
            <a:normAutofit fontScale="77500" lnSpcReduction="20000"/>
          </a:bodyPr>
          <a:lstStyle/>
          <a:p>
            <a:pPr algn="just"/>
            <a:r>
              <a:rPr lang="en-US" dirty="0">
                <a:latin typeface="Arial" panose="020B0604020202020204" pitchFamily="34" charset="0"/>
                <a:cs typeface="Arial" panose="020B0604020202020204" pitchFamily="34" charset="0"/>
              </a:rPr>
              <a:t>The Performance Based Aviation Rulemaking Committee (PARC) Flight Deck Automation Working Group (</a:t>
            </a:r>
            <a:r>
              <a:rPr lang="en-US" dirty="0" err="1">
                <a:latin typeface="Arial" panose="020B0604020202020204" pitchFamily="34" charset="0"/>
                <a:cs typeface="Arial" panose="020B0604020202020204" pitchFamily="34" charset="0"/>
              </a:rPr>
              <a:t>FltDAWG</a:t>
            </a:r>
            <a:r>
              <a:rPr lang="en-US" dirty="0">
                <a:latin typeface="Arial" panose="020B0604020202020204" pitchFamily="34" charset="0"/>
                <a:cs typeface="Arial" panose="020B0604020202020204" pitchFamily="34" charset="0"/>
              </a:rPr>
              <a:t>) final report titled “Operational Use of Flight Path Management Systems” published a series of recommendations in November 2013 that address a number of contributing factors to recent aviation accidents related to flight path management. The FAA has a need to characterize Flight Path Management (FPM) skills including Pilot Monitoring duties and flight crew Mode Awareness in a line operations environment.  </a:t>
            </a:r>
          </a:p>
          <a:p>
            <a:endParaRPr lang="en-US" dirty="0">
              <a:latin typeface="Arial" panose="020B0604020202020204" pitchFamily="34" charset="0"/>
              <a:cs typeface="Arial" panose="020B0604020202020204" pitchFamily="34" charset="0"/>
            </a:endParaRPr>
          </a:p>
          <a:p>
            <a:pPr marL="114300" indent="-114300" defTabSz="342900">
              <a:buClr>
                <a:srgbClr val="9BBB59"/>
              </a:buClr>
              <a:buFont typeface="Wingdings" pitchFamily="2" charset="2"/>
              <a:buChar char="§"/>
            </a:pPr>
            <a:r>
              <a:rPr lang="en-US" dirty="0" smtClean="0">
                <a:latin typeface="Arial" panose="020B0604020202020204" pitchFamily="34" charset="0"/>
                <a:cs typeface="Arial" panose="020B0604020202020204" pitchFamily="34" charset="0"/>
              </a:rPr>
              <a:t>Sponsor</a:t>
            </a:r>
            <a:r>
              <a:rPr lang="en-US" dirty="0">
                <a:latin typeface="Arial" panose="020B0604020202020204" pitchFamily="34" charset="0"/>
                <a:cs typeface="Arial" panose="020B0604020202020204" pitchFamily="34" charset="0"/>
              </a:rPr>
              <a:t>: Kathy Abbott, CSTA (AIR-100) and Robert Burke, AFS-200</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Provide research which will inform recommendations for updates to Part 121 training practices and provide a basis for recommendations formed by industry working groups including the Air Carrier Training Aviation Rulemaking Committee (ACTARC) Flight Path management work stream.  </a:t>
            </a:r>
          </a:p>
          <a:p>
            <a:endParaRPr lang="en-US" dirty="0"/>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Kickoff meeting  on June 27, 2016</a:t>
            </a:r>
          </a:p>
          <a:p>
            <a:pPr marL="0" indent="0">
              <a:buNone/>
            </a:pPr>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394980671"/>
              </p:ext>
            </p:extLst>
          </p:nvPr>
        </p:nvGraphicFramePr>
        <p:xfrm>
          <a:off x="228600" y="3733800"/>
          <a:ext cx="3999923" cy="237744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lvl="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effectLst/>
                          <a:latin typeface="Arial" panose="020B0604020202020204" pitchFamily="34" charset="0"/>
                          <a:ea typeface="+mn-ea"/>
                          <a:cs typeface="Arial" panose="020B0604020202020204" pitchFamily="34" charset="0"/>
                        </a:rPr>
                        <a:t>Standard Operating Procedures: Air Carrier Flight Training Department Interviews Draft</a:t>
                      </a:r>
                      <a:r>
                        <a:rPr lang="en-US" sz="1100" b="0" kern="1200" baseline="0" dirty="0">
                          <a:solidFill>
                            <a:schemeClr val="dk1"/>
                          </a:solidFill>
                          <a:effectLst/>
                          <a:latin typeface="Arial" panose="020B0604020202020204" pitchFamily="34" charset="0"/>
                          <a:ea typeface="+mn-ea"/>
                          <a:cs typeface="Arial" panose="020B0604020202020204" pitchFamily="34" charset="0"/>
                        </a:rPr>
                        <a:t> Technical Report</a:t>
                      </a:r>
                      <a:endParaRPr lang="en-US" sz="1100" b="0" dirty="0">
                        <a:latin typeface="Arial" panose="020B0604020202020204" pitchFamily="34" charset="0"/>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1/31/2017</a:t>
                      </a:r>
                    </a:p>
                  </a:txBody>
                  <a:tcPr marL="45720" marR="45720" anchor="ctr" horzOverflow="overflow"/>
                </a:tc>
                <a:extLst>
                  <a:ext uri="{0D108BD9-81ED-4DB2-BD59-A6C34878D82A}">
                    <a16:rowId xmlns="" xmlns:a16="http://schemas.microsoft.com/office/drawing/2014/main" val="10001"/>
                  </a:ext>
                </a:extLst>
              </a:tr>
              <a:tr h="181017">
                <a:tc>
                  <a:txBody>
                    <a:bodyPr/>
                    <a:lstStyle/>
                    <a:p>
                      <a:pPr marL="171450" indent="-171450">
                        <a:spcBef>
                          <a:spcPts val="0"/>
                        </a:spcBef>
                        <a:spcAft>
                          <a:spcPts val="0"/>
                        </a:spcAft>
                        <a:buFont typeface="Arial" panose="020B0604020202020204" pitchFamily="34" charset="0"/>
                        <a:buChar char="•"/>
                      </a:pPr>
                      <a:r>
                        <a:rPr lang="en-US" sz="1100" b="0" kern="1200" dirty="0">
                          <a:solidFill>
                            <a:schemeClr val="dk1"/>
                          </a:solidFill>
                          <a:effectLst/>
                          <a:latin typeface="Arial" panose="020B0604020202020204" pitchFamily="34" charset="0"/>
                          <a:ea typeface="+mn-ea"/>
                          <a:cs typeface="Arial" panose="020B0604020202020204" pitchFamily="34" charset="0"/>
                        </a:rPr>
                        <a:t>Standard Operating Procedures: FPM Air Carrier Line Pilot Survey Update Draft Technical</a:t>
                      </a:r>
                      <a:r>
                        <a:rPr lang="en-US" sz="1100" b="0" kern="1200" baseline="0" dirty="0">
                          <a:solidFill>
                            <a:schemeClr val="dk1"/>
                          </a:solidFill>
                          <a:effectLst/>
                          <a:latin typeface="Arial" panose="020B0604020202020204" pitchFamily="34" charset="0"/>
                          <a:ea typeface="+mn-ea"/>
                          <a:cs typeface="Arial" panose="020B0604020202020204" pitchFamily="34" charset="0"/>
                        </a:rPr>
                        <a:t> Letter</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3/31/2017</a:t>
                      </a:r>
                    </a:p>
                  </a:txBody>
                  <a:tcPr marL="45720" marR="45720" anchor="ctr" horzOverflow="overflow"/>
                </a:tc>
                <a:extLst>
                  <a:ext uri="{0D108BD9-81ED-4DB2-BD59-A6C34878D82A}">
                    <a16:rowId xmlns="" xmlns:a16="http://schemas.microsoft.com/office/drawing/2014/main" val="4262932965"/>
                  </a:ext>
                </a:extLst>
              </a:tr>
              <a:tr h="181017">
                <a:tc>
                  <a:txBody>
                    <a:bodyPr/>
                    <a:lstStyle/>
                    <a:p>
                      <a:pPr marL="171450" indent="-171450">
                        <a:spcBef>
                          <a:spcPts val="0"/>
                        </a:spcBef>
                        <a:spcAft>
                          <a:spcPts val="0"/>
                        </a:spcAft>
                        <a:buFont typeface="Arial" panose="020B0604020202020204" pitchFamily="34" charset="0"/>
                        <a:buChar char="•"/>
                      </a:pPr>
                      <a:r>
                        <a:rPr lang="en-US" sz="1100" b="0" kern="1200" dirty="0">
                          <a:solidFill>
                            <a:schemeClr val="dk1"/>
                          </a:solidFill>
                          <a:effectLst/>
                          <a:latin typeface="Arial" panose="020B0604020202020204" pitchFamily="34" charset="0"/>
                          <a:ea typeface="+mn-ea"/>
                          <a:cs typeface="Arial" panose="020B0604020202020204" pitchFamily="34" charset="0"/>
                        </a:rPr>
                        <a:t> Standard Operating Procedures: FPM Air Carrier Line Pilot Survey</a:t>
                      </a:r>
                      <a:r>
                        <a:rPr lang="en-US" sz="1100" b="0" kern="1200" baseline="0" dirty="0">
                          <a:solidFill>
                            <a:schemeClr val="dk1"/>
                          </a:solidFill>
                          <a:effectLst/>
                          <a:latin typeface="Arial" panose="020B0604020202020204" pitchFamily="34" charset="0"/>
                          <a:ea typeface="+mn-ea"/>
                          <a:cs typeface="Arial" panose="020B0604020202020204" pitchFamily="34" charset="0"/>
                        </a:rPr>
                        <a:t> Draft Technical Report </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9/30/2017</a:t>
                      </a:r>
                    </a:p>
                  </a:txBody>
                  <a:tcPr marL="45720" marR="45720" anchor="ctr" horzOverflow="overflow"/>
                </a:tc>
                <a:extLst>
                  <a:ext uri="{0D108BD9-81ED-4DB2-BD59-A6C34878D82A}">
                    <a16:rowId xmlns="" xmlns:a16="http://schemas.microsoft.com/office/drawing/2014/main" val="10002"/>
                  </a:ext>
                </a:extLst>
              </a:tr>
              <a:tr h="181017">
                <a:tc>
                  <a:txBody>
                    <a:bodyPr/>
                    <a:lstStyle/>
                    <a:p>
                      <a:pPr marL="171450" indent="-171450">
                        <a:spcBef>
                          <a:spcPts val="0"/>
                        </a:spcBef>
                        <a:spcAft>
                          <a:spcPts val="0"/>
                        </a:spcAft>
                        <a:buFont typeface="Arial" panose="020B0604020202020204" pitchFamily="34" charset="0"/>
                        <a:buChar char="•"/>
                      </a:pPr>
                      <a:r>
                        <a:rPr lang="en-US" sz="1100" b="0" kern="1200" dirty="0">
                          <a:solidFill>
                            <a:schemeClr val="dk1"/>
                          </a:solidFill>
                          <a:effectLst/>
                          <a:latin typeface="Arial" panose="020B0604020202020204" pitchFamily="34" charset="0"/>
                          <a:ea typeface="+mn-ea"/>
                          <a:cs typeface="Arial" panose="020B0604020202020204" pitchFamily="34" charset="0"/>
                        </a:rPr>
                        <a:t>Standard Operating Procedures: Flight Path Management in Air Carrier Operations - Final Report</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12/31/ 2017</a:t>
                      </a:r>
                    </a:p>
                  </a:txBody>
                  <a:tcPr marL="45720" marR="45720" anchor="ctr" horzOverflow="overflow"/>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540634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Flight Path Management—Manual Flight Operations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33</a:t>
            </a:fld>
            <a:endParaRPr lang="en-US" dirty="0"/>
          </a:p>
        </p:txBody>
      </p:sp>
      <p:sp>
        <p:nvSpPr>
          <p:cNvPr id="4" name="Text Placeholder 3"/>
          <p:cNvSpPr>
            <a:spLocks noGrp="1"/>
          </p:cNvSpPr>
          <p:nvPr>
            <p:ph type="body" sz="quarter" idx="11"/>
          </p:nvPr>
        </p:nvSpPr>
        <p:spPr/>
        <p:txBody>
          <a:bodyPr>
            <a:normAutofit fontScale="25000" lnSpcReduction="20000"/>
          </a:bodyPr>
          <a:lstStyle/>
          <a:p>
            <a:r>
              <a:rPr lang="en-US" sz="4400" dirty="0">
                <a:latin typeface="Arial" panose="020B0604020202020204" pitchFamily="34" charset="0"/>
                <a:cs typeface="Arial" panose="020B0604020202020204" pitchFamily="34" charset="0"/>
              </a:rPr>
              <a:t>Modern air carrier transport aircraft continue to employ advanced automated system technology in an effort to decrease pilot workload and improve operational reliability and efficiency. One of the mainstays of today’s aircraft are the automated systems that provide flight path guidance and control capabilities, broadly categorized to include autopilot/flight director and auto-thrust (auto-throttle) systems, which have, in fact, improved safety and efficiency in commercial air transportation. However, evidence suggests that the manual flight operation skillset of pilots operating these highly automated aircraft might be declining. </a:t>
            </a:r>
          </a:p>
          <a:p>
            <a:endParaRPr lang="en-US" sz="4400" dirty="0">
              <a:latin typeface="Arial" panose="020B0604020202020204" pitchFamily="34" charset="0"/>
              <a:cs typeface="Arial" panose="020B0604020202020204" pitchFamily="34" charset="0"/>
            </a:endParaRPr>
          </a:p>
          <a:p>
            <a:pPr marL="114300" indent="-114300" defTabSz="342900">
              <a:buClr>
                <a:srgbClr val="9BBB59"/>
              </a:buClr>
              <a:buFont typeface="Wingdings" pitchFamily="2" charset="2"/>
              <a:buChar char="§"/>
            </a:pPr>
            <a:r>
              <a:rPr lang="en-US" sz="4400" dirty="0" smtClean="0">
                <a:latin typeface="Arial" panose="020B0604020202020204" pitchFamily="34" charset="0"/>
                <a:cs typeface="Arial" panose="020B0604020202020204" pitchFamily="34" charset="0"/>
              </a:rPr>
              <a:t>Sponsor</a:t>
            </a:r>
            <a:r>
              <a:rPr lang="en-US" sz="4400" dirty="0">
                <a:latin typeface="Arial" panose="020B0604020202020204" pitchFamily="34" charset="0"/>
                <a:cs typeface="Arial" panose="020B0604020202020204" pitchFamily="34" charset="0"/>
              </a:rPr>
              <a:t>: Kathy Abbott, CSTA (AIR-100) and Robert Burke, AFS-200</a:t>
            </a:r>
          </a:p>
          <a:p>
            <a:pPr marL="0" indent="0">
              <a:buNone/>
            </a:pPr>
            <a:endParaRPr lang="en-US" sz="2000" dirty="0">
              <a:latin typeface="Arial" panose="020B0604020202020204" pitchFamily="34" charset="0"/>
              <a:cs typeface="Arial" panose="020B0604020202020204" pitchFamily="34" charset="0"/>
            </a:endParaRPr>
          </a:p>
          <a:p>
            <a:endParaRPr lang="en-US" dirty="0"/>
          </a:p>
          <a:p>
            <a:endParaRPr lang="en-US" dirty="0"/>
          </a:p>
        </p:txBody>
      </p:sp>
      <p:sp>
        <p:nvSpPr>
          <p:cNvPr id="5" name="Text Placeholder 4"/>
          <p:cNvSpPr>
            <a:spLocks noGrp="1"/>
          </p:cNvSpPr>
          <p:nvPr>
            <p:ph type="body" sz="quarter" idx="12"/>
          </p:nvPr>
        </p:nvSpPr>
        <p:spPr/>
        <p:txBody>
          <a:bodyPr>
            <a:normAutofit/>
          </a:bodyPr>
          <a:lstStyle/>
          <a:p>
            <a:r>
              <a:rPr lang="en-US" sz="1100" dirty="0">
                <a:solidFill>
                  <a:prstClr val="black"/>
                </a:solidFill>
                <a:latin typeface="Arial" panose="020B0604020202020204" pitchFamily="34" charset="0"/>
                <a:ea typeface="Arial Unicode MS" panose="020B0604020202020204" pitchFamily="34" charset="-128"/>
                <a:cs typeface="Arial" panose="020B0604020202020204" pitchFamily="34" charset="0"/>
              </a:rPr>
              <a:t>Recommend standard definition of manual flight operations utilizing unique data analytics capability including Aviation Safety Information Analysis and Sharing (ASIAS) program.  </a:t>
            </a:r>
            <a:endParaRPr lang="en-US" sz="1100" dirty="0">
              <a:latin typeface="Arial" panose="020B0604020202020204" pitchFamily="34" charset="0"/>
              <a:ea typeface="Arial Unicode MS" panose="020B0604020202020204" pitchFamily="34" charset="-128"/>
              <a:cs typeface="Arial" panose="020B0604020202020204" pitchFamily="34" charset="0"/>
            </a:endParaRPr>
          </a:p>
          <a:p>
            <a:endParaRPr lang="en-US" sz="1100" dirty="0">
              <a:latin typeface="Arial" panose="020B0604020202020204" pitchFamily="34" charset="0"/>
              <a:ea typeface="Arial Unicode MS" panose="020B0604020202020204" pitchFamily="34" charset="-128"/>
              <a:cs typeface="Arial" panose="020B0604020202020204" pitchFamily="34" charset="0"/>
            </a:endParaRPr>
          </a:p>
        </p:txBody>
      </p:sp>
      <p:sp>
        <p:nvSpPr>
          <p:cNvPr id="6" name="Text Placeholder 5"/>
          <p:cNvSpPr>
            <a:spLocks noGrp="1"/>
          </p:cNvSpPr>
          <p:nvPr>
            <p:ph type="body" sz="quarter" idx="13"/>
          </p:nvPr>
        </p:nvSpPr>
        <p:spPr/>
        <p:txBody>
          <a:bodyPr/>
          <a:lstStyle/>
          <a:p>
            <a:r>
              <a:rPr lang="en-US" sz="1200" dirty="0">
                <a:latin typeface="Arial" panose="020B0604020202020204" pitchFamily="34" charset="0"/>
                <a:cs typeface="Arial" panose="020B0604020202020204" pitchFamily="34" charset="0"/>
              </a:rPr>
              <a:t>Kickoff meeting on June 27, 2016</a:t>
            </a:r>
          </a:p>
          <a:p>
            <a:pPr marL="0" indent="0">
              <a:buNone/>
            </a:pPr>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877956605"/>
              </p:ext>
            </p:extLst>
          </p:nvPr>
        </p:nvGraphicFramePr>
        <p:xfrm>
          <a:off x="267277" y="3889332"/>
          <a:ext cx="3999923" cy="128016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lvl="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effectLst/>
                          <a:latin typeface="Arial" panose="020B0604020202020204" pitchFamily="34" charset="0"/>
                          <a:ea typeface="+mn-ea"/>
                          <a:cs typeface="Arial" panose="020B0604020202020204" pitchFamily="34" charset="0"/>
                        </a:rPr>
                        <a:t>Manual Flight Operations: Define and Characterize </a:t>
                      </a:r>
                      <a:endParaRPr lang="en-US" sz="1100" b="0" dirty="0">
                        <a:latin typeface="Arial" panose="020B0604020202020204" pitchFamily="34" charset="0"/>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4/30/2017</a:t>
                      </a:r>
                    </a:p>
                  </a:txBody>
                  <a:tcPr marL="45720" marR="45720" anchor="ctr" horzOverflow="overflow"/>
                </a:tc>
                <a:extLst>
                  <a:ext uri="{0D108BD9-81ED-4DB2-BD59-A6C34878D82A}">
                    <a16:rowId xmlns="" xmlns:a16="http://schemas.microsoft.com/office/drawing/2014/main" val="10001"/>
                  </a:ext>
                </a:extLst>
              </a:tr>
              <a:tr h="181017">
                <a:tc>
                  <a:txBody>
                    <a:bodyPr/>
                    <a:lstStyle/>
                    <a:p>
                      <a:pPr marL="171450" indent="-171450">
                        <a:spcBef>
                          <a:spcPts val="0"/>
                        </a:spcBef>
                        <a:spcAft>
                          <a:spcPts val="0"/>
                        </a:spcAft>
                        <a:buFont typeface="Arial" panose="020B0604020202020204" pitchFamily="34" charset="0"/>
                        <a:buChar char="•"/>
                      </a:pPr>
                      <a:r>
                        <a:rPr lang="en-US" sz="1100" b="0" kern="1200" dirty="0">
                          <a:solidFill>
                            <a:schemeClr val="dk1"/>
                          </a:solidFill>
                          <a:effectLst/>
                          <a:latin typeface="Arial" panose="020B0604020202020204" pitchFamily="34" charset="0"/>
                          <a:ea typeface="+mn-ea"/>
                          <a:cs typeface="Arial" panose="020B0604020202020204" pitchFamily="34" charset="0"/>
                        </a:rPr>
                        <a:t>Manual Flight Operations: Operational Analysis</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8/31/2017</a:t>
                      </a:r>
                    </a:p>
                  </a:txBody>
                  <a:tcPr marL="45720" marR="45720" anchor="ctr" horzOverflow="overflow"/>
                </a:tc>
                <a:extLst>
                  <a:ext uri="{0D108BD9-81ED-4DB2-BD59-A6C34878D82A}">
                    <a16:rowId xmlns="" xmlns:a16="http://schemas.microsoft.com/office/drawing/2014/main" val="10002"/>
                  </a:ext>
                </a:extLst>
              </a:tr>
              <a:tr h="181017">
                <a:tc>
                  <a:txBody>
                    <a:bodyPr/>
                    <a:lstStyle/>
                    <a:p>
                      <a:pPr marL="171450" indent="-171450">
                        <a:spcBef>
                          <a:spcPts val="0"/>
                        </a:spcBef>
                        <a:spcAft>
                          <a:spcPts val="0"/>
                        </a:spcAft>
                        <a:buFont typeface="Arial" panose="020B0604020202020204" pitchFamily="34" charset="0"/>
                        <a:buChar char="•"/>
                      </a:pPr>
                      <a:r>
                        <a:rPr lang="en-US" sz="1100" b="0" kern="1200" dirty="0">
                          <a:solidFill>
                            <a:schemeClr val="dk1"/>
                          </a:solidFill>
                          <a:effectLst/>
                          <a:latin typeface="Arial" panose="020B0604020202020204" pitchFamily="34" charset="0"/>
                          <a:ea typeface="+mn-ea"/>
                          <a:cs typeface="Arial" panose="020B0604020202020204" pitchFamily="34" charset="0"/>
                        </a:rPr>
                        <a:t>Manual Flight Operations Flight Final Technical Report </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3/31/2018</a:t>
                      </a:r>
                    </a:p>
                  </a:txBody>
                  <a:tcPr marL="45720" marR="45720" anchor="ctr" horzOverflow="overflow"/>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184619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PARC/CAST </a:t>
            </a:r>
            <a:r>
              <a:rPr lang="en-US" dirty="0" err="1"/>
              <a:t>FltDAWG</a:t>
            </a:r>
            <a:r>
              <a:rPr lang="en-US" dirty="0"/>
              <a:t> Report Update</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34</a:t>
            </a:fld>
            <a:endParaRPr lang="en-US" dirty="0"/>
          </a:p>
        </p:txBody>
      </p:sp>
      <p:sp>
        <p:nvSpPr>
          <p:cNvPr id="4" name="Text Placeholder 3"/>
          <p:cNvSpPr>
            <a:spLocks noGrp="1"/>
          </p:cNvSpPr>
          <p:nvPr>
            <p:ph type="body" sz="quarter" idx="11"/>
          </p:nvPr>
        </p:nvSpPr>
        <p:spPr/>
        <p:txBody>
          <a:bodyPr>
            <a:normAutofit/>
          </a:bodyPr>
          <a:lstStyle/>
          <a:p>
            <a:pPr marL="0" indent="0">
              <a:buNone/>
            </a:pPr>
            <a:r>
              <a:rPr lang="en-US" sz="1100" dirty="0" smtClean="0">
                <a:latin typeface="Arial" panose="020B0604020202020204" pitchFamily="34" charset="0"/>
                <a:cs typeface="Arial" panose="020B0604020202020204" pitchFamily="34" charset="0"/>
              </a:rPr>
              <a:t>In </a:t>
            </a:r>
            <a:r>
              <a:rPr lang="en-US" sz="1100" dirty="0">
                <a:latin typeface="Arial" panose="020B0604020202020204" pitchFamily="34" charset="0"/>
                <a:cs typeface="Arial" panose="020B0604020202020204" pitchFamily="34" charset="0"/>
              </a:rPr>
              <a:t>November 2013, the Performance Based Aviation Rulemaking Committee (PARC) Flight Deck Automation Working Group (</a:t>
            </a:r>
            <a:r>
              <a:rPr lang="en-US" sz="1100" dirty="0" err="1">
                <a:latin typeface="Arial" panose="020B0604020202020204" pitchFamily="34" charset="0"/>
                <a:cs typeface="Arial" panose="020B0604020202020204" pitchFamily="34" charset="0"/>
              </a:rPr>
              <a:t>FltDAWG</a:t>
            </a:r>
            <a:r>
              <a:rPr lang="en-US" sz="1100" dirty="0">
                <a:latin typeface="Arial" panose="020B0604020202020204" pitchFamily="34" charset="0"/>
                <a:cs typeface="Arial" panose="020B0604020202020204" pitchFamily="34" charset="0"/>
              </a:rPr>
              <a:t>) published a series of recommendations that address factors that contributed to aviation accidents related to flight path management. FAA’s ANG-C1 requires an update to the accident/major incident report data and analysis contained in the original work. </a:t>
            </a:r>
          </a:p>
          <a:p>
            <a:endParaRPr lang="en-US" sz="1100" dirty="0">
              <a:latin typeface="Arial" panose="020B0604020202020204" pitchFamily="34" charset="0"/>
              <a:cs typeface="Arial" panose="020B0604020202020204" pitchFamily="34" charset="0"/>
            </a:endParaRPr>
          </a:p>
          <a:p>
            <a:pPr marL="114300" indent="-114300" defTabSz="342900">
              <a:buClr>
                <a:srgbClr val="9BBB59"/>
              </a:buClr>
              <a:buFont typeface="Wingdings" pitchFamily="2" charset="2"/>
              <a:buChar char="§"/>
            </a:pPr>
            <a:r>
              <a:rPr lang="en-US" sz="1100" dirty="0" smtClean="0">
                <a:latin typeface="Arial" panose="020B0604020202020204" pitchFamily="34" charset="0"/>
                <a:cs typeface="Arial" panose="020B0604020202020204" pitchFamily="34" charset="0"/>
              </a:rPr>
              <a:t>Sponsor</a:t>
            </a:r>
            <a:r>
              <a:rPr lang="en-US" sz="1100" dirty="0">
                <a:latin typeface="Arial" panose="020B0604020202020204" pitchFamily="34" charset="0"/>
                <a:cs typeface="Arial" panose="020B0604020202020204" pitchFamily="34" charset="0"/>
              </a:rPr>
              <a:t>: Kathy Abbott, CSTA (AIR-100) and Robert Burke, AFS-200</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pPr lvl="1">
              <a:buFont typeface="Arial" panose="020B0604020202020204" pitchFamily="34" charset="0"/>
              <a:buChar char="•"/>
            </a:pPr>
            <a:r>
              <a:rPr lang="en-US" sz="1100" dirty="0">
                <a:latin typeface="Arial" panose="020B0604020202020204" pitchFamily="34" charset="0"/>
                <a:cs typeface="Arial" panose="020B0604020202020204" pitchFamily="34" charset="0"/>
              </a:rPr>
              <a:t>Provide an update containing relevant major accidents and major incidents published by investigative authorities since the original </a:t>
            </a:r>
            <a:r>
              <a:rPr lang="en-US" sz="1100" dirty="0" err="1">
                <a:latin typeface="Arial" panose="020B0604020202020204" pitchFamily="34" charset="0"/>
                <a:cs typeface="Arial" panose="020B0604020202020204" pitchFamily="34" charset="0"/>
              </a:rPr>
              <a:t>FltDAWG</a:t>
            </a:r>
            <a:r>
              <a:rPr lang="en-US" sz="1100" dirty="0">
                <a:latin typeface="Arial" panose="020B0604020202020204" pitchFamily="34" charset="0"/>
                <a:cs typeface="Arial" panose="020B0604020202020204" pitchFamily="34" charset="0"/>
              </a:rPr>
              <a:t> report.</a:t>
            </a:r>
          </a:p>
          <a:p>
            <a:endParaRPr lang="en-US" dirty="0"/>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Kickoff meeting on June 27, </a:t>
            </a:r>
            <a:r>
              <a:rPr lang="en-US" sz="1100" dirty="0" smtClean="0">
                <a:latin typeface="Arial" panose="020B0604020202020204" pitchFamily="34" charset="0"/>
                <a:cs typeface="Arial" panose="020B0604020202020204" pitchFamily="34" charset="0"/>
              </a:rPr>
              <a:t>2016</a:t>
            </a:r>
          </a:p>
          <a:p>
            <a:pPr marL="0" indent="0">
              <a:buNone/>
            </a:pPr>
            <a:endParaRPr lang="en-US" sz="1100" dirty="0">
              <a:latin typeface="Arial" panose="020B0604020202020204" pitchFamily="34" charset="0"/>
              <a:cs typeface="Arial" panose="020B0604020202020204" pitchFamily="34" charset="0"/>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1349740180"/>
              </p:ext>
            </p:extLst>
          </p:nvPr>
        </p:nvGraphicFramePr>
        <p:xfrm>
          <a:off x="267277" y="3889332"/>
          <a:ext cx="3999923" cy="59436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lvl="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effectLst/>
                          <a:latin typeface="Arial" panose="020B0604020202020204" pitchFamily="34" charset="0"/>
                          <a:ea typeface="+mn-ea"/>
                          <a:cs typeface="Arial" panose="020B0604020202020204" pitchFamily="34" charset="0"/>
                        </a:rPr>
                        <a:t>Updated PARC/CAST Flight Deck Automation Working Group's Accident And Major Incident Analysis</a:t>
                      </a:r>
                      <a:endParaRPr lang="en-US" sz="1100" b="0" dirty="0">
                        <a:latin typeface="Arial" panose="020B0604020202020204" pitchFamily="34" charset="0"/>
                        <a:cs typeface="Arial" panose="020B0604020202020204" pitchFamily="34" charset="0"/>
                      </a:endParaRPr>
                    </a:p>
                  </a:txBody>
                  <a:tcPr marL="45720" marR="45720"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defRPr/>
                      </a:pPr>
                      <a:r>
                        <a:rPr kumimoji="0" lang="en-US" sz="11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2/28/2017</a:t>
                      </a:r>
                    </a:p>
                  </a:txBody>
                  <a:tcPr marL="45720" marR="45720" horzOverflow="overflow"/>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7634257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Task Management - Flight Deck Task Management</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35</a:t>
            </a:fld>
            <a:endParaRPr lang="en-US" dirty="0"/>
          </a:p>
        </p:txBody>
      </p:sp>
      <p:sp>
        <p:nvSpPr>
          <p:cNvPr id="4" name="Text Placeholder 3"/>
          <p:cNvSpPr>
            <a:spLocks noGrp="1"/>
          </p:cNvSpPr>
          <p:nvPr>
            <p:ph type="body" sz="quarter" idx="11"/>
          </p:nvPr>
        </p:nvSpPr>
        <p:spPr>
          <a:xfrm>
            <a:off x="152400" y="1371600"/>
            <a:ext cx="4267200" cy="2209800"/>
          </a:xfrm>
        </p:spPr>
        <p:txBody>
          <a:bodyPr>
            <a:noAutofit/>
          </a:bodyPr>
          <a:lstStyle/>
          <a:p>
            <a:r>
              <a:rPr lang="en-US" sz="900" dirty="0">
                <a:latin typeface="Arial" panose="020B0604020202020204" pitchFamily="34" charset="0"/>
                <a:cs typeface="Arial" panose="020B0604020202020204" pitchFamily="34" charset="0"/>
              </a:rPr>
              <a:t>The Flight Standards Service has identified a need for human factors recommendations and guidance to update 14 CFR Part 121, Subparts N, O, and Y, as well as Advisory Circulars 120-54 (2006), 120-90 (2006), and 120-51 (2004) to address flightcrew performance in managing the flight deck tasks in normal and non-normal situations.  </a:t>
            </a:r>
          </a:p>
          <a:p>
            <a:r>
              <a:rPr lang="en-US" sz="900" dirty="0">
                <a:latin typeface="Arial" panose="020B0604020202020204" pitchFamily="34" charset="0"/>
                <a:cs typeface="Arial" panose="020B0604020202020204" pitchFamily="34" charset="0"/>
              </a:rPr>
              <a:t>Human factors research is needed to examine the distribution of workload, task prioritization, and coordination in non-normal situations.  The goal is to better understand task management as it relates to pilot performance and flight deck operations.  This will enable researchers to assist Flight Standards in creating a framework from which to develop recommendations and guidelines to address issues in the NextGen environment, including guidelines for pilot training, operational procedures, and flight deck design. </a:t>
            </a:r>
            <a:endParaRPr lang="en-US" sz="900" dirty="0" smtClean="0">
              <a:latin typeface="Arial" panose="020B0604020202020204" pitchFamily="34" charset="0"/>
              <a:cs typeface="Arial" panose="020B0604020202020204" pitchFamily="34" charset="0"/>
            </a:endParaRPr>
          </a:p>
          <a:p>
            <a:endParaRPr lang="en-US" sz="900" dirty="0">
              <a:solidFill>
                <a:srgbClr val="FF0000"/>
              </a:solidFill>
              <a:latin typeface="Arial" panose="020B0604020202020204" pitchFamily="34" charset="0"/>
              <a:cs typeface="Arial" panose="020B0604020202020204" pitchFamily="34" charset="0"/>
            </a:endParaRPr>
          </a:p>
          <a:p>
            <a:pPr marL="114300" indent="-114300">
              <a:buFont typeface="Wingdings" pitchFamily="2" charset="2"/>
              <a:buChar char="§"/>
            </a:pPr>
            <a:r>
              <a:rPr lang="en-US" sz="900" dirty="0" smtClean="0">
                <a:latin typeface="Arial" panose="020B0604020202020204" pitchFamily="34" charset="0"/>
                <a:cs typeface="Arial" panose="020B0604020202020204" pitchFamily="34" charset="0"/>
              </a:rPr>
              <a:t>Sponsor</a:t>
            </a:r>
            <a:r>
              <a:rPr lang="en-US" sz="900" dirty="0">
                <a:latin typeface="Arial" panose="020B0604020202020204" pitchFamily="34" charset="0"/>
                <a:cs typeface="Arial" panose="020B0604020202020204" pitchFamily="34" charset="0"/>
              </a:rPr>
              <a:t>: Doug Farrow, AFS-280 and Kathy Abbott, CSTA (AIR-100)</a:t>
            </a:r>
          </a:p>
          <a:p>
            <a:pPr marL="0" indent="0">
              <a:buNone/>
            </a:pPr>
            <a:endParaRPr lang="en-US" sz="1000" dirty="0">
              <a:latin typeface="Arial" panose="020B0604020202020204" pitchFamily="34" charset="0"/>
              <a:cs typeface="Arial" panose="020B0604020202020204" pitchFamily="34" charset="0"/>
            </a:endParaRPr>
          </a:p>
          <a:p>
            <a:endParaRPr lang="en-US" sz="1000" dirty="0"/>
          </a:p>
          <a:p>
            <a:endParaRPr lang="en-US" sz="1000" dirty="0"/>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Research to support the update of regulatory and guidance material, specifically 14 CFR Part 121, Subparts N, O &amp; Y and updates of Advisory Circulars, to include AC 120-71.</a:t>
            </a:r>
          </a:p>
          <a:p>
            <a:endParaRPr lang="en-US" dirty="0"/>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Delivered preliminary Task Management </a:t>
            </a:r>
            <a:r>
              <a:rPr lang="en-US" sz="1100" dirty="0" smtClean="0">
                <a:latin typeface="Arial" panose="020B0604020202020204" pitchFamily="34" charset="0"/>
                <a:cs typeface="Arial" panose="020B0604020202020204" pitchFamily="34" charset="0"/>
              </a:rPr>
              <a:t>report</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Delivered preliminary Fault Management report</a:t>
            </a:r>
          </a:p>
          <a:p>
            <a:endParaRPr lang="en-US" sz="1100" dirty="0">
              <a:latin typeface="Arial" panose="020B0604020202020204" pitchFamily="34" charset="0"/>
              <a:cs typeface="Arial" panose="020B0604020202020204" pitchFamily="34" charset="0"/>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826211931"/>
              </p:ext>
            </p:extLst>
          </p:nvPr>
        </p:nvGraphicFramePr>
        <p:xfrm>
          <a:off x="267277" y="3889332"/>
          <a:ext cx="3999923" cy="703898"/>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indent="-171450" algn="l" defTabSz="342900" rtl="0" eaLnBrk="1" fontAlgn="base" latinLnBrk="0" hangingPunct="1">
                        <a:spcBef>
                          <a:spcPts val="200"/>
                        </a:spcBef>
                        <a:spcAft>
                          <a:spcPts val="400"/>
                        </a:spcAft>
                        <a:buFont typeface="Arial" panose="020B0604020202020204" pitchFamily="34" charset="0"/>
                        <a:buChar char="•"/>
                      </a:pPr>
                      <a:r>
                        <a:rPr lang="en-US" sz="1100" b="0" i="0" kern="1200" dirty="0">
                          <a:solidFill>
                            <a:schemeClr val="dk1"/>
                          </a:solidFill>
                          <a:effectLst/>
                          <a:latin typeface="Arial" panose="020B0604020202020204" pitchFamily="34" charset="0"/>
                          <a:ea typeface="+mn-ea"/>
                          <a:cs typeface="Arial" panose="020B0604020202020204" pitchFamily="34" charset="0"/>
                        </a:rPr>
                        <a:t>Final Task Management report</a:t>
                      </a:r>
                    </a:p>
                  </a:txBody>
                  <a:tcPr marL="68580" marR="68580" marT="0" marB="0" anchor="ctr"/>
                </a:tc>
                <a:tc>
                  <a:txBody>
                    <a:bodyPr/>
                    <a:lstStyle/>
                    <a:p>
                      <a:pPr marL="0" marR="0" algn="ctr">
                        <a:spcBef>
                          <a:spcPts val="0"/>
                        </a:spcBef>
                        <a:spcAft>
                          <a:spcPts val="300"/>
                        </a:spcAft>
                      </a:pPr>
                      <a:r>
                        <a:rPr lang="en-US" sz="1100" b="1" dirty="0">
                          <a:effectLst/>
                          <a:latin typeface="Arial" panose="020B0604020202020204" pitchFamily="34" charset="0"/>
                          <a:ea typeface="Times New Roman" panose="02020603050405020304" pitchFamily="18" charset="0"/>
                          <a:cs typeface="Arial" panose="020B0604020202020204" pitchFamily="34" charset="0"/>
                        </a:rPr>
                        <a:t>09/30/2017</a:t>
                      </a:r>
                    </a:p>
                  </a:txBody>
                  <a:tcPr marL="68580" marR="68580" marT="0" marB="0" anchor="ctr"/>
                </a:tc>
                <a:extLst>
                  <a:ext uri="{0D108BD9-81ED-4DB2-BD59-A6C34878D82A}">
                    <a16:rowId xmlns="" xmlns:a16="http://schemas.microsoft.com/office/drawing/2014/main" val="3572208018"/>
                  </a:ext>
                </a:extLst>
              </a:tr>
              <a:tr h="351949">
                <a:tc>
                  <a:txBody>
                    <a:bodyPr/>
                    <a:lstStyle/>
                    <a:p>
                      <a:pPr marL="171450" marR="0" indent="-171450" algn="l" defTabSz="342900" rtl="0" eaLnBrk="1" fontAlgn="base" latinLnBrk="0" hangingPunct="1">
                        <a:spcBef>
                          <a:spcPts val="200"/>
                        </a:spcBef>
                        <a:spcAft>
                          <a:spcPts val="400"/>
                        </a:spcAft>
                        <a:buFont typeface="Arial" panose="020B0604020202020204" pitchFamily="34" charset="0"/>
                        <a:buChar char="•"/>
                      </a:pPr>
                      <a:r>
                        <a:rPr lang="en-US" sz="1100" b="0" i="0" kern="1200" dirty="0">
                          <a:solidFill>
                            <a:schemeClr val="dk1"/>
                          </a:solidFill>
                          <a:effectLst/>
                          <a:latin typeface="Arial" panose="020B0604020202020204" pitchFamily="34" charset="0"/>
                          <a:ea typeface="+mn-ea"/>
                          <a:cs typeface="Arial" panose="020B0604020202020204" pitchFamily="34" charset="0"/>
                        </a:rPr>
                        <a:t>Final report describing Fault Management analysis</a:t>
                      </a:r>
                    </a:p>
                  </a:txBody>
                  <a:tcPr marL="68580" marR="68580" marT="0" marB="0" anchor="ctr"/>
                </a:tc>
                <a:tc>
                  <a:txBody>
                    <a:bodyPr/>
                    <a:lstStyle/>
                    <a:p>
                      <a:pPr marL="0" marR="0" algn="ctr">
                        <a:spcBef>
                          <a:spcPts val="0"/>
                        </a:spcBef>
                        <a:spcAft>
                          <a:spcPts val="300"/>
                        </a:spcAft>
                      </a:pPr>
                      <a:r>
                        <a:rPr lang="en-US" sz="1100" b="1" dirty="0">
                          <a:effectLst/>
                          <a:latin typeface="Arial" panose="020B0604020202020204" pitchFamily="34" charset="0"/>
                          <a:ea typeface="Times New Roman" panose="02020603050405020304" pitchFamily="18" charset="0"/>
                          <a:cs typeface="Arial" panose="020B0604020202020204" pitchFamily="34" charset="0"/>
                        </a:rPr>
                        <a:t>09/30/2017</a:t>
                      </a:r>
                    </a:p>
                  </a:txBody>
                  <a:tcPr marL="68580" marR="68580" marT="0" marB="0" anchor="ct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69716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Task Management – Electronic Display Task Management</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36</a:t>
            </a:fld>
            <a:endParaRPr lang="en-US" dirty="0"/>
          </a:p>
        </p:txBody>
      </p:sp>
      <p:sp>
        <p:nvSpPr>
          <p:cNvPr id="4" name="Text Placeholder 3"/>
          <p:cNvSpPr>
            <a:spLocks noGrp="1"/>
          </p:cNvSpPr>
          <p:nvPr>
            <p:ph type="body" sz="quarter" idx="11"/>
          </p:nvPr>
        </p:nvSpPr>
        <p:spPr>
          <a:xfrm>
            <a:off x="152400" y="1295400"/>
            <a:ext cx="4267200" cy="2590800"/>
          </a:xfrm>
        </p:spPr>
        <p:txBody>
          <a:bodyPr>
            <a:noAutofit/>
          </a:bodyPr>
          <a:lstStyle/>
          <a:p>
            <a:r>
              <a:rPr lang="en-US" sz="1000" dirty="0">
                <a:latin typeface="Arial" panose="020B0604020202020204" pitchFamily="34" charset="0"/>
                <a:cs typeface="Arial" panose="020B0604020202020204" pitchFamily="34" charset="0"/>
              </a:rPr>
              <a:t>Electronic Flight Bag (EFB) capabilities continue to evolve with the advance in portable electronic device technologies and applications.  Advisory Circular 120-76C does not specifically address the challenge of using multiple EFB applications and the impact on flightcrew performance, although it does state</a:t>
            </a:r>
            <a:r>
              <a:rPr lang="en-US" sz="1000" i="1" dirty="0">
                <a:latin typeface="Arial" panose="020B0604020202020204" pitchFamily="34" charset="0"/>
                <a:cs typeface="Arial" panose="020B0604020202020204" pitchFamily="34" charset="0"/>
              </a:rPr>
              <a:t>, “The EFB software design should minimize flightcrew workload and head-down time</a:t>
            </a:r>
            <a:r>
              <a:rPr lang="en-US" sz="1000" dirty="0">
                <a:latin typeface="Arial" panose="020B0604020202020204" pitchFamily="34" charset="0"/>
                <a:cs typeface="Arial" panose="020B0604020202020204" pitchFamily="34" charset="0"/>
              </a:rPr>
              <a:t>.” Aircraft Certification Service human factors specialists have requested research to identify human factors considerations with the simultaneous use of multiple applications on an electronic display (including EFB) and to identify issues related to task switching, workload, distraction, and head-down time.   </a:t>
            </a:r>
            <a:endParaRPr lang="en-US" sz="1000" dirty="0">
              <a:solidFill>
                <a:srgbClr val="FF0000"/>
              </a:solidFill>
              <a:latin typeface="Arial" panose="020B0604020202020204" pitchFamily="34" charset="0"/>
              <a:cs typeface="Arial" panose="020B0604020202020204" pitchFamily="34" charset="0"/>
            </a:endParaRPr>
          </a:p>
          <a:p>
            <a:pPr marL="0" indent="0">
              <a:buNone/>
            </a:pPr>
            <a:endParaRPr lang="en-US" sz="800" dirty="0">
              <a:latin typeface="Arial" panose="020B0604020202020204" pitchFamily="34" charset="0"/>
              <a:cs typeface="Arial" panose="020B0604020202020204" pitchFamily="34" charset="0"/>
            </a:endParaRPr>
          </a:p>
          <a:p>
            <a:pPr marL="114300" indent="-114300">
              <a:buFont typeface="Wingdings" pitchFamily="2" charset="2"/>
              <a:buChar char="§"/>
            </a:pPr>
            <a:r>
              <a:rPr lang="en-US" sz="1000" dirty="0" smtClean="0">
                <a:latin typeface="Arial" panose="020B0604020202020204" pitchFamily="34" charset="0"/>
                <a:cs typeface="Arial" panose="020B0604020202020204" pitchFamily="34" charset="0"/>
              </a:rPr>
              <a:t>Sponsor</a:t>
            </a:r>
            <a:r>
              <a:rPr lang="en-US" sz="1000" dirty="0">
                <a:latin typeface="Arial" panose="020B0604020202020204" pitchFamily="34" charset="0"/>
                <a:cs typeface="Arial" panose="020B0604020202020204" pitchFamily="34" charset="0"/>
              </a:rPr>
              <a:t>: Cathy Swider, </a:t>
            </a:r>
            <a:r>
              <a:rPr lang="en-US" sz="1000" dirty="0" smtClean="0">
                <a:latin typeface="Arial" panose="020B0604020202020204" pitchFamily="34" charset="0"/>
                <a:cs typeface="Arial" panose="020B0604020202020204" pitchFamily="34" charset="0"/>
              </a:rPr>
              <a:t>AIR-134, </a:t>
            </a:r>
            <a:r>
              <a:rPr lang="en-US" sz="1000" dirty="0">
                <a:latin typeface="Arial" panose="020B0604020202020204" pitchFamily="34" charset="0"/>
                <a:cs typeface="Arial" panose="020B0604020202020204" pitchFamily="34" charset="0"/>
              </a:rPr>
              <a:t>Kathy Abbott CSTA (AIR-100)</a:t>
            </a:r>
          </a:p>
          <a:p>
            <a:pPr marL="0" indent="0">
              <a:buNone/>
            </a:pPr>
            <a:endParaRPr lang="en-US" sz="1000" dirty="0">
              <a:cs typeface="Arial" pitchFamily="34" charset="0"/>
            </a:endParaRPr>
          </a:p>
          <a:p>
            <a:endParaRPr lang="en-US" sz="1000" dirty="0"/>
          </a:p>
          <a:p>
            <a:endParaRPr lang="en-US" sz="1000" dirty="0"/>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Produce data driven, performance based research to update human factors guidelines for revisions to AC 120-76c.</a:t>
            </a:r>
            <a:endParaRPr lang="en-US" sz="1100" dirty="0">
              <a:solidFill>
                <a:srgbClr val="FF0000"/>
              </a:solidFill>
              <a:latin typeface="Arial" panose="020B0604020202020204" pitchFamily="34" charset="0"/>
              <a:cs typeface="Arial" panose="020B0604020202020204" pitchFamily="34" charset="0"/>
            </a:endParaRPr>
          </a:p>
          <a:p>
            <a:endParaRPr lang="en-US" dirty="0"/>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Delivered Interview questions for pilots on April 15, </a:t>
            </a:r>
            <a:r>
              <a:rPr lang="en-US" sz="1100" dirty="0" smtClean="0">
                <a:latin typeface="Arial" panose="020B0604020202020204" pitchFamily="34" charset="0"/>
                <a:cs typeface="Arial" panose="020B0604020202020204" pitchFamily="34" charset="0"/>
              </a:rPr>
              <a:t>2016</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Delivered draft report on EFB/PED task management literature review, airline EFB training materials and preliminary findings  from pilot interviews about PED usage on May 31, 2016</a:t>
            </a:r>
          </a:p>
          <a:p>
            <a:endParaRPr lang="en-US" sz="1200" dirty="0">
              <a:latin typeface="+mn-lt"/>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4186931080"/>
              </p:ext>
            </p:extLst>
          </p:nvPr>
        </p:nvGraphicFramePr>
        <p:xfrm>
          <a:off x="267277" y="3889333"/>
          <a:ext cx="3999923" cy="2178869"/>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258629">
                <a:tc>
                  <a:txBody>
                    <a:bodyPr/>
                    <a:lstStyle/>
                    <a:p>
                      <a:pPr marL="171450" marR="0" indent="-171450" algn="l" defTabSz="3429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sz="900" b="0" i="0" dirty="0">
                          <a:effectLst/>
                          <a:latin typeface="Arial" panose="020B0604020202020204" pitchFamily="34" charset="0"/>
                          <a:cs typeface="Arial" panose="020B0604020202020204" pitchFamily="34" charset="0"/>
                        </a:rPr>
                        <a:t>Draft Interview questions for pilots</a:t>
                      </a:r>
                    </a:p>
                  </a:txBody>
                  <a:tcPr anchor="ctr"/>
                </a:tc>
                <a:tc>
                  <a:txBody>
                    <a:bodyPr/>
                    <a:lstStyle/>
                    <a:p>
                      <a:pPr algn="ctr" fontAlgn="base"/>
                      <a:r>
                        <a:rPr lang="en-US" sz="900" b="1" i="0" dirty="0">
                          <a:effectLst/>
                          <a:latin typeface="Arial" panose="020B0604020202020204" pitchFamily="34" charset="0"/>
                          <a:cs typeface="Arial" panose="020B0604020202020204" pitchFamily="34" charset="0"/>
                        </a:rPr>
                        <a:t>Complete</a:t>
                      </a:r>
                    </a:p>
                  </a:txBody>
                  <a:tcPr anchor="ctr"/>
                </a:tc>
                <a:extLst>
                  <a:ext uri="{0D108BD9-81ED-4DB2-BD59-A6C34878D82A}">
                    <a16:rowId xmlns="" xmlns:a16="http://schemas.microsoft.com/office/drawing/2014/main" val="4273171298"/>
                  </a:ext>
                </a:extLst>
              </a:tr>
              <a:tr h="623946">
                <a:tc>
                  <a:txBody>
                    <a:bodyPr/>
                    <a:lstStyle/>
                    <a:p>
                      <a:pPr marL="171450" marR="0" indent="-171450" algn="l" defTabSz="3429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Arial" panose="020B0604020202020204" pitchFamily="34" charset="0"/>
                          <a:cs typeface="Arial" panose="020B0604020202020204" pitchFamily="34" charset="0"/>
                        </a:rPr>
                        <a:t>Draft report on EFB/PED task management literature review, airline EFB training materials and preliminary findings  from pilot interviews about PED usage on May 31, 2016</a:t>
                      </a:r>
                      <a:endParaRPr lang="en-US" sz="900" b="0" i="0" dirty="0">
                        <a:effectLst/>
                        <a:latin typeface="Arial" panose="020B0604020202020204" pitchFamily="34" charset="0"/>
                        <a:cs typeface="Arial" panose="020B0604020202020204" pitchFamily="34" charset="0"/>
                      </a:endParaRPr>
                    </a:p>
                  </a:txBody>
                  <a:tcPr anchor="ctr"/>
                </a:tc>
                <a:tc>
                  <a:txBody>
                    <a:bodyPr/>
                    <a:lstStyle/>
                    <a:p>
                      <a:pPr algn="ctr" fontAlgn="base"/>
                      <a:r>
                        <a:rPr lang="en-US" sz="900" b="1" i="0" dirty="0">
                          <a:effectLst/>
                          <a:latin typeface="Arial" panose="020B0604020202020204" pitchFamily="34" charset="0"/>
                          <a:cs typeface="Arial" panose="020B0604020202020204" pitchFamily="34" charset="0"/>
                        </a:rPr>
                        <a:t>Complete</a:t>
                      </a:r>
                    </a:p>
                  </a:txBody>
                  <a:tcPr anchor="ctr"/>
                </a:tc>
                <a:extLst>
                  <a:ext uri="{0D108BD9-81ED-4DB2-BD59-A6C34878D82A}">
                    <a16:rowId xmlns="" xmlns:a16="http://schemas.microsoft.com/office/drawing/2014/main" val="503418820"/>
                  </a:ext>
                </a:extLst>
              </a:tr>
              <a:tr h="623946">
                <a:tc>
                  <a:txBody>
                    <a:bodyPr/>
                    <a:lstStyle/>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Revised draft report on EFB/PED task management literature review, airline EFB training materials and preliminary findings  from pilot interviews about PED usage on Aug 15, 2016. </a:t>
                      </a:r>
                      <a:endParaRPr lang="en-US" sz="900" b="0" i="0" dirty="0">
                        <a:effectLst/>
                        <a:latin typeface="Arial" panose="020B0604020202020204" pitchFamily="34" charset="0"/>
                        <a:cs typeface="Arial" panose="020B0604020202020204" pitchFamily="34" charset="0"/>
                      </a:endParaRPr>
                    </a:p>
                  </a:txBody>
                  <a:tcPr anchor="ctr"/>
                </a:tc>
                <a:tc>
                  <a:txBody>
                    <a:bodyPr/>
                    <a:lstStyle/>
                    <a:p>
                      <a:pPr algn="ctr" fontAlgn="base"/>
                      <a:r>
                        <a:rPr lang="en-US" sz="900" b="1" i="0" dirty="0" smtClean="0">
                          <a:effectLst/>
                          <a:latin typeface="Arial" panose="020B0604020202020204" pitchFamily="34" charset="0"/>
                          <a:cs typeface="Arial" panose="020B0604020202020204" pitchFamily="34" charset="0"/>
                        </a:rPr>
                        <a:t>Complete</a:t>
                      </a:r>
                      <a:endParaRPr lang="en-US" sz="900" b="1" i="0" dirty="0">
                        <a:effectLst/>
                        <a:latin typeface="Arial" panose="020B0604020202020204" pitchFamily="34" charset="0"/>
                        <a:cs typeface="Arial" panose="020B0604020202020204" pitchFamily="34" charset="0"/>
                      </a:endParaRPr>
                    </a:p>
                  </a:txBody>
                  <a:tcPr anchor="ctr"/>
                </a:tc>
                <a:extLst>
                  <a:ext uri="{0D108BD9-81ED-4DB2-BD59-A6C34878D82A}">
                    <a16:rowId xmlns="" xmlns:a16="http://schemas.microsoft.com/office/drawing/2014/main" val="246009245"/>
                  </a:ext>
                </a:extLst>
              </a:tr>
              <a:tr h="623946">
                <a:tc>
                  <a:txBody>
                    <a:bodyPr/>
                    <a:lstStyle/>
                    <a:p>
                      <a:pPr marL="171450" indent="-171450" algn="l" fontAlgn="base">
                        <a:buFont typeface="Arial" panose="020B0604020202020204" pitchFamily="34" charset="0"/>
                        <a:buChar char="•"/>
                      </a:pPr>
                      <a:r>
                        <a:rPr lang="en-US" sz="900" dirty="0">
                          <a:latin typeface="Arial" panose="020B0604020202020204" pitchFamily="34" charset="0"/>
                          <a:cs typeface="Arial" panose="020B0604020202020204" pitchFamily="34" charset="0"/>
                        </a:rPr>
                        <a:t>Revised (#2) draft report</a:t>
                      </a:r>
                      <a:r>
                        <a:rPr lang="en-US" sz="900" baseline="0" dirty="0">
                          <a:latin typeface="Arial" panose="020B0604020202020204" pitchFamily="34" charset="0"/>
                          <a:cs typeface="Arial" panose="020B0604020202020204" pitchFamily="34" charset="0"/>
                        </a:rPr>
                        <a:t> including </a:t>
                      </a:r>
                      <a:r>
                        <a:rPr lang="en-US" sz="900" dirty="0">
                          <a:latin typeface="Arial" panose="020B0604020202020204" pitchFamily="34" charset="0"/>
                          <a:cs typeface="Arial" panose="020B0604020202020204" pitchFamily="34" charset="0"/>
                        </a:rPr>
                        <a:t>EFB/PED task management literature review, airline EFB training material, and pilot interviews with results, summary, proposed research plan and next steps</a:t>
                      </a:r>
                      <a:endParaRPr lang="en-US" sz="900" b="0" i="0" dirty="0">
                        <a:effectLst/>
                        <a:latin typeface="Arial" panose="020B0604020202020204" pitchFamily="34" charset="0"/>
                        <a:cs typeface="Arial" panose="020B0604020202020204" pitchFamily="34" charset="0"/>
                      </a:endParaRPr>
                    </a:p>
                  </a:txBody>
                  <a:tcPr anchor="ctr"/>
                </a:tc>
                <a:tc>
                  <a:txBody>
                    <a:bodyPr/>
                    <a:lstStyle/>
                    <a:p>
                      <a:pPr algn="ctr" fontAlgn="base"/>
                      <a:endParaRPr lang="en-US" sz="900" b="0" i="0" dirty="0">
                        <a:effectLst/>
                        <a:latin typeface="Arial" panose="020B0604020202020204" pitchFamily="34" charset="0"/>
                        <a:cs typeface="Arial" panose="020B0604020202020204" pitchFamily="34" charset="0"/>
                      </a:endParaRPr>
                    </a:p>
                  </a:txBody>
                  <a:tcPr anchor="ct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777171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Data Communications Human Factors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37</a:t>
            </a:fld>
            <a:endParaRPr lang="en-US" dirty="0"/>
          </a:p>
        </p:txBody>
      </p:sp>
      <p:sp>
        <p:nvSpPr>
          <p:cNvPr id="4" name="Text Placeholder 3"/>
          <p:cNvSpPr>
            <a:spLocks noGrp="1"/>
          </p:cNvSpPr>
          <p:nvPr>
            <p:ph type="body" sz="quarter" idx="11"/>
          </p:nvPr>
        </p:nvSpPr>
        <p:spPr/>
        <p:txBody>
          <a:bodyPr>
            <a:normAutofit fontScale="77500" lnSpcReduction="20000"/>
          </a:bodyPr>
          <a:lstStyle/>
          <a:p>
            <a:r>
              <a:rPr lang="en-US" dirty="0">
                <a:latin typeface="Arial" panose="020B0604020202020204" pitchFamily="34" charset="0"/>
                <a:cs typeface="Arial" panose="020B0604020202020204" pitchFamily="34" charset="0"/>
              </a:rPr>
              <a:t>Research pilot performance in the use of digital communications to provide recommendations for FAA policies, US and international standards, and operator best practices for flightcrew procedures and training.</a:t>
            </a:r>
          </a:p>
          <a:p>
            <a:r>
              <a:rPr lang="en-US" dirty="0">
                <a:latin typeface="Arial" panose="020B0604020202020204" pitchFamily="34" charset="0"/>
                <a:cs typeface="Arial" panose="020B0604020202020204" pitchFamily="34" charset="0"/>
              </a:rPr>
              <a:t>Examine flightcrew procedures for the use of pilot-controller data link communications (CPDLC) and recommend best practices to promote human performance.</a:t>
            </a:r>
          </a:p>
          <a:p>
            <a:r>
              <a:rPr lang="en-US" dirty="0">
                <a:latin typeface="Arial" panose="020B0604020202020204" pitchFamily="34" charset="0"/>
                <a:cs typeface="Arial" panose="020B0604020202020204" pitchFamily="34" charset="0"/>
              </a:rPr>
              <a:t>Examine pilot deviations related to loss of communications and other types of communication errors in the </a:t>
            </a:r>
            <a:r>
              <a:rPr lang="en-US" dirty="0" err="1">
                <a:latin typeface="Arial" panose="020B0604020202020204" pitchFamily="34" charset="0"/>
                <a:cs typeface="Arial" panose="020B0604020202020204" pitchFamily="34" charset="0"/>
              </a:rPr>
              <a:t>en</a:t>
            </a:r>
            <a:r>
              <a:rPr lang="en-US" dirty="0">
                <a:latin typeface="Arial" panose="020B0604020202020204" pitchFamily="34" charset="0"/>
                <a:cs typeface="Arial" panose="020B0604020202020204" pitchFamily="34" charset="0"/>
              </a:rPr>
              <a:t> route environment.</a:t>
            </a:r>
          </a:p>
          <a:p>
            <a:pPr marL="0" indent="0">
              <a:buNone/>
            </a:pPr>
            <a:endParaRPr lang="en-US" dirty="0">
              <a:latin typeface="Arial" panose="020B0604020202020204" pitchFamily="34" charset="0"/>
              <a:cs typeface="Arial" panose="020B0604020202020204" pitchFamily="34" charset="0"/>
            </a:endParaRPr>
          </a:p>
          <a:p>
            <a:pPr marL="114300" indent="-114300">
              <a:buFont typeface="Wingdings" pitchFamily="2" charset="2"/>
              <a:buChar char="§"/>
            </a:pPr>
            <a:r>
              <a:rPr lang="en-US" dirty="0" smtClean="0">
                <a:latin typeface="Arial" panose="020B0604020202020204" pitchFamily="34" charset="0"/>
                <a:cs typeface="Arial" panose="020B0604020202020204" pitchFamily="34" charset="0"/>
              </a:rPr>
              <a:t>Sponsor</a:t>
            </a:r>
            <a:r>
              <a:rPr lang="en-US" dirty="0">
                <a:latin typeface="Arial" panose="020B0604020202020204" pitchFamily="34" charset="0"/>
                <a:cs typeface="Arial" panose="020B0604020202020204" pitchFamily="34" charset="0"/>
              </a:rPr>
              <a:t>: Mark Patterson, AFS-470 and Tom Kraft, CSTA (Aeronautical Communications) </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Empirical basis for requirements in RTCA SC-214 minimum operational performance  standards and recommended flightcrew procedures for controller-pilot data link communications.</a:t>
            </a:r>
            <a:endParaRPr lang="en-US" sz="1100" dirty="0">
              <a:solidFill>
                <a:schemeClr val="dk1"/>
              </a:solidFill>
              <a:latin typeface="Arial" panose="020B0604020202020204" pitchFamily="34" charset="0"/>
              <a:cs typeface="Arial" panose="020B0604020202020204" pitchFamily="34" charset="0"/>
            </a:endParaRPr>
          </a:p>
          <a:p>
            <a:endParaRPr lang="en-US" dirty="0"/>
          </a:p>
        </p:txBody>
      </p:sp>
      <p:sp>
        <p:nvSpPr>
          <p:cNvPr id="6" name="Text Placeholder 5"/>
          <p:cNvSpPr>
            <a:spLocks noGrp="1"/>
          </p:cNvSpPr>
          <p:nvPr>
            <p:ph type="body" sz="quarter" idx="13"/>
          </p:nvPr>
        </p:nvSpPr>
        <p:spPr/>
        <p:txBody>
          <a:bodyPr>
            <a:normAutofit/>
          </a:bodyPr>
          <a:lstStyle/>
          <a:p>
            <a:r>
              <a:rPr lang="en-US" sz="1100" dirty="0" smtClean="0">
                <a:latin typeface="Arial" panose="020B0604020202020204" pitchFamily="34" charset="0"/>
                <a:cs typeface="Arial" panose="020B0604020202020204" pitchFamily="34" charset="0"/>
              </a:rPr>
              <a:t>Delivered report “</a:t>
            </a:r>
            <a:r>
              <a:rPr lang="en-US" sz="1100" dirty="0">
                <a:latin typeface="Arial" panose="020B0604020202020204" pitchFamily="34" charset="0"/>
                <a:cs typeface="Arial" panose="020B0604020202020204" pitchFamily="34" charset="0"/>
              </a:rPr>
              <a:t>Flightcrew Procedures for Controller Pilot Data Link Communications (CPDLC)” - DOT/FAA/TC‐15/56.</a:t>
            </a:r>
          </a:p>
          <a:p>
            <a:r>
              <a:rPr lang="en-US" sz="1100" dirty="0">
                <a:latin typeface="Arial" panose="020B0604020202020204" pitchFamily="34" charset="0"/>
                <a:cs typeface="Arial" panose="020B0604020202020204" pitchFamily="34" charset="0"/>
              </a:rPr>
              <a:t>Significantly contributed to producing RTCA DO-350 (Safety and Performance Requirements for Baseline 2 ATS Data Communication).</a:t>
            </a:r>
          </a:p>
          <a:p>
            <a:r>
              <a:rPr lang="en-US" sz="1100" dirty="0">
                <a:latin typeface="Arial" panose="020B0604020202020204" pitchFamily="34" charset="0"/>
                <a:cs typeface="Arial" panose="020B0604020202020204" pitchFamily="34" charset="0"/>
              </a:rPr>
              <a:t>Delivered report “Analysis of Reportable Events in Kansas City Center”</a:t>
            </a:r>
          </a:p>
          <a:p>
            <a:endParaRPr lang="en-US" sz="1200" dirty="0">
              <a:latin typeface="+mn-lt"/>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207297078"/>
              </p:ext>
            </p:extLst>
          </p:nvPr>
        </p:nvGraphicFramePr>
        <p:xfrm>
          <a:off x="267277" y="3889332"/>
          <a:ext cx="3999923" cy="2108486"/>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467503">
                <a:tc>
                  <a:txBody>
                    <a:bodyPr/>
                    <a:lstStyle/>
                    <a:p>
                      <a:pPr marL="171450" indent="-171450" algn="l" defTabSz="342900" rtl="0" eaLnBrk="1" fontAlgn="base" latinLnBrk="0" hangingPunct="1">
                        <a:spcBef>
                          <a:spcPts val="0"/>
                        </a:spcBef>
                        <a:spcAft>
                          <a:spcPts val="0"/>
                        </a:spcAft>
                        <a:buFont typeface="Arial" panose="020B0604020202020204" pitchFamily="34" charset="0"/>
                        <a:buChar char="•"/>
                      </a:pPr>
                      <a:r>
                        <a:rPr lang="en-US" sz="1100" b="0" i="0" kern="1200" dirty="0">
                          <a:solidFill>
                            <a:schemeClr val="dk1"/>
                          </a:solidFill>
                          <a:effectLst/>
                          <a:latin typeface="Arial" panose="020B0604020202020204" pitchFamily="34" charset="0"/>
                          <a:ea typeface="+mn-ea"/>
                          <a:cs typeface="Arial" panose="020B0604020202020204" pitchFamily="34" charset="0"/>
                        </a:rPr>
                        <a:t>Report on DataComm</a:t>
                      </a:r>
                      <a:r>
                        <a:rPr lang="en-US" sz="1100" b="0" i="0" kern="1200" baseline="0" dirty="0">
                          <a:solidFill>
                            <a:schemeClr val="dk1"/>
                          </a:solidFill>
                          <a:effectLst/>
                          <a:latin typeface="Arial" panose="020B0604020202020204" pitchFamily="34" charset="0"/>
                          <a:ea typeface="+mn-ea"/>
                          <a:cs typeface="Arial" panose="020B0604020202020204" pitchFamily="34" charset="0"/>
                        </a:rPr>
                        <a:t> SC-214 message set human factors considerations for segment 2+</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R="0" marT="0" marB="0" anchor="ctr"/>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100" b="1" dirty="0">
                          <a:effectLst/>
                          <a:latin typeface="Arial" panose="020B0604020202020204" pitchFamily="34" charset="0"/>
                          <a:ea typeface="Calibri" panose="020F0502020204030204" pitchFamily="34" charset="0"/>
                          <a:cs typeface="Arial" panose="020B0604020202020204" pitchFamily="34" charset="0"/>
                        </a:rPr>
                        <a:t>Complete</a:t>
                      </a:r>
                    </a:p>
                  </a:txBody>
                  <a:tcPr marL="45720" marR="45720" anchor="ctr" horzOverflow="overflow"/>
                </a:tc>
                <a:extLst>
                  <a:ext uri="{0D108BD9-81ED-4DB2-BD59-A6C34878D82A}">
                    <a16:rowId xmlns="" xmlns:a16="http://schemas.microsoft.com/office/drawing/2014/main" val="4273171298"/>
                  </a:ext>
                </a:extLst>
              </a:tr>
              <a:tr h="467503">
                <a:tc>
                  <a:txBody>
                    <a:bodyPr/>
                    <a:lstStyle/>
                    <a:p>
                      <a:pPr marL="171450" indent="-171450" algn="l" defTabSz="342900" rtl="0" eaLnBrk="1" fontAlgn="base" latinLnBrk="0" hangingPunct="1">
                        <a:spcBef>
                          <a:spcPts val="0"/>
                        </a:spcBef>
                        <a:spcAft>
                          <a:spcPts val="0"/>
                        </a:spcAft>
                        <a:buFont typeface="Arial" panose="020B0604020202020204" pitchFamily="34" charset="0"/>
                        <a:buChar char="•"/>
                      </a:pPr>
                      <a:r>
                        <a:rPr lang="en-US" sz="1100" b="0" i="0" kern="1200" dirty="0" err="1">
                          <a:solidFill>
                            <a:schemeClr val="dk1"/>
                          </a:solidFill>
                          <a:effectLst/>
                          <a:latin typeface="Arial" panose="020B0604020202020204" pitchFamily="34" charset="0"/>
                          <a:ea typeface="+mn-ea"/>
                          <a:cs typeface="Arial" panose="020B0604020202020204" pitchFamily="34" charset="0"/>
                        </a:rPr>
                        <a:t>DataComm</a:t>
                      </a:r>
                      <a:r>
                        <a:rPr lang="en-US" sz="1100" b="0" i="0" kern="1200" baseline="0" dirty="0">
                          <a:solidFill>
                            <a:schemeClr val="dk1"/>
                          </a:solidFill>
                          <a:effectLst/>
                          <a:latin typeface="Arial" panose="020B0604020202020204" pitchFamily="34" charset="0"/>
                          <a:ea typeface="+mn-ea"/>
                          <a:cs typeface="Arial" panose="020B0604020202020204" pitchFamily="34" charset="0"/>
                        </a:rPr>
                        <a:t>/Digital NOTAMS Research Plan</a:t>
                      </a:r>
                      <a:endParaRPr lang="en-US" sz="1100" b="0" i="0" kern="1200" dirty="0">
                        <a:solidFill>
                          <a:schemeClr val="dk1"/>
                        </a:solidFill>
                        <a:effectLst/>
                        <a:latin typeface="Arial" panose="020B0604020202020204" pitchFamily="34" charset="0"/>
                        <a:ea typeface="+mn-ea"/>
                        <a:cs typeface="Arial" panose="020B0604020202020204" pitchFamily="34" charset="0"/>
                      </a:endParaRPr>
                    </a:p>
                  </a:txBody>
                  <a:tcPr marR="0" marT="0" marB="0" anchor="ctr"/>
                </a:tc>
                <a:tc>
                  <a:txBody>
                    <a:bodyPr/>
                    <a:lstStyle/>
                    <a:p>
                      <a:pPr marL="0" marR="0" lvl="0" indent="0" algn="ctr" defTabSz="914400" rtl="0" eaLnBrk="0" fontAlgn="base" latinLnBrk="0" hangingPunct="0">
                        <a:lnSpc>
                          <a:spcPct val="100000"/>
                        </a:lnSpc>
                        <a:spcBef>
                          <a:spcPct val="50000"/>
                        </a:spcBef>
                        <a:spcAft>
                          <a:spcPct val="0"/>
                        </a:spcAft>
                        <a:buClr>
                          <a:srgbClr val="000000"/>
                        </a:buClr>
                        <a:buSzPct val="70000"/>
                        <a:buFont typeface="Wingdings" pitchFamily="2" charset="2"/>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Complete</a:t>
                      </a:r>
                    </a:p>
                  </a:txBody>
                  <a:tcPr marL="45720" marR="45720" anchor="ctr" horzOverflow="overflow"/>
                </a:tc>
                <a:extLst>
                  <a:ext uri="{0D108BD9-81ED-4DB2-BD59-A6C34878D82A}">
                    <a16:rowId xmlns="" xmlns:a16="http://schemas.microsoft.com/office/drawing/2014/main" val="503418820"/>
                  </a:ext>
                </a:extLst>
              </a:tr>
              <a:tr h="467503">
                <a:tc>
                  <a:txBody>
                    <a:bodyPr/>
                    <a:lstStyle/>
                    <a:p>
                      <a:pPr marL="171450" marR="0" indent="-171450" algn="l" defTabSz="3429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sz="1100" b="0" i="0" kern="1200" dirty="0">
                          <a:solidFill>
                            <a:schemeClr val="dk1"/>
                          </a:solidFill>
                          <a:effectLst/>
                          <a:latin typeface="Arial" panose="020B0604020202020204" pitchFamily="34" charset="0"/>
                          <a:ea typeface="+mn-ea"/>
                          <a:cs typeface="Arial" panose="020B0604020202020204" pitchFamily="34" charset="0"/>
                        </a:rPr>
                        <a:t>Final</a:t>
                      </a:r>
                      <a:r>
                        <a:rPr lang="en-US" sz="1100" b="0" i="0" kern="1200" baseline="0" dirty="0">
                          <a:solidFill>
                            <a:schemeClr val="dk1"/>
                          </a:solidFill>
                          <a:effectLst/>
                          <a:latin typeface="Arial" panose="020B0604020202020204" pitchFamily="34" charset="0"/>
                          <a:ea typeface="+mn-ea"/>
                          <a:cs typeface="Arial" panose="020B0604020202020204" pitchFamily="34" charset="0"/>
                        </a:rPr>
                        <a:t> </a:t>
                      </a:r>
                      <a:r>
                        <a:rPr lang="en-US" sz="1100" b="0" i="0" kern="1200" dirty="0">
                          <a:solidFill>
                            <a:schemeClr val="dk1"/>
                          </a:solidFill>
                          <a:effectLst/>
                          <a:latin typeface="Arial" panose="020B0604020202020204" pitchFamily="34" charset="0"/>
                          <a:ea typeface="+mn-ea"/>
                          <a:cs typeface="Arial" panose="020B0604020202020204" pitchFamily="34" charset="0"/>
                        </a:rPr>
                        <a:t>report on loss of comm pre-implementation analysis – 1.3 </a:t>
                      </a:r>
                    </a:p>
                  </a:txBody>
                  <a:tcPr marR="0" marT="0" marB="0" anchor="ctr"/>
                </a:tc>
                <a:tc>
                  <a:txBody>
                    <a:bodyPr/>
                    <a:lstStyle/>
                    <a:p>
                      <a:pPr marL="0" marR="0" lvl="0" indent="0" algn="ctr" defTabSz="914400" rtl="0" eaLnBrk="0" fontAlgn="base" latinLnBrk="0" hangingPunct="0">
                        <a:lnSpc>
                          <a:spcPct val="100000"/>
                        </a:lnSpc>
                        <a:spcBef>
                          <a:spcPct val="50000"/>
                        </a:spcBef>
                        <a:spcAft>
                          <a:spcPct val="0"/>
                        </a:spcAft>
                        <a:buClr>
                          <a:srgbClr val="000000"/>
                        </a:buClr>
                        <a:buSzPct val="70000"/>
                        <a:buFont typeface="Wingdings" pitchFamily="2" charset="2"/>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Complete</a:t>
                      </a:r>
                    </a:p>
                  </a:txBody>
                  <a:tcPr marL="45720" marR="45720" anchor="ctr" horzOverflow="overflow"/>
                </a:tc>
                <a:extLst>
                  <a:ext uri="{0D108BD9-81ED-4DB2-BD59-A6C34878D82A}">
                    <a16:rowId xmlns="" xmlns:a16="http://schemas.microsoft.com/office/drawing/2014/main" val="246009245"/>
                  </a:ext>
                </a:extLst>
              </a:tr>
              <a:tr h="607310">
                <a:tc>
                  <a:txBody>
                    <a:bodyPr/>
                    <a:lstStyle/>
                    <a:p>
                      <a:pPr marL="171450" indent="-171450" algn="l" defTabSz="342900" rtl="0" eaLnBrk="1" fontAlgn="base" latinLnBrk="0" hangingPunct="1">
                        <a:spcBef>
                          <a:spcPts val="0"/>
                        </a:spcBef>
                        <a:spcAft>
                          <a:spcPts val="0"/>
                        </a:spcAft>
                        <a:buFont typeface="Arial" panose="020B0604020202020204" pitchFamily="34" charset="0"/>
                        <a:buChar char="•"/>
                      </a:pPr>
                      <a:r>
                        <a:rPr lang="en-US" sz="1100" b="0" i="0" kern="1200" dirty="0">
                          <a:solidFill>
                            <a:schemeClr val="dk1"/>
                          </a:solidFill>
                          <a:effectLst/>
                          <a:latin typeface="Arial" panose="020B0604020202020204" pitchFamily="34" charset="0"/>
                          <a:ea typeface="+mn-ea"/>
                          <a:cs typeface="Arial" panose="020B0604020202020204" pitchFamily="34" charset="0"/>
                        </a:rPr>
                        <a:t>Summary</a:t>
                      </a:r>
                      <a:r>
                        <a:rPr lang="en-US" sz="1100" b="0" i="0" kern="1200" baseline="0" dirty="0">
                          <a:solidFill>
                            <a:schemeClr val="dk1"/>
                          </a:solidFill>
                          <a:effectLst/>
                          <a:latin typeface="Arial" panose="020B0604020202020204" pitchFamily="34" charset="0"/>
                          <a:ea typeface="+mn-ea"/>
                          <a:cs typeface="Arial" panose="020B0604020202020204" pitchFamily="34" charset="0"/>
                        </a:rPr>
                        <a:t> </a:t>
                      </a:r>
                      <a:r>
                        <a:rPr lang="en-US" sz="1100" b="0" i="0" kern="1200" dirty="0">
                          <a:solidFill>
                            <a:schemeClr val="dk1"/>
                          </a:solidFill>
                          <a:effectLst/>
                          <a:latin typeface="Arial" panose="020B0604020202020204" pitchFamily="34" charset="0"/>
                          <a:ea typeface="+mn-ea"/>
                          <a:cs typeface="Arial" panose="020B0604020202020204" pitchFamily="34" charset="0"/>
                        </a:rPr>
                        <a:t>of human factors research contributions to PARC AWG and FAA policy and guidance material developments – 1.2</a:t>
                      </a:r>
                    </a:p>
                  </a:txBody>
                  <a:tcPr marR="0" marT="0" marB="0" anchor="ctr"/>
                </a:tc>
                <a:tc>
                  <a:txBody>
                    <a:bodyPr/>
                    <a:lstStyle/>
                    <a:p>
                      <a:pPr marL="0" marR="0" lvl="0" indent="0" algn="ctr" defTabSz="914400" rtl="0" eaLnBrk="0" fontAlgn="base" latinLnBrk="0" hangingPunct="0">
                        <a:lnSpc>
                          <a:spcPct val="100000"/>
                        </a:lnSpc>
                        <a:spcBef>
                          <a:spcPct val="50000"/>
                        </a:spcBef>
                        <a:spcAft>
                          <a:spcPct val="0"/>
                        </a:spcAft>
                        <a:buClr>
                          <a:srgbClr val="000000"/>
                        </a:buClr>
                        <a:buSzPct val="70000"/>
                        <a:buFont typeface="Wingdings" pitchFamily="2" charset="2"/>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Complete</a:t>
                      </a:r>
                    </a:p>
                  </a:txBody>
                  <a:tcPr marL="45720" marR="45720" anchor="ctr" horzOverflow="overflow"/>
                </a:tc>
                <a:extLst>
                  <a:ext uri="{0D108BD9-81ED-4DB2-BD59-A6C34878D82A}">
                    <a16:rowId xmlns="" xmlns:a16="http://schemas.microsoft.com/office/drawing/2014/main" val="10001"/>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971387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cs typeface="Arial" pitchFamily="34" charset="0"/>
              </a:rPr>
              <a:t>UAS Minimum Detect and Avoid Display </a:t>
            </a:r>
            <a:r>
              <a:rPr lang="en-US" dirty="0" smtClean="0">
                <a:cs typeface="Arial" pitchFamily="34" charset="0"/>
              </a:rPr>
              <a:t>&amp; </a:t>
            </a:r>
            <a:br>
              <a:rPr lang="en-US" dirty="0" smtClean="0">
                <a:cs typeface="Arial" pitchFamily="34" charset="0"/>
              </a:rPr>
            </a:br>
            <a:r>
              <a:rPr lang="en-US" dirty="0" smtClean="0">
                <a:cs typeface="Arial" pitchFamily="34" charset="0"/>
              </a:rPr>
              <a:t>Flight </a:t>
            </a:r>
            <a:r>
              <a:rPr lang="en-US" dirty="0">
                <a:cs typeface="Arial" pitchFamily="34" charset="0"/>
              </a:rPr>
              <a:t>Path Information</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38</a:t>
            </a:fld>
            <a:endParaRPr lang="en-US" dirty="0"/>
          </a:p>
        </p:txBody>
      </p:sp>
      <p:sp>
        <p:nvSpPr>
          <p:cNvPr id="4" name="Text Placeholder 3"/>
          <p:cNvSpPr>
            <a:spLocks noGrp="1"/>
          </p:cNvSpPr>
          <p:nvPr>
            <p:ph type="body" sz="quarter" idx="11"/>
          </p:nvPr>
        </p:nvSpPr>
        <p:spPr>
          <a:xfrm>
            <a:off x="267276" y="1492250"/>
            <a:ext cx="4228523" cy="2165350"/>
          </a:xfrm>
        </p:spPr>
        <p:txBody>
          <a:bodyPr>
            <a:normAutofit fontScale="70000" lnSpcReduction="20000"/>
          </a:bodyPr>
          <a:lstStyle/>
          <a:p>
            <a:r>
              <a:rPr lang="en-US" sz="1600" dirty="0">
                <a:latin typeface="Arial" panose="020B0604020202020204" pitchFamily="34" charset="0"/>
                <a:cs typeface="Arial" panose="020B0604020202020204" pitchFamily="34" charset="0"/>
              </a:rPr>
              <a:t>The FAA’s Unmanned Aircraft Systems (UAS) Program Office requested a study that would provide scientific data to inform development of regulatory and guidance materials for Aircraft Certification of UAS control stations, specifically, to establishing the minimum requirements for approving detect and avoid (DAA) system displays that are necessary to allow a UAS pilot to remain well-clear of other aircraft.  The data support development of regulatory and guidance  material that addresses traffic Information, alerting, and flight path guidance to provide adequate UAS pilot performance. These data will be used by RTCA SC-228 for the Minimal Operational Performance Standards for DAA.</a:t>
            </a:r>
          </a:p>
          <a:p>
            <a:pPr marL="0" indent="0">
              <a:buNone/>
            </a:pPr>
            <a:endParaRPr lang="en-US" sz="1600" dirty="0">
              <a:latin typeface="Arial" panose="020B0604020202020204" pitchFamily="34" charset="0"/>
              <a:cs typeface="Arial" panose="020B0604020202020204" pitchFamily="34" charset="0"/>
            </a:endParaRPr>
          </a:p>
          <a:p>
            <a:pPr marL="114300" indent="-114300">
              <a:buFont typeface="Wingdings" pitchFamily="2" charset="2"/>
              <a:buChar char="§"/>
            </a:pPr>
            <a:r>
              <a:rPr lang="en-US" sz="1600" dirty="0" smtClean="0">
                <a:latin typeface="Arial" panose="020B0604020202020204" pitchFamily="34" charset="0"/>
                <a:cs typeface="Arial" panose="020B0604020202020204" pitchFamily="34" charset="0"/>
              </a:rPr>
              <a:t>Sponsor</a:t>
            </a:r>
            <a:r>
              <a:rPr lang="en-US" sz="1600" dirty="0">
                <a:latin typeface="Arial" panose="020B0604020202020204" pitchFamily="34" charset="0"/>
                <a:cs typeface="Arial" panose="020B0604020202020204" pitchFamily="34" charset="0"/>
              </a:rPr>
              <a:t>: Stephen Plishka, AFS-86</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Empirical basis for display and alerting requirements in RTCA  </a:t>
            </a:r>
            <a:r>
              <a:rPr lang="en-US" sz="1100" dirty="0" smtClean="0">
                <a:latin typeface="Arial" panose="020B0604020202020204" pitchFamily="34" charset="0"/>
                <a:cs typeface="Arial" panose="020B0604020202020204" pitchFamily="34" charset="0"/>
              </a:rPr>
              <a:t>SC-228 </a:t>
            </a:r>
            <a:r>
              <a:rPr lang="en-US" sz="1100" dirty="0">
                <a:latin typeface="Arial" panose="020B0604020202020204" pitchFamily="34" charset="0"/>
                <a:cs typeface="Arial" panose="020B0604020202020204" pitchFamily="34" charset="0"/>
              </a:rPr>
              <a:t>minimum operational performance  standard for UAS detect and avoid systems.</a:t>
            </a:r>
            <a:endParaRPr lang="en-US" sz="1100" dirty="0">
              <a:solidFill>
                <a:schemeClr val="dk1"/>
              </a:solidFill>
              <a:latin typeface="Arial" panose="020B0604020202020204" pitchFamily="34" charset="0"/>
              <a:cs typeface="Arial" panose="020B0604020202020204" pitchFamily="34" charset="0"/>
            </a:endParaRPr>
          </a:p>
          <a:p>
            <a:endParaRPr lang="en-US" dirty="0"/>
          </a:p>
        </p:txBody>
      </p:sp>
      <p:sp>
        <p:nvSpPr>
          <p:cNvPr id="6" name="Text Placeholder 5"/>
          <p:cNvSpPr>
            <a:spLocks noGrp="1"/>
          </p:cNvSpPr>
          <p:nvPr>
            <p:ph type="body" sz="quarter" idx="13"/>
          </p:nvPr>
        </p:nvSpPr>
        <p:spPr/>
        <p:txBody>
          <a:bodyPr>
            <a:normAutofit/>
          </a:bodyPr>
          <a:lstStyle/>
          <a:p>
            <a:r>
              <a:rPr lang="en-US" sz="1100" dirty="0">
                <a:latin typeface="Arial" panose="020B0604020202020204" pitchFamily="34" charset="0"/>
                <a:cs typeface="Arial" panose="020B0604020202020204" pitchFamily="34" charset="0"/>
              </a:rPr>
              <a:t>Completed </a:t>
            </a:r>
            <a:r>
              <a:rPr lang="en-US" sz="1100" dirty="0" smtClean="0">
                <a:latin typeface="Arial" panose="020B0604020202020204" pitchFamily="34" charset="0"/>
                <a:cs typeface="Arial" panose="020B0604020202020204" pitchFamily="34" charset="0"/>
              </a:rPr>
              <a:t>initial simulations </a:t>
            </a:r>
            <a:r>
              <a:rPr lang="en-US" sz="1100" dirty="0">
                <a:latin typeface="Arial" panose="020B0604020202020204" pitchFamily="34" charset="0"/>
                <a:cs typeface="Arial" panose="020B0604020202020204" pitchFamily="34" charset="0"/>
              </a:rPr>
              <a:t>for UAS Detect and Avoid – March 2016</a:t>
            </a:r>
          </a:p>
          <a:p>
            <a:r>
              <a:rPr lang="en-US" sz="1100" dirty="0">
                <a:latin typeface="Arial" panose="020B0604020202020204" pitchFamily="34" charset="0"/>
                <a:cs typeface="Arial" panose="020B0604020202020204" pitchFamily="34" charset="0"/>
              </a:rPr>
              <a:t>Completed data </a:t>
            </a:r>
            <a:r>
              <a:rPr lang="en-US" sz="1100" dirty="0" smtClean="0">
                <a:latin typeface="Arial" panose="020B0604020202020204" pitchFamily="34" charset="0"/>
                <a:cs typeface="Arial" panose="020B0604020202020204" pitchFamily="34" charset="0"/>
              </a:rPr>
              <a:t>analysis</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Completed quick-look on </a:t>
            </a:r>
            <a:r>
              <a:rPr lang="en-US" sz="1100" dirty="0" smtClean="0">
                <a:latin typeface="Arial" panose="020B0604020202020204" pitchFamily="34" charset="0"/>
                <a:cs typeface="Arial" panose="020B0604020202020204" pitchFamily="34" charset="0"/>
              </a:rPr>
              <a:t>initial study </a:t>
            </a:r>
            <a:r>
              <a:rPr lang="en-US" sz="1100" dirty="0">
                <a:latin typeface="Arial" panose="020B0604020202020204" pitchFamily="34" charset="0"/>
                <a:cs typeface="Arial" panose="020B0604020202020204" pitchFamily="34" charset="0"/>
              </a:rPr>
              <a:t>findings</a:t>
            </a:r>
          </a:p>
          <a:p>
            <a:endParaRPr lang="en-US" sz="1200" dirty="0">
              <a:latin typeface="+mn-lt"/>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2910318061"/>
              </p:ext>
            </p:extLst>
          </p:nvPr>
        </p:nvGraphicFramePr>
        <p:xfrm>
          <a:off x="267277" y="3889332"/>
          <a:ext cx="3999923" cy="2009819"/>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467503">
                <a:tc>
                  <a:txBody>
                    <a:bodyPr/>
                    <a:lstStyle/>
                    <a:p>
                      <a:pPr marL="171450" marR="0" indent="-171450">
                        <a:spcBef>
                          <a:spcPts val="0"/>
                        </a:spcBef>
                        <a:spcAft>
                          <a:spcPts val="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cs typeface="Arial" panose="020B0604020202020204" pitchFamily="34" charset="0"/>
                        </a:rPr>
                        <a:t>Run simulation</a:t>
                      </a:r>
                      <a:r>
                        <a:rPr lang="en-US" sz="1100" baseline="0" dirty="0">
                          <a:effectLst/>
                          <a:latin typeface="Arial" panose="020B0604020202020204" pitchFamily="34" charset="0"/>
                          <a:ea typeface="Calibri" panose="020F0502020204030204" pitchFamily="34" charset="0"/>
                          <a:cs typeface="Arial" panose="020B0604020202020204" pitchFamily="34" charset="0"/>
                        </a:rPr>
                        <a:t> for UAS Detect and Avoid (WJHTC)</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100" b="1" dirty="0">
                          <a:effectLst/>
                          <a:latin typeface="Arial" panose="020B0604020202020204" pitchFamily="34" charset="0"/>
                          <a:ea typeface="Calibri" panose="020F0502020204030204" pitchFamily="34" charset="0"/>
                          <a:cs typeface="Arial" panose="020B0604020202020204" pitchFamily="34" charset="0"/>
                        </a:rPr>
                        <a:t>Complete</a:t>
                      </a:r>
                    </a:p>
                  </a:txBody>
                  <a:tcPr marL="45720" marR="45720" anchor="ctr" horzOverflow="overflow"/>
                </a:tc>
                <a:extLst>
                  <a:ext uri="{0D108BD9-81ED-4DB2-BD59-A6C34878D82A}">
                    <a16:rowId xmlns="" xmlns:a16="http://schemas.microsoft.com/office/drawing/2014/main" val="4273171298"/>
                  </a:ext>
                </a:extLst>
              </a:tr>
              <a:tr h="607310">
                <a:tc>
                  <a:txBody>
                    <a:bodyPr/>
                    <a:lstStyle/>
                    <a:p>
                      <a:pPr marL="171450" marR="0" indent="-171450">
                        <a:spcBef>
                          <a:spcPts val="0"/>
                        </a:spcBef>
                        <a:spcAft>
                          <a:spcPts val="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cs typeface="Arial" panose="020B0604020202020204" pitchFamily="34" charset="0"/>
                        </a:rPr>
                        <a:t>Technical Report on minimum DAA display requirements, alerting requirements, and human interface recommendations (CAMI)</a:t>
                      </a: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100" b="1" dirty="0">
                          <a:effectLst/>
                          <a:latin typeface="Arial" panose="020B0604020202020204" pitchFamily="34" charset="0"/>
                          <a:ea typeface="Calibri" panose="020F0502020204030204" pitchFamily="34" charset="0"/>
                          <a:cs typeface="Arial" panose="020B0604020202020204" pitchFamily="34" charset="0"/>
                        </a:rPr>
                        <a:t>12/31/2016</a:t>
                      </a:r>
                    </a:p>
                  </a:txBody>
                  <a:tcPr marL="45720" marR="45720" anchor="ctr" horzOverflow="overflow"/>
                </a:tc>
                <a:extLst>
                  <a:ext uri="{0D108BD9-81ED-4DB2-BD59-A6C34878D82A}">
                    <a16:rowId xmlns="" xmlns:a16="http://schemas.microsoft.com/office/drawing/2014/main" val="503418820"/>
                  </a:ext>
                </a:extLst>
              </a:tr>
              <a:tr h="467503">
                <a:tc>
                  <a:txBody>
                    <a:bodyPr/>
                    <a:lstStyle/>
                    <a:p>
                      <a:pPr marL="171450" marR="0" indent="-171450">
                        <a:spcBef>
                          <a:spcPts val="0"/>
                        </a:spcBef>
                        <a:spcAft>
                          <a:spcPts val="0"/>
                        </a:spcAft>
                        <a:buFont typeface="Arial" panose="020B0604020202020204" pitchFamily="34" charset="0"/>
                        <a:buChar char="•"/>
                      </a:pPr>
                      <a:r>
                        <a:rPr lang="en-US" sz="1100" baseline="0" dirty="0">
                          <a:effectLst/>
                          <a:latin typeface="Arial" panose="020B0604020202020204" pitchFamily="34" charset="0"/>
                          <a:ea typeface="Calibri" panose="020F0502020204030204" pitchFamily="34" charset="0"/>
                          <a:cs typeface="Arial" panose="020B0604020202020204" pitchFamily="34" charset="0"/>
                        </a:rPr>
                        <a:t>Run full mission simulations using recommended displays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100" b="1" dirty="0">
                          <a:effectLst/>
                          <a:latin typeface="Arial" panose="020B0604020202020204" pitchFamily="34" charset="0"/>
                          <a:ea typeface="Calibri" panose="020F0502020204030204" pitchFamily="34" charset="0"/>
                          <a:cs typeface="Arial" panose="020B0604020202020204" pitchFamily="34" charset="0"/>
                        </a:rPr>
                        <a:t>09/30/2017</a:t>
                      </a:r>
                    </a:p>
                  </a:txBody>
                  <a:tcPr marL="45720" marR="45720" anchor="ctr" horzOverflow="overflow"/>
                </a:tc>
                <a:extLst>
                  <a:ext uri="{0D108BD9-81ED-4DB2-BD59-A6C34878D82A}">
                    <a16:rowId xmlns="" xmlns:a16="http://schemas.microsoft.com/office/drawing/2014/main" val="246009245"/>
                  </a:ext>
                </a:extLst>
              </a:tr>
              <a:tr h="467503">
                <a:tc>
                  <a:txBody>
                    <a:bodyPr/>
                    <a:lstStyle/>
                    <a:p>
                      <a:pPr marL="171450" marR="0" indent="-171450">
                        <a:spcBef>
                          <a:spcPts val="0"/>
                        </a:spcBef>
                        <a:spcAft>
                          <a:spcPts val="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cs typeface="Arial" panose="020B0604020202020204" pitchFamily="34" charset="0"/>
                        </a:rPr>
                        <a:t>Report</a:t>
                      </a:r>
                      <a:r>
                        <a:rPr lang="en-US" sz="1100" baseline="0" dirty="0">
                          <a:effectLst/>
                          <a:latin typeface="Arial" panose="020B0604020202020204" pitchFamily="34" charset="0"/>
                          <a:ea typeface="Calibri" panose="020F0502020204030204" pitchFamily="34" charset="0"/>
                          <a:cs typeface="Arial" panose="020B0604020202020204" pitchFamily="34" charset="0"/>
                        </a:rPr>
                        <a:t> documenting the results of full mission simulations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defRPr/>
                      </a:pPr>
                      <a:r>
                        <a:rPr lang="en-US" sz="1100" b="1" dirty="0">
                          <a:effectLst/>
                          <a:latin typeface="Arial" panose="020B0604020202020204" pitchFamily="34" charset="0"/>
                          <a:ea typeface="Calibri" panose="020F0502020204030204" pitchFamily="34" charset="0"/>
                          <a:cs typeface="Arial" panose="020B0604020202020204" pitchFamily="34" charset="0"/>
                        </a:rPr>
                        <a:t>09/30/2017</a:t>
                      </a:r>
                    </a:p>
                  </a:txBody>
                  <a:tcPr marL="45720" marR="45720" anchor="ctr" horzOverflow="overflow"/>
                </a:tc>
                <a:extLst>
                  <a:ext uri="{0D108BD9-81ED-4DB2-BD59-A6C34878D82A}">
                    <a16:rowId xmlns="" xmlns:a16="http://schemas.microsoft.com/office/drawing/2014/main" val="10001"/>
                  </a:ext>
                </a:extLst>
              </a:tr>
            </a:tbl>
          </a:graphicData>
        </a:graphic>
      </p:graphicFrame>
      <p:grpSp>
        <p:nvGrpSpPr>
          <p:cNvPr id="9" name="Group 16"/>
          <p:cNvGrpSpPr>
            <a:grpSpLocks/>
          </p:cNvGrpSpPr>
          <p:nvPr/>
        </p:nvGrpSpPr>
        <p:grpSpPr bwMode="auto">
          <a:xfrm>
            <a:off x="7621588" y="25400"/>
            <a:ext cx="1498600" cy="1512888"/>
            <a:chOff x="6123336" y="4074160"/>
            <a:chExt cx="2255282" cy="2275840"/>
          </a:xfrm>
        </p:grpSpPr>
        <p:sp>
          <p:nvSpPr>
            <p:cNvPr id="10" name="Rectangle 9"/>
            <p:cNvSpPr/>
            <p:nvPr/>
          </p:nvSpPr>
          <p:spPr>
            <a:xfrm>
              <a:off x="6137670" y="4074160"/>
              <a:ext cx="2240948" cy="22758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1" name="Rectangle 10"/>
            <p:cNvSpPr/>
            <p:nvPr/>
          </p:nvSpPr>
          <p:spPr>
            <a:xfrm rot="2700000">
              <a:off x="6758856" y="5435339"/>
              <a:ext cx="131344" cy="126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cxnSp>
          <p:nvCxnSpPr>
            <p:cNvPr id="12" name="Straight Connector 11"/>
            <p:cNvCxnSpPr/>
            <p:nvPr/>
          </p:nvCxnSpPr>
          <p:spPr bwMode="auto">
            <a:xfrm>
              <a:off x="7234253" y="5829399"/>
              <a:ext cx="0" cy="257913"/>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auto">
            <a:xfrm rot="5400000">
              <a:off x="7234254" y="5791135"/>
              <a:ext cx="0" cy="253241"/>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auto">
            <a:xfrm flipH="1">
              <a:off x="7179305" y="6041937"/>
              <a:ext cx="107507" cy="0"/>
            </a:xfrm>
            <a:prstGeom prst="line">
              <a:avLst/>
            </a:prstGeom>
            <a:ln w="25400" cap="rnd">
              <a:solidFill>
                <a:srgbClr val="00FFFF"/>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rot="7363454">
              <a:off x="6346739" y="6055033"/>
              <a:ext cx="124180" cy="183959"/>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6" name="Freeform 15"/>
            <p:cNvSpPr/>
            <p:nvPr/>
          </p:nvSpPr>
          <p:spPr>
            <a:xfrm rot="9835990">
              <a:off x="7721623" y="5841338"/>
              <a:ext cx="124232" cy="188659"/>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7" name="Freeform 16"/>
            <p:cNvSpPr/>
            <p:nvPr/>
          </p:nvSpPr>
          <p:spPr>
            <a:xfrm rot="17979370">
              <a:off x="6153226" y="5075921"/>
              <a:ext cx="124180" cy="183958"/>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8" name="Rectangle 17"/>
            <p:cNvSpPr/>
            <p:nvPr/>
          </p:nvSpPr>
          <p:spPr>
            <a:xfrm rot="2700000">
              <a:off x="8099123" y="5012649"/>
              <a:ext cx="128956" cy="129010"/>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19" name="TextBox 214"/>
            <p:cNvSpPr txBox="1">
              <a:spLocks noChangeArrowheads="1"/>
            </p:cNvSpPr>
            <p:nvPr/>
          </p:nvSpPr>
          <p:spPr bwMode="auto">
            <a:xfrm>
              <a:off x="6136672" y="4936068"/>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+16</a:t>
              </a:r>
            </a:p>
          </p:txBody>
        </p:sp>
        <p:sp>
          <p:nvSpPr>
            <p:cNvPr id="20" name="TextBox 218"/>
            <p:cNvSpPr txBox="1">
              <a:spLocks noChangeArrowheads="1"/>
            </p:cNvSpPr>
            <p:nvPr/>
          </p:nvSpPr>
          <p:spPr bwMode="auto">
            <a:xfrm>
              <a:off x="8056912" y="5173134"/>
              <a:ext cx="18755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-09</a:t>
              </a:r>
            </a:p>
          </p:txBody>
        </p:sp>
        <p:sp>
          <p:nvSpPr>
            <p:cNvPr id="21" name="TextBox 221"/>
            <p:cNvSpPr txBox="1">
              <a:spLocks noChangeArrowheads="1"/>
            </p:cNvSpPr>
            <p:nvPr/>
          </p:nvSpPr>
          <p:spPr bwMode="auto">
            <a:xfrm>
              <a:off x="6728411" y="5239173"/>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+10</a:t>
              </a:r>
            </a:p>
          </p:txBody>
        </p:sp>
        <p:sp>
          <p:nvSpPr>
            <p:cNvPr id="22" name="TextBox 222"/>
            <p:cNvSpPr txBox="1">
              <a:spLocks noChangeArrowheads="1"/>
            </p:cNvSpPr>
            <p:nvPr/>
          </p:nvSpPr>
          <p:spPr bwMode="auto">
            <a:xfrm>
              <a:off x="7690199" y="6041813"/>
              <a:ext cx="18755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-25</a:t>
              </a:r>
            </a:p>
          </p:txBody>
        </p:sp>
        <p:sp>
          <p:nvSpPr>
            <p:cNvPr id="23" name="TextBox 225"/>
            <p:cNvSpPr txBox="1">
              <a:spLocks noChangeArrowheads="1"/>
            </p:cNvSpPr>
            <p:nvPr/>
          </p:nvSpPr>
          <p:spPr bwMode="auto">
            <a:xfrm>
              <a:off x="7905226" y="5327227"/>
              <a:ext cx="31170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000" b="0">
                  <a:solidFill>
                    <a:schemeClr val="bg1"/>
                  </a:solidFill>
                  <a:latin typeface="Calibri" pitchFamily="34" charset="0"/>
                </a:rPr>
                <a:t>5 nm</a:t>
              </a:r>
            </a:p>
          </p:txBody>
        </p:sp>
        <p:sp>
          <p:nvSpPr>
            <p:cNvPr id="24" name="TextBox 226"/>
            <p:cNvSpPr txBox="1">
              <a:spLocks noChangeArrowheads="1"/>
            </p:cNvSpPr>
            <p:nvPr/>
          </p:nvSpPr>
          <p:spPr bwMode="auto">
            <a:xfrm>
              <a:off x="6298358" y="5887721"/>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chemeClr val="bg1"/>
                  </a:solidFill>
                  <a:latin typeface="Calibri" pitchFamily="34" charset="0"/>
                </a:rPr>
                <a:t>+26</a:t>
              </a:r>
            </a:p>
          </p:txBody>
        </p:sp>
        <p:sp>
          <p:nvSpPr>
            <p:cNvPr id="25" name="TextBox 213"/>
            <p:cNvSpPr txBox="1">
              <a:spLocks noChangeArrowheads="1"/>
            </p:cNvSpPr>
            <p:nvPr/>
          </p:nvSpPr>
          <p:spPr bwMode="auto">
            <a:xfrm>
              <a:off x="6551675" y="4351114"/>
              <a:ext cx="21480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rgbClr val="FFFF00"/>
                  </a:solidFill>
                  <a:latin typeface="Calibri" pitchFamily="34" charset="0"/>
                </a:rPr>
                <a:t>+09</a:t>
              </a:r>
            </a:p>
          </p:txBody>
        </p:sp>
        <p:cxnSp>
          <p:nvCxnSpPr>
            <p:cNvPr id="26" name="Straight Arrow Connector 25"/>
            <p:cNvCxnSpPr/>
            <p:nvPr/>
          </p:nvCxnSpPr>
          <p:spPr>
            <a:xfrm>
              <a:off x="6883060" y="4606702"/>
              <a:ext cx="0" cy="171942"/>
            </a:xfrm>
            <a:prstGeom prst="straightConnector1">
              <a:avLst/>
            </a:prstGeom>
            <a:ln w="127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6541422" y="4570880"/>
              <a:ext cx="279522" cy="286569"/>
            </a:xfrm>
            <a:prstGeom prst="ellipse">
              <a:avLst/>
            </a:prstGeom>
            <a:noFill/>
            <a:ln w="158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a:defRPr/>
              </a:pPr>
              <a:endParaRPr lang="en-US" dirty="0"/>
            </a:p>
          </p:txBody>
        </p:sp>
        <p:sp>
          <p:nvSpPr>
            <p:cNvPr id="28" name="Freeform 27"/>
            <p:cNvSpPr/>
            <p:nvPr/>
          </p:nvSpPr>
          <p:spPr bwMode="auto">
            <a:xfrm rot="7662292">
              <a:off x="6619093" y="4619798"/>
              <a:ext cx="124180" cy="183959"/>
            </a:xfrm>
            <a:custGeom>
              <a:avLst/>
              <a:gdLst>
                <a:gd name="connsiteX0" fmla="*/ 57150 w 116681"/>
                <a:gd name="connsiteY0" fmla="*/ 0 h 176212"/>
                <a:gd name="connsiteX1" fmla="*/ 0 w 116681"/>
                <a:gd name="connsiteY1" fmla="*/ 176212 h 176212"/>
                <a:gd name="connsiteX2" fmla="*/ 57150 w 116681"/>
                <a:gd name="connsiteY2" fmla="*/ 123825 h 176212"/>
                <a:gd name="connsiteX3" fmla="*/ 116681 w 116681"/>
                <a:gd name="connsiteY3" fmla="*/ 171450 h 176212"/>
                <a:gd name="connsiteX4" fmla="*/ 57150 w 116681"/>
                <a:gd name="connsiteY4" fmla="*/ 0 h 176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681" h="176212">
                  <a:moveTo>
                    <a:pt x="57150" y="0"/>
                  </a:moveTo>
                  <a:lnTo>
                    <a:pt x="0" y="176212"/>
                  </a:lnTo>
                  <a:lnTo>
                    <a:pt x="57150" y="123825"/>
                  </a:lnTo>
                  <a:lnTo>
                    <a:pt x="116681" y="171450"/>
                  </a:lnTo>
                  <a:lnTo>
                    <a:pt x="57150" y="0"/>
                  </a:lnTo>
                  <a:close/>
                </a:path>
              </a:pathLst>
            </a:custGeom>
            <a:solidFill>
              <a:srgbClr val="FFFF00"/>
            </a:soli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fontAlgn="auto">
                <a:spcBef>
                  <a:spcPts val="0"/>
                </a:spcBef>
                <a:spcAft>
                  <a:spcPts val="0"/>
                </a:spcAft>
                <a:defRPr/>
              </a:pPr>
              <a:endParaRPr lang="en-US" dirty="0"/>
            </a:p>
          </p:txBody>
        </p:sp>
        <p:sp>
          <p:nvSpPr>
            <p:cNvPr id="29" name="TextBox 213"/>
            <p:cNvSpPr txBox="1">
              <a:spLocks noChangeArrowheads="1"/>
            </p:cNvSpPr>
            <p:nvPr/>
          </p:nvSpPr>
          <p:spPr bwMode="auto">
            <a:xfrm>
              <a:off x="6451711" y="4854788"/>
              <a:ext cx="47929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rgbClr val="FFFF00"/>
                  </a:solidFill>
                  <a:latin typeface="Calibri" pitchFamily="34" charset="0"/>
                </a:rPr>
                <a:t>UAL 455</a:t>
              </a:r>
            </a:p>
          </p:txBody>
        </p:sp>
        <p:sp>
          <p:nvSpPr>
            <p:cNvPr id="30" name="TextBox 220"/>
            <p:cNvSpPr txBox="1">
              <a:spLocks noChangeArrowheads="1"/>
            </p:cNvSpPr>
            <p:nvPr/>
          </p:nvSpPr>
          <p:spPr bwMode="auto">
            <a:xfrm>
              <a:off x="7079265" y="4074160"/>
              <a:ext cx="21640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r>
                <a:rPr lang="en-US" altLang="en-US" sz="1100" b="0">
                  <a:solidFill>
                    <a:srgbClr val="00FFFF"/>
                  </a:solidFill>
                  <a:latin typeface="Calibri" pitchFamily="34" charset="0"/>
                </a:rPr>
                <a:t>075</a:t>
              </a:r>
            </a:p>
          </p:txBody>
        </p:sp>
        <p:sp>
          <p:nvSpPr>
            <p:cNvPr id="31" name="Rectangle 30"/>
            <p:cNvSpPr/>
            <p:nvPr/>
          </p:nvSpPr>
          <p:spPr>
            <a:xfrm>
              <a:off x="7038349" y="4098041"/>
              <a:ext cx="389419" cy="191046"/>
            </a:xfrm>
            <a:prstGeom prst="rect">
              <a:avLst/>
            </a:prstGeom>
            <a:noFill/>
            <a:ln w="12700">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anchor="ctr"/>
            <a:lstStyle/>
            <a:p>
              <a:pPr algn="ctr">
                <a:defRPr/>
              </a:pPr>
              <a:endParaRPr lang="en-US" dirty="0"/>
            </a:p>
          </p:txBody>
        </p:sp>
        <p:sp>
          <p:nvSpPr>
            <p:cNvPr id="32" name="TextBox 220"/>
            <p:cNvSpPr txBox="1">
              <a:spLocks noChangeArrowheads="1"/>
            </p:cNvSpPr>
            <p:nvPr/>
          </p:nvSpPr>
          <p:spPr bwMode="auto">
            <a:xfrm>
              <a:off x="7408497" y="4082627"/>
              <a:ext cx="98" cy="254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endParaRPr lang="en-US" altLang="en-US" sz="1100" b="0">
                <a:solidFill>
                  <a:srgbClr val="00FFFF"/>
                </a:solidFill>
                <a:latin typeface="Calibri" pitchFamily="34" charset="0"/>
              </a:endParaRPr>
            </a:p>
          </p:txBody>
        </p:sp>
        <p:cxnSp>
          <p:nvCxnSpPr>
            <p:cNvPr id="33" name="Straight Connector 32"/>
            <p:cNvCxnSpPr/>
            <p:nvPr/>
          </p:nvCxnSpPr>
          <p:spPr>
            <a:xfrm flipH="1">
              <a:off x="7234253" y="4289087"/>
              <a:ext cx="4778" cy="1533147"/>
            </a:xfrm>
            <a:prstGeom prst="line">
              <a:avLst/>
            </a:prstGeom>
            <a:ln>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694323" y="4723717"/>
              <a:ext cx="253241" cy="219703"/>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5" name="Rectangle 34"/>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178005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5012"/>
            <a:ext cx="8229600" cy="3182587"/>
          </a:xfrm>
        </p:spPr>
        <p:txBody>
          <a:bodyPr/>
          <a:lstStyle/>
          <a:p>
            <a:pPr lvl="1"/>
            <a:r>
              <a:rPr lang="en-US" dirty="0" smtClean="0">
                <a:solidFill>
                  <a:schemeClr val="tx1"/>
                </a:solidFill>
                <a:latin typeface="+mj-lt"/>
              </a:rPr>
              <a:t/>
            </a:r>
            <a:br>
              <a:rPr lang="en-US" dirty="0" smtClean="0">
                <a:solidFill>
                  <a:schemeClr val="tx1"/>
                </a:solidFill>
                <a:latin typeface="+mj-lt"/>
              </a:rPr>
            </a:br>
            <a:r>
              <a:rPr lang="en-US" dirty="0" smtClean="0">
                <a:solidFill>
                  <a:schemeClr val="tx1"/>
                </a:solidFill>
                <a:latin typeface="+mj-lt"/>
              </a:rPr>
              <a:t/>
            </a:r>
            <a:br>
              <a:rPr lang="en-US" dirty="0" smtClean="0">
                <a:solidFill>
                  <a:schemeClr val="tx1"/>
                </a:solidFill>
                <a:latin typeface="+mj-lt"/>
              </a:rPr>
            </a:br>
            <a:r>
              <a:rPr lang="en-US" dirty="0" smtClean="0">
                <a:solidFill>
                  <a:schemeClr val="tx1"/>
                </a:solidFill>
                <a:latin typeface="+mj-lt"/>
              </a:rPr>
              <a:t>NEXTGEN-FLIGHT DECK SYSTEMS-FLIGHTCREW INTERFACES, INSTALLATION, INTEGRATION, AND OPERATIONS</a:t>
            </a:r>
            <a:br>
              <a:rPr lang="en-US" dirty="0" smtClean="0">
                <a:solidFill>
                  <a:schemeClr val="tx1"/>
                </a:solidFill>
                <a:latin typeface="+mj-lt"/>
              </a:rPr>
            </a:br>
            <a:endParaRPr lang="en-US" dirty="0">
              <a:latin typeface="+mj-lt"/>
            </a:endParaRPr>
          </a:p>
        </p:txBody>
      </p:sp>
      <p:sp>
        <p:nvSpPr>
          <p:cNvPr id="4" name="Slide Number Placeholder 3"/>
          <p:cNvSpPr>
            <a:spLocks noGrp="1"/>
          </p:cNvSpPr>
          <p:nvPr>
            <p:ph type="sldNum" sz="quarter" idx="12"/>
          </p:nvPr>
        </p:nvSpPr>
        <p:spPr/>
        <p:txBody>
          <a:bodyPr/>
          <a:lstStyle/>
          <a:p>
            <a:fld id="{6956346A-FCAD-4C70-B443-94D65C3927EB}" type="slidenum">
              <a:rPr lang="en-US" smtClean="0">
                <a:solidFill>
                  <a:schemeClr val="bg1"/>
                </a:solidFill>
              </a:rPr>
              <a:t>4</a:t>
            </a:fld>
            <a:endParaRPr lang="en-US" dirty="0">
              <a:solidFill>
                <a:schemeClr val="bg1"/>
              </a:solidFill>
            </a:endParaRPr>
          </a:p>
        </p:txBody>
      </p:sp>
      <p:sp>
        <p:nvSpPr>
          <p:cNvPr id="6" name="Slide Number Placeholder 2"/>
          <p:cNvSpPr>
            <a:spLocks noGrp="1"/>
          </p:cNvSpPr>
          <p:nvPr>
            <p:ph type="sldNum" sz="quarter" idx="10"/>
          </p:nvPr>
        </p:nvSpPr>
        <p:spPr>
          <a:xfrm>
            <a:off x="6858000" y="6400800"/>
            <a:ext cx="2133600" cy="323850"/>
          </a:xfrm>
        </p:spPr>
        <p:txBody>
          <a:bodyPr/>
          <a:lstStyle/>
          <a:p>
            <a:pPr>
              <a:defRPr/>
            </a:pPr>
            <a:fld id="{912EE38F-6531-4F65-B842-D6CB9F70EFDF}" type="slidenum">
              <a:rPr lang="en-US" smtClean="0"/>
              <a:pPr>
                <a:defRPr/>
              </a:pPr>
              <a:t>4</a:t>
            </a:fld>
            <a:endParaRPr lang="en-US" dirty="0"/>
          </a:p>
        </p:txBody>
      </p:sp>
      <p:sp>
        <p:nvSpPr>
          <p:cNvPr id="5" name="Rectangle 4"/>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667898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563563" y="122238"/>
            <a:ext cx="847248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2000">
                <a:solidFill>
                  <a:srgbClr val="1D2F68"/>
                </a:solidFill>
              </a:rPr>
              <a:t>NextGen: Flight deck systems: flightcrew interfaces, installation, integration and operations R&amp;D (A12C.HFNG.4)</a:t>
            </a:r>
          </a:p>
        </p:txBody>
      </p:sp>
      <p:sp>
        <p:nvSpPr>
          <p:cNvPr id="3075" name="Rectangle 3"/>
          <p:cNvSpPr>
            <a:spLocks noChangeArrowheads="1"/>
          </p:cNvSpPr>
          <p:nvPr/>
        </p:nvSpPr>
        <p:spPr bwMode="auto">
          <a:xfrm>
            <a:off x="207963" y="3405188"/>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700" u="sng">
                <a:solidFill>
                  <a:srgbClr val="000000"/>
                </a:solidFill>
              </a:rPr>
              <a:t>Critical Milestones</a:t>
            </a:r>
            <a:r>
              <a:rPr lang="en-US" altLang="en-US" sz="1700" b="0">
                <a:solidFill>
                  <a:srgbClr val="000000"/>
                </a:solidFill>
              </a:rPr>
              <a:t>  </a:t>
            </a:r>
            <a:endParaRPr lang="en-US" altLang="en-US" sz="1700" b="0" i="1">
              <a:solidFill>
                <a:srgbClr val="000000"/>
              </a:solidFill>
            </a:endParaRP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Sponsor  Outcome</a:t>
            </a:r>
          </a:p>
        </p:txBody>
      </p:sp>
      <p:sp>
        <p:nvSpPr>
          <p:cNvPr id="5"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r>
              <a:rPr lang="en-US" b="1" u="sng" dirty="0" smtClean="0">
                <a:solidFill>
                  <a:srgbClr val="000000"/>
                </a:solidFill>
              </a:rPr>
              <a:t>Research Requirement</a:t>
            </a:r>
            <a:r>
              <a:rPr lang="en-US" sz="2400" b="1" u="sng" dirty="0" smtClean="0">
                <a:solidFill>
                  <a:srgbClr val="000000"/>
                </a:solidFill>
              </a:rPr>
              <a:t> </a:t>
            </a:r>
            <a:r>
              <a:rPr lang="en-US" b="1" u="sng" dirty="0" smtClean="0">
                <a:solidFill>
                  <a:srgbClr val="000000"/>
                </a:solidFill>
              </a:rPr>
              <a:t>Description</a:t>
            </a:r>
            <a:endParaRPr lang="en-US" sz="1050" u="sng" dirty="0">
              <a:solidFill>
                <a:srgbClr val="000000"/>
              </a:solidFill>
            </a:endParaRPr>
          </a:p>
        </p:txBody>
      </p:sp>
      <p:sp>
        <p:nvSpPr>
          <p:cNvPr id="3078" name="Rectangle 6"/>
          <p:cNvSpPr>
            <a:spLocks noChangeArrowheads="1"/>
          </p:cNvSpPr>
          <p:nvPr/>
        </p:nvSpPr>
        <p:spPr bwMode="auto">
          <a:xfrm>
            <a:off x="4730750" y="3482975"/>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700" u="sng">
                <a:solidFill>
                  <a:srgbClr val="000000"/>
                </a:solidFill>
              </a:rPr>
              <a:t>Research Accomplishments in FY16</a:t>
            </a:r>
          </a:p>
          <a:p>
            <a:pPr eaLnBrk="1" hangingPunct="1">
              <a:buFontTx/>
              <a:buNone/>
            </a:pPr>
            <a:endParaRPr lang="en-US" altLang="en-US" sz="1800">
              <a:solidFill>
                <a:srgbClr val="000000"/>
              </a:solidFill>
            </a:endParaRPr>
          </a:p>
        </p:txBody>
      </p:sp>
      <p:sp>
        <p:nvSpPr>
          <p:cNvPr id="3079" name="Line 7"/>
          <p:cNvSpPr>
            <a:spLocks noChangeShapeType="1"/>
          </p:cNvSpPr>
          <p:nvPr/>
        </p:nvSpPr>
        <p:spPr bwMode="auto">
          <a:xfrm>
            <a:off x="44196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8"/>
          <p:cNvSpPr>
            <a:spLocks noChangeShapeType="1"/>
          </p:cNvSpPr>
          <p:nvPr/>
        </p:nvSpPr>
        <p:spPr bwMode="auto">
          <a:xfrm>
            <a:off x="52388" y="34305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endParaRPr>
          </a:p>
        </p:txBody>
      </p:sp>
      <p:sp>
        <p:nvSpPr>
          <p:cNvPr id="3082"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AutoNum type="arabicPeriod"/>
            </a:pPr>
            <a:endParaRPr lang="en-US" altLang="en-US" sz="1000" b="0">
              <a:solidFill>
                <a:srgbClr val="000000"/>
              </a:solidFill>
            </a:endParaRPr>
          </a:p>
        </p:txBody>
      </p:sp>
      <p:sp>
        <p:nvSpPr>
          <p:cNvPr id="3084" name="Rectangle 12"/>
          <p:cNvSpPr>
            <a:spLocks noChangeArrowheads="1"/>
          </p:cNvSpPr>
          <p:nvPr/>
        </p:nvSpPr>
        <p:spPr bwMode="auto">
          <a:xfrm>
            <a:off x="315913" y="1184275"/>
            <a:ext cx="3863975"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dirty="0"/>
              <a:t>Existing policy does not address proliferation of new </a:t>
            </a:r>
            <a:r>
              <a:rPr lang="en-US" altLang="en-US" sz="1100" b="0" dirty="0"/>
              <a:t>functions</a:t>
            </a:r>
            <a:r>
              <a:rPr lang="en-US" altLang="en-US" sz="1200" b="0" dirty="0"/>
              <a:t>, equipment, and procedures required to implement NextGen (e.g., EVS/</a:t>
            </a:r>
            <a:r>
              <a:rPr lang="en-US" altLang="en-US" sz="1200" b="0" dirty="0" err="1"/>
              <a:t>SVS</a:t>
            </a:r>
            <a:r>
              <a:rPr lang="en-US" altLang="en-US" sz="1200" b="0" dirty="0"/>
              <a:t>, ADS-B, TCAS integrated with ADS-B, EFB, surface movement technologies, low visibility operations) </a:t>
            </a:r>
          </a:p>
          <a:p>
            <a:pPr eaLnBrk="1" hangingPunct="1">
              <a:spcBef>
                <a:spcPct val="50000"/>
              </a:spcBef>
            </a:pPr>
            <a:r>
              <a:rPr lang="en-US" altLang="en-US" sz="1200" b="0" dirty="0"/>
              <a:t>Sponsors: Cathy Swider (AIR-134), Terry King (AFS-410)</a:t>
            </a:r>
          </a:p>
          <a:p>
            <a:pPr eaLnBrk="1" hangingPunct="1">
              <a:spcBef>
                <a:spcPts val="400"/>
              </a:spcBef>
            </a:pPr>
            <a:endParaRPr lang="en-US" altLang="en-US" sz="1200" b="0" dirty="0"/>
          </a:p>
        </p:txBody>
      </p:sp>
      <p:sp>
        <p:nvSpPr>
          <p:cNvPr id="4109" name="Rectangle 14"/>
          <p:cNvSpPr>
            <a:spLocks noChangeArrowheads="1"/>
          </p:cNvSpPr>
          <p:nvPr/>
        </p:nvSpPr>
        <p:spPr bwMode="auto">
          <a:xfrm>
            <a:off x="-46038" y="3695700"/>
            <a:ext cx="4559301" cy="215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0"/>
              </a:spcBef>
              <a:defRPr/>
            </a:pPr>
            <a:endParaRPr lang="en-US" altLang="en-US" sz="400" dirty="0"/>
          </a:p>
          <a:p>
            <a:pPr>
              <a:spcBef>
                <a:spcPts val="0"/>
              </a:spcBef>
              <a:defRPr/>
            </a:pPr>
            <a:endParaRPr lang="en-US" altLang="en-US" sz="400" dirty="0"/>
          </a:p>
          <a:p>
            <a:pPr marL="227013" indent="-227013">
              <a:spcBef>
                <a:spcPts val="0"/>
              </a:spcBef>
              <a:buFontTx/>
              <a:buChar char="•"/>
              <a:defRPr/>
            </a:pPr>
            <a:r>
              <a:rPr lang="en-US" altLang="en-US" sz="1100" dirty="0"/>
              <a:t>Conduct simulation examining pilot performance with EFVS in lieu of required airport infrastructure for LVO/SMGCS (FY16)</a:t>
            </a:r>
          </a:p>
          <a:p>
            <a:pPr>
              <a:spcBef>
                <a:spcPts val="0"/>
              </a:spcBef>
              <a:defRPr/>
            </a:pPr>
            <a:endParaRPr lang="en-US" altLang="en-US" sz="400" dirty="0"/>
          </a:p>
          <a:p>
            <a:pPr marL="227013" indent="-227013">
              <a:spcBef>
                <a:spcPts val="0"/>
              </a:spcBef>
              <a:buFontTx/>
              <a:buChar char="•"/>
              <a:defRPr/>
            </a:pPr>
            <a:r>
              <a:rPr lang="en-US" altLang="en-US" sz="1100" dirty="0"/>
              <a:t>Conduct industry survey/product review of CVS systems (FY16)</a:t>
            </a:r>
          </a:p>
          <a:p>
            <a:pPr>
              <a:spcBef>
                <a:spcPts val="0"/>
              </a:spcBef>
              <a:defRPr/>
            </a:pPr>
            <a:endParaRPr lang="en-US" altLang="en-US" sz="400" dirty="0"/>
          </a:p>
          <a:p>
            <a:pPr marL="227013" indent="-227013">
              <a:spcBef>
                <a:spcPts val="0"/>
              </a:spcBef>
              <a:buFontTx/>
              <a:buChar char="•"/>
              <a:defRPr/>
            </a:pPr>
            <a:r>
              <a:rPr lang="en-US" altLang="en-US" sz="1100" dirty="0"/>
              <a:t>Provide human factors recommendations for the design and evaluation of multi-touch controls (FY17)</a:t>
            </a:r>
          </a:p>
          <a:p>
            <a:pPr marL="227013" indent="-227013">
              <a:spcBef>
                <a:spcPts val="0"/>
              </a:spcBef>
              <a:buFontTx/>
              <a:buChar char="•"/>
              <a:defRPr/>
            </a:pPr>
            <a:endParaRPr lang="en-US" altLang="en-US" sz="400" dirty="0"/>
          </a:p>
          <a:p>
            <a:pPr marL="227013" indent="-227013">
              <a:spcBef>
                <a:spcPts val="0"/>
              </a:spcBef>
              <a:buFontTx/>
              <a:buChar char="•"/>
              <a:defRPr/>
            </a:pPr>
            <a:r>
              <a:rPr lang="en-US" altLang="en-US" sz="1100" dirty="0"/>
              <a:t>Examine visibility and visual aids for rollout using EFVS for approach and landing (FY17)</a:t>
            </a:r>
          </a:p>
          <a:p>
            <a:pPr marL="227013" indent="-227013">
              <a:spcBef>
                <a:spcPts val="0"/>
              </a:spcBef>
              <a:buFontTx/>
              <a:buChar char="•"/>
              <a:defRPr/>
            </a:pPr>
            <a:endParaRPr lang="en-US" altLang="en-US" sz="400" dirty="0"/>
          </a:p>
          <a:p>
            <a:pPr marL="227013" indent="-227013">
              <a:spcBef>
                <a:spcPts val="0"/>
              </a:spcBef>
              <a:buFontTx/>
              <a:buChar char="•"/>
              <a:defRPr/>
            </a:pPr>
            <a:r>
              <a:rPr lang="en-US" altLang="en-US" sz="1100" dirty="0"/>
              <a:t>Provide data identifying what EFVS can offer in lieu of airport infrastructure for LVO/SMGCS operations (FY17)</a:t>
            </a:r>
          </a:p>
          <a:p>
            <a:pPr>
              <a:spcBef>
                <a:spcPts val="0"/>
              </a:spcBef>
              <a:defRPr/>
            </a:pPr>
            <a:endParaRPr lang="en-US" altLang="en-US" sz="1100" dirty="0"/>
          </a:p>
        </p:txBody>
      </p:sp>
      <p:sp>
        <p:nvSpPr>
          <p:cNvPr id="3086" name="Rectangle 15"/>
          <p:cNvSpPr>
            <a:spLocks noChangeArrowheads="1"/>
          </p:cNvSpPr>
          <p:nvPr/>
        </p:nvSpPr>
        <p:spPr bwMode="auto">
          <a:xfrm>
            <a:off x="4464050" y="1247775"/>
            <a:ext cx="45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dirty="0"/>
              <a:t>Develop and update regulatory and guidance material (14 </a:t>
            </a:r>
            <a:r>
              <a:rPr lang="en-US" altLang="en-US" sz="1200" b="0" dirty="0" err="1"/>
              <a:t>CFR</a:t>
            </a:r>
            <a:r>
              <a:rPr lang="en-US" altLang="en-US" sz="1200" b="0" dirty="0"/>
              <a:t> Part 121, Subparts N, O, Y (AQP); 14 </a:t>
            </a:r>
            <a:r>
              <a:rPr lang="en-US" altLang="en-US" sz="1200" b="0" dirty="0" err="1"/>
              <a:t>CFR</a:t>
            </a:r>
            <a:r>
              <a:rPr lang="en-US" altLang="en-US" sz="1200" b="0" dirty="0"/>
              <a:t> Parts </a:t>
            </a:r>
            <a:r>
              <a:rPr lang="en-US" altLang="en-US" sz="1200" b="0" dirty="0" err="1"/>
              <a:t>2X.1301</a:t>
            </a:r>
            <a:r>
              <a:rPr lang="en-US" altLang="en-US" sz="1200" b="0" dirty="0"/>
              <a:t>, 25.1302, </a:t>
            </a:r>
            <a:r>
              <a:rPr lang="en-US" altLang="en-US" sz="1200" b="0" dirty="0" err="1"/>
              <a:t>2X.1329</a:t>
            </a:r>
            <a:r>
              <a:rPr lang="en-US" altLang="en-US" sz="1200" b="0" dirty="0"/>
              <a:t>, AC 20-175).</a:t>
            </a:r>
          </a:p>
        </p:txBody>
      </p:sp>
      <p:sp>
        <p:nvSpPr>
          <p:cNvPr id="4111" name="TextBox 16"/>
          <p:cNvSpPr txBox="1">
            <a:spLocks noChangeArrowheads="1"/>
          </p:cNvSpPr>
          <p:nvPr/>
        </p:nvSpPr>
        <p:spPr bwMode="auto">
          <a:xfrm>
            <a:off x="4402138" y="3784600"/>
            <a:ext cx="479425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defRPr/>
            </a:pPr>
            <a:endParaRPr lang="en-US" altLang="en-US" sz="1100" b="0" dirty="0" smtClean="0"/>
          </a:p>
          <a:p>
            <a:pPr marL="171450" indent="-171450" eaLnBrk="1" hangingPunct="1">
              <a:spcBef>
                <a:spcPct val="0"/>
              </a:spcBef>
              <a:defRPr/>
            </a:pPr>
            <a:r>
              <a:rPr lang="en-US" altLang="en-US" sz="1100" b="0" dirty="0" smtClean="0"/>
              <a:t>Completed report documenting considerations for display of information in the primary field of view</a:t>
            </a:r>
          </a:p>
          <a:p>
            <a:pPr eaLnBrk="1" hangingPunct="1">
              <a:spcBef>
                <a:spcPct val="0"/>
              </a:spcBef>
              <a:buNone/>
              <a:defRPr/>
            </a:pPr>
            <a:endParaRPr lang="en-US" altLang="en-US" sz="1100" b="0" dirty="0" smtClean="0"/>
          </a:p>
          <a:p>
            <a:pPr marL="171450" indent="-171450" eaLnBrk="1" hangingPunct="1">
              <a:spcBef>
                <a:spcPct val="0"/>
              </a:spcBef>
              <a:defRPr/>
            </a:pPr>
            <a:r>
              <a:rPr lang="en-US" altLang="en-US" sz="1100" b="0" dirty="0" smtClean="0"/>
              <a:t>Provided draft report documenting human factors considerations for the design and evaluation of alerts</a:t>
            </a:r>
          </a:p>
          <a:p>
            <a:pPr eaLnBrk="1" hangingPunct="1">
              <a:spcBef>
                <a:spcPct val="0"/>
              </a:spcBef>
              <a:buNone/>
              <a:defRPr/>
            </a:pPr>
            <a:endParaRPr lang="en-US" altLang="en-US" sz="1100" b="0" dirty="0" smtClean="0"/>
          </a:p>
          <a:p>
            <a:pPr marL="171450" indent="-171450" eaLnBrk="1" hangingPunct="1">
              <a:spcBef>
                <a:spcPct val="0"/>
              </a:spcBef>
              <a:defRPr/>
            </a:pPr>
            <a:r>
              <a:rPr lang="en-US" sz="1100" b="0" dirty="0"/>
              <a:t>Completed final report identifying symbol stereotypes for LVO/SMGCS chart </a:t>
            </a:r>
            <a:r>
              <a:rPr lang="en-US" sz="1100" b="0" dirty="0" err="1" smtClean="0"/>
              <a:t>symbology</a:t>
            </a:r>
            <a:endParaRPr lang="en-US" sz="1100" b="0" dirty="0" smtClean="0"/>
          </a:p>
          <a:p>
            <a:pPr eaLnBrk="1" hangingPunct="1">
              <a:spcBef>
                <a:spcPct val="0"/>
              </a:spcBef>
              <a:buNone/>
              <a:defRPr/>
            </a:pPr>
            <a:endParaRPr lang="en-US" sz="1100" b="0" dirty="0"/>
          </a:p>
          <a:p>
            <a:pPr marL="171450" indent="-171450" eaLnBrk="1" hangingPunct="1">
              <a:spcBef>
                <a:spcPct val="0"/>
              </a:spcBef>
              <a:defRPr/>
            </a:pPr>
            <a:r>
              <a:rPr lang="en-US" sz="1100" b="0" dirty="0"/>
              <a:t>Completed literature review and market survey of CVS systems.</a:t>
            </a:r>
            <a:endParaRPr lang="en-US" altLang="en-US" sz="1100" b="0" dirty="0"/>
          </a:p>
        </p:txBody>
      </p:sp>
      <p:sp>
        <p:nvSpPr>
          <p:cNvPr id="3088" name="Slide Number Placeholder 1"/>
          <p:cNvSpPr>
            <a:spLocks noGrp="1"/>
          </p:cNvSpPr>
          <p:nvPr>
            <p:ph type="sldNum" sz="quarter" idx="10"/>
          </p:nvPr>
        </p:nvSpPr>
        <p:spPr>
          <a:noFill/>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0695CC1D-EB81-44B9-A4BA-9AF318809EEA}" type="slidenum">
              <a:rPr lang="en-US" altLang="en-US" sz="1400" b="0" smtClean="0">
                <a:solidFill>
                  <a:srgbClr val="FFFFFF"/>
                </a:solidFill>
              </a:rPr>
              <a:pPr eaLnBrk="1" hangingPunct="1">
                <a:spcBef>
                  <a:spcPct val="0"/>
                </a:spcBef>
                <a:buFontTx/>
                <a:buNone/>
              </a:pPr>
              <a:t>5</a:t>
            </a:fld>
            <a:endParaRPr lang="en-US" altLang="en-US" sz="1400" b="0" smtClean="0">
              <a:solidFill>
                <a:srgbClr val="FFFFFF"/>
              </a:solidFill>
            </a:endParaRPr>
          </a:p>
        </p:txBody>
      </p:sp>
      <p:sp>
        <p:nvSpPr>
          <p:cNvPr id="17" name="Rectangle 16"/>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082269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NextGen Combined Vision </a:t>
            </a:r>
            <a:r>
              <a:rPr lang="en-US" dirty="0" smtClean="0"/>
              <a:t>Systems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6</a:t>
            </a:fld>
            <a:endParaRPr lang="en-US" dirty="0"/>
          </a:p>
        </p:txBody>
      </p:sp>
      <p:sp>
        <p:nvSpPr>
          <p:cNvPr id="4" name="Text Placeholder 3"/>
          <p:cNvSpPr>
            <a:spLocks noGrp="1"/>
          </p:cNvSpPr>
          <p:nvPr>
            <p:ph type="body" sz="quarter" idx="11"/>
          </p:nvPr>
        </p:nvSpPr>
        <p:spPr>
          <a:xfrm>
            <a:off x="267276" y="1492250"/>
            <a:ext cx="4152323" cy="2165350"/>
          </a:xfrm>
        </p:spPr>
        <p:txBody>
          <a:bodyPr>
            <a:normAutofit fontScale="62500" lnSpcReduction="20000"/>
          </a:bodyPr>
          <a:lstStyle/>
          <a:p>
            <a:r>
              <a:rPr lang="en-US" sz="1800" dirty="0" smtClean="0">
                <a:latin typeface="Arial" panose="020B0604020202020204" pitchFamily="34" charset="0"/>
                <a:cs typeface="Arial" panose="020B0604020202020204" pitchFamily="34" charset="0"/>
              </a:rPr>
              <a:t>The FAA needs scientifically valid data to support the development of regulatory and guidance materials that set the minimum requirements for approving CVSs and to make recommendations regarding pilot interface requirements. If the research suggests that the recommended minimum information requirements are not sufficient, the research should give an indication of what information needs to be added to the display to meet the required level of safety. In addition, this research should assist in clarifying alerting requirements for these displays and should allow recommendations to be formulated in regard to the user interface requirements for the CVS system.</a:t>
            </a:r>
          </a:p>
          <a:p>
            <a:endParaRPr lang="en-US" sz="1800" dirty="0" smtClean="0">
              <a:latin typeface="Arial" panose="020B0604020202020204" pitchFamily="34" charset="0"/>
              <a:cs typeface="Arial" panose="020B0604020202020204" pitchFamily="34" charset="0"/>
            </a:endParaRPr>
          </a:p>
          <a:p>
            <a:pPr marL="114300" indent="-114300">
              <a:buFont typeface="Wingdings" pitchFamily="2" charset="2"/>
              <a:buChar char="§"/>
            </a:pPr>
            <a:r>
              <a:rPr lang="en-US" sz="1800" dirty="0" smtClean="0">
                <a:latin typeface="Arial" panose="020B0604020202020204" pitchFamily="34" charset="0"/>
                <a:cs typeface="Arial" panose="020B0604020202020204" pitchFamily="34" charset="0"/>
              </a:rPr>
              <a:t>Sponsor: POC: Terry King, AFS-410</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normAutofit fontScale="77500" lnSpcReduction="20000"/>
          </a:bodyPr>
          <a:lstStyle/>
          <a:p>
            <a:r>
              <a:rPr lang="en-US" dirty="0">
                <a:latin typeface="Arial" panose="020B0604020202020204" pitchFamily="34" charset="0"/>
                <a:cs typeface="Arial" panose="020B0604020202020204" pitchFamily="34" charset="0"/>
              </a:rPr>
              <a:t>This research will be used to assess what CVS equipment is currently available, what CVS equipment is planned for development, how OEMs and operator’s plan to use it, what research has already been done for CVS, and what research gaps need to be addressed.  It will be used to inform operational safety assessments and operational suitability decisions by AFS-400. It will be used to determine whether rulemaking is necessary and to develop operational criteria, evaluation tools and job aids, means of compliance documents, operational guidance for applicants, inspector guidance material for approving CVS operations, authorizations for conducting CVS operations, and training, recent flight experience, and proficiency requirements.</a:t>
            </a:r>
          </a:p>
          <a:p>
            <a:endParaRPr lang="en-US"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Completed literature review and market survey of CVS systems</a:t>
            </a:r>
            <a:r>
              <a:rPr lang="en-US" sz="1100" dirty="0" smtClean="0">
                <a:latin typeface="Arial" panose="020B0604020202020204" pitchFamily="34" charset="0"/>
                <a:cs typeface="Arial" panose="020B0604020202020204" pitchFamily="34" charset="0"/>
              </a:rPr>
              <a:t>.</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Completed literature review and gap analysis of HMD HF issues</a:t>
            </a:r>
            <a:r>
              <a:rPr lang="en-US" sz="1100" dirty="0" smtClean="0">
                <a:latin typeface="Arial" panose="020B0604020202020204" pitchFamily="34" charset="0"/>
                <a:cs typeface="Arial" panose="020B0604020202020204" pitchFamily="34" charset="0"/>
              </a:rPr>
              <a:t>.</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Sponsor briefing in February  to refine project specifications and develop research questions for out-years.</a:t>
            </a: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3619901674"/>
              </p:ext>
            </p:extLst>
          </p:nvPr>
        </p:nvGraphicFramePr>
        <p:xfrm>
          <a:off x="267277" y="3782187"/>
          <a:ext cx="3999923" cy="1977390"/>
        </p:xfrm>
        <a:graphic>
          <a:graphicData uri="http://schemas.openxmlformats.org/drawingml/2006/table">
            <a:tbl>
              <a:tblPr firstRow="1">
                <a:tableStyleId>{2D5ABB26-0587-4C30-8999-92F81FD0307C}</a:tableStyleId>
              </a:tblPr>
              <a:tblGrid>
                <a:gridCol w="3314123">
                  <a:extLst>
                    <a:ext uri="{9D8B030D-6E8A-4147-A177-3AD203B41FA5}">
                      <a16:colId xmlns="" xmlns:a16="http://schemas.microsoft.com/office/drawing/2014/main" val="20000"/>
                    </a:ext>
                  </a:extLst>
                </a:gridCol>
                <a:gridCol w="685800">
                  <a:extLst>
                    <a:ext uri="{9D8B030D-6E8A-4147-A177-3AD203B41FA5}">
                      <a16:colId xmlns="" xmlns:a16="http://schemas.microsoft.com/office/drawing/2014/main" val="20002"/>
                    </a:ext>
                  </a:extLst>
                </a:gridCol>
              </a:tblGrid>
              <a:tr h="351949">
                <a:tc>
                  <a:txBody>
                    <a:bodyPr/>
                    <a:lstStyle/>
                    <a:p>
                      <a:pPr marL="171450" marR="0" indent="-171450">
                        <a:lnSpc>
                          <a:spcPct val="100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Times New Roman"/>
                          <a:cs typeface="Arial" panose="020B0604020202020204" pitchFamily="34" charset="0"/>
                        </a:rPr>
                        <a:t>Conduct a literature search to identify human performance studies that were conducted using HMD.  Produce a list of research citations and summarize the results of those studies.  Identify research gaps. (02.07.00</a:t>
                      </a:r>
                      <a:r>
                        <a:rPr lang="en-US" sz="900" dirty="0" smtClean="0">
                          <a:effectLst/>
                          <a:latin typeface="Arial" panose="020B0604020202020204" pitchFamily="34" charset="0"/>
                          <a:ea typeface="Times New Roman"/>
                          <a:cs typeface="Arial" panose="020B0604020202020204" pitchFamily="34" charset="0"/>
                        </a:rPr>
                        <a:t>)</a:t>
                      </a:r>
                    </a:p>
                    <a:p>
                      <a:pPr marL="171450" marR="0" indent="-171450">
                        <a:lnSpc>
                          <a:spcPct val="100000"/>
                        </a:lnSpc>
                        <a:spcBef>
                          <a:spcPts val="0"/>
                        </a:spcBef>
                        <a:spcAft>
                          <a:spcPts val="0"/>
                        </a:spcAft>
                        <a:buFont typeface="Arial" panose="020B0604020202020204" pitchFamily="34" charset="0"/>
                        <a:buChar char="•"/>
                      </a:pPr>
                      <a:endParaRPr lang="en-US" sz="900" dirty="0">
                        <a:effectLst/>
                        <a:latin typeface="Arial" panose="020B0604020202020204" pitchFamily="34" charset="0"/>
                        <a:ea typeface="Times New Roman"/>
                        <a:cs typeface="Arial" panose="020B0604020202020204" pitchFamily="34" charset="0"/>
                      </a:endParaRPr>
                    </a:p>
                  </a:txBody>
                  <a:tcPr marL="9525" marR="9525" marT="9525" marB="9525" anchor="ctr"/>
                </a:tc>
                <a:tc>
                  <a:txBody>
                    <a:bodyPr/>
                    <a:lstStyle/>
                    <a:p>
                      <a:pPr algn="ctr" fontAlgn="base">
                        <a:spcBef>
                          <a:spcPts val="0"/>
                        </a:spcBef>
                      </a:pPr>
                      <a:r>
                        <a:rPr lang="en-US" sz="900" b="1" dirty="0">
                          <a:effectLst/>
                          <a:latin typeface="Calibri" panose="020F0502020204030204" pitchFamily="34" charset="0"/>
                        </a:rPr>
                        <a:t>Complete</a:t>
                      </a:r>
                      <a:endParaRPr lang="en-US" sz="900" b="1" i="0" dirty="0">
                        <a:solidFill>
                          <a:schemeClr val="bg1"/>
                        </a:solidFill>
                        <a:effectLst/>
                        <a:latin typeface="Calibri" panose="020F0502020204030204" pitchFamily="34" charset="0"/>
                      </a:endParaRPr>
                    </a:p>
                  </a:txBody>
                  <a:tcPr marL="0" marR="0" marT="0" marB="0"/>
                </a:tc>
                <a:extLst>
                  <a:ext uri="{0D108BD9-81ED-4DB2-BD59-A6C34878D82A}">
                    <a16:rowId xmlns="" xmlns:a16="http://schemas.microsoft.com/office/drawing/2014/main" val="10001"/>
                  </a:ext>
                </a:extLst>
              </a:tr>
              <a:tr h="181017">
                <a:tc>
                  <a:txBody>
                    <a:bodyPr/>
                    <a:lstStyle/>
                    <a:p>
                      <a:pPr marL="171450" marR="0" indent="-171450">
                        <a:lnSpc>
                          <a:spcPct val="100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Times New Roman"/>
                          <a:cs typeface="Arial" panose="020B0604020202020204" pitchFamily="34" charset="0"/>
                        </a:rPr>
                        <a:t>Conduct an industry/product review of CVS systems.  Compile a list of existing systems, systems in development, systems that are either available or are being developed for civil aviation use. (02.08.00</a:t>
                      </a:r>
                      <a:r>
                        <a:rPr lang="en-US" sz="900" dirty="0" smtClean="0">
                          <a:effectLst/>
                          <a:latin typeface="Arial" panose="020B0604020202020204" pitchFamily="34" charset="0"/>
                          <a:ea typeface="Times New Roman"/>
                          <a:cs typeface="Arial" panose="020B0604020202020204" pitchFamily="34" charset="0"/>
                        </a:rPr>
                        <a:t>)</a:t>
                      </a:r>
                    </a:p>
                    <a:p>
                      <a:pPr marL="171450" marR="0" indent="-171450">
                        <a:lnSpc>
                          <a:spcPct val="100000"/>
                        </a:lnSpc>
                        <a:spcBef>
                          <a:spcPts val="0"/>
                        </a:spcBef>
                        <a:spcAft>
                          <a:spcPts val="0"/>
                        </a:spcAft>
                        <a:buFont typeface="Arial" panose="020B0604020202020204" pitchFamily="34" charset="0"/>
                        <a:buChar char="•"/>
                      </a:pPr>
                      <a:endParaRPr lang="en-US" sz="900" dirty="0">
                        <a:effectLst/>
                        <a:latin typeface="Arial" panose="020B0604020202020204" pitchFamily="34" charset="0"/>
                        <a:ea typeface="Times New Roman"/>
                        <a:cs typeface="Arial" panose="020B0604020202020204" pitchFamily="34" charset="0"/>
                      </a:endParaRPr>
                    </a:p>
                  </a:txBody>
                  <a:tcPr marL="9525" marR="9525" marT="9525" marB="9525" anchor="ctr"/>
                </a:tc>
                <a:tc>
                  <a:txBody>
                    <a:bodyPr/>
                    <a:lstStyle/>
                    <a:p>
                      <a:pPr algn="ctr" fontAlgn="base">
                        <a:spcBef>
                          <a:spcPts val="0"/>
                        </a:spcBef>
                      </a:pPr>
                      <a:r>
                        <a:rPr lang="en-US" sz="900" b="1" dirty="0">
                          <a:effectLst/>
                          <a:latin typeface="Calibri" panose="020F0502020204030204" pitchFamily="34" charset="0"/>
                        </a:rPr>
                        <a:t>Complete</a:t>
                      </a:r>
                      <a:endParaRPr lang="en-US" sz="900" b="1" i="0" dirty="0">
                        <a:solidFill>
                          <a:schemeClr val="bg1"/>
                        </a:solidFill>
                        <a:effectLst/>
                        <a:latin typeface="Calibri" panose="020F0502020204030204" pitchFamily="34" charset="0"/>
                      </a:endParaRPr>
                    </a:p>
                  </a:txBody>
                  <a:tcPr marL="0" marR="0" marT="0" marB="0"/>
                </a:tc>
                <a:extLst>
                  <a:ext uri="{0D108BD9-81ED-4DB2-BD59-A6C34878D82A}">
                    <a16:rowId xmlns="" xmlns:a16="http://schemas.microsoft.com/office/drawing/2014/main" val="10002"/>
                  </a:ext>
                </a:extLst>
              </a:tr>
              <a:tr h="181017">
                <a:tc>
                  <a:txBody>
                    <a:bodyPr/>
                    <a:lstStyle/>
                    <a:p>
                      <a:pPr marL="171450" marR="0" indent="-171450">
                        <a:lnSpc>
                          <a:spcPct val="100000"/>
                        </a:lnSpc>
                        <a:spcBef>
                          <a:spcPts val="0"/>
                        </a:spcBef>
                        <a:spcAft>
                          <a:spcPts val="0"/>
                        </a:spcAft>
                        <a:buFont typeface="Arial" panose="020B0604020202020204" pitchFamily="34" charset="0"/>
                        <a:buChar char="•"/>
                      </a:pPr>
                      <a:r>
                        <a:rPr lang="en-US" sz="900" dirty="0">
                          <a:effectLst/>
                          <a:latin typeface="Arial" panose="020B0604020202020204" pitchFamily="34" charset="0"/>
                          <a:ea typeface="Times New Roman"/>
                          <a:cs typeface="Arial" panose="020B0604020202020204" pitchFamily="34" charset="0"/>
                        </a:rPr>
                        <a:t>Conduct a literature search to identify human performance studies that were conducted using CVS.  Produce a list of research citations and summarize the results of those studies. (02.09.00)  </a:t>
                      </a:r>
                    </a:p>
                  </a:txBody>
                  <a:tcPr marL="9525" marR="9525" marT="9525" marB="9525" anchor="ctr"/>
                </a:tc>
                <a:tc>
                  <a:txBody>
                    <a:bodyPr/>
                    <a:lstStyle/>
                    <a:p>
                      <a:pPr algn="ctr" fontAlgn="base">
                        <a:spcBef>
                          <a:spcPts val="0"/>
                        </a:spcBef>
                      </a:pPr>
                      <a:r>
                        <a:rPr lang="en-US" sz="900" b="1" i="0" dirty="0">
                          <a:solidFill>
                            <a:schemeClr val="tx1"/>
                          </a:solidFill>
                          <a:effectLst/>
                          <a:latin typeface="Calibri" panose="020F0502020204030204" pitchFamily="34" charset="0"/>
                        </a:rPr>
                        <a:t>Complete</a:t>
                      </a:r>
                      <a:endParaRPr lang="en-US" sz="900" b="1" i="0" dirty="0">
                        <a:solidFill>
                          <a:schemeClr val="bg1"/>
                        </a:solidFill>
                        <a:effectLst/>
                        <a:latin typeface="Calibri" panose="020F0502020204030204" pitchFamily="34" charset="0"/>
                      </a:endParaRPr>
                    </a:p>
                  </a:txBody>
                  <a:tcPr marL="0" marR="0" marT="0" marB="0"/>
                </a:tc>
                <a:extLst>
                  <a:ext uri="{0D108BD9-81ED-4DB2-BD59-A6C34878D82A}">
                    <a16:rowId xmlns="" xmlns:a16="http://schemas.microsoft.com/office/drawing/2014/main" val="10003"/>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818611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Preventing Clutter and Confusion on NextGen Flight </a:t>
            </a:r>
            <a:r>
              <a:rPr lang="en-US" dirty="0" smtClean="0"/>
              <a:t>Decks:</a:t>
            </a:r>
            <a:br>
              <a:rPr lang="en-US" dirty="0" smtClean="0"/>
            </a:br>
            <a:r>
              <a:rPr lang="en-US" dirty="0" smtClean="0"/>
              <a:t>Field </a:t>
            </a:r>
            <a:r>
              <a:rPr lang="en-US" dirty="0"/>
              <a:t>of View and Alert Designs </a:t>
            </a:r>
            <a:r>
              <a:rPr lang="en-US" dirty="0" smtClean="0"/>
              <a:t>Reports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7</a:t>
            </a:fld>
            <a:endParaRPr lang="en-US" dirty="0"/>
          </a:p>
        </p:txBody>
      </p:sp>
      <p:sp>
        <p:nvSpPr>
          <p:cNvPr id="4" name="Text Placeholder 3"/>
          <p:cNvSpPr>
            <a:spLocks noGrp="1"/>
          </p:cNvSpPr>
          <p:nvPr>
            <p:ph type="body" sz="quarter" idx="11"/>
          </p:nvPr>
        </p:nvSpPr>
        <p:spPr/>
        <p:txBody>
          <a:bodyPr>
            <a:normAutofit fontScale="92500"/>
          </a:bodyPr>
          <a:lstStyle/>
          <a:p>
            <a:pPr marL="0" indent="0">
              <a:buNone/>
            </a:pPr>
            <a:r>
              <a:rPr lang="en-US" sz="1200" dirty="0">
                <a:latin typeface="Arial" panose="020B0604020202020204" pitchFamily="34" charset="0"/>
                <a:cs typeface="Arial" panose="020B0604020202020204" pitchFamily="34" charset="0"/>
              </a:rPr>
              <a:t>Aircraft Certification Service human factors specialists required a study of existing FAA regulatory and guidance material to identify, explain, and </a:t>
            </a:r>
            <a:r>
              <a:rPr lang="en-US" sz="1200" dirty="0" smtClean="0">
                <a:latin typeface="Arial" panose="020B0604020202020204" pitchFamily="34" charset="0"/>
                <a:cs typeface="Arial" panose="020B0604020202020204" pitchFamily="34" charset="0"/>
              </a:rPr>
              <a:t>recommend </a:t>
            </a:r>
            <a:r>
              <a:rPr lang="en-US" sz="1200" dirty="0">
                <a:latin typeface="Arial" panose="020B0604020202020204" pitchFamily="34" charset="0"/>
                <a:cs typeface="Arial" panose="020B0604020202020204" pitchFamily="34" charset="0"/>
              </a:rPr>
              <a:t>guidance related to </a:t>
            </a:r>
            <a:r>
              <a:rPr lang="en-US" sz="1200" dirty="0" smtClean="0">
                <a:latin typeface="Arial" panose="020B0604020202020204" pitchFamily="34" charset="0"/>
                <a:cs typeface="Arial" panose="020B0604020202020204" pitchFamily="34" charset="0"/>
              </a:rPr>
              <a:t>field </a:t>
            </a:r>
            <a:r>
              <a:rPr lang="en-US" sz="1200" dirty="0">
                <a:latin typeface="Arial" panose="020B0604020202020204" pitchFamily="34" charset="0"/>
                <a:cs typeface="Arial" panose="020B0604020202020204" pitchFamily="34" charset="0"/>
              </a:rPr>
              <a:t>of </a:t>
            </a:r>
            <a:r>
              <a:rPr lang="en-US" sz="1200" dirty="0" smtClean="0">
                <a:latin typeface="Arial" panose="020B0604020202020204" pitchFamily="34" charset="0"/>
                <a:cs typeface="Arial" panose="020B0604020202020204" pitchFamily="34" charset="0"/>
              </a:rPr>
              <a:t>view and alert design standards </a:t>
            </a:r>
            <a:r>
              <a:rPr lang="en-US" sz="1200" dirty="0">
                <a:latin typeface="Arial" panose="020B0604020202020204" pitchFamily="34" charset="0"/>
                <a:cs typeface="Arial" panose="020B0604020202020204" pitchFamily="34" charset="0"/>
              </a:rPr>
              <a:t>in the aircraft flight deck.  Researchers will identify, review, and summarize the </a:t>
            </a:r>
            <a:r>
              <a:rPr lang="en-US" sz="1200" dirty="0" smtClean="0">
                <a:latin typeface="Arial" panose="020B0604020202020204" pitchFamily="34" charset="0"/>
                <a:cs typeface="Arial" panose="020B0604020202020204" pitchFamily="34" charset="0"/>
              </a:rPr>
              <a:t>relevant regulatory and guidance material as well as the </a:t>
            </a:r>
            <a:r>
              <a:rPr lang="en-US" sz="1200" dirty="0">
                <a:latin typeface="Arial" panose="020B0604020202020204" pitchFamily="34" charset="0"/>
                <a:cs typeface="Arial" panose="020B0604020202020204" pitchFamily="34" charset="0"/>
              </a:rPr>
              <a:t>human factors empirical research related to field of view and </a:t>
            </a:r>
            <a:r>
              <a:rPr lang="en-US" sz="1200" dirty="0" smtClean="0">
                <a:latin typeface="Arial" panose="020B0604020202020204" pitchFamily="34" charset="0"/>
                <a:cs typeface="Arial" panose="020B0604020202020204" pitchFamily="34" charset="0"/>
              </a:rPr>
              <a:t>alerting. </a:t>
            </a:r>
            <a:r>
              <a:rPr lang="en-US" sz="1200" dirty="0">
                <a:latin typeface="Arial" panose="020B0604020202020204" pitchFamily="34" charset="0"/>
                <a:cs typeface="Arial" panose="020B0604020202020204" pitchFamily="34" charset="0"/>
              </a:rPr>
              <a:t>They will also identify the </a:t>
            </a:r>
            <a:r>
              <a:rPr lang="en-US" sz="1200" dirty="0" smtClean="0">
                <a:latin typeface="Arial" panose="020B0604020202020204" pitchFamily="34" charset="0"/>
                <a:cs typeface="Arial" panose="020B0604020202020204" pitchFamily="34" charset="0"/>
              </a:rPr>
              <a:t>gaps </a:t>
            </a:r>
            <a:r>
              <a:rPr lang="en-US" sz="1200" dirty="0">
                <a:latin typeface="Arial" panose="020B0604020202020204" pitchFamily="34" charset="0"/>
                <a:cs typeface="Arial" panose="020B0604020202020204" pitchFamily="34" charset="0"/>
              </a:rPr>
              <a:t>that should be addressed in future updates to the FAA material.</a:t>
            </a:r>
            <a:endParaRPr lang="en-US" sz="1200" strike="sngStrike"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pPr marL="114300" indent="-114300">
              <a:buFont typeface="Wingdings" pitchFamily="2" charset="2"/>
              <a:buChar char="§"/>
            </a:pPr>
            <a:r>
              <a:rPr lang="en-US" sz="1200" dirty="0" smtClean="0">
                <a:latin typeface="Arial" panose="020B0604020202020204" pitchFamily="34" charset="0"/>
                <a:cs typeface="Arial" panose="020B0604020202020204" pitchFamily="34" charset="0"/>
              </a:rPr>
              <a:t>Sponsor</a:t>
            </a:r>
            <a:r>
              <a:rPr lang="en-US" sz="1200" dirty="0">
                <a:latin typeface="Arial" panose="020B0604020202020204" pitchFamily="34" charset="0"/>
                <a:cs typeface="Arial" panose="020B0604020202020204" pitchFamily="34" charset="0"/>
              </a:rPr>
              <a:t>: Cathy Swider , </a:t>
            </a:r>
            <a:r>
              <a:rPr lang="en-US" sz="1200" dirty="0" smtClean="0">
                <a:latin typeface="Arial" panose="020B0604020202020204" pitchFamily="34" charset="0"/>
                <a:cs typeface="Arial" panose="020B0604020202020204" pitchFamily="34" charset="0"/>
              </a:rPr>
              <a:t>AIR-134 </a:t>
            </a:r>
            <a:endParaRPr lang="en-US" sz="12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
        <p:nvSpPr>
          <p:cNvPr id="5" name="Text Placeholder 4"/>
          <p:cNvSpPr>
            <a:spLocks noGrp="1"/>
          </p:cNvSpPr>
          <p:nvPr>
            <p:ph type="body" sz="quarter" idx="12"/>
          </p:nvPr>
        </p:nvSpPr>
        <p:spPr/>
        <p:txBody>
          <a:bodyPr>
            <a:normAutofit/>
          </a:bodyPr>
          <a:lstStyle/>
          <a:p>
            <a:r>
              <a:rPr lang="en-US" sz="1100" dirty="0">
                <a:latin typeface="Arial" panose="020B0604020202020204" pitchFamily="34" charset="0"/>
                <a:cs typeface="Arial" panose="020B0604020202020204" pitchFamily="34" charset="0"/>
              </a:rPr>
              <a:t>Empirical basis for regulatory guidance for flight deck layout based on field of view. The Alert Designs Report will be published as a supplemental reference for AC 25.1322-1</a:t>
            </a:r>
            <a:endParaRPr lang="en-US" sz="1100" dirty="0">
              <a:solidFill>
                <a:schemeClr val="dk1"/>
              </a:solidFill>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6" name="Text Placeholder 5"/>
          <p:cNvSpPr>
            <a:spLocks noGrp="1"/>
          </p:cNvSpPr>
          <p:nvPr>
            <p:ph type="body" sz="quarter" idx="13"/>
          </p:nvPr>
        </p:nvSpPr>
        <p:spPr/>
        <p:txBody>
          <a:bodyPr>
            <a:normAutofit/>
          </a:bodyPr>
          <a:lstStyle/>
          <a:p>
            <a:r>
              <a:rPr lang="en-US" sz="1100" dirty="0" smtClean="0">
                <a:latin typeface="Arial" panose="020B0604020202020204" pitchFamily="34" charset="0"/>
                <a:cs typeface="Arial" panose="020B0604020202020204" pitchFamily="34" charset="0"/>
              </a:rPr>
              <a:t>Field of View Considerations Report Completed</a:t>
            </a:r>
          </a:p>
          <a:p>
            <a:pPr marL="0" indent="0">
              <a:buNone/>
            </a:pPr>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Evaluated and documented </a:t>
            </a:r>
            <a:r>
              <a:rPr lang="en-US" sz="1100" dirty="0">
                <a:latin typeface="Arial" panose="020B0604020202020204" pitchFamily="34" charset="0"/>
                <a:cs typeface="Arial" panose="020B0604020202020204" pitchFamily="34" charset="0"/>
              </a:rPr>
              <a:t>the alerting empirical literature and </a:t>
            </a:r>
            <a:r>
              <a:rPr lang="en-US" sz="1100" dirty="0" smtClean="0">
                <a:latin typeface="Arial" panose="020B0604020202020204" pitchFamily="34" charset="0"/>
                <a:cs typeface="Arial" panose="020B0604020202020204" pitchFamily="34" charset="0"/>
              </a:rPr>
              <a:t>the </a:t>
            </a:r>
            <a:r>
              <a:rPr lang="en-US" sz="1100" dirty="0">
                <a:latin typeface="Arial" panose="020B0604020202020204" pitchFamily="34" charset="0"/>
                <a:cs typeface="Arial" panose="020B0604020202020204" pitchFamily="34" charset="0"/>
              </a:rPr>
              <a:t>FAA regulatory and guidance material</a:t>
            </a:r>
            <a:r>
              <a:rPr lang="en-US" sz="1100" dirty="0" smtClean="0">
                <a:latin typeface="Arial" panose="020B0604020202020204" pitchFamily="34" charset="0"/>
                <a:cs typeface="Arial" panose="020B0604020202020204" pitchFamily="34" charset="0"/>
              </a:rPr>
              <a:t>.</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Developed summaries of the literature to be included in the review (a subset of the 252 articles currently identified</a:t>
            </a:r>
            <a:r>
              <a:rPr lang="en-US" sz="1100" dirty="0" smtClean="0">
                <a:latin typeface="Arial" panose="020B0604020202020204" pitchFamily="34" charset="0"/>
                <a:cs typeface="Arial" panose="020B0604020202020204" pitchFamily="34" charset="0"/>
              </a:rPr>
              <a:t>).</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Produced the first draft of the Alerts Report for sponsor review</a:t>
            </a:r>
          </a:p>
          <a:p>
            <a:endParaRPr lang="en-US" sz="1100" dirty="0">
              <a:latin typeface="Arial" panose="020B0604020202020204" pitchFamily="34" charset="0"/>
              <a:cs typeface="Arial" panose="020B0604020202020204" pitchFamily="34" charset="0"/>
            </a:endParaRP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3941868911"/>
              </p:ext>
            </p:extLst>
          </p:nvPr>
        </p:nvGraphicFramePr>
        <p:xfrm>
          <a:off x="267277" y="3810000"/>
          <a:ext cx="3999923" cy="228600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lvl="0" indent="-171450" algn="l" defTabSz="457200" rtl="0" eaLnBrk="1" fontAlgn="base" latinLnBrk="0" hangingPunct="1">
                        <a:lnSpc>
                          <a:spcPct val="100000"/>
                        </a:lnSpc>
                        <a:spcBef>
                          <a:spcPct val="50000"/>
                        </a:spcBef>
                        <a:spcAft>
                          <a:spcPct val="0"/>
                        </a:spcAft>
                        <a:buClrTx/>
                        <a:buSzPct val="70000"/>
                        <a:buFont typeface="Arial" panose="020B0604020202020204" pitchFamily="34" charset="0"/>
                        <a:buChar char="•"/>
                        <a:tabLst/>
                        <a:defRPr/>
                      </a:pPr>
                      <a:r>
                        <a:rPr lang="en-US" sz="900" kern="1200" dirty="0">
                          <a:effectLst/>
                          <a:latin typeface="Arial" panose="020B0604020202020204" pitchFamily="34" charset="0"/>
                          <a:cs typeface="Arial" panose="020B0604020202020204" pitchFamily="34" charset="0"/>
                        </a:rPr>
                        <a:t>Annotated bibliography/spreadsheet or document of the references that were identified, 1-page summaries of each relevant research article, and the particular issue to which it applies </a:t>
                      </a:r>
                      <a:endParaRPr lang="en-US" sz="200" kern="1200" dirty="0">
                        <a:solidFill>
                          <a:schemeClr val="tx1"/>
                        </a:solidFill>
                        <a:latin typeface="Arial" panose="020B0604020202020204" pitchFamily="34" charset="0"/>
                        <a:ea typeface="+mn-ea"/>
                        <a:cs typeface="Arial" panose="020B0604020202020204" pitchFamily="34" charset="0"/>
                      </a:endParaRPr>
                    </a:p>
                  </a:txBody>
                  <a:tcPr marL="45720" marR="45720" horzOverflow="overflow"/>
                </a:tc>
                <a:tc>
                  <a:txBody>
                    <a:bodyPr/>
                    <a:lstStyle/>
                    <a:p>
                      <a:pPr marL="0" marR="0" lvl="0" indent="0" algn="ctr" defTabSz="914400" rtl="0" eaLnBrk="0" fontAlgn="base" latinLnBrk="0" hangingPunct="0">
                        <a:lnSpc>
                          <a:spcPct val="100000"/>
                        </a:lnSpc>
                        <a:spcBef>
                          <a:spcPct val="50000"/>
                        </a:spcBef>
                        <a:spcAft>
                          <a:spcPct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Complete</a:t>
                      </a:r>
                    </a:p>
                  </a:txBody>
                  <a:tcPr marL="45720" marR="45720" horzOverflow="overflow"/>
                </a:tc>
                <a:extLst>
                  <a:ext uri="{0D108BD9-81ED-4DB2-BD59-A6C34878D82A}">
                    <a16:rowId xmlns="" xmlns:a16="http://schemas.microsoft.com/office/drawing/2014/main" val="10001"/>
                  </a:ext>
                </a:extLst>
              </a:tr>
              <a:tr h="181017">
                <a:tc>
                  <a:txBody>
                    <a:bodyPr/>
                    <a:lstStyle/>
                    <a:p>
                      <a:pPr marL="171450" marR="0" lvl="0" indent="-171450" algn="l" defTabSz="457200" rtl="0" eaLnBrk="1" fontAlgn="base" latinLnBrk="0" hangingPunct="1">
                        <a:lnSpc>
                          <a:spcPct val="100000"/>
                        </a:lnSpc>
                        <a:spcBef>
                          <a:spcPct val="50000"/>
                        </a:spcBef>
                        <a:spcAft>
                          <a:spcPct val="0"/>
                        </a:spcAft>
                        <a:buClrTx/>
                        <a:buSzPct val="70000"/>
                        <a:buFont typeface="Arial" panose="020B0604020202020204" pitchFamily="34" charset="0"/>
                        <a:buChar char="•"/>
                        <a:tabLst/>
                        <a:defRPr/>
                      </a:pPr>
                      <a:r>
                        <a:rPr lang="en-US" sz="900" kern="1200" dirty="0">
                          <a:effectLst/>
                          <a:latin typeface="Arial" panose="020B0604020202020204" pitchFamily="34" charset="0"/>
                          <a:cs typeface="Arial" panose="020B0604020202020204" pitchFamily="34" charset="0"/>
                        </a:rPr>
                        <a:t>Final report – Empirical Basis for Regulatory Guidance for Flight Deck Layout Based on Field of View.  </a:t>
                      </a:r>
                      <a:endParaRPr lang="en-US" sz="200" kern="1200" dirty="0">
                        <a:solidFill>
                          <a:schemeClr val="tx1"/>
                        </a:solidFill>
                        <a:latin typeface="Arial" panose="020B0604020202020204" pitchFamily="34" charset="0"/>
                        <a:ea typeface="+mn-ea"/>
                        <a:cs typeface="Arial" panose="020B0604020202020204" pitchFamily="34" charset="0"/>
                      </a:endParaRPr>
                    </a:p>
                  </a:txBody>
                  <a:tcPr marL="45720" marR="45720" horzOverflow="overflow"/>
                </a:tc>
                <a:tc>
                  <a:txBody>
                    <a:bodyPr/>
                    <a:lstStyle/>
                    <a:p>
                      <a:pPr marL="0" marR="0" lvl="0" indent="0" algn="ctr" defTabSz="914400" rtl="0" eaLnBrk="0" fontAlgn="base" latinLnBrk="0" hangingPunct="0">
                        <a:lnSpc>
                          <a:spcPct val="100000"/>
                        </a:lnSpc>
                        <a:spcBef>
                          <a:spcPts val="0"/>
                        </a:spcBef>
                        <a:spcAft>
                          <a:spcPct val="0"/>
                        </a:spcAft>
                        <a:buClr>
                          <a:schemeClr val="tx1"/>
                        </a:buClr>
                        <a:buSzPct val="70000"/>
                        <a:buFont typeface="Wingdings" pitchFamily="2" charset="2"/>
                        <a:buNone/>
                        <a:tabLst/>
                      </a:pPr>
                      <a:r>
                        <a:rPr kumimoji="0" 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Complete</a:t>
                      </a:r>
                    </a:p>
                  </a:txBody>
                  <a:tcPr marL="45720" marR="45720" horzOverflow="overflow"/>
                </a:tc>
                <a:extLst>
                  <a:ext uri="{0D108BD9-81ED-4DB2-BD59-A6C34878D82A}">
                    <a16:rowId xmlns="" xmlns:a16="http://schemas.microsoft.com/office/drawing/2014/main" val="10002"/>
                  </a:ext>
                </a:extLst>
              </a:tr>
              <a:tr h="181017">
                <a:tc>
                  <a:txBody>
                    <a:bodyPr/>
                    <a:lstStyle/>
                    <a:p>
                      <a:pPr marL="171450" indent="-171450">
                        <a:buFont typeface="Arial" panose="020B0604020202020204" pitchFamily="34" charset="0"/>
                        <a:buChar char="•"/>
                      </a:pPr>
                      <a:r>
                        <a:rPr lang="en-US" sz="900" kern="1200" dirty="0" smtClean="0">
                          <a:effectLst/>
                          <a:latin typeface="Arial" panose="020B0604020202020204" pitchFamily="34" charset="0"/>
                          <a:cs typeface="Arial" panose="020B0604020202020204" pitchFamily="34" charset="0"/>
                        </a:rPr>
                        <a:t>Draft Annotated </a:t>
                      </a:r>
                      <a:r>
                        <a:rPr lang="en-US" sz="900" kern="1200" dirty="0">
                          <a:effectLst/>
                          <a:latin typeface="Arial" panose="020B0604020202020204" pitchFamily="34" charset="0"/>
                          <a:cs typeface="Arial" panose="020B0604020202020204" pitchFamily="34" charset="0"/>
                        </a:rPr>
                        <a:t>bibliography in a Word document of the references that were identified, 1-page summaries of each relevant research article, and the particular issue to which it applies</a:t>
                      </a:r>
                      <a:endParaRPr lang="en-US" sz="9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horzOverflow="overflow"/>
                </a:tc>
                <a:tc>
                  <a:txBody>
                    <a:bodyPr/>
                    <a:lstStyle/>
                    <a:p>
                      <a:pPr marL="0" marR="0" lvl="0" indent="0" algn="ctr" defTabSz="914400" rtl="0" eaLnBrk="0" fontAlgn="base" latinLnBrk="0" hangingPunct="0">
                        <a:lnSpc>
                          <a:spcPct val="100000"/>
                        </a:lnSpc>
                        <a:spcBef>
                          <a:spcPts val="0"/>
                        </a:spcBef>
                        <a:spcAft>
                          <a:spcPct val="0"/>
                        </a:spcAft>
                        <a:buClr>
                          <a:schemeClr val="tx1"/>
                        </a:buClr>
                        <a:buSzPct val="70000"/>
                        <a:buFont typeface="Wingdings" pitchFamily="2" charset="2"/>
                        <a:buNone/>
                        <a:tabLst/>
                      </a:pPr>
                      <a:r>
                        <a:rPr kumimoji="0" lang="en-US" sz="9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Complete</a:t>
                      </a:r>
                      <a:endParaRPr kumimoji="0" 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5720" marR="45720" horzOverflow="overflow"/>
                </a:tc>
                <a:extLst>
                  <a:ext uri="{0D108BD9-81ED-4DB2-BD59-A6C34878D82A}">
                    <a16:rowId xmlns="" xmlns:a16="http://schemas.microsoft.com/office/drawing/2014/main" val="10003"/>
                  </a:ext>
                </a:extLst>
              </a:tr>
              <a:tr h="181017">
                <a:tc>
                  <a:txBody>
                    <a:bodyPr/>
                    <a:lstStyle/>
                    <a:p>
                      <a:pPr marL="171450" indent="-171450">
                        <a:buFont typeface="Arial" panose="020B0604020202020204" pitchFamily="34" charset="0"/>
                        <a:buChar char="•"/>
                      </a:pPr>
                      <a:r>
                        <a:rPr lang="en-US" sz="900" kern="1200" dirty="0">
                          <a:effectLst/>
                          <a:latin typeface="Arial" panose="020B0604020202020204" pitchFamily="34" charset="0"/>
                          <a:cs typeface="Arial" panose="020B0604020202020204" pitchFamily="34" charset="0"/>
                        </a:rPr>
                        <a:t>Final report – Empirical Basis for Regulatory Guidance for the</a:t>
                      </a:r>
                      <a:r>
                        <a:rPr lang="en-US" sz="900" kern="1200" baseline="0" dirty="0">
                          <a:effectLst/>
                          <a:latin typeface="Arial" panose="020B0604020202020204" pitchFamily="34" charset="0"/>
                          <a:cs typeface="Arial" panose="020B0604020202020204" pitchFamily="34" charset="0"/>
                        </a:rPr>
                        <a:t> </a:t>
                      </a:r>
                      <a:r>
                        <a:rPr lang="en-US" sz="900" kern="1200" dirty="0">
                          <a:effectLst/>
                          <a:latin typeface="Arial" panose="020B0604020202020204" pitchFamily="34" charset="0"/>
                          <a:cs typeface="Arial" panose="020B0604020202020204" pitchFamily="34" charset="0"/>
                        </a:rPr>
                        <a:t>Design of Alerting Systems for the Flight Deck.</a:t>
                      </a:r>
                      <a:endParaRPr lang="en-US" sz="9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horzOverflow="overflow"/>
                </a:tc>
                <a:tc>
                  <a:txBody>
                    <a:bodyPr/>
                    <a:lstStyle/>
                    <a:p>
                      <a:pPr marL="0" marR="0" lvl="0" indent="0" algn="ctr" defTabSz="914400" rtl="0" eaLnBrk="0" fontAlgn="base" latinLnBrk="0" hangingPunct="0">
                        <a:lnSpc>
                          <a:spcPct val="100000"/>
                        </a:lnSpc>
                        <a:spcBef>
                          <a:spcPts val="0"/>
                        </a:spcBef>
                        <a:spcAft>
                          <a:spcPct val="0"/>
                        </a:spcAft>
                        <a:buClr>
                          <a:schemeClr val="tx1"/>
                        </a:buClr>
                        <a:buSzPct val="70000"/>
                        <a:buFont typeface="Wingdings" pitchFamily="2" charset="2"/>
                        <a:buNone/>
                        <a:tabLst/>
                      </a:pPr>
                      <a:r>
                        <a:rPr kumimoji="0" lang="en-US" sz="9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12/31/2016</a:t>
                      </a:r>
                      <a:endParaRPr kumimoji="0" 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5720" marR="45720" horzOverflow="overflow"/>
                </a:tc>
                <a:extLst>
                  <a:ext uri="{0D108BD9-81ED-4DB2-BD59-A6C34878D82A}">
                    <a16:rowId xmlns="" xmlns:a16="http://schemas.microsoft.com/office/drawing/2014/main" val="4046305186"/>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102896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a:t>Preventing Clutter and Confusion on NextGen Flight Decks: Guidance for the Design, Evaluation, and Approval of Visual, Auditory, and Tactile </a:t>
            </a:r>
            <a:r>
              <a:rPr lang="en-US" sz="1800" dirty="0" smtClean="0"/>
              <a:t>Displays </a:t>
            </a:r>
            <a:r>
              <a:rPr lang="en-US" sz="1800" dirty="0"/>
              <a:t>and </a:t>
            </a:r>
            <a:r>
              <a:rPr lang="en-US" sz="1800" dirty="0" smtClean="0"/>
              <a:t>Controls</a:t>
            </a:r>
            <a:endParaRPr lang="en-US" sz="18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8</a:t>
            </a:fld>
            <a:endParaRPr lang="en-US" dirty="0"/>
          </a:p>
        </p:txBody>
      </p:sp>
      <p:sp>
        <p:nvSpPr>
          <p:cNvPr id="4" name="Text Placeholder 3"/>
          <p:cNvSpPr>
            <a:spLocks noGrp="1"/>
          </p:cNvSpPr>
          <p:nvPr>
            <p:ph type="body" sz="quarter" idx="11"/>
          </p:nvPr>
        </p:nvSpPr>
        <p:spPr>
          <a:xfrm>
            <a:off x="152400" y="1371600"/>
            <a:ext cx="4380923" cy="2438400"/>
          </a:xfrm>
        </p:spPr>
        <p:txBody>
          <a:bodyPr>
            <a:normAutofit fontScale="77500" lnSpcReduction="20000"/>
          </a:bodyPr>
          <a:lstStyle/>
          <a:p>
            <a:pPr lvl="0">
              <a:spcBef>
                <a:spcPts val="0"/>
              </a:spcBef>
            </a:pPr>
            <a:r>
              <a:rPr lang="en-US" dirty="0">
                <a:latin typeface="Arial" panose="020B0604020202020204" pitchFamily="34" charset="0"/>
                <a:cs typeface="Arial" panose="020B0604020202020204" pitchFamily="34" charset="0"/>
              </a:rPr>
              <a:t>Human factors specialists in the Aircraft Certification Service </a:t>
            </a:r>
            <a:r>
              <a:rPr lang="en-US" dirty="0" smtClean="0">
                <a:latin typeface="Arial" panose="020B0604020202020204" pitchFamily="34" charset="0"/>
                <a:cs typeface="Arial" panose="020B0604020202020204" pitchFamily="34" charset="0"/>
              </a:rPr>
              <a:t>requested </a:t>
            </a:r>
            <a:r>
              <a:rPr lang="en-US" dirty="0">
                <a:latin typeface="Arial" panose="020B0604020202020204" pitchFamily="34" charset="0"/>
                <a:cs typeface="Arial" panose="020B0604020202020204" pitchFamily="34" charset="0"/>
              </a:rPr>
              <a:t>support development of guidance for the design and certification of multimodal flight deck interfaces. After a review of regulatory and guidance material related to clutter on visual and auditory displays and controls, researchers conducted a survey of current and proposed NextGen visual, </a:t>
            </a:r>
            <a:r>
              <a:rPr lang="en-US" sz="1300" dirty="0">
                <a:latin typeface="Arial" panose="020B0604020202020204" pitchFamily="34" charset="0"/>
                <a:cs typeface="Arial" panose="020B0604020202020204" pitchFamily="34" charset="0"/>
              </a:rPr>
              <a:t>auditory</a:t>
            </a:r>
            <a:r>
              <a:rPr lang="en-US" dirty="0">
                <a:latin typeface="Arial" panose="020B0604020202020204" pitchFamily="34" charset="0"/>
                <a:cs typeface="Arial" panose="020B0604020202020204" pitchFamily="34" charset="0"/>
              </a:rPr>
              <a:t> and tactile displays and controls. They also performed an analysis of clutter-related Aviation Safety Reporting System (ASRS) reports and a literature and regulatory material review on tactile displays and controls. </a:t>
            </a:r>
          </a:p>
          <a:p>
            <a:pPr lvl="0">
              <a:spcBef>
                <a:spcPts val="0"/>
              </a:spcBef>
            </a:pPr>
            <a:r>
              <a:rPr lang="en-US" dirty="0">
                <a:latin typeface="Arial" panose="020B0604020202020204" pitchFamily="34" charset="0"/>
                <a:cs typeface="Arial" panose="020B0604020202020204" pitchFamily="34" charset="0"/>
              </a:rPr>
              <a:t>Researchers also completed a simulator study on the use of spatial tactile cues for separation/collision avoidance and are currently working on a simulator study examining the effectiveness of  visual and auditory feedback for touch screens</a:t>
            </a:r>
            <a:r>
              <a:rPr lang="en-US" dirty="0" smtClean="0">
                <a:latin typeface="Arial" panose="020B0604020202020204" pitchFamily="34" charset="0"/>
                <a:cs typeface="Arial" panose="020B0604020202020204" pitchFamily="34" charset="0"/>
              </a:rPr>
              <a:t>.</a:t>
            </a:r>
          </a:p>
          <a:p>
            <a:endParaRPr lang="en-US" sz="500" dirty="0">
              <a:latin typeface="Arial" panose="020B0604020202020204" pitchFamily="34" charset="0"/>
              <a:cs typeface="Arial" panose="020B0604020202020204" pitchFamily="34" charset="0"/>
            </a:endParaRPr>
          </a:p>
          <a:p>
            <a:pPr marL="114300" indent="-114300">
              <a:buFont typeface="Wingdings" pitchFamily="2" charset="2"/>
              <a:buChar char="§"/>
            </a:pPr>
            <a:r>
              <a:rPr lang="en-US" sz="1600" dirty="0" smtClean="0">
                <a:latin typeface="Arial" panose="020B0604020202020204" pitchFamily="34" charset="0"/>
                <a:cs typeface="Arial" panose="020B0604020202020204" pitchFamily="34" charset="0"/>
              </a:rPr>
              <a:t>Sponsor</a:t>
            </a:r>
            <a:r>
              <a:rPr lang="en-US" sz="1600" dirty="0">
                <a:latin typeface="Arial" panose="020B0604020202020204" pitchFamily="34" charset="0"/>
                <a:cs typeface="Arial" panose="020B0604020202020204" pitchFamily="34" charset="0"/>
              </a:rPr>
              <a:t>: Cathy Swider, AIR-134 </a:t>
            </a:r>
          </a:p>
          <a:p>
            <a:pPr marL="0" indent="0">
              <a:buNone/>
            </a:pPr>
            <a:endParaRPr lang="en-US" dirty="0">
              <a:cs typeface="Arial" pitchFamily="34" charset="0"/>
            </a:endParaRPr>
          </a:p>
          <a:p>
            <a:endParaRPr lang="en-US" dirty="0"/>
          </a:p>
          <a:p>
            <a:endParaRPr lang="en-US" dirty="0"/>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Empirical basis for regulatory guidance for flight deck tactile displays and empirical basis for regulatory guidance for  visual &amp; auditory touch screen feedback. This regulatory guidance applies to Part 23, 25, 27, 29</a:t>
            </a:r>
            <a:r>
              <a:rPr lang="en-US" dirty="0"/>
              <a:t>.</a:t>
            </a:r>
            <a:endParaRPr lang="en-US" sz="1100" dirty="0">
              <a:solidFill>
                <a:schemeClr val="dk1"/>
              </a:solidFill>
            </a:endParaRPr>
          </a:p>
          <a:p>
            <a:endParaRPr lang="en-US" dirty="0"/>
          </a:p>
        </p:txBody>
      </p:sp>
      <p:sp>
        <p:nvSpPr>
          <p:cNvPr id="6" name="Text Placeholder 5"/>
          <p:cNvSpPr>
            <a:spLocks noGrp="1"/>
          </p:cNvSpPr>
          <p:nvPr>
            <p:ph type="body" sz="quarter" idx="13"/>
          </p:nvPr>
        </p:nvSpPr>
        <p:spPr/>
        <p:txBody>
          <a:bodyPr>
            <a:normAutofit/>
          </a:bodyPr>
          <a:lstStyle/>
          <a:p>
            <a:pPr marL="171450" indent="-171450">
              <a:spcBef>
                <a:spcPts val="0"/>
              </a:spcBef>
              <a:spcAft>
                <a:spcPts val="0"/>
              </a:spcAft>
              <a:buFont typeface="Arial" panose="020B0604020202020204" pitchFamily="34" charset="0"/>
              <a:buChar char="•"/>
            </a:pPr>
            <a:r>
              <a:rPr lang="en-US" sz="1100" kern="1200" dirty="0">
                <a:solidFill>
                  <a:schemeClr val="dk1"/>
                </a:solidFill>
                <a:latin typeface="Arial" panose="020B0604020202020204" pitchFamily="34" charset="0"/>
                <a:cs typeface="Arial" panose="020B0604020202020204" pitchFamily="34" charset="0"/>
              </a:rPr>
              <a:t>Simulator study on the effectiveness of visual and auditory touch screen feedback</a:t>
            </a:r>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379243704"/>
              </p:ext>
            </p:extLst>
          </p:nvPr>
        </p:nvGraphicFramePr>
        <p:xfrm>
          <a:off x="267277" y="3810000"/>
          <a:ext cx="3999923" cy="2377440"/>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marR="0" lvl="0" indent="-171450"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i="0" kern="1200" baseline="0" dirty="0">
                          <a:solidFill>
                            <a:schemeClr val="dk1"/>
                          </a:solidFill>
                          <a:effectLst/>
                          <a:latin typeface="Arial" panose="020B0604020202020204" pitchFamily="34" charset="0"/>
                          <a:ea typeface="+mn-ea"/>
                          <a:cs typeface="Arial" panose="020B0604020202020204" pitchFamily="34" charset="0"/>
                        </a:rPr>
                        <a:t>Review of r</a:t>
                      </a:r>
                      <a:r>
                        <a:rPr lang="en-US" sz="900" dirty="0">
                          <a:latin typeface="Arial" panose="020B0604020202020204" pitchFamily="34" charset="0"/>
                          <a:cs typeface="Arial" panose="020B0604020202020204" pitchFamily="34" charset="0"/>
                        </a:rPr>
                        <a:t>egulatory and guidance material related to clutter on visual and auditory displays and controls;</a:t>
                      </a:r>
                      <a:r>
                        <a:rPr lang="en-US" sz="900" baseline="0" dirty="0">
                          <a:latin typeface="Arial" panose="020B0604020202020204" pitchFamily="34" charset="0"/>
                          <a:cs typeface="Arial" panose="020B0604020202020204" pitchFamily="34" charset="0"/>
                        </a:rPr>
                        <a:t> </a:t>
                      </a:r>
                      <a:r>
                        <a:rPr lang="en-US" sz="900" dirty="0">
                          <a:latin typeface="Arial" panose="020B0604020202020204" pitchFamily="34" charset="0"/>
                          <a:cs typeface="Arial" panose="020B0604020202020204" pitchFamily="34" charset="0"/>
                        </a:rPr>
                        <a:t>survey</a:t>
                      </a:r>
                      <a:r>
                        <a:rPr lang="en-US" sz="900" baseline="0" dirty="0">
                          <a:latin typeface="Arial" panose="020B0604020202020204" pitchFamily="34" charset="0"/>
                          <a:cs typeface="Arial" panose="020B0604020202020204" pitchFamily="34" charset="0"/>
                        </a:rPr>
                        <a:t> of</a:t>
                      </a:r>
                      <a:r>
                        <a:rPr lang="en-US" sz="900" dirty="0">
                          <a:latin typeface="Arial" panose="020B0604020202020204" pitchFamily="34" charset="0"/>
                          <a:cs typeface="Arial" panose="020B0604020202020204" pitchFamily="34" charset="0"/>
                        </a:rPr>
                        <a:t> current and proposed NextGen visual, auditory, and tactile displays and controls;</a:t>
                      </a:r>
                      <a:r>
                        <a:rPr lang="en-US" sz="900" baseline="0" dirty="0">
                          <a:latin typeface="Arial" panose="020B0604020202020204" pitchFamily="34" charset="0"/>
                          <a:cs typeface="Arial" panose="020B0604020202020204" pitchFamily="34" charset="0"/>
                        </a:rPr>
                        <a:t> </a:t>
                      </a:r>
                      <a:r>
                        <a:rPr lang="en-US" sz="900" dirty="0">
                          <a:latin typeface="Arial" panose="020B0604020202020204" pitchFamily="34" charset="0"/>
                          <a:cs typeface="Arial" panose="020B0604020202020204" pitchFamily="34" charset="0"/>
                        </a:rPr>
                        <a:t>analysis of clutter-related Aviation Safety Reporting System (ASRS) reports</a:t>
                      </a:r>
                    </a:p>
                  </a:txBody>
                  <a:tcPr marL="45720" marR="45720" anchor="ctr" horzOverflow="overflow"/>
                </a:tc>
                <a:tc>
                  <a:txBody>
                    <a:bodyPr/>
                    <a:lstStyle/>
                    <a:p>
                      <a:pPr algn="ctr" fontAlgn="base">
                        <a:spcBef>
                          <a:spcPts val="0"/>
                        </a:spcBef>
                      </a:pPr>
                      <a:r>
                        <a:rPr lang="en-US" sz="900" b="1" dirty="0">
                          <a:effectLst/>
                          <a:latin typeface="Arial" panose="020B0604020202020204" pitchFamily="34" charset="0"/>
                          <a:cs typeface="Arial" panose="020B0604020202020204" pitchFamily="34" charset="0"/>
                        </a:rPr>
                        <a:t>Complete</a:t>
                      </a:r>
                      <a:endParaRPr lang="en-US" sz="9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r h="181017">
                <a:tc>
                  <a:txBody>
                    <a:bodyPr/>
                    <a:lstStyle/>
                    <a:p>
                      <a:pPr marL="171450" indent="-171450">
                        <a:spcBef>
                          <a:spcPts val="0"/>
                        </a:spcBef>
                        <a:spcAft>
                          <a:spcPts val="0"/>
                        </a:spcAft>
                        <a:buFont typeface="Arial" panose="020B0604020202020204" pitchFamily="34" charset="0"/>
                        <a:buChar char="•"/>
                      </a:pPr>
                      <a:r>
                        <a:rPr lang="en-US" sz="900" b="0" i="0" kern="1200" dirty="0">
                          <a:solidFill>
                            <a:schemeClr val="dk1"/>
                          </a:solidFill>
                          <a:effectLst/>
                          <a:latin typeface="Arial" panose="020B0604020202020204" pitchFamily="34" charset="0"/>
                          <a:ea typeface="+mn-ea"/>
                          <a:cs typeface="Arial" panose="020B0604020202020204" pitchFamily="34" charset="0"/>
                        </a:rPr>
                        <a:t>Simulator study</a:t>
                      </a:r>
                      <a:r>
                        <a:rPr lang="en-US" sz="900" b="0" i="0" kern="1200" baseline="0" dirty="0">
                          <a:solidFill>
                            <a:schemeClr val="dk1"/>
                          </a:solidFill>
                          <a:effectLst/>
                          <a:latin typeface="Arial" panose="020B0604020202020204" pitchFamily="34" charset="0"/>
                          <a:ea typeface="+mn-ea"/>
                          <a:cs typeface="Arial" panose="020B0604020202020204" pitchFamily="34" charset="0"/>
                        </a:rPr>
                        <a:t> on the use of tactile spatial cues for separation/collision avoidance during closely spaced parallel approaches</a:t>
                      </a:r>
                      <a:endParaRPr lang="en-US" sz="9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algn="ctr" fontAlgn="base">
                        <a:spcBef>
                          <a:spcPts val="0"/>
                        </a:spcBef>
                      </a:pPr>
                      <a:r>
                        <a:rPr lang="en-US" sz="900" b="1" dirty="0">
                          <a:effectLst/>
                          <a:latin typeface="Arial" panose="020B0604020202020204" pitchFamily="34" charset="0"/>
                          <a:cs typeface="Arial" panose="020B0604020202020204" pitchFamily="34" charset="0"/>
                        </a:rPr>
                        <a:t>Complete</a:t>
                      </a:r>
                      <a:endParaRPr lang="en-US" sz="9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2"/>
                  </a:ext>
                </a:extLst>
              </a:tr>
              <a:tr h="181017">
                <a:tc>
                  <a:txBody>
                    <a:bodyPr/>
                    <a:lstStyle/>
                    <a:p>
                      <a:pPr marL="171450" indent="-171450">
                        <a:spcBef>
                          <a:spcPts val="0"/>
                        </a:spcBef>
                        <a:spcAft>
                          <a:spcPts val="0"/>
                        </a:spcAft>
                        <a:buFont typeface="Arial" panose="020B0604020202020204" pitchFamily="34" charset="0"/>
                        <a:buChar char="•"/>
                      </a:pPr>
                      <a:r>
                        <a:rPr lang="en-US" sz="900" b="0" i="0" kern="1200" dirty="0">
                          <a:solidFill>
                            <a:schemeClr val="dk1"/>
                          </a:solidFill>
                          <a:effectLst/>
                          <a:latin typeface="Arial" panose="020B0604020202020204" pitchFamily="34" charset="0"/>
                          <a:ea typeface="+mn-ea"/>
                          <a:cs typeface="Arial" panose="020B0604020202020204" pitchFamily="34" charset="0"/>
                        </a:rPr>
                        <a:t>Simulator study</a:t>
                      </a:r>
                      <a:r>
                        <a:rPr lang="en-US" sz="900" b="0" i="0" kern="1200" baseline="0" dirty="0">
                          <a:solidFill>
                            <a:schemeClr val="dk1"/>
                          </a:solidFill>
                          <a:effectLst/>
                          <a:latin typeface="Arial" panose="020B0604020202020204" pitchFamily="34" charset="0"/>
                          <a:ea typeface="+mn-ea"/>
                          <a:cs typeface="Arial" panose="020B0604020202020204" pitchFamily="34" charset="0"/>
                        </a:rPr>
                        <a:t> on the effectiveness of visual and auditory touch screen feedback</a:t>
                      </a:r>
                      <a:endParaRPr lang="en-US" sz="9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algn="ctr" fontAlgn="base">
                        <a:spcBef>
                          <a:spcPts val="0"/>
                        </a:spcBef>
                      </a:pPr>
                      <a:r>
                        <a:rPr lang="en-US" sz="900" b="1" i="0" dirty="0">
                          <a:solidFill>
                            <a:schemeClr val="tx1"/>
                          </a:solidFill>
                          <a:effectLst/>
                          <a:latin typeface="Arial" panose="020B0604020202020204" pitchFamily="34" charset="0"/>
                          <a:cs typeface="Arial" panose="020B0604020202020204" pitchFamily="34" charset="0"/>
                        </a:rPr>
                        <a:t>Complete</a:t>
                      </a:r>
                      <a:endParaRPr lang="en-US" sz="9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3"/>
                  </a:ext>
                </a:extLst>
              </a:tr>
              <a:tr h="181017">
                <a:tc>
                  <a:txBody>
                    <a:bodyPr/>
                    <a:lstStyle/>
                    <a:p>
                      <a:pPr marL="171450" indent="-171450">
                        <a:spcBef>
                          <a:spcPts val="0"/>
                        </a:spcBef>
                        <a:spcAft>
                          <a:spcPts val="0"/>
                        </a:spcAft>
                        <a:buFont typeface="Arial" panose="020B0604020202020204" pitchFamily="34" charset="0"/>
                        <a:buChar char="•"/>
                      </a:pPr>
                      <a:r>
                        <a:rPr lang="en-US" sz="900" b="0" i="0" dirty="0">
                          <a:solidFill>
                            <a:srgbClr val="000000"/>
                          </a:solidFill>
                          <a:effectLst/>
                          <a:latin typeface="Arial" panose="020B0604020202020204" pitchFamily="34" charset="0"/>
                          <a:cs typeface="Arial" panose="020B0604020202020204" pitchFamily="34" charset="0"/>
                        </a:rPr>
                        <a:t>Draft report on ‘Preventing Clutter and Confusion on NextGen</a:t>
                      </a:r>
                      <a:r>
                        <a:rPr lang="en-US" sz="900" b="0" i="0" baseline="0" dirty="0">
                          <a:solidFill>
                            <a:srgbClr val="000000"/>
                          </a:solidFill>
                          <a:effectLst/>
                          <a:latin typeface="Arial" panose="020B0604020202020204" pitchFamily="34" charset="0"/>
                          <a:cs typeface="Arial" panose="020B0604020202020204" pitchFamily="34" charset="0"/>
                        </a:rPr>
                        <a:t> Flight Decks’</a:t>
                      </a:r>
                      <a:endParaRPr lang="en-US" sz="9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marL="0" marR="0" lvl="0" indent="0" algn="ctr" defTabSz="914400" rtl="0" eaLnBrk="0" fontAlgn="base" latinLnBrk="0" hangingPunct="0">
                        <a:lnSpc>
                          <a:spcPct val="100000"/>
                        </a:lnSpc>
                        <a:spcBef>
                          <a:spcPts val="0"/>
                        </a:spcBef>
                        <a:spcAft>
                          <a:spcPts val="0"/>
                        </a:spcAft>
                        <a:buClr>
                          <a:schemeClr val="tx1"/>
                        </a:buClr>
                        <a:buSzPct val="70000"/>
                        <a:buFont typeface="Wingdings" pitchFamily="2" charset="2"/>
                        <a:buNone/>
                        <a:tabLst/>
                      </a:pPr>
                      <a:r>
                        <a:rPr lang="en-US" sz="900" b="1" i="0" kern="1200" dirty="0">
                          <a:solidFill>
                            <a:schemeClr val="dk1"/>
                          </a:solidFill>
                          <a:effectLst/>
                          <a:latin typeface="Arial" panose="020B0604020202020204" pitchFamily="34" charset="0"/>
                          <a:ea typeface="+mn-ea"/>
                          <a:cs typeface="Arial" panose="020B0604020202020204" pitchFamily="34" charset="0"/>
                        </a:rPr>
                        <a:t>02/28/2017</a:t>
                      </a:r>
                      <a:endParaRPr kumimoji="0" 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5720" marR="45720" anchor="ctr" horzOverflow="overflow"/>
                </a:tc>
                <a:extLst>
                  <a:ext uri="{0D108BD9-81ED-4DB2-BD59-A6C34878D82A}">
                    <a16:rowId xmlns="" xmlns:a16="http://schemas.microsoft.com/office/drawing/2014/main" val="1448985881"/>
                  </a:ext>
                </a:extLst>
              </a:tr>
              <a:tr h="181017">
                <a:tc>
                  <a:txBody>
                    <a:bodyPr/>
                    <a:lstStyle/>
                    <a:p>
                      <a:pPr>
                        <a:spcBef>
                          <a:spcPts val="0"/>
                        </a:spcBef>
                        <a:spcAft>
                          <a:spcPts val="0"/>
                        </a:spcAft>
                      </a:pPr>
                      <a:endParaRPr lang="en-US" sz="900" b="0" i="0" kern="1200" dirty="0">
                        <a:solidFill>
                          <a:schemeClr val="dk1"/>
                        </a:solidFill>
                        <a:effectLst/>
                        <a:latin typeface="Arial" panose="020B0604020202020204" pitchFamily="34" charset="0"/>
                        <a:ea typeface="+mn-ea"/>
                        <a:cs typeface="Arial" panose="020B0604020202020204" pitchFamily="34" charset="0"/>
                      </a:endParaRPr>
                    </a:p>
                  </a:txBody>
                  <a:tcPr marL="45720" marR="45720" anchor="ctr" horzOverflow="overflow"/>
                </a:tc>
                <a:tc>
                  <a:txBody>
                    <a:bodyPr/>
                    <a:lstStyle/>
                    <a:p>
                      <a:pPr algn="ctr" fontAlgn="base">
                        <a:spcBef>
                          <a:spcPts val="0"/>
                        </a:spcBef>
                      </a:pPr>
                      <a:endParaRPr lang="en-US" sz="9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2759858365"/>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4160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Pilot Response to Non-RA Traffic with </a:t>
            </a:r>
            <a:r>
              <a:rPr lang="en-US" dirty="0" smtClean="0"/>
              <a:t>TCAS</a:t>
            </a:r>
            <a:endParaRPr lang="en-US" sz="2000" dirty="0"/>
          </a:p>
        </p:txBody>
      </p:sp>
      <p:sp>
        <p:nvSpPr>
          <p:cNvPr id="3" name="Slide Number Placeholder 2"/>
          <p:cNvSpPr>
            <a:spLocks noGrp="1"/>
          </p:cNvSpPr>
          <p:nvPr>
            <p:ph type="sldNum" sz="quarter" idx="10"/>
          </p:nvPr>
        </p:nvSpPr>
        <p:spPr/>
        <p:txBody>
          <a:bodyPr/>
          <a:lstStyle/>
          <a:p>
            <a:pPr>
              <a:defRPr/>
            </a:pPr>
            <a:fld id="{912EE38F-6531-4F65-B842-D6CB9F70EFDF}" type="slidenum">
              <a:rPr lang="en-US" smtClean="0"/>
              <a:pPr>
                <a:defRPr/>
              </a:pPr>
              <a:t>9</a:t>
            </a:fld>
            <a:endParaRPr lang="en-US" dirty="0"/>
          </a:p>
        </p:txBody>
      </p:sp>
      <p:sp>
        <p:nvSpPr>
          <p:cNvPr id="4" name="Text Placeholder 3"/>
          <p:cNvSpPr>
            <a:spLocks noGrp="1"/>
          </p:cNvSpPr>
          <p:nvPr>
            <p:ph type="body" sz="quarter" idx="11"/>
          </p:nvPr>
        </p:nvSpPr>
        <p:spPr>
          <a:xfrm>
            <a:off x="76200" y="1371600"/>
            <a:ext cx="4376215" cy="2012950"/>
          </a:xfrm>
        </p:spPr>
        <p:txBody>
          <a:bodyPr>
            <a:noAutofit/>
          </a:bodyPr>
          <a:lstStyle/>
          <a:p>
            <a:r>
              <a:rPr lang="en-US" sz="900" dirty="0">
                <a:latin typeface="Arial" panose="020B0604020202020204" pitchFamily="34" charset="0"/>
                <a:cs typeface="Arial" panose="020B0604020202020204" pitchFamily="34" charset="0"/>
              </a:rPr>
              <a:t>Aircraft Certification Service human factors specialists are supporting the development of RTCA SC-147 to develop Minimum Operational Performance Standards for the next generation Airborne Collision Avoidance System, known as  ACAS X. This system is expected to replace the existing Traffic  Alert and Collision Avoidance System (TCAS), and will provide Traffic Advisories (TAs) for aircraft that are not emitting a transponder signal but are broadcasting Automatic Dependent Surveillance-Broadcast (ADS-B) out.  However, Resolution Advisories (RAs) will not be provided for such ADS-B-out aircraft.  </a:t>
            </a:r>
          </a:p>
          <a:p>
            <a:r>
              <a:rPr lang="en-US" sz="900" dirty="0">
                <a:latin typeface="Arial" panose="020B0604020202020204" pitchFamily="34" charset="0"/>
                <a:cs typeface="Arial" panose="020B0604020202020204" pitchFamily="34" charset="0"/>
              </a:rPr>
              <a:t>Pilot performance is being measured to determine  whether pilots using simulated TCAS and ACAS X systems will be likely to delay action necessary to maintain a safe distance from the traffic if they are unaware that a target of this type will never generate an RA, since pilots have experience with (and may have come to depend upon) TCAS providing TAs and RAs. </a:t>
            </a:r>
            <a:endParaRPr lang="en-US" sz="900" dirty="0" smtClean="0">
              <a:latin typeface="Arial" panose="020B0604020202020204" pitchFamily="34" charset="0"/>
              <a:cs typeface="Arial" panose="020B0604020202020204" pitchFamily="34" charset="0"/>
            </a:endParaRPr>
          </a:p>
          <a:p>
            <a:pPr marL="114300" indent="-114300">
              <a:buFont typeface="Wingdings" pitchFamily="2" charset="2"/>
              <a:buChar char="§"/>
            </a:pPr>
            <a:r>
              <a:rPr lang="en-US" sz="900" dirty="0" smtClean="0">
                <a:latin typeface="Arial" panose="020B0604020202020204" pitchFamily="34" charset="0"/>
                <a:cs typeface="Arial" panose="020B0604020202020204" pitchFamily="34" charset="0"/>
              </a:rPr>
              <a:t>Sponsor</a:t>
            </a:r>
            <a:r>
              <a:rPr lang="en-US" sz="900" dirty="0">
                <a:latin typeface="Arial" panose="020B0604020202020204" pitchFamily="34" charset="0"/>
                <a:cs typeface="Arial" panose="020B0604020202020204" pitchFamily="34" charset="0"/>
              </a:rPr>
              <a:t>: </a:t>
            </a:r>
            <a:r>
              <a:rPr lang="en-US" sz="900" dirty="0" smtClean="0">
                <a:latin typeface="Arial" panose="020B0604020202020204" pitchFamily="34" charset="0"/>
                <a:cs typeface="Arial" panose="020B0604020202020204" pitchFamily="34" charset="0"/>
              </a:rPr>
              <a:t>Cathy </a:t>
            </a:r>
            <a:r>
              <a:rPr lang="en-US" sz="900" dirty="0">
                <a:latin typeface="Arial" panose="020B0604020202020204" pitchFamily="34" charset="0"/>
                <a:cs typeface="Arial" panose="020B0604020202020204" pitchFamily="34" charset="0"/>
              </a:rPr>
              <a:t>Swider, AIR-134</a:t>
            </a:r>
          </a:p>
          <a:p>
            <a:pPr marL="0" indent="0">
              <a:buNone/>
            </a:pPr>
            <a:endParaRPr lang="en-US" sz="900" dirty="0">
              <a:latin typeface="Arial" panose="020B0604020202020204" pitchFamily="34" charset="0"/>
              <a:cs typeface="Arial" panose="020B0604020202020204" pitchFamily="34" charset="0"/>
            </a:endParaRPr>
          </a:p>
          <a:p>
            <a:endParaRPr lang="en-US" sz="900" dirty="0">
              <a:latin typeface="Arial" panose="020B0604020202020204" pitchFamily="34" charset="0"/>
              <a:cs typeface="Arial" panose="020B0604020202020204" pitchFamily="34" charset="0"/>
            </a:endParaRPr>
          </a:p>
          <a:p>
            <a:endParaRPr lang="en-US" sz="9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2"/>
          </p:nvPr>
        </p:nvSpPr>
        <p:spPr/>
        <p:txBody>
          <a:bodyPr/>
          <a:lstStyle/>
          <a:p>
            <a:r>
              <a:rPr lang="en-US" sz="1100" dirty="0">
                <a:latin typeface="Arial" panose="020B0604020202020204" pitchFamily="34" charset="0"/>
                <a:cs typeface="Arial" panose="020B0604020202020204" pitchFamily="34" charset="0"/>
              </a:rPr>
              <a:t>Empirical basis for display requirements in RTCA minimum operational performance  standard DO-185.</a:t>
            </a:r>
            <a:endParaRPr lang="en-US" sz="1100" dirty="0">
              <a:solidFill>
                <a:schemeClr val="dk1"/>
              </a:solidFill>
              <a:latin typeface="Arial" panose="020B0604020202020204" pitchFamily="34" charset="0"/>
              <a:cs typeface="Arial" panose="020B0604020202020204" pitchFamily="34" charset="0"/>
            </a:endParaRPr>
          </a:p>
          <a:p>
            <a:endParaRPr lang="en-US" dirty="0"/>
          </a:p>
        </p:txBody>
      </p:sp>
      <p:sp>
        <p:nvSpPr>
          <p:cNvPr id="6" name="Text Placeholder 5"/>
          <p:cNvSpPr>
            <a:spLocks noGrp="1"/>
          </p:cNvSpPr>
          <p:nvPr>
            <p:ph type="body" sz="quarter" idx="13"/>
          </p:nvPr>
        </p:nvSpPr>
        <p:spPr/>
        <p:txBody>
          <a:bodyPr/>
          <a:lstStyle/>
          <a:p>
            <a:r>
              <a:rPr lang="en-US" sz="1100" dirty="0">
                <a:latin typeface="Arial" panose="020B0604020202020204" pitchFamily="34" charset="0"/>
                <a:cs typeface="Arial" panose="020B0604020202020204" pitchFamily="34" charset="0"/>
              </a:rPr>
              <a:t>Completed simulation </a:t>
            </a:r>
            <a:r>
              <a:rPr lang="en-US" sz="1100" dirty="0" smtClean="0">
                <a:latin typeface="Arial" panose="020B0604020202020204" pitchFamily="34" charset="0"/>
                <a:cs typeface="Arial" panose="020B0604020202020204" pitchFamily="34" charset="0"/>
              </a:rPr>
              <a:t>trials</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Analyzed simulation and questionnaire </a:t>
            </a:r>
            <a:r>
              <a:rPr lang="en-US" sz="1100" dirty="0" smtClean="0">
                <a:latin typeface="Arial" panose="020B0604020202020204" pitchFamily="34" charset="0"/>
                <a:cs typeface="Arial" panose="020B0604020202020204" pitchFamily="34" charset="0"/>
              </a:rPr>
              <a:t>data</a:t>
            </a:r>
          </a:p>
          <a:p>
            <a:pPr marL="0" indent="0">
              <a:buNone/>
            </a:pP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Delivered quick-look data </a:t>
            </a:r>
            <a:r>
              <a:rPr lang="en-US" sz="1100" dirty="0" smtClean="0">
                <a:latin typeface="Arial" panose="020B0604020202020204" pitchFamily="34" charset="0"/>
                <a:cs typeface="Arial" panose="020B0604020202020204" pitchFamily="34" charset="0"/>
              </a:rPr>
              <a:t>analysis</a:t>
            </a:r>
          </a:p>
          <a:p>
            <a:pPr marL="0" indent="0">
              <a:buNone/>
            </a:pPr>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Delivered final report</a:t>
            </a:r>
            <a:endParaRPr lang="en-US" sz="1100" dirty="0">
              <a:latin typeface="Arial" panose="020B0604020202020204" pitchFamily="34" charset="0"/>
              <a:cs typeface="Arial" panose="020B0604020202020204" pitchFamily="34" charset="0"/>
            </a:endParaRPr>
          </a:p>
          <a:p>
            <a:endParaRPr lang="en-US" dirty="0"/>
          </a:p>
        </p:txBody>
      </p:sp>
      <p:graphicFrame>
        <p:nvGraphicFramePr>
          <p:cNvPr id="8" name="Group 180" descr="table" title="IALowVis"/>
          <p:cNvGraphicFramePr>
            <a:graphicFrameLocks noGrp="1"/>
          </p:cNvGraphicFramePr>
          <p:nvPr>
            <p:extLst>
              <p:ext uri="{D42A27DB-BD31-4B8C-83A1-F6EECF244321}">
                <p14:modId xmlns:p14="http://schemas.microsoft.com/office/powerpoint/2010/main" val="4259397506"/>
              </p:ext>
            </p:extLst>
          </p:nvPr>
        </p:nvGraphicFramePr>
        <p:xfrm>
          <a:off x="267277" y="3889332"/>
          <a:ext cx="3999923" cy="351949"/>
        </p:xfrm>
        <a:graphic>
          <a:graphicData uri="http://schemas.openxmlformats.org/drawingml/2006/table">
            <a:tbl>
              <a:tblPr firstRow="1">
                <a:tableStyleId>{2D5ABB26-0587-4C30-8999-92F81FD0307C}</a:tableStyleId>
              </a:tblPr>
              <a:tblGrid>
                <a:gridCol w="2933123">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2"/>
                    </a:ext>
                  </a:extLst>
                </a:gridCol>
              </a:tblGrid>
              <a:tr h="351949">
                <a:tc>
                  <a:txBody>
                    <a:bodyPr/>
                    <a:lstStyle/>
                    <a:p>
                      <a:pPr marL="171450" indent="-171450" algn="l" defTabSz="342900" rtl="0" eaLnBrk="1" fontAlgn="b" latinLnBrk="0" hangingPunct="1">
                        <a:spcBef>
                          <a:spcPts val="600"/>
                        </a:spcBef>
                        <a:spcAft>
                          <a:spcPts val="600"/>
                        </a:spcAft>
                        <a:buFont typeface="Arial" panose="020B0604020202020204" pitchFamily="34" charset="0"/>
                        <a:buChar char="•"/>
                      </a:pPr>
                      <a:r>
                        <a:rPr lang="en-US" sz="1100" b="0" i="0" dirty="0">
                          <a:effectLst/>
                          <a:latin typeface="Arial" panose="020B0604020202020204" pitchFamily="34" charset="0"/>
                          <a:cs typeface="Arial" panose="020B0604020202020204" pitchFamily="34" charset="0"/>
                        </a:rPr>
                        <a:t>Results </a:t>
                      </a:r>
                      <a:r>
                        <a:rPr lang="en-US" sz="1100" b="0" i="0" dirty="0" smtClean="0">
                          <a:effectLst/>
                          <a:latin typeface="Arial" panose="020B0604020202020204" pitchFamily="34" charset="0"/>
                          <a:cs typeface="Arial" panose="020B0604020202020204" pitchFamily="34" charset="0"/>
                        </a:rPr>
                        <a:t>from</a:t>
                      </a:r>
                      <a:r>
                        <a:rPr lang="en-US" sz="1100" b="0" i="0" baseline="0" dirty="0" smtClean="0">
                          <a:effectLst/>
                          <a:latin typeface="Arial" panose="020B0604020202020204" pitchFamily="34" charset="0"/>
                          <a:cs typeface="Arial" panose="020B0604020202020204" pitchFamily="34" charset="0"/>
                        </a:rPr>
                        <a:t> simulation study of </a:t>
                      </a:r>
                      <a:r>
                        <a:rPr lang="en-US" sz="1100" b="0" i="0" dirty="0" smtClean="0">
                          <a:effectLst/>
                          <a:latin typeface="Arial" panose="020B0604020202020204" pitchFamily="34" charset="0"/>
                          <a:cs typeface="Arial" panose="020B0604020202020204" pitchFamily="34" charset="0"/>
                        </a:rPr>
                        <a:t>Pilot </a:t>
                      </a:r>
                      <a:r>
                        <a:rPr lang="en-US" sz="1100" b="0" i="0" dirty="0">
                          <a:effectLst/>
                          <a:latin typeface="Arial" panose="020B0604020202020204" pitchFamily="34" charset="0"/>
                          <a:cs typeface="Arial" panose="020B0604020202020204" pitchFamily="34" charset="0"/>
                        </a:rPr>
                        <a:t>Response </a:t>
                      </a:r>
                      <a:r>
                        <a:rPr lang="en-US" sz="1100" b="0" i="0" dirty="0" smtClean="0">
                          <a:effectLst/>
                          <a:latin typeface="Arial" panose="020B0604020202020204" pitchFamily="34" charset="0"/>
                          <a:cs typeface="Arial" panose="020B0604020202020204" pitchFamily="34" charset="0"/>
                        </a:rPr>
                        <a:t>to </a:t>
                      </a:r>
                      <a:r>
                        <a:rPr lang="en-US" sz="1100" dirty="0">
                          <a:latin typeface="Arial" panose="020B0604020202020204" pitchFamily="34" charset="0"/>
                          <a:cs typeface="Arial" panose="020B0604020202020204" pitchFamily="34" charset="0"/>
                        </a:rPr>
                        <a:t>Non-RA Generating </a:t>
                      </a:r>
                      <a:r>
                        <a:rPr lang="en-US" sz="1100" dirty="0" smtClean="0">
                          <a:latin typeface="Arial" panose="020B0604020202020204" pitchFamily="34" charset="0"/>
                          <a:cs typeface="Arial" panose="020B0604020202020204" pitchFamily="34" charset="0"/>
                        </a:rPr>
                        <a:t>Traffic</a:t>
                      </a:r>
                      <a:endParaRPr lang="en-US" sz="1100" b="0" i="0" kern="1200" dirty="0">
                        <a:solidFill>
                          <a:srgbClr val="000000"/>
                        </a:solidFill>
                        <a:effectLst/>
                        <a:latin typeface="Arial" panose="020B0604020202020204" pitchFamily="34" charset="0"/>
                        <a:ea typeface="+mn-ea"/>
                        <a:cs typeface="Arial" panose="020B0604020202020204" pitchFamily="34" charset="0"/>
                      </a:endParaRPr>
                    </a:p>
                  </a:txBody>
                  <a:tcPr marL="0" marR="0" marT="0" marB="0"/>
                </a:tc>
                <a:tc>
                  <a:txBody>
                    <a:bodyPr/>
                    <a:lstStyle/>
                    <a:p>
                      <a:pPr algn="ctr" fontAlgn="base">
                        <a:spcBef>
                          <a:spcPts val="0"/>
                        </a:spcBef>
                      </a:pPr>
                      <a:r>
                        <a:rPr lang="en-US" sz="1100" b="1" dirty="0">
                          <a:effectLst/>
                          <a:latin typeface="Arial" panose="020B0604020202020204" pitchFamily="34" charset="0"/>
                          <a:cs typeface="Arial" panose="020B0604020202020204" pitchFamily="34" charset="0"/>
                        </a:rPr>
                        <a:t>Complete</a:t>
                      </a:r>
                      <a:endParaRPr lang="en-US" sz="1100" b="1" i="0" dirty="0">
                        <a:solidFill>
                          <a:schemeClr val="bg1"/>
                        </a:solidFill>
                        <a:effectLst/>
                        <a:latin typeface="Arial" panose="020B0604020202020204" pitchFamily="34" charset="0"/>
                        <a:cs typeface="Arial" panose="020B0604020202020204" pitchFamily="34" charset="0"/>
                      </a:endParaRPr>
                    </a:p>
                  </a:txBody>
                  <a:tcPr marL="0" marR="0" marT="0" marB="0"/>
                </a:tc>
                <a:extLst>
                  <a:ext uri="{0D108BD9-81ED-4DB2-BD59-A6C34878D82A}">
                    <a16:rowId xmlns="" xmlns:a16="http://schemas.microsoft.com/office/drawing/2014/main" val="10001"/>
                  </a:ext>
                </a:extLst>
              </a:tr>
            </a:tbl>
          </a:graphicData>
        </a:graphic>
      </p:graphicFrame>
      <p:sp>
        <p:nvSpPr>
          <p:cNvPr id="9" name="Rectangle 8"/>
          <p:cNvSpPr/>
          <p:nvPr/>
        </p:nvSpPr>
        <p:spPr>
          <a:xfrm>
            <a:off x="261415" y="6321623"/>
            <a:ext cx="3145285" cy="307777"/>
          </a:xfrm>
          <a:prstGeom prst="rect">
            <a:avLst/>
          </a:prstGeom>
        </p:spPr>
        <p:txBody>
          <a:bodyPr wrap="none">
            <a:spAutoFit/>
          </a:bodyPr>
          <a:lstStyle/>
          <a:p>
            <a:r>
              <a:rPr lang="en-US" sz="1400" dirty="0" smtClean="0">
                <a:solidFill>
                  <a:schemeClr val="bg1"/>
                </a:solidFill>
                <a:latin typeface="Calibri" panose="020F0502020204030204" pitchFamily="34" charset="0"/>
              </a:rPr>
              <a:t>FY16 Human Factors REDAC Fall Meeting</a:t>
            </a:r>
            <a:endParaRPr lang="en-US" sz="14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101743264"/>
      </p:ext>
    </p:extLst>
  </p:cSld>
  <p:clrMapOvr>
    <a:masterClrMapping/>
  </p:clrMapOvr>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B0796D-F429-4F01-8474-03AF6D69854E}">
  <ds:schemaRefs>
    <ds:schemaRef ds:uri="http://schemas.microsoft.com/sharepoint/v3/contenttype/forms"/>
  </ds:schemaRefs>
</ds:datastoreItem>
</file>

<file path=customXml/itemProps2.xml><?xml version="1.0" encoding="utf-8"?>
<ds:datastoreItem xmlns:ds="http://schemas.openxmlformats.org/officeDocument/2006/customXml" ds:itemID="{3ECA1227-B790-4D3E-BFE3-EF88318B125E}">
  <ds:schemaRefs>
    <ds:schemaRef ds:uri="http://schemas.microsoft.com/office/2006/documentManagement/types"/>
    <ds:schemaRef ds:uri="http://www.w3.org/XML/1998/namespace"/>
    <ds:schemaRef ds:uri="http://schemas.openxmlformats.org/package/2006/metadata/core-properties"/>
    <ds:schemaRef ds:uri="http://purl.org/dc/terms/"/>
    <ds:schemaRef ds:uri="http://schemas.microsoft.com/office/2006/metadata/properties"/>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3916BE3B-E0B5-4B7A-A20F-75FA03FCE110}"/>
</file>

<file path=docProps/app.xml><?xml version="1.0" encoding="utf-8"?>
<Properties xmlns="http://schemas.openxmlformats.org/officeDocument/2006/extended-properties" xmlns:vt="http://schemas.openxmlformats.org/officeDocument/2006/docPropsVTypes">
  <TotalTime>1676</TotalTime>
  <Words>6292</Words>
  <Application>Microsoft Office PowerPoint</Application>
  <PresentationFormat>On-screen Show (4:3)</PresentationFormat>
  <Paragraphs>567</Paragraphs>
  <Slides>38</Slides>
  <Notes>9</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FAA_slide_template_whitecover_whitebackground</vt:lpstr>
      <vt:lpstr>REDAC Human Factors Subcommittee NextGen Flight Deck Program Review</vt:lpstr>
      <vt:lpstr>Air-Ground Integration Human Factors</vt:lpstr>
      <vt:lpstr>Air-Ground Integration Human Factors</vt:lpstr>
      <vt:lpstr>  NEXTGEN-FLIGHT DECK SYSTEMS-FLIGHTCREW INTERFACES, INSTALLATION, INTEGRATION, AND OPERATIONS </vt:lpstr>
      <vt:lpstr>PowerPoint Presentation</vt:lpstr>
      <vt:lpstr>NextGen Combined Vision Systems</vt:lpstr>
      <vt:lpstr>Preventing Clutter and Confusion on NextGen Flight Decks: Field of View and Alert Designs Reports</vt:lpstr>
      <vt:lpstr>Preventing Clutter and Confusion on NextGen Flight Decks: Guidance for the Design, Evaluation, and Approval of Visual, Auditory, and Tactile Displays and Controls</vt:lpstr>
      <vt:lpstr>Pilot Response to Non-RA Traffic with TCAS</vt:lpstr>
      <vt:lpstr>Low Visibility Operations/ Surface Movement Guidance and Control System (LVO/SMGCS)</vt:lpstr>
      <vt:lpstr>NextGen-Human Factors Guidelines for Advanced Instrument Procedure Design and Use</vt:lpstr>
      <vt:lpstr>NextGen: Human Factors Guidelines for Advanced Instrument Procedure Design and Use (A12C.HFNG.2)</vt:lpstr>
      <vt:lpstr>Subjective Instrument Procedure Complexity</vt:lpstr>
      <vt:lpstr>NEXTGEN-Procedures, Tasks, Skills and Training for NextGen Air Carrier Pilots and Dispatchers </vt:lpstr>
      <vt:lpstr>PowerPoint Presentation</vt:lpstr>
      <vt:lpstr>Design of Standard Procedures</vt:lpstr>
      <vt:lpstr>NextGen-Human Error and Complex Systems  </vt:lpstr>
      <vt:lpstr>PowerPoint Presentation</vt:lpstr>
      <vt:lpstr>Complexity: Definitions, Empirical Findings and  Recommendations for Training and Design </vt:lpstr>
      <vt:lpstr>NextGen-DataComm Human Factors R&amp;D   </vt:lpstr>
      <vt:lpstr>PowerPoint Presentation</vt:lpstr>
      <vt:lpstr>Backup  </vt:lpstr>
      <vt:lpstr>NextGen Evaluation of LVO SMGCS using EFVS Without Airport Infrastructure (Taxiways)</vt:lpstr>
      <vt:lpstr>Enhanced Flight Vision System (EFVS) for Operational credit to 300ft RVR / to Enable Lower than Standard Takeoff Minima Impact Assessment (Takeoff)</vt:lpstr>
      <vt:lpstr>NextGen Synthetic Vision Technology Comparison between Head-up, Head-mounted, &amp; Head-down Displays</vt:lpstr>
      <vt:lpstr>NextGen Human Factor Issues with 3D Planar, Stereoscopic, and Holographic Displays (3D Displays) in the Flight Deck</vt:lpstr>
      <vt:lpstr>NextGen Decision Point: Eye and Gaze Control</vt:lpstr>
      <vt:lpstr>NextGen Flight Deck Multifunction Touch Screen Controls</vt:lpstr>
      <vt:lpstr>Interval Management/Terminal Sequencing &amp; Spacing</vt:lpstr>
      <vt:lpstr>Considerations for the Use of Airport Moving Maps in Low Visibility</vt:lpstr>
      <vt:lpstr>Briefing Strips for Arrivals &amp; Departures</vt:lpstr>
      <vt:lpstr>Standard Operating Procedures:  Flight Path Management in Air Carrier Operations</vt:lpstr>
      <vt:lpstr>Flight Path Management—Manual Flight Operations</vt:lpstr>
      <vt:lpstr>PARC/CAST FltDAWG Report Update</vt:lpstr>
      <vt:lpstr>Task Management - Flight Deck Task Management</vt:lpstr>
      <vt:lpstr>Task Management – Electronic Display Task Management</vt:lpstr>
      <vt:lpstr>Data Communications Human Factors</vt:lpstr>
      <vt:lpstr>UAS Minimum Detect and Avoid Display &amp;  Flight Path Information</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Monitoring Health Monitoring  of Structures and Complex Flight Critical Systems ES-13-01</dc:title>
  <dc:creator>Michael Walz</dc:creator>
  <cp:lastModifiedBy>Sherry Chappell</cp:lastModifiedBy>
  <cp:revision>129</cp:revision>
  <dcterms:created xsi:type="dcterms:W3CDTF">2015-07-30T10:45:18Z</dcterms:created>
  <dcterms:modified xsi:type="dcterms:W3CDTF">2016-09-08T12:45:26Z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