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659" r:id="rId2"/>
    <p:sldId id="702" r:id="rId3"/>
    <p:sldId id="703" r:id="rId4"/>
    <p:sldId id="660" r:id="rId5"/>
    <p:sldId id="689" r:id="rId6"/>
    <p:sldId id="690" r:id="rId7"/>
    <p:sldId id="691" r:id="rId8"/>
    <p:sldId id="668" r:id="rId9"/>
    <p:sldId id="669" r:id="rId10"/>
    <p:sldId id="700" r:id="rId11"/>
    <p:sldId id="670" r:id="rId12"/>
    <p:sldId id="705" r:id="rId13"/>
    <p:sldId id="695" r:id="rId14"/>
    <p:sldId id="704" r:id="rId15"/>
    <p:sldId id="694" r:id="rId16"/>
    <p:sldId id="664" r:id="rId17"/>
    <p:sldId id="665" r:id="rId18"/>
    <p:sldId id="70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4128" userDrawn="1">
          <p15:clr>
            <a:srgbClr val="A4A3A4"/>
          </p15:clr>
        </p15:guide>
        <p15:guide id="3" orient="horz" pos="1032" userDrawn="1">
          <p15:clr>
            <a:srgbClr val="A4A3A4"/>
          </p15:clr>
        </p15:guide>
        <p15:guide id="4" orient="horz" pos="139">
          <p15:clr>
            <a:srgbClr val="A4A3A4"/>
          </p15:clr>
        </p15:guide>
        <p15:guide id="5" orient="horz" pos="604">
          <p15:clr>
            <a:srgbClr val="A4A3A4"/>
          </p15:clr>
        </p15:guide>
        <p15:guide id="6" orient="horz" pos="384">
          <p15:clr>
            <a:srgbClr val="A4A3A4"/>
          </p15:clr>
        </p15:guide>
        <p15:guide id="7" pos="5561">
          <p15:clr>
            <a:srgbClr val="A4A3A4"/>
          </p15:clr>
        </p15:guide>
        <p15:guide id="8" pos="68">
          <p15:clr>
            <a:srgbClr val="A4A3A4"/>
          </p15:clr>
        </p15:guide>
        <p15:guide id="9" pos="696">
          <p15:clr>
            <a:srgbClr val="A4A3A4"/>
          </p15:clr>
        </p15:guide>
        <p15:guide id="10" pos="2208" userDrawn="1">
          <p15:clr>
            <a:srgbClr val="A4A3A4"/>
          </p15:clr>
        </p15:guide>
        <p15:guide id="11" pos="216" userDrawn="1">
          <p15:clr>
            <a:srgbClr val="A4A3A4"/>
          </p15:clr>
        </p15:guide>
        <p15:guide id="12" pos="3167">
          <p15:clr>
            <a:srgbClr val="A4A3A4"/>
          </p15:clr>
        </p15:guide>
        <p15:guide id="13" orient="horz" pos="1707">
          <p15:clr>
            <a:srgbClr val="A4A3A4"/>
          </p15:clr>
        </p15:guide>
        <p15:guide id="14" orient="horz" pos="504">
          <p15:clr>
            <a:srgbClr val="A4A3A4"/>
          </p15:clr>
        </p15:guide>
        <p15:guide id="15" pos="62">
          <p15:clr>
            <a:srgbClr val="A4A3A4"/>
          </p15:clr>
        </p15:guide>
        <p15:guide id="16" pos="657">
          <p15:clr>
            <a:srgbClr val="A4A3A4"/>
          </p15:clr>
        </p15:guide>
        <p15:guide id="17"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taler, Michael D. (LARC-A2)" initials="MMD(" lastIdx="3" clrIdx="0">
    <p:extLst/>
  </p:cmAuthor>
  <p:cmAuthor id="2" name="Harrison, William H. (HQ-EJ000)" initials="HWH("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426"/>
    <a:srgbClr val="0070C0"/>
    <a:srgbClr val="DCF1F4"/>
    <a:srgbClr val="C2E7EC"/>
    <a:srgbClr val="65B034"/>
    <a:srgbClr val="008E4F"/>
    <a:srgbClr val="D9C131"/>
    <a:srgbClr val="F7E215"/>
    <a:srgbClr val="CBCDCF"/>
    <a:srgbClr val="9D1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9219" autoAdjust="0"/>
  </p:normalViewPr>
  <p:slideViewPr>
    <p:cSldViewPr snapToGrid="0">
      <p:cViewPr varScale="1">
        <p:scale>
          <a:sx n="103" d="100"/>
          <a:sy n="103" d="100"/>
        </p:scale>
        <p:origin x="-928" y="-112"/>
      </p:cViewPr>
      <p:guideLst>
        <p:guide orient="horz" pos="2160"/>
        <p:guide orient="horz" pos="1032"/>
        <p:guide orient="horz" pos="139"/>
        <p:guide orient="horz" pos="604"/>
        <p:guide orient="horz" pos="384"/>
        <p:guide orient="horz" pos="1707"/>
        <p:guide orient="horz" pos="504"/>
        <p:guide pos="4128"/>
        <p:guide pos="5561"/>
        <p:guide pos="68"/>
        <p:guide pos="696"/>
        <p:guide pos="2208"/>
        <p:guide pos="216"/>
        <p:guide pos="3167"/>
        <p:guide pos="62"/>
        <p:guide pos="657"/>
        <p:guide pos="262"/>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notesMaster" Target="notesMasters/notesMaster1.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2.xml"/><Relationship Id="rId24" Type="http://schemas.openxmlformats.org/officeDocument/2006/relationships/presProps" Target="pres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commentAuthors" Target="commentAuthor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interSettings" Target="printerSettings/printerSettings1.bin"/><Relationship Id="rId27"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95B7C1-0A2B-4FBE-AC49-D800110828D8}" type="datetimeFigureOut">
              <a:rPr lang="en-US" smtClean="0"/>
              <a:t>9/6/16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B076D9-4414-4214-B30F-78FB0D67CC9B}" type="slidenum">
              <a:rPr lang="en-US" smtClean="0"/>
              <a:t>‹#›</a:t>
            </a:fld>
            <a:endParaRPr lang="en-US" dirty="0"/>
          </a:p>
        </p:txBody>
      </p:sp>
    </p:spTree>
    <p:extLst>
      <p:ext uri="{BB962C8B-B14F-4D97-AF65-F5344CB8AC3E}">
        <p14:creationId xmlns:p14="http://schemas.microsoft.com/office/powerpoint/2010/main" val="3454158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53F376-CE5E-4BEC-8AD9-8AA06922AA59}" type="datetimeFigureOut">
              <a:rPr lang="en-US" smtClean="0"/>
              <a:t>9/6/16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B1D92B-94BC-4326-9D32-CF4932ACA6C2}" type="slidenum">
              <a:rPr lang="en-US" smtClean="0"/>
              <a:t>‹#›</a:t>
            </a:fld>
            <a:endParaRPr lang="en-US" dirty="0"/>
          </a:p>
        </p:txBody>
      </p:sp>
    </p:spTree>
    <p:extLst>
      <p:ext uri="{BB962C8B-B14F-4D97-AF65-F5344CB8AC3E}">
        <p14:creationId xmlns:p14="http://schemas.microsoft.com/office/powerpoint/2010/main" val="2779644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1</a:t>
            </a:fld>
            <a:endParaRPr lang="en-US" dirty="0"/>
          </a:p>
        </p:txBody>
      </p:sp>
    </p:spTree>
    <p:extLst>
      <p:ext uri="{BB962C8B-B14F-4D97-AF65-F5344CB8AC3E}">
        <p14:creationId xmlns:p14="http://schemas.microsoft.com/office/powerpoint/2010/main" val="147777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adds technology transfer points to chart 12.  The technology transfers within the first outcome are Tools for High Integrity Data Capture and Fusion, Mitigation Selection Capability for Selected Applications and Local Real-Time Domain Monitoring &amp; Alerting Tools.  The technology transfers within the second outcome are Continuous NAS-Wide Monitoring, Trustworthy Tactical and Strategic Decision Support Tools and Adaptive Human-Automation Teaming.  The technology transfers within the third outcome are Assurance Tools for Safety Preservation Systems, Real-time intelligent safety monitoring and Automated Tools for Intelligent Threat Management.</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18</a:t>
            </a:fld>
            <a:endParaRPr lang="en-US" dirty="0"/>
          </a:p>
        </p:txBody>
      </p:sp>
    </p:spTree>
    <p:extLst>
      <p:ext uri="{BB962C8B-B14F-4D97-AF65-F5344CB8AC3E}">
        <p14:creationId xmlns:p14="http://schemas.microsoft.com/office/powerpoint/2010/main" val="257564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D99C-E2B9-400D-B3C5-F555B627F913}" type="slidenum">
              <a:rPr lang="en-US" smtClean="0"/>
              <a:t>2</a:t>
            </a:fld>
            <a:endParaRPr lang="en-US" dirty="0"/>
          </a:p>
        </p:txBody>
      </p:sp>
    </p:spTree>
    <p:extLst>
      <p:ext uri="{BB962C8B-B14F-4D97-AF65-F5344CB8AC3E}">
        <p14:creationId xmlns:p14="http://schemas.microsoft.com/office/powerpoint/2010/main" val="57547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shows the moving average accident rate per million flights for 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2</a:t>
            </a:r>
            <a:r>
              <a:rPr lang="en-US" sz="1200" kern="1200" baseline="30000" dirty="0"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and 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generation aircraft.  For aircraft with less than 10 years of operation, the moving average is based on years of operation and after those initial 10 years, the number is based on a 10 year moving average.  The first generation aircraft line begins at 1958, spikes to 12 and gradually reduces to 2 before it remains between 3 and 8 through 2014.  The second generation aircraft line begins in 1964, spike to 7 and gradually reduces to .75 in 1994 and from there increases back to 2 in 2014.  The third generation aircraft line starts in 1981 spikes to 12 before it decreases to between .25 and .5 in 1985 to 2014.  The fourth generation aircraft line starts at 12 in 1991 and gradually decrease between 0 and .25 between 2003 and 2014.  The take-away is that new generation of aircraft have the highest accident rates within the first few years of operation, dropping quickly in the following hers. In addition, the accident rate each generation of aircraft eventually drops below that of the previous generation.</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4</a:t>
            </a:fld>
            <a:endParaRPr lang="en-US" dirty="0"/>
          </a:p>
        </p:txBody>
      </p:sp>
    </p:spTree>
    <p:extLst>
      <p:ext uri="{BB962C8B-B14F-4D97-AF65-F5344CB8AC3E}">
        <p14:creationId xmlns:p14="http://schemas.microsoft.com/office/powerpoint/2010/main" val="171232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builds on chart 3 by showing how real-time system-wide safety monitoring could support real-time mitigations as well as existing safety assurance methods. New additions include real-time monitoring and assessment. Information streaming from real-time operations is assessed by models built on information from all phases of the design lifecycle. The rapid assessment supports mitigations that can be implemented in real-time to support safety of ongoing operations.</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5</a:t>
            </a:fld>
            <a:endParaRPr lang="en-US" dirty="0"/>
          </a:p>
        </p:txBody>
      </p:sp>
    </p:spTree>
    <p:extLst>
      <p:ext uri="{BB962C8B-B14F-4D97-AF65-F5344CB8AC3E}">
        <p14:creationId xmlns:p14="http://schemas.microsoft.com/office/powerpoint/2010/main" val="266096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shows a simplified version of RSSA.  The architecture is grouped into three functions; monitor, assess and mitigate.  Monitoring includes the gathering of data from sources and sensors across the NAS to provide information about aircraft, air traffic control sectors, </a:t>
            </a:r>
            <a:r>
              <a:rPr lang="en-US" sz="1200" kern="1200" dirty="0" err="1" smtClean="0">
                <a:solidFill>
                  <a:schemeClr val="tx1"/>
                </a:solidFill>
                <a:latin typeface="+mn-lt"/>
                <a:ea typeface="+mn-ea"/>
                <a:cs typeface="+mn-cs"/>
              </a:rPr>
              <a:t>tracon</a:t>
            </a:r>
            <a:r>
              <a:rPr lang="en-US" sz="1200" kern="1200" dirty="0" smtClean="0">
                <a:solidFill>
                  <a:schemeClr val="tx1"/>
                </a:solidFill>
                <a:latin typeface="+mn-lt"/>
                <a:ea typeface="+mn-ea"/>
                <a:cs typeface="+mn-cs"/>
              </a:rPr>
              <a:t> airspace, airports and weather.  This data is fused and analyzed to monitor operational state and detect precursors and lead indicators.  The assessment capability analyzing the fused data to provide safety prognosis and predictions. This assessment informs decision-making tools that support selection and initiation of mitigations. The system also incorporates a feedback loop consisting of more selective monitoring, improved models for assessment, evaluation and validation of mitigation strategies and support of existing offline safety assurance methods.</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6</a:t>
            </a:fld>
            <a:endParaRPr lang="en-US" dirty="0"/>
          </a:p>
        </p:txBody>
      </p:sp>
    </p:spTree>
    <p:extLst>
      <p:ext uri="{BB962C8B-B14F-4D97-AF65-F5344CB8AC3E}">
        <p14:creationId xmlns:p14="http://schemas.microsoft.com/office/powerpoint/2010/main" val="419557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graphic on this chart shows some example potential data flows, nodes and models with the system to illustrate the distributed nature of roles and responsibilities within RSSA.  Data from the Air Operations Center, Tower and Ground would flow both into a local data model and to a data exchange node.  The local data model would provide assessment back to the AOC, Tower and Ground control while also receiving data from the data exchange node.  Weather information could flow into the data exchange node for distribution to the system which could also receive additional data including assessment from a type data model which would receive and send data and to the pilots and maintainers for that aircraft type.</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7</a:t>
            </a:fld>
            <a:endParaRPr lang="en-US" dirty="0"/>
          </a:p>
        </p:txBody>
      </p:sp>
    </p:spTree>
    <p:extLst>
      <p:ext uri="{BB962C8B-B14F-4D97-AF65-F5344CB8AC3E}">
        <p14:creationId xmlns:p14="http://schemas.microsoft.com/office/powerpoint/2010/main" val="215168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adds technology transfer points to chart 12.  The technology transfers within the first outcome are Tools for High Integrity Data Capture and Fusion, Mitigation Selection Capability for Selected Applications and Local Real-Time Domain Monitoring &amp; Alerting Tools.  The technology transfers within the second outcome are Continuous NAS-Wide Monitoring, Trustworthy Tactical and Strategic Decision Support Tools and Adaptive Human-Automation Teaming.  The technology transfers within the third outcome are Assurance Tools for Safety Preservation Systems, Real-time intelligent safety monitoring and Automated Tools for Intelligent Threat Management.</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12</a:t>
            </a:fld>
            <a:endParaRPr lang="en-US" dirty="0"/>
          </a:p>
        </p:txBody>
      </p:sp>
    </p:spTree>
    <p:extLst>
      <p:ext uri="{BB962C8B-B14F-4D97-AF65-F5344CB8AC3E}">
        <p14:creationId xmlns:p14="http://schemas.microsoft.com/office/powerpoint/2010/main" val="257564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91D18-B7CF-F843-94B8-E1C0B2541684}" type="slidenum">
              <a:rPr lang="en-US">
                <a:solidFill>
                  <a:prstClr val="black"/>
                </a:solidFill>
                <a:latin typeface="Calibri"/>
              </a:rPr>
              <a:pPr/>
              <a:t>14</a:t>
            </a:fld>
            <a:endParaRPr lang="en-US">
              <a:solidFill>
                <a:prstClr val="black"/>
              </a:solidFill>
              <a:latin typeface="Calibri"/>
            </a:endParaRPr>
          </a:p>
        </p:txBody>
      </p:sp>
      <p:sp>
        <p:nvSpPr>
          <p:cNvPr id="128002" name="Rectangle 2"/>
          <p:cNvSpPr>
            <a:spLocks noGrp="1" noRot="1" noChangeAspect="1" noChangeArrowheads="1" noTextEdit="1"/>
          </p:cNvSpPr>
          <p:nvPr>
            <p:ph type="sldImg"/>
          </p:nvPr>
        </p:nvSpPr>
        <p:spPr>
          <a:xfrm>
            <a:off x="1181100" y="696913"/>
            <a:ext cx="4648200" cy="3486150"/>
          </a:xfrm>
          <a:ln/>
        </p:spPr>
      </p:sp>
      <p:sp>
        <p:nvSpPr>
          <p:cNvPr id="128003" name="Rectangle 3"/>
          <p:cNvSpPr>
            <a:spLocks noGrp="1" noChangeArrowheads="1"/>
          </p:cNvSpPr>
          <p:nvPr>
            <p:ph type="body" idx="1"/>
          </p:nvPr>
        </p:nvSpPr>
        <p:spPr/>
        <p:txBody>
          <a:bodyPr/>
          <a:lstStyle/>
          <a:p>
            <a:r>
              <a:rPr lang="en-US"/>
              <a:t>NASA Presentation Sign-Off Page</a:t>
            </a:r>
          </a:p>
        </p:txBody>
      </p:sp>
    </p:spTree>
    <p:extLst>
      <p:ext uri="{BB962C8B-B14F-4D97-AF65-F5344CB8AC3E}">
        <p14:creationId xmlns:p14="http://schemas.microsoft.com/office/powerpoint/2010/main" val="153978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91D18-B7CF-F843-94B8-E1C0B2541684}" type="slidenum">
              <a:rPr lang="en-US">
                <a:solidFill>
                  <a:prstClr val="black"/>
                </a:solidFill>
                <a:latin typeface="Calibri"/>
              </a:rPr>
              <a:pPr/>
              <a:t>15</a:t>
            </a:fld>
            <a:endParaRPr lang="en-US">
              <a:solidFill>
                <a:prstClr val="black"/>
              </a:solidFill>
              <a:latin typeface="Calibri"/>
            </a:endParaRPr>
          </a:p>
        </p:txBody>
      </p:sp>
      <p:sp>
        <p:nvSpPr>
          <p:cNvPr id="128002" name="Rectangle 2"/>
          <p:cNvSpPr>
            <a:spLocks noGrp="1" noRot="1" noChangeAspect="1" noChangeArrowheads="1" noTextEdit="1"/>
          </p:cNvSpPr>
          <p:nvPr>
            <p:ph type="sldImg"/>
          </p:nvPr>
        </p:nvSpPr>
        <p:spPr>
          <a:xfrm>
            <a:off x="1181100" y="696913"/>
            <a:ext cx="4648200" cy="3486150"/>
          </a:xfrm>
          <a:ln/>
        </p:spPr>
      </p:sp>
      <p:sp>
        <p:nvSpPr>
          <p:cNvPr id="128003" name="Rectangle 3"/>
          <p:cNvSpPr>
            <a:spLocks noGrp="1" noChangeArrowheads="1"/>
          </p:cNvSpPr>
          <p:nvPr>
            <p:ph type="body" idx="1"/>
          </p:nvPr>
        </p:nvSpPr>
        <p:spPr/>
        <p:txBody>
          <a:bodyPr/>
          <a:lstStyle/>
          <a:p>
            <a:r>
              <a:rPr lang="en-US"/>
              <a:t>NASA Presentation Sign-Off Page</a:t>
            </a:r>
          </a:p>
        </p:txBody>
      </p:sp>
    </p:spTree>
    <p:extLst>
      <p:ext uri="{BB962C8B-B14F-4D97-AF65-F5344CB8AC3E}">
        <p14:creationId xmlns:p14="http://schemas.microsoft.com/office/powerpoint/2010/main" val="153978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3999" y="228435"/>
            <a:ext cx="610490" cy="504828"/>
          </a:xfrm>
          <a:prstGeom prst="rect">
            <a:avLst/>
          </a:prstGeom>
        </p:spPr>
      </p:pic>
      <p:sp>
        <p:nvSpPr>
          <p:cNvPr id="2" name="Title 1"/>
          <p:cNvSpPr>
            <a:spLocks noGrp="1"/>
          </p:cNvSpPr>
          <p:nvPr>
            <p:ph type="title"/>
          </p:nvPr>
        </p:nvSpPr>
        <p:spPr>
          <a:xfrm>
            <a:off x="262295" y="223670"/>
            <a:ext cx="8554605" cy="504829"/>
          </a:xfrm>
          <a:prstGeom prst="rect">
            <a:avLst/>
          </a:prstGeom>
        </p:spPr>
        <p:txBody>
          <a:bodyPr>
            <a:noAutofit/>
          </a:bodyPr>
          <a:lstStyle>
            <a:lvl1pPr algn="l">
              <a:defRPr lang="en-US" sz="2800" b="1" kern="1200" dirty="0">
                <a:solidFill>
                  <a:schemeClr val="accent1">
                    <a:lumMod val="75000"/>
                  </a:schemeClr>
                </a:solidFill>
                <a:latin typeface="Arial Narrow"/>
                <a:ea typeface="+mj-ea"/>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2350" y="1108039"/>
            <a:ext cx="8671940" cy="5018125"/>
          </a:xfrm>
          <a:prstGeom prst="rect">
            <a:avLst/>
          </a:prstGeom>
        </p:spPr>
        <p:txBody>
          <a:bodyPr/>
          <a:lstStyle>
            <a:lvl1pPr>
              <a:defRPr sz="2400">
                <a:solidFill>
                  <a:schemeClr val="tx1">
                    <a:lumMod val="65000"/>
                    <a:lumOff val="35000"/>
                  </a:schemeClr>
                </a:solidFill>
                <a:latin typeface="Arial"/>
                <a:cs typeface="Arial"/>
              </a:defRPr>
            </a:lvl1pPr>
            <a:lvl2pPr>
              <a:defRPr sz="2000">
                <a:solidFill>
                  <a:schemeClr val="tx1">
                    <a:lumMod val="65000"/>
                    <a:lumOff val="35000"/>
                  </a:schemeClr>
                </a:solidFill>
                <a:latin typeface="Arial"/>
                <a:cs typeface="Arial"/>
              </a:defRPr>
            </a:lvl2pPr>
            <a:lvl3pPr>
              <a:defRPr sz="1800">
                <a:solidFill>
                  <a:schemeClr val="tx1">
                    <a:lumMod val="65000"/>
                    <a:lumOff val="35000"/>
                  </a:schemeClr>
                </a:solidFill>
                <a:latin typeface="Arial"/>
                <a:cs typeface="Arial"/>
              </a:defRPr>
            </a:lvl3pPr>
            <a:lvl4pPr>
              <a:defRPr sz="1800">
                <a:solidFill>
                  <a:schemeClr val="tx1">
                    <a:lumMod val="65000"/>
                    <a:lumOff val="35000"/>
                  </a:schemeClr>
                </a:solidFill>
                <a:latin typeface="Arial"/>
                <a:cs typeface="Arial"/>
              </a:defRPr>
            </a:lvl4pPr>
            <a:lvl5pPr>
              <a:defRPr sz="1800">
                <a:solidFill>
                  <a:schemeClr val="tx1">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173037" y="6492876"/>
            <a:ext cx="2104863"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smtClean="0">
                <a:solidFill>
                  <a:prstClr val="black">
                    <a:tint val="75000"/>
                  </a:prstClr>
                </a:solidFill>
              </a:rPr>
              <a:t>www.nasa.gov</a:t>
            </a:r>
            <a:endParaRPr lang="en-US" dirty="0">
              <a:solidFill>
                <a:prstClr val="black">
                  <a:tint val="75000"/>
                </a:prstClr>
              </a:solidFill>
            </a:endParaRPr>
          </a:p>
        </p:txBody>
      </p:sp>
      <p:sp>
        <p:nvSpPr>
          <p:cNvPr id="8" name="Slide Number Placeholder 5"/>
          <p:cNvSpPr>
            <a:spLocks noGrp="1"/>
          </p:cNvSpPr>
          <p:nvPr>
            <p:ph type="sldNum" sz="quarter" idx="4"/>
          </p:nvPr>
        </p:nvSpPr>
        <p:spPr>
          <a:xfrm>
            <a:off x="6862105" y="6492876"/>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C9812ADB-0C09-964E-BA31-EB411B871CD0}" type="slidenum">
              <a:rPr lang="en-US" smtClean="0">
                <a:solidFill>
                  <a:prstClr val="black">
                    <a:tint val="75000"/>
                  </a:prstClr>
                </a:solidFill>
              </a:rPr>
              <a:pPr/>
              <a:t>‹#›</a:t>
            </a:fld>
            <a:endParaRPr lang="en-US" dirty="0">
              <a:solidFill>
                <a:prstClr val="black">
                  <a:tint val="75000"/>
                </a:prstClr>
              </a:solidFill>
            </a:endParaRPr>
          </a:p>
        </p:txBody>
      </p:sp>
      <p:sp>
        <p:nvSpPr>
          <p:cNvPr id="4" name="Footer Placeholder 3"/>
          <p:cNvSpPr>
            <a:spLocks noGrp="1"/>
          </p:cNvSpPr>
          <p:nvPr>
            <p:ph type="ftr" sz="quarter" idx="10"/>
          </p:nvPr>
        </p:nvSpPr>
        <p:spPr>
          <a:xfrm>
            <a:off x="3028951" y="6492876"/>
            <a:ext cx="3312377" cy="365125"/>
          </a:xfrm>
          <a:prstGeom prst="rect">
            <a:avLst/>
          </a:prstGeom>
        </p:spPr>
        <p:txBody>
          <a:bodyPr/>
          <a:lstStyle>
            <a:lvl1pPr algn="ctr">
              <a:defRPr sz="800">
                <a:latin typeface="Arial"/>
                <a:cs typeface="Arial"/>
              </a:defRPr>
            </a:lvl1pPr>
          </a:lstStyle>
          <a:p>
            <a:endParaRPr lang="en-US" dirty="0"/>
          </a:p>
        </p:txBody>
      </p:sp>
    </p:spTree>
    <p:extLst>
      <p:ext uri="{BB962C8B-B14F-4D97-AF65-F5344CB8AC3E}">
        <p14:creationId xmlns:p14="http://schemas.microsoft.com/office/powerpoint/2010/main" val="29906753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3040" y="6492876"/>
            <a:ext cx="2359891" cy="365125"/>
          </a:xfrm>
          <a:prstGeom prst="rect">
            <a:avLst/>
          </a:prstGeom>
        </p:spPr>
        <p:txBody>
          <a:bodyPr/>
          <a:lstStyle/>
          <a:p>
            <a:r>
              <a:rPr lang="en-US" dirty="0" smtClean="0"/>
              <a:t>www.nasa.gov</a:t>
            </a:r>
            <a:endParaRPr lang="en-US" dirty="0"/>
          </a:p>
        </p:txBody>
      </p:sp>
      <p:sp>
        <p:nvSpPr>
          <p:cNvPr id="6" name="Slide Number Placeholder 5"/>
          <p:cNvSpPr>
            <a:spLocks noGrp="1"/>
          </p:cNvSpPr>
          <p:nvPr>
            <p:ph type="sldNum" sz="quarter" idx="12"/>
          </p:nvPr>
        </p:nvSpPr>
        <p:spPr/>
        <p:txBody>
          <a:bodyPr/>
          <a:lstStyle/>
          <a:p>
            <a:fld id="{FE0F85FA-DC2F-8940-8F22-1CA46041ED4A}" type="slidenum">
              <a:rPr lang="en-US" smtClean="0"/>
              <a:t>‹#›</a:t>
            </a:fld>
            <a:endParaRPr lang="en-US" dirty="0"/>
          </a:p>
        </p:txBody>
      </p:sp>
    </p:spTree>
    <p:extLst>
      <p:ext uri="{BB962C8B-B14F-4D97-AF65-F5344CB8AC3E}">
        <p14:creationId xmlns:p14="http://schemas.microsoft.com/office/powerpoint/2010/main" val="236020022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3786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a:xfrm>
            <a:off x="457200" y="6356352"/>
            <a:ext cx="2895600" cy="365125"/>
          </a:xfrm>
          <a:prstGeom prst="rect">
            <a:avLst/>
          </a:prstGeom>
        </p:spPr>
        <p:txBody>
          <a:bodyPr/>
          <a:lstStyle>
            <a:lvl1pPr>
              <a:defRPr/>
            </a:lvl1pPr>
          </a:lstStyle>
          <a:p>
            <a:pPr fontAlgn="base">
              <a:spcBef>
                <a:spcPct val="0"/>
              </a:spcBef>
              <a:spcAft>
                <a:spcPct val="0"/>
              </a:spcAft>
              <a:defRPr/>
            </a:pPr>
            <a:endParaRPr lang="en-US" dirty="0">
              <a:solidFill>
                <a:prstClr val="black">
                  <a:tint val="75000"/>
                </a:prstClr>
              </a:solidFill>
              <a:latin typeface="Gill Sans MT"/>
              <a:ea typeface="ＭＳ Ｐゴシック" charset="0"/>
            </a:endParaRPr>
          </a:p>
        </p:txBody>
      </p:sp>
      <p:sp>
        <p:nvSpPr>
          <p:cNvPr id="5" name="Slide Number Placeholder 5"/>
          <p:cNvSpPr>
            <a:spLocks noGrp="1"/>
          </p:cNvSpPr>
          <p:nvPr>
            <p:ph type="sldNum" sz="quarter" idx="12"/>
          </p:nvPr>
        </p:nvSpPr>
        <p:spPr>
          <a:xfrm>
            <a:off x="6705600" y="6356351"/>
            <a:ext cx="1981200" cy="365760"/>
          </a:xfrm>
          <a:prstGeom prst="rect">
            <a:avLst/>
          </a:prstGeom>
        </p:spPr>
        <p:txBody>
          <a:bodyPr/>
          <a:lstStyle>
            <a:lvl1pPr>
              <a:defRPr/>
            </a:lvl1pPr>
          </a:lstStyle>
          <a:p>
            <a:pPr fontAlgn="base">
              <a:spcBef>
                <a:spcPct val="0"/>
              </a:spcBef>
              <a:spcAft>
                <a:spcPct val="0"/>
              </a:spcAft>
            </a:pPr>
            <a:fld id="{F6345F05-6CF1-4B84-9C57-50EAEF8118B1}" type="slidenum">
              <a:rPr lang="en-US">
                <a:solidFill>
                  <a:srgbClr val="464653"/>
                </a:solidFill>
                <a:latin typeface="Gill Sans MT"/>
                <a:ea typeface="ＭＳ Ｐゴシック" charset="0"/>
              </a:rPr>
              <a:pPr fontAlgn="base">
                <a:spcBef>
                  <a:spcPct val="0"/>
                </a:spcBef>
                <a:spcAft>
                  <a:spcPct val="0"/>
                </a:spcAft>
              </a:pPr>
              <a:t>‹#›</a:t>
            </a:fld>
            <a:endParaRPr lang="en-US">
              <a:solidFill>
                <a:srgbClr val="464653"/>
              </a:solidFill>
              <a:latin typeface="Gill Sans MT"/>
              <a:ea typeface="ＭＳ Ｐゴシック" charset="0"/>
            </a:endParaRPr>
          </a:p>
        </p:txBody>
      </p:sp>
    </p:spTree>
    <p:extLst>
      <p:ext uri="{BB962C8B-B14F-4D97-AF65-F5344CB8AC3E}">
        <p14:creationId xmlns:p14="http://schemas.microsoft.com/office/powerpoint/2010/main" val="183384026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52427" y="228602"/>
            <a:ext cx="7781925" cy="393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Text Placeholder 4"/>
          <p:cNvSpPr>
            <a:spLocks noGrp="1"/>
          </p:cNvSpPr>
          <p:nvPr>
            <p:ph type="body" idx="1"/>
          </p:nvPr>
        </p:nvSpPr>
        <p:spPr>
          <a:xfrm>
            <a:off x="352427" y="1101726"/>
            <a:ext cx="8162925" cy="50752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2"/>
          </p:nvPr>
        </p:nvSpPr>
        <p:spPr>
          <a:xfrm>
            <a:off x="173039" y="6492876"/>
            <a:ext cx="2022939"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smtClean="0"/>
              <a:t>www.nasa.gov</a:t>
            </a:r>
            <a:endParaRPr lang="en-US" dirty="0"/>
          </a:p>
        </p:txBody>
      </p:sp>
      <p:sp>
        <p:nvSpPr>
          <p:cNvPr id="10" name="Footer Placeholder 9"/>
          <p:cNvSpPr>
            <a:spLocks noGrp="1"/>
          </p:cNvSpPr>
          <p:nvPr>
            <p:ph type="ftr" sz="quarter" idx="3"/>
          </p:nvPr>
        </p:nvSpPr>
        <p:spPr>
          <a:xfrm>
            <a:off x="3028950" y="6492876"/>
            <a:ext cx="3086100" cy="365125"/>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endParaRPr lang="en-US" dirty="0"/>
          </a:p>
        </p:txBody>
      </p:sp>
      <p:sp>
        <p:nvSpPr>
          <p:cNvPr id="11" name="Slide Number Placeholder 10"/>
          <p:cNvSpPr>
            <a:spLocks noGrp="1"/>
          </p:cNvSpPr>
          <p:nvPr>
            <p:ph type="sldNum" sz="quarter" idx="4"/>
          </p:nvPr>
        </p:nvSpPr>
        <p:spPr>
          <a:xfrm>
            <a:off x="6948023" y="6492876"/>
            <a:ext cx="2046752"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FAF4534F-D91E-47CD-BC63-BD3259A59244}" type="slidenum">
              <a:rPr lang="en-US" smtClean="0"/>
              <a:pPr/>
              <a:t>‹#›</a:t>
            </a:fld>
            <a:endParaRPr lang="en-US" dirty="0"/>
          </a:p>
        </p:txBody>
      </p:sp>
    </p:spTree>
    <p:extLst>
      <p:ext uri="{BB962C8B-B14F-4D97-AF65-F5344CB8AC3E}">
        <p14:creationId xmlns:p14="http://schemas.microsoft.com/office/powerpoint/2010/main" val="444803922"/>
      </p:ext>
    </p:extLst>
  </p:cSld>
  <p:clrMap bg1="lt1" tx1="dk1" bg2="lt2" tx2="dk2" accent1="accent1" accent2="accent2" accent3="accent3" accent4="accent4" accent5="accent5" accent6="accent6" hlink="hlink" folHlink="folHlink"/>
  <p:sldLayoutIdLst>
    <p:sldLayoutId id="2147483674" r:id="rId1"/>
    <p:sldLayoutId id="2147483701" r:id="rId2"/>
    <p:sldLayoutId id="2147483702" r:id="rId3"/>
    <p:sldLayoutId id="2147483703" r:id="rId4"/>
  </p:sldLayoutIdLst>
  <p:timing>
    <p:tnLst>
      <p:par>
        <p:cTn xmlns:p14="http://schemas.microsoft.com/office/powerpoint/2010/main" id="1" dur="indefinite" restart="never" nodeType="tmRoot"/>
      </p:par>
    </p:tnLst>
  </p:timing>
  <p:hf hdr="0" ftr="0"/>
  <p:txStyles>
    <p:titleStyle>
      <a:lvl1pPr algn="l" defTabSz="457200" rtl="0" eaLnBrk="1" latinLnBrk="0" hangingPunct="1">
        <a:spcBef>
          <a:spcPct val="0"/>
        </a:spcBef>
        <a:buNone/>
        <a:defRPr lang="en-US" sz="2800" b="1" kern="1200" dirty="0">
          <a:solidFill>
            <a:schemeClr val="accent1">
              <a:lumMod val="75000"/>
            </a:schemeClr>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3pPr>
      <a:lvl4pPr marL="1714500" indent="-342900" algn="l" defTabSz="457200" rtl="0" eaLnBrk="1" latinLnBrk="0" hangingPunct="1">
        <a:spcBef>
          <a:spcPct val="20000"/>
        </a:spcBef>
        <a:buFont typeface="Arial" panose="020B0604020202020204" pitchFamily="34" charset="0"/>
        <a:buChar char="•"/>
        <a:defRPr sz="1800" kern="1200" baseline="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hyperlink" Target="http://www.aeronautics.nasa.gov/strategic-plan.htm" TargetMode="External"/><Relationship Id="rId5" Type="http://schemas.openxmlformats.org/officeDocument/2006/relationships/hyperlink" Target="mailto:hq-armd-strategy@mail.nasa.gov"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F85FA-DC2F-8940-8F22-1CA46041ED4A}" type="slidenum">
              <a:rPr lang="en-US" smtClean="0"/>
              <a:t>1</a:t>
            </a:fld>
            <a:endParaRPr lang="en-US" dirty="0"/>
          </a:p>
        </p:txBody>
      </p:sp>
      <p:pic>
        <p:nvPicPr>
          <p:cNvPr id="3" name="Picture 2" descr="Aeronautics is with you when you Fly PowerPoint cover slid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a:spLocks noChangeArrowheads="1"/>
          </p:cNvSpPr>
          <p:nvPr/>
        </p:nvSpPr>
        <p:spPr bwMode="auto">
          <a:xfrm>
            <a:off x="50800" y="5165230"/>
            <a:ext cx="904240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dirty="0" smtClean="0">
                <a:solidFill>
                  <a:schemeClr val="bg1"/>
                </a:solidFill>
                <a:effectLst>
                  <a:outerShdw blurRad="50800" dist="38100" dir="2700000" algn="tl" rotWithShape="0">
                    <a:prstClr val="black">
                      <a:alpha val="40000"/>
                    </a:prstClr>
                  </a:outerShdw>
                </a:effectLst>
                <a:latin typeface="Arial"/>
                <a:cs typeface="Arial"/>
              </a:rPr>
              <a:t>ARMD Strategic Thrust 5: </a:t>
            </a:r>
            <a:br>
              <a:rPr lang="en-US" dirty="0" smtClean="0">
                <a:solidFill>
                  <a:schemeClr val="bg1"/>
                </a:solidFill>
                <a:effectLst>
                  <a:outerShdw blurRad="50800" dist="38100" dir="2700000" algn="tl" rotWithShape="0">
                    <a:prstClr val="black">
                      <a:alpha val="40000"/>
                    </a:prstClr>
                  </a:outerShdw>
                </a:effectLst>
                <a:latin typeface="Arial"/>
                <a:cs typeface="Arial"/>
              </a:rPr>
            </a:br>
            <a:r>
              <a:rPr lang="en-US" dirty="0" smtClean="0">
                <a:solidFill>
                  <a:schemeClr val="bg1"/>
                </a:solidFill>
                <a:effectLst>
                  <a:outerShdw blurRad="50800" dist="38100" dir="2700000" algn="tl" rotWithShape="0">
                    <a:prstClr val="black">
                      <a:alpha val="40000"/>
                    </a:prstClr>
                  </a:outerShdw>
                </a:effectLst>
                <a:latin typeface="Arial"/>
                <a:cs typeface="Arial"/>
              </a:rPr>
              <a:t>Real-time System-wide Safety Assurance Vision and Roadmap</a:t>
            </a:r>
            <a:endParaRPr lang="en-US" dirty="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endParaRPr lang="en-US" sz="1100" dirty="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r>
              <a:rPr lang="en-US" sz="1400" dirty="0" smtClean="0">
                <a:solidFill>
                  <a:schemeClr val="bg1"/>
                </a:solidFill>
                <a:effectLst>
                  <a:outerShdw blurRad="50800" dist="38100" dir="2700000" algn="tl" rotWithShape="0">
                    <a:prstClr val="black">
                      <a:alpha val="40000"/>
                    </a:prstClr>
                  </a:outerShdw>
                </a:effectLst>
                <a:latin typeface="Arial"/>
                <a:cs typeface="Arial"/>
              </a:rPr>
              <a:t>Jessica </a:t>
            </a:r>
            <a:r>
              <a:rPr lang="en-US" sz="1400" dirty="0" err="1" smtClean="0">
                <a:solidFill>
                  <a:schemeClr val="bg1"/>
                </a:solidFill>
                <a:effectLst>
                  <a:outerShdw blurRad="50800" dist="38100" dir="2700000" algn="tl" rotWithShape="0">
                    <a:prstClr val="black">
                      <a:alpha val="40000"/>
                    </a:prstClr>
                  </a:outerShdw>
                </a:effectLst>
                <a:latin typeface="Arial"/>
                <a:cs typeface="Arial"/>
              </a:rPr>
              <a:t>Nowinski</a:t>
            </a:r>
            <a:r>
              <a:rPr lang="en-US" sz="1400" dirty="0" smtClean="0">
                <a:solidFill>
                  <a:schemeClr val="bg1"/>
                </a:solidFill>
                <a:effectLst>
                  <a:outerShdw blurRad="50800" dist="38100" dir="2700000" algn="tl" rotWithShape="0">
                    <a:prstClr val="black">
                      <a:alpha val="40000"/>
                    </a:prstClr>
                  </a:outerShdw>
                </a:effectLst>
                <a:latin typeface="Arial"/>
                <a:cs typeface="Arial"/>
              </a:rPr>
              <a:t>, Ph.D.</a:t>
            </a:r>
            <a:endParaRPr lang="en-US" sz="1400" dirty="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r>
              <a:rPr lang="en-US" sz="1400" dirty="0" smtClean="0">
                <a:solidFill>
                  <a:schemeClr val="bg1"/>
                </a:solidFill>
                <a:effectLst>
                  <a:outerShdw blurRad="50800" dist="38100" dir="2700000" algn="tl" rotWithShape="0">
                    <a:prstClr val="black">
                      <a:alpha val="40000"/>
                    </a:prstClr>
                  </a:outerShdw>
                </a:effectLst>
                <a:latin typeface="Arial"/>
                <a:cs typeface="Arial"/>
              </a:rPr>
              <a:t>September 7, 2016</a:t>
            </a:r>
            <a:endParaRPr lang="en-US" sz="1400"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8340506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10</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marL="4763" indent="0">
              <a:lnSpc>
                <a:spcPct val="130000"/>
              </a:lnSpc>
              <a:buNone/>
            </a:pPr>
            <a:r>
              <a:rPr lang="en-US" sz="1600" b="1" dirty="0"/>
              <a:t>Domain Specific (Real-time) Safety Monitoring and Altering </a:t>
            </a:r>
            <a:r>
              <a:rPr lang="en-US" sz="1600" b="1" dirty="0" smtClean="0"/>
              <a:t>Tools (2015-2025)</a:t>
            </a:r>
            <a:endParaRPr lang="en-US" sz="1600" b="1" dirty="0"/>
          </a:p>
          <a:p>
            <a:pPr marL="4763" indent="0">
              <a:lnSpc>
                <a:spcPct val="130000"/>
              </a:lnSpc>
              <a:buNone/>
            </a:pPr>
            <a:r>
              <a:rPr lang="en-US" sz="1600" dirty="0"/>
              <a:t>Expanded system awareness through increased access to safety relevant data </a:t>
            </a:r>
            <a:r>
              <a:rPr lang="en-US" sz="1600" dirty="0" smtClean="0"/>
              <a:t>and initial integration of analysis capabilities; </a:t>
            </a:r>
            <a:r>
              <a:rPr lang="en-US" sz="1600" dirty="0"/>
              <a:t>improved safety through initial real-time detection and alerting of hazards at the domain level and decision support for </a:t>
            </a:r>
            <a:r>
              <a:rPr lang="en-US" sz="1600" dirty="0" smtClean="0"/>
              <a:t>limited, simple operations.</a:t>
            </a:r>
          </a:p>
          <a:p>
            <a:pPr marL="4763" indent="0">
              <a:lnSpc>
                <a:spcPct val="130000"/>
              </a:lnSpc>
              <a:buNone/>
            </a:pPr>
            <a:endParaRPr lang="en-US" sz="1000" dirty="0"/>
          </a:p>
          <a:p>
            <a:pPr marL="4763" indent="0">
              <a:lnSpc>
                <a:spcPct val="130000"/>
              </a:lnSpc>
              <a:buNone/>
            </a:pPr>
            <a:r>
              <a:rPr lang="en-US" sz="1600" b="1" dirty="0"/>
              <a:t>Integrated Predictive Technologies with Domain Level </a:t>
            </a:r>
            <a:r>
              <a:rPr lang="en-US" sz="1600" b="1" dirty="0" smtClean="0"/>
              <a:t>Application (2025-2035)</a:t>
            </a:r>
            <a:endParaRPr lang="en-US" sz="1600" b="1" dirty="0"/>
          </a:p>
          <a:p>
            <a:pPr marL="4763" indent="0">
              <a:lnSpc>
                <a:spcPct val="130000"/>
              </a:lnSpc>
              <a:buNone/>
            </a:pPr>
            <a:r>
              <a:rPr lang="en-US" sz="1600" dirty="0"/>
              <a:t>NAS-wide availability </a:t>
            </a:r>
            <a:r>
              <a:rPr lang="en-US" sz="1600" dirty="0" smtClean="0"/>
              <a:t>of more fully </a:t>
            </a:r>
            <a:r>
              <a:rPr lang="en-US" sz="1600" dirty="0"/>
              <a:t>integrated real-time detection and </a:t>
            </a:r>
            <a:r>
              <a:rPr lang="en-US" sz="1600" dirty="0" smtClean="0"/>
              <a:t>alerting for enhanced risk assessment and support of initial </a:t>
            </a:r>
            <a:r>
              <a:rPr lang="en-US" sz="1600" dirty="0"/>
              <a:t>assured </a:t>
            </a:r>
            <a:r>
              <a:rPr lang="en-US" sz="1600" dirty="0" smtClean="0"/>
              <a:t>human and machine decision </a:t>
            </a:r>
            <a:r>
              <a:rPr lang="en-US" sz="1600" dirty="0"/>
              <a:t>support for mitigation response </a:t>
            </a:r>
            <a:r>
              <a:rPr lang="en-US" sz="1600" dirty="0" smtClean="0"/>
              <a:t>selection for more complex operations.</a:t>
            </a:r>
            <a:endParaRPr lang="en-US" sz="1600" dirty="0"/>
          </a:p>
          <a:p>
            <a:pPr marL="4763" indent="0">
              <a:lnSpc>
                <a:spcPct val="130000"/>
              </a:lnSpc>
              <a:buNone/>
            </a:pPr>
            <a:endParaRPr lang="en-US" sz="1000" dirty="0"/>
          </a:p>
          <a:p>
            <a:pPr marL="4763" indent="0">
              <a:lnSpc>
                <a:spcPct val="130000"/>
              </a:lnSpc>
              <a:buNone/>
            </a:pPr>
            <a:r>
              <a:rPr lang="en-US" sz="1600" b="1" dirty="0"/>
              <a:t>Adaptive Real-time Safety Threat </a:t>
            </a:r>
            <a:r>
              <a:rPr lang="en-US" sz="1600" b="1" dirty="0" smtClean="0"/>
              <a:t>Management (2035-2045)</a:t>
            </a:r>
            <a:endParaRPr lang="en-US" sz="1600" b="1" dirty="0"/>
          </a:p>
          <a:p>
            <a:pPr marL="4763" indent="0">
              <a:lnSpc>
                <a:spcPct val="130000"/>
              </a:lnSpc>
              <a:buNone/>
            </a:pPr>
            <a:r>
              <a:rPr lang="en-US" sz="1600" dirty="0" smtClean="0"/>
              <a:t>Fully integrated threat detection and assessment that support trusted methods for dynamic, multi-agent planning, evaluation, and execution of real-time risk mitigating response to hazardous events.</a:t>
            </a: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smtClean="0"/>
          </a:p>
          <a:p>
            <a:pPr marL="4763" indent="0">
              <a:lnSpc>
                <a:spcPct val="130000"/>
              </a:lnSpc>
              <a:buNone/>
            </a:pPr>
            <a:endParaRPr lang="en-US" sz="1600" dirty="0"/>
          </a:p>
        </p:txBody>
      </p:sp>
      <p:sp>
        <p:nvSpPr>
          <p:cNvPr id="2" name="Title 1"/>
          <p:cNvSpPr>
            <a:spLocks noGrp="1"/>
          </p:cNvSpPr>
          <p:nvPr>
            <p:ph type="title"/>
          </p:nvPr>
        </p:nvSpPr>
        <p:spPr/>
        <p:txBody>
          <a:bodyPr/>
          <a:lstStyle/>
          <a:p>
            <a:r>
              <a:rPr lang="en-US" dirty="0" smtClean="0"/>
              <a:t>Updated Outcome Statements</a:t>
            </a:r>
            <a:endParaRPr lang="en-US" dirty="0">
              <a:solidFill>
                <a:srgbClr val="FF0000"/>
              </a:solidFill>
            </a:endParaRPr>
          </a:p>
        </p:txBody>
      </p:sp>
    </p:spTree>
    <p:extLst>
      <p:ext uri="{BB962C8B-B14F-4D97-AF65-F5344CB8AC3E}">
        <p14:creationId xmlns:p14="http://schemas.microsoft.com/office/powerpoint/2010/main" val="33371372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11</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marL="4763" indent="0">
              <a:lnSpc>
                <a:spcPct val="130000"/>
              </a:lnSpc>
              <a:buNone/>
            </a:pPr>
            <a:r>
              <a:rPr lang="en-US" sz="1600" b="1" dirty="0" smtClean="0"/>
              <a:t>Continuous System-wide Safety Awareness (Monitor)</a:t>
            </a:r>
          </a:p>
          <a:p>
            <a:pPr marL="4763" indent="0">
              <a:lnSpc>
                <a:spcPct val="130000"/>
              </a:lnSpc>
              <a:buNone/>
            </a:pPr>
            <a:r>
              <a:rPr lang="en-US" sz="1600" dirty="0" smtClean="0"/>
              <a:t>Technical approaches and required architecture to support comprehensive safety monitoring through acquisition, integration and assurance of sensitive data from heterogeneous sources.</a:t>
            </a:r>
          </a:p>
          <a:p>
            <a:pPr marL="4763" indent="0">
              <a:lnSpc>
                <a:spcPct val="130000"/>
              </a:lnSpc>
              <a:buNone/>
            </a:pPr>
            <a:endParaRPr lang="en-US" sz="1000" dirty="0"/>
          </a:p>
          <a:p>
            <a:pPr marL="4763" indent="0">
              <a:lnSpc>
                <a:spcPct val="130000"/>
              </a:lnSpc>
              <a:buNone/>
            </a:pPr>
            <a:r>
              <a:rPr lang="en-US" sz="1600" b="1" dirty="0" smtClean="0"/>
              <a:t>Safety Risk Identification and Evaluation (Assess)</a:t>
            </a:r>
            <a:endParaRPr lang="en-US" sz="1600" b="1" dirty="0"/>
          </a:p>
          <a:p>
            <a:pPr marL="4763" indent="0">
              <a:lnSpc>
                <a:spcPct val="130000"/>
              </a:lnSpc>
              <a:buNone/>
            </a:pPr>
            <a:r>
              <a:rPr lang="en-US" sz="1600" dirty="0" smtClean="0"/>
              <a:t>Assured tools that improve the accuracy of real-time detection, diagnosis and prediction of hazardous states and the impact of these states on system safety.</a:t>
            </a:r>
          </a:p>
          <a:p>
            <a:pPr marL="4763" indent="0">
              <a:lnSpc>
                <a:spcPct val="130000"/>
              </a:lnSpc>
              <a:buNone/>
            </a:pPr>
            <a:endParaRPr lang="en-US" sz="1000" dirty="0"/>
          </a:p>
          <a:p>
            <a:pPr marL="4763" indent="0">
              <a:lnSpc>
                <a:spcPct val="130000"/>
              </a:lnSpc>
              <a:buNone/>
            </a:pPr>
            <a:r>
              <a:rPr lang="en-US" sz="1600" b="1" dirty="0" smtClean="0"/>
              <a:t>Coordinated Prevention, Mitigation and Recovery (Mitigate)</a:t>
            </a:r>
            <a:endParaRPr lang="en-US" sz="1600" b="1" dirty="0"/>
          </a:p>
          <a:p>
            <a:pPr marL="4763" indent="0">
              <a:lnSpc>
                <a:spcPct val="130000"/>
              </a:lnSpc>
              <a:buNone/>
            </a:pPr>
            <a:r>
              <a:rPr lang="en-US" sz="1600" dirty="0" smtClean="0"/>
              <a:t>Trusted methods for dynamic, multi-agent planning, evaluation, and execution of real-time risk mitigating response to hazardous events.</a:t>
            </a:r>
          </a:p>
          <a:p>
            <a:pPr marL="4763" indent="0">
              <a:lnSpc>
                <a:spcPct val="130000"/>
              </a:lnSpc>
              <a:buNone/>
            </a:pPr>
            <a:endParaRPr lang="en-US" sz="1000" dirty="0"/>
          </a:p>
          <a:p>
            <a:pPr marL="4763" indent="0">
              <a:lnSpc>
                <a:spcPct val="130000"/>
              </a:lnSpc>
              <a:buNone/>
            </a:pPr>
            <a:r>
              <a:rPr lang="en-US" sz="1600" b="1" dirty="0" smtClean="0"/>
              <a:t>Experimentation, Demonstration and Assessment</a:t>
            </a:r>
            <a:endParaRPr lang="en-US" sz="1600" b="1" dirty="0"/>
          </a:p>
          <a:p>
            <a:pPr marL="4763" indent="0">
              <a:lnSpc>
                <a:spcPct val="130000"/>
              </a:lnSpc>
              <a:buNone/>
            </a:pPr>
            <a:r>
              <a:rPr lang="en-US" sz="1600" dirty="0" smtClean="0"/>
              <a:t>Experimentation, demonstration, benefits analysis and transition of new RSSA technologies within all elements of the airspace.</a:t>
            </a: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smtClean="0"/>
          </a:p>
          <a:p>
            <a:pPr marL="4763" indent="0">
              <a:lnSpc>
                <a:spcPct val="130000"/>
              </a:lnSpc>
              <a:buNone/>
            </a:pPr>
            <a:endParaRPr lang="en-US" sz="1600" dirty="0"/>
          </a:p>
        </p:txBody>
      </p:sp>
      <p:sp>
        <p:nvSpPr>
          <p:cNvPr id="2" name="Title 1"/>
          <p:cNvSpPr>
            <a:spLocks noGrp="1"/>
          </p:cNvSpPr>
          <p:nvPr>
            <p:ph type="title"/>
          </p:nvPr>
        </p:nvSpPr>
        <p:spPr/>
        <p:txBody>
          <a:bodyPr/>
          <a:lstStyle/>
          <a:p>
            <a:r>
              <a:rPr lang="en-US" dirty="0" smtClean="0"/>
              <a:t>Research Themes</a:t>
            </a:r>
            <a:endParaRPr lang="en-US" dirty="0"/>
          </a:p>
        </p:txBody>
      </p:sp>
    </p:spTree>
    <p:extLst>
      <p:ext uri="{BB962C8B-B14F-4D97-AF65-F5344CB8AC3E}">
        <p14:creationId xmlns:p14="http://schemas.microsoft.com/office/powerpoint/2010/main" val="691038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22268" y="6477148"/>
            <a:ext cx="2133600" cy="365125"/>
          </a:xfrm>
        </p:spPr>
        <p:txBody>
          <a:bodyPr/>
          <a:lstStyle/>
          <a:p>
            <a:fld id="{C9812ADB-0C09-964E-BA31-EB411B871CD0}" type="slidenum">
              <a:rPr lang="en-US" smtClean="0">
                <a:solidFill>
                  <a:prstClr val="black">
                    <a:tint val="75000"/>
                  </a:prstClr>
                </a:solidFill>
              </a:rPr>
              <a:pPr/>
              <a:t>12</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grpSp>
        <p:nvGrpSpPr>
          <p:cNvPr id="177" name="Group 176"/>
          <p:cNvGrpSpPr/>
          <p:nvPr/>
        </p:nvGrpSpPr>
        <p:grpSpPr>
          <a:xfrm>
            <a:off x="6496808" y="5963603"/>
            <a:ext cx="2371296" cy="599620"/>
            <a:chOff x="1695976" y="2899486"/>
            <a:chExt cx="2371296" cy="599620"/>
          </a:xfrm>
        </p:grpSpPr>
        <p:sp>
          <p:nvSpPr>
            <p:cNvPr id="178" name="Rectangle 177" descr="&quot;&quot;"/>
            <p:cNvSpPr/>
            <p:nvPr/>
          </p:nvSpPr>
          <p:spPr>
            <a:xfrm>
              <a:off x="1749095" y="2899486"/>
              <a:ext cx="2318177" cy="599620"/>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TextBox 178"/>
            <p:cNvSpPr txBox="1"/>
            <p:nvPr/>
          </p:nvSpPr>
          <p:spPr>
            <a:xfrm>
              <a:off x="1695976" y="2931641"/>
              <a:ext cx="2327464" cy="507831"/>
            </a:xfrm>
            <a:prstGeom prst="rect">
              <a:avLst/>
            </a:prstGeom>
            <a:noFill/>
          </p:spPr>
          <p:txBody>
            <a:bodyPr wrap="square" rtlCol="0">
              <a:spAutoFit/>
            </a:bodyPr>
            <a:lstStyle/>
            <a:p>
              <a:r>
                <a:rPr lang="en-US" sz="900" dirty="0" smtClean="0">
                  <a:solidFill>
                    <a:schemeClr val="bg1"/>
                  </a:solidFill>
                  <a:cs typeface="Arial"/>
                </a:rPr>
                <a:t>Demonstration of feasibility and effectiveness of autonomous/automated event mitigation based on RSSA detection and guidance</a:t>
              </a:r>
              <a:endParaRPr lang="en-US" sz="900" dirty="0">
                <a:solidFill>
                  <a:schemeClr val="bg1"/>
                </a:solidFill>
                <a:cs typeface="Arial"/>
              </a:endParaRPr>
            </a:p>
          </p:txBody>
        </p:sp>
      </p:grpSp>
      <p:grpSp>
        <p:nvGrpSpPr>
          <p:cNvPr id="121" name="Group 120"/>
          <p:cNvGrpSpPr/>
          <p:nvPr/>
        </p:nvGrpSpPr>
        <p:grpSpPr>
          <a:xfrm>
            <a:off x="4001603" y="5963608"/>
            <a:ext cx="2374881" cy="599620"/>
            <a:chOff x="1842764" y="2921085"/>
            <a:chExt cx="2374881" cy="599620"/>
          </a:xfrm>
        </p:grpSpPr>
        <p:sp>
          <p:nvSpPr>
            <p:cNvPr id="122" name="Rectangle 121" descr="&quot;&quot;"/>
            <p:cNvSpPr/>
            <p:nvPr/>
          </p:nvSpPr>
          <p:spPr>
            <a:xfrm>
              <a:off x="1899468" y="2921085"/>
              <a:ext cx="2318177" cy="599620"/>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TextBox 122"/>
            <p:cNvSpPr txBox="1"/>
            <p:nvPr/>
          </p:nvSpPr>
          <p:spPr>
            <a:xfrm>
              <a:off x="1842764" y="2943890"/>
              <a:ext cx="2281212" cy="507831"/>
            </a:xfrm>
            <a:prstGeom prst="rect">
              <a:avLst/>
            </a:prstGeom>
            <a:noFill/>
          </p:spPr>
          <p:txBody>
            <a:bodyPr wrap="square" rtlCol="0">
              <a:spAutoFit/>
            </a:bodyPr>
            <a:lstStyle/>
            <a:p>
              <a:r>
                <a:rPr lang="en-US" sz="900" dirty="0" smtClean="0">
                  <a:solidFill>
                    <a:schemeClr val="bg1"/>
                  </a:solidFill>
                  <a:cs typeface="Arial"/>
                </a:rPr>
                <a:t>Demonstration of effective alert notification and guidance to end users for NAS-wide/system-wide safety event mitigation</a:t>
              </a:r>
              <a:endParaRPr lang="en-US" sz="900" dirty="0">
                <a:solidFill>
                  <a:schemeClr val="bg1"/>
                </a:solidFill>
                <a:cs typeface="Arial"/>
              </a:endParaRPr>
            </a:p>
          </p:txBody>
        </p:sp>
      </p:grpSp>
      <p:grpSp>
        <p:nvGrpSpPr>
          <p:cNvPr id="118" name="Group 117"/>
          <p:cNvGrpSpPr/>
          <p:nvPr/>
        </p:nvGrpSpPr>
        <p:grpSpPr>
          <a:xfrm>
            <a:off x="863683" y="5958917"/>
            <a:ext cx="1955812" cy="652856"/>
            <a:chOff x="1842763" y="2921085"/>
            <a:chExt cx="1955812" cy="652856"/>
          </a:xfrm>
        </p:grpSpPr>
        <p:sp>
          <p:nvSpPr>
            <p:cNvPr id="119" name="Rectangle 118" descr="&quot;&quot;"/>
            <p:cNvSpPr/>
            <p:nvPr/>
          </p:nvSpPr>
          <p:spPr>
            <a:xfrm>
              <a:off x="1899224" y="2921085"/>
              <a:ext cx="1899351" cy="61906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TextBox 119"/>
            <p:cNvSpPr txBox="1"/>
            <p:nvPr/>
          </p:nvSpPr>
          <p:spPr>
            <a:xfrm>
              <a:off x="1842763" y="2927610"/>
              <a:ext cx="1887077" cy="646331"/>
            </a:xfrm>
            <a:prstGeom prst="rect">
              <a:avLst/>
            </a:prstGeom>
            <a:noFill/>
          </p:spPr>
          <p:txBody>
            <a:bodyPr wrap="square" rtlCol="0">
              <a:spAutoFit/>
            </a:bodyPr>
            <a:lstStyle/>
            <a:p>
              <a:r>
                <a:rPr lang="en-US" sz="900" dirty="0" smtClean="0">
                  <a:solidFill>
                    <a:schemeClr val="bg1"/>
                  </a:solidFill>
                  <a:cs typeface="Arial"/>
                </a:rPr>
                <a:t>Demonstration of notification and guidance to end users for domain specific individual safety event detection and mitigation</a:t>
              </a:r>
              <a:endParaRPr lang="en-US" sz="900" dirty="0">
                <a:solidFill>
                  <a:schemeClr val="bg1"/>
                </a:solidFill>
                <a:cs typeface="Arial"/>
              </a:endParaRPr>
            </a:p>
          </p:txBody>
        </p:sp>
      </p:grpSp>
      <p:grpSp>
        <p:nvGrpSpPr>
          <p:cNvPr id="174" name="Group 173"/>
          <p:cNvGrpSpPr/>
          <p:nvPr/>
        </p:nvGrpSpPr>
        <p:grpSpPr>
          <a:xfrm>
            <a:off x="7030444" y="5427970"/>
            <a:ext cx="2040435" cy="529976"/>
            <a:chOff x="2727368" y="2921085"/>
            <a:chExt cx="2040435" cy="529976"/>
          </a:xfrm>
        </p:grpSpPr>
        <p:sp>
          <p:nvSpPr>
            <p:cNvPr id="175" name="Rectangle 174" descr="&quot;&quot;"/>
            <p:cNvSpPr/>
            <p:nvPr/>
          </p:nvSpPr>
          <p:spPr>
            <a:xfrm>
              <a:off x="2746654" y="2921085"/>
              <a:ext cx="2021149" cy="50595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TextBox 175"/>
            <p:cNvSpPr txBox="1"/>
            <p:nvPr/>
          </p:nvSpPr>
          <p:spPr>
            <a:xfrm>
              <a:off x="2727368" y="2943230"/>
              <a:ext cx="1971494" cy="507831"/>
            </a:xfrm>
            <a:prstGeom prst="rect">
              <a:avLst/>
            </a:prstGeom>
            <a:noFill/>
          </p:spPr>
          <p:txBody>
            <a:bodyPr wrap="square" rtlCol="0">
              <a:spAutoFit/>
            </a:bodyPr>
            <a:lstStyle/>
            <a:p>
              <a:r>
                <a:rPr lang="en-US" sz="900" dirty="0" smtClean="0">
                  <a:solidFill>
                    <a:schemeClr val="bg1"/>
                  </a:solidFill>
                  <a:cs typeface="Arial"/>
                </a:rPr>
                <a:t>Demonstration of automated RSSA System in real world operations and hardware systems</a:t>
              </a:r>
              <a:endParaRPr lang="en-US" sz="900" dirty="0">
                <a:solidFill>
                  <a:schemeClr val="bg1"/>
                </a:solidFill>
                <a:cs typeface="Arial"/>
              </a:endParaRPr>
            </a:p>
          </p:txBody>
        </p:sp>
      </p:grpSp>
      <p:grpSp>
        <p:nvGrpSpPr>
          <p:cNvPr id="111" name="Group 110"/>
          <p:cNvGrpSpPr/>
          <p:nvPr/>
        </p:nvGrpSpPr>
        <p:grpSpPr>
          <a:xfrm>
            <a:off x="2887334" y="5418076"/>
            <a:ext cx="2925040" cy="518538"/>
            <a:chOff x="1842764" y="2921085"/>
            <a:chExt cx="2925040" cy="518537"/>
          </a:xfrm>
        </p:grpSpPr>
        <p:sp>
          <p:nvSpPr>
            <p:cNvPr id="112" name="Rectangle 111" descr="&quot;&quot;"/>
            <p:cNvSpPr/>
            <p:nvPr/>
          </p:nvSpPr>
          <p:spPr>
            <a:xfrm>
              <a:off x="1899223" y="2921085"/>
              <a:ext cx="2868581" cy="50595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TextBox 112"/>
            <p:cNvSpPr txBox="1"/>
            <p:nvPr/>
          </p:nvSpPr>
          <p:spPr>
            <a:xfrm>
              <a:off x="1842764" y="2931792"/>
              <a:ext cx="2847895" cy="507830"/>
            </a:xfrm>
            <a:prstGeom prst="rect">
              <a:avLst/>
            </a:prstGeom>
            <a:noFill/>
          </p:spPr>
          <p:txBody>
            <a:bodyPr wrap="square" rtlCol="0">
              <a:spAutoFit/>
            </a:bodyPr>
            <a:lstStyle/>
            <a:p>
              <a:r>
                <a:rPr lang="en-US" sz="900" dirty="0" smtClean="0">
                  <a:solidFill>
                    <a:schemeClr val="bg1"/>
                  </a:solidFill>
                  <a:cs typeface="Arial"/>
                </a:rPr>
                <a:t>Demonstration of integrated predictive capability effectiveness for safety relevant anomaly detection and mitigation across the entire NAS</a:t>
              </a:r>
              <a:endParaRPr lang="en-US" sz="900" dirty="0">
                <a:solidFill>
                  <a:schemeClr val="bg1"/>
                </a:solidFill>
                <a:cs typeface="Arial"/>
              </a:endParaRPr>
            </a:p>
          </p:txBody>
        </p:sp>
      </p:grpSp>
      <p:grpSp>
        <p:nvGrpSpPr>
          <p:cNvPr id="108" name="Group 107"/>
          <p:cNvGrpSpPr/>
          <p:nvPr/>
        </p:nvGrpSpPr>
        <p:grpSpPr>
          <a:xfrm>
            <a:off x="310756" y="5413389"/>
            <a:ext cx="2023650" cy="523227"/>
            <a:chOff x="1842763" y="2921085"/>
            <a:chExt cx="2023650" cy="523227"/>
          </a:xfrm>
        </p:grpSpPr>
        <p:sp>
          <p:nvSpPr>
            <p:cNvPr id="109" name="Rectangle 108" descr="&quot;&quot;"/>
            <p:cNvSpPr/>
            <p:nvPr/>
          </p:nvSpPr>
          <p:spPr>
            <a:xfrm>
              <a:off x="1899224" y="2921085"/>
              <a:ext cx="1967189" cy="51064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TextBox 109"/>
            <p:cNvSpPr txBox="1"/>
            <p:nvPr/>
          </p:nvSpPr>
          <p:spPr>
            <a:xfrm>
              <a:off x="1842763" y="2936481"/>
              <a:ext cx="1948637" cy="507831"/>
            </a:xfrm>
            <a:prstGeom prst="rect">
              <a:avLst/>
            </a:prstGeom>
            <a:noFill/>
          </p:spPr>
          <p:txBody>
            <a:bodyPr wrap="square" rtlCol="0">
              <a:spAutoFit/>
            </a:bodyPr>
            <a:lstStyle/>
            <a:p>
              <a:r>
                <a:rPr lang="en-US" sz="900" dirty="0" smtClean="0">
                  <a:solidFill>
                    <a:schemeClr val="bg1"/>
                  </a:solidFill>
                  <a:cs typeface="Arial"/>
                </a:rPr>
                <a:t>Demonstration of data fusion and analysis tool predictive capability effectiveness for precursor detection</a:t>
              </a:r>
              <a:endParaRPr lang="en-US" sz="900" dirty="0">
                <a:solidFill>
                  <a:schemeClr val="bg1"/>
                </a:solidFill>
                <a:cs typeface="Arial"/>
              </a:endParaRPr>
            </a:p>
          </p:txBody>
        </p:sp>
      </p:grpSp>
      <p:grpSp>
        <p:nvGrpSpPr>
          <p:cNvPr id="49" name="Group 48"/>
          <p:cNvGrpSpPr/>
          <p:nvPr/>
        </p:nvGrpSpPr>
        <p:grpSpPr>
          <a:xfrm>
            <a:off x="1" y="5389543"/>
            <a:ext cx="331789" cy="1188439"/>
            <a:chOff x="0" y="5399962"/>
            <a:chExt cx="331789" cy="1188439"/>
          </a:xfrm>
        </p:grpSpPr>
        <p:sp>
          <p:nvSpPr>
            <p:cNvPr id="39" name="Rectangle 38" descr="&quot;&quot;"/>
            <p:cNvSpPr/>
            <p:nvPr/>
          </p:nvSpPr>
          <p:spPr>
            <a:xfrm>
              <a:off x="0" y="5419148"/>
              <a:ext cx="331789" cy="1169253"/>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p:cNvSpPr txBox="1"/>
            <p:nvPr/>
          </p:nvSpPr>
          <p:spPr>
            <a:xfrm rot="16200000">
              <a:off x="-404712" y="5836896"/>
              <a:ext cx="1104700" cy="230832"/>
            </a:xfrm>
            <a:prstGeom prst="rect">
              <a:avLst/>
            </a:prstGeom>
            <a:noFill/>
          </p:spPr>
          <p:txBody>
            <a:bodyPr wrap="square" rtlCol="0">
              <a:spAutoFit/>
            </a:bodyPr>
            <a:lstStyle/>
            <a:p>
              <a:pPr algn="ctr"/>
              <a:r>
                <a:rPr lang="en-US" sz="900" dirty="0" smtClean="0">
                  <a:solidFill>
                    <a:schemeClr val="bg1"/>
                  </a:solidFill>
                  <a:latin typeface="Arial"/>
                  <a:cs typeface="Arial"/>
                </a:rPr>
                <a:t>Demonstration</a:t>
              </a:r>
              <a:endParaRPr lang="en-US" sz="900" dirty="0">
                <a:solidFill>
                  <a:schemeClr val="bg1"/>
                </a:solidFill>
                <a:latin typeface="Arial"/>
                <a:cs typeface="Arial"/>
              </a:endParaRPr>
            </a:p>
          </p:txBody>
        </p:sp>
      </p:grpSp>
      <p:grpSp>
        <p:nvGrpSpPr>
          <p:cNvPr id="171" name="Group 170"/>
          <p:cNvGrpSpPr/>
          <p:nvPr/>
        </p:nvGrpSpPr>
        <p:grpSpPr>
          <a:xfrm>
            <a:off x="6915039" y="5054397"/>
            <a:ext cx="2228961" cy="337961"/>
            <a:chOff x="3302505" y="2903997"/>
            <a:chExt cx="2228961" cy="337961"/>
          </a:xfrm>
        </p:grpSpPr>
        <p:sp>
          <p:nvSpPr>
            <p:cNvPr id="172" name="Rectangle 171" descr="&quot;&quot;"/>
            <p:cNvSpPr/>
            <p:nvPr/>
          </p:nvSpPr>
          <p:spPr>
            <a:xfrm>
              <a:off x="3302505" y="2921085"/>
              <a:ext cx="2228961"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TextBox 172"/>
            <p:cNvSpPr txBox="1"/>
            <p:nvPr/>
          </p:nvSpPr>
          <p:spPr>
            <a:xfrm>
              <a:off x="3302505" y="2903997"/>
              <a:ext cx="1953067" cy="230832"/>
            </a:xfrm>
            <a:prstGeom prst="rect">
              <a:avLst/>
            </a:prstGeom>
            <a:noFill/>
          </p:spPr>
          <p:txBody>
            <a:bodyPr wrap="square" rtlCol="0">
              <a:spAutoFit/>
            </a:bodyPr>
            <a:lstStyle/>
            <a:p>
              <a:r>
                <a:rPr lang="en-US" sz="900" dirty="0" smtClean="0">
                  <a:solidFill>
                    <a:schemeClr val="bg1"/>
                  </a:solidFill>
                  <a:cs typeface="Arial"/>
                </a:rPr>
                <a:t>Interface for automated mitigation</a:t>
              </a:r>
              <a:endParaRPr lang="en-US" sz="900" dirty="0">
                <a:solidFill>
                  <a:schemeClr val="bg1"/>
                </a:solidFill>
                <a:cs typeface="Arial"/>
              </a:endParaRPr>
            </a:p>
          </p:txBody>
        </p:sp>
      </p:grpSp>
      <p:grpSp>
        <p:nvGrpSpPr>
          <p:cNvPr id="168" name="Group 167"/>
          <p:cNvGrpSpPr/>
          <p:nvPr/>
        </p:nvGrpSpPr>
        <p:grpSpPr>
          <a:xfrm>
            <a:off x="5112540" y="5050395"/>
            <a:ext cx="1763305" cy="369332"/>
            <a:chOff x="3302505" y="2903997"/>
            <a:chExt cx="1763305" cy="369332"/>
          </a:xfrm>
        </p:grpSpPr>
        <p:sp>
          <p:nvSpPr>
            <p:cNvPr id="169" name="Rectangle 168" descr="&quot;&quot;"/>
            <p:cNvSpPr/>
            <p:nvPr/>
          </p:nvSpPr>
          <p:spPr>
            <a:xfrm>
              <a:off x="3302506" y="2921085"/>
              <a:ext cx="1763304"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TextBox 169"/>
            <p:cNvSpPr txBox="1"/>
            <p:nvPr/>
          </p:nvSpPr>
          <p:spPr>
            <a:xfrm>
              <a:off x="3302505" y="2903997"/>
              <a:ext cx="1645322" cy="369332"/>
            </a:xfrm>
            <a:prstGeom prst="rect">
              <a:avLst/>
            </a:prstGeom>
            <a:noFill/>
          </p:spPr>
          <p:txBody>
            <a:bodyPr wrap="square" rtlCol="0">
              <a:spAutoFit/>
            </a:bodyPr>
            <a:lstStyle/>
            <a:p>
              <a:r>
                <a:rPr lang="en-US" sz="900" dirty="0" smtClean="0">
                  <a:solidFill>
                    <a:schemeClr val="bg1"/>
                  </a:solidFill>
                  <a:cs typeface="Arial"/>
                </a:rPr>
                <a:t>Assurance tools for safety preservation systems</a:t>
              </a:r>
              <a:endParaRPr lang="en-US" sz="900" dirty="0">
                <a:solidFill>
                  <a:schemeClr val="bg1"/>
                </a:solidFill>
                <a:cs typeface="Arial"/>
              </a:endParaRPr>
            </a:p>
          </p:txBody>
        </p:sp>
      </p:grpSp>
      <p:grpSp>
        <p:nvGrpSpPr>
          <p:cNvPr id="165" name="Group 164"/>
          <p:cNvGrpSpPr/>
          <p:nvPr/>
        </p:nvGrpSpPr>
        <p:grpSpPr>
          <a:xfrm>
            <a:off x="2578276" y="5045479"/>
            <a:ext cx="2487797" cy="369332"/>
            <a:chOff x="3302505" y="2903997"/>
            <a:chExt cx="2487797" cy="369332"/>
          </a:xfrm>
        </p:grpSpPr>
        <p:sp>
          <p:nvSpPr>
            <p:cNvPr id="166" name="Rectangle 165" descr="&quot;&quot;"/>
            <p:cNvSpPr/>
            <p:nvPr/>
          </p:nvSpPr>
          <p:spPr>
            <a:xfrm>
              <a:off x="3302506" y="2921085"/>
              <a:ext cx="2487796"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TextBox 166"/>
            <p:cNvSpPr txBox="1"/>
            <p:nvPr/>
          </p:nvSpPr>
          <p:spPr>
            <a:xfrm>
              <a:off x="3302505" y="2903997"/>
              <a:ext cx="2371766" cy="369332"/>
            </a:xfrm>
            <a:prstGeom prst="rect">
              <a:avLst/>
            </a:prstGeom>
            <a:noFill/>
          </p:spPr>
          <p:txBody>
            <a:bodyPr wrap="square" rtlCol="0">
              <a:spAutoFit/>
            </a:bodyPr>
            <a:lstStyle/>
            <a:p>
              <a:r>
                <a:rPr lang="en-US" sz="900" dirty="0" smtClean="0">
                  <a:solidFill>
                    <a:schemeClr val="bg1"/>
                  </a:solidFill>
                  <a:cs typeface="Arial"/>
                </a:rPr>
                <a:t>Safe and effective human/machine teaming in PMR executions</a:t>
              </a:r>
              <a:endParaRPr lang="en-US" sz="900" dirty="0">
                <a:solidFill>
                  <a:schemeClr val="bg1"/>
                </a:solidFill>
                <a:cs typeface="Arial"/>
              </a:endParaRPr>
            </a:p>
          </p:txBody>
        </p:sp>
      </p:grpSp>
      <p:grpSp>
        <p:nvGrpSpPr>
          <p:cNvPr id="105" name="Group 104"/>
          <p:cNvGrpSpPr/>
          <p:nvPr/>
        </p:nvGrpSpPr>
        <p:grpSpPr>
          <a:xfrm>
            <a:off x="7160341" y="4672129"/>
            <a:ext cx="1924724" cy="369332"/>
            <a:chOff x="3302505" y="2903997"/>
            <a:chExt cx="1924724" cy="369332"/>
          </a:xfrm>
        </p:grpSpPr>
        <p:sp>
          <p:nvSpPr>
            <p:cNvPr id="106" name="Rectangle 105" descr="&quot;&quot;"/>
            <p:cNvSpPr/>
            <p:nvPr/>
          </p:nvSpPr>
          <p:spPr>
            <a:xfrm>
              <a:off x="3302506" y="2921085"/>
              <a:ext cx="1924723"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TextBox 106"/>
            <p:cNvSpPr txBox="1"/>
            <p:nvPr/>
          </p:nvSpPr>
          <p:spPr>
            <a:xfrm>
              <a:off x="3302505" y="2903997"/>
              <a:ext cx="1818724" cy="369332"/>
            </a:xfrm>
            <a:prstGeom prst="rect">
              <a:avLst/>
            </a:prstGeom>
            <a:noFill/>
          </p:spPr>
          <p:txBody>
            <a:bodyPr wrap="square" rtlCol="0">
              <a:spAutoFit/>
            </a:bodyPr>
            <a:lstStyle/>
            <a:p>
              <a:r>
                <a:rPr lang="en-US" sz="900" dirty="0" smtClean="0">
                  <a:solidFill>
                    <a:schemeClr val="bg1"/>
                  </a:solidFill>
                  <a:cs typeface="Arial"/>
                </a:rPr>
                <a:t>Automated execution agents for safety threat management</a:t>
              </a:r>
              <a:endParaRPr lang="en-US" sz="900" dirty="0">
                <a:solidFill>
                  <a:schemeClr val="bg1"/>
                </a:solidFill>
                <a:cs typeface="Arial"/>
              </a:endParaRPr>
            </a:p>
          </p:txBody>
        </p:sp>
      </p:grpSp>
      <p:grpSp>
        <p:nvGrpSpPr>
          <p:cNvPr id="102" name="Group 101"/>
          <p:cNvGrpSpPr/>
          <p:nvPr/>
        </p:nvGrpSpPr>
        <p:grpSpPr>
          <a:xfrm>
            <a:off x="4950042" y="4674473"/>
            <a:ext cx="2154145" cy="369332"/>
            <a:chOff x="1489880" y="2903997"/>
            <a:chExt cx="2154145" cy="369332"/>
          </a:xfrm>
        </p:grpSpPr>
        <p:sp>
          <p:nvSpPr>
            <p:cNvPr id="103" name="Rectangle 102" descr="&quot;&quot;"/>
            <p:cNvSpPr/>
            <p:nvPr/>
          </p:nvSpPr>
          <p:spPr>
            <a:xfrm>
              <a:off x="1517421" y="2921085"/>
              <a:ext cx="2126604"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extBox 103"/>
            <p:cNvSpPr txBox="1"/>
            <p:nvPr/>
          </p:nvSpPr>
          <p:spPr>
            <a:xfrm>
              <a:off x="1489880" y="2903997"/>
              <a:ext cx="2064028" cy="369332"/>
            </a:xfrm>
            <a:prstGeom prst="rect">
              <a:avLst/>
            </a:prstGeom>
            <a:noFill/>
          </p:spPr>
          <p:txBody>
            <a:bodyPr wrap="square" rtlCol="0">
              <a:spAutoFit/>
            </a:bodyPr>
            <a:lstStyle/>
            <a:p>
              <a:r>
                <a:rPr lang="en-US" sz="900" dirty="0" smtClean="0">
                  <a:solidFill>
                    <a:schemeClr val="bg1"/>
                  </a:solidFill>
                  <a:cs typeface="Arial"/>
                </a:rPr>
                <a:t>Adaptive human-automation teaming for optimum threat management</a:t>
              </a:r>
              <a:endParaRPr lang="en-US" sz="900" dirty="0">
                <a:solidFill>
                  <a:schemeClr val="bg1"/>
                </a:solidFill>
                <a:cs typeface="Arial"/>
              </a:endParaRPr>
            </a:p>
          </p:txBody>
        </p:sp>
      </p:grpSp>
      <p:grpSp>
        <p:nvGrpSpPr>
          <p:cNvPr id="99" name="Group 98"/>
          <p:cNvGrpSpPr/>
          <p:nvPr/>
        </p:nvGrpSpPr>
        <p:grpSpPr>
          <a:xfrm>
            <a:off x="321515" y="4675067"/>
            <a:ext cx="2941875" cy="369332"/>
            <a:chOff x="1842764" y="2903997"/>
            <a:chExt cx="2941875" cy="369332"/>
          </a:xfrm>
        </p:grpSpPr>
        <p:sp>
          <p:nvSpPr>
            <p:cNvPr id="100" name="Rectangle 99" descr="&quot;&quot;"/>
            <p:cNvSpPr/>
            <p:nvPr/>
          </p:nvSpPr>
          <p:spPr>
            <a:xfrm>
              <a:off x="1899224" y="2921085"/>
              <a:ext cx="2885415"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TextBox 100"/>
            <p:cNvSpPr txBox="1"/>
            <p:nvPr/>
          </p:nvSpPr>
          <p:spPr>
            <a:xfrm>
              <a:off x="1842764" y="2903997"/>
              <a:ext cx="2762436" cy="369332"/>
            </a:xfrm>
            <a:prstGeom prst="rect">
              <a:avLst/>
            </a:prstGeom>
            <a:noFill/>
          </p:spPr>
          <p:txBody>
            <a:bodyPr wrap="square" rtlCol="0">
              <a:spAutoFit/>
            </a:bodyPr>
            <a:lstStyle/>
            <a:p>
              <a:r>
                <a:rPr lang="en-US" sz="900" dirty="0" smtClean="0">
                  <a:solidFill>
                    <a:schemeClr val="bg1"/>
                  </a:solidFill>
                  <a:cs typeface="Arial"/>
                </a:rPr>
                <a:t>Methodologies and tools for integrated PMR plans with information uncertainty and system dynamics</a:t>
              </a:r>
              <a:endParaRPr lang="en-US" sz="900" dirty="0">
                <a:solidFill>
                  <a:schemeClr val="bg1"/>
                </a:solidFill>
                <a:cs typeface="Arial"/>
              </a:endParaRPr>
            </a:p>
          </p:txBody>
        </p:sp>
      </p:grpSp>
      <p:grpSp>
        <p:nvGrpSpPr>
          <p:cNvPr id="87" name="Group 86"/>
          <p:cNvGrpSpPr/>
          <p:nvPr/>
        </p:nvGrpSpPr>
        <p:grpSpPr>
          <a:xfrm>
            <a:off x="6792543" y="4275545"/>
            <a:ext cx="2230182" cy="284747"/>
            <a:chOff x="2481219" y="2911059"/>
            <a:chExt cx="2230182" cy="284747"/>
          </a:xfrm>
        </p:grpSpPr>
        <p:sp>
          <p:nvSpPr>
            <p:cNvPr id="88" name="Rectangle 87" descr="&quot;&quot;"/>
            <p:cNvSpPr/>
            <p:nvPr/>
          </p:nvSpPr>
          <p:spPr>
            <a:xfrm>
              <a:off x="2506685" y="2921085"/>
              <a:ext cx="2204716" cy="274721"/>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Box 88"/>
            <p:cNvSpPr txBox="1"/>
            <p:nvPr/>
          </p:nvSpPr>
          <p:spPr>
            <a:xfrm>
              <a:off x="2481219" y="2911059"/>
              <a:ext cx="2095394" cy="230832"/>
            </a:xfrm>
            <a:prstGeom prst="rect">
              <a:avLst/>
            </a:prstGeom>
            <a:noFill/>
          </p:spPr>
          <p:txBody>
            <a:bodyPr wrap="square" rtlCol="0">
              <a:spAutoFit/>
            </a:bodyPr>
            <a:lstStyle/>
            <a:p>
              <a:r>
                <a:rPr lang="en-US" sz="900" dirty="0" smtClean="0">
                  <a:solidFill>
                    <a:schemeClr val="bg1"/>
                  </a:solidFill>
                  <a:cs typeface="Arial"/>
                </a:rPr>
                <a:t>Multi-objective safety decision making</a:t>
              </a:r>
              <a:endParaRPr lang="en-US" sz="900" dirty="0">
                <a:solidFill>
                  <a:schemeClr val="bg1"/>
                </a:solidFill>
                <a:cs typeface="Arial"/>
              </a:endParaRPr>
            </a:p>
          </p:txBody>
        </p:sp>
      </p:grpSp>
      <p:grpSp>
        <p:nvGrpSpPr>
          <p:cNvPr id="84" name="Group 83"/>
          <p:cNvGrpSpPr/>
          <p:nvPr/>
        </p:nvGrpSpPr>
        <p:grpSpPr>
          <a:xfrm>
            <a:off x="4104535" y="4269664"/>
            <a:ext cx="2669235" cy="369332"/>
            <a:chOff x="2480346" y="2903997"/>
            <a:chExt cx="2669235" cy="369332"/>
          </a:xfrm>
        </p:grpSpPr>
        <p:sp>
          <p:nvSpPr>
            <p:cNvPr id="85" name="Rectangle 84" descr="&quot;&quot;"/>
            <p:cNvSpPr/>
            <p:nvPr/>
          </p:nvSpPr>
          <p:spPr>
            <a:xfrm>
              <a:off x="2524587" y="2921085"/>
              <a:ext cx="2624994" cy="350575"/>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Box 85"/>
            <p:cNvSpPr txBox="1"/>
            <p:nvPr/>
          </p:nvSpPr>
          <p:spPr>
            <a:xfrm>
              <a:off x="2480346" y="2903997"/>
              <a:ext cx="2590353" cy="369332"/>
            </a:xfrm>
            <a:prstGeom prst="rect">
              <a:avLst/>
            </a:prstGeom>
            <a:noFill/>
          </p:spPr>
          <p:txBody>
            <a:bodyPr wrap="square" rtlCol="0">
              <a:spAutoFit/>
            </a:bodyPr>
            <a:lstStyle/>
            <a:p>
              <a:r>
                <a:rPr lang="en-US" sz="900" dirty="0" smtClean="0">
                  <a:solidFill>
                    <a:schemeClr val="bg1"/>
                  </a:solidFill>
                  <a:cs typeface="Arial"/>
                </a:rPr>
                <a:t>Methods for automated tactical and strategic decision making</a:t>
              </a:r>
              <a:endParaRPr lang="en-US" sz="900" dirty="0">
                <a:solidFill>
                  <a:schemeClr val="bg1"/>
                </a:solidFill>
                <a:cs typeface="Arial"/>
              </a:endParaRPr>
            </a:p>
          </p:txBody>
        </p:sp>
      </p:grpSp>
      <p:grpSp>
        <p:nvGrpSpPr>
          <p:cNvPr id="81" name="Group 80"/>
          <p:cNvGrpSpPr/>
          <p:nvPr/>
        </p:nvGrpSpPr>
        <p:grpSpPr>
          <a:xfrm>
            <a:off x="321294" y="4270255"/>
            <a:ext cx="2025146" cy="289521"/>
            <a:chOff x="1842765" y="2903997"/>
            <a:chExt cx="2025146" cy="289521"/>
          </a:xfrm>
        </p:grpSpPr>
        <p:sp>
          <p:nvSpPr>
            <p:cNvPr id="82" name="Rectangle 81" descr="&quot;&quot;"/>
            <p:cNvSpPr/>
            <p:nvPr/>
          </p:nvSpPr>
          <p:spPr>
            <a:xfrm>
              <a:off x="1899225" y="2921085"/>
              <a:ext cx="1968686" cy="27243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TextBox 82"/>
            <p:cNvSpPr txBox="1"/>
            <p:nvPr/>
          </p:nvSpPr>
          <p:spPr>
            <a:xfrm>
              <a:off x="1842765" y="2903997"/>
              <a:ext cx="1676658" cy="230832"/>
            </a:xfrm>
            <a:prstGeom prst="rect">
              <a:avLst/>
            </a:prstGeom>
            <a:noFill/>
          </p:spPr>
          <p:txBody>
            <a:bodyPr wrap="square" rtlCol="0">
              <a:spAutoFit/>
            </a:bodyPr>
            <a:lstStyle/>
            <a:p>
              <a:r>
                <a:rPr lang="en-US" sz="900" dirty="0" smtClean="0">
                  <a:solidFill>
                    <a:schemeClr val="bg1"/>
                  </a:solidFill>
                  <a:cs typeface="Arial"/>
                </a:rPr>
                <a:t>Initial decision support tools</a:t>
              </a:r>
              <a:endParaRPr lang="en-US" sz="900" dirty="0">
                <a:solidFill>
                  <a:schemeClr val="bg1"/>
                </a:solidFill>
                <a:cs typeface="Arial"/>
              </a:endParaRPr>
            </a:p>
          </p:txBody>
        </p:sp>
      </p:grpSp>
      <p:grpSp>
        <p:nvGrpSpPr>
          <p:cNvPr id="48" name="Group 47"/>
          <p:cNvGrpSpPr/>
          <p:nvPr/>
        </p:nvGrpSpPr>
        <p:grpSpPr>
          <a:xfrm>
            <a:off x="-15478" y="4282466"/>
            <a:ext cx="369332" cy="1140572"/>
            <a:chOff x="-15478" y="4311709"/>
            <a:chExt cx="369332" cy="1140572"/>
          </a:xfrm>
        </p:grpSpPr>
        <p:sp>
          <p:nvSpPr>
            <p:cNvPr id="15" name="TextBox 14"/>
            <p:cNvSpPr txBox="1"/>
            <p:nvPr/>
          </p:nvSpPr>
          <p:spPr>
            <a:xfrm rot="16200000">
              <a:off x="-336802" y="4761626"/>
              <a:ext cx="1011979" cy="369332"/>
            </a:xfrm>
            <a:prstGeom prst="rect">
              <a:avLst/>
            </a:prstGeom>
            <a:noFill/>
          </p:spPr>
          <p:txBody>
            <a:bodyPr wrap="square" rtlCol="0">
              <a:spAutoFit/>
            </a:bodyPr>
            <a:lstStyle/>
            <a:p>
              <a:pPr algn="ctr"/>
              <a:r>
                <a:rPr lang="en-US" sz="900" dirty="0" smtClean="0">
                  <a:solidFill>
                    <a:schemeClr val="bg1"/>
                  </a:solidFill>
                  <a:latin typeface="Arial"/>
                  <a:cs typeface="Arial"/>
                </a:rPr>
                <a:t>Integ. Modeling, Sim. &amp; Testing</a:t>
              </a:r>
              <a:endParaRPr lang="en-US" sz="900" dirty="0">
                <a:solidFill>
                  <a:schemeClr val="bg1"/>
                </a:solidFill>
                <a:latin typeface="Arial"/>
                <a:cs typeface="Arial"/>
              </a:endParaRPr>
            </a:p>
          </p:txBody>
        </p:sp>
        <p:sp>
          <p:nvSpPr>
            <p:cNvPr id="37" name="Rectangle 36" descr="&quot;&quot;"/>
            <p:cNvSpPr/>
            <p:nvPr/>
          </p:nvSpPr>
          <p:spPr>
            <a:xfrm>
              <a:off x="0" y="4311709"/>
              <a:ext cx="331789" cy="1100977"/>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8" name="TextBox 37"/>
            <p:cNvSpPr txBox="1"/>
            <p:nvPr/>
          </p:nvSpPr>
          <p:spPr>
            <a:xfrm rot="16200000">
              <a:off x="-402856" y="4753265"/>
              <a:ext cx="1088013" cy="230832"/>
            </a:xfrm>
            <a:prstGeom prst="rect">
              <a:avLst/>
            </a:prstGeom>
            <a:noFill/>
          </p:spPr>
          <p:txBody>
            <a:bodyPr wrap="square" rtlCol="0">
              <a:spAutoFit/>
            </a:bodyPr>
            <a:lstStyle/>
            <a:p>
              <a:pPr algn="ctr"/>
              <a:r>
                <a:rPr lang="en-US" sz="900" dirty="0" smtClean="0">
                  <a:solidFill>
                    <a:schemeClr val="bg1"/>
                  </a:solidFill>
                  <a:latin typeface="Arial"/>
                  <a:cs typeface="Arial"/>
                </a:rPr>
                <a:t>Mitigation</a:t>
              </a:r>
              <a:endParaRPr lang="en-US" sz="900" dirty="0">
                <a:solidFill>
                  <a:schemeClr val="bg1"/>
                </a:solidFill>
                <a:latin typeface="Arial"/>
                <a:cs typeface="Arial"/>
              </a:endParaRPr>
            </a:p>
          </p:txBody>
        </p:sp>
      </p:grpSp>
      <p:grpSp>
        <p:nvGrpSpPr>
          <p:cNvPr id="159" name="Group 158"/>
          <p:cNvGrpSpPr/>
          <p:nvPr/>
        </p:nvGrpSpPr>
        <p:grpSpPr>
          <a:xfrm>
            <a:off x="3980990" y="3910779"/>
            <a:ext cx="2065851" cy="369332"/>
            <a:chOff x="1848874" y="2882895"/>
            <a:chExt cx="2065851" cy="369332"/>
          </a:xfrm>
        </p:grpSpPr>
        <p:sp>
          <p:nvSpPr>
            <p:cNvPr id="160" name="Rectangle 159" descr="&quot;&quot;"/>
            <p:cNvSpPr/>
            <p:nvPr/>
          </p:nvSpPr>
          <p:spPr>
            <a:xfrm>
              <a:off x="1899225" y="2921085"/>
              <a:ext cx="2015500"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TextBox 160"/>
            <p:cNvSpPr txBox="1"/>
            <p:nvPr/>
          </p:nvSpPr>
          <p:spPr>
            <a:xfrm>
              <a:off x="1848874" y="2882895"/>
              <a:ext cx="1831386" cy="369332"/>
            </a:xfrm>
            <a:prstGeom prst="rect">
              <a:avLst/>
            </a:prstGeom>
            <a:noFill/>
          </p:spPr>
          <p:txBody>
            <a:bodyPr wrap="square" rtlCol="0">
              <a:spAutoFit/>
            </a:bodyPr>
            <a:lstStyle/>
            <a:p>
              <a:r>
                <a:rPr lang="en-US" sz="900" dirty="0" smtClean="0">
                  <a:solidFill>
                    <a:schemeClr val="bg1"/>
                  </a:solidFill>
                  <a:cs typeface="Arial"/>
                </a:rPr>
                <a:t>Monitoring frameworks for known risks</a:t>
              </a:r>
              <a:endParaRPr lang="en-US" sz="900" dirty="0">
                <a:solidFill>
                  <a:schemeClr val="bg1"/>
                </a:solidFill>
                <a:cs typeface="Arial"/>
              </a:endParaRPr>
            </a:p>
          </p:txBody>
        </p:sp>
      </p:grpSp>
      <p:grpSp>
        <p:nvGrpSpPr>
          <p:cNvPr id="153" name="Group 152"/>
          <p:cNvGrpSpPr/>
          <p:nvPr/>
        </p:nvGrpSpPr>
        <p:grpSpPr>
          <a:xfrm>
            <a:off x="2397816" y="3914684"/>
            <a:ext cx="1525667" cy="369332"/>
            <a:chOff x="1869486" y="2882895"/>
            <a:chExt cx="1525667" cy="369332"/>
          </a:xfrm>
        </p:grpSpPr>
        <p:sp>
          <p:nvSpPr>
            <p:cNvPr id="154" name="Rectangle 153" descr="&quot;&quot;"/>
            <p:cNvSpPr/>
            <p:nvPr/>
          </p:nvSpPr>
          <p:spPr>
            <a:xfrm>
              <a:off x="1899225" y="2921085"/>
              <a:ext cx="149592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TextBox 154"/>
            <p:cNvSpPr txBox="1"/>
            <p:nvPr/>
          </p:nvSpPr>
          <p:spPr>
            <a:xfrm>
              <a:off x="1869486" y="2882895"/>
              <a:ext cx="1495929" cy="369332"/>
            </a:xfrm>
            <a:prstGeom prst="rect">
              <a:avLst/>
            </a:prstGeom>
            <a:noFill/>
          </p:spPr>
          <p:txBody>
            <a:bodyPr wrap="square" rtlCol="0">
              <a:spAutoFit/>
            </a:bodyPr>
            <a:lstStyle/>
            <a:p>
              <a:r>
                <a:rPr lang="en-US" sz="900" dirty="0" smtClean="0">
                  <a:solidFill>
                    <a:schemeClr val="bg1"/>
                  </a:solidFill>
                  <a:cs typeface="Arial"/>
                </a:rPr>
                <a:t>Design that enables full state awareness</a:t>
              </a:r>
              <a:endParaRPr lang="en-US" sz="900" dirty="0">
                <a:solidFill>
                  <a:schemeClr val="bg1"/>
                </a:solidFill>
                <a:cs typeface="Arial"/>
              </a:endParaRPr>
            </a:p>
          </p:txBody>
        </p:sp>
      </p:grpSp>
      <p:grpSp>
        <p:nvGrpSpPr>
          <p:cNvPr id="156" name="Group 155"/>
          <p:cNvGrpSpPr/>
          <p:nvPr/>
        </p:nvGrpSpPr>
        <p:grpSpPr>
          <a:xfrm>
            <a:off x="321295" y="3913782"/>
            <a:ext cx="2013113" cy="369332"/>
            <a:chOff x="1849726" y="2882895"/>
            <a:chExt cx="2013113" cy="369332"/>
          </a:xfrm>
        </p:grpSpPr>
        <p:sp>
          <p:nvSpPr>
            <p:cNvPr id="157" name="Rectangle 156" descr="&quot;&quot;"/>
            <p:cNvSpPr/>
            <p:nvPr/>
          </p:nvSpPr>
          <p:spPr>
            <a:xfrm>
              <a:off x="1899225" y="2921084"/>
              <a:ext cx="1963614" cy="288686"/>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TextBox 157"/>
            <p:cNvSpPr txBox="1"/>
            <p:nvPr/>
          </p:nvSpPr>
          <p:spPr>
            <a:xfrm>
              <a:off x="1849726" y="2882895"/>
              <a:ext cx="1902522" cy="369332"/>
            </a:xfrm>
            <a:prstGeom prst="rect">
              <a:avLst/>
            </a:prstGeom>
            <a:noFill/>
          </p:spPr>
          <p:txBody>
            <a:bodyPr wrap="square" rtlCol="0">
              <a:spAutoFit/>
            </a:bodyPr>
            <a:lstStyle/>
            <a:p>
              <a:r>
                <a:rPr lang="en-US" sz="900" dirty="0" smtClean="0">
                  <a:solidFill>
                    <a:schemeClr val="bg1"/>
                  </a:solidFill>
                  <a:cs typeface="Arial"/>
                </a:rPr>
                <a:t>Tools for state awareness of all elements of the NAS</a:t>
              </a:r>
              <a:endParaRPr lang="en-US" sz="900" dirty="0">
                <a:solidFill>
                  <a:schemeClr val="bg1"/>
                </a:solidFill>
                <a:cs typeface="Arial"/>
              </a:endParaRPr>
            </a:p>
          </p:txBody>
        </p:sp>
      </p:grpSp>
      <p:grpSp>
        <p:nvGrpSpPr>
          <p:cNvPr id="150" name="Group 149"/>
          <p:cNvGrpSpPr/>
          <p:nvPr/>
        </p:nvGrpSpPr>
        <p:grpSpPr>
          <a:xfrm>
            <a:off x="3971863" y="3595351"/>
            <a:ext cx="1763366" cy="369332"/>
            <a:chOff x="1869487" y="2882895"/>
            <a:chExt cx="1763366" cy="369332"/>
          </a:xfrm>
        </p:grpSpPr>
        <p:sp>
          <p:nvSpPr>
            <p:cNvPr id="151" name="Rectangle 150" descr="&quot;&quot;"/>
            <p:cNvSpPr/>
            <p:nvPr/>
          </p:nvSpPr>
          <p:spPr>
            <a:xfrm>
              <a:off x="1899225" y="2921085"/>
              <a:ext cx="173362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TextBox 151"/>
            <p:cNvSpPr txBox="1"/>
            <p:nvPr/>
          </p:nvSpPr>
          <p:spPr>
            <a:xfrm>
              <a:off x="1869487" y="2882895"/>
              <a:ext cx="1708665" cy="369332"/>
            </a:xfrm>
            <a:prstGeom prst="rect">
              <a:avLst/>
            </a:prstGeom>
            <a:noFill/>
          </p:spPr>
          <p:txBody>
            <a:bodyPr wrap="square" rtlCol="0">
              <a:spAutoFit/>
            </a:bodyPr>
            <a:lstStyle/>
            <a:p>
              <a:r>
                <a:rPr lang="en-US" sz="900" dirty="0" smtClean="0">
                  <a:solidFill>
                    <a:schemeClr val="bg1"/>
                  </a:solidFill>
                  <a:cs typeface="Arial"/>
                </a:rPr>
                <a:t>Tools for Uncertainty Management</a:t>
              </a:r>
              <a:endParaRPr lang="en-US" sz="900" dirty="0">
                <a:solidFill>
                  <a:schemeClr val="bg1"/>
                </a:solidFill>
                <a:cs typeface="Arial"/>
              </a:endParaRPr>
            </a:p>
          </p:txBody>
        </p:sp>
      </p:grpSp>
      <p:grpSp>
        <p:nvGrpSpPr>
          <p:cNvPr id="117" name="Group 116"/>
          <p:cNvGrpSpPr/>
          <p:nvPr/>
        </p:nvGrpSpPr>
        <p:grpSpPr>
          <a:xfrm>
            <a:off x="2187884" y="3585567"/>
            <a:ext cx="1763367" cy="325975"/>
            <a:chOff x="1869486" y="2882895"/>
            <a:chExt cx="1763367" cy="325974"/>
          </a:xfrm>
        </p:grpSpPr>
        <p:sp>
          <p:nvSpPr>
            <p:cNvPr id="124" name="Rectangle 123" descr="&quot;&quot;"/>
            <p:cNvSpPr/>
            <p:nvPr/>
          </p:nvSpPr>
          <p:spPr>
            <a:xfrm>
              <a:off x="1899225" y="2921085"/>
              <a:ext cx="173362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TextBox 124"/>
            <p:cNvSpPr txBox="1"/>
            <p:nvPr/>
          </p:nvSpPr>
          <p:spPr>
            <a:xfrm>
              <a:off x="1869486" y="2882895"/>
              <a:ext cx="1763367" cy="230831"/>
            </a:xfrm>
            <a:prstGeom prst="rect">
              <a:avLst/>
            </a:prstGeom>
            <a:noFill/>
          </p:spPr>
          <p:txBody>
            <a:bodyPr wrap="square" rtlCol="0">
              <a:spAutoFit/>
            </a:bodyPr>
            <a:lstStyle/>
            <a:p>
              <a:r>
                <a:rPr lang="en-US" sz="900" dirty="0" smtClean="0">
                  <a:solidFill>
                    <a:schemeClr val="bg1"/>
                  </a:solidFill>
                  <a:cs typeface="Arial"/>
                </a:rPr>
                <a:t>Tools for uncertainty propagation</a:t>
              </a:r>
              <a:endParaRPr lang="en-US" sz="900" dirty="0">
                <a:solidFill>
                  <a:schemeClr val="bg1"/>
                </a:solidFill>
                <a:cs typeface="Arial"/>
              </a:endParaRPr>
            </a:p>
          </p:txBody>
        </p:sp>
      </p:grpSp>
      <p:grpSp>
        <p:nvGrpSpPr>
          <p:cNvPr id="126" name="Group 125"/>
          <p:cNvGrpSpPr/>
          <p:nvPr/>
        </p:nvGrpSpPr>
        <p:grpSpPr>
          <a:xfrm>
            <a:off x="321293" y="3584665"/>
            <a:ext cx="1748348" cy="369332"/>
            <a:chOff x="1849726" y="2882895"/>
            <a:chExt cx="1748348" cy="369332"/>
          </a:xfrm>
        </p:grpSpPr>
        <p:sp>
          <p:nvSpPr>
            <p:cNvPr id="148" name="Rectangle 147" descr="&quot;&quot;"/>
            <p:cNvSpPr/>
            <p:nvPr/>
          </p:nvSpPr>
          <p:spPr>
            <a:xfrm>
              <a:off x="1899225" y="2921084"/>
              <a:ext cx="1698849" cy="288686"/>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TextBox 148"/>
            <p:cNvSpPr txBox="1"/>
            <p:nvPr/>
          </p:nvSpPr>
          <p:spPr>
            <a:xfrm>
              <a:off x="1849726" y="2882895"/>
              <a:ext cx="1669285" cy="369332"/>
            </a:xfrm>
            <a:prstGeom prst="rect">
              <a:avLst/>
            </a:prstGeom>
            <a:noFill/>
          </p:spPr>
          <p:txBody>
            <a:bodyPr wrap="square" rtlCol="0">
              <a:spAutoFit/>
            </a:bodyPr>
            <a:lstStyle/>
            <a:p>
              <a:r>
                <a:rPr lang="en-US" sz="900" dirty="0" smtClean="0">
                  <a:solidFill>
                    <a:schemeClr val="bg1"/>
                  </a:solidFill>
                  <a:cs typeface="Arial"/>
                </a:rPr>
                <a:t>Framework for Uncertainty Representation</a:t>
              </a:r>
              <a:endParaRPr lang="en-US" sz="900" dirty="0">
                <a:solidFill>
                  <a:schemeClr val="bg1"/>
                </a:solidFill>
                <a:cs typeface="Arial"/>
              </a:endParaRPr>
            </a:p>
          </p:txBody>
        </p:sp>
      </p:grpSp>
      <p:grpSp>
        <p:nvGrpSpPr>
          <p:cNvPr id="78" name="Group 77"/>
          <p:cNvGrpSpPr/>
          <p:nvPr/>
        </p:nvGrpSpPr>
        <p:grpSpPr>
          <a:xfrm>
            <a:off x="6376238" y="3240313"/>
            <a:ext cx="2767762" cy="369332"/>
            <a:chOff x="1899225" y="2882895"/>
            <a:chExt cx="2767762" cy="369332"/>
          </a:xfrm>
        </p:grpSpPr>
        <p:sp>
          <p:nvSpPr>
            <p:cNvPr id="79" name="Rectangle 78" descr="&quot;&quot;"/>
            <p:cNvSpPr/>
            <p:nvPr/>
          </p:nvSpPr>
          <p:spPr>
            <a:xfrm>
              <a:off x="1899225" y="2921085"/>
              <a:ext cx="2767762" cy="287784"/>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p:cNvSpPr txBox="1"/>
            <p:nvPr/>
          </p:nvSpPr>
          <p:spPr>
            <a:xfrm>
              <a:off x="1921960" y="2882895"/>
              <a:ext cx="2595589" cy="369332"/>
            </a:xfrm>
            <a:prstGeom prst="rect">
              <a:avLst/>
            </a:prstGeom>
            <a:noFill/>
          </p:spPr>
          <p:txBody>
            <a:bodyPr wrap="square" rtlCol="0">
              <a:spAutoFit/>
            </a:bodyPr>
            <a:lstStyle/>
            <a:p>
              <a:r>
                <a:rPr lang="en-US" sz="900" dirty="0" smtClean="0">
                  <a:solidFill>
                    <a:schemeClr val="bg1"/>
                  </a:solidFill>
                  <a:cs typeface="Arial"/>
                </a:rPr>
                <a:t>Automated safety assurance for aviation state assessment systems</a:t>
              </a:r>
              <a:endParaRPr lang="en-US" sz="900" dirty="0">
                <a:solidFill>
                  <a:schemeClr val="bg1"/>
                </a:solidFill>
                <a:cs typeface="Arial"/>
              </a:endParaRPr>
            </a:p>
          </p:txBody>
        </p:sp>
      </p:grpSp>
      <p:grpSp>
        <p:nvGrpSpPr>
          <p:cNvPr id="75" name="Group 74"/>
          <p:cNvGrpSpPr/>
          <p:nvPr/>
        </p:nvGrpSpPr>
        <p:grpSpPr>
          <a:xfrm>
            <a:off x="2339097" y="3247872"/>
            <a:ext cx="2007307" cy="369332"/>
            <a:chOff x="1869486" y="2882895"/>
            <a:chExt cx="2007307" cy="369332"/>
          </a:xfrm>
        </p:grpSpPr>
        <p:sp>
          <p:nvSpPr>
            <p:cNvPr id="76" name="Rectangle 75" descr="&quot;&quot;"/>
            <p:cNvSpPr/>
            <p:nvPr/>
          </p:nvSpPr>
          <p:spPr>
            <a:xfrm>
              <a:off x="1899225" y="2921085"/>
              <a:ext cx="197756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TextBox 76"/>
            <p:cNvSpPr txBox="1"/>
            <p:nvPr/>
          </p:nvSpPr>
          <p:spPr>
            <a:xfrm>
              <a:off x="1869486" y="2882895"/>
              <a:ext cx="1966866" cy="369332"/>
            </a:xfrm>
            <a:prstGeom prst="rect">
              <a:avLst/>
            </a:prstGeom>
            <a:noFill/>
          </p:spPr>
          <p:txBody>
            <a:bodyPr wrap="square" rtlCol="0">
              <a:spAutoFit/>
            </a:bodyPr>
            <a:lstStyle/>
            <a:p>
              <a:r>
                <a:rPr lang="en-US" sz="900" dirty="0" smtClean="0">
                  <a:solidFill>
                    <a:schemeClr val="bg1"/>
                  </a:solidFill>
                  <a:cs typeface="Arial"/>
                </a:rPr>
                <a:t>Assurance tools for predictive system components</a:t>
              </a:r>
              <a:endParaRPr lang="en-US" sz="900" dirty="0">
                <a:solidFill>
                  <a:schemeClr val="bg1"/>
                </a:solidFill>
                <a:cs typeface="Arial"/>
              </a:endParaRPr>
            </a:p>
          </p:txBody>
        </p:sp>
      </p:grpSp>
      <p:grpSp>
        <p:nvGrpSpPr>
          <p:cNvPr id="69" name="Group 68"/>
          <p:cNvGrpSpPr/>
          <p:nvPr/>
        </p:nvGrpSpPr>
        <p:grpSpPr>
          <a:xfrm>
            <a:off x="322004" y="3246971"/>
            <a:ext cx="2017093" cy="369332"/>
            <a:chOff x="1849726" y="2882895"/>
            <a:chExt cx="2017093" cy="369332"/>
          </a:xfrm>
        </p:grpSpPr>
        <p:sp>
          <p:nvSpPr>
            <p:cNvPr id="70" name="Rectangle 69" descr="&quot;&quot;"/>
            <p:cNvSpPr/>
            <p:nvPr/>
          </p:nvSpPr>
          <p:spPr>
            <a:xfrm>
              <a:off x="1899225" y="2921084"/>
              <a:ext cx="1967594" cy="288686"/>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1849726" y="2882895"/>
              <a:ext cx="2005030" cy="369332"/>
            </a:xfrm>
            <a:prstGeom prst="rect">
              <a:avLst/>
            </a:prstGeom>
            <a:noFill/>
          </p:spPr>
          <p:txBody>
            <a:bodyPr wrap="square" rtlCol="0">
              <a:spAutoFit/>
            </a:bodyPr>
            <a:lstStyle/>
            <a:p>
              <a:r>
                <a:rPr lang="en-US" sz="900" dirty="0" smtClean="0">
                  <a:solidFill>
                    <a:schemeClr val="bg1"/>
                  </a:solidFill>
                  <a:cs typeface="Arial"/>
                </a:rPr>
                <a:t>Tools to manage assurance throughout system-wide evolution</a:t>
              </a:r>
              <a:endParaRPr lang="en-US" sz="900" dirty="0">
                <a:solidFill>
                  <a:schemeClr val="bg1"/>
                </a:solidFill>
                <a:cs typeface="Arial"/>
              </a:endParaRPr>
            </a:p>
          </p:txBody>
        </p:sp>
      </p:grpSp>
      <p:grpSp>
        <p:nvGrpSpPr>
          <p:cNvPr id="72" name="Group 71"/>
          <p:cNvGrpSpPr/>
          <p:nvPr/>
        </p:nvGrpSpPr>
        <p:grpSpPr>
          <a:xfrm>
            <a:off x="2517894" y="2917355"/>
            <a:ext cx="2464312" cy="369332"/>
            <a:chOff x="1866109" y="2882895"/>
            <a:chExt cx="2464312" cy="369332"/>
          </a:xfrm>
        </p:grpSpPr>
        <p:sp>
          <p:nvSpPr>
            <p:cNvPr id="73" name="Rectangle 72" descr="&quot;&quot;"/>
            <p:cNvSpPr/>
            <p:nvPr/>
          </p:nvSpPr>
          <p:spPr>
            <a:xfrm>
              <a:off x="1899224" y="2921085"/>
              <a:ext cx="2431197"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1866109" y="2882895"/>
              <a:ext cx="2371195" cy="369332"/>
            </a:xfrm>
            <a:prstGeom prst="rect">
              <a:avLst/>
            </a:prstGeom>
            <a:noFill/>
          </p:spPr>
          <p:txBody>
            <a:bodyPr wrap="square" rtlCol="0">
              <a:spAutoFit/>
            </a:bodyPr>
            <a:lstStyle/>
            <a:p>
              <a:r>
                <a:rPr lang="en-US" sz="900" dirty="0" smtClean="0">
                  <a:solidFill>
                    <a:schemeClr val="bg1"/>
                  </a:solidFill>
                  <a:cs typeface="Arial"/>
                </a:rPr>
                <a:t>Assurance tools for complex airspace / aviation system-of-systems.</a:t>
              </a:r>
              <a:endParaRPr lang="en-US" sz="900" dirty="0">
                <a:solidFill>
                  <a:schemeClr val="bg1"/>
                </a:solidFill>
                <a:cs typeface="Arial"/>
              </a:endParaRPr>
            </a:p>
          </p:txBody>
        </p:sp>
      </p:grpSp>
      <p:grpSp>
        <p:nvGrpSpPr>
          <p:cNvPr id="66" name="Group 65"/>
          <p:cNvGrpSpPr/>
          <p:nvPr/>
        </p:nvGrpSpPr>
        <p:grpSpPr>
          <a:xfrm>
            <a:off x="321294" y="2919702"/>
            <a:ext cx="2153627" cy="325975"/>
            <a:chOff x="1853705" y="2882895"/>
            <a:chExt cx="2153627" cy="325974"/>
          </a:xfrm>
        </p:grpSpPr>
        <p:sp>
          <p:nvSpPr>
            <p:cNvPr id="67" name="Rectangle 66" descr="&quot;&quot;"/>
            <p:cNvSpPr/>
            <p:nvPr/>
          </p:nvSpPr>
          <p:spPr>
            <a:xfrm>
              <a:off x="1899224" y="2921085"/>
              <a:ext cx="2108108" cy="287784"/>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p:cNvSpPr txBox="1"/>
            <p:nvPr/>
          </p:nvSpPr>
          <p:spPr>
            <a:xfrm>
              <a:off x="1853705" y="2882895"/>
              <a:ext cx="2000097" cy="230831"/>
            </a:xfrm>
            <a:prstGeom prst="rect">
              <a:avLst/>
            </a:prstGeom>
            <a:noFill/>
          </p:spPr>
          <p:txBody>
            <a:bodyPr wrap="square" rtlCol="0">
              <a:spAutoFit/>
            </a:bodyPr>
            <a:lstStyle/>
            <a:p>
              <a:r>
                <a:rPr lang="en-US" sz="900" dirty="0" smtClean="0">
                  <a:solidFill>
                    <a:schemeClr val="bg1"/>
                  </a:solidFill>
                  <a:cs typeface="Arial"/>
                </a:rPr>
                <a:t>Matured analysis tools and techniques</a:t>
              </a:r>
              <a:endParaRPr lang="en-US" sz="900" dirty="0">
                <a:solidFill>
                  <a:schemeClr val="bg1"/>
                </a:solidFill>
                <a:cs typeface="Arial"/>
              </a:endParaRPr>
            </a:p>
          </p:txBody>
        </p:sp>
      </p:grpSp>
      <p:grpSp>
        <p:nvGrpSpPr>
          <p:cNvPr id="47" name="Group 46"/>
          <p:cNvGrpSpPr/>
          <p:nvPr/>
        </p:nvGrpSpPr>
        <p:grpSpPr>
          <a:xfrm>
            <a:off x="1" y="2958768"/>
            <a:ext cx="331788" cy="1293571"/>
            <a:chOff x="1" y="2414456"/>
            <a:chExt cx="331788" cy="1293570"/>
          </a:xfrm>
        </p:grpSpPr>
        <p:sp>
          <p:nvSpPr>
            <p:cNvPr id="36" name="Rectangle 35" descr="&quot;&quot;"/>
            <p:cNvSpPr/>
            <p:nvPr/>
          </p:nvSpPr>
          <p:spPr>
            <a:xfrm>
              <a:off x="1" y="2414456"/>
              <a:ext cx="331788" cy="1293570"/>
            </a:xfrm>
            <a:prstGeom prst="rect">
              <a:avLst/>
            </a:prstGeom>
            <a:solidFill>
              <a:schemeClr val="accent4">
                <a:lumMod val="75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p:cNvSpPr txBox="1"/>
            <p:nvPr/>
          </p:nvSpPr>
          <p:spPr>
            <a:xfrm rot="16200000">
              <a:off x="-475095" y="2948529"/>
              <a:ext cx="1256994" cy="230832"/>
            </a:xfrm>
            <a:prstGeom prst="rect">
              <a:avLst/>
            </a:prstGeom>
            <a:noFill/>
          </p:spPr>
          <p:txBody>
            <a:bodyPr wrap="square" rtlCol="0">
              <a:spAutoFit/>
            </a:bodyPr>
            <a:lstStyle/>
            <a:p>
              <a:pPr algn="ctr"/>
              <a:r>
                <a:rPr lang="en-US" sz="900" dirty="0" smtClean="0">
                  <a:solidFill>
                    <a:schemeClr val="bg1"/>
                  </a:solidFill>
                  <a:latin typeface="Arial"/>
                  <a:cs typeface="Arial"/>
                </a:rPr>
                <a:t>Assessment</a:t>
              </a:r>
              <a:endParaRPr lang="en-US" sz="900" dirty="0">
                <a:solidFill>
                  <a:schemeClr val="bg1"/>
                </a:solidFill>
                <a:latin typeface="Arial"/>
                <a:cs typeface="Arial"/>
              </a:endParaRPr>
            </a:p>
          </p:txBody>
        </p:sp>
      </p:grpSp>
      <p:grpSp>
        <p:nvGrpSpPr>
          <p:cNvPr id="145" name="Group 144"/>
          <p:cNvGrpSpPr/>
          <p:nvPr/>
        </p:nvGrpSpPr>
        <p:grpSpPr>
          <a:xfrm>
            <a:off x="6829925" y="2414306"/>
            <a:ext cx="2050638" cy="521999"/>
            <a:chOff x="768747" y="2002360"/>
            <a:chExt cx="2050638" cy="521999"/>
          </a:xfrm>
        </p:grpSpPr>
        <p:sp>
          <p:nvSpPr>
            <p:cNvPr id="146" name="Rectangle 145" descr="&quot;&quot;"/>
            <p:cNvSpPr/>
            <p:nvPr/>
          </p:nvSpPr>
          <p:spPr>
            <a:xfrm>
              <a:off x="814665" y="2032082"/>
              <a:ext cx="2004720"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TextBox 146"/>
            <p:cNvSpPr txBox="1"/>
            <p:nvPr/>
          </p:nvSpPr>
          <p:spPr>
            <a:xfrm>
              <a:off x="768747" y="2002360"/>
              <a:ext cx="1987665" cy="507831"/>
            </a:xfrm>
            <a:prstGeom prst="rect">
              <a:avLst/>
            </a:prstGeom>
            <a:noFill/>
          </p:spPr>
          <p:txBody>
            <a:bodyPr wrap="square" rtlCol="0">
              <a:spAutoFit/>
            </a:bodyPr>
            <a:lstStyle/>
            <a:p>
              <a:r>
                <a:rPr lang="en-US" sz="900" dirty="0">
                  <a:solidFill>
                    <a:schemeClr val="bg1"/>
                  </a:solidFill>
                  <a:cs typeface="Calibri"/>
                </a:rPr>
                <a:t>Automated intelligent safety monitors for real-time system-wide aviation data collection approaches</a:t>
              </a:r>
            </a:p>
          </p:txBody>
        </p:sp>
      </p:grpSp>
      <p:grpSp>
        <p:nvGrpSpPr>
          <p:cNvPr id="142" name="Group 141"/>
          <p:cNvGrpSpPr/>
          <p:nvPr/>
        </p:nvGrpSpPr>
        <p:grpSpPr>
          <a:xfrm>
            <a:off x="4699848" y="2408853"/>
            <a:ext cx="2050638" cy="521999"/>
            <a:chOff x="768747" y="2002360"/>
            <a:chExt cx="2050638" cy="521999"/>
          </a:xfrm>
        </p:grpSpPr>
        <p:sp>
          <p:nvSpPr>
            <p:cNvPr id="143" name="Rectangle 142" descr="&quot;&quot;"/>
            <p:cNvSpPr/>
            <p:nvPr/>
          </p:nvSpPr>
          <p:spPr>
            <a:xfrm>
              <a:off x="814665" y="2032082"/>
              <a:ext cx="2004720"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TextBox 143"/>
            <p:cNvSpPr txBox="1"/>
            <p:nvPr/>
          </p:nvSpPr>
          <p:spPr>
            <a:xfrm>
              <a:off x="768747" y="2002360"/>
              <a:ext cx="1987665" cy="230832"/>
            </a:xfrm>
            <a:prstGeom prst="rect">
              <a:avLst/>
            </a:prstGeom>
            <a:noFill/>
          </p:spPr>
          <p:txBody>
            <a:bodyPr wrap="square" rtlCol="0">
              <a:spAutoFit/>
            </a:bodyPr>
            <a:lstStyle/>
            <a:p>
              <a:r>
                <a:rPr lang="en-US" sz="900" dirty="0" smtClean="0">
                  <a:solidFill>
                    <a:schemeClr val="bg1"/>
                  </a:solidFill>
                  <a:latin typeface="Calibri"/>
                  <a:cs typeface="Calibri"/>
                </a:rPr>
                <a:t>RSSA communication application</a:t>
              </a:r>
              <a:endParaRPr lang="en-US" sz="900" dirty="0">
                <a:solidFill>
                  <a:schemeClr val="bg1"/>
                </a:solidFill>
                <a:latin typeface="Calibri"/>
                <a:cs typeface="Calibri"/>
              </a:endParaRPr>
            </a:p>
          </p:txBody>
        </p:sp>
      </p:grpSp>
      <p:grpSp>
        <p:nvGrpSpPr>
          <p:cNvPr id="139" name="Group 138"/>
          <p:cNvGrpSpPr/>
          <p:nvPr/>
        </p:nvGrpSpPr>
        <p:grpSpPr>
          <a:xfrm>
            <a:off x="2206102" y="2413895"/>
            <a:ext cx="2313050" cy="521999"/>
            <a:chOff x="768747" y="2002360"/>
            <a:chExt cx="2313050" cy="521999"/>
          </a:xfrm>
        </p:grpSpPr>
        <p:sp>
          <p:nvSpPr>
            <p:cNvPr id="140" name="Rectangle 139" descr="&quot;&quot;"/>
            <p:cNvSpPr/>
            <p:nvPr/>
          </p:nvSpPr>
          <p:spPr>
            <a:xfrm>
              <a:off x="814665" y="2032082"/>
              <a:ext cx="2267132"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TextBox 140"/>
            <p:cNvSpPr txBox="1"/>
            <p:nvPr/>
          </p:nvSpPr>
          <p:spPr>
            <a:xfrm>
              <a:off x="768747" y="2002360"/>
              <a:ext cx="2175811" cy="369332"/>
            </a:xfrm>
            <a:prstGeom prst="rect">
              <a:avLst/>
            </a:prstGeom>
            <a:noFill/>
          </p:spPr>
          <p:txBody>
            <a:bodyPr wrap="square" rtlCol="0">
              <a:spAutoFit/>
            </a:bodyPr>
            <a:lstStyle/>
            <a:p>
              <a:r>
                <a:rPr lang="en-US" sz="900" dirty="0" smtClean="0">
                  <a:solidFill>
                    <a:schemeClr val="bg1"/>
                  </a:solidFill>
                  <a:latin typeface="Calibri"/>
                  <a:cs typeface="Calibri"/>
                </a:rPr>
                <a:t>Operational integrity assurance on inputs to critical decision-making functions</a:t>
              </a:r>
              <a:endParaRPr lang="en-US" sz="900" dirty="0">
                <a:solidFill>
                  <a:schemeClr val="bg1"/>
                </a:solidFill>
                <a:latin typeface="Calibri"/>
                <a:cs typeface="Calibri"/>
              </a:endParaRPr>
            </a:p>
          </p:txBody>
        </p:sp>
      </p:grpSp>
      <p:grpSp>
        <p:nvGrpSpPr>
          <p:cNvPr id="136" name="Group 135"/>
          <p:cNvGrpSpPr/>
          <p:nvPr/>
        </p:nvGrpSpPr>
        <p:grpSpPr>
          <a:xfrm>
            <a:off x="300305" y="2408443"/>
            <a:ext cx="1987665" cy="521999"/>
            <a:chOff x="747757" y="2002360"/>
            <a:chExt cx="1987665" cy="521999"/>
          </a:xfrm>
        </p:grpSpPr>
        <p:sp>
          <p:nvSpPr>
            <p:cNvPr id="137" name="Rectangle 136" descr="&quot;&quot;"/>
            <p:cNvSpPr/>
            <p:nvPr/>
          </p:nvSpPr>
          <p:spPr>
            <a:xfrm>
              <a:off x="814665" y="2032082"/>
              <a:ext cx="1734579"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TextBox 137"/>
            <p:cNvSpPr txBox="1"/>
            <p:nvPr/>
          </p:nvSpPr>
          <p:spPr>
            <a:xfrm>
              <a:off x="747757" y="2002360"/>
              <a:ext cx="1987665" cy="369332"/>
            </a:xfrm>
            <a:prstGeom prst="rect">
              <a:avLst/>
            </a:prstGeom>
            <a:noFill/>
          </p:spPr>
          <p:txBody>
            <a:bodyPr wrap="square" rtlCol="0">
              <a:spAutoFit/>
            </a:bodyPr>
            <a:lstStyle/>
            <a:p>
              <a:r>
                <a:rPr lang="en-US" sz="900" dirty="0" smtClean="0">
                  <a:solidFill>
                    <a:schemeClr val="bg1"/>
                  </a:solidFill>
                  <a:latin typeface="Calibri"/>
                  <a:cs typeface="Calibri"/>
                </a:rPr>
                <a:t>System-wide models and metrics to characterize safe operations</a:t>
              </a:r>
              <a:endParaRPr lang="en-US" sz="900" dirty="0">
                <a:solidFill>
                  <a:schemeClr val="bg1"/>
                </a:solidFill>
                <a:latin typeface="Calibri"/>
                <a:cs typeface="Calibri"/>
              </a:endParaRPr>
            </a:p>
          </p:txBody>
        </p:sp>
      </p:grpSp>
      <p:grpSp>
        <p:nvGrpSpPr>
          <p:cNvPr id="133" name="Group 132"/>
          <p:cNvGrpSpPr/>
          <p:nvPr/>
        </p:nvGrpSpPr>
        <p:grpSpPr>
          <a:xfrm>
            <a:off x="6553200" y="1997697"/>
            <a:ext cx="2590799" cy="387647"/>
            <a:chOff x="2440036" y="1997562"/>
            <a:chExt cx="2709472" cy="387646"/>
          </a:xfrm>
        </p:grpSpPr>
        <p:sp>
          <p:nvSpPr>
            <p:cNvPr id="134" name="Rectangle 133" descr="&quot;&quot;"/>
            <p:cNvSpPr/>
            <p:nvPr/>
          </p:nvSpPr>
          <p:spPr>
            <a:xfrm>
              <a:off x="2464609" y="2032084"/>
              <a:ext cx="2684899" cy="353124"/>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135" name="TextBox 134"/>
            <p:cNvSpPr txBox="1"/>
            <p:nvPr/>
          </p:nvSpPr>
          <p:spPr>
            <a:xfrm>
              <a:off x="2440036" y="1997562"/>
              <a:ext cx="2647838" cy="369331"/>
            </a:xfrm>
            <a:prstGeom prst="rect">
              <a:avLst/>
            </a:prstGeom>
            <a:noFill/>
          </p:spPr>
          <p:txBody>
            <a:bodyPr wrap="square" rtlCol="0">
              <a:spAutoFit/>
            </a:bodyPr>
            <a:lstStyle/>
            <a:p>
              <a:r>
                <a:rPr lang="en-US" sz="900" dirty="0">
                  <a:solidFill>
                    <a:schemeClr val="bg1"/>
                  </a:solidFill>
                  <a:cs typeface="Arial"/>
                </a:rPr>
                <a:t>Accommodation of dynamically evolving requirements, datasets, scenarios, and models</a:t>
              </a:r>
            </a:p>
          </p:txBody>
        </p:sp>
      </p:grpSp>
      <p:grpSp>
        <p:nvGrpSpPr>
          <p:cNvPr id="54" name="Group 53"/>
          <p:cNvGrpSpPr/>
          <p:nvPr/>
        </p:nvGrpSpPr>
        <p:grpSpPr>
          <a:xfrm>
            <a:off x="4043205" y="1996989"/>
            <a:ext cx="2432374" cy="387647"/>
            <a:chOff x="2440036" y="1997562"/>
            <a:chExt cx="2543790" cy="387646"/>
          </a:xfrm>
        </p:grpSpPr>
        <p:sp>
          <p:nvSpPr>
            <p:cNvPr id="55" name="Rectangle 54" descr="&quot;&quot;"/>
            <p:cNvSpPr/>
            <p:nvPr/>
          </p:nvSpPr>
          <p:spPr>
            <a:xfrm>
              <a:off x="2464609" y="2032084"/>
              <a:ext cx="2519217" cy="353124"/>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6" name="TextBox 55"/>
            <p:cNvSpPr txBox="1"/>
            <p:nvPr/>
          </p:nvSpPr>
          <p:spPr>
            <a:xfrm>
              <a:off x="2440036" y="1997562"/>
              <a:ext cx="2466958" cy="369331"/>
            </a:xfrm>
            <a:prstGeom prst="rect">
              <a:avLst/>
            </a:prstGeom>
            <a:noFill/>
          </p:spPr>
          <p:txBody>
            <a:bodyPr wrap="square" rtlCol="0">
              <a:spAutoFit/>
            </a:bodyPr>
            <a:lstStyle/>
            <a:p>
              <a:r>
                <a:rPr lang="en-US" sz="900" dirty="0">
                  <a:solidFill>
                    <a:schemeClr val="bg1"/>
                  </a:solidFill>
                  <a:cs typeface="Arial"/>
                </a:rPr>
                <a:t>Integrated Framework for interoperability with SMART-NAS</a:t>
              </a:r>
            </a:p>
          </p:txBody>
        </p:sp>
      </p:grpSp>
      <p:grpSp>
        <p:nvGrpSpPr>
          <p:cNvPr id="33" name="Group 32"/>
          <p:cNvGrpSpPr/>
          <p:nvPr/>
        </p:nvGrpSpPr>
        <p:grpSpPr>
          <a:xfrm>
            <a:off x="2419980" y="1999337"/>
            <a:ext cx="1473764" cy="385302"/>
            <a:chOff x="2090781" y="1997562"/>
            <a:chExt cx="1473764" cy="385301"/>
          </a:xfrm>
        </p:grpSpPr>
        <p:sp>
          <p:nvSpPr>
            <p:cNvPr id="28" name="Rectangle 27" descr="&quot;&quot;"/>
            <p:cNvSpPr/>
            <p:nvPr/>
          </p:nvSpPr>
          <p:spPr>
            <a:xfrm>
              <a:off x="2149715" y="2032085"/>
              <a:ext cx="1414830" cy="350778"/>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29" name="TextBox 28"/>
            <p:cNvSpPr txBox="1"/>
            <p:nvPr/>
          </p:nvSpPr>
          <p:spPr>
            <a:xfrm>
              <a:off x="2090781" y="1997562"/>
              <a:ext cx="1094143" cy="369331"/>
            </a:xfrm>
            <a:prstGeom prst="rect">
              <a:avLst/>
            </a:prstGeom>
            <a:noFill/>
          </p:spPr>
          <p:txBody>
            <a:bodyPr wrap="square" rtlCol="0">
              <a:spAutoFit/>
            </a:bodyPr>
            <a:lstStyle/>
            <a:p>
              <a:r>
                <a:rPr lang="en-US" sz="900" dirty="0" smtClean="0">
                  <a:solidFill>
                    <a:schemeClr val="bg1"/>
                  </a:solidFill>
                  <a:cs typeface="Arial"/>
                </a:rPr>
                <a:t>Integrated data transfer and fusion</a:t>
              </a:r>
              <a:endParaRPr lang="en-US" sz="900" dirty="0">
                <a:solidFill>
                  <a:schemeClr val="bg1"/>
                </a:solidFill>
                <a:cs typeface="Arial"/>
              </a:endParaRPr>
            </a:p>
          </p:txBody>
        </p:sp>
      </p:grpSp>
      <p:grpSp>
        <p:nvGrpSpPr>
          <p:cNvPr id="32" name="Group 31"/>
          <p:cNvGrpSpPr/>
          <p:nvPr/>
        </p:nvGrpSpPr>
        <p:grpSpPr>
          <a:xfrm>
            <a:off x="300306" y="2004134"/>
            <a:ext cx="2313017" cy="380503"/>
            <a:chOff x="747757" y="2002360"/>
            <a:chExt cx="2313017" cy="380503"/>
          </a:xfrm>
        </p:grpSpPr>
        <p:sp>
          <p:nvSpPr>
            <p:cNvPr id="26" name="Rectangle 25" descr="&quot;&quot;"/>
            <p:cNvSpPr/>
            <p:nvPr/>
          </p:nvSpPr>
          <p:spPr>
            <a:xfrm>
              <a:off x="814665" y="2032083"/>
              <a:ext cx="2060342" cy="350780"/>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747757" y="2002360"/>
              <a:ext cx="2313017" cy="230832"/>
            </a:xfrm>
            <a:prstGeom prst="rect">
              <a:avLst/>
            </a:prstGeom>
            <a:noFill/>
          </p:spPr>
          <p:txBody>
            <a:bodyPr wrap="square" rtlCol="0">
              <a:spAutoFit/>
            </a:bodyPr>
            <a:lstStyle/>
            <a:p>
              <a:r>
                <a:rPr lang="en-US" sz="900" dirty="0" smtClean="0">
                  <a:solidFill>
                    <a:schemeClr val="bg1"/>
                  </a:solidFill>
                  <a:latin typeface="Calibri"/>
                  <a:cs typeface="Calibri"/>
                </a:rPr>
                <a:t>Requirements for data capture and fusion</a:t>
              </a:r>
              <a:endParaRPr lang="en-US" sz="900" dirty="0">
                <a:solidFill>
                  <a:schemeClr val="bg1"/>
                </a:solidFill>
                <a:latin typeface="Calibri"/>
                <a:cs typeface="Calibri"/>
              </a:endParaRPr>
            </a:p>
          </p:txBody>
        </p:sp>
      </p:grpSp>
      <p:grpSp>
        <p:nvGrpSpPr>
          <p:cNvPr id="50" name="Group 49"/>
          <p:cNvGrpSpPr/>
          <p:nvPr/>
        </p:nvGrpSpPr>
        <p:grpSpPr>
          <a:xfrm>
            <a:off x="1" y="2035863"/>
            <a:ext cx="331788" cy="905077"/>
            <a:chOff x="1" y="2034089"/>
            <a:chExt cx="331788" cy="905077"/>
          </a:xfrm>
        </p:grpSpPr>
        <p:sp>
          <p:nvSpPr>
            <p:cNvPr id="9" name="Rectangle 8" descr="&quot;&quot;"/>
            <p:cNvSpPr/>
            <p:nvPr/>
          </p:nvSpPr>
          <p:spPr>
            <a:xfrm>
              <a:off x="1" y="2034089"/>
              <a:ext cx="331788" cy="894580"/>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rot="16200000">
              <a:off x="-284648" y="2371212"/>
              <a:ext cx="905076" cy="230832"/>
            </a:xfrm>
            <a:prstGeom prst="rect">
              <a:avLst/>
            </a:prstGeom>
            <a:noFill/>
          </p:spPr>
          <p:txBody>
            <a:bodyPr wrap="square" rtlCol="0">
              <a:spAutoFit/>
            </a:bodyPr>
            <a:lstStyle/>
            <a:p>
              <a:pPr algn="ctr"/>
              <a:r>
                <a:rPr lang="en-US" sz="900" dirty="0" smtClean="0">
                  <a:solidFill>
                    <a:schemeClr val="bg1"/>
                  </a:solidFill>
                  <a:latin typeface="Arial"/>
                  <a:cs typeface="Arial"/>
                </a:rPr>
                <a:t>Monitoring</a:t>
              </a:r>
              <a:endParaRPr lang="en-US" sz="900" dirty="0">
                <a:solidFill>
                  <a:schemeClr val="bg1"/>
                </a:solidFill>
                <a:latin typeface="Arial"/>
                <a:cs typeface="Arial"/>
              </a:endParaRPr>
            </a:p>
          </p:txBody>
        </p:sp>
      </p:grpSp>
      <p:graphicFrame>
        <p:nvGraphicFramePr>
          <p:cNvPr id="6" name="Table 5" descr="Table 1. Outcomes and Research Themes for Strategic Thrust 1."/>
          <p:cNvGraphicFramePr>
            <a:graphicFrameLocks noGrp="1"/>
          </p:cNvGraphicFramePr>
          <p:nvPr>
            <p:extLst>
              <p:ext uri="{D42A27DB-BD31-4B8C-83A1-F6EECF244321}">
                <p14:modId xmlns:p14="http://schemas.microsoft.com/office/powerpoint/2010/main" val="1029025305"/>
              </p:ext>
            </p:extLst>
          </p:nvPr>
        </p:nvGraphicFramePr>
        <p:xfrm>
          <a:off x="366811" y="774730"/>
          <a:ext cx="8777188" cy="654346"/>
        </p:xfrm>
        <a:graphic>
          <a:graphicData uri="http://schemas.openxmlformats.org/drawingml/2006/table">
            <a:tbl>
              <a:tblPr firstRow="1" bandRow="1">
                <a:tableStyleId>{BDBED569-4797-4DF1-A0F4-6AAB3CD982D8}</a:tableStyleId>
              </a:tblPr>
              <a:tblGrid>
                <a:gridCol w="2840963"/>
                <a:gridCol w="3178278"/>
                <a:gridCol w="2757947"/>
              </a:tblGrid>
              <a:tr h="286533">
                <a:tc gridSpan="3">
                  <a:txBody>
                    <a:bodyPr/>
                    <a:lstStyle/>
                    <a:p>
                      <a:pPr>
                        <a:tabLst>
                          <a:tab pos="119063" algn="ctr"/>
                          <a:tab pos="2743200" algn="ctr"/>
                          <a:tab pos="5943600" algn="ctr"/>
                        </a:tabLst>
                      </a:pPr>
                      <a:r>
                        <a:rPr lang="en-US" sz="1300" dirty="0" smtClean="0">
                          <a:solidFill>
                            <a:srgbClr val="000000"/>
                          </a:solidFill>
                          <a:latin typeface="Arial"/>
                          <a:cs typeface="Arial"/>
                        </a:rPr>
                        <a:t>	</a:t>
                      </a:r>
                      <a:r>
                        <a:rPr lang="en-US" sz="1100" dirty="0" smtClean="0">
                          <a:solidFill>
                            <a:srgbClr val="000000"/>
                          </a:solidFill>
                          <a:latin typeface="Arial"/>
                          <a:cs typeface="Arial"/>
                        </a:rPr>
                        <a:t>2015	2025	2035</a:t>
                      </a:r>
                      <a:endParaRPr lang="en-US" sz="1100" dirty="0">
                        <a:solidFill>
                          <a:srgbClr val="000000"/>
                        </a:solidFill>
                        <a:latin typeface="Arial"/>
                        <a:cs typeface="Arial"/>
                      </a:endParaRPr>
                    </a:p>
                  </a:txBody>
                  <a:tcPr marL="83335" marR="83335" marT="41667" marB="41667">
                    <a:solidFill>
                      <a:schemeClr val="bg1">
                        <a:lumMod val="75000"/>
                        <a:alpha val="20000"/>
                      </a:schemeClr>
                    </a:solidFill>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r>
              <a:tr h="367813">
                <a:tc>
                  <a:txBody>
                    <a:bodyPr/>
                    <a:lstStyle/>
                    <a:p>
                      <a:pPr algn="ctr" defTabSz="914400" fontAlgn="base">
                        <a:spcBef>
                          <a:spcPct val="0"/>
                        </a:spcBef>
                        <a:spcAft>
                          <a:spcPct val="0"/>
                        </a:spcAft>
                        <a:defRPr/>
                      </a:pPr>
                      <a:r>
                        <a:rPr lang="en-US" sz="900" dirty="0" smtClean="0">
                          <a:solidFill>
                            <a:srgbClr val="000000"/>
                          </a:solidFill>
                          <a:latin typeface="Arial"/>
                          <a:cs typeface="Arial"/>
                        </a:rPr>
                        <a:t>Domain Specific</a:t>
                      </a:r>
                      <a:r>
                        <a:rPr lang="en-US" sz="900" baseline="0" dirty="0" smtClean="0">
                          <a:solidFill>
                            <a:srgbClr val="000000"/>
                          </a:solidFill>
                          <a:latin typeface="Arial"/>
                          <a:cs typeface="Arial"/>
                        </a:rPr>
                        <a:t> (Real-time) Safety Monitoring </a:t>
                      </a:r>
                      <a:br>
                        <a:rPr lang="en-US" sz="900" baseline="0" dirty="0" smtClean="0">
                          <a:solidFill>
                            <a:srgbClr val="000000"/>
                          </a:solidFill>
                          <a:latin typeface="Arial"/>
                          <a:cs typeface="Arial"/>
                        </a:rPr>
                      </a:br>
                      <a:r>
                        <a:rPr lang="en-US" sz="900" baseline="0" dirty="0" smtClean="0">
                          <a:solidFill>
                            <a:srgbClr val="000000"/>
                          </a:solidFill>
                          <a:latin typeface="Arial"/>
                          <a:cs typeface="Arial"/>
                        </a:rPr>
                        <a:t>and Alerting Methodologies and Tools</a:t>
                      </a:r>
                      <a:endParaRPr lang="en-US" sz="9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900" dirty="0" smtClean="0">
                          <a:solidFill>
                            <a:srgbClr val="000000"/>
                          </a:solidFill>
                          <a:latin typeface="Arial"/>
                          <a:cs typeface="Arial"/>
                        </a:rPr>
                        <a:t>Integrated Predictive Technologies </a:t>
                      </a:r>
                      <a:br>
                        <a:rPr lang="en-US" sz="900" dirty="0" smtClean="0">
                          <a:solidFill>
                            <a:srgbClr val="000000"/>
                          </a:solidFill>
                          <a:latin typeface="Arial"/>
                          <a:cs typeface="Arial"/>
                        </a:rPr>
                      </a:br>
                      <a:r>
                        <a:rPr lang="en-US" sz="900" dirty="0" smtClean="0">
                          <a:solidFill>
                            <a:srgbClr val="000000"/>
                          </a:solidFill>
                          <a:latin typeface="Arial"/>
                          <a:cs typeface="Arial"/>
                        </a:rPr>
                        <a:t>with Domain Level Application</a:t>
                      </a:r>
                      <a:endParaRPr lang="en-US" sz="9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900" dirty="0" smtClean="0">
                          <a:solidFill>
                            <a:srgbClr val="000000"/>
                          </a:solidFill>
                          <a:latin typeface="Arial"/>
                          <a:cs typeface="Arial"/>
                        </a:rPr>
                        <a:t>Adaptive Real-time Safety Threat Management</a:t>
                      </a:r>
                    </a:p>
                  </a:txBody>
                  <a:tcPr marL="83335" marR="83335" marT="41667" marB="41667">
                    <a:solidFill>
                      <a:srgbClr val="00638D">
                        <a:alpha val="20000"/>
                      </a:srgbClr>
                    </a:solidFill>
                  </a:tcPr>
                </a:tc>
              </a:tr>
            </a:tbl>
          </a:graphicData>
        </a:graphic>
      </p:graphicFrame>
      <p:sp>
        <p:nvSpPr>
          <p:cNvPr id="2" name="Title 1"/>
          <p:cNvSpPr>
            <a:spLocks noGrp="1"/>
          </p:cNvSpPr>
          <p:nvPr>
            <p:ph type="title"/>
          </p:nvPr>
        </p:nvSpPr>
        <p:spPr/>
        <p:txBody>
          <a:bodyPr/>
          <a:lstStyle/>
          <a:p>
            <a:r>
              <a:rPr lang="en-US" dirty="0" smtClean="0"/>
              <a:t>Real-time System-wide Safety Assurance</a:t>
            </a:r>
            <a:endParaRPr lang="en-US" dirty="0"/>
          </a:p>
        </p:txBody>
      </p:sp>
      <p:sp>
        <p:nvSpPr>
          <p:cNvPr id="3" name="Rectangle 2"/>
          <p:cNvSpPr/>
          <p:nvPr/>
        </p:nvSpPr>
        <p:spPr>
          <a:xfrm>
            <a:off x="0" y="1454583"/>
            <a:ext cx="9144000" cy="151380"/>
          </a:xfrm>
          <a:prstGeom prst="rect">
            <a:avLst/>
          </a:prstGeom>
          <a:solidFill>
            <a:srgbClr val="E7D4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3441" y="1417033"/>
            <a:ext cx="1729506" cy="230832"/>
          </a:xfrm>
          <a:prstGeom prst="rect">
            <a:avLst/>
          </a:prstGeom>
          <a:noFill/>
        </p:spPr>
        <p:txBody>
          <a:bodyPr wrap="square" rtlCol="0">
            <a:spAutoFit/>
          </a:bodyPr>
          <a:lstStyle/>
          <a:p>
            <a:r>
              <a:rPr lang="en-US" sz="900" b="1" dirty="0" smtClean="0"/>
              <a:t>TECHNOLOGY INFUSION POINTS</a:t>
            </a:r>
            <a:endParaRPr lang="en-US" sz="900" b="1" dirty="0"/>
          </a:p>
        </p:txBody>
      </p:sp>
      <p:sp>
        <p:nvSpPr>
          <p:cNvPr id="8" name="TextBox 7"/>
          <p:cNvSpPr txBox="1"/>
          <p:nvPr/>
        </p:nvSpPr>
        <p:spPr>
          <a:xfrm>
            <a:off x="1807193" y="1397989"/>
            <a:ext cx="198800" cy="230832"/>
          </a:xfrm>
          <a:prstGeom prst="rect">
            <a:avLst/>
          </a:prstGeom>
          <a:noFill/>
        </p:spPr>
        <p:txBody>
          <a:bodyPr wrap="square" rtlCol="0">
            <a:spAutoFit/>
          </a:bodyPr>
          <a:lstStyle/>
          <a:p>
            <a:r>
              <a:rPr lang="en-US" sz="900" dirty="0" smtClean="0"/>
              <a:t>1</a:t>
            </a:r>
            <a:endParaRPr lang="en-US" sz="900" dirty="0"/>
          </a:p>
        </p:txBody>
      </p:sp>
      <p:sp>
        <p:nvSpPr>
          <p:cNvPr id="127" name="TextBox 126"/>
          <p:cNvSpPr txBox="1"/>
          <p:nvPr/>
        </p:nvSpPr>
        <p:spPr>
          <a:xfrm>
            <a:off x="2115778" y="1397989"/>
            <a:ext cx="198800" cy="230832"/>
          </a:xfrm>
          <a:prstGeom prst="rect">
            <a:avLst/>
          </a:prstGeom>
          <a:noFill/>
        </p:spPr>
        <p:txBody>
          <a:bodyPr wrap="square" rtlCol="0">
            <a:spAutoFit/>
          </a:bodyPr>
          <a:lstStyle/>
          <a:p>
            <a:r>
              <a:rPr lang="en-US" sz="900" dirty="0" smtClean="0"/>
              <a:t>2</a:t>
            </a:r>
            <a:endParaRPr lang="en-US" sz="900" dirty="0"/>
          </a:p>
        </p:txBody>
      </p:sp>
      <p:sp>
        <p:nvSpPr>
          <p:cNvPr id="128" name="TextBox 127"/>
          <p:cNvSpPr txBox="1"/>
          <p:nvPr/>
        </p:nvSpPr>
        <p:spPr>
          <a:xfrm>
            <a:off x="2924538" y="1397989"/>
            <a:ext cx="198800" cy="230832"/>
          </a:xfrm>
          <a:prstGeom prst="rect">
            <a:avLst/>
          </a:prstGeom>
          <a:noFill/>
        </p:spPr>
        <p:txBody>
          <a:bodyPr wrap="square" rtlCol="0">
            <a:spAutoFit/>
          </a:bodyPr>
          <a:lstStyle/>
          <a:p>
            <a:r>
              <a:rPr lang="en-US" sz="900" dirty="0" smtClean="0"/>
              <a:t>3</a:t>
            </a:r>
            <a:endParaRPr lang="en-US" sz="900" dirty="0"/>
          </a:p>
        </p:txBody>
      </p:sp>
      <p:sp>
        <p:nvSpPr>
          <p:cNvPr id="129" name="TextBox 128"/>
          <p:cNvSpPr txBox="1"/>
          <p:nvPr/>
        </p:nvSpPr>
        <p:spPr>
          <a:xfrm>
            <a:off x="4896681" y="1397989"/>
            <a:ext cx="198800" cy="230832"/>
          </a:xfrm>
          <a:prstGeom prst="rect">
            <a:avLst/>
          </a:prstGeom>
          <a:noFill/>
        </p:spPr>
        <p:txBody>
          <a:bodyPr wrap="square" rtlCol="0">
            <a:spAutoFit/>
          </a:bodyPr>
          <a:lstStyle/>
          <a:p>
            <a:r>
              <a:rPr lang="en-US" sz="900" dirty="0" smtClean="0"/>
              <a:t>4</a:t>
            </a:r>
            <a:endParaRPr lang="en-US" sz="900" dirty="0"/>
          </a:p>
        </p:txBody>
      </p:sp>
      <p:sp>
        <p:nvSpPr>
          <p:cNvPr id="130" name="TextBox 129"/>
          <p:cNvSpPr txBox="1"/>
          <p:nvPr/>
        </p:nvSpPr>
        <p:spPr>
          <a:xfrm>
            <a:off x="5145542" y="1397989"/>
            <a:ext cx="198800" cy="230832"/>
          </a:xfrm>
          <a:prstGeom prst="rect">
            <a:avLst/>
          </a:prstGeom>
          <a:noFill/>
        </p:spPr>
        <p:txBody>
          <a:bodyPr wrap="square" rtlCol="0">
            <a:spAutoFit/>
          </a:bodyPr>
          <a:lstStyle/>
          <a:p>
            <a:r>
              <a:rPr lang="en-US" sz="900" dirty="0" smtClean="0"/>
              <a:t>5</a:t>
            </a:r>
            <a:endParaRPr lang="en-US" sz="900" dirty="0"/>
          </a:p>
        </p:txBody>
      </p:sp>
      <p:sp>
        <p:nvSpPr>
          <p:cNvPr id="131" name="TextBox 130"/>
          <p:cNvSpPr txBox="1"/>
          <p:nvPr/>
        </p:nvSpPr>
        <p:spPr>
          <a:xfrm>
            <a:off x="5927825" y="1397989"/>
            <a:ext cx="198800" cy="230832"/>
          </a:xfrm>
          <a:prstGeom prst="rect">
            <a:avLst/>
          </a:prstGeom>
          <a:noFill/>
        </p:spPr>
        <p:txBody>
          <a:bodyPr wrap="square" rtlCol="0">
            <a:spAutoFit/>
          </a:bodyPr>
          <a:lstStyle/>
          <a:p>
            <a:r>
              <a:rPr lang="en-US" sz="900" dirty="0" smtClean="0"/>
              <a:t>6</a:t>
            </a:r>
            <a:endParaRPr lang="en-US" sz="900" dirty="0"/>
          </a:p>
        </p:txBody>
      </p:sp>
      <p:sp>
        <p:nvSpPr>
          <p:cNvPr id="132" name="TextBox 131"/>
          <p:cNvSpPr txBox="1"/>
          <p:nvPr/>
        </p:nvSpPr>
        <p:spPr>
          <a:xfrm>
            <a:off x="6662295" y="1397989"/>
            <a:ext cx="198800" cy="230832"/>
          </a:xfrm>
          <a:prstGeom prst="rect">
            <a:avLst/>
          </a:prstGeom>
          <a:noFill/>
        </p:spPr>
        <p:txBody>
          <a:bodyPr wrap="square" rtlCol="0">
            <a:spAutoFit/>
          </a:bodyPr>
          <a:lstStyle/>
          <a:p>
            <a:r>
              <a:rPr lang="en-US" sz="900" dirty="0" smtClean="0"/>
              <a:t>7</a:t>
            </a:r>
            <a:endParaRPr lang="en-US" sz="900" dirty="0"/>
          </a:p>
        </p:txBody>
      </p:sp>
      <p:sp>
        <p:nvSpPr>
          <p:cNvPr id="162" name="TextBox 161"/>
          <p:cNvSpPr txBox="1"/>
          <p:nvPr/>
        </p:nvSpPr>
        <p:spPr>
          <a:xfrm>
            <a:off x="7714193" y="1397989"/>
            <a:ext cx="198800" cy="230832"/>
          </a:xfrm>
          <a:prstGeom prst="rect">
            <a:avLst/>
          </a:prstGeom>
          <a:noFill/>
        </p:spPr>
        <p:txBody>
          <a:bodyPr wrap="square" rtlCol="0">
            <a:spAutoFit/>
          </a:bodyPr>
          <a:lstStyle/>
          <a:p>
            <a:r>
              <a:rPr lang="en-US" sz="900" dirty="0" smtClean="0"/>
              <a:t>8</a:t>
            </a:r>
            <a:endParaRPr lang="en-US" sz="900" dirty="0"/>
          </a:p>
        </p:txBody>
      </p:sp>
      <p:sp>
        <p:nvSpPr>
          <p:cNvPr id="163" name="TextBox 162"/>
          <p:cNvSpPr txBox="1"/>
          <p:nvPr/>
        </p:nvSpPr>
        <p:spPr>
          <a:xfrm>
            <a:off x="8704966" y="1397989"/>
            <a:ext cx="198800" cy="230832"/>
          </a:xfrm>
          <a:prstGeom prst="rect">
            <a:avLst/>
          </a:prstGeom>
          <a:noFill/>
        </p:spPr>
        <p:txBody>
          <a:bodyPr wrap="square" rtlCol="0">
            <a:spAutoFit/>
          </a:bodyPr>
          <a:lstStyle/>
          <a:p>
            <a:r>
              <a:rPr lang="en-US" sz="900" dirty="0" smtClean="0"/>
              <a:t>9</a:t>
            </a:r>
            <a:endParaRPr lang="en-US" sz="900" dirty="0"/>
          </a:p>
        </p:txBody>
      </p:sp>
      <p:sp>
        <p:nvSpPr>
          <p:cNvPr id="10" name="Diamond 9"/>
          <p:cNvSpPr/>
          <p:nvPr/>
        </p:nvSpPr>
        <p:spPr>
          <a:xfrm>
            <a:off x="1979438" y="1466043"/>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iamond 163"/>
          <p:cNvSpPr/>
          <p:nvPr/>
        </p:nvSpPr>
        <p:spPr>
          <a:xfrm>
            <a:off x="2298258" y="1466043"/>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Diamond 179"/>
          <p:cNvSpPr/>
          <p:nvPr/>
        </p:nvSpPr>
        <p:spPr>
          <a:xfrm>
            <a:off x="3084116" y="1466043"/>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Diamond 180"/>
          <p:cNvSpPr/>
          <p:nvPr/>
        </p:nvSpPr>
        <p:spPr>
          <a:xfrm>
            <a:off x="5063442"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Diamond 181"/>
          <p:cNvSpPr/>
          <p:nvPr/>
        </p:nvSpPr>
        <p:spPr>
          <a:xfrm>
            <a:off x="5298084"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Diamond 182"/>
          <p:cNvSpPr/>
          <p:nvPr/>
        </p:nvSpPr>
        <p:spPr>
          <a:xfrm>
            <a:off x="6099693"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Diamond 183"/>
          <p:cNvSpPr/>
          <p:nvPr/>
        </p:nvSpPr>
        <p:spPr>
          <a:xfrm>
            <a:off x="6834163"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Diamond 184"/>
          <p:cNvSpPr/>
          <p:nvPr/>
        </p:nvSpPr>
        <p:spPr>
          <a:xfrm>
            <a:off x="7871487"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Diamond 185"/>
          <p:cNvSpPr/>
          <p:nvPr/>
        </p:nvSpPr>
        <p:spPr>
          <a:xfrm>
            <a:off x="8854766"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1579217"/>
            <a:ext cx="9144000" cy="954107"/>
          </a:xfrm>
          <a:prstGeom prst="rect">
            <a:avLst/>
          </a:prstGeom>
          <a:noFill/>
        </p:spPr>
        <p:txBody>
          <a:bodyPr wrap="square" numCol="3" rtlCol="0">
            <a:spAutoFit/>
          </a:bodyPr>
          <a:lstStyle/>
          <a:p>
            <a:pPr marL="111125" indent="-111125">
              <a:buAutoNum type="arabicPeriod"/>
            </a:pPr>
            <a:r>
              <a:rPr lang="en-US" sz="800" dirty="0" smtClean="0"/>
              <a:t>Tools for High Integrity Data Capture and Fusion</a:t>
            </a:r>
          </a:p>
          <a:p>
            <a:pPr marL="111125" indent="-111125">
              <a:buAutoNum type="arabicPeriod"/>
            </a:pPr>
            <a:r>
              <a:rPr lang="en-US" sz="800" dirty="0" smtClean="0"/>
              <a:t>Mitigation Selection Capability for Selected Applications</a:t>
            </a:r>
          </a:p>
          <a:p>
            <a:pPr marL="111125" indent="-111125">
              <a:buAutoNum type="arabicPeriod"/>
            </a:pPr>
            <a:r>
              <a:rPr lang="en-US" sz="800" dirty="0" smtClean="0"/>
              <a:t>Local Real-Time Domain Monitoring &amp; Alerting </a:t>
            </a:r>
            <a:r>
              <a:rPr lang="en-US" sz="800" dirty="0" smtClean="0"/>
              <a:t>Tools</a:t>
            </a:r>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r>
              <a:rPr lang="en-US" sz="800" dirty="0" smtClean="0"/>
              <a:t>Continuous NAS-Wide Monitoring</a:t>
            </a:r>
          </a:p>
          <a:p>
            <a:pPr marL="111125" indent="-111125">
              <a:buAutoNum type="arabicPeriod"/>
            </a:pPr>
            <a:r>
              <a:rPr lang="en-US" sz="800" dirty="0" smtClean="0"/>
              <a:t>Trustworthy Tactical and Strategic Decision Support Tools</a:t>
            </a:r>
          </a:p>
          <a:p>
            <a:pPr marL="111125" indent="-111125">
              <a:buAutoNum type="arabicPeriod"/>
            </a:pPr>
            <a:r>
              <a:rPr lang="en-US" sz="800" dirty="0" smtClean="0"/>
              <a:t>Adaptive Human-Automation </a:t>
            </a:r>
            <a:r>
              <a:rPr lang="en-US" sz="800" dirty="0" smtClean="0"/>
              <a:t>Teaming</a:t>
            </a:r>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r>
              <a:rPr lang="en-US" sz="800" dirty="0" smtClean="0"/>
              <a:t>Assurance Tools for Safety Preservation Systems</a:t>
            </a:r>
          </a:p>
          <a:p>
            <a:pPr marL="111125" indent="-111125">
              <a:buAutoNum type="arabicPeriod"/>
            </a:pPr>
            <a:r>
              <a:rPr lang="en-US" sz="800" dirty="0" smtClean="0"/>
              <a:t>Real-time intelligent safety monitoring</a:t>
            </a:r>
          </a:p>
          <a:p>
            <a:pPr marL="111125" indent="-111125">
              <a:buAutoNum type="arabicPeriod"/>
            </a:pPr>
            <a:r>
              <a:rPr lang="en-US" sz="800" dirty="0" smtClean="0"/>
              <a:t>Automated Tools for Intelligent Threat Management</a:t>
            </a:r>
            <a:endParaRPr lang="en-US" sz="800" dirty="0"/>
          </a:p>
        </p:txBody>
      </p:sp>
    </p:spTree>
    <p:extLst>
      <p:ext uri="{BB962C8B-B14F-4D97-AF65-F5344CB8AC3E}">
        <p14:creationId xmlns:p14="http://schemas.microsoft.com/office/powerpoint/2010/main" val="2795752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13</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a:xfrm>
            <a:off x="472025" y="834284"/>
            <a:ext cx="3677198" cy="5902301"/>
          </a:xfrm>
        </p:spPr>
        <p:txBody>
          <a:bodyPr>
            <a:normAutofit fontScale="85000" lnSpcReduction="20000"/>
          </a:bodyPr>
          <a:lstStyle/>
          <a:p>
            <a:pPr marL="4763" indent="0">
              <a:lnSpc>
                <a:spcPct val="130000"/>
              </a:lnSpc>
              <a:buNone/>
            </a:pPr>
            <a:r>
              <a:rPr lang="en-US" sz="1600" b="1" dirty="0" smtClean="0"/>
              <a:t>AFRC</a:t>
            </a:r>
            <a:endParaRPr lang="en-US" sz="1600" b="1" dirty="0"/>
          </a:p>
          <a:p>
            <a:pPr marL="4763" indent="0">
              <a:lnSpc>
                <a:spcPct val="130000"/>
              </a:lnSpc>
              <a:buNone/>
            </a:pPr>
            <a:r>
              <a:rPr lang="en-US" sz="1600" dirty="0" smtClean="0"/>
              <a:t>Jack Ryan</a:t>
            </a:r>
            <a:endParaRPr lang="en-US" sz="1600" b="1" dirty="0" smtClean="0"/>
          </a:p>
          <a:p>
            <a:pPr marL="4763" indent="0">
              <a:lnSpc>
                <a:spcPct val="130000"/>
              </a:lnSpc>
              <a:buNone/>
            </a:pPr>
            <a:endParaRPr lang="en-US" sz="1600" b="1" dirty="0"/>
          </a:p>
          <a:p>
            <a:pPr marL="4763" indent="0">
              <a:lnSpc>
                <a:spcPct val="130000"/>
              </a:lnSpc>
              <a:buNone/>
            </a:pPr>
            <a:r>
              <a:rPr lang="en-US" sz="1600" b="1" dirty="0" smtClean="0"/>
              <a:t>ARC</a:t>
            </a:r>
          </a:p>
          <a:p>
            <a:pPr marL="4763" indent="0">
              <a:lnSpc>
                <a:spcPct val="130000"/>
              </a:lnSpc>
              <a:buNone/>
            </a:pPr>
            <a:r>
              <a:rPr lang="en-US" sz="1600" dirty="0" smtClean="0"/>
              <a:t>Misty Davies</a:t>
            </a:r>
            <a:endParaRPr lang="en-US" sz="1600" dirty="0"/>
          </a:p>
          <a:p>
            <a:pPr marL="4763" indent="0">
              <a:lnSpc>
                <a:spcPct val="130000"/>
              </a:lnSpc>
              <a:buNone/>
            </a:pPr>
            <a:r>
              <a:rPr lang="en-US" sz="1600" dirty="0" smtClean="0"/>
              <a:t>Kai Goebel</a:t>
            </a:r>
          </a:p>
          <a:p>
            <a:pPr marL="4763" indent="0">
              <a:lnSpc>
                <a:spcPct val="130000"/>
              </a:lnSpc>
              <a:buNone/>
            </a:pPr>
            <a:r>
              <a:rPr lang="en-US" sz="1600" dirty="0" smtClean="0"/>
              <a:t>Robert </a:t>
            </a:r>
            <a:r>
              <a:rPr lang="en-US" sz="1600" dirty="0" err="1" smtClean="0"/>
              <a:t>Mah</a:t>
            </a:r>
            <a:endParaRPr lang="en-US" sz="1600" dirty="0" smtClean="0"/>
          </a:p>
          <a:p>
            <a:pPr marL="4763" indent="0">
              <a:lnSpc>
                <a:spcPct val="130000"/>
              </a:lnSpc>
              <a:buNone/>
            </a:pPr>
            <a:r>
              <a:rPr lang="en-US" sz="1600" dirty="0" smtClean="0"/>
              <a:t>Rodney Martin</a:t>
            </a:r>
          </a:p>
          <a:p>
            <a:pPr marL="4763" indent="0">
              <a:lnSpc>
                <a:spcPct val="130000"/>
              </a:lnSpc>
              <a:buNone/>
            </a:pPr>
            <a:endParaRPr lang="en-US" sz="1000" dirty="0"/>
          </a:p>
          <a:p>
            <a:pPr marL="4763" indent="0">
              <a:lnSpc>
                <a:spcPct val="130000"/>
              </a:lnSpc>
              <a:buNone/>
            </a:pPr>
            <a:r>
              <a:rPr lang="en-US" sz="1600" b="1" dirty="0" smtClean="0"/>
              <a:t>GRC</a:t>
            </a:r>
            <a:endParaRPr lang="en-US" sz="1600" b="1" dirty="0"/>
          </a:p>
          <a:p>
            <a:pPr marL="4763" indent="0">
              <a:lnSpc>
                <a:spcPct val="130000"/>
              </a:lnSpc>
              <a:buNone/>
            </a:pPr>
            <a:r>
              <a:rPr lang="en-US" sz="1600" dirty="0" smtClean="0"/>
              <a:t>Gary Hunter</a:t>
            </a:r>
          </a:p>
          <a:p>
            <a:pPr marL="4763" indent="0">
              <a:lnSpc>
                <a:spcPct val="130000"/>
              </a:lnSpc>
              <a:buNone/>
            </a:pPr>
            <a:r>
              <a:rPr lang="en-US" sz="1600" dirty="0" smtClean="0"/>
              <a:t>Jonathan </a:t>
            </a:r>
            <a:r>
              <a:rPr lang="en-US" sz="1600" dirty="0" err="1" smtClean="0"/>
              <a:t>Litt</a:t>
            </a:r>
            <a:endParaRPr lang="en-US" sz="1600" dirty="0" smtClean="0"/>
          </a:p>
          <a:p>
            <a:pPr marL="4763" indent="0">
              <a:lnSpc>
                <a:spcPct val="130000"/>
              </a:lnSpc>
              <a:buNone/>
            </a:pPr>
            <a:r>
              <a:rPr lang="en-US" sz="1600" dirty="0" smtClean="0"/>
              <a:t>Mary </a:t>
            </a:r>
            <a:r>
              <a:rPr lang="en-US" sz="1600" dirty="0" err="1" smtClean="0"/>
              <a:t>Reveley</a:t>
            </a:r>
            <a:endParaRPr lang="en-US" sz="1600" dirty="0" smtClean="0"/>
          </a:p>
          <a:p>
            <a:pPr marL="4763" indent="0">
              <a:lnSpc>
                <a:spcPct val="130000"/>
              </a:lnSpc>
              <a:buNone/>
            </a:pPr>
            <a:endParaRPr lang="en-US" sz="1000" dirty="0"/>
          </a:p>
          <a:p>
            <a:pPr marL="4763" indent="0">
              <a:lnSpc>
                <a:spcPct val="130000"/>
              </a:lnSpc>
              <a:buNone/>
            </a:pPr>
            <a:r>
              <a:rPr lang="en-US" sz="1600" b="1" dirty="0" err="1" smtClean="0"/>
              <a:t>LaRC</a:t>
            </a:r>
            <a:endParaRPr lang="en-US" sz="1600" b="1" dirty="0"/>
          </a:p>
          <a:p>
            <a:pPr marL="4763" indent="0">
              <a:lnSpc>
                <a:spcPct val="130000"/>
              </a:lnSpc>
              <a:buNone/>
            </a:pPr>
            <a:r>
              <a:rPr lang="en-US" sz="1600" dirty="0" err="1" smtClean="0"/>
              <a:t>Manjula</a:t>
            </a:r>
            <a:r>
              <a:rPr lang="en-US" sz="1600" dirty="0" smtClean="0"/>
              <a:t> </a:t>
            </a:r>
            <a:r>
              <a:rPr lang="en-US" sz="1600" dirty="0" err="1" smtClean="0"/>
              <a:t>Ambur</a:t>
            </a:r>
            <a:endParaRPr lang="en-US" sz="1600" dirty="0" smtClean="0"/>
          </a:p>
          <a:p>
            <a:pPr marL="4763" indent="0">
              <a:lnSpc>
                <a:spcPct val="130000"/>
              </a:lnSpc>
              <a:buNone/>
            </a:pPr>
            <a:r>
              <a:rPr lang="en-US" sz="1600" dirty="0" smtClean="0"/>
              <a:t>Eric Cooper</a:t>
            </a:r>
          </a:p>
          <a:p>
            <a:pPr marL="4763" indent="0">
              <a:lnSpc>
                <a:spcPct val="130000"/>
              </a:lnSpc>
              <a:buNone/>
            </a:pPr>
            <a:r>
              <a:rPr lang="en-US" sz="1600" dirty="0" smtClean="0"/>
              <a:t>Kara </a:t>
            </a:r>
            <a:r>
              <a:rPr lang="en-US" sz="1600" dirty="0" err="1" smtClean="0"/>
              <a:t>Latorella</a:t>
            </a:r>
            <a:endParaRPr lang="en-US" sz="1600" dirty="0" smtClean="0"/>
          </a:p>
          <a:p>
            <a:pPr marL="4763" indent="0">
              <a:lnSpc>
                <a:spcPct val="130000"/>
              </a:lnSpc>
              <a:buNone/>
            </a:pPr>
            <a:r>
              <a:rPr lang="en-US" sz="1600" dirty="0" smtClean="0"/>
              <a:t>Jeff </a:t>
            </a:r>
            <a:r>
              <a:rPr lang="en-US" sz="1600" dirty="0" err="1" smtClean="0"/>
              <a:t>Maddalon</a:t>
            </a:r>
            <a:endParaRPr lang="en-US" sz="1600" dirty="0" smtClean="0"/>
          </a:p>
          <a:p>
            <a:pPr marL="4763" indent="0">
              <a:lnSpc>
                <a:spcPct val="130000"/>
              </a:lnSpc>
              <a:buNone/>
            </a:pPr>
            <a:r>
              <a:rPr lang="en-US" sz="1600" dirty="0" smtClean="0"/>
              <a:t>Ann Shih</a:t>
            </a:r>
          </a:p>
          <a:p>
            <a:pPr marL="4763" indent="0">
              <a:lnSpc>
                <a:spcPct val="130000"/>
              </a:lnSpc>
              <a:buNone/>
            </a:pPr>
            <a:r>
              <a:rPr lang="en-US" sz="1600" dirty="0"/>
              <a:t>Steve </a:t>
            </a:r>
            <a:r>
              <a:rPr lang="en-US" sz="1600" dirty="0" err="1"/>
              <a:t>Velotas</a:t>
            </a:r>
            <a:endParaRPr lang="en-US" sz="1600" dirty="0"/>
          </a:p>
          <a:p>
            <a:pPr marL="4763" indent="0">
              <a:lnSpc>
                <a:spcPct val="130000"/>
              </a:lnSpc>
              <a:buNone/>
            </a:pPr>
            <a:endParaRPr lang="en-US" sz="1600" dirty="0" smtClean="0"/>
          </a:p>
          <a:p>
            <a:pPr marL="4763" indent="0">
              <a:lnSpc>
                <a:spcPct val="130000"/>
              </a:lnSpc>
              <a:buNone/>
            </a:pPr>
            <a:endParaRPr lang="en-US" sz="1600" dirty="0" smtClean="0"/>
          </a:p>
          <a:p>
            <a:pPr marL="4763" indent="0">
              <a:lnSpc>
                <a:spcPct val="130000"/>
              </a:lnSpc>
              <a:buNone/>
            </a:pPr>
            <a:endParaRPr lang="en-US" sz="1600" dirty="0" smtClean="0"/>
          </a:p>
          <a:p>
            <a:pPr marL="4763" indent="0">
              <a:lnSpc>
                <a:spcPct val="130000"/>
              </a:lnSpc>
              <a:buNone/>
            </a:pPr>
            <a:endParaRPr lang="en-US" sz="1600" dirty="0" smtClean="0"/>
          </a:p>
          <a:p>
            <a:pPr marL="4763" indent="0">
              <a:lnSpc>
                <a:spcPct val="130000"/>
              </a:lnSpc>
              <a:buNone/>
            </a:pPr>
            <a:endParaRPr lang="en-US" sz="10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smtClean="0"/>
          </a:p>
          <a:p>
            <a:pPr marL="4763" indent="0">
              <a:lnSpc>
                <a:spcPct val="130000"/>
              </a:lnSpc>
              <a:buNone/>
            </a:pPr>
            <a:endParaRPr lang="en-US" sz="1600" dirty="0"/>
          </a:p>
        </p:txBody>
      </p:sp>
      <p:sp>
        <p:nvSpPr>
          <p:cNvPr id="2" name="Title 1"/>
          <p:cNvSpPr>
            <a:spLocks noGrp="1"/>
          </p:cNvSpPr>
          <p:nvPr>
            <p:ph type="title"/>
          </p:nvPr>
        </p:nvSpPr>
        <p:spPr/>
        <p:txBody>
          <a:bodyPr/>
          <a:lstStyle/>
          <a:p>
            <a:r>
              <a:rPr lang="en-US" dirty="0" smtClean="0"/>
              <a:t>Thrust 5 Roadmap Development Team</a:t>
            </a:r>
            <a:endParaRPr lang="en-US" dirty="0"/>
          </a:p>
        </p:txBody>
      </p:sp>
      <p:sp>
        <p:nvSpPr>
          <p:cNvPr id="8" name="Content Placeholder 2"/>
          <p:cNvSpPr txBox="1">
            <a:spLocks/>
          </p:cNvSpPr>
          <p:nvPr/>
        </p:nvSpPr>
        <p:spPr>
          <a:xfrm>
            <a:off x="4210365" y="834284"/>
            <a:ext cx="3677198" cy="59023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3pPr>
            <a:lvl4pPr marL="1714500" indent="-342900" algn="l" defTabSz="457200" rtl="0" eaLnBrk="1" latinLnBrk="0" hangingPunct="1">
              <a:spcBef>
                <a:spcPct val="20000"/>
              </a:spcBef>
              <a:buFont typeface="Arial" panose="020B0604020202020204" pitchFamily="34" charset="0"/>
              <a:buChar char="•"/>
              <a:defRPr sz="1800" kern="1200" baseline="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nSpc>
                <a:spcPct val="130000"/>
              </a:lnSpc>
              <a:buFont typeface="Arial"/>
              <a:buNone/>
            </a:pPr>
            <a:r>
              <a:rPr lang="en-US" sz="1400" b="1" dirty="0" smtClean="0"/>
              <a:t>SAIC</a:t>
            </a:r>
          </a:p>
          <a:p>
            <a:pPr marL="4763" indent="0">
              <a:lnSpc>
                <a:spcPct val="130000"/>
              </a:lnSpc>
              <a:buFont typeface="Arial"/>
              <a:buNone/>
            </a:pPr>
            <a:r>
              <a:rPr lang="en-US" sz="1400" dirty="0" smtClean="0"/>
              <a:t>Joe Smith</a:t>
            </a:r>
          </a:p>
          <a:p>
            <a:pPr marL="4763" indent="0">
              <a:lnSpc>
                <a:spcPct val="130000"/>
              </a:lnSpc>
              <a:buFont typeface="Arial"/>
              <a:buNone/>
            </a:pPr>
            <a:r>
              <a:rPr lang="en-US" sz="1400" dirty="0" smtClean="0"/>
              <a:t>Pete </a:t>
            </a:r>
            <a:r>
              <a:rPr lang="en-US" sz="1400" dirty="0" err="1" smtClean="0"/>
              <a:t>Kostuik</a:t>
            </a:r>
            <a:endParaRPr lang="en-US" sz="1400" dirty="0" smtClean="0"/>
          </a:p>
          <a:p>
            <a:pPr marL="4763" indent="0">
              <a:lnSpc>
                <a:spcPct val="130000"/>
              </a:lnSpc>
              <a:buFont typeface="Arial"/>
              <a:buNone/>
            </a:pPr>
            <a:endParaRPr lang="en-US" sz="1400" b="1" dirty="0" smtClean="0"/>
          </a:p>
          <a:p>
            <a:pPr marL="4763" indent="0">
              <a:lnSpc>
                <a:spcPct val="130000"/>
              </a:lnSpc>
              <a:buFont typeface="Arial"/>
              <a:buNone/>
            </a:pPr>
            <a:r>
              <a:rPr lang="en-US" sz="1400" b="1" dirty="0" smtClean="0"/>
              <a:t>Crown Consulting</a:t>
            </a:r>
          </a:p>
          <a:p>
            <a:pPr marL="4763" indent="0">
              <a:lnSpc>
                <a:spcPct val="130000"/>
              </a:lnSpc>
              <a:buFont typeface="Arial"/>
              <a:buNone/>
            </a:pPr>
            <a:r>
              <a:rPr lang="en-US" sz="1400" dirty="0" smtClean="0"/>
              <a:t>Matt Blake</a:t>
            </a:r>
          </a:p>
          <a:p>
            <a:pPr marL="4763" indent="0">
              <a:lnSpc>
                <a:spcPct val="130000"/>
              </a:lnSpc>
              <a:buFont typeface="Arial"/>
              <a:buNone/>
            </a:pPr>
            <a:r>
              <a:rPr lang="en-US" sz="1400" dirty="0" smtClean="0"/>
              <a:t>David Rinehart</a:t>
            </a:r>
          </a:p>
          <a:p>
            <a:pPr marL="4763" indent="0">
              <a:lnSpc>
                <a:spcPct val="130000"/>
              </a:lnSpc>
              <a:buFont typeface="Arial"/>
              <a:buNone/>
            </a:pPr>
            <a:r>
              <a:rPr lang="en-US" sz="1400" dirty="0" smtClean="0"/>
              <a:t>Amy Pritchett</a:t>
            </a:r>
          </a:p>
          <a:p>
            <a:pPr marL="4763" indent="0">
              <a:lnSpc>
                <a:spcPct val="130000"/>
              </a:lnSpc>
              <a:buFont typeface="Arial"/>
              <a:buNone/>
            </a:pPr>
            <a:r>
              <a:rPr lang="en-US" sz="1400" dirty="0" smtClean="0"/>
              <a:t>J.P. Clarke</a:t>
            </a:r>
          </a:p>
          <a:p>
            <a:pPr marL="4763" indent="0">
              <a:lnSpc>
                <a:spcPct val="130000"/>
              </a:lnSpc>
              <a:buFont typeface="Arial"/>
              <a:buNone/>
            </a:pPr>
            <a:r>
              <a:rPr lang="en-US" sz="1400" dirty="0" smtClean="0"/>
              <a:t>Nancy </a:t>
            </a:r>
            <a:r>
              <a:rPr lang="en-US" sz="1400" dirty="0" err="1" smtClean="0"/>
              <a:t>Leveson</a:t>
            </a:r>
            <a:endParaRPr lang="en-US" sz="1400" dirty="0" smtClean="0"/>
          </a:p>
          <a:p>
            <a:pPr marL="4763" indent="0">
              <a:lnSpc>
                <a:spcPct val="130000"/>
              </a:lnSpc>
              <a:buFont typeface="Arial"/>
              <a:buNone/>
            </a:pPr>
            <a:r>
              <a:rPr lang="en-US" sz="1400" dirty="0" smtClean="0"/>
              <a:t>Jim </a:t>
            </a:r>
            <a:r>
              <a:rPr lang="en-US" sz="1400" dirty="0" err="1" smtClean="0"/>
              <a:t>Luxhoji</a:t>
            </a: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a:p>
        </p:txBody>
      </p:sp>
    </p:spTree>
    <p:extLst>
      <p:ext uri="{BB962C8B-B14F-4D97-AF65-F5344CB8AC3E}">
        <p14:creationId xmlns:p14="http://schemas.microsoft.com/office/powerpoint/2010/main" val="40937503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8" name="Picture 12" descr="NASA insigniaCMYK"/>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35847" y="1828801"/>
            <a:ext cx="1321955" cy="1026739"/>
          </a:xfrm>
          <a:prstGeom prst="rect">
            <a:avLst/>
          </a:prstGeom>
          <a:noFill/>
          <a:ln w="9525">
            <a:noFill/>
            <a:miter lim="800000"/>
            <a:headEnd/>
            <a:tailEnd/>
          </a:ln>
        </p:spPr>
      </p:pic>
      <p:sp>
        <p:nvSpPr>
          <p:cNvPr id="2" name="TextBox 1"/>
          <p:cNvSpPr txBox="1"/>
          <p:nvPr/>
        </p:nvSpPr>
        <p:spPr>
          <a:xfrm>
            <a:off x="765438" y="3048000"/>
            <a:ext cx="7545655" cy="1569660"/>
          </a:xfrm>
          <a:prstGeom prst="rect">
            <a:avLst/>
          </a:prstGeom>
          <a:noFill/>
        </p:spPr>
        <p:txBody>
          <a:bodyPr wrap="none" rtlCol="0">
            <a:spAutoFit/>
          </a:bodyPr>
          <a:lstStyle/>
          <a:p>
            <a:pPr algn="ctr"/>
            <a:r>
              <a:rPr lang="en-US" sz="2400" dirty="0" smtClean="0">
                <a:latin typeface="Arial"/>
                <a:cs typeface="Arial"/>
              </a:rPr>
              <a:t>Website </a:t>
            </a:r>
            <a:r>
              <a:rPr lang="en-US" sz="2400" dirty="0">
                <a:latin typeface="Arial"/>
                <a:cs typeface="Arial"/>
              </a:rPr>
              <a:t>for </a:t>
            </a:r>
            <a:r>
              <a:rPr lang="en-US" sz="2400" dirty="0" smtClean="0">
                <a:latin typeface="Arial"/>
                <a:cs typeface="Arial"/>
              </a:rPr>
              <a:t>Roadmaps and Strategic Plan</a:t>
            </a:r>
            <a:endParaRPr lang="en-US" sz="2400" dirty="0">
              <a:latin typeface="Arial"/>
              <a:cs typeface="Arial"/>
            </a:endParaRPr>
          </a:p>
          <a:p>
            <a:pPr algn="ctr"/>
            <a:r>
              <a:rPr lang="en-US" sz="2400" dirty="0" smtClean="0">
                <a:latin typeface="Arial"/>
                <a:cs typeface="Arial"/>
                <a:hlinkClick r:id="rId4"/>
              </a:rPr>
              <a:t>http</a:t>
            </a:r>
            <a:r>
              <a:rPr lang="en-US" sz="2400" dirty="0">
                <a:latin typeface="Arial"/>
                <a:cs typeface="Arial"/>
                <a:hlinkClick r:id="rId4"/>
              </a:rPr>
              <a:t>://</a:t>
            </a:r>
            <a:r>
              <a:rPr lang="en-US" sz="2400" dirty="0" err="1">
                <a:latin typeface="Arial"/>
                <a:cs typeface="Arial"/>
                <a:hlinkClick r:id="rId4"/>
              </a:rPr>
              <a:t>www.aeronautics.nasa.gov</a:t>
            </a:r>
            <a:r>
              <a:rPr lang="en-US" sz="2400" dirty="0">
                <a:latin typeface="Arial"/>
                <a:cs typeface="Arial"/>
                <a:hlinkClick r:id="rId4"/>
              </a:rPr>
              <a:t>/strategic-</a:t>
            </a:r>
            <a:r>
              <a:rPr lang="en-US" sz="2400" dirty="0" err="1">
                <a:latin typeface="Arial"/>
                <a:cs typeface="Arial"/>
                <a:hlinkClick r:id="rId4"/>
              </a:rPr>
              <a:t>plan.htm</a:t>
            </a:r>
            <a:endParaRPr lang="en-US" sz="2400" dirty="0">
              <a:latin typeface="Arial"/>
              <a:cs typeface="Arial"/>
            </a:endParaRPr>
          </a:p>
          <a:p>
            <a:pPr algn="ctr"/>
            <a:endParaRPr lang="en-US" sz="2400" dirty="0" smtClean="0">
              <a:latin typeface="Arial"/>
              <a:cs typeface="Arial"/>
            </a:endParaRPr>
          </a:p>
          <a:p>
            <a:pPr algn="ctr"/>
            <a:r>
              <a:rPr lang="en-US" sz="2400" dirty="0">
                <a:latin typeface="Arial"/>
                <a:cs typeface="Arial"/>
              </a:rPr>
              <a:t>E</a:t>
            </a:r>
            <a:r>
              <a:rPr lang="en-US" sz="2400" dirty="0" smtClean="0">
                <a:latin typeface="Arial"/>
                <a:cs typeface="Arial"/>
              </a:rPr>
              <a:t>-</a:t>
            </a:r>
            <a:r>
              <a:rPr lang="en-US" sz="2400" dirty="0">
                <a:latin typeface="Arial"/>
                <a:cs typeface="Arial"/>
              </a:rPr>
              <a:t>mail </a:t>
            </a:r>
            <a:r>
              <a:rPr lang="en-US" sz="2400" dirty="0" smtClean="0">
                <a:latin typeface="Arial"/>
                <a:cs typeface="Arial"/>
              </a:rPr>
              <a:t>comments to </a:t>
            </a:r>
            <a:r>
              <a:rPr lang="en-US" sz="2400" dirty="0">
                <a:latin typeface="Arial"/>
                <a:cs typeface="Arial"/>
                <a:hlinkClick r:id="rId5"/>
              </a:rPr>
              <a:t>hq-armd-strategy@</a:t>
            </a:r>
            <a:r>
              <a:rPr lang="en-US" sz="2400" dirty="0" smtClean="0">
                <a:latin typeface="Arial"/>
                <a:cs typeface="Arial"/>
                <a:hlinkClick r:id="rId5"/>
              </a:rPr>
              <a:t>mail.nasa.gov</a:t>
            </a:r>
            <a:r>
              <a:rPr lang="en-US" dirty="0" smtClean="0">
                <a:latin typeface="Arial"/>
                <a:cs typeface="Arial"/>
              </a:rPr>
              <a:t> </a:t>
            </a:r>
            <a:endParaRPr lang="en-US" sz="2400" dirty="0">
              <a:latin typeface="Arial"/>
              <a:cs typeface="Arial"/>
            </a:endParaRPr>
          </a:p>
        </p:txBody>
      </p:sp>
    </p:spTree>
    <p:extLst>
      <p:ext uri="{BB962C8B-B14F-4D97-AF65-F5344CB8AC3E}">
        <p14:creationId xmlns:p14="http://schemas.microsoft.com/office/powerpoint/2010/main" val="2383560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7099" y="3048000"/>
            <a:ext cx="1382335" cy="523220"/>
          </a:xfrm>
          <a:prstGeom prst="rect">
            <a:avLst/>
          </a:prstGeom>
          <a:noFill/>
        </p:spPr>
        <p:txBody>
          <a:bodyPr wrap="none" rtlCol="0">
            <a:spAutoFit/>
          </a:bodyPr>
          <a:lstStyle/>
          <a:p>
            <a:pPr algn="ctr"/>
            <a:r>
              <a:rPr lang="en-US" sz="2800" dirty="0" smtClean="0">
                <a:latin typeface="Arial"/>
                <a:cs typeface="Arial"/>
              </a:rPr>
              <a:t>Backup</a:t>
            </a:r>
            <a:endParaRPr lang="en-US" sz="2800" dirty="0">
              <a:latin typeface="Arial"/>
              <a:cs typeface="Arial"/>
            </a:endParaRPr>
          </a:p>
        </p:txBody>
      </p:sp>
    </p:spTree>
    <p:extLst>
      <p:ext uri="{BB962C8B-B14F-4D97-AF65-F5344CB8AC3E}">
        <p14:creationId xmlns:p14="http://schemas.microsoft.com/office/powerpoint/2010/main" val="3047974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16</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graphicFrame>
        <p:nvGraphicFramePr>
          <p:cNvPr id="6" name="Table 5" descr="Table 1. Outcomes and Research Themes for Strategic Thrust 1."/>
          <p:cNvGraphicFramePr>
            <a:graphicFrameLocks noGrp="1"/>
          </p:cNvGraphicFramePr>
          <p:nvPr>
            <p:extLst>
              <p:ext uri="{D42A27DB-BD31-4B8C-83A1-F6EECF244321}">
                <p14:modId xmlns:p14="http://schemas.microsoft.com/office/powerpoint/2010/main" val="3888671431"/>
              </p:ext>
            </p:extLst>
          </p:nvPr>
        </p:nvGraphicFramePr>
        <p:xfrm>
          <a:off x="173381" y="917505"/>
          <a:ext cx="8842232" cy="3830041"/>
        </p:xfrm>
        <a:graphic>
          <a:graphicData uri="http://schemas.openxmlformats.org/drawingml/2006/table">
            <a:tbl>
              <a:tblPr firstRow="1" bandRow="1">
                <a:tableStyleId>{BDBED569-4797-4DF1-A0F4-6AAB3CD982D8}</a:tableStyleId>
              </a:tblPr>
              <a:tblGrid>
                <a:gridCol w="527163"/>
                <a:gridCol w="2840354"/>
                <a:gridCol w="2792239"/>
                <a:gridCol w="2682476"/>
              </a:tblGrid>
              <a:tr h="306853">
                <a:tc gridSpan="4">
                  <a:txBody>
                    <a:bodyPr/>
                    <a:lstStyle/>
                    <a:p>
                      <a:pPr algn="ctr"/>
                      <a:r>
                        <a:rPr lang="en-US" sz="1500" dirty="0" smtClean="0">
                          <a:solidFill>
                            <a:srgbClr val="000000"/>
                          </a:solidFill>
                          <a:latin typeface="Arial"/>
                          <a:cs typeface="Arial"/>
                        </a:rPr>
                        <a:t>Community RSSA Outcomes </a:t>
                      </a:r>
                      <a:r>
                        <a:rPr lang="en-US" sz="1500" baseline="0" dirty="0" smtClean="0">
                          <a:solidFill>
                            <a:srgbClr val="000000"/>
                          </a:solidFill>
                          <a:latin typeface="Arial"/>
                          <a:cs typeface="Arial"/>
                        </a:rPr>
                        <a:t>by Epoch</a:t>
                      </a:r>
                      <a:endParaRPr lang="en-US" sz="1500" dirty="0">
                        <a:solidFill>
                          <a:srgbClr val="000000"/>
                        </a:solidFill>
                        <a:latin typeface="Arial"/>
                        <a:cs typeface="Arial"/>
                      </a:endParaRPr>
                    </a:p>
                  </a:txBody>
                  <a:tcPr marL="83335" marR="83335" marT="41667" marB="41667"/>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6853">
                <a:tc gridSpan="4">
                  <a:txBody>
                    <a:bodyPr/>
                    <a:lstStyle/>
                    <a:p>
                      <a:pPr>
                        <a:tabLst>
                          <a:tab pos="461963" algn="ctr"/>
                          <a:tab pos="3259138" algn="ctr"/>
                          <a:tab pos="6056313" algn="ctr"/>
                        </a:tabLst>
                      </a:pPr>
                      <a:r>
                        <a:rPr lang="en-US" sz="1300" dirty="0" smtClean="0">
                          <a:solidFill>
                            <a:srgbClr val="000000"/>
                          </a:solidFill>
                          <a:latin typeface="Arial"/>
                          <a:cs typeface="Arial"/>
                        </a:rPr>
                        <a:t>	</a:t>
                      </a:r>
                      <a:r>
                        <a:rPr lang="en-US" sz="1500" dirty="0" smtClean="0">
                          <a:solidFill>
                            <a:srgbClr val="000000"/>
                          </a:solidFill>
                          <a:latin typeface="Arial"/>
                          <a:cs typeface="Arial"/>
                        </a:rPr>
                        <a:t>2015</a:t>
                      </a:r>
                      <a:r>
                        <a:rPr lang="en-US" sz="1100" dirty="0" smtClean="0">
                          <a:solidFill>
                            <a:srgbClr val="000000"/>
                          </a:solidFill>
                          <a:latin typeface="Arial"/>
                          <a:cs typeface="Arial"/>
                        </a:rPr>
                        <a:t>	</a:t>
                      </a:r>
                      <a:r>
                        <a:rPr lang="en-US" sz="1500" dirty="0" smtClean="0">
                          <a:solidFill>
                            <a:srgbClr val="000000"/>
                          </a:solidFill>
                          <a:latin typeface="Arial"/>
                          <a:cs typeface="Arial"/>
                        </a:rPr>
                        <a:t>2025</a:t>
                      </a:r>
                      <a:r>
                        <a:rPr lang="en-US" sz="1100" dirty="0" smtClean="0">
                          <a:solidFill>
                            <a:srgbClr val="000000"/>
                          </a:solidFill>
                          <a:latin typeface="Arial"/>
                          <a:cs typeface="Arial"/>
                        </a:rPr>
                        <a:t>	</a:t>
                      </a:r>
                      <a:r>
                        <a:rPr lang="en-US" sz="1500" dirty="0" smtClean="0">
                          <a:solidFill>
                            <a:srgbClr val="000000"/>
                          </a:solidFill>
                          <a:latin typeface="Arial"/>
                          <a:cs typeface="Arial"/>
                        </a:rPr>
                        <a:t>2035</a:t>
                      </a:r>
                      <a:endParaRPr lang="en-US" sz="1500" dirty="0">
                        <a:solidFill>
                          <a:srgbClr val="000000"/>
                        </a:solidFill>
                        <a:latin typeface="Arial"/>
                        <a:cs typeface="Arial"/>
                      </a:endParaRPr>
                    </a:p>
                  </a:txBody>
                  <a:tcPr marL="83335" marR="83335" marT="41667" marB="41667">
                    <a:solidFill>
                      <a:schemeClr val="bg1">
                        <a:lumMod val="75000"/>
                        <a:alpha val="20000"/>
                      </a:schemeClr>
                    </a:solidFill>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r>
              <a:tr h="1065439">
                <a:tc>
                  <a:txBody>
                    <a:bodyPr/>
                    <a:lstStyle/>
                    <a:p>
                      <a:pPr algn="ctr"/>
                      <a:r>
                        <a:rPr lang="en-US" sz="1500" b="1" dirty="0" smtClean="0">
                          <a:solidFill>
                            <a:srgbClr val="000000"/>
                          </a:solidFill>
                          <a:latin typeface="Arial"/>
                          <a:cs typeface="Arial"/>
                        </a:rPr>
                        <a:t>Outcomes</a:t>
                      </a:r>
                      <a:endParaRPr lang="en-US" sz="1500" b="1" dirty="0">
                        <a:solidFill>
                          <a:srgbClr val="000000"/>
                        </a:solidFill>
                        <a:latin typeface="Arial"/>
                        <a:cs typeface="Arial"/>
                      </a:endParaRPr>
                    </a:p>
                  </a:txBody>
                  <a:tcPr marL="83335" marR="83335" marT="41667" marB="41667" vert="vert270">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Domain Specific (Real-time) Safety Monitoring and Altering Tools</a:t>
                      </a:r>
                      <a:endParaRPr lang="en-US" sz="1500" dirty="0">
                        <a:solidFill>
                          <a:srgbClr val="000000"/>
                        </a:solidFill>
                        <a:latin typeface="Arial"/>
                        <a:cs typeface="Arial"/>
                      </a:endParaRPr>
                    </a:p>
                  </a:txBody>
                  <a:tcPr marL="83335" marR="83335" marT="41667" marB="41667" anchor="ctr">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Integrated Predictive Technologies with Domain Level Application</a:t>
                      </a:r>
                      <a:endParaRPr lang="en-US" sz="1500" dirty="0">
                        <a:solidFill>
                          <a:srgbClr val="000000"/>
                        </a:solidFill>
                        <a:latin typeface="Arial"/>
                        <a:cs typeface="Arial"/>
                      </a:endParaRPr>
                    </a:p>
                  </a:txBody>
                  <a:tcPr marL="83335" marR="83335" marT="41667" marB="41667" anchor="ctr">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Adaptive Real-time Safety Threat Management</a:t>
                      </a:r>
                    </a:p>
                  </a:txBody>
                  <a:tcPr marL="83335" marR="83335" marT="41667" marB="41667" anchor="ctr">
                    <a:solidFill>
                      <a:srgbClr val="00638D">
                        <a:alpha val="20000"/>
                      </a:srgbClr>
                    </a:solidFill>
                  </a:tcPr>
                </a:tc>
              </a:tr>
              <a:tr h="20035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latin typeface="Arial"/>
                          <a:cs typeface="Arial"/>
                        </a:rPr>
                        <a:t>Benefits</a:t>
                      </a:r>
                    </a:p>
                  </a:txBody>
                  <a:tcPr marL="83335" marR="83335" marT="41667" marB="41667" vert="vert270">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baseline="0" dirty="0" smtClean="0">
                          <a:solidFill>
                            <a:srgbClr val="000000"/>
                          </a:solidFill>
                          <a:latin typeface="Arial"/>
                          <a:cs typeface="Arial"/>
                        </a:rPr>
                        <a:t>Expanded system awareness through increased access to safety relevant data and integrated analysis capability; improved safety through initial real-time detection and alerting of hazards at the domain level and decision support for limited operations</a:t>
                      </a: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dirty="0" smtClean="0">
                          <a:solidFill>
                            <a:srgbClr val="000000"/>
                          </a:solidFill>
                          <a:latin typeface="Arial"/>
                          <a:cs typeface="Arial"/>
                        </a:rPr>
                        <a:t>NAS-wide availability of real-time detection and alerting with initial assured decision support for mitigation response selection</a:t>
                      </a:r>
                      <a:endParaRPr lang="en-US" sz="1500" baseline="0" dirty="0" smtClean="0">
                        <a:solidFill>
                          <a:srgbClr val="000000"/>
                        </a:solidFill>
                        <a:latin typeface="Arial"/>
                        <a:cs typeface="Arial"/>
                      </a:endParaRP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dirty="0" smtClean="0">
                          <a:solidFill>
                            <a:srgbClr val="000000"/>
                          </a:solidFill>
                          <a:latin typeface="Arial"/>
                          <a:cs typeface="Arial"/>
                        </a:rPr>
                        <a:t>Integrated detection, alerting and decision support tools; adaptive human-automation</a:t>
                      </a:r>
                      <a:r>
                        <a:rPr lang="en-US" sz="1500" baseline="0" dirty="0" smtClean="0">
                          <a:solidFill>
                            <a:srgbClr val="000000"/>
                          </a:solidFill>
                          <a:latin typeface="Arial"/>
                          <a:cs typeface="Arial"/>
                        </a:rPr>
                        <a:t> teaming for optimum threat management</a:t>
                      </a:r>
                    </a:p>
                  </a:txBody>
                  <a:tcPr marL="83335" marR="83335" marT="41667" marB="41667">
                    <a:solidFill>
                      <a:srgbClr val="FFFFFF">
                        <a:alpha val="20000"/>
                      </a:srgbClr>
                    </a:solidFill>
                  </a:tcPr>
                </a:tc>
              </a:tr>
            </a:tbl>
          </a:graphicData>
        </a:graphic>
      </p:graphicFrame>
      <p:sp>
        <p:nvSpPr>
          <p:cNvPr id="2" name="Title 1"/>
          <p:cNvSpPr>
            <a:spLocks noGrp="1"/>
          </p:cNvSpPr>
          <p:nvPr>
            <p:ph type="title"/>
          </p:nvPr>
        </p:nvSpPr>
        <p:spPr/>
        <p:txBody>
          <a:bodyPr/>
          <a:lstStyle/>
          <a:p>
            <a:r>
              <a:rPr lang="en-US" dirty="0"/>
              <a:t>Community </a:t>
            </a:r>
            <a:r>
              <a:rPr lang="en-US" dirty="0" smtClean="0"/>
              <a:t>RSSA Outcomes </a:t>
            </a:r>
            <a:r>
              <a:rPr lang="en-US" dirty="0"/>
              <a:t>by Epoch</a:t>
            </a:r>
          </a:p>
        </p:txBody>
      </p:sp>
    </p:spTree>
    <p:extLst>
      <p:ext uri="{BB962C8B-B14F-4D97-AF65-F5344CB8AC3E}">
        <p14:creationId xmlns:p14="http://schemas.microsoft.com/office/powerpoint/2010/main" val="30988521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17</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graphicFrame>
        <p:nvGraphicFramePr>
          <p:cNvPr id="6" name="Table 5" descr="Table 1. Outcomes and Research Themes for Strategic Thrust 1."/>
          <p:cNvGraphicFramePr>
            <a:graphicFrameLocks noGrp="1"/>
          </p:cNvGraphicFramePr>
          <p:nvPr>
            <p:extLst>
              <p:ext uri="{D42A27DB-BD31-4B8C-83A1-F6EECF244321}">
                <p14:modId xmlns:p14="http://schemas.microsoft.com/office/powerpoint/2010/main" val="1870987471"/>
              </p:ext>
            </p:extLst>
          </p:nvPr>
        </p:nvGraphicFramePr>
        <p:xfrm>
          <a:off x="173381" y="917504"/>
          <a:ext cx="8842232" cy="5029611"/>
        </p:xfrm>
        <a:graphic>
          <a:graphicData uri="http://schemas.openxmlformats.org/drawingml/2006/table">
            <a:tbl>
              <a:tblPr firstRow="1" bandRow="1">
                <a:tableStyleId>{BDBED569-4797-4DF1-A0F4-6AAB3CD982D8}</a:tableStyleId>
              </a:tblPr>
              <a:tblGrid>
                <a:gridCol w="527163"/>
                <a:gridCol w="2840354"/>
                <a:gridCol w="2792239"/>
                <a:gridCol w="2682476"/>
              </a:tblGrid>
              <a:tr h="286533">
                <a:tc gridSpan="4">
                  <a:txBody>
                    <a:bodyPr/>
                    <a:lstStyle/>
                    <a:p>
                      <a:pPr algn="ctr"/>
                      <a:r>
                        <a:rPr lang="en-US" sz="1300" dirty="0" smtClean="0">
                          <a:solidFill>
                            <a:srgbClr val="000000"/>
                          </a:solidFill>
                          <a:latin typeface="Arial"/>
                          <a:cs typeface="Arial"/>
                        </a:rPr>
                        <a:t>Community RSSA Outcomes by Epoch</a:t>
                      </a:r>
                      <a:endParaRPr lang="en-US" sz="1300" dirty="0">
                        <a:solidFill>
                          <a:srgbClr val="000000"/>
                        </a:solidFill>
                        <a:latin typeface="Arial"/>
                        <a:cs typeface="Arial"/>
                      </a:endParaRPr>
                    </a:p>
                  </a:txBody>
                  <a:tcPr marL="83335" marR="83335" marT="41667" marB="41667"/>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6853">
                <a:tc gridSpan="4">
                  <a:txBody>
                    <a:bodyPr/>
                    <a:lstStyle/>
                    <a:p>
                      <a:pPr>
                        <a:tabLst>
                          <a:tab pos="398463" algn="ctr"/>
                          <a:tab pos="3259138" algn="ctr"/>
                          <a:tab pos="6056313" algn="ctr"/>
                        </a:tabLst>
                      </a:pPr>
                      <a:r>
                        <a:rPr lang="en-US" sz="1300" dirty="0" smtClean="0">
                          <a:solidFill>
                            <a:srgbClr val="000000"/>
                          </a:solidFill>
                          <a:latin typeface="Arial"/>
                          <a:cs typeface="Arial"/>
                        </a:rPr>
                        <a:t>	</a:t>
                      </a:r>
                      <a:r>
                        <a:rPr lang="en-US" sz="1500" dirty="0" smtClean="0">
                          <a:solidFill>
                            <a:srgbClr val="000000"/>
                          </a:solidFill>
                          <a:latin typeface="Arial"/>
                          <a:cs typeface="Arial"/>
                        </a:rPr>
                        <a:t>2015</a:t>
                      </a:r>
                      <a:r>
                        <a:rPr lang="en-US" sz="1100" dirty="0" smtClean="0">
                          <a:solidFill>
                            <a:srgbClr val="000000"/>
                          </a:solidFill>
                          <a:latin typeface="Arial"/>
                          <a:cs typeface="Arial"/>
                        </a:rPr>
                        <a:t>	</a:t>
                      </a:r>
                      <a:r>
                        <a:rPr lang="en-US" sz="1500" dirty="0" smtClean="0">
                          <a:solidFill>
                            <a:srgbClr val="000000"/>
                          </a:solidFill>
                          <a:latin typeface="Arial"/>
                          <a:cs typeface="Arial"/>
                        </a:rPr>
                        <a:t>2025</a:t>
                      </a:r>
                      <a:r>
                        <a:rPr lang="en-US" sz="1100" dirty="0" smtClean="0">
                          <a:solidFill>
                            <a:srgbClr val="000000"/>
                          </a:solidFill>
                          <a:latin typeface="Arial"/>
                          <a:cs typeface="Arial"/>
                        </a:rPr>
                        <a:t>	</a:t>
                      </a:r>
                      <a:r>
                        <a:rPr lang="en-US" sz="1500" dirty="0" smtClean="0">
                          <a:solidFill>
                            <a:srgbClr val="000000"/>
                          </a:solidFill>
                          <a:latin typeface="Arial"/>
                          <a:cs typeface="Arial"/>
                        </a:rPr>
                        <a:t>2035</a:t>
                      </a:r>
                      <a:endParaRPr lang="en-US" sz="1500" dirty="0">
                        <a:solidFill>
                          <a:srgbClr val="000000"/>
                        </a:solidFill>
                        <a:latin typeface="Arial"/>
                        <a:cs typeface="Arial"/>
                      </a:endParaRPr>
                    </a:p>
                  </a:txBody>
                  <a:tcPr marL="83335" marR="83335" marT="41667" marB="41667">
                    <a:solidFill>
                      <a:schemeClr val="bg1">
                        <a:lumMod val="75000"/>
                        <a:alpha val="20000"/>
                      </a:schemeClr>
                    </a:solidFill>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r>
              <a:tr h="1070525">
                <a:tc>
                  <a:txBody>
                    <a:bodyPr/>
                    <a:lstStyle/>
                    <a:p>
                      <a:pPr algn="ctr"/>
                      <a:r>
                        <a:rPr lang="en-US" sz="1500" b="1" dirty="0" smtClean="0">
                          <a:solidFill>
                            <a:srgbClr val="000000"/>
                          </a:solidFill>
                          <a:latin typeface="Arial"/>
                          <a:cs typeface="Arial"/>
                        </a:rPr>
                        <a:t>Outcomes</a:t>
                      </a:r>
                      <a:endParaRPr lang="en-US" sz="1500" b="1" dirty="0">
                        <a:solidFill>
                          <a:srgbClr val="000000"/>
                        </a:solidFill>
                        <a:latin typeface="Arial"/>
                        <a:cs typeface="Arial"/>
                      </a:endParaRPr>
                    </a:p>
                  </a:txBody>
                  <a:tcPr marL="83335" marR="83335" marT="41667" marB="41667" vert="vert270">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Domain Specific (Real-time)</a:t>
                      </a:r>
                      <a:r>
                        <a:rPr lang="en-US" sz="1500" baseline="0" dirty="0" smtClean="0">
                          <a:solidFill>
                            <a:srgbClr val="000000"/>
                          </a:solidFill>
                          <a:latin typeface="Arial"/>
                          <a:cs typeface="Arial"/>
                        </a:rPr>
                        <a:t> Safety Monitoring and Alerting Tools</a:t>
                      </a:r>
                      <a:endParaRPr lang="en-US" sz="15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Integrated Predictive Technologies</a:t>
                      </a:r>
                      <a:r>
                        <a:rPr lang="en-US" sz="1500" baseline="0" dirty="0" smtClean="0">
                          <a:solidFill>
                            <a:srgbClr val="000000"/>
                          </a:solidFill>
                          <a:latin typeface="Arial"/>
                          <a:cs typeface="Arial"/>
                        </a:rPr>
                        <a:t> with Domain Level Application</a:t>
                      </a:r>
                      <a:endParaRPr lang="en-US" sz="15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Adaptive Real-time Safety Threat Management</a:t>
                      </a:r>
                    </a:p>
                  </a:txBody>
                  <a:tcPr marL="83335" marR="83335" marT="41667" marB="41667">
                    <a:solidFill>
                      <a:srgbClr val="00638D">
                        <a:alpha val="20000"/>
                      </a:srgbClr>
                    </a:solidFill>
                  </a:tcPr>
                </a:tc>
              </a:tr>
              <a:tr h="14484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latin typeface="Arial"/>
                          <a:cs typeface="Arial"/>
                        </a:rPr>
                        <a:t>Benefits</a:t>
                      </a:r>
                    </a:p>
                  </a:txBody>
                  <a:tcPr marL="83335" marR="83335" marT="41667" marB="41667" vert="vert270">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baseline="0" dirty="0" smtClean="0">
                          <a:solidFill>
                            <a:srgbClr val="215968"/>
                          </a:solidFill>
                          <a:latin typeface="Arial"/>
                          <a:cs typeface="Arial"/>
                        </a:rPr>
                        <a:t>Expanded system awareness through increased access to safety relevant data and integrated analysis capability; improved safety through initial real-time detection and alerting of hazards at the domain level and decision support for limited operations</a:t>
                      </a: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rgbClr val="215968"/>
                          </a:solidFill>
                          <a:latin typeface="Arial"/>
                          <a:cs typeface="Arial"/>
                        </a:rPr>
                        <a:t>NAS-wide availability of real-time detection and alerting with initial assured decision support for mitigation response selection</a:t>
                      </a: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baseline="0" dirty="0" smtClean="0">
                          <a:solidFill>
                            <a:srgbClr val="215968"/>
                          </a:solidFill>
                          <a:latin typeface="Arial"/>
                          <a:cs typeface="Arial"/>
                        </a:rPr>
                        <a:t>Integrated detection, alerting and decision support tools; adaptive human-automation teaming for optimum threat management</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100" b="0" dirty="0" smtClean="0">
                        <a:solidFill>
                          <a:srgbClr val="215968"/>
                        </a:solidFill>
                        <a:latin typeface="Arial"/>
                        <a:cs typeface="Arial"/>
                      </a:endParaRPr>
                    </a:p>
                  </a:txBody>
                  <a:tcPr marL="83335" marR="83335" marT="41667" marB="41667">
                    <a:solidFill>
                      <a:srgbClr val="FFFFFF">
                        <a:alpha val="20000"/>
                      </a:srgbClr>
                    </a:solidFill>
                  </a:tcPr>
                </a:tc>
              </a:tr>
              <a:tr h="15463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latin typeface="Arial"/>
                          <a:cs typeface="Arial"/>
                        </a:rPr>
                        <a:t>Capabilities</a:t>
                      </a:r>
                    </a:p>
                  </a:txBody>
                  <a:tcPr marL="83335" marR="83335" marT="41667" marB="41667" vert="vert270">
                    <a:solidFill>
                      <a:srgbClr val="FFFFFF">
                        <a:alpha val="20000"/>
                      </a:srgbClr>
                    </a:solidFill>
                  </a:tcPr>
                </a:tc>
                <a:tc>
                  <a:txBody>
                    <a:bodyPr/>
                    <a:lstStyle/>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Safe/normal operation baseline</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Initial continuous real-time monitoring</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Real-time anomaly and precursor identification</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Real-time alerting of safety hazards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Mitigation response capability for selected applications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FF0000"/>
                          </a:solidFill>
                          <a:latin typeface="Arial"/>
                          <a:cs typeface="Arial"/>
                        </a:rPr>
                        <a:t>Assured access and analysis of secure data (moved from mid-term)</a:t>
                      </a:r>
                    </a:p>
                  </a:txBody>
                  <a:tcPr marL="83335" marR="83335" marT="41667" marB="41667">
                    <a:solidFill>
                      <a:srgbClr val="FFFFFF">
                        <a:alpha val="20000"/>
                      </a:srgbClr>
                    </a:solidFill>
                  </a:tcPr>
                </a:tc>
                <a:tc>
                  <a:txBody>
                    <a:bodyPr/>
                    <a:lstStyle/>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solidFill>
                            <a:srgbClr val="000000"/>
                          </a:solidFill>
                          <a:latin typeface="Arial"/>
                          <a:cs typeface="Arial"/>
                        </a:rPr>
                        <a:t>Integrated system-level continuous monitoring in system-wide</a:t>
                      </a:r>
                      <a:r>
                        <a:rPr lang="en-US" sz="1200" baseline="0" dirty="0" smtClean="0">
                          <a:solidFill>
                            <a:srgbClr val="000000"/>
                          </a:solidFill>
                          <a:latin typeface="Arial"/>
                          <a:cs typeface="Arial"/>
                        </a:rPr>
                        <a:t> architecture</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Trustworthy decision support tools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Proactive safety assurance under uncertainty</a:t>
                      </a:r>
                    </a:p>
                  </a:txBody>
                  <a:tcPr marL="83335" marR="83335" marT="41667" marB="41667">
                    <a:solidFill>
                      <a:srgbClr val="FFFFFF">
                        <a:alpha val="20000"/>
                      </a:srgbClr>
                    </a:solidFill>
                  </a:tcPr>
                </a:tc>
                <a:tc>
                  <a:txBody>
                    <a:bodyPr/>
                    <a:lstStyle/>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solidFill>
                            <a:srgbClr val="000000"/>
                          </a:solidFill>
                          <a:latin typeface="Arial"/>
                          <a:cs typeface="Arial"/>
                        </a:rPr>
                        <a:t>Real-time intelligent safety monitoring</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In-time integrated threat detection, prediction and mitigation process in a highly dynamic environment</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Predictive safety-case for highly-automated and evolving aviation systems</a:t>
                      </a:r>
                    </a:p>
                  </a:txBody>
                  <a:tcPr marL="83335" marR="83335" marT="41667" marB="41667">
                    <a:solidFill>
                      <a:srgbClr val="FFFFFF">
                        <a:alpha val="20000"/>
                      </a:srgbClr>
                    </a:solidFill>
                  </a:tcPr>
                </a:tc>
              </a:tr>
            </a:tbl>
          </a:graphicData>
        </a:graphic>
      </p:graphicFrame>
      <p:sp>
        <p:nvSpPr>
          <p:cNvPr id="2" name="Title 1"/>
          <p:cNvSpPr>
            <a:spLocks noGrp="1"/>
          </p:cNvSpPr>
          <p:nvPr>
            <p:ph type="title"/>
          </p:nvPr>
        </p:nvSpPr>
        <p:spPr/>
        <p:txBody>
          <a:bodyPr/>
          <a:lstStyle/>
          <a:p>
            <a:r>
              <a:rPr lang="en-US" dirty="0"/>
              <a:t>Community </a:t>
            </a:r>
            <a:r>
              <a:rPr lang="en-US" dirty="0" smtClean="0"/>
              <a:t>RSSA Outcomes by Epoch</a:t>
            </a:r>
            <a:endParaRPr lang="en-US" dirty="0"/>
          </a:p>
        </p:txBody>
      </p:sp>
    </p:spTree>
    <p:extLst>
      <p:ext uri="{BB962C8B-B14F-4D97-AF65-F5344CB8AC3E}">
        <p14:creationId xmlns:p14="http://schemas.microsoft.com/office/powerpoint/2010/main" val="1615402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22268" y="6477148"/>
            <a:ext cx="2133600" cy="365125"/>
          </a:xfrm>
        </p:spPr>
        <p:txBody>
          <a:bodyPr/>
          <a:lstStyle/>
          <a:p>
            <a:fld id="{C9812ADB-0C09-964E-BA31-EB411B871CD0}" type="slidenum">
              <a:rPr lang="en-US" smtClean="0">
                <a:solidFill>
                  <a:schemeClr val="tx1"/>
                </a:solidFill>
              </a:rPr>
              <a:pPr/>
              <a:t>18</a:t>
            </a:fld>
            <a:endParaRPr lang="en-US" dirty="0">
              <a:solidFill>
                <a:schemeClr val="tx1"/>
              </a:solidFill>
            </a:endParaRPr>
          </a:p>
        </p:txBody>
      </p:sp>
      <p:sp>
        <p:nvSpPr>
          <p:cNvPr id="4" name="Date Placeholder 3"/>
          <p:cNvSpPr>
            <a:spLocks noGrp="1"/>
          </p:cNvSpPr>
          <p:nvPr>
            <p:ph type="dt" sz="half" idx="2"/>
          </p:nvPr>
        </p:nvSpPr>
        <p:spPr/>
        <p:txBody>
          <a:bodyPr/>
          <a:lstStyle/>
          <a:p>
            <a:r>
              <a:rPr lang="en-US" dirty="0" smtClean="0">
                <a:solidFill>
                  <a:schemeClr val="tx1"/>
                </a:solidFill>
              </a:rPr>
              <a:t>www.nasa.gov</a:t>
            </a:r>
            <a:endParaRPr lang="en-US" dirty="0">
              <a:solidFill>
                <a:schemeClr val="tx1"/>
              </a:solidFill>
            </a:endParaRPr>
          </a:p>
        </p:txBody>
      </p:sp>
      <p:sp>
        <p:nvSpPr>
          <p:cNvPr id="2" name="Title 1"/>
          <p:cNvSpPr>
            <a:spLocks noGrp="1"/>
          </p:cNvSpPr>
          <p:nvPr>
            <p:ph type="title"/>
          </p:nvPr>
        </p:nvSpPr>
        <p:spPr/>
        <p:txBody>
          <a:bodyPr/>
          <a:lstStyle/>
          <a:p>
            <a:r>
              <a:rPr lang="en-US" dirty="0" smtClean="0">
                <a:solidFill>
                  <a:schemeClr val="tx1"/>
                </a:solidFill>
              </a:rPr>
              <a:t>System-Wide Safety TC Roadmap Coverage</a:t>
            </a:r>
            <a:endParaRPr lang="en-US" dirty="0">
              <a:solidFill>
                <a:schemeClr val="tx1"/>
              </a:solidFill>
            </a:endParaRPr>
          </a:p>
        </p:txBody>
      </p:sp>
      <p:pic>
        <p:nvPicPr>
          <p:cNvPr id="23" name="Picture 22"/>
          <p:cNvPicPr>
            <a:picLocks noChangeAspect="1"/>
          </p:cNvPicPr>
          <p:nvPr/>
        </p:nvPicPr>
        <p:blipFill>
          <a:blip r:embed="rId3"/>
          <a:stretch>
            <a:fillRect/>
          </a:stretch>
        </p:blipFill>
        <p:spPr>
          <a:xfrm>
            <a:off x="676377" y="868622"/>
            <a:ext cx="7818015" cy="5779477"/>
          </a:xfrm>
          <a:prstGeom prst="rect">
            <a:avLst/>
          </a:prstGeom>
        </p:spPr>
      </p:pic>
      <p:sp>
        <p:nvSpPr>
          <p:cNvPr id="3" name="Oval 2"/>
          <p:cNvSpPr/>
          <p:nvPr/>
        </p:nvSpPr>
        <p:spPr>
          <a:xfrm>
            <a:off x="2575118" y="1572869"/>
            <a:ext cx="1339994" cy="43108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0985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ARMD Six Strategic Thrusts</a:t>
            </a:r>
            <a:endParaRPr lang="en-US" dirty="0">
              <a:latin typeface="+mj-lt"/>
            </a:endParaRPr>
          </a:p>
        </p:txBody>
      </p:sp>
      <p:sp>
        <p:nvSpPr>
          <p:cNvPr id="19" name="TextBox 16"/>
          <p:cNvSpPr txBox="1">
            <a:spLocks noChangeArrowheads="1"/>
          </p:cNvSpPr>
          <p:nvPr/>
        </p:nvSpPr>
        <p:spPr bwMode="auto">
          <a:xfrm>
            <a:off x="3418730" y="1423609"/>
            <a:ext cx="5400837" cy="1015663"/>
          </a:xfrm>
          <a:prstGeom prst="rect">
            <a:avLst/>
          </a:prstGeom>
          <a:noFill/>
          <a:ln>
            <a:noFill/>
          </a:ln>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800" b="1" dirty="0" smtClean="0">
                <a:solidFill>
                  <a:schemeClr val="tx1">
                    <a:lumMod val="85000"/>
                    <a:lumOff val="15000"/>
                  </a:schemeClr>
                </a:solidFill>
              </a:rPr>
              <a:t>Safe, Efficient Growth in Global Operations</a:t>
            </a:r>
          </a:p>
          <a:p>
            <a:pPr marL="285750" indent="-174625" eaLnBrk="1" hangingPunct="1">
              <a:buFont typeface="Arial"/>
              <a:buChar char="•"/>
              <a:defRPr/>
            </a:pPr>
            <a:r>
              <a:rPr lang="en-US" sz="1400" dirty="0" smtClean="0">
                <a:solidFill>
                  <a:schemeClr val="tx1">
                    <a:lumMod val="85000"/>
                    <a:lumOff val="15000"/>
                  </a:schemeClr>
                </a:solidFill>
              </a:rPr>
              <a:t>Enable full NextGen and develop technologies to substantially</a:t>
            </a:r>
            <a:br>
              <a:rPr lang="en-US" sz="1400" dirty="0" smtClean="0">
                <a:solidFill>
                  <a:schemeClr val="tx1">
                    <a:lumMod val="85000"/>
                    <a:lumOff val="15000"/>
                  </a:schemeClr>
                </a:solidFill>
              </a:rPr>
            </a:br>
            <a:r>
              <a:rPr lang="en-US" sz="1400" dirty="0" smtClean="0">
                <a:solidFill>
                  <a:schemeClr val="tx1">
                    <a:lumMod val="85000"/>
                    <a:lumOff val="15000"/>
                  </a:schemeClr>
                </a:solidFill>
              </a:rPr>
              <a:t>reduce aircraft safety risks</a:t>
            </a:r>
          </a:p>
          <a:p>
            <a:pPr marL="111125" eaLnBrk="1" hangingPunct="1">
              <a:defRPr/>
            </a:pPr>
            <a:r>
              <a:rPr lang="en-US" sz="1400" b="1" dirty="0" smtClean="0">
                <a:solidFill>
                  <a:schemeClr val="tx1">
                    <a:lumMod val="85000"/>
                    <a:lumOff val="15000"/>
                  </a:schemeClr>
                </a:solidFill>
              </a:rPr>
              <a:t>Leads: Barry Sullivan and Tom Davis</a:t>
            </a:r>
          </a:p>
        </p:txBody>
      </p:sp>
      <p:sp>
        <p:nvSpPr>
          <p:cNvPr id="20" name="TextBox 19"/>
          <p:cNvSpPr txBox="1"/>
          <p:nvPr/>
        </p:nvSpPr>
        <p:spPr>
          <a:xfrm>
            <a:off x="3418730" y="2424587"/>
            <a:ext cx="5395295" cy="584776"/>
          </a:xfrm>
          <a:prstGeom prst="rect">
            <a:avLst/>
          </a:prstGeom>
          <a:noFill/>
        </p:spPr>
        <p:txBody>
          <a:bodyPr wrap="square" rtlCol="0">
            <a:spAutoFit/>
          </a:bodyPr>
          <a:lstStyle/>
          <a:p>
            <a:pPr>
              <a:defRPr/>
            </a:pPr>
            <a:r>
              <a:rPr lang="en-US" b="1" dirty="0" smtClean="0">
                <a:solidFill>
                  <a:schemeClr val="bg1">
                    <a:lumMod val="65000"/>
                  </a:schemeClr>
                </a:solidFill>
                <a:latin typeface="Arial"/>
                <a:cs typeface="Arial"/>
              </a:rPr>
              <a:t>Innovation in Commercial Supersonic Aircraft</a:t>
            </a:r>
          </a:p>
          <a:p>
            <a:pPr marL="285750" indent="-174625">
              <a:buFont typeface="Arial"/>
              <a:buChar char="•"/>
              <a:defRPr/>
            </a:pPr>
            <a:r>
              <a:rPr lang="en-US" sz="1400" dirty="0" smtClean="0">
                <a:solidFill>
                  <a:schemeClr val="bg1">
                    <a:lumMod val="65000"/>
                  </a:schemeClr>
                </a:solidFill>
                <a:latin typeface="Arial"/>
                <a:cs typeface="Arial"/>
              </a:rPr>
              <a:t>Achieve a low-boom standard</a:t>
            </a:r>
          </a:p>
        </p:txBody>
      </p:sp>
      <p:sp>
        <p:nvSpPr>
          <p:cNvPr id="21" name="TextBox 20"/>
          <p:cNvSpPr txBox="1"/>
          <p:nvPr/>
        </p:nvSpPr>
        <p:spPr>
          <a:xfrm>
            <a:off x="3418730" y="3066338"/>
            <a:ext cx="5395295" cy="800219"/>
          </a:xfrm>
          <a:prstGeom prst="rect">
            <a:avLst/>
          </a:prstGeom>
          <a:noFill/>
        </p:spPr>
        <p:txBody>
          <a:bodyPr wrap="square" rtlCol="0">
            <a:spAutoFit/>
          </a:bodyPr>
          <a:lstStyle/>
          <a:p>
            <a:pPr>
              <a:defRPr/>
            </a:pPr>
            <a:r>
              <a:rPr lang="en-US" b="1" dirty="0" smtClean="0">
                <a:solidFill>
                  <a:schemeClr val="bg1">
                    <a:lumMod val="65000"/>
                  </a:schemeClr>
                </a:solidFill>
                <a:latin typeface="Arial"/>
                <a:cs typeface="Arial"/>
              </a:rPr>
              <a:t>Ultra-Efficient Commercial Vehicles</a:t>
            </a:r>
          </a:p>
          <a:p>
            <a:pPr marL="285750" indent="-171450">
              <a:buFont typeface="Arial"/>
              <a:buChar char="•"/>
              <a:defRPr/>
            </a:pPr>
            <a:r>
              <a:rPr lang="en-US" sz="1400" dirty="0" smtClean="0">
                <a:solidFill>
                  <a:schemeClr val="bg1">
                    <a:lumMod val="65000"/>
                  </a:schemeClr>
                </a:solidFill>
                <a:latin typeface="Arial"/>
                <a:cs typeface="Arial"/>
              </a:rPr>
              <a:t>Pioneer technologies for big leaps in efficiency and </a:t>
            </a:r>
            <a:br>
              <a:rPr lang="en-US" sz="1400" dirty="0" smtClean="0">
                <a:solidFill>
                  <a:schemeClr val="bg1">
                    <a:lumMod val="65000"/>
                  </a:schemeClr>
                </a:solidFill>
                <a:latin typeface="Arial"/>
                <a:cs typeface="Arial"/>
              </a:rPr>
            </a:br>
            <a:r>
              <a:rPr lang="en-US" sz="1400" dirty="0" smtClean="0">
                <a:solidFill>
                  <a:schemeClr val="bg1">
                    <a:lumMod val="65000"/>
                  </a:schemeClr>
                </a:solidFill>
                <a:latin typeface="Arial"/>
                <a:cs typeface="Arial"/>
              </a:rPr>
              <a:t>environmental performance</a:t>
            </a:r>
          </a:p>
        </p:txBody>
      </p:sp>
      <p:sp>
        <p:nvSpPr>
          <p:cNvPr id="22" name="TextBox 21"/>
          <p:cNvSpPr txBox="1"/>
          <p:nvPr/>
        </p:nvSpPr>
        <p:spPr>
          <a:xfrm>
            <a:off x="3418730" y="3923532"/>
            <a:ext cx="4716939" cy="800219"/>
          </a:xfrm>
          <a:prstGeom prst="rect">
            <a:avLst/>
          </a:prstGeom>
          <a:noFill/>
        </p:spPr>
        <p:txBody>
          <a:bodyPr wrap="square" rtlCol="0">
            <a:spAutoFit/>
          </a:bodyPr>
          <a:lstStyle/>
          <a:p>
            <a:pPr>
              <a:defRPr/>
            </a:pPr>
            <a:r>
              <a:rPr lang="en-US" b="1" dirty="0" smtClean="0">
                <a:solidFill>
                  <a:schemeClr val="bg1">
                    <a:lumMod val="65000"/>
                  </a:schemeClr>
                </a:solidFill>
                <a:latin typeface="Arial"/>
                <a:cs typeface="Arial"/>
              </a:rPr>
              <a:t>Transition to Low-Carbon Propulsion</a:t>
            </a:r>
          </a:p>
          <a:p>
            <a:pPr marL="285750" indent="-171450">
              <a:buFont typeface="Arial"/>
              <a:buChar char="•"/>
              <a:defRPr/>
            </a:pPr>
            <a:r>
              <a:rPr lang="en-US" sz="1400" dirty="0" smtClean="0">
                <a:solidFill>
                  <a:schemeClr val="bg1">
                    <a:lumMod val="65000"/>
                  </a:schemeClr>
                </a:solidFill>
                <a:latin typeface="Arial"/>
                <a:cs typeface="Arial"/>
              </a:rPr>
              <a:t>Characterize drop-in alternative fuels and pioneer </a:t>
            </a:r>
            <a:br>
              <a:rPr lang="en-US" sz="1400" dirty="0" smtClean="0">
                <a:solidFill>
                  <a:schemeClr val="bg1">
                    <a:lumMod val="65000"/>
                  </a:schemeClr>
                </a:solidFill>
                <a:latin typeface="Arial"/>
                <a:cs typeface="Arial"/>
              </a:rPr>
            </a:br>
            <a:r>
              <a:rPr lang="en-US" sz="1400" dirty="0" smtClean="0">
                <a:solidFill>
                  <a:schemeClr val="bg1">
                    <a:lumMod val="65000"/>
                  </a:schemeClr>
                </a:solidFill>
                <a:latin typeface="Arial"/>
                <a:cs typeface="Arial"/>
              </a:rPr>
              <a:t>low-carbon propulsion technology</a:t>
            </a:r>
            <a:endParaRPr lang="en-US" sz="1400" dirty="0">
              <a:solidFill>
                <a:schemeClr val="bg1">
                  <a:lumMod val="65000"/>
                </a:schemeClr>
              </a:solidFill>
              <a:latin typeface="Arial"/>
              <a:cs typeface="Arial"/>
            </a:endParaRPr>
          </a:p>
        </p:txBody>
      </p:sp>
      <p:sp>
        <p:nvSpPr>
          <p:cNvPr id="23" name="TextBox 22"/>
          <p:cNvSpPr txBox="1"/>
          <p:nvPr/>
        </p:nvSpPr>
        <p:spPr>
          <a:xfrm>
            <a:off x="3418730" y="4780726"/>
            <a:ext cx="5261202" cy="1015663"/>
          </a:xfrm>
          <a:prstGeom prst="rect">
            <a:avLst/>
          </a:prstGeom>
          <a:noFill/>
        </p:spPr>
        <p:txBody>
          <a:bodyPr wrap="square" rtlCol="0">
            <a:spAutoFit/>
          </a:bodyPr>
          <a:lstStyle/>
          <a:p>
            <a:pPr>
              <a:defRPr/>
            </a:pPr>
            <a:r>
              <a:rPr lang="en-US" b="1" dirty="0" smtClean="0">
                <a:solidFill>
                  <a:schemeClr val="tx1">
                    <a:lumMod val="85000"/>
                    <a:lumOff val="15000"/>
                  </a:schemeClr>
                </a:solidFill>
                <a:latin typeface="Arial"/>
                <a:cs typeface="Arial"/>
              </a:rPr>
              <a:t>Real-Time System-Wide Safety Assurance</a:t>
            </a:r>
          </a:p>
          <a:p>
            <a:pPr marL="285750" indent="-171450">
              <a:buFont typeface="Arial"/>
              <a:buChar char="•"/>
              <a:defRPr/>
            </a:pPr>
            <a:r>
              <a:rPr lang="en-US" sz="1400" dirty="0" smtClean="0">
                <a:solidFill>
                  <a:schemeClr val="tx1">
                    <a:lumMod val="85000"/>
                    <a:lumOff val="15000"/>
                  </a:schemeClr>
                </a:solidFill>
                <a:latin typeface="Arial"/>
                <a:ea typeface="Arial" charset="0"/>
                <a:cs typeface="Arial"/>
              </a:rPr>
              <a:t>Develop an integrated prototype of a real-time safety </a:t>
            </a:r>
            <a:br>
              <a:rPr lang="en-US" sz="1400" dirty="0" smtClean="0">
                <a:solidFill>
                  <a:schemeClr val="tx1">
                    <a:lumMod val="85000"/>
                    <a:lumOff val="15000"/>
                  </a:schemeClr>
                </a:solidFill>
                <a:latin typeface="Arial"/>
                <a:ea typeface="Arial" charset="0"/>
                <a:cs typeface="Arial"/>
              </a:rPr>
            </a:br>
            <a:r>
              <a:rPr lang="en-US" sz="1400" dirty="0" smtClean="0">
                <a:solidFill>
                  <a:schemeClr val="tx1">
                    <a:lumMod val="85000"/>
                    <a:lumOff val="15000"/>
                  </a:schemeClr>
                </a:solidFill>
                <a:latin typeface="Arial"/>
                <a:ea typeface="Arial" charset="0"/>
                <a:cs typeface="Arial"/>
              </a:rPr>
              <a:t>monitoring and assurance system</a:t>
            </a:r>
          </a:p>
          <a:p>
            <a:pPr marL="114300">
              <a:defRPr/>
            </a:pPr>
            <a:r>
              <a:rPr lang="en-US" sz="1400" b="1" dirty="0" smtClean="0">
                <a:solidFill>
                  <a:schemeClr val="tx1">
                    <a:lumMod val="85000"/>
                    <a:lumOff val="15000"/>
                  </a:schemeClr>
                </a:solidFill>
                <a:latin typeface="Arial"/>
                <a:ea typeface="Arial" charset="0"/>
                <a:cs typeface="Arial"/>
              </a:rPr>
              <a:t>Lead: Jessica Nowinski</a:t>
            </a:r>
          </a:p>
        </p:txBody>
      </p:sp>
      <p:sp>
        <p:nvSpPr>
          <p:cNvPr id="24" name="TextBox 23"/>
          <p:cNvSpPr txBox="1"/>
          <p:nvPr/>
        </p:nvSpPr>
        <p:spPr>
          <a:xfrm>
            <a:off x="3418730" y="5805666"/>
            <a:ext cx="5620756" cy="800219"/>
          </a:xfrm>
          <a:prstGeom prst="rect">
            <a:avLst/>
          </a:prstGeom>
          <a:noFill/>
        </p:spPr>
        <p:txBody>
          <a:bodyPr wrap="square" rtlCol="0">
            <a:spAutoFit/>
          </a:bodyPr>
          <a:lstStyle/>
          <a:p>
            <a:pPr>
              <a:defRPr/>
            </a:pPr>
            <a:r>
              <a:rPr lang="en-US" b="1" dirty="0" smtClean="0">
                <a:solidFill>
                  <a:schemeClr val="tx1">
                    <a:lumMod val="85000"/>
                    <a:lumOff val="15000"/>
                  </a:schemeClr>
                </a:solidFill>
                <a:latin typeface="Arial"/>
                <a:cs typeface="Arial"/>
              </a:rPr>
              <a:t>Assured Autonomy for Aviation Transformation</a:t>
            </a:r>
          </a:p>
          <a:p>
            <a:pPr marL="285750" indent="-171450">
              <a:buFont typeface="Arial"/>
              <a:buChar char="•"/>
              <a:defRPr/>
            </a:pPr>
            <a:r>
              <a:rPr lang="en-US" sz="1400" dirty="0" smtClean="0">
                <a:solidFill>
                  <a:schemeClr val="tx1">
                    <a:lumMod val="85000"/>
                    <a:lumOff val="15000"/>
                  </a:schemeClr>
                </a:solidFill>
                <a:latin typeface="Arial"/>
                <a:cs typeface="Arial"/>
              </a:rPr>
              <a:t>Develop high impact aviation autonomy applications</a:t>
            </a:r>
          </a:p>
          <a:p>
            <a:pPr marL="114300">
              <a:defRPr/>
            </a:pPr>
            <a:r>
              <a:rPr lang="en-US" sz="1400" b="1" dirty="0" smtClean="0">
                <a:solidFill>
                  <a:schemeClr val="tx1">
                    <a:lumMod val="85000"/>
                    <a:lumOff val="15000"/>
                  </a:schemeClr>
                </a:solidFill>
                <a:latin typeface="Arial"/>
                <a:ea typeface="Arial" charset="0"/>
                <a:cs typeface="Arial"/>
              </a:rPr>
              <a:t>Lead: Mark </a:t>
            </a:r>
            <a:r>
              <a:rPr lang="en-US" sz="1400" b="1" dirty="0" err="1" smtClean="0">
                <a:solidFill>
                  <a:schemeClr val="tx1">
                    <a:lumMod val="85000"/>
                    <a:lumOff val="15000"/>
                  </a:schemeClr>
                </a:solidFill>
                <a:latin typeface="Arial"/>
                <a:ea typeface="Arial" charset="0"/>
                <a:cs typeface="Arial"/>
              </a:rPr>
              <a:t>Ballin</a:t>
            </a:r>
            <a:endParaRPr lang="en-US" sz="1400" b="1" dirty="0" smtClean="0">
              <a:solidFill>
                <a:schemeClr val="tx1">
                  <a:lumMod val="85000"/>
                  <a:lumOff val="15000"/>
                </a:schemeClr>
              </a:solidFill>
              <a:latin typeface="Arial"/>
              <a:ea typeface="Arial" charset="0"/>
              <a:cs typeface="Arial"/>
            </a:endParaRPr>
          </a:p>
        </p:txBody>
      </p:sp>
      <p:pic>
        <p:nvPicPr>
          <p:cNvPr id="25" name="Picture 24" descr="3_technology_convergen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4971" y="5044307"/>
            <a:ext cx="1371600" cy="1371600"/>
          </a:xfrm>
          <a:prstGeom prst="rect">
            <a:avLst/>
          </a:prstGeom>
        </p:spPr>
      </p:pic>
      <p:pic>
        <p:nvPicPr>
          <p:cNvPr id="26" name="Picture 25" descr="1_global_mobility_urban_spher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4971" y="1280873"/>
            <a:ext cx="1371600" cy="1371600"/>
          </a:xfrm>
          <a:prstGeom prst="rect">
            <a:avLst/>
          </a:prstGeom>
        </p:spPr>
      </p:pic>
      <p:pic>
        <p:nvPicPr>
          <p:cNvPr id="27" name="Picture 26" descr="2_enviro_challenges_v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4971" y="3162590"/>
            <a:ext cx="1371600" cy="1371600"/>
          </a:xfrm>
          <a:prstGeom prst="rect">
            <a:avLst/>
          </a:prstGeom>
        </p:spPr>
      </p:pic>
      <p:pic>
        <p:nvPicPr>
          <p:cNvPr id="28" name="Picture 27" descr="1_web.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5371" y="1466982"/>
            <a:ext cx="493776" cy="493776"/>
          </a:xfrm>
          <a:prstGeom prst="rect">
            <a:avLst/>
          </a:prstGeom>
        </p:spPr>
      </p:pic>
      <p:pic>
        <p:nvPicPr>
          <p:cNvPr id="29" name="Picture 28" descr="2_web.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35371" y="2408861"/>
            <a:ext cx="493776" cy="493776"/>
          </a:xfrm>
          <a:prstGeom prst="rect">
            <a:avLst/>
          </a:prstGeom>
        </p:spPr>
      </p:pic>
      <p:pic>
        <p:nvPicPr>
          <p:cNvPr id="30" name="Picture 29" descr="3_web.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35371" y="3206956"/>
            <a:ext cx="493776" cy="493776"/>
          </a:xfrm>
          <a:prstGeom prst="rect">
            <a:avLst/>
          </a:prstGeom>
        </p:spPr>
      </p:pic>
      <p:pic>
        <p:nvPicPr>
          <p:cNvPr id="31" name="Picture 30" descr="4_web.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35371" y="4005051"/>
            <a:ext cx="493776" cy="493776"/>
          </a:xfrm>
          <a:prstGeom prst="rect">
            <a:avLst/>
          </a:prstGeom>
        </p:spPr>
      </p:pic>
      <p:pic>
        <p:nvPicPr>
          <p:cNvPr id="32" name="Picture 31" descr="5_web.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35371" y="4803146"/>
            <a:ext cx="493776" cy="493776"/>
          </a:xfrm>
          <a:prstGeom prst="rect">
            <a:avLst/>
          </a:prstGeom>
        </p:spPr>
      </p:pic>
      <p:pic>
        <p:nvPicPr>
          <p:cNvPr id="33" name="Picture 32" descr="6_web.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35371" y="5768987"/>
            <a:ext cx="493776" cy="493776"/>
          </a:xfrm>
          <a:prstGeom prst="rect">
            <a:avLst/>
          </a:prstGeom>
        </p:spPr>
      </p:pic>
    </p:spTree>
    <p:extLst>
      <p:ext uri="{BB962C8B-B14F-4D97-AF65-F5344CB8AC3E}">
        <p14:creationId xmlns:p14="http://schemas.microsoft.com/office/powerpoint/2010/main" val="4250703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228601"/>
            <a:ext cx="7919681" cy="592348"/>
          </a:xfrm>
        </p:spPr>
        <p:txBody>
          <a:bodyPr/>
          <a:lstStyle/>
          <a:p>
            <a:r>
              <a:rPr lang="en-US" dirty="0">
                <a:solidFill>
                  <a:srgbClr val="1F497D"/>
                </a:solidFill>
                <a:latin typeface="Arial"/>
                <a:cs typeface="Arial"/>
              </a:rPr>
              <a:t>ARMD Strategic Portfolio Model</a:t>
            </a:r>
          </a:p>
        </p:txBody>
      </p:sp>
      <p:pic>
        <p:nvPicPr>
          <p:cNvPr id="6" name="Picture 5" descr="6-strategic-thrust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 y="3962400"/>
            <a:ext cx="3949190" cy="2209800"/>
          </a:xfrm>
          <a:prstGeom prst="rect">
            <a:avLst/>
          </a:prstGeom>
        </p:spPr>
      </p:pic>
      <p:grpSp>
        <p:nvGrpSpPr>
          <p:cNvPr id="7" name="Group 6"/>
          <p:cNvGrpSpPr>
            <a:grpSpLocks noChangeAspect="1"/>
          </p:cNvGrpSpPr>
          <p:nvPr/>
        </p:nvGrpSpPr>
        <p:grpSpPr>
          <a:xfrm>
            <a:off x="2819400" y="838201"/>
            <a:ext cx="3302726" cy="2839583"/>
            <a:chOff x="3261538" y="564376"/>
            <a:chExt cx="2685611" cy="1924123"/>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1538" y="564376"/>
              <a:ext cx="2685611" cy="1924123"/>
            </a:xfrm>
            <a:prstGeom prst="rect">
              <a:avLst/>
            </a:prstGeom>
            <a:ln>
              <a:solidFill>
                <a:schemeClr val="tx1">
                  <a:lumMod val="75000"/>
                  <a:lumOff val="25000"/>
                </a:schemeClr>
              </a:solidFill>
            </a:ln>
            <a:effectLst/>
          </p:spPr>
        </p:pic>
        <p:sp>
          <p:nvSpPr>
            <p:cNvPr id="9" name="TextBox 8"/>
            <p:cNvSpPr txBox="1"/>
            <p:nvPr/>
          </p:nvSpPr>
          <p:spPr>
            <a:xfrm>
              <a:off x="3262672" y="1186706"/>
              <a:ext cx="2674152" cy="250262"/>
            </a:xfrm>
            <a:prstGeom prst="rect">
              <a:avLst/>
            </a:prstGeom>
            <a:solidFill>
              <a:schemeClr val="accent6">
                <a:lumMod val="75000"/>
                <a:alpha val="7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prstClr val="white"/>
                  </a:solidFill>
                </a:rPr>
                <a:t>Strategic Thrust Roadmaps</a:t>
              </a:r>
            </a:p>
          </p:txBody>
        </p:sp>
      </p:grpSp>
      <p:grpSp>
        <p:nvGrpSpPr>
          <p:cNvPr id="10" name="Group 9"/>
          <p:cNvGrpSpPr>
            <a:grpSpLocks noChangeAspect="1"/>
          </p:cNvGrpSpPr>
          <p:nvPr/>
        </p:nvGrpSpPr>
        <p:grpSpPr>
          <a:xfrm>
            <a:off x="5816070" y="3885101"/>
            <a:ext cx="3327929" cy="2591899"/>
            <a:chOff x="6640194" y="2479251"/>
            <a:chExt cx="2641573" cy="1714500"/>
          </a:xfrm>
        </p:grpSpPr>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40194" y="2479251"/>
              <a:ext cx="2519280" cy="1714500"/>
            </a:xfrm>
            <a:prstGeom prst="rect">
              <a:avLst/>
            </a:prstGeom>
            <a:ln>
              <a:solidFill>
                <a:schemeClr val="tx1">
                  <a:lumMod val="75000"/>
                  <a:lumOff val="25000"/>
                </a:schemeClr>
              </a:solidFill>
            </a:ln>
            <a:effectLst/>
          </p:spPr>
        </p:pic>
        <p:sp>
          <p:nvSpPr>
            <p:cNvPr id="12" name="TextBox 11"/>
            <p:cNvSpPr txBox="1"/>
            <p:nvPr/>
          </p:nvSpPr>
          <p:spPr>
            <a:xfrm>
              <a:off x="6764317" y="3185649"/>
              <a:ext cx="2517450" cy="244307"/>
            </a:xfrm>
            <a:prstGeom prst="rect">
              <a:avLst/>
            </a:prstGeom>
            <a:solidFill>
              <a:srgbClr val="E46C0A">
                <a:alpha val="70000"/>
              </a:srgb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rgbClr val="FFFFFF"/>
                  </a:solidFill>
                </a:rPr>
                <a:t>Tech Challenges</a:t>
              </a:r>
            </a:p>
          </p:txBody>
        </p:sp>
      </p:grpSp>
      <p:sp>
        <p:nvSpPr>
          <p:cNvPr id="13" name="TextBox 12"/>
          <p:cNvSpPr txBox="1"/>
          <p:nvPr/>
        </p:nvSpPr>
        <p:spPr>
          <a:xfrm>
            <a:off x="0" y="1219201"/>
            <a:ext cx="1828800" cy="830997"/>
          </a:xfrm>
          <a:prstGeom prst="rect">
            <a:avLst/>
          </a:prstGeom>
          <a:noFill/>
        </p:spPr>
        <p:txBody>
          <a:bodyPr wrap="square" rtlCol="0">
            <a:spAutoFit/>
          </a:bodyPr>
          <a:lstStyle/>
          <a:p>
            <a:r>
              <a:rPr lang="en-US" sz="1600" dirty="0">
                <a:solidFill>
                  <a:prstClr val="black">
                    <a:lumMod val="75000"/>
                    <a:lumOff val="25000"/>
                  </a:prstClr>
                </a:solidFill>
                <a:latin typeface="Arial"/>
                <a:ea typeface="ＭＳ Ｐゴシック" charset="0"/>
                <a:cs typeface="Arial"/>
              </a:rPr>
              <a:t>SIP Outcomes Drive Top-Down Planning</a:t>
            </a:r>
          </a:p>
        </p:txBody>
      </p:sp>
      <p:sp>
        <p:nvSpPr>
          <p:cNvPr id="14" name="TextBox 13"/>
          <p:cNvSpPr txBox="1"/>
          <p:nvPr/>
        </p:nvSpPr>
        <p:spPr>
          <a:xfrm>
            <a:off x="7162802" y="1143000"/>
            <a:ext cx="1785081" cy="1569660"/>
          </a:xfrm>
          <a:prstGeom prst="rect">
            <a:avLst/>
          </a:prstGeom>
          <a:noFill/>
        </p:spPr>
        <p:txBody>
          <a:bodyPr wrap="square" rtlCol="0">
            <a:spAutoFit/>
          </a:bodyPr>
          <a:lstStyle/>
          <a:p>
            <a:pPr algn="r"/>
            <a:r>
              <a:rPr lang="en-US" sz="1600" dirty="0">
                <a:solidFill>
                  <a:prstClr val="black">
                    <a:lumMod val="75000"/>
                    <a:lumOff val="25000"/>
                  </a:prstClr>
                </a:solidFill>
                <a:latin typeface="Arial"/>
                <a:ea typeface="ＭＳ Ｐゴシック" charset="0"/>
                <a:cs typeface="Arial"/>
              </a:rPr>
              <a:t>Roadmaps Provide Guidance for NASA Project / Center Innovation and Planning</a:t>
            </a:r>
          </a:p>
        </p:txBody>
      </p:sp>
      <p:sp>
        <p:nvSpPr>
          <p:cNvPr id="15" name="TextBox 14"/>
          <p:cNvSpPr txBox="1"/>
          <p:nvPr/>
        </p:nvSpPr>
        <p:spPr>
          <a:xfrm>
            <a:off x="3707216" y="5048469"/>
            <a:ext cx="2222500" cy="830997"/>
          </a:xfrm>
          <a:prstGeom prst="rect">
            <a:avLst/>
          </a:prstGeom>
          <a:noFill/>
        </p:spPr>
        <p:txBody>
          <a:bodyPr wrap="square" rtlCol="0">
            <a:spAutoFit/>
          </a:bodyPr>
          <a:lstStyle/>
          <a:p>
            <a:pPr algn="ctr"/>
            <a:r>
              <a:rPr lang="en-US" sz="1600" dirty="0">
                <a:solidFill>
                  <a:prstClr val="black">
                    <a:lumMod val="75000"/>
                    <a:lumOff val="25000"/>
                  </a:prstClr>
                </a:solidFill>
                <a:latin typeface="Arial"/>
                <a:ea typeface="ＭＳ Ｐゴシック" charset="0"/>
                <a:cs typeface="Arial"/>
              </a:rPr>
              <a:t>Partnerships &amp; Performance Create a Feedback Loop</a:t>
            </a:r>
          </a:p>
        </p:txBody>
      </p:sp>
      <p:pic>
        <p:nvPicPr>
          <p:cNvPr id="16" name="Picture 15" descr="orange-arr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8637" y="2133602"/>
            <a:ext cx="1431783" cy="1382615"/>
          </a:xfrm>
          <a:prstGeom prst="rect">
            <a:avLst/>
          </a:prstGeom>
        </p:spPr>
      </p:pic>
      <p:pic>
        <p:nvPicPr>
          <p:cNvPr id="17" name="Picture 16" descr="green-arrow.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224012" y="2104031"/>
            <a:ext cx="1420376" cy="1371600"/>
          </a:xfrm>
          <a:prstGeom prst="rect">
            <a:avLst/>
          </a:prstGeom>
        </p:spPr>
      </p:pic>
      <p:pic>
        <p:nvPicPr>
          <p:cNvPr id="18" name="Picture 17" descr="blue-arro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3251485">
            <a:off x="4008342" y="5322357"/>
            <a:ext cx="1465676" cy="1415344"/>
          </a:xfrm>
          <a:prstGeom prst="rect">
            <a:avLst/>
          </a:prstGeom>
        </p:spPr>
      </p:pic>
    </p:spTree>
    <p:extLst>
      <p:ext uri="{BB962C8B-B14F-4D97-AF65-F5344CB8AC3E}">
        <p14:creationId xmlns:p14="http://schemas.microsoft.com/office/powerpoint/2010/main" val="369575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812ADB-0C09-964E-BA31-EB411B871CD0}" type="slidenum">
              <a:rPr lang="en-US" smtClean="0">
                <a:solidFill>
                  <a:prstClr val="black">
                    <a:tint val="75000"/>
                  </a:prstClr>
                </a:solidFill>
              </a:rPr>
              <a:pPr/>
              <a:t>4</a:t>
            </a:fld>
            <a:endParaRPr lang="en-US" dirty="0">
              <a:solidFill>
                <a:prstClr val="black">
                  <a:tint val="75000"/>
                </a:prstClr>
              </a:solidFill>
            </a:endParaRPr>
          </a:p>
        </p:txBody>
      </p:sp>
      <p:sp>
        <p:nvSpPr>
          <p:cNvPr id="5" name="Date Placeholder 4"/>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8" name="TextBox 7"/>
          <p:cNvSpPr txBox="1"/>
          <p:nvPr/>
        </p:nvSpPr>
        <p:spPr>
          <a:xfrm>
            <a:off x="622854" y="5906199"/>
            <a:ext cx="7818783" cy="246221"/>
          </a:xfrm>
          <a:prstGeom prst="rect">
            <a:avLst/>
          </a:prstGeom>
          <a:noFill/>
        </p:spPr>
        <p:txBody>
          <a:bodyPr wrap="square" rtlCol="0">
            <a:spAutoFit/>
          </a:bodyPr>
          <a:lstStyle/>
          <a:p>
            <a:r>
              <a:rPr lang="en-US" sz="1000" i="1" dirty="0">
                <a:solidFill>
                  <a:schemeClr val="tx1">
                    <a:lumMod val="50000"/>
                    <a:lumOff val="50000"/>
                  </a:schemeClr>
                </a:solidFill>
                <a:latin typeface="Arial" panose="020B0604020202020204" pitchFamily="34" charset="0"/>
                <a:cs typeface="Arial" panose="020B0604020202020204" pitchFamily="34" charset="0"/>
              </a:rPr>
              <a:t>Airbus, Commercial Aviation Accidents1958 – 2014: A Statistical </a:t>
            </a:r>
            <a:r>
              <a:rPr lang="en-US" sz="1000" i="1" dirty="0" smtClean="0">
                <a:solidFill>
                  <a:schemeClr val="tx1">
                    <a:lumMod val="50000"/>
                    <a:lumOff val="50000"/>
                  </a:schemeClr>
                </a:solidFill>
                <a:latin typeface="Arial" panose="020B0604020202020204" pitchFamily="34" charset="0"/>
                <a:cs typeface="Arial" panose="020B0604020202020204" pitchFamily="34" charset="0"/>
              </a:rPr>
              <a:t>Analysis</a:t>
            </a:r>
            <a:endParaRPr lang="en-US" sz="10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Picture 8" descr="This chart shows the moving average accident rate per million flights for 1st, 2nd, 3rd and 4th generation aircraft.  For aircraft with less than 10 years of operation, the moving average is based on years of operation and after those initial 10 years, the number is based on a 10 year moving average.  The first generation aircraft line begins at 1958, spikes to 12 and gradually reduces to 2 before it remains between 3 and 8 through 2014.  The second generation aircraft line begins in 1964, spike to 7 and gradually reduces to .75 in 1994 and from there increases back to 2 in 2014.  The third generation aircraft line starts in 1981 spikes to 12 before it decreases to between .25 and .5 in 1985 to 2014.  The fourth generation aircraft line starts at 12 in 1991 and gradually decrease between 0 and .25 between 2003 and 2014.  The take-away is that new generation of aircraft have the highest accident rates within the first few years of ope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2" y="1121546"/>
            <a:ext cx="8621423" cy="4614911"/>
          </a:xfrm>
          <a:prstGeom prst="rect">
            <a:avLst/>
          </a:prstGeom>
        </p:spPr>
      </p:pic>
      <p:sp>
        <p:nvSpPr>
          <p:cNvPr id="2" name="Title 1"/>
          <p:cNvSpPr>
            <a:spLocks noGrp="1"/>
          </p:cNvSpPr>
          <p:nvPr>
            <p:ph type="title"/>
          </p:nvPr>
        </p:nvSpPr>
        <p:spPr/>
        <p:txBody>
          <a:bodyPr/>
          <a:lstStyle/>
          <a:p>
            <a:r>
              <a:rPr lang="en-US" dirty="0" smtClean="0"/>
              <a:t>Why Real-time?</a:t>
            </a:r>
            <a:endParaRPr lang="en-US" dirty="0"/>
          </a:p>
        </p:txBody>
      </p:sp>
    </p:spTree>
    <p:extLst>
      <p:ext uri="{BB962C8B-B14F-4D97-AF65-F5344CB8AC3E}">
        <p14:creationId xmlns:p14="http://schemas.microsoft.com/office/powerpoint/2010/main" val="38325115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ARMD Roadmap Elements</a:t>
            </a:r>
            <a:endParaRPr lang="en-US" dirty="0"/>
          </a:p>
        </p:txBody>
      </p:sp>
      <p:sp>
        <p:nvSpPr>
          <p:cNvPr id="4" name="Slide Number Placeholder 3"/>
          <p:cNvSpPr>
            <a:spLocks noGrp="1"/>
          </p:cNvSpPr>
          <p:nvPr>
            <p:ph type="sldNum" sz="quarter" idx="4"/>
          </p:nvPr>
        </p:nvSpPr>
        <p:spPr/>
        <p:txBody>
          <a:bodyPr/>
          <a:lstStyle/>
          <a:p>
            <a:fld id="{C9812ADB-0C09-964E-BA31-EB411B871CD0}" type="slidenum">
              <a:rPr lang="en-US" smtClean="0">
                <a:solidFill>
                  <a:prstClr val="black">
                    <a:tint val="75000"/>
                  </a:prstClr>
                </a:solidFill>
              </a:rPr>
              <a:pPr/>
              <a:t>5</a:t>
            </a:fld>
            <a:endParaRPr lang="en-US" dirty="0">
              <a:solidFill>
                <a:prstClr val="black">
                  <a:tint val="75000"/>
                </a:prstClr>
              </a:solidFill>
            </a:endParaRPr>
          </a:p>
        </p:txBody>
      </p:sp>
      <p:sp>
        <p:nvSpPr>
          <p:cNvPr id="30" name="Date Placeholder 29"/>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9" name="Rectangle 8" descr="&quot;&quot;"/>
          <p:cNvSpPr/>
          <p:nvPr/>
        </p:nvSpPr>
        <p:spPr>
          <a:xfrm>
            <a:off x="173038" y="1229044"/>
            <a:ext cx="436563" cy="155786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446882" y="1854092"/>
            <a:ext cx="1676400"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Design Lifecycle</a:t>
            </a:r>
            <a:endParaRPr lang="en-US" sz="1400" dirty="0">
              <a:solidFill>
                <a:schemeClr val="bg1"/>
              </a:solidFill>
              <a:latin typeface="Arial" panose="020B0604020202020204" pitchFamily="34" charset="0"/>
              <a:cs typeface="Arial" panose="020B0604020202020204" pitchFamily="34" charset="0"/>
            </a:endParaRPr>
          </a:p>
        </p:txBody>
      </p:sp>
      <p:sp>
        <p:nvSpPr>
          <p:cNvPr id="27" name="Rectangle 26" descr="&quot;&quot;"/>
          <p:cNvSpPr/>
          <p:nvPr/>
        </p:nvSpPr>
        <p:spPr>
          <a:xfrm>
            <a:off x="173038" y="3176377"/>
            <a:ext cx="436563" cy="155786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rot="16200000">
            <a:off x="-416255" y="3719921"/>
            <a:ext cx="1617137" cy="523220"/>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Safety Assurance Methods</a:t>
            </a:r>
            <a:endParaRPr lang="en-US" sz="1400" dirty="0">
              <a:solidFill>
                <a:schemeClr val="bg1"/>
              </a:solidFill>
              <a:latin typeface="Arial" panose="020B0604020202020204" pitchFamily="34" charset="0"/>
              <a:cs typeface="Arial" panose="020B0604020202020204" pitchFamily="34" charset="0"/>
            </a:endParaRPr>
          </a:p>
        </p:txBody>
      </p:sp>
      <p:sp>
        <p:nvSpPr>
          <p:cNvPr id="12" name="Rectangle 11" descr="&quot;&quot;"/>
          <p:cNvSpPr/>
          <p:nvPr/>
        </p:nvSpPr>
        <p:spPr>
          <a:xfrm>
            <a:off x="653922" y="2067245"/>
            <a:ext cx="8490078" cy="719667"/>
          </a:xfrm>
          <a:prstGeom prst="rect">
            <a:avLst/>
          </a:prstGeom>
          <a:solidFill>
            <a:srgbClr val="65B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12802" y="2242411"/>
            <a:ext cx="1100666"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DESIGN</a:t>
            </a:r>
            <a:endParaRPr lang="en-US" sz="16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2059299" y="2242411"/>
            <a:ext cx="1963901"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DEVELOPMENT</a:t>
            </a:r>
            <a:endParaRPr lang="en-US" sz="16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4169027" y="2242411"/>
            <a:ext cx="1340972"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TRAINING</a:t>
            </a:r>
            <a:endParaRPr lang="en-US" sz="1600" b="1"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5655828" y="2242411"/>
            <a:ext cx="1547410"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OPERATION</a:t>
            </a:r>
            <a:endParaRPr lang="en-US" sz="16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7349068" y="2242411"/>
            <a:ext cx="1763681"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MAINTENANCE</a:t>
            </a:r>
            <a:endParaRPr lang="en-US" sz="1600" b="1" dirty="0">
              <a:solidFill>
                <a:schemeClr val="bg1"/>
              </a:solidFill>
              <a:latin typeface="Arial" panose="020B0604020202020204" pitchFamily="34" charset="0"/>
              <a:cs typeface="Arial" panose="020B0604020202020204" pitchFamily="34" charset="0"/>
            </a:endParaRPr>
          </a:p>
        </p:txBody>
      </p:sp>
      <p:sp>
        <p:nvSpPr>
          <p:cNvPr id="48" name="Rectangle 47" descr="&quot;&quot;"/>
          <p:cNvSpPr/>
          <p:nvPr/>
        </p:nvSpPr>
        <p:spPr>
          <a:xfrm>
            <a:off x="665005" y="3189073"/>
            <a:ext cx="8490078" cy="1545171"/>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43260" y="3287517"/>
            <a:ext cx="1416039" cy="307777"/>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Requirements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1" name="TextBox 50"/>
          <p:cNvSpPr txBox="1"/>
          <p:nvPr/>
        </p:nvSpPr>
        <p:spPr>
          <a:xfrm>
            <a:off x="2184193" y="3287517"/>
            <a:ext cx="1416039" cy="954107"/>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Testing</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Certification Standards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2" name="TextBox 51"/>
          <p:cNvSpPr txBox="1"/>
          <p:nvPr/>
        </p:nvSpPr>
        <p:spPr>
          <a:xfrm>
            <a:off x="4023200" y="3287515"/>
            <a:ext cx="1416039" cy="954107"/>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Best Practices</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Proficiency Standards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3" name="TextBox 52"/>
          <p:cNvSpPr txBox="1"/>
          <p:nvPr/>
        </p:nvSpPr>
        <p:spPr>
          <a:xfrm>
            <a:off x="5669639" y="3287514"/>
            <a:ext cx="1416039" cy="1169551"/>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Standard Procedures</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Emergency Procedures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4" name="TextBox 53"/>
          <p:cNvSpPr txBox="1"/>
          <p:nvPr/>
        </p:nvSpPr>
        <p:spPr>
          <a:xfrm>
            <a:off x="7508646" y="3287513"/>
            <a:ext cx="1416039" cy="523220"/>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Scheduled Checks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pic>
        <p:nvPicPr>
          <p:cNvPr id="15" name="Picture 14" descr="Somone doing maintenance work on an airplane."/>
          <p:cNvPicPr>
            <a:picLocks noChangeAspect="1"/>
          </p:cNvPicPr>
          <p:nvPr/>
        </p:nvPicPr>
        <p:blipFill>
          <a:blip r:embed="rId3"/>
          <a:stretch>
            <a:fillRect/>
          </a:stretch>
        </p:blipFill>
        <p:spPr>
          <a:xfrm>
            <a:off x="7869530" y="1552894"/>
            <a:ext cx="762000" cy="514351"/>
          </a:xfrm>
          <a:prstGeom prst="rect">
            <a:avLst/>
          </a:prstGeom>
        </p:spPr>
      </p:pic>
      <p:pic>
        <p:nvPicPr>
          <p:cNvPr id="17" name="Picture 16" descr="Airplane digital displays."/>
          <p:cNvPicPr>
            <a:picLocks noChangeAspect="1"/>
          </p:cNvPicPr>
          <p:nvPr/>
        </p:nvPicPr>
        <p:blipFill rotWithShape="1">
          <a:blip r:embed="rId4"/>
          <a:srcRect t="4776" b="7975"/>
          <a:stretch/>
        </p:blipFill>
        <p:spPr>
          <a:xfrm>
            <a:off x="6455117" y="1560305"/>
            <a:ext cx="666750" cy="506939"/>
          </a:xfrm>
          <a:prstGeom prst="rect">
            <a:avLst/>
          </a:prstGeom>
        </p:spPr>
      </p:pic>
      <p:pic>
        <p:nvPicPr>
          <p:cNvPr id="18" name="Picture 17" descr="Air Traffic Control Tower"/>
          <p:cNvPicPr>
            <a:picLocks noChangeAspect="1"/>
          </p:cNvPicPr>
          <p:nvPr/>
        </p:nvPicPr>
        <p:blipFill>
          <a:blip r:embed="rId5"/>
          <a:stretch>
            <a:fillRect/>
          </a:stretch>
        </p:blipFill>
        <p:spPr>
          <a:xfrm>
            <a:off x="5670865" y="1562421"/>
            <a:ext cx="733425" cy="504825"/>
          </a:xfrm>
          <a:prstGeom prst="rect">
            <a:avLst/>
          </a:prstGeom>
        </p:spPr>
      </p:pic>
      <p:pic>
        <p:nvPicPr>
          <p:cNvPr id="19" name="Picture 18" descr="Somone learning on a computer."/>
          <p:cNvPicPr>
            <a:picLocks noChangeAspect="1"/>
          </p:cNvPicPr>
          <p:nvPr/>
        </p:nvPicPr>
        <p:blipFill rotWithShape="1">
          <a:blip r:embed="rId6"/>
          <a:srcRect b="1299"/>
          <a:stretch/>
        </p:blipFill>
        <p:spPr>
          <a:xfrm>
            <a:off x="4382245" y="1560307"/>
            <a:ext cx="735176" cy="506939"/>
          </a:xfrm>
          <a:prstGeom prst="rect">
            <a:avLst/>
          </a:prstGeom>
        </p:spPr>
      </p:pic>
      <p:pic>
        <p:nvPicPr>
          <p:cNvPr id="20" name="Picture 19" descr="Plans for a new aircraft."/>
          <p:cNvPicPr>
            <a:picLocks noChangeAspect="1"/>
          </p:cNvPicPr>
          <p:nvPr/>
        </p:nvPicPr>
        <p:blipFill rotWithShape="1">
          <a:blip r:embed="rId7"/>
          <a:srcRect t="1019" r="3043" b="-1"/>
          <a:stretch/>
        </p:blipFill>
        <p:spPr>
          <a:xfrm>
            <a:off x="2472010" y="1403005"/>
            <a:ext cx="840400" cy="659959"/>
          </a:xfrm>
          <a:prstGeom prst="rect">
            <a:avLst/>
          </a:prstGeom>
        </p:spPr>
      </p:pic>
      <p:pic>
        <p:nvPicPr>
          <p:cNvPr id="21" name="Picture 20" descr="Design plans."/>
          <p:cNvPicPr>
            <a:picLocks noChangeAspect="1"/>
          </p:cNvPicPr>
          <p:nvPr/>
        </p:nvPicPr>
        <p:blipFill>
          <a:blip r:embed="rId8"/>
          <a:stretch>
            <a:fillRect/>
          </a:stretch>
        </p:blipFill>
        <p:spPr>
          <a:xfrm>
            <a:off x="883732" y="1559392"/>
            <a:ext cx="947063" cy="529904"/>
          </a:xfrm>
          <a:prstGeom prst="rect">
            <a:avLst/>
          </a:prstGeom>
        </p:spPr>
      </p:pic>
      <p:sp>
        <p:nvSpPr>
          <p:cNvPr id="22" name="Down Arrow 21" descr="Up arrow."/>
          <p:cNvSpPr/>
          <p:nvPr/>
        </p:nvSpPr>
        <p:spPr>
          <a:xfrm flipV="1">
            <a:off x="1104639" y="2834417"/>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Down Arrow 55" descr="Up arrow."/>
          <p:cNvSpPr/>
          <p:nvPr/>
        </p:nvSpPr>
        <p:spPr>
          <a:xfrm flipV="1">
            <a:off x="2737225" y="2826712"/>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own Arrow 56" descr="Up arrow."/>
          <p:cNvSpPr/>
          <p:nvPr/>
        </p:nvSpPr>
        <p:spPr>
          <a:xfrm flipV="1">
            <a:off x="4539677" y="2834417"/>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own Arrow 57" descr="Up arrow."/>
          <p:cNvSpPr/>
          <p:nvPr/>
        </p:nvSpPr>
        <p:spPr>
          <a:xfrm flipV="1">
            <a:off x="6172262" y="2826712"/>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own Arrow 58" descr="Up arrow."/>
          <p:cNvSpPr/>
          <p:nvPr/>
        </p:nvSpPr>
        <p:spPr>
          <a:xfrm flipV="1">
            <a:off x="8075921" y="2834417"/>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5725562" y="2535613"/>
            <a:ext cx="1444194" cy="307777"/>
            <a:chOff x="1526133" y="5628563"/>
            <a:chExt cx="1444194" cy="307777"/>
          </a:xfrm>
        </p:grpSpPr>
        <p:sp>
          <p:nvSpPr>
            <p:cNvPr id="45" name="Rectangle 44" descr="&quot;&quot;"/>
            <p:cNvSpPr/>
            <p:nvPr/>
          </p:nvSpPr>
          <p:spPr>
            <a:xfrm>
              <a:off x="1526133" y="5643861"/>
              <a:ext cx="1444194" cy="2771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1541281" y="5628563"/>
              <a:ext cx="1285651"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MITIGATION</a:t>
              </a:r>
              <a:endParaRPr lang="en-US" sz="1400" dirty="0">
                <a:solidFill>
                  <a:schemeClr val="bg1"/>
                </a:solidFill>
                <a:latin typeface="Arial" panose="020B0604020202020204" pitchFamily="34" charset="0"/>
                <a:cs typeface="Arial" panose="020B0604020202020204" pitchFamily="34" charset="0"/>
              </a:endParaRPr>
            </a:p>
          </p:txBody>
        </p:sp>
      </p:grpSp>
      <p:sp>
        <p:nvSpPr>
          <p:cNvPr id="7" name="Bent Arrow 6"/>
          <p:cNvSpPr/>
          <p:nvPr/>
        </p:nvSpPr>
        <p:spPr>
          <a:xfrm rot="10800000" flipH="1">
            <a:off x="3185422" y="4731597"/>
            <a:ext cx="1842193" cy="1003673"/>
          </a:xfrm>
          <a:prstGeom prst="bentArrow">
            <a:avLst>
              <a:gd name="adj1" fmla="val 23447"/>
              <a:gd name="adj2" fmla="val 22250"/>
              <a:gd name="adj3" fmla="val 29461"/>
              <a:gd name="adj4" fmla="val 43750"/>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Rectangle 48" descr="&quot;&quot;"/>
          <p:cNvSpPr/>
          <p:nvPr/>
        </p:nvSpPr>
        <p:spPr>
          <a:xfrm>
            <a:off x="5097529" y="5387822"/>
            <a:ext cx="1526133" cy="2771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5117423" y="5372525"/>
            <a:ext cx="1538567"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ASSESSMENT</a:t>
            </a:r>
            <a:endParaRPr lang="en-US" sz="1400" dirty="0">
              <a:solidFill>
                <a:schemeClr val="bg1"/>
              </a:solidFill>
              <a:latin typeface="Arial" panose="020B0604020202020204" pitchFamily="34" charset="0"/>
              <a:cs typeface="Arial" panose="020B0604020202020204" pitchFamily="34" charset="0"/>
            </a:endParaRPr>
          </a:p>
        </p:txBody>
      </p:sp>
      <p:sp>
        <p:nvSpPr>
          <p:cNvPr id="8" name="Up-Down Arrow 7"/>
          <p:cNvSpPr/>
          <p:nvPr/>
        </p:nvSpPr>
        <p:spPr>
          <a:xfrm>
            <a:off x="6186476" y="4782807"/>
            <a:ext cx="274542" cy="583767"/>
          </a:xfrm>
          <a:prstGeom prst="upDownArrow">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Up Arrow 10" descr="orange arrow pointing up and to the left"/>
          <p:cNvSpPr/>
          <p:nvPr/>
        </p:nvSpPr>
        <p:spPr>
          <a:xfrm>
            <a:off x="6637143" y="2847152"/>
            <a:ext cx="664304" cy="2816427"/>
          </a:xfrm>
          <a:prstGeom prst="lef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descr="&quot;&quot;"/>
          <p:cNvSpPr/>
          <p:nvPr/>
        </p:nvSpPr>
        <p:spPr>
          <a:xfrm>
            <a:off x="5735806" y="4457065"/>
            <a:ext cx="1628558" cy="277180"/>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5793287" y="4441768"/>
            <a:ext cx="1355984"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MONITORING</a:t>
            </a:r>
            <a:endParaRPr lang="en-US" sz="1400" dirty="0">
              <a:solidFill>
                <a:schemeClr val="bg1"/>
              </a:solidFill>
              <a:latin typeface="Arial" panose="020B0604020202020204" pitchFamily="34" charset="0"/>
              <a:cs typeface="Arial" panose="020B0604020202020204" pitchFamily="34" charset="0"/>
            </a:endParaRPr>
          </a:p>
        </p:txBody>
      </p:sp>
      <p:sp>
        <p:nvSpPr>
          <p:cNvPr id="62" name="Rectangle 61" descr="&quot;&quot;"/>
          <p:cNvSpPr/>
          <p:nvPr/>
        </p:nvSpPr>
        <p:spPr>
          <a:xfrm>
            <a:off x="4464498" y="5828210"/>
            <a:ext cx="2971564" cy="27718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28977" y="5801446"/>
            <a:ext cx="2814902" cy="307777"/>
          </a:xfrm>
          <a:prstGeom prst="rect">
            <a:avLst/>
          </a:prstGeom>
          <a:noFill/>
        </p:spPr>
        <p:txBody>
          <a:bodyPr wrap="square" rtlCol="0">
            <a:spAutoFit/>
          </a:bodyPr>
          <a:lstStyle/>
          <a:p>
            <a:pPr algn="ctr"/>
            <a:r>
              <a:rPr lang="en-US" sz="1400" dirty="0" smtClean="0">
                <a:solidFill>
                  <a:schemeClr val="tx1">
                    <a:lumMod val="75000"/>
                    <a:lumOff val="25000"/>
                  </a:schemeClr>
                </a:solidFill>
                <a:latin typeface="Arial" panose="020B0604020202020204" pitchFamily="34" charset="0"/>
                <a:cs typeface="Arial" panose="020B0604020202020204" pitchFamily="34" charset="0"/>
              </a:rPr>
              <a:t>RSSA Functions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301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RSSA Simplified Vision</a:t>
            </a:r>
            <a:endParaRPr lang="en-US" dirty="0"/>
          </a:p>
        </p:txBody>
      </p:sp>
      <p:sp>
        <p:nvSpPr>
          <p:cNvPr id="4" name="Date Placeholder 3"/>
          <p:cNvSpPr>
            <a:spLocks noGrp="1"/>
          </p:cNvSpPr>
          <p:nvPr>
            <p:ph type="dt" sz="half" idx="2"/>
          </p:nvPr>
        </p:nvSpPr>
        <p:spPr/>
        <p:txBody>
          <a:bodyPr/>
          <a:lstStyle/>
          <a:p>
            <a:r>
              <a:rPr lang="en-US" smtClean="0">
                <a:solidFill>
                  <a:prstClr val="black">
                    <a:tint val="75000"/>
                  </a:prstClr>
                </a:solidFill>
              </a:rPr>
              <a:t>www.nasa.gov</a:t>
            </a:r>
            <a:endParaRPr lang="en-US" dirty="0">
              <a:solidFill>
                <a:prstClr val="black">
                  <a:tint val="75000"/>
                </a:prstClr>
              </a:solidFill>
            </a:endParaRPr>
          </a:p>
        </p:txBody>
      </p:sp>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descr="rssa-simplified.png"/>
          <p:cNvPicPr>
            <a:picLocks noChangeAspect="1"/>
          </p:cNvPicPr>
          <p:nvPr/>
        </p:nvPicPr>
        <p:blipFill rotWithShape="1">
          <a:blip r:embed="rId3" cstate="print">
            <a:extLst>
              <a:ext uri="{28A0092B-C50C-407E-A947-70E740481C1C}">
                <a14:useLocalDpi xmlns:a14="http://schemas.microsoft.com/office/drawing/2010/main" val="0"/>
              </a:ext>
            </a:extLst>
          </a:blip>
          <a:srcRect l="2182" t="10917" r="1865" b="9535"/>
          <a:stretch/>
        </p:blipFill>
        <p:spPr>
          <a:xfrm>
            <a:off x="199410" y="1219703"/>
            <a:ext cx="8774042" cy="484927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946" y="2788935"/>
            <a:ext cx="1054088" cy="7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rot="5400000">
            <a:off x="4803692" y="2733294"/>
            <a:ext cx="1016833" cy="113649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uLnTx/>
              <a:uFillTx/>
              <a:latin typeface="Calibri"/>
              <a:ea typeface="+mn-ea"/>
              <a:cs typeface="+mn-cs"/>
            </a:endParaRPr>
          </a:p>
        </p:txBody>
      </p:sp>
      <p:sp>
        <p:nvSpPr>
          <p:cNvPr id="10" name="Isosceles Triangle 9"/>
          <p:cNvSpPr/>
          <p:nvPr/>
        </p:nvSpPr>
        <p:spPr>
          <a:xfrm rot="8119235">
            <a:off x="4883569" y="2923658"/>
            <a:ext cx="94347" cy="119773"/>
          </a:xfrm>
          <a:prstGeom prst="triangle">
            <a:avLst/>
          </a:prstGeom>
          <a:solidFill>
            <a:srgbClr val="1F49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uLnTx/>
              <a:uFillTx/>
              <a:latin typeface="Calibri"/>
              <a:ea typeface="+mn-ea"/>
              <a:cs typeface="+mn-cs"/>
            </a:endParaRPr>
          </a:p>
        </p:txBody>
      </p:sp>
      <p:cxnSp>
        <p:nvCxnSpPr>
          <p:cNvPr id="11" name="Straight Connector 10"/>
          <p:cNvCxnSpPr>
            <a:endCxn id="10" idx="3"/>
          </p:cNvCxnSpPr>
          <p:nvPr/>
        </p:nvCxnSpPr>
        <p:spPr>
          <a:xfrm rot="5400000" flipV="1">
            <a:off x="4789044" y="2852621"/>
            <a:ext cx="88520" cy="88159"/>
          </a:xfrm>
          <a:prstGeom prst="line">
            <a:avLst/>
          </a:prstGeom>
          <a:noFill/>
          <a:ln w="9525" cap="flat" cmpd="sng" algn="ctr">
            <a:solidFill>
              <a:srgbClr val="4F81BD">
                <a:shade val="95000"/>
                <a:satMod val="105000"/>
              </a:srgbClr>
            </a:solidFill>
            <a:prstDash val="solid"/>
          </a:ln>
          <a:effectLst/>
        </p:spPr>
      </p:cxnSp>
      <p:sp>
        <p:nvSpPr>
          <p:cNvPr id="12" name="Isosceles Triangle 11"/>
          <p:cNvSpPr/>
          <p:nvPr/>
        </p:nvSpPr>
        <p:spPr>
          <a:xfrm rot="18822397">
            <a:off x="5180507" y="2785458"/>
            <a:ext cx="259166" cy="1089408"/>
          </a:xfrm>
          <a:prstGeom prst="triangle">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uLnTx/>
              <a:uFillTx/>
              <a:latin typeface="Calibri"/>
              <a:ea typeface="+mn-ea"/>
              <a:cs typeface="+mn-cs"/>
            </a:endParaRPr>
          </a:p>
        </p:txBody>
      </p:sp>
      <p:cxnSp>
        <p:nvCxnSpPr>
          <p:cNvPr id="13" name="Straight Connector 12"/>
          <p:cNvCxnSpPr/>
          <p:nvPr/>
        </p:nvCxnSpPr>
        <p:spPr>
          <a:xfrm rot="5400000" flipV="1">
            <a:off x="5060384" y="2981332"/>
            <a:ext cx="674438" cy="806013"/>
          </a:xfrm>
          <a:prstGeom prst="line">
            <a:avLst/>
          </a:prstGeom>
          <a:noFill/>
          <a:ln w="9525" cap="flat" cmpd="sng" algn="ctr">
            <a:solidFill>
              <a:srgbClr val="4F81BD">
                <a:shade val="95000"/>
                <a:satMod val="105000"/>
              </a:srgbClr>
            </a:solidFill>
            <a:prstDash val="dash"/>
          </a:ln>
          <a:effectLst/>
        </p:spPr>
      </p:cxnSp>
      <p:pic>
        <p:nvPicPr>
          <p:cNvPr id="14" name="Picture 13" descr="Screen Shot 2016-08-24 at 11.50.0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410" y="2784531"/>
            <a:ext cx="1161019" cy="1059242"/>
          </a:xfrm>
          <a:prstGeom prst="rect">
            <a:avLst/>
          </a:prstGeom>
          <a:ln w="28575" cmpd="sng">
            <a:solidFill>
              <a:schemeClr val="tx1"/>
            </a:solidFill>
          </a:ln>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3125" y="3509213"/>
            <a:ext cx="1194880" cy="768502"/>
          </a:xfrm>
          <a:prstGeom prst="rect">
            <a:avLst/>
          </a:prstGeom>
          <a:noFill/>
          <a:ln w="127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869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System-wide and Distributed</a:t>
            </a:r>
            <a:endParaRPr lang="en-US" dirty="0"/>
          </a:p>
        </p:txBody>
      </p:sp>
      <p:sp>
        <p:nvSpPr>
          <p:cNvPr id="3" name="Content Placeholder 2"/>
          <p:cNvSpPr>
            <a:spLocks noGrp="1"/>
          </p:cNvSpPr>
          <p:nvPr>
            <p:ph idx="1"/>
          </p:nvPr>
        </p:nvSpPr>
        <p:spPr/>
        <p:txBody>
          <a:bodyPr/>
          <a:lstStyle/>
          <a:p>
            <a:r>
              <a:rPr lang="en-US" sz="2000" dirty="0" smtClean="0"/>
              <a:t>Awareness and analysis capabilities must be system-wide</a:t>
            </a:r>
          </a:p>
          <a:p>
            <a:pPr lvl="1"/>
            <a:r>
              <a:rPr lang="en-US" sz="1600" dirty="0" smtClean="0"/>
              <a:t>Data sources cover the NAS for full system-awareness and accurate models</a:t>
            </a:r>
          </a:p>
          <a:p>
            <a:pPr lvl="1"/>
            <a:r>
              <a:rPr lang="en-US" sz="1600" dirty="0" smtClean="0"/>
              <a:t>Analysis may occur at the domain level (e.g. models trained for a specific airport or aircraft type) but underlying capabilities are available and distributed system-wide</a:t>
            </a:r>
          </a:p>
          <a:p>
            <a:r>
              <a:rPr lang="en-US" sz="2000" dirty="0" smtClean="0"/>
              <a:t>Decision-making and authority must be distributed</a:t>
            </a:r>
          </a:p>
          <a:p>
            <a:pPr lvl="1"/>
            <a:r>
              <a:rPr lang="en-US" sz="1600" dirty="0" smtClean="0"/>
              <a:t>Input for decision-making may be local or may require broader system-wide knowledge</a:t>
            </a:r>
          </a:p>
          <a:p>
            <a:pPr lvl="1"/>
            <a:r>
              <a:rPr lang="en-US" sz="1600" dirty="0" smtClean="0"/>
              <a:t>Authority must be designated to the operator to initiate real-time mitigations</a:t>
            </a:r>
            <a:endParaRPr lang="en-US" sz="1600" dirty="0"/>
          </a:p>
        </p:txBody>
      </p:sp>
      <p:sp>
        <p:nvSpPr>
          <p:cNvPr id="4" name="Date Placeholder 3"/>
          <p:cNvSpPr>
            <a:spLocks noGrp="1"/>
          </p:cNvSpPr>
          <p:nvPr>
            <p:ph type="dt" sz="half" idx="2"/>
          </p:nvPr>
        </p:nvSpPr>
        <p:spPr/>
        <p:txBody>
          <a:bodyPr/>
          <a:lstStyle/>
          <a:p>
            <a:r>
              <a:rPr lang="en-US" smtClean="0">
                <a:solidFill>
                  <a:prstClr val="black">
                    <a:tint val="75000"/>
                  </a:prstClr>
                </a:solidFill>
              </a:rPr>
              <a:t>www.nasa.gov</a:t>
            </a:r>
            <a:endParaRPr lang="en-US" dirty="0">
              <a:solidFill>
                <a:prstClr val="black">
                  <a:tint val="75000"/>
                </a:prstClr>
              </a:solidFill>
            </a:endParaRPr>
          </a:p>
        </p:txBody>
      </p:sp>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7</a:t>
            </a:fld>
            <a:endParaRPr lang="en-US" dirty="0">
              <a:solidFill>
                <a:prstClr val="black">
                  <a:tint val="75000"/>
                </a:prstClr>
              </a:solidFill>
            </a:endParaRPr>
          </a:p>
        </p:txBody>
      </p:sp>
      <p:grpSp>
        <p:nvGrpSpPr>
          <p:cNvPr id="33" name="Group 32"/>
          <p:cNvGrpSpPr/>
          <p:nvPr/>
        </p:nvGrpSpPr>
        <p:grpSpPr>
          <a:xfrm>
            <a:off x="302116" y="3550373"/>
            <a:ext cx="8525972" cy="2880120"/>
            <a:chOff x="302116" y="3550373"/>
            <a:chExt cx="8525972" cy="2880120"/>
          </a:xfrm>
        </p:grpSpPr>
        <p:sp>
          <p:nvSpPr>
            <p:cNvPr id="6" name="Rounded Rectangle 5"/>
            <p:cNvSpPr/>
            <p:nvPr/>
          </p:nvSpPr>
          <p:spPr>
            <a:xfrm>
              <a:off x="3718416" y="5084293"/>
              <a:ext cx="1955800" cy="609600"/>
            </a:xfrm>
            <a:prstGeom prst="round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exchange</a:t>
              </a:r>
              <a:endParaRPr lang="en-US" dirty="0"/>
            </a:p>
          </p:txBody>
        </p:sp>
        <p:sp>
          <p:nvSpPr>
            <p:cNvPr id="7" name="TextBox 6"/>
            <p:cNvSpPr txBox="1"/>
            <p:nvPr/>
          </p:nvSpPr>
          <p:spPr>
            <a:xfrm>
              <a:off x="412535" y="4169893"/>
              <a:ext cx="1571069" cy="812800"/>
            </a:xfrm>
            <a:prstGeom prst="rect">
              <a:avLst/>
            </a:prstGeom>
            <a:solidFill>
              <a:schemeClr val="tx2">
                <a:lumMod val="60000"/>
                <a:lumOff val="40000"/>
              </a:schemeClr>
            </a:solidFill>
            <a:ln>
              <a:noFill/>
            </a:ln>
            <a:effectLst/>
          </p:spPr>
          <p:txBody>
            <a:bodyPr wrap="none" lIns="137160" tIns="91440" bIns="182880" rtlCol="0">
              <a:noAutofit/>
            </a:bodyPr>
            <a:lstStyle/>
            <a:p>
              <a:pPr marL="0" indent="0">
                <a:spcBef>
                  <a:spcPts val="0"/>
                </a:spcBef>
                <a:spcAft>
                  <a:spcPts val="0"/>
                </a:spcAft>
                <a:buNone/>
              </a:pPr>
              <a:r>
                <a:rPr lang="en-US" sz="1400" b="1" dirty="0" smtClean="0">
                  <a:solidFill>
                    <a:schemeClr val="bg1"/>
                  </a:solidFill>
                  <a:latin typeface="+mj-lt"/>
                  <a:cs typeface="Arial"/>
                </a:rPr>
                <a:t>AOC</a:t>
              </a:r>
              <a:endParaRPr lang="en-US" sz="1400" b="1" dirty="0">
                <a:solidFill>
                  <a:schemeClr val="bg1"/>
                </a:solidFill>
                <a:latin typeface="+mj-lt"/>
                <a:cs typeface="Arial"/>
              </a:endParaRPr>
            </a:p>
            <a:p>
              <a:pPr marL="0" indent="0">
                <a:spcBef>
                  <a:spcPts val="0"/>
                </a:spcBef>
                <a:spcAft>
                  <a:spcPts val="0"/>
                </a:spcAft>
                <a:buNone/>
              </a:pPr>
              <a:r>
                <a:rPr lang="en-US" sz="1400" b="1" dirty="0" smtClean="0">
                  <a:solidFill>
                    <a:schemeClr val="bg1"/>
                  </a:solidFill>
                  <a:latin typeface="+mj-lt"/>
                  <a:cs typeface="Arial"/>
                </a:rPr>
                <a:t>Tower</a:t>
              </a:r>
            </a:p>
            <a:p>
              <a:pPr marL="0" indent="0">
                <a:spcBef>
                  <a:spcPts val="0"/>
                </a:spcBef>
                <a:spcAft>
                  <a:spcPts val="0"/>
                </a:spcAft>
                <a:buNone/>
              </a:pPr>
              <a:r>
                <a:rPr lang="en-US" sz="1400" b="1" dirty="0" smtClean="0">
                  <a:solidFill>
                    <a:schemeClr val="bg1"/>
                  </a:solidFill>
                  <a:latin typeface="+mj-lt"/>
                  <a:cs typeface="Arial"/>
                </a:rPr>
                <a:t>Ground control</a:t>
              </a:r>
            </a:p>
          </p:txBody>
        </p:sp>
        <p:pic>
          <p:nvPicPr>
            <p:cNvPr id="8" name="Picture 16" descr="http://avstop.com/news/airp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6752" y="3981594"/>
              <a:ext cx="1028464" cy="66100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p:nvPr/>
          </p:nvCxnSpPr>
          <p:spPr>
            <a:xfrm>
              <a:off x="2118216" y="4614393"/>
              <a:ext cx="1600200" cy="762000"/>
            </a:xfrm>
            <a:prstGeom prst="bentConnector3">
              <a:avLst>
                <a:gd name="adj1" fmla="val 0"/>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02116" y="5541493"/>
              <a:ext cx="787400" cy="86360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local</a:t>
              </a:r>
            </a:p>
            <a:p>
              <a:pPr algn="ctr"/>
              <a:r>
                <a:rPr lang="en-US" sz="1600" dirty="0" smtClean="0"/>
                <a:t>data model</a:t>
              </a:r>
              <a:endParaRPr lang="en-US" sz="1600" dirty="0"/>
            </a:p>
          </p:txBody>
        </p:sp>
        <p:cxnSp>
          <p:nvCxnSpPr>
            <p:cNvPr id="11" name="Elbow Connector 10"/>
            <p:cNvCxnSpPr>
              <a:endCxn id="10" idx="3"/>
            </p:cNvCxnSpPr>
            <p:nvPr/>
          </p:nvCxnSpPr>
          <p:spPr>
            <a:xfrm rot="10800000" flipV="1">
              <a:off x="1089516" y="5554193"/>
              <a:ext cx="2628900" cy="4191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rot="5400000" flipH="1" flipV="1">
              <a:off x="784716" y="5262093"/>
              <a:ext cx="838200" cy="203200"/>
            </a:xfrm>
            <a:prstGeom prst="bentConnector3">
              <a:avLst>
                <a:gd name="adj1" fmla="val 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822817" y="4969993"/>
              <a:ext cx="6309" cy="519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10816" y="4246093"/>
              <a:ext cx="1460500" cy="660400"/>
            </a:xfrm>
            <a:prstGeom prst="rect">
              <a:avLst/>
            </a:prstGeom>
            <a:solidFill>
              <a:srgbClr val="558ED5"/>
            </a:solidFill>
            <a:ln>
              <a:noFill/>
            </a:ln>
          </p:spPr>
          <p:txBody>
            <a:bodyPr wrap="none" lIns="137160" tIns="91440" bIns="182880" rtlCol="0">
              <a:noAutofit/>
            </a:bodyPr>
            <a:lstStyle/>
            <a:p>
              <a:pPr marL="0" indent="0">
                <a:spcBef>
                  <a:spcPts val="0"/>
                </a:spcBef>
                <a:spcAft>
                  <a:spcPts val="0"/>
                </a:spcAft>
                <a:buNone/>
              </a:pPr>
              <a:r>
                <a:rPr lang="en-US" sz="1400" b="1" dirty="0" smtClean="0">
                  <a:solidFill>
                    <a:srgbClr val="FFFFFF"/>
                  </a:solidFill>
                  <a:latin typeface="+mj-lt"/>
                  <a:cs typeface="Arial"/>
                </a:rPr>
                <a:t>Pilots</a:t>
              </a:r>
            </a:p>
            <a:p>
              <a:pPr marL="0" indent="0">
                <a:spcBef>
                  <a:spcPts val="0"/>
                </a:spcBef>
                <a:spcAft>
                  <a:spcPts val="0"/>
                </a:spcAft>
                <a:buNone/>
              </a:pPr>
              <a:r>
                <a:rPr lang="en-US" sz="1400" b="1" dirty="0" smtClean="0">
                  <a:solidFill>
                    <a:srgbClr val="FFFFFF"/>
                  </a:solidFill>
                  <a:latin typeface="+mj-lt"/>
                  <a:cs typeface="Arial"/>
                </a:rPr>
                <a:t>Maintainers</a:t>
              </a:r>
            </a:p>
          </p:txBody>
        </p:sp>
        <p:cxnSp>
          <p:nvCxnSpPr>
            <p:cNvPr id="16" name="Elbow Connector 15"/>
            <p:cNvCxnSpPr/>
            <p:nvPr/>
          </p:nvCxnSpPr>
          <p:spPr>
            <a:xfrm rot="5400000" flipH="1" flipV="1">
              <a:off x="6709266" y="5230343"/>
              <a:ext cx="927100" cy="228600"/>
            </a:xfrm>
            <a:prstGeom prst="bentConnector3">
              <a:avLst>
                <a:gd name="adj1" fmla="val -384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766416" y="4881093"/>
              <a:ext cx="3030" cy="650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17" descr="Screen Shot 2015-11-10 at 2.54.08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424" y="4021725"/>
              <a:ext cx="1738664" cy="503767"/>
            </a:xfrm>
            <a:prstGeom prst="rect">
              <a:avLst/>
            </a:prstGeom>
          </p:spPr>
        </p:pic>
        <p:cxnSp>
          <p:nvCxnSpPr>
            <p:cNvPr id="19" name="Elbow Connector 18"/>
            <p:cNvCxnSpPr/>
            <p:nvPr/>
          </p:nvCxnSpPr>
          <p:spPr>
            <a:xfrm rot="10800000" flipV="1">
              <a:off x="5070701" y="4157193"/>
              <a:ext cx="2019300" cy="889000"/>
            </a:xfrm>
            <a:prstGeom prst="bentConnector3">
              <a:avLst>
                <a:gd name="adj1" fmla="val 9968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5090016" y="5744693"/>
              <a:ext cx="1193800" cy="482600"/>
            </a:xfrm>
            <a:prstGeom prst="bentConnector3">
              <a:avLst>
                <a:gd name="adj1" fmla="val -1064"/>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 descr="Image result for weather rad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6509" y="3550373"/>
              <a:ext cx="1014284" cy="7338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918883" y="4157193"/>
              <a:ext cx="901700" cy="431800"/>
            </a:xfrm>
            <a:prstGeom prst="rect">
              <a:avLst/>
            </a:prstGeom>
            <a:noFill/>
            <a:ln>
              <a:noFill/>
            </a:ln>
            <a:scene3d>
              <a:camera prst="orthographicFront"/>
              <a:lightRig rig="threePt" dir="t"/>
            </a:scene3d>
            <a:sp3d>
              <a:bevelT/>
            </a:sp3d>
          </p:spPr>
          <p:txBody>
            <a:bodyPr wrap="none" lIns="137160" tIns="91440" bIns="182880" rtlCol="0">
              <a:noAutofit/>
            </a:bodyPr>
            <a:lstStyle/>
            <a:p>
              <a:pPr marL="0" indent="0">
                <a:spcBef>
                  <a:spcPts val="0"/>
                </a:spcBef>
                <a:spcAft>
                  <a:spcPts val="0"/>
                </a:spcAft>
                <a:buNone/>
              </a:pPr>
              <a:r>
                <a:rPr lang="en-US" sz="1400" b="1" dirty="0" smtClean="0">
                  <a:latin typeface="Arial"/>
                  <a:cs typeface="Arial"/>
                </a:rPr>
                <a:t>Weather</a:t>
              </a:r>
              <a:endParaRPr lang="en-US" sz="1400" b="1" dirty="0">
                <a:latin typeface="Arial"/>
                <a:cs typeface="Arial"/>
              </a:endParaRPr>
            </a:p>
          </p:txBody>
        </p:sp>
        <p:cxnSp>
          <p:nvCxnSpPr>
            <p:cNvPr id="23" name="Straight Arrow Connector 22"/>
            <p:cNvCxnSpPr/>
            <p:nvPr/>
          </p:nvCxnSpPr>
          <p:spPr>
            <a:xfrm>
              <a:off x="4397601" y="4455905"/>
              <a:ext cx="0" cy="584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300397" y="5566893"/>
              <a:ext cx="773412" cy="863600"/>
            </a:xfrm>
            <a:prstGeom prst="rect">
              <a:avLst/>
            </a:prstGeom>
            <a:solidFill>
              <a:srgbClr val="FAC09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Type</a:t>
              </a:r>
            </a:p>
            <a:p>
              <a:pPr algn="ctr"/>
              <a:r>
                <a:rPr lang="en-US" sz="1600" dirty="0" smtClean="0"/>
                <a:t>data model</a:t>
              </a:r>
              <a:endParaRPr lang="en-US" sz="1600" dirty="0"/>
            </a:p>
          </p:txBody>
        </p:sp>
      </p:grpSp>
    </p:spTree>
    <p:extLst>
      <p:ext uri="{BB962C8B-B14F-4D97-AF65-F5344CB8AC3E}">
        <p14:creationId xmlns:p14="http://schemas.microsoft.com/office/powerpoint/2010/main" val="33267387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8</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a:lnSpc>
                <a:spcPct val="120000"/>
              </a:lnSpc>
            </a:pPr>
            <a:r>
              <a:rPr lang="en-US" sz="1800" dirty="0" smtClean="0"/>
              <a:t>Leverage growing sources of aviation data, commercial data analytics methods, </a:t>
            </a:r>
            <a:r>
              <a:rPr lang="en-US" sz="1800" dirty="0"/>
              <a:t>architectures, </a:t>
            </a:r>
            <a:r>
              <a:rPr lang="en-US" sz="1800" dirty="0" smtClean="0"/>
              <a:t>“internet of things” to enable safety monitoring, prediction, and prognostics capabilities</a:t>
            </a:r>
          </a:p>
          <a:p>
            <a:pPr>
              <a:lnSpc>
                <a:spcPct val="120000"/>
              </a:lnSpc>
            </a:pPr>
            <a:r>
              <a:rPr lang="en-US" sz="1800" dirty="0" smtClean="0"/>
              <a:t>Conduct of fundamental safety research to understand the general or composite properties of, margins for, safe operations across the NAS and enable eventual broad RSSA capabilities</a:t>
            </a:r>
          </a:p>
          <a:p>
            <a:pPr>
              <a:lnSpc>
                <a:spcPct val="120000"/>
              </a:lnSpc>
            </a:pPr>
            <a:r>
              <a:rPr lang="en-US" sz="1800" dirty="0" smtClean="0"/>
              <a:t>Expand functionality through evolutionary development, demonstration and adoption of capabilities</a:t>
            </a:r>
          </a:p>
          <a:p>
            <a:pPr>
              <a:lnSpc>
                <a:spcPct val="120000"/>
              </a:lnSpc>
            </a:pPr>
            <a:r>
              <a:rPr lang="en-US" sz="1800" dirty="0" smtClean="0"/>
              <a:t>Leverage the strengths of both human and machine agents to support intelligent, adaptive mitigation strategies for optimum threat management</a:t>
            </a:r>
          </a:p>
          <a:p>
            <a:pPr>
              <a:lnSpc>
                <a:spcPct val="120000"/>
              </a:lnSpc>
            </a:pPr>
            <a:r>
              <a:rPr lang="en-US" sz="1800" dirty="0" smtClean="0"/>
              <a:t>Achieve stakeholder trust and consensus through frequent demonstration of benefits to ensure access to the rapidly growing body of safety relevant data from FAA, operators, and system providers</a:t>
            </a:r>
            <a:endParaRPr lang="en-US" sz="1800" dirty="0"/>
          </a:p>
        </p:txBody>
      </p:sp>
      <p:sp>
        <p:nvSpPr>
          <p:cNvPr id="2" name="Title 1"/>
          <p:cNvSpPr>
            <a:spLocks noGrp="1"/>
          </p:cNvSpPr>
          <p:nvPr>
            <p:ph type="title"/>
          </p:nvPr>
        </p:nvSpPr>
        <p:spPr/>
        <p:txBody>
          <a:bodyPr/>
          <a:lstStyle/>
          <a:p>
            <a:r>
              <a:rPr lang="en-US" dirty="0" smtClean="0"/>
              <a:t>Strategies for Thrust 5: RSSA</a:t>
            </a:r>
            <a:endParaRPr lang="en-US" dirty="0"/>
          </a:p>
        </p:txBody>
      </p:sp>
    </p:spTree>
    <p:extLst>
      <p:ext uri="{BB962C8B-B14F-4D97-AF65-F5344CB8AC3E}">
        <p14:creationId xmlns:p14="http://schemas.microsoft.com/office/powerpoint/2010/main" val="36313646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9</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a:xfrm>
            <a:off x="163130" y="816764"/>
            <a:ext cx="8791160" cy="5894144"/>
          </a:xfrm>
        </p:spPr>
        <p:txBody>
          <a:bodyPr>
            <a:normAutofit fontScale="55000" lnSpcReduction="20000"/>
          </a:bodyPr>
          <a:lstStyle/>
          <a:p>
            <a:pPr>
              <a:lnSpc>
                <a:spcPct val="130000"/>
              </a:lnSpc>
            </a:pPr>
            <a:r>
              <a:rPr lang="en-US" sz="2300" b="1" dirty="0" smtClean="0"/>
              <a:t>Data policy and regulation, stakeholder trust</a:t>
            </a:r>
          </a:p>
          <a:p>
            <a:pPr lvl="1">
              <a:lnSpc>
                <a:spcPct val="130000"/>
              </a:lnSpc>
            </a:pPr>
            <a:r>
              <a:rPr lang="en-US" sz="2200" dirty="0" smtClean="0"/>
              <a:t>Access to sensitive data requires trust and cooperation of those who own key data sources (airlines, airports, ASIAS)</a:t>
            </a:r>
          </a:p>
          <a:p>
            <a:pPr lvl="1">
              <a:lnSpc>
                <a:spcPct val="130000"/>
              </a:lnSpc>
            </a:pPr>
            <a:r>
              <a:rPr lang="en-US" sz="2200" dirty="0" smtClean="0"/>
              <a:t>NASA can support trust and buy-in through rigorous assurance evidence and demonstration of benefits</a:t>
            </a:r>
          </a:p>
          <a:p>
            <a:pPr lvl="1">
              <a:lnSpc>
                <a:spcPct val="130000"/>
              </a:lnSpc>
            </a:pPr>
            <a:r>
              <a:rPr lang="en-US" sz="2200" b="1" dirty="0" smtClean="0"/>
              <a:t>Initiating collaboration with the FAA, and made initial inroads at ASIAS, through System-wide Safety RTT</a:t>
            </a:r>
          </a:p>
          <a:p>
            <a:pPr lvl="1">
              <a:lnSpc>
                <a:spcPct val="130000"/>
              </a:lnSpc>
            </a:pPr>
            <a:r>
              <a:rPr lang="en-US" sz="2200" b="1" dirty="0" smtClean="0"/>
              <a:t>Working with individual airlines to access data and demonstrate benefit</a:t>
            </a:r>
          </a:p>
          <a:p>
            <a:pPr>
              <a:lnSpc>
                <a:spcPct val="130000"/>
              </a:lnSpc>
            </a:pPr>
            <a:r>
              <a:rPr lang="en-US" sz="2300" b="1" dirty="0" err="1" smtClean="0"/>
              <a:t>Cybersecurity</a:t>
            </a:r>
            <a:endParaRPr lang="en-US" sz="2300" b="1" dirty="0" smtClean="0"/>
          </a:p>
          <a:p>
            <a:pPr lvl="1">
              <a:lnSpc>
                <a:spcPct val="130000"/>
              </a:lnSpc>
            </a:pPr>
            <a:r>
              <a:rPr lang="en-US" sz="2200" dirty="0" smtClean="0"/>
              <a:t>NASA is addressing some of the data assurance issues but will need to rely on the community effort and progress made by OGA, academia and industry.</a:t>
            </a:r>
          </a:p>
          <a:p>
            <a:pPr lvl="1">
              <a:lnSpc>
                <a:spcPct val="130000"/>
              </a:lnSpc>
            </a:pPr>
            <a:r>
              <a:rPr lang="en-US" sz="2200" b="1" dirty="0" smtClean="0"/>
              <a:t>Need to establish partnerships</a:t>
            </a:r>
          </a:p>
          <a:p>
            <a:pPr>
              <a:lnSpc>
                <a:spcPct val="130000"/>
              </a:lnSpc>
            </a:pPr>
            <a:r>
              <a:rPr lang="en-US" sz="2300" b="1" dirty="0" smtClean="0"/>
              <a:t>Advances in Machine Learning and Computational Power</a:t>
            </a:r>
          </a:p>
          <a:p>
            <a:pPr lvl="1">
              <a:lnSpc>
                <a:spcPct val="130000"/>
              </a:lnSpc>
            </a:pPr>
            <a:r>
              <a:rPr lang="en-US" sz="2200" dirty="0" smtClean="0"/>
              <a:t>Advances in machine learning–cognitive computing to support of automated response planning and execution</a:t>
            </a:r>
          </a:p>
          <a:p>
            <a:pPr lvl="1">
              <a:lnSpc>
                <a:spcPct val="130000"/>
              </a:lnSpc>
            </a:pPr>
            <a:r>
              <a:rPr lang="en-US" sz="2200" dirty="0" smtClean="0"/>
              <a:t>Leverage the synergy of data analytics, intelligent systems technologies, machine learning, high performance computing and simulation from industry, academia and </a:t>
            </a:r>
            <a:r>
              <a:rPr lang="en-US" sz="2200" dirty="0" err="1" smtClean="0"/>
              <a:t>DoD</a:t>
            </a:r>
            <a:endParaRPr lang="en-US" sz="2200" dirty="0" smtClean="0"/>
          </a:p>
          <a:p>
            <a:pPr lvl="1">
              <a:lnSpc>
                <a:spcPct val="130000"/>
              </a:lnSpc>
            </a:pPr>
            <a:r>
              <a:rPr lang="en-US" sz="2200" dirty="0" smtClean="0">
                <a:solidFill>
                  <a:srgbClr val="595959"/>
                </a:solidFill>
              </a:rPr>
              <a:t>At least one large industry partner is moving forward with integration and analysis of heterogeneous aircraft data</a:t>
            </a:r>
          </a:p>
          <a:p>
            <a:pPr lvl="1">
              <a:lnSpc>
                <a:spcPct val="130000"/>
              </a:lnSpc>
            </a:pPr>
            <a:r>
              <a:rPr lang="en-US" sz="2200" b="1" dirty="0" smtClean="0">
                <a:solidFill>
                  <a:srgbClr val="595959"/>
                </a:solidFill>
              </a:rPr>
              <a:t>Have yet to identify partners pushing forward on real-time capability, though it is the logical extension of ongoing work</a:t>
            </a:r>
          </a:p>
          <a:p>
            <a:pPr>
              <a:lnSpc>
                <a:spcPct val="130000"/>
              </a:lnSpc>
            </a:pPr>
            <a:r>
              <a:rPr lang="en-US" sz="2300" b="1" dirty="0" smtClean="0"/>
              <a:t>System-wide Implementation</a:t>
            </a:r>
            <a:endParaRPr lang="en-US" sz="1900" b="1" dirty="0" smtClean="0"/>
          </a:p>
          <a:p>
            <a:pPr lvl="1">
              <a:lnSpc>
                <a:spcPct val="130000"/>
              </a:lnSpc>
            </a:pPr>
            <a:r>
              <a:rPr lang="en-US" sz="2200" dirty="0" smtClean="0"/>
              <a:t>NASA will roll out assured methodologies and capabilities through individual operators (airlines, airports, ATC facilities)</a:t>
            </a:r>
          </a:p>
          <a:p>
            <a:pPr lvl="1">
              <a:lnSpc>
                <a:spcPct val="130000"/>
              </a:lnSpc>
            </a:pPr>
            <a:r>
              <a:rPr lang="en-US" sz="2200" dirty="0" smtClean="0">
                <a:solidFill>
                  <a:srgbClr val="595959"/>
                </a:solidFill>
              </a:rPr>
              <a:t>Will rely on industry partners for development of architectures to support integration of capabilities</a:t>
            </a:r>
          </a:p>
          <a:p>
            <a:pPr lvl="1">
              <a:lnSpc>
                <a:spcPct val="130000"/>
              </a:lnSpc>
            </a:pPr>
            <a:r>
              <a:rPr lang="en-US" sz="2200" dirty="0" smtClean="0">
                <a:solidFill>
                  <a:srgbClr val="595959"/>
                </a:solidFill>
              </a:rPr>
              <a:t>Look to FAA for to support NAS-wide implementation (i.e., ASIAS, ASRS) to support a comprehensive, system-wide capability</a:t>
            </a:r>
          </a:p>
          <a:p>
            <a:pPr lvl="1">
              <a:lnSpc>
                <a:spcPct val="130000"/>
              </a:lnSpc>
            </a:pPr>
            <a:r>
              <a:rPr lang="en-US" sz="2200" b="1" dirty="0" smtClean="0">
                <a:solidFill>
                  <a:srgbClr val="595959"/>
                </a:solidFill>
              </a:rPr>
              <a:t>Must find a way to encourage and enable sharing of proprietary data and tools. ASIAS has achieved success with data sharing but has been less successful in supporting integration of analysis capabilities</a:t>
            </a:r>
          </a:p>
        </p:txBody>
      </p:sp>
      <p:sp>
        <p:nvSpPr>
          <p:cNvPr id="2" name="Title 1"/>
          <p:cNvSpPr>
            <a:spLocks noGrp="1"/>
          </p:cNvSpPr>
          <p:nvPr>
            <p:ph type="title"/>
          </p:nvPr>
        </p:nvSpPr>
        <p:spPr/>
        <p:txBody>
          <a:bodyPr/>
          <a:lstStyle/>
          <a:p>
            <a:r>
              <a:rPr lang="en-US" dirty="0" smtClean="0"/>
              <a:t>Key </a:t>
            </a:r>
            <a:r>
              <a:rPr lang="en-US" dirty="0"/>
              <a:t>Dependencies and Strategic Partnerships</a:t>
            </a:r>
          </a:p>
        </p:txBody>
      </p:sp>
    </p:spTree>
    <p:extLst>
      <p:ext uri="{BB962C8B-B14F-4D97-AF65-F5344CB8AC3E}">
        <p14:creationId xmlns:p14="http://schemas.microsoft.com/office/powerpoint/2010/main" val="1169049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B97843-8FA4-4B20-AC83-AE0CBE6B8C53}"/>
</file>

<file path=customXml/itemProps2.xml><?xml version="1.0" encoding="utf-8"?>
<ds:datastoreItem xmlns:ds="http://schemas.openxmlformats.org/officeDocument/2006/customXml" ds:itemID="{5D893CD9-7AB5-4D38-8DDD-1D13DB9EEBE4}"/>
</file>

<file path=customXml/itemProps3.xml><?xml version="1.0" encoding="utf-8"?>
<ds:datastoreItem xmlns:ds="http://schemas.openxmlformats.org/officeDocument/2006/customXml" ds:itemID="{1202D09F-446C-4178-A38C-FF541B56E072}"/>
</file>

<file path=docProps/app.xml><?xml version="1.0" encoding="utf-8"?>
<Properties xmlns="http://schemas.openxmlformats.org/officeDocument/2006/extended-properties" xmlns:vt="http://schemas.openxmlformats.org/officeDocument/2006/docPropsVTypes">
  <Template/>
  <TotalTime>21808</TotalTime>
  <Words>1985</Words>
  <Application>Microsoft Macintosh PowerPoint</Application>
  <PresentationFormat>On-screen Show (4:3)</PresentationFormat>
  <Paragraphs>331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PowerPoint Presentation</vt:lpstr>
      <vt:lpstr>ARMD Six Strategic Thrusts</vt:lpstr>
      <vt:lpstr>ARMD Strategic Portfolio Model</vt:lpstr>
      <vt:lpstr>Why Real-time?</vt:lpstr>
      <vt:lpstr>ARMD Roadmap Elements</vt:lpstr>
      <vt:lpstr>RSSA Simplified Vision</vt:lpstr>
      <vt:lpstr>System-wide and Distributed</vt:lpstr>
      <vt:lpstr>Strategies for Thrust 5: RSSA</vt:lpstr>
      <vt:lpstr>Key Dependencies and Strategic Partnerships</vt:lpstr>
      <vt:lpstr>Updated Outcome Statements</vt:lpstr>
      <vt:lpstr>Research Themes</vt:lpstr>
      <vt:lpstr>Real-time System-wide Safety Assurance</vt:lpstr>
      <vt:lpstr>Thrust 5 Roadmap Development Team</vt:lpstr>
      <vt:lpstr>PowerPoint Presentation</vt:lpstr>
      <vt:lpstr>PowerPoint Presentation</vt:lpstr>
      <vt:lpstr>Community RSSA Outcomes by Epoch</vt:lpstr>
      <vt:lpstr>Community RSSA Outcomes by Epoch</vt:lpstr>
      <vt:lpstr>System-Wide Safety TC Roadmap Coverage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William H. (HQ-EJ000)</dc:creator>
  <cp:lastModifiedBy>Nowinski, Jessica L. (ARC-TH)</cp:lastModifiedBy>
  <cp:revision>796</cp:revision>
  <cp:lastPrinted>2016-02-10T18:05:38Z</cp:lastPrinted>
  <dcterms:created xsi:type="dcterms:W3CDTF">2015-04-06T18:36:49Z</dcterms:created>
  <dcterms:modified xsi:type="dcterms:W3CDTF">2016-09-06T18:44:44Z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