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handoutMasterIdLst>
    <p:handoutMasterId r:id="rId21"/>
  </p:handoutMasterIdLst>
  <p:sldIdLst>
    <p:sldId id="308" r:id="rId2"/>
    <p:sldId id="478" r:id="rId3"/>
    <p:sldId id="438" r:id="rId4"/>
    <p:sldId id="430" r:id="rId5"/>
    <p:sldId id="428" r:id="rId6"/>
    <p:sldId id="462" r:id="rId7"/>
    <p:sldId id="440" r:id="rId8"/>
    <p:sldId id="441" r:id="rId9"/>
    <p:sldId id="442" r:id="rId10"/>
    <p:sldId id="468" r:id="rId11"/>
    <p:sldId id="469" r:id="rId12"/>
    <p:sldId id="470" r:id="rId13"/>
    <p:sldId id="471" r:id="rId14"/>
    <p:sldId id="472" r:id="rId15"/>
    <p:sldId id="474" r:id="rId16"/>
    <p:sldId id="477" r:id="rId17"/>
    <p:sldId id="479" r:id="rId18"/>
    <p:sldId id="480" r:id="rId19"/>
  </p:sldIdLst>
  <p:sldSz cx="9144000" cy="6858000" type="screen4x3"/>
  <p:notesSz cx="68580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816">
          <p15:clr>
            <a:srgbClr val="A4A3A4"/>
          </p15:clr>
        </p15:guide>
        <p15:guide id="2" pos="432">
          <p15:clr>
            <a:srgbClr val="A4A3A4"/>
          </p15:clr>
        </p15:guide>
      </p15:sldGuideLst>
    </p:ext>
    <p:ext uri="{2D200454-40CA-4A62-9FC3-DE9A4176ACB9}">
      <p15:notesGuideLst xmlns:p15="http://schemas.microsoft.com/office/powerpoint/2012/main" xmlns="">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306AFF"/>
    <a:srgbClr val="0070C0"/>
    <a:srgbClr val="33CC33"/>
    <a:srgbClr val="BBE0E3"/>
    <a:srgbClr val="DDDDDD"/>
    <a:srgbClr val="B2B2B2"/>
    <a:srgbClr val="1D2F68"/>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99" autoAdjust="0"/>
    <p:restoredTop sz="88034" autoAdjust="0"/>
  </p:normalViewPr>
  <p:slideViewPr>
    <p:cSldViewPr>
      <p:cViewPr>
        <p:scale>
          <a:sx n="70" d="100"/>
          <a:sy n="70" d="100"/>
        </p:scale>
        <p:origin x="-2322" y="-330"/>
      </p:cViewPr>
      <p:guideLst>
        <p:guide orient="horz" pos="816"/>
        <p:guide pos="432"/>
      </p:guideLst>
    </p:cSldViewPr>
  </p:slideViewPr>
  <p:outlineViewPr>
    <p:cViewPr>
      <p:scale>
        <a:sx n="33" d="100"/>
        <a:sy n="33" d="100"/>
      </p:scale>
      <p:origin x="0" y="655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010"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297180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p>
        </p:txBody>
      </p:sp>
      <p:sp>
        <p:nvSpPr>
          <p:cNvPr id="335875" name="Rectangle 3"/>
          <p:cNvSpPr>
            <a:spLocks noGrp="1" noChangeArrowheads="1"/>
          </p:cNvSpPr>
          <p:nvPr>
            <p:ph type="dt" sz="quarter" idx="1"/>
          </p:nvPr>
        </p:nvSpPr>
        <p:spPr bwMode="auto">
          <a:xfrm>
            <a:off x="3884613" y="0"/>
            <a:ext cx="297180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p>
        </p:txBody>
      </p:sp>
      <p:sp>
        <p:nvSpPr>
          <p:cNvPr id="335876" name="Rectangle 4"/>
          <p:cNvSpPr>
            <a:spLocks noGrp="1" noChangeArrowheads="1"/>
          </p:cNvSpPr>
          <p:nvPr>
            <p:ph type="ftr" sz="quarter" idx="2"/>
          </p:nvPr>
        </p:nvSpPr>
        <p:spPr bwMode="auto">
          <a:xfrm>
            <a:off x="0" y="8829675"/>
            <a:ext cx="297180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p>
        </p:txBody>
      </p:sp>
      <p:sp>
        <p:nvSpPr>
          <p:cNvPr id="335877" name="Rectangle 5"/>
          <p:cNvSpPr>
            <a:spLocks noGrp="1" noChangeArrowheads="1"/>
          </p:cNvSpPr>
          <p:nvPr>
            <p:ph type="sldNum" sz="quarter" idx="3"/>
          </p:nvPr>
        </p:nvSpPr>
        <p:spPr bwMode="auto">
          <a:xfrm>
            <a:off x="3884613" y="8829675"/>
            <a:ext cx="297180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CC23F78B-3041-448A-82A9-833FE625A80E}" type="slidenum">
              <a:rPr lang="en-US"/>
              <a:pPr>
                <a:defRPr/>
              </a:pPr>
              <a:t>‹#›</a:t>
            </a:fld>
            <a:endParaRPr lang="en-US" dirty="0"/>
          </a:p>
        </p:txBody>
      </p:sp>
    </p:spTree>
    <p:extLst>
      <p:ext uri="{BB962C8B-B14F-4D97-AF65-F5344CB8AC3E}">
        <p14:creationId xmlns:p14="http://schemas.microsoft.com/office/powerpoint/2010/main" val="1271652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defTabSz="931863">
              <a:defRPr sz="1200"/>
            </a:lvl1pPr>
          </a:lstStyle>
          <a:p>
            <a:pPr>
              <a:defRPr/>
            </a:pPr>
            <a:endParaRPr lang="en-US"/>
          </a:p>
        </p:txBody>
      </p:sp>
      <p:sp>
        <p:nvSpPr>
          <p:cNvPr id="54275" name="Rectangle 3"/>
          <p:cNvSpPr>
            <a:spLocks noGrp="1" noChangeArrowheads="1"/>
          </p:cNvSpPr>
          <p:nvPr>
            <p:ph type="dt" idx="1"/>
          </p:nvPr>
        </p:nvSpPr>
        <p:spPr bwMode="auto">
          <a:xfrm>
            <a:off x="3886200" y="0"/>
            <a:ext cx="297180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algn="r" defTabSz="931863">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8" name="Rectangle 6"/>
          <p:cNvSpPr>
            <a:spLocks noGrp="1" noChangeArrowheads="1"/>
          </p:cNvSpPr>
          <p:nvPr>
            <p:ph type="ftr" sz="quarter" idx="4"/>
          </p:nvPr>
        </p:nvSpPr>
        <p:spPr bwMode="auto">
          <a:xfrm>
            <a:off x="0" y="9017000"/>
            <a:ext cx="297180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defTabSz="931863">
              <a:defRPr sz="1200"/>
            </a:lvl1pPr>
          </a:lstStyle>
          <a:p>
            <a:pPr>
              <a:defRPr/>
            </a:pPr>
            <a:endParaRPr lang="en-US"/>
          </a:p>
        </p:txBody>
      </p:sp>
      <p:sp>
        <p:nvSpPr>
          <p:cNvPr id="54279" name="Rectangle 7"/>
          <p:cNvSpPr>
            <a:spLocks noGrp="1" noChangeArrowheads="1"/>
          </p:cNvSpPr>
          <p:nvPr>
            <p:ph type="sldNum" sz="quarter" idx="5"/>
          </p:nvPr>
        </p:nvSpPr>
        <p:spPr bwMode="auto">
          <a:xfrm>
            <a:off x="3886200" y="9017000"/>
            <a:ext cx="297180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algn="r" defTabSz="931863">
              <a:defRPr sz="1200"/>
            </a:lvl1pPr>
          </a:lstStyle>
          <a:p>
            <a:pPr>
              <a:defRPr/>
            </a:pPr>
            <a:fld id="{ABCCE368-CCD3-48E4-B935-B6F4149E6FA1}" type="slidenum">
              <a:rPr lang="en-US"/>
              <a:pPr>
                <a:defRPr/>
              </a:pPr>
              <a:t>‹#›</a:t>
            </a:fld>
            <a:endParaRPr lang="en-US" dirty="0"/>
          </a:p>
        </p:txBody>
      </p:sp>
    </p:spTree>
    <p:extLst>
      <p:ext uri="{BB962C8B-B14F-4D97-AF65-F5344CB8AC3E}">
        <p14:creationId xmlns:p14="http://schemas.microsoft.com/office/powerpoint/2010/main" val="1850635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66F95CB7-0F52-48AD-B69B-791455C350FE}" type="slidenum">
              <a:rPr lang="en-US" altLang="en-US" sz="1200" smtClean="0"/>
              <a:pPr eaLnBrk="1" hangingPunct="1"/>
              <a:t>1</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bwMode="auto">
          <a:xfrm>
            <a:off x="914400" y="4416425"/>
            <a:ext cx="5029200" cy="31035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16426"/>
            <a:ext cx="5485158" cy="4183063"/>
          </a:xfrm>
          <a:prstGeom prst="rect">
            <a:avLst/>
          </a:prstGeom>
        </p:spPr>
        <p:txBody>
          <a:bodyPr/>
          <a:lstStyle/>
          <a:p>
            <a:r>
              <a:rPr lang="en-US" dirty="0" smtClean="0"/>
              <a:t>Kick off was conducted on 9/21.</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11</a:t>
            </a:fld>
            <a:endParaRPr lang="en-US" dirty="0"/>
          </a:p>
        </p:txBody>
      </p:sp>
    </p:spTree>
    <p:extLst>
      <p:ext uri="{BB962C8B-B14F-4D97-AF65-F5344CB8AC3E}">
        <p14:creationId xmlns:p14="http://schemas.microsoft.com/office/powerpoint/2010/main" val="1796403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16426"/>
            <a:ext cx="5485158"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12</a:t>
            </a:fld>
            <a:endParaRPr lang="en-US" dirty="0"/>
          </a:p>
        </p:txBody>
      </p:sp>
    </p:spTree>
    <p:extLst>
      <p:ext uri="{BB962C8B-B14F-4D97-AF65-F5344CB8AC3E}">
        <p14:creationId xmlns:p14="http://schemas.microsoft.com/office/powerpoint/2010/main" val="418732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16426"/>
            <a:ext cx="5485158" cy="4183063"/>
          </a:xfrm>
          <a:prstGeom prst="rect">
            <a:avLst/>
          </a:prstGeom>
        </p:spPr>
        <p:txBody>
          <a:bodyPr/>
          <a:lstStyle/>
          <a:p>
            <a:r>
              <a:rPr lang="en-US" dirty="0" smtClean="0"/>
              <a:t>Kick-off 11/10, project plan submitted 12/7</a:t>
            </a:r>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16</a:t>
            </a:fld>
            <a:endParaRPr lang="en-US" dirty="0"/>
          </a:p>
        </p:txBody>
      </p:sp>
    </p:spTree>
    <p:extLst>
      <p:ext uri="{BB962C8B-B14F-4D97-AF65-F5344CB8AC3E}">
        <p14:creationId xmlns:p14="http://schemas.microsoft.com/office/powerpoint/2010/main" val="547089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3</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14400" y="4416425"/>
            <a:ext cx="502920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A3BF723-3BF4-44BD-97DE-B3237855144B}" type="slidenum">
              <a:rPr lang="en-US" altLang="en-US" sz="1200" smtClean="0">
                <a:solidFill>
                  <a:srgbClr val="000000"/>
                </a:solidFill>
              </a:rPr>
              <a:pPr eaLnBrk="1" hangingPunct="1"/>
              <a:t>4</a:t>
            </a:fld>
            <a:endParaRPr lang="en-US" altLang="en-US" sz="1200" smtClean="0">
              <a:solidFill>
                <a:srgbClr val="000000"/>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bwMode="auto">
          <a:xfrm>
            <a:off x="914400" y="4416425"/>
            <a:ext cx="5029200" cy="26701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bwMode="auto">
          <a:xfrm>
            <a:off x="914400" y="4416425"/>
            <a:ext cx="5029200" cy="612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Example</a:t>
            </a:r>
            <a:r>
              <a:rPr lang="en-US" altLang="en-US" baseline="0" dirty="0" smtClean="0"/>
              <a:t> of Future Enterprise Requirement:</a:t>
            </a:r>
          </a:p>
          <a:p>
            <a:endParaRPr lang="en-US" altLang="en-US" baseline="0" dirty="0" smtClean="0"/>
          </a:p>
          <a:p>
            <a:r>
              <a:rPr lang="en-US" sz="1200" b="1" kern="1200" dirty="0" smtClean="0">
                <a:solidFill>
                  <a:schemeClr val="tx1"/>
                </a:solidFill>
                <a:effectLst/>
                <a:latin typeface="Arial" charset="0"/>
                <a:ea typeface="+mn-ea"/>
                <a:cs typeface="+mn-cs"/>
              </a:rPr>
              <a:t>Statement of Research Requirement</a:t>
            </a:r>
            <a:endParaRPr lang="en-US" sz="1200" kern="1200" dirty="0" smtClean="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Mid-Term NEXTGEN Information Integration on the </a:t>
            </a:r>
            <a:r>
              <a:rPr lang="en-US" sz="1200" b="1" kern="1200" dirty="0" err="1" smtClean="0">
                <a:solidFill>
                  <a:schemeClr val="tx1"/>
                </a:solidFill>
                <a:effectLst/>
                <a:latin typeface="Arial" charset="0"/>
                <a:ea typeface="+mn-ea"/>
                <a:cs typeface="+mn-cs"/>
              </a:rPr>
              <a:t>En</a:t>
            </a:r>
            <a:r>
              <a:rPr lang="en-US" sz="1200" b="1" kern="1200" dirty="0" smtClean="0">
                <a:solidFill>
                  <a:schemeClr val="tx1"/>
                </a:solidFill>
                <a:effectLst/>
                <a:latin typeface="Arial" charset="0"/>
                <a:ea typeface="+mn-ea"/>
                <a:cs typeface="+mn-cs"/>
              </a:rPr>
              <a:t> Route Controller’s Workstation.</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Gap:  </a:t>
            </a:r>
            <a:r>
              <a:rPr lang="en-US" sz="1200" kern="1200" dirty="0" smtClean="0">
                <a:solidFill>
                  <a:schemeClr val="tx1"/>
                </a:solidFill>
                <a:effectLst/>
                <a:latin typeface="Arial" charset="0"/>
                <a:ea typeface="+mn-ea"/>
                <a:cs typeface="+mn-cs"/>
              </a:rPr>
              <a:t>As the new NEXTGEN technologies are integrated into the National Airspace System (NAS), requirements arise to display a large volume of new data from, and indicate the operational status of, these technologies to controllers. Current proposals to manage this additional information in the </a:t>
            </a:r>
            <a:r>
              <a:rPr lang="en-US" sz="1200" kern="1200" dirty="0" err="1" smtClean="0">
                <a:solidFill>
                  <a:schemeClr val="tx1"/>
                </a:solidFill>
                <a:effectLst/>
                <a:latin typeface="Arial" charset="0"/>
                <a:ea typeface="+mn-ea"/>
                <a:cs typeface="+mn-cs"/>
              </a:rPr>
              <a:t>En</a:t>
            </a:r>
            <a:r>
              <a:rPr lang="en-US" sz="1200" kern="1200" dirty="0" smtClean="0">
                <a:solidFill>
                  <a:schemeClr val="tx1"/>
                </a:solidFill>
                <a:effectLst/>
                <a:latin typeface="Arial" charset="0"/>
                <a:ea typeface="+mn-ea"/>
                <a:cs typeface="+mn-cs"/>
              </a:rPr>
              <a:t> Route environment involve new icons or indicators displayed around the typical data block, as well as additions to the “fly out” or expandable menus of data and action choices, and “views” (lists of information) to the side of the main radar display. These information display decisions have not been validated to demonstrate that controllers can use the CHI in a safe manner. The addition of visual information to a user interface raises questions about a user’s ability to process the information accurately and quickly, and in a manner that is not burdensome, taxing or distracting to the user.  It is possible that the intended function of these indicators may, especially in combination with one another, </a:t>
            </a:r>
            <a:r>
              <a:rPr lang="en-US" sz="1200" i="1" kern="1200" dirty="0" smtClean="0">
                <a:solidFill>
                  <a:schemeClr val="tx1"/>
                </a:solidFill>
                <a:effectLst/>
                <a:latin typeface="Arial" charset="0"/>
                <a:ea typeface="+mn-ea"/>
                <a:cs typeface="+mn-cs"/>
              </a:rPr>
              <a:t>increase</a:t>
            </a:r>
            <a:r>
              <a:rPr lang="en-US" sz="1200" kern="1200" dirty="0" smtClean="0">
                <a:solidFill>
                  <a:schemeClr val="tx1"/>
                </a:solidFill>
                <a:effectLst/>
                <a:latin typeface="Arial" charset="0"/>
                <a:ea typeface="+mn-ea"/>
                <a:cs typeface="+mn-cs"/>
              </a:rPr>
              <a:t> rather than decrease controller cognitive workload. These potential safety risks have not been assessed.  Currently, CHI design activities are funded by each program and specific only to that program.  There are no funds to examine the integrated, operational application of the new designs or design strategies. The purpose of this project is to empirically evaluate the effectiveness and safety of the design decisions made in the </a:t>
            </a:r>
            <a:r>
              <a:rPr lang="en-US" sz="1200" kern="1200" dirty="0" err="1" smtClean="0">
                <a:solidFill>
                  <a:schemeClr val="tx1"/>
                </a:solidFill>
                <a:effectLst/>
                <a:latin typeface="Arial" charset="0"/>
                <a:ea typeface="+mn-ea"/>
                <a:cs typeface="+mn-cs"/>
              </a:rPr>
              <a:t>En</a:t>
            </a:r>
            <a:r>
              <a:rPr lang="en-US" sz="1200" kern="1200" dirty="0" smtClean="0">
                <a:solidFill>
                  <a:schemeClr val="tx1"/>
                </a:solidFill>
                <a:effectLst/>
                <a:latin typeface="Arial" charset="0"/>
                <a:ea typeface="+mn-ea"/>
                <a:cs typeface="+mn-cs"/>
              </a:rPr>
              <a:t> Route CHI development processes, as well as provide basic scientific data associated with integrating the mid-term NEXTGEN technologies into the </a:t>
            </a:r>
            <a:r>
              <a:rPr lang="en-US" sz="1200" kern="1200" dirty="0" err="1" smtClean="0">
                <a:solidFill>
                  <a:schemeClr val="tx1"/>
                </a:solidFill>
                <a:effectLst/>
                <a:latin typeface="Arial" charset="0"/>
                <a:ea typeface="+mn-ea"/>
                <a:cs typeface="+mn-cs"/>
              </a:rPr>
              <a:t>En</a:t>
            </a:r>
            <a:r>
              <a:rPr lang="en-US" sz="1200" kern="1200" dirty="0" smtClean="0">
                <a:solidFill>
                  <a:schemeClr val="tx1"/>
                </a:solidFill>
                <a:effectLst/>
                <a:latin typeface="Arial" charset="0"/>
                <a:ea typeface="+mn-ea"/>
                <a:cs typeface="+mn-cs"/>
              </a:rPr>
              <a:t> Route controller’s work environment. </a:t>
            </a:r>
          </a:p>
          <a:p>
            <a:r>
              <a:rPr lang="en-US" sz="1200" b="1" kern="1200" dirty="0" smtClean="0">
                <a:solidFill>
                  <a:schemeClr val="tx1"/>
                </a:solidFill>
                <a:effectLst/>
                <a:latin typeface="Arial" charset="0"/>
                <a:ea typeface="+mn-ea"/>
                <a:cs typeface="+mn-cs"/>
              </a:rPr>
              <a:t>Benefit</a:t>
            </a:r>
            <a:r>
              <a:rPr lang="en-US" sz="1200" kern="1200" dirty="0" smtClean="0">
                <a:solidFill>
                  <a:schemeClr val="tx1"/>
                </a:solidFill>
                <a:effectLst/>
                <a:latin typeface="Arial" charset="0"/>
                <a:ea typeface="+mn-ea"/>
                <a:cs typeface="+mn-cs"/>
              </a:rPr>
              <a:t>:  This project will directly benefit the safety of the NAS by providing empirical data on the integration of NEXTGEN and controller workload before the software is deployed to the field.  By systematically exercising the controller interface before deployment, the project will identify potential controller workload and usability issues early in the development process and avert the costs and safety risks of changing the design after implementation.</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Product:  </a:t>
            </a:r>
            <a:r>
              <a:rPr lang="en-US" sz="1200" kern="1200" dirty="0" smtClean="0">
                <a:solidFill>
                  <a:schemeClr val="tx1"/>
                </a:solidFill>
                <a:effectLst/>
                <a:latin typeface="Arial" charset="0"/>
                <a:ea typeface="+mn-ea"/>
                <a:cs typeface="+mn-cs"/>
              </a:rPr>
              <a:t>The project shall provide a systematic evaluation of the NEXTGEN information presented, coding, placement, accessibility and usability, as well as a measure of changes to controller workload, cognitive workload, scanning patterns, potential for error for each of the mid-term technologies, both independently and together in a high fidelity series of human-in-the-loop evaluations. A formal Technical Report of the findings and quick look briefings will be produced.</a:t>
            </a:r>
          </a:p>
          <a:p>
            <a:r>
              <a:rPr lang="en-US" sz="1200" b="1" kern="1200" dirty="0" smtClean="0">
                <a:solidFill>
                  <a:schemeClr val="tx1"/>
                </a:solidFill>
                <a:effectLst/>
                <a:latin typeface="Arial" charset="0"/>
                <a:ea typeface="+mn-ea"/>
                <a:cs typeface="+mn-cs"/>
              </a:rPr>
              <a:t>When:  </a:t>
            </a:r>
            <a:r>
              <a:rPr lang="en-US" sz="1200" kern="1200" dirty="0" smtClean="0">
                <a:solidFill>
                  <a:schemeClr val="tx1"/>
                </a:solidFill>
                <a:effectLst/>
                <a:latin typeface="Arial" charset="0"/>
                <a:ea typeface="+mn-ea"/>
                <a:cs typeface="+mn-cs"/>
              </a:rPr>
              <a:t>Summer/Fall 2014</a:t>
            </a:r>
          </a:p>
          <a:p>
            <a:r>
              <a:rPr lang="en-US" sz="1200" b="1" kern="1200" dirty="0" smtClean="0">
                <a:solidFill>
                  <a:schemeClr val="tx1"/>
                </a:solidFill>
                <a:effectLst/>
                <a:latin typeface="Arial" charset="0"/>
                <a:ea typeface="+mn-ea"/>
                <a:cs typeface="+mn-cs"/>
              </a:rPr>
              <a:t> </a:t>
            </a:r>
            <a:endParaRPr lang="en-US" sz="1200" kern="1200" dirty="0" smtClean="0">
              <a:solidFill>
                <a:schemeClr val="tx1"/>
              </a:solidFill>
              <a:effectLst/>
              <a:latin typeface="Arial" charset="0"/>
              <a:ea typeface="+mn-ea"/>
              <a:cs typeface="+mn-cs"/>
            </a:endParaRPr>
          </a:p>
          <a:p>
            <a:r>
              <a:rPr lang="en-US" sz="1200" b="1" kern="1200" dirty="0" smtClean="0">
                <a:solidFill>
                  <a:schemeClr val="tx1"/>
                </a:solidFill>
                <a:effectLst/>
                <a:latin typeface="Arial" charset="0"/>
                <a:ea typeface="+mn-ea"/>
                <a:cs typeface="+mn-cs"/>
              </a:rPr>
              <a:t>Use:  </a:t>
            </a:r>
            <a:r>
              <a:rPr lang="en-US" sz="1200" kern="1200" dirty="0" smtClean="0">
                <a:solidFill>
                  <a:schemeClr val="tx1"/>
                </a:solidFill>
                <a:effectLst/>
                <a:latin typeface="Arial" charset="0"/>
                <a:ea typeface="+mn-ea"/>
                <a:cs typeface="+mn-cs"/>
              </a:rPr>
              <a:t>This document will be used by </a:t>
            </a:r>
            <a:r>
              <a:rPr lang="en-US" sz="1200" kern="1200" dirty="0" err="1" smtClean="0">
                <a:solidFill>
                  <a:schemeClr val="tx1"/>
                </a:solidFill>
                <a:effectLst/>
                <a:latin typeface="Arial" charset="0"/>
                <a:ea typeface="+mn-ea"/>
                <a:cs typeface="+mn-cs"/>
              </a:rPr>
              <a:t>En</a:t>
            </a:r>
            <a:r>
              <a:rPr lang="en-US" sz="1200" kern="1200" dirty="0" smtClean="0">
                <a:solidFill>
                  <a:schemeClr val="tx1"/>
                </a:solidFill>
                <a:effectLst/>
                <a:latin typeface="Arial" charset="0"/>
                <a:ea typeface="+mn-ea"/>
                <a:cs typeface="+mn-cs"/>
              </a:rPr>
              <a:t> Route and NEXTGEN Program Managers and decision makers to validate NEXTGEN integration and design decisions, ideally prior to deployment of ERAM software versions which include NEXTGEN changes. The data will be used by teams evaluating change requests as a reference on how to evaluate change options. The data will be used by the NEXTGEN Office and benefits personnel to compute benefits of NEXTGEN technologies and concepts.</a:t>
            </a:r>
          </a:p>
          <a:p>
            <a:endParaRPr lang="en-US" dirty="0" smtClean="0"/>
          </a:p>
          <a:p>
            <a:endParaRPr lang="en-US" altLang="en-US" dirty="0" smtClean="0"/>
          </a:p>
        </p:txBody>
      </p:sp>
      <p:sp>
        <p:nvSpPr>
          <p:cNvPr id="194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4693DD1-8C18-4F50-B57B-EE49FEF98EF1}" type="slidenum">
              <a:rPr lang="en-US" altLang="en-US" sz="1200" smtClean="0"/>
              <a:pPr eaLnBrk="1" hangingPunct="1"/>
              <a:t>5</a:t>
            </a:fld>
            <a:endParaRPr lang="en-US"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6425"/>
            <a:ext cx="5486400" cy="4183063"/>
          </a:xfrm>
          <a:prstGeom prst="rect">
            <a:avLst/>
          </a:prstGeom>
        </p:spPr>
        <p:txBody>
          <a:bodyPr/>
          <a:lstStyle/>
          <a:p>
            <a:r>
              <a:rPr lang="en-US" dirty="0" smtClean="0"/>
              <a:t>Fort Hill deliverable based on</a:t>
            </a:r>
            <a:r>
              <a:rPr lang="en-US" baseline="0" dirty="0" smtClean="0"/>
              <a:t> </a:t>
            </a:r>
            <a:r>
              <a:rPr lang="en-US" baseline="0" dirty="0" err="1" smtClean="0"/>
              <a:t>AirTracs</a:t>
            </a:r>
            <a:r>
              <a:rPr lang="en-US" baseline="0" dirty="0" smtClean="0"/>
              <a:t> (</a:t>
            </a:r>
            <a:r>
              <a:rPr lang="en-US" sz="1200" b="0" i="0" u="none" strike="noStrike" kern="1200" baseline="0" dirty="0" smtClean="0">
                <a:solidFill>
                  <a:schemeClr val="tx1"/>
                </a:solidFill>
                <a:latin typeface="Arial" charset="0"/>
                <a:ea typeface="+mn-ea"/>
                <a:cs typeface="+mn-cs"/>
              </a:rPr>
              <a:t>The Air Traffic Analysis and Classification System – </a:t>
            </a:r>
            <a:r>
              <a:rPr lang="en-US" sz="1200" b="0" i="0" u="none" strike="noStrike" kern="1200" baseline="0" dirty="0" err="1" smtClean="0">
                <a:solidFill>
                  <a:schemeClr val="tx1"/>
                </a:solidFill>
                <a:latin typeface="Arial" charset="0"/>
                <a:ea typeface="+mn-ea"/>
                <a:cs typeface="+mn-cs"/>
              </a:rPr>
              <a:t>AirTracs</a:t>
            </a:r>
            <a:r>
              <a:rPr lang="en-US" sz="1200" b="0" i="0" u="none" strike="noStrike" kern="1200" baseline="0" dirty="0" smtClean="0">
                <a:solidFill>
                  <a:schemeClr val="tx1"/>
                </a:solidFill>
                <a:latin typeface="Arial" charset="0"/>
                <a:ea typeface="+mn-ea"/>
                <a:cs typeface="+mn-cs"/>
              </a:rPr>
              <a:t> </a:t>
            </a:r>
            <a:r>
              <a:rPr lang="en-US" baseline="0" dirty="0" smtClean="0"/>
              <a:t>):</a:t>
            </a:r>
          </a:p>
          <a:p>
            <a:r>
              <a:rPr lang="en-US" sz="1200" b="0" i="0" u="none" strike="noStrike" kern="1200" baseline="0" dirty="0" smtClean="0">
                <a:solidFill>
                  <a:schemeClr val="tx1"/>
                </a:solidFill>
                <a:latin typeface="Arial" charset="0"/>
                <a:ea typeface="+mn-ea"/>
                <a:cs typeface="+mn-cs"/>
              </a:rPr>
              <a:t>The Air Traffic Analysis and Classification System (</a:t>
            </a:r>
            <a:r>
              <a:rPr lang="en-US" sz="1200" b="0" i="0" u="none" strike="noStrike" kern="1200" baseline="0" dirty="0" err="1" smtClean="0">
                <a:solidFill>
                  <a:schemeClr val="tx1"/>
                </a:solidFill>
                <a:latin typeface="Arial" charset="0"/>
                <a:ea typeface="+mn-ea"/>
                <a:cs typeface="+mn-cs"/>
              </a:rPr>
              <a:t>AirTracs</a:t>
            </a:r>
            <a:r>
              <a:rPr lang="en-US" sz="1200" b="0" i="0" u="none" strike="noStrike" kern="1200" baseline="0" dirty="0" smtClean="0">
                <a:solidFill>
                  <a:schemeClr val="tx1"/>
                </a:solidFill>
                <a:latin typeface="Arial" charset="0"/>
                <a:ea typeface="+mn-ea"/>
                <a:cs typeface="+mn-cs"/>
              </a:rPr>
              <a:t>) is a framework for systematically 41 examining human performance in ATC safety events. The </a:t>
            </a:r>
            <a:r>
              <a:rPr lang="en-US" sz="1200" b="0" i="0" u="none" strike="noStrike" kern="1200" baseline="0" dirty="0" err="1" smtClean="0">
                <a:solidFill>
                  <a:schemeClr val="tx1"/>
                </a:solidFill>
                <a:latin typeface="Arial" charset="0"/>
                <a:ea typeface="+mn-ea"/>
                <a:cs typeface="+mn-cs"/>
              </a:rPr>
              <a:t>AirTracs</a:t>
            </a:r>
            <a:r>
              <a:rPr lang="en-US" sz="1200" b="0" i="0" u="none" strike="noStrike" kern="1200" baseline="0" dirty="0" smtClean="0">
                <a:solidFill>
                  <a:schemeClr val="tx1"/>
                </a:solidFill>
                <a:latin typeface="Arial" charset="0"/>
                <a:ea typeface="+mn-ea"/>
                <a:cs typeface="+mn-cs"/>
              </a:rPr>
              <a:t> framework is based on the five 42 tiers of the Department of Defense’s Human Factors Analysis and Classification System (HFACS) 43 model. The domain specific factor categories incorporate factors from HERA and JANUS 44 taxonomies. The </a:t>
            </a:r>
            <a:r>
              <a:rPr lang="en-US" sz="1200" b="0" i="0" u="none" strike="noStrike" kern="1200" baseline="0" dirty="0" err="1" smtClean="0">
                <a:solidFill>
                  <a:schemeClr val="tx1"/>
                </a:solidFill>
                <a:latin typeface="Arial" charset="0"/>
                <a:ea typeface="+mn-ea"/>
                <a:cs typeface="+mn-cs"/>
              </a:rPr>
              <a:t>AirTracs</a:t>
            </a:r>
            <a:r>
              <a:rPr lang="en-US" sz="1200" b="0" i="0" u="none" strike="noStrike" kern="1200" baseline="0" dirty="0" smtClean="0">
                <a:solidFill>
                  <a:schemeClr val="tx1"/>
                </a:solidFill>
                <a:latin typeface="Arial" charset="0"/>
                <a:ea typeface="+mn-ea"/>
                <a:cs typeface="+mn-cs"/>
              </a:rPr>
              <a:t> framework promotes the identification of causal trends by allowing 45 factors from the immediate operator context to agency-wide influences to be identified. The 46 </a:t>
            </a:r>
            <a:r>
              <a:rPr lang="en-US" sz="1200" b="0" i="0" u="none" strike="noStrike" kern="1200" baseline="0" dirty="0" err="1" smtClean="0">
                <a:solidFill>
                  <a:schemeClr val="tx1"/>
                </a:solidFill>
                <a:latin typeface="Arial" charset="0"/>
                <a:ea typeface="+mn-ea"/>
                <a:cs typeface="+mn-cs"/>
              </a:rPr>
              <a:t>AirTracs</a:t>
            </a:r>
            <a:r>
              <a:rPr lang="en-US" sz="1200" b="0" i="0" u="none" strike="noStrike" kern="1200" baseline="0" dirty="0" smtClean="0">
                <a:solidFill>
                  <a:schemeClr val="tx1"/>
                </a:solidFill>
                <a:latin typeface="Arial" charset="0"/>
                <a:ea typeface="+mn-ea"/>
                <a:cs typeface="+mn-cs"/>
              </a:rPr>
              <a:t> factor model can be found below, followed by factor category descriptions. </a:t>
            </a:r>
            <a:endParaRPr lang="en-US" dirty="0"/>
          </a:p>
        </p:txBody>
      </p:sp>
      <p:sp>
        <p:nvSpPr>
          <p:cNvPr id="4" name="Slide Number Placeholder 3"/>
          <p:cNvSpPr>
            <a:spLocks noGrp="1"/>
          </p:cNvSpPr>
          <p:nvPr>
            <p:ph type="sldNum" sz="quarter" idx="10"/>
          </p:nvPr>
        </p:nvSpPr>
        <p:spPr/>
        <p:txBody>
          <a:bodyPr/>
          <a:lstStyle/>
          <a:p>
            <a:pPr>
              <a:defRPr/>
            </a:pPr>
            <a:fld id="{ABCCE368-CCD3-48E4-B935-B6F4149E6FA1}" type="slidenum">
              <a:rPr lang="en-US" smtClean="0"/>
              <a:pPr>
                <a:defRPr/>
              </a:pPr>
              <a:t>6</a:t>
            </a:fld>
            <a:endParaRPr lang="en-US" dirty="0"/>
          </a:p>
        </p:txBody>
      </p:sp>
    </p:spTree>
    <p:extLst>
      <p:ext uri="{BB962C8B-B14F-4D97-AF65-F5344CB8AC3E}">
        <p14:creationId xmlns:p14="http://schemas.microsoft.com/office/powerpoint/2010/main" val="3707372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87" eaLnBrk="0" hangingPunct="0">
              <a:defRPr sz="2000" b="1">
                <a:solidFill>
                  <a:schemeClr val="tx1"/>
                </a:solidFill>
                <a:latin typeface="Arial" charset="0"/>
              </a:defRPr>
            </a:lvl1pPr>
            <a:lvl2pPr marL="754373" indent="-290143" defTabSz="918787" eaLnBrk="0" hangingPunct="0">
              <a:defRPr sz="2000" b="1">
                <a:solidFill>
                  <a:schemeClr val="tx1"/>
                </a:solidFill>
                <a:latin typeface="Arial" charset="0"/>
              </a:defRPr>
            </a:lvl2pPr>
            <a:lvl3pPr marL="1160573" indent="-232114" defTabSz="918787" eaLnBrk="0" hangingPunct="0">
              <a:defRPr sz="2000" b="1">
                <a:solidFill>
                  <a:schemeClr val="tx1"/>
                </a:solidFill>
                <a:latin typeface="Arial" charset="0"/>
              </a:defRPr>
            </a:lvl3pPr>
            <a:lvl4pPr marL="1624802" indent="-232114" defTabSz="918787" eaLnBrk="0" hangingPunct="0">
              <a:defRPr sz="2000" b="1">
                <a:solidFill>
                  <a:schemeClr val="tx1"/>
                </a:solidFill>
                <a:latin typeface="Arial" charset="0"/>
              </a:defRPr>
            </a:lvl4pPr>
            <a:lvl5pPr marL="2089031" indent="-232114" defTabSz="918787" eaLnBrk="0" hangingPunct="0">
              <a:defRPr sz="2000" b="1">
                <a:solidFill>
                  <a:schemeClr val="tx1"/>
                </a:solidFill>
                <a:latin typeface="Arial" charset="0"/>
              </a:defRPr>
            </a:lvl5pPr>
            <a:lvl6pPr marL="2553260" indent="-232114" defTabSz="918787" eaLnBrk="0" fontAlgn="base" hangingPunct="0">
              <a:spcBef>
                <a:spcPct val="0"/>
              </a:spcBef>
              <a:spcAft>
                <a:spcPct val="0"/>
              </a:spcAft>
              <a:defRPr sz="2000" b="1">
                <a:solidFill>
                  <a:schemeClr val="tx1"/>
                </a:solidFill>
                <a:latin typeface="Arial" charset="0"/>
              </a:defRPr>
            </a:lvl6pPr>
            <a:lvl7pPr marL="3017490" indent="-232114" defTabSz="918787" eaLnBrk="0" fontAlgn="base" hangingPunct="0">
              <a:spcBef>
                <a:spcPct val="0"/>
              </a:spcBef>
              <a:spcAft>
                <a:spcPct val="0"/>
              </a:spcAft>
              <a:defRPr sz="2000" b="1">
                <a:solidFill>
                  <a:schemeClr val="tx1"/>
                </a:solidFill>
                <a:latin typeface="Arial" charset="0"/>
              </a:defRPr>
            </a:lvl7pPr>
            <a:lvl8pPr marL="3481719" indent="-232114" defTabSz="918787" eaLnBrk="0" fontAlgn="base" hangingPunct="0">
              <a:spcBef>
                <a:spcPct val="0"/>
              </a:spcBef>
              <a:spcAft>
                <a:spcPct val="0"/>
              </a:spcAft>
              <a:defRPr sz="2000" b="1">
                <a:solidFill>
                  <a:schemeClr val="tx1"/>
                </a:solidFill>
                <a:latin typeface="Arial" charset="0"/>
              </a:defRPr>
            </a:lvl8pPr>
            <a:lvl9pPr marL="3945948" indent="-232114" defTabSz="918787" eaLnBrk="0" fontAlgn="base" hangingPunct="0">
              <a:spcBef>
                <a:spcPct val="0"/>
              </a:spcBef>
              <a:spcAft>
                <a:spcPct val="0"/>
              </a:spcAft>
              <a:defRPr sz="2000" b="1">
                <a:solidFill>
                  <a:schemeClr val="tx1"/>
                </a:solidFill>
                <a:latin typeface="Arial" charset="0"/>
              </a:defRPr>
            </a:lvl9pPr>
          </a:lstStyle>
          <a:p>
            <a:pPr eaLnBrk="1" hangingPunct="1"/>
            <a:fld id="{2BB6EB41-B8F5-41B9-8050-0FE711CAEBEA}" type="slidenum">
              <a:rPr lang="en-US" altLang="en-US" sz="1200" b="0">
                <a:latin typeface="Times New Roman" pitchFamily="18" charset="0"/>
              </a:rPr>
              <a:pPr eaLnBrk="1" hangingPunct="1"/>
              <a:t>7</a:t>
            </a:fld>
            <a:endParaRPr lang="en-US" altLang="en-US" sz="1200" b="0">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686421" y="4416426"/>
            <a:ext cx="5485158"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82322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87" eaLnBrk="0" hangingPunct="0">
              <a:defRPr sz="2000" b="1">
                <a:solidFill>
                  <a:schemeClr val="tx1"/>
                </a:solidFill>
                <a:latin typeface="Arial" charset="0"/>
              </a:defRPr>
            </a:lvl1pPr>
            <a:lvl2pPr marL="754373" indent="-290143" defTabSz="918787" eaLnBrk="0" hangingPunct="0">
              <a:defRPr sz="2000" b="1">
                <a:solidFill>
                  <a:schemeClr val="tx1"/>
                </a:solidFill>
                <a:latin typeface="Arial" charset="0"/>
              </a:defRPr>
            </a:lvl2pPr>
            <a:lvl3pPr marL="1160573" indent="-232114" defTabSz="918787" eaLnBrk="0" hangingPunct="0">
              <a:defRPr sz="2000" b="1">
                <a:solidFill>
                  <a:schemeClr val="tx1"/>
                </a:solidFill>
                <a:latin typeface="Arial" charset="0"/>
              </a:defRPr>
            </a:lvl3pPr>
            <a:lvl4pPr marL="1624802" indent="-232114" defTabSz="918787" eaLnBrk="0" hangingPunct="0">
              <a:defRPr sz="2000" b="1">
                <a:solidFill>
                  <a:schemeClr val="tx1"/>
                </a:solidFill>
                <a:latin typeface="Arial" charset="0"/>
              </a:defRPr>
            </a:lvl4pPr>
            <a:lvl5pPr marL="2089031" indent="-232114" defTabSz="918787" eaLnBrk="0" hangingPunct="0">
              <a:defRPr sz="2000" b="1">
                <a:solidFill>
                  <a:schemeClr val="tx1"/>
                </a:solidFill>
                <a:latin typeface="Arial" charset="0"/>
              </a:defRPr>
            </a:lvl5pPr>
            <a:lvl6pPr marL="2553260" indent="-232114" defTabSz="918787" eaLnBrk="0" fontAlgn="base" hangingPunct="0">
              <a:spcBef>
                <a:spcPct val="0"/>
              </a:spcBef>
              <a:spcAft>
                <a:spcPct val="0"/>
              </a:spcAft>
              <a:defRPr sz="2000" b="1">
                <a:solidFill>
                  <a:schemeClr val="tx1"/>
                </a:solidFill>
                <a:latin typeface="Arial" charset="0"/>
              </a:defRPr>
            </a:lvl6pPr>
            <a:lvl7pPr marL="3017490" indent="-232114" defTabSz="918787" eaLnBrk="0" fontAlgn="base" hangingPunct="0">
              <a:spcBef>
                <a:spcPct val="0"/>
              </a:spcBef>
              <a:spcAft>
                <a:spcPct val="0"/>
              </a:spcAft>
              <a:defRPr sz="2000" b="1">
                <a:solidFill>
                  <a:schemeClr val="tx1"/>
                </a:solidFill>
                <a:latin typeface="Arial" charset="0"/>
              </a:defRPr>
            </a:lvl7pPr>
            <a:lvl8pPr marL="3481719" indent="-232114" defTabSz="918787" eaLnBrk="0" fontAlgn="base" hangingPunct="0">
              <a:spcBef>
                <a:spcPct val="0"/>
              </a:spcBef>
              <a:spcAft>
                <a:spcPct val="0"/>
              </a:spcAft>
              <a:defRPr sz="2000" b="1">
                <a:solidFill>
                  <a:schemeClr val="tx1"/>
                </a:solidFill>
                <a:latin typeface="Arial" charset="0"/>
              </a:defRPr>
            </a:lvl8pPr>
            <a:lvl9pPr marL="3945948" indent="-232114" defTabSz="918787" eaLnBrk="0" fontAlgn="base" hangingPunct="0">
              <a:spcBef>
                <a:spcPct val="0"/>
              </a:spcBef>
              <a:spcAft>
                <a:spcPct val="0"/>
              </a:spcAft>
              <a:defRPr sz="2000" b="1">
                <a:solidFill>
                  <a:schemeClr val="tx1"/>
                </a:solidFill>
                <a:latin typeface="Arial" charset="0"/>
              </a:defRPr>
            </a:lvl9pPr>
          </a:lstStyle>
          <a:p>
            <a:pPr eaLnBrk="1" hangingPunct="1"/>
            <a:fld id="{2BB6EB41-B8F5-41B9-8050-0FE711CAEBEA}" type="slidenum">
              <a:rPr lang="en-US" altLang="en-US" sz="1200" b="0">
                <a:latin typeface="Times New Roman" pitchFamily="18" charset="0"/>
              </a:rPr>
              <a:pPr eaLnBrk="1" hangingPunct="1"/>
              <a:t>8</a:t>
            </a:fld>
            <a:endParaRPr lang="en-US" altLang="en-US" sz="1200" b="0">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686421" y="4416426"/>
            <a:ext cx="5485158"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60266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87" eaLnBrk="0" hangingPunct="0">
              <a:defRPr sz="2000" b="1">
                <a:solidFill>
                  <a:schemeClr val="tx1"/>
                </a:solidFill>
                <a:latin typeface="Arial" charset="0"/>
              </a:defRPr>
            </a:lvl1pPr>
            <a:lvl2pPr marL="754373" indent="-290143" defTabSz="918787" eaLnBrk="0" hangingPunct="0">
              <a:defRPr sz="2000" b="1">
                <a:solidFill>
                  <a:schemeClr val="tx1"/>
                </a:solidFill>
                <a:latin typeface="Arial" charset="0"/>
              </a:defRPr>
            </a:lvl2pPr>
            <a:lvl3pPr marL="1160573" indent="-232114" defTabSz="918787" eaLnBrk="0" hangingPunct="0">
              <a:defRPr sz="2000" b="1">
                <a:solidFill>
                  <a:schemeClr val="tx1"/>
                </a:solidFill>
                <a:latin typeface="Arial" charset="0"/>
              </a:defRPr>
            </a:lvl3pPr>
            <a:lvl4pPr marL="1624802" indent="-232114" defTabSz="918787" eaLnBrk="0" hangingPunct="0">
              <a:defRPr sz="2000" b="1">
                <a:solidFill>
                  <a:schemeClr val="tx1"/>
                </a:solidFill>
                <a:latin typeface="Arial" charset="0"/>
              </a:defRPr>
            </a:lvl4pPr>
            <a:lvl5pPr marL="2089031" indent="-232114" defTabSz="918787" eaLnBrk="0" hangingPunct="0">
              <a:defRPr sz="2000" b="1">
                <a:solidFill>
                  <a:schemeClr val="tx1"/>
                </a:solidFill>
                <a:latin typeface="Arial" charset="0"/>
              </a:defRPr>
            </a:lvl5pPr>
            <a:lvl6pPr marL="2553260" indent="-232114" defTabSz="918787" eaLnBrk="0" fontAlgn="base" hangingPunct="0">
              <a:spcBef>
                <a:spcPct val="0"/>
              </a:spcBef>
              <a:spcAft>
                <a:spcPct val="0"/>
              </a:spcAft>
              <a:defRPr sz="2000" b="1">
                <a:solidFill>
                  <a:schemeClr val="tx1"/>
                </a:solidFill>
                <a:latin typeface="Arial" charset="0"/>
              </a:defRPr>
            </a:lvl6pPr>
            <a:lvl7pPr marL="3017490" indent="-232114" defTabSz="918787" eaLnBrk="0" fontAlgn="base" hangingPunct="0">
              <a:spcBef>
                <a:spcPct val="0"/>
              </a:spcBef>
              <a:spcAft>
                <a:spcPct val="0"/>
              </a:spcAft>
              <a:defRPr sz="2000" b="1">
                <a:solidFill>
                  <a:schemeClr val="tx1"/>
                </a:solidFill>
                <a:latin typeface="Arial" charset="0"/>
              </a:defRPr>
            </a:lvl7pPr>
            <a:lvl8pPr marL="3481719" indent="-232114" defTabSz="918787" eaLnBrk="0" fontAlgn="base" hangingPunct="0">
              <a:spcBef>
                <a:spcPct val="0"/>
              </a:spcBef>
              <a:spcAft>
                <a:spcPct val="0"/>
              </a:spcAft>
              <a:defRPr sz="2000" b="1">
                <a:solidFill>
                  <a:schemeClr val="tx1"/>
                </a:solidFill>
                <a:latin typeface="Arial" charset="0"/>
              </a:defRPr>
            </a:lvl8pPr>
            <a:lvl9pPr marL="3945948" indent="-232114" defTabSz="918787" eaLnBrk="0" fontAlgn="base" hangingPunct="0">
              <a:spcBef>
                <a:spcPct val="0"/>
              </a:spcBef>
              <a:spcAft>
                <a:spcPct val="0"/>
              </a:spcAft>
              <a:defRPr sz="2000" b="1">
                <a:solidFill>
                  <a:schemeClr val="tx1"/>
                </a:solidFill>
                <a:latin typeface="Arial" charset="0"/>
              </a:defRPr>
            </a:lvl9pPr>
          </a:lstStyle>
          <a:p>
            <a:pPr eaLnBrk="1" hangingPunct="1"/>
            <a:fld id="{2BB6EB41-B8F5-41B9-8050-0FE711CAEBEA}" type="slidenum">
              <a:rPr lang="en-US" altLang="en-US" sz="1200" b="0">
                <a:latin typeface="Times New Roman" pitchFamily="18" charset="0"/>
              </a:rPr>
              <a:pPr eaLnBrk="1" hangingPunct="1"/>
              <a:t>9</a:t>
            </a:fld>
            <a:endParaRPr lang="en-US" altLang="en-US" sz="1200" b="0">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686421" y="4416426"/>
            <a:ext cx="5485158"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68916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16426"/>
            <a:ext cx="5485158" cy="4183063"/>
          </a:xfrm>
          <a:prstGeom prst="rect">
            <a:avLst/>
          </a:prstGeom>
        </p:spPr>
        <p:txBody>
          <a:bodyPr/>
          <a:lstStyle/>
          <a:p>
            <a:r>
              <a:rPr lang="en-US" dirty="0" smtClean="0"/>
              <a:t>Kick-off 11/20</a:t>
            </a:r>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10</a:t>
            </a:fld>
            <a:endParaRPr lang="en-US" dirty="0"/>
          </a:p>
        </p:txBody>
      </p:sp>
    </p:spTree>
    <p:extLst>
      <p:ext uri="{BB962C8B-B14F-4D97-AF65-F5344CB8AC3E}">
        <p14:creationId xmlns:p14="http://schemas.microsoft.com/office/powerpoint/2010/main" val="29595043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921151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E5048730-8F6E-46FC-AD97-8631B1E93F9A}" type="slidenum">
              <a:rPr lang="en-US"/>
              <a:pPr>
                <a:defRPr/>
              </a:pPr>
              <a:t>‹#›</a:t>
            </a:fld>
            <a:endParaRPr lang="en-US" dirty="0"/>
          </a:p>
        </p:txBody>
      </p:sp>
    </p:spTree>
    <p:extLst>
      <p:ext uri="{BB962C8B-B14F-4D97-AF65-F5344CB8AC3E}">
        <p14:creationId xmlns:p14="http://schemas.microsoft.com/office/powerpoint/2010/main" val="266652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364FBF4B-7C9D-4F8A-B8F9-D0924BAAE581}" type="slidenum">
              <a:rPr lang="en-US"/>
              <a:pPr>
                <a:defRPr/>
              </a:pPr>
              <a:t>‹#›</a:t>
            </a:fld>
            <a:endParaRPr lang="en-US" dirty="0"/>
          </a:p>
        </p:txBody>
      </p:sp>
    </p:spTree>
    <p:extLst>
      <p:ext uri="{BB962C8B-B14F-4D97-AF65-F5344CB8AC3E}">
        <p14:creationId xmlns:p14="http://schemas.microsoft.com/office/powerpoint/2010/main" val="3702928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26209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ATC/TechOps</a:t>
            </a:r>
            <a:endParaRPr lang="en-US" b="1" dirty="0">
              <a:solidFill>
                <a:schemeClr val="bg1"/>
              </a:solidFill>
              <a:latin typeface="Arial" pitchFamily="34" charset="0"/>
            </a:endParaRPr>
          </a:p>
        </p:txBody>
      </p:sp>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5" name="Rectangle 4"/>
          <p:cNvSpPr>
            <a:spLocks noGrp="1" noChangeArrowheads="1"/>
          </p:cNvSpPr>
          <p:nvPr>
            <p:ph type="sldNum" sz="quarter" idx="10"/>
          </p:nvPr>
        </p:nvSpPr>
        <p:spPr/>
        <p:txBody>
          <a:bodyPr/>
          <a:lstStyle>
            <a:lvl1pPr>
              <a:defRPr/>
            </a:lvl1pPr>
          </a:lstStyle>
          <a:p>
            <a:pPr>
              <a:defRPr/>
            </a:pPr>
            <a:fld id="{BC334316-1973-45DD-9D72-D931B666B954}" type="slidenum">
              <a:rPr lang="en-US"/>
              <a:pPr>
                <a:defRPr/>
              </a:pPr>
              <a:t>‹#›</a:t>
            </a:fld>
            <a:endParaRPr lang="en-US" dirty="0"/>
          </a:p>
        </p:txBody>
      </p:sp>
    </p:spTree>
    <p:extLst>
      <p:ext uri="{BB962C8B-B14F-4D97-AF65-F5344CB8AC3E}">
        <p14:creationId xmlns:p14="http://schemas.microsoft.com/office/powerpoint/2010/main" val="472876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a:t>Click to edit Master title style</a:t>
            </a:r>
          </a:p>
        </p:txBody>
      </p:sp>
      <p:sp>
        <p:nvSpPr>
          <p:cNvPr id="3" name="Text Placeholder 2"/>
          <p:cNvSpPr>
            <a:spLocks noGrp="1"/>
          </p:cNvSpPr>
          <p:nvPr>
            <p:ph type="body" sz="half" idx="1"/>
          </p:nvPr>
        </p:nvSpPr>
        <p:spPr>
          <a:xfrm>
            <a:off x="495300" y="1508125"/>
            <a:ext cx="394811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5813" y="1508125"/>
            <a:ext cx="3949700"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3619500" y="6406896"/>
            <a:ext cx="1905000" cy="457200"/>
          </a:xfrm>
          <a:prstGeom prst="rect">
            <a:avLst/>
          </a:prstGeom>
        </p:spPr>
        <p:txBody>
          <a:bodyPr/>
          <a:lstStyle>
            <a:lvl1pPr>
              <a:defRPr/>
            </a:lvl1pPr>
          </a:lstStyle>
          <a:p>
            <a:pPr>
              <a:defRPr/>
            </a:pPr>
            <a:fld id="{500B602E-59AD-417A-B170-A8DC8163CB96}" type="slidenum">
              <a:rPr lang="en-US"/>
              <a:pPr>
                <a:defRPr/>
              </a:pPr>
              <a:t>‹#›</a:t>
            </a:fld>
            <a:endParaRPr lang="en-US" dirty="0"/>
          </a:p>
        </p:txBody>
      </p:sp>
    </p:spTree>
    <p:extLst>
      <p:ext uri="{BB962C8B-B14F-4D97-AF65-F5344CB8AC3E}">
        <p14:creationId xmlns:p14="http://schemas.microsoft.com/office/powerpoint/2010/main" val="376546286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23923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ATC/TechOps</a:t>
            </a:r>
            <a:endParaRPr lang="en-US" b="1" dirty="0">
              <a:solidFill>
                <a:schemeClr val="bg1"/>
              </a:solidFill>
              <a:latin typeface="Arial"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p:txBody>
          <a:bodyPr/>
          <a:lstStyle>
            <a:lvl1pPr>
              <a:defRPr/>
            </a:lvl1pPr>
          </a:lstStyle>
          <a:p>
            <a:pPr>
              <a:defRPr/>
            </a:pPr>
            <a:fld id="{B155C174-9C3D-45C7-8D23-F7FF2C44B7A6}" type="slidenum">
              <a:rPr lang="en-US"/>
              <a:pPr>
                <a:defRPr/>
              </a:pPr>
              <a:t>‹#›</a:t>
            </a:fld>
            <a:endParaRPr lang="en-US" dirty="0"/>
          </a:p>
        </p:txBody>
      </p:sp>
    </p:spTree>
    <p:extLst>
      <p:ext uri="{BB962C8B-B14F-4D97-AF65-F5344CB8AC3E}">
        <p14:creationId xmlns:p14="http://schemas.microsoft.com/office/powerpoint/2010/main" val="348400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8F583D9-C9B8-4055-9135-66DB671894A8}" type="slidenum">
              <a:rPr lang="en-US"/>
              <a:pPr>
                <a:defRPr/>
              </a:pPr>
              <a:t>‹#›</a:t>
            </a:fld>
            <a:endParaRPr lang="en-US" dirty="0"/>
          </a:p>
        </p:txBody>
      </p:sp>
    </p:spTree>
    <p:extLst>
      <p:ext uri="{BB962C8B-B14F-4D97-AF65-F5344CB8AC3E}">
        <p14:creationId xmlns:p14="http://schemas.microsoft.com/office/powerpoint/2010/main" val="355746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F88C76F1-B6C2-40F0-863F-C21F42B3DAE7}" type="slidenum">
              <a:rPr lang="en-US"/>
              <a:pPr>
                <a:defRPr/>
              </a:pPr>
              <a:t>‹#›</a:t>
            </a:fld>
            <a:endParaRPr lang="en-US" dirty="0"/>
          </a:p>
        </p:txBody>
      </p:sp>
    </p:spTree>
    <p:extLst>
      <p:ext uri="{BB962C8B-B14F-4D97-AF65-F5344CB8AC3E}">
        <p14:creationId xmlns:p14="http://schemas.microsoft.com/office/powerpoint/2010/main" val="2962825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FD534984-98CF-49C8-93CD-5882BAD1EA86}" type="slidenum">
              <a:rPr lang="en-US"/>
              <a:pPr>
                <a:defRPr/>
              </a:pPr>
              <a:t>‹#›</a:t>
            </a:fld>
            <a:endParaRPr lang="en-US" dirty="0"/>
          </a:p>
        </p:txBody>
      </p:sp>
    </p:spTree>
    <p:extLst>
      <p:ext uri="{BB962C8B-B14F-4D97-AF65-F5344CB8AC3E}">
        <p14:creationId xmlns:p14="http://schemas.microsoft.com/office/powerpoint/2010/main" val="303787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552817AC-DF7C-4746-9C86-DC8A83A15451}" type="slidenum">
              <a:rPr lang="en-US"/>
              <a:pPr>
                <a:defRPr/>
              </a:pPr>
              <a:t>‹#›</a:t>
            </a:fld>
            <a:endParaRPr lang="en-US" dirty="0"/>
          </a:p>
        </p:txBody>
      </p:sp>
    </p:spTree>
    <p:extLst>
      <p:ext uri="{BB962C8B-B14F-4D97-AF65-F5344CB8AC3E}">
        <p14:creationId xmlns:p14="http://schemas.microsoft.com/office/powerpoint/2010/main" val="1810396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txBox="1">
            <a:spLocks noChangeArrowheads="1"/>
          </p:cNvSpPr>
          <p:nvPr userDrawn="1"/>
        </p:nvSpPr>
        <p:spPr bwMode="auto">
          <a:xfrm>
            <a:off x="350838" y="6223000"/>
            <a:ext cx="26971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ATC/TechOps</a:t>
            </a:r>
            <a:endParaRPr lang="en-US" b="1" dirty="0">
              <a:solidFill>
                <a:schemeClr val="bg1"/>
              </a:solidFill>
              <a:latin typeface="Arial" pitchFamily="34" charset="0"/>
            </a:endParaRPr>
          </a:p>
        </p:txBody>
      </p:sp>
      <p:sp>
        <p:nvSpPr>
          <p:cNvPr id="3" name="Rectangle 2"/>
          <p:cNvSpPr>
            <a:spLocks noGrp="1" noChangeArrowheads="1"/>
          </p:cNvSpPr>
          <p:nvPr>
            <p:ph type="sldNum" sz="quarter" idx="10"/>
          </p:nvPr>
        </p:nvSpPr>
        <p:spPr/>
        <p:txBody>
          <a:bodyPr/>
          <a:lstStyle>
            <a:lvl1pPr>
              <a:defRPr/>
            </a:lvl1pPr>
          </a:lstStyle>
          <a:p>
            <a:pPr>
              <a:defRPr/>
            </a:pPr>
            <a:fld id="{29A85720-2AFC-42F6-A611-71949B592496}" type="slidenum">
              <a:rPr lang="en-US"/>
              <a:pPr>
                <a:defRPr/>
              </a:pPr>
              <a:t>‹#›</a:t>
            </a:fld>
            <a:endParaRPr lang="en-US" dirty="0"/>
          </a:p>
        </p:txBody>
      </p:sp>
    </p:spTree>
    <p:extLst>
      <p:ext uri="{BB962C8B-B14F-4D97-AF65-F5344CB8AC3E}">
        <p14:creationId xmlns:p14="http://schemas.microsoft.com/office/powerpoint/2010/main" val="192162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96139896-4DC1-4E3D-B6D6-A3C9E8793B5C}" type="slidenum">
              <a:rPr lang="en-US"/>
              <a:pPr>
                <a:defRPr/>
              </a:pPr>
              <a:t>‹#›</a:t>
            </a:fld>
            <a:endParaRPr lang="en-US" dirty="0"/>
          </a:p>
        </p:txBody>
      </p:sp>
    </p:spTree>
    <p:extLst>
      <p:ext uri="{BB962C8B-B14F-4D97-AF65-F5344CB8AC3E}">
        <p14:creationId xmlns:p14="http://schemas.microsoft.com/office/powerpoint/2010/main" val="1210825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B47A84DA-C220-4C1A-8274-568CA00552C6}" type="slidenum">
              <a:rPr lang="en-US"/>
              <a:pPr>
                <a:defRPr/>
              </a:pPr>
              <a:t>‹#›</a:t>
            </a:fld>
            <a:endParaRPr lang="en-US" dirty="0"/>
          </a:p>
        </p:txBody>
      </p:sp>
    </p:spTree>
    <p:extLst>
      <p:ext uri="{BB962C8B-B14F-4D97-AF65-F5344CB8AC3E}">
        <p14:creationId xmlns:p14="http://schemas.microsoft.com/office/powerpoint/2010/main" val="4195855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defRPr/>
            </a:pPr>
            <a:endParaRPr lang="en-US" altLang="en-US" smtClean="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5">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defRPr>
            </a:lvl1pPr>
          </a:lstStyle>
          <a:p>
            <a:pPr>
              <a:defRPr/>
            </a:pPr>
            <a:fld id="{7DE2C51E-304E-46DD-B340-BBD7401E010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6" r:id="rId1"/>
    <p:sldLayoutId id="2147484057" r:id="rId2"/>
    <p:sldLayoutId id="2147484048" r:id="rId3"/>
    <p:sldLayoutId id="2147484049" r:id="rId4"/>
    <p:sldLayoutId id="2147484050" r:id="rId5"/>
    <p:sldLayoutId id="2147484051" r:id="rId6"/>
    <p:sldLayoutId id="2147484058" r:id="rId7"/>
    <p:sldLayoutId id="2147484052" r:id="rId8"/>
    <p:sldLayoutId id="2147484053" r:id="rId9"/>
    <p:sldLayoutId id="2147484054" r:id="rId10"/>
    <p:sldLayoutId id="2147484055" r:id="rId11"/>
    <p:sldLayoutId id="2147484059" r:id="rId12"/>
    <p:sldLayoutId id="2147484060" r:id="rId13"/>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1219200"/>
            <a:ext cx="4983163" cy="1395413"/>
          </a:xfrm>
        </p:spPr>
        <p:txBody>
          <a:bodyPr/>
          <a:lstStyle/>
          <a:p>
            <a:pPr algn="ctr" eaLnBrk="1" hangingPunct="1"/>
            <a:r>
              <a:rPr lang="en-US" altLang="en-US" dirty="0" smtClean="0"/>
              <a:t>REDAC / </a:t>
            </a:r>
            <a:r>
              <a:rPr lang="en-US" altLang="en-US" dirty="0" smtClean="0"/>
              <a:t>HF</a:t>
            </a:r>
            <a:r>
              <a:rPr lang="en-US" altLang="en-US" dirty="0" smtClean="0"/>
              <a:t/>
            </a:r>
            <a:br>
              <a:rPr lang="en-US" altLang="en-US" dirty="0" smtClean="0"/>
            </a:br>
            <a:r>
              <a:rPr lang="en-US" altLang="en-US" sz="3200" b="0" dirty="0" smtClean="0"/>
              <a:t/>
            </a:r>
            <a:br>
              <a:rPr lang="en-US" altLang="en-US" sz="3200" b="0" dirty="0" smtClean="0"/>
            </a:br>
            <a:endParaRPr lang="en-US" altLang="en-US" b="0" dirty="0" smtClean="0"/>
          </a:p>
        </p:txBody>
      </p:sp>
      <p:sp>
        <p:nvSpPr>
          <p:cNvPr id="6147" name="Text Box 4"/>
          <p:cNvSpPr txBox="1">
            <a:spLocks noChangeArrowheads="1"/>
          </p:cNvSpPr>
          <p:nvPr/>
        </p:nvSpPr>
        <p:spPr bwMode="auto">
          <a:xfrm>
            <a:off x="381000" y="5791200"/>
            <a:ext cx="4792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600" b="0" i="1" dirty="0" smtClean="0">
                <a:solidFill>
                  <a:srgbClr val="1D2F68"/>
                </a:solidFill>
              </a:rPr>
              <a:t>Human Factors Division, ANG-C1 </a:t>
            </a:r>
            <a:endParaRPr lang="en-US" altLang="en-US" sz="1600" b="0" i="1" dirty="0">
              <a:solidFill>
                <a:srgbClr val="1D2F68"/>
              </a:solidFill>
            </a:endParaRPr>
          </a:p>
          <a:p>
            <a:pPr eaLnBrk="1" hangingPunct="1">
              <a:spcBef>
                <a:spcPct val="50000"/>
              </a:spcBef>
              <a:buFontTx/>
              <a:buNone/>
            </a:pPr>
            <a:r>
              <a:rPr lang="en-US" altLang="en-US" sz="1600" b="0" i="1" dirty="0" smtClean="0">
                <a:solidFill>
                  <a:srgbClr val="1D2F68"/>
                </a:solidFill>
              </a:rPr>
              <a:t>September 8, </a:t>
            </a:r>
            <a:r>
              <a:rPr lang="en-US" altLang="en-US" sz="1600" b="0" i="1" dirty="0" smtClean="0">
                <a:solidFill>
                  <a:srgbClr val="1D2F68"/>
                </a:solidFill>
              </a:rPr>
              <a:t>2016</a:t>
            </a:r>
            <a:endParaRPr lang="en-US" altLang="en-US" sz="1600" b="0" i="1" dirty="0">
              <a:solidFill>
                <a:srgbClr val="1D2F68"/>
              </a:solidFill>
            </a:endParaRPr>
          </a:p>
        </p:txBody>
      </p:sp>
      <p:sp>
        <p:nvSpPr>
          <p:cNvPr id="6148" name="Text Box 5"/>
          <p:cNvSpPr txBox="1">
            <a:spLocks noChangeArrowheads="1"/>
          </p:cNvSpPr>
          <p:nvPr/>
        </p:nvSpPr>
        <p:spPr bwMode="auto">
          <a:xfrm>
            <a:off x="304800" y="4038600"/>
            <a:ext cx="53340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i="1" dirty="0">
                <a:solidFill>
                  <a:schemeClr val="bg2"/>
                </a:solidFill>
              </a:rPr>
              <a:t>NextGen ATC/TechOps Human Factors</a:t>
            </a:r>
          </a:p>
          <a:p>
            <a:pPr eaLnBrk="1" hangingPunct="1">
              <a:spcBef>
                <a:spcPct val="50000"/>
              </a:spcBef>
              <a:buFontTx/>
              <a:buNone/>
            </a:pPr>
            <a:r>
              <a:rPr lang="en-US" altLang="en-US" i="1" dirty="0" smtClean="0">
                <a:solidFill>
                  <a:schemeClr val="bg2"/>
                </a:solidFill>
              </a:rPr>
              <a:t>BLI </a:t>
            </a:r>
            <a:r>
              <a:rPr lang="en-US" altLang="en-US" i="1" dirty="0">
                <a:solidFill>
                  <a:schemeClr val="bg2"/>
                </a:solidFill>
              </a:rPr>
              <a:t>Number: </a:t>
            </a:r>
            <a:r>
              <a:rPr lang="en-US" altLang="en-US" i="1" dirty="0" smtClean="0">
                <a:solidFill>
                  <a:schemeClr val="bg2"/>
                </a:solidFill>
              </a:rPr>
              <a:t>1A07A0/1A08A0 </a:t>
            </a:r>
            <a:endParaRPr lang="en-US" altLang="en-US" i="1" dirty="0">
              <a:solidFill>
                <a:schemeClr val="bg2"/>
              </a:solidFill>
            </a:endParaRPr>
          </a:p>
        </p:txBody>
      </p:sp>
      <p:sp>
        <p:nvSpPr>
          <p:cNvPr id="6149" name="Rectangle 2"/>
          <p:cNvSpPr txBox="1">
            <a:spLocks noChangeArrowheads="1"/>
          </p:cNvSpPr>
          <p:nvPr/>
        </p:nvSpPr>
        <p:spPr bwMode="auto">
          <a:xfrm>
            <a:off x="152400" y="2109788"/>
            <a:ext cx="5334000" cy="139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0"/>
              </a:spcBef>
              <a:buFontTx/>
              <a:buNone/>
            </a:pPr>
            <a:r>
              <a:rPr lang="en-US" altLang="en-US" sz="3200" b="0" i="1" dirty="0">
                <a:solidFill>
                  <a:srgbClr val="1D2F68"/>
                </a:solidFill>
              </a:rPr>
              <a:t>Review Existing Portfolio Activities and Plans</a:t>
            </a:r>
            <a:endParaRPr lang="en-US" altLang="en-US" sz="4000" b="0" dirty="0">
              <a:solidFill>
                <a:srgbClr val="1D2F68"/>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NextGen HF Guidance on the Display of Information from ATC Time-Based Systems</a:t>
            </a:r>
            <a:br>
              <a:rPr lang="en-US" sz="2800" dirty="0" smtClean="0"/>
            </a:br>
            <a:r>
              <a:rPr lang="en-US" sz="2800" dirty="0" smtClean="0"/>
              <a:t>(FY14 PLA 02.00.00)</a:t>
            </a:r>
            <a:endParaRPr lang="en-US" sz="2800" dirty="0"/>
          </a:p>
        </p:txBody>
      </p:sp>
      <p:sp>
        <p:nvSpPr>
          <p:cNvPr id="8" name="Content Placeholder 7"/>
          <p:cNvSpPr>
            <a:spLocks noGrp="1"/>
          </p:cNvSpPr>
          <p:nvPr>
            <p:ph sz="half" idx="1"/>
          </p:nvPr>
        </p:nvSpPr>
        <p:spPr>
          <a:xfrm>
            <a:off x="5686425" y="1600200"/>
            <a:ext cx="2858861"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Jerome Lard</a:t>
            </a:r>
          </a:p>
          <a:p>
            <a:pPr indent="-115888"/>
            <a:r>
              <a:rPr lang="en-US" sz="1200" dirty="0" smtClean="0">
                <a:solidFill>
                  <a:schemeClr val="tx1"/>
                </a:solidFill>
              </a:rPr>
              <a:t>Performer: </a:t>
            </a:r>
            <a:r>
              <a:rPr lang="en-US" sz="1200" dirty="0">
                <a:solidFill>
                  <a:schemeClr val="tx1"/>
                </a:solidFill>
              </a:rPr>
              <a:t>Tech </a:t>
            </a:r>
            <a:r>
              <a:rPr lang="en-US" sz="1200" dirty="0" smtClean="0">
                <a:solidFill>
                  <a:schemeClr val="tx1"/>
                </a:solidFill>
              </a:rPr>
              <a:t>Center</a:t>
            </a:r>
          </a:p>
          <a:p>
            <a:pPr indent="-115888"/>
            <a:r>
              <a:rPr lang="en-US" sz="1200" dirty="0" smtClean="0">
                <a:solidFill>
                  <a:schemeClr val="tx1"/>
                </a:solidFill>
              </a:rPr>
              <a:t>Funding: FY14 $234,000</a:t>
            </a:r>
          </a:p>
          <a:p>
            <a:pPr indent="-115888"/>
            <a:r>
              <a:rPr lang="en-US" sz="1200" dirty="0" err="1" smtClean="0">
                <a:solidFill>
                  <a:schemeClr val="tx1"/>
                </a:solidFill>
              </a:rPr>
              <a:t>PoP</a:t>
            </a:r>
            <a:r>
              <a:rPr lang="en-US" sz="1200" dirty="0" smtClean="0">
                <a:solidFill>
                  <a:schemeClr val="tx1"/>
                </a:solidFill>
              </a:rPr>
              <a:t>: 11/20/2015 – 3/31/2017</a:t>
            </a:r>
          </a:p>
          <a:p>
            <a:pPr indent="-115888"/>
            <a:r>
              <a:rPr lang="en-US" sz="1200" dirty="0" smtClean="0"/>
              <a:t>Sponsor: ANG (NextGen Chief Scientist for PMO)</a:t>
            </a:r>
          </a:p>
          <a:p>
            <a:pPr indent="-115888"/>
            <a:r>
              <a:rPr lang="en-US" sz="1200" dirty="0" smtClean="0"/>
              <a:t>Customer: PMO</a:t>
            </a:r>
            <a:endParaRPr lang="en-US" sz="1200" dirty="0" smtClean="0">
              <a:solidFill>
                <a:schemeClr val="tx1"/>
              </a:solidFill>
            </a:endParaRPr>
          </a:p>
        </p:txBody>
      </p:sp>
      <p:sp>
        <p:nvSpPr>
          <p:cNvPr id="9" name="Content Placeholder 8"/>
          <p:cNvSpPr>
            <a:spLocks noGrp="1"/>
          </p:cNvSpPr>
          <p:nvPr>
            <p:ph sz="half" idx="2"/>
          </p:nvPr>
        </p:nvSpPr>
        <p:spPr>
          <a:xfrm>
            <a:off x="468086" y="1600200"/>
            <a:ext cx="5218339" cy="2091776"/>
          </a:xfrm>
        </p:spPr>
        <p:txBody>
          <a:bodyPr/>
          <a:lstStyle/>
          <a:p>
            <a:pPr marL="0" indent="0" algn="just">
              <a:buNone/>
            </a:pPr>
            <a:r>
              <a:rPr lang="en-US" sz="1200" b="1" dirty="0" smtClean="0">
                <a:solidFill>
                  <a:schemeClr val="tx1"/>
                </a:solidFill>
              </a:rPr>
              <a:t>Description:</a:t>
            </a:r>
          </a:p>
          <a:p>
            <a:pPr marL="0" indent="0" algn="just">
              <a:buNone/>
            </a:pPr>
            <a:r>
              <a:rPr lang="en-US" sz="1200" dirty="0"/>
              <a:t>The purpose of this research is to develop and evaluate methods, and provide standard practices for the display and use of time-based information on Air Traffic Control (ATC) displays.  The specific objectives of this research are: </a:t>
            </a:r>
            <a:endParaRPr lang="en-US" sz="1200" dirty="0" smtClean="0"/>
          </a:p>
          <a:p>
            <a:pPr marL="0" indent="0" algn="just">
              <a:buNone/>
            </a:pPr>
            <a:r>
              <a:rPr lang="en-US" sz="1200" dirty="0" smtClean="0"/>
              <a:t>-  To </a:t>
            </a:r>
            <a:r>
              <a:rPr lang="en-US" sz="1200" dirty="0"/>
              <a:t>research prior efforts to present time-based information in domains relevant to ATC,</a:t>
            </a:r>
          </a:p>
          <a:p>
            <a:pPr marL="0" indent="0" algn="just">
              <a:buNone/>
            </a:pPr>
            <a:r>
              <a:rPr lang="en-US" sz="1200" dirty="0" smtClean="0"/>
              <a:t>- To </a:t>
            </a:r>
            <a:r>
              <a:rPr lang="en-US" sz="1200" dirty="0"/>
              <a:t>develop and evaluate prototype methods for presenting time-based information in ATC, and</a:t>
            </a:r>
          </a:p>
          <a:p>
            <a:pPr marL="0" indent="0" algn="just">
              <a:buNone/>
            </a:pPr>
            <a:r>
              <a:rPr lang="en-US" sz="1200" dirty="0" smtClean="0"/>
              <a:t>- To </a:t>
            </a:r>
            <a:r>
              <a:rPr lang="en-US" sz="1200" dirty="0"/>
              <a:t>provide guidance and standard practices for presenting time-based information on ATC displays.</a:t>
            </a:r>
          </a:p>
          <a:p>
            <a:pPr marL="0" indent="0" algn="just">
              <a:buNone/>
            </a:pPr>
            <a:endParaRPr lang="en-US" sz="1200" dirty="0" smtClean="0">
              <a:solidFill>
                <a:schemeClr val="tx1"/>
              </a:solidFill>
            </a:endParaRPr>
          </a:p>
        </p:txBody>
      </p:sp>
      <p:sp>
        <p:nvSpPr>
          <p:cNvPr id="11" name="Content Placeholder 8"/>
          <p:cNvSpPr txBox="1">
            <a:spLocks/>
          </p:cNvSpPr>
          <p:nvPr/>
        </p:nvSpPr>
        <p:spPr bwMode="auto">
          <a:xfrm>
            <a:off x="468086" y="4143374"/>
            <a:ext cx="8077200" cy="1640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341591124"/>
              </p:ext>
            </p:extLst>
          </p:nvPr>
        </p:nvGraphicFramePr>
        <p:xfrm>
          <a:off x="571772" y="4484389"/>
          <a:ext cx="7973514" cy="617526"/>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r>
                        <a:rPr lang="en-US" sz="1200" dirty="0" smtClean="0"/>
                        <a:t>02.01.00 NextGen HF Guidance on the Display of Information From Air Traffic Time-Based Systems</a:t>
                      </a:r>
                      <a:endParaRPr lang="en-US" sz="1200" dirty="0"/>
                    </a:p>
                  </a:txBody>
                  <a:tcPr marL="68580" marR="68580" marT="0" marB="0" anchor="ctr"/>
                </a:tc>
                <a:tc>
                  <a:txBody>
                    <a:bodyPr/>
                    <a:lstStyle/>
                    <a:p>
                      <a:r>
                        <a:rPr lang="en-US" sz="1200" dirty="0" smtClean="0"/>
                        <a:t>3/31/2017</a:t>
                      </a:r>
                      <a:endParaRPr lang="en-US" sz="1200" dirty="0"/>
                    </a:p>
                  </a:txBody>
                  <a:tcPr marL="68580" marR="68580" marT="0" marB="0" anchor="ctr"/>
                </a:tc>
                <a:tc>
                  <a:txBody>
                    <a:bodyPr/>
                    <a:lstStyle/>
                    <a:p>
                      <a:pPr marL="0" marR="0" indent="0" algn="ctr">
                        <a:spcBef>
                          <a:spcPts val="0"/>
                        </a:spcBef>
                        <a:spcAft>
                          <a:spcPts val="0"/>
                        </a:spcAft>
                        <a:tabLst>
                          <a:tab pos="228600" algn="l"/>
                          <a:tab pos="457200" algn="l"/>
                        </a:tabLst>
                      </a:pPr>
                      <a:r>
                        <a:rPr lang="en-US" sz="1000" b="1" dirty="0">
                          <a:effectLst/>
                        </a:rPr>
                        <a:t> </a:t>
                      </a:r>
                      <a:r>
                        <a:rPr lang="en-US" sz="1000" b="1" dirty="0" smtClean="0">
                          <a:effectLst/>
                        </a:rPr>
                        <a:t>G</a:t>
                      </a:r>
                      <a:endParaRPr lang="en-US" sz="1000" b="1" dirty="0">
                        <a:effectLst/>
                        <a:latin typeface="Arial" panose="020B0604020202020204" pitchFamily="34" charset="0"/>
                        <a:ea typeface="MS Mincho"/>
                        <a:cs typeface="Times New Roman" panose="02020603050405020304" pitchFamily="18" charset="0"/>
                      </a:endParaRPr>
                    </a:p>
                  </a:txBody>
                  <a:tcPr marL="68580" marR="68580" marT="0" marB="0" anchor="ctr">
                    <a:solidFill>
                      <a:srgbClr val="00B050"/>
                    </a:solidFill>
                  </a:tcPr>
                </a:tc>
                <a:extLst>
                  <a:ext uri="{0D108BD9-81ED-4DB2-BD59-A6C34878D82A}">
                    <a16:rowId xmlns:a16="http://schemas.microsoft.com/office/drawing/2014/main" xmlns="" val="1518631395"/>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10</a:t>
            </a:fld>
            <a:endParaRPr lang="en-US" dirty="0"/>
          </a:p>
        </p:txBody>
      </p:sp>
    </p:spTree>
    <p:extLst>
      <p:ext uri="{BB962C8B-B14F-4D97-AF65-F5344CB8AC3E}">
        <p14:creationId xmlns:p14="http://schemas.microsoft.com/office/powerpoint/2010/main" val="4172116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Human Factors Guidance for the Display of NOTAMS on Information Display Systems (IDS)</a:t>
            </a:r>
            <a:br>
              <a:rPr lang="en-US" sz="2800" dirty="0" smtClean="0"/>
            </a:br>
            <a:r>
              <a:rPr lang="en-US" sz="2800" dirty="0" smtClean="0"/>
              <a:t>(FY14 PLA 03.00.00)</a:t>
            </a:r>
            <a:endParaRPr lang="en-US" sz="2800" dirty="0"/>
          </a:p>
        </p:txBody>
      </p:sp>
      <p:sp>
        <p:nvSpPr>
          <p:cNvPr id="8" name="Content Placeholder 7"/>
          <p:cNvSpPr>
            <a:spLocks noGrp="1"/>
          </p:cNvSpPr>
          <p:nvPr>
            <p:ph sz="half" idx="1"/>
          </p:nvPr>
        </p:nvSpPr>
        <p:spPr>
          <a:xfrm>
            <a:off x="5829300" y="1600200"/>
            <a:ext cx="2715986"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Jerome Lard</a:t>
            </a:r>
          </a:p>
          <a:p>
            <a:pPr indent="-115888"/>
            <a:r>
              <a:rPr lang="en-US" sz="1200" dirty="0" smtClean="0">
                <a:solidFill>
                  <a:schemeClr val="tx1"/>
                </a:solidFill>
              </a:rPr>
              <a:t>Performer: </a:t>
            </a:r>
            <a:r>
              <a:rPr lang="en-US" sz="1200" dirty="0">
                <a:solidFill>
                  <a:schemeClr val="tx1"/>
                </a:solidFill>
              </a:rPr>
              <a:t>Tech </a:t>
            </a:r>
            <a:r>
              <a:rPr lang="en-US" sz="1200" dirty="0" smtClean="0">
                <a:solidFill>
                  <a:schemeClr val="tx1"/>
                </a:solidFill>
              </a:rPr>
              <a:t>Center/ </a:t>
            </a:r>
            <a:r>
              <a:rPr lang="en-US" sz="1200" dirty="0" err="1" smtClean="0">
                <a:solidFill>
                  <a:schemeClr val="tx1"/>
                </a:solidFill>
              </a:rPr>
              <a:t>Securboration</a:t>
            </a:r>
            <a:endParaRPr lang="en-US" sz="1200" dirty="0" smtClean="0">
              <a:solidFill>
                <a:schemeClr val="tx1"/>
              </a:solidFill>
            </a:endParaRPr>
          </a:p>
          <a:p>
            <a:pPr indent="-115888"/>
            <a:r>
              <a:rPr lang="en-US" sz="1200" dirty="0" smtClean="0">
                <a:solidFill>
                  <a:schemeClr val="tx1"/>
                </a:solidFill>
              </a:rPr>
              <a:t>Funding: FY13/14 $480,000</a:t>
            </a:r>
          </a:p>
          <a:p>
            <a:pPr indent="-115888"/>
            <a:r>
              <a:rPr lang="en-US" sz="1200" dirty="0" err="1" smtClean="0">
                <a:solidFill>
                  <a:schemeClr val="tx1"/>
                </a:solidFill>
              </a:rPr>
              <a:t>PoP</a:t>
            </a:r>
            <a:r>
              <a:rPr lang="en-US" sz="1200" dirty="0" smtClean="0">
                <a:solidFill>
                  <a:schemeClr val="tx1"/>
                </a:solidFill>
              </a:rPr>
              <a:t>: 9/9/2015 – 11/30/2016</a:t>
            </a:r>
          </a:p>
          <a:p>
            <a:pPr indent="-115888"/>
            <a:r>
              <a:rPr lang="en-US" sz="1200" dirty="0" smtClean="0"/>
              <a:t>Sponsor: ANG (NextGen Chief Scientist for the PMO)</a:t>
            </a:r>
          </a:p>
          <a:p>
            <a:pPr indent="-115888"/>
            <a:r>
              <a:rPr lang="en-US" sz="1200" dirty="0" smtClean="0">
                <a:solidFill>
                  <a:schemeClr val="tx1"/>
                </a:solidFill>
              </a:rPr>
              <a:t>Customer: PMO</a:t>
            </a:r>
          </a:p>
          <a:p>
            <a:pPr marL="227012" indent="0">
              <a:buNone/>
            </a:pPr>
            <a:endParaRPr lang="en-US" sz="1200" dirty="0">
              <a:solidFill>
                <a:schemeClr val="tx1"/>
              </a:solidFill>
            </a:endParaRPr>
          </a:p>
        </p:txBody>
      </p:sp>
      <p:sp>
        <p:nvSpPr>
          <p:cNvPr id="9" name="Content Placeholder 8"/>
          <p:cNvSpPr>
            <a:spLocks noGrp="1"/>
          </p:cNvSpPr>
          <p:nvPr>
            <p:ph sz="half" idx="2"/>
          </p:nvPr>
        </p:nvSpPr>
        <p:spPr>
          <a:xfrm>
            <a:off x="468086" y="1600200"/>
            <a:ext cx="5361214" cy="2091776"/>
          </a:xfrm>
        </p:spPr>
        <p:txBody>
          <a:bodyPr/>
          <a:lstStyle/>
          <a:p>
            <a:pPr marL="0" indent="0" algn="just">
              <a:buNone/>
            </a:pPr>
            <a:r>
              <a:rPr lang="en-US" sz="1200" b="1" dirty="0" smtClean="0">
                <a:solidFill>
                  <a:schemeClr val="tx1"/>
                </a:solidFill>
              </a:rPr>
              <a:t>Description</a:t>
            </a:r>
            <a:r>
              <a:rPr lang="en-US" sz="1200" b="1" dirty="0"/>
              <a:t>:  </a:t>
            </a:r>
            <a:r>
              <a:rPr lang="en-US" sz="1200" dirty="0"/>
              <a:t>The purpose of this project is to develop a clear understanding of how Notices to Airmen (NOTAMs) are used by air traffic controllers today and how they are expected to be used in the NextGen timeframe.  In particular, the project will determine </a:t>
            </a:r>
            <a:endParaRPr lang="en-US" sz="1200" dirty="0" smtClean="0"/>
          </a:p>
          <a:p>
            <a:pPr marL="0" indent="0" algn="just">
              <a:buNone/>
            </a:pPr>
            <a:endParaRPr lang="en-US" sz="1200" dirty="0"/>
          </a:p>
          <a:p>
            <a:pPr marL="0" indent="0" algn="just">
              <a:buNone/>
            </a:pPr>
            <a:r>
              <a:rPr lang="en-US" sz="1200" dirty="0" smtClean="0"/>
              <a:t>if </a:t>
            </a:r>
            <a:r>
              <a:rPr lang="en-US" sz="1200" dirty="0"/>
              <a:t>new features and presentations for NOTAMs that are anticipated for the flight deck domain are applicable to ATC.  The project will develop human factors guidance to ensure that changes and enhancements will be effective, support ATC tasks, and follow human factors guidelines and best practices</a:t>
            </a:r>
            <a:r>
              <a:rPr lang="en-US" sz="1200" dirty="0" smtClean="0"/>
              <a:t>. Rapid prototyping of rank-ordered lists of information (NOTAMs) will be presented to the ATCs to assess and evaluate comparative benefit of different presentation philosophies addressing prioritized lists.</a:t>
            </a:r>
          </a:p>
          <a:p>
            <a:pPr marL="0" indent="0" algn="just">
              <a:buNone/>
            </a:pPr>
            <a:endParaRPr lang="en-US" sz="1200" dirty="0">
              <a:solidFill>
                <a:schemeClr val="tx1"/>
              </a:solidFill>
            </a:endParaRPr>
          </a:p>
        </p:txBody>
      </p:sp>
      <p:sp>
        <p:nvSpPr>
          <p:cNvPr id="11" name="Content Placeholder 8"/>
          <p:cNvSpPr txBox="1">
            <a:spLocks/>
          </p:cNvSpPr>
          <p:nvPr/>
        </p:nvSpPr>
        <p:spPr bwMode="auto">
          <a:xfrm>
            <a:off x="468086" y="4343400"/>
            <a:ext cx="8077200" cy="278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1322416122"/>
              </p:ext>
            </p:extLst>
          </p:nvPr>
        </p:nvGraphicFramePr>
        <p:xfrm>
          <a:off x="571772" y="4621460"/>
          <a:ext cx="7973514" cy="480644"/>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03.01.00 Guidance </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the display of NOTAMs on the IDS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rPr>
                        <a:t>11/30/2016</a:t>
                      </a:r>
                      <a:r>
                        <a:rPr lang="en-US" sz="12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a:spcBef>
                          <a:spcPts val="0"/>
                        </a:spcBef>
                        <a:spcAft>
                          <a:spcPts val="0"/>
                        </a:spcAft>
                        <a:tabLst>
                          <a:tab pos="228600" algn="l"/>
                          <a:tab pos="457200" algn="l"/>
                        </a:tabLst>
                      </a:pPr>
                      <a:r>
                        <a:rPr lang="en-US" sz="1000" dirty="0">
                          <a:effectLst/>
                        </a:rPr>
                        <a:t> </a:t>
                      </a:r>
                      <a:r>
                        <a:rPr lang="en-US" sz="1200" b="1" kern="1200" dirty="0" smtClean="0">
                          <a:solidFill>
                            <a:schemeClr val="dk1"/>
                          </a:solidFill>
                          <a:effectLst/>
                          <a:latin typeface="+mn-lt"/>
                          <a:ea typeface="MS Mincho"/>
                          <a:cs typeface="Times New Roman" panose="02020603050405020304" pitchFamily="18" charset="0"/>
                        </a:rPr>
                        <a:t>G</a:t>
                      </a:r>
                      <a:endParaRPr lang="en-US" sz="1200" b="1" kern="1200" dirty="0">
                        <a:solidFill>
                          <a:schemeClr val="dk1"/>
                        </a:solidFill>
                        <a:effectLst/>
                        <a:latin typeface="+mn-lt"/>
                        <a:ea typeface="MS Mincho"/>
                        <a:cs typeface="Times New Roman" panose="02020603050405020304" pitchFamily="18" charset="0"/>
                      </a:endParaRPr>
                    </a:p>
                  </a:txBody>
                  <a:tcPr marL="68580" marR="68580" marT="0" marB="0" anchor="ctr">
                    <a:solidFill>
                      <a:srgbClr val="00B050"/>
                    </a:solidFill>
                  </a:tcPr>
                </a:tc>
                <a:extLst>
                  <a:ext uri="{0D108BD9-81ED-4DB2-BD59-A6C34878D82A}">
                    <a16:rowId xmlns:a16="http://schemas.microsoft.com/office/drawing/2014/main" xmlns="" val="1399624430"/>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11</a:t>
            </a:fld>
            <a:endParaRPr lang="en-US" dirty="0"/>
          </a:p>
        </p:txBody>
      </p:sp>
    </p:spTree>
    <p:extLst>
      <p:ext uri="{BB962C8B-B14F-4D97-AF65-F5344CB8AC3E}">
        <p14:creationId xmlns:p14="http://schemas.microsoft.com/office/powerpoint/2010/main" val="1400757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err="1" smtClean="0"/>
              <a:t>En</a:t>
            </a:r>
            <a:r>
              <a:rPr lang="en-US" sz="2800" dirty="0" smtClean="0"/>
              <a:t> Route/TRACON Common Function Assessment</a:t>
            </a:r>
            <a:br>
              <a:rPr lang="en-US" sz="2800" dirty="0" smtClean="0"/>
            </a:br>
            <a:r>
              <a:rPr lang="en-US" sz="2800" dirty="0" smtClean="0"/>
              <a:t>(FY14 PLA 04.00.00)</a:t>
            </a:r>
            <a:endParaRPr lang="en-US" sz="2800" dirty="0"/>
          </a:p>
        </p:txBody>
      </p:sp>
      <p:sp>
        <p:nvSpPr>
          <p:cNvPr id="8" name="Content Placeholder 7"/>
          <p:cNvSpPr>
            <a:spLocks noGrp="1"/>
          </p:cNvSpPr>
          <p:nvPr>
            <p:ph sz="half" idx="1"/>
          </p:nvPr>
        </p:nvSpPr>
        <p:spPr>
          <a:xfrm>
            <a:off x="5372100" y="1600200"/>
            <a:ext cx="3173186"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Manager: Jerome Lard</a:t>
            </a:r>
          </a:p>
          <a:p>
            <a:pPr indent="-115888"/>
            <a:r>
              <a:rPr lang="en-US" sz="1200" dirty="0" smtClean="0">
                <a:solidFill>
                  <a:schemeClr val="tx1"/>
                </a:solidFill>
              </a:rPr>
              <a:t>Performer: CAMI/Tech Center</a:t>
            </a:r>
          </a:p>
          <a:p>
            <a:pPr indent="-115888"/>
            <a:r>
              <a:rPr lang="en-US" sz="1200" dirty="0" smtClean="0">
                <a:solidFill>
                  <a:schemeClr val="tx1"/>
                </a:solidFill>
              </a:rPr>
              <a:t>Funding: FY14 $472,000</a:t>
            </a:r>
          </a:p>
          <a:p>
            <a:pPr indent="-115888"/>
            <a:r>
              <a:rPr lang="en-US" sz="1200" dirty="0" err="1" smtClean="0">
                <a:solidFill>
                  <a:schemeClr val="tx1"/>
                </a:solidFill>
              </a:rPr>
              <a:t>PoP</a:t>
            </a:r>
            <a:r>
              <a:rPr lang="en-US" sz="1200" dirty="0" smtClean="0">
                <a:solidFill>
                  <a:schemeClr val="tx1"/>
                </a:solidFill>
              </a:rPr>
              <a:t>: 7/1/2015 – 9/30/2016 </a:t>
            </a:r>
          </a:p>
          <a:p>
            <a:pPr indent="-115888"/>
            <a:r>
              <a:rPr lang="en-US" sz="1200" dirty="0" smtClean="0"/>
              <a:t>Sponsor: ANG (NextGen Chief Scientist for PMO)</a:t>
            </a:r>
          </a:p>
          <a:p>
            <a:pPr indent="-115888"/>
            <a:r>
              <a:rPr lang="en-US" sz="1200" dirty="0" smtClean="0">
                <a:solidFill>
                  <a:schemeClr val="tx1"/>
                </a:solidFill>
              </a:rPr>
              <a:t>Customer: PMO</a:t>
            </a:r>
            <a:endParaRPr lang="en-US" sz="1200" dirty="0">
              <a:solidFill>
                <a:schemeClr val="tx1"/>
              </a:solidFill>
            </a:endParaRPr>
          </a:p>
        </p:txBody>
      </p:sp>
      <p:sp>
        <p:nvSpPr>
          <p:cNvPr id="9" name="Content Placeholder 8"/>
          <p:cNvSpPr>
            <a:spLocks noGrp="1"/>
          </p:cNvSpPr>
          <p:nvPr>
            <p:ph sz="half" idx="2"/>
          </p:nvPr>
        </p:nvSpPr>
        <p:spPr>
          <a:xfrm>
            <a:off x="468086" y="1600200"/>
            <a:ext cx="4904014" cy="2091776"/>
          </a:xfrm>
        </p:spPr>
        <p:txBody>
          <a:bodyPr/>
          <a:lstStyle/>
          <a:p>
            <a:pPr marL="0" indent="0" algn="just">
              <a:buNone/>
            </a:pPr>
            <a:r>
              <a:rPr lang="en-US" sz="1200" b="1" dirty="0" smtClean="0">
                <a:solidFill>
                  <a:schemeClr val="tx1"/>
                </a:solidFill>
              </a:rPr>
              <a:t>Description</a:t>
            </a:r>
            <a:r>
              <a:rPr lang="en-US" sz="1200" b="1" dirty="0"/>
              <a:t>: </a:t>
            </a:r>
            <a:r>
              <a:rPr lang="en-US" sz="1200" dirty="0"/>
              <a:t>The overall objective of this project is to provide human factors guidance on the design and potential implementation of a common set of functions, information elements, user interfaces, and interactions across ARTCC and TRACON controller workstations.  This guidance will take the form of a set of requirements and implementation recommendations that will make the workstations in both domains more similar in functionality and design.</a:t>
            </a:r>
            <a:endParaRPr lang="en-US" sz="1200" dirty="0" smtClean="0">
              <a:solidFill>
                <a:schemeClr val="tx1"/>
              </a:solidFill>
            </a:endParaRPr>
          </a:p>
        </p:txBody>
      </p:sp>
      <p:sp>
        <p:nvSpPr>
          <p:cNvPr id="11" name="Content Placeholder 8"/>
          <p:cNvSpPr txBox="1">
            <a:spLocks/>
          </p:cNvSpPr>
          <p:nvPr/>
        </p:nvSpPr>
        <p:spPr bwMode="auto">
          <a:xfrm>
            <a:off x="468086" y="3691976"/>
            <a:ext cx="8077200" cy="2091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chemeClr val="tx1"/>
                </a:solidFill>
              </a:rPr>
              <a:t>Status: In Progress/On Track</a:t>
            </a:r>
            <a:endParaRPr lang="en-US" sz="1200" b="1" dirty="0">
              <a:solidFill>
                <a:schemeClr val="tx1"/>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24363318"/>
              </p:ext>
            </p:extLst>
          </p:nvPr>
        </p:nvGraphicFramePr>
        <p:xfrm>
          <a:off x="571772" y="3970036"/>
          <a:ext cx="7973514" cy="617526"/>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04.01.00 Develop Implementation</a:t>
                      </a:r>
                      <a:r>
                        <a:rPr lang="en-US"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Plan and Recommendations for convergence of </a:t>
                      </a:r>
                      <a:r>
                        <a:rPr lang="en-US" sz="1200" baseline="0" dirty="0" err="1"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a:t>
                      </a:r>
                      <a:r>
                        <a:rPr lang="en-US"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Route/ Terminal Functions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9/30/2016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a:spcBef>
                          <a:spcPts val="0"/>
                        </a:spcBef>
                        <a:spcAft>
                          <a:spcPts val="0"/>
                        </a:spcAft>
                        <a:tabLst>
                          <a:tab pos="228600" algn="l"/>
                          <a:tab pos="457200" algn="l"/>
                        </a:tabLst>
                      </a:pPr>
                      <a:r>
                        <a:rPr lang="en-US" sz="1000" b="1" dirty="0">
                          <a:effectLst/>
                        </a:rPr>
                        <a:t> </a:t>
                      </a:r>
                      <a:r>
                        <a:rPr lang="en-US" sz="1200" b="1" kern="1200" dirty="0" smtClean="0">
                          <a:solidFill>
                            <a:schemeClr val="dk1"/>
                          </a:solidFill>
                          <a:effectLst/>
                          <a:latin typeface="+mn-lt"/>
                          <a:ea typeface="MS Mincho"/>
                          <a:cs typeface="Times New Roman" panose="02020603050405020304" pitchFamily="18" charset="0"/>
                        </a:rPr>
                        <a:t>G</a:t>
                      </a:r>
                      <a:endParaRPr lang="en-US" sz="1200" b="1" kern="1200" dirty="0">
                        <a:solidFill>
                          <a:schemeClr val="dk1"/>
                        </a:solidFill>
                        <a:effectLst/>
                        <a:latin typeface="+mn-lt"/>
                        <a:ea typeface="MS Mincho"/>
                        <a:cs typeface="Times New Roman" panose="02020603050405020304" pitchFamily="18" charset="0"/>
                      </a:endParaRPr>
                    </a:p>
                  </a:txBody>
                  <a:tcPr marL="68580" marR="68580" marT="0" marB="0" anchor="ctr">
                    <a:solidFill>
                      <a:srgbClr val="00B050"/>
                    </a:solidFill>
                  </a:tcPr>
                </a:tc>
                <a:extLst>
                  <a:ext uri="{0D108BD9-81ED-4DB2-BD59-A6C34878D82A}">
                    <a16:rowId xmlns:a16="http://schemas.microsoft.com/office/drawing/2014/main" xmlns="" val="139874179"/>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12</a:t>
            </a:fld>
            <a:endParaRPr lang="en-US" dirty="0"/>
          </a:p>
        </p:txBody>
      </p:sp>
    </p:spTree>
    <p:extLst>
      <p:ext uri="{BB962C8B-B14F-4D97-AF65-F5344CB8AC3E}">
        <p14:creationId xmlns:p14="http://schemas.microsoft.com/office/powerpoint/2010/main" val="2861810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NextGen Segment Bravo Human Error Conditions Assessment</a:t>
            </a:r>
            <a:br>
              <a:rPr lang="en-US" sz="2800" dirty="0" smtClean="0"/>
            </a:br>
            <a:r>
              <a:rPr lang="en-US" sz="2800" dirty="0" smtClean="0"/>
              <a:t>(FY14 PLA 05.00.00)</a:t>
            </a:r>
            <a:endParaRPr lang="en-US" sz="2800" dirty="0"/>
          </a:p>
        </p:txBody>
      </p:sp>
      <p:sp>
        <p:nvSpPr>
          <p:cNvPr id="8" name="Content Placeholder 7"/>
          <p:cNvSpPr>
            <a:spLocks noGrp="1"/>
          </p:cNvSpPr>
          <p:nvPr>
            <p:ph sz="half" idx="1"/>
          </p:nvPr>
        </p:nvSpPr>
        <p:spPr>
          <a:xfrm>
            <a:off x="5643562" y="1600200"/>
            <a:ext cx="2901724"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Jerome Lard</a:t>
            </a:r>
          </a:p>
          <a:p>
            <a:pPr indent="-115888"/>
            <a:r>
              <a:rPr lang="en-US" sz="1200" dirty="0" smtClean="0">
                <a:solidFill>
                  <a:schemeClr val="tx1"/>
                </a:solidFill>
              </a:rPr>
              <a:t>Performer: Fort Hill Group</a:t>
            </a:r>
          </a:p>
          <a:p>
            <a:pPr indent="-115888"/>
            <a:r>
              <a:rPr lang="en-US" sz="1200" dirty="0" smtClean="0">
                <a:solidFill>
                  <a:schemeClr val="tx1"/>
                </a:solidFill>
              </a:rPr>
              <a:t>Funding: FY13/14 $506,325</a:t>
            </a:r>
          </a:p>
          <a:p>
            <a:pPr indent="-115888"/>
            <a:r>
              <a:rPr lang="en-US" sz="1200" dirty="0" err="1" smtClean="0">
                <a:solidFill>
                  <a:schemeClr val="tx1"/>
                </a:solidFill>
              </a:rPr>
              <a:t>PoP</a:t>
            </a:r>
            <a:r>
              <a:rPr lang="en-US" sz="1200" dirty="0" smtClean="0">
                <a:solidFill>
                  <a:schemeClr val="tx1"/>
                </a:solidFill>
              </a:rPr>
              <a:t>: 7/1/2015 – 12/31/2016</a:t>
            </a:r>
          </a:p>
          <a:p>
            <a:pPr indent="-115888"/>
            <a:r>
              <a:rPr lang="en-US" sz="1200" dirty="0" smtClean="0"/>
              <a:t>Sponsor: ANG-B3</a:t>
            </a:r>
          </a:p>
          <a:p>
            <a:pPr indent="-115888"/>
            <a:r>
              <a:rPr lang="en-US" sz="1200" dirty="0" smtClean="0">
                <a:solidFill>
                  <a:schemeClr val="tx1"/>
                </a:solidFill>
              </a:rPr>
              <a:t>Customer: </a:t>
            </a:r>
            <a:r>
              <a:rPr lang="en-US" sz="1200" dirty="0" smtClean="0"/>
              <a:t>ANG-B3/AJI</a:t>
            </a:r>
            <a:endParaRPr lang="en-US" sz="1200" dirty="0"/>
          </a:p>
        </p:txBody>
      </p:sp>
      <p:sp>
        <p:nvSpPr>
          <p:cNvPr id="9" name="Content Placeholder 8"/>
          <p:cNvSpPr>
            <a:spLocks noGrp="1"/>
          </p:cNvSpPr>
          <p:nvPr>
            <p:ph sz="half" idx="2"/>
          </p:nvPr>
        </p:nvSpPr>
        <p:spPr>
          <a:xfrm>
            <a:off x="468085" y="1600200"/>
            <a:ext cx="5175477" cy="2091776"/>
          </a:xfrm>
        </p:spPr>
        <p:txBody>
          <a:bodyPr/>
          <a:lstStyle/>
          <a:p>
            <a:pPr marL="0" indent="0" algn="just">
              <a:buNone/>
            </a:pPr>
            <a:r>
              <a:rPr lang="en-US" sz="1200" b="1" dirty="0" smtClean="0">
                <a:solidFill>
                  <a:schemeClr val="tx1"/>
                </a:solidFill>
              </a:rPr>
              <a:t>Description</a:t>
            </a:r>
            <a:r>
              <a:rPr lang="en-US" sz="1200" b="1" dirty="0"/>
              <a:t>: </a:t>
            </a:r>
            <a:r>
              <a:rPr lang="en-US" sz="1200" dirty="0" smtClean="0"/>
              <a:t>The project team will develop </a:t>
            </a:r>
            <a:r>
              <a:rPr lang="en-US" sz="1200" dirty="0"/>
              <a:t>a series of human error mode metrics that describe the </a:t>
            </a:r>
            <a:r>
              <a:rPr lang="en-US" sz="1200" dirty="0" smtClean="0"/>
              <a:t>human performance </a:t>
            </a:r>
            <a:r>
              <a:rPr lang="en-US" sz="1200" dirty="0"/>
              <a:t>risk profile associated with controller operations in the NAS. Identified </a:t>
            </a:r>
            <a:r>
              <a:rPr lang="en-US" sz="1200" dirty="0" smtClean="0"/>
              <a:t>metrics will </a:t>
            </a:r>
            <a:r>
              <a:rPr lang="en-US" sz="1200" dirty="0"/>
              <a:t>be coordinated with NextGen Safety stakeholders to promote the inclusion into </a:t>
            </a:r>
            <a:r>
              <a:rPr lang="en-US" sz="1200" dirty="0" smtClean="0"/>
              <a:t>the NextGen </a:t>
            </a:r>
            <a:r>
              <a:rPr lang="en-US" sz="1200" dirty="0"/>
              <a:t>Safety Assessment process. </a:t>
            </a:r>
            <a:r>
              <a:rPr lang="en-US" sz="1200" dirty="0" smtClean="0"/>
              <a:t>A baseline </a:t>
            </a:r>
            <a:r>
              <a:rPr lang="en-US" sz="1200" dirty="0"/>
              <a:t>of human performance risk profile utilizing </a:t>
            </a:r>
            <a:r>
              <a:rPr lang="en-US" sz="1200" dirty="0" smtClean="0"/>
              <a:t>the </a:t>
            </a:r>
            <a:r>
              <a:rPr lang="en-US" sz="1200" dirty="0" err="1" smtClean="0"/>
              <a:t>AirTracs</a:t>
            </a:r>
            <a:r>
              <a:rPr lang="en-US" sz="1200" dirty="0" smtClean="0"/>
              <a:t> </a:t>
            </a:r>
            <a:r>
              <a:rPr lang="en-US" sz="1200" dirty="0"/>
              <a:t>and the Human Error Safety Risk Assessment (</a:t>
            </a:r>
            <a:r>
              <a:rPr lang="en-US" sz="1200" dirty="0" smtClean="0"/>
              <a:t>HESRA) methodology </a:t>
            </a:r>
            <a:r>
              <a:rPr lang="en-US" sz="1200" dirty="0"/>
              <a:t>to identify the current types of human error modes and their </a:t>
            </a:r>
            <a:r>
              <a:rPr lang="en-US" sz="1200" dirty="0" smtClean="0"/>
              <a:t>safety consequence </a:t>
            </a:r>
            <a:r>
              <a:rPr lang="en-US" sz="1200" dirty="0"/>
              <a:t>on current operations. The assessment must be incorporate </a:t>
            </a:r>
            <a:r>
              <a:rPr lang="en-US" sz="1200" dirty="0" smtClean="0"/>
              <a:t>existing controller </a:t>
            </a:r>
            <a:r>
              <a:rPr lang="en-US" sz="1200" dirty="0"/>
              <a:t>task analyses, voluntary safety reports, and interviews with air traffic </a:t>
            </a:r>
            <a:r>
              <a:rPr lang="en-US" sz="1200" dirty="0" smtClean="0"/>
              <a:t>control subject </a:t>
            </a:r>
            <a:r>
              <a:rPr lang="en-US" sz="1200" dirty="0"/>
              <a:t>matter </a:t>
            </a:r>
            <a:r>
              <a:rPr lang="en-US" sz="1200" dirty="0" smtClean="0"/>
              <a:t>experts. NextGen implementations will then be assessed against this baseline to develop human performance risk profiles.</a:t>
            </a:r>
            <a:endParaRPr lang="en-US" sz="1200" dirty="0" smtClean="0">
              <a:solidFill>
                <a:schemeClr val="tx1"/>
              </a:solidFill>
            </a:endParaRPr>
          </a:p>
        </p:txBody>
      </p:sp>
      <p:sp>
        <p:nvSpPr>
          <p:cNvPr id="11" name="Content Placeholder 8"/>
          <p:cNvSpPr txBox="1">
            <a:spLocks/>
          </p:cNvSpPr>
          <p:nvPr/>
        </p:nvSpPr>
        <p:spPr bwMode="auto">
          <a:xfrm>
            <a:off x="468086" y="4343400"/>
            <a:ext cx="8077200" cy="1440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513499865"/>
              </p:ext>
            </p:extLst>
          </p:nvPr>
        </p:nvGraphicFramePr>
        <p:xfrm>
          <a:off x="571772" y="4564074"/>
          <a:ext cx="7973514" cy="617526"/>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05.01.00 NextGen Segment Bravo Human Error Conditions Metrics and Baselin</a:t>
                      </a:r>
                      <a:r>
                        <a:rPr lang="en-US" sz="12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 Comparison Assessment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12/31/2016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smtClean="0">
                          <a:solidFill>
                            <a:schemeClr val="dk1"/>
                          </a:solidFill>
                          <a:effectLst/>
                          <a:latin typeface="+mn-lt"/>
                          <a:ea typeface="+mn-ea"/>
                          <a:cs typeface="+mn-cs"/>
                        </a:rPr>
                        <a:t>G</a:t>
                      </a:r>
                      <a:endParaRPr lang="en-US" sz="1000" b="1" kern="1200" dirty="0">
                        <a:solidFill>
                          <a:schemeClr val="dk1"/>
                        </a:solidFill>
                        <a:effectLst/>
                        <a:latin typeface="+mn-lt"/>
                        <a:ea typeface="+mn-ea"/>
                        <a:cs typeface="+mn-cs"/>
                      </a:endParaRPr>
                    </a:p>
                  </a:txBody>
                  <a:tcPr marL="68580" marR="68580" marT="0" marB="0" anchor="ctr">
                    <a:solidFill>
                      <a:srgbClr val="33CC33"/>
                    </a:solidFill>
                  </a:tcPr>
                </a:tc>
                <a:extLst>
                  <a:ext uri="{0D108BD9-81ED-4DB2-BD59-A6C34878D82A}">
                    <a16:rowId xmlns:a16="http://schemas.microsoft.com/office/drawing/2014/main" xmlns="" val="139874179"/>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13</a:t>
            </a:fld>
            <a:endParaRPr lang="en-US" dirty="0"/>
          </a:p>
        </p:txBody>
      </p:sp>
    </p:spTree>
    <p:extLst>
      <p:ext uri="{BB962C8B-B14F-4D97-AF65-F5344CB8AC3E}">
        <p14:creationId xmlns:p14="http://schemas.microsoft.com/office/powerpoint/2010/main" val="3601175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NextGen Alarms and Alerts Management</a:t>
            </a:r>
            <a:br>
              <a:rPr lang="en-US" sz="2800" dirty="0" smtClean="0"/>
            </a:br>
            <a:r>
              <a:rPr lang="en-US" sz="2800" dirty="0" smtClean="0"/>
              <a:t>(FY14 PLA 06.02.00)</a:t>
            </a:r>
            <a:endParaRPr lang="en-US" sz="2800" dirty="0"/>
          </a:p>
        </p:txBody>
      </p:sp>
      <p:sp>
        <p:nvSpPr>
          <p:cNvPr id="8" name="Content Placeholder 7"/>
          <p:cNvSpPr>
            <a:spLocks noGrp="1"/>
          </p:cNvSpPr>
          <p:nvPr>
            <p:ph sz="half" idx="1"/>
          </p:nvPr>
        </p:nvSpPr>
        <p:spPr>
          <a:xfrm>
            <a:off x="5456420" y="1600200"/>
            <a:ext cx="3088866"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Jerome Lard</a:t>
            </a:r>
          </a:p>
          <a:p>
            <a:pPr indent="-115888"/>
            <a:r>
              <a:rPr lang="en-US" sz="1200" dirty="0" smtClean="0">
                <a:solidFill>
                  <a:schemeClr val="tx1"/>
                </a:solidFill>
              </a:rPr>
              <a:t>Performer: Humanproof</a:t>
            </a:r>
          </a:p>
          <a:p>
            <a:pPr indent="-115888"/>
            <a:r>
              <a:rPr lang="en-US" sz="1200" dirty="0" smtClean="0">
                <a:solidFill>
                  <a:schemeClr val="tx1"/>
                </a:solidFill>
              </a:rPr>
              <a:t>Funding: FY13 $375,000</a:t>
            </a:r>
          </a:p>
          <a:p>
            <a:pPr indent="-115888"/>
            <a:r>
              <a:rPr lang="en-US" sz="1200" dirty="0" err="1" smtClean="0">
                <a:solidFill>
                  <a:schemeClr val="tx1"/>
                </a:solidFill>
              </a:rPr>
              <a:t>PoP</a:t>
            </a:r>
            <a:r>
              <a:rPr lang="en-US" sz="1200" dirty="0" smtClean="0">
                <a:solidFill>
                  <a:schemeClr val="tx1"/>
                </a:solidFill>
              </a:rPr>
              <a:t>: 4/10/2015 – 9/30/2016</a:t>
            </a:r>
          </a:p>
          <a:p>
            <a:pPr indent="-115888"/>
            <a:r>
              <a:rPr lang="en-US" sz="1200" dirty="0" smtClean="0"/>
              <a:t>Sponsor: PMO</a:t>
            </a:r>
          </a:p>
          <a:p>
            <a:pPr indent="-115888"/>
            <a:r>
              <a:rPr lang="en-US" sz="1200" dirty="0" smtClean="0">
                <a:solidFill>
                  <a:schemeClr val="tx1"/>
                </a:solidFill>
              </a:rPr>
              <a:t>Customer: PMO</a:t>
            </a:r>
          </a:p>
        </p:txBody>
      </p:sp>
      <p:sp>
        <p:nvSpPr>
          <p:cNvPr id="9" name="Content Placeholder 8"/>
          <p:cNvSpPr>
            <a:spLocks noGrp="1"/>
          </p:cNvSpPr>
          <p:nvPr>
            <p:ph sz="half" idx="2"/>
          </p:nvPr>
        </p:nvSpPr>
        <p:spPr>
          <a:xfrm>
            <a:off x="468086" y="1600200"/>
            <a:ext cx="4988334" cy="2091776"/>
          </a:xfrm>
        </p:spPr>
        <p:txBody>
          <a:bodyPr/>
          <a:lstStyle/>
          <a:p>
            <a:pPr marL="0" indent="0" algn="just">
              <a:buNone/>
            </a:pPr>
            <a:r>
              <a:rPr lang="en-US" sz="1200" b="1" dirty="0" smtClean="0">
                <a:solidFill>
                  <a:schemeClr val="tx1"/>
                </a:solidFill>
              </a:rPr>
              <a:t>Description: </a:t>
            </a:r>
            <a:r>
              <a:rPr lang="en-US" sz="1200" dirty="0"/>
              <a:t>The goal of the effort is to develop guidance for the effective presentation and management of Alarms and Alerts in the ever increasing complexity of the NextGen air traffic </a:t>
            </a:r>
            <a:r>
              <a:rPr lang="en-US" sz="1200" dirty="0" smtClean="0"/>
              <a:t>environment. </a:t>
            </a:r>
          </a:p>
          <a:p>
            <a:pPr marL="0" indent="0" algn="just">
              <a:buNone/>
            </a:pPr>
            <a:endParaRPr lang="en-US" sz="1200" dirty="0" smtClean="0"/>
          </a:p>
          <a:p>
            <a:pPr marL="0" indent="0" algn="just">
              <a:buNone/>
            </a:pPr>
            <a:r>
              <a:rPr lang="en-US" sz="1200" dirty="0" smtClean="0"/>
              <a:t>An updated alarms, alerts, notification taxonomy is developed to identify coverage gaps in current FAA standards in regard to alarms, alerts, and notifications. Further, this project looks to provide recommendations for alarm and alert management in the NextGen timeframe through the analysis of operational responsibilities across the air traffic domain.</a:t>
            </a:r>
            <a:endParaRPr lang="en-US" sz="1200" dirty="0"/>
          </a:p>
          <a:p>
            <a:pPr marL="0" indent="0" algn="just">
              <a:buNone/>
            </a:pPr>
            <a:endParaRPr lang="en-US" sz="1200" b="1" dirty="0" smtClean="0">
              <a:solidFill>
                <a:schemeClr val="tx1"/>
              </a:solidFill>
            </a:endParaRPr>
          </a:p>
        </p:txBody>
      </p:sp>
      <p:sp>
        <p:nvSpPr>
          <p:cNvPr id="11" name="Content Placeholder 8"/>
          <p:cNvSpPr txBox="1">
            <a:spLocks/>
          </p:cNvSpPr>
          <p:nvPr/>
        </p:nvSpPr>
        <p:spPr bwMode="auto">
          <a:xfrm>
            <a:off x="468086" y="4692469"/>
            <a:ext cx="8077200" cy="33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679292081"/>
              </p:ext>
            </p:extLst>
          </p:nvPr>
        </p:nvGraphicFramePr>
        <p:xfrm>
          <a:off x="571772" y="5023956"/>
          <a:ext cx="7973514" cy="480644"/>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06.02.00 Finalize NextGen Alarms and Alerts Guidebook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rPr>
                        <a:t>9/30/2016</a:t>
                      </a: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a:solidFill>
                            <a:schemeClr val="dk1"/>
                          </a:solidFill>
                          <a:effectLst/>
                          <a:latin typeface="+mn-lt"/>
                          <a:ea typeface="+mn-ea"/>
                          <a:cs typeface="+mn-cs"/>
                        </a:rPr>
                        <a:t> </a:t>
                      </a:r>
                      <a:r>
                        <a:rPr lang="en-US" sz="1000" b="1" kern="1200" dirty="0" smtClean="0">
                          <a:solidFill>
                            <a:schemeClr val="dk1"/>
                          </a:solidFill>
                          <a:effectLst/>
                          <a:latin typeface="+mn-lt"/>
                          <a:ea typeface="+mn-ea"/>
                          <a:cs typeface="+mn-cs"/>
                        </a:rPr>
                        <a:t>G</a:t>
                      </a:r>
                      <a:endParaRPr lang="en-US" sz="1000" b="1" kern="1200" dirty="0">
                        <a:solidFill>
                          <a:schemeClr val="dk1"/>
                        </a:solidFill>
                        <a:effectLst/>
                        <a:latin typeface="+mn-lt"/>
                        <a:ea typeface="+mn-ea"/>
                        <a:cs typeface="+mn-cs"/>
                      </a:endParaRPr>
                    </a:p>
                  </a:txBody>
                  <a:tcPr marL="68580" marR="68580" marT="0" marB="0" anchor="ctr">
                    <a:solidFill>
                      <a:srgbClr val="00B050"/>
                    </a:solidFill>
                  </a:tcPr>
                </a:tc>
                <a:extLst>
                  <a:ext uri="{0D108BD9-81ED-4DB2-BD59-A6C34878D82A}">
                    <a16:rowId xmlns:a16="http://schemas.microsoft.com/office/drawing/2014/main" xmlns="" val="1518631395"/>
                  </a:ext>
                </a:extLst>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14</a:t>
            </a:fld>
            <a:endParaRPr lang="en-US" dirty="0"/>
          </a:p>
        </p:txBody>
      </p:sp>
    </p:spTree>
    <p:extLst>
      <p:ext uri="{BB962C8B-B14F-4D97-AF65-F5344CB8AC3E}">
        <p14:creationId xmlns:p14="http://schemas.microsoft.com/office/powerpoint/2010/main" val="3797193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Automation and Decision Support Tools, Resiliency</a:t>
            </a:r>
            <a:br>
              <a:rPr lang="en-US" sz="2800" dirty="0" smtClean="0"/>
            </a:br>
            <a:r>
              <a:rPr lang="en-US" sz="2800" dirty="0" smtClean="0"/>
              <a:t>(FY14 PLA 06.04.00, FY16 PLA 03.01.00)</a:t>
            </a:r>
            <a:endParaRPr lang="en-US" sz="2800" dirty="0"/>
          </a:p>
        </p:txBody>
      </p:sp>
      <p:sp>
        <p:nvSpPr>
          <p:cNvPr id="8" name="Content Placeholder 7"/>
          <p:cNvSpPr>
            <a:spLocks noGrp="1"/>
          </p:cNvSpPr>
          <p:nvPr>
            <p:ph sz="half" idx="1"/>
          </p:nvPr>
        </p:nvSpPr>
        <p:spPr>
          <a:xfrm>
            <a:off x="5805298" y="1447800"/>
            <a:ext cx="2729102" cy="2091776"/>
          </a:xfrm>
        </p:spPr>
        <p:txBody>
          <a:bodyPr/>
          <a:lstStyle/>
          <a:p>
            <a:pPr marL="0" indent="0">
              <a:buNone/>
            </a:pPr>
            <a:r>
              <a:rPr lang="en-US" sz="1200" b="1" dirty="0" smtClean="0">
                <a:solidFill>
                  <a:schemeClr val="tx1"/>
                </a:solidFill>
              </a:rPr>
              <a:t>Details:</a:t>
            </a:r>
          </a:p>
          <a:p>
            <a:pPr indent="-115888"/>
            <a:r>
              <a:rPr lang="en-US" sz="1200" dirty="0" smtClean="0"/>
              <a:t>Task </a:t>
            </a:r>
            <a:r>
              <a:rPr lang="en-US" sz="1200" dirty="0" smtClean="0">
                <a:solidFill>
                  <a:schemeClr val="tx1"/>
                </a:solidFill>
              </a:rPr>
              <a:t>Manager: Jerome Lard</a:t>
            </a:r>
          </a:p>
          <a:p>
            <a:pPr indent="-115888"/>
            <a:r>
              <a:rPr lang="en-US" sz="1200" dirty="0" smtClean="0">
                <a:solidFill>
                  <a:schemeClr val="tx1"/>
                </a:solidFill>
              </a:rPr>
              <a:t>Performer: MIT Lincoln Labs</a:t>
            </a:r>
          </a:p>
          <a:p>
            <a:pPr indent="-115888"/>
            <a:r>
              <a:rPr lang="en-US" sz="1200" dirty="0" smtClean="0">
                <a:solidFill>
                  <a:schemeClr val="tx1"/>
                </a:solidFill>
              </a:rPr>
              <a:t>Funding: </a:t>
            </a:r>
            <a:r>
              <a:rPr lang="en-US" sz="1200" dirty="0" smtClean="0"/>
              <a:t>FY14 $90,000</a:t>
            </a:r>
            <a:endParaRPr lang="en-US" sz="1200" dirty="0" smtClean="0">
              <a:solidFill>
                <a:schemeClr val="tx1"/>
              </a:solidFill>
            </a:endParaRPr>
          </a:p>
          <a:p>
            <a:pPr indent="-115888"/>
            <a:r>
              <a:rPr lang="en-US" sz="1200" dirty="0" err="1" smtClean="0">
                <a:solidFill>
                  <a:schemeClr val="tx1"/>
                </a:solidFill>
              </a:rPr>
              <a:t>PoP</a:t>
            </a:r>
            <a:r>
              <a:rPr lang="en-US" sz="1200" dirty="0" smtClean="0">
                <a:solidFill>
                  <a:schemeClr val="tx1"/>
                </a:solidFill>
              </a:rPr>
              <a:t>: 7/31/2015 – 4/30/2016</a:t>
            </a:r>
          </a:p>
          <a:p>
            <a:pPr indent="-115888"/>
            <a:r>
              <a:rPr lang="en-US" sz="1200" dirty="0" smtClean="0"/>
              <a:t>Sponsor: ANG (NextGen Chief Scientist for PMO)</a:t>
            </a:r>
          </a:p>
          <a:p>
            <a:pPr indent="-115888"/>
            <a:r>
              <a:rPr lang="en-US" sz="1200" dirty="0" smtClean="0"/>
              <a:t>Customer: PMO</a:t>
            </a:r>
            <a:r>
              <a:rPr lang="en-US" sz="1200" dirty="0" smtClean="0">
                <a:solidFill>
                  <a:schemeClr val="tx1"/>
                </a:solidFill>
              </a:rPr>
              <a:t> </a:t>
            </a:r>
            <a:endParaRPr lang="en-US" sz="1200" dirty="0">
              <a:solidFill>
                <a:schemeClr val="tx1"/>
              </a:solidFill>
            </a:endParaRPr>
          </a:p>
        </p:txBody>
      </p:sp>
      <p:sp>
        <p:nvSpPr>
          <p:cNvPr id="9" name="Content Placeholder 8"/>
          <p:cNvSpPr>
            <a:spLocks noGrp="1"/>
          </p:cNvSpPr>
          <p:nvPr>
            <p:ph sz="half" idx="2"/>
          </p:nvPr>
        </p:nvSpPr>
        <p:spPr>
          <a:xfrm>
            <a:off x="492369" y="1371600"/>
            <a:ext cx="5348098" cy="2091776"/>
          </a:xfrm>
        </p:spPr>
        <p:txBody>
          <a:bodyPr/>
          <a:lstStyle/>
          <a:p>
            <a:pPr marL="0" indent="0" algn="just">
              <a:buNone/>
            </a:pPr>
            <a:r>
              <a:rPr lang="en-US" sz="1200" b="1" dirty="0" smtClean="0">
                <a:solidFill>
                  <a:schemeClr val="tx1"/>
                </a:solidFill>
              </a:rPr>
              <a:t>Description</a:t>
            </a:r>
            <a:r>
              <a:rPr lang="en-US" sz="1200" dirty="0" smtClean="0">
                <a:solidFill>
                  <a:schemeClr val="tx1"/>
                </a:solidFill>
              </a:rPr>
              <a:t>: </a:t>
            </a:r>
            <a:r>
              <a:rPr lang="en-US" sz="1200" b="0" dirty="0" smtClean="0"/>
              <a:t>Integrating </a:t>
            </a:r>
            <a:r>
              <a:rPr lang="en-US" sz="1200" b="0" dirty="0"/>
              <a:t>new automation and DSTs requires careful examination of how the system is </a:t>
            </a:r>
            <a:r>
              <a:rPr lang="en-US" sz="1200" b="0" dirty="0" smtClean="0"/>
              <a:t>designed </a:t>
            </a:r>
            <a:r>
              <a:rPr lang="en-US" sz="1200" b="0" dirty="0"/>
              <a:t>to determine the appropriate system </a:t>
            </a:r>
            <a:r>
              <a:rPr lang="en-US" sz="1200" b="0" dirty="0" smtClean="0"/>
              <a:t>behaviors. The </a:t>
            </a:r>
            <a:r>
              <a:rPr lang="en-US" sz="1200" b="0" dirty="0"/>
              <a:t>purpose of this </a:t>
            </a:r>
            <a:r>
              <a:rPr lang="en-US" sz="1200" b="0" dirty="0" smtClean="0"/>
              <a:t>project </a:t>
            </a:r>
            <a:r>
              <a:rPr lang="en-US" sz="1200" b="0" dirty="0"/>
              <a:t>is to create an initial catalog of proposed NextGen DSTs and automated </a:t>
            </a:r>
            <a:r>
              <a:rPr lang="en-US" sz="1200" b="0" dirty="0" smtClean="0"/>
              <a:t>systems, identify </a:t>
            </a:r>
            <a:r>
              <a:rPr lang="en-US" sz="1200" b="0" dirty="0"/>
              <a:t>instances where controllers will use multiple tools simultaneously, and the address </a:t>
            </a:r>
            <a:r>
              <a:rPr lang="en-US" sz="1200" b="0" dirty="0" smtClean="0"/>
              <a:t>associated </a:t>
            </a:r>
            <a:r>
              <a:rPr lang="en-US" sz="1200" b="0" dirty="0"/>
              <a:t>risks. </a:t>
            </a:r>
            <a:r>
              <a:rPr lang="en-US" sz="1200" b="0" dirty="0" smtClean="0"/>
              <a:t>The </a:t>
            </a:r>
            <a:r>
              <a:rPr lang="en-US" sz="1200" b="0" dirty="0"/>
              <a:t>study will include an analysis of the limits of increased automation </a:t>
            </a:r>
            <a:r>
              <a:rPr lang="en-US" sz="1200" b="0" dirty="0" smtClean="0"/>
              <a:t>and how </a:t>
            </a:r>
            <a:r>
              <a:rPr lang="en-US" sz="1200" b="0" dirty="0"/>
              <a:t>increased use of automated systems and DSTs may affect the resiliency of the </a:t>
            </a:r>
            <a:r>
              <a:rPr lang="en-US" sz="1200" b="0" dirty="0" smtClean="0"/>
              <a:t>NAS overall. This </a:t>
            </a:r>
            <a:r>
              <a:rPr lang="en-US" sz="1200" b="0" dirty="0"/>
              <a:t>study will provide a better understanding of degraded automation modes, resiliency under </a:t>
            </a:r>
            <a:r>
              <a:rPr lang="en-US" sz="1200" b="0" dirty="0" smtClean="0"/>
              <a:t>high </a:t>
            </a:r>
            <a:r>
              <a:rPr lang="en-US" sz="1200" b="0" dirty="0"/>
              <a:t>levels of automation, and recovery procedures for adverse events. The final results will be </a:t>
            </a:r>
            <a:r>
              <a:rPr lang="en-US" sz="1200" b="0" dirty="0" smtClean="0"/>
              <a:t> provided </a:t>
            </a:r>
            <a:r>
              <a:rPr lang="en-US" sz="1200" b="0" dirty="0"/>
              <a:t>to the PMO and Safety and Technical Training Group.  The project may also provide </a:t>
            </a:r>
            <a:r>
              <a:rPr lang="en-US" sz="1200" b="0" dirty="0" smtClean="0"/>
              <a:t>a baseline </a:t>
            </a:r>
            <a:r>
              <a:rPr lang="en-US" sz="1200" b="0" dirty="0"/>
              <a:t>for the development of future operational concepts that include DSTs and information </a:t>
            </a:r>
            <a:r>
              <a:rPr lang="en-US" sz="1200" b="0" dirty="0" smtClean="0"/>
              <a:t>automation. Project team has developed and presented a publication summarizing early results for this work (DASC 2015).</a:t>
            </a:r>
            <a:endParaRPr lang="en-US" sz="1200" b="0" dirty="0" smtClean="0">
              <a:solidFill>
                <a:schemeClr val="tx1"/>
              </a:solidFill>
            </a:endParaRPr>
          </a:p>
        </p:txBody>
      </p:sp>
      <p:sp>
        <p:nvSpPr>
          <p:cNvPr id="11" name="Content Placeholder 8"/>
          <p:cNvSpPr txBox="1">
            <a:spLocks/>
          </p:cNvSpPr>
          <p:nvPr/>
        </p:nvSpPr>
        <p:spPr bwMode="auto">
          <a:xfrm>
            <a:off x="457200" y="4648200"/>
            <a:ext cx="8077200" cy="32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chemeClr val="tx1"/>
                </a:solidFill>
              </a:rPr>
              <a:t>Status: In Progress/On Track</a:t>
            </a:r>
            <a:endParaRPr lang="en-US" sz="1200" b="1" dirty="0">
              <a:solidFill>
                <a:schemeClr val="tx1"/>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96003183"/>
              </p:ext>
            </p:extLst>
          </p:nvPr>
        </p:nvGraphicFramePr>
        <p:xfrm>
          <a:off x="560886" y="4955500"/>
          <a:ext cx="7973514" cy="983286"/>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06.04.00 Report on legacy NAS vs. NextGen Adverse Event Recovery and System Resiliency Metrics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rPr>
                        <a:t>4/30/2016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a:solidFill>
                            <a:schemeClr val="tx1"/>
                          </a:solidFill>
                          <a:effectLst/>
                          <a:latin typeface="+mn-lt"/>
                          <a:ea typeface="+mn-ea"/>
                          <a:cs typeface="+mn-cs"/>
                        </a:rPr>
                        <a:t> </a:t>
                      </a:r>
                      <a:r>
                        <a:rPr lang="en-US" sz="1000" b="1" kern="1200" dirty="0" smtClean="0">
                          <a:solidFill>
                            <a:schemeClr val="tx1"/>
                          </a:solidFill>
                          <a:effectLst/>
                          <a:latin typeface="+mn-lt"/>
                          <a:ea typeface="+mn-ea"/>
                          <a:cs typeface="+mn-cs"/>
                        </a:rPr>
                        <a:t>B</a:t>
                      </a:r>
                      <a:endParaRPr lang="en-US" sz="1000" b="1" kern="1200" dirty="0">
                        <a:solidFill>
                          <a:schemeClr val="tx1"/>
                        </a:solidFill>
                        <a:effectLst/>
                        <a:latin typeface="+mn-lt"/>
                        <a:ea typeface="+mn-ea"/>
                        <a:cs typeface="+mn-cs"/>
                      </a:endParaRPr>
                    </a:p>
                  </a:txBody>
                  <a:tcPr marL="68580" marR="68580" marT="0" marB="0" anchor="ctr">
                    <a:solidFill>
                      <a:schemeClr val="accent2"/>
                    </a:solidFill>
                  </a:tcPr>
                </a:tc>
                <a:extLst>
                  <a:ext uri="{0D108BD9-81ED-4DB2-BD59-A6C34878D82A}">
                    <a16:rowId xmlns:a16="http://schemas.microsoft.com/office/drawing/2014/main" xmlns="" val="1399624430"/>
                  </a:ext>
                </a:extLst>
              </a:tr>
              <a:tr h="228878">
                <a:tc>
                  <a:txBody>
                    <a:bodyPr/>
                    <a:lstStyle/>
                    <a:p>
                      <a:pPr marL="0" marR="0">
                        <a:spcBef>
                          <a:spcPts val="0"/>
                        </a:spcBef>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03.01.00 Guidance for</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Integration of Human-System Resiliency Metrics in the Safety Risk Management Guidance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8/31/2017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smtClean="0">
                          <a:solidFill>
                            <a:schemeClr val="tx1"/>
                          </a:solidFill>
                          <a:effectLst/>
                          <a:latin typeface="+mn-lt"/>
                          <a:ea typeface="+mn-ea"/>
                          <a:cs typeface="+mn-cs"/>
                        </a:rPr>
                        <a:t>B</a:t>
                      </a:r>
                      <a:endParaRPr lang="en-US" sz="1000" b="1" kern="1200" dirty="0">
                        <a:solidFill>
                          <a:schemeClr val="tx1"/>
                        </a:solidFill>
                        <a:effectLst/>
                        <a:latin typeface="+mn-lt"/>
                        <a:ea typeface="+mn-ea"/>
                        <a:cs typeface="+mn-cs"/>
                      </a:endParaRPr>
                    </a:p>
                  </a:txBody>
                  <a:tcPr marL="68580" marR="68580" marT="0" marB="0" anchor="ctr">
                    <a:solidFill>
                      <a:schemeClr val="accent2"/>
                    </a:solidFill>
                  </a:tcPr>
                </a:tc>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15</a:t>
            </a:fld>
            <a:endParaRPr lang="en-US" dirty="0"/>
          </a:p>
        </p:txBody>
      </p:sp>
    </p:spTree>
    <p:extLst>
      <p:ext uri="{BB962C8B-B14F-4D97-AF65-F5344CB8AC3E}">
        <p14:creationId xmlns:p14="http://schemas.microsoft.com/office/powerpoint/2010/main" val="4099675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a:t>NextGen Traffic Flow Management Tool Assessment for the Traffic </a:t>
            </a:r>
            <a:r>
              <a:rPr lang="en-US" sz="2800" dirty="0" smtClean="0"/>
              <a:t>Manager</a:t>
            </a:r>
            <a:r>
              <a:rPr lang="en-US" sz="2800" dirty="0"/>
              <a:t/>
            </a:r>
            <a:br>
              <a:rPr lang="en-US" sz="2800" dirty="0"/>
            </a:br>
            <a:r>
              <a:rPr lang="en-US" sz="2800" dirty="0" smtClean="0"/>
              <a:t>(FY14 PLA 09.00.00, FY16 PLA 03.01.00)</a:t>
            </a:r>
            <a:endParaRPr lang="en-US" sz="2800" dirty="0"/>
          </a:p>
        </p:txBody>
      </p:sp>
      <p:sp>
        <p:nvSpPr>
          <p:cNvPr id="8" name="Content Placeholder 7"/>
          <p:cNvSpPr>
            <a:spLocks noGrp="1"/>
          </p:cNvSpPr>
          <p:nvPr>
            <p:ph sz="half" idx="1"/>
          </p:nvPr>
        </p:nvSpPr>
        <p:spPr>
          <a:xfrm>
            <a:off x="5564777" y="1600200"/>
            <a:ext cx="3198223" cy="2091776"/>
          </a:xfrm>
        </p:spPr>
        <p:txBody>
          <a:bodyPr/>
          <a:lstStyle/>
          <a:p>
            <a:pPr marL="0" indent="0">
              <a:buNone/>
            </a:pPr>
            <a:r>
              <a:rPr lang="en-US" sz="1200" b="1" dirty="0" smtClean="0">
                <a:solidFill>
                  <a:schemeClr val="tx1"/>
                </a:solidFill>
              </a:rPr>
              <a:t>Details:</a:t>
            </a:r>
          </a:p>
          <a:p>
            <a:pPr indent="-115888"/>
            <a:r>
              <a:rPr lang="en-US" sz="1200" dirty="0" smtClean="0">
                <a:solidFill>
                  <a:schemeClr val="tx1"/>
                </a:solidFill>
              </a:rPr>
              <a:t>Task Manager: Stephanie Kreseen</a:t>
            </a:r>
          </a:p>
          <a:p>
            <a:pPr indent="-115888"/>
            <a:r>
              <a:rPr lang="en-US" sz="1200" dirty="0" smtClean="0">
                <a:solidFill>
                  <a:schemeClr val="tx1"/>
                </a:solidFill>
              </a:rPr>
              <a:t>Performer: </a:t>
            </a:r>
            <a:r>
              <a:rPr lang="en-US" sz="1200" dirty="0">
                <a:solidFill>
                  <a:schemeClr val="tx1"/>
                </a:solidFill>
              </a:rPr>
              <a:t>Tech </a:t>
            </a:r>
            <a:r>
              <a:rPr lang="en-US" sz="1200" dirty="0" smtClean="0">
                <a:solidFill>
                  <a:schemeClr val="tx1"/>
                </a:solidFill>
              </a:rPr>
              <a:t>Center</a:t>
            </a:r>
          </a:p>
          <a:p>
            <a:pPr indent="-115888"/>
            <a:r>
              <a:rPr lang="en-US" sz="1200" dirty="0" smtClean="0">
                <a:solidFill>
                  <a:schemeClr val="tx1"/>
                </a:solidFill>
              </a:rPr>
              <a:t>Funding: FY14 $329,000</a:t>
            </a:r>
          </a:p>
          <a:p>
            <a:pPr indent="-115888"/>
            <a:r>
              <a:rPr lang="en-US" sz="1200" dirty="0" err="1" smtClean="0">
                <a:solidFill>
                  <a:schemeClr val="tx1"/>
                </a:solidFill>
              </a:rPr>
              <a:t>PoP</a:t>
            </a:r>
            <a:r>
              <a:rPr lang="en-US" sz="1200" dirty="0" smtClean="0">
                <a:solidFill>
                  <a:schemeClr val="tx1"/>
                </a:solidFill>
              </a:rPr>
              <a:t>: 11/10/2015 – 03/15/2017</a:t>
            </a:r>
          </a:p>
          <a:p>
            <a:pPr indent="-115888"/>
            <a:r>
              <a:rPr lang="en-US" sz="1200" dirty="0" smtClean="0"/>
              <a:t>Sponsor: ANG (NextGen Chief Scientist for PMO)</a:t>
            </a:r>
          </a:p>
          <a:p>
            <a:pPr indent="-115888"/>
            <a:r>
              <a:rPr lang="en-US" sz="1200" dirty="0" smtClean="0">
                <a:solidFill>
                  <a:schemeClr val="tx1"/>
                </a:solidFill>
              </a:rPr>
              <a:t>Customer: PMO</a:t>
            </a:r>
          </a:p>
        </p:txBody>
      </p:sp>
      <p:sp>
        <p:nvSpPr>
          <p:cNvPr id="9" name="Content Placeholder 8"/>
          <p:cNvSpPr>
            <a:spLocks noGrp="1"/>
          </p:cNvSpPr>
          <p:nvPr>
            <p:ph sz="half" idx="2"/>
          </p:nvPr>
        </p:nvSpPr>
        <p:spPr>
          <a:xfrm>
            <a:off x="468086" y="1600200"/>
            <a:ext cx="5096691" cy="2091776"/>
          </a:xfrm>
        </p:spPr>
        <p:txBody>
          <a:bodyPr/>
          <a:lstStyle/>
          <a:p>
            <a:pPr marL="0" indent="0" algn="just">
              <a:buNone/>
            </a:pPr>
            <a:r>
              <a:rPr lang="en-US" sz="1200" dirty="0" smtClean="0">
                <a:solidFill>
                  <a:schemeClr val="tx1"/>
                </a:solidFill>
              </a:rPr>
              <a:t>Description</a:t>
            </a:r>
            <a:r>
              <a:rPr lang="en-US" sz="1200" b="1" dirty="0" smtClean="0">
                <a:solidFill>
                  <a:schemeClr val="tx1"/>
                </a:solidFill>
              </a:rPr>
              <a:t>: </a:t>
            </a:r>
            <a:r>
              <a:rPr lang="en-US" sz="1200" b="0" dirty="0" smtClean="0">
                <a:solidFill>
                  <a:schemeClr val="tx1"/>
                </a:solidFill>
              </a:rPr>
              <a:t>The </a:t>
            </a:r>
            <a:r>
              <a:rPr lang="en-US" sz="1200" b="0" dirty="0">
                <a:solidFill>
                  <a:schemeClr val="tx1"/>
                </a:solidFill>
              </a:rPr>
              <a:t>purpose of this project is to develop a better understanding of human behavior when using the types of decision-support tools planned for the Traffic Flow Management (TFM) domain: recommendation tools that provide users with suggested solutions to problems and “what-if” modeling tools that allow users to examine the likely outcomes of different potential actions and scenarios.  The project will develop general guidelines for the design and training of Traffic Managers and Coordinators for the use of NextGen recommendation and what-if modeling tools.  By extension, under this project, guidelines applicable to other ATC domains may be developed, when using the same what-if modeling tools. </a:t>
            </a:r>
          </a:p>
        </p:txBody>
      </p:sp>
      <p:sp>
        <p:nvSpPr>
          <p:cNvPr id="11" name="Content Placeholder 8"/>
          <p:cNvSpPr txBox="1">
            <a:spLocks/>
          </p:cNvSpPr>
          <p:nvPr/>
        </p:nvSpPr>
        <p:spPr bwMode="auto">
          <a:xfrm>
            <a:off x="468086" y="4071938"/>
            <a:ext cx="8077200" cy="171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0" fontAlgn="base" hangingPunct="0">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0" fontAlgn="base" hangingPunct="0">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0" fontAlgn="base" hangingPunct="0">
              <a:spcBef>
                <a:spcPct val="20000"/>
              </a:spcBef>
              <a:spcAft>
                <a:spcPct val="0"/>
              </a:spcAft>
              <a:buClr>
                <a:srgbClr val="CC9933"/>
              </a:buClr>
              <a:buSzPct val="50000"/>
              <a:buFont typeface="Wingdings" pitchFamily="2" charset="2"/>
              <a:buChar char=""/>
              <a:defRPr sz="1800" kern="1200">
                <a:solidFill>
                  <a:srgbClr val="7F7F7F"/>
                </a:solidFill>
                <a:latin typeface="Arial"/>
                <a:ea typeface="+mn-ea"/>
                <a:cs typeface="Arial"/>
              </a:defRPr>
            </a:lvl4pPr>
            <a:lvl5pPr marL="2057400" indent="-228600" algn="l" defTabSz="457200" rtl="0" eaLnBrk="0" fontAlgn="base" hangingPunct="0">
              <a:spcBef>
                <a:spcPct val="20000"/>
              </a:spcBef>
              <a:spcAft>
                <a:spcPct val="0"/>
              </a:spcAft>
              <a:buClr>
                <a:srgbClr val="558ED5"/>
              </a:buClr>
              <a:buSzPct val="80000"/>
              <a:buFont typeface="Arial" charset="0"/>
              <a:buChar char="»"/>
              <a:defRPr sz="1800"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just">
              <a:buFont typeface="Arial" charset="0"/>
              <a:buNone/>
            </a:pPr>
            <a:r>
              <a:rPr lang="en-US" sz="1200" b="1" dirty="0" smtClean="0">
                <a:solidFill>
                  <a:srgbClr val="000000"/>
                </a:solidFill>
              </a:rPr>
              <a:t>Status: In Progress/On Track</a:t>
            </a:r>
            <a:endParaRPr lang="en-US" sz="1200" b="1"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639410561"/>
              </p:ext>
            </p:extLst>
          </p:nvPr>
        </p:nvGraphicFramePr>
        <p:xfrm>
          <a:off x="571772" y="4355806"/>
          <a:ext cx="7973514" cy="846404"/>
        </p:xfrm>
        <a:graphic>
          <a:graphicData uri="http://schemas.openxmlformats.org/drawingml/2006/table">
            <a:tbl>
              <a:tblPr firstRow="1" bandRow="1">
                <a:tableStyleId>{5C22544A-7EE6-4342-B048-85BDC9FD1C3A}</a:tableStyleId>
              </a:tblPr>
              <a:tblGrid>
                <a:gridCol w="6090285">
                  <a:extLst>
                    <a:ext uri="{9D8B030D-6E8A-4147-A177-3AD203B41FA5}">
                      <a16:colId xmlns:a16="http://schemas.microsoft.com/office/drawing/2014/main" xmlns="" val="4192648420"/>
                    </a:ext>
                  </a:extLst>
                </a:gridCol>
                <a:gridCol w="978626">
                  <a:extLst>
                    <a:ext uri="{9D8B030D-6E8A-4147-A177-3AD203B41FA5}">
                      <a16:colId xmlns:a16="http://schemas.microsoft.com/office/drawing/2014/main" xmlns="" val="233864831"/>
                    </a:ext>
                  </a:extLst>
                </a:gridCol>
                <a:gridCol w="904603">
                  <a:extLst>
                    <a:ext uri="{9D8B030D-6E8A-4147-A177-3AD203B41FA5}">
                      <a16:colId xmlns:a16="http://schemas.microsoft.com/office/drawing/2014/main" xmlns="" val="1216561789"/>
                    </a:ext>
                  </a:extLst>
                </a:gridCol>
              </a:tblGrid>
              <a:tr h="251766">
                <a:tc>
                  <a:txBody>
                    <a:bodyPr/>
                    <a:lstStyle/>
                    <a:p>
                      <a:pPr marL="0" marR="0" algn="ctr">
                        <a:spcBef>
                          <a:spcPts val="0"/>
                        </a:spcBef>
                        <a:spcAft>
                          <a:spcPts val="0"/>
                        </a:spcAft>
                      </a:pPr>
                      <a:r>
                        <a:rPr lang="en-US" sz="1100" dirty="0" smtClean="0">
                          <a:effectLst/>
                        </a:rPr>
                        <a:t>Deliverable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Due Date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dirty="0">
                          <a:effectLst/>
                        </a:rPr>
                        <a:t>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8062681"/>
                  </a:ext>
                </a:extLst>
              </a:tr>
              <a:tr h="228878">
                <a:tc>
                  <a:txBody>
                    <a:bodyPr/>
                    <a:lstStyle/>
                    <a:p>
                      <a:pPr marL="0" marR="0">
                        <a:spcBef>
                          <a:spcPts val="0"/>
                        </a:spcBef>
                        <a:spcAft>
                          <a:spcPts val="0"/>
                        </a:spcAft>
                      </a:pPr>
                      <a:r>
                        <a:rPr lang="en-US"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09.01.00 TM Job and Tool Analysis and Recommendations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200" dirty="0" smtClean="0">
                          <a:effectLst/>
                        </a:rPr>
                        <a:t>03/15/2017</a:t>
                      </a: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a:solidFill>
                            <a:schemeClr val="dk1"/>
                          </a:solidFill>
                          <a:effectLst/>
                          <a:latin typeface="+mn-lt"/>
                          <a:ea typeface="+mn-ea"/>
                          <a:cs typeface="+mn-cs"/>
                        </a:rPr>
                        <a:t> </a:t>
                      </a:r>
                      <a:r>
                        <a:rPr lang="en-US" sz="1000" b="1" kern="1200" dirty="0" smtClean="0">
                          <a:solidFill>
                            <a:schemeClr val="dk1"/>
                          </a:solidFill>
                          <a:effectLst/>
                          <a:latin typeface="+mn-lt"/>
                          <a:ea typeface="+mn-ea"/>
                          <a:cs typeface="+mn-cs"/>
                        </a:rPr>
                        <a:t>G</a:t>
                      </a:r>
                    </a:p>
                  </a:txBody>
                  <a:tcPr marL="68580" marR="68580" marT="0" marB="0" anchor="ctr">
                    <a:solidFill>
                      <a:srgbClr val="00B050"/>
                    </a:solidFill>
                  </a:tcPr>
                </a:tc>
                <a:extLst>
                  <a:ext uri="{0D108BD9-81ED-4DB2-BD59-A6C34878D82A}">
                    <a16:rowId xmlns:a16="http://schemas.microsoft.com/office/drawing/2014/main" xmlns="" val="1518631395"/>
                  </a:ext>
                </a:extLst>
              </a:tr>
              <a:tr h="228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03.01.00 Guidance for</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Integration of Human-System Resiliency Metrics in the Safety Risk Management Guidance</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200" kern="1200" dirty="0" smtClean="0">
                          <a:solidFill>
                            <a:schemeClr val="dk1"/>
                          </a:solidFill>
                          <a:effectLst/>
                          <a:latin typeface="+mn-lt"/>
                          <a:ea typeface="+mn-ea"/>
                          <a:cs typeface="+mn-cs"/>
                        </a:rPr>
                        <a:t>08/31/2017</a:t>
                      </a:r>
                      <a:endParaRPr lang="en-US" sz="1200" kern="1200" dirty="0">
                        <a:solidFill>
                          <a:schemeClr val="dk1"/>
                        </a:solidFill>
                        <a:effectLst/>
                        <a:latin typeface="+mn-lt"/>
                        <a:ea typeface="+mn-ea"/>
                        <a:cs typeface="+mn-cs"/>
                      </a:endParaRPr>
                    </a:p>
                  </a:txBody>
                  <a:tcPr marL="68580" marR="68580" marT="0" marB="0" anchor="ctr"/>
                </a:tc>
                <a:tc>
                  <a:txBody>
                    <a:bodyPr/>
                    <a:lstStyle/>
                    <a:p>
                      <a:pPr marL="0" marR="0" indent="0" algn="ctr" defTabSz="457200" rtl="0" eaLnBrk="1" latinLnBrk="0" hangingPunct="1">
                        <a:spcBef>
                          <a:spcPts val="0"/>
                        </a:spcBef>
                        <a:spcAft>
                          <a:spcPts val="0"/>
                        </a:spcAft>
                        <a:tabLst>
                          <a:tab pos="228600" algn="l"/>
                          <a:tab pos="457200" algn="l"/>
                        </a:tabLst>
                      </a:pPr>
                      <a:r>
                        <a:rPr lang="en-US" sz="1000" b="1" kern="1200" dirty="0" smtClean="0">
                          <a:solidFill>
                            <a:schemeClr val="dk1"/>
                          </a:solidFill>
                          <a:effectLst/>
                          <a:latin typeface="+mn-lt"/>
                          <a:ea typeface="+mn-ea"/>
                          <a:cs typeface="+mn-cs"/>
                        </a:rPr>
                        <a:t>G</a:t>
                      </a:r>
                    </a:p>
                  </a:txBody>
                  <a:tcPr marL="68580" marR="68580" marT="0" marB="0" anchor="ctr">
                    <a:solidFill>
                      <a:srgbClr val="00B050"/>
                    </a:solidFill>
                  </a:tcPr>
                </a:tc>
              </a:tr>
            </a:tbl>
          </a:graphicData>
        </a:graphic>
      </p:graphicFrame>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16</a:t>
            </a:fld>
            <a:endParaRPr lang="en-US" dirty="0"/>
          </a:p>
        </p:txBody>
      </p:sp>
    </p:spTree>
    <p:extLst>
      <p:ext uri="{BB962C8B-B14F-4D97-AF65-F5344CB8AC3E}">
        <p14:creationId xmlns:p14="http://schemas.microsoft.com/office/powerpoint/2010/main" val="598760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References</a:t>
            </a:r>
            <a:endParaRPr lang="en-US" dirty="0"/>
          </a:p>
        </p:txBody>
      </p:sp>
      <p:sp>
        <p:nvSpPr>
          <p:cNvPr id="5" name="Slide Number Placeholder 4"/>
          <p:cNvSpPr>
            <a:spLocks noGrp="1"/>
          </p:cNvSpPr>
          <p:nvPr>
            <p:ph type="sldNum" sz="quarter" idx="10"/>
          </p:nvPr>
        </p:nvSpPr>
        <p:spPr/>
        <p:txBody>
          <a:bodyPr/>
          <a:lstStyle/>
          <a:p>
            <a:pPr>
              <a:defRPr/>
            </a:pPr>
            <a:fld id="{F88C76F1-B6C2-40F0-863F-C21F42B3DAE7}" type="slidenum">
              <a:rPr lang="en-US" smtClean="0"/>
              <a:pPr>
                <a:defRPr/>
              </a:pPr>
              <a:t>17</a:t>
            </a:fld>
            <a:endParaRPr lang="en-US" dirty="0"/>
          </a:p>
        </p:txBody>
      </p:sp>
    </p:spTree>
    <p:extLst>
      <p:ext uri="{BB962C8B-B14F-4D97-AF65-F5344CB8AC3E}">
        <p14:creationId xmlns:p14="http://schemas.microsoft.com/office/powerpoint/2010/main" val="3239914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AirTracs</a:t>
            </a:r>
            <a:endParaRPr lang="en-US" dirty="0"/>
          </a:p>
        </p:txBody>
      </p:sp>
      <p:sp>
        <p:nvSpPr>
          <p:cNvPr id="3" name="Slide Number Placeholder 2"/>
          <p:cNvSpPr>
            <a:spLocks noGrp="1"/>
          </p:cNvSpPr>
          <p:nvPr>
            <p:ph type="sldNum" sz="quarter" idx="10"/>
          </p:nvPr>
        </p:nvSpPr>
        <p:spPr/>
        <p:txBody>
          <a:bodyPr/>
          <a:lstStyle/>
          <a:p>
            <a:pPr>
              <a:defRPr/>
            </a:pPr>
            <a:fld id="{552817AC-DF7C-4746-9C86-DC8A83A15451}" type="slidenum">
              <a:rPr lang="en-US" smtClean="0"/>
              <a:pPr>
                <a:defRPr/>
              </a:pPr>
              <a:t>18</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8412454"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0021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49"/>
            <a:ext cx="8472488" cy="102711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r>
              <a:rPr lang="en-US" altLang="en-US" sz="2800" dirty="0" err="1"/>
              <a:t>NextGen</a:t>
            </a:r>
            <a:r>
              <a:rPr lang="en-US" altLang="en-US" sz="2800" dirty="0"/>
              <a:t> ATC/</a:t>
            </a:r>
            <a:r>
              <a:rPr lang="en-US" altLang="en-US" sz="2800" dirty="0" err="1"/>
              <a:t>TechOps</a:t>
            </a:r>
            <a:r>
              <a:rPr lang="en-US" altLang="en-US" sz="2800" dirty="0"/>
              <a:t> Human Factors</a:t>
            </a:r>
            <a:br>
              <a:rPr lang="en-US" altLang="en-US" sz="2800" dirty="0"/>
            </a:br>
            <a:r>
              <a:rPr lang="en-US" altLang="en-US" sz="2000" i="1" dirty="0"/>
              <a:t>F&amp;E</a:t>
            </a:r>
            <a:endParaRPr lang="en-US" sz="2000" i="1" dirty="0"/>
          </a:p>
        </p:txBody>
      </p:sp>
      <p:sp>
        <p:nvSpPr>
          <p:cNvPr id="3" name="Content Placeholder 2"/>
          <p:cNvSpPr>
            <a:spLocks noGrp="1"/>
          </p:cNvSpPr>
          <p:nvPr>
            <p:ph idx="1"/>
          </p:nvPr>
        </p:nvSpPr>
        <p:spPr>
          <a:xfrm>
            <a:off x="228600" y="1143000"/>
            <a:ext cx="8355013" cy="3962400"/>
          </a:xfrm>
        </p:spPr>
        <p:txBody>
          <a:bodyPr/>
          <a:lstStyle/>
          <a:p>
            <a:pPr marL="0" indent="0">
              <a:buNone/>
            </a:pPr>
            <a:r>
              <a:rPr lang="en-US" sz="1800" dirty="0" smtClean="0"/>
              <a:t>Program Description:</a:t>
            </a:r>
          </a:p>
          <a:p>
            <a:r>
              <a:rPr lang="en-US" sz="1800" b="0" dirty="0" smtClean="0"/>
              <a:t>Focus on documenting and transitioning Human Factors Lessons Learned from concept </a:t>
            </a:r>
            <a:r>
              <a:rPr lang="en-US" sz="1800" b="0" dirty="0"/>
              <a:t>exploration </a:t>
            </a:r>
            <a:r>
              <a:rPr lang="en-US" sz="1800" b="0" dirty="0" smtClean="0"/>
              <a:t>and early implementation activities</a:t>
            </a:r>
          </a:p>
          <a:p>
            <a:endParaRPr lang="en-US" sz="1800" b="0" dirty="0" smtClean="0"/>
          </a:p>
          <a:p>
            <a:r>
              <a:rPr lang="en-US" sz="1800" b="0" dirty="0" smtClean="0"/>
              <a:t>Promotes the use of Human Factors Best Practices, Human Performance Metrics and Human Factors Standards in the early implementation and requirements </a:t>
            </a:r>
            <a:r>
              <a:rPr lang="en-US" sz="1800" b="0" dirty="0"/>
              <a:t>concept </a:t>
            </a:r>
            <a:r>
              <a:rPr lang="en-US" sz="1800" b="0" dirty="0" smtClean="0"/>
              <a:t>engineering and development  phases of NAS programs and procedure updates</a:t>
            </a:r>
          </a:p>
          <a:p>
            <a:endParaRPr lang="en-US" sz="1800" b="0" dirty="0" smtClean="0"/>
          </a:p>
          <a:p>
            <a:r>
              <a:rPr lang="en-US" sz="1800" b="0" dirty="0" smtClean="0"/>
              <a:t>Supports continuous of Human Factors Best Practices and Standards updates based on selected </a:t>
            </a:r>
            <a:r>
              <a:rPr lang="en-US" sz="1800" b="0" dirty="0" err="1" smtClean="0"/>
              <a:t>NextGen</a:t>
            </a:r>
            <a:r>
              <a:rPr lang="en-US" sz="1800" b="0" dirty="0" smtClean="0"/>
              <a:t> test cases</a:t>
            </a:r>
          </a:p>
          <a:p>
            <a:pPr marL="0" indent="0">
              <a:buNone/>
            </a:pPr>
            <a:endParaRPr lang="en-US" sz="1800" b="0" dirty="0" smtClean="0"/>
          </a:p>
          <a:p>
            <a:r>
              <a:rPr lang="en-US" sz="1800" b="0" dirty="0" smtClean="0"/>
              <a:t>Work jointly with customer organizations to identify, collect and respond to their needs (AJM, AJG, AJV, AJI), focusing on </a:t>
            </a:r>
            <a:r>
              <a:rPr lang="en-US" sz="1800" b="0" dirty="0" err="1" smtClean="0"/>
              <a:t>NextGen</a:t>
            </a:r>
            <a:r>
              <a:rPr lang="en-US" sz="1800" b="0" dirty="0" smtClean="0"/>
              <a:t> capability transitions where it impacts people’s job, NAS safety and efficiency</a:t>
            </a:r>
            <a:endParaRPr lang="en-US" sz="1800" b="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2</a:t>
            </a:fld>
            <a:endParaRPr lang="en-US" dirty="0"/>
          </a:p>
        </p:txBody>
      </p:sp>
    </p:spTree>
    <p:extLst>
      <p:ext uri="{BB962C8B-B14F-4D97-AF65-F5344CB8AC3E}">
        <p14:creationId xmlns:p14="http://schemas.microsoft.com/office/powerpoint/2010/main" val="1950962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3</a:t>
            </a:fld>
            <a:endParaRPr lang="en-US" altLang="en-US" sz="1400" b="0" smtClean="0">
              <a:solidFill>
                <a:schemeClr val="bg1"/>
              </a:solidFill>
            </a:endParaRPr>
          </a:p>
        </p:txBody>
      </p:sp>
      <p:sp>
        <p:nvSpPr>
          <p:cNvPr id="7171" name="Rectangle 2"/>
          <p:cNvSpPr>
            <a:spLocks noGrp="1" noChangeArrowheads="1"/>
          </p:cNvSpPr>
          <p:nvPr>
            <p:ph type="title"/>
          </p:nvPr>
        </p:nvSpPr>
        <p:spPr>
          <a:xfrm>
            <a:off x="0" y="344488"/>
            <a:ext cx="9143999" cy="798512"/>
          </a:xfrm>
        </p:spPr>
        <p:txBody>
          <a:bodyPr/>
          <a:lstStyle/>
          <a:p>
            <a:pPr algn="ctr" eaLnBrk="1" hangingPunct="1"/>
            <a:r>
              <a:rPr lang="en-US" altLang="en-US" sz="3200" dirty="0"/>
              <a:t>NextGen ATC/TechOps Human </a:t>
            </a:r>
            <a:r>
              <a:rPr lang="en-US" altLang="en-US" sz="3200" dirty="0" smtClean="0"/>
              <a:t>Factors</a:t>
            </a:r>
            <a:br>
              <a:rPr lang="en-US" altLang="en-US" sz="3200" dirty="0" smtClean="0"/>
            </a:br>
            <a:r>
              <a:rPr lang="en-US" altLang="en-US" sz="2400" i="1" dirty="0" smtClean="0"/>
              <a:t>F&amp;E</a:t>
            </a:r>
            <a:endParaRPr lang="en-US" altLang="en-US" sz="3200" i="1" dirty="0" smtClean="0"/>
          </a:p>
        </p:txBody>
      </p:sp>
      <p:sp>
        <p:nvSpPr>
          <p:cNvPr id="7172" name="Rectangle 3"/>
          <p:cNvSpPr txBox="1">
            <a:spLocks noChangeArrowheads="1"/>
          </p:cNvSpPr>
          <p:nvPr/>
        </p:nvSpPr>
        <p:spPr bwMode="auto">
          <a:xfrm>
            <a:off x="381000" y="1295400"/>
            <a:ext cx="8208963"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a:solidFill>
                  <a:srgbClr val="000000"/>
                </a:solidFill>
              </a:rPr>
              <a:t>What are the benefits to the </a:t>
            </a:r>
            <a:r>
              <a:rPr lang="en-US" altLang="en-US" sz="2000" dirty="0" smtClean="0">
                <a:solidFill>
                  <a:srgbClr val="000000"/>
                </a:solidFill>
              </a:rPr>
              <a:t>FAA</a:t>
            </a:r>
          </a:p>
          <a:p>
            <a:pPr marL="342900" indent="-342900" eaLnBrk="1" hangingPunct="1">
              <a:spcBef>
                <a:spcPct val="50000"/>
              </a:spcBef>
            </a:pPr>
            <a:r>
              <a:rPr lang="en-US" sz="2000" b="0" dirty="0"/>
              <a:t>This program aims at providing human factors system level guidance to assist with the evolution of the NAS infrastructure and its workforce with a focus on the early phases of the Acquisition Management System (AMS) (i.e., Service Analysis and Concept &amp; Requirements Definition). </a:t>
            </a:r>
          </a:p>
          <a:p>
            <a:pPr eaLnBrk="1" hangingPunct="1">
              <a:spcBef>
                <a:spcPct val="50000"/>
              </a:spcBef>
            </a:pPr>
            <a:endParaRPr lang="en-US" altLang="en-US" sz="1400" dirty="0"/>
          </a:p>
          <a:p>
            <a:pPr eaLnBrk="1" hangingPunct="1">
              <a:spcBef>
                <a:spcPct val="50000"/>
              </a:spcBef>
              <a:buFontTx/>
              <a:buNone/>
            </a:pPr>
            <a:r>
              <a:rPr lang="en-US" altLang="en-US" sz="2000" dirty="0">
                <a:solidFill>
                  <a:srgbClr val="000000"/>
                </a:solidFill>
              </a:rPr>
              <a:t>What determines program </a:t>
            </a:r>
            <a:r>
              <a:rPr lang="en-US" altLang="en-US" sz="2000" dirty="0" smtClean="0">
                <a:solidFill>
                  <a:srgbClr val="000000"/>
                </a:solidFill>
              </a:rPr>
              <a:t>success</a:t>
            </a:r>
          </a:p>
          <a:p>
            <a:pPr marL="342900" indent="-342900" eaLnBrk="1" hangingPunct="1">
              <a:spcBef>
                <a:spcPct val="50000"/>
              </a:spcBef>
            </a:pPr>
            <a:r>
              <a:rPr lang="en-US" altLang="en-US" sz="2000" b="0" dirty="0" smtClean="0">
                <a:solidFill>
                  <a:srgbClr val="000000"/>
                </a:solidFill>
              </a:rPr>
              <a:t>Successful transition strategy of Human Factors products.</a:t>
            </a:r>
          </a:p>
          <a:p>
            <a:pPr marL="342900" indent="-342900" eaLnBrk="1" hangingPunct="1">
              <a:spcBef>
                <a:spcPct val="50000"/>
              </a:spcBef>
            </a:pPr>
            <a:r>
              <a:rPr lang="en-US" altLang="en-US" sz="2000" b="0" dirty="0" smtClean="0">
                <a:solidFill>
                  <a:srgbClr val="000000"/>
                </a:solidFill>
              </a:rPr>
              <a:t>Identify areas of HF needs early in support of NAS infrastructure and workforce changes. That minimizes safety and adverse operational impacts. </a:t>
            </a:r>
            <a:endParaRPr lang="en-US" altLang="en-US" sz="2000" b="0" dirty="0">
              <a:solidFill>
                <a:srgbClr val="000000"/>
              </a:solidFill>
            </a:endParaRPr>
          </a:p>
          <a:p>
            <a:pPr eaLnBrk="1" hangingPunct="1">
              <a:spcBef>
                <a:spcPct val="50000"/>
              </a:spcBef>
              <a:buFontTx/>
              <a:buNone/>
            </a:pPr>
            <a:endParaRPr lang="en-US" altLang="en-US" sz="14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187488B-5047-499D-8139-9A69FFCA20FA}" type="slidenum">
              <a:rPr lang="en-US" altLang="en-US" sz="1400" b="0" smtClean="0">
                <a:solidFill>
                  <a:srgbClr val="FFFFFF"/>
                </a:solidFill>
              </a:rPr>
              <a:pPr eaLnBrk="1" hangingPunct="1">
                <a:spcBef>
                  <a:spcPct val="0"/>
                </a:spcBef>
              </a:pPr>
              <a:t>4</a:t>
            </a:fld>
            <a:endParaRPr lang="en-US" altLang="en-US" sz="1400" b="0" smtClean="0">
              <a:solidFill>
                <a:srgbClr val="FFFFFF"/>
              </a:solidFill>
            </a:endParaRPr>
          </a:p>
        </p:txBody>
      </p:sp>
      <p:sp>
        <p:nvSpPr>
          <p:cNvPr id="8195" name="Rectangle 2"/>
          <p:cNvSpPr>
            <a:spLocks noGrp="1" noChangeArrowheads="1"/>
          </p:cNvSpPr>
          <p:nvPr>
            <p:ph type="title"/>
          </p:nvPr>
        </p:nvSpPr>
        <p:spPr>
          <a:xfrm>
            <a:off x="381000" y="152400"/>
            <a:ext cx="8472488" cy="609600"/>
          </a:xfrm>
        </p:spPr>
        <p:txBody>
          <a:bodyPr/>
          <a:lstStyle/>
          <a:p>
            <a:pPr algn="ctr" eaLnBrk="1" hangingPunct="1"/>
            <a:r>
              <a:rPr lang="en-US" altLang="en-US" sz="3400" dirty="0"/>
              <a:t>NextGen ATC/TechOps </a:t>
            </a:r>
            <a:r>
              <a:rPr lang="en-US" altLang="en-US" sz="3400" dirty="0" smtClean="0"/>
              <a:t>HF Team</a:t>
            </a:r>
          </a:p>
        </p:txBody>
      </p:sp>
      <p:sp>
        <p:nvSpPr>
          <p:cNvPr id="4100" name="Rectangle 3"/>
          <p:cNvSpPr>
            <a:spLocks noGrp="1" noChangeArrowheads="1"/>
          </p:cNvSpPr>
          <p:nvPr>
            <p:ph type="body" idx="1"/>
          </p:nvPr>
        </p:nvSpPr>
        <p:spPr>
          <a:xfrm>
            <a:off x="152400" y="685800"/>
            <a:ext cx="8686800" cy="5181600"/>
          </a:xfrm>
        </p:spPr>
        <p:txBody>
          <a:bodyPr/>
          <a:lstStyle/>
          <a:p>
            <a:pPr marL="461963" lvl="1" indent="0" eaLnBrk="1" hangingPunct="1">
              <a:buFontTx/>
              <a:buNone/>
              <a:defRPr/>
            </a:pPr>
            <a:endParaRPr lang="en-US" sz="1000" b="1" dirty="0" smtClean="0"/>
          </a:p>
          <a:p>
            <a:pPr marL="461963" lvl="1" indent="0" eaLnBrk="1" hangingPunct="1">
              <a:spcBef>
                <a:spcPts val="0"/>
              </a:spcBef>
              <a:buFontTx/>
              <a:buNone/>
              <a:defRPr/>
            </a:pPr>
            <a:r>
              <a:rPr lang="en-US" sz="2000" b="1" dirty="0" smtClean="0"/>
              <a:t>Sponsors:</a:t>
            </a:r>
          </a:p>
          <a:p>
            <a:pPr marL="804863" lvl="1" indent="-342900" eaLnBrk="1" hangingPunct="1">
              <a:spcBef>
                <a:spcPts val="0"/>
              </a:spcBef>
              <a:buFont typeface="Arial" panose="020B0604020202020204" pitchFamily="34" charset="0"/>
              <a:buChar char="•"/>
              <a:defRPr/>
            </a:pPr>
            <a:r>
              <a:rPr lang="en-US" sz="1800" dirty="0" smtClean="0"/>
              <a:t>ANG – NextGen</a:t>
            </a:r>
          </a:p>
          <a:p>
            <a:pPr marL="804863" lvl="1" indent="-342900" eaLnBrk="1" hangingPunct="1">
              <a:spcBef>
                <a:spcPts val="0"/>
              </a:spcBef>
              <a:buFont typeface="Arial" panose="020B0604020202020204" pitchFamily="34" charset="0"/>
              <a:buChar char="•"/>
              <a:defRPr/>
            </a:pPr>
            <a:r>
              <a:rPr lang="en-US" sz="1800" dirty="0" smtClean="0"/>
              <a:t>AJM – Program Management Office</a:t>
            </a:r>
          </a:p>
          <a:p>
            <a:pPr marL="804863" lvl="1" indent="-342900" eaLnBrk="1" hangingPunct="1">
              <a:spcBef>
                <a:spcPts val="0"/>
              </a:spcBef>
              <a:buFont typeface="Arial" panose="020B0604020202020204" pitchFamily="34" charset="0"/>
              <a:buChar char="•"/>
              <a:defRPr/>
            </a:pPr>
            <a:r>
              <a:rPr lang="en-US" sz="1800" dirty="0" smtClean="0"/>
              <a:t>AJI – Safety and Technical Training</a:t>
            </a:r>
          </a:p>
          <a:p>
            <a:pPr marL="804863" lvl="1" indent="-342900" eaLnBrk="1" hangingPunct="1">
              <a:spcBef>
                <a:spcPts val="0"/>
              </a:spcBef>
              <a:buFont typeface="Arial" panose="020B0604020202020204" pitchFamily="34" charset="0"/>
              <a:buChar char="•"/>
              <a:defRPr/>
            </a:pPr>
            <a:r>
              <a:rPr lang="en-US" sz="1800" dirty="0" smtClean="0"/>
              <a:t>AJG – Management Services</a:t>
            </a:r>
          </a:p>
          <a:p>
            <a:pPr marL="804863" lvl="1" indent="-342900" eaLnBrk="1" hangingPunct="1">
              <a:spcBef>
                <a:spcPts val="0"/>
              </a:spcBef>
              <a:buFont typeface="Arial" panose="020B0604020202020204" pitchFamily="34" charset="0"/>
              <a:buChar char="•"/>
              <a:defRPr/>
            </a:pPr>
            <a:r>
              <a:rPr lang="en-US" sz="1800" dirty="0" smtClean="0"/>
              <a:t>AJW – Technical Operations</a:t>
            </a:r>
          </a:p>
          <a:p>
            <a:pPr marL="804863" lvl="1" indent="-342900" eaLnBrk="1" hangingPunct="1">
              <a:spcBef>
                <a:spcPts val="0"/>
              </a:spcBef>
              <a:buFont typeface="Arial" panose="020B0604020202020204" pitchFamily="34" charset="0"/>
              <a:buChar char="•"/>
              <a:defRPr/>
            </a:pPr>
            <a:r>
              <a:rPr lang="en-US" sz="1800" dirty="0" smtClean="0"/>
              <a:t>AJV-7 – Operational Concepts, Validation and Requirements</a:t>
            </a:r>
            <a:endParaRPr lang="en-US" sz="2000" dirty="0" smtClean="0"/>
          </a:p>
          <a:p>
            <a:pPr marL="461963" lvl="1" indent="0" eaLnBrk="1" hangingPunct="1">
              <a:spcBef>
                <a:spcPts val="0"/>
              </a:spcBef>
              <a:buFontTx/>
              <a:buNone/>
              <a:defRPr/>
            </a:pPr>
            <a:r>
              <a:rPr lang="en-US" sz="2000" b="1" dirty="0" smtClean="0"/>
              <a:t>ANG-C1 Program Management:</a:t>
            </a:r>
          </a:p>
          <a:p>
            <a:pPr marL="461963" lvl="1" indent="0" eaLnBrk="1" hangingPunct="1">
              <a:buFont typeface="Arial" pitchFamily="34" charset="0"/>
              <a:buChar char="•"/>
              <a:defRPr/>
            </a:pPr>
            <a:r>
              <a:rPr lang="en-US" sz="1800" b="1" dirty="0" smtClean="0"/>
              <a:t>  </a:t>
            </a:r>
            <a:r>
              <a:rPr lang="en-US" sz="1800" dirty="0" smtClean="0"/>
              <a:t>PM - Jerome Lard</a:t>
            </a:r>
          </a:p>
          <a:p>
            <a:pPr marL="461963" lvl="1" indent="220663" eaLnBrk="1" hangingPunct="1">
              <a:buFont typeface="Arial" pitchFamily="34" charset="0"/>
              <a:buChar char="•"/>
              <a:defRPr/>
            </a:pPr>
            <a:r>
              <a:rPr lang="en-US" sz="1800" dirty="0" smtClean="0"/>
              <a:t>PM - Stephanie Kreseen</a:t>
            </a:r>
          </a:p>
          <a:p>
            <a:pPr marL="682625" lvl="1" indent="-219075" eaLnBrk="1" hangingPunct="1">
              <a:buFont typeface="Arial" pitchFamily="34" charset="0"/>
              <a:buChar char="•"/>
              <a:defRPr/>
            </a:pPr>
            <a:r>
              <a:rPr lang="en-US" sz="1800" dirty="0" smtClean="0"/>
              <a:t>HF Integration Lead</a:t>
            </a:r>
            <a:r>
              <a:rPr lang="en-US" sz="1800" dirty="0"/>
              <a:t> </a:t>
            </a:r>
            <a:r>
              <a:rPr lang="en-US" sz="1800" dirty="0" smtClean="0"/>
              <a:t>- Bill Kaliardos</a:t>
            </a:r>
            <a:endParaRPr lang="en-US" sz="1000" b="1" dirty="0"/>
          </a:p>
          <a:p>
            <a:pPr marL="461963" lvl="1" indent="0" eaLnBrk="1" hangingPunct="1">
              <a:buFontTx/>
              <a:buNone/>
              <a:defRPr/>
            </a:pPr>
            <a:r>
              <a:rPr lang="en-US" sz="2000" b="1" dirty="0" smtClean="0"/>
              <a:t>Laboratories:</a:t>
            </a:r>
          </a:p>
          <a:p>
            <a:pPr marL="461963" lvl="1" indent="223838" eaLnBrk="1" hangingPunct="1">
              <a:buFont typeface="Arial" pitchFamily="34" charset="0"/>
              <a:buChar char="•"/>
              <a:defRPr/>
            </a:pPr>
            <a:r>
              <a:rPr lang="en-US" sz="1800" dirty="0">
                <a:solidFill>
                  <a:srgbClr val="000000"/>
                </a:solidFill>
              </a:rPr>
              <a:t>FAA Civil Aerospace Medical Institute (CAMI)</a:t>
            </a:r>
          </a:p>
          <a:p>
            <a:pPr marL="862013" lvl="2" indent="223838" eaLnBrk="1" hangingPunct="1">
              <a:buFont typeface="Arial" pitchFamily="34" charset="0"/>
              <a:buChar char="•"/>
              <a:defRPr/>
            </a:pPr>
            <a:r>
              <a:rPr lang="en-US" sz="1400" dirty="0">
                <a:solidFill>
                  <a:srgbClr val="000000"/>
                </a:solidFill>
              </a:rPr>
              <a:t>AAM-520 – Carol Manning, </a:t>
            </a:r>
            <a:r>
              <a:rPr lang="en-US" sz="1400" dirty="0" smtClean="0">
                <a:solidFill>
                  <a:srgbClr val="000000"/>
                </a:solidFill>
              </a:rPr>
              <a:t>Branch Manager</a:t>
            </a:r>
            <a:endParaRPr lang="en-US" sz="1400" dirty="0">
              <a:solidFill>
                <a:srgbClr val="000000"/>
              </a:solidFill>
            </a:endParaRPr>
          </a:p>
          <a:p>
            <a:pPr marL="461963" lvl="1" indent="223838" eaLnBrk="1" hangingPunct="1">
              <a:buFont typeface="Arial" pitchFamily="34" charset="0"/>
              <a:buChar char="•"/>
              <a:defRPr/>
            </a:pPr>
            <a:r>
              <a:rPr lang="en-US" sz="1800" dirty="0">
                <a:solidFill>
                  <a:srgbClr val="000000"/>
                </a:solidFill>
              </a:rPr>
              <a:t>FAA Research, Development and Human Factors Laboratory (RDHFL)</a:t>
            </a:r>
          </a:p>
          <a:p>
            <a:pPr marL="862013" lvl="2" indent="223838" eaLnBrk="1" hangingPunct="1">
              <a:buFont typeface="Arial" pitchFamily="34" charset="0"/>
              <a:buChar char="•"/>
              <a:defRPr/>
            </a:pPr>
            <a:r>
              <a:rPr lang="en-US" sz="1400" dirty="0">
                <a:solidFill>
                  <a:srgbClr val="000000"/>
                </a:solidFill>
              </a:rPr>
              <a:t>ANG-E25 – Kenneth Allendoerfer, </a:t>
            </a:r>
            <a:r>
              <a:rPr lang="en-US" sz="1400" dirty="0" smtClean="0">
                <a:solidFill>
                  <a:srgbClr val="000000"/>
                </a:solidFill>
              </a:rPr>
              <a:t>Branch Manager</a:t>
            </a:r>
            <a:endParaRPr lang="en-US" sz="1400" dirty="0">
              <a:solidFill>
                <a:srgbClr val="000000"/>
              </a:solidFill>
            </a:endParaRPr>
          </a:p>
          <a:p>
            <a:pPr lvl="2" eaLnBrk="1" hangingPunct="1">
              <a:buFontTx/>
              <a:buNone/>
              <a:defRPr/>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152400"/>
            <a:ext cx="8472488" cy="609600"/>
          </a:xfrm>
        </p:spPr>
        <p:txBody>
          <a:bodyPr/>
          <a:lstStyle/>
          <a:p>
            <a:pPr algn="ctr"/>
            <a:r>
              <a:rPr lang="en-US" altLang="en-US" sz="3200" dirty="0" smtClean="0"/>
              <a:t>Anticipated Research in FY16 and FY17</a:t>
            </a:r>
          </a:p>
        </p:txBody>
      </p:sp>
      <p:sp>
        <p:nvSpPr>
          <p:cNvPr id="15363" name="Content Placeholder 2"/>
          <p:cNvSpPr>
            <a:spLocks noGrp="1"/>
          </p:cNvSpPr>
          <p:nvPr>
            <p:ph idx="1"/>
          </p:nvPr>
        </p:nvSpPr>
        <p:spPr>
          <a:xfrm>
            <a:off x="457200" y="685800"/>
            <a:ext cx="8305800" cy="5105400"/>
          </a:xfrm>
        </p:spPr>
        <p:txBody>
          <a:bodyPr/>
          <a:lstStyle/>
          <a:p>
            <a:pPr marL="0" indent="0">
              <a:buFontTx/>
              <a:buNone/>
              <a:defRPr/>
            </a:pPr>
            <a:r>
              <a:rPr lang="en-US" sz="2400" dirty="0" smtClean="0"/>
              <a:t>Planned Research Activities</a:t>
            </a:r>
          </a:p>
          <a:p>
            <a:pPr>
              <a:defRPr/>
            </a:pPr>
            <a:r>
              <a:rPr lang="en-US" sz="1800" dirty="0" smtClean="0"/>
              <a:t>Integration of HF activities under PBN and Separation Management Portfolios</a:t>
            </a:r>
          </a:p>
          <a:p>
            <a:pPr lvl="1">
              <a:defRPr/>
            </a:pPr>
            <a:r>
              <a:rPr lang="en-US" sz="1400" dirty="0" smtClean="0"/>
              <a:t>Continue PBN </a:t>
            </a:r>
            <a:r>
              <a:rPr lang="en-US" sz="1400" dirty="0"/>
              <a:t>Human Performance </a:t>
            </a:r>
            <a:r>
              <a:rPr lang="en-US" sz="1400" dirty="0" smtClean="0"/>
              <a:t>Metrics</a:t>
            </a:r>
          </a:p>
          <a:p>
            <a:pPr lvl="1">
              <a:defRPr/>
            </a:pPr>
            <a:r>
              <a:rPr lang="en-US" sz="1400" dirty="0" smtClean="0"/>
              <a:t>Continue </a:t>
            </a:r>
            <a:r>
              <a:rPr lang="en-US" sz="1400" dirty="0" err="1" smtClean="0"/>
              <a:t>EoR</a:t>
            </a:r>
            <a:r>
              <a:rPr lang="en-US" sz="1400" dirty="0" smtClean="0"/>
              <a:t> </a:t>
            </a:r>
            <a:r>
              <a:rPr lang="en-US" sz="1400" dirty="0"/>
              <a:t>Human Factors Implementation </a:t>
            </a:r>
            <a:r>
              <a:rPr lang="en-US" sz="1400" dirty="0" smtClean="0"/>
              <a:t>Guidance</a:t>
            </a:r>
          </a:p>
          <a:p>
            <a:pPr>
              <a:defRPr/>
            </a:pPr>
            <a:r>
              <a:rPr lang="en-US" sz="1800" dirty="0" smtClean="0"/>
              <a:t>Future </a:t>
            </a:r>
            <a:r>
              <a:rPr lang="en-US" sz="1800" dirty="0"/>
              <a:t>Enterprise Human Factors Assessment and </a:t>
            </a:r>
            <a:r>
              <a:rPr lang="en-US" sz="1800" dirty="0" smtClean="0"/>
              <a:t>Guidance</a:t>
            </a:r>
          </a:p>
          <a:p>
            <a:pPr lvl="1">
              <a:defRPr/>
            </a:pPr>
            <a:r>
              <a:rPr lang="en-US" sz="1400" dirty="0" smtClean="0"/>
              <a:t>Continue to explore and develop guidance which justifies the need for continuous controller and human factors engineers in the pre-implementation activities (Concept definition exploration, and engineering)</a:t>
            </a:r>
            <a:endParaRPr lang="en-US" sz="1400" kern="1200" dirty="0" smtClean="0"/>
          </a:p>
          <a:p>
            <a:pPr lvl="1">
              <a:defRPr/>
            </a:pPr>
            <a:r>
              <a:rPr lang="en-US" sz="1400" kern="1200" dirty="0" smtClean="0"/>
              <a:t>Document the benefit to safety, and efficiency gains to the </a:t>
            </a:r>
            <a:r>
              <a:rPr lang="en-US" sz="1400" kern="1200" dirty="0"/>
              <a:t>NAS by providing empirical data on the integration of </a:t>
            </a:r>
            <a:r>
              <a:rPr lang="en-US" sz="1400" kern="1200" dirty="0" err="1" smtClean="0"/>
              <a:t>NextGen</a:t>
            </a:r>
            <a:r>
              <a:rPr lang="en-US" sz="1400" kern="1200" dirty="0" smtClean="0"/>
              <a:t> impact analysis on workload and training following existing FAA HF Design Standards</a:t>
            </a:r>
          </a:p>
          <a:p>
            <a:pPr lvl="1">
              <a:defRPr/>
            </a:pPr>
            <a:r>
              <a:rPr lang="en-US" sz="1400" kern="1200" dirty="0" smtClean="0"/>
              <a:t>Promote systematic involvement of AF/AT and HFE specialists in user interface design in pre-implementation phases, to help identify </a:t>
            </a:r>
            <a:r>
              <a:rPr lang="en-US" sz="1400" kern="1200" dirty="0"/>
              <a:t>potential controller workload and usability issues early </a:t>
            </a:r>
            <a:r>
              <a:rPr lang="en-US" sz="1400" kern="1200" dirty="0" smtClean="0"/>
              <a:t>on and prevent cost costs </a:t>
            </a:r>
            <a:r>
              <a:rPr lang="en-US" sz="1400" kern="1200" dirty="0"/>
              <a:t>and </a:t>
            </a:r>
            <a:r>
              <a:rPr lang="en-US" sz="1400" kern="1200" dirty="0" smtClean="0"/>
              <a:t>acceptability risks </a:t>
            </a:r>
            <a:r>
              <a:rPr lang="en-US" sz="1400" kern="1200" dirty="0"/>
              <a:t>of changing the design after </a:t>
            </a:r>
            <a:r>
              <a:rPr lang="en-US" sz="1400" kern="1200" dirty="0" smtClean="0"/>
              <a:t>implementation</a:t>
            </a:r>
          </a:p>
          <a:p>
            <a:pPr lvl="1">
              <a:defRPr/>
            </a:pPr>
            <a:r>
              <a:rPr lang="en-US" sz="1400" kern="1200" dirty="0" smtClean="0"/>
              <a:t>Promote HF involvement in strategic and operations planning activities (e.g.: Process Engineering, definition of HF metrics and guidance focused on NAS Wide Planning tasks and Traffic Flow Management, Process Engineering and Collaborative Decision Making, HF Analysis for Information Exchange, Distribution and Collaboration Strategies amongst NAS Stakeholders) </a:t>
            </a:r>
            <a:endParaRPr lang="en-US" sz="1400" dirty="0"/>
          </a:p>
          <a:p>
            <a:pPr marL="457200" lvl="1" indent="0">
              <a:buNone/>
              <a:defRPr/>
            </a:pPr>
            <a:endParaRPr lang="en-US" sz="1400" dirty="0"/>
          </a:p>
          <a:p>
            <a:pPr lvl="1">
              <a:defRPr/>
            </a:pPr>
            <a:endParaRPr lang="en-US" sz="1400" dirty="0" smtClean="0"/>
          </a:p>
          <a:p>
            <a:pPr>
              <a:defRPr/>
            </a:pPr>
            <a:endParaRPr lang="en-US" sz="1800" b="0" dirty="0" smtClean="0"/>
          </a:p>
          <a:p>
            <a:pPr lvl="1">
              <a:defRPr/>
            </a:pPr>
            <a:endParaRPr lang="en-US" sz="2000" dirty="0" smtClean="0"/>
          </a:p>
        </p:txBody>
      </p:sp>
      <p:sp>
        <p:nvSpPr>
          <p:cNvPr id="922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54B2F8F-8F81-4758-979D-DC769FAF6946}" type="slidenum">
              <a:rPr lang="en-US" altLang="en-US" sz="1400" b="0" smtClean="0">
                <a:solidFill>
                  <a:schemeClr val="bg1"/>
                </a:solidFill>
              </a:rPr>
              <a:pPr eaLnBrk="1" hangingPunct="1">
                <a:spcBef>
                  <a:spcPct val="0"/>
                </a:spcBef>
              </a:pPr>
              <a:t>5</a:t>
            </a:fld>
            <a:endParaRPr lang="en-US" altLang="en-US" sz="1400" b="0" smtClean="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Accomplishments</a:t>
            </a:r>
            <a:endParaRPr lang="en-US" dirty="0"/>
          </a:p>
        </p:txBody>
      </p:sp>
      <p:sp>
        <p:nvSpPr>
          <p:cNvPr id="3" name="Content Placeholder 2"/>
          <p:cNvSpPr>
            <a:spLocks noGrp="1"/>
          </p:cNvSpPr>
          <p:nvPr>
            <p:ph idx="1"/>
          </p:nvPr>
        </p:nvSpPr>
        <p:spPr/>
        <p:txBody>
          <a:bodyPr/>
          <a:lstStyle/>
          <a:p>
            <a:pPr eaLnBrk="1" hangingPunct="1">
              <a:buClr>
                <a:srgbClr val="9BBB59"/>
              </a:buClr>
              <a:buFont typeface="Arial" panose="020B0604020202020204" pitchFamily="34" charset="0"/>
              <a:buChar char="•"/>
            </a:pPr>
            <a:r>
              <a:rPr lang="en-US" sz="2400" dirty="0" smtClean="0">
                <a:cs typeface="Arial" charset="0"/>
              </a:rPr>
              <a:t>2</a:t>
            </a:r>
            <a:r>
              <a:rPr lang="en-US" sz="2400" baseline="30000" dirty="0" smtClean="0">
                <a:cs typeface="Arial" charset="0"/>
              </a:rPr>
              <a:t>nd</a:t>
            </a:r>
            <a:r>
              <a:rPr lang="en-US" sz="2400" dirty="0" smtClean="0">
                <a:cs typeface="Arial" charset="0"/>
              </a:rPr>
              <a:t> Quarter </a:t>
            </a:r>
            <a:r>
              <a:rPr lang="en-US" sz="2400" dirty="0" smtClean="0">
                <a:cs typeface="Arial" charset="0"/>
              </a:rPr>
              <a:t> </a:t>
            </a:r>
            <a:r>
              <a:rPr lang="en-US" sz="2400" dirty="0">
                <a:cs typeface="Arial" charset="0"/>
              </a:rPr>
              <a:t>Accomplishments (FY16, </a:t>
            </a:r>
            <a:r>
              <a:rPr lang="en-US" sz="2400" dirty="0" smtClean="0">
                <a:cs typeface="Arial" charset="0"/>
              </a:rPr>
              <a:t>Q2 – Jan-Mar)</a:t>
            </a:r>
            <a:endParaRPr lang="en-US" sz="2400" dirty="0">
              <a:cs typeface="Arial" charset="0"/>
            </a:endParaRPr>
          </a:p>
          <a:p>
            <a:pPr lvl="1" eaLnBrk="1" hangingPunct="1">
              <a:buClr>
                <a:srgbClr val="9BBB59"/>
              </a:buClr>
              <a:buFont typeface="Arial" charset="0"/>
              <a:buChar char="•"/>
            </a:pPr>
            <a:r>
              <a:rPr lang="en-US" sz="1600" dirty="0" err="1">
                <a:cs typeface="Arial" charset="0"/>
              </a:rPr>
              <a:t>NextGen</a:t>
            </a:r>
            <a:r>
              <a:rPr lang="en-US" sz="1600" dirty="0">
                <a:cs typeface="Arial" charset="0"/>
              </a:rPr>
              <a:t> Segment Bravo Human Error Conditions Metrics </a:t>
            </a:r>
            <a:r>
              <a:rPr lang="en-US" sz="1600" dirty="0" smtClean="0">
                <a:cs typeface="Arial" charset="0"/>
              </a:rPr>
              <a:t>- (</a:t>
            </a:r>
            <a:r>
              <a:rPr lang="en-US" sz="1600" dirty="0" smtClean="0">
                <a:cs typeface="Arial" charset="0"/>
              </a:rPr>
              <a:t>05.01.00</a:t>
            </a:r>
            <a:r>
              <a:rPr lang="en-US" sz="1600" dirty="0" smtClean="0">
                <a:cs typeface="Arial" charset="0"/>
              </a:rPr>
              <a:t>)</a:t>
            </a:r>
          </a:p>
          <a:p>
            <a:pPr lvl="2" eaLnBrk="1" hangingPunct="1">
              <a:buClr>
                <a:srgbClr val="9BBB59"/>
              </a:buClr>
              <a:buFont typeface="Arial" charset="0"/>
              <a:buChar char="•"/>
            </a:pPr>
            <a:r>
              <a:rPr lang="en-US" sz="1400" dirty="0" smtClean="0">
                <a:cs typeface="Arial" charset="0"/>
              </a:rPr>
              <a:t>Metrics are evaluated based on factors such as Facility Influence, Controller Workspace, NAS Systems/Procedure Interactions, Controller Readiness (Cognitive and Physical, Knowledge and Experience), Operator Actions, etc. </a:t>
            </a:r>
            <a:r>
              <a:rPr lang="en-US" sz="1400" i="1" dirty="0" smtClean="0">
                <a:cs typeface="Arial" charset="0"/>
              </a:rPr>
              <a:t>based on Air Traffic Analysis and Classification System</a:t>
            </a:r>
            <a:endParaRPr lang="en-US" sz="1600" dirty="0">
              <a:cs typeface="Arial" charset="0"/>
            </a:endParaRPr>
          </a:p>
          <a:p>
            <a:pPr marL="457200" lvl="1" indent="0" eaLnBrk="1" hangingPunct="1">
              <a:buClr>
                <a:srgbClr val="9BBB59"/>
              </a:buClr>
              <a:buNone/>
            </a:pPr>
            <a:endParaRPr lang="en-US" sz="1600" dirty="0" smtClean="0">
              <a:cs typeface="Arial" charset="0"/>
            </a:endParaRPr>
          </a:p>
          <a:p>
            <a:pPr eaLnBrk="1" hangingPunct="1">
              <a:buClr>
                <a:srgbClr val="9BBB59"/>
              </a:buClr>
              <a:buFont typeface="Arial" charset="0"/>
              <a:buChar char="•"/>
            </a:pPr>
            <a:r>
              <a:rPr lang="en-US" sz="2400" dirty="0" smtClean="0">
                <a:cs typeface="Arial" charset="0"/>
              </a:rPr>
              <a:t>3</a:t>
            </a:r>
            <a:r>
              <a:rPr lang="en-US" sz="2400" baseline="30000" dirty="0" smtClean="0">
                <a:cs typeface="Arial" charset="0"/>
              </a:rPr>
              <a:t>rd</a:t>
            </a:r>
            <a:r>
              <a:rPr lang="en-US" sz="2400" dirty="0" smtClean="0">
                <a:cs typeface="Arial" charset="0"/>
              </a:rPr>
              <a:t> Quarter </a:t>
            </a:r>
            <a:r>
              <a:rPr lang="en-US" sz="2400" dirty="0">
                <a:cs typeface="Arial" charset="0"/>
              </a:rPr>
              <a:t>Accomplishments (FY16, </a:t>
            </a:r>
            <a:r>
              <a:rPr lang="en-US" sz="2400" dirty="0" smtClean="0">
                <a:cs typeface="Arial" charset="0"/>
              </a:rPr>
              <a:t>Q3 – Apr-Jun)</a:t>
            </a:r>
            <a:endParaRPr lang="en-US" sz="2400" dirty="0">
              <a:cs typeface="Arial" charset="0"/>
            </a:endParaRPr>
          </a:p>
          <a:p>
            <a:pPr lvl="1" eaLnBrk="1" hangingPunct="1">
              <a:buClr>
                <a:srgbClr val="9BBB59"/>
              </a:buClr>
              <a:buFont typeface="Arial" charset="0"/>
              <a:buChar char="•"/>
            </a:pPr>
            <a:r>
              <a:rPr lang="en-US" sz="1600" dirty="0">
                <a:cs typeface="Arial" charset="0"/>
              </a:rPr>
              <a:t>Guidance for Integration of Human-System Resiliency Metrics in the Safety Risk Management </a:t>
            </a:r>
            <a:r>
              <a:rPr lang="en-US" sz="1600" dirty="0" smtClean="0">
                <a:cs typeface="Arial" charset="0"/>
              </a:rPr>
              <a:t>Guidance – (03.01.00)</a:t>
            </a:r>
            <a:endParaRPr lang="en-US" sz="1600" dirty="0">
              <a:cs typeface="Arial" charset="0"/>
            </a:endParaRPr>
          </a:p>
          <a:p>
            <a:pPr lvl="1" eaLnBrk="1" hangingPunct="1">
              <a:buClr>
                <a:srgbClr val="9BBB59"/>
              </a:buClr>
              <a:buFont typeface="Arial" charset="0"/>
              <a:buChar char="•"/>
            </a:pPr>
            <a:r>
              <a:rPr lang="en-US" sz="1600" dirty="0" smtClean="0">
                <a:cs typeface="Arial" charset="0"/>
              </a:rPr>
              <a:t>Develop </a:t>
            </a:r>
            <a:r>
              <a:rPr lang="en-US" sz="1600" dirty="0">
                <a:cs typeface="Arial" charset="0"/>
              </a:rPr>
              <a:t>Implementation Plan and Recommendations for Convergence of </a:t>
            </a:r>
            <a:r>
              <a:rPr lang="en-US" sz="1600" dirty="0" err="1">
                <a:cs typeface="Arial" charset="0"/>
              </a:rPr>
              <a:t>Enroute</a:t>
            </a:r>
            <a:r>
              <a:rPr lang="en-US" sz="1600" dirty="0">
                <a:cs typeface="Arial" charset="0"/>
              </a:rPr>
              <a:t>/Terminal Functions </a:t>
            </a:r>
            <a:r>
              <a:rPr lang="en-US" sz="1600" dirty="0" smtClean="0">
                <a:cs typeface="Arial" charset="0"/>
              </a:rPr>
              <a:t>– DRAFT – (</a:t>
            </a:r>
            <a:r>
              <a:rPr lang="en-US" sz="1600" dirty="0" smtClean="0">
                <a:cs typeface="Arial" charset="0"/>
              </a:rPr>
              <a:t>04.01.00</a:t>
            </a:r>
            <a:r>
              <a:rPr lang="en-US" sz="1600" dirty="0">
                <a:cs typeface="Arial" charset="0"/>
              </a:rPr>
              <a:t>)</a:t>
            </a:r>
          </a:p>
          <a:p>
            <a:pPr lvl="1" eaLnBrk="1" hangingPunct="1">
              <a:buClr>
                <a:srgbClr val="9BBB59"/>
              </a:buClr>
              <a:buFont typeface="Arial" charset="0"/>
              <a:buChar char="•"/>
            </a:pPr>
            <a:r>
              <a:rPr lang="en-US" sz="1600" dirty="0" smtClean="0">
                <a:cs typeface="Arial" charset="0"/>
              </a:rPr>
              <a:t>Report </a:t>
            </a:r>
            <a:r>
              <a:rPr lang="en-US" sz="1600" dirty="0">
                <a:cs typeface="Arial" charset="0"/>
              </a:rPr>
              <a:t>on legacy NAS vs. </a:t>
            </a:r>
            <a:r>
              <a:rPr lang="en-US" sz="1600" dirty="0" err="1">
                <a:cs typeface="Arial" charset="0"/>
              </a:rPr>
              <a:t>NextGen</a:t>
            </a:r>
            <a:r>
              <a:rPr lang="en-US" sz="1600" dirty="0">
                <a:cs typeface="Arial" charset="0"/>
              </a:rPr>
              <a:t> Adverse Event Recovery and System Resiliency Metrics (06.04.00</a:t>
            </a:r>
            <a:r>
              <a:rPr lang="en-US" sz="1600" dirty="0" smtClean="0">
                <a:cs typeface="Arial" charset="0"/>
              </a:rPr>
              <a:t>)</a:t>
            </a:r>
            <a:endParaRPr lang="en-US" sz="1600" dirty="0">
              <a:cs typeface="Arial" charset="0"/>
            </a:endParaRP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6</a:t>
            </a:fld>
            <a:endParaRPr lang="en-US" dirty="0"/>
          </a:p>
        </p:txBody>
      </p:sp>
    </p:spTree>
    <p:extLst>
      <p:ext uri="{BB962C8B-B14F-4D97-AF65-F5344CB8AC3E}">
        <p14:creationId xmlns:p14="http://schemas.microsoft.com/office/powerpoint/2010/main" val="1924832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 y="101600"/>
            <a:ext cx="9296399" cy="609600"/>
          </a:xfrm>
        </p:spPr>
        <p:txBody>
          <a:bodyPr/>
          <a:lstStyle/>
          <a:p>
            <a:r>
              <a:rPr lang="en-US" altLang="en-US" sz="3600" dirty="0"/>
              <a:t>PLA Project Schedule / Deliverables</a:t>
            </a:r>
          </a:p>
        </p:txBody>
      </p:sp>
      <p:sp>
        <p:nvSpPr>
          <p:cNvPr id="3" name="Slide Number Placeholder 2"/>
          <p:cNvSpPr>
            <a:spLocks noGrp="1"/>
          </p:cNvSpPr>
          <p:nvPr>
            <p:ph type="sldNum" sz="quarter" idx="12"/>
          </p:nvPr>
        </p:nvSpPr>
        <p:spPr/>
        <p:txBody>
          <a:bodyPr/>
          <a:lstStyle/>
          <a:p>
            <a:pPr>
              <a:defRPr/>
            </a:pPr>
            <a:fld id="{500B602E-59AD-417A-B170-A8DC8163CB96}" type="slidenum">
              <a:rPr lang="en-US" smtClean="0"/>
              <a:pPr>
                <a:defRPr/>
              </a:pPr>
              <a:t>7</a:t>
            </a:fld>
            <a:endParaRPr lang="en-US" dirty="0"/>
          </a:p>
        </p:txBody>
      </p:sp>
      <p:graphicFrame>
        <p:nvGraphicFramePr>
          <p:cNvPr id="10" name="Group 56"/>
          <p:cNvGraphicFramePr>
            <a:graphicFrameLocks/>
          </p:cNvGraphicFramePr>
          <p:nvPr>
            <p:extLst>
              <p:ext uri="{D42A27DB-BD31-4B8C-83A1-F6EECF244321}">
                <p14:modId xmlns:p14="http://schemas.microsoft.com/office/powerpoint/2010/main" val="2635417501"/>
              </p:ext>
            </p:extLst>
          </p:nvPr>
        </p:nvGraphicFramePr>
        <p:xfrm>
          <a:off x="252665" y="1254846"/>
          <a:ext cx="8522208" cy="4517136"/>
        </p:xfrm>
        <a:graphic>
          <a:graphicData uri="http://schemas.openxmlformats.org/drawingml/2006/table">
            <a:tbl>
              <a:tblPr/>
              <a:tblGrid>
                <a:gridCol w="4572000">
                  <a:extLst>
                    <a:ext uri="{9D8B030D-6E8A-4147-A177-3AD203B41FA5}">
                      <a16:colId xmlns="" xmlns:a16="http://schemas.microsoft.com/office/drawing/2014/main" val="20000"/>
                    </a:ext>
                  </a:extLst>
                </a:gridCol>
                <a:gridCol w="493776">
                  <a:extLst>
                    <a:ext uri="{9D8B030D-6E8A-4147-A177-3AD203B41FA5}">
                      <a16:colId xmlns="" xmlns:a16="http://schemas.microsoft.com/office/drawing/2014/main" val="20001"/>
                    </a:ext>
                  </a:extLst>
                </a:gridCol>
                <a:gridCol w="493776">
                  <a:extLst>
                    <a:ext uri="{9D8B030D-6E8A-4147-A177-3AD203B41FA5}">
                      <a16:colId xmlns="" xmlns:a16="http://schemas.microsoft.com/office/drawing/2014/main" val="20002"/>
                    </a:ext>
                  </a:extLst>
                </a:gridCol>
                <a:gridCol w="493776">
                  <a:extLst>
                    <a:ext uri="{9D8B030D-6E8A-4147-A177-3AD203B41FA5}">
                      <a16:colId xmlns="" xmlns:a16="http://schemas.microsoft.com/office/drawing/2014/main" val="20003"/>
                    </a:ext>
                  </a:extLst>
                </a:gridCol>
                <a:gridCol w="493776">
                  <a:extLst>
                    <a:ext uri="{9D8B030D-6E8A-4147-A177-3AD203B41FA5}">
                      <a16:colId xmlns="" xmlns:a16="http://schemas.microsoft.com/office/drawing/2014/main" val="20004"/>
                    </a:ext>
                  </a:extLst>
                </a:gridCol>
                <a:gridCol w="493776">
                  <a:extLst>
                    <a:ext uri="{9D8B030D-6E8A-4147-A177-3AD203B41FA5}">
                      <a16:colId xmlns="" xmlns:a16="http://schemas.microsoft.com/office/drawing/2014/main" val="2194048818"/>
                    </a:ext>
                  </a:extLst>
                </a:gridCol>
                <a:gridCol w="493776">
                  <a:extLst>
                    <a:ext uri="{9D8B030D-6E8A-4147-A177-3AD203B41FA5}">
                      <a16:colId xmlns="" xmlns:a16="http://schemas.microsoft.com/office/drawing/2014/main" val="2597199713"/>
                    </a:ext>
                  </a:extLst>
                </a:gridCol>
                <a:gridCol w="493776">
                  <a:extLst>
                    <a:ext uri="{9D8B030D-6E8A-4147-A177-3AD203B41FA5}">
                      <a16:colId xmlns="" xmlns:a16="http://schemas.microsoft.com/office/drawing/2014/main" val="4016605174"/>
                    </a:ext>
                  </a:extLst>
                </a:gridCol>
                <a:gridCol w="493776">
                  <a:extLst>
                    <a:ext uri="{9D8B030D-6E8A-4147-A177-3AD203B41FA5}">
                      <a16:colId xmlns="" xmlns:a16="http://schemas.microsoft.com/office/drawing/2014/main" val="2833788409"/>
                    </a:ext>
                  </a:extLst>
                </a:gridCol>
              </a:tblGrid>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FY16 PLA Deliverables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403298010"/>
                  </a:ext>
                </a:extLst>
              </a:tr>
              <a:tr h="292417">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00.01.00 Multi-Year Program Plan</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2120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00.02.00 Bimonthly PLA Status Updates provided by NLP</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 xmlns:a16="http://schemas.microsoft.com/office/drawing/2014/main" val="10001"/>
                  </a:ext>
                </a:extLst>
              </a:tr>
              <a:tr h="52120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00.03.00 Quarterly Program Management Reviews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 xmlns:a16="http://schemas.microsoft.com/office/drawing/2014/main" val="10002"/>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rPr>
                        <a:t>01.01.00 Report identifying TechOps human performance impacts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 xmlns:a16="http://schemas.microsoft.com/office/drawing/2014/main" val="10003"/>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rPr>
                        <a:t>01.02.00 Human Factors Guidance for System Administration and Support (SAS) and Maintenance and Control (M&amp;C) Requirements for NextGen Capabilities and Tools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 xmlns:a16="http://schemas.microsoft.com/office/drawing/2014/main" val="1335405595"/>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02.01.00 Guidance for Integration of Airport and Weather Information on NextGen Air Traffic Information Displays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344286189"/>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03.01.00 Guidance for Human-System Resiliency Evaluation and Safety Risk Assessment in the Prediction of Risk Severity and Occurrence</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 xmlns:a16="http://schemas.microsoft.com/office/drawing/2014/main" val="2728394487"/>
                  </a:ext>
                </a:extLst>
              </a:tr>
            </a:tbl>
          </a:graphicData>
        </a:graphic>
      </p:graphicFrame>
      <p:sp>
        <p:nvSpPr>
          <p:cNvPr id="12" name="TextBox 11"/>
          <p:cNvSpPr txBox="1"/>
          <p:nvPr/>
        </p:nvSpPr>
        <p:spPr>
          <a:xfrm>
            <a:off x="5281872" y="806114"/>
            <a:ext cx="1010652" cy="400110"/>
          </a:xfrm>
          <a:prstGeom prst="rect">
            <a:avLst/>
          </a:prstGeom>
          <a:noFill/>
        </p:spPr>
        <p:txBody>
          <a:bodyPr wrap="square" rtlCol="0">
            <a:spAutoFit/>
          </a:bodyPr>
          <a:lstStyle/>
          <a:p>
            <a:pPr algn="ctr">
              <a:buNone/>
            </a:pPr>
            <a:r>
              <a:rPr lang="en-US" sz="2000" b="1" dirty="0"/>
              <a:t>FY16</a:t>
            </a:r>
          </a:p>
        </p:txBody>
      </p:sp>
      <p:sp>
        <p:nvSpPr>
          <p:cNvPr id="13" name="TextBox 12"/>
          <p:cNvSpPr txBox="1"/>
          <p:nvPr/>
        </p:nvSpPr>
        <p:spPr>
          <a:xfrm>
            <a:off x="7287132" y="806113"/>
            <a:ext cx="1010652" cy="400110"/>
          </a:xfrm>
          <a:prstGeom prst="rect">
            <a:avLst/>
          </a:prstGeom>
          <a:noFill/>
        </p:spPr>
        <p:txBody>
          <a:bodyPr wrap="square" rtlCol="0">
            <a:spAutoFit/>
          </a:bodyPr>
          <a:lstStyle/>
          <a:p>
            <a:pPr algn="ctr">
              <a:buNone/>
            </a:pPr>
            <a:r>
              <a:rPr lang="en-US" sz="2000" b="1" dirty="0"/>
              <a:t>FY17</a:t>
            </a:r>
          </a:p>
        </p:txBody>
      </p:sp>
    </p:spTree>
    <p:extLst>
      <p:ext uri="{BB962C8B-B14F-4D97-AF65-F5344CB8AC3E}">
        <p14:creationId xmlns:p14="http://schemas.microsoft.com/office/powerpoint/2010/main" val="330242669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 y="0"/>
            <a:ext cx="9524999" cy="609600"/>
          </a:xfrm>
        </p:spPr>
        <p:txBody>
          <a:bodyPr/>
          <a:lstStyle/>
          <a:p>
            <a:r>
              <a:rPr lang="en-US" altLang="en-US" sz="3600" dirty="0"/>
              <a:t>PLA Project Schedule / Deliverables</a:t>
            </a:r>
          </a:p>
        </p:txBody>
      </p:sp>
      <p:sp>
        <p:nvSpPr>
          <p:cNvPr id="3" name="Slide Number Placeholder 2"/>
          <p:cNvSpPr>
            <a:spLocks noGrp="1"/>
          </p:cNvSpPr>
          <p:nvPr>
            <p:ph type="sldNum" sz="quarter" idx="12"/>
          </p:nvPr>
        </p:nvSpPr>
        <p:spPr>
          <a:xfrm>
            <a:off x="3619500" y="6319029"/>
            <a:ext cx="1905000" cy="457200"/>
          </a:xfrm>
        </p:spPr>
        <p:txBody>
          <a:bodyPr/>
          <a:lstStyle/>
          <a:p>
            <a:pPr>
              <a:defRPr/>
            </a:pPr>
            <a:fld id="{500B602E-59AD-417A-B170-A8DC8163CB96}" type="slidenum">
              <a:rPr lang="en-US" smtClean="0"/>
              <a:pPr>
                <a:defRPr/>
              </a:pPr>
              <a:t>8</a:t>
            </a:fld>
            <a:endParaRPr lang="en-US" dirty="0"/>
          </a:p>
        </p:txBody>
      </p:sp>
      <p:graphicFrame>
        <p:nvGraphicFramePr>
          <p:cNvPr id="10" name="Group 56"/>
          <p:cNvGraphicFramePr>
            <a:graphicFrameLocks/>
          </p:cNvGraphicFramePr>
          <p:nvPr>
            <p:extLst>
              <p:ext uri="{D42A27DB-BD31-4B8C-83A1-F6EECF244321}">
                <p14:modId xmlns:p14="http://schemas.microsoft.com/office/powerpoint/2010/main" val="2052200211"/>
              </p:ext>
            </p:extLst>
          </p:nvPr>
        </p:nvGraphicFramePr>
        <p:xfrm>
          <a:off x="252665" y="786976"/>
          <a:ext cx="8522208" cy="4663440"/>
        </p:xfrm>
        <a:graphic>
          <a:graphicData uri="http://schemas.openxmlformats.org/drawingml/2006/table">
            <a:tbl>
              <a:tblPr/>
              <a:tblGrid>
                <a:gridCol w="4572000">
                  <a:extLst>
                    <a:ext uri="{9D8B030D-6E8A-4147-A177-3AD203B41FA5}">
                      <a16:colId xmlns="" xmlns:a16="http://schemas.microsoft.com/office/drawing/2014/main" val="20000"/>
                    </a:ext>
                  </a:extLst>
                </a:gridCol>
                <a:gridCol w="493776">
                  <a:extLst>
                    <a:ext uri="{9D8B030D-6E8A-4147-A177-3AD203B41FA5}">
                      <a16:colId xmlns="" xmlns:a16="http://schemas.microsoft.com/office/drawing/2014/main" val="20001"/>
                    </a:ext>
                  </a:extLst>
                </a:gridCol>
                <a:gridCol w="493776">
                  <a:extLst>
                    <a:ext uri="{9D8B030D-6E8A-4147-A177-3AD203B41FA5}">
                      <a16:colId xmlns="" xmlns:a16="http://schemas.microsoft.com/office/drawing/2014/main" val="20002"/>
                    </a:ext>
                  </a:extLst>
                </a:gridCol>
                <a:gridCol w="493776">
                  <a:extLst>
                    <a:ext uri="{9D8B030D-6E8A-4147-A177-3AD203B41FA5}">
                      <a16:colId xmlns="" xmlns:a16="http://schemas.microsoft.com/office/drawing/2014/main" val="20003"/>
                    </a:ext>
                  </a:extLst>
                </a:gridCol>
                <a:gridCol w="493776">
                  <a:extLst>
                    <a:ext uri="{9D8B030D-6E8A-4147-A177-3AD203B41FA5}">
                      <a16:colId xmlns="" xmlns:a16="http://schemas.microsoft.com/office/drawing/2014/main" val="20004"/>
                    </a:ext>
                  </a:extLst>
                </a:gridCol>
                <a:gridCol w="493776">
                  <a:extLst>
                    <a:ext uri="{9D8B030D-6E8A-4147-A177-3AD203B41FA5}">
                      <a16:colId xmlns="" xmlns:a16="http://schemas.microsoft.com/office/drawing/2014/main" val="2194048818"/>
                    </a:ext>
                  </a:extLst>
                </a:gridCol>
                <a:gridCol w="493776">
                  <a:extLst>
                    <a:ext uri="{9D8B030D-6E8A-4147-A177-3AD203B41FA5}">
                      <a16:colId xmlns="" xmlns:a16="http://schemas.microsoft.com/office/drawing/2014/main" val="2597199713"/>
                    </a:ext>
                  </a:extLst>
                </a:gridCol>
                <a:gridCol w="493776">
                  <a:extLst>
                    <a:ext uri="{9D8B030D-6E8A-4147-A177-3AD203B41FA5}">
                      <a16:colId xmlns="" xmlns:a16="http://schemas.microsoft.com/office/drawing/2014/main" val="4016605174"/>
                    </a:ext>
                  </a:extLst>
                </a:gridCol>
                <a:gridCol w="493776">
                  <a:extLst>
                    <a:ext uri="{9D8B030D-6E8A-4147-A177-3AD203B41FA5}">
                      <a16:colId xmlns="" xmlns:a16="http://schemas.microsoft.com/office/drawing/2014/main" val="2833788409"/>
                    </a:ext>
                  </a:extLst>
                </a:gridCol>
              </a:tblGrid>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FY14 PLA Deliverables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403298010"/>
                  </a:ext>
                </a:extLst>
              </a:tr>
              <a:tr h="220226">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00.01.00 Multi-Year Program Plan</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0"/>
                  </a:ext>
                </a:extLst>
              </a:tr>
              <a:tr h="184934">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00.02.00 Bimonthly PLA Status Updates provided by NLP</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B</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1"/>
                  </a:ext>
                </a:extLst>
              </a:tr>
              <a:tr h="29402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00.03.00 Quarterly Program Management Reviews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B</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2"/>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00.04.00 Stakeholder Coordination and Enterprise Architecture alignment to evolve the Human Systems Integration Roadmap (HSI) </a:t>
                      </a:r>
                      <a:r>
                        <a:rPr kumimoji="0" lang="en-US" sz="1200" b="0" i="0" u="none" strike="noStrike" cap="none" normalizeH="0" baseline="0" dirty="0" smtClean="0">
                          <a:ln>
                            <a:noFill/>
                          </a:ln>
                          <a:solidFill>
                            <a:schemeClr val="tx1"/>
                          </a:solidFill>
                          <a:effectLst/>
                          <a:latin typeface="Arial" charset="0"/>
                        </a:rPr>
                        <a:t>(FY14 Funding Committed; Pending Award) </a:t>
                      </a:r>
                      <a:endParaRPr kumimoji="0" lang="en-US" sz="1200" b="0" i="0" u="none" strike="noStrike" cap="none" normalizeH="0" baseline="0" dirty="0">
                        <a:ln>
                          <a:noFill/>
                        </a:ln>
                        <a:solidFill>
                          <a:schemeClr val="tx1"/>
                        </a:solidFill>
                        <a:effectLst/>
                        <a:latin typeface="Arial" charset="0"/>
                      </a:endParaRP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254061"/>
                          </a:solidFill>
                          <a:effectLst/>
                          <a:latin typeface="Arial" charset="0"/>
                        </a:rPr>
                        <a:t>G</a:t>
                      </a:r>
                      <a:endParaRPr kumimoji="0" lang="en-US" sz="2000" b="1" i="0" u="none" strike="noStrike" cap="none" normalizeH="0" baseline="0" dirty="0">
                        <a:ln>
                          <a:noFill/>
                        </a:ln>
                        <a:solidFill>
                          <a:srgbClr val="25406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3"/>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00.05.00 Human Factors Guidance to Assist Service Organizations when Preparing Service Analysis Outputs and Products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335405595"/>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00.06.00 Human Factors Guidance to Assist Systems Engineers with Concepts and Requirements Definition Activities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3344286189"/>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rPr>
                        <a:t>01.01.00 Prioritization Process for Information Elements to be Displayed on the Data Block </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603462407"/>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02.01.00 NextGen HF Guidance on the Display of Information from Air traffic time-Based Systems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3351040971"/>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03.01.00 Guidance for the Display of NOTAMs on the Integrated Display System (IDS)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2410351186"/>
                  </a:ext>
                </a:extLst>
              </a:tr>
            </a:tbl>
          </a:graphicData>
        </a:graphic>
      </p:graphicFrame>
      <p:sp>
        <p:nvSpPr>
          <p:cNvPr id="12" name="TextBox 11"/>
          <p:cNvSpPr txBox="1"/>
          <p:nvPr/>
        </p:nvSpPr>
        <p:spPr>
          <a:xfrm>
            <a:off x="5281872" y="457201"/>
            <a:ext cx="1010652" cy="369332"/>
          </a:xfrm>
          <a:prstGeom prst="rect">
            <a:avLst/>
          </a:prstGeom>
          <a:noFill/>
        </p:spPr>
        <p:txBody>
          <a:bodyPr wrap="square" rtlCol="0">
            <a:spAutoFit/>
          </a:bodyPr>
          <a:lstStyle/>
          <a:p>
            <a:pPr algn="ctr">
              <a:buNone/>
            </a:pPr>
            <a:r>
              <a:rPr lang="en-US" sz="1800" b="1" dirty="0"/>
              <a:t>FY16</a:t>
            </a:r>
          </a:p>
        </p:txBody>
      </p:sp>
      <p:sp>
        <p:nvSpPr>
          <p:cNvPr id="13" name="TextBox 12"/>
          <p:cNvSpPr txBox="1"/>
          <p:nvPr/>
        </p:nvSpPr>
        <p:spPr>
          <a:xfrm>
            <a:off x="7287132" y="457200"/>
            <a:ext cx="1010652" cy="369332"/>
          </a:xfrm>
          <a:prstGeom prst="rect">
            <a:avLst/>
          </a:prstGeom>
          <a:noFill/>
        </p:spPr>
        <p:txBody>
          <a:bodyPr wrap="square" rtlCol="0">
            <a:spAutoFit/>
          </a:bodyPr>
          <a:lstStyle/>
          <a:p>
            <a:pPr algn="ctr">
              <a:buNone/>
            </a:pPr>
            <a:r>
              <a:rPr lang="en-US" sz="1800" b="1" dirty="0"/>
              <a:t>FY17</a:t>
            </a:r>
          </a:p>
        </p:txBody>
      </p:sp>
    </p:spTree>
    <p:extLst>
      <p:ext uri="{BB962C8B-B14F-4D97-AF65-F5344CB8AC3E}">
        <p14:creationId xmlns:p14="http://schemas.microsoft.com/office/powerpoint/2010/main" val="172756713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0" y="101600"/>
            <a:ext cx="8991599" cy="431800"/>
          </a:xfrm>
        </p:spPr>
        <p:txBody>
          <a:bodyPr/>
          <a:lstStyle/>
          <a:p>
            <a:r>
              <a:rPr lang="en-US" altLang="en-US" sz="3600" dirty="0"/>
              <a:t>PLA Project Schedule / Deliverables</a:t>
            </a:r>
          </a:p>
        </p:txBody>
      </p:sp>
      <p:sp>
        <p:nvSpPr>
          <p:cNvPr id="3" name="Slide Number Placeholder 2"/>
          <p:cNvSpPr>
            <a:spLocks noGrp="1"/>
          </p:cNvSpPr>
          <p:nvPr>
            <p:ph type="sldNum" sz="quarter" idx="12"/>
          </p:nvPr>
        </p:nvSpPr>
        <p:spPr>
          <a:xfrm>
            <a:off x="3619500" y="6019800"/>
            <a:ext cx="1905000" cy="457200"/>
          </a:xfrm>
        </p:spPr>
        <p:txBody>
          <a:bodyPr/>
          <a:lstStyle/>
          <a:p>
            <a:pPr>
              <a:defRPr/>
            </a:pPr>
            <a:fld id="{500B602E-59AD-417A-B170-A8DC8163CB96}" type="slidenum">
              <a:rPr lang="en-US" smtClean="0"/>
              <a:pPr>
                <a:defRPr/>
              </a:pPr>
              <a:t>9</a:t>
            </a:fld>
            <a:endParaRPr lang="en-US" dirty="0"/>
          </a:p>
        </p:txBody>
      </p:sp>
      <p:graphicFrame>
        <p:nvGraphicFramePr>
          <p:cNvPr id="10" name="Group 56"/>
          <p:cNvGraphicFramePr>
            <a:graphicFrameLocks/>
          </p:cNvGraphicFramePr>
          <p:nvPr>
            <p:extLst>
              <p:ext uri="{D42A27DB-BD31-4B8C-83A1-F6EECF244321}">
                <p14:modId xmlns:p14="http://schemas.microsoft.com/office/powerpoint/2010/main" val="3401814754"/>
              </p:ext>
            </p:extLst>
          </p:nvPr>
        </p:nvGraphicFramePr>
        <p:xfrm>
          <a:off x="252665" y="996093"/>
          <a:ext cx="8522208" cy="5157216"/>
        </p:xfrm>
        <a:graphic>
          <a:graphicData uri="http://schemas.openxmlformats.org/drawingml/2006/table">
            <a:tbl>
              <a:tblPr/>
              <a:tblGrid>
                <a:gridCol w="4572000">
                  <a:extLst>
                    <a:ext uri="{9D8B030D-6E8A-4147-A177-3AD203B41FA5}">
                      <a16:colId xmlns="" xmlns:a16="http://schemas.microsoft.com/office/drawing/2014/main" val="20000"/>
                    </a:ext>
                  </a:extLst>
                </a:gridCol>
                <a:gridCol w="493776">
                  <a:extLst>
                    <a:ext uri="{9D8B030D-6E8A-4147-A177-3AD203B41FA5}">
                      <a16:colId xmlns="" xmlns:a16="http://schemas.microsoft.com/office/drawing/2014/main" val="20001"/>
                    </a:ext>
                  </a:extLst>
                </a:gridCol>
                <a:gridCol w="493776">
                  <a:extLst>
                    <a:ext uri="{9D8B030D-6E8A-4147-A177-3AD203B41FA5}">
                      <a16:colId xmlns="" xmlns:a16="http://schemas.microsoft.com/office/drawing/2014/main" val="20002"/>
                    </a:ext>
                  </a:extLst>
                </a:gridCol>
                <a:gridCol w="493776">
                  <a:extLst>
                    <a:ext uri="{9D8B030D-6E8A-4147-A177-3AD203B41FA5}">
                      <a16:colId xmlns="" xmlns:a16="http://schemas.microsoft.com/office/drawing/2014/main" val="20003"/>
                    </a:ext>
                  </a:extLst>
                </a:gridCol>
                <a:gridCol w="493776">
                  <a:extLst>
                    <a:ext uri="{9D8B030D-6E8A-4147-A177-3AD203B41FA5}">
                      <a16:colId xmlns="" xmlns:a16="http://schemas.microsoft.com/office/drawing/2014/main" val="20004"/>
                    </a:ext>
                  </a:extLst>
                </a:gridCol>
                <a:gridCol w="493776">
                  <a:extLst>
                    <a:ext uri="{9D8B030D-6E8A-4147-A177-3AD203B41FA5}">
                      <a16:colId xmlns="" xmlns:a16="http://schemas.microsoft.com/office/drawing/2014/main" val="2194048818"/>
                    </a:ext>
                  </a:extLst>
                </a:gridCol>
                <a:gridCol w="493776">
                  <a:extLst>
                    <a:ext uri="{9D8B030D-6E8A-4147-A177-3AD203B41FA5}">
                      <a16:colId xmlns="" xmlns:a16="http://schemas.microsoft.com/office/drawing/2014/main" val="2597199713"/>
                    </a:ext>
                  </a:extLst>
                </a:gridCol>
                <a:gridCol w="493776">
                  <a:extLst>
                    <a:ext uri="{9D8B030D-6E8A-4147-A177-3AD203B41FA5}">
                      <a16:colId xmlns="" xmlns:a16="http://schemas.microsoft.com/office/drawing/2014/main" val="4016605174"/>
                    </a:ext>
                  </a:extLst>
                </a:gridCol>
                <a:gridCol w="493776">
                  <a:extLst>
                    <a:ext uri="{9D8B030D-6E8A-4147-A177-3AD203B41FA5}">
                      <a16:colId xmlns="" xmlns:a16="http://schemas.microsoft.com/office/drawing/2014/main" val="2833788409"/>
                    </a:ext>
                  </a:extLst>
                </a:gridCol>
              </a:tblGrid>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FY14 PLA Deliverables (</a:t>
                      </a:r>
                      <a:r>
                        <a:rPr kumimoji="0" lang="en-US" sz="1800" b="1" i="0" u="none" strike="noStrike" cap="none" normalizeH="0" baseline="0" dirty="0" err="1">
                          <a:ln>
                            <a:noFill/>
                          </a:ln>
                          <a:solidFill>
                            <a:schemeClr val="tx1"/>
                          </a:solidFill>
                          <a:effectLst/>
                          <a:latin typeface="Arial" charset="0"/>
                        </a:rPr>
                        <a:t>con’t</a:t>
                      </a:r>
                      <a:r>
                        <a:rPr kumimoji="0" lang="en-US" sz="1800" b="1" i="0" u="none" strike="noStrike" cap="none" normalizeH="0" baseline="0" dirty="0">
                          <a:ln>
                            <a:noFill/>
                          </a:ln>
                          <a:solidFill>
                            <a:schemeClr val="tx1"/>
                          </a:solidFill>
                          <a:effectLst/>
                          <a:latin typeface="Arial" charset="0"/>
                        </a:rPr>
                        <a:t>)</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charset="0"/>
                          <a:ea typeface="+mn-ea"/>
                          <a:cs typeface="+mn-cs"/>
                        </a:rPr>
                        <a:t>Q4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403298010"/>
                  </a:ext>
                </a:extLst>
              </a:tr>
              <a:tr h="292417">
                <a:tc>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rPr>
                        <a:t>04.01.00 Develop Implementation Plan and Recommendations for Convergence of </a:t>
                      </a:r>
                      <a:r>
                        <a:rPr kumimoji="0" lang="en-US" sz="1400" b="0" i="0" u="none" strike="noStrike" cap="none" normalizeH="0" baseline="0" dirty="0" err="1">
                          <a:ln>
                            <a:noFill/>
                          </a:ln>
                          <a:solidFill>
                            <a:schemeClr val="tx1"/>
                          </a:solidFill>
                          <a:effectLst/>
                          <a:latin typeface="Arial" charset="0"/>
                        </a:rPr>
                        <a:t>En</a:t>
                      </a:r>
                      <a:r>
                        <a:rPr kumimoji="0" lang="en-US" sz="1400" b="0" i="0" u="none" strike="noStrike" cap="none" normalizeH="0" baseline="0" dirty="0">
                          <a:ln>
                            <a:noFill/>
                          </a:ln>
                          <a:solidFill>
                            <a:schemeClr val="tx1"/>
                          </a:solidFill>
                          <a:effectLst/>
                          <a:latin typeface="Arial" charset="0"/>
                        </a:rPr>
                        <a:t> route/Terminal Functions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0"/>
                  </a:ext>
                </a:extLst>
              </a:tr>
              <a:tr h="52120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05.01.00 Develop NextGen Segment Bravo Human Error Conditions Metrics and Baseline Comparison Assessment </a:t>
                      </a:r>
                      <a:r>
                        <a:rPr kumimoji="0" lang="en-US" sz="1400" b="0" i="0" u="none" strike="noStrike" cap="none" normalizeH="0" baseline="0" dirty="0" smtClean="0">
                          <a:ln>
                            <a:noFill/>
                          </a:ln>
                          <a:solidFill>
                            <a:schemeClr val="tx1"/>
                          </a:solidFill>
                          <a:effectLst/>
                          <a:latin typeface="Arial" charset="0"/>
                        </a:rPr>
                        <a:t>(FY14 Funding Committed; Pending Award) </a:t>
                      </a:r>
                      <a:endParaRPr kumimoji="0" lang="en-US" sz="1400" b="0" i="0" u="none" strike="noStrike" cap="none" normalizeH="0" baseline="0" dirty="0">
                        <a:ln>
                          <a:noFill/>
                        </a:ln>
                        <a:solidFill>
                          <a:schemeClr val="tx1"/>
                        </a:solidFill>
                        <a:effectLst/>
                        <a:latin typeface="Arial" charset="0"/>
                      </a:endParaRP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254061"/>
                          </a:solidFill>
                          <a:effectLst/>
                          <a:latin typeface="Arial" charset="0"/>
                        </a:rPr>
                        <a:t>G</a:t>
                      </a:r>
                      <a:endParaRPr kumimoji="0" lang="en-US" sz="2000" b="1" i="0" u="none" strike="noStrike" cap="none" normalizeH="0" baseline="0" dirty="0">
                        <a:ln>
                          <a:noFill/>
                        </a:ln>
                        <a:solidFill>
                          <a:srgbClr val="25406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1"/>
                  </a:ext>
                </a:extLst>
              </a:tr>
              <a:tr h="52120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06.02.00 Finalize NextGen Alarms and Alerts Management Guidance</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380479527"/>
                  </a:ext>
                </a:extLst>
              </a:tr>
              <a:tr h="521208">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06.03.00 Recommended NextGen Alarms and Alerts Association Method</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2"/>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06.04.00 Report on legacy NAS vs. NextGen Adverse Event Recovery and System Resiliency Metrics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B</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3"/>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07.01.00 NextGen Performance Based Navigation Procedures Development Guidebook </a:t>
                      </a:r>
                      <a:r>
                        <a:rPr kumimoji="0" lang="en-US" sz="1400" b="0" i="0" u="none" strike="noStrike" cap="none" normalizeH="0" baseline="0" dirty="0" smtClean="0">
                          <a:ln>
                            <a:noFill/>
                          </a:ln>
                          <a:solidFill>
                            <a:schemeClr val="tx1"/>
                          </a:solidFill>
                          <a:effectLst/>
                          <a:latin typeface="Arial" charset="0"/>
                        </a:rPr>
                        <a:t>(FY14 Funding Committed; Pending Award) </a:t>
                      </a:r>
                      <a:endParaRPr kumimoji="0" lang="en-US" sz="1400" b="0" i="0" u="none" strike="noStrike" cap="none" normalizeH="0" baseline="0" dirty="0">
                        <a:ln>
                          <a:noFill/>
                        </a:ln>
                        <a:solidFill>
                          <a:schemeClr val="tx1"/>
                        </a:solidFill>
                        <a:effectLst/>
                        <a:latin typeface="Arial" charset="0"/>
                      </a:endParaRP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a:t>
                      </a: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335405595"/>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08.01.00 Final NextGen Mid-Term Controller Strategic Job and Training Needs Analysis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3344286189"/>
                  </a:ext>
                </a:extLst>
              </a:tr>
              <a:tr h="365760">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rPr>
                        <a:t>09.01.00 Traffic Manager (TM) Job and Tool Analysis and Recommendations</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2728394487"/>
                  </a:ext>
                </a:extLst>
              </a:tr>
            </a:tbl>
          </a:graphicData>
        </a:graphic>
      </p:graphicFrame>
      <p:sp>
        <p:nvSpPr>
          <p:cNvPr id="12" name="TextBox 11"/>
          <p:cNvSpPr txBox="1"/>
          <p:nvPr/>
        </p:nvSpPr>
        <p:spPr>
          <a:xfrm>
            <a:off x="5281872" y="635774"/>
            <a:ext cx="1010652" cy="369332"/>
          </a:xfrm>
          <a:prstGeom prst="rect">
            <a:avLst/>
          </a:prstGeom>
          <a:noFill/>
        </p:spPr>
        <p:txBody>
          <a:bodyPr wrap="square" rtlCol="0">
            <a:spAutoFit/>
          </a:bodyPr>
          <a:lstStyle/>
          <a:p>
            <a:pPr algn="ctr">
              <a:buNone/>
            </a:pPr>
            <a:r>
              <a:rPr lang="en-US" sz="1800" b="1" dirty="0"/>
              <a:t>FY16</a:t>
            </a:r>
          </a:p>
        </p:txBody>
      </p:sp>
      <p:sp>
        <p:nvSpPr>
          <p:cNvPr id="13" name="TextBox 12"/>
          <p:cNvSpPr txBox="1"/>
          <p:nvPr/>
        </p:nvSpPr>
        <p:spPr>
          <a:xfrm>
            <a:off x="7287132" y="635773"/>
            <a:ext cx="1247268" cy="369332"/>
          </a:xfrm>
          <a:prstGeom prst="rect">
            <a:avLst/>
          </a:prstGeom>
          <a:noFill/>
        </p:spPr>
        <p:txBody>
          <a:bodyPr wrap="square" rtlCol="0">
            <a:spAutoFit/>
          </a:bodyPr>
          <a:lstStyle/>
          <a:p>
            <a:pPr algn="ctr">
              <a:buNone/>
            </a:pPr>
            <a:r>
              <a:rPr lang="en-US" sz="1800" b="1" dirty="0"/>
              <a:t>FY17</a:t>
            </a:r>
          </a:p>
        </p:txBody>
      </p:sp>
    </p:spTree>
    <p:extLst>
      <p:ext uri="{BB962C8B-B14F-4D97-AF65-F5344CB8AC3E}">
        <p14:creationId xmlns:p14="http://schemas.microsoft.com/office/powerpoint/2010/main" val="429014907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1F615AA-1CFE-478D-A666-AEC3BA90A071}"/>
</file>

<file path=customXml/itemProps2.xml><?xml version="1.0" encoding="utf-8"?>
<ds:datastoreItem xmlns:ds="http://schemas.openxmlformats.org/officeDocument/2006/customXml" ds:itemID="{61F809D0-0743-42B5-AF01-DD38DE19D122}"/>
</file>

<file path=customXml/itemProps3.xml><?xml version="1.0" encoding="utf-8"?>
<ds:datastoreItem xmlns:ds="http://schemas.openxmlformats.org/officeDocument/2006/customXml" ds:itemID="{941B3110-D3A4-4518-9FE5-EB378CCA1A37}"/>
</file>

<file path=docProps/app.xml><?xml version="1.0" encoding="utf-8"?>
<Properties xmlns="http://schemas.openxmlformats.org/officeDocument/2006/extended-properties" xmlns:vt="http://schemas.openxmlformats.org/officeDocument/2006/docPropsVTypes">
  <TotalTime>9073</TotalTime>
  <Words>2468</Words>
  <Application>Microsoft Office PowerPoint</Application>
  <PresentationFormat>On-screen Show (4:3)</PresentationFormat>
  <Paragraphs>319</Paragraphs>
  <Slides>18</Slides>
  <Notes>12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FAA_slide_template_whitecover_whitebackground</vt:lpstr>
      <vt:lpstr>REDAC / HF  </vt:lpstr>
      <vt:lpstr>NextGen ATC/TechOps Human Factors F&amp;E</vt:lpstr>
      <vt:lpstr>NextGen ATC/TechOps Human Factors F&amp;E</vt:lpstr>
      <vt:lpstr>NextGen ATC/TechOps HF Team</vt:lpstr>
      <vt:lpstr>Anticipated Research in FY16 and FY17</vt:lpstr>
      <vt:lpstr>Recent Accomplishments</vt:lpstr>
      <vt:lpstr>PLA Project Schedule / Deliverables</vt:lpstr>
      <vt:lpstr>PLA Project Schedule / Deliverables</vt:lpstr>
      <vt:lpstr>PLA Project Schedule / Deliverables</vt:lpstr>
      <vt:lpstr>NextGen HF Guidance on the Display of Information from ATC Time-Based Systems (FY14 PLA 02.00.00)</vt:lpstr>
      <vt:lpstr>Human Factors Guidance for the Display of NOTAMS on Information Display Systems (IDS) (FY14 PLA 03.00.00)</vt:lpstr>
      <vt:lpstr>En Route/TRACON Common Function Assessment (FY14 PLA 04.00.00)</vt:lpstr>
      <vt:lpstr>NextGen Segment Bravo Human Error Conditions Assessment (FY14 PLA 05.00.00)</vt:lpstr>
      <vt:lpstr>NextGen Alarms and Alerts Management (FY14 PLA 06.02.00)</vt:lpstr>
      <vt:lpstr>Automation and Decision Support Tools, Resiliency (FY14 PLA 06.04.00, FY16 PLA 03.01.00)</vt:lpstr>
      <vt:lpstr>NextGen Traffic Flow Management Tool Assessment for the Traffic Manager (FY14 PLA 09.00.00, FY16 PLA 03.01.00)</vt:lpstr>
      <vt:lpstr>References</vt:lpstr>
      <vt:lpstr>AirTracs</vt:lpstr>
    </vt:vector>
  </TitlesOfParts>
  <Manager>Cathy Bigelow</Manager>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2012 REB PPT Portfolio Briefing Template</dc:title>
  <dc:subject>REB</dc:subject>
  <dc:creator>AJP-62</dc:creator>
  <cp:lastModifiedBy>Lard, Jerome (FAA)</cp:lastModifiedBy>
  <cp:revision>327</cp:revision>
  <cp:lastPrinted>2013-06-19T18:30:20Z</cp:lastPrinted>
  <dcterms:modified xsi:type="dcterms:W3CDTF">2016-09-08T12:35:47Z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0x0101009DA7335E1805E44495268AE629753871</vt:lpwstr>
  </property>
</Properties>
</file>