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51" r:id="rId1"/>
    <p:sldMasterId id="2147483661" r:id="rId2"/>
  </p:sldMasterIdLst>
  <p:notesMasterIdLst>
    <p:notesMasterId r:id="rId12"/>
  </p:notesMasterIdLst>
  <p:handoutMasterIdLst>
    <p:handoutMasterId r:id="rId13"/>
  </p:handoutMasterIdLst>
  <p:sldIdLst>
    <p:sldId id="273" r:id="rId3"/>
    <p:sldId id="274" r:id="rId4"/>
    <p:sldId id="282" r:id="rId5"/>
    <p:sldId id="276" r:id="rId6"/>
    <p:sldId id="277" r:id="rId7"/>
    <p:sldId id="278" r:id="rId8"/>
    <p:sldId id="279" r:id="rId9"/>
    <p:sldId id="283" r:id="rId10"/>
    <p:sldId id="280" r:id="rId1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3"/>
            <p14:sldId id="274"/>
            <p14:sldId id="282"/>
            <p14:sldId id="276"/>
            <p14:sldId id="277"/>
            <p14:sldId id="278"/>
            <p14:sldId id="279"/>
            <p14:sldId id="283"/>
            <p14:sldId id="28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53" autoAdjust="0"/>
    <p:restoredTop sz="94717" autoAdjust="0"/>
  </p:normalViewPr>
  <p:slideViewPr>
    <p:cSldViewPr snapToGrid="0">
      <p:cViewPr varScale="1">
        <p:scale>
          <a:sx n="69" d="100"/>
          <a:sy n="69" d="100"/>
        </p:scale>
        <p:origin x="-1384" y="-80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8345-9CBA-4181-BEB7-82A779821C6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A895D-F1B2-4238-92B1-93B3C1FCF0B4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7476" y="354380"/>
            <a:ext cx="4134369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dirty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30651" y="1795830"/>
            <a:ext cx="4108027" cy="1067092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dirty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270886" y="3393862"/>
            <a:ext cx="405973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Presented to: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By:</a:t>
            </a:r>
          </a:p>
          <a:p>
            <a:pPr>
              <a:buFontTx/>
              <a:buNone/>
            </a:pPr>
            <a:endParaRPr lang="en-US" sz="1600" dirty="0" smtClean="0">
              <a:solidFill>
                <a:srgbClr val="1D2F68"/>
              </a:solidFill>
            </a:endParaRPr>
          </a:p>
          <a:p>
            <a:pPr>
              <a:buFontTx/>
              <a:buNone/>
            </a:pPr>
            <a:endParaRPr lang="en-US" sz="1600" dirty="0" smtClean="0">
              <a:solidFill>
                <a:srgbClr val="1D2F68"/>
              </a:solidFill>
            </a:endParaRPr>
          </a:p>
          <a:p>
            <a:pPr>
              <a:buFontTx/>
              <a:buNone/>
            </a:pPr>
            <a:r>
              <a:rPr lang="en-US" sz="1600" dirty="0" smtClean="0">
                <a:solidFill>
                  <a:srgbClr val="1D2F68"/>
                </a:solidFill>
              </a:rPr>
              <a:t>Date</a:t>
            </a:r>
            <a:r>
              <a:rPr lang="en-US" sz="1600" dirty="0">
                <a:solidFill>
                  <a:srgbClr val="1D2F68"/>
                </a:solidFill>
              </a:rPr>
              <a:t>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977852" y="177768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4"/>
          <a:stretch/>
        </p:blipFill>
        <p:spPr>
          <a:xfrm>
            <a:off x="4459856" y="9655"/>
            <a:ext cx="4684143" cy="3410808"/>
          </a:xfrm>
          <a:prstGeom prst="rect">
            <a:avLst/>
          </a:prstGeom>
        </p:spPr>
      </p:pic>
      <p:pic>
        <p:nvPicPr>
          <p:cNvPr id="10" name="Picture 4" descr="http://www.tmtindustryinsider.com/files/2014/05/drone-480360295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" r="5373"/>
          <a:stretch/>
        </p:blipFill>
        <p:spPr bwMode="auto">
          <a:xfrm>
            <a:off x="4459856" y="3420463"/>
            <a:ext cx="4684140" cy="343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079" y="165026"/>
            <a:ext cx="8472488" cy="609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030" y="1183377"/>
            <a:ext cx="8050213" cy="43910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4899" y="6248400"/>
            <a:ext cx="110126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4899" y="6248400"/>
            <a:ext cx="110126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038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9500" y="6248400"/>
            <a:ext cx="112666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038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UAS HF Research Roadmap Activities</a:t>
            </a:r>
            <a:endParaRPr lang="en-US" dirty="0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1525685" y="3402881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HF REDAC</a:t>
            </a:r>
            <a:endParaRPr lang="en-US" sz="1600" dirty="0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616588" y="3780625"/>
            <a:ext cx="434117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Carla Hackworth (</a:t>
            </a:r>
            <a:r>
              <a:rPr lang="en-US" sz="1600" dirty="0" smtClean="0"/>
              <a:t>AAM-500); </a:t>
            </a:r>
          </a:p>
          <a:p>
            <a:pPr>
              <a:buFontTx/>
              <a:buNone/>
            </a:pPr>
            <a:r>
              <a:rPr lang="en-US" sz="1600" dirty="0" smtClean="0"/>
              <a:t>Katrina </a:t>
            </a:r>
            <a:r>
              <a:rPr lang="en-US" sz="1600" dirty="0" smtClean="0"/>
              <a:t>Avers (AAM-510</a:t>
            </a:r>
            <a:r>
              <a:rPr lang="en-US" sz="1600" dirty="0" smtClean="0"/>
              <a:t>); Kevin </a:t>
            </a:r>
            <a:r>
              <a:rPr lang="en-US" sz="1600" dirty="0" smtClean="0"/>
              <a:t>W</a:t>
            </a:r>
            <a:r>
              <a:rPr lang="en-US" sz="1600" dirty="0" smtClean="0"/>
              <a:t>illiams (AAM-510)</a:t>
            </a:r>
          </a:p>
          <a:p>
            <a:pPr>
              <a:buFontTx/>
              <a:buNone/>
            </a:pPr>
            <a:endParaRPr lang="en-US" sz="1600" dirty="0" smtClean="0"/>
          </a:p>
          <a:p>
            <a:pPr>
              <a:buFontTx/>
              <a:buNone/>
            </a:pPr>
            <a:endParaRPr lang="en-US" sz="1600" dirty="0"/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897579" y="4843441"/>
            <a:ext cx="3465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September 7, </a:t>
            </a:r>
            <a:r>
              <a:rPr lang="en-US" sz="1600" dirty="0" smtClean="0"/>
              <a:t>2016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760" y="118103"/>
            <a:ext cx="8702623" cy="609600"/>
          </a:xfrm>
        </p:spPr>
        <p:txBody>
          <a:bodyPr/>
          <a:lstStyle/>
          <a:p>
            <a:r>
              <a:rPr lang="en-US" dirty="0" smtClean="0"/>
              <a:t>UAS Human Factors Summit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601133" y="922940"/>
            <a:ext cx="8404323" cy="2778198"/>
          </a:xfrm>
        </p:spPr>
        <p:txBody>
          <a:bodyPr/>
          <a:lstStyle/>
          <a:p>
            <a:r>
              <a:rPr lang="en-US" sz="2600" dirty="0"/>
              <a:t>Two-day meeting at </a:t>
            </a:r>
            <a:r>
              <a:rPr lang="en-US" sz="2600" dirty="0" smtClean="0"/>
              <a:t>MMAC </a:t>
            </a:r>
            <a:r>
              <a:rPr lang="en-US" sz="2600" dirty="0"/>
              <a:t>to establish a </a:t>
            </a:r>
            <a:r>
              <a:rPr lang="en-US" sz="2600" dirty="0" smtClean="0"/>
              <a:t>roadmap </a:t>
            </a:r>
            <a:r>
              <a:rPr lang="en-US" sz="2600" dirty="0"/>
              <a:t>for UAS human factors research. </a:t>
            </a:r>
            <a:endParaRPr lang="en-US" sz="2600" dirty="0" smtClean="0"/>
          </a:p>
          <a:p>
            <a:r>
              <a:rPr lang="en-US" sz="2600" dirty="0" smtClean="0"/>
              <a:t>The </a:t>
            </a:r>
            <a:r>
              <a:rPr lang="en-US" sz="2600" dirty="0"/>
              <a:t>summit was the result of a call to action for collaboration </a:t>
            </a:r>
            <a:r>
              <a:rPr lang="en-US" sz="2600" dirty="0" smtClean="0"/>
              <a:t>with WJHTC by </a:t>
            </a:r>
            <a:r>
              <a:rPr lang="en-US" sz="2600" dirty="0"/>
              <a:t>the MMAC NextGen Integration Committee (ACNIC). </a:t>
            </a:r>
            <a:endParaRPr lang="en-US" sz="2600" dirty="0" smtClean="0"/>
          </a:p>
          <a:p>
            <a:r>
              <a:rPr lang="en-US" sz="2600" dirty="0" smtClean="0"/>
              <a:t>Summit attendees included: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6504" y="6248400"/>
            <a:ext cx="1905000" cy="457200"/>
          </a:xfrm>
        </p:spPr>
        <p:txBody>
          <a:bodyPr/>
          <a:lstStyle/>
          <a:p>
            <a:fld id="{B3B1794D-CE01-4982-8A1C-98D478D9AB49}" type="slidenum">
              <a:rPr lang="en-US"/>
              <a:pPr/>
              <a:t>2</a:t>
            </a:fld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0" r="19755" b="3363"/>
          <a:stretch/>
        </p:blipFill>
        <p:spPr bwMode="auto">
          <a:xfrm>
            <a:off x="6252756" y="2830010"/>
            <a:ext cx="2873834" cy="2839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13805" y="3537667"/>
            <a:ext cx="6174378" cy="2285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900"/>
              </a:spcBef>
              <a:buFont typeface="Arial" panose="020B0604020202020204" pitchFamily="34" charset="0"/>
              <a:buChar char="−"/>
            </a:pPr>
            <a:r>
              <a:rPr lang="en-US" sz="2000" dirty="0"/>
              <a:t>UAS Integration </a:t>
            </a:r>
            <a:r>
              <a:rPr lang="en-US" sz="2000" dirty="0" smtClean="0"/>
              <a:t>Office and Other FAA Regulatory Representatives</a:t>
            </a:r>
            <a:endParaRPr lang="en-US" sz="2000" dirty="0"/>
          </a:p>
          <a:p>
            <a:pPr marL="800100" lvl="1" indent="-342900">
              <a:spcBef>
                <a:spcPts val="900"/>
              </a:spcBef>
              <a:buFont typeface="Arial" panose="020B0604020202020204" pitchFamily="34" charset="0"/>
              <a:buChar char="−"/>
            </a:pPr>
            <a:r>
              <a:rPr lang="en-US" sz="2000" dirty="0"/>
              <a:t>FAA HF R&amp;D (CAMI, WJHTC</a:t>
            </a:r>
            <a:r>
              <a:rPr lang="en-US" sz="2000" dirty="0" smtClean="0"/>
              <a:t>, ANG-C1</a:t>
            </a:r>
            <a:r>
              <a:rPr lang="en-US" sz="2000" dirty="0"/>
              <a:t>)</a:t>
            </a:r>
          </a:p>
          <a:p>
            <a:pPr marL="800100" lvl="1" indent="-342900">
              <a:spcBef>
                <a:spcPts val="900"/>
              </a:spcBef>
              <a:buFont typeface="Arial" panose="020B0604020202020204" pitchFamily="34" charset="0"/>
              <a:buChar char="−"/>
            </a:pPr>
            <a:r>
              <a:rPr lang="en-US" sz="2000" dirty="0"/>
              <a:t>Industry Representatives</a:t>
            </a:r>
          </a:p>
          <a:p>
            <a:pPr marL="800100" lvl="1" indent="-342900">
              <a:spcBef>
                <a:spcPts val="900"/>
              </a:spcBef>
              <a:buFont typeface="Arial" panose="020B0604020202020204" pitchFamily="34" charset="0"/>
              <a:buChar char="−"/>
            </a:pPr>
            <a:r>
              <a:rPr lang="en-US" sz="2000" dirty="0"/>
              <a:t>Academia and Other Scientific Organizations (e.g., ASSURE COE, NASA, MITRE)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399" y="153966"/>
            <a:ext cx="8874142" cy="609600"/>
          </a:xfrm>
        </p:spPr>
        <p:txBody>
          <a:bodyPr/>
          <a:lstStyle/>
          <a:p>
            <a:r>
              <a:rPr lang="en-US" sz="3600" dirty="0"/>
              <a:t>UAS Human Factors </a:t>
            </a:r>
            <a:r>
              <a:rPr lang="en-US" sz="3600" dirty="0" smtClean="0"/>
              <a:t>Summit: Purpose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1959" y="981422"/>
            <a:ext cx="7149307" cy="4625252"/>
          </a:xfrm>
        </p:spPr>
        <p:txBody>
          <a:bodyPr/>
          <a:lstStyle/>
          <a:p>
            <a:r>
              <a:rPr lang="en-US" sz="2600" dirty="0" smtClean="0"/>
              <a:t>Engage stakeholders from science, industry, and regulatory agency. </a:t>
            </a:r>
          </a:p>
          <a:p>
            <a:r>
              <a:rPr lang="en-US" sz="2600" dirty="0" smtClean="0"/>
              <a:t>Review the unique stakeholder issues identified as critical (FAA Reg, FAA HF R&amp;D, Academia/Scientific Orgs, Industry). </a:t>
            </a:r>
          </a:p>
          <a:p>
            <a:r>
              <a:rPr lang="en-US" sz="2600" dirty="0" smtClean="0"/>
              <a:t>Develop </a:t>
            </a:r>
            <a:r>
              <a:rPr lang="en-US" sz="2600" dirty="0"/>
              <a:t>a roadmap prioritizing research needs pertaining to human factors within UAS operations. </a:t>
            </a:r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81" y="1115464"/>
            <a:ext cx="1680859" cy="2520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6048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" y="225325"/>
            <a:ext cx="8472488" cy="609600"/>
          </a:xfrm>
        </p:spPr>
        <p:txBody>
          <a:bodyPr/>
          <a:lstStyle/>
          <a:p>
            <a:r>
              <a:rPr lang="en-US" sz="3600" dirty="0"/>
              <a:t>UAS Human Factors </a:t>
            </a:r>
            <a:r>
              <a:rPr lang="en-US" sz="3600" dirty="0" smtClean="0"/>
              <a:t>Summit: Prep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894" y="1033695"/>
            <a:ext cx="8050213" cy="4391025"/>
          </a:xfrm>
        </p:spPr>
        <p:txBody>
          <a:bodyPr/>
          <a:lstStyle/>
          <a:p>
            <a:r>
              <a:rPr lang="en-US" sz="2600" dirty="0" smtClean="0"/>
              <a:t>All attendees were asked to submit their </a:t>
            </a:r>
            <a:r>
              <a:rPr lang="en-US" sz="2600" dirty="0"/>
              <a:t>Top UAS HF </a:t>
            </a:r>
            <a:r>
              <a:rPr lang="en-US" sz="2600" dirty="0" smtClean="0"/>
              <a:t>issues prior to attending meeting. </a:t>
            </a:r>
          </a:p>
          <a:p>
            <a:r>
              <a:rPr lang="en-US" sz="2600" dirty="0" smtClean="0"/>
              <a:t>The submissions were content analyzed to identify the high-level categories that need to be addressed.</a:t>
            </a:r>
          </a:p>
          <a:p>
            <a:r>
              <a:rPr lang="en-US" sz="2600" dirty="0" smtClean="0"/>
              <a:t>The high-level categories were used to determine breakout groups for deep-dive identification and prioritization of issues within each category.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632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" y="234034"/>
            <a:ext cx="8472488" cy="609600"/>
          </a:xfrm>
        </p:spPr>
        <p:txBody>
          <a:bodyPr/>
          <a:lstStyle/>
          <a:p>
            <a:r>
              <a:rPr lang="en-US" dirty="0" smtClean="0"/>
              <a:t>Breakout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894" y="1034018"/>
            <a:ext cx="8050213" cy="4391025"/>
          </a:xfrm>
        </p:spPr>
        <p:txBody>
          <a:bodyPr/>
          <a:lstStyle/>
          <a:p>
            <a:r>
              <a:rPr lang="en-US" dirty="0" smtClean="0"/>
              <a:t>Categories included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Unique Certification Requirements (including Control of Multiple UAS)</a:t>
            </a:r>
            <a:endParaRPr lang="en-US" dirty="0"/>
          </a:p>
          <a:p>
            <a:pPr lvl="1"/>
            <a:r>
              <a:rPr lang="en-US" dirty="0"/>
              <a:t>Unique O</a:t>
            </a:r>
            <a:r>
              <a:rPr lang="en-US" dirty="0" smtClean="0"/>
              <a:t>perational </a:t>
            </a:r>
            <a:r>
              <a:rPr lang="en-US" dirty="0"/>
              <a:t>R</a:t>
            </a:r>
            <a:r>
              <a:rPr lang="en-US" dirty="0" smtClean="0"/>
              <a:t>equirements </a:t>
            </a:r>
            <a:r>
              <a:rPr lang="en-US" dirty="0"/>
              <a:t>for UAS Missions (such as lost link/off </a:t>
            </a:r>
            <a:r>
              <a:rPr lang="en-US" dirty="0" smtClean="0"/>
              <a:t>nominal </a:t>
            </a:r>
            <a:r>
              <a:rPr lang="en-US" dirty="0"/>
              <a:t>conditions, navigation, and unique visibility requirements)</a:t>
            </a:r>
          </a:p>
          <a:p>
            <a:pPr lvl="1"/>
            <a:r>
              <a:rPr lang="en-US" dirty="0" smtClean="0"/>
              <a:t>Control Station Design </a:t>
            </a:r>
            <a:r>
              <a:rPr lang="en-US" dirty="0"/>
              <a:t>(in terms of DAA displays, </a:t>
            </a:r>
            <a:r>
              <a:rPr lang="en-US" dirty="0" smtClean="0"/>
              <a:t>limitations </a:t>
            </a:r>
            <a:r>
              <a:rPr lang="en-US" dirty="0"/>
              <a:t>of sensory information, automation, </a:t>
            </a:r>
            <a:r>
              <a:rPr lang="en-US" dirty="0" smtClean="0"/>
              <a:t>etc.)</a:t>
            </a:r>
            <a:endParaRPr lang="en-US" dirty="0"/>
          </a:p>
          <a:p>
            <a:pPr lvl="1"/>
            <a:r>
              <a:rPr lang="en-US" dirty="0"/>
              <a:t>UAS in the NAS (in terms of Crew/NAS </a:t>
            </a:r>
            <a:r>
              <a:rPr lang="en-US" dirty="0" smtClean="0"/>
              <a:t>interactions</a:t>
            </a:r>
            <a:r>
              <a:rPr lang="en-US" dirty="0"/>
              <a:t>, ATC systems and requirements, and latencies)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99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" y="234034"/>
            <a:ext cx="8472488" cy="609600"/>
          </a:xfrm>
        </p:spPr>
        <p:txBody>
          <a:bodyPr/>
          <a:lstStyle/>
          <a:p>
            <a:r>
              <a:rPr lang="en-US" dirty="0" smtClean="0"/>
              <a:t>Post-Summit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894" y="1035175"/>
            <a:ext cx="8050213" cy="4734585"/>
          </a:xfrm>
        </p:spPr>
        <p:txBody>
          <a:bodyPr/>
          <a:lstStyle/>
          <a:p>
            <a:r>
              <a:rPr lang="en-US" sz="2600" dirty="0" smtClean="0"/>
              <a:t>Each breakout group briefed their prioritized research issues to the attendees.</a:t>
            </a:r>
          </a:p>
          <a:p>
            <a:r>
              <a:rPr lang="en-US" sz="2600" dirty="0" smtClean="0"/>
              <a:t>Research issues were discussed and explained from the different perspectives.</a:t>
            </a:r>
          </a:p>
          <a:p>
            <a:r>
              <a:rPr lang="en-US" sz="2600" dirty="0" smtClean="0"/>
              <a:t>Attendees </a:t>
            </a:r>
            <a:r>
              <a:rPr lang="en-US" sz="2600" dirty="0"/>
              <a:t>agreed that the work was not </a:t>
            </a:r>
            <a:r>
              <a:rPr lang="en-US" sz="2600" dirty="0" smtClean="0"/>
              <a:t>over, the issues would be compiled and distributed to the group for final ranking to develop the roadmap.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99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" y="234034"/>
            <a:ext cx="8472488" cy="609600"/>
          </a:xfrm>
        </p:spPr>
        <p:txBody>
          <a:bodyPr/>
          <a:lstStyle/>
          <a:p>
            <a:r>
              <a:rPr lang="en-US" dirty="0" smtClean="0"/>
              <a:t>Survey of Research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894" y="1037071"/>
            <a:ext cx="8050213" cy="4906529"/>
          </a:xfrm>
        </p:spPr>
        <p:txBody>
          <a:bodyPr/>
          <a:lstStyle/>
          <a:p>
            <a:r>
              <a:rPr lang="en-US" sz="2400" dirty="0" smtClean="0">
                <a:latin typeface="+mj-lt"/>
              </a:rPr>
              <a:t>In </a:t>
            </a:r>
            <a:r>
              <a:rPr lang="en-US" sz="2400" dirty="0">
                <a:latin typeface="+mj-lt"/>
              </a:rPr>
              <a:t>February, </a:t>
            </a:r>
            <a:r>
              <a:rPr lang="en-US" sz="2400" dirty="0" smtClean="0">
                <a:latin typeface="+mj-lt"/>
              </a:rPr>
              <a:t>the complete list of research issues was sent to summit participants.</a:t>
            </a:r>
          </a:p>
          <a:p>
            <a:r>
              <a:rPr lang="en-US" sz="2400" dirty="0" smtClean="0">
                <a:latin typeface="+mj-lt"/>
              </a:rPr>
              <a:t>Responders rated each research </a:t>
            </a:r>
            <a:r>
              <a:rPr lang="en-US" sz="2400" dirty="0">
                <a:latin typeface="+mj-lt"/>
              </a:rPr>
              <a:t>issue on three factors: Importance, Urgency, and </a:t>
            </a:r>
            <a:r>
              <a:rPr lang="en-US" sz="2400" dirty="0" smtClean="0">
                <a:latin typeface="+mj-lt"/>
              </a:rPr>
              <a:t>Impact.</a:t>
            </a:r>
          </a:p>
          <a:p>
            <a:pPr lvl="1"/>
            <a:r>
              <a:rPr lang="en-US" sz="2200" dirty="0" smtClean="0">
                <a:latin typeface="+mj-lt"/>
              </a:rPr>
              <a:t>Importance </a:t>
            </a:r>
            <a:r>
              <a:rPr lang="en-US" sz="2200" dirty="0">
                <a:latin typeface="+mj-lt"/>
              </a:rPr>
              <a:t>was rated (High, Medium, Low) in terms of safety and efficiency of UAS </a:t>
            </a:r>
            <a:r>
              <a:rPr lang="en-US" sz="2200" dirty="0" smtClean="0">
                <a:latin typeface="+mj-lt"/>
              </a:rPr>
              <a:t>operations and </a:t>
            </a:r>
            <a:r>
              <a:rPr lang="en-US" sz="2200" dirty="0">
                <a:latin typeface="+mj-lt"/>
              </a:rPr>
              <a:t>the implications for the general public. </a:t>
            </a:r>
            <a:endParaRPr lang="en-US" sz="2200" dirty="0" smtClean="0">
              <a:latin typeface="+mj-lt"/>
            </a:endParaRPr>
          </a:p>
          <a:p>
            <a:pPr lvl="1"/>
            <a:r>
              <a:rPr lang="en-US" sz="2200" dirty="0" smtClean="0">
                <a:latin typeface="+mj-lt"/>
              </a:rPr>
              <a:t>Urgency </a:t>
            </a:r>
            <a:r>
              <a:rPr lang="en-US" sz="2200" dirty="0">
                <a:latin typeface="+mj-lt"/>
              </a:rPr>
              <a:t>was rated (Now, 2-3 Yrs, 4+ Yrs) </a:t>
            </a:r>
            <a:r>
              <a:rPr lang="en-US" sz="2200" dirty="0" smtClean="0">
                <a:latin typeface="+mj-lt"/>
              </a:rPr>
              <a:t>by indicating when this research needed to begin.</a:t>
            </a:r>
          </a:p>
          <a:p>
            <a:pPr lvl="1"/>
            <a:r>
              <a:rPr lang="en-US" sz="2200" dirty="0">
                <a:latin typeface="+mj-lt"/>
              </a:rPr>
              <a:t>T</a:t>
            </a:r>
            <a:r>
              <a:rPr lang="en-US" sz="2200" dirty="0" smtClean="0">
                <a:latin typeface="+mj-lt"/>
              </a:rPr>
              <a:t>he </a:t>
            </a:r>
            <a:r>
              <a:rPr lang="en-US" sz="2200" dirty="0">
                <a:latin typeface="+mj-lt"/>
              </a:rPr>
              <a:t>type of i</a:t>
            </a:r>
            <a:r>
              <a:rPr lang="en-US" sz="2200" dirty="0" smtClean="0">
                <a:latin typeface="+mj-lt"/>
              </a:rPr>
              <a:t>mpact </a:t>
            </a:r>
            <a:r>
              <a:rPr lang="en-US" sz="2200" dirty="0">
                <a:latin typeface="+mj-lt"/>
              </a:rPr>
              <a:t>respondents expected to result from addressing each research issue </a:t>
            </a:r>
            <a:r>
              <a:rPr lang="en-US" sz="2200" dirty="0" smtClean="0">
                <a:latin typeface="+mj-lt"/>
              </a:rPr>
              <a:t>was identified (FAA </a:t>
            </a:r>
            <a:r>
              <a:rPr lang="en-US" sz="2200" dirty="0">
                <a:latin typeface="+mj-lt"/>
              </a:rPr>
              <a:t>Regulations, FAA Policy/Guidelines, Industry Standards, </a:t>
            </a:r>
            <a:r>
              <a:rPr lang="en-US" sz="2200" dirty="0" smtClean="0">
                <a:latin typeface="+mj-lt"/>
              </a:rPr>
              <a:t>Other</a:t>
            </a:r>
            <a:r>
              <a:rPr lang="en-US" sz="2200" dirty="0">
                <a:latin typeface="+mj-lt"/>
              </a:rPr>
              <a:t>, None)</a:t>
            </a:r>
            <a:r>
              <a:rPr lang="en-US" sz="2200" dirty="0" smtClean="0">
                <a:latin typeface="+mj-lt"/>
              </a:rPr>
              <a:t>.</a:t>
            </a:r>
          </a:p>
          <a:p>
            <a:endParaRPr lang="en-US" sz="26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29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" y="234034"/>
            <a:ext cx="8472488" cy="609600"/>
          </a:xfrm>
        </p:spPr>
        <p:txBody>
          <a:bodyPr/>
          <a:lstStyle/>
          <a:p>
            <a:r>
              <a:rPr lang="en-US" dirty="0" smtClean="0"/>
              <a:t>Top Research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46894" y="1037077"/>
            <a:ext cx="8050213" cy="860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600" kern="0" dirty="0" smtClean="0">
                <a:latin typeface="+mj-lt"/>
              </a:rPr>
              <a:t>An overall score was calculated using reported Importance and Urgency. </a:t>
            </a:r>
          </a:p>
          <a:p>
            <a:r>
              <a:rPr lang="en-US" sz="2600" kern="0" dirty="0" smtClean="0">
                <a:latin typeface="+mj-lt"/>
              </a:rPr>
              <a:t>A proceedings report summarizing the findings is under development.</a:t>
            </a:r>
          </a:p>
          <a:p>
            <a:r>
              <a:rPr lang="en-US" sz="2600" kern="0" dirty="0" smtClean="0">
                <a:latin typeface="+mj-lt"/>
              </a:rPr>
              <a:t>A couple of example issues include: 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Identify </a:t>
            </a:r>
            <a:r>
              <a:rPr lang="en-US" sz="2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requirements for supporting the UAS pilot-in-command during UAS contingency operations including requirements for control station displays, automation, training, and procedural requirements</a:t>
            </a:r>
            <a:r>
              <a:rPr lang="en-US" sz="20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Identify requirements for supporting the Air Traffic Controllers during UAS contingency operations including requirements for ATC displays, automation, training, and procedural requirements.</a:t>
            </a:r>
          </a:p>
          <a:p>
            <a:pPr lvl="1"/>
            <a:endParaRPr lang="en-US" sz="20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endParaRPr lang="en-US" sz="2600" kern="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0192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" y="234034"/>
            <a:ext cx="8472488" cy="609600"/>
          </a:xfrm>
        </p:spPr>
        <p:txBody>
          <a:bodyPr/>
          <a:lstStyle/>
          <a:p>
            <a:r>
              <a:rPr lang="en-US" dirty="0" smtClean="0"/>
              <a:t>Survey of Research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894" y="1036735"/>
            <a:ext cx="8050213" cy="4391025"/>
          </a:xfrm>
        </p:spPr>
        <p:txBody>
          <a:bodyPr/>
          <a:lstStyle/>
          <a:p>
            <a:r>
              <a:rPr lang="en-US" sz="2600" dirty="0" smtClean="0"/>
              <a:t>These ratings </a:t>
            </a:r>
            <a:r>
              <a:rPr lang="en-US" sz="2600" dirty="0"/>
              <a:t>will be used to define the research roadmap by providing a quantitative way to prioritize the research issues </a:t>
            </a:r>
            <a:r>
              <a:rPr lang="en-US" sz="2600" dirty="0" smtClean="0"/>
              <a:t>to be </a:t>
            </a:r>
            <a:r>
              <a:rPr lang="en-US" sz="2600" dirty="0"/>
              <a:t>both informative and actionable. </a:t>
            </a:r>
            <a:endParaRPr lang="en-US" sz="2600" dirty="0" smtClean="0"/>
          </a:p>
          <a:p>
            <a:r>
              <a:rPr lang="en-US" sz="2600" dirty="0" smtClean="0"/>
              <a:t>This </a:t>
            </a:r>
            <a:r>
              <a:rPr lang="en-US" sz="2600" dirty="0"/>
              <a:t>roadmap will provide the FAA with a foundation for the development of a HF UAS research plan that addresses the identified gaps.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56371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6F05C99-F25E-404C-9257-7429FC327682}"/>
</file>

<file path=customXml/itemProps2.xml><?xml version="1.0" encoding="utf-8"?>
<ds:datastoreItem xmlns:ds="http://schemas.openxmlformats.org/officeDocument/2006/customXml" ds:itemID="{568D787A-99D7-4F01-BB1A-C727D05AA86D}"/>
</file>

<file path=customXml/itemProps3.xml><?xml version="1.0" encoding="utf-8"?>
<ds:datastoreItem xmlns:ds="http://schemas.openxmlformats.org/officeDocument/2006/customXml" ds:itemID="{78ED7F12-1C5E-4165-A828-8F28FAE133C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2932</TotalTime>
  <Words>576</Words>
  <Application>Microsoft Office PowerPoint</Application>
  <PresentationFormat>On-screen Show (4:3)</PresentationFormat>
  <Paragraphs>56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1_Custom Design</vt:lpstr>
      <vt:lpstr>2_Custom Design</vt:lpstr>
      <vt:lpstr>UAS HF Research Roadmap Activities</vt:lpstr>
      <vt:lpstr>UAS Human Factors Summit</vt:lpstr>
      <vt:lpstr>UAS Human Factors Summit: Purpose</vt:lpstr>
      <vt:lpstr>UAS Human Factors Summit: Prep</vt:lpstr>
      <vt:lpstr>Breakout Groups</vt:lpstr>
      <vt:lpstr>Post-Summit Assignments</vt:lpstr>
      <vt:lpstr>Survey of Research Issues</vt:lpstr>
      <vt:lpstr>Top Research Issues</vt:lpstr>
      <vt:lpstr>Survey of Research Issues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Carla Hackworth</cp:lastModifiedBy>
  <cp:revision>174</cp:revision>
  <dcterms:created xsi:type="dcterms:W3CDTF">2005-01-28T20:32:53Z</dcterms:created>
  <dcterms:modified xsi:type="dcterms:W3CDTF">2016-09-07T16:54:40Z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