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0"/>
  </p:notesMasterIdLst>
  <p:sldIdLst>
    <p:sldId id="290" r:id="rId5"/>
    <p:sldId id="292" r:id="rId6"/>
    <p:sldId id="296" r:id="rId7"/>
    <p:sldId id="297" r:id="rId8"/>
    <p:sldId id="298" r:id="rId9"/>
    <p:sldId id="299" r:id="rId10"/>
    <p:sldId id="304" r:id="rId11"/>
    <p:sldId id="303" r:id="rId12"/>
    <p:sldId id="301" r:id="rId13"/>
    <p:sldId id="284" r:id="rId14"/>
    <p:sldId id="285" r:id="rId15"/>
    <p:sldId id="286" r:id="rId16"/>
    <p:sldId id="287" r:id="rId17"/>
    <p:sldId id="295" r:id="rId18"/>
    <p:sldId id="294"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2F68"/>
    <a:srgbClr val="1616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3" autoAdjust="0"/>
    <p:restoredTop sz="94660"/>
  </p:normalViewPr>
  <p:slideViewPr>
    <p:cSldViewPr>
      <p:cViewPr varScale="1">
        <p:scale>
          <a:sx n="84" d="100"/>
          <a:sy n="84" d="100"/>
        </p:scale>
        <p:origin x="-870" y="-84"/>
      </p:cViewPr>
      <p:guideLst>
        <p:guide orient="horz" pos="2160"/>
        <p:guide pos="2880"/>
      </p:guideLst>
    </p:cSldViewPr>
  </p:slideViewPr>
  <p:notesTextViewPr>
    <p:cViewPr>
      <p:scale>
        <a:sx n="1" d="1"/>
        <a:sy n="1" d="1"/>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6BFA6E1B-8263-49FE-A74A-C6DE4B309414}" type="datetimeFigureOut">
              <a:rPr lang="en-US"/>
              <a:pPr>
                <a:defRPr/>
              </a:pPr>
              <a:t>9/7/2016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F097A7D-913B-4BBA-B44D-84D9E8FA5329}" type="slidenum">
              <a:rPr lang="en-US"/>
              <a:pPr>
                <a:defRPr/>
              </a:pPr>
              <a:t>‹#›</a:t>
            </a:fld>
            <a:endParaRPr lang="en-US" dirty="0"/>
          </a:p>
        </p:txBody>
      </p:sp>
    </p:spTree>
    <p:extLst>
      <p:ext uri="{BB962C8B-B14F-4D97-AF65-F5344CB8AC3E}">
        <p14:creationId xmlns:p14="http://schemas.microsoft.com/office/powerpoint/2010/main" val="13178631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787" eaLnBrk="0" hangingPunct="0">
              <a:defRPr sz="2000" b="1">
                <a:solidFill>
                  <a:schemeClr val="tx1"/>
                </a:solidFill>
                <a:latin typeface="Arial" charset="0"/>
              </a:defRPr>
            </a:lvl1pPr>
            <a:lvl2pPr marL="754373" indent="-290143" defTabSz="918787" eaLnBrk="0" hangingPunct="0">
              <a:defRPr sz="2000" b="1">
                <a:solidFill>
                  <a:schemeClr val="tx1"/>
                </a:solidFill>
                <a:latin typeface="Arial" charset="0"/>
              </a:defRPr>
            </a:lvl2pPr>
            <a:lvl3pPr marL="1160573" indent="-232114" defTabSz="918787" eaLnBrk="0" hangingPunct="0">
              <a:defRPr sz="2000" b="1">
                <a:solidFill>
                  <a:schemeClr val="tx1"/>
                </a:solidFill>
                <a:latin typeface="Arial" charset="0"/>
              </a:defRPr>
            </a:lvl3pPr>
            <a:lvl4pPr marL="1624802" indent="-232114" defTabSz="918787" eaLnBrk="0" hangingPunct="0">
              <a:defRPr sz="2000" b="1">
                <a:solidFill>
                  <a:schemeClr val="tx1"/>
                </a:solidFill>
                <a:latin typeface="Arial" charset="0"/>
              </a:defRPr>
            </a:lvl4pPr>
            <a:lvl5pPr marL="2089031" indent="-232114" defTabSz="918787" eaLnBrk="0" hangingPunct="0">
              <a:defRPr sz="2000" b="1">
                <a:solidFill>
                  <a:schemeClr val="tx1"/>
                </a:solidFill>
                <a:latin typeface="Arial" charset="0"/>
              </a:defRPr>
            </a:lvl5pPr>
            <a:lvl6pPr marL="2553260" indent="-232114" defTabSz="918787" eaLnBrk="0" fontAlgn="base" hangingPunct="0">
              <a:spcBef>
                <a:spcPct val="0"/>
              </a:spcBef>
              <a:spcAft>
                <a:spcPct val="0"/>
              </a:spcAft>
              <a:defRPr sz="2000" b="1">
                <a:solidFill>
                  <a:schemeClr val="tx1"/>
                </a:solidFill>
                <a:latin typeface="Arial" charset="0"/>
              </a:defRPr>
            </a:lvl6pPr>
            <a:lvl7pPr marL="3017490" indent="-232114" defTabSz="918787" eaLnBrk="0" fontAlgn="base" hangingPunct="0">
              <a:spcBef>
                <a:spcPct val="0"/>
              </a:spcBef>
              <a:spcAft>
                <a:spcPct val="0"/>
              </a:spcAft>
              <a:defRPr sz="2000" b="1">
                <a:solidFill>
                  <a:schemeClr val="tx1"/>
                </a:solidFill>
                <a:latin typeface="Arial" charset="0"/>
              </a:defRPr>
            </a:lvl7pPr>
            <a:lvl8pPr marL="3481719" indent="-232114" defTabSz="918787" eaLnBrk="0" fontAlgn="base" hangingPunct="0">
              <a:spcBef>
                <a:spcPct val="0"/>
              </a:spcBef>
              <a:spcAft>
                <a:spcPct val="0"/>
              </a:spcAft>
              <a:defRPr sz="2000" b="1">
                <a:solidFill>
                  <a:schemeClr val="tx1"/>
                </a:solidFill>
                <a:latin typeface="Arial" charset="0"/>
              </a:defRPr>
            </a:lvl8pPr>
            <a:lvl9pPr marL="3945948" indent="-232114" defTabSz="918787" eaLnBrk="0" fontAlgn="base" hangingPunct="0">
              <a:spcBef>
                <a:spcPct val="0"/>
              </a:spcBef>
              <a:spcAft>
                <a:spcPct val="0"/>
              </a:spcAft>
              <a:defRPr sz="2000" b="1">
                <a:solidFill>
                  <a:schemeClr val="tx1"/>
                </a:solidFill>
                <a:latin typeface="Arial" charset="0"/>
              </a:defRPr>
            </a:lvl9pPr>
          </a:lstStyle>
          <a:p>
            <a:pPr eaLnBrk="1" hangingPunct="1"/>
            <a:fld id="{1DF0E558-83F9-4181-8993-F1035585B8F1}" type="slidenum">
              <a:rPr lang="en-US" sz="1200" b="0">
                <a:latin typeface="Times New Roman" pitchFamily="18" charset="0"/>
              </a:rPr>
              <a:pPr eaLnBrk="1" hangingPunct="1"/>
              <a:t>2</a:t>
            </a:fld>
            <a:endParaRPr lang="en-US" sz="1200" b="0" dirty="0">
              <a:latin typeface="Times New Roman" pitchFamily="18" charset="0"/>
            </a:endParaRPr>
          </a:p>
        </p:txBody>
      </p:sp>
    </p:spTree>
    <p:extLst>
      <p:ext uri="{BB962C8B-B14F-4D97-AF65-F5344CB8AC3E}">
        <p14:creationId xmlns:p14="http://schemas.microsoft.com/office/powerpoint/2010/main" val="1521207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xfrm>
            <a:off x="1182688" y="674688"/>
            <a:ext cx="4570412"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xfrm>
            <a:off x="914711" y="4344024"/>
            <a:ext cx="5028579" cy="281690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a:latin typeface="Arial" charset="0"/>
              </a:rPr>
              <a:t>Directions:</a:t>
            </a:r>
          </a:p>
          <a:p>
            <a:pPr eaLnBrk="1" hangingPunct="1">
              <a:spcBef>
                <a:spcPct val="0"/>
              </a:spcBef>
            </a:pPr>
            <a:endParaRPr lang="en-US" altLang="en-US" sz="1000">
              <a:latin typeface="Arial" charset="0"/>
            </a:endParaRPr>
          </a:p>
          <a:p>
            <a:pPr eaLnBrk="1" hangingPunct="1">
              <a:spcBef>
                <a:spcPct val="0"/>
              </a:spcBef>
            </a:pPr>
            <a:r>
              <a:rPr lang="en-US" altLang="en-US" sz="1000">
                <a:latin typeface="Arial" charset="0"/>
              </a:rPr>
              <a:t>General: Much of this information should reside in prior Quad Chart exercises.  As you can see we replaced the ‘Funding’ quadrant with a ‘Research Accomplishments in FY15’ quadrant.</a:t>
            </a:r>
          </a:p>
          <a:p>
            <a:pPr eaLnBrk="1" hangingPunct="1">
              <a:spcBef>
                <a:spcPct val="0"/>
              </a:spcBef>
            </a:pPr>
            <a:endParaRPr lang="en-US" altLang="en-US" sz="1000">
              <a:latin typeface="Arial" charset="0"/>
            </a:endParaRPr>
          </a:p>
          <a:p>
            <a:pPr eaLnBrk="1" hangingPunct="1">
              <a:spcBef>
                <a:spcPct val="0"/>
              </a:spcBef>
            </a:pPr>
            <a:r>
              <a:rPr lang="en-US" altLang="en-US" sz="1000" u="sng">
                <a:latin typeface="Arial" charset="0"/>
              </a:rPr>
              <a:t>Research Requirement</a:t>
            </a:r>
            <a:r>
              <a:rPr lang="en-US" altLang="en-US" sz="1000">
                <a:latin typeface="Arial" charset="0"/>
              </a:rPr>
              <a:t> and </a:t>
            </a:r>
            <a:r>
              <a:rPr lang="en-US" altLang="en-US" sz="1000" u="sng">
                <a:latin typeface="Arial" charset="0"/>
              </a:rPr>
              <a:t>Sponsor Outcome Quadrants</a:t>
            </a:r>
            <a:r>
              <a:rPr lang="en-US" altLang="en-US" sz="1000">
                <a:latin typeface="Arial" charset="0"/>
              </a:rPr>
              <a:t>: Draw information of the AVS research Requirement Input Form.</a:t>
            </a:r>
          </a:p>
          <a:p>
            <a:pPr eaLnBrk="1" hangingPunct="1">
              <a:spcBef>
                <a:spcPct val="0"/>
              </a:spcBef>
            </a:pPr>
            <a:endParaRPr lang="en-US" altLang="en-US" sz="1000">
              <a:latin typeface="Arial" charset="0"/>
            </a:endParaRPr>
          </a:p>
          <a:p>
            <a:pPr eaLnBrk="1" hangingPunct="1">
              <a:spcBef>
                <a:spcPct val="0"/>
              </a:spcBef>
            </a:pPr>
            <a:r>
              <a:rPr lang="en-US" altLang="en-US" sz="1000" u="sng">
                <a:latin typeface="Arial" charset="0"/>
              </a:rPr>
              <a:t>Critical Milestones Quadrant</a:t>
            </a:r>
            <a:r>
              <a:rPr lang="en-US" altLang="en-US" sz="1000">
                <a:latin typeface="Arial" charset="0"/>
              </a:rPr>
              <a:t>:  Draw information from the PREP and the AVS research Requirement Input Form</a:t>
            </a:r>
            <a:r>
              <a:rPr lang="en-US" altLang="en-US" sz="1000" b="1">
                <a:latin typeface="Arial" charset="0"/>
              </a:rPr>
              <a:t>.  It is highly recommended that you include a recent Milestone that can be clearly linked to an FY15 Accomplishment</a:t>
            </a:r>
            <a:r>
              <a:rPr lang="en-US" altLang="en-US" sz="1000">
                <a:latin typeface="Arial" charset="0"/>
              </a:rPr>
              <a:t>.</a:t>
            </a:r>
          </a:p>
          <a:p>
            <a:pPr eaLnBrk="1" hangingPunct="1">
              <a:spcBef>
                <a:spcPct val="0"/>
              </a:spcBef>
            </a:pPr>
            <a:endParaRPr lang="en-US" altLang="en-US" sz="1000">
              <a:latin typeface="Arial" charset="0"/>
            </a:endParaRPr>
          </a:p>
          <a:p>
            <a:pPr eaLnBrk="1" hangingPunct="1">
              <a:spcBef>
                <a:spcPct val="0"/>
              </a:spcBef>
            </a:pPr>
            <a:r>
              <a:rPr lang="en-US" altLang="en-US" sz="1000" u="sng">
                <a:latin typeface="Arial" charset="0"/>
              </a:rPr>
              <a:t>Accomplishments in FY15 Quadrant</a:t>
            </a:r>
            <a:r>
              <a:rPr lang="en-US" altLang="en-US" sz="1000">
                <a:latin typeface="Arial" charset="0"/>
              </a:rPr>
              <a:t>:  Include significant research accomplishments during FY15 for this requirement.  </a:t>
            </a:r>
            <a:r>
              <a:rPr lang="en-US" altLang="en-US" sz="1000" b="1" u="sng">
                <a:latin typeface="Arial" charset="0"/>
              </a:rPr>
              <a:t>If you have a research accomplishment from an FY13 or FY14 requirement, create a separate Quad chart for that requirement</a:t>
            </a:r>
            <a:r>
              <a:rPr lang="en-US" altLang="en-US" sz="1000">
                <a:latin typeface="Arial" charset="0"/>
              </a:rPr>
              <a:t>. </a:t>
            </a:r>
          </a:p>
          <a:p>
            <a:pPr eaLnBrk="1" hangingPunct="1">
              <a:spcBef>
                <a:spcPct val="0"/>
              </a:spcBef>
            </a:pPr>
            <a:endParaRPr lang="en-US" altLang="en-US" sz="1000">
              <a:latin typeface="Arial" charset="0"/>
            </a:endParaRPr>
          </a:p>
          <a:p>
            <a:pPr eaLnBrk="1" hangingPunct="1">
              <a:spcBef>
                <a:spcPct val="0"/>
              </a:spcBef>
            </a:pPr>
            <a:r>
              <a:rPr lang="en-US" altLang="en-US" sz="1000">
                <a:latin typeface="Arial" charset="0"/>
              </a:rPr>
              <a:t>Insert an image in the upper right corner if appropriate.</a:t>
            </a:r>
          </a:p>
          <a:p>
            <a:pPr eaLnBrk="1" hangingPunct="1">
              <a:spcBef>
                <a:spcPct val="0"/>
              </a:spcBef>
            </a:pPr>
            <a:endParaRPr lang="en-US" altLang="en-US" sz="1000">
              <a:latin typeface="Arial" charset="0"/>
            </a:endParaRPr>
          </a:p>
        </p:txBody>
      </p:sp>
      <p:sp>
        <p:nvSpPr>
          <p:cNvPr id="2" name="Slide Number Placeholder 1"/>
          <p:cNvSpPr>
            <a:spLocks noGrp="1"/>
          </p:cNvSpPr>
          <p:nvPr>
            <p:ph type="sldNum" sz="quarter" idx="5"/>
          </p:nvPr>
        </p:nvSpPr>
        <p:spPr/>
        <p:txBody>
          <a:bodyPr/>
          <a:lstStyle/>
          <a:p>
            <a:pPr>
              <a:defRPr/>
            </a:pPr>
            <a:fld id="{5FB95425-CF9F-4B50-AA80-481DDE6DF454}" type="slidenum">
              <a:rPr lang="en-US" smtClean="0"/>
              <a:pPr>
                <a:defRPr/>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3" name="Picture 8" descr="title_imagery_no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91175" y="0"/>
            <a:ext cx="35528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Group 5"/>
          <p:cNvGrpSpPr>
            <a:grpSpLocks/>
          </p:cNvGrpSpPr>
          <p:nvPr/>
        </p:nvGrpSpPr>
        <p:grpSpPr bwMode="auto">
          <a:xfrm>
            <a:off x="5873750" y="269875"/>
            <a:ext cx="2895600" cy="911225"/>
            <a:chOff x="3700" y="170"/>
            <a:chExt cx="1824" cy="574"/>
          </a:xfrm>
        </p:grpSpPr>
        <p:pic>
          <p:nvPicPr>
            <p:cNvPr id="5" name="Picture 6" descr="NEW FAA LOGO"/>
            <p:cNvPicPr>
              <a:picLocks noChangeAspect="1" noChangeArrowheads="1"/>
            </p:cNvPicPr>
            <p:nvPr userDrawn="1"/>
          </p:nvPicPr>
          <p:blipFill>
            <a:blip r:embed="rId3">
              <a:clrChange>
                <a:clrFrom>
                  <a:srgbClr val="DF1F06"/>
                </a:clrFrom>
                <a:clrTo>
                  <a:srgbClr val="DF1F06">
                    <a:alpha val="0"/>
                  </a:srgbClr>
                </a:clrTo>
              </a:clrChange>
              <a:extLst>
                <a:ext uri="{28A0092B-C50C-407E-A947-70E740481C1C}">
                  <a14:useLocalDpi xmlns:a14="http://schemas.microsoft.com/office/drawing/2010/main" val="0"/>
                </a:ext>
              </a:extLst>
            </a:blip>
            <a:srcRect l="14333" t="3734" r="14973" b="4564"/>
            <a:stretch>
              <a:fillRect/>
            </a:stretch>
          </p:blipFill>
          <p:spPr bwMode="auto">
            <a:xfrm>
              <a:off x="3700" y="170"/>
              <a:ext cx="573" cy="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7"/>
            <p:cNvSpPr txBox="1">
              <a:spLocks noChangeArrowheads="1"/>
            </p:cNvSpPr>
            <p:nvPr userDrawn="1"/>
          </p:nvSpPr>
          <p:spPr bwMode="ltGray">
            <a:xfrm>
              <a:off x="4288" y="288"/>
              <a:ext cx="1236"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lnSpc>
                  <a:spcPct val="85000"/>
                </a:lnSpc>
                <a:defRPr/>
              </a:pPr>
              <a:r>
                <a:rPr lang="en-US" sz="1800" b="1" dirty="0">
                  <a:solidFill>
                    <a:srgbClr val="FFFFFF"/>
                  </a:solidFill>
                  <a:cs typeface="+mn-cs"/>
                </a:rPr>
                <a:t>Federal Aviation</a:t>
              </a:r>
            </a:p>
            <a:p>
              <a:pPr eaLnBrk="1" hangingPunct="1">
                <a:lnSpc>
                  <a:spcPct val="85000"/>
                </a:lnSpc>
                <a:defRPr/>
              </a:pPr>
              <a:r>
                <a:rPr lang="en-US" sz="1800" b="1" dirty="0">
                  <a:solidFill>
                    <a:srgbClr val="FFFFFF"/>
                  </a:solidFill>
                  <a:cs typeface="+mn-cs"/>
                </a:rPr>
                <a:t>Administration</a:t>
              </a:r>
            </a:p>
          </p:txBody>
        </p:sp>
      </p:grpSp>
      <p:sp>
        <p:nvSpPr>
          <p:cNvPr id="9219" name="Rectangle 3"/>
          <p:cNvSpPr>
            <a:spLocks noGrp="1" noChangeArrowheads="1"/>
          </p:cNvSpPr>
          <p:nvPr>
            <p:ph type="ctrTitle"/>
          </p:nvPr>
        </p:nvSpPr>
        <p:spPr>
          <a:xfrm>
            <a:off x="446088" y="312738"/>
            <a:ext cx="4983162" cy="1395412"/>
          </a:xfrm>
        </p:spPr>
        <p:txBody>
          <a:bodyPr anchor="t"/>
          <a:lstStyle>
            <a:lvl1pPr>
              <a:defRPr/>
            </a:lvl1pPr>
          </a:lstStyle>
          <a:p>
            <a:pPr lvl="0"/>
            <a:r>
              <a:rPr lang="en-US" noProof="0"/>
              <a:t>Click to edit Master title style</a:t>
            </a:r>
          </a:p>
        </p:txBody>
      </p:sp>
    </p:spTree>
    <p:extLst>
      <p:ext uri="{BB962C8B-B14F-4D97-AF65-F5344CB8AC3E}">
        <p14:creationId xmlns:p14="http://schemas.microsoft.com/office/powerpoint/2010/main" val="2437684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sldNum" sz="quarter" idx="10"/>
          </p:nvPr>
        </p:nvSpPr>
        <p:spPr/>
        <p:txBody>
          <a:bodyPr/>
          <a:lstStyle>
            <a:lvl1pPr fontAlgn="auto">
              <a:spcAft>
                <a:spcPts val="0"/>
              </a:spcAft>
              <a:defRPr/>
            </a:lvl1pPr>
          </a:lstStyle>
          <a:p>
            <a:pPr>
              <a:defRPr/>
            </a:pPr>
            <a:fld id="{321CEEA4-56C6-45EA-8B58-2A8555C6DF3D}" type="slidenum">
              <a:rPr lang="en-US"/>
              <a:pPr>
                <a:defRPr/>
              </a:pPr>
              <a:t>‹#›</a:t>
            </a:fld>
            <a:endParaRPr lang="en-US" dirty="0"/>
          </a:p>
        </p:txBody>
      </p:sp>
    </p:spTree>
    <p:extLst>
      <p:ext uri="{BB962C8B-B14F-4D97-AF65-F5344CB8AC3E}">
        <p14:creationId xmlns:p14="http://schemas.microsoft.com/office/powerpoint/2010/main" val="1066900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3388" y="344488"/>
            <a:ext cx="2117725" cy="55546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28625" y="344488"/>
            <a:ext cx="6202363" cy="55546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sldNum" sz="quarter" idx="10"/>
          </p:nvPr>
        </p:nvSpPr>
        <p:spPr/>
        <p:txBody>
          <a:bodyPr/>
          <a:lstStyle>
            <a:lvl1pPr fontAlgn="auto">
              <a:spcAft>
                <a:spcPts val="0"/>
              </a:spcAft>
              <a:defRPr/>
            </a:lvl1pPr>
          </a:lstStyle>
          <a:p>
            <a:pPr>
              <a:defRPr/>
            </a:pPr>
            <a:fld id="{B8D580EC-4C96-451E-8A46-D536094D3797}" type="slidenum">
              <a:rPr lang="en-US"/>
              <a:pPr>
                <a:defRPr/>
              </a:pPr>
              <a:t>‹#›</a:t>
            </a:fld>
            <a:endParaRPr lang="en-US" dirty="0"/>
          </a:p>
        </p:txBody>
      </p:sp>
    </p:spTree>
    <p:extLst>
      <p:ext uri="{BB962C8B-B14F-4D97-AF65-F5344CB8AC3E}">
        <p14:creationId xmlns:p14="http://schemas.microsoft.com/office/powerpoint/2010/main" val="18116710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29863" y="140788"/>
            <a:ext cx="8472488" cy="847204"/>
          </a:xfrm>
        </p:spPr>
        <p:txBody>
          <a:bodyPr>
            <a:normAutofit/>
          </a:bodyPr>
          <a:lstStyle>
            <a:lvl1pPr algn="ctr">
              <a:defRPr sz="2000">
                <a:latin typeface="Calibri" panose="020F0502020204030204" pitchFamily="34" charset="0"/>
              </a:defRPr>
            </a:lvl1pPr>
          </a:lstStyle>
          <a:p>
            <a:r>
              <a:rPr lang="en-US" dirty="0"/>
              <a:t>Click to edit Master title style</a:t>
            </a:r>
          </a:p>
        </p:txBody>
      </p:sp>
      <p:sp>
        <p:nvSpPr>
          <p:cNvPr id="4" name="Rectangle 9"/>
          <p:cNvSpPr>
            <a:spLocks noGrp="1" noChangeArrowheads="1"/>
          </p:cNvSpPr>
          <p:nvPr>
            <p:ph type="sldNum" sz="quarter" idx="10"/>
          </p:nvPr>
        </p:nvSpPr>
        <p:spPr>
          <a:xfrm>
            <a:off x="6858000" y="6400800"/>
            <a:ext cx="2133600" cy="323850"/>
          </a:xfrm>
        </p:spPr>
        <p:txBody>
          <a:bodyPr/>
          <a:lstStyle>
            <a:lvl1pPr fontAlgn="auto">
              <a:spcAft>
                <a:spcPts val="0"/>
              </a:spcAft>
              <a:defRPr>
                <a:latin typeface="Calibri" panose="020F0502020204030204" pitchFamily="34" charset="0"/>
              </a:defRPr>
            </a:lvl1pPr>
          </a:lstStyle>
          <a:p>
            <a:pPr>
              <a:defRPr/>
            </a:pPr>
            <a:fld id="{912EE38F-6531-4F65-B842-D6CB9F70EFDF}" type="slidenum">
              <a:rPr lang="en-US" smtClean="0"/>
              <a:pPr>
                <a:defRPr/>
              </a:pPr>
              <a:t>‹#›</a:t>
            </a:fld>
            <a:endParaRPr lang="en-US" dirty="0"/>
          </a:p>
        </p:txBody>
      </p:sp>
      <p:sp>
        <p:nvSpPr>
          <p:cNvPr id="6" name="Rectangle 3"/>
          <p:cNvSpPr>
            <a:spLocks noChangeArrowheads="1"/>
          </p:cNvSpPr>
          <p:nvPr userDrawn="1"/>
        </p:nvSpPr>
        <p:spPr bwMode="auto">
          <a:xfrm>
            <a:off x="153553" y="35052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buFontTx/>
              <a:buNone/>
            </a:pPr>
            <a:r>
              <a:rPr lang="en-US" altLang="en-US" sz="1600" u="sng" dirty="0">
                <a:solidFill>
                  <a:srgbClr val="000000"/>
                </a:solidFill>
                <a:latin typeface="Calibri" panose="020F0502020204030204" pitchFamily="34" charset="0"/>
              </a:rPr>
              <a:t>Critical Milestones</a:t>
            </a:r>
            <a:r>
              <a:rPr lang="en-US" altLang="en-US" sz="1600" b="0" dirty="0">
                <a:solidFill>
                  <a:srgbClr val="000000"/>
                </a:solidFill>
                <a:latin typeface="Calibri" panose="020F0502020204030204" pitchFamily="34" charset="0"/>
              </a:rPr>
              <a:t>  </a:t>
            </a:r>
            <a:endParaRPr lang="en-US" altLang="en-US" sz="1600" b="0" i="1" dirty="0">
              <a:solidFill>
                <a:srgbClr val="000000"/>
              </a:solidFill>
              <a:latin typeface="Calibri" panose="020F0502020204030204" pitchFamily="34" charset="0"/>
            </a:endParaRPr>
          </a:p>
        </p:txBody>
      </p:sp>
      <p:sp>
        <p:nvSpPr>
          <p:cNvPr id="7" name="Rectangle 4"/>
          <p:cNvSpPr>
            <a:spLocks noChangeArrowheads="1"/>
          </p:cNvSpPr>
          <p:nvPr userDrawn="1"/>
        </p:nvSpPr>
        <p:spPr bwMode="auto">
          <a:xfrm>
            <a:off x="4566107" y="1066800"/>
            <a:ext cx="4267200" cy="349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marL="0" indent="0" eaLnBrk="1" hangingPunct="1">
              <a:buFontTx/>
              <a:buNone/>
            </a:pPr>
            <a:r>
              <a:rPr lang="en-US" altLang="en-US" sz="1600" u="sng" dirty="0">
                <a:solidFill>
                  <a:srgbClr val="000000"/>
                </a:solidFill>
                <a:latin typeface="Calibri" panose="020F0502020204030204" pitchFamily="34" charset="0"/>
              </a:rPr>
              <a:t>Sponsor Outcome</a:t>
            </a:r>
          </a:p>
        </p:txBody>
      </p:sp>
      <p:sp>
        <p:nvSpPr>
          <p:cNvPr id="8" name="Rectangle 5"/>
          <p:cNvSpPr>
            <a:spLocks noChangeArrowheads="1"/>
          </p:cNvSpPr>
          <p:nvPr userDrawn="1"/>
        </p:nvSpPr>
        <p:spPr bwMode="auto">
          <a:xfrm>
            <a:off x="153553" y="1066277"/>
            <a:ext cx="4572000" cy="527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defRPr/>
            </a:pPr>
            <a:r>
              <a:rPr lang="en-US" sz="1600" b="1" u="sng" dirty="0">
                <a:solidFill>
                  <a:srgbClr val="000000"/>
                </a:solidFill>
                <a:latin typeface="Calibri" panose="020F0502020204030204" pitchFamily="34" charset="0"/>
              </a:rPr>
              <a:t>Research Requirement Description</a:t>
            </a:r>
            <a:endParaRPr lang="en-US" sz="1600" u="sng" dirty="0">
              <a:solidFill>
                <a:srgbClr val="000000"/>
              </a:solidFill>
              <a:latin typeface="Calibri" panose="020F0502020204030204" pitchFamily="34" charset="0"/>
            </a:endParaRPr>
          </a:p>
        </p:txBody>
      </p:sp>
      <p:sp>
        <p:nvSpPr>
          <p:cNvPr id="9" name="Rectangle 6"/>
          <p:cNvSpPr>
            <a:spLocks noChangeArrowheads="1"/>
          </p:cNvSpPr>
          <p:nvPr userDrawn="1"/>
        </p:nvSpPr>
        <p:spPr bwMode="auto">
          <a:xfrm>
            <a:off x="4495800" y="35052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buFontTx/>
              <a:buNone/>
            </a:pPr>
            <a:r>
              <a:rPr lang="en-US" altLang="en-US" sz="1600" u="sng" dirty="0">
                <a:solidFill>
                  <a:srgbClr val="000000"/>
                </a:solidFill>
                <a:latin typeface="Calibri" panose="020F0502020204030204" pitchFamily="34" charset="0"/>
              </a:rPr>
              <a:t>Research Accomplishments in FY16</a:t>
            </a:r>
          </a:p>
          <a:p>
            <a:pPr eaLnBrk="1" hangingPunct="1">
              <a:buFontTx/>
              <a:buNone/>
            </a:pPr>
            <a:endParaRPr lang="en-US" altLang="en-US" sz="1800" dirty="0">
              <a:solidFill>
                <a:srgbClr val="000000"/>
              </a:solidFill>
              <a:latin typeface="Calibri" panose="020F0502020204030204" pitchFamily="34" charset="0"/>
            </a:endParaRPr>
          </a:p>
        </p:txBody>
      </p:sp>
      <p:sp>
        <p:nvSpPr>
          <p:cNvPr id="10" name="Line 7"/>
          <p:cNvSpPr>
            <a:spLocks noChangeShapeType="1"/>
          </p:cNvSpPr>
          <p:nvPr userDrawn="1"/>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endParaRPr>
          </a:p>
        </p:txBody>
      </p:sp>
      <p:sp>
        <p:nvSpPr>
          <p:cNvPr id="11" name="Line 8"/>
          <p:cNvSpPr>
            <a:spLocks noChangeShapeType="1"/>
          </p:cNvSpPr>
          <p:nvPr userDrawn="1"/>
        </p:nvSpPr>
        <p:spPr bwMode="auto">
          <a:xfrm>
            <a:off x="-5893" y="35052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endParaRPr>
          </a:p>
        </p:txBody>
      </p:sp>
      <p:sp>
        <p:nvSpPr>
          <p:cNvPr id="12" name="Text Box 9"/>
          <p:cNvSpPr txBox="1">
            <a:spLocks noChangeArrowheads="1"/>
          </p:cNvSpPr>
          <p:nvPr userDrawn="1"/>
        </p:nvSpPr>
        <p:spPr bwMode="auto">
          <a:xfrm>
            <a:off x="4572000" y="1524000"/>
            <a:ext cx="27443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pPr>
            <a:endParaRPr lang="en-US" altLang="en-US" sz="1400" b="0">
              <a:solidFill>
                <a:srgbClr val="000000"/>
              </a:solidFill>
              <a:latin typeface="Calibri" panose="020F0502020204030204" pitchFamily="34" charset="0"/>
            </a:endParaRPr>
          </a:p>
        </p:txBody>
      </p:sp>
      <p:sp>
        <p:nvSpPr>
          <p:cNvPr id="16" name="Rectangle 2"/>
          <p:cNvSpPr>
            <a:spLocks noChangeArrowheads="1"/>
          </p:cNvSpPr>
          <p:nvPr userDrawn="1"/>
        </p:nvSpPr>
        <p:spPr bwMode="auto">
          <a:xfrm>
            <a:off x="157163" y="4191000"/>
            <a:ext cx="43386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pPr>
            <a:endParaRPr lang="en-US" altLang="en-US" sz="1200" b="0">
              <a:solidFill>
                <a:srgbClr val="000000"/>
              </a:solidFill>
              <a:latin typeface="Calibri" panose="020F0502020204030204" pitchFamily="34" charset="0"/>
            </a:endParaRPr>
          </a:p>
        </p:txBody>
      </p:sp>
      <p:sp>
        <p:nvSpPr>
          <p:cNvPr id="20" name="Text Placeholder 19"/>
          <p:cNvSpPr>
            <a:spLocks noGrp="1"/>
          </p:cNvSpPr>
          <p:nvPr>
            <p:ph type="body" sz="quarter" idx="11"/>
          </p:nvPr>
        </p:nvSpPr>
        <p:spPr>
          <a:xfrm>
            <a:off x="267277" y="1492250"/>
            <a:ext cx="4114800" cy="2012950"/>
          </a:xfrm>
        </p:spPr>
        <p:txBody>
          <a:bodyPr>
            <a:normAutofit/>
          </a:bodyPr>
          <a:lstStyle>
            <a:lvl1pPr marL="112713" indent="-112713">
              <a:defRPr sz="1400" b="0">
                <a:latin typeface="Calibri" panose="020F0502020204030204" pitchFamily="34" charset="0"/>
              </a:defRPr>
            </a:lvl1pPr>
            <a:lvl2pPr marL="225425" indent="-111125">
              <a:defRPr sz="1200" b="0">
                <a:latin typeface="Calibri" panose="020F0502020204030204" pitchFamily="34" charset="0"/>
              </a:defRPr>
            </a:lvl2pPr>
            <a:lvl3pPr>
              <a:defRPr sz="1100" b="0">
                <a:latin typeface="Calibri" panose="020F0502020204030204" pitchFamily="34" charset="0"/>
              </a:defRPr>
            </a:lvl3pPr>
            <a:lvl4pPr>
              <a:defRPr sz="1050" b="0">
                <a:latin typeface="Calibri" panose="020F0502020204030204" pitchFamily="34" charset="0"/>
              </a:defRPr>
            </a:lvl4pPr>
            <a:lvl5pPr>
              <a:defRPr sz="1050" b="0">
                <a:latin typeface="Calibri" panose="020F050202020403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5" name="Text Placeholder 19"/>
          <p:cNvSpPr>
            <a:spLocks noGrp="1"/>
          </p:cNvSpPr>
          <p:nvPr>
            <p:ph type="body" sz="quarter" idx="12"/>
          </p:nvPr>
        </p:nvSpPr>
        <p:spPr>
          <a:xfrm>
            <a:off x="4605914" y="1492250"/>
            <a:ext cx="4114800" cy="2012950"/>
          </a:xfrm>
        </p:spPr>
        <p:txBody>
          <a:bodyPr>
            <a:normAutofit/>
          </a:bodyPr>
          <a:lstStyle>
            <a:lvl1pPr marL="112713" indent="-112713">
              <a:defRPr sz="1400" b="0">
                <a:latin typeface="Calibri" panose="020F0502020204030204" pitchFamily="34" charset="0"/>
              </a:defRPr>
            </a:lvl1pPr>
            <a:lvl2pPr marL="225425" indent="-111125">
              <a:defRPr sz="1200" b="0">
                <a:latin typeface="Calibri" panose="020F0502020204030204" pitchFamily="34" charset="0"/>
              </a:defRPr>
            </a:lvl2pPr>
            <a:lvl3pPr>
              <a:defRPr sz="1100" b="0">
                <a:latin typeface="Calibri" panose="020F0502020204030204" pitchFamily="34" charset="0"/>
              </a:defRPr>
            </a:lvl3pPr>
            <a:lvl4pPr>
              <a:defRPr sz="1050" b="0">
                <a:latin typeface="Calibri" panose="020F0502020204030204" pitchFamily="34" charset="0"/>
              </a:defRPr>
            </a:lvl4pPr>
            <a:lvl5pPr>
              <a:defRPr sz="1050" b="0">
                <a:latin typeface="Calibri" panose="020F050202020403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6" name="Text Placeholder 19"/>
          <p:cNvSpPr>
            <a:spLocks noGrp="1"/>
          </p:cNvSpPr>
          <p:nvPr>
            <p:ph type="body" sz="quarter" idx="13"/>
          </p:nvPr>
        </p:nvSpPr>
        <p:spPr>
          <a:xfrm>
            <a:off x="4603685" y="3886200"/>
            <a:ext cx="4114800" cy="2012950"/>
          </a:xfrm>
        </p:spPr>
        <p:txBody>
          <a:bodyPr>
            <a:normAutofit/>
          </a:bodyPr>
          <a:lstStyle>
            <a:lvl1pPr marL="112713" indent="-112713">
              <a:defRPr sz="1400" b="0">
                <a:latin typeface="Calibri" panose="020F0502020204030204" pitchFamily="34" charset="0"/>
              </a:defRPr>
            </a:lvl1pPr>
            <a:lvl2pPr marL="225425" indent="-111125">
              <a:defRPr sz="1200" b="0">
                <a:latin typeface="Calibri" panose="020F0502020204030204" pitchFamily="34" charset="0"/>
              </a:defRPr>
            </a:lvl2pPr>
            <a:lvl3pPr>
              <a:defRPr sz="1100" b="0">
                <a:latin typeface="Calibri" panose="020F0502020204030204" pitchFamily="34" charset="0"/>
              </a:defRPr>
            </a:lvl3pPr>
            <a:lvl4pPr>
              <a:defRPr sz="1050" b="0">
                <a:latin typeface="Calibri" panose="020F0502020204030204" pitchFamily="34" charset="0"/>
              </a:defRPr>
            </a:lvl4pPr>
            <a:lvl5pPr>
              <a:defRPr sz="1050" b="0">
                <a:latin typeface="Calibri" panose="020F050202020403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665859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pic>
        <p:nvPicPr>
          <p:cNvPr id="4" name="Picture 7" descr="FAA_NG_PPT_01_Title.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409113" cy="705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416583"/>
            <a:ext cx="7772400" cy="1123495"/>
          </a:xfrm>
        </p:spPr>
        <p:txBody>
          <a:bodyPr anchor="b">
            <a:normAutofit/>
          </a:bodyPr>
          <a:lstStyle>
            <a:lvl1pPr algn="l">
              <a:defRPr sz="2400" b="1">
                <a:solidFill>
                  <a:schemeClr val="bg1"/>
                </a:solidFill>
                <a:latin typeface="Arial"/>
                <a:cs typeface="Arial"/>
              </a:defRPr>
            </a:lvl1pPr>
          </a:lstStyle>
          <a:p>
            <a:r>
              <a:rPr lang="en-US"/>
              <a:t>Click to edit Master title style</a:t>
            </a:r>
            <a:endParaRPr lang="en-US" dirty="0"/>
          </a:p>
        </p:txBody>
      </p:sp>
      <p:sp>
        <p:nvSpPr>
          <p:cNvPr id="3" name="Subtitle 2"/>
          <p:cNvSpPr>
            <a:spLocks noGrp="1"/>
          </p:cNvSpPr>
          <p:nvPr>
            <p:ph type="subTitle" idx="1"/>
          </p:nvPr>
        </p:nvSpPr>
        <p:spPr>
          <a:xfrm>
            <a:off x="685800" y="2540076"/>
            <a:ext cx="7772400" cy="529182"/>
          </a:xfrm>
        </p:spPr>
        <p:txBody>
          <a:bodyPr>
            <a:normAutofit/>
          </a:bodyPr>
          <a:lstStyle>
            <a:lvl1pPr marL="0" indent="0" algn="l">
              <a:buNone/>
              <a:defRPr sz="1500" b="1">
                <a:solidFill>
                  <a:srgbClr val="8EB4E3"/>
                </a:solidFill>
                <a:latin typeface="Arial"/>
                <a:cs typeface="Aria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5" name="Date Placeholder 3"/>
          <p:cNvSpPr>
            <a:spLocks noGrp="1"/>
          </p:cNvSpPr>
          <p:nvPr>
            <p:ph type="dt" sz="half" idx="10"/>
          </p:nvPr>
        </p:nvSpPr>
        <p:spPr>
          <a:xfrm>
            <a:off x="6821488" y="3505202"/>
            <a:ext cx="1636712" cy="365125"/>
          </a:xfrm>
          <a:prstGeom prst="rect">
            <a:avLst/>
          </a:prstGeom>
        </p:spPr>
        <p:txBody>
          <a:bodyPr/>
          <a:lstStyle>
            <a:lvl1pPr algn="r" fontAlgn="auto">
              <a:spcBef>
                <a:spcPts val="0"/>
              </a:spcBef>
              <a:spcAft>
                <a:spcPts val="0"/>
              </a:spcAft>
              <a:defRPr sz="750" spc="0" smtClean="0">
                <a:solidFill>
                  <a:schemeClr val="tx2">
                    <a:lumMod val="40000"/>
                    <a:lumOff val="60000"/>
                  </a:schemeClr>
                </a:solidFill>
                <a:latin typeface="Arial"/>
                <a:cs typeface="Arial"/>
              </a:defRPr>
            </a:lvl1pPr>
          </a:lstStyle>
          <a:p>
            <a:endParaRPr lang="en-US" dirty="0"/>
          </a:p>
        </p:txBody>
      </p:sp>
    </p:spTree>
    <p:extLst>
      <p:ext uri="{BB962C8B-B14F-4D97-AF65-F5344CB8AC3E}">
        <p14:creationId xmlns:p14="http://schemas.microsoft.com/office/powerpoint/2010/main" val="1328941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cSld name="1_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28625" y="344488"/>
            <a:ext cx="8472488" cy="609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95300" y="1508125"/>
            <a:ext cx="8050213" cy="4391025"/>
          </a:xfrm>
        </p:spPr>
        <p:txBody>
          <a:bodyPr/>
          <a:lstStyle/>
          <a:p>
            <a:pPr lvl="0"/>
            <a:endParaRPr lang="en-US" noProof="0" dirty="0" smtClean="0"/>
          </a:p>
        </p:txBody>
      </p:sp>
      <p:sp>
        <p:nvSpPr>
          <p:cNvPr id="4" name="Rectangle 9"/>
          <p:cNvSpPr>
            <a:spLocks noGrp="1" noChangeArrowheads="1"/>
          </p:cNvSpPr>
          <p:nvPr>
            <p:ph type="sldNum" sz="quarter" idx="10"/>
          </p:nvPr>
        </p:nvSpPr>
        <p:spPr>
          <a:ln/>
        </p:spPr>
        <p:txBody>
          <a:bodyPr/>
          <a:lstStyle>
            <a:lvl1pPr>
              <a:defRPr/>
            </a:lvl1pPr>
          </a:lstStyle>
          <a:p>
            <a:pPr>
              <a:defRPr/>
            </a:pPr>
            <a:fld id="{73EF98DB-D970-48E2-9655-25040A79585B}" type="slidenum">
              <a:rPr lang="en-US"/>
              <a:pPr>
                <a:defRPr/>
              </a:pPr>
              <a:t>‹#›</a:t>
            </a:fld>
            <a:endParaRPr lang="en-US" dirty="0"/>
          </a:p>
        </p:txBody>
      </p:sp>
    </p:spTree>
    <p:extLst>
      <p:ext uri="{BB962C8B-B14F-4D97-AF65-F5344CB8AC3E}">
        <p14:creationId xmlns:p14="http://schemas.microsoft.com/office/powerpoint/2010/main" val="4257042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sldNum" sz="quarter" idx="10"/>
          </p:nvPr>
        </p:nvSpPr>
        <p:spPr/>
        <p:txBody>
          <a:bodyPr/>
          <a:lstStyle>
            <a:lvl1pPr fontAlgn="auto">
              <a:spcAft>
                <a:spcPts val="0"/>
              </a:spcAft>
              <a:defRPr/>
            </a:lvl1pPr>
          </a:lstStyle>
          <a:p>
            <a:pPr>
              <a:defRPr/>
            </a:pPr>
            <a:fld id="{2B7F5FD4-D9C0-4E55-B664-BEC814069F6F}" type="slidenum">
              <a:rPr lang="en-US"/>
              <a:pPr>
                <a:defRPr/>
              </a:pPr>
              <a:t>‹#›</a:t>
            </a:fld>
            <a:endParaRPr lang="en-US" dirty="0"/>
          </a:p>
        </p:txBody>
      </p:sp>
    </p:spTree>
    <p:extLst>
      <p:ext uri="{BB962C8B-B14F-4D97-AF65-F5344CB8AC3E}">
        <p14:creationId xmlns:p14="http://schemas.microsoft.com/office/powerpoint/2010/main" val="784128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9"/>
          <p:cNvSpPr>
            <a:spLocks noGrp="1" noChangeArrowheads="1"/>
          </p:cNvSpPr>
          <p:nvPr>
            <p:ph type="sldNum" sz="quarter" idx="10"/>
          </p:nvPr>
        </p:nvSpPr>
        <p:spPr/>
        <p:txBody>
          <a:bodyPr/>
          <a:lstStyle>
            <a:lvl1pPr fontAlgn="auto">
              <a:spcAft>
                <a:spcPts val="0"/>
              </a:spcAft>
              <a:defRPr/>
            </a:lvl1pPr>
          </a:lstStyle>
          <a:p>
            <a:pPr>
              <a:defRPr/>
            </a:pPr>
            <a:fld id="{7BC0C33B-66FE-4C5C-8A75-C4789050C818}" type="slidenum">
              <a:rPr lang="en-US"/>
              <a:pPr>
                <a:defRPr/>
              </a:pPr>
              <a:t>‹#›</a:t>
            </a:fld>
            <a:endParaRPr lang="en-US" dirty="0"/>
          </a:p>
        </p:txBody>
      </p:sp>
    </p:spTree>
    <p:extLst>
      <p:ext uri="{BB962C8B-B14F-4D97-AF65-F5344CB8AC3E}">
        <p14:creationId xmlns:p14="http://schemas.microsoft.com/office/powerpoint/2010/main" val="4160165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95300" y="1508125"/>
            <a:ext cx="3948113"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95813" y="1508125"/>
            <a:ext cx="3949700"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9"/>
          <p:cNvSpPr>
            <a:spLocks noGrp="1" noChangeArrowheads="1"/>
          </p:cNvSpPr>
          <p:nvPr>
            <p:ph type="sldNum" sz="quarter" idx="10"/>
          </p:nvPr>
        </p:nvSpPr>
        <p:spPr/>
        <p:txBody>
          <a:bodyPr/>
          <a:lstStyle>
            <a:lvl1pPr fontAlgn="auto">
              <a:spcAft>
                <a:spcPts val="0"/>
              </a:spcAft>
              <a:defRPr/>
            </a:lvl1pPr>
          </a:lstStyle>
          <a:p>
            <a:pPr>
              <a:defRPr/>
            </a:pPr>
            <a:fld id="{14DD0154-F4A9-4349-BB7F-484E91C843F6}" type="slidenum">
              <a:rPr lang="en-US"/>
              <a:pPr>
                <a:defRPr/>
              </a:pPr>
              <a:t>‹#›</a:t>
            </a:fld>
            <a:endParaRPr lang="en-US" dirty="0"/>
          </a:p>
        </p:txBody>
      </p:sp>
    </p:spTree>
    <p:extLst>
      <p:ext uri="{BB962C8B-B14F-4D97-AF65-F5344CB8AC3E}">
        <p14:creationId xmlns:p14="http://schemas.microsoft.com/office/powerpoint/2010/main" val="72312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9"/>
          <p:cNvSpPr>
            <a:spLocks noGrp="1" noChangeArrowheads="1"/>
          </p:cNvSpPr>
          <p:nvPr>
            <p:ph type="sldNum" sz="quarter" idx="10"/>
          </p:nvPr>
        </p:nvSpPr>
        <p:spPr/>
        <p:txBody>
          <a:bodyPr/>
          <a:lstStyle>
            <a:lvl1pPr fontAlgn="auto">
              <a:spcAft>
                <a:spcPts val="0"/>
              </a:spcAft>
              <a:defRPr/>
            </a:lvl1pPr>
          </a:lstStyle>
          <a:p>
            <a:pPr>
              <a:defRPr/>
            </a:pPr>
            <a:fld id="{ACE0AD32-CF73-48BC-A402-94090E78CCC6}" type="slidenum">
              <a:rPr lang="en-US"/>
              <a:pPr>
                <a:defRPr/>
              </a:pPr>
              <a:t>‹#›</a:t>
            </a:fld>
            <a:endParaRPr lang="en-US" dirty="0"/>
          </a:p>
        </p:txBody>
      </p:sp>
    </p:spTree>
    <p:extLst>
      <p:ext uri="{BB962C8B-B14F-4D97-AF65-F5344CB8AC3E}">
        <p14:creationId xmlns:p14="http://schemas.microsoft.com/office/powerpoint/2010/main" val="2575562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9"/>
          <p:cNvSpPr>
            <a:spLocks noGrp="1" noChangeArrowheads="1"/>
          </p:cNvSpPr>
          <p:nvPr>
            <p:ph type="sldNum" sz="quarter" idx="10"/>
          </p:nvPr>
        </p:nvSpPr>
        <p:spPr/>
        <p:txBody>
          <a:bodyPr/>
          <a:lstStyle>
            <a:lvl1pPr fontAlgn="auto">
              <a:spcAft>
                <a:spcPts val="0"/>
              </a:spcAft>
              <a:defRPr/>
            </a:lvl1pPr>
          </a:lstStyle>
          <a:p>
            <a:pPr>
              <a:defRPr/>
            </a:pPr>
            <a:fld id="{FACE1DCC-4B23-441C-9EF6-A7A6863E2EE2}" type="slidenum">
              <a:rPr lang="en-US"/>
              <a:pPr>
                <a:defRPr/>
              </a:pPr>
              <a:t>‹#›</a:t>
            </a:fld>
            <a:endParaRPr lang="en-US" dirty="0"/>
          </a:p>
        </p:txBody>
      </p:sp>
    </p:spTree>
    <p:extLst>
      <p:ext uri="{BB962C8B-B14F-4D97-AF65-F5344CB8AC3E}">
        <p14:creationId xmlns:p14="http://schemas.microsoft.com/office/powerpoint/2010/main" val="21176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sldNum" sz="quarter" idx="10"/>
          </p:nvPr>
        </p:nvSpPr>
        <p:spPr/>
        <p:txBody>
          <a:bodyPr/>
          <a:lstStyle>
            <a:lvl1pPr fontAlgn="auto">
              <a:spcAft>
                <a:spcPts val="0"/>
              </a:spcAft>
              <a:defRPr/>
            </a:lvl1pPr>
          </a:lstStyle>
          <a:p>
            <a:pPr>
              <a:defRPr/>
            </a:pPr>
            <a:fld id="{ECE97986-7CF5-4377-825E-CEAC78354583}" type="slidenum">
              <a:rPr lang="en-US"/>
              <a:pPr>
                <a:defRPr/>
              </a:pPr>
              <a:t>‹#›</a:t>
            </a:fld>
            <a:endParaRPr lang="en-US" dirty="0"/>
          </a:p>
        </p:txBody>
      </p:sp>
    </p:spTree>
    <p:extLst>
      <p:ext uri="{BB962C8B-B14F-4D97-AF65-F5344CB8AC3E}">
        <p14:creationId xmlns:p14="http://schemas.microsoft.com/office/powerpoint/2010/main" val="988172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p:cNvSpPr>
            <a:spLocks noGrp="1" noChangeArrowheads="1"/>
          </p:cNvSpPr>
          <p:nvPr>
            <p:ph type="sldNum" sz="quarter" idx="10"/>
          </p:nvPr>
        </p:nvSpPr>
        <p:spPr/>
        <p:txBody>
          <a:bodyPr/>
          <a:lstStyle>
            <a:lvl1pPr fontAlgn="auto">
              <a:spcAft>
                <a:spcPts val="0"/>
              </a:spcAft>
              <a:defRPr/>
            </a:lvl1pPr>
          </a:lstStyle>
          <a:p>
            <a:pPr>
              <a:defRPr/>
            </a:pPr>
            <a:fld id="{49469F53-5EBB-409D-8BEB-2D82E5058722}" type="slidenum">
              <a:rPr lang="en-US"/>
              <a:pPr>
                <a:defRPr/>
              </a:pPr>
              <a:t>‹#›</a:t>
            </a:fld>
            <a:endParaRPr lang="en-US" dirty="0"/>
          </a:p>
        </p:txBody>
      </p:sp>
    </p:spTree>
    <p:extLst>
      <p:ext uri="{BB962C8B-B14F-4D97-AF65-F5344CB8AC3E}">
        <p14:creationId xmlns:p14="http://schemas.microsoft.com/office/powerpoint/2010/main" val="4218188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p:cNvSpPr>
            <a:spLocks noGrp="1" noChangeArrowheads="1"/>
          </p:cNvSpPr>
          <p:nvPr>
            <p:ph type="sldNum" sz="quarter" idx="10"/>
          </p:nvPr>
        </p:nvSpPr>
        <p:spPr/>
        <p:txBody>
          <a:bodyPr/>
          <a:lstStyle>
            <a:lvl1pPr fontAlgn="auto">
              <a:spcAft>
                <a:spcPts val="0"/>
              </a:spcAft>
              <a:defRPr/>
            </a:lvl1pPr>
          </a:lstStyle>
          <a:p>
            <a:pPr>
              <a:defRPr/>
            </a:pPr>
            <a:fld id="{CA81926B-78BE-44FA-BD04-D8354184D582}" type="slidenum">
              <a:rPr lang="en-US"/>
              <a:pPr>
                <a:defRPr/>
              </a:pPr>
              <a:t>‹#›</a:t>
            </a:fld>
            <a:endParaRPr lang="en-US" dirty="0"/>
          </a:p>
        </p:txBody>
      </p:sp>
    </p:spTree>
    <p:extLst>
      <p:ext uri="{BB962C8B-B14F-4D97-AF65-F5344CB8AC3E}">
        <p14:creationId xmlns:p14="http://schemas.microsoft.com/office/powerpoint/2010/main" val="4614322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035675"/>
            <a:ext cx="9144000" cy="815975"/>
          </a:xfrm>
          <a:prstGeom prst="rect">
            <a:avLst/>
          </a:prstGeom>
          <a:solidFill>
            <a:srgbClr val="1D2F68"/>
          </a:solidFill>
          <a:ln w="9525">
            <a:solidFill>
              <a:srgbClr val="1D2F6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50000"/>
              </a:spcBef>
              <a:buFontTx/>
              <a:buChar char="•"/>
            </a:pPr>
            <a:endParaRPr lang="en-US" sz="2400" dirty="0">
              <a:solidFill>
                <a:srgbClr val="000000"/>
              </a:solidFill>
            </a:endParaRPr>
          </a:p>
        </p:txBody>
      </p:sp>
      <p:sp>
        <p:nvSpPr>
          <p:cNvPr id="1027" name="Rectangle 3"/>
          <p:cNvSpPr>
            <a:spLocks noGrp="1" noChangeArrowheads="1"/>
          </p:cNvSpPr>
          <p:nvPr>
            <p:ph type="title"/>
          </p:nvPr>
        </p:nvSpPr>
        <p:spPr bwMode="auto">
          <a:xfrm>
            <a:off x="428625" y="344488"/>
            <a:ext cx="847248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4"/>
          <p:cNvSpPr>
            <a:spLocks noGrp="1" noChangeArrowheads="1"/>
          </p:cNvSpPr>
          <p:nvPr>
            <p:ph type="body" idx="1"/>
          </p:nvPr>
        </p:nvSpPr>
        <p:spPr bwMode="auto">
          <a:xfrm>
            <a:off x="495300" y="1508125"/>
            <a:ext cx="8050213"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29" name="Group 5"/>
          <p:cNvGrpSpPr>
            <a:grpSpLocks/>
          </p:cNvGrpSpPr>
          <p:nvPr/>
        </p:nvGrpSpPr>
        <p:grpSpPr bwMode="auto">
          <a:xfrm>
            <a:off x="6433574" y="6122193"/>
            <a:ext cx="2047875" cy="661988"/>
            <a:chOff x="3596" y="3858"/>
            <a:chExt cx="1290" cy="417"/>
          </a:xfrm>
        </p:grpSpPr>
        <p:pic>
          <p:nvPicPr>
            <p:cNvPr id="1031" name="Picture 6" descr="NEW FAA LOGO"/>
            <p:cNvPicPr>
              <a:picLocks noChangeAspect="1" noChangeArrowheads="1"/>
            </p:cNvPicPr>
            <p:nvPr userDrawn="1"/>
          </p:nvPicPr>
          <p:blipFill>
            <a:blip r:embed="rId16">
              <a:clrChange>
                <a:clrFrom>
                  <a:srgbClr val="DF1F06"/>
                </a:clrFrom>
                <a:clrTo>
                  <a:srgbClr val="DF1F06">
                    <a:alpha val="0"/>
                  </a:srgbClr>
                </a:clrTo>
              </a:clrChange>
              <a:extLst>
                <a:ext uri="{28A0092B-C50C-407E-A947-70E740481C1C}">
                  <a14:useLocalDpi xmlns:a14="http://schemas.microsoft.com/office/drawing/2010/main" val="0"/>
                </a:ext>
              </a:extLst>
            </a:blip>
            <a:srcRect l="14333" t="3734" r="14973" b="4564"/>
            <a:stretch>
              <a:fillRect/>
            </a:stretch>
          </p:blipFill>
          <p:spPr bwMode="auto">
            <a:xfrm>
              <a:off x="3596" y="3858"/>
              <a:ext cx="416" cy="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Text Box 7"/>
            <p:cNvSpPr txBox="1">
              <a:spLocks noChangeArrowheads="1"/>
            </p:cNvSpPr>
            <p:nvPr userDrawn="1"/>
          </p:nvSpPr>
          <p:spPr bwMode="auto">
            <a:xfrm>
              <a:off x="4023" y="3947"/>
              <a:ext cx="863"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lnSpc>
                  <a:spcPct val="85000"/>
                </a:lnSpc>
                <a:defRPr/>
              </a:pPr>
              <a:r>
                <a:rPr lang="en-US" sz="1200" b="1" dirty="0">
                  <a:solidFill>
                    <a:srgbClr val="FFFFFF"/>
                  </a:solidFill>
                  <a:cs typeface="+mn-cs"/>
                </a:rPr>
                <a:t>Federal Aviation</a:t>
              </a:r>
            </a:p>
            <a:p>
              <a:pPr eaLnBrk="1" hangingPunct="1">
                <a:lnSpc>
                  <a:spcPct val="85000"/>
                </a:lnSpc>
                <a:defRPr/>
              </a:pPr>
              <a:r>
                <a:rPr lang="en-US" sz="1200" b="1" dirty="0">
                  <a:solidFill>
                    <a:srgbClr val="FFFFFF"/>
                  </a:solidFill>
                  <a:cs typeface="+mn-cs"/>
                </a:rPr>
                <a:t>Administration</a:t>
              </a:r>
            </a:p>
          </p:txBody>
        </p:sp>
      </p:grpSp>
      <p:sp>
        <p:nvSpPr>
          <p:cNvPr id="8201" name="Rectangle 9"/>
          <p:cNvSpPr>
            <a:spLocks noGrp="1" noChangeArrowheads="1"/>
          </p:cNvSpPr>
          <p:nvPr>
            <p:ph type="sldNum" sz="quarter" idx="4"/>
          </p:nvPr>
        </p:nvSpPr>
        <p:spPr bwMode="auto">
          <a:xfrm>
            <a:off x="6925480" y="6416152"/>
            <a:ext cx="2133600" cy="3309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400">
                <a:solidFill>
                  <a:srgbClr val="FFFFFF"/>
                </a:solidFill>
                <a:latin typeface="Arial" charset="0"/>
                <a:cs typeface="+mn-cs"/>
              </a:defRPr>
            </a:lvl1pPr>
          </a:lstStyle>
          <a:p>
            <a:pPr>
              <a:defRPr/>
            </a:pPr>
            <a:fld id="{0FA9DF37-2009-4ED3-9AA6-C3A76D11B992}"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 id="2147483817" r:id="rId13"/>
    <p:sldLayoutId id="2147483818" r:id="rId14"/>
  </p:sldLayoutIdLst>
  <p:hf hdr="0" ftr="0" dt="0"/>
  <p:txStyles>
    <p:titleStyle>
      <a:lvl1pPr algn="l" rtl="0" eaLnBrk="0" fontAlgn="base" hangingPunct="0">
        <a:spcBef>
          <a:spcPct val="0"/>
        </a:spcBef>
        <a:spcAft>
          <a:spcPct val="0"/>
        </a:spcAft>
        <a:defRPr sz="4000" b="1">
          <a:solidFill>
            <a:srgbClr val="1D2F68"/>
          </a:solidFill>
          <a:latin typeface="+mj-lt"/>
          <a:ea typeface="+mj-ea"/>
          <a:cs typeface="+mj-cs"/>
        </a:defRPr>
      </a:lvl1pPr>
      <a:lvl2pPr algn="l" rtl="0" eaLnBrk="0" fontAlgn="base" hangingPunct="0">
        <a:spcBef>
          <a:spcPct val="0"/>
        </a:spcBef>
        <a:spcAft>
          <a:spcPct val="0"/>
        </a:spcAft>
        <a:defRPr sz="4000" b="1">
          <a:solidFill>
            <a:srgbClr val="1D2F68"/>
          </a:solidFill>
          <a:latin typeface="Arial" charset="0"/>
        </a:defRPr>
      </a:lvl2pPr>
      <a:lvl3pPr algn="l" rtl="0" eaLnBrk="0" fontAlgn="base" hangingPunct="0">
        <a:spcBef>
          <a:spcPct val="0"/>
        </a:spcBef>
        <a:spcAft>
          <a:spcPct val="0"/>
        </a:spcAft>
        <a:defRPr sz="4000" b="1">
          <a:solidFill>
            <a:srgbClr val="1D2F68"/>
          </a:solidFill>
          <a:latin typeface="Arial" charset="0"/>
        </a:defRPr>
      </a:lvl3pPr>
      <a:lvl4pPr algn="l" rtl="0" eaLnBrk="0" fontAlgn="base" hangingPunct="0">
        <a:spcBef>
          <a:spcPct val="0"/>
        </a:spcBef>
        <a:spcAft>
          <a:spcPct val="0"/>
        </a:spcAft>
        <a:defRPr sz="4000" b="1">
          <a:solidFill>
            <a:srgbClr val="1D2F68"/>
          </a:solidFill>
          <a:latin typeface="Arial" charset="0"/>
        </a:defRPr>
      </a:lvl4pPr>
      <a:lvl5pPr algn="l" rtl="0" eaLnBrk="0" fontAlgn="base" hangingPunct="0">
        <a:spcBef>
          <a:spcPct val="0"/>
        </a:spcBef>
        <a:spcAft>
          <a:spcPct val="0"/>
        </a:spcAft>
        <a:defRPr sz="4000" b="1">
          <a:solidFill>
            <a:srgbClr val="1D2F68"/>
          </a:solidFill>
          <a:latin typeface="Arial" charset="0"/>
        </a:defRPr>
      </a:lvl5pPr>
      <a:lvl6pPr marL="457200" algn="l" rtl="0" fontAlgn="base">
        <a:spcBef>
          <a:spcPct val="0"/>
        </a:spcBef>
        <a:spcAft>
          <a:spcPct val="0"/>
        </a:spcAft>
        <a:defRPr sz="4000" b="1">
          <a:solidFill>
            <a:srgbClr val="1D2F68"/>
          </a:solidFill>
          <a:latin typeface="Arial" charset="0"/>
        </a:defRPr>
      </a:lvl6pPr>
      <a:lvl7pPr marL="914400" algn="l" rtl="0" fontAlgn="base">
        <a:spcBef>
          <a:spcPct val="0"/>
        </a:spcBef>
        <a:spcAft>
          <a:spcPct val="0"/>
        </a:spcAft>
        <a:defRPr sz="4000" b="1">
          <a:solidFill>
            <a:srgbClr val="1D2F68"/>
          </a:solidFill>
          <a:latin typeface="Arial" charset="0"/>
        </a:defRPr>
      </a:lvl7pPr>
      <a:lvl8pPr marL="1371600" algn="l" rtl="0" fontAlgn="base">
        <a:spcBef>
          <a:spcPct val="0"/>
        </a:spcBef>
        <a:spcAft>
          <a:spcPct val="0"/>
        </a:spcAft>
        <a:defRPr sz="4000" b="1">
          <a:solidFill>
            <a:srgbClr val="1D2F68"/>
          </a:solidFill>
          <a:latin typeface="Arial" charset="0"/>
        </a:defRPr>
      </a:lvl8pPr>
      <a:lvl9pPr marL="1828800" algn="l" rtl="0" fontAlgn="base">
        <a:spcBef>
          <a:spcPct val="0"/>
        </a:spcBef>
        <a:spcAft>
          <a:spcPct val="0"/>
        </a:spcAft>
        <a:defRPr sz="4000" b="1">
          <a:solidFill>
            <a:srgbClr val="1D2F68"/>
          </a:solidFill>
          <a:latin typeface="Arial" charset="0"/>
        </a:defRPr>
      </a:lvl9pPr>
    </p:titleStyle>
    <p:bodyStyle>
      <a:lvl1pPr marL="342900" indent="-342900" algn="l" rtl="0" eaLnBrk="0" fontAlgn="base" hangingPunct="0">
        <a:spcBef>
          <a:spcPct val="20000"/>
        </a:spcBef>
        <a:spcAft>
          <a:spcPct val="0"/>
        </a:spcAft>
        <a:buChar char="•"/>
        <a:defRPr sz="28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dirty="0"/>
              <a:t>REDAC Human Factors Subcommittee</a:t>
            </a:r>
            <a:br>
              <a:rPr lang="en-US" dirty="0"/>
            </a:br>
            <a:r>
              <a:rPr lang="en-US" dirty="0" smtClean="0"/>
              <a:t>UAS </a:t>
            </a:r>
            <a:r>
              <a:rPr lang="en-US" dirty="0"/>
              <a:t>Flight Deck Program Review</a:t>
            </a:r>
            <a:endParaRPr lang="en-US" sz="3200" dirty="0"/>
          </a:p>
        </p:txBody>
      </p:sp>
      <p:sp>
        <p:nvSpPr>
          <p:cNvPr id="4" name="Title 1"/>
          <p:cNvSpPr txBox="1">
            <a:spLocks/>
          </p:cNvSpPr>
          <p:nvPr/>
        </p:nvSpPr>
        <p:spPr bwMode="auto">
          <a:xfrm>
            <a:off x="754063" y="2966485"/>
            <a:ext cx="4105016" cy="935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r>
              <a:rPr lang="en-US" dirty="0" smtClean="0">
                <a:solidFill>
                  <a:srgbClr val="B9D0E5"/>
                </a:solidFill>
                <a:cs typeface="Arial" charset="0"/>
              </a:rPr>
              <a:t>Ashley Awwad</a:t>
            </a:r>
            <a:endParaRPr lang="en-US" dirty="0">
              <a:solidFill>
                <a:srgbClr val="B9D0E5"/>
              </a:solidFill>
              <a:cs typeface="Arial" charset="0"/>
            </a:endParaRPr>
          </a:p>
          <a:p>
            <a:pPr eaLnBrk="1" hangingPunct="1"/>
            <a:r>
              <a:rPr lang="en-US" dirty="0">
                <a:solidFill>
                  <a:srgbClr val="B9D0E5"/>
                </a:solidFill>
                <a:cs typeface="Arial" charset="0"/>
              </a:rPr>
              <a:t>September 8, 2016</a:t>
            </a:r>
          </a:p>
        </p:txBody>
      </p:sp>
    </p:spTree>
    <p:extLst>
      <p:ext uri="{BB962C8B-B14F-4D97-AF65-F5344CB8AC3E}">
        <p14:creationId xmlns:p14="http://schemas.microsoft.com/office/powerpoint/2010/main" val="25867480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762000"/>
            <a:ext cx="7772400" cy="1362075"/>
          </a:xfrm>
        </p:spPr>
        <p:txBody>
          <a:bodyPr/>
          <a:lstStyle/>
          <a:p>
            <a:r>
              <a:rPr lang="en-US" dirty="0"/>
              <a:t>Minimum Detect and Avoid (DAA) Display and Flight Path Information</a:t>
            </a:r>
            <a:br>
              <a:rPr lang="en-US" dirty="0"/>
            </a:br>
            <a:r>
              <a:rPr lang="en-US" dirty="0"/>
              <a:t/>
            </a:r>
            <a:br>
              <a:rPr lang="en-US" dirty="0"/>
            </a:br>
            <a:r>
              <a:rPr lang="en-US" dirty="0"/>
              <a:t/>
            </a:r>
            <a:br>
              <a:rPr lang="en-US" dirty="0"/>
            </a:br>
            <a:endParaRPr lang="en-US" dirty="0"/>
          </a:p>
        </p:txBody>
      </p:sp>
      <p:sp>
        <p:nvSpPr>
          <p:cNvPr id="3" name="Slide Number Placeholder 2"/>
          <p:cNvSpPr>
            <a:spLocks noGrp="1"/>
          </p:cNvSpPr>
          <p:nvPr>
            <p:ph type="sldNum" sz="quarter" idx="10"/>
          </p:nvPr>
        </p:nvSpPr>
        <p:spPr/>
        <p:txBody>
          <a:bodyPr/>
          <a:lstStyle/>
          <a:p>
            <a:pPr>
              <a:defRPr/>
            </a:pPr>
            <a:fld id="{912EE38F-6531-4F65-B842-D6CB9F70EFDF}" type="slidenum">
              <a:rPr lang="en-US" smtClean="0"/>
              <a:pPr>
                <a:defRPr/>
              </a:pPr>
              <a:t>10</a:t>
            </a:fld>
            <a:endParaRPr lang="en-US" dirty="0"/>
          </a:p>
        </p:txBody>
      </p:sp>
      <p:sp>
        <p:nvSpPr>
          <p:cNvPr id="4" name="Rectangle 3"/>
          <p:cNvSpPr/>
          <p:nvPr/>
        </p:nvSpPr>
        <p:spPr>
          <a:xfrm>
            <a:off x="261415" y="6321623"/>
            <a:ext cx="3145285" cy="307777"/>
          </a:xfrm>
          <a:prstGeom prst="rect">
            <a:avLst/>
          </a:prstGeom>
        </p:spPr>
        <p:txBody>
          <a:bodyPr wrap="none">
            <a:spAutoFit/>
          </a:bodyPr>
          <a:lstStyle/>
          <a:p>
            <a:r>
              <a:rPr lang="en-US" sz="1400" dirty="0" smtClean="0">
                <a:solidFill>
                  <a:schemeClr val="bg1"/>
                </a:solidFill>
                <a:latin typeface="Calibri" panose="020F0502020204030204" pitchFamily="34" charset="0"/>
              </a:rPr>
              <a:t>FY16 Human Factors REDAC Fall Meeting</a:t>
            </a:r>
            <a:endParaRPr lang="en-US" sz="14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8078659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cs typeface="Arial" pitchFamily="34" charset="0"/>
              </a:rPr>
              <a:t>UAS Minimum Detect and Avoid Display </a:t>
            </a:r>
            <a:r>
              <a:rPr lang="en-US" dirty="0" smtClean="0">
                <a:cs typeface="Arial" pitchFamily="34" charset="0"/>
              </a:rPr>
              <a:t>&amp; </a:t>
            </a:r>
            <a:br>
              <a:rPr lang="en-US" dirty="0" smtClean="0">
                <a:cs typeface="Arial" pitchFamily="34" charset="0"/>
              </a:rPr>
            </a:br>
            <a:r>
              <a:rPr lang="en-US" dirty="0" smtClean="0">
                <a:cs typeface="Arial" pitchFamily="34" charset="0"/>
              </a:rPr>
              <a:t>Flight </a:t>
            </a:r>
            <a:r>
              <a:rPr lang="en-US" dirty="0">
                <a:cs typeface="Arial" pitchFamily="34" charset="0"/>
              </a:rPr>
              <a:t>Path Information</a:t>
            </a:r>
            <a:endParaRPr lang="en-US" sz="2000" dirty="0"/>
          </a:p>
        </p:txBody>
      </p:sp>
      <p:sp>
        <p:nvSpPr>
          <p:cNvPr id="3" name="Slide Number Placeholder 2"/>
          <p:cNvSpPr>
            <a:spLocks noGrp="1"/>
          </p:cNvSpPr>
          <p:nvPr>
            <p:ph type="sldNum" sz="quarter" idx="10"/>
          </p:nvPr>
        </p:nvSpPr>
        <p:spPr/>
        <p:txBody>
          <a:bodyPr/>
          <a:lstStyle/>
          <a:p>
            <a:pPr>
              <a:defRPr/>
            </a:pPr>
            <a:fld id="{912EE38F-6531-4F65-B842-D6CB9F70EFDF}" type="slidenum">
              <a:rPr lang="en-US" smtClean="0"/>
              <a:pPr>
                <a:defRPr/>
              </a:pPr>
              <a:t>11</a:t>
            </a:fld>
            <a:endParaRPr lang="en-US" dirty="0"/>
          </a:p>
        </p:txBody>
      </p:sp>
      <p:sp>
        <p:nvSpPr>
          <p:cNvPr id="4" name="Text Placeholder 3"/>
          <p:cNvSpPr>
            <a:spLocks noGrp="1"/>
          </p:cNvSpPr>
          <p:nvPr>
            <p:ph type="body" sz="quarter" idx="11"/>
          </p:nvPr>
        </p:nvSpPr>
        <p:spPr/>
        <p:txBody>
          <a:bodyPr>
            <a:normAutofit fontScale="77500" lnSpcReduction="20000"/>
          </a:bodyPr>
          <a:lstStyle/>
          <a:p>
            <a:r>
              <a:rPr lang="en-US" dirty="0"/>
              <a:t>The FAA’s Unmanned Aircraft Systems (UAS) Program Office requested a study that would provide scientific data to inform development of regulatory and guidance materials for Aircraft Certification of UAS control stations, specifically, to establishing the minimum requirements for approving detect and avoid (DAA) system displays that are necessary to allow a UAS pilot to remain well-clear of other aircraft.  The data support development of regulatory and guidance  material that addresses traffic Information, alerting, and flight path guidance to provide adequate UAS pilot performance. These data will be used by RTCA SC-228 for the Minimal Operational Performance Standards for DAA.</a:t>
            </a:r>
          </a:p>
          <a:p>
            <a:pPr marL="0" indent="0">
              <a:buNone/>
            </a:pPr>
            <a:endParaRPr lang="en-US" dirty="0"/>
          </a:p>
          <a:p>
            <a:pPr marL="114300" indent="-114300">
              <a:buFont typeface="Wingdings" pitchFamily="2" charset="2"/>
              <a:buChar char="§"/>
            </a:pPr>
            <a:r>
              <a:rPr lang="en-US" dirty="0" smtClean="0">
                <a:cs typeface="Arial" pitchFamily="34" charset="0"/>
              </a:rPr>
              <a:t>Sponsor</a:t>
            </a:r>
            <a:r>
              <a:rPr lang="en-US" dirty="0">
                <a:cs typeface="Arial" pitchFamily="34" charset="0"/>
              </a:rPr>
              <a:t>: Stephen Plishka, AFS-86</a:t>
            </a:r>
          </a:p>
          <a:p>
            <a:pPr marL="0" indent="0">
              <a:buNone/>
            </a:pPr>
            <a:endParaRPr lang="en-US" dirty="0">
              <a:cs typeface="Arial" pitchFamily="34" charset="0"/>
            </a:endParaRPr>
          </a:p>
          <a:p>
            <a:endParaRPr lang="en-US" dirty="0"/>
          </a:p>
          <a:p>
            <a:endParaRPr lang="en-US" dirty="0"/>
          </a:p>
        </p:txBody>
      </p:sp>
      <p:sp>
        <p:nvSpPr>
          <p:cNvPr id="5" name="Text Placeholder 4"/>
          <p:cNvSpPr>
            <a:spLocks noGrp="1"/>
          </p:cNvSpPr>
          <p:nvPr>
            <p:ph type="body" sz="quarter" idx="12"/>
          </p:nvPr>
        </p:nvSpPr>
        <p:spPr/>
        <p:txBody>
          <a:bodyPr/>
          <a:lstStyle/>
          <a:p>
            <a:r>
              <a:rPr lang="en-US" dirty="0"/>
              <a:t>Empirical basis for display and alerting requirements in RTCA  </a:t>
            </a:r>
            <a:r>
              <a:rPr lang="en-US" dirty="0" smtClean="0"/>
              <a:t>SC-228 </a:t>
            </a:r>
            <a:r>
              <a:rPr lang="en-US" dirty="0"/>
              <a:t>minimum operational performance  standard for UAS detect and avoid systems.</a:t>
            </a:r>
            <a:endParaRPr lang="en-US" sz="1200" dirty="0">
              <a:solidFill>
                <a:schemeClr val="dk1"/>
              </a:solidFill>
            </a:endParaRPr>
          </a:p>
          <a:p>
            <a:endParaRPr lang="en-US" dirty="0"/>
          </a:p>
        </p:txBody>
      </p:sp>
      <p:sp>
        <p:nvSpPr>
          <p:cNvPr id="6" name="Text Placeholder 5"/>
          <p:cNvSpPr>
            <a:spLocks noGrp="1"/>
          </p:cNvSpPr>
          <p:nvPr>
            <p:ph type="body" sz="quarter" idx="13"/>
          </p:nvPr>
        </p:nvSpPr>
        <p:spPr/>
        <p:txBody>
          <a:bodyPr>
            <a:normAutofit/>
          </a:bodyPr>
          <a:lstStyle/>
          <a:p>
            <a:r>
              <a:rPr lang="en-US" sz="1200" dirty="0">
                <a:cs typeface="Arial" pitchFamily="34" charset="0"/>
              </a:rPr>
              <a:t>Completed </a:t>
            </a:r>
            <a:r>
              <a:rPr lang="en-US" sz="1200" dirty="0" smtClean="0">
                <a:cs typeface="Arial" pitchFamily="34" charset="0"/>
              </a:rPr>
              <a:t>initial simulations </a:t>
            </a:r>
            <a:r>
              <a:rPr lang="en-US" sz="1200" dirty="0">
                <a:cs typeface="Arial" pitchFamily="34" charset="0"/>
              </a:rPr>
              <a:t>for UAS Detect and Avoid – March 2016</a:t>
            </a:r>
          </a:p>
          <a:p>
            <a:r>
              <a:rPr lang="en-US" sz="1200" dirty="0">
                <a:cs typeface="Arial" pitchFamily="34" charset="0"/>
              </a:rPr>
              <a:t>Completed </a:t>
            </a:r>
            <a:r>
              <a:rPr lang="en-US" sz="1200" dirty="0" smtClean="0">
                <a:cs typeface="Arial" pitchFamily="34" charset="0"/>
              </a:rPr>
              <a:t>initial data analysis</a:t>
            </a:r>
            <a:endParaRPr lang="en-US" sz="1200" dirty="0">
              <a:cs typeface="Arial" pitchFamily="34" charset="0"/>
            </a:endParaRPr>
          </a:p>
          <a:p>
            <a:r>
              <a:rPr lang="en-US" sz="1200" dirty="0">
                <a:cs typeface="Arial" pitchFamily="34" charset="0"/>
              </a:rPr>
              <a:t>Completed quick-look on </a:t>
            </a:r>
            <a:r>
              <a:rPr lang="en-US" sz="1200" dirty="0" smtClean="0">
                <a:cs typeface="Arial" pitchFamily="34" charset="0"/>
              </a:rPr>
              <a:t>initial study </a:t>
            </a:r>
            <a:r>
              <a:rPr lang="en-US" sz="1200" dirty="0">
                <a:cs typeface="Arial" pitchFamily="34" charset="0"/>
              </a:rPr>
              <a:t>findings</a:t>
            </a:r>
          </a:p>
          <a:p>
            <a:endParaRPr lang="en-US" sz="1200" dirty="0">
              <a:latin typeface="+mn-lt"/>
            </a:endParaRPr>
          </a:p>
        </p:txBody>
      </p:sp>
      <p:graphicFrame>
        <p:nvGraphicFramePr>
          <p:cNvPr id="8" name="Group 180" descr="table" title="IALowVis"/>
          <p:cNvGraphicFramePr>
            <a:graphicFrameLocks noGrp="1"/>
          </p:cNvGraphicFramePr>
          <p:nvPr>
            <p:extLst>
              <p:ext uri="{D42A27DB-BD31-4B8C-83A1-F6EECF244321}">
                <p14:modId xmlns:p14="http://schemas.microsoft.com/office/powerpoint/2010/main" val="2533910717"/>
              </p:ext>
            </p:extLst>
          </p:nvPr>
        </p:nvGraphicFramePr>
        <p:xfrm>
          <a:off x="267277" y="3889332"/>
          <a:ext cx="3999923" cy="2009819"/>
        </p:xfrm>
        <a:graphic>
          <a:graphicData uri="http://schemas.openxmlformats.org/drawingml/2006/table">
            <a:tbl>
              <a:tblPr firstRow="1">
                <a:tableStyleId>{2D5ABB26-0587-4C30-8999-92F81FD0307C}</a:tableStyleId>
              </a:tblPr>
              <a:tblGrid>
                <a:gridCol w="2933123">
                  <a:extLst>
                    <a:ext uri="{9D8B030D-6E8A-4147-A177-3AD203B41FA5}">
                      <a16:colId xmlns:a16="http://schemas.microsoft.com/office/drawing/2014/main" xmlns="" val="20000"/>
                    </a:ext>
                  </a:extLst>
                </a:gridCol>
                <a:gridCol w="1066800">
                  <a:extLst>
                    <a:ext uri="{9D8B030D-6E8A-4147-A177-3AD203B41FA5}">
                      <a16:colId xmlns:a16="http://schemas.microsoft.com/office/drawing/2014/main" xmlns="" val="20002"/>
                    </a:ext>
                  </a:extLst>
                </a:gridCol>
              </a:tblGrid>
              <a:tr h="467503">
                <a:tc>
                  <a:txBody>
                    <a:bodyPr/>
                    <a:lstStyle/>
                    <a:p>
                      <a:pPr marL="171450" marR="0" indent="-171450">
                        <a:spcBef>
                          <a:spcPts val="0"/>
                        </a:spcBef>
                        <a:spcAft>
                          <a:spcPts val="0"/>
                        </a:spcAft>
                        <a:buFont typeface="Arial" panose="020B0604020202020204" pitchFamily="34" charset="0"/>
                        <a:buChar char="•"/>
                      </a:pPr>
                      <a:r>
                        <a:rPr lang="en-US" sz="1000" dirty="0">
                          <a:effectLst/>
                          <a:latin typeface="+mn-lt"/>
                          <a:ea typeface="Calibri" panose="020F0502020204030204" pitchFamily="34" charset="0"/>
                          <a:cs typeface="Times New Roman" panose="02020603050405020304" pitchFamily="18" charset="0"/>
                        </a:rPr>
                        <a:t>Run simulation</a:t>
                      </a:r>
                      <a:r>
                        <a:rPr lang="en-US" sz="1000" baseline="0" dirty="0">
                          <a:effectLst/>
                          <a:latin typeface="+mn-lt"/>
                          <a:ea typeface="Calibri" panose="020F0502020204030204" pitchFamily="34" charset="0"/>
                          <a:cs typeface="Times New Roman" panose="02020603050405020304" pitchFamily="18" charset="0"/>
                        </a:rPr>
                        <a:t> for UAS Detect and Avoid (WJHTC)</a:t>
                      </a:r>
                      <a:endParaRPr lang="en-US" sz="1000" dirty="0">
                        <a:effectLst/>
                        <a:latin typeface="+mn-lt"/>
                        <a:ea typeface="Calibri" panose="020F0502020204030204" pitchFamily="34" charset="0"/>
                        <a:cs typeface="Times New Roman" panose="02020603050405020304" pitchFamily="18" charset="0"/>
                      </a:endParaRPr>
                    </a:p>
                  </a:txBody>
                  <a:tcPr marL="0" marR="0" marT="0" marB="0" anchor="ctr" horzOverflow="overflow"/>
                </a:tc>
                <a:tc>
                  <a:txBody>
                    <a:bodyPr/>
                    <a:lstStyle/>
                    <a:p>
                      <a:pPr marL="0" marR="0" lvl="0" indent="0" algn="ctr" defTabSz="914400" rtl="0" eaLnBrk="0" fontAlgn="base" latinLnBrk="0" hangingPunct="0">
                        <a:lnSpc>
                          <a:spcPct val="100000"/>
                        </a:lnSpc>
                        <a:spcBef>
                          <a:spcPct val="50000"/>
                        </a:spcBef>
                        <a:spcAft>
                          <a:spcPct val="0"/>
                        </a:spcAft>
                        <a:buClr>
                          <a:schemeClr val="tx1"/>
                        </a:buClr>
                        <a:buSzPct val="70000"/>
                        <a:buFont typeface="Wingdings" pitchFamily="2" charset="2"/>
                        <a:buNone/>
                        <a:tabLst/>
                        <a:defRPr/>
                      </a:pPr>
                      <a:r>
                        <a:rPr lang="en-US" sz="1000" b="1" dirty="0">
                          <a:effectLst/>
                          <a:latin typeface="+mn-lt"/>
                          <a:ea typeface="Calibri" panose="020F0502020204030204" pitchFamily="34" charset="0"/>
                          <a:cs typeface="Times New Roman" panose="02020603050405020304" pitchFamily="18" charset="0"/>
                        </a:rPr>
                        <a:t>Complete</a:t>
                      </a:r>
                    </a:p>
                  </a:txBody>
                  <a:tcPr marL="45720" marR="45720" anchor="ctr" horzOverflow="overflow"/>
                </a:tc>
                <a:extLst>
                  <a:ext uri="{0D108BD9-81ED-4DB2-BD59-A6C34878D82A}">
                    <a16:rowId xmlns:a16="http://schemas.microsoft.com/office/drawing/2014/main" xmlns="" val="4273171298"/>
                  </a:ext>
                </a:extLst>
              </a:tr>
              <a:tr h="607310">
                <a:tc>
                  <a:txBody>
                    <a:bodyPr/>
                    <a:lstStyle/>
                    <a:p>
                      <a:pPr marL="171450" marR="0" indent="-171450">
                        <a:spcBef>
                          <a:spcPts val="0"/>
                        </a:spcBef>
                        <a:spcAft>
                          <a:spcPts val="0"/>
                        </a:spcAft>
                        <a:buFont typeface="Arial" panose="020B0604020202020204" pitchFamily="34" charset="0"/>
                        <a:buChar char="•"/>
                      </a:pPr>
                      <a:r>
                        <a:rPr lang="en-US" sz="1000" dirty="0">
                          <a:effectLst/>
                          <a:latin typeface="+mn-lt"/>
                          <a:ea typeface="Calibri" panose="020F0502020204030204" pitchFamily="34" charset="0"/>
                          <a:cs typeface="Times New Roman" panose="02020603050405020304" pitchFamily="18" charset="0"/>
                        </a:rPr>
                        <a:t>Technical Report on minimum DAA display requirements, alerting requirements, and human interface recommendations (CAMI)</a:t>
                      </a:r>
                    </a:p>
                  </a:txBody>
                  <a:tcPr marL="0" marR="0" marT="0" marB="0" anchor="ctr" horzOverflow="overflow"/>
                </a:tc>
                <a:tc>
                  <a:txBody>
                    <a:bodyPr/>
                    <a:lstStyle/>
                    <a:p>
                      <a:pPr marL="0" marR="0" lvl="0" indent="0" algn="ctr" defTabSz="914400" rtl="0" eaLnBrk="0" fontAlgn="base" latinLnBrk="0" hangingPunct="0">
                        <a:lnSpc>
                          <a:spcPct val="100000"/>
                        </a:lnSpc>
                        <a:spcBef>
                          <a:spcPct val="50000"/>
                        </a:spcBef>
                        <a:spcAft>
                          <a:spcPct val="0"/>
                        </a:spcAft>
                        <a:buClr>
                          <a:schemeClr val="tx1"/>
                        </a:buClr>
                        <a:buSzPct val="70000"/>
                        <a:buFont typeface="Wingdings" pitchFamily="2" charset="2"/>
                        <a:buNone/>
                        <a:tabLst/>
                        <a:defRPr/>
                      </a:pPr>
                      <a:r>
                        <a:rPr lang="en-US" sz="1000" b="1" dirty="0">
                          <a:effectLst/>
                          <a:latin typeface="+mn-lt"/>
                          <a:ea typeface="Calibri" panose="020F0502020204030204" pitchFamily="34" charset="0"/>
                          <a:cs typeface="Times New Roman" panose="02020603050405020304" pitchFamily="18" charset="0"/>
                        </a:rPr>
                        <a:t>12/31/2016</a:t>
                      </a:r>
                    </a:p>
                  </a:txBody>
                  <a:tcPr marL="45720" marR="45720" anchor="ctr" horzOverflow="overflow"/>
                </a:tc>
                <a:extLst>
                  <a:ext uri="{0D108BD9-81ED-4DB2-BD59-A6C34878D82A}">
                    <a16:rowId xmlns:a16="http://schemas.microsoft.com/office/drawing/2014/main" xmlns="" val="503418820"/>
                  </a:ext>
                </a:extLst>
              </a:tr>
              <a:tr h="467503">
                <a:tc>
                  <a:txBody>
                    <a:bodyPr/>
                    <a:lstStyle/>
                    <a:p>
                      <a:pPr marL="171450" marR="0" indent="-171450">
                        <a:spcBef>
                          <a:spcPts val="0"/>
                        </a:spcBef>
                        <a:spcAft>
                          <a:spcPts val="0"/>
                        </a:spcAft>
                        <a:buFont typeface="Arial" panose="020B0604020202020204" pitchFamily="34" charset="0"/>
                        <a:buChar char="•"/>
                      </a:pPr>
                      <a:r>
                        <a:rPr lang="en-US" sz="1000" baseline="0" dirty="0">
                          <a:effectLst/>
                          <a:latin typeface="+mn-lt"/>
                          <a:ea typeface="Calibri" panose="020F0502020204030204" pitchFamily="34" charset="0"/>
                          <a:cs typeface="Times New Roman" panose="02020603050405020304" pitchFamily="18" charset="0"/>
                        </a:rPr>
                        <a:t>Run full mission simulations using recommended displays</a:t>
                      </a:r>
                      <a:endParaRPr lang="en-US" sz="1000" dirty="0">
                        <a:effectLst/>
                        <a:latin typeface="+mn-lt"/>
                        <a:ea typeface="Calibri" panose="020F0502020204030204" pitchFamily="34" charset="0"/>
                        <a:cs typeface="Times New Roman" panose="02020603050405020304" pitchFamily="18" charset="0"/>
                      </a:endParaRPr>
                    </a:p>
                  </a:txBody>
                  <a:tcPr marL="0" marR="0" marT="0" marB="0" anchor="ctr" horzOverflow="overflow"/>
                </a:tc>
                <a:tc>
                  <a:txBody>
                    <a:bodyPr/>
                    <a:lstStyle/>
                    <a:p>
                      <a:pPr marL="0" marR="0" lvl="0" indent="0" algn="ctr" defTabSz="914400" rtl="0" eaLnBrk="0" fontAlgn="base" latinLnBrk="0" hangingPunct="0">
                        <a:lnSpc>
                          <a:spcPct val="100000"/>
                        </a:lnSpc>
                        <a:spcBef>
                          <a:spcPct val="50000"/>
                        </a:spcBef>
                        <a:spcAft>
                          <a:spcPct val="0"/>
                        </a:spcAft>
                        <a:buClr>
                          <a:schemeClr val="tx1"/>
                        </a:buClr>
                        <a:buSzPct val="70000"/>
                        <a:buFont typeface="Wingdings" pitchFamily="2" charset="2"/>
                        <a:buNone/>
                        <a:tabLst/>
                        <a:defRPr/>
                      </a:pPr>
                      <a:r>
                        <a:rPr lang="en-US" sz="1000" b="1" dirty="0">
                          <a:effectLst/>
                          <a:latin typeface="+mn-lt"/>
                          <a:ea typeface="Calibri" panose="020F0502020204030204" pitchFamily="34" charset="0"/>
                          <a:cs typeface="Times New Roman" panose="02020603050405020304" pitchFamily="18" charset="0"/>
                        </a:rPr>
                        <a:t>09/30/2017</a:t>
                      </a:r>
                    </a:p>
                  </a:txBody>
                  <a:tcPr marL="45720" marR="45720" anchor="ctr" horzOverflow="overflow"/>
                </a:tc>
                <a:extLst>
                  <a:ext uri="{0D108BD9-81ED-4DB2-BD59-A6C34878D82A}">
                    <a16:rowId xmlns:a16="http://schemas.microsoft.com/office/drawing/2014/main" xmlns="" val="246009245"/>
                  </a:ext>
                </a:extLst>
              </a:tr>
              <a:tr h="467503">
                <a:tc>
                  <a:txBody>
                    <a:bodyPr/>
                    <a:lstStyle/>
                    <a:p>
                      <a:pPr marL="171450" marR="0" indent="-171450">
                        <a:spcBef>
                          <a:spcPts val="0"/>
                        </a:spcBef>
                        <a:spcAft>
                          <a:spcPts val="0"/>
                        </a:spcAft>
                        <a:buFont typeface="Arial" panose="020B0604020202020204" pitchFamily="34" charset="0"/>
                        <a:buChar char="•"/>
                      </a:pPr>
                      <a:r>
                        <a:rPr lang="en-US" sz="1000" dirty="0">
                          <a:effectLst/>
                          <a:latin typeface="+mn-lt"/>
                          <a:ea typeface="Calibri" panose="020F0502020204030204" pitchFamily="34" charset="0"/>
                          <a:cs typeface="Times New Roman" panose="02020603050405020304" pitchFamily="18" charset="0"/>
                        </a:rPr>
                        <a:t>Report</a:t>
                      </a:r>
                      <a:r>
                        <a:rPr lang="en-US" sz="1000" baseline="0" dirty="0">
                          <a:effectLst/>
                          <a:latin typeface="+mn-lt"/>
                          <a:ea typeface="Calibri" panose="020F0502020204030204" pitchFamily="34" charset="0"/>
                          <a:cs typeface="Times New Roman" panose="02020603050405020304" pitchFamily="18" charset="0"/>
                        </a:rPr>
                        <a:t> documenting the results of full mission simulations</a:t>
                      </a:r>
                      <a:endParaRPr lang="en-US" sz="1000" dirty="0">
                        <a:effectLst/>
                        <a:latin typeface="+mn-lt"/>
                        <a:ea typeface="Calibri" panose="020F0502020204030204" pitchFamily="34" charset="0"/>
                        <a:cs typeface="Times New Roman" panose="02020603050405020304" pitchFamily="18" charset="0"/>
                      </a:endParaRPr>
                    </a:p>
                  </a:txBody>
                  <a:tcPr marL="0" marR="0" marT="0" marB="0" anchor="ctr" horzOverflow="overflow"/>
                </a:tc>
                <a:tc>
                  <a:txBody>
                    <a:bodyPr/>
                    <a:lstStyle/>
                    <a:p>
                      <a:pPr marL="0" marR="0" lvl="0" indent="0" algn="ctr" defTabSz="914400" rtl="0" eaLnBrk="0" fontAlgn="base" latinLnBrk="0" hangingPunct="0">
                        <a:lnSpc>
                          <a:spcPct val="100000"/>
                        </a:lnSpc>
                        <a:spcBef>
                          <a:spcPct val="50000"/>
                        </a:spcBef>
                        <a:spcAft>
                          <a:spcPct val="0"/>
                        </a:spcAft>
                        <a:buClr>
                          <a:schemeClr val="tx1"/>
                        </a:buClr>
                        <a:buSzPct val="70000"/>
                        <a:buFont typeface="Wingdings" pitchFamily="2" charset="2"/>
                        <a:buNone/>
                        <a:tabLst/>
                        <a:defRPr/>
                      </a:pPr>
                      <a:r>
                        <a:rPr lang="en-US" sz="1000" b="1" dirty="0">
                          <a:effectLst/>
                          <a:latin typeface="+mn-lt"/>
                          <a:ea typeface="Calibri" panose="020F0502020204030204" pitchFamily="34" charset="0"/>
                          <a:cs typeface="Times New Roman" panose="02020603050405020304" pitchFamily="18" charset="0"/>
                        </a:rPr>
                        <a:t>09/30/2017</a:t>
                      </a:r>
                    </a:p>
                  </a:txBody>
                  <a:tcPr marL="45720" marR="45720" anchor="ctr" horzOverflow="overflow"/>
                </a:tc>
                <a:extLst>
                  <a:ext uri="{0D108BD9-81ED-4DB2-BD59-A6C34878D82A}">
                    <a16:rowId xmlns:a16="http://schemas.microsoft.com/office/drawing/2014/main" xmlns="" val="10001"/>
                  </a:ext>
                </a:extLst>
              </a:tr>
            </a:tbl>
          </a:graphicData>
        </a:graphic>
      </p:graphicFrame>
      <p:grpSp>
        <p:nvGrpSpPr>
          <p:cNvPr id="9" name="Group 16"/>
          <p:cNvGrpSpPr>
            <a:grpSpLocks/>
          </p:cNvGrpSpPr>
          <p:nvPr/>
        </p:nvGrpSpPr>
        <p:grpSpPr bwMode="auto">
          <a:xfrm>
            <a:off x="7621588" y="25400"/>
            <a:ext cx="1498600" cy="1512888"/>
            <a:chOff x="6123336" y="4074160"/>
            <a:chExt cx="2255282" cy="2275840"/>
          </a:xfrm>
        </p:grpSpPr>
        <p:sp>
          <p:nvSpPr>
            <p:cNvPr id="10" name="Rectangle 9"/>
            <p:cNvSpPr/>
            <p:nvPr/>
          </p:nvSpPr>
          <p:spPr>
            <a:xfrm>
              <a:off x="6137670" y="4074160"/>
              <a:ext cx="2240948" cy="227584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6661" tIns="48331" rIns="96661" bIns="48331" anchor="ctr"/>
            <a:lstStyle/>
            <a:p>
              <a:pPr algn="ctr" fontAlgn="auto">
                <a:spcBef>
                  <a:spcPts val="0"/>
                </a:spcBef>
                <a:spcAft>
                  <a:spcPts val="0"/>
                </a:spcAft>
                <a:defRPr/>
              </a:pPr>
              <a:endParaRPr lang="en-US" dirty="0"/>
            </a:p>
          </p:txBody>
        </p:sp>
        <p:sp>
          <p:nvSpPr>
            <p:cNvPr id="11" name="Rectangle 10"/>
            <p:cNvSpPr/>
            <p:nvPr/>
          </p:nvSpPr>
          <p:spPr>
            <a:xfrm rot="2700000">
              <a:off x="6758856" y="5435339"/>
              <a:ext cx="131344" cy="1266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6661" tIns="48331" rIns="96661" bIns="48331" anchor="ctr"/>
            <a:lstStyle/>
            <a:p>
              <a:pPr algn="ctr" fontAlgn="auto">
                <a:spcBef>
                  <a:spcPts val="0"/>
                </a:spcBef>
                <a:spcAft>
                  <a:spcPts val="0"/>
                </a:spcAft>
                <a:defRPr/>
              </a:pPr>
              <a:endParaRPr lang="en-US" dirty="0"/>
            </a:p>
          </p:txBody>
        </p:sp>
        <p:cxnSp>
          <p:nvCxnSpPr>
            <p:cNvPr id="12" name="Straight Connector 11"/>
            <p:cNvCxnSpPr/>
            <p:nvPr/>
          </p:nvCxnSpPr>
          <p:spPr bwMode="auto">
            <a:xfrm>
              <a:off x="7234253" y="5829399"/>
              <a:ext cx="0" cy="257913"/>
            </a:xfrm>
            <a:prstGeom prst="line">
              <a:avLst/>
            </a:prstGeom>
            <a:ln w="25400" cap="rnd">
              <a:solidFill>
                <a:srgbClr val="00FFFF"/>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auto">
            <a:xfrm rot="5400000">
              <a:off x="7234254" y="5791135"/>
              <a:ext cx="0" cy="253241"/>
            </a:xfrm>
            <a:prstGeom prst="line">
              <a:avLst/>
            </a:prstGeom>
            <a:ln w="25400" cap="rnd">
              <a:solidFill>
                <a:srgbClr val="00FFFF"/>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auto">
            <a:xfrm flipH="1">
              <a:off x="7179305" y="6041937"/>
              <a:ext cx="107507" cy="0"/>
            </a:xfrm>
            <a:prstGeom prst="line">
              <a:avLst/>
            </a:prstGeom>
            <a:ln w="25400" cap="rnd">
              <a:solidFill>
                <a:srgbClr val="00FFFF"/>
              </a:solidFill>
            </a:ln>
          </p:spPr>
          <p:style>
            <a:lnRef idx="1">
              <a:schemeClr val="accent1"/>
            </a:lnRef>
            <a:fillRef idx="0">
              <a:schemeClr val="accent1"/>
            </a:fillRef>
            <a:effectRef idx="0">
              <a:schemeClr val="accent1"/>
            </a:effectRef>
            <a:fontRef idx="minor">
              <a:schemeClr val="tx1"/>
            </a:fontRef>
          </p:style>
        </p:cxnSp>
        <p:sp>
          <p:nvSpPr>
            <p:cNvPr id="15" name="Freeform 14"/>
            <p:cNvSpPr/>
            <p:nvPr/>
          </p:nvSpPr>
          <p:spPr>
            <a:xfrm rot="7363454">
              <a:off x="6346739" y="6055033"/>
              <a:ext cx="124180" cy="183959"/>
            </a:xfrm>
            <a:custGeom>
              <a:avLst/>
              <a:gdLst>
                <a:gd name="connsiteX0" fmla="*/ 57150 w 116681"/>
                <a:gd name="connsiteY0" fmla="*/ 0 h 176212"/>
                <a:gd name="connsiteX1" fmla="*/ 0 w 116681"/>
                <a:gd name="connsiteY1" fmla="*/ 176212 h 176212"/>
                <a:gd name="connsiteX2" fmla="*/ 57150 w 116681"/>
                <a:gd name="connsiteY2" fmla="*/ 123825 h 176212"/>
                <a:gd name="connsiteX3" fmla="*/ 116681 w 116681"/>
                <a:gd name="connsiteY3" fmla="*/ 171450 h 176212"/>
                <a:gd name="connsiteX4" fmla="*/ 57150 w 116681"/>
                <a:gd name="connsiteY4" fmla="*/ 0 h 176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681" h="176212">
                  <a:moveTo>
                    <a:pt x="57150" y="0"/>
                  </a:moveTo>
                  <a:lnTo>
                    <a:pt x="0" y="176212"/>
                  </a:lnTo>
                  <a:lnTo>
                    <a:pt x="57150" y="123825"/>
                  </a:lnTo>
                  <a:lnTo>
                    <a:pt x="116681" y="171450"/>
                  </a:lnTo>
                  <a:lnTo>
                    <a:pt x="57150" y="0"/>
                  </a:lnTo>
                  <a:close/>
                </a:path>
              </a:pathLst>
            </a:custGeom>
            <a:solidFill>
              <a:schemeClr val="tx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6661" tIns="48331" rIns="96661" bIns="48331" anchor="ctr"/>
            <a:lstStyle/>
            <a:p>
              <a:pPr algn="ctr" fontAlgn="auto">
                <a:spcBef>
                  <a:spcPts val="0"/>
                </a:spcBef>
                <a:spcAft>
                  <a:spcPts val="0"/>
                </a:spcAft>
                <a:defRPr/>
              </a:pPr>
              <a:endParaRPr lang="en-US" dirty="0"/>
            </a:p>
          </p:txBody>
        </p:sp>
        <p:sp>
          <p:nvSpPr>
            <p:cNvPr id="16" name="Freeform 15"/>
            <p:cNvSpPr/>
            <p:nvPr/>
          </p:nvSpPr>
          <p:spPr>
            <a:xfrm rot="9835990">
              <a:off x="7721623" y="5841338"/>
              <a:ext cx="124232" cy="188659"/>
            </a:xfrm>
            <a:custGeom>
              <a:avLst/>
              <a:gdLst>
                <a:gd name="connsiteX0" fmla="*/ 57150 w 116681"/>
                <a:gd name="connsiteY0" fmla="*/ 0 h 176212"/>
                <a:gd name="connsiteX1" fmla="*/ 0 w 116681"/>
                <a:gd name="connsiteY1" fmla="*/ 176212 h 176212"/>
                <a:gd name="connsiteX2" fmla="*/ 57150 w 116681"/>
                <a:gd name="connsiteY2" fmla="*/ 123825 h 176212"/>
                <a:gd name="connsiteX3" fmla="*/ 116681 w 116681"/>
                <a:gd name="connsiteY3" fmla="*/ 171450 h 176212"/>
                <a:gd name="connsiteX4" fmla="*/ 57150 w 116681"/>
                <a:gd name="connsiteY4" fmla="*/ 0 h 176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681" h="176212">
                  <a:moveTo>
                    <a:pt x="57150" y="0"/>
                  </a:moveTo>
                  <a:lnTo>
                    <a:pt x="0" y="176212"/>
                  </a:lnTo>
                  <a:lnTo>
                    <a:pt x="57150" y="123825"/>
                  </a:lnTo>
                  <a:lnTo>
                    <a:pt x="116681" y="171450"/>
                  </a:lnTo>
                  <a:lnTo>
                    <a:pt x="57150" y="0"/>
                  </a:lnTo>
                  <a:close/>
                </a:path>
              </a:pathLst>
            </a:custGeom>
            <a:solidFill>
              <a:schemeClr val="tx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6661" tIns="48331" rIns="96661" bIns="48331" anchor="ctr"/>
            <a:lstStyle/>
            <a:p>
              <a:pPr algn="ctr" fontAlgn="auto">
                <a:spcBef>
                  <a:spcPts val="0"/>
                </a:spcBef>
                <a:spcAft>
                  <a:spcPts val="0"/>
                </a:spcAft>
                <a:defRPr/>
              </a:pPr>
              <a:endParaRPr lang="en-US" dirty="0"/>
            </a:p>
          </p:txBody>
        </p:sp>
        <p:sp>
          <p:nvSpPr>
            <p:cNvPr id="17" name="Freeform 16"/>
            <p:cNvSpPr/>
            <p:nvPr/>
          </p:nvSpPr>
          <p:spPr>
            <a:xfrm rot="17979370">
              <a:off x="6153226" y="5075921"/>
              <a:ext cx="124180" cy="183958"/>
            </a:xfrm>
            <a:custGeom>
              <a:avLst/>
              <a:gdLst>
                <a:gd name="connsiteX0" fmla="*/ 57150 w 116681"/>
                <a:gd name="connsiteY0" fmla="*/ 0 h 176212"/>
                <a:gd name="connsiteX1" fmla="*/ 0 w 116681"/>
                <a:gd name="connsiteY1" fmla="*/ 176212 h 176212"/>
                <a:gd name="connsiteX2" fmla="*/ 57150 w 116681"/>
                <a:gd name="connsiteY2" fmla="*/ 123825 h 176212"/>
                <a:gd name="connsiteX3" fmla="*/ 116681 w 116681"/>
                <a:gd name="connsiteY3" fmla="*/ 171450 h 176212"/>
                <a:gd name="connsiteX4" fmla="*/ 57150 w 116681"/>
                <a:gd name="connsiteY4" fmla="*/ 0 h 176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681" h="176212">
                  <a:moveTo>
                    <a:pt x="57150" y="0"/>
                  </a:moveTo>
                  <a:lnTo>
                    <a:pt x="0" y="176212"/>
                  </a:lnTo>
                  <a:lnTo>
                    <a:pt x="57150" y="123825"/>
                  </a:lnTo>
                  <a:lnTo>
                    <a:pt x="116681" y="171450"/>
                  </a:lnTo>
                  <a:lnTo>
                    <a:pt x="57150" y="0"/>
                  </a:lnTo>
                  <a:close/>
                </a:path>
              </a:pathLst>
            </a:custGeom>
            <a:solidFill>
              <a:schemeClr val="tx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6661" tIns="48331" rIns="96661" bIns="48331" anchor="ctr"/>
            <a:lstStyle/>
            <a:p>
              <a:pPr algn="ctr" fontAlgn="auto">
                <a:spcBef>
                  <a:spcPts val="0"/>
                </a:spcBef>
                <a:spcAft>
                  <a:spcPts val="0"/>
                </a:spcAft>
                <a:defRPr/>
              </a:pPr>
              <a:endParaRPr lang="en-US" dirty="0"/>
            </a:p>
          </p:txBody>
        </p:sp>
        <p:sp>
          <p:nvSpPr>
            <p:cNvPr id="18" name="Rectangle 17"/>
            <p:cNvSpPr/>
            <p:nvPr/>
          </p:nvSpPr>
          <p:spPr>
            <a:xfrm rot="2700000">
              <a:off x="8099123" y="5012649"/>
              <a:ext cx="128956" cy="129010"/>
            </a:xfrm>
            <a:prstGeom prst="rect">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6661" tIns="48331" rIns="96661" bIns="48331" anchor="ctr"/>
            <a:lstStyle/>
            <a:p>
              <a:pPr algn="ctr" fontAlgn="auto">
                <a:spcBef>
                  <a:spcPts val="0"/>
                </a:spcBef>
                <a:spcAft>
                  <a:spcPts val="0"/>
                </a:spcAft>
                <a:defRPr/>
              </a:pPr>
              <a:endParaRPr lang="en-US" dirty="0"/>
            </a:p>
          </p:txBody>
        </p:sp>
        <p:sp>
          <p:nvSpPr>
            <p:cNvPr id="19" name="TextBox 214"/>
            <p:cNvSpPr txBox="1">
              <a:spLocks noChangeArrowheads="1"/>
            </p:cNvSpPr>
            <p:nvPr/>
          </p:nvSpPr>
          <p:spPr bwMode="auto">
            <a:xfrm>
              <a:off x="6136672" y="4936068"/>
              <a:ext cx="21480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800" b="1">
                  <a:solidFill>
                    <a:schemeClr val="tx1"/>
                  </a:solidFill>
                  <a:latin typeface="Arial" charset="0"/>
                </a:defRPr>
              </a:lvl1pPr>
              <a:lvl2pPr>
                <a:defRPr sz="2400">
                  <a:solidFill>
                    <a:schemeClr val="tx1"/>
                  </a:solidFill>
                  <a:latin typeface="Arial" charset="0"/>
                </a:defRPr>
              </a:lvl2pPr>
              <a:lvl3pPr>
                <a:defRPr sz="2000">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eaLnBrk="0" hangingPunct="0">
                <a:defRPr>
                  <a:solidFill>
                    <a:schemeClr val="tx1"/>
                  </a:solidFill>
                  <a:latin typeface="Arial" charset="0"/>
                </a:defRPr>
              </a:lvl6pPr>
              <a:lvl7pPr eaLnBrk="0" hangingPunct="0">
                <a:defRPr>
                  <a:solidFill>
                    <a:schemeClr val="tx1"/>
                  </a:solidFill>
                  <a:latin typeface="Arial" charset="0"/>
                </a:defRPr>
              </a:lvl7pPr>
              <a:lvl8pPr eaLnBrk="0" hangingPunct="0">
                <a:defRPr>
                  <a:solidFill>
                    <a:schemeClr val="tx1"/>
                  </a:solidFill>
                  <a:latin typeface="Arial" charset="0"/>
                </a:defRPr>
              </a:lvl8pPr>
              <a:lvl9pPr eaLnBrk="0" hangingPunct="0">
                <a:defRPr>
                  <a:solidFill>
                    <a:schemeClr val="tx1"/>
                  </a:solidFill>
                  <a:latin typeface="Arial" charset="0"/>
                </a:defRPr>
              </a:lvl9pPr>
            </a:lstStyle>
            <a:p>
              <a:r>
                <a:rPr lang="en-US" altLang="en-US" sz="1100" b="0">
                  <a:solidFill>
                    <a:schemeClr val="bg1"/>
                  </a:solidFill>
                  <a:latin typeface="Calibri" pitchFamily="34" charset="0"/>
                </a:rPr>
                <a:t>+16</a:t>
              </a:r>
            </a:p>
          </p:txBody>
        </p:sp>
        <p:sp>
          <p:nvSpPr>
            <p:cNvPr id="20" name="TextBox 218"/>
            <p:cNvSpPr txBox="1">
              <a:spLocks noChangeArrowheads="1"/>
            </p:cNvSpPr>
            <p:nvPr/>
          </p:nvSpPr>
          <p:spPr bwMode="auto">
            <a:xfrm>
              <a:off x="8056912" y="5173134"/>
              <a:ext cx="18755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800" b="1">
                  <a:solidFill>
                    <a:schemeClr val="tx1"/>
                  </a:solidFill>
                  <a:latin typeface="Arial" charset="0"/>
                </a:defRPr>
              </a:lvl1pPr>
              <a:lvl2pPr>
                <a:defRPr sz="2400">
                  <a:solidFill>
                    <a:schemeClr val="tx1"/>
                  </a:solidFill>
                  <a:latin typeface="Arial" charset="0"/>
                </a:defRPr>
              </a:lvl2pPr>
              <a:lvl3pPr>
                <a:defRPr sz="2000">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eaLnBrk="0" hangingPunct="0">
                <a:defRPr>
                  <a:solidFill>
                    <a:schemeClr val="tx1"/>
                  </a:solidFill>
                  <a:latin typeface="Arial" charset="0"/>
                </a:defRPr>
              </a:lvl6pPr>
              <a:lvl7pPr eaLnBrk="0" hangingPunct="0">
                <a:defRPr>
                  <a:solidFill>
                    <a:schemeClr val="tx1"/>
                  </a:solidFill>
                  <a:latin typeface="Arial" charset="0"/>
                </a:defRPr>
              </a:lvl7pPr>
              <a:lvl8pPr eaLnBrk="0" hangingPunct="0">
                <a:defRPr>
                  <a:solidFill>
                    <a:schemeClr val="tx1"/>
                  </a:solidFill>
                  <a:latin typeface="Arial" charset="0"/>
                </a:defRPr>
              </a:lvl8pPr>
              <a:lvl9pPr eaLnBrk="0" hangingPunct="0">
                <a:defRPr>
                  <a:solidFill>
                    <a:schemeClr val="tx1"/>
                  </a:solidFill>
                  <a:latin typeface="Arial" charset="0"/>
                </a:defRPr>
              </a:lvl9pPr>
            </a:lstStyle>
            <a:p>
              <a:r>
                <a:rPr lang="en-US" altLang="en-US" sz="1100" b="0">
                  <a:solidFill>
                    <a:schemeClr val="bg1"/>
                  </a:solidFill>
                  <a:latin typeface="Calibri" pitchFamily="34" charset="0"/>
                </a:rPr>
                <a:t>-09</a:t>
              </a:r>
            </a:p>
          </p:txBody>
        </p:sp>
        <p:sp>
          <p:nvSpPr>
            <p:cNvPr id="21" name="TextBox 221"/>
            <p:cNvSpPr txBox="1">
              <a:spLocks noChangeArrowheads="1"/>
            </p:cNvSpPr>
            <p:nvPr/>
          </p:nvSpPr>
          <p:spPr bwMode="auto">
            <a:xfrm>
              <a:off x="6728411" y="5239173"/>
              <a:ext cx="21480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800" b="1">
                  <a:solidFill>
                    <a:schemeClr val="tx1"/>
                  </a:solidFill>
                  <a:latin typeface="Arial" charset="0"/>
                </a:defRPr>
              </a:lvl1pPr>
              <a:lvl2pPr>
                <a:defRPr sz="2400">
                  <a:solidFill>
                    <a:schemeClr val="tx1"/>
                  </a:solidFill>
                  <a:latin typeface="Arial" charset="0"/>
                </a:defRPr>
              </a:lvl2pPr>
              <a:lvl3pPr>
                <a:defRPr sz="2000">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eaLnBrk="0" hangingPunct="0">
                <a:defRPr>
                  <a:solidFill>
                    <a:schemeClr val="tx1"/>
                  </a:solidFill>
                  <a:latin typeface="Arial" charset="0"/>
                </a:defRPr>
              </a:lvl6pPr>
              <a:lvl7pPr eaLnBrk="0" hangingPunct="0">
                <a:defRPr>
                  <a:solidFill>
                    <a:schemeClr val="tx1"/>
                  </a:solidFill>
                  <a:latin typeface="Arial" charset="0"/>
                </a:defRPr>
              </a:lvl7pPr>
              <a:lvl8pPr eaLnBrk="0" hangingPunct="0">
                <a:defRPr>
                  <a:solidFill>
                    <a:schemeClr val="tx1"/>
                  </a:solidFill>
                  <a:latin typeface="Arial" charset="0"/>
                </a:defRPr>
              </a:lvl8pPr>
              <a:lvl9pPr eaLnBrk="0" hangingPunct="0">
                <a:defRPr>
                  <a:solidFill>
                    <a:schemeClr val="tx1"/>
                  </a:solidFill>
                  <a:latin typeface="Arial" charset="0"/>
                </a:defRPr>
              </a:lvl9pPr>
            </a:lstStyle>
            <a:p>
              <a:r>
                <a:rPr lang="en-US" altLang="en-US" sz="1100" b="0">
                  <a:solidFill>
                    <a:schemeClr val="bg1"/>
                  </a:solidFill>
                  <a:latin typeface="Calibri" pitchFamily="34" charset="0"/>
                </a:rPr>
                <a:t>+10</a:t>
              </a:r>
            </a:p>
          </p:txBody>
        </p:sp>
        <p:sp>
          <p:nvSpPr>
            <p:cNvPr id="22" name="TextBox 222"/>
            <p:cNvSpPr txBox="1">
              <a:spLocks noChangeArrowheads="1"/>
            </p:cNvSpPr>
            <p:nvPr/>
          </p:nvSpPr>
          <p:spPr bwMode="auto">
            <a:xfrm>
              <a:off x="7690199" y="6041813"/>
              <a:ext cx="18755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800" b="1">
                  <a:solidFill>
                    <a:schemeClr val="tx1"/>
                  </a:solidFill>
                  <a:latin typeface="Arial" charset="0"/>
                </a:defRPr>
              </a:lvl1pPr>
              <a:lvl2pPr>
                <a:defRPr sz="2400">
                  <a:solidFill>
                    <a:schemeClr val="tx1"/>
                  </a:solidFill>
                  <a:latin typeface="Arial" charset="0"/>
                </a:defRPr>
              </a:lvl2pPr>
              <a:lvl3pPr>
                <a:defRPr sz="2000">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eaLnBrk="0" hangingPunct="0">
                <a:defRPr>
                  <a:solidFill>
                    <a:schemeClr val="tx1"/>
                  </a:solidFill>
                  <a:latin typeface="Arial" charset="0"/>
                </a:defRPr>
              </a:lvl6pPr>
              <a:lvl7pPr eaLnBrk="0" hangingPunct="0">
                <a:defRPr>
                  <a:solidFill>
                    <a:schemeClr val="tx1"/>
                  </a:solidFill>
                  <a:latin typeface="Arial" charset="0"/>
                </a:defRPr>
              </a:lvl7pPr>
              <a:lvl8pPr eaLnBrk="0" hangingPunct="0">
                <a:defRPr>
                  <a:solidFill>
                    <a:schemeClr val="tx1"/>
                  </a:solidFill>
                  <a:latin typeface="Arial" charset="0"/>
                </a:defRPr>
              </a:lvl8pPr>
              <a:lvl9pPr eaLnBrk="0" hangingPunct="0">
                <a:defRPr>
                  <a:solidFill>
                    <a:schemeClr val="tx1"/>
                  </a:solidFill>
                  <a:latin typeface="Arial" charset="0"/>
                </a:defRPr>
              </a:lvl9pPr>
            </a:lstStyle>
            <a:p>
              <a:r>
                <a:rPr lang="en-US" altLang="en-US" sz="1100" b="0">
                  <a:solidFill>
                    <a:schemeClr val="bg1"/>
                  </a:solidFill>
                  <a:latin typeface="Calibri" pitchFamily="34" charset="0"/>
                </a:rPr>
                <a:t>-25</a:t>
              </a:r>
            </a:p>
          </p:txBody>
        </p:sp>
        <p:sp>
          <p:nvSpPr>
            <p:cNvPr id="23" name="TextBox 225"/>
            <p:cNvSpPr txBox="1">
              <a:spLocks noChangeArrowheads="1"/>
            </p:cNvSpPr>
            <p:nvPr/>
          </p:nvSpPr>
          <p:spPr bwMode="auto">
            <a:xfrm>
              <a:off x="7905226" y="5327227"/>
              <a:ext cx="311706"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800" b="1">
                  <a:solidFill>
                    <a:schemeClr val="tx1"/>
                  </a:solidFill>
                  <a:latin typeface="Arial" charset="0"/>
                </a:defRPr>
              </a:lvl1pPr>
              <a:lvl2pPr>
                <a:defRPr sz="2400">
                  <a:solidFill>
                    <a:schemeClr val="tx1"/>
                  </a:solidFill>
                  <a:latin typeface="Arial" charset="0"/>
                </a:defRPr>
              </a:lvl2pPr>
              <a:lvl3pPr>
                <a:defRPr sz="2000">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eaLnBrk="0" hangingPunct="0">
                <a:defRPr>
                  <a:solidFill>
                    <a:schemeClr val="tx1"/>
                  </a:solidFill>
                  <a:latin typeface="Arial" charset="0"/>
                </a:defRPr>
              </a:lvl6pPr>
              <a:lvl7pPr eaLnBrk="0" hangingPunct="0">
                <a:defRPr>
                  <a:solidFill>
                    <a:schemeClr val="tx1"/>
                  </a:solidFill>
                  <a:latin typeface="Arial" charset="0"/>
                </a:defRPr>
              </a:lvl7pPr>
              <a:lvl8pPr eaLnBrk="0" hangingPunct="0">
                <a:defRPr>
                  <a:solidFill>
                    <a:schemeClr val="tx1"/>
                  </a:solidFill>
                  <a:latin typeface="Arial" charset="0"/>
                </a:defRPr>
              </a:lvl8pPr>
              <a:lvl9pPr eaLnBrk="0" hangingPunct="0">
                <a:defRPr>
                  <a:solidFill>
                    <a:schemeClr val="tx1"/>
                  </a:solidFill>
                  <a:latin typeface="Arial" charset="0"/>
                </a:defRPr>
              </a:lvl9pPr>
            </a:lstStyle>
            <a:p>
              <a:r>
                <a:rPr lang="en-US" altLang="en-US" sz="1000" b="0">
                  <a:solidFill>
                    <a:schemeClr val="bg1"/>
                  </a:solidFill>
                  <a:latin typeface="Calibri" pitchFamily="34" charset="0"/>
                </a:rPr>
                <a:t>5 nm</a:t>
              </a:r>
            </a:p>
          </p:txBody>
        </p:sp>
        <p:sp>
          <p:nvSpPr>
            <p:cNvPr id="24" name="TextBox 226"/>
            <p:cNvSpPr txBox="1">
              <a:spLocks noChangeArrowheads="1"/>
            </p:cNvSpPr>
            <p:nvPr/>
          </p:nvSpPr>
          <p:spPr bwMode="auto">
            <a:xfrm>
              <a:off x="6298358" y="5887721"/>
              <a:ext cx="21480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800" b="1">
                  <a:solidFill>
                    <a:schemeClr val="tx1"/>
                  </a:solidFill>
                  <a:latin typeface="Arial" charset="0"/>
                </a:defRPr>
              </a:lvl1pPr>
              <a:lvl2pPr>
                <a:defRPr sz="2400">
                  <a:solidFill>
                    <a:schemeClr val="tx1"/>
                  </a:solidFill>
                  <a:latin typeface="Arial" charset="0"/>
                </a:defRPr>
              </a:lvl2pPr>
              <a:lvl3pPr>
                <a:defRPr sz="2000">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eaLnBrk="0" hangingPunct="0">
                <a:defRPr>
                  <a:solidFill>
                    <a:schemeClr val="tx1"/>
                  </a:solidFill>
                  <a:latin typeface="Arial" charset="0"/>
                </a:defRPr>
              </a:lvl6pPr>
              <a:lvl7pPr eaLnBrk="0" hangingPunct="0">
                <a:defRPr>
                  <a:solidFill>
                    <a:schemeClr val="tx1"/>
                  </a:solidFill>
                  <a:latin typeface="Arial" charset="0"/>
                </a:defRPr>
              </a:lvl7pPr>
              <a:lvl8pPr eaLnBrk="0" hangingPunct="0">
                <a:defRPr>
                  <a:solidFill>
                    <a:schemeClr val="tx1"/>
                  </a:solidFill>
                  <a:latin typeface="Arial" charset="0"/>
                </a:defRPr>
              </a:lvl8pPr>
              <a:lvl9pPr eaLnBrk="0" hangingPunct="0">
                <a:defRPr>
                  <a:solidFill>
                    <a:schemeClr val="tx1"/>
                  </a:solidFill>
                  <a:latin typeface="Arial" charset="0"/>
                </a:defRPr>
              </a:lvl9pPr>
            </a:lstStyle>
            <a:p>
              <a:r>
                <a:rPr lang="en-US" altLang="en-US" sz="1100" b="0">
                  <a:solidFill>
                    <a:schemeClr val="bg1"/>
                  </a:solidFill>
                  <a:latin typeface="Calibri" pitchFamily="34" charset="0"/>
                </a:rPr>
                <a:t>+26</a:t>
              </a:r>
            </a:p>
          </p:txBody>
        </p:sp>
        <p:sp>
          <p:nvSpPr>
            <p:cNvPr id="25" name="TextBox 213"/>
            <p:cNvSpPr txBox="1">
              <a:spLocks noChangeArrowheads="1"/>
            </p:cNvSpPr>
            <p:nvPr/>
          </p:nvSpPr>
          <p:spPr bwMode="auto">
            <a:xfrm>
              <a:off x="6551675" y="4351114"/>
              <a:ext cx="21480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800" b="1">
                  <a:solidFill>
                    <a:schemeClr val="tx1"/>
                  </a:solidFill>
                  <a:latin typeface="Arial" charset="0"/>
                </a:defRPr>
              </a:lvl1pPr>
              <a:lvl2pPr>
                <a:defRPr sz="2400">
                  <a:solidFill>
                    <a:schemeClr val="tx1"/>
                  </a:solidFill>
                  <a:latin typeface="Arial" charset="0"/>
                </a:defRPr>
              </a:lvl2pPr>
              <a:lvl3pPr>
                <a:defRPr sz="2000">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eaLnBrk="0" hangingPunct="0">
                <a:defRPr>
                  <a:solidFill>
                    <a:schemeClr val="tx1"/>
                  </a:solidFill>
                  <a:latin typeface="Arial" charset="0"/>
                </a:defRPr>
              </a:lvl6pPr>
              <a:lvl7pPr eaLnBrk="0" hangingPunct="0">
                <a:defRPr>
                  <a:solidFill>
                    <a:schemeClr val="tx1"/>
                  </a:solidFill>
                  <a:latin typeface="Arial" charset="0"/>
                </a:defRPr>
              </a:lvl7pPr>
              <a:lvl8pPr eaLnBrk="0" hangingPunct="0">
                <a:defRPr>
                  <a:solidFill>
                    <a:schemeClr val="tx1"/>
                  </a:solidFill>
                  <a:latin typeface="Arial" charset="0"/>
                </a:defRPr>
              </a:lvl8pPr>
              <a:lvl9pPr eaLnBrk="0" hangingPunct="0">
                <a:defRPr>
                  <a:solidFill>
                    <a:schemeClr val="tx1"/>
                  </a:solidFill>
                  <a:latin typeface="Arial" charset="0"/>
                </a:defRPr>
              </a:lvl9pPr>
            </a:lstStyle>
            <a:p>
              <a:r>
                <a:rPr lang="en-US" altLang="en-US" sz="1100" b="0">
                  <a:solidFill>
                    <a:srgbClr val="FFFF00"/>
                  </a:solidFill>
                  <a:latin typeface="Calibri" pitchFamily="34" charset="0"/>
                </a:rPr>
                <a:t>+09</a:t>
              </a:r>
            </a:p>
          </p:txBody>
        </p:sp>
        <p:cxnSp>
          <p:nvCxnSpPr>
            <p:cNvPr id="26" name="Straight Arrow Connector 25"/>
            <p:cNvCxnSpPr/>
            <p:nvPr/>
          </p:nvCxnSpPr>
          <p:spPr>
            <a:xfrm>
              <a:off x="6883060" y="4606702"/>
              <a:ext cx="0" cy="171942"/>
            </a:xfrm>
            <a:prstGeom prst="straightConnector1">
              <a:avLst/>
            </a:prstGeom>
            <a:ln w="127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27" name="Oval 26"/>
            <p:cNvSpPr/>
            <p:nvPr/>
          </p:nvSpPr>
          <p:spPr>
            <a:xfrm>
              <a:off x="6541422" y="4570880"/>
              <a:ext cx="279522" cy="286569"/>
            </a:xfrm>
            <a:prstGeom prst="ellipse">
              <a:avLst/>
            </a:prstGeom>
            <a:noFill/>
            <a:ln w="158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lIns="96661" tIns="48331" rIns="96661" bIns="48331" anchor="ctr"/>
            <a:lstStyle/>
            <a:p>
              <a:pPr algn="ctr">
                <a:defRPr/>
              </a:pPr>
              <a:endParaRPr lang="en-US" dirty="0"/>
            </a:p>
          </p:txBody>
        </p:sp>
        <p:sp>
          <p:nvSpPr>
            <p:cNvPr id="28" name="Freeform 27"/>
            <p:cNvSpPr/>
            <p:nvPr/>
          </p:nvSpPr>
          <p:spPr bwMode="auto">
            <a:xfrm rot="7662292">
              <a:off x="6619093" y="4619798"/>
              <a:ext cx="124180" cy="183959"/>
            </a:xfrm>
            <a:custGeom>
              <a:avLst/>
              <a:gdLst>
                <a:gd name="connsiteX0" fmla="*/ 57150 w 116681"/>
                <a:gd name="connsiteY0" fmla="*/ 0 h 176212"/>
                <a:gd name="connsiteX1" fmla="*/ 0 w 116681"/>
                <a:gd name="connsiteY1" fmla="*/ 176212 h 176212"/>
                <a:gd name="connsiteX2" fmla="*/ 57150 w 116681"/>
                <a:gd name="connsiteY2" fmla="*/ 123825 h 176212"/>
                <a:gd name="connsiteX3" fmla="*/ 116681 w 116681"/>
                <a:gd name="connsiteY3" fmla="*/ 171450 h 176212"/>
                <a:gd name="connsiteX4" fmla="*/ 57150 w 116681"/>
                <a:gd name="connsiteY4" fmla="*/ 0 h 176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681" h="176212">
                  <a:moveTo>
                    <a:pt x="57150" y="0"/>
                  </a:moveTo>
                  <a:lnTo>
                    <a:pt x="0" y="176212"/>
                  </a:lnTo>
                  <a:lnTo>
                    <a:pt x="57150" y="123825"/>
                  </a:lnTo>
                  <a:lnTo>
                    <a:pt x="116681" y="171450"/>
                  </a:lnTo>
                  <a:lnTo>
                    <a:pt x="57150" y="0"/>
                  </a:lnTo>
                  <a:close/>
                </a:path>
              </a:pathLst>
            </a:custGeom>
            <a:solidFill>
              <a:srgbClr val="FFFF00"/>
            </a:solidFill>
            <a:ln w="127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lIns="96661" tIns="48331" rIns="96661" bIns="48331" anchor="ctr"/>
            <a:lstStyle/>
            <a:p>
              <a:pPr algn="ctr" fontAlgn="auto">
                <a:spcBef>
                  <a:spcPts val="0"/>
                </a:spcBef>
                <a:spcAft>
                  <a:spcPts val="0"/>
                </a:spcAft>
                <a:defRPr/>
              </a:pPr>
              <a:endParaRPr lang="en-US" dirty="0"/>
            </a:p>
          </p:txBody>
        </p:sp>
        <p:sp>
          <p:nvSpPr>
            <p:cNvPr id="29" name="TextBox 213"/>
            <p:cNvSpPr txBox="1">
              <a:spLocks noChangeArrowheads="1"/>
            </p:cNvSpPr>
            <p:nvPr/>
          </p:nvSpPr>
          <p:spPr bwMode="auto">
            <a:xfrm>
              <a:off x="6451711" y="4854788"/>
              <a:ext cx="479298"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800" b="1">
                  <a:solidFill>
                    <a:schemeClr val="tx1"/>
                  </a:solidFill>
                  <a:latin typeface="Arial" charset="0"/>
                </a:defRPr>
              </a:lvl1pPr>
              <a:lvl2pPr>
                <a:defRPr sz="2400">
                  <a:solidFill>
                    <a:schemeClr val="tx1"/>
                  </a:solidFill>
                  <a:latin typeface="Arial" charset="0"/>
                </a:defRPr>
              </a:lvl2pPr>
              <a:lvl3pPr>
                <a:defRPr sz="2000">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eaLnBrk="0" hangingPunct="0">
                <a:defRPr>
                  <a:solidFill>
                    <a:schemeClr val="tx1"/>
                  </a:solidFill>
                  <a:latin typeface="Arial" charset="0"/>
                </a:defRPr>
              </a:lvl6pPr>
              <a:lvl7pPr eaLnBrk="0" hangingPunct="0">
                <a:defRPr>
                  <a:solidFill>
                    <a:schemeClr val="tx1"/>
                  </a:solidFill>
                  <a:latin typeface="Arial" charset="0"/>
                </a:defRPr>
              </a:lvl7pPr>
              <a:lvl8pPr eaLnBrk="0" hangingPunct="0">
                <a:defRPr>
                  <a:solidFill>
                    <a:schemeClr val="tx1"/>
                  </a:solidFill>
                  <a:latin typeface="Arial" charset="0"/>
                </a:defRPr>
              </a:lvl8pPr>
              <a:lvl9pPr eaLnBrk="0" hangingPunct="0">
                <a:defRPr>
                  <a:solidFill>
                    <a:schemeClr val="tx1"/>
                  </a:solidFill>
                  <a:latin typeface="Arial" charset="0"/>
                </a:defRPr>
              </a:lvl9pPr>
            </a:lstStyle>
            <a:p>
              <a:r>
                <a:rPr lang="en-US" altLang="en-US" sz="1100" b="0">
                  <a:solidFill>
                    <a:srgbClr val="FFFF00"/>
                  </a:solidFill>
                  <a:latin typeface="Calibri" pitchFamily="34" charset="0"/>
                </a:rPr>
                <a:t>UAL 455</a:t>
              </a:r>
            </a:p>
          </p:txBody>
        </p:sp>
        <p:sp>
          <p:nvSpPr>
            <p:cNvPr id="30" name="TextBox 220"/>
            <p:cNvSpPr txBox="1">
              <a:spLocks noChangeArrowheads="1"/>
            </p:cNvSpPr>
            <p:nvPr/>
          </p:nvSpPr>
          <p:spPr bwMode="auto">
            <a:xfrm>
              <a:off x="7079265" y="4074160"/>
              <a:ext cx="216406"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800" b="1">
                  <a:solidFill>
                    <a:schemeClr val="tx1"/>
                  </a:solidFill>
                  <a:latin typeface="Arial" charset="0"/>
                </a:defRPr>
              </a:lvl1pPr>
              <a:lvl2pPr>
                <a:defRPr sz="2400">
                  <a:solidFill>
                    <a:schemeClr val="tx1"/>
                  </a:solidFill>
                  <a:latin typeface="Arial" charset="0"/>
                </a:defRPr>
              </a:lvl2pPr>
              <a:lvl3pPr>
                <a:defRPr sz="2000">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eaLnBrk="0" hangingPunct="0">
                <a:defRPr>
                  <a:solidFill>
                    <a:schemeClr val="tx1"/>
                  </a:solidFill>
                  <a:latin typeface="Arial" charset="0"/>
                </a:defRPr>
              </a:lvl6pPr>
              <a:lvl7pPr eaLnBrk="0" hangingPunct="0">
                <a:defRPr>
                  <a:solidFill>
                    <a:schemeClr val="tx1"/>
                  </a:solidFill>
                  <a:latin typeface="Arial" charset="0"/>
                </a:defRPr>
              </a:lvl7pPr>
              <a:lvl8pPr eaLnBrk="0" hangingPunct="0">
                <a:defRPr>
                  <a:solidFill>
                    <a:schemeClr val="tx1"/>
                  </a:solidFill>
                  <a:latin typeface="Arial" charset="0"/>
                </a:defRPr>
              </a:lvl8pPr>
              <a:lvl9pPr eaLnBrk="0" hangingPunct="0">
                <a:defRPr>
                  <a:solidFill>
                    <a:schemeClr val="tx1"/>
                  </a:solidFill>
                  <a:latin typeface="Arial" charset="0"/>
                </a:defRPr>
              </a:lvl9pPr>
            </a:lstStyle>
            <a:p>
              <a:r>
                <a:rPr lang="en-US" altLang="en-US" sz="1100" b="0">
                  <a:solidFill>
                    <a:srgbClr val="00FFFF"/>
                  </a:solidFill>
                  <a:latin typeface="Calibri" pitchFamily="34" charset="0"/>
                </a:rPr>
                <a:t>075</a:t>
              </a:r>
            </a:p>
          </p:txBody>
        </p:sp>
        <p:sp>
          <p:nvSpPr>
            <p:cNvPr id="31" name="Rectangle 30"/>
            <p:cNvSpPr/>
            <p:nvPr/>
          </p:nvSpPr>
          <p:spPr>
            <a:xfrm>
              <a:off x="7038349" y="4098041"/>
              <a:ext cx="389419" cy="191046"/>
            </a:xfrm>
            <a:prstGeom prst="rect">
              <a:avLst/>
            </a:prstGeom>
            <a:noFill/>
            <a:ln w="12700">
              <a:solidFill>
                <a:srgbClr val="00FFFF"/>
              </a:solidFill>
            </a:ln>
          </p:spPr>
          <p:style>
            <a:lnRef idx="2">
              <a:schemeClr val="accent1">
                <a:shade val="50000"/>
              </a:schemeClr>
            </a:lnRef>
            <a:fillRef idx="1">
              <a:schemeClr val="accent1"/>
            </a:fillRef>
            <a:effectRef idx="0">
              <a:schemeClr val="accent1"/>
            </a:effectRef>
            <a:fontRef idx="minor">
              <a:schemeClr val="lt1"/>
            </a:fontRef>
          </p:style>
          <p:txBody>
            <a:bodyPr lIns="96661" tIns="48331" rIns="96661" bIns="48331" anchor="ctr"/>
            <a:lstStyle/>
            <a:p>
              <a:pPr algn="ctr">
                <a:defRPr/>
              </a:pPr>
              <a:endParaRPr lang="en-US" dirty="0"/>
            </a:p>
          </p:txBody>
        </p:sp>
        <p:sp>
          <p:nvSpPr>
            <p:cNvPr id="32" name="TextBox 220"/>
            <p:cNvSpPr txBox="1">
              <a:spLocks noChangeArrowheads="1"/>
            </p:cNvSpPr>
            <p:nvPr/>
          </p:nvSpPr>
          <p:spPr bwMode="auto">
            <a:xfrm>
              <a:off x="7408497" y="4082627"/>
              <a:ext cx="98" cy="254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800" b="1">
                  <a:solidFill>
                    <a:schemeClr val="tx1"/>
                  </a:solidFill>
                  <a:latin typeface="Arial" charset="0"/>
                </a:defRPr>
              </a:lvl1pPr>
              <a:lvl2pPr>
                <a:defRPr sz="2400">
                  <a:solidFill>
                    <a:schemeClr val="tx1"/>
                  </a:solidFill>
                  <a:latin typeface="Arial" charset="0"/>
                </a:defRPr>
              </a:lvl2pPr>
              <a:lvl3pPr>
                <a:defRPr sz="2000">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eaLnBrk="0" hangingPunct="0">
                <a:defRPr>
                  <a:solidFill>
                    <a:schemeClr val="tx1"/>
                  </a:solidFill>
                  <a:latin typeface="Arial" charset="0"/>
                </a:defRPr>
              </a:lvl6pPr>
              <a:lvl7pPr eaLnBrk="0" hangingPunct="0">
                <a:defRPr>
                  <a:solidFill>
                    <a:schemeClr val="tx1"/>
                  </a:solidFill>
                  <a:latin typeface="Arial" charset="0"/>
                </a:defRPr>
              </a:lvl7pPr>
              <a:lvl8pPr eaLnBrk="0" hangingPunct="0">
                <a:defRPr>
                  <a:solidFill>
                    <a:schemeClr val="tx1"/>
                  </a:solidFill>
                  <a:latin typeface="Arial" charset="0"/>
                </a:defRPr>
              </a:lvl8pPr>
              <a:lvl9pPr eaLnBrk="0" hangingPunct="0">
                <a:defRPr>
                  <a:solidFill>
                    <a:schemeClr val="tx1"/>
                  </a:solidFill>
                  <a:latin typeface="Arial" charset="0"/>
                </a:defRPr>
              </a:lvl9pPr>
            </a:lstStyle>
            <a:p>
              <a:endParaRPr lang="en-US" altLang="en-US" sz="1100" b="0">
                <a:solidFill>
                  <a:srgbClr val="00FFFF"/>
                </a:solidFill>
                <a:latin typeface="Calibri" pitchFamily="34" charset="0"/>
              </a:endParaRPr>
            </a:p>
          </p:txBody>
        </p:sp>
        <p:cxnSp>
          <p:nvCxnSpPr>
            <p:cNvPr id="33" name="Straight Connector 32"/>
            <p:cNvCxnSpPr/>
            <p:nvPr/>
          </p:nvCxnSpPr>
          <p:spPr>
            <a:xfrm flipH="1">
              <a:off x="7234253" y="4289087"/>
              <a:ext cx="4778" cy="1533147"/>
            </a:xfrm>
            <a:prstGeom prst="line">
              <a:avLst/>
            </a:prstGeom>
            <a:ln>
              <a:solidFill>
                <a:srgbClr val="00FFFF"/>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6694323" y="4723717"/>
              <a:ext cx="253241" cy="219703"/>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35" name="Rectangle 34"/>
          <p:cNvSpPr/>
          <p:nvPr/>
        </p:nvSpPr>
        <p:spPr>
          <a:xfrm>
            <a:off x="261415" y="6321623"/>
            <a:ext cx="3145285" cy="307777"/>
          </a:xfrm>
          <a:prstGeom prst="rect">
            <a:avLst/>
          </a:prstGeom>
        </p:spPr>
        <p:txBody>
          <a:bodyPr wrap="none">
            <a:spAutoFit/>
          </a:bodyPr>
          <a:lstStyle/>
          <a:p>
            <a:r>
              <a:rPr lang="en-US" sz="1400" dirty="0" smtClean="0">
                <a:solidFill>
                  <a:schemeClr val="bg1"/>
                </a:solidFill>
                <a:latin typeface="Calibri" panose="020F0502020204030204" pitchFamily="34" charset="0"/>
              </a:rPr>
              <a:t>FY16 Human Factors REDAC Fall Meeting</a:t>
            </a:r>
            <a:endParaRPr lang="en-US" sz="14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5077350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762000"/>
            <a:ext cx="7772400" cy="1362075"/>
          </a:xfrm>
        </p:spPr>
        <p:txBody>
          <a:bodyPr/>
          <a:lstStyle/>
          <a:p>
            <a:r>
              <a:rPr lang="en-US" dirty="0"/>
              <a:t>UAS Assessment for </a:t>
            </a:r>
            <a:r>
              <a:rPr lang="en-US" dirty="0" err="1"/>
              <a:t>En</a:t>
            </a:r>
            <a:r>
              <a:rPr lang="en-US" dirty="0"/>
              <a:t> Route Contingency Operations</a:t>
            </a:r>
            <a:br>
              <a:rPr lang="en-US" dirty="0"/>
            </a:br>
            <a:r>
              <a:rPr lang="en-US" dirty="0"/>
              <a:t/>
            </a:r>
            <a:br>
              <a:rPr lang="en-US" dirty="0"/>
            </a:br>
            <a:r>
              <a:rPr lang="en-US" dirty="0"/>
              <a:t/>
            </a:r>
            <a:br>
              <a:rPr lang="en-US" dirty="0"/>
            </a:br>
            <a:endParaRPr lang="en-US" dirty="0"/>
          </a:p>
        </p:txBody>
      </p:sp>
      <p:sp>
        <p:nvSpPr>
          <p:cNvPr id="3" name="Slide Number Placeholder 2"/>
          <p:cNvSpPr>
            <a:spLocks noGrp="1"/>
          </p:cNvSpPr>
          <p:nvPr>
            <p:ph type="sldNum" sz="quarter" idx="10"/>
          </p:nvPr>
        </p:nvSpPr>
        <p:spPr/>
        <p:txBody>
          <a:bodyPr/>
          <a:lstStyle/>
          <a:p>
            <a:pPr>
              <a:defRPr/>
            </a:pPr>
            <a:fld id="{912EE38F-6531-4F65-B842-D6CB9F70EFDF}" type="slidenum">
              <a:rPr lang="en-US" smtClean="0"/>
              <a:pPr>
                <a:defRPr/>
              </a:pPr>
              <a:t>12</a:t>
            </a:fld>
            <a:endParaRPr lang="en-US" dirty="0"/>
          </a:p>
        </p:txBody>
      </p:sp>
      <p:sp>
        <p:nvSpPr>
          <p:cNvPr id="4" name="Rectangle 3"/>
          <p:cNvSpPr/>
          <p:nvPr/>
        </p:nvSpPr>
        <p:spPr>
          <a:xfrm>
            <a:off x="261415" y="6321623"/>
            <a:ext cx="3145285" cy="307777"/>
          </a:xfrm>
          <a:prstGeom prst="rect">
            <a:avLst/>
          </a:prstGeom>
        </p:spPr>
        <p:txBody>
          <a:bodyPr wrap="none">
            <a:spAutoFit/>
          </a:bodyPr>
          <a:lstStyle/>
          <a:p>
            <a:r>
              <a:rPr lang="en-US" sz="1400" dirty="0" smtClean="0">
                <a:solidFill>
                  <a:schemeClr val="bg1"/>
                </a:solidFill>
                <a:latin typeface="Calibri" panose="020F0502020204030204" pitchFamily="34" charset="0"/>
              </a:rPr>
              <a:t>FY16 Human Factors REDAC Fall Meeting</a:t>
            </a:r>
            <a:endParaRPr lang="en-US" sz="14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36220283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UAS Assessment for </a:t>
            </a:r>
            <a:r>
              <a:rPr lang="en-US" dirty="0" err="1"/>
              <a:t>En</a:t>
            </a:r>
            <a:r>
              <a:rPr lang="en-US" dirty="0"/>
              <a:t> Route Contingency Operations</a:t>
            </a:r>
            <a:endParaRPr lang="en-US" sz="2000" dirty="0"/>
          </a:p>
        </p:txBody>
      </p:sp>
      <p:sp>
        <p:nvSpPr>
          <p:cNvPr id="3" name="Slide Number Placeholder 2"/>
          <p:cNvSpPr>
            <a:spLocks noGrp="1"/>
          </p:cNvSpPr>
          <p:nvPr>
            <p:ph type="sldNum" sz="quarter" idx="10"/>
          </p:nvPr>
        </p:nvSpPr>
        <p:spPr/>
        <p:txBody>
          <a:bodyPr/>
          <a:lstStyle/>
          <a:p>
            <a:pPr>
              <a:defRPr/>
            </a:pPr>
            <a:fld id="{912EE38F-6531-4F65-B842-D6CB9F70EFDF}" type="slidenum">
              <a:rPr lang="en-US" smtClean="0"/>
              <a:pPr>
                <a:defRPr/>
              </a:pPr>
              <a:t>13</a:t>
            </a:fld>
            <a:endParaRPr lang="en-US" dirty="0"/>
          </a:p>
        </p:txBody>
      </p:sp>
      <p:sp>
        <p:nvSpPr>
          <p:cNvPr id="4" name="Text Placeholder 3"/>
          <p:cNvSpPr>
            <a:spLocks noGrp="1"/>
          </p:cNvSpPr>
          <p:nvPr>
            <p:ph type="body" sz="quarter" idx="11"/>
          </p:nvPr>
        </p:nvSpPr>
        <p:spPr/>
        <p:txBody>
          <a:bodyPr>
            <a:normAutofit fontScale="77500" lnSpcReduction="20000"/>
          </a:bodyPr>
          <a:lstStyle/>
          <a:p>
            <a:r>
              <a:rPr lang="en-US" dirty="0"/>
              <a:t>Mitigation of the impact of UAS  </a:t>
            </a:r>
            <a:r>
              <a:rPr lang="en-US" dirty="0" err="1"/>
              <a:t>en</a:t>
            </a:r>
            <a:r>
              <a:rPr lang="en-US" dirty="0"/>
              <a:t> route contingency operations. </a:t>
            </a:r>
          </a:p>
          <a:p>
            <a:r>
              <a:rPr lang="en-US" dirty="0"/>
              <a:t>A literature review and user needs analysis will be conducted and used to develop a study plan to investigate potential procedures and technological solutions to mitigate the workload and safety impact of UAS contingency operations (such as loss of control link). </a:t>
            </a:r>
          </a:p>
          <a:p>
            <a:r>
              <a:rPr lang="en-US" dirty="0"/>
              <a:t>From an ATC perspective, it is critical that the UAS behaves in a predictable manner and is compatible with manned aircraft operations. However, there are unique needs of UAS operations that arise during various contingency conditions, for example, the need to reacquire a lost control link</a:t>
            </a:r>
            <a:r>
              <a:rPr lang="en-US" dirty="0" smtClean="0"/>
              <a:t>.</a:t>
            </a:r>
          </a:p>
          <a:p>
            <a:endParaRPr lang="en-US" dirty="0"/>
          </a:p>
          <a:p>
            <a:pPr marL="114300" indent="-114300">
              <a:buFont typeface="Wingdings" pitchFamily="2" charset="2"/>
              <a:buChar char="§"/>
            </a:pPr>
            <a:r>
              <a:rPr lang="en-US" dirty="0" smtClean="0">
                <a:cs typeface="Arial" pitchFamily="34" charset="0"/>
              </a:rPr>
              <a:t>Sponsor</a:t>
            </a:r>
            <a:r>
              <a:rPr lang="en-US" dirty="0">
                <a:cs typeface="Arial" pitchFamily="34" charset="0"/>
              </a:rPr>
              <a:t>:  Brett </a:t>
            </a:r>
            <a:r>
              <a:rPr lang="en-US" dirty="0" err="1">
                <a:cs typeface="Arial" pitchFamily="34" charset="0"/>
              </a:rPr>
              <a:t>Steffey</a:t>
            </a:r>
            <a:r>
              <a:rPr lang="en-US" dirty="0">
                <a:cs typeface="Arial" pitchFamily="34" charset="0"/>
              </a:rPr>
              <a:t> (AJV-8) </a:t>
            </a:r>
          </a:p>
          <a:p>
            <a:pPr marL="114300" indent="-114300">
              <a:buFont typeface="Wingdings" pitchFamily="2" charset="2"/>
              <a:buChar char="§"/>
            </a:pPr>
            <a:r>
              <a:rPr lang="en-US" dirty="0">
                <a:cs typeface="Arial" pitchFamily="34" charset="0"/>
              </a:rPr>
              <a:t>Other stakeholders: AFS-86, AJV-7, AJC-115, NATCA</a:t>
            </a:r>
          </a:p>
          <a:p>
            <a:pPr marL="0" indent="0">
              <a:buNone/>
            </a:pPr>
            <a:endParaRPr lang="en-US" dirty="0">
              <a:cs typeface="Arial" pitchFamily="34" charset="0"/>
            </a:endParaRPr>
          </a:p>
          <a:p>
            <a:endParaRPr lang="en-US" dirty="0"/>
          </a:p>
          <a:p>
            <a:endParaRPr lang="en-US" dirty="0"/>
          </a:p>
        </p:txBody>
      </p:sp>
      <p:sp>
        <p:nvSpPr>
          <p:cNvPr id="5" name="Text Placeholder 4"/>
          <p:cNvSpPr>
            <a:spLocks noGrp="1"/>
          </p:cNvSpPr>
          <p:nvPr>
            <p:ph type="body" sz="quarter" idx="12"/>
          </p:nvPr>
        </p:nvSpPr>
        <p:spPr/>
        <p:txBody>
          <a:bodyPr/>
          <a:lstStyle/>
          <a:p>
            <a:r>
              <a:rPr lang="en-US" dirty="0"/>
              <a:t>Research plan to test controller and pilot performance with procedures and technology to mitigate the effects of contingency operations in a human-in-the-loop simulation.</a:t>
            </a:r>
          </a:p>
          <a:p>
            <a:endParaRPr lang="en-US" dirty="0"/>
          </a:p>
        </p:txBody>
      </p:sp>
      <p:sp>
        <p:nvSpPr>
          <p:cNvPr id="6" name="Text Placeholder 5"/>
          <p:cNvSpPr>
            <a:spLocks noGrp="1"/>
          </p:cNvSpPr>
          <p:nvPr>
            <p:ph type="body" sz="quarter" idx="13"/>
          </p:nvPr>
        </p:nvSpPr>
        <p:spPr/>
        <p:txBody>
          <a:bodyPr>
            <a:normAutofit/>
          </a:bodyPr>
          <a:lstStyle/>
          <a:p>
            <a:pPr>
              <a:spcBef>
                <a:spcPts val="0"/>
              </a:spcBef>
            </a:pPr>
            <a:r>
              <a:rPr lang="en-US" sz="1200" dirty="0" smtClean="0"/>
              <a:t>Delivered </a:t>
            </a:r>
            <a:r>
              <a:rPr lang="en-US" sz="1200" dirty="0"/>
              <a:t>literature review</a:t>
            </a:r>
          </a:p>
          <a:p>
            <a:pPr>
              <a:spcBef>
                <a:spcPts val="0"/>
              </a:spcBef>
            </a:pPr>
            <a:r>
              <a:rPr lang="en-US" sz="1200" dirty="0"/>
              <a:t>Site visits to Los Angeles, Minneapolis, and Chicago ARTCCs and Joshua TRACON to conduct</a:t>
            </a:r>
            <a:r>
              <a:rPr lang="en-US" sz="1200" dirty="0">
                <a:cs typeface="Arial" pitchFamily="34" charset="0"/>
              </a:rPr>
              <a:t> knowledge elicitation interviews</a:t>
            </a:r>
            <a:r>
              <a:rPr lang="en-US" sz="1200" dirty="0"/>
              <a:t> with controllers on current UAS lost link, lost </a:t>
            </a:r>
            <a:r>
              <a:rPr lang="en-US" sz="1200" dirty="0" err="1"/>
              <a:t>comm</a:t>
            </a:r>
            <a:r>
              <a:rPr lang="en-US" sz="1200" dirty="0"/>
              <a:t>, &amp; other contingencies and explore procedures and technological enhancements to mitigate the impact of contingency operations</a:t>
            </a:r>
          </a:p>
          <a:p>
            <a:pPr>
              <a:spcBef>
                <a:spcPts val="0"/>
              </a:spcBef>
            </a:pPr>
            <a:r>
              <a:rPr lang="en-US" sz="1200" dirty="0"/>
              <a:t>Knowledge elicitation interviews with Reaper &amp; Global Hawk pilots regarding contingency operations and flight </a:t>
            </a:r>
            <a:r>
              <a:rPr lang="en-US" sz="1200" dirty="0" err="1"/>
              <a:t>replanning</a:t>
            </a:r>
            <a:r>
              <a:rPr lang="en-US" sz="1200" dirty="0"/>
              <a:t> capabilities</a:t>
            </a:r>
          </a:p>
          <a:p>
            <a:endParaRPr lang="en-US" sz="1200" dirty="0">
              <a:latin typeface="+mn-lt"/>
            </a:endParaRPr>
          </a:p>
        </p:txBody>
      </p:sp>
      <p:graphicFrame>
        <p:nvGraphicFramePr>
          <p:cNvPr id="8" name="Group 180" descr="table" title="IALowVis"/>
          <p:cNvGraphicFramePr>
            <a:graphicFrameLocks noGrp="1"/>
          </p:cNvGraphicFramePr>
          <p:nvPr>
            <p:extLst>
              <p:ext uri="{D42A27DB-BD31-4B8C-83A1-F6EECF244321}">
                <p14:modId xmlns:p14="http://schemas.microsoft.com/office/powerpoint/2010/main" val="1106721869"/>
              </p:ext>
            </p:extLst>
          </p:nvPr>
        </p:nvGraphicFramePr>
        <p:xfrm>
          <a:off x="267277" y="3810000"/>
          <a:ext cx="3999923" cy="2103120"/>
        </p:xfrm>
        <a:graphic>
          <a:graphicData uri="http://schemas.openxmlformats.org/drawingml/2006/table">
            <a:tbl>
              <a:tblPr firstRow="1">
                <a:tableStyleId>{2D5ABB26-0587-4C30-8999-92F81FD0307C}</a:tableStyleId>
              </a:tblPr>
              <a:tblGrid>
                <a:gridCol w="2933123">
                  <a:extLst>
                    <a:ext uri="{9D8B030D-6E8A-4147-A177-3AD203B41FA5}">
                      <a16:colId xmlns:a16="http://schemas.microsoft.com/office/drawing/2014/main" xmlns="" val="20000"/>
                    </a:ext>
                  </a:extLst>
                </a:gridCol>
                <a:gridCol w="1066800">
                  <a:extLst>
                    <a:ext uri="{9D8B030D-6E8A-4147-A177-3AD203B41FA5}">
                      <a16:colId xmlns:a16="http://schemas.microsoft.com/office/drawing/2014/main" xmlns="" val="20002"/>
                    </a:ext>
                  </a:extLst>
                </a:gridCol>
              </a:tblGrid>
              <a:tr h="209022">
                <a:tc>
                  <a:txBody>
                    <a:bodyPr/>
                    <a:lstStyle/>
                    <a:p>
                      <a:pPr marL="171450" indent="-171450">
                        <a:buFont typeface="Arial" panose="020B0604020202020204" pitchFamily="34" charset="0"/>
                        <a:buChar char="•"/>
                      </a:pPr>
                      <a:r>
                        <a:rPr lang="en-US" sz="900" b="0" i="0" u="none" strike="noStrike" kern="1200" baseline="0" dirty="0">
                          <a:solidFill>
                            <a:schemeClr val="dk1"/>
                          </a:solidFill>
                          <a:latin typeface="+mn-lt"/>
                          <a:ea typeface="+mn-ea"/>
                          <a:cs typeface="+mn-cs"/>
                        </a:rPr>
                        <a:t>Literature review and baseline of current Procedures</a:t>
                      </a:r>
                      <a:endParaRPr lang="en-US" sz="900" dirty="0"/>
                    </a:p>
                  </a:txBody>
                  <a:tcPr marL="45720" marR="45720" anchor="ctr" horzOverflow="overflow"/>
                </a:tc>
                <a:tc>
                  <a:txBody>
                    <a:bodyPr/>
                    <a:lstStyle/>
                    <a:p>
                      <a:pPr marL="0" marR="0" lvl="0" indent="0" algn="ctr" defTabSz="914400" rtl="0" eaLnBrk="0" fontAlgn="base" latinLnBrk="0" hangingPunct="0">
                        <a:lnSpc>
                          <a:spcPct val="100000"/>
                        </a:lnSpc>
                        <a:spcBef>
                          <a:spcPts val="0"/>
                        </a:spcBef>
                        <a:spcAft>
                          <a:spcPts val="0"/>
                        </a:spcAft>
                        <a:buClr>
                          <a:schemeClr val="tx1"/>
                        </a:buClr>
                        <a:buSzPct val="70000"/>
                        <a:buFont typeface="Wingdings" pitchFamily="2" charset="2"/>
                        <a:buNone/>
                        <a:tabLst/>
                      </a:pPr>
                      <a:r>
                        <a:rPr kumimoji="0" lang="en-US" sz="900" b="1" i="0" u="none" strike="noStrike" cap="none" normalizeH="0" baseline="0" dirty="0">
                          <a:ln>
                            <a:noFill/>
                          </a:ln>
                          <a:solidFill>
                            <a:schemeClr val="tx1"/>
                          </a:solidFill>
                          <a:effectLst/>
                          <a:latin typeface="+mn-lt"/>
                        </a:rPr>
                        <a:t>Complete</a:t>
                      </a:r>
                    </a:p>
                  </a:txBody>
                  <a:tcPr marL="45720" marR="45720" anchor="ctr" horzOverflow="overflow"/>
                </a:tc>
                <a:extLst>
                  <a:ext uri="{0D108BD9-81ED-4DB2-BD59-A6C34878D82A}">
                    <a16:rowId xmlns:a16="http://schemas.microsoft.com/office/drawing/2014/main" xmlns="" val="4273171298"/>
                  </a:ext>
                </a:extLst>
              </a:tr>
              <a:tr h="209022">
                <a:tc>
                  <a:txBody>
                    <a:bodyPr/>
                    <a:lstStyle/>
                    <a:p>
                      <a:pPr marL="171450" indent="-171450">
                        <a:spcBef>
                          <a:spcPts val="0"/>
                        </a:spcBef>
                        <a:spcAft>
                          <a:spcPts val="0"/>
                        </a:spcAft>
                        <a:buFont typeface="Arial" panose="020B0604020202020204" pitchFamily="34" charset="0"/>
                        <a:buChar char="•"/>
                      </a:pPr>
                      <a:r>
                        <a:rPr lang="en-US" sz="900" b="0" i="0" u="none" strike="noStrike" kern="1200" baseline="0" dirty="0">
                          <a:solidFill>
                            <a:schemeClr val="dk1"/>
                          </a:solidFill>
                          <a:latin typeface="+mn-lt"/>
                          <a:ea typeface="+mn-ea"/>
                          <a:cs typeface="+mn-cs"/>
                        </a:rPr>
                        <a:t>SME interviews (ATC and UAS pilots)</a:t>
                      </a:r>
                      <a:endParaRPr lang="en-US" sz="900" b="0" i="0" kern="1200" dirty="0">
                        <a:solidFill>
                          <a:schemeClr val="dk1"/>
                        </a:solidFill>
                        <a:effectLst/>
                        <a:latin typeface="+mn-lt"/>
                        <a:ea typeface="+mn-ea"/>
                        <a:cs typeface="+mn-cs"/>
                      </a:endParaRPr>
                    </a:p>
                  </a:txBody>
                  <a:tcPr marL="45720" marR="45720" anchor="ctr" horzOverflow="overflow"/>
                </a:tc>
                <a:tc>
                  <a:txBody>
                    <a:bodyPr/>
                    <a:lstStyle/>
                    <a:p>
                      <a:pPr marL="0" marR="0" lvl="0" indent="0" algn="ctr" defTabSz="914400" rtl="0" eaLnBrk="0" fontAlgn="base" latinLnBrk="0" hangingPunct="0">
                        <a:lnSpc>
                          <a:spcPct val="100000"/>
                        </a:lnSpc>
                        <a:spcBef>
                          <a:spcPts val="0"/>
                        </a:spcBef>
                        <a:spcAft>
                          <a:spcPts val="0"/>
                        </a:spcAft>
                        <a:buClr>
                          <a:schemeClr val="tx1"/>
                        </a:buClr>
                        <a:buSzPct val="70000"/>
                        <a:buFont typeface="Wingdings" pitchFamily="2" charset="2"/>
                        <a:buNone/>
                        <a:tabLst/>
                      </a:pPr>
                      <a:r>
                        <a:rPr kumimoji="0" lang="en-US" sz="900" b="1" i="0" u="none" strike="noStrike" cap="none" normalizeH="0" baseline="0" dirty="0">
                          <a:ln>
                            <a:noFill/>
                          </a:ln>
                          <a:solidFill>
                            <a:schemeClr val="tx1"/>
                          </a:solidFill>
                          <a:effectLst/>
                          <a:latin typeface="+mn-lt"/>
                        </a:rPr>
                        <a:t>12/31/16</a:t>
                      </a:r>
                    </a:p>
                  </a:txBody>
                  <a:tcPr marL="45720" marR="45720" anchor="ctr" horzOverflow="overflow"/>
                </a:tc>
                <a:extLst>
                  <a:ext uri="{0D108BD9-81ED-4DB2-BD59-A6C34878D82A}">
                    <a16:rowId xmlns:a16="http://schemas.microsoft.com/office/drawing/2014/main" xmlns="" val="503418820"/>
                  </a:ext>
                </a:extLst>
              </a:tr>
              <a:tr h="295872">
                <a:tc>
                  <a:txBody>
                    <a:bodyPr/>
                    <a:lstStyle/>
                    <a:p>
                      <a:pPr marL="171450" indent="-171450">
                        <a:buFont typeface="Arial" panose="020B0604020202020204" pitchFamily="34" charset="0"/>
                        <a:buChar char="•"/>
                      </a:pPr>
                      <a:r>
                        <a:rPr lang="en-US" sz="900" b="0" i="0" u="none" strike="noStrike" kern="1200" baseline="0" dirty="0">
                          <a:solidFill>
                            <a:schemeClr val="dk1"/>
                          </a:solidFill>
                          <a:latin typeface="+mn-lt"/>
                          <a:ea typeface="+mn-ea"/>
                          <a:cs typeface="+mn-cs"/>
                        </a:rPr>
                        <a:t>Candidate procedures and technologies for mitigating effects of contingencies</a:t>
                      </a:r>
                      <a:endParaRPr lang="en-US" sz="900" b="0" i="0" kern="1200" dirty="0">
                        <a:solidFill>
                          <a:schemeClr val="dk1"/>
                        </a:solidFill>
                        <a:effectLst/>
                        <a:latin typeface="+mn-lt"/>
                        <a:ea typeface="+mn-ea"/>
                        <a:cs typeface="+mn-cs"/>
                      </a:endParaRPr>
                    </a:p>
                  </a:txBody>
                  <a:tcPr marL="45720" marR="45720" anchor="ctr" horzOverflow="overflow"/>
                </a:tc>
                <a:tc>
                  <a:txBody>
                    <a:bodyPr/>
                    <a:lstStyle/>
                    <a:p>
                      <a:pPr marL="0" marR="0" lvl="0" indent="0" algn="ctr" defTabSz="914400" rtl="0" eaLnBrk="0" fontAlgn="base" latinLnBrk="0" hangingPunct="0">
                        <a:lnSpc>
                          <a:spcPct val="100000"/>
                        </a:lnSpc>
                        <a:spcBef>
                          <a:spcPts val="0"/>
                        </a:spcBef>
                        <a:spcAft>
                          <a:spcPts val="0"/>
                        </a:spcAft>
                        <a:buClr>
                          <a:schemeClr val="tx1"/>
                        </a:buClr>
                        <a:buSzPct val="70000"/>
                        <a:buFont typeface="Wingdings" pitchFamily="2" charset="2"/>
                        <a:buNone/>
                        <a:tabLst/>
                      </a:pPr>
                      <a:r>
                        <a:rPr kumimoji="0" lang="en-US" sz="900" b="1" i="0" u="none" strike="noStrike" cap="none" normalizeH="0" baseline="0" dirty="0">
                          <a:ln>
                            <a:noFill/>
                          </a:ln>
                          <a:solidFill>
                            <a:schemeClr val="tx1"/>
                          </a:solidFill>
                          <a:effectLst/>
                          <a:latin typeface="+mn-lt"/>
                        </a:rPr>
                        <a:t>4/30/17</a:t>
                      </a:r>
                    </a:p>
                  </a:txBody>
                  <a:tcPr marL="45720" marR="45720" anchor="ctr" horzOverflow="overflow"/>
                </a:tc>
                <a:extLst>
                  <a:ext uri="{0D108BD9-81ED-4DB2-BD59-A6C34878D82A}">
                    <a16:rowId xmlns:a16="http://schemas.microsoft.com/office/drawing/2014/main" xmlns="" val="246009245"/>
                  </a:ext>
                </a:extLst>
              </a:tr>
              <a:tr h="295872">
                <a:tc>
                  <a:txBody>
                    <a:bodyPr/>
                    <a:lstStyle/>
                    <a:p>
                      <a:pPr marL="171450" indent="-171450">
                        <a:buFont typeface="Arial" panose="020B0604020202020204" pitchFamily="34" charset="0"/>
                        <a:buChar char="•"/>
                      </a:pPr>
                      <a:r>
                        <a:rPr lang="en-US" sz="900" b="0" i="0" u="none" strike="noStrike" kern="1200" baseline="0" dirty="0">
                          <a:solidFill>
                            <a:schemeClr val="dk1"/>
                          </a:solidFill>
                          <a:latin typeface="+mn-lt"/>
                          <a:ea typeface="+mn-ea"/>
                          <a:cs typeface="+mn-cs"/>
                        </a:rPr>
                        <a:t>T</a:t>
                      </a:r>
                      <a:r>
                        <a:rPr lang="en-US" sz="900" dirty="0"/>
                        <a:t>est plan for evaluating candidate procedures/technologies</a:t>
                      </a:r>
                    </a:p>
                  </a:txBody>
                  <a:tcPr marL="45720" marR="45720" anchor="ctr" horzOverflow="overflow"/>
                </a:tc>
                <a:tc>
                  <a:txBody>
                    <a:bodyPr/>
                    <a:lstStyle/>
                    <a:p>
                      <a:pPr marL="0" marR="0" lvl="0" indent="0" algn="ctr" defTabSz="914400" rtl="0" eaLnBrk="0" fontAlgn="base" latinLnBrk="0" hangingPunct="0">
                        <a:lnSpc>
                          <a:spcPct val="100000"/>
                        </a:lnSpc>
                        <a:spcBef>
                          <a:spcPts val="0"/>
                        </a:spcBef>
                        <a:spcAft>
                          <a:spcPts val="0"/>
                        </a:spcAft>
                        <a:buClr>
                          <a:schemeClr val="tx1"/>
                        </a:buClr>
                        <a:buSzPct val="70000"/>
                        <a:buFont typeface="Wingdings" pitchFamily="2" charset="2"/>
                        <a:buNone/>
                        <a:tabLst/>
                        <a:defRPr/>
                      </a:pPr>
                      <a:r>
                        <a:rPr kumimoji="0" lang="en-US" sz="900" b="1" i="0" u="none" strike="noStrike" cap="none" normalizeH="0" baseline="0" dirty="0">
                          <a:ln>
                            <a:noFill/>
                          </a:ln>
                          <a:solidFill>
                            <a:schemeClr val="tx1"/>
                          </a:solidFill>
                          <a:effectLst/>
                          <a:latin typeface="+mn-lt"/>
                        </a:rPr>
                        <a:t>6/30/17</a:t>
                      </a:r>
                    </a:p>
                  </a:txBody>
                  <a:tcPr marL="45720" marR="45720" anchor="ctr" horzOverflow="overflow"/>
                </a:tc>
                <a:extLst>
                  <a:ext uri="{0D108BD9-81ED-4DB2-BD59-A6C34878D82A}">
                    <a16:rowId xmlns:a16="http://schemas.microsoft.com/office/drawing/2014/main" xmlns="" val="4165653937"/>
                  </a:ext>
                </a:extLst>
              </a:tr>
              <a:tr h="739680">
                <a:tc>
                  <a:txBody>
                    <a:bodyPr/>
                    <a:lstStyle/>
                    <a:p>
                      <a:pPr marL="171450" indent="-171450">
                        <a:buFont typeface="Arial" panose="020B0604020202020204" pitchFamily="34" charset="0"/>
                        <a:buChar char="•"/>
                      </a:pPr>
                      <a:r>
                        <a:rPr lang="en-US" sz="900" dirty="0"/>
                        <a:t>Report documenting: 1) results of literature review and baseline of current procedures (e.g., lost link); 2) data collected from SME interviews (ATC and UAS pilots); 3) list of possible solutions (candidate procedures and technologies); 4) test plan for evaluating candidate procedures/technologies</a:t>
                      </a:r>
                      <a:endParaRPr lang="en-US" sz="900" b="0" i="0" kern="1200" dirty="0">
                        <a:solidFill>
                          <a:schemeClr val="dk1"/>
                        </a:solidFill>
                        <a:effectLst/>
                        <a:latin typeface="+mn-lt"/>
                        <a:ea typeface="+mn-ea"/>
                        <a:cs typeface="+mn-cs"/>
                      </a:endParaRPr>
                    </a:p>
                  </a:txBody>
                  <a:tcPr marL="45720" marR="45720" anchor="ctr" horzOverflow="overflow"/>
                </a:tc>
                <a:tc>
                  <a:txBody>
                    <a:bodyPr/>
                    <a:lstStyle/>
                    <a:p>
                      <a:pPr marL="0" marR="0" lvl="0" indent="0" algn="ctr" defTabSz="914400" rtl="0" eaLnBrk="0" fontAlgn="base" latinLnBrk="0" hangingPunct="0">
                        <a:lnSpc>
                          <a:spcPct val="100000"/>
                        </a:lnSpc>
                        <a:spcBef>
                          <a:spcPts val="0"/>
                        </a:spcBef>
                        <a:spcAft>
                          <a:spcPts val="0"/>
                        </a:spcAft>
                        <a:buClr>
                          <a:schemeClr val="tx1"/>
                        </a:buClr>
                        <a:buSzPct val="70000"/>
                        <a:buFont typeface="Wingdings" pitchFamily="2" charset="2"/>
                        <a:buNone/>
                        <a:tabLst/>
                        <a:defRPr/>
                      </a:pPr>
                      <a:r>
                        <a:rPr kumimoji="0" lang="en-US" sz="900" b="1" i="0" u="none" strike="noStrike" cap="none" normalizeH="0" baseline="0" dirty="0">
                          <a:ln>
                            <a:noFill/>
                          </a:ln>
                          <a:solidFill>
                            <a:schemeClr val="tx1"/>
                          </a:solidFill>
                          <a:effectLst/>
                          <a:latin typeface="+mn-lt"/>
                        </a:rPr>
                        <a:t>6/30/17</a:t>
                      </a:r>
                    </a:p>
                  </a:txBody>
                  <a:tcPr marL="45720" marR="45720" anchor="ctr" horzOverflow="overflow"/>
                </a:tc>
                <a:extLst>
                  <a:ext uri="{0D108BD9-81ED-4DB2-BD59-A6C34878D82A}">
                    <a16:rowId xmlns:a16="http://schemas.microsoft.com/office/drawing/2014/main" xmlns="" val="10001"/>
                  </a:ext>
                </a:extLst>
              </a:tr>
            </a:tbl>
          </a:graphicData>
        </a:graphic>
      </p:graphicFrame>
      <p:sp>
        <p:nvSpPr>
          <p:cNvPr id="9" name="Rectangle 8"/>
          <p:cNvSpPr/>
          <p:nvPr/>
        </p:nvSpPr>
        <p:spPr>
          <a:xfrm>
            <a:off x="261415" y="6321623"/>
            <a:ext cx="3145285" cy="307777"/>
          </a:xfrm>
          <a:prstGeom prst="rect">
            <a:avLst/>
          </a:prstGeom>
        </p:spPr>
        <p:txBody>
          <a:bodyPr wrap="none">
            <a:spAutoFit/>
          </a:bodyPr>
          <a:lstStyle/>
          <a:p>
            <a:r>
              <a:rPr lang="en-US" sz="1400" dirty="0" smtClean="0">
                <a:solidFill>
                  <a:schemeClr val="bg1"/>
                </a:solidFill>
                <a:latin typeface="Calibri" panose="020F0502020204030204" pitchFamily="34" charset="0"/>
              </a:rPr>
              <a:t>FY16 Human Factors REDAC Fall Meeting</a:t>
            </a:r>
            <a:endParaRPr lang="en-US" sz="14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35565397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33400" y="762000"/>
            <a:ext cx="8001000" cy="1362075"/>
          </a:xfrm>
        </p:spPr>
        <p:txBody>
          <a:bodyPr/>
          <a:lstStyle/>
          <a:p>
            <a:r>
              <a:rPr lang="en-US" dirty="0"/>
              <a:t>Unmanned Aircraft Systems Human Factors </a:t>
            </a:r>
            <a:r>
              <a:rPr lang="en-US" dirty="0" smtClean="0"/>
              <a:t>Considerations</a:t>
            </a:r>
            <a:r>
              <a:rPr lang="en-US" dirty="0">
                <a:solidFill>
                  <a:schemeClr val="tx1"/>
                </a:solidFill>
              </a:rPr>
              <a:t/>
            </a:r>
            <a:br>
              <a:rPr lang="en-US" dirty="0">
                <a:solidFill>
                  <a:schemeClr val="tx1"/>
                </a:solidFill>
              </a:rPr>
            </a:br>
            <a:endParaRPr lang="en-US" dirty="0"/>
          </a:p>
        </p:txBody>
      </p:sp>
      <p:sp>
        <p:nvSpPr>
          <p:cNvPr id="3" name="Slide Number Placeholder 2"/>
          <p:cNvSpPr>
            <a:spLocks noGrp="1"/>
          </p:cNvSpPr>
          <p:nvPr>
            <p:ph type="sldNum" sz="quarter" idx="10"/>
          </p:nvPr>
        </p:nvSpPr>
        <p:spPr/>
        <p:txBody>
          <a:bodyPr/>
          <a:lstStyle/>
          <a:p>
            <a:pPr>
              <a:defRPr/>
            </a:pPr>
            <a:fld id="{912EE38F-6531-4F65-B842-D6CB9F70EFDF}" type="slidenum">
              <a:rPr lang="en-US" smtClean="0"/>
              <a:pPr>
                <a:defRPr/>
              </a:pPr>
              <a:t>14</a:t>
            </a:fld>
            <a:endParaRPr lang="en-US" dirty="0"/>
          </a:p>
        </p:txBody>
      </p:sp>
      <p:sp>
        <p:nvSpPr>
          <p:cNvPr id="4" name="Rectangle 3"/>
          <p:cNvSpPr/>
          <p:nvPr/>
        </p:nvSpPr>
        <p:spPr>
          <a:xfrm>
            <a:off x="261415" y="6321623"/>
            <a:ext cx="3145285" cy="307777"/>
          </a:xfrm>
          <a:prstGeom prst="rect">
            <a:avLst/>
          </a:prstGeom>
        </p:spPr>
        <p:txBody>
          <a:bodyPr wrap="none">
            <a:spAutoFit/>
          </a:bodyPr>
          <a:lstStyle/>
          <a:p>
            <a:r>
              <a:rPr lang="en-US" sz="1400" dirty="0" smtClean="0">
                <a:solidFill>
                  <a:schemeClr val="bg1"/>
                </a:solidFill>
                <a:latin typeface="Calibri" panose="020F0502020204030204" pitchFamily="34" charset="0"/>
              </a:rPr>
              <a:t>FY16 Human Factors REDAC Fall Meeting</a:t>
            </a:r>
            <a:endParaRPr lang="en-US" sz="14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11983182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UAS Human Factors Control Station Design Standards</a:t>
            </a:r>
          </a:p>
        </p:txBody>
      </p:sp>
      <p:sp>
        <p:nvSpPr>
          <p:cNvPr id="3" name="Slide Number Placeholder 2"/>
          <p:cNvSpPr>
            <a:spLocks noGrp="1"/>
          </p:cNvSpPr>
          <p:nvPr>
            <p:ph type="sldNum" sz="quarter" idx="10"/>
          </p:nvPr>
        </p:nvSpPr>
        <p:spPr/>
        <p:txBody>
          <a:bodyPr/>
          <a:lstStyle/>
          <a:p>
            <a:pPr>
              <a:defRPr/>
            </a:pPr>
            <a:fld id="{912EE38F-6531-4F65-B842-D6CB9F70EFDF}" type="slidenum">
              <a:rPr lang="en-US" smtClean="0"/>
              <a:pPr>
                <a:defRPr/>
              </a:pPr>
              <a:t>15</a:t>
            </a:fld>
            <a:endParaRPr lang="en-US" dirty="0"/>
          </a:p>
        </p:txBody>
      </p:sp>
      <p:sp>
        <p:nvSpPr>
          <p:cNvPr id="4" name="Text Placeholder 3"/>
          <p:cNvSpPr>
            <a:spLocks noGrp="1"/>
          </p:cNvSpPr>
          <p:nvPr>
            <p:ph type="body" sz="quarter" idx="11"/>
          </p:nvPr>
        </p:nvSpPr>
        <p:spPr/>
        <p:txBody>
          <a:bodyPr>
            <a:normAutofit fontScale="55000" lnSpcReduction="20000"/>
          </a:bodyPr>
          <a:lstStyle/>
          <a:p>
            <a:pPr lvl="0">
              <a:spcBef>
                <a:spcPts val="100"/>
              </a:spcBef>
            </a:pPr>
            <a:r>
              <a:rPr lang="en-US" sz="2400" dirty="0">
                <a:cs typeface="Arial" pitchFamily="34" charset="0"/>
              </a:rPr>
              <a:t>Develop appropriate function allocation strategy for civil UAS based on human factors principles and research</a:t>
            </a:r>
            <a:endParaRPr lang="en-US" sz="2400" dirty="0"/>
          </a:p>
          <a:p>
            <a:pPr lvl="0">
              <a:spcBef>
                <a:spcPts val="100"/>
              </a:spcBef>
            </a:pPr>
            <a:r>
              <a:rPr lang="en-US" sz="2400" dirty="0">
                <a:cs typeface="Arial" pitchFamily="34" charset="0"/>
              </a:rPr>
              <a:t>Based on the function allocation strategy, develop recommended control station standards and guidelines</a:t>
            </a:r>
          </a:p>
          <a:p>
            <a:pPr lvl="0">
              <a:spcBef>
                <a:spcPts val="100"/>
              </a:spcBef>
            </a:pPr>
            <a:r>
              <a:rPr lang="en-US" sz="2400" dirty="0">
                <a:cs typeface="Arial" pitchFamily="34" charset="0"/>
              </a:rPr>
              <a:t>Develop recommended crewmember training and certification requirements for pilots and other crewmembers</a:t>
            </a:r>
          </a:p>
          <a:p>
            <a:pPr lvl="0">
              <a:spcBef>
                <a:spcPts val="100"/>
              </a:spcBef>
            </a:pPr>
            <a:r>
              <a:rPr lang="en-US" sz="2400" dirty="0">
                <a:cs typeface="Arial" pitchFamily="34" charset="0"/>
              </a:rPr>
              <a:t>Through ethnographic research, recommend visual observer training and certification requirements</a:t>
            </a:r>
            <a:endParaRPr lang="en-US" altLang="en-US" sz="2400" dirty="0">
              <a:cs typeface="Arial" pitchFamily="34" charset="0"/>
            </a:endParaRPr>
          </a:p>
          <a:p>
            <a:pPr marL="0" indent="0">
              <a:spcBef>
                <a:spcPts val="0"/>
              </a:spcBef>
              <a:buNone/>
            </a:pPr>
            <a:endParaRPr lang="en-US" dirty="0"/>
          </a:p>
          <a:p>
            <a:pPr>
              <a:spcBef>
                <a:spcPts val="0"/>
              </a:spcBef>
            </a:pPr>
            <a:endParaRPr lang="en-US" sz="2000" dirty="0" smtClean="0"/>
          </a:p>
          <a:p>
            <a:pPr>
              <a:spcBef>
                <a:spcPts val="0"/>
              </a:spcBef>
            </a:pPr>
            <a:r>
              <a:rPr lang="en-US" sz="2000" dirty="0" smtClean="0"/>
              <a:t>Sponsor</a:t>
            </a:r>
            <a:r>
              <a:rPr lang="en-US" sz="2000" dirty="0"/>
              <a:t>: Stephen Plishka, AFS-86</a:t>
            </a:r>
          </a:p>
          <a:p>
            <a:pPr marL="0" indent="0">
              <a:buNone/>
            </a:pPr>
            <a:endParaRPr lang="en-US" dirty="0">
              <a:cs typeface="Arial" pitchFamily="34" charset="0"/>
            </a:endParaRPr>
          </a:p>
          <a:p>
            <a:endParaRPr lang="en-US" dirty="0"/>
          </a:p>
          <a:p>
            <a:endParaRPr lang="en-US" dirty="0"/>
          </a:p>
        </p:txBody>
      </p:sp>
      <p:sp>
        <p:nvSpPr>
          <p:cNvPr id="5" name="Text Placeholder 4"/>
          <p:cNvSpPr>
            <a:spLocks noGrp="1"/>
          </p:cNvSpPr>
          <p:nvPr>
            <p:ph type="body" sz="quarter" idx="12"/>
          </p:nvPr>
        </p:nvSpPr>
        <p:spPr/>
        <p:txBody>
          <a:bodyPr/>
          <a:lstStyle/>
          <a:p>
            <a:r>
              <a:rPr lang="en-US" dirty="0"/>
              <a:t>Empirical research to support the development of the new standards needed for control station design, for operator training and certification, and for visual observer operations.</a:t>
            </a:r>
          </a:p>
        </p:txBody>
      </p:sp>
      <p:sp>
        <p:nvSpPr>
          <p:cNvPr id="6" name="Text Placeholder 5"/>
          <p:cNvSpPr>
            <a:spLocks noGrp="1"/>
          </p:cNvSpPr>
          <p:nvPr>
            <p:ph type="body" sz="quarter" idx="13"/>
          </p:nvPr>
        </p:nvSpPr>
        <p:spPr/>
        <p:txBody>
          <a:bodyPr>
            <a:normAutofit/>
          </a:bodyPr>
          <a:lstStyle/>
          <a:p>
            <a:pPr>
              <a:spcBef>
                <a:spcPts val="0"/>
              </a:spcBef>
            </a:pPr>
            <a:r>
              <a:rPr lang="en-US" dirty="0" smtClean="0"/>
              <a:t>Delivered </a:t>
            </a:r>
            <a:r>
              <a:rPr lang="en-US" dirty="0"/>
              <a:t>literature review on human factors research related to function allocation strategies for UAS human-automation functions</a:t>
            </a:r>
          </a:p>
          <a:p>
            <a:pPr marL="0" indent="0">
              <a:buNone/>
            </a:pPr>
            <a:endParaRPr lang="en-US" dirty="0"/>
          </a:p>
        </p:txBody>
      </p:sp>
      <p:graphicFrame>
        <p:nvGraphicFramePr>
          <p:cNvPr id="8" name="Group 180" descr="table" title="IALowVis"/>
          <p:cNvGraphicFramePr>
            <a:graphicFrameLocks noGrp="1"/>
          </p:cNvGraphicFramePr>
          <p:nvPr>
            <p:extLst>
              <p:ext uri="{D42A27DB-BD31-4B8C-83A1-F6EECF244321}">
                <p14:modId xmlns:p14="http://schemas.microsoft.com/office/powerpoint/2010/main" val="765149494"/>
              </p:ext>
            </p:extLst>
          </p:nvPr>
        </p:nvGraphicFramePr>
        <p:xfrm>
          <a:off x="267277" y="3889332"/>
          <a:ext cx="3999923" cy="2136536"/>
        </p:xfrm>
        <a:graphic>
          <a:graphicData uri="http://schemas.openxmlformats.org/drawingml/2006/table">
            <a:tbl>
              <a:tblPr firstRow="1">
                <a:tableStyleId>{2D5ABB26-0587-4C30-8999-92F81FD0307C}</a:tableStyleId>
              </a:tblPr>
              <a:tblGrid>
                <a:gridCol w="2933123">
                  <a:extLst>
                    <a:ext uri="{9D8B030D-6E8A-4147-A177-3AD203B41FA5}">
                      <a16:colId xmlns:a16="http://schemas.microsoft.com/office/drawing/2014/main" xmlns="" val="20000"/>
                    </a:ext>
                  </a:extLst>
                </a:gridCol>
                <a:gridCol w="1066800">
                  <a:extLst>
                    <a:ext uri="{9D8B030D-6E8A-4147-A177-3AD203B41FA5}">
                      <a16:colId xmlns:a16="http://schemas.microsoft.com/office/drawing/2014/main" xmlns="" val="20002"/>
                    </a:ext>
                  </a:extLst>
                </a:gridCol>
              </a:tblGrid>
              <a:tr h="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171450" marR="0" indent="-171450">
                        <a:lnSpc>
                          <a:spcPct val="115000"/>
                        </a:lnSpc>
                        <a:spcBef>
                          <a:spcPts val="0"/>
                        </a:spcBef>
                        <a:spcAft>
                          <a:spcPts val="0"/>
                        </a:spcAft>
                        <a:buFont typeface="Arial" panose="020B0604020202020204" pitchFamily="34" charset="0"/>
                        <a:buChar char="•"/>
                      </a:pPr>
                      <a:r>
                        <a:rPr lang="en-US" sz="1000" dirty="0">
                          <a:solidFill>
                            <a:schemeClr val="tx1"/>
                          </a:solidFill>
                          <a:effectLst/>
                          <a:latin typeface="+mn-lt"/>
                          <a:ea typeface="Calibri"/>
                          <a:cs typeface="Times New Roman"/>
                        </a:rPr>
                        <a:t>Develop recommended</a:t>
                      </a:r>
                      <a:r>
                        <a:rPr lang="en-US" sz="1000" baseline="0" dirty="0">
                          <a:solidFill>
                            <a:schemeClr val="tx1"/>
                          </a:solidFill>
                          <a:effectLst/>
                          <a:latin typeface="+mn-lt"/>
                          <a:ea typeface="Calibri"/>
                          <a:cs typeface="Times New Roman"/>
                        </a:rPr>
                        <a:t> function allocation strategies for UAS human-machine functions</a:t>
                      </a:r>
                      <a:endParaRPr lang="en-US" sz="1000" dirty="0">
                        <a:solidFill>
                          <a:schemeClr val="tx1"/>
                        </a:solidFill>
                        <a:effectLst/>
                        <a:latin typeface="+mn-lt"/>
                        <a:ea typeface="Calibri"/>
                        <a:cs typeface="Times New Roman"/>
                      </a:endParaRPr>
                    </a:p>
                  </a:txBody>
                  <a:tcPr marL="45998" marR="45998" marT="47992" marB="47992"/>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lgn="ctr">
                        <a:lnSpc>
                          <a:spcPct val="115000"/>
                        </a:lnSpc>
                        <a:spcBef>
                          <a:spcPts val="0"/>
                        </a:spcBef>
                        <a:spcAft>
                          <a:spcPts val="0"/>
                        </a:spcAft>
                      </a:pPr>
                      <a:r>
                        <a:rPr lang="en-US" sz="1000" b="1" dirty="0">
                          <a:solidFill>
                            <a:schemeClr val="tx1"/>
                          </a:solidFill>
                          <a:effectLst/>
                          <a:latin typeface="+mn-lt"/>
                          <a:ea typeface="Calibri"/>
                          <a:cs typeface="Times New Roman"/>
                        </a:rPr>
                        <a:t>Jan</a:t>
                      </a:r>
                      <a:r>
                        <a:rPr lang="en-US" sz="1000" b="1" baseline="0" dirty="0">
                          <a:solidFill>
                            <a:schemeClr val="tx1"/>
                          </a:solidFill>
                          <a:effectLst/>
                          <a:latin typeface="+mn-lt"/>
                          <a:ea typeface="Calibri"/>
                          <a:cs typeface="Times New Roman"/>
                        </a:rPr>
                        <a:t> 2017</a:t>
                      </a:r>
                      <a:endParaRPr lang="en-US" sz="1000" b="1" dirty="0">
                        <a:solidFill>
                          <a:schemeClr val="tx1"/>
                        </a:solidFill>
                        <a:effectLst/>
                        <a:latin typeface="+mn-lt"/>
                        <a:ea typeface="Calibri"/>
                        <a:cs typeface="Times New Roman"/>
                      </a:endParaRPr>
                    </a:p>
                  </a:txBody>
                  <a:tcPr marL="45998" marR="45998" marT="47992" marB="47992"/>
                </a:tc>
                <a:extLst>
                  <a:ext uri="{0D108BD9-81ED-4DB2-BD59-A6C34878D82A}">
                    <a16:rowId xmlns:a16="http://schemas.microsoft.com/office/drawing/2014/main" xmlns="" val="10001"/>
                  </a:ext>
                </a:extLst>
              </a:tr>
              <a:tr h="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171450" marR="0" indent="-171450">
                        <a:lnSpc>
                          <a:spcPct val="115000"/>
                        </a:lnSpc>
                        <a:spcBef>
                          <a:spcPts val="0"/>
                        </a:spcBef>
                        <a:spcAft>
                          <a:spcPts val="0"/>
                        </a:spcAft>
                        <a:buFont typeface="Arial" panose="020B0604020202020204" pitchFamily="34" charset="0"/>
                        <a:buChar char="•"/>
                      </a:pPr>
                      <a:r>
                        <a:rPr lang="en-US" sz="1000" dirty="0">
                          <a:solidFill>
                            <a:schemeClr val="tx1"/>
                          </a:solidFill>
                          <a:effectLst/>
                          <a:latin typeface="+mn-lt"/>
                          <a:ea typeface="Calibri"/>
                          <a:cs typeface="Times New Roman"/>
                        </a:rPr>
                        <a:t>Develop recommended minimum standards and design guidelines for UAS control stations</a:t>
                      </a:r>
                    </a:p>
                  </a:txBody>
                  <a:tcPr marL="45998" marR="45998" marT="47992" marB="47992"/>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lgn="ctr">
                        <a:lnSpc>
                          <a:spcPct val="115000"/>
                        </a:lnSpc>
                        <a:spcBef>
                          <a:spcPts val="0"/>
                        </a:spcBef>
                        <a:spcAft>
                          <a:spcPts val="0"/>
                        </a:spcAft>
                      </a:pPr>
                      <a:r>
                        <a:rPr lang="en-US" sz="1000" b="1" dirty="0">
                          <a:solidFill>
                            <a:schemeClr val="tx1"/>
                          </a:solidFill>
                          <a:effectLst/>
                          <a:latin typeface="+mn-lt"/>
                          <a:ea typeface="Calibri"/>
                          <a:cs typeface="Times New Roman"/>
                        </a:rPr>
                        <a:t>July</a:t>
                      </a:r>
                      <a:r>
                        <a:rPr lang="en-US" sz="1000" b="1" baseline="0" dirty="0">
                          <a:solidFill>
                            <a:schemeClr val="tx1"/>
                          </a:solidFill>
                          <a:effectLst/>
                          <a:latin typeface="+mn-lt"/>
                          <a:ea typeface="Calibri"/>
                          <a:cs typeface="Times New Roman"/>
                        </a:rPr>
                        <a:t> 2017</a:t>
                      </a:r>
                      <a:endParaRPr lang="en-US" sz="1000" b="1" dirty="0">
                        <a:solidFill>
                          <a:schemeClr val="tx1"/>
                        </a:solidFill>
                        <a:effectLst/>
                        <a:latin typeface="+mn-lt"/>
                        <a:ea typeface="Calibri"/>
                        <a:cs typeface="Times New Roman"/>
                      </a:endParaRPr>
                    </a:p>
                  </a:txBody>
                  <a:tcPr marL="45998" marR="45998" marT="47992" marB="47992"/>
                </a:tc>
                <a:extLst>
                  <a:ext uri="{0D108BD9-81ED-4DB2-BD59-A6C34878D82A}">
                    <a16:rowId xmlns:a16="http://schemas.microsoft.com/office/drawing/2014/main" xmlns="" val="298808341"/>
                  </a:ext>
                </a:extLst>
              </a:tr>
              <a:tr h="13250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171450" marR="0" indent="-171450" algn="l" defTabSz="914400" rtl="0" eaLnBrk="1" fontAlgn="auto" latinLnBrk="0" hangingPunct="1">
                        <a:lnSpc>
                          <a:spcPct val="115000"/>
                        </a:lnSpc>
                        <a:spcBef>
                          <a:spcPts val="0"/>
                        </a:spcBef>
                        <a:spcAft>
                          <a:spcPts val="0"/>
                        </a:spcAft>
                        <a:buClrTx/>
                        <a:buSzTx/>
                        <a:buFont typeface="Arial" panose="020B0604020202020204" pitchFamily="34" charset="0"/>
                        <a:buChar char="•"/>
                        <a:tabLst/>
                        <a:defRPr/>
                      </a:pPr>
                      <a:r>
                        <a:rPr lang="en-US" sz="1000" dirty="0">
                          <a:solidFill>
                            <a:schemeClr val="tx1"/>
                          </a:solidFill>
                          <a:effectLst/>
                          <a:latin typeface="+mn-lt"/>
                          <a:ea typeface="Calibri"/>
                          <a:cs typeface="Times New Roman"/>
                        </a:rPr>
                        <a:t>Develop</a:t>
                      </a:r>
                      <a:r>
                        <a:rPr lang="en-US" sz="1000" baseline="0" dirty="0">
                          <a:solidFill>
                            <a:schemeClr val="tx1"/>
                          </a:solidFill>
                          <a:effectLst/>
                          <a:latin typeface="+mn-lt"/>
                          <a:ea typeface="Calibri"/>
                          <a:cs typeface="Times New Roman"/>
                        </a:rPr>
                        <a:t> recommended crewmember training and certification requirements, to include pilots and other crew members</a:t>
                      </a:r>
                      <a:endParaRPr lang="en-US" sz="1000" dirty="0">
                        <a:solidFill>
                          <a:schemeClr val="tx1"/>
                        </a:solidFill>
                        <a:effectLst/>
                        <a:latin typeface="+mn-lt"/>
                        <a:ea typeface="Calibri"/>
                        <a:cs typeface="Times New Roman"/>
                      </a:endParaRPr>
                    </a:p>
                  </a:txBody>
                  <a:tcPr marL="45998" marR="45998" marT="47992" marB="47992"/>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lgn="ctr">
                        <a:lnSpc>
                          <a:spcPct val="115000"/>
                        </a:lnSpc>
                        <a:spcBef>
                          <a:spcPts val="0"/>
                        </a:spcBef>
                        <a:spcAft>
                          <a:spcPts val="0"/>
                        </a:spcAft>
                      </a:pPr>
                      <a:r>
                        <a:rPr lang="en-US" sz="1000" b="1" dirty="0">
                          <a:solidFill>
                            <a:schemeClr val="tx1"/>
                          </a:solidFill>
                          <a:effectLst/>
                          <a:latin typeface="+mn-lt"/>
                          <a:ea typeface="Calibri"/>
                          <a:cs typeface="Times New Roman"/>
                        </a:rPr>
                        <a:t>Dec</a:t>
                      </a:r>
                      <a:r>
                        <a:rPr lang="en-US" sz="1000" b="1" baseline="0" dirty="0">
                          <a:solidFill>
                            <a:schemeClr val="tx1"/>
                          </a:solidFill>
                          <a:effectLst/>
                          <a:latin typeface="+mn-lt"/>
                          <a:ea typeface="Calibri"/>
                          <a:cs typeface="Times New Roman"/>
                        </a:rPr>
                        <a:t> 2017</a:t>
                      </a:r>
                      <a:endParaRPr lang="en-US" sz="1000" b="1" dirty="0">
                        <a:solidFill>
                          <a:schemeClr val="tx1"/>
                        </a:solidFill>
                        <a:effectLst/>
                        <a:latin typeface="+mn-lt"/>
                        <a:ea typeface="Calibri"/>
                        <a:cs typeface="Times New Roman"/>
                      </a:endParaRPr>
                    </a:p>
                  </a:txBody>
                  <a:tcPr marL="45998" marR="45998" marT="47992" marB="47992"/>
                </a:tc>
                <a:extLst>
                  <a:ext uri="{0D108BD9-81ED-4DB2-BD59-A6C34878D82A}">
                    <a16:rowId xmlns:a16="http://schemas.microsoft.com/office/drawing/2014/main" xmlns="" val="10002"/>
                  </a:ext>
                </a:extLst>
              </a:tr>
              <a:tr h="13250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171450" marR="0" indent="-171450" algn="l" defTabSz="914400" rtl="0" eaLnBrk="1" fontAlgn="auto" latinLnBrk="0" hangingPunct="1">
                        <a:lnSpc>
                          <a:spcPct val="115000"/>
                        </a:lnSpc>
                        <a:spcBef>
                          <a:spcPts val="0"/>
                        </a:spcBef>
                        <a:spcAft>
                          <a:spcPts val="0"/>
                        </a:spcAft>
                        <a:buClrTx/>
                        <a:buSzTx/>
                        <a:buFont typeface="Arial" panose="020B0604020202020204" pitchFamily="34" charset="0"/>
                        <a:buChar char="•"/>
                        <a:tabLst/>
                        <a:defRPr/>
                      </a:pPr>
                      <a:r>
                        <a:rPr lang="en-US" sz="1000" dirty="0">
                          <a:solidFill>
                            <a:schemeClr val="tx1"/>
                          </a:solidFill>
                          <a:effectLst/>
                          <a:latin typeface="+mn-lt"/>
                          <a:ea typeface="Calibri"/>
                          <a:cs typeface="Times New Roman"/>
                        </a:rPr>
                        <a:t>Develop recommended visual observer training and certification</a:t>
                      </a:r>
                      <a:r>
                        <a:rPr lang="en-US" sz="1000" baseline="0" dirty="0">
                          <a:solidFill>
                            <a:schemeClr val="tx1"/>
                          </a:solidFill>
                          <a:effectLst/>
                          <a:latin typeface="+mn-lt"/>
                          <a:ea typeface="Calibri"/>
                          <a:cs typeface="Times New Roman"/>
                        </a:rPr>
                        <a:t> requirements to support the safe integration of UAS in the NAS</a:t>
                      </a:r>
                      <a:endParaRPr lang="en-US" sz="1000" dirty="0">
                        <a:solidFill>
                          <a:schemeClr val="tx1"/>
                        </a:solidFill>
                        <a:effectLst/>
                        <a:latin typeface="+mn-lt"/>
                        <a:ea typeface="Calibri"/>
                        <a:cs typeface="Times New Roman"/>
                      </a:endParaRPr>
                    </a:p>
                  </a:txBody>
                  <a:tcPr marL="45998" marR="45998" marT="47992" marB="47992"/>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lgn="ctr">
                        <a:lnSpc>
                          <a:spcPct val="115000"/>
                        </a:lnSpc>
                        <a:spcBef>
                          <a:spcPts val="0"/>
                        </a:spcBef>
                        <a:spcAft>
                          <a:spcPts val="0"/>
                        </a:spcAft>
                      </a:pPr>
                      <a:r>
                        <a:rPr lang="en-US" sz="1000" b="1" dirty="0">
                          <a:solidFill>
                            <a:schemeClr val="tx1"/>
                          </a:solidFill>
                          <a:effectLst/>
                          <a:latin typeface="+mn-lt"/>
                          <a:ea typeface="Calibri"/>
                          <a:cs typeface="Times New Roman"/>
                        </a:rPr>
                        <a:t>May</a:t>
                      </a:r>
                      <a:r>
                        <a:rPr lang="en-US" sz="1000" b="1" baseline="0" dirty="0">
                          <a:solidFill>
                            <a:schemeClr val="tx1"/>
                          </a:solidFill>
                          <a:effectLst/>
                          <a:latin typeface="+mn-lt"/>
                          <a:ea typeface="Calibri"/>
                          <a:cs typeface="Times New Roman"/>
                        </a:rPr>
                        <a:t> 2017</a:t>
                      </a:r>
                      <a:endParaRPr lang="en-US" sz="1000" b="1" dirty="0">
                        <a:solidFill>
                          <a:schemeClr val="tx1"/>
                        </a:solidFill>
                        <a:effectLst/>
                        <a:latin typeface="+mn-lt"/>
                        <a:ea typeface="Calibri"/>
                        <a:cs typeface="Times New Roman"/>
                      </a:endParaRPr>
                    </a:p>
                  </a:txBody>
                  <a:tcPr marL="45998" marR="45998" marT="47992" marB="47992"/>
                </a:tc>
                <a:extLst>
                  <a:ext uri="{0D108BD9-81ED-4DB2-BD59-A6C34878D82A}">
                    <a16:rowId xmlns:a16="http://schemas.microsoft.com/office/drawing/2014/main" xmlns="" val="10003"/>
                  </a:ext>
                </a:extLst>
              </a:tr>
            </a:tbl>
          </a:graphicData>
        </a:graphic>
      </p:graphicFrame>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l="10582" t="23746" r="13458" b="6923"/>
          <a:stretch>
            <a:fillRect/>
          </a:stretch>
        </p:blipFill>
        <p:spPr bwMode="auto">
          <a:xfrm>
            <a:off x="7061785" y="2374486"/>
            <a:ext cx="2006015" cy="1130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16"/>
          <p:cNvSpPr txBox="1">
            <a:spLocks noChangeArrowheads="1"/>
          </p:cNvSpPr>
          <p:nvPr/>
        </p:nvSpPr>
        <p:spPr bwMode="auto">
          <a:xfrm>
            <a:off x="285750" y="6324600"/>
            <a:ext cx="2906565"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1100" dirty="0" smtClean="0">
                <a:solidFill>
                  <a:srgbClr val="FFFFFF"/>
                </a:solidFill>
              </a:rPr>
              <a:t>FY16 Human Factors REDAC </a:t>
            </a:r>
            <a:r>
              <a:rPr lang="en-US" altLang="en-US" sz="1100" dirty="0">
                <a:solidFill>
                  <a:srgbClr val="FFFFFF"/>
                </a:solidFill>
              </a:rPr>
              <a:t>Fall  Meeting</a:t>
            </a:r>
          </a:p>
        </p:txBody>
      </p:sp>
    </p:spTree>
    <p:extLst>
      <p:ext uri="{BB962C8B-B14F-4D97-AF65-F5344CB8AC3E}">
        <p14:creationId xmlns:p14="http://schemas.microsoft.com/office/powerpoint/2010/main" val="2720451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3"/>
          <p:cNvSpPr>
            <a:spLocks noGrp="1"/>
          </p:cNvSpPr>
          <p:nvPr>
            <p:ph type="title"/>
          </p:nvPr>
        </p:nvSpPr>
        <p:spPr/>
        <p:txBody>
          <a:bodyPr/>
          <a:lstStyle/>
          <a:p>
            <a:r>
              <a:rPr lang="en-US" altLang="en-US" dirty="0" smtClean="0"/>
              <a:t>Human Factors UAS Research</a:t>
            </a:r>
            <a:endParaRPr lang="en-US" altLang="en-US" dirty="0"/>
          </a:p>
        </p:txBody>
      </p:sp>
      <p:sp>
        <p:nvSpPr>
          <p:cNvPr id="6147" name="Content Placeholder 4"/>
          <p:cNvSpPr>
            <a:spLocks noGrp="1"/>
          </p:cNvSpPr>
          <p:nvPr>
            <p:ph idx="1"/>
          </p:nvPr>
        </p:nvSpPr>
        <p:spPr>
          <a:xfrm>
            <a:off x="295206" y="1216654"/>
            <a:ext cx="8521248" cy="508779"/>
          </a:xfrm>
        </p:spPr>
        <p:txBody>
          <a:bodyPr/>
          <a:lstStyle/>
          <a:p>
            <a:pPr marL="0" indent="0">
              <a:buNone/>
            </a:pPr>
            <a:r>
              <a:rPr lang="en-US" altLang="en-US" sz="2400" b="1" dirty="0" err="1" smtClean="0">
                <a:solidFill>
                  <a:schemeClr val="tx1"/>
                </a:solidFill>
              </a:rPr>
              <a:t>TCRG</a:t>
            </a:r>
            <a:r>
              <a:rPr lang="en-US" altLang="en-US" sz="2400" b="1" dirty="0" smtClean="0">
                <a:solidFill>
                  <a:schemeClr val="tx1"/>
                </a:solidFill>
              </a:rPr>
              <a:t> </a:t>
            </a:r>
            <a:r>
              <a:rPr lang="en-US" altLang="en-US" sz="2400" b="1" dirty="0">
                <a:solidFill>
                  <a:schemeClr val="tx1"/>
                </a:solidFill>
              </a:rPr>
              <a:t>research requirement areas:</a:t>
            </a:r>
          </a:p>
          <a:p>
            <a:endParaRPr lang="en-US" altLang="en-US" sz="400" dirty="0">
              <a:solidFill>
                <a:schemeClr val="tx1"/>
              </a:solidFill>
            </a:endParaRPr>
          </a:p>
          <a:p>
            <a:pPr lvl="1"/>
            <a:endParaRPr lang="en-US" sz="1600" dirty="0">
              <a:latin typeface="Calibri"/>
              <a:ea typeface="Calibri"/>
            </a:endParaRPr>
          </a:p>
          <a:p>
            <a:pPr lvl="1"/>
            <a:endParaRPr lang="en-US" sz="1600" dirty="0">
              <a:latin typeface="Calibri"/>
              <a:ea typeface="Calibri"/>
            </a:endParaRPr>
          </a:p>
          <a:p>
            <a:pPr lvl="1"/>
            <a:endParaRPr lang="en-US" altLang="en-US" sz="1600" b="0" dirty="0">
              <a:solidFill>
                <a:schemeClr val="tx1"/>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1602726134"/>
              </p:ext>
            </p:extLst>
          </p:nvPr>
        </p:nvGraphicFramePr>
        <p:xfrm>
          <a:off x="445272" y="1694761"/>
          <a:ext cx="8165328" cy="1925320"/>
        </p:xfrm>
        <a:graphic>
          <a:graphicData uri="http://schemas.openxmlformats.org/drawingml/2006/table">
            <a:tbl>
              <a:tblPr firstRow="1" bandRow="1">
                <a:tableStyleId>{5C22544A-7EE6-4342-B048-85BDC9FD1C3A}</a:tableStyleId>
              </a:tblPr>
              <a:tblGrid>
                <a:gridCol w="3792773">
                  <a:extLst>
                    <a:ext uri="{9D8B030D-6E8A-4147-A177-3AD203B41FA5}">
                      <a16:colId xmlns:a16="http://schemas.microsoft.com/office/drawing/2014/main" xmlns="" val="20000"/>
                    </a:ext>
                  </a:extLst>
                </a:gridCol>
                <a:gridCol w="4372555">
                  <a:extLst>
                    <a:ext uri="{9D8B030D-6E8A-4147-A177-3AD203B41FA5}">
                      <a16:colId xmlns:a16="http://schemas.microsoft.com/office/drawing/2014/main" xmlns="" val="20001"/>
                    </a:ext>
                  </a:extLst>
                </a:gridCol>
              </a:tblGrid>
              <a:tr h="370840">
                <a:tc>
                  <a:txBody>
                    <a:bodyPr/>
                    <a:lstStyle/>
                    <a:p>
                      <a:pPr marL="0" marR="0" indent="0" algn="l" defTabSz="342900" rtl="0" eaLnBrk="1" fontAlgn="auto" latinLnBrk="0" hangingPunct="1">
                        <a:lnSpc>
                          <a:spcPct val="100000"/>
                        </a:lnSpc>
                        <a:spcBef>
                          <a:spcPts val="0"/>
                        </a:spcBef>
                        <a:spcAft>
                          <a:spcPts val="0"/>
                        </a:spcAft>
                        <a:buClrTx/>
                        <a:buSzTx/>
                        <a:buFontTx/>
                        <a:buNone/>
                        <a:tabLst/>
                        <a:defRPr/>
                      </a:pPr>
                      <a:r>
                        <a:rPr lang="en-US" sz="1400" dirty="0" smtClean="0"/>
                        <a:t>Flight </a:t>
                      </a:r>
                      <a:r>
                        <a:rPr lang="en-US" sz="1400" dirty="0"/>
                        <a:t>Deck Human Factors</a:t>
                      </a:r>
                      <a:r>
                        <a:rPr lang="en-US" sz="1400" baseline="0" dirty="0"/>
                        <a:t> </a:t>
                      </a:r>
                      <a:r>
                        <a:rPr lang="en-US" sz="1400" dirty="0"/>
                        <a:t>Research Requirement Area</a:t>
                      </a:r>
                    </a:p>
                  </a:txBody>
                  <a:tcPr/>
                </a:tc>
                <a:tc>
                  <a:txBody>
                    <a:bodyPr/>
                    <a:lstStyle/>
                    <a:p>
                      <a:r>
                        <a:rPr lang="en-US" sz="1400" dirty="0"/>
                        <a:t>Aviation Safety</a:t>
                      </a:r>
                      <a:r>
                        <a:rPr lang="en-US" sz="1400" baseline="0" dirty="0"/>
                        <a:t>  (AVS)</a:t>
                      </a:r>
                      <a:br>
                        <a:rPr lang="en-US" sz="1400" baseline="0" dirty="0"/>
                      </a:br>
                      <a:r>
                        <a:rPr lang="en-US" sz="1400" dirty="0"/>
                        <a:t>Principal </a:t>
                      </a:r>
                      <a:r>
                        <a:rPr lang="en-US" sz="1400" baseline="0" dirty="0"/>
                        <a:t>Technical Sponsor</a:t>
                      </a:r>
                      <a:endParaRPr lang="en-US" sz="1400" dirty="0"/>
                    </a:p>
                  </a:txBody>
                  <a:tcPr/>
                </a:tc>
                <a:extLst>
                  <a:ext uri="{0D108BD9-81ED-4DB2-BD59-A6C34878D82A}">
                    <a16:rowId xmlns:a16="http://schemas.microsoft.com/office/drawing/2014/main" xmlns="" val="10000"/>
                  </a:ext>
                </a:extLst>
              </a:tr>
              <a:tr h="370840">
                <a:tc>
                  <a:txBody>
                    <a:bodyPr/>
                    <a:lstStyle/>
                    <a:p>
                      <a:r>
                        <a:rPr lang="en-US" sz="1400" dirty="0"/>
                        <a:t>Minimum Detect and Avoid (DAA) Display and Flight Path Information</a:t>
                      </a:r>
                    </a:p>
                  </a:txBody>
                  <a:tcPr/>
                </a:tc>
                <a:tc>
                  <a:txBody>
                    <a:bodyPr/>
                    <a:lstStyle/>
                    <a:p>
                      <a:r>
                        <a:rPr lang="en-US" sz="1400" dirty="0"/>
                        <a:t>Flight Standards</a:t>
                      </a:r>
                      <a:r>
                        <a:rPr lang="en-US" sz="1400" baseline="0" dirty="0"/>
                        <a:t> - </a:t>
                      </a:r>
                      <a:r>
                        <a:rPr lang="en-US" sz="1400" dirty="0"/>
                        <a:t>Unmanned</a:t>
                      </a:r>
                      <a:r>
                        <a:rPr lang="en-US" sz="1400" baseline="0" dirty="0"/>
                        <a:t> Aircraft Systems (AFS-86)</a:t>
                      </a:r>
                      <a:endParaRPr lang="en-US" sz="1400" dirty="0"/>
                    </a:p>
                  </a:txBody>
                  <a:tcPr/>
                </a:tc>
                <a:extLst>
                  <a:ext uri="{0D108BD9-81ED-4DB2-BD59-A6C34878D82A}">
                    <a16:rowId xmlns:a16="http://schemas.microsoft.com/office/drawing/2014/main" xmlns="" val="10006"/>
                  </a:ext>
                </a:extLst>
              </a:tr>
              <a:tr h="370840">
                <a:tc>
                  <a:txBody>
                    <a:bodyPr/>
                    <a:lstStyle/>
                    <a:p>
                      <a:r>
                        <a:rPr lang="en-US" sz="1400" dirty="0"/>
                        <a:t>UAS Assessment for Enroute Contingency Operations</a:t>
                      </a:r>
                    </a:p>
                  </a:txBody>
                  <a:tcPr/>
                </a:tc>
                <a:tc>
                  <a:txBody>
                    <a:bodyPr/>
                    <a:lstStyle/>
                    <a:p>
                      <a:pPr marL="0" marR="0" indent="0" algn="l" defTabSz="342900" rtl="0" eaLnBrk="1" fontAlgn="auto" latinLnBrk="0" hangingPunct="1">
                        <a:lnSpc>
                          <a:spcPct val="100000"/>
                        </a:lnSpc>
                        <a:spcBef>
                          <a:spcPts val="0"/>
                        </a:spcBef>
                        <a:spcAft>
                          <a:spcPts val="0"/>
                        </a:spcAft>
                        <a:buClrTx/>
                        <a:buSzTx/>
                        <a:buFontTx/>
                        <a:buNone/>
                        <a:tabLst/>
                        <a:defRPr/>
                      </a:pPr>
                      <a:r>
                        <a:rPr lang="en-US" sz="1400" dirty="0" smtClean="0"/>
                        <a:t>Air Traffic</a:t>
                      </a:r>
                      <a:r>
                        <a:rPr lang="en-US" sz="1400" baseline="0" dirty="0" smtClean="0"/>
                        <a:t> Procedures (AJV-8)</a:t>
                      </a:r>
                      <a:endParaRPr lang="en-US" sz="1400" dirty="0"/>
                    </a:p>
                  </a:txBody>
                  <a:tcPr/>
                </a:tc>
                <a:extLst>
                  <a:ext uri="{0D108BD9-81ED-4DB2-BD59-A6C34878D82A}">
                    <a16:rowId xmlns:a16="http://schemas.microsoft.com/office/drawing/2014/main" xmlns="" val="10007"/>
                  </a:ext>
                </a:extLst>
              </a:tr>
              <a:tr h="370840">
                <a:tc>
                  <a:txBody>
                    <a:bodyPr/>
                    <a:lstStyle/>
                    <a:p>
                      <a:r>
                        <a:rPr lang="en-US" sz="1400" dirty="0" smtClean="0"/>
                        <a:t>UAS Human Factors Consideration</a:t>
                      </a:r>
                      <a:endParaRPr lang="en-US" sz="1400" dirty="0"/>
                    </a:p>
                  </a:txBody>
                  <a:tcPr/>
                </a:tc>
                <a:tc>
                  <a:txBody>
                    <a:bodyPr/>
                    <a:lstStyle/>
                    <a:p>
                      <a:pPr marL="0" marR="0" indent="0" algn="l" defTabSz="342900" rtl="0" eaLnBrk="1" fontAlgn="auto" latinLnBrk="0" hangingPunct="1">
                        <a:lnSpc>
                          <a:spcPct val="100000"/>
                        </a:lnSpc>
                        <a:spcBef>
                          <a:spcPts val="0"/>
                        </a:spcBef>
                        <a:spcAft>
                          <a:spcPts val="0"/>
                        </a:spcAft>
                        <a:buClrTx/>
                        <a:buSzTx/>
                        <a:buFontTx/>
                        <a:buNone/>
                        <a:tabLst/>
                        <a:defRPr/>
                      </a:pPr>
                      <a:r>
                        <a:rPr lang="en-US" sz="1400" dirty="0" smtClean="0"/>
                        <a:t>Flight Standards</a:t>
                      </a:r>
                      <a:r>
                        <a:rPr lang="en-US" sz="1400" baseline="0" dirty="0" smtClean="0"/>
                        <a:t> - </a:t>
                      </a:r>
                      <a:r>
                        <a:rPr lang="en-US" sz="1400" dirty="0" smtClean="0"/>
                        <a:t>Unmanned</a:t>
                      </a:r>
                      <a:r>
                        <a:rPr lang="en-US" sz="1400" baseline="0" dirty="0" smtClean="0"/>
                        <a:t> Aircraft Systems (AFS-86)</a:t>
                      </a:r>
                      <a:endParaRPr lang="en-US" sz="1400" dirty="0" smtClean="0"/>
                    </a:p>
                  </a:txBody>
                  <a:tcPr/>
                </a:tc>
              </a:tr>
            </a:tbl>
          </a:graphicData>
        </a:graphic>
      </p:graphicFrame>
      <p:sp>
        <p:nvSpPr>
          <p:cNvPr id="3" name="Slide Number Placeholder 2"/>
          <p:cNvSpPr>
            <a:spLocks noGrp="1"/>
          </p:cNvSpPr>
          <p:nvPr>
            <p:ph type="sldNum" sz="quarter" idx="12"/>
          </p:nvPr>
        </p:nvSpPr>
        <p:spPr/>
        <p:txBody>
          <a:bodyPr/>
          <a:lstStyle/>
          <a:p>
            <a:r>
              <a:rPr lang="en-US" dirty="0" smtClean="0">
                <a:solidFill>
                  <a:schemeClr val="bg1"/>
                </a:solidFill>
              </a:rPr>
              <a:t>3</a:t>
            </a:r>
            <a:endParaRPr lang="en-US" dirty="0">
              <a:solidFill>
                <a:schemeClr val="bg1"/>
              </a:solidFill>
            </a:endParaRPr>
          </a:p>
        </p:txBody>
      </p:sp>
      <p:sp>
        <p:nvSpPr>
          <p:cNvPr id="7" name="Slide Number Placeholder 2"/>
          <p:cNvSpPr>
            <a:spLocks noGrp="1"/>
          </p:cNvSpPr>
          <p:nvPr>
            <p:ph type="sldNum" sz="quarter" idx="10"/>
          </p:nvPr>
        </p:nvSpPr>
        <p:spPr>
          <a:xfrm>
            <a:off x="6858000" y="6400800"/>
            <a:ext cx="2133600" cy="323850"/>
          </a:xfrm>
        </p:spPr>
        <p:txBody>
          <a:bodyPr/>
          <a:lstStyle/>
          <a:p>
            <a:pPr>
              <a:defRPr/>
            </a:pPr>
            <a:fld id="{912EE38F-6531-4F65-B842-D6CB9F70EFDF}" type="slidenum">
              <a:rPr lang="en-US" smtClean="0"/>
              <a:pPr>
                <a:defRPr/>
              </a:pPr>
              <a:t>2</a:t>
            </a:fld>
            <a:endParaRPr lang="en-US" dirty="0"/>
          </a:p>
        </p:txBody>
      </p:sp>
      <p:sp>
        <p:nvSpPr>
          <p:cNvPr id="8" name="Rectangle 7"/>
          <p:cNvSpPr/>
          <p:nvPr/>
        </p:nvSpPr>
        <p:spPr>
          <a:xfrm>
            <a:off x="261415" y="6321623"/>
            <a:ext cx="3145285" cy="307777"/>
          </a:xfrm>
          <a:prstGeom prst="rect">
            <a:avLst/>
          </a:prstGeom>
        </p:spPr>
        <p:txBody>
          <a:bodyPr wrap="none">
            <a:spAutoFit/>
          </a:bodyPr>
          <a:lstStyle/>
          <a:p>
            <a:r>
              <a:rPr lang="en-US" sz="1400" dirty="0" smtClean="0">
                <a:solidFill>
                  <a:schemeClr val="bg1"/>
                </a:solidFill>
                <a:latin typeface="Calibri" panose="020F0502020204030204" pitchFamily="34" charset="0"/>
              </a:rPr>
              <a:t>FY16 Human Factors REDAC Fall Meeting</a:t>
            </a:r>
            <a:endParaRPr lang="en-US" sz="14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3140705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762000"/>
            <a:ext cx="7772400" cy="1362075"/>
          </a:xfrm>
        </p:spPr>
        <p:txBody>
          <a:bodyPr/>
          <a:lstStyle/>
          <a:p>
            <a:r>
              <a:rPr lang="en-US" dirty="0">
                <a:solidFill>
                  <a:schemeClr val="tx1"/>
                </a:solidFill>
              </a:rPr>
              <a:t>Minimum Detect and Avoid (DAA) Display and Flight Path Information</a:t>
            </a:r>
            <a:br>
              <a:rPr lang="en-US" dirty="0">
                <a:solidFill>
                  <a:schemeClr val="tx1"/>
                </a:solidFill>
              </a:rPr>
            </a:br>
            <a:r>
              <a:rPr lang="en-US" dirty="0">
                <a:solidFill>
                  <a:schemeClr val="tx1"/>
                </a:solidFill>
              </a:rPr>
              <a:t/>
            </a:r>
            <a:br>
              <a:rPr lang="en-US" dirty="0">
                <a:solidFill>
                  <a:schemeClr val="tx1"/>
                </a:solidFill>
              </a:rPr>
            </a:br>
            <a:r>
              <a:rPr lang="en-US" dirty="0">
                <a:solidFill>
                  <a:schemeClr val="tx1"/>
                </a:solidFill>
              </a:rPr>
              <a:t/>
            </a:r>
            <a:br>
              <a:rPr lang="en-US" dirty="0">
                <a:solidFill>
                  <a:schemeClr val="tx1"/>
                </a:solidFill>
              </a:rPr>
            </a:br>
            <a:endParaRPr lang="en-US" dirty="0"/>
          </a:p>
        </p:txBody>
      </p:sp>
      <p:sp>
        <p:nvSpPr>
          <p:cNvPr id="3" name="Slide Number Placeholder 2"/>
          <p:cNvSpPr>
            <a:spLocks noGrp="1"/>
          </p:cNvSpPr>
          <p:nvPr>
            <p:ph type="sldNum" sz="quarter" idx="10"/>
          </p:nvPr>
        </p:nvSpPr>
        <p:spPr/>
        <p:txBody>
          <a:bodyPr/>
          <a:lstStyle/>
          <a:p>
            <a:pPr>
              <a:defRPr/>
            </a:pPr>
            <a:fld id="{912EE38F-6531-4F65-B842-D6CB9F70EFDF}" type="slidenum">
              <a:rPr lang="en-US" smtClean="0"/>
              <a:pPr>
                <a:defRPr/>
              </a:pPr>
              <a:t>3</a:t>
            </a:fld>
            <a:endParaRPr lang="en-US" dirty="0"/>
          </a:p>
        </p:txBody>
      </p:sp>
      <p:sp>
        <p:nvSpPr>
          <p:cNvPr id="4" name="Rectangle 3"/>
          <p:cNvSpPr/>
          <p:nvPr/>
        </p:nvSpPr>
        <p:spPr>
          <a:xfrm>
            <a:off x="261415" y="6321623"/>
            <a:ext cx="3145285" cy="307777"/>
          </a:xfrm>
          <a:prstGeom prst="rect">
            <a:avLst/>
          </a:prstGeom>
        </p:spPr>
        <p:txBody>
          <a:bodyPr wrap="none">
            <a:spAutoFit/>
          </a:bodyPr>
          <a:lstStyle/>
          <a:p>
            <a:r>
              <a:rPr lang="en-US" sz="1400" dirty="0" smtClean="0">
                <a:solidFill>
                  <a:schemeClr val="bg1"/>
                </a:solidFill>
                <a:latin typeface="Calibri" panose="020F0502020204030204" pitchFamily="34" charset="0"/>
              </a:rPr>
              <a:t>FY16 Human Factors REDAC Fall Meeting</a:t>
            </a:r>
            <a:endParaRPr lang="en-US" sz="14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2688026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33400" y="122238"/>
            <a:ext cx="6858000" cy="639762"/>
          </a:xfrm>
        </p:spPr>
        <p:txBody>
          <a:bodyPr/>
          <a:lstStyle/>
          <a:p>
            <a:pPr eaLnBrk="1" hangingPunct="1"/>
            <a:r>
              <a:rPr lang="en-US" altLang="en-US" sz="2000" smtClean="0">
                <a:cs typeface="Arial" charset="0"/>
              </a:rPr>
              <a:t>NextGen: Minimum Detect and Avoid (DAA) Display and Flight Path Information </a:t>
            </a:r>
            <a:r>
              <a:rPr lang="en-US" altLang="en-US" sz="2000" smtClean="0"/>
              <a:t>(A12C.HFNG.1)</a:t>
            </a:r>
          </a:p>
        </p:txBody>
      </p:sp>
      <p:sp>
        <p:nvSpPr>
          <p:cNvPr id="8195" name="Rectangle 3"/>
          <p:cNvSpPr>
            <a:spLocks noChangeArrowheads="1"/>
          </p:cNvSpPr>
          <p:nvPr/>
        </p:nvSpPr>
        <p:spPr bwMode="auto">
          <a:xfrm>
            <a:off x="206375" y="35814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buFontTx/>
              <a:buNone/>
            </a:pPr>
            <a:r>
              <a:rPr lang="en-US" altLang="en-US" sz="1800" u="sng">
                <a:solidFill>
                  <a:srgbClr val="000000"/>
                </a:solidFill>
              </a:rPr>
              <a:t>Critical Milestones</a:t>
            </a:r>
            <a:r>
              <a:rPr lang="en-US" altLang="en-US" sz="1800" b="0">
                <a:solidFill>
                  <a:srgbClr val="000000"/>
                </a:solidFill>
              </a:rPr>
              <a:t>  </a:t>
            </a:r>
            <a:endParaRPr lang="en-US" altLang="en-US" sz="1800" b="0" i="1">
              <a:solidFill>
                <a:srgbClr val="000000"/>
              </a:solidFill>
            </a:endParaRPr>
          </a:p>
        </p:txBody>
      </p:sp>
      <p:sp>
        <p:nvSpPr>
          <p:cNvPr id="819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buFontTx/>
              <a:buNone/>
            </a:pPr>
            <a:r>
              <a:rPr lang="en-US" altLang="en-US" sz="1800" u="sng">
                <a:solidFill>
                  <a:srgbClr val="000000"/>
                </a:solidFill>
              </a:rPr>
              <a:t>Sponsor  Outcome</a:t>
            </a:r>
          </a:p>
        </p:txBody>
      </p:sp>
      <p:sp>
        <p:nvSpPr>
          <p:cNvPr id="14341" name="Rectangle 5"/>
          <p:cNvSpPr>
            <a:spLocks noChangeArrowheads="1"/>
          </p:cNvSpPr>
          <p:nvPr/>
        </p:nvSpPr>
        <p:spPr bwMode="auto">
          <a:xfrm>
            <a:off x="152400" y="839788"/>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ts val="0"/>
              </a:spcBef>
              <a:defRPr/>
            </a:pPr>
            <a:r>
              <a:rPr lang="en-US" b="1" u="sng" dirty="0">
                <a:solidFill>
                  <a:srgbClr val="000000"/>
                </a:solidFill>
              </a:rPr>
              <a:t>Research</a:t>
            </a:r>
            <a:r>
              <a:rPr lang="en-US" sz="2400" b="1" u="sng" dirty="0">
                <a:solidFill>
                  <a:srgbClr val="000000"/>
                </a:solidFill>
              </a:rPr>
              <a:t> </a:t>
            </a:r>
            <a:r>
              <a:rPr lang="en-US" b="1" u="sng" dirty="0">
                <a:solidFill>
                  <a:srgbClr val="000000"/>
                </a:solidFill>
              </a:rPr>
              <a:t>Requirement Description</a:t>
            </a:r>
            <a:endParaRPr lang="en-US" sz="1050" u="sng" dirty="0">
              <a:solidFill>
                <a:srgbClr val="000000"/>
              </a:solidFill>
            </a:endParaRPr>
          </a:p>
        </p:txBody>
      </p:sp>
      <p:sp>
        <p:nvSpPr>
          <p:cNvPr id="8198" name="Rectangle 6"/>
          <p:cNvSpPr>
            <a:spLocks noChangeArrowheads="1"/>
          </p:cNvSpPr>
          <p:nvPr/>
        </p:nvSpPr>
        <p:spPr bwMode="auto">
          <a:xfrm>
            <a:off x="4767263" y="3695700"/>
            <a:ext cx="40386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700" u="sng">
                <a:solidFill>
                  <a:srgbClr val="000000"/>
                </a:solidFill>
              </a:rPr>
              <a:t>Research Accomplishments in FY16</a:t>
            </a:r>
          </a:p>
          <a:p>
            <a:pPr eaLnBrk="1" hangingPunct="1">
              <a:spcBef>
                <a:spcPct val="0"/>
              </a:spcBef>
              <a:buFontTx/>
              <a:buNone/>
            </a:pPr>
            <a:endParaRPr lang="en-US" altLang="en-US" sz="1800">
              <a:solidFill>
                <a:srgbClr val="000000"/>
              </a:solidFill>
            </a:endParaRPr>
          </a:p>
        </p:txBody>
      </p:sp>
      <p:sp>
        <p:nvSpPr>
          <p:cNvPr id="819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00" name="Line 8"/>
          <p:cNvSpPr>
            <a:spLocks noChangeShapeType="1"/>
          </p:cNvSpPr>
          <p:nvPr/>
        </p:nvSpPr>
        <p:spPr bwMode="auto">
          <a:xfrm>
            <a:off x="0" y="35814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0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pPr>
            <a:endParaRPr lang="en-US" altLang="en-US" sz="1400" b="0">
              <a:solidFill>
                <a:srgbClr val="000000"/>
              </a:solidFill>
            </a:endParaRPr>
          </a:p>
        </p:txBody>
      </p:sp>
      <p:sp>
        <p:nvSpPr>
          <p:cNvPr id="3082" name="Rectangle 127"/>
          <p:cNvSpPr>
            <a:spLocks noChangeArrowheads="1"/>
          </p:cNvSpPr>
          <p:nvPr/>
        </p:nvSpPr>
        <p:spPr bwMode="auto">
          <a:xfrm>
            <a:off x="271463" y="1371600"/>
            <a:ext cx="3919537" cy="1323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buFont typeface="Arial" panose="020B0604020202020204" pitchFamily="34" charset="0"/>
              <a:buChar char="•"/>
              <a:defRPr/>
            </a:pPr>
            <a:r>
              <a:rPr lang="en-US" sz="1200" dirty="0">
                <a:solidFill>
                  <a:srgbClr val="000000"/>
                </a:solidFill>
              </a:rPr>
              <a:t>Determine the minimum necessary DAA display information required for a UAS pilot to remain well clear. DAA is necessary for integration of UAS in the NAS as part of NextGen.</a:t>
            </a:r>
          </a:p>
          <a:p>
            <a:pPr lvl="1">
              <a:defRPr/>
            </a:pPr>
            <a:endParaRPr lang="en-US" sz="800" dirty="0">
              <a:solidFill>
                <a:srgbClr val="000000"/>
              </a:solidFill>
            </a:endParaRPr>
          </a:p>
          <a:p>
            <a:pPr marL="171450" indent="-171450">
              <a:buFont typeface="Arial" panose="020B0604020202020204" pitchFamily="34" charset="0"/>
              <a:buChar char="•"/>
              <a:defRPr/>
            </a:pPr>
            <a:r>
              <a:rPr lang="en-US" sz="1200" dirty="0">
                <a:solidFill>
                  <a:srgbClr val="000000"/>
                </a:solidFill>
              </a:rPr>
              <a:t>Sponsor: Stephen Plishka (AFS-86)</a:t>
            </a:r>
          </a:p>
          <a:p>
            <a:pPr marL="228600" indent="-228600">
              <a:buFont typeface="+mj-lt"/>
              <a:buAutoNum type="arabicParenR"/>
              <a:defRPr/>
            </a:pPr>
            <a:endParaRPr lang="en-US" sz="1200" dirty="0">
              <a:solidFill>
                <a:srgbClr val="000000"/>
              </a:solidFill>
            </a:endParaRPr>
          </a:p>
        </p:txBody>
      </p:sp>
      <p:sp>
        <p:nvSpPr>
          <p:cNvPr id="8203" name="Rectangle 129"/>
          <p:cNvSpPr>
            <a:spLocks noChangeArrowheads="1"/>
          </p:cNvSpPr>
          <p:nvPr/>
        </p:nvSpPr>
        <p:spPr bwMode="auto">
          <a:xfrm>
            <a:off x="4622800" y="1371600"/>
            <a:ext cx="37338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1450" indent="-171450"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pPr>
            <a:r>
              <a:rPr lang="en-US" altLang="en-US" sz="1200" b="0"/>
              <a:t>Regulatory standards for the display of detect and avoid information</a:t>
            </a:r>
            <a:endParaRPr lang="en-US" altLang="en-US" sz="1200" b="0">
              <a:solidFill>
                <a:srgbClr val="000000"/>
              </a:solidFill>
            </a:endParaRPr>
          </a:p>
        </p:txBody>
      </p:sp>
      <p:sp>
        <p:nvSpPr>
          <p:cNvPr id="8204"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7013" indent="-227013"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buFontTx/>
              <a:buAutoNum type="arabicPeriod"/>
            </a:pPr>
            <a:endParaRPr lang="en-US" altLang="en-US" sz="1000" b="0">
              <a:solidFill>
                <a:srgbClr val="000000"/>
              </a:solidFill>
            </a:endParaRPr>
          </a:p>
        </p:txBody>
      </p:sp>
      <p:sp>
        <p:nvSpPr>
          <p:cNvPr id="8205" name="Rectangle 2"/>
          <p:cNvSpPr>
            <a:spLocks noChangeArrowheads="1"/>
          </p:cNvSpPr>
          <p:nvPr/>
        </p:nvSpPr>
        <p:spPr bwMode="auto">
          <a:xfrm>
            <a:off x="228600" y="4038600"/>
            <a:ext cx="4338638"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pPr>
            <a:r>
              <a:rPr lang="en-US" altLang="en-US" sz="1200" b="0">
                <a:solidFill>
                  <a:srgbClr val="000000"/>
                </a:solidFill>
              </a:rPr>
              <a:t>Literature review and related recommendations for DAA. (FY16)</a:t>
            </a:r>
          </a:p>
          <a:p>
            <a:pPr eaLnBrk="1" hangingPunct="1">
              <a:spcBef>
                <a:spcPct val="50000"/>
              </a:spcBef>
            </a:pPr>
            <a:r>
              <a:rPr lang="en-US" altLang="en-US" sz="1200" b="0"/>
              <a:t>Final technical report describing the results to </a:t>
            </a:r>
            <a:r>
              <a:rPr lang="en-US" altLang="en-US" sz="1200" b="0">
                <a:solidFill>
                  <a:srgbClr val="000000"/>
                </a:solidFill>
              </a:rPr>
              <a:t>support minimum requirements for DAA</a:t>
            </a:r>
            <a:r>
              <a:rPr lang="en-US" altLang="en-US" sz="1200" b="0"/>
              <a:t> </a:t>
            </a:r>
            <a:r>
              <a:rPr lang="en-US" altLang="en-US" sz="1200" b="0">
                <a:solidFill>
                  <a:srgbClr val="000000"/>
                </a:solidFill>
              </a:rPr>
              <a:t>(FY17)</a:t>
            </a:r>
          </a:p>
        </p:txBody>
      </p:sp>
      <p:grpSp>
        <p:nvGrpSpPr>
          <p:cNvPr id="8206" name="Group 16"/>
          <p:cNvGrpSpPr>
            <a:grpSpLocks/>
          </p:cNvGrpSpPr>
          <p:nvPr/>
        </p:nvGrpSpPr>
        <p:grpSpPr bwMode="auto">
          <a:xfrm>
            <a:off x="7640638" y="25400"/>
            <a:ext cx="1479550" cy="1090613"/>
            <a:chOff x="6123336" y="4074160"/>
            <a:chExt cx="2255282" cy="2275840"/>
          </a:xfrm>
        </p:grpSpPr>
        <p:sp>
          <p:nvSpPr>
            <p:cNvPr id="18" name="Rectangle 17"/>
            <p:cNvSpPr/>
            <p:nvPr/>
          </p:nvSpPr>
          <p:spPr>
            <a:xfrm>
              <a:off x="6137855" y="4074160"/>
              <a:ext cx="2240763" cy="227584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6661" tIns="48331" rIns="96661" bIns="48331" anchor="ctr"/>
            <a:lstStyle/>
            <a:p>
              <a:pPr algn="ctr" fontAlgn="auto">
                <a:spcBef>
                  <a:spcPts val="0"/>
                </a:spcBef>
                <a:spcAft>
                  <a:spcPts val="0"/>
                </a:spcAft>
                <a:defRPr/>
              </a:pPr>
              <a:endParaRPr lang="en-US" dirty="0"/>
            </a:p>
          </p:txBody>
        </p:sp>
        <p:sp>
          <p:nvSpPr>
            <p:cNvPr id="19" name="Rectangle 18"/>
            <p:cNvSpPr/>
            <p:nvPr/>
          </p:nvSpPr>
          <p:spPr>
            <a:xfrm rot="2700000">
              <a:off x="6758832" y="5435714"/>
              <a:ext cx="132509" cy="1258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6661" tIns="48331" rIns="96661" bIns="48331" anchor="ctr"/>
            <a:lstStyle/>
            <a:p>
              <a:pPr algn="ctr" fontAlgn="auto">
                <a:spcBef>
                  <a:spcPts val="0"/>
                </a:spcBef>
                <a:spcAft>
                  <a:spcPts val="0"/>
                </a:spcAft>
                <a:defRPr/>
              </a:pPr>
              <a:endParaRPr lang="en-US" dirty="0"/>
            </a:p>
          </p:txBody>
        </p:sp>
        <p:cxnSp>
          <p:nvCxnSpPr>
            <p:cNvPr id="20" name="Straight Connector 19"/>
            <p:cNvCxnSpPr/>
            <p:nvPr/>
          </p:nvCxnSpPr>
          <p:spPr bwMode="auto">
            <a:xfrm>
              <a:off x="7234037" y="5829902"/>
              <a:ext cx="0" cy="258392"/>
            </a:xfrm>
            <a:prstGeom prst="line">
              <a:avLst/>
            </a:prstGeom>
            <a:ln w="25400" cap="rnd">
              <a:solidFill>
                <a:srgbClr val="00FFFF"/>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auto">
            <a:xfrm rot="5400000">
              <a:off x="7234037" y="5793515"/>
              <a:ext cx="0" cy="251662"/>
            </a:xfrm>
            <a:prstGeom prst="line">
              <a:avLst/>
            </a:prstGeom>
            <a:ln w="25400" cap="rnd">
              <a:solidFill>
                <a:srgbClr val="00FFFF"/>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auto">
            <a:xfrm flipH="1">
              <a:off x="7178382" y="6041916"/>
              <a:ext cx="108892" cy="0"/>
            </a:xfrm>
            <a:prstGeom prst="line">
              <a:avLst/>
            </a:prstGeom>
            <a:ln w="25400" cap="rnd">
              <a:solidFill>
                <a:srgbClr val="00FFFF"/>
              </a:solidFill>
            </a:ln>
          </p:spPr>
          <p:style>
            <a:lnRef idx="1">
              <a:schemeClr val="accent1"/>
            </a:lnRef>
            <a:fillRef idx="0">
              <a:schemeClr val="accent1"/>
            </a:fillRef>
            <a:effectRef idx="0">
              <a:schemeClr val="accent1"/>
            </a:effectRef>
            <a:fontRef idx="minor">
              <a:schemeClr val="tx1"/>
            </a:fontRef>
          </p:style>
        </p:cxnSp>
        <p:sp>
          <p:nvSpPr>
            <p:cNvPr id="23" name="Freeform 22"/>
            <p:cNvSpPr/>
            <p:nvPr/>
          </p:nvSpPr>
          <p:spPr>
            <a:xfrm rot="7363454">
              <a:off x="6347590" y="6054315"/>
              <a:ext cx="122570" cy="183907"/>
            </a:xfrm>
            <a:custGeom>
              <a:avLst/>
              <a:gdLst>
                <a:gd name="connsiteX0" fmla="*/ 57150 w 116681"/>
                <a:gd name="connsiteY0" fmla="*/ 0 h 176212"/>
                <a:gd name="connsiteX1" fmla="*/ 0 w 116681"/>
                <a:gd name="connsiteY1" fmla="*/ 176212 h 176212"/>
                <a:gd name="connsiteX2" fmla="*/ 57150 w 116681"/>
                <a:gd name="connsiteY2" fmla="*/ 123825 h 176212"/>
                <a:gd name="connsiteX3" fmla="*/ 116681 w 116681"/>
                <a:gd name="connsiteY3" fmla="*/ 171450 h 176212"/>
                <a:gd name="connsiteX4" fmla="*/ 57150 w 116681"/>
                <a:gd name="connsiteY4" fmla="*/ 0 h 176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681" h="176212">
                  <a:moveTo>
                    <a:pt x="57150" y="0"/>
                  </a:moveTo>
                  <a:lnTo>
                    <a:pt x="0" y="176212"/>
                  </a:lnTo>
                  <a:lnTo>
                    <a:pt x="57150" y="123825"/>
                  </a:lnTo>
                  <a:lnTo>
                    <a:pt x="116681" y="171450"/>
                  </a:lnTo>
                  <a:lnTo>
                    <a:pt x="57150" y="0"/>
                  </a:lnTo>
                  <a:close/>
                </a:path>
              </a:pathLst>
            </a:custGeom>
            <a:solidFill>
              <a:schemeClr val="tx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6661" tIns="48331" rIns="96661" bIns="48331" anchor="ctr"/>
            <a:lstStyle/>
            <a:p>
              <a:pPr algn="ctr" fontAlgn="auto">
                <a:spcBef>
                  <a:spcPts val="0"/>
                </a:spcBef>
                <a:spcAft>
                  <a:spcPts val="0"/>
                </a:spcAft>
                <a:defRPr/>
              </a:pPr>
              <a:endParaRPr lang="en-US" dirty="0"/>
            </a:p>
          </p:txBody>
        </p:sp>
        <p:sp>
          <p:nvSpPr>
            <p:cNvPr id="24" name="Freeform 23"/>
            <p:cNvSpPr/>
            <p:nvPr/>
          </p:nvSpPr>
          <p:spPr>
            <a:xfrm rot="9835990">
              <a:off x="7720424" y="5839841"/>
              <a:ext cx="125831" cy="188824"/>
            </a:xfrm>
            <a:custGeom>
              <a:avLst/>
              <a:gdLst>
                <a:gd name="connsiteX0" fmla="*/ 57150 w 116681"/>
                <a:gd name="connsiteY0" fmla="*/ 0 h 176212"/>
                <a:gd name="connsiteX1" fmla="*/ 0 w 116681"/>
                <a:gd name="connsiteY1" fmla="*/ 176212 h 176212"/>
                <a:gd name="connsiteX2" fmla="*/ 57150 w 116681"/>
                <a:gd name="connsiteY2" fmla="*/ 123825 h 176212"/>
                <a:gd name="connsiteX3" fmla="*/ 116681 w 116681"/>
                <a:gd name="connsiteY3" fmla="*/ 171450 h 176212"/>
                <a:gd name="connsiteX4" fmla="*/ 57150 w 116681"/>
                <a:gd name="connsiteY4" fmla="*/ 0 h 176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681" h="176212">
                  <a:moveTo>
                    <a:pt x="57150" y="0"/>
                  </a:moveTo>
                  <a:lnTo>
                    <a:pt x="0" y="176212"/>
                  </a:lnTo>
                  <a:lnTo>
                    <a:pt x="57150" y="123825"/>
                  </a:lnTo>
                  <a:lnTo>
                    <a:pt x="116681" y="171450"/>
                  </a:lnTo>
                  <a:lnTo>
                    <a:pt x="57150" y="0"/>
                  </a:lnTo>
                  <a:close/>
                </a:path>
              </a:pathLst>
            </a:custGeom>
            <a:solidFill>
              <a:schemeClr val="tx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6661" tIns="48331" rIns="96661" bIns="48331" anchor="ctr"/>
            <a:lstStyle/>
            <a:p>
              <a:pPr algn="ctr" fontAlgn="auto">
                <a:spcBef>
                  <a:spcPts val="0"/>
                </a:spcBef>
                <a:spcAft>
                  <a:spcPts val="0"/>
                </a:spcAft>
                <a:defRPr/>
              </a:pPr>
              <a:endParaRPr lang="en-US" dirty="0"/>
            </a:p>
          </p:txBody>
        </p:sp>
        <p:sp>
          <p:nvSpPr>
            <p:cNvPr id="25" name="Freeform 24"/>
            <p:cNvSpPr/>
            <p:nvPr/>
          </p:nvSpPr>
          <p:spPr>
            <a:xfrm rot="17979370">
              <a:off x="6152347" y="5075406"/>
              <a:ext cx="125883" cy="183907"/>
            </a:xfrm>
            <a:custGeom>
              <a:avLst/>
              <a:gdLst>
                <a:gd name="connsiteX0" fmla="*/ 57150 w 116681"/>
                <a:gd name="connsiteY0" fmla="*/ 0 h 176212"/>
                <a:gd name="connsiteX1" fmla="*/ 0 w 116681"/>
                <a:gd name="connsiteY1" fmla="*/ 176212 h 176212"/>
                <a:gd name="connsiteX2" fmla="*/ 57150 w 116681"/>
                <a:gd name="connsiteY2" fmla="*/ 123825 h 176212"/>
                <a:gd name="connsiteX3" fmla="*/ 116681 w 116681"/>
                <a:gd name="connsiteY3" fmla="*/ 171450 h 176212"/>
                <a:gd name="connsiteX4" fmla="*/ 57150 w 116681"/>
                <a:gd name="connsiteY4" fmla="*/ 0 h 176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681" h="176212">
                  <a:moveTo>
                    <a:pt x="57150" y="0"/>
                  </a:moveTo>
                  <a:lnTo>
                    <a:pt x="0" y="176212"/>
                  </a:lnTo>
                  <a:lnTo>
                    <a:pt x="57150" y="123825"/>
                  </a:lnTo>
                  <a:lnTo>
                    <a:pt x="116681" y="171450"/>
                  </a:lnTo>
                  <a:lnTo>
                    <a:pt x="57150" y="0"/>
                  </a:lnTo>
                  <a:close/>
                </a:path>
              </a:pathLst>
            </a:custGeom>
            <a:solidFill>
              <a:schemeClr val="tx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6661" tIns="48331" rIns="96661" bIns="48331" anchor="ctr"/>
            <a:lstStyle/>
            <a:p>
              <a:pPr algn="ctr" fontAlgn="auto">
                <a:spcBef>
                  <a:spcPts val="0"/>
                </a:spcBef>
                <a:spcAft>
                  <a:spcPts val="0"/>
                </a:spcAft>
                <a:defRPr/>
              </a:pPr>
              <a:endParaRPr lang="en-US" dirty="0"/>
            </a:p>
          </p:txBody>
        </p:sp>
        <p:sp>
          <p:nvSpPr>
            <p:cNvPr id="26" name="Rectangle 25"/>
            <p:cNvSpPr/>
            <p:nvPr/>
          </p:nvSpPr>
          <p:spPr>
            <a:xfrm rot="2700000">
              <a:off x="8098656" y="5010922"/>
              <a:ext cx="129195" cy="130671"/>
            </a:xfrm>
            <a:prstGeom prst="rect">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6661" tIns="48331" rIns="96661" bIns="48331" anchor="ctr"/>
            <a:lstStyle/>
            <a:p>
              <a:pPr algn="ctr" fontAlgn="auto">
                <a:spcBef>
                  <a:spcPts val="0"/>
                </a:spcBef>
                <a:spcAft>
                  <a:spcPts val="0"/>
                </a:spcAft>
                <a:defRPr/>
              </a:pPr>
              <a:endParaRPr lang="en-US" dirty="0"/>
            </a:p>
          </p:txBody>
        </p:sp>
        <p:sp>
          <p:nvSpPr>
            <p:cNvPr id="8219" name="TextBox 214"/>
            <p:cNvSpPr txBox="1">
              <a:spLocks noChangeArrowheads="1"/>
            </p:cNvSpPr>
            <p:nvPr/>
          </p:nvSpPr>
          <p:spPr bwMode="auto">
            <a:xfrm>
              <a:off x="6136672" y="4936068"/>
              <a:ext cx="21480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100" b="0">
                  <a:solidFill>
                    <a:schemeClr val="bg1"/>
                  </a:solidFill>
                  <a:latin typeface="Calibri" pitchFamily="34" charset="0"/>
                </a:rPr>
                <a:t>+16</a:t>
              </a:r>
            </a:p>
          </p:txBody>
        </p:sp>
        <p:sp>
          <p:nvSpPr>
            <p:cNvPr id="8220" name="TextBox 218"/>
            <p:cNvSpPr txBox="1">
              <a:spLocks noChangeArrowheads="1"/>
            </p:cNvSpPr>
            <p:nvPr/>
          </p:nvSpPr>
          <p:spPr bwMode="auto">
            <a:xfrm>
              <a:off x="8056912" y="5173134"/>
              <a:ext cx="18755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100" b="0">
                  <a:solidFill>
                    <a:schemeClr val="bg1"/>
                  </a:solidFill>
                  <a:latin typeface="Calibri" pitchFamily="34" charset="0"/>
                </a:rPr>
                <a:t>-09</a:t>
              </a:r>
            </a:p>
          </p:txBody>
        </p:sp>
        <p:sp>
          <p:nvSpPr>
            <p:cNvPr id="8221" name="TextBox 221"/>
            <p:cNvSpPr txBox="1">
              <a:spLocks noChangeArrowheads="1"/>
            </p:cNvSpPr>
            <p:nvPr/>
          </p:nvSpPr>
          <p:spPr bwMode="auto">
            <a:xfrm>
              <a:off x="6728411" y="5239173"/>
              <a:ext cx="21480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100" b="0">
                  <a:solidFill>
                    <a:schemeClr val="bg1"/>
                  </a:solidFill>
                  <a:latin typeface="Calibri" pitchFamily="34" charset="0"/>
                </a:rPr>
                <a:t>+10</a:t>
              </a:r>
            </a:p>
          </p:txBody>
        </p:sp>
        <p:sp>
          <p:nvSpPr>
            <p:cNvPr id="8222" name="TextBox 222"/>
            <p:cNvSpPr txBox="1">
              <a:spLocks noChangeArrowheads="1"/>
            </p:cNvSpPr>
            <p:nvPr/>
          </p:nvSpPr>
          <p:spPr bwMode="auto">
            <a:xfrm>
              <a:off x="7690199" y="6041813"/>
              <a:ext cx="18755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100" b="0">
                  <a:solidFill>
                    <a:schemeClr val="bg1"/>
                  </a:solidFill>
                  <a:latin typeface="Calibri" pitchFamily="34" charset="0"/>
                </a:rPr>
                <a:t>-25</a:t>
              </a:r>
            </a:p>
          </p:txBody>
        </p:sp>
        <p:sp>
          <p:nvSpPr>
            <p:cNvPr id="8223" name="TextBox 225"/>
            <p:cNvSpPr txBox="1">
              <a:spLocks noChangeArrowheads="1"/>
            </p:cNvSpPr>
            <p:nvPr/>
          </p:nvSpPr>
          <p:spPr bwMode="auto">
            <a:xfrm>
              <a:off x="7905226" y="5327227"/>
              <a:ext cx="311706"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000" b="0">
                  <a:solidFill>
                    <a:schemeClr val="bg1"/>
                  </a:solidFill>
                  <a:latin typeface="Calibri" pitchFamily="34" charset="0"/>
                </a:rPr>
                <a:t>5 nm</a:t>
              </a:r>
            </a:p>
          </p:txBody>
        </p:sp>
        <p:sp>
          <p:nvSpPr>
            <p:cNvPr id="8224" name="TextBox 226"/>
            <p:cNvSpPr txBox="1">
              <a:spLocks noChangeArrowheads="1"/>
            </p:cNvSpPr>
            <p:nvPr/>
          </p:nvSpPr>
          <p:spPr bwMode="auto">
            <a:xfrm>
              <a:off x="6298358" y="5887721"/>
              <a:ext cx="21480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100" b="0">
                  <a:solidFill>
                    <a:schemeClr val="bg1"/>
                  </a:solidFill>
                  <a:latin typeface="Calibri" pitchFamily="34" charset="0"/>
                </a:rPr>
                <a:t>+26</a:t>
              </a:r>
            </a:p>
          </p:txBody>
        </p:sp>
        <p:sp>
          <p:nvSpPr>
            <p:cNvPr id="8225" name="TextBox 213"/>
            <p:cNvSpPr txBox="1">
              <a:spLocks noChangeArrowheads="1"/>
            </p:cNvSpPr>
            <p:nvPr/>
          </p:nvSpPr>
          <p:spPr bwMode="auto">
            <a:xfrm>
              <a:off x="6551675" y="4351114"/>
              <a:ext cx="21480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100" b="0">
                  <a:solidFill>
                    <a:srgbClr val="FFFF00"/>
                  </a:solidFill>
                  <a:latin typeface="Calibri" pitchFamily="34" charset="0"/>
                </a:rPr>
                <a:t>+09</a:t>
              </a:r>
            </a:p>
          </p:txBody>
        </p:sp>
        <p:cxnSp>
          <p:nvCxnSpPr>
            <p:cNvPr id="34" name="Straight Arrow Connector 33"/>
            <p:cNvCxnSpPr/>
            <p:nvPr/>
          </p:nvCxnSpPr>
          <p:spPr>
            <a:xfrm>
              <a:off x="6883163" y="4607509"/>
              <a:ext cx="0" cy="172261"/>
            </a:xfrm>
            <a:prstGeom prst="straightConnector1">
              <a:avLst/>
            </a:prstGeom>
            <a:ln w="127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35" name="Oval 34"/>
            <p:cNvSpPr/>
            <p:nvPr/>
          </p:nvSpPr>
          <p:spPr>
            <a:xfrm>
              <a:off x="6541966" y="4571068"/>
              <a:ext cx="278281" cy="284894"/>
            </a:xfrm>
            <a:prstGeom prst="ellipse">
              <a:avLst/>
            </a:prstGeom>
            <a:noFill/>
            <a:ln w="158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lIns="96661" tIns="48331" rIns="96661" bIns="48331" anchor="ctr"/>
            <a:lstStyle/>
            <a:p>
              <a:pPr algn="ctr">
                <a:defRPr/>
              </a:pPr>
              <a:endParaRPr lang="en-US" dirty="0"/>
            </a:p>
          </p:txBody>
        </p:sp>
        <p:sp>
          <p:nvSpPr>
            <p:cNvPr id="36" name="Freeform 35"/>
            <p:cNvSpPr/>
            <p:nvPr/>
          </p:nvSpPr>
          <p:spPr bwMode="auto">
            <a:xfrm rot="7662292">
              <a:off x="6621030" y="4619906"/>
              <a:ext cx="122572" cy="183907"/>
            </a:xfrm>
            <a:custGeom>
              <a:avLst/>
              <a:gdLst>
                <a:gd name="connsiteX0" fmla="*/ 57150 w 116681"/>
                <a:gd name="connsiteY0" fmla="*/ 0 h 176212"/>
                <a:gd name="connsiteX1" fmla="*/ 0 w 116681"/>
                <a:gd name="connsiteY1" fmla="*/ 176212 h 176212"/>
                <a:gd name="connsiteX2" fmla="*/ 57150 w 116681"/>
                <a:gd name="connsiteY2" fmla="*/ 123825 h 176212"/>
                <a:gd name="connsiteX3" fmla="*/ 116681 w 116681"/>
                <a:gd name="connsiteY3" fmla="*/ 171450 h 176212"/>
                <a:gd name="connsiteX4" fmla="*/ 57150 w 116681"/>
                <a:gd name="connsiteY4" fmla="*/ 0 h 176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681" h="176212">
                  <a:moveTo>
                    <a:pt x="57150" y="0"/>
                  </a:moveTo>
                  <a:lnTo>
                    <a:pt x="0" y="176212"/>
                  </a:lnTo>
                  <a:lnTo>
                    <a:pt x="57150" y="123825"/>
                  </a:lnTo>
                  <a:lnTo>
                    <a:pt x="116681" y="171450"/>
                  </a:lnTo>
                  <a:lnTo>
                    <a:pt x="57150" y="0"/>
                  </a:lnTo>
                  <a:close/>
                </a:path>
              </a:pathLst>
            </a:custGeom>
            <a:solidFill>
              <a:srgbClr val="FFFF00"/>
            </a:solidFill>
            <a:ln w="127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lIns="96661" tIns="48331" rIns="96661" bIns="48331" anchor="ctr"/>
            <a:lstStyle/>
            <a:p>
              <a:pPr algn="ctr" fontAlgn="auto">
                <a:spcBef>
                  <a:spcPts val="0"/>
                </a:spcBef>
                <a:spcAft>
                  <a:spcPts val="0"/>
                </a:spcAft>
                <a:defRPr/>
              </a:pPr>
              <a:endParaRPr lang="en-US" dirty="0"/>
            </a:p>
          </p:txBody>
        </p:sp>
        <p:sp>
          <p:nvSpPr>
            <p:cNvPr id="8229" name="TextBox 213"/>
            <p:cNvSpPr txBox="1">
              <a:spLocks noChangeArrowheads="1"/>
            </p:cNvSpPr>
            <p:nvPr/>
          </p:nvSpPr>
          <p:spPr bwMode="auto">
            <a:xfrm>
              <a:off x="6451711" y="4854788"/>
              <a:ext cx="479298"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100" b="0">
                  <a:solidFill>
                    <a:srgbClr val="FFFF00"/>
                  </a:solidFill>
                  <a:latin typeface="Calibri" pitchFamily="34" charset="0"/>
                </a:rPr>
                <a:t>UAL 455</a:t>
              </a:r>
            </a:p>
          </p:txBody>
        </p:sp>
        <p:sp>
          <p:nvSpPr>
            <p:cNvPr id="8230" name="TextBox 220"/>
            <p:cNvSpPr txBox="1">
              <a:spLocks noChangeArrowheads="1"/>
            </p:cNvSpPr>
            <p:nvPr/>
          </p:nvSpPr>
          <p:spPr bwMode="auto">
            <a:xfrm>
              <a:off x="7079265" y="4074160"/>
              <a:ext cx="216406"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100" b="0">
                  <a:solidFill>
                    <a:srgbClr val="00FFFF"/>
                  </a:solidFill>
                  <a:latin typeface="Calibri" pitchFamily="34" charset="0"/>
                </a:rPr>
                <a:t>075</a:t>
              </a:r>
            </a:p>
          </p:txBody>
        </p:sp>
        <p:sp>
          <p:nvSpPr>
            <p:cNvPr id="39" name="Rectangle 38"/>
            <p:cNvSpPr/>
            <p:nvPr/>
          </p:nvSpPr>
          <p:spPr>
            <a:xfrm>
              <a:off x="7038032" y="4097350"/>
              <a:ext cx="389592" cy="192138"/>
            </a:xfrm>
            <a:prstGeom prst="rect">
              <a:avLst/>
            </a:prstGeom>
            <a:noFill/>
            <a:ln w="12700">
              <a:solidFill>
                <a:srgbClr val="00FFFF"/>
              </a:solidFill>
            </a:ln>
          </p:spPr>
          <p:style>
            <a:lnRef idx="2">
              <a:schemeClr val="accent1">
                <a:shade val="50000"/>
              </a:schemeClr>
            </a:lnRef>
            <a:fillRef idx="1">
              <a:schemeClr val="accent1"/>
            </a:fillRef>
            <a:effectRef idx="0">
              <a:schemeClr val="accent1"/>
            </a:effectRef>
            <a:fontRef idx="minor">
              <a:schemeClr val="lt1"/>
            </a:fontRef>
          </p:style>
          <p:txBody>
            <a:bodyPr lIns="96661" tIns="48331" rIns="96661" bIns="48331" anchor="ctr"/>
            <a:lstStyle/>
            <a:p>
              <a:pPr algn="ctr">
                <a:defRPr/>
              </a:pPr>
              <a:endParaRPr lang="en-US" dirty="0"/>
            </a:p>
          </p:txBody>
        </p:sp>
        <p:sp>
          <p:nvSpPr>
            <p:cNvPr id="8232" name="TextBox 220"/>
            <p:cNvSpPr txBox="1">
              <a:spLocks noChangeArrowheads="1"/>
            </p:cNvSpPr>
            <p:nvPr/>
          </p:nvSpPr>
          <p:spPr bwMode="auto">
            <a:xfrm>
              <a:off x="7408497" y="4082627"/>
              <a:ext cx="98" cy="254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endParaRPr lang="en-US" altLang="en-US" sz="1100" b="0">
                <a:solidFill>
                  <a:srgbClr val="00FFFF"/>
                </a:solidFill>
                <a:latin typeface="Calibri" pitchFamily="34" charset="0"/>
              </a:endParaRPr>
            </a:p>
          </p:txBody>
        </p:sp>
        <p:cxnSp>
          <p:nvCxnSpPr>
            <p:cNvPr id="41" name="Straight Connector 40"/>
            <p:cNvCxnSpPr/>
            <p:nvPr/>
          </p:nvCxnSpPr>
          <p:spPr>
            <a:xfrm flipH="1">
              <a:off x="7234037" y="4289488"/>
              <a:ext cx="4840" cy="1533789"/>
            </a:xfrm>
            <a:prstGeom prst="line">
              <a:avLst/>
            </a:prstGeom>
            <a:ln>
              <a:solidFill>
                <a:srgbClr val="00FFFF"/>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6694416" y="4723453"/>
              <a:ext cx="254081" cy="218640"/>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8207" name="Rectangle 2"/>
          <p:cNvSpPr>
            <a:spLocks noChangeArrowheads="1"/>
          </p:cNvSpPr>
          <p:nvPr/>
        </p:nvSpPr>
        <p:spPr bwMode="auto">
          <a:xfrm>
            <a:off x="4610100" y="4075113"/>
            <a:ext cx="43386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a:spcBef>
                <a:spcPct val="0"/>
              </a:spcBef>
            </a:pPr>
            <a:r>
              <a:rPr lang="en-US" altLang="en-US" sz="1200" b="0"/>
              <a:t>Completed quick-look report documenting the findings from initial simulations for UAS Detect and Avoid</a:t>
            </a:r>
          </a:p>
        </p:txBody>
      </p:sp>
      <p:sp>
        <p:nvSpPr>
          <p:cNvPr id="8209" name="Slide Number Placeholder 1"/>
          <p:cNvSpPr>
            <a:spLocks noGrp="1"/>
          </p:cNvSpPr>
          <p:nvPr>
            <p:ph type="sldNum" sz="quarter" idx="10"/>
          </p:nvPr>
        </p:nvSpPr>
        <p:spPr>
          <a:noFill/>
        </p:spPr>
        <p:txBody>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fld id="{67E8F300-6FE7-4E4D-B9AF-153E640DF86B}" type="slidenum">
              <a:rPr lang="en-US" altLang="en-US" sz="1400" b="0" smtClean="0">
                <a:solidFill>
                  <a:srgbClr val="FFFFFF"/>
                </a:solidFill>
              </a:rPr>
              <a:pPr eaLnBrk="1" hangingPunct="1">
                <a:spcBef>
                  <a:spcPct val="0"/>
                </a:spcBef>
                <a:buFontTx/>
                <a:buNone/>
              </a:pPr>
              <a:t>4</a:t>
            </a:fld>
            <a:endParaRPr lang="en-US" altLang="en-US" sz="1400" b="0" smtClean="0">
              <a:solidFill>
                <a:srgbClr val="FFFFFF"/>
              </a:solidFill>
            </a:endParaRPr>
          </a:p>
        </p:txBody>
      </p:sp>
      <p:sp>
        <p:nvSpPr>
          <p:cNvPr id="43" name="Rectangle 42"/>
          <p:cNvSpPr/>
          <p:nvPr/>
        </p:nvSpPr>
        <p:spPr>
          <a:xfrm>
            <a:off x="261415" y="6321623"/>
            <a:ext cx="3145285" cy="307777"/>
          </a:xfrm>
          <a:prstGeom prst="rect">
            <a:avLst/>
          </a:prstGeom>
        </p:spPr>
        <p:txBody>
          <a:bodyPr wrap="none">
            <a:spAutoFit/>
          </a:bodyPr>
          <a:lstStyle/>
          <a:p>
            <a:r>
              <a:rPr lang="en-US" sz="1400" dirty="0" smtClean="0">
                <a:solidFill>
                  <a:schemeClr val="bg1"/>
                </a:solidFill>
                <a:latin typeface="Calibri" panose="020F0502020204030204" pitchFamily="34" charset="0"/>
              </a:rPr>
              <a:t>FY16 Human Factors REDAC Fall Meeting</a:t>
            </a:r>
            <a:endParaRPr lang="en-US" sz="14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28144030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762000"/>
            <a:ext cx="7772400" cy="1362075"/>
          </a:xfrm>
        </p:spPr>
        <p:txBody>
          <a:bodyPr/>
          <a:lstStyle/>
          <a:p>
            <a:r>
              <a:rPr lang="en-US" dirty="0">
                <a:solidFill>
                  <a:schemeClr val="tx1"/>
                </a:solidFill>
              </a:rPr>
              <a:t>UAS Assessment for </a:t>
            </a:r>
            <a:r>
              <a:rPr lang="en-US" dirty="0" err="1">
                <a:solidFill>
                  <a:schemeClr val="tx1"/>
                </a:solidFill>
              </a:rPr>
              <a:t>En</a:t>
            </a:r>
            <a:r>
              <a:rPr lang="en-US" dirty="0">
                <a:solidFill>
                  <a:schemeClr val="tx1"/>
                </a:solidFill>
              </a:rPr>
              <a:t> Route Contingency Operations</a:t>
            </a:r>
            <a:br>
              <a:rPr lang="en-US" dirty="0">
                <a:solidFill>
                  <a:schemeClr val="tx1"/>
                </a:solidFill>
              </a:rPr>
            </a:br>
            <a:r>
              <a:rPr lang="en-US" dirty="0">
                <a:solidFill>
                  <a:schemeClr val="tx1"/>
                </a:solidFill>
              </a:rPr>
              <a:t/>
            </a:r>
            <a:br>
              <a:rPr lang="en-US" dirty="0">
                <a:solidFill>
                  <a:schemeClr val="tx1"/>
                </a:solidFill>
              </a:rPr>
            </a:br>
            <a:r>
              <a:rPr lang="en-US" dirty="0">
                <a:solidFill>
                  <a:schemeClr val="tx1"/>
                </a:solidFill>
              </a:rPr>
              <a:t/>
            </a:r>
            <a:br>
              <a:rPr lang="en-US" dirty="0">
                <a:solidFill>
                  <a:schemeClr val="tx1"/>
                </a:solidFill>
              </a:rPr>
            </a:br>
            <a:endParaRPr lang="en-US" dirty="0"/>
          </a:p>
        </p:txBody>
      </p:sp>
      <p:sp>
        <p:nvSpPr>
          <p:cNvPr id="3" name="Slide Number Placeholder 2"/>
          <p:cNvSpPr>
            <a:spLocks noGrp="1"/>
          </p:cNvSpPr>
          <p:nvPr>
            <p:ph type="sldNum" sz="quarter" idx="10"/>
          </p:nvPr>
        </p:nvSpPr>
        <p:spPr/>
        <p:txBody>
          <a:bodyPr/>
          <a:lstStyle/>
          <a:p>
            <a:pPr>
              <a:defRPr/>
            </a:pPr>
            <a:fld id="{912EE38F-6531-4F65-B842-D6CB9F70EFDF}" type="slidenum">
              <a:rPr lang="en-US" smtClean="0"/>
              <a:pPr>
                <a:defRPr/>
              </a:pPr>
              <a:t>5</a:t>
            </a:fld>
            <a:endParaRPr lang="en-US" dirty="0"/>
          </a:p>
        </p:txBody>
      </p:sp>
      <p:sp>
        <p:nvSpPr>
          <p:cNvPr id="4" name="Rectangle 3"/>
          <p:cNvSpPr/>
          <p:nvPr/>
        </p:nvSpPr>
        <p:spPr>
          <a:xfrm>
            <a:off x="261415" y="6321623"/>
            <a:ext cx="3145285" cy="307777"/>
          </a:xfrm>
          <a:prstGeom prst="rect">
            <a:avLst/>
          </a:prstGeom>
        </p:spPr>
        <p:txBody>
          <a:bodyPr wrap="none">
            <a:spAutoFit/>
          </a:bodyPr>
          <a:lstStyle/>
          <a:p>
            <a:r>
              <a:rPr lang="en-US" sz="1400" dirty="0" smtClean="0">
                <a:solidFill>
                  <a:schemeClr val="bg1"/>
                </a:solidFill>
                <a:latin typeface="Calibri" panose="020F0502020204030204" pitchFamily="34" charset="0"/>
              </a:rPr>
              <a:t>FY16 Human Factors REDAC Fall Meeting</a:t>
            </a:r>
            <a:endParaRPr lang="en-US" sz="14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905914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UAS Assessment for </a:t>
            </a:r>
            <a:r>
              <a:rPr lang="en-US" dirty="0" err="1"/>
              <a:t>En</a:t>
            </a:r>
            <a:r>
              <a:rPr lang="en-US" dirty="0"/>
              <a:t> Route Contingency Operations</a:t>
            </a:r>
            <a:endParaRPr lang="en-US" sz="2000" dirty="0"/>
          </a:p>
        </p:txBody>
      </p:sp>
      <p:sp>
        <p:nvSpPr>
          <p:cNvPr id="3" name="Slide Number Placeholder 2"/>
          <p:cNvSpPr>
            <a:spLocks noGrp="1"/>
          </p:cNvSpPr>
          <p:nvPr>
            <p:ph type="sldNum" sz="quarter" idx="10"/>
          </p:nvPr>
        </p:nvSpPr>
        <p:spPr/>
        <p:txBody>
          <a:bodyPr/>
          <a:lstStyle/>
          <a:p>
            <a:pPr>
              <a:defRPr/>
            </a:pPr>
            <a:fld id="{912EE38F-6531-4F65-B842-D6CB9F70EFDF}" type="slidenum">
              <a:rPr lang="en-US" smtClean="0"/>
              <a:pPr>
                <a:defRPr/>
              </a:pPr>
              <a:t>6</a:t>
            </a:fld>
            <a:endParaRPr lang="en-US" dirty="0"/>
          </a:p>
        </p:txBody>
      </p:sp>
      <p:sp>
        <p:nvSpPr>
          <p:cNvPr id="4" name="Text Placeholder 3"/>
          <p:cNvSpPr>
            <a:spLocks noGrp="1"/>
          </p:cNvSpPr>
          <p:nvPr>
            <p:ph type="body" sz="quarter" idx="11"/>
          </p:nvPr>
        </p:nvSpPr>
        <p:spPr/>
        <p:txBody>
          <a:bodyPr>
            <a:normAutofit fontScale="77500" lnSpcReduction="20000"/>
          </a:bodyPr>
          <a:lstStyle/>
          <a:p>
            <a:r>
              <a:rPr lang="en-US" dirty="0"/>
              <a:t>Mitigation of the impact of UAS  </a:t>
            </a:r>
            <a:r>
              <a:rPr lang="en-US" dirty="0" err="1"/>
              <a:t>en</a:t>
            </a:r>
            <a:r>
              <a:rPr lang="en-US" dirty="0"/>
              <a:t> route contingency operations. </a:t>
            </a:r>
          </a:p>
          <a:p>
            <a:r>
              <a:rPr lang="en-US" dirty="0"/>
              <a:t>A literature review and user needs analysis will be conducted and used to develop a study plan to investigate potential procedures and technological solutions to mitigate the workload and safety impact of UAS contingency operations (such as loss of control link). </a:t>
            </a:r>
          </a:p>
          <a:p>
            <a:r>
              <a:rPr lang="en-US" dirty="0"/>
              <a:t>From an ATC perspective, it is critical that the UAS behaves in a predictable manner and is compatible with manned aircraft operations. However, there are unique needs of UAS operations that arise during various contingency conditions, for example, the need to reacquire a lost control link</a:t>
            </a:r>
            <a:r>
              <a:rPr lang="en-US" dirty="0" smtClean="0"/>
              <a:t>.</a:t>
            </a:r>
          </a:p>
          <a:p>
            <a:endParaRPr lang="en-US" dirty="0"/>
          </a:p>
          <a:p>
            <a:pPr marL="114300" indent="-114300">
              <a:buFont typeface="Wingdings" pitchFamily="2" charset="2"/>
              <a:buChar char="§"/>
            </a:pPr>
            <a:r>
              <a:rPr lang="en-US" dirty="0" smtClean="0">
                <a:cs typeface="Arial" pitchFamily="34" charset="0"/>
              </a:rPr>
              <a:t>Sponsor</a:t>
            </a:r>
            <a:r>
              <a:rPr lang="en-US" dirty="0">
                <a:cs typeface="Arial" pitchFamily="34" charset="0"/>
              </a:rPr>
              <a:t>:  Brett </a:t>
            </a:r>
            <a:r>
              <a:rPr lang="en-US" dirty="0" err="1">
                <a:cs typeface="Arial" pitchFamily="34" charset="0"/>
              </a:rPr>
              <a:t>Steffey</a:t>
            </a:r>
            <a:r>
              <a:rPr lang="en-US" dirty="0">
                <a:cs typeface="Arial" pitchFamily="34" charset="0"/>
              </a:rPr>
              <a:t> (AJV-8) </a:t>
            </a:r>
          </a:p>
          <a:p>
            <a:pPr marL="114300" indent="-114300">
              <a:buFont typeface="Wingdings" pitchFamily="2" charset="2"/>
              <a:buChar char="§"/>
            </a:pPr>
            <a:r>
              <a:rPr lang="en-US" dirty="0">
                <a:cs typeface="Arial" pitchFamily="34" charset="0"/>
              </a:rPr>
              <a:t>Other stakeholders: AFS-86, AJV-7, AJC-115, NATCA</a:t>
            </a:r>
          </a:p>
          <a:p>
            <a:pPr marL="0" indent="0">
              <a:buNone/>
            </a:pPr>
            <a:endParaRPr lang="en-US" dirty="0">
              <a:cs typeface="Arial" pitchFamily="34" charset="0"/>
            </a:endParaRPr>
          </a:p>
          <a:p>
            <a:endParaRPr lang="en-US" dirty="0"/>
          </a:p>
          <a:p>
            <a:endParaRPr lang="en-US" dirty="0"/>
          </a:p>
        </p:txBody>
      </p:sp>
      <p:sp>
        <p:nvSpPr>
          <p:cNvPr id="5" name="Text Placeholder 4"/>
          <p:cNvSpPr>
            <a:spLocks noGrp="1"/>
          </p:cNvSpPr>
          <p:nvPr>
            <p:ph type="body" sz="quarter" idx="12"/>
          </p:nvPr>
        </p:nvSpPr>
        <p:spPr/>
        <p:txBody>
          <a:bodyPr/>
          <a:lstStyle/>
          <a:p>
            <a:r>
              <a:rPr lang="en-US" dirty="0"/>
              <a:t>Research plan to test controller and pilot performance with procedures and technology to mitigate the effects of contingency operations in a human-in-the-loop simulation.</a:t>
            </a:r>
          </a:p>
          <a:p>
            <a:endParaRPr lang="en-US" dirty="0"/>
          </a:p>
        </p:txBody>
      </p:sp>
      <p:sp>
        <p:nvSpPr>
          <p:cNvPr id="6" name="Text Placeholder 5"/>
          <p:cNvSpPr>
            <a:spLocks noGrp="1"/>
          </p:cNvSpPr>
          <p:nvPr>
            <p:ph type="body" sz="quarter" idx="13"/>
          </p:nvPr>
        </p:nvSpPr>
        <p:spPr/>
        <p:txBody>
          <a:bodyPr>
            <a:normAutofit/>
          </a:bodyPr>
          <a:lstStyle/>
          <a:p>
            <a:pPr>
              <a:spcBef>
                <a:spcPts val="0"/>
              </a:spcBef>
            </a:pPr>
            <a:r>
              <a:rPr lang="en-US" sz="1200" dirty="0" smtClean="0"/>
              <a:t>Delivered </a:t>
            </a:r>
            <a:r>
              <a:rPr lang="en-US" sz="1200" dirty="0"/>
              <a:t>literature review</a:t>
            </a:r>
          </a:p>
          <a:p>
            <a:pPr>
              <a:spcBef>
                <a:spcPts val="0"/>
              </a:spcBef>
            </a:pPr>
            <a:r>
              <a:rPr lang="en-US" sz="1200" dirty="0"/>
              <a:t>Site visits to Los Angeles, Minneapolis, and Chicago ARTCCs and Joshua TRACON to conduct</a:t>
            </a:r>
            <a:r>
              <a:rPr lang="en-US" sz="1200" dirty="0">
                <a:cs typeface="Arial" pitchFamily="34" charset="0"/>
              </a:rPr>
              <a:t> knowledge elicitation interviews</a:t>
            </a:r>
            <a:r>
              <a:rPr lang="en-US" sz="1200" dirty="0"/>
              <a:t> with controllers on current UAS lost link, lost </a:t>
            </a:r>
            <a:r>
              <a:rPr lang="en-US" sz="1200" dirty="0" err="1"/>
              <a:t>comm</a:t>
            </a:r>
            <a:r>
              <a:rPr lang="en-US" sz="1200" dirty="0"/>
              <a:t>, &amp; other contingencies and explore procedures and technological enhancements to mitigate the impact of contingency operations</a:t>
            </a:r>
          </a:p>
          <a:p>
            <a:pPr>
              <a:spcBef>
                <a:spcPts val="0"/>
              </a:spcBef>
            </a:pPr>
            <a:r>
              <a:rPr lang="en-US" sz="1200" dirty="0"/>
              <a:t>Knowledge elicitation interviews with Reaper &amp; Global Hawk pilots regarding contingency operations and flight </a:t>
            </a:r>
            <a:r>
              <a:rPr lang="en-US" sz="1200" dirty="0" err="1"/>
              <a:t>replanning</a:t>
            </a:r>
            <a:r>
              <a:rPr lang="en-US" sz="1200" dirty="0"/>
              <a:t> capabilities</a:t>
            </a:r>
          </a:p>
          <a:p>
            <a:endParaRPr lang="en-US" sz="1200" dirty="0">
              <a:latin typeface="+mn-lt"/>
            </a:endParaRPr>
          </a:p>
        </p:txBody>
      </p:sp>
      <p:graphicFrame>
        <p:nvGraphicFramePr>
          <p:cNvPr id="8" name="Group 180" descr="table" title="IALowVis"/>
          <p:cNvGraphicFramePr>
            <a:graphicFrameLocks noGrp="1"/>
          </p:cNvGraphicFramePr>
          <p:nvPr>
            <p:extLst>
              <p:ext uri="{D42A27DB-BD31-4B8C-83A1-F6EECF244321}">
                <p14:modId xmlns:p14="http://schemas.microsoft.com/office/powerpoint/2010/main" val="543148405"/>
              </p:ext>
            </p:extLst>
          </p:nvPr>
        </p:nvGraphicFramePr>
        <p:xfrm>
          <a:off x="267277" y="3810000"/>
          <a:ext cx="3999923" cy="2103120"/>
        </p:xfrm>
        <a:graphic>
          <a:graphicData uri="http://schemas.openxmlformats.org/drawingml/2006/table">
            <a:tbl>
              <a:tblPr firstRow="1">
                <a:tableStyleId>{2D5ABB26-0587-4C30-8999-92F81FD0307C}</a:tableStyleId>
              </a:tblPr>
              <a:tblGrid>
                <a:gridCol w="2933123">
                  <a:extLst>
                    <a:ext uri="{9D8B030D-6E8A-4147-A177-3AD203B41FA5}">
                      <a16:colId xmlns:a16="http://schemas.microsoft.com/office/drawing/2014/main" xmlns="" val="20000"/>
                    </a:ext>
                  </a:extLst>
                </a:gridCol>
                <a:gridCol w="1066800">
                  <a:extLst>
                    <a:ext uri="{9D8B030D-6E8A-4147-A177-3AD203B41FA5}">
                      <a16:colId xmlns:a16="http://schemas.microsoft.com/office/drawing/2014/main" xmlns="" val="20002"/>
                    </a:ext>
                  </a:extLst>
                </a:gridCol>
              </a:tblGrid>
              <a:tr h="209022">
                <a:tc>
                  <a:txBody>
                    <a:bodyPr/>
                    <a:lstStyle/>
                    <a:p>
                      <a:pPr marL="171450" indent="-171450">
                        <a:buFont typeface="Arial" panose="020B0604020202020204" pitchFamily="34" charset="0"/>
                        <a:buChar char="•"/>
                      </a:pPr>
                      <a:r>
                        <a:rPr lang="en-US" sz="900" b="0" i="0" u="none" strike="noStrike" kern="1200" baseline="0" dirty="0">
                          <a:solidFill>
                            <a:schemeClr val="dk1"/>
                          </a:solidFill>
                          <a:latin typeface="+mn-lt"/>
                          <a:ea typeface="+mn-ea"/>
                          <a:cs typeface="+mn-cs"/>
                        </a:rPr>
                        <a:t>Literature review and baseline of current Procedures</a:t>
                      </a:r>
                      <a:endParaRPr lang="en-US" sz="900" dirty="0"/>
                    </a:p>
                  </a:txBody>
                  <a:tcPr marL="45720" marR="45720" anchor="ctr" horzOverflow="overflow"/>
                </a:tc>
                <a:tc>
                  <a:txBody>
                    <a:bodyPr/>
                    <a:lstStyle/>
                    <a:p>
                      <a:pPr marL="0" marR="0" lvl="0" indent="0" algn="ctr" defTabSz="914400" rtl="0" eaLnBrk="0" fontAlgn="base" latinLnBrk="0" hangingPunct="0">
                        <a:lnSpc>
                          <a:spcPct val="100000"/>
                        </a:lnSpc>
                        <a:spcBef>
                          <a:spcPts val="0"/>
                        </a:spcBef>
                        <a:spcAft>
                          <a:spcPts val="0"/>
                        </a:spcAft>
                        <a:buClr>
                          <a:schemeClr val="tx1"/>
                        </a:buClr>
                        <a:buSzPct val="70000"/>
                        <a:buFont typeface="Wingdings" pitchFamily="2" charset="2"/>
                        <a:buNone/>
                        <a:tabLst/>
                      </a:pPr>
                      <a:r>
                        <a:rPr kumimoji="0" lang="en-US" sz="900" b="1" i="0" u="none" strike="noStrike" cap="none" normalizeH="0" baseline="0" dirty="0">
                          <a:ln>
                            <a:noFill/>
                          </a:ln>
                          <a:solidFill>
                            <a:schemeClr val="tx1"/>
                          </a:solidFill>
                          <a:effectLst/>
                          <a:latin typeface="+mn-lt"/>
                        </a:rPr>
                        <a:t>Complete</a:t>
                      </a:r>
                    </a:p>
                  </a:txBody>
                  <a:tcPr marL="45720" marR="45720" anchor="ctr" horzOverflow="overflow"/>
                </a:tc>
                <a:extLst>
                  <a:ext uri="{0D108BD9-81ED-4DB2-BD59-A6C34878D82A}">
                    <a16:rowId xmlns:a16="http://schemas.microsoft.com/office/drawing/2014/main" xmlns="" val="4273171298"/>
                  </a:ext>
                </a:extLst>
              </a:tr>
              <a:tr h="209022">
                <a:tc>
                  <a:txBody>
                    <a:bodyPr/>
                    <a:lstStyle/>
                    <a:p>
                      <a:pPr marL="171450" indent="-171450">
                        <a:spcBef>
                          <a:spcPts val="0"/>
                        </a:spcBef>
                        <a:spcAft>
                          <a:spcPts val="0"/>
                        </a:spcAft>
                        <a:buFont typeface="Arial" panose="020B0604020202020204" pitchFamily="34" charset="0"/>
                        <a:buChar char="•"/>
                      </a:pPr>
                      <a:r>
                        <a:rPr lang="en-US" sz="900" b="0" i="0" u="none" strike="noStrike" kern="1200" baseline="0" dirty="0">
                          <a:solidFill>
                            <a:schemeClr val="dk1"/>
                          </a:solidFill>
                          <a:latin typeface="+mn-lt"/>
                          <a:ea typeface="+mn-ea"/>
                          <a:cs typeface="+mn-cs"/>
                        </a:rPr>
                        <a:t>SME interviews (ATC and UAS pilots)</a:t>
                      </a:r>
                      <a:endParaRPr lang="en-US" sz="900" b="0" i="0" kern="1200" dirty="0">
                        <a:solidFill>
                          <a:schemeClr val="dk1"/>
                        </a:solidFill>
                        <a:effectLst/>
                        <a:latin typeface="+mn-lt"/>
                        <a:ea typeface="+mn-ea"/>
                        <a:cs typeface="+mn-cs"/>
                      </a:endParaRPr>
                    </a:p>
                  </a:txBody>
                  <a:tcPr marL="45720" marR="45720" anchor="ctr" horzOverflow="overflow"/>
                </a:tc>
                <a:tc>
                  <a:txBody>
                    <a:bodyPr/>
                    <a:lstStyle/>
                    <a:p>
                      <a:pPr marL="0" marR="0" lvl="0" indent="0" algn="ctr" defTabSz="914400" rtl="0" eaLnBrk="0" fontAlgn="base" latinLnBrk="0" hangingPunct="0">
                        <a:lnSpc>
                          <a:spcPct val="100000"/>
                        </a:lnSpc>
                        <a:spcBef>
                          <a:spcPts val="0"/>
                        </a:spcBef>
                        <a:spcAft>
                          <a:spcPts val="0"/>
                        </a:spcAft>
                        <a:buClr>
                          <a:schemeClr val="tx1"/>
                        </a:buClr>
                        <a:buSzPct val="70000"/>
                        <a:buFont typeface="Wingdings" pitchFamily="2" charset="2"/>
                        <a:buNone/>
                        <a:tabLst/>
                      </a:pPr>
                      <a:r>
                        <a:rPr kumimoji="0" lang="en-US" sz="900" b="1" i="0" u="none" strike="noStrike" cap="none" normalizeH="0" baseline="0" dirty="0">
                          <a:ln>
                            <a:noFill/>
                          </a:ln>
                          <a:solidFill>
                            <a:schemeClr val="tx1"/>
                          </a:solidFill>
                          <a:effectLst/>
                          <a:latin typeface="+mn-lt"/>
                        </a:rPr>
                        <a:t>12/31/16</a:t>
                      </a:r>
                    </a:p>
                  </a:txBody>
                  <a:tcPr marL="45720" marR="45720" anchor="ctr" horzOverflow="overflow"/>
                </a:tc>
                <a:extLst>
                  <a:ext uri="{0D108BD9-81ED-4DB2-BD59-A6C34878D82A}">
                    <a16:rowId xmlns:a16="http://schemas.microsoft.com/office/drawing/2014/main" xmlns="" val="503418820"/>
                  </a:ext>
                </a:extLst>
              </a:tr>
              <a:tr h="295872">
                <a:tc>
                  <a:txBody>
                    <a:bodyPr/>
                    <a:lstStyle/>
                    <a:p>
                      <a:pPr marL="171450" indent="-171450">
                        <a:buFont typeface="Arial" panose="020B0604020202020204" pitchFamily="34" charset="0"/>
                        <a:buChar char="•"/>
                      </a:pPr>
                      <a:r>
                        <a:rPr lang="en-US" sz="900" b="0" i="0" u="none" strike="noStrike" kern="1200" baseline="0" dirty="0">
                          <a:solidFill>
                            <a:schemeClr val="dk1"/>
                          </a:solidFill>
                          <a:latin typeface="+mn-lt"/>
                          <a:ea typeface="+mn-ea"/>
                          <a:cs typeface="+mn-cs"/>
                        </a:rPr>
                        <a:t>Candidate procedures and technologies for mitigating effects of contingencies</a:t>
                      </a:r>
                      <a:endParaRPr lang="en-US" sz="900" b="0" i="0" kern="1200" dirty="0">
                        <a:solidFill>
                          <a:schemeClr val="dk1"/>
                        </a:solidFill>
                        <a:effectLst/>
                        <a:latin typeface="+mn-lt"/>
                        <a:ea typeface="+mn-ea"/>
                        <a:cs typeface="+mn-cs"/>
                      </a:endParaRPr>
                    </a:p>
                  </a:txBody>
                  <a:tcPr marL="45720" marR="45720" anchor="ctr" horzOverflow="overflow"/>
                </a:tc>
                <a:tc>
                  <a:txBody>
                    <a:bodyPr/>
                    <a:lstStyle/>
                    <a:p>
                      <a:pPr marL="0" marR="0" lvl="0" indent="0" algn="ctr" defTabSz="914400" rtl="0" eaLnBrk="0" fontAlgn="base" latinLnBrk="0" hangingPunct="0">
                        <a:lnSpc>
                          <a:spcPct val="100000"/>
                        </a:lnSpc>
                        <a:spcBef>
                          <a:spcPts val="0"/>
                        </a:spcBef>
                        <a:spcAft>
                          <a:spcPts val="0"/>
                        </a:spcAft>
                        <a:buClr>
                          <a:schemeClr val="tx1"/>
                        </a:buClr>
                        <a:buSzPct val="70000"/>
                        <a:buFont typeface="Wingdings" pitchFamily="2" charset="2"/>
                        <a:buNone/>
                        <a:tabLst/>
                      </a:pPr>
                      <a:r>
                        <a:rPr kumimoji="0" lang="en-US" sz="900" b="1" i="0" u="none" strike="noStrike" cap="none" normalizeH="0" baseline="0" dirty="0">
                          <a:ln>
                            <a:noFill/>
                          </a:ln>
                          <a:solidFill>
                            <a:schemeClr val="tx1"/>
                          </a:solidFill>
                          <a:effectLst/>
                          <a:latin typeface="+mn-lt"/>
                        </a:rPr>
                        <a:t>4/30/17</a:t>
                      </a:r>
                    </a:p>
                  </a:txBody>
                  <a:tcPr marL="45720" marR="45720" anchor="ctr" horzOverflow="overflow"/>
                </a:tc>
                <a:extLst>
                  <a:ext uri="{0D108BD9-81ED-4DB2-BD59-A6C34878D82A}">
                    <a16:rowId xmlns:a16="http://schemas.microsoft.com/office/drawing/2014/main" xmlns="" val="246009245"/>
                  </a:ext>
                </a:extLst>
              </a:tr>
              <a:tr h="295872">
                <a:tc>
                  <a:txBody>
                    <a:bodyPr/>
                    <a:lstStyle/>
                    <a:p>
                      <a:pPr marL="171450" indent="-171450">
                        <a:buFont typeface="Arial" panose="020B0604020202020204" pitchFamily="34" charset="0"/>
                        <a:buChar char="•"/>
                      </a:pPr>
                      <a:r>
                        <a:rPr lang="en-US" sz="900" b="0" i="0" u="none" strike="noStrike" kern="1200" baseline="0" dirty="0">
                          <a:solidFill>
                            <a:schemeClr val="dk1"/>
                          </a:solidFill>
                          <a:latin typeface="+mn-lt"/>
                          <a:ea typeface="+mn-ea"/>
                          <a:cs typeface="+mn-cs"/>
                        </a:rPr>
                        <a:t>T</a:t>
                      </a:r>
                      <a:r>
                        <a:rPr lang="en-US" sz="900" dirty="0"/>
                        <a:t>est plan for evaluating candidate procedures/technologies</a:t>
                      </a:r>
                    </a:p>
                  </a:txBody>
                  <a:tcPr marL="45720" marR="45720" anchor="ctr" horzOverflow="overflow"/>
                </a:tc>
                <a:tc>
                  <a:txBody>
                    <a:bodyPr/>
                    <a:lstStyle/>
                    <a:p>
                      <a:pPr marL="0" marR="0" lvl="0" indent="0" algn="ctr" defTabSz="914400" rtl="0" eaLnBrk="0" fontAlgn="base" latinLnBrk="0" hangingPunct="0">
                        <a:lnSpc>
                          <a:spcPct val="100000"/>
                        </a:lnSpc>
                        <a:spcBef>
                          <a:spcPts val="0"/>
                        </a:spcBef>
                        <a:spcAft>
                          <a:spcPts val="0"/>
                        </a:spcAft>
                        <a:buClr>
                          <a:schemeClr val="tx1"/>
                        </a:buClr>
                        <a:buSzPct val="70000"/>
                        <a:buFont typeface="Wingdings" pitchFamily="2" charset="2"/>
                        <a:buNone/>
                        <a:tabLst/>
                        <a:defRPr/>
                      </a:pPr>
                      <a:r>
                        <a:rPr kumimoji="0" lang="en-US" sz="900" b="1" i="0" u="none" strike="noStrike" cap="none" normalizeH="0" baseline="0" dirty="0">
                          <a:ln>
                            <a:noFill/>
                          </a:ln>
                          <a:solidFill>
                            <a:schemeClr val="tx1"/>
                          </a:solidFill>
                          <a:effectLst/>
                          <a:latin typeface="+mn-lt"/>
                        </a:rPr>
                        <a:t>6/30/17</a:t>
                      </a:r>
                    </a:p>
                  </a:txBody>
                  <a:tcPr marL="45720" marR="45720" anchor="ctr" horzOverflow="overflow"/>
                </a:tc>
                <a:extLst>
                  <a:ext uri="{0D108BD9-81ED-4DB2-BD59-A6C34878D82A}">
                    <a16:rowId xmlns:a16="http://schemas.microsoft.com/office/drawing/2014/main" xmlns="" val="4165653937"/>
                  </a:ext>
                </a:extLst>
              </a:tr>
              <a:tr h="739680">
                <a:tc>
                  <a:txBody>
                    <a:bodyPr/>
                    <a:lstStyle/>
                    <a:p>
                      <a:pPr marL="171450" indent="-171450">
                        <a:buFont typeface="Arial" panose="020B0604020202020204" pitchFamily="34" charset="0"/>
                        <a:buChar char="•"/>
                      </a:pPr>
                      <a:r>
                        <a:rPr lang="en-US" sz="900" dirty="0"/>
                        <a:t>Report documenting: 1) results of literature review and baseline of current procedures (e.g., lost link); 2) data collected from SME interviews (ATC and UAS pilots); 3) list of possible solutions (candidate procedures and technologies); 4) test plan for evaluating candidate procedures/technologies</a:t>
                      </a:r>
                      <a:endParaRPr lang="en-US" sz="900" b="0" i="0" kern="1200" dirty="0">
                        <a:solidFill>
                          <a:schemeClr val="dk1"/>
                        </a:solidFill>
                        <a:effectLst/>
                        <a:latin typeface="+mn-lt"/>
                        <a:ea typeface="+mn-ea"/>
                        <a:cs typeface="+mn-cs"/>
                      </a:endParaRPr>
                    </a:p>
                  </a:txBody>
                  <a:tcPr marL="45720" marR="45720" anchor="ctr" horzOverflow="overflow"/>
                </a:tc>
                <a:tc>
                  <a:txBody>
                    <a:bodyPr/>
                    <a:lstStyle/>
                    <a:p>
                      <a:pPr marL="0" marR="0" lvl="0" indent="0" algn="ctr" defTabSz="914400" rtl="0" eaLnBrk="0" fontAlgn="base" latinLnBrk="0" hangingPunct="0">
                        <a:lnSpc>
                          <a:spcPct val="100000"/>
                        </a:lnSpc>
                        <a:spcBef>
                          <a:spcPts val="0"/>
                        </a:spcBef>
                        <a:spcAft>
                          <a:spcPts val="0"/>
                        </a:spcAft>
                        <a:buClr>
                          <a:schemeClr val="tx1"/>
                        </a:buClr>
                        <a:buSzPct val="70000"/>
                        <a:buFont typeface="Wingdings" pitchFamily="2" charset="2"/>
                        <a:buNone/>
                        <a:tabLst/>
                        <a:defRPr/>
                      </a:pPr>
                      <a:r>
                        <a:rPr kumimoji="0" lang="en-US" sz="900" b="1" i="0" u="none" strike="noStrike" cap="none" normalizeH="0" baseline="0" dirty="0">
                          <a:ln>
                            <a:noFill/>
                          </a:ln>
                          <a:solidFill>
                            <a:schemeClr val="tx1"/>
                          </a:solidFill>
                          <a:effectLst/>
                          <a:latin typeface="+mn-lt"/>
                        </a:rPr>
                        <a:t>6/30/17</a:t>
                      </a:r>
                    </a:p>
                  </a:txBody>
                  <a:tcPr marL="45720" marR="45720" anchor="ctr" horzOverflow="overflow"/>
                </a:tc>
                <a:extLst>
                  <a:ext uri="{0D108BD9-81ED-4DB2-BD59-A6C34878D82A}">
                    <a16:rowId xmlns:a16="http://schemas.microsoft.com/office/drawing/2014/main" xmlns="" val="10001"/>
                  </a:ext>
                </a:extLst>
              </a:tr>
            </a:tbl>
          </a:graphicData>
        </a:graphic>
      </p:graphicFrame>
      <p:sp>
        <p:nvSpPr>
          <p:cNvPr id="9" name="Rectangle 8"/>
          <p:cNvSpPr/>
          <p:nvPr/>
        </p:nvSpPr>
        <p:spPr>
          <a:xfrm>
            <a:off x="261415" y="6321623"/>
            <a:ext cx="3145285" cy="307777"/>
          </a:xfrm>
          <a:prstGeom prst="rect">
            <a:avLst/>
          </a:prstGeom>
        </p:spPr>
        <p:txBody>
          <a:bodyPr wrap="none">
            <a:spAutoFit/>
          </a:bodyPr>
          <a:lstStyle/>
          <a:p>
            <a:r>
              <a:rPr lang="en-US" sz="1400" dirty="0" smtClean="0">
                <a:solidFill>
                  <a:schemeClr val="bg1"/>
                </a:solidFill>
                <a:latin typeface="Calibri" panose="020F0502020204030204" pitchFamily="34" charset="0"/>
              </a:rPr>
              <a:t>FY16 Human Factors REDAC Fall Meeting</a:t>
            </a:r>
            <a:endParaRPr lang="en-US" sz="14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4146478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762000"/>
            <a:ext cx="7772400" cy="1362075"/>
          </a:xfrm>
        </p:spPr>
        <p:txBody>
          <a:bodyPr/>
          <a:lstStyle/>
          <a:p>
            <a:r>
              <a:rPr lang="en-US" dirty="0">
                <a:solidFill>
                  <a:schemeClr val="tx1"/>
                </a:solidFill>
              </a:rPr>
              <a:t>Unmanned Aircraft Systems Human Factors Considerations</a:t>
            </a:r>
            <a:br>
              <a:rPr lang="en-US" dirty="0">
                <a:solidFill>
                  <a:schemeClr val="tx1"/>
                </a:solidFill>
              </a:rPr>
            </a:br>
            <a:r>
              <a:rPr lang="en-US" dirty="0">
                <a:solidFill>
                  <a:schemeClr val="tx1"/>
                </a:solidFill>
              </a:rPr>
              <a:t/>
            </a:r>
            <a:br>
              <a:rPr lang="en-US" dirty="0">
                <a:solidFill>
                  <a:schemeClr val="tx1"/>
                </a:solidFill>
              </a:rPr>
            </a:br>
            <a:r>
              <a:rPr lang="en-US" dirty="0">
                <a:solidFill>
                  <a:schemeClr val="tx1"/>
                </a:solidFill>
              </a:rPr>
              <a:t/>
            </a:r>
            <a:br>
              <a:rPr lang="en-US" dirty="0">
                <a:solidFill>
                  <a:schemeClr val="tx1"/>
                </a:solidFill>
              </a:rPr>
            </a:br>
            <a:endParaRPr lang="en-US" dirty="0">
              <a:solidFill>
                <a:schemeClr val="tx1"/>
              </a:solidFill>
            </a:endParaRPr>
          </a:p>
        </p:txBody>
      </p:sp>
      <p:sp>
        <p:nvSpPr>
          <p:cNvPr id="3" name="Slide Number Placeholder 2"/>
          <p:cNvSpPr>
            <a:spLocks noGrp="1"/>
          </p:cNvSpPr>
          <p:nvPr>
            <p:ph type="sldNum" sz="quarter" idx="10"/>
          </p:nvPr>
        </p:nvSpPr>
        <p:spPr/>
        <p:txBody>
          <a:bodyPr/>
          <a:lstStyle/>
          <a:p>
            <a:pPr>
              <a:defRPr/>
            </a:pPr>
            <a:fld id="{912EE38F-6531-4F65-B842-D6CB9F70EFDF}" type="slidenum">
              <a:rPr lang="en-US" smtClean="0"/>
              <a:pPr>
                <a:defRPr/>
              </a:pPr>
              <a:t>7</a:t>
            </a:fld>
            <a:endParaRPr lang="en-US" dirty="0"/>
          </a:p>
        </p:txBody>
      </p:sp>
      <p:sp>
        <p:nvSpPr>
          <p:cNvPr id="4" name="Rectangle 3"/>
          <p:cNvSpPr/>
          <p:nvPr/>
        </p:nvSpPr>
        <p:spPr>
          <a:xfrm>
            <a:off x="261415" y="6321623"/>
            <a:ext cx="3145285" cy="307777"/>
          </a:xfrm>
          <a:prstGeom prst="rect">
            <a:avLst/>
          </a:prstGeom>
        </p:spPr>
        <p:txBody>
          <a:bodyPr wrap="none">
            <a:spAutoFit/>
          </a:bodyPr>
          <a:lstStyle/>
          <a:p>
            <a:r>
              <a:rPr lang="en-US" sz="1400" dirty="0" smtClean="0">
                <a:solidFill>
                  <a:schemeClr val="bg1"/>
                </a:solidFill>
                <a:latin typeface="Calibri" panose="020F0502020204030204" pitchFamily="34" charset="0"/>
              </a:rPr>
              <a:t>FY16 Human Factors REDAC Fall Meeting</a:t>
            </a:r>
            <a:endParaRPr lang="en-US" sz="14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2925897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UAS Human Factors Control Station Design Standards</a:t>
            </a:r>
          </a:p>
        </p:txBody>
      </p:sp>
      <p:sp>
        <p:nvSpPr>
          <p:cNvPr id="3" name="Slide Number Placeholder 2"/>
          <p:cNvSpPr>
            <a:spLocks noGrp="1"/>
          </p:cNvSpPr>
          <p:nvPr>
            <p:ph type="sldNum" sz="quarter" idx="10"/>
          </p:nvPr>
        </p:nvSpPr>
        <p:spPr/>
        <p:txBody>
          <a:bodyPr/>
          <a:lstStyle/>
          <a:p>
            <a:pPr>
              <a:defRPr/>
            </a:pPr>
            <a:fld id="{912EE38F-6531-4F65-B842-D6CB9F70EFDF}" type="slidenum">
              <a:rPr lang="en-US" smtClean="0"/>
              <a:pPr>
                <a:defRPr/>
              </a:pPr>
              <a:t>8</a:t>
            </a:fld>
            <a:endParaRPr lang="en-US" dirty="0"/>
          </a:p>
        </p:txBody>
      </p:sp>
      <p:sp>
        <p:nvSpPr>
          <p:cNvPr id="4" name="Text Placeholder 3"/>
          <p:cNvSpPr>
            <a:spLocks noGrp="1"/>
          </p:cNvSpPr>
          <p:nvPr>
            <p:ph type="body" sz="quarter" idx="11"/>
          </p:nvPr>
        </p:nvSpPr>
        <p:spPr/>
        <p:txBody>
          <a:bodyPr>
            <a:normAutofit fontScale="55000" lnSpcReduction="20000"/>
          </a:bodyPr>
          <a:lstStyle/>
          <a:p>
            <a:pPr lvl="0">
              <a:spcBef>
                <a:spcPts val="100"/>
              </a:spcBef>
            </a:pPr>
            <a:r>
              <a:rPr lang="en-US" sz="2400" dirty="0">
                <a:cs typeface="Arial" pitchFamily="34" charset="0"/>
              </a:rPr>
              <a:t>Develop appropriate function allocation strategy for civil UAS based on human factors principles and research</a:t>
            </a:r>
            <a:endParaRPr lang="en-US" sz="2400" dirty="0"/>
          </a:p>
          <a:p>
            <a:pPr lvl="0">
              <a:spcBef>
                <a:spcPts val="100"/>
              </a:spcBef>
            </a:pPr>
            <a:r>
              <a:rPr lang="en-US" sz="2400" dirty="0">
                <a:cs typeface="Arial" pitchFamily="34" charset="0"/>
              </a:rPr>
              <a:t>Based on the function allocation strategy, develop recommended control station standards and guidelines</a:t>
            </a:r>
          </a:p>
          <a:p>
            <a:pPr lvl="0">
              <a:spcBef>
                <a:spcPts val="100"/>
              </a:spcBef>
            </a:pPr>
            <a:r>
              <a:rPr lang="en-US" sz="2400" dirty="0">
                <a:cs typeface="Arial" pitchFamily="34" charset="0"/>
              </a:rPr>
              <a:t>Develop recommended crewmember training and certification requirements for pilots and other crewmembers</a:t>
            </a:r>
          </a:p>
          <a:p>
            <a:pPr lvl="0">
              <a:spcBef>
                <a:spcPts val="100"/>
              </a:spcBef>
            </a:pPr>
            <a:r>
              <a:rPr lang="en-US" sz="2400" dirty="0">
                <a:cs typeface="Arial" pitchFamily="34" charset="0"/>
              </a:rPr>
              <a:t>Through ethnographic research, recommend visual observer training and certification requirements</a:t>
            </a:r>
            <a:endParaRPr lang="en-US" altLang="en-US" sz="2400" dirty="0">
              <a:cs typeface="Arial" pitchFamily="34" charset="0"/>
            </a:endParaRPr>
          </a:p>
          <a:p>
            <a:pPr marL="0" indent="0">
              <a:spcBef>
                <a:spcPts val="0"/>
              </a:spcBef>
              <a:buNone/>
            </a:pPr>
            <a:endParaRPr lang="en-US" dirty="0"/>
          </a:p>
          <a:p>
            <a:pPr>
              <a:spcBef>
                <a:spcPts val="0"/>
              </a:spcBef>
            </a:pPr>
            <a:endParaRPr lang="en-US" sz="2000" dirty="0" smtClean="0"/>
          </a:p>
          <a:p>
            <a:pPr>
              <a:spcBef>
                <a:spcPts val="0"/>
              </a:spcBef>
            </a:pPr>
            <a:r>
              <a:rPr lang="en-US" sz="2000" dirty="0" smtClean="0"/>
              <a:t>Sponsor</a:t>
            </a:r>
            <a:r>
              <a:rPr lang="en-US" sz="2000" dirty="0"/>
              <a:t>: Stephen Plishka, AFS-86</a:t>
            </a:r>
          </a:p>
          <a:p>
            <a:pPr marL="0" indent="0">
              <a:buNone/>
            </a:pPr>
            <a:endParaRPr lang="en-US" dirty="0">
              <a:cs typeface="Arial" pitchFamily="34" charset="0"/>
            </a:endParaRPr>
          </a:p>
          <a:p>
            <a:endParaRPr lang="en-US" dirty="0"/>
          </a:p>
          <a:p>
            <a:endParaRPr lang="en-US" dirty="0"/>
          </a:p>
        </p:txBody>
      </p:sp>
      <p:sp>
        <p:nvSpPr>
          <p:cNvPr id="5" name="Text Placeholder 4"/>
          <p:cNvSpPr>
            <a:spLocks noGrp="1"/>
          </p:cNvSpPr>
          <p:nvPr>
            <p:ph type="body" sz="quarter" idx="12"/>
          </p:nvPr>
        </p:nvSpPr>
        <p:spPr/>
        <p:txBody>
          <a:bodyPr/>
          <a:lstStyle/>
          <a:p>
            <a:r>
              <a:rPr lang="en-US" dirty="0"/>
              <a:t>Empirical research to support the development of the new standards needed for control station design, for operator training and certification, and for visual observer operations.</a:t>
            </a:r>
          </a:p>
        </p:txBody>
      </p:sp>
      <p:sp>
        <p:nvSpPr>
          <p:cNvPr id="6" name="Text Placeholder 5"/>
          <p:cNvSpPr>
            <a:spLocks noGrp="1"/>
          </p:cNvSpPr>
          <p:nvPr>
            <p:ph type="body" sz="quarter" idx="13"/>
          </p:nvPr>
        </p:nvSpPr>
        <p:spPr/>
        <p:txBody>
          <a:bodyPr>
            <a:normAutofit/>
          </a:bodyPr>
          <a:lstStyle/>
          <a:p>
            <a:pPr>
              <a:spcBef>
                <a:spcPts val="0"/>
              </a:spcBef>
            </a:pPr>
            <a:r>
              <a:rPr lang="en-US" dirty="0" smtClean="0"/>
              <a:t>Delivered </a:t>
            </a:r>
            <a:r>
              <a:rPr lang="en-US" dirty="0"/>
              <a:t>literature review on human factors research related to function allocation strategies for UAS human-automation functions</a:t>
            </a:r>
          </a:p>
          <a:p>
            <a:pPr>
              <a:spcBef>
                <a:spcPts val="0"/>
              </a:spcBef>
            </a:pPr>
            <a:r>
              <a:rPr lang="en-US" dirty="0" smtClean="0"/>
              <a:t>Delivered </a:t>
            </a:r>
            <a:r>
              <a:rPr lang="en-US" dirty="0"/>
              <a:t>literature review on the human factors research related to UAS mission planning</a:t>
            </a:r>
          </a:p>
          <a:p>
            <a:endParaRPr lang="en-US" dirty="0"/>
          </a:p>
        </p:txBody>
      </p:sp>
      <p:graphicFrame>
        <p:nvGraphicFramePr>
          <p:cNvPr id="8" name="Group 180" descr="table" title="IALowVis"/>
          <p:cNvGraphicFramePr>
            <a:graphicFrameLocks noGrp="1"/>
          </p:cNvGraphicFramePr>
          <p:nvPr>
            <p:extLst>
              <p:ext uri="{D42A27DB-BD31-4B8C-83A1-F6EECF244321}">
                <p14:modId xmlns:p14="http://schemas.microsoft.com/office/powerpoint/2010/main" val="4085344031"/>
              </p:ext>
            </p:extLst>
          </p:nvPr>
        </p:nvGraphicFramePr>
        <p:xfrm>
          <a:off x="267277" y="3889332"/>
          <a:ext cx="3999923" cy="2136536"/>
        </p:xfrm>
        <a:graphic>
          <a:graphicData uri="http://schemas.openxmlformats.org/drawingml/2006/table">
            <a:tbl>
              <a:tblPr firstRow="1">
                <a:tableStyleId>{2D5ABB26-0587-4C30-8999-92F81FD0307C}</a:tableStyleId>
              </a:tblPr>
              <a:tblGrid>
                <a:gridCol w="2933123">
                  <a:extLst>
                    <a:ext uri="{9D8B030D-6E8A-4147-A177-3AD203B41FA5}">
                      <a16:colId xmlns="" xmlns:a16="http://schemas.microsoft.com/office/drawing/2014/main" val="20000"/>
                    </a:ext>
                  </a:extLst>
                </a:gridCol>
                <a:gridCol w="1066800">
                  <a:extLst>
                    <a:ext uri="{9D8B030D-6E8A-4147-A177-3AD203B41FA5}">
                      <a16:colId xmlns="" xmlns:a16="http://schemas.microsoft.com/office/drawing/2014/main" val="20002"/>
                    </a:ext>
                  </a:extLst>
                </a:gridCol>
              </a:tblGrid>
              <a:tr h="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171450" marR="0" indent="-171450">
                        <a:lnSpc>
                          <a:spcPct val="115000"/>
                        </a:lnSpc>
                        <a:spcBef>
                          <a:spcPts val="0"/>
                        </a:spcBef>
                        <a:spcAft>
                          <a:spcPts val="0"/>
                        </a:spcAft>
                        <a:buFont typeface="Arial" panose="020B0604020202020204" pitchFamily="34" charset="0"/>
                        <a:buChar char="•"/>
                      </a:pPr>
                      <a:r>
                        <a:rPr lang="en-US" sz="1000" dirty="0">
                          <a:solidFill>
                            <a:schemeClr val="tx1"/>
                          </a:solidFill>
                          <a:effectLst/>
                          <a:latin typeface="+mn-lt"/>
                          <a:ea typeface="Calibri"/>
                          <a:cs typeface="Times New Roman"/>
                        </a:rPr>
                        <a:t>Develop recommended</a:t>
                      </a:r>
                      <a:r>
                        <a:rPr lang="en-US" sz="1000" baseline="0" dirty="0">
                          <a:solidFill>
                            <a:schemeClr val="tx1"/>
                          </a:solidFill>
                          <a:effectLst/>
                          <a:latin typeface="+mn-lt"/>
                          <a:ea typeface="Calibri"/>
                          <a:cs typeface="Times New Roman"/>
                        </a:rPr>
                        <a:t> function allocation strategies for UAS human-machine functions</a:t>
                      </a:r>
                      <a:endParaRPr lang="en-US" sz="1000" dirty="0">
                        <a:solidFill>
                          <a:schemeClr val="tx1"/>
                        </a:solidFill>
                        <a:effectLst/>
                        <a:latin typeface="+mn-lt"/>
                        <a:ea typeface="Calibri"/>
                        <a:cs typeface="Times New Roman"/>
                      </a:endParaRPr>
                    </a:p>
                  </a:txBody>
                  <a:tcPr marL="45998" marR="45998" marT="47992" marB="47992"/>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lgn="ctr">
                        <a:lnSpc>
                          <a:spcPct val="115000"/>
                        </a:lnSpc>
                        <a:spcBef>
                          <a:spcPts val="0"/>
                        </a:spcBef>
                        <a:spcAft>
                          <a:spcPts val="0"/>
                        </a:spcAft>
                      </a:pPr>
                      <a:r>
                        <a:rPr lang="en-US" sz="1000" b="1" dirty="0">
                          <a:solidFill>
                            <a:schemeClr val="tx1"/>
                          </a:solidFill>
                          <a:effectLst/>
                          <a:latin typeface="+mn-lt"/>
                          <a:ea typeface="Calibri"/>
                          <a:cs typeface="Times New Roman"/>
                        </a:rPr>
                        <a:t>Jan</a:t>
                      </a:r>
                      <a:r>
                        <a:rPr lang="en-US" sz="1000" b="1" baseline="0" dirty="0">
                          <a:solidFill>
                            <a:schemeClr val="tx1"/>
                          </a:solidFill>
                          <a:effectLst/>
                          <a:latin typeface="+mn-lt"/>
                          <a:ea typeface="Calibri"/>
                          <a:cs typeface="Times New Roman"/>
                        </a:rPr>
                        <a:t> 2017</a:t>
                      </a:r>
                      <a:endParaRPr lang="en-US" sz="1000" b="1" dirty="0">
                        <a:solidFill>
                          <a:schemeClr val="tx1"/>
                        </a:solidFill>
                        <a:effectLst/>
                        <a:latin typeface="+mn-lt"/>
                        <a:ea typeface="Calibri"/>
                        <a:cs typeface="Times New Roman"/>
                      </a:endParaRPr>
                    </a:p>
                  </a:txBody>
                  <a:tcPr marL="45998" marR="45998" marT="47992" marB="47992"/>
                </a:tc>
                <a:extLst>
                  <a:ext uri="{0D108BD9-81ED-4DB2-BD59-A6C34878D82A}">
                    <a16:rowId xmlns="" xmlns:a16="http://schemas.microsoft.com/office/drawing/2014/main" val="10001"/>
                  </a:ext>
                </a:extLst>
              </a:tr>
              <a:tr h="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171450" marR="0" indent="-171450">
                        <a:lnSpc>
                          <a:spcPct val="115000"/>
                        </a:lnSpc>
                        <a:spcBef>
                          <a:spcPts val="0"/>
                        </a:spcBef>
                        <a:spcAft>
                          <a:spcPts val="0"/>
                        </a:spcAft>
                        <a:buFont typeface="Arial" panose="020B0604020202020204" pitchFamily="34" charset="0"/>
                        <a:buChar char="•"/>
                      </a:pPr>
                      <a:r>
                        <a:rPr lang="en-US" sz="1000" dirty="0">
                          <a:solidFill>
                            <a:schemeClr val="tx1"/>
                          </a:solidFill>
                          <a:effectLst/>
                          <a:latin typeface="+mn-lt"/>
                          <a:ea typeface="Calibri"/>
                          <a:cs typeface="Times New Roman"/>
                        </a:rPr>
                        <a:t>Develop recommended minimum standards and design guidelines for UAS control stations</a:t>
                      </a:r>
                    </a:p>
                  </a:txBody>
                  <a:tcPr marL="45998" marR="45998" marT="47992" marB="47992"/>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lgn="ctr">
                        <a:lnSpc>
                          <a:spcPct val="115000"/>
                        </a:lnSpc>
                        <a:spcBef>
                          <a:spcPts val="0"/>
                        </a:spcBef>
                        <a:spcAft>
                          <a:spcPts val="0"/>
                        </a:spcAft>
                      </a:pPr>
                      <a:r>
                        <a:rPr lang="en-US" sz="1000" b="1" dirty="0">
                          <a:solidFill>
                            <a:schemeClr val="tx1"/>
                          </a:solidFill>
                          <a:effectLst/>
                          <a:latin typeface="+mn-lt"/>
                          <a:ea typeface="Calibri"/>
                          <a:cs typeface="Times New Roman"/>
                        </a:rPr>
                        <a:t>July</a:t>
                      </a:r>
                      <a:r>
                        <a:rPr lang="en-US" sz="1000" b="1" baseline="0" dirty="0">
                          <a:solidFill>
                            <a:schemeClr val="tx1"/>
                          </a:solidFill>
                          <a:effectLst/>
                          <a:latin typeface="+mn-lt"/>
                          <a:ea typeface="Calibri"/>
                          <a:cs typeface="Times New Roman"/>
                        </a:rPr>
                        <a:t> 2017</a:t>
                      </a:r>
                      <a:endParaRPr lang="en-US" sz="1000" b="1" dirty="0">
                        <a:solidFill>
                          <a:schemeClr val="tx1"/>
                        </a:solidFill>
                        <a:effectLst/>
                        <a:latin typeface="+mn-lt"/>
                        <a:ea typeface="Calibri"/>
                        <a:cs typeface="Times New Roman"/>
                      </a:endParaRPr>
                    </a:p>
                  </a:txBody>
                  <a:tcPr marL="45998" marR="45998" marT="47992" marB="47992"/>
                </a:tc>
                <a:extLst>
                  <a:ext uri="{0D108BD9-81ED-4DB2-BD59-A6C34878D82A}">
                    <a16:rowId xmlns="" xmlns:a16="http://schemas.microsoft.com/office/drawing/2014/main" val="298808341"/>
                  </a:ext>
                </a:extLst>
              </a:tr>
              <a:tr h="13250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171450" marR="0" indent="-171450" algn="l" defTabSz="914400" rtl="0" eaLnBrk="1" fontAlgn="auto" latinLnBrk="0" hangingPunct="1">
                        <a:lnSpc>
                          <a:spcPct val="115000"/>
                        </a:lnSpc>
                        <a:spcBef>
                          <a:spcPts val="0"/>
                        </a:spcBef>
                        <a:spcAft>
                          <a:spcPts val="0"/>
                        </a:spcAft>
                        <a:buClrTx/>
                        <a:buSzTx/>
                        <a:buFont typeface="Arial" panose="020B0604020202020204" pitchFamily="34" charset="0"/>
                        <a:buChar char="•"/>
                        <a:tabLst/>
                        <a:defRPr/>
                      </a:pPr>
                      <a:r>
                        <a:rPr lang="en-US" sz="1000" dirty="0">
                          <a:solidFill>
                            <a:schemeClr val="tx1"/>
                          </a:solidFill>
                          <a:effectLst/>
                          <a:latin typeface="+mn-lt"/>
                          <a:ea typeface="Calibri"/>
                          <a:cs typeface="Times New Roman"/>
                        </a:rPr>
                        <a:t>Develop</a:t>
                      </a:r>
                      <a:r>
                        <a:rPr lang="en-US" sz="1000" baseline="0" dirty="0">
                          <a:solidFill>
                            <a:schemeClr val="tx1"/>
                          </a:solidFill>
                          <a:effectLst/>
                          <a:latin typeface="+mn-lt"/>
                          <a:ea typeface="Calibri"/>
                          <a:cs typeface="Times New Roman"/>
                        </a:rPr>
                        <a:t> recommended crewmember training and certification requirements, to include pilots and other crew members</a:t>
                      </a:r>
                      <a:endParaRPr lang="en-US" sz="1000" dirty="0">
                        <a:solidFill>
                          <a:schemeClr val="tx1"/>
                        </a:solidFill>
                        <a:effectLst/>
                        <a:latin typeface="+mn-lt"/>
                        <a:ea typeface="Calibri"/>
                        <a:cs typeface="Times New Roman"/>
                      </a:endParaRPr>
                    </a:p>
                  </a:txBody>
                  <a:tcPr marL="45998" marR="45998" marT="47992" marB="47992"/>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lgn="ctr">
                        <a:lnSpc>
                          <a:spcPct val="115000"/>
                        </a:lnSpc>
                        <a:spcBef>
                          <a:spcPts val="0"/>
                        </a:spcBef>
                        <a:spcAft>
                          <a:spcPts val="0"/>
                        </a:spcAft>
                      </a:pPr>
                      <a:r>
                        <a:rPr lang="en-US" sz="1000" b="1" dirty="0">
                          <a:solidFill>
                            <a:schemeClr val="tx1"/>
                          </a:solidFill>
                          <a:effectLst/>
                          <a:latin typeface="+mn-lt"/>
                          <a:ea typeface="Calibri"/>
                          <a:cs typeface="Times New Roman"/>
                        </a:rPr>
                        <a:t>Dec</a:t>
                      </a:r>
                      <a:r>
                        <a:rPr lang="en-US" sz="1000" b="1" baseline="0" dirty="0">
                          <a:solidFill>
                            <a:schemeClr val="tx1"/>
                          </a:solidFill>
                          <a:effectLst/>
                          <a:latin typeface="+mn-lt"/>
                          <a:ea typeface="Calibri"/>
                          <a:cs typeface="Times New Roman"/>
                        </a:rPr>
                        <a:t> 2017</a:t>
                      </a:r>
                      <a:endParaRPr lang="en-US" sz="1000" b="1" dirty="0">
                        <a:solidFill>
                          <a:schemeClr val="tx1"/>
                        </a:solidFill>
                        <a:effectLst/>
                        <a:latin typeface="+mn-lt"/>
                        <a:ea typeface="Calibri"/>
                        <a:cs typeface="Times New Roman"/>
                      </a:endParaRPr>
                    </a:p>
                  </a:txBody>
                  <a:tcPr marL="45998" marR="45998" marT="47992" marB="47992"/>
                </a:tc>
                <a:extLst>
                  <a:ext uri="{0D108BD9-81ED-4DB2-BD59-A6C34878D82A}">
                    <a16:rowId xmlns="" xmlns:a16="http://schemas.microsoft.com/office/drawing/2014/main" val="10002"/>
                  </a:ext>
                </a:extLst>
              </a:tr>
              <a:tr h="13250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171450" marR="0" indent="-171450" algn="l" defTabSz="914400" rtl="0" eaLnBrk="1" fontAlgn="auto" latinLnBrk="0" hangingPunct="1">
                        <a:lnSpc>
                          <a:spcPct val="115000"/>
                        </a:lnSpc>
                        <a:spcBef>
                          <a:spcPts val="0"/>
                        </a:spcBef>
                        <a:spcAft>
                          <a:spcPts val="0"/>
                        </a:spcAft>
                        <a:buClrTx/>
                        <a:buSzTx/>
                        <a:buFont typeface="Arial" panose="020B0604020202020204" pitchFamily="34" charset="0"/>
                        <a:buChar char="•"/>
                        <a:tabLst/>
                        <a:defRPr/>
                      </a:pPr>
                      <a:r>
                        <a:rPr lang="en-US" sz="1000" dirty="0">
                          <a:solidFill>
                            <a:schemeClr val="tx1"/>
                          </a:solidFill>
                          <a:effectLst/>
                          <a:latin typeface="+mn-lt"/>
                          <a:ea typeface="Calibri"/>
                          <a:cs typeface="Times New Roman"/>
                        </a:rPr>
                        <a:t>Develop recommended visual observer training and certification</a:t>
                      </a:r>
                      <a:r>
                        <a:rPr lang="en-US" sz="1000" baseline="0" dirty="0">
                          <a:solidFill>
                            <a:schemeClr val="tx1"/>
                          </a:solidFill>
                          <a:effectLst/>
                          <a:latin typeface="+mn-lt"/>
                          <a:ea typeface="Calibri"/>
                          <a:cs typeface="Times New Roman"/>
                        </a:rPr>
                        <a:t> requirements to support the safe integration of UAS in the NAS</a:t>
                      </a:r>
                      <a:endParaRPr lang="en-US" sz="1000" dirty="0">
                        <a:solidFill>
                          <a:schemeClr val="tx1"/>
                        </a:solidFill>
                        <a:effectLst/>
                        <a:latin typeface="+mn-lt"/>
                        <a:ea typeface="Calibri"/>
                        <a:cs typeface="Times New Roman"/>
                      </a:endParaRPr>
                    </a:p>
                  </a:txBody>
                  <a:tcPr marL="45998" marR="45998" marT="47992" marB="47992"/>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lgn="ctr">
                        <a:lnSpc>
                          <a:spcPct val="115000"/>
                        </a:lnSpc>
                        <a:spcBef>
                          <a:spcPts val="0"/>
                        </a:spcBef>
                        <a:spcAft>
                          <a:spcPts val="0"/>
                        </a:spcAft>
                      </a:pPr>
                      <a:r>
                        <a:rPr lang="en-US" sz="1000" b="1" dirty="0">
                          <a:solidFill>
                            <a:schemeClr val="tx1"/>
                          </a:solidFill>
                          <a:effectLst/>
                          <a:latin typeface="+mn-lt"/>
                          <a:ea typeface="Calibri"/>
                          <a:cs typeface="Times New Roman"/>
                        </a:rPr>
                        <a:t>May</a:t>
                      </a:r>
                      <a:r>
                        <a:rPr lang="en-US" sz="1000" b="1" baseline="0" dirty="0">
                          <a:solidFill>
                            <a:schemeClr val="tx1"/>
                          </a:solidFill>
                          <a:effectLst/>
                          <a:latin typeface="+mn-lt"/>
                          <a:ea typeface="Calibri"/>
                          <a:cs typeface="Times New Roman"/>
                        </a:rPr>
                        <a:t> 2017</a:t>
                      </a:r>
                      <a:endParaRPr lang="en-US" sz="1000" b="1" dirty="0">
                        <a:solidFill>
                          <a:schemeClr val="tx1"/>
                        </a:solidFill>
                        <a:effectLst/>
                        <a:latin typeface="+mn-lt"/>
                        <a:ea typeface="Calibri"/>
                        <a:cs typeface="Times New Roman"/>
                      </a:endParaRPr>
                    </a:p>
                  </a:txBody>
                  <a:tcPr marL="45998" marR="45998" marT="47992" marB="47992"/>
                </a:tc>
                <a:extLst>
                  <a:ext uri="{0D108BD9-81ED-4DB2-BD59-A6C34878D82A}">
                    <a16:rowId xmlns="" xmlns:a16="http://schemas.microsoft.com/office/drawing/2014/main" val="10003"/>
                  </a:ext>
                </a:extLst>
              </a:tr>
            </a:tbl>
          </a:graphicData>
        </a:graphic>
      </p:graphicFrame>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l="10582" t="23746" r="13458" b="6923"/>
          <a:stretch>
            <a:fillRect/>
          </a:stretch>
        </p:blipFill>
        <p:spPr bwMode="auto">
          <a:xfrm>
            <a:off x="7061785" y="2374486"/>
            <a:ext cx="2006015" cy="1130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16"/>
          <p:cNvSpPr txBox="1">
            <a:spLocks noChangeArrowheads="1"/>
          </p:cNvSpPr>
          <p:nvPr/>
        </p:nvSpPr>
        <p:spPr bwMode="auto">
          <a:xfrm>
            <a:off x="285750" y="6324600"/>
            <a:ext cx="2906565"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1100" dirty="0" smtClean="0">
                <a:solidFill>
                  <a:srgbClr val="FFFFFF"/>
                </a:solidFill>
              </a:rPr>
              <a:t>FY16 Human Factors REDAC </a:t>
            </a:r>
            <a:r>
              <a:rPr lang="en-US" altLang="en-US" sz="1100" dirty="0">
                <a:solidFill>
                  <a:srgbClr val="FFFFFF"/>
                </a:solidFill>
              </a:rPr>
              <a:t>Fall  Meeting</a:t>
            </a:r>
          </a:p>
        </p:txBody>
      </p:sp>
    </p:spTree>
    <p:extLst>
      <p:ext uri="{BB962C8B-B14F-4D97-AF65-F5344CB8AC3E}">
        <p14:creationId xmlns:p14="http://schemas.microsoft.com/office/powerpoint/2010/main" val="3409203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676525"/>
            <a:ext cx="7772400" cy="1362075"/>
          </a:xfrm>
        </p:spPr>
        <p:txBody>
          <a:bodyPr/>
          <a:lstStyle/>
          <a:p>
            <a:pPr algn="ctr"/>
            <a:r>
              <a:rPr lang="en-US" dirty="0" smtClean="0"/>
              <a:t>BACKUP/Previous</a:t>
            </a:r>
            <a:r>
              <a:rPr lang="en-US" dirty="0"/>
              <a:t/>
            </a:r>
            <a:br>
              <a:rPr lang="en-US" dirty="0"/>
            </a:br>
            <a:r>
              <a:rPr lang="en-US" dirty="0"/>
              <a:t/>
            </a:r>
            <a:br>
              <a:rPr lang="en-US" dirty="0"/>
            </a:br>
            <a:endParaRPr lang="en-US" dirty="0"/>
          </a:p>
        </p:txBody>
      </p:sp>
      <p:sp>
        <p:nvSpPr>
          <p:cNvPr id="3" name="Slide Number Placeholder 2"/>
          <p:cNvSpPr>
            <a:spLocks noGrp="1"/>
          </p:cNvSpPr>
          <p:nvPr>
            <p:ph type="sldNum" sz="quarter" idx="10"/>
          </p:nvPr>
        </p:nvSpPr>
        <p:spPr/>
        <p:txBody>
          <a:bodyPr/>
          <a:lstStyle/>
          <a:p>
            <a:pPr>
              <a:defRPr/>
            </a:pPr>
            <a:fld id="{912EE38F-6531-4F65-B842-D6CB9F70EFDF}" type="slidenum">
              <a:rPr lang="en-US" smtClean="0"/>
              <a:pPr>
                <a:defRPr/>
              </a:pPr>
              <a:t>9</a:t>
            </a:fld>
            <a:endParaRPr lang="en-US" dirty="0"/>
          </a:p>
        </p:txBody>
      </p:sp>
      <p:sp>
        <p:nvSpPr>
          <p:cNvPr id="4" name="Rectangle 3"/>
          <p:cNvSpPr/>
          <p:nvPr/>
        </p:nvSpPr>
        <p:spPr>
          <a:xfrm>
            <a:off x="261415" y="6321623"/>
            <a:ext cx="3145285" cy="307777"/>
          </a:xfrm>
          <a:prstGeom prst="rect">
            <a:avLst/>
          </a:prstGeom>
        </p:spPr>
        <p:txBody>
          <a:bodyPr wrap="none">
            <a:spAutoFit/>
          </a:bodyPr>
          <a:lstStyle/>
          <a:p>
            <a:r>
              <a:rPr lang="en-US" sz="1400" dirty="0" smtClean="0">
                <a:solidFill>
                  <a:schemeClr val="bg1"/>
                </a:solidFill>
                <a:latin typeface="Calibri" panose="020F0502020204030204" pitchFamily="34" charset="0"/>
              </a:rPr>
              <a:t>FY16 Human Factors REDAC Fall Meeting</a:t>
            </a:r>
            <a:endParaRPr lang="en-US" sz="14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1315196523"/>
      </p:ext>
    </p:extLst>
  </p:cSld>
  <p:clrMapOvr>
    <a:masterClrMapping/>
  </p:clrMapOvr>
</p:sld>
</file>

<file path=ppt/theme/theme1.xml><?xml version="1.0" encoding="utf-8"?>
<a:theme xmlns:a="http://schemas.openxmlformats.org/drawingml/2006/main" name="FAA_slide_template_whitecover_whitebackground">
  <a:themeElements>
    <a:clrScheme name="FAA_slide_template_whitecover_whitebackgroun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FAA_slide_template_whitecover_whitebackgroun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FAA_slide_template_whitecover_whitebackgroun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FAA_slide_template_whitecover_whitebackgroun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FAA_slide_template_whitecover_whitebackgroun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FAA_slide_template_whitecover_whitebackgroun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FAA_slide_template_whitecover_whitebackgroun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FAA_slide_template_whitecover_whitebackgroun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FAA_slide_template_whitecover_whitebackgroun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FAA_slide_template_whitecover_whitebackgroun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FAA_slide_template_whitecover_whitebackgroun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FAA_slide_template_whitecover_whitebackgroun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FAA_slide_template_whitecover_whitebackgroun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DA7335E1805E44495268AE629753871" ma:contentTypeVersion="6" ma:contentTypeDescription="Create a new document." ma:contentTypeScope="" ma:versionID="bafd424518a3d855d9383cb3da8610d1">
  <xsd:schema xmlns:xsd="http://www.w3.org/2001/XMLSchema" xmlns:xs="http://www.w3.org/2001/XMLSchema" xmlns:p="http://schemas.microsoft.com/office/2006/metadata/properties" xmlns:ns2="a4c11e10-6fbc-43d3-ac72-3e5fce9ced22" targetNamespace="http://schemas.microsoft.com/office/2006/metadata/properties" ma:root="true" ma:fieldsID="c1e546dc03a8a1795afe111ee3498295" ns2:_="">
    <xsd:import namespace="a4c11e10-6fbc-43d3-ac72-3e5fce9ced2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c11e10-6fbc-43d3-ac72-3e5fce9ced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6C2F7EF-AC84-435E-A923-E126C46606CB}"/>
</file>

<file path=customXml/itemProps2.xml><?xml version="1.0" encoding="utf-8"?>
<ds:datastoreItem xmlns:ds="http://schemas.openxmlformats.org/officeDocument/2006/customXml" ds:itemID="{3ECA1227-B790-4D3E-BFE3-EF88318B125E}">
  <ds:schemaRefs>
    <ds:schemaRef ds:uri="http://www.w3.org/XML/1998/namespace"/>
    <ds:schemaRef ds:uri="http://purl.org/dc/terms/"/>
    <ds:schemaRef ds:uri="http://purl.org/dc/elements/1.1/"/>
    <ds:schemaRef ds:uri="http://schemas.microsoft.com/office/infopath/2007/PartnerControls"/>
    <ds:schemaRef ds:uri="http://schemas.microsoft.com/office/2006/documentManagement/types"/>
    <ds:schemaRef ds:uri="http://schemas.openxmlformats.org/package/2006/metadata/core-properties"/>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A8B0796D-F429-4F01-8474-03AF6D69854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1606</TotalTime>
  <Words>1656</Words>
  <Application>Microsoft Office PowerPoint</Application>
  <PresentationFormat>On-screen Show (4:3)</PresentationFormat>
  <Paragraphs>194</Paragraphs>
  <Slides>15</Slides>
  <Notes>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FAA_slide_template_whitecover_whitebackground</vt:lpstr>
      <vt:lpstr>REDAC Human Factors Subcommittee UAS Flight Deck Program Review</vt:lpstr>
      <vt:lpstr>Human Factors UAS Research</vt:lpstr>
      <vt:lpstr>Minimum Detect and Avoid (DAA) Display and Flight Path Information   </vt:lpstr>
      <vt:lpstr>NextGen: Minimum Detect and Avoid (DAA) Display and Flight Path Information (A12C.HFNG.1)</vt:lpstr>
      <vt:lpstr>UAS Assessment for En Route Contingency Operations   </vt:lpstr>
      <vt:lpstr>UAS Assessment for En Route Contingency Operations</vt:lpstr>
      <vt:lpstr>Unmanned Aircraft Systems Human Factors Considerations   </vt:lpstr>
      <vt:lpstr>UAS Human Factors Control Station Design Standards</vt:lpstr>
      <vt:lpstr>BACKUP/Previous  </vt:lpstr>
      <vt:lpstr>Minimum Detect and Avoid (DAA) Display and Flight Path Information   </vt:lpstr>
      <vt:lpstr>UAS Minimum Detect and Avoid Display &amp;  Flight Path Information</vt:lpstr>
      <vt:lpstr>UAS Assessment for En Route Contingency Operations   </vt:lpstr>
      <vt:lpstr>UAS Assessment for En Route Contingency Operations</vt:lpstr>
      <vt:lpstr>Unmanned Aircraft Systems Human Factors Considerations </vt:lpstr>
      <vt:lpstr>UAS Human Factors Control Station Design Standards</vt:lpstr>
    </vt:vector>
  </TitlesOfParts>
  <Company>FAA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Monitoring Health Monitoring  of Structures and Complex Flight Critical Systems ES-13-01</dc:title>
  <dc:creator>Michael Walz</dc:creator>
  <cp:lastModifiedBy>Sherry Chappell</cp:lastModifiedBy>
  <cp:revision>110</cp:revision>
  <dcterms:created xsi:type="dcterms:W3CDTF">2015-07-30T10:45:18Z</dcterms:created>
  <dcterms:modified xsi:type="dcterms:W3CDTF">2016-09-07T20:20:06Z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0x0101009DA7335E1805E44495268AE629753871</vt:lpwstr>
  </property>
</Properties>
</file>