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slideLayouts/slideLayout39.xml" ContentType="application/vnd.openxmlformats-officedocument.presentationml.slideLayout+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slideLayouts/slideLayout35.xml" ContentType="application/vnd.openxmlformats-officedocument.presentationml.slideLayout+xml"/>
  <Override PartName="/ppt/notesSlides/notesSlide9.xml" ContentType="application/vnd.openxmlformats-officedocument.presentationml.notesSlide+xml"/>
  <Override PartName="/ppt/slideLayouts/slideLayout36.xml" ContentType="application/vnd.openxmlformats-officedocument.presentationml.slideLayout+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2.xml" ContentType="application/vnd.openxmlformats-officedocument.presentationml.slideLayout+xml"/>
  <Override PartName="/ppt/slideLayouts/slideLayout18.xml" ContentType="application/vnd.openxmlformats-officedocument.presentationml.slideLayout+xml"/>
  <Override PartName="/ppt/slideLayouts/slideLayout37.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notesSlides/notesSlide18.xml" ContentType="application/vnd.openxmlformats-officedocument.presentationml.notesSlide+xml"/>
  <Override PartName="/ppt/slideLayouts/slideLayout38.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6.xml" ContentType="application/vnd.openxmlformats-officedocument.presentationml.slideLayout+xml"/>
  <Override PartName="/ppt/notesSlides/notesSlide12.xml" ContentType="application/vnd.openxmlformats-officedocument.presentationml.notesSl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4.xml" ContentType="application/vnd.openxmlformats-officedocument.presentationml.slideLayout+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slideLayouts/slideLayout45.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50" r:id="rId2"/>
    <p:sldMasterId id="2147483825" r:id="rId3"/>
    <p:sldMasterId id="2147483818" r:id="rId4"/>
    <p:sldMasterId id="2147483833" r:id="rId5"/>
    <p:sldMasterId id="2147483860" r:id="rId6"/>
    <p:sldMasterId id="2147483874" r:id="rId7"/>
    <p:sldMasterId id="2147483878" r:id="rId8"/>
    <p:sldMasterId id="2147483882" r:id="rId9"/>
    <p:sldMasterId id="2147483884" r:id="rId10"/>
    <p:sldMasterId id="2147483887" r:id="rId11"/>
  </p:sldMasterIdLst>
  <p:notesMasterIdLst>
    <p:notesMasterId r:id="rId50"/>
  </p:notesMasterIdLst>
  <p:handoutMasterIdLst>
    <p:handoutMasterId r:id="rId51"/>
  </p:handoutMasterIdLst>
  <p:sldIdLst>
    <p:sldId id="431" r:id="rId12"/>
    <p:sldId id="489" r:id="rId13"/>
    <p:sldId id="465" r:id="rId14"/>
    <p:sldId id="468" r:id="rId15"/>
    <p:sldId id="471" r:id="rId16"/>
    <p:sldId id="470" r:id="rId17"/>
    <p:sldId id="540" r:id="rId18"/>
    <p:sldId id="541" r:id="rId19"/>
    <p:sldId id="515" r:id="rId20"/>
    <p:sldId id="516" r:id="rId21"/>
    <p:sldId id="517" r:id="rId22"/>
    <p:sldId id="518" r:id="rId23"/>
    <p:sldId id="490" r:id="rId24"/>
    <p:sldId id="444" r:id="rId25"/>
    <p:sldId id="521" r:id="rId26"/>
    <p:sldId id="491" r:id="rId27"/>
    <p:sldId id="492" r:id="rId28"/>
    <p:sldId id="494" r:id="rId29"/>
    <p:sldId id="534" r:id="rId30"/>
    <p:sldId id="532" r:id="rId31"/>
    <p:sldId id="533" r:id="rId32"/>
    <p:sldId id="498" r:id="rId33"/>
    <p:sldId id="499" r:id="rId34"/>
    <p:sldId id="500" r:id="rId35"/>
    <p:sldId id="501" r:id="rId36"/>
    <p:sldId id="502" r:id="rId37"/>
    <p:sldId id="503" r:id="rId38"/>
    <p:sldId id="504" r:id="rId39"/>
    <p:sldId id="505" r:id="rId40"/>
    <p:sldId id="506" r:id="rId41"/>
    <p:sldId id="507" r:id="rId42"/>
    <p:sldId id="508" r:id="rId43"/>
    <p:sldId id="509" r:id="rId44"/>
    <p:sldId id="510" r:id="rId45"/>
    <p:sldId id="511" r:id="rId46"/>
    <p:sldId id="512" r:id="rId47"/>
    <p:sldId id="513" r:id="rId48"/>
    <p:sldId id="514" r:id="rId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16">
          <p15:clr>
            <a:srgbClr val="A4A3A4"/>
          </p15:clr>
        </p15:guide>
        <p15:guide id="2" pos="4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33CC33"/>
    <a:srgbClr val="DDDDDD"/>
    <a:srgbClr val="B2B2B2"/>
    <a:srgbClr val="1D2F68"/>
    <a:srgbClr val="306AFF"/>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266" autoAdjust="0"/>
  </p:normalViewPr>
  <p:slideViewPr>
    <p:cSldViewPr>
      <p:cViewPr varScale="1">
        <p:scale>
          <a:sx n="63" d="100"/>
          <a:sy n="63" d="100"/>
        </p:scale>
        <p:origin x="1596" y="72"/>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US"/>
          </a:p>
        </p:txBody>
      </p:sp>
      <p:sp>
        <p:nvSpPr>
          <p:cNvPr id="33587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defRPr>
            </a:lvl1pPr>
          </a:lstStyle>
          <a:p>
            <a:pPr>
              <a:defRPr/>
            </a:pPr>
            <a:endParaRPr lang="en-US"/>
          </a:p>
        </p:txBody>
      </p:sp>
      <p:sp>
        <p:nvSpPr>
          <p:cNvPr id="33587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defRPr>
            </a:lvl1pPr>
          </a:lstStyle>
          <a:p>
            <a:pPr>
              <a:defRPr/>
            </a:pPr>
            <a:endParaRPr lang="en-US"/>
          </a:p>
        </p:txBody>
      </p:sp>
      <p:sp>
        <p:nvSpPr>
          <p:cNvPr id="33587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smtClean="0"/>
            </a:lvl1pPr>
          </a:lstStyle>
          <a:p>
            <a:pPr>
              <a:defRPr/>
            </a:pPr>
            <a:fld id="{820A1F40-CB7B-44C1-AEFF-97AF6C3D8BA9}" type="slidenum">
              <a:rPr lang="en-US"/>
              <a:pPr>
                <a:defRPr/>
              </a:pPr>
              <a:t>‹#›</a:t>
            </a:fld>
            <a:endParaRPr lang="en-US"/>
          </a:p>
        </p:txBody>
      </p:sp>
    </p:spTree>
    <p:extLst>
      <p:ext uri="{BB962C8B-B14F-4D97-AF65-F5344CB8AC3E}">
        <p14:creationId xmlns:p14="http://schemas.microsoft.com/office/powerpoint/2010/main" val="124728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defTabSz="931863" eaLnBrk="1" hangingPunct="1">
              <a:spcBef>
                <a:spcPct val="50000"/>
              </a:spcBef>
              <a:buFontTx/>
              <a:buChar char="•"/>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971925" y="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lvl1pPr algn="r" defTabSz="931863" eaLnBrk="1" hangingPunct="1">
              <a:spcBef>
                <a:spcPct val="50000"/>
              </a:spcBef>
              <a:buFontTx/>
              <a:buChar char="•"/>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35038" y="4416425"/>
            <a:ext cx="514032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defTabSz="931863" eaLnBrk="1" hangingPunct="1">
              <a:spcBef>
                <a:spcPct val="50000"/>
              </a:spcBef>
              <a:buFontTx/>
              <a:buChar char="•"/>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971925" y="9021763"/>
            <a:ext cx="303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spAutoFit/>
          </a:bodyPr>
          <a:lstStyle>
            <a:lvl1pPr algn="r" defTabSz="931863" eaLnBrk="1" hangingPunct="1">
              <a:spcBef>
                <a:spcPct val="50000"/>
              </a:spcBef>
              <a:buFontTx/>
              <a:buChar char="•"/>
              <a:defRPr sz="1200" smtClean="0"/>
            </a:lvl1pPr>
          </a:lstStyle>
          <a:p>
            <a:pPr>
              <a:defRPr/>
            </a:pPr>
            <a:fld id="{64C78EC0-F39B-4837-B8DD-C9DB42EFA4B4}" type="slidenum">
              <a:rPr lang="en-US"/>
              <a:pPr>
                <a:defRPr/>
              </a:pPr>
              <a:t>‹#›</a:t>
            </a:fld>
            <a:endParaRPr lang="en-US"/>
          </a:p>
        </p:txBody>
      </p:sp>
    </p:spTree>
    <p:extLst>
      <p:ext uri="{BB962C8B-B14F-4D97-AF65-F5344CB8AC3E}">
        <p14:creationId xmlns:p14="http://schemas.microsoft.com/office/powerpoint/2010/main" val="3397769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D1C3EF16-D20A-4161-8EB9-46B0B1A1F5C3}" type="slidenum">
              <a:rPr lang="en-US" sz="1200"/>
              <a:pPr eaLnBrk="1" hangingPunct="1"/>
              <a:t>1</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038" y="4416425"/>
            <a:ext cx="5140325" cy="2822575"/>
          </a:xfrm>
          <a:noFill/>
        </p:spPr>
        <p:txBody>
          <a:bodyPr/>
          <a:lstStyle/>
          <a:p>
            <a:pPr eaLnBrk="1" hangingPunct="1"/>
            <a:endParaRPr lang="en-US" dirty="0" smtClean="0"/>
          </a:p>
        </p:txBody>
      </p:sp>
    </p:spTree>
    <p:extLst>
      <p:ext uri="{BB962C8B-B14F-4D97-AF65-F5344CB8AC3E}">
        <p14:creationId xmlns:p14="http://schemas.microsoft.com/office/powerpoint/2010/main" val="197969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84555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197A8-F9FC-47B9-96A4-B80D42AEC50F}" type="slidenum">
              <a:rPr lang="en-US">
                <a:solidFill>
                  <a:prstClr val="black"/>
                </a:solidFill>
              </a:rPr>
              <a:pPr/>
              <a:t>19</a:t>
            </a:fld>
            <a:endParaRPr lang="en-US">
              <a:solidFill>
                <a:prstClr val="black"/>
              </a:solidFill>
            </a:endParaRPr>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dirty="0" smtClean="0"/>
              <a:t>View from the cockpit of the NRC T-33 as it approaches the wake trails of commercial aircraft.</a:t>
            </a:r>
            <a:endParaRPr lang="en-US" dirty="0"/>
          </a:p>
        </p:txBody>
      </p:sp>
    </p:spTree>
    <p:extLst>
      <p:ext uri="{BB962C8B-B14F-4D97-AF65-F5344CB8AC3E}">
        <p14:creationId xmlns:p14="http://schemas.microsoft.com/office/powerpoint/2010/main" val="411123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a:defRPr/>
            </a:pPr>
            <a:fld id="{43174324-2A73-41EB-AEB0-A138DDA5E17E}" type="datetime4">
              <a:rPr lang="en-US" smtClean="0">
                <a:solidFill>
                  <a:prstClr val="black"/>
                </a:solidFill>
              </a:rPr>
              <a:pPr>
                <a:defRPr/>
              </a:pPr>
              <a:t>August 19, 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5ABFF80B-72A7-438F-B1FE-DD4C11D835E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190490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The extraction tool uses as a detection parameter a resultant vector, similar to the one developed for detecting clear air turbulence, constructed from the many forces an aircraft experiences during flight.  It is constructed for each aircraft type based on known wake encounters by that type of aircraft captured on a flight data recorder (very few of these) or by recording selected parameters from a full motion simulator of that aircraft type (the basis for the 737-800 tuning of the extraction tool).</a:t>
            </a:r>
          </a:p>
          <a:p>
            <a:endParaRPr lang="en-US" baseline="0" dirty="0" smtClean="0"/>
          </a:p>
          <a:p>
            <a:r>
              <a:rPr lang="en-US" baseline="0" dirty="0" smtClean="0"/>
              <a:t>The value for the detection parameter is difficult to relate to a specific seat of the pants sensation in the aircraft or to a specific severity in the safety risk matrix.   That linkage is the research AFS is continuing as part of their other research use of pilot teams in the OKC full motion flight simulators.  Parameter setting used for the above 737-800 flight data recorder screening was that the aircraft was impacted sufficiently by the wake encounter to be noticeable to the passengers (i.e. drinks on tray table would spill)</a:t>
            </a:r>
            <a:endParaRPr lang="en-US" dirty="0"/>
          </a:p>
        </p:txBody>
      </p:sp>
      <p:sp>
        <p:nvSpPr>
          <p:cNvPr id="4" name="Date Placeholder 3"/>
          <p:cNvSpPr>
            <a:spLocks noGrp="1"/>
          </p:cNvSpPr>
          <p:nvPr>
            <p:ph type="dt" idx="10"/>
          </p:nvPr>
        </p:nvSpPr>
        <p:spPr/>
        <p:txBody>
          <a:bodyPr/>
          <a:lstStyle/>
          <a:p>
            <a:pPr>
              <a:defRPr/>
            </a:pPr>
            <a:fld id="{43174324-2A73-41EB-AEB0-A138DDA5E17E}" type="datetime4">
              <a:rPr lang="en-US" smtClean="0">
                <a:solidFill>
                  <a:prstClr val="black"/>
                </a:solidFill>
              </a:rPr>
              <a:pPr>
                <a:defRPr/>
              </a:pPr>
              <a:t>August 19, 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5ABFF80B-72A7-438F-B1FE-DD4C11D835E0}"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33249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0707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
        <p:nvSpPr>
          <p:cNvPr id="54276" name="Slide Number Placeholder 3"/>
          <p:cNvSpPr txBox="1">
            <a:spLocks noGrp="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A2824269-0DB5-4DC8-958A-9FAB9B797091}" type="slidenum">
              <a:rPr lang="en-US" sz="1200">
                <a:solidFill>
                  <a:srgbClr val="000000"/>
                </a:solidFill>
              </a:rPr>
              <a:pPr algn="r" eaLnBrk="1" hangingPunct="1"/>
              <a:t>23</a:t>
            </a:fld>
            <a:endParaRPr lang="en-US" sz="1200">
              <a:solidFill>
                <a:srgbClr val="000000"/>
              </a:solidFill>
            </a:endParaRPr>
          </a:p>
        </p:txBody>
      </p:sp>
    </p:spTree>
    <p:extLst>
      <p:ext uri="{BB962C8B-B14F-4D97-AF65-F5344CB8AC3E}">
        <p14:creationId xmlns:p14="http://schemas.microsoft.com/office/powerpoint/2010/main" val="11306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33338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1925" y="9017000"/>
            <a:ext cx="303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0E1610AF-A305-4FB5-934F-56307A6C0B7D}" type="slidenum">
              <a:rPr lang="en-US" sz="1200">
                <a:solidFill>
                  <a:srgbClr val="000000"/>
                </a:solidFill>
              </a:rPr>
              <a:pPr algn="r" eaLnBrk="1" hangingPunct="1"/>
              <a:t>25</a:t>
            </a:fld>
            <a:endParaRPr lang="en-US" sz="120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35038" y="4416425"/>
            <a:ext cx="514032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453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9015413"/>
            <a:ext cx="30384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4" rIns="94607" bIns="47304"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E0A3DFF8-A14A-4C43-9460-3E9A09334FE6}" type="slidenum">
              <a:rPr lang="en-US" sz="1200">
                <a:solidFill>
                  <a:srgbClr val="000000"/>
                </a:solidFill>
                <a:ea typeface="ＭＳ Ｐゴシック" panose="020B0600070205080204" pitchFamily="34" charset="-128"/>
              </a:rPr>
              <a:pPr algn="r" eaLnBrk="1" hangingPunct="1"/>
              <a:t>26</a:t>
            </a:fld>
            <a:endParaRPr lang="en-US" sz="1200">
              <a:solidFill>
                <a:srgbClr val="000000"/>
              </a:solidFill>
              <a:ea typeface="ＭＳ Ｐゴシック" panose="020B0600070205080204" pitchFamily="34" charset="-128"/>
            </a:endParaRPr>
          </a:p>
        </p:txBody>
      </p:sp>
      <p:sp>
        <p:nvSpPr>
          <p:cNvPr id="56323" name="Rectangle 2"/>
          <p:cNvSpPr>
            <a:spLocks noGrp="1" noRot="1" noChangeAspect="1" noChangeArrowheads="1" noTextEdit="1"/>
          </p:cNvSpPr>
          <p:nvPr>
            <p:ph type="sldImg"/>
          </p:nvPr>
        </p:nvSpPr>
        <p:spPr>
          <a:xfrm>
            <a:off x="1179513" y="695325"/>
            <a:ext cx="4651375" cy="3489325"/>
          </a:xfrm>
          <a:ln/>
        </p:spPr>
      </p:sp>
      <p:sp>
        <p:nvSpPr>
          <p:cNvPr id="56324" name="Rectangle 3"/>
          <p:cNvSpPr>
            <a:spLocks noGrp="1" noChangeArrowheads="1"/>
          </p:cNvSpPr>
          <p:nvPr>
            <p:ph type="body" idx="1"/>
          </p:nvPr>
        </p:nvSpPr>
        <p:spPr>
          <a:xfrm>
            <a:off x="935038" y="4416425"/>
            <a:ext cx="514032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7" tIns="47304" rIns="94607" bIns="47304"/>
          <a:lstStyle/>
          <a:p>
            <a:pPr eaLnBrk="1" hangingPunct="1"/>
            <a:endParaRPr lang="en-US" smtClean="0"/>
          </a:p>
        </p:txBody>
      </p:sp>
    </p:spTree>
    <p:extLst>
      <p:ext uri="{BB962C8B-B14F-4D97-AF65-F5344CB8AC3E}">
        <p14:creationId xmlns:p14="http://schemas.microsoft.com/office/powerpoint/2010/main" val="129264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35038" y="4416425"/>
            <a:ext cx="5140325" cy="612775"/>
          </a:xfrm>
          <a:noFill/>
        </p:spPr>
        <p:txBody>
          <a:bodyPr/>
          <a:lstStyle/>
          <a:p>
            <a:endParaRPr lang="en-US" smtClean="0">
              <a:latin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1DB31E3B-579E-47CA-81EE-ADEC45D6049B}" type="slidenum">
              <a:rPr lang="en-US"/>
              <a:pPr>
                <a:spcBef>
                  <a:spcPct val="50000"/>
                </a:spcBef>
              </a:pPr>
              <a:t>28</a:t>
            </a:fld>
            <a:endParaRPr lang="en-US"/>
          </a:p>
        </p:txBody>
      </p:sp>
    </p:spTree>
    <p:extLst>
      <p:ext uri="{BB962C8B-B14F-4D97-AF65-F5344CB8AC3E}">
        <p14:creationId xmlns:p14="http://schemas.microsoft.com/office/powerpoint/2010/main" val="300413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290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935038" y="4416425"/>
            <a:ext cx="5140325" cy="612775"/>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rPr>
              <a:t>These are FAA</a:t>
            </a:r>
            <a:r>
              <a:rPr lang="en-US" baseline="0" dirty="0" smtClean="0">
                <a:latin typeface="Arial" panose="020B0604020202020204" pitchFamily="34" charset="0"/>
              </a:rPr>
              <a:t> budget planning numbers based on OMB guidance.   The House Appropriations Subcommittee FY14 Report greatly reduces </a:t>
            </a:r>
            <a:r>
              <a:rPr lang="en-US" baseline="0" dirty="0" err="1" smtClean="0">
                <a:latin typeface="Arial" panose="020B0604020202020204" pitchFamily="34" charset="0"/>
              </a:rPr>
              <a:t>NextGen</a:t>
            </a:r>
            <a:r>
              <a:rPr lang="en-US" baseline="0" dirty="0" smtClean="0">
                <a:latin typeface="Arial" panose="020B0604020202020204" pitchFamily="34" charset="0"/>
              </a:rPr>
              <a:t> funding – If the House budget is enacted, likely WTMD funding will not be extended into FY14 and beyond.</a:t>
            </a:r>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0D6F68FF-729D-420D-83A0-7BDF9DBC8344}" type="slidenum">
              <a:rPr lang="en-US"/>
              <a:pPr>
                <a:spcBef>
                  <a:spcPct val="50000"/>
                </a:spcBef>
              </a:pPr>
              <a:t>31</a:t>
            </a:fld>
            <a:endParaRPr lang="en-US"/>
          </a:p>
        </p:txBody>
      </p:sp>
    </p:spTree>
    <p:extLst>
      <p:ext uri="{BB962C8B-B14F-4D97-AF65-F5344CB8AC3E}">
        <p14:creationId xmlns:p14="http://schemas.microsoft.com/office/powerpoint/2010/main" val="350755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290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txBox="1">
            <a:spLocks noGrp="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423CC7E4-37E6-4682-8D99-5FF016D36A1A}" type="slidenum">
              <a:rPr lang="en-US" sz="1200"/>
              <a:pPr algn="r" eaLnBrk="1" hangingPunct="1"/>
              <a:t>33</a:t>
            </a:fld>
            <a:endParaRPr lang="en-US" sz="1200"/>
          </a:p>
        </p:txBody>
      </p:sp>
    </p:spTree>
    <p:extLst>
      <p:ext uri="{BB962C8B-B14F-4D97-AF65-F5344CB8AC3E}">
        <p14:creationId xmlns:p14="http://schemas.microsoft.com/office/powerpoint/2010/main" val="2711164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86641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42416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35038" y="4416425"/>
            <a:ext cx="5140325" cy="612775"/>
          </a:xfrm>
          <a:noFill/>
        </p:spPr>
        <p:txBody>
          <a:bodyPr/>
          <a:lstStyle/>
          <a:p>
            <a:endParaRPr lang="en-US" smtClean="0">
              <a:latin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1DB31E3B-579E-47CA-81EE-ADEC45D6049B}" type="slidenum">
              <a:rPr lang="en-US"/>
              <a:pPr>
                <a:spcBef>
                  <a:spcPct val="50000"/>
                </a:spcBef>
              </a:pPr>
              <a:t>36</a:t>
            </a:fld>
            <a:endParaRPr lang="en-US"/>
          </a:p>
        </p:txBody>
      </p:sp>
    </p:spTree>
    <p:extLst>
      <p:ext uri="{BB962C8B-B14F-4D97-AF65-F5344CB8AC3E}">
        <p14:creationId xmlns:p14="http://schemas.microsoft.com/office/powerpoint/2010/main" val="205203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35038" y="4416425"/>
            <a:ext cx="5140325" cy="612775"/>
          </a:xfrm>
          <a:noFill/>
        </p:spPr>
        <p:txBody>
          <a:bodyPr/>
          <a:lstStyle/>
          <a:p>
            <a:endParaRPr lang="en-US" smtClean="0">
              <a:latin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1DB31E3B-579E-47CA-81EE-ADEC45D6049B}" type="slidenum">
              <a:rPr lang="en-US"/>
              <a:pPr>
                <a:spcBef>
                  <a:spcPct val="50000"/>
                </a:spcBef>
              </a:pPr>
              <a:t>37</a:t>
            </a:fld>
            <a:endParaRPr lang="en-US"/>
          </a:p>
        </p:txBody>
      </p:sp>
    </p:spTree>
    <p:extLst>
      <p:ext uri="{BB962C8B-B14F-4D97-AF65-F5344CB8AC3E}">
        <p14:creationId xmlns:p14="http://schemas.microsoft.com/office/powerpoint/2010/main" val="1684204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935038" y="4416425"/>
            <a:ext cx="5140325" cy="612775"/>
          </a:xfrm>
          <a:noFill/>
        </p:spPr>
        <p:txBody>
          <a:bodyPr/>
          <a:lstStyle/>
          <a:p>
            <a:endParaRPr lang="en-US" dirty="0" smtClean="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0D6F68FF-729D-420D-83A0-7BDF9DBC8344}" type="slidenum">
              <a:rPr lang="en-US"/>
              <a:pPr>
                <a:spcBef>
                  <a:spcPct val="50000"/>
                </a:spcBef>
              </a:pPr>
              <a:t>38</a:t>
            </a:fld>
            <a:endParaRPr lang="en-US"/>
          </a:p>
        </p:txBody>
      </p:sp>
    </p:spTree>
    <p:extLst>
      <p:ext uri="{BB962C8B-B14F-4D97-AF65-F5344CB8AC3E}">
        <p14:creationId xmlns:p14="http://schemas.microsoft.com/office/powerpoint/2010/main" val="386901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2769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9513" y="696913"/>
            <a:ext cx="4651375" cy="3489325"/>
          </a:xfrm>
          <a:ln/>
        </p:spPr>
      </p:sp>
      <p:sp>
        <p:nvSpPr>
          <p:cNvPr id="36867" name="Rectangle 3"/>
          <p:cNvSpPr>
            <a:spLocks noGrp="1" noChangeArrowheads="1"/>
          </p:cNvSpPr>
          <p:nvPr>
            <p:ph type="body" idx="1"/>
          </p:nvPr>
        </p:nvSpPr>
        <p:spPr>
          <a:xfrm>
            <a:off x="935038" y="4416425"/>
            <a:ext cx="5140325"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0040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1925" y="9021763"/>
            <a:ext cx="303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spAutoFit/>
          </a:bodyPr>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1863"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6ABB6DB0-16BA-4D8F-9C5A-404D21499F6A}" type="slidenum">
              <a:rPr lang="en-US" sz="1200">
                <a:solidFill>
                  <a:prstClr val="black"/>
                </a:solidFill>
              </a:rPr>
              <a:pPr algn="r" eaLnBrk="1" hangingPunct="1"/>
              <a:t>5</a:t>
            </a:fld>
            <a:endParaRPr lang="en-US"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Changing over to the Re-Cat separation</a:t>
            </a:r>
            <a:r>
              <a:rPr lang="en-US" baseline="0" dirty="0" smtClean="0"/>
              <a:t> </a:t>
            </a:r>
            <a:r>
              <a:rPr lang="en-US" dirty="0" smtClean="0"/>
              <a:t>standards for an</a:t>
            </a:r>
            <a:r>
              <a:rPr lang="en-US" baseline="0" dirty="0" smtClean="0"/>
              <a:t> airport </a:t>
            </a:r>
            <a:r>
              <a:rPr lang="en-US" dirty="0" smtClean="0"/>
              <a:t>requires training for both tower,</a:t>
            </a:r>
            <a:r>
              <a:rPr lang="en-US" baseline="0" dirty="0" smtClean="0"/>
              <a:t> TRACON, and the publication of a Safety Alert For Operators (SAFO).</a:t>
            </a:r>
            <a:endParaRPr lang="en-US" dirty="0" smtClean="0"/>
          </a:p>
        </p:txBody>
      </p:sp>
    </p:spTree>
    <p:extLst>
      <p:ext uri="{BB962C8B-B14F-4D97-AF65-F5344CB8AC3E}">
        <p14:creationId xmlns:p14="http://schemas.microsoft.com/office/powerpoint/2010/main" val="403882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3964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935038" y="4416425"/>
            <a:ext cx="5140325" cy="612775"/>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rPr>
              <a:t>These are FAA</a:t>
            </a:r>
            <a:r>
              <a:rPr lang="en-US" baseline="0" dirty="0" smtClean="0">
                <a:latin typeface="Arial" panose="020B0604020202020204" pitchFamily="34" charset="0"/>
              </a:rPr>
              <a:t> budget planning numbers based on OMB guidance.   The House Appropriations Subcommittee FY14 Report greatly reduces </a:t>
            </a:r>
            <a:r>
              <a:rPr lang="en-US" baseline="0" dirty="0" err="1" smtClean="0">
                <a:latin typeface="Arial" panose="020B0604020202020204" pitchFamily="34" charset="0"/>
              </a:rPr>
              <a:t>NextGen</a:t>
            </a:r>
            <a:r>
              <a:rPr lang="en-US" baseline="0" dirty="0" smtClean="0">
                <a:latin typeface="Arial" panose="020B0604020202020204" pitchFamily="34" charset="0"/>
              </a:rPr>
              <a:t> funding – If the House budget is enacted, likely Wake Re-Cat funding will not be extended into FY14 and beyond.</a:t>
            </a:r>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0D6F68FF-729D-420D-83A0-7BDF9DBC8344}" type="slidenum">
              <a:rPr lang="en-US"/>
              <a:pPr>
                <a:spcBef>
                  <a:spcPct val="50000"/>
                </a:spcBef>
              </a:pPr>
              <a:t>12</a:t>
            </a:fld>
            <a:endParaRPr lang="en-US"/>
          </a:p>
        </p:txBody>
      </p:sp>
    </p:spTree>
    <p:extLst>
      <p:ext uri="{BB962C8B-B14F-4D97-AF65-F5344CB8AC3E}">
        <p14:creationId xmlns:p14="http://schemas.microsoft.com/office/powerpoint/2010/main" val="423828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4345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53203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13628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0E23F96-4F27-4944-A7BC-2DE41580A8BF}" type="slidenum">
              <a:rPr lang="en-US"/>
              <a:pPr>
                <a:defRPr/>
              </a:pPr>
              <a:t>‹#›</a:t>
            </a:fld>
            <a:endParaRPr lang="en-US"/>
          </a:p>
        </p:txBody>
      </p:sp>
    </p:spTree>
    <p:extLst>
      <p:ext uri="{BB962C8B-B14F-4D97-AF65-F5344CB8AC3E}">
        <p14:creationId xmlns:p14="http://schemas.microsoft.com/office/powerpoint/2010/main" val="4774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08B3FA8-0D3C-4FB9-B3B9-47EC7A9C0F07}" type="slidenum">
              <a:rPr lang="en-US"/>
              <a:pPr>
                <a:defRPr/>
              </a:pPr>
              <a:t>‹#›</a:t>
            </a:fld>
            <a:endParaRPr lang="en-US"/>
          </a:p>
        </p:txBody>
      </p:sp>
    </p:spTree>
    <p:extLst>
      <p:ext uri="{BB962C8B-B14F-4D97-AF65-F5344CB8AC3E}">
        <p14:creationId xmlns:p14="http://schemas.microsoft.com/office/powerpoint/2010/main" val="9468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6B661A0D-834B-413D-BF82-BE2560054685}" type="slidenum">
              <a:rPr lang="en-US"/>
              <a:pPr>
                <a:defRPr/>
              </a:pPr>
              <a:t>‹#›</a:t>
            </a:fld>
            <a:endParaRPr lang="en-US"/>
          </a:p>
        </p:txBody>
      </p:sp>
    </p:spTree>
    <p:extLst>
      <p:ext uri="{BB962C8B-B14F-4D97-AF65-F5344CB8AC3E}">
        <p14:creationId xmlns:p14="http://schemas.microsoft.com/office/powerpoint/2010/main" val="192005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CF38029-3AD1-4183-B676-72C28DB5D047}" type="slidenum">
              <a:rPr lang="en-US"/>
              <a:pPr/>
              <a:t>‹#›</a:t>
            </a:fld>
            <a:endParaRPr lang="en-US"/>
          </a:p>
        </p:txBody>
      </p:sp>
    </p:spTree>
    <p:extLst>
      <p:ext uri="{BB962C8B-B14F-4D97-AF65-F5344CB8AC3E}">
        <p14:creationId xmlns:p14="http://schemas.microsoft.com/office/powerpoint/2010/main" val="415519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06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t>8/19/2013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t>‹#›</a:t>
            </a:fld>
            <a:endParaRPr lang="en-US"/>
          </a:p>
        </p:txBody>
      </p:sp>
    </p:spTree>
    <p:extLst>
      <p:ext uri="{BB962C8B-B14F-4D97-AF65-F5344CB8AC3E}">
        <p14:creationId xmlns:p14="http://schemas.microsoft.com/office/powerpoint/2010/main" val="33137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43CBE2-7A58-4260-89C4-B2F7B7AF7363}" type="datetimeFigureOut">
              <a:rPr lang="en-US" smtClean="0"/>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EDFC-EBB7-4EC0-A166-0D4396D8E62E}" type="slidenum">
              <a:rPr lang="en-US" smtClean="0"/>
              <a:t>‹#›</a:t>
            </a:fld>
            <a:endParaRPr lang="en-US"/>
          </a:p>
        </p:txBody>
      </p:sp>
    </p:spTree>
    <p:extLst>
      <p:ext uri="{BB962C8B-B14F-4D97-AF65-F5344CB8AC3E}">
        <p14:creationId xmlns:p14="http://schemas.microsoft.com/office/powerpoint/2010/main" val="278226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3CBE2-7A58-4260-89C4-B2F7B7AF7363}" type="datetimeFigureOut">
              <a:rPr lang="en-US" smtClean="0"/>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EDFC-EBB7-4EC0-A166-0D4396D8E62E}" type="slidenum">
              <a:rPr lang="en-US" smtClean="0"/>
              <a:t>‹#›</a:t>
            </a:fld>
            <a:endParaRPr lang="en-US"/>
          </a:p>
        </p:txBody>
      </p:sp>
    </p:spTree>
    <p:extLst>
      <p:ext uri="{BB962C8B-B14F-4D97-AF65-F5344CB8AC3E}">
        <p14:creationId xmlns:p14="http://schemas.microsoft.com/office/powerpoint/2010/main" val="419411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433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8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A45BDCD-C87D-408F-ADBD-B65A2A27A310}" type="slidenum">
              <a:rPr lang="en-US"/>
              <a:pPr>
                <a:defRPr/>
              </a:pPr>
              <a:t>‹#›</a:t>
            </a:fld>
            <a:endParaRPr lang="en-US"/>
          </a:p>
        </p:txBody>
      </p:sp>
    </p:spTree>
    <p:extLst>
      <p:ext uri="{BB962C8B-B14F-4D97-AF65-F5344CB8AC3E}">
        <p14:creationId xmlns:p14="http://schemas.microsoft.com/office/powerpoint/2010/main" val="36702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40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rgbClr val="FFFFFF"/>
                  </a:solidFill>
                </a:rPr>
                <a:t>Federal Aviation</a:t>
              </a:r>
            </a:p>
            <a:p>
              <a:pPr eaLnBrk="1" hangingPunct="1">
                <a:lnSpc>
                  <a:spcPct val="85000"/>
                </a:lnSpc>
                <a:defRPr/>
              </a:pPr>
              <a:r>
                <a:rPr lang="en-US" sz="1800" b="1" dirty="0"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93617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A45BDCD-C87D-408F-ADBD-B65A2A27A3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8556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7326579-8D55-4400-B373-1EEEB4A48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65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307BEF8-B1FC-4904-AE29-40C687D24D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620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6DE13A4E-874D-4218-8F2C-6ACBA1824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939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19B4D306-A82B-45D8-A7F1-78C4ACF9D8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272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F85108-6928-401E-A569-0CA66AD8AF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842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4E3F2CC-CE20-479E-840E-5A6ACE96C1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8424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F1638E-2A11-413A-B6FE-AF3FDD11AD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867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77326579-8D55-4400-B373-1EEEB4A487FC}" type="slidenum">
              <a:rPr lang="en-US"/>
              <a:pPr>
                <a:defRPr/>
              </a:pPr>
              <a:t>‹#›</a:t>
            </a:fld>
            <a:endParaRPr lang="en-US"/>
          </a:p>
        </p:txBody>
      </p:sp>
    </p:spTree>
    <p:extLst>
      <p:ext uri="{BB962C8B-B14F-4D97-AF65-F5344CB8AC3E}">
        <p14:creationId xmlns:p14="http://schemas.microsoft.com/office/powerpoint/2010/main" val="3538954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0E23F96-4F27-4944-A7BC-2DE41580A8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0141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08B3FA8-0D3C-4FB9-B3B9-47EC7A9C0F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7067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6B661A0D-834B-413D-BF82-BE25600546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0056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2954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ECF38029-3AD1-4183-B676-72C28DB5D0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3628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533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1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117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solidFill>
                  <a:srgbClr val="000000"/>
                </a:solidFill>
              </a:rPr>
              <a:pPr/>
              <a:t>8/19/2013</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3546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4382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7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307BEF8-B1FC-4904-AE29-40C687D24D56}" type="slidenum">
              <a:rPr lang="en-US"/>
              <a:pPr>
                <a:defRPr/>
              </a:pPr>
              <a:t>‹#›</a:t>
            </a:fld>
            <a:endParaRPr lang="en-US"/>
          </a:p>
        </p:txBody>
      </p:sp>
    </p:spTree>
    <p:extLst>
      <p:ext uri="{BB962C8B-B14F-4D97-AF65-F5344CB8AC3E}">
        <p14:creationId xmlns:p14="http://schemas.microsoft.com/office/powerpoint/2010/main" val="3904887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92F11D-CA4B-4482-ABEC-9C73CF3480E1}" type="datetime1">
              <a:rPr lang="en-US" smtClean="0">
                <a:solidFill>
                  <a:srgbClr val="000000"/>
                </a:solidFill>
              </a:rPr>
              <a:pPr/>
              <a:t>8/19/2013</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7DBEF0-D624-401F-A7C8-6BBD2C0AB6D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579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5873750" y="269875"/>
            <a:ext cx="2895600" cy="911225"/>
            <a:chOff x="3700" y="170"/>
            <a:chExt cx="1824" cy="574"/>
          </a:xfrm>
        </p:grpSpPr>
        <p:pic>
          <p:nvPicPr>
            <p:cNvPr id="6" name="Picture 11"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1220611" name="Rectangle 3"/>
          <p:cNvSpPr>
            <a:spLocks noGrp="1" noChangeArrowheads="1"/>
          </p:cNvSpPr>
          <p:nvPr>
            <p:ph type="ctrTitle"/>
          </p:nvPr>
        </p:nvSpPr>
        <p:spPr>
          <a:xfrm>
            <a:off x="457200" y="457200"/>
            <a:ext cx="4953000" cy="2362200"/>
          </a:xfrm>
        </p:spPr>
        <p:txBody>
          <a:bodyPr anchor="t"/>
          <a:lstStyle>
            <a:lvl1pPr algn="ctr">
              <a:defRPr/>
            </a:lvl1pPr>
          </a:lstStyle>
          <a:p>
            <a:endParaRPr lang="en-US"/>
          </a:p>
        </p:txBody>
      </p:sp>
      <p:sp>
        <p:nvSpPr>
          <p:cNvPr id="1220615" name="Rectangle 7"/>
          <p:cNvSpPr>
            <a:spLocks noGrp="1" noChangeArrowheads="1"/>
          </p:cNvSpPr>
          <p:nvPr>
            <p:ph type="subTitle" sz="quarter" idx="1"/>
          </p:nvPr>
        </p:nvSpPr>
        <p:spPr>
          <a:xfrm>
            <a:off x="457200" y="2971800"/>
            <a:ext cx="4953000" cy="3200400"/>
          </a:xfrm>
        </p:spPr>
        <p:txBody>
          <a:bodyPr/>
          <a:lstStyle>
            <a:lvl1pPr marL="0" indent="0">
              <a:buFont typeface="Wingdings" pitchFamily="2" charset="2"/>
              <a:buNone/>
              <a:defRPr sz="3200">
                <a:solidFill>
                  <a:schemeClr val="bg2"/>
                </a:solidFill>
              </a:defRPr>
            </a:lvl1pPr>
          </a:lstStyle>
          <a:p>
            <a:r>
              <a:rPr lang="en-US"/>
              <a:t>Click to edit Master subtitle style</a:t>
            </a:r>
          </a:p>
        </p:txBody>
      </p:sp>
    </p:spTree>
    <p:extLst>
      <p:ext uri="{BB962C8B-B14F-4D97-AF65-F5344CB8AC3E}">
        <p14:creationId xmlns:p14="http://schemas.microsoft.com/office/powerpoint/2010/main" val="20583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6762E79D-7FBC-4853-BBD6-AE00C09D7C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924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2DD21A71-23FB-40B3-B37D-B589530130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1568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C15BAE07-9478-4B1D-8E5A-D7D32458BA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2448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pPr>
              <a:defRPr/>
            </a:pPr>
            <a:fld id="{CC0BF126-C47B-42B7-A3D3-1AD38B3096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3288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pPr>
              <a:defRPr/>
            </a:pPr>
            <a:fld id="{766B2426-4855-4A64-87BD-7960B51989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659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pPr>
              <a:defRPr/>
            </a:pPr>
            <a:fld id="{7992550C-D8EE-4F28-8C54-C482BFB750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4596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DE5B7B92-DE12-4A9B-9212-7DFF337D5C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4774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pPr>
              <a:defRPr/>
            </a:pPr>
            <a:fld id="{86555AB1-659E-4081-A1CF-03D0CB055F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599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6DE13A4E-874D-4218-8F2C-6ACBA1824BAE}" type="slidenum">
              <a:rPr lang="en-US"/>
              <a:pPr>
                <a:defRPr/>
              </a:pPr>
              <a:t>‹#›</a:t>
            </a:fld>
            <a:endParaRPr lang="en-US"/>
          </a:p>
        </p:txBody>
      </p:sp>
    </p:spTree>
    <p:extLst>
      <p:ext uri="{BB962C8B-B14F-4D97-AF65-F5344CB8AC3E}">
        <p14:creationId xmlns:p14="http://schemas.microsoft.com/office/powerpoint/2010/main" val="3018832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4056A070-5D3A-49B1-97F6-4F19E5D009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7199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457200"/>
            <a:ext cx="206375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40438"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F132AFEF-D3E1-433E-92C0-32E6239DD8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139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pPr>
              <a:defRPr/>
            </a:pPr>
            <a:fld id="{C59D47CB-5BA8-45C7-9FB3-308BB4FAD2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46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19B4D306-A82B-45D8-A7F1-78C4ACF9D88F}" type="slidenum">
              <a:rPr lang="en-US"/>
              <a:pPr>
                <a:defRPr/>
              </a:pPr>
              <a:t>‹#›</a:t>
            </a:fld>
            <a:endParaRPr lang="en-US"/>
          </a:p>
        </p:txBody>
      </p:sp>
    </p:spTree>
    <p:extLst>
      <p:ext uri="{BB962C8B-B14F-4D97-AF65-F5344CB8AC3E}">
        <p14:creationId xmlns:p14="http://schemas.microsoft.com/office/powerpoint/2010/main" val="422888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5F85108-6928-401E-A569-0CA66AD8AF55}" type="slidenum">
              <a:rPr lang="en-US"/>
              <a:pPr>
                <a:defRPr/>
              </a:pPr>
              <a:t>‹#›</a:t>
            </a:fld>
            <a:endParaRPr lang="en-US"/>
          </a:p>
        </p:txBody>
      </p:sp>
    </p:spTree>
    <p:extLst>
      <p:ext uri="{BB962C8B-B14F-4D97-AF65-F5344CB8AC3E}">
        <p14:creationId xmlns:p14="http://schemas.microsoft.com/office/powerpoint/2010/main" val="275369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4E3F2CC-CE20-479E-840E-5A6ACE96C11F}" type="slidenum">
              <a:rPr lang="en-US"/>
              <a:pPr>
                <a:defRPr/>
              </a:pPr>
              <a:t>‹#›</a:t>
            </a:fld>
            <a:endParaRPr lang="en-US"/>
          </a:p>
        </p:txBody>
      </p:sp>
    </p:spTree>
    <p:extLst>
      <p:ext uri="{BB962C8B-B14F-4D97-AF65-F5344CB8AC3E}">
        <p14:creationId xmlns:p14="http://schemas.microsoft.com/office/powerpoint/2010/main" val="235603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F1638E-2A11-413A-B6FE-AF3FDD11ADE9}" type="slidenum">
              <a:rPr lang="en-US"/>
              <a:pPr>
                <a:defRPr/>
              </a:pPr>
              <a:t>‹#›</a:t>
            </a:fld>
            <a:endParaRPr lang="en-US"/>
          </a:p>
        </p:txBody>
      </p:sp>
    </p:spTree>
    <p:extLst>
      <p:ext uri="{BB962C8B-B14F-4D97-AF65-F5344CB8AC3E}">
        <p14:creationId xmlns:p14="http://schemas.microsoft.com/office/powerpoint/2010/main" val="263050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11.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tif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8.tif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4.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38.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solidFill>
                  <a:schemeClr val="bg1"/>
                </a:solidFill>
              </a:defRPr>
            </a:lvl1pPr>
          </a:lstStyle>
          <a:p>
            <a:pPr>
              <a:defRPr/>
            </a:pPr>
            <a:fld id="{01CCC4D6-BBF6-4BEB-A64E-4DDAFC9ED0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49"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 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solidFill>
                  <a:srgbClr val="000000"/>
                </a:solidFill>
                <a:latin typeface="Times New Roman" panose="02020603050405020304" pitchFamily="18" charset="0"/>
                <a:cs typeface="Arial" panose="020B0604020202020204" pitchFamily="34" charset="0"/>
              </a:rPr>
              <a:t>WakeNet USA, United Training Facility, Denver, CO, 18/19</a:t>
            </a:r>
            <a:r>
              <a:rPr lang="en-AU" sz="1400" baseline="30000">
                <a:solidFill>
                  <a:srgbClr val="000000"/>
                </a:solidFill>
                <a:latin typeface="Times New Roman" panose="02020603050405020304" pitchFamily="18" charset="0"/>
                <a:cs typeface="Arial" panose="020B0604020202020204" pitchFamily="34" charset="0"/>
              </a:rPr>
              <a:t>th</a:t>
            </a:r>
            <a:r>
              <a:rPr lang="en-AU" sz="1400">
                <a:solidFill>
                  <a:srgbClr val="000000"/>
                </a:solidFill>
                <a:latin typeface="Times New Roman" panose="02020603050405020304" pitchFamily="18" charset="0"/>
                <a:cs typeface="Arial" panose="020B0604020202020204" pitchFamily="34" charset="0"/>
              </a:rPr>
              <a:t> October 2011</a:t>
            </a:r>
            <a:endParaRPr lang="en-US" sz="1400">
              <a:solidFill>
                <a:srgbClr val="000000"/>
              </a:solidFill>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373689560"/>
      </p:ext>
    </p:extLst>
  </p:cSld>
  <p:clrMap bg1="lt1" tx1="dk1" bg2="lt2" tx2="dk2" accent1="accent1" accent2="accent2" accent3="accent3" accent4="accent4" accent5="accent5" accent6="accent6" hlink="hlink" folHlink="folHlink"/>
  <p:sldLayoutIdLst>
    <p:sldLayoutId id="2147483885" r:id="rId1"/>
    <p:sldLayoutId id="2147483886"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ctr" eaLnBrk="1" hangingPunct="1"/>
            <a:endParaRPr lang="en-US" sz="1400">
              <a:solidFill>
                <a:srgbClr val="000000"/>
              </a:solidFill>
              <a:latin typeface="Arial" charset="0"/>
              <a:ea typeface="MS PGothic" pitchFamily="34" charset="-128"/>
            </a:endParaRPr>
          </a:p>
        </p:txBody>
      </p:sp>
      <p:sp>
        <p:nvSpPr>
          <p:cNvPr id="1027" name="Rectangle 3"/>
          <p:cNvSpPr>
            <a:spLocks noGrp="1" noChangeArrowheads="1"/>
          </p:cNvSpPr>
          <p:nvPr>
            <p:ph type="title"/>
          </p:nvPr>
        </p:nvSpPr>
        <p:spPr bwMode="auto">
          <a:xfrm>
            <a:off x="457200" y="457200"/>
            <a:ext cx="8256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1600200"/>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2"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1219592" name="Rectangle 8"/>
          <p:cNvSpPr>
            <a:spLocks noGrp="1" noChangeArrowheads="1"/>
          </p:cNvSpPr>
          <p:nvPr>
            <p:ph type="dt" sz="half" idx="2"/>
          </p:nvPr>
        </p:nvSpPr>
        <p:spPr bwMode="auto">
          <a:xfrm>
            <a:off x="457200" y="6245225"/>
            <a:ext cx="1828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bg1"/>
                </a:solidFill>
                <a:latin typeface="Arial" charset="0"/>
                <a:ea typeface="+mn-ea"/>
                <a:cs typeface="+mn-cs"/>
              </a:defRPr>
            </a:lvl1pPr>
          </a:lstStyle>
          <a:p>
            <a:pPr eaLnBrk="1" hangingPunct="1">
              <a:defRPr/>
            </a:pPr>
            <a:endParaRPr lang="en-US" sz="1400">
              <a:solidFill>
                <a:srgbClr val="FFFFFF"/>
              </a:solidFill>
            </a:endParaRPr>
          </a:p>
        </p:txBody>
      </p:sp>
      <p:sp>
        <p:nvSpPr>
          <p:cNvPr id="1219593" name="Rectangle 9"/>
          <p:cNvSpPr>
            <a:spLocks noGrp="1" noChangeArrowheads="1"/>
          </p:cNvSpPr>
          <p:nvPr>
            <p:ph type="sldNum" sz="quarter" idx="4"/>
          </p:nvPr>
        </p:nvSpPr>
        <p:spPr bwMode="auto">
          <a:xfrm>
            <a:off x="3656013" y="6248400"/>
            <a:ext cx="1828800" cy="473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pitchFamily="34" charset="0"/>
                <a:ea typeface="ＭＳ Ｐゴシック" pitchFamily="1" charset="-128"/>
              </a:defRPr>
            </a:lvl1pPr>
          </a:lstStyle>
          <a:p>
            <a:pPr algn="ctr" eaLnBrk="1" hangingPunct="1">
              <a:defRPr/>
            </a:pPr>
            <a:fld id="{F1E5125A-B1B5-44D8-9C4C-2AFB786BE836}" type="slidenum">
              <a:rPr lang="en-US" sz="1400">
                <a:solidFill>
                  <a:srgbClr val="FFFFFF"/>
                </a:solidFill>
              </a:rPr>
              <a:pPr algn="ctr" eaLnBrk="1" hangingPunct="1">
                <a:defRPr/>
              </a:pPr>
              <a:t>‹#›</a:t>
            </a:fld>
            <a:endParaRPr lang="en-US" sz="1400">
              <a:solidFill>
                <a:srgbClr val="FFFFFF"/>
              </a:solidFill>
            </a:endParaRPr>
          </a:p>
        </p:txBody>
      </p:sp>
    </p:spTree>
    <p:extLst>
      <p:ext uri="{BB962C8B-B14F-4D97-AF65-F5344CB8AC3E}">
        <p14:creationId xmlns:p14="http://schemas.microsoft.com/office/powerpoint/2010/main" val="401864252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hf hdr="0" ftr="0" dt="0"/>
  <p:txStyles>
    <p:title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Q"/>
        <a:defRPr sz="28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SzPct val="75000"/>
        <a:buFont typeface="Wingdings" pitchFamily="2" charset="2"/>
        <a:buChar char="Ø"/>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75000"/>
        <a:buFont typeface="Wingdings" pitchFamily="2" charset="2"/>
        <a:buChar char="Ü"/>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SzPct val="75000"/>
        <a:buFont typeface="Wingdings" pitchFamily="2" charset="2"/>
        <a:buChar char="Ä"/>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SzPct val="75000"/>
        <a:buFont typeface="Webdings" pitchFamily="18" charset="2"/>
        <a:buChar char="ñ"/>
        <a:defRPr>
          <a:solidFill>
            <a:schemeClr val="tx1"/>
          </a:solidFill>
          <a:latin typeface="+mn-lt"/>
          <a:ea typeface="MS PGothic" pitchFamily="34" charset="-128"/>
        </a:defRPr>
      </a:lvl5pPr>
      <a:lvl6pPr marL="2514600" indent="-228600" algn="l" rtl="0" fontAlgn="base">
        <a:spcBef>
          <a:spcPct val="20000"/>
        </a:spcBef>
        <a:spcAft>
          <a:spcPct val="0"/>
        </a:spcAft>
        <a:buSzPct val="75000"/>
        <a:buFont typeface="Webdings" pitchFamily="18" charset="2"/>
        <a:buChar char="ñ"/>
        <a:defRPr>
          <a:solidFill>
            <a:schemeClr val="tx1"/>
          </a:solidFill>
          <a:latin typeface="+mn-lt"/>
        </a:defRPr>
      </a:lvl6pPr>
      <a:lvl7pPr marL="2971800" indent="-228600" algn="l" rtl="0" fontAlgn="base">
        <a:spcBef>
          <a:spcPct val="20000"/>
        </a:spcBef>
        <a:spcAft>
          <a:spcPct val="0"/>
        </a:spcAft>
        <a:buSzPct val="75000"/>
        <a:buFont typeface="Webdings" pitchFamily="18" charset="2"/>
        <a:buChar char="ñ"/>
        <a:defRPr>
          <a:solidFill>
            <a:schemeClr val="tx1"/>
          </a:solidFill>
          <a:latin typeface="+mn-lt"/>
        </a:defRPr>
      </a:lvl7pPr>
      <a:lvl8pPr marL="3429000" indent="-228600" algn="l" rtl="0" fontAlgn="base">
        <a:spcBef>
          <a:spcPct val="20000"/>
        </a:spcBef>
        <a:spcAft>
          <a:spcPct val="0"/>
        </a:spcAft>
        <a:buSzPct val="75000"/>
        <a:buFont typeface="Webdings" pitchFamily="18" charset="2"/>
        <a:buChar char="ñ"/>
        <a:defRPr>
          <a:solidFill>
            <a:schemeClr val="tx1"/>
          </a:solidFill>
          <a:latin typeface="+mn-lt"/>
        </a:defRPr>
      </a:lvl8pPr>
      <a:lvl9pPr marL="3886200" indent="-228600" algn="l" rtl="0" fontAlgn="base">
        <a:spcBef>
          <a:spcPct val="20000"/>
        </a:spcBef>
        <a:spcAft>
          <a:spcPct val="0"/>
        </a:spcAft>
        <a:buSzPct val="75000"/>
        <a:buFont typeface="Webdings" pitchFamily="18" charset="2"/>
        <a:buChar char="ñ"/>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a:t>
            </a:r>
            <a:r>
              <a:rPr lang="en-US" sz="1400" b="1" baseline="0" dirty="0" smtClean="0">
                <a:solidFill>
                  <a:srgbClr val="CFAF0D"/>
                </a:solidFill>
                <a:latin typeface="Arial" panose="020B0604020202020204" pitchFamily="34" charset="0"/>
                <a:cs typeface="Arial" panose="020B0604020202020204" pitchFamily="34" charset="0"/>
              </a:rPr>
              <a:t> </a:t>
            </a:r>
            <a:r>
              <a:rPr lang="en-US" sz="1400" b="1" dirty="0" smtClean="0">
                <a:solidFill>
                  <a:srgbClr val="CFAF0D"/>
                </a:solidFill>
                <a:latin typeface="Arial" panose="020B0604020202020204" pitchFamily="34" charset="0"/>
                <a:cs typeface="Arial" panose="020B0604020202020204" pitchFamily="34" charset="0"/>
              </a:rPr>
              <a:t>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latin typeface="Times New Roman" panose="02020603050405020304" pitchFamily="18" charset="0"/>
                <a:cs typeface="Arial" panose="020B0604020202020204" pitchFamily="34" charset="0"/>
              </a:rPr>
              <a:t>WakeNet USA, United Training Facility, Denver, CO, 18/19</a:t>
            </a:r>
            <a:r>
              <a:rPr lang="en-AU" sz="1400" baseline="30000">
                <a:latin typeface="Times New Roman" panose="02020603050405020304" pitchFamily="18" charset="0"/>
                <a:cs typeface="Arial" panose="020B0604020202020204" pitchFamily="34" charset="0"/>
              </a:rPr>
              <a:t>th</a:t>
            </a:r>
            <a:r>
              <a:rPr lang="en-AU" sz="1400">
                <a:latin typeface="Times New Roman" panose="02020603050405020304" pitchFamily="18" charset="0"/>
                <a:cs typeface="Arial" panose="020B0604020202020204" pitchFamily="34" charset="0"/>
              </a:rPr>
              <a:t> October 2011</a:t>
            </a:r>
            <a:endParaRPr lang="en-US" sz="1400">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19736757"/>
      </p:ext>
    </p:extLst>
  </p:cSld>
  <p:clrMap bg1="lt1" tx1="dk1" bg2="lt2" tx2="dk2" accent1="accent1" accent2="accent2" accent3="accent3" accent4="accent4" accent5="accent5" accent6="accent6" hlink="hlink" folHlink="folHlink"/>
  <p:sldLayoutIdLst>
    <p:sldLayoutId id="2147483857" r:id="rId1"/>
    <p:sldLayoutId id="2147483859"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CBE2-7A58-4260-89C4-B2F7B7AF7363}" type="datetimeFigureOut">
              <a:rPr lang="en-US" smtClean="0"/>
              <a:t>8/19/2013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EDFC-EBB7-4EC0-A166-0D4396D8E62E}" type="slidenum">
              <a:rPr lang="en-US" smtClean="0"/>
              <a:t>‹#›</a:t>
            </a:fld>
            <a:endParaRPr lang="en-US"/>
          </a:p>
        </p:txBody>
      </p:sp>
    </p:spTree>
    <p:extLst>
      <p:ext uri="{BB962C8B-B14F-4D97-AF65-F5344CB8AC3E}">
        <p14:creationId xmlns:p14="http://schemas.microsoft.com/office/powerpoint/2010/main" val="1654440193"/>
      </p:ext>
    </p:extLst>
  </p:cSld>
  <p:clrMap bg1="lt1" tx1="dk1" bg2="lt2" tx2="dk2" accent1="accent1" accent2="accent2" accent3="accent3" accent4="accent4" accent5="accent5" accent6="accent6" hlink="hlink" folHlink="folHlink"/>
  <p:sldLayoutIdLst>
    <p:sldLayoutId id="2147483831" r:id="rId1"/>
    <p:sldLayoutId id="21474838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5" descr="Z:\AeroTech Logos\ATR Logo - Report Forma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62888" y="6415088"/>
            <a:ext cx="1243012" cy="414337"/>
          </a:xfrm>
          <a:prstGeom prst="rect">
            <a:avLst/>
          </a:prstGeom>
          <a:noFill/>
          <a:ln w="9525">
            <a:noFill/>
            <a:miter lim="800000"/>
            <a:headEnd/>
            <a:tailEnd/>
          </a:ln>
        </p:spPr>
      </p:pic>
      <p:sp>
        <p:nvSpPr>
          <p:cNvPr id="3074" name="Rectangle 2"/>
          <p:cNvSpPr>
            <a:spLocks noGrp="1" noChangeArrowheads="1"/>
          </p:cNvSpPr>
          <p:nvPr>
            <p:ph type="title"/>
          </p:nvPr>
        </p:nvSpPr>
        <p:spPr bwMode="auto">
          <a:xfrm>
            <a:off x="0" y="0"/>
            <a:ext cx="9144000" cy="606425"/>
          </a:xfrm>
          <a:prstGeom prst="rect">
            <a:avLst/>
          </a:prstGeom>
          <a:ln>
            <a:headEnd/>
            <a:tailEnd/>
          </a:ln>
        </p:spPr>
        <p:style>
          <a:lnRef idx="0">
            <a:schemeClr val="accent1"/>
          </a:lnRef>
          <a:fillRef idx="3">
            <a:schemeClr val="accent1"/>
          </a:fillRef>
          <a:effectRef idx="3">
            <a:schemeClr val="accent1"/>
          </a:effectRef>
          <a:fontRef idx="none"/>
        </p:style>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 name="TextBox 5"/>
          <p:cNvSpPr txBox="1"/>
          <p:nvPr/>
        </p:nvSpPr>
        <p:spPr>
          <a:xfrm>
            <a:off x="0" y="6584950"/>
            <a:ext cx="371475" cy="277813"/>
          </a:xfrm>
          <a:prstGeom prst="rect">
            <a:avLst/>
          </a:prstGeom>
          <a:noFill/>
        </p:spPr>
        <p:txBody>
          <a:bodyPr wrap="none">
            <a:spAutoFit/>
          </a:bodyPr>
          <a:lstStyle/>
          <a:p>
            <a:pPr>
              <a:defRPr/>
            </a:pPr>
            <a:fld id="{D6369ACE-82BA-4869-BCCB-5A46306C8948}" type="slidenum">
              <a:rPr lang="en-US" sz="1200">
                <a:latin typeface="Arial" pitchFamily="34" charset="0"/>
              </a:rPr>
              <a:pPr>
                <a:defRPr/>
              </a:pPr>
              <a:t>‹#›</a:t>
            </a:fld>
            <a:endParaRPr lang="en-US" sz="1200" dirty="0">
              <a:latin typeface="Arial" pitchFamily="34" charset="0"/>
            </a:endParaRPr>
          </a:p>
        </p:txBody>
      </p:sp>
    </p:spTree>
    <p:extLst>
      <p:ext uri="{BB962C8B-B14F-4D97-AF65-F5344CB8AC3E}">
        <p14:creationId xmlns:p14="http://schemas.microsoft.com/office/powerpoint/2010/main" val="544487144"/>
      </p:ext>
    </p:extLst>
  </p:cSld>
  <p:clrMap bg1="lt1" tx1="dk1" bg2="lt2" tx2="dk2" accent1="accent1" accent2="accent2" accent3="accent3" accent4="accent4" accent5="accent5" accent6="accent6" hlink="hlink" folHlink="folHlink"/>
  <p:sldLayoutIdLst>
    <p:sldLayoutId id="2147483824" r:id="rId1"/>
  </p:sldLayoutIdLst>
  <p:hf hdr="0" ftr="0" dt="0"/>
  <p:txStyles>
    <p:titleStyle>
      <a:lvl1pPr algn="ctr" rtl="0" eaLnBrk="0" fontAlgn="base" hangingPunct="0">
        <a:spcBef>
          <a:spcPct val="0"/>
        </a:spcBef>
        <a:spcAft>
          <a:spcPct val="0"/>
        </a:spcAft>
        <a:defRPr sz="3200" b="1">
          <a:solidFill>
            <a:srgbClr val="FFFFFF"/>
          </a:solidFill>
          <a:latin typeface="Arial" pitchFamily="34" charset="0"/>
          <a:ea typeface="+mj-ea"/>
          <a:cs typeface="+mj-cs"/>
        </a:defRPr>
      </a:lvl1pPr>
      <a:lvl2pPr algn="ctr" rtl="0" eaLnBrk="0" fontAlgn="base" hangingPunct="0">
        <a:spcBef>
          <a:spcPct val="0"/>
        </a:spcBef>
        <a:spcAft>
          <a:spcPct val="0"/>
        </a:spcAft>
        <a:defRPr sz="3200" b="1">
          <a:solidFill>
            <a:srgbClr val="FFFFFF"/>
          </a:solidFill>
          <a:latin typeface="Arial" pitchFamily="34" charset="0"/>
        </a:defRPr>
      </a:lvl2pPr>
      <a:lvl3pPr algn="ctr" rtl="0" eaLnBrk="0" fontAlgn="base" hangingPunct="0">
        <a:spcBef>
          <a:spcPct val="0"/>
        </a:spcBef>
        <a:spcAft>
          <a:spcPct val="0"/>
        </a:spcAft>
        <a:defRPr sz="3200" b="1">
          <a:solidFill>
            <a:srgbClr val="FFFFFF"/>
          </a:solidFill>
          <a:latin typeface="Arial" pitchFamily="34" charset="0"/>
        </a:defRPr>
      </a:lvl3pPr>
      <a:lvl4pPr algn="ctr" rtl="0" eaLnBrk="0" fontAlgn="base" hangingPunct="0">
        <a:spcBef>
          <a:spcPct val="0"/>
        </a:spcBef>
        <a:spcAft>
          <a:spcPct val="0"/>
        </a:spcAft>
        <a:defRPr sz="3200" b="1">
          <a:solidFill>
            <a:srgbClr val="FFFFFF"/>
          </a:solidFill>
          <a:latin typeface="Arial" pitchFamily="34" charset="0"/>
        </a:defRPr>
      </a:lvl4pPr>
      <a:lvl5pPr algn="ctr" rtl="0" eaLnBrk="0" fontAlgn="base" hangingPunct="0">
        <a:spcBef>
          <a:spcPct val="0"/>
        </a:spcBef>
        <a:spcAft>
          <a:spcPct val="0"/>
        </a:spcAft>
        <a:defRPr sz="3200" b="1">
          <a:solidFill>
            <a:srgbClr val="FFFFFF"/>
          </a:solidFill>
          <a:latin typeface="Arial" pitchFamily="34" charset="0"/>
        </a:defRPr>
      </a:lvl5pPr>
      <a:lvl6pPr marL="457200" algn="ctr" rtl="0" fontAlgn="base">
        <a:spcBef>
          <a:spcPct val="0"/>
        </a:spcBef>
        <a:spcAft>
          <a:spcPct val="0"/>
        </a:spcAft>
        <a:defRPr sz="3200">
          <a:solidFill>
            <a:srgbClr val="FFFFFF"/>
          </a:solidFill>
          <a:latin typeface="Arial Black" pitchFamily="34" charset="0"/>
        </a:defRPr>
      </a:lvl6pPr>
      <a:lvl7pPr marL="914400" algn="ctr" rtl="0" fontAlgn="base">
        <a:spcBef>
          <a:spcPct val="0"/>
        </a:spcBef>
        <a:spcAft>
          <a:spcPct val="0"/>
        </a:spcAft>
        <a:defRPr sz="3200">
          <a:solidFill>
            <a:srgbClr val="FFFFFF"/>
          </a:solidFill>
          <a:latin typeface="Arial Black" pitchFamily="34" charset="0"/>
        </a:defRPr>
      </a:lvl7pPr>
      <a:lvl8pPr marL="1371600" algn="ctr" rtl="0" fontAlgn="base">
        <a:spcBef>
          <a:spcPct val="0"/>
        </a:spcBef>
        <a:spcAft>
          <a:spcPct val="0"/>
        </a:spcAft>
        <a:defRPr sz="3200">
          <a:solidFill>
            <a:srgbClr val="FFFFFF"/>
          </a:solidFill>
          <a:latin typeface="Arial Black" pitchFamily="34" charset="0"/>
        </a:defRPr>
      </a:lvl8pPr>
      <a:lvl9pPr marL="1828800" algn="ctr" rtl="0" fontAlgn="base">
        <a:spcBef>
          <a:spcPct val="0"/>
        </a:spcBef>
        <a:spcAft>
          <a:spcPct val="0"/>
        </a:spcAft>
        <a:defRPr sz="3200">
          <a:solidFill>
            <a:srgbClr val="FFFFFF"/>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Blip>
          <a:blip r:embed="rId5"/>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duotone>
              <a:schemeClr val="accent3">
                <a:shade val="45000"/>
                <a:satMod val="135000"/>
              </a:schemeClr>
              <a:prstClr val="white"/>
            </a:duotone>
            <a:alphaModFix amt="31000"/>
          </a:blip>
          <a:stretch>
            <a:fillRect/>
          </a:stretch>
        </p:blipFill>
        <p:spPr>
          <a:xfrm>
            <a:off x="0" y="6314391"/>
            <a:ext cx="9601200" cy="108721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
          <p:cNvSpPr txBox="1">
            <a:spLocks/>
          </p:cNvSpPr>
          <p:nvPr/>
        </p:nvSpPr>
        <p:spPr>
          <a:xfrm>
            <a:off x="6781800" y="64166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E90F08D-A089-4D7D-A043-A44C5639607F}"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p:cNvPicPr>
            <a:picLocks noChangeAspect="1"/>
          </p:cNvPicPr>
          <p:nvPr/>
        </p:nvPicPr>
        <p:blipFill>
          <a:blip r:embed="rId5" cstate="print"/>
          <a:stretch>
            <a:fillRect/>
          </a:stretch>
        </p:blipFill>
        <p:spPr>
          <a:xfrm>
            <a:off x="7924800" y="6477000"/>
            <a:ext cx="557463" cy="228600"/>
          </a:xfrm>
          <a:prstGeom prst="rect">
            <a:avLst/>
          </a:prstGeom>
        </p:spPr>
      </p:pic>
    </p:spTree>
    <p:extLst>
      <p:ext uri="{BB962C8B-B14F-4D97-AF65-F5344CB8AC3E}">
        <p14:creationId xmlns:p14="http://schemas.microsoft.com/office/powerpoint/2010/main" val="1563266381"/>
      </p:ext>
    </p:extLst>
  </p:cSld>
  <p:clrMap bg1="lt1" tx1="dk1" bg2="lt2" tx2="dk2" accent1="accent1" accent2="accent2" accent3="accent3" accent4="accent4" accent5="accent5" accent6="accent6" hlink="hlink" folHlink="folHlink"/>
  <p:sldLayoutIdLst>
    <p:sldLayoutId id="2147483847" r:id="rId1"/>
    <p:sldLayoutId id="2147483858" r:id="rId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accent3">
              <a:lumMod val="75000"/>
            </a:schemeClr>
          </a:solidFill>
          <a:latin typeface="Arial"/>
          <a:ea typeface="+mj-ea"/>
          <a:cs typeface="Arial"/>
        </a:defRPr>
      </a:lvl1pPr>
    </p:titleStyle>
    <p:bodyStyle>
      <a:lvl1pPr marL="342900" indent="-342900" algn="l" defTabSz="914400" rtl="0" eaLnBrk="1" latinLnBrk="0" hangingPunct="1">
        <a:spcBef>
          <a:spcPct val="20000"/>
        </a:spcBef>
        <a:buClrTx/>
        <a:buSzPct val="80000"/>
        <a:buFont typeface="Wingdings" pitchFamily="2" charset="2"/>
        <a:buChar char="q"/>
        <a:defRPr sz="3200" kern="1200">
          <a:solidFill>
            <a:schemeClr val="tx1"/>
          </a:solidFill>
          <a:latin typeface="Arial"/>
          <a:ea typeface="+mn-ea"/>
          <a:cs typeface="Arial"/>
        </a:defRPr>
      </a:lvl1pPr>
      <a:lvl2pPr marL="742950" indent="-285750" algn="l" defTabSz="914400" rtl="0" eaLnBrk="1" latinLnBrk="0" hangingPunct="1">
        <a:spcBef>
          <a:spcPct val="20000"/>
        </a:spcBef>
        <a:buClrTx/>
        <a:buFont typeface="Wingdings" charset="2"/>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ClrTx/>
        <a:buSzPct val="80000"/>
        <a:buFont typeface="Courier New" pitchFamily="49" charset="0"/>
        <a:buChar char="o"/>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smtClean="0">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rgbClr val="FFFFFF"/>
                  </a:solidFill>
                </a:rPr>
                <a:t>Federal Aviation</a:t>
              </a:r>
            </a:p>
            <a:p>
              <a:pPr eaLnBrk="1" hangingPunct="1">
                <a:lnSpc>
                  <a:spcPct val="85000"/>
                </a:lnSpc>
                <a:defRPr/>
              </a:pPr>
              <a:r>
                <a:rPr lang="en-US" sz="1200" b="1" dirty="0"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solidFill>
                  <a:schemeClr val="bg1"/>
                </a:solidFill>
              </a:defRPr>
            </a:lvl1pPr>
          </a:lstStyle>
          <a:p>
            <a:pPr>
              <a:defRPr/>
            </a:pPr>
            <a:fld id="{01CCC4D6-BBF6-4BEB-A64E-4DDAFC9ED0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839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duotone>
              <a:schemeClr val="accent3">
                <a:shade val="45000"/>
                <a:satMod val="135000"/>
              </a:schemeClr>
              <a:prstClr val="white"/>
            </a:duotone>
            <a:alphaModFix amt="31000"/>
          </a:blip>
          <a:stretch>
            <a:fillRect/>
          </a:stretch>
        </p:blipFill>
        <p:spPr>
          <a:xfrm>
            <a:off x="0" y="6314391"/>
            <a:ext cx="9601200" cy="108721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1"/>
          <p:cNvSpPr txBox="1">
            <a:spLocks/>
          </p:cNvSpPr>
          <p:nvPr/>
        </p:nvSpPr>
        <p:spPr>
          <a:xfrm>
            <a:off x="6781800" y="6416675"/>
            <a:ext cx="2133600" cy="365125"/>
          </a:xfrm>
          <a:prstGeom prst="rect">
            <a:avLst/>
          </a:prstGeom>
        </p:spPr>
        <p:txBody>
          <a:bodyPr vert="horz" lIns="91440" tIns="45720" rIns="91440" bIns="45720" rtlCol="0" anchor="ctr"/>
          <a:lstStyle/>
          <a:p>
            <a:pPr algn="r" eaLnBrk="1" fontAlgn="auto" hangingPunct="1">
              <a:spcBef>
                <a:spcPts val="0"/>
              </a:spcBef>
              <a:spcAft>
                <a:spcPts val="0"/>
              </a:spcAft>
              <a:defRPr/>
            </a:pPr>
            <a:fld id="{BE90F08D-A089-4D7D-A043-A44C5639607F}" type="slidenum">
              <a:rPr lang="en-US" sz="1200" smtClean="0">
                <a:solidFill>
                  <a:prstClr val="white"/>
                </a:solidFill>
                <a:latin typeface="Calibri"/>
              </a:rPr>
              <a:pPr algn="r" eaLnBrk="1" fontAlgn="auto" hangingPunct="1">
                <a:spcBef>
                  <a:spcPts val="0"/>
                </a:spcBef>
                <a:spcAft>
                  <a:spcPts val="0"/>
                </a:spcAft>
                <a:defRPr/>
              </a:pPr>
              <a:t>‹#›</a:t>
            </a:fld>
            <a:endParaRPr lang="en-US" sz="1200" dirty="0">
              <a:solidFill>
                <a:prstClr val="white"/>
              </a:solidFill>
              <a:latin typeface="Calibri"/>
            </a:endParaRPr>
          </a:p>
        </p:txBody>
      </p:sp>
      <p:pic>
        <p:nvPicPr>
          <p:cNvPr id="9" name="Picture 8"/>
          <p:cNvPicPr>
            <a:picLocks noChangeAspect="1"/>
          </p:cNvPicPr>
          <p:nvPr/>
        </p:nvPicPr>
        <p:blipFill>
          <a:blip r:embed="rId5" cstate="print"/>
          <a:stretch>
            <a:fillRect/>
          </a:stretch>
        </p:blipFill>
        <p:spPr>
          <a:xfrm>
            <a:off x="7924800" y="6477000"/>
            <a:ext cx="557463" cy="228600"/>
          </a:xfrm>
          <a:prstGeom prst="rect">
            <a:avLst/>
          </a:prstGeom>
        </p:spPr>
      </p:pic>
    </p:spTree>
    <p:extLst>
      <p:ext uri="{BB962C8B-B14F-4D97-AF65-F5344CB8AC3E}">
        <p14:creationId xmlns:p14="http://schemas.microsoft.com/office/powerpoint/2010/main" val="2573545976"/>
      </p:ext>
    </p:extLst>
  </p:cSld>
  <p:clrMap bg1="lt1" tx1="dk1" bg2="lt2" tx2="dk2" accent1="accent1" accent2="accent2" accent3="accent3" accent4="accent4" accent5="accent5" accent6="accent6" hlink="hlink" folHlink="folHlink"/>
  <p:sldLayoutIdLst>
    <p:sldLayoutId id="2147483875" r:id="rId1"/>
    <p:sldLayoutId id="2147483877" r:id="rId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accent3">
              <a:lumMod val="75000"/>
            </a:schemeClr>
          </a:solidFill>
          <a:latin typeface="Arial"/>
          <a:ea typeface="+mj-ea"/>
          <a:cs typeface="Arial"/>
        </a:defRPr>
      </a:lvl1pPr>
    </p:titleStyle>
    <p:bodyStyle>
      <a:lvl1pPr marL="342900" indent="-342900" algn="l" defTabSz="914400" rtl="0" eaLnBrk="1" latinLnBrk="0" hangingPunct="1">
        <a:spcBef>
          <a:spcPct val="20000"/>
        </a:spcBef>
        <a:buClrTx/>
        <a:buSzPct val="80000"/>
        <a:buFont typeface="Wingdings" pitchFamily="2" charset="2"/>
        <a:buChar char="q"/>
        <a:defRPr sz="3200" kern="1200">
          <a:solidFill>
            <a:schemeClr val="tx1"/>
          </a:solidFill>
          <a:latin typeface="Arial"/>
          <a:ea typeface="+mn-ea"/>
          <a:cs typeface="Arial"/>
        </a:defRPr>
      </a:lvl1pPr>
      <a:lvl2pPr marL="742950" indent="-285750" algn="l" defTabSz="914400" rtl="0" eaLnBrk="1" latinLnBrk="0" hangingPunct="1">
        <a:spcBef>
          <a:spcPct val="20000"/>
        </a:spcBef>
        <a:buClrTx/>
        <a:buFont typeface="Wingdings" charset="2"/>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ClrTx/>
        <a:buSzPct val="80000"/>
        <a:buFont typeface="Courier New" pitchFamily="49" charset="0"/>
        <a:buChar char="o"/>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Clr>
          <a:schemeClr val="bg1">
            <a:lumMod val="65000"/>
          </a:schemeClr>
        </a:buClr>
        <a:buFont typeface="Wingdings" charset="2"/>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8" name="Picture 24" descr="iar_swoo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606925" cy="1587500"/>
          </a:xfrm>
          <a:prstGeom prst="rect">
            <a:avLst/>
          </a:prstGeom>
          <a:noFill/>
          <a:extLst>
            <a:ext uri="{909E8E84-426E-40DD-AFC4-6F175D3DCCD1}">
              <a14:hiddenFill xmlns:a14="http://schemas.microsoft.com/office/drawing/2010/main">
                <a:solidFill>
                  <a:srgbClr val="FFFFFF"/>
                </a:solidFill>
              </a14:hiddenFill>
            </a:ext>
          </a:extLst>
        </p:spPr>
      </p:pic>
      <p:sp>
        <p:nvSpPr>
          <p:cNvPr id="1046" name="Line 22"/>
          <p:cNvSpPr>
            <a:spLocks noChangeShapeType="1"/>
          </p:cNvSpPr>
          <p:nvPr/>
        </p:nvSpPr>
        <p:spPr bwMode="auto">
          <a:xfrm>
            <a:off x="4054475" y="457200"/>
            <a:ext cx="4826000" cy="0"/>
          </a:xfrm>
          <a:prstGeom prst="line">
            <a:avLst/>
          </a:prstGeom>
          <a:noFill/>
          <a:ln w="12700">
            <a:solidFill>
              <a:srgbClr val="145E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49" name="Rectangle 25"/>
          <p:cNvSpPr>
            <a:spLocks noChangeArrowheads="1"/>
          </p:cNvSpPr>
          <p:nvPr userDrawn="1"/>
        </p:nvSpPr>
        <p:spPr bwMode="auto">
          <a:xfrm>
            <a:off x="4541838" y="55563"/>
            <a:ext cx="44973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400" b="1" dirty="0" smtClean="0">
                <a:solidFill>
                  <a:srgbClr val="CFAF0D"/>
                </a:solidFill>
                <a:latin typeface="Arial" panose="020B0604020202020204" pitchFamily="34" charset="0"/>
                <a:cs typeface="Arial" panose="020B0604020202020204" pitchFamily="34" charset="0"/>
              </a:rPr>
              <a:t>NRC En-Route Wake </a:t>
            </a:r>
            <a:r>
              <a:rPr lang="en-US" sz="1400" b="1" dirty="0">
                <a:solidFill>
                  <a:srgbClr val="CFAF0D"/>
                </a:solidFill>
                <a:latin typeface="Arial" panose="020B0604020202020204" pitchFamily="34" charset="0"/>
                <a:cs typeface="Arial" panose="020B0604020202020204" pitchFamily="34" charset="0"/>
              </a:rPr>
              <a:t>Turbulence </a:t>
            </a:r>
            <a:r>
              <a:rPr lang="en-US" sz="1400" b="1" dirty="0" smtClean="0">
                <a:solidFill>
                  <a:srgbClr val="CFAF0D"/>
                </a:solidFill>
                <a:latin typeface="Arial" panose="020B0604020202020204" pitchFamily="34" charset="0"/>
                <a:cs typeface="Arial" panose="020B0604020202020204" pitchFamily="34" charset="0"/>
              </a:rPr>
              <a:t>Flight Data Collection </a:t>
            </a:r>
            <a:endParaRPr lang="en-US" sz="1400" b="1" dirty="0">
              <a:solidFill>
                <a:srgbClr val="CFAF0D"/>
              </a:solidFill>
              <a:latin typeface="Arial" panose="020B0604020202020204" pitchFamily="34" charset="0"/>
              <a:cs typeface="Arial" panose="020B0604020202020204" pitchFamily="34" charset="0"/>
            </a:endParaRPr>
          </a:p>
        </p:txBody>
      </p:sp>
      <p:sp>
        <p:nvSpPr>
          <p:cNvPr id="1050" name="Rectangle 26"/>
          <p:cNvSpPr>
            <a:spLocks noChangeArrowheads="1"/>
          </p:cNvSpPr>
          <p:nvPr userDrawn="1"/>
        </p:nvSpPr>
        <p:spPr bwMode="auto">
          <a:xfrm>
            <a:off x="-195263" y="6477000"/>
            <a:ext cx="9237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100584" tIns="50292" rIns="100584" bIns="50292" anchor="ctr"/>
          <a:lstStyle>
            <a:lvl1pPr defTabSz="1006475">
              <a:defRPr sz="2400">
                <a:solidFill>
                  <a:schemeClr val="tx1"/>
                </a:solidFill>
                <a:latin typeface="Times" panose="02020603050405020304" pitchFamily="18" charset="0"/>
              </a:defRPr>
            </a:lvl1pPr>
            <a:lvl2pPr defTabSz="1006475">
              <a:defRPr sz="2400">
                <a:solidFill>
                  <a:schemeClr val="tx1"/>
                </a:solidFill>
                <a:latin typeface="Times" panose="02020603050405020304" pitchFamily="18" charset="0"/>
              </a:defRPr>
            </a:lvl2pPr>
            <a:lvl3pPr defTabSz="1006475">
              <a:defRPr sz="2400">
                <a:solidFill>
                  <a:schemeClr val="tx1"/>
                </a:solidFill>
                <a:latin typeface="Times" panose="02020603050405020304" pitchFamily="18" charset="0"/>
              </a:defRPr>
            </a:lvl3pPr>
            <a:lvl4pPr defTabSz="1006475">
              <a:defRPr sz="2400">
                <a:solidFill>
                  <a:schemeClr val="tx1"/>
                </a:solidFill>
                <a:latin typeface="Times" panose="02020603050405020304" pitchFamily="18" charset="0"/>
              </a:defRPr>
            </a:lvl4pPr>
            <a:lvl5pPr defTabSz="1006475">
              <a:defRPr sz="2400">
                <a:solidFill>
                  <a:schemeClr val="tx1"/>
                </a:solidFill>
                <a:latin typeface="Times" panose="02020603050405020304" pitchFamily="18" charset="0"/>
              </a:defRPr>
            </a:lvl5pPr>
            <a:lvl6pPr marL="457200" defTabSz="1006475" eaLnBrk="0" fontAlgn="base" hangingPunct="0">
              <a:spcBef>
                <a:spcPct val="0"/>
              </a:spcBef>
              <a:spcAft>
                <a:spcPct val="0"/>
              </a:spcAft>
              <a:defRPr sz="2400">
                <a:solidFill>
                  <a:schemeClr val="tx1"/>
                </a:solidFill>
                <a:latin typeface="Times" panose="02020603050405020304" pitchFamily="18" charset="0"/>
              </a:defRPr>
            </a:lvl6pPr>
            <a:lvl7pPr marL="914400" defTabSz="1006475" eaLnBrk="0" fontAlgn="base" hangingPunct="0">
              <a:spcBef>
                <a:spcPct val="0"/>
              </a:spcBef>
              <a:spcAft>
                <a:spcPct val="0"/>
              </a:spcAft>
              <a:defRPr sz="2400">
                <a:solidFill>
                  <a:schemeClr val="tx1"/>
                </a:solidFill>
                <a:latin typeface="Times" panose="02020603050405020304" pitchFamily="18" charset="0"/>
              </a:defRPr>
            </a:lvl7pPr>
            <a:lvl8pPr marL="1371600" defTabSz="1006475" eaLnBrk="0" fontAlgn="base" hangingPunct="0">
              <a:spcBef>
                <a:spcPct val="0"/>
              </a:spcBef>
              <a:spcAft>
                <a:spcPct val="0"/>
              </a:spcAft>
              <a:defRPr sz="2400">
                <a:solidFill>
                  <a:schemeClr val="tx1"/>
                </a:solidFill>
                <a:latin typeface="Times" panose="02020603050405020304" pitchFamily="18" charset="0"/>
              </a:defRPr>
            </a:lvl8pPr>
            <a:lvl9pPr marL="1828800" defTabSz="1006475" eaLnBrk="0" fontAlgn="base" hangingPunct="0">
              <a:spcBef>
                <a:spcPct val="0"/>
              </a:spcBef>
              <a:spcAft>
                <a:spcPct val="0"/>
              </a:spcAft>
              <a:defRPr sz="2400">
                <a:solidFill>
                  <a:schemeClr val="tx1"/>
                </a:solidFill>
                <a:latin typeface="Times" panose="02020603050405020304" pitchFamily="18" charset="0"/>
              </a:defRPr>
            </a:lvl9pPr>
          </a:lstStyle>
          <a:p>
            <a:pPr algn="r"/>
            <a:r>
              <a:rPr lang="en-AU" sz="1400">
                <a:solidFill>
                  <a:srgbClr val="000000"/>
                </a:solidFill>
                <a:latin typeface="Times New Roman" panose="02020603050405020304" pitchFamily="18" charset="0"/>
                <a:cs typeface="Arial" panose="020B0604020202020204" pitchFamily="34" charset="0"/>
              </a:rPr>
              <a:t>WakeNet USA, United Training Facility, Denver, CO, 18/19</a:t>
            </a:r>
            <a:r>
              <a:rPr lang="en-AU" sz="1400" baseline="30000">
                <a:solidFill>
                  <a:srgbClr val="000000"/>
                </a:solidFill>
                <a:latin typeface="Times New Roman" panose="02020603050405020304" pitchFamily="18" charset="0"/>
                <a:cs typeface="Arial" panose="020B0604020202020204" pitchFamily="34" charset="0"/>
              </a:rPr>
              <a:t>th</a:t>
            </a:r>
            <a:r>
              <a:rPr lang="en-AU" sz="1400">
                <a:solidFill>
                  <a:srgbClr val="000000"/>
                </a:solidFill>
                <a:latin typeface="Times New Roman" panose="02020603050405020304" pitchFamily="18" charset="0"/>
                <a:cs typeface="Arial" panose="020B0604020202020204" pitchFamily="34" charset="0"/>
              </a:rPr>
              <a:t> October 2011</a:t>
            </a:r>
            <a:endParaRPr lang="en-US" sz="1400">
              <a:solidFill>
                <a:srgbClr val="000000"/>
              </a:solidFill>
              <a:latin typeface="Times New Roman" panose="02020603050405020304" pitchFamily="18" charset="0"/>
              <a:cs typeface="Arial" panose="020B0604020202020204" pitchFamily="34" charset="0"/>
            </a:endParaRPr>
          </a:p>
        </p:txBody>
      </p:sp>
      <p:sp>
        <p:nvSpPr>
          <p:cNvPr id="1052" name="Line 28"/>
          <p:cNvSpPr>
            <a:spLocks noChangeShapeType="1"/>
          </p:cNvSpPr>
          <p:nvPr userDrawn="1"/>
        </p:nvSpPr>
        <p:spPr bwMode="auto">
          <a:xfrm>
            <a:off x="247650" y="6450013"/>
            <a:ext cx="8664575" cy="1587"/>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086089245"/>
      </p:ext>
    </p:extLst>
  </p:cSld>
  <p:clrMap bg1="lt1" tx1="dk1" bg2="lt2" tx2="dk2" accent1="accent1" accent2="accent2" accent3="accent3" accent4="accent4" accent5="accent5" accent6="accent6" hlink="hlink" folHlink="folHlink"/>
  <p:sldLayoutIdLst>
    <p:sldLayoutId id="2147483879" r:id="rId1"/>
    <p:sldLayoutId id="2147483880" r:id="rId2"/>
  </p:sldLayoutIdLst>
  <p:txStyles>
    <p:titleStyle>
      <a:lvl1pPr algn="l" rtl="0" fontAlgn="base">
        <a:spcBef>
          <a:spcPct val="0"/>
        </a:spcBef>
        <a:spcAft>
          <a:spcPct val="0"/>
        </a:spcAft>
        <a:defRPr sz="3000" b="1" kern="1200">
          <a:solidFill>
            <a:srgbClr val="145E91"/>
          </a:solidFill>
          <a:latin typeface="+mj-lt"/>
          <a:ea typeface="+mj-ea"/>
          <a:cs typeface="+mj-cs"/>
        </a:defRPr>
      </a:lvl1pPr>
      <a:lvl2pPr algn="l" rtl="0" fontAlgn="base">
        <a:spcBef>
          <a:spcPct val="0"/>
        </a:spcBef>
        <a:spcAft>
          <a:spcPct val="0"/>
        </a:spcAft>
        <a:defRPr sz="3000" b="1">
          <a:solidFill>
            <a:srgbClr val="145E91"/>
          </a:solidFill>
          <a:latin typeface="Arial" panose="020B0604020202020204" pitchFamily="34" charset="0"/>
        </a:defRPr>
      </a:lvl2pPr>
      <a:lvl3pPr algn="l" rtl="0" fontAlgn="base">
        <a:spcBef>
          <a:spcPct val="0"/>
        </a:spcBef>
        <a:spcAft>
          <a:spcPct val="0"/>
        </a:spcAft>
        <a:defRPr sz="3000" b="1">
          <a:solidFill>
            <a:srgbClr val="145E91"/>
          </a:solidFill>
          <a:latin typeface="Arial" panose="020B0604020202020204" pitchFamily="34" charset="0"/>
        </a:defRPr>
      </a:lvl3pPr>
      <a:lvl4pPr algn="l" rtl="0" fontAlgn="base">
        <a:spcBef>
          <a:spcPct val="0"/>
        </a:spcBef>
        <a:spcAft>
          <a:spcPct val="0"/>
        </a:spcAft>
        <a:defRPr sz="3000" b="1">
          <a:solidFill>
            <a:srgbClr val="145E91"/>
          </a:solidFill>
          <a:latin typeface="Arial" panose="020B0604020202020204" pitchFamily="34" charset="0"/>
        </a:defRPr>
      </a:lvl4pPr>
      <a:lvl5pPr algn="l" rtl="0" fontAlgn="base">
        <a:spcBef>
          <a:spcPct val="0"/>
        </a:spcBef>
        <a:spcAft>
          <a:spcPct val="0"/>
        </a:spcAft>
        <a:defRPr sz="3000" b="1">
          <a:solidFill>
            <a:srgbClr val="145E91"/>
          </a:solidFill>
          <a:latin typeface="Arial" panose="020B0604020202020204" pitchFamily="34" charset="0"/>
        </a:defRPr>
      </a:lvl5pPr>
      <a:lvl6pPr marL="457200" algn="l" rtl="0" fontAlgn="base">
        <a:spcBef>
          <a:spcPct val="0"/>
        </a:spcBef>
        <a:spcAft>
          <a:spcPct val="0"/>
        </a:spcAft>
        <a:defRPr sz="3000" b="1">
          <a:solidFill>
            <a:srgbClr val="145E91"/>
          </a:solidFill>
          <a:latin typeface="Arial" panose="020B0604020202020204" pitchFamily="34" charset="0"/>
        </a:defRPr>
      </a:lvl6pPr>
      <a:lvl7pPr marL="914400" algn="l" rtl="0" fontAlgn="base">
        <a:spcBef>
          <a:spcPct val="0"/>
        </a:spcBef>
        <a:spcAft>
          <a:spcPct val="0"/>
        </a:spcAft>
        <a:defRPr sz="3000" b="1">
          <a:solidFill>
            <a:srgbClr val="145E91"/>
          </a:solidFill>
          <a:latin typeface="Arial" panose="020B0604020202020204" pitchFamily="34" charset="0"/>
        </a:defRPr>
      </a:lvl7pPr>
      <a:lvl8pPr marL="1371600" algn="l" rtl="0" fontAlgn="base">
        <a:spcBef>
          <a:spcPct val="0"/>
        </a:spcBef>
        <a:spcAft>
          <a:spcPct val="0"/>
        </a:spcAft>
        <a:defRPr sz="3000" b="1">
          <a:solidFill>
            <a:srgbClr val="145E91"/>
          </a:solidFill>
          <a:latin typeface="Arial" panose="020B0604020202020204" pitchFamily="34" charset="0"/>
        </a:defRPr>
      </a:lvl8pPr>
      <a:lvl9pPr marL="1828800" algn="l" rtl="0" fontAlgn="base">
        <a:spcBef>
          <a:spcPct val="0"/>
        </a:spcBef>
        <a:spcAft>
          <a:spcPct val="0"/>
        </a:spcAft>
        <a:defRPr sz="3000" b="1">
          <a:solidFill>
            <a:srgbClr val="145E91"/>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chemeClr val="tx1"/>
          </a:solidFill>
          <a:latin typeface="+mn-lt"/>
          <a:ea typeface="+mn-ea"/>
          <a:cs typeface="+mn-cs"/>
        </a:defRPr>
      </a:lvl1pPr>
      <a:lvl2pPr marL="742950" indent="-285750" algn="l" rtl="0" fontAlgn="base">
        <a:spcBef>
          <a:spcPct val="20000"/>
        </a:spcBef>
        <a:spcAft>
          <a:spcPct val="0"/>
        </a:spcAft>
        <a:buChar char="–"/>
        <a:defRPr sz="2100" kern="1200">
          <a:solidFill>
            <a:schemeClr val="tx1"/>
          </a:solidFill>
          <a:latin typeface="+mn-lt"/>
          <a:ea typeface="+mn-ea"/>
          <a:cs typeface="+mn-cs"/>
        </a:defRPr>
      </a:lvl2pPr>
      <a:lvl3pPr marL="1143000" indent="-228600" algn="l" rtl="0" fontAlgn="base">
        <a:spcBef>
          <a:spcPct val="20000"/>
        </a:spcBef>
        <a:spcAft>
          <a:spcPct val="0"/>
        </a:spcAft>
        <a:buChar char="•"/>
        <a:defRPr sz="1900" kern="1200">
          <a:solidFill>
            <a:schemeClr val="tx1"/>
          </a:solidFill>
          <a:latin typeface="+mn-lt"/>
          <a:ea typeface="+mn-ea"/>
          <a:cs typeface="+mn-cs"/>
        </a:defRPr>
      </a:lvl3pPr>
      <a:lvl4pPr marL="1600200" indent="-228600" algn="l" rtl="0" fontAlgn="base">
        <a:spcBef>
          <a:spcPct val="20000"/>
        </a:spcBef>
        <a:spcAft>
          <a:spcPct val="0"/>
        </a:spcAft>
        <a:buChar char="–"/>
        <a:defRPr sz="1700" kern="1200">
          <a:solidFill>
            <a:schemeClr val="tx1"/>
          </a:solidFill>
          <a:latin typeface="+mn-lt"/>
          <a:ea typeface="+mn-ea"/>
          <a:cs typeface="+mn-cs"/>
        </a:defRPr>
      </a:lvl4pPr>
      <a:lvl5pPr marL="2057400" indent="-228600" algn="l" rtl="0" fontAlgn="base">
        <a:spcBef>
          <a:spcPct val="20000"/>
        </a:spcBef>
        <a:spcAft>
          <a:spcPct val="0"/>
        </a:spcAft>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5" descr="Z:\AeroTech Logos\ATR Logo - Report Forma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62888" y="6415088"/>
            <a:ext cx="1243012" cy="414337"/>
          </a:xfrm>
          <a:prstGeom prst="rect">
            <a:avLst/>
          </a:prstGeom>
          <a:noFill/>
          <a:ln w="9525">
            <a:noFill/>
            <a:miter lim="800000"/>
            <a:headEnd/>
            <a:tailEnd/>
          </a:ln>
        </p:spPr>
      </p:pic>
      <p:sp>
        <p:nvSpPr>
          <p:cNvPr id="3074" name="Rectangle 2"/>
          <p:cNvSpPr>
            <a:spLocks noGrp="1" noChangeArrowheads="1"/>
          </p:cNvSpPr>
          <p:nvPr>
            <p:ph type="title"/>
          </p:nvPr>
        </p:nvSpPr>
        <p:spPr bwMode="auto">
          <a:xfrm>
            <a:off x="0" y="0"/>
            <a:ext cx="9144000" cy="606425"/>
          </a:xfrm>
          <a:prstGeom prst="rect">
            <a:avLst/>
          </a:prstGeom>
          <a:ln>
            <a:headEnd/>
            <a:tailEnd/>
          </a:ln>
        </p:spPr>
        <p:style>
          <a:lnRef idx="0">
            <a:schemeClr val="accent1"/>
          </a:lnRef>
          <a:fillRef idx="3">
            <a:schemeClr val="accent1"/>
          </a:fillRef>
          <a:effectRef idx="3">
            <a:schemeClr val="accent1"/>
          </a:effectRef>
          <a:fontRef idx="none"/>
        </p:style>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 name="TextBox 5"/>
          <p:cNvSpPr txBox="1"/>
          <p:nvPr/>
        </p:nvSpPr>
        <p:spPr>
          <a:xfrm>
            <a:off x="0" y="6584950"/>
            <a:ext cx="371475" cy="277813"/>
          </a:xfrm>
          <a:prstGeom prst="rect">
            <a:avLst/>
          </a:prstGeom>
          <a:noFill/>
        </p:spPr>
        <p:txBody>
          <a:bodyPr wrap="none">
            <a:spAutoFit/>
          </a:bodyPr>
          <a:lstStyle/>
          <a:p>
            <a:pPr>
              <a:defRPr/>
            </a:pPr>
            <a:fld id="{D6369ACE-82BA-4869-BCCB-5A46306C8948}" type="slidenum">
              <a:rPr lang="en-US" sz="1200">
                <a:solidFill>
                  <a:srgbClr val="00264C"/>
                </a:solidFill>
              </a:rPr>
              <a:pPr>
                <a:defRPr/>
              </a:pPr>
              <a:t>‹#›</a:t>
            </a:fld>
            <a:endParaRPr lang="en-US" sz="1200" dirty="0">
              <a:solidFill>
                <a:srgbClr val="00264C"/>
              </a:solidFill>
            </a:endParaRPr>
          </a:p>
        </p:txBody>
      </p:sp>
    </p:spTree>
    <p:extLst>
      <p:ext uri="{BB962C8B-B14F-4D97-AF65-F5344CB8AC3E}">
        <p14:creationId xmlns:p14="http://schemas.microsoft.com/office/powerpoint/2010/main" val="2418050930"/>
      </p:ext>
    </p:extLst>
  </p:cSld>
  <p:clrMap bg1="lt1" tx1="dk1" bg2="lt2" tx2="dk2" accent1="accent1" accent2="accent2" accent3="accent3" accent4="accent4" accent5="accent5" accent6="accent6" hlink="hlink" folHlink="folHlink"/>
  <p:sldLayoutIdLst>
    <p:sldLayoutId id="2147483883" r:id="rId1"/>
  </p:sldLayoutIdLst>
  <p:hf hdr="0" ftr="0" dt="0"/>
  <p:txStyles>
    <p:titleStyle>
      <a:lvl1pPr algn="ctr" rtl="0" eaLnBrk="0" fontAlgn="base" hangingPunct="0">
        <a:spcBef>
          <a:spcPct val="0"/>
        </a:spcBef>
        <a:spcAft>
          <a:spcPct val="0"/>
        </a:spcAft>
        <a:defRPr sz="3200" b="1">
          <a:solidFill>
            <a:srgbClr val="FFFFFF"/>
          </a:solidFill>
          <a:latin typeface="Arial" pitchFamily="34" charset="0"/>
          <a:ea typeface="+mj-ea"/>
          <a:cs typeface="+mj-cs"/>
        </a:defRPr>
      </a:lvl1pPr>
      <a:lvl2pPr algn="ctr" rtl="0" eaLnBrk="0" fontAlgn="base" hangingPunct="0">
        <a:spcBef>
          <a:spcPct val="0"/>
        </a:spcBef>
        <a:spcAft>
          <a:spcPct val="0"/>
        </a:spcAft>
        <a:defRPr sz="3200" b="1">
          <a:solidFill>
            <a:srgbClr val="FFFFFF"/>
          </a:solidFill>
          <a:latin typeface="Arial" pitchFamily="34" charset="0"/>
        </a:defRPr>
      </a:lvl2pPr>
      <a:lvl3pPr algn="ctr" rtl="0" eaLnBrk="0" fontAlgn="base" hangingPunct="0">
        <a:spcBef>
          <a:spcPct val="0"/>
        </a:spcBef>
        <a:spcAft>
          <a:spcPct val="0"/>
        </a:spcAft>
        <a:defRPr sz="3200" b="1">
          <a:solidFill>
            <a:srgbClr val="FFFFFF"/>
          </a:solidFill>
          <a:latin typeface="Arial" pitchFamily="34" charset="0"/>
        </a:defRPr>
      </a:lvl3pPr>
      <a:lvl4pPr algn="ctr" rtl="0" eaLnBrk="0" fontAlgn="base" hangingPunct="0">
        <a:spcBef>
          <a:spcPct val="0"/>
        </a:spcBef>
        <a:spcAft>
          <a:spcPct val="0"/>
        </a:spcAft>
        <a:defRPr sz="3200" b="1">
          <a:solidFill>
            <a:srgbClr val="FFFFFF"/>
          </a:solidFill>
          <a:latin typeface="Arial" pitchFamily="34" charset="0"/>
        </a:defRPr>
      </a:lvl4pPr>
      <a:lvl5pPr algn="ctr" rtl="0" eaLnBrk="0" fontAlgn="base" hangingPunct="0">
        <a:spcBef>
          <a:spcPct val="0"/>
        </a:spcBef>
        <a:spcAft>
          <a:spcPct val="0"/>
        </a:spcAft>
        <a:defRPr sz="3200" b="1">
          <a:solidFill>
            <a:srgbClr val="FFFFFF"/>
          </a:solidFill>
          <a:latin typeface="Arial" pitchFamily="34" charset="0"/>
        </a:defRPr>
      </a:lvl5pPr>
      <a:lvl6pPr marL="457200" algn="ctr" rtl="0" fontAlgn="base">
        <a:spcBef>
          <a:spcPct val="0"/>
        </a:spcBef>
        <a:spcAft>
          <a:spcPct val="0"/>
        </a:spcAft>
        <a:defRPr sz="3200">
          <a:solidFill>
            <a:srgbClr val="FFFFFF"/>
          </a:solidFill>
          <a:latin typeface="Arial Black" pitchFamily="34" charset="0"/>
        </a:defRPr>
      </a:lvl6pPr>
      <a:lvl7pPr marL="914400" algn="ctr" rtl="0" fontAlgn="base">
        <a:spcBef>
          <a:spcPct val="0"/>
        </a:spcBef>
        <a:spcAft>
          <a:spcPct val="0"/>
        </a:spcAft>
        <a:defRPr sz="3200">
          <a:solidFill>
            <a:srgbClr val="FFFFFF"/>
          </a:solidFill>
          <a:latin typeface="Arial Black" pitchFamily="34" charset="0"/>
        </a:defRPr>
      </a:lvl7pPr>
      <a:lvl8pPr marL="1371600" algn="ctr" rtl="0" fontAlgn="base">
        <a:spcBef>
          <a:spcPct val="0"/>
        </a:spcBef>
        <a:spcAft>
          <a:spcPct val="0"/>
        </a:spcAft>
        <a:defRPr sz="3200">
          <a:solidFill>
            <a:srgbClr val="FFFFFF"/>
          </a:solidFill>
          <a:latin typeface="Arial Black" pitchFamily="34" charset="0"/>
        </a:defRPr>
      </a:lvl8pPr>
      <a:lvl9pPr marL="1828800" algn="ctr" rtl="0" fontAlgn="base">
        <a:spcBef>
          <a:spcPct val="0"/>
        </a:spcBef>
        <a:spcAft>
          <a:spcPct val="0"/>
        </a:spcAft>
        <a:defRPr sz="3200">
          <a:solidFill>
            <a:srgbClr val="FFFFFF"/>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Blip>
          <a:blip r:embed="rId5"/>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35.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7.png"/><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2.emf"/><Relationship Id="rId5" Type="http://schemas.openxmlformats.org/officeDocument/2006/relationships/oleObject" Target="../embeddings/Microsoft_Excel_97-2003_Worksheet2.xls"/><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emf"/><Relationship Id="rId5" Type="http://schemas.openxmlformats.org/officeDocument/2006/relationships/oleObject" Target="../embeddings/Microsoft_Excel_97-2003_Worksheet3.xls"/><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2.emf"/><Relationship Id="rId12"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2.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457200" y="4859338"/>
            <a:ext cx="47926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sz="1600" dirty="0">
                <a:solidFill>
                  <a:srgbClr val="1D2F68"/>
                </a:solidFill>
              </a:rPr>
              <a:t>By: 	Jeff </a:t>
            </a:r>
            <a:r>
              <a:rPr lang="en-US" sz="1600" dirty="0" err="1">
                <a:solidFill>
                  <a:srgbClr val="1D2F68"/>
                </a:solidFill>
              </a:rPr>
              <a:t>Tittsworth</a:t>
            </a:r>
            <a:r>
              <a:rPr lang="en-US" sz="1600" dirty="0">
                <a:solidFill>
                  <a:srgbClr val="1D2F68"/>
                </a:solidFill>
              </a:rPr>
              <a:t> and Paul </a:t>
            </a:r>
            <a:r>
              <a:rPr lang="en-US" sz="1600" dirty="0" err="1">
                <a:solidFill>
                  <a:srgbClr val="1D2F68"/>
                </a:solidFill>
              </a:rPr>
              <a:t>Strande</a:t>
            </a:r>
            <a:r>
              <a:rPr lang="en-US" sz="1600" dirty="0">
                <a:solidFill>
                  <a:srgbClr val="1D2F68"/>
                </a:solidFill>
              </a:rPr>
              <a:t>	</a:t>
            </a:r>
          </a:p>
          <a:p>
            <a:pPr eaLnBrk="1" hangingPunct="1">
              <a:buFontTx/>
              <a:buNone/>
            </a:pPr>
            <a:r>
              <a:rPr lang="en-US" sz="1600" dirty="0">
                <a:solidFill>
                  <a:srgbClr val="1D2F68"/>
                </a:solidFill>
              </a:rPr>
              <a:t>Date:	</a:t>
            </a:r>
            <a:r>
              <a:rPr lang="en-US" sz="1600" dirty="0" smtClean="0">
                <a:solidFill>
                  <a:srgbClr val="1D2F68"/>
                </a:solidFill>
              </a:rPr>
              <a:t>August 28, </a:t>
            </a:r>
            <a:r>
              <a:rPr lang="en-US" sz="1600" dirty="0">
                <a:solidFill>
                  <a:srgbClr val="1D2F68"/>
                </a:solidFill>
              </a:rPr>
              <a:t>2013</a:t>
            </a:r>
          </a:p>
        </p:txBody>
      </p:sp>
      <p:sp>
        <p:nvSpPr>
          <p:cNvPr id="14340" name="Text Box 5"/>
          <p:cNvSpPr txBox="1">
            <a:spLocks noChangeArrowheads="1"/>
          </p:cNvSpPr>
          <p:nvPr/>
        </p:nvSpPr>
        <p:spPr bwMode="auto">
          <a:xfrm>
            <a:off x="533400" y="2819400"/>
            <a:ext cx="4746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b="1" dirty="0" err="1" smtClean="0">
                <a:solidFill>
                  <a:schemeClr val="bg2"/>
                </a:solidFill>
              </a:rPr>
              <a:t>NextGen</a:t>
            </a:r>
            <a:r>
              <a:rPr lang="en-US" b="1" dirty="0" smtClean="0">
                <a:solidFill>
                  <a:schemeClr val="bg2"/>
                </a:solidFill>
              </a:rPr>
              <a:t> - Wake </a:t>
            </a:r>
            <a:r>
              <a:rPr lang="en-US" b="1" dirty="0">
                <a:solidFill>
                  <a:schemeClr val="bg2"/>
                </a:solidFill>
              </a:rPr>
              <a:t>Turbulence </a:t>
            </a:r>
            <a:r>
              <a:rPr lang="en-US" b="1" dirty="0" smtClean="0">
                <a:solidFill>
                  <a:schemeClr val="bg2"/>
                </a:solidFill>
              </a:rPr>
              <a:t>(Research)(A12.b) and Wake Re-Cat </a:t>
            </a:r>
            <a:r>
              <a:rPr lang="en-US" b="1" dirty="0">
                <a:solidFill>
                  <a:schemeClr val="bg2"/>
                </a:solidFill>
              </a:rPr>
              <a:t>(1A07E)</a:t>
            </a:r>
          </a:p>
        </p:txBody>
      </p:sp>
      <p:sp>
        <p:nvSpPr>
          <p:cNvPr id="7" name="Rectangle 2"/>
          <p:cNvSpPr>
            <a:spLocks noGrp="1" noChangeArrowheads="1"/>
          </p:cNvSpPr>
          <p:nvPr>
            <p:ph type="ctrTitle"/>
          </p:nvPr>
        </p:nvSpPr>
        <p:spPr>
          <a:xfrm>
            <a:off x="457200" y="533400"/>
            <a:ext cx="4983163" cy="1395413"/>
          </a:xfrm>
        </p:spPr>
        <p:txBody>
          <a:bodyPr/>
          <a:lstStyle/>
          <a:p>
            <a:pPr eaLnBrk="1" hangingPunct="1"/>
            <a:r>
              <a:rPr lang="en-US" smtClean="0"/>
              <a:t>REDAC NASOps</a:t>
            </a:r>
            <a:br>
              <a:rPr lang="en-US" smtClean="0"/>
            </a:br>
            <a:r>
              <a:rPr lang="en-US" smtClean="0"/>
              <a:t>Fall 2013 Review</a:t>
            </a:r>
          </a:p>
        </p:txBody>
      </p:sp>
    </p:spTree>
    <p:extLst>
      <p:ext uri="{BB962C8B-B14F-4D97-AF65-F5344CB8AC3E}">
        <p14:creationId xmlns:p14="http://schemas.microsoft.com/office/powerpoint/2010/main" val="352186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US" sz="3200" dirty="0" smtClean="0">
                <a:ea typeface="ＭＳ Ｐゴシック" pitchFamily="-84" charset="-128"/>
              </a:rPr>
              <a:t>RECAT HF Evaluation Plan</a:t>
            </a:r>
          </a:p>
        </p:txBody>
      </p:sp>
      <p:sp>
        <p:nvSpPr>
          <p:cNvPr id="9218" name="Rectangle 3"/>
          <p:cNvSpPr>
            <a:spLocks noGrp="1" noChangeArrowheads="1"/>
          </p:cNvSpPr>
          <p:nvPr>
            <p:ph type="body" idx="4294967295"/>
          </p:nvPr>
        </p:nvSpPr>
        <p:spPr>
          <a:xfrm>
            <a:off x="609600" y="1066800"/>
            <a:ext cx="8153400" cy="4724400"/>
          </a:xfrm>
        </p:spPr>
        <p:txBody>
          <a:bodyPr/>
          <a:lstStyle/>
          <a:p>
            <a:pPr>
              <a:lnSpc>
                <a:spcPct val="100000"/>
              </a:lnSpc>
            </a:pPr>
            <a:r>
              <a:rPr lang="en-US" sz="2000" b="0" smtClean="0">
                <a:ea typeface="ＭＳ Ｐゴシック" pitchFamily="-84" charset="-128"/>
              </a:rPr>
              <a:t>Pre- and post-evaluation of RECAT at key site Air Traffic Control Towers (ATCTs) and Terminal Radar Approach Control Facilities (TRACONs)</a:t>
            </a:r>
          </a:p>
          <a:p>
            <a:pPr lvl="1">
              <a:lnSpc>
                <a:spcPct val="100000"/>
              </a:lnSpc>
            </a:pPr>
            <a:r>
              <a:rPr lang="en-US" sz="2000" b="0" smtClean="0">
                <a:ea typeface="ＭＳ Ｐゴシック" pitchFamily="-84" charset="-128"/>
              </a:rPr>
              <a:t>Pre: Before use of RECAT at site</a:t>
            </a:r>
          </a:p>
          <a:p>
            <a:pPr lvl="2">
              <a:lnSpc>
                <a:spcPct val="100000"/>
              </a:lnSpc>
            </a:pPr>
            <a:r>
              <a:rPr lang="en-US" sz="1800" b="0" smtClean="0">
                <a:ea typeface="ＭＳ Ｐゴシック" pitchFamily="-84" charset="-128"/>
              </a:rPr>
              <a:t>Observe Ground Control (GC) and Local Control (LC) positions in ATCT during heavy departure pushes</a:t>
            </a:r>
          </a:p>
          <a:p>
            <a:pPr lvl="2">
              <a:lnSpc>
                <a:spcPct val="100000"/>
              </a:lnSpc>
            </a:pPr>
            <a:r>
              <a:rPr lang="en-US" sz="1800" b="0" smtClean="0">
                <a:ea typeface="ＭＳ Ｐゴシック" pitchFamily="-84" charset="-128"/>
              </a:rPr>
              <a:t>Observe Feeder and Final positions in TRACON during heavy arrival rushes</a:t>
            </a:r>
          </a:p>
          <a:p>
            <a:pPr lvl="1">
              <a:lnSpc>
                <a:spcPct val="100000"/>
              </a:lnSpc>
            </a:pPr>
            <a:r>
              <a:rPr lang="en-US" sz="2000" b="0" smtClean="0">
                <a:ea typeface="ＭＳ Ｐゴシック" pitchFamily="-84" charset="-128"/>
              </a:rPr>
              <a:t>Post: 2 months &amp; 6 months after use of RECAT at site</a:t>
            </a:r>
          </a:p>
          <a:p>
            <a:pPr lvl="2">
              <a:lnSpc>
                <a:spcPct val="100000"/>
              </a:lnSpc>
            </a:pPr>
            <a:r>
              <a:rPr lang="en-US" sz="1800" b="0" smtClean="0">
                <a:ea typeface="ＭＳ Ｐゴシック" pitchFamily="-84" charset="-128"/>
              </a:rPr>
              <a:t>Record when RECAT separation standards were used or not used </a:t>
            </a:r>
          </a:p>
          <a:p>
            <a:pPr lvl="2">
              <a:lnSpc>
                <a:spcPct val="100000"/>
              </a:lnSpc>
            </a:pPr>
            <a:r>
              <a:rPr lang="en-US" sz="1800" b="0" smtClean="0">
                <a:ea typeface="ＭＳ Ｐゴシック" pitchFamily="-84" charset="-128"/>
              </a:rPr>
              <a:t>Record when RECAT separation standards were issued by controller but not used by pilot</a:t>
            </a:r>
          </a:p>
          <a:p>
            <a:pPr lvl="2">
              <a:lnSpc>
                <a:spcPct val="100000"/>
              </a:lnSpc>
            </a:pPr>
            <a:r>
              <a:rPr lang="en-US" sz="1800" b="0" smtClean="0">
                <a:ea typeface="ＭＳ Ｐゴシック" pitchFamily="-84" charset="-128"/>
              </a:rPr>
              <a:t>Collect controller feedback on RECAT through the use of questionnaires</a:t>
            </a:r>
          </a:p>
        </p:txBody>
      </p:sp>
    </p:spTree>
    <p:extLst>
      <p:ext uri="{BB962C8B-B14F-4D97-AF65-F5344CB8AC3E}">
        <p14:creationId xmlns:p14="http://schemas.microsoft.com/office/powerpoint/2010/main" val="3945628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txBox="1">
            <a:spLocks noChangeArrowheads="1"/>
          </p:cNvSpPr>
          <p:nvPr/>
        </p:nvSpPr>
        <p:spPr bwMode="auto">
          <a:xfrm>
            <a:off x="609600" y="10668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a:spcBef>
                <a:spcPts val="400"/>
              </a:spcBef>
            </a:pPr>
            <a:r>
              <a:rPr lang="en-US" sz="1800" b="1"/>
              <a:t>RECAT Key Sites &amp; HF Evaluation Dates</a:t>
            </a:r>
          </a:p>
        </p:txBody>
      </p:sp>
      <p:sp>
        <p:nvSpPr>
          <p:cNvPr id="10242" name="Rectangle 2"/>
          <p:cNvSpPr>
            <a:spLocks noGrp="1" noChangeArrowheads="1"/>
          </p:cNvSpPr>
          <p:nvPr>
            <p:ph type="title" idx="4294967295"/>
          </p:nvPr>
        </p:nvSpPr>
        <p:spPr/>
        <p:txBody>
          <a:bodyPr/>
          <a:lstStyle/>
          <a:p>
            <a:r>
              <a:rPr lang="en-US" sz="3200" dirty="0" smtClean="0">
                <a:ea typeface="ＭＳ Ｐゴシック" pitchFamily="-84" charset="-128"/>
              </a:rPr>
              <a:t>RECAT Key Sites</a:t>
            </a:r>
          </a:p>
        </p:txBody>
      </p:sp>
      <p:graphicFrame>
        <p:nvGraphicFramePr>
          <p:cNvPr id="4" name="Table 3"/>
          <p:cNvGraphicFramePr>
            <a:graphicFrameLocks noGrp="1"/>
          </p:cNvGraphicFramePr>
          <p:nvPr>
            <p:extLst>
              <p:ext uri="{D42A27DB-BD31-4B8C-83A1-F6EECF244321}">
                <p14:modId xmlns:p14="http://schemas.microsoft.com/office/powerpoint/2010/main" val="1167737752"/>
              </p:ext>
            </p:extLst>
          </p:nvPr>
        </p:nvGraphicFramePr>
        <p:xfrm>
          <a:off x="685800" y="1600200"/>
          <a:ext cx="7772400" cy="2803526"/>
        </p:xfrm>
        <a:graphic>
          <a:graphicData uri="http://schemas.openxmlformats.org/drawingml/2006/table">
            <a:tbl>
              <a:tblPr firstRow="1" bandRow="1">
                <a:tableStyleId>{D7AC3CCA-C797-4891-BE02-D94E43425B78}</a:tableStyleId>
              </a:tblPr>
              <a:tblGrid>
                <a:gridCol w="1943100"/>
                <a:gridCol w="1943100"/>
                <a:gridCol w="1943100"/>
                <a:gridCol w="1943100"/>
              </a:tblGrid>
              <a:tr h="762054">
                <a:tc>
                  <a:txBody>
                    <a:bodyPr/>
                    <a:lstStyle/>
                    <a:p>
                      <a:pPr algn="ctr"/>
                      <a:r>
                        <a:rPr lang="en-US" sz="1800" dirty="0" smtClean="0"/>
                        <a:t>Facility</a:t>
                      </a:r>
                      <a:endParaRPr lang="en-US" sz="1800" dirty="0"/>
                    </a:p>
                  </a:txBody>
                  <a:tcPr marT="45723" marB="45723" anchor="ctr"/>
                </a:tc>
                <a:tc>
                  <a:txBody>
                    <a:bodyPr/>
                    <a:lstStyle/>
                    <a:p>
                      <a:pPr algn="ctr"/>
                      <a:r>
                        <a:rPr lang="en-US" sz="1800" dirty="0" smtClean="0"/>
                        <a:t>Pre-</a:t>
                      </a:r>
                      <a:r>
                        <a:rPr lang="en-US" sz="1800" baseline="0" dirty="0" smtClean="0"/>
                        <a:t>Evaluation</a:t>
                      </a:r>
                      <a:endParaRPr lang="en-US" sz="1800" dirty="0"/>
                    </a:p>
                  </a:txBody>
                  <a:tcPr marT="45723" marB="45723" anchor="ctr"/>
                </a:tc>
                <a:tc>
                  <a:txBody>
                    <a:bodyPr/>
                    <a:lstStyle/>
                    <a:p>
                      <a:pPr algn="ctr"/>
                      <a:r>
                        <a:rPr lang="en-US" sz="1800" dirty="0" smtClean="0"/>
                        <a:t>2-month</a:t>
                      </a:r>
                      <a:r>
                        <a:rPr lang="en-US" sz="1800" baseline="0" dirty="0" smtClean="0"/>
                        <a:t> Post-Evaluation</a:t>
                      </a:r>
                      <a:endParaRPr lang="en-US" sz="1800" dirty="0"/>
                    </a:p>
                  </a:txBody>
                  <a:tcPr marT="45723" marB="45723" anchor="ctr"/>
                </a:tc>
                <a:tc>
                  <a:txBody>
                    <a:bodyPr/>
                    <a:lstStyle/>
                    <a:p>
                      <a:pPr algn="ctr"/>
                      <a:r>
                        <a:rPr lang="en-US" sz="1800" dirty="0" smtClean="0"/>
                        <a:t>6-Month Post-Evaluation</a:t>
                      </a:r>
                      <a:endParaRPr lang="en-US" sz="1800" dirty="0"/>
                    </a:p>
                  </a:txBody>
                  <a:tcPr marT="45723" marB="45723" anchor="ctr"/>
                </a:tc>
              </a:tr>
              <a:tr h="510368">
                <a:tc>
                  <a:txBody>
                    <a:bodyPr/>
                    <a:lstStyle/>
                    <a:p>
                      <a:r>
                        <a:rPr lang="en-US" sz="1800" dirty="0" smtClean="0"/>
                        <a:t>Memphis</a:t>
                      </a:r>
                      <a:endParaRPr lang="en-US" sz="1800" dirty="0"/>
                    </a:p>
                  </a:txBody>
                  <a:tcPr marT="45723" marB="45723"/>
                </a:tc>
                <a:tc>
                  <a:txBody>
                    <a:bodyPr/>
                    <a:lstStyle/>
                    <a:p>
                      <a:r>
                        <a:rPr lang="en-US" sz="1800" dirty="0" smtClean="0"/>
                        <a:t>Oct 16-18, 2012</a:t>
                      </a:r>
                      <a:endParaRPr lang="en-US" sz="1800" dirty="0"/>
                    </a:p>
                  </a:txBody>
                  <a:tcPr marT="45723" marB="45723"/>
                </a:tc>
                <a:tc>
                  <a:txBody>
                    <a:bodyPr/>
                    <a:lstStyle/>
                    <a:p>
                      <a:r>
                        <a:rPr lang="en-US" sz="1800" dirty="0" smtClean="0"/>
                        <a:t>Feb 5-7, 2013</a:t>
                      </a:r>
                      <a:endParaRPr lang="en-US" sz="1800" dirty="0"/>
                    </a:p>
                  </a:txBody>
                  <a:tcPr marT="45723" marB="45723"/>
                </a:tc>
                <a:tc>
                  <a:txBody>
                    <a:bodyPr/>
                    <a:lstStyle/>
                    <a:p>
                      <a:r>
                        <a:rPr lang="en-US" sz="1800" dirty="0" smtClean="0"/>
                        <a:t>June 3-6, 2013</a:t>
                      </a:r>
                      <a:endParaRPr lang="en-US" sz="1800" dirty="0"/>
                    </a:p>
                  </a:txBody>
                  <a:tcPr marT="45723" marB="45723"/>
                </a:tc>
              </a:tr>
              <a:tr h="510368">
                <a:tc>
                  <a:txBody>
                    <a:bodyPr/>
                    <a:lstStyle/>
                    <a:p>
                      <a:r>
                        <a:rPr lang="en-US" sz="1800" dirty="0" smtClean="0"/>
                        <a:t>Louisville</a:t>
                      </a:r>
                      <a:endParaRPr lang="en-US" sz="1800" dirty="0"/>
                    </a:p>
                  </a:txBody>
                  <a:tcPr marT="45723" marB="45723"/>
                </a:tc>
                <a:tc>
                  <a:txBody>
                    <a:bodyPr/>
                    <a:lstStyle/>
                    <a:p>
                      <a:r>
                        <a:rPr lang="en-US" sz="1800" dirty="0" smtClean="0"/>
                        <a:t>Aug</a:t>
                      </a:r>
                      <a:r>
                        <a:rPr lang="en-US" sz="1800" baseline="0" dirty="0" smtClean="0"/>
                        <a:t> 12-15, 2013</a:t>
                      </a:r>
                      <a:endParaRPr lang="en-US" sz="1800" dirty="0"/>
                    </a:p>
                  </a:txBody>
                  <a:tcPr marT="45723" marB="45723"/>
                </a:tc>
                <a:tc>
                  <a:txBody>
                    <a:bodyPr/>
                    <a:lstStyle/>
                    <a:p>
                      <a:r>
                        <a:rPr lang="en-US" sz="1800" dirty="0" smtClean="0"/>
                        <a:t>Tent. Nov 2013</a:t>
                      </a:r>
                    </a:p>
                  </a:txBody>
                  <a:tcPr marT="45723" marB="45723"/>
                </a:tc>
                <a:tc>
                  <a:txBody>
                    <a:bodyPr/>
                    <a:lstStyle/>
                    <a:p>
                      <a:r>
                        <a:rPr lang="en-US" sz="1800" dirty="0" smtClean="0"/>
                        <a:t>Tent. Mar 2014 </a:t>
                      </a:r>
                    </a:p>
                  </a:txBody>
                  <a:tcPr marT="45723" marB="45723"/>
                </a:tc>
              </a:tr>
              <a:tr h="510368">
                <a:tc>
                  <a:txBody>
                    <a:bodyPr/>
                    <a:lstStyle/>
                    <a:p>
                      <a:r>
                        <a:rPr lang="en-US" sz="1800" dirty="0" smtClean="0"/>
                        <a:t>Miami</a:t>
                      </a:r>
                      <a:endParaRPr lang="en-US" sz="1800" dirty="0"/>
                    </a:p>
                  </a:txBody>
                  <a:tcPr marT="45723" marB="45723"/>
                </a:tc>
                <a:tc>
                  <a:txBody>
                    <a:bodyPr/>
                    <a:lstStyle/>
                    <a:p>
                      <a:r>
                        <a:rPr lang="en-US" sz="1800" dirty="0" smtClean="0"/>
                        <a:t>Tent.</a:t>
                      </a:r>
                      <a:r>
                        <a:rPr lang="en-US" sz="1800" baseline="0" dirty="0" smtClean="0"/>
                        <a:t> Nov 2013</a:t>
                      </a:r>
                      <a:endParaRPr lang="en-US" sz="1800" dirty="0"/>
                    </a:p>
                  </a:txBody>
                  <a:tcPr marT="45723" marB="45723"/>
                </a:tc>
                <a:tc>
                  <a:txBody>
                    <a:bodyPr/>
                    <a:lstStyle/>
                    <a:p>
                      <a:r>
                        <a:rPr lang="en-US" sz="1800" dirty="0" smtClean="0"/>
                        <a:t>Tent. Jan 2014</a:t>
                      </a:r>
                      <a:endParaRPr lang="en-US" sz="1800" dirty="0"/>
                    </a:p>
                  </a:txBody>
                  <a:tcPr marT="45723" marB="45723"/>
                </a:tc>
                <a:tc>
                  <a:txBody>
                    <a:bodyPr/>
                    <a:lstStyle/>
                    <a:p>
                      <a:r>
                        <a:rPr lang="en-US" sz="1800" dirty="0" smtClean="0"/>
                        <a:t>Tent. May</a:t>
                      </a:r>
                      <a:r>
                        <a:rPr lang="en-US" sz="1800" baseline="0" dirty="0" smtClean="0"/>
                        <a:t> </a:t>
                      </a:r>
                      <a:r>
                        <a:rPr lang="en-US" sz="1800" dirty="0" smtClean="0"/>
                        <a:t>2014</a:t>
                      </a:r>
                      <a:endParaRPr lang="en-US" sz="1800" dirty="0"/>
                    </a:p>
                  </a:txBody>
                  <a:tcPr marT="45723" marB="45723"/>
                </a:tc>
              </a:tr>
              <a:tr h="510368">
                <a:tc>
                  <a:txBody>
                    <a:bodyPr/>
                    <a:lstStyle/>
                    <a:p>
                      <a:r>
                        <a:rPr lang="en-US" sz="1800" dirty="0" smtClean="0"/>
                        <a:t>San Francisco</a:t>
                      </a:r>
                    </a:p>
                  </a:txBody>
                  <a:tcPr marT="45723" marB="45723"/>
                </a:tc>
                <a:tc>
                  <a:txBody>
                    <a:bodyPr/>
                    <a:lstStyle/>
                    <a:p>
                      <a:r>
                        <a:rPr lang="en-US" sz="1800" dirty="0" smtClean="0"/>
                        <a:t>TBD</a:t>
                      </a:r>
                      <a:endParaRPr lang="en-US" sz="1800" dirty="0"/>
                    </a:p>
                  </a:txBody>
                  <a:tcPr marT="45723" marB="45723"/>
                </a:tc>
                <a:tc>
                  <a:txBody>
                    <a:bodyPr/>
                    <a:lstStyle/>
                    <a:p>
                      <a:r>
                        <a:rPr lang="en-US" sz="1800" dirty="0" smtClean="0"/>
                        <a:t>TBD</a:t>
                      </a:r>
                      <a:endParaRPr lang="en-US" sz="1800" dirty="0"/>
                    </a:p>
                  </a:txBody>
                  <a:tcPr marT="45723" marB="45723"/>
                </a:tc>
                <a:tc>
                  <a:txBody>
                    <a:bodyPr/>
                    <a:lstStyle/>
                    <a:p>
                      <a:r>
                        <a:rPr lang="en-US" sz="1800" dirty="0" smtClean="0"/>
                        <a:t>TBD</a:t>
                      </a:r>
                      <a:endParaRPr lang="en-US" sz="1800" dirty="0"/>
                    </a:p>
                  </a:txBody>
                  <a:tcPr marT="45723" marB="45723"/>
                </a:tc>
              </a:tr>
            </a:tbl>
          </a:graphicData>
        </a:graphic>
      </p:graphicFrame>
    </p:spTree>
    <p:extLst>
      <p:ext uri="{BB962C8B-B14F-4D97-AF65-F5344CB8AC3E}">
        <p14:creationId xmlns:p14="http://schemas.microsoft.com/office/powerpoint/2010/main" val="162350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5598709C-0470-440B-85E0-1FB9084DD955}" type="slidenum">
              <a:rPr lang="en-US" sz="1400" b="0">
                <a:solidFill>
                  <a:schemeClr val="bg1"/>
                </a:solidFill>
              </a:rPr>
              <a:pPr>
                <a:spcBef>
                  <a:spcPct val="0"/>
                </a:spcBef>
                <a:buFontTx/>
                <a:buNone/>
              </a:pPr>
              <a:t>12</a:t>
            </a:fld>
            <a:endParaRPr lang="en-US" sz="1400" b="0">
              <a:solidFill>
                <a:schemeClr val="bg1"/>
              </a:solidFill>
            </a:endParaRPr>
          </a:p>
        </p:txBody>
      </p:sp>
      <p:sp>
        <p:nvSpPr>
          <p:cNvPr id="17411" name="Rectangle 2"/>
          <p:cNvSpPr>
            <a:spLocks noGrp="1" noChangeArrowheads="1"/>
          </p:cNvSpPr>
          <p:nvPr>
            <p:ph type="title"/>
          </p:nvPr>
        </p:nvSpPr>
        <p:spPr>
          <a:xfrm>
            <a:off x="152400" y="533399"/>
            <a:ext cx="8839200" cy="1143001"/>
          </a:xfrm>
          <a:noFill/>
        </p:spPr>
        <p:txBody>
          <a:bodyPr/>
          <a:lstStyle/>
          <a:p>
            <a:pPr algn="ctr" eaLnBrk="1" hangingPunct="1"/>
            <a:r>
              <a:rPr lang="en-US" sz="3200" dirty="0" smtClean="0"/>
              <a:t>Wake Turbulence Re-Cat Project</a:t>
            </a:r>
            <a:br>
              <a:rPr lang="en-US" sz="3200" dirty="0" smtClean="0"/>
            </a:br>
            <a:r>
              <a:rPr lang="en-US" sz="3200" dirty="0" smtClean="0"/>
              <a:t>Funding $M (Present and Out Year)  </a:t>
            </a:r>
          </a:p>
        </p:txBody>
      </p:sp>
      <p:sp>
        <p:nvSpPr>
          <p:cNvPr id="17418"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sz="1400" b="0"/>
          </a:p>
        </p:txBody>
      </p:sp>
      <p:graphicFrame>
        <p:nvGraphicFramePr>
          <p:cNvPr id="17422" name="Object 13"/>
          <p:cNvGraphicFramePr>
            <a:graphicFrameLocks noChangeAspect="1"/>
          </p:cNvGraphicFramePr>
          <p:nvPr>
            <p:extLst>
              <p:ext uri="{D42A27DB-BD31-4B8C-83A1-F6EECF244321}">
                <p14:modId xmlns:p14="http://schemas.microsoft.com/office/powerpoint/2010/main" val="991363653"/>
              </p:ext>
            </p:extLst>
          </p:nvPr>
        </p:nvGraphicFramePr>
        <p:xfrm>
          <a:off x="381000" y="2819401"/>
          <a:ext cx="8143875" cy="652463"/>
        </p:xfrm>
        <a:graphic>
          <a:graphicData uri="http://schemas.openxmlformats.org/presentationml/2006/ole">
            <mc:AlternateContent xmlns:mc="http://schemas.openxmlformats.org/markup-compatibility/2006">
              <mc:Choice xmlns:v="urn:schemas-microsoft-com:vml" Requires="v">
                <p:oleObj spid="_x0000_s12309" name="Worksheet" r:id="rId5" imgW="7334293" imgH="704797" progId="Excel.Sheet.8">
                  <p:embed/>
                </p:oleObj>
              </mc:Choice>
              <mc:Fallback>
                <p:oleObj name="Worksheet" r:id="rId5" imgW="7334293" imgH="704797" progId="Excel.Sheet.8">
                  <p:embed/>
                  <p:pic>
                    <p:nvPicPr>
                      <p:cNvPr id="0" name=""/>
                      <p:cNvPicPr>
                        <a:picLocks noChangeAspect="1" noChangeArrowheads="1"/>
                      </p:cNvPicPr>
                      <p:nvPr/>
                    </p:nvPicPr>
                    <p:blipFill>
                      <a:blip r:embed="rId6"/>
                      <a:srcRect/>
                      <a:stretch>
                        <a:fillRect/>
                      </a:stretch>
                    </p:blipFill>
                    <p:spPr bwMode="auto">
                      <a:xfrm>
                        <a:off x="381000" y="2819401"/>
                        <a:ext cx="81438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0216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381000" y="102076"/>
            <a:ext cx="8472488" cy="493713"/>
          </a:xfrm>
        </p:spPr>
        <p:txBody>
          <a:bodyPr/>
          <a:lstStyle/>
          <a:p>
            <a:pPr algn="ctr"/>
            <a:r>
              <a:rPr lang="en-US" sz="3200" dirty="0" smtClean="0"/>
              <a:t>National Rule Change 7110.308</a:t>
            </a:r>
          </a:p>
        </p:txBody>
      </p:sp>
      <p:sp>
        <p:nvSpPr>
          <p:cNvPr id="23555" name="Content Placeholder 2"/>
          <p:cNvSpPr>
            <a:spLocks noGrp="1"/>
          </p:cNvSpPr>
          <p:nvPr>
            <p:ph idx="4294967295"/>
          </p:nvPr>
        </p:nvSpPr>
        <p:spPr>
          <a:xfrm>
            <a:off x="654844" y="595788"/>
            <a:ext cx="7924800" cy="5271611"/>
          </a:xfrm>
        </p:spPr>
        <p:txBody>
          <a:bodyPr/>
          <a:lstStyle/>
          <a:p>
            <a:r>
              <a:rPr lang="en-US" sz="2200" dirty="0" smtClean="0"/>
              <a:t>CSPRs at EWR and SFO were approved this year to conduct 7110.308 procedures by Change 3</a:t>
            </a:r>
          </a:p>
          <a:p>
            <a:pPr lvl="1"/>
            <a:r>
              <a:rPr lang="en-US" sz="2000" dirty="0" smtClean="0"/>
              <a:t>Business plan goal to obtain approval for an additional two airports per year.</a:t>
            </a:r>
          </a:p>
          <a:p>
            <a:r>
              <a:rPr lang="en-US" sz="2200" dirty="0" smtClean="0"/>
              <a:t>RE&amp;D was critical in funding data collection and analysis</a:t>
            </a:r>
            <a:r>
              <a:rPr lang="en-US" sz="2400" dirty="0" smtClean="0"/>
              <a:t> </a:t>
            </a:r>
          </a:p>
          <a:p>
            <a:r>
              <a:rPr lang="en-US" sz="2200" dirty="0" smtClean="0"/>
              <a:t>All airports currently approved:</a:t>
            </a:r>
          </a:p>
          <a:p>
            <a:pPr lvl="1"/>
            <a:r>
              <a:rPr lang="en-US" sz="2000" dirty="0" smtClean="0"/>
              <a:t>STL, BOS, CLE, PHL, SEA, EWR, MEM, SFO</a:t>
            </a:r>
          </a:p>
          <a:p>
            <a:r>
              <a:rPr lang="en-US" sz="2200" dirty="0" smtClean="0"/>
              <a:t>FY14 Airports</a:t>
            </a:r>
          </a:p>
          <a:p>
            <a:pPr lvl="1"/>
            <a:r>
              <a:rPr lang="en-US" sz="2000" dirty="0" smtClean="0"/>
              <a:t>PHX and LAS (Change 4)</a:t>
            </a:r>
          </a:p>
          <a:p>
            <a:pPr lvl="1"/>
            <a:r>
              <a:rPr lang="en-US" sz="2000" dirty="0"/>
              <a:t>Use of RNAV for Boston 4L (Change </a:t>
            </a:r>
            <a:r>
              <a:rPr lang="en-US" sz="2000" dirty="0" smtClean="0"/>
              <a:t>5) </a:t>
            </a:r>
          </a:p>
          <a:p>
            <a:r>
              <a:rPr lang="en-US" sz="2200" dirty="0" smtClean="0"/>
              <a:t>FY15: Revise 710.308 to accommodate Wake Re-Cat separations </a:t>
            </a:r>
            <a:r>
              <a:rPr lang="en-US" sz="2200" b="0" dirty="0" smtClean="0"/>
              <a:t>(Change 6)</a:t>
            </a:r>
          </a:p>
          <a:p>
            <a:r>
              <a:rPr lang="en-US" sz="2200" dirty="0" smtClean="0"/>
              <a:t>FY16: Requirement completed in FY15</a:t>
            </a:r>
          </a:p>
        </p:txBody>
      </p:sp>
      <p:sp>
        <p:nvSpPr>
          <p:cNvPr id="23556"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5E0D897C-940A-4392-BE99-EAE7FAED1CE1}" type="slidenum">
              <a:rPr lang="en-US" sz="1400">
                <a:solidFill>
                  <a:schemeClr val="bg1"/>
                </a:solidFill>
              </a:rPr>
              <a:pPr algn="r" eaLnBrk="1" hangingPunct="1">
                <a:spcBef>
                  <a:spcPct val="0"/>
                </a:spcBef>
                <a:buFontTx/>
                <a:buNone/>
              </a:pPr>
              <a:t>13</a:t>
            </a:fld>
            <a:endParaRPr lang="en-US" sz="1400">
              <a:solidFill>
                <a:schemeClr val="bg1"/>
              </a:solidFill>
            </a:endParaRPr>
          </a:p>
        </p:txBody>
      </p:sp>
    </p:spTree>
    <p:extLst>
      <p:ext uri="{BB962C8B-B14F-4D97-AF65-F5344CB8AC3E}">
        <p14:creationId xmlns:p14="http://schemas.microsoft.com/office/powerpoint/2010/main" val="330553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37160" y="304800"/>
            <a:ext cx="8991600" cy="914400"/>
          </a:xfrm>
        </p:spPr>
        <p:txBody>
          <a:bodyPr/>
          <a:lstStyle/>
          <a:p>
            <a:pPr algn="ctr"/>
            <a:r>
              <a:rPr lang="en-US" sz="3200" dirty="0" smtClean="0"/>
              <a:t>Example Concept for Cockpit DST Supporting WTMSR Operations</a:t>
            </a:r>
          </a:p>
        </p:txBody>
      </p:sp>
      <p:sp>
        <p:nvSpPr>
          <p:cNvPr id="27651"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E040E09E-B692-48C2-83A0-134AB3D5F27E}" type="slidenum">
              <a:rPr lang="en-US" sz="1400">
                <a:solidFill>
                  <a:srgbClr val="FFFFFF"/>
                </a:solidFill>
              </a:rPr>
              <a:pPr algn="r" eaLnBrk="1" hangingPunct="1">
                <a:spcBef>
                  <a:spcPct val="0"/>
                </a:spcBef>
                <a:buFontTx/>
                <a:buNone/>
              </a:pPr>
              <a:t>14</a:t>
            </a:fld>
            <a:endParaRPr lang="en-US" sz="1400">
              <a:solidFill>
                <a:srgbClr val="FFFFFF"/>
              </a:solidFill>
            </a:endParaRPr>
          </a:p>
        </p:txBody>
      </p:sp>
      <p:pic>
        <p:nvPicPr>
          <p:cNvPr id="2765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15000" y="1624013"/>
            <a:ext cx="3078163" cy="4319587"/>
          </a:xfrm>
        </p:spPr>
      </p:pic>
      <p:sp>
        <p:nvSpPr>
          <p:cNvPr id="27653" name="TextBox 6"/>
          <p:cNvSpPr txBox="1">
            <a:spLocks noChangeArrowheads="1"/>
          </p:cNvSpPr>
          <p:nvPr/>
        </p:nvSpPr>
        <p:spPr bwMode="auto">
          <a:xfrm>
            <a:off x="381000" y="1547813"/>
            <a:ext cx="50292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a:t>Envision ground based solution with controller DSTs first </a:t>
            </a:r>
          </a:p>
          <a:p>
            <a:pPr eaLnBrk="1" hangingPunct="1"/>
            <a:r>
              <a:rPr lang="en-US"/>
              <a:t>Requirements and design for cockpit based solution will be driven by other NextGen concepts (e.g., TBO with flight deck interval management)</a:t>
            </a:r>
          </a:p>
          <a:p>
            <a:pPr eaLnBrk="1" hangingPunct="1"/>
            <a:r>
              <a:rPr lang="en-US"/>
              <a:t>Example Cockpit tool concept with lateral and vertical guidance depicted</a:t>
            </a:r>
          </a:p>
        </p:txBody>
      </p:sp>
    </p:spTree>
    <p:extLst>
      <p:ext uri="{BB962C8B-B14F-4D97-AF65-F5344CB8AC3E}">
        <p14:creationId xmlns:p14="http://schemas.microsoft.com/office/powerpoint/2010/main" val="2297644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45452" y="116840"/>
            <a:ext cx="8486775" cy="457200"/>
          </a:xfrm>
        </p:spPr>
        <p:txBody>
          <a:bodyPr/>
          <a:lstStyle/>
          <a:p>
            <a:pPr algn="ctr">
              <a:lnSpc>
                <a:spcPts val="2400"/>
              </a:lnSpc>
            </a:pPr>
            <a:r>
              <a:rPr lang="en-US" sz="2800" dirty="0" smtClean="0"/>
              <a:t>Develop Models, Data Bases, Data Sources</a:t>
            </a:r>
          </a:p>
        </p:txBody>
      </p:sp>
      <p:sp>
        <p:nvSpPr>
          <p:cNvPr id="28675" name="Content Placeholder 2"/>
          <p:cNvSpPr>
            <a:spLocks noGrp="1"/>
          </p:cNvSpPr>
          <p:nvPr>
            <p:ph idx="4294967295"/>
          </p:nvPr>
        </p:nvSpPr>
        <p:spPr>
          <a:xfrm>
            <a:off x="445452" y="584200"/>
            <a:ext cx="8393748" cy="5435599"/>
          </a:xfrm>
        </p:spPr>
        <p:txBody>
          <a:bodyPr/>
          <a:lstStyle/>
          <a:p>
            <a:pPr>
              <a:lnSpc>
                <a:spcPts val="2000"/>
              </a:lnSpc>
            </a:pPr>
            <a:r>
              <a:rPr lang="en-US" sz="2200" dirty="0" smtClean="0"/>
              <a:t>Incorporate NASA developed “fast time” wake characterization algorithms into the processing of LIDAR data:</a:t>
            </a:r>
          </a:p>
          <a:p>
            <a:pPr lvl="1"/>
            <a:r>
              <a:rPr lang="en-US" sz="1800" dirty="0" smtClean="0"/>
              <a:t>Wake track and other characterizations are determined by processing LIDAR spectral data using specialized processing algorithms</a:t>
            </a:r>
          </a:p>
          <a:p>
            <a:pPr lvl="1"/>
            <a:r>
              <a:rPr lang="en-US" sz="1800" dirty="0" smtClean="0"/>
              <a:t>Current algorithms under perform in certain parts of the recorded spectral data for a “wake track”</a:t>
            </a:r>
          </a:p>
          <a:p>
            <a:pPr lvl="1"/>
            <a:r>
              <a:rPr lang="en-US" sz="1800" dirty="0" smtClean="0"/>
              <a:t>NASA delivered improved algorithm in FY13 which is being evaluated by Volpe – more improvements by NASA is forecast for FY14/15/16</a:t>
            </a:r>
          </a:p>
          <a:p>
            <a:pPr>
              <a:lnSpc>
                <a:spcPts val="2000"/>
              </a:lnSpc>
            </a:pPr>
            <a:r>
              <a:rPr lang="en-US" sz="2200" dirty="0" smtClean="0"/>
              <a:t>Incorporate Canadian NRC en-route aircraft wake measurements into wake en-route models</a:t>
            </a:r>
            <a:endParaRPr lang="en-US" sz="1800" dirty="0" smtClean="0"/>
          </a:p>
          <a:p>
            <a:pPr lvl="1"/>
            <a:r>
              <a:rPr lang="en-US" sz="1800" dirty="0" smtClean="0"/>
              <a:t>Data collected by NRC pilot flying instrumented T33 behind commercial aircraft and flying the T33 into the commercial aircraft’s wakes</a:t>
            </a:r>
          </a:p>
          <a:p>
            <a:pPr lvl="1"/>
            <a:r>
              <a:rPr lang="en-US" sz="1800" dirty="0" smtClean="0"/>
              <a:t>Part of the data collection is funded via intergovernmental agreement</a:t>
            </a:r>
          </a:p>
          <a:p>
            <a:pPr lvl="1"/>
            <a:r>
              <a:rPr lang="en-US" sz="1800" dirty="0" smtClean="0"/>
              <a:t>Data collected in FY13 is being reviewed by FAA &amp; NASA (once data sharing agreement is expanded</a:t>
            </a:r>
          </a:p>
          <a:p>
            <a:pPr lvl="1"/>
            <a:r>
              <a:rPr lang="en-US" sz="1800" dirty="0" smtClean="0"/>
              <a:t>Planning for additional NRC data collection in FY14/15</a:t>
            </a:r>
            <a:endParaRPr lang="en-US" sz="1800" dirty="0"/>
          </a:p>
          <a:p>
            <a:pPr lvl="1"/>
            <a:r>
              <a:rPr lang="en-US" sz="1800" dirty="0" smtClean="0"/>
              <a:t>Development and application of en-route wake models (FY14/15/16)</a:t>
            </a:r>
          </a:p>
        </p:txBody>
      </p:sp>
      <p:sp>
        <p:nvSpPr>
          <p:cNvPr id="28676"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2DA282EE-48AE-4337-A92D-7089A0D868CF}" type="slidenum">
              <a:rPr lang="en-US" sz="1400">
                <a:solidFill>
                  <a:srgbClr val="FFFFFF"/>
                </a:solidFill>
              </a:rPr>
              <a:pPr algn="r" eaLnBrk="1" hangingPunct="1"/>
              <a:t>15</a:t>
            </a:fld>
            <a:endParaRPr lang="en-US" sz="1400">
              <a:solidFill>
                <a:srgbClr val="FFFFFF"/>
              </a:solidFill>
            </a:endParaRPr>
          </a:p>
        </p:txBody>
      </p:sp>
    </p:spTree>
    <p:extLst>
      <p:ext uri="{BB962C8B-B14F-4D97-AF65-F5344CB8AC3E}">
        <p14:creationId xmlns:p14="http://schemas.microsoft.com/office/powerpoint/2010/main" val="1696231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7"/>
          <p:cNvSpPr txBox="1">
            <a:spLocks noChangeArrowheads="1"/>
          </p:cNvSpPr>
          <p:nvPr/>
        </p:nvSpPr>
        <p:spPr bwMode="auto">
          <a:xfrm>
            <a:off x="5861537" y="5303173"/>
            <a:ext cx="57250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200" b="1" dirty="0" smtClean="0">
                <a:solidFill>
                  <a:srgbClr val="FFFF00"/>
                </a:solidFill>
                <a:latin typeface="Calibri"/>
              </a:rPr>
              <a:t>FAA2</a:t>
            </a:r>
            <a:endParaRPr lang="en-US" sz="1200" b="1" dirty="0">
              <a:solidFill>
                <a:srgbClr val="FFFF00"/>
              </a:solidFill>
              <a:latin typeface="Calibri"/>
            </a:endParaRPr>
          </a:p>
        </p:txBody>
      </p:sp>
      <p:pic>
        <p:nvPicPr>
          <p:cNvPr id="20"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526406" y="1239359"/>
            <a:ext cx="8226425" cy="4525963"/>
          </a:xfrm>
        </p:spPr>
      </p:pic>
      <p:cxnSp>
        <p:nvCxnSpPr>
          <p:cNvPr id="21" name="Straight Connector 20"/>
          <p:cNvCxnSpPr/>
          <p:nvPr/>
        </p:nvCxnSpPr>
        <p:spPr>
          <a:xfrm flipV="1">
            <a:off x="6400800" y="3502341"/>
            <a:ext cx="1066800" cy="1882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16"/>
          <p:cNvSpPr>
            <a:spLocks noChangeAspect="1" noChangeArrowheads="1"/>
          </p:cNvSpPr>
          <p:nvPr/>
        </p:nvSpPr>
        <p:spPr bwMode="auto">
          <a:xfrm>
            <a:off x="6324600" y="5374003"/>
            <a:ext cx="109538" cy="109538"/>
          </a:xfrm>
          <a:prstGeom prst="ellipse">
            <a:avLst/>
          </a:pr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23" name="Line 15"/>
          <p:cNvSpPr>
            <a:spLocks noChangeShapeType="1"/>
          </p:cNvSpPr>
          <p:nvPr/>
        </p:nvSpPr>
        <p:spPr bwMode="auto">
          <a:xfrm flipH="1" flipV="1">
            <a:off x="1695292" y="3242273"/>
            <a:ext cx="1581307" cy="175585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pic>
        <p:nvPicPr>
          <p:cNvPr id="2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4998132"/>
            <a:ext cx="2201219" cy="15367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853" y="4998132"/>
            <a:ext cx="2149475" cy="15367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7" name="Oval 26"/>
          <p:cNvSpPr>
            <a:spLocks noChangeAspect="1" noChangeArrowheads="1"/>
          </p:cNvSpPr>
          <p:nvPr/>
        </p:nvSpPr>
        <p:spPr bwMode="auto">
          <a:xfrm>
            <a:off x="1600200" y="3088003"/>
            <a:ext cx="109538" cy="109538"/>
          </a:xfrm>
          <a:prstGeom prst="ellipse">
            <a:avLst/>
          </a:pr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28" name="Line 15"/>
          <p:cNvSpPr>
            <a:spLocks noChangeShapeType="1"/>
          </p:cNvSpPr>
          <p:nvPr/>
        </p:nvSpPr>
        <p:spPr bwMode="auto">
          <a:xfrm flipV="1">
            <a:off x="1089107" y="3149141"/>
            <a:ext cx="587293" cy="184899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9" name="Oval 28"/>
          <p:cNvSpPr>
            <a:spLocks noChangeAspect="1" noChangeArrowheads="1"/>
          </p:cNvSpPr>
          <p:nvPr/>
        </p:nvSpPr>
        <p:spPr bwMode="auto">
          <a:xfrm>
            <a:off x="1643062" y="3164203"/>
            <a:ext cx="109538" cy="109538"/>
          </a:xfrm>
          <a:prstGeom prst="ellipse">
            <a:avLst/>
          </a:prstGeom>
          <a:solidFill>
            <a:srgbClr val="FF0000"/>
          </a:solidFill>
          <a:ln w="9525">
            <a:solidFill>
              <a:schemeClr val="tx1"/>
            </a:solidFill>
            <a:round/>
            <a:headEnd/>
            <a:tailEnd/>
          </a:ln>
        </p:spPr>
        <p:txBody>
          <a:bodyPr wrap="none" anchor="ctr"/>
          <a:lstStyle/>
          <a:p>
            <a:endParaRPr lang="en-US">
              <a:solidFill>
                <a:prstClr val="black"/>
              </a:solidFill>
            </a:endParaRPr>
          </a:p>
        </p:txBody>
      </p:sp>
      <p:cxnSp>
        <p:nvCxnSpPr>
          <p:cNvPr id="30" name="Straight Connector 29"/>
          <p:cNvCxnSpPr/>
          <p:nvPr/>
        </p:nvCxnSpPr>
        <p:spPr>
          <a:xfrm flipV="1">
            <a:off x="1664970" y="1807376"/>
            <a:ext cx="1288732" cy="13533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9" idx="3"/>
          </p:cNvCxnSpPr>
          <p:nvPr/>
        </p:nvCxnSpPr>
        <p:spPr>
          <a:xfrm flipV="1">
            <a:off x="1659103" y="1881822"/>
            <a:ext cx="1312697" cy="1375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Line 15"/>
          <p:cNvSpPr>
            <a:spLocks noChangeShapeType="1"/>
          </p:cNvSpPr>
          <p:nvPr/>
        </p:nvSpPr>
        <p:spPr bwMode="auto">
          <a:xfrm flipH="1" flipV="1">
            <a:off x="6390748" y="5438816"/>
            <a:ext cx="366713" cy="32766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4" name="Text Box 7"/>
          <p:cNvSpPr txBox="1">
            <a:spLocks noChangeArrowheads="1"/>
          </p:cNvSpPr>
          <p:nvPr/>
        </p:nvSpPr>
        <p:spPr bwMode="auto">
          <a:xfrm>
            <a:off x="1733871" y="3081653"/>
            <a:ext cx="57250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200" b="1" dirty="0" smtClean="0">
                <a:solidFill>
                  <a:srgbClr val="FFFF00"/>
                </a:solidFill>
                <a:latin typeface="Calibri"/>
              </a:rPr>
              <a:t>FAA4</a:t>
            </a:r>
            <a:endParaRPr lang="en-US" sz="1200" b="1" dirty="0">
              <a:solidFill>
                <a:srgbClr val="FFFF00"/>
              </a:solidFill>
              <a:latin typeface="Calibri"/>
            </a:endParaRPr>
          </a:p>
        </p:txBody>
      </p:sp>
      <p:sp>
        <p:nvSpPr>
          <p:cNvPr id="36" name="Text Box 7"/>
          <p:cNvSpPr txBox="1">
            <a:spLocks noChangeArrowheads="1"/>
          </p:cNvSpPr>
          <p:nvPr/>
        </p:nvSpPr>
        <p:spPr bwMode="auto">
          <a:xfrm>
            <a:off x="1089107" y="3011316"/>
            <a:ext cx="57250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200" b="1" dirty="0" smtClean="0">
                <a:solidFill>
                  <a:srgbClr val="FFFF00"/>
                </a:solidFill>
                <a:latin typeface="Calibri"/>
              </a:rPr>
              <a:t>FAA3</a:t>
            </a:r>
            <a:endParaRPr lang="en-US" sz="1200" b="1" dirty="0">
              <a:solidFill>
                <a:srgbClr val="FFFF00"/>
              </a:solidFill>
              <a:latin typeface="Calibri"/>
            </a:endParaRPr>
          </a:p>
        </p:txBody>
      </p:sp>
      <p:sp>
        <p:nvSpPr>
          <p:cNvPr id="41" name="TextBox 40"/>
          <p:cNvSpPr txBox="1"/>
          <p:nvPr/>
        </p:nvSpPr>
        <p:spPr>
          <a:xfrm>
            <a:off x="846841" y="3218972"/>
            <a:ext cx="1746632" cy="307777"/>
          </a:xfrm>
          <a:prstGeom prst="rect">
            <a:avLst/>
          </a:prstGeom>
          <a:noFill/>
        </p:spPr>
        <p:txBody>
          <a:bodyPr wrap="none" rtlCol="0">
            <a:spAutoFit/>
          </a:bodyPr>
          <a:lstStyle/>
          <a:p>
            <a:r>
              <a:rPr lang="en-US" sz="1400" b="1" i="1" dirty="0" smtClean="0">
                <a:solidFill>
                  <a:srgbClr val="FFFF00"/>
                </a:solidFill>
              </a:rPr>
              <a:t>Enterprise Car Rental</a:t>
            </a:r>
            <a:endParaRPr lang="en-US" sz="1400" b="1" i="1" dirty="0">
              <a:solidFill>
                <a:srgbClr val="FFFF00"/>
              </a:solidFill>
            </a:endParaRPr>
          </a:p>
        </p:txBody>
      </p:sp>
      <p:sp>
        <p:nvSpPr>
          <p:cNvPr id="42" name="TextBox 41"/>
          <p:cNvSpPr txBox="1"/>
          <p:nvPr/>
        </p:nvSpPr>
        <p:spPr>
          <a:xfrm>
            <a:off x="5023153" y="5311933"/>
            <a:ext cx="1301447" cy="307777"/>
          </a:xfrm>
          <a:prstGeom prst="rect">
            <a:avLst/>
          </a:prstGeom>
          <a:noFill/>
        </p:spPr>
        <p:txBody>
          <a:bodyPr wrap="none" rtlCol="0">
            <a:spAutoFit/>
          </a:bodyPr>
          <a:lstStyle/>
          <a:p>
            <a:r>
              <a:rPr lang="en-US" sz="1400" b="1" i="1" dirty="0" smtClean="0">
                <a:solidFill>
                  <a:srgbClr val="FFFF00"/>
                </a:solidFill>
              </a:rPr>
              <a:t>Seal Point Park</a:t>
            </a:r>
            <a:endParaRPr lang="en-US" sz="1400" b="1" i="1" dirty="0">
              <a:solidFill>
                <a:srgbClr val="FFFF00"/>
              </a:solidFill>
            </a:endParaRPr>
          </a:p>
        </p:txBody>
      </p:sp>
      <p:sp>
        <p:nvSpPr>
          <p:cNvPr id="44" name="Rectangle 2"/>
          <p:cNvSpPr>
            <a:spLocks noGrp="1" noChangeArrowheads="1"/>
          </p:cNvSpPr>
          <p:nvPr>
            <p:ph type="title" idx="4294967295"/>
          </p:nvPr>
        </p:nvSpPr>
        <p:spPr>
          <a:xfrm>
            <a:off x="457200" y="274638"/>
            <a:ext cx="8229600" cy="1143000"/>
          </a:xfrm>
        </p:spPr>
        <p:txBody>
          <a:bodyPr lIns="91440" tIns="45720" rIns="91440" bIns="45720"/>
          <a:lstStyle/>
          <a:p>
            <a:r>
              <a:rPr lang="en-US" sz="2800" dirty="0" smtClean="0"/>
              <a:t>SFO – Current Measurement Setup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465" y="1881822"/>
            <a:ext cx="11588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061" y="1508442"/>
            <a:ext cx="11588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7"/>
          <p:cNvSpPr txBox="1">
            <a:spLocks noChangeArrowheads="1"/>
          </p:cNvSpPr>
          <p:nvPr/>
        </p:nvSpPr>
        <p:spPr bwMode="auto">
          <a:xfrm>
            <a:off x="2212061" y="1431061"/>
            <a:ext cx="7373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200" b="1" dirty="0" smtClean="0">
                <a:solidFill>
                  <a:srgbClr val="FFFF00"/>
                </a:solidFill>
                <a:latin typeface="Calibri"/>
              </a:rPr>
              <a:t>Sonic 2</a:t>
            </a:r>
            <a:endParaRPr lang="en-US" sz="1200" b="1" dirty="0">
              <a:solidFill>
                <a:srgbClr val="FFFF00"/>
              </a:solidFill>
              <a:latin typeface="Calibri"/>
            </a:endParaRPr>
          </a:p>
        </p:txBody>
      </p:sp>
      <p:sp>
        <p:nvSpPr>
          <p:cNvPr id="49" name="Text Box 7"/>
          <p:cNvSpPr txBox="1">
            <a:spLocks noChangeArrowheads="1"/>
          </p:cNvSpPr>
          <p:nvPr/>
        </p:nvSpPr>
        <p:spPr bwMode="auto">
          <a:xfrm>
            <a:off x="1695292" y="1942941"/>
            <a:ext cx="7373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sz="1200" b="1" dirty="0" smtClean="0">
                <a:solidFill>
                  <a:srgbClr val="FFFF00"/>
                </a:solidFill>
                <a:latin typeface="Calibri"/>
              </a:rPr>
              <a:t>Sonic 3</a:t>
            </a:r>
            <a:endParaRPr lang="en-US" sz="1200" b="1" dirty="0">
              <a:solidFill>
                <a:srgbClr val="FFFF00"/>
              </a:solidFill>
              <a:latin typeface="Calibri"/>
            </a:endParaRPr>
          </a:p>
        </p:txBody>
      </p:sp>
      <p:sp>
        <p:nvSpPr>
          <p:cNvPr id="50" name="Text Box 11"/>
          <p:cNvSpPr txBox="1">
            <a:spLocks noChangeArrowheads="1"/>
          </p:cNvSpPr>
          <p:nvPr/>
        </p:nvSpPr>
        <p:spPr bwMode="auto">
          <a:xfrm>
            <a:off x="6574105" y="3160735"/>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200" b="1" dirty="0" smtClean="0">
                <a:solidFill>
                  <a:srgbClr val="FFFF00"/>
                </a:solidFill>
                <a:cs typeface="Arial" charset="0"/>
              </a:rPr>
              <a:t>1158 Feet HAT</a:t>
            </a:r>
            <a:endParaRPr lang="en-US" sz="1200" b="1" dirty="0">
              <a:solidFill>
                <a:srgbClr val="FFFF00"/>
              </a:solidFill>
              <a:cs typeface="Arial" charset="0"/>
            </a:endParaRPr>
          </a:p>
        </p:txBody>
      </p:sp>
      <p:sp>
        <p:nvSpPr>
          <p:cNvPr id="51" name="Text Box 11"/>
          <p:cNvSpPr txBox="1">
            <a:spLocks noChangeArrowheads="1"/>
          </p:cNvSpPr>
          <p:nvPr/>
        </p:nvSpPr>
        <p:spPr bwMode="auto">
          <a:xfrm>
            <a:off x="2432607" y="1685968"/>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200" b="1" dirty="0" smtClean="0">
                <a:solidFill>
                  <a:srgbClr val="FFFF00"/>
                </a:solidFill>
                <a:cs typeface="Arial" charset="0"/>
              </a:rPr>
              <a:t>209 Feet HAT</a:t>
            </a:r>
            <a:endParaRPr lang="en-US" sz="1200" b="1" dirty="0">
              <a:solidFill>
                <a:srgbClr val="FFFF00"/>
              </a:solidFill>
              <a:cs typeface="Arial" charset="0"/>
            </a:endParaRPr>
          </a:p>
        </p:txBody>
      </p:sp>
      <p:pic>
        <p:nvPicPr>
          <p:cNvPr id="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212" y="5036380"/>
            <a:ext cx="1773188" cy="1327103"/>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30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JF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1149272"/>
            <a:ext cx="56943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5"/>
          <p:cNvSpPr>
            <a:spLocks noChangeAspect="1" noChangeArrowheads="1"/>
          </p:cNvSpPr>
          <p:nvPr/>
        </p:nvSpPr>
        <p:spPr bwMode="auto">
          <a:xfrm>
            <a:off x="5238750" y="4268709"/>
            <a:ext cx="109538" cy="109538"/>
          </a:xfrm>
          <a:prstGeom prst="ellipse">
            <a:avLst/>
          </a:pr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15364" name="Line 6"/>
          <p:cNvSpPr>
            <a:spLocks noChangeShapeType="1"/>
          </p:cNvSpPr>
          <p:nvPr/>
        </p:nvSpPr>
        <p:spPr bwMode="auto">
          <a:xfrm flipH="1">
            <a:off x="5295900" y="3039984"/>
            <a:ext cx="723900" cy="12858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5365" name="Line 7"/>
          <p:cNvSpPr>
            <a:spLocks noChangeShapeType="1"/>
          </p:cNvSpPr>
          <p:nvPr/>
        </p:nvSpPr>
        <p:spPr bwMode="auto">
          <a:xfrm>
            <a:off x="5153025" y="3487659"/>
            <a:ext cx="2162175" cy="1304925"/>
          </a:xfrm>
          <a:prstGeom prst="line">
            <a:avLst/>
          </a:prstGeom>
          <a:noFill/>
          <a:ln w="190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pic>
        <p:nvPicPr>
          <p:cNvPr id="15366" name="Picture 8" descr="airplaneaTransparent"/>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696481">
            <a:off x="5657850" y="370673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Oval 12"/>
          <p:cNvSpPr>
            <a:spLocks noChangeAspect="1" noChangeArrowheads="1"/>
          </p:cNvSpPr>
          <p:nvPr/>
        </p:nvSpPr>
        <p:spPr bwMode="auto">
          <a:xfrm>
            <a:off x="5172075" y="4182984"/>
            <a:ext cx="109538" cy="109538"/>
          </a:xfrm>
          <a:prstGeom prst="ellipse">
            <a:avLst/>
          </a:pr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13" name="Rectangle 2"/>
          <p:cNvSpPr>
            <a:spLocks noGrp="1" noChangeArrowheads="1"/>
          </p:cNvSpPr>
          <p:nvPr>
            <p:ph type="title" idx="4294967295"/>
          </p:nvPr>
        </p:nvSpPr>
        <p:spPr>
          <a:xfrm>
            <a:off x="457200" y="274638"/>
            <a:ext cx="8229600" cy="1143000"/>
          </a:xfrm>
        </p:spPr>
        <p:txBody>
          <a:bodyPr lIns="91440" tIns="45720" rIns="91440" bIns="45720">
            <a:normAutofit/>
          </a:bodyPr>
          <a:lstStyle/>
          <a:p>
            <a:r>
              <a:rPr lang="en-US" sz="2800" dirty="0"/>
              <a:t>JFK – Measurement Setup (Designed)</a:t>
            </a:r>
          </a:p>
        </p:txBody>
      </p:sp>
      <p:sp>
        <p:nvSpPr>
          <p:cNvPr id="14" name="Text Box 11"/>
          <p:cNvSpPr txBox="1">
            <a:spLocks noChangeArrowheads="1"/>
          </p:cNvSpPr>
          <p:nvPr/>
        </p:nvSpPr>
        <p:spPr bwMode="auto">
          <a:xfrm>
            <a:off x="5049715" y="3609502"/>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200" b="1" dirty="0" smtClean="0">
                <a:solidFill>
                  <a:srgbClr val="FFFF00"/>
                </a:solidFill>
                <a:cs typeface="Arial" charset="0"/>
              </a:rPr>
              <a:t>200 Feet HAT</a:t>
            </a:r>
            <a:endParaRPr lang="en-US" sz="1200" b="1" dirty="0">
              <a:solidFill>
                <a:srgbClr val="FFFF00"/>
              </a:solidFill>
              <a:cs typeface="Arial" charset="0"/>
            </a:endParaRPr>
          </a:p>
        </p:txBody>
      </p:sp>
      <p:sp>
        <p:nvSpPr>
          <p:cNvPr id="16" name="Text Box 11"/>
          <p:cNvSpPr txBox="1">
            <a:spLocks noChangeArrowheads="1"/>
          </p:cNvSpPr>
          <p:nvPr/>
        </p:nvSpPr>
        <p:spPr bwMode="auto">
          <a:xfrm>
            <a:off x="4281488" y="4325859"/>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200" b="1" dirty="0" smtClean="0">
                <a:solidFill>
                  <a:srgbClr val="FFFF00"/>
                </a:solidFill>
                <a:cs typeface="Arial" charset="0"/>
              </a:rPr>
              <a:t>FAA1</a:t>
            </a:r>
            <a:endParaRPr lang="en-US" sz="1200" b="1" dirty="0">
              <a:solidFill>
                <a:srgbClr val="FFFF00"/>
              </a:solidFill>
              <a:cs typeface="Arial" charset="0"/>
            </a:endParaRPr>
          </a:p>
        </p:txBody>
      </p:sp>
      <p:sp>
        <p:nvSpPr>
          <p:cNvPr id="17" name="Text Box 11"/>
          <p:cNvSpPr txBox="1">
            <a:spLocks noChangeArrowheads="1"/>
          </p:cNvSpPr>
          <p:nvPr/>
        </p:nvSpPr>
        <p:spPr bwMode="auto">
          <a:xfrm>
            <a:off x="3709064" y="4187359"/>
            <a:ext cx="2581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1200" b="1" dirty="0" smtClean="0">
                <a:solidFill>
                  <a:srgbClr val="FFFF00"/>
                </a:solidFill>
                <a:cs typeface="Arial" charset="0"/>
              </a:rPr>
              <a:t>Sonic</a:t>
            </a:r>
            <a:endParaRPr lang="en-US" sz="1200" b="1" dirty="0">
              <a:solidFill>
                <a:srgbClr val="FFFF00"/>
              </a:solidFill>
              <a:cs typeface="Arial" charset="0"/>
            </a:endParaRPr>
          </a:p>
        </p:txBody>
      </p:sp>
    </p:spTree>
    <p:extLst>
      <p:ext uri="{BB962C8B-B14F-4D97-AF65-F5344CB8AC3E}">
        <p14:creationId xmlns:p14="http://schemas.microsoft.com/office/powerpoint/2010/main" val="300428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274638"/>
            <a:ext cx="8229600" cy="1143000"/>
          </a:xfrm>
        </p:spPr>
        <p:txBody>
          <a:bodyPr lIns="91440" tIns="45720" rIns="91440" bIns="45720"/>
          <a:lstStyle/>
          <a:p>
            <a:r>
              <a:rPr lang="en-US" sz="2800" dirty="0" smtClean="0"/>
              <a:t>BOS – Current Measurement Setup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6" y="1150398"/>
            <a:ext cx="8631704" cy="520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135" y="5139876"/>
            <a:ext cx="1579452" cy="110372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Line 15"/>
          <p:cNvSpPr>
            <a:spLocks noChangeShapeType="1"/>
          </p:cNvSpPr>
          <p:nvPr/>
        </p:nvSpPr>
        <p:spPr bwMode="auto">
          <a:xfrm flipV="1">
            <a:off x="5231220" y="5233686"/>
            <a:ext cx="415249" cy="16383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1989451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63" y="1166813"/>
            <a:ext cx="3633787"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13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5163"/>
            <a:ext cx="2935288"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13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917700"/>
            <a:ext cx="3128962" cy="4389438"/>
          </a:xfrm>
          <a:prstGeom prst="rect">
            <a:avLst/>
          </a:prstGeom>
          <a:noFill/>
          <a:extLst>
            <a:ext uri="{909E8E84-426E-40DD-AFC4-6F175D3DCCD1}">
              <a14:hiddenFill xmlns:a14="http://schemas.microsoft.com/office/drawing/2010/main">
                <a:solidFill>
                  <a:srgbClr val="FFFFFF"/>
                </a:solidFill>
              </a14:hiddenFill>
            </a:ext>
          </a:extLst>
        </p:spPr>
      </p:pic>
      <p:pic>
        <p:nvPicPr>
          <p:cNvPr id="5714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25" y="3892550"/>
            <a:ext cx="29400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89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58200" cy="2667000"/>
          </a:xfrm>
        </p:spPr>
        <p:txBody>
          <a:bodyPr/>
          <a:lstStyle/>
          <a:p>
            <a:pPr algn="ctr"/>
            <a:r>
              <a:rPr lang="en-US" sz="3600" dirty="0" smtClean="0"/>
              <a:t>Backup</a:t>
            </a:r>
            <a:br>
              <a:rPr lang="en-US" sz="3600" dirty="0" smtClean="0"/>
            </a:br>
            <a:r>
              <a:rPr lang="en-US" sz="3600" dirty="0"/>
              <a:t/>
            </a:r>
            <a:br>
              <a:rPr lang="en-US" sz="3600" dirty="0"/>
            </a:br>
            <a:endParaRPr lang="en-US" sz="3200" dirty="0" smtClean="0"/>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33AC5F6-639D-4A34-928B-89CCEF3800ED}" type="slidenum">
              <a:rPr lang="en-US" sz="1400">
                <a:solidFill>
                  <a:schemeClr val="bg1"/>
                </a:solidFill>
              </a:rPr>
              <a:pPr algn="r" eaLnBrk="1" hangingPunct="1">
                <a:spcBef>
                  <a:spcPct val="0"/>
                </a:spcBef>
                <a:buFontTx/>
                <a:buNone/>
              </a:pPr>
              <a:t>2</a:t>
            </a:fld>
            <a:endParaRPr lang="en-US" sz="1400">
              <a:solidFill>
                <a:schemeClr val="bg1"/>
              </a:solidFill>
            </a:endParaRPr>
          </a:p>
        </p:txBody>
      </p:sp>
    </p:spTree>
    <p:extLst>
      <p:ext uri="{BB962C8B-B14F-4D97-AF65-F5344CB8AC3E}">
        <p14:creationId xmlns:p14="http://schemas.microsoft.com/office/powerpoint/2010/main" val="1682916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Screening Utility for Wake Vortex Encounters</a:t>
            </a:r>
            <a:endParaRPr lang="en-US" sz="2800" dirty="0"/>
          </a:p>
        </p:txBody>
      </p:sp>
      <p:sp>
        <p:nvSpPr>
          <p:cNvPr id="5" name="Rounded Rectangle 4"/>
          <p:cNvSpPr/>
          <p:nvPr/>
        </p:nvSpPr>
        <p:spPr bwMode="auto">
          <a:xfrm>
            <a:off x="739530" y="1569719"/>
            <a:ext cx="1737360" cy="96012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algn="ctr" eaLnBrk="1" hangingPunct="1"/>
            <a:r>
              <a:rPr lang="en-US" b="1" dirty="0" smtClean="0">
                <a:solidFill>
                  <a:srgbClr val="FFFFFF"/>
                </a:solidFill>
              </a:rPr>
              <a:t>Flight Data</a:t>
            </a:r>
          </a:p>
        </p:txBody>
      </p:sp>
      <p:grpSp>
        <p:nvGrpSpPr>
          <p:cNvPr id="20" name="Group 19"/>
          <p:cNvGrpSpPr/>
          <p:nvPr/>
        </p:nvGrpSpPr>
        <p:grpSpPr>
          <a:xfrm>
            <a:off x="2476890" y="1569719"/>
            <a:ext cx="3055230" cy="960120"/>
            <a:chOff x="2476890" y="1569719"/>
            <a:chExt cx="3055230" cy="960120"/>
          </a:xfrm>
        </p:grpSpPr>
        <p:sp>
          <p:nvSpPr>
            <p:cNvPr id="7" name="Rounded Rectangle 6"/>
            <p:cNvSpPr/>
            <p:nvPr/>
          </p:nvSpPr>
          <p:spPr bwMode="auto">
            <a:xfrm>
              <a:off x="3025530" y="1569719"/>
              <a:ext cx="2506590" cy="96012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noAutofit/>
            </a:bodyPr>
            <a:lstStyle/>
            <a:p>
              <a:pPr algn="ctr" eaLnBrk="1" hangingPunct="1"/>
              <a:r>
                <a:rPr lang="en-US" b="1" dirty="0" smtClean="0">
                  <a:solidFill>
                    <a:srgbClr val="FFFFFF"/>
                  </a:solidFill>
                </a:rPr>
                <a:t>Screening Utility</a:t>
              </a:r>
            </a:p>
          </p:txBody>
        </p:sp>
        <p:cxnSp>
          <p:nvCxnSpPr>
            <p:cNvPr id="10" name="Straight Arrow Connector 9"/>
            <p:cNvCxnSpPr/>
            <p:nvPr/>
          </p:nvCxnSpPr>
          <p:spPr bwMode="auto">
            <a:xfrm>
              <a:off x="2476890" y="2049779"/>
              <a:ext cx="548640" cy="0"/>
            </a:xfrm>
            <a:prstGeom prst="straightConnector1">
              <a:avLst/>
            </a:prstGeom>
            <a:solidFill>
              <a:schemeClr val="accent1"/>
            </a:solidFill>
            <a:ln w="66675" cap="flat" cmpd="sng" algn="ctr">
              <a:solidFill>
                <a:schemeClr val="tx1"/>
              </a:solidFill>
              <a:prstDash val="solid"/>
              <a:round/>
              <a:headEnd type="none" w="med" len="med"/>
              <a:tailEnd type="triangle"/>
            </a:ln>
            <a:effectLst/>
          </p:spPr>
        </p:cxnSp>
      </p:grpSp>
      <p:sp>
        <p:nvSpPr>
          <p:cNvPr id="9" name="Content Placeholder 2"/>
          <p:cNvSpPr txBox="1">
            <a:spLocks/>
          </p:cNvSpPr>
          <p:nvPr/>
        </p:nvSpPr>
        <p:spPr bwMode="auto">
          <a:xfrm>
            <a:off x="457200" y="2926080"/>
            <a:ext cx="8229600" cy="358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SzPct val="85000"/>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Blip>
                <a:blip r:embed="rId4"/>
              </a:buBlip>
              <a:defRPr sz="20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spcAft>
                <a:spcPts val="1200"/>
              </a:spcAft>
            </a:pPr>
            <a:r>
              <a:rPr lang="en-US" dirty="0" smtClean="0">
                <a:solidFill>
                  <a:srgbClr val="00264C"/>
                </a:solidFill>
              </a:rPr>
              <a:t>Complex, but automated process.</a:t>
            </a:r>
          </a:p>
          <a:p>
            <a:pPr>
              <a:spcAft>
                <a:spcPts val="1200"/>
              </a:spcAft>
            </a:pPr>
            <a:r>
              <a:rPr lang="en-US" dirty="0" smtClean="0">
                <a:solidFill>
                  <a:srgbClr val="00264C"/>
                </a:solidFill>
              </a:rPr>
              <a:t>Capable of ingesting large quantities and many forms of digital flight data.</a:t>
            </a:r>
          </a:p>
          <a:p>
            <a:pPr>
              <a:spcAft>
                <a:spcPts val="1200"/>
              </a:spcAft>
            </a:pPr>
            <a:r>
              <a:rPr lang="en-US" dirty="0" smtClean="0">
                <a:solidFill>
                  <a:srgbClr val="00264C"/>
                </a:solidFill>
              </a:rPr>
              <a:t>Capable of processing data from take-off to landing.</a:t>
            </a:r>
          </a:p>
          <a:p>
            <a:pPr>
              <a:spcAft>
                <a:spcPts val="1200"/>
              </a:spcAft>
            </a:pPr>
            <a:r>
              <a:rPr lang="en-US" dirty="0" smtClean="0">
                <a:solidFill>
                  <a:srgbClr val="00264C"/>
                </a:solidFill>
              </a:rPr>
              <a:t>Addresses a mixture of aircraft types and equipage.</a:t>
            </a:r>
          </a:p>
          <a:p>
            <a:pPr>
              <a:spcAft>
                <a:spcPts val="1200"/>
              </a:spcAft>
            </a:pPr>
            <a:r>
              <a:rPr lang="en-US" dirty="0" smtClean="0">
                <a:solidFill>
                  <a:srgbClr val="00264C"/>
                </a:solidFill>
              </a:rPr>
              <a:t>Produces an output identifying flight datasets which  have potential wake vortex encounter(s) within them.</a:t>
            </a:r>
            <a:endParaRPr lang="en-US" dirty="0">
              <a:solidFill>
                <a:srgbClr val="00264C"/>
              </a:solidFill>
            </a:endParaRPr>
          </a:p>
        </p:txBody>
      </p:sp>
      <p:grpSp>
        <p:nvGrpSpPr>
          <p:cNvPr id="18" name="Group 17"/>
          <p:cNvGrpSpPr/>
          <p:nvPr/>
        </p:nvGrpSpPr>
        <p:grpSpPr>
          <a:xfrm>
            <a:off x="5532120" y="1384528"/>
            <a:ext cx="3415665" cy="1333500"/>
            <a:chOff x="5532120" y="1384528"/>
            <a:chExt cx="3415665" cy="1333500"/>
          </a:xfrm>
          <a:effectLst>
            <a:outerShdw blurRad="76200" dir="13500000" sy="23000" kx="1200000" algn="br" rotWithShape="0">
              <a:prstClr val="black">
                <a:alpha val="20000"/>
              </a:prstClr>
            </a:outerShdw>
          </a:effectLst>
        </p:grpSpPr>
        <p:cxnSp>
          <p:nvCxnSpPr>
            <p:cNvPr id="25" name="Straight Arrow Connector 24"/>
            <p:cNvCxnSpPr/>
            <p:nvPr/>
          </p:nvCxnSpPr>
          <p:spPr bwMode="auto">
            <a:xfrm>
              <a:off x="5532120" y="2049779"/>
              <a:ext cx="653415" cy="1499"/>
            </a:xfrm>
            <a:prstGeom prst="straightConnector1">
              <a:avLst/>
            </a:prstGeom>
            <a:solidFill>
              <a:schemeClr val="accent1"/>
            </a:solidFill>
            <a:ln w="66675" cap="flat" cmpd="sng" algn="ctr">
              <a:solidFill>
                <a:schemeClr val="tx1"/>
              </a:solidFill>
              <a:prstDash val="solid"/>
              <a:round/>
              <a:headEnd type="none" w="med" len="med"/>
              <a:tailEnd type="triangle"/>
            </a:ln>
            <a:effectLst/>
          </p:spPr>
        </p:cxnSp>
        <p:pic>
          <p:nvPicPr>
            <p:cNvPr id="1026" name="Picture 2"/>
            <p:cNvPicPr>
              <a:picLocks noChangeAspect="1" noChangeArrowheads="1"/>
            </p:cNvPicPr>
            <p:nvPr/>
          </p:nvPicPr>
          <p:blipFill>
            <a:blip r:embed="rId5" cstate="print"/>
            <a:srcRect/>
            <a:stretch>
              <a:fillRect/>
            </a:stretch>
          </p:blipFill>
          <p:spPr bwMode="auto">
            <a:xfrm>
              <a:off x="6080760" y="1384528"/>
              <a:ext cx="2867025" cy="1333500"/>
            </a:xfrm>
            <a:prstGeom prst="rect">
              <a:avLst/>
            </a:prstGeom>
            <a:noFill/>
            <a:ln w="9525">
              <a:noFill/>
              <a:miter lim="800000"/>
              <a:headEnd/>
              <a:tailEnd/>
            </a:ln>
            <a:effectLst/>
          </p:spPr>
        </p:pic>
      </p:grpSp>
    </p:spTree>
    <p:extLst>
      <p:ext uri="{BB962C8B-B14F-4D97-AF65-F5344CB8AC3E}">
        <p14:creationId xmlns:p14="http://schemas.microsoft.com/office/powerpoint/2010/main" val="2946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Status on Data Processing for B737-800 Flight Data</a:t>
            </a:r>
            <a:endParaRPr lang="en-US" sz="2800" dirty="0"/>
          </a:p>
        </p:txBody>
      </p:sp>
      <p:sp>
        <p:nvSpPr>
          <p:cNvPr id="3" name="Content Placeholder 2"/>
          <p:cNvSpPr>
            <a:spLocks noGrp="1"/>
          </p:cNvSpPr>
          <p:nvPr>
            <p:ph idx="4294967295"/>
          </p:nvPr>
        </p:nvSpPr>
        <p:spPr>
          <a:xfrm>
            <a:off x="546893" y="990600"/>
            <a:ext cx="8050213" cy="5257800"/>
          </a:xfrm>
        </p:spPr>
        <p:txBody>
          <a:bodyPr/>
          <a:lstStyle/>
          <a:p>
            <a:pPr>
              <a:spcAft>
                <a:spcPts val="600"/>
              </a:spcAft>
            </a:pPr>
            <a:r>
              <a:rPr lang="en-US" dirty="0" smtClean="0"/>
              <a:t>Screening Utility has processed 53,721 B737-800 </a:t>
            </a:r>
            <a:r>
              <a:rPr lang="en-US" dirty="0"/>
              <a:t>flight data </a:t>
            </a:r>
            <a:r>
              <a:rPr lang="en-US" dirty="0" smtClean="0"/>
              <a:t>sets</a:t>
            </a:r>
          </a:p>
          <a:p>
            <a:pPr lvl="1">
              <a:spcAft>
                <a:spcPts val="600"/>
              </a:spcAft>
            </a:pPr>
            <a:r>
              <a:rPr lang="en-US" dirty="0" smtClean="0"/>
              <a:t>Full </a:t>
            </a:r>
            <a:r>
              <a:rPr lang="en-US" dirty="0"/>
              <a:t>Flights: Take-off to </a:t>
            </a:r>
            <a:r>
              <a:rPr lang="en-US" dirty="0" smtClean="0"/>
              <a:t>Landing</a:t>
            </a:r>
          </a:p>
          <a:p>
            <a:pPr lvl="1">
              <a:spcAft>
                <a:spcPts val="600"/>
              </a:spcAft>
            </a:pPr>
            <a:r>
              <a:rPr lang="en-US" dirty="0" smtClean="0"/>
              <a:t>Total of 86,755 hours of operational B737-800 carrier flight time</a:t>
            </a:r>
          </a:p>
          <a:p>
            <a:pPr lvl="1">
              <a:spcAft>
                <a:spcPts val="600"/>
              </a:spcAft>
            </a:pPr>
            <a:r>
              <a:rPr lang="en-US" dirty="0" smtClean="0"/>
              <a:t>680 potential wake encounters identified using a detection parameter tuned for the 737-800 flight characteristics</a:t>
            </a:r>
            <a:endParaRPr lang="en-US" dirty="0"/>
          </a:p>
          <a:p>
            <a:pPr>
              <a:spcAft>
                <a:spcPts val="600"/>
              </a:spcAft>
            </a:pPr>
            <a:r>
              <a:rPr lang="en-US" dirty="0" smtClean="0"/>
              <a:t>Stability of the software has been proven using operational carrier data.</a:t>
            </a:r>
          </a:p>
          <a:p>
            <a:pPr>
              <a:spcBef>
                <a:spcPts val="1800"/>
              </a:spcBef>
              <a:spcAft>
                <a:spcPts val="1600"/>
              </a:spcAft>
            </a:pPr>
            <a:r>
              <a:rPr lang="en-US" dirty="0" smtClean="0"/>
              <a:t>It has been shown for the B737-800, significant wake vortex encounters will be correctly identified in an efficient and automated manner while maintaining a minimal number of false indications.</a:t>
            </a:r>
          </a:p>
        </p:txBody>
      </p:sp>
    </p:spTree>
    <p:extLst>
      <p:ext uri="{BB962C8B-B14F-4D97-AF65-F5344CB8AC3E}">
        <p14:creationId xmlns:p14="http://schemas.microsoft.com/office/powerpoint/2010/main" val="16693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58200" cy="2667000"/>
          </a:xfrm>
        </p:spPr>
        <p:txBody>
          <a:bodyPr/>
          <a:lstStyle/>
          <a:p>
            <a:pPr algn="ctr"/>
            <a:r>
              <a:rPr lang="en-US" sz="3600" dirty="0" smtClean="0"/>
              <a:t>Wake Turbulence Mitigation for Departures (WTMD)</a:t>
            </a:r>
            <a:br>
              <a:rPr lang="en-US" sz="3600" dirty="0" smtClean="0"/>
            </a:br>
            <a:r>
              <a:rPr lang="en-US" sz="3600" dirty="0" smtClean="0"/>
              <a:t/>
            </a:r>
            <a:br>
              <a:rPr lang="en-US" sz="3600" dirty="0" smtClean="0"/>
            </a:br>
            <a:r>
              <a:rPr lang="en-US" sz="3200" dirty="0" smtClean="0"/>
              <a:t>F&amp;E Project 1A12A0</a:t>
            </a:r>
            <a:br>
              <a:rPr lang="en-US" sz="3200" dirty="0" smtClean="0"/>
            </a:br>
            <a:r>
              <a:rPr lang="en-US" sz="3200" dirty="0" smtClean="0"/>
              <a:t>CIP Project G06A.01-01</a:t>
            </a:r>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33AC5F6-639D-4A34-928B-89CCEF3800ED}" type="slidenum">
              <a:rPr lang="en-US" sz="1400">
                <a:solidFill>
                  <a:schemeClr val="bg1"/>
                </a:solidFill>
              </a:rPr>
              <a:pPr algn="r" eaLnBrk="1" hangingPunct="1">
                <a:spcBef>
                  <a:spcPct val="0"/>
                </a:spcBef>
                <a:buFontTx/>
                <a:buNone/>
              </a:pPr>
              <a:t>22</a:t>
            </a:fld>
            <a:endParaRPr lang="en-US" sz="1400">
              <a:solidFill>
                <a:schemeClr val="bg1"/>
              </a:solidFill>
            </a:endParaRPr>
          </a:p>
        </p:txBody>
      </p:sp>
    </p:spTree>
    <p:extLst>
      <p:ext uri="{BB962C8B-B14F-4D97-AF65-F5344CB8AC3E}">
        <p14:creationId xmlns:p14="http://schemas.microsoft.com/office/powerpoint/2010/main" val="341630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52400" y="228600"/>
            <a:ext cx="8991600" cy="609600"/>
          </a:xfrm>
        </p:spPr>
        <p:txBody>
          <a:bodyPr/>
          <a:lstStyle/>
          <a:p>
            <a:r>
              <a:rPr lang="en-US" sz="2800" smtClean="0"/>
              <a:t>Wake Turbulence Mitigation for Departures (WTMD)</a:t>
            </a:r>
          </a:p>
        </p:txBody>
      </p:sp>
      <p:sp>
        <p:nvSpPr>
          <p:cNvPr id="31747" name="Content Placeholder 2"/>
          <p:cNvSpPr>
            <a:spLocks noGrp="1"/>
          </p:cNvSpPr>
          <p:nvPr>
            <p:ph idx="4294967295"/>
          </p:nvPr>
        </p:nvSpPr>
        <p:spPr>
          <a:xfrm>
            <a:off x="87313" y="957263"/>
            <a:ext cx="8991600" cy="5062537"/>
          </a:xfrm>
        </p:spPr>
        <p:txBody>
          <a:bodyPr/>
          <a:lstStyle/>
          <a:p>
            <a:r>
              <a:rPr lang="en-US" sz="2000" dirty="0" smtClean="0"/>
              <a:t>Allows controllers to skip the 2-3 minute wait behind B757 and Heavy aircraft on departure </a:t>
            </a:r>
          </a:p>
          <a:p>
            <a:pPr lvl="1"/>
            <a:r>
              <a:rPr lang="en-US" sz="1800" dirty="0" smtClean="0"/>
              <a:t>Monitors for sufficient crosswind to prevent wakes from drifting onto the adjacent runway.</a:t>
            </a:r>
          </a:p>
          <a:p>
            <a:pPr lvl="1"/>
            <a:r>
              <a:rPr lang="en-US" sz="1800" dirty="0" smtClean="0"/>
              <a:t>At least 10 airports have consistent crosswinds, CSPR, and the traffic demand to benefit from WTMD in the US</a:t>
            </a:r>
          </a:p>
          <a:p>
            <a:pPr lvl="1"/>
            <a:r>
              <a:rPr lang="en-US" sz="1800" dirty="0" smtClean="0"/>
              <a:t>Enables 2-8 more departures per hour at eligible constrained airports</a:t>
            </a:r>
          </a:p>
          <a:p>
            <a:pPr lvl="1"/>
            <a:r>
              <a:rPr lang="en-US" sz="1800" dirty="0" smtClean="0"/>
              <a:t>Operational Demonstrations (IAH, SFO and MEM)  to begin June 2013</a:t>
            </a:r>
          </a:p>
          <a:p>
            <a:r>
              <a:rPr lang="en-US" sz="2000" dirty="0" smtClean="0"/>
              <a:t>Started with RE&amp;D funding</a:t>
            </a:r>
          </a:p>
          <a:p>
            <a:pPr lvl="1"/>
            <a:r>
              <a:rPr lang="en-US" sz="1800" dirty="0" smtClean="0"/>
              <a:t>Enable data collection, analysis and safety case development</a:t>
            </a:r>
          </a:p>
          <a:p>
            <a:r>
              <a:rPr lang="en-US" sz="2000" dirty="0" smtClean="0"/>
              <a:t>Operational demonstration, implementation funded under F&amp;E</a:t>
            </a:r>
          </a:p>
          <a:p>
            <a:pPr lvl="1"/>
            <a:r>
              <a:rPr lang="en-US" sz="1800" dirty="0" smtClean="0"/>
              <a:t>Table top prototype developed by NASA</a:t>
            </a:r>
          </a:p>
          <a:p>
            <a:pPr lvl="1"/>
            <a:r>
              <a:rPr lang="en-US" sz="1800" dirty="0" smtClean="0"/>
              <a:t>Entered into the AMS process</a:t>
            </a:r>
          </a:p>
          <a:p>
            <a:r>
              <a:rPr lang="en-US" sz="2000" dirty="0" smtClean="0"/>
              <a:t>SFO ATC Operational Use May 2013, IAH July 2013, MEM expected Sep 2013</a:t>
            </a:r>
          </a:p>
          <a:p>
            <a:pPr lvl="1">
              <a:buFontTx/>
              <a:buNone/>
            </a:pPr>
            <a:endParaRPr lang="en-US" dirty="0" smtClean="0"/>
          </a:p>
        </p:txBody>
      </p:sp>
      <p:sp>
        <p:nvSpPr>
          <p:cNvPr id="3174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82E149C-047F-4340-90D9-1BECF546CCF8}" type="slidenum">
              <a:rPr lang="en-US" sz="1400">
                <a:solidFill>
                  <a:srgbClr val="FFFFFF"/>
                </a:solidFill>
              </a:rPr>
              <a:pPr algn="r" eaLnBrk="1" hangingPunct="1">
                <a:spcBef>
                  <a:spcPct val="0"/>
                </a:spcBef>
                <a:buFontTx/>
                <a:buNone/>
              </a:pPr>
              <a:t>23</a:t>
            </a:fld>
            <a:endParaRPr lang="en-US" sz="1400">
              <a:solidFill>
                <a:srgbClr val="FFFFFF"/>
              </a:solidFill>
            </a:endParaRPr>
          </a:p>
        </p:txBody>
      </p:sp>
    </p:spTree>
    <p:extLst>
      <p:ext uri="{BB962C8B-B14F-4D97-AF65-F5344CB8AC3E}">
        <p14:creationId xmlns:p14="http://schemas.microsoft.com/office/powerpoint/2010/main" val="418519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JO 7110"/>
          <p:cNvPicPr>
            <a:picLocks noChangeAspect="1" noChangeArrowheads="1"/>
          </p:cNvPicPr>
          <p:nvPr/>
        </p:nvPicPr>
        <p:blipFill>
          <a:blip r:embed="rId3">
            <a:extLst>
              <a:ext uri="{28A0092B-C50C-407E-A947-70E740481C1C}">
                <a14:useLocalDpi xmlns:a14="http://schemas.microsoft.com/office/drawing/2010/main" val="0"/>
              </a:ext>
            </a:extLst>
          </a:blip>
          <a:srcRect b="46364"/>
          <a:stretch>
            <a:fillRect/>
          </a:stretch>
        </p:blipFill>
        <p:spPr bwMode="auto">
          <a:xfrm>
            <a:off x="685800" y="963613"/>
            <a:ext cx="75438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Grp="1" noChangeArrowheads="1"/>
          </p:cNvSpPr>
          <p:nvPr>
            <p:ph type="title"/>
          </p:nvPr>
        </p:nvSpPr>
        <p:spPr>
          <a:xfrm>
            <a:off x="457200" y="274638"/>
            <a:ext cx="8229600" cy="792162"/>
          </a:xfrm>
        </p:spPr>
        <p:txBody>
          <a:bodyPr/>
          <a:lstStyle/>
          <a:p>
            <a:pPr eaLnBrk="1" hangingPunct="1"/>
            <a:r>
              <a:rPr lang="en-US" sz="2800" b="1" smtClean="0"/>
              <a:t>WTMD – Approved</a:t>
            </a:r>
          </a:p>
        </p:txBody>
      </p:sp>
      <p:sp>
        <p:nvSpPr>
          <p:cNvPr id="30724"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6673F888-4E3B-4F4D-AA41-7F68E5C7AC4E}" type="slidenum">
              <a:rPr lang="en-US" sz="1400">
                <a:solidFill>
                  <a:srgbClr val="000000"/>
                </a:solidFill>
              </a:rPr>
              <a:pPr algn="r" eaLnBrk="1" hangingPunct="1">
                <a:spcBef>
                  <a:spcPct val="0"/>
                </a:spcBef>
                <a:buFontTx/>
                <a:buNone/>
              </a:pPr>
              <a:t>24</a:t>
            </a:fld>
            <a:endParaRPr lang="en-US" sz="1400">
              <a:solidFill>
                <a:srgbClr val="000000"/>
              </a:solidFill>
            </a:endParaRPr>
          </a:p>
        </p:txBody>
      </p:sp>
    </p:spTree>
    <p:extLst>
      <p:ext uri="{BB962C8B-B14F-4D97-AF65-F5344CB8AC3E}">
        <p14:creationId xmlns:p14="http://schemas.microsoft.com/office/powerpoint/2010/main" val="755805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76200" y="152400"/>
            <a:ext cx="9258300" cy="1143000"/>
          </a:xfrm>
        </p:spPr>
        <p:txBody>
          <a:bodyPr/>
          <a:lstStyle/>
          <a:p>
            <a:pPr eaLnBrk="1" hangingPunct="1"/>
            <a:r>
              <a:rPr lang="en-US" sz="2800" smtClean="0"/>
              <a:t>WTMD Overview: Wake Behavior – Data Collection</a:t>
            </a:r>
          </a:p>
        </p:txBody>
      </p:sp>
      <p:grpSp>
        <p:nvGrpSpPr>
          <p:cNvPr id="32771" name="Group 4"/>
          <p:cNvGrpSpPr>
            <a:grpSpLocks/>
          </p:cNvGrpSpPr>
          <p:nvPr/>
        </p:nvGrpSpPr>
        <p:grpSpPr bwMode="auto">
          <a:xfrm>
            <a:off x="60325" y="1503363"/>
            <a:ext cx="4511675" cy="2517775"/>
            <a:chOff x="649" y="1301"/>
            <a:chExt cx="4465" cy="2491"/>
          </a:xfrm>
        </p:grpSpPr>
        <p:graphicFrame>
          <p:nvGraphicFramePr>
            <p:cNvPr id="32832" name="Object 5"/>
            <p:cNvGraphicFramePr>
              <a:graphicFrameLocks noChangeAspect="1"/>
            </p:cNvGraphicFramePr>
            <p:nvPr/>
          </p:nvGraphicFramePr>
          <p:xfrm>
            <a:off x="649" y="1301"/>
            <a:ext cx="4465" cy="2491"/>
          </p:xfrm>
          <a:graphic>
            <a:graphicData uri="http://schemas.openxmlformats.org/presentationml/2006/ole">
              <mc:AlternateContent xmlns:mc="http://schemas.openxmlformats.org/markup-compatibility/2006">
                <mc:Choice xmlns:v="urn:schemas-microsoft-com:vml" Requires="v">
                  <p:oleObj spid="_x0000_s9256" name="Paint Shop Pro Image" r:id="rId4" imgW="9814634" imgH="6712195" progId="">
                    <p:embed/>
                  </p:oleObj>
                </mc:Choice>
                <mc:Fallback>
                  <p:oleObj name="Paint Shop Pro Image" r:id="rId4" imgW="9814634" imgH="67121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 y="1301"/>
                          <a:ext cx="4465" cy="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33" name="Line 6"/>
            <p:cNvSpPr>
              <a:spLocks noChangeShapeType="1"/>
            </p:cNvSpPr>
            <p:nvPr/>
          </p:nvSpPr>
          <p:spPr bwMode="auto">
            <a:xfrm>
              <a:off x="1315" y="1715"/>
              <a:ext cx="3360"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34" name="Line 7"/>
            <p:cNvSpPr>
              <a:spLocks noChangeShapeType="1"/>
            </p:cNvSpPr>
            <p:nvPr/>
          </p:nvSpPr>
          <p:spPr bwMode="auto">
            <a:xfrm>
              <a:off x="925" y="3377"/>
              <a:ext cx="3360"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35" name="Group 8"/>
            <p:cNvGrpSpPr>
              <a:grpSpLocks/>
            </p:cNvGrpSpPr>
            <p:nvPr/>
          </p:nvGrpSpPr>
          <p:grpSpPr bwMode="auto">
            <a:xfrm>
              <a:off x="1270" y="2405"/>
              <a:ext cx="986" cy="192"/>
              <a:chOff x="1725" y="2160"/>
              <a:chExt cx="986" cy="192"/>
            </a:xfrm>
          </p:grpSpPr>
          <p:sp>
            <p:nvSpPr>
              <p:cNvPr id="32838" name="Rectangle 9"/>
              <p:cNvSpPr>
                <a:spLocks noChangeArrowheads="1"/>
              </p:cNvSpPr>
              <p:nvPr/>
            </p:nvSpPr>
            <p:spPr bwMode="auto">
              <a:xfrm>
                <a:off x="1725" y="2187"/>
                <a:ext cx="963" cy="117"/>
              </a:xfrm>
              <a:prstGeom prst="rect">
                <a:avLst/>
              </a:prstGeom>
              <a:solidFill>
                <a:srgbClr val="C0C0C0"/>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39" name="Line 10"/>
              <p:cNvSpPr>
                <a:spLocks noChangeShapeType="1"/>
              </p:cNvSpPr>
              <p:nvPr/>
            </p:nvSpPr>
            <p:spPr bwMode="auto">
              <a:xfrm>
                <a:off x="1738" y="2244"/>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40" name="Group 11"/>
              <p:cNvGrpSpPr>
                <a:grpSpLocks/>
              </p:cNvGrpSpPr>
              <p:nvPr/>
            </p:nvGrpSpPr>
            <p:grpSpPr bwMode="auto">
              <a:xfrm>
                <a:off x="2499" y="2173"/>
                <a:ext cx="212" cy="177"/>
                <a:chOff x="1400" y="2659"/>
                <a:chExt cx="223" cy="216"/>
              </a:xfrm>
            </p:grpSpPr>
            <p:sp>
              <p:nvSpPr>
                <p:cNvPr id="32843" name="Freeform 12"/>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4" name="Freeform 1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5" name="Freeform 14"/>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1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7" name="Freeform 1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8" name="Freeform 1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9" name="Freeform 1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0" name="Freeform 1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841" name="Line 20"/>
              <p:cNvSpPr>
                <a:spLocks noChangeShapeType="1"/>
              </p:cNvSpPr>
              <p:nvPr/>
            </p:nvSpPr>
            <p:spPr bwMode="auto">
              <a:xfrm flipH="1" flipV="1">
                <a:off x="2208" y="2352"/>
                <a:ext cx="314"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2" name="Line 21"/>
              <p:cNvSpPr>
                <a:spLocks noChangeShapeType="1"/>
              </p:cNvSpPr>
              <p:nvPr/>
            </p:nvSpPr>
            <p:spPr bwMode="auto">
              <a:xfrm flipH="1" flipV="1">
                <a:off x="2208" y="2160"/>
                <a:ext cx="314"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36" name="Text Box 22"/>
            <p:cNvSpPr txBox="1">
              <a:spLocks noChangeArrowheads="1"/>
            </p:cNvSpPr>
            <p:nvPr/>
          </p:nvSpPr>
          <p:spPr bwMode="auto">
            <a:xfrm>
              <a:off x="1981" y="3185"/>
              <a:ext cx="245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sp>
          <p:nvSpPr>
            <p:cNvPr id="32837" name="Text Box 23"/>
            <p:cNvSpPr txBox="1">
              <a:spLocks noChangeArrowheads="1"/>
            </p:cNvSpPr>
            <p:nvPr/>
          </p:nvSpPr>
          <p:spPr bwMode="auto">
            <a:xfrm>
              <a:off x="1972" y="1499"/>
              <a:ext cx="2325"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grpSp>
      <p:grpSp>
        <p:nvGrpSpPr>
          <p:cNvPr id="32772" name="Group 24"/>
          <p:cNvGrpSpPr>
            <a:grpSpLocks/>
          </p:cNvGrpSpPr>
          <p:nvPr/>
        </p:nvGrpSpPr>
        <p:grpSpPr bwMode="auto">
          <a:xfrm>
            <a:off x="684213" y="3214688"/>
            <a:ext cx="1528762" cy="212725"/>
            <a:chOff x="1280" y="2814"/>
            <a:chExt cx="963" cy="134"/>
          </a:xfrm>
        </p:grpSpPr>
        <p:grpSp>
          <p:nvGrpSpPr>
            <p:cNvPr id="32820" name="Group 25"/>
            <p:cNvGrpSpPr>
              <a:grpSpLocks/>
            </p:cNvGrpSpPr>
            <p:nvPr/>
          </p:nvGrpSpPr>
          <p:grpSpPr bwMode="auto">
            <a:xfrm>
              <a:off x="1280" y="2821"/>
              <a:ext cx="963" cy="117"/>
              <a:chOff x="131" y="2199"/>
              <a:chExt cx="963" cy="117"/>
            </a:xfrm>
          </p:grpSpPr>
          <p:sp>
            <p:nvSpPr>
              <p:cNvPr id="32830" name="Rectangle 26"/>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31" name="Line 27"/>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21" name="Group 28"/>
            <p:cNvGrpSpPr>
              <a:grpSpLocks/>
            </p:cNvGrpSpPr>
            <p:nvPr/>
          </p:nvGrpSpPr>
          <p:grpSpPr bwMode="auto">
            <a:xfrm>
              <a:off x="1324" y="2814"/>
              <a:ext cx="176" cy="134"/>
              <a:chOff x="1400" y="2659"/>
              <a:chExt cx="223" cy="216"/>
            </a:xfrm>
          </p:grpSpPr>
          <p:sp>
            <p:nvSpPr>
              <p:cNvPr id="32822" name="Freeform 29"/>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30"/>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4" name="Freeform 31"/>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32"/>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6" name="Freeform 3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34"/>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8" name="Freeform 3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Freeform 36"/>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2773" name="Group 37"/>
          <p:cNvGrpSpPr>
            <a:grpSpLocks/>
          </p:cNvGrpSpPr>
          <p:nvPr/>
        </p:nvGrpSpPr>
        <p:grpSpPr bwMode="auto">
          <a:xfrm>
            <a:off x="695325" y="1970088"/>
            <a:ext cx="1528763" cy="212725"/>
            <a:chOff x="1280" y="2814"/>
            <a:chExt cx="963" cy="134"/>
          </a:xfrm>
        </p:grpSpPr>
        <p:grpSp>
          <p:nvGrpSpPr>
            <p:cNvPr id="32808" name="Group 38"/>
            <p:cNvGrpSpPr>
              <a:grpSpLocks/>
            </p:cNvGrpSpPr>
            <p:nvPr/>
          </p:nvGrpSpPr>
          <p:grpSpPr bwMode="auto">
            <a:xfrm>
              <a:off x="1280" y="2821"/>
              <a:ext cx="963" cy="117"/>
              <a:chOff x="131" y="2199"/>
              <a:chExt cx="963" cy="117"/>
            </a:xfrm>
          </p:grpSpPr>
          <p:sp>
            <p:nvSpPr>
              <p:cNvPr id="32818" name="Rectangle 39"/>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19" name="Line 40"/>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9" name="Group 41"/>
            <p:cNvGrpSpPr>
              <a:grpSpLocks/>
            </p:cNvGrpSpPr>
            <p:nvPr/>
          </p:nvGrpSpPr>
          <p:grpSpPr bwMode="auto">
            <a:xfrm>
              <a:off x="1324" y="2814"/>
              <a:ext cx="176" cy="134"/>
              <a:chOff x="1400" y="2659"/>
              <a:chExt cx="223" cy="216"/>
            </a:xfrm>
          </p:grpSpPr>
          <p:sp>
            <p:nvSpPr>
              <p:cNvPr id="32810" name="Freeform 42"/>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43"/>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2" name="Freeform 44"/>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45"/>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4" name="Freeform 4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4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16" name="Freeform 4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4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aphicFrame>
        <p:nvGraphicFramePr>
          <p:cNvPr id="32774" name="Object 2"/>
          <p:cNvGraphicFramePr>
            <a:graphicFrameLocks noChangeAspect="1"/>
          </p:cNvGraphicFramePr>
          <p:nvPr/>
        </p:nvGraphicFramePr>
        <p:xfrm>
          <a:off x="5029200" y="2811463"/>
          <a:ext cx="4114800" cy="2814637"/>
        </p:xfrm>
        <a:graphic>
          <a:graphicData uri="http://schemas.openxmlformats.org/presentationml/2006/ole">
            <mc:AlternateContent xmlns:mc="http://schemas.openxmlformats.org/markup-compatibility/2006">
              <mc:Choice xmlns:v="urn:schemas-microsoft-com:vml" Requires="v">
                <p:oleObj spid="_x0000_s9257" name="Paint Shop Pro Image" r:id="rId6" imgW="9814634" imgH="6712195" progId="">
                  <p:embed/>
                </p:oleObj>
              </mc:Choice>
              <mc:Fallback>
                <p:oleObj name="Paint Shop Pro Image" r:id="rId6" imgW="9814634" imgH="6712195"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811463"/>
                        <a:ext cx="41148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775" name="Group 9"/>
          <p:cNvGrpSpPr>
            <a:grpSpLocks/>
          </p:cNvGrpSpPr>
          <p:nvPr/>
        </p:nvGrpSpPr>
        <p:grpSpPr bwMode="auto">
          <a:xfrm>
            <a:off x="5608638" y="4648200"/>
            <a:ext cx="1528762" cy="212725"/>
            <a:chOff x="1280" y="2814"/>
            <a:chExt cx="963" cy="134"/>
          </a:xfrm>
        </p:grpSpPr>
        <p:grpSp>
          <p:nvGrpSpPr>
            <p:cNvPr id="32796" name="Group 10"/>
            <p:cNvGrpSpPr>
              <a:grpSpLocks/>
            </p:cNvGrpSpPr>
            <p:nvPr/>
          </p:nvGrpSpPr>
          <p:grpSpPr bwMode="auto">
            <a:xfrm>
              <a:off x="1280" y="2821"/>
              <a:ext cx="963" cy="117"/>
              <a:chOff x="131" y="2199"/>
              <a:chExt cx="963" cy="117"/>
            </a:xfrm>
          </p:grpSpPr>
          <p:sp>
            <p:nvSpPr>
              <p:cNvPr id="32806" name="Rectangle 11"/>
              <p:cNvSpPr>
                <a:spLocks noChangeArrowheads="1"/>
              </p:cNvSpPr>
              <p:nvPr/>
            </p:nvSpPr>
            <p:spPr bwMode="auto">
              <a:xfrm>
                <a:off x="131" y="2199"/>
                <a:ext cx="963" cy="117"/>
              </a:xfrm>
              <a:prstGeom prst="rect">
                <a:avLst/>
              </a:prstGeom>
              <a:solidFill>
                <a:srgbClr val="C0C0C0">
                  <a:alpha val="23921"/>
                </a:srgbClr>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807" name="Line 12"/>
              <p:cNvSpPr>
                <a:spLocks noChangeShapeType="1"/>
              </p:cNvSpPr>
              <p:nvPr/>
            </p:nvSpPr>
            <p:spPr bwMode="auto">
              <a:xfrm>
                <a:off x="144" y="2256"/>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97" name="Group 13"/>
            <p:cNvGrpSpPr>
              <a:grpSpLocks/>
            </p:cNvGrpSpPr>
            <p:nvPr/>
          </p:nvGrpSpPr>
          <p:grpSpPr bwMode="auto">
            <a:xfrm>
              <a:off x="1324" y="2814"/>
              <a:ext cx="176" cy="134"/>
              <a:chOff x="1400" y="2659"/>
              <a:chExt cx="223" cy="216"/>
            </a:xfrm>
          </p:grpSpPr>
          <p:sp>
            <p:nvSpPr>
              <p:cNvPr id="32798" name="Freeform 14"/>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15"/>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0" name="Freeform 16"/>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17"/>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2" name="Freeform 18"/>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19"/>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4" name="Freeform 20"/>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21"/>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2776" name="Group 22"/>
          <p:cNvGrpSpPr>
            <a:grpSpLocks/>
          </p:cNvGrpSpPr>
          <p:nvPr/>
        </p:nvGrpSpPr>
        <p:grpSpPr bwMode="auto">
          <a:xfrm>
            <a:off x="5608638" y="3644900"/>
            <a:ext cx="1639887" cy="603250"/>
            <a:chOff x="1280" y="1837"/>
            <a:chExt cx="1033" cy="380"/>
          </a:xfrm>
        </p:grpSpPr>
        <p:sp>
          <p:nvSpPr>
            <p:cNvPr id="32783" name="Rectangle 23"/>
            <p:cNvSpPr>
              <a:spLocks noChangeArrowheads="1"/>
            </p:cNvSpPr>
            <p:nvPr/>
          </p:nvSpPr>
          <p:spPr bwMode="auto">
            <a:xfrm>
              <a:off x="1280" y="2033"/>
              <a:ext cx="963" cy="117"/>
            </a:xfrm>
            <a:prstGeom prst="rect">
              <a:avLst/>
            </a:prstGeom>
            <a:solidFill>
              <a:srgbClr val="C0C0C0"/>
            </a:solidFill>
            <a:ln w="9525">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32784" name="Line 24"/>
            <p:cNvSpPr>
              <a:spLocks noChangeShapeType="1"/>
            </p:cNvSpPr>
            <p:nvPr/>
          </p:nvSpPr>
          <p:spPr bwMode="auto">
            <a:xfrm>
              <a:off x="1293" y="2090"/>
              <a:ext cx="902" cy="3"/>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785" name="Group 25"/>
            <p:cNvGrpSpPr>
              <a:grpSpLocks/>
            </p:cNvGrpSpPr>
            <p:nvPr/>
          </p:nvGrpSpPr>
          <p:grpSpPr bwMode="auto">
            <a:xfrm>
              <a:off x="2054" y="2019"/>
              <a:ext cx="212" cy="177"/>
              <a:chOff x="1400" y="2659"/>
              <a:chExt cx="223" cy="216"/>
            </a:xfrm>
          </p:grpSpPr>
          <p:sp>
            <p:nvSpPr>
              <p:cNvPr id="32788" name="Freeform 26"/>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27"/>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0" name="Freeform 28"/>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29"/>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2" name="Freeform 30"/>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223 w 223"/>
                  <a:gd name="T29" fmla="*/ 112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2"/>
                  <a:gd name="T47" fmla="*/ 223 w 22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lnTo>
                      <a:pt x="223"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31"/>
              <p:cNvSpPr>
                <a:spLocks/>
              </p:cNvSpPr>
              <p:nvPr/>
            </p:nvSpPr>
            <p:spPr bwMode="auto">
              <a:xfrm>
                <a:off x="1400" y="2659"/>
                <a:ext cx="223" cy="112"/>
              </a:xfrm>
              <a:custGeom>
                <a:avLst/>
                <a:gdLst>
                  <a:gd name="T0" fmla="*/ 223 w 223"/>
                  <a:gd name="T1" fmla="*/ 112 h 112"/>
                  <a:gd name="T2" fmla="*/ 211 w 223"/>
                  <a:gd name="T3" fmla="*/ 96 h 112"/>
                  <a:gd name="T4" fmla="*/ 155 w 223"/>
                  <a:gd name="T5" fmla="*/ 91 h 112"/>
                  <a:gd name="T6" fmla="*/ 134 w 223"/>
                  <a:gd name="T7" fmla="*/ 68 h 112"/>
                  <a:gd name="T8" fmla="*/ 161 w 223"/>
                  <a:gd name="T9" fmla="*/ 68 h 112"/>
                  <a:gd name="T10" fmla="*/ 161 w 223"/>
                  <a:gd name="T11" fmla="*/ 55 h 112"/>
                  <a:gd name="T12" fmla="*/ 127 w 223"/>
                  <a:gd name="T13" fmla="*/ 55 h 112"/>
                  <a:gd name="T14" fmla="*/ 71 w 223"/>
                  <a:gd name="T15" fmla="*/ 0 h 112"/>
                  <a:gd name="T16" fmla="*/ 50 w 223"/>
                  <a:gd name="T17" fmla="*/ 0 h 112"/>
                  <a:gd name="T18" fmla="*/ 98 w 223"/>
                  <a:gd name="T19" fmla="*/ 91 h 112"/>
                  <a:gd name="T20" fmla="*/ 50 w 223"/>
                  <a:gd name="T21" fmla="*/ 91 h 112"/>
                  <a:gd name="T22" fmla="*/ 21 w 223"/>
                  <a:gd name="T23" fmla="*/ 62 h 112"/>
                  <a:gd name="T24" fmla="*/ 0 w 223"/>
                  <a:gd name="T25" fmla="*/ 62 h 112"/>
                  <a:gd name="T26" fmla="*/ 21 w 223"/>
                  <a:gd name="T27" fmla="*/ 105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2"/>
                  <a:gd name="T44" fmla="*/ 223 w 223"/>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2">
                    <a:moveTo>
                      <a:pt x="223" y="112"/>
                    </a:moveTo>
                    <a:lnTo>
                      <a:pt x="211" y="96"/>
                    </a:lnTo>
                    <a:lnTo>
                      <a:pt x="155" y="91"/>
                    </a:lnTo>
                    <a:lnTo>
                      <a:pt x="134" y="68"/>
                    </a:lnTo>
                    <a:lnTo>
                      <a:pt x="161" y="68"/>
                    </a:lnTo>
                    <a:lnTo>
                      <a:pt x="161" y="55"/>
                    </a:lnTo>
                    <a:lnTo>
                      <a:pt x="127" y="55"/>
                    </a:lnTo>
                    <a:lnTo>
                      <a:pt x="71" y="0"/>
                    </a:lnTo>
                    <a:lnTo>
                      <a:pt x="50" y="0"/>
                    </a:lnTo>
                    <a:lnTo>
                      <a:pt x="98" y="91"/>
                    </a:lnTo>
                    <a:lnTo>
                      <a:pt x="50" y="91"/>
                    </a:lnTo>
                    <a:lnTo>
                      <a:pt x="21" y="62"/>
                    </a:lnTo>
                    <a:lnTo>
                      <a:pt x="0" y="62"/>
                    </a:lnTo>
                    <a:lnTo>
                      <a:pt x="21" y="10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4" name="Freeform 32"/>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223 w 223"/>
                  <a:gd name="T29" fmla="*/ 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111"/>
                  <a:gd name="T47" fmla="*/ 223 w 22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lnTo>
                      <a:pt x="2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33"/>
              <p:cNvSpPr>
                <a:spLocks/>
              </p:cNvSpPr>
              <p:nvPr/>
            </p:nvSpPr>
            <p:spPr bwMode="auto">
              <a:xfrm>
                <a:off x="1400" y="2764"/>
                <a:ext cx="223" cy="111"/>
              </a:xfrm>
              <a:custGeom>
                <a:avLst/>
                <a:gdLst>
                  <a:gd name="T0" fmla="*/ 223 w 223"/>
                  <a:gd name="T1" fmla="*/ 7 h 111"/>
                  <a:gd name="T2" fmla="*/ 211 w 223"/>
                  <a:gd name="T3" fmla="*/ 13 h 111"/>
                  <a:gd name="T4" fmla="*/ 155 w 223"/>
                  <a:gd name="T5" fmla="*/ 13 h 111"/>
                  <a:gd name="T6" fmla="*/ 134 w 223"/>
                  <a:gd name="T7" fmla="*/ 34 h 111"/>
                  <a:gd name="T8" fmla="*/ 161 w 223"/>
                  <a:gd name="T9" fmla="*/ 34 h 111"/>
                  <a:gd name="T10" fmla="*/ 161 w 223"/>
                  <a:gd name="T11" fmla="*/ 47 h 111"/>
                  <a:gd name="T12" fmla="*/ 127 w 223"/>
                  <a:gd name="T13" fmla="*/ 47 h 111"/>
                  <a:gd name="T14" fmla="*/ 71 w 223"/>
                  <a:gd name="T15" fmla="*/ 104 h 111"/>
                  <a:gd name="T16" fmla="*/ 43 w 223"/>
                  <a:gd name="T17" fmla="*/ 111 h 111"/>
                  <a:gd name="T18" fmla="*/ 98 w 223"/>
                  <a:gd name="T19" fmla="*/ 13 h 111"/>
                  <a:gd name="T20" fmla="*/ 50 w 223"/>
                  <a:gd name="T21" fmla="*/ 13 h 111"/>
                  <a:gd name="T22" fmla="*/ 21 w 223"/>
                  <a:gd name="T23" fmla="*/ 41 h 111"/>
                  <a:gd name="T24" fmla="*/ 0 w 223"/>
                  <a:gd name="T25" fmla="*/ 41 h 111"/>
                  <a:gd name="T26" fmla="*/ 21 w 223"/>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3"/>
                  <a:gd name="T43" fmla="*/ 0 h 111"/>
                  <a:gd name="T44" fmla="*/ 223 w 223"/>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3" h="111">
                    <a:moveTo>
                      <a:pt x="223" y="7"/>
                    </a:moveTo>
                    <a:lnTo>
                      <a:pt x="211" y="13"/>
                    </a:lnTo>
                    <a:lnTo>
                      <a:pt x="155" y="13"/>
                    </a:lnTo>
                    <a:lnTo>
                      <a:pt x="134" y="34"/>
                    </a:lnTo>
                    <a:lnTo>
                      <a:pt x="161" y="34"/>
                    </a:lnTo>
                    <a:lnTo>
                      <a:pt x="161" y="47"/>
                    </a:lnTo>
                    <a:lnTo>
                      <a:pt x="127" y="47"/>
                    </a:lnTo>
                    <a:lnTo>
                      <a:pt x="71" y="104"/>
                    </a:lnTo>
                    <a:lnTo>
                      <a:pt x="43" y="111"/>
                    </a:lnTo>
                    <a:lnTo>
                      <a:pt x="98" y="13"/>
                    </a:lnTo>
                    <a:lnTo>
                      <a:pt x="50" y="13"/>
                    </a:lnTo>
                    <a:lnTo>
                      <a:pt x="21" y="41"/>
                    </a:lnTo>
                    <a:lnTo>
                      <a:pt x="0" y="41"/>
                    </a:lnTo>
                    <a:lnTo>
                      <a:pt x="2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786" name="Arc 34"/>
            <p:cNvSpPr>
              <a:spLocks/>
            </p:cNvSpPr>
            <p:nvPr/>
          </p:nvSpPr>
          <p:spPr bwMode="auto">
            <a:xfrm rot="5160290" flipV="1">
              <a:off x="1821" y="1552"/>
              <a:ext cx="208" cy="777"/>
            </a:xfrm>
            <a:custGeom>
              <a:avLst/>
              <a:gdLst>
                <a:gd name="T0" fmla="*/ 0 w 20576"/>
                <a:gd name="T1" fmla="*/ 0 h 20100"/>
                <a:gd name="T2" fmla="*/ 0 w 20576"/>
                <a:gd name="T3" fmla="*/ 0 h 20100"/>
                <a:gd name="T4" fmla="*/ 0 w 20576"/>
                <a:gd name="T5" fmla="*/ 0 h 20100"/>
                <a:gd name="T6" fmla="*/ 0 60000 65536"/>
                <a:gd name="T7" fmla="*/ 0 60000 65536"/>
                <a:gd name="T8" fmla="*/ 0 60000 65536"/>
                <a:gd name="T9" fmla="*/ 0 w 20576"/>
                <a:gd name="T10" fmla="*/ 0 h 20100"/>
                <a:gd name="T11" fmla="*/ 20576 w 20576"/>
                <a:gd name="T12" fmla="*/ 20100 h 20100"/>
              </a:gdLst>
              <a:ahLst/>
              <a:cxnLst>
                <a:cxn ang="T6">
                  <a:pos x="T0" y="T1"/>
                </a:cxn>
                <a:cxn ang="T7">
                  <a:pos x="T2" y="T3"/>
                </a:cxn>
                <a:cxn ang="T8">
                  <a:pos x="T4" y="T5"/>
                </a:cxn>
              </a:cxnLst>
              <a:rect l="T9" t="T10" r="T11" b="T12"/>
              <a:pathLst>
                <a:path w="20576" h="20100" fill="none" extrusionOk="0">
                  <a:moveTo>
                    <a:pt x="7909" y="0"/>
                  </a:moveTo>
                  <a:cubicBezTo>
                    <a:pt x="13950" y="2377"/>
                    <a:pt x="18601" y="7345"/>
                    <a:pt x="20576" y="13528"/>
                  </a:cubicBezTo>
                </a:path>
                <a:path w="20576" h="20100" stroke="0" extrusionOk="0">
                  <a:moveTo>
                    <a:pt x="7909" y="0"/>
                  </a:moveTo>
                  <a:cubicBezTo>
                    <a:pt x="13950" y="2377"/>
                    <a:pt x="18601" y="7345"/>
                    <a:pt x="20576" y="13528"/>
                  </a:cubicBezTo>
                  <a:lnTo>
                    <a:pt x="0" y="20100"/>
                  </a:lnTo>
                  <a:lnTo>
                    <a:pt x="7909" y="0"/>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2787" name="Arc 35"/>
            <p:cNvSpPr>
              <a:spLocks/>
            </p:cNvSpPr>
            <p:nvPr/>
          </p:nvSpPr>
          <p:spPr bwMode="auto">
            <a:xfrm rot="5160290" flipV="1">
              <a:off x="1821" y="1724"/>
              <a:ext cx="208" cy="777"/>
            </a:xfrm>
            <a:custGeom>
              <a:avLst/>
              <a:gdLst>
                <a:gd name="T0" fmla="*/ 0 w 20576"/>
                <a:gd name="T1" fmla="*/ 0 h 20100"/>
                <a:gd name="T2" fmla="*/ 0 w 20576"/>
                <a:gd name="T3" fmla="*/ 0 h 20100"/>
                <a:gd name="T4" fmla="*/ 0 w 20576"/>
                <a:gd name="T5" fmla="*/ 0 h 20100"/>
                <a:gd name="T6" fmla="*/ 0 60000 65536"/>
                <a:gd name="T7" fmla="*/ 0 60000 65536"/>
                <a:gd name="T8" fmla="*/ 0 60000 65536"/>
                <a:gd name="T9" fmla="*/ 0 w 20576"/>
                <a:gd name="T10" fmla="*/ 0 h 20100"/>
                <a:gd name="T11" fmla="*/ 20576 w 20576"/>
                <a:gd name="T12" fmla="*/ 20100 h 20100"/>
              </a:gdLst>
              <a:ahLst/>
              <a:cxnLst>
                <a:cxn ang="T6">
                  <a:pos x="T0" y="T1"/>
                </a:cxn>
                <a:cxn ang="T7">
                  <a:pos x="T2" y="T3"/>
                </a:cxn>
                <a:cxn ang="T8">
                  <a:pos x="T4" y="T5"/>
                </a:cxn>
              </a:cxnLst>
              <a:rect l="T9" t="T10" r="T11" b="T12"/>
              <a:pathLst>
                <a:path w="20576" h="20100" fill="none" extrusionOk="0">
                  <a:moveTo>
                    <a:pt x="7909" y="0"/>
                  </a:moveTo>
                  <a:cubicBezTo>
                    <a:pt x="13950" y="2377"/>
                    <a:pt x="18601" y="7345"/>
                    <a:pt x="20576" y="13528"/>
                  </a:cubicBezTo>
                </a:path>
                <a:path w="20576" h="20100" stroke="0" extrusionOk="0">
                  <a:moveTo>
                    <a:pt x="7909" y="0"/>
                  </a:moveTo>
                  <a:cubicBezTo>
                    <a:pt x="13950" y="2377"/>
                    <a:pt x="18601" y="7345"/>
                    <a:pt x="20576" y="13528"/>
                  </a:cubicBezTo>
                  <a:lnTo>
                    <a:pt x="0" y="20100"/>
                  </a:lnTo>
                  <a:lnTo>
                    <a:pt x="7909" y="0"/>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32777" name="Text Box 36"/>
          <p:cNvSpPr txBox="1">
            <a:spLocks noChangeArrowheads="1"/>
          </p:cNvSpPr>
          <p:nvPr/>
        </p:nvSpPr>
        <p:spPr bwMode="auto">
          <a:xfrm>
            <a:off x="5849938" y="2286000"/>
            <a:ext cx="2951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400" b="1">
                <a:solidFill>
                  <a:srgbClr val="1D2F68"/>
                </a:solidFill>
              </a:rPr>
              <a:t>CW: 3+ Kt Surface Wind Away </a:t>
            </a:r>
          </a:p>
          <a:p>
            <a:pPr algn="ctr" eaLnBrk="1" hangingPunct="1"/>
            <a:r>
              <a:rPr lang="en-US" sz="1400" b="1">
                <a:solidFill>
                  <a:srgbClr val="1D2F68"/>
                </a:solidFill>
              </a:rPr>
              <a:t>from Wake-Independent Runway</a:t>
            </a:r>
          </a:p>
        </p:txBody>
      </p:sp>
      <p:sp>
        <p:nvSpPr>
          <p:cNvPr id="32778" name="Line 37"/>
          <p:cNvSpPr>
            <a:spLocks noChangeShapeType="1"/>
          </p:cNvSpPr>
          <p:nvPr/>
        </p:nvSpPr>
        <p:spPr bwMode="auto">
          <a:xfrm flipV="1">
            <a:off x="8572500" y="4229100"/>
            <a:ext cx="0" cy="60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Rectangle 1"/>
          <p:cNvSpPr>
            <a:spLocks noChangeArrowheads="1"/>
          </p:cNvSpPr>
          <p:nvPr/>
        </p:nvSpPr>
        <p:spPr bwMode="auto">
          <a:xfrm>
            <a:off x="-4763" y="4286250"/>
            <a:ext cx="5148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 typeface="Arial" panose="020B0604020202020204" pitchFamily="34" charset="0"/>
              <a:buChar char="•"/>
            </a:pPr>
            <a:r>
              <a:rPr lang="en-US" sz="1600">
                <a:solidFill>
                  <a:srgbClr val="000000"/>
                </a:solidFill>
              </a:rPr>
              <a:t>Comprehensive departure wake turbulence data collection required for safety case</a:t>
            </a:r>
          </a:p>
          <a:p>
            <a:pPr eaLnBrk="1" hangingPunct="1">
              <a:buFont typeface="Arial" panose="020B0604020202020204" pitchFamily="34" charset="0"/>
              <a:buChar char="•"/>
            </a:pPr>
            <a:r>
              <a:rPr lang="en-US" sz="1600">
                <a:solidFill>
                  <a:srgbClr val="000000"/>
                </a:solidFill>
              </a:rPr>
              <a:t>Over 14,000 H and B757 departure wake tracks collected</a:t>
            </a:r>
          </a:p>
        </p:txBody>
      </p:sp>
      <p:sp>
        <p:nvSpPr>
          <p:cNvPr id="32780" name="Text Box 23"/>
          <p:cNvSpPr txBox="1">
            <a:spLocks noChangeArrowheads="1"/>
          </p:cNvSpPr>
          <p:nvPr/>
        </p:nvSpPr>
        <p:spPr bwMode="auto">
          <a:xfrm>
            <a:off x="5849938" y="2933700"/>
            <a:ext cx="234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r>
              <a:rPr lang="en-US" sz="1100" b="1" i="1">
                <a:solidFill>
                  <a:srgbClr val="333399"/>
                </a:solidFill>
              </a:rPr>
              <a:t>Edge of Measurement Region</a:t>
            </a:r>
          </a:p>
        </p:txBody>
      </p:sp>
      <p:sp>
        <p:nvSpPr>
          <p:cNvPr id="32781" name="Line 6"/>
          <p:cNvSpPr>
            <a:spLocks noChangeShapeType="1"/>
          </p:cNvSpPr>
          <p:nvPr/>
        </p:nvSpPr>
        <p:spPr bwMode="auto">
          <a:xfrm>
            <a:off x="5634038" y="3144838"/>
            <a:ext cx="3395662" cy="0"/>
          </a:xfrm>
          <a:prstGeom prst="line">
            <a:avLst/>
          </a:prstGeom>
          <a:noFill/>
          <a:ln w="9525">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8FE7550-6EC7-4073-AB2A-D86E4859419C}" type="slidenum">
              <a:rPr lang="en-US" sz="1400">
                <a:solidFill>
                  <a:srgbClr val="FFFFFF"/>
                </a:solidFill>
              </a:rPr>
              <a:pPr algn="r" eaLnBrk="1" hangingPunct="1">
                <a:spcBef>
                  <a:spcPct val="0"/>
                </a:spcBef>
                <a:buFontTx/>
                <a:buNone/>
              </a:pPr>
              <a:t>25</a:t>
            </a:fld>
            <a:endParaRPr lang="en-US" sz="1400">
              <a:solidFill>
                <a:srgbClr val="FFFFFF"/>
              </a:solidFill>
            </a:endParaRPr>
          </a:p>
        </p:txBody>
      </p:sp>
    </p:spTree>
    <p:extLst>
      <p:ext uri="{BB962C8B-B14F-4D97-AF65-F5344CB8AC3E}">
        <p14:creationId xmlns:p14="http://schemas.microsoft.com/office/powerpoint/2010/main" val="1581014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r>
              <a:rPr lang="en-US" dirty="0" smtClean="0">
                <a:cs typeface="Arial" panose="020B0604020202020204" pitchFamily="34" charset="0"/>
              </a:rPr>
              <a:t>WTMD Elements </a:t>
            </a:r>
          </a:p>
        </p:txBody>
      </p:sp>
      <p:sp>
        <p:nvSpPr>
          <p:cNvPr id="33795" name="Content Placeholder 11"/>
          <p:cNvSpPr>
            <a:spLocks noGrp="1"/>
          </p:cNvSpPr>
          <p:nvPr>
            <p:ph idx="1"/>
          </p:nvPr>
        </p:nvSpPr>
        <p:spPr>
          <a:xfrm>
            <a:off x="457200" y="4038600"/>
            <a:ext cx="8229600" cy="2087563"/>
          </a:xfrm>
        </p:spPr>
        <p:txBody>
          <a:bodyPr/>
          <a:lstStyle/>
          <a:p>
            <a:r>
              <a:rPr lang="en-US" sz="2000" smtClean="0">
                <a:cs typeface="Arial" panose="020B0604020202020204" pitchFamily="34" charset="0"/>
              </a:rPr>
              <a:t>Two Stand Alone Processors (Tower Cab and Equipment Room) host the WTMD software</a:t>
            </a:r>
          </a:p>
          <a:p>
            <a:r>
              <a:rPr lang="en-US" sz="2000" smtClean="0">
                <a:cs typeface="Arial" panose="020B0604020202020204" pitchFamily="34" charset="0"/>
              </a:rPr>
              <a:t>Passive tap of ASOS data</a:t>
            </a:r>
          </a:p>
          <a:p>
            <a:r>
              <a:rPr lang="en-US" sz="2000" smtClean="0">
                <a:cs typeface="Arial" panose="020B0604020202020204" pitchFamily="34" charset="0"/>
              </a:rPr>
              <a:t>FTI line connecting processor to WJHTC for gridded winds and maintenance/monitoring functions</a:t>
            </a:r>
          </a:p>
        </p:txBody>
      </p:sp>
      <p:sp>
        <p:nvSpPr>
          <p:cNvPr id="33796" name="Slide Number Placeholder 10"/>
          <p:cNvSpPr>
            <a:spLocks noGrp="1"/>
          </p:cNvSpPr>
          <p:nvPr>
            <p:ph type="sldNum" sz="quarter" idx="10"/>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8178EE7A-420D-48D0-BB0E-9B2648D0159D}" type="slidenum">
              <a:rPr lang="en-US" sz="1400">
                <a:solidFill>
                  <a:srgbClr val="FFFFFF"/>
                </a:solidFill>
              </a:rPr>
              <a:pPr eaLnBrk="1" hangingPunct="1"/>
              <a:t>26</a:t>
            </a:fld>
            <a:endParaRPr lang="en-US" sz="1400">
              <a:solidFill>
                <a:srgbClr val="FFFFFF"/>
              </a:solidFill>
            </a:endParaRPr>
          </a:p>
        </p:txBody>
      </p:sp>
      <p:sp>
        <p:nvSpPr>
          <p:cNvPr id="33797" name="Rectangle 41"/>
          <p:cNvSpPr>
            <a:spLocks noChangeArrowheads="1"/>
          </p:cNvSpPr>
          <p:nvPr/>
        </p:nvSpPr>
        <p:spPr bwMode="auto">
          <a:xfrm>
            <a:off x="1150938" y="1306513"/>
            <a:ext cx="66929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pic>
        <p:nvPicPr>
          <p:cNvPr id="3379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2093913"/>
            <a:ext cx="32988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
          <p:cNvSpPr txBox="1">
            <a:spLocks noChangeArrowheads="1"/>
          </p:cNvSpPr>
          <p:nvPr/>
        </p:nvSpPr>
        <p:spPr bwMode="auto">
          <a:xfrm>
            <a:off x="5329238" y="323215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solidFill>
                  <a:srgbClr val="0070C0"/>
                </a:solidFill>
                <a:ea typeface="ＭＳ Ｐゴシック" panose="020B0600070205080204" pitchFamily="34" charset="-128"/>
              </a:rPr>
              <a:t>IAH Example</a:t>
            </a:r>
          </a:p>
        </p:txBody>
      </p:sp>
      <p:sp>
        <p:nvSpPr>
          <p:cNvPr id="33800" name="TextBox 1"/>
          <p:cNvSpPr txBox="1">
            <a:spLocks noChangeArrowheads="1"/>
          </p:cNvSpPr>
          <p:nvPr/>
        </p:nvSpPr>
        <p:spPr bwMode="auto">
          <a:xfrm>
            <a:off x="762000" y="1066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sz="2000">
                <a:solidFill>
                  <a:srgbClr val="000000"/>
                </a:solidFill>
              </a:rPr>
              <a:t>Supervisor Display Window (on stand alone display)</a:t>
            </a:r>
          </a:p>
        </p:txBody>
      </p:sp>
      <p:sp>
        <p:nvSpPr>
          <p:cNvPr id="33801" name="TextBox 10"/>
          <p:cNvSpPr txBox="1">
            <a:spLocks noChangeArrowheads="1"/>
          </p:cNvSpPr>
          <p:nvPr/>
        </p:nvSpPr>
        <p:spPr bwMode="auto">
          <a:xfrm>
            <a:off x="4718050" y="1066800"/>
            <a:ext cx="351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sz="2000">
                <a:solidFill>
                  <a:srgbClr val="000000"/>
                </a:solidFill>
              </a:rPr>
              <a:t>Local Controller Display (stand alone)</a:t>
            </a:r>
          </a:p>
        </p:txBody>
      </p:sp>
      <p:pic>
        <p:nvPicPr>
          <p:cNvPr id="338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75" y="1931988"/>
            <a:ext cx="2130425"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60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5F85108-6928-401E-A569-0CA66AD8AF55}" type="slidenum">
              <a:rPr lang="en-US" smtClean="0"/>
              <a:pPr>
                <a:defRPr/>
              </a:pPr>
              <a:t>27</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500" t="18820" b="13427"/>
          <a:stretch/>
        </p:blipFill>
        <p:spPr>
          <a:xfrm>
            <a:off x="1219200" y="1143000"/>
            <a:ext cx="7086600" cy="4114800"/>
          </a:xfrm>
          <a:prstGeom prst="rect">
            <a:avLst/>
          </a:prstGeom>
        </p:spPr>
      </p:pic>
      <p:sp>
        <p:nvSpPr>
          <p:cNvPr id="5" name="Rectangle 2"/>
          <p:cNvSpPr txBox="1">
            <a:spLocks noChangeArrowheads="1"/>
          </p:cNvSpPr>
          <p:nvPr/>
        </p:nvSpPr>
        <p:spPr>
          <a:xfrm>
            <a:off x="457200" y="0"/>
            <a:ext cx="8229600" cy="838200"/>
          </a:xfrm>
          <a:prstGeom prst="rect">
            <a:avLst/>
          </a:prstGeom>
        </p:spPr>
        <p:txBody>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kern="0" dirty="0" smtClean="0">
                <a:cs typeface="Arial" panose="020B0604020202020204" pitchFamily="34" charset="0"/>
              </a:rPr>
              <a:t>WTMD Cleared Takeoff 5/15/2013 </a:t>
            </a:r>
          </a:p>
        </p:txBody>
      </p:sp>
    </p:spTree>
    <p:extLst>
      <p:ext uri="{BB962C8B-B14F-4D97-AF65-F5344CB8AC3E}">
        <p14:creationId xmlns:p14="http://schemas.microsoft.com/office/powerpoint/2010/main" val="1759782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4312" y="247817"/>
            <a:ext cx="8472488" cy="609600"/>
          </a:xfrm>
        </p:spPr>
        <p:txBody>
          <a:bodyPr/>
          <a:lstStyle/>
          <a:p>
            <a:pPr algn="ctr"/>
            <a:r>
              <a:rPr lang="en-US" sz="3200" dirty="0" smtClean="0"/>
              <a:t>WTMD FY14/FY15</a:t>
            </a:r>
          </a:p>
        </p:txBody>
      </p:sp>
      <p:sp>
        <p:nvSpPr>
          <p:cNvPr id="13315" name="Content Placeholder 2"/>
          <p:cNvSpPr>
            <a:spLocks noGrp="1"/>
          </p:cNvSpPr>
          <p:nvPr>
            <p:ph idx="1"/>
          </p:nvPr>
        </p:nvSpPr>
        <p:spPr>
          <a:xfrm>
            <a:off x="636587" y="685800"/>
            <a:ext cx="8050213" cy="5181600"/>
          </a:xfrm>
        </p:spPr>
        <p:txBody>
          <a:bodyPr/>
          <a:lstStyle/>
          <a:p>
            <a:r>
              <a:rPr lang="en-US" dirty="0" smtClean="0"/>
              <a:t>Continued operational support to SFO, IAH and MEM</a:t>
            </a:r>
          </a:p>
          <a:p>
            <a:r>
              <a:rPr lang="en-US" dirty="0" smtClean="0"/>
              <a:t>Sites want more availability – potential WFA improvements developed/evaluated</a:t>
            </a:r>
          </a:p>
          <a:p>
            <a:r>
              <a:rPr lang="en-US" dirty="0" smtClean="0"/>
              <a:t>WTMD performance data collected</a:t>
            </a:r>
          </a:p>
          <a:p>
            <a:r>
              <a:rPr lang="en-US" dirty="0" smtClean="0"/>
              <a:t>Documentation for decision to equip additional sites</a:t>
            </a:r>
          </a:p>
          <a:p>
            <a:r>
              <a:rPr lang="en-US" dirty="0" smtClean="0"/>
              <a:t>If decision to deploy current WTMD system – procure off-the-shelf and install (FAA developed current WTMD in-house)</a:t>
            </a:r>
          </a:p>
          <a:p>
            <a:r>
              <a:rPr lang="en-US" dirty="0" smtClean="0"/>
              <a:t>Project completes in FY15</a:t>
            </a:r>
          </a:p>
        </p:txBody>
      </p:sp>
      <p:sp>
        <p:nvSpPr>
          <p:cNvPr id="13316"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15F9522B-71BC-4872-937E-4B2F2F9B42C9}" type="slidenum">
              <a:rPr lang="en-US" sz="1400" b="0">
                <a:solidFill>
                  <a:schemeClr val="bg1"/>
                </a:solidFill>
              </a:rPr>
              <a:pPr>
                <a:spcBef>
                  <a:spcPct val="0"/>
                </a:spcBef>
                <a:buFontTx/>
                <a:buNone/>
              </a:pPr>
              <a:t>28</a:t>
            </a:fld>
            <a:endParaRPr lang="en-US" sz="1400" b="0">
              <a:solidFill>
                <a:schemeClr val="bg1"/>
              </a:solidFill>
            </a:endParaRPr>
          </a:p>
        </p:txBody>
      </p:sp>
    </p:spTree>
    <p:extLst>
      <p:ext uri="{BB962C8B-B14F-4D97-AF65-F5344CB8AC3E}">
        <p14:creationId xmlns:p14="http://schemas.microsoft.com/office/powerpoint/2010/main" val="724799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r>
              <a:rPr lang="en-US" smtClean="0">
                <a:ea typeface="ＭＳ Ｐゴシック" panose="020B0600070205080204" pitchFamily="34" charset="-128"/>
              </a:rPr>
              <a:t>WTMD HF Evaluation Plan</a:t>
            </a:r>
          </a:p>
        </p:txBody>
      </p:sp>
      <p:sp>
        <p:nvSpPr>
          <p:cNvPr id="14338" name="Rectangle 3"/>
          <p:cNvSpPr>
            <a:spLocks noGrp="1" noChangeArrowheads="1"/>
          </p:cNvSpPr>
          <p:nvPr>
            <p:ph type="body" idx="4294967295"/>
          </p:nvPr>
        </p:nvSpPr>
        <p:spPr>
          <a:xfrm>
            <a:off x="609600" y="1066800"/>
            <a:ext cx="8153400" cy="4724400"/>
          </a:xfrm>
        </p:spPr>
        <p:txBody>
          <a:bodyPr/>
          <a:lstStyle/>
          <a:p>
            <a:pPr>
              <a:lnSpc>
                <a:spcPct val="100000"/>
              </a:lnSpc>
            </a:pPr>
            <a:r>
              <a:rPr lang="en-US" sz="2000" b="0" dirty="0" smtClean="0">
                <a:ea typeface="ＭＳ Ｐゴシック" panose="020B0600070205080204" pitchFamily="34" charset="-128"/>
              </a:rPr>
              <a:t>Pre- and post-evaluation of WTMD at key site ATCTs</a:t>
            </a:r>
          </a:p>
          <a:p>
            <a:pPr lvl="1">
              <a:lnSpc>
                <a:spcPct val="100000"/>
              </a:lnSpc>
            </a:pPr>
            <a:r>
              <a:rPr lang="en-US" sz="2000" b="0" dirty="0" smtClean="0">
                <a:ea typeface="ＭＳ Ｐゴシック" panose="020B0600070205080204" pitchFamily="34" charset="-128"/>
              </a:rPr>
              <a:t>Pre: Before use of RECAT at site</a:t>
            </a:r>
          </a:p>
          <a:p>
            <a:pPr lvl="2">
              <a:lnSpc>
                <a:spcPct val="100000"/>
              </a:lnSpc>
            </a:pPr>
            <a:r>
              <a:rPr lang="en-US" sz="1800" b="0" dirty="0" smtClean="0">
                <a:ea typeface="ＭＳ Ｐゴシック" panose="020B0600070205080204" pitchFamily="34" charset="-128"/>
              </a:rPr>
              <a:t>Observe GC and LC positions in ATCT</a:t>
            </a:r>
          </a:p>
          <a:p>
            <a:pPr lvl="2">
              <a:lnSpc>
                <a:spcPct val="100000"/>
              </a:lnSpc>
            </a:pPr>
            <a:r>
              <a:rPr lang="en-US" sz="1800" b="0" dirty="0" smtClean="0">
                <a:ea typeface="ＭＳ Ｐゴシック" panose="020B0600070205080204" pitchFamily="34" charset="-128"/>
              </a:rPr>
              <a:t>Observe departure operations, particularly those involving heavy aircraft and B757s on the WTMD runways</a:t>
            </a:r>
          </a:p>
          <a:p>
            <a:pPr lvl="2">
              <a:lnSpc>
                <a:spcPct val="100000"/>
              </a:lnSpc>
            </a:pPr>
            <a:r>
              <a:rPr lang="en-US" sz="1800" b="0" dirty="0" smtClean="0">
                <a:ea typeface="ＭＳ Ｐゴシック" panose="020B0600070205080204" pitchFamily="34" charset="-128"/>
              </a:rPr>
              <a:t>Record potential WTMD pairs</a:t>
            </a:r>
          </a:p>
          <a:p>
            <a:pPr lvl="1">
              <a:lnSpc>
                <a:spcPct val="100000"/>
              </a:lnSpc>
            </a:pPr>
            <a:r>
              <a:rPr lang="en-US" sz="2000" b="0" smtClean="0">
                <a:ea typeface="ＭＳ Ｐゴシック" panose="020B0600070205080204" pitchFamily="34" charset="-128"/>
              </a:rPr>
              <a:t>Post: 2 months &amp; 6 months after use of </a:t>
            </a:r>
            <a:r>
              <a:rPr lang="en-US" sz="2000" smtClean="0">
                <a:ea typeface="ＭＳ Ｐゴシック" panose="020B0600070205080204" pitchFamily="34" charset="-128"/>
              </a:rPr>
              <a:t>WTMD</a:t>
            </a:r>
            <a:r>
              <a:rPr lang="en-US" sz="2000" b="0" smtClean="0">
                <a:ea typeface="ＭＳ Ｐゴシック" panose="020B0600070205080204" pitchFamily="34" charset="-128"/>
              </a:rPr>
              <a:t> at site</a:t>
            </a:r>
          </a:p>
          <a:p>
            <a:pPr lvl="2">
              <a:lnSpc>
                <a:spcPct val="100000"/>
              </a:lnSpc>
            </a:pPr>
            <a:r>
              <a:rPr lang="en-US" sz="1800" b="0" dirty="0" smtClean="0">
                <a:ea typeface="ＭＳ Ｐゴシック" panose="020B0600070205080204" pitchFamily="34" charset="-128"/>
              </a:rPr>
              <a:t>Observe WTMD use at GC, LC, and supervisor positions</a:t>
            </a:r>
          </a:p>
          <a:p>
            <a:pPr lvl="2">
              <a:lnSpc>
                <a:spcPct val="100000"/>
              </a:lnSpc>
            </a:pPr>
            <a:r>
              <a:rPr lang="en-US" sz="1800" b="0" dirty="0" smtClean="0">
                <a:ea typeface="ＭＳ Ｐゴシック" panose="020B0600070205080204" pitchFamily="34" charset="-128"/>
              </a:rPr>
              <a:t>Record WTMD pairs </a:t>
            </a:r>
          </a:p>
          <a:p>
            <a:pPr lvl="2">
              <a:lnSpc>
                <a:spcPct val="100000"/>
              </a:lnSpc>
            </a:pPr>
            <a:r>
              <a:rPr lang="en-US" sz="1800" b="0" dirty="0" smtClean="0">
                <a:ea typeface="ＭＳ Ｐゴシック" panose="020B0600070205080204" pitchFamily="34" charset="-128"/>
              </a:rPr>
              <a:t>Collect controller and supervisor feedback on WTMD through the use of questionnaires</a:t>
            </a:r>
          </a:p>
        </p:txBody>
      </p:sp>
    </p:spTree>
    <p:extLst>
      <p:ext uri="{BB962C8B-B14F-4D97-AF65-F5344CB8AC3E}">
        <p14:creationId xmlns:p14="http://schemas.microsoft.com/office/powerpoint/2010/main" val="775172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72488" cy="1828800"/>
          </a:xfrm>
        </p:spPr>
        <p:txBody>
          <a:bodyPr/>
          <a:lstStyle/>
          <a:p>
            <a:pPr algn="ctr"/>
            <a:r>
              <a:rPr lang="en-US" sz="3600" dirty="0" smtClean="0"/>
              <a:t>Wake Turbulence Re-Categorization</a:t>
            </a:r>
            <a:br>
              <a:rPr lang="en-US" sz="3600" dirty="0" smtClean="0"/>
            </a:br>
            <a:r>
              <a:rPr lang="en-US" sz="3600" dirty="0" smtClean="0"/>
              <a:t/>
            </a:r>
            <a:br>
              <a:rPr lang="en-US" sz="3600" dirty="0" smtClean="0"/>
            </a:br>
            <a:r>
              <a:rPr lang="en-US" sz="2800" dirty="0" smtClean="0"/>
              <a:t>F&amp;E Project 1A07E0</a:t>
            </a:r>
            <a:br>
              <a:rPr lang="en-US" sz="2800" dirty="0" smtClean="0"/>
            </a:br>
            <a:r>
              <a:rPr lang="en-US" sz="2800" dirty="0" smtClean="0"/>
              <a:t>CIP Project G06M.02-02</a:t>
            </a:r>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333AC5F6-639D-4A34-928B-89CCEF3800ED}" type="slidenum">
              <a:rPr lang="en-US" sz="1400">
                <a:solidFill>
                  <a:srgbClr val="FFFFFF"/>
                </a:solidFill>
              </a:rPr>
              <a:pPr algn="r" eaLnBrk="1" hangingPunct="1"/>
              <a:t>3</a:t>
            </a:fld>
            <a:endParaRPr lang="en-US" sz="1400">
              <a:solidFill>
                <a:srgbClr val="FFFFFF"/>
              </a:solidFill>
            </a:endParaRPr>
          </a:p>
        </p:txBody>
      </p:sp>
    </p:spTree>
    <p:extLst>
      <p:ext uri="{BB962C8B-B14F-4D97-AF65-F5344CB8AC3E}">
        <p14:creationId xmlns:p14="http://schemas.microsoft.com/office/powerpoint/2010/main" val="134084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txBox="1">
            <a:spLocks noChangeArrowheads="1"/>
          </p:cNvSpPr>
          <p:nvPr/>
        </p:nvSpPr>
        <p:spPr bwMode="auto">
          <a:xfrm>
            <a:off x="609600" y="10668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400"/>
              </a:spcBef>
            </a:pPr>
            <a:r>
              <a:rPr lang="en-US" sz="1800" b="1"/>
              <a:t>WTMD Key Sites &amp; HF Evaluation Dates</a:t>
            </a:r>
          </a:p>
        </p:txBody>
      </p:sp>
      <p:sp>
        <p:nvSpPr>
          <p:cNvPr id="15362" name="Rectangle 2"/>
          <p:cNvSpPr>
            <a:spLocks noGrp="1" noChangeArrowheads="1"/>
          </p:cNvSpPr>
          <p:nvPr>
            <p:ph type="title" idx="4294967295"/>
          </p:nvPr>
        </p:nvSpPr>
        <p:spPr/>
        <p:txBody>
          <a:bodyPr/>
          <a:lstStyle/>
          <a:p>
            <a:r>
              <a:rPr lang="en-US" smtClean="0">
                <a:ea typeface="ＭＳ Ｐゴシック" panose="020B0600070205080204" pitchFamily="34" charset="-128"/>
              </a:rPr>
              <a:t>WTMD Key Sites</a:t>
            </a:r>
          </a:p>
        </p:txBody>
      </p:sp>
      <p:graphicFrame>
        <p:nvGraphicFramePr>
          <p:cNvPr id="4" name="Table 3"/>
          <p:cNvGraphicFramePr>
            <a:graphicFrameLocks noGrp="1"/>
          </p:cNvGraphicFramePr>
          <p:nvPr/>
        </p:nvGraphicFramePr>
        <p:xfrm>
          <a:off x="457200" y="1447800"/>
          <a:ext cx="8305800" cy="3733800"/>
        </p:xfrm>
        <a:graphic>
          <a:graphicData uri="http://schemas.openxmlformats.org/drawingml/2006/table">
            <a:tbl>
              <a:tblPr firstRow="1" bandRow="1">
                <a:tableStyleId>{D7AC3CCA-C797-4891-BE02-D94E43425B78}</a:tableStyleId>
              </a:tblPr>
              <a:tblGrid>
                <a:gridCol w="2209800"/>
                <a:gridCol w="1981200"/>
                <a:gridCol w="2057400"/>
                <a:gridCol w="2057400"/>
              </a:tblGrid>
              <a:tr h="859393">
                <a:tc>
                  <a:txBody>
                    <a:bodyPr/>
                    <a:lstStyle/>
                    <a:p>
                      <a:pPr algn="ctr"/>
                      <a:r>
                        <a:rPr lang="en-US" sz="1800" dirty="0" smtClean="0"/>
                        <a:t>Facility</a:t>
                      </a:r>
                      <a:endParaRPr lang="en-US" sz="1800" dirty="0"/>
                    </a:p>
                  </a:txBody>
                  <a:tcPr marT="45712" marB="45712" anchor="ctr"/>
                </a:tc>
                <a:tc>
                  <a:txBody>
                    <a:bodyPr/>
                    <a:lstStyle/>
                    <a:p>
                      <a:pPr algn="ctr"/>
                      <a:r>
                        <a:rPr lang="en-US" sz="1800" dirty="0" smtClean="0"/>
                        <a:t>Pre-</a:t>
                      </a:r>
                      <a:r>
                        <a:rPr lang="en-US" sz="1800" baseline="0" dirty="0" smtClean="0"/>
                        <a:t>Evaluation</a:t>
                      </a:r>
                      <a:endParaRPr lang="en-US" sz="1800" dirty="0"/>
                    </a:p>
                  </a:txBody>
                  <a:tcPr marT="45712" marB="45712" anchor="ctr"/>
                </a:tc>
                <a:tc>
                  <a:txBody>
                    <a:bodyPr/>
                    <a:lstStyle/>
                    <a:p>
                      <a:pPr algn="ctr"/>
                      <a:r>
                        <a:rPr lang="en-US" sz="1800" dirty="0" smtClean="0"/>
                        <a:t>2-month</a:t>
                      </a:r>
                      <a:r>
                        <a:rPr lang="en-US" sz="1800" baseline="0" dirty="0" smtClean="0"/>
                        <a:t> Post-Evaluation</a:t>
                      </a:r>
                      <a:endParaRPr lang="en-US" sz="1800" dirty="0"/>
                    </a:p>
                  </a:txBody>
                  <a:tcPr marT="45712" marB="45712" anchor="ctr"/>
                </a:tc>
                <a:tc>
                  <a:txBody>
                    <a:bodyPr/>
                    <a:lstStyle/>
                    <a:p>
                      <a:pPr algn="ctr"/>
                      <a:r>
                        <a:rPr lang="en-US" sz="1800" dirty="0" smtClean="0"/>
                        <a:t>6-Month Post-Evaluation</a:t>
                      </a:r>
                      <a:endParaRPr lang="en-US" sz="1800" dirty="0"/>
                    </a:p>
                  </a:txBody>
                  <a:tcPr marT="45712" marB="45712" anchor="ctr"/>
                </a:tc>
              </a:tr>
              <a:tr h="969415">
                <a:tc>
                  <a:txBody>
                    <a:bodyPr/>
                    <a:lstStyle/>
                    <a:p>
                      <a:r>
                        <a:rPr lang="en-US" sz="1800" dirty="0" smtClean="0"/>
                        <a:t>San Francisco International Airport (SFO)</a:t>
                      </a:r>
                      <a:endParaRPr lang="en-US" sz="1800" dirty="0"/>
                    </a:p>
                  </a:txBody>
                  <a:tcPr marT="45712" marB="45712"/>
                </a:tc>
                <a:tc>
                  <a:txBody>
                    <a:bodyPr/>
                    <a:lstStyle/>
                    <a:p>
                      <a:r>
                        <a:rPr lang="en-US" sz="1800" dirty="0" smtClean="0"/>
                        <a:t>Mar</a:t>
                      </a:r>
                      <a:r>
                        <a:rPr lang="en-US" sz="1800" baseline="0" dirty="0" smtClean="0"/>
                        <a:t> </a:t>
                      </a:r>
                      <a:r>
                        <a:rPr lang="en-US" sz="1800" dirty="0" smtClean="0"/>
                        <a:t>19-21, 2013</a:t>
                      </a:r>
                      <a:endParaRPr lang="en-US" sz="1800" dirty="0"/>
                    </a:p>
                  </a:txBody>
                  <a:tcPr marT="45712" marB="45712"/>
                </a:tc>
                <a:tc>
                  <a:txBody>
                    <a:bodyPr/>
                    <a:lstStyle/>
                    <a:p>
                      <a:r>
                        <a:rPr lang="en-US" sz="1800" dirty="0" smtClean="0"/>
                        <a:t>Tent. Oct</a:t>
                      </a:r>
                      <a:r>
                        <a:rPr lang="en-US" sz="1800" baseline="0" dirty="0" smtClean="0"/>
                        <a:t> </a:t>
                      </a:r>
                      <a:r>
                        <a:rPr lang="en-US" sz="1800" dirty="0" smtClean="0"/>
                        <a:t>2013</a:t>
                      </a:r>
                      <a:endParaRPr lang="en-US" sz="1800" dirty="0"/>
                    </a:p>
                  </a:txBody>
                  <a:tcPr marT="45712" marB="45712"/>
                </a:tc>
                <a:tc>
                  <a:txBody>
                    <a:bodyPr/>
                    <a:lstStyle/>
                    <a:p>
                      <a:r>
                        <a:rPr lang="en-US" sz="1800" dirty="0" smtClean="0"/>
                        <a:t>Tent.</a:t>
                      </a:r>
                      <a:r>
                        <a:rPr lang="en-US" sz="1800" baseline="0" dirty="0" smtClean="0"/>
                        <a:t> Feb 2014</a:t>
                      </a:r>
                      <a:endParaRPr lang="en-US" sz="1800" dirty="0"/>
                    </a:p>
                  </a:txBody>
                  <a:tcPr marT="45712" marB="45712"/>
                </a:tc>
              </a:tr>
              <a:tr h="990604">
                <a:tc>
                  <a:txBody>
                    <a:bodyPr/>
                    <a:lstStyle/>
                    <a:p>
                      <a:r>
                        <a:rPr lang="en-US" sz="1800" dirty="0" smtClean="0"/>
                        <a:t>George Bush Intercontinental Airport (IAH)</a:t>
                      </a:r>
                      <a:endParaRPr lang="en-US" sz="1800" dirty="0"/>
                    </a:p>
                  </a:txBody>
                  <a:tcPr marT="45712" marB="45712"/>
                </a:tc>
                <a:tc>
                  <a:txBody>
                    <a:bodyPr/>
                    <a:lstStyle/>
                    <a:p>
                      <a:r>
                        <a:rPr lang="en-US" sz="1800" dirty="0" smtClean="0"/>
                        <a:t>June 7-9, 2013</a:t>
                      </a:r>
                      <a:endParaRPr lang="en-US" sz="1800" dirty="0"/>
                    </a:p>
                  </a:txBody>
                  <a:tcPr marT="45712" marB="45712"/>
                </a:tc>
                <a:tc>
                  <a:txBody>
                    <a:bodyPr/>
                    <a:lstStyle/>
                    <a:p>
                      <a:r>
                        <a:rPr lang="en-US" sz="1800" dirty="0" smtClean="0"/>
                        <a:t>Tent. Sept 2013</a:t>
                      </a:r>
                      <a:endParaRPr lang="en-US" sz="1800" dirty="0"/>
                    </a:p>
                  </a:txBody>
                  <a:tcPr marT="45712" marB="45712"/>
                </a:tc>
                <a:tc>
                  <a:txBody>
                    <a:bodyPr/>
                    <a:lstStyle/>
                    <a:p>
                      <a:r>
                        <a:rPr lang="en-US" sz="1800" dirty="0" smtClean="0"/>
                        <a:t>Tent. Jan 2014</a:t>
                      </a:r>
                      <a:endParaRPr lang="en-US" sz="1800" dirty="0"/>
                    </a:p>
                  </a:txBody>
                  <a:tcPr marT="45712" marB="45712"/>
                </a:tc>
              </a:tr>
              <a:tr h="914388">
                <a:tc>
                  <a:txBody>
                    <a:bodyPr/>
                    <a:lstStyle/>
                    <a:p>
                      <a:r>
                        <a:rPr lang="en-US" sz="1800" dirty="0" smtClean="0"/>
                        <a:t>Memphis</a:t>
                      </a:r>
                      <a:r>
                        <a:rPr lang="en-US" sz="1800" baseline="0" dirty="0" smtClean="0"/>
                        <a:t> International Airport (MEM)</a:t>
                      </a:r>
                      <a:endParaRPr lang="en-US" sz="1800" dirty="0"/>
                    </a:p>
                  </a:txBody>
                  <a:tcPr marT="45712" marB="45712"/>
                </a:tc>
                <a:tc>
                  <a:txBody>
                    <a:bodyPr/>
                    <a:lstStyle/>
                    <a:p>
                      <a:r>
                        <a:rPr lang="en-US" sz="1800" dirty="0" smtClean="0"/>
                        <a:t>TBD</a:t>
                      </a:r>
                      <a:endParaRPr lang="en-US" sz="1800" dirty="0"/>
                    </a:p>
                  </a:txBody>
                  <a:tcPr marT="45712" marB="45712"/>
                </a:tc>
                <a:tc>
                  <a:txBody>
                    <a:bodyPr/>
                    <a:lstStyle/>
                    <a:p>
                      <a:r>
                        <a:rPr lang="en-US" sz="1800" dirty="0" smtClean="0"/>
                        <a:t>TBD</a:t>
                      </a:r>
                      <a:endParaRPr lang="en-US" sz="1800" dirty="0"/>
                    </a:p>
                  </a:txBody>
                  <a:tcPr marT="45712" marB="45712"/>
                </a:tc>
                <a:tc>
                  <a:txBody>
                    <a:bodyPr/>
                    <a:lstStyle/>
                    <a:p>
                      <a:r>
                        <a:rPr lang="en-US" sz="1800" dirty="0" smtClean="0"/>
                        <a:t>TBD</a:t>
                      </a:r>
                      <a:endParaRPr lang="en-US" sz="1800" dirty="0"/>
                    </a:p>
                  </a:txBody>
                  <a:tcPr marT="45712" marB="45712"/>
                </a:tc>
              </a:tr>
            </a:tbl>
          </a:graphicData>
        </a:graphic>
      </p:graphicFrame>
    </p:spTree>
    <p:extLst>
      <p:ext uri="{BB962C8B-B14F-4D97-AF65-F5344CB8AC3E}">
        <p14:creationId xmlns:p14="http://schemas.microsoft.com/office/powerpoint/2010/main" val="481087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5598709C-0470-440B-85E0-1FB9084DD955}" type="slidenum">
              <a:rPr lang="en-US" sz="1400" b="0">
                <a:solidFill>
                  <a:schemeClr val="bg1"/>
                </a:solidFill>
              </a:rPr>
              <a:pPr>
                <a:spcBef>
                  <a:spcPct val="0"/>
                </a:spcBef>
                <a:buFontTx/>
                <a:buNone/>
              </a:pPr>
              <a:t>31</a:t>
            </a:fld>
            <a:endParaRPr lang="en-US" sz="1400" b="0">
              <a:solidFill>
                <a:schemeClr val="bg1"/>
              </a:solidFill>
            </a:endParaRPr>
          </a:p>
        </p:txBody>
      </p:sp>
      <p:sp>
        <p:nvSpPr>
          <p:cNvPr id="17411" name="Rectangle 2"/>
          <p:cNvSpPr>
            <a:spLocks noGrp="1" noChangeArrowheads="1"/>
          </p:cNvSpPr>
          <p:nvPr>
            <p:ph type="title"/>
          </p:nvPr>
        </p:nvSpPr>
        <p:spPr>
          <a:xfrm>
            <a:off x="152400" y="533399"/>
            <a:ext cx="8839200" cy="1143001"/>
          </a:xfrm>
          <a:noFill/>
        </p:spPr>
        <p:txBody>
          <a:bodyPr/>
          <a:lstStyle/>
          <a:p>
            <a:pPr algn="ctr" eaLnBrk="1" hangingPunct="1"/>
            <a:r>
              <a:rPr lang="en-US" sz="3200" dirty="0" smtClean="0"/>
              <a:t>WTMD Project</a:t>
            </a:r>
            <a:br>
              <a:rPr lang="en-US" sz="3200" dirty="0" smtClean="0"/>
            </a:br>
            <a:r>
              <a:rPr lang="en-US" sz="3200" dirty="0" smtClean="0"/>
              <a:t>Funding $M  (Present and Out Year)  </a:t>
            </a:r>
          </a:p>
        </p:txBody>
      </p:sp>
      <p:sp>
        <p:nvSpPr>
          <p:cNvPr id="17418"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sz="1400" b="0"/>
          </a:p>
        </p:txBody>
      </p:sp>
      <p:graphicFrame>
        <p:nvGraphicFramePr>
          <p:cNvPr id="17422" name="Object 13"/>
          <p:cNvGraphicFramePr>
            <a:graphicFrameLocks noChangeAspect="1"/>
          </p:cNvGraphicFramePr>
          <p:nvPr>
            <p:extLst>
              <p:ext uri="{D42A27DB-BD31-4B8C-83A1-F6EECF244321}">
                <p14:modId xmlns:p14="http://schemas.microsoft.com/office/powerpoint/2010/main" val="2236748331"/>
              </p:ext>
            </p:extLst>
          </p:nvPr>
        </p:nvGraphicFramePr>
        <p:xfrm>
          <a:off x="817562" y="2667001"/>
          <a:ext cx="7508875" cy="652462"/>
        </p:xfrm>
        <a:graphic>
          <a:graphicData uri="http://schemas.openxmlformats.org/presentationml/2006/ole">
            <mc:AlternateContent xmlns:mc="http://schemas.openxmlformats.org/markup-compatibility/2006">
              <mc:Choice xmlns:v="urn:schemas-microsoft-com:vml" Requires="v">
                <p:oleObj spid="_x0000_s10261" name="Worksheet" r:id="rId5" imgW="6762829" imgH="704797" progId="Excel.Sheet.8">
                  <p:embed/>
                </p:oleObj>
              </mc:Choice>
              <mc:Fallback>
                <p:oleObj name="Worksheet" r:id="rId5" imgW="6762829" imgH="704797" progId="Excel.Sheet.8">
                  <p:embed/>
                  <p:pic>
                    <p:nvPicPr>
                      <p:cNvPr id="0" name=""/>
                      <p:cNvPicPr>
                        <a:picLocks noChangeAspect="1" noChangeArrowheads="1"/>
                      </p:cNvPicPr>
                      <p:nvPr/>
                    </p:nvPicPr>
                    <p:blipFill>
                      <a:blip r:embed="rId6"/>
                      <a:srcRect/>
                      <a:stretch>
                        <a:fillRect/>
                      </a:stretch>
                    </p:blipFill>
                    <p:spPr bwMode="auto">
                      <a:xfrm>
                        <a:off x="817562" y="2667001"/>
                        <a:ext cx="750887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933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438400"/>
            <a:ext cx="8458200" cy="2667000"/>
          </a:xfrm>
        </p:spPr>
        <p:txBody>
          <a:bodyPr/>
          <a:lstStyle/>
          <a:p>
            <a:pPr algn="ctr"/>
            <a:r>
              <a:rPr lang="en-US" sz="3600" dirty="0" smtClean="0"/>
              <a:t>Wake Turbulence Mitigation for Arrivals (WTMA)</a:t>
            </a:r>
            <a:br>
              <a:rPr lang="en-US" sz="3600" dirty="0" smtClean="0"/>
            </a:br>
            <a:r>
              <a:rPr lang="en-US" sz="3600" dirty="0" smtClean="0"/>
              <a:t/>
            </a:r>
            <a:br>
              <a:rPr lang="en-US" sz="3600" dirty="0" smtClean="0"/>
            </a:br>
            <a:r>
              <a:rPr lang="en-US" sz="3200" dirty="0" smtClean="0"/>
              <a:t>F&amp;E Project 1A12B0</a:t>
            </a:r>
            <a:br>
              <a:rPr lang="en-US" sz="3200" dirty="0" smtClean="0"/>
            </a:br>
            <a:r>
              <a:rPr lang="en-US" sz="3200" dirty="0" smtClean="0"/>
              <a:t>CIP Project G06A.01-02</a:t>
            </a:r>
          </a:p>
        </p:txBody>
      </p:sp>
      <p:sp>
        <p:nvSpPr>
          <p:cNvPr id="2150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333AC5F6-639D-4A34-928B-89CCEF3800ED}" type="slidenum">
              <a:rPr lang="en-US" sz="1400">
                <a:solidFill>
                  <a:schemeClr val="bg1"/>
                </a:solidFill>
              </a:rPr>
              <a:pPr algn="r" eaLnBrk="1" hangingPunct="1">
                <a:spcBef>
                  <a:spcPct val="0"/>
                </a:spcBef>
                <a:buFontTx/>
                <a:buNone/>
              </a:pPr>
              <a:t>32</a:t>
            </a:fld>
            <a:endParaRPr lang="en-US" sz="1400">
              <a:solidFill>
                <a:schemeClr val="bg1"/>
              </a:solidFill>
            </a:endParaRPr>
          </a:p>
        </p:txBody>
      </p:sp>
    </p:spTree>
    <p:extLst>
      <p:ext uri="{BB962C8B-B14F-4D97-AF65-F5344CB8AC3E}">
        <p14:creationId xmlns:p14="http://schemas.microsoft.com/office/powerpoint/2010/main" val="165620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169863"/>
            <a:ext cx="8472488" cy="609600"/>
          </a:xfrm>
        </p:spPr>
        <p:txBody>
          <a:bodyPr/>
          <a:lstStyle/>
          <a:p>
            <a:r>
              <a:rPr lang="en-US" sz="2800" smtClean="0"/>
              <a:t>Wake Turbulence Mitigation for Arrivals (WTMA)</a:t>
            </a:r>
          </a:p>
        </p:txBody>
      </p:sp>
      <p:sp>
        <p:nvSpPr>
          <p:cNvPr id="32771" name="Content Placeholder 2"/>
          <p:cNvSpPr>
            <a:spLocks noGrp="1"/>
          </p:cNvSpPr>
          <p:nvPr>
            <p:ph idx="4294967295"/>
          </p:nvPr>
        </p:nvSpPr>
        <p:spPr>
          <a:xfrm>
            <a:off x="76200" y="766763"/>
            <a:ext cx="8915400" cy="5176837"/>
          </a:xfrm>
        </p:spPr>
        <p:txBody>
          <a:bodyPr/>
          <a:lstStyle/>
          <a:p>
            <a:r>
              <a:rPr lang="en-US" sz="2000" dirty="0" smtClean="0"/>
              <a:t>Safely permits dependent instrument approaches during less than visual conditions to Closely Spaced Parallel Runways </a:t>
            </a:r>
          </a:p>
          <a:p>
            <a:pPr lvl="1"/>
            <a:r>
              <a:rPr lang="en-US" sz="1600" dirty="0" smtClean="0"/>
              <a:t>Allows B757, Heavy, Large, and Small aircraft to lead, any aircraft may trail</a:t>
            </a:r>
          </a:p>
          <a:p>
            <a:r>
              <a:rPr lang="en-US" sz="2000" dirty="0" smtClean="0"/>
              <a:t>Two Solutions</a:t>
            </a:r>
          </a:p>
          <a:p>
            <a:pPr lvl="1"/>
            <a:r>
              <a:rPr lang="en-US" sz="1600" dirty="0" smtClean="0"/>
              <a:t>WTMA-P:  procedures only and similar to 7110.308 with some separation reduction</a:t>
            </a:r>
          </a:p>
          <a:p>
            <a:pPr lvl="2"/>
            <a:r>
              <a:rPr lang="en-US" sz="1400" dirty="0" smtClean="0"/>
              <a:t>DST optional</a:t>
            </a:r>
          </a:p>
          <a:p>
            <a:pPr lvl="1"/>
            <a:r>
              <a:rPr lang="en-US" sz="1600" dirty="0" smtClean="0"/>
              <a:t>WTMA-S: Similar to WTMD, wind dependent and separation reduction to 1.5 NM diagonal</a:t>
            </a:r>
          </a:p>
          <a:p>
            <a:pPr lvl="2"/>
            <a:r>
              <a:rPr lang="en-US" sz="1400" dirty="0" smtClean="0"/>
              <a:t>Requires the tactical DST for the controller </a:t>
            </a:r>
          </a:p>
          <a:p>
            <a:pPr lvl="2"/>
            <a:r>
              <a:rPr lang="en-US" sz="1400" dirty="0" smtClean="0"/>
              <a:t>Requires strategic wind forecast to get arrival demand to the airport when winds are conducive</a:t>
            </a:r>
          </a:p>
          <a:p>
            <a:r>
              <a:rPr lang="en-US" sz="2000" dirty="0" smtClean="0"/>
              <a:t>Data collection and analysis funded under RE&amp;D</a:t>
            </a:r>
          </a:p>
          <a:p>
            <a:pPr lvl="1"/>
            <a:r>
              <a:rPr lang="en-US" sz="1600" dirty="0" smtClean="0"/>
              <a:t>Need data on Heavy and B757 aircraft specifically which requires more time (only ~10% of ops).</a:t>
            </a:r>
          </a:p>
          <a:p>
            <a:pPr lvl="1"/>
            <a:r>
              <a:rPr lang="en-US" sz="1600" dirty="0" smtClean="0"/>
              <a:t>Data driven analysis will drive the safety case</a:t>
            </a:r>
          </a:p>
          <a:p>
            <a:r>
              <a:rPr lang="en-US" sz="2000" dirty="0" smtClean="0"/>
              <a:t>F&amp;E funds the decision support tools</a:t>
            </a:r>
          </a:p>
          <a:p>
            <a:pPr lvl="1"/>
            <a:r>
              <a:rPr lang="en-US" sz="1600" dirty="0" smtClean="0"/>
              <a:t>Tool for strategic wind forecast (next slide)</a:t>
            </a:r>
          </a:p>
          <a:p>
            <a:pPr lvl="1"/>
            <a:r>
              <a:rPr lang="en-US" sz="1600" dirty="0" smtClean="0"/>
              <a:t>Automated Terminal Proximity Alert (ATPA) Phase 2 for tactical DST</a:t>
            </a:r>
          </a:p>
        </p:txBody>
      </p:sp>
      <p:sp>
        <p:nvSpPr>
          <p:cNvPr id="32772"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pPr>
            <a:fld id="{2C651DBE-007F-4614-9244-144880F8D62E}" type="slidenum">
              <a:rPr lang="en-US" sz="1400">
                <a:solidFill>
                  <a:schemeClr val="bg1"/>
                </a:solidFill>
              </a:rPr>
              <a:pPr algn="r" eaLnBrk="1" hangingPunct="1">
                <a:spcBef>
                  <a:spcPct val="0"/>
                </a:spcBef>
                <a:buFontTx/>
                <a:buNone/>
              </a:pPr>
              <a:t>33</a:t>
            </a:fld>
            <a:endParaRPr lang="en-US" sz="1400">
              <a:solidFill>
                <a:schemeClr val="bg1"/>
              </a:solidFill>
            </a:endParaRPr>
          </a:p>
        </p:txBody>
      </p:sp>
    </p:spTree>
    <p:extLst>
      <p:ext uri="{BB962C8B-B14F-4D97-AF65-F5344CB8AC3E}">
        <p14:creationId xmlns:p14="http://schemas.microsoft.com/office/powerpoint/2010/main" val="1365777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228600"/>
            <a:ext cx="8915400" cy="609600"/>
          </a:xfrm>
        </p:spPr>
        <p:txBody>
          <a:bodyPr/>
          <a:lstStyle/>
          <a:p>
            <a:pPr algn="ctr"/>
            <a:r>
              <a:rPr lang="en-US" sz="3200" smtClean="0"/>
              <a:t>Sample Display for Strategic Wind Forecast</a:t>
            </a:r>
            <a:br>
              <a:rPr lang="en-US" sz="3200" smtClean="0"/>
            </a:br>
            <a:r>
              <a:rPr lang="en-US" sz="3200" smtClean="0"/>
              <a:t>For WTMA-S</a:t>
            </a:r>
          </a:p>
        </p:txBody>
      </p:sp>
      <p:pic>
        <p:nvPicPr>
          <p:cNvPr id="33795" name="Picture 2" descr="C:\Users\Jillian.Cheng\Desktop\Picture4.tif"/>
          <p:cNvPicPr>
            <a:picLocks noChangeAspect="1" noChangeArrowheads="1"/>
          </p:cNvPicPr>
          <p:nvPr/>
        </p:nvPicPr>
        <p:blipFill>
          <a:blip r:embed="rId3">
            <a:extLst>
              <a:ext uri="{28A0092B-C50C-407E-A947-70E740481C1C}">
                <a14:useLocalDpi xmlns:a14="http://schemas.microsoft.com/office/drawing/2010/main" val="0"/>
              </a:ext>
            </a:extLst>
          </a:blip>
          <a:srcRect l="6509" t="11752" r="7776" b="25404"/>
          <a:stretch>
            <a:fillRect/>
          </a:stretch>
        </p:blipFill>
        <p:spPr bwMode="auto">
          <a:xfrm>
            <a:off x="152400" y="947738"/>
            <a:ext cx="87630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Slide Number Placeholder 1"/>
          <p:cNvSpPr>
            <a:spLocks noGrp="1"/>
          </p:cNvSpPr>
          <p:nvPr>
            <p:ph type="sldNum" sz="quarter" idx="10"/>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93B30A41-9325-4265-A7A7-273B94E34742}" type="slidenum">
              <a:rPr lang="en-US" sz="1400">
                <a:solidFill>
                  <a:schemeClr val="bg1"/>
                </a:solidFill>
              </a:rPr>
              <a:pPr eaLnBrk="1" hangingPunct="1"/>
              <a:t>34</a:t>
            </a:fld>
            <a:endParaRPr lang="en-US" sz="1400">
              <a:solidFill>
                <a:schemeClr val="bg1"/>
              </a:solidFill>
            </a:endParaRPr>
          </a:p>
        </p:txBody>
      </p:sp>
    </p:spTree>
    <p:extLst>
      <p:ext uri="{BB962C8B-B14F-4D97-AF65-F5344CB8AC3E}">
        <p14:creationId xmlns:p14="http://schemas.microsoft.com/office/powerpoint/2010/main" val="2220468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algn="ctr"/>
            <a:r>
              <a:rPr lang="en-US" sz="3200" smtClean="0"/>
              <a:t>ATPA Phase I (Implemented) </a:t>
            </a:r>
            <a:br>
              <a:rPr lang="en-US" sz="3200" smtClean="0"/>
            </a:br>
            <a:r>
              <a:rPr lang="en-US" sz="3200" smtClean="0"/>
              <a:t>and II (Requirements Developed)</a:t>
            </a:r>
          </a:p>
        </p:txBody>
      </p:sp>
      <p:sp>
        <p:nvSpPr>
          <p:cNvPr id="31747" name="Slide Number Placeholder 1"/>
          <p:cNvSpPr>
            <a:spLocks noGrp="1"/>
          </p:cNvSpPr>
          <p:nvPr>
            <p:ph type="sldNum" sz="quarter" idx="10"/>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F7AC2AA6-09AB-4180-8954-C687B42CA1DC}" type="slidenum">
              <a:rPr lang="en-US" sz="1400">
                <a:solidFill>
                  <a:schemeClr val="bg1"/>
                </a:solidFill>
              </a:rPr>
              <a:pPr eaLnBrk="1" hangingPunct="1"/>
              <a:t>35</a:t>
            </a:fld>
            <a:endParaRPr lang="en-US" sz="1400">
              <a:solidFill>
                <a:schemeClr val="bg1"/>
              </a:solidFill>
            </a:endParaRP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281113"/>
            <a:ext cx="8510587" cy="473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719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4180" y="106613"/>
            <a:ext cx="8472488" cy="609600"/>
          </a:xfrm>
        </p:spPr>
        <p:txBody>
          <a:bodyPr/>
          <a:lstStyle/>
          <a:p>
            <a:pPr algn="ctr"/>
            <a:r>
              <a:rPr lang="en-US" sz="3200" dirty="0" smtClean="0"/>
              <a:t>WTMA FY13 Accomplishments</a:t>
            </a:r>
          </a:p>
        </p:txBody>
      </p:sp>
      <p:sp>
        <p:nvSpPr>
          <p:cNvPr id="13315" name="Content Placeholder 2"/>
          <p:cNvSpPr>
            <a:spLocks noGrp="1"/>
          </p:cNvSpPr>
          <p:nvPr>
            <p:ph idx="1"/>
          </p:nvPr>
        </p:nvSpPr>
        <p:spPr>
          <a:xfrm>
            <a:off x="434180" y="857417"/>
            <a:ext cx="8032751" cy="5105400"/>
          </a:xfrm>
        </p:spPr>
        <p:txBody>
          <a:bodyPr/>
          <a:lstStyle/>
          <a:p>
            <a:r>
              <a:rPr lang="en-US" dirty="0" smtClean="0"/>
              <a:t>Sufficient “heavy aircraft” wake data collected to determine if WTMA-P could be implemented: Answer yes – PHL and DTW</a:t>
            </a:r>
          </a:p>
          <a:p>
            <a:r>
              <a:rPr lang="en-US" dirty="0" smtClean="0"/>
              <a:t>WTMA-P Operational Procedures Developed</a:t>
            </a:r>
          </a:p>
          <a:p>
            <a:r>
              <a:rPr lang="en-US" dirty="0" smtClean="0"/>
              <a:t> Major components of WTMA-P SRMD completed – SRMD will be submitted in FY14</a:t>
            </a:r>
          </a:p>
          <a:p>
            <a:r>
              <a:rPr lang="en-US" dirty="0" smtClean="0"/>
              <a:t>Dialog with airport authorities and FAA ATC initiated at PHL and DTW concerning usability of the WTMA-P procedure</a:t>
            </a:r>
          </a:p>
          <a:p>
            <a:r>
              <a:rPr lang="en-US" dirty="0" smtClean="0"/>
              <a:t>WTMA-S feasibility evaluated for SFO</a:t>
            </a:r>
          </a:p>
          <a:p>
            <a:pPr marL="0" indent="0">
              <a:buNone/>
            </a:pPr>
            <a:endParaRPr lang="en-US" dirty="0" smtClean="0"/>
          </a:p>
        </p:txBody>
      </p:sp>
      <p:sp>
        <p:nvSpPr>
          <p:cNvPr id="13316"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15F9522B-71BC-4872-937E-4B2F2F9B42C9}" type="slidenum">
              <a:rPr lang="en-US" sz="1400" b="0">
                <a:solidFill>
                  <a:schemeClr val="bg1"/>
                </a:solidFill>
              </a:rPr>
              <a:pPr>
                <a:spcBef>
                  <a:spcPct val="0"/>
                </a:spcBef>
                <a:buFontTx/>
                <a:buNone/>
              </a:pPr>
              <a:t>36</a:t>
            </a:fld>
            <a:endParaRPr lang="en-US" sz="1400" b="0">
              <a:solidFill>
                <a:schemeClr val="bg1"/>
              </a:solidFill>
            </a:endParaRPr>
          </a:p>
        </p:txBody>
      </p:sp>
    </p:spTree>
    <p:extLst>
      <p:ext uri="{BB962C8B-B14F-4D97-AF65-F5344CB8AC3E}">
        <p14:creationId xmlns:p14="http://schemas.microsoft.com/office/powerpoint/2010/main" val="2686605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8323" y="0"/>
            <a:ext cx="8472488" cy="609600"/>
          </a:xfrm>
        </p:spPr>
        <p:txBody>
          <a:bodyPr/>
          <a:lstStyle/>
          <a:p>
            <a:pPr algn="ctr"/>
            <a:r>
              <a:rPr lang="en-US" sz="3200" dirty="0" smtClean="0"/>
              <a:t>WTMA FY14/15 Plans</a:t>
            </a:r>
          </a:p>
        </p:txBody>
      </p:sp>
      <p:sp>
        <p:nvSpPr>
          <p:cNvPr id="13315" name="Content Placeholder 2"/>
          <p:cNvSpPr>
            <a:spLocks noGrp="1"/>
          </p:cNvSpPr>
          <p:nvPr>
            <p:ph idx="1"/>
          </p:nvPr>
        </p:nvSpPr>
        <p:spPr>
          <a:xfrm>
            <a:off x="438191" y="609600"/>
            <a:ext cx="8032751" cy="5257800"/>
          </a:xfrm>
        </p:spPr>
        <p:txBody>
          <a:bodyPr/>
          <a:lstStyle/>
          <a:p>
            <a:pPr>
              <a:spcBef>
                <a:spcPts val="0"/>
              </a:spcBef>
            </a:pPr>
            <a:r>
              <a:rPr lang="en-US" dirty="0" smtClean="0"/>
              <a:t>Develop the WTMA-P ATC Order (based on 7110.308)</a:t>
            </a:r>
          </a:p>
          <a:p>
            <a:pPr>
              <a:spcBef>
                <a:spcPts val="0"/>
              </a:spcBef>
            </a:pPr>
            <a:r>
              <a:rPr lang="en-US" dirty="0" smtClean="0"/>
              <a:t>Complete and submit to AOV the WTMA-P SRMD</a:t>
            </a:r>
          </a:p>
          <a:p>
            <a:pPr>
              <a:spcBef>
                <a:spcPts val="0"/>
              </a:spcBef>
            </a:pPr>
            <a:r>
              <a:rPr lang="en-US" dirty="0" smtClean="0"/>
              <a:t>Provide support to DTW and PHL in their local procedure development for WTMA-P operations</a:t>
            </a:r>
          </a:p>
          <a:p>
            <a:pPr>
              <a:spcBef>
                <a:spcPts val="0"/>
              </a:spcBef>
            </a:pPr>
            <a:r>
              <a:rPr lang="en-US" dirty="0" smtClean="0"/>
              <a:t>Provide ATPA Phase 2 adaptation support for WTMA-P when AJM completes ATPA Phase 2 development</a:t>
            </a:r>
          </a:p>
          <a:p>
            <a:pPr>
              <a:spcBef>
                <a:spcPts val="0"/>
              </a:spcBef>
            </a:pPr>
            <a:r>
              <a:rPr lang="en-US" dirty="0" smtClean="0"/>
              <a:t>WTMA-P completes in FY15   </a:t>
            </a:r>
          </a:p>
          <a:p>
            <a:pPr marL="0" indent="0">
              <a:spcBef>
                <a:spcPts val="0"/>
              </a:spcBef>
              <a:buNone/>
            </a:pPr>
            <a:r>
              <a:rPr lang="en-US" dirty="0" smtClean="0"/>
              <a:t>(Note – WTMA-S suspended until 2018/2019)</a:t>
            </a:r>
          </a:p>
        </p:txBody>
      </p:sp>
      <p:sp>
        <p:nvSpPr>
          <p:cNvPr id="13316"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15F9522B-71BC-4872-937E-4B2F2F9B42C9}" type="slidenum">
              <a:rPr lang="en-US" sz="1400" b="0">
                <a:solidFill>
                  <a:schemeClr val="bg1"/>
                </a:solidFill>
              </a:rPr>
              <a:pPr>
                <a:spcBef>
                  <a:spcPct val="0"/>
                </a:spcBef>
                <a:buFontTx/>
                <a:buNone/>
              </a:pPr>
              <a:t>37</a:t>
            </a:fld>
            <a:endParaRPr lang="en-US" sz="1400" b="0">
              <a:solidFill>
                <a:schemeClr val="bg1"/>
              </a:solidFill>
            </a:endParaRPr>
          </a:p>
        </p:txBody>
      </p:sp>
    </p:spTree>
    <p:extLst>
      <p:ext uri="{BB962C8B-B14F-4D97-AF65-F5344CB8AC3E}">
        <p14:creationId xmlns:p14="http://schemas.microsoft.com/office/powerpoint/2010/main" val="2173190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5598709C-0470-440B-85E0-1FB9084DD955}" type="slidenum">
              <a:rPr lang="en-US" sz="1400" b="0">
                <a:solidFill>
                  <a:schemeClr val="bg1"/>
                </a:solidFill>
              </a:rPr>
              <a:pPr>
                <a:spcBef>
                  <a:spcPct val="0"/>
                </a:spcBef>
                <a:buFontTx/>
                <a:buNone/>
              </a:pPr>
              <a:t>38</a:t>
            </a:fld>
            <a:endParaRPr lang="en-US" sz="1400" b="0">
              <a:solidFill>
                <a:schemeClr val="bg1"/>
              </a:solidFill>
            </a:endParaRPr>
          </a:p>
        </p:txBody>
      </p:sp>
      <p:sp>
        <p:nvSpPr>
          <p:cNvPr id="17411" name="Rectangle 2"/>
          <p:cNvSpPr>
            <a:spLocks noGrp="1" noChangeArrowheads="1"/>
          </p:cNvSpPr>
          <p:nvPr>
            <p:ph type="title"/>
          </p:nvPr>
        </p:nvSpPr>
        <p:spPr>
          <a:xfrm>
            <a:off x="152400" y="533399"/>
            <a:ext cx="8839200" cy="1143001"/>
          </a:xfrm>
          <a:noFill/>
        </p:spPr>
        <p:txBody>
          <a:bodyPr/>
          <a:lstStyle/>
          <a:p>
            <a:pPr algn="ctr" eaLnBrk="1" hangingPunct="1"/>
            <a:r>
              <a:rPr lang="en-US" sz="3200" dirty="0" smtClean="0"/>
              <a:t>WTMA Project</a:t>
            </a:r>
            <a:br>
              <a:rPr lang="en-US" sz="3200" dirty="0" smtClean="0"/>
            </a:br>
            <a:r>
              <a:rPr lang="en-US" sz="3200" dirty="0" smtClean="0"/>
              <a:t>Funding $M  (Present and Out Year)  </a:t>
            </a:r>
          </a:p>
        </p:txBody>
      </p:sp>
      <p:sp>
        <p:nvSpPr>
          <p:cNvPr id="17418" name="Text Box 9"/>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sz="1400" b="0"/>
          </a:p>
        </p:txBody>
      </p:sp>
      <p:graphicFrame>
        <p:nvGraphicFramePr>
          <p:cNvPr id="17422" name="Object 13"/>
          <p:cNvGraphicFramePr>
            <a:graphicFrameLocks noChangeAspect="1"/>
          </p:cNvGraphicFramePr>
          <p:nvPr>
            <p:extLst>
              <p:ext uri="{D42A27DB-BD31-4B8C-83A1-F6EECF244321}">
                <p14:modId xmlns:p14="http://schemas.microsoft.com/office/powerpoint/2010/main" val="3305637277"/>
              </p:ext>
            </p:extLst>
          </p:nvPr>
        </p:nvGraphicFramePr>
        <p:xfrm>
          <a:off x="817562" y="2667001"/>
          <a:ext cx="7508875" cy="652462"/>
        </p:xfrm>
        <a:graphic>
          <a:graphicData uri="http://schemas.openxmlformats.org/presentationml/2006/ole">
            <mc:AlternateContent xmlns:mc="http://schemas.openxmlformats.org/markup-compatibility/2006">
              <mc:Choice xmlns:v="urn:schemas-microsoft-com:vml" Requires="v">
                <p:oleObj spid="_x0000_s11286" name="Worksheet" r:id="rId5" imgW="6762829" imgH="704797" progId="Excel.Sheet.8">
                  <p:embed/>
                </p:oleObj>
              </mc:Choice>
              <mc:Fallback>
                <p:oleObj name="Worksheet" r:id="rId5" imgW="6762829" imgH="704797" progId="Excel.Sheet.8">
                  <p:embed/>
                  <p:pic>
                    <p:nvPicPr>
                      <p:cNvPr id="0" name=""/>
                      <p:cNvPicPr>
                        <a:picLocks noChangeAspect="1" noChangeArrowheads="1"/>
                      </p:cNvPicPr>
                      <p:nvPr/>
                    </p:nvPicPr>
                    <p:blipFill>
                      <a:blip r:embed="rId6"/>
                      <a:srcRect/>
                      <a:stretch>
                        <a:fillRect/>
                      </a:stretch>
                    </p:blipFill>
                    <p:spPr bwMode="auto">
                      <a:xfrm>
                        <a:off x="817562" y="2667001"/>
                        <a:ext cx="750887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744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5027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pSp>
        <p:nvGrpSpPr>
          <p:cNvPr id="26627" name="Group 3"/>
          <p:cNvGrpSpPr>
            <a:grpSpLocks/>
          </p:cNvGrpSpPr>
          <p:nvPr/>
        </p:nvGrpSpPr>
        <p:grpSpPr bwMode="auto">
          <a:xfrm>
            <a:off x="187325" y="377825"/>
            <a:ext cx="252413" cy="241300"/>
            <a:chOff x="18" y="238"/>
            <a:chExt cx="173" cy="152"/>
          </a:xfrm>
        </p:grpSpPr>
        <p:sp>
          <p:nvSpPr>
            <p:cNvPr id="27443" name="Freeform 4"/>
            <p:cNvSpPr>
              <a:spLocks/>
            </p:cNvSpPr>
            <p:nvPr/>
          </p:nvSpPr>
          <p:spPr bwMode="auto">
            <a:xfrm>
              <a:off x="173" y="314"/>
              <a:ext cx="18" cy="17"/>
            </a:xfrm>
            <a:custGeom>
              <a:avLst/>
              <a:gdLst>
                <a:gd name="T0" fmla="*/ 0 w 107"/>
                <a:gd name="T1" fmla="*/ 0 h 121"/>
                <a:gd name="T2" fmla="*/ 0 w 107"/>
                <a:gd name="T3" fmla="*/ 0 h 121"/>
                <a:gd name="T4" fmla="*/ 0 w 107"/>
                <a:gd name="T5" fmla="*/ 0 h 121"/>
                <a:gd name="T6" fmla="*/ 0 w 107"/>
                <a:gd name="T7" fmla="*/ 0 h 121"/>
                <a:gd name="T8" fmla="*/ 0 w 107"/>
                <a:gd name="T9" fmla="*/ 0 h 121"/>
                <a:gd name="T10" fmla="*/ 0 w 107"/>
                <a:gd name="T11" fmla="*/ 0 h 121"/>
                <a:gd name="T12" fmla="*/ 0 w 107"/>
                <a:gd name="T13" fmla="*/ 0 h 121"/>
                <a:gd name="T14" fmla="*/ 0 w 107"/>
                <a:gd name="T15" fmla="*/ 0 h 121"/>
                <a:gd name="T16" fmla="*/ 0 w 107"/>
                <a:gd name="T17" fmla="*/ 0 h 121"/>
                <a:gd name="T18" fmla="*/ 0 w 107"/>
                <a:gd name="T19" fmla="*/ 0 h 121"/>
                <a:gd name="T20" fmla="*/ 0 w 107"/>
                <a:gd name="T21" fmla="*/ 0 h 121"/>
                <a:gd name="T22" fmla="*/ 0 w 107"/>
                <a:gd name="T23" fmla="*/ 0 h 121"/>
                <a:gd name="T24" fmla="*/ 0 w 107"/>
                <a:gd name="T25" fmla="*/ 0 h 121"/>
                <a:gd name="T26" fmla="*/ 0 w 107"/>
                <a:gd name="T27" fmla="*/ 0 h 121"/>
                <a:gd name="T28" fmla="*/ 0 w 107"/>
                <a:gd name="T29" fmla="*/ 0 h 121"/>
                <a:gd name="T30" fmla="*/ 0 w 107"/>
                <a:gd name="T31" fmla="*/ 0 h 121"/>
                <a:gd name="T32" fmla="*/ 0 w 107"/>
                <a:gd name="T33" fmla="*/ 0 h 121"/>
                <a:gd name="T34" fmla="*/ 0 w 107"/>
                <a:gd name="T35" fmla="*/ 0 h 121"/>
                <a:gd name="T36" fmla="*/ 0 w 107"/>
                <a:gd name="T37" fmla="*/ 0 h 121"/>
                <a:gd name="T38" fmla="*/ 0 w 107"/>
                <a:gd name="T39" fmla="*/ 0 h 121"/>
                <a:gd name="T40" fmla="*/ 0 w 107"/>
                <a:gd name="T41" fmla="*/ 0 h 121"/>
                <a:gd name="T42" fmla="*/ 0 w 107"/>
                <a:gd name="T43" fmla="*/ 0 h 121"/>
                <a:gd name="T44" fmla="*/ 0 w 107"/>
                <a:gd name="T45" fmla="*/ 0 h 121"/>
                <a:gd name="T46" fmla="*/ 0 w 107"/>
                <a:gd name="T47" fmla="*/ 0 h 121"/>
                <a:gd name="T48" fmla="*/ 0 w 107"/>
                <a:gd name="T49" fmla="*/ 0 h 121"/>
                <a:gd name="T50" fmla="*/ 0 w 107"/>
                <a:gd name="T51" fmla="*/ 0 h 121"/>
                <a:gd name="T52" fmla="*/ 0 w 107"/>
                <a:gd name="T53" fmla="*/ 0 h 121"/>
                <a:gd name="T54" fmla="*/ 0 w 107"/>
                <a:gd name="T55" fmla="*/ 0 h 121"/>
                <a:gd name="T56" fmla="*/ 0 w 107"/>
                <a:gd name="T57" fmla="*/ 0 h 121"/>
                <a:gd name="T58" fmla="*/ 0 w 107"/>
                <a:gd name="T59" fmla="*/ 0 h 121"/>
                <a:gd name="T60" fmla="*/ 0 w 107"/>
                <a:gd name="T61" fmla="*/ 0 h 121"/>
                <a:gd name="T62" fmla="*/ 0 w 107"/>
                <a:gd name="T63" fmla="*/ 0 h 121"/>
                <a:gd name="T64" fmla="*/ 0 w 107"/>
                <a:gd name="T65" fmla="*/ 0 h 121"/>
                <a:gd name="T66" fmla="*/ 0 w 107"/>
                <a:gd name="T67" fmla="*/ 0 h 121"/>
                <a:gd name="T68" fmla="*/ 0 w 107"/>
                <a:gd name="T69" fmla="*/ 0 h 121"/>
                <a:gd name="T70" fmla="*/ 0 w 107"/>
                <a:gd name="T71" fmla="*/ 0 h 121"/>
                <a:gd name="T72" fmla="*/ 0 w 107"/>
                <a:gd name="T73" fmla="*/ 0 h 121"/>
                <a:gd name="T74" fmla="*/ 0 w 107"/>
                <a:gd name="T75" fmla="*/ 0 h 121"/>
                <a:gd name="T76" fmla="*/ 0 w 107"/>
                <a:gd name="T77" fmla="*/ 0 h 1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7" h="121">
                  <a:moveTo>
                    <a:pt x="11" y="0"/>
                  </a:moveTo>
                  <a:lnTo>
                    <a:pt x="11" y="1"/>
                  </a:lnTo>
                  <a:lnTo>
                    <a:pt x="13" y="1"/>
                  </a:lnTo>
                  <a:lnTo>
                    <a:pt x="13" y="34"/>
                  </a:lnTo>
                  <a:lnTo>
                    <a:pt x="11" y="34"/>
                  </a:lnTo>
                  <a:lnTo>
                    <a:pt x="11" y="57"/>
                  </a:lnTo>
                  <a:lnTo>
                    <a:pt x="10" y="57"/>
                  </a:lnTo>
                  <a:lnTo>
                    <a:pt x="10" y="70"/>
                  </a:lnTo>
                  <a:lnTo>
                    <a:pt x="8" y="70"/>
                  </a:lnTo>
                  <a:lnTo>
                    <a:pt x="8" y="82"/>
                  </a:lnTo>
                  <a:lnTo>
                    <a:pt x="6" y="82"/>
                  </a:lnTo>
                  <a:lnTo>
                    <a:pt x="6" y="90"/>
                  </a:lnTo>
                  <a:lnTo>
                    <a:pt x="5" y="90"/>
                  </a:lnTo>
                  <a:lnTo>
                    <a:pt x="5" y="97"/>
                  </a:lnTo>
                  <a:lnTo>
                    <a:pt x="3" y="97"/>
                  </a:lnTo>
                  <a:lnTo>
                    <a:pt x="3" y="105"/>
                  </a:lnTo>
                  <a:lnTo>
                    <a:pt x="2" y="105"/>
                  </a:lnTo>
                  <a:lnTo>
                    <a:pt x="2" y="114"/>
                  </a:lnTo>
                  <a:lnTo>
                    <a:pt x="0" y="114"/>
                  </a:lnTo>
                  <a:lnTo>
                    <a:pt x="0" y="121"/>
                  </a:lnTo>
                  <a:lnTo>
                    <a:pt x="93" y="121"/>
                  </a:lnTo>
                  <a:lnTo>
                    <a:pt x="93" y="119"/>
                  </a:lnTo>
                  <a:lnTo>
                    <a:pt x="96" y="119"/>
                  </a:lnTo>
                  <a:lnTo>
                    <a:pt x="96" y="113"/>
                  </a:lnTo>
                  <a:lnTo>
                    <a:pt x="97" y="113"/>
                  </a:lnTo>
                  <a:lnTo>
                    <a:pt x="97" y="102"/>
                  </a:lnTo>
                  <a:lnTo>
                    <a:pt x="99" y="102"/>
                  </a:lnTo>
                  <a:lnTo>
                    <a:pt x="99" y="90"/>
                  </a:lnTo>
                  <a:lnTo>
                    <a:pt x="101" y="90"/>
                  </a:lnTo>
                  <a:lnTo>
                    <a:pt x="101" y="77"/>
                  </a:lnTo>
                  <a:lnTo>
                    <a:pt x="102" y="77"/>
                  </a:lnTo>
                  <a:lnTo>
                    <a:pt x="102" y="63"/>
                  </a:lnTo>
                  <a:lnTo>
                    <a:pt x="104" y="63"/>
                  </a:lnTo>
                  <a:lnTo>
                    <a:pt x="104" y="50"/>
                  </a:lnTo>
                  <a:lnTo>
                    <a:pt x="105" y="50"/>
                  </a:lnTo>
                  <a:lnTo>
                    <a:pt x="105" y="37"/>
                  </a:lnTo>
                  <a:lnTo>
                    <a:pt x="107" y="37"/>
                  </a:lnTo>
                  <a:lnTo>
                    <a:pt x="107" y="0"/>
                  </a:lnTo>
                  <a:lnTo>
                    <a:pt x="11"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44" name="Rectangle 5"/>
            <p:cNvSpPr>
              <a:spLocks noChangeArrowheads="1"/>
            </p:cNvSpPr>
            <p:nvPr/>
          </p:nvSpPr>
          <p:spPr bwMode="auto">
            <a:xfrm>
              <a:off x="18" y="319"/>
              <a:ext cx="1"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45" name="Freeform 6"/>
            <p:cNvSpPr>
              <a:spLocks/>
            </p:cNvSpPr>
            <p:nvPr/>
          </p:nvSpPr>
          <p:spPr bwMode="auto">
            <a:xfrm>
              <a:off x="21" y="331"/>
              <a:ext cx="2" cy="7"/>
            </a:xfrm>
            <a:custGeom>
              <a:avLst/>
              <a:gdLst>
                <a:gd name="T0" fmla="*/ 0 w 15"/>
                <a:gd name="T1" fmla="*/ 0 h 48"/>
                <a:gd name="T2" fmla="*/ 0 w 15"/>
                <a:gd name="T3" fmla="*/ 0 h 48"/>
                <a:gd name="T4" fmla="*/ 0 w 15"/>
                <a:gd name="T5" fmla="*/ 0 h 48"/>
                <a:gd name="T6" fmla="*/ 0 w 15"/>
                <a:gd name="T7" fmla="*/ 0 h 48"/>
                <a:gd name="T8" fmla="*/ 0 w 15"/>
                <a:gd name="T9" fmla="*/ 0 h 48"/>
                <a:gd name="T10" fmla="*/ 0 w 15"/>
                <a:gd name="T11" fmla="*/ 0 h 48"/>
                <a:gd name="T12" fmla="*/ 0 w 15"/>
                <a:gd name="T13" fmla="*/ 0 h 48"/>
                <a:gd name="T14" fmla="*/ 0 w 15"/>
                <a:gd name="T15" fmla="*/ 0 h 48"/>
                <a:gd name="T16" fmla="*/ 0 w 15"/>
                <a:gd name="T17" fmla="*/ 0 h 48"/>
                <a:gd name="T18" fmla="*/ 0 w 15"/>
                <a:gd name="T19" fmla="*/ 0 h 48"/>
                <a:gd name="T20" fmla="*/ 0 w 15"/>
                <a:gd name="T21" fmla="*/ 0 h 48"/>
                <a:gd name="T22" fmla="*/ 0 w 15"/>
                <a:gd name="T23" fmla="*/ 0 h 48"/>
                <a:gd name="T24" fmla="*/ 0 w 15"/>
                <a:gd name="T25" fmla="*/ 0 h 48"/>
                <a:gd name="T26" fmla="*/ 0 w 15"/>
                <a:gd name="T27" fmla="*/ 0 h 48"/>
                <a:gd name="T28" fmla="*/ 0 w 15"/>
                <a:gd name="T29" fmla="*/ 0 h 48"/>
                <a:gd name="T30" fmla="*/ 0 w 15"/>
                <a:gd name="T31" fmla="*/ 0 h 48"/>
                <a:gd name="T32" fmla="*/ 0 w 15"/>
                <a:gd name="T33" fmla="*/ 0 h 48"/>
                <a:gd name="T34" fmla="*/ 0 w 15"/>
                <a:gd name="T35" fmla="*/ 0 h 48"/>
                <a:gd name="T36" fmla="*/ 0 w 15"/>
                <a:gd name="T37" fmla="*/ 0 h 48"/>
                <a:gd name="T38" fmla="*/ 0 w 15"/>
                <a:gd name="T39" fmla="*/ 0 h 48"/>
                <a:gd name="T40" fmla="*/ 0 w 15"/>
                <a:gd name="T41" fmla="*/ 0 h 48"/>
                <a:gd name="T42" fmla="*/ 0 w 15"/>
                <a:gd name="T43" fmla="*/ 0 h 48"/>
                <a:gd name="T44" fmla="*/ 0 w 15"/>
                <a:gd name="T45" fmla="*/ 0 h 48"/>
                <a:gd name="T46" fmla="*/ 0 w 15"/>
                <a:gd name="T47" fmla="*/ 0 h 48"/>
                <a:gd name="T48" fmla="*/ 0 w 15"/>
                <a:gd name="T49" fmla="*/ 0 h 48"/>
                <a:gd name="T50" fmla="*/ 0 w 15"/>
                <a:gd name="T51" fmla="*/ 0 h 48"/>
                <a:gd name="T52" fmla="*/ 0 w 15"/>
                <a:gd name="T53" fmla="*/ 0 h 48"/>
                <a:gd name="T54" fmla="*/ 0 w 15"/>
                <a:gd name="T55" fmla="*/ 0 h 48"/>
                <a:gd name="T56" fmla="*/ 0 w 15"/>
                <a:gd name="T57" fmla="*/ 0 h 48"/>
                <a:gd name="T58" fmla="*/ 0 w 15"/>
                <a:gd name="T59" fmla="*/ 0 h 48"/>
                <a:gd name="T60" fmla="*/ 0 w 15"/>
                <a:gd name="T61" fmla="*/ 0 h 48"/>
                <a:gd name="T62" fmla="*/ 0 w 15"/>
                <a:gd name="T63" fmla="*/ 0 h 48"/>
                <a:gd name="T64" fmla="*/ 0 w 15"/>
                <a:gd name="T65" fmla="*/ 0 h 48"/>
                <a:gd name="T66" fmla="*/ 0 w 15"/>
                <a:gd name="T67" fmla="*/ 0 h 48"/>
                <a:gd name="T68" fmla="*/ 0 w 15"/>
                <a:gd name="T69" fmla="*/ 0 h 48"/>
                <a:gd name="T70" fmla="*/ 0 w 15"/>
                <a:gd name="T71" fmla="*/ 0 h 48"/>
                <a:gd name="T72" fmla="*/ 0 w 15"/>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 h="48">
                  <a:moveTo>
                    <a:pt x="0" y="0"/>
                  </a:moveTo>
                  <a:lnTo>
                    <a:pt x="0" y="5"/>
                  </a:lnTo>
                  <a:lnTo>
                    <a:pt x="1" y="5"/>
                  </a:lnTo>
                  <a:lnTo>
                    <a:pt x="1" y="12"/>
                  </a:lnTo>
                  <a:lnTo>
                    <a:pt x="3" y="12"/>
                  </a:lnTo>
                  <a:lnTo>
                    <a:pt x="3" y="17"/>
                  </a:lnTo>
                  <a:lnTo>
                    <a:pt x="6" y="17"/>
                  </a:lnTo>
                  <a:lnTo>
                    <a:pt x="6" y="23"/>
                  </a:lnTo>
                  <a:lnTo>
                    <a:pt x="7" y="23"/>
                  </a:lnTo>
                  <a:lnTo>
                    <a:pt x="7" y="31"/>
                  </a:lnTo>
                  <a:lnTo>
                    <a:pt x="9" y="31"/>
                  </a:lnTo>
                  <a:lnTo>
                    <a:pt x="9" y="37"/>
                  </a:lnTo>
                  <a:lnTo>
                    <a:pt x="10" y="37"/>
                  </a:lnTo>
                  <a:lnTo>
                    <a:pt x="10" y="42"/>
                  </a:lnTo>
                  <a:lnTo>
                    <a:pt x="12" y="42"/>
                  </a:lnTo>
                  <a:lnTo>
                    <a:pt x="12" y="45"/>
                  </a:lnTo>
                  <a:lnTo>
                    <a:pt x="14" y="45"/>
                  </a:lnTo>
                  <a:lnTo>
                    <a:pt x="14" y="48"/>
                  </a:lnTo>
                  <a:lnTo>
                    <a:pt x="15" y="48"/>
                  </a:lnTo>
                  <a:lnTo>
                    <a:pt x="15" y="45"/>
                  </a:lnTo>
                  <a:lnTo>
                    <a:pt x="14" y="45"/>
                  </a:lnTo>
                  <a:lnTo>
                    <a:pt x="14" y="39"/>
                  </a:lnTo>
                  <a:lnTo>
                    <a:pt x="12" y="39"/>
                  </a:lnTo>
                  <a:lnTo>
                    <a:pt x="12" y="34"/>
                  </a:lnTo>
                  <a:lnTo>
                    <a:pt x="10" y="34"/>
                  </a:lnTo>
                  <a:lnTo>
                    <a:pt x="10" y="28"/>
                  </a:lnTo>
                  <a:lnTo>
                    <a:pt x="9" y="28"/>
                  </a:lnTo>
                  <a:lnTo>
                    <a:pt x="9" y="23"/>
                  </a:lnTo>
                  <a:lnTo>
                    <a:pt x="7" y="23"/>
                  </a:lnTo>
                  <a:lnTo>
                    <a:pt x="7" y="17"/>
                  </a:lnTo>
                  <a:lnTo>
                    <a:pt x="6" y="17"/>
                  </a:lnTo>
                  <a:lnTo>
                    <a:pt x="6" y="12"/>
                  </a:lnTo>
                  <a:lnTo>
                    <a:pt x="3" y="12"/>
                  </a:lnTo>
                  <a:lnTo>
                    <a:pt x="3" y="5"/>
                  </a:lnTo>
                  <a:lnTo>
                    <a:pt x="1" y="5"/>
                  </a:lnTo>
                  <a:lnTo>
                    <a:pt x="1"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46" name="Freeform 7"/>
            <p:cNvSpPr>
              <a:spLocks/>
            </p:cNvSpPr>
            <p:nvPr/>
          </p:nvSpPr>
          <p:spPr bwMode="auto">
            <a:xfrm>
              <a:off x="23" y="331"/>
              <a:ext cx="166" cy="53"/>
            </a:xfrm>
            <a:custGeom>
              <a:avLst/>
              <a:gdLst>
                <a:gd name="T0" fmla="*/ 0 w 994"/>
                <a:gd name="T1" fmla="*/ 0 h 369"/>
                <a:gd name="T2" fmla="*/ 0 w 994"/>
                <a:gd name="T3" fmla="*/ 0 h 369"/>
                <a:gd name="T4" fmla="*/ 0 w 994"/>
                <a:gd name="T5" fmla="*/ 0 h 369"/>
                <a:gd name="T6" fmla="*/ 0 w 994"/>
                <a:gd name="T7" fmla="*/ 0 h 369"/>
                <a:gd name="T8" fmla="*/ 0 w 994"/>
                <a:gd name="T9" fmla="*/ 0 h 369"/>
                <a:gd name="T10" fmla="*/ 0 w 994"/>
                <a:gd name="T11" fmla="*/ 0 h 369"/>
                <a:gd name="T12" fmla="*/ 0 w 994"/>
                <a:gd name="T13" fmla="*/ 0 h 369"/>
                <a:gd name="T14" fmla="*/ 0 w 994"/>
                <a:gd name="T15" fmla="*/ 0 h 369"/>
                <a:gd name="T16" fmla="*/ 0 w 994"/>
                <a:gd name="T17" fmla="*/ 0 h 369"/>
                <a:gd name="T18" fmla="*/ 0 w 994"/>
                <a:gd name="T19" fmla="*/ 0 h 369"/>
                <a:gd name="T20" fmla="*/ 0 w 994"/>
                <a:gd name="T21" fmla="*/ 0 h 369"/>
                <a:gd name="T22" fmla="*/ 0 w 994"/>
                <a:gd name="T23" fmla="*/ 0 h 369"/>
                <a:gd name="T24" fmla="*/ 0 w 994"/>
                <a:gd name="T25" fmla="*/ 0 h 369"/>
                <a:gd name="T26" fmla="*/ 1 w 994"/>
                <a:gd name="T27" fmla="*/ 0 h 369"/>
                <a:gd name="T28" fmla="*/ 1 w 994"/>
                <a:gd name="T29" fmla="*/ 0 h 369"/>
                <a:gd name="T30" fmla="*/ 1 w 994"/>
                <a:gd name="T31" fmla="*/ 0 h 369"/>
                <a:gd name="T32" fmla="*/ 1 w 994"/>
                <a:gd name="T33" fmla="*/ 0 h 369"/>
                <a:gd name="T34" fmla="*/ 1 w 994"/>
                <a:gd name="T35" fmla="*/ 0 h 369"/>
                <a:gd name="T36" fmla="*/ 1 w 994"/>
                <a:gd name="T37" fmla="*/ 0 h 369"/>
                <a:gd name="T38" fmla="*/ 1 w 994"/>
                <a:gd name="T39" fmla="*/ 0 h 369"/>
                <a:gd name="T40" fmla="*/ 1 w 994"/>
                <a:gd name="T41" fmla="*/ 0 h 369"/>
                <a:gd name="T42" fmla="*/ 1 w 994"/>
                <a:gd name="T43" fmla="*/ 0 h 369"/>
                <a:gd name="T44" fmla="*/ 1 w 994"/>
                <a:gd name="T45" fmla="*/ 0 h 369"/>
                <a:gd name="T46" fmla="*/ 1 w 994"/>
                <a:gd name="T47" fmla="*/ 0 h 369"/>
                <a:gd name="T48" fmla="*/ 1 w 994"/>
                <a:gd name="T49" fmla="*/ 0 h 369"/>
                <a:gd name="T50" fmla="*/ 1 w 994"/>
                <a:gd name="T51" fmla="*/ 0 h 369"/>
                <a:gd name="T52" fmla="*/ 1 w 994"/>
                <a:gd name="T53" fmla="*/ 0 h 369"/>
                <a:gd name="T54" fmla="*/ 1 w 994"/>
                <a:gd name="T55" fmla="*/ 0 h 369"/>
                <a:gd name="T56" fmla="*/ 1 w 994"/>
                <a:gd name="T57" fmla="*/ 0 h 369"/>
                <a:gd name="T58" fmla="*/ 1 w 994"/>
                <a:gd name="T59" fmla="*/ 0 h 369"/>
                <a:gd name="T60" fmla="*/ 1 w 994"/>
                <a:gd name="T61" fmla="*/ 0 h 369"/>
                <a:gd name="T62" fmla="*/ 1 w 994"/>
                <a:gd name="T63" fmla="*/ 0 h 369"/>
                <a:gd name="T64" fmla="*/ 1 w 994"/>
                <a:gd name="T65" fmla="*/ 0 h 369"/>
                <a:gd name="T66" fmla="*/ 1 w 994"/>
                <a:gd name="T67" fmla="*/ 0 h 369"/>
                <a:gd name="T68" fmla="*/ 1 w 994"/>
                <a:gd name="T69" fmla="*/ 0 h 369"/>
                <a:gd name="T70" fmla="*/ 1 w 994"/>
                <a:gd name="T71" fmla="*/ 0 h 369"/>
                <a:gd name="T72" fmla="*/ 1 w 994"/>
                <a:gd name="T73" fmla="*/ 0 h 369"/>
                <a:gd name="T74" fmla="*/ 1 w 994"/>
                <a:gd name="T75" fmla="*/ 0 h 369"/>
                <a:gd name="T76" fmla="*/ 1 w 994"/>
                <a:gd name="T77" fmla="*/ 0 h 369"/>
                <a:gd name="T78" fmla="*/ 1 w 994"/>
                <a:gd name="T79" fmla="*/ 0 h 369"/>
                <a:gd name="T80" fmla="*/ 1 w 994"/>
                <a:gd name="T81" fmla="*/ 0 h 369"/>
                <a:gd name="T82" fmla="*/ 1 w 994"/>
                <a:gd name="T83" fmla="*/ 0 h 369"/>
                <a:gd name="T84" fmla="*/ 1 w 994"/>
                <a:gd name="T85" fmla="*/ 0 h 369"/>
                <a:gd name="T86" fmla="*/ 1 w 994"/>
                <a:gd name="T87" fmla="*/ 0 h 369"/>
                <a:gd name="T88" fmla="*/ 0 w 994"/>
                <a:gd name="T89" fmla="*/ 0 h 369"/>
                <a:gd name="T90" fmla="*/ 0 w 994"/>
                <a:gd name="T91" fmla="*/ 0 h 369"/>
                <a:gd name="T92" fmla="*/ 0 w 994"/>
                <a:gd name="T93" fmla="*/ 0 h 369"/>
                <a:gd name="T94" fmla="*/ 0 w 994"/>
                <a:gd name="T95" fmla="*/ 0 h 369"/>
                <a:gd name="T96" fmla="*/ 0 w 994"/>
                <a:gd name="T97" fmla="*/ 0 h 369"/>
                <a:gd name="T98" fmla="*/ 0 w 994"/>
                <a:gd name="T99" fmla="*/ 0 h 369"/>
                <a:gd name="T100" fmla="*/ 0 w 994"/>
                <a:gd name="T101" fmla="*/ 0 h 369"/>
                <a:gd name="T102" fmla="*/ 0 w 994"/>
                <a:gd name="T103" fmla="*/ 0 h 369"/>
                <a:gd name="T104" fmla="*/ 0 w 994"/>
                <a:gd name="T105" fmla="*/ 0 h 369"/>
                <a:gd name="T106" fmla="*/ 0 w 994"/>
                <a:gd name="T107" fmla="*/ 0 h 369"/>
                <a:gd name="T108" fmla="*/ 0 w 994"/>
                <a:gd name="T109" fmla="*/ 0 h 369"/>
                <a:gd name="T110" fmla="*/ 0 w 994"/>
                <a:gd name="T111" fmla="*/ 0 h 369"/>
                <a:gd name="T112" fmla="*/ 0 w 994"/>
                <a:gd name="T113" fmla="*/ 0 h 369"/>
                <a:gd name="T114" fmla="*/ 0 w 994"/>
                <a:gd name="T115" fmla="*/ 0 h 369"/>
                <a:gd name="T116" fmla="*/ 0 w 994"/>
                <a:gd name="T117" fmla="*/ 0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4" h="369">
                  <a:moveTo>
                    <a:pt x="0" y="51"/>
                  </a:moveTo>
                  <a:lnTo>
                    <a:pt x="0" y="54"/>
                  </a:lnTo>
                  <a:lnTo>
                    <a:pt x="2" y="54"/>
                  </a:lnTo>
                  <a:lnTo>
                    <a:pt x="2" y="60"/>
                  </a:lnTo>
                  <a:lnTo>
                    <a:pt x="3" y="60"/>
                  </a:lnTo>
                  <a:lnTo>
                    <a:pt x="3" y="65"/>
                  </a:lnTo>
                  <a:lnTo>
                    <a:pt x="5" y="65"/>
                  </a:lnTo>
                  <a:lnTo>
                    <a:pt x="5" y="71"/>
                  </a:lnTo>
                  <a:lnTo>
                    <a:pt x="7" y="71"/>
                  </a:lnTo>
                  <a:lnTo>
                    <a:pt x="7" y="74"/>
                  </a:lnTo>
                  <a:lnTo>
                    <a:pt x="8" y="74"/>
                  </a:lnTo>
                  <a:lnTo>
                    <a:pt x="8" y="79"/>
                  </a:lnTo>
                  <a:lnTo>
                    <a:pt x="10" y="79"/>
                  </a:lnTo>
                  <a:lnTo>
                    <a:pt x="10" y="82"/>
                  </a:lnTo>
                  <a:lnTo>
                    <a:pt x="11" y="82"/>
                  </a:lnTo>
                  <a:lnTo>
                    <a:pt x="11" y="85"/>
                  </a:lnTo>
                  <a:lnTo>
                    <a:pt x="13" y="85"/>
                  </a:lnTo>
                  <a:lnTo>
                    <a:pt x="13" y="91"/>
                  </a:lnTo>
                  <a:lnTo>
                    <a:pt x="15" y="91"/>
                  </a:lnTo>
                  <a:lnTo>
                    <a:pt x="15" y="94"/>
                  </a:lnTo>
                  <a:lnTo>
                    <a:pt x="16" y="94"/>
                  </a:lnTo>
                  <a:lnTo>
                    <a:pt x="16" y="98"/>
                  </a:lnTo>
                  <a:lnTo>
                    <a:pt x="18" y="98"/>
                  </a:lnTo>
                  <a:lnTo>
                    <a:pt x="18" y="102"/>
                  </a:lnTo>
                  <a:lnTo>
                    <a:pt x="19" y="102"/>
                  </a:lnTo>
                  <a:lnTo>
                    <a:pt x="19" y="106"/>
                  </a:lnTo>
                  <a:lnTo>
                    <a:pt x="21" y="106"/>
                  </a:lnTo>
                  <a:lnTo>
                    <a:pt x="21" y="109"/>
                  </a:lnTo>
                  <a:lnTo>
                    <a:pt x="23" y="109"/>
                  </a:lnTo>
                  <a:lnTo>
                    <a:pt x="23" y="115"/>
                  </a:lnTo>
                  <a:lnTo>
                    <a:pt x="24" y="115"/>
                  </a:lnTo>
                  <a:lnTo>
                    <a:pt x="24" y="118"/>
                  </a:lnTo>
                  <a:lnTo>
                    <a:pt x="26" y="118"/>
                  </a:lnTo>
                  <a:lnTo>
                    <a:pt x="26" y="121"/>
                  </a:lnTo>
                  <a:lnTo>
                    <a:pt x="27" y="121"/>
                  </a:lnTo>
                  <a:lnTo>
                    <a:pt x="30" y="124"/>
                  </a:lnTo>
                  <a:lnTo>
                    <a:pt x="32" y="127"/>
                  </a:lnTo>
                  <a:lnTo>
                    <a:pt x="33" y="132"/>
                  </a:lnTo>
                  <a:lnTo>
                    <a:pt x="35" y="135"/>
                  </a:lnTo>
                  <a:lnTo>
                    <a:pt x="36" y="135"/>
                  </a:lnTo>
                  <a:lnTo>
                    <a:pt x="36" y="138"/>
                  </a:lnTo>
                  <a:lnTo>
                    <a:pt x="38" y="138"/>
                  </a:lnTo>
                  <a:lnTo>
                    <a:pt x="38" y="141"/>
                  </a:lnTo>
                  <a:lnTo>
                    <a:pt x="40" y="141"/>
                  </a:lnTo>
                  <a:lnTo>
                    <a:pt x="40" y="144"/>
                  </a:lnTo>
                  <a:lnTo>
                    <a:pt x="41" y="144"/>
                  </a:lnTo>
                  <a:lnTo>
                    <a:pt x="43" y="148"/>
                  </a:lnTo>
                  <a:lnTo>
                    <a:pt x="44" y="152"/>
                  </a:lnTo>
                  <a:lnTo>
                    <a:pt x="46" y="152"/>
                  </a:lnTo>
                  <a:lnTo>
                    <a:pt x="46" y="155"/>
                  </a:lnTo>
                  <a:lnTo>
                    <a:pt x="48" y="155"/>
                  </a:lnTo>
                  <a:lnTo>
                    <a:pt x="49" y="158"/>
                  </a:lnTo>
                  <a:lnTo>
                    <a:pt x="51" y="161"/>
                  </a:lnTo>
                  <a:lnTo>
                    <a:pt x="52" y="165"/>
                  </a:lnTo>
                  <a:lnTo>
                    <a:pt x="54" y="168"/>
                  </a:lnTo>
                  <a:lnTo>
                    <a:pt x="56" y="168"/>
                  </a:lnTo>
                  <a:lnTo>
                    <a:pt x="56" y="172"/>
                  </a:lnTo>
                  <a:lnTo>
                    <a:pt x="57" y="172"/>
                  </a:lnTo>
                  <a:lnTo>
                    <a:pt x="59" y="175"/>
                  </a:lnTo>
                  <a:lnTo>
                    <a:pt x="60" y="178"/>
                  </a:lnTo>
                  <a:lnTo>
                    <a:pt x="62" y="178"/>
                  </a:lnTo>
                  <a:lnTo>
                    <a:pt x="62" y="182"/>
                  </a:lnTo>
                  <a:lnTo>
                    <a:pt x="64" y="182"/>
                  </a:lnTo>
                  <a:lnTo>
                    <a:pt x="65" y="185"/>
                  </a:lnTo>
                  <a:lnTo>
                    <a:pt x="68" y="188"/>
                  </a:lnTo>
                  <a:lnTo>
                    <a:pt x="69" y="188"/>
                  </a:lnTo>
                  <a:lnTo>
                    <a:pt x="71" y="192"/>
                  </a:lnTo>
                  <a:lnTo>
                    <a:pt x="73" y="195"/>
                  </a:lnTo>
                  <a:lnTo>
                    <a:pt x="74" y="195"/>
                  </a:lnTo>
                  <a:lnTo>
                    <a:pt x="76" y="199"/>
                  </a:lnTo>
                  <a:lnTo>
                    <a:pt x="77" y="199"/>
                  </a:lnTo>
                  <a:lnTo>
                    <a:pt x="77" y="202"/>
                  </a:lnTo>
                  <a:lnTo>
                    <a:pt x="79" y="202"/>
                  </a:lnTo>
                  <a:lnTo>
                    <a:pt x="81" y="205"/>
                  </a:lnTo>
                  <a:lnTo>
                    <a:pt x="82" y="208"/>
                  </a:lnTo>
                  <a:lnTo>
                    <a:pt x="84" y="208"/>
                  </a:lnTo>
                  <a:lnTo>
                    <a:pt x="85" y="212"/>
                  </a:lnTo>
                  <a:lnTo>
                    <a:pt x="87" y="216"/>
                  </a:lnTo>
                  <a:lnTo>
                    <a:pt x="89" y="216"/>
                  </a:lnTo>
                  <a:lnTo>
                    <a:pt x="90" y="219"/>
                  </a:lnTo>
                  <a:lnTo>
                    <a:pt x="92" y="219"/>
                  </a:lnTo>
                  <a:lnTo>
                    <a:pt x="93" y="222"/>
                  </a:lnTo>
                  <a:lnTo>
                    <a:pt x="95" y="225"/>
                  </a:lnTo>
                  <a:lnTo>
                    <a:pt x="97" y="225"/>
                  </a:lnTo>
                  <a:lnTo>
                    <a:pt x="98" y="228"/>
                  </a:lnTo>
                  <a:lnTo>
                    <a:pt x="100" y="228"/>
                  </a:lnTo>
                  <a:lnTo>
                    <a:pt x="101" y="232"/>
                  </a:lnTo>
                  <a:lnTo>
                    <a:pt x="103" y="236"/>
                  </a:lnTo>
                  <a:lnTo>
                    <a:pt x="106" y="236"/>
                  </a:lnTo>
                  <a:lnTo>
                    <a:pt x="107" y="239"/>
                  </a:lnTo>
                  <a:lnTo>
                    <a:pt x="109" y="239"/>
                  </a:lnTo>
                  <a:lnTo>
                    <a:pt x="110" y="242"/>
                  </a:lnTo>
                  <a:lnTo>
                    <a:pt x="112" y="242"/>
                  </a:lnTo>
                  <a:lnTo>
                    <a:pt x="114" y="245"/>
                  </a:lnTo>
                  <a:lnTo>
                    <a:pt x="115" y="245"/>
                  </a:lnTo>
                  <a:lnTo>
                    <a:pt x="117" y="249"/>
                  </a:lnTo>
                  <a:lnTo>
                    <a:pt x="118" y="249"/>
                  </a:lnTo>
                  <a:lnTo>
                    <a:pt x="118" y="253"/>
                  </a:lnTo>
                  <a:lnTo>
                    <a:pt x="120" y="253"/>
                  </a:lnTo>
                  <a:lnTo>
                    <a:pt x="122" y="256"/>
                  </a:lnTo>
                  <a:lnTo>
                    <a:pt x="123" y="256"/>
                  </a:lnTo>
                  <a:lnTo>
                    <a:pt x="125" y="259"/>
                  </a:lnTo>
                  <a:lnTo>
                    <a:pt x="126" y="259"/>
                  </a:lnTo>
                  <a:lnTo>
                    <a:pt x="126" y="261"/>
                  </a:lnTo>
                  <a:lnTo>
                    <a:pt x="130" y="261"/>
                  </a:lnTo>
                  <a:lnTo>
                    <a:pt x="131" y="264"/>
                  </a:lnTo>
                  <a:lnTo>
                    <a:pt x="133" y="264"/>
                  </a:lnTo>
                  <a:lnTo>
                    <a:pt x="134" y="267"/>
                  </a:lnTo>
                  <a:lnTo>
                    <a:pt x="136" y="267"/>
                  </a:lnTo>
                  <a:lnTo>
                    <a:pt x="138" y="271"/>
                  </a:lnTo>
                  <a:lnTo>
                    <a:pt x="139" y="271"/>
                  </a:lnTo>
                  <a:lnTo>
                    <a:pt x="141" y="274"/>
                  </a:lnTo>
                  <a:lnTo>
                    <a:pt x="142" y="274"/>
                  </a:lnTo>
                  <a:lnTo>
                    <a:pt x="145" y="278"/>
                  </a:lnTo>
                  <a:lnTo>
                    <a:pt x="148" y="278"/>
                  </a:lnTo>
                  <a:lnTo>
                    <a:pt x="150" y="281"/>
                  </a:lnTo>
                  <a:lnTo>
                    <a:pt x="151" y="281"/>
                  </a:lnTo>
                  <a:lnTo>
                    <a:pt x="153" y="284"/>
                  </a:lnTo>
                  <a:lnTo>
                    <a:pt x="154" y="284"/>
                  </a:lnTo>
                  <a:lnTo>
                    <a:pt x="154" y="286"/>
                  </a:lnTo>
                  <a:lnTo>
                    <a:pt x="158" y="286"/>
                  </a:lnTo>
                  <a:lnTo>
                    <a:pt x="159" y="290"/>
                  </a:lnTo>
                  <a:lnTo>
                    <a:pt x="161" y="290"/>
                  </a:lnTo>
                  <a:lnTo>
                    <a:pt x="162" y="293"/>
                  </a:lnTo>
                  <a:lnTo>
                    <a:pt x="164" y="293"/>
                  </a:lnTo>
                  <a:lnTo>
                    <a:pt x="164" y="295"/>
                  </a:lnTo>
                  <a:lnTo>
                    <a:pt x="167" y="295"/>
                  </a:lnTo>
                  <a:lnTo>
                    <a:pt x="169" y="298"/>
                  </a:lnTo>
                  <a:lnTo>
                    <a:pt x="170" y="298"/>
                  </a:lnTo>
                  <a:lnTo>
                    <a:pt x="172" y="301"/>
                  </a:lnTo>
                  <a:lnTo>
                    <a:pt x="175" y="301"/>
                  </a:lnTo>
                  <a:lnTo>
                    <a:pt x="177" y="304"/>
                  </a:lnTo>
                  <a:lnTo>
                    <a:pt x="180" y="304"/>
                  </a:lnTo>
                  <a:lnTo>
                    <a:pt x="182" y="307"/>
                  </a:lnTo>
                  <a:lnTo>
                    <a:pt x="184" y="307"/>
                  </a:lnTo>
                  <a:lnTo>
                    <a:pt x="184" y="310"/>
                  </a:lnTo>
                  <a:lnTo>
                    <a:pt x="187" y="310"/>
                  </a:lnTo>
                  <a:lnTo>
                    <a:pt x="189" y="313"/>
                  </a:lnTo>
                  <a:lnTo>
                    <a:pt x="191" y="313"/>
                  </a:lnTo>
                  <a:lnTo>
                    <a:pt x="192" y="316"/>
                  </a:lnTo>
                  <a:lnTo>
                    <a:pt x="195" y="316"/>
                  </a:lnTo>
                  <a:lnTo>
                    <a:pt x="197" y="320"/>
                  </a:lnTo>
                  <a:lnTo>
                    <a:pt x="200" y="320"/>
                  </a:lnTo>
                  <a:lnTo>
                    <a:pt x="202" y="323"/>
                  </a:lnTo>
                  <a:lnTo>
                    <a:pt x="205" y="323"/>
                  </a:lnTo>
                  <a:lnTo>
                    <a:pt x="207" y="326"/>
                  </a:lnTo>
                  <a:lnTo>
                    <a:pt x="210" y="326"/>
                  </a:lnTo>
                  <a:lnTo>
                    <a:pt x="210" y="329"/>
                  </a:lnTo>
                  <a:lnTo>
                    <a:pt x="213" y="329"/>
                  </a:lnTo>
                  <a:lnTo>
                    <a:pt x="215" y="332"/>
                  </a:lnTo>
                  <a:lnTo>
                    <a:pt x="218" y="332"/>
                  </a:lnTo>
                  <a:lnTo>
                    <a:pt x="218" y="333"/>
                  </a:lnTo>
                  <a:lnTo>
                    <a:pt x="222" y="333"/>
                  </a:lnTo>
                  <a:lnTo>
                    <a:pt x="224" y="337"/>
                  </a:lnTo>
                  <a:lnTo>
                    <a:pt x="227" y="337"/>
                  </a:lnTo>
                  <a:lnTo>
                    <a:pt x="228" y="340"/>
                  </a:lnTo>
                  <a:lnTo>
                    <a:pt x="232" y="340"/>
                  </a:lnTo>
                  <a:lnTo>
                    <a:pt x="232" y="341"/>
                  </a:lnTo>
                  <a:lnTo>
                    <a:pt x="235" y="341"/>
                  </a:lnTo>
                  <a:lnTo>
                    <a:pt x="236" y="345"/>
                  </a:lnTo>
                  <a:lnTo>
                    <a:pt x="240" y="345"/>
                  </a:lnTo>
                  <a:lnTo>
                    <a:pt x="240" y="346"/>
                  </a:lnTo>
                  <a:lnTo>
                    <a:pt x="243" y="346"/>
                  </a:lnTo>
                  <a:lnTo>
                    <a:pt x="243" y="349"/>
                  </a:lnTo>
                  <a:lnTo>
                    <a:pt x="246" y="349"/>
                  </a:lnTo>
                  <a:lnTo>
                    <a:pt x="248" y="352"/>
                  </a:lnTo>
                  <a:lnTo>
                    <a:pt x="251" y="352"/>
                  </a:lnTo>
                  <a:lnTo>
                    <a:pt x="251" y="354"/>
                  </a:lnTo>
                  <a:lnTo>
                    <a:pt x="254" y="354"/>
                  </a:lnTo>
                  <a:lnTo>
                    <a:pt x="254" y="355"/>
                  </a:lnTo>
                  <a:lnTo>
                    <a:pt x="257" y="355"/>
                  </a:lnTo>
                  <a:lnTo>
                    <a:pt x="257" y="357"/>
                  </a:lnTo>
                  <a:lnTo>
                    <a:pt x="261" y="357"/>
                  </a:lnTo>
                  <a:lnTo>
                    <a:pt x="261" y="358"/>
                  </a:lnTo>
                  <a:lnTo>
                    <a:pt x="265" y="358"/>
                  </a:lnTo>
                  <a:lnTo>
                    <a:pt x="265" y="360"/>
                  </a:lnTo>
                  <a:lnTo>
                    <a:pt x="268" y="360"/>
                  </a:lnTo>
                  <a:lnTo>
                    <a:pt x="268" y="362"/>
                  </a:lnTo>
                  <a:lnTo>
                    <a:pt x="273" y="362"/>
                  </a:lnTo>
                  <a:lnTo>
                    <a:pt x="273" y="363"/>
                  </a:lnTo>
                  <a:lnTo>
                    <a:pt x="276" y="363"/>
                  </a:lnTo>
                  <a:lnTo>
                    <a:pt x="276" y="365"/>
                  </a:lnTo>
                  <a:lnTo>
                    <a:pt x="279" y="365"/>
                  </a:lnTo>
                  <a:lnTo>
                    <a:pt x="279" y="366"/>
                  </a:lnTo>
                  <a:lnTo>
                    <a:pt x="284" y="366"/>
                  </a:lnTo>
                  <a:lnTo>
                    <a:pt x="284" y="369"/>
                  </a:lnTo>
                  <a:lnTo>
                    <a:pt x="695" y="369"/>
                  </a:lnTo>
                  <a:lnTo>
                    <a:pt x="695" y="366"/>
                  </a:lnTo>
                  <a:lnTo>
                    <a:pt x="699" y="366"/>
                  </a:lnTo>
                  <a:lnTo>
                    <a:pt x="699" y="365"/>
                  </a:lnTo>
                  <a:lnTo>
                    <a:pt x="703" y="365"/>
                  </a:lnTo>
                  <a:lnTo>
                    <a:pt x="703" y="363"/>
                  </a:lnTo>
                  <a:lnTo>
                    <a:pt x="706" y="363"/>
                  </a:lnTo>
                  <a:lnTo>
                    <a:pt x="706" y="362"/>
                  </a:lnTo>
                  <a:lnTo>
                    <a:pt x="711" y="362"/>
                  </a:lnTo>
                  <a:lnTo>
                    <a:pt x="711" y="360"/>
                  </a:lnTo>
                  <a:lnTo>
                    <a:pt x="714" y="360"/>
                  </a:lnTo>
                  <a:lnTo>
                    <a:pt x="714" y="358"/>
                  </a:lnTo>
                  <a:lnTo>
                    <a:pt x="717" y="358"/>
                  </a:lnTo>
                  <a:lnTo>
                    <a:pt x="717" y="357"/>
                  </a:lnTo>
                  <a:lnTo>
                    <a:pt x="722" y="357"/>
                  </a:lnTo>
                  <a:lnTo>
                    <a:pt x="722" y="355"/>
                  </a:lnTo>
                  <a:lnTo>
                    <a:pt x="726" y="355"/>
                  </a:lnTo>
                  <a:lnTo>
                    <a:pt x="726" y="354"/>
                  </a:lnTo>
                  <a:lnTo>
                    <a:pt x="729" y="354"/>
                  </a:lnTo>
                  <a:lnTo>
                    <a:pt x="729" y="352"/>
                  </a:lnTo>
                  <a:lnTo>
                    <a:pt x="732" y="352"/>
                  </a:lnTo>
                  <a:lnTo>
                    <a:pt x="732" y="350"/>
                  </a:lnTo>
                  <a:lnTo>
                    <a:pt x="736" y="349"/>
                  </a:lnTo>
                  <a:lnTo>
                    <a:pt x="739" y="346"/>
                  </a:lnTo>
                  <a:lnTo>
                    <a:pt x="742" y="345"/>
                  </a:lnTo>
                  <a:lnTo>
                    <a:pt x="745" y="343"/>
                  </a:lnTo>
                  <a:lnTo>
                    <a:pt x="745" y="341"/>
                  </a:lnTo>
                  <a:lnTo>
                    <a:pt x="748" y="341"/>
                  </a:lnTo>
                  <a:lnTo>
                    <a:pt x="748" y="340"/>
                  </a:lnTo>
                  <a:lnTo>
                    <a:pt x="752" y="340"/>
                  </a:lnTo>
                  <a:lnTo>
                    <a:pt x="752" y="338"/>
                  </a:lnTo>
                  <a:lnTo>
                    <a:pt x="755" y="337"/>
                  </a:lnTo>
                  <a:lnTo>
                    <a:pt x="758" y="335"/>
                  </a:lnTo>
                  <a:lnTo>
                    <a:pt x="758" y="333"/>
                  </a:lnTo>
                  <a:lnTo>
                    <a:pt x="761" y="333"/>
                  </a:lnTo>
                  <a:lnTo>
                    <a:pt x="761" y="332"/>
                  </a:lnTo>
                  <a:lnTo>
                    <a:pt x="765" y="332"/>
                  </a:lnTo>
                  <a:lnTo>
                    <a:pt x="765" y="330"/>
                  </a:lnTo>
                  <a:lnTo>
                    <a:pt x="769" y="329"/>
                  </a:lnTo>
                  <a:lnTo>
                    <a:pt x="772" y="326"/>
                  </a:lnTo>
                  <a:lnTo>
                    <a:pt x="775" y="324"/>
                  </a:lnTo>
                  <a:lnTo>
                    <a:pt x="775" y="323"/>
                  </a:lnTo>
                  <a:lnTo>
                    <a:pt x="778" y="323"/>
                  </a:lnTo>
                  <a:lnTo>
                    <a:pt x="778" y="321"/>
                  </a:lnTo>
                  <a:lnTo>
                    <a:pt x="781" y="320"/>
                  </a:lnTo>
                  <a:lnTo>
                    <a:pt x="785" y="318"/>
                  </a:lnTo>
                  <a:lnTo>
                    <a:pt x="785" y="316"/>
                  </a:lnTo>
                  <a:lnTo>
                    <a:pt x="788" y="316"/>
                  </a:lnTo>
                  <a:lnTo>
                    <a:pt x="788" y="315"/>
                  </a:lnTo>
                  <a:lnTo>
                    <a:pt x="791" y="313"/>
                  </a:lnTo>
                  <a:lnTo>
                    <a:pt x="791" y="312"/>
                  </a:lnTo>
                  <a:lnTo>
                    <a:pt x="794" y="310"/>
                  </a:lnTo>
                  <a:lnTo>
                    <a:pt x="797" y="307"/>
                  </a:lnTo>
                  <a:lnTo>
                    <a:pt x="797" y="306"/>
                  </a:lnTo>
                  <a:lnTo>
                    <a:pt x="802" y="304"/>
                  </a:lnTo>
                  <a:lnTo>
                    <a:pt x="805" y="303"/>
                  </a:lnTo>
                  <a:lnTo>
                    <a:pt x="805" y="301"/>
                  </a:lnTo>
                  <a:lnTo>
                    <a:pt x="808" y="301"/>
                  </a:lnTo>
                  <a:lnTo>
                    <a:pt x="808" y="299"/>
                  </a:lnTo>
                  <a:lnTo>
                    <a:pt x="811" y="298"/>
                  </a:lnTo>
                  <a:lnTo>
                    <a:pt x="811" y="296"/>
                  </a:lnTo>
                  <a:lnTo>
                    <a:pt x="814" y="295"/>
                  </a:lnTo>
                  <a:lnTo>
                    <a:pt x="818" y="293"/>
                  </a:lnTo>
                  <a:lnTo>
                    <a:pt x="818" y="291"/>
                  </a:lnTo>
                  <a:lnTo>
                    <a:pt x="821" y="290"/>
                  </a:lnTo>
                  <a:lnTo>
                    <a:pt x="821" y="287"/>
                  </a:lnTo>
                  <a:lnTo>
                    <a:pt x="824" y="286"/>
                  </a:lnTo>
                  <a:lnTo>
                    <a:pt x="827" y="284"/>
                  </a:lnTo>
                  <a:lnTo>
                    <a:pt x="827" y="282"/>
                  </a:lnTo>
                  <a:lnTo>
                    <a:pt x="830" y="281"/>
                  </a:lnTo>
                  <a:lnTo>
                    <a:pt x="830" y="279"/>
                  </a:lnTo>
                  <a:lnTo>
                    <a:pt x="833" y="278"/>
                  </a:lnTo>
                  <a:lnTo>
                    <a:pt x="837" y="276"/>
                  </a:lnTo>
                  <a:lnTo>
                    <a:pt x="837" y="274"/>
                  </a:lnTo>
                  <a:lnTo>
                    <a:pt x="841" y="273"/>
                  </a:lnTo>
                  <a:lnTo>
                    <a:pt x="841" y="271"/>
                  </a:lnTo>
                  <a:lnTo>
                    <a:pt x="844" y="270"/>
                  </a:lnTo>
                  <a:lnTo>
                    <a:pt x="844" y="267"/>
                  </a:lnTo>
                  <a:lnTo>
                    <a:pt x="847" y="265"/>
                  </a:lnTo>
                  <a:lnTo>
                    <a:pt x="847" y="264"/>
                  </a:lnTo>
                  <a:lnTo>
                    <a:pt x="850" y="262"/>
                  </a:lnTo>
                  <a:lnTo>
                    <a:pt x="850" y="261"/>
                  </a:lnTo>
                  <a:lnTo>
                    <a:pt x="854" y="261"/>
                  </a:lnTo>
                  <a:lnTo>
                    <a:pt x="854" y="259"/>
                  </a:lnTo>
                  <a:lnTo>
                    <a:pt x="857" y="257"/>
                  </a:lnTo>
                  <a:lnTo>
                    <a:pt x="857" y="256"/>
                  </a:lnTo>
                  <a:lnTo>
                    <a:pt x="860" y="254"/>
                  </a:lnTo>
                  <a:lnTo>
                    <a:pt x="860" y="253"/>
                  </a:lnTo>
                  <a:lnTo>
                    <a:pt x="862" y="253"/>
                  </a:lnTo>
                  <a:lnTo>
                    <a:pt x="862" y="249"/>
                  </a:lnTo>
                  <a:lnTo>
                    <a:pt x="865" y="247"/>
                  </a:lnTo>
                  <a:lnTo>
                    <a:pt x="865" y="245"/>
                  </a:lnTo>
                  <a:lnTo>
                    <a:pt x="868" y="244"/>
                  </a:lnTo>
                  <a:lnTo>
                    <a:pt x="868" y="242"/>
                  </a:lnTo>
                  <a:lnTo>
                    <a:pt x="871" y="240"/>
                  </a:lnTo>
                  <a:lnTo>
                    <a:pt x="871" y="239"/>
                  </a:lnTo>
                  <a:lnTo>
                    <a:pt x="874" y="237"/>
                  </a:lnTo>
                  <a:lnTo>
                    <a:pt x="874" y="236"/>
                  </a:lnTo>
                  <a:lnTo>
                    <a:pt x="878" y="234"/>
                  </a:lnTo>
                  <a:lnTo>
                    <a:pt x="878" y="231"/>
                  </a:lnTo>
                  <a:lnTo>
                    <a:pt x="882" y="228"/>
                  </a:lnTo>
                  <a:lnTo>
                    <a:pt x="882" y="227"/>
                  </a:lnTo>
                  <a:lnTo>
                    <a:pt x="885" y="225"/>
                  </a:lnTo>
                  <a:lnTo>
                    <a:pt x="885" y="224"/>
                  </a:lnTo>
                  <a:lnTo>
                    <a:pt x="887" y="224"/>
                  </a:lnTo>
                  <a:lnTo>
                    <a:pt x="887" y="220"/>
                  </a:lnTo>
                  <a:lnTo>
                    <a:pt x="890" y="219"/>
                  </a:lnTo>
                  <a:lnTo>
                    <a:pt x="890" y="217"/>
                  </a:lnTo>
                  <a:lnTo>
                    <a:pt x="893" y="216"/>
                  </a:lnTo>
                  <a:lnTo>
                    <a:pt x="893" y="214"/>
                  </a:lnTo>
                  <a:lnTo>
                    <a:pt x="895" y="214"/>
                  </a:lnTo>
                  <a:lnTo>
                    <a:pt x="895" y="211"/>
                  </a:lnTo>
                  <a:lnTo>
                    <a:pt x="898" y="208"/>
                  </a:lnTo>
                  <a:lnTo>
                    <a:pt x="898" y="207"/>
                  </a:lnTo>
                  <a:lnTo>
                    <a:pt x="899" y="207"/>
                  </a:lnTo>
                  <a:lnTo>
                    <a:pt x="899" y="203"/>
                  </a:lnTo>
                  <a:lnTo>
                    <a:pt x="903" y="202"/>
                  </a:lnTo>
                  <a:lnTo>
                    <a:pt x="903" y="199"/>
                  </a:lnTo>
                  <a:lnTo>
                    <a:pt x="906" y="197"/>
                  </a:lnTo>
                  <a:lnTo>
                    <a:pt x="906" y="195"/>
                  </a:lnTo>
                  <a:lnTo>
                    <a:pt x="909" y="194"/>
                  </a:lnTo>
                  <a:lnTo>
                    <a:pt x="909" y="191"/>
                  </a:lnTo>
                  <a:lnTo>
                    <a:pt x="912" y="188"/>
                  </a:lnTo>
                  <a:lnTo>
                    <a:pt x="912" y="186"/>
                  </a:lnTo>
                  <a:lnTo>
                    <a:pt x="914" y="186"/>
                  </a:lnTo>
                  <a:lnTo>
                    <a:pt x="914" y="183"/>
                  </a:lnTo>
                  <a:lnTo>
                    <a:pt x="918" y="182"/>
                  </a:lnTo>
                  <a:lnTo>
                    <a:pt x="918" y="178"/>
                  </a:lnTo>
                  <a:lnTo>
                    <a:pt x="921" y="177"/>
                  </a:lnTo>
                  <a:lnTo>
                    <a:pt x="921" y="174"/>
                  </a:lnTo>
                  <a:lnTo>
                    <a:pt x="924" y="172"/>
                  </a:lnTo>
                  <a:lnTo>
                    <a:pt x="924" y="168"/>
                  </a:lnTo>
                  <a:lnTo>
                    <a:pt x="928" y="166"/>
                  </a:lnTo>
                  <a:lnTo>
                    <a:pt x="928" y="163"/>
                  </a:lnTo>
                  <a:lnTo>
                    <a:pt x="929" y="163"/>
                  </a:lnTo>
                  <a:lnTo>
                    <a:pt x="929" y="160"/>
                  </a:lnTo>
                  <a:lnTo>
                    <a:pt x="931" y="160"/>
                  </a:lnTo>
                  <a:lnTo>
                    <a:pt x="931" y="157"/>
                  </a:lnTo>
                  <a:lnTo>
                    <a:pt x="934" y="155"/>
                  </a:lnTo>
                  <a:lnTo>
                    <a:pt x="934" y="152"/>
                  </a:lnTo>
                  <a:lnTo>
                    <a:pt x="937" y="150"/>
                  </a:lnTo>
                  <a:lnTo>
                    <a:pt x="937" y="146"/>
                  </a:lnTo>
                  <a:lnTo>
                    <a:pt x="940" y="144"/>
                  </a:lnTo>
                  <a:lnTo>
                    <a:pt x="940" y="141"/>
                  </a:lnTo>
                  <a:lnTo>
                    <a:pt x="942" y="141"/>
                  </a:lnTo>
                  <a:lnTo>
                    <a:pt x="942" y="138"/>
                  </a:lnTo>
                  <a:lnTo>
                    <a:pt x="944" y="138"/>
                  </a:lnTo>
                  <a:lnTo>
                    <a:pt x="944" y="135"/>
                  </a:lnTo>
                  <a:lnTo>
                    <a:pt x="947" y="133"/>
                  </a:lnTo>
                  <a:lnTo>
                    <a:pt x="947" y="130"/>
                  </a:lnTo>
                  <a:lnTo>
                    <a:pt x="948" y="130"/>
                  </a:lnTo>
                  <a:lnTo>
                    <a:pt x="948" y="126"/>
                  </a:lnTo>
                  <a:lnTo>
                    <a:pt x="950" y="126"/>
                  </a:lnTo>
                  <a:lnTo>
                    <a:pt x="950" y="123"/>
                  </a:lnTo>
                  <a:lnTo>
                    <a:pt x="953" y="121"/>
                  </a:lnTo>
                  <a:lnTo>
                    <a:pt x="953" y="118"/>
                  </a:lnTo>
                  <a:lnTo>
                    <a:pt x="955" y="118"/>
                  </a:lnTo>
                  <a:lnTo>
                    <a:pt x="955" y="115"/>
                  </a:lnTo>
                  <a:lnTo>
                    <a:pt x="957" y="115"/>
                  </a:lnTo>
                  <a:lnTo>
                    <a:pt x="957" y="109"/>
                  </a:lnTo>
                  <a:lnTo>
                    <a:pt x="959" y="109"/>
                  </a:lnTo>
                  <a:lnTo>
                    <a:pt x="959" y="106"/>
                  </a:lnTo>
                  <a:lnTo>
                    <a:pt x="961" y="106"/>
                  </a:lnTo>
                  <a:lnTo>
                    <a:pt x="961" y="102"/>
                  </a:lnTo>
                  <a:lnTo>
                    <a:pt x="962" y="102"/>
                  </a:lnTo>
                  <a:lnTo>
                    <a:pt x="962" y="98"/>
                  </a:lnTo>
                  <a:lnTo>
                    <a:pt x="964" y="98"/>
                  </a:lnTo>
                  <a:lnTo>
                    <a:pt x="964" y="94"/>
                  </a:lnTo>
                  <a:lnTo>
                    <a:pt x="965" y="94"/>
                  </a:lnTo>
                  <a:lnTo>
                    <a:pt x="965" y="91"/>
                  </a:lnTo>
                  <a:lnTo>
                    <a:pt x="967" y="91"/>
                  </a:lnTo>
                  <a:lnTo>
                    <a:pt x="967" y="85"/>
                  </a:lnTo>
                  <a:lnTo>
                    <a:pt x="969" y="85"/>
                  </a:lnTo>
                  <a:lnTo>
                    <a:pt x="969" y="82"/>
                  </a:lnTo>
                  <a:lnTo>
                    <a:pt x="970" y="82"/>
                  </a:lnTo>
                  <a:lnTo>
                    <a:pt x="970" y="79"/>
                  </a:lnTo>
                  <a:lnTo>
                    <a:pt x="972" y="79"/>
                  </a:lnTo>
                  <a:lnTo>
                    <a:pt x="972" y="74"/>
                  </a:lnTo>
                  <a:lnTo>
                    <a:pt x="973" y="74"/>
                  </a:lnTo>
                  <a:lnTo>
                    <a:pt x="973" y="71"/>
                  </a:lnTo>
                  <a:lnTo>
                    <a:pt x="975" y="71"/>
                  </a:lnTo>
                  <a:lnTo>
                    <a:pt x="975" y="65"/>
                  </a:lnTo>
                  <a:lnTo>
                    <a:pt x="977" y="65"/>
                  </a:lnTo>
                  <a:lnTo>
                    <a:pt x="977" y="60"/>
                  </a:lnTo>
                  <a:lnTo>
                    <a:pt x="978" y="60"/>
                  </a:lnTo>
                  <a:lnTo>
                    <a:pt x="978" y="54"/>
                  </a:lnTo>
                  <a:lnTo>
                    <a:pt x="980" y="54"/>
                  </a:lnTo>
                  <a:lnTo>
                    <a:pt x="980" y="48"/>
                  </a:lnTo>
                  <a:lnTo>
                    <a:pt x="981" y="48"/>
                  </a:lnTo>
                  <a:lnTo>
                    <a:pt x="981" y="45"/>
                  </a:lnTo>
                  <a:lnTo>
                    <a:pt x="983" y="45"/>
                  </a:lnTo>
                  <a:lnTo>
                    <a:pt x="983" y="42"/>
                  </a:lnTo>
                  <a:lnTo>
                    <a:pt x="985" y="42"/>
                  </a:lnTo>
                  <a:lnTo>
                    <a:pt x="985" y="37"/>
                  </a:lnTo>
                  <a:lnTo>
                    <a:pt x="986" y="37"/>
                  </a:lnTo>
                  <a:lnTo>
                    <a:pt x="986" y="31"/>
                  </a:lnTo>
                  <a:lnTo>
                    <a:pt x="988" y="31"/>
                  </a:lnTo>
                  <a:lnTo>
                    <a:pt x="988" y="23"/>
                  </a:lnTo>
                  <a:lnTo>
                    <a:pt x="989" y="23"/>
                  </a:lnTo>
                  <a:lnTo>
                    <a:pt x="989" y="17"/>
                  </a:lnTo>
                  <a:lnTo>
                    <a:pt x="991" y="17"/>
                  </a:lnTo>
                  <a:lnTo>
                    <a:pt x="991" y="12"/>
                  </a:lnTo>
                  <a:lnTo>
                    <a:pt x="993" y="12"/>
                  </a:lnTo>
                  <a:lnTo>
                    <a:pt x="993" y="5"/>
                  </a:lnTo>
                  <a:lnTo>
                    <a:pt x="994" y="5"/>
                  </a:lnTo>
                  <a:lnTo>
                    <a:pt x="994" y="0"/>
                  </a:lnTo>
                  <a:lnTo>
                    <a:pt x="899" y="0"/>
                  </a:lnTo>
                  <a:lnTo>
                    <a:pt x="899" y="5"/>
                  </a:lnTo>
                  <a:lnTo>
                    <a:pt x="898" y="5"/>
                  </a:lnTo>
                  <a:lnTo>
                    <a:pt x="898" y="12"/>
                  </a:lnTo>
                  <a:lnTo>
                    <a:pt x="896" y="12"/>
                  </a:lnTo>
                  <a:lnTo>
                    <a:pt x="896" y="17"/>
                  </a:lnTo>
                  <a:lnTo>
                    <a:pt x="895" y="17"/>
                  </a:lnTo>
                  <a:lnTo>
                    <a:pt x="895" y="23"/>
                  </a:lnTo>
                  <a:lnTo>
                    <a:pt x="893" y="23"/>
                  </a:lnTo>
                  <a:lnTo>
                    <a:pt x="893" y="28"/>
                  </a:lnTo>
                  <a:lnTo>
                    <a:pt x="891" y="28"/>
                  </a:lnTo>
                  <a:lnTo>
                    <a:pt x="891" y="34"/>
                  </a:lnTo>
                  <a:lnTo>
                    <a:pt x="890" y="34"/>
                  </a:lnTo>
                  <a:lnTo>
                    <a:pt x="890" y="39"/>
                  </a:lnTo>
                  <a:lnTo>
                    <a:pt x="888" y="39"/>
                  </a:lnTo>
                  <a:lnTo>
                    <a:pt x="888" y="45"/>
                  </a:lnTo>
                  <a:lnTo>
                    <a:pt x="887" y="45"/>
                  </a:lnTo>
                  <a:lnTo>
                    <a:pt x="887" y="51"/>
                  </a:lnTo>
                  <a:lnTo>
                    <a:pt x="885" y="51"/>
                  </a:lnTo>
                  <a:lnTo>
                    <a:pt x="885" y="54"/>
                  </a:lnTo>
                  <a:lnTo>
                    <a:pt x="883" y="54"/>
                  </a:lnTo>
                  <a:lnTo>
                    <a:pt x="883" y="57"/>
                  </a:lnTo>
                  <a:lnTo>
                    <a:pt x="882" y="57"/>
                  </a:lnTo>
                  <a:lnTo>
                    <a:pt x="882" y="60"/>
                  </a:lnTo>
                  <a:lnTo>
                    <a:pt x="880" y="60"/>
                  </a:lnTo>
                  <a:lnTo>
                    <a:pt x="880" y="64"/>
                  </a:lnTo>
                  <a:lnTo>
                    <a:pt x="878" y="64"/>
                  </a:lnTo>
                  <a:lnTo>
                    <a:pt x="878" y="67"/>
                  </a:lnTo>
                  <a:lnTo>
                    <a:pt x="876" y="67"/>
                  </a:lnTo>
                  <a:lnTo>
                    <a:pt x="876" y="73"/>
                  </a:lnTo>
                  <a:lnTo>
                    <a:pt x="874" y="73"/>
                  </a:lnTo>
                  <a:lnTo>
                    <a:pt x="874" y="79"/>
                  </a:lnTo>
                  <a:lnTo>
                    <a:pt x="873" y="79"/>
                  </a:lnTo>
                  <a:lnTo>
                    <a:pt x="873" y="82"/>
                  </a:lnTo>
                  <a:lnTo>
                    <a:pt x="871" y="82"/>
                  </a:lnTo>
                  <a:lnTo>
                    <a:pt x="871" y="85"/>
                  </a:lnTo>
                  <a:lnTo>
                    <a:pt x="870" y="85"/>
                  </a:lnTo>
                  <a:lnTo>
                    <a:pt x="870" y="89"/>
                  </a:lnTo>
                  <a:lnTo>
                    <a:pt x="868" y="89"/>
                  </a:lnTo>
                  <a:lnTo>
                    <a:pt x="868" y="93"/>
                  </a:lnTo>
                  <a:lnTo>
                    <a:pt x="866" y="93"/>
                  </a:lnTo>
                  <a:lnTo>
                    <a:pt x="866" y="96"/>
                  </a:lnTo>
                  <a:lnTo>
                    <a:pt x="865" y="96"/>
                  </a:lnTo>
                  <a:lnTo>
                    <a:pt x="865" y="99"/>
                  </a:lnTo>
                  <a:lnTo>
                    <a:pt x="863" y="99"/>
                  </a:lnTo>
                  <a:lnTo>
                    <a:pt x="863" y="102"/>
                  </a:lnTo>
                  <a:lnTo>
                    <a:pt x="862" y="102"/>
                  </a:lnTo>
                  <a:lnTo>
                    <a:pt x="862" y="106"/>
                  </a:lnTo>
                  <a:lnTo>
                    <a:pt x="858" y="107"/>
                  </a:lnTo>
                  <a:lnTo>
                    <a:pt x="858" y="111"/>
                  </a:lnTo>
                  <a:lnTo>
                    <a:pt x="857" y="111"/>
                  </a:lnTo>
                  <a:lnTo>
                    <a:pt x="857" y="115"/>
                  </a:lnTo>
                  <a:lnTo>
                    <a:pt x="855" y="115"/>
                  </a:lnTo>
                  <a:lnTo>
                    <a:pt x="855" y="118"/>
                  </a:lnTo>
                  <a:lnTo>
                    <a:pt x="854" y="118"/>
                  </a:lnTo>
                  <a:lnTo>
                    <a:pt x="854" y="121"/>
                  </a:lnTo>
                  <a:lnTo>
                    <a:pt x="852" y="121"/>
                  </a:lnTo>
                  <a:lnTo>
                    <a:pt x="852" y="124"/>
                  </a:lnTo>
                  <a:lnTo>
                    <a:pt x="850" y="124"/>
                  </a:lnTo>
                  <a:lnTo>
                    <a:pt x="850" y="127"/>
                  </a:lnTo>
                  <a:lnTo>
                    <a:pt x="847" y="130"/>
                  </a:lnTo>
                  <a:lnTo>
                    <a:pt x="847" y="133"/>
                  </a:lnTo>
                  <a:lnTo>
                    <a:pt x="844" y="135"/>
                  </a:lnTo>
                  <a:lnTo>
                    <a:pt x="844" y="138"/>
                  </a:lnTo>
                  <a:lnTo>
                    <a:pt x="842" y="138"/>
                  </a:lnTo>
                  <a:lnTo>
                    <a:pt x="842" y="141"/>
                  </a:lnTo>
                  <a:lnTo>
                    <a:pt x="838" y="143"/>
                  </a:lnTo>
                  <a:lnTo>
                    <a:pt x="838" y="146"/>
                  </a:lnTo>
                  <a:lnTo>
                    <a:pt x="835" y="148"/>
                  </a:lnTo>
                  <a:lnTo>
                    <a:pt x="835" y="152"/>
                  </a:lnTo>
                  <a:lnTo>
                    <a:pt x="832" y="153"/>
                  </a:lnTo>
                  <a:lnTo>
                    <a:pt x="832" y="157"/>
                  </a:lnTo>
                  <a:lnTo>
                    <a:pt x="829" y="158"/>
                  </a:lnTo>
                  <a:lnTo>
                    <a:pt x="829" y="161"/>
                  </a:lnTo>
                  <a:lnTo>
                    <a:pt x="826" y="163"/>
                  </a:lnTo>
                  <a:lnTo>
                    <a:pt x="826" y="166"/>
                  </a:lnTo>
                  <a:lnTo>
                    <a:pt x="822" y="168"/>
                  </a:lnTo>
                  <a:lnTo>
                    <a:pt x="822" y="172"/>
                  </a:lnTo>
                  <a:lnTo>
                    <a:pt x="819" y="174"/>
                  </a:lnTo>
                  <a:lnTo>
                    <a:pt x="819" y="175"/>
                  </a:lnTo>
                  <a:lnTo>
                    <a:pt x="818" y="175"/>
                  </a:lnTo>
                  <a:lnTo>
                    <a:pt x="818" y="178"/>
                  </a:lnTo>
                  <a:lnTo>
                    <a:pt x="814" y="180"/>
                  </a:lnTo>
                  <a:lnTo>
                    <a:pt x="814" y="182"/>
                  </a:lnTo>
                  <a:lnTo>
                    <a:pt x="811" y="183"/>
                  </a:lnTo>
                  <a:lnTo>
                    <a:pt x="811" y="185"/>
                  </a:lnTo>
                  <a:lnTo>
                    <a:pt x="810" y="185"/>
                  </a:lnTo>
                  <a:lnTo>
                    <a:pt x="810" y="188"/>
                  </a:lnTo>
                  <a:lnTo>
                    <a:pt x="806" y="191"/>
                  </a:lnTo>
                  <a:lnTo>
                    <a:pt x="806" y="192"/>
                  </a:lnTo>
                  <a:lnTo>
                    <a:pt x="803" y="194"/>
                  </a:lnTo>
                  <a:lnTo>
                    <a:pt x="803" y="197"/>
                  </a:lnTo>
                  <a:lnTo>
                    <a:pt x="799" y="199"/>
                  </a:lnTo>
                  <a:lnTo>
                    <a:pt x="799" y="200"/>
                  </a:lnTo>
                  <a:lnTo>
                    <a:pt x="796" y="202"/>
                  </a:lnTo>
                  <a:lnTo>
                    <a:pt x="796" y="203"/>
                  </a:lnTo>
                  <a:lnTo>
                    <a:pt x="793" y="205"/>
                  </a:lnTo>
                  <a:lnTo>
                    <a:pt x="793" y="207"/>
                  </a:lnTo>
                  <a:lnTo>
                    <a:pt x="789" y="208"/>
                  </a:lnTo>
                  <a:lnTo>
                    <a:pt x="789" y="211"/>
                  </a:lnTo>
                  <a:lnTo>
                    <a:pt x="788" y="211"/>
                  </a:lnTo>
                  <a:lnTo>
                    <a:pt x="788" y="214"/>
                  </a:lnTo>
                  <a:lnTo>
                    <a:pt x="785" y="216"/>
                  </a:lnTo>
                  <a:lnTo>
                    <a:pt x="785" y="217"/>
                  </a:lnTo>
                  <a:lnTo>
                    <a:pt x="781" y="219"/>
                  </a:lnTo>
                  <a:lnTo>
                    <a:pt x="781" y="220"/>
                  </a:lnTo>
                  <a:lnTo>
                    <a:pt x="778" y="222"/>
                  </a:lnTo>
                  <a:lnTo>
                    <a:pt x="778" y="224"/>
                  </a:lnTo>
                  <a:lnTo>
                    <a:pt x="775" y="225"/>
                  </a:lnTo>
                  <a:lnTo>
                    <a:pt x="775" y="227"/>
                  </a:lnTo>
                  <a:lnTo>
                    <a:pt x="772" y="228"/>
                  </a:lnTo>
                  <a:lnTo>
                    <a:pt x="772" y="231"/>
                  </a:lnTo>
                  <a:lnTo>
                    <a:pt x="769" y="232"/>
                  </a:lnTo>
                  <a:lnTo>
                    <a:pt x="769" y="234"/>
                  </a:lnTo>
                  <a:lnTo>
                    <a:pt x="765" y="236"/>
                  </a:lnTo>
                  <a:lnTo>
                    <a:pt x="765" y="237"/>
                  </a:lnTo>
                  <a:lnTo>
                    <a:pt x="761" y="239"/>
                  </a:lnTo>
                  <a:lnTo>
                    <a:pt x="761" y="240"/>
                  </a:lnTo>
                  <a:lnTo>
                    <a:pt x="758" y="242"/>
                  </a:lnTo>
                  <a:lnTo>
                    <a:pt x="758" y="244"/>
                  </a:lnTo>
                  <a:lnTo>
                    <a:pt x="755" y="244"/>
                  </a:lnTo>
                  <a:lnTo>
                    <a:pt x="755" y="245"/>
                  </a:lnTo>
                  <a:lnTo>
                    <a:pt x="752" y="247"/>
                  </a:lnTo>
                  <a:lnTo>
                    <a:pt x="752" y="249"/>
                  </a:lnTo>
                  <a:lnTo>
                    <a:pt x="748" y="251"/>
                  </a:lnTo>
                  <a:lnTo>
                    <a:pt x="748" y="253"/>
                  </a:lnTo>
                  <a:lnTo>
                    <a:pt x="745" y="253"/>
                  </a:lnTo>
                  <a:lnTo>
                    <a:pt x="745" y="254"/>
                  </a:lnTo>
                  <a:lnTo>
                    <a:pt x="742" y="256"/>
                  </a:lnTo>
                  <a:lnTo>
                    <a:pt x="742" y="257"/>
                  </a:lnTo>
                  <a:lnTo>
                    <a:pt x="739" y="259"/>
                  </a:lnTo>
                  <a:lnTo>
                    <a:pt x="736" y="261"/>
                  </a:lnTo>
                  <a:lnTo>
                    <a:pt x="736" y="262"/>
                  </a:lnTo>
                  <a:lnTo>
                    <a:pt x="732" y="264"/>
                  </a:lnTo>
                  <a:lnTo>
                    <a:pt x="729" y="265"/>
                  </a:lnTo>
                  <a:lnTo>
                    <a:pt x="729" y="267"/>
                  </a:lnTo>
                  <a:lnTo>
                    <a:pt x="726" y="267"/>
                  </a:lnTo>
                  <a:lnTo>
                    <a:pt x="726" y="270"/>
                  </a:lnTo>
                  <a:lnTo>
                    <a:pt x="722" y="271"/>
                  </a:lnTo>
                  <a:lnTo>
                    <a:pt x="722" y="273"/>
                  </a:lnTo>
                  <a:lnTo>
                    <a:pt x="719" y="274"/>
                  </a:lnTo>
                  <a:lnTo>
                    <a:pt x="719" y="276"/>
                  </a:lnTo>
                  <a:lnTo>
                    <a:pt x="715" y="278"/>
                  </a:lnTo>
                  <a:lnTo>
                    <a:pt x="715" y="279"/>
                  </a:lnTo>
                  <a:lnTo>
                    <a:pt x="712" y="279"/>
                  </a:lnTo>
                  <a:lnTo>
                    <a:pt x="712" y="281"/>
                  </a:lnTo>
                  <a:lnTo>
                    <a:pt x="709" y="281"/>
                  </a:lnTo>
                  <a:lnTo>
                    <a:pt x="709" y="282"/>
                  </a:lnTo>
                  <a:lnTo>
                    <a:pt x="706" y="282"/>
                  </a:lnTo>
                  <a:lnTo>
                    <a:pt x="706" y="284"/>
                  </a:lnTo>
                  <a:lnTo>
                    <a:pt x="703" y="284"/>
                  </a:lnTo>
                  <a:lnTo>
                    <a:pt x="703" y="286"/>
                  </a:lnTo>
                  <a:lnTo>
                    <a:pt x="699" y="287"/>
                  </a:lnTo>
                  <a:lnTo>
                    <a:pt x="696" y="290"/>
                  </a:lnTo>
                  <a:lnTo>
                    <a:pt x="696" y="291"/>
                  </a:lnTo>
                  <a:lnTo>
                    <a:pt x="693" y="293"/>
                  </a:lnTo>
                  <a:lnTo>
                    <a:pt x="690" y="295"/>
                  </a:lnTo>
                  <a:lnTo>
                    <a:pt x="690" y="296"/>
                  </a:lnTo>
                  <a:lnTo>
                    <a:pt x="687" y="298"/>
                  </a:lnTo>
                  <a:lnTo>
                    <a:pt x="682" y="299"/>
                  </a:lnTo>
                  <a:lnTo>
                    <a:pt x="682" y="301"/>
                  </a:lnTo>
                  <a:lnTo>
                    <a:pt x="679" y="301"/>
                  </a:lnTo>
                  <a:lnTo>
                    <a:pt x="679" y="303"/>
                  </a:lnTo>
                  <a:lnTo>
                    <a:pt x="676" y="304"/>
                  </a:lnTo>
                  <a:lnTo>
                    <a:pt x="673" y="306"/>
                  </a:lnTo>
                  <a:lnTo>
                    <a:pt x="670" y="307"/>
                  </a:lnTo>
                  <a:lnTo>
                    <a:pt x="666" y="310"/>
                  </a:lnTo>
                  <a:lnTo>
                    <a:pt x="663" y="312"/>
                  </a:lnTo>
                  <a:lnTo>
                    <a:pt x="660" y="312"/>
                  </a:lnTo>
                  <a:lnTo>
                    <a:pt x="660" y="313"/>
                  </a:lnTo>
                  <a:lnTo>
                    <a:pt x="657" y="313"/>
                  </a:lnTo>
                  <a:lnTo>
                    <a:pt x="657" y="315"/>
                  </a:lnTo>
                  <a:lnTo>
                    <a:pt x="654" y="315"/>
                  </a:lnTo>
                  <a:lnTo>
                    <a:pt x="654" y="316"/>
                  </a:lnTo>
                  <a:lnTo>
                    <a:pt x="650" y="316"/>
                  </a:lnTo>
                  <a:lnTo>
                    <a:pt x="650" y="318"/>
                  </a:lnTo>
                  <a:lnTo>
                    <a:pt x="646" y="318"/>
                  </a:lnTo>
                  <a:lnTo>
                    <a:pt x="646" y="320"/>
                  </a:lnTo>
                  <a:lnTo>
                    <a:pt x="643" y="320"/>
                  </a:lnTo>
                  <a:lnTo>
                    <a:pt x="643" y="321"/>
                  </a:lnTo>
                  <a:lnTo>
                    <a:pt x="640" y="321"/>
                  </a:lnTo>
                  <a:lnTo>
                    <a:pt x="640" y="323"/>
                  </a:lnTo>
                  <a:lnTo>
                    <a:pt x="637" y="323"/>
                  </a:lnTo>
                  <a:lnTo>
                    <a:pt x="637" y="324"/>
                  </a:lnTo>
                  <a:lnTo>
                    <a:pt x="633" y="324"/>
                  </a:lnTo>
                  <a:lnTo>
                    <a:pt x="633" y="326"/>
                  </a:lnTo>
                  <a:lnTo>
                    <a:pt x="629" y="326"/>
                  </a:lnTo>
                  <a:lnTo>
                    <a:pt x="629" y="329"/>
                  </a:lnTo>
                  <a:lnTo>
                    <a:pt x="625" y="329"/>
                  </a:lnTo>
                  <a:lnTo>
                    <a:pt x="625" y="330"/>
                  </a:lnTo>
                  <a:lnTo>
                    <a:pt x="622" y="330"/>
                  </a:lnTo>
                  <a:lnTo>
                    <a:pt x="622" y="332"/>
                  </a:lnTo>
                  <a:lnTo>
                    <a:pt x="619" y="332"/>
                  </a:lnTo>
                  <a:lnTo>
                    <a:pt x="619" y="333"/>
                  </a:lnTo>
                  <a:lnTo>
                    <a:pt x="616" y="333"/>
                  </a:lnTo>
                  <a:lnTo>
                    <a:pt x="616" y="335"/>
                  </a:lnTo>
                  <a:lnTo>
                    <a:pt x="609" y="335"/>
                  </a:lnTo>
                  <a:lnTo>
                    <a:pt x="609" y="337"/>
                  </a:lnTo>
                  <a:lnTo>
                    <a:pt x="604" y="337"/>
                  </a:lnTo>
                  <a:lnTo>
                    <a:pt x="604" y="338"/>
                  </a:lnTo>
                  <a:lnTo>
                    <a:pt x="600" y="338"/>
                  </a:lnTo>
                  <a:lnTo>
                    <a:pt x="600" y="340"/>
                  </a:lnTo>
                  <a:lnTo>
                    <a:pt x="597" y="340"/>
                  </a:lnTo>
                  <a:lnTo>
                    <a:pt x="597" y="341"/>
                  </a:lnTo>
                  <a:lnTo>
                    <a:pt x="594" y="341"/>
                  </a:lnTo>
                  <a:lnTo>
                    <a:pt x="594" y="343"/>
                  </a:lnTo>
                  <a:lnTo>
                    <a:pt x="588" y="343"/>
                  </a:lnTo>
                  <a:lnTo>
                    <a:pt x="588" y="345"/>
                  </a:lnTo>
                  <a:lnTo>
                    <a:pt x="583" y="345"/>
                  </a:lnTo>
                  <a:lnTo>
                    <a:pt x="583" y="346"/>
                  </a:lnTo>
                  <a:lnTo>
                    <a:pt x="576" y="346"/>
                  </a:lnTo>
                  <a:lnTo>
                    <a:pt x="576" y="349"/>
                  </a:lnTo>
                  <a:lnTo>
                    <a:pt x="572" y="349"/>
                  </a:lnTo>
                  <a:lnTo>
                    <a:pt x="572" y="350"/>
                  </a:lnTo>
                  <a:lnTo>
                    <a:pt x="566" y="350"/>
                  </a:lnTo>
                  <a:lnTo>
                    <a:pt x="566" y="352"/>
                  </a:lnTo>
                  <a:lnTo>
                    <a:pt x="561" y="352"/>
                  </a:lnTo>
                  <a:lnTo>
                    <a:pt x="561" y="354"/>
                  </a:lnTo>
                  <a:lnTo>
                    <a:pt x="555" y="354"/>
                  </a:lnTo>
                  <a:lnTo>
                    <a:pt x="555" y="355"/>
                  </a:lnTo>
                  <a:lnTo>
                    <a:pt x="550" y="355"/>
                  </a:lnTo>
                  <a:lnTo>
                    <a:pt x="550" y="357"/>
                  </a:lnTo>
                  <a:lnTo>
                    <a:pt x="539" y="357"/>
                  </a:lnTo>
                  <a:lnTo>
                    <a:pt x="539" y="358"/>
                  </a:lnTo>
                  <a:lnTo>
                    <a:pt x="526" y="358"/>
                  </a:lnTo>
                  <a:lnTo>
                    <a:pt x="526" y="360"/>
                  </a:lnTo>
                  <a:lnTo>
                    <a:pt x="520" y="360"/>
                  </a:lnTo>
                  <a:lnTo>
                    <a:pt x="520" y="362"/>
                  </a:lnTo>
                  <a:lnTo>
                    <a:pt x="515" y="362"/>
                  </a:lnTo>
                  <a:lnTo>
                    <a:pt x="515" y="363"/>
                  </a:lnTo>
                  <a:lnTo>
                    <a:pt x="502" y="363"/>
                  </a:lnTo>
                  <a:lnTo>
                    <a:pt x="502" y="365"/>
                  </a:lnTo>
                  <a:lnTo>
                    <a:pt x="479" y="365"/>
                  </a:lnTo>
                  <a:lnTo>
                    <a:pt x="479" y="366"/>
                  </a:lnTo>
                  <a:lnTo>
                    <a:pt x="407" y="366"/>
                  </a:lnTo>
                  <a:lnTo>
                    <a:pt x="407" y="365"/>
                  </a:lnTo>
                  <a:lnTo>
                    <a:pt x="383" y="365"/>
                  </a:lnTo>
                  <a:lnTo>
                    <a:pt x="383" y="363"/>
                  </a:lnTo>
                  <a:lnTo>
                    <a:pt x="371" y="363"/>
                  </a:lnTo>
                  <a:lnTo>
                    <a:pt x="371" y="362"/>
                  </a:lnTo>
                  <a:lnTo>
                    <a:pt x="366" y="362"/>
                  </a:lnTo>
                  <a:lnTo>
                    <a:pt x="366" y="360"/>
                  </a:lnTo>
                  <a:lnTo>
                    <a:pt x="359" y="360"/>
                  </a:lnTo>
                  <a:lnTo>
                    <a:pt x="359" y="358"/>
                  </a:lnTo>
                  <a:lnTo>
                    <a:pt x="348" y="358"/>
                  </a:lnTo>
                  <a:lnTo>
                    <a:pt x="348" y="357"/>
                  </a:lnTo>
                  <a:lnTo>
                    <a:pt x="336" y="357"/>
                  </a:lnTo>
                  <a:lnTo>
                    <a:pt x="336" y="355"/>
                  </a:lnTo>
                  <a:lnTo>
                    <a:pt x="331" y="355"/>
                  </a:lnTo>
                  <a:lnTo>
                    <a:pt x="331" y="354"/>
                  </a:lnTo>
                  <a:lnTo>
                    <a:pt x="325" y="354"/>
                  </a:lnTo>
                  <a:lnTo>
                    <a:pt x="325" y="352"/>
                  </a:lnTo>
                  <a:lnTo>
                    <a:pt x="320" y="352"/>
                  </a:lnTo>
                  <a:lnTo>
                    <a:pt x="320" y="350"/>
                  </a:lnTo>
                  <a:lnTo>
                    <a:pt x="314" y="350"/>
                  </a:lnTo>
                  <a:lnTo>
                    <a:pt x="314" y="349"/>
                  </a:lnTo>
                  <a:lnTo>
                    <a:pt x="309" y="349"/>
                  </a:lnTo>
                  <a:lnTo>
                    <a:pt x="309" y="346"/>
                  </a:lnTo>
                  <a:lnTo>
                    <a:pt x="302" y="346"/>
                  </a:lnTo>
                  <a:lnTo>
                    <a:pt x="302" y="345"/>
                  </a:lnTo>
                  <a:lnTo>
                    <a:pt x="297" y="345"/>
                  </a:lnTo>
                  <a:lnTo>
                    <a:pt x="297" y="343"/>
                  </a:lnTo>
                  <a:lnTo>
                    <a:pt x="292" y="343"/>
                  </a:lnTo>
                  <a:lnTo>
                    <a:pt x="292" y="341"/>
                  </a:lnTo>
                  <a:lnTo>
                    <a:pt x="289" y="341"/>
                  </a:lnTo>
                  <a:lnTo>
                    <a:pt x="289" y="340"/>
                  </a:lnTo>
                  <a:lnTo>
                    <a:pt x="284" y="340"/>
                  </a:lnTo>
                  <a:lnTo>
                    <a:pt x="284" y="338"/>
                  </a:lnTo>
                  <a:lnTo>
                    <a:pt x="281" y="338"/>
                  </a:lnTo>
                  <a:lnTo>
                    <a:pt x="281" y="337"/>
                  </a:lnTo>
                  <a:lnTo>
                    <a:pt x="276" y="337"/>
                  </a:lnTo>
                  <a:lnTo>
                    <a:pt x="276" y="335"/>
                  </a:lnTo>
                  <a:lnTo>
                    <a:pt x="271" y="335"/>
                  </a:lnTo>
                  <a:lnTo>
                    <a:pt x="271" y="333"/>
                  </a:lnTo>
                  <a:lnTo>
                    <a:pt x="268" y="333"/>
                  </a:lnTo>
                  <a:lnTo>
                    <a:pt x="268" y="332"/>
                  </a:lnTo>
                  <a:lnTo>
                    <a:pt x="263" y="332"/>
                  </a:lnTo>
                  <a:lnTo>
                    <a:pt x="263" y="330"/>
                  </a:lnTo>
                  <a:lnTo>
                    <a:pt x="259" y="330"/>
                  </a:lnTo>
                  <a:lnTo>
                    <a:pt x="259" y="329"/>
                  </a:lnTo>
                  <a:lnTo>
                    <a:pt x="256" y="329"/>
                  </a:lnTo>
                  <a:lnTo>
                    <a:pt x="256" y="326"/>
                  </a:lnTo>
                  <a:lnTo>
                    <a:pt x="252" y="326"/>
                  </a:lnTo>
                  <a:lnTo>
                    <a:pt x="252" y="324"/>
                  </a:lnTo>
                  <a:lnTo>
                    <a:pt x="249" y="324"/>
                  </a:lnTo>
                  <a:lnTo>
                    <a:pt x="249" y="323"/>
                  </a:lnTo>
                  <a:lnTo>
                    <a:pt x="246" y="323"/>
                  </a:lnTo>
                  <a:lnTo>
                    <a:pt x="246" y="321"/>
                  </a:lnTo>
                  <a:lnTo>
                    <a:pt x="241" y="321"/>
                  </a:lnTo>
                  <a:lnTo>
                    <a:pt x="241" y="320"/>
                  </a:lnTo>
                  <a:lnTo>
                    <a:pt x="238" y="320"/>
                  </a:lnTo>
                  <a:lnTo>
                    <a:pt x="238" y="318"/>
                  </a:lnTo>
                  <a:lnTo>
                    <a:pt x="235" y="318"/>
                  </a:lnTo>
                  <a:lnTo>
                    <a:pt x="235" y="316"/>
                  </a:lnTo>
                  <a:lnTo>
                    <a:pt x="232" y="316"/>
                  </a:lnTo>
                  <a:lnTo>
                    <a:pt x="232" y="315"/>
                  </a:lnTo>
                  <a:lnTo>
                    <a:pt x="228" y="315"/>
                  </a:lnTo>
                  <a:lnTo>
                    <a:pt x="228" y="313"/>
                  </a:lnTo>
                  <a:lnTo>
                    <a:pt x="225" y="313"/>
                  </a:lnTo>
                  <a:lnTo>
                    <a:pt x="225" y="312"/>
                  </a:lnTo>
                  <a:lnTo>
                    <a:pt x="222" y="312"/>
                  </a:lnTo>
                  <a:lnTo>
                    <a:pt x="222" y="310"/>
                  </a:lnTo>
                  <a:lnTo>
                    <a:pt x="218" y="310"/>
                  </a:lnTo>
                  <a:lnTo>
                    <a:pt x="218" y="307"/>
                  </a:lnTo>
                  <a:lnTo>
                    <a:pt x="215" y="307"/>
                  </a:lnTo>
                  <a:lnTo>
                    <a:pt x="215" y="306"/>
                  </a:lnTo>
                  <a:lnTo>
                    <a:pt x="211" y="306"/>
                  </a:lnTo>
                  <a:lnTo>
                    <a:pt x="211" y="304"/>
                  </a:lnTo>
                  <a:lnTo>
                    <a:pt x="208" y="304"/>
                  </a:lnTo>
                  <a:lnTo>
                    <a:pt x="207" y="301"/>
                  </a:lnTo>
                  <a:lnTo>
                    <a:pt x="203" y="301"/>
                  </a:lnTo>
                  <a:lnTo>
                    <a:pt x="202" y="298"/>
                  </a:lnTo>
                  <a:lnTo>
                    <a:pt x="199" y="298"/>
                  </a:lnTo>
                  <a:lnTo>
                    <a:pt x="197" y="295"/>
                  </a:lnTo>
                  <a:lnTo>
                    <a:pt x="194" y="295"/>
                  </a:lnTo>
                  <a:lnTo>
                    <a:pt x="192" y="291"/>
                  </a:lnTo>
                  <a:lnTo>
                    <a:pt x="189" y="291"/>
                  </a:lnTo>
                  <a:lnTo>
                    <a:pt x="187" y="287"/>
                  </a:lnTo>
                  <a:lnTo>
                    <a:pt x="184" y="287"/>
                  </a:lnTo>
                  <a:lnTo>
                    <a:pt x="182" y="284"/>
                  </a:lnTo>
                  <a:lnTo>
                    <a:pt x="178" y="284"/>
                  </a:lnTo>
                  <a:lnTo>
                    <a:pt x="178" y="282"/>
                  </a:lnTo>
                  <a:lnTo>
                    <a:pt x="175" y="282"/>
                  </a:lnTo>
                  <a:lnTo>
                    <a:pt x="174" y="279"/>
                  </a:lnTo>
                  <a:lnTo>
                    <a:pt x="170" y="279"/>
                  </a:lnTo>
                  <a:lnTo>
                    <a:pt x="169" y="276"/>
                  </a:lnTo>
                  <a:lnTo>
                    <a:pt x="167" y="276"/>
                  </a:lnTo>
                  <a:lnTo>
                    <a:pt x="167" y="274"/>
                  </a:lnTo>
                  <a:lnTo>
                    <a:pt x="164" y="274"/>
                  </a:lnTo>
                  <a:lnTo>
                    <a:pt x="162" y="271"/>
                  </a:lnTo>
                  <a:lnTo>
                    <a:pt x="161" y="271"/>
                  </a:lnTo>
                  <a:lnTo>
                    <a:pt x="159" y="267"/>
                  </a:lnTo>
                  <a:lnTo>
                    <a:pt x="158" y="267"/>
                  </a:lnTo>
                  <a:lnTo>
                    <a:pt x="158" y="265"/>
                  </a:lnTo>
                  <a:lnTo>
                    <a:pt x="154" y="265"/>
                  </a:lnTo>
                  <a:lnTo>
                    <a:pt x="153" y="262"/>
                  </a:lnTo>
                  <a:lnTo>
                    <a:pt x="151" y="262"/>
                  </a:lnTo>
                  <a:lnTo>
                    <a:pt x="151" y="261"/>
                  </a:lnTo>
                  <a:lnTo>
                    <a:pt x="148" y="261"/>
                  </a:lnTo>
                  <a:lnTo>
                    <a:pt x="146" y="257"/>
                  </a:lnTo>
                  <a:lnTo>
                    <a:pt x="142" y="257"/>
                  </a:lnTo>
                  <a:lnTo>
                    <a:pt x="141" y="254"/>
                  </a:lnTo>
                  <a:lnTo>
                    <a:pt x="139" y="254"/>
                  </a:lnTo>
                  <a:lnTo>
                    <a:pt x="138" y="251"/>
                  </a:lnTo>
                  <a:lnTo>
                    <a:pt x="136" y="251"/>
                  </a:lnTo>
                  <a:lnTo>
                    <a:pt x="134" y="247"/>
                  </a:lnTo>
                  <a:lnTo>
                    <a:pt x="133" y="247"/>
                  </a:lnTo>
                  <a:lnTo>
                    <a:pt x="131" y="244"/>
                  </a:lnTo>
                  <a:lnTo>
                    <a:pt x="128" y="244"/>
                  </a:lnTo>
                  <a:lnTo>
                    <a:pt x="126" y="240"/>
                  </a:lnTo>
                  <a:lnTo>
                    <a:pt x="125" y="240"/>
                  </a:lnTo>
                  <a:lnTo>
                    <a:pt x="123" y="237"/>
                  </a:lnTo>
                  <a:lnTo>
                    <a:pt x="122" y="237"/>
                  </a:lnTo>
                  <a:lnTo>
                    <a:pt x="120" y="234"/>
                  </a:lnTo>
                  <a:lnTo>
                    <a:pt x="118" y="234"/>
                  </a:lnTo>
                  <a:lnTo>
                    <a:pt x="117" y="231"/>
                  </a:lnTo>
                  <a:lnTo>
                    <a:pt x="115" y="231"/>
                  </a:lnTo>
                  <a:lnTo>
                    <a:pt x="114" y="227"/>
                  </a:lnTo>
                  <a:lnTo>
                    <a:pt x="112" y="227"/>
                  </a:lnTo>
                  <a:lnTo>
                    <a:pt x="110" y="224"/>
                  </a:lnTo>
                  <a:lnTo>
                    <a:pt x="109" y="224"/>
                  </a:lnTo>
                  <a:lnTo>
                    <a:pt x="107" y="220"/>
                  </a:lnTo>
                  <a:lnTo>
                    <a:pt x="106" y="220"/>
                  </a:lnTo>
                  <a:lnTo>
                    <a:pt x="103" y="217"/>
                  </a:lnTo>
                  <a:lnTo>
                    <a:pt x="101" y="217"/>
                  </a:lnTo>
                  <a:lnTo>
                    <a:pt x="100" y="214"/>
                  </a:lnTo>
                  <a:lnTo>
                    <a:pt x="98" y="214"/>
                  </a:lnTo>
                  <a:lnTo>
                    <a:pt x="97" y="211"/>
                  </a:lnTo>
                  <a:lnTo>
                    <a:pt x="95" y="211"/>
                  </a:lnTo>
                  <a:lnTo>
                    <a:pt x="93" y="207"/>
                  </a:lnTo>
                  <a:lnTo>
                    <a:pt x="92" y="207"/>
                  </a:lnTo>
                  <a:lnTo>
                    <a:pt x="90" y="203"/>
                  </a:lnTo>
                  <a:lnTo>
                    <a:pt x="89" y="200"/>
                  </a:lnTo>
                  <a:lnTo>
                    <a:pt x="87" y="200"/>
                  </a:lnTo>
                  <a:lnTo>
                    <a:pt x="85" y="197"/>
                  </a:lnTo>
                  <a:lnTo>
                    <a:pt x="84" y="197"/>
                  </a:lnTo>
                  <a:lnTo>
                    <a:pt x="82" y="194"/>
                  </a:lnTo>
                  <a:lnTo>
                    <a:pt x="81" y="194"/>
                  </a:lnTo>
                  <a:lnTo>
                    <a:pt x="79" y="191"/>
                  </a:lnTo>
                  <a:lnTo>
                    <a:pt x="77" y="191"/>
                  </a:lnTo>
                  <a:lnTo>
                    <a:pt x="77" y="186"/>
                  </a:lnTo>
                  <a:lnTo>
                    <a:pt x="76" y="186"/>
                  </a:lnTo>
                  <a:lnTo>
                    <a:pt x="74" y="183"/>
                  </a:lnTo>
                  <a:lnTo>
                    <a:pt x="73" y="180"/>
                  </a:lnTo>
                  <a:lnTo>
                    <a:pt x="71" y="180"/>
                  </a:lnTo>
                  <a:lnTo>
                    <a:pt x="69" y="177"/>
                  </a:lnTo>
                  <a:lnTo>
                    <a:pt x="68" y="174"/>
                  </a:lnTo>
                  <a:lnTo>
                    <a:pt x="65" y="174"/>
                  </a:lnTo>
                  <a:lnTo>
                    <a:pt x="64" y="170"/>
                  </a:lnTo>
                  <a:lnTo>
                    <a:pt x="62" y="166"/>
                  </a:lnTo>
                  <a:lnTo>
                    <a:pt x="60" y="166"/>
                  </a:lnTo>
                  <a:lnTo>
                    <a:pt x="60" y="163"/>
                  </a:lnTo>
                  <a:lnTo>
                    <a:pt x="59" y="163"/>
                  </a:lnTo>
                  <a:lnTo>
                    <a:pt x="57" y="160"/>
                  </a:lnTo>
                  <a:lnTo>
                    <a:pt x="56" y="157"/>
                  </a:lnTo>
                  <a:lnTo>
                    <a:pt x="54" y="157"/>
                  </a:lnTo>
                  <a:lnTo>
                    <a:pt x="54" y="153"/>
                  </a:lnTo>
                  <a:lnTo>
                    <a:pt x="52" y="153"/>
                  </a:lnTo>
                  <a:lnTo>
                    <a:pt x="51" y="150"/>
                  </a:lnTo>
                  <a:lnTo>
                    <a:pt x="49" y="146"/>
                  </a:lnTo>
                  <a:lnTo>
                    <a:pt x="48" y="146"/>
                  </a:lnTo>
                  <a:lnTo>
                    <a:pt x="48" y="143"/>
                  </a:lnTo>
                  <a:lnTo>
                    <a:pt x="46" y="143"/>
                  </a:lnTo>
                  <a:lnTo>
                    <a:pt x="44" y="140"/>
                  </a:lnTo>
                  <a:lnTo>
                    <a:pt x="43" y="140"/>
                  </a:lnTo>
                  <a:lnTo>
                    <a:pt x="43" y="136"/>
                  </a:lnTo>
                  <a:lnTo>
                    <a:pt x="41" y="136"/>
                  </a:lnTo>
                  <a:lnTo>
                    <a:pt x="40" y="133"/>
                  </a:lnTo>
                  <a:lnTo>
                    <a:pt x="38" y="130"/>
                  </a:lnTo>
                  <a:lnTo>
                    <a:pt x="36" y="126"/>
                  </a:lnTo>
                  <a:lnTo>
                    <a:pt x="35" y="123"/>
                  </a:lnTo>
                  <a:lnTo>
                    <a:pt x="33" y="119"/>
                  </a:lnTo>
                  <a:lnTo>
                    <a:pt x="32" y="116"/>
                  </a:lnTo>
                  <a:lnTo>
                    <a:pt x="30" y="113"/>
                  </a:lnTo>
                  <a:lnTo>
                    <a:pt x="27" y="109"/>
                  </a:lnTo>
                  <a:lnTo>
                    <a:pt x="26" y="106"/>
                  </a:lnTo>
                  <a:lnTo>
                    <a:pt x="24" y="106"/>
                  </a:lnTo>
                  <a:lnTo>
                    <a:pt x="24" y="102"/>
                  </a:lnTo>
                  <a:lnTo>
                    <a:pt x="23" y="102"/>
                  </a:lnTo>
                  <a:lnTo>
                    <a:pt x="23" y="99"/>
                  </a:lnTo>
                  <a:lnTo>
                    <a:pt x="21" y="99"/>
                  </a:lnTo>
                  <a:lnTo>
                    <a:pt x="21" y="96"/>
                  </a:lnTo>
                  <a:lnTo>
                    <a:pt x="19" y="96"/>
                  </a:lnTo>
                  <a:lnTo>
                    <a:pt x="19" y="93"/>
                  </a:lnTo>
                  <a:lnTo>
                    <a:pt x="18" y="93"/>
                  </a:lnTo>
                  <a:lnTo>
                    <a:pt x="18" y="89"/>
                  </a:lnTo>
                  <a:lnTo>
                    <a:pt x="16" y="89"/>
                  </a:lnTo>
                  <a:lnTo>
                    <a:pt x="16" y="85"/>
                  </a:lnTo>
                  <a:lnTo>
                    <a:pt x="15" y="85"/>
                  </a:lnTo>
                  <a:lnTo>
                    <a:pt x="15" y="82"/>
                  </a:lnTo>
                  <a:lnTo>
                    <a:pt x="13" y="82"/>
                  </a:lnTo>
                  <a:lnTo>
                    <a:pt x="13" y="79"/>
                  </a:lnTo>
                  <a:lnTo>
                    <a:pt x="11" y="79"/>
                  </a:lnTo>
                  <a:lnTo>
                    <a:pt x="11" y="76"/>
                  </a:lnTo>
                  <a:lnTo>
                    <a:pt x="10" y="76"/>
                  </a:lnTo>
                  <a:lnTo>
                    <a:pt x="10" y="73"/>
                  </a:lnTo>
                  <a:lnTo>
                    <a:pt x="8" y="73"/>
                  </a:lnTo>
                  <a:lnTo>
                    <a:pt x="8" y="67"/>
                  </a:lnTo>
                  <a:lnTo>
                    <a:pt x="7" y="67"/>
                  </a:lnTo>
                  <a:lnTo>
                    <a:pt x="7" y="62"/>
                  </a:lnTo>
                  <a:lnTo>
                    <a:pt x="5" y="62"/>
                  </a:lnTo>
                  <a:lnTo>
                    <a:pt x="5" y="57"/>
                  </a:lnTo>
                  <a:lnTo>
                    <a:pt x="3" y="57"/>
                  </a:lnTo>
                  <a:lnTo>
                    <a:pt x="3" y="54"/>
                  </a:lnTo>
                  <a:lnTo>
                    <a:pt x="2" y="54"/>
                  </a:lnTo>
                  <a:lnTo>
                    <a:pt x="2" y="51"/>
                  </a:lnTo>
                  <a:lnTo>
                    <a:pt x="0" y="5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47" name="Freeform 8"/>
            <p:cNvSpPr>
              <a:spLocks/>
            </p:cNvSpPr>
            <p:nvPr/>
          </p:nvSpPr>
          <p:spPr bwMode="auto">
            <a:xfrm>
              <a:off x="71" y="384"/>
              <a:ext cx="67" cy="6"/>
            </a:xfrm>
            <a:custGeom>
              <a:avLst/>
              <a:gdLst>
                <a:gd name="T0" fmla="*/ 0 w 404"/>
                <a:gd name="T1" fmla="*/ 0 h 42"/>
                <a:gd name="T2" fmla="*/ 0 w 404"/>
                <a:gd name="T3" fmla="*/ 0 h 42"/>
                <a:gd name="T4" fmla="*/ 0 w 404"/>
                <a:gd name="T5" fmla="*/ 0 h 42"/>
                <a:gd name="T6" fmla="*/ 0 w 404"/>
                <a:gd name="T7" fmla="*/ 0 h 42"/>
                <a:gd name="T8" fmla="*/ 0 w 404"/>
                <a:gd name="T9" fmla="*/ 0 h 42"/>
                <a:gd name="T10" fmla="*/ 0 w 404"/>
                <a:gd name="T11" fmla="*/ 0 h 42"/>
                <a:gd name="T12" fmla="*/ 0 w 404"/>
                <a:gd name="T13" fmla="*/ 0 h 42"/>
                <a:gd name="T14" fmla="*/ 0 w 404"/>
                <a:gd name="T15" fmla="*/ 0 h 42"/>
                <a:gd name="T16" fmla="*/ 0 w 404"/>
                <a:gd name="T17" fmla="*/ 0 h 42"/>
                <a:gd name="T18" fmla="*/ 0 w 404"/>
                <a:gd name="T19" fmla="*/ 0 h 42"/>
                <a:gd name="T20" fmla="*/ 0 w 404"/>
                <a:gd name="T21" fmla="*/ 0 h 42"/>
                <a:gd name="T22" fmla="*/ 0 w 404"/>
                <a:gd name="T23" fmla="*/ 0 h 42"/>
                <a:gd name="T24" fmla="*/ 0 w 404"/>
                <a:gd name="T25" fmla="*/ 0 h 42"/>
                <a:gd name="T26" fmla="*/ 0 w 404"/>
                <a:gd name="T27" fmla="*/ 0 h 42"/>
                <a:gd name="T28" fmla="*/ 0 w 404"/>
                <a:gd name="T29" fmla="*/ 0 h 42"/>
                <a:gd name="T30" fmla="*/ 0 w 404"/>
                <a:gd name="T31" fmla="*/ 0 h 42"/>
                <a:gd name="T32" fmla="*/ 0 w 404"/>
                <a:gd name="T33" fmla="*/ 0 h 42"/>
                <a:gd name="T34" fmla="*/ 0 w 404"/>
                <a:gd name="T35" fmla="*/ 0 h 42"/>
                <a:gd name="T36" fmla="*/ 0 w 404"/>
                <a:gd name="T37" fmla="*/ 0 h 42"/>
                <a:gd name="T38" fmla="*/ 0 w 404"/>
                <a:gd name="T39" fmla="*/ 0 h 42"/>
                <a:gd name="T40" fmla="*/ 0 w 404"/>
                <a:gd name="T41" fmla="*/ 0 h 42"/>
                <a:gd name="T42" fmla="*/ 0 w 404"/>
                <a:gd name="T43" fmla="*/ 0 h 42"/>
                <a:gd name="T44" fmla="*/ 0 w 404"/>
                <a:gd name="T45" fmla="*/ 0 h 42"/>
                <a:gd name="T46" fmla="*/ 0 w 404"/>
                <a:gd name="T47" fmla="*/ 0 h 42"/>
                <a:gd name="T48" fmla="*/ 0 w 404"/>
                <a:gd name="T49" fmla="*/ 0 h 42"/>
                <a:gd name="T50" fmla="*/ 0 w 404"/>
                <a:gd name="T51" fmla="*/ 0 h 42"/>
                <a:gd name="T52" fmla="*/ 0 w 404"/>
                <a:gd name="T53" fmla="*/ 0 h 42"/>
                <a:gd name="T54" fmla="*/ 0 w 404"/>
                <a:gd name="T55" fmla="*/ 0 h 42"/>
                <a:gd name="T56" fmla="*/ 0 w 404"/>
                <a:gd name="T57" fmla="*/ 0 h 42"/>
                <a:gd name="T58" fmla="*/ 0 w 404"/>
                <a:gd name="T59" fmla="*/ 0 h 42"/>
                <a:gd name="T60" fmla="*/ 0 w 404"/>
                <a:gd name="T61" fmla="*/ 0 h 42"/>
                <a:gd name="T62" fmla="*/ 0 w 404"/>
                <a:gd name="T63" fmla="*/ 0 h 42"/>
                <a:gd name="T64" fmla="*/ 0 w 404"/>
                <a:gd name="T65" fmla="*/ 0 h 42"/>
                <a:gd name="T66" fmla="*/ 0 w 404"/>
                <a:gd name="T67" fmla="*/ 0 h 42"/>
                <a:gd name="T68" fmla="*/ 0 w 404"/>
                <a:gd name="T69" fmla="*/ 0 h 42"/>
                <a:gd name="T70" fmla="*/ 0 w 404"/>
                <a:gd name="T71" fmla="*/ 0 h 42"/>
                <a:gd name="T72" fmla="*/ 0 w 404"/>
                <a:gd name="T73" fmla="*/ 0 h 42"/>
                <a:gd name="T74" fmla="*/ 0 w 404"/>
                <a:gd name="T75" fmla="*/ 0 h 42"/>
                <a:gd name="T76" fmla="*/ 0 w 404"/>
                <a:gd name="T77" fmla="*/ 0 h 42"/>
                <a:gd name="T78" fmla="*/ 0 w 404"/>
                <a:gd name="T79" fmla="*/ 0 h 42"/>
                <a:gd name="T80" fmla="*/ 0 w 404"/>
                <a:gd name="T81" fmla="*/ 0 h 42"/>
                <a:gd name="T82" fmla="*/ 0 w 404"/>
                <a:gd name="T83" fmla="*/ 0 h 42"/>
                <a:gd name="T84" fmla="*/ 0 w 404"/>
                <a:gd name="T85" fmla="*/ 0 h 42"/>
                <a:gd name="T86" fmla="*/ 0 w 404"/>
                <a:gd name="T87" fmla="*/ 0 h 42"/>
                <a:gd name="T88" fmla="*/ 0 w 404"/>
                <a:gd name="T89" fmla="*/ 0 h 42"/>
                <a:gd name="T90" fmla="*/ 0 w 404"/>
                <a:gd name="T91" fmla="*/ 0 h 42"/>
                <a:gd name="T92" fmla="*/ 0 w 404"/>
                <a:gd name="T93" fmla="*/ 0 h 42"/>
                <a:gd name="T94" fmla="*/ 0 w 404"/>
                <a:gd name="T95" fmla="*/ 0 h 42"/>
                <a:gd name="T96" fmla="*/ 0 w 404"/>
                <a:gd name="T97" fmla="*/ 0 h 42"/>
                <a:gd name="T98" fmla="*/ 0 w 404"/>
                <a:gd name="T99" fmla="*/ 0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4" h="42">
                  <a:moveTo>
                    <a:pt x="0" y="0"/>
                  </a:moveTo>
                  <a:lnTo>
                    <a:pt x="0" y="2"/>
                  </a:lnTo>
                  <a:lnTo>
                    <a:pt x="3" y="2"/>
                  </a:lnTo>
                  <a:lnTo>
                    <a:pt x="3" y="3"/>
                  </a:lnTo>
                  <a:lnTo>
                    <a:pt x="8" y="3"/>
                  </a:lnTo>
                  <a:lnTo>
                    <a:pt x="8" y="5"/>
                  </a:lnTo>
                  <a:lnTo>
                    <a:pt x="11" y="5"/>
                  </a:lnTo>
                  <a:lnTo>
                    <a:pt x="11" y="6"/>
                  </a:lnTo>
                  <a:lnTo>
                    <a:pt x="17" y="6"/>
                  </a:lnTo>
                  <a:lnTo>
                    <a:pt x="17" y="8"/>
                  </a:lnTo>
                  <a:lnTo>
                    <a:pt x="20" y="8"/>
                  </a:lnTo>
                  <a:lnTo>
                    <a:pt x="20" y="10"/>
                  </a:lnTo>
                  <a:lnTo>
                    <a:pt x="25" y="10"/>
                  </a:lnTo>
                  <a:lnTo>
                    <a:pt x="25" y="11"/>
                  </a:lnTo>
                  <a:lnTo>
                    <a:pt x="30" y="11"/>
                  </a:lnTo>
                  <a:lnTo>
                    <a:pt x="30" y="13"/>
                  </a:lnTo>
                  <a:lnTo>
                    <a:pt x="36" y="13"/>
                  </a:lnTo>
                  <a:lnTo>
                    <a:pt x="36" y="14"/>
                  </a:lnTo>
                  <a:lnTo>
                    <a:pt x="39" y="14"/>
                  </a:lnTo>
                  <a:lnTo>
                    <a:pt x="39" y="16"/>
                  </a:lnTo>
                  <a:lnTo>
                    <a:pt x="44" y="16"/>
                  </a:lnTo>
                  <a:lnTo>
                    <a:pt x="44" y="19"/>
                  </a:lnTo>
                  <a:lnTo>
                    <a:pt x="47" y="19"/>
                  </a:lnTo>
                  <a:lnTo>
                    <a:pt x="47" y="20"/>
                  </a:lnTo>
                  <a:lnTo>
                    <a:pt x="55" y="20"/>
                  </a:lnTo>
                  <a:lnTo>
                    <a:pt x="55" y="22"/>
                  </a:lnTo>
                  <a:lnTo>
                    <a:pt x="61" y="22"/>
                  </a:lnTo>
                  <a:lnTo>
                    <a:pt x="61" y="23"/>
                  </a:lnTo>
                  <a:lnTo>
                    <a:pt x="66" y="23"/>
                  </a:lnTo>
                  <a:lnTo>
                    <a:pt x="66" y="25"/>
                  </a:lnTo>
                  <a:lnTo>
                    <a:pt x="72" y="25"/>
                  </a:lnTo>
                  <a:lnTo>
                    <a:pt x="72" y="27"/>
                  </a:lnTo>
                  <a:lnTo>
                    <a:pt x="79" y="27"/>
                  </a:lnTo>
                  <a:lnTo>
                    <a:pt x="79" y="28"/>
                  </a:lnTo>
                  <a:lnTo>
                    <a:pt x="85" y="28"/>
                  </a:lnTo>
                  <a:lnTo>
                    <a:pt x="85" y="30"/>
                  </a:lnTo>
                  <a:lnTo>
                    <a:pt x="93" y="30"/>
                  </a:lnTo>
                  <a:lnTo>
                    <a:pt x="93" y="31"/>
                  </a:lnTo>
                  <a:lnTo>
                    <a:pt x="99" y="31"/>
                  </a:lnTo>
                  <a:lnTo>
                    <a:pt x="99" y="33"/>
                  </a:lnTo>
                  <a:lnTo>
                    <a:pt x="110" y="33"/>
                  </a:lnTo>
                  <a:lnTo>
                    <a:pt x="110" y="35"/>
                  </a:lnTo>
                  <a:lnTo>
                    <a:pt x="123" y="35"/>
                  </a:lnTo>
                  <a:lnTo>
                    <a:pt x="123" y="36"/>
                  </a:lnTo>
                  <a:lnTo>
                    <a:pt x="137" y="36"/>
                  </a:lnTo>
                  <a:lnTo>
                    <a:pt x="137" y="39"/>
                  </a:lnTo>
                  <a:lnTo>
                    <a:pt x="150" y="39"/>
                  </a:lnTo>
                  <a:lnTo>
                    <a:pt x="150" y="40"/>
                  </a:lnTo>
                  <a:lnTo>
                    <a:pt x="162" y="40"/>
                  </a:lnTo>
                  <a:lnTo>
                    <a:pt x="162" y="42"/>
                  </a:lnTo>
                  <a:lnTo>
                    <a:pt x="241" y="42"/>
                  </a:lnTo>
                  <a:lnTo>
                    <a:pt x="241" y="40"/>
                  </a:lnTo>
                  <a:lnTo>
                    <a:pt x="255" y="40"/>
                  </a:lnTo>
                  <a:lnTo>
                    <a:pt x="255" y="39"/>
                  </a:lnTo>
                  <a:lnTo>
                    <a:pt x="268" y="39"/>
                  </a:lnTo>
                  <a:lnTo>
                    <a:pt x="268" y="36"/>
                  </a:lnTo>
                  <a:lnTo>
                    <a:pt x="280" y="36"/>
                  </a:lnTo>
                  <a:lnTo>
                    <a:pt x="280" y="35"/>
                  </a:lnTo>
                  <a:lnTo>
                    <a:pt x="294" y="35"/>
                  </a:lnTo>
                  <a:lnTo>
                    <a:pt x="294" y="33"/>
                  </a:lnTo>
                  <a:lnTo>
                    <a:pt x="307" y="33"/>
                  </a:lnTo>
                  <a:lnTo>
                    <a:pt x="307" y="31"/>
                  </a:lnTo>
                  <a:lnTo>
                    <a:pt x="313" y="31"/>
                  </a:lnTo>
                  <a:lnTo>
                    <a:pt x="313" y="30"/>
                  </a:lnTo>
                  <a:lnTo>
                    <a:pt x="320" y="30"/>
                  </a:lnTo>
                  <a:lnTo>
                    <a:pt x="320" y="28"/>
                  </a:lnTo>
                  <a:lnTo>
                    <a:pt x="327" y="28"/>
                  </a:lnTo>
                  <a:lnTo>
                    <a:pt x="327" y="27"/>
                  </a:lnTo>
                  <a:lnTo>
                    <a:pt x="332" y="27"/>
                  </a:lnTo>
                  <a:lnTo>
                    <a:pt x="332" y="25"/>
                  </a:lnTo>
                  <a:lnTo>
                    <a:pt x="338" y="25"/>
                  </a:lnTo>
                  <a:lnTo>
                    <a:pt x="338" y="23"/>
                  </a:lnTo>
                  <a:lnTo>
                    <a:pt x="345" y="23"/>
                  </a:lnTo>
                  <a:lnTo>
                    <a:pt x="345" y="22"/>
                  </a:lnTo>
                  <a:lnTo>
                    <a:pt x="351" y="22"/>
                  </a:lnTo>
                  <a:lnTo>
                    <a:pt x="351" y="20"/>
                  </a:lnTo>
                  <a:lnTo>
                    <a:pt x="356" y="20"/>
                  </a:lnTo>
                  <a:lnTo>
                    <a:pt x="356" y="19"/>
                  </a:lnTo>
                  <a:lnTo>
                    <a:pt x="362" y="19"/>
                  </a:lnTo>
                  <a:lnTo>
                    <a:pt x="362" y="16"/>
                  </a:lnTo>
                  <a:lnTo>
                    <a:pt x="365" y="16"/>
                  </a:lnTo>
                  <a:lnTo>
                    <a:pt x="365" y="14"/>
                  </a:lnTo>
                  <a:lnTo>
                    <a:pt x="370" y="14"/>
                  </a:lnTo>
                  <a:lnTo>
                    <a:pt x="370" y="13"/>
                  </a:lnTo>
                  <a:lnTo>
                    <a:pt x="376" y="13"/>
                  </a:lnTo>
                  <a:lnTo>
                    <a:pt x="376" y="11"/>
                  </a:lnTo>
                  <a:lnTo>
                    <a:pt x="381" y="11"/>
                  </a:lnTo>
                  <a:lnTo>
                    <a:pt x="381" y="10"/>
                  </a:lnTo>
                  <a:lnTo>
                    <a:pt x="384" y="10"/>
                  </a:lnTo>
                  <a:lnTo>
                    <a:pt x="384" y="8"/>
                  </a:lnTo>
                  <a:lnTo>
                    <a:pt x="389" y="8"/>
                  </a:lnTo>
                  <a:lnTo>
                    <a:pt x="389" y="6"/>
                  </a:lnTo>
                  <a:lnTo>
                    <a:pt x="392" y="6"/>
                  </a:lnTo>
                  <a:lnTo>
                    <a:pt x="392" y="5"/>
                  </a:lnTo>
                  <a:lnTo>
                    <a:pt x="395" y="5"/>
                  </a:lnTo>
                  <a:lnTo>
                    <a:pt x="395" y="3"/>
                  </a:lnTo>
                  <a:lnTo>
                    <a:pt x="401" y="3"/>
                  </a:lnTo>
                  <a:lnTo>
                    <a:pt x="401" y="2"/>
                  </a:lnTo>
                  <a:lnTo>
                    <a:pt x="404" y="2"/>
                  </a:lnTo>
                  <a:lnTo>
                    <a:pt x="404"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48" name="Rectangle 9"/>
            <p:cNvSpPr>
              <a:spLocks noChangeArrowheads="1"/>
            </p:cNvSpPr>
            <p:nvPr/>
          </p:nvSpPr>
          <p:spPr bwMode="auto">
            <a:xfrm>
              <a:off x="19" y="321"/>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49" name="Rectangle 10"/>
            <p:cNvSpPr>
              <a:spLocks noChangeArrowheads="1"/>
            </p:cNvSpPr>
            <p:nvPr/>
          </p:nvSpPr>
          <p:spPr bwMode="auto">
            <a:xfrm>
              <a:off x="19" y="323"/>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0" name="Rectangle 11"/>
            <p:cNvSpPr>
              <a:spLocks noChangeArrowheads="1"/>
            </p:cNvSpPr>
            <p:nvPr/>
          </p:nvSpPr>
          <p:spPr bwMode="auto">
            <a:xfrm>
              <a:off x="19" y="325"/>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1" name="Rectangle 12"/>
            <p:cNvSpPr>
              <a:spLocks noChangeArrowheads="1"/>
            </p:cNvSpPr>
            <p:nvPr/>
          </p:nvSpPr>
          <p:spPr bwMode="auto">
            <a:xfrm>
              <a:off x="20" y="328"/>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2" name="Rectangle 13"/>
            <p:cNvSpPr>
              <a:spLocks noChangeArrowheads="1"/>
            </p:cNvSpPr>
            <p:nvPr/>
          </p:nvSpPr>
          <p:spPr bwMode="auto">
            <a:xfrm>
              <a:off x="20" y="329"/>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3" name="Rectangle 14"/>
            <p:cNvSpPr>
              <a:spLocks noChangeArrowheads="1"/>
            </p:cNvSpPr>
            <p:nvPr/>
          </p:nvSpPr>
          <p:spPr bwMode="auto">
            <a:xfrm>
              <a:off x="20" y="330"/>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4" name="Freeform 15"/>
            <p:cNvSpPr>
              <a:spLocks/>
            </p:cNvSpPr>
            <p:nvPr/>
          </p:nvSpPr>
          <p:spPr bwMode="auto">
            <a:xfrm>
              <a:off x="141" y="314"/>
              <a:ext cx="18" cy="18"/>
            </a:xfrm>
            <a:custGeom>
              <a:avLst/>
              <a:gdLst>
                <a:gd name="T0" fmla="*/ 0 w 110"/>
                <a:gd name="T1" fmla="*/ 0 h 122"/>
                <a:gd name="T2" fmla="*/ 0 w 110"/>
                <a:gd name="T3" fmla="*/ 0 h 122"/>
                <a:gd name="T4" fmla="*/ 0 w 110"/>
                <a:gd name="T5" fmla="*/ 0 h 122"/>
                <a:gd name="T6" fmla="*/ 0 w 110"/>
                <a:gd name="T7" fmla="*/ 0 h 122"/>
                <a:gd name="T8" fmla="*/ 0 w 110"/>
                <a:gd name="T9" fmla="*/ 0 h 122"/>
                <a:gd name="T10" fmla="*/ 0 w 110"/>
                <a:gd name="T11" fmla="*/ 0 h 122"/>
                <a:gd name="T12" fmla="*/ 0 w 110"/>
                <a:gd name="T13" fmla="*/ 0 h 122"/>
                <a:gd name="T14" fmla="*/ 0 w 110"/>
                <a:gd name="T15" fmla="*/ 0 h 122"/>
                <a:gd name="T16" fmla="*/ 0 w 110"/>
                <a:gd name="T17" fmla="*/ 0 h 122"/>
                <a:gd name="T18" fmla="*/ 0 w 110"/>
                <a:gd name="T19" fmla="*/ 0 h 122"/>
                <a:gd name="T20" fmla="*/ 0 w 110"/>
                <a:gd name="T21" fmla="*/ 0 h 122"/>
                <a:gd name="T22" fmla="*/ 0 w 110"/>
                <a:gd name="T23" fmla="*/ 0 h 122"/>
                <a:gd name="T24" fmla="*/ 0 w 110"/>
                <a:gd name="T25" fmla="*/ 0 h 122"/>
                <a:gd name="T26" fmla="*/ 0 w 110"/>
                <a:gd name="T27" fmla="*/ 0 h 122"/>
                <a:gd name="T28" fmla="*/ 0 w 110"/>
                <a:gd name="T29" fmla="*/ 0 h 122"/>
                <a:gd name="T30" fmla="*/ 0 w 110"/>
                <a:gd name="T31" fmla="*/ 0 h 122"/>
                <a:gd name="T32" fmla="*/ 0 w 110"/>
                <a:gd name="T33" fmla="*/ 0 h 122"/>
                <a:gd name="T34" fmla="*/ 0 w 110"/>
                <a:gd name="T35" fmla="*/ 0 h 122"/>
                <a:gd name="T36" fmla="*/ 0 w 110"/>
                <a:gd name="T37" fmla="*/ 0 h 122"/>
                <a:gd name="T38" fmla="*/ 0 w 110"/>
                <a:gd name="T39" fmla="*/ 0 h 122"/>
                <a:gd name="T40" fmla="*/ 0 w 110"/>
                <a:gd name="T41" fmla="*/ 0 h 122"/>
                <a:gd name="T42" fmla="*/ 0 w 110"/>
                <a:gd name="T43" fmla="*/ 0 h 122"/>
                <a:gd name="T44" fmla="*/ 0 w 110"/>
                <a:gd name="T45" fmla="*/ 0 h 122"/>
                <a:gd name="T46" fmla="*/ 0 w 110"/>
                <a:gd name="T47" fmla="*/ 0 h 122"/>
                <a:gd name="T48" fmla="*/ 0 w 110"/>
                <a:gd name="T49" fmla="*/ 0 h 122"/>
                <a:gd name="T50" fmla="*/ 0 w 110"/>
                <a:gd name="T51" fmla="*/ 0 h 122"/>
                <a:gd name="T52" fmla="*/ 0 w 110"/>
                <a:gd name="T53" fmla="*/ 0 h 122"/>
                <a:gd name="T54" fmla="*/ 0 w 110"/>
                <a:gd name="T55" fmla="*/ 0 h 122"/>
                <a:gd name="T56" fmla="*/ 0 w 110"/>
                <a:gd name="T57" fmla="*/ 0 h 122"/>
                <a:gd name="T58" fmla="*/ 0 w 110"/>
                <a:gd name="T59" fmla="*/ 0 h 122"/>
                <a:gd name="T60" fmla="*/ 0 w 110"/>
                <a:gd name="T61" fmla="*/ 0 h 122"/>
                <a:gd name="T62" fmla="*/ 0 w 110"/>
                <a:gd name="T63" fmla="*/ 0 h 122"/>
                <a:gd name="T64" fmla="*/ 0 w 110"/>
                <a:gd name="T65" fmla="*/ 0 h 122"/>
                <a:gd name="T66" fmla="*/ 0 w 110"/>
                <a:gd name="T67" fmla="*/ 0 h 122"/>
                <a:gd name="T68" fmla="*/ 0 w 110"/>
                <a:gd name="T69" fmla="*/ 0 h 122"/>
                <a:gd name="T70" fmla="*/ 0 w 110"/>
                <a:gd name="T71" fmla="*/ 0 h 122"/>
                <a:gd name="T72" fmla="*/ 0 w 110"/>
                <a:gd name="T73" fmla="*/ 0 h 122"/>
                <a:gd name="T74" fmla="*/ 0 w 110"/>
                <a:gd name="T75" fmla="*/ 0 h 122"/>
                <a:gd name="T76" fmla="*/ 0 w 110"/>
                <a:gd name="T77" fmla="*/ 0 h 122"/>
                <a:gd name="T78" fmla="*/ 0 w 110"/>
                <a:gd name="T79" fmla="*/ 0 h 122"/>
                <a:gd name="T80" fmla="*/ 0 w 110"/>
                <a:gd name="T81" fmla="*/ 0 h 122"/>
                <a:gd name="T82" fmla="*/ 0 w 110"/>
                <a:gd name="T83" fmla="*/ 0 h 122"/>
                <a:gd name="T84" fmla="*/ 0 w 110"/>
                <a:gd name="T85" fmla="*/ 0 h 122"/>
                <a:gd name="T86" fmla="*/ 0 w 110"/>
                <a:gd name="T87" fmla="*/ 0 h 122"/>
                <a:gd name="T88" fmla="*/ 0 w 110"/>
                <a:gd name="T89" fmla="*/ 0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 h="122">
                  <a:moveTo>
                    <a:pt x="17" y="0"/>
                  </a:moveTo>
                  <a:lnTo>
                    <a:pt x="17" y="26"/>
                  </a:lnTo>
                  <a:lnTo>
                    <a:pt x="14" y="26"/>
                  </a:lnTo>
                  <a:lnTo>
                    <a:pt x="14" y="46"/>
                  </a:lnTo>
                  <a:lnTo>
                    <a:pt x="13" y="46"/>
                  </a:lnTo>
                  <a:lnTo>
                    <a:pt x="13" y="57"/>
                  </a:lnTo>
                  <a:lnTo>
                    <a:pt x="11" y="57"/>
                  </a:lnTo>
                  <a:lnTo>
                    <a:pt x="11" y="67"/>
                  </a:lnTo>
                  <a:lnTo>
                    <a:pt x="10" y="67"/>
                  </a:lnTo>
                  <a:lnTo>
                    <a:pt x="10" y="77"/>
                  </a:lnTo>
                  <a:lnTo>
                    <a:pt x="8" y="77"/>
                  </a:lnTo>
                  <a:lnTo>
                    <a:pt x="8" y="85"/>
                  </a:lnTo>
                  <a:lnTo>
                    <a:pt x="6" y="85"/>
                  </a:lnTo>
                  <a:lnTo>
                    <a:pt x="6" y="96"/>
                  </a:lnTo>
                  <a:lnTo>
                    <a:pt x="5" y="96"/>
                  </a:lnTo>
                  <a:lnTo>
                    <a:pt x="5" y="104"/>
                  </a:lnTo>
                  <a:lnTo>
                    <a:pt x="3" y="104"/>
                  </a:lnTo>
                  <a:lnTo>
                    <a:pt x="3" y="107"/>
                  </a:lnTo>
                  <a:lnTo>
                    <a:pt x="2" y="107"/>
                  </a:lnTo>
                  <a:lnTo>
                    <a:pt x="2" y="114"/>
                  </a:lnTo>
                  <a:lnTo>
                    <a:pt x="0" y="114"/>
                  </a:lnTo>
                  <a:lnTo>
                    <a:pt x="0" y="122"/>
                  </a:lnTo>
                  <a:lnTo>
                    <a:pt x="94" y="122"/>
                  </a:lnTo>
                  <a:lnTo>
                    <a:pt x="94" y="121"/>
                  </a:lnTo>
                  <a:lnTo>
                    <a:pt x="96" y="121"/>
                  </a:lnTo>
                  <a:lnTo>
                    <a:pt x="96" y="116"/>
                  </a:lnTo>
                  <a:lnTo>
                    <a:pt x="97" y="116"/>
                  </a:lnTo>
                  <a:lnTo>
                    <a:pt x="97" y="107"/>
                  </a:lnTo>
                  <a:lnTo>
                    <a:pt x="99" y="107"/>
                  </a:lnTo>
                  <a:lnTo>
                    <a:pt x="99" y="99"/>
                  </a:lnTo>
                  <a:lnTo>
                    <a:pt x="101" y="99"/>
                  </a:lnTo>
                  <a:lnTo>
                    <a:pt x="101" y="94"/>
                  </a:lnTo>
                  <a:lnTo>
                    <a:pt x="102" y="94"/>
                  </a:lnTo>
                  <a:lnTo>
                    <a:pt x="102" y="85"/>
                  </a:lnTo>
                  <a:lnTo>
                    <a:pt x="104" y="85"/>
                  </a:lnTo>
                  <a:lnTo>
                    <a:pt x="104" y="76"/>
                  </a:lnTo>
                  <a:lnTo>
                    <a:pt x="105" y="76"/>
                  </a:lnTo>
                  <a:lnTo>
                    <a:pt x="105" y="63"/>
                  </a:lnTo>
                  <a:lnTo>
                    <a:pt x="107" y="63"/>
                  </a:lnTo>
                  <a:lnTo>
                    <a:pt x="107" y="54"/>
                  </a:lnTo>
                  <a:lnTo>
                    <a:pt x="109" y="54"/>
                  </a:lnTo>
                  <a:lnTo>
                    <a:pt x="109" y="31"/>
                  </a:lnTo>
                  <a:lnTo>
                    <a:pt x="110" y="31"/>
                  </a:lnTo>
                  <a:lnTo>
                    <a:pt x="110" y="0"/>
                  </a:lnTo>
                  <a:lnTo>
                    <a:pt x="17"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55" name="Rectangle 16"/>
            <p:cNvSpPr>
              <a:spLocks noChangeArrowheads="1"/>
            </p:cNvSpPr>
            <p:nvPr/>
          </p:nvSpPr>
          <p:spPr bwMode="auto">
            <a:xfrm>
              <a:off x="18" y="318"/>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6" name="Rectangle 17"/>
            <p:cNvSpPr>
              <a:spLocks noChangeArrowheads="1"/>
            </p:cNvSpPr>
            <p:nvPr/>
          </p:nvSpPr>
          <p:spPr bwMode="auto">
            <a:xfrm>
              <a:off x="21" y="332"/>
              <a:ext cx="0"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7" name="Rectangle 18"/>
            <p:cNvSpPr>
              <a:spLocks noChangeArrowheads="1"/>
            </p:cNvSpPr>
            <p:nvPr/>
          </p:nvSpPr>
          <p:spPr bwMode="auto">
            <a:xfrm>
              <a:off x="21" y="332"/>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58" name="Freeform 19"/>
            <p:cNvSpPr>
              <a:spLocks/>
            </p:cNvSpPr>
            <p:nvPr/>
          </p:nvSpPr>
          <p:spPr bwMode="auto">
            <a:xfrm>
              <a:off x="22" y="332"/>
              <a:ext cx="135" cy="43"/>
            </a:xfrm>
            <a:custGeom>
              <a:avLst/>
              <a:gdLst>
                <a:gd name="T0" fmla="*/ 0 w 811"/>
                <a:gd name="T1" fmla="*/ 0 h 306"/>
                <a:gd name="T2" fmla="*/ 0 w 811"/>
                <a:gd name="T3" fmla="*/ 0 h 306"/>
                <a:gd name="T4" fmla="*/ 0 w 811"/>
                <a:gd name="T5" fmla="*/ 0 h 306"/>
                <a:gd name="T6" fmla="*/ 0 w 811"/>
                <a:gd name="T7" fmla="*/ 0 h 306"/>
                <a:gd name="T8" fmla="*/ 0 w 811"/>
                <a:gd name="T9" fmla="*/ 0 h 306"/>
                <a:gd name="T10" fmla="*/ 0 w 811"/>
                <a:gd name="T11" fmla="*/ 0 h 306"/>
                <a:gd name="T12" fmla="*/ 0 w 811"/>
                <a:gd name="T13" fmla="*/ 0 h 306"/>
                <a:gd name="T14" fmla="*/ 0 w 811"/>
                <a:gd name="T15" fmla="*/ 0 h 306"/>
                <a:gd name="T16" fmla="*/ 0 w 811"/>
                <a:gd name="T17" fmla="*/ 0 h 306"/>
                <a:gd name="T18" fmla="*/ 0 w 811"/>
                <a:gd name="T19" fmla="*/ 0 h 306"/>
                <a:gd name="T20" fmla="*/ 0 w 811"/>
                <a:gd name="T21" fmla="*/ 0 h 306"/>
                <a:gd name="T22" fmla="*/ 0 w 811"/>
                <a:gd name="T23" fmla="*/ 0 h 306"/>
                <a:gd name="T24" fmla="*/ 0 w 811"/>
                <a:gd name="T25" fmla="*/ 0 h 306"/>
                <a:gd name="T26" fmla="*/ 0 w 811"/>
                <a:gd name="T27" fmla="*/ 0 h 306"/>
                <a:gd name="T28" fmla="*/ 0 w 811"/>
                <a:gd name="T29" fmla="*/ 0 h 306"/>
                <a:gd name="T30" fmla="*/ 0 w 811"/>
                <a:gd name="T31" fmla="*/ 0 h 306"/>
                <a:gd name="T32" fmla="*/ 0 w 811"/>
                <a:gd name="T33" fmla="*/ 0 h 306"/>
                <a:gd name="T34" fmla="*/ 0 w 811"/>
                <a:gd name="T35" fmla="*/ 0 h 306"/>
                <a:gd name="T36" fmla="*/ 0 w 811"/>
                <a:gd name="T37" fmla="*/ 0 h 306"/>
                <a:gd name="T38" fmla="*/ 0 w 811"/>
                <a:gd name="T39" fmla="*/ 0 h 306"/>
                <a:gd name="T40" fmla="*/ 0 w 811"/>
                <a:gd name="T41" fmla="*/ 0 h 306"/>
                <a:gd name="T42" fmla="*/ 0 w 811"/>
                <a:gd name="T43" fmla="*/ 0 h 306"/>
                <a:gd name="T44" fmla="*/ 0 w 811"/>
                <a:gd name="T45" fmla="*/ 0 h 306"/>
                <a:gd name="T46" fmla="*/ 0 w 811"/>
                <a:gd name="T47" fmla="*/ 0 h 306"/>
                <a:gd name="T48" fmla="*/ 0 w 811"/>
                <a:gd name="T49" fmla="*/ 0 h 306"/>
                <a:gd name="T50" fmla="*/ 0 w 811"/>
                <a:gd name="T51" fmla="*/ 0 h 306"/>
                <a:gd name="T52" fmla="*/ 0 w 811"/>
                <a:gd name="T53" fmla="*/ 0 h 306"/>
                <a:gd name="T54" fmla="*/ 0 w 811"/>
                <a:gd name="T55" fmla="*/ 0 h 306"/>
                <a:gd name="T56" fmla="*/ 1 w 811"/>
                <a:gd name="T57" fmla="*/ 0 h 306"/>
                <a:gd name="T58" fmla="*/ 1 w 811"/>
                <a:gd name="T59" fmla="*/ 0 h 306"/>
                <a:gd name="T60" fmla="*/ 1 w 811"/>
                <a:gd name="T61" fmla="*/ 0 h 306"/>
                <a:gd name="T62" fmla="*/ 0 w 811"/>
                <a:gd name="T63" fmla="*/ 0 h 306"/>
                <a:gd name="T64" fmla="*/ 0 w 811"/>
                <a:gd name="T65" fmla="*/ 0 h 306"/>
                <a:gd name="T66" fmla="*/ 0 w 811"/>
                <a:gd name="T67" fmla="*/ 0 h 306"/>
                <a:gd name="T68" fmla="*/ 0 w 811"/>
                <a:gd name="T69" fmla="*/ 0 h 306"/>
                <a:gd name="T70" fmla="*/ 0 w 811"/>
                <a:gd name="T71" fmla="*/ 0 h 306"/>
                <a:gd name="T72" fmla="*/ 0 w 811"/>
                <a:gd name="T73" fmla="*/ 0 h 306"/>
                <a:gd name="T74" fmla="*/ 0 w 811"/>
                <a:gd name="T75" fmla="*/ 0 h 306"/>
                <a:gd name="T76" fmla="*/ 0 w 811"/>
                <a:gd name="T77" fmla="*/ 0 h 306"/>
                <a:gd name="T78" fmla="*/ 0 w 811"/>
                <a:gd name="T79" fmla="*/ 0 h 306"/>
                <a:gd name="T80" fmla="*/ 0 w 811"/>
                <a:gd name="T81" fmla="*/ 0 h 306"/>
                <a:gd name="T82" fmla="*/ 0 w 811"/>
                <a:gd name="T83" fmla="*/ 0 h 306"/>
                <a:gd name="T84" fmla="*/ 0 w 811"/>
                <a:gd name="T85" fmla="*/ 0 h 306"/>
                <a:gd name="T86" fmla="*/ 0 w 811"/>
                <a:gd name="T87" fmla="*/ 0 h 306"/>
                <a:gd name="T88" fmla="*/ 0 w 811"/>
                <a:gd name="T89" fmla="*/ 0 h 306"/>
                <a:gd name="T90" fmla="*/ 0 w 811"/>
                <a:gd name="T91" fmla="*/ 0 h 306"/>
                <a:gd name="T92" fmla="*/ 0 w 811"/>
                <a:gd name="T93" fmla="*/ 0 h 306"/>
                <a:gd name="T94" fmla="*/ 0 w 811"/>
                <a:gd name="T95" fmla="*/ 0 h 306"/>
                <a:gd name="T96" fmla="*/ 0 w 811"/>
                <a:gd name="T97" fmla="*/ 0 h 306"/>
                <a:gd name="T98" fmla="*/ 0 w 811"/>
                <a:gd name="T99" fmla="*/ 0 h 306"/>
                <a:gd name="T100" fmla="*/ 0 w 811"/>
                <a:gd name="T101" fmla="*/ 0 h 306"/>
                <a:gd name="T102" fmla="*/ 0 w 811"/>
                <a:gd name="T103" fmla="*/ 0 h 306"/>
                <a:gd name="T104" fmla="*/ 0 w 811"/>
                <a:gd name="T105" fmla="*/ 0 h 306"/>
                <a:gd name="T106" fmla="*/ 0 w 811"/>
                <a:gd name="T107" fmla="*/ 0 h 306"/>
                <a:gd name="T108" fmla="*/ 0 w 811"/>
                <a:gd name="T109" fmla="*/ 0 h 306"/>
                <a:gd name="T110" fmla="*/ 0 w 811"/>
                <a:gd name="T111" fmla="*/ 0 h 306"/>
                <a:gd name="T112" fmla="*/ 0 w 811"/>
                <a:gd name="T113" fmla="*/ 0 h 306"/>
                <a:gd name="T114" fmla="*/ 0 w 811"/>
                <a:gd name="T115" fmla="*/ 0 h 306"/>
                <a:gd name="T116" fmla="*/ 0 w 811"/>
                <a:gd name="T117" fmla="*/ 0 h 306"/>
                <a:gd name="T118" fmla="*/ 0 w 811"/>
                <a:gd name="T119" fmla="*/ 0 h 3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11" h="306">
                  <a:moveTo>
                    <a:pt x="0" y="11"/>
                  </a:moveTo>
                  <a:lnTo>
                    <a:pt x="0" y="14"/>
                  </a:lnTo>
                  <a:lnTo>
                    <a:pt x="2" y="14"/>
                  </a:lnTo>
                  <a:lnTo>
                    <a:pt x="2" y="19"/>
                  </a:lnTo>
                  <a:lnTo>
                    <a:pt x="3" y="19"/>
                  </a:lnTo>
                  <a:lnTo>
                    <a:pt x="3" y="24"/>
                  </a:lnTo>
                  <a:lnTo>
                    <a:pt x="5" y="24"/>
                  </a:lnTo>
                  <a:lnTo>
                    <a:pt x="5" y="30"/>
                  </a:lnTo>
                  <a:lnTo>
                    <a:pt x="7" y="30"/>
                  </a:lnTo>
                  <a:lnTo>
                    <a:pt x="7" y="34"/>
                  </a:lnTo>
                  <a:lnTo>
                    <a:pt x="8" y="34"/>
                  </a:lnTo>
                  <a:lnTo>
                    <a:pt x="8" y="39"/>
                  </a:lnTo>
                  <a:lnTo>
                    <a:pt x="10" y="39"/>
                  </a:lnTo>
                  <a:lnTo>
                    <a:pt x="10" y="44"/>
                  </a:lnTo>
                  <a:lnTo>
                    <a:pt x="11" y="44"/>
                  </a:lnTo>
                  <a:lnTo>
                    <a:pt x="11" y="50"/>
                  </a:lnTo>
                  <a:lnTo>
                    <a:pt x="13" y="50"/>
                  </a:lnTo>
                  <a:lnTo>
                    <a:pt x="13" y="55"/>
                  </a:lnTo>
                  <a:lnTo>
                    <a:pt x="15" y="55"/>
                  </a:lnTo>
                  <a:lnTo>
                    <a:pt x="15" y="58"/>
                  </a:lnTo>
                  <a:lnTo>
                    <a:pt x="16" y="58"/>
                  </a:lnTo>
                  <a:lnTo>
                    <a:pt x="16" y="61"/>
                  </a:lnTo>
                  <a:lnTo>
                    <a:pt x="18" y="61"/>
                  </a:lnTo>
                  <a:lnTo>
                    <a:pt x="18" y="64"/>
                  </a:lnTo>
                  <a:lnTo>
                    <a:pt x="19" y="64"/>
                  </a:lnTo>
                  <a:lnTo>
                    <a:pt x="19" y="70"/>
                  </a:lnTo>
                  <a:lnTo>
                    <a:pt x="21" y="70"/>
                  </a:lnTo>
                  <a:lnTo>
                    <a:pt x="21" y="73"/>
                  </a:lnTo>
                  <a:lnTo>
                    <a:pt x="23" y="73"/>
                  </a:lnTo>
                  <a:lnTo>
                    <a:pt x="23" y="76"/>
                  </a:lnTo>
                  <a:lnTo>
                    <a:pt x="24" y="76"/>
                  </a:lnTo>
                  <a:lnTo>
                    <a:pt x="24" y="80"/>
                  </a:lnTo>
                  <a:lnTo>
                    <a:pt x="26" y="80"/>
                  </a:lnTo>
                  <a:lnTo>
                    <a:pt x="26" y="83"/>
                  </a:lnTo>
                  <a:lnTo>
                    <a:pt x="27" y="83"/>
                  </a:lnTo>
                  <a:lnTo>
                    <a:pt x="27" y="86"/>
                  </a:lnTo>
                  <a:lnTo>
                    <a:pt x="29" y="86"/>
                  </a:lnTo>
                  <a:lnTo>
                    <a:pt x="29" y="90"/>
                  </a:lnTo>
                  <a:lnTo>
                    <a:pt x="31" y="90"/>
                  </a:lnTo>
                  <a:lnTo>
                    <a:pt x="31" y="93"/>
                  </a:lnTo>
                  <a:lnTo>
                    <a:pt x="32" y="93"/>
                  </a:lnTo>
                  <a:lnTo>
                    <a:pt x="32" y="97"/>
                  </a:lnTo>
                  <a:lnTo>
                    <a:pt x="34" y="97"/>
                  </a:lnTo>
                  <a:lnTo>
                    <a:pt x="34" y="100"/>
                  </a:lnTo>
                  <a:lnTo>
                    <a:pt x="35" y="100"/>
                  </a:lnTo>
                  <a:lnTo>
                    <a:pt x="38" y="103"/>
                  </a:lnTo>
                  <a:lnTo>
                    <a:pt x="40" y="106"/>
                  </a:lnTo>
                  <a:lnTo>
                    <a:pt x="41" y="110"/>
                  </a:lnTo>
                  <a:lnTo>
                    <a:pt x="43" y="110"/>
                  </a:lnTo>
                  <a:lnTo>
                    <a:pt x="44" y="114"/>
                  </a:lnTo>
                  <a:lnTo>
                    <a:pt x="46" y="117"/>
                  </a:lnTo>
                  <a:lnTo>
                    <a:pt x="48" y="117"/>
                  </a:lnTo>
                  <a:lnTo>
                    <a:pt x="48" y="120"/>
                  </a:lnTo>
                  <a:lnTo>
                    <a:pt x="49" y="120"/>
                  </a:lnTo>
                  <a:lnTo>
                    <a:pt x="49" y="123"/>
                  </a:lnTo>
                  <a:lnTo>
                    <a:pt x="51" y="123"/>
                  </a:lnTo>
                  <a:lnTo>
                    <a:pt x="51" y="126"/>
                  </a:lnTo>
                  <a:lnTo>
                    <a:pt x="52" y="126"/>
                  </a:lnTo>
                  <a:lnTo>
                    <a:pt x="54" y="131"/>
                  </a:lnTo>
                  <a:lnTo>
                    <a:pt x="56" y="134"/>
                  </a:lnTo>
                  <a:lnTo>
                    <a:pt x="57" y="137"/>
                  </a:lnTo>
                  <a:lnTo>
                    <a:pt x="59" y="137"/>
                  </a:lnTo>
                  <a:lnTo>
                    <a:pt x="60" y="140"/>
                  </a:lnTo>
                  <a:lnTo>
                    <a:pt x="62" y="143"/>
                  </a:lnTo>
                  <a:lnTo>
                    <a:pt x="64" y="143"/>
                  </a:lnTo>
                  <a:lnTo>
                    <a:pt x="65" y="147"/>
                  </a:lnTo>
                  <a:lnTo>
                    <a:pt x="67" y="147"/>
                  </a:lnTo>
                  <a:lnTo>
                    <a:pt x="67" y="151"/>
                  </a:lnTo>
                  <a:lnTo>
                    <a:pt x="68" y="151"/>
                  </a:lnTo>
                  <a:lnTo>
                    <a:pt x="70" y="154"/>
                  </a:lnTo>
                  <a:lnTo>
                    <a:pt x="72" y="154"/>
                  </a:lnTo>
                  <a:lnTo>
                    <a:pt x="73" y="157"/>
                  </a:lnTo>
                  <a:lnTo>
                    <a:pt x="76" y="160"/>
                  </a:lnTo>
                  <a:lnTo>
                    <a:pt x="77" y="160"/>
                  </a:lnTo>
                  <a:lnTo>
                    <a:pt x="79" y="164"/>
                  </a:lnTo>
                  <a:lnTo>
                    <a:pt x="81" y="164"/>
                  </a:lnTo>
                  <a:lnTo>
                    <a:pt x="81" y="167"/>
                  </a:lnTo>
                  <a:lnTo>
                    <a:pt x="82" y="167"/>
                  </a:lnTo>
                  <a:lnTo>
                    <a:pt x="84" y="171"/>
                  </a:lnTo>
                  <a:lnTo>
                    <a:pt x="85" y="171"/>
                  </a:lnTo>
                  <a:lnTo>
                    <a:pt x="87" y="174"/>
                  </a:lnTo>
                  <a:lnTo>
                    <a:pt x="89" y="174"/>
                  </a:lnTo>
                  <a:lnTo>
                    <a:pt x="90" y="177"/>
                  </a:lnTo>
                  <a:lnTo>
                    <a:pt x="92" y="177"/>
                  </a:lnTo>
                  <a:lnTo>
                    <a:pt x="93" y="181"/>
                  </a:lnTo>
                  <a:lnTo>
                    <a:pt x="95" y="184"/>
                  </a:lnTo>
                  <a:lnTo>
                    <a:pt x="97" y="184"/>
                  </a:lnTo>
                  <a:lnTo>
                    <a:pt x="98" y="187"/>
                  </a:lnTo>
                  <a:lnTo>
                    <a:pt x="100" y="187"/>
                  </a:lnTo>
                  <a:lnTo>
                    <a:pt x="101" y="191"/>
                  </a:lnTo>
                  <a:lnTo>
                    <a:pt x="103" y="191"/>
                  </a:lnTo>
                  <a:lnTo>
                    <a:pt x="105" y="194"/>
                  </a:lnTo>
                  <a:lnTo>
                    <a:pt x="106" y="194"/>
                  </a:lnTo>
                  <a:lnTo>
                    <a:pt x="108" y="198"/>
                  </a:lnTo>
                  <a:lnTo>
                    <a:pt x="109" y="198"/>
                  </a:lnTo>
                  <a:lnTo>
                    <a:pt x="111" y="201"/>
                  </a:lnTo>
                  <a:lnTo>
                    <a:pt x="114" y="201"/>
                  </a:lnTo>
                  <a:lnTo>
                    <a:pt x="115" y="204"/>
                  </a:lnTo>
                  <a:lnTo>
                    <a:pt x="117" y="204"/>
                  </a:lnTo>
                  <a:lnTo>
                    <a:pt x="118" y="207"/>
                  </a:lnTo>
                  <a:lnTo>
                    <a:pt x="120" y="207"/>
                  </a:lnTo>
                  <a:lnTo>
                    <a:pt x="122" y="211"/>
                  </a:lnTo>
                  <a:lnTo>
                    <a:pt x="125" y="211"/>
                  </a:lnTo>
                  <a:lnTo>
                    <a:pt x="126" y="215"/>
                  </a:lnTo>
                  <a:lnTo>
                    <a:pt x="128" y="215"/>
                  </a:lnTo>
                  <a:lnTo>
                    <a:pt x="130" y="218"/>
                  </a:lnTo>
                  <a:lnTo>
                    <a:pt x="133" y="218"/>
                  </a:lnTo>
                  <a:lnTo>
                    <a:pt x="134" y="221"/>
                  </a:lnTo>
                  <a:lnTo>
                    <a:pt x="136" y="221"/>
                  </a:lnTo>
                  <a:lnTo>
                    <a:pt x="138" y="224"/>
                  </a:lnTo>
                  <a:lnTo>
                    <a:pt x="139" y="224"/>
                  </a:lnTo>
                  <a:lnTo>
                    <a:pt x="141" y="227"/>
                  </a:lnTo>
                  <a:lnTo>
                    <a:pt x="142" y="227"/>
                  </a:lnTo>
                  <a:lnTo>
                    <a:pt x="144" y="231"/>
                  </a:lnTo>
                  <a:lnTo>
                    <a:pt x="147" y="231"/>
                  </a:lnTo>
                  <a:lnTo>
                    <a:pt x="149" y="235"/>
                  </a:lnTo>
                  <a:lnTo>
                    <a:pt x="150" y="235"/>
                  </a:lnTo>
                  <a:lnTo>
                    <a:pt x="153" y="238"/>
                  </a:lnTo>
                  <a:lnTo>
                    <a:pt x="156" y="238"/>
                  </a:lnTo>
                  <a:lnTo>
                    <a:pt x="158" y="241"/>
                  </a:lnTo>
                  <a:lnTo>
                    <a:pt x="161" y="241"/>
                  </a:lnTo>
                  <a:lnTo>
                    <a:pt x="161" y="243"/>
                  </a:lnTo>
                  <a:lnTo>
                    <a:pt x="164" y="243"/>
                  </a:lnTo>
                  <a:lnTo>
                    <a:pt x="164" y="244"/>
                  </a:lnTo>
                  <a:lnTo>
                    <a:pt x="167" y="244"/>
                  </a:lnTo>
                  <a:lnTo>
                    <a:pt x="169" y="248"/>
                  </a:lnTo>
                  <a:lnTo>
                    <a:pt x="170" y="248"/>
                  </a:lnTo>
                  <a:lnTo>
                    <a:pt x="170" y="250"/>
                  </a:lnTo>
                  <a:lnTo>
                    <a:pt x="174" y="250"/>
                  </a:lnTo>
                  <a:lnTo>
                    <a:pt x="175" y="253"/>
                  </a:lnTo>
                  <a:lnTo>
                    <a:pt x="178" y="253"/>
                  </a:lnTo>
                  <a:lnTo>
                    <a:pt x="180" y="256"/>
                  </a:lnTo>
                  <a:lnTo>
                    <a:pt x="183" y="256"/>
                  </a:lnTo>
                  <a:lnTo>
                    <a:pt x="183" y="258"/>
                  </a:lnTo>
                  <a:lnTo>
                    <a:pt x="186" y="258"/>
                  </a:lnTo>
                  <a:lnTo>
                    <a:pt x="188" y="261"/>
                  </a:lnTo>
                  <a:lnTo>
                    <a:pt x="192" y="261"/>
                  </a:lnTo>
                  <a:lnTo>
                    <a:pt x="192" y="263"/>
                  </a:lnTo>
                  <a:lnTo>
                    <a:pt x="195" y="263"/>
                  </a:lnTo>
                  <a:lnTo>
                    <a:pt x="195" y="264"/>
                  </a:lnTo>
                  <a:lnTo>
                    <a:pt x="199" y="264"/>
                  </a:lnTo>
                  <a:lnTo>
                    <a:pt x="199" y="266"/>
                  </a:lnTo>
                  <a:lnTo>
                    <a:pt x="202" y="266"/>
                  </a:lnTo>
                  <a:lnTo>
                    <a:pt x="202" y="269"/>
                  </a:lnTo>
                  <a:lnTo>
                    <a:pt x="205" y="269"/>
                  </a:lnTo>
                  <a:lnTo>
                    <a:pt x="207" y="272"/>
                  </a:lnTo>
                  <a:lnTo>
                    <a:pt x="210" y="272"/>
                  </a:lnTo>
                  <a:lnTo>
                    <a:pt x="210" y="273"/>
                  </a:lnTo>
                  <a:lnTo>
                    <a:pt x="213" y="273"/>
                  </a:lnTo>
                  <a:lnTo>
                    <a:pt x="213" y="275"/>
                  </a:lnTo>
                  <a:lnTo>
                    <a:pt x="216" y="275"/>
                  </a:lnTo>
                  <a:lnTo>
                    <a:pt x="216" y="277"/>
                  </a:lnTo>
                  <a:lnTo>
                    <a:pt x="219" y="277"/>
                  </a:lnTo>
                  <a:lnTo>
                    <a:pt x="219" y="278"/>
                  </a:lnTo>
                  <a:lnTo>
                    <a:pt x="223" y="278"/>
                  </a:lnTo>
                  <a:lnTo>
                    <a:pt x="223" y="280"/>
                  </a:lnTo>
                  <a:lnTo>
                    <a:pt x="226" y="280"/>
                  </a:lnTo>
                  <a:lnTo>
                    <a:pt x="226" y="281"/>
                  </a:lnTo>
                  <a:lnTo>
                    <a:pt x="230" y="281"/>
                  </a:lnTo>
                  <a:lnTo>
                    <a:pt x="230" y="283"/>
                  </a:lnTo>
                  <a:lnTo>
                    <a:pt x="233" y="283"/>
                  </a:lnTo>
                  <a:lnTo>
                    <a:pt x="233" y="285"/>
                  </a:lnTo>
                  <a:lnTo>
                    <a:pt x="238" y="285"/>
                  </a:lnTo>
                  <a:lnTo>
                    <a:pt x="238" y="286"/>
                  </a:lnTo>
                  <a:lnTo>
                    <a:pt x="241" y="286"/>
                  </a:lnTo>
                  <a:lnTo>
                    <a:pt x="241" y="289"/>
                  </a:lnTo>
                  <a:lnTo>
                    <a:pt x="244" y="289"/>
                  </a:lnTo>
                  <a:lnTo>
                    <a:pt x="244" y="290"/>
                  </a:lnTo>
                  <a:lnTo>
                    <a:pt x="248" y="290"/>
                  </a:lnTo>
                  <a:lnTo>
                    <a:pt x="248" y="292"/>
                  </a:lnTo>
                  <a:lnTo>
                    <a:pt x="252" y="292"/>
                  </a:lnTo>
                  <a:lnTo>
                    <a:pt x="252" y="294"/>
                  </a:lnTo>
                  <a:lnTo>
                    <a:pt x="257" y="294"/>
                  </a:lnTo>
                  <a:lnTo>
                    <a:pt x="257" y="295"/>
                  </a:lnTo>
                  <a:lnTo>
                    <a:pt x="262" y="295"/>
                  </a:lnTo>
                  <a:lnTo>
                    <a:pt x="262" y="297"/>
                  </a:lnTo>
                  <a:lnTo>
                    <a:pt x="267" y="297"/>
                  </a:lnTo>
                  <a:lnTo>
                    <a:pt x="267" y="298"/>
                  </a:lnTo>
                  <a:lnTo>
                    <a:pt x="273" y="298"/>
                  </a:lnTo>
                  <a:lnTo>
                    <a:pt x="273" y="300"/>
                  </a:lnTo>
                  <a:lnTo>
                    <a:pt x="277" y="300"/>
                  </a:lnTo>
                  <a:lnTo>
                    <a:pt x="277" y="302"/>
                  </a:lnTo>
                  <a:lnTo>
                    <a:pt x="282" y="302"/>
                  </a:lnTo>
                  <a:lnTo>
                    <a:pt x="282" y="303"/>
                  </a:lnTo>
                  <a:lnTo>
                    <a:pt x="287" y="303"/>
                  </a:lnTo>
                  <a:lnTo>
                    <a:pt x="287" y="305"/>
                  </a:lnTo>
                  <a:lnTo>
                    <a:pt x="292" y="305"/>
                  </a:lnTo>
                  <a:lnTo>
                    <a:pt x="292" y="306"/>
                  </a:lnTo>
                  <a:lnTo>
                    <a:pt x="515" y="306"/>
                  </a:lnTo>
                  <a:lnTo>
                    <a:pt x="515" y="305"/>
                  </a:lnTo>
                  <a:lnTo>
                    <a:pt x="520" y="305"/>
                  </a:lnTo>
                  <a:lnTo>
                    <a:pt x="520" y="303"/>
                  </a:lnTo>
                  <a:lnTo>
                    <a:pt x="525" y="303"/>
                  </a:lnTo>
                  <a:lnTo>
                    <a:pt x="525" y="302"/>
                  </a:lnTo>
                  <a:lnTo>
                    <a:pt x="530" y="302"/>
                  </a:lnTo>
                  <a:lnTo>
                    <a:pt x="530" y="300"/>
                  </a:lnTo>
                  <a:lnTo>
                    <a:pt x="534" y="300"/>
                  </a:lnTo>
                  <a:lnTo>
                    <a:pt x="534" y="298"/>
                  </a:lnTo>
                  <a:lnTo>
                    <a:pt x="540" y="298"/>
                  </a:lnTo>
                  <a:lnTo>
                    <a:pt x="540" y="297"/>
                  </a:lnTo>
                  <a:lnTo>
                    <a:pt x="545" y="297"/>
                  </a:lnTo>
                  <a:lnTo>
                    <a:pt x="545" y="295"/>
                  </a:lnTo>
                  <a:lnTo>
                    <a:pt x="550" y="295"/>
                  </a:lnTo>
                  <a:lnTo>
                    <a:pt x="550" y="294"/>
                  </a:lnTo>
                  <a:lnTo>
                    <a:pt x="555" y="294"/>
                  </a:lnTo>
                  <a:lnTo>
                    <a:pt x="555" y="292"/>
                  </a:lnTo>
                  <a:lnTo>
                    <a:pt x="559" y="292"/>
                  </a:lnTo>
                  <a:lnTo>
                    <a:pt x="559" y="290"/>
                  </a:lnTo>
                  <a:lnTo>
                    <a:pt x="563" y="290"/>
                  </a:lnTo>
                  <a:lnTo>
                    <a:pt x="563" y="289"/>
                  </a:lnTo>
                  <a:lnTo>
                    <a:pt x="566" y="289"/>
                  </a:lnTo>
                  <a:lnTo>
                    <a:pt x="566" y="286"/>
                  </a:lnTo>
                  <a:lnTo>
                    <a:pt x="569" y="286"/>
                  </a:lnTo>
                  <a:lnTo>
                    <a:pt x="569" y="285"/>
                  </a:lnTo>
                  <a:lnTo>
                    <a:pt x="574" y="285"/>
                  </a:lnTo>
                  <a:lnTo>
                    <a:pt x="574" y="283"/>
                  </a:lnTo>
                  <a:lnTo>
                    <a:pt x="578" y="283"/>
                  </a:lnTo>
                  <a:lnTo>
                    <a:pt x="578" y="281"/>
                  </a:lnTo>
                  <a:lnTo>
                    <a:pt x="581" y="281"/>
                  </a:lnTo>
                  <a:lnTo>
                    <a:pt x="581" y="280"/>
                  </a:lnTo>
                  <a:lnTo>
                    <a:pt x="584" y="280"/>
                  </a:lnTo>
                  <a:lnTo>
                    <a:pt x="584" y="278"/>
                  </a:lnTo>
                  <a:lnTo>
                    <a:pt x="588" y="278"/>
                  </a:lnTo>
                  <a:lnTo>
                    <a:pt x="588" y="277"/>
                  </a:lnTo>
                  <a:lnTo>
                    <a:pt x="591" y="277"/>
                  </a:lnTo>
                  <a:lnTo>
                    <a:pt x="591" y="275"/>
                  </a:lnTo>
                  <a:lnTo>
                    <a:pt x="594" y="275"/>
                  </a:lnTo>
                  <a:lnTo>
                    <a:pt x="594" y="273"/>
                  </a:lnTo>
                  <a:lnTo>
                    <a:pt x="597" y="273"/>
                  </a:lnTo>
                  <a:lnTo>
                    <a:pt x="597" y="272"/>
                  </a:lnTo>
                  <a:lnTo>
                    <a:pt x="600" y="272"/>
                  </a:lnTo>
                  <a:lnTo>
                    <a:pt x="600" y="270"/>
                  </a:lnTo>
                  <a:lnTo>
                    <a:pt x="604" y="269"/>
                  </a:lnTo>
                  <a:lnTo>
                    <a:pt x="607" y="266"/>
                  </a:lnTo>
                  <a:lnTo>
                    <a:pt x="610" y="264"/>
                  </a:lnTo>
                  <a:lnTo>
                    <a:pt x="613" y="263"/>
                  </a:lnTo>
                  <a:lnTo>
                    <a:pt x="617" y="261"/>
                  </a:lnTo>
                  <a:lnTo>
                    <a:pt x="621" y="260"/>
                  </a:lnTo>
                  <a:lnTo>
                    <a:pt x="621" y="258"/>
                  </a:lnTo>
                  <a:lnTo>
                    <a:pt x="624" y="258"/>
                  </a:lnTo>
                  <a:lnTo>
                    <a:pt x="624" y="256"/>
                  </a:lnTo>
                  <a:lnTo>
                    <a:pt x="627" y="256"/>
                  </a:lnTo>
                  <a:lnTo>
                    <a:pt x="627" y="255"/>
                  </a:lnTo>
                  <a:lnTo>
                    <a:pt x="630" y="253"/>
                  </a:lnTo>
                  <a:lnTo>
                    <a:pt x="633" y="252"/>
                  </a:lnTo>
                  <a:lnTo>
                    <a:pt x="633" y="250"/>
                  </a:lnTo>
                  <a:lnTo>
                    <a:pt x="637" y="250"/>
                  </a:lnTo>
                  <a:lnTo>
                    <a:pt x="637" y="248"/>
                  </a:lnTo>
                  <a:lnTo>
                    <a:pt x="640" y="246"/>
                  </a:lnTo>
                  <a:lnTo>
                    <a:pt x="640" y="244"/>
                  </a:lnTo>
                  <a:lnTo>
                    <a:pt x="643" y="244"/>
                  </a:lnTo>
                  <a:lnTo>
                    <a:pt x="643" y="243"/>
                  </a:lnTo>
                  <a:lnTo>
                    <a:pt x="646" y="243"/>
                  </a:lnTo>
                  <a:lnTo>
                    <a:pt x="646" y="241"/>
                  </a:lnTo>
                  <a:lnTo>
                    <a:pt x="649" y="241"/>
                  </a:lnTo>
                  <a:lnTo>
                    <a:pt x="649" y="239"/>
                  </a:lnTo>
                  <a:lnTo>
                    <a:pt x="653" y="238"/>
                  </a:lnTo>
                  <a:lnTo>
                    <a:pt x="657" y="236"/>
                  </a:lnTo>
                  <a:lnTo>
                    <a:pt x="657" y="235"/>
                  </a:lnTo>
                  <a:lnTo>
                    <a:pt x="660" y="233"/>
                  </a:lnTo>
                  <a:lnTo>
                    <a:pt x="660" y="231"/>
                  </a:lnTo>
                  <a:lnTo>
                    <a:pt x="663" y="231"/>
                  </a:lnTo>
                  <a:lnTo>
                    <a:pt x="663" y="230"/>
                  </a:lnTo>
                  <a:lnTo>
                    <a:pt x="666" y="227"/>
                  </a:lnTo>
                  <a:lnTo>
                    <a:pt x="666" y="226"/>
                  </a:lnTo>
                  <a:lnTo>
                    <a:pt x="670" y="224"/>
                  </a:lnTo>
                  <a:lnTo>
                    <a:pt x="670" y="223"/>
                  </a:lnTo>
                  <a:lnTo>
                    <a:pt x="673" y="221"/>
                  </a:lnTo>
                  <a:lnTo>
                    <a:pt x="673" y="219"/>
                  </a:lnTo>
                  <a:lnTo>
                    <a:pt x="676" y="218"/>
                  </a:lnTo>
                  <a:lnTo>
                    <a:pt x="679" y="216"/>
                  </a:lnTo>
                  <a:lnTo>
                    <a:pt x="679" y="215"/>
                  </a:lnTo>
                  <a:lnTo>
                    <a:pt x="682" y="213"/>
                  </a:lnTo>
                  <a:lnTo>
                    <a:pt x="682" y="211"/>
                  </a:lnTo>
                  <a:lnTo>
                    <a:pt x="686" y="211"/>
                  </a:lnTo>
                  <a:lnTo>
                    <a:pt x="686" y="210"/>
                  </a:lnTo>
                  <a:lnTo>
                    <a:pt x="689" y="207"/>
                  </a:lnTo>
                  <a:lnTo>
                    <a:pt x="689" y="206"/>
                  </a:lnTo>
                  <a:lnTo>
                    <a:pt x="692" y="204"/>
                  </a:lnTo>
                  <a:lnTo>
                    <a:pt x="692" y="202"/>
                  </a:lnTo>
                  <a:lnTo>
                    <a:pt x="696" y="201"/>
                  </a:lnTo>
                  <a:lnTo>
                    <a:pt x="696" y="199"/>
                  </a:lnTo>
                  <a:lnTo>
                    <a:pt x="699" y="198"/>
                  </a:lnTo>
                  <a:lnTo>
                    <a:pt x="699" y="196"/>
                  </a:lnTo>
                  <a:lnTo>
                    <a:pt x="703" y="194"/>
                  </a:lnTo>
                  <a:lnTo>
                    <a:pt x="703" y="193"/>
                  </a:lnTo>
                  <a:lnTo>
                    <a:pt x="706" y="191"/>
                  </a:lnTo>
                  <a:lnTo>
                    <a:pt x="706" y="190"/>
                  </a:lnTo>
                  <a:lnTo>
                    <a:pt x="709" y="187"/>
                  </a:lnTo>
                  <a:lnTo>
                    <a:pt x="709" y="185"/>
                  </a:lnTo>
                  <a:lnTo>
                    <a:pt x="712" y="184"/>
                  </a:lnTo>
                  <a:lnTo>
                    <a:pt x="712" y="182"/>
                  </a:lnTo>
                  <a:lnTo>
                    <a:pt x="714" y="182"/>
                  </a:lnTo>
                  <a:lnTo>
                    <a:pt x="714" y="179"/>
                  </a:lnTo>
                  <a:lnTo>
                    <a:pt x="717" y="177"/>
                  </a:lnTo>
                  <a:lnTo>
                    <a:pt x="717" y="176"/>
                  </a:lnTo>
                  <a:lnTo>
                    <a:pt x="720" y="174"/>
                  </a:lnTo>
                  <a:lnTo>
                    <a:pt x="720" y="173"/>
                  </a:lnTo>
                  <a:lnTo>
                    <a:pt x="723" y="171"/>
                  </a:lnTo>
                  <a:lnTo>
                    <a:pt x="723" y="169"/>
                  </a:lnTo>
                  <a:lnTo>
                    <a:pt x="727" y="167"/>
                  </a:lnTo>
                  <a:lnTo>
                    <a:pt x="727" y="164"/>
                  </a:lnTo>
                  <a:lnTo>
                    <a:pt x="730" y="162"/>
                  </a:lnTo>
                  <a:lnTo>
                    <a:pt x="730" y="160"/>
                  </a:lnTo>
                  <a:lnTo>
                    <a:pt x="734" y="159"/>
                  </a:lnTo>
                  <a:lnTo>
                    <a:pt x="734" y="156"/>
                  </a:lnTo>
                  <a:lnTo>
                    <a:pt x="737" y="154"/>
                  </a:lnTo>
                  <a:lnTo>
                    <a:pt x="737" y="152"/>
                  </a:lnTo>
                  <a:lnTo>
                    <a:pt x="740" y="151"/>
                  </a:lnTo>
                  <a:lnTo>
                    <a:pt x="740" y="147"/>
                  </a:lnTo>
                  <a:lnTo>
                    <a:pt x="744" y="145"/>
                  </a:lnTo>
                  <a:lnTo>
                    <a:pt x="744" y="143"/>
                  </a:lnTo>
                  <a:lnTo>
                    <a:pt x="747" y="142"/>
                  </a:lnTo>
                  <a:lnTo>
                    <a:pt x="747" y="139"/>
                  </a:lnTo>
                  <a:lnTo>
                    <a:pt x="750" y="137"/>
                  </a:lnTo>
                  <a:lnTo>
                    <a:pt x="750" y="135"/>
                  </a:lnTo>
                  <a:lnTo>
                    <a:pt x="752" y="135"/>
                  </a:lnTo>
                  <a:lnTo>
                    <a:pt x="752" y="132"/>
                  </a:lnTo>
                  <a:lnTo>
                    <a:pt x="753" y="132"/>
                  </a:lnTo>
                  <a:lnTo>
                    <a:pt x="753" y="129"/>
                  </a:lnTo>
                  <a:lnTo>
                    <a:pt x="756" y="126"/>
                  </a:lnTo>
                  <a:lnTo>
                    <a:pt x="756" y="123"/>
                  </a:lnTo>
                  <a:lnTo>
                    <a:pt x="758" y="123"/>
                  </a:lnTo>
                  <a:lnTo>
                    <a:pt x="758" y="120"/>
                  </a:lnTo>
                  <a:lnTo>
                    <a:pt x="760" y="120"/>
                  </a:lnTo>
                  <a:lnTo>
                    <a:pt x="760" y="117"/>
                  </a:lnTo>
                  <a:lnTo>
                    <a:pt x="763" y="115"/>
                  </a:lnTo>
                  <a:lnTo>
                    <a:pt x="763" y="112"/>
                  </a:lnTo>
                  <a:lnTo>
                    <a:pt x="766" y="110"/>
                  </a:lnTo>
                  <a:lnTo>
                    <a:pt x="766" y="108"/>
                  </a:lnTo>
                  <a:lnTo>
                    <a:pt x="768" y="108"/>
                  </a:lnTo>
                  <a:lnTo>
                    <a:pt x="768" y="105"/>
                  </a:lnTo>
                  <a:lnTo>
                    <a:pt x="769" y="105"/>
                  </a:lnTo>
                  <a:lnTo>
                    <a:pt x="769" y="101"/>
                  </a:lnTo>
                  <a:lnTo>
                    <a:pt x="773" y="100"/>
                  </a:lnTo>
                  <a:lnTo>
                    <a:pt x="773" y="97"/>
                  </a:lnTo>
                  <a:lnTo>
                    <a:pt x="775" y="97"/>
                  </a:lnTo>
                  <a:lnTo>
                    <a:pt x="775" y="93"/>
                  </a:lnTo>
                  <a:lnTo>
                    <a:pt x="777" y="93"/>
                  </a:lnTo>
                  <a:lnTo>
                    <a:pt x="777" y="90"/>
                  </a:lnTo>
                  <a:lnTo>
                    <a:pt x="778" y="90"/>
                  </a:lnTo>
                  <a:lnTo>
                    <a:pt x="778" y="86"/>
                  </a:lnTo>
                  <a:lnTo>
                    <a:pt x="780" y="86"/>
                  </a:lnTo>
                  <a:lnTo>
                    <a:pt x="780" y="83"/>
                  </a:lnTo>
                  <a:lnTo>
                    <a:pt x="781" y="83"/>
                  </a:lnTo>
                  <a:lnTo>
                    <a:pt x="781" y="80"/>
                  </a:lnTo>
                  <a:lnTo>
                    <a:pt x="783" y="80"/>
                  </a:lnTo>
                  <a:lnTo>
                    <a:pt x="783" y="76"/>
                  </a:lnTo>
                  <a:lnTo>
                    <a:pt x="785" y="76"/>
                  </a:lnTo>
                  <a:lnTo>
                    <a:pt x="785" y="73"/>
                  </a:lnTo>
                  <a:lnTo>
                    <a:pt x="786" y="73"/>
                  </a:lnTo>
                  <a:lnTo>
                    <a:pt x="786" y="70"/>
                  </a:lnTo>
                  <a:lnTo>
                    <a:pt x="788" y="70"/>
                  </a:lnTo>
                  <a:lnTo>
                    <a:pt x="788" y="64"/>
                  </a:lnTo>
                  <a:lnTo>
                    <a:pt x="789" y="64"/>
                  </a:lnTo>
                  <a:lnTo>
                    <a:pt x="789" y="61"/>
                  </a:lnTo>
                  <a:lnTo>
                    <a:pt x="791" y="61"/>
                  </a:lnTo>
                  <a:lnTo>
                    <a:pt x="791" y="58"/>
                  </a:lnTo>
                  <a:lnTo>
                    <a:pt x="793" y="58"/>
                  </a:lnTo>
                  <a:lnTo>
                    <a:pt x="793" y="55"/>
                  </a:lnTo>
                  <a:lnTo>
                    <a:pt x="794" y="55"/>
                  </a:lnTo>
                  <a:lnTo>
                    <a:pt x="794" y="50"/>
                  </a:lnTo>
                  <a:lnTo>
                    <a:pt x="796" y="50"/>
                  </a:lnTo>
                  <a:lnTo>
                    <a:pt x="796" y="44"/>
                  </a:lnTo>
                  <a:lnTo>
                    <a:pt x="797" y="44"/>
                  </a:lnTo>
                  <a:lnTo>
                    <a:pt x="797" y="39"/>
                  </a:lnTo>
                  <a:lnTo>
                    <a:pt x="799" y="39"/>
                  </a:lnTo>
                  <a:lnTo>
                    <a:pt x="799" y="34"/>
                  </a:lnTo>
                  <a:lnTo>
                    <a:pt x="801" y="34"/>
                  </a:lnTo>
                  <a:lnTo>
                    <a:pt x="801" y="30"/>
                  </a:lnTo>
                  <a:lnTo>
                    <a:pt x="802" y="30"/>
                  </a:lnTo>
                  <a:lnTo>
                    <a:pt x="802" y="24"/>
                  </a:lnTo>
                  <a:lnTo>
                    <a:pt x="804" y="24"/>
                  </a:lnTo>
                  <a:lnTo>
                    <a:pt x="804" y="19"/>
                  </a:lnTo>
                  <a:lnTo>
                    <a:pt x="805" y="19"/>
                  </a:lnTo>
                  <a:lnTo>
                    <a:pt x="805" y="14"/>
                  </a:lnTo>
                  <a:lnTo>
                    <a:pt x="807" y="14"/>
                  </a:lnTo>
                  <a:lnTo>
                    <a:pt x="807" y="8"/>
                  </a:lnTo>
                  <a:lnTo>
                    <a:pt x="810" y="8"/>
                  </a:lnTo>
                  <a:lnTo>
                    <a:pt x="810" y="4"/>
                  </a:lnTo>
                  <a:lnTo>
                    <a:pt x="811" y="4"/>
                  </a:lnTo>
                  <a:lnTo>
                    <a:pt x="811" y="0"/>
                  </a:lnTo>
                  <a:lnTo>
                    <a:pt x="715" y="0"/>
                  </a:lnTo>
                  <a:lnTo>
                    <a:pt x="715" y="5"/>
                  </a:lnTo>
                  <a:lnTo>
                    <a:pt x="714" y="5"/>
                  </a:lnTo>
                  <a:lnTo>
                    <a:pt x="714" y="11"/>
                  </a:lnTo>
                  <a:lnTo>
                    <a:pt x="712" y="11"/>
                  </a:lnTo>
                  <a:lnTo>
                    <a:pt x="712" y="14"/>
                  </a:lnTo>
                  <a:lnTo>
                    <a:pt x="711" y="14"/>
                  </a:lnTo>
                  <a:lnTo>
                    <a:pt x="711" y="19"/>
                  </a:lnTo>
                  <a:lnTo>
                    <a:pt x="709" y="19"/>
                  </a:lnTo>
                  <a:lnTo>
                    <a:pt x="709" y="22"/>
                  </a:lnTo>
                  <a:lnTo>
                    <a:pt x="707" y="22"/>
                  </a:lnTo>
                  <a:lnTo>
                    <a:pt x="707" y="27"/>
                  </a:lnTo>
                  <a:lnTo>
                    <a:pt x="706" y="27"/>
                  </a:lnTo>
                  <a:lnTo>
                    <a:pt x="706" y="33"/>
                  </a:lnTo>
                  <a:lnTo>
                    <a:pt x="704" y="33"/>
                  </a:lnTo>
                  <a:lnTo>
                    <a:pt x="704" y="38"/>
                  </a:lnTo>
                  <a:lnTo>
                    <a:pt x="703" y="38"/>
                  </a:lnTo>
                  <a:lnTo>
                    <a:pt x="703" y="41"/>
                  </a:lnTo>
                  <a:lnTo>
                    <a:pt x="701" y="41"/>
                  </a:lnTo>
                  <a:lnTo>
                    <a:pt x="701" y="44"/>
                  </a:lnTo>
                  <a:lnTo>
                    <a:pt x="699" y="44"/>
                  </a:lnTo>
                  <a:lnTo>
                    <a:pt x="699" y="47"/>
                  </a:lnTo>
                  <a:lnTo>
                    <a:pt x="698" y="47"/>
                  </a:lnTo>
                  <a:lnTo>
                    <a:pt x="698" y="51"/>
                  </a:lnTo>
                  <a:lnTo>
                    <a:pt x="696" y="51"/>
                  </a:lnTo>
                  <a:lnTo>
                    <a:pt x="696" y="55"/>
                  </a:lnTo>
                  <a:lnTo>
                    <a:pt x="695" y="55"/>
                  </a:lnTo>
                  <a:lnTo>
                    <a:pt x="695" y="58"/>
                  </a:lnTo>
                  <a:lnTo>
                    <a:pt x="692" y="58"/>
                  </a:lnTo>
                  <a:lnTo>
                    <a:pt x="692" y="61"/>
                  </a:lnTo>
                  <a:lnTo>
                    <a:pt x="690" y="61"/>
                  </a:lnTo>
                  <a:lnTo>
                    <a:pt x="690" y="64"/>
                  </a:lnTo>
                  <a:lnTo>
                    <a:pt x="689" y="64"/>
                  </a:lnTo>
                  <a:lnTo>
                    <a:pt x="689" y="67"/>
                  </a:lnTo>
                  <a:lnTo>
                    <a:pt x="687" y="67"/>
                  </a:lnTo>
                  <a:lnTo>
                    <a:pt x="687" y="72"/>
                  </a:lnTo>
                  <a:lnTo>
                    <a:pt x="686" y="72"/>
                  </a:lnTo>
                  <a:lnTo>
                    <a:pt x="686" y="75"/>
                  </a:lnTo>
                  <a:lnTo>
                    <a:pt x="684" y="75"/>
                  </a:lnTo>
                  <a:lnTo>
                    <a:pt x="684" y="78"/>
                  </a:lnTo>
                  <a:lnTo>
                    <a:pt x="682" y="78"/>
                  </a:lnTo>
                  <a:lnTo>
                    <a:pt x="682" y="81"/>
                  </a:lnTo>
                  <a:lnTo>
                    <a:pt x="681" y="81"/>
                  </a:lnTo>
                  <a:lnTo>
                    <a:pt x="681" y="84"/>
                  </a:lnTo>
                  <a:lnTo>
                    <a:pt x="678" y="86"/>
                  </a:lnTo>
                  <a:lnTo>
                    <a:pt x="678" y="90"/>
                  </a:lnTo>
                  <a:lnTo>
                    <a:pt x="676" y="90"/>
                  </a:lnTo>
                  <a:lnTo>
                    <a:pt x="676" y="93"/>
                  </a:lnTo>
                  <a:lnTo>
                    <a:pt x="673" y="95"/>
                  </a:lnTo>
                  <a:lnTo>
                    <a:pt x="673" y="98"/>
                  </a:lnTo>
                  <a:lnTo>
                    <a:pt x="671" y="98"/>
                  </a:lnTo>
                  <a:lnTo>
                    <a:pt x="671" y="101"/>
                  </a:lnTo>
                  <a:lnTo>
                    <a:pt x="668" y="103"/>
                  </a:lnTo>
                  <a:lnTo>
                    <a:pt x="668" y="105"/>
                  </a:lnTo>
                  <a:lnTo>
                    <a:pt x="666" y="105"/>
                  </a:lnTo>
                  <a:lnTo>
                    <a:pt x="666" y="108"/>
                  </a:lnTo>
                  <a:lnTo>
                    <a:pt x="663" y="110"/>
                  </a:lnTo>
                  <a:lnTo>
                    <a:pt x="663" y="112"/>
                  </a:lnTo>
                  <a:lnTo>
                    <a:pt x="662" y="112"/>
                  </a:lnTo>
                  <a:lnTo>
                    <a:pt x="662" y="115"/>
                  </a:lnTo>
                  <a:lnTo>
                    <a:pt x="658" y="117"/>
                  </a:lnTo>
                  <a:lnTo>
                    <a:pt x="658" y="118"/>
                  </a:lnTo>
                  <a:lnTo>
                    <a:pt x="657" y="118"/>
                  </a:lnTo>
                  <a:lnTo>
                    <a:pt x="657" y="122"/>
                  </a:lnTo>
                  <a:lnTo>
                    <a:pt x="654" y="122"/>
                  </a:lnTo>
                  <a:lnTo>
                    <a:pt x="654" y="125"/>
                  </a:lnTo>
                  <a:lnTo>
                    <a:pt x="651" y="126"/>
                  </a:lnTo>
                  <a:lnTo>
                    <a:pt x="651" y="129"/>
                  </a:lnTo>
                  <a:lnTo>
                    <a:pt x="648" y="131"/>
                  </a:lnTo>
                  <a:lnTo>
                    <a:pt x="648" y="132"/>
                  </a:lnTo>
                  <a:lnTo>
                    <a:pt x="645" y="134"/>
                  </a:lnTo>
                  <a:lnTo>
                    <a:pt x="645" y="135"/>
                  </a:lnTo>
                  <a:lnTo>
                    <a:pt x="643" y="135"/>
                  </a:lnTo>
                  <a:lnTo>
                    <a:pt x="643" y="139"/>
                  </a:lnTo>
                  <a:lnTo>
                    <a:pt x="640" y="140"/>
                  </a:lnTo>
                  <a:lnTo>
                    <a:pt x="640" y="142"/>
                  </a:lnTo>
                  <a:lnTo>
                    <a:pt x="638" y="142"/>
                  </a:lnTo>
                  <a:lnTo>
                    <a:pt x="638" y="145"/>
                  </a:lnTo>
                  <a:lnTo>
                    <a:pt x="635" y="147"/>
                  </a:lnTo>
                  <a:lnTo>
                    <a:pt x="635" y="149"/>
                  </a:lnTo>
                  <a:lnTo>
                    <a:pt x="632" y="151"/>
                  </a:lnTo>
                  <a:lnTo>
                    <a:pt x="632" y="152"/>
                  </a:lnTo>
                  <a:lnTo>
                    <a:pt x="629" y="154"/>
                  </a:lnTo>
                  <a:lnTo>
                    <a:pt x="629" y="156"/>
                  </a:lnTo>
                  <a:lnTo>
                    <a:pt x="625" y="157"/>
                  </a:lnTo>
                  <a:lnTo>
                    <a:pt x="625" y="160"/>
                  </a:lnTo>
                  <a:lnTo>
                    <a:pt x="622" y="162"/>
                  </a:lnTo>
                  <a:lnTo>
                    <a:pt x="622" y="164"/>
                  </a:lnTo>
                  <a:lnTo>
                    <a:pt x="619" y="165"/>
                  </a:lnTo>
                  <a:lnTo>
                    <a:pt x="619" y="167"/>
                  </a:lnTo>
                  <a:lnTo>
                    <a:pt x="615" y="169"/>
                  </a:lnTo>
                  <a:lnTo>
                    <a:pt x="615" y="171"/>
                  </a:lnTo>
                  <a:lnTo>
                    <a:pt x="612" y="173"/>
                  </a:lnTo>
                  <a:lnTo>
                    <a:pt x="612" y="174"/>
                  </a:lnTo>
                  <a:lnTo>
                    <a:pt x="608" y="176"/>
                  </a:lnTo>
                  <a:lnTo>
                    <a:pt x="608" y="177"/>
                  </a:lnTo>
                  <a:lnTo>
                    <a:pt x="605" y="177"/>
                  </a:lnTo>
                  <a:lnTo>
                    <a:pt x="605" y="179"/>
                  </a:lnTo>
                  <a:lnTo>
                    <a:pt x="602" y="181"/>
                  </a:lnTo>
                  <a:lnTo>
                    <a:pt x="602" y="182"/>
                  </a:lnTo>
                  <a:lnTo>
                    <a:pt x="599" y="182"/>
                  </a:lnTo>
                  <a:lnTo>
                    <a:pt x="599" y="184"/>
                  </a:lnTo>
                  <a:lnTo>
                    <a:pt x="596" y="185"/>
                  </a:lnTo>
                  <a:lnTo>
                    <a:pt x="596" y="187"/>
                  </a:lnTo>
                  <a:lnTo>
                    <a:pt x="592" y="190"/>
                  </a:lnTo>
                  <a:lnTo>
                    <a:pt x="592" y="191"/>
                  </a:lnTo>
                  <a:lnTo>
                    <a:pt x="589" y="193"/>
                  </a:lnTo>
                  <a:lnTo>
                    <a:pt x="589" y="194"/>
                  </a:lnTo>
                  <a:lnTo>
                    <a:pt x="586" y="196"/>
                  </a:lnTo>
                  <a:lnTo>
                    <a:pt x="583" y="198"/>
                  </a:lnTo>
                  <a:lnTo>
                    <a:pt x="583" y="199"/>
                  </a:lnTo>
                  <a:lnTo>
                    <a:pt x="580" y="199"/>
                  </a:lnTo>
                  <a:lnTo>
                    <a:pt x="580" y="201"/>
                  </a:lnTo>
                  <a:lnTo>
                    <a:pt x="575" y="202"/>
                  </a:lnTo>
                  <a:lnTo>
                    <a:pt x="572" y="204"/>
                  </a:lnTo>
                  <a:lnTo>
                    <a:pt x="572" y="206"/>
                  </a:lnTo>
                  <a:lnTo>
                    <a:pt x="569" y="207"/>
                  </a:lnTo>
                  <a:lnTo>
                    <a:pt x="569" y="210"/>
                  </a:lnTo>
                  <a:lnTo>
                    <a:pt x="566" y="211"/>
                  </a:lnTo>
                  <a:lnTo>
                    <a:pt x="563" y="213"/>
                  </a:lnTo>
                  <a:lnTo>
                    <a:pt x="563" y="215"/>
                  </a:lnTo>
                  <a:lnTo>
                    <a:pt x="559" y="215"/>
                  </a:lnTo>
                  <a:lnTo>
                    <a:pt x="559" y="216"/>
                  </a:lnTo>
                  <a:lnTo>
                    <a:pt x="556" y="216"/>
                  </a:lnTo>
                  <a:lnTo>
                    <a:pt x="556" y="218"/>
                  </a:lnTo>
                  <a:lnTo>
                    <a:pt x="553" y="219"/>
                  </a:lnTo>
                  <a:lnTo>
                    <a:pt x="550" y="221"/>
                  </a:lnTo>
                  <a:lnTo>
                    <a:pt x="547" y="223"/>
                  </a:lnTo>
                  <a:lnTo>
                    <a:pt x="547" y="224"/>
                  </a:lnTo>
                  <a:lnTo>
                    <a:pt x="543" y="224"/>
                  </a:lnTo>
                  <a:lnTo>
                    <a:pt x="543" y="226"/>
                  </a:lnTo>
                  <a:lnTo>
                    <a:pt x="540" y="226"/>
                  </a:lnTo>
                  <a:lnTo>
                    <a:pt x="540" y="227"/>
                  </a:lnTo>
                  <a:lnTo>
                    <a:pt x="536" y="227"/>
                  </a:lnTo>
                  <a:lnTo>
                    <a:pt x="536" y="230"/>
                  </a:lnTo>
                  <a:lnTo>
                    <a:pt x="533" y="230"/>
                  </a:lnTo>
                  <a:lnTo>
                    <a:pt x="533" y="231"/>
                  </a:lnTo>
                  <a:lnTo>
                    <a:pt x="530" y="233"/>
                  </a:lnTo>
                  <a:lnTo>
                    <a:pt x="526" y="235"/>
                  </a:lnTo>
                  <a:lnTo>
                    <a:pt x="523" y="236"/>
                  </a:lnTo>
                  <a:lnTo>
                    <a:pt x="523" y="238"/>
                  </a:lnTo>
                  <a:lnTo>
                    <a:pt x="520" y="238"/>
                  </a:lnTo>
                  <a:lnTo>
                    <a:pt x="520" y="239"/>
                  </a:lnTo>
                  <a:lnTo>
                    <a:pt x="515" y="239"/>
                  </a:lnTo>
                  <a:lnTo>
                    <a:pt x="515" y="241"/>
                  </a:lnTo>
                  <a:lnTo>
                    <a:pt x="512" y="241"/>
                  </a:lnTo>
                  <a:lnTo>
                    <a:pt x="512" y="243"/>
                  </a:lnTo>
                  <a:lnTo>
                    <a:pt x="507" y="243"/>
                  </a:lnTo>
                  <a:lnTo>
                    <a:pt x="507" y="244"/>
                  </a:lnTo>
                  <a:lnTo>
                    <a:pt x="504" y="244"/>
                  </a:lnTo>
                  <a:lnTo>
                    <a:pt x="504" y="246"/>
                  </a:lnTo>
                  <a:lnTo>
                    <a:pt x="501" y="246"/>
                  </a:lnTo>
                  <a:lnTo>
                    <a:pt x="501" y="248"/>
                  </a:lnTo>
                  <a:lnTo>
                    <a:pt x="497" y="248"/>
                  </a:lnTo>
                  <a:lnTo>
                    <a:pt x="497" y="250"/>
                  </a:lnTo>
                  <a:lnTo>
                    <a:pt x="494" y="250"/>
                  </a:lnTo>
                  <a:lnTo>
                    <a:pt x="494" y="252"/>
                  </a:lnTo>
                  <a:lnTo>
                    <a:pt x="489" y="252"/>
                  </a:lnTo>
                  <a:lnTo>
                    <a:pt x="489" y="253"/>
                  </a:lnTo>
                  <a:lnTo>
                    <a:pt x="486" y="253"/>
                  </a:lnTo>
                  <a:lnTo>
                    <a:pt x="486" y="255"/>
                  </a:lnTo>
                  <a:lnTo>
                    <a:pt x="481" y="255"/>
                  </a:lnTo>
                  <a:lnTo>
                    <a:pt x="481" y="256"/>
                  </a:lnTo>
                  <a:lnTo>
                    <a:pt x="478" y="256"/>
                  </a:lnTo>
                  <a:lnTo>
                    <a:pt x="478" y="258"/>
                  </a:lnTo>
                  <a:lnTo>
                    <a:pt x="468" y="258"/>
                  </a:lnTo>
                  <a:lnTo>
                    <a:pt x="468" y="260"/>
                  </a:lnTo>
                  <a:lnTo>
                    <a:pt x="463" y="260"/>
                  </a:lnTo>
                  <a:lnTo>
                    <a:pt x="463" y="261"/>
                  </a:lnTo>
                  <a:lnTo>
                    <a:pt x="459" y="261"/>
                  </a:lnTo>
                  <a:lnTo>
                    <a:pt x="459" y="263"/>
                  </a:lnTo>
                  <a:lnTo>
                    <a:pt x="454" y="263"/>
                  </a:lnTo>
                  <a:lnTo>
                    <a:pt x="454" y="264"/>
                  </a:lnTo>
                  <a:lnTo>
                    <a:pt x="449" y="264"/>
                  </a:lnTo>
                  <a:lnTo>
                    <a:pt x="449" y="266"/>
                  </a:lnTo>
                  <a:lnTo>
                    <a:pt x="441" y="266"/>
                  </a:lnTo>
                  <a:lnTo>
                    <a:pt x="441" y="269"/>
                  </a:lnTo>
                  <a:lnTo>
                    <a:pt x="432" y="269"/>
                  </a:lnTo>
                  <a:lnTo>
                    <a:pt x="432" y="270"/>
                  </a:lnTo>
                  <a:lnTo>
                    <a:pt x="424" y="270"/>
                  </a:lnTo>
                  <a:lnTo>
                    <a:pt x="424" y="272"/>
                  </a:lnTo>
                  <a:lnTo>
                    <a:pt x="413" y="272"/>
                  </a:lnTo>
                  <a:lnTo>
                    <a:pt x="413" y="273"/>
                  </a:lnTo>
                  <a:lnTo>
                    <a:pt x="404" y="273"/>
                  </a:lnTo>
                  <a:lnTo>
                    <a:pt x="404" y="275"/>
                  </a:lnTo>
                  <a:lnTo>
                    <a:pt x="386" y="275"/>
                  </a:lnTo>
                  <a:lnTo>
                    <a:pt x="386" y="277"/>
                  </a:lnTo>
                  <a:lnTo>
                    <a:pt x="326" y="277"/>
                  </a:lnTo>
                  <a:lnTo>
                    <a:pt x="326" y="275"/>
                  </a:lnTo>
                  <a:lnTo>
                    <a:pt x="309" y="275"/>
                  </a:lnTo>
                  <a:lnTo>
                    <a:pt x="309" y="273"/>
                  </a:lnTo>
                  <a:lnTo>
                    <a:pt x="298" y="273"/>
                  </a:lnTo>
                  <a:lnTo>
                    <a:pt x="298" y="272"/>
                  </a:lnTo>
                  <a:lnTo>
                    <a:pt x="290" y="272"/>
                  </a:lnTo>
                  <a:lnTo>
                    <a:pt x="290" y="270"/>
                  </a:lnTo>
                  <a:lnTo>
                    <a:pt x="281" y="270"/>
                  </a:lnTo>
                  <a:lnTo>
                    <a:pt x="281" y="269"/>
                  </a:lnTo>
                  <a:lnTo>
                    <a:pt x="271" y="269"/>
                  </a:lnTo>
                  <a:lnTo>
                    <a:pt x="271" y="266"/>
                  </a:lnTo>
                  <a:lnTo>
                    <a:pt x="262" y="266"/>
                  </a:lnTo>
                  <a:lnTo>
                    <a:pt x="262" y="264"/>
                  </a:lnTo>
                  <a:lnTo>
                    <a:pt x="257" y="264"/>
                  </a:lnTo>
                  <a:lnTo>
                    <a:pt x="257" y="263"/>
                  </a:lnTo>
                  <a:lnTo>
                    <a:pt x="252" y="263"/>
                  </a:lnTo>
                  <a:lnTo>
                    <a:pt x="252" y="261"/>
                  </a:lnTo>
                  <a:lnTo>
                    <a:pt x="249" y="261"/>
                  </a:lnTo>
                  <a:lnTo>
                    <a:pt x="249" y="260"/>
                  </a:lnTo>
                  <a:lnTo>
                    <a:pt x="244" y="260"/>
                  </a:lnTo>
                  <a:lnTo>
                    <a:pt x="244" y="258"/>
                  </a:lnTo>
                  <a:lnTo>
                    <a:pt x="236" y="258"/>
                  </a:lnTo>
                  <a:lnTo>
                    <a:pt x="236" y="256"/>
                  </a:lnTo>
                  <a:lnTo>
                    <a:pt x="232" y="256"/>
                  </a:lnTo>
                  <a:lnTo>
                    <a:pt x="232" y="255"/>
                  </a:lnTo>
                  <a:lnTo>
                    <a:pt x="226" y="255"/>
                  </a:lnTo>
                  <a:lnTo>
                    <a:pt x="226" y="253"/>
                  </a:lnTo>
                  <a:lnTo>
                    <a:pt x="223" y="253"/>
                  </a:lnTo>
                  <a:lnTo>
                    <a:pt x="223" y="252"/>
                  </a:lnTo>
                  <a:lnTo>
                    <a:pt x="218" y="252"/>
                  </a:lnTo>
                  <a:lnTo>
                    <a:pt x="218" y="250"/>
                  </a:lnTo>
                  <a:lnTo>
                    <a:pt x="215" y="250"/>
                  </a:lnTo>
                  <a:lnTo>
                    <a:pt x="213" y="246"/>
                  </a:lnTo>
                  <a:lnTo>
                    <a:pt x="210" y="246"/>
                  </a:lnTo>
                  <a:lnTo>
                    <a:pt x="210" y="244"/>
                  </a:lnTo>
                  <a:lnTo>
                    <a:pt x="207" y="244"/>
                  </a:lnTo>
                  <a:lnTo>
                    <a:pt x="207" y="243"/>
                  </a:lnTo>
                  <a:lnTo>
                    <a:pt x="202" y="243"/>
                  </a:lnTo>
                  <a:lnTo>
                    <a:pt x="202" y="241"/>
                  </a:lnTo>
                  <a:lnTo>
                    <a:pt x="199" y="241"/>
                  </a:lnTo>
                  <a:lnTo>
                    <a:pt x="199" y="239"/>
                  </a:lnTo>
                  <a:lnTo>
                    <a:pt x="194" y="239"/>
                  </a:lnTo>
                  <a:lnTo>
                    <a:pt x="194" y="238"/>
                  </a:lnTo>
                  <a:lnTo>
                    <a:pt x="190" y="238"/>
                  </a:lnTo>
                  <a:lnTo>
                    <a:pt x="188" y="235"/>
                  </a:lnTo>
                  <a:lnTo>
                    <a:pt x="185" y="235"/>
                  </a:lnTo>
                  <a:lnTo>
                    <a:pt x="185" y="233"/>
                  </a:lnTo>
                  <a:lnTo>
                    <a:pt x="182" y="233"/>
                  </a:lnTo>
                  <a:lnTo>
                    <a:pt x="180" y="230"/>
                  </a:lnTo>
                  <a:lnTo>
                    <a:pt x="177" y="230"/>
                  </a:lnTo>
                  <a:lnTo>
                    <a:pt x="177" y="227"/>
                  </a:lnTo>
                  <a:lnTo>
                    <a:pt x="174" y="227"/>
                  </a:lnTo>
                  <a:lnTo>
                    <a:pt x="174" y="226"/>
                  </a:lnTo>
                  <a:lnTo>
                    <a:pt x="169" y="226"/>
                  </a:lnTo>
                  <a:lnTo>
                    <a:pt x="169" y="224"/>
                  </a:lnTo>
                  <a:lnTo>
                    <a:pt x="166" y="224"/>
                  </a:lnTo>
                  <a:lnTo>
                    <a:pt x="164" y="221"/>
                  </a:lnTo>
                  <a:lnTo>
                    <a:pt x="161" y="221"/>
                  </a:lnTo>
                  <a:lnTo>
                    <a:pt x="159" y="218"/>
                  </a:lnTo>
                  <a:lnTo>
                    <a:pt x="156" y="218"/>
                  </a:lnTo>
                  <a:lnTo>
                    <a:pt x="154" y="215"/>
                  </a:lnTo>
                  <a:lnTo>
                    <a:pt x="150" y="215"/>
                  </a:lnTo>
                  <a:lnTo>
                    <a:pt x="149" y="211"/>
                  </a:lnTo>
                  <a:lnTo>
                    <a:pt x="146" y="211"/>
                  </a:lnTo>
                  <a:lnTo>
                    <a:pt x="144" y="207"/>
                  </a:lnTo>
                  <a:lnTo>
                    <a:pt x="142" y="207"/>
                  </a:lnTo>
                  <a:lnTo>
                    <a:pt x="141" y="204"/>
                  </a:lnTo>
                  <a:lnTo>
                    <a:pt x="139" y="204"/>
                  </a:lnTo>
                  <a:lnTo>
                    <a:pt x="139" y="202"/>
                  </a:lnTo>
                  <a:lnTo>
                    <a:pt x="136" y="202"/>
                  </a:lnTo>
                  <a:lnTo>
                    <a:pt x="134" y="199"/>
                  </a:lnTo>
                  <a:lnTo>
                    <a:pt x="131" y="199"/>
                  </a:lnTo>
                  <a:lnTo>
                    <a:pt x="130" y="196"/>
                  </a:lnTo>
                  <a:lnTo>
                    <a:pt x="126" y="196"/>
                  </a:lnTo>
                  <a:lnTo>
                    <a:pt x="125" y="193"/>
                  </a:lnTo>
                  <a:lnTo>
                    <a:pt x="123" y="193"/>
                  </a:lnTo>
                  <a:lnTo>
                    <a:pt x="122" y="190"/>
                  </a:lnTo>
                  <a:lnTo>
                    <a:pt x="120" y="190"/>
                  </a:lnTo>
                  <a:lnTo>
                    <a:pt x="118" y="185"/>
                  </a:lnTo>
                  <a:lnTo>
                    <a:pt x="117" y="185"/>
                  </a:lnTo>
                  <a:lnTo>
                    <a:pt x="115" y="182"/>
                  </a:lnTo>
                  <a:lnTo>
                    <a:pt x="111" y="182"/>
                  </a:lnTo>
                  <a:lnTo>
                    <a:pt x="109" y="179"/>
                  </a:lnTo>
                  <a:lnTo>
                    <a:pt x="108" y="179"/>
                  </a:lnTo>
                  <a:lnTo>
                    <a:pt x="108" y="177"/>
                  </a:lnTo>
                  <a:lnTo>
                    <a:pt x="105" y="177"/>
                  </a:lnTo>
                  <a:lnTo>
                    <a:pt x="103" y="174"/>
                  </a:lnTo>
                  <a:lnTo>
                    <a:pt x="101" y="174"/>
                  </a:lnTo>
                  <a:lnTo>
                    <a:pt x="100" y="171"/>
                  </a:lnTo>
                  <a:lnTo>
                    <a:pt x="98" y="171"/>
                  </a:lnTo>
                  <a:lnTo>
                    <a:pt x="97" y="167"/>
                  </a:lnTo>
                  <a:lnTo>
                    <a:pt x="95" y="167"/>
                  </a:lnTo>
                  <a:lnTo>
                    <a:pt x="93" y="164"/>
                  </a:lnTo>
                  <a:lnTo>
                    <a:pt x="92" y="164"/>
                  </a:lnTo>
                  <a:lnTo>
                    <a:pt x="90" y="160"/>
                  </a:lnTo>
                  <a:lnTo>
                    <a:pt x="89" y="160"/>
                  </a:lnTo>
                  <a:lnTo>
                    <a:pt x="87" y="157"/>
                  </a:lnTo>
                  <a:lnTo>
                    <a:pt x="85" y="157"/>
                  </a:lnTo>
                  <a:lnTo>
                    <a:pt x="84" y="154"/>
                  </a:lnTo>
                  <a:lnTo>
                    <a:pt x="82" y="154"/>
                  </a:lnTo>
                  <a:lnTo>
                    <a:pt x="82" y="151"/>
                  </a:lnTo>
                  <a:lnTo>
                    <a:pt x="81" y="151"/>
                  </a:lnTo>
                  <a:lnTo>
                    <a:pt x="79" y="147"/>
                  </a:lnTo>
                  <a:lnTo>
                    <a:pt x="77" y="147"/>
                  </a:lnTo>
                  <a:lnTo>
                    <a:pt x="76" y="143"/>
                  </a:lnTo>
                  <a:lnTo>
                    <a:pt x="73" y="140"/>
                  </a:lnTo>
                  <a:lnTo>
                    <a:pt x="72" y="140"/>
                  </a:lnTo>
                  <a:lnTo>
                    <a:pt x="70" y="137"/>
                  </a:lnTo>
                  <a:lnTo>
                    <a:pt x="68" y="137"/>
                  </a:lnTo>
                  <a:lnTo>
                    <a:pt x="67" y="134"/>
                  </a:lnTo>
                  <a:lnTo>
                    <a:pt x="65" y="134"/>
                  </a:lnTo>
                  <a:lnTo>
                    <a:pt x="64" y="131"/>
                  </a:lnTo>
                  <a:lnTo>
                    <a:pt x="62" y="126"/>
                  </a:lnTo>
                  <a:lnTo>
                    <a:pt x="60" y="126"/>
                  </a:lnTo>
                  <a:lnTo>
                    <a:pt x="59" y="123"/>
                  </a:lnTo>
                  <a:lnTo>
                    <a:pt x="57" y="120"/>
                  </a:lnTo>
                  <a:lnTo>
                    <a:pt x="56" y="117"/>
                  </a:lnTo>
                  <a:lnTo>
                    <a:pt x="54" y="117"/>
                  </a:lnTo>
                  <a:lnTo>
                    <a:pt x="52" y="114"/>
                  </a:lnTo>
                  <a:lnTo>
                    <a:pt x="51" y="110"/>
                  </a:lnTo>
                  <a:lnTo>
                    <a:pt x="49" y="110"/>
                  </a:lnTo>
                  <a:lnTo>
                    <a:pt x="48" y="106"/>
                  </a:lnTo>
                  <a:lnTo>
                    <a:pt x="46" y="103"/>
                  </a:lnTo>
                  <a:lnTo>
                    <a:pt x="44" y="103"/>
                  </a:lnTo>
                  <a:lnTo>
                    <a:pt x="43" y="100"/>
                  </a:lnTo>
                  <a:lnTo>
                    <a:pt x="41" y="97"/>
                  </a:lnTo>
                  <a:lnTo>
                    <a:pt x="40" y="93"/>
                  </a:lnTo>
                  <a:lnTo>
                    <a:pt x="38" y="93"/>
                  </a:lnTo>
                  <a:lnTo>
                    <a:pt x="38" y="90"/>
                  </a:lnTo>
                  <a:lnTo>
                    <a:pt x="35" y="90"/>
                  </a:lnTo>
                  <a:lnTo>
                    <a:pt x="35" y="86"/>
                  </a:lnTo>
                  <a:lnTo>
                    <a:pt x="34" y="86"/>
                  </a:lnTo>
                  <a:lnTo>
                    <a:pt x="32" y="83"/>
                  </a:lnTo>
                  <a:lnTo>
                    <a:pt x="31" y="80"/>
                  </a:lnTo>
                  <a:lnTo>
                    <a:pt x="29" y="76"/>
                  </a:lnTo>
                  <a:lnTo>
                    <a:pt x="27" y="73"/>
                  </a:lnTo>
                  <a:lnTo>
                    <a:pt x="26" y="70"/>
                  </a:lnTo>
                  <a:lnTo>
                    <a:pt x="24" y="66"/>
                  </a:lnTo>
                  <a:lnTo>
                    <a:pt x="23" y="63"/>
                  </a:lnTo>
                  <a:lnTo>
                    <a:pt x="21" y="59"/>
                  </a:lnTo>
                  <a:lnTo>
                    <a:pt x="19" y="56"/>
                  </a:lnTo>
                  <a:lnTo>
                    <a:pt x="18" y="53"/>
                  </a:lnTo>
                  <a:lnTo>
                    <a:pt x="16" y="50"/>
                  </a:lnTo>
                  <a:lnTo>
                    <a:pt x="15" y="46"/>
                  </a:lnTo>
                  <a:lnTo>
                    <a:pt x="13" y="42"/>
                  </a:lnTo>
                  <a:lnTo>
                    <a:pt x="11" y="39"/>
                  </a:lnTo>
                  <a:lnTo>
                    <a:pt x="10" y="36"/>
                  </a:lnTo>
                  <a:lnTo>
                    <a:pt x="10" y="33"/>
                  </a:lnTo>
                  <a:lnTo>
                    <a:pt x="8" y="33"/>
                  </a:lnTo>
                  <a:lnTo>
                    <a:pt x="8" y="27"/>
                  </a:lnTo>
                  <a:lnTo>
                    <a:pt x="7" y="27"/>
                  </a:lnTo>
                  <a:lnTo>
                    <a:pt x="7" y="22"/>
                  </a:lnTo>
                  <a:lnTo>
                    <a:pt x="5" y="22"/>
                  </a:lnTo>
                  <a:lnTo>
                    <a:pt x="5" y="19"/>
                  </a:lnTo>
                  <a:lnTo>
                    <a:pt x="3" y="19"/>
                  </a:lnTo>
                  <a:lnTo>
                    <a:pt x="3" y="14"/>
                  </a:lnTo>
                  <a:lnTo>
                    <a:pt x="2" y="14"/>
                  </a:lnTo>
                  <a:lnTo>
                    <a:pt x="2" y="11"/>
                  </a:lnTo>
                  <a:lnTo>
                    <a:pt x="0" y="1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59" name="Freeform 20"/>
            <p:cNvSpPr>
              <a:spLocks/>
            </p:cNvSpPr>
            <p:nvPr/>
          </p:nvSpPr>
          <p:spPr bwMode="auto">
            <a:xfrm>
              <a:off x="71" y="375"/>
              <a:ext cx="36" cy="2"/>
            </a:xfrm>
            <a:custGeom>
              <a:avLst/>
              <a:gdLst>
                <a:gd name="T0" fmla="*/ 0 w 213"/>
                <a:gd name="T1" fmla="*/ 0 h 14"/>
                <a:gd name="T2" fmla="*/ 0 w 213"/>
                <a:gd name="T3" fmla="*/ 0 h 14"/>
                <a:gd name="T4" fmla="*/ 0 w 213"/>
                <a:gd name="T5" fmla="*/ 0 h 14"/>
                <a:gd name="T6" fmla="*/ 0 w 213"/>
                <a:gd name="T7" fmla="*/ 0 h 14"/>
                <a:gd name="T8" fmla="*/ 0 w 213"/>
                <a:gd name="T9" fmla="*/ 0 h 14"/>
                <a:gd name="T10" fmla="*/ 0 w 213"/>
                <a:gd name="T11" fmla="*/ 0 h 14"/>
                <a:gd name="T12" fmla="*/ 0 w 213"/>
                <a:gd name="T13" fmla="*/ 0 h 14"/>
                <a:gd name="T14" fmla="*/ 0 w 213"/>
                <a:gd name="T15" fmla="*/ 0 h 14"/>
                <a:gd name="T16" fmla="*/ 0 w 213"/>
                <a:gd name="T17" fmla="*/ 0 h 14"/>
                <a:gd name="T18" fmla="*/ 0 w 213"/>
                <a:gd name="T19" fmla="*/ 0 h 14"/>
                <a:gd name="T20" fmla="*/ 0 w 213"/>
                <a:gd name="T21" fmla="*/ 0 h 14"/>
                <a:gd name="T22" fmla="*/ 0 w 213"/>
                <a:gd name="T23" fmla="*/ 0 h 14"/>
                <a:gd name="T24" fmla="*/ 0 w 213"/>
                <a:gd name="T25" fmla="*/ 0 h 14"/>
                <a:gd name="T26" fmla="*/ 0 w 213"/>
                <a:gd name="T27" fmla="*/ 0 h 14"/>
                <a:gd name="T28" fmla="*/ 0 w 213"/>
                <a:gd name="T29" fmla="*/ 0 h 14"/>
                <a:gd name="T30" fmla="*/ 0 w 213"/>
                <a:gd name="T31" fmla="*/ 0 h 14"/>
                <a:gd name="T32" fmla="*/ 0 w 213"/>
                <a:gd name="T33" fmla="*/ 0 h 14"/>
                <a:gd name="T34" fmla="*/ 0 w 213"/>
                <a:gd name="T35" fmla="*/ 0 h 14"/>
                <a:gd name="T36" fmla="*/ 0 w 213"/>
                <a:gd name="T37" fmla="*/ 0 h 14"/>
                <a:gd name="T38" fmla="*/ 0 w 213"/>
                <a:gd name="T39" fmla="*/ 0 h 14"/>
                <a:gd name="T40" fmla="*/ 0 w 213"/>
                <a:gd name="T41" fmla="*/ 0 h 14"/>
                <a:gd name="T42" fmla="*/ 0 w 213"/>
                <a:gd name="T43" fmla="*/ 0 h 14"/>
                <a:gd name="T44" fmla="*/ 0 w 213"/>
                <a:gd name="T45" fmla="*/ 0 h 14"/>
                <a:gd name="T46" fmla="*/ 0 w 213"/>
                <a:gd name="T47" fmla="*/ 0 h 14"/>
                <a:gd name="T48" fmla="*/ 0 w 213"/>
                <a:gd name="T49" fmla="*/ 0 h 14"/>
                <a:gd name="T50" fmla="*/ 0 w 213"/>
                <a:gd name="T51" fmla="*/ 0 h 14"/>
                <a:gd name="T52" fmla="*/ 0 w 213"/>
                <a:gd name="T53" fmla="*/ 0 h 14"/>
                <a:gd name="T54" fmla="*/ 0 w 213"/>
                <a:gd name="T55" fmla="*/ 0 h 14"/>
                <a:gd name="T56" fmla="*/ 0 w 213"/>
                <a:gd name="T57" fmla="*/ 0 h 14"/>
                <a:gd name="T58" fmla="*/ 0 w 213"/>
                <a:gd name="T59" fmla="*/ 0 h 14"/>
                <a:gd name="T60" fmla="*/ 0 w 213"/>
                <a:gd name="T61" fmla="*/ 0 h 14"/>
                <a:gd name="T62" fmla="*/ 0 w 213"/>
                <a:gd name="T63" fmla="*/ 0 h 14"/>
                <a:gd name="T64" fmla="*/ 0 w 213"/>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3" h="14">
                  <a:moveTo>
                    <a:pt x="0" y="0"/>
                  </a:moveTo>
                  <a:lnTo>
                    <a:pt x="0" y="3"/>
                  </a:lnTo>
                  <a:lnTo>
                    <a:pt x="12" y="3"/>
                  </a:lnTo>
                  <a:lnTo>
                    <a:pt x="12" y="5"/>
                  </a:lnTo>
                  <a:lnTo>
                    <a:pt x="17" y="5"/>
                  </a:lnTo>
                  <a:lnTo>
                    <a:pt x="17" y="6"/>
                  </a:lnTo>
                  <a:lnTo>
                    <a:pt x="21" y="6"/>
                  </a:lnTo>
                  <a:lnTo>
                    <a:pt x="21" y="8"/>
                  </a:lnTo>
                  <a:lnTo>
                    <a:pt x="31" y="8"/>
                  </a:lnTo>
                  <a:lnTo>
                    <a:pt x="31" y="9"/>
                  </a:lnTo>
                  <a:lnTo>
                    <a:pt x="42" y="9"/>
                  </a:lnTo>
                  <a:lnTo>
                    <a:pt x="42" y="11"/>
                  </a:lnTo>
                  <a:lnTo>
                    <a:pt x="53" y="11"/>
                  </a:lnTo>
                  <a:lnTo>
                    <a:pt x="53" y="13"/>
                  </a:lnTo>
                  <a:lnTo>
                    <a:pt x="64" y="13"/>
                  </a:lnTo>
                  <a:lnTo>
                    <a:pt x="64" y="14"/>
                  </a:lnTo>
                  <a:lnTo>
                    <a:pt x="149" y="14"/>
                  </a:lnTo>
                  <a:lnTo>
                    <a:pt x="149" y="13"/>
                  </a:lnTo>
                  <a:lnTo>
                    <a:pt x="160" y="13"/>
                  </a:lnTo>
                  <a:lnTo>
                    <a:pt x="160" y="11"/>
                  </a:lnTo>
                  <a:lnTo>
                    <a:pt x="171" y="11"/>
                  </a:lnTo>
                  <a:lnTo>
                    <a:pt x="171" y="9"/>
                  </a:lnTo>
                  <a:lnTo>
                    <a:pt x="182" y="9"/>
                  </a:lnTo>
                  <a:lnTo>
                    <a:pt x="182" y="8"/>
                  </a:lnTo>
                  <a:lnTo>
                    <a:pt x="192" y="8"/>
                  </a:lnTo>
                  <a:lnTo>
                    <a:pt x="192" y="6"/>
                  </a:lnTo>
                  <a:lnTo>
                    <a:pt x="197" y="6"/>
                  </a:lnTo>
                  <a:lnTo>
                    <a:pt x="197" y="5"/>
                  </a:lnTo>
                  <a:lnTo>
                    <a:pt x="201" y="5"/>
                  </a:lnTo>
                  <a:lnTo>
                    <a:pt x="201" y="3"/>
                  </a:lnTo>
                  <a:lnTo>
                    <a:pt x="213" y="3"/>
                  </a:lnTo>
                  <a:lnTo>
                    <a:pt x="213"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60" name="Rectangle 21"/>
            <p:cNvSpPr>
              <a:spLocks noChangeArrowheads="1"/>
            </p:cNvSpPr>
            <p:nvPr/>
          </p:nvSpPr>
          <p:spPr bwMode="auto">
            <a:xfrm>
              <a:off x="19" y="321"/>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61" name="Rectangle 22"/>
            <p:cNvSpPr>
              <a:spLocks noChangeArrowheads="1"/>
            </p:cNvSpPr>
            <p:nvPr/>
          </p:nvSpPr>
          <p:spPr bwMode="auto">
            <a:xfrm>
              <a:off x="19" y="322"/>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62" name="Rectangle 23"/>
            <p:cNvSpPr>
              <a:spLocks noChangeArrowheads="1"/>
            </p:cNvSpPr>
            <p:nvPr/>
          </p:nvSpPr>
          <p:spPr bwMode="auto">
            <a:xfrm>
              <a:off x="19" y="324"/>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63" name="Freeform 24"/>
            <p:cNvSpPr>
              <a:spLocks/>
            </p:cNvSpPr>
            <p:nvPr/>
          </p:nvSpPr>
          <p:spPr bwMode="auto">
            <a:xfrm>
              <a:off x="19" y="325"/>
              <a:ext cx="1" cy="3"/>
            </a:xfrm>
            <a:custGeom>
              <a:avLst/>
              <a:gdLst>
                <a:gd name="T0" fmla="*/ 0 w 4"/>
                <a:gd name="T1" fmla="*/ 0 h 17"/>
                <a:gd name="T2" fmla="*/ 0 w 4"/>
                <a:gd name="T3" fmla="*/ 0 h 17"/>
                <a:gd name="T4" fmla="*/ 0 w 4"/>
                <a:gd name="T5" fmla="*/ 0 h 17"/>
                <a:gd name="T6" fmla="*/ 0 w 4"/>
                <a:gd name="T7" fmla="*/ 0 h 17"/>
                <a:gd name="T8" fmla="*/ 0 w 4"/>
                <a:gd name="T9" fmla="*/ 0 h 17"/>
                <a:gd name="T10" fmla="*/ 0 w 4"/>
                <a:gd name="T11" fmla="*/ 0 h 17"/>
                <a:gd name="T12" fmla="*/ 0 w 4"/>
                <a:gd name="T13" fmla="*/ 0 h 17"/>
                <a:gd name="T14" fmla="*/ 0 w 4"/>
                <a:gd name="T15" fmla="*/ 0 h 17"/>
                <a:gd name="T16" fmla="*/ 0 w 4"/>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7">
                  <a:moveTo>
                    <a:pt x="0" y="0"/>
                  </a:moveTo>
                  <a:lnTo>
                    <a:pt x="0" y="8"/>
                  </a:lnTo>
                  <a:lnTo>
                    <a:pt x="2" y="8"/>
                  </a:lnTo>
                  <a:lnTo>
                    <a:pt x="2" y="17"/>
                  </a:lnTo>
                  <a:lnTo>
                    <a:pt x="4" y="17"/>
                  </a:lnTo>
                  <a:lnTo>
                    <a:pt x="4" y="8"/>
                  </a:lnTo>
                  <a:lnTo>
                    <a:pt x="2" y="8"/>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64" name="Rectangle 25"/>
            <p:cNvSpPr>
              <a:spLocks noChangeArrowheads="1"/>
            </p:cNvSpPr>
            <p:nvPr/>
          </p:nvSpPr>
          <p:spPr bwMode="auto">
            <a:xfrm>
              <a:off x="20" y="328"/>
              <a:ext cx="0"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65" name="Freeform 26"/>
            <p:cNvSpPr>
              <a:spLocks/>
            </p:cNvSpPr>
            <p:nvPr/>
          </p:nvSpPr>
          <p:spPr bwMode="auto">
            <a:xfrm>
              <a:off x="20" y="329"/>
              <a:ext cx="1" cy="2"/>
            </a:xfrm>
            <a:custGeom>
              <a:avLst/>
              <a:gdLst>
                <a:gd name="T0" fmla="*/ 0 w 5"/>
                <a:gd name="T1" fmla="*/ 0 h 17"/>
                <a:gd name="T2" fmla="*/ 0 w 5"/>
                <a:gd name="T3" fmla="*/ 0 h 17"/>
                <a:gd name="T4" fmla="*/ 0 w 5"/>
                <a:gd name="T5" fmla="*/ 0 h 17"/>
                <a:gd name="T6" fmla="*/ 0 w 5"/>
                <a:gd name="T7" fmla="*/ 0 h 17"/>
                <a:gd name="T8" fmla="*/ 0 w 5"/>
                <a:gd name="T9" fmla="*/ 0 h 17"/>
                <a:gd name="T10" fmla="*/ 0 w 5"/>
                <a:gd name="T11" fmla="*/ 0 h 17"/>
                <a:gd name="T12" fmla="*/ 0 w 5"/>
                <a:gd name="T13" fmla="*/ 0 h 17"/>
                <a:gd name="T14" fmla="*/ 0 w 5"/>
                <a:gd name="T15" fmla="*/ 0 h 17"/>
                <a:gd name="T16" fmla="*/ 0 w 5"/>
                <a:gd name="T17" fmla="*/ 0 h 17"/>
                <a:gd name="T18" fmla="*/ 0 w 5"/>
                <a:gd name="T19" fmla="*/ 0 h 17"/>
                <a:gd name="T20" fmla="*/ 0 w 5"/>
                <a:gd name="T21" fmla="*/ 0 h 17"/>
                <a:gd name="T22" fmla="*/ 0 w 5"/>
                <a:gd name="T23" fmla="*/ 0 h 17"/>
                <a:gd name="T24" fmla="*/ 0 w 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17">
                  <a:moveTo>
                    <a:pt x="0" y="0"/>
                  </a:moveTo>
                  <a:lnTo>
                    <a:pt x="0" y="3"/>
                  </a:lnTo>
                  <a:lnTo>
                    <a:pt x="2" y="3"/>
                  </a:lnTo>
                  <a:lnTo>
                    <a:pt x="2" y="12"/>
                  </a:lnTo>
                  <a:lnTo>
                    <a:pt x="3" y="12"/>
                  </a:lnTo>
                  <a:lnTo>
                    <a:pt x="3" y="17"/>
                  </a:lnTo>
                  <a:lnTo>
                    <a:pt x="5" y="17"/>
                  </a:lnTo>
                  <a:lnTo>
                    <a:pt x="5" y="10"/>
                  </a:lnTo>
                  <a:lnTo>
                    <a:pt x="3" y="10"/>
                  </a:lnTo>
                  <a:lnTo>
                    <a:pt x="3" y="3"/>
                  </a:lnTo>
                  <a:lnTo>
                    <a:pt x="2" y="3"/>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66" name="Freeform 27"/>
            <p:cNvSpPr>
              <a:spLocks/>
            </p:cNvSpPr>
            <p:nvPr/>
          </p:nvSpPr>
          <p:spPr bwMode="auto">
            <a:xfrm>
              <a:off x="110" y="314"/>
              <a:ext cx="18" cy="15"/>
            </a:xfrm>
            <a:custGeom>
              <a:avLst/>
              <a:gdLst>
                <a:gd name="T0" fmla="*/ 0 w 108"/>
                <a:gd name="T1" fmla="*/ 0 h 104"/>
                <a:gd name="T2" fmla="*/ 0 w 108"/>
                <a:gd name="T3" fmla="*/ 0 h 104"/>
                <a:gd name="T4" fmla="*/ 0 w 108"/>
                <a:gd name="T5" fmla="*/ 0 h 104"/>
                <a:gd name="T6" fmla="*/ 0 w 108"/>
                <a:gd name="T7" fmla="*/ 0 h 104"/>
                <a:gd name="T8" fmla="*/ 0 w 108"/>
                <a:gd name="T9" fmla="*/ 0 h 104"/>
                <a:gd name="T10" fmla="*/ 0 w 108"/>
                <a:gd name="T11" fmla="*/ 0 h 104"/>
                <a:gd name="T12" fmla="*/ 0 w 108"/>
                <a:gd name="T13" fmla="*/ 0 h 104"/>
                <a:gd name="T14" fmla="*/ 0 w 108"/>
                <a:gd name="T15" fmla="*/ 0 h 104"/>
                <a:gd name="T16" fmla="*/ 0 w 108"/>
                <a:gd name="T17" fmla="*/ 0 h 104"/>
                <a:gd name="T18" fmla="*/ 0 w 108"/>
                <a:gd name="T19" fmla="*/ 0 h 104"/>
                <a:gd name="T20" fmla="*/ 0 w 108"/>
                <a:gd name="T21" fmla="*/ 0 h 104"/>
                <a:gd name="T22" fmla="*/ 0 w 108"/>
                <a:gd name="T23" fmla="*/ 0 h 104"/>
                <a:gd name="T24" fmla="*/ 0 w 108"/>
                <a:gd name="T25" fmla="*/ 0 h 104"/>
                <a:gd name="T26" fmla="*/ 0 w 108"/>
                <a:gd name="T27" fmla="*/ 0 h 104"/>
                <a:gd name="T28" fmla="*/ 0 w 108"/>
                <a:gd name="T29" fmla="*/ 0 h 104"/>
                <a:gd name="T30" fmla="*/ 0 w 108"/>
                <a:gd name="T31" fmla="*/ 0 h 104"/>
                <a:gd name="T32" fmla="*/ 0 w 108"/>
                <a:gd name="T33" fmla="*/ 0 h 104"/>
                <a:gd name="T34" fmla="*/ 0 w 108"/>
                <a:gd name="T35" fmla="*/ 0 h 104"/>
                <a:gd name="T36" fmla="*/ 0 w 108"/>
                <a:gd name="T37" fmla="*/ 0 h 104"/>
                <a:gd name="T38" fmla="*/ 0 w 108"/>
                <a:gd name="T39" fmla="*/ 0 h 104"/>
                <a:gd name="T40" fmla="*/ 0 w 108"/>
                <a:gd name="T41" fmla="*/ 0 h 104"/>
                <a:gd name="T42" fmla="*/ 0 w 108"/>
                <a:gd name="T43" fmla="*/ 0 h 104"/>
                <a:gd name="T44" fmla="*/ 0 w 108"/>
                <a:gd name="T45" fmla="*/ 0 h 104"/>
                <a:gd name="T46" fmla="*/ 0 w 108"/>
                <a:gd name="T47" fmla="*/ 0 h 104"/>
                <a:gd name="T48" fmla="*/ 0 w 108"/>
                <a:gd name="T49" fmla="*/ 0 h 104"/>
                <a:gd name="T50" fmla="*/ 0 w 108"/>
                <a:gd name="T51" fmla="*/ 0 h 104"/>
                <a:gd name="T52" fmla="*/ 0 w 108"/>
                <a:gd name="T53" fmla="*/ 0 h 104"/>
                <a:gd name="T54" fmla="*/ 0 w 108"/>
                <a:gd name="T55" fmla="*/ 0 h 104"/>
                <a:gd name="T56" fmla="*/ 0 w 108"/>
                <a:gd name="T57" fmla="*/ 0 h 104"/>
                <a:gd name="T58" fmla="*/ 0 w 108"/>
                <a:gd name="T59" fmla="*/ 0 h 104"/>
                <a:gd name="T60" fmla="*/ 0 w 108"/>
                <a:gd name="T61" fmla="*/ 0 h 104"/>
                <a:gd name="T62" fmla="*/ 0 w 108"/>
                <a:gd name="T63" fmla="*/ 0 h 104"/>
                <a:gd name="T64" fmla="*/ 0 w 108"/>
                <a:gd name="T65" fmla="*/ 0 h 104"/>
                <a:gd name="T66" fmla="*/ 0 w 108"/>
                <a:gd name="T67" fmla="*/ 0 h 104"/>
                <a:gd name="T68" fmla="*/ 0 w 108"/>
                <a:gd name="T69" fmla="*/ 0 h 104"/>
                <a:gd name="T70" fmla="*/ 0 w 108"/>
                <a:gd name="T71" fmla="*/ 0 h 104"/>
                <a:gd name="T72" fmla="*/ 0 w 108"/>
                <a:gd name="T73" fmla="*/ 0 h 104"/>
                <a:gd name="T74" fmla="*/ 0 w 108"/>
                <a:gd name="T75" fmla="*/ 0 h 104"/>
                <a:gd name="T76" fmla="*/ 0 w 108"/>
                <a:gd name="T77" fmla="*/ 0 h 104"/>
                <a:gd name="T78" fmla="*/ 0 w 108"/>
                <a:gd name="T79" fmla="*/ 0 h 104"/>
                <a:gd name="T80" fmla="*/ 0 w 108"/>
                <a:gd name="T81" fmla="*/ 0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8" h="104">
                  <a:moveTo>
                    <a:pt x="15" y="0"/>
                  </a:moveTo>
                  <a:lnTo>
                    <a:pt x="15" y="21"/>
                  </a:lnTo>
                  <a:lnTo>
                    <a:pt x="13" y="21"/>
                  </a:lnTo>
                  <a:lnTo>
                    <a:pt x="13" y="45"/>
                  </a:lnTo>
                  <a:lnTo>
                    <a:pt x="12" y="45"/>
                  </a:lnTo>
                  <a:lnTo>
                    <a:pt x="12" y="51"/>
                  </a:lnTo>
                  <a:lnTo>
                    <a:pt x="10" y="51"/>
                  </a:lnTo>
                  <a:lnTo>
                    <a:pt x="10" y="67"/>
                  </a:lnTo>
                  <a:lnTo>
                    <a:pt x="8" y="67"/>
                  </a:lnTo>
                  <a:lnTo>
                    <a:pt x="8" y="76"/>
                  </a:lnTo>
                  <a:lnTo>
                    <a:pt x="6" y="76"/>
                  </a:lnTo>
                  <a:lnTo>
                    <a:pt x="6" y="80"/>
                  </a:lnTo>
                  <a:lnTo>
                    <a:pt x="4" y="80"/>
                  </a:lnTo>
                  <a:lnTo>
                    <a:pt x="4" y="84"/>
                  </a:lnTo>
                  <a:lnTo>
                    <a:pt x="3" y="84"/>
                  </a:lnTo>
                  <a:lnTo>
                    <a:pt x="3" y="88"/>
                  </a:lnTo>
                  <a:lnTo>
                    <a:pt x="1" y="88"/>
                  </a:lnTo>
                  <a:lnTo>
                    <a:pt x="1" y="97"/>
                  </a:lnTo>
                  <a:lnTo>
                    <a:pt x="0" y="97"/>
                  </a:lnTo>
                  <a:lnTo>
                    <a:pt x="0" y="104"/>
                  </a:lnTo>
                  <a:lnTo>
                    <a:pt x="94" y="104"/>
                  </a:lnTo>
                  <a:lnTo>
                    <a:pt x="94" y="102"/>
                  </a:lnTo>
                  <a:lnTo>
                    <a:pt x="95" y="102"/>
                  </a:lnTo>
                  <a:lnTo>
                    <a:pt x="95" y="96"/>
                  </a:lnTo>
                  <a:lnTo>
                    <a:pt x="97" y="96"/>
                  </a:lnTo>
                  <a:lnTo>
                    <a:pt x="97" y="93"/>
                  </a:lnTo>
                  <a:lnTo>
                    <a:pt x="99" y="93"/>
                  </a:lnTo>
                  <a:lnTo>
                    <a:pt x="99" y="85"/>
                  </a:lnTo>
                  <a:lnTo>
                    <a:pt x="100" y="85"/>
                  </a:lnTo>
                  <a:lnTo>
                    <a:pt x="100" y="77"/>
                  </a:lnTo>
                  <a:lnTo>
                    <a:pt x="102" y="77"/>
                  </a:lnTo>
                  <a:lnTo>
                    <a:pt x="102" y="68"/>
                  </a:lnTo>
                  <a:lnTo>
                    <a:pt x="103" y="68"/>
                  </a:lnTo>
                  <a:lnTo>
                    <a:pt x="103" y="60"/>
                  </a:lnTo>
                  <a:lnTo>
                    <a:pt x="105" y="60"/>
                  </a:lnTo>
                  <a:lnTo>
                    <a:pt x="105" y="43"/>
                  </a:lnTo>
                  <a:lnTo>
                    <a:pt x="107" y="43"/>
                  </a:lnTo>
                  <a:lnTo>
                    <a:pt x="107" y="25"/>
                  </a:lnTo>
                  <a:lnTo>
                    <a:pt x="108" y="25"/>
                  </a:lnTo>
                  <a:lnTo>
                    <a:pt x="108" y="0"/>
                  </a:lnTo>
                  <a:lnTo>
                    <a:pt x="15"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67" name="Rectangle 28"/>
            <p:cNvSpPr>
              <a:spLocks noChangeArrowheads="1"/>
            </p:cNvSpPr>
            <p:nvPr/>
          </p:nvSpPr>
          <p:spPr bwMode="auto">
            <a:xfrm>
              <a:off x="18" y="317"/>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68" name="Freeform 29"/>
            <p:cNvSpPr>
              <a:spLocks/>
            </p:cNvSpPr>
            <p:nvPr/>
          </p:nvSpPr>
          <p:spPr bwMode="auto">
            <a:xfrm>
              <a:off x="21" y="329"/>
              <a:ext cx="105" cy="36"/>
            </a:xfrm>
            <a:custGeom>
              <a:avLst/>
              <a:gdLst>
                <a:gd name="T0" fmla="*/ 0 w 630"/>
                <a:gd name="T1" fmla="*/ 0 h 251"/>
                <a:gd name="T2" fmla="*/ 0 w 630"/>
                <a:gd name="T3" fmla="*/ 0 h 251"/>
                <a:gd name="T4" fmla="*/ 0 w 630"/>
                <a:gd name="T5" fmla="*/ 0 h 251"/>
                <a:gd name="T6" fmla="*/ 0 w 630"/>
                <a:gd name="T7" fmla="*/ 0 h 251"/>
                <a:gd name="T8" fmla="*/ 0 w 630"/>
                <a:gd name="T9" fmla="*/ 0 h 251"/>
                <a:gd name="T10" fmla="*/ 0 w 630"/>
                <a:gd name="T11" fmla="*/ 0 h 251"/>
                <a:gd name="T12" fmla="*/ 0 w 630"/>
                <a:gd name="T13" fmla="*/ 0 h 251"/>
                <a:gd name="T14" fmla="*/ 0 w 630"/>
                <a:gd name="T15" fmla="*/ 0 h 251"/>
                <a:gd name="T16" fmla="*/ 0 w 630"/>
                <a:gd name="T17" fmla="*/ 0 h 251"/>
                <a:gd name="T18" fmla="*/ 0 w 630"/>
                <a:gd name="T19" fmla="*/ 0 h 251"/>
                <a:gd name="T20" fmla="*/ 0 w 630"/>
                <a:gd name="T21" fmla="*/ 0 h 251"/>
                <a:gd name="T22" fmla="*/ 0 w 630"/>
                <a:gd name="T23" fmla="*/ 0 h 251"/>
                <a:gd name="T24" fmla="*/ 0 w 630"/>
                <a:gd name="T25" fmla="*/ 0 h 251"/>
                <a:gd name="T26" fmla="*/ 0 w 630"/>
                <a:gd name="T27" fmla="*/ 0 h 251"/>
                <a:gd name="T28" fmla="*/ 0 w 630"/>
                <a:gd name="T29" fmla="*/ 0 h 251"/>
                <a:gd name="T30" fmla="*/ 0 w 630"/>
                <a:gd name="T31" fmla="*/ 0 h 251"/>
                <a:gd name="T32" fmla="*/ 0 w 630"/>
                <a:gd name="T33" fmla="*/ 0 h 251"/>
                <a:gd name="T34" fmla="*/ 0 w 630"/>
                <a:gd name="T35" fmla="*/ 0 h 251"/>
                <a:gd name="T36" fmla="*/ 0 w 630"/>
                <a:gd name="T37" fmla="*/ 0 h 251"/>
                <a:gd name="T38" fmla="*/ 0 w 630"/>
                <a:gd name="T39" fmla="*/ 0 h 251"/>
                <a:gd name="T40" fmla="*/ 0 w 630"/>
                <a:gd name="T41" fmla="*/ 0 h 251"/>
                <a:gd name="T42" fmla="*/ 0 w 630"/>
                <a:gd name="T43" fmla="*/ 0 h 251"/>
                <a:gd name="T44" fmla="*/ 1 w 630"/>
                <a:gd name="T45" fmla="*/ 0 h 251"/>
                <a:gd name="T46" fmla="*/ 1 w 630"/>
                <a:gd name="T47" fmla="*/ 0 h 251"/>
                <a:gd name="T48" fmla="*/ 1 w 630"/>
                <a:gd name="T49" fmla="*/ 0 h 251"/>
                <a:gd name="T50" fmla="*/ 1 w 630"/>
                <a:gd name="T51" fmla="*/ 0 h 251"/>
                <a:gd name="T52" fmla="*/ 1 w 630"/>
                <a:gd name="T53" fmla="*/ 0 h 251"/>
                <a:gd name="T54" fmla="*/ 1 w 630"/>
                <a:gd name="T55" fmla="*/ 0 h 251"/>
                <a:gd name="T56" fmla="*/ 1 w 630"/>
                <a:gd name="T57" fmla="*/ 0 h 251"/>
                <a:gd name="T58" fmla="*/ 1 w 630"/>
                <a:gd name="T59" fmla="*/ 0 h 251"/>
                <a:gd name="T60" fmla="*/ 1 w 630"/>
                <a:gd name="T61" fmla="*/ 0 h 251"/>
                <a:gd name="T62" fmla="*/ 1 w 630"/>
                <a:gd name="T63" fmla="*/ 0 h 251"/>
                <a:gd name="T64" fmla="*/ 1 w 630"/>
                <a:gd name="T65" fmla="*/ 0 h 251"/>
                <a:gd name="T66" fmla="*/ 0 w 630"/>
                <a:gd name="T67" fmla="*/ 0 h 251"/>
                <a:gd name="T68" fmla="*/ 0 w 630"/>
                <a:gd name="T69" fmla="*/ 0 h 251"/>
                <a:gd name="T70" fmla="*/ 0 w 630"/>
                <a:gd name="T71" fmla="*/ 0 h 251"/>
                <a:gd name="T72" fmla="*/ 0 w 630"/>
                <a:gd name="T73" fmla="*/ 0 h 251"/>
                <a:gd name="T74" fmla="*/ 0 w 630"/>
                <a:gd name="T75" fmla="*/ 0 h 251"/>
                <a:gd name="T76" fmla="*/ 0 w 630"/>
                <a:gd name="T77" fmla="*/ 0 h 251"/>
                <a:gd name="T78" fmla="*/ 0 w 630"/>
                <a:gd name="T79" fmla="*/ 0 h 251"/>
                <a:gd name="T80" fmla="*/ 0 w 630"/>
                <a:gd name="T81" fmla="*/ 0 h 251"/>
                <a:gd name="T82" fmla="*/ 0 w 630"/>
                <a:gd name="T83" fmla="*/ 0 h 251"/>
                <a:gd name="T84" fmla="*/ 0 w 630"/>
                <a:gd name="T85" fmla="*/ 0 h 251"/>
                <a:gd name="T86" fmla="*/ 0 w 630"/>
                <a:gd name="T87" fmla="*/ 0 h 251"/>
                <a:gd name="T88" fmla="*/ 0 w 630"/>
                <a:gd name="T89" fmla="*/ 0 h 251"/>
                <a:gd name="T90" fmla="*/ 0 w 630"/>
                <a:gd name="T91" fmla="*/ 0 h 251"/>
                <a:gd name="T92" fmla="*/ 0 w 630"/>
                <a:gd name="T93" fmla="*/ 0 h 251"/>
                <a:gd name="T94" fmla="*/ 0 w 630"/>
                <a:gd name="T95" fmla="*/ 0 h 251"/>
                <a:gd name="T96" fmla="*/ 0 w 630"/>
                <a:gd name="T97" fmla="*/ 0 h 251"/>
                <a:gd name="T98" fmla="*/ 0 w 630"/>
                <a:gd name="T99" fmla="*/ 0 h 251"/>
                <a:gd name="T100" fmla="*/ 0 w 630"/>
                <a:gd name="T101" fmla="*/ 0 h 251"/>
                <a:gd name="T102" fmla="*/ 0 w 630"/>
                <a:gd name="T103" fmla="*/ 0 h 251"/>
                <a:gd name="T104" fmla="*/ 0 w 630"/>
                <a:gd name="T105" fmla="*/ 0 h 251"/>
                <a:gd name="T106" fmla="*/ 0 w 630"/>
                <a:gd name="T107" fmla="*/ 0 h 251"/>
                <a:gd name="T108" fmla="*/ 0 w 630"/>
                <a:gd name="T109" fmla="*/ 0 h 251"/>
                <a:gd name="T110" fmla="*/ 0 w 630"/>
                <a:gd name="T111" fmla="*/ 0 h 251"/>
                <a:gd name="T112" fmla="*/ 0 w 630"/>
                <a:gd name="T113" fmla="*/ 0 h 251"/>
                <a:gd name="T114" fmla="*/ 0 w 630"/>
                <a:gd name="T115" fmla="*/ 0 h 2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0" h="251">
                  <a:moveTo>
                    <a:pt x="0" y="0"/>
                  </a:moveTo>
                  <a:lnTo>
                    <a:pt x="0" y="5"/>
                  </a:lnTo>
                  <a:lnTo>
                    <a:pt x="2" y="5"/>
                  </a:lnTo>
                  <a:lnTo>
                    <a:pt x="2" y="9"/>
                  </a:lnTo>
                  <a:lnTo>
                    <a:pt x="5" y="9"/>
                  </a:lnTo>
                  <a:lnTo>
                    <a:pt x="5" y="15"/>
                  </a:lnTo>
                  <a:lnTo>
                    <a:pt x="6" y="15"/>
                  </a:lnTo>
                  <a:lnTo>
                    <a:pt x="6" y="22"/>
                  </a:lnTo>
                  <a:lnTo>
                    <a:pt x="8" y="22"/>
                  </a:lnTo>
                  <a:lnTo>
                    <a:pt x="8" y="25"/>
                  </a:lnTo>
                  <a:lnTo>
                    <a:pt x="9" y="25"/>
                  </a:lnTo>
                  <a:lnTo>
                    <a:pt x="9" y="31"/>
                  </a:lnTo>
                  <a:lnTo>
                    <a:pt x="11" y="31"/>
                  </a:lnTo>
                  <a:lnTo>
                    <a:pt x="11" y="34"/>
                  </a:lnTo>
                  <a:lnTo>
                    <a:pt x="13" y="34"/>
                  </a:lnTo>
                  <a:lnTo>
                    <a:pt x="13" y="39"/>
                  </a:lnTo>
                  <a:lnTo>
                    <a:pt x="14" y="39"/>
                  </a:lnTo>
                  <a:lnTo>
                    <a:pt x="14" y="42"/>
                  </a:lnTo>
                  <a:lnTo>
                    <a:pt x="16" y="42"/>
                  </a:lnTo>
                  <a:lnTo>
                    <a:pt x="16" y="45"/>
                  </a:lnTo>
                  <a:lnTo>
                    <a:pt x="17" y="45"/>
                  </a:lnTo>
                  <a:lnTo>
                    <a:pt x="17" y="49"/>
                  </a:lnTo>
                  <a:lnTo>
                    <a:pt x="19" y="49"/>
                  </a:lnTo>
                  <a:lnTo>
                    <a:pt x="19" y="54"/>
                  </a:lnTo>
                  <a:lnTo>
                    <a:pt x="21" y="54"/>
                  </a:lnTo>
                  <a:lnTo>
                    <a:pt x="21" y="57"/>
                  </a:lnTo>
                  <a:lnTo>
                    <a:pt x="22" y="57"/>
                  </a:lnTo>
                  <a:lnTo>
                    <a:pt x="22" y="62"/>
                  </a:lnTo>
                  <a:lnTo>
                    <a:pt x="24" y="62"/>
                  </a:lnTo>
                  <a:lnTo>
                    <a:pt x="24" y="65"/>
                  </a:lnTo>
                  <a:lnTo>
                    <a:pt x="25" y="65"/>
                  </a:lnTo>
                  <a:lnTo>
                    <a:pt x="27" y="69"/>
                  </a:lnTo>
                  <a:lnTo>
                    <a:pt x="29" y="73"/>
                  </a:lnTo>
                  <a:lnTo>
                    <a:pt x="30" y="76"/>
                  </a:lnTo>
                  <a:lnTo>
                    <a:pt x="32" y="79"/>
                  </a:lnTo>
                  <a:lnTo>
                    <a:pt x="33" y="82"/>
                  </a:lnTo>
                  <a:lnTo>
                    <a:pt x="35" y="82"/>
                  </a:lnTo>
                  <a:lnTo>
                    <a:pt x="35" y="85"/>
                  </a:lnTo>
                  <a:lnTo>
                    <a:pt x="37" y="85"/>
                  </a:lnTo>
                  <a:lnTo>
                    <a:pt x="38" y="90"/>
                  </a:lnTo>
                  <a:lnTo>
                    <a:pt x="40" y="93"/>
                  </a:lnTo>
                  <a:lnTo>
                    <a:pt x="41" y="96"/>
                  </a:lnTo>
                  <a:lnTo>
                    <a:pt x="44" y="96"/>
                  </a:lnTo>
                  <a:lnTo>
                    <a:pt x="44" y="99"/>
                  </a:lnTo>
                  <a:lnTo>
                    <a:pt x="46" y="99"/>
                  </a:lnTo>
                  <a:lnTo>
                    <a:pt x="46" y="102"/>
                  </a:lnTo>
                  <a:lnTo>
                    <a:pt x="47" y="102"/>
                  </a:lnTo>
                  <a:lnTo>
                    <a:pt x="49" y="106"/>
                  </a:lnTo>
                  <a:lnTo>
                    <a:pt x="50" y="110"/>
                  </a:lnTo>
                  <a:lnTo>
                    <a:pt x="52" y="110"/>
                  </a:lnTo>
                  <a:lnTo>
                    <a:pt x="54" y="113"/>
                  </a:lnTo>
                  <a:lnTo>
                    <a:pt x="55" y="116"/>
                  </a:lnTo>
                  <a:lnTo>
                    <a:pt x="57" y="116"/>
                  </a:lnTo>
                  <a:lnTo>
                    <a:pt x="58" y="119"/>
                  </a:lnTo>
                  <a:lnTo>
                    <a:pt x="60" y="123"/>
                  </a:lnTo>
                  <a:lnTo>
                    <a:pt x="62" y="123"/>
                  </a:lnTo>
                  <a:lnTo>
                    <a:pt x="63" y="126"/>
                  </a:lnTo>
                  <a:lnTo>
                    <a:pt x="65" y="126"/>
                  </a:lnTo>
                  <a:lnTo>
                    <a:pt x="66" y="130"/>
                  </a:lnTo>
                  <a:lnTo>
                    <a:pt x="68" y="130"/>
                  </a:lnTo>
                  <a:lnTo>
                    <a:pt x="68" y="133"/>
                  </a:lnTo>
                  <a:lnTo>
                    <a:pt x="70" y="133"/>
                  </a:lnTo>
                  <a:lnTo>
                    <a:pt x="71" y="136"/>
                  </a:lnTo>
                  <a:lnTo>
                    <a:pt x="73" y="136"/>
                  </a:lnTo>
                  <a:lnTo>
                    <a:pt x="74" y="140"/>
                  </a:lnTo>
                  <a:lnTo>
                    <a:pt x="76" y="140"/>
                  </a:lnTo>
                  <a:lnTo>
                    <a:pt x="78" y="143"/>
                  </a:lnTo>
                  <a:lnTo>
                    <a:pt x="79" y="143"/>
                  </a:lnTo>
                  <a:lnTo>
                    <a:pt x="79" y="147"/>
                  </a:lnTo>
                  <a:lnTo>
                    <a:pt x="82" y="147"/>
                  </a:lnTo>
                  <a:lnTo>
                    <a:pt x="83" y="150"/>
                  </a:lnTo>
                  <a:lnTo>
                    <a:pt x="85" y="150"/>
                  </a:lnTo>
                  <a:lnTo>
                    <a:pt x="87" y="153"/>
                  </a:lnTo>
                  <a:lnTo>
                    <a:pt x="88" y="153"/>
                  </a:lnTo>
                  <a:lnTo>
                    <a:pt x="90" y="157"/>
                  </a:lnTo>
                  <a:lnTo>
                    <a:pt x="93" y="157"/>
                  </a:lnTo>
                  <a:lnTo>
                    <a:pt x="95" y="160"/>
                  </a:lnTo>
                  <a:lnTo>
                    <a:pt x="96" y="160"/>
                  </a:lnTo>
                  <a:lnTo>
                    <a:pt x="96" y="163"/>
                  </a:lnTo>
                  <a:lnTo>
                    <a:pt x="98" y="163"/>
                  </a:lnTo>
                  <a:lnTo>
                    <a:pt x="99" y="167"/>
                  </a:lnTo>
                  <a:lnTo>
                    <a:pt x="101" y="167"/>
                  </a:lnTo>
                  <a:lnTo>
                    <a:pt x="101" y="169"/>
                  </a:lnTo>
                  <a:lnTo>
                    <a:pt x="104" y="169"/>
                  </a:lnTo>
                  <a:lnTo>
                    <a:pt x="106" y="172"/>
                  </a:lnTo>
                  <a:lnTo>
                    <a:pt x="107" y="172"/>
                  </a:lnTo>
                  <a:lnTo>
                    <a:pt x="107" y="174"/>
                  </a:lnTo>
                  <a:lnTo>
                    <a:pt x="111" y="174"/>
                  </a:lnTo>
                  <a:lnTo>
                    <a:pt x="112" y="177"/>
                  </a:lnTo>
                  <a:lnTo>
                    <a:pt x="114" y="177"/>
                  </a:lnTo>
                  <a:lnTo>
                    <a:pt x="114" y="178"/>
                  </a:lnTo>
                  <a:lnTo>
                    <a:pt x="117" y="178"/>
                  </a:lnTo>
                  <a:lnTo>
                    <a:pt x="120" y="182"/>
                  </a:lnTo>
                  <a:lnTo>
                    <a:pt x="121" y="182"/>
                  </a:lnTo>
                  <a:lnTo>
                    <a:pt x="121" y="183"/>
                  </a:lnTo>
                  <a:lnTo>
                    <a:pt x="124" y="183"/>
                  </a:lnTo>
                  <a:lnTo>
                    <a:pt x="126" y="187"/>
                  </a:lnTo>
                  <a:lnTo>
                    <a:pt x="128" y="187"/>
                  </a:lnTo>
                  <a:lnTo>
                    <a:pt x="128" y="189"/>
                  </a:lnTo>
                  <a:lnTo>
                    <a:pt x="131" y="189"/>
                  </a:lnTo>
                  <a:lnTo>
                    <a:pt x="132" y="192"/>
                  </a:lnTo>
                  <a:lnTo>
                    <a:pt x="134" y="192"/>
                  </a:lnTo>
                  <a:lnTo>
                    <a:pt x="134" y="194"/>
                  </a:lnTo>
                  <a:lnTo>
                    <a:pt x="137" y="194"/>
                  </a:lnTo>
                  <a:lnTo>
                    <a:pt x="139" y="197"/>
                  </a:lnTo>
                  <a:lnTo>
                    <a:pt x="140" y="197"/>
                  </a:lnTo>
                  <a:lnTo>
                    <a:pt x="140" y="199"/>
                  </a:lnTo>
                  <a:lnTo>
                    <a:pt x="144" y="199"/>
                  </a:lnTo>
                  <a:lnTo>
                    <a:pt x="145" y="202"/>
                  </a:lnTo>
                  <a:lnTo>
                    <a:pt x="148" y="202"/>
                  </a:lnTo>
                  <a:lnTo>
                    <a:pt x="148" y="203"/>
                  </a:lnTo>
                  <a:lnTo>
                    <a:pt x="152" y="203"/>
                  </a:lnTo>
                  <a:lnTo>
                    <a:pt x="153" y="208"/>
                  </a:lnTo>
                  <a:lnTo>
                    <a:pt x="156" y="208"/>
                  </a:lnTo>
                  <a:lnTo>
                    <a:pt x="159" y="211"/>
                  </a:lnTo>
                  <a:lnTo>
                    <a:pt x="162" y="211"/>
                  </a:lnTo>
                  <a:lnTo>
                    <a:pt x="162" y="212"/>
                  </a:lnTo>
                  <a:lnTo>
                    <a:pt x="165" y="212"/>
                  </a:lnTo>
                  <a:lnTo>
                    <a:pt x="165" y="214"/>
                  </a:lnTo>
                  <a:lnTo>
                    <a:pt x="168" y="214"/>
                  </a:lnTo>
                  <a:lnTo>
                    <a:pt x="168" y="216"/>
                  </a:lnTo>
                  <a:lnTo>
                    <a:pt x="173" y="216"/>
                  </a:lnTo>
                  <a:lnTo>
                    <a:pt x="173" y="217"/>
                  </a:lnTo>
                  <a:lnTo>
                    <a:pt x="176" y="217"/>
                  </a:lnTo>
                  <a:lnTo>
                    <a:pt x="176" y="219"/>
                  </a:lnTo>
                  <a:lnTo>
                    <a:pt x="180" y="219"/>
                  </a:lnTo>
                  <a:lnTo>
                    <a:pt x="180" y="220"/>
                  </a:lnTo>
                  <a:lnTo>
                    <a:pt x="183" y="220"/>
                  </a:lnTo>
                  <a:lnTo>
                    <a:pt x="184" y="224"/>
                  </a:lnTo>
                  <a:lnTo>
                    <a:pt x="188" y="224"/>
                  </a:lnTo>
                  <a:lnTo>
                    <a:pt x="188" y="225"/>
                  </a:lnTo>
                  <a:lnTo>
                    <a:pt x="194" y="225"/>
                  </a:lnTo>
                  <a:lnTo>
                    <a:pt x="194" y="228"/>
                  </a:lnTo>
                  <a:lnTo>
                    <a:pt x="198" y="228"/>
                  </a:lnTo>
                  <a:lnTo>
                    <a:pt x="198" y="229"/>
                  </a:lnTo>
                  <a:lnTo>
                    <a:pt x="203" y="229"/>
                  </a:lnTo>
                  <a:lnTo>
                    <a:pt x="203" y="231"/>
                  </a:lnTo>
                  <a:lnTo>
                    <a:pt x="206" y="231"/>
                  </a:lnTo>
                  <a:lnTo>
                    <a:pt x="206" y="233"/>
                  </a:lnTo>
                  <a:lnTo>
                    <a:pt x="211" y="233"/>
                  </a:lnTo>
                  <a:lnTo>
                    <a:pt x="211" y="234"/>
                  </a:lnTo>
                  <a:lnTo>
                    <a:pt x="214" y="234"/>
                  </a:lnTo>
                  <a:lnTo>
                    <a:pt x="214" y="236"/>
                  </a:lnTo>
                  <a:lnTo>
                    <a:pt x="217" y="236"/>
                  </a:lnTo>
                  <a:lnTo>
                    <a:pt x="217" y="237"/>
                  </a:lnTo>
                  <a:lnTo>
                    <a:pt x="225" y="237"/>
                  </a:lnTo>
                  <a:lnTo>
                    <a:pt x="225" y="239"/>
                  </a:lnTo>
                  <a:lnTo>
                    <a:pt x="233" y="239"/>
                  </a:lnTo>
                  <a:lnTo>
                    <a:pt x="233" y="241"/>
                  </a:lnTo>
                  <a:lnTo>
                    <a:pt x="238" y="241"/>
                  </a:lnTo>
                  <a:lnTo>
                    <a:pt x="238" y="242"/>
                  </a:lnTo>
                  <a:lnTo>
                    <a:pt x="242" y="242"/>
                  </a:lnTo>
                  <a:lnTo>
                    <a:pt x="242" y="244"/>
                  </a:lnTo>
                  <a:lnTo>
                    <a:pt x="249" y="244"/>
                  </a:lnTo>
                  <a:lnTo>
                    <a:pt x="249" y="245"/>
                  </a:lnTo>
                  <a:lnTo>
                    <a:pt x="257" y="245"/>
                  </a:lnTo>
                  <a:lnTo>
                    <a:pt x="257" y="248"/>
                  </a:lnTo>
                  <a:lnTo>
                    <a:pt x="265" y="248"/>
                  </a:lnTo>
                  <a:lnTo>
                    <a:pt x="265" y="249"/>
                  </a:lnTo>
                  <a:lnTo>
                    <a:pt x="282" y="249"/>
                  </a:lnTo>
                  <a:lnTo>
                    <a:pt x="282" y="251"/>
                  </a:lnTo>
                  <a:lnTo>
                    <a:pt x="350" y="251"/>
                  </a:lnTo>
                  <a:lnTo>
                    <a:pt x="350" y="249"/>
                  </a:lnTo>
                  <a:lnTo>
                    <a:pt x="367" y="249"/>
                  </a:lnTo>
                  <a:lnTo>
                    <a:pt x="367" y="248"/>
                  </a:lnTo>
                  <a:lnTo>
                    <a:pt x="375" y="248"/>
                  </a:lnTo>
                  <a:lnTo>
                    <a:pt x="375" y="245"/>
                  </a:lnTo>
                  <a:lnTo>
                    <a:pt x="381" y="245"/>
                  </a:lnTo>
                  <a:lnTo>
                    <a:pt x="381" y="244"/>
                  </a:lnTo>
                  <a:lnTo>
                    <a:pt x="389" y="244"/>
                  </a:lnTo>
                  <a:lnTo>
                    <a:pt x="389" y="242"/>
                  </a:lnTo>
                  <a:lnTo>
                    <a:pt x="395" y="242"/>
                  </a:lnTo>
                  <a:lnTo>
                    <a:pt x="395" y="241"/>
                  </a:lnTo>
                  <a:lnTo>
                    <a:pt x="398" y="241"/>
                  </a:lnTo>
                  <a:lnTo>
                    <a:pt x="398" y="239"/>
                  </a:lnTo>
                  <a:lnTo>
                    <a:pt x="406" y="239"/>
                  </a:lnTo>
                  <a:lnTo>
                    <a:pt x="406" y="237"/>
                  </a:lnTo>
                  <a:lnTo>
                    <a:pt x="414" y="237"/>
                  </a:lnTo>
                  <a:lnTo>
                    <a:pt x="414" y="236"/>
                  </a:lnTo>
                  <a:lnTo>
                    <a:pt x="418" y="236"/>
                  </a:lnTo>
                  <a:lnTo>
                    <a:pt x="418" y="234"/>
                  </a:lnTo>
                  <a:lnTo>
                    <a:pt x="421" y="234"/>
                  </a:lnTo>
                  <a:lnTo>
                    <a:pt x="421" y="233"/>
                  </a:lnTo>
                  <a:lnTo>
                    <a:pt x="426" y="233"/>
                  </a:lnTo>
                  <a:lnTo>
                    <a:pt x="426" y="231"/>
                  </a:lnTo>
                  <a:lnTo>
                    <a:pt x="430" y="231"/>
                  </a:lnTo>
                  <a:lnTo>
                    <a:pt x="430" y="229"/>
                  </a:lnTo>
                  <a:lnTo>
                    <a:pt x="435" y="229"/>
                  </a:lnTo>
                  <a:lnTo>
                    <a:pt x="435" y="228"/>
                  </a:lnTo>
                  <a:lnTo>
                    <a:pt x="438" y="228"/>
                  </a:lnTo>
                  <a:lnTo>
                    <a:pt x="438" y="225"/>
                  </a:lnTo>
                  <a:lnTo>
                    <a:pt x="444" y="225"/>
                  </a:lnTo>
                  <a:lnTo>
                    <a:pt x="444" y="224"/>
                  </a:lnTo>
                  <a:lnTo>
                    <a:pt x="447" y="224"/>
                  </a:lnTo>
                  <a:lnTo>
                    <a:pt x="447" y="222"/>
                  </a:lnTo>
                  <a:lnTo>
                    <a:pt x="451" y="220"/>
                  </a:lnTo>
                  <a:lnTo>
                    <a:pt x="454" y="219"/>
                  </a:lnTo>
                  <a:lnTo>
                    <a:pt x="457" y="217"/>
                  </a:lnTo>
                  <a:lnTo>
                    <a:pt x="460" y="216"/>
                  </a:lnTo>
                  <a:lnTo>
                    <a:pt x="463" y="214"/>
                  </a:lnTo>
                  <a:lnTo>
                    <a:pt x="468" y="212"/>
                  </a:lnTo>
                  <a:lnTo>
                    <a:pt x="471" y="212"/>
                  </a:lnTo>
                  <a:lnTo>
                    <a:pt x="471" y="211"/>
                  </a:lnTo>
                  <a:lnTo>
                    <a:pt x="474" y="211"/>
                  </a:lnTo>
                  <a:lnTo>
                    <a:pt x="474" y="209"/>
                  </a:lnTo>
                  <a:lnTo>
                    <a:pt x="477" y="208"/>
                  </a:lnTo>
                  <a:lnTo>
                    <a:pt x="480" y="205"/>
                  </a:lnTo>
                  <a:lnTo>
                    <a:pt x="480" y="203"/>
                  </a:lnTo>
                  <a:lnTo>
                    <a:pt x="484" y="203"/>
                  </a:lnTo>
                  <a:lnTo>
                    <a:pt x="484" y="202"/>
                  </a:lnTo>
                  <a:lnTo>
                    <a:pt x="487" y="202"/>
                  </a:lnTo>
                  <a:lnTo>
                    <a:pt x="487" y="200"/>
                  </a:lnTo>
                  <a:lnTo>
                    <a:pt x="490" y="199"/>
                  </a:lnTo>
                  <a:lnTo>
                    <a:pt x="493" y="197"/>
                  </a:lnTo>
                  <a:lnTo>
                    <a:pt x="493" y="195"/>
                  </a:lnTo>
                  <a:lnTo>
                    <a:pt x="496" y="194"/>
                  </a:lnTo>
                  <a:lnTo>
                    <a:pt x="500" y="192"/>
                  </a:lnTo>
                  <a:lnTo>
                    <a:pt x="500" y="191"/>
                  </a:lnTo>
                  <a:lnTo>
                    <a:pt x="503" y="189"/>
                  </a:lnTo>
                  <a:lnTo>
                    <a:pt x="507" y="187"/>
                  </a:lnTo>
                  <a:lnTo>
                    <a:pt x="507" y="185"/>
                  </a:lnTo>
                  <a:lnTo>
                    <a:pt x="510" y="183"/>
                  </a:lnTo>
                  <a:lnTo>
                    <a:pt x="513" y="182"/>
                  </a:lnTo>
                  <a:lnTo>
                    <a:pt x="513" y="180"/>
                  </a:lnTo>
                  <a:lnTo>
                    <a:pt x="516" y="178"/>
                  </a:lnTo>
                  <a:lnTo>
                    <a:pt x="520" y="177"/>
                  </a:lnTo>
                  <a:lnTo>
                    <a:pt x="520" y="175"/>
                  </a:lnTo>
                  <a:lnTo>
                    <a:pt x="523" y="174"/>
                  </a:lnTo>
                  <a:lnTo>
                    <a:pt x="523" y="172"/>
                  </a:lnTo>
                  <a:lnTo>
                    <a:pt x="526" y="170"/>
                  </a:lnTo>
                  <a:lnTo>
                    <a:pt x="526" y="169"/>
                  </a:lnTo>
                  <a:lnTo>
                    <a:pt x="529" y="169"/>
                  </a:lnTo>
                  <a:lnTo>
                    <a:pt x="529" y="167"/>
                  </a:lnTo>
                  <a:lnTo>
                    <a:pt x="532" y="165"/>
                  </a:lnTo>
                  <a:lnTo>
                    <a:pt x="532" y="163"/>
                  </a:lnTo>
                  <a:lnTo>
                    <a:pt x="536" y="161"/>
                  </a:lnTo>
                  <a:lnTo>
                    <a:pt x="536" y="160"/>
                  </a:lnTo>
                  <a:lnTo>
                    <a:pt x="539" y="158"/>
                  </a:lnTo>
                  <a:lnTo>
                    <a:pt x="539" y="157"/>
                  </a:lnTo>
                  <a:lnTo>
                    <a:pt x="542" y="155"/>
                  </a:lnTo>
                  <a:lnTo>
                    <a:pt x="542" y="153"/>
                  </a:lnTo>
                  <a:lnTo>
                    <a:pt x="546" y="152"/>
                  </a:lnTo>
                  <a:lnTo>
                    <a:pt x="549" y="150"/>
                  </a:lnTo>
                  <a:lnTo>
                    <a:pt x="549" y="149"/>
                  </a:lnTo>
                  <a:lnTo>
                    <a:pt x="553" y="147"/>
                  </a:lnTo>
                  <a:lnTo>
                    <a:pt x="553" y="143"/>
                  </a:lnTo>
                  <a:lnTo>
                    <a:pt x="556" y="141"/>
                  </a:lnTo>
                  <a:lnTo>
                    <a:pt x="556" y="140"/>
                  </a:lnTo>
                  <a:lnTo>
                    <a:pt x="557" y="140"/>
                  </a:lnTo>
                  <a:lnTo>
                    <a:pt x="557" y="136"/>
                  </a:lnTo>
                  <a:lnTo>
                    <a:pt x="561" y="135"/>
                  </a:lnTo>
                  <a:lnTo>
                    <a:pt x="561" y="133"/>
                  </a:lnTo>
                  <a:lnTo>
                    <a:pt x="562" y="133"/>
                  </a:lnTo>
                  <a:lnTo>
                    <a:pt x="562" y="130"/>
                  </a:lnTo>
                  <a:lnTo>
                    <a:pt x="565" y="128"/>
                  </a:lnTo>
                  <a:lnTo>
                    <a:pt x="565" y="126"/>
                  </a:lnTo>
                  <a:lnTo>
                    <a:pt x="569" y="126"/>
                  </a:lnTo>
                  <a:lnTo>
                    <a:pt x="569" y="124"/>
                  </a:lnTo>
                  <a:lnTo>
                    <a:pt x="572" y="123"/>
                  </a:lnTo>
                  <a:lnTo>
                    <a:pt x="572" y="121"/>
                  </a:lnTo>
                  <a:lnTo>
                    <a:pt x="573" y="121"/>
                  </a:lnTo>
                  <a:lnTo>
                    <a:pt x="573" y="118"/>
                  </a:lnTo>
                  <a:lnTo>
                    <a:pt x="577" y="116"/>
                  </a:lnTo>
                  <a:lnTo>
                    <a:pt x="577" y="113"/>
                  </a:lnTo>
                  <a:lnTo>
                    <a:pt x="578" y="113"/>
                  </a:lnTo>
                  <a:lnTo>
                    <a:pt x="578" y="110"/>
                  </a:lnTo>
                  <a:lnTo>
                    <a:pt x="581" y="108"/>
                  </a:lnTo>
                  <a:lnTo>
                    <a:pt x="581" y="104"/>
                  </a:lnTo>
                  <a:lnTo>
                    <a:pt x="586" y="102"/>
                  </a:lnTo>
                  <a:lnTo>
                    <a:pt x="586" y="99"/>
                  </a:lnTo>
                  <a:lnTo>
                    <a:pt x="587" y="99"/>
                  </a:lnTo>
                  <a:lnTo>
                    <a:pt x="587" y="96"/>
                  </a:lnTo>
                  <a:lnTo>
                    <a:pt x="590" y="94"/>
                  </a:lnTo>
                  <a:lnTo>
                    <a:pt x="590" y="93"/>
                  </a:lnTo>
                  <a:lnTo>
                    <a:pt x="592" y="93"/>
                  </a:lnTo>
                  <a:lnTo>
                    <a:pt x="592" y="90"/>
                  </a:lnTo>
                  <a:lnTo>
                    <a:pt x="595" y="88"/>
                  </a:lnTo>
                  <a:lnTo>
                    <a:pt x="595" y="84"/>
                  </a:lnTo>
                  <a:lnTo>
                    <a:pt x="597" y="84"/>
                  </a:lnTo>
                  <a:lnTo>
                    <a:pt x="597" y="81"/>
                  </a:lnTo>
                  <a:lnTo>
                    <a:pt x="600" y="79"/>
                  </a:lnTo>
                  <a:lnTo>
                    <a:pt x="600" y="76"/>
                  </a:lnTo>
                  <a:lnTo>
                    <a:pt x="602" y="76"/>
                  </a:lnTo>
                  <a:lnTo>
                    <a:pt x="602" y="73"/>
                  </a:lnTo>
                  <a:lnTo>
                    <a:pt x="603" y="73"/>
                  </a:lnTo>
                  <a:lnTo>
                    <a:pt x="603" y="69"/>
                  </a:lnTo>
                  <a:lnTo>
                    <a:pt x="605" y="69"/>
                  </a:lnTo>
                  <a:lnTo>
                    <a:pt x="605" y="65"/>
                  </a:lnTo>
                  <a:lnTo>
                    <a:pt x="606" y="65"/>
                  </a:lnTo>
                  <a:lnTo>
                    <a:pt x="606" y="62"/>
                  </a:lnTo>
                  <a:lnTo>
                    <a:pt x="608" y="62"/>
                  </a:lnTo>
                  <a:lnTo>
                    <a:pt x="608" y="57"/>
                  </a:lnTo>
                  <a:lnTo>
                    <a:pt x="610" y="57"/>
                  </a:lnTo>
                  <a:lnTo>
                    <a:pt x="610" y="54"/>
                  </a:lnTo>
                  <a:lnTo>
                    <a:pt x="611" y="54"/>
                  </a:lnTo>
                  <a:lnTo>
                    <a:pt x="611" y="49"/>
                  </a:lnTo>
                  <a:lnTo>
                    <a:pt x="613" y="49"/>
                  </a:lnTo>
                  <a:lnTo>
                    <a:pt x="613" y="45"/>
                  </a:lnTo>
                  <a:lnTo>
                    <a:pt x="614" y="45"/>
                  </a:lnTo>
                  <a:lnTo>
                    <a:pt x="614" y="42"/>
                  </a:lnTo>
                  <a:lnTo>
                    <a:pt x="616" y="42"/>
                  </a:lnTo>
                  <a:lnTo>
                    <a:pt x="616" y="39"/>
                  </a:lnTo>
                  <a:lnTo>
                    <a:pt x="618" y="39"/>
                  </a:lnTo>
                  <a:lnTo>
                    <a:pt x="618" y="34"/>
                  </a:lnTo>
                  <a:lnTo>
                    <a:pt x="619" y="34"/>
                  </a:lnTo>
                  <a:lnTo>
                    <a:pt x="619" y="31"/>
                  </a:lnTo>
                  <a:lnTo>
                    <a:pt x="621" y="31"/>
                  </a:lnTo>
                  <a:lnTo>
                    <a:pt x="621" y="25"/>
                  </a:lnTo>
                  <a:lnTo>
                    <a:pt x="623" y="25"/>
                  </a:lnTo>
                  <a:lnTo>
                    <a:pt x="623" y="22"/>
                  </a:lnTo>
                  <a:lnTo>
                    <a:pt x="625" y="22"/>
                  </a:lnTo>
                  <a:lnTo>
                    <a:pt x="625" y="17"/>
                  </a:lnTo>
                  <a:lnTo>
                    <a:pt x="627" y="17"/>
                  </a:lnTo>
                  <a:lnTo>
                    <a:pt x="627" y="14"/>
                  </a:lnTo>
                  <a:lnTo>
                    <a:pt x="628" y="14"/>
                  </a:lnTo>
                  <a:lnTo>
                    <a:pt x="628" y="6"/>
                  </a:lnTo>
                  <a:lnTo>
                    <a:pt x="630" y="6"/>
                  </a:lnTo>
                  <a:lnTo>
                    <a:pt x="630" y="0"/>
                  </a:lnTo>
                  <a:lnTo>
                    <a:pt x="534" y="0"/>
                  </a:lnTo>
                  <a:lnTo>
                    <a:pt x="534" y="5"/>
                  </a:lnTo>
                  <a:lnTo>
                    <a:pt x="532" y="5"/>
                  </a:lnTo>
                  <a:lnTo>
                    <a:pt x="532" y="9"/>
                  </a:lnTo>
                  <a:lnTo>
                    <a:pt x="531" y="9"/>
                  </a:lnTo>
                  <a:lnTo>
                    <a:pt x="531" y="12"/>
                  </a:lnTo>
                  <a:lnTo>
                    <a:pt x="529" y="12"/>
                  </a:lnTo>
                  <a:lnTo>
                    <a:pt x="529" y="15"/>
                  </a:lnTo>
                  <a:lnTo>
                    <a:pt x="528" y="15"/>
                  </a:lnTo>
                  <a:lnTo>
                    <a:pt x="528" y="20"/>
                  </a:lnTo>
                  <a:lnTo>
                    <a:pt x="526" y="20"/>
                  </a:lnTo>
                  <a:lnTo>
                    <a:pt x="526" y="26"/>
                  </a:lnTo>
                  <a:lnTo>
                    <a:pt x="524" y="26"/>
                  </a:lnTo>
                  <a:lnTo>
                    <a:pt x="524" y="31"/>
                  </a:lnTo>
                  <a:lnTo>
                    <a:pt x="523" y="31"/>
                  </a:lnTo>
                  <a:lnTo>
                    <a:pt x="523" y="34"/>
                  </a:lnTo>
                  <a:lnTo>
                    <a:pt x="521" y="34"/>
                  </a:lnTo>
                  <a:lnTo>
                    <a:pt x="521" y="37"/>
                  </a:lnTo>
                  <a:lnTo>
                    <a:pt x="518" y="39"/>
                  </a:lnTo>
                  <a:lnTo>
                    <a:pt x="518" y="42"/>
                  </a:lnTo>
                  <a:lnTo>
                    <a:pt x="516" y="42"/>
                  </a:lnTo>
                  <a:lnTo>
                    <a:pt x="516" y="45"/>
                  </a:lnTo>
                  <a:lnTo>
                    <a:pt x="515" y="45"/>
                  </a:lnTo>
                  <a:lnTo>
                    <a:pt x="515" y="49"/>
                  </a:lnTo>
                  <a:lnTo>
                    <a:pt x="513" y="49"/>
                  </a:lnTo>
                  <a:lnTo>
                    <a:pt x="513" y="52"/>
                  </a:lnTo>
                  <a:lnTo>
                    <a:pt x="512" y="52"/>
                  </a:lnTo>
                  <a:lnTo>
                    <a:pt x="512" y="56"/>
                  </a:lnTo>
                  <a:lnTo>
                    <a:pt x="510" y="56"/>
                  </a:lnTo>
                  <a:lnTo>
                    <a:pt x="510" y="59"/>
                  </a:lnTo>
                  <a:lnTo>
                    <a:pt x="508" y="59"/>
                  </a:lnTo>
                  <a:lnTo>
                    <a:pt x="508" y="62"/>
                  </a:lnTo>
                  <a:lnTo>
                    <a:pt x="507" y="62"/>
                  </a:lnTo>
                  <a:lnTo>
                    <a:pt x="507" y="65"/>
                  </a:lnTo>
                  <a:lnTo>
                    <a:pt x="504" y="65"/>
                  </a:lnTo>
                  <a:lnTo>
                    <a:pt x="504" y="69"/>
                  </a:lnTo>
                  <a:lnTo>
                    <a:pt x="503" y="69"/>
                  </a:lnTo>
                  <a:lnTo>
                    <a:pt x="503" y="73"/>
                  </a:lnTo>
                  <a:lnTo>
                    <a:pt x="500" y="74"/>
                  </a:lnTo>
                  <a:lnTo>
                    <a:pt x="500" y="76"/>
                  </a:lnTo>
                  <a:lnTo>
                    <a:pt x="496" y="77"/>
                  </a:lnTo>
                  <a:lnTo>
                    <a:pt x="496" y="81"/>
                  </a:lnTo>
                  <a:lnTo>
                    <a:pt x="495" y="81"/>
                  </a:lnTo>
                  <a:lnTo>
                    <a:pt x="495" y="84"/>
                  </a:lnTo>
                  <a:lnTo>
                    <a:pt x="492" y="85"/>
                  </a:lnTo>
                  <a:lnTo>
                    <a:pt x="492" y="88"/>
                  </a:lnTo>
                  <a:lnTo>
                    <a:pt x="488" y="90"/>
                  </a:lnTo>
                  <a:lnTo>
                    <a:pt x="488" y="93"/>
                  </a:lnTo>
                  <a:lnTo>
                    <a:pt x="487" y="93"/>
                  </a:lnTo>
                  <a:lnTo>
                    <a:pt x="487" y="96"/>
                  </a:lnTo>
                  <a:lnTo>
                    <a:pt x="484" y="98"/>
                  </a:lnTo>
                  <a:lnTo>
                    <a:pt x="484" y="99"/>
                  </a:lnTo>
                  <a:lnTo>
                    <a:pt x="480" y="101"/>
                  </a:lnTo>
                  <a:lnTo>
                    <a:pt x="480" y="102"/>
                  </a:lnTo>
                  <a:lnTo>
                    <a:pt x="477" y="104"/>
                  </a:lnTo>
                  <a:lnTo>
                    <a:pt x="477" y="106"/>
                  </a:lnTo>
                  <a:lnTo>
                    <a:pt x="476" y="106"/>
                  </a:lnTo>
                  <a:lnTo>
                    <a:pt x="476" y="110"/>
                  </a:lnTo>
                  <a:lnTo>
                    <a:pt x="474" y="110"/>
                  </a:lnTo>
                  <a:lnTo>
                    <a:pt x="474" y="113"/>
                  </a:lnTo>
                  <a:lnTo>
                    <a:pt x="471" y="115"/>
                  </a:lnTo>
                  <a:lnTo>
                    <a:pt x="471" y="116"/>
                  </a:lnTo>
                  <a:lnTo>
                    <a:pt x="468" y="118"/>
                  </a:lnTo>
                  <a:lnTo>
                    <a:pt x="468" y="119"/>
                  </a:lnTo>
                  <a:lnTo>
                    <a:pt x="463" y="121"/>
                  </a:lnTo>
                  <a:lnTo>
                    <a:pt x="463" y="123"/>
                  </a:lnTo>
                  <a:lnTo>
                    <a:pt x="460" y="124"/>
                  </a:lnTo>
                  <a:lnTo>
                    <a:pt x="460" y="126"/>
                  </a:lnTo>
                  <a:lnTo>
                    <a:pt x="457" y="128"/>
                  </a:lnTo>
                  <a:lnTo>
                    <a:pt x="457" y="130"/>
                  </a:lnTo>
                  <a:lnTo>
                    <a:pt x="454" y="132"/>
                  </a:lnTo>
                  <a:lnTo>
                    <a:pt x="454" y="133"/>
                  </a:lnTo>
                  <a:lnTo>
                    <a:pt x="451" y="135"/>
                  </a:lnTo>
                  <a:lnTo>
                    <a:pt x="447" y="136"/>
                  </a:lnTo>
                  <a:lnTo>
                    <a:pt x="447" y="138"/>
                  </a:lnTo>
                  <a:lnTo>
                    <a:pt x="444" y="140"/>
                  </a:lnTo>
                  <a:lnTo>
                    <a:pt x="444" y="141"/>
                  </a:lnTo>
                  <a:lnTo>
                    <a:pt x="441" y="143"/>
                  </a:lnTo>
                  <a:lnTo>
                    <a:pt x="438" y="144"/>
                  </a:lnTo>
                  <a:lnTo>
                    <a:pt x="438" y="147"/>
                  </a:lnTo>
                  <a:lnTo>
                    <a:pt x="435" y="149"/>
                  </a:lnTo>
                  <a:lnTo>
                    <a:pt x="435" y="150"/>
                  </a:lnTo>
                  <a:lnTo>
                    <a:pt x="431" y="152"/>
                  </a:lnTo>
                  <a:lnTo>
                    <a:pt x="427" y="153"/>
                  </a:lnTo>
                  <a:lnTo>
                    <a:pt x="424" y="155"/>
                  </a:lnTo>
                  <a:lnTo>
                    <a:pt x="424" y="157"/>
                  </a:lnTo>
                  <a:lnTo>
                    <a:pt x="421" y="158"/>
                  </a:lnTo>
                  <a:lnTo>
                    <a:pt x="421" y="160"/>
                  </a:lnTo>
                  <a:lnTo>
                    <a:pt x="418" y="160"/>
                  </a:lnTo>
                  <a:lnTo>
                    <a:pt x="418" y="161"/>
                  </a:lnTo>
                  <a:lnTo>
                    <a:pt x="414" y="161"/>
                  </a:lnTo>
                  <a:lnTo>
                    <a:pt x="414" y="163"/>
                  </a:lnTo>
                  <a:lnTo>
                    <a:pt x="411" y="163"/>
                  </a:lnTo>
                  <a:lnTo>
                    <a:pt x="411" y="165"/>
                  </a:lnTo>
                  <a:lnTo>
                    <a:pt x="408" y="167"/>
                  </a:lnTo>
                  <a:lnTo>
                    <a:pt x="408" y="169"/>
                  </a:lnTo>
                  <a:lnTo>
                    <a:pt x="405" y="169"/>
                  </a:lnTo>
                  <a:lnTo>
                    <a:pt x="405" y="170"/>
                  </a:lnTo>
                  <a:lnTo>
                    <a:pt x="402" y="172"/>
                  </a:lnTo>
                  <a:lnTo>
                    <a:pt x="398" y="174"/>
                  </a:lnTo>
                  <a:lnTo>
                    <a:pt x="395" y="175"/>
                  </a:lnTo>
                  <a:lnTo>
                    <a:pt x="392" y="177"/>
                  </a:lnTo>
                  <a:lnTo>
                    <a:pt x="392" y="178"/>
                  </a:lnTo>
                  <a:lnTo>
                    <a:pt x="388" y="178"/>
                  </a:lnTo>
                  <a:lnTo>
                    <a:pt x="388" y="180"/>
                  </a:lnTo>
                  <a:lnTo>
                    <a:pt x="385" y="180"/>
                  </a:lnTo>
                  <a:lnTo>
                    <a:pt x="385" y="182"/>
                  </a:lnTo>
                  <a:lnTo>
                    <a:pt x="378" y="182"/>
                  </a:lnTo>
                  <a:lnTo>
                    <a:pt x="378" y="183"/>
                  </a:lnTo>
                  <a:lnTo>
                    <a:pt x="375" y="183"/>
                  </a:lnTo>
                  <a:lnTo>
                    <a:pt x="375" y="185"/>
                  </a:lnTo>
                  <a:lnTo>
                    <a:pt x="372" y="185"/>
                  </a:lnTo>
                  <a:lnTo>
                    <a:pt x="372" y="187"/>
                  </a:lnTo>
                  <a:lnTo>
                    <a:pt x="369" y="187"/>
                  </a:lnTo>
                  <a:lnTo>
                    <a:pt x="369" y="189"/>
                  </a:lnTo>
                  <a:lnTo>
                    <a:pt x="365" y="189"/>
                  </a:lnTo>
                  <a:lnTo>
                    <a:pt x="365" y="191"/>
                  </a:lnTo>
                  <a:lnTo>
                    <a:pt x="359" y="191"/>
                  </a:lnTo>
                  <a:lnTo>
                    <a:pt x="359" y="192"/>
                  </a:lnTo>
                  <a:lnTo>
                    <a:pt x="356" y="192"/>
                  </a:lnTo>
                  <a:lnTo>
                    <a:pt x="356" y="194"/>
                  </a:lnTo>
                  <a:lnTo>
                    <a:pt x="353" y="194"/>
                  </a:lnTo>
                  <a:lnTo>
                    <a:pt x="353" y="195"/>
                  </a:lnTo>
                  <a:lnTo>
                    <a:pt x="345" y="195"/>
                  </a:lnTo>
                  <a:lnTo>
                    <a:pt x="345" y="197"/>
                  </a:lnTo>
                  <a:lnTo>
                    <a:pt x="339" y="197"/>
                  </a:lnTo>
                  <a:lnTo>
                    <a:pt x="339" y="199"/>
                  </a:lnTo>
                  <a:lnTo>
                    <a:pt x="332" y="199"/>
                  </a:lnTo>
                  <a:lnTo>
                    <a:pt x="332" y="200"/>
                  </a:lnTo>
                  <a:lnTo>
                    <a:pt x="326" y="200"/>
                  </a:lnTo>
                  <a:lnTo>
                    <a:pt x="326" y="202"/>
                  </a:lnTo>
                  <a:lnTo>
                    <a:pt x="318" y="202"/>
                  </a:lnTo>
                  <a:lnTo>
                    <a:pt x="318" y="203"/>
                  </a:lnTo>
                  <a:lnTo>
                    <a:pt x="311" y="203"/>
                  </a:lnTo>
                  <a:lnTo>
                    <a:pt x="311" y="205"/>
                  </a:lnTo>
                  <a:lnTo>
                    <a:pt x="290" y="205"/>
                  </a:lnTo>
                  <a:lnTo>
                    <a:pt x="290" y="208"/>
                  </a:lnTo>
                  <a:lnTo>
                    <a:pt x="247" y="208"/>
                  </a:lnTo>
                  <a:lnTo>
                    <a:pt x="247" y="205"/>
                  </a:lnTo>
                  <a:lnTo>
                    <a:pt x="225" y="205"/>
                  </a:lnTo>
                  <a:lnTo>
                    <a:pt x="225" y="203"/>
                  </a:lnTo>
                  <a:lnTo>
                    <a:pt x="219" y="203"/>
                  </a:lnTo>
                  <a:lnTo>
                    <a:pt x="219" y="202"/>
                  </a:lnTo>
                  <a:lnTo>
                    <a:pt x="211" y="202"/>
                  </a:lnTo>
                  <a:lnTo>
                    <a:pt x="211" y="200"/>
                  </a:lnTo>
                  <a:lnTo>
                    <a:pt x="205" y="200"/>
                  </a:lnTo>
                  <a:lnTo>
                    <a:pt x="205" y="199"/>
                  </a:lnTo>
                  <a:lnTo>
                    <a:pt x="198" y="199"/>
                  </a:lnTo>
                  <a:lnTo>
                    <a:pt x="198" y="197"/>
                  </a:lnTo>
                  <a:lnTo>
                    <a:pt x="191" y="197"/>
                  </a:lnTo>
                  <a:lnTo>
                    <a:pt x="191" y="195"/>
                  </a:lnTo>
                  <a:lnTo>
                    <a:pt x="184" y="195"/>
                  </a:lnTo>
                  <a:lnTo>
                    <a:pt x="184" y="194"/>
                  </a:lnTo>
                  <a:lnTo>
                    <a:pt x="181" y="194"/>
                  </a:lnTo>
                  <a:lnTo>
                    <a:pt x="181" y="192"/>
                  </a:lnTo>
                  <a:lnTo>
                    <a:pt x="178" y="192"/>
                  </a:lnTo>
                  <a:lnTo>
                    <a:pt x="178" y="191"/>
                  </a:lnTo>
                  <a:lnTo>
                    <a:pt x="172" y="191"/>
                  </a:lnTo>
                  <a:lnTo>
                    <a:pt x="172" y="189"/>
                  </a:lnTo>
                  <a:lnTo>
                    <a:pt x="168" y="189"/>
                  </a:lnTo>
                  <a:lnTo>
                    <a:pt x="168" y="187"/>
                  </a:lnTo>
                  <a:lnTo>
                    <a:pt x="165" y="187"/>
                  </a:lnTo>
                  <a:lnTo>
                    <a:pt x="165" y="185"/>
                  </a:lnTo>
                  <a:lnTo>
                    <a:pt x="162" y="185"/>
                  </a:lnTo>
                  <a:lnTo>
                    <a:pt x="162" y="183"/>
                  </a:lnTo>
                  <a:lnTo>
                    <a:pt x="159" y="183"/>
                  </a:lnTo>
                  <a:lnTo>
                    <a:pt x="159" y="182"/>
                  </a:lnTo>
                  <a:lnTo>
                    <a:pt x="152" y="182"/>
                  </a:lnTo>
                  <a:lnTo>
                    <a:pt x="152" y="180"/>
                  </a:lnTo>
                  <a:lnTo>
                    <a:pt x="148" y="180"/>
                  </a:lnTo>
                  <a:lnTo>
                    <a:pt x="148" y="178"/>
                  </a:lnTo>
                  <a:lnTo>
                    <a:pt x="145" y="178"/>
                  </a:lnTo>
                  <a:lnTo>
                    <a:pt x="144" y="175"/>
                  </a:lnTo>
                  <a:lnTo>
                    <a:pt x="140" y="175"/>
                  </a:lnTo>
                  <a:lnTo>
                    <a:pt x="140" y="174"/>
                  </a:lnTo>
                  <a:lnTo>
                    <a:pt x="137" y="174"/>
                  </a:lnTo>
                  <a:lnTo>
                    <a:pt x="137" y="172"/>
                  </a:lnTo>
                  <a:lnTo>
                    <a:pt x="134" y="172"/>
                  </a:lnTo>
                  <a:lnTo>
                    <a:pt x="132" y="169"/>
                  </a:lnTo>
                  <a:lnTo>
                    <a:pt x="129" y="169"/>
                  </a:lnTo>
                  <a:lnTo>
                    <a:pt x="128" y="165"/>
                  </a:lnTo>
                  <a:lnTo>
                    <a:pt x="126" y="165"/>
                  </a:lnTo>
                  <a:lnTo>
                    <a:pt x="126" y="163"/>
                  </a:lnTo>
                  <a:lnTo>
                    <a:pt x="123" y="163"/>
                  </a:lnTo>
                  <a:lnTo>
                    <a:pt x="123" y="161"/>
                  </a:lnTo>
                  <a:lnTo>
                    <a:pt x="120" y="161"/>
                  </a:lnTo>
                  <a:lnTo>
                    <a:pt x="120" y="160"/>
                  </a:lnTo>
                  <a:lnTo>
                    <a:pt x="115" y="160"/>
                  </a:lnTo>
                  <a:lnTo>
                    <a:pt x="114" y="157"/>
                  </a:lnTo>
                  <a:lnTo>
                    <a:pt x="112" y="157"/>
                  </a:lnTo>
                  <a:lnTo>
                    <a:pt x="111" y="153"/>
                  </a:lnTo>
                  <a:lnTo>
                    <a:pt x="107" y="153"/>
                  </a:lnTo>
                  <a:lnTo>
                    <a:pt x="107" y="152"/>
                  </a:lnTo>
                  <a:lnTo>
                    <a:pt x="104" y="152"/>
                  </a:lnTo>
                  <a:lnTo>
                    <a:pt x="103" y="149"/>
                  </a:lnTo>
                  <a:lnTo>
                    <a:pt x="101" y="149"/>
                  </a:lnTo>
                  <a:lnTo>
                    <a:pt x="99" y="144"/>
                  </a:lnTo>
                  <a:lnTo>
                    <a:pt x="98" y="144"/>
                  </a:lnTo>
                  <a:lnTo>
                    <a:pt x="98" y="143"/>
                  </a:lnTo>
                  <a:lnTo>
                    <a:pt x="95" y="143"/>
                  </a:lnTo>
                  <a:lnTo>
                    <a:pt x="93" y="140"/>
                  </a:lnTo>
                  <a:lnTo>
                    <a:pt x="91" y="140"/>
                  </a:lnTo>
                  <a:lnTo>
                    <a:pt x="90" y="136"/>
                  </a:lnTo>
                  <a:lnTo>
                    <a:pt x="88" y="136"/>
                  </a:lnTo>
                  <a:lnTo>
                    <a:pt x="88" y="135"/>
                  </a:lnTo>
                  <a:lnTo>
                    <a:pt x="85" y="135"/>
                  </a:lnTo>
                  <a:lnTo>
                    <a:pt x="83" y="132"/>
                  </a:lnTo>
                  <a:lnTo>
                    <a:pt x="82" y="132"/>
                  </a:lnTo>
                  <a:lnTo>
                    <a:pt x="79" y="128"/>
                  </a:lnTo>
                  <a:lnTo>
                    <a:pt x="78" y="128"/>
                  </a:lnTo>
                  <a:lnTo>
                    <a:pt x="76" y="124"/>
                  </a:lnTo>
                  <a:lnTo>
                    <a:pt x="74" y="124"/>
                  </a:lnTo>
                  <a:lnTo>
                    <a:pt x="73" y="121"/>
                  </a:lnTo>
                  <a:lnTo>
                    <a:pt x="71" y="121"/>
                  </a:lnTo>
                  <a:lnTo>
                    <a:pt x="70" y="118"/>
                  </a:lnTo>
                  <a:lnTo>
                    <a:pt x="68" y="118"/>
                  </a:lnTo>
                  <a:lnTo>
                    <a:pt x="66" y="115"/>
                  </a:lnTo>
                  <a:lnTo>
                    <a:pt x="65" y="115"/>
                  </a:lnTo>
                  <a:lnTo>
                    <a:pt x="63" y="111"/>
                  </a:lnTo>
                  <a:lnTo>
                    <a:pt x="62" y="108"/>
                  </a:lnTo>
                  <a:lnTo>
                    <a:pt x="60" y="104"/>
                  </a:lnTo>
                  <a:lnTo>
                    <a:pt x="58" y="104"/>
                  </a:lnTo>
                  <a:lnTo>
                    <a:pt x="57" y="101"/>
                  </a:lnTo>
                  <a:lnTo>
                    <a:pt x="55" y="101"/>
                  </a:lnTo>
                  <a:lnTo>
                    <a:pt x="54" y="98"/>
                  </a:lnTo>
                  <a:lnTo>
                    <a:pt x="52" y="98"/>
                  </a:lnTo>
                  <a:lnTo>
                    <a:pt x="50" y="94"/>
                  </a:lnTo>
                  <a:lnTo>
                    <a:pt x="49" y="91"/>
                  </a:lnTo>
                  <a:lnTo>
                    <a:pt x="47" y="88"/>
                  </a:lnTo>
                  <a:lnTo>
                    <a:pt x="46" y="88"/>
                  </a:lnTo>
                  <a:lnTo>
                    <a:pt x="44" y="84"/>
                  </a:lnTo>
                  <a:lnTo>
                    <a:pt x="41" y="84"/>
                  </a:lnTo>
                  <a:lnTo>
                    <a:pt x="41" y="81"/>
                  </a:lnTo>
                  <a:lnTo>
                    <a:pt x="40" y="81"/>
                  </a:lnTo>
                  <a:lnTo>
                    <a:pt x="40" y="77"/>
                  </a:lnTo>
                  <a:lnTo>
                    <a:pt x="38" y="77"/>
                  </a:lnTo>
                  <a:lnTo>
                    <a:pt x="37" y="74"/>
                  </a:lnTo>
                  <a:lnTo>
                    <a:pt x="35" y="74"/>
                  </a:lnTo>
                  <a:lnTo>
                    <a:pt x="33" y="71"/>
                  </a:lnTo>
                  <a:lnTo>
                    <a:pt x="32" y="68"/>
                  </a:lnTo>
                  <a:lnTo>
                    <a:pt x="30" y="64"/>
                  </a:lnTo>
                  <a:lnTo>
                    <a:pt x="29" y="60"/>
                  </a:lnTo>
                  <a:lnTo>
                    <a:pt x="27" y="57"/>
                  </a:lnTo>
                  <a:lnTo>
                    <a:pt x="25" y="54"/>
                  </a:lnTo>
                  <a:lnTo>
                    <a:pt x="24" y="51"/>
                  </a:lnTo>
                  <a:lnTo>
                    <a:pt x="22" y="48"/>
                  </a:lnTo>
                  <a:lnTo>
                    <a:pt x="21" y="43"/>
                  </a:lnTo>
                  <a:lnTo>
                    <a:pt x="19" y="40"/>
                  </a:lnTo>
                  <a:lnTo>
                    <a:pt x="17" y="37"/>
                  </a:lnTo>
                  <a:lnTo>
                    <a:pt x="16" y="37"/>
                  </a:lnTo>
                  <a:lnTo>
                    <a:pt x="16" y="34"/>
                  </a:lnTo>
                  <a:lnTo>
                    <a:pt x="14" y="34"/>
                  </a:lnTo>
                  <a:lnTo>
                    <a:pt x="14" y="31"/>
                  </a:lnTo>
                  <a:lnTo>
                    <a:pt x="13" y="31"/>
                  </a:lnTo>
                  <a:lnTo>
                    <a:pt x="13" y="26"/>
                  </a:lnTo>
                  <a:lnTo>
                    <a:pt x="11" y="26"/>
                  </a:lnTo>
                  <a:lnTo>
                    <a:pt x="11" y="20"/>
                  </a:lnTo>
                  <a:lnTo>
                    <a:pt x="9" y="20"/>
                  </a:lnTo>
                  <a:lnTo>
                    <a:pt x="9" y="15"/>
                  </a:lnTo>
                  <a:lnTo>
                    <a:pt x="8" y="15"/>
                  </a:lnTo>
                  <a:lnTo>
                    <a:pt x="8" y="12"/>
                  </a:lnTo>
                  <a:lnTo>
                    <a:pt x="6" y="12"/>
                  </a:lnTo>
                  <a:lnTo>
                    <a:pt x="6" y="9"/>
                  </a:lnTo>
                  <a:lnTo>
                    <a:pt x="5" y="9"/>
                  </a:lnTo>
                  <a:lnTo>
                    <a:pt x="5" y="5"/>
                  </a:lnTo>
                  <a:lnTo>
                    <a:pt x="2" y="5"/>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69" name="Rectangle 30"/>
            <p:cNvSpPr>
              <a:spLocks noChangeArrowheads="1"/>
            </p:cNvSpPr>
            <p:nvPr/>
          </p:nvSpPr>
          <p:spPr bwMode="auto">
            <a:xfrm>
              <a:off x="19" y="320"/>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0" name="Rectangle 31"/>
            <p:cNvSpPr>
              <a:spLocks noChangeArrowheads="1"/>
            </p:cNvSpPr>
            <p:nvPr/>
          </p:nvSpPr>
          <p:spPr bwMode="auto">
            <a:xfrm>
              <a:off x="19" y="321"/>
              <a:ext cx="0" cy="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1" name="Rectangle 32"/>
            <p:cNvSpPr>
              <a:spLocks noChangeArrowheads="1"/>
            </p:cNvSpPr>
            <p:nvPr/>
          </p:nvSpPr>
          <p:spPr bwMode="auto">
            <a:xfrm>
              <a:off x="19" y="324"/>
              <a:ext cx="0"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2" name="Rectangle 33"/>
            <p:cNvSpPr>
              <a:spLocks noChangeArrowheads="1"/>
            </p:cNvSpPr>
            <p:nvPr/>
          </p:nvSpPr>
          <p:spPr bwMode="auto">
            <a:xfrm>
              <a:off x="19" y="325"/>
              <a:ext cx="1"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3" name="Freeform 34"/>
            <p:cNvSpPr>
              <a:spLocks/>
            </p:cNvSpPr>
            <p:nvPr/>
          </p:nvSpPr>
          <p:spPr bwMode="auto">
            <a:xfrm>
              <a:off x="20" y="326"/>
              <a:ext cx="1" cy="2"/>
            </a:xfrm>
            <a:custGeom>
              <a:avLst/>
              <a:gdLst>
                <a:gd name="T0" fmla="*/ 0 w 5"/>
                <a:gd name="T1" fmla="*/ 0 h 16"/>
                <a:gd name="T2" fmla="*/ 0 w 5"/>
                <a:gd name="T3" fmla="*/ 0 h 16"/>
                <a:gd name="T4" fmla="*/ 0 w 5"/>
                <a:gd name="T5" fmla="*/ 0 h 16"/>
                <a:gd name="T6" fmla="*/ 0 w 5"/>
                <a:gd name="T7" fmla="*/ 0 h 16"/>
                <a:gd name="T8" fmla="*/ 0 w 5"/>
                <a:gd name="T9" fmla="*/ 0 h 16"/>
                <a:gd name="T10" fmla="*/ 0 w 5"/>
                <a:gd name="T11" fmla="*/ 0 h 16"/>
                <a:gd name="T12" fmla="*/ 0 w 5"/>
                <a:gd name="T13" fmla="*/ 0 h 16"/>
                <a:gd name="T14" fmla="*/ 0 w 5"/>
                <a:gd name="T15" fmla="*/ 0 h 16"/>
                <a:gd name="T16" fmla="*/ 0 w 5"/>
                <a:gd name="T17" fmla="*/ 0 h 16"/>
                <a:gd name="T18" fmla="*/ 0 w 5"/>
                <a:gd name="T19" fmla="*/ 0 h 16"/>
                <a:gd name="T20" fmla="*/ 0 w 5"/>
                <a:gd name="T21" fmla="*/ 0 h 16"/>
                <a:gd name="T22" fmla="*/ 0 w 5"/>
                <a:gd name="T23" fmla="*/ 0 h 16"/>
                <a:gd name="T24" fmla="*/ 0 w 5"/>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16">
                  <a:moveTo>
                    <a:pt x="0" y="0"/>
                  </a:moveTo>
                  <a:lnTo>
                    <a:pt x="0" y="5"/>
                  </a:lnTo>
                  <a:lnTo>
                    <a:pt x="2" y="5"/>
                  </a:lnTo>
                  <a:lnTo>
                    <a:pt x="2" y="13"/>
                  </a:lnTo>
                  <a:lnTo>
                    <a:pt x="3" y="13"/>
                  </a:lnTo>
                  <a:lnTo>
                    <a:pt x="3" y="16"/>
                  </a:lnTo>
                  <a:lnTo>
                    <a:pt x="5" y="16"/>
                  </a:lnTo>
                  <a:lnTo>
                    <a:pt x="5" y="8"/>
                  </a:lnTo>
                  <a:lnTo>
                    <a:pt x="3" y="8"/>
                  </a:lnTo>
                  <a:lnTo>
                    <a:pt x="3" y="4"/>
                  </a:lnTo>
                  <a:lnTo>
                    <a:pt x="2" y="4"/>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74" name="Rectangle 35"/>
            <p:cNvSpPr>
              <a:spLocks noChangeArrowheads="1"/>
            </p:cNvSpPr>
            <p:nvPr/>
          </p:nvSpPr>
          <p:spPr bwMode="auto">
            <a:xfrm>
              <a:off x="21" y="328"/>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5" name="Freeform 36"/>
            <p:cNvSpPr>
              <a:spLocks/>
            </p:cNvSpPr>
            <p:nvPr/>
          </p:nvSpPr>
          <p:spPr bwMode="auto">
            <a:xfrm>
              <a:off x="18" y="238"/>
              <a:ext cx="121" cy="76"/>
            </a:xfrm>
            <a:custGeom>
              <a:avLst/>
              <a:gdLst>
                <a:gd name="T0" fmla="*/ 0 w 723"/>
                <a:gd name="T1" fmla="*/ 0 h 532"/>
                <a:gd name="T2" fmla="*/ 0 w 723"/>
                <a:gd name="T3" fmla="*/ 0 h 532"/>
                <a:gd name="T4" fmla="*/ 0 w 723"/>
                <a:gd name="T5" fmla="*/ 0 h 532"/>
                <a:gd name="T6" fmla="*/ 0 w 723"/>
                <a:gd name="T7" fmla="*/ 0 h 532"/>
                <a:gd name="T8" fmla="*/ 0 w 723"/>
                <a:gd name="T9" fmla="*/ 0 h 532"/>
                <a:gd name="T10" fmla="*/ 0 w 723"/>
                <a:gd name="T11" fmla="*/ 0 h 532"/>
                <a:gd name="T12" fmla="*/ 0 w 723"/>
                <a:gd name="T13" fmla="*/ 0 h 532"/>
                <a:gd name="T14" fmla="*/ 0 w 723"/>
                <a:gd name="T15" fmla="*/ 0 h 532"/>
                <a:gd name="T16" fmla="*/ 0 w 723"/>
                <a:gd name="T17" fmla="*/ 0 h 532"/>
                <a:gd name="T18" fmla="*/ 0 w 723"/>
                <a:gd name="T19" fmla="*/ 0 h 532"/>
                <a:gd name="T20" fmla="*/ 0 w 723"/>
                <a:gd name="T21" fmla="*/ 0 h 532"/>
                <a:gd name="T22" fmla="*/ 0 w 723"/>
                <a:gd name="T23" fmla="*/ 0 h 532"/>
                <a:gd name="T24" fmla="*/ 0 w 723"/>
                <a:gd name="T25" fmla="*/ 0 h 532"/>
                <a:gd name="T26" fmla="*/ 0 w 723"/>
                <a:gd name="T27" fmla="*/ 0 h 532"/>
                <a:gd name="T28" fmla="*/ 0 w 723"/>
                <a:gd name="T29" fmla="*/ 0 h 532"/>
                <a:gd name="T30" fmla="*/ 0 w 723"/>
                <a:gd name="T31" fmla="*/ 0 h 532"/>
                <a:gd name="T32" fmla="*/ 0 w 723"/>
                <a:gd name="T33" fmla="*/ 0 h 532"/>
                <a:gd name="T34" fmla="*/ 0 w 723"/>
                <a:gd name="T35" fmla="*/ 0 h 532"/>
                <a:gd name="T36" fmla="*/ 0 w 723"/>
                <a:gd name="T37" fmla="*/ 0 h 532"/>
                <a:gd name="T38" fmla="*/ 0 w 723"/>
                <a:gd name="T39" fmla="*/ 0 h 532"/>
                <a:gd name="T40" fmla="*/ 0 w 723"/>
                <a:gd name="T41" fmla="*/ 0 h 532"/>
                <a:gd name="T42" fmla="*/ 0 w 723"/>
                <a:gd name="T43" fmla="*/ 0 h 532"/>
                <a:gd name="T44" fmla="*/ 0 w 723"/>
                <a:gd name="T45" fmla="*/ 0 h 532"/>
                <a:gd name="T46" fmla="*/ 0 w 723"/>
                <a:gd name="T47" fmla="*/ 0 h 532"/>
                <a:gd name="T48" fmla="*/ 0 w 723"/>
                <a:gd name="T49" fmla="*/ 0 h 532"/>
                <a:gd name="T50" fmla="*/ 0 w 723"/>
                <a:gd name="T51" fmla="*/ 0 h 532"/>
                <a:gd name="T52" fmla="*/ 0 w 723"/>
                <a:gd name="T53" fmla="*/ 0 h 532"/>
                <a:gd name="T54" fmla="*/ 0 w 723"/>
                <a:gd name="T55" fmla="*/ 0 h 532"/>
                <a:gd name="T56" fmla="*/ 0 w 723"/>
                <a:gd name="T57" fmla="*/ 0 h 532"/>
                <a:gd name="T58" fmla="*/ 0 w 723"/>
                <a:gd name="T59" fmla="*/ 0 h 532"/>
                <a:gd name="T60" fmla="*/ 0 w 723"/>
                <a:gd name="T61" fmla="*/ 0 h 532"/>
                <a:gd name="T62" fmla="*/ 0 w 723"/>
                <a:gd name="T63" fmla="*/ 0 h 532"/>
                <a:gd name="T64" fmla="*/ 0 w 723"/>
                <a:gd name="T65" fmla="*/ 0 h 532"/>
                <a:gd name="T66" fmla="*/ 0 w 723"/>
                <a:gd name="T67" fmla="*/ 0 h 532"/>
                <a:gd name="T68" fmla="*/ 0 w 723"/>
                <a:gd name="T69" fmla="*/ 0 h 532"/>
                <a:gd name="T70" fmla="*/ 0 w 723"/>
                <a:gd name="T71" fmla="*/ 0 h 532"/>
                <a:gd name="T72" fmla="*/ 0 w 723"/>
                <a:gd name="T73" fmla="*/ 0 h 532"/>
                <a:gd name="T74" fmla="*/ 0 w 723"/>
                <a:gd name="T75" fmla="*/ 0 h 532"/>
                <a:gd name="T76" fmla="*/ 0 w 723"/>
                <a:gd name="T77" fmla="*/ 0 h 532"/>
                <a:gd name="T78" fmla="*/ 0 w 723"/>
                <a:gd name="T79" fmla="*/ 0 h 532"/>
                <a:gd name="T80" fmla="*/ 0 w 723"/>
                <a:gd name="T81" fmla="*/ 0 h 532"/>
                <a:gd name="T82" fmla="*/ 0 w 723"/>
                <a:gd name="T83" fmla="*/ 0 h 532"/>
                <a:gd name="T84" fmla="*/ 0 w 723"/>
                <a:gd name="T85" fmla="*/ 0 h 532"/>
                <a:gd name="T86" fmla="*/ 0 w 723"/>
                <a:gd name="T87" fmla="*/ 0 h 532"/>
                <a:gd name="T88" fmla="*/ 0 w 723"/>
                <a:gd name="T89" fmla="*/ 0 h 532"/>
                <a:gd name="T90" fmla="*/ 0 w 723"/>
                <a:gd name="T91" fmla="*/ 0 h 532"/>
                <a:gd name="T92" fmla="*/ 0 w 723"/>
                <a:gd name="T93" fmla="*/ 0 h 532"/>
                <a:gd name="T94" fmla="*/ 0 w 723"/>
                <a:gd name="T95" fmla="*/ 0 h 532"/>
                <a:gd name="T96" fmla="*/ 0 w 723"/>
                <a:gd name="T97" fmla="*/ 0 h 532"/>
                <a:gd name="T98" fmla="*/ 0 w 723"/>
                <a:gd name="T99" fmla="*/ 0 h 532"/>
                <a:gd name="T100" fmla="*/ 0 w 723"/>
                <a:gd name="T101" fmla="*/ 0 h 532"/>
                <a:gd name="T102" fmla="*/ 0 w 723"/>
                <a:gd name="T103" fmla="*/ 0 h 532"/>
                <a:gd name="T104" fmla="*/ 1 w 723"/>
                <a:gd name="T105" fmla="*/ 0 h 532"/>
                <a:gd name="T106" fmla="*/ 1 w 723"/>
                <a:gd name="T107" fmla="*/ 0 h 532"/>
                <a:gd name="T108" fmla="*/ 1 w 723"/>
                <a:gd name="T109" fmla="*/ 0 h 532"/>
                <a:gd name="T110" fmla="*/ 1 w 723"/>
                <a:gd name="T111" fmla="*/ 0 h 532"/>
                <a:gd name="T112" fmla="*/ 1 w 723"/>
                <a:gd name="T113" fmla="*/ 0 h 532"/>
                <a:gd name="T114" fmla="*/ 1 w 723"/>
                <a:gd name="T115" fmla="*/ 0 h 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3" h="532">
                  <a:moveTo>
                    <a:pt x="491" y="0"/>
                  </a:moveTo>
                  <a:lnTo>
                    <a:pt x="491" y="2"/>
                  </a:lnTo>
                  <a:lnTo>
                    <a:pt x="477" y="2"/>
                  </a:lnTo>
                  <a:lnTo>
                    <a:pt x="477" y="3"/>
                  </a:lnTo>
                  <a:lnTo>
                    <a:pt x="465" y="3"/>
                  </a:lnTo>
                  <a:lnTo>
                    <a:pt x="465" y="5"/>
                  </a:lnTo>
                  <a:lnTo>
                    <a:pt x="452" y="5"/>
                  </a:lnTo>
                  <a:lnTo>
                    <a:pt x="452" y="6"/>
                  </a:lnTo>
                  <a:lnTo>
                    <a:pt x="438" y="6"/>
                  </a:lnTo>
                  <a:lnTo>
                    <a:pt x="438" y="9"/>
                  </a:lnTo>
                  <a:lnTo>
                    <a:pt x="425" y="9"/>
                  </a:lnTo>
                  <a:lnTo>
                    <a:pt x="425" y="11"/>
                  </a:lnTo>
                  <a:lnTo>
                    <a:pt x="414" y="11"/>
                  </a:lnTo>
                  <a:lnTo>
                    <a:pt x="414" y="12"/>
                  </a:lnTo>
                  <a:lnTo>
                    <a:pt x="408" y="12"/>
                  </a:lnTo>
                  <a:lnTo>
                    <a:pt x="408" y="14"/>
                  </a:lnTo>
                  <a:lnTo>
                    <a:pt x="400" y="14"/>
                  </a:lnTo>
                  <a:lnTo>
                    <a:pt x="400" y="15"/>
                  </a:lnTo>
                  <a:lnTo>
                    <a:pt x="394" y="15"/>
                  </a:lnTo>
                  <a:lnTo>
                    <a:pt x="394" y="17"/>
                  </a:lnTo>
                  <a:lnTo>
                    <a:pt x="387" y="17"/>
                  </a:lnTo>
                  <a:lnTo>
                    <a:pt x="387" y="19"/>
                  </a:lnTo>
                  <a:lnTo>
                    <a:pt x="381" y="19"/>
                  </a:lnTo>
                  <a:lnTo>
                    <a:pt x="381" y="20"/>
                  </a:lnTo>
                  <a:lnTo>
                    <a:pt x="376" y="20"/>
                  </a:lnTo>
                  <a:lnTo>
                    <a:pt x="376" y="22"/>
                  </a:lnTo>
                  <a:lnTo>
                    <a:pt x="370" y="22"/>
                  </a:lnTo>
                  <a:lnTo>
                    <a:pt x="370" y="23"/>
                  </a:lnTo>
                  <a:lnTo>
                    <a:pt x="362" y="23"/>
                  </a:lnTo>
                  <a:lnTo>
                    <a:pt x="362" y="25"/>
                  </a:lnTo>
                  <a:lnTo>
                    <a:pt x="359" y="25"/>
                  </a:lnTo>
                  <a:lnTo>
                    <a:pt x="359" y="27"/>
                  </a:lnTo>
                  <a:lnTo>
                    <a:pt x="354" y="27"/>
                  </a:lnTo>
                  <a:lnTo>
                    <a:pt x="354" y="29"/>
                  </a:lnTo>
                  <a:lnTo>
                    <a:pt x="351" y="29"/>
                  </a:lnTo>
                  <a:lnTo>
                    <a:pt x="351" y="31"/>
                  </a:lnTo>
                  <a:lnTo>
                    <a:pt x="345" y="31"/>
                  </a:lnTo>
                  <a:lnTo>
                    <a:pt x="345" y="32"/>
                  </a:lnTo>
                  <a:lnTo>
                    <a:pt x="340" y="32"/>
                  </a:lnTo>
                  <a:lnTo>
                    <a:pt x="340" y="34"/>
                  </a:lnTo>
                  <a:lnTo>
                    <a:pt x="335" y="34"/>
                  </a:lnTo>
                  <a:lnTo>
                    <a:pt x="335" y="36"/>
                  </a:lnTo>
                  <a:lnTo>
                    <a:pt x="332" y="36"/>
                  </a:lnTo>
                  <a:lnTo>
                    <a:pt x="332" y="37"/>
                  </a:lnTo>
                  <a:lnTo>
                    <a:pt x="326" y="37"/>
                  </a:lnTo>
                  <a:lnTo>
                    <a:pt x="326" y="39"/>
                  </a:lnTo>
                  <a:lnTo>
                    <a:pt x="323" y="39"/>
                  </a:lnTo>
                  <a:lnTo>
                    <a:pt x="323" y="40"/>
                  </a:lnTo>
                  <a:lnTo>
                    <a:pt x="318" y="40"/>
                  </a:lnTo>
                  <a:lnTo>
                    <a:pt x="318" y="42"/>
                  </a:lnTo>
                  <a:lnTo>
                    <a:pt x="315" y="42"/>
                  </a:lnTo>
                  <a:lnTo>
                    <a:pt x="315" y="44"/>
                  </a:lnTo>
                  <a:lnTo>
                    <a:pt x="312" y="44"/>
                  </a:lnTo>
                  <a:lnTo>
                    <a:pt x="312" y="45"/>
                  </a:lnTo>
                  <a:lnTo>
                    <a:pt x="307" y="45"/>
                  </a:lnTo>
                  <a:lnTo>
                    <a:pt x="307" y="47"/>
                  </a:lnTo>
                  <a:lnTo>
                    <a:pt x="304" y="47"/>
                  </a:lnTo>
                  <a:lnTo>
                    <a:pt x="304" y="49"/>
                  </a:lnTo>
                  <a:lnTo>
                    <a:pt x="301" y="49"/>
                  </a:lnTo>
                  <a:lnTo>
                    <a:pt x="301" y="51"/>
                  </a:lnTo>
                  <a:lnTo>
                    <a:pt x="296" y="51"/>
                  </a:lnTo>
                  <a:lnTo>
                    <a:pt x="296" y="53"/>
                  </a:lnTo>
                  <a:lnTo>
                    <a:pt x="293" y="53"/>
                  </a:lnTo>
                  <a:lnTo>
                    <a:pt x="293" y="54"/>
                  </a:lnTo>
                  <a:lnTo>
                    <a:pt x="289" y="54"/>
                  </a:lnTo>
                  <a:lnTo>
                    <a:pt x="289" y="56"/>
                  </a:lnTo>
                  <a:lnTo>
                    <a:pt x="285" y="56"/>
                  </a:lnTo>
                  <a:lnTo>
                    <a:pt x="285" y="57"/>
                  </a:lnTo>
                  <a:lnTo>
                    <a:pt x="282" y="57"/>
                  </a:lnTo>
                  <a:lnTo>
                    <a:pt x="282" y="59"/>
                  </a:lnTo>
                  <a:lnTo>
                    <a:pt x="279" y="59"/>
                  </a:lnTo>
                  <a:lnTo>
                    <a:pt x="279" y="61"/>
                  </a:lnTo>
                  <a:lnTo>
                    <a:pt x="276" y="61"/>
                  </a:lnTo>
                  <a:lnTo>
                    <a:pt x="276" y="62"/>
                  </a:lnTo>
                  <a:lnTo>
                    <a:pt x="272" y="64"/>
                  </a:lnTo>
                  <a:lnTo>
                    <a:pt x="269" y="65"/>
                  </a:lnTo>
                  <a:lnTo>
                    <a:pt x="266" y="68"/>
                  </a:lnTo>
                  <a:lnTo>
                    <a:pt x="263" y="70"/>
                  </a:lnTo>
                  <a:lnTo>
                    <a:pt x="263" y="71"/>
                  </a:lnTo>
                  <a:lnTo>
                    <a:pt x="260" y="71"/>
                  </a:lnTo>
                  <a:lnTo>
                    <a:pt x="260" y="73"/>
                  </a:lnTo>
                  <a:lnTo>
                    <a:pt x="256" y="73"/>
                  </a:lnTo>
                  <a:lnTo>
                    <a:pt x="256" y="74"/>
                  </a:lnTo>
                  <a:lnTo>
                    <a:pt x="253" y="76"/>
                  </a:lnTo>
                  <a:lnTo>
                    <a:pt x="250" y="78"/>
                  </a:lnTo>
                  <a:lnTo>
                    <a:pt x="250" y="79"/>
                  </a:lnTo>
                  <a:lnTo>
                    <a:pt x="246" y="79"/>
                  </a:lnTo>
                  <a:lnTo>
                    <a:pt x="246" y="81"/>
                  </a:lnTo>
                  <a:lnTo>
                    <a:pt x="243" y="81"/>
                  </a:lnTo>
                  <a:lnTo>
                    <a:pt x="243" y="82"/>
                  </a:lnTo>
                  <a:lnTo>
                    <a:pt x="239" y="84"/>
                  </a:lnTo>
                  <a:lnTo>
                    <a:pt x="236" y="86"/>
                  </a:lnTo>
                  <a:lnTo>
                    <a:pt x="233" y="88"/>
                  </a:lnTo>
                  <a:lnTo>
                    <a:pt x="233" y="90"/>
                  </a:lnTo>
                  <a:lnTo>
                    <a:pt x="230" y="90"/>
                  </a:lnTo>
                  <a:lnTo>
                    <a:pt x="230" y="91"/>
                  </a:lnTo>
                  <a:lnTo>
                    <a:pt x="227" y="93"/>
                  </a:lnTo>
                  <a:lnTo>
                    <a:pt x="223" y="95"/>
                  </a:lnTo>
                  <a:lnTo>
                    <a:pt x="223" y="96"/>
                  </a:lnTo>
                  <a:lnTo>
                    <a:pt x="220" y="96"/>
                  </a:lnTo>
                  <a:lnTo>
                    <a:pt x="220" y="98"/>
                  </a:lnTo>
                  <a:lnTo>
                    <a:pt x="217" y="99"/>
                  </a:lnTo>
                  <a:lnTo>
                    <a:pt x="217" y="101"/>
                  </a:lnTo>
                  <a:lnTo>
                    <a:pt x="214" y="103"/>
                  </a:lnTo>
                  <a:lnTo>
                    <a:pt x="210" y="104"/>
                  </a:lnTo>
                  <a:lnTo>
                    <a:pt x="210" y="106"/>
                  </a:lnTo>
                  <a:lnTo>
                    <a:pt x="206" y="108"/>
                  </a:lnTo>
                  <a:lnTo>
                    <a:pt x="203" y="110"/>
                  </a:lnTo>
                  <a:lnTo>
                    <a:pt x="203" y="112"/>
                  </a:lnTo>
                  <a:lnTo>
                    <a:pt x="200" y="112"/>
                  </a:lnTo>
                  <a:lnTo>
                    <a:pt x="200" y="113"/>
                  </a:lnTo>
                  <a:lnTo>
                    <a:pt x="197" y="115"/>
                  </a:lnTo>
                  <a:lnTo>
                    <a:pt x="197" y="116"/>
                  </a:lnTo>
                  <a:lnTo>
                    <a:pt x="194" y="118"/>
                  </a:lnTo>
                  <a:lnTo>
                    <a:pt x="190" y="120"/>
                  </a:lnTo>
                  <a:lnTo>
                    <a:pt x="190" y="121"/>
                  </a:lnTo>
                  <a:lnTo>
                    <a:pt x="187" y="123"/>
                  </a:lnTo>
                  <a:lnTo>
                    <a:pt x="187" y="124"/>
                  </a:lnTo>
                  <a:lnTo>
                    <a:pt x="184" y="126"/>
                  </a:lnTo>
                  <a:lnTo>
                    <a:pt x="181" y="129"/>
                  </a:lnTo>
                  <a:lnTo>
                    <a:pt x="181" y="130"/>
                  </a:lnTo>
                  <a:lnTo>
                    <a:pt x="178" y="132"/>
                  </a:lnTo>
                  <a:lnTo>
                    <a:pt x="178" y="133"/>
                  </a:lnTo>
                  <a:lnTo>
                    <a:pt x="174" y="135"/>
                  </a:lnTo>
                  <a:lnTo>
                    <a:pt x="170" y="137"/>
                  </a:lnTo>
                  <a:lnTo>
                    <a:pt x="170" y="138"/>
                  </a:lnTo>
                  <a:lnTo>
                    <a:pt x="167" y="140"/>
                  </a:lnTo>
                  <a:lnTo>
                    <a:pt x="167" y="141"/>
                  </a:lnTo>
                  <a:lnTo>
                    <a:pt x="164" y="143"/>
                  </a:lnTo>
                  <a:lnTo>
                    <a:pt x="164" y="145"/>
                  </a:lnTo>
                  <a:lnTo>
                    <a:pt x="161" y="146"/>
                  </a:lnTo>
                  <a:lnTo>
                    <a:pt x="161" y="149"/>
                  </a:lnTo>
                  <a:lnTo>
                    <a:pt x="158" y="150"/>
                  </a:lnTo>
                  <a:lnTo>
                    <a:pt x="158" y="152"/>
                  </a:lnTo>
                  <a:lnTo>
                    <a:pt x="154" y="152"/>
                  </a:lnTo>
                  <a:lnTo>
                    <a:pt x="154" y="154"/>
                  </a:lnTo>
                  <a:lnTo>
                    <a:pt x="151" y="155"/>
                  </a:lnTo>
                  <a:lnTo>
                    <a:pt x="151" y="157"/>
                  </a:lnTo>
                  <a:lnTo>
                    <a:pt x="148" y="158"/>
                  </a:lnTo>
                  <a:lnTo>
                    <a:pt x="148" y="160"/>
                  </a:lnTo>
                  <a:lnTo>
                    <a:pt x="146" y="160"/>
                  </a:lnTo>
                  <a:lnTo>
                    <a:pt x="146" y="163"/>
                  </a:lnTo>
                  <a:lnTo>
                    <a:pt x="143" y="165"/>
                  </a:lnTo>
                  <a:lnTo>
                    <a:pt x="143" y="166"/>
                  </a:lnTo>
                  <a:lnTo>
                    <a:pt x="140" y="169"/>
                  </a:lnTo>
                  <a:lnTo>
                    <a:pt x="140" y="171"/>
                  </a:lnTo>
                  <a:lnTo>
                    <a:pt x="137" y="172"/>
                  </a:lnTo>
                  <a:lnTo>
                    <a:pt x="137" y="174"/>
                  </a:lnTo>
                  <a:lnTo>
                    <a:pt x="134" y="175"/>
                  </a:lnTo>
                  <a:lnTo>
                    <a:pt x="134" y="177"/>
                  </a:lnTo>
                  <a:lnTo>
                    <a:pt x="129" y="178"/>
                  </a:lnTo>
                  <a:lnTo>
                    <a:pt x="129" y="182"/>
                  </a:lnTo>
                  <a:lnTo>
                    <a:pt x="126" y="183"/>
                  </a:lnTo>
                  <a:lnTo>
                    <a:pt x="126" y="185"/>
                  </a:lnTo>
                  <a:lnTo>
                    <a:pt x="123" y="187"/>
                  </a:lnTo>
                  <a:lnTo>
                    <a:pt x="123" y="189"/>
                  </a:lnTo>
                  <a:lnTo>
                    <a:pt x="121" y="189"/>
                  </a:lnTo>
                  <a:lnTo>
                    <a:pt x="121" y="192"/>
                  </a:lnTo>
                  <a:lnTo>
                    <a:pt x="118" y="194"/>
                  </a:lnTo>
                  <a:lnTo>
                    <a:pt x="118" y="195"/>
                  </a:lnTo>
                  <a:lnTo>
                    <a:pt x="115" y="197"/>
                  </a:lnTo>
                  <a:lnTo>
                    <a:pt x="115" y="199"/>
                  </a:lnTo>
                  <a:lnTo>
                    <a:pt x="113" y="199"/>
                  </a:lnTo>
                  <a:lnTo>
                    <a:pt x="113" y="202"/>
                  </a:lnTo>
                  <a:lnTo>
                    <a:pt x="110" y="203"/>
                  </a:lnTo>
                  <a:lnTo>
                    <a:pt x="110" y="205"/>
                  </a:lnTo>
                  <a:lnTo>
                    <a:pt x="109" y="205"/>
                  </a:lnTo>
                  <a:lnTo>
                    <a:pt x="109" y="209"/>
                  </a:lnTo>
                  <a:lnTo>
                    <a:pt x="105" y="211"/>
                  </a:lnTo>
                  <a:lnTo>
                    <a:pt x="105" y="214"/>
                  </a:lnTo>
                  <a:lnTo>
                    <a:pt x="102" y="216"/>
                  </a:lnTo>
                  <a:lnTo>
                    <a:pt x="102" y="217"/>
                  </a:lnTo>
                  <a:lnTo>
                    <a:pt x="99" y="219"/>
                  </a:lnTo>
                  <a:lnTo>
                    <a:pt x="99" y="222"/>
                  </a:lnTo>
                  <a:lnTo>
                    <a:pt x="96" y="224"/>
                  </a:lnTo>
                  <a:lnTo>
                    <a:pt x="96" y="225"/>
                  </a:lnTo>
                  <a:lnTo>
                    <a:pt x="93" y="225"/>
                  </a:lnTo>
                  <a:lnTo>
                    <a:pt x="93" y="229"/>
                  </a:lnTo>
                  <a:lnTo>
                    <a:pt x="90" y="231"/>
                  </a:lnTo>
                  <a:lnTo>
                    <a:pt x="90" y="234"/>
                  </a:lnTo>
                  <a:lnTo>
                    <a:pt x="87" y="236"/>
                  </a:lnTo>
                  <a:lnTo>
                    <a:pt x="87" y="239"/>
                  </a:lnTo>
                  <a:lnTo>
                    <a:pt x="84" y="241"/>
                  </a:lnTo>
                  <a:lnTo>
                    <a:pt x="84" y="244"/>
                  </a:lnTo>
                  <a:lnTo>
                    <a:pt x="80" y="245"/>
                  </a:lnTo>
                  <a:lnTo>
                    <a:pt x="80" y="250"/>
                  </a:lnTo>
                  <a:lnTo>
                    <a:pt x="79" y="250"/>
                  </a:lnTo>
                  <a:lnTo>
                    <a:pt x="79" y="253"/>
                  </a:lnTo>
                  <a:lnTo>
                    <a:pt x="77" y="253"/>
                  </a:lnTo>
                  <a:lnTo>
                    <a:pt x="77" y="256"/>
                  </a:lnTo>
                  <a:lnTo>
                    <a:pt x="74" y="258"/>
                  </a:lnTo>
                  <a:lnTo>
                    <a:pt x="74" y="261"/>
                  </a:lnTo>
                  <a:lnTo>
                    <a:pt x="71" y="262"/>
                  </a:lnTo>
                  <a:lnTo>
                    <a:pt x="71" y="267"/>
                  </a:lnTo>
                  <a:lnTo>
                    <a:pt x="68" y="268"/>
                  </a:lnTo>
                  <a:lnTo>
                    <a:pt x="68" y="271"/>
                  </a:lnTo>
                  <a:lnTo>
                    <a:pt x="66" y="271"/>
                  </a:lnTo>
                  <a:lnTo>
                    <a:pt x="66" y="275"/>
                  </a:lnTo>
                  <a:lnTo>
                    <a:pt x="64" y="275"/>
                  </a:lnTo>
                  <a:lnTo>
                    <a:pt x="64" y="278"/>
                  </a:lnTo>
                  <a:lnTo>
                    <a:pt x="61" y="279"/>
                  </a:lnTo>
                  <a:lnTo>
                    <a:pt x="61" y="283"/>
                  </a:lnTo>
                  <a:lnTo>
                    <a:pt x="60" y="283"/>
                  </a:lnTo>
                  <a:lnTo>
                    <a:pt x="60" y="287"/>
                  </a:lnTo>
                  <a:lnTo>
                    <a:pt x="58" y="287"/>
                  </a:lnTo>
                  <a:lnTo>
                    <a:pt x="58" y="290"/>
                  </a:lnTo>
                  <a:lnTo>
                    <a:pt x="55" y="290"/>
                  </a:lnTo>
                  <a:lnTo>
                    <a:pt x="55" y="293"/>
                  </a:lnTo>
                  <a:lnTo>
                    <a:pt x="54" y="293"/>
                  </a:lnTo>
                  <a:lnTo>
                    <a:pt x="54" y="296"/>
                  </a:lnTo>
                  <a:lnTo>
                    <a:pt x="52" y="296"/>
                  </a:lnTo>
                  <a:lnTo>
                    <a:pt x="52" y="300"/>
                  </a:lnTo>
                  <a:lnTo>
                    <a:pt x="51" y="300"/>
                  </a:lnTo>
                  <a:lnTo>
                    <a:pt x="51" y="304"/>
                  </a:lnTo>
                  <a:lnTo>
                    <a:pt x="49" y="304"/>
                  </a:lnTo>
                  <a:lnTo>
                    <a:pt x="49" y="309"/>
                  </a:lnTo>
                  <a:lnTo>
                    <a:pt x="47" y="309"/>
                  </a:lnTo>
                  <a:lnTo>
                    <a:pt x="47" y="312"/>
                  </a:lnTo>
                  <a:lnTo>
                    <a:pt x="46" y="312"/>
                  </a:lnTo>
                  <a:lnTo>
                    <a:pt x="46" y="317"/>
                  </a:lnTo>
                  <a:lnTo>
                    <a:pt x="44" y="317"/>
                  </a:lnTo>
                  <a:lnTo>
                    <a:pt x="44" y="320"/>
                  </a:lnTo>
                  <a:lnTo>
                    <a:pt x="43" y="320"/>
                  </a:lnTo>
                  <a:lnTo>
                    <a:pt x="43" y="323"/>
                  </a:lnTo>
                  <a:lnTo>
                    <a:pt x="41" y="323"/>
                  </a:lnTo>
                  <a:lnTo>
                    <a:pt x="41" y="329"/>
                  </a:lnTo>
                  <a:lnTo>
                    <a:pt x="39" y="329"/>
                  </a:lnTo>
                  <a:lnTo>
                    <a:pt x="39" y="332"/>
                  </a:lnTo>
                  <a:lnTo>
                    <a:pt x="38" y="332"/>
                  </a:lnTo>
                  <a:lnTo>
                    <a:pt x="38" y="335"/>
                  </a:lnTo>
                  <a:lnTo>
                    <a:pt x="36" y="335"/>
                  </a:lnTo>
                  <a:lnTo>
                    <a:pt x="36" y="340"/>
                  </a:lnTo>
                  <a:lnTo>
                    <a:pt x="35" y="340"/>
                  </a:lnTo>
                  <a:lnTo>
                    <a:pt x="35" y="343"/>
                  </a:lnTo>
                  <a:lnTo>
                    <a:pt x="33" y="343"/>
                  </a:lnTo>
                  <a:lnTo>
                    <a:pt x="33" y="347"/>
                  </a:lnTo>
                  <a:lnTo>
                    <a:pt x="31" y="347"/>
                  </a:lnTo>
                  <a:lnTo>
                    <a:pt x="31" y="352"/>
                  </a:lnTo>
                  <a:lnTo>
                    <a:pt x="30" y="352"/>
                  </a:lnTo>
                  <a:lnTo>
                    <a:pt x="30" y="359"/>
                  </a:lnTo>
                  <a:lnTo>
                    <a:pt x="28" y="359"/>
                  </a:lnTo>
                  <a:lnTo>
                    <a:pt x="28" y="363"/>
                  </a:lnTo>
                  <a:lnTo>
                    <a:pt x="27" y="363"/>
                  </a:lnTo>
                  <a:lnTo>
                    <a:pt x="27" y="368"/>
                  </a:lnTo>
                  <a:lnTo>
                    <a:pt x="25" y="368"/>
                  </a:lnTo>
                  <a:lnTo>
                    <a:pt x="25" y="372"/>
                  </a:lnTo>
                  <a:lnTo>
                    <a:pt x="23" y="372"/>
                  </a:lnTo>
                  <a:lnTo>
                    <a:pt x="23" y="377"/>
                  </a:lnTo>
                  <a:lnTo>
                    <a:pt x="22" y="377"/>
                  </a:lnTo>
                  <a:lnTo>
                    <a:pt x="22" y="384"/>
                  </a:lnTo>
                  <a:lnTo>
                    <a:pt x="20" y="384"/>
                  </a:lnTo>
                  <a:lnTo>
                    <a:pt x="20" y="389"/>
                  </a:lnTo>
                  <a:lnTo>
                    <a:pt x="19" y="389"/>
                  </a:lnTo>
                  <a:lnTo>
                    <a:pt x="19" y="396"/>
                  </a:lnTo>
                  <a:lnTo>
                    <a:pt x="16" y="396"/>
                  </a:lnTo>
                  <a:lnTo>
                    <a:pt x="16" y="402"/>
                  </a:lnTo>
                  <a:lnTo>
                    <a:pt x="14" y="402"/>
                  </a:lnTo>
                  <a:lnTo>
                    <a:pt x="14" y="410"/>
                  </a:lnTo>
                  <a:lnTo>
                    <a:pt x="13" y="410"/>
                  </a:lnTo>
                  <a:lnTo>
                    <a:pt x="13" y="414"/>
                  </a:lnTo>
                  <a:lnTo>
                    <a:pt x="11" y="414"/>
                  </a:lnTo>
                  <a:lnTo>
                    <a:pt x="11" y="421"/>
                  </a:lnTo>
                  <a:lnTo>
                    <a:pt x="10" y="421"/>
                  </a:lnTo>
                  <a:lnTo>
                    <a:pt x="10" y="431"/>
                  </a:lnTo>
                  <a:lnTo>
                    <a:pt x="8" y="431"/>
                  </a:lnTo>
                  <a:lnTo>
                    <a:pt x="8" y="445"/>
                  </a:lnTo>
                  <a:lnTo>
                    <a:pt x="6" y="445"/>
                  </a:lnTo>
                  <a:lnTo>
                    <a:pt x="6" y="458"/>
                  </a:lnTo>
                  <a:lnTo>
                    <a:pt x="5" y="458"/>
                  </a:lnTo>
                  <a:lnTo>
                    <a:pt x="5" y="472"/>
                  </a:lnTo>
                  <a:lnTo>
                    <a:pt x="3" y="472"/>
                  </a:lnTo>
                  <a:lnTo>
                    <a:pt x="3" y="486"/>
                  </a:lnTo>
                  <a:lnTo>
                    <a:pt x="2" y="486"/>
                  </a:lnTo>
                  <a:lnTo>
                    <a:pt x="2" y="498"/>
                  </a:lnTo>
                  <a:lnTo>
                    <a:pt x="0" y="498"/>
                  </a:lnTo>
                  <a:lnTo>
                    <a:pt x="0" y="532"/>
                  </a:lnTo>
                  <a:lnTo>
                    <a:pt x="93" y="532"/>
                  </a:lnTo>
                  <a:lnTo>
                    <a:pt x="93" y="502"/>
                  </a:lnTo>
                  <a:lnTo>
                    <a:pt x="96" y="502"/>
                  </a:lnTo>
                  <a:lnTo>
                    <a:pt x="96" y="477"/>
                  </a:lnTo>
                  <a:lnTo>
                    <a:pt x="97" y="477"/>
                  </a:lnTo>
                  <a:lnTo>
                    <a:pt x="97" y="465"/>
                  </a:lnTo>
                  <a:lnTo>
                    <a:pt x="99" y="465"/>
                  </a:lnTo>
                  <a:lnTo>
                    <a:pt x="99" y="453"/>
                  </a:lnTo>
                  <a:lnTo>
                    <a:pt x="101" y="453"/>
                  </a:lnTo>
                  <a:lnTo>
                    <a:pt x="101" y="445"/>
                  </a:lnTo>
                  <a:lnTo>
                    <a:pt x="102" y="445"/>
                  </a:lnTo>
                  <a:lnTo>
                    <a:pt x="102" y="438"/>
                  </a:lnTo>
                  <a:lnTo>
                    <a:pt x="104" y="438"/>
                  </a:lnTo>
                  <a:lnTo>
                    <a:pt x="104" y="430"/>
                  </a:lnTo>
                  <a:lnTo>
                    <a:pt x="105" y="430"/>
                  </a:lnTo>
                  <a:lnTo>
                    <a:pt x="105" y="421"/>
                  </a:lnTo>
                  <a:lnTo>
                    <a:pt x="107" y="421"/>
                  </a:lnTo>
                  <a:lnTo>
                    <a:pt x="107" y="414"/>
                  </a:lnTo>
                  <a:lnTo>
                    <a:pt x="109" y="414"/>
                  </a:lnTo>
                  <a:lnTo>
                    <a:pt x="109" y="410"/>
                  </a:lnTo>
                  <a:lnTo>
                    <a:pt x="110" y="410"/>
                  </a:lnTo>
                  <a:lnTo>
                    <a:pt x="110" y="402"/>
                  </a:lnTo>
                  <a:lnTo>
                    <a:pt x="112" y="402"/>
                  </a:lnTo>
                  <a:lnTo>
                    <a:pt x="112" y="397"/>
                  </a:lnTo>
                  <a:lnTo>
                    <a:pt x="113" y="397"/>
                  </a:lnTo>
                  <a:lnTo>
                    <a:pt x="113" y="391"/>
                  </a:lnTo>
                  <a:lnTo>
                    <a:pt x="115" y="391"/>
                  </a:lnTo>
                  <a:lnTo>
                    <a:pt x="115" y="386"/>
                  </a:lnTo>
                  <a:lnTo>
                    <a:pt x="117" y="386"/>
                  </a:lnTo>
                  <a:lnTo>
                    <a:pt x="117" y="379"/>
                  </a:lnTo>
                  <a:lnTo>
                    <a:pt x="118" y="379"/>
                  </a:lnTo>
                  <a:lnTo>
                    <a:pt x="118" y="374"/>
                  </a:lnTo>
                  <a:lnTo>
                    <a:pt x="120" y="374"/>
                  </a:lnTo>
                  <a:lnTo>
                    <a:pt x="120" y="368"/>
                  </a:lnTo>
                  <a:lnTo>
                    <a:pt x="121" y="368"/>
                  </a:lnTo>
                  <a:lnTo>
                    <a:pt x="121" y="363"/>
                  </a:lnTo>
                  <a:lnTo>
                    <a:pt x="123" y="363"/>
                  </a:lnTo>
                  <a:lnTo>
                    <a:pt x="123" y="360"/>
                  </a:lnTo>
                  <a:lnTo>
                    <a:pt x="125" y="360"/>
                  </a:lnTo>
                  <a:lnTo>
                    <a:pt x="125" y="357"/>
                  </a:lnTo>
                  <a:lnTo>
                    <a:pt x="126" y="357"/>
                  </a:lnTo>
                  <a:lnTo>
                    <a:pt x="126" y="352"/>
                  </a:lnTo>
                  <a:lnTo>
                    <a:pt x="128" y="352"/>
                  </a:lnTo>
                  <a:lnTo>
                    <a:pt x="128" y="349"/>
                  </a:lnTo>
                  <a:lnTo>
                    <a:pt x="129" y="349"/>
                  </a:lnTo>
                  <a:lnTo>
                    <a:pt x="129" y="346"/>
                  </a:lnTo>
                  <a:lnTo>
                    <a:pt x="131" y="346"/>
                  </a:lnTo>
                  <a:lnTo>
                    <a:pt x="131" y="340"/>
                  </a:lnTo>
                  <a:lnTo>
                    <a:pt x="134" y="340"/>
                  </a:lnTo>
                  <a:lnTo>
                    <a:pt x="134" y="335"/>
                  </a:lnTo>
                  <a:lnTo>
                    <a:pt x="135" y="335"/>
                  </a:lnTo>
                  <a:lnTo>
                    <a:pt x="135" y="330"/>
                  </a:lnTo>
                  <a:lnTo>
                    <a:pt x="137" y="330"/>
                  </a:lnTo>
                  <a:lnTo>
                    <a:pt x="137" y="327"/>
                  </a:lnTo>
                  <a:lnTo>
                    <a:pt x="138" y="327"/>
                  </a:lnTo>
                  <a:lnTo>
                    <a:pt x="138" y="323"/>
                  </a:lnTo>
                  <a:lnTo>
                    <a:pt x="140" y="323"/>
                  </a:lnTo>
                  <a:lnTo>
                    <a:pt x="140" y="320"/>
                  </a:lnTo>
                  <a:lnTo>
                    <a:pt x="142" y="320"/>
                  </a:lnTo>
                  <a:lnTo>
                    <a:pt x="142" y="317"/>
                  </a:lnTo>
                  <a:lnTo>
                    <a:pt x="143" y="317"/>
                  </a:lnTo>
                  <a:lnTo>
                    <a:pt x="143" y="313"/>
                  </a:lnTo>
                  <a:lnTo>
                    <a:pt x="145" y="313"/>
                  </a:lnTo>
                  <a:lnTo>
                    <a:pt x="145" y="310"/>
                  </a:lnTo>
                  <a:lnTo>
                    <a:pt x="146" y="310"/>
                  </a:lnTo>
                  <a:lnTo>
                    <a:pt x="146" y="307"/>
                  </a:lnTo>
                  <a:lnTo>
                    <a:pt x="150" y="304"/>
                  </a:lnTo>
                  <a:lnTo>
                    <a:pt x="150" y="301"/>
                  </a:lnTo>
                  <a:lnTo>
                    <a:pt x="153" y="300"/>
                  </a:lnTo>
                  <a:lnTo>
                    <a:pt x="153" y="296"/>
                  </a:lnTo>
                  <a:lnTo>
                    <a:pt x="154" y="296"/>
                  </a:lnTo>
                  <a:lnTo>
                    <a:pt x="154" y="293"/>
                  </a:lnTo>
                  <a:lnTo>
                    <a:pt x="156" y="293"/>
                  </a:lnTo>
                  <a:lnTo>
                    <a:pt x="156" y="290"/>
                  </a:lnTo>
                  <a:lnTo>
                    <a:pt x="158" y="290"/>
                  </a:lnTo>
                  <a:lnTo>
                    <a:pt x="158" y="287"/>
                  </a:lnTo>
                  <a:lnTo>
                    <a:pt x="161" y="284"/>
                  </a:lnTo>
                  <a:lnTo>
                    <a:pt x="161" y="281"/>
                  </a:lnTo>
                  <a:lnTo>
                    <a:pt x="164" y="279"/>
                  </a:lnTo>
                  <a:lnTo>
                    <a:pt x="164" y="276"/>
                  </a:lnTo>
                  <a:lnTo>
                    <a:pt x="166" y="276"/>
                  </a:lnTo>
                  <a:lnTo>
                    <a:pt x="166" y="273"/>
                  </a:lnTo>
                  <a:lnTo>
                    <a:pt x="167" y="273"/>
                  </a:lnTo>
                  <a:lnTo>
                    <a:pt x="167" y="270"/>
                  </a:lnTo>
                  <a:lnTo>
                    <a:pt x="169" y="270"/>
                  </a:lnTo>
                  <a:lnTo>
                    <a:pt x="169" y="267"/>
                  </a:lnTo>
                  <a:lnTo>
                    <a:pt x="173" y="264"/>
                  </a:lnTo>
                  <a:lnTo>
                    <a:pt x="173" y="261"/>
                  </a:lnTo>
                  <a:lnTo>
                    <a:pt x="176" y="259"/>
                  </a:lnTo>
                  <a:lnTo>
                    <a:pt x="176" y="256"/>
                  </a:lnTo>
                  <a:lnTo>
                    <a:pt x="179" y="254"/>
                  </a:lnTo>
                  <a:lnTo>
                    <a:pt x="179" y="251"/>
                  </a:lnTo>
                  <a:lnTo>
                    <a:pt x="182" y="250"/>
                  </a:lnTo>
                  <a:lnTo>
                    <a:pt x="182" y="248"/>
                  </a:lnTo>
                  <a:lnTo>
                    <a:pt x="184" y="248"/>
                  </a:lnTo>
                  <a:lnTo>
                    <a:pt x="184" y="244"/>
                  </a:lnTo>
                  <a:lnTo>
                    <a:pt x="187" y="242"/>
                  </a:lnTo>
                  <a:lnTo>
                    <a:pt x="187" y="241"/>
                  </a:lnTo>
                  <a:lnTo>
                    <a:pt x="189" y="241"/>
                  </a:lnTo>
                  <a:lnTo>
                    <a:pt x="189" y="237"/>
                  </a:lnTo>
                  <a:lnTo>
                    <a:pt x="192" y="236"/>
                  </a:lnTo>
                  <a:lnTo>
                    <a:pt x="192" y="233"/>
                  </a:lnTo>
                  <a:lnTo>
                    <a:pt x="195" y="231"/>
                  </a:lnTo>
                  <a:lnTo>
                    <a:pt x="195" y="229"/>
                  </a:lnTo>
                  <a:lnTo>
                    <a:pt x="198" y="228"/>
                  </a:lnTo>
                  <a:lnTo>
                    <a:pt x="198" y="225"/>
                  </a:lnTo>
                  <a:lnTo>
                    <a:pt x="202" y="224"/>
                  </a:lnTo>
                  <a:lnTo>
                    <a:pt x="202" y="222"/>
                  </a:lnTo>
                  <a:lnTo>
                    <a:pt x="203" y="222"/>
                  </a:lnTo>
                  <a:lnTo>
                    <a:pt x="203" y="219"/>
                  </a:lnTo>
                  <a:lnTo>
                    <a:pt x="206" y="217"/>
                  </a:lnTo>
                  <a:lnTo>
                    <a:pt x="206" y="214"/>
                  </a:lnTo>
                  <a:lnTo>
                    <a:pt x="210" y="212"/>
                  </a:lnTo>
                  <a:lnTo>
                    <a:pt x="210" y="211"/>
                  </a:lnTo>
                  <a:lnTo>
                    <a:pt x="214" y="209"/>
                  </a:lnTo>
                  <a:lnTo>
                    <a:pt x="214" y="208"/>
                  </a:lnTo>
                  <a:lnTo>
                    <a:pt x="217" y="205"/>
                  </a:lnTo>
                  <a:lnTo>
                    <a:pt x="217" y="203"/>
                  </a:lnTo>
                  <a:lnTo>
                    <a:pt x="220" y="202"/>
                  </a:lnTo>
                  <a:lnTo>
                    <a:pt x="220" y="199"/>
                  </a:lnTo>
                  <a:lnTo>
                    <a:pt x="223" y="197"/>
                  </a:lnTo>
                  <a:lnTo>
                    <a:pt x="223" y="195"/>
                  </a:lnTo>
                  <a:lnTo>
                    <a:pt x="227" y="194"/>
                  </a:lnTo>
                  <a:lnTo>
                    <a:pt x="227" y="192"/>
                  </a:lnTo>
                  <a:lnTo>
                    <a:pt x="230" y="191"/>
                  </a:lnTo>
                  <a:lnTo>
                    <a:pt x="230" y="189"/>
                  </a:lnTo>
                  <a:lnTo>
                    <a:pt x="233" y="187"/>
                  </a:lnTo>
                  <a:lnTo>
                    <a:pt x="233" y="185"/>
                  </a:lnTo>
                  <a:lnTo>
                    <a:pt x="236" y="183"/>
                  </a:lnTo>
                  <a:lnTo>
                    <a:pt x="236" y="182"/>
                  </a:lnTo>
                  <a:lnTo>
                    <a:pt x="239" y="180"/>
                  </a:lnTo>
                  <a:lnTo>
                    <a:pt x="239" y="178"/>
                  </a:lnTo>
                  <a:lnTo>
                    <a:pt x="243" y="177"/>
                  </a:lnTo>
                  <a:lnTo>
                    <a:pt x="243" y="175"/>
                  </a:lnTo>
                  <a:lnTo>
                    <a:pt x="246" y="174"/>
                  </a:lnTo>
                  <a:lnTo>
                    <a:pt x="246" y="172"/>
                  </a:lnTo>
                  <a:lnTo>
                    <a:pt x="250" y="171"/>
                  </a:lnTo>
                  <a:lnTo>
                    <a:pt x="250" y="169"/>
                  </a:lnTo>
                  <a:lnTo>
                    <a:pt x="253" y="169"/>
                  </a:lnTo>
                  <a:lnTo>
                    <a:pt x="253" y="166"/>
                  </a:lnTo>
                  <a:lnTo>
                    <a:pt x="256" y="165"/>
                  </a:lnTo>
                  <a:lnTo>
                    <a:pt x="256" y="163"/>
                  </a:lnTo>
                  <a:lnTo>
                    <a:pt x="260" y="162"/>
                  </a:lnTo>
                  <a:lnTo>
                    <a:pt x="260" y="160"/>
                  </a:lnTo>
                  <a:lnTo>
                    <a:pt x="263" y="160"/>
                  </a:lnTo>
                  <a:lnTo>
                    <a:pt x="263" y="158"/>
                  </a:lnTo>
                  <a:lnTo>
                    <a:pt x="266" y="157"/>
                  </a:lnTo>
                  <a:lnTo>
                    <a:pt x="266" y="155"/>
                  </a:lnTo>
                  <a:lnTo>
                    <a:pt x="269" y="154"/>
                  </a:lnTo>
                  <a:lnTo>
                    <a:pt x="272" y="152"/>
                  </a:lnTo>
                  <a:lnTo>
                    <a:pt x="272" y="150"/>
                  </a:lnTo>
                  <a:lnTo>
                    <a:pt x="276" y="149"/>
                  </a:lnTo>
                  <a:lnTo>
                    <a:pt x="279" y="146"/>
                  </a:lnTo>
                  <a:lnTo>
                    <a:pt x="279" y="145"/>
                  </a:lnTo>
                  <a:lnTo>
                    <a:pt x="282" y="145"/>
                  </a:lnTo>
                  <a:lnTo>
                    <a:pt x="282" y="143"/>
                  </a:lnTo>
                  <a:lnTo>
                    <a:pt x="285" y="141"/>
                  </a:lnTo>
                  <a:lnTo>
                    <a:pt x="285" y="140"/>
                  </a:lnTo>
                  <a:lnTo>
                    <a:pt x="289" y="140"/>
                  </a:lnTo>
                  <a:lnTo>
                    <a:pt x="289" y="138"/>
                  </a:lnTo>
                  <a:lnTo>
                    <a:pt x="293" y="137"/>
                  </a:lnTo>
                  <a:lnTo>
                    <a:pt x="293" y="135"/>
                  </a:lnTo>
                  <a:lnTo>
                    <a:pt x="296" y="135"/>
                  </a:lnTo>
                  <a:lnTo>
                    <a:pt x="296" y="133"/>
                  </a:lnTo>
                  <a:lnTo>
                    <a:pt x="299" y="132"/>
                  </a:lnTo>
                  <a:lnTo>
                    <a:pt x="302" y="130"/>
                  </a:lnTo>
                  <a:lnTo>
                    <a:pt x="302" y="129"/>
                  </a:lnTo>
                  <a:lnTo>
                    <a:pt x="305" y="129"/>
                  </a:lnTo>
                  <a:lnTo>
                    <a:pt x="305" y="126"/>
                  </a:lnTo>
                  <a:lnTo>
                    <a:pt x="309" y="124"/>
                  </a:lnTo>
                  <a:lnTo>
                    <a:pt x="312" y="123"/>
                  </a:lnTo>
                  <a:lnTo>
                    <a:pt x="312" y="121"/>
                  </a:lnTo>
                  <a:lnTo>
                    <a:pt x="315" y="120"/>
                  </a:lnTo>
                  <a:lnTo>
                    <a:pt x="318" y="118"/>
                  </a:lnTo>
                  <a:lnTo>
                    <a:pt x="318" y="116"/>
                  </a:lnTo>
                  <a:lnTo>
                    <a:pt x="321" y="115"/>
                  </a:lnTo>
                  <a:lnTo>
                    <a:pt x="325" y="113"/>
                  </a:lnTo>
                  <a:lnTo>
                    <a:pt x="325" y="112"/>
                  </a:lnTo>
                  <a:lnTo>
                    <a:pt x="329" y="112"/>
                  </a:lnTo>
                  <a:lnTo>
                    <a:pt x="329" y="110"/>
                  </a:lnTo>
                  <a:lnTo>
                    <a:pt x="332" y="108"/>
                  </a:lnTo>
                  <a:lnTo>
                    <a:pt x="335" y="106"/>
                  </a:lnTo>
                  <a:lnTo>
                    <a:pt x="338" y="104"/>
                  </a:lnTo>
                  <a:lnTo>
                    <a:pt x="342" y="103"/>
                  </a:lnTo>
                  <a:lnTo>
                    <a:pt x="345" y="101"/>
                  </a:lnTo>
                  <a:lnTo>
                    <a:pt x="348" y="101"/>
                  </a:lnTo>
                  <a:lnTo>
                    <a:pt x="348" y="99"/>
                  </a:lnTo>
                  <a:lnTo>
                    <a:pt x="351" y="99"/>
                  </a:lnTo>
                  <a:lnTo>
                    <a:pt x="351" y="98"/>
                  </a:lnTo>
                  <a:lnTo>
                    <a:pt x="354" y="98"/>
                  </a:lnTo>
                  <a:lnTo>
                    <a:pt x="354" y="96"/>
                  </a:lnTo>
                  <a:lnTo>
                    <a:pt x="358" y="96"/>
                  </a:lnTo>
                  <a:lnTo>
                    <a:pt x="358" y="95"/>
                  </a:lnTo>
                  <a:lnTo>
                    <a:pt x="361" y="95"/>
                  </a:lnTo>
                  <a:lnTo>
                    <a:pt x="361" y="93"/>
                  </a:lnTo>
                  <a:lnTo>
                    <a:pt x="364" y="93"/>
                  </a:lnTo>
                  <a:lnTo>
                    <a:pt x="364" y="91"/>
                  </a:lnTo>
                  <a:lnTo>
                    <a:pt x="368" y="91"/>
                  </a:lnTo>
                  <a:lnTo>
                    <a:pt x="368" y="90"/>
                  </a:lnTo>
                  <a:lnTo>
                    <a:pt x="371" y="90"/>
                  </a:lnTo>
                  <a:lnTo>
                    <a:pt x="371" y="88"/>
                  </a:lnTo>
                  <a:lnTo>
                    <a:pt x="375" y="88"/>
                  </a:lnTo>
                  <a:lnTo>
                    <a:pt x="375" y="86"/>
                  </a:lnTo>
                  <a:lnTo>
                    <a:pt x="379" y="86"/>
                  </a:lnTo>
                  <a:lnTo>
                    <a:pt x="379" y="84"/>
                  </a:lnTo>
                  <a:lnTo>
                    <a:pt x="383" y="84"/>
                  </a:lnTo>
                  <a:lnTo>
                    <a:pt x="383" y="82"/>
                  </a:lnTo>
                  <a:lnTo>
                    <a:pt x="386" y="82"/>
                  </a:lnTo>
                  <a:lnTo>
                    <a:pt x="386" y="81"/>
                  </a:lnTo>
                  <a:lnTo>
                    <a:pt x="389" y="81"/>
                  </a:lnTo>
                  <a:lnTo>
                    <a:pt x="389" y="79"/>
                  </a:lnTo>
                  <a:lnTo>
                    <a:pt x="392" y="79"/>
                  </a:lnTo>
                  <a:lnTo>
                    <a:pt x="392" y="78"/>
                  </a:lnTo>
                  <a:lnTo>
                    <a:pt x="399" y="78"/>
                  </a:lnTo>
                  <a:lnTo>
                    <a:pt x="399" y="76"/>
                  </a:lnTo>
                  <a:lnTo>
                    <a:pt x="403" y="76"/>
                  </a:lnTo>
                  <a:lnTo>
                    <a:pt x="403" y="74"/>
                  </a:lnTo>
                  <a:lnTo>
                    <a:pt x="408" y="74"/>
                  </a:lnTo>
                  <a:lnTo>
                    <a:pt x="408" y="73"/>
                  </a:lnTo>
                  <a:lnTo>
                    <a:pt x="411" y="73"/>
                  </a:lnTo>
                  <a:lnTo>
                    <a:pt x="411" y="71"/>
                  </a:lnTo>
                  <a:lnTo>
                    <a:pt x="414" y="71"/>
                  </a:lnTo>
                  <a:lnTo>
                    <a:pt x="414" y="70"/>
                  </a:lnTo>
                  <a:lnTo>
                    <a:pt x="420" y="70"/>
                  </a:lnTo>
                  <a:lnTo>
                    <a:pt x="420" y="68"/>
                  </a:lnTo>
                  <a:lnTo>
                    <a:pt x="425" y="68"/>
                  </a:lnTo>
                  <a:lnTo>
                    <a:pt x="425" y="65"/>
                  </a:lnTo>
                  <a:lnTo>
                    <a:pt x="432" y="65"/>
                  </a:lnTo>
                  <a:lnTo>
                    <a:pt x="432" y="64"/>
                  </a:lnTo>
                  <a:lnTo>
                    <a:pt x="436" y="64"/>
                  </a:lnTo>
                  <a:lnTo>
                    <a:pt x="436" y="62"/>
                  </a:lnTo>
                  <a:lnTo>
                    <a:pt x="441" y="62"/>
                  </a:lnTo>
                  <a:lnTo>
                    <a:pt x="441" y="61"/>
                  </a:lnTo>
                  <a:lnTo>
                    <a:pt x="447" y="61"/>
                  </a:lnTo>
                  <a:lnTo>
                    <a:pt x="447" y="59"/>
                  </a:lnTo>
                  <a:lnTo>
                    <a:pt x="453" y="59"/>
                  </a:lnTo>
                  <a:lnTo>
                    <a:pt x="453" y="57"/>
                  </a:lnTo>
                  <a:lnTo>
                    <a:pt x="458" y="57"/>
                  </a:lnTo>
                  <a:lnTo>
                    <a:pt x="458" y="56"/>
                  </a:lnTo>
                  <a:lnTo>
                    <a:pt x="469" y="56"/>
                  </a:lnTo>
                  <a:lnTo>
                    <a:pt x="469" y="54"/>
                  </a:lnTo>
                  <a:lnTo>
                    <a:pt x="482" y="54"/>
                  </a:lnTo>
                  <a:lnTo>
                    <a:pt x="482" y="53"/>
                  </a:lnTo>
                  <a:lnTo>
                    <a:pt x="488" y="53"/>
                  </a:lnTo>
                  <a:lnTo>
                    <a:pt x="488" y="51"/>
                  </a:lnTo>
                  <a:lnTo>
                    <a:pt x="493" y="51"/>
                  </a:lnTo>
                  <a:lnTo>
                    <a:pt x="493" y="49"/>
                  </a:lnTo>
                  <a:lnTo>
                    <a:pt x="506" y="49"/>
                  </a:lnTo>
                  <a:lnTo>
                    <a:pt x="506" y="47"/>
                  </a:lnTo>
                  <a:lnTo>
                    <a:pt x="529" y="47"/>
                  </a:lnTo>
                  <a:lnTo>
                    <a:pt x="529" y="45"/>
                  </a:lnTo>
                  <a:lnTo>
                    <a:pt x="723" y="45"/>
                  </a:lnTo>
                  <a:lnTo>
                    <a:pt x="723" y="44"/>
                  </a:lnTo>
                  <a:lnTo>
                    <a:pt x="719" y="44"/>
                  </a:lnTo>
                  <a:lnTo>
                    <a:pt x="719" y="42"/>
                  </a:lnTo>
                  <a:lnTo>
                    <a:pt x="716" y="42"/>
                  </a:lnTo>
                  <a:lnTo>
                    <a:pt x="716" y="40"/>
                  </a:lnTo>
                  <a:lnTo>
                    <a:pt x="710" y="40"/>
                  </a:lnTo>
                  <a:lnTo>
                    <a:pt x="710" y="39"/>
                  </a:lnTo>
                  <a:lnTo>
                    <a:pt x="707" y="39"/>
                  </a:lnTo>
                  <a:lnTo>
                    <a:pt x="707" y="37"/>
                  </a:lnTo>
                  <a:lnTo>
                    <a:pt x="704" y="37"/>
                  </a:lnTo>
                  <a:lnTo>
                    <a:pt x="704" y="36"/>
                  </a:lnTo>
                  <a:lnTo>
                    <a:pt x="699" y="36"/>
                  </a:lnTo>
                  <a:lnTo>
                    <a:pt x="699" y="34"/>
                  </a:lnTo>
                  <a:lnTo>
                    <a:pt x="696" y="34"/>
                  </a:lnTo>
                  <a:lnTo>
                    <a:pt x="696" y="32"/>
                  </a:lnTo>
                  <a:lnTo>
                    <a:pt x="691" y="32"/>
                  </a:lnTo>
                  <a:lnTo>
                    <a:pt x="691" y="31"/>
                  </a:lnTo>
                  <a:lnTo>
                    <a:pt x="685" y="31"/>
                  </a:lnTo>
                  <a:lnTo>
                    <a:pt x="685" y="29"/>
                  </a:lnTo>
                  <a:lnTo>
                    <a:pt x="680" y="29"/>
                  </a:lnTo>
                  <a:lnTo>
                    <a:pt x="680" y="27"/>
                  </a:lnTo>
                  <a:lnTo>
                    <a:pt x="677" y="27"/>
                  </a:lnTo>
                  <a:lnTo>
                    <a:pt x="677" y="25"/>
                  </a:lnTo>
                  <a:lnTo>
                    <a:pt x="671" y="25"/>
                  </a:lnTo>
                  <a:lnTo>
                    <a:pt x="671" y="23"/>
                  </a:lnTo>
                  <a:lnTo>
                    <a:pt x="666" y="23"/>
                  </a:lnTo>
                  <a:lnTo>
                    <a:pt x="666" y="22"/>
                  </a:lnTo>
                  <a:lnTo>
                    <a:pt x="660" y="22"/>
                  </a:lnTo>
                  <a:lnTo>
                    <a:pt x="660" y="20"/>
                  </a:lnTo>
                  <a:lnTo>
                    <a:pt x="653" y="20"/>
                  </a:lnTo>
                  <a:lnTo>
                    <a:pt x="653" y="19"/>
                  </a:lnTo>
                  <a:lnTo>
                    <a:pt x="647" y="19"/>
                  </a:lnTo>
                  <a:lnTo>
                    <a:pt x="647" y="17"/>
                  </a:lnTo>
                  <a:lnTo>
                    <a:pt x="642" y="17"/>
                  </a:lnTo>
                  <a:lnTo>
                    <a:pt x="642" y="15"/>
                  </a:lnTo>
                  <a:lnTo>
                    <a:pt x="635" y="15"/>
                  </a:lnTo>
                  <a:lnTo>
                    <a:pt x="635" y="14"/>
                  </a:lnTo>
                  <a:lnTo>
                    <a:pt x="628" y="14"/>
                  </a:lnTo>
                  <a:lnTo>
                    <a:pt x="628" y="12"/>
                  </a:lnTo>
                  <a:lnTo>
                    <a:pt x="622" y="12"/>
                  </a:lnTo>
                  <a:lnTo>
                    <a:pt x="622" y="11"/>
                  </a:lnTo>
                  <a:lnTo>
                    <a:pt x="609" y="11"/>
                  </a:lnTo>
                  <a:lnTo>
                    <a:pt x="609" y="9"/>
                  </a:lnTo>
                  <a:lnTo>
                    <a:pt x="595" y="9"/>
                  </a:lnTo>
                  <a:lnTo>
                    <a:pt x="595" y="6"/>
                  </a:lnTo>
                  <a:lnTo>
                    <a:pt x="583" y="6"/>
                  </a:lnTo>
                  <a:lnTo>
                    <a:pt x="583" y="5"/>
                  </a:lnTo>
                  <a:lnTo>
                    <a:pt x="570" y="5"/>
                  </a:lnTo>
                  <a:lnTo>
                    <a:pt x="570" y="3"/>
                  </a:lnTo>
                  <a:lnTo>
                    <a:pt x="556" y="3"/>
                  </a:lnTo>
                  <a:lnTo>
                    <a:pt x="556" y="2"/>
                  </a:lnTo>
                  <a:lnTo>
                    <a:pt x="543" y="2"/>
                  </a:lnTo>
                  <a:lnTo>
                    <a:pt x="543" y="0"/>
                  </a:lnTo>
                  <a:lnTo>
                    <a:pt x="491"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76" name="Freeform 37"/>
            <p:cNvSpPr>
              <a:spLocks/>
            </p:cNvSpPr>
            <p:nvPr/>
          </p:nvSpPr>
          <p:spPr bwMode="auto">
            <a:xfrm>
              <a:off x="118" y="245"/>
              <a:ext cx="71" cy="55"/>
            </a:xfrm>
            <a:custGeom>
              <a:avLst/>
              <a:gdLst>
                <a:gd name="T0" fmla="*/ 0 w 425"/>
                <a:gd name="T1" fmla="*/ 0 h 385"/>
                <a:gd name="T2" fmla="*/ 0 w 425"/>
                <a:gd name="T3" fmla="*/ 0 h 385"/>
                <a:gd name="T4" fmla="*/ 0 w 425"/>
                <a:gd name="T5" fmla="*/ 0 h 385"/>
                <a:gd name="T6" fmla="*/ 0 w 425"/>
                <a:gd name="T7" fmla="*/ 0 h 385"/>
                <a:gd name="T8" fmla="*/ 0 w 425"/>
                <a:gd name="T9" fmla="*/ 0 h 385"/>
                <a:gd name="T10" fmla="*/ 0 w 425"/>
                <a:gd name="T11" fmla="*/ 0 h 385"/>
                <a:gd name="T12" fmla="*/ 0 w 425"/>
                <a:gd name="T13" fmla="*/ 0 h 385"/>
                <a:gd name="T14" fmla="*/ 0 w 425"/>
                <a:gd name="T15" fmla="*/ 0 h 385"/>
                <a:gd name="T16" fmla="*/ 0 w 425"/>
                <a:gd name="T17" fmla="*/ 0 h 385"/>
                <a:gd name="T18" fmla="*/ 0 w 425"/>
                <a:gd name="T19" fmla="*/ 0 h 385"/>
                <a:gd name="T20" fmla="*/ 0 w 425"/>
                <a:gd name="T21" fmla="*/ 0 h 385"/>
                <a:gd name="T22" fmla="*/ 0 w 425"/>
                <a:gd name="T23" fmla="*/ 0 h 385"/>
                <a:gd name="T24" fmla="*/ 0 w 425"/>
                <a:gd name="T25" fmla="*/ 0 h 385"/>
                <a:gd name="T26" fmla="*/ 0 w 425"/>
                <a:gd name="T27" fmla="*/ 0 h 385"/>
                <a:gd name="T28" fmla="*/ 0 w 425"/>
                <a:gd name="T29" fmla="*/ 0 h 385"/>
                <a:gd name="T30" fmla="*/ 0 w 425"/>
                <a:gd name="T31" fmla="*/ 0 h 385"/>
                <a:gd name="T32" fmla="*/ 0 w 425"/>
                <a:gd name="T33" fmla="*/ 0 h 385"/>
                <a:gd name="T34" fmla="*/ 0 w 425"/>
                <a:gd name="T35" fmla="*/ 0 h 385"/>
                <a:gd name="T36" fmla="*/ 0 w 425"/>
                <a:gd name="T37" fmla="*/ 0 h 385"/>
                <a:gd name="T38" fmla="*/ 0 w 425"/>
                <a:gd name="T39" fmla="*/ 0 h 385"/>
                <a:gd name="T40" fmla="*/ 0 w 425"/>
                <a:gd name="T41" fmla="*/ 0 h 385"/>
                <a:gd name="T42" fmla="*/ 0 w 425"/>
                <a:gd name="T43" fmla="*/ 0 h 385"/>
                <a:gd name="T44" fmla="*/ 0 w 425"/>
                <a:gd name="T45" fmla="*/ 0 h 385"/>
                <a:gd name="T46" fmla="*/ 0 w 425"/>
                <a:gd name="T47" fmla="*/ 0 h 385"/>
                <a:gd name="T48" fmla="*/ 0 w 425"/>
                <a:gd name="T49" fmla="*/ 0 h 385"/>
                <a:gd name="T50" fmla="*/ 0 w 425"/>
                <a:gd name="T51" fmla="*/ 0 h 385"/>
                <a:gd name="T52" fmla="*/ 0 w 425"/>
                <a:gd name="T53" fmla="*/ 0 h 385"/>
                <a:gd name="T54" fmla="*/ 0 w 425"/>
                <a:gd name="T55" fmla="*/ 0 h 385"/>
                <a:gd name="T56" fmla="*/ 0 w 425"/>
                <a:gd name="T57" fmla="*/ 0 h 385"/>
                <a:gd name="T58" fmla="*/ 0 w 425"/>
                <a:gd name="T59" fmla="*/ 0 h 385"/>
                <a:gd name="T60" fmla="*/ 0 w 425"/>
                <a:gd name="T61" fmla="*/ 0 h 385"/>
                <a:gd name="T62" fmla="*/ 0 w 425"/>
                <a:gd name="T63" fmla="*/ 0 h 385"/>
                <a:gd name="T64" fmla="*/ 0 w 425"/>
                <a:gd name="T65" fmla="*/ 0 h 385"/>
                <a:gd name="T66" fmla="*/ 0 w 425"/>
                <a:gd name="T67" fmla="*/ 0 h 385"/>
                <a:gd name="T68" fmla="*/ 0 w 425"/>
                <a:gd name="T69" fmla="*/ 0 h 385"/>
                <a:gd name="T70" fmla="*/ 0 w 425"/>
                <a:gd name="T71" fmla="*/ 0 h 385"/>
                <a:gd name="T72" fmla="*/ 0 w 425"/>
                <a:gd name="T73" fmla="*/ 0 h 385"/>
                <a:gd name="T74" fmla="*/ 0 w 425"/>
                <a:gd name="T75" fmla="*/ 0 h 385"/>
                <a:gd name="T76" fmla="*/ 0 w 425"/>
                <a:gd name="T77" fmla="*/ 0 h 385"/>
                <a:gd name="T78" fmla="*/ 0 w 425"/>
                <a:gd name="T79" fmla="*/ 0 h 385"/>
                <a:gd name="T80" fmla="*/ 0 w 425"/>
                <a:gd name="T81" fmla="*/ 0 h 385"/>
                <a:gd name="T82" fmla="*/ 0 w 425"/>
                <a:gd name="T83" fmla="*/ 0 h 385"/>
                <a:gd name="T84" fmla="*/ 0 w 425"/>
                <a:gd name="T85" fmla="*/ 0 h 385"/>
                <a:gd name="T86" fmla="*/ 0 w 425"/>
                <a:gd name="T87" fmla="*/ 0 h 385"/>
                <a:gd name="T88" fmla="*/ 0 w 425"/>
                <a:gd name="T89" fmla="*/ 0 h 385"/>
                <a:gd name="T90" fmla="*/ 0 w 425"/>
                <a:gd name="T91" fmla="*/ 0 h 385"/>
                <a:gd name="T92" fmla="*/ 0 w 425"/>
                <a:gd name="T93" fmla="*/ 0 h 385"/>
                <a:gd name="T94" fmla="*/ 0 w 425"/>
                <a:gd name="T95" fmla="*/ 0 h 385"/>
                <a:gd name="T96" fmla="*/ 0 w 425"/>
                <a:gd name="T97" fmla="*/ 0 h 385"/>
                <a:gd name="T98" fmla="*/ 0 w 425"/>
                <a:gd name="T99" fmla="*/ 0 h 385"/>
                <a:gd name="T100" fmla="*/ 0 w 425"/>
                <a:gd name="T101" fmla="*/ 0 h 385"/>
                <a:gd name="T102" fmla="*/ 0 w 425"/>
                <a:gd name="T103" fmla="*/ 0 h 385"/>
                <a:gd name="T104" fmla="*/ 0 w 425"/>
                <a:gd name="T105" fmla="*/ 0 h 385"/>
                <a:gd name="T106" fmla="*/ 0 w 425"/>
                <a:gd name="T107" fmla="*/ 0 h 385"/>
                <a:gd name="T108" fmla="*/ 0 w 425"/>
                <a:gd name="T109" fmla="*/ 0 h 385"/>
                <a:gd name="T110" fmla="*/ 0 w 425"/>
                <a:gd name="T111" fmla="*/ 0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5" h="385">
                  <a:moveTo>
                    <a:pt x="0" y="0"/>
                  </a:moveTo>
                  <a:lnTo>
                    <a:pt x="0" y="2"/>
                  </a:lnTo>
                  <a:lnTo>
                    <a:pt x="24" y="2"/>
                  </a:lnTo>
                  <a:lnTo>
                    <a:pt x="24" y="4"/>
                  </a:lnTo>
                  <a:lnTo>
                    <a:pt x="36" y="4"/>
                  </a:lnTo>
                  <a:lnTo>
                    <a:pt x="36" y="6"/>
                  </a:lnTo>
                  <a:lnTo>
                    <a:pt x="41" y="6"/>
                  </a:lnTo>
                  <a:lnTo>
                    <a:pt x="41" y="8"/>
                  </a:lnTo>
                  <a:lnTo>
                    <a:pt x="48" y="8"/>
                  </a:lnTo>
                  <a:lnTo>
                    <a:pt x="48" y="9"/>
                  </a:lnTo>
                  <a:lnTo>
                    <a:pt x="59" y="9"/>
                  </a:lnTo>
                  <a:lnTo>
                    <a:pt x="59" y="11"/>
                  </a:lnTo>
                  <a:lnTo>
                    <a:pt x="70" y="11"/>
                  </a:lnTo>
                  <a:lnTo>
                    <a:pt x="70" y="12"/>
                  </a:lnTo>
                  <a:lnTo>
                    <a:pt x="76" y="12"/>
                  </a:lnTo>
                  <a:lnTo>
                    <a:pt x="76" y="14"/>
                  </a:lnTo>
                  <a:lnTo>
                    <a:pt x="82" y="14"/>
                  </a:lnTo>
                  <a:lnTo>
                    <a:pt x="82" y="16"/>
                  </a:lnTo>
                  <a:lnTo>
                    <a:pt x="87" y="16"/>
                  </a:lnTo>
                  <a:lnTo>
                    <a:pt x="87" y="17"/>
                  </a:lnTo>
                  <a:lnTo>
                    <a:pt x="93" y="17"/>
                  </a:lnTo>
                  <a:lnTo>
                    <a:pt x="93" y="19"/>
                  </a:lnTo>
                  <a:lnTo>
                    <a:pt x="98" y="19"/>
                  </a:lnTo>
                  <a:lnTo>
                    <a:pt x="98" y="20"/>
                  </a:lnTo>
                  <a:lnTo>
                    <a:pt x="105" y="20"/>
                  </a:lnTo>
                  <a:lnTo>
                    <a:pt x="105" y="23"/>
                  </a:lnTo>
                  <a:lnTo>
                    <a:pt x="109" y="23"/>
                  </a:lnTo>
                  <a:lnTo>
                    <a:pt x="109" y="25"/>
                  </a:lnTo>
                  <a:lnTo>
                    <a:pt x="115" y="25"/>
                  </a:lnTo>
                  <a:lnTo>
                    <a:pt x="115" y="26"/>
                  </a:lnTo>
                  <a:lnTo>
                    <a:pt x="118" y="26"/>
                  </a:lnTo>
                  <a:lnTo>
                    <a:pt x="118" y="28"/>
                  </a:lnTo>
                  <a:lnTo>
                    <a:pt x="123" y="28"/>
                  </a:lnTo>
                  <a:lnTo>
                    <a:pt x="123" y="29"/>
                  </a:lnTo>
                  <a:lnTo>
                    <a:pt x="126" y="29"/>
                  </a:lnTo>
                  <a:lnTo>
                    <a:pt x="126" y="31"/>
                  </a:lnTo>
                  <a:lnTo>
                    <a:pt x="131" y="31"/>
                  </a:lnTo>
                  <a:lnTo>
                    <a:pt x="131" y="33"/>
                  </a:lnTo>
                  <a:lnTo>
                    <a:pt x="136" y="33"/>
                  </a:lnTo>
                  <a:lnTo>
                    <a:pt x="136" y="34"/>
                  </a:lnTo>
                  <a:lnTo>
                    <a:pt x="139" y="34"/>
                  </a:lnTo>
                  <a:lnTo>
                    <a:pt x="139" y="36"/>
                  </a:lnTo>
                  <a:lnTo>
                    <a:pt x="144" y="36"/>
                  </a:lnTo>
                  <a:lnTo>
                    <a:pt x="144" y="37"/>
                  </a:lnTo>
                  <a:lnTo>
                    <a:pt x="147" y="37"/>
                  </a:lnTo>
                  <a:lnTo>
                    <a:pt x="147" y="39"/>
                  </a:lnTo>
                  <a:lnTo>
                    <a:pt x="150" y="39"/>
                  </a:lnTo>
                  <a:lnTo>
                    <a:pt x="150" y="41"/>
                  </a:lnTo>
                  <a:lnTo>
                    <a:pt x="155" y="41"/>
                  </a:lnTo>
                  <a:lnTo>
                    <a:pt x="155" y="43"/>
                  </a:lnTo>
                  <a:lnTo>
                    <a:pt x="158" y="43"/>
                  </a:lnTo>
                  <a:lnTo>
                    <a:pt x="158" y="45"/>
                  </a:lnTo>
                  <a:lnTo>
                    <a:pt x="161" y="45"/>
                  </a:lnTo>
                  <a:lnTo>
                    <a:pt x="161" y="46"/>
                  </a:lnTo>
                  <a:lnTo>
                    <a:pt x="166" y="46"/>
                  </a:lnTo>
                  <a:lnTo>
                    <a:pt x="166" y="48"/>
                  </a:lnTo>
                  <a:lnTo>
                    <a:pt x="169" y="48"/>
                  </a:lnTo>
                  <a:lnTo>
                    <a:pt x="169" y="50"/>
                  </a:lnTo>
                  <a:lnTo>
                    <a:pt x="172" y="50"/>
                  </a:lnTo>
                  <a:lnTo>
                    <a:pt x="172" y="51"/>
                  </a:lnTo>
                  <a:lnTo>
                    <a:pt x="175" y="51"/>
                  </a:lnTo>
                  <a:lnTo>
                    <a:pt x="175" y="53"/>
                  </a:lnTo>
                  <a:lnTo>
                    <a:pt x="179" y="53"/>
                  </a:lnTo>
                  <a:lnTo>
                    <a:pt x="179" y="54"/>
                  </a:lnTo>
                  <a:lnTo>
                    <a:pt x="182" y="54"/>
                  </a:lnTo>
                  <a:lnTo>
                    <a:pt x="182" y="56"/>
                  </a:lnTo>
                  <a:lnTo>
                    <a:pt x="185" y="56"/>
                  </a:lnTo>
                  <a:lnTo>
                    <a:pt x="185" y="58"/>
                  </a:lnTo>
                  <a:lnTo>
                    <a:pt x="188" y="58"/>
                  </a:lnTo>
                  <a:lnTo>
                    <a:pt x="188" y="59"/>
                  </a:lnTo>
                  <a:lnTo>
                    <a:pt x="192" y="59"/>
                  </a:lnTo>
                  <a:lnTo>
                    <a:pt x="192" y="61"/>
                  </a:lnTo>
                  <a:lnTo>
                    <a:pt x="196" y="61"/>
                  </a:lnTo>
                  <a:lnTo>
                    <a:pt x="196" y="63"/>
                  </a:lnTo>
                  <a:lnTo>
                    <a:pt x="199" y="63"/>
                  </a:lnTo>
                  <a:lnTo>
                    <a:pt x="200" y="67"/>
                  </a:lnTo>
                  <a:lnTo>
                    <a:pt x="204" y="67"/>
                  </a:lnTo>
                  <a:lnTo>
                    <a:pt x="205" y="70"/>
                  </a:lnTo>
                  <a:lnTo>
                    <a:pt x="208" y="70"/>
                  </a:lnTo>
                  <a:lnTo>
                    <a:pt x="210" y="73"/>
                  </a:lnTo>
                  <a:lnTo>
                    <a:pt x="213" y="73"/>
                  </a:lnTo>
                  <a:lnTo>
                    <a:pt x="215" y="76"/>
                  </a:lnTo>
                  <a:lnTo>
                    <a:pt x="218" y="76"/>
                  </a:lnTo>
                  <a:lnTo>
                    <a:pt x="220" y="79"/>
                  </a:lnTo>
                  <a:lnTo>
                    <a:pt x="223" y="79"/>
                  </a:lnTo>
                  <a:lnTo>
                    <a:pt x="224" y="84"/>
                  </a:lnTo>
                  <a:lnTo>
                    <a:pt x="229" y="84"/>
                  </a:lnTo>
                  <a:lnTo>
                    <a:pt x="230" y="87"/>
                  </a:lnTo>
                  <a:lnTo>
                    <a:pt x="232" y="87"/>
                  </a:lnTo>
                  <a:lnTo>
                    <a:pt x="232" y="88"/>
                  </a:lnTo>
                  <a:lnTo>
                    <a:pt x="235" y="88"/>
                  </a:lnTo>
                  <a:lnTo>
                    <a:pt x="237" y="92"/>
                  </a:lnTo>
                  <a:lnTo>
                    <a:pt x="238" y="92"/>
                  </a:lnTo>
                  <a:lnTo>
                    <a:pt x="238" y="93"/>
                  </a:lnTo>
                  <a:lnTo>
                    <a:pt x="241" y="93"/>
                  </a:lnTo>
                  <a:lnTo>
                    <a:pt x="243" y="96"/>
                  </a:lnTo>
                  <a:lnTo>
                    <a:pt x="246" y="96"/>
                  </a:lnTo>
                  <a:lnTo>
                    <a:pt x="248" y="100"/>
                  </a:lnTo>
                  <a:lnTo>
                    <a:pt x="249" y="100"/>
                  </a:lnTo>
                  <a:lnTo>
                    <a:pt x="249" y="101"/>
                  </a:lnTo>
                  <a:lnTo>
                    <a:pt x="253" y="101"/>
                  </a:lnTo>
                  <a:lnTo>
                    <a:pt x="254" y="105"/>
                  </a:lnTo>
                  <a:lnTo>
                    <a:pt x="256" y="105"/>
                  </a:lnTo>
                  <a:lnTo>
                    <a:pt x="256" y="107"/>
                  </a:lnTo>
                  <a:lnTo>
                    <a:pt x="259" y="107"/>
                  </a:lnTo>
                  <a:lnTo>
                    <a:pt x="260" y="110"/>
                  </a:lnTo>
                  <a:lnTo>
                    <a:pt x="264" y="110"/>
                  </a:lnTo>
                  <a:lnTo>
                    <a:pt x="265" y="113"/>
                  </a:lnTo>
                  <a:lnTo>
                    <a:pt x="268" y="113"/>
                  </a:lnTo>
                  <a:lnTo>
                    <a:pt x="269" y="117"/>
                  </a:lnTo>
                  <a:lnTo>
                    <a:pt x="271" y="117"/>
                  </a:lnTo>
                  <a:lnTo>
                    <a:pt x="273" y="120"/>
                  </a:lnTo>
                  <a:lnTo>
                    <a:pt x="274" y="120"/>
                  </a:lnTo>
                  <a:lnTo>
                    <a:pt x="276" y="124"/>
                  </a:lnTo>
                  <a:lnTo>
                    <a:pt x="279" y="124"/>
                  </a:lnTo>
                  <a:lnTo>
                    <a:pt x="281" y="127"/>
                  </a:lnTo>
                  <a:lnTo>
                    <a:pt x="282" y="127"/>
                  </a:lnTo>
                  <a:lnTo>
                    <a:pt x="284" y="130"/>
                  </a:lnTo>
                  <a:lnTo>
                    <a:pt x="285" y="130"/>
                  </a:lnTo>
                  <a:lnTo>
                    <a:pt x="287" y="133"/>
                  </a:lnTo>
                  <a:lnTo>
                    <a:pt x="289" y="133"/>
                  </a:lnTo>
                  <a:lnTo>
                    <a:pt x="290" y="137"/>
                  </a:lnTo>
                  <a:lnTo>
                    <a:pt x="292" y="137"/>
                  </a:lnTo>
                  <a:lnTo>
                    <a:pt x="293" y="140"/>
                  </a:lnTo>
                  <a:lnTo>
                    <a:pt x="295" y="140"/>
                  </a:lnTo>
                  <a:lnTo>
                    <a:pt x="297" y="144"/>
                  </a:lnTo>
                  <a:lnTo>
                    <a:pt x="298" y="144"/>
                  </a:lnTo>
                  <a:lnTo>
                    <a:pt x="300" y="147"/>
                  </a:lnTo>
                  <a:lnTo>
                    <a:pt x="301" y="147"/>
                  </a:lnTo>
                  <a:lnTo>
                    <a:pt x="303" y="150"/>
                  </a:lnTo>
                  <a:lnTo>
                    <a:pt x="305" y="150"/>
                  </a:lnTo>
                  <a:lnTo>
                    <a:pt x="307" y="154"/>
                  </a:lnTo>
                  <a:lnTo>
                    <a:pt x="309" y="154"/>
                  </a:lnTo>
                  <a:lnTo>
                    <a:pt x="310" y="157"/>
                  </a:lnTo>
                  <a:lnTo>
                    <a:pt x="312" y="157"/>
                  </a:lnTo>
                  <a:lnTo>
                    <a:pt x="314" y="160"/>
                  </a:lnTo>
                  <a:lnTo>
                    <a:pt x="315" y="160"/>
                  </a:lnTo>
                  <a:lnTo>
                    <a:pt x="317" y="164"/>
                  </a:lnTo>
                  <a:lnTo>
                    <a:pt x="318" y="167"/>
                  </a:lnTo>
                  <a:lnTo>
                    <a:pt x="320" y="167"/>
                  </a:lnTo>
                  <a:lnTo>
                    <a:pt x="322" y="171"/>
                  </a:lnTo>
                  <a:lnTo>
                    <a:pt x="323" y="171"/>
                  </a:lnTo>
                  <a:lnTo>
                    <a:pt x="323" y="174"/>
                  </a:lnTo>
                  <a:lnTo>
                    <a:pt x="325" y="174"/>
                  </a:lnTo>
                  <a:lnTo>
                    <a:pt x="326" y="177"/>
                  </a:lnTo>
                  <a:lnTo>
                    <a:pt x="328" y="177"/>
                  </a:lnTo>
                  <a:lnTo>
                    <a:pt x="330" y="180"/>
                  </a:lnTo>
                  <a:lnTo>
                    <a:pt x="331" y="180"/>
                  </a:lnTo>
                  <a:lnTo>
                    <a:pt x="331" y="184"/>
                  </a:lnTo>
                  <a:lnTo>
                    <a:pt x="333" y="184"/>
                  </a:lnTo>
                  <a:lnTo>
                    <a:pt x="334" y="188"/>
                  </a:lnTo>
                  <a:lnTo>
                    <a:pt x="336" y="188"/>
                  </a:lnTo>
                  <a:lnTo>
                    <a:pt x="336" y="191"/>
                  </a:lnTo>
                  <a:lnTo>
                    <a:pt x="338" y="191"/>
                  </a:lnTo>
                  <a:lnTo>
                    <a:pt x="339" y="194"/>
                  </a:lnTo>
                  <a:lnTo>
                    <a:pt x="341" y="197"/>
                  </a:lnTo>
                  <a:lnTo>
                    <a:pt x="342" y="197"/>
                  </a:lnTo>
                  <a:lnTo>
                    <a:pt x="345" y="200"/>
                  </a:lnTo>
                  <a:lnTo>
                    <a:pt x="347" y="205"/>
                  </a:lnTo>
                  <a:lnTo>
                    <a:pt x="348" y="205"/>
                  </a:lnTo>
                  <a:lnTo>
                    <a:pt x="350" y="208"/>
                  </a:lnTo>
                  <a:lnTo>
                    <a:pt x="351" y="211"/>
                  </a:lnTo>
                  <a:lnTo>
                    <a:pt x="353" y="211"/>
                  </a:lnTo>
                  <a:lnTo>
                    <a:pt x="353" y="214"/>
                  </a:lnTo>
                  <a:lnTo>
                    <a:pt x="355" y="214"/>
                  </a:lnTo>
                  <a:lnTo>
                    <a:pt x="356" y="217"/>
                  </a:lnTo>
                  <a:lnTo>
                    <a:pt x="358" y="222"/>
                  </a:lnTo>
                  <a:lnTo>
                    <a:pt x="359" y="222"/>
                  </a:lnTo>
                  <a:lnTo>
                    <a:pt x="359" y="225"/>
                  </a:lnTo>
                  <a:lnTo>
                    <a:pt x="361" y="225"/>
                  </a:lnTo>
                  <a:lnTo>
                    <a:pt x="363" y="228"/>
                  </a:lnTo>
                  <a:lnTo>
                    <a:pt x="364" y="231"/>
                  </a:lnTo>
                  <a:lnTo>
                    <a:pt x="366" y="231"/>
                  </a:lnTo>
                  <a:lnTo>
                    <a:pt x="366" y="234"/>
                  </a:lnTo>
                  <a:lnTo>
                    <a:pt x="367" y="234"/>
                  </a:lnTo>
                  <a:lnTo>
                    <a:pt x="367" y="238"/>
                  </a:lnTo>
                  <a:lnTo>
                    <a:pt x="369" y="238"/>
                  </a:lnTo>
                  <a:lnTo>
                    <a:pt x="369" y="242"/>
                  </a:lnTo>
                  <a:lnTo>
                    <a:pt x="371" y="242"/>
                  </a:lnTo>
                  <a:lnTo>
                    <a:pt x="371" y="245"/>
                  </a:lnTo>
                  <a:lnTo>
                    <a:pt x="372" y="245"/>
                  </a:lnTo>
                  <a:lnTo>
                    <a:pt x="372" y="248"/>
                  </a:lnTo>
                  <a:lnTo>
                    <a:pt x="374" y="248"/>
                  </a:lnTo>
                  <a:lnTo>
                    <a:pt x="374" y="251"/>
                  </a:lnTo>
                  <a:lnTo>
                    <a:pt x="375" y="251"/>
                  </a:lnTo>
                  <a:lnTo>
                    <a:pt x="375" y="255"/>
                  </a:lnTo>
                  <a:lnTo>
                    <a:pt x="377" y="255"/>
                  </a:lnTo>
                  <a:lnTo>
                    <a:pt x="379" y="258"/>
                  </a:lnTo>
                  <a:lnTo>
                    <a:pt x="380" y="262"/>
                  </a:lnTo>
                  <a:lnTo>
                    <a:pt x="382" y="262"/>
                  </a:lnTo>
                  <a:lnTo>
                    <a:pt x="382" y="265"/>
                  </a:lnTo>
                  <a:lnTo>
                    <a:pt x="384" y="265"/>
                  </a:lnTo>
                  <a:lnTo>
                    <a:pt x="384" y="268"/>
                  </a:lnTo>
                  <a:lnTo>
                    <a:pt x="386" y="268"/>
                  </a:lnTo>
                  <a:lnTo>
                    <a:pt x="386" y="272"/>
                  </a:lnTo>
                  <a:lnTo>
                    <a:pt x="388" y="272"/>
                  </a:lnTo>
                  <a:lnTo>
                    <a:pt x="388" y="275"/>
                  </a:lnTo>
                  <a:lnTo>
                    <a:pt x="389" y="275"/>
                  </a:lnTo>
                  <a:lnTo>
                    <a:pt x="389" y="278"/>
                  </a:lnTo>
                  <a:lnTo>
                    <a:pt x="391" y="278"/>
                  </a:lnTo>
                  <a:lnTo>
                    <a:pt x="391" y="282"/>
                  </a:lnTo>
                  <a:lnTo>
                    <a:pt x="392" y="282"/>
                  </a:lnTo>
                  <a:lnTo>
                    <a:pt x="392" y="285"/>
                  </a:lnTo>
                  <a:lnTo>
                    <a:pt x="394" y="285"/>
                  </a:lnTo>
                  <a:lnTo>
                    <a:pt x="394" y="290"/>
                  </a:lnTo>
                  <a:lnTo>
                    <a:pt x="396" y="290"/>
                  </a:lnTo>
                  <a:lnTo>
                    <a:pt x="396" y="293"/>
                  </a:lnTo>
                  <a:lnTo>
                    <a:pt x="397" y="293"/>
                  </a:lnTo>
                  <a:lnTo>
                    <a:pt x="397" y="297"/>
                  </a:lnTo>
                  <a:lnTo>
                    <a:pt x="399" y="297"/>
                  </a:lnTo>
                  <a:lnTo>
                    <a:pt x="399" y="301"/>
                  </a:lnTo>
                  <a:lnTo>
                    <a:pt x="400" y="301"/>
                  </a:lnTo>
                  <a:lnTo>
                    <a:pt x="400" y="307"/>
                  </a:lnTo>
                  <a:lnTo>
                    <a:pt x="402" y="307"/>
                  </a:lnTo>
                  <a:lnTo>
                    <a:pt x="402" y="312"/>
                  </a:lnTo>
                  <a:lnTo>
                    <a:pt x="404" y="312"/>
                  </a:lnTo>
                  <a:lnTo>
                    <a:pt x="404" y="315"/>
                  </a:lnTo>
                  <a:lnTo>
                    <a:pt x="405" y="315"/>
                  </a:lnTo>
                  <a:lnTo>
                    <a:pt x="405" y="318"/>
                  </a:lnTo>
                  <a:lnTo>
                    <a:pt x="407" y="318"/>
                  </a:lnTo>
                  <a:lnTo>
                    <a:pt x="407" y="323"/>
                  </a:lnTo>
                  <a:lnTo>
                    <a:pt x="408" y="323"/>
                  </a:lnTo>
                  <a:lnTo>
                    <a:pt x="408" y="329"/>
                  </a:lnTo>
                  <a:lnTo>
                    <a:pt x="410" y="329"/>
                  </a:lnTo>
                  <a:lnTo>
                    <a:pt x="410" y="334"/>
                  </a:lnTo>
                  <a:lnTo>
                    <a:pt x="412" y="334"/>
                  </a:lnTo>
                  <a:lnTo>
                    <a:pt x="412" y="341"/>
                  </a:lnTo>
                  <a:lnTo>
                    <a:pt x="413" y="341"/>
                  </a:lnTo>
                  <a:lnTo>
                    <a:pt x="413" y="346"/>
                  </a:lnTo>
                  <a:lnTo>
                    <a:pt x="415" y="346"/>
                  </a:lnTo>
                  <a:lnTo>
                    <a:pt x="415" y="352"/>
                  </a:lnTo>
                  <a:lnTo>
                    <a:pt x="416" y="352"/>
                  </a:lnTo>
                  <a:lnTo>
                    <a:pt x="416" y="357"/>
                  </a:lnTo>
                  <a:lnTo>
                    <a:pt x="418" y="357"/>
                  </a:lnTo>
                  <a:lnTo>
                    <a:pt x="418" y="365"/>
                  </a:lnTo>
                  <a:lnTo>
                    <a:pt x="420" y="365"/>
                  </a:lnTo>
                  <a:lnTo>
                    <a:pt x="420" y="369"/>
                  </a:lnTo>
                  <a:lnTo>
                    <a:pt x="421" y="369"/>
                  </a:lnTo>
                  <a:lnTo>
                    <a:pt x="421" y="376"/>
                  </a:lnTo>
                  <a:lnTo>
                    <a:pt x="424" y="376"/>
                  </a:lnTo>
                  <a:lnTo>
                    <a:pt x="424" y="385"/>
                  </a:lnTo>
                  <a:lnTo>
                    <a:pt x="425" y="385"/>
                  </a:lnTo>
                  <a:lnTo>
                    <a:pt x="425" y="376"/>
                  </a:lnTo>
                  <a:lnTo>
                    <a:pt x="424" y="376"/>
                  </a:lnTo>
                  <a:lnTo>
                    <a:pt x="424" y="369"/>
                  </a:lnTo>
                  <a:lnTo>
                    <a:pt x="421" y="369"/>
                  </a:lnTo>
                  <a:lnTo>
                    <a:pt x="421" y="365"/>
                  </a:lnTo>
                  <a:lnTo>
                    <a:pt x="420" y="365"/>
                  </a:lnTo>
                  <a:lnTo>
                    <a:pt x="420" y="357"/>
                  </a:lnTo>
                  <a:lnTo>
                    <a:pt x="418" y="357"/>
                  </a:lnTo>
                  <a:lnTo>
                    <a:pt x="418" y="351"/>
                  </a:lnTo>
                  <a:lnTo>
                    <a:pt x="416" y="351"/>
                  </a:lnTo>
                  <a:lnTo>
                    <a:pt x="416" y="344"/>
                  </a:lnTo>
                  <a:lnTo>
                    <a:pt x="415" y="344"/>
                  </a:lnTo>
                  <a:lnTo>
                    <a:pt x="415" y="339"/>
                  </a:lnTo>
                  <a:lnTo>
                    <a:pt x="413" y="339"/>
                  </a:lnTo>
                  <a:lnTo>
                    <a:pt x="413" y="332"/>
                  </a:lnTo>
                  <a:lnTo>
                    <a:pt x="412" y="332"/>
                  </a:lnTo>
                  <a:lnTo>
                    <a:pt x="412" y="327"/>
                  </a:lnTo>
                  <a:lnTo>
                    <a:pt x="410" y="327"/>
                  </a:lnTo>
                  <a:lnTo>
                    <a:pt x="410" y="323"/>
                  </a:lnTo>
                  <a:lnTo>
                    <a:pt x="408" y="323"/>
                  </a:lnTo>
                  <a:lnTo>
                    <a:pt x="408" y="318"/>
                  </a:lnTo>
                  <a:lnTo>
                    <a:pt x="407" y="318"/>
                  </a:lnTo>
                  <a:lnTo>
                    <a:pt x="407" y="314"/>
                  </a:lnTo>
                  <a:lnTo>
                    <a:pt x="405" y="314"/>
                  </a:lnTo>
                  <a:lnTo>
                    <a:pt x="405" y="307"/>
                  </a:lnTo>
                  <a:lnTo>
                    <a:pt x="404" y="307"/>
                  </a:lnTo>
                  <a:lnTo>
                    <a:pt x="404" y="302"/>
                  </a:lnTo>
                  <a:lnTo>
                    <a:pt x="402" y="302"/>
                  </a:lnTo>
                  <a:lnTo>
                    <a:pt x="402" y="298"/>
                  </a:lnTo>
                  <a:lnTo>
                    <a:pt x="400" y="298"/>
                  </a:lnTo>
                  <a:lnTo>
                    <a:pt x="400" y="295"/>
                  </a:lnTo>
                  <a:lnTo>
                    <a:pt x="399" y="295"/>
                  </a:lnTo>
                  <a:lnTo>
                    <a:pt x="399" y="290"/>
                  </a:lnTo>
                  <a:lnTo>
                    <a:pt x="397" y="290"/>
                  </a:lnTo>
                  <a:lnTo>
                    <a:pt x="397" y="287"/>
                  </a:lnTo>
                  <a:lnTo>
                    <a:pt x="396" y="287"/>
                  </a:lnTo>
                  <a:lnTo>
                    <a:pt x="396" y="284"/>
                  </a:lnTo>
                  <a:lnTo>
                    <a:pt x="394" y="284"/>
                  </a:lnTo>
                  <a:lnTo>
                    <a:pt x="394" y="278"/>
                  </a:lnTo>
                  <a:lnTo>
                    <a:pt x="392" y="278"/>
                  </a:lnTo>
                  <a:lnTo>
                    <a:pt x="392" y="275"/>
                  </a:lnTo>
                  <a:lnTo>
                    <a:pt x="391" y="275"/>
                  </a:lnTo>
                  <a:lnTo>
                    <a:pt x="391" y="272"/>
                  </a:lnTo>
                  <a:lnTo>
                    <a:pt x="389" y="272"/>
                  </a:lnTo>
                  <a:lnTo>
                    <a:pt x="389" y="267"/>
                  </a:lnTo>
                  <a:lnTo>
                    <a:pt x="388" y="267"/>
                  </a:lnTo>
                  <a:lnTo>
                    <a:pt x="388" y="264"/>
                  </a:lnTo>
                  <a:lnTo>
                    <a:pt x="386" y="264"/>
                  </a:lnTo>
                  <a:lnTo>
                    <a:pt x="386" y="259"/>
                  </a:lnTo>
                  <a:lnTo>
                    <a:pt x="384" y="259"/>
                  </a:lnTo>
                  <a:lnTo>
                    <a:pt x="384" y="255"/>
                  </a:lnTo>
                  <a:lnTo>
                    <a:pt x="382" y="255"/>
                  </a:lnTo>
                  <a:lnTo>
                    <a:pt x="382" y="251"/>
                  </a:lnTo>
                  <a:lnTo>
                    <a:pt x="380" y="251"/>
                  </a:lnTo>
                  <a:lnTo>
                    <a:pt x="380" y="248"/>
                  </a:lnTo>
                  <a:lnTo>
                    <a:pt x="379" y="248"/>
                  </a:lnTo>
                  <a:lnTo>
                    <a:pt x="379" y="245"/>
                  </a:lnTo>
                  <a:lnTo>
                    <a:pt x="377" y="245"/>
                  </a:lnTo>
                  <a:lnTo>
                    <a:pt x="377" y="242"/>
                  </a:lnTo>
                  <a:lnTo>
                    <a:pt x="375" y="242"/>
                  </a:lnTo>
                  <a:lnTo>
                    <a:pt x="375" y="238"/>
                  </a:lnTo>
                  <a:lnTo>
                    <a:pt x="374" y="238"/>
                  </a:lnTo>
                  <a:lnTo>
                    <a:pt x="374" y="234"/>
                  </a:lnTo>
                  <a:lnTo>
                    <a:pt x="372" y="234"/>
                  </a:lnTo>
                  <a:lnTo>
                    <a:pt x="371" y="231"/>
                  </a:lnTo>
                  <a:lnTo>
                    <a:pt x="369" y="228"/>
                  </a:lnTo>
                  <a:lnTo>
                    <a:pt x="367" y="225"/>
                  </a:lnTo>
                  <a:lnTo>
                    <a:pt x="366" y="222"/>
                  </a:lnTo>
                  <a:lnTo>
                    <a:pt x="364" y="222"/>
                  </a:lnTo>
                  <a:lnTo>
                    <a:pt x="364" y="217"/>
                  </a:lnTo>
                  <a:lnTo>
                    <a:pt x="363" y="217"/>
                  </a:lnTo>
                  <a:lnTo>
                    <a:pt x="361" y="214"/>
                  </a:lnTo>
                  <a:lnTo>
                    <a:pt x="359" y="211"/>
                  </a:lnTo>
                  <a:lnTo>
                    <a:pt x="358" y="211"/>
                  </a:lnTo>
                  <a:lnTo>
                    <a:pt x="358" y="208"/>
                  </a:lnTo>
                  <a:lnTo>
                    <a:pt x="356" y="208"/>
                  </a:lnTo>
                  <a:lnTo>
                    <a:pt x="356" y="205"/>
                  </a:lnTo>
                  <a:lnTo>
                    <a:pt x="355" y="205"/>
                  </a:lnTo>
                  <a:lnTo>
                    <a:pt x="355" y="200"/>
                  </a:lnTo>
                  <a:lnTo>
                    <a:pt x="353" y="200"/>
                  </a:lnTo>
                  <a:lnTo>
                    <a:pt x="351" y="197"/>
                  </a:lnTo>
                  <a:lnTo>
                    <a:pt x="350" y="194"/>
                  </a:lnTo>
                  <a:lnTo>
                    <a:pt x="348" y="194"/>
                  </a:lnTo>
                  <a:lnTo>
                    <a:pt x="348" y="191"/>
                  </a:lnTo>
                  <a:lnTo>
                    <a:pt x="347" y="191"/>
                  </a:lnTo>
                  <a:lnTo>
                    <a:pt x="345" y="188"/>
                  </a:lnTo>
                  <a:lnTo>
                    <a:pt x="342" y="184"/>
                  </a:lnTo>
                  <a:lnTo>
                    <a:pt x="341" y="184"/>
                  </a:lnTo>
                  <a:lnTo>
                    <a:pt x="341" y="180"/>
                  </a:lnTo>
                  <a:lnTo>
                    <a:pt x="339" y="180"/>
                  </a:lnTo>
                  <a:lnTo>
                    <a:pt x="338" y="177"/>
                  </a:lnTo>
                  <a:lnTo>
                    <a:pt x="336" y="177"/>
                  </a:lnTo>
                  <a:lnTo>
                    <a:pt x="336" y="174"/>
                  </a:lnTo>
                  <a:lnTo>
                    <a:pt x="334" y="174"/>
                  </a:lnTo>
                  <a:lnTo>
                    <a:pt x="333" y="171"/>
                  </a:lnTo>
                  <a:lnTo>
                    <a:pt x="331" y="171"/>
                  </a:lnTo>
                  <a:lnTo>
                    <a:pt x="330" y="167"/>
                  </a:lnTo>
                  <a:lnTo>
                    <a:pt x="328" y="164"/>
                  </a:lnTo>
                  <a:lnTo>
                    <a:pt x="326" y="164"/>
                  </a:lnTo>
                  <a:lnTo>
                    <a:pt x="326" y="160"/>
                  </a:lnTo>
                  <a:lnTo>
                    <a:pt x="325" y="160"/>
                  </a:lnTo>
                  <a:lnTo>
                    <a:pt x="323" y="157"/>
                  </a:lnTo>
                  <a:lnTo>
                    <a:pt x="322" y="157"/>
                  </a:lnTo>
                  <a:lnTo>
                    <a:pt x="322" y="154"/>
                  </a:lnTo>
                  <a:lnTo>
                    <a:pt x="320" y="154"/>
                  </a:lnTo>
                  <a:lnTo>
                    <a:pt x="318" y="150"/>
                  </a:lnTo>
                  <a:lnTo>
                    <a:pt x="317" y="150"/>
                  </a:lnTo>
                  <a:lnTo>
                    <a:pt x="315" y="147"/>
                  </a:lnTo>
                  <a:lnTo>
                    <a:pt x="314" y="147"/>
                  </a:lnTo>
                  <a:lnTo>
                    <a:pt x="314" y="144"/>
                  </a:lnTo>
                  <a:lnTo>
                    <a:pt x="312" y="144"/>
                  </a:lnTo>
                  <a:lnTo>
                    <a:pt x="310" y="140"/>
                  </a:lnTo>
                  <a:lnTo>
                    <a:pt x="309" y="140"/>
                  </a:lnTo>
                  <a:lnTo>
                    <a:pt x="307" y="137"/>
                  </a:lnTo>
                  <a:lnTo>
                    <a:pt x="305" y="137"/>
                  </a:lnTo>
                  <a:lnTo>
                    <a:pt x="305" y="133"/>
                  </a:lnTo>
                  <a:lnTo>
                    <a:pt x="303" y="133"/>
                  </a:lnTo>
                  <a:lnTo>
                    <a:pt x="301" y="130"/>
                  </a:lnTo>
                  <a:lnTo>
                    <a:pt x="300" y="130"/>
                  </a:lnTo>
                  <a:lnTo>
                    <a:pt x="298" y="127"/>
                  </a:lnTo>
                  <a:lnTo>
                    <a:pt x="297" y="127"/>
                  </a:lnTo>
                  <a:lnTo>
                    <a:pt x="295" y="124"/>
                  </a:lnTo>
                  <a:lnTo>
                    <a:pt x="293" y="124"/>
                  </a:lnTo>
                  <a:lnTo>
                    <a:pt x="292" y="120"/>
                  </a:lnTo>
                  <a:lnTo>
                    <a:pt x="290" y="120"/>
                  </a:lnTo>
                  <a:lnTo>
                    <a:pt x="289" y="117"/>
                  </a:lnTo>
                  <a:lnTo>
                    <a:pt x="287" y="113"/>
                  </a:lnTo>
                  <a:lnTo>
                    <a:pt x="285" y="113"/>
                  </a:lnTo>
                  <a:lnTo>
                    <a:pt x="284" y="110"/>
                  </a:lnTo>
                  <a:lnTo>
                    <a:pt x="282" y="110"/>
                  </a:lnTo>
                  <a:lnTo>
                    <a:pt x="281" y="107"/>
                  </a:lnTo>
                  <a:lnTo>
                    <a:pt x="277" y="107"/>
                  </a:lnTo>
                  <a:lnTo>
                    <a:pt x="276" y="104"/>
                  </a:lnTo>
                  <a:lnTo>
                    <a:pt x="274" y="104"/>
                  </a:lnTo>
                  <a:lnTo>
                    <a:pt x="273" y="100"/>
                  </a:lnTo>
                  <a:lnTo>
                    <a:pt x="271" y="100"/>
                  </a:lnTo>
                  <a:lnTo>
                    <a:pt x="269" y="96"/>
                  </a:lnTo>
                  <a:lnTo>
                    <a:pt x="268" y="96"/>
                  </a:lnTo>
                  <a:lnTo>
                    <a:pt x="265" y="93"/>
                  </a:lnTo>
                  <a:lnTo>
                    <a:pt x="264" y="93"/>
                  </a:lnTo>
                  <a:lnTo>
                    <a:pt x="262" y="90"/>
                  </a:lnTo>
                  <a:lnTo>
                    <a:pt x="259" y="90"/>
                  </a:lnTo>
                  <a:lnTo>
                    <a:pt x="257" y="87"/>
                  </a:lnTo>
                  <a:lnTo>
                    <a:pt x="256" y="87"/>
                  </a:lnTo>
                  <a:lnTo>
                    <a:pt x="254" y="84"/>
                  </a:lnTo>
                  <a:lnTo>
                    <a:pt x="253" y="84"/>
                  </a:lnTo>
                  <a:lnTo>
                    <a:pt x="253" y="81"/>
                  </a:lnTo>
                  <a:lnTo>
                    <a:pt x="249" y="81"/>
                  </a:lnTo>
                  <a:lnTo>
                    <a:pt x="248" y="78"/>
                  </a:lnTo>
                  <a:lnTo>
                    <a:pt x="246" y="78"/>
                  </a:lnTo>
                  <a:lnTo>
                    <a:pt x="245" y="75"/>
                  </a:lnTo>
                  <a:lnTo>
                    <a:pt x="243" y="75"/>
                  </a:lnTo>
                  <a:lnTo>
                    <a:pt x="243" y="73"/>
                  </a:lnTo>
                  <a:lnTo>
                    <a:pt x="240" y="73"/>
                  </a:lnTo>
                  <a:lnTo>
                    <a:pt x="238" y="70"/>
                  </a:lnTo>
                  <a:lnTo>
                    <a:pt x="237" y="70"/>
                  </a:lnTo>
                  <a:lnTo>
                    <a:pt x="235" y="67"/>
                  </a:lnTo>
                  <a:lnTo>
                    <a:pt x="232" y="67"/>
                  </a:lnTo>
                  <a:lnTo>
                    <a:pt x="230" y="63"/>
                  </a:lnTo>
                  <a:lnTo>
                    <a:pt x="226" y="63"/>
                  </a:lnTo>
                  <a:lnTo>
                    <a:pt x="224" y="59"/>
                  </a:lnTo>
                  <a:lnTo>
                    <a:pt x="223" y="59"/>
                  </a:lnTo>
                  <a:lnTo>
                    <a:pt x="223" y="58"/>
                  </a:lnTo>
                  <a:lnTo>
                    <a:pt x="220" y="58"/>
                  </a:lnTo>
                  <a:lnTo>
                    <a:pt x="218" y="54"/>
                  </a:lnTo>
                  <a:lnTo>
                    <a:pt x="216" y="54"/>
                  </a:lnTo>
                  <a:lnTo>
                    <a:pt x="215" y="51"/>
                  </a:lnTo>
                  <a:lnTo>
                    <a:pt x="212" y="51"/>
                  </a:lnTo>
                  <a:lnTo>
                    <a:pt x="210" y="48"/>
                  </a:lnTo>
                  <a:lnTo>
                    <a:pt x="207" y="48"/>
                  </a:lnTo>
                  <a:lnTo>
                    <a:pt x="205" y="45"/>
                  </a:lnTo>
                  <a:lnTo>
                    <a:pt x="202" y="45"/>
                  </a:lnTo>
                  <a:lnTo>
                    <a:pt x="200" y="41"/>
                  </a:lnTo>
                  <a:lnTo>
                    <a:pt x="197" y="41"/>
                  </a:lnTo>
                  <a:lnTo>
                    <a:pt x="197" y="39"/>
                  </a:lnTo>
                  <a:lnTo>
                    <a:pt x="194" y="39"/>
                  </a:lnTo>
                  <a:lnTo>
                    <a:pt x="192" y="36"/>
                  </a:lnTo>
                  <a:lnTo>
                    <a:pt x="188" y="36"/>
                  </a:lnTo>
                  <a:lnTo>
                    <a:pt x="188" y="34"/>
                  </a:lnTo>
                  <a:lnTo>
                    <a:pt x="185" y="34"/>
                  </a:lnTo>
                  <a:lnTo>
                    <a:pt x="183" y="31"/>
                  </a:lnTo>
                  <a:lnTo>
                    <a:pt x="180" y="31"/>
                  </a:lnTo>
                  <a:lnTo>
                    <a:pt x="179" y="28"/>
                  </a:lnTo>
                  <a:lnTo>
                    <a:pt x="175" y="28"/>
                  </a:lnTo>
                  <a:lnTo>
                    <a:pt x="175" y="26"/>
                  </a:lnTo>
                  <a:lnTo>
                    <a:pt x="172" y="26"/>
                  </a:lnTo>
                  <a:lnTo>
                    <a:pt x="171" y="23"/>
                  </a:lnTo>
                  <a:lnTo>
                    <a:pt x="167" y="23"/>
                  </a:lnTo>
                  <a:lnTo>
                    <a:pt x="167" y="20"/>
                  </a:lnTo>
                  <a:lnTo>
                    <a:pt x="164" y="20"/>
                  </a:lnTo>
                  <a:lnTo>
                    <a:pt x="164" y="19"/>
                  </a:lnTo>
                  <a:lnTo>
                    <a:pt x="161" y="19"/>
                  </a:lnTo>
                  <a:lnTo>
                    <a:pt x="159" y="16"/>
                  </a:lnTo>
                  <a:lnTo>
                    <a:pt x="156" y="16"/>
                  </a:lnTo>
                  <a:lnTo>
                    <a:pt x="156" y="14"/>
                  </a:lnTo>
                  <a:lnTo>
                    <a:pt x="153" y="14"/>
                  </a:lnTo>
                  <a:lnTo>
                    <a:pt x="153" y="12"/>
                  </a:lnTo>
                  <a:lnTo>
                    <a:pt x="149" y="12"/>
                  </a:lnTo>
                  <a:lnTo>
                    <a:pt x="149" y="11"/>
                  </a:lnTo>
                  <a:lnTo>
                    <a:pt x="144" y="11"/>
                  </a:lnTo>
                  <a:lnTo>
                    <a:pt x="144" y="9"/>
                  </a:lnTo>
                  <a:lnTo>
                    <a:pt x="141" y="9"/>
                  </a:lnTo>
                  <a:lnTo>
                    <a:pt x="141" y="8"/>
                  </a:lnTo>
                  <a:lnTo>
                    <a:pt x="138" y="8"/>
                  </a:lnTo>
                  <a:lnTo>
                    <a:pt x="138" y="6"/>
                  </a:lnTo>
                  <a:lnTo>
                    <a:pt x="133" y="6"/>
                  </a:lnTo>
                  <a:lnTo>
                    <a:pt x="133" y="4"/>
                  </a:lnTo>
                  <a:lnTo>
                    <a:pt x="130" y="4"/>
                  </a:lnTo>
                  <a:lnTo>
                    <a:pt x="130" y="2"/>
                  </a:lnTo>
                  <a:lnTo>
                    <a:pt x="126" y="2"/>
                  </a:lnTo>
                  <a:lnTo>
                    <a:pt x="126"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77" name="Rectangle 38"/>
            <p:cNvSpPr>
              <a:spLocks noChangeArrowheads="1"/>
            </p:cNvSpPr>
            <p:nvPr/>
          </p:nvSpPr>
          <p:spPr bwMode="auto">
            <a:xfrm>
              <a:off x="189" y="300"/>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8" name="Rectangle 39"/>
            <p:cNvSpPr>
              <a:spLocks noChangeArrowheads="1"/>
            </p:cNvSpPr>
            <p:nvPr/>
          </p:nvSpPr>
          <p:spPr bwMode="auto">
            <a:xfrm>
              <a:off x="190" y="303"/>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79" name="Rectangle 40"/>
            <p:cNvSpPr>
              <a:spLocks noChangeArrowheads="1"/>
            </p:cNvSpPr>
            <p:nvPr/>
          </p:nvSpPr>
          <p:spPr bwMode="auto">
            <a:xfrm>
              <a:off x="190" y="305"/>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0" name="Rectangle 41"/>
            <p:cNvSpPr>
              <a:spLocks noChangeArrowheads="1"/>
            </p:cNvSpPr>
            <p:nvPr/>
          </p:nvSpPr>
          <p:spPr bwMode="auto">
            <a:xfrm>
              <a:off x="190" y="306"/>
              <a:ext cx="1" cy="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1" name="Rectangle 42"/>
            <p:cNvSpPr>
              <a:spLocks noChangeArrowheads="1"/>
            </p:cNvSpPr>
            <p:nvPr/>
          </p:nvSpPr>
          <p:spPr bwMode="auto">
            <a:xfrm>
              <a:off x="191" y="309"/>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2" name="Freeform 43"/>
            <p:cNvSpPr>
              <a:spLocks/>
            </p:cNvSpPr>
            <p:nvPr/>
          </p:nvSpPr>
          <p:spPr bwMode="auto">
            <a:xfrm>
              <a:off x="133" y="258"/>
              <a:ext cx="54" cy="37"/>
            </a:xfrm>
            <a:custGeom>
              <a:avLst/>
              <a:gdLst>
                <a:gd name="T0" fmla="*/ 0 w 326"/>
                <a:gd name="T1" fmla="*/ 0 h 262"/>
                <a:gd name="T2" fmla="*/ 0 w 326"/>
                <a:gd name="T3" fmla="*/ 0 h 262"/>
                <a:gd name="T4" fmla="*/ 0 w 326"/>
                <a:gd name="T5" fmla="*/ 0 h 262"/>
                <a:gd name="T6" fmla="*/ 0 w 326"/>
                <a:gd name="T7" fmla="*/ 0 h 262"/>
                <a:gd name="T8" fmla="*/ 0 w 326"/>
                <a:gd name="T9" fmla="*/ 0 h 262"/>
                <a:gd name="T10" fmla="*/ 0 w 326"/>
                <a:gd name="T11" fmla="*/ 0 h 262"/>
                <a:gd name="T12" fmla="*/ 0 w 326"/>
                <a:gd name="T13" fmla="*/ 0 h 262"/>
                <a:gd name="T14" fmla="*/ 0 w 326"/>
                <a:gd name="T15" fmla="*/ 0 h 262"/>
                <a:gd name="T16" fmla="*/ 0 w 326"/>
                <a:gd name="T17" fmla="*/ 0 h 262"/>
                <a:gd name="T18" fmla="*/ 0 w 326"/>
                <a:gd name="T19" fmla="*/ 0 h 262"/>
                <a:gd name="T20" fmla="*/ 0 w 326"/>
                <a:gd name="T21" fmla="*/ 0 h 262"/>
                <a:gd name="T22" fmla="*/ 0 w 326"/>
                <a:gd name="T23" fmla="*/ 0 h 262"/>
                <a:gd name="T24" fmla="*/ 0 w 326"/>
                <a:gd name="T25" fmla="*/ 0 h 262"/>
                <a:gd name="T26" fmla="*/ 0 w 326"/>
                <a:gd name="T27" fmla="*/ 0 h 262"/>
                <a:gd name="T28" fmla="*/ 0 w 326"/>
                <a:gd name="T29" fmla="*/ 0 h 262"/>
                <a:gd name="T30" fmla="*/ 0 w 326"/>
                <a:gd name="T31" fmla="*/ 0 h 262"/>
                <a:gd name="T32" fmla="*/ 0 w 326"/>
                <a:gd name="T33" fmla="*/ 0 h 262"/>
                <a:gd name="T34" fmla="*/ 0 w 326"/>
                <a:gd name="T35" fmla="*/ 0 h 262"/>
                <a:gd name="T36" fmla="*/ 0 w 326"/>
                <a:gd name="T37" fmla="*/ 0 h 262"/>
                <a:gd name="T38" fmla="*/ 0 w 326"/>
                <a:gd name="T39" fmla="*/ 0 h 262"/>
                <a:gd name="T40" fmla="*/ 0 w 326"/>
                <a:gd name="T41" fmla="*/ 0 h 262"/>
                <a:gd name="T42" fmla="*/ 0 w 326"/>
                <a:gd name="T43" fmla="*/ 0 h 262"/>
                <a:gd name="T44" fmla="*/ 0 w 326"/>
                <a:gd name="T45" fmla="*/ 0 h 262"/>
                <a:gd name="T46" fmla="*/ 0 w 326"/>
                <a:gd name="T47" fmla="*/ 0 h 262"/>
                <a:gd name="T48" fmla="*/ 0 w 326"/>
                <a:gd name="T49" fmla="*/ 0 h 262"/>
                <a:gd name="T50" fmla="*/ 0 w 326"/>
                <a:gd name="T51" fmla="*/ 0 h 262"/>
                <a:gd name="T52" fmla="*/ 0 w 326"/>
                <a:gd name="T53" fmla="*/ 0 h 262"/>
                <a:gd name="T54" fmla="*/ 0 w 326"/>
                <a:gd name="T55" fmla="*/ 0 h 262"/>
                <a:gd name="T56" fmla="*/ 0 w 326"/>
                <a:gd name="T57" fmla="*/ 0 h 262"/>
                <a:gd name="T58" fmla="*/ 0 w 326"/>
                <a:gd name="T59" fmla="*/ 0 h 262"/>
                <a:gd name="T60" fmla="*/ 0 w 326"/>
                <a:gd name="T61" fmla="*/ 0 h 262"/>
                <a:gd name="T62" fmla="*/ 0 w 326"/>
                <a:gd name="T63" fmla="*/ 0 h 262"/>
                <a:gd name="T64" fmla="*/ 0 w 326"/>
                <a:gd name="T65" fmla="*/ 0 h 262"/>
                <a:gd name="T66" fmla="*/ 0 w 326"/>
                <a:gd name="T67" fmla="*/ 0 h 262"/>
                <a:gd name="T68" fmla="*/ 0 w 326"/>
                <a:gd name="T69" fmla="*/ 0 h 262"/>
                <a:gd name="T70" fmla="*/ 0 w 326"/>
                <a:gd name="T71" fmla="*/ 0 h 262"/>
                <a:gd name="T72" fmla="*/ 0 w 326"/>
                <a:gd name="T73" fmla="*/ 0 h 262"/>
                <a:gd name="T74" fmla="*/ 0 w 326"/>
                <a:gd name="T75" fmla="*/ 0 h 262"/>
                <a:gd name="T76" fmla="*/ 0 w 326"/>
                <a:gd name="T77" fmla="*/ 0 h 262"/>
                <a:gd name="T78" fmla="*/ 0 w 326"/>
                <a:gd name="T79" fmla="*/ 0 h 262"/>
                <a:gd name="T80" fmla="*/ 0 w 326"/>
                <a:gd name="T81" fmla="*/ 0 h 262"/>
                <a:gd name="T82" fmla="*/ 0 w 326"/>
                <a:gd name="T83" fmla="*/ 0 h 262"/>
                <a:gd name="T84" fmla="*/ 0 w 326"/>
                <a:gd name="T85" fmla="*/ 0 h 262"/>
                <a:gd name="T86" fmla="*/ 0 w 326"/>
                <a:gd name="T87" fmla="*/ 0 h 262"/>
                <a:gd name="T88" fmla="*/ 0 w 326"/>
                <a:gd name="T89" fmla="*/ 0 h 262"/>
                <a:gd name="T90" fmla="*/ 0 w 326"/>
                <a:gd name="T91" fmla="*/ 0 h 262"/>
                <a:gd name="T92" fmla="*/ 0 w 326"/>
                <a:gd name="T93" fmla="*/ 0 h 262"/>
                <a:gd name="T94" fmla="*/ 0 w 326"/>
                <a:gd name="T95" fmla="*/ 0 h 262"/>
                <a:gd name="T96" fmla="*/ 0 w 326"/>
                <a:gd name="T97" fmla="*/ 0 h 262"/>
                <a:gd name="T98" fmla="*/ 0 w 326"/>
                <a:gd name="T99" fmla="*/ 0 h 262"/>
                <a:gd name="T100" fmla="*/ 0 w 326"/>
                <a:gd name="T101" fmla="*/ 0 h 262"/>
                <a:gd name="T102" fmla="*/ 0 w 326"/>
                <a:gd name="T103" fmla="*/ 0 h 262"/>
                <a:gd name="T104" fmla="*/ 0 w 326"/>
                <a:gd name="T105" fmla="*/ 0 h 262"/>
                <a:gd name="T106" fmla="*/ 0 w 326"/>
                <a:gd name="T107" fmla="*/ 0 h 262"/>
                <a:gd name="T108" fmla="*/ 0 w 326"/>
                <a:gd name="T109" fmla="*/ 0 h 262"/>
                <a:gd name="T110" fmla="*/ 0 w 326"/>
                <a:gd name="T111" fmla="*/ 0 h 262"/>
                <a:gd name="T112" fmla="*/ 0 w 326"/>
                <a:gd name="T113" fmla="*/ 0 h 262"/>
                <a:gd name="T114" fmla="*/ 0 w 326"/>
                <a:gd name="T115" fmla="*/ 0 h 262"/>
                <a:gd name="T116" fmla="*/ 0 w 326"/>
                <a:gd name="T117" fmla="*/ 0 h 262"/>
                <a:gd name="T118" fmla="*/ 0 w 326"/>
                <a:gd name="T119" fmla="*/ 0 h 262"/>
                <a:gd name="T120" fmla="*/ 0 w 326"/>
                <a:gd name="T121" fmla="*/ 0 h 2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 h="262">
                  <a:moveTo>
                    <a:pt x="0" y="0"/>
                  </a:moveTo>
                  <a:lnTo>
                    <a:pt x="0" y="2"/>
                  </a:lnTo>
                  <a:lnTo>
                    <a:pt x="18" y="2"/>
                  </a:lnTo>
                  <a:lnTo>
                    <a:pt x="18" y="3"/>
                  </a:lnTo>
                  <a:lnTo>
                    <a:pt x="28" y="3"/>
                  </a:lnTo>
                  <a:lnTo>
                    <a:pt x="28" y="5"/>
                  </a:lnTo>
                  <a:lnTo>
                    <a:pt x="38" y="5"/>
                  </a:lnTo>
                  <a:lnTo>
                    <a:pt x="38" y="6"/>
                  </a:lnTo>
                  <a:lnTo>
                    <a:pt x="46" y="6"/>
                  </a:lnTo>
                  <a:lnTo>
                    <a:pt x="46" y="8"/>
                  </a:lnTo>
                  <a:lnTo>
                    <a:pt x="55" y="8"/>
                  </a:lnTo>
                  <a:lnTo>
                    <a:pt x="55" y="10"/>
                  </a:lnTo>
                  <a:lnTo>
                    <a:pt x="63" y="10"/>
                  </a:lnTo>
                  <a:lnTo>
                    <a:pt x="63" y="11"/>
                  </a:lnTo>
                  <a:lnTo>
                    <a:pt x="69" y="11"/>
                  </a:lnTo>
                  <a:lnTo>
                    <a:pt x="69" y="14"/>
                  </a:lnTo>
                  <a:lnTo>
                    <a:pt x="74" y="14"/>
                  </a:lnTo>
                  <a:lnTo>
                    <a:pt x="74" y="15"/>
                  </a:lnTo>
                  <a:lnTo>
                    <a:pt x="77" y="15"/>
                  </a:lnTo>
                  <a:lnTo>
                    <a:pt x="77" y="17"/>
                  </a:lnTo>
                  <a:lnTo>
                    <a:pt x="82" y="17"/>
                  </a:lnTo>
                  <a:lnTo>
                    <a:pt x="82" y="19"/>
                  </a:lnTo>
                  <a:lnTo>
                    <a:pt x="92" y="19"/>
                  </a:lnTo>
                  <a:lnTo>
                    <a:pt x="92" y="20"/>
                  </a:lnTo>
                  <a:lnTo>
                    <a:pt x="95" y="20"/>
                  </a:lnTo>
                  <a:lnTo>
                    <a:pt x="95" y="22"/>
                  </a:lnTo>
                  <a:lnTo>
                    <a:pt x="100" y="22"/>
                  </a:lnTo>
                  <a:lnTo>
                    <a:pt x="100" y="23"/>
                  </a:lnTo>
                  <a:lnTo>
                    <a:pt x="104" y="23"/>
                  </a:lnTo>
                  <a:lnTo>
                    <a:pt x="104" y="25"/>
                  </a:lnTo>
                  <a:lnTo>
                    <a:pt x="109" y="25"/>
                  </a:lnTo>
                  <a:lnTo>
                    <a:pt x="109" y="27"/>
                  </a:lnTo>
                  <a:lnTo>
                    <a:pt x="112" y="27"/>
                  </a:lnTo>
                  <a:lnTo>
                    <a:pt x="112" y="28"/>
                  </a:lnTo>
                  <a:lnTo>
                    <a:pt x="115" y="28"/>
                  </a:lnTo>
                  <a:lnTo>
                    <a:pt x="115" y="30"/>
                  </a:lnTo>
                  <a:lnTo>
                    <a:pt x="118" y="30"/>
                  </a:lnTo>
                  <a:lnTo>
                    <a:pt x="118" y="31"/>
                  </a:lnTo>
                  <a:lnTo>
                    <a:pt x="121" y="31"/>
                  </a:lnTo>
                  <a:lnTo>
                    <a:pt x="121" y="34"/>
                  </a:lnTo>
                  <a:lnTo>
                    <a:pt x="126" y="34"/>
                  </a:lnTo>
                  <a:lnTo>
                    <a:pt x="126" y="36"/>
                  </a:lnTo>
                  <a:lnTo>
                    <a:pt x="129" y="36"/>
                  </a:lnTo>
                  <a:lnTo>
                    <a:pt x="129" y="37"/>
                  </a:lnTo>
                  <a:lnTo>
                    <a:pt x="134" y="37"/>
                  </a:lnTo>
                  <a:lnTo>
                    <a:pt x="134" y="39"/>
                  </a:lnTo>
                  <a:lnTo>
                    <a:pt x="137" y="39"/>
                  </a:lnTo>
                  <a:lnTo>
                    <a:pt x="139" y="42"/>
                  </a:lnTo>
                  <a:lnTo>
                    <a:pt x="143" y="42"/>
                  </a:lnTo>
                  <a:lnTo>
                    <a:pt x="143" y="43"/>
                  </a:lnTo>
                  <a:lnTo>
                    <a:pt x="146" y="43"/>
                  </a:lnTo>
                  <a:lnTo>
                    <a:pt x="148" y="47"/>
                  </a:lnTo>
                  <a:lnTo>
                    <a:pt x="151" y="47"/>
                  </a:lnTo>
                  <a:lnTo>
                    <a:pt x="151" y="48"/>
                  </a:lnTo>
                  <a:lnTo>
                    <a:pt x="154" y="48"/>
                  </a:lnTo>
                  <a:lnTo>
                    <a:pt x="154" y="50"/>
                  </a:lnTo>
                  <a:lnTo>
                    <a:pt x="158" y="50"/>
                  </a:lnTo>
                  <a:lnTo>
                    <a:pt x="158" y="52"/>
                  </a:lnTo>
                  <a:lnTo>
                    <a:pt x="161" y="52"/>
                  </a:lnTo>
                  <a:lnTo>
                    <a:pt x="162" y="56"/>
                  </a:lnTo>
                  <a:lnTo>
                    <a:pt x="166" y="56"/>
                  </a:lnTo>
                  <a:lnTo>
                    <a:pt x="166" y="57"/>
                  </a:lnTo>
                  <a:lnTo>
                    <a:pt x="169" y="57"/>
                  </a:lnTo>
                  <a:lnTo>
                    <a:pt x="170" y="60"/>
                  </a:lnTo>
                  <a:lnTo>
                    <a:pt x="173" y="60"/>
                  </a:lnTo>
                  <a:lnTo>
                    <a:pt x="173" y="62"/>
                  </a:lnTo>
                  <a:lnTo>
                    <a:pt x="177" y="62"/>
                  </a:lnTo>
                  <a:lnTo>
                    <a:pt x="178" y="65"/>
                  </a:lnTo>
                  <a:lnTo>
                    <a:pt x="182" y="65"/>
                  </a:lnTo>
                  <a:lnTo>
                    <a:pt x="184" y="68"/>
                  </a:lnTo>
                  <a:lnTo>
                    <a:pt x="186" y="68"/>
                  </a:lnTo>
                  <a:lnTo>
                    <a:pt x="187" y="73"/>
                  </a:lnTo>
                  <a:lnTo>
                    <a:pt x="189" y="73"/>
                  </a:lnTo>
                  <a:lnTo>
                    <a:pt x="189" y="74"/>
                  </a:lnTo>
                  <a:lnTo>
                    <a:pt x="192" y="74"/>
                  </a:lnTo>
                  <a:lnTo>
                    <a:pt x="194" y="77"/>
                  </a:lnTo>
                  <a:lnTo>
                    <a:pt x="197" y="77"/>
                  </a:lnTo>
                  <a:lnTo>
                    <a:pt x="198" y="81"/>
                  </a:lnTo>
                  <a:lnTo>
                    <a:pt x="200" y="81"/>
                  </a:lnTo>
                  <a:lnTo>
                    <a:pt x="202" y="84"/>
                  </a:lnTo>
                  <a:lnTo>
                    <a:pt x="203" y="84"/>
                  </a:lnTo>
                  <a:lnTo>
                    <a:pt x="205" y="87"/>
                  </a:lnTo>
                  <a:lnTo>
                    <a:pt x="208" y="87"/>
                  </a:lnTo>
                  <a:lnTo>
                    <a:pt x="210" y="90"/>
                  </a:lnTo>
                  <a:lnTo>
                    <a:pt x="211" y="90"/>
                  </a:lnTo>
                  <a:lnTo>
                    <a:pt x="213" y="94"/>
                  </a:lnTo>
                  <a:lnTo>
                    <a:pt x="216" y="94"/>
                  </a:lnTo>
                  <a:lnTo>
                    <a:pt x="218" y="98"/>
                  </a:lnTo>
                  <a:lnTo>
                    <a:pt x="220" y="98"/>
                  </a:lnTo>
                  <a:lnTo>
                    <a:pt x="222" y="101"/>
                  </a:lnTo>
                  <a:lnTo>
                    <a:pt x="223" y="101"/>
                  </a:lnTo>
                  <a:lnTo>
                    <a:pt x="225" y="104"/>
                  </a:lnTo>
                  <a:lnTo>
                    <a:pt x="227" y="104"/>
                  </a:lnTo>
                  <a:lnTo>
                    <a:pt x="227" y="106"/>
                  </a:lnTo>
                  <a:lnTo>
                    <a:pt x="230" y="106"/>
                  </a:lnTo>
                  <a:lnTo>
                    <a:pt x="231" y="109"/>
                  </a:lnTo>
                  <a:lnTo>
                    <a:pt x="233" y="109"/>
                  </a:lnTo>
                  <a:lnTo>
                    <a:pt x="235" y="113"/>
                  </a:lnTo>
                  <a:lnTo>
                    <a:pt x="236" y="113"/>
                  </a:lnTo>
                  <a:lnTo>
                    <a:pt x="238" y="116"/>
                  </a:lnTo>
                  <a:lnTo>
                    <a:pt x="239" y="116"/>
                  </a:lnTo>
                  <a:lnTo>
                    <a:pt x="239" y="119"/>
                  </a:lnTo>
                  <a:lnTo>
                    <a:pt x="241" y="119"/>
                  </a:lnTo>
                  <a:lnTo>
                    <a:pt x="243" y="123"/>
                  </a:lnTo>
                  <a:lnTo>
                    <a:pt x="244" y="123"/>
                  </a:lnTo>
                  <a:lnTo>
                    <a:pt x="246" y="126"/>
                  </a:lnTo>
                  <a:lnTo>
                    <a:pt x="247" y="129"/>
                  </a:lnTo>
                  <a:lnTo>
                    <a:pt x="249" y="129"/>
                  </a:lnTo>
                  <a:lnTo>
                    <a:pt x="251" y="133"/>
                  </a:lnTo>
                  <a:lnTo>
                    <a:pt x="252" y="133"/>
                  </a:lnTo>
                  <a:lnTo>
                    <a:pt x="254" y="136"/>
                  </a:lnTo>
                  <a:lnTo>
                    <a:pt x="255" y="136"/>
                  </a:lnTo>
                  <a:lnTo>
                    <a:pt x="258" y="140"/>
                  </a:lnTo>
                  <a:lnTo>
                    <a:pt x="260" y="143"/>
                  </a:lnTo>
                  <a:lnTo>
                    <a:pt x="261" y="143"/>
                  </a:lnTo>
                  <a:lnTo>
                    <a:pt x="263" y="146"/>
                  </a:lnTo>
                  <a:lnTo>
                    <a:pt x="264" y="146"/>
                  </a:lnTo>
                  <a:lnTo>
                    <a:pt x="264" y="149"/>
                  </a:lnTo>
                  <a:lnTo>
                    <a:pt x="266" y="149"/>
                  </a:lnTo>
                  <a:lnTo>
                    <a:pt x="268" y="153"/>
                  </a:lnTo>
                  <a:lnTo>
                    <a:pt x="269" y="153"/>
                  </a:lnTo>
                  <a:lnTo>
                    <a:pt x="269" y="157"/>
                  </a:lnTo>
                  <a:lnTo>
                    <a:pt x="271" y="157"/>
                  </a:lnTo>
                  <a:lnTo>
                    <a:pt x="272" y="160"/>
                  </a:lnTo>
                  <a:lnTo>
                    <a:pt x="274" y="160"/>
                  </a:lnTo>
                  <a:lnTo>
                    <a:pt x="276" y="163"/>
                  </a:lnTo>
                  <a:lnTo>
                    <a:pt x="277" y="166"/>
                  </a:lnTo>
                  <a:lnTo>
                    <a:pt x="279" y="166"/>
                  </a:lnTo>
                  <a:lnTo>
                    <a:pt x="280" y="169"/>
                  </a:lnTo>
                  <a:lnTo>
                    <a:pt x="282" y="174"/>
                  </a:lnTo>
                  <a:lnTo>
                    <a:pt x="284" y="174"/>
                  </a:lnTo>
                  <a:lnTo>
                    <a:pt x="285" y="177"/>
                  </a:lnTo>
                  <a:lnTo>
                    <a:pt x="287" y="180"/>
                  </a:lnTo>
                  <a:lnTo>
                    <a:pt x="288" y="183"/>
                  </a:lnTo>
                  <a:lnTo>
                    <a:pt x="290" y="183"/>
                  </a:lnTo>
                  <a:lnTo>
                    <a:pt x="290" y="186"/>
                  </a:lnTo>
                  <a:lnTo>
                    <a:pt x="292" y="186"/>
                  </a:lnTo>
                  <a:lnTo>
                    <a:pt x="292" y="191"/>
                  </a:lnTo>
                  <a:lnTo>
                    <a:pt x="293" y="191"/>
                  </a:lnTo>
                  <a:lnTo>
                    <a:pt x="295" y="194"/>
                  </a:lnTo>
                  <a:lnTo>
                    <a:pt x="297" y="197"/>
                  </a:lnTo>
                  <a:lnTo>
                    <a:pt x="299" y="200"/>
                  </a:lnTo>
                  <a:lnTo>
                    <a:pt x="301" y="203"/>
                  </a:lnTo>
                  <a:lnTo>
                    <a:pt x="302" y="207"/>
                  </a:lnTo>
                  <a:lnTo>
                    <a:pt x="304" y="211"/>
                  </a:lnTo>
                  <a:lnTo>
                    <a:pt x="305" y="214"/>
                  </a:lnTo>
                  <a:lnTo>
                    <a:pt x="307" y="217"/>
                  </a:lnTo>
                  <a:lnTo>
                    <a:pt x="309" y="220"/>
                  </a:lnTo>
                  <a:lnTo>
                    <a:pt x="310" y="224"/>
                  </a:lnTo>
                  <a:lnTo>
                    <a:pt x="312" y="227"/>
                  </a:lnTo>
                  <a:lnTo>
                    <a:pt x="313" y="231"/>
                  </a:lnTo>
                  <a:lnTo>
                    <a:pt x="315" y="234"/>
                  </a:lnTo>
                  <a:lnTo>
                    <a:pt x="317" y="237"/>
                  </a:lnTo>
                  <a:lnTo>
                    <a:pt x="317" y="241"/>
                  </a:lnTo>
                  <a:lnTo>
                    <a:pt x="318" y="241"/>
                  </a:lnTo>
                  <a:lnTo>
                    <a:pt x="318" y="245"/>
                  </a:lnTo>
                  <a:lnTo>
                    <a:pt x="320" y="245"/>
                  </a:lnTo>
                  <a:lnTo>
                    <a:pt x="320" y="249"/>
                  </a:lnTo>
                  <a:lnTo>
                    <a:pt x="321" y="249"/>
                  </a:lnTo>
                  <a:lnTo>
                    <a:pt x="321" y="254"/>
                  </a:lnTo>
                  <a:lnTo>
                    <a:pt x="323" y="254"/>
                  </a:lnTo>
                  <a:lnTo>
                    <a:pt x="323" y="258"/>
                  </a:lnTo>
                  <a:lnTo>
                    <a:pt x="325" y="258"/>
                  </a:lnTo>
                  <a:lnTo>
                    <a:pt x="325" y="262"/>
                  </a:lnTo>
                  <a:lnTo>
                    <a:pt x="326" y="262"/>
                  </a:lnTo>
                  <a:lnTo>
                    <a:pt x="326" y="258"/>
                  </a:lnTo>
                  <a:lnTo>
                    <a:pt x="325" y="258"/>
                  </a:lnTo>
                  <a:lnTo>
                    <a:pt x="325" y="253"/>
                  </a:lnTo>
                  <a:lnTo>
                    <a:pt x="323" y="253"/>
                  </a:lnTo>
                  <a:lnTo>
                    <a:pt x="323" y="247"/>
                  </a:lnTo>
                  <a:lnTo>
                    <a:pt x="321" y="247"/>
                  </a:lnTo>
                  <a:lnTo>
                    <a:pt x="321" y="242"/>
                  </a:lnTo>
                  <a:lnTo>
                    <a:pt x="320" y="242"/>
                  </a:lnTo>
                  <a:lnTo>
                    <a:pt x="320" y="237"/>
                  </a:lnTo>
                  <a:lnTo>
                    <a:pt x="318" y="237"/>
                  </a:lnTo>
                  <a:lnTo>
                    <a:pt x="318" y="233"/>
                  </a:lnTo>
                  <a:lnTo>
                    <a:pt x="317" y="233"/>
                  </a:lnTo>
                  <a:lnTo>
                    <a:pt x="317" y="227"/>
                  </a:lnTo>
                  <a:lnTo>
                    <a:pt x="315" y="227"/>
                  </a:lnTo>
                  <a:lnTo>
                    <a:pt x="315" y="222"/>
                  </a:lnTo>
                  <a:lnTo>
                    <a:pt x="313" y="222"/>
                  </a:lnTo>
                  <a:lnTo>
                    <a:pt x="313" y="219"/>
                  </a:lnTo>
                  <a:lnTo>
                    <a:pt x="312" y="219"/>
                  </a:lnTo>
                  <a:lnTo>
                    <a:pt x="312" y="216"/>
                  </a:lnTo>
                  <a:lnTo>
                    <a:pt x="310" y="216"/>
                  </a:lnTo>
                  <a:lnTo>
                    <a:pt x="309" y="212"/>
                  </a:lnTo>
                  <a:lnTo>
                    <a:pt x="307" y="208"/>
                  </a:lnTo>
                  <a:lnTo>
                    <a:pt x="305" y="205"/>
                  </a:lnTo>
                  <a:lnTo>
                    <a:pt x="304" y="202"/>
                  </a:lnTo>
                  <a:lnTo>
                    <a:pt x="304" y="199"/>
                  </a:lnTo>
                  <a:lnTo>
                    <a:pt x="302" y="199"/>
                  </a:lnTo>
                  <a:lnTo>
                    <a:pt x="302" y="194"/>
                  </a:lnTo>
                  <a:lnTo>
                    <a:pt x="301" y="194"/>
                  </a:lnTo>
                  <a:lnTo>
                    <a:pt x="301" y="191"/>
                  </a:lnTo>
                  <a:lnTo>
                    <a:pt x="299" y="191"/>
                  </a:lnTo>
                  <a:lnTo>
                    <a:pt x="299" y="186"/>
                  </a:lnTo>
                  <a:lnTo>
                    <a:pt x="297" y="186"/>
                  </a:lnTo>
                  <a:lnTo>
                    <a:pt x="295" y="183"/>
                  </a:lnTo>
                  <a:lnTo>
                    <a:pt x="293" y="180"/>
                  </a:lnTo>
                  <a:lnTo>
                    <a:pt x="292" y="177"/>
                  </a:lnTo>
                  <a:lnTo>
                    <a:pt x="290" y="174"/>
                  </a:lnTo>
                  <a:lnTo>
                    <a:pt x="288" y="169"/>
                  </a:lnTo>
                  <a:lnTo>
                    <a:pt x="287" y="166"/>
                  </a:lnTo>
                  <a:lnTo>
                    <a:pt x="285" y="166"/>
                  </a:lnTo>
                  <a:lnTo>
                    <a:pt x="284" y="163"/>
                  </a:lnTo>
                  <a:lnTo>
                    <a:pt x="282" y="160"/>
                  </a:lnTo>
                  <a:lnTo>
                    <a:pt x="280" y="160"/>
                  </a:lnTo>
                  <a:lnTo>
                    <a:pt x="279" y="157"/>
                  </a:lnTo>
                  <a:lnTo>
                    <a:pt x="277" y="153"/>
                  </a:lnTo>
                  <a:lnTo>
                    <a:pt x="276" y="149"/>
                  </a:lnTo>
                  <a:lnTo>
                    <a:pt x="274" y="149"/>
                  </a:lnTo>
                  <a:lnTo>
                    <a:pt x="274" y="146"/>
                  </a:lnTo>
                  <a:lnTo>
                    <a:pt x="272" y="146"/>
                  </a:lnTo>
                  <a:lnTo>
                    <a:pt x="271" y="143"/>
                  </a:lnTo>
                  <a:lnTo>
                    <a:pt x="269" y="140"/>
                  </a:lnTo>
                  <a:lnTo>
                    <a:pt x="268" y="140"/>
                  </a:lnTo>
                  <a:lnTo>
                    <a:pt x="268" y="136"/>
                  </a:lnTo>
                  <a:lnTo>
                    <a:pt x="266" y="136"/>
                  </a:lnTo>
                  <a:lnTo>
                    <a:pt x="266" y="133"/>
                  </a:lnTo>
                  <a:lnTo>
                    <a:pt x="264" y="133"/>
                  </a:lnTo>
                  <a:lnTo>
                    <a:pt x="263" y="129"/>
                  </a:lnTo>
                  <a:lnTo>
                    <a:pt x="261" y="129"/>
                  </a:lnTo>
                  <a:lnTo>
                    <a:pt x="261" y="126"/>
                  </a:lnTo>
                  <a:lnTo>
                    <a:pt x="260" y="126"/>
                  </a:lnTo>
                  <a:lnTo>
                    <a:pt x="258" y="123"/>
                  </a:lnTo>
                  <a:lnTo>
                    <a:pt x="255" y="123"/>
                  </a:lnTo>
                  <a:lnTo>
                    <a:pt x="254" y="119"/>
                  </a:lnTo>
                  <a:lnTo>
                    <a:pt x="252" y="116"/>
                  </a:lnTo>
                  <a:lnTo>
                    <a:pt x="251" y="116"/>
                  </a:lnTo>
                  <a:lnTo>
                    <a:pt x="249" y="113"/>
                  </a:lnTo>
                  <a:lnTo>
                    <a:pt x="247" y="113"/>
                  </a:lnTo>
                  <a:lnTo>
                    <a:pt x="246" y="109"/>
                  </a:lnTo>
                  <a:lnTo>
                    <a:pt x="244" y="109"/>
                  </a:lnTo>
                  <a:lnTo>
                    <a:pt x="243" y="106"/>
                  </a:lnTo>
                  <a:lnTo>
                    <a:pt x="241" y="106"/>
                  </a:lnTo>
                  <a:lnTo>
                    <a:pt x="241" y="102"/>
                  </a:lnTo>
                  <a:lnTo>
                    <a:pt x="239" y="102"/>
                  </a:lnTo>
                  <a:lnTo>
                    <a:pt x="238" y="99"/>
                  </a:lnTo>
                  <a:lnTo>
                    <a:pt x="236" y="99"/>
                  </a:lnTo>
                  <a:lnTo>
                    <a:pt x="235" y="96"/>
                  </a:lnTo>
                  <a:lnTo>
                    <a:pt x="233" y="93"/>
                  </a:lnTo>
                  <a:lnTo>
                    <a:pt x="231" y="93"/>
                  </a:lnTo>
                  <a:lnTo>
                    <a:pt x="230" y="89"/>
                  </a:lnTo>
                  <a:lnTo>
                    <a:pt x="228" y="89"/>
                  </a:lnTo>
                  <a:lnTo>
                    <a:pt x="228" y="87"/>
                  </a:lnTo>
                  <a:lnTo>
                    <a:pt x="225" y="87"/>
                  </a:lnTo>
                  <a:lnTo>
                    <a:pt x="223" y="84"/>
                  </a:lnTo>
                  <a:lnTo>
                    <a:pt x="222" y="84"/>
                  </a:lnTo>
                  <a:lnTo>
                    <a:pt x="220" y="81"/>
                  </a:lnTo>
                  <a:lnTo>
                    <a:pt x="218" y="77"/>
                  </a:lnTo>
                  <a:lnTo>
                    <a:pt x="216" y="77"/>
                  </a:lnTo>
                  <a:lnTo>
                    <a:pt x="214" y="74"/>
                  </a:lnTo>
                  <a:lnTo>
                    <a:pt x="213" y="74"/>
                  </a:lnTo>
                  <a:lnTo>
                    <a:pt x="213" y="73"/>
                  </a:lnTo>
                  <a:lnTo>
                    <a:pt x="210" y="73"/>
                  </a:lnTo>
                  <a:lnTo>
                    <a:pt x="208" y="68"/>
                  </a:lnTo>
                  <a:lnTo>
                    <a:pt x="206" y="68"/>
                  </a:lnTo>
                  <a:lnTo>
                    <a:pt x="205" y="65"/>
                  </a:lnTo>
                  <a:lnTo>
                    <a:pt x="203" y="65"/>
                  </a:lnTo>
                  <a:lnTo>
                    <a:pt x="202" y="62"/>
                  </a:lnTo>
                  <a:lnTo>
                    <a:pt x="200" y="62"/>
                  </a:lnTo>
                  <a:lnTo>
                    <a:pt x="198" y="59"/>
                  </a:lnTo>
                  <a:lnTo>
                    <a:pt x="195" y="59"/>
                  </a:lnTo>
                  <a:lnTo>
                    <a:pt x="194" y="56"/>
                  </a:lnTo>
                  <a:lnTo>
                    <a:pt x="192" y="56"/>
                  </a:lnTo>
                  <a:lnTo>
                    <a:pt x="190" y="52"/>
                  </a:lnTo>
                  <a:lnTo>
                    <a:pt x="187" y="52"/>
                  </a:lnTo>
                  <a:lnTo>
                    <a:pt x="186" y="48"/>
                  </a:lnTo>
                  <a:lnTo>
                    <a:pt x="184" y="48"/>
                  </a:lnTo>
                  <a:lnTo>
                    <a:pt x="182" y="45"/>
                  </a:lnTo>
                  <a:lnTo>
                    <a:pt x="178" y="45"/>
                  </a:lnTo>
                  <a:lnTo>
                    <a:pt x="177" y="42"/>
                  </a:lnTo>
                  <a:lnTo>
                    <a:pt x="175" y="42"/>
                  </a:lnTo>
                  <a:lnTo>
                    <a:pt x="173" y="39"/>
                  </a:lnTo>
                  <a:lnTo>
                    <a:pt x="170" y="39"/>
                  </a:lnTo>
                  <a:lnTo>
                    <a:pt x="169" y="36"/>
                  </a:lnTo>
                  <a:lnTo>
                    <a:pt x="166" y="36"/>
                  </a:lnTo>
                  <a:lnTo>
                    <a:pt x="164" y="31"/>
                  </a:lnTo>
                  <a:lnTo>
                    <a:pt x="161" y="31"/>
                  </a:lnTo>
                  <a:lnTo>
                    <a:pt x="159" y="28"/>
                  </a:lnTo>
                  <a:lnTo>
                    <a:pt x="158" y="28"/>
                  </a:lnTo>
                  <a:lnTo>
                    <a:pt x="158" y="27"/>
                  </a:lnTo>
                  <a:lnTo>
                    <a:pt x="154" y="27"/>
                  </a:lnTo>
                  <a:lnTo>
                    <a:pt x="153" y="23"/>
                  </a:lnTo>
                  <a:lnTo>
                    <a:pt x="150" y="23"/>
                  </a:lnTo>
                  <a:lnTo>
                    <a:pt x="148" y="20"/>
                  </a:lnTo>
                  <a:lnTo>
                    <a:pt x="145" y="20"/>
                  </a:lnTo>
                  <a:lnTo>
                    <a:pt x="145" y="19"/>
                  </a:lnTo>
                  <a:lnTo>
                    <a:pt x="142" y="19"/>
                  </a:lnTo>
                  <a:lnTo>
                    <a:pt x="142" y="17"/>
                  </a:lnTo>
                  <a:lnTo>
                    <a:pt x="137" y="17"/>
                  </a:lnTo>
                  <a:lnTo>
                    <a:pt x="137" y="15"/>
                  </a:lnTo>
                  <a:lnTo>
                    <a:pt x="134" y="15"/>
                  </a:lnTo>
                  <a:lnTo>
                    <a:pt x="134" y="14"/>
                  </a:lnTo>
                  <a:lnTo>
                    <a:pt x="131" y="14"/>
                  </a:lnTo>
                  <a:lnTo>
                    <a:pt x="129" y="10"/>
                  </a:lnTo>
                  <a:lnTo>
                    <a:pt x="126" y="10"/>
                  </a:lnTo>
                  <a:lnTo>
                    <a:pt x="126" y="8"/>
                  </a:lnTo>
                  <a:lnTo>
                    <a:pt x="123" y="8"/>
                  </a:lnTo>
                  <a:lnTo>
                    <a:pt x="123" y="6"/>
                  </a:lnTo>
                  <a:lnTo>
                    <a:pt x="120" y="6"/>
                  </a:lnTo>
                  <a:lnTo>
                    <a:pt x="120" y="5"/>
                  </a:lnTo>
                  <a:lnTo>
                    <a:pt x="117" y="5"/>
                  </a:lnTo>
                  <a:lnTo>
                    <a:pt x="117" y="3"/>
                  </a:lnTo>
                  <a:lnTo>
                    <a:pt x="113" y="3"/>
                  </a:lnTo>
                  <a:lnTo>
                    <a:pt x="11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83" name="Rectangle 44"/>
            <p:cNvSpPr>
              <a:spLocks noChangeArrowheads="1"/>
            </p:cNvSpPr>
            <p:nvPr/>
          </p:nvSpPr>
          <p:spPr bwMode="auto">
            <a:xfrm>
              <a:off x="190" y="304"/>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4" name="Rectangle 45"/>
            <p:cNvSpPr>
              <a:spLocks noChangeArrowheads="1"/>
            </p:cNvSpPr>
            <p:nvPr/>
          </p:nvSpPr>
          <p:spPr bwMode="auto">
            <a:xfrm>
              <a:off x="190" y="305"/>
              <a:ext cx="0" cy="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5" name="Freeform 46"/>
            <p:cNvSpPr>
              <a:spLocks/>
            </p:cNvSpPr>
            <p:nvPr/>
          </p:nvSpPr>
          <p:spPr bwMode="auto">
            <a:xfrm>
              <a:off x="50" y="251"/>
              <a:ext cx="101" cy="63"/>
            </a:xfrm>
            <a:custGeom>
              <a:avLst/>
              <a:gdLst>
                <a:gd name="T0" fmla="*/ 0 w 608"/>
                <a:gd name="T1" fmla="*/ 0 h 442"/>
                <a:gd name="T2" fmla="*/ 0 w 608"/>
                <a:gd name="T3" fmla="*/ 0 h 442"/>
                <a:gd name="T4" fmla="*/ 0 w 608"/>
                <a:gd name="T5" fmla="*/ 0 h 442"/>
                <a:gd name="T6" fmla="*/ 0 w 608"/>
                <a:gd name="T7" fmla="*/ 0 h 442"/>
                <a:gd name="T8" fmla="*/ 0 w 608"/>
                <a:gd name="T9" fmla="*/ 0 h 442"/>
                <a:gd name="T10" fmla="*/ 0 w 608"/>
                <a:gd name="T11" fmla="*/ 0 h 442"/>
                <a:gd name="T12" fmla="*/ 0 w 608"/>
                <a:gd name="T13" fmla="*/ 0 h 442"/>
                <a:gd name="T14" fmla="*/ 0 w 608"/>
                <a:gd name="T15" fmla="*/ 0 h 442"/>
                <a:gd name="T16" fmla="*/ 0 w 608"/>
                <a:gd name="T17" fmla="*/ 0 h 442"/>
                <a:gd name="T18" fmla="*/ 0 w 608"/>
                <a:gd name="T19" fmla="*/ 0 h 442"/>
                <a:gd name="T20" fmla="*/ 0 w 608"/>
                <a:gd name="T21" fmla="*/ 0 h 442"/>
                <a:gd name="T22" fmla="*/ 0 w 608"/>
                <a:gd name="T23" fmla="*/ 0 h 442"/>
                <a:gd name="T24" fmla="*/ 0 w 608"/>
                <a:gd name="T25" fmla="*/ 0 h 442"/>
                <a:gd name="T26" fmla="*/ 0 w 608"/>
                <a:gd name="T27" fmla="*/ 0 h 442"/>
                <a:gd name="T28" fmla="*/ 0 w 608"/>
                <a:gd name="T29" fmla="*/ 0 h 442"/>
                <a:gd name="T30" fmla="*/ 0 w 608"/>
                <a:gd name="T31" fmla="*/ 0 h 442"/>
                <a:gd name="T32" fmla="*/ 0 w 608"/>
                <a:gd name="T33" fmla="*/ 0 h 442"/>
                <a:gd name="T34" fmla="*/ 0 w 608"/>
                <a:gd name="T35" fmla="*/ 0 h 442"/>
                <a:gd name="T36" fmla="*/ 0 w 608"/>
                <a:gd name="T37" fmla="*/ 0 h 442"/>
                <a:gd name="T38" fmla="*/ 0 w 608"/>
                <a:gd name="T39" fmla="*/ 0 h 442"/>
                <a:gd name="T40" fmla="*/ 0 w 608"/>
                <a:gd name="T41" fmla="*/ 0 h 442"/>
                <a:gd name="T42" fmla="*/ 0 w 608"/>
                <a:gd name="T43" fmla="*/ 0 h 442"/>
                <a:gd name="T44" fmla="*/ 0 w 608"/>
                <a:gd name="T45" fmla="*/ 0 h 442"/>
                <a:gd name="T46" fmla="*/ 0 w 608"/>
                <a:gd name="T47" fmla="*/ 0 h 442"/>
                <a:gd name="T48" fmla="*/ 0 w 608"/>
                <a:gd name="T49" fmla="*/ 0 h 442"/>
                <a:gd name="T50" fmla="*/ 0 w 608"/>
                <a:gd name="T51" fmla="*/ 0 h 442"/>
                <a:gd name="T52" fmla="*/ 0 w 608"/>
                <a:gd name="T53" fmla="*/ 0 h 442"/>
                <a:gd name="T54" fmla="*/ 0 w 608"/>
                <a:gd name="T55" fmla="*/ 0 h 442"/>
                <a:gd name="T56" fmla="*/ 0 w 608"/>
                <a:gd name="T57" fmla="*/ 0 h 442"/>
                <a:gd name="T58" fmla="*/ 0 w 608"/>
                <a:gd name="T59" fmla="*/ 0 h 442"/>
                <a:gd name="T60" fmla="*/ 0 w 608"/>
                <a:gd name="T61" fmla="*/ 0 h 442"/>
                <a:gd name="T62" fmla="*/ 0 w 608"/>
                <a:gd name="T63" fmla="*/ 0 h 442"/>
                <a:gd name="T64" fmla="*/ 0 w 608"/>
                <a:gd name="T65" fmla="*/ 0 h 442"/>
                <a:gd name="T66" fmla="*/ 0 w 608"/>
                <a:gd name="T67" fmla="*/ 0 h 442"/>
                <a:gd name="T68" fmla="*/ 0 w 608"/>
                <a:gd name="T69" fmla="*/ 0 h 442"/>
                <a:gd name="T70" fmla="*/ 0 w 608"/>
                <a:gd name="T71" fmla="*/ 0 h 442"/>
                <a:gd name="T72" fmla="*/ 0 w 608"/>
                <a:gd name="T73" fmla="*/ 0 h 442"/>
                <a:gd name="T74" fmla="*/ 0 w 608"/>
                <a:gd name="T75" fmla="*/ 0 h 442"/>
                <a:gd name="T76" fmla="*/ 0 w 608"/>
                <a:gd name="T77" fmla="*/ 0 h 442"/>
                <a:gd name="T78" fmla="*/ 0 w 608"/>
                <a:gd name="T79" fmla="*/ 0 h 442"/>
                <a:gd name="T80" fmla="*/ 0 w 608"/>
                <a:gd name="T81" fmla="*/ 0 h 442"/>
                <a:gd name="T82" fmla="*/ 0 w 608"/>
                <a:gd name="T83" fmla="*/ 0 h 442"/>
                <a:gd name="T84" fmla="*/ 0 w 608"/>
                <a:gd name="T85" fmla="*/ 0 h 442"/>
                <a:gd name="T86" fmla="*/ 0 w 608"/>
                <a:gd name="T87" fmla="*/ 0 h 442"/>
                <a:gd name="T88" fmla="*/ 0 w 608"/>
                <a:gd name="T89" fmla="*/ 0 h 442"/>
                <a:gd name="T90" fmla="*/ 0 w 608"/>
                <a:gd name="T91" fmla="*/ 0 h 442"/>
                <a:gd name="T92" fmla="*/ 0 w 608"/>
                <a:gd name="T93" fmla="*/ 0 h 442"/>
                <a:gd name="T94" fmla="*/ 0 w 608"/>
                <a:gd name="T95" fmla="*/ 0 h 442"/>
                <a:gd name="T96" fmla="*/ 0 w 608"/>
                <a:gd name="T97" fmla="*/ 0 h 442"/>
                <a:gd name="T98" fmla="*/ 0 w 608"/>
                <a:gd name="T99" fmla="*/ 0 h 442"/>
                <a:gd name="T100" fmla="*/ 0 w 608"/>
                <a:gd name="T101" fmla="*/ 0 h 442"/>
                <a:gd name="T102" fmla="*/ 0 w 608"/>
                <a:gd name="T103" fmla="*/ 0 h 442"/>
                <a:gd name="T104" fmla="*/ 0 w 608"/>
                <a:gd name="T105" fmla="*/ 0 h 442"/>
                <a:gd name="T106" fmla="*/ 0 w 608"/>
                <a:gd name="T107" fmla="*/ 0 h 442"/>
                <a:gd name="T108" fmla="*/ 0 w 608"/>
                <a:gd name="T109" fmla="*/ 0 h 442"/>
                <a:gd name="T110" fmla="*/ 0 w 608"/>
                <a:gd name="T111" fmla="*/ 0 h 442"/>
                <a:gd name="T112" fmla="*/ 0 w 608"/>
                <a:gd name="T113" fmla="*/ 0 h 442"/>
                <a:gd name="T114" fmla="*/ 0 w 608"/>
                <a:gd name="T115" fmla="*/ 0 h 442"/>
                <a:gd name="T116" fmla="*/ 0 w 608"/>
                <a:gd name="T117" fmla="*/ 0 h 442"/>
                <a:gd name="T118" fmla="*/ 0 w 608"/>
                <a:gd name="T119" fmla="*/ 0 h 442"/>
                <a:gd name="T120" fmla="*/ 0 w 608"/>
                <a:gd name="T121" fmla="*/ 0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8" h="442">
                  <a:moveTo>
                    <a:pt x="402" y="0"/>
                  </a:moveTo>
                  <a:lnTo>
                    <a:pt x="402" y="1"/>
                  </a:lnTo>
                  <a:lnTo>
                    <a:pt x="381" y="1"/>
                  </a:lnTo>
                  <a:lnTo>
                    <a:pt x="381" y="3"/>
                  </a:lnTo>
                  <a:lnTo>
                    <a:pt x="369" y="3"/>
                  </a:lnTo>
                  <a:lnTo>
                    <a:pt x="369" y="5"/>
                  </a:lnTo>
                  <a:lnTo>
                    <a:pt x="359" y="5"/>
                  </a:lnTo>
                  <a:lnTo>
                    <a:pt x="359" y="6"/>
                  </a:lnTo>
                  <a:lnTo>
                    <a:pt x="348" y="6"/>
                  </a:lnTo>
                  <a:lnTo>
                    <a:pt x="348" y="8"/>
                  </a:lnTo>
                  <a:lnTo>
                    <a:pt x="338" y="8"/>
                  </a:lnTo>
                  <a:lnTo>
                    <a:pt x="338" y="9"/>
                  </a:lnTo>
                  <a:lnTo>
                    <a:pt x="333" y="9"/>
                  </a:lnTo>
                  <a:lnTo>
                    <a:pt x="333" y="11"/>
                  </a:lnTo>
                  <a:lnTo>
                    <a:pt x="328" y="11"/>
                  </a:lnTo>
                  <a:lnTo>
                    <a:pt x="328" y="13"/>
                  </a:lnTo>
                  <a:lnTo>
                    <a:pt x="317" y="13"/>
                  </a:lnTo>
                  <a:lnTo>
                    <a:pt x="317" y="14"/>
                  </a:lnTo>
                  <a:lnTo>
                    <a:pt x="312" y="14"/>
                  </a:lnTo>
                  <a:lnTo>
                    <a:pt x="312" y="16"/>
                  </a:lnTo>
                  <a:lnTo>
                    <a:pt x="307" y="16"/>
                  </a:lnTo>
                  <a:lnTo>
                    <a:pt x="307" y="18"/>
                  </a:lnTo>
                  <a:lnTo>
                    <a:pt x="302" y="18"/>
                  </a:lnTo>
                  <a:lnTo>
                    <a:pt x="302" y="20"/>
                  </a:lnTo>
                  <a:lnTo>
                    <a:pt x="297" y="20"/>
                  </a:lnTo>
                  <a:lnTo>
                    <a:pt x="297" y="22"/>
                  </a:lnTo>
                  <a:lnTo>
                    <a:pt x="293" y="22"/>
                  </a:lnTo>
                  <a:lnTo>
                    <a:pt x="293" y="23"/>
                  </a:lnTo>
                  <a:lnTo>
                    <a:pt x="287" y="23"/>
                  </a:lnTo>
                  <a:lnTo>
                    <a:pt x="287" y="25"/>
                  </a:lnTo>
                  <a:lnTo>
                    <a:pt x="282" y="25"/>
                  </a:lnTo>
                  <a:lnTo>
                    <a:pt x="282" y="26"/>
                  </a:lnTo>
                  <a:lnTo>
                    <a:pt x="277" y="26"/>
                  </a:lnTo>
                  <a:lnTo>
                    <a:pt x="277" y="28"/>
                  </a:lnTo>
                  <a:lnTo>
                    <a:pt x="272" y="28"/>
                  </a:lnTo>
                  <a:lnTo>
                    <a:pt x="272" y="30"/>
                  </a:lnTo>
                  <a:lnTo>
                    <a:pt x="268" y="30"/>
                  </a:lnTo>
                  <a:lnTo>
                    <a:pt x="268" y="31"/>
                  </a:lnTo>
                  <a:lnTo>
                    <a:pt x="264" y="31"/>
                  </a:lnTo>
                  <a:lnTo>
                    <a:pt x="264" y="33"/>
                  </a:lnTo>
                  <a:lnTo>
                    <a:pt x="261" y="33"/>
                  </a:lnTo>
                  <a:lnTo>
                    <a:pt x="261" y="34"/>
                  </a:lnTo>
                  <a:lnTo>
                    <a:pt x="258" y="34"/>
                  </a:lnTo>
                  <a:lnTo>
                    <a:pt x="258" y="36"/>
                  </a:lnTo>
                  <a:lnTo>
                    <a:pt x="252" y="36"/>
                  </a:lnTo>
                  <a:lnTo>
                    <a:pt x="252" y="39"/>
                  </a:lnTo>
                  <a:lnTo>
                    <a:pt x="249" y="39"/>
                  </a:lnTo>
                  <a:lnTo>
                    <a:pt x="249" y="40"/>
                  </a:lnTo>
                  <a:lnTo>
                    <a:pt x="246" y="40"/>
                  </a:lnTo>
                  <a:lnTo>
                    <a:pt x="246" y="42"/>
                  </a:lnTo>
                  <a:lnTo>
                    <a:pt x="243" y="42"/>
                  </a:lnTo>
                  <a:lnTo>
                    <a:pt x="243" y="43"/>
                  </a:lnTo>
                  <a:lnTo>
                    <a:pt x="239" y="43"/>
                  </a:lnTo>
                  <a:lnTo>
                    <a:pt x="239" y="45"/>
                  </a:lnTo>
                  <a:lnTo>
                    <a:pt x="236" y="45"/>
                  </a:lnTo>
                  <a:lnTo>
                    <a:pt x="236" y="47"/>
                  </a:lnTo>
                  <a:lnTo>
                    <a:pt x="233" y="47"/>
                  </a:lnTo>
                  <a:lnTo>
                    <a:pt x="233" y="48"/>
                  </a:lnTo>
                  <a:lnTo>
                    <a:pt x="230" y="48"/>
                  </a:lnTo>
                  <a:lnTo>
                    <a:pt x="230" y="50"/>
                  </a:lnTo>
                  <a:lnTo>
                    <a:pt x="227" y="50"/>
                  </a:lnTo>
                  <a:lnTo>
                    <a:pt x="227" y="51"/>
                  </a:lnTo>
                  <a:lnTo>
                    <a:pt x="223" y="53"/>
                  </a:lnTo>
                  <a:lnTo>
                    <a:pt x="220" y="55"/>
                  </a:lnTo>
                  <a:lnTo>
                    <a:pt x="217" y="56"/>
                  </a:lnTo>
                  <a:lnTo>
                    <a:pt x="213" y="59"/>
                  </a:lnTo>
                  <a:lnTo>
                    <a:pt x="210" y="60"/>
                  </a:lnTo>
                  <a:lnTo>
                    <a:pt x="206" y="62"/>
                  </a:lnTo>
                  <a:lnTo>
                    <a:pt x="206" y="64"/>
                  </a:lnTo>
                  <a:lnTo>
                    <a:pt x="203" y="64"/>
                  </a:lnTo>
                  <a:lnTo>
                    <a:pt x="203" y="65"/>
                  </a:lnTo>
                  <a:lnTo>
                    <a:pt x="200" y="65"/>
                  </a:lnTo>
                  <a:lnTo>
                    <a:pt x="200" y="67"/>
                  </a:lnTo>
                  <a:lnTo>
                    <a:pt x="197" y="68"/>
                  </a:lnTo>
                  <a:lnTo>
                    <a:pt x="194" y="70"/>
                  </a:lnTo>
                  <a:lnTo>
                    <a:pt x="194" y="72"/>
                  </a:lnTo>
                  <a:lnTo>
                    <a:pt x="190" y="72"/>
                  </a:lnTo>
                  <a:lnTo>
                    <a:pt x="190" y="73"/>
                  </a:lnTo>
                  <a:lnTo>
                    <a:pt x="187" y="75"/>
                  </a:lnTo>
                  <a:lnTo>
                    <a:pt x="187" y="76"/>
                  </a:lnTo>
                  <a:lnTo>
                    <a:pt x="184" y="76"/>
                  </a:lnTo>
                  <a:lnTo>
                    <a:pt x="184" y="79"/>
                  </a:lnTo>
                  <a:lnTo>
                    <a:pt x="181" y="79"/>
                  </a:lnTo>
                  <a:lnTo>
                    <a:pt x="181" y="81"/>
                  </a:lnTo>
                  <a:lnTo>
                    <a:pt x="178" y="81"/>
                  </a:lnTo>
                  <a:lnTo>
                    <a:pt x="178" y="82"/>
                  </a:lnTo>
                  <a:lnTo>
                    <a:pt x="173" y="84"/>
                  </a:lnTo>
                  <a:lnTo>
                    <a:pt x="170" y="85"/>
                  </a:lnTo>
                  <a:lnTo>
                    <a:pt x="170" y="87"/>
                  </a:lnTo>
                  <a:lnTo>
                    <a:pt x="167" y="88"/>
                  </a:lnTo>
                  <a:lnTo>
                    <a:pt x="167" y="90"/>
                  </a:lnTo>
                  <a:lnTo>
                    <a:pt x="164" y="90"/>
                  </a:lnTo>
                  <a:lnTo>
                    <a:pt x="164" y="92"/>
                  </a:lnTo>
                  <a:lnTo>
                    <a:pt x="161" y="93"/>
                  </a:lnTo>
                  <a:lnTo>
                    <a:pt x="161" y="95"/>
                  </a:lnTo>
                  <a:lnTo>
                    <a:pt x="157" y="97"/>
                  </a:lnTo>
                  <a:lnTo>
                    <a:pt x="157" y="99"/>
                  </a:lnTo>
                  <a:lnTo>
                    <a:pt x="154" y="101"/>
                  </a:lnTo>
                  <a:lnTo>
                    <a:pt x="154" y="102"/>
                  </a:lnTo>
                  <a:lnTo>
                    <a:pt x="151" y="104"/>
                  </a:lnTo>
                  <a:lnTo>
                    <a:pt x="148" y="105"/>
                  </a:lnTo>
                  <a:lnTo>
                    <a:pt x="148" y="107"/>
                  </a:lnTo>
                  <a:lnTo>
                    <a:pt x="145" y="109"/>
                  </a:lnTo>
                  <a:lnTo>
                    <a:pt x="145" y="110"/>
                  </a:lnTo>
                  <a:lnTo>
                    <a:pt x="141" y="110"/>
                  </a:lnTo>
                  <a:lnTo>
                    <a:pt x="141" y="112"/>
                  </a:lnTo>
                  <a:lnTo>
                    <a:pt x="137" y="113"/>
                  </a:lnTo>
                  <a:lnTo>
                    <a:pt x="137" y="115"/>
                  </a:lnTo>
                  <a:lnTo>
                    <a:pt x="134" y="118"/>
                  </a:lnTo>
                  <a:lnTo>
                    <a:pt x="134" y="119"/>
                  </a:lnTo>
                  <a:lnTo>
                    <a:pt x="131" y="121"/>
                  </a:lnTo>
                  <a:lnTo>
                    <a:pt x="131" y="122"/>
                  </a:lnTo>
                  <a:lnTo>
                    <a:pt x="128" y="124"/>
                  </a:lnTo>
                  <a:lnTo>
                    <a:pt x="128" y="126"/>
                  </a:lnTo>
                  <a:lnTo>
                    <a:pt x="124" y="127"/>
                  </a:lnTo>
                  <a:lnTo>
                    <a:pt x="124" y="129"/>
                  </a:lnTo>
                  <a:lnTo>
                    <a:pt x="121" y="130"/>
                  </a:lnTo>
                  <a:lnTo>
                    <a:pt x="121" y="132"/>
                  </a:lnTo>
                  <a:lnTo>
                    <a:pt x="118" y="134"/>
                  </a:lnTo>
                  <a:lnTo>
                    <a:pt x="118" y="135"/>
                  </a:lnTo>
                  <a:lnTo>
                    <a:pt x="115" y="138"/>
                  </a:lnTo>
                  <a:lnTo>
                    <a:pt x="115" y="139"/>
                  </a:lnTo>
                  <a:lnTo>
                    <a:pt x="113" y="139"/>
                  </a:lnTo>
                  <a:lnTo>
                    <a:pt x="113" y="143"/>
                  </a:lnTo>
                  <a:lnTo>
                    <a:pt x="110" y="144"/>
                  </a:lnTo>
                  <a:lnTo>
                    <a:pt x="110" y="146"/>
                  </a:lnTo>
                  <a:lnTo>
                    <a:pt x="107" y="147"/>
                  </a:lnTo>
                  <a:lnTo>
                    <a:pt x="107" y="151"/>
                  </a:lnTo>
                  <a:lnTo>
                    <a:pt x="104" y="152"/>
                  </a:lnTo>
                  <a:lnTo>
                    <a:pt x="104" y="154"/>
                  </a:lnTo>
                  <a:lnTo>
                    <a:pt x="100" y="155"/>
                  </a:lnTo>
                  <a:lnTo>
                    <a:pt x="100" y="158"/>
                  </a:lnTo>
                  <a:lnTo>
                    <a:pt x="96" y="160"/>
                  </a:lnTo>
                  <a:lnTo>
                    <a:pt x="96" y="161"/>
                  </a:lnTo>
                  <a:lnTo>
                    <a:pt x="93" y="163"/>
                  </a:lnTo>
                  <a:lnTo>
                    <a:pt x="93" y="166"/>
                  </a:lnTo>
                  <a:lnTo>
                    <a:pt x="90" y="168"/>
                  </a:lnTo>
                  <a:lnTo>
                    <a:pt x="90" y="169"/>
                  </a:lnTo>
                  <a:lnTo>
                    <a:pt x="87" y="171"/>
                  </a:lnTo>
                  <a:lnTo>
                    <a:pt x="87" y="174"/>
                  </a:lnTo>
                  <a:lnTo>
                    <a:pt x="83" y="177"/>
                  </a:lnTo>
                  <a:lnTo>
                    <a:pt x="83" y="178"/>
                  </a:lnTo>
                  <a:lnTo>
                    <a:pt x="80" y="180"/>
                  </a:lnTo>
                  <a:lnTo>
                    <a:pt x="80" y="183"/>
                  </a:lnTo>
                  <a:lnTo>
                    <a:pt x="77" y="185"/>
                  </a:lnTo>
                  <a:lnTo>
                    <a:pt x="77" y="186"/>
                  </a:lnTo>
                  <a:lnTo>
                    <a:pt x="75" y="186"/>
                  </a:lnTo>
                  <a:lnTo>
                    <a:pt x="75" y="189"/>
                  </a:lnTo>
                  <a:lnTo>
                    <a:pt x="74" y="189"/>
                  </a:lnTo>
                  <a:lnTo>
                    <a:pt x="74" y="193"/>
                  </a:lnTo>
                  <a:lnTo>
                    <a:pt x="72" y="193"/>
                  </a:lnTo>
                  <a:lnTo>
                    <a:pt x="72" y="197"/>
                  </a:lnTo>
                  <a:lnTo>
                    <a:pt x="71" y="197"/>
                  </a:lnTo>
                  <a:lnTo>
                    <a:pt x="71" y="200"/>
                  </a:lnTo>
                  <a:lnTo>
                    <a:pt x="69" y="200"/>
                  </a:lnTo>
                  <a:lnTo>
                    <a:pt x="69" y="203"/>
                  </a:lnTo>
                  <a:lnTo>
                    <a:pt x="66" y="205"/>
                  </a:lnTo>
                  <a:lnTo>
                    <a:pt x="66" y="206"/>
                  </a:lnTo>
                  <a:lnTo>
                    <a:pt x="64" y="206"/>
                  </a:lnTo>
                  <a:lnTo>
                    <a:pt x="64" y="210"/>
                  </a:lnTo>
                  <a:lnTo>
                    <a:pt x="61" y="211"/>
                  </a:lnTo>
                  <a:lnTo>
                    <a:pt x="61" y="213"/>
                  </a:lnTo>
                  <a:lnTo>
                    <a:pt x="58" y="213"/>
                  </a:lnTo>
                  <a:lnTo>
                    <a:pt x="58" y="217"/>
                  </a:lnTo>
                  <a:lnTo>
                    <a:pt x="57" y="217"/>
                  </a:lnTo>
                  <a:lnTo>
                    <a:pt x="57" y="220"/>
                  </a:lnTo>
                  <a:lnTo>
                    <a:pt x="55" y="220"/>
                  </a:lnTo>
                  <a:lnTo>
                    <a:pt x="55" y="223"/>
                  </a:lnTo>
                  <a:lnTo>
                    <a:pt x="54" y="223"/>
                  </a:lnTo>
                  <a:lnTo>
                    <a:pt x="54" y="227"/>
                  </a:lnTo>
                  <a:lnTo>
                    <a:pt x="52" y="227"/>
                  </a:lnTo>
                  <a:lnTo>
                    <a:pt x="52" y="230"/>
                  </a:lnTo>
                  <a:lnTo>
                    <a:pt x="49" y="231"/>
                  </a:lnTo>
                  <a:lnTo>
                    <a:pt x="49" y="236"/>
                  </a:lnTo>
                  <a:lnTo>
                    <a:pt x="47" y="236"/>
                  </a:lnTo>
                  <a:lnTo>
                    <a:pt x="47" y="239"/>
                  </a:lnTo>
                  <a:lnTo>
                    <a:pt x="46" y="239"/>
                  </a:lnTo>
                  <a:lnTo>
                    <a:pt x="46" y="242"/>
                  </a:lnTo>
                  <a:lnTo>
                    <a:pt x="44" y="242"/>
                  </a:lnTo>
                  <a:lnTo>
                    <a:pt x="44" y="245"/>
                  </a:lnTo>
                  <a:lnTo>
                    <a:pt x="42" y="245"/>
                  </a:lnTo>
                  <a:lnTo>
                    <a:pt x="42" y="248"/>
                  </a:lnTo>
                  <a:lnTo>
                    <a:pt x="41" y="248"/>
                  </a:lnTo>
                  <a:lnTo>
                    <a:pt x="41" y="253"/>
                  </a:lnTo>
                  <a:lnTo>
                    <a:pt x="39" y="253"/>
                  </a:lnTo>
                  <a:lnTo>
                    <a:pt x="39" y="257"/>
                  </a:lnTo>
                  <a:lnTo>
                    <a:pt x="38" y="257"/>
                  </a:lnTo>
                  <a:lnTo>
                    <a:pt x="38" y="261"/>
                  </a:lnTo>
                  <a:lnTo>
                    <a:pt x="36" y="261"/>
                  </a:lnTo>
                  <a:lnTo>
                    <a:pt x="36" y="264"/>
                  </a:lnTo>
                  <a:lnTo>
                    <a:pt x="34" y="264"/>
                  </a:lnTo>
                  <a:lnTo>
                    <a:pt x="34" y="267"/>
                  </a:lnTo>
                  <a:lnTo>
                    <a:pt x="33" y="267"/>
                  </a:lnTo>
                  <a:lnTo>
                    <a:pt x="33" y="272"/>
                  </a:lnTo>
                  <a:lnTo>
                    <a:pt x="31" y="272"/>
                  </a:lnTo>
                  <a:lnTo>
                    <a:pt x="31" y="278"/>
                  </a:lnTo>
                  <a:lnTo>
                    <a:pt x="30" y="278"/>
                  </a:lnTo>
                  <a:lnTo>
                    <a:pt x="30" y="282"/>
                  </a:lnTo>
                  <a:lnTo>
                    <a:pt x="28" y="282"/>
                  </a:lnTo>
                  <a:lnTo>
                    <a:pt x="28" y="287"/>
                  </a:lnTo>
                  <a:lnTo>
                    <a:pt x="26" y="287"/>
                  </a:lnTo>
                  <a:lnTo>
                    <a:pt x="26" y="292"/>
                  </a:lnTo>
                  <a:lnTo>
                    <a:pt x="25" y="292"/>
                  </a:lnTo>
                  <a:lnTo>
                    <a:pt x="25" y="298"/>
                  </a:lnTo>
                  <a:lnTo>
                    <a:pt x="23" y="298"/>
                  </a:lnTo>
                  <a:lnTo>
                    <a:pt x="23" y="303"/>
                  </a:lnTo>
                  <a:lnTo>
                    <a:pt x="21" y="303"/>
                  </a:lnTo>
                  <a:lnTo>
                    <a:pt x="21" y="309"/>
                  </a:lnTo>
                  <a:lnTo>
                    <a:pt x="19" y="309"/>
                  </a:lnTo>
                  <a:lnTo>
                    <a:pt x="19" y="314"/>
                  </a:lnTo>
                  <a:lnTo>
                    <a:pt x="17" y="314"/>
                  </a:lnTo>
                  <a:lnTo>
                    <a:pt x="17" y="320"/>
                  </a:lnTo>
                  <a:lnTo>
                    <a:pt x="16" y="320"/>
                  </a:lnTo>
                  <a:lnTo>
                    <a:pt x="16" y="324"/>
                  </a:lnTo>
                  <a:lnTo>
                    <a:pt x="14" y="324"/>
                  </a:lnTo>
                  <a:lnTo>
                    <a:pt x="14" y="329"/>
                  </a:lnTo>
                  <a:lnTo>
                    <a:pt x="13" y="329"/>
                  </a:lnTo>
                  <a:lnTo>
                    <a:pt x="13" y="337"/>
                  </a:lnTo>
                  <a:lnTo>
                    <a:pt x="11" y="337"/>
                  </a:lnTo>
                  <a:lnTo>
                    <a:pt x="11" y="345"/>
                  </a:lnTo>
                  <a:lnTo>
                    <a:pt x="9" y="345"/>
                  </a:lnTo>
                  <a:lnTo>
                    <a:pt x="9" y="351"/>
                  </a:lnTo>
                  <a:lnTo>
                    <a:pt x="8" y="351"/>
                  </a:lnTo>
                  <a:lnTo>
                    <a:pt x="8" y="358"/>
                  </a:lnTo>
                  <a:lnTo>
                    <a:pt x="6" y="358"/>
                  </a:lnTo>
                  <a:lnTo>
                    <a:pt x="6" y="370"/>
                  </a:lnTo>
                  <a:lnTo>
                    <a:pt x="5" y="370"/>
                  </a:lnTo>
                  <a:lnTo>
                    <a:pt x="5" y="380"/>
                  </a:lnTo>
                  <a:lnTo>
                    <a:pt x="3" y="380"/>
                  </a:lnTo>
                  <a:lnTo>
                    <a:pt x="3" y="391"/>
                  </a:lnTo>
                  <a:lnTo>
                    <a:pt x="1" y="391"/>
                  </a:lnTo>
                  <a:lnTo>
                    <a:pt x="1" y="413"/>
                  </a:lnTo>
                  <a:lnTo>
                    <a:pt x="0" y="413"/>
                  </a:lnTo>
                  <a:lnTo>
                    <a:pt x="0" y="442"/>
                  </a:lnTo>
                  <a:lnTo>
                    <a:pt x="93" y="442"/>
                  </a:lnTo>
                  <a:lnTo>
                    <a:pt x="93" y="419"/>
                  </a:lnTo>
                  <a:lnTo>
                    <a:pt x="95" y="419"/>
                  </a:lnTo>
                  <a:lnTo>
                    <a:pt x="95" y="399"/>
                  </a:lnTo>
                  <a:lnTo>
                    <a:pt x="96" y="399"/>
                  </a:lnTo>
                  <a:lnTo>
                    <a:pt x="96" y="388"/>
                  </a:lnTo>
                  <a:lnTo>
                    <a:pt x="98" y="388"/>
                  </a:lnTo>
                  <a:lnTo>
                    <a:pt x="98" y="379"/>
                  </a:lnTo>
                  <a:lnTo>
                    <a:pt x="100" y="379"/>
                  </a:lnTo>
                  <a:lnTo>
                    <a:pt x="100" y="368"/>
                  </a:lnTo>
                  <a:lnTo>
                    <a:pt x="102" y="368"/>
                  </a:lnTo>
                  <a:lnTo>
                    <a:pt x="102" y="358"/>
                  </a:lnTo>
                  <a:lnTo>
                    <a:pt x="104" y="358"/>
                  </a:lnTo>
                  <a:lnTo>
                    <a:pt x="104" y="348"/>
                  </a:lnTo>
                  <a:lnTo>
                    <a:pt x="105" y="348"/>
                  </a:lnTo>
                  <a:lnTo>
                    <a:pt x="105" y="341"/>
                  </a:lnTo>
                  <a:lnTo>
                    <a:pt x="107" y="341"/>
                  </a:lnTo>
                  <a:lnTo>
                    <a:pt x="107" y="337"/>
                  </a:lnTo>
                  <a:lnTo>
                    <a:pt x="108" y="337"/>
                  </a:lnTo>
                  <a:lnTo>
                    <a:pt x="108" y="329"/>
                  </a:lnTo>
                  <a:lnTo>
                    <a:pt x="110" y="329"/>
                  </a:lnTo>
                  <a:lnTo>
                    <a:pt x="110" y="321"/>
                  </a:lnTo>
                  <a:lnTo>
                    <a:pt x="112" y="321"/>
                  </a:lnTo>
                  <a:lnTo>
                    <a:pt x="112" y="318"/>
                  </a:lnTo>
                  <a:lnTo>
                    <a:pt x="113" y="318"/>
                  </a:lnTo>
                  <a:lnTo>
                    <a:pt x="113" y="312"/>
                  </a:lnTo>
                  <a:lnTo>
                    <a:pt x="115" y="312"/>
                  </a:lnTo>
                  <a:lnTo>
                    <a:pt x="115" y="307"/>
                  </a:lnTo>
                  <a:lnTo>
                    <a:pt x="116" y="307"/>
                  </a:lnTo>
                  <a:lnTo>
                    <a:pt x="116" y="303"/>
                  </a:lnTo>
                  <a:lnTo>
                    <a:pt x="118" y="303"/>
                  </a:lnTo>
                  <a:lnTo>
                    <a:pt x="118" y="299"/>
                  </a:lnTo>
                  <a:lnTo>
                    <a:pt x="120" y="299"/>
                  </a:lnTo>
                  <a:lnTo>
                    <a:pt x="120" y="294"/>
                  </a:lnTo>
                  <a:lnTo>
                    <a:pt x="121" y="294"/>
                  </a:lnTo>
                  <a:lnTo>
                    <a:pt x="121" y="290"/>
                  </a:lnTo>
                  <a:lnTo>
                    <a:pt x="123" y="290"/>
                  </a:lnTo>
                  <a:lnTo>
                    <a:pt x="123" y="286"/>
                  </a:lnTo>
                  <a:lnTo>
                    <a:pt x="124" y="286"/>
                  </a:lnTo>
                  <a:lnTo>
                    <a:pt x="124" y="281"/>
                  </a:lnTo>
                  <a:lnTo>
                    <a:pt x="126" y="281"/>
                  </a:lnTo>
                  <a:lnTo>
                    <a:pt x="126" y="278"/>
                  </a:lnTo>
                  <a:lnTo>
                    <a:pt x="128" y="278"/>
                  </a:lnTo>
                  <a:lnTo>
                    <a:pt x="128" y="273"/>
                  </a:lnTo>
                  <a:lnTo>
                    <a:pt x="129" y="273"/>
                  </a:lnTo>
                  <a:lnTo>
                    <a:pt x="129" y="270"/>
                  </a:lnTo>
                  <a:lnTo>
                    <a:pt x="131" y="270"/>
                  </a:lnTo>
                  <a:lnTo>
                    <a:pt x="131" y="267"/>
                  </a:lnTo>
                  <a:lnTo>
                    <a:pt x="132" y="267"/>
                  </a:lnTo>
                  <a:lnTo>
                    <a:pt x="132" y="264"/>
                  </a:lnTo>
                  <a:lnTo>
                    <a:pt x="134" y="264"/>
                  </a:lnTo>
                  <a:lnTo>
                    <a:pt x="134" y="261"/>
                  </a:lnTo>
                  <a:lnTo>
                    <a:pt x="136" y="261"/>
                  </a:lnTo>
                  <a:lnTo>
                    <a:pt x="136" y="257"/>
                  </a:lnTo>
                  <a:lnTo>
                    <a:pt x="137" y="257"/>
                  </a:lnTo>
                  <a:lnTo>
                    <a:pt x="137" y="253"/>
                  </a:lnTo>
                  <a:lnTo>
                    <a:pt x="140" y="253"/>
                  </a:lnTo>
                  <a:lnTo>
                    <a:pt x="140" y="250"/>
                  </a:lnTo>
                  <a:lnTo>
                    <a:pt x="141" y="250"/>
                  </a:lnTo>
                  <a:lnTo>
                    <a:pt x="141" y="247"/>
                  </a:lnTo>
                  <a:lnTo>
                    <a:pt x="143" y="247"/>
                  </a:lnTo>
                  <a:lnTo>
                    <a:pt x="143" y="244"/>
                  </a:lnTo>
                  <a:lnTo>
                    <a:pt x="145" y="244"/>
                  </a:lnTo>
                  <a:lnTo>
                    <a:pt x="145" y="240"/>
                  </a:lnTo>
                  <a:lnTo>
                    <a:pt x="146" y="240"/>
                  </a:lnTo>
                  <a:lnTo>
                    <a:pt x="146" y="237"/>
                  </a:lnTo>
                  <a:lnTo>
                    <a:pt x="149" y="236"/>
                  </a:lnTo>
                  <a:lnTo>
                    <a:pt x="149" y="231"/>
                  </a:lnTo>
                  <a:lnTo>
                    <a:pt x="151" y="231"/>
                  </a:lnTo>
                  <a:lnTo>
                    <a:pt x="151" y="228"/>
                  </a:lnTo>
                  <a:lnTo>
                    <a:pt x="154" y="227"/>
                  </a:lnTo>
                  <a:lnTo>
                    <a:pt x="154" y="223"/>
                  </a:lnTo>
                  <a:lnTo>
                    <a:pt x="156" y="223"/>
                  </a:lnTo>
                  <a:lnTo>
                    <a:pt x="156" y="220"/>
                  </a:lnTo>
                  <a:lnTo>
                    <a:pt x="159" y="219"/>
                  </a:lnTo>
                  <a:lnTo>
                    <a:pt x="159" y="217"/>
                  </a:lnTo>
                  <a:lnTo>
                    <a:pt x="161" y="217"/>
                  </a:lnTo>
                  <a:lnTo>
                    <a:pt x="161" y="213"/>
                  </a:lnTo>
                  <a:lnTo>
                    <a:pt x="164" y="211"/>
                  </a:lnTo>
                  <a:lnTo>
                    <a:pt x="164" y="210"/>
                  </a:lnTo>
                  <a:lnTo>
                    <a:pt x="165" y="210"/>
                  </a:lnTo>
                  <a:lnTo>
                    <a:pt x="165" y="206"/>
                  </a:lnTo>
                  <a:lnTo>
                    <a:pt x="169" y="205"/>
                  </a:lnTo>
                  <a:lnTo>
                    <a:pt x="169" y="203"/>
                  </a:lnTo>
                  <a:lnTo>
                    <a:pt x="172" y="202"/>
                  </a:lnTo>
                  <a:lnTo>
                    <a:pt x="172" y="198"/>
                  </a:lnTo>
                  <a:lnTo>
                    <a:pt x="175" y="197"/>
                  </a:lnTo>
                  <a:lnTo>
                    <a:pt x="175" y="193"/>
                  </a:lnTo>
                  <a:lnTo>
                    <a:pt x="178" y="193"/>
                  </a:lnTo>
                  <a:lnTo>
                    <a:pt x="178" y="189"/>
                  </a:lnTo>
                  <a:lnTo>
                    <a:pt x="181" y="188"/>
                  </a:lnTo>
                  <a:lnTo>
                    <a:pt x="181" y="186"/>
                  </a:lnTo>
                  <a:lnTo>
                    <a:pt x="184" y="185"/>
                  </a:lnTo>
                  <a:lnTo>
                    <a:pt x="184" y="183"/>
                  </a:lnTo>
                  <a:lnTo>
                    <a:pt x="187" y="181"/>
                  </a:lnTo>
                  <a:lnTo>
                    <a:pt x="187" y="180"/>
                  </a:lnTo>
                  <a:lnTo>
                    <a:pt x="190" y="178"/>
                  </a:lnTo>
                  <a:lnTo>
                    <a:pt x="190" y="177"/>
                  </a:lnTo>
                  <a:lnTo>
                    <a:pt x="194" y="174"/>
                  </a:lnTo>
                  <a:lnTo>
                    <a:pt x="194" y="171"/>
                  </a:lnTo>
                  <a:lnTo>
                    <a:pt x="195" y="171"/>
                  </a:lnTo>
                  <a:lnTo>
                    <a:pt x="195" y="168"/>
                  </a:lnTo>
                  <a:lnTo>
                    <a:pt x="198" y="166"/>
                  </a:lnTo>
                  <a:lnTo>
                    <a:pt x="198" y="164"/>
                  </a:lnTo>
                  <a:lnTo>
                    <a:pt x="202" y="163"/>
                  </a:lnTo>
                  <a:lnTo>
                    <a:pt x="202" y="161"/>
                  </a:lnTo>
                  <a:lnTo>
                    <a:pt x="205" y="160"/>
                  </a:lnTo>
                  <a:lnTo>
                    <a:pt x="205" y="158"/>
                  </a:lnTo>
                  <a:lnTo>
                    <a:pt x="208" y="155"/>
                  </a:lnTo>
                  <a:lnTo>
                    <a:pt x="208" y="154"/>
                  </a:lnTo>
                  <a:lnTo>
                    <a:pt x="211" y="152"/>
                  </a:lnTo>
                  <a:lnTo>
                    <a:pt x="211" y="151"/>
                  </a:lnTo>
                  <a:lnTo>
                    <a:pt x="214" y="151"/>
                  </a:lnTo>
                  <a:lnTo>
                    <a:pt x="214" y="149"/>
                  </a:lnTo>
                  <a:lnTo>
                    <a:pt x="219" y="147"/>
                  </a:lnTo>
                  <a:lnTo>
                    <a:pt x="219" y="146"/>
                  </a:lnTo>
                  <a:lnTo>
                    <a:pt x="222" y="144"/>
                  </a:lnTo>
                  <a:lnTo>
                    <a:pt x="222" y="143"/>
                  </a:lnTo>
                  <a:lnTo>
                    <a:pt x="225" y="141"/>
                  </a:lnTo>
                  <a:lnTo>
                    <a:pt x="225" y="139"/>
                  </a:lnTo>
                  <a:lnTo>
                    <a:pt x="228" y="139"/>
                  </a:lnTo>
                  <a:lnTo>
                    <a:pt x="228" y="138"/>
                  </a:lnTo>
                  <a:lnTo>
                    <a:pt x="231" y="135"/>
                  </a:lnTo>
                  <a:lnTo>
                    <a:pt x="231" y="134"/>
                  </a:lnTo>
                  <a:lnTo>
                    <a:pt x="235" y="132"/>
                  </a:lnTo>
                  <a:lnTo>
                    <a:pt x="238" y="130"/>
                  </a:lnTo>
                  <a:lnTo>
                    <a:pt x="238" y="129"/>
                  </a:lnTo>
                  <a:lnTo>
                    <a:pt x="241" y="127"/>
                  </a:lnTo>
                  <a:lnTo>
                    <a:pt x="241" y="126"/>
                  </a:lnTo>
                  <a:lnTo>
                    <a:pt x="244" y="124"/>
                  </a:lnTo>
                  <a:lnTo>
                    <a:pt x="244" y="122"/>
                  </a:lnTo>
                  <a:lnTo>
                    <a:pt x="247" y="122"/>
                  </a:lnTo>
                  <a:lnTo>
                    <a:pt x="247" y="121"/>
                  </a:lnTo>
                  <a:lnTo>
                    <a:pt x="251" y="119"/>
                  </a:lnTo>
                  <a:lnTo>
                    <a:pt x="255" y="118"/>
                  </a:lnTo>
                  <a:lnTo>
                    <a:pt x="255" y="115"/>
                  </a:lnTo>
                  <a:lnTo>
                    <a:pt x="258" y="113"/>
                  </a:lnTo>
                  <a:lnTo>
                    <a:pt x="258" y="112"/>
                  </a:lnTo>
                  <a:lnTo>
                    <a:pt x="261" y="110"/>
                  </a:lnTo>
                  <a:lnTo>
                    <a:pt x="264" y="109"/>
                  </a:lnTo>
                  <a:lnTo>
                    <a:pt x="264" y="107"/>
                  </a:lnTo>
                  <a:lnTo>
                    <a:pt x="268" y="107"/>
                  </a:lnTo>
                  <a:lnTo>
                    <a:pt x="268" y="105"/>
                  </a:lnTo>
                  <a:lnTo>
                    <a:pt x="271" y="104"/>
                  </a:lnTo>
                  <a:lnTo>
                    <a:pt x="274" y="102"/>
                  </a:lnTo>
                  <a:lnTo>
                    <a:pt x="274" y="101"/>
                  </a:lnTo>
                  <a:lnTo>
                    <a:pt x="277" y="101"/>
                  </a:lnTo>
                  <a:lnTo>
                    <a:pt x="277" y="99"/>
                  </a:lnTo>
                  <a:lnTo>
                    <a:pt x="280" y="97"/>
                  </a:lnTo>
                  <a:lnTo>
                    <a:pt x="284" y="95"/>
                  </a:lnTo>
                  <a:lnTo>
                    <a:pt x="287" y="95"/>
                  </a:lnTo>
                  <a:lnTo>
                    <a:pt x="287" y="93"/>
                  </a:lnTo>
                  <a:lnTo>
                    <a:pt x="290" y="93"/>
                  </a:lnTo>
                  <a:lnTo>
                    <a:pt x="290" y="92"/>
                  </a:lnTo>
                  <a:lnTo>
                    <a:pt x="294" y="92"/>
                  </a:lnTo>
                  <a:lnTo>
                    <a:pt x="294" y="90"/>
                  </a:lnTo>
                  <a:lnTo>
                    <a:pt x="297" y="88"/>
                  </a:lnTo>
                  <a:lnTo>
                    <a:pt x="301" y="87"/>
                  </a:lnTo>
                  <a:lnTo>
                    <a:pt x="304" y="85"/>
                  </a:lnTo>
                  <a:lnTo>
                    <a:pt x="304" y="84"/>
                  </a:lnTo>
                  <a:lnTo>
                    <a:pt x="307" y="84"/>
                  </a:lnTo>
                  <a:lnTo>
                    <a:pt x="307" y="82"/>
                  </a:lnTo>
                  <a:lnTo>
                    <a:pt x="312" y="82"/>
                  </a:lnTo>
                  <a:lnTo>
                    <a:pt x="312" y="81"/>
                  </a:lnTo>
                  <a:lnTo>
                    <a:pt x="315" y="81"/>
                  </a:lnTo>
                  <a:lnTo>
                    <a:pt x="315" y="79"/>
                  </a:lnTo>
                  <a:lnTo>
                    <a:pt x="320" y="79"/>
                  </a:lnTo>
                  <a:lnTo>
                    <a:pt x="320" y="76"/>
                  </a:lnTo>
                  <a:lnTo>
                    <a:pt x="323" y="76"/>
                  </a:lnTo>
                  <a:lnTo>
                    <a:pt x="323" y="75"/>
                  </a:lnTo>
                  <a:lnTo>
                    <a:pt x="326" y="75"/>
                  </a:lnTo>
                  <a:lnTo>
                    <a:pt x="326" y="73"/>
                  </a:lnTo>
                  <a:lnTo>
                    <a:pt x="329" y="72"/>
                  </a:lnTo>
                  <a:lnTo>
                    <a:pt x="333" y="70"/>
                  </a:lnTo>
                  <a:lnTo>
                    <a:pt x="337" y="70"/>
                  </a:lnTo>
                  <a:lnTo>
                    <a:pt x="337" y="68"/>
                  </a:lnTo>
                  <a:lnTo>
                    <a:pt x="340" y="68"/>
                  </a:lnTo>
                  <a:lnTo>
                    <a:pt x="340" y="67"/>
                  </a:lnTo>
                  <a:lnTo>
                    <a:pt x="345" y="67"/>
                  </a:lnTo>
                  <a:lnTo>
                    <a:pt x="345" y="65"/>
                  </a:lnTo>
                  <a:lnTo>
                    <a:pt x="349" y="65"/>
                  </a:lnTo>
                  <a:lnTo>
                    <a:pt x="349" y="64"/>
                  </a:lnTo>
                  <a:lnTo>
                    <a:pt x="357" y="64"/>
                  </a:lnTo>
                  <a:lnTo>
                    <a:pt x="357" y="62"/>
                  </a:lnTo>
                  <a:lnTo>
                    <a:pt x="362" y="62"/>
                  </a:lnTo>
                  <a:lnTo>
                    <a:pt x="362" y="60"/>
                  </a:lnTo>
                  <a:lnTo>
                    <a:pt x="365" y="60"/>
                  </a:lnTo>
                  <a:lnTo>
                    <a:pt x="365" y="59"/>
                  </a:lnTo>
                  <a:lnTo>
                    <a:pt x="371" y="59"/>
                  </a:lnTo>
                  <a:lnTo>
                    <a:pt x="371" y="56"/>
                  </a:lnTo>
                  <a:lnTo>
                    <a:pt x="376" y="56"/>
                  </a:lnTo>
                  <a:lnTo>
                    <a:pt x="376" y="55"/>
                  </a:lnTo>
                  <a:lnTo>
                    <a:pt x="384" y="55"/>
                  </a:lnTo>
                  <a:lnTo>
                    <a:pt x="384" y="53"/>
                  </a:lnTo>
                  <a:lnTo>
                    <a:pt x="394" y="53"/>
                  </a:lnTo>
                  <a:lnTo>
                    <a:pt x="394" y="51"/>
                  </a:lnTo>
                  <a:lnTo>
                    <a:pt x="403" y="51"/>
                  </a:lnTo>
                  <a:lnTo>
                    <a:pt x="403" y="50"/>
                  </a:lnTo>
                  <a:lnTo>
                    <a:pt x="412" y="50"/>
                  </a:lnTo>
                  <a:lnTo>
                    <a:pt x="412" y="48"/>
                  </a:lnTo>
                  <a:lnTo>
                    <a:pt x="422" y="48"/>
                  </a:lnTo>
                  <a:lnTo>
                    <a:pt x="422" y="47"/>
                  </a:lnTo>
                  <a:lnTo>
                    <a:pt x="439" y="47"/>
                  </a:lnTo>
                  <a:lnTo>
                    <a:pt x="439" y="45"/>
                  </a:lnTo>
                  <a:lnTo>
                    <a:pt x="608" y="45"/>
                  </a:lnTo>
                  <a:lnTo>
                    <a:pt x="608" y="43"/>
                  </a:lnTo>
                  <a:lnTo>
                    <a:pt x="604" y="43"/>
                  </a:lnTo>
                  <a:lnTo>
                    <a:pt x="604" y="42"/>
                  </a:lnTo>
                  <a:lnTo>
                    <a:pt x="600" y="42"/>
                  </a:lnTo>
                  <a:lnTo>
                    <a:pt x="600" y="40"/>
                  </a:lnTo>
                  <a:lnTo>
                    <a:pt x="597" y="40"/>
                  </a:lnTo>
                  <a:lnTo>
                    <a:pt x="597" y="39"/>
                  </a:lnTo>
                  <a:lnTo>
                    <a:pt x="592" y="39"/>
                  </a:lnTo>
                  <a:lnTo>
                    <a:pt x="592" y="36"/>
                  </a:lnTo>
                  <a:lnTo>
                    <a:pt x="587" y="36"/>
                  </a:lnTo>
                  <a:lnTo>
                    <a:pt x="587" y="34"/>
                  </a:lnTo>
                  <a:lnTo>
                    <a:pt x="584" y="34"/>
                  </a:lnTo>
                  <a:lnTo>
                    <a:pt x="584" y="33"/>
                  </a:lnTo>
                  <a:lnTo>
                    <a:pt x="581" y="33"/>
                  </a:lnTo>
                  <a:lnTo>
                    <a:pt x="581" y="31"/>
                  </a:lnTo>
                  <a:lnTo>
                    <a:pt x="578" y="31"/>
                  </a:lnTo>
                  <a:lnTo>
                    <a:pt x="578" y="30"/>
                  </a:lnTo>
                  <a:lnTo>
                    <a:pt x="575" y="30"/>
                  </a:lnTo>
                  <a:lnTo>
                    <a:pt x="575" y="28"/>
                  </a:lnTo>
                  <a:lnTo>
                    <a:pt x="570" y="28"/>
                  </a:lnTo>
                  <a:lnTo>
                    <a:pt x="570" y="26"/>
                  </a:lnTo>
                  <a:lnTo>
                    <a:pt x="565" y="26"/>
                  </a:lnTo>
                  <a:lnTo>
                    <a:pt x="565" y="25"/>
                  </a:lnTo>
                  <a:lnTo>
                    <a:pt x="559" y="25"/>
                  </a:lnTo>
                  <a:lnTo>
                    <a:pt x="559" y="23"/>
                  </a:lnTo>
                  <a:lnTo>
                    <a:pt x="554" y="23"/>
                  </a:lnTo>
                  <a:lnTo>
                    <a:pt x="554" y="22"/>
                  </a:lnTo>
                  <a:lnTo>
                    <a:pt x="550" y="22"/>
                  </a:lnTo>
                  <a:lnTo>
                    <a:pt x="550" y="20"/>
                  </a:lnTo>
                  <a:lnTo>
                    <a:pt x="545" y="20"/>
                  </a:lnTo>
                  <a:lnTo>
                    <a:pt x="545" y="18"/>
                  </a:lnTo>
                  <a:lnTo>
                    <a:pt x="538" y="18"/>
                  </a:lnTo>
                  <a:lnTo>
                    <a:pt x="538" y="16"/>
                  </a:lnTo>
                  <a:lnTo>
                    <a:pt x="534" y="16"/>
                  </a:lnTo>
                  <a:lnTo>
                    <a:pt x="534" y="14"/>
                  </a:lnTo>
                  <a:lnTo>
                    <a:pt x="529" y="14"/>
                  </a:lnTo>
                  <a:lnTo>
                    <a:pt x="529" y="13"/>
                  </a:lnTo>
                  <a:lnTo>
                    <a:pt x="518" y="13"/>
                  </a:lnTo>
                  <a:lnTo>
                    <a:pt x="518" y="11"/>
                  </a:lnTo>
                  <a:lnTo>
                    <a:pt x="513" y="11"/>
                  </a:lnTo>
                  <a:lnTo>
                    <a:pt x="513" y="9"/>
                  </a:lnTo>
                  <a:lnTo>
                    <a:pt x="509" y="9"/>
                  </a:lnTo>
                  <a:lnTo>
                    <a:pt x="509" y="8"/>
                  </a:lnTo>
                  <a:lnTo>
                    <a:pt x="499" y="8"/>
                  </a:lnTo>
                  <a:lnTo>
                    <a:pt x="499" y="6"/>
                  </a:lnTo>
                  <a:lnTo>
                    <a:pt x="488" y="6"/>
                  </a:lnTo>
                  <a:lnTo>
                    <a:pt x="488" y="5"/>
                  </a:lnTo>
                  <a:lnTo>
                    <a:pt x="477" y="5"/>
                  </a:lnTo>
                  <a:lnTo>
                    <a:pt x="477" y="3"/>
                  </a:lnTo>
                  <a:lnTo>
                    <a:pt x="466" y="3"/>
                  </a:lnTo>
                  <a:lnTo>
                    <a:pt x="466" y="1"/>
                  </a:lnTo>
                  <a:lnTo>
                    <a:pt x="444" y="1"/>
                  </a:lnTo>
                  <a:lnTo>
                    <a:pt x="444" y="0"/>
                  </a:lnTo>
                  <a:lnTo>
                    <a:pt x="402"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86" name="Rectangle 47"/>
            <p:cNvSpPr>
              <a:spLocks noChangeArrowheads="1"/>
            </p:cNvSpPr>
            <p:nvPr/>
          </p:nvSpPr>
          <p:spPr bwMode="auto">
            <a:xfrm>
              <a:off x="191" y="310"/>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7" name="Rectangle 48"/>
            <p:cNvSpPr>
              <a:spLocks noChangeArrowheads="1"/>
            </p:cNvSpPr>
            <p:nvPr/>
          </p:nvSpPr>
          <p:spPr bwMode="auto">
            <a:xfrm>
              <a:off x="190" y="307"/>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8" name="Rectangle 49"/>
            <p:cNvSpPr>
              <a:spLocks noChangeArrowheads="1"/>
            </p:cNvSpPr>
            <p:nvPr/>
          </p:nvSpPr>
          <p:spPr bwMode="auto">
            <a:xfrm>
              <a:off x="187" y="295"/>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89" name="Rectangle 50"/>
            <p:cNvSpPr>
              <a:spLocks noChangeArrowheads="1"/>
            </p:cNvSpPr>
            <p:nvPr/>
          </p:nvSpPr>
          <p:spPr bwMode="auto">
            <a:xfrm>
              <a:off x="188" y="296"/>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90" name="Rectangle 51"/>
            <p:cNvSpPr>
              <a:spLocks noChangeArrowheads="1"/>
            </p:cNvSpPr>
            <p:nvPr/>
          </p:nvSpPr>
          <p:spPr bwMode="auto">
            <a:xfrm>
              <a:off x="188" y="297"/>
              <a:ext cx="0"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91" name="Freeform 52"/>
            <p:cNvSpPr>
              <a:spLocks/>
            </p:cNvSpPr>
            <p:nvPr/>
          </p:nvSpPr>
          <p:spPr bwMode="auto">
            <a:xfrm>
              <a:off x="188" y="297"/>
              <a:ext cx="1" cy="3"/>
            </a:xfrm>
            <a:custGeom>
              <a:avLst/>
              <a:gdLst>
                <a:gd name="T0" fmla="*/ 0 w 6"/>
                <a:gd name="T1" fmla="*/ 0 h 17"/>
                <a:gd name="T2" fmla="*/ 0 w 6"/>
                <a:gd name="T3" fmla="*/ 0 h 17"/>
                <a:gd name="T4" fmla="*/ 0 w 6"/>
                <a:gd name="T5" fmla="*/ 0 h 17"/>
                <a:gd name="T6" fmla="*/ 0 w 6"/>
                <a:gd name="T7" fmla="*/ 0 h 17"/>
                <a:gd name="T8" fmla="*/ 0 w 6"/>
                <a:gd name="T9" fmla="*/ 0 h 17"/>
                <a:gd name="T10" fmla="*/ 0 w 6"/>
                <a:gd name="T11" fmla="*/ 0 h 17"/>
                <a:gd name="T12" fmla="*/ 0 w 6"/>
                <a:gd name="T13" fmla="*/ 0 h 17"/>
                <a:gd name="T14" fmla="*/ 0 w 6"/>
                <a:gd name="T15" fmla="*/ 0 h 17"/>
                <a:gd name="T16" fmla="*/ 0 w 6"/>
                <a:gd name="T17" fmla="*/ 0 h 17"/>
                <a:gd name="T18" fmla="*/ 0 w 6"/>
                <a:gd name="T19" fmla="*/ 0 h 17"/>
                <a:gd name="T20" fmla="*/ 0 w 6"/>
                <a:gd name="T21" fmla="*/ 0 h 17"/>
                <a:gd name="T22" fmla="*/ 0 w 6"/>
                <a:gd name="T23" fmla="*/ 0 h 17"/>
                <a:gd name="T24" fmla="*/ 0 w 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17">
                  <a:moveTo>
                    <a:pt x="0" y="0"/>
                  </a:moveTo>
                  <a:lnTo>
                    <a:pt x="0" y="5"/>
                  </a:lnTo>
                  <a:lnTo>
                    <a:pt x="2" y="5"/>
                  </a:lnTo>
                  <a:lnTo>
                    <a:pt x="2" y="13"/>
                  </a:lnTo>
                  <a:lnTo>
                    <a:pt x="3" y="13"/>
                  </a:lnTo>
                  <a:lnTo>
                    <a:pt x="3" y="17"/>
                  </a:lnTo>
                  <a:lnTo>
                    <a:pt x="6" y="17"/>
                  </a:lnTo>
                  <a:lnTo>
                    <a:pt x="6" y="13"/>
                  </a:lnTo>
                  <a:lnTo>
                    <a:pt x="3" y="13"/>
                  </a:lnTo>
                  <a:lnTo>
                    <a:pt x="3" y="5"/>
                  </a:lnTo>
                  <a:lnTo>
                    <a:pt x="2" y="5"/>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92" name="Rectangle 53"/>
            <p:cNvSpPr>
              <a:spLocks noChangeArrowheads="1"/>
            </p:cNvSpPr>
            <p:nvPr/>
          </p:nvSpPr>
          <p:spPr bwMode="auto">
            <a:xfrm>
              <a:off x="189" y="300"/>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93" name="Freeform 54"/>
            <p:cNvSpPr>
              <a:spLocks/>
            </p:cNvSpPr>
            <p:nvPr/>
          </p:nvSpPr>
          <p:spPr bwMode="auto">
            <a:xfrm>
              <a:off x="189" y="301"/>
              <a:ext cx="1" cy="3"/>
            </a:xfrm>
            <a:custGeom>
              <a:avLst/>
              <a:gdLst>
                <a:gd name="T0" fmla="*/ 0 w 4"/>
                <a:gd name="T1" fmla="*/ 0 h 17"/>
                <a:gd name="T2" fmla="*/ 0 w 4"/>
                <a:gd name="T3" fmla="*/ 0 h 17"/>
                <a:gd name="T4" fmla="*/ 0 w 4"/>
                <a:gd name="T5" fmla="*/ 0 h 17"/>
                <a:gd name="T6" fmla="*/ 0 w 4"/>
                <a:gd name="T7" fmla="*/ 0 h 17"/>
                <a:gd name="T8" fmla="*/ 0 w 4"/>
                <a:gd name="T9" fmla="*/ 0 h 17"/>
                <a:gd name="T10" fmla="*/ 0 w 4"/>
                <a:gd name="T11" fmla="*/ 0 h 17"/>
                <a:gd name="T12" fmla="*/ 0 w 4"/>
                <a:gd name="T13" fmla="*/ 0 h 17"/>
                <a:gd name="T14" fmla="*/ 0 w 4"/>
                <a:gd name="T15" fmla="*/ 0 h 17"/>
                <a:gd name="T16" fmla="*/ 0 w 4"/>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7">
                  <a:moveTo>
                    <a:pt x="0" y="0"/>
                  </a:moveTo>
                  <a:lnTo>
                    <a:pt x="0" y="7"/>
                  </a:lnTo>
                  <a:lnTo>
                    <a:pt x="2" y="7"/>
                  </a:lnTo>
                  <a:lnTo>
                    <a:pt x="2" y="17"/>
                  </a:lnTo>
                  <a:lnTo>
                    <a:pt x="4" y="17"/>
                  </a:lnTo>
                  <a:lnTo>
                    <a:pt x="4" y="7"/>
                  </a:lnTo>
                  <a:lnTo>
                    <a:pt x="2" y="7"/>
                  </a:lnTo>
                  <a:lnTo>
                    <a:pt x="2"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94" name="Freeform 55"/>
            <p:cNvSpPr>
              <a:spLocks/>
            </p:cNvSpPr>
            <p:nvPr/>
          </p:nvSpPr>
          <p:spPr bwMode="auto">
            <a:xfrm>
              <a:off x="81" y="264"/>
              <a:ext cx="82" cy="50"/>
            </a:xfrm>
            <a:custGeom>
              <a:avLst/>
              <a:gdLst>
                <a:gd name="T0" fmla="*/ 0 w 489"/>
                <a:gd name="T1" fmla="*/ 0 h 355"/>
                <a:gd name="T2" fmla="*/ 0 w 489"/>
                <a:gd name="T3" fmla="*/ 0 h 355"/>
                <a:gd name="T4" fmla="*/ 0 w 489"/>
                <a:gd name="T5" fmla="*/ 0 h 355"/>
                <a:gd name="T6" fmla="*/ 0 w 489"/>
                <a:gd name="T7" fmla="*/ 0 h 355"/>
                <a:gd name="T8" fmla="*/ 0 w 489"/>
                <a:gd name="T9" fmla="*/ 0 h 355"/>
                <a:gd name="T10" fmla="*/ 0 w 489"/>
                <a:gd name="T11" fmla="*/ 0 h 355"/>
                <a:gd name="T12" fmla="*/ 0 w 489"/>
                <a:gd name="T13" fmla="*/ 0 h 355"/>
                <a:gd name="T14" fmla="*/ 0 w 489"/>
                <a:gd name="T15" fmla="*/ 0 h 355"/>
                <a:gd name="T16" fmla="*/ 0 w 489"/>
                <a:gd name="T17" fmla="*/ 0 h 355"/>
                <a:gd name="T18" fmla="*/ 0 w 489"/>
                <a:gd name="T19" fmla="*/ 0 h 355"/>
                <a:gd name="T20" fmla="*/ 0 w 489"/>
                <a:gd name="T21" fmla="*/ 0 h 355"/>
                <a:gd name="T22" fmla="*/ 0 w 489"/>
                <a:gd name="T23" fmla="*/ 0 h 355"/>
                <a:gd name="T24" fmla="*/ 0 w 489"/>
                <a:gd name="T25" fmla="*/ 0 h 355"/>
                <a:gd name="T26" fmla="*/ 0 w 489"/>
                <a:gd name="T27" fmla="*/ 0 h 355"/>
                <a:gd name="T28" fmla="*/ 0 w 489"/>
                <a:gd name="T29" fmla="*/ 0 h 355"/>
                <a:gd name="T30" fmla="*/ 0 w 489"/>
                <a:gd name="T31" fmla="*/ 0 h 355"/>
                <a:gd name="T32" fmla="*/ 0 w 489"/>
                <a:gd name="T33" fmla="*/ 0 h 355"/>
                <a:gd name="T34" fmla="*/ 0 w 489"/>
                <a:gd name="T35" fmla="*/ 0 h 355"/>
                <a:gd name="T36" fmla="*/ 0 w 489"/>
                <a:gd name="T37" fmla="*/ 0 h 355"/>
                <a:gd name="T38" fmla="*/ 0 w 489"/>
                <a:gd name="T39" fmla="*/ 0 h 355"/>
                <a:gd name="T40" fmla="*/ 0 w 489"/>
                <a:gd name="T41" fmla="*/ 0 h 355"/>
                <a:gd name="T42" fmla="*/ 0 w 489"/>
                <a:gd name="T43" fmla="*/ 0 h 355"/>
                <a:gd name="T44" fmla="*/ 0 w 489"/>
                <a:gd name="T45" fmla="*/ 0 h 355"/>
                <a:gd name="T46" fmla="*/ 0 w 489"/>
                <a:gd name="T47" fmla="*/ 0 h 355"/>
                <a:gd name="T48" fmla="*/ 0 w 489"/>
                <a:gd name="T49" fmla="*/ 0 h 355"/>
                <a:gd name="T50" fmla="*/ 0 w 489"/>
                <a:gd name="T51" fmla="*/ 0 h 355"/>
                <a:gd name="T52" fmla="*/ 0 w 489"/>
                <a:gd name="T53" fmla="*/ 0 h 355"/>
                <a:gd name="T54" fmla="*/ 0 w 489"/>
                <a:gd name="T55" fmla="*/ 0 h 355"/>
                <a:gd name="T56" fmla="*/ 0 w 489"/>
                <a:gd name="T57" fmla="*/ 0 h 355"/>
                <a:gd name="T58" fmla="*/ 0 w 489"/>
                <a:gd name="T59" fmla="*/ 0 h 355"/>
                <a:gd name="T60" fmla="*/ 0 w 489"/>
                <a:gd name="T61" fmla="*/ 0 h 355"/>
                <a:gd name="T62" fmla="*/ 0 w 489"/>
                <a:gd name="T63" fmla="*/ 0 h 355"/>
                <a:gd name="T64" fmla="*/ 0 w 489"/>
                <a:gd name="T65" fmla="*/ 0 h 355"/>
                <a:gd name="T66" fmla="*/ 0 w 489"/>
                <a:gd name="T67" fmla="*/ 0 h 355"/>
                <a:gd name="T68" fmla="*/ 0 w 489"/>
                <a:gd name="T69" fmla="*/ 0 h 355"/>
                <a:gd name="T70" fmla="*/ 0 w 489"/>
                <a:gd name="T71" fmla="*/ 0 h 355"/>
                <a:gd name="T72" fmla="*/ 0 w 489"/>
                <a:gd name="T73" fmla="*/ 0 h 355"/>
                <a:gd name="T74" fmla="*/ 0 w 489"/>
                <a:gd name="T75" fmla="*/ 0 h 355"/>
                <a:gd name="T76" fmla="*/ 0 w 489"/>
                <a:gd name="T77" fmla="*/ 0 h 355"/>
                <a:gd name="T78" fmla="*/ 0 w 489"/>
                <a:gd name="T79" fmla="*/ 0 h 355"/>
                <a:gd name="T80" fmla="*/ 0 w 489"/>
                <a:gd name="T81" fmla="*/ 0 h 355"/>
                <a:gd name="T82" fmla="*/ 0 w 489"/>
                <a:gd name="T83" fmla="*/ 0 h 355"/>
                <a:gd name="T84" fmla="*/ 0 w 489"/>
                <a:gd name="T85" fmla="*/ 0 h 355"/>
                <a:gd name="T86" fmla="*/ 0 w 489"/>
                <a:gd name="T87" fmla="*/ 0 h 355"/>
                <a:gd name="T88" fmla="*/ 0 w 489"/>
                <a:gd name="T89" fmla="*/ 0 h 355"/>
                <a:gd name="T90" fmla="*/ 0 w 489"/>
                <a:gd name="T91" fmla="*/ 0 h 355"/>
                <a:gd name="T92" fmla="*/ 0 w 489"/>
                <a:gd name="T93" fmla="*/ 0 h 355"/>
                <a:gd name="T94" fmla="*/ 0 w 489"/>
                <a:gd name="T95" fmla="*/ 0 h 355"/>
                <a:gd name="T96" fmla="*/ 0 w 489"/>
                <a:gd name="T97" fmla="*/ 0 h 355"/>
                <a:gd name="T98" fmla="*/ 0 w 489"/>
                <a:gd name="T99" fmla="*/ 0 h 355"/>
                <a:gd name="T100" fmla="*/ 0 w 489"/>
                <a:gd name="T101" fmla="*/ 0 h 355"/>
                <a:gd name="T102" fmla="*/ 0 w 489"/>
                <a:gd name="T103" fmla="*/ 0 h 355"/>
                <a:gd name="T104" fmla="*/ 0 w 489"/>
                <a:gd name="T105" fmla="*/ 0 h 355"/>
                <a:gd name="T106" fmla="*/ 0 w 489"/>
                <a:gd name="T107" fmla="*/ 0 h 355"/>
                <a:gd name="T108" fmla="*/ 0 w 489"/>
                <a:gd name="T109" fmla="*/ 0 h 355"/>
                <a:gd name="T110" fmla="*/ 0 w 489"/>
                <a:gd name="T111" fmla="*/ 0 h 3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9" h="355">
                  <a:moveTo>
                    <a:pt x="314" y="0"/>
                  </a:moveTo>
                  <a:lnTo>
                    <a:pt x="314" y="1"/>
                  </a:lnTo>
                  <a:lnTo>
                    <a:pt x="295" y="1"/>
                  </a:lnTo>
                  <a:lnTo>
                    <a:pt x="295" y="3"/>
                  </a:lnTo>
                  <a:lnTo>
                    <a:pt x="279" y="3"/>
                  </a:lnTo>
                  <a:lnTo>
                    <a:pt x="279" y="5"/>
                  </a:lnTo>
                  <a:lnTo>
                    <a:pt x="271" y="5"/>
                  </a:lnTo>
                  <a:lnTo>
                    <a:pt x="271" y="6"/>
                  </a:lnTo>
                  <a:lnTo>
                    <a:pt x="263" y="6"/>
                  </a:lnTo>
                  <a:lnTo>
                    <a:pt x="263" y="8"/>
                  </a:lnTo>
                  <a:lnTo>
                    <a:pt x="256" y="8"/>
                  </a:lnTo>
                  <a:lnTo>
                    <a:pt x="256" y="10"/>
                  </a:lnTo>
                  <a:lnTo>
                    <a:pt x="251" y="10"/>
                  </a:lnTo>
                  <a:lnTo>
                    <a:pt x="251" y="12"/>
                  </a:lnTo>
                  <a:lnTo>
                    <a:pt x="248" y="12"/>
                  </a:lnTo>
                  <a:lnTo>
                    <a:pt x="248" y="14"/>
                  </a:lnTo>
                  <a:lnTo>
                    <a:pt x="240" y="14"/>
                  </a:lnTo>
                  <a:lnTo>
                    <a:pt x="240" y="15"/>
                  </a:lnTo>
                  <a:lnTo>
                    <a:pt x="232" y="15"/>
                  </a:lnTo>
                  <a:lnTo>
                    <a:pt x="232" y="17"/>
                  </a:lnTo>
                  <a:lnTo>
                    <a:pt x="228" y="17"/>
                  </a:lnTo>
                  <a:lnTo>
                    <a:pt x="228" y="18"/>
                  </a:lnTo>
                  <a:lnTo>
                    <a:pt x="225" y="18"/>
                  </a:lnTo>
                  <a:lnTo>
                    <a:pt x="225" y="20"/>
                  </a:lnTo>
                  <a:lnTo>
                    <a:pt x="219" y="20"/>
                  </a:lnTo>
                  <a:lnTo>
                    <a:pt x="219" y="22"/>
                  </a:lnTo>
                  <a:lnTo>
                    <a:pt x="216" y="22"/>
                  </a:lnTo>
                  <a:lnTo>
                    <a:pt x="216" y="23"/>
                  </a:lnTo>
                  <a:lnTo>
                    <a:pt x="211" y="23"/>
                  </a:lnTo>
                  <a:lnTo>
                    <a:pt x="211" y="25"/>
                  </a:lnTo>
                  <a:lnTo>
                    <a:pt x="208" y="25"/>
                  </a:lnTo>
                  <a:lnTo>
                    <a:pt x="208" y="26"/>
                  </a:lnTo>
                  <a:lnTo>
                    <a:pt x="205" y="26"/>
                  </a:lnTo>
                  <a:lnTo>
                    <a:pt x="205" y="28"/>
                  </a:lnTo>
                  <a:lnTo>
                    <a:pt x="202" y="28"/>
                  </a:lnTo>
                  <a:lnTo>
                    <a:pt x="202" y="31"/>
                  </a:lnTo>
                  <a:lnTo>
                    <a:pt x="197" y="31"/>
                  </a:lnTo>
                  <a:lnTo>
                    <a:pt x="197" y="32"/>
                  </a:lnTo>
                  <a:lnTo>
                    <a:pt x="194" y="32"/>
                  </a:lnTo>
                  <a:lnTo>
                    <a:pt x="194" y="34"/>
                  </a:lnTo>
                  <a:lnTo>
                    <a:pt x="191" y="34"/>
                  </a:lnTo>
                  <a:lnTo>
                    <a:pt x="191" y="35"/>
                  </a:lnTo>
                  <a:lnTo>
                    <a:pt x="187" y="35"/>
                  </a:lnTo>
                  <a:lnTo>
                    <a:pt x="187" y="37"/>
                  </a:lnTo>
                  <a:lnTo>
                    <a:pt x="182" y="37"/>
                  </a:lnTo>
                  <a:lnTo>
                    <a:pt x="182" y="39"/>
                  </a:lnTo>
                  <a:lnTo>
                    <a:pt x="178" y="39"/>
                  </a:lnTo>
                  <a:lnTo>
                    <a:pt x="178" y="40"/>
                  </a:lnTo>
                  <a:lnTo>
                    <a:pt x="175" y="40"/>
                  </a:lnTo>
                  <a:lnTo>
                    <a:pt x="175" y="42"/>
                  </a:lnTo>
                  <a:lnTo>
                    <a:pt x="172" y="42"/>
                  </a:lnTo>
                  <a:lnTo>
                    <a:pt x="172" y="43"/>
                  </a:lnTo>
                  <a:lnTo>
                    <a:pt x="169" y="45"/>
                  </a:lnTo>
                  <a:lnTo>
                    <a:pt x="166" y="47"/>
                  </a:lnTo>
                  <a:lnTo>
                    <a:pt x="166" y="48"/>
                  </a:lnTo>
                  <a:lnTo>
                    <a:pt x="162" y="48"/>
                  </a:lnTo>
                  <a:lnTo>
                    <a:pt x="162" y="51"/>
                  </a:lnTo>
                  <a:lnTo>
                    <a:pt x="159" y="51"/>
                  </a:lnTo>
                  <a:lnTo>
                    <a:pt x="159" y="52"/>
                  </a:lnTo>
                  <a:lnTo>
                    <a:pt x="156" y="54"/>
                  </a:lnTo>
                  <a:lnTo>
                    <a:pt x="153" y="56"/>
                  </a:lnTo>
                  <a:lnTo>
                    <a:pt x="153" y="57"/>
                  </a:lnTo>
                  <a:lnTo>
                    <a:pt x="150" y="59"/>
                  </a:lnTo>
                  <a:lnTo>
                    <a:pt x="146" y="60"/>
                  </a:lnTo>
                  <a:lnTo>
                    <a:pt x="146" y="62"/>
                  </a:lnTo>
                  <a:lnTo>
                    <a:pt x="142" y="64"/>
                  </a:lnTo>
                  <a:lnTo>
                    <a:pt x="139" y="65"/>
                  </a:lnTo>
                  <a:lnTo>
                    <a:pt x="139" y="67"/>
                  </a:lnTo>
                  <a:lnTo>
                    <a:pt x="136" y="68"/>
                  </a:lnTo>
                  <a:lnTo>
                    <a:pt x="133" y="71"/>
                  </a:lnTo>
                  <a:lnTo>
                    <a:pt x="133" y="73"/>
                  </a:lnTo>
                  <a:lnTo>
                    <a:pt x="130" y="74"/>
                  </a:lnTo>
                  <a:lnTo>
                    <a:pt x="126" y="76"/>
                  </a:lnTo>
                  <a:lnTo>
                    <a:pt x="126" y="77"/>
                  </a:lnTo>
                  <a:lnTo>
                    <a:pt x="123" y="79"/>
                  </a:lnTo>
                  <a:lnTo>
                    <a:pt x="120" y="81"/>
                  </a:lnTo>
                  <a:lnTo>
                    <a:pt x="120" y="82"/>
                  </a:lnTo>
                  <a:lnTo>
                    <a:pt x="117" y="84"/>
                  </a:lnTo>
                  <a:lnTo>
                    <a:pt x="114" y="85"/>
                  </a:lnTo>
                  <a:lnTo>
                    <a:pt x="114" y="87"/>
                  </a:lnTo>
                  <a:lnTo>
                    <a:pt x="110" y="90"/>
                  </a:lnTo>
                  <a:lnTo>
                    <a:pt x="110" y="93"/>
                  </a:lnTo>
                  <a:lnTo>
                    <a:pt x="107" y="94"/>
                  </a:lnTo>
                  <a:lnTo>
                    <a:pt x="107" y="96"/>
                  </a:lnTo>
                  <a:lnTo>
                    <a:pt x="103" y="96"/>
                  </a:lnTo>
                  <a:lnTo>
                    <a:pt x="103" y="98"/>
                  </a:lnTo>
                  <a:lnTo>
                    <a:pt x="100" y="99"/>
                  </a:lnTo>
                  <a:lnTo>
                    <a:pt x="100" y="101"/>
                  </a:lnTo>
                  <a:lnTo>
                    <a:pt x="98" y="101"/>
                  </a:lnTo>
                  <a:lnTo>
                    <a:pt x="98" y="104"/>
                  </a:lnTo>
                  <a:lnTo>
                    <a:pt x="95" y="106"/>
                  </a:lnTo>
                  <a:lnTo>
                    <a:pt x="95" y="107"/>
                  </a:lnTo>
                  <a:lnTo>
                    <a:pt x="92" y="110"/>
                  </a:lnTo>
                  <a:lnTo>
                    <a:pt x="92" y="111"/>
                  </a:lnTo>
                  <a:lnTo>
                    <a:pt x="89" y="113"/>
                  </a:lnTo>
                  <a:lnTo>
                    <a:pt x="89" y="115"/>
                  </a:lnTo>
                  <a:lnTo>
                    <a:pt x="85" y="116"/>
                  </a:lnTo>
                  <a:lnTo>
                    <a:pt x="85" y="118"/>
                  </a:lnTo>
                  <a:lnTo>
                    <a:pt x="82" y="119"/>
                  </a:lnTo>
                  <a:lnTo>
                    <a:pt x="82" y="123"/>
                  </a:lnTo>
                  <a:lnTo>
                    <a:pt x="79" y="124"/>
                  </a:lnTo>
                  <a:lnTo>
                    <a:pt x="79" y="126"/>
                  </a:lnTo>
                  <a:lnTo>
                    <a:pt x="77" y="126"/>
                  </a:lnTo>
                  <a:lnTo>
                    <a:pt x="77" y="130"/>
                  </a:lnTo>
                  <a:lnTo>
                    <a:pt x="74" y="132"/>
                  </a:lnTo>
                  <a:lnTo>
                    <a:pt x="74" y="133"/>
                  </a:lnTo>
                  <a:lnTo>
                    <a:pt x="73" y="133"/>
                  </a:lnTo>
                  <a:lnTo>
                    <a:pt x="73" y="136"/>
                  </a:lnTo>
                  <a:lnTo>
                    <a:pt x="69" y="138"/>
                  </a:lnTo>
                  <a:lnTo>
                    <a:pt x="69" y="140"/>
                  </a:lnTo>
                  <a:lnTo>
                    <a:pt x="68" y="140"/>
                  </a:lnTo>
                  <a:lnTo>
                    <a:pt x="68" y="143"/>
                  </a:lnTo>
                  <a:lnTo>
                    <a:pt x="64" y="144"/>
                  </a:lnTo>
                  <a:lnTo>
                    <a:pt x="64" y="146"/>
                  </a:lnTo>
                  <a:lnTo>
                    <a:pt x="62" y="146"/>
                  </a:lnTo>
                  <a:lnTo>
                    <a:pt x="62" y="150"/>
                  </a:lnTo>
                  <a:lnTo>
                    <a:pt x="59" y="152"/>
                  </a:lnTo>
                  <a:lnTo>
                    <a:pt x="59" y="153"/>
                  </a:lnTo>
                  <a:lnTo>
                    <a:pt x="57" y="153"/>
                  </a:lnTo>
                  <a:lnTo>
                    <a:pt x="57" y="157"/>
                  </a:lnTo>
                  <a:lnTo>
                    <a:pt x="54" y="158"/>
                  </a:lnTo>
                  <a:lnTo>
                    <a:pt x="54" y="161"/>
                  </a:lnTo>
                  <a:lnTo>
                    <a:pt x="52" y="161"/>
                  </a:lnTo>
                  <a:lnTo>
                    <a:pt x="52" y="165"/>
                  </a:lnTo>
                  <a:lnTo>
                    <a:pt x="49" y="166"/>
                  </a:lnTo>
                  <a:lnTo>
                    <a:pt x="49" y="170"/>
                  </a:lnTo>
                  <a:lnTo>
                    <a:pt x="48" y="170"/>
                  </a:lnTo>
                  <a:lnTo>
                    <a:pt x="48" y="174"/>
                  </a:lnTo>
                  <a:lnTo>
                    <a:pt x="46" y="174"/>
                  </a:lnTo>
                  <a:lnTo>
                    <a:pt x="46" y="177"/>
                  </a:lnTo>
                  <a:lnTo>
                    <a:pt x="44" y="177"/>
                  </a:lnTo>
                  <a:lnTo>
                    <a:pt x="44" y="180"/>
                  </a:lnTo>
                  <a:lnTo>
                    <a:pt x="41" y="182"/>
                  </a:lnTo>
                  <a:lnTo>
                    <a:pt x="41" y="185"/>
                  </a:lnTo>
                  <a:lnTo>
                    <a:pt x="40" y="185"/>
                  </a:lnTo>
                  <a:lnTo>
                    <a:pt x="40" y="189"/>
                  </a:lnTo>
                  <a:lnTo>
                    <a:pt x="38" y="189"/>
                  </a:lnTo>
                  <a:lnTo>
                    <a:pt x="38" y="192"/>
                  </a:lnTo>
                  <a:lnTo>
                    <a:pt x="36" y="192"/>
                  </a:lnTo>
                  <a:lnTo>
                    <a:pt x="36" y="195"/>
                  </a:lnTo>
                  <a:lnTo>
                    <a:pt x="35" y="195"/>
                  </a:lnTo>
                  <a:lnTo>
                    <a:pt x="35" y="199"/>
                  </a:lnTo>
                  <a:lnTo>
                    <a:pt x="33" y="199"/>
                  </a:lnTo>
                  <a:lnTo>
                    <a:pt x="33" y="203"/>
                  </a:lnTo>
                  <a:lnTo>
                    <a:pt x="32" y="203"/>
                  </a:lnTo>
                  <a:lnTo>
                    <a:pt x="32" y="207"/>
                  </a:lnTo>
                  <a:lnTo>
                    <a:pt x="30" y="207"/>
                  </a:lnTo>
                  <a:lnTo>
                    <a:pt x="30" y="212"/>
                  </a:lnTo>
                  <a:lnTo>
                    <a:pt x="27" y="212"/>
                  </a:lnTo>
                  <a:lnTo>
                    <a:pt x="27" y="216"/>
                  </a:lnTo>
                  <a:lnTo>
                    <a:pt x="26" y="216"/>
                  </a:lnTo>
                  <a:lnTo>
                    <a:pt x="26" y="219"/>
                  </a:lnTo>
                  <a:lnTo>
                    <a:pt x="24" y="219"/>
                  </a:lnTo>
                  <a:lnTo>
                    <a:pt x="24" y="222"/>
                  </a:lnTo>
                  <a:lnTo>
                    <a:pt x="23" y="222"/>
                  </a:lnTo>
                  <a:lnTo>
                    <a:pt x="23" y="227"/>
                  </a:lnTo>
                  <a:lnTo>
                    <a:pt x="21" y="227"/>
                  </a:lnTo>
                  <a:lnTo>
                    <a:pt x="21" y="231"/>
                  </a:lnTo>
                  <a:lnTo>
                    <a:pt x="19" y="231"/>
                  </a:lnTo>
                  <a:lnTo>
                    <a:pt x="19" y="237"/>
                  </a:lnTo>
                  <a:lnTo>
                    <a:pt x="18" y="237"/>
                  </a:lnTo>
                  <a:lnTo>
                    <a:pt x="18" y="244"/>
                  </a:lnTo>
                  <a:lnTo>
                    <a:pt x="16" y="244"/>
                  </a:lnTo>
                  <a:lnTo>
                    <a:pt x="16" y="248"/>
                  </a:lnTo>
                  <a:lnTo>
                    <a:pt x="15" y="248"/>
                  </a:lnTo>
                  <a:lnTo>
                    <a:pt x="15" y="254"/>
                  </a:lnTo>
                  <a:lnTo>
                    <a:pt x="13" y="254"/>
                  </a:lnTo>
                  <a:lnTo>
                    <a:pt x="13" y="261"/>
                  </a:lnTo>
                  <a:lnTo>
                    <a:pt x="11" y="261"/>
                  </a:lnTo>
                  <a:lnTo>
                    <a:pt x="11" y="264"/>
                  </a:lnTo>
                  <a:lnTo>
                    <a:pt x="10" y="264"/>
                  </a:lnTo>
                  <a:lnTo>
                    <a:pt x="10" y="271"/>
                  </a:lnTo>
                  <a:lnTo>
                    <a:pt x="8" y="271"/>
                  </a:lnTo>
                  <a:lnTo>
                    <a:pt x="8" y="279"/>
                  </a:lnTo>
                  <a:lnTo>
                    <a:pt x="7" y="279"/>
                  </a:lnTo>
                  <a:lnTo>
                    <a:pt x="7" y="288"/>
                  </a:lnTo>
                  <a:lnTo>
                    <a:pt x="5" y="288"/>
                  </a:lnTo>
                  <a:lnTo>
                    <a:pt x="5" y="298"/>
                  </a:lnTo>
                  <a:lnTo>
                    <a:pt x="3" y="298"/>
                  </a:lnTo>
                  <a:lnTo>
                    <a:pt x="3" y="315"/>
                  </a:lnTo>
                  <a:lnTo>
                    <a:pt x="2" y="315"/>
                  </a:lnTo>
                  <a:lnTo>
                    <a:pt x="2" y="334"/>
                  </a:lnTo>
                  <a:lnTo>
                    <a:pt x="0" y="334"/>
                  </a:lnTo>
                  <a:lnTo>
                    <a:pt x="0" y="355"/>
                  </a:lnTo>
                  <a:lnTo>
                    <a:pt x="95" y="355"/>
                  </a:lnTo>
                  <a:lnTo>
                    <a:pt x="95" y="337"/>
                  </a:lnTo>
                  <a:lnTo>
                    <a:pt x="97" y="337"/>
                  </a:lnTo>
                  <a:lnTo>
                    <a:pt x="97" y="313"/>
                  </a:lnTo>
                  <a:lnTo>
                    <a:pt x="98" y="313"/>
                  </a:lnTo>
                  <a:lnTo>
                    <a:pt x="98" y="304"/>
                  </a:lnTo>
                  <a:lnTo>
                    <a:pt x="100" y="304"/>
                  </a:lnTo>
                  <a:lnTo>
                    <a:pt x="100" y="290"/>
                  </a:lnTo>
                  <a:lnTo>
                    <a:pt x="101" y="290"/>
                  </a:lnTo>
                  <a:lnTo>
                    <a:pt x="101" y="283"/>
                  </a:lnTo>
                  <a:lnTo>
                    <a:pt x="103" y="283"/>
                  </a:lnTo>
                  <a:lnTo>
                    <a:pt x="103" y="276"/>
                  </a:lnTo>
                  <a:lnTo>
                    <a:pt x="106" y="276"/>
                  </a:lnTo>
                  <a:lnTo>
                    <a:pt x="106" y="273"/>
                  </a:lnTo>
                  <a:lnTo>
                    <a:pt x="107" y="273"/>
                  </a:lnTo>
                  <a:lnTo>
                    <a:pt x="107" y="268"/>
                  </a:lnTo>
                  <a:lnTo>
                    <a:pt x="109" y="268"/>
                  </a:lnTo>
                  <a:lnTo>
                    <a:pt x="109" y="261"/>
                  </a:lnTo>
                  <a:lnTo>
                    <a:pt x="110" y="261"/>
                  </a:lnTo>
                  <a:lnTo>
                    <a:pt x="110" y="253"/>
                  </a:lnTo>
                  <a:lnTo>
                    <a:pt x="112" y="253"/>
                  </a:lnTo>
                  <a:lnTo>
                    <a:pt x="112" y="248"/>
                  </a:lnTo>
                  <a:lnTo>
                    <a:pt x="114" y="248"/>
                  </a:lnTo>
                  <a:lnTo>
                    <a:pt x="114" y="244"/>
                  </a:lnTo>
                  <a:lnTo>
                    <a:pt x="115" y="244"/>
                  </a:lnTo>
                  <a:lnTo>
                    <a:pt x="115" y="241"/>
                  </a:lnTo>
                  <a:lnTo>
                    <a:pt x="117" y="241"/>
                  </a:lnTo>
                  <a:lnTo>
                    <a:pt x="117" y="237"/>
                  </a:lnTo>
                  <a:lnTo>
                    <a:pt x="118" y="237"/>
                  </a:lnTo>
                  <a:lnTo>
                    <a:pt x="118" y="233"/>
                  </a:lnTo>
                  <a:lnTo>
                    <a:pt x="120" y="233"/>
                  </a:lnTo>
                  <a:lnTo>
                    <a:pt x="120" y="227"/>
                  </a:lnTo>
                  <a:lnTo>
                    <a:pt x="122" y="227"/>
                  </a:lnTo>
                  <a:lnTo>
                    <a:pt x="122" y="224"/>
                  </a:lnTo>
                  <a:lnTo>
                    <a:pt x="123" y="224"/>
                  </a:lnTo>
                  <a:lnTo>
                    <a:pt x="123" y="220"/>
                  </a:lnTo>
                  <a:lnTo>
                    <a:pt x="125" y="220"/>
                  </a:lnTo>
                  <a:lnTo>
                    <a:pt x="125" y="217"/>
                  </a:lnTo>
                  <a:lnTo>
                    <a:pt x="126" y="217"/>
                  </a:lnTo>
                  <a:lnTo>
                    <a:pt x="126" y="214"/>
                  </a:lnTo>
                  <a:lnTo>
                    <a:pt x="128" y="214"/>
                  </a:lnTo>
                  <a:lnTo>
                    <a:pt x="128" y="211"/>
                  </a:lnTo>
                  <a:lnTo>
                    <a:pt x="130" y="211"/>
                  </a:lnTo>
                  <a:lnTo>
                    <a:pt x="130" y="207"/>
                  </a:lnTo>
                  <a:lnTo>
                    <a:pt x="131" y="207"/>
                  </a:lnTo>
                  <a:lnTo>
                    <a:pt x="131" y="203"/>
                  </a:lnTo>
                  <a:lnTo>
                    <a:pt x="133" y="203"/>
                  </a:lnTo>
                  <a:lnTo>
                    <a:pt x="133" y="200"/>
                  </a:lnTo>
                  <a:lnTo>
                    <a:pt x="134" y="200"/>
                  </a:lnTo>
                  <a:lnTo>
                    <a:pt x="134" y="197"/>
                  </a:lnTo>
                  <a:lnTo>
                    <a:pt x="136" y="197"/>
                  </a:lnTo>
                  <a:lnTo>
                    <a:pt x="136" y="194"/>
                  </a:lnTo>
                  <a:lnTo>
                    <a:pt x="138" y="194"/>
                  </a:lnTo>
                  <a:lnTo>
                    <a:pt x="138" y="191"/>
                  </a:lnTo>
                  <a:lnTo>
                    <a:pt x="139" y="191"/>
                  </a:lnTo>
                  <a:lnTo>
                    <a:pt x="139" y="186"/>
                  </a:lnTo>
                  <a:lnTo>
                    <a:pt x="141" y="186"/>
                  </a:lnTo>
                  <a:lnTo>
                    <a:pt x="141" y="183"/>
                  </a:lnTo>
                  <a:lnTo>
                    <a:pt x="145" y="182"/>
                  </a:lnTo>
                  <a:lnTo>
                    <a:pt x="145" y="180"/>
                  </a:lnTo>
                  <a:lnTo>
                    <a:pt x="146" y="180"/>
                  </a:lnTo>
                  <a:lnTo>
                    <a:pt x="146" y="177"/>
                  </a:lnTo>
                  <a:lnTo>
                    <a:pt x="150" y="175"/>
                  </a:lnTo>
                  <a:lnTo>
                    <a:pt x="150" y="172"/>
                  </a:lnTo>
                  <a:lnTo>
                    <a:pt x="151" y="172"/>
                  </a:lnTo>
                  <a:lnTo>
                    <a:pt x="151" y="169"/>
                  </a:lnTo>
                  <a:lnTo>
                    <a:pt x="154" y="166"/>
                  </a:lnTo>
                  <a:lnTo>
                    <a:pt x="154" y="165"/>
                  </a:lnTo>
                  <a:lnTo>
                    <a:pt x="158" y="163"/>
                  </a:lnTo>
                  <a:lnTo>
                    <a:pt x="158" y="160"/>
                  </a:lnTo>
                  <a:lnTo>
                    <a:pt x="159" y="160"/>
                  </a:lnTo>
                  <a:lnTo>
                    <a:pt x="159" y="157"/>
                  </a:lnTo>
                  <a:lnTo>
                    <a:pt x="162" y="155"/>
                  </a:lnTo>
                  <a:lnTo>
                    <a:pt x="162" y="153"/>
                  </a:lnTo>
                  <a:lnTo>
                    <a:pt x="166" y="152"/>
                  </a:lnTo>
                  <a:lnTo>
                    <a:pt x="166" y="150"/>
                  </a:lnTo>
                  <a:lnTo>
                    <a:pt x="169" y="149"/>
                  </a:lnTo>
                  <a:lnTo>
                    <a:pt x="169" y="146"/>
                  </a:lnTo>
                  <a:lnTo>
                    <a:pt x="170" y="146"/>
                  </a:lnTo>
                  <a:lnTo>
                    <a:pt x="170" y="143"/>
                  </a:lnTo>
                  <a:lnTo>
                    <a:pt x="172" y="143"/>
                  </a:lnTo>
                  <a:lnTo>
                    <a:pt x="172" y="140"/>
                  </a:lnTo>
                  <a:lnTo>
                    <a:pt x="175" y="138"/>
                  </a:lnTo>
                  <a:lnTo>
                    <a:pt x="175" y="136"/>
                  </a:lnTo>
                  <a:lnTo>
                    <a:pt x="178" y="135"/>
                  </a:lnTo>
                  <a:lnTo>
                    <a:pt x="178" y="133"/>
                  </a:lnTo>
                  <a:lnTo>
                    <a:pt x="182" y="132"/>
                  </a:lnTo>
                  <a:lnTo>
                    <a:pt x="182" y="130"/>
                  </a:lnTo>
                  <a:lnTo>
                    <a:pt x="186" y="127"/>
                  </a:lnTo>
                  <a:lnTo>
                    <a:pt x="186" y="126"/>
                  </a:lnTo>
                  <a:lnTo>
                    <a:pt x="189" y="124"/>
                  </a:lnTo>
                  <a:lnTo>
                    <a:pt x="189" y="123"/>
                  </a:lnTo>
                  <a:lnTo>
                    <a:pt x="192" y="121"/>
                  </a:lnTo>
                  <a:lnTo>
                    <a:pt x="192" y="119"/>
                  </a:lnTo>
                  <a:lnTo>
                    <a:pt x="195" y="118"/>
                  </a:lnTo>
                  <a:lnTo>
                    <a:pt x="199" y="116"/>
                  </a:lnTo>
                  <a:lnTo>
                    <a:pt x="199" y="115"/>
                  </a:lnTo>
                  <a:lnTo>
                    <a:pt x="202" y="115"/>
                  </a:lnTo>
                  <a:lnTo>
                    <a:pt x="202" y="113"/>
                  </a:lnTo>
                  <a:lnTo>
                    <a:pt x="205" y="111"/>
                  </a:lnTo>
                  <a:lnTo>
                    <a:pt x="205" y="110"/>
                  </a:lnTo>
                  <a:lnTo>
                    <a:pt x="208" y="107"/>
                  </a:lnTo>
                  <a:lnTo>
                    <a:pt x="208" y="106"/>
                  </a:lnTo>
                  <a:lnTo>
                    <a:pt x="211" y="104"/>
                  </a:lnTo>
                  <a:lnTo>
                    <a:pt x="211" y="102"/>
                  </a:lnTo>
                  <a:lnTo>
                    <a:pt x="215" y="101"/>
                  </a:lnTo>
                  <a:lnTo>
                    <a:pt x="218" y="99"/>
                  </a:lnTo>
                  <a:lnTo>
                    <a:pt x="222" y="98"/>
                  </a:lnTo>
                  <a:lnTo>
                    <a:pt x="222" y="96"/>
                  </a:lnTo>
                  <a:lnTo>
                    <a:pt x="225" y="94"/>
                  </a:lnTo>
                  <a:lnTo>
                    <a:pt x="225" y="93"/>
                  </a:lnTo>
                  <a:lnTo>
                    <a:pt x="228" y="93"/>
                  </a:lnTo>
                  <a:lnTo>
                    <a:pt x="228" y="91"/>
                  </a:lnTo>
                  <a:lnTo>
                    <a:pt x="232" y="91"/>
                  </a:lnTo>
                  <a:lnTo>
                    <a:pt x="232" y="90"/>
                  </a:lnTo>
                  <a:lnTo>
                    <a:pt x="235" y="90"/>
                  </a:lnTo>
                  <a:lnTo>
                    <a:pt x="235" y="87"/>
                  </a:lnTo>
                  <a:lnTo>
                    <a:pt x="238" y="85"/>
                  </a:lnTo>
                  <a:lnTo>
                    <a:pt x="238" y="84"/>
                  </a:lnTo>
                  <a:lnTo>
                    <a:pt x="241" y="84"/>
                  </a:lnTo>
                  <a:lnTo>
                    <a:pt x="241" y="82"/>
                  </a:lnTo>
                  <a:lnTo>
                    <a:pt x="244" y="81"/>
                  </a:lnTo>
                  <a:lnTo>
                    <a:pt x="248" y="79"/>
                  </a:lnTo>
                  <a:lnTo>
                    <a:pt x="251" y="77"/>
                  </a:lnTo>
                  <a:lnTo>
                    <a:pt x="254" y="76"/>
                  </a:lnTo>
                  <a:lnTo>
                    <a:pt x="254" y="74"/>
                  </a:lnTo>
                  <a:lnTo>
                    <a:pt x="257" y="74"/>
                  </a:lnTo>
                  <a:lnTo>
                    <a:pt x="257" y="73"/>
                  </a:lnTo>
                  <a:lnTo>
                    <a:pt x="261" y="73"/>
                  </a:lnTo>
                  <a:lnTo>
                    <a:pt x="261" y="71"/>
                  </a:lnTo>
                  <a:lnTo>
                    <a:pt x="268" y="71"/>
                  </a:lnTo>
                  <a:lnTo>
                    <a:pt x="268" y="68"/>
                  </a:lnTo>
                  <a:lnTo>
                    <a:pt x="271" y="68"/>
                  </a:lnTo>
                  <a:lnTo>
                    <a:pt x="271" y="67"/>
                  </a:lnTo>
                  <a:lnTo>
                    <a:pt x="274" y="67"/>
                  </a:lnTo>
                  <a:lnTo>
                    <a:pt x="274" y="65"/>
                  </a:lnTo>
                  <a:lnTo>
                    <a:pt x="277" y="65"/>
                  </a:lnTo>
                  <a:lnTo>
                    <a:pt x="277" y="64"/>
                  </a:lnTo>
                  <a:lnTo>
                    <a:pt x="281" y="64"/>
                  </a:lnTo>
                  <a:lnTo>
                    <a:pt x="281" y="62"/>
                  </a:lnTo>
                  <a:lnTo>
                    <a:pt x="287" y="62"/>
                  </a:lnTo>
                  <a:lnTo>
                    <a:pt x="287" y="60"/>
                  </a:lnTo>
                  <a:lnTo>
                    <a:pt x="290" y="60"/>
                  </a:lnTo>
                  <a:lnTo>
                    <a:pt x="290" y="59"/>
                  </a:lnTo>
                  <a:lnTo>
                    <a:pt x="293" y="59"/>
                  </a:lnTo>
                  <a:lnTo>
                    <a:pt x="293" y="57"/>
                  </a:lnTo>
                  <a:lnTo>
                    <a:pt x="301" y="57"/>
                  </a:lnTo>
                  <a:lnTo>
                    <a:pt x="301" y="56"/>
                  </a:lnTo>
                  <a:lnTo>
                    <a:pt x="307" y="56"/>
                  </a:lnTo>
                  <a:lnTo>
                    <a:pt x="307" y="54"/>
                  </a:lnTo>
                  <a:lnTo>
                    <a:pt x="314" y="54"/>
                  </a:lnTo>
                  <a:lnTo>
                    <a:pt x="314" y="52"/>
                  </a:lnTo>
                  <a:lnTo>
                    <a:pt x="320" y="52"/>
                  </a:lnTo>
                  <a:lnTo>
                    <a:pt x="320" y="51"/>
                  </a:lnTo>
                  <a:lnTo>
                    <a:pt x="328" y="51"/>
                  </a:lnTo>
                  <a:lnTo>
                    <a:pt x="328" y="48"/>
                  </a:lnTo>
                  <a:lnTo>
                    <a:pt x="334" y="48"/>
                  </a:lnTo>
                  <a:lnTo>
                    <a:pt x="334" y="47"/>
                  </a:lnTo>
                  <a:lnTo>
                    <a:pt x="356" y="47"/>
                  </a:lnTo>
                  <a:lnTo>
                    <a:pt x="356" y="45"/>
                  </a:lnTo>
                  <a:lnTo>
                    <a:pt x="489" y="45"/>
                  </a:lnTo>
                  <a:lnTo>
                    <a:pt x="487" y="42"/>
                  </a:lnTo>
                  <a:lnTo>
                    <a:pt x="484" y="42"/>
                  </a:lnTo>
                  <a:lnTo>
                    <a:pt x="484" y="40"/>
                  </a:lnTo>
                  <a:lnTo>
                    <a:pt x="481" y="40"/>
                  </a:lnTo>
                  <a:lnTo>
                    <a:pt x="481" y="39"/>
                  </a:lnTo>
                  <a:lnTo>
                    <a:pt x="478" y="39"/>
                  </a:lnTo>
                  <a:lnTo>
                    <a:pt x="478" y="37"/>
                  </a:lnTo>
                  <a:lnTo>
                    <a:pt x="473" y="37"/>
                  </a:lnTo>
                  <a:lnTo>
                    <a:pt x="473" y="35"/>
                  </a:lnTo>
                  <a:lnTo>
                    <a:pt x="470" y="35"/>
                  </a:lnTo>
                  <a:lnTo>
                    <a:pt x="470" y="34"/>
                  </a:lnTo>
                  <a:lnTo>
                    <a:pt x="466" y="34"/>
                  </a:lnTo>
                  <a:lnTo>
                    <a:pt x="466" y="32"/>
                  </a:lnTo>
                  <a:lnTo>
                    <a:pt x="463" y="32"/>
                  </a:lnTo>
                  <a:lnTo>
                    <a:pt x="463" y="31"/>
                  </a:lnTo>
                  <a:lnTo>
                    <a:pt x="458" y="31"/>
                  </a:lnTo>
                  <a:lnTo>
                    <a:pt x="458" y="28"/>
                  </a:lnTo>
                  <a:lnTo>
                    <a:pt x="455" y="28"/>
                  </a:lnTo>
                  <a:lnTo>
                    <a:pt x="455" y="26"/>
                  </a:lnTo>
                  <a:lnTo>
                    <a:pt x="451" y="26"/>
                  </a:lnTo>
                  <a:lnTo>
                    <a:pt x="451" y="25"/>
                  </a:lnTo>
                  <a:lnTo>
                    <a:pt x="448" y="25"/>
                  </a:lnTo>
                  <a:lnTo>
                    <a:pt x="448" y="23"/>
                  </a:lnTo>
                  <a:lnTo>
                    <a:pt x="443" y="23"/>
                  </a:lnTo>
                  <a:lnTo>
                    <a:pt x="443" y="22"/>
                  </a:lnTo>
                  <a:lnTo>
                    <a:pt x="440" y="22"/>
                  </a:lnTo>
                  <a:lnTo>
                    <a:pt x="440" y="20"/>
                  </a:lnTo>
                  <a:lnTo>
                    <a:pt x="435" y="20"/>
                  </a:lnTo>
                  <a:lnTo>
                    <a:pt x="435" y="18"/>
                  </a:lnTo>
                  <a:lnTo>
                    <a:pt x="432" y="18"/>
                  </a:lnTo>
                  <a:lnTo>
                    <a:pt x="432" y="17"/>
                  </a:lnTo>
                  <a:lnTo>
                    <a:pt x="429" y="17"/>
                  </a:lnTo>
                  <a:lnTo>
                    <a:pt x="429" y="15"/>
                  </a:lnTo>
                  <a:lnTo>
                    <a:pt x="421" y="15"/>
                  </a:lnTo>
                  <a:lnTo>
                    <a:pt x="421" y="14"/>
                  </a:lnTo>
                  <a:lnTo>
                    <a:pt x="412" y="14"/>
                  </a:lnTo>
                  <a:lnTo>
                    <a:pt x="412" y="12"/>
                  </a:lnTo>
                  <a:lnTo>
                    <a:pt x="408" y="12"/>
                  </a:lnTo>
                  <a:lnTo>
                    <a:pt x="408" y="10"/>
                  </a:lnTo>
                  <a:lnTo>
                    <a:pt x="404" y="10"/>
                  </a:lnTo>
                  <a:lnTo>
                    <a:pt x="404" y="8"/>
                  </a:lnTo>
                  <a:lnTo>
                    <a:pt x="397" y="8"/>
                  </a:lnTo>
                  <a:lnTo>
                    <a:pt x="397" y="6"/>
                  </a:lnTo>
                  <a:lnTo>
                    <a:pt x="389" y="6"/>
                  </a:lnTo>
                  <a:lnTo>
                    <a:pt x="389" y="5"/>
                  </a:lnTo>
                  <a:lnTo>
                    <a:pt x="381" y="5"/>
                  </a:lnTo>
                  <a:lnTo>
                    <a:pt x="381" y="3"/>
                  </a:lnTo>
                  <a:lnTo>
                    <a:pt x="364" y="3"/>
                  </a:lnTo>
                  <a:lnTo>
                    <a:pt x="364" y="1"/>
                  </a:lnTo>
                  <a:lnTo>
                    <a:pt x="347" y="1"/>
                  </a:lnTo>
                  <a:lnTo>
                    <a:pt x="347" y="0"/>
                  </a:lnTo>
                  <a:lnTo>
                    <a:pt x="314"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95" name="Freeform 56"/>
            <p:cNvSpPr>
              <a:spLocks/>
            </p:cNvSpPr>
            <p:nvPr/>
          </p:nvSpPr>
          <p:spPr bwMode="auto">
            <a:xfrm>
              <a:off x="148" y="270"/>
              <a:ext cx="41" cy="30"/>
            </a:xfrm>
            <a:custGeom>
              <a:avLst/>
              <a:gdLst>
                <a:gd name="T0" fmla="*/ 0 w 246"/>
                <a:gd name="T1" fmla="*/ 0 h 208"/>
                <a:gd name="T2" fmla="*/ 0 w 246"/>
                <a:gd name="T3" fmla="*/ 0 h 208"/>
                <a:gd name="T4" fmla="*/ 0 w 246"/>
                <a:gd name="T5" fmla="*/ 0 h 208"/>
                <a:gd name="T6" fmla="*/ 0 w 246"/>
                <a:gd name="T7" fmla="*/ 0 h 208"/>
                <a:gd name="T8" fmla="*/ 0 w 246"/>
                <a:gd name="T9" fmla="*/ 0 h 208"/>
                <a:gd name="T10" fmla="*/ 0 w 246"/>
                <a:gd name="T11" fmla="*/ 0 h 208"/>
                <a:gd name="T12" fmla="*/ 0 w 246"/>
                <a:gd name="T13" fmla="*/ 0 h 208"/>
                <a:gd name="T14" fmla="*/ 0 w 246"/>
                <a:gd name="T15" fmla="*/ 0 h 208"/>
                <a:gd name="T16" fmla="*/ 0 w 246"/>
                <a:gd name="T17" fmla="*/ 0 h 208"/>
                <a:gd name="T18" fmla="*/ 0 w 246"/>
                <a:gd name="T19" fmla="*/ 0 h 208"/>
                <a:gd name="T20" fmla="*/ 0 w 246"/>
                <a:gd name="T21" fmla="*/ 0 h 208"/>
                <a:gd name="T22" fmla="*/ 0 w 246"/>
                <a:gd name="T23" fmla="*/ 0 h 208"/>
                <a:gd name="T24" fmla="*/ 0 w 246"/>
                <a:gd name="T25" fmla="*/ 0 h 208"/>
                <a:gd name="T26" fmla="*/ 0 w 246"/>
                <a:gd name="T27" fmla="*/ 0 h 208"/>
                <a:gd name="T28" fmla="*/ 0 w 246"/>
                <a:gd name="T29" fmla="*/ 0 h 208"/>
                <a:gd name="T30" fmla="*/ 0 w 246"/>
                <a:gd name="T31" fmla="*/ 0 h 208"/>
                <a:gd name="T32" fmla="*/ 0 w 246"/>
                <a:gd name="T33" fmla="*/ 0 h 208"/>
                <a:gd name="T34" fmla="*/ 0 w 246"/>
                <a:gd name="T35" fmla="*/ 0 h 208"/>
                <a:gd name="T36" fmla="*/ 0 w 246"/>
                <a:gd name="T37" fmla="*/ 0 h 208"/>
                <a:gd name="T38" fmla="*/ 0 w 246"/>
                <a:gd name="T39" fmla="*/ 0 h 208"/>
                <a:gd name="T40" fmla="*/ 0 w 246"/>
                <a:gd name="T41" fmla="*/ 0 h 208"/>
                <a:gd name="T42" fmla="*/ 0 w 246"/>
                <a:gd name="T43" fmla="*/ 0 h 208"/>
                <a:gd name="T44" fmla="*/ 0 w 246"/>
                <a:gd name="T45" fmla="*/ 0 h 208"/>
                <a:gd name="T46" fmla="*/ 0 w 246"/>
                <a:gd name="T47" fmla="*/ 0 h 208"/>
                <a:gd name="T48" fmla="*/ 0 w 246"/>
                <a:gd name="T49" fmla="*/ 0 h 208"/>
                <a:gd name="T50" fmla="*/ 0 w 246"/>
                <a:gd name="T51" fmla="*/ 0 h 208"/>
                <a:gd name="T52" fmla="*/ 0 w 246"/>
                <a:gd name="T53" fmla="*/ 0 h 208"/>
                <a:gd name="T54" fmla="*/ 0 w 246"/>
                <a:gd name="T55" fmla="*/ 0 h 208"/>
                <a:gd name="T56" fmla="*/ 0 w 246"/>
                <a:gd name="T57" fmla="*/ 0 h 208"/>
                <a:gd name="T58" fmla="*/ 0 w 246"/>
                <a:gd name="T59" fmla="*/ 0 h 208"/>
                <a:gd name="T60" fmla="*/ 0 w 246"/>
                <a:gd name="T61" fmla="*/ 0 h 208"/>
                <a:gd name="T62" fmla="*/ 0 w 246"/>
                <a:gd name="T63" fmla="*/ 0 h 208"/>
                <a:gd name="T64" fmla="*/ 0 w 246"/>
                <a:gd name="T65" fmla="*/ 0 h 208"/>
                <a:gd name="T66" fmla="*/ 0 w 246"/>
                <a:gd name="T67" fmla="*/ 0 h 208"/>
                <a:gd name="T68" fmla="*/ 0 w 246"/>
                <a:gd name="T69" fmla="*/ 0 h 208"/>
                <a:gd name="T70" fmla="*/ 0 w 246"/>
                <a:gd name="T71" fmla="*/ 0 h 208"/>
                <a:gd name="T72" fmla="*/ 0 w 246"/>
                <a:gd name="T73" fmla="*/ 0 h 208"/>
                <a:gd name="T74" fmla="*/ 0 w 246"/>
                <a:gd name="T75" fmla="*/ 0 h 208"/>
                <a:gd name="T76" fmla="*/ 0 w 246"/>
                <a:gd name="T77" fmla="*/ 0 h 208"/>
                <a:gd name="T78" fmla="*/ 0 w 246"/>
                <a:gd name="T79" fmla="*/ 0 h 208"/>
                <a:gd name="T80" fmla="*/ 0 w 246"/>
                <a:gd name="T81" fmla="*/ 0 h 208"/>
                <a:gd name="T82" fmla="*/ 0 w 246"/>
                <a:gd name="T83" fmla="*/ 0 h 208"/>
                <a:gd name="T84" fmla="*/ 0 w 246"/>
                <a:gd name="T85" fmla="*/ 0 h 208"/>
                <a:gd name="T86" fmla="*/ 0 w 246"/>
                <a:gd name="T87" fmla="*/ 0 h 208"/>
                <a:gd name="T88" fmla="*/ 0 w 246"/>
                <a:gd name="T89" fmla="*/ 0 h 208"/>
                <a:gd name="T90" fmla="*/ 0 w 246"/>
                <a:gd name="T91" fmla="*/ 0 h 208"/>
                <a:gd name="T92" fmla="*/ 0 w 246"/>
                <a:gd name="T93" fmla="*/ 0 h 208"/>
                <a:gd name="T94" fmla="*/ 0 w 246"/>
                <a:gd name="T95" fmla="*/ 0 h 208"/>
                <a:gd name="T96" fmla="*/ 0 w 246"/>
                <a:gd name="T97" fmla="*/ 0 h 208"/>
                <a:gd name="T98" fmla="*/ 0 w 246"/>
                <a:gd name="T99" fmla="*/ 0 h 208"/>
                <a:gd name="T100" fmla="*/ 0 w 246"/>
                <a:gd name="T101" fmla="*/ 0 h 208"/>
                <a:gd name="T102" fmla="*/ 0 w 246"/>
                <a:gd name="T103" fmla="*/ 0 h 208"/>
                <a:gd name="T104" fmla="*/ 0 w 246"/>
                <a:gd name="T105" fmla="*/ 0 h 208"/>
                <a:gd name="T106" fmla="*/ 0 w 246"/>
                <a:gd name="T107" fmla="*/ 0 h 208"/>
                <a:gd name="T108" fmla="*/ 0 w 246"/>
                <a:gd name="T109" fmla="*/ 0 h 208"/>
                <a:gd name="T110" fmla="*/ 0 w 246"/>
                <a:gd name="T111" fmla="*/ 0 h 208"/>
                <a:gd name="T112" fmla="*/ 0 w 246"/>
                <a:gd name="T113" fmla="*/ 0 h 208"/>
                <a:gd name="T114" fmla="*/ 0 w 246"/>
                <a:gd name="T115" fmla="*/ 0 h 208"/>
                <a:gd name="T116" fmla="*/ 0 w 246"/>
                <a:gd name="T117" fmla="*/ 0 h 208"/>
                <a:gd name="T118" fmla="*/ 0 w 246"/>
                <a:gd name="T119" fmla="*/ 0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6" h="208">
                  <a:moveTo>
                    <a:pt x="0" y="0"/>
                  </a:moveTo>
                  <a:lnTo>
                    <a:pt x="0" y="2"/>
                  </a:lnTo>
                  <a:lnTo>
                    <a:pt x="22" y="2"/>
                  </a:lnTo>
                  <a:lnTo>
                    <a:pt x="22" y="3"/>
                  </a:lnTo>
                  <a:lnTo>
                    <a:pt x="28" y="3"/>
                  </a:lnTo>
                  <a:lnTo>
                    <a:pt x="28" y="6"/>
                  </a:lnTo>
                  <a:lnTo>
                    <a:pt x="36" y="6"/>
                  </a:lnTo>
                  <a:lnTo>
                    <a:pt x="36" y="7"/>
                  </a:lnTo>
                  <a:lnTo>
                    <a:pt x="42" y="7"/>
                  </a:lnTo>
                  <a:lnTo>
                    <a:pt x="42" y="9"/>
                  </a:lnTo>
                  <a:lnTo>
                    <a:pt x="49" y="9"/>
                  </a:lnTo>
                  <a:lnTo>
                    <a:pt x="49" y="11"/>
                  </a:lnTo>
                  <a:lnTo>
                    <a:pt x="56" y="11"/>
                  </a:lnTo>
                  <a:lnTo>
                    <a:pt x="56" y="12"/>
                  </a:lnTo>
                  <a:lnTo>
                    <a:pt x="63" y="12"/>
                  </a:lnTo>
                  <a:lnTo>
                    <a:pt x="63" y="14"/>
                  </a:lnTo>
                  <a:lnTo>
                    <a:pt x="66" y="14"/>
                  </a:lnTo>
                  <a:lnTo>
                    <a:pt x="66" y="15"/>
                  </a:lnTo>
                  <a:lnTo>
                    <a:pt x="69" y="15"/>
                  </a:lnTo>
                  <a:lnTo>
                    <a:pt x="69" y="17"/>
                  </a:lnTo>
                  <a:lnTo>
                    <a:pt x="75" y="17"/>
                  </a:lnTo>
                  <a:lnTo>
                    <a:pt x="75" y="19"/>
                  </a:lnTo>
                  <a:lnTo>
                    <a:pt x="79" y="19"/>
                  </a:lnTo>
                  <a:lnTo>
                    <a:pt x="79" y="20"/>
                  </a:lnTo>
                  <a:lnTo>
                    <a:pt x="82" y="20"/>
                  </a:lnTo>
                  <a:lnTo>
                    <a:pt x="82" y="22"/>
                  </a:lnTo>
                  <a:lnTo>
                    <a:pt x="85" y="22"/>
                  </a:lnTo>
                  <a:lnTo>
                    <a:pt x="85" y="23"/>
                  </a:lnTo>
                  <a:lnTo>
                    <a:pt x="88" y="23"/>
                  </a:lnTo>
                  <a:lnTo>
                    <a:pt x="88" y="26"/>
                  </a:lnTo>
                  <a:lnTo>
                    <a:pt x="95" y="26"/>
                  </a:lnTo>
                  <a:lnTo>
                    <a:pt x="95" y="28"/>
                  </a:lnTo>
                  <a:lnTo>
                    <a:pt x="99" y="28"/>
                  </a:lnTo>
                  <a:lnTo>
                    <a:pt x="99" y="29"/>
                  </a:lnTo>
                  <a:lnTo>
                    <a:pt x="102" y="29"/>
                  </a:lnTo>
                  <a:lnTo>
                    <a:pt x="103" y="32"/>
                  </a:lnTo>
                  <a:lnTo>
                    <a:pt x="107" y="32"/>
                  </a:lnTo>
                  <a:lnTo>
                    <a:pt x="107" y="34"/>
                  </a:lnTo>
                  <a:lnTo>
                    <a:pt x="110" y="34"/>
                  </a:lnTo>
                  <a:lnTo>
                    <a:pt x="110" y="36"/>
                  </a:lnTo>
                  <a:lnTo>
                    <a:pt x="113" y="36"/>
                  </a:lnTo>
                  <a:lnTo>
                    <a:pt x="115" y="39"/>
                  </a:lnTo>
                  <a:lnTo>
                    <a:pt x="118" y="39"/>
                  </a:lnTo>
                  <a:lnTo>
                    <a:pt x="119" y="42"/>
                  </a:lnTo>
                  <a:lnTo>
                    <a:pt x="121" y="42"/>
                  </a:lnTo>
                  <a:lnTo>
                    <a:pt x="121" y="45"/>
                  </a:lnTo>
                  <a:lnTo>
                    <a:pt x="124" y="45"/>
                  </a:lnTo>
                  <a:lnTo>
                    <a:pt x="124" y="46"/>
                  </a:lnTo>
                  <a:lnTo>
                    <a:pt x="127" y="46"/>
                  </a:lnTo>
                  <a:lnTo>
                    <a:pt x="127" y="48"/>
                  </a:lnTo>
                  <a:lnTo>
                    <a:pt x="131" y="48"/>
                  </a:lnTo>
                  <a:lnTo>
                    <a:pt x="133" y="51"/>
                  </a:lnTo>
                  <a:lnTo>
                    <a:pt x="135" y="51"/>
                  </a:lnTo>
                  <a:lnTo>
                    <a:pt x="136" y="54"/>
                  </a:lnTo>
                  <a:lnTo>
                    <a:pt x="140" y="54"/>
                  </a:lnTo>
                  <a:lnTo>
                    <a:pt x="140" y="56"/>
                  </a:lnTo>
                  <a:lnTo>
                    <a:pt x="143" y="56"/>
                  </a:lnTo>
                  <a:lnTo>
                    <a:pt x="144" y="59"/>
                  </a:lnTo>
                  <a:lnTo>
                    <a:pt x="146" y="59"/>
                  </a:lnTo>
                  <a:lnTo>
                    <a:pt x="148" y="62"/>
                  </a:lnTo>
                  <a:lnTo>
                    <a:pt x="149" y="62"/>
                  </a:lnTo>
                  <a:lnTo>
                    <a:pt x="151" y="66"/>
                  </a:lnTo>
                  <a:lnTo>
                    <a:pt x="152" y="66"/>
                  </a:lnTo>
                  <a:lnTo>
                    <a:pt x="154" y="70"/>
                  </a:lnTo>
                  <a:lnTo>
                    <a:pt x="157" y="70"/>
                  </a:lnTo>
                  <a:lnTo>
                    <a:pt x="159" y="73"/>
                  </a:lnTo>
                  <a:lnTo>
                    <a:pt x="162" y="73"/>
                  </a:lnTo>
                  <a:lnTo>
                    <a:pt x="164" y="76"/>
                  </a:lnTo>
                  <a:lnTo>
                    <a:pt x="165" y="76"/>
                  </a:lnTo>
                  <a:lnTo>
                    <a:pt x="167" y="79"/>
                  </a:lnTo>
                  <a:lnTo>
                    <a:pt x="168" y="79"/>
                  </a:lnTo>
                  <a:lnTo>
                    <a:pt x="171" y="82"/>
                  </a:lnTo>
                  <a:lnTo>
                    <a:pt x="173" y="82"/>
                  </a:lnTo>
                  <a:lnTo>
                    <a:pt x="174" y="87"/>
                  </a:lnTo>
                  <a:lnTo>
                    <a:pt x="176" y="87"/>
                  </a:lnTo>
                  <a:lnTo>
                    <a:pt x="177" y="90"/>
                  </a:lnTo>
                  <a:lnTo>
                    <a:pt x="179" y="90"/>
                  </a:lnTo>
                  <a:lnTo>
                    <a:pt x="181" y="93"/>
                  </a:lnTo>
                  <a:lnTo>
                    <a:pt x="182" y="93"/>
                  </a:lnTo>
                  <a:lnTo>
                    <a:pt x="184" y="96"/>
                  </a:lnTo>
                  <a:lnTo>
                    <a:pt x="185" y="99"/>
                  </a:lnTo>
                  <a:lnTo>
                    <a:pt x="187" y="104"/>
                  </a:lnTo>
                  <a:lnTo>
                    <a:pt x="189" y="104"/>
                  </a:lnTo>
                  <a:lnTo>
                    <a:pt x="190" y="107"/>
                  </a:lnTo>
                  <a:lnTo>
                    <a:pt x="192" y="107"/>
                  </a:lnTo>
                  <a:lnTo>
                    <a:pt x="193" y="110"/>
                  </a:lnTo>
                  <a:lnTo>
                    <a:pt x="195" y="110"/>
                  </a:lnTo>
                  <a:lnTo>
                    <a:pt x="197" y="113"/>
                  </a:lnTo>
                  <a:lnTo>
                    <a:pt x="198" y="116"/>
                  </a:lnTo>
                  <a:lnTo>
                    <a:pt x="200" y="120"/>
                  </a:lnTo>
                  <a:lnTo>
                    <a:pt x="201" y="120"/>
                  </a:lnTo>
                  <a:lnTo>
                    <a:pt x="203" y="124"/>
                  </a:lnTo>
                  <a:lnTo>
                    <a:pt x="205" y="124"/>
                  </a:lnTo>
                  <a:lnTo>
                    <a:pt x="205" y="127"/>
                  </a:lnTo>
                  <a:lnTo>
                    <a:pt x="206" y="127"/>
                  </a:lnTo>
                  <a:lnTo>
                    <a:pt x="206" y="130"/>
                  </a:lnTo>
                  <a:lnTo>
                    <a:pt x="208" y="130"/>
                  </a:lnTo>
                  <a:lnTo>
                    <a:pt x="210" y="133"/>
                  </a:lnTo>
                  <a:lnTo>
                    <a:pt x="212" y="137"/>
                  </a:lnTo>
                  <a:lnTo>
                    <a:pt x="214" y="137"/>
                  </a:lnTo>
                  <a:lnTo>
                    <a:pt x="215" y="140"/>
                  </a:lnTo>
                  <a:lnTo>
                    <a:pt x="217" y="144"/>
                  </a:lnTo>
                  <a:lnTo>
                    <a:pt x="218" y="147"/>
                  </a:lnTo>
                  <a:lnTo>
                    <a:pt x="220" y="150"/>
                  </a:lnTo>
                  <a:lnTo>
                    <a:pt x="222" y="154"/>
                  </a:lnTo>
                  <a:lnTo>
                    <a:pt x="223" y="157"/>
                  </a:lnTo>
                  <a:lnTo>
                    <a:pt x="225" y="160"/>
                  </a:lnTo>
                  <a:lnTo>
                    <a:pt x="226" y="164"/>
                  </a:lnTo>
                  <a:lnTo>
                    <a:pt x="228" y="167"/>
                  </a:lnTo>
                  <a:lnTo>
                    <a:pt x="230" y="171"/>
                  </a:lnTo>
                  <a:lnTo>
                    <a:pt x="231" y="174"/>
                  </a:lnTo>
                  <a:lnTo>
                    <a:pt x="233" y="177"/>
                  </a:lnTo>
                  <a:lnTo>
                    <a:pt x="234" y="180"/>
                  </a:lnTo>
                  <a:lnTo>
                    <a:pt x="236" y="184"/>
                  </a:lnTo>
                  <a:lnTo>
                    <a:pt x="236" y="188"/>
                  </a:lnTo>
                  <a:lnTo>
                    <a:pt x="238" y="188"/>
                  </a:lnTo>
                  <a:lnTo>
                    <a:pt x="238" y="192"/>
                  </a:lnTo>
                  <a:lnTo>
                    <a:pt x="239" y="192"/>
                  </a:lnTo>
                  <a:lnTo>
                    <a:pt x="239" y="196"/>
                  </a:lnTo>
                  <a:lnTo>
                    <a:pt x="241" y="196"/>
                  </a:lnTo>
                  <a:lnTo>
                    <a:pt x="241" y="199"/>
                  </a:lnTo>
                  <a:lnTo>
                    <a:pt x="242" y="199"/>
                  </a:lnTo>
                  <a:lnTo>
                    <a:pt x="242" y="203"/>
                  </a:lnTo>
                  <a:lnTo>
                    <a:pt x="244" y="203"/>
                  </a:lnTo>
                  <a:lnTo>
                    <a:pt x="244" y="208"/>
                  </a:lnTo>
                  <a:lnTo>
                    <a:pt x="246" y="208"/>
                  </a:lnTo>
                  <a:lnTo>
                    <a:pt x="246" y="203"/>
                  </a:lnTo>
                  <a:lnTo>
                    <a:pt x="244" y="203"/>
                  </a:lnTo>
                  <a:lnTo>
                    <a:pt x="244" y="199"/>
                  </a:lnTo>
                  <a:lnTo>
                    <a:pt x="242" y="199"/>
                  </a:lnTo>
                  <a:lnTo>
                    <a:pt x="242" y="192"/>
                  </a:lnTo>
                  <a:lnTo>
                    <a:pt x="241" y="192"/>
                  </a:lnTo>
                  <a:lnTo>
                    <a:pt x="241" y="186"/>
                  </a:lnTo>
                  <a:lnTo>
                    <a:pt x="239" y="186"/>
                  </a:lnTo>
                  <a:lnTo>
                    <a:pt x="239" y="182"/>
                  </a:lnTo>
                  <a:lnTo>
                    <a:pt x="238" y="182"/>
                  </a:lnTo>
                  <a:lnTo>
                    <a:pt x="238" y="177"/>
                  </a:lnTo>
                  <a:lnTo>
                    <a:pt x="236" y="177"/>
                  </a:lnTo>
                  <a:lnTo>
                    <a:pt x="236" y="174"/>
                  </a:lnTo>
                  <a:lnTo>
                    <a:pt x="234" y="174"/>
                  </a:lnTo>
                  <a:lnTo>
                    <a:pt x="234" y="171"/>
                  </a:lnTo>
                  <a:lnTo>
                    <a:pt x="233" y="171"/>
                  </a:lnTo>
                  <a:lnTo>
                    <a:pt x="233" y="167"/>
                  </a:lnTo>
                  <a:lnTo>
                    <a:pt x="231" y="167"/>
                  </a:lnTo>
                  <a:lnTo>
                    <a:pt x="231" y="162"/>
                  </a:lnTo>
                  <a:lnTo>
                    <a:pt x="230" y="162"/>
                  </a:lnTo>
                  <a:lnTo>
                    <a:pt x="230" y="158"/>
                  </a:lnTo>
                  <a:lnTo>
                    <a:pt x="228" y="158"/>
                  </a:lnTo>
                  <a:lnTo>
                    <a:pt x="228" y="154"/>
                  </a:lnTo>
                  <a:lnTo>
                    <a:pt x="226" y="154"/>
                  </a:lnTo>
                  <a:lnTo>
                    <a:pt x="226" y="150"/>
                  </a:lnTo>
                  <a:lnTo>
                    <a:pt x="225" y="150"/>
                  </a:lnTo>
                  <a:lnTo>
                    <a:pt x="225" y="147"/>
                  </a:lnTo>
                  <a:lnTo>
                    <a:pt x="223" y="147"/>
                  </a:lnTo>
                  <a:lnTo>
                    <a:pt x="223" y="144"/>
                  </a:lnTo>
                  <a:lnTo>
                    <a:pt x="222" y="144"/>
                  </a:lnTo>
                  <a:lnTo>
                    <a:pt x="222" y="140"/>
                  </a:lnTo>
                  <a:lnTo>
                    <a:pt x="220" y="140"/>
                  </a:lnTo>
                  <a:lnTo>
                    <a:pt x="220" y="137"/>
                  </a:lnTo>
                  <a:lnTo>
                    <a:pt x="218" y="137"/>
                  </a:lnTo>
                  <a:lnTo>
                    <a:pt x="217" y="133"/>
                  </a:lnTo>
                  <a:lnTo>
                    <a:pt x="215" y="130"/>
                  </a:lnTo>
                  <a:lnTo>
                    <a:pt x="214" y="127"/>
                  </a:lnTo>
                  <a:lnTo>
                    <a:pt x="212" y="124"/>
                  </a:lnTo>
                  <a:lnTo>
                    <a:pt x="210" y="120"/>
                  </a:lnTo>
                  <a:lnTo>
                    <a:pt x="208" y="120"/>
                  </a:lnTo>
                  <a:lnTo>
                    <a:pt x="208" y="116"/>
                  </a:lnTo>
                  <a:lnTo>
                    <a:pt x="206" y="116"/>
                  </a:lnTo>
                  <a:lnTo>
                    <a:pt x="206" y="113"/>
                  </a:lnTo>
                  <a:lnTo>
                    <a:pt x="205" y="113"/>
                  </a:lnTo>
                  <a:lnTo>
                    <a:pt x="203" y="110"/>
                  </a:lnTo>
                  <a:lnTo>
                    <a:pt x="201" y="107"/>
                  </a:lnTo>
                  <a:lnTo>
                    <a:pt x="200" y="107"/>
                  </a:lnTo>
                  <a:lnTo>
                    <a:pt x="198" y="104"/>
                  </a:lnTo>
                  <a:lnTo>
                    <a:pt x="197" y="99"/>
                  </a:lnTo>
                  <a:lnTo>
                    <a:pt x="195" y="99"/>
                  </a:lnTo>
                  <a:lnTo>
                    <a:pt x="193" y="96"/>
                  </a:lnTo>
                  <a:lnTo>
                    <a:pt x="192" y="93"/>
                  </a:lnTo>
                  <a:lnTo>
                    <a:pt x="190" y="93"/>
                  </a:lnTo>
                  <a:lnTo>
                    <a:pt x="189" y="90"/>
                  </a:lnTo>
                  <a:lnTo>
                    <a:pt x="187" y="87"/>
                  </a:lnTo>
                  <a:lnTo>
                    <a:pt x="185" y="87"/>
                  </a:lnTo>
                  <a:lnTo>
                    <a:pt x="184" y="82"/>
                  </a:lnTo>
                  <a:lnTo>
                    <a:pt x="182" y="79"/>
                  </a:lnTo>
                  <a:lnTo>
                    <a:pt x="181" y="79"/>
                  </a:lnTo>
                  <a:lnTo>
                    <a:pt x="179" y="76"/>
                  </a:lnTo>
                  <a:lnTo>
                    <a:pt x="177" y="73"/>
                  </a:lnTo>
                  <a:lnTo>
                    <a:pt x="176" y="73"/>
                  </a:lnTo>
                  <a:lnTo>
                    <a:pt x="174" y="70"/>
                  </a:lnTo>
                  <a:lnTo>
                    <a:pt x="173" y="70"/>
                  </a:lnTo>
                  <a:lnTo>
                    <a:pt x="171" y="66"/>
                  </a:lnTo>
                  <a:lnTo>
                    <a:pt x="168" y="66"/>
                  </a:lnTo>
                  <a:lnTo>
                    <a:pt x="167" y="62"/>
                  </a:lnTo>
                  <a:lnTo>
                    <a:pt x="165" y="62"/>
                  </a:lnTo>
                  <a:lnTo>
                    <a:pt x="164" y="59"/>
                  </a:lnTo>
                  <a:lnTo>
                    <a:pt x="162" y="59"/>
                  </a:lnTo>
                  <a:lnTo>
                    <a:pt x="162" y="56"/>
                  </a:lnTo>
                  <a:lnTo>
                    <a:pt x="160" y="56"/>
                  </a:lnTo>
                  <a:lnTo>
                    <a:pt x="159" y="53"/>
                  </a:lnTo>
                  <a:lnTo>
                    <a:pt x="157" y="53"/>
                  </a:lnTo>
                  <a:lnTo>
                    <a:pt x="157" y="51"/>
                  </a:lnTo>
                  <a:lnTo>
                    <a:pt x="154" y="51"/>
                  </a:lnTo>
                  <a:lnTo>
                    <a:pt x="152" y="48"/>
                  </a:lnTo>
                  <a:lnTo>
                    <a:pt x="151" y="48"/>
                  </a:lnTo>
                  <a:lnTo>
                    <a:pt x="151" y="45"/>
                  </a:lnTo>
                  <a:lnTo>
                    <a:pt x="149" y="45"/>
                  </a:lnTo>
                  <a:lnTo>
                    <a:pt x="148" y="40"/>
                  </a:lnTo>
                  <a:lnTo>
                    <a:pt x="146" y="40"/>
                  </a:lnTo>
                  <a:lnTo>
                    <a:pt x="146" y="39"/>
                  </a:lnTo>
                  <a:lnTo>
                    <a:pt x="143" y="39"/>
                  </a:lnTo>
                  <a:lnTo>
                    <a:pt x="141" y="36"/>
                  </a:lnTo>
                  <a:lnTo>
                    <a:pt x="140" y="36"/>
                  </a:lnTo>
                  <a:lnTo>
                    <a:pt x="140" y="34"/>
                  </a:lnTo>
                  <a:lnTo>
                    <a:pt x="136" y="34"/>
                  </a:lnTo>
                  <a:lnTo>
                    <a:pt x="135" y="31"/>
                  </a:lnTo>
                  <a:lnTo>
                    <a:pt x="133" y="31"/>
                  </a:lnTo>
                  <a:lnTo>
                    <a:pt x="133" y="29"/>
                  </a:lnTo>
                  <a:lnTo>
                    <a:pt x="129" y="29"/>
                  </a:lnTo>
                  <a:lnTo>
                    <a:pt x="127" y="26"/>
                  </a:lnTo>
                  <a:lnTo>
                    <a:pt x="126" y="26"/>
                  </a:lnTo>
                  <a:lnTo>
                    <a:pt x="126" y="23"/>
                  </a:lnTo>
                  <a:lnTo>
                    <a:pt x="123" y="23"/>
                  </a:lnTo>
                  <a:lnTo>
                    <a:pt x="121" y="20"/>
                  </a:lnTo>
                  <a:lnTo>
                    <a:pt x="119" y="20"/>
                  </a:lnTo>
                  <a:lnTo>
                    <a:pt x="119" y="19"/>
                  </a:lnTo>
                  <a:lnTo>
                    <a:pt x="116" y="19"/>
                  </a:lnTo>
                  <a:lnTo>
                    <a:pt x="115" y="15"/>
                  </a:lnTo>
                  <a:lnTo>
                    <a:pt x="113" y="15"/>
                  </a:lnTo>
                  <a:lnTo>
                    <a:pt x="113" y="14"/>
                  </a:lnTo>
                  <a:lnTo>
                    <a:pt x="110" y="14"/>
                  </a:lnTo>
                  <a:lnTo>
                    <a:pt x="108" y="11"/>
                  </a:lnTo>
                  <a:lnTo>
                    <a:pt x="107" y="11"/>
                  </a:lnTo>
                  <a:lnTo>
                    <a:pt x="107" y="9"/>
                  </a:lnTo>
                  <a:lnTo>
                    <a:pt x="103" y="9"/>
                  </a:lnTo>
                  <a:lnTo>
                    <a:pt x="102" y="6"/>
                  </a:lnTo>
                  <a:lnTo>
                    <a:pt x="99" y="6"/>
                  </a:lnTo>
                  <a:lnTo>
                    <a:pt x="99" y="3"/>
                  </a:lnTo>
                  <a:lnTo>
                    <a:pt x="95" y="3"/>
                  </a:lnTo>
                  <a:lnTo>
                    <a:pt x="94"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96" name="Freeform 57"/>
            <p:cNvSpPr>
              <a:spLocks/>
            </p:cNvSpPr>
            <p:nvPr/>
          </p:nvSpPr>
          <p:spPr bwMode="auto">
            <a:xfrm>
              <a:off x="189" y="300"/>
              <a:ext cx="1" cy="3"/>
            </a:xfrm>
            <a:custGeom>
              <a:avLst/>
              <a:gdLst>
                <a:gd name="T0" fmla="*/ 0 w 7"/>
                <a:gd name="T1" fmla="*/ 0 h 22"/>
                <a:gd name="T2" fmla="*/ 0 w 7"/>
                <a:gd name="T3" fmla="*/ 0 h 22"/>
                <a:gd name="T4" fmla="*/ 0 w 7"/>
                <a:gd name="T5" fmla="*/ 0 h 22"/>
                <a:gd name="T6" fmla="*/ 0 w 7"/>
                <a:gd name="T7" fmla="*/ 0 h 22"/>
                <a:gd name="T8" fmla="*/ 0 w 7"/>
                <a:gd name="T9" fmla="*/ 0 h 22"/>
                <a:gd name="T10" fmla="*/ 0 w 7"/>
                <a:gd name="T11" fmla="*/ 0 h 22"/>
                <a:gd name="T12" fmla="*/ 0 w 7"/>
                <a:gd name="T13" fmla="*/ 0 h 22"/>
                <a:gd name="T14" fmla="*/ 0 w 7"/>
                <a:gd name="T15" fmla="*/ 0 h 22"/>
                <a:gd name="T16" fmla="*/ 0 w 7"/>
                <a:gd name="T17" fmla="*/ 0 h 22"/>
                <a:gd name="T18" fmla="*/ 0 w 7"/>
                <a:gd name="T19" fmla="*/ 0 h 22"/>
                <a:gd name="T20" fmla="*/ 0 w 7"/>
                <a:gd name="T21" fmla="*/ 0 h 22"/>
                <a:gd name="T22" fmla="*/ 0 w 7"/>
                <a:gd name="T23" fmla="*/ 0 h 22"/>
                <a:gd name="T24" fmla="*/ 0 w 7"/>
                <a:gd name="T25" fmla="*/ 0 h 22"/>
                <a:gd name="T26" fmla="*/ 0 w 7"/>
                <a:gd name="T27" fmla="*/ 0 h 22"/>
                <a:gd name="T28" fmla="*/ 0 w 7"/>
                <a:gd name="T29" fmla="*/ 0 h 22"/>
                <a:gd name="T30" fmla="*/ 0 w 7"/>
                <a:gd name="T31" fmla="*/ 0 h 22"/>
                <a:gd name="T32" fmla="*/ 0 w 7"/>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22">
                  <a:moveTo>
                    <a:pt x="0" y="0"/>
                  </a:moveTo>
                  <a:lnTo>
                    <a:pt x="0" y="7"/>
                  </a:lnTo>
                  <a:lnTo>
                    <a:pt x="1" y="7"/>
                  </a:lnTo>
                  <a:lnTo>
                    <a:pt x="1" y="14"/>
                  </a:lnTo>
                  <a:lnTo>
                    <a:pt x="4" y="14"/>
                  </a:lnTo>
                  <a:lnTo>
                    <a:pt x="4" y="19"/>
                  </a:lnTo>
                  <a:lnTo>
                    <a:pt x="5" y="19"/>
                  </a:lnTo>
                  <a:lnTo>
                    <a:pt x="5" y="22"/>
                  </a:lnTo>
                  <a:lnTo>
                    <a:pt x="7" y="22"/>
                  </a:lnTo>
                  <a:lnTo>
                    <a:pt x="7" y="17"/>
                  </a:lnTo>
                  <a:lnTo>
                    <a:pt x="5" y="17"/>
                  </a:lnTo>
                  <a:lnTo>
                    <a:pt x="5" y="10"/>
                  </a:lnTo>
                  <a:lnTo>
                    <a:pt x="4" y="10"/>
                  </a:lnTo>
                  <a:lnTo>
                    <a:pt x="4" y="7"/>
                  </a:lnTo>
                  <a:lnTo>
                    <a:pt x="1" y="7"/>
                  </a:lnTo>
                  <a:lnTo>
                    <a:pt x="1"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97" name="Rectangle 58"/>
            <p:cNvSpPr>
              <a:spLocks noChangeArrowheads="1"/>
            </p:cNvSpPr>
            <p:nvPr/>
          </p:nvSpPr>
          <p:spPr bwMode="auto">
            <a:xfrm>
              <a:off x="190" y="303"/>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98" name="Rectangle 59"/>
            <p:cNvSpPr>
              <a:spLocks noChangeArrowheads="1"/>
            </p:cNvSpPr>
            <p:nvPr/>
          </p:nvSpPr>
          <p:spPr bwMode="auto">
            <a:xfrm>
              <a:off x="190" y="305"/>
              <a:ext cx="0" cy="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99" name="Rectangle 60"/>
            <p:cNvSpPr>
              <a:spLocks noChangeArrowheads="1"/>
            </p:cNvSpPr>
            <p:nvPr/>
          </p:nvSpPr>
          <p:spPr bwMode="auto">
            <a:xfrm>
              <a:off x="190" y="306"/>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500" name="Rectangle 61"/>
            <p:cNvSpPr>
              <a:spLocks noChangeArrowheads="1"/>
            </p:cNvSpPr>
            <p:nvPr/>
          </p:nvSpPr>
          <p:spPr bwMode="auto">
            <a:xfrm>
              <a:off x="190" y="308"/>
              <a:ext cx="1"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501" name="Rectangle 62"/>
            <p:cNvSpPr>
              <a:spLocks noChangeArrowheads="1"/>
            </p:cNvSpPr>
            <p:nvPr/>
          </p:nvSpPr>
          <p:spPr bwMode="auto">
            <a:xfrm>
              <a:off x="191" y="311"/>
              <a:ext cx="0" cy="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pSp>
      <p:sp>
        <p:nvSpPr>
          <p:cNvPr id="26628" name="Rectangle 63"/>
          <p:cNvSpPr>
            <a:spLocks noChangeArrowheads="1"/>
          </p:cNvSpPr>
          <p:nvPr/>
        </p:nvSpPr>
        <p:spPr bwMode="auto">
          <a:xfrm>
            <a:off x="0" y="-73025"/>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6BF6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95338" eaLnBrk="0" hangingPunct="0">
              <a:defRPr sz="2400">
                <a:solidFill>
                  <a:schemeClr val="tx1"/>
                </a:solidFill>
                <a:latin typeface="Arial" panose="020B0604020202020204" pitchFamily="34" charset="0"/>
              </a:defRPr>
            </a:lvl1pPr>
            <a:lvl2pPr marL="742950" indent="-285750" defTabSz="795338" eaLnBrk="0" hangingPunct="0">
              <a:defRPr sz="2400">
                <a:solidFill>
                  <a:schemeClr val="tx1"/>
                </a:solidFill>
                <a:latin typeface="Arial" panose="020B0604020202020204" pitchFamily="34" charset="0"/>
              </a:defRPr>
            </a:lvl2pPr>
            <a:lvl3pPr marL="1143000" indent="-228600" defTabSz="795338" eaLnBrk="0" hangingPunct="0">
              <a:defRPr sz="2400">
                <a:solidFill>
                  <a:schemeClr val="tx1"/>
                </a:solidFill>
                <a:latin typeface="Arial" panose="020B0604020202020204" pitchFamily="34" charset="0"/>
              </a:defRPr>
            </a:lvl3pPr>
            <a:lvl4pPr marL="1600200" indent="-228600" defTabSz="795338" eaLnBrk="0" hangingPunct="0">
              <a:defRPr sz="2400">
                <a:solidFill>
                  <a:schemeClr val="tx1"/>
                </a:solidFill>
                <a:latin typeface="Arial" panose="020B0604020202020204" pitchFamily="34" charset="0"/>
              </a:defRPr>
            </a:lvl4pPr>
            <a:lvl5pPr marL="2057400" indent="-228600" defTabSz="795338" eaLnBrk="0" hangingPunct="0">
              <a:defRPr sz="2400">
                <a:solidFill>
                  <a:schemeClr val="tx1"/>
                </a:solidFill>
                <a:latin typeface="Arial" panose="020B0604020202020204" pitchFamily="34" charset="0"/>
              </a:defRPr>
            </a:lvl5pPr>
            <a:lvl6pPr marL="2514600" indent="-228600" defTabSz="79533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79533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79533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795338"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3200" b="1">
                <a:solidFill>
                  <a:srgbClr val="1D2F68"/>
                </a:solidFill>
              </a:rPr>
              <a:t>Safety Example Wake Turbulence Separations</a:t>
            </a:r>
          </a:p>
        </p:txBody>
      </p:sp>
      <p:sp>
        <p:nvSpPr>
          <p:cNvPr id="26629" name="Rectangle 64"/>
          <p:cNvSpPr>
            <a:spLocks noChangeArrowheads="1"/>
          </p:cNvSpPr>
          <p:nvPr/>
        </p:nvSpPr>
        <p:spPr bwMode="auto">
          <a:xfrm>
            <a:off x="533400" y="990600"/>
            <a:ext cx="8583613" cy="5014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30" name="Freeform 65"/>
          <p:cNvSpPr>
            <a:spLocks/>
          </p:cNvSpPr>
          <p:nvPr/>
        </p:nvSpPr>
        <p:spPr bwMode="auto">
          <a:xfrm>
            <a:off x="2627313" y="3811588"/>
            <a:ext cx="258762" cy="285750"/>
          </a:xfrm>
          <a:custGeom>
            <a:avLst/>
            <a:gdLst>
              <a:gd name="T0" fmla="*/ 2147483647 w 526"/>
              <a:gd name="T1" fmla="*/ 2147483647 h 717"/>
              <a:gd name="T2" fmla="*/ 2147483647 w 526"/>
              <a:gd name="T3" fmla="*/ 2147483647 h 717"/>
              <a:gd name="T4" fmla="*/ 2147483647 w 526"/>
              <a:gd name="T5" fmla="*/ 2147483647 h 717"/>
              <a:gd name="T6" fmla="*/ 2147483647 w 526"/>
              <a:gd name="T7" fmla="*/ 2147483647 h 717"/>
              <a:gd name="T8" fmla="*/ 2147483647 w 526"/>
              <a:gd name="T9" fmla="*/ 2147483647 h 717"/>
              <a:gd name="T10" fmla="*/ 2147483647 w 526"/>
              <a:gd name="T11" fmla="*/ 2147483647 h 717"/>
              <a:gd name="T12" fmla="*/ 2147483647 w 526"/>
              <a:gd name="T13" fmla="*/ 2147483647 h 717"/>
              <a:gd name="T14" fmla="*/ 2147483647 w 526"/>
              <a:gd name="T15" fmla="*/ 2147483647 h 717"/>
              <a:gd name="T16" fmla="*/ 2147483647 w 526"/>
              <a:gd name="T17" fmla="*/ 2147483647 h 717"/>
              <a:gd name="T18" fmla="*/ 2147483647 w 526"/>
              <a:gd name="T19" fmla="*/ 2147483647 h 717"/>
              <a:gd name="T20" fmla="*/ 2147483647 w 526"/>
              <a:gd name="T21" fmla="*/ 2147483647 h 717"/>
              <a:gd name="T22" fmla="*/ 2147483647 w 526"/>
              <a:gd name="T23" fmla="*/ 2147483647 h 717"/>
              <a:gd name="T24" fmla="*/ 2147483647 w 526"/>
              <a:gd name="T25" fmla="*/ 2147483647 h 717"/>
              <a:gd name="T26" fmla="*/ 2147483647 w 526"/>
              <a:gd name="T27" fmla="*/ 2147483647 h 717"/>
              <a:gd name="T28" fmla="*/ 2147483647 w 526"/>
              <a:gd name="T29" fmla="*/ 2147483647 h 717"/>
              <a:gd name="T30" fmla="*/ 2147483647 w 526"/>
              <a:gd name="T31" fmla="*/ 2147483647 h 717"/>
              <a:gd name="T32" fmla="*/ 2147483647 w 526"/>
              <a:gd name="T33" fmla="*/ 2147483647 h 717"/>
              <a:gd name="T34" fmla="*/ 2147483647 w 526"/>
              <a:gd name="T35" fmla="*/ 2147483647 h 717"/>
              <a:gd name="T36" fmla="*/ 2147483647 w 526"/>
              <a:gd name="T37" fmla="*/ 2147483647 h 717"/>
              <a:gd name="T38" fmla="*/ 0 w 526"/>
              <a:gd name="T39" fmla="*/ 2147483647 h 717"/>
              <a:gd name="T40" fmla="*/ 2147483647 w 526"/>
              <a:gd name="T41" fmla="*/ 2147483647 h 717"/>
              <a:gd name="T42" fmla="*/ 2147483647 w 526"/>
              <a:gd name="T43" fmla="*/ 2147483647 h 717"/>
              <a:gd name="T44" fmla="*/ 2147483647 w 526"/>
              <a:gd name="T45" fmla="*/ 0 h 717"/>
              <a:gd name="T46" fmla="*/ 2147483647 w 526"/>
              <a:gd name="T47" fmla="*/ 2147483647 h 717"/>
              <a:gd name="T48" fmla="*/ 2147483647 w 526"/>
              <a:gd name="T49" fmla="*/ 2147483647 h 717"/>
              <a:gd name="T50" fmla="*/ 2147483647 w 526"/>
              <a:gd name="T51" fmla="*/ 2147483647 h 717"/>
              <a:gd name="T52" fmla="*/ 2147483647 w 526"/>
              <a:gd name="T53" fmla="*/ 2147483647 h 717"/>
              <a:gd name="T54" fmla="*/ 2147483647 w 526"/>
              <a:gd name="T55" fmla="*/ 2147483647 h 717"/>
              <a:gd name="T56" fmla="*/ 2147483647 w 526"/>
              <a:gd name="T57" fmla="*/ 2147483647 h 717"/>
              <a:gd name="T58" fmla="*/ 2147483647 w 526"/>
              <a:gd name="T59" fmla="*/ 2147483647 h 717"/>
              <a:gd name="T60" fmla="*/ 2147483647 w 526"/>
              <a:gd name="T61" fmla="*/ 2147483647 h 717"/>
              <a:gd name="T62" fmla="*/ 2147483647 w 526"/>
              <a:gd name="T63" fmla="*/ 2147483647 h 717"/>
              <a:gd name="T64" fmla="*/ 2147483647 w 526"/>
              <a:gd name="T65" fmla="*/ 2147483647 h 717"/>
              <a:gd name="T66" fmla="*/ 2147483647 w 526"/>
              <a:gd name="T67" fmla="*/ 2147483647 h 717"/>
              <a:gd name="T68" fmla="*/ 2147483647 w 526"/>
              <a:gd name="T69" fmla="*/ 2147483647 h 717"/>
              <a:gd name="T70" fmla="*/ 2147483647 w 526"/>
              <a:gd name="T71" fmla="*/ 2147483647 h 717"/>
              <a:gd name="T72" fmla="*/ 2147483647 w 526"/>
              <a:gd name="T73" fmla="*/ 2147483647 h 717"/>
              <a:gd name="T74" fmla="*/ 2147483647 w 526"/>
              <a:gd name="T75" fmla="*/ 2147483647 h 717"/>
              <a:gd name="T76" fmla="*/ 2147483647 w 526"/>
              <a:gd name="T77" fmla="*/ 2147483647 h 7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26" h="717">
                <a:moveTo>
                  <a:pt x="526" y="364"/>
                </a:moveTo>
                <a:lnTo>
                  <a:pt x="497" y="376"/>
                </a:lnTo>
                <a:lnTo>
                  <a:pt x="468" y="393"/>
                </a:lnTo>
                <a:lnTo>
                  <a:pt x="439" y="410"/>
                </a:lnTo>
                <a:lnTo>
                  <a:pt x="410" y="429"/>
                </a:lnTo>
                <a:lnTo>
                  <a:pt x="380" y="450"/>
                </a:lnTo>
                <a:lnTo>
                  <a:pt x="350" y="472"/>
                </a:lnTo>
                <a:lnTo>
                  <a:pt x="320" y="495"/>
                </a:lnTo>
                <a:lnTo>
                  <a:pt x="292" y="519"/>
                </a:lnTo>
                <a:lnTo>
                  <a:pt x="262" y="543"/>
                </a:lnTo>
                <a:lnTo>
                  <a:pt x="234" y="568"/>
                </a:lnTo>
                <a:lnTo>
                  <a:pt x="205" y="594"/>
                </a:lnTo>
                <a:lnTo>
                  <a:pt x="179" y="618"/>
                </a:lnTo>
                <a:lnTo>
                  <a:pt x="153" y="644"/>
                </a:lnTo>
                <a:lnTo>
                  <a:pt x="128" y="668"/>
                </a:lnTo>
                <a:lnTo>
                  <a:pt x="105" y="693"/>
                </a:lnTo>
                <a:lnTo>
                  <a:pt x="83" y="717"/>
                </a:lnTo>
                <a:lnTo>
                  <a:pt x="131" y="510"/>
                </a:lnTo>
                <a:lnTo>
                  <a:pt x="2" y="510"/>
                </a:lnTo>
                <a:lnTo>
                  <a:pt x="0" y="364"/>
                </a:lnTo>
                <a:lnTo>
                  <a:pt x="2" y="217"/>
                </a:lnTo>
                <a:lnTo>
                  <a:pt x="131" y="217"/>
                </a:lnTo>
                <a:lnTo>
                  <a:pt x="83" y="0"/>
                </a:lnTo>
                <a:lnTo>
                  <a:pt x="105" y="23"/>
                </a:lnTo>
                <a:lnTo>
                  <a:pt x="128" y="47"/>
                </a:lnTo>
                <a:lnTo>
                  <a:pt x="153" y="73"/>
                </a:lnTo>
                <a:lnTo>
                  <a:pt x="179" y="99"/>
                </a:lnTo>
                <a:lnTo>
                  <a:pt x="205" y="125"/>
                </a:lnTo>
                <a:lnTo>
                  <a:pt x="234" y="150"/>
                </a:lnTo>
                <a:lnTo>
                  <a:pt x="262" y="176"/>
                </a:lnTo>
                <a:lnTo>
                  <a:pt x="292" y="202"/>
                </a:lnTo>
                <a:lnTo>
                  <a:pt x="320" y="226"/>
                </a:lnTo>
                <a:lnTo>
                  <a:pt x="350" y="250"/>
                </a:lnTo>
                <a:lnTo>
                  <a:pt x="380" y="274"/>
                </a:lnTo>
                <a:lnTo>
                  <a:pt x="410" y="294"/>
                </a:lnTo>
                <a:lnTo>
                  <a:pt x="439" y="315"/>
                </a:lnTo>
                <a:lnTo>
                  <a:pt x="468" y="333"/>
                </a:lnTo>
                <a:lnTo>
                  <a:pt x="497" y="349"/>
                </a:lnTo>
                <a:lnTo>
                  <a:pt x="526" y="36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31" name="Freeform 66"/>
          <p:cNvSpPr>
            <a:spLocks/>
          </p:cNvSpPr>
          <p:nvPr/>
        </p:nvSpPr>
        <p:spPr bwMode="auto">
          <a:xfrm>
            <a:off x="2466975" y="5213350"/>
            <a:ext cx="255588" cy="284163"/>
          </a:xfrm>
          <a:custGeom>
            <a:avLst/>
            <a:gdLst>
              <a:gd name="T0" fmla="*/ 2147483647 w 525"/>
              <a:gd name="T1" fmla="*/ 2147483647 h 717"/>
              <a:gd name="T2" fmla="*/ 2147483647 w 525"/>
              <a:gd name="T3" fmla="*/ 2147483647 h 717"/>
              <a:gd name="T4" fmla="*/ 2147483647 w 525"/>
              <a:gd name="T5" fmla="*/ 2147483647 h 717"/>
              <a:gd name="T6" fmla="*/ 2147483647 w 525"/>
              <a:gd name="T7" fmla="*/ 2147483647 h 717"/>
              <a:gd name="T8" fmla="*/ 2147483647 w 525"/>
              <a:gd name="T9" fmla="*/ 2147483647 h 717"/>
              <a:gd name="T10" fmla="*/ 2147483647 w 525"/>
              <a:gd name="T11" fmla="*/ 2147483647 h 717"/>
              <a:gd name="T12" fmla="*/ 2147483647 w 525"/>
              <a:gd name="T13" fmla="*/ 2147483647 h 717"/>
              <a:gd name="T14" fmla="*/ 2147483647 w 525"/>
              <a:gd name="T15" fmla="*/ 2147483647 h 717"/>
              <a:gd name="T16" fmla="*/ 2147483647 w 525"/>
              <a:gd name="T17" fmla="*/ 2147483647 h 717"/>
              <a:gd name="T18" fmla="*/ 2147483647 w 525"/>
              <a:gd name="T19" fmla="*/ 2147483647 h 717"/>
              <a:gd name="T20" fmla="*/ 2147483647 w 525"/>
              <a:gd name="T21" fmla="*/ 2147483647 h 717"/>
              <a:gd name="T22" fmla="*/ 2147483647 w 525"/>
              <a:gd name="T23" fmla="*/ 2147483647 h 717"/>
              <a:gd name="T24" fmla="*/ 2147483647 w 525"/>
              <a:gd name="T25" fmla="*/ 2147483647 h 717"/>
              <a:gd name="T26" fmla="*/ 2147483647 w 525"/>
              <a:gd name="T27" fmla="*/ 2147483647 h 717"/>
              <a:gd name="T28" fmla="*/ 2147483647 w 525"/>
              <a:gd name="T29" fmla="*/ 2147483647 h 717"/>
              <a:gd name="T30" fmla="*/ 2147483647 w 525"/>
              <a:gd name="T31" fmla="*/ 2147483647 h 717"/>
              <a:gd name="T32" fmla="*/ 2147483647 w 525"/>
              <a:gd name="T33" fmla="*/ 2147483647 h 717"/>
              <a:gd name="T34" fmla="*/ 2147483647 w 525"/>
              <a:gd name="T35" fmla="*/ 2147483647 h 717"/>
              <a:gd name="T36" fmla="*/ 2147483647 w 525"/>
              <a:gd name="T37" fmla="*/ 2147483647 h 717"/>
              <a:gd name="T38" fmla="*/ 0 w 525"/>
              <a:gd name="T39" fmla="*/ 2147483647 h 717"/>
              <a:gd name="T40" fmla="*/ 2147483647 w 525"/>
              <a:gd name="T41" fmla="*/ 2147483647 h 717"/>
              <a:gd name="T42" fmla="*/ 2147483647 w 525"/>
              <a:gd name="T43" fmla="*/ 2147483647 h 717"/>
              <a:gd name="T44" fmla="*/ 2147483647 w 525"/>
              <a:gd name="T45" fmla="*/ 0 h 717"/>
              <a:gd name="T46" fmla="*/ 2147483647 w 525"/>
              <a:gd name="T47" fmla="*/ 2147483647 h 717"/>
              <a:gd name="T48" fmla="*/ 2147483647 w 525"/>
              <a:gd name="T49" fmla="*/ 2147483647 h 717"/>
              <a:gd name="T50" fmla="*/ 2147483647 w 525"/>
              <a:gd name="T51" fmla="*/ 2147483647 h 717"/>
              <a:gd name="T52" fmla="*/ 2147483647 w 525"/>
              <a:gd name="T53" fmla="*/ 2147483647 h 717"/>
              <a:gd name="T54" fmla="*/ 2147483647 w 525"/>
              <a:gd name="T55" fmla="*/ 2147483647 h 717"/>
              <a:gd name="T56" fmla="*/ 2147483647 w 525"/>
              <a:gd name="T57" fmla="*/ 2147483647 h 717"/>
              <a:gd name="T58" fmla="*/ 2147483647 w 525"/>
              <a:gd name="T59" fmla="*/ 2147483647 h 717"/>
              <a:gd name="T60" fmla="*/ 2147483647 w 525"/>
              <a:gd name="T61" fmla="*/ 2147483647 h 717"/>
              <a:gd name="T62" fmla="*/ 2147483647 w 525"/>
              <a:gd name="T63" fmla="*/ 2147483647 h 717"/>
              <a:gd name="T64" fmla="*/ 2147483647 w 525"/>
              <a:gd name="T65" fmla="*/ 2147483647 h 717"/>
              <a:gd name="T66" fmla="*/ 2147483647 w 525"/>
              <a:gd name="T67" fmla="*/ 2147483647 h 717"/>
              <a:gd name="T68" fmla="*/ 2147483647 w 525"/>
              <a:gd name="T69" fmla="*/ 2147483647 h 717"/>
              <a:gd name="T70" fmla="*/ 2147483647 w 525"/>
              <a:gd name="T71" fmla="*/ 2147483647 h 717"/>
              <a:gd name="T72" fmla="*/ 2147483647 w 525"/>
              <a:gd name="T73" fmla="*/ 2147483647 h 717"/>
              <a:gd name="T74" fmla="*/ 2147483647 w 525"/>
              <a:gd name="T75" fmla="*/ 2147483647 h 717"/>
              <a:gd name="T76" fmla="*/ 2147483647 w 525"/>
              <a:gd name="T77" fmla="*/ 2147483647 h 7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25" h="717">
                <a:moveTo>
                  <a:pt x="525" y="362"/>
                </a:moveTo>
                <a:lnTo>
                  <a:pt x="496" y="375"/>
                </a:lnTo>
                <a:lnTo>
                  <a:pt x="468" y="392"/>
                </a:lnTo>
                <a:lnTo>
                  <a:pt x="439" y="409"/>
                </a:lnTo>
                <a:lnTo>
                  <a:pt x="409" y="428"/>
                </a:lnTo>
                <a:lnTo>
                  <a:pt x="380" y="450"/>
                </a:lnTo>
                <a:lnTo>
                  <a:pt x="351" y="471"/>
                </a:lnTo>
                <a:lnTo>
                  <a:pt x="321" y="495"/>
                </a:lnTo>
                <a:lnTo>
                  <a:pt x="291" y="518"/>
                </a:lnTo>
                <a:lnTo>
                  <a:pt x="262" y="542"/>
                </a:lnTo>
                <a:lnTo>
                  <a:pt x="234" y="568"/>
                </a:lnTo>
                <a:lnTo>
                  <a:pt x="206" y="594"/>
                </a:lnTo>
                <a:lnTo>
                  <a:pt x="179" y="618"/>
                </a:lnTo>
                <a:lnTo>
                  <a:pt x="154" y="644"/>
                </a:lnTo>
                <a:lnTo>
                  <a:pt x="129" y="668"/>
                </a:lnTo>
                <a:lnTo>
                  <a:pt x="105" y="693"/>
                </a:lnTo>
                <a:lnTo>
                  <a:pt x="84" y="717"/>
                </a:lnTo>
                <a:lnTo>
                  <a:pt x="131" y="510"/>
                </a:lnTo>
                <a:lnTo>
                  <a:pt x="2" y="510"/>
                </a:lnTo>
                <a:lnTo>
                  <a:pt x="0" y="362"/>
                </a:lnTo>
                <a:lnTo>
                  <a:pt x="2" y="216"/>
                </a:lnTo>
                <a:lnTo>
                  <a:pt x="131" y="216"/>
                </a:lnTo>
                <a:lnTo>
                  <a:pt x="84" y="0"/>
                </a:lnTo>
                <a:lnTo>
                  <a:pt x="105" y="23"/>
                </a:lnTo>
                <a:lnTo>
                  <a:pt x="129" y="47"/>
                </a:lnTo>
                <a:lnTo>
                  <a:pt x="154" y="73"/>
                </a:lnTo>
                <a:lnTo>
                  <a:pt x="179" y="99"/>
                </a:lnTo>
                <a:lnTo>
                  <a:pt x="206" y="124"/>
                </a:lnTo>
                <a:lnTo>
                  <a:pt x="234" y="150"/>
                </a:lnTo>
                <a:lnTo>
                  <a:pt x="262" y="176"/>
                </a:lnTo>
                <a:lnTo>
                  <a:pt x="291" y="202"/>
                </a:lnTo>
                <a:lnTo>
                  <a:pt x="321" y="226"/>
                </a:lnTo>
                <a:lnTo>
                  <a:pt x="351" y="249"/>
                </a:lnTo>
                <a:lnTo>
                  <a:pt x="380" y="272"/>
                </a:lnTo>
                <a:lnTo>
                  <a:pt x="409" y="294"/>
                </a:lnTo>
                <a:lnTo>
                  <a:pt x="439" y="313"/>
                </a:lnTo>
                <a:lnTo>
                  <a:pt x="468" y="331"/>
                </a:lnTo>
                <a:lnTo>
                  <a:pt x="496" y="348"/>
                </a:lnTo>
                <a:lnTo>
                  <a:pt x="525" y="362"/>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32" name="Rectangle 67"/>
          <p:cNvSpPr>
            <a:spLocks noChangeArrowheads="1"/>
          </p:cNvSpPr>
          <p:nvPr/>
        </p:nvSpPr>
        <p:spPr bwMode="auto">
          <a:xfrm>
            <a:off x="2466975" y="5300663"/>
            <a:ext cx="76200" cy="1127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33" name="Rectangle 68"/>
          <p:cNvSpPr>
            <a:spLocks noChangeArrowheads="1"/>
          </p:cNvSpPr>
          <p:nvPr/>
        </p:nvSpPr>
        <p:spPr bwMode="auto">
          <a:xfrm>
            <a:off x="2357438" y="5300663"/>
            <a:ext cx="73025" cy="1127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34" name="Rectangle 69"/>
          <p:cNvSpPr>
            <a:spLocks noChangeArrowheads="1"/>
          </p:cNvSpPr>
          <p:nvPr/>
        </p:nvSpPr>
        <p:spPr bwMode="auto">
          <a:xfrm>
            <a:off x="2276475" y="5300663"/>
            <a:ext cx="42863" cy="1127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35" name="Rectangle 70"/>
          <p:cNvSpPr>
            <a:spLocks noChangeArrowheads="1"/>
          </p:cNvSpPr>
          <p:nvPr/>
        </p:nvSpPr>
        <p:spPr bwMode="auto">
          <a:xfrm>
            <a:off x="2203450" y="5300663"/>
            <a:ext cx="31750" cy="1127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36" name="Rectangle 71"/>
          <p:cNvSpPr>
            <a:spLocks noChangeArrowheads="1"/>
          </p:cNvSpPr>
          <p:nvPr/>
        </p:nvSpPr>
        <p:spPr bwMode="auto">
          <a:xfrm>
            <a:off x="2136775" y="5300663"/>
            <a:ext cx="11113" cy="1127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pSp>
        <p:nvGrpSpPr>
          <p:cNvPr id="26637" name="Group 72"/>
          <p:cNvGrpSpPr>
            <a:grpSpLocks/>
          </p:cNvGrpSpPr>
          <p:nvPr/>
        </p:nvGrpSpPr>
        <p:grpSpPr bwMode="auto">
          <a:xfrm>
            <a:off x="449263" y="1220788"/>
            <a:ext cx="2389187" cy="2549525"/>
            <a:chOff x="765" y="876"/>
            <a:chExt cx="1581" cy="1606"/>
          </a:xfrm>
        </p:grpSpPr>
        <p:sp>
          <p:nvSpPr>
            <p:cNvPr id="27183" name="Line 73"/>
            <p:cNvSpPr>
              <a:spLocks noChangeShapeType="1"/>
            </p:cNvSpPr>
            <p:nvPr/>
          </p:nvSpPr>
          <p:spPr bwMode="auto">
            <a:xfrm>
              <a:off x="1356" y="1699"/>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84" name="Freeform 74"/>
            <p:cNvSpPr>
              <a:spLocks/>
            </p:cNvSpPr>
            <p:nvPr/>
          </p:nvSpPr>
          <p:spPr bwMode="auto">
            <a:xfrm>
              <a:off x="1332" y="1746"/>
              <a:ext cx="47" cy="78"/>
            </a:xfrm>
            <a:custGeom>
              <a:avLst/>
              <a:gdLst>
                <a:gd name="T0" fmla="*/ 1 w 146"/>
                <a:gd name="T1" fmla="*/ 0 h 314"/>
                <a:gd name="T2" fmla="*/ 0 w 146"/>
                <a:gd name="T3" fmla="*/ 0 h 314"/>
                <a:gd name="T4" fmla="*/ 1 w 146"/>
                <a:gd name="T5" fmla="*/ 1 h 314"/>
                <a:gd name="T6" fmla="*/ 2 w 146"/>
                <a:gd name="T7" fmla="*/ 1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314">
                  <a:moveTo>
                    <a:pt x="76" y="0"/>
                  </a:moveTo>
                  <a:lnTo>
                    <a:pt x="0" y="28"/>
                  </a:lnTo>
                  <a:lnTo>
                    <a:pt x="70" y="314"/>
                  </a:lnTo>
                  <a:lnTo>
                    <a:pt x="146" y="28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85" name="Line 75"/>
            <p:cNvSpPr>
              <a:spLocks noChangeShapeType="1"/>
            </p:cNvSpPr>
            <p:nvPr/>
          </p:nvSpPr>
          <p:spPr bwMode="auto">
            <a:xfrm flipH="1">
              <a:off x="1343" y="1782"/>
              <a:ext cx="24"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86" name="Freeform 76"/>
            <p:cNvSpPr>
              <a:spLocks/>
            </p:cNvSpPr>
            <p:nvPr/>
          </p:nvSpPr>
          <p:spPr bwMode="auto">
            <a:xfrm>
              <a:off x="1359" y="1823"/>
              <a:ext cx="51" cy="10"/>
            </a:xfrm>
            <a:custGeom>
              <a:avLst/>
              <a:gdLst>
                <a:gd name="T0" fmla="*/ 0 w 158"/>
                <a:gd name="T1" fmla="*/ 0 h 38"/>
                <a:gd name="T2" fmla="*/ 0 w 158"/>
                <a:gd name="T3" fmla="*/ 0 h 38"/>
                <a:gd name="T4" fmla="*/ 2 w 158"/>
                <a:gd name="T5" fmla="*/ 0 h 38"/>
                <a:gd name="T6" fmla="*/ 0 60000 65536"/>
                <a:gd name="T7" fmla="*/ 0 60000 65536"/>
                <a:gd name="T8" fmla="*/ 0 60000 65536"/>
              </a:gdLst>
              <a:ahLst/>
              <a:cxnLst>
                <a:cxn ang="T6">
                  <a:pos x="T0" y="T1"/>
                </a:cxn>
                <a:cxn ang="T7">
                  <a:pos x="T2" y="T3"/>
                </a:cxn>
                <a:cxn ang="T8">
                  <a:pos x="T4" y="T5"/>
                </a:cxn>
              </a:cxnLst>
              <a:rect l="0" t="0" r="r" b="b"/>
              <a:pathLst>
                <a:path w="158" h="38">
                  <a:moveTo>
                    <a:pt x="0" y="0"/>
                  </a:moveTo>
                  <a:lnTo>
                    <a:pt x="9" y="38"/>
                  </a:lnTo>
                  <a:lnTo>
                    <a:pt x="158" y="3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87" name="Freeform 77"/>
            <p:cNvSpPr>
              <a:spLocks/>
            </p:cNvSpPr>
            <p:nvPr/>
          </p:nvSpPr>
          <p:spPr bwMode="auto">
            <a:xfrm>
              <a:off x="1381" y="1833"/>
              <a:ext cx="40" cy="29"/>
            </a:xfrm>
            <a:custGeom>
              <a:avLst/>
              <a:gdLst>
                <a:gd name="T0" fmla="*/ 0 w 122"/>
                <a:gd name="T1" fmla="*/ 0 h 115"/>
                <a:gd name="T2" fmla="*/ 0 w 122"/>
                <a:gd name="T3" fmla="*/ 1 h 115"/>
                <a:gd name="T4" fmla="*/ 1 w 122"/>
                <a:gd name="T5" fmla="*/ 1 h 115"/>
                <a:gd name="T6" fmla="*/ 0 60000 65536"/>
                <a:gd name="T7" fmla="*/ 0 60000 65536"/>
                <a:gd name="T8" fmla="*/ 0 60000 65536"/>
              </a:gdLst>
              <a:ahLst/>
              <a:cxnLst>
                <a:cxn ang="T6">
                  <a:pos x="T0" y="T1"/>
                </a:cxn>
                <a:cxn ang="T7">
                  <a:pos x="T2" y="T3"/>
                </a:cxn>
                <a:cxn ang="T8">
                  <a:pos x="T4" y="T5"/>
                </a:cxn>
              </a:cxnLst>
              <a:rect l="0" t="0" r="r" b="b"/>
              <a:pathLst>
                <a:path w="122" h="115">
                  <a:moveTo>
                    <a:pt x="0" y="0"/>
                  </a:moveTo>
                  <a:lnTo>
                    <a:pt x="0" y="115"/>
                  </a:lnTo>
                  <a:lnTo>
                    <a:pt x="122" y="11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88" name="Line 78"/>
            <p:cNvSpPr>
              <a:spLocks noChangeShapeType="1"/>
            </p:cNvSpPr>
            <p:nvPr/>
          </p:nvSpPr>
          <p:spPr bwMode="auto">
            <a:xfrm>
              <a:off x="1381" y="1862"/>
              <a:ext cx="8"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89" name="Line 79"/>
            <p:cNvSpPr>
              <a:spLocks noChangeShapeType="1"/>
            </p:cNvSpPr>
            <p:nvPr/>
          </p:nvSpPr>
          <p:spPr bwMode="auto">
            <a:xfrm>
              <a:off x="1398" y="1862"/>
              <a:ext cx="88" cy="1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90" name="Line 80"/>
            <p:cNvSpPr>
              <a:spLocks noChangeShapeType="1"/>
            </p:cNvSpPr>
            <p:nvPr/>
          </p:nvSpPr>
          <p:spPr bwMode="auto">
            <a:xfrm flipH="1">
              <a:off x="1403" y="1890"/>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91" name="Line 81"/>
            <p:cNvSpPr>
              <a:spLocks noChangeShapeType="1"/>
            </p:cNvSpPr>
            <p:nvPr/>
          </p:nvSpPr>
          <p:spPr bwMode="auto">
            <a:xfrm flipH="1">
              <a:off x="1421" y="1916"/>
              <a:ext cx="14"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92" name="Line 82"/>
            <p:cNvSpPr>
              <a:spLocks noChangeShapeType="1"/>
            </p:cNvSpPr>
            <p:nvPr/>
          </p:nvSpPr>
          <p:spPr bwMode="auto">
            <a:xfrm flipH="1">
              <a:off x="1440" y="1944"/>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93" name="Freeform 83"/>
            <p:cNvSpPr>
              <a:spLocks/>
            </p:cNvSpPr>
            <p:nvPr/>
          </p:nvSpPr>
          <p:spPr bwMode="auto">
            <a:xfrm>
              <a:off x="1385" y="1866"/>
              <a:ext cx="86" cy="112"/>
            </a:xfrm>
            <a:custGeom>
              <a:avLst/>
              <a:gdLst>
                <a:gd name="T0" fmla="*/ 3 w 265"/>
                <a:gd name="T1" fmla="*/ 1 h 451"/>
                <a:gd name="T2" fmla="*/ 2 w 265"/>
                <a:gd name="T3" fmla="*/ 2 h 451"/>
                <a:gd name="T4" fmla="*/ 2 w 265"/>
                <a:gd name="T5" fmla="*/ 2 h 451"/>
                <a:gd name="T6" fmla="*/ 0 w 265"/>
                <a:gd name="T7" fmla="*/ 0 h 451"/>
                <a:gd name="T8" fmla="*/ 1 w 265"/>
                <a:gd name="T9" fmla="*/ 0 h 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451">
                  <a:moveTo>
                    <a:pt x="265" y="415"/>
                  </a:moveTo>
                  <a:lnTo>
                    <a:pt x="223" y="451"/>
                  </a:lnTo>
                  <a:lnTo>
                    <a:pt x="221" y="449"/>
                  </a:lnTo>
                  <a:lnTo>
                    <a:pt x="0" y="36"/>
                  </a:lnTo>
                  <a:lnTo>
                    <a:pt x="4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94" name="Freeform 84"/>
            <p:cNvSpPr>
              <a:spLocks/>
            </p:cNvSpPr>
            <p:nvPr/>
          </p:nvSpPr>
          <p:spPr bwMode="auto">
            <a:xfrm>
              <a:off x="1461" y="1977"/>
              <a:ext cx="36" cy="13"/>
            </a:xfrm>
            <a:custGeom>
              <a:avLst/>
              <a:gdLst>
                <a:gd name="T0" fmla="*/ 0 w 115"/>
                <a:gd name="T1" fmla="*/ 0 h 54"/>
                <a:gd name="T2" fmla="*/ 0 w 115"/>
                <a:gd name="T3" fmla="*/ 0 h 54"/>
                <a:gd name="T4" fmla="*/ 1 w 115"/>
                <a:gd name="T5" fmla="*/ 0 h 54"/>
                <a:gd name="T6" fmla="*/ 0 60000 65536"/>
                <a:gd name="T7" fmla="*/ 0 60000 65536"/>
                <a:gd name="T8" fmla="*/ 0 60000 65536"/>
              </a:gdLst>
              <a:ahLst/>
              <a:cxnLst>
                <a:cxn ang="T6">
                  <a:pos x="T0" y="T1"/>
                </a:cxn>
                <a:cxn ang="T7">
                  <a:pos x="T2" y="T3"/>
                </a:cxn>
                <a:cxn ang="T8">
                  <a:pos x="T4" y="T5"/>
                </a:cxn>
              </a:cxnLst>
              <a:rect l="0" t="0" r="r" b="b"/>
              <a:pathLst>
                <a:path w="115" h="54">
                  <a:moveTo>
                    <a:pt x="0" y="0"/>
                  </a:moveTo>
                  <a:lnTo>
                    <a:pt x="27" y="54"/>
                  </a:lnTo>
                  <a:lnTo>
                    <a:pt x="115" y="5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95" name="Line 85"/>
            <p:cNvSpPr>
              <a:spLocks noChangeShapeType="1"/>
            </p:cNvSpPr>
            <p:nvPr/>
          </p:nvSpPr>
          <p:spPr bwMode="auto">
            <a:xfrm>
              <a:off x="1410" y="1862"/>
              <a:ext cx="82" cy="1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96" name="Freeform 86"/>
            <p:cNvSpPr>
              <a:spLocks/>
            </p:cNvSpPr>
            <p:nvPr/>
          </p:nvSpPr>
          <p:spPr bwMode="auto">
            <a:xfrm>
              <a:off x="1474" y="1991"/>
              <a:ext cx="99" cy="124"/>
            </a:xfrm>
            <a:custGeom>
              <a:avLst/>
              <a:gdLst>
                <a:gd name="T0" fmla="*/ 0 w 302"/>
                <a:gd name="T1" fmla="*/ 0 h 499"/>
                <a:gd name="T2" fmla="*/ 3 w 302"/>
                <a:gd name="T3" fmla="*/ 2 h 499"/>
                <a:gd name="T4" fmla="*/ 3 w 302"/>
                <a:gd name="T5" fmla="*/ 2 h 499"/>
                <a:gd name="T6" fmla="*/ 0 60000 65536"/>
                <a:gd name="T7" fmla="*/ 0 60000 65536"/>
                <a:gd name="T8" fmla="*/ 0 60000 65536"/>
              </a:gdLst>
              <a:ahLst/>
              <a:cxnLst>
                <a:cxn ang="T6">
                  <a:pos x="T0" y="T1"/>
                </a:cxn>
                <a:cxn ang="T7">
                  <a:pos x="T2" y="T3"/>
                </a:cxn>
                <a:cxn ang="T8">
                  <a:pos x="T4" y="T5"/>
                </a:cxn>
              </a:cxnLst>
              <a:rect l="0" t="0" r="r" b="b"/>
              <a:pathLst>
                <a:path w="302" h="499">
                  <a:moveTo>
                    <a:pt x="0" y="0"/>
                  </a:moveTo>
                  <a:lnTo>
                    <a:pt x="259" y="499"/>
                  </a:lnTo>
                  <a:lnTo>
                    <a:pt x="302" y="49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97" name="Freeform 87"/>
            <p:cNvSpPr>
              <a:spLocks/>
            </p:cNvSpPr>
            <p:nvPr/>
          </p:nvSpPr>
          <p:spPr bwMode="auto">
            <a:xfrm>
              <a:off x="1581" y="2132"/>
              <a:ext cx="43" cy="2"/>
            </a:xfrm>
            <a:custGeom>
              <a:avLst/>
              <a:gdLst>
                <a:gd name="T0" fmla="*/ 0 w 132"/>
                <a:gd name="T1" fmla="*/ 0 h 10"/>
                <a:gd name="T2" fmla="*/ 0 w 132"/>
                <a:gd name="T3" fmla="*/ 0 h 10"/>
                <a:gd name="T4" fmla="*/ 0 w 132"/>
                <a:gd name="T5" fmla="*/ 0 h 10"/>
                <a:gd name="T6" fmla="*/ 0 w 132"/>
                <a:gd name="T7" fmla="*/ 0 h 10"/>
                <a:gd name="T8" fmla="*/ 0 w 132"/>
                <a:gd name="T9" fmla="*/ 0 h 10"/>
                <a:gd name="T10" fmla="*/ 0 w 132"/>
                <a:gd name="T11" fmla="*/ 0 h 10"/>
                <a:gd name="T12" fmla="*/ 0 w 132"/>
                <a:gd name="T13" fmla="*/ 0 h 10"/>
                <a:gd name="T14" fmla="*/ 0 w 132"/>
                <a:gd name="T15" fmla="*/ 0 h 10"/>
                <a:gd name="T16" fmla="*/ 1 w 132"/>
                <a:gd name="T17" fmla="*/ 0 h 10"/>
                <a:gd name="T18" fmla="*/ 1 w 132"/>
                <a:gd name="T19" fmla="*/ 0 h 10"/>
                <a:gd name="T20" fmla="*/ 1 w 132"/>
                <a:gd name="T21" fmla="*/ 0 h 10"/>
                <a:gd name="T22" fmla="*/ 1 w 132"/>
                <a:gd name="T23" fmla="*/ 0 h 10"/>
                <a:gd name="T24" fmla="*/ 1 w 132"/>
                <a:gd name="T25" fmla="*/ 0 h 10"/>
                <a:gd name="T26" fmla="*/ 1 w 132"/>
                <a:gd name="T27" fmla="*/ 0 h 10"/>
                <a:gd name="T28" fmla="*/ 1 w 132"/>
                <a:gd name="T29" fmla="*/ 0 h 10"/>
                <a:gd name="T30" fmla="*/ 1 w 132"/>
                <a:gd name="T31" fmla="*/ 0 h 10"/>
                <a:gd name="T32" fmla="*/ 2 w 132"/>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10">
                  <a:moveTo>
                    <a:pt x="0" y="1"/>
                  </a:moveTo>
                  <a:lnTo>
                    <a:pt x="0" y="0"/>
                  </a:lnTo>
                  <a:lnTo>
                    <a:pt x="3" y="0"/>
                  </a:lnTo>
                  <a:lnTo>
                    <a:pt x="8" y="0"/>
                  </a:lnTo>
                  <a:lnTo>
                    <a:pt x="13" y="0"/>
                  </a:lnTo>
                  <a:lnTo>
                    <a:pt x="20" y="0"/>
                  </a:lnTo>
                  <a:lnTo>
                    <a:pt x="28" y="0"/>
                  </a:lnTo>
                  <a:lnTo>
                    <a:pt x="36" y="0"/>
                  </a:lnTo>
                  <a:lnTo>
                    <a:pt x="47" y="0"/>
                  </a:lnTo>
                  <a:lnTo>
                    <a:pt x="57" y="1"/>
                  </a:lnTo>
                  <a:lnTo>
                    <a:pt x="67" y="1"/>
                  </a:lnTo>
                  <a:lnTo>
                    <a:pt x="78" y="1"/>
                  </a:lnTo>
                  <a:lnTo>
                    <a:pt x="89" y="3"/>
                  </a:lnTo>
                  <a:lnTo>
                    <a:pt x="100" y="4"/>
                  </a:lnTo>
                  <a:lnTo>
                    <a:pt x="111" y="5"/>
                  </a:lnTo>
                  <a:lnTo>
                    <a:pt x="122" y="8"/>
                  </a:lnTo>
                  <a:lnTo>
                    <a:pt x="132" y="1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98" name="Freeform 88"/>
            <p:cNvSpPr>
              <a:spLocks/>
            </p:cNvSpPr>
            <p:nvPr/>
          </p:nvSpPr>
          <p:spPr bwMode="auto">
            <a:xfrm>
              <a:off x="1583" y="2134"/>
              <a:ext cx="41" cy="5"/>
            </a:xfrm>
            <a:custGeom>
              <a:avLst/>
              <a:gdLst>
                <a:gd name="T0" fmla="*/ 1 w 125"/>
                <a:gd name="T1" fmla="*/ 0 h 21"/>
                <a:gd name="T2" fmla="*/ 1 w 125"/>
                <a:gd name="T3" fmla="*/ 0 h 21"/>
                <a:gd name="T4" fmla="*/ 1 w 125"/>
                <a:gd name="T5" fmla="*/ 0 h 21"/>
                <a:gd name="T6" fmla="*/ 1 w 125"/>
                <a:gd name="T7" fmla="*/ 0 h 21"/>
                <a:gd name="T8" fmla="*/ 1 w 125"/>
                <a:gd name="T9" fmla="*/ 0 h 21"/>
                <a:gd name="T10" fmla="*/ 1 w 125"/>
                <a:gd name="T11" fmla="*/ 0 h 21"/>
                <a:gd name="T12" fmla="*/ 1 w 125"/>
                <a:gd name="T13" fmla="*/ 0 h 21"/>
                <a:gd name="T14" fmla="*/ 1 w 125"/>
                <a:gd name="T15" fmla="*/ 0 h 21"/>
                <a:gd name="T16" fmla="*/ 1 w 125"/>
                <a:gd name="T17" fmla="*/ 0 h 21"/>
                <a:gd name="T18" fmla="*/ 1 w 125"/>
                <a:gd name="T19" fmla="*/ 0 h 21"/>
                <a:gd name="T20" fmla="*/ 1 w 125"/>
                <a:gd name="T21" fmla="*/ 0 h 21"/>
                <a:gd name="T22" fmla="*/ 1 w 125"/>
                <a:gd name="T23" fmla="*/ 0 h 21"/>
                <a:gd name="T24" fmla="*/ 1 w 125"/>
                <a:gd name="T25" fmla="*/ 0 h 21"/>
                <a:gd name="T26" fmla="*/ 0 w 125"/>
                <a:gd name="T27" fmla="*/ 0 h 21"/>
                <a:gd name="T28" fmla="*/ 0 w 125"/>
                <a:gd name="T29" fmla="*/ 0 h 21"/>
                <a:gd name="T30" fmla="*/ 0 w 125"/>
                <a:gd name="T31" fmla="*/ 0 h 21"/>
                <a:gd name="T32" fmla="*/ 0 w 12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1">
                  <a:moveTo>
                    <a:pt x="125" y="0"/>
                  </a:moveTo>
                  <a:lnTo>
                    <a:pt x="124" y="0"/>
                  </a:lnTo>
                  <a:lnTo>
                    <a:pt x="122" y="0"/>
                  </a:lnTo>
                  <a:lnTo>
                    <a:pt x="118" y="2"/>
                  </a:lnTo>
                  <a:lnTo>
                    <a:pt x="112" y="3"/>
                  </a:lnTo>
                  <a:lnTo>
                    <a:pt x="107" y="4"/>
                  </a:lnTo>
                  <a:lnTo>
                    <a:pt x="100" y="7"/>
                  </a:lnTo>
                  <a:lnTo>
                    <a:pt x="92" y="8"/>
                  </a:lnTo>
                  <a:lnTo>
                    <a:pt x="84" y="11"/>
                  </a:lnTo>
                  <a:lnTo>
                    <a:pt x="74" y="12"/>
                  </a:lnTo>
                  <a:lnTo>
                    <a:pt x="64" y="13"/>
                  </a:lnTo>
                  <a:lnTo>
                    <a:pt x="54" y="16"/>
                  </a:lnTo>
                  <a:lnTo>
                    <a:pt x="44" y="17"/>
                  </a:lnTo>
                  <a:lnTo>
                    <a:pt x="32" y="18"/>
                  </a:lnTo>
                  <a:lnTo>
                    <a:pt x="21" y="20"/>
                  </a:lnTo>
                  <a:lnTo>
                    <a:pt x="10" y="20"/>
                  </a:lnTo>
                  <a:lnTo>
                    <a:pt x="0" y="2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99" name="Line 89"/>
            <p:cNvSpPr>
              <a:spLocks noChangeShapeType="1"/>
            </p:cNvSpPr>
            <p:nvPr/>
          </p:nvSpPr>
          <p:spPr bwMode="auto">
            <a:xfrm flipV="1">
              <a:off x="1213" y="1427"/>
              <a:ext cx="1"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0" name="Line 90"/>
            <p:cNvSpPr>
              <a:spLocks noChangeShapeType="1"/>
            </p:cNvSpPr>
            <p:nvPr/>
          </p:nvSpPr>
          <p:spPr bwMode="auto">
            <a:xfrm flipV="1">
              <a:off x="1347" y="1278"/>
              <a:ext cx="0"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1" name="Freeform 91"/>
            <p:cNvSpPr>
              <a:spLocks/>
            </p:cNvSpPr>
            <p:nvPr/>
          </p:nvSpPr>
          <p:spPr bwMode="auto">
            <a:xfrm>
              <a:off x="1223" y="1466"/>
              <a:ext cx="14" cy="1"/>
            </a:xfrm>
            <a:custGeom>
              <a:avLst/>
              <a:gdLst>
                <a:gd name="T0" fmla="*/ 0 w 42"/>
                <a:gd name="T1" fmla="*/ 0 h 1"/>
                <a:gd name="T2" fmla="*/ 1 w 42"/>
                <a:gd name="T3" fmla="*/ 0 h 1"/>
                <a:gd name="T4" fmla="*/ 0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4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02" name="Line 92"/>
            <p:cNvSpPr>
              <a:spLocks noChangeShapeType="1"/>
            </p:cNvSpPr>
            <p:nvPr/>
          </p:nvSpPr>
          <p:spPr bwMode="auto">
            <a:xfrm>
              <a:off x="1223" y="1466"/>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3" name="Freeform 93"/>
            <p:cNvSpPr>
              <a:spLocks/>
            </p:cNvSpPr>
            <p:nvPr/>
          </p:nvSpPr>
          <p:spPr bwMode="auto">
            <a:xfrm>
              <a:off x="1222" y="1433"/>
              <a:ext cx="41" cy="1"/>
            </a:xfrm>
            <a:custGeom>
              <a:avLst/>
              <a:gdLst>
                <a:gd name="T0" fmla="*/ 0 w 126"/>
                <a:gd name="T1" fmla="*/ 0 h 1"/>
                <a:gd name="T2" fmla="*/ 1 w 126"/>
                <a:gd name="T3" fmla="*/ 0 h 1"/>
                <a:gd name="T4" fmla="*/ 0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04" name="Line 94"/>
            <p:cNvSpPr>
              <a:spLocks noChangeShapeType="1"/>
            </p:cNvSpPr>
            <p:nvPr/>
          </p:nvSpPr>
          <p:spPr bwMode="auto">
            <a:xfrm>
              <a:off x="1222" y="1433"/>
              <a:ext cx="4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5" name="Line 95"/>
            <p:cNvSpPr>
              <a:spLocks noChangeShapeType="1"/>
            </p:cNvSpPr>
            <p:nvPr/>
          </p:nvSpPr>
          <p:spPr bwMode="auto">
            <a:xfrm flipH="1">
              <a:off x="1187" y="1427"/>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6" name="Freeform 96"/>
            <p:cNvSpPr>
              <a:spLocks/>
            </p:cNvSpPr>
            <p:nvPr/>
          </p:nvSpPr>
          <p:spPr bwMode="auto">
            <a:xfrm>
              <a:off x="1177" y="1427"/>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31" y="0"/>
                  </a:moveTo>
                  <a:lnTo>
                    <a:pt x="27" y="0"/>
                  </a:lnTo>
                  <a:lnTo>
                    <a:pt x="24" y="0"/>
                  </a:lnTo>
                  <a:lnTo>
                    <a:pt x="21" y="1"/>
                  </a:lnTo>
                  <a:lnTo>
                    <a:pt x="19" y="3"/>
                  </a:lnTo>
                  <a:lnTo>
                    <a:pt x="16" y="4"/>
                  </a:lnTo>
                  <a:lnTo>
                    <a:pt x="14" y="7"/>
                  </a:lnTo>
                  <a:lnTo>
                    <a:pt x="11" y="9"/>
                  </a:lnTo>
                  <a:lnTo>
                    <a:pt x="8" y="12"/>
                  </a:lnTo>
                  <a:lnTo>
                    <a:pt x="6" y="14"/>
                  </a:lnTo>
                  <a:lnTo>
                    <a:pt x="5" y="17"/>
                  </a:lnTo>
                  <a:lnTo>
                    <a:pt x="3" y="19"/>
                  </a:lnTo>
                  <a:lnTo>
                    <a:pt x="2" y="23"/>
                  </a:lnTo>
                  <a:lnTo>
                    <a:pt x="1" y="27"/>
                  </a:lnTo>
                  <a:lnTo>
                    <a:pt x="0" y="31"/>
                  </a:lnTo>
                  <a:lnTo>
                    <a:pt x="0" y="35"/>
                  </a:lnTo>
                  <a:lnTo>
                    <a:pt x="0"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07" name="Line 97"/>
            <p:cNvSpPr>
              <a:spLocks noChangeShapeType="1"/>
            </p:cNvSpPr>
            <p:nvPr/>
          </p:nvSpPr>
          <p:spPr bwMode="auto">
            <a:xfrm>
              <a:off x="1177" y="143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08" name="Freeform 98"/>
            <p:cNvSpPr>
              <a:spLocks/>
            </p:cNvSpPr>
            <p:nvPr/>
          </p:nvSpPr>
          <p:spPr bwMode="auto">
            <a:xfrm>
              <a:off x="1177" y="1463"/>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0"/>
                  </a:moveTo>
                  <a:lnTo>
                    <a:pt x="0" y="4"/>
                  </a:lnTo>
                  <a:lnTo>
                    <a:pt x="0" y="8"/>
                  </a:lnTo>
                  <a:lnTo>
                    <a:pt x="1" y="12"/>
                  </a:lnTo>
                  <a:lnTo>
                    <a:pt x="2" y="14"/>
                  </a:lnTo>
                  <a:lnTo>
                    <a:pt x="3" y="18"/>
                  </a:lnTo>
                  <a:lnTo>
                    <a:pt x="5" y="21"/>
                  </a:lnTo>
                  <a:lnTo>
                    <a:pt x="6" y="24"/>
                  </a:lnTo>
                  <a:lnTo>
                    <a:pt x="8" y="27"/>
                  </a:lnTo>
                  <a:lnTo>
                    <a:pt x="11" y="30"/>
                  </a:lnTo>
                  <a:lnTo>
                    <a:pt x="14" y="31"/>
                  </a:lnTo>
                  <a:lnTo>
                    <a:pt x="16" y="33"/>
                  </a:lnTo>
                  <a:lnTo>
                    <a:pt x="19" y="35"/>
                  </a:lnTo>
                  <a:lnTo>
                    <a:pt x="21" y="36"/>
                  </a:lnTo>
                  <a:lnTo>
                    <a:pt x="24" y="37"/>
                  </a:lnTo>
                  <a:lnTo>
                    <a:pt x="27" y="37"/>
                  </a:lnTo>
                  <a:lnTo>
                    <a:pt x="31"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09" name="Freeform 99"/>
            <p:cNvSpPr>
              <a:spLocks/>
            </p:cNvSpPr>
            <p:nvPr/>
          </p:nvSpPr>
          <p:spPr bwMode="auto">
            <a:xfrm>
              <a:off x="1187" y="1427"/>
              <a:ext cx="35" cy="46"/>
            </a:xfrm>
            <a:custGeom>
              <a:avLst/>
              <a:gdLst>
                <a:gd name="T0" fmla="*/ 0 w 111"/>
                <a:gd name="T1" fmla="*/ 1 h 183"/>
                <a:gd name="T2" fmla="*/ 1 w 111"/>
                <a:gd name="T3" fmla="*/ 1 h 183"/>
                <a:gd name="T4" fmla="*/ 1 w 111"/>
                <a:gd name="T5" fmla="*/ 0 h 183"/>
                <a:gd name="T6" fmla="*/ 0 60000 65536"/>
                <a:gd name="T7" fmla="*/ 0 60000 65536"/>
                <a:gd name="T8" fmla="*/ 0 60000 65536"/>
              </a:gdLst>
              <a:ahLst/>
              <a:cxnLst>
                <a:cxn ang="T6">
                  <a:pos x="T0" y="T1"/>
                </a:cxn>
                <a:cxn ang="T7">
                  <a:pos x="T2" y="T3"/>
                </a:cxn>
                <a:cxn ang="T8">
                  <a:pos x="T4" y="T5"/>
                </a:cxn>
              </a:cxnLst>
              <a:rect l="0" t="0" r="r" b="b"/>
              <a:pathLst>
                <a:path w="111" h="183">
                  <a:moveTo>
                    <a:pt x="0" y="183"/>
                  </a:moveTo>
                  <a:lnTo>
                    <a:pt x="111" y="183"/>
                  </a:lnTo>
                  <a:lnTo>
                    <a:pt x="11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0" name="Freeform 100"/>
            <p:cNvSpPr>
              <a:spLocks/>
            </p:cNvSpPr>
            <p:nvPr/>
          </p:nvSpPr>
          <p:spPr bwMode="auto">
            <a:xfrm>
              <a:off x="1188" y="1445"/>
              <a:ext cx="64" cy="10"/>
            </a:xfrm>
            <a:custGeom>
              <a:avLst/>
              <a:gdLst>
                <a:gd name="T0" fmla="*/ 2 w 199"/>
                <a:gd name="T1" fmla="*/ 0 h 39"/>
                <a:gd name="T2" fmla="*/ 2 w 199"/>
                <a:gd name="T3" fmla="*/ 0 h 39"/>
                <a:gd name="T4" fmla="*/ 2 w 199"/>
                <a:gd name="T5" fmla="*/ 0 h 39"/>
                <a:gd name="T6" fmla="*/ 2 w 199"/>
                <a:gd name="T7" fmla="*/ 0 h 39"/>
                <a:gd name="T8" fmla="*/ 1 w 199"/>
                <a:gd name="T9" fmla="*/ 0 h 39"/>
                <a:gd name="T10" fmla="*/ 1 w 199"/>
                <a:gd name="T11" fmla="*/ 0 h 39"/>
                <a:gd name="T12" fmla="*/ 1 w 199"/>
                <a:gd name="T13" fmla="*/ 0 h 39"/>
                <a:gd name="T14" fmla="*/ 1 w 199"/>
                <a:gd name="T15" fmla="*/ 0 h 39"/>
                <a:gd name="T16" fmla="*/ 1 w 199"/>
                <a:gd name="T17" fmla="*/ 0 h 39"/>
                <a:gd name="T18" fmla="*/ 1 w 199"/>
                <a:gd name="T19" fmla="*/ 0 h 39"/>
                <a:gd name="T20" fmla="*/ 1 w 199"/>
                <a:gd name="T21" fmla="*/ 0 h 39"/>
                <a:gd name="T22" fmla="*/ 1 w 199"/>
                <a:gd name="T23" fmla="*/ 0 h 39"/>
                <a:gd name="T24" fmla="*/ 0 w 199"/>
                <a:gd name="T25" fmla="*/ 0 h 39"/>
                <a:gd name="T26" fmla="*/ 0 w 199"/>
                <a:gd name="T27" fmla="*/ 0 h 39"/>
                <a:gd name="T28" fmla="*/ 0 w 199"/>
                <a:gd name="T29" fmla="*/ 0 h 39"/>
                <a:gd name="T30" fmla="*/ 0 w 199"/>
                <a:gd name="T31" fmla="*/ 0 h 39"/>
                <a:gd name="T32" fmla="*/ 0 w 199"/>
                <a:gd name="T33" fmla="*/ 0 h 39"/>
                <a:gd name="T34" fmla="*/ 0 w 199"/>
                <a:gd name="T35" fmla="*/ 0 h 39"/>
                <a:gd name="T36" fmla="*/ 0 w 199"/>
                <a:gd name="T37" fmla="*/ 0 h 39"/>
                <a:gd name="T38" fmla="*/ 0 w 199"/>
                <a:gd name="T39" fmla="*/ 0 h 39"/>
                <a:gd name="T40" fmla="*/ 0 w 199"/>
                <a:gd name="T41" fmla="*/ 0 h 39"/>
                <a:gd name="T42" fmla="*/ 0 w 199"/>
                <a:gd name="T43" fmla="*/ 0 h 39"/>
                <a:gd name="T44" fmla="*/ 0 w 199"/>
                <a:gd name="T45" fmla="*/ 0 h 39"/>
                <a:gd name="T46" fmla="*/ 0 w 199"/>
                <a:gd name="T47" fmla="*/ 0 h 39"/>
                <a:gd name="T48" fmla="*/ 0 w 199"/>
                <a:gd name="T49" fmla="*/ 0 h 39"/>
                <a:gd name="T50" fmla="*/ 0 w 199"/>
                <a:gd name="T51" fmla="*/ 0 h 39"/>
                <a:gd name="T52" fmla="*/ 0 w 199"/>
                <a:gd name="T53" fmla="*/ 0 h 39"/>
                <a:gd name="T54" fmla="*/ 0 w 199"/>
                <a:gd name="T55" fmla="*/ 0 h 39"/>
                <a:gd name="T56" fmla="*/ 0 w 199"/>
                <a:gd name="T57" fmla="*/ 0 h 39"/>
                <a:gd name="T58" fmla="*/ 0 w 199"/>
                <a:gd name="T59" fmla="*/ 0 h 39"/>
                <a:gd name="T60" fmla="*/ 0 w 199"/>
                <a:gd name="T61" fmla="*/ 0 h 39"/>
                <a:gd name="T62" fmla="*/ 0 w 199"/>
                <a:gd name="T63" fmla="*/ 0 h 39"/>
                <a:gd name="T64" fmla="*/ 0 w 199"/>
                <a:gd name="T65" fmla="*/ 0 h 39"/>
                <a:gd name="T66" fmla="*/ 0 w 199"/>
                <a:gd name="T67" fmla="*/ 0 h 39"/>
                <a:gd name="T68" fmla="*/ 1 w 199"/>
                <a:gd name="T69" fmla="*/ 0 h 39"/>
                <a:gd name="T70" fmla="*/ 1 w 199"/>
                <a:gd name="T71" fmla="*/ 0 h 39"/>
                <a:gd name="T72" fmla="*/ 1 w 199"/>
                <a:gd name="T73" fmla="*/ 0 h 39"/>
                <a:gd name="T74" fmla="*/ 1 w 199"/>
                <a:gd name="T75" fmla="*/ 0 h 39"/>
                <a:gd name="T76" fmla="*/ 1 w 199"/>
                <a:gd name="T77" fmla="*/ 0 h 39"/>
                <a:gd name="T78" fmla="*/ 1 w 199"/>
                <a:gd name="T79" fmla="*/ 0 h 39"/>
                <a:gd name="T80" fmla="*/ 1 w 199"/>
                <a:gd name="T81" fmla="*/ 0 h 39"/>
                <a:gd name="T82" fmla="*/ 2 w 199"/>
                <a:gd name="T83" fmla="*/ 0 h 39"/>
                <a:gd name="T84" fmla="*/ 2 w 199"/>
                <a:gd name="T85" fmla="*/ 0 h 39"/>
                <a:gd name="T86" fmla="*/ 2 w 199"/>
                <a:gd name="T87" fmla="*/ 0 h 39"/>
                <a:gd name="T88" fmla="*/ 2 w 199"/>
                <a:gd name="T89" fmla="*/ 0 h 39"/>
                <a:gd name="T90" fmla="*/ 2 w 199"/>
                <a:gd name="T91" fmla="*/ 0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39">
                  <a:moveTo>
                    <a:pt x="174" y="39"/>
                  </a:moveTo>
                  <a:lnTo>
                    <a:pt x="173" y="39"/>
                  </a:lnTo>
                  <a:lnTo>
                    <a:pt x="170" y="39"/>
                  </a:lnTo>
                  <a:lnTo>
                    <a:pt x="166" y="39"/>
                  </a:lnTo>
                  <a:lnTo>
                    <a:pt x="162" y="39"/>
                  </a:lnTo>
                  <a:lnTo>
                    <a:pt x="156" y="39"/>
                  </a:lnTo>
                  <a:lnTo>
                    <a:pt x="150" y="39"/>
                  </a:lnTo>
                  <a:lnTo>
                    <a:pt x="143" y="39"/>
                  </a:lnTo>
                  <a:lnTo>
                    <a:pt x="136" y="39"/>
                  </a:lnTo>
                  <a:lnTo>
                    <a:pt x="127" y="39"/>
                  </a:lnTo>
                  <a:lnTo>
                    <a:pt x="119" y="39"/>
                  </a:lnTo>
                  <a:lnTo>
                    <a:pt x="111" y="39"/>
                  </a:lnTo>
                  <a:lnTo>
                    <a:pt x="103" y="39"/>
                  </a:lnTo>
                  <a:lnTo>
                    <a:pt x="95" y="39"/>
                  </a:lnTo>
                  <a:lnTo>
                    <a:pt x="87" y="39"/>
                  </a:lnTo>
                  <a:lnTo>
                    <a:pt x="80" y="39"/>
                  </a:lnTo>
                  <a:lnTo>
                    <a:pt x="74" y="39"/>
                  </a:lnTo>
                  <a:lnTo>
                    <a:pt x="68" y="39"/>
                  </a:lnTo>
                  <a:lnTo>
                    <a:pt x="63" y="39"/>
                  </a:lnTo>
                  <a:lnTo>
                    <a:pt x="58" y="39"/>
                  </a:lnTo>
                  <a:lnTo>
                    <a:pt x="53" y="39"/>
                  </a:lnTo>
                  <a:lnTo>
                    <a:pt x="49" y="39"/>
                  </a:lnTo>
                  <a:lnTo>
                    <a:pt x="46" y="39"/>
                  </a:lnTo>
                  <a:lnTo>
                    <a:pt x="44" y="39"/>
                  </a:lnTo>
                  <a:lnTo>
                    <a:pt x="41" y="39"/>
                  </a:lnTo>
                  <a:lnTo>
                    <a:pt x="39" y="39"/>
                  </a:lnTo>
                  <a:lnTo>
                    <a:pt x="36" y="37"/>
                  </a:lnTo>
                  <a:lnTo>
                    <a:pt x="34" y="37"/>
                  </a:lnTo>
                  <a:lnTo>
                    <a:pt x="32" y="37"/>
                  </a:lnTo>
                  <a:lnTo>
                    <a:pt x="30" y="37"/>
                  </a:lnTo>
                  <a:lnTo>
                    <a:pt x="27" y="36"/>
                  </a:lnTo>
                  <a:lnTo>
                    <a:pt x="25" y="36"/>
                  </a:lnTo>
                  <a:lnTo>
                    <a:pt x="22" y="36"/>
                  </a:lnTo>
                  <a:lnTo>
                    <a:pt x="18" y="35"/>
                  </a:lnTo>
                  <a:lnTo>
                    <a:pt x="16" y="34"/>
                  </a:lnTo>
                  <a:lnTo>
                    <a:pt x="12" y="34"/>
                  </a:lnTo>
                  <a:lnTo>
                    <a:pt x="10" y="32"/>
                  </a:lnTo>
                  <a:lnTo>
                    <a:pt x="8" y="31"/>
                  </a:lnTo>
                  <a:lnTo>
                    <a:pt x="6" y="30"/>
                  </a:lnTo>
                  <a:lnTo>
                    <a:pt x="5" y="28"/>
                  </a:lnTo>
                  <a:lnTo>
                    <a:pt x="4" y="27"/>
                  </a:lnTo>
                  <a:lnTo>
                    <a:pt x="3" y="26"/>
                  </a:lnTo>
                  <a:lnTo>
                    <a:pt x="2" y="25"/>
                  </a:lnTo>
                  <a:lnTo>
                    <a:pt x="1" y="23"/>
                  </a:lnTo>
                  <a:lnTo>
                    <a:pt x="0" y="22"/>
                  </a:lnTo>
                  <a:lnTo>
                    <a:pt x="0" y="21"/>
                  </a:lnTo>
                  <a:lnTo>
                    <a:pt x="0" y="19"/>
                  </a:lnTo>
                  <a:lnTo>
                    <a:pt x="0" y="18"/>
                  </a:lnTo>
                  <a:lnTo>
                    <a:pt x="1" y="17"/>
                  </a:lnTo>
                  <a:lnTo>
                    <a:pt x="2" y="16"/>
                  </a:lnTo>
                  <a:lnTo>
                    <a:pt x="3" y="14"/>
                  </a:lnTo>
                  <a:lnTo>
                    <a:pt x="4" y="13"/>
                  </a:lnTo>
                  <a:lnTo>
                    <a:pt x="5" y="10"/>
                  </a:lnTo>
                  <a:lnTo>
                    <a:pt x="6" y="9"/>
                  </a:lnTo>
                  <a:lnTo>
                    <a:pt x="8" y="8"/>
                  </a:lnTo>
                  <a:lnTo>
                    <a:pt x="10" y="7"/>
                  </a:lnTo>
                  <a:lnTo>
                    <a:pt x="12" y="5"/>
                  </a:lnTo>
                  <a:lnTo>
                    <a:pt x="16" y="4"/>
                  </a:lnTo>
                  <a:lnTo>
                    <a:pt x="18" y="3"/>
                  </a:lnTo>
                  <a:lnTo>
                    <a:pt x="22" y="3"/>
                  </a:lnTo>
                  <a:lnTo>
                    <a:pt x="25" y="1"/>
                  </a:lnTo>
                  <a:lnTo>
                    <a:pt x="27" y="1"/>
                  </a:lnTo>
                  <a:lnTo>
                    <a:pt x="30" y="1"/>
                  </a:lnTo>
                  <a:lnTo>
                    <a:pt x="32" y="0"/>
                  </a:lnTo>
                  <a:lnTo>
                    <a:pt x="34" y="0"/>
                  </a:lnTo>
                  <a:lnTo>
                    <a:pt x="36" y="0"/>
                  </a:lnTo>
                  <a:lnTo>
                    <a:pt x="39" y="0"/>
                  </a:lnTo>
                  <a:lnTo>
                    <a:pt x="41" y="0"/>
                  </a:lnTo>
                  <a:lnTo>
                    <a:pt x="44" y="0"/>
                  </a:lnTo>
                  <a:lnTo>
                    <a:pt x="46" y="0"/>
                  </a:lnTo>
                  <a:lnTo>
                    <a:pt x="49" y="0"/>
                  </a:lnTo>
                  <a:lnTo>
                    <a:pt x="53" y="0"/>
                  </a:lnTo>
                  <a:lnTo>
                    <a:pt x="58" y="0"/>
                  </a:lnTo>
                  <a:lnTo>
                    <a:pt x="63" y="0"/>
                  </a:lnTo>
                  <a:lnTo>
                    <a:pt x="68" y="0"/>
                  </a:lnTo>
                  <a:lnTo>
                    <a:pt x="74" y="0"/>
                  </a:lnTo>
                  <a:lnTo>
                    <a:pt x="80" y="0"/>
                  </a:lnTo>
                  <a:lnTo>
                    <a:pt x="88" y="0"/>
                  </a:lnTo>
                  <a:lnTo>
                    <a:pt x="98" y="0"/>
                  </a:lnTo>
                  <a:lnTo>
                    <a:pt x="107" y="0"/>
                  </a:lnTo>
                  <a:lnTo>
                    <a:pt x="117" y="0"/>
                  </a:lnTo>
                  <a:lnTo>
                    <a:pt x="127" y="0"/>
                  </a:lnTo>
                  <a:lnTo>
                    <a:pt x="138" y="0"/>
                  </a:lnTo>
                  <a:lnTo>
                    <a:pt x="149" y="0"/>
                  </a:lnTo>
                  <a:lnTo>
                    <a:pt x="158" y="0"/>
                  </a:lnTo>
                  <a:lnTo>
                    <a:pt x="167" y="0"/>
                  </a:lnTo>
                  <a:lnTo>
                    <a:pt x="177" y="0"/>
                  </a:lnTo>
                  <a:lnTo>
                    <a:pt x="184" y="0"/>
                  </a:lnTo>
                  <a:lnTo>
                    <a:pt x="190" y="0"/>
                  </a:lnTo>
                  <a:lnTo>
                    <a:pt x="195" y="0"/>
                  </a:lnTo>
                  <a:lnTo>
                    <a:pt x="197" y="0"/>
                  </a:lnTo>
                  <a:lnTo>
                    <a:pt x="199" y="0"/>
                  </a:lnTo>
                  <a:lnTo>
                    <a:pt x="174" y="39"/>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11" name="Freeform 101"/>
            <p:cNvSpPr>
              <a:spLocks/>
            </p:cNvSpPr>
            <p:nvPr/>
          </p:nvSpPr>
          <p:spPr bwMode="auto">
            <a:xfrm>
              <a:off x="1212" y="1455"/>
              <a:ext cx="32" cy="1"/>
            </a:xfrm>
            <a:custGeom>
              <a:avLst/>
              <a:gdLst>
                <a:gd name="T0" fmla="*/ 1 w 100"/>
                <a:gd name="T1" fmla="*/ 0 h 1"/>
                <a:gd name="T2" fmla="*/ 1 w 100"/>
                <a:gd name="T3" fmla="*/ 0 h 1"/>
                <a:gd name="T4" fmla="*/ 1 w 100"/>
                <a:gd name="T5" fmla="*/ 0 h 1"/>
                <a:gd name="T6" fmla="*/ 1 w 100"/>
                <a:gd name="T7" fmla="*/ 0 h 1"/>
                <a:gd name="T8" fmla="*/ 1 w 100"/>
                <a:gd name="T9" fmla="*/ 0 h 1"/>
                <a:gd name="T10" fmla="*/ 1 w 100"/>
                <a:gd name="T11" fmla="*/ 0 h 1"/>
                <a:gd name="T12" fmla="*/ 1 w 100"/>
                <a:gd name="T13" fmla="*/ 0 h 1"/>
                <a:gd name="T14" fmla="*/ 1 w 100"/>
                <a:gd name="T15" fmla="*/ 0 h 1"/>
                <a:gd name="T16" fmla="*/ 1 w 100"/>
                <a:gd name="T17" fmla="*/ 0 h 1"/>
                <a:gd name="T18" fmla="*/ 1 w 100"/>
                <a:gd name="T19" fmla="*/ 0 h 1"/>
                <a:gd name="T20" fmla="*/ 0 w 100"/>
                <a:gd name="T21" fmla="*/ 0 h 1"/>
                <a:gd name="T22" fmla="*/ 0 w 100"/>
                <a:gd name="T23" fmla="*/ 0 h 1"/>
                <a:gd name="T24" fmla="*/ 0 w 100"/>
                <a:gd name="T25" fmla="*/ 0 h 1"/>
                <a:gd name="T26" fmla="*/ 0 w 100"/>
                <a:gd name="T27" fmla="*/ 0 h 1"/>
                <a:gd name="T28" fmla="*/ 0 w 100"/>
                <a:gd name="T29" fmla="*/ 0 h 1"/>
                <a:gd name="T30" fmla="*/ 0 w 100"/>
                <a:gd name="T31" fmla="*/ 0 h 1"/>
                <a:gd name="T32" fmla="*/ 0 w 10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
                  <a:moveTo>
                    <a:pt x="100" y="0"/>
                  </a:moveTo>
                  <a:lnTo>
                    <a:pt x="99" y="0"/>
                  </a:lnTo>
                  <a:lnTo>
                    <a:pt x="96" y="0"/>
                  </a:lnTo>
                  <a:lnTo>
                    <a:pt x="92" y="0"/>
                  </a:lnTo>
                  <a:lnTo>
                    <a:pt x="88" y="0"/>
                  </a:lnTo>
                  <a:lnTo>
                    <a:pt x="82" y="0"/>
                  </a:lnTo>
                  <a:lnTo>
                    <a:pt x="76" y="0"/>
                  </a:lnTo>
                  <a:lnTo>
                    <a:pt x="69" y="0"/>
                  </a:lnTo>
                  <a:lnTo>
                    <a:pt x="62" y="0"/>
                  </a:lnTo>
                  <a:lnTo>
                    <a:pt x="53" y="0"/>
                  </a:lnTo>
                  <a:lnTo>
                    <a:pt x="45" y="0"/>
                  </a:lnTo>
                  <a:lnTo>
                    <a:pt x="37" y="0"/>
                  </a:lnTo>
                  <a:lnTo>
                    <a:pt x="29"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2" name="Freeform 102"/>
            <p:cNvSpPr>
              <a:spLocks/>
            </p:cNvSpPr>
            <p:nvPr/>
          </p:nvSpPr>
          <p:spPr bwMode="auto">
            <a:xfrm>
              <a:off x="1195" y="1454"/>
              <a:ext cx="17" cy="1"/>
            </a:xfrm>
            <a:custGeom>
              <a:avLst/>
              <a:gdLst>
                <a:gd name="T0" fmla="*/ 1 w 52"/>
                <a:gd name="T1" fmla="*/ 0 h 3"/>
                <a:gd name="T2" fmla="*/ 1 w 52"/>
                <a:gd name="T3" fmla="*/ 0 h 3"/>
                <a:gd name="T4" fmla="*/ 0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0 w 52"/>
                <a:gd name="T31" fmla="*/ 0 h 3"/>
                <a:gd name="T32" fmla="*/ 0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52" y="3"/>
                  </a:moveTo>
                  <a:lnTo>
                    <a:pt x="46" y="3"/>
                  </a:lnTo>
                  <a:lnTo>
                    <a:pt x="41" y="3"/>
                  </a:lnTo>
                  <a:lnTo>
                    <a:pt x="36" y="3"/>
                  </a:lnTo>
                  <a:lnTo>
                    <a:pt x="31" y="3"/>
                  </a:lnTo>
                  <a:lnTo>
                    <a:pt x="27" y="3"/>
                  </a:lnTo>
                  <a:lnTo>
                    <a:pt x="24" y="3"/>
                  </a:lnTo>
                  <a:lnTo>
                    <a:pt x="22" y="3"/>
                  </a:lnTo>
                  <a:lnTo>
                    <a:pt x="19" y="3"/>
                  </a:lnTo>
                  <a:lnTo>
                    <a:pt x="17" y="3"/>
                  </a:lnTo>
                  <a:lnTo>
                    <a:pt x="14" y="1"/>
                  </a:lnTo>
                  <a:lnTo>
                    <a:pt x="12" y="1"/>
                  </a:lnTo>
                  <a:lnTo>
                    <a:pt x="10" y="1"/>
                  </a:lnTo>
                  <a:lnTo>
                    <a:pt x="8" y="1"/>
                  </a:lnTo>
                  <a:lnTo>
                    <a:pt x="5" y="0"/>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3" name="Freeform 103"/>
            <p:cNvSpPr>
              <a:spLocks/>
            </p:cNvSpPr>
            <p:nvPr/>
          </p:nvSpPr>
          <p:spPr bwMode="auto">
            <a:xfrm>
              <a:off x="1188" y="1450"/>
              <a:ext cx="7" cy="4"/>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w 22"/>
                <a:gd name="T11" fmla="*/ 0 h 15"/>
                <a:gd name="T12" fmla="*/ 0 w 22"/>
                <a:gd name="T13" fmla="*/ 0 h 15"/>
                <a:gd name="T14" fmla="*/ 0 w 22"/>
                <a:gd name="T15" fmla="*/ 0 h 15"/>
                <a:gd name="T16" fmla="*/ 0 w 22"/>
                <a:gd name="T17" fmla="*/ 0 h 15"/>
                <a:gd name="T18" fmla="*/ 0 w 22"/>
                <a:gd name="T19" fmla="*/ 0 h 15"/>
                <a:gd name="T20" fmla="*/ 0 w 22"/>
                <a:gd name="T21" fmla="*/ 0 h 15"/>
                <a:gd name="T22" fmla="*/ 0 w 22"/>
                <a:gd name="T23" fmla="*/ 0 h 15"/>
                <a:gd name="T24" fmla="*/ 0 w 22"/>
                <a:gd name="T25" fmla="*/ 0 h 15"/>
                <a:gd name="T26" fmla="*/ 0 w 22"/>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15">
                  <a:moveTo>
                    <a:pt x="22" y="15"/>
                  </a:moveTo>
                  <a:lnTo>
                    <a:pt x="18" y="14"/>
                  </a:lnTo>
                  <a:lnTo>
                    <a:pt x="16" y="13"/>
                  </a:lnTo>
                  <a:lnTo>
                    <a:pt x="12" y="13"/>
                  </a:lnTo>
                  <a:lnTo>
                    <a:pt x="10" y="11"/>
                  </a:lnTo>
                  <a:lnTo>
                    <a:pt x="8" y="10"/>
                  </a:lnTo>
                  <a:lnTo>
                    <a:pt x="6" y="9"/>
                  </a:lnTo>
                  <a:lnTo>
                    <a:pt x="5" y="7"/>
                  </a:lnTo>
                  <a:lnTo>
                    <a:pt x="4" y="6"/>
                  </a:lnTo>
                  <a:lnTo>
                    <a:pt x="3" y="5"/>
                  </a:lnTo>
                  <a:lnTo>
                    <a:pt x="2" y="4"/>
                  </a:lnTo>
                  <a:lnTo>
                    <a:pt x="1"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4" name="Freeform 104"/>
            <p:cNvSpPr>
              <a:spLocks/>
            </p:cNvSpPr>
            <p:nvPr/>
          </p:nvSpPr>
          <p:spPr bwMode="auto">
            <a:xfrm>
              <a:off x="1188" y="1446"/>
              <a:ext cx="7" cy="4"/>
            </a:xfrm>
            <a:custGeom>
              <a:avLst/>
              <a:gdLst>
                <a:gd name="T0" fmla="*/ 0 w 22"/>
                <a:gd name="T1" fmla="*/ 0 h 18"/>
                <a:gd name="T2" fmla="*/ 0 w 22"/>
                <a:gd name="T3" fmla="*/ 0 h 18"/>
                <a:gd name="T4" fmla="*/ 0 w 22"/>
                <a:gd name="T5" fmla="*/ 0 h 18"/>
                <a:gd name="T6" fmla="*/ 0 w 22"/>
                <a:gd name="T7" fmla="*/ 0 h 18"/>
                <a:gd name="T8" fmla="*/ 0 w 22"/>
                <a:gd name="T9" fmla="*/ 0 h 18"/>
                <a:gd name="T10" fmla="*/ 0 w 22"/>
                <a:gd name="T11" fmla="*/ 0 h 18"/>
                <a:gd name="T12" fmla="*/ 0 w 22"/>
                <a:gd name="T13" fmla="*/ 0 h 18"/>
                <a:gd name="T14" fmla="*/ 0 w 22"/>
                <a:gd name="T15" fmla="*/ 0 h 18"/>
                <a:gd name="T16" fmla="*/ 0 w 22"/>
                <a:gd name="T17" fmla="*/ 0 h 18"/>
                <a:gd name="T18" fmla="*/ 0 w 22"/>
                <a:gd name="T19" fmla="*/ 0 h 18"/>
                <a:gd name="T20" fmla="*/ 0 w 22"/>
                <a:gd name="T21" fmla="*/ 0 h 18"/>
                <a:gd name="T22" fmla="*/ 0 w 22"/>
                <a:gd name="T23" fmla="*/ 0 h 18"/>
                <a:gd name="T24" fmla="*/ 0 w 22"/>
                <a:gd name="T25" fmla="*/ 0 h 18"/>
                <a:gd name="T26" fmla="*/ 0 w 22"/>
                <a:gd name="T27" fmla="*/ 0 h 18"/>
                <a:gd name="T28" fmla="*/ 0 w 2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8">
                  <a:moveTo>
                    <a:pt x="0" y="18"/>
                  </a:moveTo>
                  <a:lnTo>
                    <a:pt x="0" y="16"/>
                  </a:lnTo>
                  <a:lnTo>
                    <a:pt x="0" y="15"/>
                  </a:lnTo>
                  <a:lnTo>
                    <a:pt x="1" y="14"/>
                  </a:lnTo>
                  <a:lnTo>
                    <a:pt x="2" y="13"/>
                  </a:lnTo>
                  <a:lnTo>
                    <a:pt x="3" y="11"/>
                  </a:lnTo>
                  <a:lnTo>
                    <a:pt x="4" y="10"/>
                  </a:lnTo>
                  <a:lnTo>
                    <a:pt x="5" y="7"/>
                  </a:lnTo>
                  <a:lnTo>
                    <a:pt x="6" y="6"/>
                  </a:lnTo>
                  <a:lnTo>
                    <a:pt x="8" y="5"/>
                  </a:lnTo>
                  <a:lnTo>
                    <a:pt x="10" y="4"/>
                  </a:lnTo>
                  <a:lnTo>
                    <a:pt x="12" y="2"/>
                  </a:lnTo>
                  <a:lnTo>
                    <a:pt x="16" y="1"/>
                  </a:lnTo>
                  <a:lnTo>
                    <a:pt x="18" y="0"/>
                  </a:lnTo>
                  <a:lnTo>
                    <a:pt x="2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5" name="Freeform 105"/>
            <p:cNvSpPr>
              <a:spLocks/>
            </p:cNvSpPr>
            <p:nvPr/>
          </p:nvSpPr>
          <p:spPr bwMode="auto">
            <a:xfrm>
              <a:off x="1195" y="1445"/>
              <a:ext cx="17" cy="1"/>
            </a:xfrm>
            <a:custGeom>
              <a:avLst/>
              <a:gdLst>
                <a:gd name="T0" fmla="*/ 0 w 52"/>
                <a:gd name="T1" fmla="*/ 0 h 3"/>
                <a:gd name="T2" fmla="*/ 0 w 52"/>
                <a:gd name="T3" fmla="*/ 0 h 3"/>
                <a:gd name="T4" fmla="*/ 0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1 w 52"/>
                <a:gd name="T31" fmla="*/ 0 h 3"/>
                <a:gd name="T32" fmla="*/ 1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0" y="3"/>
                  </a:moveTo>
                  <a:lnTo>
                    <a:pt x="3" y="1"/>
                  </a:lnTo>
                  <a:lnTo>
                    <a:pt x="5" y="1"/>
                  </a:lnTo>
                  <a:lnTo>
                    <a:pt x="8" y="1"/>
                  </a:lnTo>
                  <a:lnTo>
                    <a:pt x="10" y="0"/>
                  </a:lnTo>
                  <a:lnTo>
                    <a:pt x="12" y="0"/>
                  </a:lnTo>
                  <a:lnTo>
                    <a:pt x="14" y="0"/>
                  </a:lnTo>
                  <a:lnTo>
                    <a:pt x="17" y="0"/>
                  </a:lnTo>
                  <a:lnTo>
                    <a:pt x="19" y="0"/>
                  </a:lnTo>
                  <a:lnTo>
                    <a:pt x="22" y="0"/>
                  </a:lnTo>
                  <a:lnTo>
                    <a:pt x="24" y="0"/>
                  </a:lnTo>
                  <a:lnTo>
                    <a:pt x="27" y="0"/>
                  </a:lnTo>
                  <a:lnTo>
                    <a:pt x="31" y="0"/>
                  </a:lnTo>
                  <a:lnTo>
                    <a:pt x="36" y="0"/>
                  </a:lnTo>
                  <a:lnTo>
                    <a:pt x="41" y="0"/>
                  </a:lnTo>
                  <a:lnTo>
                    <a:pt x="46" y="0"/>
                  </a:lnTo>
                  <a:lnTo>
                    <a:pt x="5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6" name="Freeform 106"/>
            <p:cNvSpPr>
              <a:spLocks/>
            </p:cNvSpPr>
            <p:nvPr/>
          </p:nvSpPr>
          <p:spPr bwMode="auto">
            <a:xfrm>
              <a:off x="1212" y="1445"/>
              <a:ext cx="40" cy="1"/>
            </a:xfrm>
            <a:custGeom>
              <a:avLst/>
              <a:gdLst>
                <a:gd name="T0" fmla="*/ 0 w 125"/>
                <a:gd name="T1" fmla="*/ 0 h 1"/>
                <a:gd name="T2" fmla="*/ 0 w 125"/>
                <a:gd name="T3" fmla="*/ 0 h 1"/>
                <a:gd name="T4" fmla="*/ 0 w 125"/>
                <a:gd name="T5" fmla="*/ 0 h 1"/>
                <a:gd name="T6" fmla="*/ 0 w 125"/>
                <a:gd name="T7" fmla="*/ 0 h 1"/>
                <a:gd name="T8" fmla="*/ 0 w 125"/>
                <a:gd name="T9" fmla="*/ 0 h 1"/>
                <a:gd name="T10" fmla="*/ 0 w 125"/>
                <a:gd name="T11" fmla="*/ 0 h 1"/>
                <a:gd name="T12" fmla="*/ 1 w 125"/>
                <a:gd name="T13" fmla="*/ 0 h 1"/>
                <a:gd name="T14" fmla="*/ 1 w 125"/>
                <a:gd name="T15" fmla="*/ 0 h 1"/>
                <a:gd name="T16" fmla="*/ 1 w 125"/>
                <a:gd name="T17" fmla="*/ 0 h 1"/>
                <a:gd name="T18" fmla="*/ 1 w 125"/>
                <a:gd name="T19" fmla="*/ 0 h 1"/>
                <a:gd name="T20" fmla="*/ 1 w 125"/>
                <a:gd name="T21" fmla="*/ 0 h 1"/>
                <a:gd name="T22" fmla="*/ 1 w 125"/>
                <a:gd name="T23" fmla="*/ 0 h 1"/>
                <a:gd name="T24" fmla="*/ 1 w 125"/>
                <a:gd name="T25" fmla="*/ 0 h 1"/>
                <a:gd name="T26" fmla="*/ 1 w 125"/>
                <a:gd name="T27" fmla="*/ 0 h 1"/>
                <a:gd name="T28" fmla="*/ 1 w 125"/>
                <a:gd name="T29" fmla="*/ 0 h 1"/>
                <a:gd name="T30" fmla="*/ 1 w 125"/>
                <a:gd name="T31" fmla="*/ 0 h 1"/>
                <a:gd name="T32" fmla="*/ 1 w 1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
                  <a:moveTo>
                    <a:pt x="0" y="0"/>
                  </a:moveTo>
                  <a:lnTo>
                    <a:pt x="6" y="0"/>
                  </a:lnTo>
                  <a:lnTo>
                    <a:pt x="14" y="0"/>
                  </a:lnTo>
                  <a:lnTo>
                    <a:pt x="24" y="0"/>
                  </a:lnTo>
                  <a:lnTo>
                    <a:pt x="33" y="0"/>
                  </a:lnTo>
                  <a:lnTo>
                    <a:pt x="43" y="0"/>
                  </a:lnTo>
                  <a:lnTo>
                    <a:pt x="53" y="0"/>
                  </a:lnTo>
                  <a:lnTo>
                    <a:pt x="64" y="0"/>
                  </a:lnTo>
                  <a:lnTo>
                    <a:pt x="75" y="0"/>
                  </a:lnTo>
                  <a:lnTo>
                    <a:pt x="84" y="0"/>
                  </a:lnTo>
                  <a:lnTo>
                    <a:pt x="93" y="0"/>
                  </a:lnTo>
                  <a:lnTo>
                    <a:pt x="103" y="0"/>
                  </a:lnTo>
                  <a:lnTo>
                    <a:pt x="110" y="0"/>
                  </a:lnTo>
                  <a:lnTo>
                    <a:pt x="116" y="0"/>
                  </a:lnTo>
                  <a:lnTo>
                    <a:pt x="121" y="0"/>
                  </a:lnTo>
                  <a:lnTo>
                    <a:pt x="123" y="0"/>
                  </a:lnTo>
                  <a:lnTo>
                    <a:pt x="12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17" name="Freeform 107"/>
            <p:cNvSpPr>
              <a:spLocks/>
            </p:cNvSpPr>
            <p:nvPr/>
          </p:nvSpPr>
          <p:spPr bwMode="auto">
            <a:xfrm>
              <a:off x="1188" y="1450"/>
              <a:ext cx="59" cy="1"/>
            </a:xfrm>
            <a:custGeom>
              <a:avLst/>
              <a:gdLst>
                <a:gd name="T0" fmla="*/ 0 w 186"/>
                <a:gd name="T1" fmla="*/ 0 h 1"/>
                <a:gd name="T2" fmla="*/ 2 w 186"/>
                <a:gd name="T3" fmla="*/ 0 h 1"/>
                <a:gd name="T4" fmla="*/ 0 w 186"/>
                <a:gd name="T5" fmla="*/ 0 h 1"/>
                <a:gd name="T6" fmla="*/ 0 60000 65536"/>
                <a:gd name="T7" fmla="*/ 0 60000 65536"/>
                <a:gd name="T8" fmla="*/ 0 60000 65536"/>
              </a:gdLst>
              <a:ahLst/>
              <a:cxnLst>
                <a:cxn ang="T6">
                  <a:pos x="T0" y="T1"/>
                </a:cxn>
                <a:cxn ang="T7">
                  <a:pos x="T2" y="T3"/>
                </a:cxn>
                <a:cxn ang="T8">
                  <a:pos x="T4" y="T5"/>
                </a:cxn>
              </a:cxnLst>
              <a:rect l="0" t="0" r="r" b="b"/>
              <a:pathLst>
                <a:path w="186" h="1">
                  <a:moveTo>
                    <a:pt x="0" y="0"/>
                  </a:moveTo>
                  <a:lnTo>
                    <a:pt x="18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18" name="Line 108"/>
            <p:cNvSpPr>
              <a:spLocks noChangeShapeType="1"/>
            </p:cNvSpPr>
            <p:nvPr/>
          </p:nvSpPr>
          <p:spPr bwMode="auto">
            <a:xfrm>
              <a:off x="1188" y="1450"/>
              <a:ext cx="5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19" name="Line 109"/>
            <p:cNvSpPr>
              <a:spLocks noChangeShapeType="1"/>
            </p:cNvSpPr>
            <p:nvPr/>
          </p:nvSpPr>
          <p:spPr bwMode="auto">
            <a:xfrm flipV="1">
              <a:off x="1188" y="1427"/>
              <a:ext cx="1"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20" name="Freeform 110"/>
            <p:cNvSpPr>
              <a:spLocks/>
            </p:cNvSpPr>
            <p:nvPr/>
          </p:nvSpPr>
          <p:spPr bwMode="auto">
            <a:xfrm>
              <a:off x="1358" y="1316"/>
              <a:ext cx="14" cy="1"/>
            </a:xfrm>
            <a:custGeom>
              <a:avLst/>
              <a:gdLst>
                <a:gd name="T0" fmla="*/ 0 w 48"/>
                <a:gd name="T1" fmla="*/ 0 h 1"/>
                <a:gd name="T2" fmla="*/ 0 w 48"/>
                <a:gd name="T3" fmla="*/ 0 h 1"/>
                <a:gd name="T4" fmla="*/ 0 w 48"/>
                <a:gd name="T5" fmla="*/ 0 h 1"/>
                <a:gd name="T6" fmla="*/ 0 60000 65536"/>
                <a:gd name="T7" fmla="*/ 0 60000 65536"/>
                <a:gd name="T8" fmla="*/ 0 60000 65536"/>
              </a:gdLst>
              <a:ahLst/>
              <a:cxnLst>
                <a:cxn ang="T6">
                  <a:pos x="T0" y="T1"/>
                </a:cxn>
                <a:cxn ang="T7">
                  <a:pos x="T2" y="T3"/>
                </a:cxn>
                <a:cxn ang="T8">
                  <a:pos x="T4" y="T5"/>
                </a:cxn>
              </a:cxnLst>
              <a:rect l="0" t="0" r="r" b="b"/>
              <a:pathLst>
                <a:path w="48" h="1">
                  <a:moveTo>
                    <a:pt x="0" y="0"/>
                  </a:moveTo>
                  <a:lnTo>
                    <a:pt x="48"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21" name="Line 111"/>
            <p:cNvSpPr>
              <a:spLocks noChangeShapeType="1"/>
            </p:cNvSpPr>
            <p:nvPr/>
          </p:nvSpPr>
          <p:spPr bwMode="auto">
            <a:xfrm>
              <a:off x="1358" y="1316"/>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22" name="Freeform 112"/>
            <p:cNvSpPr>
              <a:spLocks/>
            </p:cNvSpPr>
            <p:nvPr/>
          </p:nvSpPr>
          <p:spPr bwMode="auto">
            <a:xfrm>
              <a:off x="1358" y="1284"/>
              <a:ext cx="42" cy="1"/>
            </a:xfrm>
            <a:custGeom>
              <a:avLst/>
              <a:gdLst>
                <a:gd name="T0" fmla="*/ 0 w 132"/>
                <a:gd name="T1" fmla="*/ 0 h 1"/>
                <a:gd name="T2" fmla="*/ 1 w 132"/>
                <a:gd name="T3" fmla="*/ 0 h 1"/>
                <a:gd name="T4" fmla="*/ 0 w 132"/>
                <a:gd name="T5" fmla="*/ 0 h 1"/>
                <a:gd name="T6" fmla="*/ 0 60000 65536"/>
                <a:gd name="T7" fmla="*/ 0 60000 65536"/>
                <a:gd name="T8" fmla="*/ 0 60000 65536"/>
              </a:gdLst>
              <a:ahLst/>
              <a:cxnLst>
                <a:cxn ang="T6">
                  <a:pos x="T0" y="T1"/>
                </a:cxn>
                <a:cxn ang="T7">
                  <a:pos x="T2" y="T3"/>
                </a:cxn>
                <a:cxn ang="T8">
                  <a:pos x="T4" y="T5"/>
                </a:cxn>
              </a:cxnLst>
              <a:rect l="0" t="0" r="r" b="b"/>
              <a:pathLst>
                <a:path w="132" h="1">
                  <a:moveTo>
                    <a:pt x="0" y="0"/>
                  </a:moveTo>
                  <a:lnTo>
                    <a:pt x="13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23" name="Line 113"/>
            <p:cNvSpPr>
              <a:spLocks noChangeShapeType="1"/>
            </p:cNvSpPr>
            <p:nvPr/>
          </p:nvSpPr>
          <p:spPr bwMode="auto">
            <a:xfrm>
              <a:off x="1358" y="1284"/>
              <a:ext cx="4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24" name="Line 114"/>
            <p:cNvSpPr>
              <a:spLocks noChangeShapeType="1"/>
            </p:cNvSpPr>
            <p:nvPr/>
          </p:nvSpPr>
          <p:spPr bwMode="auto">
            <a:xfrm flipH="1">
              <a:off x="1322" y="1278"/>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25" name="Freeform 115"/>
            <p:cNvSpPr>
              <a:spLocks/>
            </p:cNvSpPr>
            <p:nvPr/>
          </p:nvSpPr>
          <p:spPr bwMode="auto">
            <a:xfrm>
              <a:off x="1310" y="1278"/>
              <a:ext cx="12" cy="10"/>
            </a:xfrm>
            <a:custGeom>
              <a:avLst/>
              <a:gdLst>
                <a:gd name="T0" fmla="*/ 1 w 31"/>
                <a:gd name="T1" fmla="*/ 0 h 40"/>
                <a:gd name="T2" fmla="*/ 1 w 31"/>
                <a:gd name="T3" fmla="*/ 0 h 40"/>
                <a:gd name="T4" fmla="*/ 0 w 31"/>
                <a:gd name="T5" fmla="*/ 0 h 40"/>
                <a:gd name="T6" fmla="*/ 0 w 31"/>
                <a:gd name="T7" fmla="*/ 0 h 40"/>
                <a:gd name="T8" fmla="*/ 0 w 31"/>
                <a:gd name="T9" fmla="*/ 0 h 40"/>
                <a:gd name="T10" fmla="*/ 0 w 31"/>
                <a:gd name="T11" fmla="*/ 0 h 40"/>
                <a:gd name="T12" fmla="*/ 0 w 31"/>
                <a:gd name="T13" fmla="*/ 0 h 40"/>
                <a:gd name="T14" fmla="*/ 0 w 31"/>
                <a:gd name="T15" fmla="*/ 0 h 40"/>
                <a:gd name="T16" fmla="*/ 0 w 31"/>
                <a:gd name="T17" fmla="*/ 0 h 40"/>
                <a:gd name="T18" fmla="*/ 0 w 31"/>
                <a:gd name="T19" fmla="*/ 0 h 40"/>
                <a:gd name="T20" fmla="*/ 0 w 31"/>
                <a:gd name="T21" fmla="*/ 0 h 40"/>
                <a:gd name="T22" fmla="*/ 0 w 31"/>
                <a:gd name="T23" fmla="*/ 0 h 40"/>
                <a:gd name="T24" fmla="*/ 0 w 31"/>
                <a:gd name="T25" fmla="*/ 0 h 40"/>
                <a:gd name="T26" fmla="*/ 0 w 31"/>
                <a:gd name="T27" fmla="*/ 0 h 40"/>
                <a:gd name="T28" fmla="*/ 0 w 31"/>
                <a:gd name="T29" fmla="*/ 0 h 40"/>
                <a:gd name="T30" fmla="*/ 0 w 31"/>
                <a:gd name="T31" fmla="*/ 0 h 40"/>
                <a:gd name="T32" fmla="*/ 0 w 31"/>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0">
                  <a:moveTo>
                    <a:pt x="31" y="0"/>
                  </a:moveTo>
                  <a:lnTo>
                    <a:pt x="27" y="0"/>
                  </a:lnTo>
                  <a:lnTo>
                    <a:pt x="24" y="0"/>
                  </a:lnTo>
                  <a:lnTo>
                    <a:pt x="20" y="2"/>
                  </a:lnTo>
                  <a:lnTo>
                    <a:pt x="18" y="3"/>
                  </a:lnTo>
                  <a:lnTo>
                    <a:pt x="15" y="4"/>
                  </a:lnTo>
                  <a:lnTo>
                    <a:pt x="13" y="7"/>
                  </a:lnTo>
                  <a:lnTo>
                    <a:pt x="10" y="8"/>
                  </a:lnTo>
                  <a:lnTo>
                    <a:pt x="8" y="11"/>
                  </a:lnTo>
                  <a:lnTo>
                    <a:pt x="6" y="13"/>
                  </a:lnTo>
                  <a:lnTo>
                    <a:pt x="5" y="17"/>
                  </a:lnTo>
                  <a:lnTo>
                    <a:pt x="3" y="20"/>
                  </a:lnTo>
                  <a:lnTo>
                    <a:pt x="2" y="23"/>
                  </a:lnTo>
                  <a:lnTo>
                    <a:pt x="1" y="27"/>
                  </a:lnTo>
                  <a:lnTo>
                    <a:pt x="0" y="31"/>
                  </a:lnTo>
                  <a:lnTo>
                    <a:pt x="0" y="35"/>
                  </a:lnTo>
                  <a:lnTo>
                    <a:pt x="0" y="4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26" name="Line 116"/>
            <p:cNvSpPr>
              <a:spLocks noChangeShapeType="1"/>
            </p:cNvSpPr>
            <p:nvPr/>
          </p:nvSpPr>
          <p:spPr bwMode="auto">
            <a:xfrm>
              <a:off x="1310" y="1288"/>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27" name="Freeform 117"/>
            <p:cNvSpPr>
              <a:spLocks/>
            </p:cNvSpPr>
            <p:nvPr/>
          </p:nvSpPr>
          <p:spPr bwMode="auto">
            <a:xfrm>
              <a:off x="1310" y="1314"/>
              <a:ext cx="12" cy="9"/>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1 w 31"/>
                <a:gd name="T31" fmla="*/ 0 h 39"/>
                <a:gd name="T32" fmla="*/ 1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0"/>
                  </a:moveTo>
                  <a:lnTo>
                    <a:pt x="0" y="3"/>
                  </a:lnTo>
                  <a:lnTo>
                    <a:pt x="0" y="7"/>
                  </a:lnTo>
                  <a:lnTo>
                    <a:pt x="1" y="10"/>
                  </a:lnTo>
                  <a:lnTo>
                    <a:pt x="2" y="14"/>
                  </a:lnTo>
                  <a:lnTo>
                    <a:pt x="3" y="18"/>
                  </a:lnTo>
                  <a:lnTo>
                    <a:pt x="5" y="21"/>
                  </a:lnTo>
                  <a:lnTo>
                    <a:pt x="6" y="23"/>
                  </a:lnTo>
                  <a:lnTo>
                    <a:pt x="8" y="27"/>
                  </a:lnTo>
                  <a:lnTo>
                    <a:pt x="10" y="28"/>
                  </a:lnTo>
                  <a:lnTo>
                    <a:pt x="13" y="31"/>
                  </a:lnTo>
                  <a:lnTo>
                    <a:pt x="15" y="34"/>
                  </a:lnTo>
                  <a:lnTo>
                    <a:pt x="18" y="35"/>
                  </a:lnTo>
                  <a:lnTo>
                    <a:pt x="20" y="36"/>
                  </a:lnTo>
                  <a:lnTo>
                    <a:pt x="24" y="37"/>
                  </a:lnTo>
                  <a:lnTo>
                    <a:pt x="27" y="37"/>
                  </a:lnTo>
                  <a:lnTo>
                    <a:pt x="31"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28" name="Freeform 118"/>
            <p:cNvSpPr>
              <a:spLocks/>
            </p:cNvSpPr>
            <p:nvPr/>
          </p:nvSpPr>
          <p:spPr bwMode="auto">
            <a:xfrm>
              <a:off x="1322" y="1278"/>
              <a:ext cx="36" cy="45"/>
            </a:xfrm>
            <a:custGeom>
              <a:avLst/>
              <a:gdLst>
                <a:gd name="T0" fmla="*/ 0 w 111"/>
                <a:gd name="T1" fmla="*/ 1 h 183"/>
                <a:gd name="T2" fmla="*/ 1 w 111"/>
                <a:gd name="T3" fmla="*/ 1 h 183"/>
                <a:gd name="T4" fmla="*/ 1 w 111"/>
                <a:gd name="T5" fmla="*/ 0 h 183"/>
                <a:gd name="T6" fmla="*/ 0 60000 65536"/>
                <a:gd name="T7" fmla="*/ 0 60000 65536"/>
                <a:gd name="T8" fmla="*/ 0 60000 65536"/>
              </a:gdLst>
              <a:ahLst/>
              <a:cxnLst>
                <a:cxn ang="T6">
                  <a:pos x="T0" y="T1"/>
                </a:cxn>
                <a:cxn ang="T7">
                  <a:pos x="T2" y="T3"/>
                </a:cxn>
                <a:cxn ang="T8">
                  <a:pos x="T4" y="T5"/>
                </a:cxn>
              </a:cxnLst>
              <a:rect l="0" t="0" r="r" b="b"/>
              <a:pathLst>
                <a:path w="111" h="183">
                  <a:moveTo>
                    <a:pt x="0" y="183"/>
                  </a:moveTo>
                  <a:lnTo>
                    <a:pt x="111" y="183"/>
                  </a:lnTo>
                  <a:lnTo>
                    <a:pt x="11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29" name="Freeform 119"/>
            <p:cNvSpPr>
              <a:spLocks/>
            </p:cNvSpPr>
            <p:nvPr/>
          </p:nvSpPr>
          <p:spPr bwMode="auto">
            <a:xfrm>
              <a:off x="1322" y="1296"/>
              <a:ext cx="66" cy="10"/>
            </a:xfrm>
            <a:custGeom>
              <a:avLst/>
              <a:gdLst>
                <a:gd name="T0" fmla="*/ 2 w 205"/>
                <a:gd name="T1" fmla="*/ 0 h 40"/>
                <a:gd name="T2" fmla="*/ 2 w 205"/>
                <a:gd name="T3" fmla="*/ 0 h 40"/>
                <a:gd name="T4" fmla="*/ 2 w 205"/>
                <a:gd name="T5" fmla="*/ 0 h 40"/>
                <a:gd name="T6" fmla="*/ 2 w 205"/>
                <a:gd name="T7" fmla="*/ 0 h 40"/>
                <a:gd name="T8" fmla="*/ 2 w 205"/>
                <a:gd name="T9" fmla="*/ 0 h 40"/>
                <a:gd name="T10" fmla="*/ 1 w 205"/>
                <a:gd name="T11" fmla="*/ 0 h 40"/>
                <a:gd name="T12" fmla="*/ 1 w 205"/>
                <a:gd name="T13" fmla="*/ 0 h 40"/>
                <a:gd name="T14" fmla="*/ 1 w 205"/>
                <a:gd name="T15" fmla="*/ 0 h 40"/>
                <a:gd name="T16" fmla="*/ 1 w 205"/>
                <a:gd name="T17" fmla="*/ 0 h 40"/>
                <a:gd name="T18" fmla="*/ 1 w 205"/>
                <a:gd name="T19" fmla="*/ 0 h 40"/>
                <a:gd name="T20" fmla="*/ 1 w 205"/>
                <a:gd name="T21" fmla="*/ 0 h 40"/>
                <a:gd name="T22" fmla="*/ 1 w 205"/>
                <a:gd name="T23" fmla="*/ 0 h 40"/>
                <a:gd name="T24" fmla="*/ 0 w 205"/>
                <a:gd name="T25" fmla="*/ 0 h 40"/>
                <a:gd name="T26" fmla="*/ 0 w 205"/>
                <a:gd name="T27" fmla="*/ 0 h 40"/>
                <a:gd name="T28" fmla="*/ 0 w 205"/>
                <a:gd name="T29" fmla="*/ 0 h 40"/>
                <a:gd name="T30" fmla="*/ 0 w 205"/>
                <a:gd name="T31" fmla="*/ 0 h 40"/>
                <a:gd name="T32" fmla="*/ 0 w 205"/>
                <a:gd name="T33" fmla="*/ 0 h 40"/>
                <a:gd name="T34" fmla="*/ 0 w 205"/>
                <a:gd name="T35" fmla="*/ 0 h 40"/>
                <a:gd name="T36" fmla="*/ 0 w 205"/>
                <a:gd name="T37" fmla="*/ 0 h 40"/>
                <a:gd name="T38" fmla="*/ 0 w 205"/>
                <a:gd name="T39" fmla="*/ 0 h 40"/>
                <a:gd name="T40" fmla="*/ 0 w 205"/>
                <a:gd name="T41" fmla="*/ 0 h 40"/>
                <a:gd name="T42" fmla="*/ 0 w 205"/>
                <a:gd name="T43" fmla="*/ 0 h 40"/>
                <a:gd name="T44" fmla="*/ 0 w 205"/>
                <a:gd name="T45" fmla="*/ 0 h 40"/>
                <a:gd name="T46" fmla="*/ 0 w 205"/>
                <a:gd name="T47" fmla="*/ 0 h 40"/>
                <a:gd name="T48" fmla="*/ 0 w 205"/>
                <a:gd name="T49" fmla="*/ 0 h 40"/>
                <a:gd name="T50" fmla="*/ 0 w 205"/>
                <a:gd name="T51" fmla="*/ 0 h 40"/>
                <a:gd name="T52" fmla="*/ 0 w 205"/>
                <a:gd name="T53" fmla="*/ 0 h 40"/>
                <a:gd name="T54" fmla="*/ 0 w 205"/>
                <a:gd name="T55" fmla="*/ 0 h 40"/>
                <a:gd name="T56" fmla="*/ 0 w 205"/>
                <a:gd name="T57" fmla="*/ 0 h 40"/>
                <a:gd name="T58" fmla="*/ 0 w 205"/>
                <a:gd name="T59" fmla="*/ 0 h 40"/>
                <a:gd name="T60" fmla="*/ 0 w 205"/>
                <a:gd name="T61" fmla="*/ 0 h 40"/>
                <a:gd name="T62" fmla="*/ 0 w 205"/>
                <a:gd name="T63" fmla="*/ 0 h 40"/>
                <a:gd name="T64" fmla="*/ 0 w 205"/>
                <a:gd name="T65" fmla="*/ 0 h 40"/>
                <a:gd name="T66" fmla="*/ 0 w 205"/>
                <a:gd name="T67" fmla="*/ 0 h 40"/>
                <a:gd name="T68" fmla="*/ 1 w 205"/>
                <a:gd name="T69" fmla="*/ 0 h 40"/>
                <a:gd name="T70" fmla="*/ 1 w 205"/>
                <a:gd name="T71" fmla="*/ 0 h 40"/>
                <a:gd name="T72" fmla="*/ 1 w 205"/>
                <a:gd name="T73" fmla="*/ 0 h 40"/>
                <a:gd name="T74" fmla="*/ 1 w 205"/>
                <a:gd name="T75" fmla="*/ 0 h 40"/>
                <a:gd name="T76" fmla="*/ 1 w 205"/>
                <a:gd name="T77" fmla="*/ 0 h 40"/>
                <a:gd name="T78" fmla="*/ 1 w 205"/>
                <a:gd name="T79" fmla="*/ 0 h 40"/>
                <a:gd name="T80" fmla="*/ 2 w 205"/>
                <a:gd name="T81" fmla="*/ 0 h 40"/>
                <a:gd name="T82" fmla="*/ 2 w 205"/>
                <a:gd name="T83" fmla="*/ 0 h 40"/>
                <a:gd name="T84" fmla="*/ 2 w 205"/>
                <a:gd name="T85" fmla="*/ 0 h 40"/>
                <a:gd name="T86" fmla="*/ 2 w 205"/>
                <a:gd name="T87" fmla="*/ 0 h 40"/>
                <a:gd name="T88" fmla="*/ 2 w 205"/>
                <a:gd name="T89" fmla="*/ 0 h 40"/>
                <a:gd name="T90" fmla="*/ 2 w 205"/>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40">
                  <a:moveTo>
                    <a:pt x="179" y="40"/>
                  </a:moveTo>
                  <a:lnTo>
                    <a:pt x="178" y="39"/>
                  </a:lnTo>
                  <a:lnTo>
                    <a:pt x="175" y="39"/>
                  </a:lnTo>
                  <a:lnTo>
                    <a:pt x="172" y="39"/>
                  </a:lnTo>
                  <a:lnTo>
                    <a:pt x="167" y="39"/>
                  </a:lnTo>
                  <a:lnTo>
                    <a:pt x="161" y="39"/>
                  </a:lnTo>
                  <a:lnTo>
                    <a:pt x="155" y="39"/>
                  </a:lnTo>
                  <a:lnTo>
                    <a:pt x="147" y="39"/>
                  </a:lnTo>
                  <a:lnTo>
                    <a:pt x="138" y="39"/>
                  </a:lnTo>
                  <a:lnTo>
                    <a:pt x="130" y="39"/>
                  </a:lnTo>
                  <a:lnTo>
                    <a:pt x="122" y="39"/>
                  </a:lnTo>
                  <a:lnTo>
                    <a:pt x="113" y="39"/>
                  </a:lnTo>
                  <a:lnTo>
                    <a:pt x="104" y="39"/>
                  </a:lnTo>
                  <a:lnTo>
                    <a:pt x="95" y="39"/>
                  </a:lnTo>
                  <a:lnTo>
                    <a:pt x="87" y="39"/>
                  </a:lnTo>
                  <a:lnTo>
                    <a:pt x="80" y="39"/>
                  </a:lnTo>
                  <a:lnTo>
                    <a:pt x="74" y="39"/>
                  </a:lnTo>
                  <a:lnTo>
                    <a:pt x="68" y="38"/>
                  </a:lnTo>
                  <a:lnTo>
                    <a:pt x="62" y="38"/>
                  </a:lnTo>
                  <a:lnTo>
                    <a:pt x="57" y="38"/>
                  </a:lnTo>
                  <a:lnTo>
                    <a:pt x="53" y="38"/>
                  </a:lnTo>
                  <a:lnTo>
                    <a:pt x="50" y="38"/>
                  </a:lnTo>
                  <a:lnTo>
                    <a:pt x="47" y="38"/>
                  </a:lnTo>
                  <a:lnTo>
                    <a:pt x="44" y="38"/>
                  </a:lnTo>
                  <a:lnTo>
                    <a:pt x="41" y="38"/>
                  </a:lnTo>
                  <a:lnTo>
                    <a:pt x="39" y="38"/>
                  </a:lnTo>
                  <a:lnTo>
                    <a:pt x="37" y="38"/>
                  </a:lnTo>
                  <a:lnTo>
                    <a:pt x="34" y="38"/>
                  </a:lnTo>
                  <a:lnTo>
                    <a:pt x="32" y="38"/>
                  </a:lnTo>
                  <a:lnTo>
                    <a:pt x="30" y="36"/>
                  </a:lnTo>
                  <a:lnTo>
                    <a:pt x="26" y="36"/>
                  </a:lnTo>
                  <a:lnTo>
                    <a:pt x="24" y="36"/>
                  </a:lnTo>
                  <a:lnTo>
                    <a:pt x="21" y="36"/>
                  </a:lnTo>
                  <a:lnTo>
                    <a:pt x="17" y="35"/>
                  </a:lnTo>
                  <a:lnTo>
                    <a:pt x="15" y="34"/>
                  </a:lnTo>
                  <a:lnTo>
                    <a:pt x="12" y="34"/>
                  </a:lnTo>
                  <a:lnTo>
                    <a:pt x="10" y="32"/>
                  </a:lnTo>
                  <a:lnTo>
                    <a:pt x="8" y="31"/>
                  </a:lnTo>
                  <a:lnTo>
                    <a:pt x="6" y="30"/>
                  </a:lnTo>
                  <a:lnTo>
                    <a:pt x="5" y="27"/>
                  </a:lnTo>
                  <a:lnTo>
                    <a:pt x="4" y="26"/>
                  </a:lnTo>
                  <a:lnTo>
                    <a:pt x="3" y="25"/>
                  </a:lnTo>
                  <a:lnTo>
                    <a:pt x="2" y="23"/>
                  </a:lnTo>
                  <a:lnTo>
                    <a:pt x="1" y="22"/>
                  </a:lnTo>
                  <a:lnTo>
                    <a:pt x="0" y="21"/>
                  </a:lnTo>
                  <a:lnTo>
                    <a:pt x="0" y="20"/>
                  </a:lnTo>
                  <a:lnTo>
                    <a:pt x="0" y="18"/>
                  </a:lnTo>
                  <a:lnTo>
                    <a:pt x="0" y="17"/>
                  </a:lnTo>
                  <a:lnTo>
                    <a:pt x="1" y="16"/>
                  </a:lnTo>
                  <a:lnTo>
                    <a:pt x="2" y="14"/>
                  </a:lnTo>
                  <a:lnTo>
                    <a:pt x="3" y="13"/>
                  </a:lnTo>
                  <a:lnTo>
                    <a:pt x="4" y="12"/>
                  </a:lnTo>
                  <a:lnTo>
                    <a:pt x="5" y="11"/>
                  </a:lnTo>
                  <a:lnTo>
                    <a:pt x="6" y="9"/>
                  </a:lnTo>
                  <a:lnTo>
                    <a:pt x="8" y="8"/>
                  </a:lnTo>
                  <a:lnTo>
                    <a:pt x="10" y="7"/>
                  </a:lnTo>
                  <a:lnTo>
                    <a:pt x="12" y="5"/>
                  </a:lnTo>
                  <a:lnTo>
                    <a:pt x="15" y="5"/>
                  </a:lnTo>
                  <a:lnTo>
                    <a:pt x="17" y="4"/>
                  </a:lnTo>
                  <a:lnTo>
                    <a:pt x="21" y="4"/>
                  </a:lnTo>
                  <a:lnTo>
                    <a:pt x="24" y="3"/>
                  </a:lnTo>
                  <a:lnTo>
                    <a:pt x="26" y="3"/>
                  </a:lnTo>
                  <a:lnTo>
                    <a:pt x="30" y="2"/>
                  </a:lnTo>
                  <a:lnTo>
                    <a:pt x="32" y="2"/>
                  </a:lnTo>
                  <a:lnTo>
                    <a:pt x="34" y="2"/>
                  </a:lnTo>
                  <a:lnTo>
                    <a:pt x="37" y="2"/>
                  </a:lnTo>
                  <a:lnTo>
                    <a:pt x="39" y="0"/>
                  </a:lnTo>
                  <a:lnTo>
                    <a:pt x="41" y="0"/>
                  </a:lnTo>
                  <a:lnTo>
                    <a:pt x="44" y="0"/>
                  </a:lnTo>
                  <a:lnTo>
                    <a:pt x="47" y="0"/>
                  </a:lnTo>
                  <a:lnTo>
                    <a:pt x="50" y="0"/>
                  </a:lnTo>
                  <a:lnTo>
                    <a:pt x="53" y="0"/>
                  </a:lnTo>
                  <a:lnTo>
                    <a:pt x="57" y="0"/>
                  </a:lnTo>
                  <a:lnTo>
                    <a:pt x="62" y="0"/>
                  </a:lnTo>
                  <a:lnTo>
                    <a:pt x="68" y="0"/>
                  </a:lnTo>
                  <a:lnTo>
                    <a:pt x="74" y="2"/>
                  </a:lnTo>
                  <a:lnTo>
                    <a:pt x="80" y="2"/>
                  </a:lnTo>
                  <a:lnTo>
                    <a:pt x="88" y="2"/>
                  </a:lnTo>
                  <a:lnTo>
                    <a:pt x="98" y="2"/>
                  </a:lnTo>
                  <a:lnTo>
                    <a:pt x="108" y="2"/>
                  </a:lnTo>
                  <a:lnTo>
                    <a:pt x="119" y="2"/>
                  </a:lnTo>
                  <a:lnTo>
                    <a:pt x="130" y="2"/>
                  </a:lnTo>
                  <a:lnTo>
                    <a:pt x="140" y="2"/>
                  </a:lnTo>
                  <a:lnTo>
                    <a:pt x="152" y="2"/>
                  </a:lnTo>
                  <a:lnTo>
                    <a:pt x="162" y="2"/>
                  </a:lnTo>
                  <a:lnTo>
                    <a:pt x="172" y="2"/>
                  </a:lnTo>
                  <a:lnTo>
                    <a:pt x="180" y="2"/>
                  </a:lnTo>
                  <a:lnTo>
                    <a:pt x="189" y="2"/>
                  </a:lnTo>
                  <a:lnTo>
                    <a:pt x="196" y="2"/>
                  </a:lnTo>
                  <a:lnTo>
                    <a:pt x="200" y="2"/>
                  </a:lnTo>
                  <a:lnTo>
                    <a:pt x="203" y="2"/>
                  </a:lnTo>
                  <a:lnTo>
                    <a:pt x="205" y="2"/>
                  </a:lnTo>
                  <a:lnTo>
                    <a:pt x="179" y="4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30" name="Freeform 120"/>
            <p:cNvSpPr>
              <a:spLocks/>
            </p:cNvSpPr>
            <p:nvPr/>
          </p:nvSpPr>
          <p:spPr bwMode="auto">
            <a:xfrm>
              <a:off x="1346" y="1305"/>
              <a:ext cx="34" cy="1"/>
            </a:xfrm>
            <a:custGeom>
              <a:avLst/>
              <a:gdLst>
                <a:gd name="T0" fmla="*/ 1 w 105"/>
                <a:gd name="T1" fmla="*/ 1 h 1"/>
                <a:gd name="T2" fmla="*/ 1 w 105"/>
                <a:gd name="T3" fmla="*/ 0 h 1"/>
                <a:gd name="T4" fmla="*/ 1 w 105"/>
                <a:gd name="T5" fmla="*/ 0 h 1"/>
                <a:gd name="T6" fmla="*/ 1 w 105"/>
                <a:gd name="T7" fmla="*/ 0 h 1"/>
                <a:gd name="T8" fmla="*/ 1 w 105"/>
                <a:gd name="T9" fmla="*/ 0 h 1"/>
                <a:gd name="T10" fmla="*/ 1 w 105"/>
                <a:gd name="T11" fmla="*/ 0 h 1"/>
                <a:gd name="T12" fmla="*/ 1 w 105"/>
                <a:gd name="T13" fmla="*/ 0 h 1"/>
                <a:gd name="T14" fmla="*/ 1 w 105"/>
                <a:gd name="T15" fmla="*/ 0 h 1"/>
                <a:gd name="T16" fmla="*/ 1 w 105"/>
                <a:gd name="T17" fmla="*/ 0 h 1"/>
                <a:gd name="T18" fmla="*/ 1 w 105"/>
                <a:gd name="T19" fmla="*/ 0 h 1"/>
                <a:gd name="T20" fmla="*/ 1 w 105"/>
                <a:gd name="T21" fmla="*/ 0 h 1"/>
                <a:gd name="T22" fmla="*/ 0 w 105"/>
                <a:gd name="T23" fmla="*/ 0 h 1"/>
                <a:gd name="T24" fmla="*/ 0 w 105"/>
                <a:gd name="T25" fmla="*/ 0 h 1"/>
                <a:gd name="T26" fmla="*/ 0 w 105"/>
                <a:gd name="T27" fmla="*/ 0 h 1"/>
                <a:gd name="T28" fmla="*/ 0 w 105"/>
                <a:gd name="T29" fmla="*/ 0 h 1"/>
                <a:gd name="T30" fmla="*/ 0 w 105"/>
                <a:gd name="T31" fmla="*/ 0 h 1"/>
                <a:gd name="T32" fmla="*/ 0 w 10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
                  <a:moveTo>
                    <a:pt x="105" y="1"/>
                  </a:moveTo>
                  <a:lnTo>
                    <a:pt x="104" y="0"/>
                  </a:lnTo>
                  <a:lnTo>
                    <a:pt x="101" y="0"/>
                  </a:lnTo>
                  <a:lnTo>
                    <a:pt x="98" y="0"/>
                  </a:lnTo>
                  <a:lnTo>
                    <a:pt x="93" y="0"/>
                  </a:lnTo>
                  <a:lnTo>
                    <a:pt x="87" y="0"/>
                  </a:lnTo>
                  <a:lnTo>
                    <a:pt x="81" y="0"/>
                  </a:lnTo>
                  <a:lnTo>
                    <a:pt x="73" y="0"/>
                  </a:lnTo>
                  <a:lnTo>
                    <a:pt x="64" y="0"/>
                  </a:lnTo>
                  <a:lnTo>
                    <a:pt x="56" y="0"/>
                  </a:lnTo>
                  <a:lnTo>
                    <a:pt x="48" y="0"/>
                  </a:lnTo>
                  <a:lnTo>
                    <a:pt x="39" y="0"/>
                  </a:lnTo>
                  <a:lnTo>
                    <a:pt x="30"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1" name="Freeform 121"/>
            <p:cNvSpPr>
              <a:spLocks/>
            </p:cNvSpPr>
            <p:nvPr/>
          </p:nvSpPr>
          <p:spPr bwMode="auto">
            <a:xfrm>
              <a:off x="1328" y="1305"/>
              <a:ext cx="18" cy="1"/>
            </a:xfrm>
            <a:custGeom>
              <a:avLst/>
              <a:gdLst>
                <a:gd name="T0" fmla="*/ 1 w 53"/>
                <a:gd name="T1" fmla="*/ 0 h 3"/>
                <a:gd name="T2" fmla="*/ 1 w 53"/>
                <a:gd name="T3" fmla="*/ 0 h 3"/>
                <a:gd name="T4" fmla="*/ 1 w 53"/>
                <a:gd name="T5" fmla="*/ 0 h 3"/>
                <a:gd name="T6" fmla="*/ 0 w 53"/>
                <a:gd name="T7" fmla="*/ 0 h 3"/>
                <a:gd name="T8" fmla="*/ 0 w 53"/>
                <a:gd name="T9" fmla="*/ 0 h 3"/>
                <a:gd name="T10" fmla="*/ 0 w 53"/>
                <a:gd name="T11" fmla="*/ 0 h 3"/>
                <a:gd name="T12" fmla="*/ 0 w 53"/>
                <a:gd name="T13" fmla="*/ 0 h 3"/>
                <a:gd name="T14" fmla="*/ 0 w 53"/>
                <a:gd name="T15" fmla="*/ 0 h 3"/>
                <a:gd name="T16" fmla="*/ 0 w 53"/>
                <a:gd name="T17" fmla="*/ 0 h 3"/>
                <a:gd name="T18" fmla="*/ 0 w 53"/>
                <a:gd name="T19" fmla="*/ 0 h 3"/>
                <a:gd name="T20" fmla="*/ 0 w 53"/>
                <a:gd name="T21" fmla="*/ 0 h 3"/>
                <a:gd name="T22" fmla="*/ 0 w 53"/>
                <a:gd name="T23" fmla="*/ 0 h 3"/>
                <a:gd name="T24" fmla="*/ 0 w 53"/>
                <a:gd name="T25" fmla="*/ 0 h 3"/>
                <a:gd name="T26" fmla="*/ 0 w 53"/>
                <a:gd name="T27" fmla="*/ 0 h 3"/>
                <a:gd name="T28" fmla="*/ 0 w 53"/>
                <a:gd name="T29" fmla="*/ 0 h 3"/>
                <a:gd name="T30" fmla="*/ 0 w 53"/>
                <a:gd name="T31" fmla="*/ 0 h 3"/>
                <a:gd name="T32" fmla="*/ 0 w 5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
                  <a:moveTo>
                    <a:pt x="53" y="3"/>
                  </a:moveTo>
                  <a:lnTo>
                    <a:pt x="47" y="2"/>
                  </a:lnTo>
                  <a:lnTo>
                    <a:pt x="41" y="2"/>
                  </a:lnTo>
                  <a:lnTo>
                    <a:pt x="36" y="2"/>
                  </a:lnTo>
                  <a:lnTo>
                    <a:pt x="32" y="2"/>
                  </a:lnTo>
                  <a:lnTo>
                    <a:pt x="29" y="2"/>
                  </a:lnTo>
                  <a:lnTo>
                    <a:pt x="26" y="2"/>
                  </a:lnTo>
                  <a:lnTo>
                    <a:pt x="23" y="2"/>
                  </a:lnTo>
                  <a:lnTo>
                    <a:pt x="20" y="2"/>
                  </a:lnTo>
                  <a:lnTo>
                    <a:pt x="18" y="2"/>
                  </a:lnTo>
                  <a:lnTo>
                    <a:pt x="16" y="2"/>
                  </a:lnTo>
                  <a:lnTo>
                    <a:pt x="13" y="2"/>
                  </a:lnTo>
                  <a:lnTo>
                    <a:pt x="11" y="2"/>
                  </a:lnTo>
                  <a:lnTo>
                    <a:pt x="9" y="0"/>
                  </a:lnTo>
                  <a:lnTo>
                    <a:pt x="5" y="0"/>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2" name="Freeform 122"/>
            <p:cNvSpPr>
              <a:spLocks/>
            </p:cNvSpPr>
            <p:nvPr/>
          </p:nvSpPr>
          <p:spPr bwMode="auto">
            <a:xfrm>
              <a:off x="1322" y="1300"/>
              <a:ext cx="6" cy="5"/>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16">
                  <a:moveTo>
                    <a:pt x="21" y="16"/>
                  </a:moveTo>
                  <a:lnTo>
                    <a:pt x="17" y="15"/>
                  </a:lnTo>
                  <a:lnTo>
                    <a:pt x="15" y="14"/>
                  </a:lnTo>
                  <a:lnTo>
                    <a:pt x="12" y="14"/>
                  </a:lnTo>
                  <a:lnTo>
                    <a:pt x="10" y="12"/>
                  </a:lnTo>
                  <a:lnTo>
                    <a:pt x="8" y="11"/>
                  </a:lnTo>
                  <a:lnTo>
                    <a:pt x="6" y="10"/>
                  </a:lnTo>
                  <a:lnTo>
                    <a:pt x="5" y="7"/>
                  </a:lnTo>
                  <a:lnTo>
                    <a:pt x="4" y="6"/>
                  </a:lnTo>
                  <a:lnTo>
                    <a:pt x="3" y="5"/>
                  </a:lnTo>
                  <a:lnTo>
                    <a:pt x="2" y="3"/>
                  </a:lnTo>
                  <a:lnTo>
                    <a:pt x="1"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3" name="Freeform 123"/>
            <p:cNvSpPr>
              <a:spLocks/>
            </p:cNvSpPr>
            <p:nvPr/>
          </p:nvSpPr>
          <p:spPr bwMode="auto">
            <a:xfrm>
              <a:off x="1322" y="1297"/>
              <a:ext cx="6" cy="3"/>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w 21"/>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6">
                  <a:moveTo>
                    <a:pt x="0" y="16"/>
                  </a:moveTo>
                  <a:lnTo>
                    <a:pt x="0" y="14"/>
                  </a:lnTo>
                  <a:lnTo>
                    <a:pt x="0" y="13"/>
                  </a:lnTo>
                  <a:lnTo>
                    <a:pt x="1" y="12"/>
                  </a:lnTo>
                  <a:lnTo>
                    <a:pt x="2" y="10"/>
                  </a:lnTo>
                  <a:lnTo>
                    <a:pt x="3" y="9"/>
                  </a:lnTo>
                  <a:lnTo>
                    <a:pt x="4" y="8"/>
                  </a:lnTo>
                  <a:lnTo>
                    <a:pt x="5" y="7"/>
                  </a:lnTo>
                  <a:lnTo>
                    <a:pt x="6" y="5"/>
                  </a:lnTo>
                  <a:lnTo>
                    <a:pt x="8" y="4"/>
                  </a:lnTo>
                  <a:lnTo>
                    <a:pt x="10" y="3"/>
                  </a:lnTo>
                  <a:lnTo>
                    <a:pt x="12" y="1"/>
                  </a:lnTo>
                  <a:lnTo>
                    <a:pt x="15" y="1"/>
                  </a:lnTo>
                  <a:lnTo>
                    <a:pt x="17" y="0"/>
                  </a:lnTo>
                  <a:lnTo>
                    <a:pt x="2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4" name="Freeform 124"/>
            <p:cNvSpPr>
              <a:spLocks/>
            </p:cNvSpPr>
            <p:nvPr/>
          </p:nvSpPr>
          <p:spPr bwMode="auto">
            <a:xfrm>
              <a:off x="1328" y="1296"/>
              <a:ext cx="18" cy="1"/>
            </a:xfrm>
            <a:custGeom>
              <a:avLst/>
              <a:gdLst>
                <a:gd name="T0" fmla="*/ 0 w 53"/>
                <a:gd name="T1" fmla="*/ 0 h 4"/>
                <a:gd name="T2" fmla="*/ 0 w 53"/>
                <a:gd name="T3" fmla="*/ 0 h 4"/>
                <a:gd name="T4" fmla="*/ 0 w 53"/>
                <a:gd name="T5" fmla="*/ 0 h 4"/>
                <a:gd name="T6" fmla="*/ 0 w 53"/>
                <a:gd name="T7" fmla="*/ 0 h 4"/>
                <a:gd name="T8" fmla="*/ 0 w 53"/>
                <a:gd name="T9" fmla="*/ 0 h 4"/>
                <a:gd name="T10" fmla="*/ 0 w 53"/>
                <a:gd name="T11" fmla="*/ 0 h 4"/>
                <a:gd name="T12" fmla="*/ 0 w 53"/>
                <a:gd name="T13" fmla="*/ 0 h 4"/>
                <a:gd name="T14" fmla="*/ 0 w 53"/>
                <a:gd name="T15" fmla="*/ 0 h 4"/>
                <a:gd name="T16" fmla="*/ 0 w 53"/>
                <a:gd name="T17" fmla="*/ 0 h 4"/>
                <a:gd name="T18" fmla="*/ 0 w 53"/>
                <a:gd name="T19" fmla="*/ 0 h 4"/>
                <a:gd name="T20" fmla="*/ 0 w 53"/>
                <a:gd name="T21" fmla="*/ 0 h 4"/>
                <a:gd name="T22" fmla="*/ 0 w 53"/>
                <a:gd name="T23" fmla="*/ 0 h 4"/>
                <a:gd name="T24" fmla="*/ 0 w 53"/>
                <a:gd name="T25" fmla="*/ 0 h 4"/>
                <a:gd name="T26" fmla="*/ 0 w 53"/>
                <a:gd name="T27" fmla="*/ 0 h 4"/>
                <a:gd name="T28" fmla="*/ 1 w 53"/>
                <a:gd name="T29" fmla="*/ 0 h 4"/>
                <a:gd name="T30" fmla="*/ 1 w 53"/>
                <a:gd name="T31" fmla="*/ 0 h 4"/>
                <a:gd name="T32" fmla="*/ 1 w 53"/>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
                  <a:moveTo>
                    <a:pt x="0" y="4"/>
                  </a:moveTo>
                  <a:lnTo>
                    <a:pt x="3" y="3"/>
                  </a:lnTo>
                  <a:lnTo>
                    <a:pt x="5" y="3"/>
                  </a:lnTo>
                  <a:lnTo>
                    <a:pt x="9" y="2"/>
                  </a:lnTo>
                  <a:lnTo>
                    <a:pt x="11" y="2"/>
                  </a:lnTo>
                  <a:lnTo>
                    <a:pt x="13" y="2"/>
                  </a:lnTo>
                  <a:lnTo>
                    <a:pt x="16" y="2"/>
                  </a:lnTo>
                  <a:lnTo>
                    <a:pt x="18" y="0"/>
                  </a:lnTo>
                  <a:lnTo>
                    <a:pt x="20" y="0"/>
                  </a:lnTo>
                  <a:lnTo>
                    <a:pt x="23" y="0"/>
                  </a:lnTo>
                  <a:lnTo>
                    <a:pt x="26" y="0"/>
                  </a:lnTo>
                  <a:lnTo>
                    <a:pt x="29" y="0"/>
                  </a:lnTo>
                  <a:lnTo>
                    <a:pt x="32" y="0"/>
                  </a:lnTo>
                  <a:lnTo>
                    <a:pt x="36" y="0"/>
                  </a:lnTo>
                  <a:lnTo>
                    <a:pt x="41" y="0"/>
                  </a:lnTo>
                  <a:lnTo>
                    <a:pt x="47" y="0"/>
                  </a:lnTo>
                  <a:lnTo>
                    <a:pt x="53"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5" name="Freeform 125"/>
            <p:cNvSpPr>
              <a:spLocks/>
            </p:cNvSpPr>
            <p:nvPr/>
          </p:nvSpPr>
          <p:spPr bwMode="auto">
            <a:xfrm>
              <a:off x="1346" y="1296"/>
              <a:ext cx="42" cy="1"/>
            </a:xfrm>
            <a:custGeom>
              <a:avLst/>
              <a:gdLst>
                <a:gd name="T0" fmla="*/ 0 w 131"/>
                <a:gd name="T1" fmla="*/ 0 h 1"/>
                <a:gd name="T2" fmla="*/ 0 w 131"/>
                <a:gd name="T3" fmla="*/ 0 h 1"/>
                <a:gd name="T4" fmla="*/ 0 w 131"/>
                <a:gd name="T5" fmla="*/ 0 h 1"/>
                <a:gd name="T6" fmla="*/ 0 w 131"/>
                <a:gd name="T7" fmla="*/ 0 h 1"/>
                <a:gd name="T8" fmla="*/ 0 w 131"/>
                <a:gd name="T9" fmla="*/ 0 h 1"/>
                <a:gd name="T10" fmla="*/ 0 w 131"/>
                <a:gd name="T11" fmla="*/ 0 h 1"/>
                <a:gd name="T12" fmla="*/ 1 w 131"/>
                <a:gd name="T13" fmla="*/ 0 h 1"/>
                <a:gd name="T14" fmla="*/ 1 w 131"/>
                <a:gd name="T15" fmla="*/ 0 h 1"/>
                <a:gd name="T16" fmla="*/ 1 w 131"/>
                <a:gd name="T17" fmla="*/ 0 h 1"/>
                <a:gd name="T18" fmla="*/ 1 w 131"/>
                <a:gd name="T19" fmla="*/ 0 h 1"/>
                <a:gd name="T20" fmla="*/ 1 w 131"/>
                <a:gd name="T21" fmla="*/ 0 h 1"/>
                <a:gd name="T22" fmla="*/ 1 w 131"/>
                <a:gd name="T23" fmla="*/ 0 h 1"/>
                <a:gd name="T24" fmla="*/ 1 w 131"/>
                <a:gd name="T25" fmla="*/ 0 h 1"/>
                <a:gd name="T26" fmla="*/ 1 w 131"/>
                <a:gd name="T27" fmla="*/ 0 h 1"/>
                <a:gd name="T28" fmla="*/ 1 w 131"/>
                <a:gd name="T29" fmla="*/ 0 h 1"/>
                <a:gd name="T30" fmla="*/ 1 w 131"/>
                <a:gd name="T31" fmla="*/ 0 h 1"/>
                <a:gd name="T32" fmla="*/ 1 w 131"/>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
                  <a:moveTo>
                    <a:pt x="0" y="0"/>
                  </a:moveTo>
                  <a:lnTo>
                    <a:pt x="6" y="0"/>
                  </a:lnTo>
                  <a:lnTo>
                    <a:pt x="14" y="0"/>
                  </a:lnTo>
                  <a:lnTo>
                    <a:pt x="24" y="0"/>
                  </a:lnTo>
                  <a:lnTo>
                    <a:pt x="34" y="0"/>
                  </a:lnTo>
                  <a:lnTo>
                    <a:pt x="45" y="0"/>
                  </a:lnTo>
                  <a:lnTo>
                    <a:pt x="56" y="0"/>
                  </a:lnTo>
                  <a:lnTo>
                    <a:pt x="66" y="0"/>
                  </a:lnTo>
                  <a:lnTo>
                    <a:pt x="78" y="0"/>
                  </a:lnTo>
                  <a:lnTo>
                    <a:pt x="88" y="0"/>
                  </a:lnTo>
                  <a:lnTo>
                    <a:pt x="98" y="0"/>
                  </a:lnTo>
                  <a:lnTo>
                    <a:pt x="106" y="0"/>
                  </a:lnTo>
                  <a:lnTo>
                    <a:pt x="115" y="0"/>
                  </a:lnTo>
                  <a:lnTo>
                    <a:pt x="122" y="0"/>
                  </a:lnTo>
                  <a:lnTo>
                    <a:pt x="126" y="0"/>
                  </a:lnTo>
                  <a:lnTo>
                    <a:pt x="129" y="0"/>
                  </a:lnTo>
                  <a:lnTo>
                    <a:pt x="1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36" name="Freeform 126"/>
            <p:cNvSpPr>
              <a:spLocks/>
            </p:cNvSpPr>
            <p:nvPr/>
          </p:nvSpPr>
          <p:spPr bwMode="auto">
            <a:xfrm>
              <a:off x="1322" y="1300"/>
              <a:ext cx="62" cy="1"/>
            </a:xfrm>
            <a:custGeom>
              <a:avLst/>
              <a:gdLst>
                <a:gd name="T0" fmla="*/ 0 w 192"/>
                <a:gd name="T1" fmla="*/ 0 h 1"/>
                <a:gd name="T2" fmla="*/ 2 w 192"/>
                <a:gd name="T3" fmla="*/ 1 h 1"/>
                <a:gd name="T4" fmla="*/ 0 w 192"/>
                <a:gd name="T5" fmla="*/ 0 h 1"/>
                <a:gd name="T6" fmla="*/ 0 60000 65536"/>
                <a:gd name="T7" fmla="*/ 0 60000 65536"/>
                <a:gd name="T8" fmla="*/ 0 60000 65536"/>
              </a:gdLst>
              <a:ahLst/>
              <a:cxnLst>
                <a:cxn ang="T6">
                  <a:pos x="T0" y="T1"/>
                </a:cxn>
                <a:cxn ang="T7">
                  <a:pos x="T2" y="T3"/>
                </a:cxn>
                <a:cxn ang="T8">
                  <a:pos x="T4" y="T5"/>
                </a:cxn>
              </a:cxnLst>
              <a:rect l="0" t="0" r="r" b="b"/>
              <a:pathLst>
                <a:path w="192" h="1">
                  <a:moveTo>
                    <a:pt x="0" y="0"/>
                  </a:moveTo>
                  <a:lnTo>
                    <a:pt x="192" y="1"/>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37" name="Line 127"/>
            <p:cNvSpPr>
              <a:spLocks noChangeShapeType="1"/>
            </p:cNvSpPr>
            <p:nvPr/>
          </p:nvSpPr>
          <p:spPr bwMode="auto">
            <a:xfrm>
              <a:off x="1322" y="1300"/>
              <a:ext cx="6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38" name="Line 128"/>
            <p:cNvSpPr>
              <a:spLocks noChangeShapeType="1"/>
            </p:cNvSpPr>
            <p:nvPr/>
          </p:nvSpPr>
          <p:spPr bwMode="auto">
            <a:xfrm flipV="1">
              <a:off x="1322" y="1278"/>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39" name="Freeform 129"/>
            <p:cNvSpPr>
              <a:spLocks/>
            </p:cNvSpPr>
            <p:nvPr/>
          </p:nvSpPr>
          <p:spPr bwMode="auto">
            <a:xfrm>
              <a:off x="1391" y="1502"/>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7" y="18"/>
                  </a:lnTo>
                  <a:lnTo>
                    <a:pt x="11" y="18"/>
                  </a:lnTo>
                  <a:lnTo>
                    <a:pt x="16" y="18"/>
                  </a:lnTo>
                  <a:lnTo>
                    <a:pt x="21" y="18"/>
                  </a:lnTo>
                  <a:lnTo>
                    <a:pt x="26" y="16"/>
                  </a:lnTo>
                  <a:lnTo>
                    <a:pt x="32" y="16"/>
                  </a:lnTo>
                  <a:lnTo>
                    <a:pt x="37" y="15"/>
                  </a:lnTo>
                  <a:lnTo>
                    <a:pt x="44" y="14"/>
                  </a:lnTo>
                  <a:lnTo>
                    <a:pt x="51" y="11"/>
                  </a:lnTo>
                  <a:lnTo>
                    <a:pt x="57" y="9"/>
                  </a:lnTo>
                  <a:lnTo>
                    <a:pt x="63" y="6"/>
                  </a:lnTo>
                  <a:lnTo>
                    <a:pt x="70" y="3"/>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0" name="Freeform 130"/>
            <p:cNvSpPr>
              <a:spLocks/>
            </p:cNvSpPr>
            <p:nvPr/>
          </p:nvSpPr>
          <p:spPr bwMode="auto">
            <a:xfrm>
              <a:off x="1392" y="1498"/>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18"/>
                  </a:moveTo>
                  <a:lnTo>
                    <a:pt x="72" y="16"/>
                  </a:lnTo>
                  <a:lnTo>
                    <a:pt x="71" y="16"/>
                  </a:lnTo>
                  <a:lnTo>
                    <a:pt x="70" y="15"/>
                  </a:lnTo>
                  <a:lnTo>
                    <a:pt x="68" y="14"/>
                  </a:lnTo>
                  <a:lnTo>
                    <a:pt x="65" y="12"/>
                  </a:lnTo>
                  <a:lnTo>
                    <a:pt x="62" y="11"/>
                  </a:lnTo>
                  <a:lnTo>
                    <a:pt x="58" y="10"/>
                  </a:lnTo>
                  <a:lnTo>
                    <a:pt x="54" y="9"/>
                  </a:lnTo>
                  <a:lnTo>
                    <a:pt x="49" y="6"/>
                  </a:lnTo>
                  <a:lnTo>
                    <a:pt x="42" y="5"/>
                  </a:lnTo>
                  <a:lnTo>
                    <a:pt x="36" y="3"/>
                  </a:lnTo>
                  <a:lnTo>
                    <a:pt x="30" y="2"/>
                  </a:lnTo>
                  <a:lnTo>
                    <a:pt x="23" y="1"/>
                  </a:lnTo>
                  <a:lnTo>
                    <a:pt x="16" y="0"/>
                  </a:lnTo>
                  <a:lnTo>
                    <a:pt x="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1" name="Freeform 131"/>
            <p:cNvSpPr>
              <a:spLocks/>
            </p:cNvSpPr>
            <p:nvPr/>
          </p:nvSpPr>
          <p:spPr bwMode="auto">
            <a:xfrm>
              <a:off x="1377" y="1551"/>
              <a:ext cx="24" cy="4"/>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7" y="18"/>
                  </a:lnTo>
                  <a:lnTo>
                    <a:pt x="10" y="18"/>
                  </a:lnTo>
                  <a:lnTo>
                    <a:pt x="14" y="18"/>
                  </a:lnTo>
                  <a:lnTo>
                    <a:pt x="20" y="18"/>
                  </a:lnTo>
                  <a:lnTo>
                    <a:pt x="26" y="17"/>
                  </a:lnTo>
                  <a:lnTo>
                    <a:pt x="31" y="17"/>
                  </a:lnTo>
                  <a:lnTo>
                    <a:pt x="37" y="15"/>
                  </a:lnTo>
                  <a:lnTo>
                    <a:pt x="43" y="14"/>
                  </a:lnTo>
                  <a:lnTo>
                    <a:pt x="49" y="11"/>
                  </a:lnTo>
                  <a:lnTo>
                    <a:pt x="57" y="9"/>
                  </a:lnTo>
                  <a:lnTo>
                    <a:pt x="63" y="6"/>
                  </a:lnTo>
                  <a:lnTo>
                    <a:pt x="69" y="4"/>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2" name="Freeform 132"/>
            <p:cNvSpPr>
              <a:spLocks/>
            </p:cNvSpPr>
            <p:nvPr/>
          </p:nvSpPr>
          <p:spPr bwMode="auto">
            <a:xfrm>
              <a:off x="1377" y="1546"/>
              <a:ext cx="24" cy="5"/>
            </a:xfrm>
            <a:custGeom>
              <a:avLst/>
              <a:gdLst>
                <a:gd name="T0" fmla="*/ 1 w 74"/>
                <a:gd name="T1" fmla="*/ 0 h 18"/>
                <a:gd name="T2" fmla="*/ 1 w 74"/>
                <a:gd name="T3" fmla="*/ 0 h 18"/>
                <a:gd name="T4" fmla="*/ 1 w 74"/>
                <a:gd name="T5" fmla="*/ 0 h 18"/>
                <a:gd name="T6" fmla="*/ 1 w 74"/>
                <a:gd name="T7" fmla="*/ 0 h 18"/>
                <a:gd name="T8" fmla="*/ 1 w 74"/>
                <a:gd name="T9" fmla="*/ 0 h 18"/>
                <a:gd name="T10" fmla="*/ 1 w 74"/>
                <a:gd name="T11" fmla="*/ 0 h 18"/>
                <a:gd name="T12" fmla="*/ 1 w 74"/>
                <a:gd name="T13" fmla="*/ 0 h 18"/>
                <a:gd name="T14" fmla="*/ 1 w 74"/>
                <a:gd name="T15" fmla="*/ 0 h 18"/>
                <a:gd name="T16" fmla="*/ 1 w 74"/>
                <a:gd name="T17" fmla="*/ 0 h 18"/>
                <a:gd name="T18" fmla="*/ 1 w 74"/>
                <a:gd name="T19" fmla="*/ 0 h 18"/>
                <a:gd name="T20" fmla="*/ 1 w 74"/>
                <a:gd name="T21" fmla="*/ 0 h 18"/>
                <a:gd name="T22" fmla="*/ 0 w 74"/>
                <a:gd name="T23" fmla="*/ 0 h 18"/>
                <a:gd name="T24" fmla="*/ 0 w 74"/>
                <a:gd name="T25" fmla="*/ 0 h 18"/>
                <a:gd name="T26" fmla="*/ 0 w 74"/>
                <a:gd name="T27" fmla="*/ 0 h 18"/>
                <a:gd name="T28" fmla="*/ 0 w 74"/>
                <a:gd name="T29" fmla="*/ 0 h 18"/>
                <a:gd name="T30" fmla="*/ 0 w 74"/>
                <a:gd name="T31" fmla="*/ 0 h 18"/>
                <a:gd name="T32" fmla="*/ 0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8">
                  <a:moveTo>
                    <a:pt x="74" y="18"/>
                  </a:moveTo>
                  <a:lnTo>
                    <a:pt x="73" y="17"/>
                  </a:lnTo>
                  <a:lnTo>
                    <a:pt x="72" y="17"/>
                  </a:lnTo>
                  <a:lnTo>
                    <a:pt x="71" y="15"/>
                  </a:lnTo>
                  <a:lnTo>
                    <a:pt x="68" y="14"/>
                  </a:lnTo>
                  <a:lnTo>
                    <a:pt x="66" y="13"/>
                  </a:lnTo>
                  <a:lnTo>
                    <a:pt x="62" y="11"/>
                  </a:lnTo>
                  <a:lnTo>
                    <a:pt x="58" y="10"/>
                  </a:lnTo>
                  <a:lnTo>
                    <a:pt x="54" y="9"/>
                  </a:lnTo>
                  <a:lnTo>
                    <a:pt x="48" y="6"/>
                  </a:lnTo>
                  <a:lnTo>
                    <a:pt x="43" y="5"/>
                  </a:lnTo>
                  <a:lnTo>
                    <a:pt x="37" y="4"/>
                  </a:lnTo>
                  <a:lnTo>
                    <a:pt x="30" y="2"/>
                  </a:lnTo>
                  <a:lnTo>
                    <a:pt x="23" y="1"/>
                  </a:lnTo>
                  <a:lnTo>
                    <a:pt x="16" y="0"/>
                  </a:lnTo>
                  <a:lnTo>
                    <a:pt x="8"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3" name="Freeform 133"/>
            <p:cNvSpPr>
              <a:spLocks/>
            </p:cNvSpPr>
            <p:nvPr/>
          </p:nvSpPr>
          <p:spPr bwMode="auto">
            <a:xfrm>
              <a:off x="1431" y="1404"/>
              <a:ext cx="24" cy="4"/>
            </a:xfrm>
            <a:custGeom>
              <a:avLst/>
              <a:gdLst>
                <a:gd name="T0" fmla="*/ 0 w 77"/>
                <a:gd name="T1" fmla="*/ 0 h 16"/>
                <a:gd name="T2" fmla="*/ 0 w 77"/>
                <a:gd name="T3" fmla="*/ 0 h 16"/>
                <a:gd name="T4" fmla="*/ 0 w 77"/>
                <a:gd name="T5" fmla="*/ 0 h 16"/>
                <a:gd name="T6" fmla="*/ 0 w 77"/>
                <a:gd name="T7" fmla="*/ 0 h 16"/>
                <a:gd name="T8" fmla="*/ 0 w 77"/>
                <a:gd name="T9" fmla="*/ 0 h 16"/>
                <a:gd name="T10" fmla="*/ 0 w 77"/>
                <a:gd name="T11" fmla="*/ 0 h 16"/>
                <a:gd name="T12" fmla="*/ 0 w 77"/>
                <a:gd name="T13" fmla="*/ 0 h 16"/>
                <a:gd name="T14" fmla="*/ 0 w 77"/>
                <a:gd name="T15" fmla="*/ 0 h 16"/>
                <a:gd name="T16" fmla="*/ 0 w 77"/>
                <a:gd name="T17" fmla="*/ 0 h 16"/>
                <a:gd name="T18" fmla="*/ 0 w 77"/>
                <a:gd name="T19" fmla="*/ 0 h 16"/>
                <a:gd name="T20" fmla="*/ 0 w 77"/>
                <a:gd name="T21" fmla="*/ 0 h 16"/>
                <a:gd name="T22" fmla="*/ 1 w 77"/>
                <a:gd name="T23" fmla="*/ 0 h 16"/>
                <a:gd name="T24" fmla="*/ 1 w 77"/>
                <a:gd name="T25" fmla="*/ 0 h 16"/>
                <a:gd name="T26" fmla="*/ 1 w 77"/>
                <a:gd name="T27" fmla="*/ 0 h 16"/>
                <a:gd name="T28" fmla="*/ 1 w 77"/>
                <a:gd name="T29" fmla="*/ 0 h 16"/>
                <a:gd name="T30" fmla="*/ 1 w 7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7" h="16">
                  <a:moveTo>
                    <a:pt x="0" y="16"/>
                  </a:moveTo>
                  <a:lnTo>
                    <a:pt x="1" y="16"/>
                  </a:lnTo>
                  <a:lnTo>
                    <a:pt x="5" y="16"/>
                  </a:lnTo>
                  <a:lnTo>
                    <a:pt x="8" y="16"/>
                  </a:lnTo>
                  <a:lnTo>
                    <a:pt x="11" y="16"/>
                  </a:lnTo>
                  <a:lnTo>
                    <a:pt x="16" y="16"/>
                  </a:lnTo>
                  <a:lnTo>
                    <a:pt x="21" y="16"/>
                  </a:lnTo>
                  <a:lnTo>
                    <a:pt x="26" y="15"/>
                  </a:lnTo>
                  <a:lnTo>
                    <a:pt x="32" y="15"/>
                  </a:lnTo>
                  <a:lnTo>
                    <a:pt x="38" y="14"/>
                  </a:lnTo>
                  <a:lnTo>
                    <a:pt x="45" y="12"/>
                  </a:lnTo>
                  <a:lnTo>
                    <a:pt x="51" y="11"/>
                  </a:lnTo>
                  <a:lnTo>
                    <a:pt x="58" y="9"/>
                  </a:lnTo>
                  <a:lnTo>
                    <a:pt x="64" y="6"/>
                  </a:lnTo>
                  <a:lnTo>
                    <a:pt x="70" y="2"/>
                  </a:lnTo>
                  <a:lnTo>
                    <a:pt x="77"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4" name="Freeform 134"/>
            <p:cNvSpPr>
              <a:spLocks/>
            </p:cNvSpPr>
            <p:nvPr/>
          </p:nvSpPr>
          <p:spPr bwMode="auto">
            <a:xfrm>
              <a:off x="1432" y="1399"/>
              <a:ext cx="23" cy="5"/>
            </a:xfrm>
            <a:custGeom>
              <a:avLst/>
              <a:gdLst>
                <a:gd name="T0" fmla="*/ 1 w 73"/>
                <a:gd name="T1" fmla="*/ 0 h 20"/>
                <a:gd name="T2" fmla="*/ 1 w 73"/>
                <a:gd name="T3" fmla="*/ 0 h 20"/>
                <a:gd name="T4" fmla="*/ 1 w 73"/>
                <a:gd name="T5" fmla="*/ 0 h 20"/>
                <a:gd name="T6" fmla="*/ 1 w 73"/>
                <a:gd name="T7" fmla="*/ 0 h 20"/>
                <a:gd name="T8" fmla="*/ 1 w 73"/>
                <a:gd name="T9" fmla="*/ 0 h 20"/>
                <a:gd name="T10" fmla="*/ 1 w 73"/>
                <a:gd name="T11" fmla="*/ 0 h 20"/>
                <a:gd name="T12" fmla="*/ 1 w 73"/>
                <a:gd name="T13" fmla="*/ 0 h 20"/>
                <a:gd name="T14" fmla="*/ 1 w 73"/>
                <a:gd name="T15" fmla="*/ 0 h 20"/>
                <a:gd name="T16" fmla="*/ 1 w 73"/>
                <a:gd name="T17" fmla="*/ 0 h 20"/>
                <a:gd name="T18" fmla="*/ 1 w 73"/>
                <a:gd name="T19" fmla="*/ 0 h 20"/>
                <a:gd name="T20" fmla="*/ 0 w 73"/>
                <a:gd name="T21" fmla="*/ 0 h 20"/>
                <a:gd name="T22" fmla="*/ 0 w 73"/>
                <a:gd name="T23" fmla="*/ 0 h 20"/>
                <a:gd name="T24" fmla="*/ 0 w 73"/>
                <a:gd name="T25" fmla="*/ 0 h 20"/>
                <a:gd name="T26" fmla="*/ 0 w 73"/>
                <a:gd name="T27" fmla="*/ 0 h 20"/>
                <a:gd name="T28" fmla="*/ 0 w 73"/>
                <a:gd name="T29" fmla="*/ 0 h 20"/>
                <a:gd name="T30" fmla="*/ 0 w 73"/>
                <a:gd name="T31" fmla="*/ 0 h 20"/>
                <a:gd name="T32" fmla="*/ 0 w 7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20">
                  <a:moveTo>
                    <a:pt x="73" y="20"/>
                  </a:moveTo>
                  <a:lnTo>
                    <a:pt x="72" y="18"/>
                  </a:lnTo>
                  <a:lnTo>
                    <a:pt x="71" y="18"/>
                  </a:lnTo>
                  <a:lnTo>
                    <a:pt x="70" y="17"/>
                  </a:lnTo>
                  <a:lnTo>
                    <a:pt x="67" y="16"/>
                  </a:lnTo>
                  <a:lnTo>
                    <a:pt x="65" y="14"/>
                  </a:lnTo>
                  <a:lnTo>
                    <a:pt x="61" y="13"/>
                  </a:lnTo>
                  <a:lnTo>
                    <a:pt x="57" y="11"/>
                  </a:lnTo>
                  <a:lnTo>
                    <a:pt x="53" y="9"/>
                  </a:lnTo>
                  <a:lnTo>
                    <a:pt x="48" y="8"/>
                  </a:lnTo>
                  <a:lnTo>
                    <a:pt x="43" y="5"/>
                  </a:lnTo>
                  <a:lnTo>
                    <a:pt x="36" y="4"/>
                  </a:lnTo>
                  <a:lnTo>
                    <a:pt x="29" y="3"/>
                  </a:lnTo>
                  <a:lnTo>
                    <a:pt x="22" y="2"/>
                  </a:lnTo>
                  <a:lnTo>
                    <a:pt x="15" y="0"/>
                  </a:lnTo>
                  <a:lnTo>
                    <a:pt x="8"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5" name="Freeform 135"/>
            <p:cNvSpPr>
              <a:spLocks/>
            </p:cNvSpPr>
            <p:nvPr/>
          </p:nvSpPr>
          <p:spPr bwMode="auto">
            <a:xfrm>
              <a:off x="1468" y="1340"/>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8" y="18"/>
                  </a:lnTo>
                  <a:lnTo>
                    <a:pt x="11" y="18"/>
                  </a:lnTo>
                  <a:lnTo>
                    <a:pt x="16" y="18"/>
                  </a:lnTo>
                  <a:lnTo>
                    <a:pt x="21" y="18"/>
                  </a:lnTo>
                  <a:lnTo>
                    <a:pt x="26" y="17"/>
                  </a:lnTo>
                  <a:lnTo>
                    <a:pt x="32" y="17"/>
                  </a:lnTo>
                  <a:lnTo>
                    <a:pt x="37" y="15"/>
                  </a:lnTo>
                  <a:lnTo>
                    <a:pt x="45" y="14"/>
                  </a:lnTo>
                  <a:lnTo>
                    <a:pt x="51" y="11"/>
                  </a:lnTo>
                  <a:lnTo>
                    <a:pt x="57" y="9"/>
                  </a:lnTo>
                  <a:lnTo>
                    <a:pt x="63" y="6"/>
                  </a:lnTo>
                  <a:lnTo>
                    <a:pt x="70" y="4"/>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6" name="Freeform 136"/>
            <p:cNvSpPr>
              <a:spLocks/>
            </p:cNvSpPr>
            <p:nvPr/>
          </p:nvSpPr>
          <p:spPr bwMode="auto">
            <a:xfrm>
              <a:off x="1469" y="1336"/>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18"/>
                  </a:moveTo>
                  <a:lnTo>
                    <a:pt x="72" y="17"/>
                  </a:lnTo>
                  <a:lnTo>
                    <a:pt x="71" y="17"/>
                  </a:lnTo>
                  <a:lnTo>
                    <a:pt x="70" y="15"/>
                  </a:lnTo>
                  <a:lnTo>
                    <a:pt x="68" y="14"/>
                  </a:lnTo>
                  <a:lnTo>
                    <a:pt x="65" y="13"/>
                  </a:lnTo>
                  <a:lnTo>
                    <a:pt x="62" y="11"/>
                  </a:lnTo>
                  <a:lnTo>
                    <a:pt x="58" y="10"/>
                  </a:lnTo>
                  <a:lnTo>
                    <a:pt x="54" y="9"/>
                  </a:lnTo>
                  <a:lnTo>
                    <a:pt x="49" y="6"/>
                  </a:lnTo>
                  <a:lnTo>
                    <a:pt x="43" y="5"/>
                  </a:lnTo>
                  <a:lnTo>
                    <a:pt x="36" y="4"/>
                  </a:lnTo>
                  <a:lnTo>
                    <a:pt x="30" y="2"/>
                  </a:lnTo>
                  <a:lnTo>
                    <a:pt x="23" y="1"/>
                  </a:lnTo>
                  <a:lnTo>
                    <a:pt x="16" y="0"/>
                  </a:lnTo>
                  <a:lnTo>
                    <a:pt x="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47" name="Line 137"/>
            <p:cNvSpPr>
              <a:spLocks noChangeShapeType="1"/>
            </p:cNvSpPr>
            <p:nvPr/>
          </p:nvSpPr>
          <p:spPr bwMode="auto">
            <a:xfrm>
              <a:off x="1213" y="1817"/>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48" name="Line 138"/>
            <p:cNvSpPr>
              <a:spLocks noChangeShapeType="1"/>
            </p:cNvSpPr>
            <p:nvPr/>
          </p:nvSpPr>
          <p:spPr bwMode="auto">
            <a:xfrm>
              <a:off x="1347" y="1967"/>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49" name="Freeform 139"/>
            <p:cNvSpPr>
              <a:spLocks/>
            </p:cNvSpPr>
            <p:nvPr/>
          </p:nvSpPr>
          <p:spPr bwMode="auto">
            <a:xfrm>
              <a:off x="1224" y="1825"/>
              <a:ext cx="13" cy="1"/>
            </a:xfrm>
            <a:custGeom>
              <a:avLst/>
              <a:gdLst>
                <a:gd name="T0" fmla="*/ 0 w 42"/>
                <a:gd name="T1" fmla="*/ 0 h 1"/>
                <a:gd name="T2" fmla="*/ 0 w 42"/>
                <a:gd name="T3" fmla="*/ 0 h 1"/>
                <a:gd name="T4" fmla="*/ 0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4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50" name="Line 140"/>
            <p:cNvSpPr>
              <a:spLocks noChangeShapeType="1"/>
            </p:cNvSpPr>
            <p:nvPr/>
          </p:nvSpPr>
          <p:spPr bwMode="auto">
            <a:xfrm>
              <a:off x="1224" y="1825"/>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51" name="Freeform 141"/>
            <p:cNvSpPr>
              <a:spLocks/>
            </p:cNvSpPr>
            <p:nvPr/>
          </p:nvSpPr>
          <p:spPr bwMode="auto">
            <a:xfrm>
              <a:off x="1223" y="1856"/>
              <a:ext cx="40" cy="1"/>
            </a:xfrm>
            <a:custGeom>
              <a:avLst/>
              <a:gdLst>
                <a:gd name="T0" fmla="*/ 0 w 126"/>
                <a:gd name="T1" fmla="*/ 0 h 1"/>
                <a:gd name="T2" fmla="*/ 1 w 126"/>
                <a:gd name="T3" fmla="*/ 0 h 1"/>
                <a:gd name="T4" fmla="*/ 0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52" name="Line 142"/>
            <p:cNvSpPr>
              <a:spLocks noChangeShapeType="1"/>
            </p:cNvSpPr>
            <p:nvPr/>
          </p:nvSpPr>
          <p:spPr bwMode="auto">
            <a:xfrm>
              <a:off x="1223" y="1856"/>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53" name="Line 143"/>
            <p:cNvSpPr>
              <a:spLocks noChangeShapeType="1"/>
            </p:cNvSpPr>
            <p:nvPr/>
          </p:nvSpPr>
          <p:spPr bwMode="auto">
            <a:xfrm flipH="1">
              <a:off x="1187" y="1862"/>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54" name="Freeform 144"/>
            <p:cNvSpPr>
              <a:spLocks/>
            </p:cNvSpPr>
            <p:nvPr/>
          </p:nvSpPr>
          <p:spPr bwMode="auto">
            <a:xfrm>
              <a:off x="1177" y="1853"/>
              <a:ext cx="10" cy="9"/>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8">
                  <a:moveTo>
                    <a:pt x="31" y="38"/>
                  </a:moveTo>
                  <a:lnTo>
                    <a:pt x="27" y="37"/>
                  </a:lnTo>
                  <a:lnTo>
                    <a:pt x="24" y="37"/>
                  </a:lnTo>
                  <a:lnTo>
                    <a:pt x="21" y="36"/>
                  </a:lnTo>
                  <a:lnTo>
                    <a:pt x="19" y="34"/>
                  </a:lnTo>
                  <a:lnTo>
                    <a:pt x="16" y="33"/>
                  </a:lnTo>
                  <a:lnTo>
                    <a:pt x="14" y="30"/>
                  </a:lnTo>
                  <a:lnTo>
                    <a:pt x="11" y="29"/>
                  </a:lnTo>
                  <a:lnTo>
                    <a:pt x="8" y="27"/>
                  </a:lnTo>
                  <a:lnTo>
                    <a:pt x="6" y="24"/>
                  </a:lnTo>
                  <a:lnTo>
                    <a:pt x="5" y="20"/>
                  </a:lnTo>
                  <a:lnTo>
                    <a:pt x="3" y="18"/>
                  </a:lnTo>
                  <a:lnTo>
                    <a:pt x="2" y="14"/>
                  </a:lnTo>
                  <a:lnTo>
                    <a:pt x="1" y="11"/>
                  </a:lnTo>
                  <a:lnTo>
                    <a:pt x="0" y="7"/>
                  </a:lnTo>
                  <a:lnTo>
                    <a:pt x="0" y="3"/>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55" name="Line 145"/>
            <p:cNvSpPr>
              <a:spLocks noChangeShapeType="1"/>
            </p:cNvSpPr>
            <p:nvPr/>
          </p:nvSpPr>
          <p:spPr bwMode="auto">
            <a:xfrm flipV="1">
              <a:off x="1177" y="182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56" name="Freeform 146"/>
            <p:cNvSpPr>
              <a:spLocks/>
            </p:cNvSpPr>
            <p:nvPr/>
          </p:nvSpPr>
          <p:spPr bwMode="auto">
            <a:xfrm>
              <a:off x="1177" y="1817"/>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39"/>
                  </a:moveTo>
                  <a:lnTo>
                    <a:pt x="0" y="35"/>
                  </a:lnTo>
                  <a:lnTo>
                    <a:pt x="0" y="31"/>
                  </a:lnTo>
                  <a:lnTo>
                    <a:pt x="1" y="27"/>
                  </a:lnTo>
                  <a:lnTo>
                    <a:pt x="2" y="23"/>
                  </a:lnTo>
                  <a:lnTo>
                    <a:pt x="3" y="19"/>
                  </a:lnTo>
                  <a:lnTo>
                    <a:pt x="5" y="17"/>
                  </a:lnTo>
                  <a:lnTo>
                    <a:pt x="6" y="14"/>
                  </a:lnTo>
                  <a:lnTo>
                    <a:pt x="8" y="12"/>
                  </a:lnTo>
                  <a:lnTo>
                    <a:pt x="11" y="9"/>
                  </a:lnTo>
                  <a:lnTo>
                    <a:pt x="14" y="6"/>
                  </a:lnTo>
                  <a:lnTo>
                    <a:pt x="16" y="4"/>
                  </a:lnTo>
                  <a:lnTo>
                    <a:pt x="19" y="3"/>
                  </a:lnTo>
                  <a:lnTo>
                    <a:pt x="21" y="1"/>
                  </a:lnTo>
                  <a:lnTo>
                    <a:pt x="24" y="0"/>
                  </a:lnTo>
                  <a:lnTo>
                    <a:pt x="27" y="0"/>
                  </a:lnTo>
                  <a:lnTo>
                    <a:pt x="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57" name="Freeform 147"/>
            <p:cNvSpPr>
              <a:spLocks/>
            </p:cNvSpPr>
            <p:nvPr/>
          </p:nvSpPr>
          <p:spPr bwMode="auto">
            <a:xfrm>
              <a:off x="1187" y="1817"/>
              <a:ext cx="36" cy="45"/>
            </a:xfrm>
            <a:custGeom>
              <a:avLst/>
              <a:gdLst>
                <a:gd name="T0" fmla="*/ 0 w 111"/>
                <a:gd name="T1" fmla="*/ 0 h 181"/>
                <a:gd name="T2" fmla="*/ 1 w 111"/>
                <a:gd name="T3" fmla="*/ 0 h 181"/>
                <a:gd name="T4" fmla="*/ 1 w 111"/>
                <a:gd name="T5" fmla="*/ 1 h 181"/>
                <a:gd name="T6" fmla="*/ 0 60000 65536"/>
                <a:gd name="T7" fmla="*/ 0 60000 65536"/>
                <a:gd name="T8" fmla="*/ 0 60000 65536"/>
              </a:gdLst>
              <a:ahLst/>
              <a:cxnLst>
                <a:cxn ang="T6">
                  <a:pos x="T0" y="T1"/>
                </a:cxn>
                <a:cxn ang="T7">
                  <a:pos x="T2" y="T3"/>
                </a:cxn>
                <a:cxn ang="T8">
                  <a:pos x="T4" y="T5"/>
                </a:cxn>
              </a:cxnLst>
              <a:rect l="0" t="0" r="r" b="b"/>
              <a:pathLst>
                <a:path w="111" h="181">
                  <a:moveTo>
                    <a:pt x="0" y="0"/>
                  </a:moveTo>
                  <a:lnTo>
                    <a:pt x="111" y="0"/>
                  </a:lnTo>
                  <a:lnTo>
                    <a:pt x="111" y="1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58" name="Freeform 148"/>
            <p:cNvSpPr>
              <a:spLocks/>
            </p:cNvSpPr>
            <p:nvPr/>
          </p:nvSpPr>
          <p:spPr bwMode="auto">
            <a:xfrm>
              <a:off x="1188" y="1835"/>
              <a:ext cx="64" cy="9"/>
            </a:xfrm>
            <a:custGeom>
              <a:avLst/>
              <a:gdLst>
                <a:gd name="T0" fmla="*/ 2 w 199"/>
                <a:gd name="T1" fmla="*/ 0 h 37"/>
                <a:gd name="T2" fmla="*/ 2 w 199"/>
                <a:gd name="T3" fmla="*/ 0 h 37"/>
                <a:gd name="T4" fmla="*/ 2 w 199"/>
                <a:gd name="T5" fmla="*/ 0 h 37"/>
                <a:gd name="T6" fmla="*/ 2 w 199"/>
                <a:gd name="T7" fmla="*/ 0 h 37"/>
                <a:gd name="T8" fmla="*/ 1 w 199"/>
                <a:gd name="T9" fmla="*/ 0 h 37"/>
                <a:gd name="T10" fmla="*/ 1 w 199"/>
                <a:gd name="T11" fmla="*/ 0 h 37"/>
                <a:gd name="T12" fmla="*/ 1 w 199"/>
                <a:gd name="T13" fmla="*/ 0 h 37"/>
                <a:gd name="T14" fmla="*/ 1 w 199"/>
                <a:gd name="T15" fmla="*/ 0 h 37"/>
                <a:gd name="T16" fmla="*/ 1 w 199"/>
                <a:gd name="T17" fmla="*/ 0 h 37"/>
                <a:gd name="T18" fmla="*/ 1 w 199"/>
                <a:gd name="T19" fmla="*/ 0 h 37"/>
                <a:gd name="T20" fmla="*/ 1 w 199"/>
                <a:gd name="T21" fmla="*/ 0 h 37"/>
                <a:gd name="T22" fmla="*/ 1 w 199"/>
                <a:gd name="T23" fmla="*/ 0 h 37"/>
                <a:gd name="T24" fmla="*/ 0 w 199"/>
                <a:gd name="T25" fmla="*/ 0 h 37"/>
                <a:gd name="T26" fmla="*/ 0 w 199"/>
                <a:gd name="T27" fmla="*/ 0 h 37"/>
                <a:gd name="T28" fmla="*/ 0 w 199"/>
                <a:gd name="T29" fmla="*/ 0 h 37"/>
                <a:gd name="T30" fmla="*/ 0 w 199"/>
                <a:gd name="T31" fmla="*/ 0 h 37"/>
                <a:gd name="T32" fmla="*/ 0 w 199"/>
                <a:gd name="T33" fmla="*/ 0 h 37"/>
                <a:gd name="T34" fmla="*/ 0 w 199"/>
                <a:gd name="T35" fmla="*/ 0 h 37"/>
                <a:gd name="T36" fmla="*/ 0 w 199"/>
                <a:gd name="T37" fmla="*/ 0 h 37"/>
                <a:gd name="T38" fmla="*/ 0 w 199"/>
                <a:gd name="T39" fmla="*/ 0 h 37"/>
                <a:gd name="T40" fmla="*/ 0 w 199"/>
                <a:gd name="T41" fmla="*/ 0 h 37"/>
                <a:gd name="T42" fmla="*/ 0 w 199"/>
                <a:gd name="T43" fmla="*/ 0 h 37"/>
                <a:gd name="T44" fmla="*/ 0 w 199"/>
                <a:gd name="T45" fmla="*/ 0 h 37"/>
                <a:gd name="T46" fmla="*/ 0 w 199"/>
                <a:gd name="T47" fmla="*/ 0 h 37"/>
                <a:gd name="T48" fmla="*/ 0 w 199"/>
                <a:gd name="T49" fmla="*/ 0 h 37"/>
                <a:gd name="T50" fmla="*/ 0 w 199"/>
                <a:gd name="T51" fmla="*/ 0 h 37"/>
                <a:gd name="T52" fmla="*/ 0 w 199"/>
                <a:gd name="T53" fmla="*/ 0 h 37"/>
                <a:gd name="T54" fmla="*/ 0 w 199"/>
                <a:gd name="T55" fmla="*/ 0 h 37"/>
                <a:gd name="T56" fmla="*/ 0 w 199"/>
                <a:gd name="T57" fmla="*/ 0 h 37"/>
                <a:gd name="T58" fmla="*/ 0 w 199"/>
                <a:gd name="T59" fmla="*/ 0 h 37"/>
                <a:gd name="T60" fmla="*/ 0 w 199"/>
                <a:gd name="T61" fmla="*/ 0 h 37"/>
                <a:gd name="T62" fmla="*/ 0 w 199"/>
                <a:gd name="T63" fmla="*/ 0 h 37"/>
                <a:gd name="T64" fmla="*/ 0 w 199"/>
                <a:gd name="T65" fmla="*/ 0 h 37"/>
                <a:gd name="T66" fmla="*/ 0 w 199"/>
                <a:gd name="T67" fmla="*/ 0 h 37"/>
                <a:gd name="T68" fmla="*/ 1 w 199"/>
                <a:gd name="T69" fmla="*/ 0 h 37"/>
                <a:gd name="T70" fmla="*/ 1 w 199"/>
                <a:gd name="T71" fmla="*/ 0 h 37"/>
                <a:gd name="T72" fmla="*/ 1 w 199"/>
                <a:gd name="T73" fmla="*/ 0 h 37"/>
                <a:gd name="T74" fmla="*/ 1 w 199"/>
                <a:gd name="T75" fmla="*/ 0 h 37"/>
                <a:gd name="T76" fmla="*/ 1 w 199"/>
                <a:gd name="T77" fmla="*/ 0 h 37"/>
                <a:gd name="T78" fmla="*/ 1 w 199"/>
                <a:gd name="T79" fmla="*/ 0 h 37"/>
                <a:gd name="T80" fmla="*/ 1 w 199"/>
                <a:gd name="T81" fmla="*/ 0 h 37"/>
                <a:gd name="T82" fmla="*/ 2 w 199"/>
                <a:gd name="T83" fmla="*/ 0 h 37"/>
                <a:gd name="T84" fmla="*/ 2 w 199"/>
                <a:gd name="T85" fmla="*/ 0 h 37"/>
                <a:gd name="T86" fmla="*/ 2 w 199"/>
                <a:gd name="T87" fmla="*/ 0 h 37"/>
                <a:gd name="T88" fmla="*/ 2 w 199"/>
                <a:gd name="T89" fmla="*/ 0 h 37"/>
                <a:gd name="T90" fmla="*/ 2 w 199"/>
                <a:gd name="T91" fmla="*/ 0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37">
                  <a:moveTo>
                    <a:pt x="174" y="0"/>
                  </a:moveTo>
                  <a:lnTo>
                    <a:pt x="173" y="0"/>
                  </a:lnTo>
                  <a:lnTo>
                    <a:pt x="170" y="0"/>
                  </a:lnTo>
                  <a:lnTo>
                    <a:pt x="166" y="0"/>
                  </a:lnTo>
                  <a:lnTo>
                    <a:pt x="162" y="0"/>
                  </a:lnTo>
                  <a:lnTo>
                    <a:pt x="156" y="0"/>
                  </a:lnTo>
                  <a:lnTo>
                    <a:pt x="150" y="0"/>
                  </a:lnTo>
                  <a:lnTo>
                    <a:pt x="143" y="0"/>
                  </a:lnTo>
                  <a:lnTo>
                    <a:pt x="136" y="0"/>
                  </a:lnTo>
                  <a:lnTo>
                    <a:pt x="127" y="0"/>
                  </a:lnTo>
                  <a:lnTo>
                    <a:pt x="119" y="0"/>
                  </a:lnTo>
                  <a:lnTo>
                    <a:pt x="111" y="0"/>
                  </a:lnTo>
                  <a:lnTo>
                    <a:pt x="103" y="0"/>
                  </a:lnTo>
                  <a:lnTo>
                    <a:pt x="95" y="0"/>
                  </a:lnTo>
                  <a:lnTo>
                    <a:pt x="87" y="0"/>
                  </a:lnTo>
                  <a:lnTo>
                    <a:pt x="80" y="0"/>
                  </a:lnTo>
                  <a:lnTo>
                    <a:pt x="74" y="0"/>
                  </a:lnTo>
                  <a:lnTo>
                    <a:pt x="68" y="0"/>
                  </a:lnTo>
                  <a:lnTo>
                    <a:pt x="63" y="0"/>
                  </a:lnTo>
                  <a:lnTo>
                    <a:pt x="58" y="0"/>
                  </a:lnTo>
                  <a:lnTo>
                    <a:pt x="53" y="0"/>
                  </a:lnTo>
                  <a:lnTo>
                    <a:pt x="49" y="0"/>
                  </a:lnTo>
                  <a:lnTo>
                    <a:pt x="46" y="0"/>
                  </a:lnTo>
                  <a:lnTo>
                    <a:pt x="44" y="0"/>
                  </a:lnTo>
                  <a:lnTo>
                    <a:pt x="41" y="0"/>
                  </a:lnTo>
                  <a:lnTo>
                    <a:pt x="39" y="0"/>
                  </a:lnTo>
                  <a:lnTo>
                    <a:pt x="36" y="0"/>
                  </a:lnTo>
                  <a:lnTo>
                    <a:pt x="34" y="0"/>
                  </a:lnTo>
                  <a:lnTo>
                    <a:pt x="32" y="0"/>
                  </a:lnTo>
                  <a:lnTo>
                    <a:pt x="30" y="1"/>
                  </a:lnTo>
                  <a:lnTo>
                    <a:pt x="27" y="1"/>
                  </a:lnTo>
                  <a:lnTo>
                    <a:pt x="25" y="1"/>
                  </a:lnTo>
                  <a:lnTo>
                    <a:pt x="22" y="3"/>
                  </a:lnTo>
                  <a:lnTo>
                    <a:pt x="18" y="3"/>
                  </a:lnTo>
                  <a:lnTo>
                    <a:pt x="16" y="4"/>
                  </a:lnTo>
                  <a:lnTo>
                    <a:pt x="12" y="4"/>
                  </a:lnTo>
                  <a:lnTo>
                    <a:pt x="10" y="5"/>
                  </a:lnTo>
                  <a:lnTo>
                    <a:pt x="8" y="6"/>
                  </a:lnTo>
                  <a:lnTo>
                    <a:pt x="6" y="8"/>
                  </a:lnTo>
                  <a:lnTo>
                    <a:pt x="5" y="10"/>
                  </a:lnTo>
                  <a:lnTo>
                    <a:pt x="4" y="12"/>
                  </a:lnTo>
                  <a:lnTo>
                    <a:pt x="3" y="13"/>
                  </a:lnTo>
                  <a:lnTo>
                    <a:pt x="2" y="14"/>
                  </a:lnTo>
                  <a:lnTo>
                    <a:pt x="1" y="15"/>
                  </a:lnTo>
                  <a:lnTo>
                    <a:pt x="0" y="17"/>
                  </a:lnTo>
                  <a:lnTo>
                    <a:pt x="0" y="18"/>
                  </a:lnTo>
                  <a:lnTo>
                    <a:pt x="0" y="19"/>
                  </a:lnTo>
                  <a:lnTo>
                    <a:pt x="0" y="21"/>
                  </a:lnTo>
                  <a:lnTo>
                    <a:pt x="1" y="22"/>
                  </a:lnTo>
                  <a:lnTo>
                    <a:pt x="2" y="23"/>
                  </a:lnTo>
                  <a:lnTo>
                    <a:pt x="3" y="24"/>
                  </a:lnTo>
                  <a:lnTo>
                    <a:pt x="4" y="26"/>
                  </a:lnTo>
                  <a:lnTo>
                    <a:pt x="5" y="27"/>
                  </a:lnTo>
                  <a:lnTo>
                    <a:pt x="6" y="28"/>
                  </a:lnTo>
                  <a:lnTo>
                    <a:pt x="8" y="30"/>
                  </a:lnTo>
                  <a:lnTo>
                    <a:pt x="10" y="31"/>
                  </a:lnTo>
                  <a:lnTo>
                    <a:pt x="12" y="32"/>
                  </a:lnTo>
                  <a:lnTo>
                    <a:pt x="16" y="32"/>
                  </a:lnTo>
                  <a:lnTo>
                    <a:pt x="18" y="33"/>
                  </a:lnTo>
                  <a:lnTo>
                    <a:pt x="22" y="35"/>
                  </a:lnTo>
                  <a:lnTo>
                    <a:pt x="25" y="35"/>
                  </a:lnTo>
                  <a:lnTo>
                    <a:pt x="27" y="35"/>
                  </a:lnTo>
                  <a:lnTo>
                    <a:pt x="30" y="36"/>
                  </a:lnTo>
                  <a:lnTo>
                    <a:pt x="32" y="36"/>
                  </a:lnTo>
                  <a:lnTo>
                    <a:pt x="34" y="36"/>
                  </a:lnTo>
                  <a:lnTo>
                    <a:pt x="36" y="36"/>
                  </a:lnTo>
                  <a:lnTo>
                    <a:pt x="39" y="37"/>
                  </a:lnTo>
                  <a:lnTo>
                    <a:pt x="41" y="37"/>
                  </a:lnTo>
                  <a:lnTo>
                    <a:pt x="44" y="37"/>
                  </a:lnTo>
                  <a:lnTo>
                    <a:pt x="46" y="37"/>
                  </a:lnTo>
                  <a:lnTo>
                    <a:pt x="49" y="37"/>
                  </a:lnTo>
                  <a:lnTo>
                    <a:pt x="53" y="37"/>
                  </a:lnTo>
                  <a:lnTo>
                    <a:pt x="58" y="37"/>
                  </a:lnTo>
                  <a:lnTo>
                    <a:pt x="63" y="37"/>
                  </a:lnTo>
                  <a:lnTo>
                    <a:pt x="68" y="37"/>
                  </a:lnTo>
                  <a:lnTo>
                    <a:pt x="74" y="37"/>
                  </a:lnTo>
                  <a:lnTo>
                    <a:pt x="80" y="37"/>
                  </a:lnTo>
                  <a:lnTo>
                    <a:pt x="88" y="37"/>
                  </a:lnTo>
                  <a:lnTo>
                    <a:pt x="98" y="37"/>
                  </a:lnTo>
                  <a:lnTo>
                    <a:pt x="107" y="37"/>
                  </a:lnTo>
                  <a:lnTo>
                    <a:pt x="117" y="37"/>
                  </a:lnTo>
                  <a:lnTo>
                    <a:pt x="127" y="37"/>
                  </a:lnTo>
                  <a:lnTo>
                    <a:pt x="138" y="37"/>
                  </a:lnTo>
                  <a:lnTo>
                    <a:pt x="149" y="37"/>
                  </a:lnTo>
                  <a:lnTo>
                    <a:pt x="158" y="37"/>
                  </a:lnTo>
                  <a:lnTo>
                    <a:pt x="167" y="37"/>
                  </a:lnTo>
                  <a:lnTo>
                    <a:pt x="177" y="37"/>
                  </a:lnTo>
                  <a:lnTo>
                    <a:pt x="184" y="37"/>
                  </a:lnTo>
                  <a:lnTo>
                    <a:pt x="190" y="37"/>
                  </a:lnTo>
                  <a:lnTo>
                    <a:pt x="195" y="37"/>
                  </a:lnTo>
                  <a:lnTo>
                    <a:pt x="197" y="37"/>
                  </a:lnTo>
                  <a:lnTo>
                    <a:pt x="199" y="37"/>
                  </a:lnTo>
                  <a:lnTo>
                    <a:pt x="174"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59" name="Freeform 149"/>
            <p:cNvSpPr>
              <a:spLocks/>
            </p:cNvSpPr>
            <p:nvPr/>
          </p:nvSpPr>
          <p:spPr bwMode="auto">
            <a:xfrm>
              <a:off x="1212" y="1835"/>
              <a:ext cx="32" cy="1"/>
            </a:xfrm>
            <a:custGeom>
              <a:avLst/>
              <a:gdLst>
                <a:gd name="T0" fmla="*/ 1 w 100"/>
                <a:gd name="T1" fmla="*/ 0 h 1"/>
                <a:gd name="T2" fmla="*/ 1 w 100"/>
                <a:gd name="T3" fmla="*/ 0 h 1"/>
                <a:gd name="T4" fmla="*/ 1 w 100"/>
                <a:gd name="T5" fmla="*/ 0 h 1"/>
                <a:gd name="T6" fmla="*/ 1 w 100"/>
                <a:gd name="T7" fmla="*/ 0 h 1"/>
                <a:gd name="T8" fmla="*/ 1 w 100"/>
                <a:gd name="T9" fmla="*/ 0 h 1"/>
                <a:gd name="T10" fmla="*/ 1 w 100"/>
                <a:gd name="T11" fmla="*/ 0 h 1"/>
                <a:gd name="T12" fmla="*/ 1 w 100"/>
                <a:gd name="T13" fmla="*/ 0 h 1"/>
                <a:gd name="T14" fmla="*/ 1 w 100"/>
                <a:gd name="T15" fmla="*/ 0 h 1"/>
                <a:gd name="T16" fmla="*/ 1 w 100"/>
                <a:gd name="T17" fmla="*/ 0 h 1"/>
                <a:gd name="T18" fmla="*/ 1 w 100"/>
                <a:gd name="T19" fmla="*/ 0 h 1"/>
                <a:gd name="T20" fmla="*/ 0 w 100"/>
                <a:gd name="T21" fmla="*/ 0 h 1"/>
                <a:gd name="T22" fmla="*/ 0 w 100"/>
                <a:gd name="T23" fmla="*/ 0 h 1"/>
                <a:gd name="T24" fmla="*/ 0 w 100"/>
                <a:gd name="T25" fmla="*/ 0 h 1"/>
                <a:gd name="T26" fmla="*/ 0 w 100"/>
                <a:gd name="T27" fmla="*/ 0 h 1"/>
                <a:gd name="T28" fmla="*/ 0 w 100"/>
                <a:gd name="T29" fmla="*/ 0 h 1"/>
                <a:gd name="T30" fmla="*/ 0 w 100"/>
                <a:gd name="T31" fmla="*/ 0 h 1"/>
                <a:gd name="T32" fmla="*/ 0 w 10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
                  <a:moveTo>
                    <a:pt x="100" y="0"/>
                  </a:moveTo>
                  <a:lnTo>
                    <a:pt x="99" y="0"/>
                  </a:lnTo>
                  <a:lnTo>
                    <a:pt x="96" y="0"/>
                  </a:lnTo>
                  <a:lnTo>
                    <a:pt x="92" y="0"/>
                  </a:lnTo>
                  <a:lnTo>
                    <a:pt x="88" y="0"/>
                  </a:lnTo>
                  <a:lnTo>
                    <a:pt x="82" y="0"/>
                  </a:lnTo>
                  <a:lnTo>
                    <a:pt x="76" y="0"/>
                  </a:lnTo>
                  <a:lnTo>
                    <a:pt x="69" y="0"/>
                  </a:lnTo>
                  <a:lnTo>
                    <a:pt x="62" y="0"/>
                  </a:lnTo>
                  <a:lnTo>
                    <a:pt x="53" y="0"/>
                  </a:lnTo>
                  <a:lnTo>
                    <a:pt x="45" y="0"/>
                  </a:lnTo>
                  <a:lnTo>
                    <a:pt x="37" y="0"/>
                  </a:lnTo>
                  <a:lnTo>
                    <a:pt x="29"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0" name="Freeform 150"/>
            <p:cNvSpPr>
              <a:spLocks/>
            </p:cNvSpPr>
            <p:nvPr/>
          </p:nvSpPr>
          <p:spPr bwMode="auto">
            <a:xfrm>
              <a:off x="1194" y="1835"/>
              <a:ext cx="18" cy="1"/>
            </a:xfrm>
            <a:custGeom>
              <a:avLst/>
              <a:gdLst>
                <a:gd name="T0" fmla="*/ 1 w 52"/>
                <a:gd name="T1" fmla="*/ 0 h 3"/>
                <a:gd name="T2" fmla="*/ 1 w 52"/>
                <a:gd name="T3" fmla="*/ 0 h 3"/>
                <a:gd name="T4" fmla="*/ 1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0 w 52"/>
                <a:gd name="T31" fmla="*/ 0 h 3"/>
                <a:gd name="T32" fmla="*/ 0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52" y="0"/>
                  </a:moveTo>
                  <a:lnTo>
                    <a:pt x="46" y="0"/>
                  </a:lnTo>
                  <a:lnTo>
                    <a:pt x="41" y="0"/>
                  </a:lnTo>
                  <a:lnTo>
                    <a:pt x="36" y="0"/>
                  </a:lnTo>
                  <a:lnTo>
                    <a:pt x="31" y="0"/>
                  </a:lnTo>
                  <a:lnTo>
                    <a:pt x="27" y="0"/>
                  </a:lnTo>
                  <a:lnTo>
                    <a:pt x="24" y="0"/>
                  </a:lnTo>
                  <a:lnTo>
                    <a:pt x="22" y="0"/>
                  </a:lnTo>
                  <a:lnTo>
                    <a:pt x="19" y="0"/>
                  </a:lnTo>
                  <a:lnTo>
                    <a:pt x="17" y="0"/>
                  </a:lnTo>
                  <a:lnTo>
                    <a:pt x="14" y="0"/>
                  </a:lnTo>
                  <a:lnTo>
                    <a:pt x="12" y="0"/>
                  </a:lnTo>
                  <a:lnTo>
                    <a:pt x="10" y="0"/>
                  </a:lnTo>
                  <a:lnTo>
                    <a:pt x="8" y="1"/>
                  </a:lnTo>
                  <a:lnTo>
                    <a:pt x="5" y="1"/>
                  </a:lnTo>
                  <a:lnTo>
                    <a:pt x="3" y="1"/>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1" name="Freeform 151"/>
            <p:cNvSpPr>
              <a:spLocks/>
            </p:cNvSpPr>
            <p:nvPr/>
          </p:nvSpPr>
          <p:spPr bwMode="auto">
            <a:xfrm>
              <a:off x="1188" y="1836"/>
              <a:ext cx="6" cy="4"/>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w 22"/>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6">
                  <a:moveTo>
                    <a:pt x="22" y="0"/>
                  </a:moveTo>
                  <a:lnTo>
                    <a:pt x="18" y="0"/>
                  </a:lnTo>
                  <a:lnTo>
                    <a:pt x="16" y="1"/>
                  </a:lnTo>
                  <a:lnTo>
                    <a:pt x="12" y="1"/>
                  </a:lnTo>
                  <a:lnTo>
                    <a:pt x="10" y="2"/>
                  </a:lnTo>
                  <a:lnTo>
                    <a:pt x="8" y="3"/>
                  </a:lnTo>
                  <a:lnTo>
                    <a:pt x="6" y="5"/>
                  </a:lnTo>
                  <a:lnTo>
                    <a:pt x="5" y="7"/>
                  </a:lnTo>
                  <a:lnTo>
                    <a:pt x="4" y="9"/>
                  </a:lnTo>
                  <a:lnTo>
                    <a:pt x="3" y="10"/>
                  </a:lnTo>
                  <a:lnTo>
                    <a:pt x="2" y="11"/>
                  </a:lnTo>
                  <a:lnTo>
                    <a:pt x="1" y="12"/>
                  </a:lnTo>
                  <a:lnTo>
                    <a:pt x="0" y="14"/>
                  </a:lnTo>
                  <a:lnTo>
                    <a:pt x="0" y="15"/>
                  </a:lnTo>
                  <a:lnTo>
                    <a:pt x="0"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2" name="Freeform 152"/>
            <p:cNvSpPr>
              <a:spLocks/>
            </p:cNvSpPr>
            <p:nvPr/>
          </p:nvSpPr>
          <p:spPr bwMode="auto">
            <a:xfrm>
              <a:off x="1188" y="1840"/>
              <a:ext cx="6" cy="4"/>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16">
                  <a:moveTo>
                    <a:pt x="0" y="0"/>
                  </a:moveTo>
                  <a:lnTo>
                    <a:pt x="0" y="2"/>
                  </a:lnTo>
                  <a:lnTo>
                    <a:pt x="1" y="3"/>
                  </a:lnTo>
                  <a:lnTo>
                    <a:pt x="2" y="4"/>
                  </a:lnTo>
                  <a:lnTo>
                    <a:pt x="3" y="5"/>
                  </a:lnTo>
                  <a:lnTo>
                    <a:pt x="4" y="7"/>
                  </a:lnTo>
                  <a:lnTo>
                    <a:pt x="5" y="8"/>
                  </a:lnTo>
                  <a:lnTo>
                    <a:pt x="6" y="9"/>
                  </a:lnTo>
                  <a:lnTo>
                    <a:pt x="8" y="11"/>
                  </a:lnTo>
                  <a:lnTo>
                    <a:pt x="10" y="12"/>
                  </a:lnTo>
                  <a:lnTo>
                    <a:pt x="12" y="13"/>
                  </a:lnTo>
                  <a:lnTo>
                    <a:pt x="16" y="13"/>
                  </a:lnTo>
                  <a:lnTo>
                    <a:pt x="18" y="14"/>
                  </a:lnTo>
                  <a:lnTo>
                    <a:pt x="22"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3" name="Freeform 153"/>
            <p:cNvSpPr>
              <a:spLocks/>
            </p:cNvSpPr>
            <p:nvPr/>
          </p:nvSpPr>
          <p:spPr bwMode="auto">
            <a:xfrm>
              <a:off x="1194" y="1844"/>
              <a:ext cx="18" cy="1"/>
            </a:xfrm>
            <a:custGeom>
              <a:avLst/>
              <a:gdLst>
                <a:gd name="T0" fmla="*/ 0 w 52"/>
                <a:gd name="T1" fmla="*/ 0 h 2"/>
                <a:gd name="T2" fmla="*/ 0 w 52"/>
                <a:gd name="T3" fmla="*/ 0 h 2"/>
                <a:gd name="T4" fmla="*/ 0 w 52"/>
                <a:gd name="T5" fmla="*/ 0 h 2"/>
                <a:gd name="T6" fmla="*/ 0 w 52"/>
                <a:gd name="T7" fmla="*/ 1 h 2"/>
                <a:gd name="T8" fmla="*/ 0 w 52"/>
                <a:gd name="T9" fmla="*/ 1 h 2"/>
                <a:gd name="T10" fmla="*/ 0 w 52"/>
                <a:gd name="T11" fmla="*/ 1 h 2"/>
                <a:gd name="T12" fmla="*/ 0 w 52"/>
                <a:gd name="T13" fmla="*/ 1 h 2"/>
                <a:gd name="T14" fmla="*/ 0 w 52"/>
                <a:gd name="T15" fmla="*/ 1 h 2"/>
                <a:gd name="T16" fmla="*/ 0 w 52"/>
                <a:gd name="T17" fmla="*/ 1 h 2"/>
                <a:gd name="T18" fmla="*/ 0 w 52"/>
                <a:gd name="T19" fmla="*/ 1 h 2"/>
                <a:gd name="T20" fmla="*/ 0 w 52"/>
                <a:gd name="T21" fmla="*/ 1 h 2"/>
                <a:gd name="T22" fmla="*/ 0 w 52"/>
                <a:gd name="T23" fmla="*/ 1 h 2"/>
                <a:gd name="T24" fmla="*/ 0 w 52"/>
                <a:gd name="T25" fmla="*/ 1 h 2"/>
                <a:gd name="T26" fmla="*/ 0 w 52"/>
                <a:gd name="T27" fmla="*/ 1 h 2"/>
                <a:gd name="T28" fmla="*/ 1 w 52"/>
                <a:gd name="T29" fmla="*/ 1 h 2"/>
                <a:gd name="T30" fmla="*/ 1 w 52"/>
                <a:gd name="T31" fmla="*/ 1 h 2"/>
                <a:gd name="T32" fmla="*/ 1 w 52"/>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
                  <a:moveTo>
                    <a:pt x="0" y="0"/>
                  </a:moveTo>
                  <a:lnTo>
                    <a:pt x="3" y="0"/>
                  </a:lnTo>
                  <a:lnTo>
                    <a:pt x="5" y="0"/>
                  </a:lnTo>
                  <a:lnTo>
                    <a:pt x="8" y="1"/>
                  </a:lnTo>
                  <a:lnTo>
                    <a:pt x="10" y="1"/>
                  </a:lnTo>
                  <a:lnTo>
                    <a:pt x="12" y="1"/>
                  </a:lnTo>
                  <a:lnTo>
                    <a:pt x="14" y="1"/>
                  </a:lnTo>
                  <a:lnTo>
                    <a:pt x="17" y="2"/>
                  </a:lnTo>
                  <a:lnTo>
                    <a:pt x="19" y="2"/>
                  </a:lnTo>
                  <a:lnTo>
                    <a:pt x="22" y="2"/>
                  </a:lnTo>
                  <a:lnTo>
                    <a:pt x="24" y="2"/>
                  </a:lnTo>
                  <a:lnTo>
                    <a:pt x="27" y="2"/>
                  </a:lnTo>
                  <a:lnTo>
                    <a:pt x="31" y="2"/>
                  </a:lnTo>
                  <a:lnTo>
                    <a:pt x="36" y="2"/>
                  </a:lnTo>
                  <a:lnTo>
                    <a:pt x="41" y="2"/>
                  </a:lnTo>
                  <a:lnTo>
                    <a:pt x="46" y="2"/>
                  </a:lnTo>
                  <a:lnTo>
                    <a:pt x="52"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4" name="Freeform 154"/>
            <p:cNvSpPr>
              <a:spLocks/>
            </p:cNvSpPr>
            <p:nvPr/>
          </p:nvSpPr>
          <p:spPr bwMode="auto">
            <a:xfrm>
              <a:off x="1212" y="1844"/>
              <a:ext cx="40" cy="1"/>
            </a:xfrm>
            <a:custGeom>
              <a:avLst/>
              <a:gdLst>
                <a:gd name="T0" fmla="*/ 0 w 125"/>
                <a:gd name="T1" fmla="*/ 0 h 1"/>
                <a:gd name="T2" fmla="*/ 0 w 125"/>
                <a:gd name="T3" fmla="*/ 0 h 1"/>
                <a:gd name="T4" fmla="*/ 0 w 125"/>
                <a:gd name="T5" fmla="*/ 0 h 1"/>
                <a:gd name="T6" fmla="*/ 0 w 125"/>
                <a:gd name="T7" fmla="*/ 0 h 1"/>
                <a:gd name="T8" fmla="*/ 0 w 125"/>
                <a:gd name="T9" fmla="*/ 0 h 1"/>
                <a:gd name="T10" fmla="*/ 0 w 125"/>
                <a:gd name="T11" fmla="*/ 0 h 1"/>
                <a:gd name="T12" fmla="*/ 1 w 125"/>
                <a:gd name="T13" fmla="*/ 0 h 1"/>
                <a:gd name="T14" fmla="*/ 1 w 125"/>
                <a:gd name="T15" fmla="*/ 0 h 1"/>
                <a:gd name="T16" fmla="*/ 1 w 125"/>
                <a:gd name="T17" fmla="*/ 0 h 1"/>
                <a:gd name="T18" fmla="*/ 1 w 125"/>
                <a:gd name="T19" fmla="*/ 0 h 1"/>
                <a:gd name="T20" fmla="*/ 1 w 125"/>
                <a:gd name="T21" fmla="*/ 0 h 1"/>
                <a:gd name="T22" fmla="*/ 1 w 125"/>
                <a:gd name="T23" fmla="*/ 0 h 1"/>
                <a:gd name="T24" fmla="*/ 1 w 125"/>
                <a:gd name="T25" fmla="*/ 0 h 1"/>
                <a:gd name="T26" fmla="*/ 1 w 125"/>
                <a:gd name="T27" fmla="*/ 0 h 1"/>
                <a:gd name="T28" fmla="*/ 1 w 125"/>
                <a:gd name="T29" fmla="*/ 0 h 1"/>
                <a:gd name="T30" fmla="*/ 1 w 125"/>
                <a:gd name="T31" fmla="*/ 0 h 1"/>
                <a:gd name="T32" fmla="*/ 1 w 1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
                  <a:moveTo>
                    <a:pt x="0" y="0"/>
                  </a:moveTo>
                  <a:lnTo>
                    <a:pt x="6" y="0"/>
                  </a:lnTo>
                  <a:lnTo>
                    <a:pt x="14" y="0"/>
                  </a:lnTo>
                  <a:lnTo>
                    <a:pt x="24" y="0"/>
                  </a:lnTo>
                  <a:lnTo>
                    <a:pt x="33" y="0"/>
                  </a:lnTo>
                  <a:lnTo>
                    <a:pt x="43" y="0"/>
                  </a:lnTo>
                  <a:lnTo>
                    <a:pt x="53" y="0"/>
                  </a:lnTo>
                  <a:lnTo>
                    <a:pt x="64" y="0"/>
                  </a:lnTo>
                  <a:lnTo>
                    <a:pt x="75" y="0"/>
                  </a:lnTo>
                  <a:lnTo>
                    <a:pt x="84" y="0"/>
                  </a:lnTo>
                  <a:lnTo>
                    <a:pt x="93" y="0"/>
                  </a:lnTo>
                  <a:lnTo>
                    <a:pt x="103" y="0"/>
                  </a:lnTo>
                  <a:lnTo>
                    <a:pt x="110" y="0"/>
                  </a:lnTo>
                  <a:lnTo>
                    <a:pt x="116" y="0"/>
                  </a:lnTo>
                  <a:lnTo>
                    <a:pt x="121" y="0"/>
                  </a:lnTo>
                  <a:lnTo>
                    <a:pt x="123" y="0"/>
                  </a:lnTo>
                  <a:lnTo>
                    <a:pt x="12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65" name="Freeform 155"/>
            <p:cNvSpPr>
              <a:spLocks/>
            </p:cNvSpPr>
            <p:nvPr/>
          </p:nvSpPr>
          <p:spPr bwMode="auto">
            <a:xfrm>
              <a:off x="1188" y="1840"/>
              <a:ext cx="60" cy="1"/>
            </a:xfrm>
            <a:custGeom>
              <a:avLst/>
              <a:gdLst>
                <a:gd name="T0" fmla="*/ 0 w 186"/>
                <a:gd name="T1" fmla="*/ 0 h 1"/>
                <a:gd name="T2" fmla="*/ 2 w 186"/>
                <a:gd name="T3" fmla="*/ 0 h 1"/>
                <a:gd name="T4" fmla="*/ 0 w 186"/>
                <a:gd name="T5" fmla="*/ 0 h 1"/>
                <a:gd name="T6" fmla="*/ 0 60000 65536"/>
                <a:gd name="T7" fmla="*/ 0 60000 65536"/>
                <a:gd name="T8" fmla="*/ 0 60000 65536"/>
              </a:gdLst>
              <a:ahLst/>
              <a:cxnLst>
                <a:cxn ang="T6">
                  <a:pos x="T0" y="T1"/>
                </a:cxn>
                <a:cxn ang="T7">
                  <a:pos x="T2" y="T3"/>
                </a:cxn>
                <a:cxn ang="T8">
                  <a:pos x="T4" y="T5"/>
                </a:cxn>
              </a:cxnLst>
              <a:rect l="0" t="0" r="r" b="b"/>
              <a:pathLst>
                <a:path w="186" h="1">
                  <a:moveTo>
                    <a:pt x="0" y="0"/>
                  </a:moveTo>
                  <a:lnTo>
                    <a:pt x="18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66" name="Line 156"/>
            <p:cNvSpPr>
              <a:spLocks noChangeShapeType="1"/>
            </p:cNvSpPr>
            <p:nvPr/>
          </p:nvSpPr>
          <p:spPr bwMode="auto">
            <a:xfrm>
              <a:off x="1188" y="1840"/>
              <a:ext cx="6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67" name="Line 157"/>
            <p:cNvSpPr>
              <a:spLocks noChangeShapeType="1"/>
            </p:cNvSpPr>
            <p:nvPr/>
          </p:nvSpPr>
          <p:spPr bwMode="auto">
            <a:xfrm>
              <a:off x="1188" y="1817"/>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68" name="Freeform 158"/>
            <p:cNvSpPr>
              <a:spLocks/>
            </p:cNvSpPr>
            <p:nvPr/>
          </p:nvSpPr>
          <p:spPr bwMode="auto">
            <a:xfrm>
              <a:off x="1357" y="1974"/>
              <a:ext cx="16" cy="1"/>
            </a:xfrm>
            <a:custGeom>
              <a:avLst/>
              <a:gdLst>
                <a:gd name="T0" fmla="*/ 0 w 48"/>
                <a:gd name="T1" fmla="*/ 0 h 1"/>
                <a:gd name="T2" fmla="*/ 1 w 48"/>
                <a:gd name="T3" fmla="*/ 0 h 1"/>
                <a:gd name="T4" fmla="*/ 0 w 48"/>
                <a:gd name="T5" fmla="*/ 0 h 1"/>
                <a:gd name="T6" fmla="*/ 0 60000 65536"/>
                <a:gd name="T7" fmla="*/ 0 60000 65536"/>
                <a:gd name="T8" fmla="*/ 0 60000 65536"/>
              </a:gdLst>
              <a:ahLst/>
              <a:cxnLst>
                <a:cxn ang="T6">
                  <a:pos x="T0" y="T1"/>
                </a:cxn>
                <a:cxn ang="T7">
                  <a:pos x="T2" y="T3"/>
                </a:cxn>
                <a:cxn ang="T8">
                  <a:pos x="T4" y="T5"/>
                </a:cxn>
              </a:cxnLst>
              <a:rect l="0" t="0" r="r" b="b"/>
              <a:pathLst>
                <a:path w="48" h="1">
                  <a:moveTo>
                    <a:pt x="0" y="0"/>
                  </a:moveTo>
                  <a:lnTo>
                    <a:pt x="48"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69" name="Line 159"/>
            <p:cNvSpPr>
              <a:spLocks noChangeShapeType="1"/>
            </p:cNvSpPr>
            <p:nvPr/>
          </p:nvSpPr>
          <p:spPr bwMode="auto">
            <a:xfrm>
              <a:off x="1357" y="1974"/>
              <a:ext cx="1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70" name="Freeform 160"/>
            <p:cNvSpPr>
              <a:spLocks/>
            </p:cNvSpPr>
            <p:nvPr/>
          </p:nvSpPr>
          <p:spPr bwMode="auto">
            <a:xfrm>
              <a:off x="1357" y="2006"/>
              <a:ext cx="43" cy="1"/>
            </a:xfrm>
            <a:custGeom>
              <a:avLst/>
              <a:gdLst>
                <a:gd name="T0" fmla="*/ 0 w 132"/>
                <a:gd name="T1" fmla="*/ 0 h 1"/>
                <a:gd name="T2" fmla="*/ 2 w 132"/>
                <a:gd name="T3" fmla="*/ 0 h 1"/>
                <a:gd name="T4" fmla="*/ 0 w 132"/>
                <a:gd name="T5" fmla="*/ 0 h 1"/>
                <a:gd name="T6" fmla="*/ 0 60000 65536"/>
                <a:gd name="T7" fmla="*/ 0 60000 65536"/>
                <a:gd name="T8" fmla="*/ 0 60000 65536"/>
              </a:gdLst>
              <a:ahLst/>
              <a:cxnLst>
                <a:cxn ang="T6">
                  <a:pos x="T0" y="T1"/>
                </a:cxn>
                <a:cxn ang="T7">
                  <a:pos x="T2" y="T3"/>
                </a:cxn>
                <a:cxn ang="T8">
                  <a:pos x="T4" y="T5"/>
                </a:cxn>
              </a:cxnLst>
              <a:rect l="0" t="0" r="r" b="b"/>
              <a:pathLst>
                <a:path w="132" h="1">
                  <a:moveTo>
                    <a:pt x="0" y="0"/>
                  </a:moveTo>
                  <a:lnTo>
                    <a:pt x="13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71" name="Line 161"/>
            <p:cNvSpPr>
              <a:spLocks noChangeShapeType="1"/>
            </p:cNvSpPr>
            <p:nvPr/>
          </p:nvSpPr>
          <p:spPr bwMode="auto">
            <a:xfrm>
              <a:off x="1357" y="2006"/>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72" name="Line 162"/>
            <p:cNvSpPr>
              <a:spLocks noChangeShapeType="1"/>
            </p:cNvSpPr>
            <p:nvPr/>
          </p:nvSpPr>
          <p:spPr bwMode="auto">
            <a:xfrm flipH="1">
              <a:off x="1321" y="2012"/>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73" name="Freeform 163"/>
            <p:cNvSpPr>
              <a:spLocks/>
            </p:cNvSpPr>
            <p:nvPr/>
          </p:nvSpPr>
          <p:spPr bwMode="auto">
            <a:xfrm>
              <a:off x="1311" y="2002"/>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31" y="39"/>
                  </a:moveTo>
                  <a:lnTo>
                    <a:pt x="27" y="38"/>
                  </a:lnTo>
                  <a:lnTo>
                    <a:pt x="24" y="38"/>
                  </a:lnTo>
                  <a:lnTo>
                    <a:pt x="20" y="37"/>
                  </a:lnTo>
                  <a:lnTo>
                    <a:pt x="18" y="35"/>
                  </a:lnTo>
                  <a:lnTo>
                    <a:pt x="15" y="34"/>
                  </a:lnTo>
                  <a:lnTo>
                    <a:pt x="13" y="32"/>
                  </a:lnTo>
                  <a:lnTo>
                    <a:pt x="10" y="29"/>
                  </a:lnTo>
                  <a:lnTo>
                    <a:pt x="8" y="27"/>
                  </a:lnTo>
                  <a:lnTo>
                    <a:pt x="6" y="24"/>
                  </a:lnTo>
                  <a:lnTo>
                    <a:pt x="5" y="21"/>
                  </a:lnTo>
                  <a:lnTo>
                    <a:pt x="3" y="18"/>
                  </a:lnTo>
                  <a:lnTo>
                    <a:pt x="2" y="15"/>
                  </a:lnTo>
                  <a:lnTo>
                    <a:pt x="1" y="11"/>
                  </a:lnTo>
                  <a:lnTo>
                    <a:pt x="0" y="7"/>
                  </a:lnTo>
                  <a:lnTo>
                    <a:pt x="0" y="3"/>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74" name="Line 164"/>
            <p:cNvSpPr>
              <a:spLocks noChangeShapeType="1"/>
            </p:cNvSpPr>
            <p:nvPr/>
          </p:nvSpPr>
          <p:spPr bwMode="auto">
            <a:xfrm flipV="1">
              <a:off x="1311" y="1977"/>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75" name="Freeform 165"/>
            <p:cNvSpPr>
              <a:spLocks/>
            </p:cNvSpPr>
            <p:nvPr/>
          </p:nvSpPr>
          <p:spPr bwMode="auto">
            <a:xfrm>
              <a:off x="1311" y="1967"/>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39"/>
                  </a:moveTo>
                  <a:lnTo>
                    <a:pt x="0" y="34"/>
                  </a:lnTo>
                  <a:lnTo>
                    <a:pt x="0" y="30"/>
                  </a:lnTo>
                  <a:lnTo>
                    <a:pt x="1" y="26"/>
                  </a:lnTo>
                  <a:lnTo>
                    <a:pt x="2" y="23"/>
                  </a:lnTo>
                  <a:lnTo>
                    <a:pt x="3" y="19"/>
                  </a:lnTo>
                  <a:lnTo>
                    <a:pt x="5" y="17"/>
                  </a:lnTo>
                  <a:lnTo>
                    <a:pt x="6" y="13"/>
                  </a:lnTo>
                  <a:lnTo>
                    <a:pt x="8" y="10"/>
                  </a:lnTo>
                  <a:lnTo>
                    <a:pt x="10" y="8"/>
                  </a:lnTo>
                  <a:lnTo>
                    <a:pt x="13" y="7"/>
                  </a:lnTo>
                  <a:lnTo>
                    <a:pt x="15" y="4"/>
                  </a:lnTo>
                  <a:lnTo>
                    <a:pt x="18" y="3"/>
                  </a:lnTo>
                  <a:lnTo>
                    <a:pt x="20" y="1"/>
                  </a:lnTo>
                  <a:lnTo>
                    <a:pt x="24" y="0"/>
                  </a:lnTo>
                  <a:lnTo>
                    <a:pt x="27" y="0"/>
                  </a:lnTo>
                  <a:lnTo>
                    <a:pt x="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76" name="Freeform 166"/>
            <p:cNvSpPr>
              <a:spLocks/>
            </p:cNvSpPr>
            <p:nvPr/>
          </p:nvSpPr>
          <p:spPr bwMode="auto">
            <a:xfrm>
              <a:off x="1321" y="1967"/>
              <a:ext cx="36" cy="45"/>
            </a:xfrm>
            <a:custGeom>
              <a:avLst/>
              <a:gdLst>
                <a:gd name="T0" fmla="*/ 0 w 111"/>
                <a:gd name="T1" fmla="*/ 0 h 181"/>
                <a:gd name="T2" fmla="*/ 1 w 111"/>
                <a:gd name="T3" fmla="*/ 0 h 181"/>
                <a:gd name="T4" fmla="*/ 1 w 111"/>
                <a:gd name="T5" fmla="*/ 1 h 181"/>
                <a:gd name="T6" fmla="*/ 0 60000 65536"/>
                <a:gd name="T7" fmla="*/ 0 60000 65536"/>
                <a:gd name="T8" fmla="*/ 0 60000 65536"/>
              </a:gdLst>
              <a:ahLst/>
              <a:cxnLst>
                <a:cxn ang="T6">
                  <a:pos x="T0" y="T1"/>
                </a:cxn>
                <a:cxn ang="T7">
                  <a:pos x="T2" y="T3"/>
                </a:cxn>
                <a:cxn ang="T8">
                  <a:pos x="T4" y="T5"/>
                </a:cxn>
              </a:cxnLst>
              <a:rect l="0" t="0" r="r" b="b"/>
              <a:pathLst>
                <a:path w="111" h="181">
                  <a:moveTo>
                    <a:pt x="0" y="0"/>
                  </a:moveTo>
                  <a:lnTo>
                    <a:pt x="111" y="0"/>
                  </a:lnTo>
                  <a:lnTo>
                    <a:pt x="111" y="1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77" name="Freeform 167"/>
            <p:cNvSpPr>
              <a:spLocks/>
            </p:cNvSpPr>
            <p:nvPr/>
          </p:nvSpPr>
          <p:spPr bwMode="auto">
            <a:xfrm>
              <a:off x="1321" y="1985"/>
              <a:ext cx="67" cy="9"/>
            </a:xfrm>
            <a:custGeom>
              <a:avLst/>
              <a:gdLst>
                <a:gd name="T0" fmla="*/ 2 w 205"/>
                <a:gd name="T1" fmla="*/ 0 h 38"/>
                <a:gd name="T2" fmla="*/ 2 w 205"/>
                <a:gd name="T3" fmla="*/ 0 h 38"/>
                <a:gd name="T4" fmla="*/ 2 w 205"/>
                <a:gd name="T5" fmla="*/ 0 h 38"/>
                <a:gd name="T6" fmla="*/ 2 w 205"/>
                <a:gd name="T7" fmla="*/ 0 h 38"/>
                <a:gd name="T8" fmla="*/ 2 w 205"/>
                <a:gd name="T9" fmla="*/ 0 h 38"/>
                <a:gd name="T10" fmla="*/ 1 w 205"/>
                <a:gd name="T11" fmla="*/ 0 h 38"/>
                <a:gd name="T12" fmla="*/ 1 w 205"/>
                <a:gd name="T13" fmla="*/ 0 h 38"/>
                <a:gd name="T14" fmla="*/ 1 w 205"/>
                <a:gd name="T15" fmla="*/ 0 h 38"/>
                <a:gd name="T16" fmla="*/ 1 w 205"/>
                <a:gd name="T17" fmla="*/ 0 h 38"/>
                <a:gd name="T18" fmla="*/ 1 w 205"/>
                <a:gd name="T19" fmla="*/ 0 h 38"/>
                <a:gd name="T20" fmla="*/ 1 w 205"/>
                <a:gd name="T21" fmla="*/ 0 h 38"/>
                <a:gd name="T22" fmla="*/ 1 w 205"/>
                <a:gd name="T23" fmla="*/ 0 h 38"/>
                <a:gd name="T24" fmla="*/ 0 w 205"/>
                <a:gd name="T25" fmla="*/ 0 h 38"/>
                <a:gd name="T26" fmla="*/ 0 w 205"/>
                <a:gd name="T27" fmla="*/ 0 h 38"/>
                <a:gd name="T28" fmla="*/ 0 w 205"/>
                <a:gd name="T29" fmla="*/ 0 h 38"/>
                <a:gd name="T30" fmla="*/ 0 w 205"/>
                <a:gd name="T31" fmla="*/ 0 h 38"/>
                <a:gd name="T32" fmla="*/ 0 w 205"/>
                <a:gd name="T33" fmla="*/ 0 h 38"/>
                <a:gd name="T34" fmla="*/ 0 w 205"/>
                <a:gd name="T35" fmla="*/ 0 h 38"/>
                <a:gd name="T36" fmla="*/ 0 w 205"/>
                <a:gd name="T37" fmla="*/ 0 h 38"/>
                <a:gd name="T38" fmla="*/ 0 w 205"/>
                <a:gd name="T39" fmla="*/ 0 h 38"/>
                <a:gd name="T40" fmla="*/ 0 w 205"/>
                <a:gd name="T41" fmla="*/ 0 h 38"/>
                <a:gd name="T42" fmla="*/ 0 w 205"/>
                <a:gd name="T43" fmla="*/ 0 h 38"/>
                <a:gd name="T44" fmla="*/ 0 w 205"/>
                <a:gd name="T45" fmla="*/ 0 h 38"/>
                <a:gd name="T46" fmla="*/ 0 w 205"/>
                <a:gd name="T47" fmla="*/ 0 h 38"/>
                <a:gd name="T48" fmla="*/ 0 w 205"/>
                <a:gd name="T49" fmla="*/ 0 h 38"/>
                <a:gd name="T50" fmla="*/ 0 w 205"/>
                <a:gd name="T51" fmla="*/ 0 h 38"/>
                <a:gd name="T52" fmla="*/ 0 w 205"/>
                <a:gd name="T53" fmla="*/ 0 h 38"/>
                <a:gd name="T54" fmla="*/ 0 w 205"/>
                <a:gd name="T55" fmla="*/ 0 h 38"/>
                <a:gd name="T56" fmla="*/ 0 w 205"/>
                <a:gd name="T57" fmla="*/ 0 h 38"/>
                <a:gd name="T58" fmla="*/ 0 w 205"/>
                <a:gd name="T59" fmla="*/ 0 h 38"/>
                <a:gd name="T60" fmla="*/ 0 w 205"/>
                <a:gd name="T61" fmla="*/ 0 h 38"/>
                <a:gd name="T62" fmla="*/ 0 w 205"/>
                <a:gd name="T63" fmla="*/ 0 h 38"/>
                <a:gd name="T64" fmla="*/ 0 w 205"/>
                <a:gd name="T65" fmla="*/ 0 h 38"/>
                <a:gd name="T66" fmla="*/ 0 w 205"/>
                <a:gd name="T67" fmla="*/ 0 h 38"/>
                <a:gd name="T68" fmla="*/ 1 w 205"/>
                <a:gd name="T69" fmla="*/ 0 h 38"/>
                <a:gd name="T70" fmla="*/ 1 w 205"/>
                <a:gd name="T71" fmla="*/ 0 h 38"/>
                <a:gd name="T72" fmla="*/ 1 w 205"/>
                <a:gd name="T73" fmla="*/ 0 h 38"/>
                <a:gd name="T74" fmla="*/ 1 w 205"/>
                <a:gd name="T75" fmla="*/ 0 h 38"/>
                <a:gd name="T76" fmla="*/ 1 w 205"/>
                <a:gd name="T77" fmla="*/ 0 h 38"/>
                <a:gd name="T78" fmla="*/ 1 w 205"/>
                <a:gd name="T79" fmla="*/ 0 h 38"/>
                <a:gd name="T80" fmla="*/ 2 w 205"/>
                <a:gd name="T81" fmla="*/ 0 h 38"/>
                <a:gd name="T82" fmla="*/ 2 w 205"/>
                <a:gd name="T83" fmla="*/ 0 h 38"/>
                <a:gd name="T84" fmla="*/ 2 w 205"/>
                <a:gd name="T85" fmla="*/ 0 h 38"/>
                <a:gd name="T86" fmla="*/ 2 w 205"/>
                <a:gd name="T87" fmla="*/ 0 h 38"/>
                <a:gd name="T88" fmla="*/ 2 w 205"/>
                <a:gd name="T89" fmla="*/ 0 h 38"/>
                <a:gd name="T90" fmla="*/ 2 w 205"/>
                <a:gd name="T91" fmla="*/ 0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38">
                  <a:moveTo>
                    <a:pt x="179" y="0"/>
                  </a:moveTo>
                  <a:lnTo>
                    <a:pt x="178" y="0"/>
                  </a:lnTo>
                  <a:lnTo>
                    <a:pt x="175" y="0"/>
                  </a:lnTo>
                  <a:lnTo>
                    <a:pt x="172" y="0"/>
                  </a:lnTo>
                  <a:lnTo>
                    <a:pt x="167" y="0"/>
                  </a:lnTo>
                  <a:lnTo>
                    <a:pt x="161" y="0"/>
                  </a:lnTo>
                  <a:lnTo>
                    <a:pt x="155" y="0"/>
                  </a:lnTo>
                  <a:lnTo>
                    <a:pt x="147" y="0"/>
                  </a:lnTo>
                  <a:lnTo>
                    <a:pt x="138" y="0"/>
                  </a:lnTo>
                  <a:lnTo>
                    <a:pt x="130" y="0"/>
                  </a:lnTo>
                  <a:lnTo>
                    <a:pt x="122" y="0"/>
                  </a:lnTo>
                  <a:lnTo>
                    <a:pt x="113" y="0"/>
                  </a:lnTo>
                  <a:lnTo>
                    <a:pt x="104" y="0"/>
                  </a:lnTo>
                  <a:lnTo>
                    <a:pt x="95" y="0"/>
                  </a:lnTo>
                  <a:lnTo>
                    <a:pt x="87" y="0"/>
                  </a:lnTo>
                  <a:lnTo>
                    <a:pt x="80" y="0"/>
                  </a:lnTo>
                  <a:lnTo>
                    <a:pt x="74" y="0"/>
                  </a:lnTo>
                  <a:lnTo>
                    <a:pt x="68" y="0"/>
                  </a:lnTo>
                  <a:lnTo>
                    <a:pt x="62" y="0"/>
                  </a:lnTo>
                  <a:lnTo>
                    <a:pt x="57" y="0"/>
                  </a:lnTo>
                  <a:lnTo>
                    <a:pt x="53" y="0"/>
                  </a:lnTo>
                  <a:lnTo>
                    <a:pt x="50" y="0"/>
                  </a:lnTo>
                  <a:lnTo>
                    <a:pt x="47" y="0"/>
                  </a:lnTo>
                  <a:lnTo>
                    <a:pt x="44" y="0"/>
                  </a:lnTo>
                  <a:lnTo>
                    <a:pt x="41" y="0"/>
                  </a:lnTo>
                  <a:lnTo>
                    <a:pt x="39" y="0"/>
                  </a:lnTo>
                  <a:lnTo>
                    <a:pt x="37" y="0"/>
                  </a:lnTo>
                  <a:lnTo>
                    <a:pt x="34" y="0"/>
                  </a:lnTo>
                  <a:lnTo>
                    <a:pt x="32" y="0"/>
                  </a:lnTo>
                  <a:lnTo>
                    <a:pt x="30" y="1"/>
                  </a:lnTo>
                  <a:lnTo>
                    <a:pt x="26" y="1"/>
                  </a:lnTo>
                  <a:lnTo>
                    <a:pt x="24" y="1"/>
                  </a:lnTo>
                  <a:lnTo>
                    <a:pt x="21" y="2"/>
                  </a:lnTo>
                  <a:lnTo>
                    <a:pt x="17" y="2"/>
                  </a:lnTo>
                  <a:lnTo>
                    <a:pt x="15" y="4"/>
                  </a:lnTo>
                  <a:lnTo>
                    <a:pt x="12" y="5"/>
                  </a:lnTo>
                  <a:lnTo>
                    <a:pt x="10" y="6"/>
                  </a:lnTo>
                  <a:lnTo>
                    <a:pt x="8" y="8"/>
                  </a:lnTo>
                  <a:lnTo>
                    <a:pt x="6" y="9"/>
                  </a:lnTo>
                  <a:lnTo>
                    <a:pt x="5" y="10"/>
                  </a:lnTo>
                  <a:lnTo>
                    <a:pt x="4" y="11"/>
                  </a:lnTo>
                  <a:lnTo>
                    <a:pt x="3" y="13"/>
                  </a:lnTo>
                  <a:lnTo>
                    <a:pt x="2" y="14"/>
                  </a:lnTo>
                  <a:lnTo>
                    <a:pt x="1" y="15"/>
                  </a:lnTo>
                  <a:lnTo>
                    <a:pt x="0" y="17"/>
                  </a:lnTo>
                  <a:lnTo>
                    <a:pt x="0" y="18"/>
                  </a:lnTo>
                  <a:lnTo>
                    <a:pt x="0" y="19"/>
                  </a:lnTo>
                  <a:lnTo>
                    <a:pt x="0" y="20"/>
                  </a:lnTo>
                  <a:lnTo>
                    <a:pt x="1" y="22"/>
                  </a:lnTo>
                  <a:lnTo>
                    <a:pt x="2" y="23"/>
                  </a:lnTo>
                  <a:lnTo>
                    <a:pt x="3" y="24"/>
                  </a:lnTo>
                  <a:lnTo>
                    <a:pt x="4" y="26"/>
                  </a:lnTo>
                  <a:lnTo>
                    <a:pt x="5" y="27"/>
                  </a:lnTo>
                  <a:lnTo>
                    <a:pt x="6" y="28"/>
                  </a:lnTo>
                  <a:lnTo>
                    <a:pt x="8" y="29"/>
                  </a:lnTo>
                  <a:lnTo>
                    <a:pt x="10" y="31"/>
                  </a:lnTo>
                  <a:lnTo>
                    <a:pt x="12" y="32"/>
                  </a:lnTo>
                  <a:lnTo>
                    <a:pt x="15" y="33"/>
                  </a:lnTo>
                  <a:lnTo>
                    <a:pt x="17" y="35"/>
                  </a:lnTo>
                  <a:lnTo>
                    <a:pt x="21" y="36"/>
                  </a:lnTo>
                  <a:lnTo>
                    <a:pt x="24" y="36"/>
                  </a:lnTo>
                  <a:lnTo>
                    <a:pt x="26" y="36"/>
                  </a:lnTo>
                  <a:lnTo>
                    <a:pt x="30" y="36"/>
                  </a:lnTo>
                  <a:lnTo>
                    <a:pt x="32" y="37"/>
                  </a:lnTo>
                  <a:lnTo>
                    <a:pt x="34" y="37"/>
                  </a:lnTo>
                  <a:lnTo>
                    <a:pt x="37" y="37"/>
                  </a:lnTo>
                  <a:lnTo>
                    <a:pt x="39" y="37"/>
                  </a:lnTo>
                  <a:lnTo>
                    <a:pt x="41" y="37"/>
                  </a:lnTo>
                  <a:lnTo>
                    <a:pt x="44" y="37"/>
                  </a:lnTo>
                  <a:lnTo>
                    <a:pt x="47" y="37"/>
                  </a:lnTo>
                  <a:lnTo>
                    <a:pt x="50" y="37"/>
                  </a:lnTo>
                  <a:lnTo>
                    <a:pt x="53" y="37"/>
                  </a:lnTo>
                  <a:lnTo>
                    <a:pt x="57" y="37"/>
                  </a:lnTo>
                  <a:lnTo>
                    <a:pt x="62" y="37"/>
                  </a:lnTo>
                  <a:lnTo>
                    <a:pt x="68" y="37"/>
                  </a:lnTo>
                  <a:lnTo>
                    <a:pt x="74" y="38"/>
                  </a:lnTo>
                  <a:lnTo>
                    <a:pt x="80" y="37"/>
                  </a:lnTo>
                  <a:lnTo>
                    <a:pt x="88" y="37"/>
                  </a:lnTo>
                  <a:lnTo>
                    <a:pt x="98" y="37"/>
                  </a:lnTo>
                  <a:lnTo>
                    <a:pt x="108" y="37"/>
                  </a:lnTo>
                  <a:lnTo>
                    <a:pt x="119" y="37"/>
                  </a:lnTo>
                  <a:lnTo>
                    <a:pt x="130" y="37"/>
                  </a:lnTo>
                  <a:lnTo>
                    <a:pt x="140" y="37"/>
                  </a:lnTo>
                  <a:lnTo>
                    <a:pt x="152" y="37"/>
                  </a:lnTo>
                  <a:lnTo>
                    <a:pt x="162" y="37"/>
                  </a:lnTo>
                  <a:lnTo>
                    <a:pt x="172" y="37"/>
                  </a:lnTo>
                  <a:lnTo>
                    <a:pt x="180" y="37"/>
                  </a:lnTo>
                  <a:lnTo>
                    <a:pt x="189" y="37"/>
                  </a:lnTo>
                  <a:lnTo>
                    <a:pt x="196" y="37"/>
                  </a:lnTo>
                  <a:lnTo>
                    <a:pt x="200" y="37"/>
                  </a:lnTo>
                  <a:lnTo>
                    <a:pt x="203" y="37"/>
                  </a:lnTo>
                  <a:lnTo>
                    <a:pt x="205" y="37"/>
                  </a:lnTo>
                  <a:lnTo>
                    <a:pt x="179"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78" name="Freeform 168"/>
            <p:cNvSpPr>
              <a:spLocks/>
            </p:cNvSpPr>
            <p:nvPr/>
          </p:nvSpPr>
          <p:spPr bwMode="auto">
            <a:xfrm>
              <a:off x="1346" y="1985"/>
              <a:ext cx="34" cy="1"/>
            </a:xfrm>
            <a:custGeom>
              <a:avLst/>
              <a:gdLst>
                <a:gd name="T0" fmla="*/ 1 w 105"/>
                <a:gd name="T1" fmla="*/ 0 h 1"/>
                <a:gd name="T2" fmla="*/ 1 w 105"/>
                <a:gd name="T3" fmla="*/ 0 h 1"/>
                <a:gd name="T4" fmla="*/ 1 w 105"/>
                <a:gd name="T5" fmla="*/ 0 h 1"/>
                <a:gd name="T6" fmla="*/ 1 w 105"/>
                <a:gd name="T7" fmla="*/ 0 h 1"/>
                <a:gd name="T8" fmla="*/ 1 w 105"/>
                <a:gd name="T9" fmla="*/ 0 h 1"/>
                <a:gd name="T10" fmla="*/ 1 w 105"/>
                <a:gd name="T11" fmla="*/ 0 h 1"/>
                <a:gd name="T12" fmla="*/ 1 w 105"/>
                <a:gd name="T13" fmla="*/ 0 h 1"/>
                <a:gd name="T14" fmla="*/ 1 w 105"/>
                <a:gd name="T15" fmla="*/ 0 h 1"/>
                <a:gd name="T16" fmla="*/ 1 w 105"/>
                <a:gd name="T17" fmla="*/ 0 h 1"/>
                <a:gd name="T18" fmla="*/ 1 w 105"/>
                <a:gd name="T19" fmla="*/ 0 h 1"/>
                <a:gd name="T20" fmla="*/ 1 w 105"/>
                <a:gd name="T21" fmla="*/ 0 h 1"/>
                <a:gd name="T22" fmla="*/ 0 w 105"/>
                <a:gd name="T23" fmla="*/ 0 h 1"/>
                <a:gd name="T24" fmla="*/ 0 w 105"/>
                <a:gd name="T25" fmla="*/ 0 h 1"/>
                <a:gd name="T26" fmla="*/ 0 w 105"/>
                <a:gd name="T27" fmla="*/ 0 h 1"/>
                <a:gd name="T28" fmla="*/ 0 w 105"/>
                <a:gd name="T29" fmla="*/ 0 h 1"/>
                <a:gd name="T30" fmla="*/ 0 w 105"/>
                <a:gd name="T31" fmla="*/ 0 h 1"/>
                <a:gd name="T32" fmla="*/ 0 w 10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
                  <a:moveTo>
                    <a:pt x="105" y="0"/>
                  </a:moveTo>
                  <a:lnTo>
                    <a:pt x="104" y="0"/>
                  </a:lnTo>
                  <a:lnTo>
                    <a:pt x="101" y="0"/>
                  </a:lnTo>
                  <a:lnTo>
                    <a:pt x="98" y="0"/>
                  </a:lnTo>
                  <a:lnTo>
                    <a:pt x="93" y="0"/>
                  </a:lnTo>
                  <a:lnTo>
                    <a:pt x="87" y="0"/>
                  </a:lnTo>
                  <a:lnTo>
                    <a:pt x="81" y="0"/>
                  </a:lnTo>
                  <a:lnTo>
                    <a:pt x="73" y="0"/>
                  </a:lnTo>
                  <a:lnTo>
                    <a:pt x="64" y="0"/>
                  </a:lnTo>
                  <a:lnTo>
                    <a:pt x="56" y="0"/>
                  </a:lnTo>
                  <a:lnTo>
                    <a:pt x="48" y="0"/>
                  </a:lnTo>
                  <a:lnTo>
                    <a:pt x="39" y="0"/>
                  </a:lnTo>
                  <a:lnTo>
                    <a:pt x="30"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79" name="Freeform 169"/>
            <p:cNvSpPr>
              <a:spLocks/>
            </p:cNvSpPr>
            <p:nvPr/>
          </p:nvSpPr>
          <p:spPr bwMode="auto">
            <a:xfrm>
              <a:off x="1328" y="1985"/>
              <a:ext cx="18" cy="1"/>
            </a:xfrm>
            <a:custGeom>
              <a:avLst/>
              <a:gdLst>
                <a:gd name="T0" fmla="*/ 1 w 53"/>
                <a:gd name="T1" fmla="*/ 0 h 2"/>
                <a:gd name="T2" fmla="*/ 1 w 53"/>
                <a:gd name="T3" fmla="*/ 0 h 2"/>
                <a:gd name="T4" fmla="*/ 1 w 53"/>
                <a:gd name="T5" fmla="*/ 0 h 2"/>
                <a:gd name="T6" fmla="*/ 0 w 53"/>
                <a:gd name="T7" fmla="*/ 0 h 2"/>
                <a:gd name="T8" fmla="*/ 0 w 53"/>
                <a:gd name="T9" fmla="*/ 0 h 2"/>
                <a:gd name="T10" fmla="*/ 0 w 53"/>
                <a:gd name="T11" fmla="*/ 0 h 2"/>
                <a:gd name="T12" fmla="*/ 0 w 53"/>
                <a:gd name="T13" fmla="*/ 0 h 2"/>
                <a:gd name="T14" fmla="*/ 0 w 53"/>
                <a:gd name="T15" fmla="*/ 0 h 2"/>
                <a:gd name="T16" fmla="*/ 0 w 53"/>
                <a:gd name="T17" fmla="*/ 0 h 2"/>
                <a:gd name="T18" fmla="*/ 0 w 53"/>
                <a:gd name="T19" fmla="*/ 0 h 2"/>
                <a:gd name="T20" fmla="*/ 0 w 53"/>
                <a:gd name="T21" fmla="*/ 0 h 2"/>
                <a:gd name="T22" fmla="*/ 0 w 53"/>
                <a:gd name="T23" fmla="*/ 0 h 2"/>
                <a:gd name="T24" fmla="*/ 0 w 53"/>
                <a:gd name="T25" fmla="*/ 0 h 2"/>
                <a:gd name="T26" fmla="*/ 0 w 53"/>
                <a:gd name="T27" fmla="*/ 1 h 2"/>
                <a:gd name="T28" fmla="*/ 0 w 53"/>
                <a:gd name="T29" fmla="*/ 1 h 2"/>
                <a:gd name="T30" fmla="*/ 0 w 53"/>
                <a:gd name="T31" fmla="*/ 1 h 2"/>
                <a:gd name="T32" fmla="*/ 0 w 53"/>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
                  <a:moveTo>
                    <a:pt x="53" y="0"/>
                  </a:moveTo>
                  <a:lnTo>
                    <a:pt x="47" y="0"/>
                  </a:lnTo>
                  <a:lnTo>
                    <a:pt x="41" y="0"/>
                  </a:lnTo>
                  <a:lnTo>
                    <a:pt x="36" y="0"/>
                  </a:lnTo>
                  <a:lnTo>
                    <a:pt x="32" y="0"/>
                  </a:lnTo>
                  <a:lnTo>
                    <a:pt x="29" y="0"/>
                  </a:lnTo>
                  <a:lnTo>
                    <a:pt x="26" y="0"/>
                  </a:lnTo>
                  <a:lnTo>
                    <a:pt x="23" y="0"/>
                  </a:lnTo>
                  <a:lnTo>
                    <a:pt x="20" y="0"/>
                  </a:lnTo>
                  <a:lnTo>
                    <a:pt x="18" y="0"/>
                  </a:lnTo>
                  <a:lnTo>
                    <a:pt x="16" y="0"/>
                  </a:lnTo>
                  <a:lnTo>
                    <a:pt x="13" y="0"/>
                  </a:lnTo>
                  <a:lnTo>
                    <a:pt x="11" y="0"/>
                  </a:lnTo>
                  <a:lnTo>
                    <a:pt x="9" y="1"/>
                  </a:lnTo>
                  <a:lnTo>
                    <a:pt x="5" y="1"/>
                  </a:lnTo>
                  <a:lnTo>
                    <a:pt x="3" y="1"/>
                  </a:lnTo>
                  <a:lnTo>
                    <a:pt x="0"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0" name="Freeform 170"/>
            <p:cNvSpPr>
              <a:spLocks/>
            </p:cNvSpPr>
            <p:nvPr/>
          </p:nvSpPr>
          <p:spPr bwMode="auto">
            <a:xfrm>
              <a:off x="1321" y="1985"/>
              <a:ext cx="7" cy="5"/>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7">
                  <a:moveTo>
                    <a:pt x="21" y="0"/>
                  </a:moveTo>
                  <a:lnTo>
                    <a:pt x="17" y="0"/>
                  </a:lnTo>
                  <a:lnTo>
                    <a:pt x="15" y="2"/>
                  </a:lnTo>
                  <a:lnTo>
                    <a:pt x="12" y="3"/>
                  </a:lnTo>
                  <a:lnTo>
                    <a:pt x="10" y="4"/>
                  </a:lnTo>
                  <a:lnTo>
                    <a:pt x="8" y="6"/>
                  </a:lnTo>
                  <a:lnTo>
                    <a:pt x="6" y="7"/>
                  </a:lnTo>
                  <a:lnTo>
                    <a:pt x="5" y="8"/>
                  </a:lnTo>
                  <a:lnTo>
                    <a:pt x="4" y="9"/>
                  </a:lnTo>
                  <a:lnTo>
                    <a:pt x="3" y="11"/>
                  </a:lnTo>
                  <a:lnTo>
                    <a:pt x="2" y="12"/>
                  </a:lnTo>
                  <a:lnTo>
                    <a:pt x="1" y="13"/>
                  </a:lnTo>
                  <a:lnTo>
                    <a:pt x="0" y="15"/>
                  </a:lnTo>
                  <a:lnTo>
                    <a:pt x="0" y="16"/>
                  </a:lnTo>
                  <a:lnTo>
                    <a:pt x="0" y="17"/>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1" name="Freeform 171"/>
            <p:cNvSpPr>
              <a:spLocks/>
            </p:cNvSpPr>
            <p:nvPr/>
          </p:nvSpPr>
          <p:spPr bwMode="auto">
            <a:xfrm>
              <a:off x="1321" y="1990"/>
              <a:ext cx="7"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17">
                  <a:moveTo>
                    <a:pt x="0" y="0"/>
                  </a:moveTo>
                  <a:lnTo>
                    <a:pt x="0" y="1"/>
                  </a:lnTo>
                  <a:lnTo>
                    <a:pt x="1" y="3"/>
                  </a:lnTo>
                  <a:lnTo>
                    <a:pt x="2" y="4"/>
                  </a:lnTo>
                  <a:lnTo>
                    <a:pt x="3" y="5"/>
                  </a:lnTo>
                  <a:lnTo>
                    <a:pt x="4" y="7"/>
                  </a:lnTo>
                  <a:lnTo>
                    <a:pt x="5" y="8"/>
                  </a:lnTo>
                  <a:lnTo>
                    <a:pt x="6" y="9"/>
                  </a:lnTo>
                  <a:lnTo>
                    <a:pt x="8" y="10"/>
                  </a:lnTo>
                  <a:lnTo>
                    <a:pt x="10" y="12"/>
                  </a:lnTo>
                  <a:lnTo>
                    <a:pt x="12" y="13"/>
                  </a:lnTo>
                  <a:lnTo>
                    <a:pt x="15" y="14"/>
                  </a:lnTo>
                  <a:lnTo>
                    <a:pt x="17" y="16"/>
                  </a:lnTo>
                  <a:lnTo>
                    <a:pt x="21" y="17"/>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2" name="Freeform 172"/>
            <p:cNvSpPr>
              <a:spLocks/>
            </p:cNvSpPr>
            <p:nvPr/>
          </p:nvSpPr>
          <p:spPr bwMode="auto">
            <a:xfrm>
              <a:off x="1328" y="1994"/>
              <a:ext cx="18" cy="1"/>
            </a:xfrm>
            <a:custGeom>
              <a:avLst/>
              <a:gdLst>
                <a:gd name="T0" fmla="*/ 0 w 53"/>
                <a:gd name="T1" fmla="*/ 0 h 2"/>
                <a:gd name="T2" fmla="*/ 0 w 53"/>
                <a:gd name="T3" fmla="*/ 0 h 2"/>
                <a:gd name="T4" fmla="*/ 0 w 53"/>
                <a:gd name="T5" fmla="*/ 0 h 2"/>
                <a:gd name="T6" fmla="*/ 0 w 53"/>
                <a:gd name="T7" fmla="*/ 0 h 2"/>
                <a:gd name="T8" fmla="*/ 0 w 53"/>
                <a:gd name="T9" fmla="*/ 1 h 2"/>
                <a:gd name="T10" fmla="*/ 0 w 53"/>
                <a:gd name="T11" fmla="*/ 1 h 2"/>
                <a:gd name="T12" fmla="*/ 0 w 53"/>
                <a:gd name="T13" fmla="*/ 1 h 2"/>
                <a:gd name="T14" fmla="*/ 0 w 53"/>
                <a:gd name="T15" fmla="*/ 1 h 2"/>
                <a:gd name="T16" fmla="*/ 0 w 53"/>
                <a:gd name="T17" fmla="*/ 1 h 2"/>
                <a:gd name="T18" fmla="*/ 0 w 53"/>
                <a:gd name="T19" fmla="*/ 1 h 2"/>
                <a:gd name="T20" fmla="*/ 0 w 53"/>
                <a:gd name="T21" fmla="*/ 1 h 2"/>
                <a:gd name="T22" fmla="*/ 0 w 53"/>
                <a:gd name="T23" fmla="*/ 1 h 2"/>
                <a:gd name="T24" fmla="*/ 0 w 53"/>
                <a:gd name="T25" fmla="*/ 1 h 2"/>
                <a:gd name="T26" fmla="*/ 0 w 53"/>
                <a:gd name="T27" fmla="*/ 1 h 2"/>
                <a:gd name="T28" fmla="*/ 1 w 53"/>
                <a:gd name="T29" fmla="*/ 1 h 2"/>
                <a:gd name="T30" fmla="*/ 1 w 53"/>
                <a:gd name="T31" fmla="*/ 1 h 2"/>
                <a:gd name="T32" fmla="*/ 1 w 53"/>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
                  <a:moveTo>
                    <a:pt x="0" y="0"/>
                  </a:moveTo>
                  <a:lnTo>
                    <a:pt x="3" y="0"/>
                  </a:lnTo>
                  <a:lnTo>
                    <a:pt x="5" y="0"/>
                  </a:lnTo>
                  <a:lnTo>
                    <a:pt x="9" y="0"/>
                  </a:lnTo>
                  <a:lnTo>
                    <a:pt x="11" y="1"/>
                  </a:lnTo>
                  <a:lnTo>
                    <a:pt x="13" y="1"/>
                  </a:lnTo>
                  <a:lnTo>
                    <a:pt x="16" y="1"/>
                  </a:lnTo>
                  <a:lnTo>
                    <a:pt x="18" y="1"/>
                  </a:lnTo>
                  <a:lnTo>
                    <a:pt x="20" y="1"/>
                  </a:lnTo>
                  <a:lnTo>
                    <a:pt x="23" y="1"/>
                  </a:lnTo>
                  <a:lnTo>
                    <a:pt x="26" y="1"/>
                  </a:lnTo>
                  <a:lnTo>
                    <a:pt x="29" y="1"/>
                  </a:lnTo>
                  <a:lnTo>
                    <a:pt x="32" y="1"/>
                  </a:lnTo>
                  <a:lnTo>
                    <a:pt x="36" y="1"/>
                  </a:lnTo>
                  <a:lnTo>
                    <a:pt x="41" y="1"/>
                  </a:lnTo>
                  <a:lnTo>
                    <a:pt x="47" y="1"/>
                  </a:lnTo>
                  <a:lnTo>
                    <a:pt x="53"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3" name="Freeform 173"/>
            <p:cNvSpPr>
              <a:spLocks/>
            </p:cNvSpPr>
            <p:nvPr/>
          </p:nvSpPr>
          <p:spPr bwMode="auto">
            <a:xfrm>
              <a:off x="1346" y="1994"/>
              <a:ext cx="42" cy="1"/>
            </a:xfrm>
            <a:custGeom>
              <a:avLst/>
              <a:gdLst>
                <a:gd name="T0" fmla="*/ 0 w 131"/>
                <a:gd name="T1" fmla="*/ 1 h 1"/>
                <a:gd name="T2" fmla="*/ 0 w 131"/>
                <a:gd name="T3" fmla="*/ 0 h 1"/>
                <a:gd name="T4" fmla="*/ 0 w 131"/>
                <a:gd name="T5" fmla="*/ 0 h 1"/>
                <a:gd name="T6" fmla="*/ 0 w 131"/>
                <a:gd name="T7" fmla="*/ 0 h 1"/>
                <a:gd name="T8" fmla="*/ 0 w 131"/>
                <a:gd name="T9" fmla="*/ 0 h 1"/>
                <a:gd name="T10" fmla="*/ 0 w 131"/>
                <a:gd name="T11" fmla="*/ 0 h 1"/>
                <a:gd name="T12" fmla="*/ 1 w 131"/>
                <a:gd name="T13" fmla="*/ 0 h 1"/>
                <a:gd name="T14" fmla="*/ 1 w 131"/>
                <a:gd name="T15" fmla="*/ 0 h 1"/>
                <a:gd name="T16" fmla="*/ 1 w 131"/>
                <a:gd name="T17" fmla="*/ 0 h 1"/>
                <a:gd name="T18" fmla="*/ 1 w 131"/>
                <a:gd name="T19" fmla="*/ 0 h 1"/>
                <a:gd name="T20" fmla="*/ 1 w 131"/>
                <a:gd name="T21" fmla="*/ 0 h 1"/>
                <a:gd name="T22" fmla="*/ 1 w 131"/>
                <a:gd name="T23" fmla="*/ 0 h 1"/>
                <a:gd name="T24" fmla="*/ 1 w 131"/>
                <a:gd name="T25" fmla="*/ 0 h 1"/>
                <a:gd name="T26" fmla="*/ 1 w 131"/>
                <a:gd name="T27" fmla="*/ 0 h 1"/>
                <a:gd name="T28" fmla="*/ 1 w 131"/>
                <a:gd name="T29" fmla="*/ 0 h 1"/>
                <a:gd name="T30" fmla="*/ 1 w 131"/>
                <a:gd name="T31" fmla="*/ 0 h 1"/>
                <a:gd name="T32" fmla="*/ 1 w 131"/>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
                  <a:moveTo>
                    <a:pt x="0" y="1"/>
                  </a:moveTo>
                  <a:lnTo>
                    <a:pt x="6" y="0"/>
                  </a:lnTo>
                  <a:lnTo>
                    <a:pt x="14" y="0"/>
                  </a:lnTo>
                  <a:lnTo>
                    <a:pt x="24" y="0"/>
                  </a:lnTo>
                  <a:lnTo>
                    <a:pt x="34" y="0"/>
                  </a:lnTo>
                  <a:lnTo>
                    <a:pt x="45" y="0"/>
                  </a:lnTo>
                  <a:lnTo>
                    <a:pt x="56" y="0"/>
                  </a:lnTo>
                  <a:lnTo>
                    <a:pt x="66" y="0"/>
                  </a:lnTo>
                  <a:lnTo>
                    <a:pt x="78" y="0"/>
                  </a:lnTo>
                  <a:lnTo>
                    <a:pt x="88" y="0"/>
                  </a:lnTo>
                  <a:lnTo>
                    <a:pt x="98" y="0"/>
                  </a:lnTo>
                  <a:lnTo>
                    <a:pt x="106" y="0"/>
                  </a:lnTo>
                  <a:lnTo>
                    <a:pt x="115" y="0"/>
                  </a:lnTo>
                  <a:lnTo>
                    <a:pt x="122" y="0"/>
                  </a:lnTo>
                  <a:lnTo>
                    <a:pt x="126" y="0"/>
                  </a:lnTo>
                  <a:lnTo>
                    <a:pt x="129" y="0"/>
                  </a:lnTo>
                  <a:lnTo>
                    <a:pt x="1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4" name="Freeform 174"/>
            <p:cNvSpPr>
              <a:spLocks/>
            </p:cNvSpPr>
            <p:nvPr/>
          </p:nvSpPr>
          <p:spPr bwMode="auto">
            <a:xfrm>
              <a:off x="1321" y="1989"/>
              <a:ext cx="62" cy="1"/>
            </a:xfrm>
            <a:custGeom>
              <a:avLst/>
              <a:gdLst>
                <a:gd name="T0" fmla="*/ 0 w 192"/>
                <a:gd name="T1" fmla="*/ 1 h 1"/>
                <a:gd name="T2" fmla="*/ 2 w 192"/>
                <a:gd name="T3" fmla="*/ 0 h 1"/>
                <a:gd name="T4" fmla="*/ 0 w 192"/>
                <a:gd name="T5" fmla="*/ 1 h 1"/>
                <a:gd name="T6" fmla="*/ 0 60000 65536"/>
                <a:gd name="T7" fmla="*/ 0 60000 65536"/>
                <a:gd name="T8" fmla="*/ 0 60000 65536"/>
              </a:gdLst>
              <a:ahLst/>
              <a:cxnLst>
                <a:cxn ang="T6">
                  <a:pos x="T0" y="T1"/>
                </a:cxn>
                <a:cxn ang="T7">
                  <a:pos x="T2" y="T3"/>
                </a:cxn>
                <a:cxn ang="T8">
                  <a:pos x="T4" y="T5"/>
                </a:cxn>
              </a:cxnLst>
              <a:rect l="0" t="0" r="r" b="b"/>
              <a:pathLst>
                <a:path w="192" h="1">
                  <a:moveTo>
                    <a:pt x="0" y="1"/>
                  </a:moveTo>
                  <a:lnTo>
                    <a:pt x="192" y="0"/>
                  </a:lnTo>
                  <a:lnTo>
                    <a:pt x="0" y="1"/>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85" name="Line 175"/>
            <p:cNvSpPr>
              <a:spLocks noChangeShapeType="1"/>
            </p:cNvSpPr>
            <p:nvPr/>
          </p:nvSpPr>
          <p:spPr bwMode="auto">
            <a:xfrm flipV="1">
              <a:off x="1321" y="1989"/>
              <a:ext cx="6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86" name="Line 176"/>
            <p:cNvSpPr>
              <a:spLocks noChangeShapeType="1"/>
            </p:cNvSpPr>
            <p:nvPr/>
          </p:nvSpPr>
          <p:spPr bwMode="auto">
            <a:xfrm>
              <a:off x="1322" y="1967"/>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87" name="Freeform 177"/>
            <p:cNvSpPr>
              <a:spLocks/>
            </p:cNvSpPr>
            <p:nvPr/>
          </p:nvSpPr>
          <p:spPr bwMode="auto">
            <a:xfrm>
              <a:off x="1391" y="1783"/>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1"/>
                  </a:moveTo>
                  <a:lnTo>
                    <a:pt x="0" y="0"/>
                  </a:lnTo>
                  <a:lnTo>
                    <a:pt x="1" y="0"/>
                  </a:lnTo>
                  <a:lnTo>
                    <a:pt x="4" y="0"/>
                  </a:lnTo>
                  <a:lnTo>
                    <a:pt x="7" y="0"/>
                  </a:lnTo>
                  <a:lnTo>
                    <a:pt x="11" y="0"/>
                  </a:lnTo>
                  <a:lnTo>
                    <a:pt x="16" y="0"/>
                  </a:lnTo>
                  <a:lnTo>
                    <a:pt x="21" y="0"/>
                  </a:lnTo>
                  <a:lnTo>
                    <a:pt x="26" y="1"/>
                  </a:lnTo>
                  <a:lnTo>
                    <a:pt x="32" y="1"/>
                  </a:lnTo>
                  <a:lnTo>
                    <a:pt x="37" y="3"/>
                  </a:lnTo>
                  <a:lnTo>
                    <a:pt x="44" y="4"/>
                  </a:lnTo>
                  <a:lnTo>
                    <a:pt x="51" y="5"/>
                  </a:lnTo>
                  <a:lnTo>
                    <a:pt x="57" y="8"/>
                  </a:lnTo>
                  <a:lnTo>
                    <a:pt x="63" y="10"/>
                  </a:lnTo>
                  <a:lnTo>
                    <a:pt x="70" y="14"/>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8" name="Freeform 178"/>
            <p:cNvSpPr>
              <a:spLocks/>
            </p:cNvSpPr>
            <p:nvPr/>
          </p:nvSpPr>
          <p:spPr bwMode="auto">
            <a:xfrm>
              <a:off x="1392" y="1788"/>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0"/>
                  </a:moveTo>
                  <a:lnTo>
                    <a:pt x="72" y="0"/>
                  </a:lnTo>
                  <a:lnTo>
                    <a:pt x="71" y="0"/>
                  </a:lnTo>
                  <a:lnTo>
                    <a:pt x="70" y="1"/>
                  </a:lnTo>
                  <a:lnTo>
                    <a:pt x="68" y="3"/>
                  </a:lnTo>
                  <a:lnTo>
                    <a:pt x="65" y="4"/>
                  </a:lnTo>
                  <a:lnTo>
                    <a:pt x="62" y="5"/>
                  </a:lnTo>
                  <a:lnTo>
                    <a:pt x="58" y="6"/>
                  </a:lnTo>
                  <a:lnTo>
                    <a:pt x="54" y="9"/>
                  </a:lnTo>
                  <a:lnTo>
                    <a:pt x="49" y="10"/>
                  </a:lnTo>
                  <a:lnTo>
                    <a:pt x="42" y="12"/>
                  </a:lnTo>
                  <a:lnTo>
                    <a:pt x="36" y="13"/>
                  </a:lnTo>
                  <a:lnTo>
                    <a:pt x="30" y="14"/>
                  </a:lnTo>
                  <a:lnTo>
                    <a:pt x="23" y="15"/>
                  </a:lnTo>
                  <a:lnTo>
                    <a:pt x="16" y="17"/>
                  </a:lnTo>
                  <a:lnTo>
                    <a:pt x="9" y="17"/>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89" name="Freeform 179"/>
            <p:cNvSpPr>
              <a:spLocks/>
            </p:cNvSpPr>
            <p:nvPr/>
          </p:nvSpPr>
          <p:spPr bwMode="auto">
            <a:xfrm>
              <a:off x="1377" y="1734"/>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2"/>
                  </a:moveTo>
                  <a:lnTo>
                    <a:pt x="0" y="0"/>
                  </a:lnTo>
                  <a:lnTo>
                    <a:pt x="1" y="0"/>
                  </a:lnTo>
                  <a:lnTo>
                    <a:pt x="4" y="0"/>
                  </a:lnTo>
                  <a:lnTo>
                    <a:pt x="7" y="0"/>
                  </a:lnTo>
                  <a:lnTo>
                    <a:pt x="10" y="0"/>
                  </a:lnTo>
                  <a:lnTo>
                    <a:pt x="14" y="0"/>
                  </a:lnTo>
                  <a:lnTo>
                    <a:pt x="20" y="0"/>
                  </a:lnTo>
                  <a:lnTo>
                    <a:pt x="26" y="2"/>
                  </a:lnTo>
                  <a:lnTo>
                    <a:pt x="31" y="2"/>
                  </a:lnTo>
                  <a:lnTo>
                    <a:pt x="37" y="3"/>
                  </a:lnTo>
                  <a:lnTo>
                    <a:pt x="43" y="4"/>
                  </a:lnTo>
                  <a:lnTo>
                    <a:pt x="49" y="6"/>
                  </a:lnTo>
                  <a:lnTo>
                    <a:pt x="57" y="8"/>
                  </a:lnTo>
                  <a:lnTo>
                    <a:pt x="63" y="11"/>
                  </a:lnTo>
                  <a:lnTo>
                    <a:pt x="69" y="15"/>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0" name="Freeform 180"/>
            <p:cNvSpPr>
              <a:spLocks/>
            </p:cNvSpPr>
            <p:nvPr/>
          </p:nvSpPr>
          <p:spPr bwMode="auto">
            <a:xfrm>
              <a:off x="1377" y="1739"/>
              <a:ext cx="24" cy="4"/>
            </a:xfrm>
            <a:custGeom>
              <a:avLst/>
              <a:gdLst>
                <a:gd name="T0" fmla="*/ 1 w 74"/>
                <a:gd name="T1" fmla="*/ 0 h 20"/>
                <a:gd name="T2" fmla="*/ 1 w 74"/>
                <a:gd name="T3" fmla="*/ 0 h 20"/>
                <a:gd name="T4" fmla="*/ 1 w 74"/>
                <a:gd name="T5" fmla="*/ 0 h 20"/>
                <a:gd name="T6" fmla="*/ 1 w 74"/>
                <a:gd name="T7" fmla="*/ 0 h 20"/>
                <a:gd name="T8" fmla="*/ 1 w 74"/>
                <a:gd name="T9" fmla="*/ 0 h 20"/>
                <a:gd name="T10" fmla="*/ 1 w 74"/>
                <a:gd name="T11" fmla="*/ 0 h 20"/>
                <a:gd name="T12" fmla="*/ 1 w 74"/>
                <a:gd name="T13" fmla="*/ 0 h 20"/>
                <a:gd name="T14" fmla="*/ 1 w 74"/>
                <a:gd name="T15" fmla="*/ 0 h 20"/>
                <a:gd name="T16" fmla="*/ 1 w 74"/>
                <a:gd name="T17" fmla="*/ 0 h 20"/>
                <a:gd name="T18" fmla="*/ 1 w 74"/>
                <a:gd name="T19" fmla="*/ 0 h 20"/>
                <a:gd name="T20" fmla="*/ 1 w 74"/>
                <a:gd name="T21" fmla="*/ 0 h 20"/>
                <a:gd name="T22" fmla="*/ 0 w 74"/>
                <a:gd name="T23" fmla="*/ 0 h 20"/>
                <a:gd name="T24" fmla="*/ 0 w 74"/>
                <a:gd name="T25" fmla="*/ 0 h 20"/>
                <a:gd name="T26" fmla="*/ 0 w 74"/>
                <a:gd name="T27" fmla="*/ 0 h 20"/>
                <a:gd name="T28" fmla="*/ 0 w 74"/>
                <a:gd name="T29" fmla="*/ 0 h 20"/>
                <a:gd name="T30" fmla="*/ 0 w 74"/>
                <a:gd name="T31" fmla="*/ 0 h 20"/>
                <a:gd name="T32" fmla="*/ 0 w 7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20">
                  <a:moveTo>
                    <a:pt x="74" y="0"/>
                  </a:moveTo>
                  <a:lnTo>
                    <a:pt x="73" y="0"/>
                  </a:lnTo>
                  <a:lnTo>
                    <a:pt x="72" y="0"/>
                  </a:lnTo>
                  <a:lnTo>
                    <a:pt x="71" y="2"/>
                  </a:lnTo>
                  <a:lnTo>
                    <a:pt x="68" y="3"/>
                  </a:lnTo>
                  <a:lnTo>
                    <a:pt x="66" y="4"/>
                  </a:lnTo>
                  <a:lnTo>
                    <a:pt x="62" y="6"/>
                  </a:lnTo>
                  <a:lnTo>
                    <a:pt x="58" y="8"/>
                  </a:lnTo>
                  <a:lnTo>
                    <a:pt x="54" y="9"/>
                  </a:lnTo>
                  <a:lnTo>
                    <a:pt x="48" y="11"/>
                  </a:lnTo>
                  <a:lnTo>
                    <a:pt x="43" y="13"/>
                  </a:lnTo>
                  <a:lnTo>
                    <a:pt x="37" y="15"/>
                  </a:lnTo>
                  <a:lnTo>
                    <a:pt x="30" y="16"/>
                  </a:lnTo>
                  <a:lnTo>
                    <a:pt x="23" y="17"/>
                  </a:lnTo>
                  <a:lnTo>
                    <a:pt x="16" y="18"/>
                  </a:lnTo>
                  <a:lnTo>
                    <a:pt x="8" y="18"/>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1" name="Freeform 181"/>
            <p:cNvSpPr>
              <a:spLocks/>
            </p:cNvSpPr>
            <p:nvPr/>
          </p:nvSpPr>
          <p:spPr bwMode="auto">
            <a:xfrm>
              <a:off x="1431" y="1881"/>
              <a:ext cx="24" cy="5"/>
            </a:xfrm>
            <a:custGeom>
              <a:avLst/>
              <a:gdLst>
                <a:gd name="T0" fmla="*/ 0 w 77"/>
                <a:gd name="T1" fmla="*/ 0 h 18"/>
                <a:gd name="T2" fmla="*/ 0 w 77"/>
                <a:gd name="T3" fmla="*/ 0 h 18"/>
                <a:gd name="T4" fmla="*/ 0 w 77"/>
                <a:gd name="T5" fmla="*/ 0 h 18"/>
                <a:gd name="T6" fmla="*/ 0 w 77"/>
                <a:gd name="T7" fmla="*/ 0 h 18"/>
                <a:gd name="T8" fmla="*/ 0 w 77"/>
                <a:gd name="T9" fmla="*/ 0 h 18"/>
                <a:gd name="T10" fmla="*/ 0 w 77"/>
                <a:gd name="T11" fmla="*/ 0 h 18"/>
                <a:gd name="T12" fmla="*/ 0 w 77"/>
                <a:gd name="T13" fmla="*/ 0 h 18"/>
                <a:gd name="T14" fmla="*/ 0 w 77"/>
                <a:gd name="T15" fmla="*/ 0 h 18"/>
                <a:gd name="T16" fmla="*/ 0 w 77"/>
                <a:gd name="T17" fmla="*/ 0 h 18"/>
                <a:gd name="T18" fmla="*/ 0 w 77"/>
                <a:gd name="T19" fmla="*/ 0 h 18"/>
                <a:gd name="T20" fmla="*/ 0 w 77"/>
                <a:gd name="T21" fmla="*/ 0 h 18"/>
                <a:gd name="T22" fmla="*/ 0 w 77"/>
                <a:gd name="T23" fmla="*/ 0 h 18"/>
                <a:gd name="T24" fmla="*/ 1 w 77"/>
                <a:gd name="T25" fmla="*/ 0 h 18"/>
                <a:gd name="T26" fmla="*/ 1 w 77"/>
                <a:gd name="T27" fmla="*/ 0 h 18"/>
                <a:gd name="T28" fmla="*/ 1 w 77"/>
                <a:gd name="T29" fmla="*/ 0 h 18"/>
                <a:gd name="T30" fmla="*/ 1 w 77"/>
                <a:gd name="T31" fmla="*/ 0 h 18"/>
                <a:gd name="T32" fmla="*/ 1 w 7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8">
                  <a:moveTo>
                    <a:pt x="0" y="1"/>
                  </a:moveTo>
                  <a:lnTo>
                    <a:pt x="0" y="0"/>
                  </a:lnTo>
                  <a:lnTo>
                    <a:pt x="1" y="0"/>
                  </a:lnTo>
                  <a:lnTo>
                    <a:pt x="5" y="0"/>
                  </a:lnTo>
                  <a:lnTo>
                    <a:pt x="8" y="0"/>
                  </a:lnTo>
                  <a:lnTo>
                    <a:pt x="11" y="0"/>
                  </a:lnTo>
                  <a:lnTo>
                    <a:pt x="16" y="0"/>
                  </a:lnTo>
                  <a:lnTo>
                    <a:pt x="21" y="0"/>
                  </a:lnTo>
                  <a:lnTo>
                    <a:pt x="26" y="1"/>
                  </a:lnTo>
                  <a:lnTo>
                    <a:pt x="32" y="1"/>
                  </a:lnTo>
                  <a:lnTo>
                    <a:pt x="38" y="3"/>
                  </a:lnTo>
                  <a:lnTo>
                    <a:pt x="45" y="4"/>
                  </a:lnTo>
                  <a:lnTo>
                    <a:pt x="51" y="5"/>
                  </a:lnTo>
                  <a:lnTo>
                    <a:pt x="58" y="8"/>
                  </a:lnTo>
                  <a:lnTo>
                    <a:pt x="64" y="10"/>
                  </a:lnTo>
                  <a:lnTo>
                    <a:pt x="70" y="14"/>
                  </a:lnTo>
                  <a:lnTo>
                    <a:pt x="77"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2" name="Freeform 182"/>
            <p:cNvSpPr>
              <a:spLocks/>
            </p:cNvSpPr>
            <p:nvPr/>
          </p:nvSpPr>
          <p:spPr bwMode="auto">
            <a:xfrm>
              <a:off x="1432" y="1886"/>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0"/>
                  </a:moveTo>
                  <a:lnTo>
                    <a:pt x="72" y="0"/>
                  </a:lnTo>
                  <a:lnTo>
                    <a:pt x="71" y="0"/>
                  </a:lnTo>
                  <a:lnTo>
                    <a:pt x="70" y="1"/>
                  </a:lnTo>
                  <a:lnTo>
                    <a:pt x="67" y="3"/>
                  </a:lnTo>
                  <a:lnTo>
                    <a:pt x="65" y="4"/>
                  </a:lnTo>
                  <a:lnTo>
                    <a:pt x="61" y="5"/>
                  </a:lnTo>
                  <a:lnTo>
                    <a:pt x="57" y="6"/>
                  </a:lnTo>
                  <a:lnTo>
                    <a:pt x="53" y="9"/>
                  </a:lnTo>
                  <a:lnTo>
                    <a:pt x="48" y="10"/>
                  </a:lnTo>
                  <a:lnTo>
                    <a:pt x="43" y="12"/>
                  </a:lnTo>
                  <a:lnTo>
                    <a:pt x="36" y="13"/>
                  </a:lnTo>
                  <a:lnTo>
                    <a:pt x="29" y="14"/>
                  </a:lnTo>
                  <a:lnTo>
                    <a:pt x="22" y="15"/>
                  </a:lnTo>
                  <a:lnTo>
                    <a:pt x="15" y="17"/>
                  </a:lnTo>
                  <a:lnTo>
                    <a:pt x="8" y="17"/>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3" name="Freeform 183"/>
            <p:cNvSpPr>
              <a:spLocks/>
            </p:cNvSpPr>
            <p:nvPr/>
          </p:nvSpPr>
          <p:spPr bwMode="auto">
            <a:xfrm>
              <a:off x="1468" y="1945"/>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1"/>
                  </a:moveTo>
                  <a:lnTo>
                    <a:pt x="0" y="0"/>
                  </a:lnTo>
                  <a:lnTo>
                    <a:pt x="1" y="0"/>
                  </a:lnTo>
                  <a:lnTo>
                    <a:pt x="4" y="0"/>
                  </a:lnTo>
                  <a:lnTo>
                    <a:pt x="8" y="0"/>
                  </a:lnTo>
                  <a:lnTo>
                    <a:pt x="11" y="0"/>
                  </a:lnTo>
                  <a:lnTo>
                    <a:pt x="16" y="0"/>
                  </a:lnTo>
                  <a:lnTo>
                    <a:pt x="21" y="0"/>
                  </a:lnTo>
                  <a:lnTo>
                    <a:pt x="26" y="1"/>
                  </a:lnTo>
                  <a:lnTo>
                    <a:pt x="32" y="1"/>
                  </a:lnTo>
                  <a:lnTo>
                    <a:pt x="37" y="2"/>
                  </a:lnTo>
                  <a:lnTo>
                    <a:pt x="45" y="4"/>
                  </a:lnTo>
                  <a:lnTo>
                    <a:pt x="51" y="5"/>
                  </a:lnTo>
                  <a:lnTo>
                    <a:pt x="57" y="7"/>
                  </a:lnTo>
                  <a:lnTo>
                    <a:pt x="63" y="10"/>
                  </a:lnTo>
                  <a:lnTo>
                    <a:pt x="70" y="14"/>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4" name="Freeform 184"/>
            <p:cNvSpPr>
              <a:spLocks/>
            </p:cNvSpPr>
            <p:nvPr/>
          </p:nvSpPr>
          <p:spPr bwMode="auto">
            <a:xfrm>
              <a:off x="1469" y="1950"/>
              <a:ext cx="23" cy="5"/>
            </a:xfrm>
            <a:custGeom>
              <a:avLst/>
              <a:gdLst>
                <a:gd name="T0" fmla="*/ 1 w 73"/>
                <a:gd name="T1" fmla="*/ 0 h 19"/>
                <a:gd name="T2" fmla="*/ 1 w 73"/>
                <a:gd name="T3" fmla="*/ 0 h 19"/>
                <a:gd name="T4" fmla="*/ 1 w 73"/>
                <a:gd name="T5" fmla="*/ 0 h 19"/>
                <a:gd name="T6" fmla="*/ 1 w 73"/>
                <a:gd name="T7" fmla="*/ 0 h 19"/>
                <a:gd name="T8" fmla="*/ 1 w 73"/>
                <a:gd name="T9" fmla="*/ 0 h 19"/>
                <a:gd name="T10" fmla="*/ 1 w 73"/>
                <a:gd name="T11" fmla="*/ 0 h 19"/>
                <a:gd name="T12" fmla="*/ 1 w 73"/>
                <a:gd name="T13" fmla="*/ 0 h 19"/>
                <a:gd name="T14" fmla="*/ 1 w 73"/>
                <a:gd name="T15" fmla="*/ 0 h 19"/>
                <a:gd name="T16" fmla="*/ 1 w 73"/>
                <a:gd name="T17" fmla="*/ 0 h 19"/>
                <a:gd name="T18" fmla="*/ 1 w 73"/>
                <a:gd name="T19" fmla="*/ 0 h 19"/>
                <a:gd name="T20" fmla="*/ 0 w 73"/>
                <a:gd name="T21" fmla="*/ 0 h 19"/>
                <a:gd name="T22" fmla="*/ 0 w 73"/>
                <a:gd name="T23" fmla="*/ 0 h 19"/>
                <a:gd name="T24" fmla="*/ 0 w 73"/>
                <a:gd name="T25" fmla="*/ 0 h 19"/>
                <a:gd name="T26" fmla="*/ 0 w 73"/>
                <a:gd name="T27" fmla="*/ 0 h 19"/>
                <a:gd name="T28" fmla="*/ 0 w 73"/>
                <a:gd name="T29" fmla="*/ 0 h 19"/>
                <a:gd name="T30" fmla="*/ 0 w 73"/>
                <a:gd name="T31" fmla="*/ 0 h 19"/>
                <a:gd name="T32" fmla="*/ 0 w 7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9">
                  <a:moveTo>
                    <a:pt x="73" y="0"/>
                  </a:moveTo>
                  <a:lnTo>
                    <a:pt x="72" y="0"/>
                  </a:lnTo>
                  <a:lnTo>
                    <a:pt x="71" y="0"/>
                  </a:lnTo>
                  <a:lnTo>
                    <a:pt x="70" y="1"/>
                  </a:lnTo>
                  <a:lnTo>
                    <a:pt x="68" y="2"/>
                  </a:lnTo>
                  <a:lnTo>
                    <a:pt x="65" y="4"/>
                  </a:lnTo>
                  <a:lnTo>
                    <a:pt x="62" y="5"/>
                  </a:lnTo>
                  <a:lnTo>
                    <a:pt x="58" y="7"/>
                  </a:lnTo>
                  <a:lnTo>
                    <a:pt x="54" y="9"/>
                  </a:lnTo>
                  <a:lnTo>
                    <a:pt x="49" y="10"/>
                  </a:lnTo>
                  <a:lnTo>
                    <a:pt x="43" y="13"/>
                  </a:lnTo>
                  <a:lnTo>
                    <a:pt x="36" y="14"/>
                  </a:lnTo>
                  <a:lnTo>
                    <a:pt x="30" y="15"/>
                  </a:lnTo>
                  <a:lnTo>
                    <a:pt x="23" y="16"/>
                  </a:lnTo>
                  <a:lnTo>
                    <a:pt x="16" y="18"/>
                  </a:lnTo>
                  <a:lnTo>
                    <a:pt x="9" y="18"/>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5" name="Freeform 185"/>
            <p:cNvSpPr>
              <a:spLocks/>
            </p:cNvSpPr>
            <p:nvPr/>
          </p:nvSpPr>
          <p:spPr bwMode="auto">
            <a:xfrm>
              <a:off x="1120" y="1698"/>
              <a:ext cx="467" cy="441"/>
            </a:xfrm>
            <a:custGeom>
              <a:avLst/>
              <a:gdLst>
                <a:gd name="T0" fmla="*/ 0 w 1444"/>
                <a:gd name="T1" fmla="*/ 0 h 1764"/>
                <a:gd name="T2" fmla="*/ 13 w 1444"/>
                <a:gd name="T3" fmla="*/ 7 h 1764"/>
                <a:gd name="T4" fmla="*/ 13 w 1444"/>
                <a:gd name="T5" fmla="*/ 7 h 1764"/>
                <a:gd name="T6" fmla="*/ 13 w 1444"/>
                <a:gd name="T7" fmla="*/ 7 h 1764"/>
                <a:gd name="T8" fmla="*/ 13 w 1444"/>
                <a:gd name="T9" fmla="*/ 7 h 1764"/>
                <a:gd name="T10" fmla="*/ 13 w 1444"/>
                <a:gd name="T11" fmla="*/ 7 h 1764"/>
                <a:gd name="T12" fmla="*/ 13 w 1444"/>
                <a:gd name="T13" fmla="*/ 7 h 1764"/>
                <a:gd name="T14" fmla="*/ 13 w 1444"/>
                <a:gd name="T15" fmla="*/ 7 h 1764"/>
                <a:gd name="T16" fmla="*/ 13 w 1444"/>
                <a:gd name="T17" fmla="*/ 7 h 1764"/>
                <a:gd name="T18" fmla="*/ 13 w 1444"/>
                <a:gd name="T19" fmla="*/ 7 h 1764"/>
                <a:gd name="T20" fmla="*/ 14 w 1444"/>
                <a:gd name="T21" fmla="*/ 7 h 1764"/>
                <a:gd name="T22" fmla="*/ 14 w 1444"/>
                <a:gd name="T23" fmla="*/ 7 h 1764"/>
                <a:gd name="T24" fmla="*/ 14 w 1444"/>
                <a:gd name="T25" fmla="*/ 7 h 1764"/>
                <a:gd name="T26" fmla="*/ 14 w 1444"/>
                <a:gd name="T27" fmla="*/ 7 h 1764"/>
                <a:gd name="T28" fmla="*/ 14 w 1444"/>
                <a:gd name="T29" fmla="*/ 7 h 1764"/>
                <a:gd name="T30" fmla="*/ 14 w 1444"/>
                <a:gd name="T31" fmla="*/ 7 h 1764"/>
                <a:gd name="T32" fmla="*/ 14 w 1444"/>
                <a:gd name="T33" fmla="*/ 7 h 1764"/>
                <a:gd name="T34" fmla="*/ 14 w 1444"/>
                <a:gd name="T35" fmla="*/ 7 h 1764"/>
                <a:gd name="T36" fmla="*/ 14 w 1444"/>
                <a:gd name="T37" fmla="*/ 7 h 1764"/>
                <a:gd name="T38" fmla="*/ 14 w 1444"/>
                <a:gd name="T39" fmla="*/ 7 h 1764"/>
                <a:gd name="T40" fmla="*/ 14 w 1444"/>
                <a:gd name="T41" fmla="*/ 7 h 1764"/>
                <a:gd name="T42" fmla="*/ 15 w 1444"/>
                <a:gd name="T43" fmla="*/ 7 h 1764"/>
                <a:gd name="T44" fmla="*/ 15 w 1444"/>
                <a:gd name="T45" fmla="*/ 7 h 1764"/>
                <a:gd name="T46" fmla="*/ 15 w 1444"/>
                <a:gd name="T47" fmla="*/ 7 h 1764"/>
                <a:gd name="T48" fmla="*/ 15 w 1444"/>
                <a:gd name="T49" fmla="*/ 7 h 1764"/>
                <a:gd name="T50" fmla="*/ 15 w 1444"/>
                <a:gd name="T51" fmla="*/ 7 h 1764"/>
                <a:gd name="T52" fmla="*/ 15 w 1444"/>
                <a:gd name="T53" fmla="*/ 7 h 1764"/>
                <a:gd name="T54" fmla="*/ 16 w 1444"/>
                <a:gd name="T55" fmla="*/ 7 h 1764"/>
                <a:gd name="T56" fmla="*/ 16 w 1444"/>
                <a:gd name="T57" fmla="*/ 7 h 1764"/>
                <a:gd name="T58" fmla="*/ 16 w 1444"/>
                <a:gd name="T59" fmla="*/ 7 h 1764"/>
                <a:gd name="T60" fmla="*/ 16 w 1444"/>
                <a:gd name="T61" fmla="*/ 7 h 1764"/>
                <a:gd name="T62" fmla="*/ 16 w 1444"/>
                <a:gd name="T63" fmla="*/ 7 h 1764"/>
                <a:gd name="T64" fmla="*/ 16 w 1444"/>
                <a:gd name="T65" fmla="*/ 7 h 1764"/>
                <a:gd name="T66" fmla="*/ 10 w 1444"/>
                <a:gd name="T67" fmla="*/ 3 h 1764"/>
                <a:gd name="T68" fmla="*/ 8 w 1444"/>
                <a:gd name="T69" fmla="*/ 0 h 1764"/>
                <a:gd name="T70" fmla="*/ 0 w 1444"/>
                <a:gd name="T71" fmla="*/ 0 h 17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4" h="1764">
                  <a:moveTo>
                    <a:pt x="0" y="0"/>
                  </a:moveTo>
                  <a:lnTo>
                    <a:pt x="1201" y="1719"/>
                  </a:lnTo>
                  <a:lnTo>
                    <a:pt x="1202" y="1720"/>
                  </a:lnTo>
                  <a:lnTo>
                    <a:pt x="1203" y="1723"/>
                  </a:lnTo>
                  <a:lnTo>
                    <a:pt x="1206" y="1725"/>
                  </a:lnTo>
                  <a:lnTo>
                    <a:pt x="1208" y="1729"/>
                  </a:lnTo>
                  <a:lnTo>
                    <a:pt x="1212" y="1733"/>
                  </a:lnTo>
                  <a:lnTo>
                    <a:pt x="1215" y="1737"/>
                  </a:lnTo>
                  <a:lnTo>
                    <a:pt x="1220" y="1741"/>
                  </a:lnTo>
                  <a:lnTo>
                    <a:pt x="1224" y="1744"/>
                  </a:lnTo>
                  <a:lnTo>
                    <a:pt x="1230" y="1748"/>
                  </a:lnTo>
                  <a:lnTo>
                    <a:pt x="1235" y="1752"/>
                  </a:lnTo>
                  <a:lnTo>
                    <a:pt x="1242" y="1756"/>
                  </a:lnTo>
                  <a:lnTo>
                    <a:pt x="1248" y="1759"/>
                  </a:lnTo>
                  <a:lnTo>
                    <a:pt x="1255" y="1761"/>
                  </a:lnTo>
                  <a:lnTo>
                    <a:pt x="1261" y="1762"/>
                  </a:lnTo>
                  <a:lnTo>
                    <a:pt x="1269" y="1764"/>
                  </a:lnTo>
                  <a:lnTo>
                    <a:pt x="1278" y="1764"/>
                  </a:lnTo>
                  <a:lnTo>
                    <a:pt x="1288" y="1764"/>
                  </a:lnTo>
                  <a:lnTo>
                    <a:pt x="1299" y="1764"/>
                  </a:lnTo>
                  <a:lnTo>
                    <a:pt x="1312" y="1764"/>
                  </a:lnTo>
                  <a:lnTo>
                    <a:pt x="1327" y="1764"/>
                  </a:lnTo>
                  <a:lnTo>
                    <a:pt x="1341" y="1764"/>
                  </a:lnTo>
                  <a:lnTo>
                    <a:pt x="1356" y="1764"/>
                  </a:lnTo>
                  <a:lnTo>
                    <a:pt x="1371" y="1764"/>
                  </a:lnTo>
                  <a:lnTo>
                    <a:pt x="1385" y="1764"/>
                  </a:lnTo>
                  <a:lnTo>
                    <a:pt x="1399" y="1764"/>
                  </a:lnTo>
                  <a:lnTo>
                    <a:pt x="1411" y="1764"/>
                  </a:lnTo>
                  <a:lnTo>
                    <a:pt x="1421" y="1764"/>
                  </a:lnTo>
                  <a:lnTo>
                    <a:pt x="1431" y="1764"/>
                  </a:lnTo>
                  <a:lnTo>
                    <a:pt x="1438" y="1764"/>
                  </a:lnTo>
                  <a:lnTo>
                    <a:pt x="1442" y="1764"/>
                  </a:lnTo>
                  <a:lnTo>
                    <a:pt x="1444" y="1764"/>
                  </a:lnTo>
                  <a:lnTo>
                    <a:pt x="928" y="655"/>
                  </a:lnTo>
                  <a:lnTo>
                    <a:pt x="764"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296" name="Line 186"/>
            <p:cNvSpPr>
              <a:spLocks noChangeShapeType="1"/>
            </p:cNvSpPr>
            <p:nvPr/>
          </p:nvSpPr>
          <p:spPr bwMode="auto">
            <a:xfrm>
              <a:off x="1120" y="1698"/>
              <a:ext cx="389" cy="4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297" name="Freeform 187"/>
            <p:cNvSpPr>
              <a:spLocks/>
            </p:cNvSpPr>
            <p:nvPr/>
          </p:nvSpPr>
          <p:spPr bwMode="auto">
            <a:xfrm>
              <a:off x="1509" y="2128"/>
              <a:ext cx="21" cy="11"/>
            </a:xfrm>
            <a:custGeom>
              <a:avLst/>
              <a:gdLst>
                <a:gd name="T0" fmla="*/ 0 w 68"/>
                <a:gd name="T1" fmla="*/ 0 h 45"/>
                <a:gd name="T2" fmla="*/ 0 w 68"/>
                <a:gd name="T3" fmla="*/ 0 h 45"/>
                <a:gd name="T4" fmla="*/ 0 w 68"/>
                <a:gd name="T5" fmla="*/ 0 h 45"/>
                <a:gd name="T6" fmla="*/ 0 w 68"/>
                <a:gd name="T7" fmla="*/ 0 h 45"/>
                <a:gd name="T8" fmla="*/ 0 w 68"/>
                <a:gd name="T9" fmla="*/ 0 h 45"/>
                <a:gd name="T10" fmla="*/ 0 w 68"/>
                <a:gd name="T11" fmla="*/ 0 h 45"/>
                <a:gd name="T12" fmla="*/ 0 w 68"/>
                <a:gd name="T13" fmla="*/ 0 h 45"/>
                <a:gd name="T14" fmla="*/ 0 w 68"/>
                <a:gd name="T15" fmla="*/ 0 h 45"/>
                <a:gd name="T16" fmla="*/ 0 w 68"/>
                <a:gd name="T17" fmla="*/ 0 h 45"/>
                <a:gd name="T18" fmla="*/ 0 w 68"/>
                <a:gd name="T19" fmla="*/ 0 h 45"/>
                <a:gd name="T20" fmla="*/ 0 w 68"/>
                <a:gd name="T21" fmla="*/ 0 h 45"/>
                <a:gd name="T22" fmla="*/ 0 w 68"/>
                <a:gd name="T23" fmla="*/ 0 h 45"/>
                <a:gd name="T24" fmla="*/ 1 w 68"/>
                <a:gd name="T25" fmla="*/ 0 h 45"/>
                <a:gd name="T26" fmla="*/ 1 w 68"/>
                <a:gd name="T27" fmla="*/ 0 h 45"/>
                <a:gd name="T28" fmla="*/ 1 w 68"/>
                <a:gd name="T29" fmla="*/ 0 h 45"/>
                <a:gd name="T30" fmla="*/ 1 w 68"/>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5">
                  <a:moveTo>
                    <a:pt x="0" y="0"/>
                  </a:moveTo>
                  <a:lnTo>
                    <a:pt x="1" y="1"/>
                  </a:lnTo>
                  <a:lnTo>
                    <a:pt x="2" y="4"/>
                  </a:lnTo>
                  <a:lnTo>
                    <a:pt x="5" y="6"/>
                  </a:lnTo>
                  <a:lnTo>
                    <a:pt x="7" y="10"/>
                  </a:lnTo>
                  <a:lnTo>
                    <a:pt x="11" y="14"/>
                  </a:lnTo>
                  <a:lnTo>
                    <a:pt x="14" y="18"/>
                  </a:lnTo>
                  <a:lnTo>
                    <a:pt x="19" y="22"/>
                  </a:lnTo>
                  <a:lnTo>
                    <a:pt x="23" y="25"/>
                  </a:lnTo>
                  <a:lnTo>
                    <a:pt x="29" y="29"/>
                  </a:lnTo>
                  <a:lnTo>
                    <a:pt x="34" y="33"/>
                  </a:lnTo>
                  <a:lnTo>
                    <a:pt x="41" y="37"/>
                  </a:lnTo>
                  <a:lnTo>
                    <a:pt x="47" y="40"/>
                  </a:lnTo>
                  <a:lnTo>
                    <a:pt x="54" y="42"/>
                  </a:lnTo>
                  <a:lnTo>
                    <a:pt x="60" y="43"/>
                  </a:lnTo>
                  <a:lnTo>
                    <a:pt x="68" y="4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8" name="Freeform 188"/>
            <p:cNvSpPr>
              <a:spLocks/>
            </p:cNvSpPr>
            <p:nvPr/>
          </p:nvSpPr>
          <p:spPr bwMode="auto">
            <a:xfrm>
              <a:off x="1530" y="2139"/>
              <a:ext cx="57" cy="1"/>
            </a:xfrm>
            <a:custGeom>
              <a:avLst/>
              <a:gdLst>
                <a:gd name="T0" fmla="*/ 0 w 175"/>
                <a:gd name="T1" fmla="*/ 0 h 1"/>
                <a:gd name="T2" fmla="*/ 0 w 175"/>
                <a:gd name="T3" fmla="*/ 0 h 1"/>
                <a:gd name="T4" fmla="*/ 0 w 175"/>
                <a:gd name="T5" fmla="*/ 0 h 1"/>
                <a:gd name="T6" fmla="*/ 0 w 175"/>
                <a:gd name="T7" fmla="*/ 0 h 1"/>
                <a:gd name="T8" fmla="*/ 1 w 175"/>
                <a:gd name="T9" fmla="*/ 0 h 1"/>
                <a:gd name="T10" fmla="*/ 1 w 175"/>
                <a:gd name="T11" fmla="*/ 0 h 1"/>
                <a:gd name="T12" fmla="*/ 1 w 175"/>
                <a:gd name="T13" fmla="*/ 0 h 1"/>
                <a:gd name="T14" fmla="*/ 1 w 175"/>
                <a:gd name="T15" fmla="*/ 0 h 1"/>
                <a:gd name="T16" fmla="*/ 1 w 175"/>
                <a:gd name="T17" fmla="*/ 0 h 1"/>
                <a:gd name="T18" fmla="*/ 1 w 175"/>
                <a:gd name="T19" fmla="*/ 0 h 1"/>
                <a:gd name="T20" fmla="*/ 2 w 175"/>
                <a:gd name="T21" fmla="*/ 0 h 1"/>
                <a:gd name="T22" fmla="*/ 2 w 175"/>
                <a:gd name="T23" fmla="*/ 0 h 1"/>
                <a:gd name="T24" fmla="*/ 2 w 175"/>
                <a:gd name="T25" fmla="*/ 0 h 1"/>
                <a:gd name="T26" fmla="*/ 2 w 175"/>
                <a:gd name="T27" fmla="*/ 0 h 1"/>
                <a:gd name="T28" fmla="*/ 2 w 175"/>
                <a:gd name="T29" fmla="*/ 0 h 1"/>
                <a:gd name="T30" fmla="*/ 2 w 175"/>
                <a:gd name="T31" fmla="*/ 0 h 1"/>
                <a:gd name="T32" fmla="*/ 2 w 17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
                  <a:moveTo>
                    <a:pt x="0" y="0"/>
                  </a:moveTo>
                  <a:lnTo>
                    <a:pt x="9" y="0"/>
                  </a:lnTo>
                  <a:lnTo>
                    <a:pt x="19" y="0"/>
                  </a:lnTo>
                  <a:lnTo>
                    <a:pt x="30" y="0"/>
                  </a:lnTo>
                  <a:lnTo>
                    <a:pt x="43" y="0"/>
                  </a:lnTo>
                  <a:lnTo>
                    <a:pt x="58" y="0"/>
                  </a:lnTo>
                  <a:lnTo>
                    <a:pt x="72" y="0"/>
                  </a:lnTo>
                  <a:lnTo>
                    <a:pt x="87" y="0"/>
                  </a:lnTo>
                  <a:lnTo>
                    <a:pt x="102" y="0"/>
                  </a:lnTo>
                  <a:lnTo>
                    <a:pt x="116" y="0"/>
                  </a:lnTo>
                  <a:lnTo>
                    <a:pt x="130" y="0"/>
                  </a:lnTo>
                  <a:lnTo>
                    <a:pt x="142" y="0"/>
                  </a:lnTo>
                  <a:lnTo>
                    <a:pt x="152" y="0"/>
                  </a:lnTo>
                  <a:lnTo>
                    <a:pt x="162" y="0"/>
                  </a:lnTo>
                  <a:lnTo>
                    <a:pt x="169" y="0"/>
                  </a:lnTo>
                  <a:lnTo>
                    <a:pt x="173" y="0"/>
                  </a:lnTo>
                  <a:lnTo>
                    <a:pt x="17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299" name="Freeform 189"/>
            <p:cNvSpPr>
              <a:spLocks/>
            </p:cNvSpPr>
            <p:nvPr/>
          </p:nvSpPr>
          <p:spPr bwMode="auto">
            <a:xfrm>
              <a:off x="1367" y="1698"/>
              <a:ext cx="220" cy="441"/>
            </a:xfrm>
            <a:custGeom>
              <a:avLst/>
              <a:gdLst>
                <a:gd name="T0" fmla="*/ 7 w 680"/>
                <a:gd name="T1" fmla="*/ 7 h 1764"/>
                <a:gd name="T2" fmla="*/ 2 w 680"/>
                <a:gd name="T3" fmla="*/ 3 h 1764"/>
                <a:gd name="T4" fmla="*/ 0 w 680"/>
                <a:gd name="T5" fmla="*/ 0 h 1764"/>
                <a:gd name="T6" fmla="*/ 0 60000 65536"/>
                <a:gd name="T7" fmla="*/ 0 60000 65536"/>
                <a:gd name="T8" fmla="*/ 0 60000 65536"/>
              </a:gdLst>
              <a:ahLst/>
              <a:cxnLst>
                <a:cxn ang="T6">
                  <a:pos x="T0" y="T1"/>
                </a:cxn>
                <a:cxn ang="T7">
                  <a:pos x="T2" y="T3"/>
                </a:cxn>
                <a:cxn ang="T8">
                  <a:pos x="T4" y="T5"/>
                </a:cxn>
              </a:cxnLst>
              <a:rect l="0" t="0" r="r" b="b"/>
              <a:pathLst>
                <a:path w="680" h="1764">
                  <a:moveTo>
                    <a:pt x="680" y="1764"/>
                  </a:moveTo>
                  <a:lnTo>
                    <a:pt x="164" y="65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00" name="Line 190"/>
            <p:cNvSpPr>
              <a:spLocks noChangeShapeType="1"/>
            </p:cNvSpPr>
            <p:nvPr/>
          </p:nvSpPr>
          <p:spPr bwMode="auto">
            <a:xfrm>
              <a:off x="1774" y="1680"/>
              <a:ext cx="133" cy="1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01" name="Freeform 191"/>
            <p:cNvSpPr>
              <a:spLocks/>
            </p:cNvSpPr>
            <p:nvPr/>
          </p:nvSpPr>
          <p:spPr bwMode="auto">
            <a:xfrm>
              <a:off x="1907" y="1825"/>
              <a:ext cx="13" cy="6"/>
            </a:xfrm>
            <a:custGeom>
              <a:avLst/>
              <a:gdLst>
                <a:gd name="T0" fmla="*/ 0 w 42"/>
                <a:gd name="T1" fmla="*/ 0 h 22"/>
                <a:gd name="T2" fmla="*/ 0 w 42"/>
                <a:gd name="T3" fmla="*/ 0 h 22"/>
                <a:gd name="T4" fmla="*/ 0 w 42"/>
                <a:gd name="T5" fmla="*/ 0 h 22"/>
                <a:gd name="T6" fmla="*/ 0 w 42"/>
                <a:gd name="T7" fmla="*/ 0 h 22"/>
                <a:gd name="T8" fmla="*/ 0 w 42"/>
                <a:gd name="T9" fmla="*/ 0 h 22"/>
                <a:gd name="T10" fmla="*/ 0 w 42"/>
                <a:gd name="T11" fmla="*/ 0 h 22"/>
                <a:gd name="T12" fmla="*/ 0 w 42"/>
                <a:gd name="T13" fmla="*/ 0 h 22"/>
                <a:gd name="T14" fmla="*/ 0 w 42"/>
                <a:gd name="T15" fmla="*/ 0 h 22"/>
                <a:gd name="T16" fmla="*/ 0 w 42"/>
                <a:gd name="T17" fmla="*/ 0 h 22"/>
                <a:gd name="T18" fmla="*/ 0 w 42"/>
                <a:gd name="T19" fmla="*/ 0 h 22"/>
                <a:gd name="T20" fmla="*/ 0 w 42"/>
                <a:gd name="T21" fmla="*/ 0 h 22"/>
                <a:gd name="T22" fmla="*/ 0 w 42"/>
                <a:gd name="T23" fmla="*/ 0 h 22"/>
                <a:gd name="T24" fmla="*/ 0 w 42"/>
                <a:gd name="T25" fmla="*/ 0 h 22"/>
                <a:gd name="T26" fmla="*/ 0 w 42"/>
                <a:gd name="T27" fmla="*/ 0 h 22"/>
                <a:gd name="T28" fmla="*/ 0 w 42"/>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2">
                  <a:moveTo>
                    <a:pt x="0" y="0"/>
                  </a:moveTo>
                  <a:lnTo>
                    <a:pt x="2" y="2"/>
                  </a:lnTo>
                  <a:lnTo>
                    <a:pt x="3" y="3"/>
                  </a:lnTo>
                  <a:lnTo>
                    <a:pt x="5" y="4"/>
                  </a:lnTo>
                  <a:lnTo>
                    <a:pt x="8" y="7"/>
                  </a:lnTo>
                  <a:lnTo>
                    <a:pt x="11" y="8"/>
                  </a:lnTo>
                  <a:lnTo>
                    <a:pt x="14" y="11"/>
                  </a:lnTo>
                  <a:lnTo>
                    <a:pt x="17" y="13"/>
                  </a:lnTo>
                  <a:lnTo>
                    <a:pt x="20" y="15"/>
                  </a:lnTo>
                  <a:lnTo>
                    <a:pt x="24" y="17"/>
                  </a:lnTo>
                  <a:lnTo>
                    <a:pt x="27" y="18"/>
                  </a:lnTo>
                  <a:lnTo>
                    <a:pt x="31" y="20"/>
                  </a:lnTo>
                  <a:lnTo>
                    <a:pt x="34" y="21"/>
                  </a:lnTo>
                  <a:lnTo>
                    <a:pt x="38" y="21"/>
                  </a:lnTo>
                  <a:lnTo>
                    <a:pt x="42" y="2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02" name="Freeform 192"/>
            <p:cNvSpPr>
              <a:spLocks/>
            </p:cNvSpPr>
            <p:nvPr/>
          </p:nvSpPr>
          <p:spPr bwMode="auto">
            <a:xfrm>
              <a:off x="1920" y="1831"/>
              <a:ext cx="36" cy="1"/>
            </a:xfrm>
            <a:custGeom>
              <a:avLst/>
              <a:gdLst>
                <a:gd name="T0" fmla="*/ 0 w 110"/>
                <a:gd name="T1" fmla="*/ 0 h 2"/>
                <a:gd name="T2" fmla="*/ 0 w 110"/>
                <a:gd name="T3" fmla="*/ 0 h 2"/>
                <a:gd name="T4" fmla="*/ 0 w 110"/>
                <a:gd name="T5" fmla="*/ 0 h 2"/>
                <a:gd name="T6" fmla="*/ 0 w 110"/>
                <a:gd name="T7" fmla="*/ 0 h 2"/>
                <a:gd name="T8" fmla="*/ 0 w 110"/>
                <a:gd name="T9" fmla="*/ 0 h 2"/>
                <a:gd name="T10" fmla="*/ 0 w 110"/>
                <a:gd name="T11" fmla="*/ 0 h 2"/>
                <a:gd name="T12" fmla="*/ 1 w 110"/>
                <a:gd name="T13" fmla="*/ 0 h 2"/>
                <a:gd name="T14" fmla="*/ 1 w 110"/>
                <a:gd name="T15" fmla="*/ 0 h 2"/>
                <a:gd name="T16" fmla="*/ 1 w 110"/>
                <a:gd name="T17" fmla="*/ 0 h 2"/>
                <a:gd name="T18" fmla="*/ 1 w 110"/>
                <a:gd name="T19" fmla="*/ 0 h 2"/>
                <a:gd name="T20" fmla="*/ 1 w 110"/>
                <a:gd name="T21" fmla="*/ 0 h 2"/>
                <a:gd name="T22" fmla="*/ 1 w 110"/>
                <a:gd name="T23" fmla="*/ 0 h 2"/>
                <a:gd name="T24" fmla="*/ 1 w 110"/>
                <a:gd name="T25" fmla="*/ 0 h 2"/>
                <a:gd name="T26" fmla="*/ 1 w 110"/>
                <a:gd name="T27" fmla="*/ 0 h 2"/>
                <a:gd name="T28" fmla="*/ 1 w 110"/>
                <a:gd name="T29" fmla="*/ 0 h 2"/>
                <a:gd name="T30" fmla="*/ 1 w 110"/>
                <a:gd name="T31" fmla="*/ 0 h 2"/>
                <a:gd name="T32" fmla="*/ 1 w 110"/>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2">
                  <a:moveTo>
                    <a:pt x="0" y="0"/>
                  </a:moveTo>
                  <a:lnTo>
                    <a:pt x="5" y="0"/>
                  </a:lnTo>
                  <a:lnTo>
                    <a:pt x="11" y="0"/>
                  </a:lnTo>
                  <a:lnTo>
                    <a:pt x="18" y="0"/>
                  </a:lnTo>
                  <a:lnTo>
                    <a:pt x="26" y="0"/>
                  </a:lnTo>
                  <a:lnTo>
                    <a:pt x="34" y="0"/>
                  </a:lnTo>
                  <a:lnTo>
                    <a:pt x="44" y="0"/>
                  </a:lnTo>
                  <a:lnTo>
                    <a:pt x="53" y="0"/>
                  </a:lnTo>
                  <a:lnTo>
                    <a:pt x="63" y="0"/>
                  </a:lnTo>
                  <a:lnTo>
                    <a:pt x="71" y="0"/>
                  </a:lnTo>
                  <a:lnTo>
                    <a:pt x="80" y="0"/>
                  </a:lnTo>
                  <a:lnTo>
                    <a:pt x="89" y="0"/>
                  </a:lnTo>
                  <a:lnTo>
                    <a:pt x="96" y="0"/>
                  </a:lnTo>
                  <a:lnTo>
                    <a:pt x="101" y="0"/>
                  </a:lnTo>
                  <a:lnTo>
                    <a:pt x="106" y="0"/>
                  </a:lnTo>
                  <a:lnTo>
                    <a:pt x="109" y="0"/>
                  </a:lnTo>
                  <a:lnTo>
                    <a:pt x="110"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03" name="Line 193"/>
            <p:cNvSpPr>
              <a:spLocks noChangeShapeType="1"/>
            </p:cNvSpPr>
            <p:nvPr/>
          </p:nvSpPr>
          <p:spPr bwMode="auto">
            <a:xfrm flipH="1" flipV="1">
              <a:off x="1907" y="1654"/>
              <a:ext cx="49" cy="1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04" name="Freeform 194"/>
            <p:cNvSpPr>
              <a:spLocks/>
            </p:cNvSpPr>
            <p:nvPr/>
          </p:nvSpPr>
          <p:spPr bwMode="auto">
            <a:xfrm>
              <a:off x="1864" y="1661"/>
              <a:ext cx="86" cy="145"/>
            </a:xfrm>
            <a:custGeom>
              <a:avLst/>
              <a:gdLst>
                <a:gd name="T0" fmla="*/ 0 w 263"/>
                <a:gd name="T1" fmla="*/ 0 h 581"/>
                <a:gd name="T2" fmla="*/ 3 w 263"/>
                <a:gd name="T3" fmla="*/ 2 h 581"/>
                <a:gd name="T4" fmla="*/ 3 w 263"/>
                <a:gd name="T5" fmla="*/ 2 h 581"/>
                <a:gd name="T6" fmla="*/ 0 60000 65536"/>
                <a:gd name="T7" fmla="*/ 0 60000 65536"/>
                <a:gd name="T8" fmla="*/ 0 60000 65536"/>
              </a:gdLst>
              <a:ahLst/>
              <a:cxnLst>
                <a:cxn ang="T6">
                  <a:pos x="T0" y="T1"/>
                </a:cxn>
                <a:cxn ang="T7">
                  <a:pos x="T2" y="T3"/>
                </a:cxn>
                <a:cxn ang="T8">
                  <a:pos x="T4" y="T5"/>
                </a:cxn>
              </a:cxnLst>
              <a:rect l="0" t="0" r="r" b="b"/>
              <a:pathLst>
                <a:path w="263" h="581">
                  <a:moveTo>
                    <a:pt x="0" y="0"/>
                  </a:moveTo>
                  <a:lnTo>
                    <a:pt x="213" y="581"/>
                  </a:lnTo>
                  <a:lnTo>
                    <a:pt x="263" y="5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05" name="Freeform 195"/>
            <p:cNvSpPr>
              <a:spLocks/>
            </p:cNvSpPr>
            <p:nvPr/>
          </p:nvSpPr>
          <p:spPr bwMode="auto">
            <a:xfrm>
              <a:off x="1890" y="1708"/>
              <a:ext cx="31" cy="6"/>
            </a:xfrm>
            <a:custGeom>
              <a:avLst/>
              <a:gdLst>
                <a:gd name="T0" fmla="*/ 0 w 95"/>
                <a:gd name="T1" fmla="*/ 0 h 21"/>
                <a:gd name="T2" fmla="*/ 0 w 95"/>
                <a:gd name="T3" fmla="*/ 0 h 21"/>
                <a:gd name="T4" fmla="*/ 1 w 95"/>
                <a:gd name="T5" fmla="*/ 0 h 21"/>
                <a:gd name="T6" fmla="*/ 0 60000 65536"/>
                <a:gd name="T7" fmla="*/ 0 60000 65536"/>
                <a:gd name="T8" fmla="*/ 0 60000 65536"/>
              </a:gdLst>
              <a:ahLst/>
              <a:cxnLst>
                <a:cxn ang="T6">
                  <a:pos x="T0" y="T1"/>
                </a:cxn>
                <a:cxn ang="T7">
                  <a:pos x="T2" y="T3"/>
                </a:cxn>
                <a:cxn ang="T8">
                  <a:pos x="T4" y="T5"/>
                </a:cxn>
              </a:cxnLst>
              <a:rect l="0" t="0" r="r" b="b"/>
              <a:pathLst>
                <a:path w="95" h="21">
                  <a:moveTo>
                    <a:pt x="0" y="21"/>
                  </a:moveTo>
                  <a:lnTo>
                    <a:pt x="19" y="0"/>
                  </a:lnTo>
                  <a:lnTo>
                    <a:pt x="9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06" name="Line 196"/>
            <p:cNvSpPr>
              <a:spLocks noChangeShapeType="1"/>
            </p:cNvSpPr>
            <p:nvPr/>
          </p:nvSpPr>
          <p:spPr bwMode="auto">
            <a:xfrm>
              <a:off x="1907" y="1825"/>
              <a:ext cx="4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07" name="Line 197"/>
            <p:cNvSpPr>
              <a:spLocks noChangeShapeType="1"/>
            </p:cNvSpPr>
            <p:nvPr/>
          </p:nvSpPr>
          <p:spPr bwMode="auto">
            <a:xfrm>
              <a:off x="1512" y="2132"/>
              <a:ext cx="7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08" name="Line 198"/>
            <p:cNvSpPr>
              <a:spLocks noChangeShapeType="1"/>
            </p:cNvSpPr>
            <p:nvPr/>
          </p:nvSpPr>
          <p:spPr bwMode="auto">
            <a:xfrm>
              <a:off x="1318" y="1699"/>
              <a:ext cx="18" cy="5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09" name="Line 199"/>
            <p:cNvSpPr>
              <a:spLocks noChangeShapeType="1"/>
            </p:cNvSpPr>
            <p:nvPr/>
          </p:nvSpPr>
          <p:spPr bwMode="auto">
            <a:xfrm>
              <a:off x="1341" y="1699"/>
              <a:ext cx="42"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10" name="Freeform 200"/>
            <p:cNvSpPr>
              <a:spLocks/>
            </p:cNvSpPr>
            <p:nvPr/>
          </p:nvSpPr>
          <p:spPr bwMode="auto">
            <a:xfrm>
              <a:off x="1120" y="1151"/>
              <a:ext cx="467" cy="441"/>
            </a:xfrm>
            <a:custGeom>
              <a:avLst/>
              <a:gdLst>
                <a:gd name="T0" fmla="*/ 0 w 1444"/>
                <a:gd name="T1" fmla="*/ 7 h 1763"/>
                <a:gd name="T2" fmla="*/ 13 w 1444"/>
                <a:gd name="T3" fmla="*/ 0 h 1763"/>
                <a:gd name="T4" fmla="*/ 13 w 1444"/>
                <a:gd name="T5" fmla="*/ 0 h 1763"/>
                <a:gd name="T6" fmla="*/ 13 w 1444"/>
                <a:gd name="T7" fmla="*/ 0 h 1763"/>
                <a:gd name="T8" fmla="*/ 13 w 1444"/>
                <a:gd name="T9" fmla="*/ 0 h 1763"/>
                <a:gd name="T10" fmla="*/ 13 w 1444"/>
                <a:gd name="T11" fmla="*/ 0 h 1763"/>
                <a:gd name="T12" fmla="*/ 13 w 1444"/>
                <a:gd name="T13" fmla="*/ 0 h 1763"/>
                <a:gd name="T14" fmla="*/ 13 w 1444"/>
                <a:gd name="T15" fmla="*/ 0 h 1763"/>
                <a:gd name="T16" fmla="*/ 13 w 1444"/>
                <a:gd name="T17" fmla="*/ 0 h 1763"/>
                <a:gd name="T18" fmla="*/ 13 w 1444"/>
                <a:gd name="T19" fmla="*/ 0 h 1763"/>
                <a:gd name="T20" fmla="*/ 13 w 1444"/>
                <a:gd name="T21" fmla="*/ 0 h 1763"/>
                <a:gd name="T22" fmla="*/ 14 w 1444"/>
                <a:gd name="T23" fmla="*/ 0 h 1763"/>
                <a:gd name="T24" fmla="*/ 14 w 1444"/>
                <a:gd name="T25" fmla="*/ 0 h 1763"/>
                <a:gd name="T26" fmla="*/ 14 w 1444"/>
                <a:gd name="T27" fmla="*/ 0 h 1763"/>
                <a:gd name="T28" fmla="*/ 14 w 1444"/>
                <a:gd name="T29" fmla="*/ 0 h 1763"/>
                <a:gd name="T30" fmla="*/ 14 w 1444"/>
                <a:gd name="T31" fmla="*/ 0 h 1763"/>
                <a:gd name="T32" fmla="*/ 14 w 1444"/>
                <a:gd name="T33" fmla="*/ 0 h 1763"/>
                <a:gd name="T34" fmla="*/ 14 w 1444"/>
                <a:gd name="T35" fmla="*/ 0 h 1763"/>
                <a:gd name="T36" fmla="*/ 14 w 1444"/>
                <a:gd name="T37" fmla="*/ 0 h 1763"/>
                <a:gd name="T38" fmla="*/ 14 w 1444"/>
                <a:gd name="T39" fmla="*/ 0 h 1763"/>
                <a:gd name="T40" fmla="*/ 14 w 1444"/>
                <a:gd name="T41" fmla="*/ 0 h 1763"/>
                <a:gd name="T42" fmla="*/ 14 w 1444"/>
                <a:gd name="T43" fmla="*/ 0 h 1763"/>
                <a:gd name="T44" fmla="*/ 15 w 1444"/>
                <a:gd name="T45" fmla="*/ 0 h 1763"/>
                <a:gd name="T46" fmla="*/ 15 w 1444"/>
                <a:gd name="T47" fmla="*/ 0 h 1763"/>
                <a:gd name="T48" fmla="*/ 15 w 1444"/>
                <a:gd name="T49" fmla="*/ 0 h 1763"/>
                <a:gd name="T50" fmla="*/ 15 w 1444"/>
                <a:gd name="T51" fmla="*/ 0 h 1763"/>
                <a:gd name="T52" fmla="*/ 15 w 1444"/>
                <a:gd name="T53" fmla="*/ 0 h 1763"/>
                <a:gd name="T54" fmla="*/ 15 w 1444"/>
                <a:gd name="T55" fmla="*/ 0 h 1763"/>
                <a:gd name="T56" fmla="*/ 16 w 1444"/>
                <a:gd name="T57" fmla="*/ 0 h 1763"/>
                <a:gd name="T58" fmla="*/ 16 w 1444"/>
                <a:gd name="T59" fmla="*/ 0 h 1763"/>
                <a:gd name="T60" fmla="*/ 16 w 1444"/>
                <a:gd name="T61" fmla="*/ 0 h 1763"/>
                <a:gd name="T62" fmla="*/ 16 w 1444"/>
                <a:gd name="T63" fmla="*/ 0 h 1763"/>
                <a:gd name="T64" fmla="*/ 16 w 1444"/>
                <a:gd name="T65" fmla="*/ 0 h 1763"/>
                <a:gd name="T66" fmla="*/ 16 w 1444"/>
                <a:gd name="T67" fmla="*/ 0 h 1763"/>
                <a:gd name="T68" fmla="*/ 10 w 1444"/>
                <a:gd name="T69" fmla="*/ 4 h 1763"/>
                <a:gd name="T70" fmla="*/ 8 w 1444"/>
                <a:gd name="T71" fmla="*/ 7 h 1763"/>
                <a:gd name="T72" fmla="*/ 0 w 1444"/>
                <a:gd name="T73" fmla="*/ 7 h 17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44" h="1763">
                  <a:moveTo>
                    <a:pt x="0" y="1763"/>
                  </a:moveTo>
                  <a:lnTo>
                    <a:pt x="1201" y="46"/>
                  </a:lnTo>
                  <a:lnTo>
                    <a:pt x="1201" y="45"/>
                  </a:lnTo>
                  <a:lnTo>
                    <a:pt x="1202" y="44"/>
                  </a:lnTo>
                  <a:lnTo>
                    <a:pt x="1203" y="41"/>
                  </a:lnTo>
                  <a:lnTo>
                    <a:pt x="1206" y="38"/>
                  </a:lnTo>
                  <a:lnTo>
                    <a:pt x="1208" y="35"/>
                  </a:lnTo>
                  <a:lnTo>
                    <a:pt x="1212" y="31"/>
                  </a:lnTo>
                  <a:lnTo>
                    <a:pt x="1215" y="27"/>
                  </a:lnTo>
                  <a:lnTo>
                    <a:pt x="1220" y="23"/>
                  </a:lnTo>
                  <a:lnTo>
                    <a:pt x="1224" y="18"/>
                  </a:lnTo>
                  <a:lnTo>
                    <a:pt x="1230" y="14"/>
                  </a:lnTo>
                  <a:lnTo>
                    <a:pt x="1235" y="10"/>
                  </a:lnTo>
                  <a:lnTo>
                    <a:pt x="1242" y="6"/>
                  </a:lnTo>
                  <a:lnTo>
                    <a:pt x="1248" y="4"/>
                  </a:lnTo>
                  <a:lnTo>
                    <a:pt x="1255" y="1"/>
                  </a:lnTo>
                  <a:lnTo>
                    <a:pt x="1261" y="0"/>
                  </a:lnTo>
                  <a:lnTo>
                    <a:pt x="1269" y="0"/>
                  </a:lnTo>
                  <a:lnTo>
                    <a:pt x="1278" y="0"/>
                  </a:lnTo>
                  <a:lnTo>
                    <a:pt x="1288" y="0"/>
                  </a:lnTo>
                  <a:lnTo>
                    <a:pt x="1299" y="0"/>
                  </a:lnTo>
                  <a:lnTo>
                    <a:pt x="1312" y="0"/>
                  </a:lnTo>
                  <a:lnTo>
                    <a:pt x="1327" y="0"/>
                  </a:lnTo>
                  <a:lnTo>
                    <a:pt x="1341" y="0"/>
                  </a:lnTo>
                  <a:lnTo>
                    <a:pt x="1356" y="0"/>
                  </a:lnTo>
                  <a:lnTo>
                    <a:pt x="1371" y="0"/>
                  </a:lnTo>
                  <a:lnTo>
                    <a:pt x="1385" y="0"/>
                  </a:lnTo>
                  <a:lnTo>
                    <a:pt x="1399" y="0"/>
                  </a:lnTo>
                  <a:lnTo>
                    <a:pt x="1411" y="0"/>
                  </a:lnTo>
                  <a:lnTo>
                    <a:pt x="1421" y="0"/>
                  </a:lnTo>
                  <a:lnTo>
                    <a:pt x="1431" y="0"/>
                  </a:lnTo>
                  <a:lnTo>
                    <a:pt x="1438" y="0"/>
                  </a:lnTo>
                  <a:lnTo>
                    <a:pt x="1442" y="0"/>
                  </a:lnTo>
                  <a:lnTo>
                    <a:pt x="1444" y="0"/>
                  </a:lnTo>
                  <a:lnTo>
                    <a:pt x="928" y="1108"/>
                  </a:lnTo>
                  <a:lnTo>
                    <a:pt x="764" y="1763"/>
                  </a:lnTo>
                  <a:lnTo>
                    <a:pt x="0" y="1763"/>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11" name="Line 201"/>
            <p:cNvSpPr>
              <a:spLocks noChangeShapeType="1"/>
            </p:cNvSpPr>
            <p:nvPr/>
          </p:nvSpPr>
          <p:spPr bwMode="auto">
            <a:xfrm flipV="1">
              <a:off x="1120" y="1163"/>
              <a:ext cx="389" cy="4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12" name="Freeform 202"/>
            <p:cNvSpPr>
              <a:spLocks/>
            </p:cNvSpPr>
            <p:nvPr/>
          </p:nvSpPr>
          <p:spPr bwMode="auto">
            <a:xfrm>
              <a:off x="1509" y="1151"/>
              <a:ext cx="21" cy="12"/>
            </a:xfrm>
            <a:custGeom>
              <a:avLst/>
              <a:gdLst>
                <a:gd name="T0" fmla="*/ 0 w 68"/>
                <a:gd name="T1" fmla="*/ 0 h 46"/>
                <a:gd name="T2" fmla="*/ 0 w 68"/>
                <a:gd name="T3" fmla="*/ 0 h 46"/>
                <a:gd name="T4" fmla="*/ 0 w 68"/>
                <a:gd name="T5" fmla="*/ 0 h 46"/>
                <a:gd name="T6" fmla="*/ 0 w 68"/>
                <a:gd name="T7" fmla="*/ 0 h 46"/>
                <a:gd name="T8" fmla="*/ 0 w 68"/>
                <a:gd name="T9" fmla="*/ 0 h 46"/>
                <a:gd name="T10" fmla="*/ 0 w 68"/>
                <a:gd name="T11" fmla="*/ 0 h 46"/>
                <a:gd name="T12" fmla="*/ 0 w 68"/>
                <a:gd name="T13" fmla="*/ 0 h 46"/>
                <a:gd name="T14" fmla="*/ 0 w 68"/>
                <a:gd name="T15" fmla="*/ 0 h 46"/>
                <a:gd name="T16" fmla="*/ 0 w 68"/>
                <a:gd name="T17" fmla="*/ 0 h 46"/>
                <a:gd name="T18" fmla="*/ 0 w 68"/>
                <a:gd name="T19" fmla="*/ 0 h 46"/>
                <a:gd name="T20" fmla="*/ 0 w 68"/>
                <a:gd name="T21" fmla="*/ 0 h 46"/>
                <a:gd name="T22" fmla="*/ 0 w 68"/>
                <a:gd name="T23" fmla="*/ 0 h 46"/>
                <a:gd name="T24" fmla="*/ 0 w 68"/>
                <a:gd name="T25" fmla="*/ 0 h 46"/>
                <a:gd name="T26" fmla="*/ 1 w 68"/>
                <a:gd name="T27" fmla="*/ 0 h 46"/>
                <a:gd name="T28" fmla="*/ 1 w 68"/>
                <a:gd name="T29" fmla="*/ 0 h 46"/>
                <a:gd name="T30" fmla="*/ 1 w 68"/>
                <a:gd name="T31" fmla="*/ 0 h 46"/>
                <a:gd name="T32" fmla="*/ 1 w 68"/>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46">
                  <a:moveTo>
                    <a:pt x="0" y="46"/>
                  </a:moveTo>
                  <a:lnTo>
                    <a:pt x="0" y="45"/>
                  </a:lnTo>
                  <a:lnTo>
                    <a:pt x="1" y="44"/>
                  </a:lnTo>
                  <a:lnTo>
                    <a:pt x="2" y="41"/>
                  </a:lnTo>
                  <a:lnTo>
                    <a:pt x="5" y="38"/>
                  </a:lnTo>
                  <a:lnTo>
                    <a:pt x="7" y="35"/>
                  </a:lnTo>
                  <a:lnTo>
                    <a:pt x="11" y="31"/>
                  </a:lnTo>
                  <a:lnTo>
                    <a:pt x="14" y="27"/>
                  </a:lnTo>
                  <a:lnTo>
                    <a:pt x="19" y="23"/>
                  </a:lnTo>
                  <a:lnTo>
                    <a:pt x="23" y="18"/>
                  </a:lnTo>
                  <a:lnTo>
                    <a:pt x="29" y="14"/>
                  </a:lnTo>
                  <a:lnTo>
                    <a:pt x="34" y="10"/>
                  </a:lnTo>
                  <a:lnTo>
                    <a:pt x="41" y="6"/>
                  </a:lnTo>
                  <a:lnTo>
                    <a:pt x="47" y="4"/>
                  </a:lnTo>
                  <a:lnTo>
                    <a:pt x="54" y="1"/>
                  </a:lnTo>
                  <a:lnTo>
                    <a:pt x="60" y="0"/>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3" name="Freeform 203"/>
            <p:cNvSpPr>
              <a:spLocks/>
            </p:cNvSpPr>
            <p:nvPr/>
          </p:nvSpPr>
          <p:spPr bwMode="auto">
            <a:xfrm>
              <a:off x="1530" y="1151"/>
              <a:ext cx="57" cy="1"/>
            </a:xfrm>
            <a:custGeom>
              <a:avLst/>
              <a:gdLst>
                <a:gd name="T0" fmla="*/ 0 w 175"/>
                <a:gd name="T1" fmla="*/ 0 h 1"/>
                <a:gd name="T2" fmla="*/ 0 w 175"/>
                <a:gd name="T3" fmla="*/ 0 h 1"/>
                <a:gd name="T4" fmla="*/ 0 w 175"/>
                <a:gd name="T5" fmla="*/ 0 h 1"/>
                <a:gd name="T6" fmla="*/ 0 w 175"/>
                <a:gd name="T7" fmla="*/ 0 h 1"/>
                <a:gd name="T8" fmla="*/ 1 w 175"/>
                <a:gd name="T9" fmla="*/ 0 h 1"/>
                <a:gd name="T10" fmla="*/ 1 w 175"/>
                <a:gd name="T11" fmla="*/ 0 h 1"/>
                <a:gd name="T12" fmla="*/ 1 w 175"/>
                <a:gd name="T13" fmla="*/ 0 h 1"/>
                <a:gd name="T14" fmla="*/ 1 w 175"/>
                <a:gd name="T15" fmla="*/ 0 h 1"/>
                <a:gd name="T16" fmla="*/ 1 w 175"/>
                <a:gd name="T17" fmla="*/ 0 h 1"/>
                <a:gd name="T18" fmla="*/ 1 w 175"/>
                <a:gd name="T19" fmla="*/ 0 h 1"/>
                <a:gd name="T20" fmla="*/ 2 w 175"/>
                <a:gd name="T21" fmla="*/ 0 h 1"/>
                <a:gd name="T22" fmla="*/ 2 w 175"/>
                <a:gd name="T23" fmla="*/ 0 h 1"/>
                <a:gd name="T24" fmla="*/ 2 w 175"/>
                <a:gd name="T25" fmla="*/ 0 h 1"/>
                <a:gd name="T26" fmla="*/ 2 w 175"/>
                <a:gd name="T27" fmla="*/ 0 h 1"/>
                <a:gd name="T28" fmla="*/ 2 w 175"/>
                <a:gd name="T29" fmla="*/ 0 h 1"/>
                <a:gd name="T30" fmla="*/ 2 w 175"/>
                <a:gd name="T31" fmla="*/ 0 h 1"/>
                <a:gd name="T32" fmla="*/ 2 w 17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
                  <a:moveTo>
                    <a:pt x="0" y="0"/>
                  </a:moveTo>
                  <a:lnTo>
                    <a:pt x="9" y="0"/>
                  </a:lnTo>
                  <a:lnTo>
                    <a:pt x="19" y="0"/>
                  </a:lnTo>
                  <a:lnTo>
                    <a:pt x="30" y="0"/>
                  </a:lnTo>
                  <a:lnTo>
                    <a:pt x="43" y="0"/>
                  </a:lnTo>
                  <a:lnTo>
                    <a:pt x="58" y="0"/>
                  </a:lnTo>
                  <a:lnTo>
                    <a:pt x="72" y="0"/>
                  </a:lnTo>
                  <a:lnTo>
                    <a:pt x="87" y="0"/>
                  </a:lnTo>
                  <a:lnTo>
                    <a:pt x="102" y="0"/>
                  </a:lnTo>
                  <a:lnTo>
                    <a:pt x="116" y="0"/>
                  </a:lnTo>
                  <a:lnTo>
                    <a:pt x="130" y="0"/>
                  </a:lnTo>
                  <a:lnTo>
                    <a:pt x="142" y="0"/>
                  </a:lnTo>
                  <a:lnTo>
                    <a:pt x="152" y="0"/>
                  </a:lnTo>
                  <a:lnTo>
                    <a:pt x="162" y="0"/>
                  </a:lnTo>
                  <a:lnTo>
                    <a:pt x="169" y="0"/>
                  </a:lnTo>
                  <a:lnTo>
                    <a:pt x="173" y="0"/>
                  </a:lnTo>
                  <a:lnTo>
                    <a:pt x="17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4" name="Freeform 204"/>
            <p:cNvSpPr>
              <a:spLocks/>
            </p:cNvSpPr>
            <p:nvPr/>
          </p:nvSpPr>
          <p:spPr bwMode="auto">
            <a:xfrm>
              <a:off x="1367" y="1151"/>
              <a:ext cx="220" cy="441"/>
            </a:xfrm>
            <a:custGeom>
              <a:avLst/>
              <a:gdLst>
                <a:gd name="T0" fmla="*/ 7 w 680"/>
                <a:gd name="T1" fmla="*/ 0 h 1763"/>
                <a:gd name="T2" fmla="*/ 2 w 680"/>
                <a:gd name="T3" fmla="*/ 4 h 1763"/>
                <a:gd name="T4" fmla="*/ 0 w 680"/>
                <a:gd name="T5" fmla="*/ 7 h 1763"/>
                <a:gd name="T6" fmla="*/ 0 60000 65536"/>
                <a:gd name="T7" fmla="*/ 0 60000 65536"/>
                <a:gd name="T8" fmla="*/ 0 60000 65536"/>
              </a:gdLst>
              <a:ahLst/>
              <a:cxnLst>
                <a:cxn ang="T6">
                  <a:pos x="T0" y="T1"/>
                </a:cxn>
                <a:cxn ang="T7">
                  <a:pos x="T2" y="T3"/>
                </a:cxn>
                <a:cxn ang="T8">
                  <a:pos x="T4" y="T5"/>
                </a:cxn>
              </a:cxnLst>
              <a:rect l="0" t="0" r="r" b="b"/>
              <a:pathLst>
                <a:path w="680" h="1763">
                  <a:moveTo>
                    <a:pt x="680" y="0"/>
                  </a:moveTo>
                  <a:lnTo>
                    <a:pt x="164" y="1108"/>
                  </a:lnTo>
                  <a:lnTo>
                    <a:pt x="0" y="176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5" name="Freeform 205"/>
            <p:cNvSpPr>
              <a:spLocks/>
            </p:cNvSpPr>
            <p:nvPr/>
          </p:nvSpPr>
          <p:spPr bwMode="auto">
            <a:xfrm>
              <a:off x="765" y="1592"/>
              <a:ext cx="1171" cy="106"/>
            </a:xfrm>
            <a:custGeom>
              <a:avLst/>
              <a:gdLst>
                <a:gd name="T0" fmla="*/ 39 w 3625"/>
                <a:gd name="T1" fmla="*/ 1 h 425"/>
                <a:gd name="T2" fmla="*/ 39 w 3625"/>
                <a:gd name="T3" fmla="*/ 1 h 425"/>
                <a:gd name="T4" fmla="*/ 39 w 3625"/>
                <a:gd name="T5" fmla="*/ 1 h 425"/>
                <a:gd name="T6" fmla="*/ 38 w 3625"/>
                <a:gd name="T7" fmla="*/ 1 h 425"/>
                <a:gd name="T8" fmla="*/ 38 w 3625"/>
                <a:gd name="T9" fmla="*/ 1 h 425"/>
                <a:gd name="T10" fmla="*/ 38 w 3625"/>
                <a:gd name="T11" fmla="*/ 1 h 425"/>
                <a:gd name="T12" fmla="*/ 38 w 3625"/>
                <a:gd name="T13" fmla="*/ 1 h 425"/>
                <a:gd name="T14" fmla="*/ 37 w 3625"/>
                <a:gd name="T15" fmla="*/ 1 h 425"/>
                <a:gd name="T16" fmla="*/ 37 w 3625"/>
                <a:gd name="T17" fmla="*/ 1 h 425"/>
                <a:gd name="T18" fmla="*/ 36 w 3625"/>
                <a:gd name="T19" fmla="*/ 1 h 425"/>
                <a:gd name="T20" fmla="*/ 34 w 3625"/>
                <a:gd name="T21" fmla="*/ 1 h 425"/>
                <a:gd name="T22" fmla="*/ 33 w 3625"/>
                <a:gd name="T23" fmla="*/ 1 h 425"/>
                <a:gd name="T24" fmla="*/ 32 w 3625"/>
                <a:gd name="T25" fmla="*/ 1 h 425"/>
                <a:gd name="T26" fmla="*/ 30 w 3625"/>
                <a:gd name="T27" fmla="*/ 1 h 425"/>
                <a:gd name="T28" fmla="*/ 29 w 3625"/>
                <a:gd name="T29" fmla="*/ 1 h 425"/>
                <a:gd name="T30" fmla="*/ 29 w 3625"/>
                <a:gd name="T31" fmla="*/ 1 h 425"/>
                <a:gd name="T32" fmla="*/ 6 w 3625"/>
                <a:gd name="T33" fmla="*/ 1 h 425"/>
                <a:gd name="T34" fmla="*/ 5 w 3625"/>
                <a:gd name="T35" fmla="*/ 1 h 425"/>
                <a:gd name="T36" fmla="*/ 5 w 3625"/>
                <a:gd name="T37" fmla="*/ 1 h 425"/>
                <a:gd name="T38" fmla="*/ 4 w 3625"/>
                <a:gd name="T39" fmla="*/ 1 h 425"/>
                <a:gd name="T40" fmla="*/ 3 w 3625"/>
                <a:gd name="T41" fmla="*/ 1 h 425"/>
                <a:gd name="T42" fmla="*/ 3 w 3625"/>
                <a:gd name="T43" fmla="*/ 1 h 425"/>
                <a:gd name="T44" fmla="*/ 2 w 3625"/>
                <a:gd name="T45" fmla="*/ 1 h 425"/>
                <a:gd name="T46" fmla="*/ 1 w 3625"/>
                <a:gd name="T47" fmla="*/ 1 h 425"/>
                <a:gd name="T48" fmla="*/ 0 w 3625"/>
                <a:gd name="T49" fmla="*/ 1 h 425"/>
                <a:gd name="T50" fmla="*/ 0 w 3625"/>
                <a:gd name="T51" fmla="*/ 1 h 425"/>
                <a:gd name="T52" fmla="*/ 0 w 3625"/>
                <a:gd name="T53" fmla="*/ 1 h 425"/>
                <a:gd name="T54" fmla="*/ 0 w 3625"/>
                <a:gd name="T55" fmla="*/ 1 h 425"/>
                <a:gd name="T56" fmla="*/ 0 w 3625"/>
                <a:gd name="T57" fmla="*/ 1 h 425"/>
                <a:gd name="T58" fmla="*/ 0 w 3625"/>
                <a:gd name="T59" fmla="*/ 0 h 425"/>
                <a:gd name="T60" fmla="*/ 1 w 3625"/>
                <a:gd name="T61" fmla="*/ 0 h 425"/>
                <a:gd name="T62" fmla="*/ 2 w 3625"/>
                <a:gd name="T63" fmla="*/ 0 h 425"/>
                <a:gd name="T64" fmla="*/ 3 w 3625"/>
                <a:gd name="T65" fmla="*/ 0 h 425"/>
                <a:gd name="T66" fmla="*/ 3 w 3625"/>
                <a:gd name="T67" fmla="*/ 0 h 425"/>
                <a:gd name="T68" fmla="*/ 4 w 3625"/>
                <a:gd name="T69" fmla="*/ 0 h 425"/>
                <a:gd name="T70" fmla="*/ 5 w 3625"/>
                <a:gd name="T71" fmla="*/ 0 h 425"/>
                <a:gd name="T72" fmla="*/ 5 w 3625"/>
                <a:gd name="T73" fmla="*/ 0 h 425"/>
                <a:gd name="T74" fmla="*/ 6 w 3625"/>
                <a:gd name="T75" fmla="*/ 0 h 425"/>
                <a:gd name="T76" fmla="*/ 29 w 3625"/>
                <a:gd name="T77" fmla="*/ 0 h 425"/>
                <a:gd name="T78" fmla="*/ 30 w 3625"/>
                <a:gd name="T79" fmla="*/ 0 h 425"/>
                <a:gd name="T80" fmla="*/ 31 w 3625"/>
                <a:gd name="T81" fmla="*/ 0 h 425"/>
                <a:gd name="T82" fmla="*/ 32 w 3625"/>
                <a:gd name="T83" fmla="*/ 0 h 425"/>
                <a:gd name="T84" fmla="*/ 33 w 3625"/>
                <a:gd name="T85" fmla="*/ 0 h 425"/>
                <a:gd name="T86" fmla="*/ 35 w 3625"/>
                <a:gd name="T87" fmla="*/ 0 h 425"/>
                <a:gd name="T88" fmla="*/ 36 w 3625"/>
                <a:gd name="T89" fmla="*/ 0 h 425"/>
                <a:gd name="T90" fmla="*/ 37 w 3625"/>
                <a:gd name="T91" fmla="*/ 0 h 425"/>
                <a:gd name="T92" fmla="*/ 38 w 3625"/>
                <a:gd name="T93" fmla="*/ 0 h 425"/>
                <a:gd name="T94" fmla="*/ 38 w 3625"/>
                <a:gd name="T95" fmla="*/ 1 h 425"/>
                <a:gd name="T96" fmla="*/ 38 w 3625"/>
                <a:gd name="T97" fmla="*/ 1 h 425"/>
                <a:gd name="T98" fmla="*/ 38 w 3625"/>
                <a:gd name="T99" fmla="*/ 1 h 425"/>
                <a:gd name="T100" fmla="*/ 39 w 3625"/>
                <a:gd name="T101" fmla="*/ 1 h 425"/>
                <a:gd name="T102" fmla="*/ 39 w 3625"/>
                <a:gd name="T103" fmla="*/ 1 h 425"/>
                <a:gd name="T104" fmla="*/ 39 w 3625"/>
                <a:gd name="T105" fmla="*/ 1 h 425"/>
                <a:gd name="T106" fmla="*/ 39 w 3625"/>
                <a:gd name="T107" fmla="*/ 1 h 425"/>
                <a:gd name="T108" fmla="*/ 39 w 3625"/>
                <a:gd name="T109" fmla="*/ 1 h 425"/>
                <a:gd name="T110" fmla="*/ 39 w 3625"/>
                <a:gd name="T111" fmla="*/ 1 h 425"/>
                <a:gd name="T112" fmla="*/ 39 w 3625"/>
                <a:gd name="T113" fmla="*/ 1 h 425"/>
                <a:gd name="T114" fmla="*/ 39 w 3625"/>
                <a:gd name="T115" fmla="*/ 1 h 425"/>
                <a:gd name="T116" fmla="*/ 39 w 3625"/>
                <a:gd name="T117" fmla="*/ 1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25" h="425">
                  <a:moveTo>
                    <a:pt x="3620" y="225"/>
                  </a:moveTo>
                  <a:lnTo>
                    <a:pt x="3616" y="226"/>
                  </a:lnTo>
                  <a:lnTo>
                    <a:pt x="3612" y="228"/>
                  </a:lnTo>
                  <a:lnTo>
                    <a:pt x="3606" y="229"/>
                  </a:lnTo>
                  <a:lnTo>
                    <a:pt x="3598" y="231"/>
                  </a:lnTo>
                  <a:lnTo>
                    <a:pt x="3590" y="233"/>
                  </a:lnTo>
                  <a:lnTo>
                    <a:pt x="3581" y="235"/>
                  </a:lnTo>
                  <a:lnTo>
                    <a:pt x="3571" y="238"/>
                  </a:lnTo>
                  <a:lnTo>
                    <a:pt x="3561" y="239"/>
                  </a:lnTo>
                  <a:lnTo>
                    <a:pt x="3551" y="242"/>
                  </a:lnTo>
                  <a:lnTo>
                    <a:pt x="3542" y="243"/>
                  </a:lnTo>
                  <a:lnTo>
                    <a:pt x="3533" y="246"/>
                  </a:lnTo>
                  <a:lnTo>
                    <a:pt x="3525" y="247"/>
                  </a:lnTo>
                  <a:lnTo>
                    <a:pt x="3519" y="248"/>
                  </a:lnTo>
                  <a:lnTo>
                    <a:pt x="3514" y="249"/>
                  </a:lnTo>
                  <a:lnTo>
                    <a:pt x="3511" y="249"/>
                  </a:lnTo>
                  <a:lnTo>
                    <a:pt x="3510" y="251"/>
                  </a:lnTo>
                  <a:lnTo>
                    <a:pt x="3508" y="251"/>
                  </a:lnTo>
                  <a:lnTo>
                    <a:pt x="3503" y="252"/>
                  </a:lnTo>
                  <a:lnTo>
                    <a:pt x="3495" y="253"/>
                  </a:lnTo>
                  <a:lnTo>
                    <a:pt x="3485" y="256"/>
                  </a:lnTo>
                  <a:lnTo>
                    <a:pt x="3471" y="258"/>
                  </a:lnTo>
                  <a:lnTo>
                    <a:pt x="3454" y="262"/>
                  </a:lnTo>
                  <a:lnTo>
                    <a:pt x="3435" y="267"/>
                  </a:lnTo>
                  <a:lnTo>
                    <a:pt x="3413" y="273"/>
                  </a:lnTo>
                  <a:lnTo>
                    <a:pt x="3389" y="279"/>
                  </a:lnTo>
                  <a:lnTo>
                    <a:pt x="3361" y="285"/>
                  </a:lnTo>
                  <a:lnTo>
                    <a:pt x="3330" y="294"/>
                  </a:lnTo>
                  <a:lnTo>
                    <a:pt x="3298" y="302"/>
                  </a:lnTo>
                  <a:lnTo>
                    <a:pt x="3262" y="312"/>
                  </a:lnTo>
                  <a:lnTo>
                    <a:pt x="3225" y="323"/>
                  </a:lnTo>
                  <a:lnTo>
                    <a:pt x="3185" y="336"/>
                  </a:lnTo>
                  <a:lnTo>
                    <a:pt x="3143" y="348"/>
                  </a:lnTo>
                  <a:lnTo>
                    <a:pt x="3099" y="360"/>
                  </a:lnTo>
                  <a:lnTo>
                    <a:pt x="3055" y="372"/>
                  </a:lnTo>
                  <a:lnTo>
                    <a:pt x="3012" y="381"/>
                  </a:lnTo>
                  <a:lnTo>
                    <a:pt x="2970" y="390"/>
                  </a:lnTo>
                  <a:lnTo>
                    <a:pt x="2929" y="396"/>
                  </a:lnTo>
                  <a:lnTo>
                    <a:pt x="2890" y="402"/>
                  </a:lnTo>
                  <a:lnTo>
                    <a:pt x="2853" y="408"/>
                  </a:lnTo>
                  <a:lnTo>
                    <a:pt x="2817" y="413"/>
                  </a:lnTo>
                  <a:lnTo>
                    <a:pt x="2785" y="417"/>
                  </a:lnTo>
                  <a:lnTo>
                    <a:pt x="2755" y="419"/>
                  </a:lnTo>
                  <a:lnTo>
                    <a:pt x="2730" y="420"/>
                  </a:lnTo>
                  <a:lnTo>
                    <a:pt x="2708" y="423"/>
                  </a:lnTo>
                  <a:lnTo>
                    <a:pt x="2691" y="424"/>
                  </a:lnTo>
                  <a:lnTo>
                    <a:pt x="2677" y="424"/>
                  </a:lnTo>
                  <a:lnTo>
                    <a:pt x="2669" y="424"/>
                  </a:lnTo>
                  <a:lnTo>
                    <a:pt x="2667" y="425"/>
                  </a:lnTo>
                  <a:lnTo>
                    <a:pt x="582" y="425"/>
                  </a:lnTo>
                  <a:lnTo>
                    <a:pt x="561" y="424"/>
                  </a:lnTo>
                  <a:lnTo>
                    <a:pt x="539" y="423"/>
                  </a:lnTo>
                  <a:lnTo>
                    <a:pt x="515" y="420"/>
                  </a:lnTo>
                  <a:lnTo>
                    <a:pt x="490" y="418"/>
                  </a:lnTo>
                  <a:lnTo>
                    <a:pt x="464" y="414"/>
                  </a:lnTo>
                  <a:lnTo>
                    <a:pt x="440" y="410"/>
                  </a:lnTo>
                  <a:lnTo>
                    <a:pt x="414" y="405"/>
                  </a:lnTo>
                  <a:lnTo>
                    <a:pt x="389" y="401"/>
                  </a:lnTo>
                  <a:lnTo>
                    <a:pt x="366" y="397"/>
                  </a:lnTo>
                  <a:lnTo>
                    <a:pt x="344" y="392"/>
                  </a:lnTo>
                  <a:lnTo>
                    <a:pt x="326" y="388"/>
                  </a:lnTo>
                  <a:lnTo>
                    <a:pt x="308" y="384"/>
                  </a:lnTo>
                  <a:lnTo>
                    <a:pt x="294" y="382"/>
                  </a:lnTo>
                  <a:lnTo>
                    <a:pt x="284" y="379"/>
                  </a:lnTo>
                  <a:lnTo>
                    <a:pt x="278" y="378"/>
                  </a:lnTo>
                  <a:lnTo>
                    <a:pt x="276" y="378"/>
                  </a:lnTo>
                  <a:lnTo>
                    <a:pt x="226" y="365"/>
                  </a:lnTo>
                  <a:lnTo>
                    <a:pt x="183" y="352"/>
                  </a:lnTo>
                  <a:lnTo>
                    <a:pt x="146" y="338"/>
                  </a:lnTo>
                  <a:lnTo>
                    <a:pt x="114" y="325"/>
                  </a:lnTo>
                  <a:lnTo>
                    <a:pt x="88" y="311"/>
                  </a:lnTo>
                  <a:lnTo>
                    <a:pt x="66" y="297"/>
                  </a:lnTo>
                  <a:lnTo>
                    <a:pt x="48" y="284"/>
                  </a:lnTo>
                  <a:lnTo>
                    <a:pt x="33" y="271"/>
                  </a:lnTo>
                  <a:lnTo>
                    <a:pt x="22" y="260"/>
                  </a:lnTo>
                  <a:lnTo>
                    <a:pt x="14" y="249"/>
                  </a:lnTo>
                  <a:lnTo>
                    <a:pt x="8" y="239"/>
                  </a:lnTo>
                  <a:lnTo>
                    <a:pt x="4" y="230"/>
                  </a:lnTo>
                  <a:lnTo>
                    <a:pt x="1" y="224"/>
                  </a:lnTo>
                  <a:lnTo>
                    <a:pt x="0" y="219"/>
                  </a:lnTo>
                  <a:lnTo>
                    <a:pt x="0" y="215"/>
                  </a:lnTo>
                  <a:lnTo>
                    <a:pt x="0" y="211"/>
                  </a:lnTo>
                  <a:lnTo>
                    <a:pt x="0" y="210"/>
                  </a:lnTo>
                  <a:lnTo>
                    <a:pt x="0" y="206"/>
                  </a:lnTo>
                  <a:lnTo>
                    <a:pt x="1" y="201"/>
                  </a:lnTo>
                  <a:lnTo>
                    <a:pt x="4" y="194"/>
                  </a:lnTo>
                  <a:lnTo>
                    <a:pt x="8" y="185"/>
                  </a:lnTo>
                  <a:lnTo>
                    <a:pt x="14" y="175"/>
                  </a:lnTo>
                  <a:lnTo>
                    <a:pt x="22" y="165"/>
                  </a:lnTo>
                  <a:lnTo>
                    <a:pt x="33" y="153"/>
                  </a:lnTo>
                  <a:lnTo>
                    <a:pt x="48" y="140"/>
                  </a:lnTo>
                  <a:lnTo>
                    <a:pt x="66" y="126"/>
                  </a:lnTo>
                  <a:lnTo>
                    <a:pt x="88" y="113"/>
                  </a:lnTo>
                  <a:lnTo>
                    <a:pt x="114" y="99"/>
                  </a:lnTo>
                  <a:lnTo>
                    <a:pt x="146" y="85"/>
                  </a:lnTo>
                  <a:lnTo>
                    <a:pt x="183" y="72"/>
                  </a:lnTo>
                  <a:lnTo>
                    <a:pt x="226" y="58"/>
                  </a:lnTo>
                  <a:lnTo>
                    <a:pt x="276" y="46"/>
                  </a:lnTo>
                  <a:lnTo>
                    <a:pt x="278" y="45"/>
                  </a:lnTo>
                  <a:lnTo>
                    <a:pt x="284" y="44"/>
                  </a:lnTo>
                  <a:lnTo>
                    <a:pt x="294" y="41"/>
                  </a:lnTo>
                  <a:lnTo>
                    <a:pt x="308" y="39"/>
                  </a:lnTo>
                  <a:lnTo>
                    <a:pt x="326" y="35"/>
                  </a:lnTo>
                  <a:lnTo>
                    <a:pt x="344" y="31"/>
                  </a:lnTo>
                  <a:lnTo>
                    <a:pt x="366" y="27"/>
                  </a:lnTo>
                  <a:lnTo>
                    <a:pt x="389" y="23"/>
                  </a:lnTo>
                  <a:lnTo>
                    <a:pt x="414" y="18"/>
                  </a:lnTo>
                  <a:lnTo>
                    <a:pt x="440" y="14"/>
                  </a:lnTo>
                  <a:lnTo>
                    <a:pt x="464" y="10"/>
                  </a:lnTo>
                  <a:lnTo>
                    <a:pt x="490" y="7"/>
                  </a:lnTo>
                  <a:lnTo>
                    <a:pt x="515" y="4"/>
                  </a:lnTo>
                  <a:lnTo>
                    <a:pt x="539" y="1"/>
                  </a:lnTo>
                  <a:lnTo>
                    <a:pt x="561" y="0"/>
                  </a:lnTo>
                  <a:lnTo>
                    <a:pt x="582" y="0"/>
                  </a:lnTo>
                  <a:lnTo>
                    <a:pt x="2667" y="0"/>
                  </a:lnTo>
                  <a:lnTo>
                    <a:pt x="2669" y="0"/>
                  </a:lnTo>
                  <a:lnTo>
                    <a:pt x="2677" y="0"/>
                  </a:lnTo>
                  <a:lnTo>
                    <a:pt x="2691" y="0"/>
                  </a:lnTo>
                  <a:lnTo>
                    <a:pt x="2708" y="1"/>
                  </a:lnTo>
                  <a:lnTo>
                    <a:pt x="2730" y="3"/>
                  </a:lnTo>
                  <a:lnTo>
                    <a:pt x="2755" y="5"/>
                  </a:lnTo>
                  <a:lnTo>
                    <a:pt x="2785" y="8"/>
                  </a:lnTo>
                  <a:lnTo>
                    <a:pt x="2817" y="12"/>
                  </a:lnTo>
                  <a:lnTo>
                    <a:pt x="2853" y="16"/>
                  </a:lnTo>
                  <a:lnTo>
                    <a:pt x="2890" y="22"/>
                  </a:lnTo>
                  <a:lnTo>
                    <a:pt x="2929" y="28"/>
                  </a:lnTo>
                  <a:lnTo>
                    <a:pt x="2970" y="35"/>
                  </a:lnTo>
                  <a:lnTo>
                    <a:pt x="3012" y="44"/>
                  </a:lnTo>
                  <a:lnTo>
                    <a:pt x="3055" y="54"/>
                  </a:lnTo>
                  <a:lnTo>
                    <a:pt x="3099" y="66"/>
                  </a:lnTo>
                  <a:lnTo>
                    <a:pt x="3143" y="79"/>
                  </a:lnTo>
                  <a:lnTo>
                    <a:pt x="3185" y="90"/>
                  </a:lnTo>
                  <a:lnTo>
                    <a:pt x="3225" y="102"/>
                  </a:lnTo>
                  <a:lnTo>
                    <a:pt x="3262" y="112"/>
                  </a:lnTo>
                  <a:lnTo>
                    <a:pt x="3298" y="122"/>
                  </a:lnTo>
                  <a:lnTo>
                    <a:pt x="3330" y="131"/>
                  </a:lnTo>
                  <a:lnTo>
                    <a:pt x="3361" y="139"/>
                  </a:lnTo>
                  <a:lnTo>
                    <a:pt x="3389" y="145"/>
                  </a:lnTo>
                  <a:lnTo>
                    <a:pt x="3413" y="152"/>
                  </a:lnTo>
                  <a:lnTo>
                    <a:pt x="3435" y="157"/>
                  </a:lnTo>
                  <a:lnTo>
                    <a:pt x="3454" y="162"/>
                  </a:lnTo>
                  <a:lnTo>
                    <a:pt x="3471" y="166"/>
                  </a:lnTo>
                  <a:lnTo>
                    <a:pt x="3485" y="168"/>
                  </a:lnTo>
                  <a:lnTo>
                    <a:pt x="3495" y="171"/>
                  </a:lnTo>
                  <a:lnTo>
                    <a:pt x="3503" y="172"/>
                  </a:lnTo>
                  <a:lnTo>
                    <a:pt x="3508" y="174"/>
                  </a:lnTo>
                  <a:lnTo>
                    <a:pt x="3510" y="175"/>
                  </a:lnTo>
                  <a:lnTo>
                    <a:pt x="3511" y="175"/>
                  </a:lnTo>
                  <a:lnTo>
                    <a:pt x="3514" y="175"/>
                  </a:lnTo>
                  <a:lnTo>
                    <a:pt x="3519" y="176"/>
                  </a:lnTo>
                  <a:lnTo>
                    <a:pt x="3525" y="177"/>
                  </a:lnTo>
                  <a:lnTo>
                    <a:pt x="3532" y="179"/>
                  </a:lnTo>
                  <a:lnTo>
                    <a:pt x="3542" y="180"/>
                  </a:lnTo>
                  <a:lnTo>
                    <a:pt x="3551" y="183"/>
                  </a:lnTo>
                  <a:lnTo>
                    <a:pt x="3561" y="184"/>
                  </a:lnTo>
                  <a:lnTo>
                    <a:pt x="3570" y="186"/>
                  </a:lnTo>
                  <a:lnTo>
                    <a:pt x="3579" y="189"/>
                  </a:lnTo>
                  <a:lnTo>
                    <a:pt x="3589" y="190"/>
                  </a:lnTo>
                  <a:lnTo>
                    <a:pt x="3598" y="193"/>
                  </a:lnTo>
                  <a:lnTo>
                    <a:pt x="3605" y="194"/>
                  </a:lnTo>
                  <a:lnTo>
                    <a:pt x="3611" y="197"/>
                  </a:lnTo>
                  <a:lnTo>
                    <a:pt x="3615" y="198"/>
                  </a:lnTo>
                  <a:lnTo>
                    <a:pt x="3618" y="201"/>
                  </a:lnTo>
                  <a:lnTo>
                    <a:pt x="3620" y="201"/>
                  </a:lnTo>
                  <a:lnTo>
                    <a:pt x="3621" y="202"/>
                  </a:lnTo>
                  <a:lnTo>
                    <a:pt x="3622" y="203"/>
                  </a:lnTo>
                  <a:lnTo>
                    <a:pt x="3623" y="204"/>
                  </a:lnTo>
                  <a:lnTo>
                    <a:pt x="3623" y="206"/>
                  </a:lnTo>
                  <a:lnTo>
                    <a:pt x="3624" y="208"/>
                  </a:lnTo>
                  <a:lnTo>
                    <a:pt x="3625" y="210"/>
                  </a:lnTo>
                  <a:lnTo>
                    <a:pt x="3625" y="212"/>
                  </a:lnTo>
                  <a:lnTo>
                    <a:pt x="3625" y="213"/>
                  </a:lnTo>
                  <a:lnTo>
                    <a:pt x="3625" y="216"/>
                  </a:lnTo>
                  <a:lnTo>
                    <a:pt x="3625" y="217"/>
                  </a:lnTo>
                  <a:lnTo>
                    <a:pt x="3623" y="220"/>
                  </a:lnTo>
                  <a:lnTo>
                    <a:pt x="3622" y="222"/>
                  </a:lnTo>
                  <a:lnTo>
                    <a:pt x="3620" y="225"/>
                  </a:lnTo>
                  <a:close/>
                </a:path>
              </a:pathLst>
            </a:custGeom>
            <a:noFill/>
            <a:ln w="1651">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6" name="Line 206"/>
            <p:cNvSpPr>
              <a:spLocks noChangeShapeType="1"/>
            </p:cNvSpPr>
            <p:nvPr/>
          </p:nvSpPr>
          <p:spPr bwMode="auto">
            <a:xfrm flipV="1">
              <a:off x="1774" y="1465"/>
              <a:ext cx="133"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17" name="Freeform 207"/>
            <p:cNvSpPr>
              <a:spLocks/>
            </p:cNvSpPr>
            <p:nvPr/>
          </p:nvSpPr>
          <p:spPr bwMode="auto">
            <a:xfrm>
              <a:off x="1907" y="1459"/>
              <a:ext cx="13" cy="6"/>
            </a:xfrm>
            <a:custGeom>
              <a:avLst/>
              <a:gdLst>
                <a:gd name="T0" fmla="*/ 0 w 42"/>
                <a:gd name="T1" fmla="*/ 0 h 22"/>
                <a:gd name="T2" fmla="*/ 0 w 42"/>
                <a:gd name="T3" fmla="*/ 0 h 22"/>
                <a:gd name="T4" fmla="*/ 0 w 42"/>
                <a:gd name="T5" fmla="*/ 0 h 22"/>
                <a:gd name="T6" fmla="*/ 0 w 42"/>
                <a:gd name="T7" fmla="*/ 0 h 22"/>
                <a:gd name="T8" fmla="*/ 0 w 42"/>
                <a:gd name="T9" fmla="*/ 0 h 22"/>
                <a:gd name="T10" fmla="*/ 0 w 42"/>
                <a:gd name="T11" fmla="*/ 0 h 22"/>
                <a:gd name="T12" fmla="*/ 0 w 42"/>
                <a:gd name="T13" fmla="*/ 0 h 22"/>
                <a:gd name="T14" fmla="*/ 0 w 42"/>
                <a:gd name="T15" fmla="*/ 0 h 22"/>
                <a:gd name="T16" fmla="*/ 0 w 42"/>
                <a:gd name="T17" fmla="*/ 0 h 22"/>
                <a:gd name="T18" fmla="*/ 0 w 42"/>
                <a:gd name="T19" fmla="*/ 0 h 22"/>
                <a:gd name="T20" fmla="*/ 0 w 42"/>
                <a:gd name="T21" fmla="*/ 0 h 22"/>
                <a:gd name="T22" fmla="*/ 0 w 42"/>
                <a:gd name="T23" fmla="*/ 0 h 22"/>
                <a:gd name="T24" fmla="*/ 0 w 42"/>
                <a:gd name="T25" fmla="*/ 0 h 22"/>
                <a:gd name="T26" fmla="*/ 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22">
                  <a:moveTo>
                    <a:pt x="0" y="22"/>
                  </a:moveTo>
                  <a:lnTo>
                    <a:pt x="0" y="21"/>
                  </a:lnTo>
                  <a:lnTo>
                    <a:pt x="2" y="20"/>
                  </a:lnTo>
                  <a:lnTo>
                    <a:pt x="3" y="18"/>
                  </a:lnTo>
                  <a:lnTo>
                    <a:pt x="5" y="17"/>
                  </a:lnTo>
                  <a:lnTo>
                    <a:pt x="8" y="14"/>
                  </a:lnTo>
                  <a:lnTo>
                    <a:pt x="11" y="13"/>
                  </a:lnTo>
                  <a:lnTo>
                    <a:pt x="14" y="11"/>
                  </a:lnTo>
                  <a:lnTo>
                    <a:pt x="17" y="8"/>
                  </a:lnTo>
                  <a:lnTo>
                    <a:pt x="20" y="7"/>
                  </a:lnTo>
                  <a:lnTo>
                    <a:pt x="24" y="4"/>
                  </a:lnTo>
                  <a:lnTo>
                    <a:pt x="27" y="3"/>
                  </a:lnTo>
                  <a:lnTo>
                    <a:pt x="31" y="2"/>
                  </a:lnTo>
                  <a:lnTo>
                    <a:pt x="34" y="0"/>
                  </a:lnTo>
                  <a:lnTo>
                    <a:pt x="38" y="0"/>
                  </a:lnTo>
                  <a:lnTo>
                    <a:pt x="4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8" name="Freeform 208"/>
            <p:cNvSpPr>
              <a:spLocks/>
            </p:cNvSpPr>
            <p:nvPr/>
          </p:nvSpPr>
          <p:spPr bwMode="auto">
            <a:xfrm>
              <a:off x="1920" y="1459"/>
              <a:ext cx="36" cy="1"/>
            </a:xfrm>
            <a:custGeom>
              <a:avLst/>
              <a:gdLst>
                <a:gd name="T0" fmla="*/ 0 w 110"/>
                <a:gd name="T1" fmla="*/ 0 h 1"/>
                <a:gd name="T2" fmla="*/ 0 w 110"/>
                <a:gd name="T3" fmla="*/ 0 h 1"/>
                <a:gd name="T4" fmla="*/ 0 w 110"/>
                <a:gd name="T5" fmla="*/ 0 h 1"/>
                <a:gd name="T6" fmla="*/ 0 w 110"/>
                <a:gd name="T7" fmla="*/ 0 h 1"/>
                <a:gd name="T8" fmla="*/ 0 w 110"/>
                <a:gd name="T9" fmla="*/ 0 h 1"/>
                <a:gd name="T10" fmla="*/ 0 w 110"/>
                <a:gd name="T11" fmla="*/ 0 h 1"/>
                <a:gd name="T12" fmla="*/ 1 w 110"/>
                <a:gd name="T13" fmla="*/ 0 h 1"/>
                <a:gd name="T14" fmla="*/ 1 w 110"/>
                <a:gd name="T15" fmla="*/ 0 h 1"/>
                <a:gd name="T16" fmla="*/ 1 w 110"/>
                <a:gd name="T17" fmla="*/ 0 h 1"/>
                <a:gd name="T18" fmla="*/ 1 w 110"/>
                <a:gd name="T19" fmla="*/ 0 h 1"/>
                <a:gd name="T20" fmla="*/ 1 w 110"/>
                <a:gd name="T21" fmla="*/ 0 h 1"/>
                <a:gd name="T22" fmla="*/ 1 w 110"/>
                <a:gd name="T23" fmla="*/ 0 h 1"/>
                <a:gd name="T24" fmla="*/ 1 w 110"/>
                <a:gd name="T25" fmla="*/ 0 h 1"/>
                <a:gd name="T26" fmla="*/ 1 w 110"/>
                <a:gd name="T27" fmla="*/ 0 h 1"/>
                <a:gd name="T28" fmla="*/ 1 w 110"/>
                <a:gd name="T29" fmla="*/ 0 h 1"/>
                <a:gd name="T30" fmla="*/ 1 w 110"/>
                <a:gd name="T31" fmla="*/ 0 h 1"/>
                <a:gd name="T32" fmla="*/ 1 w 1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1">
                  <a:moveTo>
                    <a:pt x="0" y="0"/>
                  </a:moveTo>
                  <a:lnTo>
                    <a:pt x="5" y="0"/>
                  </a:lnTo>
                  <a:lnTo>
                    <a:pt x="11" y="0"/>
                  </a:lnTo>
                  <a:lnTo>
                    <a:pt x="18" y="0"/>
                  </a:lnTo>
                  <a:lnTo>
                    <a:pt x="26" y="0"/>
                  </a:lnTo>
                  <a:lnTo>
                    <a:pt x="34" y="0"/>
                  </a:lnTo>
                  <a:lnTo>
                    <a:pt x="44" y="0"/>
                  </a:lnTo>
                  <a:lnTo>
                    <a:pt x="53" y="0"/>
                  </a:lnTo>
                  <a:lnTo>
                    <a:pt x="63" y="0"/>
                  </a:lnTo>
                  <a:lnTo>
                    <a:pt x="71" y="0"/>
                  </a:lnTo>
                  <a:lnTo>
                    <a:pt x="80" y="0"/>
                  </a:lnTo>
                  <a:lnTo>
                    <a:pt x="89" y="0"/>
                  </a:lnTo>
                  <a:lnTo>
                    <a:pt x="96" y="0"/>
                  </a:lnTo>
                  <a:lnTo>
                    <a:pt x="101" y="0"/>
                  </a:lnTo>
                  <a:lnTo>
                    <a:pt x="106" y="0"/>
                  </a:lnTo>
                  <a:lnTo>
                    <a:pt x="109" y="0"/>
                  </a:lnTo>
                  <a:lnTo>
                    <a:pt x="11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19" name="Line 209"/>
            <p:cNvSpPr>
              <a:spLocks noChangeShapeType="1"/>
            </p:cNvSpPr>
            <p:nvPr/>
          </p:nvSpPr>
          <p:spPr bwMode="auto">
            <a:xfrm flipH="1">
              <a:off x="1907" y="1459"/>
              <a:ext cx="49" cy="1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0" name="Freeform 210"/>
            <p:cNvSpPr>
              <a:spLocks/>
            </p:cNvSpPr>
            <p:nvPr/>
          </p:nvSpPr>
          <p:spPr bwMode="auto">
            <a:xfrm>
              <a:off x="1864" y="1484"/>
              <a:ext cx="86" cy="145"/>
            </a:xfrm>
            <a:custGeom>
              <a:avLst/>
              <a:gdLst>
                <a:gd name="T0" fmla="*/ 0 w 263"/>
                <a:gd name="T1" fmla="*/ 2 h 582"/>
                <a:gd name="T2" fmla="*/ 3 w 263"/>
                <a:gd name="T3" fmla="*/ 0 h 582"/>
                <a:gd name="T4" fmla="*/ 3 w 263"/>
                <a:gd name="T5" fmla="*/ 0 h 582"/>
                <a:gd name="T6" fmla="*/ 0 60000 65536"/>
                <a:gd name="T7" fmla="*/ 0 60000 65536"/>
                <a:gd name="T8" fmla="*/ 0 60000 65536"/>
              </a:gdLst>
              <a:ahLst/>
              <a:cxnLst>
                <a:cxn ang="T6">
                  <a:pos x="T0" y="T1"/>
                </a:cxn>
                <a:cxn ang="T7">
                  <a:pos x="T2" y="T3"/>
                </a:cxn>
                <a:cxn ang="T8">
                  <a:pos x="T4" y="T5"/>
                </a:cxn>
              </a:cxnLst>
              <a:rect l="0" t="0" r="r" b="b"/>
              <a:pathLst>
                <a:path w="263" h="582">
                  <a:moveTo>
                    <a:pt x="0" y="582"/>
                  </a:moveTo>
                  <a:lnTo>
                    <a:pt x="213" y="0"/>
                  </a:lnTo>
                  <a:lnTo>
                    <a:pt x="263"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21" name="Freeform 211"/>
            <p:cNvSpPr>
              <a:spLocks/>
            </p:cNvSpPr>
            <p:nvPr/>
          </p:nvSpPr>
          <p:spPr bwMode="auto">
            <a:xfrm>
              <a:off x="1890" y="1576"/>
              <a:ext cx="31" cy="5"/>
            </a:xfrm>
            <a:custGeom>
              <a:avLst/>
              <a:gdLst>
                <a:gd name="T0" fmla="*/ 0 w 95"/>
                <a:gd name="T1" fmla="*/ 0 h 23"/>
                <a:gd name="T2" fmla="*/ 0 w 95"/>
                <a:gd name="T3" fmla="*/ 0 h 23"/>
                <a:gd name="T4" fmla="*/ 1 w 95"/>
                <a:gd name="T5" fmla="*/ 0 h 23"/>
                <a:gd name="T6" fmla="*/ 0 60000 65536"/>
                <a:gd name="T7" fmla="*/ 0 60000 65536"/>
                <a:gd name="T8" fmla="*/ 0 60000 65536"/>
              </a:gdLst>
              <a:ahLst/>
              <a:cxnLst>
                <a:cxn ang="T6">
                  <a:pos x="T0" y="T1"/>
                </a:cxn>
                <a:cxn ang="T7">
                  <a:pos x="T2" y="T3"/>
                </a:cxn>
                <a:cxn ang="T8">
                  <a:pos x="T4" y="T5"/>
                </a:cxn>
              </a:cxnLst>
              <a:rect l="0" t="0" r="r" b="b"/>
              <a:pathLst>
                <a:path w="95" h="23">
                  <a:moveTo>
                    <a:pt x="0" y="0"/>
                  </a:moveTo>
                  <a:lnTo>
                    <a:pt x="19" y="23"/>
                  </a:lnTo>
                  <a:lnTo>
                    <a:pt x="95" y="2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22" name="Line 212"/>
            <p:cNvSpPr>
              <a:spLocks noChangeShapeType="1"/>
            </p:cNvSpPr>
            <p:nvPr/>
          </p:nvSpPr>
          <p:spPr bwMode="auto">
            <a:xfrm>
              <a:off x="1907" y="1465"/>
              <a:ext cx="4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3" name="Freeform 213"/>
            <p:cNvSpPr>
              <a:spLocks/>
            </p:cNvSpPr>
            <p:nvPr/>
          </p:nvSpPr>
          <p:spPr bwMode="auto">
            <a:xfrm>
              <a:off x="1674" y="1637"/>
              <a:ext cx="251" cy="8"/>
            </a:xfrm>
            <a:custGeom>
              <a:avLst/>
              <a:gdLst>
                <a:gd name="T0" fmla="*/ 8 w 779"/>
                <a:gd name="T1" fmla="*/ 0 h 33"/>
                <a:gd name="T2" fmla="*/ 7 w 779"/>
                <a:gd name="T3" fmla="*/ 0 h 33"/>
                <a:gd name="T4" fmla="*/ 6 w 779"/>
                <a:gd name="T5" fmla="*/ 0 h 33"/>
                <a:gd name="T6" fmla="*/ 5 w 779"/>
                <a:gd name="T7" fmla="*/ 0 h 33"/>
                <a:gd name="T8" fmla="*/ 5 w 779"/>
                <a:gd name="T9" fmla="*/ 0 h 33"/>
                <a:gd name="T10" fmla="*/ 4 w 779"/>
                <a:gd name="T11" fmla="*/ 0 h 33"/>
                <a:gd name="T12" fmla="*/ 3 w 779"/>
                <a:gd name="T13" fmla="*/ 0 h 33"/>
                <a:gd name="T14" fmla="*/ 3 w 779"/>
                <a:gd name="T15" fmla="*/ 0 h 33"/>
                <a:gd name="T16" fmla="*/ 2 w 779"/>
                <a:gd name="T17" fmla="*/ 0 h 33"/>
                <a:gd name="T18" fmla="*/ 2 w 779"/>
                <a:gd name="T19" fmla="*/ 0 h 33"/>
                <a:gd name="T20" fmla="*/ 1 w 779"/>
                <a:gd name="T21" fmla="*/ 0 h 33"/>
                <a:gd name="T22" fmla="*/ 1 w 779"/>
                <a:gd name="T23" fmla="*/ 0 h 33"/>
                <a:gd name="T24" fmla="*/ 0 w 779"/>
                <a:gd name="T25" fmla="*/ 0 h 33"/>
                <a:gd name="T26" fmla="*/ 0 w 779"/>
                <a:gd name="T27" fmla="*/ 0 h 33"/>
                <a:gd name="T28" fmla="*/ 0 w 779"/>
                <a:gd name="T29" fmla="*/ 0 h 33"/>
                <a:gd name="T30" fmla="*/ 0 w 779"/>
                <a:gd name="T31" fmla="*/ 0 h 33"/>
                <a:gd name="T32" fmla="*/ 0 w 77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9" h="33">
                  <a:moveTo>
                    <a:pt x="779" y="17"/>
                  </a:moveTo>
                  <a:lnTo>
                    <a:pt x="676" y="9"/>
                  </a:lnTo>
                  <a:lnTo>
                    <a:pt x="582" y="4"/>
                  </a:lnTo>
                  <a:lnTo>
                    <a:pt x="495" y="1"/>
                  </a:lnTo>
                  <a:lnTo>
                    <a:pt x="416" y="0"/>
                  </a:lnTo>
                  <a:lnTo>
                    <a:pt x="346" y="0"/>
                  </a:lnTo>
                  <a:lnTo>
                    <a:pt x="282" y="3"/>
                  </a:lnTo>
                  <a:lnTo>
                    <a:pt x="226" y="5"/>
                  </a:lnTo>
                  <a:lnTo>
                    <a:pt x="175" y="8"/>
                  </a:lnTo>
                  <a:lnTo>
                    <a:pt x="132" y="12"/>
                  </a:lnTo>
                  <a:lnTo>
                    <a:pt x="96" y="15"/>
                  </a:lnTo>
                  <a:lnTo>
                    <a:pt x="65" y="21"/>
                  </a:lnTo>
                  <a:lnTo>
                    <a:pt x="41" y="24"/>
                  </a:lnTo>
                  <a:lnTo>
                    <a:pt x="22" y="27"/>
                  </a:lnTo>
                  <a:lnTo>
                    <a:pt x="9" y="31"/>
                  </a:lnTo>
                  <a:lnTo>
                    <a:pt x="2" y="32"/>
                  </a:lnTo>
                  <a:lnTo>
                    <a:pt x="0" y="3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24" name="Freeform 214"/>
            <p:cNvSpPr>
              <a:spLocks/>
            </p:cNvSpPr>
            <p:nvPr/>
          </p:nvSpPr>
          <p:spPr bwMode="auto">
            <a:xfrm>
              <a:off x="1674" y="1645"/>
              <a:ext cx="251" cy="8"/>
            </a:xfrm>
            <a:custGeom>
              <a:avLst/>
              <a:gdLst>
                <a:gd name="T0" fmla="*/ 0 w 779"/>
                <a:gd name="T1" fmla="*/ 0 h 31"/>
                <a:gd name="T2" fmla="*/ 0 w 779"/>
                <a:gd name="T3" fmla="*/ 0 h 31"/>
                <a:gd name="T4" fmla="*/ 0 w 779"/>
                <a:gd name="T5" fmla="*/ 0 h 31"/>
                <a:gd name="T6" fmla="*/ 0 w 779"/>
                <a:gd name="T7" fmla="*/ 0 h 31"/>
                <a:gd name="T8" fmla="*/ 0 w 779"/>
                <a:gd name="T9" fmla="*/ 0 h 31"/>
                <a:gd name="T10" fmla="*/ 1 w 779"/>
                <a:gd name="T11" fmla="*/ 0 h 31"/>
                <a:gd name="T12" fmla="*/ 1 w 779"/>
                <a:gd name="T13" fmla="*/ 0 h 31"/>
                <a:gd name="T14" fmla="*/ 2 w 779"/>
                <a:gd name="T15" fmla="*/ 0 h 31"/>
                <a:gd name="T16" fmla="*/ 2 w 779"/>
                <a:gd name="T17" fmla="*/ 0 h 31"/>
                <a:gd name="T18" fmla="*/ 3 w 779"/>
                <a:gd name="T19" fmla="*/ 0 h 31"/>
                <a:gd name="T20" fmla="*/ 3 w 779"/>
                <a:gd name="T21" fmla="*/ 0 h 31"/>
                <a:gd name="T22" fmla="*/ 4 w 779"/>
                <a:gd name="T23" fmla="*/ 0 h 31"/>
                <a:gd name="T24" fmla="*/ 5 w 779"/>
                <a:gd name="T25" fmla="*/ 0 h 31"/>
                <a:gd name="T26" fmla="*/ 5 w 779"/>
                <a:gd name="T27" fmla="*/ 0 h 31"/>
                <a:gd name="T28" fmla="*/ 6 w 779"/>
                <a:gd name="T29" fmla="*/ 0 h 31"/>
                <a:gd name="T30" fmla="*/ 7 w 779"/>
                <a:gd name="T31" fmla="*/ 0 h 31"/>
                <a:gd name="T32" fmla="*/ 8 w 77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9" h="31">
                  <a:moveTo>
                    <a:pt x="0" y="0"/>
                  </a:moveTo>
                  <a:lnTo>
                    <a:pt x="2" y="0"/>
                  </a:lnTo>
                  <a:lnTo>
                    <a:pt x="9" y="2"/>
                  </a:lnTo>
                  <a:lnTo>
                    <a:pt x="22" y="6"/>
                  </a:lnTo>
                  <a:lnTo>
                    <a:pt x="41" y="8"/>
                  </a:lnTo>
                  <a:lnTo>
                    <a:pt x="65" y="12"/>
                  </a:lnTo>
                  <a:lnTo>
                    <a:pt x="96" y="16"/>
                  </a:lnTo>
                  <a:lnTo>
                    <a:pt x="132" y="20"/>
                  </a:lnTo>
                  <a:lnTo>
                    <a:pt x="175" y="24"/>
                  </a:lnTo>
                  <a:lnTo>
                    <a:pt x="226" y="27"/>
                  </a:lnTo>
                  <a:lnTo>
                    <a:pt x="282" y="30"/>
                  </a:lnTo>
                  <a:lnTo>
                    <a:pt x="346" y="31"/>
                  </a:lnTo>
                  <a:lnTo>
                    <a:pt x="416" y="31"/>
                  </a:lnTo>
                  <a:lnTo>
                    <a:pt x="495" y="30"/>
                  </a:lnTo>
                  <a:lnTo>
                    <a:pt x="582" y="27"/>
                  </a:lnTo>
                  <a:lnTo>
                    <a:pt x="676" y="22"/>
                  </a:lnTo>
                  <a:lnTo>
                    <a:pt x="779"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25" name="Line 215"/>
            <p:cNvSpPr>
              <a:spLocks noChangeShapeType="1"/>
            </p:cNvSpPr>
            <p:nvPr/>
          </p:nvSpPr>
          <p:spPr bwMode="auto">
            <a:xfrm>
              <a:off x="1512" y="1158"/>
              <a:ext cx="7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6" name="Line 216"/>
            <p:cNvSpPr>
              <a:spLocks noChangeShapeType="1"/>
            </p:cNvSpPr>
            <p:nvPr/>
          </p:nvSpPr>
          <p:spPr bwMode="auto">
            <a:xfrm flipV="1">
              <a:off x="1318" y="1538"/>
              <a:ext cx="18" cy="5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7" name="Line 217"/>
            <p:cNvSpPr>
              <a:spLocks noChangeShapeType="1"/>
            </p:cNvSpPr>
            <p:nvPr/>
          </p:nvSpPr>
          <p:spPr bwMode="auto">
            <a:xfrm flipV="1">
              <a:off x="1341" y="1457"/>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8" name="Line 218"/>
            <p:cNvSpPr>
              <a:spLocks noChangeShapeType="1"/>
            </p:cNvSpPr>
            <p:nvPr/>
          </p:nvSpPr>
          <p:spPr bwMode="auto">
            <a:xfrm flipV="1">
              <a:off x="1356" y="1457"/>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29" name="Freeform 219"/>
            <p:cNvSpPr>
              <a:spLocks/>
            </p:cNvSpPr>
            <p:nvPr/>
          </p:nvSpPr>
          <p:spPr bwMode="auto">
            <a:xfrm>
              <a:off x="1332" y="1466"/>
              <a:ext cx="47" cy="78"/>
            </a:xfrm>
            <a:custGeom>
              <a:avLst/>
              <a:gdLst>
                <a:gd name="T0" fmla="*/ 1 w 146"/>
                <a:gd name="T1" fmla="*/ 1 h 313"/>
                <a:gd name="T2" fmla="*/ 0 w 146"/>
                <a:gd name="T3" fmla="*/ 1 h 313"/>
                <a:gd name="T4" fmla="*/ 1 w 146"/>
                <a:gd name="T5" fmla="*/ 0 h 313"/>
                <a:gd name="T6" fmla="*/ 2 w 146"/>
                <a:gd name="T7" fmla="*/ 0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313">
                  <a:moveTo>
                    <a:pt x="76" y="313"/>
                  </a:moveTo>
                  <a:lnTo>
                    <a:pt x="0" y="284"/>
                  </a:lnTo>
                  <a:lnTo>
                    <a:pt x="70" y="0"/>
                  </a:lnTo>
                  <a:lnTo>
                    <a:pt x="146" y="2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30" name="Line 220"/>
            <p:cNvSpPr>
              <a:spLocks noChangeShapeType="1"/>
            </p:cNvSpPr>
            <p:nvPr/>
          </p:nvSpPr>
          <p:spPr bwMode="auto">
            <a:xfrm flipH="1" flipV="1">
              <a:off x="1343" y="1501"/>
              <a:ext cx="24"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1" name="Freeform 221"/>
            <p:cNvSpPr>
              <a:spLocks/>
            </p:cNvSpPr>
            <p:nvPr/>
          </p:nvSpPr>
          <p:spPr bwMode="auto">
            <a:xfrm>
              <a:off x="1359" y="1457"/>
              <a:ext cx="51" cy="10"/>
            </a:xfrm>
            <a:custGeom>
              <a:avLst/>
              <a:gdLst>
                <a:gd name="T0" fmla="*/ 0 w 158"/>
                <a:gd name="T1" fmla="*/ 0 h 38"/>
                <a:gd name="T2" fmla="*/ 0 w 158"/>
                <a:gd name="T3" fmla="*/ 0 h 38"/>
                <a:gd name="T4" fmla="*/ 2 w 158"/>
                <a:gd name="T5" fmla="*/ 0 h 38"/>
                <a:gd name="T6" fmla="*/ 0 60000 65536"/>
                <a:gd name="T7" fmla="*/ 0 60000 65536"/>
                <a:gd name="T8" fmla="*/ 0 60000 65536"/>
              </a:gdLst>
              <a:ahLst/>
              <a:cxnLst>
                <a:cxn ang="T6">
                  <a:pos x="T0" y="T1"/>
                </a:cxn>
                <a:cxn ang="T7">
                  <a:pos x="T2" y="T3"/>
                </a:cxn>
                <a:cxn ang="T8">
                  <a:pos x="T4" y="T5"/>
                </a:cxn>
              </a:cxnLst>
              <a:rect l="0" t="0" r="r" b="b"/>
              <a:pathLst>
                <a:path w="158" h="38">
                  <a:moveTo>
                    <a:pt x="0" y="38"/>
                  </a:moveTo>
                  <a:lnTo>
                    <a:pt x="9" y="0"/>
                  </a:lnTo>
                  <a:lnTo>
                    <a:pt x="158"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32" name="Freeform 222"/>
            <p:cNvSpPr>
              <a:spLocks/>
            </p:cNvSpPr>
            <p:nvPr/>
          </p:nvSpPr>
          <p:spPr bwMode="auto">
            <a:xfrm>
              <a:off x="1381" y="1428"/>
              <a:ext cx="40" cy="29"/>
            </a:xfrm>
            <a:custGeom>
              <a:avLst/>
              <a:gdLst>
                <a:gd name="T0" fmla="*/ 0 w 122"/>
                <a:gd name="T1" fmla="*/ 1 h 115"/>
                <a:gd name="T2" fmla="*/ 0 w 122"/>
                <a:gd name="T3" fmla="*/ 0 h 115"/>
                <a:gd name="T4" fmla="*/ 1 w 122"/>
                <a:gd name="T5" fmla="*/ 0 h 115"/>
                <a:gd name="T6" fmla="*/ 0 60000 65536"/>
                <a:gd name="T7" fmla="*/ 0 60000 65536"/>
                <a:gd name="T8" fmla="*/ 0 60000 65536"/>
              </a:gdLst>
              <a:ahLst/>
              <a:cxnLst>
                <a:cxn ang="T6">
                  <a:pos x="T0" y="T1"/>
                </a:cxn>
                <a:cxn ang="T7">
                  <a:pos x="T2" y="T3"/>
                </a:cxn>
                <a:cxn ang="T8">
                  <a:pos x="T4" y="T5"/>
                </a:cxn>
              </a:cxnLst>
              <a:rect l="0" t="0" r="r" b="b"/>
              <a:pathLst>
                <a:path w="122" h="115">
                  <a:moveTo>
                    <a:pt x="0" y="115"/>
                  </a:moveTo>
                  <a:lnTo>
                    <a:pt x="0" y="0"/>
                  </a:lnTo>
                  <a:lnTo>
                    <a:pt x="12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33" name="Line 223"/>
            <p:cNvSpPr>
              <a:spLocks noChangeShapeType="1"/>
            </p:cNvSpPr>
            <p:nvPr/>
          </p:nvSpPr>
          <p:spPr bwMode="auto">
            <a:xfrm flipV="1">
              <a:off x="1381" y="1418"/>
              <a:ext cx="8"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4" name="Line 224"/>
            <p:cNvSpPr>
              <a:spLocks noChangeShapeType="1"/>
            </p:cNvSpPr>
            <p:nvPr/>
          </p:nvSpPr>
          <p:spPr bwMode="auto">
            <a:xfrm flipV="1">
              <a:off x="1398" y="1299"/>
              <a:ext cx="88" cy="1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5" name="Line 225"/>
            <p:cNvSpPr>
              <a:spLocks noChangeShapeType="1"/>
            </p:cNvSpPr>
            <p:nvPr/>
          </p:nvSpPr>
          <p:spPr bwMode="auto">
            <a:xfrm flipH="1" flipV="1">
              <a:off x="1403" y="1391"/>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6" name="Line 226"/>
            <p:cNvSpPr>
              <a:spLocks noChangeShapeType="1"/>
            </p:cNvSpPr>
            <p:nvPr/>
          </p:nvSpPr>
          <p:spPr bwMode="auto">
            <a:xfrm flipH="1" flipV="1">
              <a:off x="1421" y="1365"/>
              <a:ext cx="14"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7" name="Line 227"/>
            <p:cNvSpPr>
              <a:spLocks noChangeShapeType="1"/>
            </p:cNvSpPr>
            <p:nvPr/>
          </p:nvSpPr>
          <p:spPr bwMode="auto">
            <a:xfrm flipH="1" flipV="1">
              <a:off x="1440" y="1338"/>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38" name="Freeform 228"/>
            <p:cNvSpPr>
              <a:spLocks/>
            </p:cNvSpPr>
            <p:nvPr/>
          </p:nvSpPr>
          <p:spPr bwMode="auto">
            <a:xfrm>
              <a:off x="1385" y="1312"/>
              <a:ext cx="86" cy="112"/>
            </a:xfrm>
            <a:custGeom>
              <a:avLst/>
              <a:gdLst>
                <a:gd name="T0" fmla="*/ 3 w 265"/>
                <a:gd name="T1" fmla="*/ 0 h 448"/>
                <a:gd name="T2" fmla="*/ 2 w 265"/>
                <a:gd name="T3" fmla="*/ 0 h 448"/>
                <a:gd name="T4" fmla="*/ 2 w 265"/>
                <a:gd name="T5" fmla="*/ 0 h 448"/>
                <a:gd name="T6" fmla="*/ 0 w 265"/>
                <a:gd name="T7" fmla="*/ 2 h 448"/>
                <a:gd name="T8" fmla="*/ 1 w 265"/>
                <a:gd name="T9" fmla="*/ 2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448">
                  <a:moveTo>
                    <a:pt x="265" y="36"/>
                  </a:moveTo>
                  <a:lnTo>
                    <a:pt x="223" y="0"/>
                  </a:lnTo>
                  <a:lnTo>
                    <a:pt x="221" y="2"/>
                  </a:lnTo>
                  <a:lnTo>
                    <a:pt x="0" y="412"/>
                  </a:lnTo>
                  <a:lnTo>
                    <a:pt x="42" y="44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39" name="Freeform 229"/>
            <p:cNvSpPr>
              <a:spLocks/>
            </p:cNvSpPr>
            <p:nvPr/>
          </p:nvSpPr>
          <p:spPr bwMode="auto">
            <a:xfrm>
              <a:off x="1461" y="1300"/>
              <a:ext cx="36" cy="13"/>
            </a:xfrm>
            <a:custGeom>
              <a:avLst/>
              <a:gdLst>
                <a:gd name="T0" fmla="*/ 0 w 115"/>
                <a:gd name="T1" fmla="*/ 0 h 54"/>
                <a:gd name="T2" fmla="*/ 0 w 115"/>
                <a:gd name="T3" fmla="*/ 0 h 54"/>
                <a:gd name="T4" fmla="*/ 1 w 115"/>
                <a:gd name="T5" fmla="*/ 0 h 54"/>
                <a:gd name="T6" fmla="*/ 0 60000 65536"/>
                <a:gd name="T7" fmla="*/ 0 60000 65536"/>
                <a:gd name="T8" fmla="*/ 0 60000 65536"/>
              </a:gdLst>
              <a:ahLst/>
              <a:cxnLst>
                <a:cxn ang="T6">
                  <a:pos x="T0" y="T1"/>
                </a:cxn>
                <a:cxn ang="T7">
                  <a:pos x="T2" y="T3"/>
                </a:cxn>
                <a:cxn ang="T8">
                  <a:pos x="T4" y="T5"/>
                </a:cxn>
              </a:cxnLst>
              <a:rect l="0" t="0" r="r" b="b"/>
              <a:pathLst>
                <a:path w="115" h="54">
                  <a:moveTo>
                    <a:pt x="0" y="54"/>
                  </a:moveTo>
                  <a:lnTo>
                    <a:pt x="27" y="0"/>
                  </a:lnTo>
                  <a:lnTo>
                    <a:pt x="11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40" name="Line 230"/>
            <p:cNvSpPr>
              <a:spLocks noChangeShapeType="1"/>
            </p:cNvSpPr>
            <p:nvPr/>
          </p:nvSpPr>
          <p:spPr bwMode="auto">
            <a:xfrm flipV="1">
              <a:off x="1410" y="1299"/>
              <a:ext cx="82" cy="1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41" name="Freeform 231"/>
            <p:cNvSpPr>
              <a:spLocks/>
            </p:cNvSpPr>
            <p:nvPr/>
          </p:nvSpPr>
          <p:spPr bwMode="auto">
            <a:xfrm>
              <a:off x="1474" y="1175"/>
              <a:ext cx="99" cy="124"/>
            </a:xfrm>
            <a:custGeom>
              <a:avLst/>
              <a:gdLst>
                <a:gd name="T0" fmla="*/ 0 w 302"/>
                <a:gd name="T1" fmla="*/ 2 h 497"/>
                <a:gd name="T2" fmla="*/ 3 w 302"/>
                <a:gd name="T3" fmla="*/ 0 h 497"/>
                <a:gd name="T4" fmla="*/ 3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0" y="497"/>
                  </a:moveTo>
                  <a:lnTo>
                    <a:pt x="259" y="0"/>
                  </a:lnTo>
                  <a:lnTo>
                    <a:pt x="30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42" name="Freeform 232"/>
            <p:cNvSpPr>
              <a:spLocks/>
            </p:cNvSpPr>
            <p:nvPr/>
          </p:nvSpPr>
          <p:spPr bwMode="auto">
            <a:xfrm>
              <a:off x="1581" y="1156"/>
              <a:ext cx="43" cy="2"/>
            </a:xfrm>
            <a:custGeom>
              <a:avLst/>
              <a:gdLst>
                <a:gd name="T0" fmla="*/ 0 w 132"/>
                <a:gd name="T1" fmla="*/ 0 h 9"/>
                <a:gd name="T2" fmla="*/ 0 w 132"/>
                <a:gd name="T3" fmla="*/ 0 h 9"/>
                <a:gd name="T4" fmla="*/ 0 w 132"/>
                <a:gd name="T5" fmla="*/ 0 h 9"/>
                <a:gd name="T6" fmla="*/ 0 w 132"/>
                <a:gd name="T7" fmla="*/ 0 h 9"/>
                <a:gd name="T8" fmla="*/ 0 w 132"/>
                <a:gd name="T9" fmla="*/ 0 h 9"/>
                <a:gd name="T10" fmla="*/ 0 w 132"/>
                <a:gd name="T11" fmla="*/ 0 h 9"/>
                <a:gd name="T12" fmla="*/ 0 w 132"/>
                <a:gd name="T13" fmla="*/ 0 h 9"/>
                <a:gd name="T14" fmla="*/ 1 w 132"/>
                <a:gd name="T15" fmla="*/ 0 h 9"/>
                <a:gd name="T16" fmla="*/ 1 w 132"/>
                <a:gd name="T17" fmla="*/ 0 h 9"/>
                <a:gd name="T18" fmla="*/ 1 w 132"/>
                <a:gd name="T19" fmla="*/ 0 h 9"/>
                <a:gd name="T20" fmla="*/ 1 w 132"/>
                <a:gd name="T21" fmla="*/ 0 h 9"/>
                <a:gd name="T22" fmla="*/ 1 w 132"/>
                <a:gd name="T23" fmla="*/ 0 h 9"/>
                <a:gd name="T24" fmla="*/ 1 w 132"/>
                <a:gd name="T25" fmla="*/ 0 h 9"/>
                <a:gd name="T26" fmla="*/ 1 w 132"/>
                <a:gd name="T27" fmla="*/ 0 h 9"/>
                <a:gd name="T28" fmla="*/ 1 w 132"/>
                <a:gd name="T29" fmla="*/ 0 h 9"/>
                <a:gd name="T30" fmla="*/ 2 w 13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9">
                  <a:moveTo>
                    <a:pt x="0" y="9"/>
                  </a:moveTo>
                  <a:lnTo>
                    <a:pt x="3" y="9"/>
                  </a:lnTo>
                  <a:lnTo>
                    <a:pt x="8" y="9"/>
                  </a:lnTo>
                  <a:lnTo>
                    <a:pt x="13" y="9"/>
                  </a:lnTo>
                  <a:lnTo>
                    <a:pt x="20" y="9"/>
                  </a:lnTo>
                  <a:lnTo>
                    <a:pt x="28" y="9"/>
                  </a:lnTo>
                  <a:lnTo>
                    <a:pt x="36" y="9"/>
                  </a:lnTo>
                  <a:lnTo>
                    <a:pt x="47" y="9"/>
                  </a:lnTo>
                  <a:lnTo>
                    <a:pt x="57" y="9"/>
                  </a:lnTo>
                  <a:lnTo>
                    <a:pt x="67" y="8"/>
                  </a:lnTo>
                  <a:lnTo>
                    <a:pt x="78" y="8"/>
                  </a:lnTo>
                  <a:lnTo>
                    <a:pt x="89" y="7"/>
                  </a:lnTo>
                  <a:lnTo>
                    <a:pt x="100" y="5"/>
                  </a:lnTo>
                  <a:lnTo>
                    <a:pt x="111" y="4"/>
                  </a:lnTo>
                  <a:lnTo>
                    <a:pt x="122" y="1"/>
                  </a:lnTo>
                  <a:lnTo>
                    <a:pt x="13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43" name="Freeform 233"/>
            <p:cNvSpPr>
              <a:spLocks/>
            </p:cNvSpPr>
            <p:nvPr/>
          </p:nvSpPr>
          <p:spPr bwMode="auto">
            <a:xfrm>
              <a:off x="1583" y="1151"/>
              <a:ext cx="41" cy="5"/>
            </a:xfrm>
            <a:custGeom>
              <a:avLst/>
              <a:gdLst>
                <a:gd name="T0" fmla="*/ 1 w 125"/>
                <a:gd name="T1" fmla="*/ 0 h 19"/>
                <a:gd name="T2" fmla="*/ 1 w 125"/>
                <a:gd name="T3" fmla="*/ 0 h 19"/>
                <a:gd name="T4" fmla="*/ 1 w 125"/>
                <a:gd name="T5" fmla="*/ 0 h 19"/>
                <a:gd name="T6" fmla="*/ 1 w 125"/>
                <a:gd name="T7" fmla="*/ 0 h 19"/>
                <a:gd name="T8" fmla="*/ 1 w 125"/>
                <a:gd name="T9" fmla="*/ 0 h 19"/>
                <a:gd name="T10" fmla="*/ 1 w 125"/>
                <a:gd name="T11" fmla="*/ 0 h 19"/>
                <a:gd name="T12" fmla="*/ 1 w 125"/>
                <a:gd name="T13" fmla="*/ 0 h 19"/>
                <a:gd name="T14" fmla="*/ 1 w 125"/>
                <a:gd name="T15" fmla="*/ 0 h 19"/>
                <a:gd name="T16" fmla="*/ 1 w 125"/>
                <a:gd name="T17" fmla="*/ 0 h 19"/>
                <a:gd name="T18" fmla="*/ 1 w 125"/>
                <a:gd name="T19" fmla="*/ 0 h 19"/>
                <a:gd name="T20" fmla="*/ 1 w 125"/>
                <a:gd name="T21" fmla="*/ 0 h 19"/>
                <a:gd name="T22" fmla="*/ 1 w 125"/>
                <a:gd name="T23" fmla="*/ 0 h 19"/>
                <a:gd name="T24" fmla="*/ 1 w 125"/>
                <a:gd name="T25" fmla="*/ 0 h 19"/>
                <a:gd name="T26" fmla="*/ 0 w 125"/>
                <a:gd name="T27" fmla="*/ 0 h 19"/>
                <a:gd name="T28" fmla="*/ 0 w 125"/>
                <a:gd name="T29" fmla="*/ 0 h 19"/>
                <a:gd name="T30" fmla="*/ 0 w 125"/>
                <a:gd name="T31" fmla="*/ 0 h 19"/>
                <a:gd name="T32" fmla="*/ 0 w 12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9">
                  <a:moveTo>
                    <a:pt x="125" y="19"/>
                  </a:moveTo>
                  <a:lnTo>
                    <a:pt x="124" y="18"/>
                  </a:lnTo>
                  <a:lnTo>
                    <a:pt x="122" y="18"/>
                  </a:lnTo>
                  <a:lnTo>
                    <a:pt x="118" y="17"/>
                  </a:lnTo>
                  <a:lnTo>
                    <a:pt x="112" y="15"/>
                  </a:lnTo>
                  <a:lnTo>
                    <a:pt x="107" y="14"/>
                  </a:lnTo>
                  <a:lnTo>
                    <a:pt x="100" y="13"/>
                  </a:lnTo>
                  <a:lnTo>
                    <a:pt x="92" y="10"/>
                  </a:lnTo>
                  <a:lnTo>
                    <a:pt x="84" y="9"/>
                  </a:lnTo>
                  <a:lnTo>
                    <a:pt x="74" y="8"/>
                  </a:lnTo>
                  <a:lnTo>
                    <a:pt x="64" y="5"/>
                  </a:lnTo>
                  <a:lnTo>
                    <a:pt x="54" y="4"/>
                  </a:lnTo>
                  <a:lnTo>
                    <a:pt x="44" y="2"/>
                  </a:lnTo>
                  <a:lnTo>
                    <a:pt x="32" y="1"/>
                  </a:lnTo>
                  <a:lnTo>
                    <a:pt x="21" y="0"/>
                  </a:lnTo>
                  <a:lnTo>
                    <a:pt x="1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44" name="Freeform 234"/>
            <p:cNvSpPr>
              <a:spLocks/>
            </p:cNvSpPr>
            <p:nvPr/>
          </p:nvSpPr>
          <p:spPr bwMode="auto">
            <a:xfrm>
              <a:off x="846" y="1630"/>
              <a:ext cx="15" cy="13"/>
            </a:xfrm>
            <a:custGeom>
              <a:avLst/>
              <a:gdLst>
                <a:gd name="T0" fmla="*/ 0 w 44"/>
                <a:gd name="T1" fmla="*/ 0 h 54"/>
                <a:gd name="T2" fmla="*/ 1 w 44"/>
                <a:gd name="T3" fmla="*/ 0 h 54"/>
                <a:gd name="T4" fmla="*/ 1 w 44"/>
                <a:gd name="T5" fmla="*/ 0 h 54"/>
                <a:gd name="T6" fmla="*/ 0 w 44"/>
                <a:gd name="T7" fmla="*/ 0 h 54"/>
                <a:gd name="T8" fmla="*/ 0 w 44"/>
                <a:gd name="T9" fmla="*/ 0 h 54"/>
                <a:gd name="T10" fmla="*/ 0 w 44"/>
                <a:gd name="T11" fmla="*/ 0 h 54"/>
                <a:gd name="T12" fmla="*/ 0 w 44"/>
                <a:gd name="T13" fmla="*/ 0 h 54"/>
                <a:gd name="T14" fmla="*/ 0 w 44"/>
                <a:gd name="T15" fmla="*/ 0 h 54"/>
                <a:gd name="T16" fmla="*/ 0 w 44"/>
                <a:gd name="T17" fmla="*/ 0 h 54"/>
                <a:gd name="T18" fmla="*/ 0 w 44"/>
                <a:gd name="T19" fmla="*/ 0 h 54"/>
                <a:gd name="T20" fmla="*/ 0 w 44"/>
                <a:gd name="T21" fmla="*/ 0 h 54"/>
                <a:gd name="T22" fmla="*/ 0 w 44"/>
                <a:gd name="T23" fmla="*/ 0 h 54"/>
                <a:gd name="T24" fmla="*/ 0 w 44"/>
                <a:gd name="T25" fmla="*/ 0 h 54"/>
                <a:gd name="T26" fmla="*/ 0 w 44"/>
                <a:gd name="T27" fmla="*/ 0 h 54"/>
                <a:gd name="T28" fmla="*/ 0 w 44"/>
                <a:gd name="T29" fmla="*/ 0 h 54"/>
                <a:gd name="T30" fmla="*/ 0 w 44"/>
                <a:gd name="T31" fmla="*/ 0 h 54"/>
                <a:gd name="T32" fmla="*/ 0 w 44"/>
                <a:gd name="T33" fmla="*/ 0 h 54"/>
                <a:gd name="T34" fmla="*/ 0 w 44"/>
                <a:gd name="T35" fmla="*/ 0 h 54"/>
                <a:gd name="T36" fmla="*/ 0 w 44"/>
                <a:gd name="T37" fmla="*/ 0 h 54"/>
                <a:gd name="T38" fmla="*/ 0 w 44"/>
                <a:gd name="T39" fmla="*/ 0 h 54"/>
                <a:gd name="T40" fmla="*/ 0 w 44"/>
                <a:gd name="T41" fmla="*/ 0 h 54"/>
                <a:gd name="T42" fmla="*/ 0 w 44"/>
                <a:gd name="T43" fmla="*/ 0 h 54"/>
                <a:gd name="T44" fmla="*/ 0 w 44"/>
                <a:gd name="T45" fmla="*/ 0 h 54"/>
                <a:gd name="T46" fmla="*/ 0 w 44"/>
                <a:gd name="T47" fmla="*/ 0 h 54"/>
                <a:gd name="T48" fmla="*/ 0 w 44"/>
                <a:gd name="T49" fmla="*/ 0 h 54"/>
                <a:gd name="T50" fmla="*/ 0 w 44"/>
                <a:gd name="T51" fmla="*/ 0 h 54"/>
                <a:gd name="T52" fmla="*/ 0 w 44"/>
                <a:gd name="T53" fmla="*/ 0 h 54"/>
                <a:gd name="T54" fmla="*/ 0 w 44"/>
                <a:gd name="T55" fmla="*/ 0 h 54"/>
                <a:gd name="T56" fmla="*/ 0 w 44"/>
                <a:gd name="T57" fmla="*/ 0 h 54"/>
                <a:gd name="T58" fmla="*/ 0 w 44"/>
                <a:gd name="T59" fmla="*/ 0 h 54"/>
                <a:gd name="T60" fmla="*/ 0 w 44"/>
                <a:gd name="T61" fmla="*/ 0 h 54"/>
                <a:gd name="T62" fmla="*/ 0 w 44"/>
                <a:gd name="T63" fmla="*/ 0 h 54"/>
                <a:gd name="T64" fmla="*/ 0 w 44"/>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54">
                  <a:moveTo>
                    <a:pt x="29" y="0"/>
                  </a:moveTo>
                  <a:lnTo>
                    <a:pt x="44" y="24"/>
                  </a:lnTo>
                  <a:lnTo>
                    <a:pt x="41" y="27"/>
                  </a:lnTo>
                  <a:lnTo>
                    <a:pt x="39" y="29"/>
                  </a:lnTo>
                  <a:lnTo>
                    <a:pt x="37" y="32"/>
                  </a:lnTo>
                  <a:lnTo>
                    <a:pt x="35" y="34"/>
                  </a:lnTo>
                  <a:lnTo>
                    <a:pt x="33" y="37"/>
                  </a:lnTo>
                  <a:lnTo>
                    <a:pt x="32" y="40"/>
                  </a:lnTo>
                  <a:lnTo>
                    <a:pt x="31" y="41"/>
                  </a:lnTo>
                  <a:lnTo>
                    <a:pt x="30" y="43"/>
                  </a:lnTo>
                  <a:lnTo>
                    <a:pt x="30" y="46"/>
                  </a:lnTo>
                  <a:lnTo>
                    <a:pt x="29" y="47"/>
                  </a:lnTo>
                  <a:lnTo>
                    <a:pt x="29" y="49"/>
                  </a:lnTo>
                  <a:lnTo>
                    <a:pt x="29" y="50"/>
                  </a:lnTo>
                  <a:lnTo>
                    <a:pt x="29" y="51"/>
                  </a:lnTo>
                  <a:lnTo>
                    <a:pt x="29" y="52"/>
                  </a:lnTo>
                  <a:lnTo>
                    <a:pt x="29" y="54"/>
                  </a:lnTo>
                  <a:lnTo>
                    <a:pt x="1" y="54"/>
                  </a:lnTo>
                  <a:lnTo>
                    <a:pt x="0" y="52"/>
                  </a:lnTo>
                  <a:lnTo>
                    <a:pt x="0" y="51"/>
                  </a:lnTo>
                  <a:lnTo>
                    <a:pt x="0" y="49"/>
                  </a:lnTo>
                  <a:lnTo>
                    <a:pt x="0" y="46"/>
                  </a:lnTo>
                  <a:lnTo>
                    <a:pt x="1" y="43"/>
                  </a:lnTo>
                  <a:lnTo>
                    <a:pt x="1" y="41"/>
                  </a:lnTo>
                  <a:lnTo>
                    <a:pt x="2" y="37"/>
                  </a:lnTo>
                  <a:lnTo>
                    <a:pt x="3" y="33"/>
                  </a:lnTo>
                  <a:lnTo>
                    <a:pt x="5" y="28"/>
                  </a:lnTo>
                  <a:lnTo>
                    <a:pt x="7" y="24"/>
                  </a:lnTo>
                  <a:lnTo>
                    <a:pt x="10" y="19"/>
                  </a:lnTo>
                  <a:lnTo>
                    <a:pt x="13" y="15"/>
                  </a:lnTo>
                  <a:lnTo>
                    <a:pt x="17" y="10"/>
                  </a:lnTo>
                  <a:lnTo>
                    <a:pt x="23" y="5"/>
                  </a:lnTo>
                  <a:lnTo>
                    <a:pt x="29"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45" name="Freeform 235"/>
            <p:cNvSpPr>
              <a:spLocks/>
            </p:cNvSpPr>
            <p:nvPr/>
          </p:nvSpPr>
          <p:spPr bwMode="auto">
            <a:xfrm>
              <a:off x="859" y="1624"/>
              <a:ext cx="9" cy="10"/>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0">
                  <a:moveTo>
                    <a:pt x="0" y="15"/>
                  </a:moveTo>
                  <a:lnTo>
                    <a:pt x="29" y="0"/>
                  </a:lnTo>
                  <a:lnTo>
                    <a:pt x="29" y="32"/>
                  </a:lnTo>
                  <a:lnTo>
                    <a:pt x="15" y="40"/>
                  </a:lnTo>
                  <a:lnTo>
                    <a:pt x="0" y="15"/>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46" name="Freeform 236"/>
            <p:cNvSpPr>
              <a:spLocks/>
            </p:cNvSpPr>
            <p:nvPr/>
          </p:nvSpPr>
          <p:spPr bwMode="auto">
            <a:xfrm>
              <a:off x="870" y="1623"/>
              <a:ext cx="7" cy="8"/>
            </a:xfrm>
            <a:custGeom>
              <a:avLst/>
              <a:gdLst>
                <a:gd name="T0" fmla="*/ 0 w 18"/>
                <a:gd name="T1" fmla="*/ 0 h 30"/>
                <a:gd name="T2" fmla="*/ 0 w 18"/>
                <a:gd name="T3" fmla="*/ 0 h 30"/>
                <a:gd name="T4" fmla="*/ 0 w 18"/>
                <a:gd name="T5" fmla="*/ 0 h 30"/>
                <a:gd name="T6" fmla="*/ 0 w 18"/>
                <a:gd name="T7" fmla="*/ 0 h 30"/>
                <a:gd name="T8" fmla="*/ 0 w 1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30"/>
                  </a:moveTo>
                  <a:lnTo>
                    <a:pt x="0" y="0"/>
                  </a:lnTo>
                  <a:lnTo>
                    <a:pt x="18" y="0"/>
                  </a:lnTo>
                  <a:lnTo>
                    <a:pt x="18" y="23"/>
                  </a:lnTo>
                  <a:lnTo>
                    <a:pt x="0" y="3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47" name="Freeform 237"/>
            <p:cNvSpPr>
              <a:spLocks/>
            </p:cNvSpPr>
            <p:nvPr/>
          </p:nvSpPr>
          <p:spPr bwMode="auto">
            <a:xfrm>
              <a:off x="897" y="1617"/>
              <a:ext cx="9" cy="13"/>
            </a:xfrm>
            <a:custGeom>
              <a:avLst/>
              <a:gdLst>
                <a:gd name="T0" fmla="*/ 0 w 30"/>
                <a:gd name="T1" fmla="*/ 0 h 55"/>
                <a:gd name="T2" fmla="*/ 0 w 30"/>
                <a:gd name="T3" fmla="*/ 0 h 55"/>
                <a:gd name="T4" fmla="*/ 0 w 30"/>
                <a:gd name="T5" fmla="*/ 0 h 55"/>
                <a:gd name="T6" fmla="*/ 0 w 30"/>
                <a:gd name="T7" fmla="*/ 0 h 55"/>
                <a:gd name="T8" fmla="*/ 0 w 30"/>
                <a:gd name="T9" fmla="*/ 0 h 55"/>
                <a:gd name="T10" fmla="*/ 0 w 30"/>
                <a:gd name="T11" fmla="*/ 0 h 55"/>
                <a:gd name="T12" fmla="*/ 0 w 30"/>
                <a:gd name="T13" fmla="*/ 0 h 55"/>
                <a:gd name="T14" fmla="*/ 0 w 30"/>
                <a:gd name="T15" fmla="*/ 0 h 55"/>
                <a:gd name="T16" fmla="*/ 0 w 30"/>
                <a:gd name="T17" fmla="*/ 0 h 55"/>
                <a:gd name="T18" fmla="*/ 0 w 30"/>
                <a:gd name="T19" fmla="*/ 0 h 55"/>
                <a:gd name="T20" fmla="*/ 0 w 30"/>
                <a:gd name="T21" fmla="*/ 0 h 55"/>
                <a:gd name="T22" fmla="*/ 0 w 30"/>
                <a:gd name="T23" fmla="*/ 0 h 55"/>
                <a:gd name="T24" fmla="*/ 0 w 30"/>
                <a:gd name="T25" fmla="*/ 0 h 55"/>
                <a:gd name="T26" fmla="*/ 0 w 30"/>
                <a:gd name="T27" fmla="*/ 0 h 55"/>
                <a:gd name="T28" fmla="*/ 0 w 30"/>
                <a:gd name="T29" fmla="*/ 0 h 55"/>
                <a:gd name="T30" fmla="*/ 0 w 30"/>
                <a:gd name="T31" fmla="*/ 0 h 55"/>
                <a:gd name="T32" fmla="*/ 0 w 30"/>
                <a:gd name="T33" fmla="*/ 0 h 55"/>
                <a:gd name="T34" fmla="*/ 0 w 30"/>
                <a:gd name="T35" fmla="*/ 0 h 55"/>
                <a:gd name="T36" fmla="*/ 0 w 30"/>
                <a:gd name="T37" fmla="*/ 0 h 55"/>
                <a:gd name="T38" fmla="*/ 0 w 30"/>
                <a:gd name="T39" fmla="*/ 0 h 55"/>
                <a:gd name="T40" fmla="*/ 0 w 30"/>
                <a:gd name="T41" fmla="*/ 0 h 55"/>
                <a:gd name="T42" fmla="*/ 0 w 30"/>
                <a:gd name="T43" fmla="*/ 0 h 55"/>
                <a:gd name="T44" fmla="*/ 0 w 30"/>
                <a:gd name="T45" fmla="*/ 0 h 55"/>
                <a:gd name="T46" fmla="*/ 0 w 30"/>
                <a:gd name="T47" fmla="*/ 0 h 55"/>
                <a:gd name="T48" fmla="*/ 0 w 30"/>
                <a:gd name="T49" fmla="*/ 0 h 55"/>
                <a:gd name="T50" fmla="*/ 0 w 30"/>
                <a:gd name="T51" fmla="*/ 0 h 55"/>
                <a:gd name="T52" fmla="*/ 0 w 30"/>
                <a:gd name="T53" fmla="*/ 0 h 55"/>
                <a:gd name="T54" fmla="*/ 0 w 30"/>
                <a:gd name="T55" fmla="*/ 0 h 55"/>
                <a:gd name="T56" fmla="*/ 0 w 30"/>
                <a:gd name="T57" fmla="*/ 0 h 55"/>
                <a:gd name="T58" fmla="*/ 0 w 30"/>
                <a:gd name="T59" fmla="*/ 0 h 55"/>
                <a:gd name="T60" fmla="*/ 0 w 30"/>
                <a:gd name="T61" fmla="*/ 0 h 55"/>
                <a:gd name="T62" fmla="*/ 0 w 30"/>
                <a:gd name="T63" fmla="*/ 0 h 55"/>
                <a:gd name="T64" fmla="*/ 0 w 30"/>
                <a:gd name="T65" fmla="*/ 0 h 55"/>
                <a:gd name="T66" fmla="*/ 0 w 30"/>
                <a:gd name="T67" fmla="*/ 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 h="55">
                  <a:moveTo>
                    <a:pt x="30" y="4"/>
                  </a:moveTo>
                  <a:lnTo>
                    <a:pt x="29" y="3"/>
                  </a:lnTo>
                  <a:lnTo>
                    <a:pt x="29" y="1"/>
                  </a:lnTo>
                  <a:lnTo>
                    <a:pt x="29" y="0"/>
                  </a:lnTo>
                  <a:lnTo>
                    <a:pt x="28" y="0"/>
                  </a:lnTo>
                  <a:lnTo>
                    <a:pt x="27" y="0"/>
                  </a:lnTo>
                  <a:lnTo>
                    <a:pt x="26" y="0"/>
                  </a:lnTo>
                  <a:lnTo>
                    <a:pt x="4" y="5"/>
                  </a:lnTo>
                  <a:lnTo>
                    <a:pt x="3" y="5"/>
                  </a:lnTo>
                  <a:lnTo>
                    <a:pt x="2" y="5"/>
                  </a:lnTo>
                  <a:lnTo>
                    <a:pt x="2" y="7"/>
                  </a:lnTo>
                  <a:lnTo>
                    <a:pt x="1" y="7"/>
                  </a:lnTo>
                  <a:lnTo>
                    <a:pt x="1" y="8"/>
                  </a:lnTo>
                  <a:lnTo>
                    <a:pt x="0" y="8"/>
                  </a:lnTo>
                  <a:lnTo>
                    <a:pt x="0" y="9"/>
                  </a:lnTo>
                  <a:lnTo>
                    <a:pt x="0" y="10"/>
                  </a:lnTo>
                  <a:lnTo>
                    <a:pt x="0" y="12"/>
                  </a:lnTo>
                  <a:lnTo>
                    <a:pt x="0" y="51"/>
                  </a:lnTo>
                  <a:lnTo>
                    <a:pt x="0" y="53"/>
                  </a:lnTo>
                  <a:lnTo>
                    <a:pt x="0" y="54"/>
                  </a:lnTo>
                  <a:lnTo>
                    <a:pt x="1" y="54"/>
                  </a:lnTo>
                  <a:lnTo>
                    <a:pt x="2" y="54"/>
                  </a:lnTo>
                  <a:lnTo>
                    <a:pt x="3" y="54"/>
                  </a:lnTo>
                  <a:lnTo>
                    <a:pt x="4" y="55"/>
                  </a:lnTo>
                  <a:lnTo>
                    <a:pt x="26" y="49"/>
                  </a:lnTo>
                  <a:lnTo>
                    <a:pt x="26" y="48"/>
                  </a:lnTo>
                  <a:lnTo>
                    <a:pt x="27" y="48"/>
                  </a:lnTo>
                  <a:lnTo>
                    <a:pt x="28" y="48"/>
                  </a:lnTo>
                  <a:lnTo>
                    <a:pt x="28" y="46"/>
                  </a:lnTo>
                  <a:lnTo>
                    <a:pt x="29" y="46"/>
                  </a:lnTo>
                  <a:lnTo>
                    <a:pt x="29" y="45"/>
                  </a:lnTo>
                  <a:lnTo>
                    <a:pt x="29" y="44"/>
                  </a:lnTo>
                  <a:lnTo>
                    <a:pt x="30" y="44"/>
                  </a:lnTo>
                  <a:lnTo>
                    <a:pt x="30" y="4"/>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48" name="Freeform 238"/>
            <p:cNvSpPr>
              <a:spLocks/>
            </p:cNvSpPr>
            <p:nvPr/>
          </p:nvSpPr>
          <p:spPr bwMode="auto">
            <a:xfrm>
              <a:off x="961" y="1611"/>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49" name="Freeform 239"/>
            <p:cNvSpPr>
              <a:spLocks/>
            </p:cNvSpPr>
            <p:nvPr/>
          </p:nvSpPr>
          <p:spPr bwMode="auto">
            <a:xfrm>
              <a:off x="969" y="1611"/>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0" name="Freeform 240"/>
            <p:cNvSpPr>
              <a:spLocks/>
            </p:cNvSpPr>
            <p:nvPr/>
          </p:nvSpPr>
          <p:spPr bwMode="auto">
            <a:xfrm>
              <a:off x="980" y="1611"/>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4"/>
                  </a:moveTo>
                  <a:lnTo>
                    <a:pt x="16" y="3"/>
                  </a:lnTo>
                  <a:lnTo>
                    <a:pt x="16" y="2"/>
                  </a:lnTo>
                  <a:lnTo>
                    <a:pt x="16" y="0"/>
                  </a:lnTo>
                  <a:lnTo>
                    <a:pt x="15" y="0"/>
                  </a:lnTo>
                  <a:lnTo>
                    <a:pt x="14" y="0"/>
                  </a:lnTo>
                  <a:lnTo>
                    <a:pt x="13"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1" name="Freeform 241"/>
            <p:cNvSpPr>
              <a:spLocks/>
            </p:cNvSpPr>
            <p:nvPr/>
          </p:nvSpPr>
          <p:spPr bwMode="auto">
            <a:xfrm>
              <a:off x="989" y="1611"/>
              <a:ext cx="5" cy="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w 19"/>
                <a:gd name="T27" fmla="*/ 0 h 13"/>
                <a:gd name="T28" fmla="*/ 0 w 19"/>
                <a:gd name="T29" fmla="*/ 0 h 13"/>
                <a:gd name="T30" fmla="*/ 0 w 19"/>
                <a:gd name="T31" fmla="*/ 0 h 13"/>
                <a:gd name="T32" fmla="*/ 0 w 19"/>
                <a:gd name="T33" fmla="*/ 0 h 13"/>
                <a:gd name="T34" fmla="*/ 0 w 19"/>
                <a:gd name="T35" fmla="*/ 0 h 13"/>
                <a:gd name="T36" fmla="*/ 0 w 19"/>
                <a:gd name="T37" fmla="*/ 0 h 13"/>
                <a:gd name="T38" fmla="*/ 0 w 19"/>
                <a:gd name="T39" fmla="*/ 0 h 13"/>
                <a:gd name="T40" fmla="*/ 0 w 19"/>
                <a:gd name="T41" fmla="*/ 0 h 13"/>
                <a:gd name="T42" fmla="*/ 0 w 19"/>
                <a:gd name="T43" fmla="*/ 0 h 13"/>
                <a:gd name="T44" fmla="*/ 0 w 19"/>
                <a:gd name="T45" fmla="*/ 0 h 13"/>
                <a:gd name="T46" fmla="*/ 0 w 19"/>
                <a:gd name="T47" fmla="*/ 0 h 13"/>
                <a:gd name="T48" fmla="*/ 0 w 19"/>
                <a:gd name="T49" fmla="*/ 0 h 13"/>
                <a:gd name="T50" fmla="*/ 0 w 19"/>
                <a:gd name="T51" fmla="*/ 0 h 13"/>
                <a:gd name="T52" fmla="*/ 0 w 19"/>
                <a:gd name="T53" fmla="*/ 0 h 13"/>
                <a:gd name="T54" fmla="*/ 0 w 19"/>
                <a:gd name="T55" fmla="*/ 0 h 13"/>
                <a:gd name="T56" fmla="*/ 0 w 19"/>
                <a:gd name="T57" fmla="*/ 0 h 13"/>
                <a:gd name="T58" fmla="*/ 0 w 19"/>
                <a:gd name="T59" fmla="*/ 0 h 13"/>
                <a:gd name="T60" fmla="*/ 0 w 19"/>
                <a:gd name="T61" fmla="*/ 0 h 13"/>
                <a:gd name="T62" fmla="*/ 0 w 19"/>
                <a:gd name="T63" fmla="*/ 0 h 13"/>
                <a:gd name="T64" fmla="*/ 0 w 19"/>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13">
                  <a:moveTo>
                    <a:pt x="19" y="4"/>
                  </a:moveTo>
                  <a:lnTo>
                    <a:pt x="18" y="3"/>
                  </a:lnTo>
                  <a:lnTo>
                    <a:pt x="18" y="2"/>
                  </a:lnTo>
                  <a:lnTo>
                    <a:pt x="18" y="0"/>
                  </a:lnTo>
                  <a:lnTo>
                    <a:pt x="17" y="0"/>
                  </a:lnTo>
                  <a:lnTo>
                    <a:pt x="16" y="0"/>
                  </a:lnTo>
                  <a:lnTo>
                    <a:pt x="15"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5" y="13"/>
                  </a:lnTo>
                  <a:lnTo>
                    <a:pt x="15" y="12"/>
                  </a:lnTo>
                  <a:lnTo>
                    <a:pt x="16" y="12"/>
                  </a:lnTo>
                  <a:lnTo>
                    <a:pt x="17" y="12"/>
                  </a:lnTo>
                  <a:lnTo>
                    <a:pt x="17" y="11"/>
                  </a:lnTo>
                  <a:lnTo>
                    <a:pt x="18" y="11"/>
                  </a:lnTo>
                  <a:lnTo>
                    <a:pt x="18" y="9"/>
                  </a:lnTo>
                  <a:lnTo>
                    <a:pt x="18" y="8"/>
                  </a:lnTo>
                  <a:lnTo>
                    <a:pt x="19" y="8"/>
                  </a:lnTo>
                  <a:lnTo>
                    <a:pt x="19"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2" name="Freeform 242"/>
            <p:cNvSpPr>
              <a:spLocks/>
            </p:cNvSpPr>
            <p:nvPr/>
          </p:nvSpPr>
          <p:spPr bwMode="auto">
            <a:xfrm>
              <a:off x="999" y="1611"/>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3" name="Freeform 243"/>
            <p:cNvSpPr>
              <a:spLocks/>
            </p:cNvSpPr>
            <p:nvPr/>
          </p:nvSpPr>
          <p:spPr bwMode="auto">
            <a:xfrm>
              <a:off x="1008" y="1611"/>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4" name="Freeform 244"/>
            <p:cNvSpPr>
              <a:spLocks/>
            </p:cNvSpPr>
            <p:nvPr/>
          </p:nvSpPr>
          <p:spPr bwMode="auto">
            <a:xfrm>
              <a:off x="1017" y="1611"/>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5" name="Freeform 245"/>
            <p:cNvSpPr>
              <a:spLocks/>
            </p:cNvSpPr>
            <p:nvPr/>
          </p:nvSpPr>
          <p:spPr bwMode="auto">
            <a:xfrm>
              <a:off x="1027" y="1611"/>
              <a:ext cx="5"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6" name="Freeform 246"/>
            <p:cNvSpPr>
              <a:spLocks/>
            </p:cNvSpPr>
            <p:nvPr/>
          </p:nvSpPr>
          <p:spPr bwMode="auto">
            <a:xfrm>
              <a:off x="1036" y="1611"/>
              <a:ext cx="7"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 h="13">
                  <a:moveTo>
                    <a:pt x="18"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7" name="Freeform 247"/>
            <p:cNvSpPr>
              <a:spLocks/>
            </p:cNvSpPr>
            <p:nvPr/>
          </p:nvSpPr>
          <p:spPr bwMode="auto">
            <a:xfrm>
              <a:off x="1046" y="1611"/>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58" name="Line 248"/>
            <p:cNvSpPr>
              <a:spLocks noChangeShapeType="1"/>
            </p:cNvSpPr>
            <p:nvPr/>
          </p:nvSpPr>
          <p:spPr bwMode="auto">
            <a:xfrm>
              <a:off x="1094"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59" name="Freeform 249"/>
            <p:cNvSpPr>
              <a:spLocks/>
            </p:cNvSpPr>
            <p:nvPr/>
          </p:nvSpPr>
          <p:spPr bwMode="auto">
            <a:xfrm>
              <a:off x="1093" y="1596"/>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0"/>
                  </a:moveTo>
                  <a:lnTo>
                    <a:pt x="3" y="0"/>
                  </a:lnTo>
                  <a:lnTo>
                    <a:pt x="3" y="1"/>
                  </a:lnTo>
                  <a:lnTo>
                    <a:pt x="3"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60" name="Line 250"/>
            <p:cNvSpPr>
              <a:spLocks noChangeShapeType="1"/>
            </p:cNvSpPr>
            <p:nvPr/>
          </p:nvSpPr>
          <p:spPr bwMode="auto">
            <a:xfrm flipH="1">
              <a:off x="1080" y="1597"/>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1" name="Freeform 251"/>
            <p:cNvSpPr>
              <a:spLocks/>
            </p:cNvSpPr>
            <p:nvPr/>
          </p:nvSpPr>
          <p:spPr bwMode="auto">
            <a:xfrm>
              <a:off x="1079" y="1596"/>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5">
                  <a:moveTo>
                    <a:pt x="4" y="5"/>
                  </a:moveTo>
                  <a:lnTo>
                    <a:pt x="3" y="4"/>
                  </a:lnTo>
                  <a:lnTo>
                    <a:pt x="2" y="4"/>
                  </a:lnTo>
                  <a:lnTo>
                    <a:pt x="0" y="4"/>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62" name="Line 252"/>
            <p:cNvSpPr>
              <a:spLocks noChangeShapeType="1"/>
            </p:cNvSpPr>
            <p:nvPr/>
          </p:nvSpPr>
          <p:spPr bwMode="auto">
            <a:xfrm flipV="1">
              <a:off x="1079"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3" name="Line 253"/>
            <p:cNvSpPr>
              <a:spLocks noChangeShapeType="1"/>
            </p:cNvSpPr>
            <p:nvPr/>
          </p:nvSpPr>
          <p:spPr bwMode="auto">
            <a:xfrm>
              <a:off x="1283"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4" name="Freeform 254"/>
            <p:cNvSpPr>
              <a:spLocks/>
            </p:cNvSpPr>
            <p:nvPr/>
          </p:nvSpPr>
          <p:spPr bwMode="auto">
            <a:xfrm>
              <a:off x="1282" y="1596"/>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3" y="0"/>
                  </a:moveTo>
                  <a:lnTo>
                    <a:pt x="2" y="0"/>
                  </a:lnTo>
                  <a:lnTo>
                    <a:pt x="2" y="1"/>
                  </a:lnTo>
                  <a:lnTo>
                    <a:pt x="2"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65" name="Line 255"/>
            <p:cNvSpPr>
              <a:spLocks noChangeShapeType="1"/>
            </p:cNvSpPr>
            <p:nvPr/>
          </p:nvSpPr>
          <p:spPr bwMode="auto">
            <a:xfrm flipH="1">
              <a:off x="1271" y="1597"/>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6" name="Freeform 256"/>
            <p:cNvSpPr>
              <a:spLocks/>
            </p:cNvSpPr>
            <p:nvPr/>
          </p:nvSpPr>
          <p:spPr bwMode="auto">
            <a:xfrm>
              <a:off x="1268" y="1596"/>
              <a:ext cx="3" cy="1"/>
            </a:xfrm>
            <a:custGeom>
              <a:avLst/>
              <a:gdLst>
                <a:gd name="T0" fmla="*/ 2 w 4"/>
                <a:gd name="T1" fmla="*/ 0 h 5"/>
                <a:gd name="T2" fmla="*/ 2 w 4"/>
                <a:gd name="T3" fmla="*/ 0 h 5"/>
                <a:gd name="T4" fmla="*/ 2 w 4"/>
                <a:gd name="T5" fmla="*/ 0 h 5"/>
                <a:gd name="T6" fmla="*/ 1 w 4"/>
                <a:gd name="T7" fmla="*/ 0 h 5"/>
                <a:gd name="T8" fmla="*/ 1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5"/>
                  </a:moveTo>
                  <a:lnTo>
                    <a:pt x="3" y="4"/>
                  </a:lnTo>
                  <a:lnTo>
                    <a:pt x="2" y="4"/>
                  </a:lnTo>
                  <a:lnTo>
                    <a:pt x="1" y="4"/>
                  </a:lnTo>
                  <a:lnTo>
                    <a:pt x="1" y="2"/>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67" name="Line 257"/>
            <p:cNvSpPr>
              <a:spLocks noChangeShapeType="1"/>
            </p:cNvSpPr>
            <p:nvPr/>
          </p:nvSpPr>
          <p:spPr bwMode="auto">
            <a:xfrm flipV="1">
              <a:off x="1268"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8" name="Line 258"/>
            <p:cNvSpPr>
              <a:spLocks noChangeShapeType="1"/>
            </p:cNvSpPr>
            <p:nvPr/>
          </p:nvSpPr>
          <p:spPr bwMode="auto">
            <a:xfrm>
              <a:off x="1449"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69" name="Freeform 259"/>
            <p:cNvSpPr>
              <a:spLocks/>
            </p:cNvSpPr>
            <p:nvPr/>
          </p:nvSpPr>
          <p:spPr bwMode="auto">
            <a:xfrm>
              <a:off x="1448" y="1596"/>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4" y="0"/>
                  </a:moveTo>
                  <a:lnTo>
                    <a:pt x="3" y="0"/>
                  </a:lnTo>
                  <a:lnTo>
                    <a:pt x="3" y="1"/>
                  </a:lnTo>
                  <a:lnTo>
                    <a:pt x="3" y="2"/>
                  </a:lnTo>
                  <a:lnTo>
                    <a:pt x="2"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70" name="Line 260"/>
            <p:cNvSpPr>
              <a:spLocks noChangeShapeType="1"/>
            </p:cNvSpPr>
            <p:nvPr/>
          </p:nvSpPr>
          <p:spPr bwMode="auto">
            <a:xfrm flipH="1">
              <a:off x="1436" y="1597"/>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71" name="Freeform 261"/>
            <p:cNvSpPr>
              <a:spLocks/>
            </p:cNvSpPr>
            <p:nvPr/>
          </p:nvSpPr>
          <p:spPr bwMode="auto">
            <a:xfrm>
              <a:off x="1435" y="1596"/>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2" y="4"/>
                  </a:lnTo>
                  <a:lnTo>
                    <a:pt x="1" y="4"/>
                  </a:lnTo>
                  <a:lnTo>
                    <a:pt x="0" y="4"/>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72" name="Line 262"/>
            <p:cNvSpPr>
              <a:spLocks noChangeShapeType="1"/>
            </p:cNvSpPr>
            <p:nvPr/>
          </p:nvSpPr>
          <p:spPr bwMode="auto">
            <a:xfrm flipV="1">
              <a:off x="1435" y="1592"/>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73" name="Line 263"/>
            <p:cNvSpPr>
              <a:spLocks noChangeShapeType="1"/>
            </p:cNvSpPr>
            <p:nvPr/>
          </p:nvSpPr>
          <p:spPr bwMode="auto">
            <a:xfrm flipH="1">
              <a:off x="1678" y="1595"/>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74" name="Freeform 264"/>
            <p:cNvSpPr>
              <a:spLocks/>
            </p:cNvSpPr>
            <p:nvPr/>
          </p:nvSpPr>
          <p:spPr bwMode="auto">
            <a:xfrm>
              <a:off x="1678" y="1600"/>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lnTo>
                    <a:pt x="0" y="0"/>
                  </a:lnTo>
                  <a:lnTo>
                    <a:pt x="0" y="1"/>
                  </a:lnTo>
                  <a:lnTo>
                    <a:pt x="0" y="2"/>
                  </a:lnTo>
                  <a:lnTo>
                    <a:pt x="1" y="2"/>
                  </a:lnTo>
                  <a:lnTo>
                    <a:pt x="1" y="3"/>
                  </a:lnTo>
                  <a:lnTo>
                    <a:pt x="2" y="3"/>
                  </a:lnTo>
                  <a:lnTo>
                    <a:pt x="3" y="3"/>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75" name="Line 265"/>
            <p:cNvSpPr>
              <a:spLocks noChangeShapeType="1"/>
            </p:cNvSpPr>
            <p:nvPr/>
          </p:nvSpPr>
          <p:spPr bwMode="auto">
            <a:xfrm>
              <a:off x="1679" y="1601"/>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76" name="Freeform 266"/>
            <p:cNvSpPr>
              <a:spLocks/>
            </p:cNvSpPr>
            <p:nvPr/>
          </p:nvSpPr>
          <p:spPr bwMode="auto">
            <a:xfrm>
              <a:off x="1697" y="1602"/>
              <a:ext cx="3" cy="1"/>
            </a:xfrm>
            <a:custGeom>
              <a:avLst/>
              <a:gdLst>
                <a:gd name="T0" fmla="*/ 0 w 9"/>
                <a:gd name="T1" fmla="*/ 0 h 3"/>
                <a:gd name="T2" fmla="*/ 0 w 9"/>
                <a:gd name="T3" fmla="*/ 0 h 3"/>
                <a:gd name="T4" fmla="*/ 0 w 9"/>
                <a:gd name="T5" fmla="*/ 0 h 3"/>
                <a:gd name="T6" fmla="*/ 0 w 9"/>
                <a:gd name="T7" fmla="*/ 0 h 3"/>
                <a:gd name="T8" fmla="*/ 0 w 9"/>
                <a:gd name="T9" fmla="*/ 0 h 3"/>
                <a:gd name="T10" fmla="*/ 0 w 9"/>
                <a:gd name="T11" fmla="*/ 0 h 3"/>
                <a:gd name="T12" fmla="*/ 0 w 9"/>
                <a:gd name="T13" fmla="*/ 0 h 3"/>
                <a:gd name="T14" fmla="*/ 0 w 9"/>
                <a:gd name="T15" fmla="*/ 0 h 3"/>
                <a:gd name="T16" fmla="*/ 0 w 9"/>
                <a:gd name="T17" fmla="*/ 0 h 3"/>
                <a:gd name="T18" fmla="*/ 0 w 9"/>
                <a:gd name="T19" fmla="*/ 0 h 3"/>
                <a:gd name="T20" fmla="*/ 0 w 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3">
                  <a:moveTo>
                    <a:pt x="0" y="3"/>
                  </a:moveTo>
                  <a:lnTo>
                    <a:pt x="0" y="2"/>
                  </a:lnTo>
                  <a:lnTo>
                    <a:pt x="1" y="2"/>
                  </a:lnTo>
                  <a:lnTo>
                    <a:pt x="2" y="2"/>
                  </a:lnTo>
                  <a:lnTo>
                    <a:pt x="3" y="2"/>
                  </a:lnTo>
                  <a:lnTo>
                    <a:pt x="4" y="2"/>
                  </a:lnTo>
                  <a:lnTo>
                    <a:pt x="5" y="2"/>
                  </a:lnTo>
                  <a:lnTo>
                    <a:pt x="6" y="1"/>
                  </a:lnTo>
                  <a:lnTo>
                    <a:pt x="7" y="1"/>
                  </a:lnTo>
                  <a:lnTo>
                    <a:pt x="8" y="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77" name="Line 267"/>
            <p:cNvSpPr>
              <a:spLocks noChangeShapeType="1"/>
            </p:cNvSpPr>
            <p:nvPr/>
          </p:nvSpPr>
          <p:spPr bwMode="auto">
            <a:xfrm flipV="1">
              <a:off x="1700" y="1597"/>
              <a:ext cx="0"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78" name="Freeform 268"/>
            <p:cNvSpPr>
              <a:spLocks/>
            </p:cNvSpPr>
            <p:nvPr/>
          </p:nvSpPr>
          <p:spPr bwMode="auto">
            <a:xfrm>
              <a:off x="1889" y="1640"/>
              <a:ext cx="66" cy="10"/>
            </a:xfrm>
            <a:custGeom>
              <a:avLst/>
              <a:gdLst>
                <a:gd name="T0" fmla="*/ 2 w 203"/>
                <a:gd name="T1" fmla="*/ 0 h 40"/>
                <a:gd name="T2" fmla="*/ 2 w 203"/>
                <a:gd name="T3" fmla="*/ 0 h 40"/>
                <a:gd name="T4" fmla="*/ 2 w 203"/>
                <a:gd name="T5" fmla="*/ 0 h 40"/>
                <a:gd name="T6" fmla="*/ 2 w 203"/>
                <a:gd name="T7" fmla="*/ 0 h 40"/>
                <a:gd name="T8" fmla="*/ 2 w 203"/>
                <a:gd name="T9" fmla="*/ 0 h 40"/>
                <a:gd name="T10" fmla="*/ 1 w 203"/>
                <a:gd name="T11" fmla="*/ 0 h 40"/>
                <a:gd name="T12" fmla="*/ 1 w 203"/>
                <a:gd name="T13" fmla="*/ 0 h 40"/>
                <a:gd name="T14" fmla="*/ 1 w 203"/>
                <a:gd name="T15" fmla="*/ 0 h 40"/>
                <a:gd name="T16" fmla="*/ 1 w 203"/>
                <a:gd name="T17" fmla="*/ 0 h 40"/>
                <a:gd name="T18" fmla="*/ 1 w 203"/>
                <a:gd name="T19" fmla="*/ 0 h 40"/>
                <a:gd name="T20" fmla="*/ 1 w 203"/>
                <a:gd name="T21" fmla="*/ 0 h 40"/>
                <a:gd name="T22" fmla="*/ 1 w 203"/>
                <a:gd name="T23" fmla="*/ 0 h 40"/>
                <a:gd name="T24" fmla="*/ 1 w 203"/>
                <a:gd name="T25" fmla="*/ 0 h 40"/>
                <a:gd name="T26" fmla="*/ 0 w 203"/>
                <a:gd name="T27" fmla="*/ 0 h 40"/>
                <a:gd name="T28" fmla="*/ 0 w 203"/>
                <a:gd name="T29" fmla="*/ 0 h 40"/>
                <a:gd name="T30" fmla="*/ 0 w 203"/>
                <a:gd name="T31" fmla="*/ 0 h 40"/>
                <a:gd name="T32" fmla="*/ 0 w 203"/>
                <a:gd name="T33" fmla="*/ 0 h 40"/>
                <a:gd name="T34" fmla="*/ 0 w 203"/>
                <a:gd name="T35" fmla="*/ 0 h 40"/>
                <a:gd name="T36" fmla="*/ 0 w 203"/>
                <a:gd name="T37" fmla="*/ 0 h 40"/>
                <a:gd name="T38" fmla="*/ 0 w 203"/>
                <a:gd name="T39" fmla="*/ 0 h 40"/>
                <a:gd name="T40" fmla="*/ 0 w 203"/>
                <a:gd name="T41" fmla="*/ 0 h 40"/>
                <a:gd name="T42" fmla="*/ 0 w 203"/>
                <a:gd name="T43" fmla="*/ 0 h 40"/>
                <a:gd name="T44" fmla="*/ 0 w 203"/>
                <a:gd name="T45" fmla="*/ 0 h 40"/>
                <a:gd name="T46" fmla="*/ 0 w 203"/>
                <a:gd name="T47" fmla="*/ 0 h 40"/>
                <a:gd name="T48" fmla="*/ 0 w 203"/>
                <a:gd name="T49" fmla="*/ 0 h 40"/>
                <a:gd name="T50" fmla="*/ 0 w 203"/>
                <a:gd name="T51" fmla="*/ 0 h 40"/>
                <a:gd name="T52" fmla="*/ 0 w 203"/>
                <a:gd name="T53" fmla="*/ 0 h 40"/>
                <a:gd name="T54" fmla="*/ 0 w 203"/>
                <a:gd name="T55" fmla="*/ 0 h 40"/>
                <a:gd name="T56" fmla="*/ 0 w 203"/>
                <a:gd name="T57" fmla="*/ 0 h 40"/>
                <a:gd name="T58" fmla="*/ 0 w 203"/>
                <a:gd name="T59" fmla="*/ 0 h 40"/>
                <a:gd name="T60" fmla="*/ 0 w 203"/>
                <a:gd name="T61" fmla="*/ 0 h 40"/>
                <a:gd name="T62" fmla="*/ 0 w 203"/>
                <a:gd name="T63" fmla="*/ 0 h 40"/>
                <a:gd name="T64" fmla="*/ 0 w 203"/>
                <a:gd name="T65" fmla="*/ 0 h 40"/>
                <a:gd name="T66" fmla="*/ 0 w 203"/>
                <a:gd name="T67" fmla="*/ 0 h 40"/>
                <a:gd name="T68" fmla="*/ 0 w 203"/>
                <a:gd name="T69" fmla="*/ 0 h 40"/>
                <a:gd name="T70" fmla="*/ 0 w 203"/>
                <a:gd name="T71" fmla="*/ 0 h 40"/>
                <a:gd name="T72" fmla="*/ 1 w 203"/>
                <a:gd name="T73" fmla="*/ 0 h 40"/>
                <a:gd name="T74" fmla="*/ 1 w 203"/>
                <a:gd name="T75" fmla="*/ 0 h 40"/>
                <a:gd name="T76" fmla="*/ 1 w 203"/>
                <a:gd name="T77" fmla="*/ 0 h 40"/>
                <a:gd name="T78" fmla="*/ 1 w 203"/>
                <a:gd name="T79" fmla="*/ 0 h 40"/>
                <a:gd name="T80" fmla="*/ 1 w 203"/>
                <a:gd name="T81" fmla="*/ 0 h 40"/>
                <a:gd name="T82" fmla="*/ 1 w 203"/>
                <a:gd name="T83" fmla="*/ 0 h 40"/>
                <a:gd name="T84" fmla="*/ 1 w 203"/>
                <a:gd name="T85" fmla="*/ 0 h 40"/>
                <a:gd name="T86" fmla="*/ 1 w 203"/>
                <a:gd name="T87" fmla="*/ 0 h 40"/>
                <a:gd name="T88" fmla="*/ 2 w 203"/>
                <a:gd name="T89" fmla="*/ 0 h 40"/>
                <a:gd name="T90" fmla="*/ 2 w 203"/>
                <a:gd name="T91" fmla="*/ 0 h 40"/>
                <a:gd name="T92" fmla="*/ 2 w 203"/>
                <a:gd name="T93" fmla="*/ 0 h 40"/>
                <a:gd name="T94" fmla="*/ 2 w 203"/>
                <a:gd name="T95" fmla="*/ 0 h 40"/>
                <a:gd name="T96" fmla="*/ 2 w 203"/>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3" h="40">
                  <a:moveTo>
                    <a:pt x="203" y="20"/>
                  </a:moveTo>
                  <a:lnTo>
                    <a:pt x="184" y="15"/>
                  </a:lnTo>
                  <a:lnTo>
                    <a:pt x="166" y="11"/>
                  </a:lnTo>
                  <a:lnTo>
                    <a:pt x="150" y="9"/>
                  </a:lnTo>
                  <a:lnTo>
                    <a:pt x="134" y="6"/>
                  </a:lnTo>
                  <a:lnTo>
                    <a:pt x="120" y="4"/>
                  </a:lnTo>
                  <a:lnTo>
                    <a:pt x="107" y="2"/>
                  </a:lnTo>
                  <a:lnTo>
                    <a:pt x="95" y="1"/>
                  </a:lnTo>
                  <a:lnTo>
                    <a:pt x="84" y="1"/>
                  </a:lnTo>
                  <a:lnTo>
                    <a:pt x="73" y="0"/>
                  </a:lnTo>
                  <a:lnTo>
                    <a:pt x="64" y="0"/>
                  </a:lnTo>
                  <a:lnTo>
                    <a:pt x="55" y="0"/>
                  </a:lnTo>
                  <a:lnTo>
                    <a:pt x="47" y="0"/>
                  </a:lnTo>
                  <a:lnTo>
                    <a:pt x="40" y="0"/>
                  </a:lnTo>
                  <a:lnTo>
                    <a:pt x="33" y="0"/>
                  </a:lnTo>
                  <a:lnTo>
                    <a:pt x="27" y="0"/>
                  </a:lnTo>
                  <a:lnTo>
                    <a:pt x="22" y="1"/>
                  </a:lnTo>
                  <a:lnTo>
                    <a:pt x="16" y="1"/>
                  </a:lnTo>
                  <a:lnTo>
                    <a:pt x="12" y="2"/>
                  </a:lnTo>
                  <a:lnTo>
                    <a:pt x="8" y="5"/>
                  </a:lnTo>
                  <a:lnTo>
                    <a:pt x="5" y="8"/>
                  </a:lnTo>
                  <a:lnTo>
                    <a:pt x="3" y="10"/>
                  </a:lnTo>
                  <a:lnTo>
                    <a:pt x="2" y="13"/>
                  </a:lnTo>
                  <a:lnTo>
                    <a:pt x="1" y="17"/>
                  </a:lnTo>
                  <a:lnTo>
                    <a:pt x="0" y="20"/>
                  </a:lnTo>
                  <a:lnTo>
                    <a:pt x="1" y="23"/>
                  </a:lnTo>
                  <a:lnTo>
                    <a:pt x="2" y="27"/>
                  </a:lnTo>
                  <a:lnTo>
                    <a:pt x="3" y="29"/>
                  </a:lnTo>
                  <a:lnTo>
                    <a:pt x="6" y="32"/>
                  </a:lnTo>
                  <a:lnTo>
                    <a:pt x="9" y="35"/>
                  </a:lnTo>
                  <a:lnTo>
                    <a:pt x="12" y="37"/>
                  </a:lnTo>
                  <a:lnTo>
                    <a:pt x="17" y="38"/>
                  </a:lnTo>
                  <a:lnTo>
                    <a:pt x="23" y="40"/>
                  </a:lnTo>
                  <a:lnTo>
                    <a:pt x="28" y="40"/>
                  </a:lnTo>
                  <a:lnTo>
                    <a:pt x="34" y="40"/>
                  </a:lnTo>
                  <a:lnTo>
                    <a:pt x="40" y="40"/>
                  </a:lnTo>
                  <a:lnTo>
                    <a:pt x="47" y="40"/>
                  </a:lnTo>
                  <a:lnTo>
                    <a:pt x="55" y="40"/>
                  </a:lnTo>
                  <a:lnTo>
                    <a:pt x="65" y="40"/>
                  </a:lnTo>
                  <a:lnTo>
                    <a:pt x="74" y="38"/>
                  </a:lnTo>
                  <a:lnTo>
                    <a:pt x="84" y="38"/>
                  </a:lnTo>
                  <a:lnTo>
                    <a:pt x="95" y="37"/>
                  </a:lnTo>
                  <a:lnTo>
                    <a:pt x="108" y="36"/>
                  </a:lnTo>
                  <a:lnTo>
                    <a:pt x="121" y="35"/>
                  </a:lnTo>
                  <a:lnTo>
                    <a:pt x="135" y="32"/>
                  </a:lnTo>
                  <a:lnTo>
                    <a:pt x="150" y="29"/>
                  </a:lnTo>
                  <a:lnTo>
                    <a:pt x="166" y="27"/>
                  </a:lnTo>
                  <a:lnTo>
                    <a:pt x="184" y="23"/>
                  </a:lnTo>
                  <a:lnTo>
                    <a:pt x="203" y="20"/>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79" name="Freeform 269"/>
            <p:cNvSpPr>
              <a:spLocks/>
            </p:cNvSpPr>
            <p:nvPr/>
          </p:nvSpPr>
          <p:spPr bwMode="auto">
            <a:xfrm>
              <a:off x="846" y="1647"/>
              <a:ext cx="15" cy="13"/>
            </a:xfrm>
            <a:custGeom>
              <a:avLst/>
              <a:gdLst>
                <a:gd name="T0" fmla="*/ 0 w 44"/>
                <a:gd name="T1" fmla="*/ 0 h 54"/>
                <a:gd name="T2" fmla="*/ 1 w 44"/>
                <a:gd name="T3" fmla="*/ 0 h 54"/>
                <a:gd name="T4" fmla="*/ 1 w 44"/>
                <a:gd name="T5" fmla="*/ 0 h 54"/>
                <a:gd name="T6" fmla="*/ 0 w 44"/>
                <a:gd name="T7" fmla="*/ 0 h 54"/>
                <a:gd name="T8" fmla="*/ 0 w 44"/>
                <a:gd name="T9" fmla="*/ 0 h 54"/>
                <a:gd name="T10" fmla="*/ 0 w 44"/>
                <a:gd name="T11" fmla="*/ 0 h 54"/>
                <a:gd name="T12" fmla="*/ 0 w 44"/>
                <a:gd name="T13" fmla="*/ 0 h 54"/>
                <a:gd name="T14" fmla="*/ 0 w 44"/>
                <a:gd name="T15" fmla="*/ 0 h 54"/>
                <a:gd name="T16" fmla="*/ 0 w 44"/>
                <a:gd name="T17" fmla="*/ 0 h 54"/>
                <a:gd name="T18" fmla="*/ 0 w 44"/>
                <a:gd name="T19" fmla="*/ 0 h 54"/>
                <a:gd name="T20" fmla="*/ 0 w 44"/>
                <a:gd name="T21" fmla="*/ 0 h 54"/>
                <a:gd name="T22" fmla="*/ 0 w 44"/>
                <a:gd name="T23" fmla="*/ 0 h 54"/>
                <a:gd name="T24" fmla="*/ 0 w 44"/>
                <a:gd name="T25" fmla="*/ 0 h 54"/>
                <a:gd name="T26" fmla="*/ 0 w 44"/>
                <a:gd name="T27" fmla="*/ 0 h 54"/>
                <a:gd name="T28" fmla="*/ 0 w 44"/>
                <a:gd name="T29" fmla="*/ 0 h 54"/>
                <a:gd name="T30" fmla="*/ 0 w 44"/>
                <a:gd name="T31" fmla="*/ 0 h 54"/>
                <a:gd name="T32" fmla="*/ 0 w 44"/>
                <a:gd name="T33" fmla="*/ 0 h 54"/>
                <a:gd name="T34" fmla="*/ 0 w 44"/>
                <a:gd name="T35" fmla="*/ 0 h 54"/>
                <a:gd name="T36" fmla="*/ 0 w 44"/>
                <a:gd name="T37" fmla="*/ 0 h 54"/>
                <a:gd name="T38" fmla="*/ 0 w 44"/>
                <a:gd name="T39" fmla="*/ 0 h 54"/>
                <a:gd name="T40" fmla="*/ 0 w 44"/>
                <a:gd name="T41" fmla="*/ 0 h 54"/>
                <a:gd name="T42" fmla="*/ 0 w 44"/>
                <a:gd name="T43" fmla="*/ 0 h 54"/>
                <a:gd name="T44" fmla="*/ 0 w 44"/>
                <a:gd name="T45" fmla="*/ 0 h 54"/>
                <a:gd name="T46" fmla="*/ 0 w 44"/>
                <a:gd name="T47" fmla="*/ 0 h 54"/>
                <a:gd name="T48" fmla="*/ 0 w 44"/>
                <a:gd name="T49" fmla="*/ 0 h 54"/>
                <a:gd name="T50" fmla="*/ 0 w 44"/>
                <a:gd name="T51" fmla="*/ 0 h 54"/>
                <a:gd name="T52" fmla="*/ 0 w 44"/>
                <a:gd name="T53" fmla="*/ 0 h 54"/>
                <a:gd name="T54" fmla="*/ 0 w 44"/>
                <a:gd name="T55" fmla="*/ 0 h 54"/>
                <a:gd name="T56" fmla="*/ 0 w 44"/>
                <a:gd name="T57" fmla="*/ 0 h 54"/>
                <a:gd name="T58" fmla="*/ 0 w 44"/>
                <a:gd name="T59" fmla="*/ 0 h 54"/>
                <a:gd name="T60" fmla="*/ 0 w 44"/>
                <a:gd name="T61" fmla="*/ 0 h 54"/>
                <a:gd name="T62" fmla="*/ 0 w 44"/>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54">
                  <a:moveTo>
                    <a:pt x="29" y="54"/>
                  </a:moveTo>
                  <a:lnTo>
                    <a:pt x="44" y="31"/>
                  </a:lnTo>
                  <a:lnTo>
                    <a:pt x="41" y="27"/>
                  </a:lnTo>
                  <a:lnTo>
                    <a:pt x="39" y="24"/>
                  </a:lnTo>
                  <a:lnTo>
                    <a:pt x="37" y="22"/>
                  </a:lnTo>
                  <a:lnTo>
                    <a:pt x="35" y="19"/>
                  </a:lnTo>
                  <a:lnTo>
                    <a:pt x="33" y="17"/>
                  </a:lnTo>
                  <a:lnTo>
                    <a:pt x="32" y="14"/>
                  </a:lnTo>
                  <a:lnTo>
                    <a:pt x="31" y="11"/>
                  </a:lnTo>
                  <a:lnTo>
                    <a:pt x="30" y="9"/>
                  </a:lnTo>
                  <a:lnTo>
                    <a:pt x="30" y="6"/>
                  </a:lnTo>
                  <a:lnTo>
                    <a:pt x="29" y="5"/>
                  </a:lnTo>
                  <a:lnTo>
                    <a:pt x="29" y="4"/>
                  </a:lnTo>
                  <a:lnTo>
                    <a:pt x="29" y="2"/>
                  </a:lnTo>
                  <a:lnTo>
                    <a:pt x="29" y="1"/>
                  </a:lnTo>
                  <a:lnTo>
                    <a:pt x="29" y="0"/>
                  </a:lnTo>
                  <a:lnTo>
                    <a:pt x="1" y="0"/>
                  </a:lnTo>
                  <a:lnTo>
                    <a:pt x="0" y="0"/>
                  </a:lnTo>
                  <a:lnTo>
                    <a:pt x="0" y="1"/>
                  </a:lnTo>
                  <a:lnTo>
                    <a:pt x="0" y="4"/>
                  </a:lnTo>
                  <a:lnTo>
                    <a:pt x="0" y="6"/>
                  </a:lnTo>
                  <a:lnTo>
                    <a:pt x="1" y="9"/>
                  </a:lnTo>
                  <a:lnTo>
                    <a:pt x="1" y="11"/>
                  </a:lnTo>
                  <a:lnTo>
                    <a:pt x="2" y="15"/>
                  </a:lnTo>
                  <a:lnTo>
                    <a:pt x="3" y="19"/>
                  </a:lnTo>
                  <a:lnTo>
                    <a:pt x="5" y="24"/>
                  </a:lnTo>
                  <a:lnTo>
                    <a:pt x="7" y="28"/>
                  </a:lnTo>
                  <a:lnTo>
                    <a:pt x="10" y="33"/>
                  </a:lnTo>
                  <a:lnTo>
                    <a:pt x="13" y="37"/>
                  </a:lnTo>
                  <a:lnTo>
                    <a:pt x="17" y="42"/>
                  </a:lnTo>
                  <a:lnTo>
                    <a:pt x="23" y="47"/>
                  </a:lnTo>
                  <a:lnTo>
                    <a:pt x="29" y="5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0" name="Freeform 270"/>
            <p:cNvSpPr>
              <a:spLocks/>
            </p:cNvSpPr>
            <p:nvPr/>
          </p:nvSpPr>
          <p:spPr bwMode="auto">
            <a:xfrm>
              <a:off x="859" y="1656"/>
              <a:ext cx="9" cy="10"/>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0">
                  <a:moveTo>
                    <a:pt x="0" y="24"/>
                  </a:moveTo>
                  <a:lnTo>
                    <a:pt x="29" y="40"/>
                  </a:lnTo>
                  <a:lnTo>
                    <a:pt x="29" y="9"/>
                  </a:lnTo>
                  <a:lnTo>
                    <a:pt x="15" y="0"/>
                  </a:lnTo>
                  <a:lnTo>
                    <a:pt x="0" y="2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1" name="Freeform 271"/>
            <p:cNvSpPr>
              <a:spLocks/>
            </p:cNvSpPr>
            <p:nvPr/>
          </p:nvSpPr>
          <p:spPr bwMode="auto">
            <a:xfrm>
              <a:off x="870" y="1659"/>
              <a:ext cx="7" cy="8"/>
            </a:xfrm>
            <a:custGeom>
              <a:avLst/>
              <a:gdLst>
                <a:gd name="T0" fmla="*/ 0 w 18"/>
                <a:gd name="T1" fmla="*/ 0 h 30"/>
                <a:gd name="T2" fmla="*/ 0 w 18"/>
                <a:gd name="T3" fmla="*/ 0 h 30"/>
                <a:gd name="T4" fmla="*/ 0 w 18"/>
                <a:gd name="T5" fmla="*/ 0 h 30"/>
                <a:gd name="T6" fmla="*/ 0 w 18"/>
                <a:gd name="T7" fmla="*/ 0 h 30"/>
                <a:gd name="T8" fmla="*/ 0 w 1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0"/>
                  </a:moveTo>
                  <a:lnTo>
                    <a:pt x="0" y="30"/>
                  </a:lnTo>
                  <a:lnTo>
                    <a:pt x="18" y="30"/>
                  </a:lnTo>
                  <a:lnTo>
                    <a:pt x="18" y="8"/>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2" name="Freeform 272"/>
            <p:cNvSpPr>
              <a:spLocks/>
            </p:cNvSpPr>
            <p:nvPr/>
          </p:nvSpPr>
          <p:spPr bwMode="auto">
            <a:xfrm>
              <a:off x="897" y="1660"/>
              <a:ext cx="9" cy="13"/>
            </a:xfrm>
            <a:custGeom>
              <a:avLst/>
              <a:gdLst>
                <a:gd name="T0" fmla="*/ 0 w 30"/>
                <a:gd name="T1" fmla="*/ 0 h 56"/>
                <a:gd name="T2" fmla="*/ 0 w 30"/>
                <a:gd name="T3" fmla="*/ 0 h 56"/>
                <a:gd name="T4" fmla="*/ 0 w 30"/>
                <a:gd name="T5" fmla="*/ 0 h 56"/>
                <a:gd name="T6" fmla="*/ 0 w 30"/>
                <a:gd name="T7" fmla="*/ 0 h 56"/>
                <a:gd name="T8" fmla="*/ 0 w 30"/>
                <a:gd name="T9" fmla="*/ 0 h 56"/>
                <a:gd name="T10" fmla="*/ 0 w 30"/>
                <a:gd name="T11" fmla="*/ 0 h 56"/>
                <a:gd name="T12" fmla="*/ 0 w 30"/>
                <a:gd name="T13" fmla="*/ 0 h 56"/>
                <a:gd name="T14" fmla="*/ 0 w 30"/>
                <a:gd name="T15" fmla="*/ 0 h 56"/>
                <a:gd name="T16" fmla="*/ 0 w 30"/>
                <a:gd name="T17" fmla="*/ 0 h 56"/>
                <a:gd name="T18" fmla="*/ 0 w 30"/>
                <a:gd name="T19" fmla="*/ 0 h 56"/>
                <a:gd name="T20" fmla="*/ 0 w 30"/>
                <a:gd name="T21" fmla="*/ 0 h 56"/>
                <a:gd name="T22" fmla="*/ 0 w 30"/>
                <a:gd name="T23" fmla="*/ 0 h 56"/>
                <a:gd name="T24" fmla="*/ 0 w 30"/>
                <a:gd name="T25" fmla="*/ 0 h 56"/>
                <a:gd name="T26" fmla="*/ 0 w 30"/>
                <a:gd name="T27" fmla="*/ 0 h 56"/>
                <a:gd name="T28" fmla="*/ 0 w 30"/>
                <a:gd name="T29" fmla="*/ 0 h 56"/>
                <a:gd name="T30" fmla="*/ 0 w 30"/>
                <a:gd name="T31" fmla="*/ 0 h 56"/>
                <a:gd name="T32" fmla="*/ 0 w 30"/>
                <a:gd name="T33" fmla="*/ 0 h 56"/>
                <a:gd name="T34" fmla="*/ 0 w 30"/>
                <a:gd name="T35" fmla="*/ 0 h 56"/>
                <a:gd name="T36" fmla="*/ 0 w 30"/>
                <a:gd name="T37" fmla="*/ 0 h 56"/>
                <a:gd name="T38" fmla="*/ 0 w 30"/>
                <a:gd name="T39" fmla="*/ 0 h 56"/>
                <a:gd name="T40" fmla="*/ 0 w 30"/>
                <a:gd name="T41" fmla="*/ 0 h 56"/>
                <a:gd name="T42" fmla="*/ 0 w 30"/>
                <a:gd name="T43" fmla="*/ 0 h 56"/>
                <a:gd name="T44" fmla="*/ 0 w 30"/>
                <a:gd name="T45" fmla="*/ 0 h 56"/>
                <a:gd name="T46" fmla="*/ 0 w 30"/>
                <a:gd name="T47" fmla="*/ 0 h 56"/>
                <a:gd name="T48" fmla="*/ 0 w 30"/>
                <a:gd name="T49" fmla="*/ 0 h 56"/>
                <a:gd name="T50" fmla="*/ 0 w 30"/>
                <a:gd name="T51" fmla="*/ 0 h 56"/>
                <a:gd name="T52" fmla="*/ 0 w 30"/>
                <a:gd name="T53" fmla="*/ 0 h 56"/>
                <a:gd name="T54" fmla="*/ 0 w 30"/>
                <a:gd name="T55" fmla="*/ 0 h 56"/>
                <a:gd name="T56" fmla="*/ 0 w 30"/>
                <a:gd name="T57" fmla="*/ 0 h 56"/>
                <a:gd name="T58" fmla="*/ 0 w 30"/>
                <a:gd name="T59" fmla="*/ 0 h 56"/>
                <a:gd name="T60" fmla="*/ 0 w 30"/>
                <a:gd name="T61" fmla="*/ 0 h 56"/>
                <a:gd name="T62" fmla="*/ 0 w 30"/>
                <a:gd name="T63" fmla="*/ 0 h 56"/>
                <a:gd name="T64" fmla="*/ 0 w 30"/>
                <a:gd name="T65" fmla="*/ 0 h 56"/>
                <a:gd name="T66" fmla="*/ 0 w 30"/>
                <a:gd name="T67" fmla="*/ 0 h 56"/>
                <a:gd name="T68" fmla="*/ 0 w 30"/>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56">
                  <a:moveTo>
                    <a:pt x="30" y="52"/>
                  </a:moveTo>
                  <a:lnTo>
                    <a:pt x="29" y="52"/>
                  </a:lnTo>
                  <a:lnTo>
                    <a:pt x="29" y="53"/>
                  </a:lnTo>
                  <a:lnTo>
                    <a:pt x="29" y="54"/>
                  </a:lnTo>
                  <a:lnTo>
                    <a:pt x="28" y="54"/>
                  </a:lnTo>
                  <a:lnTo>
                    <a:pt x="28" y="56"/>
                  </a:lnTo>
                  <a:lnTo>
                    <a:pt x="27" y="56"/>
                  </a:lnTo>
                  <a:lnTo>
                    <a:pt x="26" y="56"/>
                  </a:lnTo>
                  <a:lnTo>
                    <a:pt x="4" y="50"/>
                  </a:lnTo>
                  <a:lnTo>
                    <a:pt x="3" y="49"/>
                  </a:lnTo>
                  <a:lnTo>
                    <a:pt x="2" y="49"/>
                  </a:lnTo>
                  <a:lnTo>
                    <a:pt x="1" y="49"/>
                  </a:lnTo>
                  <a:lnTo>
                    <a:pt x="1" y="48"/>
                  </a:lnTo>
                  <a:lnTo>
                    <a:pt x="0" y="48"/>
                  </a:lnTo>
                  <a:lnTo>
                    <a:pt x="0" y="47"/>
                  </a:lnTo>
                  <a:lnTo>
                    <a:pt x="0" y="45"/>
                  </a:lnTo>
                  <a:lnTo>
                    <a:pt x="0" y="5"/>
                  </a:lnTo>
                  <a:lnTo>
                    <a:pt x="0" y="4"/>
                  </a:lnTo>
                  <a:lnTo>
                    <a:pt x="0" y="3"/>
                  </a:lnTo>
                  <a:lnTo>
                    <a:pt x="0" y="2"/>
                  </a:lnTo>
                  <a:lnTo>
                    <a:pt x="1" y="2"/>
                  </a:lnTo>
                  <a:lnTo>
                    <a:pt x="1" y="0"/>
                  </a:lnTo>
                  <a:lnTo>
                    <a:pt x="2" y="0"/>
                  </a:lnTo>
                  <a:lnTo>
                    <a:pt x="3" y="0"/>
                  </a:lnTo>
                  <a:lnTo>
                    <a:pt x="4" y="2"/>
                  </a:lnTo>
                  <a:lnTo>
                    <a:pt x="26" y="7"/>
                  </a:lnTo>
                  <a:lnTo>
                    <a:pt x="27" y="7"/>
                  </a:lnTo>
                  <a:lnTo>
                    <a:pt x="27" y="8"/>
                  </a:lnTo>
                  <a:lnTo>
                    <a:pt x="28" y="8"/>
                  </a:lnTo>
                  <a:lnTo>
                    <a:pt x="28" y="9"/>
                  </a:lnTo>
                  <a:lnTo>
                    <a:pt x="29" y="9"/>
                  </a:lnTo>
                  <a:lnTo>
                    <a:pt x="29" y="11"/>
                  </a:lnTo>
                  <a:lnTo>
                    <a:pt x="29" y="12"/>
                  </a:lnTo>
                  <a:lnTo>
                    <a:pt x="30" y="13"/>
                  </a:lnTo>
                  <a:lnTo>
                    <a:pt x="30" y="52"/>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83" name="Freeform 273"/>
            <p:cNvSpPr>
              <a:spLocks/>
            </p:cNvSpPr>
            <p:nvPr/>
          </p:nvSpPr>
          <p:spPr bwMode="auto">
            <a:xfrm>
              <a:off x="961" y="1676"/>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4" name="Freeform 274"/>
            <p:cNvSpPr>
              <a:spLocks/>
            </p:cNvSpPr>
            <p:nvPr/>
          </p:nvSpPr>
          <p:spPr bwMode="auto">
            <a:xfrm>
              <a:off x="969" y="1676"/>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w 18"/>
                <a:gd name="T67" fmla="*/ 0 h 13"/>
                <a:gd name="T68" fmla="*/ 0 w 18"/>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13">
                  <a:moveTo>
                    <a:pt x="18" y="8"/>
                  </a:moveTo>
                  <a:lnTo>
                    <a:pt x="17" y="8"/>
                  </a:lnTo>
                  <a:lnTo>
                    <a:pt x="17" y="9"/>
                  </a:lnTo>
                  <a:lnTo>
                    <a:pt x="17" y="10"/>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5" name="Freeform 275"/>
            <p:cNvSpPr>
              <a:spLocks/>
            </p:cNvSpPr>
            <p:nvPr/>
          </p:nvSpPr>
          <p:spPr bwMode="auto">
            <a:xfrm>
              <a:off x="980" y="1676"/>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w 17"/>
                <a:gd name="T67" fmla="*/ 0 h 13"/>
                <a:gd name="T68" fmla="*/ 0 w 17"/>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6" name="Freeform 276"/>
            <p:cNvSpPr>
              <a:spLocks/>
            </p:cNvSpPr>
            <p:nvPr/>
          </p:nvSpPr>
          <p:spPr bwMode="auto">
            <a:xfrm>
              <a:off x="989" y="1676"/>
              <a:ext cx="5" cy="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w 19"/>
                <a:gd name="T27" fmla="*/ 0 h 13"/>
                <a:gd name="T28" fmla="*/ 0 w 19"/>
                <a:gd name="T29" fmla="*/ 0 h 13"/>
                <a:gd name="T30" fmla="*/ 0 w 19"/>
                <a:gd name="T31" fmla="*/ 0 h 13"/>
                <a:gd name="T32" fmla="*/ 0 w 19"/>
                <a:gd name="T33" fmla="*/ 0 h 13"/>
                <a:gd name="T34" fmla="*/ 0 w 19"/>
                <a:gd name="T35" fmla="*/ 0 h 13"/>
                <a:gd name="T36" fmla="*/ 0 w 19"/>
                <a:gd name="T37" fmla="*/ 0 h 13"/>
                <a:gd name="T38" fmla="*/ 0 w 19"/>
                <a:gd name="T39" fmla="*/ 0 h 13"/>
                <a:gd name="T40" fmla="*/ 0 w 19"/>
                <a:gd name="T41" fmla="*/ 0 h 13"/>
                <a:gd name="T42" fmla="*/ 0 w 19"/>
                <a:gd name="T43" fmla="*/ 0 h 13"/>
                <a:gd name="T44" fmla="*/ 0 w 19"/>
                <a:gd name="T45" fmla="*/ 0 h 13"/>
                <a:gd name="T46" fmla="*/ 0 w 19"/>
                <a:gd name="T47" fmla="*/ 0 h 13"/>
                <a:gd name="T48" fmla="*/ 0 w 19"/>
                <a:gd name="T49" fmla="*/ 0 h 13"/>
                <a:gd name="T50" fmla="*/ 0 w 19"/>
                <a:gd name="T51" fmla="*/ 0 h 13"/>
                <a:gd name="T52" fmla="*/ 0 w 19"/>
                <a:gd name="T53" fmla="*/ 0 h 13"/>
                <a:gd name="T54" fmla="*/ 0 w 19"/>
                <a:gd name="T55" fmla="*/ 0 h 13"/>
                <a:gd name="T56" fmla="*/ 0 w 19"/>
                <a:gd name="T57" fmla="*/ 0 h 13"/>
                <a:gd name="T58" fmla="*/ 0 w 19"/>
                <a:gd name="T59" fmla="*/ 0 h 13"/>
                <a:gd name="T60" fmla="*/ 0 w 19"/>
                <a:gd name="T61" fmla="*/ 0 h 13"/>
                <a:gd name="T62" fmla="*/ 0 w 19"/>
                <a:gd name="T63" fmla="*/ 0 h 13"/>
                <a:gd name="T64" fmla="*/ 0 w 19"/>
                <a:gd name="T65" fmla="*/ 0 h 13"/>
                <a:gd name="T66" fmla="*/ 0 w 19"/>
                <a:gd name="T67" fmla="*/ 0 h 13"/>
                <a:gd name="T68" fmla="*/ 0 w 1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13">
                  <a:moveTo>
                    <a:pt x="19" y="8"/>
                  </a:moveTo>
                  <a:lnTo>
                    <a:pt x="18" y="8"/>
                  </a:lnTo>
                  <a:lnTo>
                    <a:pt x="18" y="9"/>
                  </a:lnTo>
                  <a:lnTo>
                    <a:pt x="18" y="10"/>
                  </a:lnTo>
                  <a:lnTo>
                    <a:pt x="17" y="10"/>
                  </a:lnTo>
                  <a:lnTo>
                    <a:pt x="17" y="11"/>
                  </a:lnTo>
                  <a:lnTo>
                    <a:pt x="16" y="11"/>
                  </a:lnTo>
                  <a:lnTo>
                    <a:pt x="15" y="11"/>
                  </a:lnTo>
                  <a:lnTo>
                    <a:pt x="15"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5" y="0"/>
                  </a:lnTo>
                  <a:lnTo>
                    <a:pt x="16" y="0"/>
                  </a:lnTo>
                  <a:lnTo>
                    <a:pt x="17" y="0"/>
                  </a:lnTo>
                  <a:lnTo>
                    <a:pt x="17" y="1"/>
                  </a:lnTo>
                  <a:lnTo>
                    <a:pt x="18" y="1"/>
                  </a:lnTo>
                  <a:lnTo>
                    <a:pt x="18" y="2"/>
                  </a:lnTo>
                  <a:lnTo>
                    <a:pt x="18" y="4"/>
                  </a:lnTo>
                  <a:lnTo>
                    <a:pt x="19" y="5"/>
                  </a:lnTo>
                  <a:lnTo>
                    <a:pt x="19"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7" name="Freeform 277"/>
            <p:cNvSpPr>
              <a:spLocks/>
            </p:cNvSpPr>
            <p:nvPr/>
          </p:nvSpPr>
          <p:spPr bwMode="auto">
            <a:xfrm>
              <a:off x="999" y="1676"/>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8" name="Freeform 278"/>
            <p:cNvSpPr>
              <a:spLocks/>
            </p:cNvSpPr>
            <p:nvPr/>
          </p:nvSpPr>
          <p:spPr bwMode="auto">
            <a:xfrm>
              <a:off x="1008" y="1676"/>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89" name="Freeform 279"/>
            <p:cNvSpPr>
              <a:spLocks/>
            </p:cNvSpPr>
            <p:nvPr/>
          </p:nvSpPr>
          <p:spPr bwMode="auto">
            <a:xfrm>
              <a:off x="1017" y="1676"/>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w 18"/>
                <a:gd name="T67" fmla="*/ 0 h 13"/>
                <a:gd name="T68" fmla="*/ 0 w 18"/>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13">
                  <a:moveTo>
                    <a:pt x="18" y="8"/>
                  </a:moveTo>
                  <a:lnTo>
                    <a:pt x="17" y="8"/>
                  </a:lnTo>
                  <a:lnTo>
                    <a:pt x="17" y="9"/>
                  </a:lnTo>
                  <a:lnTo>
                    <a:pt x="17" y="10"/>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90" name="Freeform 280"/>
            <p:cNvSpPr>
              <a:spLocks/>
            </p:cNvSpPr>
            <p:nvPr/>
          </p:nvSpPr>
          <p:spPr bwMode="auto">
            <a:xfrm>
              <a:off x="1027" y="1676"/>
              <a:ext cx="5"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8"/>
                  </a:moveTo>
                  <a:lnTo>
                    <a:pt x="17" y="8"/>
                  </a:lnTo>
                  <a:lnTo>
                    <a:pt x="17" y="9"/>
                  </a:lnTo>
                  <a:lnTo>
                    <a:pt x="17"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91" name="Freeform 281"/>
            <p:cNvSpPr>
              <a:spLocks/>
            </p:cNvSpPr>
            <p:nvPr/>
          </p:nvSpPr>
          <p:spPr bwMode="auto">
            <a:xfrm>
              <a:off x="1036" y="1676"/>
              <a:ext cx="7"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92" name="Freeform 282"/>
            <p:cNvSpPr>
              <a:spLocks/>
            </p:cNvSpPr>
            <p:nvPr/>
          </p:nvSpPr>
          <p:spPr bwMode="auto">
            <a:xfrm>
              <a:off x="1046" y="1676"/>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393" name="Line 283"/>
            <p:cNvSpPr>
              <a:spLocks noChangeShapeType="1"/>
            </p:cNvSpPr>
            <p:nvPr/>
          </p:nvSpPr>
          <p:spPr bwMode="auto">
            <a:xfrm flipV="1">
              <a:off x="1094"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94" name="Freeform 284"/>
            <p:cNvSpPr>
              <a:spLocks/>
            </p:cNvSpPr>
            <p:nvPr/>
          </p:nvSpPr>
          <p:spPr bwMode="auto">
            <a:xfrm>
              <a:off x="1093" y="1692"/>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6"/>
                  </a:moveTo>
                  <a:lnTo>
                    <a:pt x="3" y="4"/>
                  </a:lnTo>
                  <a:lnTo>
                    <a:pt x="3" y="3"/>
                  </a:lnTo>
                  <a:lnTo>
                    <a:pt x="3" y="2"/>
                  </a:lnTo>
                  <a:lnTo>
                    <a:pt x="2" y="2"/>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95" name="Line 285"/>
            <p:cNvSpPr>
              <a:spLocks noChangeShapeType="1"/>
            </p:cNvSpPr>
            <p:nvPr/>
          </p:nvSpPr>
          <p:spPr bwMode="auto">
            <a:xfrm flipH="1">
              <a:off x="1080" y="1692"/>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96" name="Freeform 286"/>
            <p:cNvSpPr>
              <a:spLocks/>
            </p:cNvSpPr>
            <p:nvPr/>
          </p:nvSpPr>
          <p:spPr bwMode="auto">
            <a:xfrm>
              <a:off x="1079" y="1692"/>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0"/>
                  </a:moveTo>
                  <a:lnTo>
                    <a:pt x="3" y="0"/>
                  </a:lnTo>
                  <a:lnTo>
                    <a:pt x="2" y="0"/>
                  </a:lnTo>
                  <a:lnTo>
                    <a:pt x="0" y="0"/>
                  </a:lnTo>
                  <a:lnTo>
                    <a:pt x="0" y="2"/>
                  </a:lnTo>
                  <a:lnTo>
                    <a:pt x="0" y="3"/>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397" name="Line 287"/>
            <p:cNvSpPr>
              <a:spLocks noChangeShapeType="1"/>
            </p:cNvSpPr>
            <p:nvPr/>
          </p:nvSpPr>
          <p:spPr bwMode="auto">
            <a:xfrm>
              <a:off x="1079"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98" name="Line 288"/>
            <p:cNvSpPr>
              <a:spLocks noChangeShapeType="1"/>
            </p:cNvSpPr>
            <p:nvPr/>
          </p:nvSpPr>
          <p:spPr bwMode="auto">
            <a:xfrm flipV="1">
              <a:off x="1283"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399" name="Freeform 289"/>
            <p:cNvSpPr>
              <a:spLocks/>
            </p:cNvSpPr>
            <p:nvPr/>
          </p:nvSpPr>
          <p:spPr bwMode="auto">
            <a:xfrm>
              <a:off x="1282" y="1692"/>
              <a:ext cx="1" cy="2"/>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6"/>
                  </a:moveTo>
                  <a:lnTo>
                    <a:pt x="2" y="4"/>
                  </a:lnTo>
                  <a:lnTo>
                    <a:pt x="2" y="3"/>
                  </a:lnTo>
                  <a:lnTo>
                    <a:pt x="2" y="2"/>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00" name="Line 290"/>
            <p:cNvSpPr>
              <a:spLocks noChangeShapeType="1"/>
            </p:cNvSpPr>
            <p:nvPr/>
          </p:nvSpPr>
          <p:spPr bwMode="auto">
            <a:xfrm flipH="1">
              <a:off x="1271" y="1692"/>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1" name="Freeform 291"/>
            <p:cNvSpPr>
              <a:spLocks/>
            </p:cNvSpPr>
            <p:nvPr/>
          </p:nvSpPr>
          <p:spPr bwMode="auto">
            <a:xfrm>
              <a:off x="1268" y="1692"/>
              <a:ext cx="3" cy="2"/>
            </a:xfrm>
            <a:custGeom>
              <a:avLst/>
              <a:gdLst>
                <a:gd name="T0" fmla="*/ 2 w 4"/>
                <a:gd name="T1" fmla="*/ 0 h 6"/>
                <a:gd name="T2" fmla="*/ 2 w 4"/>
                <a:gd name="T3" fmla="*/ 0 h 6"/>
                <a:gd name="T4" fmla="*/ 2 w 4"/>
                <a:gd name="T5" fmla="*/ 0 h 6"/>
                <a:gd name="T6" fmla="*/ 1 w 4"/>
                <a:gd name="T7" fmla="*/ 0 h 6"/>
                <a:gd name="T8" fmla="*/ 1 w 4"/>
                <a:gd name="T9" fmla="*/ 0 h 6"/>
                <a:gd name="T10" fmla="*/ 0 w 4"/>
                <a:gd name="T11" fmla="*/ 0 h 6"/>
                <a:gd name="T12" fmla="*/ 0 w 4"/>
                <a:gd name="T13" fmla="*/ 0 h 6"/>
                <a:gd name="T14" fmla="*/ 0 w 4"/>
                <a:gd name="T15" fmla="*/ 0 h 6"/>
                <a:gd name="T16" fmla="*/ 0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4" y="0"/>
                  </a:moveTo>
                  <a:lnTo>
                    <a:pt x="3" y="0"/>
                  </a:lnTo>
                  <a:lnTo>
                    <a:pt x="2" y="0"/>
                  </a:lnTo>
                  <a:lnTo>
                    <a:pt x="1" y="0"/>
                  </a:lnTo>
                  <a:lnTo>
                    <a:pt x="1" y="2"/>
                  </a:lnTo>
                  <a:lnTo>
                    <a:pt x="0" y="2"/>
                  </a:lnTo>
                  <a:lnTo>
                    <a:pt x="0" y="3"/>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02" name="Line 292"/>
            <p:cNvSpPr>
              <a:spLocks noChangeShapeType="1"/>
            </p:cNvSpPr>
            <p:nvPr/>
          </p:nvSpPr>
          <p:spPr bwMode="auto">
            <a:xfrm>
              <a:off x="1268"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3" name="Line 293"/>
            <p:cNvSpPr>
              <a:spLocks noChangeShapeType="1"/>
            </p:cNvSpPr>
            <p:nvPr/>
          </p:nvSpPr>
          <p:spPr bwMode="auto">
            <a:xfrm flipV="1">
              <a:off x="1449"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4" name="Freeform 294"/>
            <p:cNvSpPr>
              <a:spLocks/>
            </p:cNvSpPr>
            <p:nvPr/>
          </p:nvSpPr>
          <p:spPr bwMode="auto">
            <a:xfrm>
              <a:off x="1448" y="1693"/>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5"/>
                  </a:moveTo>
                  <a:lnTo>
                    <a:pt x="3" y="4"/>
                  </a:lnTo>
                  <a:lnTo>
                    <a:pt x="3" y="2"/>
                  </a:lnTo>
                  <a:lnTo>
                    <a:pt x="3" y="1"/>
                  </a:lnTo>
                  <a:lnTo>
                    <a:pt x="2" y="1"/>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05" name="Line 295"/>
            <p:cNvSpPr>
              <a:spLocks noChangeShapeType="1"/>
            </p:cNvSpPr>
            <p:nvPr/>
          </p:nvSpPr>
          <p:spPr bwMode="auto">
            <a:xfrm flipH="1">
              <a:off x="1436" y="1693"/>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6" name="Freeform 296"/>
            <p:cNvSpPr>
              <a:spLocks/>
            </p:cNvSpPr>
            <p:nvPr/>
          </p:nvSpPr>
          <p:spPr bwMode="auto">
            <a:xfrm>
              <a:off x="1435" y="1693"/>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3" y="0"/>
                  </a:moveTo>
                  <a:lnTo>
                    <a:pt x="2" y="0"/>
                  </a:lnTo>
                  <a:lnTo>
                    <a:pt x="1" y="0"/>
                  </a:lnTo>
                  <a:lnTo>
                    <a:pt x="0" y="0"/>
                  </a:lnTo>
                  <a:lnTo>
                    <a:pt x="0" y="1"/>
                  </a:lnTo>
                  <a:lnTo>
                    <a:pt x="0" y="2"/>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07" name="Line 297"/>
            <p:cNvSpPr>
              <a:spLocks noChangeShapeType="1"/>
            </p:cNvSpPr>
            <p:nvPr/>
          </p:nvSpPr>
          <p:spPr bwMode="auto">
            <a:xfrm>
              <a:off x="1435" y="1694"/>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8" name="Line 298"/>
            <p:cNvSpPr>
              <a:spLocks noChangeShapeType="1"/>
            </p:cNvSpPr>
            <p:nvPr/>
          </p:nvSpPr>
          <p:spPr bwMode="auto">
            <a:xfrm flipH="1" flipV="1">
              <a:off x="1678" y="1690"/>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09" name="Freeform 299"/>
            <p:cNvSpPr>
              <a:spLocks/>
            </p:cNvSpPr>
            <p:nvPr/>
          </p:nvSpPr>
          <p:spPr bwMode="auto">
            <a:xfrm>
              <a:off x="1678" y="1688"/>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w 4"/>
                <a:gd name="T17" fmla="*/ 0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
                  <a:moveTo>
                    <a:pt x="1" y="6"/>
                  </a:moveTo>
                  <a:lnTo>
                    <a:pt x="0" y="5"/>
                  </a:lnTo>
                  <a:lnTo>
                    <a:pt x="0" y="4"/>
                  </a:lnTo>
                  <a:lnTo>
                    <a:pt x="0" y="2"/>
                  </a:lnTo>
                  <a:lnTo>
                    <a:pt x="1" y="2"/>
                  </a:lnTo>
                  <a:lnTo>
                    <a:pt x="1" y="1"/>
                  </a:lnTo>
                  <a:lnTo>
                    <a:pt x="2" y="1"/>
                  </a:lnTo>
                  <a:lnTo>
                    <a:pt x="2" y="0"/>
                  </a:lnTo>
                  <a:lnTo>
                    <a:pt x="3" y="0"/>
                  </a:lnTo>
                  <a:lnTo>
                    <a:pt x="4"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10" name="Line 300"/>
            <p:cNvSpPr>
              <a:spLocks noChangeShapeType="1"/>
            </p:cNvSpPr>
            <p:nvPr/>
          </p:nvSpPr>
          <p:spPr bwMode="auto">
            <a:xfrm flipV="1">
              <a:off x="1679" y="1686"/>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11" name="Freeform 301"/>
            <p:cNvSpPr>
              <a:spLocks/>
            </p:cNvSpPr>
            <p:nvPr/>
          </p:nvSpPr>
          <p:spPr bwMode="auto">
            <a:xfrm>
              <a:off x="1697" y="1686"/>
              <a:ext cx="3" cy="2"/>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0 w 9"/>
                <a:gd name="T13" fmla="*/ 0 h 5"/>
                <a:gd name="T14" fmla="*/ 0 w 9"/>
                <a:gd name="T15" fmla="*/ 0 h 5"/>
                <a:gd name="T16" fmla="*/ 0 w 9"/>
                <a:gd name="T17" fmla="*/ 0 h 5"/>
                <a:gd name="T18" fmla="*/ 0 w 9"/>
                <a:gd name="T19" fmla="*/ 0 h 5"/>
                <a:gd name="T20" fmla="*/ 0 w 9"/>
                <a:gd name="T21" fmla="*/ 0 h 5"/>
                <a:gd name="T22" fmla="*/ 0 w 9"/>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5">
                  <a:moveTo>
                    <a:pt x="0" y="0"/>
                  </a:moveTo>
                  <a:lnTo>
                    <a:pt x="1" y="0"/>
                  </a:lnTo>
                  <a:lnTo>
                    <a:pt x="2" y="0"/>
                  </a:lnTo>
                  <a:lnTo>
                    <a:pt x="3" y="0"/>
                  </a:lnTo>
                  <a:lnTo>
                    <a:pt x="4" y="0"/>
                  </a:lnTo>
                  <a:lnTo>
                    <a:pt x="4" y="1"/>
                  </a:lnTo>
                  <a:lnTo>
                    <a:pt x="5" y="1"/>
                  </a:lnTo>
                  <a:lnTo>
                    <a:pt x="6" y="1"/>
                  </a:lnTo>
                  <a:lnTo>
                    <a:pt x="6" y="3"/>
                  </a:lnTo>
                  <a:lnTo>
                    <a:pt x="7" y="3"/>
                  </a:lnTo>
                  <a:lnTo>
                    <a:pt x="8" y="4"/>
                  </a:lnTo>
                  <a:lnTo>
                    <a:pt x="9"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12" name="Line 302"/>
            <p:cNvSpPr>
              <a:spLocks noChangeShapeType="1"/>
            </p:cNvSpPr>
            <p:nvPr/>
          </p:nvSpPr>
          <p:spPr bwMode="auto">
            <a:xfrm>
              <a:off x="1700" y="1688"/>
              <a:ext cx="0"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13" name="Line 303"/>
            <p:cNvSpPr>
              <a:spLocks noChangeShapeType="1"/>
            </p:cNvSpPr>
            <p:nvPr/>
          </p:nvSpPr>
          <p:spPr bwMode="auto">
            <a:xfrm>
              <a:off x="1674" y="1645"/>
              <a:ext cx="21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14" name="Freeform 304"/>
            <p:cNvSpPr>
              <a:spLocks/>
            </p:cNvSpPr>
            <p:nvPr/>
          </p:nvSpPr>
          <p:spPr bwMode="auto">
            <a:xfrm>
              <a:off x="783" y="1623"/>
              <a:ext cx="4" cy="44"/>
            </a:xfrm>
            <a:custGeom>
              <a:avLst/>
              <a:gdLst>
                <a:gd name="T0" fmla="*/ 0 w 12"/>
                <a:gd name="T1" fmla="*/ 1 h 175"/>
                <a:gd name="T2" fmla="*/ 0 w 12"/>
                <a:gd name="T3" fmla="*/ 1 h 175"/>
                <a:gd name="T4" fmla="*/ 0 w 12"/>
                <a:gd name="T5" fmla="*/ 1 h 175"/>
                <a:gd name="T6" fmla="*/ 0 w 12"/>
                <a:gd name="T7" fmla="*/ 1 h 175"/>
                <a:gd name="T8" fmla="*/ 0 w 12"/>
                <a:gd name="T9" fmla="*/ 1 h 175"/>
                <a:gd name="T10" fmla="*/ 0 w 12"/>
                <a:gd name="T11" fmla="*/ 1 h 175"/>
                <a:gd name="T12" fmla="*/ 0 w 12"/>
                <a:gd name="T13" fmla="*/ 1 h 175"/>
                <a:gd name="T14" fmla="*/ 0 w 12"/>
                <a:gd name="T15" fmla="*/ 1 h 175"/>
                <a:gd name="T16" fmla="*/ 0 w 12"/>
                <a:gd name="T17" fmla="*/ 1 h 175"/>
                <a:gd name="T18" fmla="*/ 0 w 12"/>
                <a:gd name="T19" fmla="*/ 1 h 175"/>
                <a:gd name="T20" fmla="*/ 0 w 12"/>
                <a:gd name="T21" fmla="*/ 1 h 175"/>
                <a:gd name="T22" fmla="*/ 0 w 12"/>
                <a:gd name="T23" fmla="*/ 0 h 175"/>
                <a:gd name="T24" fmla="*/ 0 w 12"/>
                <a:gd name="T25" fmla="*/ 0 h 175"/>
                <a:gd name="T26" fmla="*/ 0 w 12"/>
                <a:gd name="T27" fmla="*/ 0 h 175"/>
                <a:gd name="T28" fmla="*/ 0 w 12"/>
                <a:gd name="T29" fmla="*/ 0 h 175"/>
                <a:gd name="T30" fmla="*/ 0 w 12"/>
                <a:gd name="T31" fmla="*/ 0 h 175"/>
                <a:gd name="T32" fmla="*/ 0 w 12"/>
                <a:gd name="T33" fmla="*/ 0 h 175"/>
                <a:gd name="T34" fmla="*/ 0 w 12"/>
                <a:gd name="T35" fmla="*/ 1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 h="175">
                  <a:moveTo>
                    <a:pt x="12" y="175"/>
                  </a:moveTo>
                  <a:lnTo>
                    <a:pt x="11" y="174"/>
                  </a:lnTo>
                  <a:lnTo>
                    <a:pt x="10" y="170"/>
                  </a:lnTo>
                  <a:lnTo>
                    <a:pt x="9" y="165"/>
                  </a:lnTo>
                  <a:lnTo>
                    <a:pt x="8" y="158"/>
                  </a:lnTo>
                  <a:lnTo>
                    <a:pt x="6" y="150"/>
                  </a:lnTo>
                  <a:lnTo>
                    <a:pt x="5" y="140"/>
                  </a:lnTo>
                  <a:lnTo>
                    <a:pt x="3" y="130"/>
                  </a:lnTo>
                  <a:lnTo>
                    <a:pt x="2" y="118"/>
                  </a:lnTo>
                  <a:lnTo>
                    <a:pt x="1" y="104"/>
                  </a:lnTo>
                  <a:lnTo>
                    <a:pt x="1" y="91"/>
                  </a:lnTo>
                  <a:lnTo>
                    <a:pt x="0" y="76"/>
                  </a:lnTo>
                  <a:lnTo>
                    <a:pt x="1" y="62"/>
                  </a:lnTo>
                  <a:lnTo>
                    <a:pt x="2" y="46"/>
                  </a:lnTo>
                  <a:lnTo>
                    <a:pt x="4" y="31"/>
                  </a:lnTo>
                  <a:lnTo>
                    <a:pt x="7" y="15"/>
                  </a:lnTo>
                  <a:lnTo>
                    <a:pt x="12" y="0"/>
                  </a:lnTo>
                  <a:lnTo>
                    <a:pt x="12" y="175"/>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415" name="Freeform 305"/>
            <p:cNvSpPr>
              <a:spLocks/>
            </p:cNvSpPr>
            <p:nvPr/>
          </p:nvSpPr>
          <p:spPr bwMode="auto">
            <a:xfrm>
              <a:off x="783" y="1623"/>
              <a:ext cx="4" cy="44"/>
            </a:xfrm>
            <a:custGeom>
              <a:avLst/>
              <a:gdLst>
                <a:gd name="T0" fmla="*/ 0 w 12"/>
                <a:gd name="T1" fmla="*/ 1 h 175"/>
                <a:gd name="T2" fmla="*/ 0 w 12"/>
                <a:gd name="T3" fmla="*/ 1 h 175"/>
                <a:gd name="T4" fmla="*/ 0 w 12"/>
                <a:gd name="T5" fmla="*/ 1 h 175"/>
                <a:gd name="T6" fmla="*/ 0 w 12"/>
                <a:gd name="T7" fmla="*/ 1 h 175"/>
                <a:gd name="T8" fmla="*/ 0 w 12"/>
                <a:gd name="T9" fmla="*/ 1 h 175"/>
                <a:gd name="T10" fmla="*/ 0 w 12"/>
                <a:gd name="T11" fmla="*/ 1 h 175"/>
                <a:gd name="T12" fmla="*/ 0 w 12"/>
                <a:gd name="T13" fmla="*/ 1 h 175"/>
                <a:gd name="T14" fmla="*/ 0 w 12"/>
                <a:gd name="T15" fmla="*/ 1 h 175"/>
                <a:gd name="T16" fmla="*/ 0 w 12"/>
                <a:gd name="T17" fmla="*/ 1 h 175"/>
                <a:gd name="T18" fmla="*/ 0 w 12"/>
                <a:gd name="T19" fmla="*/ 1 h 175"/>
                <a:gd name="T20" fmla="*/ 0 w 12"/>
                <a:gd name="T21" fmla="*/ 1 h 175"/>
                <a:gd name="T22" fmla="*/ 0 w 12"/>
                <a:gd name="T23" fmla="*/ 0 h 175"/>
                <a:gd name="T24" fmla="*/ 0 w 12"/>
                <a:gd name="T25" fmla="*/ 0 h 175"/>
                <a:gd name="T26" fmla="*/ 0 w 12"/>
                <a:gd name="T27" fmla="*/ 0 h 175"/>
                <a:gd name="T28" fmla="*/ 0 w 12"/>
                <a:gd name="T29" fmla="*/ 0 h 175"/>
                <a:gd name="T30" fmla="*/ 0 w 12"/>
                <a:gd name="T31" fmla="*/ 0 h 175"/>
                <a:gd name="T32" fmla="*/ 0 w 12"/>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75">
                  <a:moveTo>
                    <a:pt x="12" y="175"/>
                  </a:moveTo>
                  <a:lnTo>
                    <a:pt x="11" y="174"/>
                  </a:lnTo>
                  <a:lnTo>
                    <a:pt x="10" y="170"/>
                  </a:lnTo>
                  <a:lnTo>
                    <a:pt x="9" y="165"/>
                  </a:lnTo>
                  <a:lnTo>
                    <a:pt x="8" y="158"/>
                  </a:lnTo>
                  <a:lnTo>
                    <a:pt x="6" y="150"/>
                  </a:lnTo>
                  <a:lnTo>
                    <a:pt x="5" y="140"/>
                  </a:lnTo>
                  <a:lnTo>
                    <a:pt x="3" y="130"/>
                  </a:lnTo>
                  <a:lnTo>
                    <a:pt x="2" y="118"/>
                  </a:lnTo>
                  <a:lnTo>
                    <a:pt x="1" y="104"/>
                  </a:lnTo>
                  <a:lnTo>
                    <a:pt x="1" y="91"/>
                  </a:lnTo>
                  <a:lnTo>
                    <a:pt x="0" y="76"/>
                  </a:lnTo>
                  <a:lnTo>
                    <a:pt x="1" y="62"/>
                  </a:lnTo>
                  <a:lnTo>
                    <a:pt x="2" y="46"/>
                  </a:lnTo>
                  <a:lnTo>
                    <a:pt x="4" y="31"/>
                  </a:lnTo>
                  <a:lnTo>
                    <a:pt x="7" y="15"/>
                  </a:lnTo>
                  <a:lnTo>
                    <a:pt x="1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16" name="Line 306"/>
            <p:cNvSpPr>
              <a:spLocks noChangeShapeType="1"/>
            </p:cNvSpPr>
            <p:nvPr/>
          </p:nvSpPr>
          <p:spPr bwMode="auto">
            <a:xfrm flipH="1">
              <a:off x="1679" y="1594"/>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17" name="Freeform 307"/>
            <p:cNvSpPr>
              <a:spLocks/>
            </p:cNvSpPr>
            <p:nvPr/>
          </p:nvSpPr>
          <p:spPr bwMode="auto">
            <a:xfrm>
              <a:off x="1679" y="1599"/>
              <a:ext cx="1" cy="1"/>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0" y="2"/>
                  </a:lnTo>
                  <a:lnTo>
                    <a:pt x="0" y="3"/>
                  </a:lnTo>
                  <a:lnTo>
                    <a:pt x="0" y="4"/>
                  </a:lnTo>
                  <a:lnTo>
                    <a:pt x="1" y="4"/>
                  </a:lnTo>
                  <a:lnTo>
                    <a:pt x="2" y="4"/>
                  </a:lnTo>
                  <a:lnTo>
                    <a:pt x="3"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18" name="Line 308"/>
            <p:cNvSpPr>
              <a:spLocks noChangeShapeType="1"/>
            </p:cNvSpPr>
            <p:nvPr/>
          </p:nvSpPr>
          <p:spPr bwMode="auto">
            <a:xfrm>
              <a:off x="1680" y="1600"/>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19" name="Freeform 309"/>
            <p:cNvSpPr>
              <a:spLocks/>
            </p:cNvSpPr>
            <p:nvPr/>
          </p:nvSpPr>
          <p:spPr bwMode="auto">
            <a:xfrm>
              <a:off x="1698" y="1601"/>
              <a:ext cx="2"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w 9"/>
                <a:gd name="T13" fmla="*/ 0 h 4"/>
                <a:gd name="T14" fmla="*/ 0 w 9"/>
                <a:gd name="T15" fmla="*/ 0 h 4"/>
                <a:gd name="T16" fmla="*/ 0 w 9"/>
                <a:gd name="T17" fmla="*/ 0 h 4"/>
                <a:gd name="T18" fmla="*/ 0 w 9"/>
                <a:gd name="T19" fmla="*/ 0 h 4"/>
                <a:gd name="T20" fmla="*/ 0 w 9"/>
                <a:gd name="T21" fmla="*/ 0 h 4"/>
                <a:gd name="T22" fmla="*/ 0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4">
                  <a:moveTo>
                    <a:pt x="0" y="4"/>
                  </a:moveTo>
                  <a:lnTo>
                    <a:pt x="0" y="3"/>
                  </a:lnTo>
                  <a:lnTo>
                    <a:pt x="1" y="3"/>
                  </a:lnTo>
                  <a:lnTo>
                    <a:pt x="2" y="3"/>
                  </a:lnTo>
                  <a:lnTo>
                    <a:pt x="3" y="3"/>
                  </a:lnTo>
                  <a:lnTo>
                    <a:pt x="4" y="3"/>
                  </a:lnTo>
                  <a:lnTo>
                    <a:pt x="5" y="3"/>
                  </a:lnTo>
                  <a:lnTo>
                    <a:pt x="6" y="2"/>
                  </a:lnTo>
                  <a:lnTo>
                    <a:pt x="7" y="2"/>
                  </a:lnTo>
                  <a:lnTo>
                    <a:pt x="8" y="2"/>
                  </a:lnTo>
                  <a:lnTo>
                    <a:pt x="8" y="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20" name="Line 310"/>
            <p:cNvSpPr>
              <a:spLocks noChangeShapeType="1"/>
            </p:cNvSpPr>
            <p:nvPr/>
          </p:nvSpPr>
          <p:spPr bwMode="auto">
            <a:xfrm flipV="1">
              <a:off x="1700" y="1596"/>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1" name="Line 311"/>
            <p:cNvSpPr>
              <a:spLocks noChangeShapeType="1"/>
            </p:cNvSpPr>
            <p:nvPr/>
          </p:nvSpPr>
          <p:spPr bwMode="auto">
            <a:xfrm flipH="1" flipV="1">
              <a:off x="1679" y="1688"/>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2" name="Freeform 312"/>
            <p:cNvSpPr>
              <a:spLocks/>
            </p:cNvSpPr>
            <p:nvPr/>
          </p:nvSpPr>
          <p:spPr bwMode="auto">
            <a:xfrm>
              <a:off x="1679" y="1687"/>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0" y="5"/>
                  </a:moveTo>
                  <a:lnTo>
                    <a:pt x="0" y="3"/>
                  </a:lnTo>
                  <a:lnTo>
                    <a:pt x="0" y="2"/>
                  </a:lnTo>
                  <a:lnTo>
                    <a:pt x="0" y="1"/>
                  </a:lnTo>
                  <a:lnTo>
                    <a:pt x="0" y="0"/>
                  </a:lnTo>
                  <a:lnTo>
                    <a:pt x="1" y="0"/>
                  </a:lnTo>
                  <a:lnTo>
                    <a:pt x="2"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23" name="Line 313"/>
            <p:cNvSpPr>
              <a:spLocks noChangeShapeType="1"/>
            </p:cNvSpPr>
            <p:nvPr/>
          </p:nvSpPr>
          <p:spPr bwMode="auto">
            <a:xfrm flipV="1">
              <a:off x="1680" y="1685"/>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4" name="Freeform 314"/>
            <p:cNvSpPr>
              <a:spLocks/>
            </p:cNvSpPr>
            <p:nvPr/>
          </p:nvSpPr>
          <p:spPr bwMode="auto">
            <a:xfrm>
              <a:off x="1698" y="1685"/>
              <a:ext cx="2"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w 9"/>
                <a:gd name="T13" fmla="*/ 0 h 4"/>
                <a:gd name="T14" fmla="*/ 0 w 9"/>
                <a:gd name="T15" fmla="*/ 0 h 4"/>
                <a:gd name="T16" fmla="*/ 0 w 9"/>
                <a:gd name="T17" fmla="*/ 0 h 4"/>
                <a:gd name="T18" fmla="*/ 0 w 9"/>
                <a:gd name="T19" fmla="*/ 0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1" y="0"/>
                  </a:lnTo>
                  <a:lnTo>
                    <a:pt x="2" y="0"/>
                  </a:lnTo>
                  <a:lnTo>
                    <a:pt x="3" y="0"/>
                  </a:lnTo>
                  <a:lnTo>
                    <a:pt x="4" y="0"/>
                  </a:lnTo>
                  <a:lnTo>
                    <a:pt x="5" y="0"/>
                  </a:lnTo>
                  <a:lnTo>
                    <a:pt x="6" y="1"/>
                  </a:lnTo>
                  <a:lnTo>
                    <a:pt x="7" y="1"/>
                  </a:lnTo>
                  <a:lnTo>
                    <a:pt x="8" y="1"/>
                  </a:lnTo>
                  <a:lnTo>
                    <a:pt x="8" y="2"/>
                  </a:lnTo>
                  <a:lnTo>
                    <a:pt x="9" y="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25" name="Line 315"/>
            <p:cNvSpPr>
              <a:spLocks noChangeShapeType="1"/>
            </p:cNvSpPr>
            <p:nvPr/>
          </p:nvSpPr>
          <p:spPr bwMode="auto">
            <a:xfrm>
              <a:off x="1700" y="1686"/>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6" name="Line 316"/>
            <p:cNvSpPr>
              <a:spLocks noChangeShapeType="1"/>
            </p:cNvSpPr>
            <p:nvPr/>
          </p:nvSpPr>
          <p:spPr bwMode="auto">
            <a:xfrm>
              <a:off x="925" y="1594"/>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7" name="Freeform 317"/>
            <p:cNvSpPr>
              <a:spLocks/>
            </p:cNvSpPr>
            <p:nvPr/>
          </p:nvSpPr>
          <p:spPr bwMode="auto">
            <a:xfrm>
              <a:off x="925" y="1599"/>
              <a:ext cx="1" cy="1"/>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w 3"/>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6">
                  <a:moveTo>
                    <a:pt x="3" y="0"/>
                  </a:moveTo>
                  <a:lnTo>
                    <a:pt x="2" y="0"/>
                  </a:lnTo>
                  <a:lnTo>
                    <a:pt x="2" y="2"/>
                  </a:lnTo>
                  <a:lnTo>
                    <a:pt x="2" y="3"/>
                  </a:lnTo>
                  <a:lnTo>
                    <a:pt x="2" y="4"/>
                  </a:lnTo>
                  <a:lnTo>
                    <a:pt x="1" y="4"/>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28" name="Line 318"/>
            <p:cNvSpPr>
              <a:spLocks noChangeShapeType="1"/>
            </p:cNvSpPr>
            <p:nvPr/>
          </p:nvSpPr>
          <p:spPr bwMode="auto">
            <a:xfrm flipH="1">
              <a:off x="906" y="1600"/>
              <a:ext cx="19"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29" name="Freeform 319"/>
            <p:cNvSpPr>
              <a:spLocks/>
            </p:cNvSpPr>
            <p:nvPr/>
          </p:nvSpPr>
          <p:spPr bwMode="auto">
            <a:xfrm>
              <a:off x="904" y="1601"/>
              <a:ext cx="2" cy="1"/>
            </a:xfrm>
            <a:custGeom>
              <a:avLst/>
              <a:gdLst>
                <a:gd name="T0" fmla="*/ 0 w 8"/>
                <a:gd name="T1" fmla="*/ 0 h 4"/>
                <a:gd name="T2" fmla="*/ 0 w 8"/>
                <a:gd name="T3" fmla="*/ 0 h 4"/>
                <a:gd name="T4" fmla="*/ 0 w 8"/>
                <a:gd name="T5" fmla="*/ 0 h 4"/>
                <a:gd name="T6" fmla="*/ 0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4">
                  <a:moveTo>
                    <a:pt x="8" y="4"/>
                  </a:moveTo>
                  <a:lnTo>
                    <a:pt x="7" y="3"/>
                  </a:lnTo>
                  <a:lnTo>
                    <a:pt x="6" y="3"/>
                  </a:lnTo>
                  <a:lnTo>
                    <a:pt x="5" y="3"/>
                  </a:lnTo>
                  <a:lnTo>
                    <a:pt x="4" y="3"/>
                  </a:lnTo>
                  <a:lnTo>
                    <a:pt x="3" y="3"/>
                  </a:lnTo>
                  <a:lnTo>
                    <a:pt x="2" y="3"/>
                  </a:lnTo>
                  <a:lnTo>
                    <a:pt x="2" y="2"/>
                  </a:lnTo>
                  <a:lnTo>
                    <a:pt x="1" y="2"/>
                  </a:ln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30" name="Line 320"/>
            <p:cNvSpPr>
              <a:spLocks noChangeShapeType="1"/>
            </p:cNvSpPr>
            <p:nvPr/>
          </p:nvSpPr>
          <p:spPr bwMode="auto">
            <a:xfrm flipH="1" flipV="1">
              <a:off x="903" y="1596"/>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31" name="Line 321"/>
            <p:cNvSpPr>
              <a:spLocks noChangeShapeType="1"/>
            </p:cNvSpPr>
            <p:nvPr/>
          </p:nvSpPr>
          <p:spPr bwMode="auto">
            <a:xfrm flipV="1">
              <a:off x="925" y="1691"/>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32" name="Freeform 322"/>
            <p:cNvSpPr>
              <a:spLocks/>
            </p:cNvSpPr>
            <p:nvPr/>
          </p:nvSpPr>
          <p:spPr bwMode="auto">
            <a:xfrm>
              <a:off x="925" y="1689"/>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2" y="4"/>
                  </a:lnTo>
                  <a:lnTo>
                    <a:pt x="2" y="2"/>
                  </a:lnTo>
                  <a:lnTo>
                    <a:pt x="2" y="1"/>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33" name="Line 323"/>
            <p:cNvSpPr>
              <a:spLocks noChangeShapeType="1"/>
            </p:cNvSpPr>
            <p:nvPr/>
          </p:nvSpPr>
          <p:spPr bwMode="auto">
            <a:xfrm flipH="1" flipV="1">
              <a:off x="906" y="1688"/>
              <a:ext cx="1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34" name="Freeform 324"/>
            <p:cNvSpPr>
              <a:spLocks/>
            </p:cNvSpPr>
            <p:nvPr/>
          </p:nvSpPr>
          <p:spPr bwMode="auto">
            <a:xfrm>
              <a:off x="904" y="1688"/>
              <a:ext cx="2" cy="1"/>
            </a:xfrm>
            <a:custGeom>
              <a:avLst/>
              <a:gdLst>
                <a:gd name="T0" fmla="*/ 0 w 8"/>
                <a:gd name="T1" fmla="*/ 0 h 4"/>
                <a:gd name="T2" fmla="*/ 0 w 8"/>
                <a:gd name="T3" fmla="*/ 0 h 4"/>
                <a:gd name="T4" fmla="*/ 0 w 8"/>
                <a:gd name="T5" fmla="*/ 0 h 4"/>
                <a:gd name="T6" fmla="*/ 0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4">
                  <a:moveTo>
                    <a:pt x="8" y="0"/>
                  </a:moveTo>
                  <a:lnTo>
                    <a:pt x="7" y="0"/>
                  </a:lnTo>
                  <a:lnTo>
                    <a:pt x="6" y="0"/>
                  </a:lnTo>
                  <a:lnTo>
                    <a:pt x="5" y="0"/>
                  </a:lnTo>
                  <a:lnTo>
                    <a:pt x="4" y="0"/>
                  </a:lnTo>
                  <a:lnTo>
                    <a:pt x="3" y="0"/>
                  </a:lnTo>
                  <a:lnTo>
                    <a:pt x="2" y="0"/>
                  </a:lnTo>
                  <a:lnTo>
                    <a:pt x="2" y="1"/>
                  </a:lnTo>
                  <a:lnTo>
                    <a:pt x="1" y="1"/>
                  </a:lnTo>
                  <a:lnTo>
                    <a:pt x="0" y="1"/>
                  </a:lnTo>
                  <a:lnTo>
                    <a:pt x="0" y="3"/>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435" name="Line 325"/>
            <p:cNvSpPr>
              <a:spLocks noChangeShapeType="1"/>
            </p:cNvSpPr>
            <p:nvPr/>
          </p:nvSpPr>
          <p:spPr bwMode="auto">
            <a:xfrm flipH="1">
              <a:off x="903" y="1688"/>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436" name="Rectangle 326"/>
            <p:cNvSpPr>
              <a:spLocks noChangeArrowheads="1"/>
            </p:cNvSpPr>
            <p:nvPr/>
          </p:nvSpPr>
          <p:spPr bwMode="auto">
            <a:xfrm>
              <a:off x="2206" y="2411"/>
              <a:ext cx="49"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37" name="Rectangle 327"/>
            <p:cNvSpPr>
              <a:spLocks noChangeArrowheads="1"/>
            </p:cNvSpPr>
            <p:nvPr/>
          </p:nvSpPr>
          <p:spPr bwMode="auto">
            <a:xfrm>
              <a:off x="2133" y="2411"/>
              <a:ext cx="50"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38" name="Rectangle 328"/>
            <p:cNvSpPr>
              <a:spLocks noChangeArrowheads="1"/>
            </p:cNvSpPr>
            <p:nvPr/>
          </p:nvSpPr>
          <p:spPr bwMode="auto">
            <a:xfrm>
              <a:off x="2080" y="2411"/>
              <a:ext cx="29"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39" name="Rectangle 329"/>
            <p:cNvSpPr>
              <a:spLocks noChangeArrowheads="1"/>
            </p:cNvSpPr>
            <p:nvPr/>
          </p:nvSpPr>
          <p:spPr bwMode="auto">
            <a:xfrm>
              <a:off x="2031" y="2411"/>
              <a:ext cx="22"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40" name="Rectangle 330"/>
            <p:cNvSpPr>
              <a:spLocks noChangeArrowheads="1"/>
            </p:cNvSpPr>
            <p:nvPr/>
          </p:nvSpPr>
          <p:spPr bwMode="auto">
            <a:xfrm>
              <a:off x="1989" y="2411"/>
              <a:ext cx="6"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441" name="Rectangle 331"/>
            <p:cNvSpPr>
              <a:spLocks noChangeArrowheads="1"/>
            </p:cNvSpPr>
            <p:nvPr/>
          </p:nvSpPr>
          <p:spPr bwMode="auto">
            <a:xfrm>
              <a:off x="2030" y="1575"/>
              <a:ext cx="3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B747</a:t>
              </a:r>
            </a:p>
          </p:txBody>
        </p:sp>
        <p:sp>
          <p:nvSpPr>
            <p:cNvPr id="27442" name="Rectangle 332"/>
            <p:cNvSpPr>
              <a:spLocks noChangeArrowheads="1"/>
            </p:cNvSpPr>
            <p:nvPr/>
          </p:nvSpPr>
          <p:spPr bwMode="auto">
            <a:xfrm>
              <a:off x="879" y="876"/>
              <a:ext cx="9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Leading aircraft</a:t>
              </a:r>
            </a:p>
          </p:txBody>
        </p:sp>
      </p:grpSp>
      <p:sp>
        <p:nvSpPr>
          <p:cNvPr id="26638" name="Freeform 333"/>
          <p:cNvSpPr>
            <a:spLocks noEditPoints="1"/>
          </p:cNvSpPr>
          <p:nvPr/>
        </p:nvSpPr>
        <p:spPr bwMode="auto">
          <a:xfrm>
            <a:off x="8353425" y="3452813"/>
            <a:ext cx="87313" cy="101600"/>
          </a:xfrm>
          <a:custGeom>
            <a:avLst/>
            <a:gdLst>
              <a:gd name="T0" fmla="*/ 2147483647 w 179"/>
              <a:gd name="T1" fmla="*/ 2147483647 h 255"/>
              <a:gd name="T2" fmla="*/ 2147483647 w 179"/>
              <a:gd name="T3" fmla="*/ 2147483647 h 255"/>
              <a:gd name="T4" fmla="*/ 2147483647 w 179"/>
              <a:gd name="T5" fmla="*/ 2147483647 h 255"/>
              <a:gd name="T6" fmla="*/ 2147483647 w 179"/>
              <a:gd name="T7" fmla="*/ 2147483647 h 255"/>
              <a:gd name="T8" fmla="*/ 2147483647 w 179"/>
              <a:gd name="T9" fmla="*/ 2147483647 h 255"/>
              <a:gd name="T10" fmla="*/ 2147483647 w 179"/>
              <a:gd name="T11" fmla="*/ 2147483647 h 255"/>
              <a:gd name="T12" fmla="*/ 2147483647 w 179"/>
              <a:gd name="T13" fmla="*/ 2147483647 h 255"/>
              <a:gd name="T14" fmla="*/ 2147483647 w 179"/>
              <a:gd name="T15" fmla="*/ 2147483647 h 255"/>
              <a:gd name="T16" fmla="*/ 2147483647 w 179"/>
              <a:gd name="T17" fmla="*/ 2147483647 h 255"/>
              <a:gd name="T18" fmla="*/ 2147483647 w 179"/>
              <a:gd name="T19" fmla="*/ 2147483647 h 255"/>
              <a:gd name="T20" fmla="*/ 2147483647 w 179"/>
              <a:gd name="T21" fmla="*/ 2147483647 h 255"/>
              <a:gd name="T22" fmla="*/ 2147483647 w 179"/>
              <a:gd name="T23" fmla="*/ 2147483647 h 255"/>
              <a:gd name="T24" fmla="*/ 2147483647 w 179"/>
              <a:gd name="T25" fmla="*/ 2147483647 h 255"/>
              <a:gd name="T26" fmla="*/ 2147483647 w 179"/>
              <a:gd name="T27" fmla="*/ 2147483647 h 255"/>
              <a:gd name="T28" fmla="*/ 2147483647 w 179"/>
              <a:gd name="T29" fmla="*/ 2147483647 h 255"/>
              <a:gd name="T30" fmla="*/ 2147483647 w 179"/>
              <a:gd name="T31" fmla="*/ 2147483647 h 255"/>
              <a:gd name="T32" fmla="*/ 2147483647 w 179"/>
              <a:gd name="T33" fmla="*/ 2147483647 h 255"/>
              <a:gd name="T34" fmla="*/ 2147483647 w 179"/>
              <a:gd name="T35" fmla="*/ 2147483647 h 255"/>
              <a:gd name="T36" fmla="*/ 2147483647 w 179"/>
              <a:gd name="T37" fmla="*/ 2147483647 h 255"/>
              <a:gd name="T38" fmla="*/ 2147483647 w 179"/>
              <a:gd name="T39" fmla="*/ 2147483647 h 255"/>
              <a:gd name="T40" fmla="*/ 2147483647 w 179"/>
              <a:gd name="T41" fmla="*/ 2147483647 h 255"/>
              <a:gd name="T42" fmla="*/ 2147483647 w 179"/>
              <a:gd name="T43" fmla="*/ 2147483647 h 255"/>
              <a:gd name="T44" fmla="*/ 2147483647 w 179"/>
              <a:gd name="T45" fmla="*/ 2147483647 h 255"/>
              <a:gd name="T46" fmla="*/ 2147483647 w 179"/>
              <a:gd name="T47" fmla="*/ 2147483647 h 255"/>
              <a:gd name="T48" fmla="*/ 2147483647 w 179"/>
              <a:gd name="T49" fmla="*/ 2147483647 h 255"/>
              <a:gd name="T50" fmla="*/ 2147483647 w 179"/>
              <a:gd name="T51" fmla="*/ 2147483647 h 255"/>
              <a:gd name="T52" fmla="*/ 2147483647 w 179"/>
              <a:gd name="T53" fmla="*/ 2147483647 h 255"/>
              <a:gd name="T54" fmla="*/ 2147483647 w 179"/>
              <a:gd name="T55" fmla="*/ 2147483647 h 255"/>
              <a:gd name="T56" fmla="*/ 2147483647 w 179"/>
              <a:gd name="T57" fmla="*/ 2147483647 h 255"/>
              <a:gd name="T58" fmla="*/ 2147483647 w 179"/>
              <a:gd name="T59" fmla="*/ 2147483647 h 255"/>
              <a:gd name="T60" fmla="*/ 2147483647 w 179"/>
              <a:gd name="T61" fmla="*/ 2147483647 h 255"/>
              <a:gd name="T62" fmla="*/ 2147483647 w 179"/>
              <a:gd name="T63" fmla="*/ 2147483647 h 255"/>
              <a:gd name="T64" fmla="*/ 2147483647 w 179"/>
              <a:gd name="T65" fmla="*/ 2147483647 h 255"/>
              <a:gd name="T66" fmla="*/ 2147483647 w 179"/>
              <a:gd name="T67" fmla="*/ 2147483647 h 255"/>
              <a:gd name="T68" fmla="*/ 2147483647 w 179"/>
              <a:gd name="T69" fmla="*/ 2147483647 h 255"/>
              <a:gd name="T70" fmla="*/ 2147483647 w 179"/>
              <a:gd name="T71" fmla="*/ 2147483647 h 255"/>
              <a:gd name="T72" fmla="*/ 2147483647 w 179"/>
              <a:gd name="T73" fmla="*/ 2147483647 h 255"/>
              <a:gd name="T74" fmla="*/ 2147483647 w 179"/>
              <a:gd name="T75" fmla="*/ 2147483647 h 255"/>
              <a:gd name="T76" fmla="*/ 2147483647 w 179"/>
              <a:gd name="T77" fmla="*/ 2147483647 h 255"/>
              <a:gd name="T78" fmla="*/ 2147483647 w 179"/>
              <a:gd name="T79" fmla="*/ 0 h 255"/>
              <a:gd name="T80" fmla="*/ 2147483647 w 179"/>
              <a:gd name="T81" fmla="*/ 0 h 255"/>
              <a:gd name="T82" fmla="*/ 2147483647 w 179"/>
              <a:gd name="T83" fmla="*/ 0 h 255"/>
              <a:gd name="T84" fmla="*/ 2147483647 w 179"/>
              <a:gd name="T85" fmla="*/ 2147483647 h 255"/>
              <a:gd name="T86" fmla="*/ 2147483647 w 179"/>
              <a:gd name="T87" fmla="*/ 2147483647 h 255"/>
              <a:gd name="T88" fmla="*/ 2147483647 w 179"/>
              <a:gd name="T89" fmla="*/ 2147483647 h 255"/>
              <a:gd name="T90" fmla="*/ 2147483647 w 179"/>
              <a:gd name="T91" fmla="*/ 2147483647 h 255"/>
              <a:gd name="T92" fmla="*/ 2147483647 w 179"/>
              <a:gd name="T93" fmla="*/ 2147483647 h 255"/>
              <a:gd name="T94" fmla="*/ 2147483647 w 179"/>
              <a:gd name="T95" fmla="*/ 2147483647 h 255"/>
              <a:gd name="T96" fmla="*/ 2147483647 w 179"/>
              <a:gd name="T97" fmla="*/ 2147483647 h 255"/>
              <a:gd name="T98" fmla="*/ 2147483647 w 179"/>
              <a:gd name="T99" fmla="*/ 2147483647 h 255"/>
              <a:gd name="T100" fmla="*/ 2147483647 w 179"/>
              <a:gd name="T101" fmla="*/ 2147483647 h 255"/>
              <a:gd name="T102" fmla="*/ 2147483647 w 179"/>
              <a:gd name="T103" fmla="*/ 2147483647 h 255"/>
              <a:gd name="T104" fmla="*/ 2147483647 w 179"/>
              <a:gd name="T105" fmla="*/ 2147483647 h 255"/>
              <a:gd name="T106" fmla="*/ 2147483647 w 179"/>
              <a:gd name="T107" fmla="*/ 2147483647 h 255"/>
              <a:gd name="T108" fmla="*/ 2147483647 w 179"/>
              <a:gd name="T109" fmla="*/ 2147483647 h 255"/>
              <a:gd name="T110" fmla="*/ 2147483647 w 179"/>
              <a:gd name="T111" fmla="*/ 2147483647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9" h="255">
                <a:moveTo>
                  <a:pt x="158" y="209"/>
                </a:moveTo>
                <a:lnTo>
                  <a:pt x="158" y="210"/>
                </a:lnTo>
                <a:lnTo>
                  <a:pt x="158" y="211"/>
                </a:lnTo>
                <a:lnTo>
                  <a:pt x="159" y="212"/>
                </a:lnTo>
                <a:lnTo>
                  <a:pt x="159" y="214"/>
                </a:lnTo>
                <a:lnTo>
                  <a:pt x="160" y="215"/>
                </a:lnTo>
                <a:lnTo>
                  <a:pt x="161" y="216"/>
                </a:lnTo>
                <a:lnTo>
                  <a:pt x="162" y="218"/>
                </a:lnTo>
                <a:lnTo>
                  <a:pt x="162" y="219"/>
                </a:lnTo>
                <a:lnTo>
                  <a:pt x="165" y="219"/>
                </a:lnTo>
                <a:lnTo>
                  <a:pt x="166" y="220"/>
                </a:lnTo>
                <a:lnTo>
                  <a:pt x="167" y="220"/>
                </a:lnTo>
                <a:lnTo>
                  <a:pt x="168" y="221"/>
                </a:lnTo>
                <a:lnTo>
                  <a:pt x="170" y="221"/>
                </a:lnTo>
                <a:lnTo>
                  <a:pt x="171" y="221"/>
                </a:lnTo>
                <a:lnTo>
                  <a:pt x="173" y="223"/>
                </a:lnTo>
                <a:lnTo>
                  <a:pt x="173" y="221"/>
                </a:lnTo>
                <a:lnTo>
                  <a:pt x="174" y="221"/>
                </a:lnTo>
                <a:lnTo>
                  <a:pt x="175" y="221"/>
                </a:lnTo>
                <a:lnTo>
                  <a:pt x="176" y="221"/>
                </a:lnTo>
                <a:lnTo>
                  <a:pt x="177" y="221"/>
                </a:lnTo>
                <a:lnTo>
                  <a:pt x="178" y="221"/>
                </a:lnTo>
                <a:lnTo>
                  <a:pt x="179" y="221"/>
                </a:lnTo>
                <a:lnTo>
                  <a:pt x="179" y="251"/>
                </a:lnTo>
                <a:lnTo>
                  <a:pt x="177" y="251"/>
                </a:lnTo>
                <a:lnTo>
                  <a:pt x="176" y="251"/>
                </a:lnTo>
                <a:lnTo>
                  <a:pt x="175" y="252"/>
                </a:lnTo>
                <a:lnTo>
                  <a:pt x="173" y="252"/>
                </a:lnTo>
                <a:lnTo>
                  <a:pt x="172" y="252"/>
                </a:lnTo>
                <a:lnTo>
                  <a:pt x="171" y="252"/>
                </a:lnTo>
                <a:lnTo>
                  <a:pt x="169" y="254"/>
                </a:lnTo>
                <a:lnTo>
                  <a:pt x="168" y="254"/>
                </a:lnTo>
                <a:lnTo>
                  <a:pt x="167" y="254"/>
                </a:lnTo>
                <a:lnTo>
                  <a:pt x="165" y="254"/>
                </a:lnTo>
                <a:lnTo>
                  <a:pt x="163" y="254"/>
                </a:lnTo>
                <a:lnTo>
                  <a:pt x="161" y="254"/>
                </a:lnTo>
                <a:lnTo>
                  <a:pt x="160" y="254"/>
                </a:lnTo>
                <a:lnTo>
                  <a:pt x="158" y="254"/>
                </a:lnTo>
                <a:lnTo>
                  <a:pt x="156" y="254"/>
                </a:lnTo>
                <a:lnTo>
                  <a:pt x="155" y="255"/>
                </a:lnTo>
                <a:lnTo>
                  <a:pt x="152" y="254"/>
                </a:lnTo>
                <a:lnTo>
                  <a:pt x="150" y="254"/>
                </a:lnTo>
                <a:lnTo>
                  <a:pt x="147" y="252"/>
                </a:lnTo>
                <a:lnTo>
                  <a:pt x="145" y="251"/>
                </a:lnTo>
                <a:lnTo>
                  <a:pt x="143" y="250"/>
                </a:lnTo>
                <a:lnTo>
                  <a:pt x="141" y="247"/>
                </a:lnTo>
                <a:lnTo>
                  <a:pt x="138" y="245"/>
                </a:lnTo>
                <a:lnTo>
                  <a:pt x="137" y="243"/>
                </a:lnTo>
                <a:lnTo>
                  <a:pt x="135" y="239"/>
                </a:lnTo>
                <a:lnTo>
                  <a:pt x="133" y="237"/>
                </a:lnTo>
                <a:lnTo>
                  <a:pt x="132" y="234"/>
                </a:lnTo>
                <a:lnTo>
                  <a:pt x="130" y="232"/>
                </a:lnTo>
                <a:lnTo>
                  <a:pt x="129" y="228"/>
                </a:lnTo>
                <a:lnTo>
                  <a:pt x="128" y="225"/>
                </a:lnTo>
                <a:lnTo>
                  <a:pt x="128" y="223"/>
                </a:lnTo>
                <a:lnTo>
                  <a:pt x="128" y="220"/>
                </a:lnTo>
                <a:lnTo>
                  <a:pt x="124" y="223"/>
                </a:lnTo>
                <a:lnTo>
                  <a:pt x="121" y="225"/>
                </a:lnTo>
                <a:lnTo>
                  <a:pt x="118" y="228"/>
                </a:lnTo>
                <a:lnTo>
                  <a:pt x="115" y="230"/>
                </a:lnTo>
                <a:lnTo>
                  <a:pt x="112" y="234"/>
                </a:lnTo>
                <a:lnTo>
                  <a:pt x="108" y="237"/>
                </a:lnTo>
                <a:lnTo>
                  <a:pt x="105" y="239"/>
                </a:lnTo>
                <a:lnTo>
                  <a:pt x="101" y="242"/>
                </a:lnTo>
                <a:lnTo>
                  <a:pt x="98" y="245"/>
                </a:lnTo>
                <a:lnTo>
                  <a:pt x="94" y="247"/>
                </a:lnTo>
                <a:lnTo>
                  <a:pt x="90" y="248"/>
                </a:lnTo>
                <a:lnTo>
                  <a:pt x="85" y="251"/>
                </a:lnTo>
                <a:lnTo>
                  <a:pt x="81" y="252"/>
                </a:lnTo>
                <a:lnTo>
                  <a:pt x="76" y="254"/>
                </a:lnTo>
                <a:lnTo>
                  <a:pt x="72" y="254"/>
                </a:lnTo>
                <a:lnTo>
                  <a:pt x="68" y="255"/>
                </a:lnTo>
                <a:lnTo>
                  <a:pt x="60" y="254"/>
                </a:lnTo>
                <a:lnTo>
                  <a:pt x="53" y="252"/>
                </a:lnTo>
                <a:lnTo>
                  <a:pt x="45" y="251"/>
                </a:lnTo>
                <a:lnTo>
                  <a:pt x="39" y="250"/>
                </a:lnTo>
                <a:lnTo>
                  <a:pt x="33" y="246"/>
                </a:lnTo>
                <a:lnTo>
                  <a:pt x="27" y="243"/>
                </a:lnTo>
                <a:lnTo>
                  <a:pt x="22" y="239"/>
                </a:lnTo>
                <a:lnTo>
                  <a:pt x="18" y="234"/>
                </a:lnTo>
                <a:lnTo>
                  <a:pt x="14" y="229"/>
                </a:lnTo>
                <a:lnTo>
                  <a:pt x="10" y="224"/>
                </a:lnTo>
                <a:lnTo>
                  <a:pt x="6" y="218"/>
                </a:lnTo>
                <a:lnTo>
                  <a:pt x="4" y="211"/>
                </a:lnTo>
                <a:lnTo>
                  <a:pt x="2" y="203"/>
                </a:lnTo>
                <a:lnTo>
                  <a:pt x="1" y="196"/>
                </a:lnTo>
                <a:lnTo>
                  <a:pt x="0" y="188"/>
                </a:lnTo>
                <a:lnTo>
                  <a:pt x="1" y="180"/>
                </a:lnTo>
                <a:lnTo>
                  <a:pt x="1" y="173"/>
                </a:lnTo>
                <a:lnTo>
                  <a:pt x="2" y="166"/>
                </a:lnTo>
                <a:lnTo>
                  <a:pt x="4" y="160"/>
                </a:lnTo>
                <a:lnTo>
                  <a:pt x="5" y="155"/>
                </a:lnTo>
                <a:lnTo>
                  <a:pt x="7" y="149"/>
                </a:lnTo>
                <a:lnTo>
                  <a:pt x="10" y="144"/>
                </a:lnTo>
                <a:lnTo>
                  <a:pt x="12" y="140"/>
                </a:lnTo>
                <a:lnTo>
                  <a:pt x="15" y="137"/>
                </a:lnTo>
                <a:lnTo>
                  <a:pt x="18" y="133"/>
                </a:lnTo>
                <a:lnTo>
                  <a:pt x="21" y="130"/>
                </a:lnTo>
                <a:lnTo>
                  <a:pt x="24" y="126"/>
                </a:lnTo>
                <a:lnTo>
                  <a:pt x="27" y="124"/>
                </a:lnTo>
                <a:lnTo>
                  <a:pt x="30" y="122"/>
                </a:lnTo>
                <a:lnTo>
                  <a:pt x="33" y="120"/>
                </a:lnTo>
                <a:lnTo>
                  <a:pt x="37" y="119"/>
                </a:lnTo>
                <a:lnTo>
                  <a:pt x="41" y="117"/>
                </a:lnTo>
                <a:lnTo>
                  <a:pt x="48" y="115"/>
                </a:lnTo>
                <a:lnTo>
                  <a:pt x="53" y="113"/>
                </a:lnTo>
                <a:lnTo>
                  <a:pt x="58" y="112"/>
                </a:lnTo>
                <a:lnTo>
                  <a:pt x="64" y="111"/>
                </a:lnTo>
                <a:lnTo>
                  <a:pt x="68" y="110"/>
                </a:lnTo>
                <a:lnTo>
                  <a:pt x="73" y="108"/>
                </a:lnTo>
                <a:lnTo>
                  <a:pt x="77" y="108"/>
                </a:lnTo>
                <a:lnTo>
                  <a:pt x="81" y="108"/>
                </a:lnTo>
                <a:lnTo>
                  <a:pt x="85" y="107"/>
                </a:lnTo>
                <a:lnTo>
                  <a:pt x="90" y="107"/>
                </a:lnTo>
                <a:lnTo>
                  <a:pt x="93" y="106"/>
                </a:lnTo>
                <a:lnTo>
                  <a:pt x="97" y="106"/>
                </a:lnTo>
                <a:lnTo>
                  <a:pt x="100" y="106"/>
                </a:lnTo>
                <a:lnTo>
                  <a:pt x="104" y="105"/>
                </a:lnTo>
                <a:lnTo>
                  <a:pt x="107" y="103"/>
                </a:lnTo>
                <a:lnTo>
                  <a:pt x="111" y="103"/>
                </a:lnTo>
                <a:lnTo>
                  <a:pt x="111" y="102"/>
                </a:lnTo>
                <a:lnTo>
                  <a:pt x="112" y="102"/>
                </a:lnTo>
                <a:lnTo>
                  <a:pt x="113" y="102"/>
                </a:lnTo>
                <a:lnTo>
                  <a:pt x="115" y="102"/>
                </a:lnTo>
                <a:lnTo>
                  <a:pt x="116" y="101"/>
                </a:lnTo>
                <a:lnTo>
                  <a:pt x="117" y="101"/>
                </a:lnTo>
                <a:lnTo>
                  <a:pt x="118" y="99"/>
                </a:lnTo>
                <a:lnTo>
                  <a:pt x="120" y="98"/>
                </a:lnTo>
                <a:lnTo>
                  <a:pt x="121" y="97"/>
                </a:lnTo>
                <a:lnTo>
                  <a:pt x="122" y="96"/>
                </a:lnTo>
                <a:lnTo>
                  <a:pt x="123" y="94"/>
                </a:lnTo>
                <a:lnTo>
                  <a:pt x="124" y="93"/>
                </a:lnTo>
                <a:lnTo>
                  <a:pt x="124" y="92"/>
                </a:lnTo>
                <a:lnTo>
                  <a:pt x="126" y="89"/>
                </a:lnTo>
                <a:lnTo>
                  <a:pt x="126" y="87"/>
                </a:lnTo>
                <a:lnTo>
                  <a:pt x="127" y="85"/>
                </a:lnTo>
                <a:lnTo>
                  <a:pt x="127" y="58"/>
                </a:lnTo>
                <a:lnTo>
                  <a:pt x="126" y="54"/>
                </a:lnTo>
                <a:lnTo>
                  <a:pt x="123" y="52"/>
                </a:lnTo>
                <a:lnTo>
                  <a:pt x="122" y="49"/>
                </a:lnTo>
                <a:lnTo>
                  <a:pt x="120" y="47"/>
                </a:lnTo>
                <a:lnTo>
                  <a:pt x="117" y="44"/>
                </a:lnTo>
                <a:lnTo>
                  <a:pt x="114" y="43"/>
                </a:lnTo>
                <a:lnTo>
                  <a:pt x="111" y="40"/>
                </a:lnTo>
                <a:lnTo>
                  <a:pt x="108" y="39"/>
                </a:lnTo>
                <a:lnTo>
                  <a:pt x="104" y="38"/>
                </a:lnTo>
                <a:lnTo>
                  <a:pt x="101" y="36"/>
                </a:lnTo>
                <a:lnTo>
                  <a:pt x="97" y="35"/>
                </a:lnTo>
                <a:lnTo>
                  <a:pt x="93" y="35"/>
                </a:lnTo>
                <a:lnTo>
                  <a:pt x="89" y="34"/>
                </a:lnTo>
                <a:lnTo>
                  <a:pt x="84" y="34"/>
                </a:lnTo>
                <a:lnTo>
                  <a:pt x="80" y="34"/>
                </a:lnTo>
                <a:lnTo>
                  <a:pt x="77" y="34"/>
                </a:lnTo>
                <a:lnTo>
                  <a:pt x="70" y="34"/>
                </a:lnTo>
                <a:lnTo>
                  <a:pt x="65" y="35"/>
                </a:lnTo>
                <a:lnTo>
                  <a:pt x="60" y="36"/>
                </a:lnTo>
                <a:lnTo>
                  <a:pt x="56" y="39"/>
                </a:lnTo>
                <a:lnTo>
                  <a:pt x="52" y="42"/>
                </a:lnTo>
                <a:lnTo>
                  <a:pt x="49" y="44"/>
                </a:lnTo>
                <a:lnTo>
                  <a:pt x="46" y="47"/>
                </a:lnTo>
                <a:lnTo>
                  <a:pt x="44" y="51"/>
                </a:lnTo>
                <a:lnTo>
                  <a:pt x="42" y="54"/>
                </a:lnTo>
                <a:lnTo>
                  <a:pt x="41" y="58"/>
                </a:lnTo>
                <a:lnTo>
                  <a:pt x="40" y="62"/>
                </a:lnTo>
                <a:lnTo>
                  <a:pt x="39" y="65"/>
                </a:lnTo>
                <a:lnTo>
                  <a:pt x="39" y="69"/>
                </a:lnTo>
                <a:lnTo>
                  <a:pt x="39" y="71"/>
                </a:lnTo>
                <a:lnTo>
                  <a:pt x="39" y="75"/>
                </a:lnTo>
                <a:lnTo>
                  <a:pt x="39" y="78"/>
                </a:lnTo>
                <a:lnTo>
                  <a:pt x="11" y="78"/>
                </a:lnTo>
                <a:lnTo>
                  <a:pt x="12" y="57"/>
                </a:lnTo>
                <a:lnTo>
                  <a:pt x="12" y="53"/>
                </a:lnTo>
                <a:lnTo>
                  <a:pt x="13" y="51"/>
                </a:lnTo>
                <a:lnTo>
                  <a:pt x="13" y="48"/>
                </a:lnTo>
                <a:lnTo>
                  <a:pt x="14" y="45"/>
                </a:lnTo>
                <a:lnTo>
                  <a:pt x="16" y="42"/>
                </a:lnTo>
                <a:lnTo>
                  <a:pt x="17" y="39"/>
                </a:lnTo>
                <a:lnTo>
                  <a:pt x="18" y="35"/>
                </a:lnTo>
                <a:lnTo>
                  <a:pt x="20" y="33"/>
                </a:lnTo>
                <a:lnTo>
                  <a:pt x="22" y="29"/>
                </a:lnTo>
                <a:lnTo>
                  <a:pt x="24" y="26"/>
                </a:lnTo>
                <a:lnTo>
                  <a:pt x="27" y="24"/>
                </a:lnTo>
                <a:lnTo>
                  <a:pt x="29" y="20"/>
                </a:lnTo>
                <a:lnTo>
                  <a:pt x="32" y="17"/>
                </a:lnTo>
                <a:lnTo>
                  <a:pt x="35" y="15"/>
                </a:lnTo>
                <a:lnTo>
                  <a:pt x="38" y="12"/>
                </a:lnTo>
                <a:lnTo>
                  <a:pt x="42" y="11"/>
                </a:lnTo>
                <a:lnTo>
                  <a:pt x="43" y="9"/>
                </a:lnTo>
                <a:lnTo>
                  <a:pt x="45" y="8"/>
                </a:lnTo>
                <a:lnTo>
                  <a:pt x="48" y="7"/>
                </a:lnTo>
                <a:lnTo>
                  <a:pt x="50" y="6"/>
                </a:lnTo>
                <a:lnTo>
                  <a:pt x="52" y="4"/>
                </a:lnTo>
                <a:lnTo>
                  <a:pt x="54" y="4"/>
                </a:lnTo>
                <a:lnTo>
                  <a:pt x="57" y="3"/>
                </a:lnTo>
                <a:lnTo>
                  <a:pt x="59" y="3"/>
                </a:lnTo>
                <a:lnTo>
                  <a:pt x="61" y="2"/>
                </a:lnTo>
                <a:lnTo>
                  <a:pt x="64" y="2"/>
                </a:lnTo>
                <a:lnTo>
                  <a:pt x="66" y="0"/>
                </a:lnTo>
                <a:lnTo>
                  <a:pt x="69" y="0"/>
                </a:lnTo>
                <a:lnTo>
                  <a:pt x="72" y="0"/>
                </a:lnTo>
                <a:lnTo>
                  <a:pt x="74" y="0"/>
                </a:lnTo>
                <a:lnTo>
                  <a:pt x="77" y="0"/>
                </a:lnTo>
                <a:lnTo>
                  <a:pt x="81" y="0"/>
                </a:lnTo>
                <a:lnTo>
                  <a:pt x="82" y="0"/>
                </a:lnTo>
                <a:lnTo>
                  <a:pt x="84" y="0"/>
                </a:lnTo>
                <a:lnTo>
                  <a:pt x="87" y="0"/>
                </a:lnTo>
                <a:lnTo>
                  <a:pt x="89" y="0"/>
                </a:lnTo>
                <a:lnTo>
                  <a:pt x="91" y="0"/>
                </a:lnTo>
                <a:lnTo>
                  <a:pt x="93" y="0"/>
                </a:lnTo>
                <a:lnTo>
                  <a:pt x="95" y="0"/>
                </a:lnTo>
                <a:lnTo>
                  <a:pt x="97" y="0"/>
                </a:lnTo>
                <a:lnTo>
                  <a:pt x="99" y="0"/>
                </a:lnTo>
                <a:lnTo>
                  <a:pt x="101" y="0"/>
                </a:lnTo>
                <a:lnTo>
                  <a:pt x="103" y="0"/>
                </a:lnTo>
                <a:lnTo>
                  <a:pt x="105" y="2"/>
                </a:lnTo>
                <a:lnTo>
                  <a:pt x="107" y="2"/>
                </a:lnTo>
                <a:lnTo>
                  <a:pt x="109" y="3"/>
                </a:lnTo>
                <a:lnTo>
                  <a:pt x="111" y="3"/>
                </a:lnTo>
                <a:lnTo>
                  <a:pt x="114" y="4"/>
                </a:lnTo>
                <a:lnTo>
                  <a:pt x="118" y="6"/>
                </a:lnTo>
                <a:lnTo>
                  <a:pt x="122" y="7"/>
                </a:lnTo>
                <a:lnTo>
                  <a:pt x="127" y="8"/>
                </a:lnTo>
                <a:lnTo>
                  <a:pt x="131" y="11"/>
                </a:lnTo>
                <a:lnTo>
                  <a:pt x="134" y="12"/>
                </a:lnTo>
                <a:lnTo>
                  <a:pt x="138" y="15"/>
                </a:lnTo>
                <a:lnTo>
                  <a:pt x="141" y="17"/>
                </a:lnTo>
                <a:lnTo>
                  <a:pt x="144" y="20"/>
                </a:lnTo>
                <a:lnTo>
                  <a:pt x="147" y="22"/>
                </a:lnTo>
                <a:lnTo>
                  <a:pt x="150" y="26"/>
                </a:lnTo>
                <a:lnTo>
                  <a:pt x="152" y="29"/>
                </a:lnTo>
                <a:lnTo>
                  <a:pt x="154" y="33"/>
                </a:lnTo>
                <a:lnTo>
                  <a:pt x="155" y="36"/>
                </a:lnTo>
                <a:lnTo>
                  <a:pt x="156" y="40"/>
                </a:lnTo>
                <a:lnTo>
                  <a:pt x="157" y="44"/>
                </a:lnTo>
                <a:lnTo>
                  <a:pt x="158" y="49"/>
                </a:lnTo>
                <a:lnTo>
                  <a:pt x="158" y="209"/>
                </a:lnTo>
                <a:close/>
                <a:moveTo>
                  <a:pt x="127" y="128"/>
                </a:moveTo>
                <a:lnTo>
                  <a:pt x="121" y="129"/>
                </a:lnTo>
                <a:lnTo>
                  <a:pt x="116" y="130"/>
                </a:lnTo>
                <a:lnTo>
                  <a:pt x="111" y="133"/>
                </a:lnTo>
                <a:lnTo>
                  <a:pt x="106" y="134"/>
                </a:lnTo>
                <a:lnTo>
                  <a:pt x="101" y="135"/>
                </a:lnTo>
                <a:lnTo>
                  <a:pt x="96" y="135"/>
                </a:lnTo>
                <a:lnTo>
                  <a:pt x="91" y="137"/>
                </a:lnTo>
                <a:lnTo>
                  <a:pt x="85" y="138"/>
                </a:lnTo>
                <a:lnTo>
                  <a:pt x="80" y="139"/>
                </a:lnTo>
                <a:lnTo>
                  <a:pt x="75" y="140"/>
                </a:lnTo>
                <a:lnTo>
                  <a:pt x="70" y="140"/>
                </a:lnTo>
                <a:lnTo>
                  <a:pt x="66" y="142"/>
                </a:lnTo>
                <a:lnTo>
                  <a:pt x="62" y="143"/>
                </a:lnTo>
                <a:lnTo>
                  <a:pt x="58" y="146"/>
                </a:lnTo>
                <a:lnTo>
                  <a:pt x="54" y="147"/>
                </a:lnTo>
                <a:lnTo>
                  <a:pt x="51" y="149"/>
                </a:lnTo>
                <a:lnTo>
                  <a:pt x="49" y="149"/>
                </a:lnTo>
                <a:lnTo>
                  <a:pt x="48" y="151"/>
                </a:lnTo>
                <a:lnTo>
                  <a:pt x="46" y="152"/>
                </a:lnTo>
                <a:lnTo>
                  <a:pt x="45" y="153"/>
                </a:lnTo>
                <a:lnTo>
                  <a:pt x="43" y="155"/>
                </a:lnTo>
                <a:lnTo>
                  <a:pt x="42" y="156"/>
                </a:lnTo>
                <a:lnTo>
                  <a:pt x="41" y="157"/>
                </a:lnTo>
                <a:lnTo>
                  <a:pt x="39" y="160"/>
                </a:lnTo>
                <a:lnTo>
                  <a:pt x="38" y="161"/>
                </a:lnTo>
                <a:lnTo>
                  <a:pt x="37" y="164"/>
                </a:lnTo>
                <a:lnTo>
                  <a:pt x="35" y="166"/>
                </a:lnTo>
                <a:lnTo>
                  <a:pt x="34" y="169"/>
                </a:lnTo>
                <a:lnTo>
                  <a:pt x="34" y="171"/>
                </a:lnTo>
                <a:lnTo>
                  <a:pt x="33" y="175"/>
                </a:lnTo>
                <a:lnTo>
                  <a:pt x="33" y="178"/>
                </a:lnTo>
                <a:lnTo>
                  <a:pt x="33" y="182"/>
                </a:lnTo>
                <a:lnTo>
                  <a:pt x="34" y="196"/>
                </a:lnTo>
                <a:lnTo>
                  <a:pt x="38" y="206"/>
                </a:lnTo>
                <a:lnTo>
                  <a:pt x="45" y="214"/>
                </a:lnTo>
                <a:lnTo>
                  <a:pt x="54" y="219"/>
                </a:lnTo>
                <a:lnTo>
                  <a:pt x="62" y="221"/>
                </a:lnTo>
                <a:lnTo>
                  <a:pt x="66" y="223"/>
                </a:lnTo>
                <a:lnTo>
                  <a:pt x="87" y="219"/>
                </a:lnTo>
                <a:lnTo>
                  <a:pt x="103" y="210"/>
                </a:lnTo>
                <a:lnTo>
                  <a:pt x="114" y="197"/>
                </a:lnTo>
                <a:lnTo>
                  <a:pt x="122" y="185"/>
                </a:lnTo>
                <a:lnTo>
                  <a:pt x="126" y="176"/>
                </a:lnTo>
                <a:lnTo>
                  <a:pt x="127" y="175"/>
                </a:lnTo>
                <a:lnTo>
                  <a:pt x="127" y="12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39" name="Freeform 334"/>
          <p:cNvSpPr>
            <a:spLocks/>
          </p:cNvSpPr>
          <p:nvPr/>
        </p:nvSpPr>
        <p:spPr bwMode="auto">
          <a:xfrm>
            <a:off x="8443913" y="3430588"/>
            <a:ext cx="41275" cy="123825"/>
          </a:xfrm>
          <a:custGeom>
            <a:avLst/>
            <a:gdLst>
              <a:gd name="T0" fmla="*/ 2147483647 w 86"/>
              <a:gd name="T1" fmla="*/ 2147483647 h 312"/>
              <a:gd name="T2" fmla="*/ 2147483647 w 86"/>
              <a:gd name="T3" fmla="*/ 2147483647 h 312"/>
              <a:gd name="T4" fmla="*/ 2147483647 w 86"/>
              <a:gd name="T5" fmla="*/ 2147483647 h 312"/>
              <a:gd name="T6" fmla="*/ 2147483647 w 86"/>
              <a:gd name="T7" fmla="*/ 2147483647 h 312"/>
              <a:gd name="T8" fmla="*/ 2147483647 w 86"/>
              <a:gd name="T9" fmla="*/ 2147483647 h 312"/>
              <a:gd name="T10" fmla="*/ 2147483647 w 86"/>
              <a:gd name="T11" fmla="*/ 2147483647 h 312"/>
              <a:gd name="T12" fmla="*/ 2147483647 w 86"/>
              <a:gd name="T13" fmla="*/ 2147483647 h 312"/>
              <a:gd name="T14" fmla="*/ 2147483647 w 86"/>
              <a:gd name="T15" fmla="*/ 2147483647 h 312"/>
              <a:gd name="T16" fmla="*/ 2147483647 w 86"/>
              <a:gd name="T17" fmla="*/ 2147483647 h 312"/>
              <a:gd name="T18" fmla="*/ 2147483647 w 86"/>
              <a:gd name="T19" fmla="*/ 2147483647 h 312"/>
              <a:gd name="T20" fmla="*/ 2147483647 w 86"/>
              <a:gd name="T21" fmla="*/ 2147483647 h 312"/>
              <a:gd name="T22" fmla="*/ 2147483647 w 86"/>
              <a:gd name="T23" fmla="*/ 2147483647 h 312"/>
              <a:gd name="T24" fmla="*/ 2147483647 w 86"/>
              <a:gd name="T25" fmla="*/ 2147483647 h 312"/>
              <a:gd name="T26" fmla="*/ 2147483647 w 86"/>
              <a:gd name="T27" fmla="*/ 2147483647 h 312"/>
              <a:gd name="T28" fmla="*/ 2147483647 w 86"/>
              <a:gd name="T29" fmla="*/ 2147483647 h 312"/>
              <a:gd name="T30" fmla="*/ 2147483647 w 86"/>
              <a:gd name="T31" fmla="*/ 2147483647 h 312"/>
              <a:gd name="T32" fmla="*/ 2147483647 w 86"/>
              <a:gd name="T33" fmla="*/ 2147483647 h 312"/>
              <a:gd name="T34" fmla="*/ 2147483647 w 86"/>
              <a:gd name="T35" fmla="*/ 2147483647 h 312"/>
              <a:gd name="T36" fmla="*/ 2147483647 w 86"/>
              <a:gd name="T37" fmla="*/ 2147483647 h 312"/>
              <a:gd name="T38" fmla="*/ 2147483647 w 86"/>
              <a:gd name="T39" fmla="*/ 2147483647 h 312"/>
              <a:gd name="T40" fmla="*/ 2147483647 w 86"/>
              <a:gd name="T41" fmla="*/ 2147483647 h 312"/>
              <a:gd name="T42" fmla="*/ 2147483647 w 86"/>
              <a:gd name="T43" fmla="*/ 2147483647 h 312"/>
              <a:gd name="T44" fmla="*/ 2147483647 w 86"/>
              <a:gd name="T45" fmla="*/ 2147483647 h 312"/>
              <a:gd name="T46" fmla="*/ 2147483647 w 86"/>
              <a:gd name="T47" fmla="*/ 2147483647 h 312"/>
              <a:gd name="T48" fmla="*/ 2147483647 w 86"/>
              <a:gd name="T49" fmla="*/ 2147483647 h 312"/>
              <a:gd name="T50" fmla="*/ 2147483647 w 86"/>
              <a:gd name="T51" fmla="*/ 2147483647 h 312"/>
              <a:gd name="T52" fmla="*/ 2147483647 w 86"/>
              <a:gd name="T53" fmla="*/ 2147483647 h 312"/>
              <a:gd name="T54" fmla="*/ 2147483647 w 86"/>
              <a:gd name="T55" fmla="*/ 2147483647 h 312"/>
              <a:gd name="T56" fmla="*/ 2147483647 w 86"/>
              <a:gd name="T57" fmla="*/ 2147483647 h 312"/>
              <a:gd name="T58" fmla="*/ 2147483647 w 86"/>
              <a:gd name="T59" fmla="*/ 2147483647 h 312"/>
              <a:gd name="T60" fmla="*/ 2147483647 w 86"/>
              <a:gd name="T61" fmla="*/ 2147483647 h 312"/>
              <a:gd name="T62" fmla="*/ 2147483647 w 86"/>
              <a:gd name="T63" fmla="*/ 2147483647 h 312"/>
              <a:gd name="T64" fmla="*/ 2147483647 w 86"/>
              <a:gd name="T65" fmla="*/ 2147483647 h 312"/>
              <a:gd name="T66" fmla="*/ 2147483647 w 86"/>
              <a:gd name="T67" fmla="*/ 2147483647 h 312"/>
              <a:gd name="T68" fmla="*/ 2147483647 w 86"/>
              <a:gd name="T69" fmla="*/ 2147483647 h 312"/>
              <a:gd name="T70" fmla="*/ 2147483647 w 86"/>
              <a:gd name="T71" fmla="*/ 2147483647 h 312"/>
              <a:gd name="T72" fmla="*/ 2147483647 w 86"/>
              <a:gd name="T73" fmla="*/ 2147483647 h 312"/>
              <a:gd name="T74" fmla="*/ 2147483647 w 86"/>
              <a:gd name="T75" fmla="*/ 2147483647 h 312"/>
              <a:gd name="T76" fmla="*/ 2147483647 w 86"/>
              <a:gd name="T77" fmla="*/ 2147483647 h 312"/>
              <a:gd name="T78" fmla="*/ 2147483647 w 86"/>
              <a:gd name="T79" fmla="*/ 2147483647 h 312"/>
              <a:gd name="T80" fmla="*/ 2147483647 w 86"/>
              <a:gd name="T81" fmla="*/ 2147483647 h 312"/>
              <a:gd name="T82" fmla="*/ 2147483647 w 86"/>
              <a:gd name="T83" fmla="*/ 2147483647 h 312"/>
              <a:gd name="T84" fmla="*/ 2147483647 w 86"/>
              <a:gd name="T85" fmla="*/ 2147483647 h 312"/>
              <a:gd name="T86" fmla="*/ 2147483647 w 86"/>
              <a:gd name="T87" fmla="*/ 2147483647 h 312"/>
              <a:gd name="T88" fmla="*/ 2147483647 w 86"/>
              <a:gd name="T89" fmla="*/ 2147483647 h 312"/>
              <a:gd name="T90" fmla="*/ 2147483647 w 86"/>
              <a:gd name="T91" fmla="*/ 2147483647 h 312"/>
              <a:gd name="T92" fmla="*/ 2147483647 w 86"/>
              <a:gd name="T93" fmla="*/ 2147483647 h 312"/>
              <a:gd name="T94" fmla="*/ 2147483647 w 86"/>
              <a:gd name="T95" fmla="*/ 2147483647 h 312"/>
              <a:gd name="T96" fmla="*/ 2147483647 w 86"/>
              <a:gd name="T97" fmla="*/ 2147483647 h 312"/>
              <a:gd name="T98" fmla="*/ 2147483647 w 86"/>
              <a:gd name="T99" fmla="*/ 2147483647 h 312"/>
              <a:gd name="T100" fmla="*/ 2147483647 w 86"/>
              <a:gd name="T101" fmla="*/ 2147483647 h 312"/>
              <a:gd name="T102" fmla="*/ 2147483647 w 86"/>
              <a:gd name="T103" fmla="*/ 2147483647 h 312"/>
              <a:gd name="T104" fmla="*/ 2147483647 w 86"/>
              <a:gd name="T105" fmla="*/ 2147483647 h 312"/>
              <a:gd name="T106" fmla="*/ 2147483647 w 86"/>
              <a:gd name="T107" fmla="*/ 2147483647 h 312"/>
              <a:gd name="T108" fmla="*/ 2147483647 w 86"/>
              <a:gd name="T109" fmla="*/ 2147483647 h 312"/>
              <a:gd name="T110" fmla="*/ 0 w 86"/>
              <a:gd name="T111" fmla="*/ 2147483647 h 312"/>
              <a:gd name="T112" fmla="*/ 0 w 86"/>
              <a:gd name="T113" fmla="*/ 2147483647 h 312"/>
              <a:gd name="T114" fmla="*/ 2147483647 w 86"/>
              <a:gd name="T115" fmla="*/ 2147483647 h 312"/>
              <a:gd name="T116" fmla="*/ 2147483647 w 86"/>
              <a:gd name="T117" fmla="*/ 0 h 312"/>
              <a:gd name="T118" fmla="*/ 2147483647 w 86"/>
              <a:gd name="T119" fmla="*/ 0 h 312"/>
              <a:gd name="T120" fmla="*/ 2147483647 w 86"/>
              <a:gd name="T121" fmla="*/ 2147483647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 h="312">
                <a:moveTo>
                  <a:pt x="56" y="64"/>
                </a:moveTo>
                <a:lnTo>
                  <a:pt x="86" y="64"/>
                </a:lnTo>
                <a:lnTo>
                  <a:pt x="86" y="99"/>
                </a:lnTo>
                <a:lnTo>
                  <a:pt x="56" y="99"/>
                </a:lnTo>
                <a:lnTo>
                  <a:pt x="56" y="263"/>
                </a:lnTo>
                <a:lnTo>
                  <a:pt x="56" y="266"/>
                </a:lnTo>
                <a:lnTo>
                  <a:pt x="56" y="267"/>
                </a:lnTo>
                <a:lnTo>
                  <a:pt x="57" y="269"/>
                </a:lnTo>
                <a:lnTo>
                  <a:pt x="59" y="272"/>
                </a:lnTo>
                <a:lnTo>
                  <a:pt x="60" y="273"/>
                </a:lnTo>
                <a:lnTo>
                  <a:pt x="61" y="275"/>
                </a:lnTo>
                <a:lnTo>
                  <a:pt x="63" y="276"/>
                </a:lnTo>
                <a:lnTo>
                  <a:pt x="65" y="276"/>
                </a:lnTo>
                <a:lnTo>
                  <a:pt x="67" y="277"/>
                </a:lnTo>
                <a:lnTo>
                  <a:pt x="69" y="277"/>
                </a:lnTo>
                <a:lnTo>
                  <a:pt x="72" y="277"/>
                </a:lnTo>
                <a:lnTo>
                  <a:pt x="74" y="277"/>
                </a:lnTo>
                <a:lnTo>
                  <a:pt x="77" y="277"/>
                </a:lnTo>
                <a:lnTo>
                  <a:pt x="80" y="276"/>
                </a:lnTo>
                <a:lnTo>
                  <a:pt x="83" y="276"/>
                </a:lnTo>
                <a:lnTo>
                  <a:pt x="86" y="276"/>
                </a:lnTo>
                <a:lnTo>
                  <a:pt x="86" y="309"/>
                </a:lnTo>
                <a:lnTo>
                  <a:pt x="83" y="309"/>
                </a:lnTo>
                <a:lnTo>
                  <a:pt x="81" y="309"/>
                </a:lnTo>
                <a:lnTo>
                  <a:pt x="79" y="311"/>
                </a:lnTo>
                <a:lnTo>
                  <a:pt x="77" y="311"/>
                </a:lnTo>
                <a:lnTo>
                  <a:pt x="75" y="311"/>
                </a:lnTo>
                <a:lnTo>
                  <a:pt x="73" y="311"/>
                </a:lnTo>
                <a:lnTo>
                  <a:pt x="71" y="311"/>
                </a:lnTo>
                <a:lnTo>
                  <a:pt x="70" y="312"/>
                </a:lnTo>
                <a:lnTo>
                  <a:pt x="68" y="312"/>
                </a:lnTo>
                <a:lnTo>
                  <a:pt x="66" y="312"/>
                </a:lnTo>
                <a:lnTo>
                  <a:pt x="64" y="312"/>
                </a:lnTo>
                <a:lnTo>
                  <a:pt x="62" y="312"/>
                </a:lnTo>
                <a:lnTo>
                  <a:pt x="60" y="312"/>
                </a:lnTo>
                <a:lnTo>
                  <a:pt x="57" y="312"/>
                </a:lnTo>
                <a:lnTo>
                  <a:pt x="56" y="312"/>
                </a:lnTo>
                <a:lnTo>
                  <a:pt x="54" y="312"/>
                </a:lnTo>
                <a:lnTo>
                  <a:pt x="50" y="311"/>
                </a:lnTo>
                <a:lnTo>
                  <a:pt x="46" y="309"/>
                </a:lnTo>
                <a:lnTo>
                  <a:pt x="43" y="308"/>
                </a:lnTo>
                <a:lnTo>
                  <a:pt x="40" y="307"/>
                </a:lnTo>
                <a:lnTo>
                  <a:pt x="38" y="304"/>
                </a:lnTo>
                <a:lnTo>
                  <a:pt x="36" y="302"/>
                </a:lnTo>
                <a:lnTo>
                  <a:pt x="34" y="299"/>
                </a:lnTo>
                <a:lnTo>
                  <a:pt x="32" y="296"/>
                </a:lnTo>
                <a:lnTo>
                  <a:pt x="31" y="294"/>
                </a:lnTo>
                <a:lnTo>
                  <a:pt x="30" y="291"/>
                </a:lnTo>
                <a:lnTo>
                  <a:pt x="29" y="289"/>
                </a:lnTo>
                <a:lnTo>
                  <a:pt x="28" y="286"/>
                </a:lnTo>
                <a:lnTo>
                  <a:pt x="27" y="284"/>
                </a:lnTo>
                <a:lnTo>
                  <a:pt x="27" y="282"/>
                </a:lnTo>
                <a:lnTo>
                  <a:pt x="27" y="280"/>
                </a:lnTo>
                <a:lnTo>
                  <a:pt x="27" y="278"/>
                </a:lnTo>
                <a:lnTo>
                  <a:pt x="27" y="99"/>
                </a:lnTo>
                <a:lnTo>
                  <a:pt x="0" y="99"/>
                </a:lnTo>
                <a:lnTo>
                  <a:pt x="0" y="64"/>
                </a:lnTo>
                <a:lnTo>
                  <a:pt x="27" y="64"/>
                </a:lnTo>
                <a:lnTo>
                  <a:pt x="27" y="0"/>
                </a:lnTo>
                <a:lnTo>
                  <a:pt x="56" y="0"/>
                </a:lnTo>
                <a:lnTo>
                  <a:pt x="56" y="6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0" name="Freeform 335"/>
          <p:cNvSpPr>
            <a:spLocks noEditPoints="1"/>
          </p:cNvSpPr>
          <p:nvPr/>
        </p:nvSpPr>
        <p:spPr bwMode="auto">
          <a:xfrm>
            <a:off x="8497888" y="3419475"/>
            <a:ext cx="15875" cy="130175"/>
          </a:xfrm>
          <a:custGeom>
            <a:avLst/>
            <a:gdLst>
              <a:gd name="T0" fmla="*/ 2147483647 w 30"/>
              <a:gd name="T1" fmla="*/ 2147483647 h 331"/>
              <a:gd name="T2" fmla="*/ 0 w 30"/>
              <a:gd name="T3" fmla="*/ 2147483647 h 331"/>
              <a:gd name="T4" fmla="*/ 0 w 30"/>
              <a:gd name="T5" fmla="*/ 2147483647 h 331"/>
              <a:gd name="T6" fmla="*/ 2147483647 w 30"/>
              <a:gd name="T7" fmla="*/ 2147483647 h 331"/>
              <a:gd name="T8" fmla="*/ 2147483647 w 30"/>
              <a:gd name="T9" fmla="*/ 2147483647 h 331"/>
              <a:gd name="T10" fmla="*/ 2147483647 w 30"/>
              <a:gd name="T11" fmla="*/ 2147483647 h 331"/>
              <a:gd name="T12" fmla="*/ 0 w 30"/>
              <a:gd name="T13" fmla="*/ 2147483647 h 331"/>
              <a:gd name="T14" fmla="*/ 0 w 30"/>
              <a:gd name="T15" fmla="*/ 0 h 331"/>
              <a:gd name="T16" fmla="*/ 2147483647 w 30"/>
              <a:gd name="T17" fmla="*/ 0 h 331"/>
              <a:gd name="T18" fmla="*/ 2147483647 w 30"/>
              <a:gd name="T19" fmla="*/ 2147483647 h 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1">
                <a:moveTo>
                  <a:pt x="30" y="331"/>
                </a:moveTo>
                <a:lnTo>
                  <a:pt x="0" y="331"/>
                </a:lnTo>
                <a:lnTo>
                  <a:pt x="0" y="93"/>
                </a:lnTo>
                <a:lnTo>
                  <a:pt x="30" y="93"/>
                </a:lnTo>
                <a:lnTo>
                  <a:pt x="30" y="331"/>
                </a:lnTo>
                <a:close/>
                <a:moveTo>
                  <a:pt x="30" y="48"/>
                </a:moveTo>
                <a:lnTo>
                  <a:pt x="0" y="48"/>
                </a:lnTo>
                <a:lnTo>
                  <a:pt x="0" y="0"/>
                </a:lnTo>
                <a:lnTo>
                  <a:pt x="30" y="0"/>
                </a:lnTo>
                <a:lnTo>
                  <a:pt x="30" y="4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1" name="Freeform 336"/>
          <p:cNvSpPr>
            <a:spLocks noEditPoints="1"/>
          </p:cNvSpPr>
          <p:nvPr/>
        </p:nvSpPr>
        <p:spPr bwMode="auto">
          <a:xfrm>
            <a:off x="8528050" y="3452813"/>
            <a:ext cx="84138" cy="101600"/>
          </a:xfrm>
          <a:custGeom>
            <a:avLst/>
            <a:gdLst>
              <a:gd name="T0" fmla="*/ 2147483647 w 172"/>
              <a:gd name="T1" fmla="*/ 2147483647 h 255"/>
              <a:gd name="T2" fmla="*/ 2147483647 w 172"/>
              <a:gd name="T3" fmla="*/ 2147483647 h 255"/>
              <a:gd name="T4" fmla="*/ 2147483647 w 172"/>
              <a:gd name="T5" fmla="*/ 2147483647 h 255"/>
              <a:gd name="T6" fmla="*/ 2147483647 w 172"/>
              <a:gd name="T7" fmla="*/ 2147483647 h 255"/>
              <a:gd name="T8" fmla="*/ 2147483647 w 172"/>
              <a:gd name="T9" fmla="*/ 2147483647 h 255"/>
              <a:gd name="T10" fmla="*/ 0 w 172"/>
              <a:gd name="T11" fmla="*/ 2147483647 h 255"/>
              <a:gd name="T12" fmla="*/ 2147483647 w 172"/>
              <a:gd name="T13" fmla="*/ 2147483647 h 255"/>
              <a:gd name="T14" fmla="*/ 2147483647 w 172"/>
              <a:gd name="T15" fmla="*/ 2147483647 h 255"/>
              <a:gd name="T16" fmla="*/ 2147483647 w 172"/>
              <a:gd name="T17" fmla="*/ 2147483647 h 255"/>
              <a:gd name="T18" fmla="*/ 2147483647 w 172"/>
              <a:gd name="T19" fmla="*/ 2147483647 h 255"/>
              <a:gd name="T20" fmla="*/ 2147483647 w 172"/>
              <a:gd name="T21" fmla="*/ 0 h 255"/>
              <a:gd name="T22" fmla="*/ 2147483647 w 172"/>
              <a:gd name="T23" fmla="*/ 2147483647 h 255"/>
              <a:gd name="T24" fmla="*/ 2147483647 w 172"/>
              <a:gd name="T25" fmla="*/ 2147483647 h 255"/>
              <a:gd name="T26" fmla="*/ 2147483647 w 172"/>
              <a:gd name="T27" fmla="*/ 2147483647 h 255"/>
              <a:gd name="T28" fmla="*/ 2147483647 w 172"/>
              <a:gd name="T29" fmla="*/ 2147483647 h 255"/>
              <a:gd name="T30" fmla="*/ 2147483647 w 172"/>
              <a:gd name="T31" fmla="*/ 2147483647 h 255"/>
              <a:gd name="T32" fmla="*/ 2147483647 w 172"/>
              <a:gd name="T33" fmla="*/ 2147483647 h 255"/>
              <a:gd name="T34" fmla="*/ 2147483647 w 172"/>
              <a:gd name="T35" fmla="*/ 2147483647 h 255"/>
              <a:gd name="T36" fmla="*/ 2147483647 w 172"/>
              <a:gd name="T37" fmla="*/ 2147483647 h 255"/>
              <a:gd name="T38" fmla="*/ 2147483647 w 172"/>
              <a:gd name="T39" fmla="*/ 2147483647 h 255"/>
              <a:gd name="T40" fmla="*/ 2147483647 w 172"/>
              <a:gd name="T41" fmla="*/ 2147483647 h 255"/>
              <a:gd name="T42" fmla="*/ 2147483647 w 172"/>
              <a:gd name="T43" fmla="*/ 2147483647 h 255"/>
              <a:gd name="T44" fmla="*/ 2147483647 w 172"/>
              <a:gd name="T45" fmla="*/ 2147483647 h 255"/>
              <a:gd name="T46" fmla="*/ 2147483647 w 172"/>
              <a:gd name="T47" fmla="*/ 2147483647 h 255"/>
              <a:gd name="T48" fmla="*/ 2147483647 w 172"/>
              <a:gd name="T49" fmla="*/ 2147483647 h 255"/>
              <a:gd name="T50" fmla="*/ 2147483647 w 172"/>
              <a:gd name="T51" fmla="*/ 2147483647 h 255"/>
              <a:gd name="T52" fmla="*/ 2147483647 w 172"/>
              <a:gd name="T53" fmla="*/ 2147483647 h 255"/>
              <a:gd name="T54" fmla="*/ 2147483647 w 172"/>
              <a:gd name="T55" fmla="*/ 2147483647 h 255"/>
              <a:gd name="T56" fmla="*/ 2147483647 w 172"/>
              <a:gd name="T57" fmla="*/ 2147483647 h 255"/>
              <a:gd name="T58" fmla="*/ 2147483647 w 172"/>
              <a:gd name="T59" fmla="*/ 2147483647 h 255"/>
              <a:gd name="T60" fmla="*/ 2147483647 w 172"/>
              <a:gd name="T61" fmla="*/ 2147483647 h 255"/>
              <a:gd name="T62" fmla="*/ 2147483647 w 172"/>
              <a:gd name="T63" fmla="*/ 2147483647 h 255"/>
              <a:gd name="T64" fmla="*/ 2147483647 w 172"/>
              <a:gd name="T65" fmla="*/ 2147483647 h 255"/>
              <a:gd name="T66" fmla="*/ 2147483647 w 172"/>
              <a:gd name="T67" fmla="*/ 2147483647 h 255"/>
              <a:gd name="T68" fmla="*/ 2147483647 w 172"/>
              <a:gd name="T69" fmla="*/ 2147483647 h 255"/>
              <a:gd name="T70" fmla="*/ 2147483647 w 172"/>
              <a:gd name="T71" fmla="*/ 2147483647 h 255"/>
              <a:gd name="T72" fmla="*/ 2147483647 w 172"/>
              <a:gd name="T73" fmla="*/ 2147483647 h 255"/>
              <a:gd name="T74" fmla="*/ 2147483647 w 172"/>
              <a:gd name="T75" fmla="*/ 2147483647 h 255"/>
              <a:gd name="T76" fmla="*/ 2147483647 w 172"/>
              <a:gd name="T77" fmla="*/ 2147483647 h 255"/>
              <a:gd name="T78" fmla="*/ 2147483647 w 172"/>
              <a:gd name="T79" fmla="*/ 2147483647 h 255"/>
              <a:gd name="T80" fmla="*/ 2147483647 w 172"/>
              <a:gd name="T81" fmla="*/ 2147483647 h 255"/>
              <a:gd name="T82" fmla="*/ 2147483647 w 172"/>
              <a:gd name="T83" fmla="*/ 2147483647 h 255"/>
              <a:gd name="T84" fmla="*/ 2147483647 w 172"/>
              <a:gd name="T85" fmla="*/ 2147483647 h 2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2" h="255">
                <a:moveTo>
                  <a:pt x="86" y="255"/>
                </a:moveTo>
                <a:lnTo>
                  <a:pt x="78" y="254"/>
                </a:lnTo>
                <a:lnTo>
                  <a:pt x="71" y="254"/>
                </a:lnTo>
                <a:lnTo>
                  <a:pt x="65" y="251"/>
                </a:lnTo>
                <a:lnTo>
                  <a:pt x="58" y="250"/>
                </a:lnTo>
                <a:lnTo>
                  <a:pt x="51" y="246"/>
                </a:lnTo>
                <a:lnTo>
                  <a:pt x="44" y="242"/>
                </a:lnTo>
                <a:lnTo>
                  <a:pt x="36" y="237"/>
                </a:lnTo>
                <a:lnTo>
                  <a:pt x="30" y="230"/>
                </a:lnTo>
                <a:lnTo>
                  <a:pt x="24" y="223"/>
                </a:lnTo>
                <a:lnTo>
                  <a:pt x="18" y="214"/>
                </a:lnTo>
                <a:lnTo>
                  <a:pt x="13" y="202"/>
                </a:lnTo>
                <a:lnTo>
                  <a:pt x="9" y="191"/>
                </a:lnTo>
                <a:lnTo>
                  <a:pt x="5" y="178"/>
                </a:lnTo>
                <a:lnTo>
                  <a:pt x="3" y="162"/>
                </a:lnTo>
                <a:lnTo>
                  <a:pt x="0" y="144"/>
                </a:lnTo>
                <a:lnTo>
                  <a:pt x="0" y="126"/>
                </a:lnTo>
                <a:lnTo>
                  <a:pt x="0" y="107"/>
                </a:lnTo>
                <a:lnTo>
                  <a:pt x="3" y="90"/>
                </a:lnTo>
                <a:lnTo>
                  <a:pt x="5" y="75"/>
                </a:lnTo>
                <a:lnTo>
                  <a:pt x="9" y="62"/>
                </a:lnTo>
                <a:lnTo>
                  <a:pt x="13" y="49"/>
                </a:lnTo>
                <a:lnTo>
                  <a:pt x="18" y="39"/>
                </a:lnTo>
                <a:lnTo>
                  <a:pt x="24" y="31"/>
                </a:lnTo>
                <a:lnTo>
                  <a:pt x="30" y="24"/>
                </a:lnTo>
                <a:lnTo>
                  <a:pt x="36" y="17"/>
                </a:lnTo>
                <a:lnTo>
                  <a:pt x="44" y="12"/>
                </a:lnTo>
                <a:lnTo>
                  <a:pt x="51" y="8"/>
                </a:lnTo>
                <a:lnTo>
                  <a:pt x="58" y="4"/>
                </a:lnTo>
                <a:lnTo>
                  <a:pt x="65" y="3"/>
                </a:lnTo>
                <a:lnTo>
                  <a:pt x="71" y="0"/>
                </a:lnTo>
                <a:lnTo>
                  <a:pt x="78" y="0"/>
                </a:lnTo>
                <a:lnTo>
                  <a:pt x="86" y="0"/>
                </a:lnTo>
                <a:lnTo>
                  <a:pt x="92" y="0"/>
                </a:lnTo>
                <a:lnTo>
                  <a:pt x="99" y="0"/>
                </a:lnTo>
                <a:lnTo>
                  <a:pt x="106" y="3"/>
                </a:lnTo>
                <a:lnTo>
                  <a:pt x="113" y="4"/>
                </a:lnTo>
                <a:lnTo>
                  <a:pt x="121" y="8"/>
                </a:lnTo>
                <a:lnTo>
                  <a:pt x="128" y="12"/>
                </a:lnTo>
                <a:lnTo>
                  <a:pt x="135" y="17"/>
                </a:lnTo>
                <a:lnTo>
                  <a:pt x="142" y="24"/>
                </a:lnTo>
                <a:lnTo>
                  <a:pt x="148" y="31"/>
                </a:lnTo>
                <a:lnTo>
                  <a:pt x="153" y="39"/>
                </a:lnTo>
                <a:lnTo>
                  <a:pt x="159" y="49"/>
                </a:lnTo>
                <a:lnTo>
                  <a:pt x="163" y="62"/>
                </a:lnTo>
                <a:lnTo>
                  <a:pt x="167" y="75"/>
                </a:lnTo>
                <a:lnTo>
                  <a:pt x="169" y="90"/>
                </a:lnTo>
                <a:lnTo>
                  <a:pt x="171" y="107"/>
                </a:lnTo>
                <a:lnTo>
                  <a:pt x="172" y="126"/>
                </a:lnTo>
                <a:lnTo>
                  <a:pt x="171" y="144"/>
                </a:lnTo>
                <a:lnTo>
                  <a:pt x="169" y="162"/>
                </a:lnTo>
                <a:lnTo>
                  <a:pt x="167" y="178"/>
                </a:lnTo>
                <a:lnTo>
                  <a:pt x="163" y="191"/>
                </a:lnTo>
                <a:lnTo>
                  <a:pt x="159" y="202"/>
                </a:lnTo>
                <a:lnTo>
                  <a:pt x="153" y="214"/>
                </a:lnTo>
                <a:lnTo>
                  <a:pt x="148" y="223"/>
                </a:lnTo>
                <a:lnTo>
                  <a:pt x="142" y="230"/>
                </a:lnTo>
                <a:lnTo>
                  <a:pt x="135" y="237"/>
                </a:lnTo>
                <a:lnTo>
                  <a:pt x="128" y="242"/>
                </a:lnTo>
                <a:lnTo>
                  <a:pt x="121" y="246"/>
                </a:lnTo>
                <a:lnTo>
                  <a:pt x="113" y="250"/>
                </a:lnTo>
                <a:lnTo>
                  <a:pt x="106" y="251"/>
                </a:lnTo>
                <a:lnTo>
                  <a:pt x="99" y="254"/>
                </a:lnTo>
                <a:lnTo>
                  <a:pt x="92" y="254"/>
                </a:lnTo>
                <a:lnTo>
                  <a:pt x="86" y="255"/>
                </a:lnTo>
                <a:close/>
                <a:moveTo>
                  <a:pt x="86" y="38"/>
                </a:moveTo>
                <a:lnTo>
                  <a:pt x="78" y="38"/>
                </a:lnTo>
                <a:lnTo>
                  <a:pt x="71" y="39"/>
                </a:lnTo>
                <a:lnTo>
                  <a:pt x="65" y="42"/>
                </a:lnTo>
                <a:lnTo>
                  <a:pt x="60" y="45"/>
                </a:lnTo>
                <a:lnTo>
                  <a:pt x="55" y="49"/>
                </a:lnTo>
                <a:lnTo>
                  <a:pt x="51" y="54"/>
                </a:lnTo>
                <a:lnTo>
                  <a:pt x="47" y="61"/>
                </a:lnTo>
                <a:lnTo>
                  <a:pt x="44" y="67"/>
                </a:lnTo>
                <a:lnTo>
                  <a:pt x="41" y="74"/>
                </a:lnTo>
                <a:lnTo>
                  <a:pt x="37" y="80"/>
                </a:lnTo>
                <a:lnTo>
                  <a:pt x="35" y="88"/>
                </a:lnTo>
                <a:lnTo>
                  <a:pt x="33" y="96"/>
                </a:lnTo>
                <a:lnTo>
                  <a:pt x="32" y="103"/>
                </a:lnTo>
                <a:lnTo>
                  <a:pt x="31" y="111"/>
                </a:lnTo>
                <a:lnTo>
                  <a:pt x="31" y="119"/>
                </a:lnTo>
                <a:lnTo>
                  <a:pt x="31" y="126"/>
                </a:lnTo>
                <a:lnTo>
                  <a:pt x="31" y="133"/>
                </a:lnTo>
                <a:lnTo>
                  <a:pt x="31" y="140"/>
                </a:lnTo>
                <a:lnTo>
                  <a:pt x="32" y="148"/>
                </a:lnTo>
                <a:lnTo>
                  <a:pt x="33" y="157"/>
                </a:lnTo>
                <a:lnTo>
                  <a:pt x="35" y="164"/>
                </a:lnTo>
                <a:lnTo>
                  <a:pt x="37" y="171"/>
                </a:lnTo>
                <a:lnTo>
                  <a:pt x="41" y="179"/>
                </a:lnTo>
                <a:lnTo>
                  <a:pt x="44" y="185"/>
                </a:lnTo>
                <a:lnTo>
                  <a:pt x="47" y="192"/>
                </a:lnTo>
                <a:lnTo>
                  <a:pt x="51" y="198"/>
                </a:lnTo>
                <a:lnTo>
                  <a:pt x="55" y="203"/>
                </a:lnTo>
                <a:lnTo>
                  <a:pt x="60" y="207"/>
                </a:lnTo>
                <a:lnTo>
                  <a:pt x="65" y="211"/>
                </a:lnTo>
                <a:lnTo>
                  <a:pt x="71" y="214"/>
                </a:lnTo>
                <a:lnTo>
                  <a:pt x="78" y="215"/>
                </a:lnTo>
                <a:lnTo>
                  <a:pt x="86" y="216"/>
                </a:lnTo>
                <a:lnTo>
                  <a:pt x="93" y="215"/>
                </a:lnTo>
                <a:lnTo>
                  <a:pt x="99" y="214"/>
                </a:lnTo>
                <a:lnTo>
                  <a:pt x="105" y="211"/>
                </a:lnTo>
                <a:lnTo>
                  <a:pt x="111" y="207"/>
                </a:lnTo>
                <a:lnTo>
                  <a:pt x="116" y="203"/>
                </a:lnTo>
                <a:lnTo>
                  <a:pt x="121" y="198"/>
                </a:lnTo>
                <a:lnTo>
                  <a:pt x="125" y="192"/>
                </a:lnTo>
                <a:lnTo>
                  <a:pt x="129" y="185"/>
                </a:lnTo>
                <a:lnTo>
                  <a:pt x="131" y="179"/>
                </a:lnTo>
                <a:lnTo>
                  <a:pt x="134" y="171"/>
                </a:lnTo>
                <a:lnTo>
                  <a:pt x="136" y="164"/>
                </a:lnTo>
                <a:lnTo>
                  <a:pt x="138" y="157"/>
                </a:lnTo>
                <a:lnTo>
                  <a:pt x="139" y="148"/>
                </a:lnTo>
                <a:lnTo>
                  <a:pt x="140" y="140"/>
                </a:lnTo>
                <a:lnTo>
                  <a:pt x="140" y="133"/>
                </a:lnTo>
                <a:lnTo>
                  <a:pt x="141" y="126"/>
                </a:lnTo>
                <a:lnTo>
                  <a:pt x="140" y="119"/>
                </a:lnTo>
                <a:lnTo>
                  <a:pt x="140" y="111"/>
                </a:lnTo>
                <a:lnTo>
                  <a:pt x="139" y="103"/>
                </a:lnTo>
                <a:lnTo>
                  <a:pt x="138" y="96"/>
                </a:lnTo>
                <a:lnTo>
                  <a:pt x="136" y="88"/>
                </a:lnTo>
                <a:lnTo>
                  <a:pt x="134" y="80"/>
                </a:lnTo>
                <a:lnTo>
                  <a:pt x="131" y="74"/>
                </a:lnTo>
                <a:lnTo>
                  <a:pt x="129" y="67"/>
                </a:lnTo>
                <a:lnTo>
                  <a:pt x="125" y="61"/>
                </a:lnTo>
                <a:lnTo>
                  <a:pt x="121" y="54"/>
                </a:lnTo>
                <a:lnTo>
                  <a:pt x="116" y="49"/>
                </a:lnTo>
                <a:lnTo>
                  <a:pt x="111" y="45"/>
                </a:lnTo>
                <a:lnTo>
                  <a:pt x="105" y="42"/>
                </a:lnTo>
                <a:lnTo>
                  <a:pt x="99" y="39"/>
                </a:lnTo>
                <a:lnTo>
                  <a:pt x="93" y="38"/>
                </a:lnTo>
                <a:lnTo>
                  <a:pt x="86" y="3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2" name="Freeform 337"/>
          <p:cNvSpPr>
            <a:spLocks/>
          </p:cNvSpPr>
          <p:nvPr/>
        </p:nvSpPr>
        <p:spPr bwMode="auto">
          <a:xfrm>
            <a:off x="8628063" y="3452813"/>
            <a:ext cx="74612" cy="96837"/>
          </a:xfrm>
          <a:custGeom>
            <a:avLst/>
            <a:gdLst>
              <a:gd name="T0" fmla="*/ 2147483647 w 150"/>
              <a:gd name="T1" fmla="*/ 2147483647 h 246"/>
              <a:gd name="T2" fmla="*/ 2147483647 w 150"/>
              <a:gd name="T3" fmla="*/ 2147483647 h 246"/>
              <a:gd name="T4" fmla="*/ 2147483647 w 150"/>
              <a:gd name="T5" fmla="*/ 2147483647 h 246"/>
              <a:gd name="T6" fmla="*/ 2147483647 w 150"/>
              <a:gd name="T7" fmla="*/ 2147483647 h 246"/>
              <a:gd name="T8" fmla="*/ 2147483647 w 150"/>
              <a:gd name="T9" fmla="*/ 2147483647 h 246"/>
              <a:gd name="T10" fmla="*/ 2147483647 w 150"/>
              <a:gd name="T11" fmla="*/ 2147483647 h 246"/>
              <a:gd name="T12" fmla="*/ 2147483647 w 150"/>
              <a:gd name="T13" fmla="*/ 2147483647 h 246"/>
              <a:gd name="T14" fmla="*/ 2147483647 w 150"/>
              <a:gd name="T15" fmla="*/ 2147483647 h 246"/>
              <a:gd name="T16" fmla="*/ 2147483647 w 150"/>
              <a:gd name="T17" fmla="*/ 2147483647 h 246"/>
              <a:gd name="T18" fmla="*/ 2147483647 w 150"/>
              <a:gd name="T19" fmla="*/ 2147483647 h 246"/>
              <a:gd name="T20" fmla="*/ 2147483647 w 150"/>
              <a:gd name="T21" fmla="*/ 2147483647 h 246"/>
              <a:gd name="T22" fmla="*/ 2147483647 w 150"/>
              <a:gd name="T23" fmla="*/ 2147483647 h 246"/>
              <a:gd name="T24" fmla="*/ 2147483647 w 150"/>
              <a:gd name="T25" fmla="*/ 2147483647 h 246"/>
              <a:gd name="T26" fmla="*/ 2147483647 w 150"/>
              <a:gd name="T27" fmla="*/ 2147483647 h 246"/>
              <a:gd name="T28" fmla="*/ 2147483647 w 150"/>
              <a:gd name="T29" fmla="*/ 2147483647 h 246"/>
              <a:gd name="T30" fmla="*/ 2147483647 w 150"/>
              <a:gd name="T31" fmla="*/ 0 h 246"/>
              <a:gd name="T32" fmla="*/ 2147483647 w 150"/>
              <a:gd name="T33" fmla="*/ 0 h 246"/>
              <a:gd name="T34" fmla="*/ 2147483647 w 150"/>
              <a:gd name="T35" fmla="*/ 2147483647 h 246"/>
              <a:gd name="T36" fmla="*/ 2147483647 w 150"/>
              <a:gd name="T37" fmla="*/ 2147483647 h 246"/>
              <a:gd name="T38" fmla="*/ 2147483647 w 150"/>
              <a:gd name="T39" fmla="*/ 2147483647 h 246"/>
              <a:gd name="T40" fmla="*/ 2147483647 w 150"/>
              <a:gd name="T41" fmla="*/ 2147483647 h 246"/>
              <a:gd name="T42" fmla="*/ 2147483647 w 150"/>
              <a:gd name="T43" fmla="*/ 2147483647 h 246"/>
              <a:gd name="T44" fmla="*/ 2147483647 w 150"/>
              <a:gd name="T45" fmla="*/ 2147483647 h 246"/>
              <a:gd name="T46" fmla="*/ 2147483647 w 150"/>
              <a:gd name="T47" fmla="*/ 2147483647 h 246"/>
              <a:gd name="T48" fmla="*/ 2147483647 w 150"/>
              <a:gd name="T49" fmla="*/ 2147483647 h 246"/>
              <a:gd name="T50" fmla="*/ 2147483647 w 150"/>
              <a:gd name="T51" fmla="*/ 2147483647 h 246"/>
              <a:gd name="T52" fmla="*/ 2147483647 w 150"/>
              <a:gd name="T53" fmla="*/ 2147483647 h 246"/>
              <a:gd name="T54" fmla="*/ 2147483647 w 150"/>
              <a:gd name="T55" fmla="*/ 2147483647 h 246"/>
              <a:gd name="T56" fmla="*/ 2147483647 w 150"/>
              <a:gd name="T57" fmla="*/ 2147483647 h 246"/>
              <a:gd name="T58" fmla="*/ 2147483647 w 150"/>
              <a:gd name="T59" fmla="*/ 2147483647 h 246"/>
              <a:gd name="T60" fmla="*/ 2147483647 w 150"/>
              <a:gd name="T61" fmla="*/ 2147483647 h 246"/>
              <a:gd name="T62" fmla="*/ 2147483647 w 150"/>
              <a:gd name="T63" fmla="*/ 2147483647 h 246"/>
              <a:gd name="T64" fmla="*/ 2147483647 w 150"/>
              <a:gd name="T65" fmla="*/ 2147483647 h 246"/>
              <a:gd name="T66" fmla="*/ 2147483647 w 150"/>
              <a:gd name="T67" fmla="*/ 2147483647 h 246"/>
              <a:gd name="T68" fmla="*/ 2147483647 w 150"/>
              <a:gd name="T69" fmla="*/ 2147483647 h 246"/>
              <a:gd name="T70" fmla="*/ 2147483647 w 150"/>
              <a:gd name="T71" fmla="*/ 2147483647 h 246"/>
              <a:gd name="T72" fmla="*/ 2147483647 w 150"/>
              <a:gd name="T73" fmla="*/ 2147483647 h 246"/>
              <a:gd name="T74" fmla="*/ 2147483647 w 150"/>
              <a:gd name="T75" fmla="*/ 2147483647 h 246"/>
              <a:gd name="T76" fmla="*/ 2147483647 w 150"/>
              <a:gd name="T77" fmla="*/ 2147483647 h 246"/>
              <a:gd name="T78" fmla="*/ 2147483647 w 150"/>
              <a:gd name="T79" fmla="*/ 2147483647 h 246"/>
              <a:gd name="T80" fmla="*/ 2147483647 w 150"/>
              <a:gd name="T81" fmla="*/ 2147483647 h 246"/>
              <a:gd name="T82" fmla="*/ 2147483647 w 150"/>
              <a:gd name="T83" fmla="*/ 2147483647 h 246"/>
              <a:gd name="T84" fmla="*/ 2147483647 w 150"/>
              <a:gd name="T85" fmla="*/ 2147483647 h 246"/>
              <a:gd name="T86" fmla="*/ 2147483647 w 150"/>
              <a:gd name="T87" fmla="*/ 2147483647 h 246"/>
              <a:gd name="T88" fmla="*/ 2147483647 w 150"/>
              <a:gd name="T89" fmla="*/ 2147483647 h 246"/>
              <a:gd name="T90" fmla="*/ 2147483647 w 150"/>
              <a:gd name="T91" fmla="*/ 2147483647 h 246"/>
              <a:gd name="T92" fmla="*/ 2147483647 w 150"/>
              <a:gd name="T93" fmla="*/ 2147483647 h 246"/>
              <a:gd name="T94" fmla="*/ 2147483647 w 150"/>
              <a:gd name="T95" fmla="*/ 2147483647 h 246"/>
              <a:gd name="T96" fmla="*/ 2147483647 w 150"/>
              <a:gd name="T97" fmla="*/ 2147483647 h 246"/>
              <a:gd name="T98" fmla="*/ 2147483647 w 150"/>
              <a:gd name="T99" fmla="*/ 2147483647 h 246"/>
              <a:gd name="T100" fmla="*/ 2147483647 w 150"/>
              <a:gd name="T101" fmla="*/ 2147483647 h 246"/>
              <a:gd name="T102" fmla="*/ 0 w 150"/>
              <a:gd name="T103" fmla="*/ 2147483647 h 246"/>
              <a:gd name="T104" fmla="*/ 2147483647 w 150"/>
              <a:gd name="T105" fmla="*/ 2147483647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 h="246">
                <a:moveTo>
                  <a:pt x="30" y="8"/>
                </a:moveTo>
                <a:lnTo>
                  <a:pt x="30" y="37"/>
                </a:lnTo>
                <a:lnTo>
                  <a:pt x="31" y="37"/>
                </a:lnTo>
                <a:lnTo>
                  <a:pt x="32" y="35"/>
                </a:lnTo>
                <a:lnTo>
                  <a:pt x="33" y="32"/>
                </a:lnTo>
                <a:lnTo>
                  <a:pt x="34" y="31"/>
                </a:lnTo>
                <a:lnTo>
                  <a:pt x="35" y="28"/>
                </a:lnTo>
                <a:lnTo>
                  <a:pt x="36" y="26"/>
                </a:lnTo>
                <a:lnTo>
                  <a:pt x="38" y="25"/>
                </a:lnTo>
                <a:lnTo>
                  <a:pt x="39" y="23"/>
                </a:lnTo>
                <a:lnTo>
                  <a:pt x="40" y="21"/>
                </a:lnTo>
                <a:lnTo>
                  <a:pt x="41" y="19"/>
                </a:lnTo>
                <a:lnTo>
                  <a:pt x="43" y="18"/>
                </a:lnTo>
                <a:lnTo>
                  <a:pt x="44" y="17"/>
                </a:lnTo>
                <a:lnTo>
                  <a:pt x="45" y="16"/>
                </a:lnTo>
                <a:lnTo>
                  <a:pt x="47" y="14"/>
                </a:lnTo>
                <a:lnTo>
                  <a:pt x="48" y="13"/>
                </a:lnTo>
                <a:lnTo>
                  <a:pt x="49" y="12"/>
                </a:lnTo>
                <a:lnTo>
                  <a:pt x="51" y="12"/>
                </a:lnTo>
                <a:lnTo>
                  <a:pt x="52" y="9"/>
                </a:lnTo>
                <a:lnTo>
                  <a:pt x="54" y="8"/>
                </a:lnTo>
                <a:lnTo>
                  <a:pt x="56" y="7"/>
                </a:lnTo>
                <a:lnTo>
                  <a:pt x="58" y="5"/>
                </a:lnTo>
                <a:lnTo>
                  <a:pt x="60" y="4"/>
                </a:lnTo>
                <a:lnTo>
                  <a:pt x="62" y="4"/>
                </a:lnTo>
                <a:lnTo>
                  <a:pt x="65" y="3"/>
                </a:lnTo>
                <a:lnTo>
                  <a:pt x="68" y="3"/>
                </a:lnTo>
                <a:lnTo>
                  <a:pt x="71" y="1"/>
                </a:lnTo>
                <a:lnTo>
                  <a:pt x="73" y="1"/>
                </a:lnTo>
                <a:lnTo>
                  <a:pt x="76" y="1"/>
                </a:lnTo>
                <a:lnTo>
                  <a:pt x="78" y="0"/>
                </a:lnTo>
                <a:lnTo>
                  <a:pt x="81" y="0"/>
                </a:lnTo>
                <a:lnTo>
                  <a:pt x="83" y="0"/>
                </a:lnTo>
                <a:lnTo>
                  <a:pt x="86" y="0"/>
                </a:lnTo>
                <a:lnTo>
                  <a:pt x="89" y="1"/>
                </a:lnTo>
                <a:lnTo>
                  <a:pt x="91" y="1"/>
                </a:lnTo>
                <a:lnTo>
                  <a:pt x="93" y="1"/>
                </a:lnTo>
                <a:lnTo>
                  <a:pt x="96" y="1"/>
                </a:lnTo>
                <a:lnTo>
                  <a:pt x="98" y="1"/>
                </a:lnTo>
                <a:lnTo>
                  <a:pt x="100" y="1"/>
                </a:lnTo>
                <a:lnTo>
                  <a:pt x="102" y="1"/>
                </a:lnTo>
                <a:lnTo>
                  <a:pt x="104" y="1"/>
                </a:lnTo>
                <a:lnTo>
                  <a:pt x="108" y="3"/>
                </a:lnTo>
                <a:lnTo>
                  <a:pt x="109" y="3"/>
                </a:lnTo>
                <a:lnTo>
                  <a:pt x="111" y="3"/>
                </a:lnTo>
                <a:lnTo>
                  <a:pt x="113" y="4"/>
                </a:lnTo>
                <a:lnTo>
                  <a:pt x="115" y="4"/>
                </a:lnTo>
                <a:lnTo>
                  <a:pt x="116" y="4"/>
                </a:lnTo>
                <a:lnTo>
                  <a:pt x="117" y="5"/>
                </a:lnTo>
                <a:lnTo>
                  <a:pt x="118" y="5"/>
                </a:lnTo>
                <a:lnTo>
                  <a:pt x="120" y="7"/>
                </a:lnTo>
                <a:lnTo>
                  <a:pt x="121" y="7"/>
                </a:lnTo>
                <a:lnTo>
                  <a:pt x="123" y="9"/>
                </a:lnTo>
                <a:lnTo>
                  <a:pt x="125" y="10"/>
                </a:lnTo>
                <a:lnTo>
                  <a:pt x="127" y="12"/>
                </a:lnTo>
                <a:lnTo>
                  <a:pt x="129" y="14"/>
                </a:lnTo>
                <a:lnTo>
                  <a:pt x="132" y="17"/>
                </a:lnTo>
                <a:lnTo>
                  <a:pt x="134" y="19"/>
                </a:lnTo>
                <a:lnTo>
                  <a:pt x="136" y="22"/>
                </a:lnTo>
                <a:lnTo>
                  <a:pt x="138" y="25"/>
                </a:lnTo>
                <a:lnTo>
                  <a:pt x="140" y="28"/>
                </a:lnTo>
                <a:lnTo>
                  <a:pt x="142" y="32"/>
                </a:lnTo>
                <a:lnTo>
                  <a:pt x="144" y="37"/>
                </a:lnTo>
                <a:lnTo>
                  <a:pt x="146" y="43"/>
                </a:lnTo>
                <a:lnTo>
                  <a:pt x="147" y="48"/>
                </a:lnTo>
                <a:lnTo>
                  <a:pt x="149" y="53"/>
                </a:lnTo>
                <a:lnTo>
                  <a:pt x="150" y="61"/>
                </a:lnTo>
                <a:lnTo>
                  <a:pt x="150" y="246"/>
                </a:lnTo>
                <a:lnTo>
                  <a:pt x="120" y="246"/>
                </a:lnTo>
                <a:lnTo>
                  <a:pt x="120" y="80"/>
                </a:lnTo>
                <a:lnTo>
                  <a:pt x="119" y="73"/>
                </a:lnTo>
                <a:lnTo>
                  <a:pt x="119" y="68"/>
                </a:lnTo>
                <a:lnTo>
                  <a:pt x="118" y="64"/>
                </a:lnTo>
                <a:lnTo>
                  <a:pt x="117" y="59"/>
                </a:lnTo>
                <a:lnTo>
                  <a:pt x="115" y="55"/>
                </a:lnTo>
                <a:lnTo>
                  <a:pt x="113" y="52"/>
                </a:lnTo>
                <a:lnTo>
                  <a:pt x="111" y="49"/>
                </a:lnTo>
                <a:lnTo>
                  <a:pt x="109" y="45"/>
                </a:lnTo>
                <a:lnTo>
                  <a:pt x="105" y="43"/>
                </a:lnTo>
                <a:lnTo>
                  <a:pt x="102" y="41"/>
                </a:lnTo>
                <a:lnTo>
                  <a:pt x="99" y="39"/>
                </a:lnTo>
                <a:lnTo>
                  <a:pt x="96" y="37"/>
                </a:lnTo>
                <a:lnTo>
                  <a:pt x="92" y="36"/>
                </a:lnTo>
                <a:lnTo>
                  <a:pt x="89" y="35"/>
                </a:lnTo>
                <a:lnTo>
                  <a:pt x="85" y="35"/>
                </a:lnTo>
                <a:lnTo>
                  <a:pt x="82" y="35"/>
                </a:lnTo>
                <a:lnTo>
                  <a:pt x="77" y="35"/>
                </a:lnTo>
                <a:lnTo>
                  <a:pt x="72" y="35"/>
                </a:lnTo>
                <a:lnTo>
                  <a:pt x="68" y="36"/>
                </a:lnTo>
                <a:lnTo>
                  <a:pt x="62" y="39"/>
                </a:lnTo>
                <a:lnTo>
                  <a:pt x="58" y="41"/>
                </a:lnTo>
                <a:lnTo>
                  <a:pt x="53" y="44"/>
                </a:lnTo>
                <a:lnTo>
                  <a:pt x="49" y="48"/>
                </a:lnTo>
                <a:lnTo>
                  <a:pt x="46" y="53"/>
                </a:lnTo>
                <a:lnTo>
                  <a:pt x="42" y="58"/>
                </a:lnTo>
                <a:lnTo>
                  <a:pt x="39" y="63"/>
                </a:lnTo>
                <a:lnTo>
                  <a:pt x="36" y="71"/>
                </a:lnTo>
                <a:lnTo>
                  <a:pt x="34" y="79"/>
                </a:lnTo>
                <a:lnTo>
                  <a:pt x="32" y="86"/>
                </a:lnTo>
                <a:lnTo>
                  <a:pt x="31" y="97"/>
                </a:lnTo>
                <a:lnTo>
                  <a:pt x="30" y="107"/>
                </a:lnTo>
                <a:lnTo>
                  <a:pt x="30" y="118"/>
                </a:lnTo>
                <a:lnTo>
                  <a:pt x="30" y="246"/>
                </a:lnTo>
                <a:lnTo>
                  <a:pt x="0" y="246"/>
                </a:lnTo>
                <a:lnTo>
                  <a:pt x="0" y="8"/>
                </a:lnTo>
                <a:lnTo>
                  <a:pt x="30" y="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3" name="Rectangle 338"/>
          <p:cNvSpPr>
            <a:spLocks noChangeArrowheads="1"/>
          </p:cNvSpPr>
          <p:nvPr/>
        </p:nvSpPr>
        <p:spPr bwMode="auto">
          <a:xfrm>
            <a:off x="2560638" y="1819275"/>
            <a:ext cx="981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Separation</a:t>
            </a:r>
          </a:p>
        </p:txBody>
      </p:sp>
      <p:sp>
        <p:nvSpPr>
          <p:cNvPr id="26644" name="Freeform 339"/>
          <p:cNvSpPr>
            <a:spLocks/>
          </p:cNvSpPr>
          <p:nvPr/>
        </p:nvSpPr>
        <p:spPr bwMode="auto">
          <a:xfrm>
            <a:off x="8356600" y="4962525"/>
            <a:ext cx="79375" cy="101600"/>
          </a:xfrm>
          <a:custGeom>
            <a:avLst/>
            <a:gdLst>
              <a:gd name="T0" fmla="*/ 2147483647 w 162"/>
              <a:gd name="T1" fmla="*/ 2147483647 h 256"/>
              <a:gd name="T2" fmla="*/ 2147483647 w 162"/>
              <a:gd name="T3" fmla="*/ 2147483647 h 256"/>
              <a:gd name="T4" fmla="*/ 2147483647 w 162"/>
              <a:gd name="T5" fmla="*/ 2147483647 h 256"/>
              <a:gd name="T6" fmla="*/ 2147483647 w 162"/>
              <a:gd name="T7" fmla="*/ 2147483647 h 256"/>
              <a:gd name="T8" fmla="*/ 2147483647 w 162"/>
              <a:gd name="T9" fmla="*/ 2147483647 h 256"/>
              <a:gd name="T10" fmla="*/ 2147483647 w 162"/>
              <a:gd name="T11" fmla="*/ 2147483647 h 256"/>
              <a:gd name="T12" fmla="*/ 2147483647 w 162"/>
              <a:gd name="T13" fmla="*/ 2147483647 h 256"/>
              <a:gd name="T14" fmla="*/ 2147483647 w 162"/>
              <a:gd name="T15" fmla="*/ 2147483647 h 256"/>
              <a:gd name="T16" fmla="*/ 2147483647 w 162"/>
              <a:gd name="T17" fmla="*/ 2147483647 h 256"/>
              <a:gd name="T18" fmla="*/ 2147483647 w 162"/>
              <a:gd name="T19" fmla="*/ 2147483647 h 256"/>
              <a:gd name="T20" fmla="*/ 2147483647 w 162"/>
              <a:gd name="T21" fmla="*/ 2147483647 h 256"/>
              <a:gd name="T22" fmla="*/ 2147483647 w 162"/>
              <a:gd name="T23" fmla="*/ 2147483647 h 256"/>
              <a:gd name="T24" fmla="*/ 2147483647 w 162"/>
              <a:gd name="T25" fmla="*/ 2147483647 h 256"/>
              <a:gd name="T26" fmla="*/ 2147483647 w 162"/>
              <a:gd name="T27" fmla="*/ 2147483647 h 256"/>
              <a:gd name="T28" fmla="*/ 2147483647 w 162"/>
              <a:gd name="T29" fmla="*/ 2147483647 h 256"/>
              <a:gd name="T30" fmla="*/ 0 w 162"/>
              <a:gd name="T31" fmla="*/ 2147483647 h 256"/>
              <a:gd name="T32" fmla="*/ 2147483647 w 162"/>
              <a:gd name="T33" fmla="*/ 2147483647 h 256"/>
              <a:gd name="T34" fmla="*/ 2147483647 w 162"/>
              <a:gd name="T35" fmla="*/ 2147483647 h 256"/>
              <a:gd name="T36" fmla="*/ 2147483647 w 162"/>
              <a:gd name="T37" fmla="*/ 2147483647 h 256"/>
              <a:gd name="T38" fmla="*/ 2147483647 w 162"/>
              <a:gd name="T39" fmla="*/ 2147483647 h 256"/>
              <a:gd name="T40" fmla="*/ 2147483647 w 162"/>
              <a:gd name="T41" fmla="*/ 2147483647 h 256"/>
              <a:gd name="T42" fmla="*/ 2147483647 w 162"/>
              <a:gd name="T43" fmla="*/ 2147483647 h 256"/>
              <a:gd name="T44" fmla="*/ 2147483647 w 162"/>
              <a:gd name="T45" fmla="*/ 2147483647 h 256"/>
              <a:gd name="T46" fmla="*/ 2147483647 w 162"/>
              <a:gd name="T47" fmla="*/ 0 h 256"/>
              <a:gd name="T48" fmla="*/ 2147483647 w 162"/>
              <a:gd name="T49" fmla="*/ 0 h 256"/>
              <a:gd name="T50" fmla="*/ 2147483647 w 162"/>
              <a:gd name="T51" fmla="*/ 2147483647 h 256"/>
              <a:gd name="T52" fmla="*/ 2147483647 w 162"/>
              <a:gd name="T53" fmla="*/ 2147483647 h 256"/>
              <a:gd name="T54" fmla="*/ 2147483647 w 162"/>
              <a:gd name="T55" fmla="*/ 2147483647 h 256"/>
              <a:gd name="T56" fmla="*/ 2147483647 w 162"/>
              <a:gd name="T57" fmla="*/ 2147483647 h 256"/>
              <a:gd name="T58" fmla="*/ 2147483647 w 162"/>
              <a:gd name="T59" fmla="*/ 2147483647 h 256"/>
              <a:gd name="T60" fmla="*/ 2147483647 w 162"/>
              <a:gd name="T61" fmla="*/ 2147483647 h 256"/>
              <a:gd name="T62" fmla="*/ 2147483647 w 162"/>
              <a:gd name="T63" fmla="*/ 2147483647 h 256"/>
              <a:gd name="T64" fmla="*/ 2147483647 w 162"/>
              <a:gd name="T65" fmla="*/ 2147483647 h 256"/>
              <a:gd name="T66" fmla="*/ 2147483647 w 162"/>
              <a:gd name="T67" fmla="*/ 2147483647 h 256"/>
              <a:gd name="T68" fmla="*/ 2147483647 w 162"/>
              <a:gd name="T69" fmla="*/ 2147483647 h 256"/>
              <a:gd name="T70" fmla="*/ 2147483647 w 162"/>
              <a:gd name="T71" fmla="*/ 2147483647 h 256"/>
              <a:gd name="T72" fmla="*/ 2147483647 w 162"/>
              <a:gd name="T73" fmla="*/ 2147483647 h 256"/>
              <a:gd name="T74" fmla="*/ 2147483647 w 162"/>
              <a:gd name="T75" fmla="*/ 2147483647 h 256"/>
              <a:gd name="T76" fmla="*/ 2147483647 w 162"/>
              <a:gd name="T77" fmla="*/ 2147483647 h 256"/>
              <a:gd name="T78" fmla="*/ 2147483647 w 162"/>
              <a:gd name="T79" fmla="*/ 2147483647 h 256"/>
              <a:gd name="T80" fmla="*/ 2147483647 w 162"/>
              <a:gd name="T81" fmla="*/ 2147483647 h 256"/>
              <a:gd name="T82" fmla="*/ 2147483647 w 162"/>
              <a:gd name="T83" fmla="*/ 2147483647 h 256"/>
              <a:gd name="T84" fmla="*/ 2147483647 w 162"/>
              <a:gd name="T85" fmla="*/ 2147483647 h 256"/>
              <a:gd name="T86" fmla="*/ 2147483647 w 162"/>
              <a:gd name="T87" fmla="*/ 2147483647 h 256"/>
              <a:gd name="T88" fmla="*/ 2147483647 w 162"/>
              <a:gd name="T89" fmla="*/ 2147483647 h 256"/>
              <a:gd name="T90" fmla="*/ 2147483647 w 162"/>
              <a:gd name="T91" fmla="*/ 2147483647 h 256"/>
              <a:gd name="T92" fmla="*/ 2147483647 w 162"/>
              <a:gd name="T93" fmla="*/ 2147483647 h 256"/>
              <a:gd name="T94" fmla="*/ 2147483647 w 162"/>
              <a:gd name="T95" fmla="*/ 2147483647 h 256"/>
              <a:gd name="T96" fmla="*/ 2147483647 w 162"/>
              <a:gd name="T97" fmla="*/ 2147483647 h 256"/>
              <a:gd name="T98" fmla="*/ 2147483647 w 162"/>
              <a:gd name="T99" fmla="*/ 2147483647 h 256"/>
              <a:gd name="T100" fmla="*/ 2147483647 w 162"/>
              <a:gd name="T101" fmla="*/ 2147483647 h 256"/>
              <a:gd name="T102" fmla="*/ 2147483647 w 162"/>
              <a:gd name="T103" fmla="*/ 2147483647 h 256"/>
              <a:gd name="T104" fmla="*/ 2147483647 w 162"/>
              <a:gd name="T105" fmla="*/ 2147483647 h 256"/>
              <a:gd name="T106" fmla="*/ 2147483647 w 162"/>
              <a:gd name="T107" fmla="*/ 2147483647 h 256"/>
              <a:gd name="T108" fmla="*/ 2147483647 w 162"/>
              <a:gd name="T109" fmla="*/ 2147483647 h 256"/>
              <a:gd name="T110" fmla="*/ 2147483647 w 162"/>
              <a:gd name="T111" fmla="*/ 2147483647 h 256"/>
              <a:gd name="T112" fmla="*/ 2147483647 w 162"/>
              <a:gd name="T113" fmla="*/ 2147483647 h 256"/>
              <a:gd name="T114" fmla="*/ 2147483647 w 162"/>
              <a:gd name="T115" fmla="*/ 2147483647 h 256"/>
              <a:gd name="T116" fmla="*/ 2147483647 w 162"/>
              <a:gd name="T117" fmla="*/ 2147483647 h 256"/>
              <a:gd name="T118" fmla="*/ 2147483647 w 162"/>
              <a:gd name="T119" fmla="*/ 2147483647 h 256"/>
              <a:gd name="T120" fmla="*/ 2147483647 w 162"/>
              <a:gd name="T121" fmla="*/ 2147483647 h 256"/>
              <a:gd name="T122" fmla="*/ 2147483647 w 162"/>
              <a:gd name="T123" fmla="*/ 2147483647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 h="256">
                <a:moveTo>
                  <a:pt x="162" y="163"/>
                </a:moveTo>
                <a:lnTo>
                  <a:pt x="161" y="166"/>
                </a:lnTo>
                <a:lnTo>
                  <a:pt x="161" y="170"/>
                </a:lnTo>
                <a:lnTo>
                  <a:pt x="161" y="174"/>
                </a:lnTo>
                <a:lnTo>
                  <a:pt x="159" y="176"/>
                </a:lnTo>
                <a:lnTo>
                  <a:pt x="159" y="180"/>
                </a:lnTo>
                <a:lnTo>
                  <a:pt x="158" y="184"/>
                </a:lnTo>
                <a:lnTo>
                  <a:pt x="158" y="186"/>
                </a:lnTo>
                <a:lnTo>
                  <a:pt x="157" y="190"/>
                </a:lnTo>
                <a:lnTo>
                  <a:pt x="156" y="193"/>
                </a:lnTo>
                <a:lnTo>
                  <a:pt x="156" y="195"/>
                </a:lnTo>
                <a:lnTo>
                  <a:pt x="155" y="198"/>
                </a:lnTo>
                <a:lnTo>
                  <a:pt x="154" y="201"/>
                </a:lnTo>
                <a:lnTo>
                  <a:pt x="153" y="203"/>
                </a:lnTo>
                <a:lnTo>
                  <a:pt x="152" y="206"/>
                </a:lnTo>
                <a:lnTo>
                  <a:pt x="151" y="208"/>
                </a:lnTo>
                <a:lnTo>
                  <a:pt x="151" y="211"/>
                </a:lnTo>
                <a:lnTo>
                  <a:pt x="148" y="216"/>
                </a:lnTo>
                <a:lnTo>
                  <a:pt x="145" y="221"/>
                </a:lnTo>
                <a:lnTo>
                  <a:pt x="141" y="226"/>
                </a:lnTo>
                <a:lnTo>
                  <a:pt x="138" y="230"/>
                </a:lnTo>
                <a:lnTo>
                  <a:pt x="134" y="234"/>
                </a:lnTo>
                <a:lnTo>
                  <a:pt x="130" y="238"/>
                </a:lnTo>
                <a:lnTo>
                  <a:pt x="125" y="242"/>
                </a:lnTo>
                <a:lnTo>
                  <a:pt x="120" y="244"/>
                </a:lnTo>
                <a:lnTo>
                  <a:pt x="115" y="247"/>
                </a:lnTo>
                <a:lnTo>
                  <a:pt x="111" y="249"/>
                </a:lnTo>
                <a:lnTo>
                  <a:pt x="106" y="252"/>
                </a:lnTo>
                <a:lnTo>
                  <a:pt x="101" y="253"/>
                </a:lnTo>
                <a:lnTo>
                  <a:pt x="96" y="255"/>
                </a:lnTo>
                <a:lnTo>
                  <a:pt x="91" y="255"/>
                </a:lnTo>
                <a:lnTo>
                  <a:pt x="86" y="256"/>
                </a:lnTo>
                <a:lnTo>
                  <a:pt x="80" y="256"/>
                </a:lnTo>
                <a:lnTo>
                  <a:pt x="74" y="255"/>
                </a:lnTo>
                <a:lnTo>
                  <a:pt x="69" y="253"/>
                </a:lnTo>
                <a:lnTo>
                  <a:pt x="65" y="252"/>
                </a:lnTo>
                <a:lnTo>
                  <a:pt x="60" y="251"/>
                </a:lnTo>
                <a:lnTo>
                  <a:pt x="55" y="248"/>
                </a:lnTo>
                <a:lnTo>
                  <a:pt x="50" y="247"/>
                </a:lnTo>
                <a:lnTo>
                  <a:pt x="46" y="244"/>
                </a:lnTo>
                <a:lnTo>
                  <a:pt x="40" y="240"/>
                </a:lnTo>
                <a:lnTo>
                  <a:pt x="36" y="238"/>
                </a:lnTo>
                <a:lnTo>
                  <a:pt x="32" y="234"/>
                </a:lnTo>
                <a:lnTo>
                  <a:pt x="28" y="230"/>
                </a:lnTo>
                <a:lnTo>
                  <a:pt x="25" y="225"/>
                </a:lnTo>
                <a:lnTo>
                  <a:pt x="22" y="221"/>
                </a:lnTo>
                <a:lnTo>
                  <a:pt x="19" y="216"/>
                </a:lnTo>
                <a:lnTo>
                  <a:pt x="16" y="211"/>
                </a:lnTo>
                <a:lnTo>
                  <a:pt x="14" y="206"/>
                </a:lnTo>
                <a:lnTo>
                  <a:pt x="12" y="202"/>
                </a:lnTo>
                <a:lnTo>
                  <a:pt x="11" y="198"/>
                </a:lnTo>
                <a:lnTo>
                  <a:pt x="10" y="193"/>
                </a:lnTo>
                <a:lnTo>
                  <a:pt x="9" y="189"/>
                </a:lnTo>
                <a:lnTo>
                  <a:pt x="7" y="184"/>
                </a:lnTo>
                <a:lnTo>
                  <a:pt x="6" y="180"/>
                </a:lnTo>
                <a:lnTo>
                  <a:pt x="4" y="175"/>
                </a:lnTo>
                <a:lnTo>
                  <a:pt x="3" y="170"/>
                </a:lnTo>
                <a:lnTo>
                  <a:pt x="3" y="163"/>
                </a:lnTo>
                <a:lnTo>
                  <a:pt x="2" y="158"/>
                </a:lnTo>
                <a:lnTo>
                  <a:pt x="1" y="153"/>
                </a:lnTo>
                <a:lnTo>
                  <a:pt x="1" y="147"/>
                </a:lnTo>
                <a:lnTo>
                  <a:pt x="0" y="141"/>
                </a:lnTo>
                <a:lnTo>
                  <a:pt x="0" y="135"/>
                </a:lnTo>
                <a:lnTo>
                  <a:pt x="0" y="129"/>
                </a:lnTo>
                <a:lnTo>
                  <a:pt x="0" y="123"/>
                </a:lnTo>
                <a:lnTo>
                  <a:pt x="0" y="117"/>
                </a:lnTo>
                <a:lnTo>
                  <a:pt x="0" y="111"/>
                </a:lnTo>
                <a:lnTo>
                  <a:pt x="1" y="105"/>
                </a:lnTo>
                <a:lnTo>
                  <a:pt x="1" y="99"/>
                </a:lnTo>
                <a:lnTo>
                  <a:pt x="2" y="94"/>
                </a:lnTo>
                <a:lnTo>
                  <a:pt x="3" y="87"/>
                </a:lnTo>
                <a:lnTo>
                  <a:pt x="6" y="81"/>
                </a:lnTo>
                <a:lnTo>
                  <a:pt x="7" y="76"/>
                </a:lnTo>
                <a:lnTo>
                  <a:pt x="9" y="69"/>
                </a:lnTo>
                <a:lnTo>
                  <a:pt x="11" y="64"/>
                </a:lnTo>
                <a:lnTo>
                  <a:pt x="13" y="58"/>
                </a:lnTo>
                <a:lnTo>
                  <a:pt x="15" y="53"/>
                </a:lnTo>
                <a:lnTo>
                  <a:pt x="18" y="48"/>
                </a:lnTo>
                <a:lnTo>
                  <a:pt x="21" y="43"/>
                </a:lnTo>
                <a:lnTo>
                  <a:pt x="24" y="36"/>
                </a:lnTo>
                <a:lnTo>
                  <a:pt x="28" y="32"/>
                </a:lnTo>
                <a:lnTo>
                  <a:pt x="30" y="27"/>
                </a:lnTo>
                <a:lnTo>
                  <a:pt x="33" y="25"/>
                </a:lnTo>
                <a:lnTo>
                  <a:pt x="36" y="21"/>
                </a:lnTo>
                <a:lnTo>
                  <a:pt x="39" y="18"/>
                </a:lnTo>
                <a:lnTo>
                  <a:pt x="42" y="14"/>
                </a:lnTo>
                <a:lnTo>
                  <a:pt x="47" y="12"/>
                </a:lnTo>
                <a:lnTo>
                  <a:pt x="50" y="10"/>
                </a:lnTo>
                <a:lnTo>
                  <a:pt x="54" y="8"/>
                </a:lnTo>
                <a:lnTo>
                  <a:pt x="57" y="7"/>
                </a:lnTo>
                <a:lnTo>
                  <a:pt x="61" y="4"/>
                </a:lnTo>
                <a:lnTo>
                  <a:pt x="65" y="3"/>
                </a:lnTo>
                <a:lnTo>
                  <a:pt x="68" y="1"/>
                </a:lnTo>
                <a:lnTo>
                  <a:pt x="72" y="1"/>
                </a:lnTo>
                <a:lnTo>
                  <a:pt x="76" y="0"/>
                </a:lnTo>
                <a:lnTo>
                  <a:pt x="80" y="0"/>
                </a:lnTo>
                <a:lnTo>
                  <a:pt x="85" y="0"/>
                </a:lnTo>
                <a:lnTo>
                  <a:pt x="88" y="0"/>
                </a:lnTo>
                <a:lnTo>
                  <a:pt x="92" y="0"/>
                </a:lnTo>
                <a:lnTo>
                  <a:pt x="96" y="0"/>
                </a:lnTo>
                <a:lnTo>
                  <a:pt x="99" y="1"/>
                </a:lnTo>
                <a:lnTo>
                  <a:pt x="103" y="1"/>
                </a:lnTo>
                <a:lnTo>
                  <a:pt x="106" y="3"/>
                </a:lnTo>
                <a:lnTo>
                  <a:pt x="110" y="4"/>
                </a:lnTo>
                <a:lnTo>
                  <a:pt x="113" y="5"/>
                </a:lnTo>
                <a:lnTo>
                  <a:pt x="116" y="7"/>
                </a:lnTo>
                <a:lnTo>
                  <a:pt x="120" y="8"/>
                </a:lnTo>
                <a:lnTo>
                  <a:pt x="124" y="10"/>
                </a:lnTo>
                <a:lnTo>
                  <a:pt x="127" y="12"/>
                </a:lnTo>
                <a:lnTo>
                  <a:pt x="130" y="14"/>
                </a:lnTo>
                <a:lnTo>
                  <a:pt x="132" y="17"/>
                </a:lnTo>
                <a:lnTo>
                  <a:pt x="135" y="18"/>
                </a:lnTo>
                <a:lnTo>
                  <a:pt x="138" y="22"/>
                </a:lnTo>
                <a:lnTo>
                  <a:pt x="140" y="23"/>
                </a:lnTo>
                <a:lnTo>
                  <a:pt x="142" y="26"/>
                </a:lnTo>
                <a:lnTo>
                  <a:pt x="145" y="30"/>
                </a:lnTo>
                <a:lnTo>
                  <a:pt x="147" y="32"/>
                </a:lnTo>
                <a:lnTo>
                  <a:pt x="149" y="36"/>
                </a:lnTo>
                <a:lnTo>
                  <a:pt x="150" y="40"/>
                </a:lnTo>
                <a:lnTo>
                  <a:pt x="152" y="44"/>
                </a:lnTo>
                <a:lnTo>
                  <a:pt x="154" y="48"/>
                </a:lnTo>
                <a:lnTo>
                  <a:pt x="155" y="53"/>
                </a:lnTo>
                <a:lnTo>
                  <a:pt x="156" y="57"/>
                </a:lnTo>
                <a:lnTo>
                  <a:pt x="157" y="62"/>
                </a:lnTo>
                <a:lnTo>
                  <a:pt x="158" y="67"/>
                </a:lnTo>
                <a:lnTo>
                  <a:pt x="159" y="71"/>
                </a:lnTo>
                <a:lnTo>
                  <a:pt x="161" y="76"/>
                </a:lnTo>
                <a:lnTo>
                  <a:pt x="161" y="81"/>
                </a:lnTo>
                <a:lnTo>
                  <a:pt x="162" y="87"/>
                </a:lnTo>
                <a:lnTo>
                  <a:pt x="132" y="87"/>
                </a:lnTo>
                <a:lnTo>
                  <a:pt x="131" y="82"/>
                </a:lnTo>
                <a:lnTo>
                  <a:pt x="130" y="78"/>
                </a:lnTo>
                <a:lnTo>
                  <a:pt x="130" y="73"/>
                </a:lnTo>
                <a:lnTo>
                  <a:pt x="129" y="69"/>
                </a:lnTo>
                <a:lnTo>
                  <a:pt x="128" y="67"/>
                </a:lnTo>
                <a:lnTo>
                  <a:pt x="127" y="63"/>
                </a:lnTo>
                <a:lnTo>
                  <a:pt x="126" y="60"/>
                </a:lnTo>
                <a:lnTo>
                  <a:pt x="125" y="58"/>
                </a:lnTo>
                <a:lnTo>
                  <a:pt x="124" y="55"/>
                </a:lnTo>
                <a:lnTo>
                  <a:pt x="122" y="53"/>
                </a:lnTo>
                <a:lnTo>
                  <a:pt x="120" y="50"/>
                </a:lnTo>
                <a:lnTo>
                  <a:pt x="118" y="49"/>
                </a:lnTo>
                <a:lnTo>
                  <a:pt x="117" y="46"/>
                </a:lnTo>
                <a:lnTo>
                  <a:pt x="115" y="45"/>
                </a:lnTo>
                <a:lnTo>
                  <a:pt x="113" y="44"/>
                </a:lnTo>
                <a:lnTo>
                  <a:pt x="111" y="43"/>
                </a:lnTo>
                <a:lnTo>
                  <a:pt x="110" y="41"/>
                </a:lnTo>
                <a:lnTo>
                  <a:pt x="108" y="40"/>
                </a:lnTo>
                <a:lnTo>
                  <a:pt x="107" y="40"/>
                </a:lnTo>
                <a:lnTo>
                  <a:pt x="106" y="39"/>
                </a:lnTo>
                <a:lnTo>
                  <a:pt x="105" y="39"/>
                </a:lnTo>
                <a:lnTo>
                  <a:pt x="103" y="37"/>
                </a:lnTo>
                <a:lnTo>
                  <a:pt x="102" y="37"/>
                </a:lnTo>
                <a:lnTo>
                  <a:pt x="100" y="36"/>
                </a:lnTo>
                <a:lnTo>
                  <a:pt x="99" y="36"/>
                </a:lnTo>
                <a:lnTo>
                  <a:pt x="97" y="36"/>
                </a:lnTo>
                <a:lnTo>
                  <a:pt x="95" y="35"/>
                </a:lnTo>
                <a:lnTo>
                  <a:pt x="93" y="35"/>
                </a:lnTo>
                <a:lnTo>
                  <a:pt x="91" y="35"/>
                </a:lnTo>
                <a:lnTo>
                  <a:pt x="90" y="35"/>
                </a:lnTo>
                <a:lnTo>
                  <a:pt x="88" y="35"/>
                </a:lnTo>
                <a:lnTo>
                  <a:pt x="86" y="35"/>
                </a:lnTo>
                <a:lnTo>
                  <a:pt x="83" y="35"/>
                </a:lnTo>
                <a:lnTo>
                  <a:pt x="80" y="35"/>
                </a:lnTo>
                <a:lnTo>
                  <a:pt x="78" y="35"/>
                </a:lnTo>
                <a:lnTo>
                  <a:pt x="76" y="36"/>
                </a:lnTo>
                <a:lnTo>
                  <a:pt x="74" y="37"/>
                </a:lnTo>
                <a:lnTo>
                  <a:pt x="71" y="37"/>
                </a:lnTo>
                <a:lnTo>
                  <a:pt x="69" y="39"/>
                </a:lnTo>
                <a:lnTo>
                  <a:pt x="67" y="40"/>
                </a:lnTo>
                <a:lnTo>
                  <a:pt x="65" y="41"/>
                </a:lnTo>
                <a:lnTo>
                  <a:pt x="62" y="44"/>
                </a:lnTo>
                <a:lnTo>
                  <a:pt x="60" y="45"/>
                </a:lnTo>
                <a:lnTo>
                  <a:pt x="58" y="48"/>
                </a:lnTo>
                <a:lnTo>
                  <a:pt x="55" y="50"/>
                </a:lnTo>
                <a:lnTo>
                  <a:pt x="53" y="53"/>
                </a:lnTo>
                <a:lnTo>
                  <a:pt x="51" y="57"/>
                </a:lnTo>
                <a:lnTo>
                  <a:pt x="49" y="60"/>
                </a:lnTo>
                <a:lnTo>
                  <a:pt x="47" y="62"/>
                </a:lnTo>
                <a:lnTo>
                  <a:pt x="46" y="64"/>
                </a:lnTo>
                <a:lnTo>
                  <a:pt x="44" y="67"/>
                </a:lnTo>
                <a:lnTo>
                  <a:pt x="42" y="71"/>
                </a:lnTo>
                <a:lnTo>
                  <a:pt x="41" y="73"/>
                </a:lnTo>
                <a:lnTo>
                  <a:pt x="40" y="77"/>
                </a:lnTo>
                <a:lnTo>
                  <a:pt x="39" y="81"/>
                </a:lnTo>
                <a:lnTo>
                  <a:pt x="38" y="85"/>
                </a:lnTo>
                <a:lnTo>
                  <a:pt x="37" y="89"/>
                </a:lnTo>
                <a:lnTo>
                  <a:pt x="36" y="93"/>
                </a:lnTo>
                <a:lnTo>
                  <a:pt x="35" y="96"/>
                </a:lnTo>
                <a:lnTo>
                  <a:pt x="35" y="100"/>
                </a:lnTo>
                <a:lnTo>
                  <a:pt x="34" y="104"/>
                </a:lnTo>
                <a:lnTo>
                  <a:pt x="33" y="109"/>
                </a:lnTo>
                <a:lnTo>
                  <a:pt x="33" y="113"/>
                </a:lnTo>
                <a:lnTo>
                  <a:pt x="33" y="118"/>
                </a:lnTo>
                <a:lnTo>
                  <a:pt x="32" y="122"/>
                </a:lnTo>
                <a:lnTo>
                  <a:pt x="32" y="127"/>
                </a:lnTo>
                <a:lnTo>
                  <a:pt x="32" y="132"/>
                </a:lnTo>
                <a:lnTo>
                  <a:pt x="32" y="136"/>
                </a:lnTo>
                <a:lnTo>
                  <a:pt x="32" y="141"/>
                </a:lnTo>
                <a:lnTo>
                  <a:pt x="33" y="145"/>
                </a:lnTo>
                <a:lnTo>
                  <a:pt x="33" y="150"/>
                </a:lnTo>
                <a:lnTo>
                  <a:pt x="33" y="154"/>
                </a:lnTo>
                <a:lnTo>
                  <a:pt x="34" y="158"/>
                </a:lnTo>
                <a:lnTo>
                  <a:pt x="34" y="162"/>
                </a:lnTo>
                <a:lnTo>
                  <a:pt x="35" y="166"/>
                </a:lnTo>
                <a:lnTo>
                  <a:pt x="36" y="170"/>
                </a:lnTo>
                <a:lnTo>
                  <a:pt x="37" y="174"/>
                </a:lnTo>
                <a:lnTo>
                  <a:pt x="37" y="176"/>
                </a:lnTo>
                <a:lnTo>
                  <a:pt x="38" y="179"/>
                </a:lnTo>
                <a:lnTo>
                  <a:pt x="40" y="183"/>
                </a:lnTo>
                <a:lnTo>
                  <a:pt x="42" y="188"/>
                </a:lnTo>
                <a:lnTo>
                  <a:pt x="45" y="192"/>
                </a:lnTo>
                <a:lnTo>
                  <a:pt x="47" y="197"/>
                </a:lnTo>
                <a:lnTo>
                  <a:pt x="50" y="201"/>
                </a:lnTo>
                <a:lnTo>
                  <a:pt x="53" y="204"/>
                </a:lnTo>
                <a:lnTo>
                  <a:pt x="55" y="207"/>
                </a:lnTo>
                <a:lnTo>
                  <a:pt x="58" y="210"/>
                </a:lnTo>
                <a:lnTo>
                  <a:pt x="61" y="212"/>
                </a:lnTo>
                <a:lnTo>
                  <a:pt x="64" y="215"/>
                </a:lnTo>
                <a:lnTo>
                  <a:pt x="67" y="216"/>
                </a:lnTo>
                <a:lnTo>
                  <a:pt x="71" y="217"/>
                </a:lnTo>
                <a:lnTo>
                  <a:pt x="74" y="219"/>
                </a:lnTo>
                <a:lnTo>
                  <a:pt x="77" y="219"/>
                </a:lnTo>
                <a:lnTo>
                  <a:pt x="80" y="219"/>
                </a:lnTo>
                <a:lnTo>
                  <a:pt x="84" y="220"/>
                </a:lnTo>
                <a:lnTo>
                  <a:pt x="88" y="220"/>
                </a:lnTo>
                <a:lnTo>
                  <a:pt x="90" y="219"/>
                </a:lnTo>
                <a:lnTo>
                  <a:pt x="93" y="219"/>
                </a:lnTo>
                <a:lnTo>
                  <a:pt x="96" y="217"/>
                </a:lnTo>
                <a:lnTo>
                  <a:pt x="99" y="216"/>
                </a:lnTo>
                <a:lnTo>
                  <a:pt x="102" y="215"/>
                </a:lnTo>
                <a:lnTo>
                  <a:pt x="104" y="213"/>
                </a:lnTo>
                <a:lnTo>
                  <a:pt x="107" y="212"/>
                </a:lnTo>
                <a:lnTo>
                  <a:pt x="109" y="211"/>
                </a:lnTo>
                <a:lnTo>
                  <a:pt x="111" y="208"/>
                </a:lnTo>
                <a:lnTo>
                  <a:pt x="113" y="207"/>
                </a:lnTo>
                <a:lnTo>
                  <a:pt x="115" y="204"/>
                </a:lnTo>
                <a:lnTo>
                  <a:pt x="117" y="203"/>
                </a:lnTo>
                <a:lnTo>
                  <a:pt x="119" y="201"/>
                </a:lnTo>
                <a:lnTo>
                  <a:pt x="120" y="198"/>
                </a:lnTo>
                <a:lnTo>
                  <a:pt x="122" y="195"/>
                </a:lnTo>
                <a:lnTo>
                  <a:pt x="124" y="194"/>
                </a:lnTo>
                <a:lnTo>
                  <a:pt x="126" y="188"/>
                </a:lnTo>
                <a:lnTo>
                  <a:pt x="128" y="181"/>
                </a:lnTo>
                <a:lnTo>
                  <a:pt x="129" y="176"/>
                </a:lnTo>
                <a:lnTo>
                  <a:pt x="130" y="170"/>
                </a:lnTo>
                <a:lnTo>
                  <a:pt x="131" y="165"/>
                </a:lnTo>
                <a:lnTo>
                  <a:pt x="132" y="163"/>
                </a:lnTo>
                <a:lnTo>
                  <a:pt x="162" y="163"/>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5" name="Freeform 340"/>
          <p:cNvSpPr>
            <a:spLocks/>
          </p:cNvSpPr>
          <p:nvPr/>
        </p:nvSpPr>
        <p:spPr bwMode="auto">
          <a:xfrm>
            <a:off x="8447088" y="4962525"/>
            <a:ext cx="44450" cy="96838"/>
          </a:xfrm>
          <a:custGeom>
            <a:avLst/>
            <a:gdLst>
              <a:gd name="T0" fmla="*/ 0 w 91"/>
              <a:gd name="T1" fmla="*/ 2147483647 h 246"/>
              <a:gd name="T2" fmla="*/ 2147483647 w 91"/>
              <a:gd name="T3" fmla="*/ 2147483647 h 246"/>
              <a:gd name="T4" fmla="*/ 2147483647 w 91"/>
              <a:gd name="T5" fmla="*/ 2147483647 h 246"/>
              <a:gd name="T6" fmla="*/ 2147483647 w 91"/>
              <a:gd name="T7" fmla="*/ 2147483647 h 246"/>
              <a:gd name="T8" fmla="*/ 2147483647 w 91"/>
              <a:gd name="T9" fmla="*/ 2147483647 h 246"/>
              <a:gd name="T10" fmla="*/ 2147483647 w 91"/>
              <a:gd name="T11" fmla="*/ 2147483647 h 246"/>
              <a:gd name="T12" fmla="*/ 2147483647 w 91"/>
              <a:gd name="T13" fmla="*/ 2147483647 h 246"/>
              <a:gd name="T14" fmla="*/ 2147483647 w 91"/>
              <a:gd name="T15" fmla="*/ 2147483647 h 246"/>
              <a:gd name="T16" fmla="*/ 2147483647 w 91"/>
              <a:gd name="T17" fmla="*/ 2147483647 h 246"/>
              <a:gd name="T18" fmla="*/ 2147483647 w 91"/>
              <a:gd name="T19" fmla="*/ 2147483647 h 246"/>
              <a:gd name="T20" fmla="*/ 2147483647 w 91"/>
              <a:gd name="T21" fmla="*/ 2147483647 h 246"/>
              <a:gd name="T22" fmla="*/ 2147483647 w 91"/>
              <a:gd name="T23" fmla="*/ 2147483647 h 246"/>
              <a:gd name="T24" fmla="*/ 2147483647 w 91"/>
              <a:gd name="T25" fmla="*/ 2147483647 h 246"/>
              <a:gd name="T26" fmla="*/ 2147483647 w 91"/>
              <a:gd name="T27" fmla="*/ 2147483647 h 246"/>
              <a:gd name="T28" fmla="*/ 2147483647 w 91"/>
              <a:gd name="T29" fmla="*/ 2147483647 h 246"/>
              <a:gd name="T30" fmla="*/ 2147483647 w 91"/>
              <a:gd name="T31" fmla="*/ 2147483647 h 246"/>
              <a:gd name="T32" fmla="*/ 2147483647 w 91"/>
              <a:gd name="T33" fmla="*/ 2147483647 h 246"/>
              <a:gd name="T34" fmla="*/ 2147483647 w 91"/>
              <a:gd name="T35" fmla="*/ 0 h 246"/>
              <a:gd name="T36" fmla="*/ 2147483647 w 91"/>
              <a:gd name="T37" fmla="*/ 0 h 246"/>
              <a:gd name="T38" fmla="*/ 2147483647 w 91"/>
              <a:gd name="T39" fmla="*/ 0 h 246"/>
              <a:gd name="T40" fmla="*/ 2147483647 w 91"/>
              <a:gd name="T41" fmla="*/ 0 h 246"/>
              <a:gd name="T42" fmla="*/ 2147483647 w 91"/>
              <a:gd name="T43" fmla="*/ 2147483647 h 246"/>
              <a:gd name="T44" fmla="*/ 2147483647 w 91"/>
              <a:gd name="T45" fmla="*/ 2147483647 h 246"/>
              <a:gd name="T46" fmla="*/ 2147483647 w 91"/>
              <a:gd name="T47" fmla="*/ 2147483647 h 246"/>
              <a:gd name="T48" fmla="*/ 2147483647 w 91"/>
              <a:gd name="T49" fmla="*/ 2147483647 h 246"/>
              <a:gd name="T50" fmla="*/ 2147483647 w 91"/>
              <a:gd name="T51" fmla="*/ 2147483647 h 246"/>
              <a:gd name="T52" fmla="*/ 2147483647 w 91"/>
              <a:gd name="T53" fmla="*/ 2147483647 h 246"/>
              <a:gd name="T54" fmla="*/ 2147483647 w 91"/>
              <a:gd name="T55" fmla="*/ 2147483647 h 246"/>
              <a:gd name="T56" fmla="*/ 2147483647 w 91"/>
              <a:gd name="T57" fmla="*/ 2147483647 h 246"/>
              <a:gd name="T58" fmla="*/ 2147483647 w 91"/>
              <a:gd name="T59" fmla="*/ 2147483647 h 246"/>
              <a:gd name="T60" fmla="*/ 2147483647 w 91"/>
              <a:gd name="T61" fmla="*/ 2147483647 h 246"/>
              <a:gd name="T62" fmla="*/ 2147483647 w 91"/>
              <a:gd name="T63" fmla="*/ 2147483647 h 246"/>
              <a:gd name="T64" fmla="*/ 2147483647 w 91"/>
              <a:gd name="T65" fmla="*/ 2147483647 h 246"/>
              <a:gd name="T66" fmla="*/ 2147483647 w 91"/>
              <a:gd name="T67" fmla="*/ 2147483647 h 246"/>
              <a:gd name="T68" fmla="*/ 2147483647 w 91"/>
              <a:gd name="T69" fmla="*/ 2147483647 h 246"/>
              <a:gd name="T70" fmla="*/ 2147483647 w 91"/>
              <a:gd name="T71" fmla="*/ 2147483647 h 246"/>
              <a:gd name="T72" fmla="*/ 2147483647 w 91"/>
              <a:gd name="T73" fmla="*/ 2147483647 h 246"/>
              <a:gd name="T74" fmla="*/ 2147483647 w 91"/>
              <a:gd name="T75" fmla="*/ 2147483647 h 246"/>
              <a:gd name="T76" fmla="*/ 2147483647 w 91"/>
              <a:gd name="T77" fmla="*/ 2147483647 h 246"/>
              <a:gd name="T78" fmla="*/ 2147483647 w 91"/>
              <a:gd name="T79" fmla="*/ 2147483647 h 246"/>
              <a:gd name="T80" fmla="*/ 2147483647 w 91"/>
              <a:gd name="T81" fmla="*/ 2147483647 h 246"/>
              <a:gd name="T82" fmla="*/ 2147483647 w 91"/>
              <a:gd name="T83" fmla="*/ 2147483647 h 246"/>
              <a:gd name="T84" fmla="*/ 2147483647 w 91"/>
              <a:gd name="T85" fmla="*/ 2147483647 h 246"/>
              <a:gd name="T86" fmla="*/ 2147483647 w 91"/>
              <a:gd name="T87" fmla="*/ 2147483647 h 246"/>
              <a:gd name="T88" fmla="*/ 2147483647 w 91"/>
              <a:gd name="T89" fmla="*/ 2147483647 h 246"/>
              <a:gd name="T90" fmla="*/ 2147483647 w 91"/>
              <a:gd name="T91" fmla="*/ 2147483647 h 246"/>
              <a:gd name="T92" fmla="*/ 2147483647 w 91"/>
              <a:gd name="T93" fmla="*/ 2147483647 h 246"/>
              <a:gd name="T94" fmla="*/ 2147483647 w 91"/>
              <a:gd name="T95" fmla="*/ 2147483647 h 246"/>
              <a:gd name="T96" fmla="*/ 2147483647 w 91"/>
              <a:gd name="T97" fmla="*/ 2147483647 h 246"/>
              <a:gd name="T98" fmla="*/ 2147483647 w 91"/>
              <a:gd name="T99" fmla="*/ 2147483647 h 246"/>
              <a:gd name="T100" fmla="*/ 2147483647 w 91"/>
              <a:gd name="T101" fmla="*/ 2147483647 h 246"/>
              <a:gd name="T102" fmla="*/ 2147483647 w 91"/>
              <a:gd name="T103" fmla="*/ 2147483647 h 246"/>
              <a:gd name="T104" fmla="*/ 2147483647 w 91"/>
              <a:gd name="T105" fmla="*/ 2147483647 h 246"/>
              <a:gd name="T106" fmla="*/ 2147483647 w 91"/>
              <a:gd name="T107" fmla="*/ 2147483647 h 246"/>
              <a:gd name="T108" fmla="*/ 2147483647 w 91"/>
              <a:gd name="T109" fmla="*/ 2147483647 h 246"/>
              <a:gd name="T110" fmla="*/ 0 w 91"/>
              <a:gd name="T111" fmla="*/ 2147483647 h 246"/>
              <a:gd name="T112" fmla="*/ 0 w 91"/>
              <a:gd name="T113" fmla="*/ 2147483647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 h="246">
                <a:moveTo>
                  <a:pt x="0" y="8"/>
                </a:moveTo>
                <a:lnTo>
                  <a:pt x="30" y="8"/>
                </a:lnTo>
                <a:lnTo>
                  <a:pt x="30" y="44"/>
                </a:lnTo>
                <a:lnTo>
                  <a:pt x="31" y="44"/>
                </a:lnTo>
                <a:lnTo>
                  <a:pt x="33" y="39"/>
                </a:lnTo>
                <a:lnTo>
                  <a:pt x="35" y="34"/>
                </a:lnTo>
                <a:lnTo>
                  <a:pt x="37" y="30"/>
                </a:lnTo>
                <a:lnTo>
                  <a:pt x="40" y="25"/>
                </a:lnTo>
                <a:lnTo>
                  <a:pt x="42" y="22"/>
                </a:lnTo>
                <a:lnTo>
                  <a:pt x="45" y="18"/>
                </a:lnTo>
                <a:lnTo>
                  <a:pt x="48" y="14"/>
                </a:lnTo>
                <a:lnTo>
                  <a:pt x="52" y="12"/>
                </a:lnTo>
                <a:lnTo>
                  <a:pt x="55" y="9"/>
                </a:lnTo>
                <a:lnTo>
                  <a:pt x="57" y="7"/>
                </a:lnTo>
                <a:lnTo>
                  <a:pt x="60" y="5"/>
                </a:lnTo>
                <a:lnTo>
                  <a:pt x="63" y="3"/>
                </a:lnTo>
                <a:lnTo>
                  <a:pt x="66" y="1"/>
                </a:lnTo>
                <a:lnTo>
                  <a:pt x="68" y="0"/>
                </a:lnTo>
                <a:lnTo>
                  <a:pt x="71" y="0"/>
                </a:lnTo>
                <a:lnTo>
                  <a:pt x="74" y="0"/>
                </a:lnTo>
                <a:lnTo>
                  <a:pt x="91" y="0"/>
                </a:lnTo>
                <a:lnTo>
                  <a:pt x="91" y="40"/>
                </a:lnTo>
                <a:lnTo>
                  <a:pt x="87" y="40"/>
                </a:lnTo>
                <a:lnTo>
                  <a:pt x="85" y="40"/>
                </a:lnTo>
                <a:lnTo>
                  <a:pt x="84" y="40"/>
                </a:lnTo>
                <a:lnTo>
                  <a:pt x="82" y="40"/>
                </a:lnTo>
                <a:lnTo>
                  <a:pt x="80" y="40"/>
                </a:lnTo>
                <a:lnTo>
                  <a:pt x="78" y="40"/>
                </a:lnTo>
                <a:lnTo>
                  <a:pt x="76" y="40"/>
                </a:lnTo>
                <a:lnTo>
                  <a:pt x="74" y="40"/>
                </a:lnTo>
                <a:lnTo>
                  <a:pt x="73" y="41"/>
                </a:lnTo>
                <a:lnTo>
                  <a:pt x="71" y="41"/>
                </a:lnTo>
                <a:lnTo>
                  <a:pt x="69" y="41"/>
                </a:lnTo>
                <a:lnTo>
                  <a:pt x="68" y="43"/>
                </a:lnTo>
                <a:lnTo>
                  <a:pt x="66" y="43"/>
                </a:lnTo>
                <a:lnTo>
                  <a:pt x="65" y="43"/>
                </a:lnTo>
                <a:lnTo>
                  <a:pt x="63" y="44"/>
                </a:lnTo>
                <a:lnTo>
                  <a:pt x="62" y="45"/>
                </a:lnTo>
                <a:lnTo>
                  <a:pt x="58" y="46"/>
                </a:lnTo>
                <a:lnTo>
                  <a:pt x="54" y="50"/>
                </a:lnTo>
                <a:lnTo>
                  <a:pt x="50" y="53"/>
                </a:lnTo>
                <a:lnTo>
                  <a:pt x="47" y="55"/>
                </a:lnTo>
                <a:lnTo>
                  <a:pt x="44" y="59"/>
                </a:lnTo>
                <a:lnTo>
                  <a:pt x="42" y="63"/>
                </a:lnTo>
                <a:lnTo>
                  <a:pt x="40" y="67"/>
                </a:lnTo>
                <a:lnTo>
                  <a:pt x="38" y="72"/>
                </a:lnTo>
                <a:lnTo>
                  <a:pt x="36" y="76"/>
                </a:lnTo>
                <a:lnTo>
                  <a:pt x="34" y="81"/>
                </a:lnTo>
                <a:lnTo>
                  <a:pt x="33" y="87"/>
                </a:lnTo>
                <a:lnTo>
                  <a:pt x="32" y="93"/>
                </a:lnTo>
                <a:lnTo>
                  <a:pt x="31" y="99"/>
                </a:lnTo>
                <a:lnTo>
                  <a:pt x="30" y="105"/>
                </a:lnTo>
                <a:lnTo>
                  <a:pt x="30" y="113"/>
                </a:lnTo>
                <a:lnTo>
                  <a:pt x="30" y="121"/>
                </a:lnTo>
                <a:lnTo>
                  <a:pt x="30" y="246"/>
                </a:lnTo>
                <a:lnTo>
                  <a:pt x="0" y="246"/>
                </a:lnTo>
                <a:lnTo>
                  <a:pt x="0" y="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6" name="Freeform 341"/>
          <p:cNvSpPr>
            <a:spLocks noEditPoints="1"/>
          </p:cNvSpPr>
          <p:nvPr/>
        </p:nvSpPr>
        <p:spPr bwMode="auto">
          <a:xfrm>
            <a:off x="8494713" y="4962525"/>
            <a:ext cx="87312" cy="101600"/>
          </a:xfrm>
          <a:custGeom>
            <a:avLst/>
            <a:gdLst>
              <a:gd name="T0" fmla="*/ 2147483647 w 178"/>
              <a:gd name="T1" fmla="*/ 2147483647 h 256"/>
              <a:gd name="T2" fmla="*/ 2147483647 w 178"/>
              <a:gd name="T3" fmla="*/ 2147483647 h 256"/>
              <a:gd name="T4" fmla="*/ 2147483647 w 178"/>
              <a:gd name="T5" fmla="*/ 2147483647 h 256"/>
              <a:gd name="T6" fmla="*/ 2147483647 w 178"/>
              <a:gd name="T7" fmla="*/ 2147483647 h 256"/>
              <a:gd name="T8" fmla="*/ 2147483647 w 178"/>
              <a:gd name="T9" fmla="*/ 2147483647 h 256"/>
              <a:gd name="T10" fmla="*/ 2147483647 w 178"/>
              <a:gd name="T11" fmla="*/ 2147483647 h 256"/>
              <a:gd name="T12" fmla="*/ 2147483647 w 178"/>
              <a:gd name="T13" fmla="*/ 2147483647 h 256"/>
              <a:gd name="T14" fmla="*/ 2147483647 w 178"/>
              <a:gd name="T15" fmla="*/ 2147483647 h 256"/>
              <a:gd name="T16" fmla="*/ 2147483647 w 178"/>
              <a:gd name="T17" fmla="*/ 2147483647 h 256"/>
              <a:gd name="T18" fmla="*/ 2147483647 w 178"/>
              <a:gd name="T19" fmla="*/ 2147483647 h 256"/>
              <a:gd name="T20" fmla="*/ 2147483647 w 178"/>
              <a:gd name="T21" fmla="*/ 2147483647 h 256"/>
              <a:gd name="T22" fmla="*/ 2147483647 w 178"/>
              <a:gd name="T23" fmla="*/ 2147483647 h 256"/>
              <a:gd name="T24" fmla="*/ 2147483647 w 178"/>
              <a:gd name="T25" fmla="*/ 2147483647 h 256"/>
              <a:gd name="T26" fmla="*/ 2147483647 w 178"/>
              <a:gd name="T27" fmla="*/ 2147483647 h 256"/>
              <a:gd name="T28" fmla="*/ 2147483647 w 178"/>
              <a:gd name="T29" fmla="*/ 2147483647 h 256"/>
              <a:gd name="T30" fmla="*/ 2147483647 w 178"/>
              <a:gd name="T31" fmla="*/ 2147483647 h 256"/>
              <a:gd name="T32" fmla="*/ 2147483647 w 178"/>
              <a:gd name="T33" fmla="*/ 2147483647 h 256"/>
              <a:gd name="T34" fmla="*/ 2147483647 w 178"/>
              <a:gd name="T35" fmla="*/ 2147483647 h 256"/>
              <a:gd name="T36" fmla="*/ 2147483647 w 178"/>
              <a:gd name="T37" fmla="*/ 2147483647 h 256"/>
              <a:gd name="T38" fmla="*/ 2147483647 w 178"/>
              <a:gd name="T39" fmla="*/ 2147483647 h 256"/>
              <a:gd name="T40" fmla="*/ 2147483647 w 178"/>
              <a:gd name="T41" fmla="*/ 2147483647 h 256"/>
              <a:gd name="T42" fmla="*/ 2147483647 w 178"/>
              <a:gd name="T43" fmla="*/ 2147483647 h 256"/>
              <a:gd name="T44" fmla="*/ 2147483647 w 178"/>
              <a:gd name="T45" fmla="*/ 2147483647 h 256"/>
              <a:gd name="T46" fmla="*/ 2147483647 w 178"/>
              <a:gd name="T47" fmla="*/ 2147483647 h 256"/>
              <a:gd name="T48" fmla="*/ 2147483647 w 178"/>
              <a:gd name="T49" fmla="*/ 2147483647 h 256"/>
              <a:gd name="T50" fmla="*/ 2147483647 w 178"/>
              <a:gd name="T51" fmla="*/ 2147483647 h 256"/>
              <a:gd name="T52" fmla="*/ 2147483647 w 178"/>
              <a:gd name="T53" fmla="*/ 2147483647 h 256"/>
              <a:gd name="T54" fmla="*/ 2147483647 w 178"/>
              <a:gd name="T55" fmla="*/ 2147483647 h 256"/>
              <a:gd name="T56" fmla="*/ 2147483647 w 178"/>
              <a:gd name="T57" fmla="*/ 2147483647 h 256"/>
              <a:gd name="T58" fmla="*/ 2147483647 w 178"/>
              <a:gd name="T59" fmla="*/ 2147483647 h 256"/>
              <a:gd name="T60" fmla="*/ 2147483647 w 178"/>
              <a:gd name="T61" fmla="*/ 2147483647 h 256"/>
              <a:gd name="T62" fmla="*/ 2147483647 w 178"/>
              <a:gd name="T63" fmla="*/ 2147483647 h 256"/>
              <a:gd name="T64" fmla="*/ 2147483647 w 178"/>
              <a:gd name="T65" fmla="*/ 2147483647 h 256"/>
              <a:gd name="T66" fmla="*/ 2147483647 w 178"/>
              <a:gd name="T67" fmla="*/ 2147483647 h 256"/>
              <a:gd name="T68" fmla="*/ 2147483647 w 178"/>
              <a:gd name="T69" fmla="*/ 2147483647 h 256"/>
              <a:gd name="T70" fmla="*/ 2147483647 w 178"/>
              <a:gd name="T71" fmla="*/ 2147483647 h 256"/>
              <a:gd name="T72" fmla="*/ 2147483647 w 178"/>
              <a:gd name="T73" fmla="*/ 2147483647 h 256"/>
              <a:gd name="T74" fmla="*/ 2147483647 w 178"/>
              <a:gd name="T75" fmla="*/ 2147483647 h 256"/>
              <a:gd name="T76" fmla="*/ 2147483647 w 178"/>
              <a:gd name="T77" fmla="*/ 2147483647 h 256"/>
              <a:gd name="T78" fmla="*/ 2147483647 w 178"/>
              <a:gd name="T79" fmla="*/ 0 h 256"/>
              <a:gd name="T80" fmla="*/ 2147483647 w 178"/>
              <a:gd name="T81" fmla="*/ 0 h 256"/>
              <a:gd name="T82" fmla="*/ 2147483647 w 178"/>
              <a:gd name="T83" fmla="*/ 0 h 256"/>
              <a:gd name="T84" fmla="*/ 2147483647 w 178"/>
              <a:gd name="T85" fmla="*/ 2147483647 h 256"/>
              <a:gd name="T86" fmla="*/ 2147483647 w 178"/>
              <a:gd name="T87" fmla="*/ 2147483647 h 256"/>
              <a:gd name="T88" fmla="*/ 2147483647 w 178"/>
              <a:gd name="T89" fmla="*/ 2147483647 h 256"/>
              <a:gd name="T90" fmla="*/ 2147483647 w 178"/>
              <a:gd name="T91" fmla="*/ 2147483647 h 256"/>
              <a:gd name="T92" fmla="*/ 2147483647 w 178"/>
              <a:gd name="T93" fmla="*/ 2147483647 h 256"/>
              <a:gd name="T94" fmla="*/ 2147483647 w 178"/>
              <a:gd name="T95" fmla="*/ 2147483647 h 256"/>
              <a:gd name="T96" fmla="*/ 2147483647 w 178"/>
              <a:gd name="T97" fmla="*/ 2147483647 h 256"/>
              <a:gd name="T98" fmla="*/ 2147483647 w 178"/>
              <a:gd name="T99" fmla="*/ 2147483647 h 256"/>
              <a:gd name="T100" fmla="*/ 2147483647 w 178"/>
              <a:gd name="T101" fmla="*/ 2147483647 h 256"/>
              <a:gd name="T102" fmla="*/ 2147483647 w 178"/>
              <a:gd name="T103" fmla="*/ 2147483647 h 256"/>
              <a:gd name="T104" fmla="*/ 2147483647 w 178"/>
              <a:gd name="T105" fmla="*/ 2147483647 h 256"/>
              <a:gd name="T106" fmla="*/ 2147483647 w 178"/>
              <a:gd name="T107" fmla="*/ 2147483647 h 256"/>
              <a:gd name="T108" fmla="*/ 2147483647 w 178"/>
              <a:gd name="T109" fmla="*/ 2147483647 h 256"/>
              <a:gd name="T110" fmla="*/ 2147483647 w 178"/>
              <a:gd name="T111" fmla="*/ 2147483647 h 2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8" h="256">
                <a:moveTo>
                  <a:pt x="157" y="208"/>
                </a:moveTo>
                <a:lnTo>
                  <a:pt x="157" y="210"/>
                </a:lnTo>
                <a:lnTo>
                  <a:pt x="157" y="211"/>
                </a:lnTo>
                <a:lnTo>
                  <a:pt x="157" y="212"/>
                </a:lnTo>
                <a:lnTo>
                  <a:pt x="158" y="213"/>
                </a:lnTo>
                <a:lnTo>
                  <a:pt x="158" y="215"/>
                </a:lnTo>
                <a:lnTo>
                  <a:pt x="159" y="216"/>
                </a:lnTo>
                <a:lnTo>
                  <a:pt x="160" y="216"/>
                </a:lnTo>
                <a:lnTo>
                  <a:pt x="161" y="217"/>
                </a:lnTo>
                <a:lnTo>
                  <a:pt x="162" y="219"/>
                </a:lnTo>
                <a:lnTo>
                  <a:pt x="163" y="220"/>
                </a:lnTo>
                <a:lnTo>
                  <a:pt x="164" y="220"/>
                </a:lnTo>
                <a:lnTo>
                  <a:pt x="165" y="221"/>
                </a:lnTo>
                <a:lnTo>
                  <a:pt x="167" y="221"/>
                </a:lnTo>
                <a:lnTo>
                  <a:pt x="168" y="221"/>
                </a:lnTo>
                <a:lnTo>
                  <a:pt x="170" y="221"/>
                </a:lnTo>
                <a:lnTo>
                  <a:pt x="172" y="222"/>
                </a:lnTo>
                <a:lnTo>
                  <a:pt x="172" y="221"/>
                </a:lnTo>
                <a:lnTo>
                  <a:pt x="173" y="221"/>
                </a:lnTo>
                <a:lnTo>
                  <a:pt x="174" y="221"/>
                </a:lnTo>
                <a:lnTo>
                  <a:pt x="175" y="221"/>
                </a:lnTo>
                <a:lnTo>
                  <a:pt x="176" y="221"/>
                </a:lnTo>
                <a:lnTo>
                  <a:pt x="177" y="221"/>
                </a:lnTo>
                <a:lnTo>
                  <a:pt x="178" y="221"/>
                </a:lnTo>
                <a:lnTo>
                  <a:pt x="178" y="251"/>
                </a:lnTo>
                <a:lnTo>
                  <a:pt x="176" y="251"/>
                </a:lnTo>
                <a:lnTo>
                  <a:pt x="175" y="252"/>
                </a:lnTo>
                <a:lnTo>
                  <a:pt x="174" y="252"/>
                </a:lnTo>
                <a:lnTo>
                  <a:pt x="172" y="252"/>
                </a:lnTo>
                <a:lnTo>
                  <a:pt x="171" y="253"/>
                </a:lnTo>
                <a:lnTo>
                  <a:pt x="170" y="253"/>
                </a:lnTo>
                <a:lnTo>
                  <a:pt x="168" y="253"/>
                </a:lnTo>
                <a:lnTo>
                  <a:pt x="167" y="255"/>
                </a:lnTo>
                <a:lnTo>
                  <a:pt x="165" y="255"/>
                </a:lnTo>
                <a:lnTo>
                  <a:pt x="164" y="255"/>
                </a:lnTo>
                <a:lnTo>
                  <a:pt x="162" y="255"/>
                </a:lnTo>
                <a:lnTo>
                  <a:pt x="161" y="255"/>
                </a:lnTo>
                <a:lnTo>
                  <a:pt x="159" y="255"/>
                </a:lnTo>
                <a:lnTo>
                  <a:pt x="158" y="255"/>
                </a:lnTo>
                <a:lnTo>
                  <a:pt x="156" y="255"/>
                </a:lnTo>
                <a:lnTo>
                  <a:pt x="155" y="256"/>
                </a:lnTo>
                <a:lnTo>
                  <a:pt x="152" y="255"/>
                </a:lnTo>
                <a:lnTo>
                  <a:pt x="149" y="255"/>
                </a:lnTo>
                <a:lnTo>
                  <a:pt x="147" y="253"/>
                </a:lnTo>
                <a:lnTo>
                  <a:pt x="143" y="252"/>
                </a:lnTo>
                <a:lnTo>
                  <a:pt x="141" y="251"/>
                </a:lnTo>
                <a:lnTo>
                  <a:pt x="139" y="248"/>
                </a:lnTo>
                <a:lnTo>
                  <a:pt x="137" y="246"/>
                </a:lnTo>
                <a:lnTo>
                  <a:pt x="135" y="244"/>
                </a:lnTo>
                <a:lnTo>
                  <a:pt x="133" y="240"/>
                </a:lnTo>
                <a:lnTo>
                  <a:pt x="131" y="238"/>
                </a:lnTo>
                <a:lnTo>
                  <a:pt x="130" y="235"/>
                </a:lnTo>
                <a:lnTo>
                  <a:pt x="128" y="233"/>
                </a:lnTo>
                <a:lnTo>
                  <a:pt x="127" y="229"/>
                </a:lnTo>
                <a:lnTo>
                  <a:pt x="126" y="226"/>
                </a:lnTo>
                <a:lnTo>
                  <a:pt x="126" y="224"/>
                </a:lnTo>
                <a:lnTo>
                  <a:pt x="126" y="221"/>
                </a:lnTo>
                <a:lnTo>
                  <a:pt x="123" y="224"/>
                </a:lnTo>
                <a:lnTo>
                  <a:pt x="120" y="226"/>
                </a:lnTo>
                <a:lnTo>
                  <a:pt x="117" y="229"/>
                </a:lnTo>
                <a:lnTo>
                  <a:pt x="114" y="231"/>
                </a:lnTo>
                <a:lnTo>
                  <a:pt x="111" y="235"/>
                </a:lnTo>
                <a:lnTo>
                  <a:pt x="106" y="238"/>
                </a:lnTo>
                <a:lnTo>
                  <a:pt x="103" y="240"/>
                </a:lnTo>
                <a:lnTo>
                  <a:pt x="99" y="243"/>
                </a:lnTo>
                <a:lnTo>
                  <a:pt x="96" y="246"/>
                </a:lnTo>
                <a:lnTo>
                  <a:pt x="92" y="248"/>
                </a:lnTo>
                <a:lnTo>
                  <a:pt x="88" y="249"/>
                </a:lnTo>
                <a:lnTo>
                  <a:pt x="84" y="252"/>
                </a:lnTo>
                <a:lnTo>
                  <a:pt x="80" y="253"/>
                </a:lnTo>
                <a:lnTo>
                  <a:pt x="75" y="255"/>
                </a:lnTo>
                <a:lnTo>
                  <a:pt x="71" y="255"/>
                </a:lnTo>
                <a:lnTo>
                  <a:pt x="66" y="256"/>
                </a:lnTo>
                <a:lnTo>
                  <a:pt x="58" y="255"/>
                </a:lnTo>
                <a:lnTo>
                  <a:pt x="51" y="253"/>
                </a:lnTo>
                <a:lnTo>
                  <a:pt x="44" y="252"/>
                </a:lnTo>
                <a:lnTo>
                  <a:pt x="38" y="251"/>
                </a:lnTo>
                <a:lnTo>
                  <a:pt x="32" y="247"/>
                </a:lnTo>
                <a:lnTo>
                  <a:pt x="25" y="244"/>
                </a:lnTo>
                <a:lnTo>
                  <a:pt x="20" y="240"/>
                </a:lnTo>
                <a:lnTo>
                  <a:pt x="16" y="235"/>
                </a:lnTo>
                <a:lnTo>
                  <a:pt x="12" y="230"/>
                </a:lnTo>
                <a:lnTo>
                  <a:pt x="9" y="225"/>
                </a:lnTo>
                <a:lnTo>
                  <a:pt x="6" y="219"/>
                </a:lnTo>
                <a:lnTo>
                  <a:pt x="3" y="212"/>
                </a:lnTo>
                <a:lnTo>
                  <a:pt x="2" y="204"/>
                </a:lnTo>
                <a:lnTo>
                  <a:pt x="1" y="197"/>
                </a:lnTo>
                <a:lnTo>
                  <a:pt x="0" y="189"/>
                </a:lnTo>
                <a:lnTo>
                  <a:pt x="1" y="181"/>
                </a:lnTo>
                <a:lnTo>
                  <a:pt x="1" y="174"/>
                </a:lnTo>
                <a:lnTo>
                  <a:pt x="2" y="167"/>
                </a:lnTo>
                <a:lnTo>
                  <a:pt x="3" y="161"/>
                </a:lnTo>
                <a:lnTo>
                  <a:pt x="5" y="156"/>
                </a:lnTo>
                <a:lnTo>
                  <a:pt x="6" y="150"/>
                </a:lnTo>
                <a:lnTo>
                  <a:pt x="8" y="145"/>
                </a:lnTo>
                <a:lnTo>
                  <a:pt x="11" y="141"/>
                </a:lnTo>
                <a:lnTo>
                  <a:pt x="13" y="138"/>
                </a:lnTo>
                <a:lnTo>
                  <a:pt x="16" y="134"/>
                </a:lnTo>
                <a:lnTo>
                  <a:pt x="19" y="131"/>
                </a:lnTo>
                <a:lnTo>
                  <a:pt x="22" y="127"/>
                </a:lnTo>
                <a:lnTo>
                  <a:pt x="25" y="125"/>
                </a:lnTo>
                <a:lnTo>
                  <a:pt x="28" y="123"/>
                </a:lnTo>
                <a:lnTo>
                  <a:pt x="32" y="121"/>
                </a:lnTo>
                <a:lnTo>
                  <a:pt x="36" y="120"/>
                </a:lnTo>
                <a:lnTo>
                  <a:pt x="40" y="118"/>
                </a:lnTo>
                <a:lnTo>
                  <a:pt x="46" y="116"/>
                </a:lnTo>
                <a:lnTo>
                  <a:pt x="51" y="113"/>
                </a:lnTo>
                <a:lnTo>
                  <a:pt x="57" y="112"/>
                </a:lnTo>
                <a:lnTo>
                  <a:pt x="62" y="111"/>
                </a:lnTo>
                <a:lnTo>
                  <a:pt x="67" y="109"/>
                </a:lnTo>
                <a:lnTo>
                  <a:pt x="72" y="109"/>
                </a:lnTo>
                <a:lnTo>
                  <a:pt x="77" y="108"/>
                </a:lnTo>
                <a:lnTo>
                  <a:pt x="81" y="108"/>
                </a:lnTo>
                <a:lnTo>
                  <a:pt x="85" y="107"/>
                </a:lnTo>
                <a:lnTo>
                  <a:pt x="88" y="107"/>
                </a:lnTo>
                <a:lnTo>
                  <a:pt x="92" y="107"/>
                </a:lnTo>
                <a:lnTo>
                  <a:pt x="95" y="107"/>
                </a:lnTo>
                <a:lnTo>
                  <a:pt x="99" y="105"/>
                </a:lnTo>
                <a:lnTo>
                  <a:pt x="102" y="105"/>
                </a:lnTo>
                <a:lnTo>
                  <a:pt x="105" y="104"/>
                </a:lnTo>
                <a:lnTo>
                  <a:pt x="110" y="104"/>
                </a:lnTo>
                <a:lnTo>
                  <a:pt x="110" y="103"/>
                </a:lnTo>
                <a:lnTo>
                  <a:pt x="111" y="103"/>
                </a:lnTo>
                <a:lnTo>
                  <a:pt x="112" y="103"/>
                </a:lnTo>
                <a:lnTo>
                  <a:pt x="114" y="103"/>
                </a:lnTo>
                <a:lnTo>
                  <a:pt x="115" y="102"/>
                </a:lnTo>
                <a:lnTo>
                  <a:pt x="116" y="102"/>
                </a:lnTo>
                <a:lnTo>
                  <a:pt x="117" y="100"/>
                </a:lnTo>
                <a:lnTo>
                  <a:pt x="119" y="99"/>
                </a:lnTo>
                <a:lnTo>
                  <a:pt x="120" y="98"/>
                </a:lnTo>
                <a:lnTo>
                  <a:pt x="121" y="96"/>
                </a:lnTo>
                <a:lnTo>
                  <a:pt x="122" y="95"/>
                </a:lnTo>
                <a:lnTo>
                  <a:pt x="123" y="94"/>
                </a:lnTo>
                <a:lnTo>
                  <a:pt x="123" y="93"/>
                </a:lnTo>
                <a:lnTo>
                  <a:pt x="124" y="90"/>
                </a:lnTo>
                <a:lnTo>
                  <a:pt x="124" y="87"/>
                </a:lnTo>
                <a:lnTo>
                  <a:pt x="125" y="86"/>
                </a:lnTo>
                <a:lnTo>
                  <a:pt x="125" y="58"/>
                </a:lnTo>
                <a:lnTo>
                  <a:pt x="124" y="54"/>
                </a:lnTo>
                <a:lnTo>
                  <a:pt x="122" y="51"/>
                </a:lnTo>
                <a:lnTo>
                  <a:pt x="121" y="49"/>
                </a:lnTo>
                <a:lnTo>
                  <a:pt x="119" y="46"/>
                </a:lnTo>
                <a:lnTo>
                  <a:pt x="116" y="45"/>
                </a:lnTo>
                <a:lnTo>
                  <a:pt x="113" y="43"/>
                </a:lnTo>
                <a:lnTo>
                  <a:pt x="110" y="41"/>
                </a:lnTo>
                <a:lnTo>
                  <a:pt x="106" y="40"/>
                </a:lnTo>
                <a:lnTo>
                  <a:pt x="102" y="39"/>
                </a:lnTo>
                <a:lnTo>
                  <a:pt x="99" y="37"/>
                </a:lnTo>
                <a:lnTo>
                  <a:pt x="95" y="36"/>
                </a:lnTo>
                <a:lnTo>
                  <a:pt x="91" y="35"/>
                </a:lnTo>
                <a:lnTo>
                  <a:pt x="87" y="35"/>
                </a:lnTo>
                <a:lnTo>
                  <a:pt x="83" y="35"/>
                </a:lnTo>
                <a:lnTo>
                  <a:pt x="79" y="35"/>
                </a:lnTo>
                <a:lnTo>
                  <a:pt x="76" y="35"/>
                </a:lnTo>
                <a:lnTo>
                  <a:pt x="68" y="35"/>
                </a:lnTo>
                <a:lnTo>
                  <a:pt x="63" y="36"/>
                </a:lnTo>
                <a:lnTo>
                  <a:pt x="58" y="37"/>
                </a:lnTo>
                <a:lnTo>
                  <a:pt x="54" y="40"/>
                </a:lnTo>
                <a:lnTo>
                  <a:pt x="51" y="43"/>
                </a:lnTo>
                <a:lnTo>
                  <a:pt x="48" y="45"/>
                </a:lnTo>
                <a:lnTo>
                  <a:pt x="45" y="48"/>
                </a:lnTo>
                <a:lnTo>
                  <a:pt x="43" y="51"/>
                </a:lnTo>
                <a:lnTo>
                  <a:pt x="42" y="55"/>
                </a:lnTo>
                <a:lnTo>
                  <a:pt x="40" y="59"/>
                </a:lnTo>
                <a:lnTo>
                  <a:pt x="39" y="63"/>
                </a:lnTo>
                <a:lnTo>
                  <a:pt x="39" y="66"/>
                </a:lnTo>
                <a:lnTo>
                  <a:pt x="38" y="69"/>
                </a:lnTo>
                <a:lnTo>
                  <a:pt x="38" y="72"/>
                </a:lnTo>
                <a:lnTo>
                  <a:pt x="38" y="76"/>
                </a:lnTo>
                <a:lnTo>
                  <a:pt x="38" y="78"/>
                </a:lnTo>
                <a:lnTo>
                  <a:pt x="9" y="78"/>
                </a:lnTo>
                <a:lnTo>
                  <a:pt x="10" y="57"/>
                </a:lnTo>
                <a:lnTo>
                  <a:pt x="10" y="54"/>
                </a:lnTo>
                <a:lnTo>
                  <a:pt x="11" y="50"/>
                </a:lnTo>
                <a:lnTo>
                  <a:pt x="12" y="48"/>
                </a:lnTo>
                <a:lnTo>
                  <a:pt x="13" y="45"/>
                </a:lnTo>
                <a:lnTo>
                  <a:pt x="14" y="43"/>
                </a:lnTo>
                <a:lnTo>
                  <a:pt x="15" y="39"/>
                </a:lnTo>
                <a:lnTo>
                  <a:pt x="17" y="36"/>
                </a:lnTo>
                <a:lnTo>
                  <a:pt x="19" y="32"/>
                </a:lnTo>
                <a:lnTo>
                  <a:pt x="21" y="30"/>
                </a:lnTo>
                <a:lnTo>
                  <a:pt x="23" y="26"/>
                </a:lnTo>
                <a:lnTo>
                  <a:pt x="25" y="23"/>
                </a:lnTo>
                <a:lnTo>
                  <a:pt x="28" y="21"/>
                </a:lnTo>
                <a:lnTo>
                  <a:pt x="31" y="17"/>
                </a:lnTo>
                <a:lnTo>
                  <a:pt x="35" y="14"/>
                </a:lnTo>
                <a:lnTo>
                  <a:pt x="38" y="12"/>
                </a:lnTo>
                <a:lnTo>
                  <a:pt x="42" y="10"/>
                </a:lnTo>
                <a:lnTo>
                  <a:pt x="43" y="9"/>
                </a:lnTo>
                <a:lnTo>
                  <a:pt x="45" y="8"/>
                </a:lnTo>
                <a:lnTo>
                  <a:pt x="47" y="7"/>
                </a:lnTo>
                <a:lnTo>
                  <a:pt x="49" y="7"/>
                </a:lnTo>
                <a:lnTo>
                  <a:pt x="51" y="5"/>
                </a:lnTo>
                <a:lnTo>
                  <a:pt x="53" y="4"/>
                </a:lnTo>
                <a:lnTo>
                  <a:pt x="55" y="4"/>
                </a:lnTo>
                <a:lnTo>
                  <a:pt x="57" y="3"/>
                </a:lnTo>
                <a:lnTo>
                  <a:pt x="60" y="1"/>
                </a:lnTo>
                <a:lnTo>
                  <a:pt x="62" y="1"/>
                </a:lnTo>
                <a:lnTo>
                  <a:pt x="65" y="1"/>
                </a:lnTo>
                <a:lnTo>
                  <a:pt x="67" y="0"/>
                </a:lnTo>
                <a:lnTo>
                  <a:pt x="71" y="0"/>
                </a:lnTo>
                <a:lnTo>
                  <a:pt x="74" y="0"/>
                </a:lnTo>
                <a:lnTo>
                  <a:pt x="77" y="0"/>
                </a:lnTo>
                <a:lnTo>
                  <a:pt x="80" y="0"/>
                </a:lnTo>
                <a:lnTo>
                  <a:pt x="81" y="0"/>
                </a:lnTo>
                <a:lnTo>
                  <a:pt x="83" y="0"/>
                </a:lnTo>
                <a:lnTo>
                  <a:pt x="85" y="0"/>
                </a:lnTo>
                <a:lnTo>
                  <a:pt x="87" y="0"/>
                </a:lnTo>
                <a:lnTo>
                  <a:pt x="89" y="0"/>
                </a:lnTo>
                <a:lnTo>
                  <a:pt x="91" y="0"/>
                </a:lnTo>
                <a:lnTo>
                  <a:pt x="93" y="0"/>
                </a:lnTo>
                <a:lnTo>
                  <a:pt x="95" y="0"/>
                </a:lnTo>
                <a:lnTo>
                  <a:pt x="97" y="0"/>
                </a:lnTo>
                <a:lnTo>
                  <a:pt x="99" y="1"/>
                </a:lnTo>
                <a:lnTo>
                  <a:pt x="101" y="1"/>
                </a:lnTo>
                <a:lnTo>
                  <a:pt x="103" y="1"/>
                </a:lnTo>
                <a:lnTo>
                  <a:pt x="105" y="1"/>
                </a:lnTo>
                <a:lnTo>
                  <a:pt x="108" y="3"/>
                </a:lnTo>
                <a:lnTo>
                  <a:pt x="110" y="3"/>
                </a:lnTo>
                <a:lnTo>
                  <a:pt x="113" y="4"/>
                </a:lnTo>
                <a:lnTo>
                  <a:pt x="117" y="5"/>
                </a:lnTo>
                <a:lnTo>
                  <a:pt x="121" y="7"/>
                </a:lnTo>
                <a:lnTo>
                  <a:pt x="125" y="9"/>
                </a:lnTo>
                <a:lnTo>
                  <a:pt x="129" y="10"/>
                </a:lnTo>
                <a:lnTo>
                  <a:pt x="132" y="13"/>
                </a:lnTo>
                <a:lnTo>
                  <a:pt x="136" y="16"/>
                </a:lnTo>
                <a:lnTo>
                  <a:pt x="139" y="18"/>
                </a:lnTo>
                <a:lnTo>
                  <a:pt x="142" y="21"/>
                </a:lnTo>
                <a:lnTo>
                  <a:pt x="145" y="23"/>
                </a:lnTo>
                <a:lnTo>
                  <a:pt x="149" y="27"/>
                </a:lnTo>
                <a:lnTo>
                  <a:pt x="151" y="30"/>
                </a:lnTo>
                <a:lnTo>
                  <a:pt x="153" y="34"/>
                </a:lnTo>
                <a:lnTo>
                  <a:pt x="154" y="37"/>
                </a:lnTo>
                <a:lnTo>
                  <a:pt x="155" y="41"/>
                </a:lnTo>
                <a:lnTo>
                  <a:pt x="156" y="45"/>
                </a:lnTo>
                <a:lnTo>
                  <a:pt x="157" y="50"/>
                </a:lnTo>
                <a:lnTo>
                  <a:pt x="157" y="208"/>
                </a:lnTo>
                <a:close/>
                <a:moveTo>
                  <a:pt x="125" y="127"/>
                </a:moveTo>
                <a:lnTo>
                  <a:pt x="120" y="129"/>
                </a:lnTo>
                <a:lnTo>
                  <a:pt x="115" y="131"/>
                </a:lnTo>
                <a:lnTo>
                  <a:pt x="110" y="132"/>
                </a:lnTo>
                <a:lnTo>
                  <a:pt x="104" y="134"/>
                </a:lnTo>
                <a:lnTo>
                  <a:pt x="99" y="135"/>
                </a:lnTo>
                <a:lnTo>
                  <a:pt x="94" y="136"/>
                </a:lnTo>
                <a:lnTo>
                  <a:pt x="89" y="138"/>
                </a:lnTo>
                <a:lnTo>
                  <a:pt x="84" y="139"/>
                </a:lnTo>
                <a:lnTo>
                  <a:pt x="79" y="140"/>
                </a:lnTo>
                <a:lnTo>
                  <a:pt x="74" y="140"/>
                </a:lnTo>
                <a:lnTo>
                  <a:pt x="70" y="141"/>
                </a:lnTo>
                <a:lnTo>
                  <a:pt x="64" y="143"/>
                </a:lnTo>
                <a:lnTo>
                  <a:pt x="60" y="144"/>
                </a:lnTo>
                <a:lnTo>
                  <a:pt x="56" y="147"/>
                </a:lnTo>
                <a:lnTo>
                  <a:pt x="52" y="148"/>
                </a:lnTo>
                <a:lnTo>
                  <a:pt x="49" y="150"/>
                </a:lnTo>
                <a:lnTo>
                  <a:pt x="47" y="150"/>
                </a:lnTo>
                <a:lnTo>
                  <a:pt x="46" y="152"/>
                </a:lnTo>
                <a:lnTo>
                  <a:pt x="45" y="152"/>
                </a:lnTo>
                <a:lnTo>
                  <a:pt x="44" y="153"/>
                </a:lnTo>
                <a:lnTo>
                  <a:pt x="42" y="154"/>
                </a:lnTo>
                <a:lnTo>
                  <a:pt x="41" y="157"/>
                </a:lnTo>
                <a:lnTo>
                  <a:pt x="40" y="158"/>
                </a:lnTo>
                <a:lnTo>
                  <a:pt x="38" y="161"/>
                </a:lnTo>
                <a:lnTo>
                  <a:pt x="37" y="162"/>
                </a:lnTo>
                <a:lnTo>
                  <a:pt x="36" y="165"/>
                </a:lnTo>
                <a:lnTo>
                  <a:pt x="34" y="167"/>
                </a:lnTo>
                <a:lnTo>
                  <a:pt x="33" y="170"/>
                </a:lnTo>
                <a:lnTo>
                  <a:pt x="33" y="172"/>
                </a:lnTo>
                <a:lnTo>
                  <a:pt x="32" y="175"/>
                </a:lnTo>
                <a:lnTo>
                  <a:pt x="32" y="179"/>
                </a:lnTo>
                <a:lnTo>
                  <a:pt x="32" y="183"/>
                </a:lnTo>
                <a:lnTo>
                  <a:pt x="33" y="197"/>
                </a:lnTo>
                <a:lnTo>
                  <a:pt x="37" y="207"/>
                </a:lnTo>
                <a:lnTo>
                  <a:pt x="44" y="215"/>
                </a:lnTo>
                <a:lnTo>
                  <a:pt x="52" y="220"/>
                </a:lnTo>
                <a:lnTo>
                  <a:pt x="60" y="221"/>
                </a:lnTo>
                <a:lnTo>
                  <a:pt x="64" y="222"/>
                </a:lnTo>
                <a:lnTo>
                  <a:pt x="85" y="219"/>
                </a:lnTo>
                <a:lnTo>
                  <a:pt x="101" y="210"/>
                </a:lnTo>
                <a:lnTo>
                  <a:pt x="113" y="198"/>
                </a:lnTo>
                <a:lnTo>
                  <a:pt x="121" y="186"/>
                </a:lnTo>
                <a:lnTo>
                  <a:pt x="124" y="177"/>
                </a:lnTo>
                <a:lnTo>
                  <a:pt x="125" y="176"/>
                </a:lnTo>
                <a:lnTo>
                  <a:pt x="125" y="127"/>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7" name="Freeform 342"/>
          <p:cNvSpPr>
            <a:spLocks/>
          </p:cNvSpPr>
          <p:nvPr/>
        </p:nvSpPr>
        <p:spPr bwMode="auto">
          <a:xfrm>
            <a:off x="8586788" y="4927600"/>
            <a:ext cx="41275" cy="131763"/>
          </a:xfrm>
          <a:custGeom>
            <a:avLst/>
            <a:gdLst>
              <a:gd name="T0" fmla="*/ 2147483647 w 86"/>
              <a:gd name="T1" fmla="*/ 2147483647 h 333"/>
              <a:gd name="T2" fmla="*/ 0 w 86"/>
              <a:gd name="T3" fmla="*/ 2147483647 h 333"/>
              <a:gd name="T4" fmla="*/ 0 w 86"/>
              <a:gd name="T5" fmla="*/ 2147483647 h 333"/>
              <a:gd name="T6" fmla="*/ 2147483647 w 86"/>
              <a:gd name="T7" fmla="*/ 2147483647 h 333"/>
              <a:gd name="T8" fmla="*/ 2147483647 w 86"/>
              <a:gd name="T9" fmla="*/ 2147483647 h 333"/>
              <a:gd name="T10" fmla="*/ 2147483647 w 86"/>
              <a:gd name="T11" fmla="*/ 2147483647 h 333"/>
              <a:gd name="T12" fmla="*/ 2147483647 w 86"/>
              <a:gd name="T13" fmla="*/ 2147483647 h 333"/>
              <a:gd name="T14" fmla="*/ 2147483647 w 86"/>
              <a:gd name="T15" fmla="*/ 2147483647 h 333"/>
              <a:gd name="T16" fmla="*/ 2147483647 w 86"/>
              <a:gd name="T17" fmla="*/ 2147483647 h 333"/>
              <a:gd name="T18" fmla="*/ 2147483647 w 86"/>
              <a:gd name="T19" fmla="*/ 2147483647 h 333"/>
              <a:gd name="T20" fmla="*/ 2147483647 w 86"/>
              <a:gd name="T21" fmla="*/ 2147483647 h 333"/>
              <a:gd name="T22" fmla="*/ 2147483647 w 86"/>
              <a:gd name="T23" fmla="*/ 2147483647 h 333"/>
              <a:gd name="T24" fmla="*/ 2147483647 w 86"/>
              <a:gd name="T25" fmla="*/ 2147483647 h 333"/>
              <a:gd name="T26" fmla="*/ 2147483647 w 86"/>
              <a:gd name="T27" fmla="*/ 2147483647 h 333"/>
              <a:gd name="T28" fmla="*/ 2147483647 w 86"/>
              <a:gd name="T29" fmla="*/ 2147483647 h 333"/>
              <a:gd name="T30" fmla="*/ 2147483647 w 86"/>
              <a:gd name="T31" fmla="*/ 2147483647 h 333"/>
              <a:gd name="T32" fmla="*/ 2147483647 w 86"/>
              <a:gd name="T33" fmla="*/ 2147483647 h 333"/>
              <a:gd name="T34" fmla="*/ 2147483647 w 86"/>
              <a:gd name="T35" fmla="*/ 2147483647 h 333"/>
              <a:gd name="T36" fmla="*/ 2147483647 w 86"/>
              <a:gd name="T37" fmla="*/ 2147483647 h 333"/>
              <a:gd name="T38" fmla="*/ 2147483647 w 86"/>
              <a:gd name="T39" fmla="*/ 2147483647 h 333"/>
              <a:gd name="T40" fmla="*/ 2147483647 w 86"/>
              <a:gd name="T41" fmla="*/ 2147483647 h 333"/>
              <a:gd name="T42" fmla="*/ 2147483647 w 86"/>
              <a:gd name="T43" fmla="*/ 2147483647 h 333"/>
              <a:gd name="T44" fmla="*/ 2147483647 w 86"/>
              <a:gd name="T45" fmla="*/ 2147483647 h 333"/>
              <a:gd name="T46" fmla="*/ 2147483647 w 86"/>
              <a:gd name="T47" fmla="*/ 2147483647 h 333"/>
              <a:gd name="T48" fmla="*/ 2147483647 w 86"/>
              <a:gd name="T49" fmla="*/ 0 h 333"/>
              <a:gd name="T50" fmla="*/ 2147483647 w 86"/>
              <a:gd name="T51" fmla="*/ 0 h 333"/>
              <a:gd name="T52" fmla="*/ 2147483647 w 86"/>
              <a:gd name="T53" fmla="*/ 0 h 333"/>
              <a:gd name="T54" fmla="*/ 2147483647 w 86"/>
              <a:gd name="T55" fmla="*/ 0 h 333"/>
              <a:gd name="T56" fmla="*/ 2147483647 w 86"/>
              <a:gd name="T57" fmla="*/ 0 h 333"/>
              <a:gd name="T58" fmla="*/ 2147483647 w 86"/>
              <a:gd name="T59" fmla="*/ 0 h 333"/>
              <a:gd name="T60" fmla="*/ 2147483647 w 86"/>
              <a:gd name="T61" fmla="*/ 0 h 333"/>
              <a:gd name="T62" fmla="*/ 2147483647 w 86"/>
              <a:gd name="T63" fmla="*/ 0 h 333"/>
              <a:gd name="T64" fmla="*/ 2147483647 w 86"/>
              <a:gd name="T65" fmla="*/ 0 h 333"/>
              <a:gd name="T66" fmla="*/ 2147483647 w 86"/>
              <a:gd name="T67" fmla="*/ 2147483647 h 333"/>
              <a:gd name="T68" fmla="*/ 2147483647 w 86"/>
              <a:gd name="T69" fmla="*/ 2147483647 h 333"/>
              <a:gd name="T70" fmla="*/ 2147483647 w 86"/>
              <a:gd name="T71" fmla="*/ 2147483647 h 333"/>
              <a:gd name="T72" fmla="*/ 2147483647 w 86"/>
              <a:gd name="T73" fmla="*/ 2147483647 h 333"/>
              <a:gd name="T74" fmla="*/ 2147483647 w 86"/>
              <a:gd name="T75" fmla="*/ 2147483647 h 333"/>
              <a:gd name="T76" fmla="*/ 2147483647 w 86"/>
              <a:gd name="T77" fmla="*/ 2147483647 h 333"/>
              <a:gd name="T78" fmla="*/ 2147483647 w 86"/>
              <a:gd name="T79" fmla="*/ 2147483647 h 333"/>
              <a:gd name="T80" fmla="*/ 2147483647 w 86"/>
              <a:gd name="T81" fmla="*/ 2147483647 h 333"/>
              <a:gd name="T82" fmla="*/ 2147483647 w 86"/>
              <a:gd name="T83" fmla="*/ 2147483647 h 333"/>
              <a:gd name="T84" fmla="*/ 2147483647 w 86"/>
              <a:gd name="T85" fmla="*/ 2147483647 h 333"/>
              <a:gd name="T86" fmla="*/ 2147483647 w 86"/>
              <a:gd name="T87" fmla="*/ 2147483647 h 333"/>
              <a:gd name="T88" fmla="*/ 2147483647 w 86"/>
              <a:gd name="T89" fmla="*/ 2147483647 h 333"/>
              <a:gd name="T90" fmla="*/ 2147483647 w 86"/>
              <a:gd name="T91" fmla="*/ 2147483647 h 333"/>
              <a:gd name="T92" fmla="*/ 2147483647 w 86"/>
              <a:gd name="T93" fmla="*/ 2147483647 h 333"/>
              <a:gd name="T94" fmla="*/ 2147483647 w 86"/>
              <a:gd name="T95" fmla="*/ 2147483647 h 333"/>
              <a:gd name="T96" fmla="*/ 2147483647 w 86"/>
              <a:gd name="T97" fmla="*/ 2147483647 h 333"/>
              <a:gd name="T98" fmla="*/ 2147483647 w 86"/>
              <a:gd name="T99" fmla="*/ 2147483647 h 333"/>
              <a:gd name="T100" fmla="*/ 2147483647 w 86"/>
              <a:gd name="T101" fmla="*/ 2147483647 h 333"/>
              <a:gd name="T102" fmla="*/ 2147483647 w 86"/>
              <a:gd name="T103" fmla="*/ 2147483647 h 333"/>
              <a:gd name="T104" fmla="*/ 2147483647 w 86"/>
              <a:gd name="T105" fmla="*/ 2147483647 h 333"/>
              <a:gd name="T106" fmla="*/ 2147483647 w 86"/>
              <a:gd name="T107" fmla="*/ 2147483647 h 333"/>
              <a:gd name="T108" fmla="*/ 2147483647 w 86"/>
              <a:gd name="T109" fmla="*/ 2147483647 h 333"/>
              <a:gd name="T110" fmla="*/ 2147483647 w 86"/>
              <a:gd name="T111" fmla="*/ 2147483647 h 333"/>
              <a:gd name="T112" fmla="*/ 2147483647 w 86"/>
              <a:gd name="T113" fmla="*/ 2147483647 h 333"/>
              <a:gd name="T114" fmla="*/ 2147483647 w 86"/>
              <a:gd name="T115" fmla="*/ 2147483647 h 333"/>
              <a:gd name="T116" fmla="*/ 2147483647 w 86"/>
              <a:gd name="T117" fmla="*/ 2147483647 h 333"/>
              <a:gd name="T118" fmla="*/ 2147483647 w 86"/>
              <a:gd name="T119" fmla="*/ 2147483647 h 333"/>
              <a:gd name="T120" fmla="*/ 2147483647 w 86"/>
              <a:gd name="T121" fmla="*/ 2147483647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 h="333">
                <a:moveTo>
                  <a:pt x="25" y="128"/>
                </a:moveTo>
                <a:lnTo>
                  <a:pt x="0" y="128"/>
                </a:lnTo>
                <a:lnTo>
                  <a:pt x="0" y="95"/>
                </a:lnTo>
                <a:lnTo>
                  <a:pt x="25" y="95"/>
                </a:lnTo>
                <a:lnTo>
                  <a:pt x="25" y="54"/>
                </a:lnTo>
                <a:lnTo>
                  <a:pt x="25" y="46"/>
                </a:lnTo>
                <a:lnTo>
                  <a:pt x="26" y="40"/>
                </a:lnTo>
                <a:lnTo>
                  <a:pt x="27" y="34"/>
                </a:lnTo>
                <a:lnTo>
                  <a:pt x="28" y="29"/>
                </a:lnTo>
                <a:lnTo>
                  <a:pt x="30" y="24"/>
                </a:lnTo>
                <a:lnTo>
                  <a:pt x="33" y="20"/>
                </a:lnTo>
                <a:lnTo>
                  <a:pt x="35" y="16"/>
                </a:lnTo>
                <a:lnTo>
                  <a:pt x="39" y="14"/>
                </a:lnTo>
                <a:lnTo>
                  <a:pt x="41" y="10"/>
                </a:lnTo>
                <a:lnTo>
                  <a:pt x="44" y="9"/>
                </a:lnTo>
                <a:lnTo>
                  <a:pt x="46" y="6"/>
                </a:lnTo>
                <a:lnTo>
                  <a:pt x="48" y="5"/>
                </a:lnTo>
                <a:lnTo>
                  <a:pt x="50" y="4"/>
                </a:lnTo>
                <a:lnTo>
                  <a:pt x="52" y="2"/>
                </a:lnTo>
                <a:lnTo>
                  <a:pt x="54" y="2"/>
                </a:lnTo>
                <a:lnTo>
                  <a:pt x="55" y="2"/>
                </a:lnTo>
                <a:lnTo>
                  <a:pt x="56" y="1"/>
                </a:lnTo>
                <a:lnTo>
                  <a:pt x="58" y="1"/>
                </a:lnTo>
                <a:lnTo>
                  <a:pt x="60" y="1"/>
                </a:lnTo>
                <a:lnTo>
                  <a:pt x="61" y="0"/>
                </a:lnTo>
                <a:lnTo>
                  <a:pt x="63" y="0"/>
                </a:lnTo>
                <a:lnTo>
                  <a:pt x="65" y="0"/>
                </a:lnTo>
                <a:lnTo>
                  <a:pt x="67" y="0"/>
                </a:lnTo>
                <a:lnTo>
                  <a:pt x="69" y="0"/>
                </a:lnTo>
                <a:lnTo>
                  <a:pt x="71" y="0"/>
                </a:lnTo>
                <a:lnTo>
                  <a:pt x="73" y="0"/>
                </a:lnTo>
                <a:lnTo>
                  <a:pt x="74" y="0"/>
                </a:lnTo>
                <a:lnTo>
                  <a:pt x="76" y="0"/>
                </a:lnTo>
                <a:lnTo>
                  <a:pt x="79" y="1"/>
                </a:lnTo>
                <a:lnTo>
                  <a:pt x="81" y="1"/>
                </a:lnTo>
                <a:lnTo>
                  <a:pt x="83" y="1"/>
                </a:lnTo>
                <a:lnTo>
                  <a:pt x="86" y="2"/>
                </a:lnTo>
                <a:lnTo>
                  <a:pt x="86" y="34"/>
                </a:lnTo>
                <a:lnTo>
                  <a:pt x="82" y="33"/>
                </a:lnTo>
                <a:lnTo>
                  <a:pt x="79" y="33"/>
                </a:lnTo>
                <a:lnTo>
                  <a:pt x="75" y="33"/>
                </a:lnTo>
                <a:lnTo>
                  <a:pt x="72" y="33"/>
                </a:lnTo>
                <a:lnTo>
                  <a:pt x="70" y="33"/>
                </a:lnTo>
                <a:lnTo>
                  <a:pt x="67" y="34"/>
                </a:lnTo>
                <a:lnTo>
                  <a:pt x="65" y="34"/>
                </a:lnTo>
                <a:lnTo>
                  <a:pt x="63" y="36"/>
                </a:lnTo>
                <a:lnTo>
                  <a:pt x="61" y="37"/>
                </a:lnTo>
                <a:lnTo>
                  <a:pt x="59" y="40"/>
                </a:lnTo>
                <a:lnTo>
                  <a:pt x="58" y="42"/>
                </a:lnTo>
                <a:lnTo>
                  <a:pt x="57" y="45"/>
                </a:lnTo>
                <a:lnTo>
                  <a:pt x="56" y="47"/>
                </a:lnTo>
                <a:lnTo>
                  <a:pt x="55" y="51"/>
                </a:lnTo>
                <a:lnTo>
                  <a:pt x="55" y="55"/>
                </a:lnTo>
                <a:lnTo>
                  <a:pt x="55" y="60"/>
                </a:lnTo>
                <a:lnTo>
                  <a:pt x="55" y="95"/>
                </a:lnTo>
                <a:lnTo>
                  <a:pt x="86" y="95"/>
                </a:lnTo>
                <a:lnTo>
                  <a:pt x="86" y="128"/>
                </a:lnTo>
                <a:lnTo>
                  <a:pt x="55" y="128"/>
                </a:lnTo>
                <a:lnTo>
                  <a:pt x="55" y="333"/>
                </a:lnTo>
                <a:lnTo>
                  <a:pt x="25" y="333"/>
                </a:lnTo>
                <a:lnTo>
                  <a:pt x="25" y="12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8" name="Freeform 343"/>
          <p:cNvSpPr>
            <a:spLocks/>
          </p:cNvSpPr>
          <p:nvPr/>
        </p:nvSpPr>
        <p:spPr bwMode="auto">
          <a:xfrm>
            <a:off x="8629650" y="4940300"/>
            <a:ext cx="42863" cy="123825"/>
          </a:xfrm>
          <a:custGeom>
            <a:avLst/>
            <a:gdLst>
              <a:gd name="T0" fmla="*/ 2147483647 w 86"/>
              <a:gd name="T1" fmla="*/ 2147483647 h 312"/>
              <a:gd name="T2" fmla="*/ 2147483647 w 86"/>
              <a:gd name="T3" fmla="*/ 2147483647 h 312"/>
              <a:gd name="T4" fmla="*/ 2147483647 w 86"/>
              <a:gd name="T5" fmla="*/ 2147483647 h 312"/>
              <a:gd name="T6" fmla="*/ 2147483647 w 86"/>
              <a:gd name="T7" fmla="*/ 2147483647 h 312"/>
              <a:gd name="T8" fmla="*/ 2147483647 w 86"/>
              <a:gd name="T9" fmla="*/ 2147483647 h 312"/>
              <a:gd name="T10" fmla="*/ 2147483647 w 86"/>
              <a:gd name="T11" fmla="*/ 2147483647 h 312"/>
              <a:gd name="T12" fmla="*/ 2147483647 w 86"/>
              <a:gd name="T13" fmla="*/ 2147483647 h 312"/>
              <a:gd name="T14" fmla="*/ 2147483647 w 86"/>
              <a:gd name="T15" fmla="*/ 2147483647 h 312"/>
              <a:gd name="T16" fmla="*/ 2147483647 w 86"/>
              <a:gd name="T17" fmla="*/ 2147483647 h 312"/>
              <a:gd name="T18" fmla="*/ 2147483647 w 86"/>
              <a:gd name="T19" fmla="*/ 2147483647 h 312"/>
              <a:gd name="T20" fmla="*/ 2147483647 w 86"/>
              <a:gd name="T21" fmla="*/ 2147483647 h 312"/>
              <a:gd name="T22" fmla="*/ 2147483647 w 86"/>
              <a:gd name="T23" fmla="*/ 2147483647 h 312"/>
              <a:gd name="T24" fmla="*/ 2147483647 w 86"/>
              <a:gd name="T25" fmla="*/ 2147483647 h 312"/>
              <a:gd name="T26" fmla="*/ 2147483647 w 86"/>
              <a:gd name="T27" fmla="*/ 2147483647 h 312"/>
              <a:gd name="T28" fmla="*/ 2147483647 w 86"/>
              <a:gd name="T29" fmla="*/ 2147483647 h 312"/>
              <a:gd name="T30" fmla="*/ 2147483647 w 86"/>
              <a:gd name="T31" fmla="*/ 2147483647 h 312"/>
              <a:gd name="T32" fmla="*/ 2147483647 w 86"/>
              <a:gd name="T33" fmla="*/ 2147483647 h 312"/>
              <a:gd name="T34" fmla="*/ 2147483647 w 86"/>
              <a:gd name="T35" fmla="*/ 2147483647 h 312"/>
              <a:gd name="T36" fmla="*/ 2147483647 w 86"/>
              <a:gd name="T37" fmla="*/ 2147483647 h 312"/>
              <a:gd name="T38" fmla="*/ 2147483647 w 86"/>
              <a:gd name="T39" fmla="*/ 2147483647 h 312"/>
              <a:gd name="T40" fmla="*/ 2147483647 w 86"/>
              <a:gd name="T41" fmla="*/ 2147483647 h 312"/>
              <a:gd name="T42" fmla="*/ 2147483647 w 86"/>
              <a:gd name="T43" fmla="*/ 2147483647 h 312"/>
              <a:gd name="T44" fmla="*/ 2147483647 w 86"/>
              <a:gd name="T45" fmla="*/ 2147483647 h 312"/>
              <a:gd name="T46" fmla="*/ 2147483647 w 86"/>
              <a:gd name="T47" fmla="*/ 2147483647 h 312"/>
              <a:gd name="T48" fmla="*/ 2147483647 w 86"/>
              <a:gd name="T49" fmla="*/ 2147483647 h 312"/>
              <a:gd name="T50" fmla="*/ 2147483647 w 86"/>
              <a:gd name="T51" fmla="*/ 2147483647 h 312"/>
              <a:gd name="T52" fmla="*/ 2147483647 w 86"/>
              <a:gd name="T53" fmla="*/ 2147483647 h 312"/>
              <a:gd name="T54" fmla="*/ 2147483647 w 86"/>
              <a:gd name="T55" fmla="*/ 2147483647 h 312"/>
              <a:gd name="T56" fmla="*/ 2147483647 w 86"/>
              <a:gd name="T57" fmla="*/ 2147483647 h 312"/>
              <a:gd name="T58" fmla="*/ 2147483647 w 86"/>
              <a:gd name="T59" fmla="*/ 2147483647 h 312"/>
              <a:gd name="T60" fmla="*/ 2147483647 w 86"/>
              <a:gd name="T61" fmla="*/ 2147483647 h 312"/>
              <a:gd name="T62" fmla="*/ 2147483647 w 86"/>
              <a:gd name="T63" fmla="*/ 2147483647 h 312"/>
              <a:gd name="T64" fmla="*/ 2147483647 w 86"/>
              <a:gd name="T65" fmla="*/ 2147483647 h 312"/>
              <a:gd name="T66" fmla="*/ 2147483647 w 86"/>
              <a:gd name="T67" fmla="*/ 2147483647 h 312"/>
              <a:gd name="T68" fmla="*/ 2147483647 w 86"/>
              <a:gd name="T69" fmla="*/ 2147483647 h 312"/>
              <a:gd name="T70" fmla="*/ 2147483647 w 86"/>
              <a:gd name="T71" fmla="*/ 2147483647 h 312"/>
              <a:gd name="T72" fmla="*/ 2147483647 w 86"/>
              <a:gd name="T73" fmla="*/ 2147483647 h 312"/>
              <a:gd name="T74" fmla="*/ 2147483647 w 86"/>
              <a:gd name="T75" fmla="*/ 2147483647 h 312"/>
              <a:gd name="T76" fmla="*/ 2147483647 w 86"/>
              <a:gd name="T77" fmla="*/ 2147483647 h 312"/>
              <a:gd name="T78" fmla="*/ 2147483647 w 86"/>
              <a:gd name="T79" fmla="*/ 2147483647 h 312"/>
              <a:gd name="T80" fmla="*/ 2147483647 w 86"/>
              <a:gd name="T81" fmla="*/ 2147483647 h 312"/>
              <a:gd name="T82" fmla="*/ 2147483647 w 86"/>
              <a:gd name="T83" fmla="*/ 2147483647 h 312"/>
              <a:gd name="T84" fmla="*/ 2147483647 w 86"/>
              <a:gd name="T85" fmla="*/ 2147483647 h 312"/>
              <a:gd name="T86" fmla="*/ 2147483647 w 86"/>
              <a:gd name="T87" fmla="*/ 2147483647 h 312"/>
              <a:gd name="T88" fmla="*/ 2147483647 w 86"/>
              <a:gd name="T89" fmla="*/ 2147483647 h 312"/>
              <a:gd name="T90" fmla="*/ 2147483647 w 86"/>
              <a:gd name="T91" fmla="*/ 2147483647 h 312"/>
              <a:gd name="T92" fmla="*/ 2147483647 w 86"/>
              <a:gd name="T93" fmla="*/ 2147483647 h 312"/>
              <a:gd name="T94" fmla="*/ 2147483647 w 86"/>
              <a:gd name="T95" fmla="*/ 2147483647 h 312"/>
              <a:gd name="T96" fmla="*/ 2147483647 w 86"/>
              <a:gd name="T97" fmla="*/ 2147483647 h 312"/>
              <a:gd name="T98" fmla="*/ 2147483647 w 86"/>
              <a:gd name="T99" fmla="*/ 2147483647 h 312"/>
              <a:gd name="T100" fmla="*/ 2147483647 w 86"/>
              <a:gd name="T101" fmla="*/ 2147483647 h 312"/>
              <a:gd name="T102" fmla="*/ 2147483647 w 86"/>
              <a:gd name="T103" fmla="*/ 2147483647 h 312"/>
              <a:gd name="T104" fmla="*/ 2147483647 w 86"/>
              <a:gd name="T105" fmla="*/ 2147483647 h 312"/>
              <a:gd name="T106" fmla="*/ 2147483647 w 86"/>
              <a:gd name="T107" fmla="*/ 2147483647 h 312"/>
              <a:gd name="T108" fmla="*/ 2147483647 w 86"/>
              <a:gd name="T109" fmla="*/ 2147483647 h 312"/>
              <a:gd name="T110" fmla="*/ 0 w 86"/>
              <a:gd name="T111" fmla="*/ 2147483647 h 312"/>
              <a:gd name="T112" fmla="*/ 0 w 86"/>
              <a:gd name="T113" fmla="*/ 2147483647 h 312"/>
              <a:gd name="T114" fmla="*/ 2147483647 w 86"/>
              <a:gd name="T115" fmla="*/ 2147483647 h 312"/>
              <a:gd name="T116" fmla="*/ 2147483647 w 86"/>
              <a:gd name="T117" fmla="*/ 0 h 312"/>
              <a:gd name="T118" fmla="*/ 2147483647 w 86"/>
              <a:gd name="T119" fmla="*/ 0 h 312"/>
              <a:gd name="T120" fmla="*/ 2147483647 w 86"/>
              <a:gd name="T121" fmla="*/ 2147483647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 h="312">
                <a:moveTo>
                  <a:pt x="56" y="64"/>
                </a:moveTo>
                <a:lnTo>
                  <a:pt x="86" y="64"/>
                </a:lnTo>
                <a:lnTo>
                  <a:pt x="86" y="97"/>
                </a:lnTo>
                <a:lnTo>
                  <a:pt x="56" y="97"/>
                </a:lnTo>
                <a:lnTo>
                  <a:pt x="56" y="263"/>
                </a:lnTo>
                <a:lnTo>
                  <a:pt x="56" y="266"/>
                </a:lnTo>
                <a:lnTo>
                  <a:pt x="56" y="267"/>
                </a:lnTo>
                <a:lnTo>
                  <a:pt x="57" y="269"/>
                </a:lnTo>
                <a:lnTo>
                  <a:pt x="58" y="271"/>
                </a:lnTo>
                <a:lnTo>
                  <a:pt x="59" y="273"/>
                </a:lnTo>
                <a:lnTo>
                  <a:pt x="60" y="273"/>
                </a:lnTo>
                <a:lnTo>
                  <a:pt x="62" y="275"/>
                </a:lnTo>
                <a:lnTo>
                  <a:pt x="65" y="276"/>
                </a:lnTo>
                <a:lnTo>
                  <a:pt x="67" y="276"/>
                </a:lnTo>
                <a:lnTo>
                  <a:pt x="69" y="276"/>
                </a:lnTo>
                <a:lnTo>
                  <a:pt x="72" y="276"/>
                </a:lnTo>
                <a:lnTo>
                  <a:pt x="74" y="276"/>
                </a:lnTo>
                <a:lnTo>
                  <a:pt x="77" y="276"/>
                </a:lnTo>
                <a:lnTo>
                  <a:pt x="80" y="276"/>
                </a:lnTo>
                <a:lnTo>
                  <a:pt x="83" y="276"/>
                </a:lnTo>
                <a:lnTo>
                  <a:pt x="86" y="276"/>
                </a:lnTo>
                <a:lnTo>
                  <a:pt x="86" y="308"/>
                </a:lnTo>
                <a:lnTo>
                  <a:pt x="83" y="308"/>
                </a:lnTo>
                <a:lnTo>
                  <a:pt x="81" y="309"/>
                </a:lnTo>
                <a:lnTo>
                  <a:pt x="79" y="309"/>
                </a:lnTo>
                <a:lnTo>
                  <a:pt x="77" y="309"/>
                </a:lnTo>
                <a:lnTo>
                  <a:pt x="75" y="311"/>
                </a:lnTo>
                <a:lnTo>
                  <a:pt x="73" y="311"/>
                </a:lnTo>
                <a:lnTo>
                  <a:pt x="71" y="311"/>
                </a:lnTo>
                <a:lnTo>
                  <a:pt x="70" y="312"/>
                </a:lnTo>
                <a:lnTo>
                  <a:pt x="68" y="312"/>
                </a:lnTo>
                <a:lnTo>
                  <a:pt x="66" y="312"/>
                </a:lnTo>
                <a:lnTo>
                  <a:pt x="63" y="312"/>
                </a:lnTo>
                <a:lnTo>
                  <a:pt x="61" y="312"/>
                </a:lnTo>
                <a:lnTo>
                  <a:pt x="59" y="312"/>
                </a:lnTo>
                <a:lnTo>
                  <a:pt x="57" y="312"/>
                </a:lnTo>
                <a:lnTo>
                  <a:pt x="55" y="312"/>
                </a:lnTo>
                <a:lnTo>
                  <a:pt x="53" y="312"/>
                </a:lnTo>
                <a:lnTo>
                  <a:pt x="49" y="311"/>
                </a:lnTo>
                <a:lnTo>
                  <a:pt x="46" y="309"/>
                </a:lnTo>
                <a:lnTo>
                  <a:pt x="43" y="308"/>
                </a:lnTo>
                <a:lnTo>
                  <a:pt x="40" y="305"/>
                </a:lnTo>
                <a:lnTo>
                  <a:pt x="38" y="304"/>
                </a:lnTo>
                <a:lnTo>
                  <a:pt x="35" y="302"/>
                </a:lnTo>
                <a:lnTo>
                  <a:pt x="34" y="299"/>
                </a:lnTo>
                <a:lnTo>
                  <a:pt x="32" y="296"/>
                </a:lnTo>
                <a:lnTo>
                  <a:pt x="31" y="294"/>
                </a:lnTo>
                <a:lnTo>
                  <a:pt x="29" y="291"/>
                </a:lnTo>
                <a:lnTo>
                  <a:pt x="29" y="289"/>
                </a:lnTo>
                <a:lnTo>
                  <a:pt x="28" y="286"/>
                </a:lnTo>
                <a:lnTo>
                  <a:pt x="27" y="284"/>
                </a:lnTo>
                <a:lnTo>
                  <a:pt x="27" y="282"/>
                </a:lnTo>
                <a:lnTo>
                  <a:pt x="27" y="280"/>
                </a:lnTo>
                <a:lnTo>
                  <a:pt x="27" y="278"/>
                </a:lnTo>
                <a:lnTo>
                  <a:pt x="27" y="97"/>
                </a:lnTo>
                <a:lnTo>
                  <a:pt x="0" y="97"/>
                </a:lnTo>
                <a:lnTo>
                  <a:pt x="0" y="64"/>
                </a:lnTo>
                <a:lnTo>
                  <a:pt x="27" y="64"/>
                </a:lnTo>
                <a:lnTo>
                  <a:pt x="27" y="0"/>
                </a:lnTo>
                <a:lnTo>
                  <a:pt x="56" y="0"/>
                </a:lnTo>
                <a:lnTo>
                  <a:pt x="56" y="6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49" name="Freeform 344"/>
          <p:cNvSpPr>
            <a:spLocks/>
          </p:cNvSpPr>
          <p:nvPr/>
        </p:nvSpPr>
        <p:spPr bwMode="auto">
          <a:xfrm>
            <a:off x="8337550" y="5178425"/>
            <a:ext cx="74613" cy="101600"/>
          </a:xfrm>
          <a:custGeom>
            <a:avLst/>
            <a:gdLst>
              <a:gd name="T0" fmla="*/ 2147483647 w 153"/>
              <a:gd name="T1" fmla="*/ 2147483647 h 255"/>
              <a:gd name="T2" fmla="*/ 2147483647 w 153"/>
              <a:gd name="T3" fmla="*/ 2147483647 h 255"/>
              <a:gd name="T4" fmla="*/ 2147483647 w 153"/>
              <a:gd name="T5" fmla="*/ 2147483647 h 255"/>
              <a:gd name="T6" fmla="*/ 2147483647 w 153"/>
              <a:gd name="T7" fmla="*/ 2147483647 h 255"/>
              <a:gd name="T8" fmla="*/ 2147483647 w 153"/>
              <a:gd name="T9" fmla="*/ 2147483647 h 255"/>
              <a:gd name="T10" fmla="*/ 2147483647 w 153"/>
              <a:gd name="T11" fmla="*/ 2147483647 h 255"/>
              <a:gd name="T12" fmla="*/ 2147483647 w 153"/>
              <a:gd name="T13" fmla="*/ 2147483647 h 255"/>
              <a:gd name="T14" fmla="*/ 2147483647 w 153"/>
              <a:gd name="T15" fmla="*/ 2147483647 h 255"/>
              <a:gd name="T16" fmla="*/ 2147483647 w 153"/>
              <a:gd name="T17" fmla="*/ 2147483647 h 255"/>
              <a:gd name="T18" fmla="*/ 2147483647 w 153"/>
              <a:gd name="T19" fmla="*/ 2147483647 h 255"/>
              <a:gd name="T20" fmla="*/ 2147483647 w 153"/>
              <a:gd name="T21" fmla="*/ 2147483647 h 255"/>
              <a:gd name="T22" fmla="*/ 2147483647 w 153"/>
              <a:gd name="T23" fmla="*/ 2147483647 h 255"/>
              <a:gd name="T24" fmla="*/ 2147483647 w 153"/>
              <a:gd name="T25" fmla="*/ 2147483647 h 255"/>
              <a:gd name="T26" fmla="*/ 2147483647 w 153"/>
              <a:gd name="T27" fmla="*/ 2147483647 h 255"/>
              <a:gd name="T28" fmla="*/ 2147483647 w 153"/>
              <a:gd name="T29" fmla="*/ 2147483647 h 255"/>
              <a:gd name="T30" fmla="*/ 2147483647 w 153"/>
              <a:gd name="T31" fmla="*/ 2147483647 h 255"/>
              <a:gd name="T32" fmla="*/ 2147483647 w 153"/>
              <a:gd name="T33" fmla="*/ 2147483647 h 255"/>
              <a:gd name="T34" fmla="*/ 2147483647 w 153"/>
              <a:gd name="T35" fmla="*/ 2147483647 h 255"/>
              <a:gd name="T36" fmla="*/ 2147483647 w 153"/>
              <a:gd name="T37" fmla="*/ 2147483647 h 255"/>
              <a:gd name="T38" fmla="*/ 2147483647 w 153"/>
              <a:gd name="T39" fmla="*/ 2147483647 h 255"/>
              <a:gd name="T40" fmla="*/ 2147483647 w 153"/>
              <a:gd name="T41" fmla="*/ 2147483647 h 255"/>
              <a:gd name="T42" fmla="*/ 2147483647 w 153"/>
              <a:gd name="T43" fmla="*/ 2147483647 h 255"/>
              <a:gd name="T44" fmla="*/ 2147483647 w 153"/>
              <a:gd name="T45" fmla="*/ 2147483647 h 255"/>
              <a:gd name="T46" fmla="*/ 2147483647 w 153"/>
              <a:gd name="T47" fmla="*/ 2147483647 h 255"/>
              <a:gd name="T48" fmla="*/ 2147483647 w 153"/>
              <a:gd name="T49" fmla="*/ 2147483647 h 255"/>
              <a:gd name="T50" fmla="*/ 2147483647 w 153"/>
              <a:gd name="T51" fmla="*/ 0 h 255"/>
              <a:gd name="T52" fmla="*/ 2147483647 w 153"/>
              <a:gd name="T53" fmla="*/ 2147483647 h 255"/>
              <a:gd name="T54" fmla="*/ 2147483647 w 153"/>
              <a:gd name="T55" fmla="*/ 2147483647 h 255"/>
              <a:gd name="T56" fmla="*/ 2147483647 w 153"/>
              <a:gd name="T57" fmla="*/ 2147483647 h 255"/>
              <a:gd name="T58" fmla="*/ 2147483647 w 153"/>
              <a:gd name="T59" fmla="*/ 2147483647 h 255"/>
              <a:gd name="T60" fmla="*/ 2147483647 w 153"/>
              <a:gd name="T61" fmla="*/ 2147483647 h 255"/>
              <a:gd name="T62" fmla="*/ 2147483647 w 153"/>
              <a:gd name="T63" fmla="*/ 2147483647 h 255"/>
              <a:gd name="T64" fmla="*/ 2147483647 w 153"/>
              <a:gd name="T65" fmla="*/ 2147483647 h 255"/>
              <a:gd name="T66" fmla="*/ 2147483647 w 153"/>
              <a:gd name="T67" fmla="*/ 2147483647 h 255"/>
              <a:gd name="T68" fmla="*/ 2147483647 w 153"/>
              <a:gd name="T69" fmla="*/ 2147483647 h 255"/>
              <a:gd name="T70" fmla="*/ 2147483647 w 153"/>
              <a:gd name="T71" fmla="*/ 2147483647 h 255"/>
              <a:gd name="T72" fmla="*/ 2147483647 w 153"/>
              <a:gd name="T73" fmla="*/ 2147483647 h 255"/>
              <a:gd name="T74" fmla="*/ 2147483647 w 153"/>
              <a:gd name="T75" fmla="*/ 2147483647 h 255"/>
              <a:gd name="T76" fmla="*/ 2147483647 w 153"/>
              <a:gd name="T77" fmla="*/ 2147483647 h 255"/>
              <a:gd name="T78" fmla="*/ 2147483647 w 153"/>
              <a:gd name="T79" fmla="*/ 2147483647 h 255"/>
              <a:gd name="T80" fmla="*/ 2147483647 w 153"/>
              <a:gd name="T81" fmla="*/ 2147483647 h 255"/>
              <a:gd name="T82" fmla="*/ 2147483647 w 153"/>
              <a:gd name="T83" fmla="*/ 2147483647 h 255"/>
              <a:gd name="T84" fmla="*/ 2147483647 w 153"/>
              <a:gd name="T85" fmla="*/ 2147483647 h 255"/>
              <a:gd name="T86" fmla="*/ 2147483647 w 153"/>
              <a:gd name="T87" fmla="*/ 2147483647 h 255"/>
              <a:gd name="T88" fmla="*/ 2147483647 w 153"/>
              <a:gd name="T89" fmla="*/ 2147483647 h 255"/>
              <a:gd name="T90" fmla="*/ 2147483647 w 153"/>
              <a:gd name="T91" fmla="*/ 2147483647 h 255"/>
              <a:gd name="T92" fmla="*/ 2147483647 w 153"/>
              <a:gd name="T93" fmla="*/ 2147483647 h 255"/>
              <a:gd name="T94" fmla="*/ 2147483647 w 153"/>
              <a:gd name="T95" fmla="*/ 2147483647 h 255"/>
              <a:gd name="T96" fmla="*/ 2147483647 w 153"/>
              <a:gd name="T97" fmla="*/ 2147483647 h 255"/>
              <a:gd name="T98" fmla="*/ 2147483647 w 153"/>
              <a:gd name="T99" fmla="*/ 2147483647 h 255"/>
              <a:gd name="T100" fmla="*/ 2147483647 w 153"/>
              <a:gd name="T101" fmla="*/ 2147483647 h 255"/>
              <a:gd name="T102" fmla="*/ 2147483647 w 153"/>
              <a:gd name="T103" fmla="*/ 2147483647 h 255"/>
              <a:gd name="T104" fmla="*/ 0 w 153"/>
              <a:gd name="T105" fmla="*/ 2147483647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3" h="255">
                <a:moveTo>
                  <a:pt x="29" y="174"/>
                </a:moveTo>
                <a:lnTo>
                  <a:pt x="29" y="178"/>
                </a:lnTo>
                <a:lnTo>
                  <a:pt x="29" y="181"/>
                </a:lnTo>
                <a:lnTo>
                  <a:pt x="30" y="185"/>
                </a:lnTo>
                <a:lnTo>
                  <a:pt x="31" y="188"/>
                </a:lnTo>
                <a:lnTo>
                  <a:pt x="32" y="192"/>
                </a:lnTo>
                <a:lnTo>
                  <a:pt x="34" y="194"/>
                </a:lnTo>
                <a:lnTo>
                  <a:pt x="35" y="198"/>
                </a:lnTo>
                <a:lnTo>
                  <a:pt x="37" y="201"/>
                </a:lnTo>
                <a:lnTo>
                  <a:pt x="39" y="203"/>
                </a:lnTo>
                <a:lnTo>
                  <a:pt x="41" y="206"/>
                </a:lnTo>
                <a:lnTo>
                  <a:pt x="45" y="208"/>
                </a:lnTo>
                <a:lnTo>
                  <a:pt x="48" y="211"/>
                </a:lnTo>
                <a:lnTo>
                  <a:pt x="51" y="212"/>
                </a:lnTo>
                <a:lnTo>
                  <a:pt x="54" y="215"/>
                </a:lnTo>
                <a:lnTo>
                  <a:pt x="58" y="216"/>
                </a:lnTo>
                <a:lnTo>
                  <a:pt x="62" y="219"/>
                </a:lnTo>
                <a:lnTo>
                  <a:pt x="63" y="219"/>
                </a:lnTo>
                <a:lnTo>
                  <a:pt x="64" y="219"/>
                </a:lnTo>
                <a:lnTo>
                  <a:pt x="66" y="219"/>
                </a:lnTo>
                <a:lnTo>
                  <a:pt x="67" y="220"/>
                </a:lnTo>
                <a:lnTo>
                  <a:pt x="69" y="220"/>
                </a:lnTo>
                <a:lnTo>
                  <a:pt x="70" y="220"/>
                </a:lnTo>
                <a:lnTo>
                  <a:pt x="72" y="220"/>
                </a:lnTo>
                <a:lnTo>
                  <a:pt x="73" y="220"/>
                </a:lnTo>
                <a:lnTo>
                  <a:pt x="75" y="220"/>
                </a:lnTo>
                <a:lnTo>
                  <a:pt x="76" y="220"/>
                </a:lnTo>
                <a:lnTo>
                  <a:pt x="78" y="220"/>
                </a:lnTo>
                <a:lnTo>
                  <a:pt x="80" y="220"/>
                </a:lnTo>
                <a:lnTo>
                  <a:pt x="82" y="220"/>
                </a:lnTo>
                <a:lnTo>
                  <a:pt x="84" y="220"/>
                </a:lnTo>
                <a:lnTo>
                  <a:pt x="86" y="220"/>
                </a:lnTo>
                <a:lnTo>
                  <a:pt x="88" y="221"/>
                </a:lnTo>
                <a:lnTo>
                  <a:pt x="89" y="220"/>
                </a:lnTo>
                <a:lnTo>
                  <a:pt x="91" y="220"/>
                </a:lnTo>
                <a:lnTo>
                  <a:pt x="93" y="219"/>
                </a:lnTo>
                <a:lnTo>
                  <a:pt x="95" y="219"/>
                </a:lnTo>
                <a:lnTo>
                  <a:pt x="96" y="217"/>
                </a:lnTo>
                <a:lnTo>
                  <a:pt x="98" y="217"/>
                </a:lnTo>
                <a:lnTo>
                  <a:pt x="100" y="216"/>
                </a:lnTo>
                <a:lnTo>
                  <a:pt x="101" y="216"/>
                </a:lnTo>
                <a:lnTo>
                  <a:pt x="103" y="215"/>
                </a:lnTo>
                <a:lnTo>
                  <a:pt x="104" y="215"/>
                </a:lnTo>
                <a:lnTo>
                  <a:pt x="106" y="214"/>
                </a:lnTo>
                <a:lnTo>
                  <a:pt x="107" y="214"/>
                </a:lnTo>
                <a:lnTo>
                  <a:pt x="108" y="212"/>
                </a:lnTo>
                <a:lnTo>
                  <a:pt x="109" y="212"/>
                </a:lnTo>
                <a:lnTo>
                  <a:pt x="111" y="211"/>
                </a:lnTo>
                <a:lnTo>
                  <a:pt x="112" y="211"/>
                </a:lnTo>
                <a:lnTo>
                  <a:pt x="113" y="210"/>
                </a:lnTo>
                <a:lnTo>
                  <a:pt x="114" y="207"/>
                </a:lnTo>
                <a:lnTo>
                  <a:pt x="115" y="206"/>
                </a:lnTo>
                <a:lnTo>
                  <a:pt x="116" y="205"/>
                </a:lnTo>
                <a:lnTo>
                  <a:pt x="117" y="203"/>
                </a:lnTo>
                <a:lnTo>
                  <a:pt x="118" y="202"/>
                </a:lnTo>
                <a:lnTo>
                  <a:pt x="118" y="199"/>
                </a:lnTo>
                <a:lnTo>
                  <a:pt x="119" y="198"/>
                </a:lnTo>
                <a:lnTo>
                  <a:pt x="121" y="197"/>
                </a:lnTo>
                <a:lnTo>
                  <a:pt x="122" y="194"/>
                </a:lnTo>
                <a:lnTo>
                  <a:pt x="122" y="193"/>
                </a:lnTo>
                <a:lnTo>
                  <a:pt x="123" y="190"/>
                </a:lnTo>
                <a:lnTo>
                  <a:pt x="123" y="188"/>
                </a:lnTo>
                <a:lnTo>
                  <a:pt x="123" y="187"/>
                </a:lnTo>
                <a:lnTo>
                  <a:pt x="123" y="184"/>
                </a:lnTo>
                <a:lnTo>
                  <a:pt x="124" y="183"/>
                </a:lnTo>
                <a:lnTo>
                  <a:pt x="123" y="180"/>
                </a:lnTo>
                <a:lnTo>
                  <a:pt x="123" y="178"/>
                </a:lnTo>
                <a:lnTo>
                  <a:pt x="123" y="175"/>
                </a:lnTo>
                <a:lnTo>
                  <a:pt x="122" y="172"/>
                </a:lnTo>
                <a:lnTo>
                  <a:pt x="122" y="171"/>
                </a:lnTo>
                <a:lnTo>
                  <a:pt x="121" y="169"/>
                </a:lnTo>
                <a:lnTo>
                  <a:pt x="119" y="166"/>
                </a:lnTo>
                <a:lnTo>
                  <a:pt x="118" y="165"/>
                </a:lnTo>
                <a:lnTo>
                  <a:pt x="117" y="162"/>
                </a:lnTo>
                <a:lnTo>
                  <a:pt x="115" y="161"/>
                </a:lnTo>
                <a:lnTo>
                  <a:pt x="114" y="158"/>
                </a:lnTo>
                <a:lnTo>
                  <a:pt x="112" y="157"/>
                </a:lnTo>
                <a:lnTo>
                  <a:pt x="110" y="156"/>
                </a:lnTo>
                <a:lnTo>
                  <a:pt x="108" y="154"/>
                </a:lnTo>
                <a:lnTo>
                  <a:pt x="105" y="152"/>
                </a:lnTo>
                <a:lnTo>
                  <a:pt x="103" y="152"/>
                </a:lnTo>
                <a:lnTo>
                  <a:pt x="98" y="149"/>
                </a:lnTo>
                <a:lnTo>
                  <a:pt x="94" y="148"/>
                </a:lnTo>
                <a:lnTo>
                  <a:pt x="89" y="147"/>
                </a:lnTo>
                <a:lnTo>
                  <a:pt x="84" y="145"/>
                </a:lnTo>
                <a:lnTo>
                  <a:pt x="79" y="144"/>
                </a:lnTo>
                <a:lnTo>
                  <a:pt x="74" y="143"/>
                </a:lnTo>
                <a:lnTo>
                  <a:pt x="69" y="142"/>
                </a:lnTo>
                <a:lnTo>
                  <a:pt x="65" y="140"/>
                </a:lnTo>
                <a:lnTo>
                  <a:pt x="60" y="139"/>
                </a:lnTo>
                <a:lnTo>
                  <a:pt x="56" y="136"/>
                </a:lnTo>
                <a:lnTo>
                  <a:pt x="52" y="135"/>
                </a:lnTo>
                <a:lnTo>
                  <a:pt x="48" y="134"/>
                </a:lnTo>
                <a:lnTo>
                  <a:pt x="44" y="133"/>
                </a:lnTo>
                <a:lnTo>
                  <a:pt x="39" y="130"/>
                </a:lnTo>
                <a:lnTo>
                  <a:pt x="36" y="129"/>
                </a:lnTo>
                <a:lnTo>
                  <a:pt x="33" y="128"/>
                </a:lnTo>
                <a:lnTo>
                  <a:pt x="30" y="125"/>
                </a:lnTo>
                <a:lnTo>
                  <a:pt x="27" y="124"/>
                </a:lnTo>
                <a:lnTo>
                  <a:pt x="24" y="122"/>
                </a:lnTo>
                <a:lnTo>
                  <a:pt x="22" y="120"/>
                </a:lnTo>
                <a:lnTo>
                  <a:pt x="20" y="119"/>
                </a:lnTo>
                <a:lnTo>
                  <a:pt x="17" y="116"/>
                </a:lnTo>
                <a:lnTo>
                  <a:pt x="15" y="112"/>
                </a:lnTo>
                <a:lnTo>
                  <a:pt x="13" y="110"/>
                </a:lnTo>
                <a:lnTo>
                  <a:pt x="12" y="106"/>
                </a:lnTo>
                <a:lnTo>
                  <a:pt x="10" y="102"/>
                </a:lnTo>
                <a:lnTo>
                  <a:pt x="9" y="98"/>
                </a:lnTo>
                <a:lnTo>
                  <a:pt x="8" y="93"/>
                </a:lnTo>
                <a:lnTo>
                  <a:pt x="7" y="88"/>
                </a:lnTo>
                <a:lnTo>
                  <a:pt x="6" y="83"/>
                </a:lnTo>
                <a:lnTo>
                  <a:pt x="6" y="76"/>
                </a:lnTo>
                <a:lnTo>
                  <a:pt x="6" y="71"/>
                </a:lnTo>
                <a:lnTo>
                  <a:pt x="6" y="62"/>
                </a:lnTo>
                <a:lnTo>
                  <a:pt x="7" y="54"/>
                </a:lnTo>
                <a:lnTo>
                  <a:pt x="9" y="47"/>
                </a:lnTo>
                <a:lnTo>
                  <a:pt x="11" y="40"/>
                </a:lnTo>
                <a:lnTo>
                  <a:pt x="14" y="34"/>
                </a:lnTo>
                <a:lnTo>
                  <a:pt x="17" y="29"/>
                </a:lnTo>
                <a:lnTo>
                  <a:pt x="21" y="23"/>
                </a:lnTo>
                <a:lnTo>
                  <a:pt x="26" y="18"/>
                </a:lnTo>
                <a:lnTo>
                  <a:pt x="30" y="14"/>
                </a:lnTo>
                <a:lnTo>
                  <a:pt x="36" y="11"/>
                </a:lnTo>
                <a:lnTo>
                  <a:pt x="41" y="7"/>
                </a:lnTo>
                <a:lnTo>
                  <a:pt x="48" y="4"/>
                </a:lnTo>
                <a:lnTo>
                  <a:pt x="54" y="3"/>
                </a:lnTo>
                <a:lnTo>
                  <a:pt x="61" y="0"/>
                </a:lnTo>
                <a:lnTo>
                  <a:pt x="68" y="0"/>
                </a:lnTo>
                <a:lnTo>
                  <a:pt x="75" y="0"/>
                </a:lnTo>
                <a:lnTo>
                  <a:pt x="86" y="0"/>
                </a:lnTo>
                <a:lnTo>
                  <a:pt x="96" y="2"/>
                </a:lnTo>
                <a:lnTo>
                  <a:pt x="104" y="4"/>
                </a:lnTo>
                <a:lnTo>
                  <a:pt x="111" y="7"/>
                </a:lnTo>
                <a:lnTo>
                  <a:pt x="118" y="11"/>
                </a:lnTo>
                <a:lnTo>
                  <a:pt x="124" y="16"/>
                </a:lnTo>
                <a:lnTo>
                  <a:pt x="129" y="21"/>
                </a:lnTo>
                <a:lnTo>
                  <a:pt x="133" y="26"/>
                </a:lnTo>
                <a:lnTo>
                  <a:pt x="136" y="31"/>
                </a:lnTo>
                <a:lnTo>
                  <a:pt x="139" y="38"/>
                </a:lnTo>
                <a:lnTo>
                  <a:pt x="141" y="44"/>
                </a:lnTo>
                <a:lnTo>
                  <a:pt x="142" y="49"/>
                </a:lnTo>
                <a:lnTo>
                  <a:pt x="143" y="56"/>
                </a:lnTo>
                <a:lnTo>
                  <a:pt x="144" y="61"/>
                </a:lnTo>
                <a:lnTo>
                  <a:pt x="144" y="67"/>
                </a:lnTo>
                <a:lnTo>
                  <a:pt x="145" y="72"/>
                </a:lnTo>
                <a:lnTo>
                  <a:pt x="115" y="72"/>
                </a:lnTo>
                <a:lnTo>
                  <a:pt x="114" y="70"/>
                </a:lnTo>
                <a:lnTo>
                  <a:pt x="114" y="67"/>
                </a:lnTo>
                <a:lnTo>
                  <a:pt x="114" y="63"/>
                </a:lnTo>
                <a:lnTo>
                  <a:pt x="114" y="61"/>
                </a:lnTo>
                <a:lnTo>
                  <a:pt x="113" y="58"/>
                </a:lnTo>
                <a:lnTo>
                  <a:pt x="112" y="54"/>
                </a:lnTo>
                <a:lnTo>
                  <a:pt x="111" y="52"/>
                </a:lnTo>
                <a:lnTo>
                  <a:pt x="109" y="49"/>
                </a:lnTo>
                <a:lnTo>
                  <a:pt x="107" y="45"/>
                </a:lnTo>
                <a:lnTo>
                  <a:pt x="104" y="43"/>
                </a:lnTo>
                <a:lnTo>
                  <a:pt x="100" y="40"/>
                </a:lnTo>
                <a:lnTo>
                  <a:pt x="96" y="39"/>
                </a:lnTo>
                <a:lnTo>
                  <a:pt x="92" y="36"/>
                </a:lnTo>
                <a:lnTo>
                  <a:pt x="86" y="35"/>
                </a:lnTo>
                <a:lnTo>
                  <a:pt x="79" y="35"/>
                </a:lnTo>
                <a:lnTo>
                  <a:pt x="72" y="35"/>
                </a:lnTo>
                <a:lnTo>
                  <a:pt x="68" y="35"/>
                </a:lnTo>
                <a:lnTo>
                  <a:pt x="65" y="35"/>
                </a:lnTo>
                <a:lnTo>
                  <a:pt x="62" y="35"/>
                </a:lnTo>
                <a:lnTo>
                  <a:pt x="59" y="36"/>
                </a:lnTo>
                <a:lnTo>
                  <a:pt x="56" y="38"/>
                </a:lnTo>
                <a:lnTo>
                  <a:pt x="54" y="39"/>
                </a:lnTo>
                <a:lnTo>
                  <a:pt x="51" y="40"/>
                </a:lnTo>
                <a:lnTo>
                  <a:pt x="49" y="43"/>
                </a:lnTo>
                <a:lnTo>
                  <a:pt x="46" y="44"/>
                </a:lnTo>
                <a:lnTo>
                  <a:pt x="44" y="47"/>
                </a:lnTo>
                <a:lnTo>
                  <a:pt x="41" y="48"/>
                </a:lnTo>
                <a:lnTo>
                  <a:pt x="40" y="50"/>
                </a:lnTo>
                <a:lnTo>
                  <a:pt x="38" y="53"/>
                </a:lnTo>
                <a:lnTo>
                  <a:pt x="37" y="56"/>
                </a:lnTo>
                <a:lnTo>
                  <a:pt x="36" y="58"/>
                </a:lnTo>
                <a:lnTo>
                  <a:pt x="35" y="61"/>
                </a:lnTo>
                <a:lnTo>
                  <a:pt x="34" y="62"/>
                </a:lnTo>
                <a:lnTo>
                  <a:pt x="33" y="65"/>
                </a:lnTo>
                <a:lnTo>
                  <a:pt x="33" y="67"/>
                </a:lnTo>
                <a:lnTo>
                  <a:pt x="33" y="70"/>
                </a:lnTo>
                <a:lnTo>
                  <a:pt x="33" y="71"/>
                </a:lnTo>
                <a:lnTo>
                  <a:pt x="33" y="74"/>
                </a:lnTo>
                <a:lnTo>
                  <a:pt x="33" y="76"/>
                </a:lnTo>
                <a:lnTo>
                  <a:pt x="34" y="79"/>
                </a:lnTo>
                <a:lnTo>
                  <a:pt x="34" y="80"/>
                </a:lnTo>
                <a:lnTo>
                  <a:pt x="35" y="83"/>
                </a:lnTo>
                <a:lnTo>
                  <a:pt x="36" y="84"/>
                </a:lnTo>
                <a:lnTo>
                  <a:pt x="37" y="86"/>
                </a:lnTo>
                <a:lnTo>
                  <a:pt x="39" y="88"/>
                </a:lnTo>
                <a:lnTo>
                  <a:pt x="40" y="89"/>
                </a:lnTo>
                <a:lnTo>
                  <a:pt x="42" y="90"/>
                </a:lnTo>
                <a:lnTo>
                  <a:pt x="45" y="93"/>
                </a:lnTo>
                <a:lnTo>
                  <a:pt x="46" y="93"/>
                </a:lnTo>
                <a:lnTo>
                  <a:pt x="48" y="94"/>
                </a:lnTo>
                <a:lnTo>
                  <a:pt x="51" y="95"/>
                </a:lnTo>
                <a:lnTo>
                  <a:pt x="53" y="97"/>
                </a:lnTo>
                <a:lnTo>
                  <a:pt x="55" y="98"/>
                </a:lnTo>
                <a:lnTo>
                  <a:pt x="58" y="99"/>
                </a:lnTo>
                <a:lnTo>
                  <a:pt x="60" y="101"/>
                </a:lnTo>
                <a:lnTo>
                  <a:pt x="63" y="101"/>
                </a:lnTo>
                <a:lnTo>
                  <a:pt x="66" y="102"/>
                </a:lnTo>
                <a:lnTo>
                  <a:pt x="69" y="103"/>
                </a:lnTo>
                <a:lnTo>
                  <a:pt x="72" y="104"/>
                </a:lnTo>
                <a:lnTo>
                  <a:pt x="75" y="104"/>
                </a:lnTo>
                <a:lnTo>
                  <a:pt x="78" y="106"/>
                </a:lnTo>
                <a:lnTo>
                  <a:pt x="82" y="107"/>
                </a:lnTo>
                <a:lnTo>
                  <a:pt x="85" y="108"/>
                </a:lnTo>
                <a:lnTo>
                  <a:pt x="89" y="110"/>
                </a:lnTo>
                <a:lnTo>
                  <a:pt x="91" y="110"/>
                </a:lnTo>
                <a:lnTo>
                  <a:pt x="94" y="111"/>
                </a:lnTo>
                <a:lnTo>
                  <a:pt x="97" y="111"/>
                </a:lnTo>
                <a:lnTo>
                  <a:pt x="100" y="112"/>
                </a:lnTo>
                <a:lnTo>
                  <a:pt x="103" y="112"/>
                </a:lnTo>
                <a:lnTo>
                  <a:pt x="105" y="113"/>
                </a:lnTo>
                <a:lnTo>
                  <a:pt x="108" y="115"/>
                </a:lnTo>
                <a:lnTo>
                  <a:pt x="111" y="116"/>
                </a:lnTo>
                <a:lnTo>
                  <a:pt x="113" y="116"/>
                </a:lnTo>
                <a:lnTo>
                  <a:pt x="116" y="117"/>
                </a:lnTo>
                <a:lnTo>
                  <a:pt x="119" y="119"/>
                </a:lnTo>
                <a:lnTo>
                  <a:pt x="122" y="120"/>
                </a:lnTo>
                <a:lnTo>
                  <a:pt x="125" y="121"/>
                </a:lnTo>
                <a:lnTo>
                  <a:pt x="128" y="124"/>
                </a:lnTo>
                <a:lnTo>
                  <a:pt x="130" y="125"/>
                </a:lnTo>
                <a:lnTo>
                  <a:pt x="133" y="128"/>
                </a:lnTo>
                <a:lnTo>
                  <a:pt x="135" y="129"/>
                </a:lnTo>
                <a:lnTo>
                  <a:pt x="138" y="133"/>
                </a:lnTo>
                <a:lnTo>
                  <a:pt x="140" y="135"/>
                </a:lnTo>
                <a:lnTo>
                  <a:pt x="143" y="138"/>
                </a:lnTo>
                <a:lnTo>
                  <a:pt x="145" y="142"/>
                </a:lnTo>
                <a:lnTo>
                  <a:pt x="146" y="145"/>
                </a:lnTo>
                <a:lnTo>
                  <a:pt x="148" y="149"/>
                </a:lnTo>
                <a:lnTo>
                  <a:pt x="149" y="153"/>
                </a:lnTo>
                <a:lnTo>
                  <a:pt x="150" y="157"/>
                </a:lnTo>
                <a:lnTo>
                  <a:pt x="151" y="161"/>
                </a:lnTo>
                <a:lnTo>
                  <a:pt x="152" y="165"/>
                </a:lnTo>
                <a:lnTo>
                  <a:pt x="152" y="169"/>
                </a:lnTo>
                <a:lnTo>
                  <a:pt x="153" y="172"/>
                </a:lnTo>
                <a:lnTo>
                  <a:pt x="153" y="178"/>
                </a:lnTo>
                <a:lnTo>
                  <a:pt x="153" y="181"/>
                </a:lnTo>
                <a:lnTo>
                  <a:pt x="153" y="187"/>
                </a:lnTo>
                <a:lnTo>
                  <a:pt x="150" y="198"/>
                </a:lnTo>
                <a:lnTo>
                  <a:pt x="146" y="211"/>
                </a:lnTo>
                <a:lnTo>
                  <a:pt x="140" y="223"/>
                </a:lnTo>
                <a:lnTo>
                  <a:pt x="132" y="233"/>
                </a:lnTo>
                <a:lnTo>
                  <a:pt x="123" y="242"/>
                </a:lnTo>
                <a:lnTo>
                  <a:pt x="119" y="244"/>
                </a:lnTo>
                <a:lnTo>
                  <a:pt x="113" y="247"/>
                </a:lnTo>
                <a:lnTo>
                  <a:pt x="107" y="250"/>
                </a:lnTo>
                <a:lnTo>
                  <a:pt x="100" y="251"/>
                </a:lnTo>
                <a:lnTo>
                  <a:pt x="93" y="252"/>
                </a:lnTo>
                <a:lnTo>
                  <a:pt x="87" y="253"/>
                </a:lnTo>
                <a:lnTo>
                  <a:pt x="85" y="255"/>
                </a:lnTo>
                <a:lnTo>
                  <a:pt x="77" y="253"/>
                </a:lnTo>
                <a:lnTo>
                  <a:pt x="70" y="253"/>
                </a:lnTo>
                <a:lnTo>
                  <a:pt x="63" y="253"/>
                </a:lnTo>
                <a:lnTo>
                  <a:pt x="57" y="252"/>
                </a:lnTo>
                <a:lnTo>
                  <a:pt x="50" y="251"/>
                </a:lnTo>
                <a:lnTo>
                  <a:pt x="49" y="251"/>
                </a:lnTo>
                <a:lnTo>
                  <a:pt x="27" y="241"/>
                </a:lnTo>
                <a:lnTo>
                  <a:pt x="14" y="226"/>
                </a:lnTo>
                <a:lnTo>
                  <a:pt x="6" y="210"/>
                </a:lnTo>
                <a:lnTo>
                  <a:pt x="1" y="193"/>
                </a:lnTo>
                <a:lnTo>
                  <a:pt x="0" y="178"/>
                </a:lnTo>
                <a:lnTo>
                  <a:pt x="0" y="174"/>
                </a:lnTo>
                <a:lnTo>
                  <a:pt x="29" y="17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50" name="Freeform 345"/>
          <p:cNvSpPr>
            <a:spLocks/>
          </p:cNvSpPr>
          <p:nvPr/>
        </p:nvSpPr>
        <p:spPr bwMode="auto">
          <a:xfrm>
            <a:off x="8420100" y="5178425"/>
            <a:ext cx="79375" cy="101600"/>
          </a:xfrm>
          <a:custGeom>
            <a:avLst/>
            <a:gdLst>
              <a:gd name="T0" fmla="*/ 2147483647 w 161"/>
              <a:gd name="T1" fmla="*/ 2147483647 h 256"/>
              <a:gd name="T2" fmla="*/ 2147483647 w 161"/>
              <a:gd name="T3" fmla="*/ 2147483647 h 256"/>
              <a:gd name="T4" fmla="*/ 2147483647 w 161"/>
              <a:gd name="T5" fmla="*/ 2147483647 h 256"/>
              <a:gd name="T6" fmla="*/ 2147483647 w 161"/>
              <a:gd name="T7" fmla="*/ 2147483647 h 256"/>
              <a:gd name="T8" fmla="*/ 2147483647 w 161"/>
              <a:gd name="T9" fmla="*/ 2147483647 h 256"/>
              <a:gd name="T10" fmla="*/ 2147483647 w 161"/>
              <a:gd name="T11" fmla="*/ 2147483647 h 256"/>
              <a:gd name="T12" fmla="*/ 2147483647 w 161"/>
              <a:gd name="T13" fmla="*/ 2147483647 h 256"/>
              <a:gd name="T14" fmla="*/ 2147483647 w 161"/>
              <a:gd name="T15" fmla="*/ 2147483647 h 256"/>
              <a:gd name="T16" fmla="*/ 2147483647 w 161"/>
              <a:gd name="T17" fmla="*/ 2147483647 h 256"/>
              <a:gd name="T18" fmla="*/ 2147483647 w 161"/>
              <a:gd name="T19" fmla="*/ 2147483647 h 256"/>
              <a:gd name="T20" fmla="*/ 2147483647 w 161"/>
              <a:gd name="T21" fmla="*/ 2147483647 h 256"/>
              <a:gd name="T22" fmla="*/ 2147483647 w 161"/>
              <a:gd name="T23" fmla="*/ 2147483647 h 256"/>
              <a:gd name="T24" fmla="*/ 2147483647 w 161"/>
              <a:gd name="T25" fmla="*/ 2147483647 h 256"/>
              <a:gd name="T26" fmla="*/ 2147483647 w 161"/>
              <a:gd name="T27" fmla="*/ 2147483647 h 256"/>
              <a:gd name="T28" fmla="*/ 2147483647 w 161"/>
              <a:gd name="T29" fmla="*/ 2147483647 h 256"/>
              <a:gd name="T30" fmla="*/ 0 w 161"/>
              <a:gd name="T31" fmla="*/ 2147483647 h 256"/>
              <a:gd name="T32" fmla="*/ 2147483647 w 161"/>
              <a:gd name="T33" fmla="*/ 2147483647 h 256"/>
              <a:gd name="T34" fmla="*/ 2147483647 w 161"/>
              <a:gd name="T35" fmla="*/ 2147483647 h 256"/>
              <a:gd name="T36" fmla="*/ 2147483647 w 161"/>
              <a:gd name="T37" fmla="*/ 2147483647 h 256"/>
              <a:gd name="T38" fmla="*/ 2147483647 w 161"/>
              <a:gd name="T39" fmla="*/ 2147483647 h 256"/>
              <a:gd name="T40" fmla="*/ 2147483647 w 161"/>
              <a:gd name="T41" fmla="*/ 2147483647 h 256"/>
              <a:gd name="T42" fmla="*/ 2147483647 w 161"/>
              <a:gd name="T43" fmla="*/ 2147483647 h 256"/>
              <a:gd name="T44" fmla="*/ 2147483647 w 161"/>
              <a:gd name="T45" fmla="*/ 2147483647 h 256"/>
              <a:gd name="T46" fmla="*/ 2147483647 w 161"/>
              <a:gd name="T47" fmla="*/ 2147483647 h 256"/>
              <a:gd name="T48" fmla="*/ 2147483647 w 161"/>
              <a:gd name="T49" fmla="*/ 2147483647 h 256"/>
              <a:gd name="T50" fmla="*/ 2147483647 w 161"/>
              <a:gd name="T51" fmla="*/ 2147483647 h 256"/>
              <a:gd name="T52" fmla="*/ 2147483647 w 161"/>
              <a:gd name="T53" fmla="*/ 2147483647 h 256"/>
              <a:gd name="T54" fmla="*/ 2147483647 w 161"/>
              <a:gd name="T55" fmla="*/ 2147483647 h 256"/>
              <a:gd name="T56" fmla="*/ 2147483647 w 161"/>
              <a:gd name="T57" fmla="*/ 2147483647 h 256"/>
              <a:gd name="T58" fmla="*/ 2147483647 w 161"/>
              <a:gd name="T59" fmla="*/ 2147483647 h 256"/>
              <a:gd name="T60" fmla="*/ 2147483647 w 161"/>
              <a:gd name="T61" fmla="*/ 2147483647 h 256"/>
              <a:gd name="T62" fmla="*/ 2147483647 w 161"/>
              <a:gd name="T63" fmla="*/ 2147483647 h 256"/>
              <a:gd name="T64" fmla="*/ 2147483647 w 161"/>
              <a:gd name="T65" fmla="*/ 2147483647 h 256"/>
              <a:gd name="T66" fmla="*/ 2147483647 w 161"/>
              <a:gd name="T67" fmla="*/ 2147483647 h 256"/>
              <a:gd name="T68" fmla="*/ 2147483647 w 161"/>
              <a:gd name="T69" fmla="*/ 2147483647 h 256"/>
              <a:gd name="T70" fmla="*/ 2147483647 w 161"/>
              <a:gd name="T71" fmla="*/ 2147483647 h 256"/>
              <a:gd name="T72" fmla="*/ 2147483647 w 161"/>
              <a:gd name="T73" fmla="*/ 2147483647 h 256"/>
              <a:gd name="T74" fmla="*/ 2147483647 w 161"/>
              <a:gd name="T75" fmla="*/ 2147483647 h 256"/>
              <a:gd name="T76" fmla="*/ 2147483647 w 161"/>
              <a:gd name="T77" fmla="*/ 2147483647 h 256"/>
              <a:gd name="T78" fmla="*/ 2147483647 w 161"/>
              <a:gd name="T79" fmla="*/ 2147483647 h 256"/>
              <a:gd name="T80" fmla="*/ 2147483647 w 161"/>
              <a:gd name="T81" fmla="*/ 2147483647 h 256"/>
              <a:gd name="T82" fmla="*/ 2147483647 w 161"/>
              <a:gd name="T83" fmla="*/ 2147483647 h 256"/>
              <a:gd name="T84" fmla="*/ 2147483647 w 161"/>
              <a:gd name="T85" fmla="*/ 2147483647 h 256"/>
              <a:gd name="T86" fmla="*/ 2147483647 w 161"/>
              <a:gd name="T87" fmla="*/ 2147483647 h 256"/>
              <a:gd name="T88" fmla="*/ 2147483647 w 161"/>
              <a:gd name="T89" fmla="*/ 2147483647 h 256"/>
              <a:gd name="T90" fmla="*/ 2147483647 w 161"/>
              <a:gd name="T91" fmla="*/ 2147483647 h 256"/>
              <a:gd name="T92" fmla="*/ 2147483647 w 161"/>
              <a:gd name="T93" fmla="*/ 2147483647 h 256"/>
              <a:gd name="T94" fmla="*/ 2147483647 w 161"/>
              <a:gd name="T95" fmla="*/ 2147483647 h 256"/>
              <a:gd name="T96" fmla="*/ 2147483647 w 161"/>
              <a:gd name="T97" fmla="*/ 2147483647 h 256"/>
              <a:gd name="T98" fmla="*/ 2147483647 w 161"/>
              <a:gd name="T99" fmla="*/ 2147483647 h 256"/>
              <a:gd name="T100" fmla="*/ 2147483647 w 161"/>
              <a:gd name="T101" fmla="*/ 2147483647 h 256"/>
              <a:gd name="T102" fmla="*/ 2147483647 w 161"/>
              <a:gd name="T103" fmla="*/ 2147483647 h 256"/>
              <a:gd name="T104" fmla="*/ 2147483647 w 161"/>
              <a:gd name="T105" fmla="*/ 2147483647 h 256"/>
              <a:gd name="T106" fmla="*/ 2147483647 w 161"/>
              <a:gd name="T107" fmla="*/ 2147483647 h 256"/>
              <a:gd name="T108" fmla="*/ 2147483647 w 161"/>
              <a:gd name="T109" fmla="*/ 2147483647 h 256"/>
              <a:gd name="T110" fmla="*/ 2147483647 w 161"/>
              <a:gd name="T111" fmla="*/ 2147483647 h 256"/>
              <a:gd name="T112" fmla="*/ 2147483647 w 161"/>
              <a:gd name="T113" fmla="*/ 2147483647 h 256"/>
              <a:gd name="T114" fmla="*/ 2147483647 w 161"/>
              <a:gd name="T115" fmla="*/ 2147483647 h 256"/>
              <a:gd name="T116" fmla="*/ 2147483647 w 161"/>
              <a:gd name="T117" fmla="*/ 2147483647 h 256"/>
              <a:gd name="T118" fmla="*/ 2147483647 w 161"/>
              <a:gd name="T119" fmla="*/ 2147483647 h 256"/>
              <a:gd name="T120" fmla="*/ 2147483647 w 161"/>
              <a:gd name="T121" fmla="*/ 2147483647 h 256"/>
              <a:gd name="T122" fmla="*/ 2147483647 w 161"/>
              <a:gd name="T123" fmla="*/ 2147483647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1" h="256">
                <a:moveTo>
                  <a:pt x="161" y="162"/>
                </a:moveTo>
                <a:lnTo>
                  <a:pt x="160" y="164"/>
                </a:lnTo>
                <a:lnTo>
                  <a:pt x="160" y="168"/>
                </a:lnTo>
                <a:lnTo>
                  <a:pt x="160" y="172"/>
                </a:lnTo>
                <a:lnTo>
                  <a:pt x="160" y="176"/>
                </a:lnTo>
                <a:lnTo>
                  <a:pt x="159" y="180"/>
                </a:lnTo>
                <a:lnTo>
                  <a:pt x="159" y="182"/>
                </a:lnTo>
                <a:lnTo>
                  <a:pt x="158" y="186"/>
                </a:lnTo>
                <a:lnTo>
                  <a:pt x="158" y="189"/>
                </a:lnTo>
                <a:lnTo>
                  <a:pt x="157" y="191"/>
                </a:lnTo>
                <a:lnTo>
                  <a:pt x="156" y="195"/>
                </a:lnTo>
                <a:lnTo>
                  <a:pt x="155" y="198"/>
                </a:lnTo>
                <a:lnTo>
                  <a:pt x="155" y="200"/>
                </a:lnTo>
                <a:lnTo>
                  <a:pt x="154" y="203"/>
                </a:lnTo>
                <a:lnTo>
                  <a:pt x="153" y="206"/>
                </a:lnTo>
                <a:lnTo>
                  <a:pt x="152" y="208"/>
                </a:lnTo>
                <a:lnTo>
                  <a:pt x="152" y="211"/>
                </a:lnTo>
                <a:lnTo>
                  <a:pt x="149" y="216"/>
                </a:lnTo>
                <a:lnTo>
                  <a:pt x="145" y="221"/>
                </a:lnTo>
                <a:lnTo>
                  <a:pt x="141" y="226"/>
                </a:lnTo>
                <a:lnTo>
                  <a:pt x="137" y="231"/>
                </a:lnTo>
                <a:lnTo>
                  <a:pt x="133" y="235"/>
                </a:lnTo>
                <a:lnTo>
                  <a:pt x="129" y="239"/>
                </a:lnTo>
                <a:lnTo>
                  <a:pt x="125" y="242"/>
                </a:lnTo>
                <a:lnTo>
                  <a:pt x="120" y="245"/>
                </a:lnTo>
                <a:lnTo>
                  <a:pt x="115" y="248"/>
                </a:lnTo>
                <a:lnTo>
                  <a:pt x="111" y="249"/>
                </a:lnTo>
                <a:lnTo>
                  <a:pt x="106" y="252"/>
                </a:lnTo>
                <a:lnTo>
                  <a:pt x="100" y="253"/>
                </a:lnTo>
                <a:lnTo>
                  <a:pt x="95" y="254"/>
                </a:lnTo>
                <a:lnTo>
                  <a:pt x="90" y="254"/>
                </a:lnTo>
                <a:lnTo>
                  <a:pt x="85" y="256"/>
                </a:lnTo>
                <a:lnTo>
                  <a:pt x="80" y="256"/>
                </a:lnTo>
                <a:lnTo>
                  <a:pt x="74" y="254"/>
                </a:lnTo>
                <a:lnTo>
                  <a:pt x="69" y="254"/>
                </a:lnTo>
                <a:lnTo>
                  <a:pt x="64" y="253"/>
                </a:lnTo>
                <a:lnTo>
                  <a:pt x="59" y="251"/>
                </a:lnTo>
                <a:lnTo>
                  <a:pt x="54" y="249"/>
                </a:lnTo>
                <a:lnTo>
                  <a:pt x="49" y="247"/>
                </a:lnTo>
                <a:lnTo>
                  <a:pt x="45" y="244"/>
                </a:lnTo>
                <a:lnTo>
                  <a:pt x="41" y="242"/>
                </a:lnTo>
                <a:lnTo>
                  <a:pt x="36" y="238"/>
                </a:lnTo>
                <a:lnTo>
                  <a:pt x="32" y="234"/>
                </a:lnTo>
                <a:lnTo>
                  <a:pt x="29" y="230"/>
                </a:lnTo>
                <a:lnTo>
                  <a:pt x="24" y="225"/>
                </a:lnTo>
                <a:lnTo>
                  <a:pt x="21" y="220"/>
                </a:lnTo>
                <a:lnTo>
                  <a:pt x="18" y="215"/>
                </a:lnTo>
                <a:lnTo>
                  <a:pt x="16" y="209"/>
                </a:lnTo>
                <a:lnTo>
                  <a:pt x="14" y="204"/>
                </a:lnTo>
                <a:lnTo>
                  <a:pt x="12" y="200"/>
                </a:lnTo>
                <a:lnTo>
                  <a:pt x="11" y="197"/>
                </a:lnTo>
                <a:lnTo>
                  <a:pt x="9" y="191"/>
                </a:lnTo>
                <a:lnTo>
                  <a:pt x="8" y="188"/>
                </a:lnTo>
                <a:lnTo>
                  <a:pt x="7" y="182"/>
                </a:lnTo>
                <a:lnTo>
                  <a:pt x="6" y="179"/>
                </a:lnTo>
                <a:lnTo>
                  <a:pt x="5" y="173"/>
                </a:lnTo>
                <a:lnTo>
                  <a:pt x="4" y="168"/>
                </a:lnTo>
                <a:lnTo>
                  <a:pt x="3" y="163"/>
                </a:lnTo>
                <a:lnTo>
                  <a:pt x="2" y="158"/>
                </a:lnTo>
                <a:lnTo>
                  <a:pt x="1" y="152"/>
                </a:lnTo>
                <a:lnTo>
                  <a:pt x="1" y="146"/>
                </a:lnTo>
                <a:lnTo>
                  <a:pt x="1" y="141"/>
                </a:lnTo>
                <a:lnTo>
                  <a:pt x="0" y="135"/>
                </a:lnTo>
                <a:lnTo>
                  <a:pt x="0" y="130"/>
                </a:lnTo>
                <a:lnTo>
                  <a:pt x="1" y="125"/>
                </a:lnTo>
                <a:lnTo>
                  <a:pt x="1" y="118"/>
                </a:lnTo>
                <a:lnTo>
                  <a:pt x="1" y="112"/>
                </a:lnTo>
                <a:lnTo>
                  <a:pt x="2" y="105"/>
                </a:lnTo>
                <a:lnTo>
                  <a:pt x="2" y="100"/>
                </a:lnTo>
                <a:lnTo>
                  <a:pt x="3" y="94"/>
                </a:lnTo>
                <a:lnTo>
                  <a:pt x="4" y="87"/>
                </a:lnTo>
                <a:lnTo>
                  <a:pt x="6" y="82"/>
                </a:lnTo>
                <a:lnTo>
                  <a:pt x="7" y="76"/>
                </a:lnTo>
                <a:lnTo>
                  <a:pt x="9" y="69"/>
                </a:lnTo>
                <a:lnTo>
                  <a:pt x="11" y="64"/>
                </a:lnTo>
                <a:lnTo>
                  <a:pt x="13" y="58"/>
                </a:lnTo>
                <a:lnTo>
                  <a:pt x="15" y="53"/>
                </a:lnTo>
                <a:lnTo>
                  <a:pt x="18" y="48"/>
                </a:lnTo>
                <a:lnTo>
                  <a:pt x="20" y="42"/>
                </a:lnTo>
                <a:lnTo>
                  <a:pt x="23" y="36"/>
                </a:lnTo>
                <a:lnTo>
                  <a:pt x="28" y="32"/>
                </a:lnTo>
                <a:lnTo>
                  <a:pt x="30" y="28"/>
                </a:lnTo>
                <a:lnTo>
                  <a:pt x="33" y="24"/>
                </a:lnTo>
                <a:lnTo>
                  <a:pt x="37" y="21"/>
                </a:lnTo>
                <a:lnTo>
                  <a:pt x="40" y="18"/>
                </a:lnTo>
                <a:lnTo>
                  <a:pt x="43" y="15"/>
                </a:lnTo>
                <a:lnTo>
                  <a:pt x="47" y="13"/>
                </a:lnTo>
                <a:lnTo>
                  <a:pt x="50" y="10"/>
                </a:lnTo>
                <a:lnTo>
                  <a:pt x="54" y="9"/>
                </a:lnTo>
                <a:lnTo>
                  <a:pt x="57" y="6"/>
                </a:lnTo>
                <a:lnTo>
                  <a:pt x="61" y="5"/>
                </a:lnTo>
                <a:lnTo>
                  <a:pt x="65" y="4"/>
                </a:lnTo>
                <a:lnTo>
                  <a:pt x="69" y="3"/>
                </a:lnTo>
                <a:lnTo>
                  <a:pt x="73" y="1"/>
                </a:lnTo>
                <a:lnTo>
                  <a:pt x="77" y="1"/>
                </a:lnTo>
                <a:lnTo>
                  <a:pt x="81" y="1"/>
                </a:lnTo>
                <a:lnTo>
                  <a:pt x="85" y="1"/>
                </a:lnTo>
                <a:lnTo>
                  <a:pt x="88" y="0"/>
                </a:lnTo>
                <a:lnTo>
                  <a:pt x="92" y="0"/>
                </a:lnTo>
                <a:lnTo>
                  <a:pt x="96" y="1"/>
                </a:lnTo>
                <a:lnTo>
                  <a:pt x="99" y="1"/>
                </a:lnTo>
                <a:lnTo>
                  <a:pt x="103" y="3"/>
                </a:lnTo>
                <a:lnTo>
                  <a:pt x="107" y="3"/>
                </a:lnTo>
                <a:lnTo>
                  <a:pt x="111" y="4"/>
                </a:lnTo>
                <a:lnTo>
                  <a:pt x="114" y="5"/>
                </a:lnTo>
                <a:lnTo>
                  <a:pt x="117" y="6"/>
                </a:lnTo>
                <a:lnTo>
                  <a:pt x="121" y="8"/>
                </a:lnTo>
                <a:lnTo>
                  <a:pt x="124" y="10"/>
                </a:lnTo>
                <a:lnTo>
                  <a:pt x="127" y="12"/>
                </a:lnTo>
                <a:lnTo>
                  <a:pt x="130" y="14"/>
                </a:lnTo>
                <a:lnTo>
                  <a:pt x="132" y="17"/>
                </a:lnTo>
                <a:lnTo>
                  <a:pt x="135" y="18"/>
                </a:lnTo>
                <a:lnTo>
                  <a:pt x="138" y="22"/>
                </a:lnTo>
                <a:lnTo>
                  <a:pt x="140" y="23"/>
                </a:lnTo>
                <a:lnTo>
                  <a:pt x="142" y="26"/>
                </a:lnTo>
                <a:lnTo>
                  <a:pt x="146" y="30"/>
                </a:lnTo>
                <a:lnTo>
                  <a:pt x="148" y="32"/>
                </a:lnTo>
                <a:lnTo>
                  <a:pt x="149" y="36"/>
                </a:lnTo>
                <a:lnTo>
                  <a:pt x="151" y="40"/>
                </a:lnTo>
                <a:lnTo>
                  <a:pt x="153" y="44"/>
                </a:lnTo>
                <a:lnTo>
                  <a:pt x="154" y="48"/>
                </a:lnTo>
                <a:lnTo>
                  <a:pt x="155" y="53"/>
                </a:lnTo>
                <a:lnTo>
                  <a:pt x="156" y="57"/>
                </a:lnTo>
                <a:lnTo>
                  <a:pt x="157" y="62"/>
                </a:lnTo>
                <a:lnTo>
                  <a:pt x="158" y="67"/>
                </a:lnTo>
                <a:lnTo>
                  <a:pt x="159" y="71"/>
                </a:lnTo>
                <a:lnTo>
                  <a:pt x="160" y="76"/>
                </a:lnTo>
                <a:lnTo>
                  <a:pt x="160" y="81"/>
                </a:lnTo>
                <a:lnTo>
                  <a:pt x="161" y="87"/>
                </a:lnTo>
                <a:lnTo>
                  <a:pt x="131" y="87"/>
                </a:lnTo>
                <a:lnTo>
                  <a:pt x="130" y="82"/>
                </a:lnTo>
                <a:lnTo>
                  <a:pt x="129" y="78"/>
                </a:lnTo>
                <a:lnTo>
                  <a:pt x="129" y="75"/>
                </a:lnTo>
                <a:lnTo>
                  <a:pt x="128" y="71"/>
                </a:lnTo>
                <a:lnTo>
                  <a:pt x="127" y="67"/>
                </a:lnTo>
                <a:lnTo>
                  <a:pt x="126" y="64"/>
                </a:lnTo>
                <a:lnTo>
                  <a:pt x="125" y="60"/>
                </a:lnTo>
                <a:lnTo>
                  <a:pt x="124" y="58"/>
                </a:lnTo>
                <a:lnTo>
                  <a:pt x="123" y="55"/>
                </a:lnTo>
                <a:lnTo>
                  <a:pt x="122" y="53"/>
                </a:lnTo>
                <a:lnTo>
                  <a:pt x="121" y="51"/>
                </a:lnTo>
                <a:lnTo>
                  <a:pt x="119" y="49"/>
                </a:lnTo>
                <a:lnTo>
                  <a:pt x="117" y="48"/>
                </a:lnTo>
                <a:lnTo>
                  <a:pt x="116" y="46"/>
                </a:lnTo>
                <a:lnTo>
                  <a:pt x="114" y="44"/>
                </a:lnTo>
                <a:lnTo>
                  <a:pt x="112" y="44"/>
                </a:lnTo>
                <a:lnTo>
                  <a:pt x="110" y="42"/>
                </a:lnTo>
                <a:lnTo>
                  <a:pt x="109" y="41"/>
                </a:lnTo>
                <a:lnTo>
                  <a:pt x="108" y="41"/>
                </a:lnTo>
                <a:lnTo>
                  <a:pt x="106" y="40"/>
                </a:lnTo>
                <a:lnTo>
                  <a:pt x="104" y="40"/>
                </a:lnTo>
                <a:lnTo>
                  <a:pt x="103" y="39"/>
                </a:lnTo>
                <a:lnTo>
                  <a:pt x="101" y="37"/>
                </a:lnTo>
                <a:lnTo>
                  <a:pt x="99" y="37"/>
                </a:lnTo>
                <a:lnTo>
                  <a:pt x="98" y="37"/>
                </a:lnTo>
                <a:lnTo>
                  <a:pt x="96" y="36"/>
                </a:lnTo>
                <a:lnTo>
                  <a:pt x="94" y="36"/>
                </a:lnTo>
                <a:lnTo>
                  <a:pt x="92" y="36"/>
                </a:lnTo>
                <a:lnTo>
                  <a:pt x="90" y="35"/>
                </a:lnTo>
                <a:lnTo>
                  <a:pt x="89" y="35"/>
                </a:lnTo>
                <a:lnTo>
                  <a:pt x="87" y="35"/>
                </a:lnTo>
                <a:lnTo>
                  <a:pt x="85" y="36"/>
                </a:lnTo>
                <a:lnTo>
                  <a:pt x="82" y="36"/>
                </a:lnTo>
                <a:lnTo>
                  <a:pt x="80" y="36"/>
                </a:lnTo>
                <a:lnTo>
                  <a:pt x="78" y="36"/>
                </a:lnTo>
                <a:lnTo>
                  <a:pt x="76" y="37"/>
                </a:lnTo>
                <a:lnTo>
                  <a:pt x="74" y="37"/>
                </a:lnTo>
                <a:lnTo>
                  <a:pt x="72" y="39"/>
                </a:lnTo>
                <a:lnTo>
                  <a:pt x="69" y="40"/>
                </a:lnTo>
                <a:lnTo>
                  <a:pt x="67" y="41"/>
                </a:lnTo>
                <a:lnTo>
                  <a:pt x="64" y="42"/>
                </a:lnTo>
                <a:lnTo>
                  <a:pt x="62" y="44"/>
                </a:lnTo>
                <a:lnTo>
                  <a:pt x="59" y="46"/>
                </a:lnTo>
                <a:lnTo>
                  <a:pt x="57" y="49"/>
                </a:lnTo>
                <a:lnTo>
                  <a:pt x="55" y="51"/>
                </a:lnTo>
                <a:lnTo>
                  <a:pt x="52" y="54"/>
                </a:lnTo>
                <a:lnTo>
                  <a:pt x="50" y="57"/>
                </a:lnTo>
                <a:lnTo>
                  <a:pt x="48" y="60"/>
                </a:lnTo>
                <a:lnTo>
                  <a:pt x="46" y="62"/>
                </a:lnTo>
                <a:lnTo>
                  <a:pt x="45" y="64"/>
                </a:lnTo>
                <a:lnTo>
                  <a:pt x="43" y="67"/>
                </a:lnTo>
                <a:lnTo>
                  <a:pt x="42" y="71"/>
                </a:lnTo>
                <a:lnTo>
                  <a:pt x="41" y="73"/>
                </a:lnTo>
                <a:lnTo>
                  <a:pt x="40" y="77"/>
                </a:lnTo>
                <a:lnTo>
                  <a:pt x="39" y="81"/>
                </a:lnTo>
                <a:lnTo>
                  <a:pt x="38" y="85"/>
                </a:lnTo>
                <a:lnTo>
                  <a:pt x="37" y="89"/>
                </a:lnTo>
                <a:lnTo>
                  <a:pt x="36" y="93"/>
                </a:lnTo>
                <a:lnTo>
                  <a:pt x="36" y="96"/>
                </a:lnTo>
                <a:lnTo>
                  <a:pt x="35" y="100"/>
                </a:lnTo>
                <a:lnTo>
                  <a:pt x="34" y="104"/>
                </a:lnTo>
                <a:lnTo>
                  <a:pt x="34" y="109"/>
                </a:lnTo>
                <a:lnTo>
                  <a:pt x="34" y="113"/>
                </a:lnTo>
                <a:lnTo>
                  <a:pt x="34" y="118"/>
                </a:lnTo>
                <a:lnTo>
                  <a:pt x="33" y="122"/>
                </a:lnTo>
                <a:lnTo>
                  <a:pt x="33" y="127"/>
                </a:lnTo>
                <a:lnTo>
                  <a:pt x="33" y="131"/>
                </a:lnTo>
                <a:lnTo>
                  <a:pt x="33" y="136"/>
                </a:lnTo>
                <a:lnTo>
                  <a:pt x="33" y="140"/>
                </a:lnTo>
                <a:lnTo>
                  <a:pt x="34" y="145"/>
                </a:lnTo>
                <a:lnTo>
                  <a:pt x="34" y="149"/>
                </a:lnTo>
                <a:lnTo>
                  <a:pt x="34" y="153"/>
                </a:lnTo>
                <a:lnTo>
                  <a:pt x="35" y="157"/>
                </a:lnTo>
                <a:lnTo>
                  <a:pt x="35" y="161"/>
                </a:lnTo>
                <a:lnTo>
                  <a:pt x="36" y="164"/>
                </a:lnTo>
                <a:lnTo>
                  <a:pt x="37" y="168"/>
                </a:lnTo>
                <a:lnTo>
                  <a:pt x="38" y="172"/>
                </a:lnTo>
                <a:lnTo>
                  <a:pt x="38" y="176"/>
                </a:lnTo>
                <a:lnTo>
                  <a:pt x="39" y="179"/>
                </a:lnTo>
                <a:lnTo>
                  <a:pt x="41" y="182"/>
                </a:lnTo>
                <a:lnTo>
                  <a:pt x="43" y="186"/>
                </a:lnTo>
                <a:lnTo>
                  <a:pt x="45" y="191"/>
                </a:lnTo>
                <a:lnTo>
                  <a:pt x="47" y="195"/>
                </a:lnTo>
                <a:lnTo>
                  <a:pt x="50" y="199"/>
                </a:lnTo>
                <a:lnTo>
                  <a:pt x="53" y="203"/>
                </a:lnTo>
                <a:lnTo>
                  <a:pt x="55" y="206"/>
                </a:lnTo>
                <a:lnTo>
                  <a:pt x="58" y="208"/>
                </a:lnTo>
                <a:lnTo>
                  <a:pt x="61" y="211"/>
                </a:lnTo>
                <a:lnTo>
                  <a:pt x="64" y="213"/>
                </a:lnTo>
                <a:lnTo>
                  <a:pt x="68" y="215"/>
                </a:lnTo>
                <a:lnTo>
                  <a:pt x="71" y="216"/>
                </a:lnTo>
                <a:lnTo>
                  <a:pt x="74" y="217"/>
                </a:lnTo>
                <a:lnTo>
                  <a:pt x="77" y="217"/>
                </a:lnTo>
                <a:lnTo>
                  <a:pt x="80" y="217"/>
                </a:lnTo>
                <a:lnTo>
                  <a:pt x="83" y="218"/>
                </a:lnTo>
                <a:lnTo>
                  <a:pt x="87" y="218"/>
                </a:lnTo>
                <a:lnTo>
                  <a:pt x="90" y="217"/>
                </a:lnTo>
                <a:lnTo>
                  <a:pt x="93" y="217"/>
                </a:lnTo>
                <a:lnTo>
                  <a:pt x="96" y="216"/>
                </a:lnTo>
                <a:lnTo>
                  <a:pt x="99" y="215"/>
                </a:lnTo>
                <a:lnTo>
                  <a:pt x="101" y="213"/>
                </a:lnTo>
                <a:lnTo>
                  <a:pt x="104" y="212"/>
                </a:lnTo>
                <a:lnTo>
                  <a:pt x="108" y="211"/>
                </a:lnTo>
                <a:lnTo>
                  <a:pt x="110" y="209"/>
                </a:lnTo>
                <a:lnTo>
                  <a:pt x="112" y="207"/>
                </a:lnTo>
                <a:lnTo>
                  <a:pt x="114" y="206"/>
                </a:lnTo>
                <a:lnTo>
                  <a:pt x="116" y="203"/>
                </a:lnTo>
                <a:lnTo>
                  <a:pt x="118" y="202"/>
                </a:lnTo>
                <a:lnTo>
                  <a:pt x="119" y="199"/>
                </a:lnTo>
                <a:lnTo>
                  <a:pt x="121" y="197"/>
                </a:lnTo>
                <a:lnTo>
                  <a:pt x="122" y="194"/>
                </a:lnTo>
                <a:lnTo>
                  <a:pt x="123" y="193"/>
                </a:lnTo>
                <a:lnTo>
                  <a:pt x="125" y="186"/>
                </a:lnTo>
                <a:lnTo>
                  <a:pt x="127" y="181"/>
                </a:lnTo>
                <a:lnTo>
                  <a:pt x="129" y="175"/>
                </a:lnTo>
                <a:lnTo>
                  <a:pt x="130" y="168"/>
                </a:lnTo>
                <a:lnTo>
                  <a:pt x="131" y="163"/>
                </a:lnTo>
                <a:lnTo>
                  <a:pt x="132" y="162"/>
                </a:lnTo>
                <a:lnTo>
                  <a:pt x="161" y="162"/>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51" name="Freeform 346"/>
          <p:cNvSpPr>
            <a:spLocks noEditPoints="1"/>
          </p:cNvSpPr>
          <p:nvPr/>
        </p:nvSpPr>
        <p:spPr bwMode="auto">
          <a:xfrm>
            <a:off x="8507413" y="5178425"/>
            <a:ext cx="87312" cy="101600"/>
          </a:xfrm>
          <a:custGeom>
            <a:avLst/>
            <a:gdLst>
              <a:gd name="T0" fmla="*/ 2147483647 w 180"/>
              <a:gd name="T1" fmla="*/ 2147483647 h 255"/>
              <a:gd name="T2" fmla="*/ 2147483647 w 180"/>
              <a:gd name="T3" fmla="*/ 2147483647 h 255"/>
              <a:gd name="T4" fmla="*/ 2147483647 w 180"/>
              <a:gd name="T5" fmla="*/ 2147483647 h 255"/>
              <a:gd name="T6" fmla="*/ 2147483647 w 180"/>
              <a:gd name="T7" fmla="*/ 2147483647 h 255"/>
              <a:gd name="T8" fmla="*/ 2147483647 w 180"/>
              <a:gd name="T9" fmla="*/ 2147483647 h 255"/>
              <a:gd name="T10" fmla="*/ 2147483647 w 180"/>
              <a:gd name="T11" fmla="*/ 2147483647 h 255"/>
              <a:gd name="T12" fmla="*/ 2147483647 w 180"/>
              <a:gd name="T13" fmla="*/ 2147483647 h 255"/>
              <a:gd name="T14" fmla="*/ 2147483647 w 180"/>
              <a:gd name="T15" fmla="*/ 2147483647 h 255"/>
              <a:gd name="T16" fmla="*/ 2147483647 w 180"/>
              <a:gd name="T17" fmla="*/ 2147483647 h 255"/>
              <a:gd name="T18" fmla="*/ 2147483647 w 180"/>
              <a:gd name="T19" fmla="*/ 2147483647 h 255"/>
              <a:gd name="T20" fmla="*/ 2147483647 w 180"/>
              <a:gd name="T21" fmla="*/ 2147483647 h 255"/>
              <a:gd name="T22" fmla="*/ 2147483647 w 180"/>
              <a:gd name="T23" fmla="*/ 2147483647 h 255"/>
              <a:gd name="T24" fmla="*/ 2147483647 w 180"/>
              <a:gd name="T25" fmla="*/ 2147483647 h 255"/>
              <a:gd name="T26" fmla="*/ 2147483647 w 180"/>
              <a:gd name="T27" fmla="*/ 2147483647 h 255"/>
              <a:gd name="T28" fmla="*/ 2147483647 w 180"/>
              <a:gd name="T29" fmla="*/ 2147483647 h 255"/>
              <a:gd name="T30" fmla="*/ 2147483647 w 180"/>
              <a:gd name="T31" fmla="*/ 2147483647 h 255"/>
              <a:gd name="T32" fmla="*/ 2147483647 w 180"/>
              <a:gd name="T33" fmla="*/ 2147483647 h 255"/>
              <a:gd name="T34" fmla="*/ 2147483647 w 180"/>
              <a:gd name="T35" fmla="*/ 2147483647 h 255"/>
              <a:gd name="T36" fmla="*/ 2147483647 w 180"/>
              <a:gd name="T37" fmla="*/ 2147483647 h 255"/>
              <a:gd name="T38" fmla="*/ 2147483647 w 180"/>
              <a:gd name="T39" fmla="*/ 2147483647 h 255"/>
              <a:gd name="T40" fmla="*/ 2147483647 w 180"/>
              <a:gd name="T41" fmla="*/ 2147483647 h 255"/>
              <a:gd name="T42" fmla="*/ 2147483647 w 180"/>
              <a:gd name="T43" fmla="*/ 2147483647 h 255"/>
              <a:gd name="T44" fmla="*/ 2147483647 w 180"/>
              <a:gd name="T45" fmla="*/ 2147483647 h 255"/>
              <a:gd name="T46" fmla="*/ 2147483647 w 180"/>
              <a:gd name="T47" fmla="*/ 2147483647 h 255"/>
              <a:gd name="T48" fmla="*/ 2147483647 w 180"/>
              <a:gd name="T49" fmla="*/ 2147483647 h 255"/>
              <a:gd name="T50" fmla="*/ 2147483647 w 180"/>
              <a:gd name="T51" fmla="*/ 2147483647 h 255"/>
              <a:gd name="T52" fmla="*/ 2147483647 w 180"/>
              <a:gd name="T53" fmla="*/ 2147483647 h 255"/>
              <a:gd name="T54" fmla="*/ 2147483647 w 180"/>
              <a:gd name="T55" fmla="*/ 2147483647 h 255"/>
              <a:gd name="T56" fmla="*/ 2147483647 w 180"/>
              <a:gd name="T57" fmla="*/ 2147483647 h 255"/>
              <a:gd name="T58" fmla="*/ 2147483647 w 180"/>
              <a:gd name="T59" fmla="*/ 2147483647 h 255"/>
              <a:gd name="T60" fmla="*/ 2147483647 w 180"/>
              <a:gd name="T61" fmla="*/ 2147483647 h 255"/>
              <a:gd name="T62" fmla="*/ 2147483647 w 180"/>
              <a:gd name="T63" fmla="*/ 2147483647 h 255"/>
              <a:gd name="T64" fmla="*/ 2147483647 w 180"/>
              <a:gd name="T65" fmla="*/ 2147483647 h 255"/>
              <a:gd name="T66" fmla="*/ 2147483647 w 180"/>
              <a:gd name="T67" fmla="*/ 2147483647 h 255"/>
              <a:gd name="T68" fmla="*/ 2147483647 w 180"/>
              <a:gd name="T69" fmla="*/ 2147483647 h 255"/>
              <a:gd name="T70" fmla="*/ 2147483647 w 180"/>
              <a:gd name="T71" fmla="*/ 2147483647 h 255"/>
              <a:gd name="T72" fmla="*/ 2147483647 w 180"/>
              <a:gd name="T73" fmla="*/ 2147483647 h 255"/>
              <a:gd name="T74" fmla="*/ 2147483647 w 180"/>
              <a:gd name="T75" fmla="*/ 2147483647 h 255"/>
              <a:gd name="T76" fmla="*/ 2147483647 w 180"/>
              <a:gd name="T77" fmla="*/ 2147483647 h 255"/>
              <a:gd name="T78" fmla="*/ 2147483647 w 180"/>
              <a:gd name="T79" fmla="*/ 0 h 255"/>
              <a:gd name="T80" fmla="*/ 2147483647 w 180"/>
              <a:gd name="T81" fmla="*/ 0 h 255"/>
              <a:gd name="T82" fmla="*/ 2147483647 w 180"/>
              <a:gd name="T83" fmla="*/ 0 h 255"/>
              <a:gd name="T84" fmla="*/ 2147483647 w 180"/>
              <a:gd name="T85" fmla="*/ 0 h 255"/>
              <a:gd name="T86" fmla="*/ 2147483647 w 180"/>
              <a:gd name="T87" fmla="*/ 2147483647 h 255"/>
              <a:gd name="T88" fmla="*/ 2147483647 w 180"/>
              <a:gd name="T89" fmla="*/ 2147483647 h 255"/>
              <a:gd name="T90" fmla="*/ 2147483647 w 180"/>
              <a:gd name="T91" fmla="*/ 2147483647 h 255"/>
              <a:gd name="T92" fmla="*/ 2147483647 w 180"/>
              <a:gd name="T93" fmla="*/ 2147483647 h 255"/>
              <a:gd name="T94" fmla="*/ 2147483647 w 180"/>
              <a:gd name="T95" fmla="*/ 2147483647 h 255"/>
              <a:gd name="T96" fmla="*/ 2147483647 w 180"/>
              <a:gd name="T97" fmla="*/ 2147483647 h 255"/>
              <a:gd name="T98" fmla="*/ 2147483647 w 180"/>
              <a:gd name="T99" fmla="*/ 2147483647 h 255"/>
              <a:gd name="T100" fmla="*/ 2147483647 w 180"/>
              <a:gd name="T101" fmla="*/ 2147483647 h 255"/>
              <a:gd name="T102" fmla="*/ 2147483647 w 180"/>
              <a:gd name="T103" fmla="*/ 2147483647 h 255"/>
              <a:gd name="T104" fmla="*/ 2147483647 w 180"/>
              <a:gd name="T105" fmla="*/ 2147483647 h 255"/>
              <a:gd name="T106" fmla="*/ 2147483647 w 180"/>
              <a:gd name="T107" fmla="*/ 2147483647 h 255"/>
              <a:gd name="T108" fmla="*/ 2147483647 w 180"/>
              <a:gd name="T109" fmla="*/ 2147483647 h 255"/>
              <a:gd name="T110" fmla="*/ 2147483647 w 180"/>
              <a:gd name="T111" fmla="*/ 2147483647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0" h="255">
                <a:moveTo>
                  <a:pt x="158" y="207"/>
                </a:moveTo>
                <a:lnTo>
                  <a:pt x="158" y="208"/>
                </a:lnTo>
                <a:lnTo>
                  <a:pt x="158" y="210"/>
                </a:lnTo>
                <a:lnTo>
                  <a:pt x="159" y="211"/>
                </a:lnTo>
                <a:lnTo>
                  <a:pt x="159" y="212"/>
                </a:lnTo>
                <a:lnTo>
                  <a:pt x="160" y="214"/>
                </a:lnTo>
                <a:lnTo>
                  <a:pt x="161" y="215"/>
                </a:lnTo>
                <a:lnTo>
                  <a:pt x="163" y="216"/>
                </a:lnTo>
                <a:lnTo>
                  <a:pt x="164" y="217"/>
                </a:lnTo>
                <a:lnTo>
                  <a:pt x="165" y="217"/>
                </a:lnTo>
                <a:lnTo>
                  <a:pt x="166" y="219"/>
                </a:lnTo>
                <a:lnTo>
                  <a:pt x="167" y="219"/>
                </a:lnTo>
                <a:lnTo>
                  <a:pt x="169" y="220"/>
                </a:lnTo>
                <a:lnTo>
                  <a:pt x="170" y="220"/>
                </a:lnTo>
                <a:lnTo>
                  <a:pt x="171" y="220"/>
                </a:lnTo>
                <a:lnTo>
                  <a:pt x="173" y="221"/>
                </a:lnTo>
                <a:lnTo>
                  <a:pt x="173" y="220"/>
                </a:lnTo>
                <a:lnTo>
                  <a:pt x="174" y="220"/>
                </a:lnTo>
                <a:lnTo>
                  <a:pt x="175" y="220"/>
                </a:lnTo>
                <a:lnTo>
                  <a:pt x="176" y="220"/>
                </a:lnTo>
                <a:lnTo>
                  <a:pt x="177" y="220"/>
                </a:lnTo>
                <a:lnTo>
                  <a:pt x="178" y="220"/>
                </a:lnTo>
                <a:lnTo>
                  <a:pt x="179" y="220"/>
                </a:lnTo>
                <a:lnTo>
                  <a:pt x="180" y="220"/>
                </a:lnTo>
                <a:lnTo>
                  <a:pt x="180" y="251"/>
                </a:lnTo>
                <a:lnTo>
                  <a:pt x="178" y="251"/>
                </a:lnTo>
                <a:lnTo>
                  <a:pt x="177" y="251"/>
                </a:lnTo>
                <a:lnTo>
                  <a:pt x="176" y="252"/>
                </a:lnTo>
                <a:lnTo>
                  <a:pt x="174" y="252"/>
                </a:lnTo>
                <a:lnTo>
                  <a:pt x="173" y="252"/>
                </a:lnTo>
                <a:lnTo>
                  <a:pt x="172" y="252"/>
                </a:lnTo>
                <a:lnTo>
                  <a:pt x="170" y="253"/>
                </a:lnTo>
                <a:lnTo>
                  <a:pt x="169" y="253"/>
                </a:lnTo>
                <a:lnTo>
                  <a:pt x="168" y="253"/>
                </a:lnTo>
                <a:lnTo>
                  <a:pt x="166" y="253"/>
                </a:lnTo>
                <a:lnTo>
                  <a:pt x="165" y="253"/>
                </a:lnTo>
                <a:lnTo>
                  <a:pt x="163" y="253"/>
                </a:lnTo>
                <a:lnTo>
                  <a:pt x="161" y="253"/>
                </a:lnTo>
                <a:lnTo>
                  <a:pt x="159" y="253"/>
                </a:lnTo>
                <a:lnTo>
                  <a:pt x="157" y="253"/>
                </a:lnTo>
                <a:lnTo>
                  <a:pt x="156" y="255"/>
                </a:lnTo>
                <a:lnTo>
                  <a:pt x="153" y="253"/>
                </a:lnTo>
                <a:lnTo>
                  <a:pt x="150" y="253"/>
                </a:lnTo>
                <a:lnTo>
                  <a:pt x="148" y="252"/>
                </a:lnTo>
                <a:lnTo>
                  <a:pt x="145" y="251"/>
                </a:lnTo>
                <a:lnTo>
                  <a:pt x="143" y="250"/>
                </a:lnTo>
                <a:lnTo>
                  <a:pt x="141" y="247"/>
                </a:lnTo>
                <a:lnTo>
                  <a:pt x="139" y="246"/>
                </a:lnTo>
                <a:lnTo>
                  <a:pt x="137" y="243"/>
                </a:lnTo>
                <a:lnTo>
                  <a:pt x="135" y="241"/>
                </a:lnTo>
                <a:lnTo>
                  <a:pt x="133" y="238"/>
                </a:lnTo>
                <a:lnTo>
                  <a:pt x="132" y="234"/>
                </a:lnTo>
                <a:lnTo>
                  <a:pt x="130" y="232"/>
                </a:lnTo>
                <a:lnTo>
                  <a:pt x="129" y="228"/>
                </a:lnTo>
                <a:lnTo>
                  <a:pt x="128" y="225"/>
                </a:lnTo>
                <a:lnTo>
                  <a:pt x="128" y="221"/>
                </a:lnTo>
                <a:lnTo>
                  <a:pt x="128" y="219"/>
                </a:lnTo>
                <a:lnTo>
                  <a:pt x="125" y="221"/>
                </a:lnTo>
                <a:lnTo>
                  <a:pt x="121" y="224"/>
                </a:lnTo>
                <a:lnTo>
                  <a:pt x="118" y="228"/>
                </a:lnTo>
                <a:lnTo>
                  <a:pt x="114" y="230"/>
                </a:lnTo>
                <a:lnTo>
                  <a:pt x="111" y="233"/>
                </a:lnTo>
                <a:lnTo>
                  <a:pt x="108" y="237"/>
                </a:lnTo>
                <a:lnTo>
                  <a:pt x="104" y="239"/>
                </a:lnTo>
                <a:lnTo>
                  <a:pt x="100" y="242"/>
                </a:lnTo>
                <a:lnTo>
                  <a:pt x="97" y="244"/>
                </a:lnTo>
                <a:lnTo>
                  <a:pt x="93" y="247"/>
                </a:lnTo>
                <a:lnTo>
                  <a:pt x="89" y="248"/>
                </a:lnTo>
                <a:lnTo>
                  <a:pt x="85" y="251"/>
                </a:lnTo>
                <a:lnTo>
                  <a:pt x="80" y="252"/>
                </a:lnTo>
                <a:lnTo>
                  <a:pt x="75" y="253"/>
                </a:lnTo>
                <a:lnTo>
                  <a:pt x="71" y="253"/>
                </a:lnTo>
                <a:lnTo>
                  <a:pt x="67" y="255"/>
                </a:lnTo>
                <a:lnTo>
                  <a:pt x="59" y="253"/>
                </a:lnTo>
                <a:lnTo>
                  <a:pt x="52" y="252"/>
                </a:lnTo>
                <a:lnTo>
                  <a:pt x="44" y="251"/>
                </a:lnTo>
                <a:lnTo>
                  <a:pt x="38" y="248"/>
                </a:lnTo>
                <a:lnTo>
                  <a:pt x="32" y="246"/>
                </a:lnTo>
                <a:lnTo>
                  <a:pt x="27" y="243"/>
                </a:lnTo>
                <a:lnTo>
                  <a:pt x="22" y="238"/>
                </a:lnTo>
                <a:lnTo>
                  <a:pt x="17" y="234"/>
                </a:lnTo>
                <a:lnTo>
                  <a:pt x="13" y="229"/>
                </a:lnTo>
                <a:lnTo>
                  <a:pt x="10" y="223"/>
                </a:lnTo>
                <a:lnTo>
                  <a:pt x="6" y="217"/>
                </a:lnTo>
                <a:lnTo>
                  <a:pt x="4" y="210"/>
                </a:lnTo>
                <a:lnTo>
                  <a:pt x="2" y="203"/>
                </a:lnTo>
                <a:lnTo>
                  <a:pt x="1" y="196"/>
                </a:lnTo>
                <a:lnTo>
                  <a:pt x="0" y="187"/>
                </a:lnTo>
                <a:lnTo>
                  <a:pt x="1" y="179"/>
                </a:lnTo>
                <a:lnTo>
                  <a:pt x="1" y="171"/>
                </a:lnTo>
                <a:lnTo>
                  <a:pt x="2" y="165"/>
                </a:lnTo>
                <a:lnTo>
                  <a:pt x="3" y="158"/>
                </a:lnTo>
                <a:lnTo>
                  <a:pt x="5" y="153"/>
                </a:lnTo>
                <a:lnTo>
                  <a:pt x="8" y="148"/>
                </a:lnTo>
                <a:lnTo>
                  <a:pt x="10" y="144"/>
                </a:lnTo>
                <a:lnTo>
                  <a:pt x="12" y="139"/>
                </a:lnTo>
                <a:lnTo>
                  <a:pt x="15" y="136"/>
                </a:lnTo>
                <a:lnTo>
                  <a:pt x="17" y="133"/>
                </a:lnTo>
                <a:lnTo>
                  <a:pt x="20" y="129"/>
                </a:lnTo>
                <a:lnTo>
                  <a:pt x="23" y="126"/>
                </a:lnTo>
                <a:lnTo>
                  <a:pt x="27" y="124"/>
                </a:lnTo>
                <a:lnTo>
                  <a:pt x="30" y="122"/>
                </a:lnTo>
                <a:lnTo>
                  <a:pt x="33" y="120"/>
                </a:lnTo>
                <a:lnTo>
                  <a:pt x="37" y="119"/>
                </a:lnTo>
                <a:lnTo>
                  <a:pt x="41" y="117"/>
                </a:lnTo>
                <a:lnTo>
                  <a:pt x="48" y="115"/>
                </a:lnTo>
                <a:lnTo>
                  <a:pt x="53" y="113"/>
                </a:lnTo>
                <a:lnTo>
                  <a:pt x="58" y="112"/>
                </a:lnTo>
                <a:lnTo>
                  <a:pt x="64" y="111"/>
                </a:lnTo>
                <a:lnTo>
                  <a:pt x="68" y="110"/>
                </a:lnTo>
                <a:lnTo>
                  <a:pt x="73" y="108"/>
                </a:lnTo>
                <a:lnTo>
                  <a:pt x="77" y="108"/>
                </a:lnTo>
                <a:lnTo>
                  <a:pt x="81" y="108"/>
                </a:lnTo>
                <a:lnTo>
                  <a:pt x="86" y="107"/>
                </a:lnTo>
                <a:lnTo>
                  <a:pt x="90" y="107"/>
                </a:lnTo>
                <a:lnTo>
                  <a:pt x="93" y="107"/>
                </a:lnTo>
                <a:lnTo>
                  <a:pt x="97" y="106"/>
                </a:lnTo>
                <a:lnTo>
                  <a:pt x="100" y="106"/>
                </a:lnTo>
                <a:lnTo>
                  <a:pt x="104" y="106"/>
                </a:lnTo>
                <a:lnTo>
                  <a:pt x="107" y="104"/>
                </a:lnTo>
                <a:lnTo>
                  <a:pt x="111" y="104"/>
                </a:lnTo>
                <a:lnTo>
                  <a:pt x="111" y="103"/>
                </a:lnTo>
                <a:lnTo>
                  <a:pt x="112" y="103"/>
                </a:lnTo>
                <a:lnTo>
                  <a:pt x="113" y="103"/>
                </a:lnTo>
                <a:lnTo>
                  <a:pt x="114" y="102"/>
                </a:lnTo>
                <a:lnTo>
                  <a:pt x="116" y="102"/>
                </a:lnTo>
                <a:lnTo>
                  <a:pt x="117" y="101"/>
                </a:lnTo>
                <a:lnTo>
                  <a:pt x="118" y="99"/>
                </a:lnTo>
                <a:lnTo>
                  <a:pt x="119" y="99"/>
                </a:lnTo>
                <a:lnTo>
                  <a:pt x="120" y="98"/>
                </a:lnTo>
                <a:lnTo>
                  <a:pt x="121" y="97"/>
                </a:lnTo>
                <a:lnTo>
                  <a:pt x="122" y="95"/>
                </a:lnTo>
                <a:lnTo>
                  <a:pt x="124" y="93"/>
                </a:lnTo>
                <a:lnTo>
                  <a:pt x="125" y="92"/>
                </a:lnTo>
                <a:lnTo>
                  <a:pt x="125" y="90"/>
                </a:lnTo>
                <a:lnTo>
                  <a:pt x="125" y="88"/>
                </a:lnTo>
                <a:lnTo>
                  <a:pt x="126" y="86"/>
                </a:lnTo>
                <a:lnTo>
                  <a:pt x="126" y="58"/>
                </a:lnTo>
                <a:lnTo>
                  <a:pt x="125" y="54"/>
                </a:lnTo>
                <a:lnTo>
                  <a:pt x="124" y="52"/>
                </a:lnTo>
                <a:lnTo>
                  <a:pt x="121" y="49"/>
                </a:lnTo>
                <a:lnTo>
                  <a:pt x="119" y="47"/>
                </a:lnTo>
                <a:lnTo>
                  <a:pt x="117" y="44"/>
                </a:lnTo>
                <a:lnTo>
                  <a:pt x="114" y="43"/>
                </a:lnTo>
                <a:lnTo>
                  <a:pt x="111" y="40"/>
                </a:lnTo>
                <a:lnTo>
                  <a:pt x="107" y="39"/>
                </a:lnTo>
                <a:lnTo>
                  <a:pt x="104" y="38"/>
                </a:lnTo>
                <a:lnTo>
                  <a:pt x="100" y="36"/>
                </a:lnTo>
                <a:lnTo>
                  <a:pt x="96" y="35"/>
                </a:lnTo>
                <a:lnTo>
                  <a:pt x="93" y="35"/>
                </a:lnTo>
                <a:lnTo>
                  <a:pt x="89" y="34"/>
                </a:lnTo>
                <a:lnTo>
                  <a:pt x="85" y="34"/>
                </a:lnTo>
                <a:lnTo>
                  <a:pt x="80" y="34"/>
                </a:lnTo>
                <a:lnTo>
                  <a:pt x="77" y="34"/>
                </a:lnTo>
                <a:lnTo>
                  <a:pt x="70" y="34"/>
                </a:lnTo>
                <a:lnTo>
                  <a:pt x="65" y="35"/>
                </a:lnTo>
                <a:lnTo>
                  <a:pt x="60" y="36"/>
                </a:lnTo>
                <a:lnTo>
                  <a:pt x="56" y="39"/>
                </a:lnTo>
                <a:lnTo>
                  <a:pt x="52" y="41"/>
                </a:lnTo>
                <a:lnTo>
                  <a:pt x="49" y="44"/>
                </a:lnTo>
                <a:lnTo>
                  <a:pt x="47" y="47"/>
                </a:lnTo>
                <a:lnTo>
                  <a:pt x="44" y="50"/>
                </a:lnTo>
                <a:lnTo>
                  <a:pt x="42" y="54"/>
                </a:lnTo>
                <a:lnTo>
                  <a:pt x="41" y="58"/>
                </a:lnTo>
                <a:lnTo>
                  <a:pt x="40" y="62"/>
                </a:lnTo>
                <a:lnTo>
                  <a:pt x="39" y="65"/>
                </a:lnTo>
                <a:lnTo>
                  <a:pt x="38" y="68"/>
                </a:lnTo>
                <a:lnTo>
                  <a:pt x="38" y="71"/>
                </a:lnTo>
                <a:lnTo>
                  <a:pt x="38" y="75"/>
                </a:lnTo>
                <a:lnTo>
                  <a:pt x="38" y="77"/>
                </a:lnTo>
                <a:lnTo>
                  <a:pt x="11" y="77"/>
                </a:lnTo>
                <a:lnTo>
                  <a:pt x="12" y="57"/>
                </a:lnTo>
                <a:lnTo>
                  <a:pt x="12" y="53"/>
                </a:lnTo>
                <a:lnTo>
                  <a:pt x="13" y="50"/>
                </a:lnTo>
                <a:lnTo>
                  <a:pt x="13" y="48"/>
                </a:lnTo>
                <a:lnTo>
                  <a:pt x="14" y="45"/>
                </a:lnTo>
                <a:lnTo>
                  <a:pt x="16" y="41"/>
                </a:lnTo>
                <a:lnTo>
                  <a:pt x="17" y="39"/>
                </a:lnTo>
                <a:lnTo>
                  <a:pt x="18" y="35"/>
                </a:lnTo>
                <a:lnTo>
                  <a:pt x="20" y="32"/>
                </a:lnTo>
                <a:lnTo>
                  <a:pt x="22" y="29"/>
                </a:lnTo>
                <a:lnTo>
                  <a:pt x="24" y="26"/>
                </a:lnTo>
                <a:lnTo>
                  <a:pt x="27" y="23"/>
                </a:lnTo>
                <a:lnTo>
                  <a:pt x="29" y="20"/>
                </a:lnTo>
                <a:lnTo>
                  <a:pt x="32" y="17"/>
                </a:lnTo>
                <a:lnTo>
                  <a:pt x="35" y="14"/>
                </a:lnTo>
                <a:lnTo>
                  <a:pt x="38" y="12"/>
                </a:lnTo>
                <a:lnTo>
                  <a:pt x="42" y="11"/>
                </a:lnTo>
                <a:lnTo>
                  <a:pt x="43" y="9"/>
                </a:lnTo>
                <a:lnTo>
                  <a:pt x="45" y="8"/>
                </a:lnTo>
                <a:lnTo>
                  <a:pt x="48" y="7"/>
                </a:lnTo>
                <a:lnTo>
                  <a:pt x="50" y="5"/>
                </a:lnTo>
                <a:lnTo>
                  <a:pt x="52" y="4"/>
                </a:lnTo>
                <a:lnTo>
                  <a:pt x="54" y="4"/>
                </a:lnTo>
                <a:lnTo>
                  <a:pt x="57" y="3"/>
                </a:lnTo>
                <a:lnTo>
                  <a:pt x="59" y="3"/>
                </a:lnTo>
                <a:lnTo>
                  <a:pt x="61" y="2"/>
                </a:lnTo>
                <a:lnTo>
                  <a:pt x="64" y="2"/>
                </a:lnTo>
                <a:lnTo>
                  <a:pt x="66" y="0"/>
                </a:lnTo>
                <a:lnTo>
                  <a:pt x="69" y="0"/>
                </a:lnTo>
                <a:lnTo>
                  <a:pt x="72" y="0"/>
                </a:lnTo>
                <a:lnTo>
                  <a:pt x="74" y="0"/>
                </a:lnTo>
                <a:lnTo>
                  <a:pt x="77" y="0"/>
                </a:lnTo>
                <a:lnTo>
                  <a:pt x="81" y="0"/>
                </a:lnTo>
                <a:lnTo>
                  <a:pt x="82" y="0"/>
                </a:lnTo>
                <a:lnTo>
                  <a:pt x="85" y="0"/>
                </a:lnTo>
                <a:lnTo>
                  <a:pt x="87" y="0"/>
                </a:lnTo>
                <a:lnTo>
                  <a:pt x="89" y="0"/>
                </a:lnTo>
                <a:lnTo>
                  <a:pt x="91" y="0"/>
                </a:lnTo>
                <a:lnTo>
                  <a:pt x="93" y="0"/>
                </a:lnTo>
                <a:lnTo>
                  <a:pt x="95" y="0"/>
                </a:lnTo>
                <a:lnTo>
                  <a:pt x="97" y="0"/>
                </a:lnTo>
                <a:lnTo>
                  <a:pt x="99" y="0"/>
                </a:lnTo>
                <a:lnTo>
                  <a:pt x="100" y="0"/>
                </a:lnTo>
                <a:lnTo>
                  <a:pt x="102" y="0"/>
                </a:lnTo>
                <a:lnTo>
                  <a:pt x="104" y="2"/>
                </a:lnTo>
                <a:lnTo>
                  <a:pt x="106" y="2"/>
                </a:lnTo>
                <a:lnTo>
                  <a:pt x="108" y="3"/>
                </a:lnTo>
                <a:lnTo>
                  <a:pt x="110" y="3"/>
                </a:lnTo>
                <a:lnTo>
                  <a:pt x="113" y="4"/>
                </a:lnTo>
                <a:lnTo>
                  <a:pt x="117" y="5"/>
                </a:lnTo>
                <a:lnTo>
                  <a:pt x="121" y="7"/>
                </a:lnTo>
                <a:lnTo>
                  <a:pt x="126" y="8"/>
                </a:lnTo>
                <a:lnTo>
                  <a:pt x="131" y="11"/>
                </a:lnTo>
                <a:lnTo>
                  <a:pt x="134" y="12"/>
                </a:lnTo>
                <a:lnTo>
                  <a:pt x="138" y="14"/>
                </a:lnTo>
                <a:lnTo>
                  <a:pt x="141" y="17"/>
                </a:lnTo>
                <a:lnTo>
                  <a:pt x="145" y="20"/>
                </a:lnTo>
                <a:lnTo>
                  <a:pt x="147" y="22"/>
                </a:lnTo>
                <a:lnTo>
                  <a:pt x="150" y="26"/>
                </a:lnTo>
                <a:lnTo>
                  <a:pt x="152" y="29"/>
                </a:lnTo>
                <a:lnTo>
                  <a:pt x="154" y="32"/>
                </a:lnTo>
                <a:lnTo>
                  <a:pt x="155" y="36"/>
                </a:lnTo>
                <a:lnTo>
                  <a:pt x="157" y="40"/>
                </a:lnTo>
                <a:lnTo>
                  <a:pt x="157" y="44"/>
                </a:lnTo>
                <a:lnTo>
                  <a:pt x="158" y="49"/>
                </a:lnTo>
                <a:lnTo>
                  <a:pt x="158" y="207"/>
                </a:lnTo>
                <a:close/>
                <a:moveTo>
                  <a:pt x="127" y="128"/>
                </a:moveTo>
                <a:lnTo>
                  <a:pt x="121" y="129"/>
                </a:lnTo>
                <a:lnTo>
                  <a:pt x="116" y="130"/>
                </a:lnTo>
                <a:lnTo>
                  <a:pt x="111" y="133"/>
                </a:lnTo>
                <a:lnTo>
                  <a:pt x="106" y="134"/>
                </a:lnTo>
                <a:lnTo>
                  <a:pt x="101" y="135"/>
                </a:lnTo>
                <a:lnTo>
                  <a:pt x="96" y="136"/>
                </a:lnTo>
                <a:lnTo>
                  <a:pt x="91" y="136"/>
                </a:lnTo>
                <a:lnTo>
                  <a:pt x="86" y="138"/>
                </a:lnTo>
                <a:lnTo>
                  <a:pt x="80" y="139"/>
                </a:lnTo>
                <a:lnTo>
                  <a:pt x="75" y="140"/>
                </a:lnTo>
                <a:lnTo>
                  <a:pt x="70" y="142"/>
                </a:lnTo>
                <a:lnTo>
                  <a:pt x="66" y="142"/>
                </a:lnTo>
                <a:lnTo>
                  <a:pt x="62" y="143"/>
                </a:lnTo>
                <a:lnTo>
                  <a:pt x="58" y="144"/>
                </a:lnTo>
                <a:lnTo>
                  <a:pt x="54" y="145"/>
                </a:lnTo>
                <a:lnTo>
                  <a:pt x="51" y="148"/>
                </a:lnTo>
                <a:lnTo>
                  <a:pt x="49" y="148"/>
                </a:lnTo>
                <a:lnTo>
                  <a:pt x="48" y="149"/>
                </a:lnTo>
                <a:lnTo>
                  <a:pt x="47" y="151"/>
                </a:lnTo>
                <a:lnTo>
                  <a:pt x="45" y="152"/>
                </a:lnTo>
                <a:lnTo>
                  <a:pt x="43" y="153"/>
                </a:lnTo>
                <a:lnTo>
                  <a:pt x="42" y="154"/>
                </a:lnTo>
                <a:lnTo>
                  <a:pt x="40" y="156"/>
                </a:lnTo>
                <a:lnTo>
                  <a:pt x="39" y="158"/>
                </a:lnTo>
                <a:lnTo>
                  <a:pt x="38" y="160"/>
                </a:lnTo>
                <a:lnTo>
                  <a:pt x="36" y="162"/>
                </a:lnTo>
                <a:lnTo>
                  <a:pt x="35" y="165"/>
                </a:lnTo>
                <a:lnTo>
                  <a:pt x="34" y="167"/>
                </a:lnTo>
                <a:lnTo>
                  <a:pt x="33" y="170"/>
                </a:lnTo>
                <a:lnTo>
                  <a:pt x="32" y="174"/>
                </a:lnTo>
                <a:lnTo>
                  <a:pt x="32" y="176"/>
                </a:lnTo>
                <a:lnTo>
                  <a:pt x="32" y="180"/>
                </a:lnTo>
                <a:lnTo>
                  <a:pt x="33" y="194"/>
                </a:lnTo>
                <a:lnTo>
                  <a:pt x="37" y="205"/>
                </a:lnTo>
                <a:lnTo>
                  <a:pt x="44" y="212"/>
                </a:lnTo>
                <a:lnTo>
                  <a:pt x="53" y="217"/>
                </a:lnTo>
                <a:lnTo>
                  <a:pt x="62" y="220"/>
                </a:lnTo>
                <a:lnTo>
                  <a:pt x="65" y="221"/>
                </a:lnTo>
                <a:lnTo>
                  <a:pt x="86" y="217"/>
                </a:lnTo>
                <a:lnTo>
                  <a:pt x="102" y="208"/>
                </a:lnTo>
                <a:lnTo>
                  <a:pt x="114" y="197"/>
                </a:lnTo>
                <a:lnTo>
                  <a:pt x="122" y="185"/>
                </a:lnTo>
                <a:lnTo>
                  <a:pt x="126" y="176"/>
                </a:lnTo>
                <a:lnTo>
                  <a:pt x="127" y="175"/>
                </a:lnTo>
                <a:lnTo>
                  <a:pt x="127" y="12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52" name="Rectangle 347"/>
          <p:cNvSpPr>
            <a:spLocks noChangeArrowheads="1"/>
          </p:cNvSpPr>
          <p:nvPr/>
        </p:nvSpPr>
        <p:spPr bwMode="auto">
          <a:xfrm>
            <a:off x="8607425" y="5145088"/>
            <a:ext cx="14288" cy="1301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53" name="Freeform 348"/>
          <p:cNvSpPr>
            <a:spLocks noEditPoints="1"/>
          </p:cNvSpPr>
          <p:nvPr/>
        </p:nvSpPr>
        <p:spPr bwMode="auto">
          <a:xfrm>
            <a:off x="8637588" y="5178425"/>
            <a:ext cx="84137" cy="101600"/>
          </a:xfrm>
          <a:custGeom>
            <a:avLst/>
            <a:gdLst>
              <a:gd name="T0" fmla="*/ 2147483647 w 171"/>
              <a:gd name="T1" fmla="*/ 2147483647 h 256"/>
              <a:gd name="T2" fmla="*/ 2147483647 w 171"/>
              <a:gd name="T3" fmla="*/ 2147483647 h 256"/>
              <a:gd name="T4" fmla="*/ 2147483647 w 171"/>
              <a:gd name="T5" fmla="*/ 2147483647 h 256"/>
              <a:gd name="T6" fmla="*/ 2147483647 w 171"/>
              <a:gd name="T7" fmla="*/ 2147483647 h 256"/>
              <a:gd name="T8" fmla="*/ 2147483647 w 171"/>
              <a:gd name="T9" fmla="*/ 2147483647 h 256"/>
              <a:gd name="T10" fmla="*/ 2147483647 w 171"/>
              <a:gd name="T11" fmla="*/ 2147483647 h 256"/>
              <a:gd name="T12" fmla="*/ 2147483647 w 171"/>
              <a:gd name="T13" fmla="*/ 2147483647 h 256"/>
              <a:gd name="T14" fmla="*/ 2147483647 w 171"/>
              <a:gd name="T15" fmla="*/ 2147483647 h 256"/>
              <a:gd name="T16" fmla="*/ 2147483647 w 171"/>
              <a:gd name="T17" fmla="*/ 2147483647 h 256"/>
              <a:gd name="T18" fmla="*/ 2147483647 w 171"/>
              <a:gd name="T19" fmla="*/ 2147483647 h 256"/>
              <a:gd name="T20" fmla="*/ 2147483647 w 171"/>
              <a:gd name="T21" fmla="*/ 2147483647 h 256"/>
              <a:gd name="T22" fmla="*/ 2147483647 w 171"/>
              <a:gd name="T23" fmla="*/ 2147483647 h 256"/>
              <a:gd name="T24" fmla="*/ 2147483647 w 171"/>
              <a:gd name="T25" fmla="*/ 2147483647 h 256"/>
              <a:gd name="T26" fmla="*/ 2147483647 w 171"/>
              <a:gd name="T27" fmla="*/ 2147483647 h 256"/>
              <a:gd name="T28" fmla="*/ 2147483647 w 171"/>
              <a:gd name="T29" fmla="*/ 2147483647 h 256"/>
              <a:gd name="T30" fmla="*/ 2147483647 w 171"/>
              <a:gd name="T31" fmla="*/ 2147483647 h 256"/>
              <a:gd name="T32" fmla="*/ 2147483647 w 171"/>
              <a:gd name="T33" fmla="*/ 2147483647 h 256"/>
              <a:gd name="T34" fmla="*/ 2147483647 w 171"/>
              <a:gd name="T35" fmla="*/ 2147483647 h 256"/>
              <a:gd name="T36" fmla="*/ 2147483647 w 171"/>
              <a:gd name="T37" fmla="*/ 2147483647 h 256"/>
              <a:gd name="T38" fmla="*/ 2147483647 w 171"/>
              <a:gd name="T39" fmla="*/ 2147483647 h 256"/>
              <a:gd name="T40" fmla="*/ 2147483647 w 171"/>
              <a:gd name="T41" fmla="*/ 2147483647 h 256"/>
              <a:gd name="T42" fmla="*/ 2147483647 w 171"/>
              <a:gd name="T43" fmla="*/ 2147483647 h 256"/>
              <a:gd name="T44" fmla="*/ 2147483647 w 171"/>
              <a:gd name="T45" fmla="*/ 2147483647 h 256"/>
              <a:gd name="T46" fmla="*/ 2147483647 w 171"/>
              <a:gd name="T47" fmla="*/ 2147483647 h 256"/>
              <a:gd name="T48" fmla="*/ 2147483647 w 171"/>
              <a:gd name="T49" fmla="*/ 2147483647 h 256"/>
              <a:gd name="T50" fmla="*/ 2147483647 w 171"/>
              <a:gd name="T51" fmla="*/ 2147483647 h 256"/>
              <a:gd name="T52" fmla="*/ 2147483647 w 171"/>
              <a:gd name="T53" fmla="*/ 2147483647 h 256"/>
              <a:gd name="T54" fmla="*/ 0 w 171"/>
              <a:gd name="T55" fmla="*/ 2147483647 h 256"/>
              <a:gd name="T56" fmla="*/ 0 w 171"/>
              <a:gd name="T57" fmla="*/ 2147483647 h 256"/>
              <a:gd name="T58" fmla="*/ 2147483647 w 171"/>
              <a:gd name="T59" fmla="*/ 2147483647 h 256"/>
              <a:gd name="T60" fmla="*/ 2147483647 w 171"/>
              <a:gd name="T61" fmla="*/ 2147483647 h 256"/>
              <a:gd name="T62" fmla="*/ 2147483647 w 171"/>
              <a:gd name="T63" fmla="*/ 2147483647 h 256"/>
              <a:gd name="T64" fmla="*/ 2147483647 w 171"/>
              <a:gd name="T65" fmla="*/ 2147483647 h 256"/>
              <a:gd name="T66" fmla="*/ 2147483647 w 171"/>
              <a:gd name="T67" fmla="*/ 2147483647 h 256"/>
              <a:gd name="T68" fmla="*/ 2147483647 w 171"/>
              <a:gd name="T69" fmla="*/ 2147483647 h 256"/>
              <a:gd name="T70" fmla="*/ 2147483647 w 171"/>
              <a:gd name="T71" fmla="*/ 0 h 256"/>
              <a:gd name="T72" fmla="*/ 2147483647 w 171"/>
              <a:gd name="T73" fmla="*/ 2147483647 h 256"/>
              <a:gd name="T74" fmla="*/ 2147483647 w 171"/>
              <a:gd name="T75" fmla="*/ 2147483647 h 256"/>
              <a:gd name="T76" fmla="*/ 2147483647 w 171"/>
              <a:gd name="T77" fmla="*/ 2147483647 h 256"/>
              <a:gd name="T78" fmla="*/ 2147483647 w 171"/>
              <a:gd name="T79" fmla="*/ 2147483647 h 256"/>
              <a:gd name="T80" fmla="*/ 2147483647 w 171"/>
              <a:gd name="T81" fmla="*/ 2147483647 h 256"/>
              <a:gd name="T82" fmla="*/ 2147483647 w 171"/>
              <a:gd name="T83" fmla="*/ 2147483647 h 256"/>
              <a:gd name="T84" fmla="*/ 2147483647 w 171"/>
              <a:gd name="T85" fmla="*/ 2147483647 h 256"/>
              <a:gd name="T86" fmla="*/ 2147483647 w 171"/>
              <a:gd name="T87" fmla="*/ 2147483647 h 256"/>
              <a:gd name="T88" fmla="*/ 2147483647 w 171"/>
              <a:gd name="T89" fmla="*/ 2147483647 h 256"/>
              <a:gd name="T90" fmla="*/ 2147483647 w 171"/>
              <a:gd name="T91" fmla="*/ 2147483647 h 256"/>
              <a:gd name="T92" fmla="*/ 2147483647 w 171"/>
              <a:gd name="T93" fmla="*/ 2147483647 h 256"/>
              <a:gd name="T94" fmla="*/ 2147483647 w 171"/>
              <a:gd name="T95" fmla="*/ 2147483647 h 256"/>
              <a:gd name="T96" fmla="*/ 2147483647 w 171"/>
              <a:gd name="T97" fmla="*/ 2147483647 h 256"/>
              <a:gd name="T98" fmla="*/ 2147483647 w 171"/>
              <a:gd name="T99" fmla="*/ 2147483647 h 256"/>
              <a:gd name="T100" fmla="*/ 2147483647 w 171"/>
              <a:gd name="T101" fmla="*/ 2147483647 h 256"/>
              <a:gd name="T102" fmla="*/ 2147483647 w 171"/>
              <a:gd name="T103" fmla="*/ 2147483647 h 256"/>
              <a:gd name="T104" fmla="*/ 2147483647 w 171"/>
              <a:gd name="T105" fmla="*/ 2147483647 h 256"/>
              <a:gd name="T106" fmla="*/ 2147483647 w 171"/>
              <a:gd name="T107" fmla="*/ 2147483647 h 256"/>
              <a:gd name="T108" fmla="*/ 2147483647 w 171"/>
              <a:gd name="T109" fmla="*/ 2147483647 h 256"/>
              <a:gd name="T110" fmla="*/ 2147483647 w 171"/>
              <a:gd name="T111" fmla="*/ 2147483647 h 256"/>
              <a:gd name="T112" fmla="*/ 2147483647 w 171"/>
              <a:gd name="T113" fmla="*/ 2147483647 h 256"/>
              <a:gd name="T114" fmla="*/ 2147483647 w 171"/>
              <a:gd name="T115" fmla="*/ 2147483647 h 256"/>
              <a:gd name="T116" fmla="*/ 2147483647 w 171"/>
              <a:gd name="T117" fmla="*/ 2147483647 h 256"/>
              <a:gd name="T118" fmla="*/ 2147483647 w 171"/>
              <a:gd name="T119" fmla="*/ 2147483647 h 256"/>
              <a:gd name="T120" fmla="*/ 2147483647 w 171"/>
              <a:gd name="T121" fmla="*/ 2147483647 h 2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1" h="256">
                <a:moveTo>
                  <a:pt x="32" y="141"/>
                </a:moveTo>
                <a:lnTo>
                  <a:pt x="31" y="144"/>
                </a:lnTo>
                <a:lnTo>
                  <a:pt x="31" y="146"/>
                </a:lnTo>
                <a:lnTo>
                  <a:pt x="31" y="150"/>
                </a:lnTo>
                <a:lnTo>
                  <a:pt x="31" y="153"/>
                </a:lnTo>
                <a:lnTo>
                  <a:pt x="31" y="155"/>
                </a:lnTo>
                <a:lnTo>
                  <a:pt x="32" y="158"/>
                </a:lnTo>
                <a:lnTo>
                  <a:pt x="32" y="162"/>
                </a:lnTo>
                <a:lnTo>
                  <a:pt x="33" y="164"/>
                </a:lnTo>
                <a:lnTo>
                  <a:pt x="33" y="167"/>
                </a:lnTo>
                <a:lnTo>
                  <a:pt x="34" y="171"/>
                </a:lnTo>
                <a:lnTo>
                  <a:pt x="35" y="173"/>
                </a:lnTo>
                <a:lnTo>
                  <a:pt x="36" y="177"/>
                </a:lnTo>
                <a:lnTo>
                  <a:pt x="37" y="181"/>
                </a:lnTo>
                <a:lnTo>
                  <a:pt x="39" y="184"/>
                </a:lnTo>
                <a:lnTo>
                  <a:pt x="41" y="188"/>
                </a:lnTo>
                <a:lnTo>
                  <a:pt x="43" y="193"/>
                </a:lnTo>
                <a:lnTo>
                  <a:pt x="44" y="194"/>
                </a:lnTo>
                <a:lnTo>
                  <a:pt x="46" y="197"/>
                </a:lnTo>
                <a:lnTo>
                  <a:pt x="47" y="199"/>
                </a:lnTo>
                <a:lnTo>
                  <a:pt x="49" y="202"/>
                </a:lnTo>
                <a:lnTo>
                  <a:pt x="52" y="204"/>
                </a:lnTo>
                <a:lnTo>
                  <a:pt x="54" y="207"/>
                </a:lnTo>
                <a:lnTo>
                  <a:pt x="57" y="209"/>
                </a:lnTo>
                <a:lnTo>
                  <a:pt x="59" y="211"/>
                </a:lnTo>
                <a:lnTo>
                  <a:pt x="62" y="213"/>
                </a:lnTo>
                <a:lnTo>
                  <a:pt x="64" y="215"/>
                </a:lnTo>
                <a:lnTo>
                  <a:pt x="67" y="216"/>
                </a:lnTo>
                <a:lnTo>
                  <a:pt x="70" y="217"/>
                </a:lnTo>
                <a:lnTo>
                  <a:pt x="74" y="218"/>
                </a:lnTo>
                <a:lnTo>
                  <a:pt x="77" y="220"/>
                </a:lnTo>
                <a:lnTo>
                  <a:pt x="81" y="220"/>
                </a:lnTo>
                <a:lnTo>
                  <a:pt x="85" y="221"/>
                </a:lnTo>
                <a:lnTo>
                  <a:pt x="92" y="220"/>
                </a:lnTo>
                <a:lnTo>
                  <a:pt x="98" y="218"/>
                </a:lnTo>
                <a:lnTo>
                  <a:pt x="103" y="217"/>
                </a:lnTo>
                <a:lnTo>
                  <a:pt x="108" y="215"/>
                </a:lnTo>
                <a:lnTo>
                  <a:pt x="112" y="212"/>
                </a:lnTo>
                <a:lnTo>
                  <a:pt x="116" y="208"/>
                </a:lnTo>
                <a:lnTo>
                  <a:pt x="119" y="204"/>
                </a:lnTo>
                <a:lnTo>
                  <a:pt x="122" y="200"/>
                </a:lnTo>
                <a:lnTo>
                  <a:pt x="125" y="197"/>
                </a:lnTo>
                <a:lnTo>
                  <a:pt x="127" y="193"/>
                </a:lnTo>
                <a:lnTo>
                  <a:pt x="130" y="189"/>
                </a:lnTo>
                <a:lnTo>
                  <a:pt x="131" y="185"/>
                </a:lnTo>
                <a:lnTo>
                  <a:pt x="133" y="181"/>
                </a:lnTo>
                <a:lnTo>
                  <a:pt x="134" y="177"/>
                </a:lnTo>
                <a:lnTo>
                  <a:pt x="135" y="175"/>
                </a:lnTo>
                <a:lnTo>
                  <a:pt x="136" y="172"/>
                </a:lnTo>
                <a:lnTo>
                  <a:pt x="166" y="172"/>
                </a:lnTo>
                <a:lnTo>
                  <a:pt x="165" y="175"/>
                </a:lnTo>
                <a:lnTo>
                  <a:pt x="164" y="177"/>
                </a:lnTo>
                <a:lnTo>
                  <a:pt x="164" y="180"/>
                </a:lnTo>
                <a:lnTo>
                  <a:pt x="163" y="182"/>
                </a:lnTo>
                <a:lnTo>
                  <a:pt x="163" y="185"/>
                </a:lnTo>
                <a:lnTo>
                  <a:pt x="162" y="189"/>
                </a:lnTo>
                <a:lnTo>
                  <a:pt x="161" y="191"/>
                </a:lnTo>
                <a:lnTo>
                  <a:pt x="160" y="194"/>
                </a:lnTo>
                <a:lnTo>
                  <a:pt x="159" y="198"/>
                </a:lnTo>
                <a:lnTo>
                  <a:pt x="158" y="200"/>
                </a:lnTo>
                <a:lnTo>
                  <a:pt x="157" y="203"/>
                </a:lnTo>
                <a:lnTo>
                  <a:pt x="156" y="207"/>
                </a:lnTo>
                <a:lnTo>
                  <a:pt x="154" y="209"/>
                </a:lnTo>
                <a:lnTo>
                  <a:pt x="153" y="213"/>
                </a:lnTo>
                <a:lnTo>
                  <a:pt x="151" y="216"/>
                </a:lnTo>
                <a:lnTo>
                  <a:pt x="149" y="220"/>
                </a:lnTo>
                <a:lnTo>
                  <a:pt x="146" y="224"/>
                </a:lnTo>
                <a:lnTo>
                  <a:pt x="143" y="227"/>
                </a:lnTo>
                <a:lnTo>
                  <a:pt x="140" y="231"/>
                </a:lnTo>
                <a:lnTo>
                  <a:pt x="137" y="235"/>
                </a:lnTo>
                <a:lnTo>
                  <a:pt x="133" y="238"/>
                </a:lnTo>
                <a:lnTo>
                  <a:pt x="130" y="242"/>
                </a:lnTo>
                <a:lnTo>
                  <a:pt x="125" y="244"/>
                </a:lnTo>
                <a:lnTo>
                  <a:pt x="121" y="247"/>
                </a:lnTo>
                <a:lnTo>
                  <a:pt x="117" y="248"/>
                </a:lnTo>
                <a:lnTo>
                  <a:pt x="113" y="251"/>
                </a:lnTo>
                <a:lnTo>
                  <a:pt x="108" y="252"/>
                </a:lnTo>
                <a:lnTo>
                  <a:pt x="104" y="253"/>
                </a:lnTo>
                <a:lnTo>
                  <a:pt x="99" y="254"/>
                </a:lnTo>
                <a:lnTo>
                  <a:pt x="95" y="254"/>
                </a:lnTo>
                <a:lnTo>
                  <a:pt x="89" y="254"/>
                </a:lnTo>
                <a:lnTo>
                  <a:pt x="85" y="256"/>
                </a:lnTo>
                <a:lnTo>
                  <a:pt x="80" y="254"/>
                </a:lnTo>
                <a:lnTo>
                  <a:pt x="75" y="254"/>
                </a:lnTo>
                <a:lnTo>
                  <a:pt x="71" y="253"/>
                </a:lnTo>
                <a:lnTo>
                  <a:pt x="66" y="253"/>
                </a:lnTo>
                <a:lnTo>
                  <a:pt x="62" y="252"/>
                </a:lnTo>
                <a:lnTo>
                  <a:pt x="58" y="249"/>
                </a:lnTo>
                <a:lnTo>
                  <a:pt x="53" y="248"/>
                </a:lnTo>
                <a:lnTo>
                  <a:pt x="48" y="245"/>
                </a:lnTo>
                <a:lnTo>
                  <a:pt x="44" y="243"/>
                </a:lnTo>
                <a:lnTo>
                  <a:pt x="40" y="240"/>
                </a:lnTo>
                <a:lnTo>
                  <a:pt x="36" y="236"/>
                </a:lnTo>
                <a:lnTo>
                  <a:pt x="32" y="233"/>
                </a:lnTo>
                <a:lnTo>
                  <a:pt x="28" y="229"/>
                </a:lnTo>
                <a:lnTo>
                  <a:pt x="25" y="225"/>
                </a:lnTo>
                <a:lnTo>
                  <a:pt x="22" y="220"/>
                </a:lnTo>
                <a:lnTo>
                  <a:pt x="19" y="216"/>
                </a:lnTo>
                <a:lnTo>
                  <a:pt x="16" y="212"/>
                </a:lnTo>
                <a:lnTo>
                  <a:pt x="14" y="207"/>
                </a:lnTo>
                <a:lnTo>
                  <a:pt x="11" y="203"/>
                </a:lnTo>
                <a:lnTo>
                  <a:pt x="10" y="198"/>
                </a:lnTo>
                <a:lnTo>
                  <a:pt x="8" y="193"/>
                </a:lnTo>
                <a:lnTo>
                  <a:pt x="7" y="188"/>
                </a:lnTo>
                <a:lnTo>
                  <a:pt x="5" y="182"/>
                </a:lnTo>
                <a:lnTo>
                  <a:pt x="4" y="177"/>
                </a:lnTo>
                <a:lnTo>
                  <a:pt x="3" y="171"/>
                </a:lnTo>
                <a:lnTo>
                  <a:pt x="2" y="164"/>
                </a:lnTo>
                <a:lnTo>
                  <a:pt x="1" y="158"/>
                </a:lnTo>
                <a:lnTo>
                  <a:pt x="1" y="153"/>
                </a:lnTo>
                <a:lnTo>
                  <a:pt x="0" y="146"/>
                </a:lnTo>
                <a:lnTo>
                  <a:pt x="0" y="140"/>
                </a:lnTo>
                <a:lnTo>
                  <a:pt x="0" y="134"/>
                </a:lnTo>
                <a:lnTo>
                  <a:pt x="0" y="127"/>
                </a:lnTo>
                <a:lnTo>
                  <a:pt x="0" y="120"/>
                </a:lnTo>
                <a:lnTo>
                  <a:pt x="0" y="113"/>
                </a:lnTo>
                <a:lnTo>
                  <a:pt x="0" y="107"/>
                </a:lnTo>
                <a:lnTo>
                  <a:pt x="1" y="100"/>
                </a:lnTo>
                <a:lnTo>
                  <a:pt x="2" y="94"/>
                </a:lnTo>
                <a:lnTo>
                  <a:pt x="3" y="89"/>
                </a:lnTo>
                <a:lnTo>
                  <a:pt x="4" y="82"/>
                </a:lnTo>
                <a:lnTo>
                  <a:pt x="5" y="76"/>
                </a:lnTo>
                <a:lnTo>
                  <a:pt x="7" y="71"/>
                </a:lnTo>
                <a:lnTo>
                  <a:pt x="9" y="64"/>
                </a:lnTo>
                <a:lnTo>
                  <a:pt x="11" y="59"/>
                </a:lnTo>
                <a:lnTo>
                  <a:pt x="14" y="54"/>
                </a:lnTo>
                <a:lnTo>
                  <a:pt x="16" y="49"/>
                </a:lnTo>
                <a:lnTo>
                  <a:pt x="18" y="44"/>
                </a:lnTo>
                <a:lnTo>
                  <a:pt x="21" y="40"/>
                </a:lnTo>
                <a:lnTo>
                  <a:pt x="24" y="36"/>
                </a:lnTo>
                <a:lnTo>
                  <a:pt x="27" y="31"/>
                </a:lnTo>
                <a:lnTo>
                  <a:pt x="31" y="26"/>
                </a:lnTo>
                <a:lnTo>
                  <a:pt x="35" y="22"/>
                </a:lnTo>
                <a:lnTo>
                  <a:pt x="39" y="18"/>
                </a:lnTo>
                <a:lnTo>
                  <a:pt x="43" y="14"/>
                </a:lnTo>
                <a:lnTo>
                  <a:pt x="48" y="12"/>
                </a:lnTo>
                <a:lnTo>
                  <a:pt x="53" y="9"/>
                </a:lnTo>
                <a:lnTo>
                  <a:pt x="57" y="6"/>
                </a:lnTo>
                <a:lnTo>
                  <a:pt x="62" y="5"/>
                </a:lnTo>
                <a:lnTo>
                  <a:pt x="66" y="3"/>
                </a:lnTo>
                <a:lnTo>
                  <a:pt x="70" y="1"/>
                </a:lnTo>
                <a:lnTo>
                  <a:pt x="75" y="1"/>
                </a:lnTo>
                <a:lnTo>
                  <a:pt x="79" y="0"/>
                </a:lnTo>
                <a:lnTo>
                  <a:pt x="83" y="0"/>
                </a:lnTo>
                <a:lnTo>
                  <a:pt x="87" y="0"/>
                </a:lnTo>
                <a:lnTo>
                  <a:pt x="93" y="1"/>
                </a:lnTo>
                <a:lnTo>
                  <a:pt x="97" y="1"/>
                </a:lnTo>
                <a:lnTo>
                  <a:pt x="101" y="1"/>
                </a:lnTo>
                <a:lnTo>
                  <a:pt x="105" y="3"/>
                </a:lnTo>
                <a:lnTo>
                  <a:pt x="109" y="4"/>
                </a:lnTo>
                <a:lnTo>
                  <a:pt x="113" y="5"/>
                </a:lnTo>
                <a:lnTo>
                  <a:pt x="117" y="6"/>
                </a:lnTo>
                <a:lnTo>
                  <a:pt x="121" y="9"/>
                </a:lnTo>
                <a:lnTo>
                  <a:pt x="125" y="12"/>
                </a:lnTo>
                <a:lnTo>
                  <a:pt x="128" y="13"/>
                </a:lnTo>
                <a:lnTo>
                  <a:pt x="132" y="15"/>
                </a:lnTo>
                <a:lnTo>
                  <a:pt x="136" y="18"/>
                </a:lnTo>
                <a:lnTo>
                  <a:pt x="139" y="22"/>
                </a:lnTo>
                <a:lnTo>
                  <a:pt x="141" y="24"/>
                </a:lnTo>
                <a:lnTo>
                  <a:pt x="144" y="27"/>
                </a:lnTo>
                <a:lnTo>
                  <a:pt x="146" y="31"/>
                </a:lnTo>
                <a:lnTo>
                  <a:pt x="149" y="35"/>
                </a:lnTo>
                <a:lnTo>
                  <a:pt x="152" y="41"/>
                </a:lnTo>
                <a:lnTo>
                  <a:pt x="155" y="46"/>
                </a:lnTo>
                <a:lnTo>
                  <a:pt x="158" y="53"/>
                </a:lnTo>
                <a:lnTo>
                  <a:pt x="160" y="59"/>
                </a:lnTo>
                <a:lnTo>
                  <a:pt x="162" y="66"/>
                </a:lnTo>
                <a:lnTo>
                  <a:pt x="164" y="72"/>
                </a:lnTo>
                <a:lnTo>
                  <a:pt x="165" y="77"/>
                </a:lnTo>
                <a:lnTo>
                  <a:pt x="166" y="84"/>
                </a:lnTo>
                <a:lnTo>
                  <a:pt x="167" y="90"/>
                </a:lnTo>
                <a:lnTo>
                  <a:pt x="169" y="96"/>
                </a:lnTo>
                <a:lnTo>
                  <a:pt x="169" y="104"/>
                </a:lnTo>
                <a:lnTo>
                  <a:pt x="170" y="111"/>
                </a:lnTo>
                <a:lnTo>
                  <a:pt x="170" y="118"/>
                </a:lnTo>
                <a:lnTo>
                  <a:pt x="170" y="125"/>
                </a:lnTo>
                <a:lnTo>
                  <a:pt x="170" y="132"/>
                </a:lnTo>
                <a:lnTo>
                  <a:pt x="171" y="141"/>
                </a:lnTo>
                <a:lnTo>
                  <a:pt x="32" y="141"/>
                </a:lnTo>
                <a:close/>
                <a:moveTo>
                  <a:pt x="138" y="108"/>
                </a:moveTo>
                <a:lnTo>
                  <a:pt x="138" y="103"/>
                </a:lnTo>
                <a:lnTo>
                  <a:pt x="137" y="99"/>
                </a:lnTo>
                <a:lnTo>
                  <a:pt x="137" y="94"/>
                </a:lnTo>
                <a:lnTo>
                  <a:pt x="136" y="90"/>
                </a:lnTo>
                <a:lnTo>
                  <a:pt x="136" y="86"/>
                </a:lnTo>
                <a:lnTo>
                  <a:pt x="135" y="81"/>
                </a:lnTo>
                <a:lnTo>
                  <a:pt x="134" y="77"/>
                </a:lnTo>
                <a:lnTo>
                  <a:pt x="133" y="73"/>
                </a:lnTo>
                <a:lnTo>
                  <a:pt x="132" y="69"/>
                </a:lnTo>
                <a:lnTo>
                  <a:pt x="130" y="67"/>
                </a:lnTo>
                <a:lnTo>
                  <a:pt x="128" y="63"/>
                </a:lnTo>
                <a:lnTo>
                  <a:pt x="127" y="60"/>
                </a:lnTo>
                <a:lnTo>
                  <a:pt x="126" y="58"/>
                </a:lnTo>
                <a:lnTo>
                  <a:pt x="125" y="55"/>
                </a:lnTo>
                <a:lnTo>
                  <a:pt x="123" y="54"/>
                </a:lnTo>
                <a:lnTo>
                  <a:pt x="123" y="53"/>
                </a:lnTo>
                <a:lnTo>
                  <a:pt x="122" y="50"/>
                </a:lnTo>
                <a:lnTo>
                  <a:pt x="121" y="49"/>
                </a:lnTo>
                <a:lnTo>
                  <a:pt x="120" y="46"/>
                </a:lnTo>
                <a:lnTo>
                  <a:pt x="118" y="45"/>
                </a:lnTo>
                <a:lnTo>
                  <a:pt x="117" y="42"/>
                </a:lnTo>
                <a:lnTo>
                  <a:pt x="115" y="41"/>
                </a:lnTo>
                <a:lnTo>
                  <a:pt x="113" y="40"/>
                </a:lnTo>
                <a:lnTo>
                  <a:pt x="111" y="39"/>
                </a:lnTo>
                <a:lnTo>
                  <a:pt x="109" y="37"/>
                </a:lnTo>
                <a:lnTo>
                  <a:pt x="107" y="36"/>
                </a:lnTo>
                <a:lnTo>
                  <a:pt x="104" y="35"/>
                </a:lnTo>
                <a:lnTo>
                  <a:pt x="102" y="33"/>
                </a:lnTo>
                <a:lnTo>
                  <a:pt x="99" y="33"/>
                </a:lnTo>
                <a:lnTo>
                  <a:pt x="97" y="32"/>
                </a:lnTo>
                <a:lnTo>
                  <a:pt x="94" y="32"/>
                </a:lnTo>
                <a:lnTo>
                  <a:pt x="92" y="32"/>
                </a:lnTo>
                <a:lnTo>
                  <a:pt x="88" y="31"/>
                </a:lnTo>
                <a:lnTo>
                  <a:pt x="85" y="31"/>
                </a:lnTo>
                <a:lnTo>
                  <a:pt x="82" y="31"/>
                </a:lnTo>
                <a:lnTo>
                  <a:pt x="79" y="31"/>
                </a:lnTo>
                <a:lnTo>
                  <a:pt x="76" y="32"/>
                </a:lnTo>
                <a:lnTo>
                  <a:pt x="74" y="32"/>
                </a:lnTo>
                <a:lnTo>
                  <a:pt x="71" y="33"/>
                </a:lnTo>
                <a:lnTo>
                  <a:pt x="68" y="35"/>
                </a:lnTo>
                <a:lnTo>
                  <a:pt x="65" y="36"/>
                </a:lnTo>
                <a:lnTo>
                  <a:pt x="63" y="37"/>
                </a:lnTo>
                <a:lnTo>
                  <a:pt x="60" y="40"/>
                </a:lnTo>
                <a:lnTo>
                  <a:pt x="58" y="41"/>
                </a:lnTo>
                <a:lnTo>
                  <a:pt x="56" y="44"/>
                </a:lnTo>
                <a:lnTo>
                  <a:pt x="54" y="46"/>
                </a:lnTo>
                <a:lnTo>
                  <a:pt x="50" y="49"/>
                </a:lnTo>
                <a:lnTo>
                  <a:pt x="49" y="53"/>
                </a:lnTo>
                <a:lnTo>
                  <a:pt x="48" y="53"/>
                </a:lnTo>
                <a:lnTo>
                  <a:pt x="47" y="55"/>
                </a:lnTo>
                <a:lnTo>
                  <a:pt x="46" y="57"/>
                </a:lnTo>
                <a:lnTo>
                  <a:pt x="44" y="59"/>
                </a:lnTo>
                <a:lnTo>
                  <a:pt x="43" y="62"/>
                </a:lnTo>
                <a:lnTo>
                  <a:pt x="42" y="66"/>
                </a:lnTo>
                <a:lnTo>
                  <a:pt x="41" y="69"/>
                </a:lnTo>
                <a:lnTo>
                  <a:pt x="39" y="72"/>
                </a:lnTo>
                <a:lnTo>
                  <a:pt x="38" y="76"/>
                </a:lnTo>
                <a:lnTo>
                  <a:pt x="37" y="81"/>
                </a:lnTo>
                <a:lnTo>
                  <a:pt x="36" y="85"/>
                </a:lnTo>
                <a:lnTo>
                  <a:pt x="35" y="89"/>
                </a:lnTo>
                <a:lnTo>
                  <a:pt x="34" y="94"/>
                </a:lnTo>
                <a:lnTo>
                  <a:pt x="33" y="98"/>
                </a:lnTo>
                <a:lnTo>
                  <a:pt x="33" y="103"/>
                </a:lnTo>
                <a:lnTo>
                  <a:pt x="33" y="108"/>
                </a:lnTo>
                <a:lnTo>
                  <a:pt x="138" y="10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654" name="Rectangle 349"/>
          <p:cNvSpPr>
            <a:spLocks noChangeArrowheads="1"/>
          </p:cNvSpPr>
          <p:nvPr/>
        </p:nvSpPr>
        <p:spPr bwMode="auto">
          <a:xfrm>
            <a:off x="5638800" y="2498725"/>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A306</a:t>
            </a:r>
          </a:p>
        </p:txBody>
      </p:sp>
      <p:sp>
        <p:nvSpPr>
          <p:cNvPr id="26655" name="Rectangle 350"/>
          <p:cNvSpPr>
            <a:spLocks noChangeArrowheads="1"/>
          </p:cNvSpPr>
          <p:nvPr/>
        </p:nvSpPr>
        <p:spPr bwMode="auto">
          <a:xfrm>
            <a:off x="6207125" y="3641725"/>
            <a:ext cx="73025" cy="1127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56" name="Rectangle 351"/>
          <p:cNvSpPr>
            <a:spLocks noChangeArrowheads="1"/>
          </p:cNvSpPr>
          <p:nvPr/>
        </p:nvSpPr>
        <p:spPr bwMode="auto">
          <a:xfrm>
            <a:off x="6096000" y="3641725"/>
            <a:ext cx="76200" cy="1127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57" name="Rectangle 352"/>
          <p:cNvSpPr>
            <a:spLocks noChangeArrowheads="1"/>
          </p:cNvSpPr>
          <p:nvPr/>
        </p:nvSpPr>
        <p:spPr bwMode="auto">
          <a:xfrm>
            <a:off x="6016625" y="3641725"/>
            <a:ext cx="42863" cy="1127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58" name="Rectangle 353"/>
          <p:cNvSpPr>
            <a:spLocks noChangeArrowheads="1"/>
          </p:cNvSpPr>
          <p:nvPr/>
        </p:nvSpPr>
        <p:spPr bwMode="auto">
          <a:xfrm>
            <a:off x="5942013" y="3641725"/>
            <a:ext cx="33337" cy="1127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59" name="Rectangle 354"/>
          <p:cNvSpPr>
            <a:spLocks noChangeArrowheads="1"/>
          </p:cNvSpPr>
          <p:nvPr/>
        </p:nvSpPr>
        <p:spPr bwMode="auto">
          <a:xfrm>
            <a:off x="5878513" y="3641725"/>
            <a:ext cx="9525" cy="1127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660" name="Rectangle 355"/>
          <p:cNvSpPr>
            <a:spLocks noChangeArrowheads="1"/>
          </p:cNvSpPr>
          <p:nvPr/>
        </p:nvSpPr>
        <p:spPr bwMode="auto">
          <a:xfrm>
            <a:off x="4200525" y="1219200"/>
            <a:ext cx="1343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Trailing aircraft</a:t>
            </a:r>
          </a:p>
        </p:txBody>
      </p:sp>
      <p:sp>
        <p:nvSpPr>
          <p:cNvPr id="26661" name="Line 356"/>
          <p:cNvSpPr>
            <a:spLocks noChangeShapeType="1"/>
          </p:cNvSpPr>
          <p:nvPr/>
        </p:nvSpPr>
        <p:spPr bwMode="auto">
          <a:xfrm>
            <a:off x="954088" y="1746250"/>
            <a:ext cx="0" cy="33559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62" name="Line 357"/>
          <p:cNvSpPr>
            <a:spLocks noChangeShapeType="1"/>
          </p:cNvSpPr>
          <p:nvPr/>
        </p:nvSpPr>
        <p:spPr bwMode="auto">
          <a:xfrm flipH="1">
            <a:off x="4521200" y="1755775"/>
            <a:ext cx="12700" cy="66675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63" name="Line 358"/>
          <p:cNvSpPr>
            <a:spLocks noChangeShapeType="1"/>
          </p:cNvSpPr>
          <p:nvPr/>
        </p:nvSpPr>
        <p:spPr bwMode="auto">
          <a:xfrm>
            <a:off x="981075" y="1774825"/>
            <a:ext cx="3551238" cy="0"/>
          </a:xfrm>
          <a:prstGeom prst="line">
            <a:avLst/>
          </a:prstGeom>
          <a:noFill/>
          <a:ln w="952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64" name="Text Box 359"/>
          <p:cNvSpPr txBox="1">
            <a:spLocks noChangeArrowheads="1"/>
          </p:cNvSpPr>
          <p:nvPr/>
        </p:nvSpPr>
        <p:spPr bwMode="auto">
          <a:xfrm>
            <a:off x="2520950" y="1436688"/>
            <a:ext cx="938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sz="1600">
                <a:solidFill>
                  <a:srgbClr val="808080"/>
                </a:solidFill>
              </a:rPr>
              <a:t>4 NM</a:t>
            </a:r>
          </a:p>
        </p:txBody>
      </p:sp>
      <p:grpSp>
        <p:nvGrpSpPr>
          <p:cNvPr id="26665" name="Group 360"/>
          <p:cNvGrpSpPr>
            <a:grpSpLocks/>
          </p:cNvGrpSpPr>
          <p:nvPr/>
        </p:nvGrpSpPr>
        <p:grpSpPr bwMode="auto">
          <a:xfrm>
            <a:off x="2946400" y="4429125"/>
            <a:ext cx="2386013" cy="2112963"/>
            <a:chOff x="3488" y="2780"/>
            <a:chExt cx="1578" cy="1331"/>
          </a:xfrm>
        </p:grpSpPr>
        <p:sp>
          <p:nvSpPr>
            <p:cNvPr id="26924" name="Line 361"/>
            <p:cNvSpPr>
              <a:spLocks noChangeShapeType="1"/>
            </p:cNvSpPr>
            <p:nvPr/>
          </p:nvSpPr>
          <p:spPr bwMode="auto">
            <a:xfrm>
              <a:off x="4079" y="3328"/>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25" name="Freeform 362"/>
            <p:cNvSpPr>
              <a:spLocks/>
            </p:cNvSpPr>
            <p:nvPr/>
          </p:nvSpPr>
          <p:spPr bwMode="auto">
            <a:xfrm>
              <a:off x="4055" y="3375"/>
              <a:ext cx="47" cy="78"/>
            </a:xfrm>
            <a:custGeom>
              <a:avLst/>
              <a:gdLst>
                <a:gd name="T0" fmla="*/ 1 w 146"/>
                <a:gd name="T1" fmla="*/ 0 h 314"/>
                <a:gd name="T2" fmla="*/ 0 w 146"/>
                <a:gd name="T3" fmla="*/ 0 h 314"/>
                <a:gd name="T4" fmla="*/ 1 w 146"/>
                <a:gd name="T5" fmla="*/ 1 h 314"/>
                <a:gd name="T6" fmla="*/ 2 w 146"/>
                <a:gd name="T7" fmla="*/ 1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314">
                  <a:moveTo>
                    <a:pt x="76" y="0"/>
                  </a:moveTo>
                  <a:lnTo>
                    <a:pt x="0" y="28"/>
                  </a:lnTo>
                  <a:lnTo>
                    <a:pt x="70" y="314"/>
                  </a:lnTo>
                  <a:lnTo>
                    <a:pt x="146" y="28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26" name="Line 363"/>
            <p:cNvSpPr>
              <a:spLocks noChangeShapeType="1"/>
            </p:cNvSpPr>
            <p:nvPr/>
          </p:nvSpPr>
          <p:spPr bwMode="auto">
            <a:xfrm flipH="1">
              <a:off x="4066" y="3411"/>
              <a:ext cx="24"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27" name="Freeform 364"/>
            <p:cNvSpPr>
              <a:spLocks/>
            </p:cNvSpPr>
            <p:nvPr/>
          </p:nvSpPr>
          <p:spPr bwMode="auto">
            <a:xfrm>
              <a:off x="4082" y="3452"/>
              <a:ext cx="51" cy="10"/>
            </a:xfrm>
            <a:custGeom>
              <a:avLst/>
              <a:gdLst>
                <a:gd name="T0" fmla="*/ 0 w 158"/>
                <a:gd name="T1" fmla="*/ 0 h 38"/>
                <a:gd name="T2" fmla="*/ 0 w 158"/>
                <a:gd name="T3" fmla="*/ 0 h 38"/>
                <a:gd name="T4" fmla="*/ 2 w 158"/>
                <a:gd name="T5" fmla="*/ 0 h 38"/>
                <a:gd name="T6" fmla="*/ 0 60000 65536"/>
                <a:gd name="T7" fmla="*/ 0 60000 65536"/>
                <a:gd name="T8" fmla="*/ 0 60000 65536"/>
              </a:gdLst>
              <a:ahLst/>
              <a:cxnLst>
                <a:cxn ang="T6">
                  <a:pos x="T0" y="T1"/>
                </a:cxn>
                <a:cxn ang="T7">
                  <a:pos x="T2" y="T3"/>
                </a:cxn>
                <a:cxn ang="T8">
                  <a:pos x="T4" y="T5"/>
                </a:cxn>
              </a:cxnLst>
              <a:rect l="0" t="0" r="r" b="b"/>
              <a:pathLst>
                <a:path w="158" h="38">
                  <a:moveTo>
                    <a:pt x="0" y="0"/>
                  </a:moveTo>
                  <a:lnTo>
                    <a:pt x="9" y="38"/>
                  </a:lnTo>
                  <a:lnTo>
                    <a:pt x="158" y="3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28" name="Freeform 365"/>
            <p:cNvSpPr>
              <a:spLocks/>
            </p:cNvSpPr>
            <p:nvPr/>
          </p:nvSpPr>
          <p:spPr bwMode="auto">
            <a:xfrm>
              <a:off x="4104" y="3462"/>
              <a:ext cx="40" cy="29"/>
            </a:xfrm>
            <a:custGeom>
              <a:avLst/>
              <a:gdLst>
                <a:gd name="T0" fmla="*/ 0 w 122"/>
                <a:gd name="T1" fmla="*/ 0 h 115"/>
                <a:gd name="T2" fmla="*/ 0 w 122"/>
                <a:gd name="T3" fmla="*/ 1 h 115"/>
                <a:gd name="T4" fmla="*/ 1 w 122"/>
                <a:gd name="T5" fmla="*/ 1 h 115"/>
                <a:gd name="T6" fmla="*/ 0 60000 65536"/>
                <a:gd name="T7" fmla="*/ 0 60000 65536"/>
                <a:gd name="T8" fmla="*/ 0 60000 65536"/>
              </a:gdLst>
              <a:ahLst/>
              <a:cxnLst>
                <a:cxn ang="T6">
                  <a:pos x="T0" y="T1"/>
                </a:cxn>
                <a:cxn ang="T7">
                  <a:pos x="T2" y="T3"/>
                </a:cxn>
                <a:cxn ang="T8">
                  <a:pos x="T4" y="T5"/>
                </a:cxn>
              </a:cxnLst>
              <a:rect l="0" t="0" r="r" b="b"/>
              <a:pathLst>
                <a:path w="122" h="115">
                  <a:moveTo>
                    <a:pt x="0" y="0"/>
                  </a:moveTo>
                  <a:lnTo>
                    <a:pt x="0" y="115"/>
                  </a:lnTo>
                  <a:lnTo>
                    <a:pt x="122" y="11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29" name="Line 366"/>
            <p:cNvSpPr>
              <a:spLocks noChangeShapeType="1"/>
            </p:cNvSpPr>
            <p:nvPr/>
          </p:nvSpPr>
          <p:spPr bwMode="auto">
            <a:xfrm>
              <a:off x="4104" y="3491"/>
              <a:ext cx="8"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0" name="Line 367"/>
            <p:cNvSpPr>
              <a:spLocks noChangeShapeType="1"/>
            </p:cNvSpPr>
            <p:nvPr/>
          </p:nvSpPr>
          <p:spPr bwMode="auto">
            <a:xfrm>
              <a:off x="4121" y="3491"/>
              <a:ext cx="88" cy="1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1" name="Line 368"/>
            <p:cNvSpPr>
              <a:spLocks noChangeShapeType="1"/>
            </p:cNvSpPr>
            <p:nvPr/>
          </p:nvSpPr>
          <p:spPr bwMode="auto">
            <a:xfrm flipH="1">
              <a:off x="4126" y="3519"/>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2" name="Line 369"/>
            <p:cNvSpPr>
              <a:spLocks noChangeShapeType="1"/>
            </p:cNvSpPr>
            <p:nvPr/>
          </p:nvSpPr>
          <p:spPr bwMode="auto">
            <a:xfrm flipH="1">
              <a:off x="4144" y="3545"/>
              <a:ext cx="14"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3" name="Line 370"/>
            <p:cNvSpPr>
              <a:spLocks noChangeShapeType="1"/>
            </p:cNvSpPr>
            <p:nvPr/>
          </p:nvSpPr>
          <p:spPr bwMode="auto">
            <a:xfrm flipH="1">
              <a:off x="4163" y="3573"/>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4" name="Freeform 371"/>
            <p:cNvSpPr>
              <a:spLocks/>
            </p:cNvSpPr>
            <p:nvPr/>
          </p:nvSpPr>
          <p:spPr bwMode="auto">
            <a:xfrm>
              <a:off x="4108" y="3495"/>
              <a:ext cx="86" cy="112"/>
            </a:xfrm>
            <a:custGeom>
              <a:avLst/>
              <a:gdLst>
                <a:gd name="T0" fmla="*/ 3 w 265"/>
                <a:gd name="T1" fmla="*/ 1 h 451"/>
                <a:gd name="T2" fmla="*/ 2 w 265"/>
                <a:gd name="T3" fmla="*/ 2 h 451"/>
                <a:gd name="T4" fmla="*/ 2 w 265"/>
                <a:gd name="T5" fmla="*/ 2 h 451"/>
                <a:gd name="T6" fmla="*/ 0 w 265"/>
                <a:gd name="T7" fmla="*/ 0 h 451"/>
                <a:gd name="T8" fmla="*/ 1 w 265"/>
                <a:gd name="T9" fmla="*/ 0 h 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451">
                  <a:moveTo>
                    <a:pt x="265" y="415"/>
                  </a:moveTo>
                  <a:lnTo>
                    <a:pt x="223" y="451"/>
                  </a:lnTo>
                  <a:lnTo>
                    <a:pt x="221" y="449"/>
                  </a:lnTo>
                  <a:lnTo>
                    <a:pt x="0" y="36"/>
                  </a:lnTo>
                  <a:lnTo>
                    <a:pt x="4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35" name="Freeform 372"/>
            <p:cNvSpPr>
              <a:spLocks/>
            </p:cNvSpPr>
            <p:nvPr/>
          </p:nvSpPr>
          <p:spPr bwMode="auto">
            <a:xfrm>
              <a:off x="4184" y="3606"/>
              <a:ext cx="36" cy="13"/>
            </a:xfrm>
            <a:custGeom>
              <a:avLst/>
              <a:gdLst>
                <a:gd name="T0" fmla="*/ 0 w 115"/>
                <a:gd name="T1" fmla="*/ 0 h 54"/>
                <a:gd name="T2" fmla="*/ 0 w 115"/>
                <a:gd name="T3" fmla="*/ 0 h 54"/>
                <a:gd name="T4" fmla="*/ 1 w 115"/>
                <a:gd name="T5" fmla="*/ 0 h 54"/>
                <a:gd name="T6" fmla="*/ 0 60000 65536"/>
                <a:gd name="T7" fmla="*/ 0 60000 65536"/>
                <a:gd name="T8" fmla="*/ 0 60000 65536"/>
              </a:gdLst>
              <a:ahLst/>
              <a:cxnLst>
                <a:cxn ang="T6">
                  <a:pos x="T0" y="T1"/>
                </a:cxn>
                <a:cxn ang="T7">
                  <a:pos x="T2" y="T3"/>
                </a:cxn>
                <a:cxn ang="T8">
                  <a:pos x="T4" y="T5"/>
                </a:cxn>
              </a:cxnLst>
              <a:rect l="0" t="0" r="r" b="b"/>
              <a:pathLst>
                <a:path w="115" h="54">
                  <a:moveTo>
                    <a:pt x="0" y="0"/>
                  </a:moveTo>
                  <a:lnTo>
                    <a:pt x="27" y="54"/>
                  </a:lnTo>
                  <a:lnTo>
                    <a:pt x="115" y="5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36" name="Line 373"/>
            <p:cNvSpPr>
              <a:spLocks noChangeShapeType="1"/>
            </p:cNvSpPr>
            <p:nvPr/>
          </p:nvSpPr>
          <p:spPr bwMode="auto">
            <a:xfrm>
              <a:off x="4133" y="3491"/>
              <a:ext cx="82" cy="1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37" name="Freeform 374"/>
            <p:cNvSpPr>
              <a:spLocks/>
            </p:cNvSpPr>
            <p:nvPr/>
          </p:nvSpPr>
          <p:spPr bwMode="auto">
            <a:xfrm>
              <a:off x="4197" y="3620"/>
              <a:ext cx="99" cy="124"/>
            </a:xfrm>
            <a:custGeom>
              <a:avLst/>
              <a:gdLst>
                <a:gd name="T0" fmla="*/ 0 w 302"/>
                <a:gd name="T1" fmla="*/ 0 h 499"/>
                <a:gd name="T2" fmla="*/ 3 w 302"/>
                <a:gd name="T3" fmla="*/ 2 h 499"/>
                <a:gd name="T4" fmla="*/ 3 w 302"/>
                <a:gd name="T5" fmla="*/ 2 h 499"/>
                <a:gd name="T6" fmla="*/ 0 60000 65536"/>
                <a:gd name="T7" fmla="*/ 0 60000 65536"/>
                <a:gd name="T8" fmla="*/ 0 60000 65536"/>
              </a:gdLst>
              <a:ahLst/>
              <a:cxnLst>
                <a:cxn ang="T6">
                  <a:pos x="T0" y="T1"/>
                </a:cxn>
                <a:cxn ang="T7">
                  <a:pos x="T2" y="T3"/>
                </a:cxn>
                <a:cxn ang="T8">
                  <a:pos x="T4" y="T5"/>
                </a:cxn>
              </a:cxnLst>
              <a:rect l="0" t="0" r="r" b="b"/>
              <a:pathLst>
                <a:path w="302" h="499">
                  <a:moveTo>
                    <a:pt x="0" y="0"/>
                  </a:moveTo>
                  <a:lnTo>
                    <a:pt x="259" y="499"/>
                  </a:lnTo>
                  <a:lnTo>
                    <a:pt x="302" y="49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38" name="Freeform 375"/>
            <p:cNvSpPr>
              <a:spLocks/>
            </p:cNvSpPr>
            <p:nvPr/>
          </p:nvSpPr>
          <p:spPr bwMode="auto">
            <a:xfrm>
              <a:off x="4304" y="3761"/>
              <a:ext cx="43" cy="2"/>
            </a:xfrm>
            <a:custGeom>
              <a:avLst/>
              <a:gdLst>
                <a:gd name="T0" fmla="*/ 0 w 132"/>
                <a:gd name="T1" fmla="*/ 0 h 10"/>
                <a:gd name="T2" fmla="*/ 0 w 132"/>
                <a:gd name="T3" fmla="*/ 0 h 10"/>
                <a:gd name="T4" fmla="*/ 0 w 132"/>
                <a:gd name="T5" fmla="*/ 0 h 10"/>
                <a:gd name="T6" fmla="*/ 0 w 132"/>
                <a:gd name="T7" fmla="*/ 0 h 10"/>
                <a:gd name="T8" fmla="*/ 0 w 132"/>
                <a:gd name="T9" fmla="*/ 0 h 10"/>
                <a:gd name="T10" fmla="*/ 0 w 132"/>
                <a:gd name="T11" fmla="*/ 0 h 10"/>
                <a:gd name="T12" fmla="*/ 0 w 132"/>
                <a:gd name="T13" fmla="*/ 0 h 10"/>
                <a:gd name="T14" fmla="*/ 0 w 132"/>
                <a:gd name="T15" fmla="*/ 0 h 10"/>
                <a:gd name="T16" fmla="*/ 1 w 132"/>
                <a:gd name="T17" fmla="*/ 0 h 10"/>
                <a:gd name="T18" fmla="*/ 1 w 132"/>
                <a:gd name="T19" fmla="*/ 0 h 10"/>
                <a:gd name="T20" fmla="*/ 1 w 132"/>
                <a:gd name="T21" fmla="*/ 0 h 10"/>
                <a:gd name="T22" fmla="*/ 1 w 132"/>
                <a:gd name="T23" fmla="*/ 0 h 10"/>
                <a:gd name="T24" fmla="*/ 1 w 132"/>
                <a:gd name="T25" fmla="*/ 0 h 10"/>
                <a:gd name="T26" fmla="*/ 1 w 132"/>
                <a:gd name="T27" fmla="*/ 0 h 10"/>
                <a:gd name="T28" fmla="*/ 1 w 132"/>
                <a:gd name="T29" fmla="*/ 0 h 10"/>
                <a:gd name="T30" fmla="*/ 1 w 132"/>
                <a:gd name="T31" fmla="*/ 0 h 10"/>
                <a:gd name="T32" fmla="*/ 2 w 132"/>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10">
                  <a:moveTo>
                    <a:pt x="0" y="1"/>
                  </a:moveTo>
                  <a:lnTo>
                    <a:pt x="0" y="0"/>
                  </a:lnTo>
                  <a:lnTo>
                    <a:pt x="3" y="0"/>
                  </a:lnTo>
                  <a:lnTo>
                    <a:pt x="8" y="0"/>
                  </a:lnTo>
                  <a:lnTo>
                    <a:pt x="13" y="0"/>
                  </a:lnTo>
                  <a:lnTo>
                    <a:pt x="20" y="0"/>
                  </a:lnTo>
                  <a:lnTo>
                    <a:pt x="28" y="0"/>
                  </a:lnTo>
                  <a:lnTo>
                    <a:pt x="36" y="0"/>
                  </a:lnTo>
                  <a:lnTo>
                    <a:pt x="47" y="0"/>
                  </a:lnTo>
                  <a:lnTo>
                    <a:pt x="57" y="1"/>
                  </a:lnTo>
                  <a:lnTo>
                    <a:pt x="67" y="1"/>
                  </a:lnTo>
                  <a:lnTo>
                    <a:pt x="78" y="1"/>
                  </a:lnTo>
                  <a:lnTo>
                    <a:pt x="89" y="3"/>
                  </a:lnTo>
                  <a:lnTo>
                    <a:pt x="100" y="4"/>
                  </a:lnTo>
                  <a:lnTo>
                    <a:pt x="111" y="5"/>
                  </a:lnTo>
                  <a:lnTo>
                    <a:pt x="122" y="8"/>
                  </a:lnTo>
                  <a:lnTo>
                    <a:pt x="132" y="1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39" name="Freeform 376"/>
            <p:cNvSpPr>
              <a:spLocks/>
            </p:cNvSpPr>
            <p:nvPr/>
          </p:nvSpPr>
          <p:spPr bwMode="auto">
            <a:xfrm>
              <a:off x="4306" y="3763"/>
              <a:ext cx="41" cy="5"/>
            </a:xfrm>
            <a:custGeom>
              <a:avLst/>
              <a:gdLst>
                <a:gd name="T0" fmla="*/ 1 w 125"/>
                <a:gd name="T1" fmla="*/ 0 h 21"/>
                <a:gd name="T2" fmla="*/ 1 w 125"/>
                <a:gd name="T3" fmla="*/ 0 h 21"/>
                <a:gd name="T4" fmla="*/ 1 w 125"/>
                <a:gd name="T5" fmla="*/ 0 h 21"/>
                <a:gd name="T6" fmla="*/ 1 w 125"/>
                <a:gd name="T7" fmla="*/ 0 h 21"/>
                <a:gd name="T8" fmla="*/ 1 w 125"/>
                <a:gd name="T9" fmla="*/ 0 h 21"/>
                <a:gd name="T10" fmla="*/ 1 w 125"/>
                <a:gd name="T11" fmla="*/ 0 h 21"/>
                <a:gd name="T12" fmla="*/ 1 w 125"/>
                <a:gd name="T13" fmla="*/ 0 h 21"/>
                <a:gd name="T14" fmla="*/ 1 w 125"/>
                <a:gd name="T15" fmla="*/ 0 h 21"/>
                <a:gd name="T16" fmla="*/ 1 w 125"/>
                <a:gd name="T17" fmla="*/ 0 h 21"/>
                <a:gd name="T18" fmla="*/ 1 w 125"/>
                <a:gd name="T19" fmla="*/ 0 h 21"/>
                <a:gd name="T20" fmla="*/ 1 w 125"/>
                <a:gd name="T21" fmla="*/ 0 h 21"/>
                <a:gd name="T22" fmla="*/ 1 w 125"/>
                <a:gd name="T23" fmla="*/ 0 h 21"/>
                <a:gd name="T24" fmla="*/ 1 w 125"/>
                <a:gd name="T25" fmla="*/ 0 h 21"/>
                <a:gd name="T26" fmla="*/ 0 w 125"/>
                <a:gd name="T27" fmla="*/ 0 h 21"/>
                <a:gd name="T28" fmla="*/ 0 w 125"/>
                <a:gd name="T29" fmla="*/ 0 h 21"/>
                <a:gd name="T30" fmla="*/ 0 w 125"/>
                <a:gd name="T31" fmla="*/ 0 h 21"/>
                <a:gd name="T32" fmla="*/ 0 w 12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1">
                  <a:moveTo>
                    <a:pt x="125" y="0"/>
                  </a:moveTo>
                  <a:lnTo>
                    <a:pt x="124" y="0"/>
                  </a:lnTo>
                  <a:lnTo>
                    <a:pt x="122" y="0"/>
                  </a:lnTo>
                  <a:lnTo>
                    <a:pt x="118" y="2"/>
                  </a:lnTo>
                  <a:lnTo>
                    <a:pt x="112" y="3"/>
                  </a:lnTo>
                  <a:lnTo>
                    <a:pt x="107" y="4"/>
                  </a:lnTo>
                  <a:lnTo>
                    <a:pt x="100" y="7"/>
                  </a:lnTo>
                  <a:lnTo>
                    <a:pt x="92" y="8"/>
                  </a:lnTo>
                  <a:lnTo>
                    <a:pt x="84" y="11"/>
                  </a:lnTo>
                  <a:lnTo>
                    <a:pt x="74" y="12"/>
                  </a:lnTo>
                  <a:lnTo>
                    <a:pt x="64" y="13"/>
                  </a:lnTo>
                  <a:lnTo>
                    <a:pt x="54" y="16"/>
                  </a:lnTo>
                  <a:lnTo>
                    <a:pt x="44" y="17"/>
                  </a:lnTo>
                  <a:lnTo>
                    <a:pt x="32" y="18"/>
                  </a:lnTo>
                  <a:lnTo>
                    <a:pt x="21" y="20"/>
                  </a:lnTo>
                  <a:lnTo>
                    <a:pt x="10" y="20"/>
                  </a:lnTo>
                  <a:lnTo>
                    <a:pt x="0" y="2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40" name="Line 377"/>
            <p:cNvSpPr>
              <a:spLocks noChangeShapeType="1"/>
            </p:cNvSpPr>
            <p:nvPr/>
          </p:nvSpPr>
          <p:spPr bwMode="auto">
            <a:xfrm flipV="1">
              <a:off x="3936" y="3056"/>
              <a:ext cx="1"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1" name="Line 378"/>
            <p:cNvSpPr>
              <a:spLocks noChangeShapeType="1"/>
            </p:cNvSpPr>
            <p:nvPr/>
          </p:nvSpPr>
          <p:spPr bwMode="auto">
            <a:xfrm flipV="1">
              <a:off x="4070" y="2907"/>
              <a:ext cx="0"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2" name="Freeform 379"/>
            <p:cNvSpPr>
              <a:spLocks/>
            </p:cNvSpPr>
            <p:nvPr/>
          </p:nvSpPr>
          <p:spPr bwMode="auto">
            <a:xfrm>
              <a:off x="3946" y="3095"/>
              <a:ext cx="14" cy="1"/>
            </a:xfrm>
            <a:custGeom>
              <a:avLst/>
              <a:gdLst>
                <a:gd name="T0" fmla="*/ 0 w 42"/>
                <a:gd name="T1" fmla="*/ 0 h 1"/>
                <a:gd name="T2" fmla="*/ 1 w 42"/>
                <a:gd name="T3" fmla="*/ 0 h 1"/>
                <a:gd name="T4" fmla="*/ 0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4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43" name="Line 380"/>
            <p:cNvSpPr>
              <a:spLocks noChangeShapeType="1"/>
            </p:cNvSpPr>
            <p:nvPr/>
          </p:nvSpPr>
          <p:spPr bwMode="auto">
            <a:xfrm>
              <a:off x="3946" y="3095"/>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4" name="Freeform 381"/>
            <p:cNvSpPr>
              <a:spLocks/>
            </p:cNvSpPr>
            <p:nvPr/>
          </p:nvSpPr>
          <p:spPr bwMode="auto">
            <a:xfrm>
              <a:off x="3945" y="3062"/>
              <a:ext cx="41" cy="1"/>
            </a:xfrm>
            <a:custGeom>
              <a:avLst/>
              <a:gdLst>
                <a:gd name="T0" fmla="*/ 0 w 126"/>
                <a:gd name="T1" fmla="*/ 0 h 1"/>
                <a:gd name="T2" fmla="*/ 1 w 126"/>
                <a:gd name="T3" fmla="*/ 0 h 1"/>
                <a:gd name="T4" fmla="*/ 0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45" name="Line 382"/>
            <p:cNvSpPr>
              <a:spLocks noChangeShapeType="1"/>
            </p:cNvSpPr>
            <p:nvPr/>
          </p:nvSpPr>
          <p:spPr bwMode="auto">
            <a:xfrm>
              <a:off x="3945" y="3062"/>
              <a:ext cx="4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6" name="Line 383"/>
            <p:cNvSpPr>
              <a:spLocks noChangeShapeType="1"/>
            </p:cNvSpPr>
            <p:nvPr/>
          </p:nvSpPr>
          <p:spPr bwMode="auto">
            <a:xfrm flipH="1">
              <a:off x="3910" y="3056"/>
              <a:ext cx="3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7" name="Freeform 384"/>
            <p:cNvSpPr>
              <a:spLocks/>
            </p:cNvSpPr>
            <p:nvPr/>
          </p:nvSpPr>
          <p:spPr bwMode="auto">
            <a:xfrm>
              <a:off x="3900" y="3056"/>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31" y="0"/>
                  </a:moveTo>
                  <a:lnTo>
                    <a:pt x="27" y="0"/>
                  </a:lnTo>
                  <a:lnTo>
                    <a:pt x="24" y="0"/>
                  </a:lnTo>
                  <a:lnTo>
                    <a:pt x="21" y="1"/>
                  </a:lnTo>
                  <a:lnTo>
                    <a:pt x="19" y="3"/>
                  </a:lnTo>
                  <a:lnTo>
                    <a:pt x="16" y="4"/>
                  </a:lnTo>
                  <a:lnTo>
                    <a:pt x="14" y="7"/>
                  </a:lnTo>
                  <a:lnTo>
                    <a:pt x="11" y="9"/>
                  </a:lnTo>
                  <a:lnTo>
                    <a:pt x="8" y="12"/>
                  </a:lnTo>
                  <a:lnTo>
                    <a:pt x="6" y="14"/>
                  </a:lnTo>
                  <a:lnTo>
                    <a:pt x="5" y="17"/>
                  </a:lnTo>
                  <a:lnTo>
                    <a:pt x="3" y="19"/>
                  </a:lnTo>
                  <a:lnTo>
                    <a:pt x="2" y="23"/>
                  </a:lnTo>
                  <a:lnTo>
                    <a:pt x="1" y="27"/>
                  </a:lnTo>
                  <a:lnTo>
                    <a:pt x="0" y="31"/>
                  </a:lnTo>
                  <a:lnTo>
                    <a:pt x="0" y="35"/>
                  </a:lnTo>
                  <a:lnTo>
                    <a:pt x="0"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48" name="Line 385"/>
            <p:cNvSpPr>
              <a:spLocks noChangeShapeType="1"/>
            </p:cNvSpPr>
            <p:nvPr/>
          </p:nvSpPr>
          <p:spPr bwMode="auto">
            <a:xfrm>
              <a:off x="3900" y="3066"/>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49" name="Freeform 386"/>
            <p:cNvSpPr>
              <a:spLocks/>
            </p:cNvSpPr>
            <p:nvPr/>
          </p:nvSpPr>
          <p:spPr bwMode="auto">
            <a:xfrm>
              <a:off x="3900" y="3092"/>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0"/>
                  </a:moveTo>
                  <a:lnTo>
                    <a:pt x="0" y="4"/>
                  </a:lnTo>
                  <a:lnTo>
                    <a:pt x="0" y="8"/>
                  </a:lnTo>
                  <a:lnTo>
                    <a:pt x="1" y="12"/>
                  </a:lnTo>
                  <a:lnTo>
                    <a:pt x="2" y="14"/>
                  </a:lnTo>
                  <a:lnTo>
                    <a:pt x="3" y="18"/>
                  </a:lnTo>
                  <a:lnTo>
                    <a:pt x="5" y="21"/>
                  </a:lnTo>
                  <a:lnTo>
                    <a:pt x="6" y="24"/>
                  </a:lnTo>
                  <a:lnTo>
                    <a:pt x="8" y="27"/>
                  </a:lnTo>
                  <a:lnTo>
                    <a:pt x="11" y="30"/>
                  </a:lnTo>
                  <a:lnTo>
                    <a:pt x="14" y="31"/>
                  </a:lnTo>
                  <a:lnTo>
                    <a:pt x="16" y="33"/>
                  </a:lnTo>
                  <a:lnTo>
                    <a:pt x="19" y="35"/>
                  </a:lnTo>
                  <a:lnTo>
                    <a:pt x="21" y="36"/>
                  </a:lnTo>
                  <a:lnTo>
                    <a:pt x="24" y="37"/>
                  </a:lnTo>
                  <a:lnTo>
                    <a:pt x="27" y="37"/>
                  </a:lnTo>
                  <a:lnTo>
                    <a:pt x="31"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0" name="Freeform 387"/>
            <p:cNvSpPr>
              <a:spLocks/>
            </p:cNvSpPr>
            <p:nvPr/>
          </p:nvSpPr>
          <p:spPr bwMode="auto">
            <a:xfrm>
              <a:off x="3910" y="3056"/>
              <a:ext cx="35" cy="46"/>
            </a:xfrm>
            <a:custGeom>
              <a:avLst/>
              <a:gdLst>
                <a:gd name="T0" fmla="*/ 0 w 111"/>
                <a:gd name="T1" fmla="*/ 1 h 183"/>
                <a:gd name="T2" fmla="*/ 1 w 111"/>
                <a:gd name="T3" fmla="*/ 1 h 183"/>
                <a:gd name="T4" fmla="*/ 1 w 111"/>
                <a:gd name="T5" fmla="*/ 0 h 183"/>
                <a:gd name="T6" fmla="*/ 0 60000 65536"/>
                <a:gd name="T7" fmla="*/ 0 60000 65536"/>
                <a:gd name="T8" fmla="*/ 0 60000 65536"/>
              </a:gdLst>
              <a:ahLst/>
              <a:cxnLst>
                <a:cxn ang="T6">
                  <a:pos x="T0" y="T1"/>
                </a:cxn>
                <a:cxn ang="T7">
                  <a:pos x="T2" y="T3"/>
                </a:cxn>
                <a:cxn ang="T8">
                  <a:pos x="T4" y="T5"/>
                </a:cxn>
              </a:cxnLst>
              <a:rect l="0" t="0" r="r" b="b"/>
              <a:pathLst>
                <a:path w="111" h="183">
                  <a:moveTo>
                    <a:pt x="0" y="183"/>
                  </a:moveTo>
                  <a:lnTo>
                    <a:pt x="111" y="183"/>
                  </a:lnTo>
                  <a:lnTo>
                    <a:pt x="11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1" name="Freeform 388"/>
            <p:cNvSpPr>
              <a:spLocks/>
            </p:cNvSpPr>
            <p:nvPr/>
          </p:nvSpPr>
          <p:spPr bwMode="auto">
            <a:xfrm>
              <a:off x="3911" y="3074"/>
              <a:ext cx="64" cy="10"/>
            </a:xfrm>
            <a:custGeom>
              <a:avLst/>
              <a:gdLst>
                <a:gd name="T0" fmla="*/ 2 w 199"/>
                <a:gd name="T1" fmla="*/ 0 h 39"/>
                <a:gd name="T2" fmla="*/ 2 w 199"/>
                <a:gd name="T3" fmla="*/ 0 h 39"/>
                <a:gd name="T4" fmla="*/ 2 w 199"/>
                <a:gd name="T5" fmla="*/ 0 h 39"/>
                <a:gd name="T6" fmla="*/ 2 w 199"/>
                <a:gd name="T7" fmla="*/ 0 h 39"/>
                <a:gd name="T8" fmla="*/ 1 w 199"/>
                <a:gd name="T9" fmla="*/ 0 h 39"/>
                <a:gd name="T10" fmla="*/ 1 w 199"/>
                <a:gd name="T11" fmla="*/ 0 h 39"/>
                <a:gd name="T12" fmla="*/ 1 w 199"/>
                <a:gd name="T13" fmla="*/ 0 h 39"/>
                <a:gd name="T14" fmla="*/ 1 w 199"/>
                <a:gd name="T15" fmla="*/ 0 h 39"/>
                <a:gd name="T16" fmla="*/ 1 w 199"/>
                <a:gd name="T17" fmla="*/ 0 h 39"/>
                <a:gd name="T18" fmla="*/ 1 w 199"/>
                <a:gd name="T19" fmla="*/ 0 h 39"/>
                <a:gd name="T20" fmla="*/ 1 w 199"/>
                <a:gd name="T21" fmla="*/ 0 h 39"/>
                <a:gd name="T22" fmla="*/ 1 w 199"/>
                <a:gd name="T23" fmla="*/ 0 h 39"/>
                <a:gd name="T24" fmla="*/ 0 w 199"/>
                <a:gd name="T25" fmla="*/ 0 h 39"/>
                <a:gd name="T26" fmla="*/ 0 w 199"/>
                <a:gd name="T27" fmla="*/ 0 h 39"/>
                <a:gd name="T28" fmla="*/ 0 w 199"/>
                <a:gd name="T29" fmla="*/ 0 h 39"/>
                <a:gd name="T30" fmla="*/ 0 w 199"/>
                <a:gd name="T31" fmla="*/ 0 h 39"/>
                <a:gd name="T32" fmla="*/ 0 w 199"/>
                <a:gd name="T33" fmla="*/ 0 h 39"/>
                <a:gd name="T34" fmla="*/ 0 w 199"/>
                <a:gd name="T35" fmla="*/ 0 h 39"/>
                <a:gd name="T36" fmla="*/ 0 w 199"/>
                <a:gd name="T37" fmla="*/ 0 h 39"/>
                <a:gd name="T38" fmla="*/ 0 w 199"/>
                <a:gd name="T39" fmla="*/ 0 h 39"/>
                <a:gd name="T40" fmla="*/ 0 w 199"/>
                <a:gd name="T41" fmla="*/ 0 h 39"/>
                <a:gd name="T42" fmla="*/ 0 w 199"/>
                <a:gd name="T43" fmla="*/ 0 h 39"/>
                <a:gd name="T44" fmla="*/ 0 w 199"/>
                <a:gd name="T45" fmla="*/ 0 h 39"/>
                <a:gd name="T46" fmla="*/ 0 w 199"/>
                <a:gd name="T47" fmla="*/ 0 h 39"/>
                <a:gd name="T48" fmla="*/ 0 w 199"/>
                <a:gd name="T49" fmla="*/ 0 h 39"/>
                <a:gd name="T50" fmla="*/ 0 w 199"/>
                <a:gd name="T51" fmla="*/ 0 h 39"/>
                <a:gd name="T52" fmla="*/ 0 w 199"/>
                <a:gd name="T53" fmla="*/ 0 h 39"/>
                <a:gd name="T54" fmla="*/ 0 w 199"/>
                <a:gd name="T55" fmla="*/ 0 h 39"/>
                <a:gd name="T56" fmla="*/ 0 w 199"/>
                <a:gd name="T57" fmla="*/ 0 h 39"/>
                <a:gd name="T58" fmla="*/ 0 w 199"/>
                <a:gd name="T59" fmla="*/ 0 h 39"/>
                <a:gd name="T60" fmla="*/ 0 w 199"/>
                <a:gd name="T61" fmla="*/ 0 h 39"/>
                <a:gd name="T62" fmla="*/ 0 w 199"/>
                <a:gd name="T63" fmla="*/ 0 h 39"/>
                <a:gd name="T64" fmla="*/ 0 w 199"/>
                <a:gd name="T65" fmla="*/ 0 h 39"/>
                <a:gd name="T66" fmla="*/ 0 w 199"/>
                <a:gd name="T67" fmla="*/ 0 h 39"/>
                <a:gd name="T68" fmla="*/ 1 w 199"/>
                <a:gd name="T69" fmla="*/ 0 h 39"/>
                <a:gd name="T70" fmla="*/ 1 w 199"/>
                <a:gd name="T71" fmla="*/ 0 h 39"/>
                <a:gd name="T72" fmla="*/ 1 w 199"/>
                <a:gd name="T73" fmla="*/ 0 h 39"/>
                <a:gd name="T74" fmla="*/ 1 w 199"/>
                <a:gd name="T75" fmla="*/ 0 h 39"/>
                <a:gd name="T76" fmla="*/ 1 w 199"/>
                <a:gd name="T77" fmla="*/ 0 h 39"/>
                <a:gd name="T78" fmla="*/ 1 w 199"/>
                <a:gd name="T79" fmla="*/ 0 h 39"/>
                <a:gd name="T80" fmla="*/ 1 w 199"/>
                <a:gd name="T81" fmla="*/ 0 h 39"/>
                <a:gd name="T82" fmla="*/ 2 w 199"/>
                <a:gd name="T83" fmla="*/ 0 h 39"/>
                <a:gd name="T84" fmla="*/ 2 w 199"/>
                <a:gd name="T85" fmla="*/ 0 h 39"/>
                <a:gd name="T86" fmla="*/ 2 w 199"/>
                <a:gd name="T87" fmla="*/ 0 h 39"/>
                <a:gd name="T88" fmla="*/ 2 w 199"/>
                <a:gd name="T89" fmla="*/ 0 h 39"/>
                <a:gd name="T90" fmla="*/ 2 w 199"/>
                <a:gd name="T91" fmla="*/ 0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39">
                  <a:moveTo>
                    <a:pt x="174" y="39"/>
                  </a:moveTo>
                  <a:lnTo>
                    <a:pt x="173" y="39"/>
                  </a:lnTo>
                  <a:lnTo>
                    <a:pt x="170" y="39"/>
                  </a:lnTo>
                  <a:lnTo>
                    <a:pt x="166" y="39"/>
                  </a:lnTo>
                  <a:lnTo>
                    <a:pt x="162" y="39"/>
                  </a:lnTo>
                  <a:lnTo>
                    <a:pt x="156" y="39"/>
                  </a:lnTo>
                  <a:lnTo>
                    <a:pt x="150" y="39"/>
                  </a:lnTo>
                  <a:lnTo>
                    <a:pt x="143" y="39"/>
                  </a:lnTo>
                  <a:lnTo>
                    <a:pt x="136" y="39"/>
                  </a:lnTo>
                  <a:lnTo>
                    <a:pt x="127" y="39"/>
                  </a:lnTo>
                  <a:lnTo>
                    <a:pt x="119" y="39"/>
                  </a:lnTo>
                  <a:lnTo>
                    <a:pt x="111" y="39"/>
                  </a:lnTo>
                  <a:lnTo>
                    <a:pt x="103" y="39"/>
                  </a:lnTo>
                  <a:lnTo>
                    <a:pt x="95" y="39"/>
                  </a:lnTo>
                  <a:lnTo>
                    <a:pt x="87" y="39"/>
                  </a:lnTo>
                  <a:lnTo>
                    <a:pt x="80" y="39"/>
                  </a:lnTo>
                  <a:lnTo>
                    <a:pt x="74" y="39"/>
                  </a:lnTo>
                  <a:lnTo>
                    <a:pt x="68" y="39"/>
                  </a:lnTo>
                  <a:lnTo>
                    <a:pt x="63" y="39"/>
                  </a:lnTo>
                  <a:lnTo>
                    <a:pt x="58" y="39"/>
                  </a:lnTo>
                  <a:lnTo>
                    <a:pt x="53" y="39"/>
                  </a:lnTo>
                  <a:lnTo>
                    <a:pt x="49" y="39"/>
                  </a:lnTo>
                  <a:lnTo>
                    <a:pt x="46" y="39"/>
                  </a:lnTo>
                  <a:lnTo>
                    <a:pt x="44" y="39"/>
                  </a:lnTo>
                  <a:lnTo>
                    <a:pt x="41" y="39"/>
                  </a:lnTo>
                  <a:lnTo>
                    <a:pt x="39" y="39"/>
                  </a:lnTo>
                  <a:lnTo>
                    <a:pt x="36" y="37"/>
                  </a:lnTo>
                  <a:lnTo>
                    <a:pt x="34" y="37"/>
                  </a:lnTo>
                  <a:lnTo>
                    <a:pt x="32" y="37"/>
                  </a:lnTo>
                  <a:lnTo>
                    <a:pt x="30" y="37"/>
                  </a:lnTo>
                  <a:lnTo>
                    <a:pt x="27" y="36"/>
                  </a:lnTo>
                  <a:lnTo>
                    <a:pt x="25" y="36"/>
                  </a:lnTo>
                  <a:lnTo>
                    <a:pt x="22" y="36"/>
                  </a:lnTo>
                  <a:lnTo>
                    <a:pt x="18" y="35"/>
                  </a:lnTo>
                  <a:lnTo>
                    <a:pt x="16" y="34"/>
                  </a:lnTo>
                  <a:lnTo>
                    <a:pt x="12" y="34"/>
                  </a:lnTo>
                  <a:lnTo>
                    <a:pt x="10" y="32"/>
                  </a:lnTo>
                  <a:lnTo>
                    <a:pt x="8" y="31"/>
                  </a:lnTo>
                  <a:lnTo>
                    <a:pt x="6" y="30"/>
                  </a:lnTo>
                  <a:lnTo>
                    <a:pt x="5" y="28"/>
                  </a:lnTo>
                  <a:lnTo>
                    <a:pt x="4" y="27"/>
                  </a:lnTo>
                  <a:lnTo>
                    <a:pt x="3" y="26"/>
                  </a:lnTo>
                  <a:lnTo>
                    <a:pt x="2" y="25"/>
                  </a:lnTo>
                  <a:lnTo>
                    <a:pt x="1" y="23"/>
                  </a:lnTo>
                  <a:lnTo>
                    <a:pt x="0" y="22"/>
                  </a:lnTo>
                  <a:lnTo>
                    <a:pt x="0" y="21"/>
                  </a:lnTo>
                  <a:lnTo>
                    <a:pt x="0" y="19"/>
                  </a:lnTo>
                  <a:lnTo>
                    <a:pt x="0" y="18"/>
                  </a:lnTo>
                  <a:lnTo>
                    <a:pt x="1" y="17"/>
                  </a:lnTo>
                  <a:lnTo>
                    <a:pt x="2" y="16"/>
                  </a:lnTo>
                  <a:lnTo>
                    <a:pt x="3" y="14"/>
                  </a:lnTo>
                  <a:lnTo>
                    <a:pt x="4" y="13"/>
                  </a:lnTo>
                  <a:lnTo>
                    <a:pt x="5" y="10"/>
                  </a:lnTo>
                  <a:lnTo>
                    <a:pt x="6" y="9"/>
                  </a:lnTo>
                  <a:lnTo>
                    <a:pt x="8" y="8"/>
                  </a:lnTo>
                  <a:lnTo>
                    <a:pt x="10" y="7"/>
                  </a:lnTo>
                  <a:lnTo>
                    <a:pt x="12" y="5"/>
                  </a:lnTo>
                  <a:lnTo>
                    <a:pt x="16" y="4"/>
                  </a:lnTo>
                  <a:lnTo>
                    <a:pt x="18" y="3"/>
                  </a:lnTo>
                  <a:lnTo>
                    <a:pt x="22" y="3"/>
                  </a:lnTo>
                  <a:lnTo>
                    <a:pt x="25" y="1"/>
                  </a:lnTo>
                  <a:lnTo>
                    <a:pt x="27" y="1"/>
                  </a:lnTo>
                  <a:lnTo>
                    <a:pt x="30" y="1"/>
                  </a:lnTo>
                  <a:lnTo>
                    <a:pt x="32" y="0"/>
                  </a:lnTo>
                  <a:lnTo>
                    <a:pt x="34" y="0"/>
                  </a:lnTo>
                  <a:lnTo>
                    <a:pt x="36" y="0"/>
                  </a:lnTo>
                  <a:lnTo>
                    <a:pt x="39" y="0"/>
                  </a:lnTo>
                  <a:lnTo>
                    <a:pt x="41" y="0"/>
                  </a:lnTo>
                  <a:lnTo>
                    <a:pt x="44" y="0"/>
                  </a:lnTo>
                  <a:lnTo>
                    <a:pt x="46" y="0"/>
                  </a:lnTo>
                  <a:lnTo>
                    <a:pt x="49" y="0"/>
                  </a:lnTo>
                  <a:lnTo>
                    <a:pt x="53" y="0"/>
                  </a:lnTo>
                  <a:lnTo>
                    <a:pt x="58" y="0"/>
                  </a:lnTo>
                  <a:lnTo>
                    <a:pt x="63" y="0"/>
                  </a:lnTo>
                  <a:lnTo>
                    <a:pt x="68" y="0"/>
                  </a:lnTo>
                  <a:lnTo>
                    <a:pt x="74" y="0"/>
                  </a:lnTo>
                  <a:lnTo>
                    <a:pt x="80" y="0"/>
                  </a:lnTo>
                  <a:lnTo>
                    <a:pt x="88" y="0"/>
                  </a:lnTo>
                  <a:lnTo>
                    <a:pt x="98" y="0"/>
                  </a:lnTo>
                  <a:lnTo>
                    <a:pt x="107" y="0"/>
                  </a:lnTo>
                  <a:lnTo>
                    <a:pt x="117" y="0"/>
                  </a:lnTo>
                  <a:lnTo>
                    <a:pt x="127" y="0"/>
                  </a:lnTo>
                  <a:lnTo>
                    <a:pt x="138" y="0"/>
                  </a:lnTo>
                  <a:lnTo>
                    <a:pt x="149" y="0"/>
                  </a:lnTo>
                  <a:lnTo>
                    <a:pt x="158" y="0"/>
                  </a:lnTo>
                  <a:lnTo>
                    <a:pt x="167" y="0"/>
                  </a:lnTo>
                  <a:lnTo>
                    <a:pt x="177" y="0"/>
                  </a:lnTo>
                  <a:lnTo>
                    <a:pt x="184" y="0"/>
                  </a:lnTo>
                  <a:lnTo>
                    <a:pt x="190" y="0"/>
                  </a:lnTo>
                  <a:lnTo>
                    <a:pt x="195" y="0"/>
                  </a:lnTo>
                  <a:lnTo>
                    <a:pt x="197" y="0"/>
                  </a:lnTo>
                  <a:lnTo>
                    <a:pt x="199" y="0"/>
                  </a:lnTo>
                  <a:lnTo>
                    <a:pt x="174" y="39"/>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52" name="Freeform 389"/>
            <p:cNvSpPr>
              <a:spLocks/>
            </p:cNvSpPr>
            <p:nvPr/>
          </p:nvSpPr>
          <p:spPr bwMode="auto">
            <a:xfrm>
              <a:off x="3935" y="3084"/>
              <a:ext cx="32" cy="1"/>
            </a:xfrm>
            <a:custGeom>
              <a:avLst/>
              <a:gdLst>
                <a:gd name="T0" fmla="*/ 1 w 100"/>
                <a:gd name="T1" fmla="*/ 0 h 1"/>
                <a:gd name="T2" fmla="*/ 1 w 100"/>
                <a:gd name="T3" fmla="*/ 0 h 1"/>
                <a:gd name="T4" fmla="*/ 1 w 100"/>
                <a:gd name="T5" fmla="*/ 0 h 1"/>
                <a:gd name="T6" fmla="*/ 1 w 100"/>
                <a:gd name="T7" fmla="*/ 0 h 1"/>
                <a:gd name="T8" fmla="*/ 1 w 100"/>
                <a:gd name="T9" fmla="*/ 0 h 1"/>
                <a:gd name="T10" fmla="*/ 1 w 100"/>
                <a:gd name="T11" fmla="*/ 0 h 1"/>
                <a:gd name="T12" fmla="*/ 1 w 100"/>
                <a:gd name="T13" fmla="*/ 0 h 1"/>
                <a:gd name="T14" fmla="*/ 1 w 100"/>
                <a:gd name="T15" fmla="*/ 0 h 1"/>
                <a:gd name="T16" fmla="*/ 1 w 100"/>
                <a:gd name="T17" fmla="*/ 0 h 1"/>
                <a:gd name="T18" fmla="*/ 1 w 100"/>
                <a:gd name="T19" fmla="*/ 0 h 1"/>
                <a:gd name="T20" fmla="*/ 0 w 100"/>
                <a:gd name="T21" fmla="*/ 0 h 1"/>
                <a:gd name="T22" fmla="*/ 0 w 100"/>
                <a:gd name="T23" fmla="*/ 0 h 1"/>
                <a:gd name="T24" fmla="*/ 0 w 100"/>
                <a:gd name="T25" fmla="*/ 0 h 1"/>
                <a:gd name="T26" fmla="*/ 0 w 100"/>
                <a:gd name="T27" fmla="*/ 0 h 1"/>
                <a:gd name="T28" fmla="*/ 0 w 100"/>
                <a:gd name="T29" fmla="*/ 0 h 1"/>
                <a:gd name="T30" fmla="*/ 0 w 100"/>
                <a:gd name="T31" fmla="*/ 0 h 1"/>
                <a:gd name="T32" fmla="*/ 0 w 10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
                  <a:moveTo>
                    <a:pt x="100" y="0"/>
                  </a:moveTo>
                  <a:lnTo>
                    <a:pt x="99" y="0"/>
                  </a:lnTo>
                  <a:lnTo>
                    <a:pt x="96" y="0"/>
                  </a:lnTo>
                  <a:lnTo>
                    <a:pt x="92" y="0"/>
                  </a:lnTo>
                  <a:lnTo>
                    <a:pt x="88" y="0"/>
                  </a:lnTo>
                  <a:lnTo>
                    <a:pt x="82" y="0"/>
                  </a:lnTo>
                  <a:lnTo>
                    <a:pt x="76" y="0"/>
                  </a:lnTo>
                  <a:lnTo>
                    <a:pt x="69" y="0"/>
                  </a:lnTo>
                  <a:lnTo>
                    <a:pt x="62" y="0"/>
                  </a:lnTo>
                  <a:lnTo>
                    <a:pt x="53" y="0"/>
                  </a:lnTo>
                  <a:lnTo>
                    <a:pt x="45" y="0"/>
                  </a:lnTo>
                  <a:lnTo>
                    <a:pt x="37" y="0"/>
                  </a:lnTo>
                  <a:lnTo>
                    <a:pt x="29"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3" name="Freeform 390"/>
            <p:cNvSpPr>
              <a:spLocks/>
            </p:cNvSpPr>
            <p:nvPr/>
          </p:nvSpPr>
          <p:spPr bwMode="auto">
            <a:xfrm>
              <a:off x="3918" y="3083"/>
              <a:ext cx="17" cy="1"/>
            </a:xfrm>
            <a:custGeom>
              <a:avLst/>
              <a:gdLst>
                <a:gd name="T0" fmla="*/ 1 w 52"/>
                <a:gd name="T1" fmla="*/ 0 h 3"/>
                <a:gd name="T2" fmla="*/ 1 w 52"/>
                <a:gd name="T3" fmla="*/ 0 h 3"/>
                <a:gd name="T4" fmla="*/ 0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0 w 52"/>
                <a:gd name="T31" fmla="*/ 0 h 3"/>
                <a:gd name="T32" fmla="*/ 0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52" y="3"/>
                  </a:moveTo>
                  <a:lnTo>
                    <a:pt x="46" y="3"/>
                  </a:lnTo>
                  <a:lnTo>
                    <a:pt x="41" y="3"/>
                  </a:lnTo>
                  <a:lnTo>
                    <a:pt x="36" y="3"/>
                  </a:lnTo>
                  <a:lnTo>
                    <a:pt x="31" y="3"/>
                  </a:lnTo>
                  <a:lnTo>
                    <a:pt x="27" y="3"/>
                  </a:lnTo>
                  <a:lnTo>
                    <a:pt x="24" y="3"/>
                  </a:lnTo>
                  <a:lnTo>
                    <a:pt x="22" y="3"/>
                  </a:lnTo>
                  <a:lnTo>
                    <a:pt x="19" y="3"/>
                  </a:lnTo>
                  <a:lnTo>
                    <a:pt x="17" y="3"/>
                  </a:lnTo>
                  <a:lnTo>
                    <a:pt x="14" y="1"/>
                  </a:lnTo>
                  <a:lnTo>
                    <a:pt x="12" y="1"/>
                  </a:lnTo>
                  <a:lnTo>
                    <a:pt x="10" y="1"/>
                  </a:lnTo>
                  <a:lnTo>
                    <a:pt x="8" y="1"/>
                  </a:lnTo>
                  <a:lnTo>
                    <a:pt x="5" y="0"/>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4" name="Freeform 391"/>
            <p:cNvSpPr>
              <a:spLocks/>
            </p:cNvSpPr>
            <p:nvPr/>
          </p:nvSpPr>
          <p:spPr bwMode="auto">
            <a:xfrm>
              <a:off x="3911" y="3079"/>
              <a:ext cx="7" cy="4"/>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w 22"/>
                <a:gd name="T11" fmla="*/ 0 h 15"/>
                <a:gd name="T12" fmla="*/ 0 w 22"/>
                <a:gd name="T13" fmla="*/ 0 h 15"/>
                <a:gd name="T14" fmla="*/ 0 w 22"/>
                <a:gd name="T15" fmla="*/ 0 h 15"/>
                <a:gd name="T16" fmla="*/ 0 w 22"/>
                <a:gd name="T17" fmla="*/ 0 h 15"/>
                <a:gd name="T18" fmla="*/ 0 w 22"/>
                <a:gd name="T19" fmla="*/ 0 h 15"/>
                <a:gd name="T20" fmla="*/ 0 w 22"/>
                <a:gd name="T21" fmla="*/ 0 h 15"/>
                <a:gd name="T22" fmla="*/ 0 w 22"/>
                <a:gd name="T23" fmla="*/ 0 h 15"/>
                <a:gd name="T24" fmla="*/ 0 w 22"/>
                <a:gd name="T25" fmla="*/ 0 h 15"/>
                <a:gd name="T26" fmla="*/ 0 w 22"/>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15">
                  <a:moveTo>
                    <a:pt x="22" y="15"/>
                  </a:moveTo>
                  <a:lnTo>
                    <a:pt x="18" y="14"/>
                  </a:lnTo>
                  <a:lnTo>
                    <a:pt x="16" y="13"/>
                  </a:lnTo>
                  <a:lnTo>
                    <a:pt x="12" y="13"/>
                  </a:lnTo>
                  <a:lnTo>
                    <a:pt x="10" y="11"/>
                  </a:lnTo>
                  <a:lnTo>
                    <a:pt x="8" y="10"/>
                  </a:lnTo>
                  <a:lnTo>
                    <a:pt x="6" y="9"/>
                  </a:lnTo>
                  <a:lnTo>
                    <a:pt x="5" y="7"/>
                  </a:lnTo>
                  <a:lnTo>
                    <a:pt x="4" y="6"/>
                  </a:lnTo>
                  <a:lnTo>
                    <a:pt x="3" y="5"/>
                  </a:lnTo>
                  <a:lnTo>
                    <a:pt x="2" y="4"/>
                  </a:lnTo>
                  <a:lnTo>
                    <a:pt x="1"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5" name="Freeform 392"/>
            <p:cNvSpPr>
              <a:spLocks/>
            </p:cNvSpPr>
            <p:nvPr/>
          </p:nvSpPr>
          <p:spPr bwMode="auto">
            <a:xfrm>
              <a:off x="3911" y="3075"/>
              <a:ext cx="7" cy="4"/>
            </a:xfrm>
            <a:custGeom>
              <a:avLst/>
              <a:gdLst>
                <a:gd name="T0" fmla="*/ 0 w 22"/>
                <a:gd name="T1" fmla="*/ 0 h 18"/>
                <a:gd name="T2" fmla="*/ 0 w 22"/>
                <a:gd name="T3" fmla="*/ 0 h 18"/>
                <a:gd name="T4" fmla="*/ 0 w 22"/>
                <a:gd name="T5" fmla="*/ 0 h 18"/>
                <a:gd name="T6" fmla="*/ 0 w 22"/>
                <a:gd name="T7" fmla="*/ 0 h 18"/>
                <a:gd name="T8" fmla="*/ 0 w 22"/>
                <a:gd name="T9" fmla="*/ 0 h 18"/>
                <a:gd name="T10" fmla="*/ 0 w 22"/>
                <a:gd name="T11" fmla="*/ 0 h 18"/>
                <a:gd name="T12" fmla="*/ 0 w 22"/>
                <a:gd name="T13" fmla="*/ 0 h 18"/>
                <a:gd name="T14" fmla="*/ 0 w 22"/>
                <a:gd name="T15" fmla="*/ 0 h 18"/>
                <a:gd name="T16" fmla="*/ 0 w 22"/>
                <a:gd name="T17" fmla="*/ 0 h 18"/>
                <a:gd name="T18" fmla="*/ 0 w 22"/>
                <a:gd name="T19" fmla="*/ 0 h 18"/>
                <a:gd name="T20" fmla="*/ 0 w 22"/>
                <a:gd name="T21" fmla="*/ 0 h 18"/>
                <a:gd name="T22" fmla="*/ 0 w 22"/>
                <a:gd name="T23" fmla="*/ 0 h 18"/>
                <a:gd name="T24" fmla="*/ 0 w 22"/>
                <a:gd name="T25" fmla="*/ 0 h 18"/>
                <a:gd name="T26" fmla="*/ 0 w 22"/>
                <a:gd name="T27" fmla="*/ 0 h 18"/>
                <a:gd name="T28" fmla="*/ 0 w 2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8">
                  <a:moveTo>
                    <a:pt x="0" y="18"/>
                  </a:moveTo>
                  <a:lnTo>
                    <a:pt x="0" y="16"/>
                  </a:lnTo>
                  <a:lnTo>
                    <a:pt x="0" y="15"/>
                  </a:lnTo>
                  <a:lnTo>
                    <a:pt x="1" y="14"/>
                  </a:lnTo>
                  <a:lnTo>
                    <a:pt x="2" y="13"/>
                  </a:lnTo>
                  <a:lnTo>
                    <a:pt x="3" y="11"/>
                  </a:lnTo>
                  <a:lnTo>
                    <a:pt x="4" y="10"/>
                  </a:lnTo>
                  <a:lnTo>
                    <a:pt x="5" y="7"/>
                  </a:lnTo>
                  <a:lnTo>
                    <a:pt x="6" y="6"/>
                  </a:lnTo>
                  <a:lnTo>
                    <a:pt x="8" y="5"/>
                  </a:lnTo>
                  <a:lnTo>
                    <a:pt x="10" y="4"/>
                  </a:lnTo>
                  <a:lnTo>
                    <a:pt x="12" y="2"/>
                  </a:lnTo>
                  <a:lnTo>
                    <a:pt x="16" y="1"/>
                  </a:lnTo>
                  <a:lnTo>
                    <a:pt x="18" y="0"/>
                  </a:lnTo>
                  <a:lnTo>
                    <a:pt x="2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6" name="Freeform 393"/>
            <p:cNvSpPr>
              <a:spLocks/>
            </p:cNvSpPr>
            <p:nvPr/>
          </p:nvSpPr>
          <p:spPr bwMode="auto">
            <a:xfrm>
              <a:off x="3918" y="3074"/>
              <a:ext cx="17" cy="1"/>
            </a:xfrm>
            <a:custGeom>
              <a:avLst/>
              <a:gdLst>
                <a:gd name="T0" fmla="*/ 0 w 52"/>
                <a:gd name="T1" fmla="*/ 0 h 3"/>
                <a:gd name="T2" fmla="*/ 0 w 52"/>
                <a:gd name="T3" fmla="*/ 0 h 3"/>
                <a:gd name="T4" fmla="*/ 0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1 w 52"/>
                <a:gd name="T31" fmla="*/ 0 h 3"/>
                <a:gd name="T32" fmla="*/ 1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0" y="3"/>
                  </a:moveTo>
                  <a:lnTo>
                    <a:pt x="3" y="1"/>
                  </a:lnTo>
                  <a:lnTo>
                    <a:pt x="5" y="1"/>
                  </a:lnTo>
                  <a:lnTo>
                    <a:pt x="8" y="1"/>
                  </a:lnTo>
                  <a:lnTo>
                    <a:pt x="10" y="0"/>
                  </a:lnTo>
                  <a:lnTo>
                    <a:pt x="12" y="0"/>
                  </a:lnTo>
                  <a:lnTo>
                    <a:pt x="14" y="0"/>
                  </a:lnTo>
                  <a:lnTo>
                    <a:pt x="17" y="0"/>
                  </a:lnTo>
                  <a:lnTo>
                    <a:pt x="19" y="0"/>
                  </a:lnTo>
                  <a:lnTo>
                    <a:pt x="22" y="0"/>
                  </a:lnTo>
                  <a:lnTo>
                    <a:pt x="24" y="0"/>
                  </a:lnTo>
                  <a:lnTo>
                    <a:pt x="27" y="0"/>
                  </a:lnTo>
                  <a:lnTo>
                    <a:pt x="31" y="0"/>
                  </a:lnTo>
                  <a:lnTo>
                    <a:pt x="36" y="0"/>
                  </a:lnTo>
                  <a:lnTo>
                    <a:pt x="41" y="0"/>
                  </a:lnTo>
                  <a:lnTo>
                    <a:pt x="46" y="0"/>
                  </a:lnTo>
                  <a:lnTo>
                    <a:pt x="5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7" name="Freeform 394"/>
            <p:cNvSpPr>
              <a:spLocks/>
            </p:cNvSpPr>
            <p:nvPr/>
          </p:nvSpPr>
          <p:spPr bwMode="auto">
            <a:xfrm>
              <a:off x="3935" y="3074"/>
              <a:ext cx="40" cy="1"/>
            </a:xfrm>
            <a:custGeom>
              <a:avLst/>
              <a:gdLst>
                <a:gd name="T0" fmla="*/ 0 w 125"/>
                <a:gd name="T1" fmla="*/ 0 h 1"/>
                <a:gd name="T2" fmla="*/ 0 w 125"/>
                <a:gd name="T3" fmla="*/ 0 h 1"/>
                <a:gd name="T4" fmla="*/ 0 w 125"/>
                <a:gd name="T5" fmla="*/ 0 h 1"/>
                <a:gd name="T6" fmla="*/ 0 w 125"/>
                <a:gd name="T7" fmla="*/ 0 h 1"/>
                <a:gd name="T8" fmla="*/ 0 w 125"/>
                <a:gd name="T9" fmla="*/ 0 h 1"/>
                <a:gd name="T10" fmla="*/ 0 w 125"/>
                <a:gd name="T11" fmla="*/ 0 h 1"/>
                <a:gd name="T12" fmla="*/ 1 w 125"/>
                <a:gd name="T13" fmla="*/ 0 h 1"/>
                <a:gd name="T14" fmla="*/ 1 w 125"/>
                <a:gd name="T15" fmla="*/ 0 h 1"/>
                <a:gd name="T16" fmla="*/ 1 w 125"/>
                <a:gd name="T17" fmla="*/ 0 h 1"/>
                <a:gd name="T18" fmla="*/ 1 w 125"/>
                <a:gd name="T19" fmla="*/ 0 h 1"/>
                <a:gd name="T20" fmla="*/ 1 w 125"/>
                <a:gd name="T21" fmla="*/ 0 h 1"/>
                <a:gd name="T22" fmla="*/ 1 w 125"/>
                <a:gd name="T23" fmla="*/ 0 h 1"/>
                <a:gd name="T24" fmla="*/ 1 w 125"/>
                <a:gd name="T25" fmla="*/ 0 h 1"/>
                <a:gd name="T26" fmla="*/ 1 w 125"/>
                <a:gd name="T27" fmla="*/ 0 h 1"/>
                <a:gd name="T28" fmla="*/ 1 w 125"/>
                <a:gd name="T29" fmla="*/ 0 h 1"/>
                <a:gd name="T30" fmla="*/ 1 w 125"/>
                <a:gd name="T31" fmla="*/ 0 h 1"/>
                <a:gd name="T32" fmla="*/ 1 w 1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
                  <a:moveTo>
                    <a:pt x="0" y="0"/>
                  </a:moveTo>
                  <a:lnTo>
                    <a:pt x="6" y="0"/>
                  </a:lnTo>
                  <a:lnTo>
                    <a:pt x="14" y="0"/>
                  </a:lnTo>
                  <a:lnTo>
                    <a:pt x="24" y="0"/>
                  </a:lnTo>
                  <a:lnTo>
                    <a:pt x="33" y="0"/>
                  </a:lnTo>
                  <a:lnTo>
                    <a:pt x="43" y="0"/>
                  </a:lnTo>
                  <a:lnTo>
                    <a:pt x="53" y="0"/>
                  </a:lnTo>
                  <a:lnTo>
                    <a:pt x="64" y="0"/>
                  </a:lnTo>
                  <a:lnTo>
                    <a:pt x="75" y="0"/>
                  </a:lnTo>
                  <a:lnTo>
                    <a:pt x="84" y="0"/>
                  </a:lnTo>
                  <a:lnTo>
                    <a:pt x="93" y="0"/>
                  </a:lnTo>
                  <a:lnTo>
                    <a:pt x="103" y="0"/>
                  </a:lnTo>
                  <a:lnTo>
                    <a:pt x="110" y="0"/>
                  </a:lnTo>
                  <a:lnTo>
                    <a:pt x="116" y="0"/>
                  </a:lnTo>
                  <a:lnTo>
                    <a:pt x="121" y="0"/>
                  </a:lnTo>
                  <a:lnTo>
                    <a:pt x="123" y="0"/>
                  </a:lnTo>
                  <a:lnTo>
                    <a:pt x="12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58" name="Freeform 395"/>
            <p:cNvSpPr>
              <a:spLocks/>
            </p:cNvSpPr>
            <p:nvPr/>
          </p:nvSpPr>
          <p:spPr bwMode="auto">
            <a:xfrm>
              <a:off x="3911" y="3079"/>
              <a:ext cx="59" cy="1"/>
            </a:xfrm>
            <a:custGeom>
              <a:avLst/>
              <a:gdLst>
                <a:gd name="T0" fmla="*/ 0 w 186"/>
                <a:gd name="T1" fmla="*/ 0 h 1"/>
                <a:gd name="T2" fmla="*/ 2 w 186"/>
                <a:gd name="T3" fmla="*/ 0 h 1"/>
                <a:gd name="T4" fmla="*/ 0 w 186"/>
                <a:gd name="T5" fmla="*/ 0 h 1"/>
                <a:gd name="T6" fmla="*/ 0 60000 65536"/>
                <a:gd name="T7" fmla="*/ 0 60000 65536"/>
                <a:gd name="T8" fmla="*/ 0 60000 65536"/>
              </a:gdLst>
              <a:ahLst/>
              <a:cxnLst>
                <a:cxn ang="T6">
                  <a:pos x="T0" y="T1"/>
                </a:cxn>
                <a:cxn ang="T7">
                  <a:pos x="T2" y="T3"/>
                </a:cxn>
                <a:cxn ang="T8">
                  <a:pos x="T4" y="T5"/>
                </a:cxn>
              </a:cxnLst>
              <a:rect l="0" t="0" r="r" b="b"/>
              <a:pathLst>
                <a:path w="186" h="1">
                  <a:moveTo>
                    <a:pt x="0" y="0"/>
                  </a:moveTo>
                  <a:lnTo>
                    <a:pt x="18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59" name="Line 396"/>
            <p:cNvSpPr>
              <a:spLocks noChangeShapeType="1"/>
            </p:cNvSpPr>
            <p:nvPr/>
          </p:nvSpPr>
          <p:spPr bwMode="auto">
            <a:xfrm>
              <a:off x="3911" y="3079"/>
              <a:ext cx="5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0" name="Line 397"/>
            <p:cNvSpPr>
              <a:spLocks noChangeShapeType="1"/>
            </p:cNvSpPr>
            <p:nvPr/>
          </p:nvSpPr>
          <p:spPr bwMode="auto">
            <a:xfrm flipV="1">
              <a:off x="3911" y="3056"/>
              <a:ext cx="1" cy="4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1" name="Freeform 398"/>
            <p:cNvSpPr>
              <a:spLocks/>
            </p:cNvSpPr>
            <p:nvPr/>
          </p:nvSpPr>
          <p:spPr bwMode="auto">
            <a:xfrm>
              <a:off x="4081" y="2945"/>
              <a:ext cx="14" cy="1"/>
            </a:xfrm>
            <a:custGeom>
              <a:avLst/>
              <a:gdLst>
                <a:gd name="T0" fmla="*/ 0 w 48"/>
                <a:gd name="T1" fmla="*/ 0 h 1"/>
                <a:gd name="T2" fmla="*/ 0 w 48"/>
                <a:gd name="T3" fmla="*/ 0 h 1"/>
                <a:gd name="T4" fmla="*/ 0 w 48"/>
                <a:gd name="T5" fmla="*/ 0 h 1"/>
                <a:gd name="T6" fmla="*/ 0 60000 65536"/>
                <a:gd name="T7" fmla="*/ 0 60000 65536"/>
                <a:gd name="T8" fmla="*/ 0 60000 65536"/>
              </a:gdLst>
              <a:ahLst/>
              <a:cxnLst>
                <a:cxn ang="T6">
                  <a:pos x="T0" y="T1"/>
                </a:cxn>
                <a:cxn ang="T7">
                  <a:pos x="T2" y="T3"/>
                </a:cxn>
                <a:cxn ang="T8">
                  <a:pos x="T4" y="T5"/>
                </a:cxn>
              </a:cxnLst>
              <a:rect l="0" t="0" r="r" b="b"/>
              <a:pathLst>
                <a:path w="48" h="1">
                  <a:moveTo>
                    <a:pt x="0" y="0"/>
                  </a:moveTo>
                  <a:lnTo>
                    <a:pt x="48"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62" name="Line 399"/>
            <p:cNvSpPr>
              <a:spLocks noChangeShapeType="1"/>
            </p:cNvSpPr>
            <p:nvPr/>
          </p:nvSpPr>
          <p:spPr bwMode="auto">
            <a:xfrm>
              <a:off x="4081" y="2945"/>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3" name="Freeform 400"/>
            <p:cNvSpPr>
              <a:spLocks/>
            </p:cNvSpPr>
            <p:nvPr/>
          </p:nvSpPr>
          <p:spPr bwMode="auto">
            <a:xfrm>
              <a:off x="4081" y="2913"/>
              <a:ext cx="42" cy="1"/>
            </a:xfrm>
            <a:custGeom>
              <a:avLst/>
              <a:gdLst>
                <a:gd name="T0" fmla="*/ 0 w 132"/>
                <a:gd name="T1" fmla="*/ 0 h 1"/>
                <a:gd name="T2" fmla="*/ 1 w 132"/>
                <a:gd name="T3" fmla="*/ 0 h 1"/>
                <a:gd name="T4" fmla="*/ 0 w 132"/>
                <a:gd name="T5" fmla="*/ 0 h 1"/>
                <a:gd name="T6" fmla="*/ 0 60000 65536"/>
                <a:gd name="T7" fmla="*/ 0 60000 65536"/>
                <a:gd name="T8" fmla="*/ 0 60000 65536"/>
              </a:gdLst>
              <a:ahLst/>
              <a:cxnLst>
                <a:cxn ang="T6">
                  <a:pos x="T0" y="T1"/>
                </a:cxn>
                <a:cxn ang="T7">
                  <a:pos x="T2" y="T3"/>
                </a:cxn>
                <a:cxn ang="T8">
                  <a:pos x="T4" y="T5"/>
                </a:cxn>
              </a:cxnLst>
              <a:rect l="0" t="0" r="r" b="b"/>
              <a:pathLst>
                <a:path w="132" h="1">
                  <a:moveTo>
                    <a:pt x="0" y="0"/>
                  </a:moveTo>
                  <a:lnTo>
                    <a:pt x="13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64" name="Line 401"/>
            <p:cNvSpPr>
              <a:spLocks noChangeShapeType="1"/>
            </p:cNvSpPr>
            <p:nvPr/>
          </p:nvSpPr>
          <p:spPr bwMode="auto">
            <a:xfrm>
              <a:off x="4081" y="2913"/>
              <a:ext cx="4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5" name="Line 402"/>
            <p:cNvSpPr>
              <a:spLocks noChangeShapeType="1"/>
            </p:cNvSpPr>
            <p:nvPr/>
          </p:nvSpPr>
          <p:spPr bwMode="auto">
            <a:xfrm flipH="1">
              <a:off x="4045" y="2907"/>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6" name="Freeform 403"/>
            <p:cNvSpPr>
              <a:spLocks/>
            </p:cNvSpPr>
            <p:nvPr/>
          </p:nvSpPr>
          <p:spPr bwMode="auto">
            <a:xfrm>
              <a:off x="4033" y="2907"/>
              <a:ext cx="12" cy="10"/>
            </a:xfrm>
            <a:custGeom>
              <a:avLst/>
              <a:gdLst>
                <a:gd name="T0" fmla="*/ 1 w 31"/>
                <a:gd name="T1" fmla="*/ 0 h 40"/>
                <a:gd name="T2" fmla="*/ 1 w 31"/>
                <a:gd name="T3" fmla="*/ 0 h 40"/>
                <a:gd name="T4" fmla="*/ 0 w 31"/>
                <a:gd name="T5" fmla="*/ 0 h 40"/>
                <a:gd name="T6" fmla="*/ 0 w 31"/>
                <a:gd name="T7" fmla="*/ 0 h 40"/>
                <a:gd name="T8" fmla="*/ 0 w 31"/>
                <a:gd name="T9" fmla="*/ 0 h 40"/>
                <a:gd name="T10" fmla="*/ 0 w 31"/>
                <a:gd name="T11" fmla="*/ 0 h 40"/>
                <a:gd name="T12" fmla="*/ 0 w 31"/>
                <a:gd name="T13" fmla="*/ 0 h 40"/>
                <a:gd name="T14" fmla="*/ 0 w 31"/>
                <a:gd name="T15" fmla="*/ 0 h 40"/>
                <a:gd name="T16" fmla="*/ 0 w 31"/>
                <a:gd name="T17" fmla="*/ 0 h 40"/>
                <a:gd name="T18" fmla="*/ 0 w 31"/>
                <a:gd name="T19" fmla="*/ 0 h 40"/>
                <a:gd name="T20" fmla="*/ 0 w 31"/>
                <a:gd name="T21" fmla="*/ 0 h 40"/>
                <a:gd name="T22" fmla="*/ 0 w 31"/>
                <a:gd name="T23" fmla="*/ 0 h 40"/>
                <a:gd name="T24" fmla="*/ 0 w 31"/>
                <a:gd name="T25" fmla="*/ 0 h 40"/>
                <a:gd name="T26" fmla="*/ 0 w 31"/>
                <a:gd name="T27" fmla="*/ 0 h 40"/>
                <a:gd name="T28" fmla="*/ 0 w 31"/>
                <a:gd name="T29" fmla="*/ 0 h 40"/>
                <a:gd name="T30" fmla="*/ 0 w 31"/>
                <a:gd name="T31" fmla="*/ 0 h 40"/>
                <a:gd name="T32" fmla="*/ 0 w 31"/>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0">
                  <a:moveTo>
                    <a:pt x="31" y="0"/>
                  </a:moveTo>
                  <a:lnTo>
                    <a:pt x="27" y="0"/>
                  </a:lnTo>
                  <a:lnTo>
                    <a:pt x="24" y="0"/>
                  </a:lnTo>
                  <a:lnTo>
                    <a:pt x="20" y="2"/>
                  </a:lnTo>
                  <a:lnTo>
                    <a:pt x="18" y="3"/>
                  </a:lnTo>
                  <a:lnTo>
                    <a:pt x="15" y="4"/>
                  </a:lnTo>
                  <a:lnTo>
                    <a:pt x="13" y="7"/>
                  </a:lnTo>
                  <a:lnTo>
                    <a:pt x="10" y="8"/>
                  </a:lnTo>
                  <a:lnTo>
                    <a:pt x="8" y="11"/>
                  </a:lnTo>
                  <a:lnTo>
                    <a:pt x="6" y="13"/>
                  </a:lnTo>
                  <a:lnTo>
                    <a:pt x="5" y="17"/>
                  </a:lnTo>
                  <a:lnTo>
                    <a:pt x="3" y="20"/>
                  </a:lnTo>
                  <a:lnTo>
                    <a:pt x="2" y="23"/>
                  </a:lnTo>
                  <a:lnTo>
                    <a:pt x="1" y="27"/>
                  </a:lnTo>
                  <a:lnTo>
                    <a:pt x="0" y="31"/>
                  </a:lnTo>
                  <a:lnTo>
                    <a:pt x="0" y="35"/>
                  </a:lnTo>
                  <a:lnTo>
                    <a:pt x="0" y="4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67" name="Line 404"/>
            <p:cNvSpPr>
              <a:spLocks noChangeShapeType="1"/>
            </p:cNvSpPr>
            <p:nvPr/>
          </p:nvSpPr>
          <p:spPr bwMode="auto">
            <a:xfrm>
              <a:off x="4033" y="2917"/>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68" name="Freeform 405"/>
            <p:cNvSpPr>
              <a:spLocks/>
            </p:cNvSpPr>
            <p:nvPr/>
          </p:nvSpPr>
          <p:spPr bwMode="auto">
            <a:xfrm>
              <a:off x="4033" y="2943"/>
              <a:ext cx="12" cy="9"/>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1 w 31"/>
                <a:gd name="T31" fmla="*/ 0 h 39"/>
                <a:gd name="T32" fmla="*/ 1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0"/>
                  </a:moveTo>
                  <a:lnTo>
                    <a:pt x="0" y="3"/>
                  </a:lnTo>
                  <a:lnTo>
                    <a:pt x="0" y="7"/>
                  </a:lnTo>
                  <a:lnTo>
                    <a:pt x="1" y="10"/>
                  </a:lnTo>
                  <a:lnTo>
                    <a:pt x="2" y="14"/>
                  </a:lnTo>
                  <a:lnTo>
                    <a:pt x="3" y="18"/>
                  </a:lnTo>
                  <a:lnTo>
                    <a:pt x="5" y="21"/>
                  </a:lnTo>
                  <a:lnTo>
                    <a:pt x="6" y="23"/>
                  </a:lnTo>
                  <a:lnTo>
                    <a:pt x="8" y="27"/>
                  </a:lnTo>
                  <a:lnTo>
                    <a:pt x="10" y="28"/>
                  </a:lnTo>
                  <a:lnTo>
                    <a:pt x="13" y="31"/>
                  </a:lnTo>
                  <a:lnTo>
                    <a:pt x="15" y="34"/>
                  </a:lnTo>
                  <a:lnTo>
                    <a:pt x="18" y="35"/>
                  </a:lnTo>
                  <a:lnTo>
                    <a:pt x="20" y="36"/>
                  </a:lnTo>
                  <a:lnTo>
                    <a:pt x="24" y="37"/>
                  </a:lnTo>
                  <a:lnTo>
                    <a:pt x="27" y="37"/>
                  </a:lnTo>
                  <a:lnTo>
                    <a:pt x="31" y="3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69" name="Freeform 406"/>
            <p:cNvSpPr>
              <a:spLocks/>
            </p:cNvSpPr>
            <p:nvPr/>
          </p:nvSpPr>
          <p:spPr bwMode="auto">
            <a:xfrm>
              <a:off x="4045" y="2907"/>
              <a:ext cx="36" cy="45"/>
            </a:xfrm>
            <a:custGeom>
              <a:avLst/>
              <a:gdLst>
                <a:gd name="T0" fmla="*/ 0 w 111"/>
                <a:gd name="T1" fmla="*/ 1 h 183"/>
                <a:gd name="T2" fmla="*/ 1 w 111"/>
                <a:gd name="T3" fmla="*/ 1 h 183"/>
                <a:gd name="T4" fmla="*/ 1 w 111"/>
                <a:gd name="T5" fmla="*/ 0 h 183"/>
                <a:gd name="T6" fmla="*/ 0 60000 65536"/>
                <a:gd name="T7" fmla="*/ 0 60000 65536"/>
                <a:gd name="T8" fmla="*/ 0 60000 65536"/>
              </a:gdLst>
              <a:ahLst/>
              <a:cxnLst>
                <a:cxn ang="T6">
                  <a:pos x="T0" y="T1"/>
                </a:cxn>
                <a:cxn ang="T7">
                  <a:pos x="T2" y="T3"/>
                </a:cxn>
                <a:cxn ang="T8">
                  <a:pos x="T4" y="T5"/>
                </a:cxn>
              </a:cxnLst>
              <a:rect l="0" t="0" r="r" b="b"/>
              <a:pathLst>
                <a:path w="111" h="183">
                  <a:moveTo>
                    <a:pt x="0" y="183"/>
                  </a:moveTo>
                  <a:lnTo>
                    <a:pt x="111" y="183"/>
                  </a:lnTo>
                  <a:lnTo>
                    <a:pt x="11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0" name="Freeform 407"/>
            <p:cNvSpPr>
              <a:spLocks/>
            </p:cNvSpPr>
            <p:nvPr/>
          </p:nvSpPr>
          <p:spPr bwMode="auto">
            <a:xfrm>
              <a:off x="4045" y="2925"/>
              <a:ext cx="66" cy="10"/>
            </a:xfrm>
            <a:custGeom>
              <a:avLst/>
              <a:gdLst>
                <a:gd name="T0" fmla="*/ 2 w 205"/>
                <a:gd name="T1" fmla="*/ 0 h 40"/>
                <a:gd name="T2" fmla="*/ 2 w 205"/>
                <a:gd name="T3" fmla="*/ 0 h 40"/>
                <a:gd name="T4" fmla="*/ 2 w 205"/>
                <a:gd name="T5" fmla="*/ 0 h 40"/>
                <a:gd name="T6" fmla="*/ 2 w 205"/>
                <a:gd name="T7" fmla="*/ 0 h 40"/>
                <a:gd name="T8" fmla="*/ 2 w 205"/>
                <a:gd name="T9" fmla="*/ 0 h 40"/>
                <a:gd name="T10" fmla="*/ 1 w 205"/>
                <a:gd name="T11" fmla="*/ 0 h 40"/>
                <a:gd name="T12" fmla="*/ 1 w 205"/>
                <a:gd name="T13" fmla="*/ 0 h 40"/>
                <a:gd name="T14" fmla="*/ 1 w 205"/>
                <a:gd name="T15" fmla="*/ 0 h 40"/>
                <a:gd name="T16" fmla="*/ 1 w 205"/>
                <a:gd name="T17" fmla="*/ 0 h 40"/>
                <a:gd name="T18" fmla="*/ 1 w 205"/>
                <a:gd name="T19" fmla="*/ 0 h 40"/>
                <a:gd name="T20" fmla="*/ 1 w 205"/>
                <a:gd name="T21" fmla="*/ 0 h 40"/>
                <a:gd name="T22" fmla="*/ 1 w 205"/>
                <a:gd name="T23" fmla="*/ 0 h 40"/>
                <a:gd name="T24" fmla="*/ 0 w 205"/>
                <a:gd name="T25" fmla="*/ 0 h 40"/>
                <a:gd name="T26" fmla="*/ 0 w 205"/>
                <a:gd name="T27" fmla="*/ 0 h 40"/>
                <a:gd name="T28" fmla="*/ 0 w 205"/>
                <a:gd name="T29" fmla="*/ 0 h 40"/>
                <a:gd name="T30" fmla="*/ 0 w 205"/>
                <a:gd name="T31" fmla="*/ 0 h 40"/>
                <a:gd name="T32" fmla="*/ 0 w 205"/>
                <a:gd name="T33" fmla="*/ 0 h 40"/>
                <a:gd name="T34" fmla="*/ 0 w 205"/>
                <a:gd name="T35" fmla="*/ 0 h 40"/>
                <a:gd name="T36" fmla="*/ 0 w 205"/>
                <a:gd name="T37" fmla="*/ 0 h 40"/>
                <a:gd name="T38" fmla="*/ 0 w 205"/>
                <a:gd name="T39" fmla="*/ 0 h 40"/>
                <a:gd name="T40" fmla="*/ 0 w 205"/>
                <a:gd name="T41" fmla="*/ 0 h 40"/>
                <a:gd name="T42" fmla="*/ 0 w 205"/>
                <a:gd name="T43" fmla="*/ 0 h 40"/>
                <a:gd name="T44" fmla="*/ 0 w 205"/>
                <a:gd name="T45" fmla="*/ 0 h 40"/>
                <a:gd name="T46" fmla="*/ 0 w 205"/>
                <a:gd name="T47" fmla="*/ 0 h 40"/>
                <a:gd name="T48" fmla="*/ 0 w 205"/>
                <a:gd name="T49" fmla="*/ 0 h 40"/>
                <a:gd name="T50" fmla="*/ 0 w 205"/>
                <a:gd name="T51" fmla="*/ 0 h 40"/>
                <a:gd name="T52" fmla="*/ 0 w 205"/>
                <a:gd name="T53" fmla="*/ 0 h 40"/>
                <a:gd name="T54" fmla="*/ 0 w 205"/>
                <a:gd name="T55" fmla="*/ 0 h 40"/>
                <a:gd name="T56" fmla="*/ 0 w 205"/>
                <a:gd name="T57" fmla="*/ 0 h 40"/>
                <a:gd name="T58" fmla="*/ 0 w 205"/>
                <a:gd name="T59" fmla="*/ 0 h 40"/>
                <a:gd name="T60" fmla="*/ 0 w 205"/>
                <a:gd name="T61" fmla="*/ 0 h 40"/>
                <a:gd name="T62" fmla="*/ 0 w 205"/>
                <a:gd name="T63" fmla="*/ 0 h 40"/>
                <a:gd name="T64" fmla="*/ 0 w 205"/>
                <a:gd name="T65" fmla="*/ 0 h 40"/>
                <a:gd name="T66" fmla="*/ 0 w 205"/>
                <a:gd name="T67" fmla="*/ 0 h 40"/>
                <a:gd name="T68" fmla="*/ 1 w 205"/>
                <a:gd name="T69" fmla="*/ 0 h 40"/>
                <a:gd name="T70" fmla="*/ 1 w 205"/>
                <a:gd name="T71" fmla="*/ 0 h 40"/>
                <a:gd name="T72" fmla="*/ 1 w 205"/>
                <a:gd name="T73" fmla="*/ 0 h 40"/>
                <a:gd name="T74" fmla="*/ 1 w 205"/>
                <a:gd name="T75" fmla="*/ 0 h 40"/>
                <a:gd name="T76" fmla="*/ 1 w 205"/>
                <a:gd name="T77" fmla="*/ 0 h 40"/>
                <a:gd name="T78" fmla="*/ 1 w 205"/>
                <a:gd name="T79" fmla="*/ 0 h 40"/>
                <a:gd name="T80" fmla="*/ 2 w 205"/>
                <a:gd name="T81" fmla="*/ 0 h 40"/>
                <a:gd name="T82" fmla="*/ 2 w 205"/>
                <a:gd name="T83" fmla="*/ 0 h 40"/>
                <a:gd name="T84" fmla="*/ 2 w 205"/>
                <a:gd name="T85" fmla="*/ 0 h 40"/>
                <a:gd name="T86" fmla="*/ 2 w 205"/>
                <a:gd name="T87" fmla="*/ 0 h 40"/>
                <a:gd name="T88" fmla="*/ 2 w 205"/>
                <a:gd name="T89" fmla="*/ 0 h 40"/>
                <a:gd name="T90" fmla="*/ 2 w 205"/>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40">
                  <a:moveTo>
                    <a:pt x="179" y="40"/>
                  </a:moveTo>
                  <a:lnTo>
                    <a:pt x="178" y="39"/>
                  </a:lnTo>
                  <a:lnTo>
                    <a:pt x="175" y="39"/>
                  </a:lnTo>
                  <a:lnTo>
                    <a:pt x="172" y="39"/>
                  </a:lnTo>
                  <a:lnTo>
                    <a:pt x="167" y="39"/>
                  </a:lnTo>
                  <a:lnTo>
                    <a:pt x="161" y="39"/>
                  </a:lnTo>
                  <a:lnTo>
                    <a:pt x="155" y="39"/>
                  </a:lnTo>
                  <a:lnTo>
                    <a:pt x="147" y="39"/>
                  </a:lnTo>
                  <a:lnTo>
                    <a:pt x="138" y="39"/>
                  </a:lnTo>
                  <a:lnTo>
                    <a:pt x="130" y="39"/>
                  </a:lnTo>
                  <a:lnTo>
                    <a:pt x="122" y="39"/>
                  </a:lnTo>
                  <a:lnTo>
                    <a:pt x="113" y="39"/>
                  </a:lnTo>
                  <a:lnTo>
                    <a:pt x="104" y="39"/>
                  </a:lnTo>
                  <a:lnTo>
                    <a:pt x="95" y="39"/>
                  </a:lnTo>
                  <a:lnTo>
                    <a:pt x="87" y="39"/>
                  </a:lnTo>
                  <a:lnTo>
                    <a:pt x="80" y="39"/>
                  </a:lnTo>
                  <a:lnTo>
                    <a:pt x="74" y="39"/>
                  </a:lnTo>
                  <a:lnTo>
                    <a:pt x="68" y="38"/>
                  </a:lnTo>
                  <a:lnTo>
                    <a:pt x="62" y="38"/>
                  </a:lnTo>
                  <a:lnTo>
                    <a:pt x="57" y="38"/>
                  </a:lnTo>
                  <a:lnTo>
                    <a:pt x="53" y="38"/>
                  </a:lnTo>
                  <a:lnTo>
                    <a:pt x="50" y="38"/>
                  </a:lnTo>
                  <a:lnTo>
                    <a:pt x="47" y="38"/>
                  </a:lnTo>
                  <a:lnTo>
                    <a:pt x="44" y="38"/>
                  </a:lnTo>
                  <a:lnTo>
                    <a:pt x="41" y="38"/>
                  </a:lnTo>
                  <a:lnTo>
                    <a:pt x="39" y="38"/>
                  </a:lnTo>
                  <a:lnTo>
                    <a:pt x="37" y="38"/>
                  </a:lnTo>
                  <a:lnTo>
                    <a:pt x="34" y="38"/>
                  </a:lnTo>
                  <a:lnTo>
                    <a:pt x="32" y="38"/>
                  </a:lnTo>
                  <a:lnTo>
                    <a:pt x="30" y="36"/>
                  </a:lnTo>
                  <a:lnTo>
                    <a:pt x="26" y="36"/>
                  </a:lnTo>
                  <a:lnTo>
                    <a:pt x="24" y="36"/>
                  </a:lnTo>
                  <a:lnTo>
                    <a:pt x="21" y="36"/>
                  </a:lnTo>
                  <a:lnTo>
                    <a:pt x="17" y="35"/>
                  </a:lnTo>
                  <a:lnTo>
                    <a:pt x="15" y="34"/>
                  </a:lnTo>
                  <a:lnTo>
                    <a:pt x="12" y="34"/>
                  </a:lnTo>
                  <a:lnTo>
                    <a:pt x="10" y="32"/>
                  </a:lnTo>
                  <a:lnTo>
                    <a:pt x="8" y="31"/>
                  </a:lnTo>
                  <a:lnTo>
                    <a:pt x="6" y="30"/>
                  </a:lnTo>
                  <a:lnTo>
                    <a:pt x="5" y="27"/>
                  </a:lnTo>
                  <a:lnTo>
                    <a:pt x="4" y="26"/>
                  </a:lnTo>
                  <a:lnTo>
                    <a:pt x="3" y="25"/>
                  </a:lnTo>
                  <a:lnTo>
                    <a:pt x="2" y="23"/>
                  </a:lnTo>
                  <a:lnTo>
                    <a:pt x="1" y="22"/>
                  </a:lnTo>
                  <a:lnTo>
                    <a:pt x="0" y="21"/>
                  </a:lnTo>
                  <a:lnTo>
                    <a:pt x="0" y="20"/>
                  </a:lnTo>
                  <a:lnTo>
                    <a:pt x="0" y="18"/>
                  </a:lnTo>
                  <a:lnTo>
                    <a:pt x="0" y="17"/>
                  </a:lnTo>
                  <a:lnTo>
                    <a:pt x="1" y="16"/>
                  </a:lnTo>
                  <a:lnTo>
                    <a:pt x="2" y="14"/>
                  </a:lnTo>
                  <a:lnTo>
                    <a:pt x="3" y="13"/>
                  </a:lnTo>
                  <a:lnTo>
                    <a:pt x="4" y="12"/>
                  </a:lnTo>
                  <a:lnTo>
                    <a:pt x="5" y="11"/>
                  </a:lnTo>
                  <a:lnTo>
                    <a:pt x="6" y="9"/>
                  </a:lnTo>
                  <a:lnTo>
                    <a:pt x="8" y="8"/>
                  </a:lnTo>
                  <a:lnTo>
                    <a:pt x="10" y="7"/>
                  </a:lnTo>
                  <a:lnTo>
                    <a:pt x="12" y="5"/>
                  </a:lnTo>
                  <a:lnTo>
                    <a:pt x="15" y="5"/>
                  </a:lnTo>
                  <a:lnTo>
                    <a:pt x="17" y="4"/>
                  </a:lnTo>
                  <a:lnTo>
                    <a:pt x="21" y="4"/>
                  </a:lnTo>
                  <a:lnTo>
                    <a:pt x="24" y="3"/>
                  </a:lnTo>
                  <a:lnTo>
                    <a:pt x="26" y="3"/>
                  </a:lnTo>
                  <a:lnTo>
                    <a:pt x="30" y="2"/>
                  </a:lnTo>
                  <a:lnTo>
                    <a:pt x="32" y="2"/>
                  </a:lnTo>
                  <a:lnTo>
                    <a:pt x="34" y="2"/>
                  </a:lnTo>
                  <a:lnTo>
                    <a:pt x="37" y="2"/>
                  </a:lnTo>
                  <a:lnTo>
                    <a:pt x="39" y="0"/>
                  </a:lnTo>
                  <a:lnTo>
                    <a:pt x="41" y="0"/>
                  </a:lnTo>
                  <a:lnTo>
                    <a:pt x="44" y="0"/>
                  </a:lnTo>
                  <a:lnTo>
                    <a:pt x="47" y="0"/>
                  </a:lnTo>
                  <a:lnTo>
                    <a:pt x="50" y="0"/>
                  </a:lnTo>
                  <a:lnTo>
                    <a:pt x="53" y="0"/>
                  </a:lnTo>
                  <a:lnTo>
                    <a:pt x="57" y="0"/>
                  </a:lnTo>
                  <a:lnTo>
                    <a:pt x="62" y="0"/>
                  </a:lnTo>
                  <a:lnTo>
                    <a:pt x="68" y="0"/>
                  </a:lnTo>
                  <a:lnTo>
                    <a:pt x="74" y="2"/>
                  </a:lnTo>
                  <a:lnTo>
                    <a:pt x="80" y="2"/>
                  </a:lnTo>
                  <a:lnTo>
                    <a:pt x="88" y="2"/>
                  </a:lnTo>
                  <a:lnTo>
                    <a:pt x="98" y="2"/>
                  </a:lnTo>
                  <a:lnTo>
                    <a:pt x="108" y="2"/>
                  </a:lnTo>
                  <a:lnTo>
                    <a:pt x="119" y="2"/>
                  </a:lnTo>
                  <a:lnTo>
                    <a:pt x="130" y="2"/>
                  </a:lnTo>
                  <a:lnTo>
                    <a:pt x="140" y="2"/>
                  </a:lnTo>
                  <a:lnTo>
                    <a:pt x="152" y="2"/>
                  </a:lnTo>
                  <a:lnTo>
                    <a:pt x="162" y="2"/>
                  </a:lnTo>
                  <a:lnTo>
                    <a:pt x="172" y="2"/>
                  </a:lnTo>
                  <a:lnTo>
                    <a:pt x="180" y="2"/>
                  </a:lnTo>
                  <a:lnTo>
                    <a:pt x="189" y="2"/>
                  </a:lnTo>
                  <a:lnTo>
                    <a:pt x="196" y="2"/>
                  </a:lnTo>
                  <a:lnTo>
                    <a:pt x="200" y="2"/>
                  </a:lnTo>
                  <a:lnTo>
                    <a:pt x="203" y="2"/>
                  </a:lnTo>
                  <a:lnTo>
                    <a:pt x="205" y="2"/>
                  </a:lnTo>
                  <a:lnTo>
                    <a:pt x="179" y="4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71" name="Freeform 408"/>
            <p:cNvSpPr>
              <a:spLocks/>
            </p:cNvSpPr>
            <p:nvPr/>
          </p:nvSpPr>
          <p:spPr bwMode="auto">
            <a:xfrm>
              <a:off x="4069" y="2934"/>
              <a:ext cx="34" cy="1"/>
            </a:xfrm>
            <a:custGeom>
              <a:avLst/>
              <a:gdLst>
                <a:gd name="T0" fmla="*/ 1 w 105"/>
                <a:gd name="T1" fmla="*/ 1 h 1"/>
                <a:gd name="T2" fmla="*/ 1 w 105"/>
                <a:gd name="T3" fmla="*/ 0 h 1"/>
                <a:gd name="T4" fmla="*/ 1 w 105"/>
                <a:gd name="T5" fmla="*/ 0 h 1"/>
                <a:gd name="T6" fmla="*/ 1 w 105"/>
                <a:gd name="T7" fmla="*/ 0 h 1"/>
                <a:gd name="T8" fmla="*/ 1 w 105"/>
                <a:gd name="T9" fmla="*/ 0 h 1"/>
                <a:gd name="T10" fmla="*/ 1 w 105"/>
                <a:gd name="T11" fmla="*/ 0 h 1"/>
                <a:gd name="T12" fmla="*/ 1 w 105"/>
                <a:gd name="T13" fmla="*/ 0 h 1"/>
                <a:gd name="T14" fmla="*/ 1 w 105"/>
                <a:gd name="T15" fmla="*/ 0 h 1"/>
                <a:gd name="T16" fmla="*/ 1 w 105"/>
                <a:gd name="T17" fmla="*/ 0 h 1"/>
                <a:gd name="T18" fmla="*/ 1 w 105"/>
                <a:gd name="T19" fmla="*/ 0 h 1"/>
                <a:gd name="T20" fmla="*/ 1 w 105"/>
                <a:gd name="T21" fmla="*/ 0 h 1"/>
                <a:gd name="T22" fmla="*/ 0 w 105"/>
                <a:gd name="T23" fmla="*/ 0 h 1"/>
                <a:gd name="T24" fmla="*/ 0 w 105"/>
                <a:gd name="T25" fmla="*/ 0 h 1"/>
                <a:gd name="T26" fmla="*/ 0 w 105"/>
                <a:gd name="T27" fmla="*/ 0 h 1"/>
                <a:gd name="T28" fmla="*/ 0 w 105"/>
                <a:gd name="T29" fmla="*/ 0 h 1"/>
                <a:gd name="T30" fmla="*/ 0 w 105"/>
                <a:gd name="T31" fmla="*/ 0 h 1"/>
                <a:gd name="T32" fmla="*/ 0 w 10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
                  <a:moveTo>
                    <a:pt x="105" y="1"/>
                  </a:moveTo>
                  <a:lnTo>
                    <a:pt x="104" y="0"/>
                  </a:lnTo>
                  <a:lnTo>
                    <a:pt x="101" y="0"/>
                  </a:lnTo>
                  <a:lnTo>
                    <a:pt x="98" y="0"/>
                  </a:lnTo>
                  <a:lnTo>
                    <a:pt x="93" y="0"/>
                  </a:lnTo>
                  <a:lnTo>
                    <a:pt x="87" y="0"/>
                  </a:lnTo>
                  <a:lnTo>
                    <a:pt x="81" y="0"/>
                  </a:lnTo>
                  <a:lnTo>
                    <a:pt x="73" y="0"/>
                  </a:lnTo>
                  <a:lnTo>
                    <a:pt x="64" y="0"/>
                  </a:lnTo>
                  <a:lnTo>
                    <a:pt x="56" y="0"/>
                  </a:lnTo>
                  <a:lnTo>
                    <a:pt x="48" y="0"/>
                  </a:lnTo>
                  <a:lnTo>
                    <a:pt x="39" y="0"/>
                  </a:lnTo>
                  <a:lnTo>
                    <a:pt x="30"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2" name="Freeform 409"/>
            <p:cNvSpPr>
              <a:spLocks/>
            </p:cNvSpPr>
            <p:nvPr/>
          </p:nvSpPr>
          <p:spPr bwMode="auto">
            <a:xfrm>
              <a:off x="4051" y="2934"/>
              <a:ext cx="18" cy="1"/>
            </a:xfrm>
            <a:custGeom>
              <a:avLst/>
              <a:gdLst>
                <a:gd name="T0" fmla="*/ 1 w 53"/>
                <a:gd name="T1" fmla="*/ 0 h 3"/>
                <a:gd name="T2" fmla="*/ 1 w 53"/>
                <a:gd name="T3" fmla="*/ 0 h 3"/>
                <a:gd name="T4" fmla="*/ 1 w 53"/>
                <a:gd name="T5" fmla="*/ 0 h 3"/>
                <a:gd name="T6" fmla="*/ 0 w 53"/>
                <a:gd name="T7" fmla="*/ 0 h 3"/>
                <a:gd name="T8" fmla="*/ 0 w 53"/>
                <a:gd name="T9" fmla="*/ 0 h 3"/>
                <a:gd name="T10" fmla="*/ 0 w 53"/>
                <a:gd name="T11" fmla="*/ 0 h 3"/>
                <a:gd name="T12" fmla="*/ 0 w 53"/>
                <a:gd name="T13" fmla="*/ 0 h 3"/>
                <a:gd name="T14" fmla="*/ 0 w 53"/>
                <a:gd name="T15" fmla="*/ 0 h 3"/>
                <a:gd name="T16" fmla="*/ 0 w 53"/>
                <a:gd name="T17" fmla="*/ 0 h 3"/>
                <a:gd name="T18" fmla="*/ 0 w 53"/>
                <a:gd name="T19" fmla="*/ 0 h 3"/>
                <a:gd name="T20" fmla="*/ 0 w 53"/>
                <a:gd name="T21" fmla="*/ 0 h 3"/>
                <a:gd name="T22" fmla="*/ 0 w 53"/>
                <a:gd name="T23" fmla="*/ 0 h 3"/>
                <a:gd name="T24" fmla="*/ 0 w 53"/>
                <a:gd name="T25" fmla="*/ 0 h 3"/>
                <a:gd name="T26" fmla="*/ 0 w 53"/>
                <a:gd name="T27" fmla="*/ 0 h 3"/>
                <a:gd name="T28" fmla="*/ 0 w 53"/>
                <a:gd name="T29" fmla="*/ 0 h 3"/>
                <a:gd name="T30" fmla="*/ 0 w 53"/>
                <a:gd name="T31" fmla="*/ 0 h 3"/>
                <a:gd name="T32" fmla="*/ 0 w 5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
                  <a:moveTo>
                    <a:pt x="53" y="3"/>
                  </a:moveTo>
                  <a:lnTo>
                    <a:pt x="47" y="2"/>
                  </a:lnTo>
                  <a:lnTo>
                    <a:pt x="41" y="2"/>
                  </a:lnTo>
                  <a:lnTo>
                    <a:pt x="36" y="2"/>
                  </a:lnTo>
                  <a:lnTo>
                    <a:pt x="32" y="2"/>
                  </a:lnTo>
                  <a:lnTo>
                    <a:pt x="29" y="2"/>
                  </a:lnTo>
                  <a:lnTo>
                    <a:pt x="26" y="2"/>
                  </a:lnTo>
                  <a:lnTo>
                    <a:pt x="23" y="2"/>
                  </a:lnTo>
                  <a:lnTo>
                    <a:pt x="20" y="2"/>
                  </a:lnTo>
                  <a:lnTo>
                    <a:pt x="18" y="2"/>
                  </a:lnTo>
                  <a:lnTo>
                    <a:pt x="16" y="2"/>
                  </a:lnTo>
                  <a:lnTo>
                    <a:pt x="13" y="2"/>
                  </a:lnTo>
                  <a:lnTo>
                    <a:pt x="11" y="2"/>
                  </a:lnTo>
                  <a:lnTo>
                    <a:pt x="9" y="0"/>
                  </a:lnTo>
                  <a:lnTo>
                    <a:pt x="5" y="0"/>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3" name="Freeform 410"/>
            <p:cNvSpPr>
              <a:spLocks/>
            </p:cNvSpPr>
            <p:nvPr/>
          </p:nvSpPr>
          <p:spPr bwMode="auto">
            <a:xfrm>
              <a:off x="4045" y="2929"/>
              <a:ext cx="6" cy="5"/>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16">
                  <a:moveTo>
                    <a:pt x="21" y="16"/>
                  </a:moveTo>
                  <a:lnTo>
                    <a:pt x="17" y="15"/>
                  </a:lnTo>
                  <a:lnTo>
                    <a:pt x="15" y="14"/>
                  </a:lnTo>
                  <a:lnTo>
                    <a:pt x="12" y="14"/>
                  </a:lnTo>
                  <a:lnTo>
                    <a:pt x="10" y="12"/>
                  </a:lnTo>
                  <a:lnTo>
                    <a:pt x="8" y="11"/>
                  </a:lnTo>
                  <a:lnTo>
                    <a:pt x="6" y="10"/>
                  </a:lnTo>
                  <a:lnTo>
                    <a:pt x="5" y="7"/>
                  </a:lnTo>
                  <a:lnTo>
                    <a:pt x="4" y="6"/>
                  </a:lnTo>
                  <a:lnTo>
                    <a:pt x="3" y="5"/>
                  </a:lnTo>
                  <a:lnTo>
                    <a:pt x="2" y="3"/>
                  </a:lnTo>
                  <a:lnTo>
                    <a:pt x="1"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4" name="Freeform 411"/>
            <p:cNvSpPr>
              <a:spLocks/>
            </p:cNvSpPr>
            <p:nvPr/>
          </p:nvSpPr>
          <p:spPr bwMode="auto">
            <a:xfrm>
              <a:off x="4045" y="2926"/>
              <a:ext cx="6" cy="3"/>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w 21"/>
                <a:gd name="T17" fmla="*/ 0 h 16"/>
                <a:gd name="T18" fmla="*/ 0 w 21"/>
                <a:gd name="T19" fmla="*/ 0 h 16"/>
                <a:gd name="T20" fmla="*/ 0 w 21"/>
                <a:gd name="T21" fmla="*/ 0 h 16"/>
                <a:gd name="T22" fmla="*/ 0 w 21"/>
                <a:gd name="T23" fmla="*/ 0 h 16"/>
                <a:gd name="T24" fmla="*/ 0 w 21"/>
                <a:gd name="T25" fmla="*/ 0 h 16"/>
                <a:gd name="T26" fmla="*/ 0 w 21"/>
                <a:gd name="T27" fmla="*/ 0 h 16"/>
                <a:gd name="T28" fmla="*/ 0 w 21"/>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6">
                  <a:moveTo>
                    <a:pt x="0" y="16"/>
                  </a:moveTo>
                  <a:lnTo>
                    <a:pt x="0" y="14"/>
                  </a:lnTo>
                  <a:lnTo>
                    <a:pt x="0" y="13"/>
                  </a:lnTo>
                  <a:lnTo>
                    <a:pt x="1" y="12"/>
                  </a:lnTo>
                  <a:lnTo>
                    <a:pt x="2" y="10"/>
                  </a:lnTo>
                  <a:lnTo>
                    <a:pt x="3" y="9"/>
                  </a:lnTo>
                  <a:lnTo>
                    <a:pt x="4" y="8"/>
                  </a:lnTo>
                  <a:lnTo>
                    <a:pt x="5" y="7"/>
                  </a:lnTo>
                  <a:lnTo>
                    <a:pt x="6" y="5"/>
                  </a:lnTo>
                  <a:lnTo>
                    <a:pt x="8" y="4"/>
                  </a:lnTo>
                  <a:lnTo>
                    <a:pt x="10" y="3"/>
                  </a:lnTo>
                  <a:lnTo>
                    <a:pt x="12" y="1"/>
                  </a:lnTo>
                  <a:lnTo>
                    <a:pt x="15" y="1"/>
                  </a:lnTo>
                  <a:lnTo>
                    <a:pt x="17" y="0"/>
                  </a:lnTo>
                  <a:lnTo>
                    <a:pt x="2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5" name="Freeform 412"/>
            <p:cNvSpPr>
              <a:spLocks/>
            </p:cNvSpPr>
            <p:nvPr/>
          </p:nvSpPr>
          <p:spPr bwMode="auto">
            <a:xfrm>
              <a:off x="4051" y="2925"/>
              <a:ext cx="18" cy="1"/>
            </a:xfrm>
            <a:custGeom>
              <a:avLst/>
              <a:gdLst>
                <a:gd name="T0" fmla="*/ 0 w 53"/>
                <a:gd name="T1" fmla="*/ 0 h 4"/>
                <a:gd name="T2" fmla="*/ 0 w 53"/>
                <a:gd name="T3" fmla="*/ 0 h 4"/>
                <a:gd name="T4" fmla="*/ 0 w 53"/>
                <a:gd name="T5" fmla="*/ 0 h 4"/>
                <a:gd name="T6" fmla="*/ 0 w 53"/>
                <a:gd name="T7" fmla="*/ 0 h 4"/>
                <a:gd name="T8" fmla="*/ 0 w 53"/>
                <a:gd name="T9" fmla="*/ 0 h 4"/>
                <a:gd name="T10" fmla="*/ 0 w 53"/>
                <a:gd name="T11" fmla="*/ 0 h 4"/>
                <a:gd name="T12" fmla="*/ 0 w 53"/>
                <a:gd name="T13" fmla="*/ 0 h 4"/>
                <a:gd name="T14" fmla="*/ 0 w 53"/>
                <a:gd name="T15" fmla="*/ 0 h 4"/>
                <a:gd name="T16" fmla="*/ 0 w 53"/>
                <a:gd name="T17" fmla="*/ 0 h 4"/>
                <a:gd name="T18" fmla="*/ 0 w 53"/>
                <a:gd name="T19" fmla="*/ 0 h 4"/>
                <a:gd name="T20" fmla="*/ 0 w 53"/>
                <a:gd name="T21" fmla="*/ 0 h 4"/>
                <a:gd name="T22" fmla="*/ 0 w 53"/>
                <a:gd name="T23" fmla="*/ 0 h 4"/>
                <a:gd name="T24" fmla="*/ 0 w 53"/>
                <a:gd name="T25" fmla="*/ 0 h 4"/>
                <a:gd name="T26" fmla="*/ 0 w 53"/>
                <a:gd name="T27" fmla="*/ 0 h 4"/>
                <a:gd name="T28" fmla="*/ 1 w 53"/>
                <a:gd name="T29" fmla="*/ 0 h 4"/>
                <a:gd name="T30" fmla="*/ 1 w 53"/>
                <a:gd name="T31" fmla="*/ 0 h 4"/>
                <a:gd name="T32" fmla="*/ 1 w 53"/>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
                  <a:moveTo>
                    <a:pt x="0" y="4"/>
                  </a:moveTo>
                  <a:lnTo>
                    <a:pt x="3" y="3"/>
                  </a:lnTo>
                  <a:lnTo>
                    <a:pt x="5" y="3"/>
                  </a:lnTo>
                  <a:lnTo>
                    <a:pt x="9" y="2"/>
                  </a:lnTo>
                  <a:lnTo>
                    <a:pt x="11" y="2"/>
                  </a:lnTo>
                  <a:lnTo>
                    <a:pt x="13" y="2"/>
                  </a:lnTo>
                  <a:lnTo>
                    <a:pt x="16" y="2"/>
                  </a:lnTo>
                  <a:lnTo>
                    <a:pt x="18" y="0"/>
                  </a:lnTo>
                  <a:lnTo>
                    <a:pt x="20" y="0"/>
                  </a:lnTo>
                  <a:lnTo>
                    <a:pt x="23" y="0"/>
                  </a:lnTo>
                  <a:lnTo>
                    <a:pt x="26" y="0"/>
                  </a:lnTo>
                  <a:lnTo>
                    <a:pt x="29" y="0"/>
                  </a:lnTo>
                  <a:lnTo>
                    <a:pt x="32" y="0"/>
                  </a:lnTo>
                  <a:lnTo>
                    <a:pt x="36" y="0"/>
                  </a:lnTo>
                  <a:lnTo>
                    <a:pt x="41" y="0"/>
                  </a:lnTo>
                  <a:lnTo>
                    <a:pt x="47" y="0"/>
                  </a:lnTo>
                  <a:lnTo>
                    <a:pt x="53"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6" name="Freeform 413"/>
            <p:cNvSpPr>
              <a:spLocks/>
            </p:cNvSpPr>
            <p:nvPr/>
          </p:nvSpPr>
          <p:spPr bwMode="auto">
            <a:xfrm>
              <a:off x="4069" y="2925"/>
              <a:ext cx="42" cy="1"/>
            </a:xfrm>
            <a:custGeom>
              <a:avLst/>
              <a:gdLst>
                <a:gd name="T0" fmla="*/ 0 w 131"/>
                <a:gd name="T1" fmla="*/ 0 h 1"/>
                <a:gd name="T2" fmla="*/ 0 w 131"/>
                <a:gd name="T3" fmla="*/ 0 h 1"/>
                <a:gd name="T4" fmla="*/ 0 w 131"/>
                <a:gd name="T5" fmla="*/ 0 h 1"/>
                <a:gd name="T6" fmla="*/ 0 w 131"/>
                <a:gd name="T7" fmla="*/ 0 h 1"/>
                <a:gd name="T8" fmla="*/ 0 w 131"/>
                <a:gd name="T9" fmla="*/ 0 h 1"/>
                <a:gd name="T10" fmla="*/ 0 w 131"/>
                <a:gd name="T11" fmla="*/ 0 h 1"/>
                <a:gd name="T12" fmla="*/ 1 w 131"/>
                <a:gd name="T13" fmla="*/ 0 h 1"/>
                <a:gd name="T14" fmla="*/ 1 w 131"/>
                <a:gd name="T15" fmla="*/ 0 h 1"/>
                <a:gd name="T16" fmla="*/ 1 w 131"/>
                <a:gd name="T17" fmla="*/ 0 h 1"/>
                <a:gd name="T18" fmla="*/ 1 w 131"/>
                <a:gd name="T19" fmla="*/ 0 h 1"/>
                <a:gd name="T20" fmla="*/ 1 w 131"/>
                <a:gd name="T21" fmla="*/ 0 h 1"/>
                <a:gd name="T22" fmla="*/ 1 w 131"/>
                <a:gd name="T23" fmla="*/ 0 h 1"/>
                <a:gd name="T24" fmla="*/ 1 w 131"/>
                <a:gd name="T25" fmla="*/ 0 h 1"/>
                <a:gd name="T26" fmla="*/ 1 w 131"/>
                <a:gd name="T27" fmla="*/ 0 h 1"/>
                <a:gd name="T28" fmla="*/ 1 w 131"/>
                <a:gd name="T29" fmla="*/ 0 h 1"/>
                <a:gd name="T30" fmla="*/ 1 w 131"/>
                <a:gd name="T31" fmla="*/ 0 h 1"/>
                <a:gd name="T32" fmla="*/ 1 w 131"/>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
                  <a:moveTo>
                    <a:pt x="0" y="0"/>
                  </a:moveTo>
                  <a:lnTo>
                    <a:pt x="6" y="0"/>
                  </a:lnTo>
                  <a:lnTo>
                    <a:pt x="14" y="0"/>
                  </a:lnTo>
                  <a:lnTo>
                    <a:pt x="24" y="0"/>
                  </a:lnTo>
                  <a:lnTo>
                    <a:pt x="34" y="0"/>
                  </a:lnTo>
                  <a:lnTo>
                    <a:pt x="45" y="0"/>
                  </a:lnTo>
                  <a:lnTo>
                    <a:pt x="56" y="0"/>
                  </a:lnTo>
                  <a:lnTo>
                    <a:pt x="66" y="0"/>
                  </a:lnTo>
                  <a:lnTo>
                    <a:pt x="78" y="0"/>
                  </a:lnTo>
                  <a:lnTo>
                    <a:pt x="88" y="0"/>
                  </a:lnTo>
                  <a:lnTo>
                    <a:pt x="98" y="0"/>
                  </a:lnTo>
                  <a:lnTo>
                    <a:pt x="106" y="0"/>
                  </a:lnTo>
                  <a:lnTo>
                    <a:pt x="115" y="0"/>
                  </a:lnTo>
                  <a:lnTo>
                    <a:pt x="122" y="0"/>
                  </a:lnTo>
                  <a:lnTo>
                    <a:pt x="126" y="0"/>
                  </a:lnTo>
                  <a:lnTo>
                    <a:pt x="129" y="0"/>
                  </a:lnTo>
                  <a:lnTo>
                    <a:pt x="1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77" name="Freeform 414"/>
            <p:cNvSpPr>
              <a:spLocks/>
            </p:cNvSpPr>
            <p:nvPr/>
          </p:nvSpPr>
          <p:spPr bwMode="auto">
            <a:xfrm>
              <a:off x="4045" y="2929"/>
              <a:ext cx="62" cy="1"/>
            </a:xfrm>
            <a:custGeom>
              <a:avLst/>
              <a:gdLst>
                <a:gd name="T0" fmla="*/ 0 w 192"/>
                <a:gd name="T1" fmla="*/ 0 h 1"/>
                <a:gd name="T2" fmla="*/ 2 w 192"/>
                <a:gd name="T3" fmla="*/ 1 h 1"/>
                <a:gd name="T4" fmla="*/ 0 w 192"/>
                <a:gd name="T5" fmla="*/ 0 h 1"/>
                <a:gd name="T6" fmla="*/ 0 60000 65536"/>
                <a:gd name="T7" fmla="*/ 0 60000 65536"/>
                <a:gd name="T8" fmla="*/ 0 60000 65536"/>
              </a:gdLst>
              <a:ahLst/>
              <a:cxnLst>
                <a:cxn ang="T6">
                  <a:pos x="T0" y="T1"/>
                </a:cxn>
                <a:cxn ang="T7">
                  <a:pos x="T2" y="T3"/>
                </a:cxn>
                <a:cxn ang="T8">
                  <a:pos x="T4" y="T5"/>
                </a:cxn>
              </a:cxnLst>
              <a:rect l="0" t="0" r="r" b="b"/>
              <a:pathLst>
                <a:path w="192" h="1">
                  <a:moveTo>
                    <a:pt x="0" y="0"/>
                  </a:moveTo>
                  <a:lnTo>
                    <a:pt x="192" y="1"/>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78" name="Line 415"/>
            <p:cNvSpPr>
              <a:spLocks noChangeShapeType="1"/>
            </p:cNvSpPr>
            <p:nvPr/>
          </p:nvSpPr>
          <p:spPr bwMode="auto">
            <a:xfrm>
              <a:off x="4045" y="2929"/>
              <a:ext cx="6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79" name="Line 416"/>
            <p:cNvSpPr>
              <a:spLocks noChangeShapeType="1"/>
            </p:cNvSpPr>
            <p:nvPr/>
          </p:nvSpPr>
          <p:spPr bwMode="auto">
            <a:xfrm flipV="1">
              <a:off x="4045" y="2907"/>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80" name="Freeform 417"/>
            <p:cNvSpPr>
              <a:spLocks/>
            </p:cNvSpPr>
            <p:nvPr/>
          </p:nvSpPr>
          <p:spPr bwMode="auto">
            <a:xfrm>
              <a:off x="4114" y="3131"/>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7" y="18"/>
                  </a:lnTo>
                  <a:lnTo>
                    <a:pt x="11" y="18"/>
                  </a:lnTo>
                  <a:lnTo>
                    <a:pt x="16" y="18"/>
                  </a:lnTo>
                  <a:lnTo>
                    <a:pt x="21" y="18"/>
                  </a:lnTo>
                  <a:lnTo>
                    <a:pt x="26" y="16"/>
                  </a:lnTo>
                  <a:lnTo>
                    <a:pt x="32" y="16"/>
                  </a:lnTo>
                  <a:lnTo>
                    <a:pt x="37" y="15"/>
                  </a:lnTo>
                  <a:lnTo>
                    <a:pt x="44" y="14"/>
                  </a:lnTo>
                  <a:lnTo>
                    <a:pt x="51" y="11"/>
                  </a:lnTo>
                  <a:lnTo>
                    <a:pt x="57" y="9"/>
                  </a:lnTo>
                  <a:lnTo>
                    <a:pt x="63" y="6"/>
                  </a:lnTo>
                  <a:lnTo>
                    <a:pt x="70" y="3"/>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1" name="Freeform 418"/>
            <p:cNvSpPr>
              <a:spLocks/>
            </p:cNvSpPr>
            <p:nvPr/>
          </p:nvSpPr>
          <p:spPr bwMode="auto">
            <a:xfrm>
              <a:off x="4115" y="3127"/>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18"/>
                  </a:moveTo>
                  <a:lnTo>
                    <a:pt x="72" y="16"/>
                  </a:lnTo>
                  <a:lnTo>
                    <a:pt x="71" y="16"/>
                  </a:lnTo>
                  <a:lnTo>
                    <a:pt x="70" y="15"/>
                  </a:lnTo>
                  <a:lnTo>
                    <a:pt x="68" y="14"/>
                  </a:lnTo>
                  <a:lnTo>
                    <a:pt x="65" y="12"/>
                  </a:lnTo>
                  <a:lnTo>
                    <a:pt x="62" y="11"/>
                  </a:lnTo>
                  <a:lnTo>
                    <a:pt x="58" y="10"/>
                  </a:lnTo>
                  <a:lnTo>
                    <a:pt x="54" y="9"/>
                  </a:lnTo>
                  <a:lnTo>
                    <a:pt x="49" y="6"/>
                  </a:lnTo>
                  <a:lnTo>
                    <a:pt x="42" y="5"/>
                  </a:lnTo>
                  <a:lnTo>
                    <a:pt x="36" y="3"/>
                  </a:lnTo>
                  <a:lnTo>
                    <a:pt x="30" y="2"/>
                  </a:lnTo>
                  <a:lnTo>
                    <a:pt x="23" y="1"/>
                  </a:lnTo>
                  <a:lnTo>
                    <a:pt x="16" y="0"/>
                  </a:lnTo>
                  <a:lnTo>
                    <a:pt x="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2" name="Freeform 419"/>
            <p:cNvSpPr>
              <a:spLocks/>
            </p:cNvSpPr>
            <p:nvPr/>
          </p:nvSpPr>
          <p:spPr bwMode="auto">
            <a:xfrm>
              <a:off x="4100" y="3180"/>
              <a:ext cx="24" cy="4"/>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7" y="18"/>
                  </a:lnTo>
                  <a:lnTo>
                    <a:pt x="10" y="18"/>
                  </a:lnTo>
                  <a:lnTo>
                    <a:pt x="14" y="18"/>
                  </a:lnTo>
                  <a:lnTo>
                    <a:pt x="20" y="18"/>
                  </a:lnTo>
                  <a:lnTo>
                    <a:pt x="26" y="17"/>
                  </a:lnTo>
                  <a:lnTo>
                    <a:pt x="31" y="17"/>
                  </a:lnTo>
                  <a:lnTo>
                    <a:pt x="37" y="15"/>
                  </a:lnTo>
                  <a:lnTo>
                    <a:pt x="43" y="14"/>
                  </a:lnTo>
                  <a:lnTo>
                    <a:pt x="49" y="11"/>
                  </a:lnTo>
                  <a:lnTo>
                    <a:pt x="57" y="9"/>
                  </a:lnTo>
                  <a:lnTo>
                    <a:pt x="63" y="6"/>
                  </a:lnTo>
                  <a:lnTo>
                    <a:pt x="69" y="4"/>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3" name="Freeform 420"/>
            <p:cNvSpPr>
              <a:spLocks/>
            </p:cNvSpPr>
            <p:nvPr/>
          </p:nvSpPr>
          <p:spPr bwMode="auto">
            <a:xfrm>
              <a:off x="4100" y="3175"/>
              <a:ext cx="24" cy="5"/>
            </a:xfrm>
            <a:custGeom>
              <a:avLst/>
              <a:gdLst>
                <a:gd name="T0" fmla="*/ 1 w 74"/>
                <a:gd name="T1" fmla="*/ 0 h 18"/>
                <a:gd name="T2" fmla="*/ 1 w 74"/>
                <a:gd name="T3" fmla="*/ 0 h 18"/>
                <a:gd name="T4" fmla="*/ 1 w 74"/>
                <a:gd name="T5" fmla="*/ 0 h 18"/>
                <a:gd name="T6" fmla="*/ 1 w 74"/>
                <a:gd name="T7" fmla="*/ 0 h 18"/>
                <a:gd name="T8" fmla="*/ 1 w 74"/>
                <a:gd name="T9" fmla="*/ 0 h 18"/>
                <a:gd name="T10" fmla="*/ 1 w 74"/>
                <a:gd name="T11" fmla="*/ 0 h 18"/>
                <a:gd name="T12" fmla="*/ 1 w 74"/>
                <a:gd name="T13" fmla="*/ 0 h 18"/>
                <a:gd name="T14" fmla="*/ 1 w 74"/>
                <a:gd name="T15" fmla="*/ 0 h 18"/>
                <a:gd name="T16" fmla="*/ 1 w 74"/>
                <a:gd name="T17" fmla="*/ 0 h 18"/>
                <a:gd name="T18" fmla="*/ 1 w 74"/>
                <a:gd name="T19" fmla="*/ 0 h 18"/>
                <a:gd name="T20" fmla="*/ 1 w 74"/>
                <a:gd name="T21" fmla="*/ 0 h 18"/>
                <a:gd name="T22" fmla="*/ 0 w 74"/>
                <a:gd name="T23" fmla="*/ 0 h 18"/>
                <a:gd name="T24" fmla="*/ 0 w 74"/>
                <a:gd name="T25" fmla="*/ 0 h 18"/>
                <a:gd name="T26" fmla="*/ 0 w 74"/>
                <a:gd name="T27" fmla="*/ 0 h 18"/>
                <a:gd name="T28" fmla="*/ 0 w 74"/>
                <a:gd name="T29" fmla="*/ 0 h 18"/>
                <a:gd name="T30" fmla="*/ 0 w 74"/>
                <a:gd name="T31" fmla="*/ 0 h 18"/>
                <a:gd name="T32" fmla="*/ 0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8">
                  <a:moveTo>
                    <a:pt x="74" y="18"/>
                  </a:moveTo>
                  <a:lnTo>
                    <a:pt x="73" y="17"/>
                  </a:lnTo>
                  <a:lnTo>
                    <a:pt x="72" y="17"/>
                  </a:lnTo>
                  <a:lnTo>
                    <a:pt x="71" y="15"/>
                  </a:lnTo>
                  <a:lnTo>
                    <a:pt x="68" y="14"/>
                  </a:lnTo>
                  <a:lnTo>
                    <a:pt x="66" y="13"/>
                  </a:lnTo>
                  <a:lnTo>
                    <a:pt x="62" y="11"/>
                  </a:lnTo>
                  <a:lnTo>
                    <a:pt x="58" y="10"/>
                  </a:lnTo>
                  <a:lnTo>
                    <a:pt x="54" y="9"/>
                  </a:lnTo>
                  <a:lnTo>
                    <a:pt x="48" y="6"/>
                  </a:lnTo>
                  <a:lnTo>
                    <a:pt x="43" y="5"/>
                  </a:lnTo>
                  <a:lnTo>
                    <a:pt x="37" y="4"/>
                  </a:lnTo>
                  <a:lnTo>
                    <a:pt x="30" y="2"/>
                  </a:lnTo>
                  <a:lnTo>
                    <a:pt x="23" y="1"/>
                  </a:lnTo>
                  <a:lnTo>
                    <a:pt x="16" y="0"/>
                  </a:lnTo>
                  <a:lnTo>
                    <a:pt x="8"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4" name="Freeform 421"/>
            <p:cNvSpPr>
              <a:spLocks/>
            </p:cNvSpPr>
            <p:nvPr/>
          </p:nvSpPr>
          <p:spPr bwMode="auto">
            <a:xfrm>
              <a:off x="4154" y="3033"/>
              <a:ext cx="24" cy="4"/>
            </a:xfrm>
            <a:custGeom>
              <a:avLst/>
              <a:gdLst>
                <a:gd name="T0" fmla="*/ 0 w 77"/>
                <a:gd name="T1" fmla="*/ 0 h 16"/>
                <a:gd name="T2" fmla="*/ 0 w 77"/>
                <a:gd name="T3" fmla="*/ 0 h 16"/>
                <a:gd name="T4" fmla="*/ 0 w 77"/>
                <a:gd name="T5" fmla="*/ 0 h 16"/>
                <a:gd name="T6" fmla="*/ 0 w 77"/>
                <a:gd name="T7" fmla="*/ 0 h 16"/>
                <a:gd name="T8" fmla="*/ 0 w 77"/>
                <a:gd name="T9" fmla="*/ 0 h 16"/>
                <a:gd name="T10" fmla="*/ 0 w 77"/>
                <a:gd name="T11" fmla="*/ 0 h 16"/>
                <a:gd name="T12" fmla="*/ 0 w 77"/>
                <a:gd name="T13" fmla="*/ 0 h 16"/>
                <a:gd name="T14" fmla="*/ 0 w 77"/>
                <a:gd name="T15" fmla="*/ 0 h 16"/>
                <a:gd name="T16" fmla="*/ 0 w 77"/>
                <a:gd name="T17" fmla="*/ 0 h 16"/>
                <a:gd name="T18" fmla="*/ 0 w 77"/>
                <a:gd name="T19" fmla="*/ 0 h 16"/>
                <a:gd name="T20" fmla="*/ 0 w 77"/>
                <a:gd name="T21" fmla="*/ 0 h 16"/>
                <a:gd name="T22" fmla="*/ 1 w 77"/>
                <a:gd name="T23" fmla="*/ 0 h 16"/>
                <a:gd name="T24" fmla="*/ 1 w 77"/>
                <a:gd name="T25" fmla="*/ 0 h 16"/>
                <a:gd name="T26" fmla="*/ 1 w 77"/>
                <a:gd name="T27" fmla="*/ 0 h 16"/>
                <a:gd name="T28" fmla="*/ 1 w 77"/>
                <a:gd name="T29" fmla="*/ 0 h 16"/>
                <a:gd name="T30" fmla="*/ 1 w 7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7" h="16">
                  <a:moveTo>
                    <a:pt x="0" y="16"/>
                  </a:moveTo>
                  <a:lnTo>
                    <a:pt x="1" y="16"/>
                  </a:lnTo>
                  <a:lnTo>
                    <a:pt x="5" y="16"/>
                  </a:lnTo>
                  <a:lnTo>
                    <a:pt x="8" y="16"/>
                  </a:lnTo>
                  <a:lnTo>
                    <a:pt x="11" y="16"/>
                  </a:lnTo>
                  <a:lnTo>
                    <a:pt x="16" y="16"/>
                  </a:lnTo>
                  <a:lnTo>
                    <a:pt x="21" y="16"/>
                  </a:lnTo>
                  <a:lnTo>
                    <a:pt x="26" y="15"/>
                  </a:lnTo>
                  <a:lnTo>
                    <a:pt x="32" y="15"/>
                  </a:lnTo>
                  <a:lnTo>
                    <a:pt x="38" y="14"/>
                  </a:lnTo>
                  <a:lnTo>
                    <a:pt x="45" y="12"/>
                  </a:lnTo>
                  <a:lnTo>
                    <a:pt x="51" y="11"/>
                  </a:lnTo>
                  <a:lnTo>
                    <a:pt x="58" y="9"/>
                  </a:lnTo>
                  <a:lnTo>
                    <a:pt x="64" y="6"/>
                  </a:lnTo>
                  <a:lnTo>
                    <a:pt x="70" y="2"/>
                  </a:lnTo>
                  <a:lnTo>
                    <a:pt x="77"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5" name="Freeform 422"/>
            <p:cNvSpPr>
              <a:spLocks/>
            </p:cNvSpPr>
            <p:nvPr/>
          </p:nvSpPr>
          <p:spPr bwMode="auto">
            <a:xfrm>
              <a:off x="4155" y="3028"/>
              <a:ext cx="23" cy="5"/>
            </a:xfrm>
            <a:custGeom>
              <a:avLst/>
              <a:gdLst>
                <a:gd name="T0" fmla="*/ 1 w 73"/>
                <a:gd name="T1" fmla="*/ 0 h 20"/>
                <a:gd name="T2" fmla="*/ 1 w 73"/>
                <a:gd name="T3" fmla="*/ 0 h 20"/>
                <a:gd name="T4" fmla="*/ 1 w 73"/>
                <a:gd name="T5" fmla="*/ 0 h 20"/>
                <a:gd name="T6" fmla="*/ 1 w 73"/>
                <a:gd name="T7" fmla="*/ 0 h 20"/>
                <a:gd name="T8" fmla="*/ 1 w 73"/>
                <a:gd name="T9" fmla="*/ 0 h 20"/>
                <a:gd name="T10" fmla="*/ 1 w 73"/>
                <a:gd name="T11" fmla="*/ 0 h 20"/>
                <a:gd name="T12" fmla="*/ 1 w 73"/>
                <a:gd name="T13" fmla="*/ 0 h 20"/>
                <a:gd name="T14" fmla="*/ 1 w 73"/>
                <a:gd name="T15" fmla="*/ 0 h 20"/>
                <a:gd name="T16" fmla="*/ 1 w 73"/>
                <a:gd name="T17" fmla="*/ 0 h 20"/>
                <a:gd name="T18" fmla="*/ 1 w 73"/>
                <a:gd name="T19" fmla="*/ 0 h 20"/>
                <a:gd name="T20" fmla="*/ 0 w 73"/>
                <a:gd name="T21" fmla="*/ 0 h 20"/>
                <a:gd name="T22" fmla="*/ 0 w 73"/>
                <a:gd name="T23" fmla="*/ 0 h 20"/>
                <a:gd name="T24" fmla="*/ 0 w 73"/>
                <a:gd name="T25" fmla="*/ 0 h 20"/>
                <a:gd name="T26" fmla="*/ 0 w 73"/>
                <a:gd name="T27" fmla="*/ 0 h 20"/>
                <a:gd name="T28" fmla="*/ 0 w 73"/>
                <a:gd name="T29" fmla="*/ 0 h 20"/>
                <a:gd name="T30" fmla="*/ 0 w 73"/>
                <a:gd name="T31" fmla="*/ 0 h 20"/>
                <a:gd name="T32" fmla="*/ 0 w 7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20">
                  <a:moveTo>
                    <a:pt x="73" y="20"/>
                  </a:moveTo>
                  <a:lnTo>
                    <a:pt x="72" y="18"/>
                  </a:lnTo>
                  <a:lnTo>
                    <a:pt x="71" y="18"/>
                  </a:lnTo>
                  <a:lnTo>
                    <a:pt x="70" y="17"/>
                  </a:lnTo>
                  <a:lnTo>
                    <a:pt x="67" y="16"/>
                  </a:lnTo>
                  <a:lnTo>
                    <a:pt x="65" y="14"/>
                  </a:lnTo>
                  <a:lnTo>
                    <a:pt x="61" y="13"/>
                  </a:lnTo>
                  <a:lnTo>
                    <a:pt x="57" y="11"/>
                  </a:lnTo>
                  <a:lnTo>
                    <a:pt x="53" y="9"/>
                  </a:lnTo>
                  <a:lnTo>
                    <a:pt x="48" y="8"/>
                  </a:lnTo>
                  <a:lnTo>
                    <a:pt x="43" y="5"/>
                  </a:lnTo>
                  <a:lnTo>
                    <a:pt x="36" y="4"/>
                  </a:lnTo>
                  <a:lnTo>
                    <a:pt x="29" y="3"/>
                  </a:lnTo>
                  <a:lnTo>
                    <a:pt x="22" y="2"/>
                  </a:lnTo>
                  <a:lnTo>
                    <a:pt x="15" y="0"/>
                  </a:lnTo>
                  <a:lnTo>
                    <a:pt x="8"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6" name="Freeform 423"/>
            <p:cNvSpPr>
              <a:spLocks/>
            </p:cNvSpPr>
            <p:nvPr/>
          </p:nvSpPr>
          <p:spPr bwMode="auto">
            <a:xfrm>
              <a:off x="4191" y="2969"/>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1 w 76"/>
                <a:gd name="T23" fmla="*/ 0 h 18"/>
                <a:gd name="T24" fmla="*/ 1 w 76"/>
                <a:gd name="T25" fmla="*/ 0 h 18"/>
                <a:gd name="T26" fmla="*/ 1 w 76"/>
                <a:gd name="T27" fmla="*/ 0 h 18"/>
                <a:gd name="T28" fmla="*/ 1 w 76"/>
                <a:gd name="T29" fmla="*/ 0 h 18"/>
                <a:gd name="T30" fmla="*/ 1 w 76"/>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18">
                  <a:moveTo>
                    <a:pt x="0" y="18"/>
                  </a:moveTo>
                  <a:lnTo>
                    <a:pt x="1" y="18"/>
                  </a:lnTo>
                  <a:lnTo>
                    <a:pt x="4" y="18"/>
                  </a:lnTo>
                  <a:lnTo>
                    <a:pt x="8" y="18"/>
                  </a:lnTo>
                  <a:lnTo>
                    <a:pt x="11" y="18"/>
                  </a:lnTo>
                  <a:lnTo>
                    <a:pt x="16" y="18"/>
                  </a:lnTo>
                  <a:lnTo>
                    <a:pt x="21" y="18"/>
                  </a:lnTo>
                  <a:lnTo>
                    <a:pt x="26" y="17"/>
                  </a:lnTo>
                  <a:lnTo>
                    <a:pt x="32" y="17"/>
                  </a:lnTo>
                  <a:lnTo>
                    <a:pt x="37" y="15"/>
                  </a:lnTo>
                  <a:lnTo>
                    <a:pt x="45" y="14"/>
                  </a:lnTo>
                  <a:lnTo>
                    <a:pt x="51" y="11"/>
                  </a:lnTo>
                  <a:lnTo>
                    <a:pt x="57" y="9"/>
                  </a:lnTo>
                  <a:lnTo>
                    <a:pt x="63" y="6"/>
                  </a:lnTo>
                  <a:lnTo>
                    <a:pt x="70" y="4"/>
                  </a:lnTo>
                  <a:lnTo>
                    <a:pt x="76"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7" name="Freeform 424"/>
            <p:cNvSpPr>
              <a:spLocks/>
            </p:cNvSpPr>
            <p:nvPr/>
          </p:nvSpPr>
          <p:spPr bwMode="auto">
            <a:xfrm>
              <a:off x="4192" y="2965"/>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18"/>
                  </a:moveTo>
                  <a:lnTo>
                    <a:pt x="72" y="17"/>
                  </a:lnTo>
                  <a:lnTo>
                    <a:pt x="71" y="17"/>
                  </a:lnTo>
                  <a:lnTo>
                    <a:pt x="70" y="15"/>
                  </a:lnTo>
                  <a:lnTo>
                    <a:pt x="68" y="14"/>
                  </a:lnTo>
                  <a:lnTo>
                    <a:pt x="65" y="13"/>
                  </a:lnTo>
                  <a:lnTo>
                    <a:pt x="62" y="11"/>
                  </a:lnTo>
                  <a:lnTo>
                    <a:pt x="58" y="10"/>
                  </a:lnTo>
                  <a:lnTo>
                    <a:pt x="54" y="9"/>
                  </a:lnTo>
                  <a:lnTo>
                    <a:pt x="49" y="6"/>
                  </a:lnTo>
                  <a:lnTo>
                    <a:pt x="43" y="5"/>
                  </a:lnTo>
                  <a:lnTo>
                    <a:pt x="36" y="4"/>
                  </a:lnTo>
                  <a:lnTo>
                    <a:pt x="30" y="2"/>
                  </a:lnTo>
                  <a:lnTo>
                    <a:pt x="23" y="1"/>
                  </a:lnTo>
                  <a:lnTo>
                    <a:pt x="16" y="0"/>
                  </a:lnTo>
                  <a:lnTo>
                    <a:pt x="9"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88" name="Line 425"/>
            <p:cNvSpPr>
              <a:spLocks noChangeShapeType="1"/>
            </p:cNvSpPr>
            <p:nvPr/>
          </p:nvSpPr>
          <p:spPr bwMode="auto">
            <a:xfrm>
              <a:off x="3936" y="3446"/>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89" name="Line 426"/>
            <p:cNvSpPr>
              <a:spLocks noChangeShapeType="1"/>
            </p:cNvSpPr>
            <p:nvPr/>
          </p:nvSpPr>
          <p:spPr bwMode="auto">
            <a:xfrm>
              <a:off x="4070" y="3596"/>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90" name="Freeform 427"/>
            <p:cNvSpPr>
              <a:spLocks/>
            </p:cNvSpPr>
            <p:nvPr/>
          </p:nvSpPr>
          <p:spPr bwMode="auto">
            <a:xfrm>
              <a:off x="3947" y="3454"/>
              <a:ext cx="13" cy="1"/>
            </a:xfrm>
            <a:custGeom>
              <a:avLst/>
              <a:gdLst>
                <a:gd name="T0" fmla="*/ 0 w 42"/>
                <a:gd name="T1" fmla="*/ 0 h 1"/>
                <a:gd name="T2" fmla="*/ 0 w 42"/>
                <a:gd name="T3" fmla="*/ 0 h 1"/>
                <a:gd name="T4" fmla="*/ 0 w 42"/>
                <a:gd name="T5" fmla="*/ 0 h 1"/>
                <a:gd name="T6" fmla="*/ 0 60000 65536"/>
                <a:gd name="T7" fmla="*/ 0 60000 65536"/>
                <a:gd name="T8" fmla="*/ 0 60000 65536"/>
              </a:gdLst>
              <a:ahLst/>
              <a:cxnLst>
                <a:cxn ang="T6">
                  <a:pos x="T0" y="T1"/>
                </a:cxn>
                <a:cxn ang="T7">
                  <a:pos x="T2" y="T3"/>
                </a:cxn>
                <a:cxn ang="T8">
                  <a:pos x="T4" y="T5"/>
                </a:cxn>
              </a:cxnLst>
              <a:rect l="0" t="0" r="r" b="b"/>
              <a:pathLst>
                <a:path w="42" h="1">
                  <a:moveTo>
                    <a:pt x="0" y="0"/>
                  </a:moveTo>
                  <a:lnTo>
                    <a:pt x="4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91" name="Line 428"/>
            <p:cNvSpPr>
              <a:spLocks noChangeShapeType="1"/>
            </p:cNvSpPr>
            <p:nvPr/>
          </p:nvSpPr>
          <p:spPr bwMode="auto">
            <a:xfrm>
              <a:off x="3947" y="3454"/>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92" name="Freeform 429"/>
            <p:cNvSpPr>
              <a:spLocks/>
            </p:cNvSpPr>
            <p:nvPr/>
          </p:nvSpPr>
          <p:spPr bwMode="auto">
            <a:xfrm>
              <a:off x="3946" y="3485"/>
              <a:ext cx="40" cy="1"/>
            </a:xfrm>
            <a:custGeom>
              <a:avLst/>
              <a:gdLst>
                <a:gd name="T0" fmla="*/ 0 w 126"/>
                <a:gd name="T1" fmla="*/ 0 h 1"/>
                <a:gd name="T2" fmla="*/ 1 w 126"/>
                <a:gd name="T3" fmla="*/ 0 h 1"/>
                <a:gd name="T4" fmla="*/ 0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6993" name="Line 430"/>
            <p:cNvSpPr>
              <a:spLocks noChangeShapeType="1"/>
            </p:cNvSpPr>
            <p:nvPr/>
          </p:nvSpPr>
          <p:spPr bwMode="auto">
            <a:xfrm>
              <a:off x="3946" y="3485"/>
              <a:ext cx="4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94" name="Line 431"/>
            <p:cNvSpPr>
              <a:spLocks noChangeShapeType="1"/>
            </p:cNvSpPr>
            <p:nvPr/>
          </p:nvSpPr>
          <p:spPr bwMode="auto">
            <a:xfrm flipH="1">
              <a:off x="3910" y="3491"/>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95" name="Freeform 432"/>
            <p:cNvSpPr>
              <a:spLocks/>
            </p:cNvSpPr>
            <p:nvPr/>
          </p:nvSpPr>
          <p:spPr bwMode="auto">
            <a:xfrm>
              <a:off x="3900" y="3482"/>
              <a:ext cx="10" cy="9"/>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w 31"/>
                <a:gd name="T13" fmla="*/ 0 h 38"/>
                <a:gd name="T14" fmla="*/ 0 w 31"/>
                <a:gd name="T15" fmla="*/ 0 h 38"/>
                <a:gd name="T16" fmla="*/ 0 w 31"/>
                <a:gd name="T17" fmla="*/ 0 h 38"/>
                <a:gd name="T18" fmla="*/ 0 w 31"/>
                <a:gd name="T19" fmla="*/ 0 h 38"/>
                <a:gd name="T20" fmla="*/ 0 w 31"/>
                <a:gd name="T21" fmla="*/ 0 h 38"/>
                <a:gd name="T22" fmla="*/ 0 w 31"/>
                <a:gd name="T23" fmla="*/ 0 h 38"/>
                <a:gd name="T24" fmla="*/ 0 w 31"/>
                <a:gd name="T25" fmla="*/ 0 h 38"/>
                <a:gd name="T26" fmla="*/ 0 w 31"/>
                <a:gd name="T27" fmla="*/ 0 h 38"/>
                <a:gd name="T28" fmla="*/ 0 w 31"/>
                <a:gd name="T29" fmla="*/ 0 h 38"/>
                <a:gd name="T30" fmla="*/ 0 w 31"/>
                <a:gd name="T31" fmla="*/ 0 h 38"/>
                <a:gd name="T32" fmla="*/ 0 w 31"/>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8">
                  <a:moveTo>
                    <a:pt x="31" y="38"/>
                  </a:moveTo>
                  <a:lnTo>
                    <a:pt x="27" y="37"/>
                  </a:lnTo>
                  <a:lnTo>
                    <a:pt x="24" y="37"/>
                  </a:lnTo>
                  <a:lnTo>
                    <a:pt x="21" y="36"/>
                  </a:lnTo>
                  <a:lnTo>
                    <a:pt x="19" y="34"/>
                  </a:lnTo>
                  <a:lnTo>
                    <a:pt x="16" y="33"/>
                  </a:lnTo>
                  <a:lnTo>
                    <a:pt x="14" y="30"/>
                  </a:lnTo>
                  <a:lnTo>
                    <a:pt x="11" y="29"/>
                  </a:lnTo>
                  <a:lnTo>
                    <a:pt x="8" y="27"/>
                  </a:lnTo>
                  <a:lnTo>
                    <a:pt x="6" y="24"/>
                  </a:lnTo>
                  <a:lnTo>
                    <a:pt x="5" y="20"/>
                  </a:lnTo>
                  <a:lnTo>
                    <a:pt x="3" y="18"/>
                  </a:lnTo>
                  <a:lnTo>
                    <a:pt x="2" y="14"/>
                  </a:lnTo>
                  <a:lnTo>
                    <a:pt x="1" y="11"/>
                  </a:lnTo>
                  <a:lnTo>
                    <a:pt x="0" y="7"/>
                  </a:lnTo>
                  <a:lnTo>
                    <a:pt x="0" y="3"/>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96" name="Line 433"/>
            <p:cNvSpPr>
              <a:spLocks noChangeShapeType="1"/>
            </p:cNvSpPr>
            <p:nvPr/>
          </p:nvSpPr>
          <p:spPr bwMode="auto">
            <a:xfrm flipV="1">
              <a:off x="3900" y="3456"/>
              <a:ext cx="1" cy="2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97" name="Freeform 434"/>
            <p:cNvSpPr>
              <a:spLocks/>
            </p:cNvSpPr>
            <p:nvPr/>
          </p:nvSpPr>
          <p:spPr bwMode="auto">
            <a:xfrm>
              <a:off x="3900" y="3446"/>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39"/>
                  </a:moveTo>
                  <a:lnTo>
                    <a:pt x="0" y="35"/>
                  </a:lnTo>
                  <a:lnTo>
                    <a:pt x="0" y="31"/>
                  </a:lnTo>
                  <a:lnTo>
                    <a:pt x="1" y="27"/>
                  </a:lnTo>
                  <a:lnTo>
                    <a:pt x="2" y="23"/>
                  </a:lnTo>
                  <a:lnTo>
                    <a:pt x="3" y="19"/>
                  </a:lnTo>
                  <a:lnTo>
                    <a:pt x="5" y="17"/>
                  </a:lnTo>
                  <a:lnTo>
                    <a:pt x="6" y="14"/>
                  </a:lnTo>
                  <a:lnTo>
                    <a:pt x="8" y="12"/>
                  </a:lnTo>
                  <a:lnTo>
                    <a:pt x="11" y="9"/>
                  </a:lnTo>
                  <a:lnTo>
                    <a:pt x="14" y="6"/>
                  </a:lnTo>
                  <a:lnTo>
                    <a:pt x="16" y="4"/>
                  </a:lnTo>
                  <a:lnTo>
                    <a:pt x="19" y="3"/>
                  </a:lnTo>
                  <a:lnTo>
                    <a:pt x="21" y="1"/>
                  </a:lnTo>
                  <a:lnTo>
                    <a:pt x="24" y="0"/>
                  </a:lnTo>
                  <a:lnTo>
                    <a:pt x="27" y="0"/>
                  </a:lnTo>
                  <a:lnTo>
                    <a:pt x="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98" name="Freeform 435"/>
            <p:cNvSpPr>
              <a:spLocks/>
            </p:cNvSpPr>
            <p:nvPr/>
          </p:nvSpPr>
          <p:spPr bwMode="auto">
            <a:xfrm>
              <a:off x="3910" y="3446"/>
              <a:ext cx="36" cy="45"/>
            </a:xfrm>
            <a:custGeom>
              <a:avLst/>
              <a:gdLst>
                <a:gd name="T0" fmla="*/ 0 w 111"/>
                <a:gd name="T1" fmla="*/ 0 h 181"/>
                <a:gd name="T2" fmla="*/ 1 w 111"/>
                <a:gd name="T3" fmla="*/ 0 h 181"/>
                <a:gd name="T4" fmla="*/ 1 w 111"/>
                <a:gd name="T5" fmla="*/ 1 h 181"/>
                <a:gd name="T6" fmla="*/ 0 60000 65536"/>
                <a:gd name="T7" fmla="*/ 0 60000 65536"/>
                <a:gd name="T8" fmla="*/ 0 60000 65536"/>
              </a:gdLst>
              <a:ahLst/>
              <a:cxnLst>
                <a:cxn ang="T6">
                  <a:pos x="T0" y="T1"/>
                </a:cxn>
                <a:cxn ang="T7">
                  <a:pos x="T2" y="T3"/>
                </a:cxn>
                <a:cxn ang="T8">
                  <a:pos x="T4" y="T5"/>
                </a:cxn>
              </a:cxnLst>
              <a:rect l="0" t="0" r="r" b="b"/>
              <a:pathLst>
                <a:path w="111" h="181">
                  <a:moveTo>
                    <a:pt x="0" y="0"/>
                  </a:moveTo>
                  <a:lnTo>
                    <a:pt x="111" y="0"/>
                  </a:lnTo>
                  <a:lnTo>
                    <a:pt x="111" y="1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6999" name="Freeform 436"/>
            <p:cNvSpPr>
              <a:spLocks/>
            </p:cNvSpPr>
            <p:nvPr/>
          </p:nvSpPr>
          <p:spPr bwMode="auto">
            <a:xfrm>
              <a:off x="3911" y="3464"/>
              <a:ext cx="64" cy="9"/>
            </a:xfrm>
            <a:custGeom>
              <a:avLst/>
              <a:gdLst>
                <a:gd name="T0" fmla="*/ 2 w 199"/>
                <a:gd name="T1" fmla="*/ 0 h 37"/>
                <a:gd name="T2" fmla="*/ 2 w 199"/>
                <a:gd name="T3" fmla="*/ 0 h 37"/>
                <a:gd name="T4" fmla="*/ 2 w 199"/>
                <a:gd name="T5" fmla="*/ 0 h 37"/>
                <a:gd name="T6" fmla="*/ 2 w 199"/>
                <a:gd name="T7" fmla="*/ 0 h 37"/>
                <a:gd name="T8" fmla="*/ 1 w 199"/>
                <a:gd name="T9" fmla="*/ 0 h 37"/>
                <a:gd name="T10" fmla="*/ 1 w 199"/>
                <a:gd name="T11" fmla="*/ 0 h 37"/>
                <a:gd name="T12" fmla="*/ 1 w 199"/>
                <a:gd name="T13" fmla="*/ 0 h 37"/>
                <a:gd name="T14" fmla="*/ 1 w 199"/>
                <a:gd name="T15" fmla="*/ 0 h 37"/>
                <a:gd name="T16" fmla="*/ 1 w 199"/>
                <a:gd name="T17" fmla="*/ 0 h 37"/>
                <a:gd name="T18" fmla="*/ 1 w 199"/>
                <a:gd name="T19" fmla="*/ 0 h 37"/>
                <a:gd name="T20" fmla="*/ 1 w 199"/>
                <a:gd name="T21" fmla="*/ 0 h 37"/>
                <a:gd name="T22" fmla="*/ 1 w 199"/>
                <a:gd name="T23" fmla="*/ 0 h 37"/>
                <a:gd name="T24" fmla="*/ 0 w 199"/>
                <a:gd name="T25" fmla="*/ 0 h 37"/>
                <a:gd name="T26" fmla="*/ 0 w 199"/>
                <a:gd name="T27" fmla="*/ 0 h 37"/>
                <a:gd name="T28" fmla="*/ 0 w 199"/>
                <a:gd name="T29" fmla="*/ 0 h 37"/>
                <a:gd name="T30" fmla="*/ 0 w 199"/>
                <a:gd name="T31" fmla="*/ 0 h 37"/>
                <a:gd name="T32" fmla="*/ 0 w 199"/>
                <a:gd name="T33" fmla="*/ 0 h 37"/>
                <a:gd name="T34" fmla="*/ 0 w 199"/>
                <a:gd name="T35" fmla="*/ 0 h 37"/>
                <a:gd name="T36" fmla="*/ 0 w 199"/>
                <a:gd name="T37" fmla="*/ 0 h 37"/>
                <a:gd name="T38" fmla="*/ 0 w 199"/>
                <a:gd name="T39" fmla="*/ 0 h 37"/>
                <a:gd name="T40" fmla="*/ 0 w 199"/>
                <a:gd name="T41" fmla="*/ 0 h 37"/>
                <a:gd name="T42" fmla="*/ 0 w 199"/>
                <a:gd name="T43" fmla="*/ 0 h 37"/>
                <a:gd name="T44" fmla="*/ 0 w 199"/>
                <a:gd name="T45" fmla="*/ 0 h 37"/>
                <a:gd name="T46" fmla="*/ 0 w 199"/>
                <a:gd name="T47" fmla="*/ 0 h 37"/>
                <a:gd name="T48" fmla="*/ 0 w 199"/>
                <a:gd name="T49" fmla="*/ 0 h 37"/>
                <a:gd name="T50" fmla="*/ 0 w 199"/>
                <a:gd name="T51" fmla="*/ 0 h 37"/>
                <a:gd name="T52" fmla="*/ 0 w 199"/>
                <a:gd name="T53" fmla="*/ 0 h 37"/>
                <a:gd name="T54" fmla="*/ 0 w 199"/>
                <a:gd name="T55" fmla="*/ 0 h 37"/>
                <a:gd name="T56" fmla="*/ 0 w 199"/>
                <a:gd name="T57" fmla="*/ 0 h 37"/>
                <a:gd name="T58" fmla="*/ 0 w 199"/>
                <a:gd name="T59" fmla="*/ 0 h 37"/>
                <a:gd name="T60" fmla="*/ 0 w 199"/>
                <a:gd name="T61" fmla="*/ 0 h 37"/>
                <a:gd name="T62" fmla="*/ 0 w 199"/>
                <a:gd name="T63" fmla="*/ 0 h 37"/>
                <a:gd name="T64" fmla="*/ 0 w 199"/>
                <a:gd name="T65" fmla="*/ 0 h 37"/>
                <a:gd name="T66" fmla="*/ 0 w 199"/>
                <a:gd name="T67" fmla="*/ 0 h 37"/>
                <a:gd name="T68" fmla="*/ 1 w 199"/>
                <a:gd name="T69" fmla="*/ 0 h 37"/>
                <a:gd name="T70" fmla="*/ 1 w 199"/>
                <a:gd name="T71" fmla="*/ 0 h 37"/>
                <a:gd name="T72" fmla="*/ 1 w 199"/>
                <a:gd name="T73" fmla="*/ 0 h 37"/>
                <a:gd name="T74" fmla="*/ 1 w 199"/>
                <a:gd name="T75" fmla="*/ 0 h 37"/>
                <a:gd name="T76" fmla="*/ 1 w 199"/>
                <a:gd name="T77" fmla="*/ 0 h 37"/>
                <a:gd name="T78" fmla="*/ 1 w 199"/>
                <a:gd name="T79" fmla="*/ 0 h 37"/>
                <a:gd name="T80" fmla="*/ 1 w 199"/>
                <a:gd name="T81" fmla="*/ 0 h 37"/>
                <a:gd name="T82" fmla="*/ 2 w 199"/>
                <a:gd name="T83" fmla="*/ 0 h 37"/>
                <a:gd name="T84" fmla="*/ 2 w 199"/>
                <a:gd name="T85" fmla="*/ 0 h 37"/>
                <a:gd name="T86" fmla="*/ 2 w 199"/>
                <a:gd name="T87" fmla="*/ 0 h 37"/>
                <a:gd name="T88" fmla="*/ 2 w 199"/>
                <a:gd name="T89" fmla="*/ 0 h 37"/>
                <a:gd name="T90" fmla="*/ 2 w 199"/>
                <a:gd name="T91" fmla="*/ 0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9" h="37">
                  <a:moveTo>
                    <a:pt x="174" y="0"/>
                  </a:moveTo>
                  <a:lnTo>
                    <a:pt x="173" y="0"/>
                  </a:lnTo>
                  <a:lnTo>
                    <a:pt x="170" y="0"/>
                  </a:lnTo>
                  <a:lnTo>
                    <a:pt x="166" y="0"/>
                  </a:lnTo>
                  <a:lnTo>
                    <a:pt x="162" y="0"/>
                  </a:lnTo>
                  <a:lnTo>
                    <a:pt x="156" y="0"/>
                  </a:lnTo>
                  <a:lnTo>
                    <a:pt x="150" y="0"/>
                  </a:lnTo>
                  <a:lnTo>
                    <a:pt x="143" y="0"/>
                  </a:lnTo>
                  <a:lnTo>
                    <a:pt x="136" y="0"/>
                  </a:lnTo>
                  <a:lnTo>
                    <a:pt x="127" y="0"/>
                  </a:lnTo>
                  <a:lnTo>
                    <a:pt x="119" y="0"/>
                  </a:lnTo>
                  <a:lnTo>
                    <a:pt x="111" y="0"/>
                  </a:lnTo>
                  <a:lnTo>
                    <a:pt x="103" y="0"/>
                  </a:lnTo>
                  <a:lnTo>
                    <a:pt x="95" y="0"/>
                  </a:lnTo>
                  <a:lnTo>
                    <a:pt x="87" y="0"/>
                  </a:lnTo>
                  <a:lnTo>
                    <a:pt x="80" y="0"/>
                  </a:lnTo>
                  <a:lnTo>
                    <a:pt x="74" y="0"/>
                  </a:lnTo>
                  <a:lnTo>
                    <a:pt x="68" y="0"/>
                  </a:lnTo>
                  <a:lnTo>
                    <a:pt x="63" y="0"/>
                  </a:lnTo>
                  <a:lnTo>
                    <a:pt x="58" y="0"/>
                  </a:lnTo>
                  <a:lnTo>
                    <a:pt x="53" y="0"/>
                  </a:lnTo>
                  <a:lnTo>
                    <a:pt x="49" y="0"/>
                  </a:lnTo>
                  <a:lnTo>
                    <a:pt x="46" y="0"/>
                  </a:lnTo>
                  <a:lnTo>
                    <a:pt x="44" y="0"/>
                  </a:lnTo>
                  <a:lnTo>
                    <a:pt x="41" y="0"/>
                  </a:lnTo>
                  <a:lnTo>
                    <a:pt x="39" y="0"/>
                  </a:lnTo>
                  <a:lnTo>
                    <a:pt x="36" y="0"/>
                  </a:lnTo>
                  <a:lnTo>
                    <a:pt x="34" y="0"/>
                  </a:lnTo>
                  <a:lnTo>
                    <a:pt x="32" y="0"/>
                  </a:lnTo>
                  <a:lnTo>
                    <a:pt x="30" y="1"/>
                  </a:lnTo>
                  <a:lnTo>
                    <a:pt x="27" y="1"/>
                  </a:lnTo>
                  <a:lnTo>
                    <a:pt x="25" y="1"/>
                  </a:lnTo>
                  <a:lnTo>
                    <a:pt x="22" y="3"/>
                  </a:lnTo>
                  <a:lnTo>
                    <a:pt x="18" y="3"/>
                  </a:lnTo>
                  <a:lnTo>
                    <a:pt x="16" y="4"/>
                  </a:lnTo>
                  <a:lnTo>
                    <a:pt x="12" y="4"/>
                  </a:lnTo>
                  <a:lnTo>
                    <a:pt x="10" y="5"/>
                  </a:lnTo>
                  <a:lnTo>
                    <a:pt x="8" y="6"/>
                  </a:lnTo>
                  <a:lnTo>
                    <a:pt x="6" y="8"/>
                  </a:lnTo>
                  <a:lnTo>
                    <a:pt x="5" y="10"/>
                  </a:lnTo>
                  <a:lnTo>
                    <a:pt x="4" y="12"/>
                  </a:lnTo>
                  <a:lnTo>
                    <a:pt x="3" y="13"/>
                  </a:lnTo>
                  <a:lnTo>
                    <a:pt x="2" y="14"/>
                  </a:lnTo>
                  <a:lnTo>
                    <a:pt x="1" y="15"/>
                  </a:lnTo>
                  <a:lnTo>
                    <a:pt x="0" y="17"/>
                  </a:lnTo>
                  <a:lnTo>
                    <a:pt x="0" y="18"/>
                  </a:lnTo>
                  <a:lnTo>
                    <a:pt x="0" y="19"/>
                  </a:lnTo>
                  <a:lnTo>
                    <a:pt x="0" y="21"/>
                  </a:lnTo>
                  <a:lnTo>
                    <a:pt x="1" y="22"/>
                  </a:lnTo>
                  <a:lnTo>
                    <a:pt x="2" y="23"/>
                  </a:lnTo>
                  <a:lnTo>
                    <a:pt x="3" y="24"/>
                  </a:lnTo>
                  <a:lnTo>
                    <a:pt x="4" y="26"/>
                  </a:lnTo>
                  <a:lnTo>
                    <a:pt x="5" y="27"/>
                  </a:lnTo>
                  <a:lnTo>
                    <a:pt x="6" y="28"/>
                  </a:lnTo>
                  <a:lnTo>
                    <a:pt x="8" y="30"/>
                  </a:lnTo>
                  <a:lnTo>
                    <a:pt x="10" y="31"/>
                  </a:lnTo>
                  <a:lnTo>
                    <a:pt x="12" y="32"/>
                  </a:lnTo>
                  <a:lnTo>
                    <a:pt x="16" y="32"/>
                  </a:lnTo>
                  <a:lnTo>
                    <a:pt x="18" y="33"/>
                  </a:lnTo>
                  <a:lnTo>
                    <a:pt x="22" y="35"/>
                  </a:lnTo>
                  <a:lnTo>
                    <a:pt x="25" y="35"/>
                  </a:lnTo>
                  <a:lnTo>
                    <a:pt x="27" y="35"/>
                  </a:lnTo>
                  <a:lnTo>
                    <a:pt x="30" y="36"/>
                  </a:lnTo>
                  <a:lnTo>
                    <a:pt x="32" y="36"/>
                  </a:lnTo>
                  <a:lnTo>
                    <a:pt x="34" y="36"/>
                  </a:lnTo>
                  <a:lnTo>
                    <a:pt x="36" y="36"/>
                  </a:lnTo>
                  <a:lnTo>
                    <a:pt x="39" y="37"/>
                  </a:lnTo>
                  <a:lnTo>
                    <a:pt x="41" y="37"/>
                  </a:lnTo>
                  <a:lnTo>
                    <a:pt x="44" y="37"/>
                  </a:lnTo>
                  <a:lnTo>
                    <a:pt x="46" y="37"/>
                  </a:lnTo>
                  <a:lnTo>
                    <a:pt x="49" y="37"/>
                  </a:lnTo>
                  <a:lnTo>
                    <a:pt x="53" y="37"/>
                  </a:lnTo>
                  <a:lnTo>
                    <a:pt x="58" y="37"/>
                  </a:lnTo>
                  <a:lnTo>
                    <a:pt x="63" y="37"/>
                  </a:lnTo>
                  <a:lnTo>
                    <a:pt x="68" y="37"/>
                  </a:lnTo>
                  <a:lnTo>
                    <a:pt x="74" y="37"/>
                  </a:lnTo>
                  <a:lnTo>
                    <a:pt x="80" y="37"/>
                  </a:lnTo>
                  <a:lnTo>
                    <a:pt x="88" y="37"/>
                  </a:lnTo>
                  <a:lnTo>
                    <a:pt x="98" y="37"/>
                  </a:lnTo>
                  <a:lnTo>
                    <a:pt x="107" y="37"/>
                  </a:lnTo>
                  <a:lnTo>
                    <a:pt x="117" y="37"/>
                  </a:lnTo>
                  <a:lnTo>
                    <a:pt x="127" y="37"/>
                  </a:lnTo>
                  <a:lnTo>
                    <a:pt x="138" y="37"/>
                  </a:lnTo>
                  <a:lnTo>
                    <a:pt x="149" y="37"/>
                  </a:lnTo>
                  <a:lnTo>
                    <a:pt x="158" y="37"/>
                  </a:lnTo>
                  <a:lnTo>
                    <a:pt x="167" y="37"/>
                  </a:lnTo>
                  <a:lnTo>
                    <a:pt x="177" y="37"/>
                  </a:lnTo>
                  <a:lnTo>
                    <a:pt x="184" y="37"/>
                  </a:lnTo>
                  <a:lnTo>
                    <a:pt x="190" y="37"/>
                  </a:lnTo>
                  <a:lnTo>
                    <a:pt x="195" y="37"/>
                  </a:lnTo>
                  <a:lnTo>
                    <a:pt x="197" y="37"/>
                  </a:lnTo>
                  <a:lnTo>
                    <a:pt x="199" y="37"/>
                  </a:lnTo>
                  <a:lnTo>
                    <a:pt x="174"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00" name="Freeform 437"/>
            <p:cNvSpPr>
              <a:spLocks/>
            </p:cNvSpPr>
            <p:nvPr/>
          </p:nvSpPr>
          <p:spPr bwMode="auto">
            <a:xfrm>
              <a:off x="3935" y="3464"/>
              <a:ext cx="32" cy="1"/>
            </a:xfrm>
            <a:custGeom>
              <a:avLst/>
              <a:gdLst>
                <a:gd name="T0" fmla="*/ 1 w 100"/>
                <a:gd name="T1" fmla="*/ 0 h 1"/>
                <a:gd name="T2" fmla="*/ 1 w 100"/>
                <a:gd name="T3" fmla="*/ 0 h 1"/>
                <a:gd name="T4" fmla="*/ 1 w 100"/>
                <a:gd name="T5" fmla="*/ 0 h 1"/>
                <a:gd name="T6" fmla="*/ 1 w 100"/>
                <a:gd name="T7" fmla="*/ 0 h 1"/>
                <a:gd name="T8" fmla="*/ 1 w 100"/>
                <a:gd name="T9" fmla="*/ 0 h 1"/>
                <a:gd name="T10" fmla="*/ 1 w 100"/>
                <a:gd name="T11" fmla="*/ 0 h 1"/>
                <a:gd name="T12" fmla="*/ 1 w 100"/>
                <a:gd name="T13" fmla="*/ 0 h 1"/>
                <a:gd name="T14" fmla="*/ 1 w 100"/>
                <a:gd name="T15" fmla="*/ 0 h 1"/>
                <a:gd name="T16" fmla="*/ 1 w 100"/>
                <a:gd name="T17" fmla="*/ 0 h 1"/>
                <a:gd name="T18" fmla="*/ 1 w 100"/>
                <a:gd name="T19" fmla="*/ 0 h 1"/>
                <a:gd name="T20" fmla="*/ 0 w 100"/>
                <a:gd name="T21" fmla="*/ 0 h 1"/>
                <a:gd name="T22" fmla="*/ 0 w 100"/>
                <a:gd name="T23" fmla="*/ 0 h 1"/>
                <a:gd name="T24" fmla="*/ 0 w 100"/>
                <a:gd name="T25" fmla="*/ 0 h 1"/>
                <a:gd name="T26" fmla="*/ 0 w 100"/>
                <a:gd name="T27" fmla="*/ 0 h 1"/>
                <a:gd name="T28" fmla="*/ 0 w 100"/>
                <a:gd name="T29" fmla="*/ 0 h 1"/>
                <a:gd name="T30" fmla="*/ 0 w 100"/>
                <a:gd name="T31" fmla="*/ 0 h 1"/>
                <a:gd name="T32" fmla="*/ 0 w 10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
                  <a:moveTo>
                    <a:pt x="100" y="0"/>
                  </a:moveTo>
                  <a:lnTo>
                    <a:pt x="99" y="0"/>
                  </a:lnTo>
                  <a:lnTo>
                    <a:pt x="96" y="0"/>
                  </a:lnTo>
                  <a:lnTo>
                    <a:pt x="92" y="0"/>
                  </a:lnTo>
                  <a:lnTo>
                    <a:pt x="88" y="0"/>
                  </a:lnTo>
                  <a:lnTo>
                    <a:pt x="82" y="0"/>
                  </a:lnTo>
                  <a:lnTo>
                    <a:pt x="76" y="0"/>
                  </a:lnTo>
                  <a:lnTo>
                    <a:pt x="69" y="0"/>
                  </a:lnTo>
                  <a:lnTo>
                    <a:pt x="62" y="0"/>
                  </a:lnTo>
                  <a:lnTo>
                    <a:pt x="53" y="0"/>
                  </a:lnTo>
                  <a:lnTo>
                    <a:pt x="45" y="0"/>
                  </a:lnTo>
                  <a:lnTo>
                    <a:pt x="37" y="0"/>
                  </a:lnTo>
                  <a:lnTo>
                    <a:pt x="29"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1" name="Freeform 438"/>
            <p:cNvSpPr>
              <a:spLocks/>
            </p:cNvSpPr>
            <p:nvPr/>
          </p:nvSpPr>
          <p:spPr bwMode="auto">
            <a:xfrm>
              <a:off x="3917" y="3464"/>
              <a:ext cx="18" cy="1"/>
            </a:xfrm>
            <a:custGeom>
              <a:avLst/>
              <a:gdLst>
                <a:gd name="T0" fmla="*/ 1 w 52"/>
                <a:gd name="T1" fmla="*/ 0 h 3"/>
                <a:gd name="T2" fmla="*/ 1 w 52"/>
                <a:gd name="T3" fmla="*/ 0 h 3"/>
                <a:gd name="T4" fmla="*/ 1 w 52"/>
                <a:gd name="T5" fmla="*/ 0 h 3"/>
                <a:gd name="T6" fmla="*/ 0 w 52"/>
                <a:gd name="T7" fmla="*/ 0 h 3"/>
                <a:gd name="T8" fmla="*/ 0 w 52"/>
                <a:gd name="T9" fmla="*/ 0 h 3"/>
                <a:gd name="T10" fmla="*/ 0 w 52"/>
                <a:gd name="T11" fmla="*/ 0 h 3"/>
                <a:gd name="T12" fmla="*/ 0 w 52"/>
                <a:gd name="T13" fmla="*/ 0 h 3"/>
                <a:gd name="T14" fmla="*/ 0 w 52"/>
                <a:gd name="T15" fmla="*/ 0 h 3"/>
                <a:gd name="T16" fmla="*/ 0 w 52"/>
                <a:gd name="T17" fmla="*/ 0 h 3"/>
                <a:gd name="T18" fmla="*/ 0 w 52"/>
                <a:gd name="T19" fmla="*/ 0 h 3"/>
                <a:gd name="T20" fmla="*/ 0 w 52"/>
                <a:gd name="T21" fmla="*/ 0 h 3"/>
                <a:gd name="T22" fmla="*/ 0 w 52"/>
                <a:gd name="T23" fmla="*/ 0 h 3"/>
                <a:gd name="T24" fmla="*/ 0 w 52"/>
                <a:gd name="T25" fmla="*/ 0 h 3"/>
                <a:gd name="T26" fmla="*/ 0 w 52"/>
                <a:gd name="T27" fmla="*/ 0 h 3"/>
                <a:gd name="T28" fmla="*/ 0 w 52"/>
                <a:gd name="T29" fmla="*/ 0 h 3"/>
                <a:gd name="T30" fmla="*/ 0 w 52"/>
                <a:gd name="T31" fmla="*/ 0 h 3"/>
                <a:gd name="T32" fmla="*/ 0 w 52"/>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
                  <a:moveTo>
                    <a:pt x="52" y="0"/>
                  </a:moveTo>
                  <a:lnTo>
                    <a:pt x="46" y="0"/>
                  </a:lnTo>
                  <a:lnTo>
                    <a:pt x="41" y="0"/>
                  </a:lnTo>
                  <a:lnTo>
                    <a:pt x="36" y="0"/>
                  </a:lnTo>
                  <a:lnTo>
                    <a:pt x="31" y="0"/>
                  </a:lnTo>
                  <a:lnTo>
                    <a:pt x="27" y="0"/>
                  </a:lnTo>
                  <a:lnTo>
                    <a:pt x="24" y="0"/>
                  </a:lnTo>
                  <a:lnTo>
                    <a:pt x="22" y="0"/>
                  </a:lnTo>
                  <a:lnTo>
                    <a:pt x="19" y="0"/>
                  </a:lnTo>
                  <a:lnTo>
                    <a:pt x="17" y="0"/>
                  </a:lnTo>
                  <a:lnTo>
                    <a:pt x="14" y="0"/>
                  </a:lnTo>
                  <a:lnTo>
                    <a:pt x="12" y="0"/>
                  </a:lnTo>
                  <a:lnTo>
                    <a:pt x="10" y="0"/>
                  </a:lnTo>
                  <a:lnTo>
                    <a:pt x="8" y="1"/>
                  </a:lnTo>
                  <a:lnTo>
                    <a:pt x="5" y="1"/>
                  </a:lnTo>
                  <a:lnTo>
                    <a:pt x="3" y="1"/>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2" name="Freeform 439"/>
            <p:cNvSpPr>
              <a:spLocks/>
            </p:cNvSpPr>
            <p:nvPr/>
          </p:nvSpPr>
          <p:spPr bwMode="auto">
            <a:xfrm>
              <a:off x="3911" y="3465"/>
              <a:ext cx="6" cy="4"/>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w 22"/>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6">
                  <a:moveTo>
                    <a:pt x="22" y="0"/>
                  </a:moveTo>
                  <a:lnTo>
                    <a:pt x="18" y="0"/>
                  </a:lnTo>
                  <a:lnTo>
                    <a:pt x="16" y="1"/>
                  </a:lnTo>
                  <a:lnTo>
                    <a:pt x="12" y="1"/>
                  </a:lnTo>
                  <a:lnTo>
                    <a:pt x="10" y="2"/>
                  </a:lnTo>
                  <a:lnTo>
                    <a:pt x="8" y="3"/>
                  </a:lnTo>
                  <a:lnTo>
                    <a:pt x="6" y="5"/>
                  </a:lnTo>
                  <a:lnTo>
                    <a:pt x="5" y="7"/>
                  </a:lnTo>
                  <a:lnTo>
                    <a:pt x="4" y="9"/>
                  </a:lnTo>
                  <a:lnTo>
                    <a:pt x="3" y="10"/>
                  </a:lnTo>
                  <a:lnTo>
                    <a:pt x="2" y="11"/>
                  </a:lnTo>
                  <a:lnTo>
                    <a:pt x="1" y="12"/>
                  </a:lnTo>
                  <a:lnTo>
                    <a:pt x="0" y="14"/>
                  </a:lnTo>
                  <a:lnTo>
                    <a:pt x="0" y="15"/>
                  </a:lnTo>
                  <a:lnTo>
                    <a:pt x="0"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3" name="Freeform 440"/>
            <p:cNvSpPr>
              <a:spLocks/>
            </p:cNvSpPr>
            <p:nvPr/>
          </p:nvSpPr>
          <p:spPr bwMode="auto">
            <a:xfrm>
              <a:off x="3911" y="3469"/>
              <a:ext cx="6" cy="4"/>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16">
                  <a:moveTo>
                    <a:pt x="0" y="0"/>
                  </a:moveTo>
                  <a:lnTo>
                    <a:pt x="0" y="2"/>
                  </a:lnTo>
                  <a:lnTo>
                    <a:pt x="1" y="3"/>
                  </a:lnTo>
                  <a:lnTo>
                    <a:pt x="2" y="4"/>
                  </a:lnTo>
                  <a:lnTo>
                    <a:pt x="3" y="5"/>
                  </a:lnTo>
                  <a:lnTo>
                    <a:pt x="4" y="7"/>
                  </a:lnTo>
                  <a:lnTo>
                    <a:pt x="5" y="8"/>
                  </a:lnTo>
                  <a:lnTo>
                    <a:pt x="6" y="9"/>
                  </a:lnTo>
                  <a:lnTo>
                    <a:pt x="8" y="11"/>
                  </a:lnTo>
                  <a:lnTo>
                    <a:pt x="10" y="12"/>
                  </a:lnTo>
                  <a:lnTo>
                    <a:pt x="12" y="13"/>
                  </a:lnTo>
                  <a:lnTo>
                    <a:pt x="16" y="13"/>
                  </a:lnTo>
                  <a:lnTo>
                    <a:pt x="18" y="14"/>
                  </a:lnTo>
                  <a:lnTo>
                    <a:pt x="22"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4" name="Freeform 441"/>
            <p:cNvSpPr>
              <a:spLocks/>
            </p:cNvSpPr>
            <p:nvPr/>
          </p:nvSpPr>
          <p:spPr bwMode="auto">
            <a:xfrm>
              <a:off x="3917" y="3473"/>
              <a:ext cx="18" cy="1"/>
            </a:xfrm>
            <a:custGeom>
              <a:avLst/>
              <a:gdLst>
                <a:gd name="T0" fmla="*/ 0 w 52"/>
                <a:gd name="T1" fmla="*/ 0 h 2"/>
                <a:gd name="T2" fmla="*/ 0 w 52"/>
                <a:gd name="T3" fmla="*/ 0 h 2"/>
                <a:gd name="T4" fmla="*/ 0 w 52"/>
                <a:gd name="T5" fmla="*/ 0 h 2"/>
                <a:gd name="T6" fmla="*/ 0 w 52"/>
                <a:gd name="T7" fmla="*/ 1 h 2"/>
                <a:gd name="T8" fmla="*/ 0 w 52"/>
                <a:gd name="T9" fmla="*/ 1 h 2"/>
                <a:gd name="T10" fmla="*/ 0 w 52"/>
                <a:gd name="T11" fmla="*/ 1 h 2"/>
                <a:gd name="T12" fmla="*/ 0 w 52"/>
                <a:gd name="T13" fmla="*/ 1 h 2"/>
                <a:gd name="T14" fmla="*/ 0 w 52"/>
                <a:gd name="T15" fmla="*/ 1 h 2"/>
                <a:gd name="T16" fmla="*/ 0 w 52"/>
                <a:gd name="T17" fmla="*/ 1 h 2"/>
                <a:gd name="T18" fmla="*/ 0 w 52"/>
                <a:gd name="T19" fmla="*/ 1 h 2"/>
                <a:gd name="T20" fmla="*/ 0 w 52"/>
                <a:gd name="T21" fmla="*/ 1 h 2"/>
                <a:gd name="T22" fmla="*/ 0 w 52"/>
                <a:gd name="T23" fmla="*/ 1 h 2"/>
                <a:gd name="T24" fmla="*/ 0 w 52"/>
                <a:gd name="T25" fmla="*/ 1 h 2"/>
                <a:gd name="T26" fmla="*/ 0 w 52"/>
                <a:gd name="T27" fmla="*/ 1 h 2"/>
                <a:gd name="T28" fmla="*/ 1 w 52"/>
                <a:gd name="T29" fmla="*/ 1 h 2"/>
                <a:gd name="T30" fmla="*/ 1 w 52"/>
                <a:gd name="T31" fmla="*/ 1 h 2"/>
                <a:gd name="T32" fmla="*/ 1 w 52"/>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
                  <a:moveTo>
                    <a:pt x="0" y="0"/>
                  </a:moveTo>
                  <a:lnTo>
                    <a:pt x="3" y="0"/>
                  </a:lnTo>
                  <a:lnTo>
                    <a:pt x="5" y="0"/>
                  </a:lnTo>
                  <a:lnTo>
                    <a:pt x="8" y="1"/>
                  </a:lnTo>
                  <a:lnTo>
                    <a:pt x="10" y="1"/>
                  </a:lnTo>
                  <a:lnTo>
                    <a:pt x="12" y="1"/>
                  </a:lnTo>
                  <a:lnTo>
                    <a:pt x="14" y="1"/>
                  </a:lnTo>
                  <a:lnTo>
                    <a:pt x="17" y="2"/>
                  </a:lnTo>
                  <a:lnTo>
                    <a:pt x="19" y="2"/>
                  </a:lnTo>
                  <a:lnTo>
                    <a:pt x="22" y="2"/>
                  </a:lnTo>
                  <a:lnTo>
                    <a:pt x="24" y="2"/>
                  </a:lnTo>
                  <a:lnTo>
                    <a:pt x="27" y="2"/>
                  </a:lnTo>
                  <a:lnTo>
                    <a:pt x="31" y="2"/>
                  </a:lnTo>
                  <a:lnTo>
                    <a:pt x="36" y="2"/>
                  </a:lnTo>
                  <a:lnTo>
                    <a:pt x="41" y="2"/>
                  </a:lnTo>
                  <a:lnTo>
                    <a:pt x="46" y="2"/>
                  </a:lnTo>
                  <a:lnTo>
                    <a:pt x="52"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5" name="Freeform 442"/>
            <p:cNvSpPr>
              <a:spLocks/>
            </p:cNvSpPr>
            <p:nvPr/>
          </p:nvSpPr>
          <p:spPr bwMode="auto">
            <a:xfrm>
              <a:off x="3935" y="3473"/>
              <a:ext cx="40" cy="1"/>
            </a:xfrm>
            <a:custGeom>
              <a:avLst/>
              <a:gdLst>
                <a:gd name="T0" fmla="*/ 0 w 125"/>
                <a:gd name="T1" fmla="*/ 0 h 1"/>
                <a:gd name="T2" fmla="*/ 0 w 125"/>
                <a:gd name="T3" fmla="*/ 0 h 1"/>
                <a:gd name="T4" fmla="*/ 0 w 125"/>
                <a:gd name="T5" fmla="*/ 0 h 1"/>
                <a:gd name="T6" fmla="*/ 0 w 125"/>
                <a:gd name="T7" fmla="*/ 0 h 1"/>
                <a:gd name="T8" fmla="*/ 0 w 125"/>
                <a:gd name="T9" fmla="*/ 0 h 1"/>
                <a:gd name="T10" fmla="*/ 0 w 125"/>
                <a:gd name="T11" fmla="*/ 0 h 1"/>
                <a:gd name="T12" fmla="*/ 1 w 125"/>
                <a:gd name="T13" fmla="*/ 0 h 1"/>
                <a:gd name="T14" fmla="*/ 1 w 125"/>
                <a:gd name="T15" fmla="*/ 0 h 1"/>
                <a:gd name="T16" fmla="*/ 1 w 125"/>
                <a:gd name="T17" fmla="*/ 0 h 1"/>
                <a:gd name="T18" fmla="*/ 1 w 125"/>
                <a:gd name="T19" fmla="*/ 0 h 1"/>
                <a:gd name="T20" fmla="*/ 1 w 125"/>
                <a:gd name="T21" fmla="*/ 0 h 1"/>
                <a:gd name="T22" fmla="*/ 1 w 125"/>
                <a:gd name="T23" fmla="*/ 0 h 1"/>
                <a:gd name="T24" fmla="*/ 1 w 125"/>
                <a:gd name="T25" fmla="*/ 0 h 1"/>
                <a:gd name="T26" fmla="*/ 1 w 125"/>
                <a:gd name="T27" fmla="*/ 0 h 1"/>
                <a:gd name="T28" fmla="*/ 1 w 125"/>
                <a:gd name="T29" fmla="*/ 0 h 1"/>
                <a:gd name="T30" fmla="*/ 1 w 125"/>
                <a:gd name="T31" fmla="*/ 0 h 1"/>
                <a:gd name="T32" fmla="*/ 1 w 1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
                  <a:moveTo>
                    <a:pt x="0" y="0"/>
                  </a:moveTo>
                  <a:lnTo>
                    <a:pt x="6" y="0"/>
                  </a:lnTo>
                  <a:lnTo>
                    <a:pt x="14" y="0"/>
                  </a:lnTo>
                  <a:lnTo>
                    <a:pt x="24" y="0"/>
                  </a:lnTo>
                  <a:lnTo>
                    <a:pt x="33" y="0"/>
                  </a:lnTo>
                  <a:lnTo>
                    <a:pt x="43" y="0"/>
                  </a:lnTo>
                  <a:lnTo>
                    <a:pt x="53" y="0"/>
                  </a:lnTo>
                  <a:lnTo>
                    <a:pt x="64" y="0"/>
                  </a:lnTo>
                  <a:lnTo>
                    <a:pt x="75" y="0"/>
                  </a:lnTo>
                  <a:lnTo>
                    <a:pt x="84" y="0"/>
                  </a:lnTo>
                  <a:lnTo>
                    <a:pt x="93" y="0"/>
                  </a:lnTo>
                  <a:lnTo>
                    <a:pt x="103" y="0"/>
                  </a:lnTo>
                  <a:lnTo>
                    <a:pt x="110" y="0"/>
                  </a:lnTo>
                  <a:lnTo>
                    <a:pt x="116" y="0"/>
                  </a:lnTo>
                  <a:lnTo>
                    <a:pt x="121" y="0"/>
                  </a:lnTo>
                  <a:lnTo>
                    <a:pt x="123" y="0"/>
                  </a:lnTo>
                  <a:lnTo>
                    <a:pt x="12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06" name="Freeform 443"/>
            <p:cNvSpPr>
              <a:spLocks/>
            </p:cNvSpPr>
            <p:nvPr/>
          </p:nvSpPr>
          <p:spPr bwMode="auto">
            <a:xfrm>
              <a:off x="3911" y="3469"/>
              <a:ext cx="60" cy="1"/>
            </a:xfrm>
            <a:custGeom>
              <a:avLst/>
              <a:gdLst>
                <a:gd name="T0" fmla="*/ 0 w 186"/>
                <a:gd name="T1" fmla="*/ 0 h 1"/>
                <a:gd name="T2" fmla="*/ 2 w 186"/>
                <a:gd name="T3" fmla="*/ 0 h 1"/>
                <a:gd name="T4" fmla="*/ 0 w 186"/>
                <a:gd name="T5" fmla="*/ 0 h 1"/>
                <a:gd name="T6" fmla="*/ 0 60000 65536"/>
                <a:gd name="T7" fmla="*/ 0 60000 65536"/>
                <a:gd name="T8" fmla="*/ 0 60000 65536"/>
              </a:gdLst>
              <a:ahLst/>
              <a:cxnLst>
                <a:cxn ang="T6">
                  <a:pos x="T0" y="T1"/>
                </a:cxn>
                <a:cxn ang="T7">
                  <a:pos x="T2" y="T3"/>
                </a:cxn>
                <a:cxn ang="T8">
                  <a:pos x="T4" y="T5"/>
                </a:cxn>
              </a:cxnLst>
              <a:rect l="0" t="0" r="r" b="b"/>
              <a:pathLst>
                <a:path w="186" h="1">
                  <a:moveTo>
                    <a:pt x="0" y="0"/>
                  </a:moveTo>
                  <a:lnTo>
                    <a:pt x="186"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07" name="Line 444"/>
            <p:cNvSpPr>
              <a:spLocks noChangeShapeType="1"/>
            </p:cNvSpPr>
            <p:nvPr/>
          </p:nvSpPr>
          <p:spPr bwMode="auto">
            <a:xfrm>
              <a:off x="3911" y="3469"/>
              <a:ext cx="6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08" name="Line 445"/>
            <p:cNvSpPr>
              <a:spLocks noChangeShapeType="1"/>
            </p:cNvSpPr>
            <p:nvPr/>
          </p:nvSpPr>
          <p:spPr bwMode="auto">
            <a:xfrm>
              <a:off x="3911" y="3446"/>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09" name="Freeform 446"/>
            <p:cNvSpPr>
              <a:spLocks/>
            </p:cNvSpPr>
            <p:nvPr/>
          </p:nvSpPr>
          <p:spPr bwMode="auto">
            <a:xfrm>
              <a:off x="4080" y="3603"/>
              <a:ext cx="16" cy="1"/>
            </a:xfrm>
            <a:custGeom>
              <a:avLst/>
              <a:gdLst>
                <a:gd name="T0" fmla="*/ 0 w 48"/>
                <a:gd name="T1" fmla="*/ 0 h 1"/>
                <a:gd name="T2" fmla="*/ 1 w 48"/>
                <a:gd name="T3" fmla="*/ 0 h 1"/>
                <a:gd name="T4" fmla="*/ 0 w 48"/>
                <a:gd name="T5" fmla="*/ 0 h 1"/>
                <a:gd name="T6" fmla="*/ 0 60000 65536"/>
                <a:gd name="T7" fmla="*/ 0 60000 65536"/>
                <a:gd name="T8" fmla="*/ 0 60000 65536"/>
              </a:gdLst>
              <a:ahLst/>
              <a:cxnLst>
                <a:cxn ang="T6">
                  <a:pos x="T0" y="T1"/>
                </a:cxn>
                <a:cxn ang="T7">
                  <a:pos x="T2" y="T3"/>
                </a:cxn>
                <a:cxn ang="T8">
                  <a:pos x="T4" y="T5"/>
                </a:cxn>
              </a:cxnLst>
              <a:rect l="0" t="0" r="r" b="b"/>
              <a:pathLst>
                <a:path w="48" h="1">
                  <a:moveTo>
                    <a:pt x="0" y="0"/>
                  </a:moveTo>
                  <a:lnTo>
                    <a:pt x="48"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10" name="Line 447"/>
            <p:cNvSpPr>
              <a:spLocks noChangeShapeType="1"/>
            </p:cNvSpPr>
            <p:nvPr/>
          </p:nvSpPr>
          <p:spPr bwMode="auto">
            <a:xfrm>
              <a:off x="4080" y="3603"/>
              <a:ext cx="1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11" name="Freeform 448"/>
            <p:cNvSpPr>
              <a:spLocks/>
            </p:cNvSpPr>
            <p:nvPr/>
          </p:nvSpPr>
          <p:spPr bwMode="auto">
            <a:xfrm>
              <a:off x="4080" y="3635"/>
              <a:ext cx="43" cy="1"/>
            </a:xfrm>
            <a:custGeom>
              <a:avLst/>
              <a:gdLst>
                <a:gd name="T0" fmla="*/ 0 w 132"/>
                <a:gd name="T1" fmla="*/ 0 h 1"/>
                <a:gd name="T2" fmla="*/ 2 w 132"/>
                <a:gd name="T3" fmla="*/ 0 h 1"/>
                <a:gd name="T4" fmla="*/ 0 w 132"/>
                <a:gd name="T5" fmla="*/ 0 h 1"/>
                <a:gd name="T6" fmla="*/ 0 60000 65536"/>
                <a:gd name="T7" fmla="*/ 0 60000 65536"/>
                <a:gd name="T8" fmla="*/ 0 60000 65536"/>
              </a:gdLst>
              <a:ahLst/>
              <a:cxnLst>
                <a:cxn ang="T6">
                  <a:pos x="T0" y="T1"/>
                </a:cxn>
                <a:cxn ang="T7">
                  <a:pos x="T2" y="T3"/>
                </a:cxn>
                <a:cxn ang="T8">
                  <a:pos x="T4" y="T5"/>
                </a:cxn>
              </a:cxnLst>
              <a:rect l="0" t="0" r="r" b="b"/>
              <a:pathLst>
                <a:path w="132" h="1">
                  <a:moveTo>
                    <a:pt x="0" y="0"/>
                  </a:moveTo>
                  <a:lnTo>
                    <a:pt x="132"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12" name="Line 449"/>
            <p:cNvSpPr>
              <a:spLocks noChangeShapeType="1"/>
            </p:cNvSpPr>
            <p:nvPr/>
          </p:nvSpPr>
          <p:spPr bwMode="auto">
            <a:xfrm>
              <a:off x="4080" y="3635"/>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13" name="Line 450"/>
            <p:cNvSpPr>
              <a:spLocks noChangeShapeType="1"/>
            </p:cNvSpPr>
            <p:nvPr/>
          </p:nvSpPr>
          <p:spPr bwMode="auto">
            <a:xfrm flipH="1">
              <a:off x="4044" y="3641"/>
              <a:ext cx="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14" name="Freeform 451"/>
            <p:cNvSpPr>
              <a:spLocks/>
            </p:cNvSpPr>
            <p:nvPr/>
          </p:nvSpPr>
          <p:spPr bwMode="auto">
            <a:xfrm>
              <a:off x="4034" y="3631"/>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31" y="39"/>
                  </a:moveTo>
                  <a:lnTo>
                    <a:pt x="27" y="38"/>
                  </a:lnTo>
                  <a:lnTo>
                    <a:pt x="24" y="38"/>
                  </a:lnTo>
                  <a:lnTo>
                    <a:pt x="20" y="37"/>
                  </a:lnTo>
                  <a:lnTo>
                    <a:pt x="18" y="35"/>
                  </a:lnTo>
                  <a:lnTo>
                    <a:pt x="15" y="34"/>
                  </a:lnTo>
                  <a:lnTo>
                    <a:pt x="13" y="32"/>
                  </a:lnTo>
                  <a:lnTo>
                    <a:pt x="10" y="29"/>
                  </a:lnTo>
                  <a:lnTo>
                    <a:pt x="8" y="27"/>
                  </a:lnTo>
                  <a:lnTo>
                    <a:pt x="6" y="24"/>
                  </a:lnTo>
                  <a:lnTo>
                    <a:pt x="5" y="21"/>
                  </a:lnTo>
                  <a:lnTo>
                    <a:pt x="3" y="18"/>
                  </a:lnTo>
                  <a:lnTo>
                    <a:pt x="2" y="15"/>
                  </a:lnTo>
                  <a:lnTo>
                    <a:pt x="1" y="11"/>
                  </a:lnTo>
                  <a:lnTo>
                    <a:pt x="0" y="7"/>
                  </a:lnTo>
                  <a:lnTo>
                    <a:pt x="0" y="3"/>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15" name="Line 452"/>
            <p:cNvSpPr>
              <a:spLocks noChangeShapeType="1"/>
            </p:cNvSpPr>
            <p:nvPr/>
          </p:nvSpPr>
          <p:spPr bwMode="auto">
            <a:xfrm flipV="1">
              <a:off x="4034" y="3606"/>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16" name="Freeform 453"/>
            <p:cNvSpPr>
              <a:spLocks/>
            </p:cNvSpPr>
            <p:nvPr/>
          </p:nvSpPr>
          <p:spPr bwMode="auto">
            <a:xfrm>
              <a:off x="4034" y="3596"/>
              <a:ext cx="10" cy="10"/>
            </a:xfrm>
            <a:custGeom>
              <a:avLst/>
              <a:gdLst>
                <a:gd name="T0" fmla="*/ 0 w 31"/>
                <a:gd name="T1" fmla="*/ 0 h 39"/>
                <a:gd name="T2" fmla="*/ 0 w 31"/>
                <a:gd name="T3" fmla="*/ 0 h 39"/>
                <a:gd name="T4" fmla="*/ 0 w 31"/>
                <a:gd name="T5" fmla="*/ 0 h 39"/>
                <a:gd name="T6" fmla="*/ 0 w 31"/>
                <a:gd name="T7" fmla="*/ 0 h 39"/>
                <a:gd name="T8" fmla="*/ 0 w 31"/>
                <a:gd name="T9" fmla="*/ 0 h 39"/>
                <a:gd name="T10" fmla="*/ 0 w 31"/>
                <a:gd name="T11" fmla="*/ 0 h 39"/>
                <a:gd name="T12" fmla="*/ 0 w 31"/>
                <a:gd name="T13" fmla="*/ 0 h 39"/>
                <a:gd name="T14" fmla="*/ 0 w 31"/>
                <a:gd name="T15" fmla="*/ 0 h 39"/>
                <a:gd name="T16" fmla="*/ 0 w 31"/>
                <a:gd name="T17" fmla="*/ 0 h 39"/>
                <a:gd name="T18" fmla="*/ 0 w 31"/>
                <a:gd name="T19" fmla="*/ 0 h 39"/>
                <a:gd name="T20" fmla="*/ 0 w 31"/>
                <a:gd name="T21" fmla="*/ 0 h 39"/>
                <a:gd name="T22" fmla="*/ 0 w 31"/>
                <a:gd name="T23" fmla="*/ 0 h 39"/>
                <a:gd name="T24" fmla="*/ 0 w 31"/>
                <a:gd name="T25" fmla="*/ 0 h 39"/>
                <a:gd name="T26" fmla="*/ 0 w 31"/>
                <a:gd name="T27" fmla="*/ 0 h 39"/>
                <a:gd name="T28" fmla="*/ 0 w 31"/>
                <a:gd name="T29" fmla="*/ 0 h 39"/>
                <a:gd name="T30" fmla="*/ 0 w 31"/>
                <a:gd name="T31" fmla="*/ 0 h 39"/>
                <a:gd name="T32" fmla="*/ 0 w 3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9">
                  <a:moveTo>
                    <a:pt x="0" y="39"/>
                  </a:moveTo>
                  <a:lnTo>
                    <a:pt x="0" y="34"/>
                  </a:lnTo>
                  <a:lnTo>
                    <a:pt x="0" y="30"/>
                  </a:lnTo>
                  <a:lnTo>
                    <a:pt x="1" y="26"/>
                  </a:lnTo>
                  <a:lnTo>
                    <a:pt x="2" y="23"/>
                  </a:lnTo>
                  <a:lnTo>
                    <a:pt x="3" y="19"/>
                  </a:lnTo>
                  <a:lnTo>
                    <a:pt x="5" y="17"/>
                  </a:lnTo>
                  <a:lnTo>
                    <a:pt x="6" y="13"/>
                  </a:lnTo>
                  <a:lnTo>
                    <a:pt x="8" y="10"/>
                  </a:lnTo>
                  <a:lnTo>
                    <a:pt x="10" y="8"/>
                  </a:lnTo>
                  <a:lnTo>
                    <a:pt x="13" y="7"/>
                  </a:lnTo>
                  <a:lnTo>
                    <a:pt x="15" y="4"/>
                  </a:lnTo>
                  <a:lnTo>
                    <a:pt x="18" y="3"/>
                  </a:lnTo>
                  <a:lnTo>
                    <a:pt x="20" y="1"/>
                  </a:lnTo>
                  <a:lnTo>
                    <a:pt x="24" y="0"/>
                  </a:lnTo>
                  <a:lnTo>
                    <a:pt x="27" y="0"/>
                  </a:lnTo>
                  <a:lnTo>
                    <a:pt x="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17" name="Freeform 454"/>
            <p:cNvSpPr>
              <a:spLocks/>
            </p:cNvSpPr>
            <p:nvPr/>
          </p:nvSpPr>
          <p:spPr bwMode="auto">
            <a:xfrm>
              <a:off x="4044" y="3596"/>
              <a:ext cx="36" cy="45"/>
            </a:xfrm>
            <a:custGeom>
              <a:avLst/>
              <a:gdLst>
                <a:gd name="T0" fmla="*/ 0 w 111"/>
                <a:gd name="T1" fmla="*/ 0 h 181"/>
                <a:gd name="T2" fmla="*/ 1 w 111"/>
                <a:gd name="T3" fmla="*/ 0 h 181"/>
                <a:gd name="T4" fmla="*/ 1 w 111"/>
                <a:gd name="T5" fmla="*/ 1 h 181"/>
                <a:gd name="T6" fmla="*/ 0 60000 65536"/>
                <a:gd name="T7" fmla="*/ 0 60000 65536"/>
                <a:gd name="T8" fmla="*/ 0 60000 65536"/>
              </a:gdLst>
              <a:ahLst/>
              <a:cxnLst>
                <a:cxn ang="T6">
                  <a:pos x="T0" y="T1"/>
                </a:cxn>
                <a:cxn ang="T7">
                  <a:pos x="T2" y="T3"/>
                </a:cxn>
                <a:cxn ang="T8">
                  <a:pos x="T4" y="T5"/>
                </a:cxn>
              </a:cxnLst>
              <a:rect l="0" t="0" r="r" b="b"/>
              <a:pathLst>
                <a:path w="111" h="181">
                  <a:moveTo>
                    <a:pt x="0" y="0"/>
                  </a:moveTo>
                  <a:lnTo>
                    <a:pt x="111" y="0"/>
                  </a:lnTo>
                  <a:lnTo>
                    <a:pt x="111" y="1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18" name="Freeform 455"/>
            <p:cNvSpPr>
              <a:spLocks/>
            </p:cNvSpPr>
            <p:nvPr/>
          </p:nvSpPr>
          <p:spPr bwMode="auto">
            <a:xfrm>
              <a:off x="4044" y="3614"/>
              <a:ext cx="67" cy="9"/>
            </a:xfrm>
            <a:custGeom>
              <a:avLst/>
              <a:gdLst>
                <a:gd name="T0" fmla="*/ 2 w 205"/>
                <a:gd name="T1" fmla="*/ 0 h 38"/>
                <a:gd name="T2" fmla="*/ 2 w 205"/>
                <a:gd name="T3" fmla="*/ 0 h 38"/>
                <a:gd name="T4" fmla="*/ 2 w 205"/>
                <a:gd name="T5" fmla="*/ 0 h 38"/>
                <a:gd name="T6" fmla="*/ 2 w 205"/>
                <a:gd name="T7" fmla="*/ 0 h 38"/>
                <a:gd name="T8" fmla="*/ 2 w 205"/>
                <a:gd name="T9" fmla="*/ 0 h 38"/>
                <a:gd name="T10" fmla="*/ 1 w 205"/>
                <a:gd name="T11" fmla="*/ 0 h 38"/>
                <a:gd name="T12" fmla="*/ 1 w 205"/>
                <a:gd name="T13" fmla="*/ 0 h 38"/>
                <a:gd name="T14" fmla="*/ 1 w 205"/>
                <a:gd name="T15" fmla="*/ 0 h 38"/>
                <a:gd name="T16" fmla="*/ 1 w 205"/>
                <a:gd name="T17" fmla="*/ 0 h 38"/>
                <a:gd name="T18" fmla="*/ 1 w 205"/>
                <a:gd name="T19" fmla="*/ 0 h 38"/>
                <a:gd name="T20" fmla="*/ 1 w 205"/>
                <a:gd name="T21" fmla="*/ 0 h 38"/>
                <a:gd name="T22" fmla="*/ 1 w 205"/>
                <a:gd name="T23" fmla="*/ 0 h 38"/>
                <a:gd name="T24" fmla="*/ 0 w 205"/>
                <a:gd name="T25" fmla="*/ 0 h 38"/>
                <a:gd name="T26" fmla="*/ 0 w 205"/>
                <a:gd name="T27" fmla="*/ 0 h 38"/>
                <a:gd name="T28" fmla="*/ 0 w 205"/>
                <a:gd name="T29" fmla="*/ 0 h 38"/>
                <a:gd name="T30" fmla="*/ 0 w 205"/>
                <a:gd name="T31" fmla="*/ 0 h 38"/>
                <a:gd name="T32" fmla="*/ 0 w 205"/>
                <a:gd name="T33" fmla="*/ 0 h 38"/>
                <a:gd name="T34" fmla="*/ 0 w 205"/>
                <a:gd name="T35" fmla="*/ 0 h 38"/>
                <a:gd name="T36" fmla="*/ 0 w 205"/>
                <a:gd name="T37" fmla="*/ 0 h 38"/>
                <a:gd name="T38" fmla="*/ 0 w 205"/>
                <a:gd name="T39" fmla="*/ 0 h 38"/>
                <a:gd name="T40" fmla="*/ 0 w 205"/>
                <a:gd name="T41" fmla="*/ 0 h 38"/>
                <a:gd name="T42" fmla="*/ 0 w 205"/>
                <a:gd name="T43" fmla="*/ 0 h 38"/>
                <a:gd name="T44" fmla="*/ 0 w 205"/>
                <a:gd name="T45" fmla="*/ 0 h 38"/>
                <a:gd name="T46" fmla="*/ 0 w 205"/>
                <a:gd name="T47" fmla="*/ 0 h 38"/>
                <a:gd name="T48" fmla="*/ 0 w 205"/>
                <a:gd name="T49" fmla="*/ 0 h 38"/>
                <a:gd name="T50" fmla="*/ 0 w 205"/>
                <a:gd name="T51" fmla="*/ 0 h 38"/>
                <a:gd name="T52" fmla="*/ 0 w 205"/>
                <a:gd name="T53" fmla="*/ 0 h 38"/>
                <a:gd name="T54" fmla="*/ 0 w 205"/>
                <a:gd name="T55" fmla="*/ 0 h 38"/>
                <a:gd name="T56" fmla="*/ 0 w 205"/>
                <a:gd name="T57" fmla="*/ 0 h 38"/>
                <a:gd name="T58" fmla="*/ 0 w 205"/>
                <a:gd name="T59" fmla="*/ 0 h 38"/>
                <a:gd name="T60" fmla="*/ 0 w 205"/>
                <a:gd name="T61" fmla="*/ 0 h 38"/>
                <a:gd name="T62" fmla="*/ 0 w 205"/>
                <a:gd name="T63" fmla="*/ 0 h 38"/>
                <a:gd name="T64" fmla="*/ 0 w 205"/>
                <a:gd name="T65" fmla="*/ 0 h 38"/>
                <a:gd name="T66" fmla="*/ 0 w 205"/>
                <a:gd name="T67" fmla="*/ 0 h 38"/>
                <a:gd name="T68" fmla="*/ 1 w 205"/>
                <a:gd name="T69" fmla="*/ 0 h 38"/>
                <a:gd name="T70" fmla="*/ 1 w 205"/>
                <a:gd name="T71" fmla="*/ 0 h 38"/>
                <a:gd name="T72" fmla="*/ 1 w 205"/>
                <a:gd name="T73" fmla="*/ 0 h 38"/>
                <a:gd name="T74" fmla="*/ 1 w 205"/>
                <a:gd name="T75" fmla="*/ 0 h 38"/>
                <a:gd name="T76" fmla="*/ 1 w 205"/>
                <a:gd name="T77" fmla="*/ 0 h 38"/>
                <a:gd name="T78" fmla="*/ 1 w 205"/>
                <a:gd name="T79" fmla="*/ 0 h 38"/>
                <a:gd name="T80" fmla="*/ 2 w 205"/>
                <a:gd name="T81" fmla="*/ 0 h 38"/>
                <a:gd name="T82" fmla="*/ 2 w 205"/>
                <a:gd name="T83" fmla="*/ 0 h 38"/>
                <a:gd name="T84" fmla="*/ 2 w 205"/>
                <a:gd name="T85" fmla="*/ 0 h 38"/>
                <a:gd name="T86" fmla="*/ 2 w 205"/>
                <a:gd name="T87" fmla="*/ 0 h 38"/>
                <a:gd name="T88" fmla="*/ 2 w 205"/>
                <a:gd name="T89" fmla="*/ 0 h 38"/>
                <a:gd name="T90" fmla="*/ 2 w 205"/>
                <a:gd name="T91" fmla="*/ 0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38">
                  <a:moveTo>
                    <a:pt x="179" y="0"/>
                  </a:moveTo>
                  <a:lnTo>
                    <a:pt x="178" y="0"/>
                  </a:lnTo>
                  <a:lnTo>
                    <a:pt x="175" y="0"/>
                  </a:lnTo>
                  <a:lnTo>
                    <a:pt x="172" y="0"/>
                  </a:lnTo>
                  <a:lnTo>
                    <a:pt x="167" y="0"/>
                  </a:lnTo>
                  <a:lnTo>
                    <a:pt x="161" y="0"/>
                  </a:lnTo>
                  <a:lnTo>
                    <a:pt x="155" y="0"/>
                  </a:lnTo>
                  <a:lnTo>
                    <a:pt x="147" y="0"/>
                  </a:lnTo>
                  <a:lnTo>
                    <a:pt x="138" y="0"/>
                  </a:lnTo>
                  <a:lnTo>
                    <a:pt x="130" y="0"/>
                  </a:lnTo>
                  <a:lnTo>
                    <a:pt x="122" y="0"/>
                  </a:lnTo>
                  <a:lnTo>
                    <a:pt x="113" y="0"/>
                  </a:lnTo>
                  <a:lnTo>
                    <a:pt x="104" y="0"/>
                  </a:lnTo>
                  <a:lnTo>
                    <a:pt x="95" y="0"/>
                  </a:lnTo>
                  <a:lnTo>
                    <a:pt x="87" y="0"/>
                  </a:lnTo>
                  <a:lnTo>
                    <a:pt x="80" y="0"/>
                  </a:lnTo>
                  <a:lnTo>
                    <a:pt x="74" y="0"/>
                  </a:lnTo>
                  <a:lnTo>
                    <a:pt x="68" y="0"/>
                  </a:lnTo>
                  <a:lnTo>
                    <a:pt x="62" y="0"/>
                  </a:lnTo>
                  <a:lnTo>
                    <a:pt x="57" y="0"/>
                  </a:lnTo>
                  <a:lnTo>
                    <a:pt x="53" y="0"/>
                  </a:lnTo>
                  <a:lnTo>
                    <a:pt x="50" y="0"/>
                  </a:lnTo>
                  <a:lnTo>
                    <a:pt x="47" y="0"/>
                  </a:lnTo>
                  <a:lnTo>
                    <a:pt x="44" y="0"/>
                  </a:lnTo>
                  <a:lnTo>
                    <a:pt x="41" y="0"/>
                  </a:lnTo>
                  <a:lnTo>
                    <a:pt x="39" y="0"/>
                  </a:lnTo>
                  <a:lnTo>
                    <a:pt x="37" y="0"/>
                  </a:lnTo>
                  <a:lnTo>
                    <a:pt x="34" y="0"/>
                  </a:lnTo>
                  <a:lnTo>
                    <a:pt x="32" y="0"/>
                  </a:lnTo>
                  <a:lnTo>
                    <a:pt x="30" y="1"/>
                  </a:lnTo>
                  <a:lnTo>
                    <a:pt x="26" y="1"/>
                  </a:lnTo>
                  <a:lnTo>
                    <a:pt x="24" y="1"/>
                  </a:lnTo>
                  <a:lnTo>
                    <a:pt x="21" y="2"/>
                  </a:lnTo>
                  <a:lnTo>
                    <a:pt x="17" y="2"/>
                  </a:lnTo>
                  <a:lnTo>
                    <a:pt x="15" y="4"/>
                  </a:lnTo>
                  <a:lnTo>
                    <a:pt x="12" y="5"/>
                  </a:lnTo>
                  <a:lnTo>
                    <a:pt x="10" y="6"/>
                  </a:lnTo>
                  <a:lnTo>
                    <a:pt x="8" y="8"/>
                  </a:lnTo>
                  <a:lnTo>
                    <a:pt x="6" y="9"/>
                  </a:lnTo>
                  <a:lnTo>
                    <a:pt x="5" y="10"/>
                  </a:lnTo>
                  <a:lnTo>
                    <a:pt x="4" y="11"/>
                  </a:lnTo>
                  <a:lnTo>
                    <a:pt x="3" y="13"/>
                  </a:lnTo>
                  <a:lnTo>
                    <a:pt x="2" y="14"/>
                  </a:lnTo>
                  <a:lnTo>
                    <a:pt x="1" y="15"/>
                  </a:lnTo>
                  <a:lnTo>
                    <a:pt x="0" y="17"/>
                  </a:lnTo>
                  <a:lnTo>
                    <a:pt x="0" y="18"/>
                  </a:lnTo>
                  <a:lnTo>
                    <a:pt x="0" y="19"/>
                  </a:lnTo>
                  <a:lnTo>
                    <a:pt x="0" y="20"/>
                  </a:lnTo>
                  <a:lnTo>
                    <a:pt x="1" y="22"/>
                  </a:lnTo>
                  <a:lnTo>
                    <a:pt x="2" y="23"/>
                  </a:lnTo>
                  <a:lnTo>
                    <a:pt x="3" y="24"/>
                  </a:lnTo>
                  <a:lnTo>
                    <a:pt x="4" y="26"/>
                  </a:lnTo>
                  <a:lnTo>
                    <a:pt x="5" y="27"/>
                  </a:lnTo>
                  <a:lnTo>
                    <a:pt x="6" y="28"/>
                  </a:lnTo>
                  <a:lnTo>
                    <a:pt x="8" y="29"/>
                  </a:lnTo>
                  <a:lnTo>
                    <a:pt x="10" y="31"/>
                  </a:lnTo>
                  <a:lnTo>
                    <a:pt x="12" y="32"/>
                  </a:lnTo>
                  <a:lnTo>
                    <a:pt x="15" y="33"/>
                  </a:lnTo>
                  <a:lnTo>
                    <a:pt x="17" y="35"/>
                  </a:lnTo>
                  <a:lnTo>
                    <a:pt x="21" y="36"/>
                  </a:lnTo>
                  <a:lnTo>
                    <a:pt x="24" y="36"/>
                  </a:lnTo>
                  <a:lnTo>
                    <a:pt x="26" y="36"/>
                  </a:lnTo>
                  <a:lnTo>
                    <a:pt x="30" y="36"/>
                  </a:lnTo>
                  <a:lnTo>
                    <a:pt x="32" y="37"/>
                  </a:lnTo>
                  <a:lnTo>
                    <a:pt x="34" y="37"/>
                  </a:lnTo>
                  <a:lnTo>
                    <a:pt x="37" y="37"/>
                  </a:lnTo>
                  <a:lnTo>
                    <a:pt x="39" y="37"/>
                  </a:lnTo>
                  <a:lnTo>
                    <a:pt x="41" y="37"/>
                  </a:lnTo>
                  <a:lnTo>
                    <a:pt x="44" y="37"/>
                  </a:lnTo>
                  <a:lnTo>
                    <a:pt x="47" y="37"/>
                  </a:lnTo>
                  <a:lnTo>
                    <a:pt x="50" y="37"/>
                  </a:lnTo>
                  <a:lnTo>
                    <a:pt x="53" y="37"/>
                  </a:lnTo>
                  <a:lnTo>
                    <a:pt x="57" y="37"/>
                  </a:lnTo>
                  <a:lnTo>
                    <a:pt x="62" y="37"/>
                  </a:lnTo>
                  <a:lnTo>
                    <a:pt x="68" y="37"/>
                  </a:lnTo>
                  <a:lnTo>
                    <a:pt x="74" y="38"/>
                  </a:lnTo>
                  <a:lnTo>
                    <a:pt x="80" y="37"/>
                  </a:lnTo>
                  <a:lnTo>
                    <a:pt x="88" y="37"/>
                  </a:lnTo>
                  <a:lnTo>
                    <a:pt x="98" y="37"/>
                  </a:lnTo>
                  <a:lnTo>
                    <a:pt x="108" y="37"/>
                  </a:lnTo>
                  <a:lnTo>
                    <a:pt x="119" y="37"/>
                  </a:lnTo>
                  <a:lnTo>
                    <a:pt x="130" y="37"/>
                  </a:lnTo>
                  <a:lnTo>
                    <a:pt x="140" y="37"/>
                  </a:lnTo>
                  <a:lnTo>
                    <a:pt x="152" y="37"/>
                  </a:lnTo>
                  <a:lnTo>
                    <a:pt x="162" y="37"/>
                  </a:lnTo>
                  <a:lnTo>
                    <a:pt x="172" y="37"/>
                  </a:lnTo>
                  <a:lnTo>
                    <a:pt x="180" y="37"/>
                  </a:lnTo>
                  <a:lnTo>
                    <a:pt x="189" y="37"/>
                  </a:lnTo>
                  <a:lnTo>
                    <a:pt x="196" y="37"/>
                  </a:lnTo>
                  <a:lnTo>
                    <a:pt x="200" y="37"/>
                  </a:lnTo>
                  <a:lnTo>
                    <a:pt x="203" y="37"/>
                  </a:lnTo>
                  <a:lnTo>
                    <a:pt x="205" y="37"/>
                  </a:lnTo>
                  <a:lnTo>
                    <a:pt x="179"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19" name="Freeform 456"/>
            <p:cNvSpPr>
              <a:spLocks/>
            </p:cNvSpPr>
            <p:nvPr/>
          </p:nvSpPr>
          <p:spPr bwMode="auto">
            <a:xfrm>
              <a:off x="4069" y="3614"/>
              <a:ext cx="34" cy="1"/>
            </a:xfrm>
            <a:custGeom>
              <a:avLst/>
              <a:gdLst>
                <a:gd name="T0" fmla="*/ 1 w 105"/>
                <a:gd name="T1" fmla="*/ 0 h 1"/>
                <a:gd name="T2" fmla="*/ 1 w 105"/>
                <a:gd name="T3" fmla="*/ 0 h 1"/>
                <a:gd name="T4" fmla="*/ 1 w 105"/>
                <a:gd name="T5" fmla="*/ 0 h 1"/>
                <a:gd name="T6" fmla="*/ 1 w 105"/>
                <a:gd name="T7" fmla="*/ 0 h 1"/>
                <a:gd name="T8" fmla="*/ 1 w 105"/>
                <a:gd name="T9" fmla="*/ 0 h 1"/>
                <a:gd name="T10" fmla="*/ 1 w 105"/>
                <a:gd name="T11" fmla="*/ 0 h 1"/>
                <a:gd name="T12" fmla="*/ 1 w 105"/>
                <a:gd name="T13" fmla="*/ 0 h 1"/>
                <a:gd name="T14" fmla="*/ 1 w 105"/>
                <a:gd name="T15" fmla="*/ 0 h 1"/>
                <a:gd name="T16" fmla="*/ 1 w 105"/>
                <a:gd name="T17" fmla="*/ 0 h 1"/>
                <a:gd name="T18" fmla="*/ 1 w 105"/>
                <a:gd name="T19" fmla="*/ 0 h 1"/>
                <a:gd name="T20" fmla="*/ 1 w 105"/>
                <a:gd name="T21" fmla="*/ 0 h 1"/>
                <a:gd name="T22" fmla="*/ 0 w 105"/>
                <a:gd name="T23" fmla="*/ 0 h 1"/>
                <a:gd name="T24" fmla="*/ 0 w 105"/>
                <a:gd name="T25" fmla="*/ 0 h 1"/>
                <a:gd name="T26" fmla="*/ 0 w 105"/>
                <a:gd name="T27" fmla="*/ 0 h 1"/>
                <a:gd name="T28" fmla="*/ 0 w 105"/>
                <a:gd name="T29" fmla="*/ 0 h 1"/>
                <a:gd name="T30" fmla="*/ 0 w 105"/>
                <a:gd name="T31" fmla="*/ 0 h 1"/>
                <a:gd name="T32" fmla="*/ 0 w 10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
                  <a:moveTo>
                    <a:pt x="105" y="0"/>
                  </a:moveTo>
                  <a:lnTo>
                    <a:pt x="104" y="0"/>
                  </a:lnTo>
                  <a:lnTo>
                    <a:pt x="101" y="0"/>
                  </a:lnTo>
                  <a:lnTo>
                    <a:pt x="98" y="0"/>
                  </a:lnTo>
                  <a:lnTo>
                    <a:pt x="93" y="0"/>
                  </a:lnTo>
                  <a:lnTo>
                    <a:pt x="87" y="0"/>
                  </a:lnTo>
                  <a:lnTo>
                    <a:pt x="81" y="0"/>
                  </a:lnTo>
                  <a:lnTo>
                    <a:pt x="73" y="0"/>
                  </a:lnTo>
                  <a:lnTo>
                    <a:pt x="64" y="0"/>
                  </a:lnTo>
                  <a:lnTo>
                    <a:pt x="56" y="0"/>
                  </a:lnTo>
                  <a:lnTo>
                    <a:pt x="48" y="0"/>
                  </a:lnTo>
                  <a:lnTo>
                    <a:pt x="39" y="0"/>
                  </a:lnTo>
                  <a:lnTo>
                    <a:pt x="30" y="0"/>
                  </a:lnTo>
                  <a:lnTo>
                    <a:pt x="21" y="0"/>
                  </a:lnTo>
                  <a:lnTo>
                    <a:pt x="13" y="0"/>
                  </a:lnTo>
                  <a:lnTo>
                    <a:pt x="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0" name="Freeform 457"/>
            <p:cNvSpPr>
              <a:spLocks/>
            </p:cNvSpPr>
            <p:nvPr/>
          </p:nvSpPr>
          <p:spPr bwMode="auto">
            <a:xfrm>
              <a:off x="4051" y="3614"/>
              <a:ext cx="18" cy="1"/>
            </a:xfrm>
            <a:custGeom>
              <a:avLst/>
              <a:gdLst>
                <a:gd name="T0" fmla="*/ 1 w 53"/>
                <a:gd name="T1" fmla="*/ 0 h 2"/>
                <a:gd name="T2" fmla="*/ 1 w 53"/>
                <a:gd name="T3" fmla="*/ 0 h 2"/>
                <a:gd name="T4" fmla="*/ 1 w 53"/>
                <a:gd name="T5" fmla="*/ 0 h 2"/>
                <a:gd name="T6" fmla="*/ 0 w 53"/>
                <a:gd name="T7" fmla="*/ 0 h 2"/>
                <a:gd name="T8" fmla="*/ 0 w 53"/>
                <a:gd name="T9" fmla="*/ 0 h 2"/>
                <a:gd name="T10" fmla="*/ 0 w 53"/>
                <a:gd name="T11" fmla="*/ 0 h 2"/>
                <a:gd name="T12" fmla="*/ 0 w 53"/>
                <a:gd name="T13" fmla="*/ 0 h 2"/>
                <a:gd name="T14" fmla="*/ 0 w 53"/>
                <a:gd name="T15" fmla="*/ 0 h 2"/>
                <a:gd name="T16" fmla="*/ 0 w 53"/>
                <a:gd name="T17" fmla="*/ 0 h 2"/>
                <a:gd name="T18" fmla="*/ 0 w 53"/>
                <a:gd name="T19" fmla="*/ 0 h 2"/>
                <a:gd name="T20" fmla="*/ 0 w 53"/>
                <a:gd name="T21" fmla="*/ 0 h 2"/>
                <a:gd name="T22" fmla="*/ 0 w 53"/>
                <a:gd name="T23" fmla="*/ 0 h 2"/>
                <a:gd name="T24" fmla="*/ 0 w 53"/>
                <a:gd name="T25" fmla="*/ 0 h 2"/>
                <a:gd name="T26" fmla="*/ 0 w 53"/>
                <a:gd name="T27" fmla="*/ 1 h 2"/>
                <a:gd name="T28" fmla="*/ 0 w 53"/>
                <a:gd name="T29" fmla="*/ 1 h 2"/>
                <a:gd name="T30" fmla="*/ 0 w 53"/>
                <a:gd name="T31" fmla="*/ 1 h 2"/>
                <a:gd name="T32" fmla="*/ 0 w 53"/>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
                  <a:moveTo>
                    <a:pt x="53" y="0"/>
                  </a:moveTo>
                  <a:lnTo>
                    <a:pt x="47" y="0"/>
                  </a:lnTo>
                  <a:lnTo>
                    <a:pt x="41" y="0"/>
                  </a:lnTo>
                  <a:lnTo>
                    <a:pt x="36" y="0"/>
                  </a:lnTo>
                  <a:lnTo>
                    <a:pt x="32" y="0"/>
                  </a:lnTo>
                  <a:lnTo>
                    <a:pt x="29" y="0"/>
                  </a:lnTo>
                  <a:lnTo>
                    <a:pt x="26" y="0"/>
                  </a:lnTo>
                  <a:lnTo>
                    <a:pt x="23" y="0"/>
                  </a:lnTo>
                  <a:lnTo>
                    <a:pt x="20" y="0"/>
                  </a:lnTo>
                  <a:lnTo>
                    <a:pt x="18" y="0"/>
                  </a:lnTo>
                  <a:lnTo>
                    <a:pt x="16" y="0"/>
                  </a:lnTo>
                  <a:lnTo>
                    <a:pt x="13" y="0"/>
                  </a:lnTo>
                  <a:lnTo>
                    <a:pt x="11" y="0"/>
                  </a:lnTo>
                  <a:lnTo>
                    <a:pt x="9" y="1"/>
                  </a:lnTo>
                  <a:lnTo>
                    <a:pt x="5" y="1"/>
                  </a:lnTo>
                  <a:lnTo>
                    <a:pt x="3" y="1"/>
                  </a:lnTo>
                  <a:lnTo>
                    <a:pt x="0"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1" name="Freeform 458"/>
            <p:cNvSpPr>
              <a:spLocks/>
            </p:cNvSpPr>
            <p:nvPr/>
          </p:nvSpPr>
          <p:spPr bwMode="auto">
            <a:xfrm>
              <a:off x="4044" y="3614"/>
              <a:ext cx="7" cy="5"/>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7">
                  <a:moveTo>
                    <a:pt x="21" y="0"/>
                  </a:moveTo>
                  <a:lnTo>
                    <a:pt x="17" y="0"/>
                  </a:lnTo>
                  <a:lnTo>
                    <a:pt x="15" y="2"/>
                  </a:lnTo>
                  <a:lnTo>
                    <a:pt x="12" y="3"/>
                  </a:lnTo>
                  <a:lnTo>
                    <a:pt x="10" y="4"/>
                  </a:lnTo>
                  <a:lnTo>
                    <a:pt x="8" y="6"/>
                  </a:lnTo>
                  <a:lnTo>
                    <a:pt x="6" y="7"/>
                  </a:lnTo>
                  <a:lnTo>
                    <a:pt x="5" y="8"/>
                  </a:lnTo>
                  <a:lnTo>
                    <a:pt x="4" y="9"/>
                  </a:lnTo>
                  <a:lnTo>
                    <a:pt x="3" y="11"/>
                  </a:lnTo>
                  <a:lnTo>
                    <a:pt x="2" y="12"/>
                  </a:lnTo>
                  <a:lnTo>
                    <a:pt x="1" y="13"/>
                  </a:lnTo>
                  <a:lnTo>
                    <a:pt x="0" y="15"/>
                  </a:lnTo>
                  <a:lnTo>
                    <a:pt x="0" y="16"/>
                  </a:lnTo>
                  <a:lnTo>
                    <a:pt x="0" y="17"/>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2" name="Freeform 459"/>
            <p:cNvSpPr>
              <a:spLocks/>
            </p:cNvSpPr>
            <p:nvPr/>
          </p:nvSpPr>
          <p:spPr bwMode="auto">
            <a:xfrm>
              <a:off x="4044" y="3619"/>
              <a:ext cx="7" cy="4"/>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17">
                  <a:moveTo>
                    <a:pt x="0" y="0"/>
                  </a:moveTo>
                  <a:lnTo>
                    <a:pt x="0" y="1"/>
                  </a:lnTo>
                  <a:lnTo>
                    <a:pt x="1" y="3"/>
                  </a:lnTo>
                  <a:lnTo>
                    <a:pt x="2" y="4"/>
                  </a:lnTo>
                  <a:lnTo>
                    <a:pt x="3" y="5"/>
                  </a:lnTo>
                  <a:lnTo>
                    <a:pt x="4" y="7"/>
                  </a:lnTo>
                  <a:lnTo>
                    <a:pt x="5" y="8"/>
                  </a:lnTo>
                  <a:lnTo>
                    <a:pt x="6" y="9"/>
                  </a:lnTo>
                  <a:lnTo>
                    <a:pt x="8" y="10"/>
                  </a:lnTo>
                  <a:lnTo>
                    <a:pt x="10" y="12"/>
                  </a:lnTo>
                  <a:lnTo>
                    <a:pt x="12" y="13"/>
                  </a:lnTo>
                  <a:lnTo>
                    <a:pt x="15" y="14"/>
                  </a:lnTo>
                  <a:lnTo>
                    <a:pt x="17" y="16"/>
                  </a:lnTo>
                  <a:lnTo>
                    <a:pt x="21" y="17"/>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3" name="Freeform 460"/>
            <p:cNvSpPr>
              <a:spLocks/>
            </p:cNvSpPr>
            <p:nvPr/>
          </p:nvSpPr>
          <p:spPr bwMode="auto">
            <a:xfrm>
              <a:off x="4051" y="3623"/>
              <a:ext cx="18" cy="1"/>
            </a:xfrm>
            <a:custGeom>
              <a:avLst/>
              <a:gdLst>
                <a:gd name="T0" fmla="*/ 0 w 53"/>
                <a:gd name="T1" fmla="*/ 0 h 2"/>
                <a:gd name="T2" fmla="*/ 0 w 53"/>
                <a:gd name="T3" fmla="*/ 0 h 2"/>
                <a:gd name="T4" fmla="*/ 0 w 53"/>
                <a:gd name="T5" fmla="*/ 0 h 2"/>
                <a:gd name="T6" fmla="*/ 0 w 53"/>
                <a:gd name="T7" fmla="*/ 0 h 2"/>
                <a:gd name="T8" fmla="*/ 0 w 53"/>
                <a:gd name="T9" fmla="*/ 1 h 2"/>
                <a:gd name="T10" fmla="*/ 0 w 53"/>
                <a:gd name="T11" fmla="*/ 1 h 2"/>
                <a:gd name="T12" fmla="*/ 0 w 53"/>
                <a:gd name="T13" fmla="*/ 1 h 2"/>
                <a:gd name="T14" fmla="*/ 0 w 53"/>
                <a:gd name="T15" fmla="*/ 1 h 2"/>
                <a:gd name="T16" fmla="*/ 0 w 53"/>
                <a:gd name="T17" fmla="*/ 1 h 2"/>
                <a:gd name="T18" fmla="*/ 0 w 53"/>
                <a:gd name="T19" fmla="*/ 1 h 2"/>
                <a:gd name="T20" fmla="*/ 0 w 53"/>
                <a:gd name="T21" fmla="*/ 1 h 2"/>
                <a:gd name="T22" fmla="*/ 0 w 53"/>
                <a:gd name="T23" fmla="*/ 1 h 2"/>
                <a:gd name="T24" fmla="*/ 0 w 53"/>
                <a:gd name="T25" fmla="*/ 1 h 2"/>
                <a:gd name="T26" fmla="*/ 0 w 53"/>
                <a:gd name="T27" fmla="*/ 1 h 2"/>
                <a:gd name="T28" fmla="*/ 1 w 53"/>
                <a:gd name="T29" fmla="*/ 1 h 2"/>
                <a:gd name="T30" fmla="*/ 1 w 53"/>
                <a:gd name="T31" fmla="*/ 1 h 2"/>
                <a:gd name="T32" fmla="*/ 1 w 53"/>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
                  <a:moveTo>
                    <a:pt x="0" y="0"/>
                  </a:moveTo>
                  <a:lnTo>
                    <a:pt x="3" y="0"/>
                  </a:lnTo>
                  <a:lnTo>
                    <a:pt x="5" y="0"/>
                  </a:lnTo>
                  <a:lnTo>
                    <a:pt x="9" y="0"/>
                  </a:lnTo>
                  <a:lnTo>
                    <a:pt x="11" y="1"/>
                  </a:lnTo>
                  <a:lnTo>
                    <a:pt x="13" y="1"/>
                  </a:lnTo>
                  <a:lnTo>
                    <a:pt x="16" y="1"/>
                  </a:lnTo>
                  <a:lnTo>
                    <a:pt x="18" y="1"/>
                  </a:lnTo>
                  <a:lnTo>
                    <a:pt x="20" y="1"/>
                  </a:lnTo>
                  <a:lnTo>
                    <a:pt x="23" y="1"/>
                  </a:lnTo>
                  <a:lnTo>
                    <a:pt x="26" y="1"/>
                  </a:lnTo>
                  <a:lnTo>
                    <a:pt x="29" y="1"/>
                  </a:lnTo>
                  <a:lnTo>
                    <a:pt x="32" y="1"/>
                  </a:lnTo>
                  <a:lnTo>
                    <a:pt x="36" y="1"/>
                  </a:lnTo>
                  <a:lnTo>
                    <a:pt x="41" y="1"/>
                  </a:lnTo>
                  <a:lnTo>
                    <a:pt x="47" y="1"/>
                  </a:lnTo>
                  <a:lnTo>
                    <a:pt x="53"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4" name="Freeform 461"/>
            <p:cNvSpPr>
              <a:spLocks/>
            </p:cNvSpPr>
            <p:nvPr/>
          </p:nvSpPr>
          <p:spPr bwMode="auto">
            <a:xfrm>
              <a:off x="4069" y="3623"/>
              <a:ext cx="42" cy="1"/>
            </a:xfrm>
            <a:custGeom>
              <a:avLst/>
              <a:gdLst>
                <a:gd name="T0" fmla="*/ 0 w 131"/>
                <a:gd name="T1" fmla="*/ 1 h 1"/>
                <a:gd name="T2" fmla="*/ 0 w 131"/>
                <a:gd name="T3" fmla="*/ 0 h 1"/>
                <a:gd name="T4" fmla="*/ 0 w 131"/>
                <a:gd name="T5" fmla="*/ 0 h 1"/>
                <a:gd name="T6" fmla="*/ 0 w 131"/>
                <a:gd name="T7" fmla="*/ 0 h 1"/>
                <a:gd name="T8" fmla="*/ 0 w 131"/>
                <a:gd name="T9" fmla="*/ 0 h 1"/>
                <a:gd name="T10" fmla="*/ 0 w 131"/>
                <a:gd name="T11" fmla="*/ 0 h 1"/>
                <a:gd name="T12" fmla="*/ 1 w 131"/>
                <a:gd name="T13" fmla="*/ 0 h 1"/>
                <a:gd name="T14" fmla="*/ 1 w 131"/>
                <a:gd name="T15" fmla="*/ 0 h 1"/>
                <a:gd name="T16" fmla="*/ 1 w 131"/>
                <a:gd name="T17" fmla="*/ 0 h 1"/>
                <a:gd name="T18" fmla="*/ 1 w 131"/>
                <a:gd name="T19" fmla="*/ 0 h 1"/>
                <a:gd name="T20" fmla="*/ 1 w 131"/>
                <a:gd name="T21" fmla="*/ 0 h 1"/>
                <a:gd name="T22" fmla="*/ 1 w 131"/>
                <a:gd name="T23" fmla="*/ 0 h 1"/>
                <a:gd name="T24" fmla="*/ 1 w 131"/>
                <a:gd name="T25" fmla="*/ 0 h 1"/>
                <a:gd name="T26" fmla="*/ 1 w 131"/>
                <a:gd name="T27" fmla="*/ 0 h 1"/>
                <a:gd name="T28" fmla="*/ 1 w 131"/>
                <a:gd name="T29" fmla="*/ 0 h 1"/>
                <a:gd name="T30" fmla="*/ 1 w 131"/>
                <a:gd name="T31" fmla="*/ 0 h 1"/>
                <a:gd name="T32" fmla="*/ 1 w 131"/>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
                  <a:moveTo>
                    <a:pt x="0" y="1"/>
                  </a:moveTo>
                  <a:lnTo>
                    <a:pt x="6" y="0"/>
                  </a:lnTo>
                  <a:lnTo>
                    <a:pt x="14" y="0"/>
                  </a:lnTo>
                  <a:lnTo>
                    <a:pt x="24" y="0"/>
                  </a:lnTo>
                  <a:lnTo>
                    <a:pt x="34" y="0"/>
                  </a:lnTo>
                  <a:lnTo>
                    <a:pt x="45" y="0"/>
                  </a:lnTo>
                  <a:lnTo>
                    <a:pt x="56" y="0"/>
                  </a:lnTo>
                  <a:lnTo>
                    <a:pt x="66" y="0"/>
                  </a:lnTo>
                  <a:lnTo>
                    <a:pt x="78" y="0"/>
                  </a:lnTo>
                  <a:lnTo>
                    <a:pt x="88" y="0"/>
                  </a:lnTo>
                  <a:lnTo>
                    <a:pt x="98" y="0"/>
                  </a:lnTo>
                  <a:lnTo>
                    <a:pt x="106" y="0"/>
                  </a:lnTo>
                  <a:lnTo>
                    <a:pt x="115" y="0"/>
                  </a:lnTo>
                  <a:lnTo>
                    <a:pt x="122" y="0"/>
                  </a:lnTo>
                  <a:lnTo>
                    <a:pt x="126" y="0"/>
                  </a:lnTo>
                  <a:lnTo>
                    <a:pt x="129" y="0"/>
                  </a:lnTo>
                  <a:lnTo>
                    <a:pt x="131"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5" name="Freeform 462"/>
            <p:cNvSpPr>
              <a:spLocks/>
            </p:cNvSpPr>
            <p:nvPr/>
          </p:nvSpPr>
          <p:spPr bwMode="auto">
            <a:xfrm>
              <a:off x="4044" y="3618"/>
              <a:ext cx="62" cy="1"/>
            </a:xfrm>
            <a:custGeom>
              <a:avLst/>
              <a:gdLst>
                <a:gd name="T0" fmla="*/ 0 w 192"/>
                <a:gd name="T1" fmla="*/ 1 h 1"/>
                <a:gd name="T2" fmla="*/ 2 w 192"/>
                <a:gd name="T3" fmla="*/ 0 h 1"/>
                <a:gd name="T4" fmla="*/ 0 w 192"/>
                <a:gd name="T5" fmla="*/ 1 h 1"/>
                <a:gd name="T6" fmla="*/ 0 60000 65536"/>
                <a:gd name="T7" fmla="*/ 0 60000 65536"/>
                <a:gd name="T8" fmla="*/ 0 60000 65536"/>
              </a:gdLst>
              <a:ahLst/>
              <a:cxnLst>
                <a:cxn ang="T6">
                  <a:pos x="T0" y="T1"/>
                </a:cxn>
                <a:cxn ang="T7">
                  <a:pos x="T2" y="T3"/>
                </a:cxn>
                <a:cxn ang="T8">
                  <a:pos x="T4" y="T5"/>
                </a:cxn>
              </a:cxnLst>
              <a:rect l="0" t="0" r="r" b="b"/>
              <a:pathLst>
                <a:path w="192" h="1">
                  <a:moveTo>
                    <a:pt x="0" y="1"/>
                  </a:moveTo>
                  <a:lnTo>
                    <a:pt x="192" y="0"/>
                  </a:lnTo>
                  <a:lnTo>
                    <a:pt x="0" y="1"/>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26" name="Line 463"/>
            <p:cNvSpPr>
              <a:spLocks noChangeShapeType="1"/>
            </p:cNvSpPr>
            <p:nvPr/>
          </p:nvSpPr>
          <p:spPr bwMode="auto">
            <a:xfrm flipV="1">
              <a:off x="4044" y="3618"/>
              <a:ext cx="6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27" name="Line 464"/>
            <p:cNvSpPr>
              <a:spLocks noChangeShapeType="1"/>
            </p:cNvSpPr>
            <p:nvPr/>
          </p:nvSpPr>
          <p:spPr bwMode="auto">
            <a:xfrm>
              <a:off x="4045" y="3596"/>
              <a:ext cx="1" cy="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28" name="Freeform 465"/>
            <p:cNvSpPr>
              <a:spLocks/>
            </p:cNvSpPr>
            <p:nvPr/>
          </p:nvSpPr>
          <p:spPr bwMode="auto">
            <a:xfrm>
              <a:off x="4114" y="3412"/>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1"/>
                  </a:moveTo>
                  <a:lnTo>
                    <a:pt x="0" y="0"/>
                  </a:lnTo>
                  <a:lnTo>
                    <a:pt x="1" y="0"/>
                  </a:lnTo>
                  <a:lnTo>
                    <a:pt x="4" y="0"/>
                  </a:lnTo>
                  <a:lnTo>
                    <a:pt x="7" y="0"/>
                  </a:lnTo>
                  <a:lnTo>
                    <a:pt x="11" y="0"/>
                  </a:lnTo>
                  <a:lnTo>
                    <a:pt x="16" y="0"/>
                  </a:lnTo>
                  <a:lnTo>
                    <a:pt x="21" y="0"/>
                  </a:lnTo>
                  <a:lnTo>
                    <a:pt x="26" y="1"/>
                  </a:lnTo>
                  <a:lnTo>
                    <a:pt x="32" y="1"/>
                  </a:lnTo>
                  <a:lnTo>
                    <a:pt x="37" y="3"/>
                  </a:lnTo>
                  <a:lnTo>
                    <a:pt x="44" y="4"/>
                  </a:lnTo>
                  <a:lnTo>
                    <a:pt x="51" y="5"/>
                  </a:lnTo>
                  <a:lnTo>
                    <a:pt x="57" y="8"/>
                  </a:lnTo>
                  <a:lnTo>
                    <a:pt x="63" y="10"/>
                  </a:lnTo>
                  <a:lnTo>
                    <a:pt x="70" y="14"/>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29" name="Freeform 466"/>
            <p:cNvSpPr>
              <a:spLocks/>
            </p:cNvSpPr>
            <p:nvPr/>
          </p:nvSpPr>
          <p:spPr bwMode="auto">
            <a:xfrm>
              <a:off x="4115" y="3417"/>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0"/>
                  </a:moveTo>
                  <a:lnTo>
                    <a:pt x="72" y="0"/>
                  </a:lnTo>
                  <a:lnTo>
                    <a:pt x="71" y="0"/>
                  </a:lnTo>
                  <a:lnTo>
                    <a:pt x="70" y="1"/>
                  </a:lnTo>
                  <a:lnTo>
                    <a:pt x="68" y="3"/>
                  </a:lnTo>
                  <a:lnTo>
                    <a:pt x="65" y="4"/>
                  </a:lnTo>
                  <a:lnTo>
                    <a:pt x="62" y="5"/>
                  </a:lnTo>
                  <a:lnTo>
                    <a:pt x="58" y="6"/>
                  </a:lnTo>
                  <a:lnTo>
                    <a:pt x="54" y="9"/>
                  </a:lnTo>
                  <a:lnTo>
                    <a:pt x="49" y="10"/>
                  </a:lnTo>
                  <a:lnTo>
                    <a:pt x="42" y="12"/>
                  </a:lnTo>
                  <a:lnTo>
                    <a:pt x="36" y="13"/>
                  </a:lnTo>
                  <a:lnTo>
                    <a:pt x="30" y="14"/>
                  </a:lnTo>
                  <a:lnTo>
                    <a:pt x="23" y="15"/>
                  </a:lnTo>
                  <a:lnTo>
                    <a:pt x="16" y="17"/>
                  </a:lnTo>
                  <a:lnTo>
                    <a:pt x="9" y="17"/>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0" name="Freeform 467"/>
            <p:cNvSpPr>
              <a:spLocks/>
            </p:cNvSpPr>
            <p:nvPr/>
          </p:nvSpPr>
          <p:spPr bwMode="auto">
            <a:xfrm>
              <a:off x="4100" y="3363"/>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2"/>
                  </a:moveTo>
                  <a:lnTo>
                    <a:pt x="0" y="0"/>
                  </a:lnTo>
                  <a:lnTo>
                    <a:pt x="1" y="0"/>
                  </a:lnTo>
                  <a:lnTo>
                    <a:pt x="4" y="0"/>
                  </a:lnTo>
                  <a:lnTo>
                    <a:pt x="7" y="0"/>
                  </a:lnTo>
                  <a:lnTo>
                    <a:pt x="10" y="0"/>
                  </a:lnTo>
                  <a:lnTo>
                    <a:pt x="14" y="0"/>
                  </a:lnTo>
                  <a:lnTo>
                    <a:pt x="20" y="0"/>
                  </a:lnTo>
                  <a:lnTo>
                    <a:pt x="26" y="2"/>
                  </a:lnTo>
                  <a:lnTo>
                    <a:pt x="31" y="2"/>
                  </a:lnTo>
                  <a:lnTo>
                    <a:pt x="37" y="3"/>
                  </a:lnTo>
                  <a:lnTo>
                    <a:pt x="43" y="4"/>
                  </a:lnTo>
                  <a:lnTo>
                    <a:pt x="49" y="6"/>
                  </a:lnTo>
                  <a:lnTo>
                    <a:pt x="57" y="8"/>
                  </a:lnTo>
                  <a:lnTo>
                    <a:pt x="63" y="11"/>
                  </a:lnTo>
                  <a:lnTo>
                    <a:pt x="69" y="15"/>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1" name="Freeform 468"/>
            <p:cNvSpPr>
              <a:spLocks/>
            </p:cNvSpPr>
            <p:nvPr/>
          </p:nvSpPr>
          <p:spPr bwMode="auto">
            <a:xfrm>
              <a:off x="4100" y="3368"/>
              <a:ext cx="24" cy="4"/>
            </a:xfrm>
            <a:custGeom>
              <a:avLst/>
              <a:gdLst>
                <a:gd name="T0" fmla="*/ 1 w 74"/>
                <a:gd name="T1" fmla="*/ 0 h 20"/>
                <a:gd name="T2" fmla="*/ 1 w 74"/>
                <a:gd name="T3" fmla="*/ 0 h 20"/>
                <a:gd name="T4" fmla="*/ 1 w 74"/>
                <a:gd name="T5" fmla="*/ 0 h 20"/>
                <a:gd name="T6" fmla="*/ 1 w 74"/>
                <a:gd name="T7" fmla="*/ 0 h 20"/>
                <a:gd name="T8" fmla="*/ 1 w 74"/>
                <a:gd name="T9" fmla="*/ 0 h 20"/>
                <a:gd name="T10" fmla="*/ 1 w 74"/>
                <a:gd name="T11" fmla="*/ 0 h 20"/>
                <a:gd name="T12" fmla="*/ 1 w 74"/>
                <a:gd name="T13" fmla="*/ 0 h 20"/>
                <a:gd name="T14" fmla="*/ 1 w 74"/>
                <a:gd name="T15" fmla="*/ 0 h 20"/>
                <a:gd name="T16" fmla="*/ 1 w 74"/>
                <a:gd name="T17" fmla="*/ 0 h 20"/>
                <a:gd name="T18" fmla="*/ 1 w 74"/>
                <a:gd name="T19" fmla="*/ 0 h 20"/>
                <a:gd name="T20" fmla="*/ 1 w 74"/>
                <a:gd name="T21" fmla="*/ 0 h 20"/>
                <a:gd name="T22" fmla="*/ 0 w 74"/>
                <a:gd name="T23" fmla="*/ 0 h 20"/>
                <a:gd name="T24" fmla="*/ 0 w 74"/>
                <a:gd name="T25" fmla="*/ 0 h 20"/>
                <a:gd name="T26" fmla="*/ 0 w 74"/>
                <a:gd name="T27" fmla="*/ 0 h 20"/>
                <a:gd name="T28" fmla="*/ 0 w 74"/>
                <a:gd name="T29" fmla="*/ 0 h 20"/>
                <a:gd name="T30" fmla="*/ 0 w 74"/>
                <a:gd name="T31" fmla="*/ 0 h 20"/>
                <a:gd name="T32" fmla="*/ 0 w 7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20">
                  <a:moveTo>
                    <a:pt x="74" y="0"/>
                  </a:moveTo>
                  <a:lnTo>
                    <a:pt x="73" y="0"/>
                  </a:lnTo>
                  <a:lnTo>
                    <a:pt x="72" y="0"/>
                  </a:lnTo>
                  <a:lnTo>
                    <a:pt x="71" y="2"/>
                  </a:lnTo>
                  <a:lnTo>
                    <a:pt x="68" y="3"/>
                  </a:lnTo>
                  <a:lnTo>
                    <a:pt x="66" y="4"/>
                  </a:lnTo>
                  <a:lnTo>
                    <a:pt x="62" y="6"/>
                  </a:lnTo>
                  <a:lnTo>
                    <a:pt x="58" y="8"/>
                  </a:lnTo>
                  <a:lnTo>
                    <a:pt x="54" y="9"/>
                  </a:lnTo>
                  <a:lnTo>
                    <a:pt x="48" y="11"/>
                  </a:lnTo>
                  <a:lnTo>
                    <a:pt x="43" y="13"/>
                  </a:lnTo>
                  <a:lnTo>
                    <a:pt x="37" y="15"/>
                  </a:lnTo>
                  <a:lnTo>
                    <a:pt x="30" y="16"/>
                  </a:lnTo>
                  <a:lnTo>
                    <a:pt x="23" y="17"/>
                  </a:lnTo>
                  <a:lnTo>
                    <a:pt x="16" y="18"/>
                  </a:lnTo>
                  <a:lnTo>
                    <a:pt x="8" y="18"/>
                  </a:lnTo>
                  <a:lnTo>
                    <a:pt x="0" y="2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2" name="Freeform 469"/>
            <p:cNvSpPr>
              <a:spLocks/>
            </p:cNvSpPr>
            <p:nvPr/>
          </p:nvSpPr>
          <p:spPr bwMode="auto">
            <a:xfrm>
              <a:off x="4154" y="3510"/>
              <a:ext cx="24" cy="5"/>
            </a:xfrm>
            <a:custGeom>
              <a:avLst/>
              <a:gdLst>
                <a:gd name="T0" fmla="*/ 0 w 77"/>
                <a:gd name="T1" fmla="*/ 0 h 18"/>
                <a:gd name="T2" fmla="*/ 0 w 77"/>
                <a:gd name="T3" fmla="*/ 0 h 18"/>
                <a:gd name="T4" fmla="*/ 0 w 77"/>
                <a:gd name="T5" fmla="*/ 0 h 18"/>
                <a:gd name="T6" fmla="*/ 0 w 77"/>
                <a:gd name="T7" fmla="*/ 0 h 18"/>
                <a:gd name="T8" fmla="*/ 0 w 77"/>
                <a:gd name="T9" fmla="*/ 0 h 18"/>
                <a:gd name="T10" fmla="*/ 0 w 77"/>
                <a:gd name="T11" fmla="*/ 0 h 18"/>
                <a:gd name="T12" fmla="*/ 0 w 77"/>
                <a:gd name="T13" fmla="*/ 0 h 18"/>
                <a:gd name="T14" fmla="*/ 0 w 77"/>
                <a:gd name="T15" fmla="*/ 0 h 18"/>
                <a:gd name="T16" fmla="*/ 0 w 77"/>
                <a:gd name="T17" fmla="*/ 0 h 18"/>
                <a:gd name="T18" fmla="*/ 0 w 77"/>
                <a:gd name="T19" fmla="*/ 0 h 18"/>
                <a:gd name="T20" fmla="*/ 0 w 77"/>
                <a:gd name="T21" fmla="*/ 0 h 18"/>
                <a:gd name="T22" fmla="*/ 0 w 77"/>
                <a:gd name="T23" fmla="*/ 0 h 18"/>
                <a:gd name="T24" fmla="*/ 1 w 77"/>
                <a:gd name="T25" fmla="*/ 0 h 18"/>
                <a:gd name="T26" fmla="*/ 1 w 77"/>
                <a:gd name="T27" fmla="*/ 0 h 18"/>
                <a:gd name="T28" fmla="*/ 1 w 77"/>
                <a:gd name="T29" fmla="*/ 0 h 18"/>
                <a:gd name="T30" fmla="*/ 1 w 77"/>
                <a:gd name="T31" fmla="*/ 0 h 18"/>
                <a:gd name="T32" fmla="*/ 1 w 7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8">
                  <a:moveTo>
                    <a:pt x="0" y="1"/>
                  </a:moveTo>
                  <a:lnTo>
                    <a:pt x="0" y="0"/>
                  </a:lnTo>
                  <a:lnTo>
                    <a:pt x="1" y="0"/>
                  </a:lnTo>
                  <a:lnTo>
                    <a:pt x="5" y="0"/>
                  </a:lnTo>
                  <a:lnTo>
                    <a:pt x="8" y="0"/>
                  </a:lnTo>
                  <a:lnTo>
                    <a:pt x="11" y="0"/>
                  </a:lnTo>
                  <a:lnTo>
                    <a:pt x="16" y="0"/>
                  </a:lnTo>
                  <a:lnTo>
                    <a:pt x="21" y="0"/>
                  </a:lnTo>
                  <a:lnTo>
                    <a:pt x="26" y="1"/>
                  </a:lnTo>
                  <a:lnTo>
                    <a:pt x="32" y="1"/>
                  </a:lnTo>
                  <a:lnTo>
                    <a:pt x="38" y="3"/>
                  </a:lnTo>
                  <a:lnTo>
                    <a:pt x="45" y="4"/>
                  </a:lnTo>
                  <a:lnTo>
                    <a:pt x="51" y="5"/>
                  </a:lnTo>
                  <a:lnTo>
                    <a:pt x="58" y="8"/>
                  </a:lnTo>
                  <a:lnTo>
                    <a:pt x="64" y="10"/>
                  </a:lnTo>
                  <a:lnTo>
                    <a:pt x="70" y="14"/>
                  </a:lnTo>
                  <a:lnTo>
                    <a:pt x="77"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3" name="Freeform 470"/>
            <p:cNvSpPr>
              <a:spLocks/>
            </p:cNvSpPr>
            <p:nvPr/>
          </p:nvSpPr>
          <p:spPr bwMode="auto">
            <a:xfrm>
              <a:off x="4155" y="3515"/>
              <a:ext cx="23" cy="4"/>
            </a:xfrm>
            <a:custGeom>
              <a:avLst/>
              <a:gdLst>
                <a:gd name="T0" fmla="*/ 1 w 73"/>
                <a:gd name="T1" fmla="*/ 0 h 18"/>
                <a:gd name="T2" fmla="*/ 1 w 73"/>
                <a:gd name="T3" fmla="*/ 0 h 18"/>
                <a:gd name="T4" fmla="*/ 1 w 73"/>
                <a:gd name="T5" fmla="*/ 0 h 18"/>
                <a:gd name="T6" fmla="*/ 1 w 73"/>
                <a:gd name="T7" fmla="*/ 0 h 18"/>
                <a:gd name="T8" fmla="*/ 1 w 73"/>
                <a:gd name="T9" fmla="*/ 0 h 18"/>
                <a:gd name="T10" fmla="*/ 1 w 73"/>
                <a:gd name="T11" fmla="*/ 0 h 18"/>
                <a:gd name="T12" fmla="*/ 1 w 73"/>
                <a:gd name="T13" fmla="*/ 0 h 18"/>
                <a:gd name="T14" fmla="*/ 1 w 73"/>
                <a:gd name="T15" fmla="*/ 0 h 18"/>
                <a:gd name="T16" fmla="*/ 1 w 73"/>
                <a:gd name="T17" fmla="*/ 0 h 18"/>
                <a:gd name="T18" fmla="*/ 1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8">
                  <a:moveTo>
                    <a:pt x="73" y="0"/>
                  </a:moveTo>
                  <a:lnTo>
                    <a:pt x="72" y="0"/>
                  </a:lnTo>
                  <a:lnTo>
                    <a:pt x="71" y="0"/>
                  </a:lnTo>
                  <a:lnTo>
                    <a:pt x="70" y="1"/>
                  </a:lnTo>
                  <a:lnTo>
                    <a:pt x="67" y="3"/>
                  </a:lnTo>
                  <a:lnTo>
                    <a:pt x="65" y="4"/>
                  </a:lnTo>
                  <a:lnTo>
                    <a:pt x="61" y="5"/>
                  </a:lnTo>
                  <a:lnTo>
                    <a:pt x="57" y="6"/>
                  </a:lnTo>
                  <a:lnTo>
                    <a:pt x="53" y="9"/>
                  </a:lnTo>
                  <a:lnTo>
                    <a:pt x="48" y="10"/>
                  </a:lnTo>
                  <a:lnTo>
                    <a:pt x="43" y="12"/>
                  </a:lnTo>
                  <a:lnTo>
                    <a:pt x="36" y="13"/>
                  </a:lnTo>
                  <a:lnTo>
                    <a:pt x="29" y="14"/>
                  </a:lnTo>
                  <a:lnTo>
                    <a:pt x="22" y="15"/>
                  </a:lnTo>
                  <a:lnTo>
                    <a:pt x="15" y="17"/>
                  </a:lnTo>
                  <a:lnTo>
                    <a:pt x="8" y="17"/>
                  </a:lnTo>
                  <a:lnTo>
                    <a:pt x="0"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4" name="Freeform 471"/>
            <p:cNvSpPr>
              <a:spLocks/>
            </p:cNvSpPr>
            <p:nvPr/>
          </p:nvSpPr>
          <p:spPr bwMode="auto">
            <a:xfrm>
              <a:off x="4191" y="3574"/>
              <a:ext cx="24" cy="5"/>
            </a:xfrm>
            <a:custGeom>
              <a:avLst/>
              <a:gdLst>
                <a:gd name="T0" fmla="*/ 0 w 76"/>
                <a:gd name="T1" fmla="*/ 0 h 18"/>
                <a:gd name="T2" fmla="*/ 0 w 76"/>
                <a:gd name="T3" fmla="*/ 0 h 18"/>
                <a:gd name="T4" fmla="*/ 0 w 76"/>
                <a:gd name="T5" fmla="*/ 0 h 18"/>
                <a:gd name="T6" fmla="*/ 0 w 76"/>
                <a:gd name="T7" fmla="*/ 0 h 18"/>
                <a:gd name="T8" fmla="*/ 0 w 76"/>
                <a:gd name="T9" fmla="*/ 0 h 18"/>
                <a:gd name="T10" fmla="*/ 0 w 76"/>
                <a:gd name="T11" fmla="*/ 0 h 18"/>
                <a:gd name="T12" fmla="*/ 0 w 76"/>
                <a:gd name="T13" fmla="*/ 0 h 18"/>
                <a:gd name="T14" fmla="*/ 0 w 76"/>
                <a:gd name="T15" fmla="*/ 0 h 18"/>
                <a:gd name="T16" fmla="*/ 0 w 76"/>
                <a:gd name="T17" fmla="*/ 0 h 18"/>
                <a:gd name="T18" fmla="*/ 0 w 76"/>
                <a:gd name="T19" fmla="*/ 0 h 18"/>
                <a:gd name="T20" fmla="*/ 0 w 76"/>
                <a:gd name="T21" fmla="*/ 0 h 18"/>
                <a:gd name="T22" fmla="*/ 0 w 76"/>
                <a:gd name="T23" fmla="*/ 0 h 18"/>
                <a:gd name="T24" fmla="*/ 1 w 76"/>
                <a:gd name="T25" fmla="*/ 0 h 18"/>
                <a:gd name="T26" fmla="*/ 1 w 76"/>
                <a:gd name="T27" fmla="*/ 0 h 18"/>
                <a:gd name="T28" fmla="*/ 1 w 76"/>
                <a:gd name="T29" fmla="*/ 0 h 18"/>
                <a:gd name="T30" fmla="*/ 1 w 76"/>
                <a:gd name="T31" fmla="*/ 0 h 18"/>
                <a:gd name="T32" fmla="*/ 1 w 7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8">
                  <a:moveTo>
                    <a:pt x="0" y="1"/>
                  </a:moveTo>
                  <a:lnTo>
                    <a:pt x="0" y="0"/>
                  </a:lnTo>
                  <a:lnTo>
                    <a:pt x="1" y="0"/>
                  </a:lnTo>
                  <a:lnTo>
                    <a:pt x="4" y="0"/>
                  </a:lnTo>
                  <a:lnTo>
                    <a:pt x="8" y="0"/>
                  </a:lnTo>
                  <a:lnTo>
                    <a:pt x="11" y="0"/>
                  </a:lnTo>
                  <a:lnTo>
                    <a:pt x="16" y="0"/>
                  </a:lnTo>
                  <a:lnTo>
                    <a:pt x="21" y="0"/>
                  </a:lnTo>
                  <a:lnTo>
                    <a:pt x="26" y="1"/>
                  </a:lnTo>
                  <a:lnTo>
                    <a:pt x="32" y="1"/>
                  </a:lnTo>
                  <a:lnTo>
                    <a:pt x="37" y="2"/>
                  </a:lnTo>
                  <a:lnTo>
                    <a:pt x="45" y="4"/>
                  </a:lnTo>
                  <a:lnTo>
                    <a:pt x="51" y="5"/>
                  </a:lnTo>
                  <a:lnTo>
                    <a:pt x="57" y="7"/>
                  </a:lnTo>
                  <a:lnTo>
                    <a:pt x="63" y="10"/>
                  </a:lnTo>
                  <a:lnTo>
                    <a:pt x="70" y="14"/>
                  </a:lnTo>
                  <a:lnTo>
                    <a:pt x="76" y="1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5" name="Freeform 472"/>
            <p:cNvSpPr>
              <a:spLocks/>
            </p:cNvSpPr>
            <p:nvPr/>
          </p:nvSpPr>
          <p:spPr bwMode="auto">
            <a:xfrm>
              <a:off x="4192" y="3579"/>
              <a:ext cx="23" cy="5"/>
            </a:xfrm>
            <a:custGeom>
              <a:avLst/>
              <a:gdLst>
                <a:gd name="T0" fmla="*/ 1 w 73"/>
                <a:gd name="T1" fmla="*/ 0 h 19"/>
                <a:gd name="T2" fmla="*/ 1 w 73"/>
                <a:gd name="T3" fmla="*/ 0 h 19"/>
                <a:gd name="T4" fmla="*/ 1 w 73"/>
                <a:gd name="T5" fmla="*/ 0 h 19"/>
                <a:gd name="T6" fmla="*/ 1 w 73"/>
                <a:gd name="T7" fmla="*/ 0 h 19"/>
                <a:gd name="T8" fmla="*/ 1 w 73"/>
                <a:gd name="T9" fmla="*/ 0 h 19"/>
                <a:gd name="T10" fmla="*/ 1 w 73"/>
                <a:gd name="T11" fmla="*/ 0 h 19"/>
                <a:gd name="T12" fmla="*/ 1 w 73"/>
                <a:gd name="T13" fmla="*/ 0 h 19"/>
                <a:gd name="T14" fmla="*/ 1 w 73"/>
                <a:gd name="T15" fmla="*/ 0 h 19"/>
                <a:gd name="T16" fmla="*/ 1 w 73"/>
                <a:gd name="T17" fmla="*/ 0 h 19"/>
                <a:gd name="T18" fmla="*/ 1 w 73"/>
                <a:gd name="T19" fmla="*/ 0 h 19"/>
                <a:gd name="T20" fmla="*/ 0 w 73"/>
                <a:gd name="T21" fmla="*/ 0 h 19"/>
                <a:gd name="T22" fmla="*/ 0 w 73"/>
                <a:gd name="T23" fmla="*/ 0 h 19"/>
                <a:gd name="T24" fmla="*/ 0 w 73"/>
                <a:gd name="T25" fmla="*/ 0 h 19"/>
                <a:gd name="T26" fmla="*/ 0 w 73"/>
                <a:gd name="T27" fmla="*/ 0 h 19"/>
                <a:gd name="T28" fmla="*/ 0 w 73"/>
                <a:gd name="T29" fmla="*/ 0 h 19"/>
                <a:gd name="T30" fmla="*/ 0 w 73"/>
                <a:gd name="T31" fmla="*/ 0 h 19"/>
                <a:gd name="T32" fmla="*/ 0 w 7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9">
                  <a:moveTo>
                    <a:pt x="73" y="0"/>
                  </a:moveTo>
                  <a:lnTo>
                    <a:pt x="72" y="0"/>
                  </a:lnTo>
                  <a:lnTo>
                    <a:pt x="71" y="0"/>
                  </a:lnTo>
                  <a:lnTo>
                    <a:pt x="70" y="1"/>
                  </a:lnTo>
                  <a:lnTo>
                    <a:pt x="68" y="2"/>
                  </a:lnTo>
                  <a:lnTo>
                    <a:pt x="65" y="4"/>
                  </a:lnTo>
                  <a:lnTo>
                    <a:pt x="62" y="5"/>
                  </a:lnTo>
                  <a:lnTo>
                    <a:pt x="58" y="7"/>
                  </a:lnTo>
                  <a:lnTo>
                    <a:pt x="54" y="9"/>
                  </a:lnTo>
                  <a:lnTo>
                    <a:pt x="49" y="10"/>
                  </a:lnTo>
                  <a:lnTo>
                    <a:pt x="43" y="13"/>
                  </a:lnTo>
                  <a:lnTo>
                    <a:pt x="36" y="14"/>
                  </a:lnTo>
                  <a:lnTo>
                    <a:pt x="30" y="15"/>
                  </a:lnTo>
                  <a:lnTo>
                    <a:pt x="23" y="16"/>
                  </a:lnTo>
                  <a:lnTo>
                    <a:pt x="16" y="18"/>
                  </a:lnTo>
                  <a:lnTo>
                    <a:pt x="9" y="18"/>
                  </a:lnTo>
                  <a:lnTo>
                    <a:pt x="0" y="19"/>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6" name="Freeform 473"/>
            <p:cNvSpPr>
              <a:spLocks/>
            </p:cNvSpPr>
            <p:nvPr/>
          </p:nvSpPr>
          <p:spPr bwMode="auto">
            <a:xfrm>
              <a:off x="3843" y="3327"/>
              <a:ext cx="467" cy="441"/>
            </a:xfrm>
            <a:custGeom>
              <a:avLst/>
              <a:gdLst>
                <a:gd name="T0" fmla="*/ 0 w 1444"/>
                <a:gd name="T1" fmla="*/ 0 h 1764"/>
                <a:gd name="T2" fmla="*/ 13 w 1444"/>
                <a:gd name="T3" fmla="*/ 7 h 1764"/>
                <a:gd name="T4" fmla="*/ 13 w 1444"/>
                <a:gd name="T5" fmla="*/ 7 h 1764"/>
                <a:gd name="T6" fmla="*/ 13 w 1444"/>
                <a:gd name="T7" fmla="*/ 7 h 1764"/>
                <a:gd name="T8" fmla="*/ 13 w 1444"/>
                <a:gd name="T9" fmla="*/ 7 h 1764"/>
                <a:gd name="T10" fmla="*/ 13 w 1444"/>
                <a:gd name="T11" fmla="*/ 7 h 1764"/>
                <a:gd name="T12" fmla="*/ 13 w 1444"/>
                <a:gd name="T13" fmla="*/ 7 h 1764"/>
                <a:gd name="T14" fmla="*/ 13 w 1444"/>
                <a:gd name="T15" fmla="*/ 7 h 1764"/>
                <a:gd name="T16" fmla="*/ 13 w 1444"/>
                <a:gd name="T17" fmla="*/ 7 h 1764"/>
                <a:gd name="T18" fmla="*/ 13 w 1444"/>
                <a:gd name="T19" fmla="*/ 7 h 1764"/>
                <a:gd name="T20" fmla="*/ 14 w 1444"/>
                <a:gd name="T21" fmla="*/ 7 h 1764"/>
                <a:gd name="T22" fmla="*/ 14 w 1444"/>
                <a:gd name="T23" fmla="*/ 7 h 1764"/>
                <a:gd name="T24" fmla="*/ 14 w 1444"/>
                <a:gd name="T25" fmla="*/ 7 h 1764"/>
                <a:gd name="T26" fmla="*/ 14 w 1444"/>
                <a:gd name="T27" fmla="*/ 7 h 1764"/>
                <a:gd name="T28" fmla="*/ 14 w 1444"/>
                <a:gd name="T29" fmla="*/ 7 h 1764"/>
                <a:gd name="T30" fmla="*/ 14 w 1444"/>
                <a:gd name="T31" fmla="*/ 7 h 1764"/>
                <a:gd name="T32" fmla="*/ 14 w 1444"/>
                <a:gd name="T33" fmla="*/ 7 h 1764"/>
                <a:gd name="T34" fmla="*/ 14 w 1444"/>
                <a:gd name="T35" fmla="*/ 7 h 1764"/>
                <a:gd name="T36" fmla="*/ 14 w 1444"/>
                <a:gd name="T37" fmla="*/ 7 h 1764"/>
                <a:gd name="T38" fmla="*/ 14 w 1444"/>
                <a:gd name="T39" fmla="*/ 7 h 1764"/>
                <a:gd name="T40" fmla="*/ 14 w 1444"/>
                <a:gd name="T41" fmla="*/ 7 h 1764"/>
                <a:gd name="T42" fmla="*/ 15 w 1444"/>
                <a:gd name="T43" fmla="*/ 7 h 1764"/>
                <a:gd name="T44" fmla="*/ 15 w 1444"/>
                <a:gd name="T45" fmla="*/ 7 h 1764"/>
                <a:gd name="T46" fmla="*/ 15 w 1444"/>
                <a:gd name="T47" fmla="*/ 7 h 1764"/>
                <a:gd name="T48" fmla="*/ 15 w 1444"/>
                <a:gd name="T49" fmla="*/ 7 h 1764"/>
                <a:gd name="T50" fmla="*/ 15 w 1444"/>
                <a:gd name="T51" fmla="*/ 7 h 1764"/>
                <a:gd name="T52" fmla="*/ 15 w 1444"/>
                <a:gd name="T53" fmla="*/ 7 h 1764"/>
                <a:gd name="T54" fmla="*/ 16 w 1444"/>
                <a:gd name="T55" fmla="*/ 7 h 1764"/>
                <a:gd name="T56" fmla="*/ 16 w 1444"/>
                <a:gd name="T57" fmla="*/ 7 h 1764"/>
                <a:gd name="T58" fmla="*/ 16 w 1444"/>
                <a:gd name="T59" fmla="*/ 7 h 1764"/>
                <a:gd name="T60" fmla="*/ 16 w 1444"/>
                <a:gd name="T61" fmla="*/ 7 h 1764"/>
                <a:gd name="T62" fmla="*/ 16 w 1444"/>
                <a:gd name="T63" fmla="*/ 7 h 1764"/>
                <a:gd name="T64" fmla="*/ 16 w 1444"/>
                <a:gd name="T65" fmla="*/ 7 h 1764"/>
                <a:gd name="T66" fmla="*/ 10 w 1444"/>
                <a:gd name="T67" fmla="*/ 3 h 1764"/>
                <a:gd name="T68" fmla="*/ 8 w 1444"/>
                <a:gd name="T69" fmla="*/ 0 h 1764"/>
                <a:gd name="T70" fmla="*/ 0 w 1444"/>
                <a:gd name="T71" fmla="*/ 0 h 17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4" h="1764">
                  <a:moveTo>
                    <a:pt x="0" y="0"/>
                  </a:moveTo>
                  <a:lnTo>
                    <a:pt x="1201" y="1719"/>
                  </a:lnTo>
                  <a:lnTo>
                    <a:pt x="1202" y="1720"/>
                  </a:lnTo>
                  <a:lnTo>
                    <a:pt x="1203" y="1723"/>
                  </a:lnTo>
                  <a:lnTo>
                    <a:pt x="1206" y="1725"/>
                  </a:lnTo>
                  <a:lnTo>
                    <a:pt x="1208" y="1729"/>
                  </a:lnTo>
                  <a:lnTo>
                    <a:pt x="1212" y="1733"/>
                  </a:lnTo>
                  <a:lnTo>
                    <a:pt x="1215" y="1737"/>
                  </a:lnTo>
                  <a:lnTo>
                    <a:pt x="1220" y="1741"/>
                  </a:lnTo>
                  <a:lnTo>
                    <a:pt x="1224" y="1744"/>
                  </a:lnTo>
                  <a:lnTo>
                    <a:pt x="1230" y="1748"/>
                  </a:lnTo>
                  <a:lnTo>
                    <a:pt x="1235" y="1752"/>
                  </a:lnTo>
                  <a:lnTo>
                    <a:pt x="1242" y="1756"/>
                  </a:lnTo>
                  <a:lnTo>
                    <a:pt x="1248" y="1759"/>
                  </a:lnTo>
                  <a:lnTo>
                    <a:pt x="1255" y="1761"/>
                  </a:lnTo>
                  <a:lnTo>
                    <a:pt x="1261" y="1762"/>
                  </a:lnTo>
                  <a:lnTo>
                    <a:pt x="1269" y="1764"/>
                  </a:lnTo>
                  <a:lnTo>
                    <a:pt x="1278" y="1764"/>
                  </a:lnTo>
                  <a:lnTo>
                    <a:pt x="1288" y="1764"/>
                  </a:lnTo>
                  <a:lnTo>
                    <a:pt x="1299" y="1764"/>
                  </a:lnTo>
                  <a:lnTo>
                    <a:pt x="1312" y="1764"/>
                  </a:lnTo>
                  <a:lnTo>
                    <a:pt x="1327" y="1764"/>
                  </a:lnTo>
                  <a:lnTo>
                    <a:pt x="1341" y="1764"/>
                  </a:lnTo>
                  <a:lnTo>
                    <a:pt x="1356" y="1764"/>
                  </a:lnTo>
                  <a:lnTo>
                    <a:pt x="1371" y="1764"/>
                  </a:lnTo>
                  <a:lnTo>
                    <a:pt x="1385" y="1764"/>
                  </a:lnTo>
                  <a:lnTo>
                    <a:pt x="1399" y="1764"/>
                  </a:lnTo>
                  <a:lnTo>
                    <a:pt x="1411" y="1764"/>
                  </a:lnTo>
                  <a:lnTo>
                    <a:pt x="1421" y="1764"/>
                  </a:lnTo>
                  <a:lnTo>
                    <a:pt x="1431" y="1764"/>
                  </a:lnTo>
                  <a:lnTo>
                    <a:pt x="1438" y="1764"/>
                  </a:lnTo>
                  <a:lnTo>
                    <a:pt x="1442" y="1764"/>
                  </a:lnTo>
                  <a:lnTo>
                    <a:pt x="1444" y="1764"/>
                  </a:lnTo>
                  <a:lnTo>
                    <a:pt x="928" y="655"/>
                  </a:lnTo>
                  <a:lnTo>
                    <a:pt x="764" y="0"/>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37" name="Line 474"/>
            <p:cNvSpPr>
              <a:spLocks noChangeShapeType="1"/>
            </p:cNvSpPr>
            <p:nvPr/>
          </p:nvSpPr>
          <p:spPr bwMode="auto">
            <a:xfrm>
              <a:off x="3843" y="3327"/>
              <a:ext cx="389" cy="43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38" name="Freeform 475"/>
            <p:cNvSpPr>
              <a:spLocks/>
            </p:cNvSpPr>
            <p:nvPr/>
          </p:nvSpPr>
          <p:spPr bwMode="auto">
            <a:xfrm>
              <a:off x="4232" y="3757"/>
              <a:ext cx="21" cy="11"/>
            </a:xfrm>
            <a:custGeom>
              <a:avLst/>
              <a:gdLst>
                <a:gd name="T0" fmla="*/ 0 w 68"/>
                <a:gd name="T1" fmla="*/ 0 h 45"/>
                <a:gd name="T2" fmla="*/ 0 w 68"/>
                <a:gd name="T3" fmla="*/ 0 h 45"/>
                <a:gd name="T4" fmla="*/ 0 w 68"/>
                <a:gd name="T5" fmla="*/ 0 h 45"/>
                <a:gd name="T6" fmla="*/ 0 w 68"/>
                <a:gd name="T7" fmla="*/ 0 h 45"/>
                <a:gd name="T8" fmla="*/ 0 w 68"/>
                <a:gd name="T9" fmla="*/ 0 h 45"/>
                <a:gd name="T10" fmla="*/ 0 w 68"/>
                <a:gd name="T11" fmla="*/ 0 h 45"/>
                <a:gd name="T12" fmla="*/ 0 w 68"/>
                <a:gd name="T13" fmla="*/ 0 h 45"/>
                <a:gd name="T14" fmla="*/ 0 w 68"/>
                <a:gd name="T15" fmla="*/ 0 h 45"/>
                <a:gd name="T16" fmla="*/ 0 w 68"/>
                <a:gd name="T17" fmla="*/ 0 h 45"/>
                <a:gd name="T18" fmla="*/ 0 w 68"/>
                <a:gd name="T19" fmla="*/ 0 h 45"/>
                <a:gd name="T20" fmla="*/ 0 w 68"/>
                <a:gd name="T21" fmla="*/ 0 h 45"/>
                <a:gd name="T22" fmla="*/ 0 w 68"/>
                <a:gd name="T23" fmla="*/ 0 h 45"/>
                <a:gd name="T24" fmla="*/ 1 w 68"/>
                <a:gd name="T25" fmla="*/ 0 h 45"/>
                <a:gd name="T26" fmla="*/ 1 w 68"/>
                <a:gd name="T27" fmla="*/ 0 h 45"/>
                <a:gd name="T28" fmla="*/ 1 w 68"/>
                <a:gd name="T29" fmla="*/ 0 h 45"/>
                <a:gd name="T30" fmla="*/ 1 w 68"/>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45">
                  <a:moveTo>
                    <a:pt x="0" y="0"/>
                  </a:moveTo>
                  <a:lnTo>
                    <a:pt x="1" y="1"/>
                  </a:lnTo>
                  <a:lnTo>
                    <a:pt x="2" y="4"/>
                  </a:lnTo>
                  <a:lnTo>
                    <a:pt x="5" y="6"/>
                  </a:lnTo>
                  <a:lnTo>
                    <a:pt x="7" y="10"/>
                  </a:lnTo>
                  <a:lnTo>
                    <a:pt x="11" y="14"/>
                  </a:lnTo>
                  <a:lnTo>
                    <a:pt x="14" y="18"/>
                  </a:lnTo>
                  <a:lnTo>
                    <a:pt x="19" y="22"/>
                  </a:lnTo>
                  <a:lnTo>
                    <a:pt x="23" y="25"/>
                  </a:lnTo>
                  <a:lnTo>
                    <a:pt x="29" y="29"/>
                  </a:lnTo>
                  <a:lnTo>
                    <a:pt x="34" y="33"/>
                  </a:lnTo>
                  <a:lnTo>
                    <a:pt x="41" y="37"/>
                  </a:lnTo>
                  <a:lnTo>
                    <a:pt x="47" y="40"/>
                  </a:lnTo>
                  <a:lnTo>
                    <a:pt x="54" y="42"/>
                  </a:lnTo>
                  <a:lnTo>
                    <a:pt x="60" y="43"/>
                  </a:lnTo>
                  <a:lnTo>
                    <a:pt x="68" y="4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39" name="Freeform 476"/>
            <p:cNvSpPr>
              <a:spLocks/>
            </p:cNvSpPr>
            <p:nvPr/>
          </p:nvSpPr>
          <p:spPr bwMode="auto">
            <a:xfrm>
              <a:off x="4253" y="3768"/>
              <a:ext cx="57" cy="1"/>
            </a:xfrm>
            <a:custGeom>
              <a:avLst/>
              <a:gdLst>
                <a:gd name="T0" fmla="*/ 0 w 175"/>
                <a:gd name="T1" fmla="*/ 0 h 1"/>
                <a:gd name="T2" fmla="*/ 0 w 175"/>
                <a:gd name="T3" fmla="*/ 0 h 1"/>
                <a:gd name="T4" fmla="*/ 0 w 175"/>
                <a:gd name="T5" fmla="*/ 0 h 1"/>
                <a:gd name="T6" fmla="*/ 0 w 175"/>
                <a:gd name="T7" fmla="*/ 0 h 1"/>
                <a:gd name="T8" fmla="*/ 1 w 175"/>
                <a:gd name="T9" fmla="*/ 0 h 1"/>
                <a:gd name="T10" fmla="*/ 1 w 175"/>
                <a:gd name="T11" fmla="*/ 0 h 1"/>
                <a:gd name="T12" fmla="*/ 1 w 175"/>
                <a:gd name="T13" fmla="*/ 0 h 1"/>
                <a:gd name="T14" fmla="*/ 1 w 175"/>
                <a:gd name="T15" fmla="*/ 0 h 1"/>
                <a:gd name="T16" fmla="*/ 1 w 175"/>
                <a:gd name="T17" fmla="*/ 0 h 1"/>
                <a:gd name="T18" fmla="*/ 1 w 175"/>
                <a:gd name="T19" fmla="*/ 0 h 1"/>
                <a:gd name="T20" fmla="*/ 2 w 175"/>
                <a:gd name="T21" fmla="*/ 0 h 1"/>
                <a:gd name="T22" fmla="*/ 2 w 175"/>
                <a:gd name="T23" fmla="*/ 0 h 1"/>
                <a:gd name="T24" fmla="*/ 2 w 175"/>
                <a:gd name="T25" fmla="*/ 0 h 1"/>
                <a:gd name="T26" fmla="*/ 2 w 175"/>
                <a:gd name="T27" fmla="*/ 0 h 1"/>
                <a:gd name="T28" fmla="*/ 2 w 175"/>
                <a:gd name="T29" fmla="*/ 0 h 1"/>
                <a:gd name="T30" fmla="*/ 2 w 175"/>
                <a:gd name="T31" fmla="*/ 0 h 1"/>
                <a:gd name="T32" fmla="*/ 2 w 17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
                  <a:moveTo>
                    <a:pt x="0" y="0"/>
                  </a:moveTo>
                  <a:lnTo>
                    <a:pt x="9" y="0"/>
                  </a:lnTo>
                  <a:lnTo>
                    <a:pt x="19" y="0"/>
                  </a:lnTo>
                  <a:lnTo>
                    <a:pt x="30" y="0"/>
                  </a:lnTo>
                  <a:lnTo>
                    <a:pt x="43" y="0"/>
                  </a:lnTo>
                  <a:lnTo>
                    <a:pt x="58" y="0"/>
                  </a:lnTo>
                  <a:lnTo>
                    <a:pt x="72" y="0"/>
                  </a:lnTo>
                  <a:lnTo>
                    <a:pt x="87" y="0"/>
                  </a:lnTo>
                  <a:lnTo>
                    <a:pt x="102" y="0"/>
                  </a:lnTo>
                  <a:lnTo>
                    <a:pt x="116" y="0"/>
                  </a:lnTo>
                  <a:lnTo>
                    <a:pt x="130" y="0"/>
                  </a:lnTo>
                  <a:lnTo>
                    <a:pt x="142" y="0"/>
                  </a:lnTo>
                  <a:lnTo>
                    <a:pt x="152" y="0"/>
                  </a:lnTo>
                  <a:lnTo>
                    <a:pt x="162" y="0"/>
                  </a:lnTo>
                  <a:lnTo>
                    <a:pt x="169" y="0"/>
                  </a:lnTo>
                  <a:lnTo>
                    <a:pt x="173" y="0"/>
                  </a:lnTo>
                  <a:lnTo>
                    <a:pt x="17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0" name="Freeform 477"/>
            <p:cNvSpPr>
              <a:spLocks/>
            </p:cNvSpPr>
            <p:nvPr/>
          </p:nvSpPr>
          <p:spPr bwMode="auto">
            <a:xfrm>
              <a:off x="4090" y="3327"/>
              <a:ext cx="220" cy="441"/>
            </a:xfrm>
            <a:custGeom>
              <a:avLst/>
              <a:gdLst>
                <a:gd name="T0" fmla="*/ 7 w 680"/>
                <a:gd name="T1" fmla="*/ 7 h 1764"/>
                <a:gd name="T2" fmla="*/ 2 w 680"/>
                <a:gd name="T3" fmla="*/ 3 h 1764"/>
                <a:gd name="T4" fmla="*/ 0 w 680"/>
                <a:gd name="T5" fmla="*/ 0 h 1764"/>
                <a:gd name="T6" fmla="*/ 0 60000 65536"/>
                <a:gd name="T7" fmla="*/ 0 60000 65536"/>
                <a:gd name="T8" fmla="*/ 0 60000 65536"/>
              </a:gdLst>
              <a:ahLst/>
              <a:cxnLst>
                <a:cxn ang="T6">
                  <a:pos x="T0" y="T1"/>
                </a:cxn>
                <a:cxn ang="T7">
                  <a:pos x="T2" y="T3"/>
                </a:cxn>
                <a:cxn ang="T8">
                  <a:pos x="T4" y="T5"/>
                </a:cxn>
              </a:cxnLst>
              <a:rect l="0" t="0" r="r" b="b"/>
              <a:pathLst>
                <a:path w="680" h="1764">
                  <a:moveTo>
                    <a:pt x="680" y="1764"/>
                  </a:moveTo>
                  <a:lnTo>
                    <a:pt x="164" y="65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1" name="Line 478"/>
            <p:cNvSpPr>
              <a:spLocks noChangeShapeType="1"/>
            </p:cNvSpPr>
            <p:nvPr/>
          </p:nvSpPr>
          <p:spPr bwMode="auto">
            <a:xfrm>
              <a:off x="4497" y="3309"/>
              <a:ext cx="133" cy="14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42" name="Freeform 479"/>
            <p:cNvSpPr>
              <a:spLocks/>
            </p:cNvSpPr>
            <p:nvPr/>
          </p:nvSpPr>
          <p:spPr bwMode="auto">
            <a:xfrm>
              <a:off x="4630" y="3454"/>
              <a:ext cx="13" cy="6"/>
            </a:xfrm>
            <a:custGeom>
              <a:avLst/>
              <a:gdLst>
                <a:gd name="T0" fmla="*/ 0 w 42"/>
                <a:gd name="T1" fmla="*/ 0 h 22"/>
                <a:gd name="T2" fmla="*/ 0 w 42"/>
                <a:gd name="T3" fmla="*/ 0 h 22"/>
                <a:gd name="T4" fmla="*/ 0 w 42"/>
                <a:gd name="T5" fmla="*/ 0 h 22"/>
                <a:gd name="T6" fmla="*/ 0 w 42"/>
                <a:gd name="T7" fmla="*/ 0 h 22"/>
                <a:gd name="T8" fmla="*/ 0 w 42"/>
                <a:gd name="T9" fmla="*/ 0 h 22"/>
                <a:gd name="T10" fmla="*/ 0 w 42"/>
                <a:gd name="T11" fmla="*/ 0 h 22"/>
                <a:gd name="T12" fmla="*/ 0 w 42"/>
                <a:gd name="T13" fmla="*/ 0 h 22"/>
                <a:gd name="T14" fmla="*/ 0 w 42"/>
                <a:gd name="T15" fmla="*/ 0 h 22"/>
                <a:gd name="T16" fmla="*/ 0 w 42"/>
                <a:gd name="T17" fmla="*/ 0 h 22"/>
                <a:gd name="T18" fmla="*/ 0 w 42"/>
                <a:gd name="T19" fmla="*/ 0 h 22"/>
                <a:gd name="T20" fmla="*/ 0 w 42"/>
                <a:gd name="T21" fmla="*/ 0 h 22"/>
                <a:gd name="T22" fmla="*/ 0 w 42"/>
                <a:gd name="T23" fmla="*/ 0 h 22"/>
                <a:gd name="T24" fmla="*/ 0 w 42"/>
                <a:gd name="T25" fmla="*/ 0 h 22"/>
                <a:gd name="T26" fmla="*/ 0 w 42"/>
                <a:gd name="T27" fmla="*/ 0 h 22"/>
                <a:gd name="T28" fmla="*/ 0 w 42"/>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2">
                  <a:moveTo>
                    <a:pt x="0" y="0"/>
                  </a:moveTo>
                  <a:lnTo>
                    <a:pt x="2" y="2"/>
                  </a:lnTo>
                  <a:lnTo>
                    <a:pt x="3" y="3"/>
                  </a:lnTo>
                  <a:lnTo>
                    <a:pt x="5" y="4"/>
                  </a:lnTo>
                  <a:lnTo>
                    <a:pt x="8" y="7"/>
                  </a:lnTo>
                  <a:lnTo>
                    <a:pt x="11" y="8"/>
                  </a:lnTo>
                  <a:lnTo>
                    <a:pt x="14" y="11"/>
                  </a:lnTo>
                  <a:lnTo>
                    <a:pt x="17" y="13"/>
                  </a:lnTo>
                  <a:lnTo>
                    <a:pt x="20" y="15"/>
                  </a:lnTo>
                  <a:lnTo>
                    <a:pt x="24" y="17"/>
                  </a:lnTo>
                  <a:lnTo>
                    <a:pt x="27" y="18"/>
                  </a:lnTo>
                  <a:lnTo>
                    <a:pt x="31" y="20"/>
                  </a:lnTo>
                  <a:lnTo>
                    <a:pt x="34" y="21"/>
                  </a:lnTo>
                  <a:lnTo>
                    <a:pt x="38" y="21"/>
                  </a:lnTo>
                  <a:lnTo>
                    <a:pt x="42" y="2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3" name="Freeform 480"/>
            <p:cNvSpPr>
              <a:spLocks/>
            </p:cNvSpPr>
            <p:nvPr/>
          </p:nvSpPr>
          <p:spPr bwMode="auto">
            <a:xfrm>
              <a:off x="4643" y="3460"/>
              <a:ext cx="36" cy="1"/>
            </a:xfrm>
            <a:custGeom>
              <a:avLst/>
              <a:gdLst>
                <a:gd name="T0" fmla="*/ 0 w 110"/>
                <a:gd name="T1" fmla="*/ 0 h 2"/>
                <a:gd name="T2" fmla="*/ 0 w 110"/>
                <a:gd name="T3" fmla="*/ 0 h 2"/>
                <a:gd name="T4" fmla="*/ 0 w 110"/>
                <a:gd name="T5" fmla="*/ 0 h 2"/>
                <a:gd name="T6" fmla="*/ 0 w 110"/>
                <a:gd name="T7" fmla="*/ 0 h 2"/>
                <a:gd name="T8" fmla="*/ 0 w 110"/>
                <a:gd name="T9" fmla="*/ 0 h 2"/>
                <a:gd name="T10" fmla="*/ 0 w 110"/>
                <a:gd name="T11" fmla="*/ 0 h 2"/>
                <a:gd name="T12" fmla="*/ 1 w 110"/>
                <a:gd name="T13" fmla="*/ 0 h 2"/>
                <a:gd name="T14" fmla="*/ 1 w 110"/>
                <a:gd name="T15" fmla="*/ 0 h 2"/>
                <a:gd name="T16" fmla="*/ 1 w 110"/>
                <a:gd name="T17" fmla="*/ 0 h 2"/>
                <a:gd name="T18" fmla="*/ 1 w 110"/>
                <a:gd name="T19" fmla="*/ 0 h 2"/>
                <a:gd name="T20" fmla="*/ 1 w 110"/>
                <a:gd name="T21" fmla="*/ 0 h 2"/>
                <a:gd name="T22" fmla="*/ 1 w 110"/>
                <a:gd name="T23" fmla="*/ 0 h 2"/>
                <a:gd name="T24" fmla="*/ 1 w 110"/>
                <a:gd name="T25" fmla="*/ 0 h 2"/>
                <a:gd name="T26" fmla="*/ 1 w 110"/>
                <a:gd name="T27" fmla="*/ 0 h 2"/>
                <a:gd name="T28" fmla="*/ 1 w 110"/>
                <a:gd name="T29" fmla="*/ 0 h 2"/>
                <a:gd name="T30" fmla="*/ 1 w 110"/>
                <a:gd name="T31" fmla="*/ 0 h 2"/>
                <a:gd name="T32" fmla="*/ 1 w 110"/>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2">
                  <a:moveTo>
                    <a:pt x="0" y="0"/>
                  </a:moveTo>
                  <a:lnTo>
                    <a:pt x="5" y="0"/>
                  </a:lnTo>
                  <a:lnTo>
                    <a:pt x="11" y="0"/>
                  </a:lnTo>
                  <a:lnTo>
                    <a:pt x="18" y="0"/>
                  </a:lnTo>
                  <a:lnTo>
                    <a:pt x="26" y="0"/>
                  </a:lnTo>
                  <a:lnTo>
                    <a:pt x="34" y="0"/>
                  </a:lnTo>
                  <a:lnTo>
                    <a:pt x="44" y="0"/>
                  </a:lnTo>
                  <a:lnTo>
                    <a:pt x="53" y="0"/>
                  </a:lnTo>
                  <a:lnTo>
                    <a:pt x="63" y="0"/>
                  </a:lnTo>
                  <a:lnTo>
                    <a:pt x="71" y="0"/>
                  </a:lnTo>
                  <a:lnTo>
                    <a:pt x="80" y="0"/>
                  </a:lnTo>
                  <a:lnTo>
                    <a:pt x="89" y="0"/>
                  </a:lnTo>
                  <a:lnTo>
                    <a:pt x="96" y="0"/>
                  </a:lnTo>
                  <a:lnTo>
                    <a:pt x="101" y="0"/>
                  </a:lnTo>
                  <a:lnTo>
                    <a:pt x="106" y="0"/>
                  </a:lnTo>
                  <a:lnTo>
                    <a:pt x="109" y="0"/>
                  </a:lnTo>
                  <a:lnTo>
                    <a:pt x="110" y="2"/>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4" name="Line 481"/>
            <p:cNvSpPr>
              <a:spLocks noChangeShapeType="1"/>
            </p:cNvSpPr>
            <p:nvPr/>
          </p:nvSpPr>
          <p:spPr bwMode="auto">
            <a:xfrm flipH="1" flipV="1">
              <a:off x="4630" y="3283"/>
              <a:ext cx="49" cy="1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45" name="Freeform 482"/>
            <p:cNvSpPr>
              <a:spLocks/>
            </p:cNvSpPr>
            <p:nvPr/>
          </p:nvSpPr>
          <p:spPr bwMode="auto">
            <a:xfrm>
              <a:off x="4587" y="3290"/>
              <a:ext cx="86" cy="145"/>
            </a:xfrm>
            <a:custGeom>
              <a:avLst/>
              <a:gdLst>
                <a:gd name="T0" fmla="*/ 0 w 263"/>
                <a:gd name="T1" fmla="*/ 0 h 581"/>
                <a:gd name="T2" fmla="*/ 3 w 263"/>
                <a:gd name="T3" fmla="*/ 2 h 581"/>
                <a:gd name="T4" fmla="*/ 3 w 263"/>
                <a:gd name="T5" fmla="*/ 2 h 581"/>
                <a:gd name="T6" fmla="*/ 0 60000 65536"/>
                <a:gd name="T7" fmla="*/ 0 60000 65536"/>
                <a:gd name="T8" fmla="*/ 0 60000 65536"/>
              </a:gdLst>
              <a:ahLst/>
              <a:cxnLst>
                <a:cxn ang="T6">
                  <a:pos x="T0" y="T1"/>
                </a:cxn>
                <a:cxn ang="T7">
                  <a:pos x="T2" y="T3"/>
                </a:cxn>
                <a:cxn ang="T8">
                  <a:pos x="T4" y="T5"/>
                </a:cxn>
              </a:cxnLst>
              <a:rect l="0" t="0" r="r" b="b"/>
              <a:pathLst>
                <a:path w="263" h="581">
                  <a:moveTo>
                    <a:pt x="0" y="0"/>
                  </a:moveTo>
                  <a:lnTo>
                    <a:pt x="213" y="581"/>
                  </a:lnTo>
                  <a:lnTo>
                    <a:pt x="263" y="581"/>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6" name="Freeform 483"/>
            <p:cNvSpPr>
              <a:spLocks/>
            </p:cNvSpPr>
            <p:nvPr/>
          </p:nvSpPr>
          <p:spPr bwMode="auto">
            <a:xfrm>
              <a:off x="4613" y="3337"/>
              <a:ext cx="31" cy="6"/>
            </a:xfrm>
            <a:custGeom>
              <a:avLst/>
              <a:gdLst>
                <a:gd name="T0" fmla="*/ 0 w 95"/>
                <a:gd name="T1" fmla="*/ 0 h 21"/>
                <a:gd name="T2" fmla="*/ 0 w 95"/>
                <a:gd name="T3" fmla="*/ 0 h 21"/>
                <a:gd name="T4" fmla="*/ 1 w 95"/>
                <a:gd name="T5" fmla="*/ 0 h 21"/>
                <a:gd name="T6" fmla="*/ 0 60000 65536"/>
                <a:gd name="T7" fmla="*/ 0 60000 65536"/>
                <a:gd name="T8" fmla="*/ 0 60000 65536"/>
              </a:gdLst>
              <a:ahLst/>
              <a:cxnLst>
                <a:cxn ang="T6">
                  <a:pos x="T0" y="T1"/>
                </a:cxn>
                <a:cxn ang="T7">
                  <a:pos x="T2" y="T3"/>
                </a:cxn>
                <a:cxn ang="T8">
                  <a:pos x="T4" y="T5"/>
                </a:cxn>
              </a:cxnLst>
              <a:rect l="0" t="0" r="r" b="b"/>
              <a:pathLst>
                <a:path w="95" h="21">
                  <a:moveTo>
                    <a:pt x="0" y="21"/>
                  </a:moveTo>
                  <a:lnTo>
                    <a:pt x="19" y="0"/>
                  </a:lnTo>
                  <a:lnTo>
                    <a:pt x="9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47" name="Line 484"/>
            <p:cNvSpPr>
              <a:spLocks noChangeShapeType="1"/>
            </p:cNvSpPr>
            <p:nvPr/>
          </p:nvSpPr>
          <p:spPr bwMode="auto">
            <a:xfrm>
              <a:off x="4630" y="3454"/>
              <a:ext cx="4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48" name="Line 485"/>
            <p:cNvSpPr>
              <a:spLocks noChangeShapeType="1"/>
            </p:cNvSpPr>
            <p:nvPr/>
          </p:nvSpPr>
          <p:spPr bwMode="auto">
            <a:xfrm>
              <a:off x="4235" y="3761"/>
              <a:ext cx="7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49" name="Line 486"/>
            <p:cNvSpPr>
              <a:spLocks noChangeShapeType="1"/>
            </p:cNvSpPr>
            <p:nvPr/>
          </p:nvSpPr>
          <p:spPr bwMode="auto">
            <a:xfrm>
              <a:off x="4041" y="3328"/>
              <a:ext cx="18" cy="5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50" name="Line 487"/>
            <p:cNvSpPr>
              <a:spLocks noChangeShapeType="1"/>
            </p:cNvSpPr>
            <p:nvPr/>
          </p:nvSpPr>
          <p:spPr bwMode="auto">
            <a:xfrm>
              <a:off x="4064" y="3328"/>
              <a:ext cx="42"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51" name="Freeform 488"/>
            <p:cNvSpPr>
              <a:spLocks/>
            </p:cNvSpPr>
            <p:nvPr/>
          </p:nvSpPr>
          <p:spPr bwMode="auto">
            <a:xfrm>
              <a:off x="3843" y="2780"/>
              <a:ext cx="467" cy="441"/>
            </a:xfrm>
            <a:custGeom>
              <a:avLst/>
              <a:gdLst>
                <a:gd name="T0" fmla="*/ 0 w 1444"/>
                <a:gd name="T1" fmla="*/ 7 h 1763"/>
                <a:gd name="T2" fmla="*/ 13 w 1444"/>
                <a:gd name="T3" fmla="*/ 0 h 1763"/>
                <a:gd name="T4" fmla="*/ 13 w 1444"/>
                <a:gd name="T5" fmla="*/ 0 h 1763"/>
                <a:gd name="T6" fmla="*/ 13 w 1444"/>
                <a:gd name="T7" fmla="*/ 0 h 1763"/>
                <a:gd name="T8" fmla="*/ 13 w 1444"/>
                <a:gd name="T9" fmla="*/ 0 h 1763"/>
                <a:gd name="T10" fmla="*/ 13 w 1444"/>
                <a:gd name="T11" fmla="*/ 0 h 1763"/>
                <a:gd name="T12" fmla="*/ 13 w 1444"/>
                <a:gd name="T13" fmla="*/ 0 h 1763"/>
                <a:gd name="T14" fmla="*/ 13 w 1444"/>
                <a:gd name="T15" fmla="*/ 0 h 1763"/>
                <a:gd name="T16" fmla="*/ 13 w 1444"/>
                <a:gd name="T17" fmla="*/ 0 h 1763"/>
                <a:gd name="T18" fmla="*/ 13 w 1444"/>
                <a:gd name="T19" fmla="*/ 0 h 1763"/>
                <a:gd name="T20" fmla="*/ 13 w 1444"/>
                <a:gd name="T21" fmla="*/ 0 h 1763"/>
                <a:gd name="T22" fmla="*/ 14 w 1444"/>
                <a:gd name="T23" fmla="*/ 0 h 1763"/>
                <a:gd name="T24" fmla="*/ 14 w 1444"/>
                <a:gd name="T25" fmla="*/ 0 h 1763"/>
                <a:gd name="T26" fmla="*/ 14 w 1444"/>
                <a:gd name="T27" fmla="*/ 0 h 1763"/>
                <a:gd name="T28" fmla="*/ 14 w 1444"/>
                <a:gd name="T29" fmla="*/ 0 h 1763"/>
                <a:gd name="T30" fmla="*/ 14 w 1444"/>
                <a:gd name="T31" fmla="*/ 0 h 1763"/>
                <a:gd name="T32" fmla="*/ 14 w 1444"/>
                <a:gd name="T33" fmla="*/ 0 h 1763"/>
                <a:gd name="T34" fmla="*/ 14 w 1444"/>
                <a:gd name="T35" fmla="*/ 0 h 1763"/>
                <a:gd name="T36" fmla="*/ 14 w 1444"/>
                <a:gd name="T37" fmla="*/ 0 h 1763"/>
                <a:gd name="T38" fmla="*/ 14 w 1444"/>
                <a:gd name="T39" fmla="*/ 0 h 1763"/>
                <a:gd name="T40" fmla="*/ 14 w 1444"/>
                <a:gd name="T41" fmla="*/ 0 h 1763"/>
                <a:gd name="T42" fmla="*/ 14 w 1444"/>
                <a:gd name="T43" fmla="*/ 0 h 1763"/>
                <a:gd name="T44" fmla="*/ 15 w 1444"/>
                <a:gd name="T45" fmla="*/ 0 h 1763"/>
                <a:gd name="T46" fmla="*/ 15 w 1444"/>
                <a:gd name="T47" fmla="*/ 0 h 1763"/>
                <a:gd name="T48" fmla="*/ 15 w 1444"/>
                <a:gd name="T49" fmla="*/ 0 h 1763"/>
                <a:gd name="T50" fmla="*/ 15 w 1444"/>
                <a:gd name="T51" fmla="*/ 0 h 1763"/>
                <a:gd name="T52" fmla="*/ 15 w 1444"/>
                <a:gd name="T53" fmla="*/ 0 h 1763"/>
                <a:gd name="T54" fmla="*/ 15 w 1444"/>
                <a:gd name="T55" fmla="*/ 0 h 1763"/>
                <a:gd name="T56" fmla="*/ 16 w 1444"/>
                <a:gd name="T57" fmla="*/ 0 h 1763"/>
                <a:gd name="T58" fmla="*/ 16 w 1444"/>
                <a:gd name="T59" fmla="*/ 0 h 1763"/>
                <a:gd name="T60" fmla="*/ 16 w 1444"/>
                <a:gd name="T61" fmla="*/ 0 h 1763"/>
                <a:gd name="T62" fmla="*/ 16 w 1444"/>
                <a:gd name="T63" fmla="*/ 0 h 1763"/>
                <a:gd name="T64" fmla="*/ 16 w 1444"/>
                <a:gd name="T65" fmla="*/ 0 h 1763"/>
                <a:gd name="T66" fmla="*/ 16 w 1444"/>
                <a:gd name="T67" fmla="*/ 0 h 1763"/>
                <a:gd name="T68" fmla="*/ 10 w 1444"/>
                <a:gd name="T69" fmla="*/ 4 h 1763"/>
                <a:gd name="T70" fmla="*/ 8 w 1444"/>
                <a:gd name="T71" fmla="*/ 7 h 1763"/>
                <a:gd name="T72" fmla="*/ 0 w 1444"/>
                <a:gd name="T73" fmla="*/ 7 h 17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44" h="1763">
                  <a:moveTo>
                    <a:pt x="0" y="1763"/>
                  </a:moveTo>
                  <a:lnTo>
                    <a:pt x="1201" y="46"/>
                  </a:lnTo>
                  <a:lnTo>
                    <a:pt x="1201" y="45"/>
                  </a:lnTo>
                  <a:lnTo>
                    <a:pt x="1202" y="44"/>
                  </a:lnTo>
                  <a:lnTo>
                    <a:pt x="1203" y="41"/>
                  </a:lnTo>
                  <a:lnTo>
                    <a:pt x="1206" y="38"/>
                  </a:lnTo>
                  <a:lnTo>
                    <a:pt x="1208" y="35"/>
                  </a:lnTo>
                  <a:lnTo>
                    <a:pt x="1212" y="31"/>
                  </a:lnTo>
                  <a:lnTo>
                    <a:pt x="1215" y="27"/>
                  </a:lnTo>
                  <a:lnTo>
                    <a:pt x="1220" y="23"/>
                  </a:lnTo>
                  <a:lnTo>
                    <a:pt x="1224" y="18"/>
                  </a:lnTo>
                  <a:lnTo>
                    <a:pt x="1230" y="14"/>
                  </a:lnTo>
                  <a:lnTo>
                    <a:pt x="1235" y="10"/>
                  </a:lnTo>
                  <a:lnTo>
                    <a:pt x="1242" y="6"/>
                  </a:lnTo>
                  <a:lnTo>
                    <a:pt x="1248" y="4"/>
                  </a:lnTo>
                  <a:lnTo>
                    <a:pt x="1255" y="1"/>
                  </a:lnTo>
                  <a:lnTo>
                    <a:pt x="1261" y="0"/>
                  </a:lnTo>
                  <a:lnTo>
                    <a:pt x="1269" y="0"/>
                  </a:lnTo>
                  <a:lnTo>
                    <a:pt x="1278" y="0"/>
                  </a:lnTo>
                  <a:lnTo>
                    <a:pt x="1288" y="0"/>
                  </a:lnTo>
                  <a:lnTo>
                    <a:pt x="1299" y="0"/>
                  </a:lnTo>
                  <a:lnTo>
                    <a:pt x="1312" y="0"/>
                  </a:lnTo>
                  <a:lnTo>
                    <a:pt x="1327" y="0"/>
                  </a:lnTo>
                  <a:lnTo>
                    <a:pt x="1341" y="0"/>
                  </a:lnTo>
                  <a:lnTo>
                    <a:pt x="1356" y="0"/>
                  </a:lnTo>
                  <a:lnTo>
                    <a:pt x="1371" y="0"/>
                  </a:lnTo>
                  <a:lnTo>
                    <a:pt x="1385" y="0"/>
                  </a:lnTo>
                  <a:lnTo>
                    <a:pt x="1399" y="0"/>
                  </a:lnTo>
                  <a:lnTo>
                    <a:pt x="1411" y="0"/>
                  </a:lnTo>
                  <a:lnTo>
                    <a:pt x="1421" y="0"/>
                  </a:lnTo>
                  <a:lnTo>
                    <a:pt x="1431" y="0"/>
                  </a:lnTo>
                  <a:lnTo>
                    <a:pt x="1438" y="0"/>
                  </a:lnTo>
                  <a:lnTo>
                    <a:pt x="1442" y="0"/>
                  </a:lnTo>
                  <a:lnTo>
                    <a:pt x="1444" y="0"/>
                  </a:lnTo>
                  <a:lnTo>
                    <a:pt x="928" y="1108"/>
                  </a:lnTo>
                  <a:lnTo>
                    <a:pt x="764" y="1763"/>
                  </a:lnTo>
                  <a:lnTo>
                    <a:pt x="0" y="1763"/>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52" name="Line 489"/>
            <p:cNvSpPr>
              <a:spLocks noChangeShapeType="1"/>
            </p:cNvSpPr>
            <p:nvPr/>
          </p:nvSpPr>
          <p:spPr bwMode="auto">
            <a:xfrm flipV="1">
              <a:off x="3843" y="2792"/>
              <a:ext cx="389" cy="4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53" name="Freeform 490"/>
            <p:cNvSpPr>
              <a:spLocks/>
            </p:cNvSpPr>
            <p:nvPr/>
          </p:nvSpPr>
          <p:spPr bwMode="auto">
            <a:xfrm>
              <a:off x="4232" y="2780"/>
              <a:ext cx="21" cy="12"/>
            </a:xfrm>
            <a:custGeom>
              <a:avLst/>
              <a:gdLst>
                <a:gd name="T0" fmla="*/ 0 w 68"/>
                <a:gd name="T1" fmla="*/ 0 h 46"/>
                <a:gd name="T2" fmla="*/ 0 w 68"/>
                <a:gd name="T3" fmla="*/ 0 h 46"/>
                <a:gd name="T4" fmla="*/ 0 w 68"/>
                <a:gd name="T5" fmla="*/ 0 h 46"/>
                <a:gd name="T6" fmla="*/ 0 w 68"/>
                <a:gd name="T7" fmla="*/ 0 h 46"/>
                <a:gd name="T8" fmla="*/ 0 w 68"/>
                <a:gd name="T9" fmla="*/ 0 h 46"/>
                <a:gd name="T10" fmla="*/ 0 w 68"/>
                <a:gd name="T11" fmla="*/ 0 h 46"/>
                <a:gd name="T12" fmla="*/ 0 w 68"/>
                <a:gd name="T13" fmla="*/ 0 h 46"/>
                <a:gd name="T14" fmla="*/ 0 w 68"/>
                <a:gd name="T15" fmla="*/ 0 h 46"/>
                <a:gd name="T16" fmla="*/ 0 w 68"/>
                <a:gd name="T17" fmla="*/ 0 h 46"/>
                <a:gd name="T18" fmla="*/ 0 w 68"/>
                <a:gd name="T19" fmla="*/ 0 h 46"/>
                <a:gd name="T20" fmla="*/ 0 w 68"/>
                <a:gd name="T21" fmla="*/ 0 h 46"/>
                <a:gd name="T22" fmla="*/ 0 w 68"/>
                <a:gd name="T23" fmla="*/ 0 h 46"/>
                <a:gd name="T24" fmla="*/ 0 w 68"/>
                <a:gd name="T25" fmla="*/ 0 h 46"/>
                <a:gd name="T26" fmla="*/ 1 w 68"/>
                <a:gd name="T27" fmla="*/ 0 h 46"/>
                <a:gd name="T28" fmla="*/ 1 w 68"/>
                <a:gd name="T29" fmla="*/ 0 h 46"/>
                <a:gd name="T30" fmla="*/ 1 w 68"/>
                <a:gd name="T31" fmla="*/ 0 h 46"/>
                <a:gd name="T32" fmla="*/ 1 w 68"/>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46">
                  <a:moveTo>
                    <a:pt x="0" y="46"/>
                  </a:moveTo>
                  <a:lnTo>
                    <a:pt x="0" y="45"/>
                  </a:lnTo>
                  <a:lnTo>
                    <a:pt x="1" y="44"/>
                  </a:lnTo>
                  <a:lnTo>
                    <a:pt x="2" y="41"/>
                  </a:lnTo>
                  <a:lnTo>
                    <a:pt x="5" y="38"/>
                  </a:lnTo>
                  <a:lnTo>
                    <a:pt x="7" y="35"/>
                  </a:lnTo>
                  <a:lnTo>
                    <a:pt x="11" y="31"/>
                  </a:lnTo>
                  <a:lnTo>
                    <a:pt x="14" y="27"/>
                  </a:lnTo>
                  <a:lnTo>
                    <a:pt x="19" y="23"/>
                  </a:lnTo>
                  <a:lnTo>
                    <a:pt x="23" y="18"/>
                  </a:lnTo>
                  <a:lnTo>
                    <a:pt x="29" y="14"/>
                  </a:lnTo>
                  <a:lnTo>
                    <a:pt x="34" y="10"/>
                  </a:lnTo>
                  <a:lnTo>
                    <a:pt x="41" y="6"/>
                  </a:lnTo>
                  <a:lnTo>
                    <a:pt x="47" y="4"/>
                  </a:lnTo>
                  <a:lnTo>
                    <a:pt x="54" y="1"/>
                  </a:lnTo>
                  <a:lnTo>
                    <a:pt x="60" y="0"/>
                  </a:lnTo>
                  <a:lnTo>
                    <a:pt x="68"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54" name="Freeform 491"/>
            <p:cNvSpPr>
              <a:spLocks/>
            </p:cNvSpPr>
            <p:nvPr/>
          </p:nvSpPr>
          <p:spPr bwMode="auto">
            <a:xfrm>
              <a:off x="4253" y="2780"/>
              <a:ext cx="57" cy="1"/>
            </a:xfrm>
            <a:custGeom>
              <a:avLst/>
              <a:gdLst>
                <a:gd name="T0" fmla="*/ 0 w 175"/>
                <a:gd name="T1" fmla="*/ 0 h 1"/>
                <a:gd name="T2" fmla="*/ 0 w 175"/>
                <a:gd name="T3" fmla="*/ 0 h 1"/>
                <a:gd name="T4" fmla="*/ 0 w 175"/>
                <a:gd name="T5" fmla="*/ 0 h 1"/>
                <a:gd name="T6" fmla="*/ 0 w 175"/>
                <a:gd name="T7" fmla="*/ 0 h 1"/>
                <a:gd name="T8" fmla="*/ 1 w 175"/>
                <a:gd name="T9" fmla="*/ 0 h 1"/>
                <a:gd name="T10" fmla="*/ 1 w 175"/>
                <a:gd name="T11" fmla="*/ 0 h 1"/>
                <a:gd name="T12" fmla="*/ 1 w 175"/>
                <a:gd name="T13" fmla="*/ 0 h 1"/>
                <a:gd name="T14" fmla="*/ 1 w 175"/>
                <a:gd name="T15" fmla="*/ 0 h 1"/>
                <a:gd name="T16" fmla="*/ 1 w 175"/>
                <a:gd name="T17" fmla="*/ 0 h 1"/>
                <a:gd name="T18" fmla="*/ 1 w 175"/>
                <a:gd name="T19" fmla="*/ 0 h 1"/>
                <a:gd name="T20" fmla="*/ 2 w 175"/>
                <a:gd name="T21" fmla="*/ 0 h 1"/>
                <a:gd name="T22" fmla="*/ 2 w 175"/>
                <a:gd name="T23" fmla="*/ 0 h 1"/>
                <a:gd name="T24" fmla="*/ 2 w 175"/>
                <a:gd name="T25" fmla="*/ 0 h 1"/>
                <a:gd name="T26" fmla="*/ 2 w 175"/>
                <a:gd name="T27" fmla="*/ 0 h 1"/>
                <a:gd name="T28" fmla="*/ 2 w 175"/>
                <a:gd name="T29" fmla="*/ 0 h 1"/>
                <a:gd name="T30" fmla="*/ 2 w 175"/>
                <a:gd name="T31" fmla="*/ 0 h 1"/>
                <a:gd name="T32" fmla="*/ 2 w 17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
                  <a:moveTo>
                    <a:pt x="0" y="0"/>
                  </a:moveTo>
                  <a:lnTo>
                    <a:pt x="9" y="0"/>
                  </a:lnTo>
                  <a:lnTo>
                    <a:pt x="19" y="0"/>
                  </a:lnTo>
                  <a:lnTo>
                    <a:pt x="30" y="0"/>
                  </a:lnTo>
                  <a:lnTo>
                    <a:pt x="43" y="0"/>
                  </a:lnTo>
                  <a:lnTo>
                    <a:pt x="58" y="0"/>
                  </a:lnTo>
                  <a:lnTo>
                    <a:pt x="72" y="0"/>
                  </a:lnTo>
                  <a:lnTo>
                    <a:pt x="87" y="0"/>
                  </a:lnTo>
                  <a:lnTo>
                    <a:pt x="102" y="0"/>
                  </a:lnTo>
                  <a:lnTo>
                    <a:pt x="116" y="0"/>
                  </a:lnTo>
                  <a:lnTo>
                    <a:pt x="130" y="0"/>
                  </a:lnTo>
                  <a:lnTo>
                    <a:pt x="142" y="0"/>
                  </a:lnTo>
                  <a:lnTo>
                    <a:pt x="152" y="0"/>
                  </a:lnTo>
                  <a:lnTo>
                    <a:pt x="162" y="0"/>
                  </a:lnTo>
                  <a:lnTo>
                    <a:pt x="169" y="0"/>
                  </a:lnTo>
                  <a:lnTo>
                    <a:pt x="173" y="0"/>
                  </a:lnTo>
                  <a:lnTo>
                    <a:pt x="17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55" name="Freeform 492"/>
            <p:cNvSpPr>
              <a:spLocks/>
            </p:cNvSpPr>
            <p:nvPr/>
          </p:nvSpPr>
          <p:spPr bwMode="auto">
            <a:xfrm>
              <a:off x="4090" y="2780"/>
              <a:ext cx="220" cy="441"/>
            </a:xfrm>
            <a:custGeom>
              <a:avLst/>
              <a:gdLst>
                <a:gd name="T0" fmla="*/ 7 w 680"/>
                <a:gd name="T1" fmla="*/ 0 h 1763"/>
                <a:gd name="T2" fmla="*/ 2 w 680"/>
                <a:gd name="T3" fmla="*/ 4 h 1763"/>
                <a:gd name="T4" fmla="*/ 0 w 680"/>
                <a:gd name="T5" fmla="*/ 7 h 1763"/>
                <a:gd name="T6" fmla="*/ 0 60000 65536"/>
                <a:gd name="T7" fmla="*/ 0 60000 65536"/>
                <a:gd name="T8" fmla="*/ 0 60000 65536"/>
              </a:gdLst>
              <a:ahLst/>
              <a:cxnLst>
                <a:cxn ang="T6">
                  <a:pos x="T0" y="T1"/>
                </a:cxn>
                <a:cxn ang="T7">
                  <a:pos x="T2" y="T3"/>
                </a:cxn>
                <a:cxn ang="T8">
                  <a:pos x="T4" y="T5"/>
                </a:cxn>
              </a:cxnLst>
              <a:rect l="0" t="0" r="r" b="b"/>
              <a:pathLst>
                <a:path w="680" h="1763">
                  <a:moveTo>
                    <a:pt x="680" y="0"/>
                  </a:moveTo>
                  <a:lnTo>
                    <a:pt x="164" y="1108"/>
                  </a:lnTo>
                  <a:lnTo>
                    <a:pt x="0" y="176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56" name="Freeform 493"/>
            <p:cNvSpPr>
              <a:spLocks/>
            </p:cNvSpPr>
            <p:nvPr/>
          </p:nvSpPr>
          <p:spPr bwMode="auto">
            <a:xfrm>
              <a:off x="3488" y="3221"/>
              <a:ext cx="1171" cy="106"/>
            </a:xfrm>
            <a:custGeom>
              <a:avLst/>
              <a:gdLst>
                <a:gd name="T0" fmla="*/ 39 w 3625"/>
                <a:gd name="T1" fmla="*/ 1 h 425"/>
                <a:gd name="T2" fmla="*/ 39 w 3625"/>
                <a:gd name="T3" fmla="*/ 1 h 425"/>
                <a:gd name="T4" fmla="*/ 39 w 3625"/>
                <a:gd name="T5" fmla="*/ 1 h 425"/>
                <a:gd name="T6" fmla="*/ 38 w 3625"/>
                <a:gd name="T7" fmla="*/ 1 h 425"/>
                <a:gd name="T8" fmla="*/ 38 w 3625"/>
                <a:gd name="T9" fmla="*/ 1 h 425"/>
                <a:gd name="T10" fmla="*/ 38 w 3625"/>
                <a:gd name="T11" fmla="*/ 1 h 425"/>
                <a:gd name="T12" fmla="*/ 38 w 3625"/>
                <a:gd name="T13" fmla="*/ 1 h 425"/>
                <a:gd name="T14" fmla="*/ 37 w 3625"/>
                <a:gd name="T15" fmla="*/ 1 h 425"/>
                <a:gd name="T16" fmla="*/ 37 w 3625"/>
                <a:gd name="T17" fmla="*/ 1 h 425"/>
                <a:gd name="T18" fmla="*/ 36 w 3625"/>
                <a:gd name="T19" fmla="*/ 1 h 425"/>
                <a:gd name="T20" fmla="*/ 34 w 3625"/>
                <a:gd name="T21" fmla="*/ 1 h 425"/>
                <a:gd name="T22" fmla="*/ 33 w 3625"/>
                <a:gd name="T23" fmla="*/ 1 h 425"/>
                <a:gd name="T24" fmla="*/ 32 w 3625"/>
                <a:gd name="T25" fmla="*/ 1 h 425"/>
                <a:gd name="T26" fmla="*/ 30 w 3625"/>
                <a:gd name="T27" fmla="*/ 1 h 425"/>
                <a:gd name="T28" fmla="*/ 29 w 3625"/>
                <a:gd name="T29" fmla="*/ 1 h 425"/>
                <a:gd name="T30" fmla="*/ 29 w 3625"/>
                <a:gd name="T31" fmla="*/ 1 h 425"/>
                <a:gd name="T32" fmla="*/ 6 w 3625"/>
                <a:gd name="T33" fmla="*/ 1 h 425"/>
                <a:gd name="T34" fmla="*/ 5 w 3625"/>
                <a:gd name="T35" fmla="*/ 1 h 425"/>
                <a:gd name="T36" fmla="*/ 5 w 3625"/>
                <a:gd name="T37" fmla="*/ 1 h 425"/>
                <a:gd name="T38" fmla="*/ 4 w 3625"/>
                <a:gd name="T39" fmla="*/ 1 h 425"/>
                <a:gd name="T40" fmla="*/ 3 w 3625"/>
                <a:gd name="T41" fmla="*/ 1 h 425"/>
                <a:gd name="T42" fmla="*/ 3 w 3625"/>
                <a:gd name="T43" fmla="*/ 1 h 425"/>
                <a:gd name="T44" fmla="*/ 2 w 3625"/>
                <a:gd name="T45" fmla="*/ 1 h 425"/>
                <a:gd name="T46" fmla="*/ 1 w 3625"/>
                <a:gd name="T47" fmla="*/ 1 h 425"/>
                <a:gd name="T48" fmla="*/ 0 w 3625"/>
                <a:gd name="T49" fmla="*/ 1 h 425"/>
                <a:gd name="T50" fmla="*/ 0 w 3625"/>
                <a:gd name="T51" fmla="*/ 1 h 425"/>
                <a:gd name="T52" fmla="*/ 0 w 3625"/>
                <a:gd name="T53" fmla="*/ 1 h 425"/>
                <a:gd name="T54" fmla="*/ 0 w 3625"/>
                <a:gd name="T55" fmla="*/ 1 h 425"/>
                <a:gd name="T56" fmla="*/ 0 w 3625"/>
                <a:gd name="T57" fmla="*/ 1 h 425"/>
                <a:gd name="T58" fmla="*/ 0 w 3625"/>
                <a:gd name="T59" fmla="*/ 0 h 425"/>
                <a:gd name="T60" fmla="*/ 1 w 3625"/>
                <a:gd name="T61" fmla="*/ 0 h 425"/>
                <a:gd name="T62" fmla="*/ 2 w 3625"/>
                <a:gd name="T63" fmla="*/ 0 h 425"/>
                <a:gd name="T64" fmla="*/ 3 w 3625"/>
                <a:gd name="T65" fmla="*/ 0 h 425"/>
                <a:gd name="T66" fmla="*/ 3 w 3625"/>
                <a:gd name="T67" fmla="*/ 0 h 425"/>
                <a:gd name="T68" fmla="*/ 4 w 3625"/>
                <a:gd name="T69" fmla="*/ 0 h 425"/>
                <a:gd name="T70" fmla="*/ 5 w 3625"/>
                <a:gd name="T71" fmla="*/ 0 h 425"/>
                <a:gd name="T72" fmla="*/ 5 w 3625"/>
                <a:gd name="T73" fmla="*/ 0 h 425"/>
                <a:gd name="T74" fmla="*/ 6 w 3625"/>
                <a:gd name="T75" fmla="*/ 0 h 425"/>
                <a:gd name="T76" fmla="*/ 29 w 3625"/>
                <a:gd name="T77" fmla="*/ 0 h 425"/>
                <a:gd name="T78" fmla="*/ 30 w 3625"/>
                <a:gd name="T79" fmla="*/ 0 h 425"/>
                <a:gd name="T80" fmla="*/ 31 w 3625"/>
                <a:gd name="T81" fmla="*/ 0 h 425"/>
                <a:gd name="T82" fmla="*/ 32 w 3625"/>
                <a:gd name="T83" fmla="*/ 0 h 425"/>
                <a:gd name="T84" fmla="*/ 33 w 3625"/>
                <a:gd name="T85" fmla="*/ 0 h 425"/>
                <a:gd name="T86" fmla="*/ 35 w 3625"/>
                <a:gd name="T87" fmla="*/ 0 h 425"/>
                <a:gd name="T88" fmla="*/ 36 w 3625"/>
                <a:gd name="T89" fmla="*/ 0 h 425"/>
                <a:gd name="T90" fmla="*/ 37 w 3625"/>
                <a:gd name="T91" fmla="*/ 0 h 425"/>
                <a:gd name="T92" fmla="*/ 38 w 3625"/>
                <a:gd name="T93" fmla="*/ 0 h 425"/>
                <a:gd name="T94" fmla="*/ 38 w 3625"/>
                <a:gd name="T95" fmla="*/ 1 h 425"/>
                <a:gd name="T96" fmla="*/ 38 w 3625"/>
                <a:gd name="T97" fmla="*/ 1 h 425"/>
                <a:gd name="T98" fmla="*/ 38 w 3625"/>
                <a:gd name="T99" fmla="*/ 1 h 425"/>
                <a:gd name="T100" fmla="*/ 39 w 3625"/>
                <a:gd name="T101" fmla="*/ 1 h 425"/>
                <a:gd name="T102" fmla="*/ 39 w 3625"/>
                <a:gd name="T103" fmla="*/ 1 h 425"/>
                <a:gd name="T104" fmla="*/ 39 w 3625"/>
                <a:gd name="T105" fmla="*/ 1 h 425"/>
                <a:gd name="T106" fmla="*/ 39 w 3625"/>
                <a:gd name="T107" fmla="*/ 1 h 425"/>
                <a:gd name="T108" fmla="*/ 39 w 3625"/>
                <a:gd name="T109" fmla="*/ 1 h 425"/>
                <a:gd name="T110" fmla="*/ 39 w 3625"/>
                <a:gd name="T111" fmla="*/ 1 h 425"/>
                <a:gd name="T112" fmla="*/ 39 w 3625"/>
                <a:gd name="T113" fmla="*/ 1 h 425"/>
                <a:gd name="T114" fmla="*/ 39 w 3625"/>
                <a:gd name="T115" fmla="*/ 1 h 425"/>
                <a:gd name="T116" fmla="*/ 39 w 3625"/>
                <a:gd name="T117" fmla="*/ 1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25" h="425">
                  <a:moveTo>
                    <a:pt x="3620" y="225"/>
                  </a:moveTo>
                  <a:lnTo>
                    <a:pt x="3616" y="226"/>
                  </a:lnTo>
                  <a:lnTo>
                    <a:pt x="3612" y="228"/>
                  </a:lnTo>
                  <a:lnTo>
                    <a:pt x="3606" y="229"/>
                  </a:lnTo>
                  <a:lnTo>
                    <a:pt x="3598" y="231"/>
                  </a:lnTo>
                  <a:lnTo>
                    <a:pt x="3590" y="233"/>
                  </a:lnTo>
                  <a:lnTo>
                    <a:pt x="3581" y="235"/>
                  </a:lnTo>
                  <a:lnTo>
                    <a:pt x="3571" y="238"/>
                  </a:lnTo>
                  <a:lnTo>
                    <a:pt x="3561" y="239"/>
                  </a:lnTo>
                  <a:lnTo>
                    <a:pt x="3551" y="242"/>
                  </a:lnTo>
                  <a:lnTo>
                    <a:pt x="3542" y="243"/>
                  </a:lnTo>
                  <a:lnTo>
                    <a:pt x="3533" y="246"/>
                  </a:lnTo>
                  <a:lnTo>
                    <a:pt x="3525" y="247"/>
                  </a:lnTo>
                  <a:lnTo>
                    <a:pt x="3519" y="248"/>
                  </a:lnTo>
                  <a:lnTo>
                    <a:pt x="3514" y="249"/>
                  </a:lnTo>
                  <a:lnTo>
                    <a:pt x="3511" y="249"/>
                  </a:lnTo>
                  <a:lnTo>
                    <a:pt x="3510" y="251"/>
                  </a:lnTo>
                  <a:lnTo>
                    <a:pt x="3508" y="251"/>
                  </a:lnTo>
                  <a:lnTo>
                    <a:pt x="3503" y="252"/>
                  </a:lnTo>
                  <a:lnTo>
                    <a:pt x="3495" y="253"/>
                  </a:lnTo>
                  <a:lnTo>
                    <a:pt x="3485" y="256"/>
                  </a:lnTo>
                  <a:lnTo>
                    <a:pt x="3471" y="258"/>
                  </a:lnTo>
                  <a:lnTo>
                    <a:pt x="3454" y="262"/>
                  </a:lnTo>
                  <a:lnTo>
                    <a:pt x="3435" y="267"/>
                  </a:lnTo>
                  <a:lnTo>
                    <a:pt x="3413" y="273"/>
                  </a:lnTo>
                  <a:lnTo>
                    <a:pt x="3389" y="279"/>
                  </a:lnTo>
                  <a:lnTo>
                    <a:pt x="3361" y="285"/>
                  </a:lnTo>
                  <a:lnTo>
                    <a:pt x="3330" y="294"/>
                  </a:lnTo>
                  <a:lnTo>
                    <a:pt x="3298" y="302"/>
                  </a:lnTo>
                  <a:lnTo>
                    <a:pt x="3262" y="312"/>
                  </a:lnTo>
                  <a:lnTo>
                    <a:pt x="3225" y="323"/>
                  </a:lnTo>
                  <a:lnTo>
                    <a:pt x="3185" y="336"/>
                  </a:lnTo>
                  <a:lnTo>
                    <a:pt x="3143" y="348"/>
                  </a:lnTo>
                  <a:lnTo>
                    <a:pt x="3099" y="360"/>
                  </a:lnTo>
                  <a:lnTo>
                    <a:pt x="3055" y="372"/>
                  </a:lnTo>
                  <a:lnTo>
                    <a:pt x="3012" y="381"/>
                  </a:lnTo>
                  <a:lnTo>
                    <a:pt x="2970" y="390"/>
                  </a:lnTo>
                  <a:lnTo>
                    <a:pt x="2929" y="396"/>
                  </a:lnTo>
                  <a:lnTo>
                    <a:pt x="2890" y="402"/>
                  </a:lnTo>
                  <a:lnTo>
                    <a:pt x="2853" y="408"/>
                  </a:lnTo>
                  <a:lnTo>
                    <a:pt x="2817" y="413"/>
                  </a:lnTo>
                  <a:lnTo>
                    <a:pt x="2785" y="417"/>
                  </a:lnTo>
                  <a:lnTo>
                    <a:pt x="2755" y="419"/>
                  </a:lnTo>
                  <a:lnTo>
                    <a:pt x="2730" y="420"/>
                  </a:lnTo>
                  <a:lnTo>
                    <a:pt x="2708" y="423"/>
                  </a:lnTo>
                  <a:lnTo>
                    <a:pt x="2691" y="424"/>
                  </a:lnTo>
                  <a:lnTo>
                    <a:pt x="2677" y="424"/>
                  </a:lnTo>
                  <a:lnTo>
                    <a:pt x="2669" y="424"/>
                  </a:lnTo>
                  <a:lnTo>
                    <a:pt x="2667" y="425"/>
                  </a:lnTo>
                  <a:lnTo>
                    <a:pt x="582" y="425"/>
                  </a:lnTo>
                  <a:lnTo>
                    <a:pt x="561" y="424"/>
                  </a:lnTo>
                  <a:lnTo>
                    <a:pt x="539" y="423"/>
                  </a:lnTo>
                  <a:lnTo>
                    <a:pt x="515" y="420"/>
                  </a:lnTo>
                  <a:lnTo>
                    <a:pt x="490" y="418"/>
                  </a:lnTo>
                  <a:lnTo>
                    <a:pt x="464" y="414"/>
                  </a:lnTo>
                  <a:lnTo>
                    <a:pt x="440" y="410"/>
                  </a:lnTo>
                  <a:lnTo>
                    <a:pt x="414" y="405"/>
                  </a:lnTo>
                  <a:lnTo>
                    <a:pt x="389" y="401"/>
                  </a:lnTo>
                  <a:lnTo>
                    <a:pt x="366" y="397"/>
                  </a:lnTo>
                  <a:lnTo>
                    <a:pt x="344" y="392"/>
                  </a:lnTo>
                  <a:lnTo>
                    <a:pt x="326" y="388"/>
                  </a:lnTo>
                  <a:lnTo>
                    <a:pt x="308" y="384"/>
                  </a:lnTo>
                  <a:lnTo>
                    <a:pt x="294" y="382"/>
                  </a:lnTo>
                  <a:lnTo>
                    <a:pt x="284" y="379"/>
                  </a:lnTo>
                  <a:lnTo>
                    <a:pt x="278" y="378"/>
                  </a:lnTo>
                  <a:lnTo>
                    <a:pt x="276" y="378"/>
                  </a:lnTo>
                  <a:lnTo>
                    <a:pt x="226" y="365"/>
                  </a:lnTo>
                  <a:lnTo>
                    <a:pt x="183" y="352"/>
                  </a:lnTo>
                  <a:lnTo>
                    <a:pt x="146" y="338"/>
                  </a:lnTo>
                  <a:lnTo>
                    <a:pt x="114" y="325"/>
                  </a:lnTo>
                  <a:lnTo>
                    <a:pt x="88" y="311"/>
                  </a:lnTo>
                  <a:lnTo>
                    <a:pt x="66" y="297"/>
                  </a:lnTo>
                  <a:lnTo>
                    <a:pt x="48" y="284"/>
                  </a:lnTo>
                  <a:lnTo>
                    <a:pt x="33" y="271"/>
                  </a:lnTo>
                  <a:lnTo>
                    <a:pt x="22" y="260"/>
                  </a:lnTo>
                  <a:lnTo>
                    <a:pt x="14" y="249"/>
                  </a:lnTo>
                  <a:lnTo>
                    <a:pt x="8" y="239"/>
                  </a:lnTo>
                  <a:lnTo>
                    <a:pt x="4" y="230"/>
                  </a:lnTo>
                  <a:lnTo>
                    <a:pt x="1" y="224"/>
                  </a:lnTo>
                  <a:lnTo>
                    <a:pt x="0" y="219"/>
                  </a:lnTo>
                  <a:lnTo>
                    <a:pt x="0" y="215"/>
                  </a:lnTo>
                  <a:lnTo>
                    <a:pt x="0" y="211"/>
                  </a:lnTo>
                  <a:lnTo>
                    <a:pt x="0" y="210"/>
                  </a:lnTo>
                  <a:lnTo>
                    <a:pt x="0" y="206"/>
                  </a:lnTo>
                  <a:lnTo>
                    <a:pt x="1" y="201"/>
                  </a:lnTo>
                  <a:lnTo>
                    <a:pt x="4" y="194"/>
                  </a:lnTo>
                  <a:lnTo>
                    <a:pt x="8" y="185"/>
                  </a:lnTo>
                  <a:lnTo>
                    <a:pt x="14" y="175"/>
                  </a:lnTo>
                  <a:lnTo>
                    <a:pt x="22" y="165"/>
                  </a:lnTo>
                  <a:lnTo>
                    <a:pt x="33" y="153"/>
                  </a:lnTo>
                  <a:lnTo>
                    <a:pt x="48" y="140"/>
                  </a:lnTo>
                  <a:lnTo>
                    <a:pt x="66" y="126"/>
                  </a:lnTo>
                  <a:lnTo>
                    <a:pt x="88" y="113"/>
                  </a:lnTo>
                  <a:lnTo>
                    <a:pt x="114" y="99"/>
                  </a:lnTo>
                  <a:lnTo>
                    <a:pt x="146" y="85"/>
                  </a:lnTo>
                  <a:lnTo>
                    <a:pt x="183" y="72"/>
                  </a:lnTo>
                  <a:lnTo>
                    <a:pt x="226" y="58"/>
                  </a:lnTo>
                  <a:lnTo>
                    <a:pt x="276" y="46"/>
                  </a:lnTo>
                  <a:lnTo>
                    <a:pt x="278" y="45"/>
                  </a:lnTo>
                  <a:lnTo>
                    <a:pt x="284" y="44"/>
                  </a:lnTo>
                  <a:lnTo>
                    <a:pt x="294" y="41"/>
                  </a:lnTo>
                  <a:lnTo>
                    <a:pt x="308" y="39"/>
                  </a:lnTo>
                  <a:lnTo>
                    <a:pt x="326" y="35"/>
                  </a:lnTo>
                  <a:lnTo>
                    <a:pt x="344" y="31"/>
                  </a:lnTo>
                  <a:lnTo>
                    <a:pt x="366" y="27"/>
                  </a:lnTo>
                  <a:lnTo>
                    <a:pt x="389" y="23"/>
                  </a:lnTo>
                  <a:lnTo>
                    <a:pt x="414" y="18"/>
                  </a:lnTo>
                  <a:lnTo>
                    <a:pt x="440" y="14"/>
                  </a:lnTo>
                  <a:lnTo>
                    <a:pt x="464" y="10"/>
                  </a:lnTo>
                  <a:lnTo>
                    <a:pt x="490" y="7"/>
                  </a:lnTo>
                  <a:lnTo>
                    <a:pt x="515" y="4"/>
                  </a:lnTo>
                  <a:lnTo>
                    <a:pt x="539" y="1"/>
                  </a:lnTo>
                  <a:lnTo>
                    <a:pt x="561" y="0"/>
                  </a:lnTo>
                  <a:lnTo>
                    <a:pt x="582" y="0"/>
                  </a:lnTo>
                  <a:lnTo>
                    <a:pt x="2667" y="0"/>
                  </a:lnTo>
                  <a:lnTo>
                    <a:pt x="2669" y="0"/>
                  </a:lnTo>
                  <a:lnTo>
                    <a:pt x="2677" y="0"/>
                  </a:lnTo>
                  <a:lnTo>
                    <a:pt x="2691" y="0"/>
                  </a:lnTo>
                  <a:lnTo>
                    <a:pt x="2708" y="1"/>
                  </a:lnTo>
                  <a:lnTo>
                    <a:pt x="2730" y="3"/>
                  </a:lnTo>
                  <a:lnTo>
                    <a:pt x="2755" y="5"/>
                  </a:lnTo>
                  <a:lnTo>
                    <a:pt x="2785" y="8"/>
                  </a:lnTo>
                  <a:lnTo>
                    <a:pt x="2817" y="12"/>
                  </a:lnTo>
                  <a:lnTo>
                    <a:pt x="2853" y="16"/>
                  </a:lnTo>
                  <a:lnTo>
                    <a:pt x="2890" y="22"/>
                  </a:lnTo>
                  <a:lnTo>
                    <a:pt x="2929" y="28"/>
                  </a:lnTo>
                  <a:lnTo>
                    <a:pt x="2970" y="35"/>
                  </a:lnTo>
                  <a:lnTo>
                    <a:pt x="3012" y="44"/>
                  </a:lnTo>
                  <a:lnTo>
                    <a:pt x="3055" y="54"/>
                  </a:lnTo>
                  <a:lnTo>
                    <a:pt x="3099" y="66"/>
                  </a:lnTo>
                  <a:lnTo>
                    <a:pt x="3143" y="79"/>
                  </a:lnTo>
                  <a:lnTo>
                    <a:pt x="3185" y="90"/>
                  </a:lnTo>
                  <a:lnTo>
                    <a:pt x="3225" y="102"/>
                  </a:lnTo>
                  <a:lnTo>
                    <a:pt x="3262" y="112"/>
                  </a:lnTo>
                  <a:lnTo>
                    <a:pt x="3298" y="122"/>
                  </a:lnTo>
                  <a:lnTo>
                    <a:pt x="3330" y="131"/>
                  </a:lnTo>
                  <a:lnTo>
                    <a:pt x="3361" y="139"/>
                  </a:lnTo>
                  <a:lnTo>
                    <a:pt x="3389" y="145"/>
                  </a:lnTo>
                  <a:lnTo>
                    <a:pt x="3413" y="152"/>
                  </a:lnTo>
                  <a:lnTo>
                    <a:pt x="3435" y="157"/>
                  </a:lnTo>
                  <a:lnTo>
                    <a:pt x="3454" y="162"/>
                  </a:lnTo>
                  <a:lnTo>
                    <a:pt x="3471" y="166"/>
                  </a:lnTo>
                  <a:lnTo>
                    <a:pt x="3485" y="168"/>
                  </a:lnTo>
                  <a:lnTo>
                    <a:pt x="3495" y="171"/>
                  </a:lnTo>
                  <a:lnTo>
                    <a:pt x="3503" y="172"/>
                  </a:lnTo>
                  <a:lnTo>
                    <a:pt x="3508" y="174"/>
                  </a:lnTo>
                  <a:lnTo>
                    <a:pt x="3510" y="175"/>
                  </a:lnTo>
                  <a:lnTo>
                    <a:pt x="3511" y="175"/>
                  </a:lnTo>
                  <a:lnTo>
                    <a:pt x="3514" y="175"/>
                  </a:lnTo>
                  <a:lnTo>
                    <a:pt x="3519" y="176"/>
                  </a:lnTo>
                  <a:lnTo>
                    <a:pt x="3525" y="177"/>
                  </a:lnTo>
                  <a:lnTo>
                    <a:pt x="3532" y="179"/>
                  </a:lnTo>
                  <a:lnTo>
                    <a:pt x="3542" y="180"/>
                  </a:lnTo>
                  <a:lnTo>
                    <a:pt x="3551" y="183"/>
                  </a:lnTo>
                  <a:lnTo>
                    <a:pt x="3561" y="184"/>
                  </a:lnTo>
                  <a:lnTo>
                    <a:pt x="3570" y="186"/>
                  </a:lnTo>
                  <a:lnTo>
                    <a:pt x="3579" y="189"/>
                  </a:lnTo>
                  <a:lnTo>
                    <a:pt x="3589" y="190"/>
                  </a:lnTo>
                  <a:lnTo>
                    <a:pt x="3598" y="193"/>
                  </a:lnTo>
                  <a:lnTo>
                    <a:pt x="3605" y="194"/>
                  </a:lnTo>
                  <a:lnTo>
                    <a:pt x="3611" y="197"/>
                  </a:lnTo>
                  <a:lnTo>
                    <a:pt x="3615" y="198"/>
                  </a:lnTo>
                  <a:lnTo>
                    <a:pt x="3618" y="201"/>
                  </a:lnTo>
                  <a:lnTo>
                    <a:pt x="3620" y="201"/>
                  </a:lnTo>
                  <a:lnTo>
                    <a:pt x="3621" y="202"/>
                  </a:lnTo>
                  <a:lnTo>
                    <a:pt x="3622" y="203"/>
                  </a:lnTo>
                  <a:lnTo>
                    <a:pt x="3623" y="204"/>
                  </a:lnTo>
                  <a:lnTo>
                    <a:pt x="3623" y="206"/>
                  </a:lnTo>
                  <a:lnTo>
                    <a:pt x="3624" y="208"/>
                  </a:lnTo>
                  <a:lnTo>
                    <a:pt x="3625" y="210"/>
                  </a:lnTo>
                  <a:lnTo>
                    <a:pt x="3625" y="212"/>
                  </a:lnTo>
                  <a:lnTo>
                    <a:pt x="3625" y="213"/>
                  </a:lnTo>
                  <a:lnTo>
                    <a:pt x="3625" y="216"/>
                  </a:lnTo>
                  <a:lnTo>
                    <a:pt x="3625" y="217"/>
                  </a:lnTo>
                  <a:lnTo>
                    <a:pt x="3623" y="220"/>
                  </a:lnTo>
                  <a:lnTo>
                    <a:pt x="3622" y="222"/>
                  </a:lnTo>
                  <a:lnTo>
                    <a:pt x="3620" y="225"/>
                  </a:lnTo>
                  <a:close/>
                </a:path>
              </a:pathLst>
            </a:custGeom>
            <a:noFill/>
            <a:ln w="1651">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57" name="Line 494"/>
            <p:cNvSpPr>
              <a:spLocks noChangeShapeType="1"/>
            </p:cNvSpPr>
            <p:nvPr/>
          </p:nvSpPr>
          <p:spPr bwMode="auto">
            <a:xfrm flipV="1">
              <a:off x="4497" y="3094"/>
              <a:ext cx="133"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58" name="Freeform 495"/>
            <p:cNvSpPr>
              <a:spLocks/>
            </p:cNvSpPr>
            <p:nvPr/>
          </p:nvSpPr>
          <p:spPr bwMode="auto">
            <a:xfrm>
              <a:off x="4630" y="3088"/>
              <a:ext cx="13" cy="6"/>
            </a:xfrm>
            <a:custGeom>
              <a:avLst/>
              <a:gdLst>
                <a:gd name="T0" fmla="*/ 0 w 42"/>
                <a:gd name="T1" fmla="*/ 0 h 22"/>
                <a:gd name="T2" fmla="*/ 0 w 42"/>
                <a:gd name="T3" fmla="*/ 0 h 22"/>
                <a:gd name="T4" fmla="*/ 0 w 42"/>
                <a:gd name="T5" fmla="*/ 0 h 22"/>
                <a:gd name="T6" fmla="*/ 0 w 42"/>
                <a:gd name="T7" fmla="*/ 0 h 22"/>
                <a:gd name="T8" fmla="*/ 0 w 42"/>
                <a:gd name="T9" fmla="*/ 0 h 22"/>
                <a:gd name="T10" fmla="*/ 0 w 42"/>
                <a:gd name="T11" fmla="*/ 0 h 22"/>
                <a:gd name="T12" fmla="*/ 0 w 42"/>
                <a:gd name="T13" fmla="*/ 0 h 22"/>
                <a:gd name="T14" fmla="*/ 0 w 42"/>
                <a:gd name="T15" fmla="*/ 0 h 22"/>
                <a:gd name="T16" fmla="*/ 0 w 42"/>
                <a:gd name="T17" fmla="*/ 0 h 22"/>
                <a:gd name="T18" fmla="*/ 0 w 42"/>
                <a:gd name="T19" fmla="*/ 0 h 22"/>
                <a:gd name="T20" fmla="*/ 0 w 42"/>
                <a:gd name="T21" fmla="*/ 0 h 22"/>
                <a:gd name="T22" fmla="*/ 0 w 42"/>
                <a:gd name="T23" fmla="*/ 0 h 22"/>
                <a:gd name="T24" fmla="*/ 0 w 42"/>
                <a:gd name="T25" fmla="*/ 0 h 22"/>
                <a:gd name="T26" fmla="*/ 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22">
                  <a:moveTo>
                    <a:pt x="0" y="22"/>
                  </a:moveTo>
                  <a:lnTo>
                    <a:pt x="0" y="21"/>
                  </a:lnTo>
                  <a:lnTo>
                    <a:pt x="2" y="20"/>
                  </a:lnTo>
                  <a:lnTo>
                    <a:pt x="3" y="18"/>
                  </a:lnTo>
                  <a:lnTo>
                    <a:pt x="5" y="17"/>
                  </a:lnTo>
                  <a:lnTo>
                    <a:pt x="8" y="14"/>
                  </a:lnTo>
                  <a:lnTo>
                    <a:pt x="11" y="13"/>
                  </a:lnTo>
                  <a:lnTo>
                    <a:pt x="14" y="11"/>
                  </a:lnTo>
                  <a:lnTo>
                    <a:pt x="17" y="8"/>
                  </a:lnTo>
                  <a:lnTo>
                    <a:pt x="20" y="7"/>
                  </a:lnTo>
                  <a:lnTo>
                    <a:pt x="24" y="4"/>
                  </a:lnTo>
                  <a:lnTo>
                    <a:pt x="27" y="3"/>
                  </a:lnTo>
                  <a:lnTo>
                    <a:pt x="31" y="2"/>
                  </a:lnTo>
                  <a:lnTo>
                    <a:pt x="34" y="0"/>
                  </a:lnTo>
                  <a:lnTo>
                    <a:pt x="38" y="0"/>
                  </a:lnTo>
                  <a:lnTo>
                    <a:pt x="4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59" name="Freeform 496"/>
            <p:cNvSpPr>
              <a:spLocks/>
            </p:cNvSpPr>
            <p:nvPr/>
          </p:nvSpPr>
          <p:spPr bwMode="auto">
            <a:xfrm>
              <a:off x="4643" y="3088"/>
              <a:ext cx="36" cy="1"/>
            </a:xfrm>
            <a:custGeom>
              <a:avLst/>
              <a:gdLst>
                <a:gd name="T0" fmla="*/ 0 w 110"/>
                <a:gd name="T1" fmla="*/ 0 h 1"/>
                <a:gd name="T2" fmla="*/ 0 w 110"/>
                <a:gd name="T3" fmla="*/ 0 h 1"/>
                <a:gd name="T4" fmla="*/ 0 w 110"/>
                <a:gd name="T5" fmla="*/ 0 h 1"/>
                <a:gd name="T6" fmla="*/ 0 w 110"/>
                <a:gd name="T7" fmla="*/ 0 h 1"/>
                <a:gd name="T8" fmla="*/ 0 w 110"/>
                <a:gd name="T9" fmla="*/ 0 h 1"/>
                <a:gd name="T10" fmla="*/ 0 w 110"/>
                <a:gd name="T11" fmla="*/ 0 h 1"/>
                <a:gd name="T12" fmla="*/ 1 w 110"/>
                <a:gd name="T13" fmla="*/ 0 h 1"/>
                <a:gd name="T14" fmla="*/ 1 w 110"/>
                <a:gd name="T15" fmla="*/ 0 h 1"/>
                <a:gd name="T16" fmla="*/ 1 w 110"/>
                <a:gd name="T17" fmla="*/ 0 h 1"/>
                <a:gd name="T18" fmla="*/ 1 w 110"/>
                <a:gd name="T19" fmla="*/ 0 h 1"/>
                <a:gd name="T20" fmla="*/ 1 w 110"/>
                <a:gd name="T21" fmla="*/ 0 h 1"/>
                <a:gd name="T22" fmla="*/ 1 w 110"/>
                <a:gd name="T23" fmla="*/ 0 h 1"/>
                <a:gd name="T24" fmla="*/ 1 w 110"/>
                <a:gd name="T25" fmla="*/ 0 h 1"/>
                <a:gd name="T26" fmla="*/ 1 w 110"/>
                <a:gd name="T27" fmla="*/ 0 h 1"/>
                <a:gd name="T28" fmla="*/ 1 w 110"/>
                <a:gd name="T29" fmla="*/ 0 h 1"/>
                <a:gd name="T30" fmla="*/ 1 w 110"/>
                <a:gd name="T31" fmla="*/ 0 h 1"/>
                <a:gd name="T32" fmla="*/ 1 w 1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1">
                  <a:moveTo>
                    <a:pt x="0" y="0"/>
                  </a:moveTo>
                  <a:lnTo>
                    <a:pt x="5" y="0"/>
                  </a:lnTo>
                  <a:lnTo>
                    <a:pt x="11" y="0"/>
                  </a:lnTo>
                  <a:lnTo>
                    <a:pt x="18" y="0"/>
                  </a:lnTo>
                  <a:lnTo>
                    <a:pt x="26" y="0"/>
                  </a:lnTo>
                  <a:lnTo>
                    <a:pt x="34" y="0"/>
                  </a:lnTo>
                  <a:lnTo>
                    <a:pt x="44" y="0"/>
                  </a:lnTo>
                  <a:lnTo>
                    <a:pt x="53" y="0"/>
                  </a:lnTo>
                  <a:lnTo>
                    <a:pt x="63" y="0"/>
                  </a:lnTo>
                  <a:lnTo>
                    <a:pt x="71" y="0"/>
                  </a:lnTo>
                  <a:lnTo>
                    <a:pt x="80" y="0"/>
                  </a:lnTo>
                  <a:lnTo>
                    <a:pt x="89" y="0"/>
                  </a:lnTo>
                  <a:lnTo>
                    <a:pt x="96" y="0"/>
                  </a:lnTo>
                  <a:lnTo>
                    <a:pt x="101" y="0"/>
                  </a:lnTo>
                  <a:lnTo>
                    <a:pt x="106" y="0"/>
                  </a:lnTo>
                  <a:lnTo>
                    <a:pt x="109" y="0"/>
                  </a:lnTo>
                  <a:lnTo>
                    <a:pt x="11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60" name="Line 497"/>
            <p:cNvSpPr>
              <a:spLocks noChangeShapeType="1"/>
            </p:cNvSpPr>
            <p:nvPr/>
          </p:nvSpPr>
          <p:spPr bwMode="auto">
            <a:xfrm flipH="1">
              <a:off x="4630" y="3088"/>
              <a:ext cx="49" cy="17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61" name="Freeform 498"/>
            <p:cNvSpPr>
              <a:spLocks/>
            </p:cNvSpPr>
            <p:nvPr/>
          </p:nvSpPr>
          <p:spPr bwMode="auto">
            <a:xfrm>
              <a:off x="4587" y="3113"/>
              <a:ext cx="86" cy="145"/>
            </a:xfrm>
            <a:custGeom>
              <a:avLst/>
              <a:gdLst>
                <a:gd name="T0" fmla="*/ 0 w 263"/>
                <a:gd name="T1" fmla="*/ 2 h 582"/>
                <a:gd name="T2" fmla="*/ 3 w 263"/>
                <a:gd name="T3" fmla="*/ 0 h 582"/>
                <a:gd name="T4" fmla="*/ 3 w 263"/>
                <a:gd name="T5" fmla="*/ 0 h 582"/>
                <a:gd name="T6" fmla="*/ 0 60000 65536"/>
                <a:gd name="T7" fmla="*/ 0 60000 65536"/>
                <a:gd name="T8" fmla="*/ 0 60000 65536"/>
              </a:gdLst>
              <a:ahLst/>
              <a:cxnLst>
                <a:cxn ang="T6">
                  <a:pos x="T0" y="T1"/>
                </a:cxn>
                <a:cxn ang="T7">
                  <a:pos x="T2" y="T3"/>
                </a:cxn>
                <a:cxn ang="T8">
                  <a:pos x="T4" y="T5"/>
                </a:cxn>
              </a:cxnLst>
              <a:rect l="0" t="0" r="r" b="b"/>
              <a:pathLst>
                <a:path w="263" h="582">
                  <a:moveTo>
                    <a:pt x="0" y="582"/>
                  </a:moveTo>
                  <a:lnTo>
                    <a:pt x="213" y="0"/>
                  </a:lnTo>
                  <a:lnTo>
                    <a:pt x="263"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62" name="Freeform 499"/>
            <p:cNvSpPr>
              <a:spLocks/>
            </p:cNvSpPr>
            <p:nvPr/>
          </p:nvSpPr>
          <p:spPr bwMode="auto">
            <a:xfrm>
              <a:off x="4613" y="3205"/>
              <a:ext cx="31" cy="5"/>
            </a:xfrm>
            <a:custGeom>
              <a:avLst/>
              <a:gdLst>
                <a:gd name="T0" fmla="*/ 0 w 95"/>
                <a:gd name="T1" fmla="*/ 0 h 23"/>
                <a:gd name="T2" fmla="*/ 0 w 95"/>
                <a:gd name="T3" fmla="*/ 0 h 23"/>
                <a:gd name="T4" fmla="*/ 1 w 95"/>
                <a:gd name="T5" fmla="*/ 0 h 23"/>
                <a:gd name="T6" fmla="*/ 0 60000 65536"/>
                <a:gd name="T7" fmla="*/ 0 60000 65536"/>
                <a:gd name="T8" fmla="*/ 0 60000 65536"/>
              </a:gdLst>
              <a:ahLst/>
              <a:cxnLst>
                <a:cxn ang="T6">
                  <a:pos x="T0" y="T1"/>
                </a:cxn>
                <a:cxn ang="T7">
                  <a:pos x="T2" y="T3"/>
                </a:cxn>
                <a:cxn ang="T8">
                  <a:pos x="T4" y="T5"/>
                </a:cxn>
              </a:cxnLst>
              <a:rect l="0" t="0" r="r" b="b"/>
              <a:pathLst>
                <a:path w="95" h="23">
                  <a:moveTo>
                    <a:pt x="0" y="0"/>
                  </a:moveTo>
                  <a:lnTo>
                    <a:pt x="19" y="23"/>
                  </a:lnTo>
                  <a:lnTo>
                    <a:pt x="95" y="2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63" name="Line 500"/>
            <p:cNvSpPr>
              <a:spLocks noChangeShapeType="1"/>
            </p:cNvSpPr>
            <p:nvPr/>
          </p:nvSpPr>
          <p:spPr bwMode="auto">
            <a:xfrm>
              <a:off x="4630" y="3094"/>
              <a:ext cx="4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64" name="Freeform 501"/>
            <p:cNvSpPr>
              <a:spLocks/>
            </p:cNvSpPr>
            <p:nvPr/>
          </p:nvSpPr>
          <p:spPr bwMode="auto">
            <a:xfrm>
              <a:off x="4397" y="3266"/>
              <a:ext cx="251" cy="8"/>
            </a:xfrm>
            <a:custGeom>
              <a:avLst/>
              <a:gdLst>
                <a:gd name="T0" fmla="*/ 8 w 779"/>
                <a:gd name="T1" fmla="*/ 0 h 33"/>
                <a:gd name="T2" fmla="*/ 7 w 779"/>
                <a:gd name="T3" fmla="*/ 0 h 33"/>
                <a:gd name="T4" fmla="*/ 6 w 779"/>
                <a:gd name="T5" fmla="*/ 0 h 33"/>
                <a:gd name="T6" fmla="*/ 5 w 779"/>
                <a:gd name="T7" fmla="*/ 0 h 33"/>
                <a:gd name="T8" fmla="*/ 5 w 779"/>
                <a:gd name="T9" fmla="*/ 0 h 33"/>
                <a:gd name="T10" fmla="*/ 4 w 779"/>
                <a:gd name="T11" fmla="*/ 0 h 33"/>
                <a:gd name="T12" fmla="*/ 3 w 779"/>
                <a:gd name="T13" fmla="*/ 0 h 33"/>
                <a:gd name="T14" fmla="*/ 3 w 779"/>
                <a:gd name="T15" fmla="*/ 0 h 33"/>
                <a:gd name="T16" fmla="*/ 2 w 779"/>
                <a:gd name="T17" fmla="*/ 0 h 33"/>
                <a:gd name="T18" fmla="*/ 2 w 779"/>
                <a:gd name="T19" fmla="*/ 0 h 33"/>
                <a:gd name="T20" fmla="*/ 1 w 779"/>
                <a:gd name="T21" fmla="*/ 0 h 33"/>
                <a:gd name="T22" fmla="*/ 1 w 779"/>
                <a:gd name="T23" fmla="*/ 0 h 33"/>
                <a:gd name="T24" fmla="*/ 0 w 779"/>
                <a:gd name="T25" fmla="*/ 0 h 33"/>
                <a:gd name="T26" fmla="*/ 0 w 779"/>
                <a:gd name="T27" fmla="*/ 0 h 33"/>
                <a:gd name="T28" fmla="*/ 0 w 779"/>
                <a:gd name="T29" fmla="*/ 0 h 33"/>
                <a:gd name="T30" fmla="*/ 0 w 779"/>
                <a:gd name="T31" fmla="*/ 0 h 33"/>
                <a:gd name="T32" fmla="*/ 0 w 77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9" h="33">
                  <a:moveTo>
                    <a:pt x="779" y="17"/>
                  </a:moveTo>
                  <a:lnTo>
                    <a:pt x="676" y="9"/>
                  </a:lnTo>
                  <a:lnTo>
                    <a:pt x="582" y="4"/>
                  </a:lnTo>
                  <a:lnTo>
                    <a:pt x="495" y="1"/>
                  </a:lnTo>
                  <a:lnTo>
                    <a:pt x="416" y="0"/>
                  </a:lnTo>
                  <a:lnTo>
                    <a:pt x="346" y="0"/>
                  </a:lnTo>
                  <a:lnTo>
                    <a:pt x="282" y="3"/>
                  </a:lnTo>
                  <a:lnTo>
                    <a:pt x="226" y="5"/>
                  </a:lnTo>
                  <a:lnTo>
                    <a:pt x="175" y="8"/>
                  </a:lnTo>
                  <a:lnTo>
                    <a:pt x="132" y="12"/>
                  </a:lnTo>
                  <a:lnTo>
                    <a:pt x="96" y="15"/>
                  </a:lnTo>
                  <a:lnTo>
                    <a:pt x="65" y="21"/>
                  </a:lnTo>
                  <a:lnTo>
                    <a:pt x="41" y="24"/>
                  </a:lnTo>
                  <a:lnTo>
                    <a:pt x="22" y="27"/>
                  </a:lnTo>
                  <a:lnTo>
                    <a:pt x="9" y="31"/>
                  </a:lnTo>
                  <a:lnTo>
                    <a:pt x="2" y="32"/>
                  </a:lnTo>
                  <a:lnTo>
                    <a:pt x="0" y="33"/>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65" name="Freeform 502"/>
            <p:cNvSpPr>
              <a:spLocks/>
            </p:cNvSpPr>
            <p:nvPr/>
          </p:nvSpPr>
          <p:spPr bwMode="auto">
            <a:xfrm>
              <a:off x="4397" y="3274"/>
              <a:ext cx="251" cy="8"/>
            </a:xfrm>
            <a:custGeom>
              <a:avLst/>
              <a:gdLst>
                <a:gd name="T0" fmla="*/ 0 w 779"/>
                <a:gd name="T1" fmla="*/ 0 h 31"/>
                <a:gd name="T2" fmla="*/ 0 w 779"/>
                <a:gd name="T3" fmla="*/ 0 h 31"/>
                <a:gd name="T4" fmla="*/ 0 w 779"/>
                <a:gd name="T5" fmla="*/ 0 h 31"/>
                <a:gd name="T6" fmla="*/ 0 w 779"/>
                <a:gd name="T7" fmla="*/ 0 h 31"/>
                <a:gd name="T8" fmla="*/ 0 w 779"/>
                <a:gd name="T9" fmla="*/ 0 h 31"/>
                <a:gd name="T10" fmla="*/ 1 w 779"/>
                <a:gd name="T11" fmla="*/ 0 h 31"/>
                <a:gd name="T12" fmla="*/ 1 w 779"/>
                <a:gd name="T13" fmla="*/ 0 h 31"/>
                <a:gd name="T14" fmla="*/ 2 w 779"/>
                <a:gd name="T15" fmla="*/ 0 h 31"/>
                <a:gd name="T16" fmla="*/ 2 w 779"/>
                <a:gd name="T17" fmla="*/ 0 h 31"/>
                <a:gd name="T18" fmla="*/ 3 w 779"/>
                <a:gd name="T19" fmla="*/ 0 h 31"/>
                <a:gd name="T20" fmla="*/ 3 w 779"/>
                <a:gd name="T21" fmla="*/ 0 h 31"/>
                <a:gd name="T22" fmla="*/ 4 w 779"/>
                <a:gd name="T23" fmla="*/ 0 h 31"/>
                <a:gd name="T24" fmla="*/ 5 w 779"/>
                <a:gd name="T25" fmla="*/ 0 h 31"/>
                <a:gd name="T26" fmla="*/ 5 w 779"/>
                <a:gd name="T27" fmla="*/ 0 h 31"/>
                <a:gd name="T28" fmla="*/ 6 w 779"/>
                <a:gd name="T29" fmla="*/ 0 h 31"/>
                <a:gd name="T30" fmla="*/ 7 w 779"/>
                <a:gd name="T31" fmla="*/ 0 h 31"/>
                <a:gd name="T32" fmla="*/ 8 w 77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9" h="31">
                  <a:moveTo>
                    <a:pt x="0" y="0"/>
                  </a:moveTo>
                  <a:lnTo>
                    <a:pt x="2" y="0"/>
                  </a:lnTo>
                  <a:lnTo>
                    <a:pt x="9" y="2"/>
                  </a:lnTo>
                  <a:lnTo>
                    <a:pt x="22" y="6"/>
                  </a:lnTo>
                  <a:lnTo>
                    <a:pt x="41" y="8"/>
                  </a:lnTo>
                  <a:lnTo>
                    <a:pt x="65" y="12"/>
                  </a:lnTo>
                  <a:lnTo>
                    <a:pt x="96" y="16"/>
                  </a:lnTo>
                  <a:lnTo>
                    <a:pt x="132" y="20"/>
                  </a:lnTo>
                  <a:lnTo>
                    <a:pt x="175" y="24"/>
                  </a:lnTo>
                  <a:lnTo>
                    <a:pt x="226" y="27"/>
                  </a:lnTo>
                  <a:lnTo>
                    <a:pt x="282" y="30"/>
                  </a:lnTo>
                  <a:lnTo>
                    <a:pt x="346" y="31"/>
                  </a:lnTo>
                  <a:lnTo>
                    <a:pt x="416" y="31"/>
                  </a:lnTo>
                  <a:lnTo>
                    <a:pt x="495" y="30"/>
                  </a:lnTo>
                  <a:lnTo>
                    <a:pt x="582" y="27"/>
                  </a:lnTo>
                  <a:lnTo>
                    <a:pt x="676" y="22"/>
                  </a:lnTo>
                  <a:lnTo>
                    <a:pt x="779" y="1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66" name="Line 503"/>
            <p:cNvSpPr>
              <a:spLocks noChangeShapeType="1"/>
            </p:cNvSpPr>
            <p:nvPr/>
          </p:nvSpPr>
          <p:spPr bwMode="auto">
            <a:xfrm>
              <a:off x="4235" y="2787"/>
              <a:ext cx="7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67" name="Line 504"/>
            <p:cNvSpPr>
              <a:spLocks noChangeShapeType="1"/>
            </p:cNvSpPr>
            <p:nvPr/>
          </p:nvSpPr>
          <p:spPr bwMode="auto">
            <a:xfrm flipV="1">
              <a:off x="4041" y="3167"/>
              <a:ext cx="18" cy="5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68" name="Line 505"/>
            <p:cNvSpPr>
              <a:spLocks noChangeShapeType="1"/>
            </p:cNvSpPr>
            <p:nvPr/>
          </p:nvSpPr>
          <p:spPr bwMode="auto">
            <a:xfrm flipV="1">
              <a:off x="4064" y="3086"/>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69" name="Line 506"/>
            <p:cNvSpPr>
              <a:spLocks noChangeShapeType="1"/>
            </p:cNvSpPr>
            <p:nvPr/>
          </p:nvSpPr>
          <p:spPr bwMode="auto">
            <a:xfrm flipV="1">
              <a:off x="4079" y="3086"/>
              <a:ext cx="43" cy="13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0" name="Freeform 507"/>
            <p:cNvSpPr>
              <a:spLocks/>
            </p:cNvSpPr>
            <p:nvPr/>
          </p:nvSpPr>
          <p:spPr bwMode="auto">
            <a:xfrm>
              <a:off x="4055" y="3095"/>
              <a:ext cx="47" cy="78"/>
            </a:xfrm>
            <a:custGeom>
              <a:avLst/>
              <a:gdLst>
                <a:gd name="T0" fmla="*/ 1 w 146"/>
                <a:gd name="T1" fmla="*/ 1 h 313"/>
                <a:gd name="T2" fmla="*/ 0 w 146"/>
                <a:gd name="T3" fmla="*/ 1 h 313"/>
                <a:gd name="T4" fmla="*/ 1 w 146"/>
                <a:gd name="T5" fmla="*/ 0 h 313"/>
                <a:gd name="T6" fmla="*/ 2 w 146"/>
                <a:gd name="T7" fmla="*/ 0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313">
                  <a:moveTo>
                    <a:pt x="76" y="313"/>
                  </a:moveTo>
                  <a:lnTo>
                    <a:pt x="0" y="284"/>
                  </a:lnTo>
                  <a:lnTo>
                    <a:pt x="70" y="0"/>
                  </a:lnTo>
                  <a:lnTo>
                    <a:pt x="146" y="2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71" name="Line 508"/>
            <p:cNvSpPr>
              <a:spLocks noChangeShapeType="1"/>
            </p:cNvSpPr>
            <p:nvPr/>
          </p:nvSpPr>
          <p:spPr bwMode="auto">
            <a:xfrm flipH="1" flipV="1">
              <a:off x="4066" y="3130"/>
              <a:ext cx="24"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2" name="Freeform 509"/>
            <p:cNvSpPr>
              <a:spLocks/>
            </p:cNvSpPr>
            <p:nvPr/>
          </p:nvSpPr>
          <p:spPr bwMode="auto">
            <a:xfrm>
              <a:off x="4082" y="3086"/>
              <a:ext cx="51" cy="10"/>
            </a:xfrm>
            <a:custGeom>
              <a:avLst/>
              <a:gdLst>
                <a:gd name="T0" fmla="*/ 0 w 158"/>
                <a:gd name="T1" fmla="*/ 0 h 38"/>
                <a:gd name="T2" fmla="*/ 0 w 158"/>
                <a:gd name="T3" fmla="*/ 0 h 38"/>
                <a:gd name="T4" fmla="*/ 2 w 158"/>
                <a:gd name="T5" fmla="*/ 0 h 38"/>
                <a:gd name="T6" fmla="*/ 0 60000 65536"/>
                <a:gd name="T7" fmla="*/ 0 60000 65536"/>
                <a:gd name="T8" fmla="*/ 0 60000 65536"/>
              </a:gdLst>
              <a:ahLst/>
              <a:cxnLst>
                <a:cxn ang="T6">
                  <a:pos x="T0" y="T1"/>
                </a:cxn>
                <a:cxn ang="T7">
                  <a:pos x="T2" y="T3"/>
                </a:cxn>
                <a:cxn ang="T8">
                  <a:pos x="T4" y="T5"/>
                </a:cxn>
              </a:cxnLst>
              <a:rect l="0" t="0" r="r" b="b"/>
              <a:pathLst>
                <a:path w="158" h="38">
                  <a:moveTo>
                    <a:pt x="0" y="38"/>
                  </a:moveTo>
                  <a:lnTo>
                    <a:pt x="9" y="0"/>
                  </a:lnTo>
                  <a:lnTo>
                    <a:pt x="158"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73" name="Freeform 510"/>
            <p:cNvSpPr>
              <a:spLocks/>
            </p:cNvSpPr>
            <p:nvPr/>
          </p:nvSpPr>
          <p:spPr bwMode="auto">
            <a:xfrm>
              <a:off x="4104" y="3057"/>
              <a:ext cx="40" cy="29"/>
            </a:xfrm>
            <a:custGeom>
              <a:avLst/>
              <a:gdLst>
                <a:gd name="T0" fmla="*/ 0 w 122"/>
                <a:gd name="T1" fmla="*/ 1 h 115"/>
                <a:gd name="T2" fmla="*/ 0 w 122"/>
                <a:gd name="T3" fmla="*/ 0 h 115"/>
                <a:gd name="T4" fmla="*/ 1 w 122"/>
                <a:gd name="T5" fmla="*/ 0 h 115"/>
                <a:gd name="T6" fmla="*/ 0 60000 65536"/>
                <a:gd name="T7" fmla="*/ 0 60000 65536"/>
                <a:gd name="T8" fmla="*/ 0 60000 65536"/>
              </a:gdLst>
              <a:ahLst/>
              <a:cxnLst>
                <a:cxn ang="T6">
                  <a:pos x="T0" y="T1"/>
                </a:cxn>
                <a:cxn ang="T7">
                  <a:pos x="T2" y="T3"/>
                </a:cxn>
                <a:cxn ang="T8">
                  <a:pos x="T4" y="T5"/>
                </a:cxn>
              </a:cxnLst>
              <a:rect l="0" t="0" r="r" b="b"/>
              <a:pathLst>
                <a:path w="122" h="115">
                  <a:moveTo>
                    <a:pt x="0" y="115"/>
                  </a:moveTo>
                  <a:lnTo>
                    <a:pt x="0" y="0"/>
                  </a:lnTo>
                  <a:lnTo>
                    <a:pt x="12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74" name="Line 511"/>
            <p:cNvSpPr>
              <a:spLocks noChangeShapeType="1"/>
            </p:cNvSpPr>
            <p:nvPr/>
          </p:nvSpPr>
          <p:spPr bwMode="auto">
            <a:xfrm flipV="1">
              <a:off x="4104" y="3047"/>
              <a:ext cx="8"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5" name="Line 512"/>
            <p:cNvSpPr>
              <a:spLocks noChangeShapeType="1"/>
            </p:cNvSpPr>
            <p:nvPr/>
          </p:nvSpPr>
          <p:spPr bwMode="auto">
            <a:xfrm flipV="1">
              <a:off x="4121" y="2928"/>
              <a:ext cx="88" cy="1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6" name="Line 513"/>
            <p:cNvSpPr>
              <a:spLocks noChangeShapeType="1"/>
            </p:cNvSpPr>
            <p:nvPr/>
          </p:nvSpPr>
          <p:spPr bwMode="auto">
            <a:xfrm flipH="1" flipV="1">
              <a:off x="4126" y="3020"/>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7" name="Line 514"/>
            <p:cNvSpPr>
              <a:spLocks noChangeShapeType="1"/>
            </p:cNvSpPr>
            <p:nvPr/>
          </p:nvSpPr>
          <p:spPr bwMode="auto">
            <a:xfrm flipH="1" flipV="1">
              <a:off x="4144" y="2994"/>
              <a:ext cx="14"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8" name="Line 515"/>
            <p:cNvSpPr>
              <a:spLocks noChangeShapeType="1"/>
            </p:cNvSpPr>
            <p:nvPr/>
          </p:nvSpPr>
          <p:spPr bwMode="auto">
            <a:xfrm flipH="1" flipV="1">
              <a:off x="4163" y="2967"/>
              <a:ext cx="13"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79" name="Freeform 516"/>
            <p:cNvSpPr>
              <a:spLocks/>
            </p:cNvSpPr>
            <p:nvPr/>
          </p:nvSpPr>
          <p:spPr bwMode="auto">
            <a:xfrm>
              <a:off x="4108" y="2941"/>
              <a:ext cx="86" cy="112"/>
            </a:xfrm>
            <a:custGeom>
              <a:avLst/>
              <a:gdLst>
                <a:gd name="T0" fmla="*/ 3 w 265"/>
                <a:gd name="T1" fmla="*/ 0 h 448"/>
                <a:gd name="T2" fmla="*/ 2 w 265"/>
                <a:gd name="T3" fmla="*/ 0 h 448"/>
                <a:gd name="T4" fmla="*/ 2 w 265"/>
                <a:gd name="T5" fmla="*/ 0 h 448"/>
                <a:gd name="T6" fmla="*/ 0 w 265"/>
                <a:gd name="T7" fmla="*/ 2 h 448"/>
                <a:gd name="T8" fmla="*/ 1 w 265"/>
                <a:gd name="T9" fmla="*/ 2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448">
                  <a:moveTo>
                    <a:pt x="265" y="36"/>
                  </a:moveTo>
                  <a:lnTo>
                    <a:pt x="223" y="0"/>
                  </a:lnTo>
                  <a:lnTo>
                    <a:pt x="221" y="2"/>
                  </a:lnTo>
                  <a:lnTo>
                    <a:pt x="0" y="412"/>
                  </a:lnTo>
                  <a:lnTo>
                    <a:pt x="42" y="448"/>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0" name="Freeform 517"/>
            <p:cNvSpPr>
              <a:spLocks/>
            </p:cNvSpPr>
            <p:nvPr/>
          </p:nvSpPr>
          <p:spPr bwMode="auto">
            <a:xfrm>
              <a:off x="4184" y="2929"/>
              <a:ext cx="36" cy="13"/>
            </a:xfrm>
            <a:custGeom>
              <a:avLst/>
              <a:gdLst>
                <a:gd name="T0" fmla="*/ 0 w 115"/>
                <a:gd name="T1" fmla="*/ 0 h 54"/>
                <a:gd name="T2" fmla="*/ 0 w 115"/>
                <a:gd name="T3" fmla="*/ 0 h 54"/>
                <a:gd name="T4" fmla="*/ 1 w 115"/>
                <a:gd name="T5" fmla="*/ 0 h 54"/>
                <a:gd name="T6" fmla="*/ 0 60000 65536"/>
                <a:gd name="T7" fmla="*/ 0 60000 65536"/>
                <a:gd name="T8" fmla="*/ 0 60000 65536"/>
              </a:gdLst>
              <a:ahLst/>
              <a:cxnLst>
                <a:cxn ang="T6">
                  <a:pos x="T0" y="T1"/>
                </a:cxn>
                <a:cxn ang="T7">
                  <a:pos x="T2" y="T3"/>
                </a:cxn>
                <a:cxn ang="T8">
                  <a:pos x="T4" y="T5"/>
                </a:cxn>
              </a:cxnLst>
              <a:rect l="0" t="0" r="r" b="b"/>
              <a:pathLst>
                <a:path w="115" h="54">
                  <a:moveTo>
                    <a:pt x="0" y="54"/>
                  </a:moveTo>
                  <a:lnTo>
                    <a:pt x="27" y="0"/>
                  </a:lnTo>
                  <a:lnTo>
                    <a:pt x="115"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1" name="Line 518"/>
            <p:cNvSpPr>
              <a:spLocks noChangeShapeType="1"/>
            </p:cNvSpPr>
            <p:nvPr/>
          </p:nvSpPr>
          <p:spPr bwMode="auto">
            <a:xfrm flipV="1">
              <a:off x="4133" y="2928"/>
              <a:ext cx="82" cy="1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082" name="Freeform 519"/>
            <p:cNvSpPr>
              <a:spLocks/>
            </p:cNvSpPr>
            <p:nvPr/>
          </p:nvSpPr>
          <p:spPr bwMode="auto">
            <a:xfrm>
              <a:off x="4197" y="2804"/>
              <a:ext cx="99" cy="124"/>
            </a:xfrm>
            <a:custGeom>
              <a:avLst/>
              <a:gdLst>
                <a:gd name="T0" fmla="*/ 0 w 302"/>
                <a:gd name="T1" fmla="*/ 2 h 497"/>
                <a:gd name="T2" fmla="*/ 3 w 302"/>
                <a:gd name="T3" fmla="*/ 0 h 497"/>
                <a:gd name="T4" fmla="*/ 3 w 302"/>
                <a:gd name="T5" fmla="*/ 0 h 497"/>
                <a:gd name="T6" fmla="*/ 0 60000 65536"/>
                <a:gd name="T7" fmla="*/ 0 60000 65536"/>
                <a:gd name="T8" fmla="*/ 0 60000 65536"/>
              </a:gdLst>
              <a:ahLst/>
              <a:cxnLst>
                <a:cxn ang="T6">
                  <a:pos x="T0" y="T1"/>
                </a:cxn>
                <a:cxn ang="T7">
                  <a:pos x="T2" y="T3"/>
                </a:cxn>
                <a:cxn ang="T8">
                  <a:pos x="T4" y="T5"/>
                </a:cxn>
              </a:cxnLst>
              <a:rect l="0" t="0" r="r" b="b"/>
              <a:pathLst>
                <a:path w="302" h="497">
                  <a:moveTo>
                    <a:pt x="0" y="497"/>
                  </a:moveTo>
                  <a:lnTo>
                    <a:pt x="259" y="0"/>
                  </a:lnTo>
                  <a:lnTo>
                    <a:pt x="30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3" name="Freeform 520"/>
            <p:cNvSpPr>
              <a:spLocks/>
            </p:cNvSpPr>
            <p:nvPr/>
          </p:nvSpPr>
          <p:spPr bwMode="auto">
            <a:xfrm>
              <a:off x="4304" y="2785"/>
              <a:ext cx="43" cy="2"/>
            </a:xfrm>
            <a:custGeom>
              <a:avLst/>
              <a:gdLst>
                <a:gd name="T0" fmla="*/ 0 w 132"/>
                <a:gd name="T1" fmla="*/ 0 h 9"/>
                <a:gd name="T2" fmla="*/ 0 w 132"/>
                <a:gd name="T3" fmla="*/ 0 h 9"/>
                <a:gd name="T4" fmla="*/ 0 w 132"/>
                <a:gd name="T5" fmla="*/ 0 h 9"/>
                <a:gd name="T6" fmla="*/ 0 w 132"/>
                <a:gd name="T7" fmla="*/ 0 h 9"/>
                <a:gd name="T8" fmla="*/ 0 w 132"/>
                <a:gd name="T9" fmla="*/ 0 h 9"/>
                <a:gd name="T10" fmla="*/ 0 w 132"/>
                <a:gd name="T11" fmla="*/ 0 h 9"/>
                <a:gd name="T12" fmla="*/ 0 w 132"/>
                <a:gd name="T13" fmla="*/ 0 h 9"/>
                <a:gd name="T14" fmla="*/ 1 w 132"/>
                <a:gd name="T15" fmla="*/ 0 h 9"/>
                <a:gd name="T16" fmla="*/ 1 w 132"/>
                <a:gd name="T17" fmla="*/ 0 h 9"/>
                <a:gd name="T18" fmla="*/ 1 w 132"/>
                <a:gd name="T19" fmla="*/ 0 h 9"/>
                <a:gd name="T20" fmla="*/ 1 w 132"/>
                <a:gd name="T21" fmla="*/ 0 h 9"/>
                <a:gd name="T22" fmla="*/ 1 w 132"/>
                <a:gd name="T23" fmla="*/ 0 h 9"/>
                <a:gd name="T24" fmla="*/ 1 w 132"/>
                <a:gd name="T25" fmla="*/ 0 h 9"/>
                <a:gd name="T26" fmla="*/ 1 w 132"/>
                <a:gd name="T27" fmla="*/ 0 h 9"/>
                <a:gd name="T28" fmla="*/ 1 w 132"/>
                <a:gd name="T29" fmla="*/ 0 h 9"/>
                <a:gd name="T30" fmla="*/ 2 w 132"/>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9">
                  <a:moveTo>
                    <a:pt x="0" y="9"/>
                  </a:moveTo>
                  <a:lnTo>
                    <a:pt x="3" y="9"/>
                  </a:lnTo>
                  <a:lnTo>
                    <a:pt x="8" y="9"/>
                  </a:lnTo>
                  <a:lnTo>
                    <a:pt x="13" y="9"/>
                  </a:lnTo>
                  <a:lnTo>
                    <a:pt x="20" y="9"/>
                  </a:lnTo>
                  <a:lnTo>
                    <a:pt x="28" y="9"/>
                  </a:lnTo>
                  <a:lnTo>
                    <a:pt x="36" y="9"/>
                  </a:lnTo>
                  <a:lnTo>
                    <a:pt x="47" y="9"/>
                  </a:lnTo>
                  <a:lnTo>
                    <a:pt x="57" y="9"/>
                  </a:lnTo>
                  <a:lnTo>
                    <a:pt x="67" y="8"/>
                  </a:lnTo>
                  <a:lnTo>
                    <a:pt x="78" y="8"/>
                  </a:lnTo>
                  <a:lnTo>
                    <a:pt x="89" y="7"/>
                  </a:lnTo>
                  <a:lnTo>
                    <a:pt x="100" y="5"/>
                  </a:lnTo>
                  <a:lnTo>
                    <a:pt x="111" y="4"/>
                  </a:lnTo>
                  <a:lnTo>
                    <a:pt x="122" y="1"/>
                  </a:lnTo>
                  <a:lnTo>
                    <a:pt x="13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4" name="Freeform 521"/>
            <p:cNvSpPr>
              <a:spLocks/>
            </p:cNvSpPr>
            <p:nvPr/>
          </p:nvSpPr>
          <p:spPr bwMode="auto">
            <a:xfrm>
              <a:off x="4306" y="2780"/>
              <a:ext cx="41" cy="5"/>
            </a:xfrm>
            <a:custGeom>
              <a:avLst/>
              <a:gdLst>
                <a:gd name="T0" fmla="*/ 1 w 125"/>
                <a:gd name="T1" fmla="*/ 0 h 19"/>
                <a:gd name="T2" fmla="*/ 1 w 125"/>
                <a:gd name="T3" fmla="*/ 0 h 19"/>
                <a:gd name="T4" fmla="*/ 1 w 125"/>
                <a:gd name="T5" fmla="*/ 0 h 19"/>
                <a:gd name="T6" fmla="*/ 1 w 125"/>
                <a:gd name="T7" fmla="*/ 0 h 19"/>
                <a:gd name="T8" fmla="*/ 1 w 125"/>
                <a:gd name="T9" fmla="*/ 0 h 19"/>
                <a:gd name="T10" fmla="*/ 1 w 125"/>
                <a:gd name="T11" fmla="*/ 0 h 19"/>
                <a:gd name="T12" fmla="*/ 1 w 125"/>
                <a:gd name="T13" fmla="*/ 0 h 19"/>
                <a:gd name="T14" fmla="*/ 1 w 125"/>
                <a:gd name="T15" fmla="*/ 0 h 19"/>
                <a:gd name="T16" fmla="*/ 1 w 125"/>
                <a:gd name="T17" fmla="*/ 0 h 19"/>
                <a:gd name="T18" fmla="*/ 1 w 125"/>
                <a:gd name="T19" fmla="*/ 0 h 19"/>
                <a:gd name="T20" fmla="*/ 1 w 125"/>
                <a:gd name="T21" fmla="*/ 0 h 19"/>
                <a:gd name="T22" fmla="*/ 1 w 125"/>
                <a:gd name="T23" fmla="*/ 0 h 19"/>
                <a:gd name="T24" fmla="*/ 1 w 125"/>
                <a:gd name="T25" fmla="*/ 0 h 19"/>
                <a:gd name="T26" fmla="*/ 0 w 125"/>
                <a:gd name="T27" fmla="*/ 0 h 19"/>
                <a:gd name="T28" fmla="*/ 0 w 125"/>
                <a:gd name="T29" fmla="*/ 0 h 19"/>
                <a:gd name="T30" fmla="*/ 0 w 125"/>
                <a:gd name="T31" fmla="*/ 0 h 19"/>
                <a:gd name="T32" fmla="*/ 0 w 12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9">
                  <a:moveTo>
                    <a:pt x="125" y="19"/>
                  </a:moveTo>
                  <a:lnTo>
                    <a:pt x="124" y="18"/>
                  </a:lnTo>
                  <a:lnTo>
                    <a:pt x="122" y="18"/>
                  </a:lnTo>
                  <a:lnTo>
                    <a:pt x="118" y="17"/>
                  </a:lnTo>
                  <a:lnTo>
                    <a:pt x="112" y="15"/>
                  </a:lnTo>
                  <a:lnTo>
                    <a:pt x="107" y="14"/>
                  </a:lnTo>
                  <a:lnTo>
                    <a:pt x="100" y="13"/>
                  </a:lnTo>
                  <a:lnTo>
                    <a:pt x="92" y="10"/>
                  </a:lnTo>
                  <a:lnTo>
                    <a:pt x="84" y="9"/>
                  </a:lnTo>
                  <a:lnTo>
                    <a:pt x="74" y="8"/>
                  </a:lnTo>
                  <a:lnTo>
                    <a:pt x="64" y="5"/>
                  </a:lnTo>
                  <a:lnTo>
                    <a:pt x="54" y="4"/>
                  </a:lnTo>
                  <a:lnTo>
                    <a:pt x="44" y="2"/>
                  </a:lnTo>
                  <a:lnTo>
                    <a:pt x="32" y="1"/>
                  </a:lnTo>
                  <a:lnTo>
                    <a:pt x="21" y="0"/>
                  </a:lnTo>
                  <a:lnTo>
                    <a:pt x="10"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5" name="Freeform 522"/>
            <p:cNvSpPr>
              <a:spLocks/>
            </p:cNvSpPr>
            <p:nvPr/>
          </p:nvSpPr>
          <p:spPr bwMode="auto">
            <a:xfrm>
              <a:off x="3569" y="3259"/>
              <a:ext cx="15" cy="13"/>
            </a:xfrm>
            <a:custGeom>
              <a:avLst/>
              <a:gdLst>
                <a:gd name="T0" fmla="*/ 0 w 44"/>
                <a:gd name="T1" fmla="*/ 0 h 54"/>
                <a:gd name="T2" fmla="*/ 1 w 44"/>
                <a:gd name="T3" fmla="*/ 0 h 54"/>
                <a:gd name="T4" fmla="*/ 1 w 44"/>
                <a:gd name="T5" fmla="*/ 0 h 54"/>
                <a:gd name="T6" fmla="*/ 0 w 44"/>
                <a:gd name="T7" fmla="*/ 0 h 54"/>
                <a:gd name="T8" fmla="*/ 0 w 44"/>
                <a:gd name="T9" fmla="*/ 0 h 54"/>
                <a:gd name="T10" fmla="*/ 0 w 44"/>
                <a:gd name="T11" fmla="*/ 0 h 54"/>
                <a:gd name="T12" fmla="*/ 0 w 44"/>
                <a:gd name="T13" fmla="*/ 0 h 54"/>
                <a:gd name="T14" fmla="*/ 0 w 44"/>
                <a:gd name="T15" fmla="*/ 0 h 54"/>
                <a:gd name="T16" fmla="*/ 0 w 44"/>
                <a:gd name="T17" fmla="*/ 0 h 54"/>
                <a:gd name="T18" fmla="*/ 0 w 44"/>
                <a:gd name="T19" fmla="*/ 0 h 54"/>
                <a:gd name="T20" fmla="*/ 0 w 44"/>
                <a:gd name="T21" fmla="*/ 0 h 54"/>
                <a:gd name="T22" fmla="*/ 0 w 44"/>
                <a:gd name="T23" fmla="*/ 0 h 54"/>
                <a:gd name="T24" fmla="*/ 0 w 44"/>
                <a:gd name="T25" fmla="*/ 0 h 54"/>
                <a:gd name="T26" fmla="*/ 0 w 44"/>
                <a:gd name="T27" fmla="*/ 0 h 54"/>
                <a:gd name="T28" fmla="*/ 0 w 44"/>
                <a:gd name="T29" fmla="*/ 0 h 54"/>
                <a:gd name="T30" fmla="*/ 0 w 44"/>
                <a:gd name="T31" fmla="*/ 0 h 54"/>
                <a:gd name="T32" fmla="*/ 0 w 44"/>
                <a:gd name="T33" fmla="*/ 0 h 54"/>
                <a:gd name="T34" fmla="*/ 0 w 44"/>
                <a:gd name="T35" fmla="*/ 0 h 54"/>
                <a:gd name="T36" fmla="*/ 0 w 44"/>
                <a:gd name="T37" fmla="*/ 0 h 54"/>
                <a:gd name="T38" fmla="*/ 0 w 44"/>
                <a:gd name="T39" fmla="*/ 0 h 54"/>
                <a:gd name="T40" fmla="*/ 0 w 44"/>
                <a:gd name="T41" fmla="*/ 0 h 54"/>
                <a:gd name="T42" fmla="*/ 0 w 44"/>
                <a:gd name="T43" fmla="*/ 0 h 54"/>
                <a:gd name="T44" fmla="*/ 0 w 44"/>
                <a:gd name="T45" fmla="*/ 0 h 54"/>
                <a:gd name="T46" fmla="*/ 0 w 44"/>
                <a:gd name="T47" fmla="*/ 0 h 54"/>
                <a:gd name="T48" fmla="*/ 0 w 44"/>
                <a:gd name="T49" fmla="*/ 0 h 54"/>
                <a:gd name="T50" fmla="*/ 0 w 44"/>
                <a:gd name="T51" fmla="*/ 0 h 54"/>
                <a:gd name="T52" fmla="*/ 0 w 44"/>
                <a:gd name="T53" fmla="*/ 0 h 54"/>
                <a:gd name="T54" fmla="*/ 0 w 44"/>
                <a:gd name="T55" fmla="*/ 0 h 54"/>
                <a:gd name="T56" fmla="*/ 0 w 44"/>
                <a:gd name="T57" fmla="*/ 0 h 54"/>
                <a:gd name="T58" fmla="*/ 0 w 44"/>
                <a:gd name="T59" fmla="*/ 0 h 54"/>
                <a:gd name="T60" fmla="*/ 0 w 44"/>
                <a:gd name="T61" fmla="*/ 0 h 54"/>
                <a:gd name="T62" fmla="*/ 0 w 44"/>
                <a:gd name="T63" fmla="*/ 0 h 54"/>
                <a:gd name="T64" fmla="*/ 0 w 44"/>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54">
                  <a:moveTo>
                    <a:pt x="29" y="0"/>
                  </a:moveTo>
                  <a:lnTo>
                    <a:pt x="44" y="24"/>
                  </a:lnTo>
                  <a:lnTo>
                    <a:pt x="41" y="27"/>
                  </a:lnTo>
                  <a:lnTo>
                    <a:pt x="39" y="29"/>
                  </a:lnTo>
                  <a:lnTo>
                    <a:pt x="37" y="32"/>
                  </a:lnTo>
                  <a:lnTo>
                    <a:pt x="35" y="34"/>
                  </a:lnTo>
                  <a:lnTo>
                    <a:pt x="33" y="37"/>
                  </a:lnTo>
                  <a:lnTo>
                    <a:pt x="32" y="40"/>
                  </a:lnTo>
                  <a:lnTo>
                    <a:pt x="31" y="41"/>
                  </a:lnTo>
                  <a:lnTo>
                    <a:pt x="30" y="43"/>
                  </a:lnTo>
                  <a:lnTo>
                    <a:pt x="30" y="46"/>
                  </a:lnTo>
                  <a:lnTo>
                    <a:pt x="29" y="47"/>
                  </a:lnTo>
                  <a:lnTo>
                    <a:pt x="29" y="49"/>
                  </a:lnTo>
                  <a:lnTo>
                    <a:pt x="29" y="50"/>
                  </a:lnTo>
                  <a:lnTo>
                    <a:pt x="29" y="51"/>
                  </a:lnTo>
                  <a:lnTo>
                    <a:pt x="29" y="52"/>
                  </a:lnTo>
                  <a:lnTo>
                    <a:pt x="29" y="54"/>
                  </a:lnTo>
                  <a:lnTo>
                    <a:pt x="1" y="54"/>
                  </a:lnTo>
                  <a:lnTo>
                    <a:pt x="0" y="52"/>
                  </a:lnTo>
                  <a:lnTo>
                    <a:pt x="0" y="51"/>
                  </a:lnTo>
                  <a:lnTo>
                    <a:pt x="0" y="49"/>
                  </a:lnTo>
                  <a:lnTo>
                    <a:pt x="0" y="46"/>
                  </a:lnTo>
                  <a:lnTo>
                    <a:pt x="1" y="43"/>
                  </a:lnTo>
                  <a:lnTo>
                    <a:pt x="1" y="41"/>
                  </a:lnTo>
                  <a:lnTo>
                    <a:pt x="2" y="37"/>
                  </a:lnTo>
                  <a:lnTo>
                    <a:pt x="3" y="33"/>
                  </a:lnTo>
                  <a:lnTo>
                    <a:pt x="5" y="28"/>
                  </a:lnTo>
                  <a:lnTo>
                    <a:pt x="7" y="24"/>
                  </a:lnTo>
                  <a:lnTo>
                    <a:pt x="10" y="19"/>
                  </a:lnTo>
                  <a:lnTo>
                    <a:pt x="13" y="15"/>
                  </a:lnTo>
                  <a:lnTo>
                    <a:pt x="17" y="10"/>
                  </a:lnTo>
                  <a:lnTo>
                    <a:pt x="23" y="5"/>
                  </a:lnTo>
                  <a:lnTo>
                    <a:pt x="29"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86" name="Freeform 523"/>
            <p:cNvSpPr>
              <a:spLocks/>
            </p:cNvSpPr>
            <p:nvPr/>
          </p:nvSpPr>
          <p:spPr bwMode="auto">
            <a:xfrm>
              <a:off x="3582" y="3253"/>
              <a:ext cx="9" cy="10"/>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0">
                  <a:moveTo>
                    <a:pt x="0" y="15"/>
                  </a:moveTo>
                  <a:lnTo>
                    <a:pt x="29" y="0"/>
                  </a:lnTo>
                  <a:lnTo>
                    <a:pt x="29" y="32"/>
                  </a:lnTo>
                  <a:lnTo>
                    <a:pt x="15" y="40"/>
                  </a:lnTo>
                  <a:lnTo>
                    <a:pt x="0" y="15"/>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87" name="Freeform 524"/>
            <p:cNvSpPr>
              <a:spLocks/>
            </p:cNvSpPr>
            <p:nvPr/>
          </p:nvSpPr>
          <p:spPr bwMode="auto">
            <a:xfrm>
              <a:off x="3593" y="3252"/>
              <a:ext cx="7" cy="8"/>
            </a:xfrm>
            <a:custGeom>
              <a:avLst/>
              <a:gdLst>
                <a:gd name="T0" fmla="*/ 0 w 18"/>
                <a:gd name="T1" fmla="*/ 0 h 30"/>
                <a:gd name="T2" fmla="*/ 0 w 18"/>
                <a:gd name="T3" fmla="*/ 0 h 30"/>
                <a:gd name="T4" fmla="*/ 0 w 18"/>
                <a:gd name="T5" fmla="*/ 0 h 30"/>
                <a:gd name="T6" fmla="*/ 0 w 18"/>
                <a:gd name="T7" fmla="*/ 0 h 30"/>
                <a:gd name="T8" fmla="*/ 0 w 1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30"/>
                  </a:moveTo>
                  <a:lnTo>
                    <a:pt x="0" y="0"/>
                  </a:lnTo>
                  <a:lnTo>
                    <a:pt x="18" y="0"/>
                  </a:lnTo>
                  <a:lnTo>
                    <a:pt x="18" y="23"/>
                  </a:lnTo>
                  <a:lnTo>
                    <a:pt x="0" y="3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88" name="Freeform 525"/>
            <p:cNvSpPr>
              <a:spLocks/>
            </p:cNvSpPr>
            <p:nvPr/>
          </p:nvSpPr>
          <p:spPr bwMode="auto">
            <a:xfrm>
              <a:off x="3620" y="3246"/>
              <a:ext cx="9" cy="13"/>
            </a:xfrm>
            <a:custGeom>
              <a:avLst/>
              <a:gdLst>
                <a:gd name="T0" fmla="*/ 0 w 30"/>
                <a:gd name="T1" fmla="*/ 0 h 55"/>
                <a:gd name="T2" fmla="*/ 0 w 30"/>
                <a:gd name="T3" fmla="*/ 0 h 55"/>
                <a:gd name="T4" fmla="*/ 0 w 30"/>
                <a:gd name="T5" fmla="*/ 0 h 55"/>
                <a:gd name="T6" fmla="*/ 0 w 30"/>
                <a:gd name="T7" fmla="*/ 0 h 55"/>
                <a:gd name="T8" fmla="*/ 0 w 30"/>
                <a:gd name="T9" fmla="*/ 0 h 55"/>
                <a:gd name="T10" fmla="*/ 0 w 30"/>
                <a:gd name="T11" fmla="*/ 0 h 55"/>
                <a:gd name="T12" fmla="*/ 0 w 30"/>
                <a:gd name="T13" fmla="*/ 0 h 55"/>
                <a:gd name="T14" fmla="*/ 0 w 30"/>
                <a:gd name="T15" fmla="*/ 0 h 55"/>
                <a:gd name="T16" fmla="*/ 0 w 30"/>
                <a:gd name="T17" fmla="*/ 0 h 55"/>
                <a:gd name="T18" fmla="*/ 0 w 30"/>
                <a:gd name="T19" fmla="*/ 0 h 55"/>
                <a:gd name="T20" fmla="*/ 0 w 30"/>
                <a:gd name="T21" fmla="*/ 0 h 55"/>
                <a:gd name="T22" fmla="*/ 0 w 30"/>
                <a:gd name="T23" fmla="*/ 0 h 55"/>
                <a:gd name="T24" fmla="*/ 0 w 30"/>
                <a:gd name="T25" fmla="*/ 0 h 55"/>
                <a:gd name="T26" fmla="*/ 0 w 30"/>
                <a:gd name="T27" fmla="*/ 0 h 55"/>
                <a:gd name="T28" fmla="*/ 0 w 30"/>
                <a:gd name="T29" fmla="*/ 0 h 55"/>
                <a:gd name="T30" fmla="*/ 0 w 30"/>
                <a:gd name="T31" fmla="*/ 0 h 55"/>
                <a:gd name="T32" fmla="*/ 0 w 30"/>
                <a:gd name="T33" fmla="*/ 0 h 55"/>
                <a:gd name="T34" fmla="*/ 0 w 30"/>
                <a:gd name="T35" fmla="*/ 0 h 55"/>
                <a:gd name="T36" fmla="*/ 0 w 30"/>
                <a:gd name="T37" fmla="*/ 0 h 55"/>
                <a:gd name="T38" fmla="*/ 0 w 30"/>
                <a:gd name="T39" fmla="*/ 0 h 55"/>
                <a:gd name="T40" fmla="*/ 0 w 30"/>
                <a:gd name="T41" fmla="*/ 0 h 55"/>
                <a:gd name="T42" fmla="*/ 0 w 30"/>
                <a:gd name="T43" fmla="*/ 0 h 55"/>
                <a:gd name="T44" fmla="*/ 0 w 30"/>
                <a:gd name="T45" fmla="*/ 0 h 55"/>
                <a:gd name="T46" fmla="*/ 0 w 30"/>
                <a:gd name="T47" fmla="*/ 0 h 55"/>
                <a:gd name="T48" fmla="*/ 0 w 30"/>
                <a:gd name="T49" fmla="*/ 0 h 55"/>
                <a:gd name="T50" fmla="*/ 0 w 30"/>
                <a:gd name="T51" fmla="*/ 0 h 55"/>
                <a:gd name="T52" fmla="*/ 0 w 30"/>
                <a:gd name="T53" fmla="*/ 0 h 55"/>
                <a:gd name="T54" fmla="*/ 0 w 30"/>
                <a:gd name="T55" fmla="*/ 0 h 55"/>
                <a:gd name="T56" fmla="*/ 0 w 30"/>
                <a:gd name="T57" fmla="*/ 0 h 55"/>
                <a:gd name="T58" fmla="*/ 0 w 30"/>
                <a:gd name="T59" fmla="*/ 0 h 55"/>
                <a:gd name="T60" fmla="*/ 0 w 30"/>
                <a:gd name="T61" fmla="*/ 0 h 55"/>
                <a:gd name="T62" fmla="*/ 0 w 30"/>
                <a:gd name="T63" fmla="*/ 0 h 55"/>
                <a:gd name="T64" fmla="*/ 0 w 30"/>
                <a:gd name="T65" fmla="*/ 0 h 55"/>
                <a:gd name="T66" fmla="*/ 0 w 30"/>
                <a:gd name="T67" fmla="*/ 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 h="55">
                  <a:moveTo>
                    <a:pt x="30" y="4"/>
                  </a:moveTo>
                  <a:lnTo>
                    <a:pt x="29" y="3"/>
                  </a:lnTo>
                  <a:lnTo>
                    <a:pt x="29" y="1"/>
                  </a:lnTo>
                  <a:lnTo>
                    <a:pt x="29" y="0"/>
                  </a:lnTo>
                  <a:lnTo>
                    <a:pt x="28" y="0"/>
                  </a:lnTo>
                  <a:lnTo>
                    <a:pt x="27" y="0"/>
                  </a:lnTo>
                  <a:lnTo>
                    <a:pt x="26" y="0"/>
                  </a:lnTo>
                  <a:lnTo>
                    <a:pt x="4" y="5"/>
                  </a:lnTo>
                  <a:lnTo>
                    <a:pt x="3" y="5"/>
                  </a:lnTo>
                  <a:lnTo>
                    <a:pt x="2" y="5"/>
                  </a:lnTo>
                  <a:lnTo>
                    <a:pt x="2" y="7"/>
                  </a:lnTo>
                  <a:lnTo>
                    <a:pt x="1" y="7"/>
                  </a:lnTo>
                  <a:lnTo>
                    <a:pt x="1" y="8"/>
                  </a:lnTo>
                  <a:lnTo>
                    <a:pt x="0" y="8"/>
                  </a:lnTo>
                  <a:lnTo>
                    <a:pt x="0" y="9"/>
                  </a:lnTo>
                  <a:lnTo>
                    <a:pt x="0" y="10"/>
                  </a:lnTo>
                  <a:lnTo>
                    <a:pt x="0" y="12"/>
                  </a:lnTo>
                  <a:lnTo>
                    <a:pt x="0" y="51"/>
                  </a:lnTo>
                  <a:lnTo>
                    <a:pt x="0" y="53"/>
                  </a:lnTo>
                  <a:lnTo>
                    <a:pt x="0" y="54"/>
                  </a:lnTo>
                  <a:lnTo>
                    <a:pt x="1" y="54"/>
                  </a:lnTo>
                  <a:lnTo>
                    <a:pt x="2" y="54"/>
                  </a:lnTo>
                  <a:lnTo>
                    <a:pt x="3" y="54"/>
                  </a:lnTo>
                  <a:lnTo>
                    <a:pt x="4" y="55"/>
                  </a:lnTo>
                  <a:lnTo>
                    <a:pt x="26" y="49"/>
                  </a:lnTo>
                  <a:lnTo>
                    <a:pt x="26" y="48"/>
                  </a:lnTo>
                  <a:lnTo>
                    <a:pt x="27" y="48"/>
                  </a:lnTo>
                  <a:lnTo>
                    <a:pt x="28" y="48"/>
                  </a:lnTo>
                  <a:lnTo>
                    <a:pt x="28" y="46"/>
                  </a:lnTo>
                  <a:lnTo>
                    <a:pt x="29" y="46"/>
                  </a:lnTo>
                  <a:lnTo>
                    <a:pt x="29" y="45"/>
                  </a:lnTo>
                  <a:lnTo>
                    <a:pt x="29" y="44"/>
                  </a:lnTo>
                  <a:lnTo>
                    <a:pt x="30" y="44"/>
                  </a:lnTo>
                  <a:lnTo>
                    <a:pt x="30" y="4"/>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089" name="Freeform 526"/>
            <p:cNvSpPr>
              <a:spLocks/>
            </p:cNvSpPr>
            <p:nvPr/>
          </p:nvSpPr>
          <p:spPr bwMode="auto">
            <a:xfrm>
              <a:off x="3684" y="3240"/>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0" name="Freeform 527"/>
            <p:cNvSpPr>
              <a:spLocks/>
            </p:cNvSpPr>
            <p:nvPr/>
          </p:nvSpPr>
          <p:spPr bwMode="auto">
            <a:xfrm>
              <a:off x="3692" y="3240"/>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1" name="Freeform 528"/>
            <p:cNvSpPr>
              <a:spLocks/>
            </p:cNvSpPr>
            <p:nvPr/>
          </p:nvSpPr>
          <p:spPr bwMode="auto">
            <a:xfrm>
              <a:off x="3703" y="3240"/>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4"/>
                  </a:moveTo>
                  <a:lnTo>
                    <a:pt x="16" y="3"/>
                  </a:lnTo>
                  <a:lnTo>
                    <a:pt x="16" y="2"/>
                  </a:lnTo>
                  <a:lnTo>
                    <a:pt x="16" y="0"/>
                  </a:lnTo>
                  <a:lnTo>
                    <a:pt x="15" y="0"/>
                  </a:lnTo>
                  <a:lnTo>
                    <a:pt x="14" y="0"/>
                  </a:lnTo>
                  <a:lnTo>
                    <a:pt x="13"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2" name="Freeform 529"/>
            <p:cNvSpPr>
              <a:spLocks/>
            </p:cNvSpPr>
            <p:nvPr/>
          </p:nvSpPr>
          <p:spPr bwMode="auto">
            <a:xfrm>
              <a:off x="3712" y="3240"/>
              <a:ext cx="5" cy="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w 19"/>
                <a:gd name="T27" fmla="*/ 0 h 13"/>
                <a:gd name="T28" fmla="*/ 0 w 19"/>
                <a:gd name="T29" fmla="*/ 0 h 13"/>
                <a:gd name="T30" fmla="*/ 0 w 19"/>
                <a:gd name="T31" fmla="*/ 0 h 13"/>
                <a:gd name="T32" fmla="*/ 0 w 19"/>
                <a:gd name="T33" fmla="*/ 0 h 13"/>
                <a:gd name="T34" fmla="*/ 0 w 19"/>
                <a:gd name="T35" fmla="*/ 0 h 13"/>
                <a:gd name="T36" fmla="*/ 0 w 19"/>
                <a:gd name="T37" fmla="*/ 0 h 13"/>
                <a:gd name="T38" fmla="*/ 0 w 19"/>
                <a:gd name="T39" fmla="*/ 0 h 13"/>
                <a:gd name="T40" fmla="*/ 0 w 19"/>
                <a:gd name="T41" fmla="*/ 0 h 13"/>
                <a:gd name="T42" fmla="*/ 0 w 19"/>
                <a:gd name="T43" fmla="*/ 0 h 13"/>
                <a:gd name="T44" fmla="*/ 0 w 19"/>
                <a:gd name="T45" fmla="*/ 0 h 13"/>
                <a:gd name="T46" fmla="*/ 0 w 19"/>
                <a:gd name="T47" fmla="*/ 0 h 13"/>
                <a:gd name="T48" fmla="*/ 0 w 19"/>
                <a:gd name="T49" fmla="*/ 0 h 13"/>
                <a:gd name="T50" fmla="*/ 0 w 19"/>
                <a:gd name="T51" fmla="*/ 0 h 13"/>
                <a:gd name="T52" fmla="*/ 0 w 19"/>
                <a:gd name="T53" fmla="*/ 0 h 13"/>
                <a:gd name="T54" fmla="*/ 0 w 19"/>
                <a:gd name="T55" fmla="*/ 0 h 13"/>
                <a:gd name="T56" fmla="*/ 0 w 19"/>
                <a:gd name="T57" fmla="*/ 0 h 13"/>
                <a:gd name="T58" fmla="*/ 0 w 19"/>
                <a:gd name="T59" fmla="*/ 0 h 13"/>
                <a:gd name="T60" fmla="*/ 0 w 19"/>
                <a:gd name="T61" fmla="*/ 0 h 13"/>
                <a:gd name="T62" fmla="*/ 0 w 19"/>
                <a:gd name="T63" fmla="*/ 0 h 13"/>
                <a:gd name="T64" fmla="*/ 0 w 19"/>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13">
                  <a:moveTo>
                    <a:pt x="19" y="4"/>
                  </a:moveTo>
                  <a:lnTo>
                    <a:pt x="18" y="3"/>
                  </a:lnTo>
                  <a:lnTo>
                    <a:pt x="18" y="2"/>
                  </a:lnTo>
                  <a:lnTo>
                    <a:pt x="18" y="0"/>
                  </a:lnTo>
                  <a:lnTo>
                    <a:pt x="17" y="0"/>
                  </a:lnTo>
                  <a:lnTo>
                    <a:pt x="16" y="0"/>
                  </a:lnTo>
                  <a:lnTo>
                    <a:pt x="15"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5" y="13"/>
                  </a:lnTo>
                  <a:lnTo>
                    <a:pt x="15" y="12"/>
                  </a:lnTo>
                  <a:lnTo>
                    <a:pt x="16" y="12"/>
                  </a:lnTo>
                  <a:lnTo>
                    <a:pt x="17" y="12"/>
                  </a:lnTo>
                  <a:lnTo>
                    <a:pt x="17" y="11"/>
                  </a:lnTo>
                  <a:lnTo>
                    <a:pt x="18" y="11"/>
                  </a:lnTo>
                  <a:lnTo>
                    <a:pt x="18" y="9"/>
                  </a:lnTo>
                  <a:lnTo>
                    <a:pt x="18" y="8"/>
                  </a:lnTo>
                  <a:lnTo>
                    <a:pt x="19" y="8"/>
                  </a:lnTo>
                  <a:lnTo>
                    <a:pt x="19"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3" name="Freeform 530"/>
            <p:cNvSpPr>
              <a:spLocks/>
            </p:cNvSpPr>
            <p:nvPr/>
          </p:nvSpPr>
          <p:spPr bwMode="auto">
            <a:xfrm>
              <a:off x="3722" y="3240"/>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4" name="Freeform 531"/>
            <p:cNvSpPr>
              <a:spLocks/>
            </p:cNvSpPr>
            <p:nvPr/>
          </p:nvSpPr>
          <p:spPr bwMode="auto">
            <a:xfrm>
              <a:off x="3731" y="3240"/>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5" name="Freeform 532"/>
            <p:cNvSpPr>
              <a:spLocks/>
            </p:cNvSpPr>
            <p:nvPr/>
          </p:nvSpPr>
          <p:spPr bwMode="auto">
            <a:xfrm>
              <a:off x="3740" y="3240"/>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6" name="Freeform 533"/>
            <p:cNvSpPr>
              <a:spLocks/>
            </p:cNvSpPr>
            <p:nvPr/>
          </p:nvSpPr>
          <p:spPr bwMode="auto">
            <a:xfrm>
              <a:off x="3750" y="3240"/>
              <a:ext cx="5"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 h="13">
                  <a:moveTo>
                    <a:pt x="18" y="4"/>
                  </a:moveTo>
                  <a:lnTo>
                    <a:pt x="17" y="3"/>
                  </a:lnTo>
                  <a:lnTo>
                    <a:pt x="17" y="2"/>
                  </a:lnTo>
                  <a:lnTo>
                    <a:pt x="17" y="0"/>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7" y="11"/>
                  </a:lnTo>
                  <a:lnTo>
                    <a:pt x="17" y="9"/>
                  </a:lnTo>
                  <a:lnTo>
                    <a:pt x="17"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7" name="Freeform 534"/>
            <p:cNvSpPr>
              <a:spLocks/>
            </p:cNvSpPr>
            <p:nvPr/>
          </p:nvSpPr>
          <p:spPr bwMode="auto">
            <a:xfrm>
              <a:off x="3759" y="3240"/>
              <a:ext cx="7"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 h="13">
                  <a:moveTo>
                    <a:pt x="18" y="4"/>
                  </a:moveTo>
                  <a:lnTo>
                    <a:pt x="16" y="3"/>
                  </a:lnTo>
                  <a:lnTo>
                    <a:pt x="16" y="2"/>
                  </a:lnTo>
                  <a:lnTo>
                    <a:pt x="16" y="0"/>
                  </a:lnTo>
                  <a:lnTo>
                    <a:pt x="15" y="0"/>
                  </a:lnTo>
                  <a:lnTo>
                    <a:pt x="14" y="0"/>
                  </a:lnTo>
                  <a:lnTo>
                    <a:pt x="13" y="0"/>
                  </a:lnTo>
                  <a:lnTo>
                    <a:pt x="3" y="0"/>
                  </a:lnTo>
                  <a:lnTo>
                    <a:pt x="2" y="0"/>
                  </a:lnTo>
                  <a:lnTo>
                    <a:pt x="1" y="0"/>
                  </a:lnTo>
                  <a:lnTo>
                    <a:pt x="0" y="0"/>
                  </a:lnTo>
                  <a:lnTo>
                    <a:pt x="0" y="2"/>
                  </a:lnTo>
                  <a:lnTo>
                    <a:pt x="0" y="3"/>
                  </a:lnTo>
                  <a:lnTo>
                    <a:pt x="0" y="4"/>
                  </a:lnTo>
                  <a:lnTo>
                    <a:pt x="0" y="8"/>
                  </a:lnTo>
                  <a:lnTo>
                    <a:pt x="0" y="9"/>
                  </a:lnTo>
                  <a:lnTo>
                    <a:pt x="0" y="11"/>
                  </a:lnTo>
                  <a:lnTo>
                    <a:pt x="0" y="12"/>
                  </a:lnTo>
                  <a:lnTo>
                    <a:pt x="1" y="12"/>
                  </a:lnTo>
                  <a:lnTo>
                    <a:pt x="2" y="12"/>
                  </a:lnTo>
                  <a:lnTo>
                    <a:pt x="3" y="13"/>
                  </a:lnTo>
                  <a:lnTo>
                    <a:pt x="13" y="13"/>
                  </a:lnTo>
                  <a:lnTo>
                    <a:pt x="13" y="12"/>
                  </a:lnTo>
                  <a:lnTo>
                    <a:pt x="14" y="12"/>
                  </a:lnTo>
                  <a:lnTo>
                    <a:pt x="15" y="12"/>
                  </a:lnTo>
                  <a:lnTo>
                    <a:pt x="15" y="11"/>
                  </a:lnTo>
                  <a:lnTo>
                    <a:pt x="16" y="11"/>
                  </a:lnTo>
                  <a:lnTo>
                    <a:pt x="16" y="9"/>
                  </a:lnTo>
                  <a:lnTo>
                    <a:pt x="16" y="8"/>
                  </a:lnTo>
                  <a:lnTo>
                    <a:pt x="18" y="8"/>
                  </a:lnTo>
                  <a:lnTo>
                    <a:pt x="18"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8" name="Freeform 535"/>
            <p:cNvSpPr>
              <a:spLocks/>
            </p:cNvSpPr>
            <p:nvPr/>
          </p:nvSpPr>
          <p:spPr bwMode="auto">
            <a:xfrm>
              <a:off x="3769" y="3240"/>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13">
                  <a:moveTo>
                    <a:pt x="17" y="4"/>
                  </a:moveTo>
                  <a:lnTo>
                    <a:pt x="16" y="3"/>
                  </a:lnTo>
                  <a:lnTo>
                    <a:pt x="16" y="2"/>
                  </a:lnTo>
                  <a:lnTo>
                    <a:pt x="16" y="0"/>
                  </a:lnTo>
                  <a:lnTo>
                    <a:pt x="15" y="0"/>
                  </a:lnTo>
                  <a:lnTo>
                    <a:pt x="14" y="0"/>
                  </a:lnTo>
                  <a:lnTo>
                    <a:pt x="4" y="0"/>
                  </a:lnTo>
                  <a:lnTo>
                    <a:pt x="3" y="0"/>
                  </a:lnTo>
                  <a:lnTo>
                    <a:pt x="2" y="0"/>
                  </a:lnTo>
                  <a:lnTo>
                    <a:pt x="1" y="0"/>
                  </a:lnTo>
                  <a:lnTo>
                    <a:pt x="0" y="0"/>
                  </a:lnTo>
                  <a:lnTo>
                    <a:pt x="0" y="2"/>
                  </a:lnTo>
                  <a:lnTo>
                    <a:pt x="0" y="3"/>
                  </a:lnTo>
                  <a:lnTo>
                    <a:pt x="0" y="4"/>
                  </a:lnTo>
                  <a:lnTo>
                    <a:pt x="0" y="8"/>
                  </a:lnTo>
                  <a:lnTo>
                    <a:pt x="0" y="9"/>
                  </a:lnTo>
                  <a:lnTo>
                    <a:pt x="0" y="11"/>
                  </a:lnTo>
                  <a:lnTo>
                    <a:pt x="1" y="11"/>
                  </a:lnTo>
                  <a:lnTo>
                    <a:pt x="1" y="12"/>
                  </a:lnTo>
                  <a:lnTo>
                    <a:pt x="2" y="12"/>
                  </a:lnTo>
                  <a:lnTo>
                    <a:pt x="3" y="12"/>
                  </a:lnTo>
                  <a:lnTo>
                    <a:pt x="4" y="13"/>
                  </a:lnTo>
                  <a:lnTo>
                    <a:pt x="14" y="13"/>
                  </a:lnTo>
                  <a:lnTo>
                    <a:pt x="14" y="12"/>
                  </a:lnTo>
                  <a:lnTo>
                    <a:pt x="15" y="12"/>
                  </a:lnTo>
                  <a:lnTo>
                    <a:pt x="16" y="12"/>
                  </a:lnTo>
                  <a:lnTo>
                    <a:pt x="16" y="11"/>
                  </a:lnTo>
                  <a:lnTo>
                    <a:pt x="16" y="9"/>
                  </a:lnTo>
                  <a:lnTo>
                    <a:pt x="16" y="8"/>
                  </a:lnTo>
                  <a:lnTo>
                    <a:pt x="17" y="8"/>
                  </a:lnTo>
                  <a:lnTo>
                    <a:pt x="17" y="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099" name="Line 536"/>
            <p:cNvSpPr>
              <a:spLocks noChangeShapeType="1"/>
            </p:cNvSpPr>
            <p:nvPr/>
          </p:nvSpPr>
          <p:spPr bwMode="auto">
            <a:xfrm>
              <a:off x="3817"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0" name="Freeform 537"/>
            <p:cNvSpPr>
              <a:spLocks/>
            </p:cNvSpPr>
            <p:nvPr/>
          </p:nvSpPr>
          <p:spPr bwMode="auto">
            <a:xfrm>
              <a:off x="3816" y="322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0"/>
                  </a:moveTo>
                  <a:lnTo>
                    <a:pt x="3" y="0"/>
                  </a:lnTo>
                  <a:lnTo>
                    <a:pt x="3" y="1"/>
                  </a:lnTo>
                  <a:lnTo>
                    <a:pt x="3"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01" name="Line 538"/>
            <p:cNvSpPr>
              <a:spLocks noChangeShapeType="1"/>
            </p:cNvSpPr>
            <p:nvPr/>
          </p:nvSpPr>
          <p:spPr bwMode="auto">
            <a:xfrm flipH="1">
              <a:off x="3803" y="3226"/>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2" name="Freeform 539"/>
            <p:cNvSpPr>
              <a:spLocks/>
            </p:cNvSpPr>
            <p:nvPr/>
          </p:nvSpPr>
          <p:spPr bwMode="auto">
            <a:xfrm>
              <a:off x="3802" y="322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5">
                  <a:moveTo>
                    <a:pt x="4" y="5"/>
                  </a:moveTo>
                  <a:lnTo>
                    <a:pt x="3" y="4"/>
                  </a:lnTo>
                  <a:lnTo>
                    <a:pt x="2" y="4"/>
                  </a:lnTo>
                  <a:lnTo>
                    <a:pt x="0" y="4"/>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03" name="Line 540"/>
            <p:cNvSpPr>
              <a:spLocks noChangeShapeType="1"/>
            </p:cNvSpPr>
            <p:nvPr/>
          </p:nvSpPr>
          <p:spPr bwMode="auto">
            <a:xfrm flipV="1">
              <a:off x="3802"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4" name="Line 541"/>
            <p:cNvSpPr>
              <a:spLocks noChangeShapeType="1"/>
            </p:cNvSpPr>
            <p:nvPr/>
          </p:nvSpPr>
          <p:spPr bwMode="auto">
            <a:xfrm>
              <a:off x="4006"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5" name="Freeform 542"/>
            <p:cNvSpPr>
              <a:spLocks/>
            </p:cNvSpPr>
            <p:nvPr/>
          </p:nvSpPr>
          <p:spPr bwMode="auto">
            <a:xfrm>
              <a:off x="4005" y="3225"/>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3" y="0"/>
                  </a:moveTo>
                  <a:lnTo>
                    <a:pt x="2" y="0"/>
                  </a:lnTo>
                  <a:lnTo>
                    <a:pt x="2" y="1"/>
                  </a:lnTo>
                  <a:lnTo>
                    <a:pt x="2"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06" name="Line 543"/>
            <p:cNvSpPr>
              <a:spLocks noChangeShapeType="1"/>
            </p:cNvSpPr>
            <p:nvPr/>
          </p:nvSpPr>
          <p:spPr bwMode="auto">
            <a:xfrm flipH="1">
              <a:off x="3994" y="3226"/>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7" name="Freeform 544"/>
            <p:cNvSpPr>
              <a:spLocks/>
            </p:cNvSpPr>
            <p:nvPr/>
          </p:nvSpPr>
          <p:spPr bwMode="auto">
            <a:xfrm>
              <a:off x="3991" y="3225"/>
              <a:ext cx="3" cy="1"/>
            </a:xfrm>
            <a:custGeom>
              <a:avLst/>
              <a:gdLst>
                <a:gd name="T0" fmla="*/ 2 w 4"/>
                <a:gd name="T1" fmla="*/ 0 h 5"/>
                <a:gd name="T2" fmla="*/ 2 w 4"/>
                <a:gd name="T3" fmla="*/ 0 h 5"/>
                <a:gd name="T4" fmla="*/ 2 w 4"/>
                <a:gd name="T5" fmla="*/ 0 h 5"/>
                <a:gd name="T6" fmla="*/ 1 w 4"/>
                <a:gd name="T7" fmla="*/ 0 h 5"/>
                <a:gd name="T8" fmla="*/ 1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5"/>
                  </a:moveTo>
                  <a:lnTo>
                    <a:pt x="3" y="4"/>
                  </a:lnTo>
                  <a:lnTo>
                    <a:pt x="2" y="4"/>
                  </a:lnTo>
                  <a:lnTo>
                    <a:pt x="1" y="4"/>
                  </a:lnTo>
                  <a:lnTo>
                    <a:pt x="1" y="2"/>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08" name="Line 545"/>
            <p:cNvSpPr>
              <a:spLocks noChangeShapeType="1"/>
            </p:cNvSpPr>
            <p:nvPr/>
          </p:nvSpPr>
          <p:spPr bwMode="auto">
            <a:xfrm flipV="1">
              <a:off x="3991"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09" name="Line 546"/>
            <p:cNvSpPr>
              <a:spLocks noChangeShapeType="1"/>
            </p:cNvSpPr>
            <p:nvPr/>
          </p:nvSpPr>
          <p:spPr bwMode="auto">
            <a:xfrm>
              <a:off x="4172"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0" name="Freeform 547"/>
            <p:cNvSpPr>
              <a:spLocks/>
            </p:cNvSpPr>
            <p:nvPr/>
          </p:nvSpPr>
          <p:spPr bwMode="auto">
            <a:xfrm>
              <a:off x="4171" y="3225"/>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4" y="0"/>
                  </a:moveTo>
                  <a:lnTo>
                    <a:pt x="3" y="0"/>
                  </a:lnTo>
                  <a:lnTo>
                    <a:pt x="3" y="1"/>
                  </a:lnTo>
                  <a:lnTo>
                    <a:pt x="3" y="2"/>
                  </a:lnTo>
                  <a:lnTo>
                    <a:pt x="2" y="2"/>
                  </a:lnTo>
                  <a:lnTo>
                    <a:pt x="2" y="4"/>
                  </a:lnTo>
                  <a:lnTo>
                    <a:pt x="1" y="4"/>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11" name="Line 548"/>
            <p:cNvSpPr>
              <a:spLocks noChangeShapeType="1"/>
            </p:cNvSpPr>
            <p:nvPr/>
          </p:nvSpPr>
          <p:spPr bwMode="auto">
            <a:xfrm flipH="1">
              <a:off x="4159" y="3226"/>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2" name="Freeform 549"/>
            <p:cNvSpPr>
              <a:spLocks/>
            </p:cNvSpPr>
            <p:nvPr/>
          </p:nvSpPr>
          <p:spPr bwMode="auto">
            <a:xfrm>
              <a:off x="4158" y="3225"/>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2" y="4"/>
                  </a:lnTo>
                  <a:lnTo>
                    <a:pt x="1" y="4"/>
                  </a:lnTo>
                  <a:lnTo>
                    <a:pt x="0" y="4"/>
                  </a:lnTo>
                  <a:lnTo>
                    <a:pt x="0" y="2"/>
                  </a:ln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13" name="Line 550"/>
            <p:cNvSpPr>
              <a:spLocks noChangeShapeType="1"/>
            </p:cNvSpPr>
            <p:nvPr/>
          </p:nvSpPr>
          <p:spPr bwMode="auto">
            <a:xfrm flipV="1">
              <a:off x="4158" y="3221"/>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4" name="Line 551"/>
            <p:cNvSpPr>
              <a:spLocks noChangeShapeType="1"/>
            </p:cNvSpPr>
            <p:nvPr/>
          </p:nvSpPr>
          <p:spPr bwMode="auto">
            <a:xfrm flipH="1">
              <a:off x="4401" y="3224"/>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5" name="Freeform 552"/>
            <p:cNvSpPr>
              <a:spLocks/>
            </p:cNvSpPr>
            <p:nvPr/>
          </p:nvSpPr>
          <p:spPr bwMode="auto">
            <a:xfrm>
              <a:off x="4401" y="3229"/>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5">
                  <a:moveTo>
                    <a:pt x="1" y="0"/>
                  </a:moveTo>
                  <a:lnTo>
                    <a:pt x="0" y="0"/>
                  </a:lnTo>
                  <a:lnTo>
                    <a:pt x="0" y="1"/>
                  </a:lnTo>
                  <a:lnTo>
                    <a:pt x="0" y="2"/>
                  </a:lnTo>
                  <a:lnTo>
                    <a:pt x="1" y="2"/>
                  </a:lnTo>
                  <a:lnTo>
                    <a:pt x="1" y="3"/>
                  </a:lnTo>
                  <a:lnTo>
                    <a:pt x="2" y="3"/>
                  </a:lnTo>
                  <a:lnTo>
                    <a:pt x="3" y="3"/>
                  </a:lnTo>
                  <a:lnTo>
                    <a:pt x="4"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16" name="Line 553"/>
            <p:cNvSpPr>
              <a:spLocks noChangeShapeType="1"/>
            </p:cNvSpPr>
            <p:nvPr/>
          </p:nvSpPr>
          <p:spPr bwMode="auto">
            <a:xfrm>
              <a:off x="4402" y="3230"/>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7" name="Freeform 554"/>
            <p:cNvSpPr>
              <a:spLocks/>
            </p:cNvSpPr>
            <p:nvPr/>
          </p:nvSpPr>
          <p:spPr bwMode="auto">
            <a:xfrm>
              <a:off x="4420" y="3231"/>
              <a:ext cx="3" cy="1"/>
            </a:xfrm>
            <a:custGeom>
              <a:avLst/>
              <a:gdLst>
                <a:gd name="T0" fmla="*/ 0 w 9"/>
                <a:gd name="T1" fmla="*/ 0 h 3"/>
                <a:gd name="T2" fmla="*/ 0 w 9"/>
                <a:gd name="T3" fmla="*/ 0 h 3"/>
                <a:gd name="T4" fmla="*/ 0 w 9"/>
                <a:gd name="T5" fmla="*/ 0 h 3"/>
                <a:gd name="T6" fmla="*/ 0 w 9"/>
                <a:gd name="T7" fmla="*/ 0 h 3"/>
                <a:gd name="T8" fmla="*/ 0 w 9"/>
                <a:gd name="T9" fmla="*/ 0 h 3"/>
                <a:gd name="T10" fmla="*/ 0 w 9"/>
                <a:gd name="T11" fmla="*/ 0 h 3"/>
                <a:gd name="T12" fmla="*/ 0 w 9"/>
                <a:gd name="T13" fmla="*/ 0 h 3"/>
                <a:gd name="T14" fmla="*/ 0 w 9"/>
                <a:gd name="T15" fmla="*/ 0 h 3"/>
                <a:gd name="T16" fmla="*/ 0 w 9"/>
                <a:gd name="T17" fmla="*/ 0 h 3"/>
                <a:gd name="T18" fmla="*/ 0 w 9"/>
                <a:gd name="T19" fmla="*/ 0 h 3"/>
                <a:gd name="T20" fmla="*/ 0 w 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3">
                  <a:moveTo>
                    <a:pt x="0" y="3"/>
                  </a:moveTo>
                  <a:lnTo>
                    <a:pt x="0" y="2"/>
                  </a:lnTo>
                  <a:lnTo>
                    <a:pt x="1" y="2"/>
                  </a:lnTo>
                  <a:lnTo>
                    <a:pt x="2" y="2"/>
                  </a:lnTo>
                  <a:lnTo>
                    <a:pt x="3" y="2"/>
                  </a:lnTo>
                  <a:lnTo>
                    <a:pt x="4" y="2"/>
                  </a:lnTo>
                  <a:lnTo>
                    <a:pt x="5" y="2"/>
                  </a:lnTo>
                  <a:lnTo>
                    <a:pt x="6" y="1"/>
                  </a:lnTo>
                  <a:lnTo>
                    <a:pt x="7" y="1"/>
                  </a:lnTo>
                  <a:lnTo>
                    <a:pt x="8" y="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18" name="Line 555"/>
            <p:cNvSpPr>
              <a:spLocks noChangeShapeType="1"/>
            </p:cNvSpPr>
            <p:nvPr/>
          </p:nvSpPr>
          <p:spPr bwMode="auto">
            <a:xfrm flipV="1">
              <a:off x="4423" y="3226"/>
              <a:ext cx="0"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19" name="Freeform 556"/>
            <p:cNvSpPr>
              <a:spLocks/>
            </p:cNvSpPr>
            <p:nvPr/>
          </p:nvSpPr>
          <p:spPr bwMode="auto">
            <a:xfrm>
              <a:off x="4612" y="3269"/>
              <a:ext cx="66" cy="10"/>
            </a:xfrm>
            <a:custGeom>
              <a:avLst/>
              <a:gdLst>
                <a:gd name="T0" fmla="*/ 2 w 203"/>
                <a:gd name="T1" fmla="*/ 0 h 40"/>
                <a:gd name="T2" fmla="*/ 2 w 203"/>
                <a:gd name="T3" fmla="*/ 0 h 40"/>
                <a:gd name="T4" fmla="*/ 2 w 203"/>
                <a:gd name="T5" fmla="*/ 0 h 40"/>
                <a:gd name="T6" fmla="*/ 2 w 203"/>
                <a:gd name="T7" fmla="*/ 0 h 40"/>
                <a:gd name="T8" fmla="*/ 2 w 203"/>
                <a:gd name="T9" fmla="*/ 0 h 40"/>
                <a:gd name="T10" fmla="*/ 1 w 203"/>
                <a:gd name="T11" fmla="*/ 0 h 40"/>
                <a:gd name="T12" fmla="*/ 1 w 203"/>
                <a:gd name="T13" fmla="*/ 0 h 40"/>
                <a:gd name="T14" fmla="*/ 1 w 203"/>
                <a:gd name="T15" fmla="*/ 0 h 40"/>
                <a:gd name="T16" fmla="*/ 1 w 203"/>
                <a:gd name="T17" fmla="*/ 0 h 40"/>
                <a:gd name="T18" fmla="*/ 1 w 203"/>
                <a:gd name="T19" fmla="*/ 0 h 40"/>
                <a:gd name="T20" fmla="*/ 1 w 203"/>
                <a:gd name="T21" fmla="*/ 0 h 40"/>
                <a:gd name="T22" fmla="*/ 1 w 203"/>
                <a:gd name="T23" fmla="*/ 0 h 40"/>
                <a:gd name="T24" fmla="*/ 1 w 203"/>
                <a:gd name="T25" fmla="*/ 0 h 40"/>
                <a:gd name="T26" fmla="*/ 0 w 203"/>
                <a:gd name="T27" fmla="*/ 0 h 40"/>
                <a:gd name="T28" fmla="*/ 0 w 203"/>
                <a:gd name="T29" fmla="*/ 0 h 40"/>
                <a:gd name="T30" fmla="*/ 0 w 203"/>
                <a:gd name="T31" fmla="*/ 0 h 40"/>
                <a:gd name="T32" fmla="*/ 0 w 203"/>
                <a:gd name="T33" fmla="*/ 0 h 40"/>
                <a:gd name="T34" fmla="*/ 0 w 203"/>
                <a:gd name="T35" fmla="*/ 0 h 40"/>
                <a:gd name="T36" fmla="*/ 0 w 203"/>
                <a:gd name="T37" fmla="*/ 0 h 40"/>
                <a:gd name="T38" fmla="*/ 0 w 203"/>
                <a:gd name="T39" fmla="*/ 0 h 40"/>
                <a:gd name="T40" fmla="*/ 0 w 203"/>
                <a:gd name="T41" fmla="*/ 0 h 40"/>
                <a:gd name="T42" fmla="*/ 0 w 203"/>
                <a:gd name="T43" fmla="*/ 0 h 40"/>
                <a:gd name="T44" fmla="*/ 0 w 203"/>
                <a:gd name="T45" fmla="*/ 0 h 40"/>
                <a:gd name="T46" fmla="*/ 0 w 203"/>
                <a:gd name="T47" fmla="*/ 0 h 40"/>
                <a:gd name="T48" fmla="*/ 0 w 203"/>
                <a:gd name="T49" fmla="*/ 0 h 40"/>
                <a:gd name="T50" fmla="*/ 0 w 203"/>
                <a:gd name="T51" fmla="*/ 0 h 40"/>
                <a:gd name="T52" fmla="*/ 0 w 203"/>
                <a:gd name="T53" fmla="*/ 0 h 40"/>
                <a:gd name="T54" fmla="*/ 0 w 203"/>
                <a:gd name="T55" fmla="*/ 0 h 40"/>
                <a:gd name="T56" fmla="*/ 0 w 203"/>
                <a:gd name="T57" fmla="*/ 0 h 40"/>
                <a:gd name="T58" fmla="*/ 0 w 203"/>
                <a:gd name="T59" fmla="*/ 0 h 40"/>
                <a:gd name="T60" fmla="*/ 0 w 203"/>
                <a:gd name="T61" fmla="*/ 0 h 40"/>
                <a:gd name="T62" fmla="*/ 0 w 203"/>
                <a:gd name="T63" fmla="*/ 0 h 40"/>
                <a:gd name="T64" fmla="*/ 0 w 203"/>
                <a:gd name="T65" fmla="*/ 0 h 40"/>
                <a:gd name="T66" fmla="*/ 0 w 203"/>
                <a:gd name="T67" fmla="*/ 0 h 40"/>
                <a:gd name="T68" fmla="*/ 0 w 203"/>
                <a:gd name="T69" fmla="*/ 0 h 40"/>
                <a:gd name="T70" fmla="*/ 0 w 203"/>
                <a:gd name="T71" fmla="*/ 0 h 40"/>
                <a:gd name="T72" fmla="*/ 1 w 203"/>
                <a:gd name="T73" fmla="*/ 0 h 40"/>
                <a:gd name="T74" fmla="*/ 1 w 203"/>
                <a:gd name="T75" fmla="*/ 0 h 40"/>
                <a:gd name="T76" fmla="*/ 1 w 203"/>
                <a:gd name="T77" fmla="*/ 0 h 40"/>
                <a:gd name="T78" fmla="*/ 1 w 203"/>
                <a:gd name="T79" fmla="*/ 0 h 40"/>
                <a:gd name="T80" fmla="*/ 1 w 203"/>
                <a:gd name="T81" fmla="*/ 0 h 40"/>
                <a:gd name="T82" fmla="*/ 1 w 203"/>
                <a:gd name="T83" fmla="*/ 0 h 40"/>
                <a:gd name="T84" fmla="*/ 1 w 203"/>
                <a:gd name="T85" fmla="*/ 0 h 40"/>
                <a:gd name="T86" fmla="*/ 1 w 203"/>
                <a:gd name="T87" fmla="*/ 0 h 40"/>
                <a:gd name="T88" fmla="*/ 2 w 203"/>
                <a:gd name="T89" fmla="*/ 0 h 40"/>
                <a:gd name="T90" fmla="*/ 2 w 203"/>
                <a:gd name="T91" fmla="*/ 0 h 40"/>
                <a:gd name="T92" fmla="*/ 2 w 203"/>
                <a:gd name="T93" fmla="*/ 0 h 40"/>
                <a:gd name="T94" fmla="*/ 2 w 203"/>
                <a:gd name="T95" fmla="*/ 0 h 40"/>
                <a:gd name="T96" fmla="*/ 2 w 203"/>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3" h="40">
                  <a:moveTo>
                    <a:pt x="203" y="20"/>
                  </a:moveTo>
                  <a:lnTo>
                    <a:pt x="184" y="15"/>
                  </a:lnTo>
                  <a:lnTo>
                    <a:pt x="166" y="11"/>
                  </a:lnTo>
                  <a:lnTo>
                    <a:pt x="150" y="9"/>
                  </a:lnTo>
                  <a:lnTo>
                    <a:pt x="134" y="6"/>
                  </a:lnTo>
                  <a:lnTo>
                    <a:pt x="120" y="4"/>
                  </a:lnTo>
                  <a:lnTo>
                    <a:pt x="107" y="2"/>
                  </a:lnTo>
                  <a:lnTo>
                    <a:pt x="95" y="1"/>
                  </a:lnTo>
                  <a:lnTo>
                    <a:pt x="84" y="1"/>
                  </a:lnTo>
                  <a:lnTo>
                    <a:pt x="73" y="0"/>
                  </a:lnTo>
                  <a:lnTo>
                    <a:pt x="64" y="0"/>
                  </a:lnTo>
                  <a:lnTo>
                    <a:pt x="55" y="0"/>
                  </a:lnTo>
                  <a:lnTo>
                    <a:pt x="47" y="0"/>
                  </a:lnTo>
                  <a:lnTo>
                    <a:pt x="40" y="0"/>
                  </a:lnTo>
                  <a:lnTo>
                    <a:pt x="33" y="0"/>
                  </a:lnTo>
                  <a:lnTo>
                    <a:pt x="27" y="0"/>
                  </a:lnTo>
                  <a:lnTo>
                    <a:pt x="22" y="1"/>
                  </a:lnTo>
                  <a:lnTo>
                    <a:pt x="16" y="1"/>
                  </a:lnTo>
                  <a:lnTo>
                    <a:pt x="12" y="2"/>
                  </a:lnTo>
                  <a:lnTo>
                    <a:pt x="8" y="5"/>
                  </a:lnTo>
                  <a:lnTo>
                    <a:pt x="5" y="8"/>
                  </a:lnTo>
                  <a:lnTo>
                    <a:pt x="3" y="10"/>
                  </a:lnTo>
                  <a:lnTo>
                    <a:pt x="2" y="13"/>
                  </a:lnTo>
                  <a:lnTo>
                    <a:pt x="1" y="17"/>
                  </a:lnTo>
                  <a:lnTo>
                    <a:pt x="0" y="20"/>
                  </a:lnTo>
                  <a:lnTo>
                    <a:pt x="1" y="23"/>
                  </a:lnTo>
                  <a:lnTo>
                    <a:pt x="2" y="27"/>
                  </a:lnTo>
                  <a:lnTo>
                    <a:pt x="3" y="29"/>
                  </a:lnTo>
                  <a:lnTo>
                    <a:pt x="6" y="32"/>
                  </a:lnTo>
                  <a:lnTo>
                    <a:pt x="9" y="35"/>
                  </a:lnTo>
                  <a:lnTo>
                    <a:pt x="12" y="37"/>
                  </a:lnTo>
                  <a:lnTo>
                    <a:pt x="17" y="38"/>
                  </a:lnTo>
                  <a:lnTo>
                    <a:pt x="23" y="40"/>
                  </a:lnTo>
                  <a:lnTo>
                    <a:pt x="28" y="40"/>
                  </a:lnTo>
                  <a:lnTo>
                    <a:pt x="34" y="40"/>
                  </a:lnTo>
                  <a:lnTo>
                    <a:pt x="40" y="40"/>
                  </a:lnTo>
                  <a:lnTo>
                    <a:pt x="47" y="40"/>
                  </a:lnTo>
                  <a:lnTo>
                    <a:pt x="55" y="40"/>
                  </a:lnTo>
                  <a:lnTo>
                    <a:pt x="65" y="40"/>
                  </a:lnTo>
                  <a:lnTo>
                    <a:pt x="74" y="38"/>
                  </a:lnTo>
                  <a:lnTo>
                    <a:pt x="84" y="38"/>
                  </a:lnTo>
                  <a:lnTo>
                    <a:pt x="95" y="37"/>
                  </a:lnTo>
                  <a:lnTo>
                    <a:pt x="108" y="36"/>
                  </a:lnTo>
                  <a:lnTo>
                    <a:pt x="121" y="35"/>
                  </a:lnTo>
                  <a:lnTo>
                    <a:pt x="135" y="32"/>
                  </a:lnTo>
                  <a:lnTo>
                    <a:pt x="150" y="29"/>
                  </a:lnTo>
                  <a:lnTo>
                    <a:pt x="166" y="27"/>
                  </a:lnTo>
                  <a:lnTo>
                    <a:pt x="184" y="23"/>
                  </a:lnTo>
                  <a:lnTo>
                    <a:pt x="203" y="20"/>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20" name="Freeform 557"/>
            <p:cNvSpPr>
              <a:spLocks/>
            </p:cNvSpPr>
            <p:nvPr/>
          </p:nvSpPr>
          <p:spPr bwMode="auto">
            <a:xfrm>
              <a:off x="3569" y="3276"/>
              <a:ext cx="15" cy="13"/>
            </a:xfrm>
            <a:custGeom>
              <a:avLst/>
              <a:gdLst>
                <a:gd name="T0" fmla="*/ 0 w 44"/>
                <a:gd name="T1" fmla="*/ 0 h 54"/>
                <a:gd name="T2" fmla="*/ 1 w 44"/>
                <a:gd name="T3" fmla="*/ 0 h 54"/>
                <a:gd name="T4" fmla="*/ 1 w 44"/>
                <a:gd name="T5" fmla="*/ 0 h 54"/>
                <a:gd name="T6" fmla="*/ 0 w 44"/>
                <a:gd name="T7" fmla="*/ 0 h 54"/>
                <a:gd name="T8" fmla="*/ 0 w 44"/>
                <a:gd name="T9" fmla="*/ 0 h 54"/>
                <a:gd name="T10" fmla="*/ 0 w 44"/>
                <a:gd name="T11" fmla="*/ 0 h 54"/>
                <a:gd name="T12" fmla="*/ 0 w 44"/>
                <a:gd name="T13" fmla="*/ 0 h 54"/>
                <a:gd name="T14" fmla="*/ 0 w 44"/>
                <a:gd name="T15" fmla="*/ 0 h 54"/>
                <a:gd name="T16" fmla="*/ 0 w 44"/>
                <a:gd name="T17" fmla="*/ 0 h 54"/>
                <a:gd name="T18" fmla="*/ 0 w 44"/>
                <a:gd name="T19" fmla="*/ 0 h 54"/>
                <a:gd name="T20" fmla="*/ 0 w 44"/>
                <a:gd name="T21" fmla="*/ 0 h 54"/>
                <a:gd name="T22" fmla="*/ 0 w 44"/>
                <a:gd name="T23" fmla="*/ 0 h 54"/>
                <a:gd name="T24" fmla="*/ 0 w 44"/>
                <a:gd name="T25" fmla="*/ 0 h 54"/>
                <a:gd name="T26" fmla="*/ 0 w 44"/>
                <a:gd name="T27" fmla="*/ 0 h 54"/>
                <a:gd name="T28" fmla="*/ 0 w 44"/>
                <a:gd name="T29" fmla="*/ 0 h 54"/>
                <a:gd name="T30" fmla="*/ 0 w 44"/>
                <a:gd name="T31" fmla="*/ 0 h 54"/>
                <a:gd name="T32" fmla="*/ 0 w 44"/>
                <a:gd name="T33" fmla="*/ 0 h 54"/>
                <a:gd name="T34" fmla="*/ 0 w 44"/>
                <a:gd name="T35" fmla="*/ 0 h 54"/>
                <a:gd name="T36" fmla="*/ 0 w 44"/>
                <a:gd name="T37" fmla="*/ 0 h 54"/>
                <a:gd name="T38" fmla="*/ 0 w 44"/>
                <a:gd name="T39" fmla="*/ 0 h 54"/>
                <a:gd name="T40" fmla="*/ 0 w 44"/>
                <a:gd name="T41" fmla="*/ 0 h 54"/>
                <a:gd name="T42" fmla="*/ 0 w 44"/>
                <a:gd name="T43" fmla="*/ 0 h 54"/>
                <a:gd name="T44" fmla="*/ 0 w 44"/>
                <a:gd name="T45" fmla="*/ 0 h 54"/>
                <a:gd name="T46" fmla="*/ 0 w 44"/>
                <a:gd name="T47" fmla="*/ 0 h 54"/>
                <a:gd name="T48" fmla="*/ 0 w 44"/>
                <a:gd name="T49" fmla="*/ 0 h 54"/>
                <a:gd name="T50" fmla="*/ 0 w 44"/>
                <a:gd name="T51" fmla="*/ 0 h 54"/>
                <a:gd name="T52" fmla="*/ 0 w 44"/>
                <a:gd name="T53" fmla="*/ 0 h 54"/>
                <a:gd name="T54" fmla="*/ 0 w 44"/>
                <a:gd name="T55" fmla="*/ 0 h 54"/>
                <a:gd name="T56" fmla="*/ 0 w 44"/>
                <a:gd name="T57" fmla="*/ 0 h 54"/>
                <a:gd name="T58" fmla="*/ 0 w 44"/>
                <a:gd name="T59" fmla="*/ 0 h 54"/>
                <a:gd name="T60" fmla="*/ 0 w 44"/>
                <a:gd name="T61" fmla="*/ 0 h 54"/>
                <a:gd name="T62" fmla="*/ 0 w 44"/>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54">
                  <a:moveTo>
                    <a:pt x="29" y="54"/>
                  </a:moveTo>
                  <a:lnTo>
                    <a:pt x="44" y="31"/>
                  </a:lnTo>
                  <a:lnTo>
                    <a:pt x="41" y="27"/>
                  </a:lnTo>
                  <a:lnTo>
                    <a:pt x="39" y="24"/>
                  </a:lnTo>
                  <a:lnTo>
                    <a:pt x="37" y="22"/>
                  </a:lnTo>
                  <a:lnTo>
                    <a:pt x="35" y="19"/>
                  </a:lnTo>
                  <a:lnTo>
                    <a:pt x="33" y="17"/>
                  </a:lnTo>
                  <a:lnTo>
                    <a:pt x="32" y="14"/>
                  </a:lnTo>
                  <a:lnTo>
                    <a:pt x="31" y="11"/>
                  </a:lnTo>
                  <a:lnTo>
                    <a:pt x="30" y="9"/>
                  </a:lnTo>
                  <a:lnTo>
                    <a:pt x="30" y="6"/>
                  </a:lnTo>
                  <a:lnTo>
                    <a:pt x="29" y="5"/>
                  </a:lnTo>
                  <a:lnTo>
                    <a:pt x="29" y="4"/>
                  </a:lnTo>
                  <a:lnTo>
                    <a:pt x="29" y="2"/>
                  </a:lnTo>
                  <a:lnTo>
                    <a:pt x="29" y="1"/>
                  </a:lnTo>
                  <a:lnTo>
                    <a:pt x="29" y="0"/>
                  </a:lnTo>
                  <a:lnTo>
                    <a:pt x="1" y="0"/>
                  </a:lnTo>
                  <a:lnTo>
                    <a:pt x="0" y="0"/>
                  </a:lnTo>
                  <a:lnTo>
                    <a:pt x="0" y="1"/>
                  </a:lnTo>
                  <a:lnTo>
                    <a:pt x="0" y="4"/>
                  </a:lnTo>
                  <a:lnTo>
                    <a:pt x="0" y="6"/>
                  </a:lnTo>
                  <a:lnTo>
                    <a:pt x="1" y="9"/>
                  </a:lnTo>
                  <a:lnTo>
                    <a:pt x="1" y="11"/>
                  </a:lnTo>
                  <a:lnTo>
                    <a:pt x="2" y="15"/>
                  </a:lnTo>
                  <a:lnTo>
                    <a:pt x="3" y="19"/>
                  </a:lnTo>
                  <a:lnTo>
                    <a:pt x="5" y="24"/>
                  </a:lnTo>
                  <a:lnTo>
                    <a:pt x="7" y="28"/>
                  </a:lnTo>
                  <a:lnTo>
                    <a:pt x="10" y="33"/>
                  </a:lnTo>
                  <a:lnTo>
                    <a:pt x="13" y="37"/>
                  </a:lnTo>
                  <a:lnTo>
                    <a:pt x="17" y="42"/>
                  </a:lnTo>
                  <a:lnTo>
                    <a:pt x="23" y="47"/>
                  </a:lnTo>
                  <a:lnTo>
                    <a:pt x="29" y="5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1" name="Freeform 558"/>
            <p:cNvSpPr>
              <a:spLocks/>
            </p:cNvSpPr>
            <p:nvPr/>
          </p:nvSpPr>
          <p:spPr bwMode="auto">
            <a:xfrm>
              <a:off x="3582" y="3285"/>
              <a:ext cx="9" cy="10"/>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0">
                  <a:moveTo>
                    <a:pt x="0" y="24"/>
                  </a:moveTo>
                  <a:lnTo>
                    <a:pt x="29" y="40"/>
                  </a:lnTo>
                  <a:lnTo>
                    <a:pt x="29" y="9"/>
                  </a:lnTo>
                  <a:lnTo>
                    <a:pt x="15" y="0"/>
                  </a:lnTo>
                  <a:lnTo>
                    <a:pt x="0" y="24"/>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2" name="Freeform 559"/>
            <p:cNvSpPr>
              <a:spLocks/>
            </p:cNvSpPr>
            <p:nvPr/>
          </p:nvSpPr>
          <p:spPr bwMode="auto">
            <a:xfrm>
              <a:off x="3593" y="3288"/>
              <a:ext cx="7" cy="8"/>
            </a:xfrm>
            <a:custGeom>
              <a:avLst/>
              <a:gdLst>
                <a:gd name="T0" fmla="*/ 0 w 18"/>
                <a:gd name="T1" fmla="*/ 0 h 30"/>
                <a:gd name="T2" fmla="*/ 0 w 18"/>
                <a:gd name="T3" fmla="*/ 0 h 30"/>
                <a:gd name="T4" fmla="*/ 0 w 18"/>
                <a:gd name="T5" fmla="*/ 0 h 30"/>
                <a:gd name="T6" fmla="*/ 0 w 18"/>
                <a:gd name="T7" fmla="*/ 0 h 30"/>
                <a:gd name="T8" fmla="*/ 0 w 18"/>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0"/>
                  </a:moveTo>
                  <a:lnTo>
                    <a:pt x="0" y="30"/>
                  </a:lnTo>
                  <a:lnTo>
                    <a:pt x="18" y="30"/>
                  </a:lnTo>
                  <a:lnTo>
                    <a:pt x="18" y="8"/>
                  </a:lnTo>
                  <a:lnTo>
                    <a:pt x="0" y="0"/>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3" name="Freeform 560"/>
            <p:cNvSpPr>
              <a:spLocks/>
            </p:cNvSpPr>
            <p:nvPr/>
          </p:nvSpPr>
          <p:spPr bwMode="auto">
            <a:xfrm>
              <a:off x="3620" y="3289"/>
              <a:ext cx="9" cy="13"/>
            </a:xfrm>
            <a:custGeom>
              <a:avLst/>
              <a:gdLst>
                <a:gd name="T0" fmla="*/ 0 w 30"/>
                <a:gd name="T1" fmla="*/ 0 h 56"/>
                <a:gd name="T2" fmla="*/ 0 w 30"/>
                <a:gd name="T3" fmla="*/ 0 h 56"/>
                <a:gd name="T4" fmla="*/ 0 w 30"/>
                <a:gd name="T5" fmla="*/ 0 h 56"/>
                <a:gd name="T6" fmla="*/ 0 w 30"/>
                <a:gd name="T7" fmla="*/ 0 h 56"/>
                <a:gd name="T8" fmla="*/ 0 w 30"/>
                <a:gd name="T9" fmla="*/ 0 h 56"/>
                <a:gd name="T10" fmla="*/ 0 w 30"/>
                <a:gd name="T11" fmla="*/ 0 h 56"/>
                <a:gd name="T12" fmla="*/ 0 w 30"/>
                <a:gd name="T13" fmla="*/ 0 h 56"/>
                <a:gd name="T14" fmla="*/ 0 w 30"/>
                <a:gd name="T15" fmla="*/ 0 h 56"/>
                <a:gd name="T16" fmla="*/ 0 w 30"/>
                <a:gd name="T17" fmla="*/ 0 h 56"/>
                <a:gd name="T18" fmla="*/ 0 w 30"/>
                <a:gd name="T19" fmla="*/ 0 h 56"/>
                <a:gd name="T20" fmla="*/ 0 w 30"/>
                <a:gd name="T21" fmla="*/ 0 h 56"/>
                <a:gd name="T22" fmla="*/ 0 w 30"/>
                <a:gd name="T23" fmla="*/ 0 h 56"/>
                <a:gd name="T24" fmla="*/ 0 w 30"/>
                <a:gd name="T25" fmla="*/ 0 h 56"/>
                <a:gd name="T26" fmla="*/ 0 w 30"/>
                <a:gd name="T27" fmla="*/ 0 h 56"/>
                <a:gd name="T28" fmla="*/ 0 w 30"/>
                <a:gd name="T29" fmla="*/ 0 h 56"/>
                <a:gd name="T30" fmla="*/ 0 w 30"/>
                <a:gd name="T31" fmla="*/ 0 h 56"/>
                <a:gd name="T32" fmla="*/ 0 w 30"/>
                <a:gd name="T33" fmla="*/ 0 h 56"/>
                <a:gd name="T34" fmla="*/ 0 w 30"/>
                <a:gd name="T35" fmla="*/ 0 h 56"/>
                <a:gd name="T36" fmla="*/ 0 w 30"/>
                <a:gd name="T37" fmla="*/ 0 h 56"/>
                <a:gd name="T38" fmla="*/ 0 w 30"/>
                <a:gd name="T39" fmla="*/ 0 h 56"/>
                <a:gd name="T40" fmla="*/ 0 w 30"/>
                <a:gd name="T41" fmla="*/ 0 h 56"/>
                <a:gd name="T42" fmla="*/ 0 w 30"/>
                <a:gd name="T43" fmla="*/ 0 h 56"/>
                <a:gd name="T44" fmla="*/ 0 w 30"/>
                <a:gd name="T45" fmla="*/ 0 h 56"/>
                <a:gd name="T46" fmla="*/ 0 w 30"/>
                <a:gd name="T47" fmla="*/ 0 h 56"/>
                <a:gd name="T48" fmla="*/ 0 w 30"/>
                <a:gd name="T49" fmla="*/ 0 h 56"/>
                <a:gd name="T50" fmla="*/ 0 w 30"/>
                <a:gd name="T51" fmla="*/ 0 h 56"/>
                <a:gd name="T52" fmla="*/ 0 w 30"/>
                <a:gd name="T53" fmla="*/ 0 h 56"/>
                <a:gd name="T54" fmla="*/ 0 w 30"/>
                <a:gd name="T55" fmla="*/ 0 h 56"/>
                <a:gd name="T56" fmla="*/ 0 w 30"/>
                <a:gd name="T57" fmla="*/ 0 h 56"/>
                <a:gd name="T58" fmla="*/ 0 w 30"/>
                <a:gd name="T59" fmla="*/ 0 h 56"/>
                <a:gd name="T60" fmla="*/ 0 w 30"/>
                <a:gd name="T61" fmla="*/ 0 h 56"/>
                <a:gd name="T62" fmla="*/ 0 w 30"/>
                <a:gd name="T63" fmla="*/ 0 h 56"/>
                <a:gd name="T64" fmla="*/ 0 w 30"/>
                <a:gd name="T65" fmla="*/ 0 h 56"/>
                <a:gd name="T66" fmla="*/ 0 w 30"/>
                <a:gd name="T67" fmla="*/ 0 h 56"/>
                <a:gd name="T68" fmla="*/ 0 w 30"/>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 h="56">
                  <a:moveTo>
                    <a:pt x="30" y="52"/>
                  </a:moveTo>
                  <a:lnTo>
                    <a:pt x="29" y="52"/>
                  </a:lnTo>
                  <a:lnTo>
                    <a:pt x="29" y="53"/>
                  </a:lnTo>
                  <a:lnTo>
                    <a:pt x="29" y="54"/>
                  </a:lnTo>
                  <a:lnTo>
                    <a:pt x="28" y="54"/>
                  </a:lnTo>
                  <a:lnTo>
                    <a:pt x="28" y="56"/>
                  </a:lnTo>
                  <a:lnTo>
                    <a:pt x="27" y="56"/>
                  </a:lnTo>
                  <a:lnTo>
                    <a:pt x="26" y="56"/>
                  </a:lnTo>
                  <a:lnTo>
                    <a:pt x="4" y="50"/>
                  </a:lnTo>
                  <a:lnTo>
                    <a:pt x="3" y="49"/>
                  </a:lnTo>
                  <a:lnTo>
                    <a:pt x="2" y="49"/>
                  </a:lnTo>
                  <a:lnTo>
                    <a:pt x="1" y="49"/>
                  </a:lnTo>
                  <a:lnTo>
                    <a:pt x="1" y="48"/>
                  </a:lnTo>
                  <a:lnTo>
                    <a:pt x="0" y="48"/>
                  </a:lnTo>
                  <a:lnTo>
                    <a:pt x="0" y="47"/>
                  </a:lnTo>
                  <a:lnTo>
                    <a:pt x="0" y="45"/>
                  </a:lnTo>
                  <a:lnTo>
                    <a:pt x="0" y="5"/>
                  </a:lnTo>
                  <a:lnTo>
                    <a:pt x="0" y="4"/>
                  </a:lnTo>
                  <a:lnTo>
                    <a:pt x="0" y="3"/>
                  </a:lnTo>
                  <a:lnTo>
                    <a:pt x="0" y="2"/>
                  </a:lnTo>
                  <a:lnTo>
                    <a:pt x="1" y="2"/>
                  </a:lnTo>
                  <a:lnTo>
                    <a:pt x="1" y="0"/>
                  </a:lnTo>
                  <a:lnTo>
                    <a:pt x="2" y="0"/>
                  </a:lnTo>
                  <a:lnTo>
                    <a:pt x="3" y="0"/>
                  </a:lnTo>
                  <a:lnTo>
                    <a:pt x="4" y="2"/>
                  </a:lnTo>
                  <a:lnTo>
                    <a:pt x="26" y="7"/>
                  </a:lnTo>
                  <a:lnTo>
                    <a:pt x="27" y="7"/>
                  </a:lnTo>
                  <a:lnTo>
                    <a:pt x="27" y="8"/>
                  </a:lnTo>
                  <a:lnTo>
                    <a:pt x="28" y="8"/>
                  </a:lnTo>
                  <a:lnTo>
                    <a:pt x="28" y="9"/>
                  </a:lnTo>
                  <a:lnTo>
                    <a:pt x="29" y="9"/>
                  </a:lnTo>
                  <a:lnTo>
                    <a:pt x="29" y="11"/>
                  </a:lnTo>
                  <a:lnTo>
                    <a:pt x="29" y="12"/>
                  </a:lnTo>
                  <a:lnTo>
                    <a:pt x="30" y="13"/>
                  </a:lnTo>
                  <a:lnTo>
                    <a:pt x="30" y="52"/>
                  </a:lnTo>
                  <a:close/>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24" name="Freeform 561"/>
            <p:cNvSpPr>
              <a:spLocks/>
            </p:cNvSpPr>
            <p:nvPr/>
          </p:nvSpPr>
          <p:spPr bwMode="auto">
            <a:xfrm>
              <a:off x="3684" y="3305"/>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5" name="Freeform 562"/>
            <p:cNvSpPr>
              <a:spLocks/>
            </p:cNvSpPr>
            <p:nvPr/>
          </p:nvSpPr>
          <p:spPr bwMode="auto">
            <a:xfrm>
              <a:off x="3692" y="3305"/>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w 18"/>
                <a:gd name="T67" fmla="*/ 0 h 13"/>
                <a:gd name="T68" fmla="*/ 0 w 18"/>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13">
                  <a:moveTo>
                    <a:pt x="18" y="8"/>
                  </a:moveTo>
                  <a:lnTo>
                    <a:pt x="17" y="8"/>
                  </a:lnTo>
                  <a:lnTo>
                    <a:pt x="17" y="9"/>
                  </a:lnTo>
                  <a:lnTo>
                    <a:pt x="17" y="10"/>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6" name="Freeform 563"/>
            <p:cNvSpPr>
              <a:spLocks/>
            </p:cNvSpPr>
            <p:nvPr/>
          </p:nvSpPr>
          <p:spPr bwMode="auto">
            <a:xfrm>
              <a:off x="3703" y="3305"/>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w 17"/>
                <a:gd name="T67" fmla="*/ 0 h 13"/>
                <a:gd name="T68" fmla="*/ 0 w 17"/>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7" name="Freeform 564"/>
            <p:cNvSpPr>
              <a:spLocks/>
            </p:cNvSpPr>
            <p:nvPr/>
          </p:nvSpPr>
          <p:spPr bwMode="auto">
            <a:xfrm>
              <a:off x="3712" y="3305"/>
              <a:ext cx="5" cy="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w 19"/>
                <a:gd name="T27" fmla="*/ 0 h 13"/>
                <a:gd name="T28" fmla="*/ 0 w 19"/>
                <a:gd name="T29" fmla="*/ 0 h 13"/>
                <a:gd name="T30" fmla="*/ 0 w 19"/>
                <a:gd name="T31" fmla="*/ 0 h 13"/>
                <a:gd name="T32" fmla="*/ 0 w 19"/>
                <a:gd name="T33" fmla="*/ 0 h 13"/>
                <a:gd name="T34" fmla="*/ 0 w 19"/>
                <a:gd name="T35" fmla="*/ 0 h 13"/>
                <a:gd name="T36" fmla="*/ 0 w 19"/>
                <a:gd name="T37" fmla="*/ 0 h 13"/>
                <a:gd name="T38" fmla="*/ 0 w 19"/>
                <a:gd name="T39" fmla="*/ 0 h 13"/>
                <a:gd name="T40" fmla="*/ 0 w 19"/>
                <a:gd name="T41" fmla="*/ 0 h 13"/>
                <a:gd name="T42" fmla="*/ 0 w 19"/>
                <a:gd name="T43" fmla="*/ 0 h 13"/>
                <a:gd name="T44" fmla="*/ 0 w 19"/>
                <a:gd name="T45" fmla="*/ 0 h 13"/>
                <a:gd name="T46" fmla="*/ 0 w 19"/>
                <a:gd name="T47" fmla="*/ 0 h 13"/>
                <a:gd name="T48" fmla="*/ 0 w 19"/>
                <a:gd name="T49" fmla="*/ 0 h 13"/>
                <a:gd name="T50" fmla="*/ 0 w 19"/>
                <a:gd name="T51" fmla="*/ 0 h 13"/>
                <a:gd name="T52" fmla="*/ 0 w 19"/>
                <a:gd name="T53" fmla="*/ 0 h 13"/>
                <a:gd name="T54" fmla="*/ 0 w 19"/>
                <a:gd name="T55" fmla="*/ 0 h 13"/>
                <a:gd name="T56" fmla="*/ 0 w 19"/>
                <a:gd name="T57" fmla="*/ 0 h 13"/>
                <a:gd name="T58" fmla="*/ 0 w 19"/>
                <a:gd name="T59" fmla="*/ 0 h 13"/>
                <a:gd name="T60" fmla="*/ 0 w 19"/>
                <a:gd name="T61" fmla="*/ 0 h 13"/>
                <a:gd name="T62" fmla="*/ 0 w 19"/>
                <a:gd name="T63" fmla="*/ 0 h 13"/>
                <a:gd name="T64" fmla="*/ 0 w 19"/>
                <a:gd name="T65" fmla="*/ 0 h 13"/>
                <a:gd name="T66" fmla="*/ 0 w 19"/>
                <a:gd name="T67" fmla="*/ 0 h 13"/>
                <a:gd name="T68" fmla="*/ 0 w 19"/>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13">
                  <a:moveTo>
                    <a:pt x="19" y="8"/>
                  </a:moveTo>
                  <a:lnTo>
                    <a:pt x="18" y="8"/>
                  </a:lnTo>
                  <a:lnTo>
                    <a:pt x="18" y="9"/>
                  </a:lnTo>
                  <a:lnTo>
                    <a:pt x="18" y="10"/>
                  </a:lnTo>
                  <a:lnTo>
                    <a:pt x="17" y="10"/>
                  </a:lnTo>
                  <a:lnTo>
                    <a:pt x="17" y="11"/>
                  </a:lnTo>
                  <a:lnTo>
                    <a:pt x="16" y="11"/>
                  </a:lnTo>
                  <a:lnTo>
                    <a:pt x="15" y="11"/>
                  </a:lnTo>
                  <a:lnTo>
                    <a:pt x="15"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5" y="0"/>
                  </a:lnTo>
                  <a:lnTo>
                    <a:pt x="16" y="0"/>
                  </a:lnTo>
                  <a:lnTo>
                    <a:pt x="17" y="0"/>
                  </a:lnTo>
                  <a:lnTo>
                    <a:pt x="17" y="1"/>
                  </a:lnTo>
                  <a:lnTo>
                    <a:pt x="18" y="1"/>
                  </a:lnTo>
                  <a:lnTo>
                    <a:pt x="18" y="2"/>
                  </a:lnTo>
                  <a:lnTo>
                    <a:pt x="18" y="4"/>
                  </a:lnTo>
                  <a:lnTo>
                    <a:pt x="19" y="5"/>
                  </a:lnTo>
                  <a:lnTo>
                    <a:pt x="19"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8" name="Freeform 565"/>
            <p:cNvSpPr>
              <a:spLocks/>
            </p:cNvSpPr>
            <p:nvPr/>
          </p:nvSpPr>
          <p:spPr bwMode="auto">
            <a:xfrm>
              <a:off x="3722" y="3305"/>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29" name="Freeform 566"/>
            <p:cNvSpPr>
              <a:spLocks/>
            </p:cNvSpPr>
            <p:nvPr/>
          </p:nvSpPr>
          <p:spPr bwMode="auto">
            <a:xfrm>
              <a:off x="3731" y="3305"/>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30" name="Freeform 567"/>
            <p:cNvSpPr>
              <a:spLocks/>
            </p:cNvSpPr>
            <p:nvPr/>
          </p:nvSpPr>
          <p:spPr bwMode="auto">
            <a:xfrm>
              <a:off x="3740" y="3305"/>
              <a:ext cx="6"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w 18"/>
                <a:gd name="T67" fmla="*/ 0 h 13"/>
                <a:gd name="T68" fmla="*/ 0 w 18"/>
                <a:gd name="T69" fmla="*/ 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13">
                  <a:moveTo>
                    <a:pt x="18" y="8"/>
                  </a:moveTo>
                  <a:lnTo>
                    <a:pt x="17" y="8"/>
                  </a:lnTo>
                  <a:lnTo>
                    <a:pt x="17" y="9"/>
                  </a:lnTo>
                  <a:lnTo>
                    <a:pt x="17" y="10"/>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31" name="Freeform 568"/>
            <p:cNvSpPr>
              <a:spLocks/>
            </p:cNvSpPr>
            <p:nvPr/>
          </p:nvSpPr>
          <p:spPr bwMode="auto">
            <a:xfrm>
              <a:off x="3750" y="3305"/>
              <a:ext cx="5"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8"/>
                  </a:moveTo>
                  <a:lnTo>
                    <a:pt x="17" y="8"/>
                  </a:lnTo>
                  <a:lnTo>
                    <a:pt x="17" y="9"/>
                  </a:lnTo>
                  <a:lnTo>
                    <a:pt x="17"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7" y="1"/>
                  </a:lnTo>
                  <a:lnTo>
                    <a:pt x="17" y="2"/>
                  </a:lnTo>
                  <a:lnTo>
                    <a:pt x="17"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32" name="Freeform 569"/>
            <p:cNvSpPr>
              <a:spLocks/>
            </p:cNvSpPr>
            <p:nvPr/>
          </p:nvSpPr>
          <p:spPr bwMode="auto">
            <a:xfrm>
              <a:off x="3759" y="3305"/>
              <a:ext cx="7" cy="3"/>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w 18"/>
                <a:gd name="T27" fmla="*/ 0 h 13"/>
                <a:gd name="T28" fmla="*/ 0 w 18"/>
                <a:gd name="T29" fmla="*/ 0 h 13"/>
                <a:gd name="T30" fmla="*/ 0 w 18"/>
                <a:gd name="T31" fmla="*/ 0 h 13"/>
                <a:gd name="T32" fmla="*/ 0 w 18"/>
                <a:gd name="T33" fmla="*/ 0 h 13"/>
                <a:gd name="T34" fmla="*/ 0 w 18"/>
                <a:gd name="T35" fmla="*/ 0 h 13"/>
                <a:gd name="T36" fmla="*/ 0 w 18"/>
                <a:gd name="T37" fmla="*/ 0 h 13"/>
                <a:gd name="T38" fmla="*/ 0 w 18"/>
                <a:gd name="T39" fmla="*/ 0 h 13"/>
                <a:gd name="T40" fmla="*/ 0 w 18"/>
                <a:gd name="T41" fmla="*/ 0 h 13"/>
                <a:gd name="T42" fmla="*/ 0 w 18"/>
                <a:gd name="T43" fmla="*/ 0 h 13"/>
                <a:gd name="T44" fmla="*/ 0 w 18"/>
                <a:gd name="T45" fmla="*/ 0 h 13"/>
                <a:gd name="T46" fmla="*/ 0 w 18"/>
                <a:gd name="T47" fmla="*/ 0 h 13"/>
                <a:gd name="T48" fmla="*/ 0 w 18"/>
                <a:gd name="T49" fmla="*/ 0 h 13"/>
                <a:gd name="T50" fmla="*/ 0 w 18"/>
                <a:gd name="T51" fmla="*/ 0 h 13"/>
                <a:gd name="T52" fmla="*/ 0 w 18"/>
                <a:gd name="T53" fmla="*/ 0 h 13"/>
                <a:gd name="T54" fmla="*/ 0 w 18"/>
                <a:gd name="T55" fmla="*/ 0 h 13"/>
                <a:gd name="T56" fmla="*/ 0 w 18"/>
                <a:gd name="T57" fmla="*/ 0 h 13"/>
                <a:gd name="T58" fmla="*/ 0 w 18"/>
                <a:gd name="T59" fmla="*/ 0 h 13"/>
                <a:gd name="T60" fmla="*/ 0 w 18"/>
                <a:gd name="T61" fmla="*/ 0 h 13"/>
                <a:gd name="T62" fmla="*/ 0 w 18"/>
                <a:gd name="T63" fmla="*/ 0 h 13"/>
                <a:gd name="T64" fmla="*/ 0 w 18"/>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8"/>
                  </a:moveTo>
                  <a:lnTo>
                    <a:pt x="16" y="8"/>
                  </a:lnTo>
                  <a:lnTo>
                    <a:pt x="16" y="9"/>
                  </a:lnTo>
                  <a:lnTo>
                    <a:pt x="16" y="10"/>
                  </a:lnTo>
                  <a:lnTo>
                    <a:pt x="15" y="10"/>
                  </a:lnTo>
                  <a:lnTo>
                    <a:pt x="15" y="11"/>
                  </a:lnTo>
                  <a:lnTo>
                    <a:pt x="14" y="11"/>
                  </a:lnTo>
                  <a:lnTo>
                    <a:pt x="13" y="11"/>
                  </a:lnTo>
                  <a:lnTo>
                    <a:pt x="13" y="13"/>
                  </a:lnTo>
                  <a:lnTo>
                    <a:pt x="3" y="13"/>
                  </a:lnTo>
                  <a:lnTo>
                    <a:pt x="2" y="11"/>
                  </a:lnTo>
                  <a:lnTo>
                    <a:pt x="1" y="11"/>
                  </a:lnTo>
                  <a:lnTo>
                    <a:pt x="0" y="11"/>
                  </a:lnTo>
                  <a:lnTo>
                    <a:pt x="0" y="10"/>
                  </a:lnTo>
                  <a:lnTo>
                    <a:pt x="0" y="9"/>
                  </a:lnTo>
                  <a:lnTo>
                    <a:pt x="0" y="8"/>
                  </a:lnTo>
                  <a:lnTo>
                    <a:pt x="0" y="5"/>
                  </a:lnTo>
                  <a:lnTo>
                    <a:pt x="0" y="4"/>
                  </a:lnTo>
                  <a:lnTo>
                    <a:pt x="0" y="2"/>
                  </a:lnTo>
                  <a:lnTo>
                    <a:pt x="0" y="1"/>
                  </a:lnTo>
                  <a:lnTo>
                    <a:pt x="0" y="0"/>
                  </a:lnTo>
                  <a:lnTo>
                    <a:pt x="1" y="0"/>
                  </a:lnTo>
                  <a:lnTo>
                    <a:pt x="2" y="0"/>
                  </a:lnTo>
                  <a:lnTo>
                    <a:pt x="3" y="0"/>
                  </a:lnTo>
                  <a:lnTo>
                    <a:pt x="13" y="0"/>
                  </a:lnTo>
                  <a:lnTo>
                    <a:pt x="14" y="0"/>
                  </a:lnTo>
                  <a:lnTo>
                    <a:pt x="15" y="0"/>
                  </a:lnTo>
                  <a:lnTo>
                    <a:pt x="15" y="1"/>
                  </a:lnTo>
                  <a:lnTo>
                    <a:pt x="16" y="1"/>
                  </a:lnTo>
                  <a:lnTo>
                    <a:pt x="16" y="2"/>
                  </a:lnTo>
                  <a:lnTo>
                    <a:pt x="16" y="4"/>
                  </a:lnTo>
                  <a:lnTo>
                    <a:pt x="18" y="5"/>
                  </a:lnTo>
                  <a:lnTo>
                    <a:pt x="18"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33" name="Freeform 570"/>
            <p:cNvSpPr>
              <a:spLocks/>
            </p:cNvSpPr>
            <p:nvPr/>
          </p:nvSpPr>
          <p:spPr bwMode="auto">
            <a:xfrm>
              <a:off x="3769" y="3305"/>
              <a:ext cx="5" cy="3"/>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
                  <a:moveTo>
                    <a:pt x="17" y="8"/>
                  </a:moveTo>
                  <a:lnTo>
                    <a:pt x="16" y="8"/>
                  </a:lnTo>
                  <a:lnTo>
                    <a:pt x="16" y="9"/>
                  </a:lnTo>
                  <a:lnTo>
                    <a:pt x="16" y="10"/>
                  </a:lnTo>
                  <a:lnTo>
                    <a:pt x="16" y="11"/>
                  </a:lnTo>
                  <a:lnTo>
                    <a:pt x="15" y="11"/>
                  </a:lnTo>
                  <a:lnTo>
                    <a:pt x="14" y="11"/>
                  </a:lnTo>
                  <a:lnTo>
                    <a:pt x="14" y="13"/>
                  </a:lnTo>
                  <a:lnTo>
                    <a:pt x="4" y="13"/>
                  </a:lnTo>
                  <a:lnTo>
                    <a:pt x="3" y="11"/>
                  </a:lnTo>
                  <a:lnTo>
                    <a:pt x="2" y="11"/>
                  </a:lnTo>
                  <a:lnTo>
                    <a:pt x="1" y="11"/>
                  </a:lnTo>
                  <a:lnTo>
                    <a:pt x="1" y="10"/>
                  </a:lnTo>
                  <a:lnTo>
                    <a:pt x="0" y="10"/>
                  </a:lnTo>
                  <a:lnTo>
                    <a:pt x="0" y="9"/>
                  </a:lnTo>
                  <a:lnTo>
                    <a:pt x="0" y="8"/>
                  </a:lnTo>
                  <a:lnTo>
                    <a:pt x="0" y="5"/>
                  </a:lnTo>
                  <a:lnTo>
                    <a:pt x="0" y="4"/>
                  </a:lnTo>
                  <a:lnTo>
                    <a:pt x="0" y="2"/>
                  </a:lnTo>
                  <a:lnTo>
                    <a:pt x="0" y="1"/>
                  </a:lnTo>
                  <a:lnTo>
                    <a:pt x="1" y="1"/>
                  </a:lnTo>
                  <a:lnTo>
                    <a:pt x="1" y="0"/>
                  </a:lnTo>
                  <a:lnTo>
                    <a:pt x="2" y="0"/>
                  </a:lnTo>
                  <a:lnTo>
                    <a:pt x="3" y="0"/>
                  </a:lnTo>
                  <a:lnTo>
                    <a:pt x="4" y="0"/>
                  </a:lnTo>
                  <a:lnTo>
                    <a:pt x="14" y="0"/>
                  </a:lnTo>
                  <a:lnTo>
                    <a:pt x="15" y="0"/>
                  </a:lnTo>
                  <a:lnTo>
                    <a:pt x="16" y="0"/>
                  </a:lnTo>
                  <a:lnTo>
                    <a:pt x="16" y="1"/>
                  </a:lnTo>
                  <a:lnTo>
                    <a:pt x="16" y="2"/>
                  </a:lnTo>
                  <a:lnTo>
                    <a:pt x="16" y="4"/>
                  </a:lnTo>
                  <a:lnTo>
                    <a:pt x="17" y="5"/>
                  </a:lnTo>
                  <a:lnTo>
                    <a:pt x="17" y="8"/>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34" name="Line 571"/>
            <p:cNvSpPr>
              <a:spLocks noChangeShapeType="1"/>
            </p:cNvSpPr>
            <p:nvPr/>
          </p:nvSpPr>
          <p:spPr bwMode="auto">
            <a:xfrm flipV="1">
              <a:off x="3817"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35" name="Freeform 572"/>
            <p:cNvSpPr>
              <a:spLocks/>
            </p:cNvSpPr>
            <p:nvPr/>
          </p:nvSpPr>
          <p:spPr bwMode="auto">
            <a:xfrm>
              <a:off x="3816" y="3321"/>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6"/>
                  </a:moveTo>
                  <a:lnTo>
                    <a:pt x="3" y="4"/>
                  </a:lnTo>
                  <a:lnTo>
                    <a:pt x="3" y="3"/>
                  </a:lnTo>
                  <a:lnTo>
                    <a:pt x="3" y="2"/>
                  </a:lnTo>
                  <a:lnTo>
                    <a:pt x="2" y="2"/>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36" name="Line 573"/>
            <p:cNvSpPr>
              <a:spLocks noChangeShapeType="1"/>
            </p:cNvSpPr>
            <p:nvPr/>
          </p:nvSpPr>
          <p:spPr bwMode="auto">
            <a:xfrm flipH="1">
              <a:off x="3803" y="3321"/>
              <a:ext cx="1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37" name="Freeform 574"/>
            <p:cNvSpPr>
              <a:spLocks/>
            </p:cNvSpPr>
            <p:nvPr/>
          </p:nvSpPr>
          <p:spPr bwMode="auto">
            <a:xfrm>
              <a:off x="3802" y="3321"/>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6">
                  <a:moveTo>
                    <a:pt x="4" y="0"/>
                  </a:moveTo>
                  <a:lnTo>
                    <a:pt x="3" y="0"/>
                  </a:lnTo>
                  <a:lnTo>
                    <a:pt x="2" y="0"/>
                  </a:lnTo>
                  <a:lnTo>
                    <a:pt x="0" y="0"/>
                  </a:lnTo>
                  <a:lnTo>
                    <a:pt x="0" y="2"/>
                  </a:lnTo>
                  <a:lnTo>
                    <a:pt x="0" y="3"/>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38" name="Line 575"/>
            <p:cNvSpPr>
              <a:spLocks noChangeShapeType="1"/>
            </p:cNvSpPr>
            <p:nvPr/>
          </p:nvSpPr>
          <p:spPr bwMode="auto">
            <a:xfrm>
              <a:off x="3802"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39" name="Line 576"/>
            <p:cNvSpPr>
              <a:spLocks noChangeShapeType="1"/>
            </p:cNvSpPr>
            <p:nvPr/>
          </p:nvSpPr>
          <p:spPr bwMode="auto">
            <a:xfrm flipV="1">
              <a:off x="4006"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0" name="Freeform 577"/>
            <p:cNvSpPr>
              <a:spLocks/>
            </p:cNvSpPr>
            <p:nvPr/>
          </p:nvSpPr>
          <p:spPr bwMode="auto">
            <a:xfrm>
              <a:off x="4005" y="3321"/>
              <a:ext cx="1" cy="2"/>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6"/>
                  </a:moveTo>
                  <a:lnTo>
                    <a:pt x="2" y="4"/>
                  </a:lnTo>
                  <a:lnTo>
                    <a:pt x="2" y="3"/>
                  </a:lnTo>
                  <a:lnTo>
                    <a:pt x="2" y="2"/>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41" name="Line 578"/>
            <p:cNvSpPr>
              <a:spLocks noChangeShapeType="1"/>
            </p:cNvSpPr>
            <p:nvPr/>
          </p:nvSpPr>
          <p:spPr bwMode="auto">
            <a:xfrm flipH="1">
              <a:off x="3994" y="3321"/>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2" name="Freeform 579"/>
            <p:cNvSpPr>
              <a:spLocks/>
            </p:cNvSpPr>
            <p:nvPr/>
          </p:nvSpPr>
          <p:spPr bwMode="auto">
            <a:xfrm>
              <a:off x="3991" y="3321"/>
              <a:ext cx="3" cy="2"/>
            </a:xfrm>
            <a:custGeom>
              <a:avLst/>
              <a:gdLst>
                <a:gd name="T0" fmla="*/ 2 w 4"/>
                <a:gd name="T1" fmla="*/ 0 h 6"/>
                <a:gd name="T2" fmla="*/ 2 w 4"/>
                <a:gd name="T3" fmla="*/ 0 h 6"/>
                <a:gd name="T4" fmla="*/ 2 w 4"/>
                <a:gd name="T5" fmla="*/ 0 h 6"/>
                <a:gd name="T6" fmla="*/ 1 w 4"/>
                <a:gd name="T7" fmla="*/ 0 h 6"/>
                <a:gd name="T8" fmla="*/ 1 w 4"/>
                <a:gd name="T9" fmla="*/ 0 h 6"/>
                <a:gd name="T10" fmla="*/ 0 w 4"/>
                <a:gd name="T11" fmla="*/ 0 h 6"/>
                <a:gd name="T12" fmla="*/ 0 w 4"/>
                <a:gd name="T13" fmla="*/ 0 h 6"/>
                <a:gd name="T14" fmla="*/ 0 w 4"/>
                <a:gd name="T15" fmla="*/ 0 h 6"/>
                <a:gd name="T16" fmla="*/ 0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4" y="0"/>
                  </a:moveTo>
                  <a:lnTo>
                    <a:pt x="3" y="0"/>
                  </a:lnTo>
                  <a:lnTo>
                    <a:pt x="2" y="0"/>
                  </a:lnTo>
                  <a:lnTo>
                    <a:pt x="1" y="0"/>
                  </a:lnTo>
                  <a:lnTo>
                    <a:pt x="1" y="2"/>
                  </a:lnTo>
                  <a:lnTo>
                    <a:pt x="0" y="2"/>
                  </a:lnTo>
                  <a:lnTo>
                    <a:pt x="0" y="3"/>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43" name="Line 580"/>
            <p:cNvSpPr>
              <a:spLocks noChangeShapeType="1"/>
            </p:cNvSpPr>
            <p:nvPr/>
          </p:nvSpPr>
          <p:spPr bwMode="auto">
            <a:xfrm>
              <a:off x="3991"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4" name="Line 581"/>
            <p:cNvSpPr>
              <a:spLocks noChangeShapeType="1"/>
            </p:cNvSpPr>
            <p:nvPr/>
          </p:nvSpPr>
          <p:spPr bwMode="auto">
            <a:xfrm flipV="1">
              <a:off x="4172"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5" name="Freeform 582"/>
            <p:cNvSpPr>
              <a:spLocks/>
            </p:cNvSpPr>
            <p:nvPr/>
          </p:nvSpPr>
          <p:spPr bwMode="auto">
            <a:xfrm>
              <a:off x="4171" y="3322"/>
              <a:ext cx="1" cy="1"/>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5">
                  <a:moveTo>
                    <a:pt x="4" y="5"/>
                  </a:moveTo>
                  <a:lnTo>
                    <a:pt x="3" y="4"/>
                  </a:lnTo>
                  <a:lnTo>
                    <a:pt x="3" y="2"/>
                  </a:lnTo>
                  <a:lnTo>
                    <a:pt x="3" y="1"/>
                  </a:lnTo>
                  <a:lnTo>
                    <a:pt x="2" y="1"/>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46" name="Line 583"/>
            <p:cNvSpPr>
              <a:spLocks noChangeShapeType="1"/>
            </p:cNvSpPr>
            <p:nvPr/>
          </p:nvSpPr>
          <p:spPr bwMode="auto">
            <a:xfrm flipH="1">
              <a:off x="4159" y="3322"/>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7" name="Freeform 584"/>
            <p:cNvSpPr>
              <a:spLocks/>
            </p:cNvSpPr>
            <p:nvPr/>
          </p:nvSpPr>
          <p:spPr bwMode="auto">
            <a:xfrm>
              <a:off x="4158" y="3322"/>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3" y="0"/>
                  </a:moveTo>
                  <a:lnTo>
                    <a:pt x="2" y="0"/>
                  </a:lnTo>
                  <a:lnTo>
                    <a:pt x="1" y="0"/>
                  </a:lnTo>
                  <a:lnTo>
                    <a:pt x="0" y="0"/>
                  </a:lnTo>
                  <a:lnTo>
                    <a:pt x="0" y="1"/>
                  </a:lnTo>
                  <a:lnTo>
                    <a:pt x="0" y="2"/>
                  </a:lnTo>
                  <a:lnTo>
                    <a:pt x="0" y="4"/>
                  </a:lnTo>
                  <a:lnTo>
                    <a:pt x="0"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48" name="Line 585"/>
            <p:cNvSpPr>
              <a:spLocks noChangeShapeType="1"/>
            </p:cNvSpPr>
            <p:nvPr/>
          </p:nvSpPr>
          <p:spPr bwMode="auto">
            <a:xfrm>
              <a:off x="4158" y="3323"/>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49" name="Line 586"/>
            <p:cNvSpPr>
              <a:spLocks noChangeShapeType="1"/>
            </p:cNvSpPr>
            <p:nvPr/>
          </p:nvSpPr>
          <p:spPr bwMode="auto">
            <a:xfrm flipH="1" flipV="1">
              <a:off x="4401" y="3319"/>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50" name="Freeform 587"/>
            <p:cNvSpPr>
              <a:spLocks/>
            </p:cNvSpPr>
            <p:nvPr/>
          </p:nvSpPr>
          <p:spPr bwMode="auto">
            <a:xfrm>
              <a:off x="4401" y="3317"/>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w 4"/>
                <a:gd name="T13" fmla="*/ 0 h 6"/>
                <a:gd name="T14" fmla="*/ 0 w 4"/>
                <a:gd name="T15" fmla="*/ 0 h 6"/>
                <a:gd name="T16" fmla="*/ 0 w 4"/>
                <a:gd name="T17" fmla="*/ 0 h 6"/>
                <a:gd name="T18" fmla="*/ 0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
                  <a:moveTo>
                    <a:pt x="1" y="6"/>
                  </a:moveTo>
                  <a:lnTo>
                    <a:pt x="0" y="5"/>
                  </a:lnTo>
                  <a:lnTo>
                    <a:pt x="0" y="4"/>
                  </a:lnTo>
                  <a:lnTo>
                    <a:pt x="0" y="2"/>
                  </a:lnTo>
                  <a:lnTo>
                    <a:pt x="1" y="2"/>
                  </a:lnTo>
                  <a:lnTo>
                    <a:pt x="1" y="1"/>
                  </a:lnTo>
                  <a:lnTo>
                    <a:pt x="2" y="1"/>
                  </a:lnTo>
                  <a:lnTo>
                    <a:pt x="2" y="0"/>
                  </a:lnTo>
                  <a:lnTo>
                    <a:pt x="3" y="0"/>
                  </a:lnTo>
                  <a:lnTo>
                    <a:pt x="4"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51" name="Line 588"/>
            <p:cNvSpPr>
              <a:spLocks noChangeShapeType="1"/>
            </p:cNvSpPr>
            <p:nvPr/>
          </p:nvSpPr>
          <p:spPr bwMode="auto">
            <a:xfrm flipV="1">
              <a:off x="4402" y="3315"/>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52" name="Freeform 589"/>
            <p:cNvSpPr>
              <a:spLocks/>
            </p:cNvSpPr>
            <p:nvPr/>
          </p:nvSpPr>
          <p:spPr bwMode="auto">
            <a:xfrm>
              <a:off x="4420" y="3315"/>
              <a:ext cx="3" cy="2"/>
            </a:xfrm>
            <a:custGeom>
              <a:avLst/>
              <a:gdLst>
                <a:gd name="T0" fmla="*/ 0 w 9"/>
                <a:gd name="T1" fmla="*/ 0 h 5"/>
                <a:gd name="T2" fmla="*/ 0 w 9"/>
                <a:gd name="T3" fmla="*/ 0 h 5"/>
                <a:gd name="T4" fmla="*/ 0 w 9"/>
                <a:gd name="T5" fmla="*/ 0 h 5"/>
                <a:gd name="T6" fmla="*/ 0 w 9"/>
                <a:gd name="T7" fmla="*/ 0 h 5"/>
                <a:gd name="T8" fmla="*/ 0 w 9"/>
                <a:gd name="T9" fmla="*/ 0 h 5"/>
                <a:gd name="T10" fmla="*/ 0 w 9"/>
                <a:gd name="T11" fmla="*/ 0 h 5"/>
                <a:gd name="T12" fmla="*/ 0 w 9"/>
                <a:gd name="T13" fmla="*/ 0 h 5"/>
                <a:gd name="T14" fmla="*/ 0 w 9"/>
                <a:gd name="T15" fmla="*/ 0 h 5"/>
                <a:gd name="T16" fmla="*/ 0 w 9"/>
                <a:gd name="T17" fmla="*/ 0 h 5"/>
                <a:gd name="T18" fmla="*/ 0 w 9"/>
                <a:gd name="T19" fmla="*/ 0 h 5"/>
                <a:gd name="T20" fmla="*/ 0 w 9"/>
                <a:gd name="T21" fmla="*/ 0 h 5"/>
                <a:gd name="T22" fmla="*/ 0 w 9"/>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5">
                  <a:moveTo>
                    <a:pt x="0" y="0"/>
                  </a:moveTo>
                  <a:lnTo>
                    <a:pt x="1" y="0"/>
                  </a:lnTo>
                  <a:lnTo>
                    <a:pt x="2" y="0"/>
                  </a:lnTo>
                  <a:lnTo>
                    <a:pt x="3" y="0"/>
                  </a:lnTo>
                  <a:lnTo>
                    <a:pt x="4" y="0"/>
                  </a:lnTo>
                  <a:lnTo>
                    <a:pt x="4" y="1"/>
                  </a:lnTo>
                  <a:lnTo>
                    <a:pt x="5" y="1"/>
                  </a:lnTo>
                  <a:lnTo>
                    <a:pt x="6" y="1"/>
                  </a:lnTo>
                  <a:lnTo>
                    <a:pt x="6" y="3"/>
                  </a:lnTo>
                  <a:lnTo>
                    <a:pt x="7" y="3"/>
                  </a:lnTo>
                  <a:lnTo>
                    <a:pt x="8" y="4"/>
                  </a:lnTo>
                  <a:lnTo>
                    <a:pt x="9" y="5"/>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53" name="Line 590"/>
            <p:cNvSpPr>
              <a:spLocks noChangeShapeType="1"/>
            </p:cNvSpPr>
            <p:nvPr/>
          </p:nvSpPr>
          <p:spPr bwMode="auto">
            <a:xfrm>
              <a:off x="4423" y="3317"/>
              <a:ext cx="0"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54" name="Line 591"/>
            <p:cNvSpPr>
              <a:spLocks noChangeShapeType="1"/>
            </p:cNvSpPr>
            <p:nvPr/>
          </p:nvSpPr>
          <p:spPr bwMode="auto">
            <a:xfrm>
              <a:off x="4397" y="3274"/>
              <a:ext cx="21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55" name="Freeform 592"/>
            <p:cNvSpPr>
              <a:spLocks/>
            </p:cNvSpPr>
            <p:nvPr/>
          </p:nvSpPr>
          <p:spPr bwMode="auto">
            <a:xfrm>
              <a:off x="3506" y="3252"/>
              <a:ext cx="4" cy="44"/>
            </a:xfrm>
            <a:custGeom>
              <a:avLst/>
              <a:gdLst>
                <a:gd name="T0" fmla="*/ 0 w 12"/>
                <a:gd name="T1" fmla="*/ 1 h 175"/>
                <a:gd name="T2" fmla="*/ 0 w 12"/>
                <a:gd name="T3" fmla="*/ 1 h 175"/>
                <a:gd name="T4" fmla="*/ 0 w 12"/>
                <a:gd name="T5" fmla="*/ 1 h 175"/>
                <a:gd name="T6" fmla="*/ 0 w 12"/>
                <a:gd name="T7" fmla="*/ 1 h 175"/>
                <a:gd name="T8" fmla="*/ 0 w 12"/>
                <a:gd name="T9" fmla="*/ 1 h 175"/>
                <a:gd name="T10" fmla="*/ 0 w 12"/>
                <a:gd name="T11" fmla="*/ 1 h 175"/>
                <a:gd name="T12" fmla="*/ 0 w 12"/>
                <a:gd name="T13" fmla="*/ 1 h 175"/>
                <a:gd name="T14" fmla="*/ 0 w 12"/>
                <a:gd name="T15" fmla="*/ 1 h 175"/>
                <a:gd name="T16" fmla="*/ 0 w 12"/>
                <a:gd name="T17" fmla="*/ 1 h 175"/>
                <a:gd name="T18" fmla="*/ 0 w 12"/>
                <a:gd name="T19" fmla="*/ 1 h 175"/>
                <a:gd name="T20" fmla="*/ 0 w 12"/>
                <a:gd name="T21" fmla="*/ 1 h 175"/>
                <a:gd name="T22" fmla="*/ 0 w 12"/>
                <a:gd name="T23" fmla="*/ 0 h 175"/>
                <a:gd name="T24" fmla="*/ 0 w 12"/>
                <a:gd name="T25" fmla="*/ 0 h 175"/>
                <a:gd name="T26" fmla="*/ 0 w 12"/>
                <a:gd name="T27" fmla="*/ 0 h 175"/>
                <a:gd name="T28" fmla="*/ 0 w 12"/>
                <a:gd name="T29" fmla="*/ 0 h 175"/>
                <a:gd name="T30" fmla="*/ 0 w 12"/>
                <a:gd name="T31" fmla="*/ 0 h 175"/>
                <a:gd name="T32" fmla="*/ 0 w 12"/>
                <a:gd name="T33" fmla="*/ 0 h 175"/>
                <a:gd name="T34" fmla="*/ 0 w 12"/>
                <a:gd name="T35" fmla="*/ 1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 h="175">
                  <a:moveTo>
                    <a:pt x="12" y="175"/>
                  </a:moveTo>
                  <a:lnTo>
                    <a:pt x="11" y="174"/>
                  </a:lnTo>
                  <a:lnTo>
                    <a:pt x="10" y="170"/>
                  </a:lnTo>
                  <a:lnTo>
                    <a:pt x="9" y="165"/>
                  </a:lnTo>
                  <a:lnTo>
                    <a:pt x="8" y="158"/>
                  </a:lnTo>
                  <a:lnTo>
                    <a:pt x="6" y="150"/>
                  </a:lnTo>
                  <a:lnTo>
                    <a:pt x="5" y="140"/>
                  </a:lnTo>
                  <a:lnTo>
                    <a:pt x="3" y="130"/>
                  </a:lnTo>
                  <a:lnTo>
                    <a:pt x="2" y="118"/>
                  </a:lnTo>
                  <a:lnTo>
                    <a:pt x="1" y="104"/>
                  </a:lnTo>
                  <a:lnTo>
                    <a:pt x="1" y="91"/>
                  </a:lnTo>
                  <a:lnTo>
                    <a:pt x="0" y="76"/>
                  </a:lnTo>
                  <a:lnTo>
                    <a:pt x="1" y="62"/>
                  </a:lnTo>
                  <a:lnTo>
                    <a:pt x="2" y="46"/>
                  </a:lnTo>
                  <a:lnTo>
                    <a:pt x="4" y="31"/>
                  </a:lnTo>
                  <a:lnTo>
                    <a:pt x="7" y="15"/>
                  </a:lnTo>
                  <a:lnTo>
                    <a:pt x="12" y="0"/>
                  </a:lnTo>
                  <a:lnTo>
                    <a:pt x="12" y="175"/>
                  </a:lnTo>
                  <a:close/>
                </a:path>
              </a:pathLst>
            </a:cu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156" name="Freeform 593"/>
            <p:cNvSpPr>
              <a:spLocks/>
            </p:cNvSpPr>
            <p:nvPr/>
          </p:nvSpPr>
          <p:spPr bwMode="auto">
            <a:xfrm>
              <a:off x="3506" y="3252"/>
              <a:ext cx="4" cy="44"/>
            </a:xfrm>
            <a:custGeom>
              <a:avLst/>
              <a:gdLst>
                <a:gd name="T0" fmla="*/ 0 w 12"/>
                <a:gd name="T1" fmla="*/ 1 h 175"/>
                <a:gd name="T2" fmla="*/ 0 w 12"/>
                <a:gd name="T3" fmla="*/ 1 h 175"/>
                <a:gd name="T4" fmla="*/ 0 w 12"/>
                <a:gd name="T5" fmla="*/ 1 h 175"/>
                <a:gd name="T6" fmla="*/ 0 w 12"/>
                <a:gd name="T7" fmla="*/ 1 h 175"/>
                <a:gd name="T8" fmla="*/ 0 w 12"/>
                <a:gd name="T9" fmla="*/ 1 h 175"/>
                <a:gd name="T10" fmla="*/ 0 w 12"/>
                <a:gd name="T11" fmla="*/ 1 h 175"/>
                <a:gd name="T12" fmla="*/ 0 w 12"/>
                <a:gd name="T13" fmla="*/ 1 h 175"/>
                <a:gd name="T14" fmla="*/ 0 w 12"/>
                <a:gd name="T15" fmla="*/ 1 h 175"/>
                <a:gd name="T16" fmla="*/ 0 w 12"/>
                <a:gd name="T17" fmla="*/ 1 h 175"/>
                <a:gd name="T18" fmla="*/ 0 w 12"/>
                <a:gd name="T19" fmla="*/ 1 h 175"/>
                <a:gd name="T20" fmla="*/ 0 w 12"/>
                <a:gd name="T21" fmla="*/ 1 h 175"/>
                <a:gd name="T22" fmla="*/ 0 w 12"/>
                <a:gd name="T23" fmla="*/ 0 h 175"/>
                <a:gd name="T24" fmla="*/ 0 w 12"/>
                <a:gd name="T25" fmla="*/ 0 h 175"/>
                <a:gd name="T26" fmla="*/ 0 w 12"/>
                <a:gd name="T27" fmla="*/ 0 h 175"/>
                <a:gd name="T28" fmla="*/ 0 w 12"/>
                <a:gd name="T29" fmla="*/ 0 h 175"/>
                <a:gd name="T30" fmla="*/ 0 w 12"/>
                <a:gd name="T31" fmla="*/ 0 h 175"/>
                <a:gd name="T32" fmla="*/ 0 w 12"/>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75">
                  <a:moveTo>
                    <a:pt x="12" y="175"/>
                  </a:moveTo>
                  <a:lnTo>
                    <a:pt x="11" y="174"/>
                  </a:lnTo>
                  <a:lnTo>
                    <a:pt x="10" y="170"/>
                  </a:lnTo>
                  <a:lnTo>
                    <a:pt x="9" y="165"/>
                  </a:lnTo>
                  <a:lnTo>
                    <a:pt x="8" y="158"/>
                  </a:lnTo>
                  <a:lnTo>
                    <a:pt x="6" y="150"/>
                  </a:lnTo>
                  <a:lnTo>
                    <a:pt x="5" y="140"/>
                  </a:lnTo>
                  <a:lnTo>
                    <a:pt x="3" y="130"/>
                  </a:lnTo>
                  <a:lnTo>
                    <a:pt x="2" y="118"/>
                  </a:lnTo>
                  <a:lnTo>
                    <a:pt x="1" y="104"/>
                  </a:lnTo>
                  <a:lnTo>
                    <a:pt x="1" y="91"/>
                  </a:lnTo>
                  <a:lnTo>
                    <a:pt x="0" y="76"/>
                  </a:lnTo>
                  <a:lnTo>
                    <a:pt x="1" y="62"/>
                  </a:lnTo>
                  <a:lnTo>
                    <a:pt x="2" y="46"/>
                  </a:lnTo>
                  <a:lnTo>
                    <a:pt x="4" y="31"/>
                  </a:lnTo>
                  <a:lnTo>
                    <a:pt x="7" y="15"/>
                  </a:lnTo>
                  <a:lnTo>
                    <a:pt x="12"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57" name="Line 594"/>
            <p:cNvSpPr>
              <a:spLocks noChangeShapeType="1"/>
            </p:cNvSpPr>
            <p:nvPr/>
          </p:nvSpPr>
          <p:spPr bwMode="auto">
            <a:xfrm flipH="1">
              <a:off x="4402" y="3223"/>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58" name="Freeform 595"/>
            <p:cNvSpPr>
              <a:spLocks/>
            </p:cNvSpPr>
            <p:nvPr/>
          </p:nvSpPr>
          <p:spPr bwMode="auto">
            <a:xfrm>
              <a:off x="4402" y="3228"/>
              <a:ext cx="1" cy="1"/>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0" y="2"/>
                  </a:lnTo>
                  <a:lnTo>
                    <a:pt x="0" y="3"/>
                  </a:lnTo>
                  <a:lnTo>
                    <a:pt x="0" y="4"/>
                  </a:lnTo>
                  <a:lnTo>
                    <a:pt x="1" y="4"/>
                  </a:lnTo>
                  <a:lnTo>
                    <a:pt x="2" y="4"/>
                  </a:lnTo>
                  <a:lnTo>
                    <a:pt x="3"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59" name="Line 596"/>
            <p:cNvSpPr>
              <a:spLocks noChangeShapeType="1"/>
            </p:cNvSpPr>
            <p:nvPr/>
          </p:nvSpPr>
          <p:spPr bwMode="auto">
            <a:xfrm>
              <a:off x="4403" y="3229"/>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0" name="Freeform 597"/>
            <p:cNvSpPr>
              <a:spLocks/>
            </p:cNvSpPr>
            <p:nvPr/>
          </p:nvSpPr>
          <p:spPr bwMode="auto">
            <a:xfrm>
              <a:off x="4421" y="3230"/>
              <a:ext cx="2"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w 9"/>
                <a:gd name="T13" fmla="*/ 0 h 4"/>
                <a:gd name="T14" fmla="*/ 0 w 9"/>
                <a:gd name="T15" fmla="*/ 0 h 4"/>
                <a:gd name="T16" fmla="*/ 0 w 9"/>
                <a:gd name="T17" fmla="*/ 0 h 4"/>
                <a:gd name="T18" fmla="*/ 0 w 9"/>
                <a:gd name="T19" fmla="*/ 0 h 4"/>
                <a:gd name="T20" fmla="*/ 0 w 9"/>
                <a:gd name="T21" fmla="*/ 0 h 4"/>
                <a:gd name="T22" fmla="*/ 0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4">
                  <a:moveTo>
                    <a:pt x="0" y="4"/>
                  </a:moveTo>
                  <a:lnTo>
                    <a:pt x="0" y="3"/>
                  </a:lnTo>
                  <a:lnTo>
                    <a:pt x="1" y="3"/>
                  </a:lnTo>
                  <a:lnTo>
                    <a:pt x="2" y="3"/>
                  </a:lnTo>
                  <a:lnTo>
                    <a:pt x="3" y="3"/>
                  </a:lnTo>
                  <a:lnTo>
                    <a:pt x="4" y="3"/>
                  </a:lnTo>
                  <a:lnTo>
                    <a:pt x="5" y="3"/>
                  </a:lnTo>
                  <a:lnTo>
                    <a:pt x="6" y="2"/>
                  </a:lnTo>
                  <a:lnTo>
                    <a:pt x="7" y="2"/>
                  </a:lnTo>
                  <a:lnTo>
                    <a:pt x="8" y="2"/>
                  </a:lnTo>
                  <a:lnTo>
                    <a:pt x="8" y="0"/>
                  </a:lnTo>
                  <a:lnTo>
                    <a:pt x="9"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61" name="Line 598"/>
            <p:cNvSpPr>
              <a:spLocks noChangeShapeType="1"/>
            </p:cNvSpPr>
            <p:nvPr/>
          </p:nvSpPr>
          <p:spPr bwMode="auto">
            <a:xfrm flipV="1">
              <a:off x="4423" y="3225"/>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2" name="Line 599"/>
            <p:cNvSpPr>
              <a:spLocks noChangeShapeType="1"/>
            </p:cNvSpPr>
            <p:nvPr/>
          </p:nvSpPr>
          <p:spPr bwMode="auto">
            <a:xfrm flipH="1" flipV="1">
              <a:off x="4402" y="3317"/>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3" name="Freeform 600"/>
            <p:cNvSpPr>
              <a:spLocks/>
            </p:cNvSpPr>
            <p:nvPr/>
          </p:nvSpPr>
          <p:spPr bwMode="auto">
            <a:xfrm>
              <a:off x="4402" y="3316"/>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0" y="5"/>
                  </a:moveTo>
                  <a:lnTo>
                    <a:pt x="0" y="3"/>
                  </a:lnTo>
                  <a:lnTo>
                    <a:pt x="0" y="2"/>
                  </a:lnTo>
                  <a:lnTo>
                    <a:pt x="0" y="1"/>
                  </a:lnTo>
                  <a:lnTo>
                    <a:pt x="0" y="0"/>
                  </a:lnTo>
                  <a:lnTo>
                    <a:pt x="1" y="0"/>
                  </a:lnTo>
                  <a:lnTo>
                    <a:pt x="2" y="0"/>
                  </a:lnTo>
                  <a:lnTo>
                    <a:pt x="3"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64" name="Line 601"/>
            <p:cNvSpPr>
              <a:spLocks noChangeShapeType="1"/>
            </p:cNvSpPr>
            <p:nvPr/>
          </p:nvSpPr>
          <p:spPr bwMode="auto">
            <a:xfrm flipV="1">
              <a:off x="4403" y="3314"/>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5" name="Freeform 602"/>
            <p:cNvSpPr>
              <a:spLocks/>
            </p:cNvSpPr>
            <p:nvPr/>
          </p:nvSpPr>
          <p:spPr bwMode="auto">
            <a:xfrm>
              <a:off x="4421" y="3314"/>
              <a:ext cx="2"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w 9"/>
                <a:gd name="T13" fmla="*/ 0 h 4"/>
                <a:gd name="T14" fmla="*/ 0 w 9"/>
                <a:gd name="T15" fmla="*/ 0 h 4"/>
                <a:gd name="T16" fmla="*/ 0 w 9"/>
                <a:gd name="T17" fmla="*/ 0 h 4"/>
                <a:gd name="T18" fmla="*/ 0 w 9"/>
                <a:gd name="T19" fmla="*/ 0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1" y="0"/>
                  </a:lnTo>
                  <a:lnTo>
                    <a:pt x="2" y="0"/>
                  </a:lnTo>
                  <a:lnTo>
                    <a:pt x="3" y="0"/>
                  </a:lnTo>
                  <a:lnTo>
                    <a:pt x="4" y="0"/>
                  </a:lnTo>
                  <a:lnTo>
                    <a:pt x="5" y="0"/>
                  </a:lnTo>
                  <a:lnTo>
                    <a:pt x="6" y="1"/>
                  </a:lnTo>
                  <a:lnTo>
                    <a:pt x="7" y="1"/>
                  </a:lnTo>
                  <a:lnTo>
                    <a:pt x="8" y="1"/>
                  </a:lnTo>
                  <a:lnTo>
                    <a:pt x="8" y="2"/>
                  </a:lnTo>
                  <a:lnTo>
                    <a:pt x="9" y="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66" name="Line 603"/>
            <p:cNvSpPr>
              <a:spLocks noChangeShapeType="1"/>
            </p:cNvSpPr>
            <p:nvPr/>
          </p:nvSpPr>
          <p:spPr bwMode="auto">
            <a:xfrm>
              <a:off x="4423" y="3315"/>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7" name="Line 604"/>
            <p:cNvSpPr>
              <a:spLocks noChangeShapeType="1"/>
            </p:cNvSpPr>
            <p:nvPr/>
          </p:nvSpPr>
          <p:spPr bwMode="auto">
            <a:xfrm>
              <a:off x="3648" y="3223"/>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68" name="Freeform 605"/>
            <p:cNvSpPr>
              <a:spLocks/>
            </p:cNvSpPr>
            <p:nvPr/>
          </p:nvSpPr>
          <p:spPr bwMode="auto">
            <a:xfrm>
              <a:off x="3648" y="3228"/>
              <a:ext cx="1" cy="1"/>
            </a:xfrm>
            <a:custGeom>
              <a:avLst/>
              <a:gdLst>
                <a:gd name="T0" fmla="*/ 0 w 3"/>
                <a:gd name="T1" fmla="*/ 0 h 6"/>
                <a:gd name="T2" fmla="*/ 0 w 3"/>
                <a:gd name="T3" fmla="*/ 0 h 6"/>
                <a:gd name="T4" fmla="*/ 0 w 3"/>
                <a:gd name="T5" fmla="*/ 0 h 6"/>
                <a:gd name="T6" fmla="*/ 0 w 3"/>
                <a:gd name="T7" fmla="*/ 0 h 6"/>
                <a:gd name="T8" fmla="*/ 0 w 3"/>
                <a:gd name="T9" fmla="*/ 0 h 6"/>
                <a:gd name="T10" fmla="*/ 0 w 3"/>
                <a:gd name="T11" fmla="*/ 0 h 6"/>
                <a:gd name="T12" fmla="*/ 0 w 3"/>
                <a:gd name="T13" fmla="*/ 0 h 6"/>
                <a:gd name="T14" fmla="*/ 0 w 3"/>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6">
                  <a:moveTo>
                    <a:pt x="3" y="0"/>
                  </a:moveTo>
                  <a:lnTo>
                    <a:pt x="2" y="0"/>
                  </a:lnTo>
                  <a:lnTo>
                    <a:pt x="2" y="2"/>
                  </a:lnTo>
                  <a:lnTo>
                    <a:pt x="2" y="3"/>
                  </a:lnTo>
                  <a:lnTo>
                    <a:pt x="2" y="4"/>
                  </a:lnTo>
                  <a:lnTo>
                    <a:pt x="1" y="4"/>
                  </a:lnTo>
                  <a:lnTo>
                    <a:pt x="0" y="4"/>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69" name="Line 606"/>
            <p:cNvSpPr>
              <a:spLocks noChangeShapeType="1"/>
            </p:cNvSpPr>
            <p:nvPr/>
          </p:nvSpPr>
          <p:spPr bwMode="auto">
            <a:xfrm flipH="1">
              <a:off x="3629" y="3229"/>
              <a:ext cx="19"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70" name="Freeform 607"/>
            <p:cNvSpPr>
              <a:spLocks/>
            </p:cNvSpPr>
            <p:nvPr/>
          </p:nvSpPr>
          <p:spPr bwMode="auto">
            <a:xfrm>
              <a:off x="3627" y="3230"/>
              <a:ext cx="2" cy="1"/>
            </a:xfrm>
            <a:custGeom>
              <a:avLst/>
              <a:gdLst>
                <a:gd name="T0" fmla="*/ 0 w 8"/>
                <a:gd name="T1" fmla="*/ 0 h 4"/>
                <a:gd name="T2" fmla="*/ 0 w 8"/>
                <a:gd name="T3" fmla="*/ 0 h 4"/>
                <a:gd name="T4" fmla="*/ 0 w 8"/>
                <a:gd name="T5" fmla="*/ 0 h 4"/>
                <a:gd name="T6" fmla="*/ 0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4">
                  <a:moveTo>
                    <a:pt x="8" y="4"/>
                  </a:moveTo>
                  <a:lnTo>
                    <a:pt x="7" y="3"/>
                  </a:lnTo>
                  <a:lnTo>
                    <a:pt x="6" y="3"/>
                  </a:lnTo>
                  <a:lnTo>
                    <a:pt x="5" y="3"/>
                  </a:lnTo>
                  <a:lnTo>
                    <a:pt x="4" y="3"/>
                  </a:lnTo>
                  <a:lnTo>
                    <a:pt x="3" y="3"/>
                  </a:lnTo>
                  <a:lnTo>
                    <a:pt x="2" y="3"/>
                  </a:lnTo>
                  <a:lnTo>
                    <a:pt x="2" y="2"/>
                  </a:lnTo>
                  <a:lnTo>
                    <a:pt x="1" y="2"/>
                  </a:ln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71" name="Line 608"/>
            <p:cNvSpPr>
              <a:spLocks noChangeShapeType="1"/>
            </p:cNvSpPr>
            <p:nvPr/>
          </p:nvSpPr>
          <p:spPr bwMode="auto">
            <a:xfrm flipH="1" flipV="1">
              <a:off x="3626" y="3225"/>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72" name="Line 609"/>
            <p:cNvSpPr>
              <a:spLocks noChangeShapeType="1"/>
            </p:cNvSpPr>
            <p:nvPr/>
          </p:nvSpPr>
          <p:spPr bwMode="auto">
            <a:xfrm flipV="1">
              <a:off x="3648" y="3320"/>
              <a:ext cx="1"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73" name="Freeform 610"/>
            <p:cNvSpPr>
              <a:spLocks/>
            </p:cNvSpPr>
            <p:nvPr/>
          </p:nvSpPr>
          <p:spPr bwMode="auto">
            <a:xfrm>
              <a:off x="3648" y="3318"/>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2" y="4"/>
                  </a:lnTo>
                  <a:lnTo>
                    <a:pt x="2" y="2"/>
                  </a:lnTo>
                  <a:lnTo>
                    <a:pt x="2" y="1"/>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74" name="Line 611"/>
            <p:cNvSpPr>
              <a:spLocks noChangeShapeType="1"/>
            </p:cNvSpPr>
            <p:nvPr/>
          </p:nvSpPr>
          <p:spPr bwMode="auto">
            <a:xfrm flipH="1" flipV="1">
              <a:off x="3629" y="3317"/>
              <a:ext cx="1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75" name="Freeform 612"/>
            <p:cNvSpPr>
              <a:spLocks/>
            </p:cNvSpPr>
            <p:nvPr/>
          </p:nvSpPr>
          <p:spPr bwMode="auto">
            <a:xfrm>
              <a:off x="3627" y="3317"/>
              <a:ext cx="2" cy="1"/>
            </a:xfrm>
            <a:custGeom>
              <a:avLst/>
              <a:gdLst>
                <a:gd name="T0" fmla="*/ 0 w 8"/>
                <a:gd name="T1" fmla="*/ 0 h 4"/>
                <a:gd name="T2" fmla="*/ 0 w 8"/>
                <a:gd name="T3" fmla="*/ 0 h 4"/>
                <a:gd name="T4" fmla="*/ 0 w 8"/>
                <a:gd name="T5" fmla="*/ 0 h 4"/>
                <a:gd name="T6" fmla="*/ 0 w 8"/>
                <a:gd name="T7" fmla="*/ 0 h 4"/>
                <a:gd name="T8" fmla="*/ 0 w 8"/>
                <a:gd name="T9" fmla="*/ 0 h 4"/>
                <a:gd name="T10" fmla="*/ 0 w 8"/>
                <a:gd name="T11" fmla="*/ 0 h 4"/>
                <a:gd name="T12" fmla="*/ 0 w 8"/>
                <a:gd name="T13" fmla="*/ 0 h 4"/>
                <a:gd name="T14" fmla="*/ 0 w 8"/>
                <a:gd name="T15" fmla="*/ 0 h 4"/>
                <a:gd name="T16" fmla="*/ 0 w 8"/>
                <a:gd name="T17" fmla="*/ 0 h 4"/>
                <a:gd name="T18" fmla="*/ 0 w 8"/>
                <a:gd name="T19" fmla="*/ 0 h 4"/>
                <a:gd name="T20" fmla="*/ 0 w 8"/>
                <a:gd name="T21" fmla="*/ 0 h 4"/>
                <a:gd name="T22" fmla="*/ 0 w 8"/>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4">
                  <a:moveTo>
                    <a:pt x="8" y="0"/>
                  </a:moveTo>
                  <a:lnTo>
                    <a:pt x="7" y="0"/>
                  </a:lnTo>
                  <a:lnTo>
                    <a:pt x="6" y="0"/>
                  </a:lnTo>
                  <a:lnTo>
                    <a:pt x="5" y="0"/>
                  </a:lnTo>
                  <a:lnTo>
                    <a:pt x="4" y="0"/>
                  </a:lnTo>
                  <a:lnTo>
                    <a:pt x="3" y="0"/>
                  </a:lnTo>
                  <a:lnTo>
                    <a:pt x="2" y="0"/>
                  </a:lnTo>
                  <a:lnTo>
                    <a:pt x="2" y="1"/>
                  </a:lnTo>
                  <a:lnTo>
                    <a:pt x="1" y="1"/>
                  </a:lnTo>
                  <a:lnTo>
                    <a:pt x="0" y="1"/>
                  </a:lnTo>
                  <a:lnTo>
                    <a:pt x="0" y="3"/>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endParaRPr lang="en-US">
                <a:solidFill>
                  <a:srgbClr val="000000"/>
                </a:solidFill>
              </a:endParaRPr>
            </a:p>
          </p:txBody>
        </p:sp>
        <p:sp>
          <p:nvSpPr>
            <p:cNvPr id="27176" name="Line 613"/>
            <p:cNvSpPr>
              <a:spLocks noChangeShapeType="1"/>
            </p:cNvSpPr>
            <p:nvPr/>
          </p:nvSpPr>
          <p:spPr bwMode="auto">
            <a:xfrm flipH="1">
              <a:off x="3626" y="3317"/>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177" name="Rectangle 614"/>
            <p:cNvSpPr>
              <a:spLocks noChangeArrowheads="1"/>
            </p:cNvSpPr>
            <p:nvPr/>
          </p:nvSpPr>
          <p:spPr bwMode="auto">
            <a:xfrm>
              <a:off x="4929" y="4040"/>
              <a:ext cx="49"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178" name="Rectangle 615"/>
            <p:cNvSpPr>
              <a:spLocks noChangeArrowheads="1"/>
            </p:cNvSpPr>
            <p:nvPr/>
          </p:nvSpPr>
          <p:spPr bwMode="auto">
            <a:xfrm>
              <a:off x="4856" y="4040"/>
              <a:ext cx="50"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179" name="Rectangle 616"/>
            <p:cNvSpPr>
              <a:spLocks noChangeArrowheads="1"/>
            </p:cNvSpPr>
            <p:nvPr/>
          </p:nvSpPr>
          <p:spPr bwMode="auto">
            <a:xfrm>
              <a:off x="4803" y="4040"/>
              <a:ext cx="29"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180" name="Rectangle 617"/>
            <p:cNvSpPr>
              <a:spLocks noChangeArrowheads="1"/>
            </p:cNvSpPr>
            <p:nvPr/>
          </p:nvSpPr>
          <p:spPr bwMode="auto">
            <a:xfrm>
              <a:off x="4754" y="4040"/>
              <a:ext cx="22"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181" name="Rectangle 618"/>
            <p:cNvSpPr>
              <a:spLocks noChangeArrowheads="1"/>
            </p:cNvSpPr>
            <p:nvPr/>
          </p:nvSpPr>
          <p:spPr bwMode="auto">
            <a:xfrm>
              <a:off x="4712" y="4040"/>
              <a:ext cx="6" cy="7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7182" name="Rectangle 619"/>
            <p:cNvSpPr>
              <a:spLocks noChangeArrowheads="1"/>
            </p:cNvSpPr>
            <p:nvPr/>
          </p:nvSpPr>
          <p:spPr bwMode="auto">
            <a:xfrm>
              <a:off x="4753" y="3204"/>
              <a:ext cx="3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B747</a:t>
              </a:r>
            </a:p>
          </p:txBody>
        </p:sp>
      </p:grpSp>
      <p:sp>
        <p:nvSpPr>
          <p:cNvPr id="26666" name="Rectangle 620"/>
          <p:cNvSpPr>
            <a:spLocks noChangeArrowheads="1"/>
          </p:cNvSpPr>
          <p:nvPr/>
        </p:nvSpPr>
        <p:spPr bwMode="auto">
          <a:xfrm>
            <a:off x="6096000" y="2106613"/>
            <a:ext cx="294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800" b="1">
                <a:solidFill>
                  <a:srgbClr val="000000"/>
                </a:solidFill>
              </a:rPr>
              <a:t>This Is Safe (Current ICAO)</a:t>
            </a:r>
          </a:p>
        </p:txBody>
      </p:sp>
      <p:sp>
        <p:nvSpPr>
          <p:cNvPr id="26667" name="Rectangle 621"/>
          <p:cNvSpPr>
            <a:spLocks noChangeArrowheads="1"/>
          </p:cNvSpPr>
          <p:nvPr/>
        </p:nvSpPr>
        <p:spPr bwMode="auto">
          <a:xfrm>
            <a:off x="6135688" y="5094288"/>
            <a:ext cx="2871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800" b="1">
                <a:solidFill>
                  <a:srgbClr val="000000"/>
                </a:solidFill>
              </a:rPr>
              <a:t>This Is Also Safe (RECAT)</a:t>
            </a:r>
          </a:p>
        </p:txBody>
      </p:sp>
      <p:sp>
        <p:nvSpPr>
          <p:cNvPr id="26668" name="Rectangle 622"/>
          <p:cNvSpPr>
            <a:spLocks noChangeArrowheads="1"/>
          </p:cNvSpPr>
          <p:nvPr/>
        </p:nvSpPr>
        <p:spPr bwMode="auto">
          <a:xfrm>
            <a:off x="2044700" y="5119688"/>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A306</a:t>
            </a:r>
          </a:p>
        </p:txBody>
      </p:sp>
      <p:sp>
        <p:nvSpPr>
          <p:cNvPr id="26669" name="Rectangle 623"/>
          <p:cNvSpPr>
            <a:spLocks noChangeArrowheads="1"/>
          </p:cNvSpPr>
          <p:nvPr/>
        </p:nvSpPr>
        <p:spPr bwMode="auto">
          <a:xfrm>
            <a:off x="1687513" y="838200"/>
            <a:ext cx="353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2000" b="1">
                <a:solidFill>
                  <a:srgbClr val="000000"/>
                </a:solidFill>
              </a:rPr>
              <a:t>Upper Heavy to Lower Heavy</a:t>
            </a:r>
          </a:p>
        </p:txBody>
      </p:sp>
      <p:sp>
        <p:nvSpPr>
          <p:cNvPr id="26670" name="Rectangle 624"/>
          <p:cNvSpPr>
            <a:spLocks noChangeArrowheads="1"/>
          </p:cNvSpPr>
          <p:nvPr/>
        </p:nvSpPr>
        <p:spPr bwMode="auto">
          <a:xfrm>
            <a:off x="1876425" y="3602038"/>
            <a:ext cx="3500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2000" b="1">
                <a:solidFill>
                  <a:srgbClr val="000000"/>
                </a:solidFill>
              </a:rPr>
              <a:t>Lower Heavy to Upper Heavy</a:t>
            </a:r>
          </a:p>
        </p:txBody>
      </p:sp>
      <p:sp>
        <p:nvSpPr>
          <p:cNvPr id="26671" name="Rectangle 625"/>
          <p:cNvSpPr>
            <a:spLocks noChangeArrowheads="1"/>
          </p:cNvSpPr>
          <p:nvPr/>
        </p:nvSpPr>
        <p:spPr bwMode="auto">
          <a:xfrm>
            <a:off x="2041525" y="4356100"/>
            <a:ext cx="981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r>
              <a:rPr lang="en-US" sz="1600">
                <a:solidFill>
                  <a:srgbClr val="000000"/>
                </a:solidFill>
              </a:rPr>
              <a:t>Separation</a:t>
            </a:r>
          </a:p>
        </p:txBody>
      </p:sp>
      <p:sp>
        <p:nvSpPr>
          <p:cNvPr id="26672" name="Line 626"/>
          <p:cNvSpPr>
            <a:spLocks noChangeShapeType="1"/>
          </p:cNvSpPr>
          <p:nvPr/>
        </p:nvSpPr>
        <p:spPr bwMode="auto">
          <a:xfrm>
            <a:off x="1004888" y="4297363"/>
            <a:ext cx="2360612" cy="0"/>
          </a:xfrm>
          <a:prstGeom prst="line">
            <a:avLst/>
          </a:prstGeom>
          <a:noFill/>
          <a:ln w="952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73" name="Text Box 627"/>
          <p:cNvSpPr txBox="1">
            <a:spLocks noChangeArrowheads="1"/>
          </p:cNvSpPr>
          <p:nvPr/>
        </p:nvSpPr>
        <p:spPr bwMode="auto">
          <a:xfrm>
            <a:off x="2000250" y="3930650"/>
            <a:ext cx="938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r>
              <a:rPr lang="en-US" sz="1600">
                <a:solidFill>
                  <a:srgbClr val="808080"/>
                </a:solidFill>
              </a:rPr>
              <a:t>2.5 NM</a:t>
            </a:r>
          </a:p>
        </p:txBody>
      </p:sp>
      <p:sp>
        <p:nvSpPr>
          <p:cNvPr id="26674" name="Line 628"/>
          <p:cNvSpPr>
            <a:spLocks noChangeShapeType="1"/>
          </p:cNvSpPr>
          <p:nvPr/>
        </p:nvSpPr>
        <p:spPr bwMode="auto">
          <a:xfrm flipH="1">
            <a:off x="3400425" y="4237038"/>
            <a:ext cx="12700" cy="86360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nvGrpSpPr>
          <p:cNvPr id="26675" name="Group 629"/>
          <p:cNvGrpSpPr>
            <a:grpSpLocks/>
          </p:cNvGrpSpPr>
          <p:nvPr/>
        </p:nvGrpSpPr>
        <p:grpSpPr bwMode="auto">
          <a:xfrm>
            <a:off x="4168775" y="1895475"/>
            <a:ext cx="1277938" cy="1125538"/>
            <a:chOff x="2443" y="1991"/>
            <a:chExt cx="590" cy="545"/>
          </a:xfrm>
        </p:grpSpPr>
        <p:sp>
          <p:nvSpPr>
            <p:cNvPr id="26801" name="Freeform 630"/>
            <p:cNvSpPr>
              <a:spLocks/>
            </p:cNvSpPr>
            <p:nvPr/>
          </p:nvSpPr>
          <p:spPr bwMode="auto">
            <a:xfrm>
              <a:off x="2997" y="2260"/>
              <a:ext cx="3" cy="3"/>
            </a:xfrm>
            <a:custGeom>
              <a:avLst/>
              <a:gdLst>
                <a:gd name="T0" fmla="*/ 0 w 7"/>
                <a:gd name="T1" fmla="*/ 0 h 10"/>
                <a:gd name="T2" fmla="*/ 0 w 7"/>
                <a:gd name="T3" fmla="*/ 0 h 10"/>
                <a:gd name="T4" fmla="*/ 0 w 7"/>
                <a:gd name="T5" fmla="*/ 0 h 10"/>
                <a:gd name="T6" fmla="*/ 0 w 7"/>
                <a:gd name="T7" fmla="*/ 0 h 10"/>
                <a:gd name="T8" fmla="*/ 0 w 7"/>
                <a:gd name="T9" fmla="*/ 0 h 10"/>
                <a:gd name="T10" fmla="*/ 0 w 7"/>
                <a:gd name="T11" fmla="*/ 0 h 10"/>
                <a:gd name="T12" fmla="*/ 0 w 7"/>
                <a:gd name="T13" fmla="*/ 0 h 10"/>
                <a:gd name="T14" fmla="*/ 0 w 7"/>
                <a:gd name="T15" fmla="*/ 0 h 10"/>
                <a:gd name="T16" fmla="*/ 0 w 7"/>
                <a:gd name="T17" fmla="*/ 0 h 10"/>
                <a:gd name="T18" fmla="*/ 0 w 7"/>
                <a:gd name="T19" fmla="*/ 0 h 10"/>
                <a:gd name="T20" fmla="*/ 0 w 7"/>
                <a:gd name="T21" fmla="*/ 0 h 10"/>
                <a:gd name="T22" fmla="*/ 0 w 7"/>
                <a:gd name="T23" fmla="*/ 0 h 10"/>
                <a:gd name="T24" fmla="*/ 0 w 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10">
                  <a:moveTo>
                    <a:pt x="0" y="10"/>
                  </a:moveTo>
                  <a:lnTo>
                    <a:pt x="0" y="9"/>
                  </a:lnTo>
                  <a:lnTo>
                    <a:pt x="0" y="8"/>
                  </a:lnTo>
                  <a:lnTo>
                    <a:pt x="0" y="7"/>
                  </a:lnTo>
                  <a:lnTo>
                    <a:pt x="0" y="5"/>
                  </a:lnTo>
                  <a:lnTo>
                    <a:pt x="1" y="4"/>
                  </a:lnTo>
                  <a:lnTo>
                    <a:pt x="2" y="3"/>
                  </a:lnTo>
                  <a:lnTo>
                    <a:pt x="2" y="1"/>
                  </a:lnTo>
                  <a:lnTo>
                    <a:pt x="3" y="1"/>
                  </a:lnTo>
                  <a:lnTo>
                    <a:pt x="4" y="0"/>
                  </a:lnTo>
                  <a:lnTo>
                    <a:pt x="5" y="0"/>
                  </a:lnTo>
                  <a:lnTo>
                    <a:pt x="6" y="0"/>
                  </a:lnTo>
                  <a:lnTo>
                    <a:pt x="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2" name="Freeform 631"/>
            <p:cNvSpPr>
              <a:spLocks/>
            </p:cNvSpPr>
            <p:nvPr/>
          </p:nvSpPr>
          <p:spPr bwMode="auto">
            <a:xfrm>
              <a:off x="3000" y="2260"/>
              <a:ext cx="20" cy="5"/>
            </a:xfrm>
            <a:custGeom>
              <a:avLst/>
              <a:gdLst>
                <a:gd name="T0" fmla="*/ 0 w 68"/>
                <a:gd name="T1" fmla="*/ 0 h 21"/>
                <a:gd name="T2" fmla="*/ 1 w 68"/>
                <a:gd name="T3" fmla="*/ 0 h 21"/>
                <a:gd name="T4" fmla="*/ 0 w 68"/>
                <a:gd name="T5" fmla="*/ 0 h 21"/>
                <a:gd name="T6" fmla="*/ 0 60000 65536"/>
                <a:gd name="T7" fmla="*/ 0 60000 65536"/>
                <a:gd name="T8" fmla="*/ 0 60000 65536"/>
              </a:gdLst>
              <a:ahLst/>
              <a:cxnLst>
                <a:cxn ang="T6">
                  <a:pos x="T0" y="T1"/>
                </a:cxn>
                <a:cxn ang="T7">
                  <a:pos x="T2" y="T3"/>
                </a:cxn>
                <a:cxn ang="T8">
                  <a:pos x="T4" y="T5"/>
                </a:cxn>
              </a:cxnLst>
              <a:rect l="0" t="0" r="r" b="b"/>
              <a:pathLst>
                <a:path w="68" h="21">
                  <a:moveTo>
                    <a:pt x="0" y="0"/>
                  </a:moveTo>
                  <a:lnTo>
                    <a:pt x="68" y="9"/>
                  </a:lnTo>
                  <a:lnTo>
                    <a:pt x="0" y="2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3" name="Freeform 632"/>
            <p:cNvSpPr>
              <a:spLocks/>
            </p:cNvSpPr>
            <p:nvPr/>
          </p:nvSpPr>
          <p:spPr bwMode="auto">
            <a:xfrm>
              <a:off x="2464" y="2248"/>
              <a:ext cx="15" cy="15"/>
            </a:xfrm>
            <a:custGeom>
              <a:avLst/>
              <a:gdLst>
                <a:gd name="T0" fmla="*/ 0 w 47"/>
                <a:gd name="T1" fmla="*/ 0 h 59"/>
                <a:gd name="T2" fmla="*/ 0 w 47"/>
                <a:gd name="T3" fmla="*/ 0 h 59"/>
                <a:gd name="T4" fmla="*/ 1 w 47"/>
                <a:gd name="T5" fmla="*/ 0 h 59"/>
                <a:gd name="T6" fmla="*/ 0 w 47"/>
                <a:gd name="T7" fmla="*/ 0 h 59"/>
                <a:gd name="T8" fmla="*/ 0 w 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9">
                  <a:moveTo>
                    <a:pt x="0" y="59"/>
                  </a:moveTo>
                  <a:lnTo>
                    <a:pt x="27" y="0"/>
                  </a:lnTo>
                  <a:lnTo>
                    <a:pt x="47" y="8"/>
                  </a:lnTo>
                  <a:lnTo>
                    <a:pt x="26" y="59"/>
                  </a:lnTo>
                  <a:lnTo>
                    <a:pt x="0" y="5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4" name="Freeform 633"/>
            <p:cNvSpPr>
              <a:spLocks/>
            </p:cNvSpPr>
            <p:nvPr/>
          </p:nvSpPr>
          <p:spPr bwMode="auto">
            <a:xfrm>
              <a:off x="2486" y="2237"/>
              <a:ext cx="9" cy="2"/>
            </a:xfrm>
            <a:custGeom>
              <a:avLst/>
              <a:gdLst>
                <a:gd name="T0" fmla="*/ 0 w 29"/>
                <a:gd name="T1" fmla="*/ 0 h 12"/>
                <a:gd name="T2" fmla="*/ 0 w 29"/>
                <a:gd name="T3" fmla="*/ 0 h 12"/>
                <a:gd name="T4" fmla="*/ 0 w 29"/>
                <a:gd name="T5" fmla="*/ 0 h 12"/>
                <a:gd name="T6" fmla="*/ 0 w 29"/>
                <a:gd name="T7" fmla="*/ 0 h 12"/>
                <a:gd name="T8" fmla="*/ 0 w 29"/>
                <a:gd name="T9" fmla="*/ 0 h 12"/>
                <a:gd name="T10" fmla="*/ 0 w 29"/>
                <a:gd name="T11" fmla="*/ 0 h 12"/>
                <a:gd name="T12" fmla="*/ 0 w 29"/>
                <a:gd name="T13" fmla="*/ 0 h 12"/>
                <a:gd name="T14" fmla="*/ 0 w 29"/>
                <a:gd name="T15" fmla="*/ 0 h 12"/>
                <a:gd name="T16" fmla="*/ 0 w 29"/>
                <a:gd name="T17" fmla="*/ 0 h 12"/>
                <a:gd name="T18" fmla="*/ 0 w 29"/>
                <a:gd name="T19" fmla="*/ 0 h 12"/>
                <a:gd name="T20" fmla="*/ 0 w 29"/>
                <a:gd name="T21" fmla="*/ 0 h 12"/>
                <a:gd name="T22" fmla="*/ 0 w 29"/>
                <a:gd name="T23" fmla="*/ 0 h 12"/>
                <a:gd name="T24" fmla="*/ 0 w 29"/>
                <a:gd name="T25" fmla="*/ 0 h 12"/>
                <a:gd name="T26" fmla="*/ 0 w 29"/>
                <a:gd name="T27" fmla="*/ 0 h 12"/>
                <a:gd name="T28" fmla="*/ 0 w 29"/>
                <a:gd name="T29" fmla="*/ 0 h 12"/>
                <a:gd name="T30" fmla="*/ 0 w 29"/>
                <a:gd name="T31" fmla="*/ 0 h 12"/>
                <a:gd name="T32" fmla="*/ 0 w 29"/>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2">
                  <a:moveTo>
                    <a:pt x="0" y="12"/>
                  </a:moveTo>
                  <a:lnTo>
                    <a:pt x="1" y="10"/>
                  </a:lnTo>
                  <a:lnTo>
                    <a:pt x="3" y="9"/>
                  </a:lnTo>
                  <a:lnTo>
                    <a:pt x="4" y="9"/>
                  </a:lnTo>
                  <a:lnTo>
                    <a:pt x="6" y="8"/>
                  </a:lnTo>
                  <a:lnTo>
                    <a:pt x="7" y="8"/>
                  </a:lnTo>
                  <a:lnTo>
                    <a:pt x="9" y="6"/>
                  </a:lnTo>
                  <a:lnTo>
                    <a:pt x="10" y="6"/>
                  </a:lnTo>
                  <a:lnTo>
                    <a:pt x="12" y="5"/>
                  </a:lnTo>
                  <a:lnTo>
                    <a:pt x="14" y="4"/>
                  </a:lnTo>
                  <a:lnTo>
                    <a:pt x="15" y="4"/>
                  </a:lnTo>
                  <a:lnTo>
                    <a:pt x="17" y="3"/>
                  </a:lnTo>
                  <a:lnTo>
                    <a:pt x="20" y="3"/>
                  </a:lnTo>
                  <a:lnTo>
                    <a:pt x="22" y="1"/>
                  </a:lnTo>
                  <a:lnTo>
                    <a:pt x="24" y="1"/>
                  </a:lnTo>
                  <a:lnTo>
                    <a:pt x="26" y="0"/>
                  </a:lnTo>
                  <a:lnTo>
                    <a:pt x="2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5" name="Freeform 634"/>
            <p:cNvSpPr>
              <a:spLocks/>
            </p:cNvSpPr>
            <p:nvPr/>
          </p:nvSpPr>
          <p:spPr bwMode="auto">
            <a:xfrm>
              <a:off x="2493" y="2237"/>
              <a:ext cx="2" cy="6"/>
            </a:xfrm>
            <a:custGeom>
              <a:avLst/>
              <a:gdLst>
                <a:gd name="T0" fmla="*/ 0 w 7"/>
                <a:gd name="T1" fmla="*/ 0 h 26"/>
                <a:gd name="T2" fmla="*/ 0 w 7"/>
                <a:gd name="T3" fmla="*/ 0 h 26"/>
                <a:gd name="T4" fmla="*/ 0 w 7"/>
                <a:gd name="T5" fmla="*/ 0 h 26"/>
                <a:gd name="T6" fmla="*/ 0 60000 65536"/>
                <a:gd name="T7" fmla="*/ 0 60000 65536"/>
                <a:gd name="T8" fmla="*/ 0 60000 65536"/>
              </a:gdLst>
              <a:ahLst/>
              <a:cxnLst>
                <a:cxn ang="T6">
                  <a:pos x="T0" y="T1"/>
                </a:cxn>
                <a:cxn ang="T7">
                  <a:pos x="T2" y="T3"/>
                </a:cxn>
                <a:cxn ang="T8">
                  <a:pos x="T4" y="T5"/>
                </a:cxn>
              </a:cxnLst>
              <a:rect l="0" t="0" r="r" b="b"/>
              <a:pathLst>
                <a:path w="7" h="26">
                  <a:moveTo>
                    <a:pt x="7" y="0"/>
                  </a:moveTo>
                  <a:lnTo>
                    <a:pt x="7" y="17"/>
                  </a:lnTo>
                  <a:lnTo>
                    <a:pt x="0" y="2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6" name="Freeform 635"/>
            <p:cNvSpPr>
              <a:spLocks/>
            </p:cNvSpPr>
            <p:nvPr/>
          </p:nvSpPr>
          <p:spPr bwMode="auto">
            <a:xfrm>
              <a:off x="2486" y="2243"/>
              <a:ext cx="7" cy="3"/>
            </a:xfrm>
            <a:custGeom>
              <a:avLst/>
              <a:gdLst>
                <a:gd name="T0" fmla="*/ 0 w 22"/>
                <a:gd name="T1" fmla="*/ 0 h 11"/>
                <a:gd name="T2" fmla="*/ 0 w 22"/>
                <a:gd name="T3" fmla="*/ 0 h 11"/>
                <a:gd name="T4" fmla="*/ 0 w 22"/>
                <a:gd name="T5" fmla="*/ 0 h 11"/>
                <a:gd name="T6" fmla="*/ 0 w 22"/>
                <a:gd name="T7" fmla="*/ 0 h 11"/>
                <a:gd name="T8" fmla="*/ 0 w 22"/>
                <a:gd name="T9" fmla="*/ 0 h 11"/>
                <a:gd name="T10" fmla="*/ 0 w 22"/>
                <a:gd name="T11" fmla="*/ 0 h 11"/>
                <a:gd name="T12" fmla="*/ 0 w 22"/>
                <a:gd name="T13" fmla="*/ 0 h 11"/>
                <a:gd name="T14" fmla="*/ 0 w 22"/>
                <a:gd name="T15" fmla="*/ 0 h 11"/>
                <a:gd name="T16" fmla="*/ 0 w 22"/>
                <a:gd name="T17" fmla="*/ 0 h 11"/>
                <a:gd name="T18" fmla="*/ 0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1">
                  <a:moveTo>
                    <a:pt x="22" y="0"/>
                  </a:moveTo>
                  <a:lnTo>
                    <a:pt x="21" y="0"/>
                  </a:lnTo>
                  <a:lnTo>
                    <a:pt x="20" y="0"/>
                  </a:lnTo>
                  <a:lnTo>
                    <a:pt x="18" y="0"/>
                  </a:lnTo>
                  <a:lnTo>
                    <a:pt x="17" y="1"/>
                  </a:lnTo>
                  <a:lnTo>
                    <a:pt x="16" y="1"/>
                  </a:lnTo>
                  <a:lnTo>
                    <a:pt x="15" y="2"/>
                  </a:lnTo>
                  <a:lnTo>
                    <a:pt x="13" y="2"/>
                  </a:lnTo>
                  <a:lnTo>
                    <a:pt x="12" y="4"/>
                  </a:lnTo>
                  <a:lnTo>
                    <a:pt x="10" y="5"/>
                  </a:lnTo>
                  <a:lnTo>
                    <a:pt x="8" y="6"/>
                  </a:lnTo>
                  <a:lnTo>
                    <a:pt x="6" y="6"/>
                  </a:lnTo>
                  <a:lnTo>
                    <a:pt x="4" y="7"/>
                  </a:lnTo>
                  <a:lnTo>
                    <a:pt x="2" y="9"/>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7" name="Line 636"/>
            <p:cNvSpPr>
              <a:spLocks noChangeShapeType="1"/>
            </p:cNvSpPr>
            <p:nvPr/>
          </p:nvSpPr>
          <p:spPr bwMode="auto">
            <a:xfrm flipV="1">
              <a:off x="2486" y="2239"/>
              <a:ext cx="1"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08" name="Freeform 637"/>
            <p:cNvSpPr>
              <a:spLocks/>
            </p:cNvSpPr>
            <p:nvPr/>
          </p:nvSpPr>
          <p:spPr bwMode="auto">
            <a:xfrm>
              <a:off x="2480" y="2246"/>
              <a:ext cx="5" cy="3"/>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w 18"/>
                <a:gd name="T11" fmla="*/ 0 h 11"/>
                <a:gd name="T12" fmla="*/ 0 w 18"/>
                <a:gd name="T13" fmla="*/ 0 h 11"/>
                <a:gd name="T14" fmla="*/ 0 w 18"/>
                <a:gd name="T15" fmla="*/ 0 h 11"/>
                <a:gd name="T16" fmla="*/ 0 w 18"/>
                <a:gd name="T17" fmla="*/ 0 h 11"/>
                <a:gd name="T18" fmla="*/ 0 w 18"/>
                <a:gd name="T19" fmla="*/ 0 h 11"/>
                <a:gd name="T20" fmla="*/ 0 w 18"/>
                <a:gd name="T21" fmla="*/ 0 h 11"/>
                <a:gd name="T22" fmla="*/ 0 w 18"/>
                <a:gd name="T23" fmla="*/ 0 h 11"/>
                <a:gd name="T24" fmla="*/ 0 w 18"/>
                <a:gd name="T25" fmla="*/ 0 h 11"/>
                <a:gd name="T26" fmla="*/ 0 w 18"/>
                <a:gd name="T27" fmla="*/ 0 h 11"/>
                <a:gd name="T28" fmla="*/ 0 w 18"/>
                <a:gd name="T29" fmla="*/ 0 h 11"/>
                <a:gd name="T30" fmla="*/ 0 w 18"/>
                <a:gd name="T31" fmla="*/ 0 h 11"/>
                <a:gd name="T32" fmla="*/ 0 w 18"/>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1">
                  <a:moveTo>
                    <a:pt x="18" y="0"/>
                  </a:moveTo>
                  <a:lnTo>
                    <a:pt x="17" y="0"/>
                  </a:lnTo>
                  <a:lnTo>
                    <a:pt x="16" y="1"/>
                  </a:lnTo>
                  <a:lnTo>
                    <a:pt x="15" y="1"/>
                  </a:lnTo>
                  <a:lnTo>
                    <a:pt x="14" y="2"/>
                  </a:lnTo>
                  <a:lnTo>
                    <a:pt x="13" y="2"/>
                  </a:lnTo>
                  <a:lnTo>
                    <a:pt x="12" y="3"/>
                  </a:lnTo>
                  <a:lnTo>
                    <a:pt x="10" y="3"/>
                  </a:lnTo>
                  <a:lnTo>
                    <a:pt x="9" y="5"/>
                  </a:lnTo>
                  <a:lnTo>
                    <a:pt x="8" y="5"/>
                  </a:lnTo>
                  <a:lnTo>
                    <a:pt x="7" y="6"/>
                  </a:lnTo>
                  <a:lnTo>
                    <a:pt x="6" y="6"/>
                  </a:lnTo>
                  <a:lnTo>
                    <a:pt x="5" y="7"/>
                  </a:lnTo>
                  <a:lnTo>
                    <a:pt x="4" y="7"/>
                  </a:lnTo>
                  <a:lnTo>
                    <a:pt x="3" y="9"/>
                  </a:lnTo>
                  <a:lnTo>
                    <a:pt x="2" y="10"/>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9" name="Line 638"/>
            <p:cNvSpPr>
              <a:spLocks noChangeShapeType="1"/>
            </p:cNvSpPr>
            <p:nvPr/>
          </p:nvSpPr>
          <p:spPr bwMode="auto">
            <a:xfrm flipH="1" flipV="1">
              <a:off x="2473" y="2247"/>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10" name="Freeform 639"/>
            <p:cNvSpPr>
              <a:spLocks/>
            </p:cNvSpPr>
            <p:nvPr/>
          </p:nvSpPr>
          <p:spPr bwMode="auto">
            <a:xfrm>
              <a:off x="2473" y="2240"/>
              <a:ext cx="12" cy="7"/>
            </a:xfrm>
            <a:custGeom>
              <a:avLst/>
              <a:gdLst>
                <a:gd name="T0" fmla="*/ 0 w 38"/>
                <a:gd name="T1" fmla="*/ 0 h 28"/>
                <a:gd name="T2" fmla="*/ 0 w 38"/>
                <a:gd name="T3" fmla="*/ 0 h 28"/>
                <a:gd name="T4" fmla="*/ 0 w 38"/>
                <a:gd name="T5" fmla="*/ 0 h 28"/>
                <a:gd name="T6" fmla="*/ 0 w 38"/>
                <a:gd name="T7" fmla="*/ 0 h 28"/>
                <a:gd name="T8" fmla="*/ 0 w 38"/>
                <a:gd name="T9" fmla="*/ 0 h 28"/>
                <a:gd name="T10" fmla="*/ 0 w 38"/>
                <a:gd name="T11" fmla="*/ 0 h 28"/>
                <a:gd name="T12" fmla="*/ 0 w 38"/>
                <a:gd name="T13" fmla="*/ 0 h 28"/>
                <a:gd name="T14" fmla="*/ 0 w 38"/>
                <a:gd name="T15" fmla="*/ 0 h 28"/>
                <a:gd name="T16" fmla="*/ 0 w 38"/>
                <a:gd name="T17" fmla="*/ 0 h 28"/>
                <a:gd name="T18" fmla="*/ 0 w 38"/>
                <a:gd name="T19" fmla="*/ 0 h 28"/>
                <a:gd name="T20" fmla="*/ 0 w 38"/>
                <a:gd name="T21" fmla="*/ 0 h 28"/>
                <a:gd name="T22" fmla="*/ 0 w 38"/>
                <a:gd name="T23" fmla="*/ 0 h 28"/>
                <a:gd name="T24" fmla="*/ 0 w 38"/>
                <a:gd name="T25" fmla="*/ 0 h 28"/>
                <a:gd name="T26" fmla="*/ 0 w 38"/>
                <a:gd name="T27" fmla="*/ 0 h 28"/>
                <a:gd name="T28" fmla="*/ 0 w 38"/>
                <a:gd name="T29" fmla="*/ 0 h 28"/>
                <a:gd name="T30" fmla="*/ 0 w 38"/>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28">
                  <a:moveTo>
                    <a:pt x="0" y="28"/>
                  </a:moveTo>
                  <a:lnTo>
                    <a:pt x="0" y="27"/>
                  </a:lnTo>
                  <a:lnTo>
                    <a:pt x="1" y="26"/>
                  </a:lnTo>
                  <a:lnTo>
                    <a:pt x="2" y="26"/>
                  </a:lnTo>
                  <a:lnTo>
                    <a:pt x="3" y="24"/>
                  </a:lnTo>
                  <a:lnTo>
                    <a:pt x="4" y="22"/>
                  </a:lnTo>
                  <a:lnTo>
                    <a:pt x="6" y="20"/>
                  </a:lnTo>
                  <a:lnTo>
                    <a:pt x="8" y="19"/>
                  </a:lnTo>
                  <a:lnTo>
                    <a:pt x="11" y="17"/>
                  </a:lnTo>
                  <a:lnTo>
                    <a:pt x="13" y="14"/>
                  </a:lnTo>
                  <a:lnTo>
                    <a:pt x="16" y="11"/>
                  </a:lnTo>
                  <a:lnTo>
                    <a:pt x="20" y="10"/>
                  </a:lnTo>
                  <a:lnTo>
                    <a:pt x="24" y="8"/>
                  </a:lnTo>
                  <a:lnTo>
                    <a:pt x="28" y="5"/>
                  </a:lnTo>
                  <a:lnTo>
                    <a:pt x="33" y="2"/>
                  </a:lnTo>
                  <a:lnTo>
                    <a:pt x="3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1" name="Line 640"/>
            <p:cNvSpPr>
              <a:spLocks noChangeShapeType="1"/>
            </p:cNvSpPr>
            <p:nvPr/>
          </p:nvSpPr>
          <p:spPr bwMode="auto">
            <a:xfrm>
              <a:off x="2485" y="224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12" name="Freeform 641"/>
            <p:cNvSpPr>
              <a:spLocks/>
            </p:cNvSpPr>
            <p:nvPr/>
          </p:nvSpPr>
          <p:spPr bwMode="auto">
            <a:xfrm>
              <a:off x="2464" y="2263"/>
              <a:ext cx="15" cy="15"/>
            </a:xfrm>
            <a:custGeom>
              <a:avLst/>
              <a:gdLst>
                <a:gd name="T0" fmla="*/ 0 w 47"/>
                <a:gd name="T1" fmla="*/ 0 h 59"/>
                <a:gd name="T2" fmla="*/ 0 w 47"/>
                <a:gd name="T3" fmla="*/ 0 h 59"/>
                <a:gd name="T4" fmla="*/ 1 w 47"/>
                <a:gd name="T5" fmla="*/ 0 h 59"/>
                <a:gd name="T6" fmla="*/ 0 w 47"/>
                <a:gd name="T7" fmla="*/ 0 h 59"/>
                <a:gd name="T8" fmla="*/ 0 w 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9">
                  <a:moveTo>
                    <a:pt x="0" y="0"/>
                  </a:moveTo>
                  <a:lnTo>
                    <a:pt x="27" y="59"/>
                  </a:lnTo>
                  <a:lnTo>
                    <a:pt x="47" y="51"/>
                  </a:lnTo>
                  <a:lnTo>
                    <a:pt x="2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3" name="Freeform 642"/>
            <p:cNvSpPr>
              <a:spLocks/>
            </p:cNvSpPr>
            <p:nvPr/>
          </p:nvSpPr>
          <p:spPr bwMode="auto">
            <a:xfrm>
              <a:off x="2486" y="2286"/>
              <a:ext cx="9" cy="4"/>
            </a:xfrm>
            <a:custGeom>
              <a:avLst/>
              <a:gdLst>
                <a:gd name="T0" fmla="*/ 0 w 29"/>
                <a:gd name="T1" fmla="*/ 0 h 13"/>
                <a:gd name="T2" fmla="*/ 0 w 29"/>
                <a:gd name="T3" fmla="*/ 0 h 13"/>
                <a:gd name="T4" fmla="*/ 0 w 29"/>
                <a:gd name="T5" fmla="*/ 0 h 13"/>
                <a:gd name="T6" fmla="*/ 0 w 29"/>
                <a:gd name="T7" fmla="*/ 0 h 13"/>
                <a:gd name="T8" fmla="*/ 0 w 29"/>
                <a:gd name="T9" fmla="*/ 0 h 13"/>
                <a:gd name="T10" fmla="*/ 0 w 29"/>
                <a:gd name="T11" fmla="*/ 0 h 13"/>
                <a:gd name="T12" fmla="*/ 0 w 29"/>
                <a:gd name="T13" fmla="*/ 0 h 13"/>
                <a:gd name="T14" fmla="*/ 0 w 29"/>
                <a:gd name="T15" fmla="*/ 0 h 13"/>
                <a:gd name="T16" fmla="*/ 0 w 29"/>
                <a:gd name="T17" fmla="*/ 0 h 13"/>
                <a:gd name="T18" fmla="*/ 0 w 29"/>
                <a:gd name="T19" fmla="*/ 0 h 13"/>
                <a:gd name="T20" fmla="*/ 0 w 29"/>
                <a:gd name="T21" fmla="*/ 0 h 13"/>
                <a:gd name="T22" fmla="*/ 0 w 29"/>
                <a:gd name="T23" fmla="*/ 0 h 13"/>
                <a:gd name="T24" fmla="*/ 0 w 29"/>
                <a:gd name="T25" fmla="*/ 0 h 13"/>
                <a:gd name="T26" fmla="*/ 0 w 29"/>
                <a:gd name="T27" fmla="*/ 0 h 13"/>
                <a:gd name="T28" fmla="*/ 0 w 29"/>
                <a:gd name="T29" fmla="*/ 0 h 13"/>
                <a:gd name="T30" fmla="*/ 0 w 29"/>
                <a:gd name="T31" fmla="*/ 0 h 13"/>
                <a:gd name="T32" fmla="*/ 0 w 29"/>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3">
                  <a:moveTo>
                    <a:pt x="0" y="0"/>
                  </a:moveTo>
                  <a:lnTo>
                    <a:pt x="1" y="0"/>
                  </a:lnTo>
                  <a:lnTo>
                    <a:pt x="3" y="2"/>
                  </a:lnTo>
                  <a:lnTo>
                    <a:pt x="4" y="3"/>
                  </a:lnTo>
                  <a:lnTo>
                    <a:pt x="6" y="3"/>
                  </a:lnTo>
                  <a:lnTo>
                    <a:pt x="7" y="4"/>
                  </a:lnTo>
                  <a:lnTo>
                    <a:pt x="9" y="5"/>
                  </a:lnTo>
                  <a:lnTo>
                    <a:pt x="10" y="5"/>
                  </a:lnTo>
                  <a:lnTo>
                    <a:pt x="12" y="7"/>
                  </a:lnTo>
                  <a:lnTo>
                    <a:pt x="14" y="7"/>
                  </a:lnTo>
                  <a:lnTo>
                    <a:pt x="15" y="8"/>
                  </a:lnTo>
                  <a:lnTo>
                    <a:pt x="17" y="9"/>
                  </a:lnTo>
                  <a:lnTo>
                    <a:pt x="20" y="9"/>
                  </a:lnTo>
                  <a:lnTo>
                    <a:pt x="22" y="11"/>
                  </a:lnTo>
                  <a:lnTo>
                    <a:pt x="24" y="11"/>
                  </a:lnTo>
                  <a:lnTo>
                    <a:pt x="26" y="12"/>
                  </a:lnTo>
                  <a:lnTo>
                    <a:pt x="29" y="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4" name="Freeform 643"/>
            <p:cNvSpPr>
              <a:spLocks/>
            </p:cNvSpPr>
            <p:nvPr/>
          </p:nvSpPr>
          <p:spPr bwMode="auto">
            <a:xfrm>
              <a:off x="2493" y="2283"/>
              <a:ext cx="2" cy="7"/>
            </a:xfrm>
            <a:custGeom>
              <a:avLst/>
              <a:gdLst>
                <a:gd name="T0" fmla="*/ 0 w 7"/>
                <a:gd name="T1" fmla="*/ 0 h 26"/>
                <a:gd name="T2" fmla="*/ 0 w 7"/>
                <a:gd name="T3" fmla="*/ 0 h 26"/>
                <a:gd name="T4" fmla="*/ 0 w 7"/>
                <a:gd name="T5" fmla="*/ 0 h 26"/>
                <a:gd name="T6" fmla="*/ 0 60000 65536"/>
                <a:gd name="T7" fmla="*/ 0 60000 65536"/>
                <a:gd name="T8" fmla="*/ 0 60000 65536"/>
              </a:gdLst>
              <a:ahLst/>
              <a:cxnLst>
                <a:cxn ang="T6">
                  <a:pos x="T0" y="T1"/>
                </a:cxn>
                <a:cxn ang="T7">
                  <a:pos x="T2" y="T3"/>
                </a:cxn>
                <a:cxn ang="T8">
                  <a:pos x="T4" y="T5"/>
                </a:cxn>
              </a:cxnLst>
              <a:rect l="0" t="0" r="r" b="b"/>
              <a:pathLst>
                <a:path w="7" h="26">
                  <a:moveTo>
                    <a:pt x="7" y="26"/>
                  </a:moveTo>
                  <a:lnTo>
                    <a:pt x="7" y="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5" name="Freeform 644"/>
            <p:cNvSpPr>
              <a:spLocks/>
            </p:cNvSpPr>
            <p:nvPr/>
          </p:nvSpPr>
          <p:spPr bwMode="auto">
            <a:xfrm>
              <a:off x="2486" y="2280"/>
              <a:ext cx="7" cy="3"/>
            </a:xfrm>
            <a:custGeom>
              <a:avLst/>
              <a:gdLst>
                <a:gd name="T0" fmla="*/ 0 w 22"/>
                <a:gd name="T1" fmla="*/ 0 h 11"/>
                <a:gd name="T2" fmla="*/ 0 w 22"/>
                <a:gd name="T3" fmla="*/ 0 h 11"/>
                <a:gd name="T4" fmla="*/ 0 w 22"/>
                <a:gd name="T5" fmla="*/ 0 h 11"/>
                <a:gd name="T6" fmla="*/ 0 w 22"/>
                <a:gd name="T7" fmla="*/ 0 h 11"/>
                <a:gd name="T8" fmla="*/ 0 w 22"/>
                <a:gd name="T9" fmla="*/ 0 h 11"/>
                <a:gd name="T10" fmla="*/ 0 w 22"/>
                <a:gd name="T11" fmla="*/ 0 h 11"/>
                <a:gd name="T12" fmla="*/ 0 w 22"/>
                <a:gd name="T13" fmla="*/ 0 h 11"/>
                <a:gd name="T14" fmla="*/ 0 w 22"/>
                <a:gd name="T15" fmla="*/ 0 h 11"/>
                <a:gd name="T16" fmla="*/ 0 w 22"/>
                <a:gd name="T17" fmla="*/ 0 h 11"/>
                <a:gd name="T18" fmla="*/ 0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1">
                  <a:moveTo>
                    <a:pt x="22" y="11"/>
                  </a:moveTo>
                  <a:lnTo>
                    <a:pt x="21" y="10"/>
                  </a:lnTo>
                  <a:lnTo>
                    <a:pt x="20" y="10"/>
                  </a:lnTo>
                  <a:lnTo>
                    <a:pt x="18" y="10"/>
                  </a:lnTo>
                  <a:lnTo>
                    <a:pt x="17" y="9"/>
                  </a:lnTo>
                  <a:lnTo>
                    <a:pt x="16" y="9"/>
                  </a:lnTo>
                  <a:lnTo>
                    <a:pt x="15" y="8"/>
                  </a:lnTo>
                  <a:lnTo>
                    <a:pt x="13" y="8"/>
                  </a:lnTo>
                  <a:lnTo>
                    <a:pt x="12" y="6"/>
                  </a:lnTo>
                  <a:lnTo>
                    <a:pt x="10" y="5"/>
                  </a:lnTo>
                  <a:lnTo>
                    <a:pt x="8" y="4"/>
                  </a:lnTo>
                  <a:lnTo>
                    <a:pt x="6" y="4"/>
                  </a:lnTo>
                  <a:lnTo>
                    <a:pt x="4" y="2"/>
                  </a:lnTo>
                  <a:lnTo>
                    <a:pt x="2"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6" name="Line 645"/>
            <p:cNvSpPr>
              <a:spLocks noChangeShapeType="1"/>
            </p:cNvSpPr>
            <p:nvPr/>
          </p:nvSpPr>
          <p:spPr bwMode="auto">
            <a:xfrm>
              <a:off x="2486" y="228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17" name="Freeform 646"/>
            <p:cNvSpPr>
              <a:spLocks/>
            </p:cNvSpPr>
            <p:nvPr/>
          </p:nvSpPr>
          <p:spPr bwMode="auto">
            <a:xfrm>
              <a:off x="2480" y="2277"/>
              <a:ext cx="5" cy="3"/>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w 18"/>
                <a:gd name="T27" fmla="*/ 0 h 12"/>
                <a:gd name="T28" fmla="*/ 0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2">
                  <a:moveTo>
                    <a:pt x="18" y="12"/>
                  </a:moveTo>
                  <a:lnTo>
                    <a:pt x="17" y="10"/>
                  </a:lnTo>
                  <a:lnTo>
                    <a:pt x="16" y="9"/>
                  </a:lnTo>
                  <a:lnTo>
                    <a:pt x="15" y="9"/>
                  </a:lnTo>
                  <a:lnTo>
                    <a:pt x="14" y="8"/>
                  </a:lnTo>
                  <a:lnTo>
                    <a:pt x="13" y="8"/>
                  </a:lnTo>
                  <a:lnTo>
                    <a:pt x="12" y="6"/>
                  </a:lnTo>
                  <a:lnTo>
                    <a:pt x="10" y="6"/>
                  </a:lnTo>
                  <a:lnTo>
                    <a:pt x="9" y="5"/>
                  </a:lnTo>
                  <a:lnTo>
                    <a:pt x="8" y="5"/>
                  </a:lnTo>
                  <a:lnTo>
                    <a:pt x="7" y="4"/>
                  </a:lnTo>
                  <a:lnTo>
                    <a:pt x="6" y="4"/>
                  </a:lnTo>
                  <a:lnTo>
                    <a:pt x="5" y="3"/>
                  </a:lnTo>
                  <a:lnTo>
                    <a:pt x="4" y="3"/>
                  </a:lnTo>
                  <a:lnTo>
                    <a:pt x="3" y="1"/>
                  </a:lnTo>
                  <a:lnTo>
                    <a:pt x="2"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18" name="Line 647"/>
            <p:cNvSpPr>
              <a:spLocks noChangeShapeType="1"/>
            </p:cNvSpPr>
            <p:nvPr/>
          </p:nvSpPr>
          <p:spPr bwMode="auto">
            <a:xfrm flipH="1">
              <a:off x="2473" y="2277"/>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19" name="Freeform 648"/>
            <p:cNvSpPr>
              <a:spLocks/>
            </p:cNvSpPr>
            <p:nvPr/>
          </p:nvSpPr>
          <p:spPr bwMode="auto">
            <a:xfrm>
              <a:off x="2473" y="2279"/>
              <a:ext cx="12" cy="7"/>
            </a:xfrm>
            <a:custGeom>
              <a:avLst/>
              <a:gdLst>
                <a:gd name="T0" fmla="*/ 0 w 38"/>
                <a:gd name="T1" fmla="*/ 0 h 27"/>
                <a:gd name="T2" fmla="*/ 0 w 38"/>
                <a:gd name="T3" fmla="*/ 0 h 27"/>
                <a:gd name="T4" fmla="*/ 0 w 38"/>
                <a:gd name="T5" fmla="*/ 0 h 27"/>
                <a:gd name="T6" fmla="*/ 0 w 38"/>
                <a:gd name="T7" fmla="*/ 0 h 27"/>
                <a:gd name="T8" fmla="*/ 0 w 38"/>
                <a:gd name="T9" fmla="*/ 0 h 27"/>
                <a:gd name="T10" fmla="*/ 0 w 38"/>
                <a:gd name="T11" fmla="*/ 0 h 27"/>
                <a:gd name="T12" fmla="*/ 0 w 38"/>
                <a:gd name="T13" fmla="*/ 0 h 27"/>
                <a:gd name="T14" fmla="*/ 0 w 38"/>
                <a:gd name="T15" fmla="*/ 0 h 27"/>
                <a:gd name="T16" fmla="*/ 0 w 38"/>
                <a:gd name="T17" fmla="*/ 0 h 27"/>
                <a:gd name="T18" fmla="*/ 0 w 38"/>
                <a:gd name="T19" fmla="*/ 0 h 27"/>
                <a:gd name="T20" fmla="*/ 0 w 38"/>
                <a:gd name="T21" fmla="*/ 0 h 27"/>
                <a:gd name="T22" fmla="*/ 0 w 38"/>
                <a:gd name="T23" fmla="*/ 0 h 27"/>
                <a:gd name="T24" fmla="*/ 0 w 38"/>
                <a:gd name="T25" fmla="*/ 0 h 27"/>
                <a:gd name="T26" fmla="*/ 0 w 38"/>
                <a:gd name="T27" fmla="*/ 0 h 27"/>
                <a:gd name="T28" fmla="*/ 0 w 38"/>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27">
                  <a:moveTo>
                    <a:pt x="0" y="0"/>
                  </a:moveTo>
                  <a:lnTo>
                    <a:pt x="1" y="1"/>
                  </a:lnTo>
                  <a:lnTo>
                    <a:pt x="2" y="1"/>
                  </a:lnTo>
                  <a:lnTo>
                    <a:pt x="3" y="3"/>
                  </a:lnTo>
                  <a:lnTo>
                    <a:pt x="4" y="5"/>
                  </a:lnTo>
                  <a:lnTo>
                    <a:pt x="6" y="6"/>
                  </a:lnTo>
                  <a:lnTo>
                    <a:pt x="8" y="8"/>
                  </a:lnTo>
                  <a:lnTo>
                    <a:pt x="11" y="10"/>
                  </a:lnTo>
                  <a:lnTo>
                    <a:pt x="13" y="12"/>
                  </a:lnTo>
                  <a:lnTo>
                    <a:pt x="16" y="14"/>
                  </a:lnTo>
                  <a:lnTo>
                    <a:pt x="20" y="17"/>
                  </a:lnTo>
                  <a:lnTo>
                    <a:pt x="24" y="19"/>
                  </a:lnTo>
                  <a:lnTo>
                    <a:pt x="28" y="22"/>
                  </a:lnTo>
                  <a:lnTo>
                    <a:pt x="33" y="24"/>
                  </a:lnTo>
                  <a:lnTo>
                    <a:pt x="38"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0" name="Line 649"/>
            <p:cNvSpPr>
              <a:spLocks noChangeShapeType="1"/>
            </p:cNvSpPr>
            <p:nvPr/>
          </p:nvSpPr>
          <p:spPr bwMode="auto">
            <a:xfrm flipV="1">
              <a:off x="2485" y="228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21" name="Line 650"/>
            <p:cNvSpPr>
              <a:spLocks noChangeShapeType="1"/>
            </p:cNvSpPr>
            <p:nvPr/>
          </p:nvSpPr>
          <p:spPr bwMode="auto">
            <a:xfrm>
              <a:off x="2984" y="2278"/>
              <a:ext cx="30" cy="8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22" name="Line 651"/>
            <p:cNvSpPr>
              <a:spLocks noChangeShapeType="1"/>
            </p:cNvSpPr>
            <p:nvPr/>
          </p:nvSpPr>
          <p:spPr bwMode="auto">
            <a:xfrm>
              <a:off x="2646" y="2226"/>
              <a:ext cx="2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23" name="Freeform 652"/>
            <p:cNvSpPr>
              <a:spLocks/>
            </p:cNvSpPr>
            <p:nvPr/>
          </p:nvSpPr>
          <p:spPr bwMode="auto">
            <a:xfrm>
              <a:off x="2946" y="2237"/>
              <a:ext cx="8" cy="5"/>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w 24"/>
                <a:gd name="T27" fmla="*/ 0 h 21"/>
                <a:gd name="T28" fmla="*/ 0 w 24"/>
                <a:gd name="T29" fmla="*/ 0 h 21"/>
                <a:gd name="T30" fmla="*/ 0 w 24"/>
                <a:gd name="T31" fmla="*/ 0 h 21"/>
                <a:gd name="T32" fmla="*/ 0 w 24"/>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1">
                  <a:moveTo>
                    <a:pt x="0" y="21"/>
                  </a:moveTo>
                  <a:lnTo>
                    <a:pt x="2" y="20"/>
                  </a:lnTo>
                  <a:lnTo>
                    <a:pt x="3" y="20"/>
                  </a:lnTo>
                  <a:lnTo>
                    <a:pt x="4" y="20"/>
                  </a:lnTo>
                  <a:lnTo>
                    <a:pt x="6" y="18"/>
                  </a:lnTo>
                  <a:lnTo>
                    <a:pt x="7" y="18"/>
                  </a:lnTo>
                  <a:lnTo>
                    <a:pt x="8" y="17"/>
                  </a:lnTo>
                  <a:lnTo>
                    <a:pt x="10" y="16"/>
                  </a:lnTo>
                  <a:lnTo>
                    <a:pt x="11" y="14"/>
                  </a:lnTo>
                  <a:lnTo>
                    <a:pt x="13" y="13"/>
                  </a:lnTo>
                  <a:lnTo>
                    <a:pt x="14" y="12"/>
                  </a:lnTo>
                  <a:lnTo>
                    <a:pt x="16" y="11"/>
                  </a:lnTo>
                  <a:lnTo>
                    <a:pt x="17" y="9"/>
                  </a:lnTo>
                  <a:lnTo>
                    <a:pt x="19" y="7"/>
                  </a:lnTo>
                  <a:lnTo>
                    <a:pt x="20" y="4"/>
                  </a:lnTo>
                  <a:lnTo>
                    <a:pt x="22" y="2"/>
                  </a:lnTo>
                  <a:lnTo>
                    <a:pt x="2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4" name="Freeform 653"/>
            <p:cNvSpPr>
              <a:spLocks/>
            </p:cNvSpPr>
            <p:nvPr/>
          </p:nvSpPr>
          <p:spPr bwMode="auto">
            <a:xfrm>
              <a:off x="2954" y="2169"/>
              <a:ext cx="43" cy="68"/>
            </a:xfrm>
            <a:custGeom>
              <a:avLst/>
              <a:gdLst>
                <a:gd name="T0" fmla="*/ 0 w 140"/>
                <a:gd name="T1" fmla="*/ 1 h 271"/>
                <a:gd name="T2" fmla="*/ 0 w 140"/>
                <a:gd name="T3" fmla="*/ 1 h 271"/>
                <a:gd name="T4" fmla="*/ 0 w 140"/>
                <a:gd name="T5" fmla="*/ 1 h 271"/>
                <a:gd name="T6" fmla="*/ 0 w 140"/>
                <a:gd name="T7" fmla="*/ 1 h 271"/>
                <a:gd name="T8" fmla="*/ 0 w 140"/>
                <a:gd name="T9" fmla="*/ 1 h 271"/>
                <a:gd name="T10" fmla="*/ 0 w 140"/>
                <a:gd name="T11" fmla="*/ 1 h 271"/>
                <a:gd name="T12" fmla="*/ 1 w 140"/>
                <a:gd name="T13" fmla="*/ 1 h 271"/>
                <a:gd name="T14" fmla="*/ 1 w 140"/>
                <a:gd name="T15" fmla="*/ 1 h 271"/>
                <a:gd name="T16" fmla="*/ 1 w 140"/>
                <a:gd name="T17" fmla="*/ 1 h 271"/>
                <a:gd name="T18" fmla="*/ 1 w 140"/>
                <a:gd name="T19" fmla="*/ 1 h 271"/>
                <a:gd name="T20" fmla="*/ 1 w 140"/>
                <a:gd name="T21" fmla="*/ 0 h 271"/>
                <a:gd name="T22" fmla="*/ 1 w 140"/>
                <a:gd name="T23" fmla="*/ 0 h 271"/>
                <a:gd name="T24" fmla="*/ 1 w 140"/>
                <a:gd name="T25" fmla="*/ 0 h 271"/>
                <a:gd name="T26" fmla="*/ 1 w 140"/>
                <a:gd name="T27" fmla="*/ 0 h 271"/>
                <a:gd name="T28" fmla="*/ 1 w 140"/>
                <a:gd name="T29" fmla="*/ 0 h 271"/>
                <a:gd name="T30" fmla="*/ 1 w 140"/>
                <a:gd name="T31" fmla="*/ 0 h 271"/>
                <a:gd name="T32" fmla="*/ 1 w 140"/>
                <a:gd name="T33" fmla="*/ 0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71">
                  <a:moveTo>
                    <a:pt x="0" y="271"/>
                  </a:moveTo>
                  <a:lnTo>
                    <a:pt x="3" y="264"/>
                  </a:lnTo>
                  <a:lnTo>
                    <a:pt x="9" y="253"/>
                  </a:lnTo>
                  <a:lnTo>
                    <a:pt x="17" y="238"/>
                  </a:lnTo>
                  <a:lnTo>
                    <a:pt x="26" y="219"/>
                  </a:lnTo>
                  <a:lnTo>
                    <a:pt x="37" y="198"/>
                  </a:lnTo>
                  <a:lnTo>
                    <a:pt x="48" y="175"/>
                  </a:lnTo>
                  <a:lnTo>
                    <a:pt x="61" y="152"/>
                  </a:lnTo>
                  <a:lnTo>
                    <a:pt x="74" y="127"/>
                  </a:lnTo>
                  <a:lnTo>
                    <a:pt x="86" y="103"/>
                  </a:lnTo>
                  <a:lnTo>
                    <a:pt x="98" y="80"/>
                  </a:lnTo>
                  <a:lnTo>
                    <a:pt x="109" y="58"/>
                  </a:lnTo>
                  <a:lnTo>
                    <a:pt x="119" y="39"/>
                  </a:lnTo>
                  <a:lnTo>
                    <a:pt x="127" y="23"/>
                  </a:lnTo>
                  <a:lnTo>
                    <a:pt x="134" y="10"/>
                  </a:lnTo>
                  <a:lnTo>
                    <a:pt x="138" y="3"/>
                  </a:lnTo>
                  <a:lnTo>
                    <a:pt x="1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5" name="Freeform 654"/>
            <p:cNvSpPr>
              <a:spLocks/>
            </p:cNvSpPr>
            <p:nvPr/>
          </p:nvSpPr>
          <p:spPr bwMode="auto">
            <a:xfrm>
              <a:off x="2997" y="2164"/>
              <a:ext cx="7" cy="5"/>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2">
                  <a:moveTo>
                    <a:pt x="0" y="22"/>
                  </a:moveTo>
                  <a:lnTo>
                    <a:pt x="0" y="21"/>
                  </a:lnTo>
                  <a:lnTo>
                    <a:pt x="1" y="20"/>
                  </a:lnTo>
                  <a:lnTo>
                    <a:pt x="1" y="18"/>
                  </a:lnTo>
                  <a:lnTo>
                    <a:pt x="2" y="17"/>
                  </a:lnTo>
                  <a:lnTo>
                    <a:pt x="3" y="14"/>
                  </a:lnTo>
                  <a:lnTo>
                    <a:pt x="5" y="13"/>
                  </a:lnTo>
                  <a:lnTo>
                    <a:pt x="6" y="11"/>
                  </a:lnTo>
                  <a:lnTo>
                    <a:pt x="8" y="8"/>
                  </a:lnTo>
                  <a:lnTo>
                    <a:pt x="10" y="7"/>
                  </a:lnTo>
                  <a:lnTo>
                    <a:pt x="12" y="4"/>
                  </a:lnTo>
                  <a:lnTo>
                    <a:pt x="14" y="3"/>
                  </a:lnTo>
                  <a:lnTo>
                    <a:pt x="16" y="2"/>
                  </a:lnTo>
                  <a:lnTo>
                    <a:pt x="18" y="0"/>
                  </a:lnTo>
                  <a:lnTo>
                    <a:pt x="21" y="0"/>
                  </a:lnTo>
                  <a:lnTo>
                    <a:pt x="2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6" name="Freeform 655"/>
            <p:cNvSpPr>
              <a:spLocks/>
            </p:cNvSpPr>
            <p:nvPr/>
          </p:nvSpPr>
          <p:spPr bwMode="auto">
            <a:xfrm>
              <a:off x="3001" y="2164"/>
              <a:ext cx="19" cy="86"/>
            </a:xfrm>
            <a:custGeom>
              <a:avLst/>
              <a:gdLst>
                <a:gd name="T0" fmla="*/ 0 w 62"/>
                <a:gd name="T1" fmla="*/ 0 h 347"/>
                <a:gd name="T2" fmla="*/ 1 w 62"/>
                <a:gd name="T3" fmla="*/ 0 h 347"/>
                <a:gd name="T4" fmla="*/ 0 w 62"/>
                <a:gd name="T5" fmla="*/ 1 h 347"/>
                <a:gd name="T6" fmla="*/ 0 60000 65536"/>
                <a:gd name="T7" fmla="*/ 0 60000 65536"/>
                <a:gd name="T8" fmla="*/ 0 60000 65536"/>
              </a:gdLst>
              <a:ahLst/>
              <a:cxnLst>
                <a:cxn ang="T6">
                  <a:pos x="T0" y="T1"/>
                </a:cxn>
                <a:cxn ang="T7">
                  <a:pos x="T2" y="T3"/>
                </a:cxn>
                <a:cxn ang="T8">
                  <a:pos x="T4" y="T5"/>
                </a:cxn>
              </a:cxnLst>
              <a:rect l="0" t="0" r="r" b="b"/>
              <a:pathLst>
                <a:path w="62" h="347">
                  <a:moveTo>
                    <a:pt x="11" y="0"/>
                  </a:moveTo>
                  <a:lnTo>
                    <a:pt x="62" y="0"/>
                  </a:lnTo>
                  <a:lnTo>
                    <a:pt x="0" y="3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7" name="Freeform 656"/>
            <p:cNvSpPr>
              <a:spLocks/>
            </p:cNvSpPr>
            <p:nvPr/>
          </p:nvSpPr>
          <p:spPr bwMode="auto">
            <a:xfrm>
              <a:off x="2964" y="2278"/>
              <a:ext cx="18" cy="2"/>
            </a:xfrm>
            <a:custGeom>
              <a:avLst/>
              <a:gdLst>
                <a:gd name="T0" fmla="*/ 1 w 60"/>
                <a:gd name="T1" fmla="*/ 0 h 6"/>
                <a:gd name="T2" fmla="*/ 1 w 60"/>
                <a:gd name="T3" fmla="*/ 0 h 6"/>
                <a:gd name="T4" fmla="*/ 1 w 60"/>
                <a:gd name="T5" fmla="*/ 0 h 6"/>
                <a:gd name="T6" fmla="*/ 0 w 60"/>
                <a:gd name="T7" fmla="*/ 0 h 6"/>
                <a:gd name="T8" fmla="*/ 0 w 60"/>
                <a:gd name="T9" fmla="*/ 0 h 6"/>
                <a:gd name="T10" fmla="*/ 0 w 60"/>
                <a:gd name="T11" fmla="*/ 0 h 6"/>
                <a:gd name="T12" fmla="*/ 0 w 60"/>
                <a:gd name="T13" fmla="*/ 0 h 6"/>
                <a:gd name="T14" fmla="*/ 0 w 60"/>
                <a:gd name="T15" fmla="*/ 0 h 6"/>
                <a:gd name="T16" fmla="*/ 0 w 60"/>
                <a:gd name="T17" fmla="*/ 0 h 6"/>
                <a:gd name="T18" fmla="*/ 0 w 60"/>
                <a:gd name="T19" fmla="*/ 0 h 6"/>
                <a:gd name="T20" fmla="*/ 0 w 60"/>
                <a:gd name="T21" fmla="*/ 0 h 6"/>
                <a:gd name="T22" fmla="*/ 0 w 60"/>
                <a:gd name="T23" fmla="*/ 0 h 6"/>
                <a:gd name="T24" fmla="*/ 0 w 60"/>
                <a:gd name="T25" fmla="*/ 0 h 6"/>
                <a:gd name="T26" fmla="*/ 0 w 60"/>
                <a:gd name="T27" fmla="*/ 0 h 6"/>
                <a:gd name="T28" fmla="*/ 0 w 60"/>
                <a:gd name="T29" fmla="*/ 0 h 6"/>
                <a:gd name="T30" fmla="*/ 0 w 60"/>
                <a:gd name="T31" fmla="*/ 0 h 6"/>
                <a:gd name="T32" fmla="*/ 0 w 6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
                  <a:moveTo>
                    <a:pt x="60" y="0"/>
                  </a:moveTo>
                  <a:lnTo>
                    <a:pt x="55" y="0"/>
                  </a:lnTo>
                  <a:lnTo>
                    <a:pt x="50" y="0"/>
                  </a:lnTo>
                  <a:lnTo>
                    <a:pt x="45" y="0"/>
                  </a:lnTo>
                  <a:lnTo>
                    <a:pt x="40" y="0"/>
                  </a:lnTo>
                  <a:lnTo>
                    <a:pt x="35" y="1"/>
                  </a:lnTo>
                  <a:lnTo>
                    <a:pt x="30" y="1"/>
                  </a:lnTo>
                  <a:lnTo>
                    <a:pt x="25" y="2"/>
                  </a:lnTo>
                  <a:lnTo>
                    <a:pt x="20" y="2"/>
                  </a:lnTo>
                  <a:lnTo>
                    <a:pt x="15" y="2"/>
                  </a:lnTo>
                  <a:lnTo>
                    <a:pt x="12" y="4"/>
                  </a:lnTo>
                  <a:lnTo>
                    <a:pt x="8" y="4"/>
                  </a:lnTo>
                  <a:lnTo>
                    <a:pt x="5" y="5"/>
                  </a:lnTo>
                  <a:lnTo>
                    <a:pt x="3" y="5"/>
                  </a:lnTo>
                  <a:lnTo>
                    <a:pt x="1" y="5"/>
                  </a:lnTo>
                  <a:lnTo>
                    <a:pt x="0" y="5"/>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8" name="Freeform 657"/>
            <p:cNvSpPr>
              <a:spLocks/>
            </p:cNvSpPr>
            <p:nvPr/>
          </p:nvSpPr>
          <p:spPr bwMode="auto">
            <a:xfrm>
              <a:off x="2876" y="2280"/>
              <a:ext cx="88" cy="15"/>
            </a:xfrm>
            <a:custGeom>
              <a:avLst/>
              <a:gdLst>
                <a:gd name="T0" fmla="*/ 2 w 286"/>
                <a:gd name="T1" fmla="*/ 0 h 61"/>
                <a:gd name="T2" fmla="*/ 2 w 286"/>
                <a:gd name="T3" fmla="*/ 0 h 61"/>
                <a:gd name="T4" fmla="*/ 2 w 286"/>
                <a:gd name="T5" fmla="*/ 0 h 61"/>
                <a:gd name="T6" fmla="*/ 2 w 286"/>
                <a:gd name="T7" fmla="*/ 0 h 61"/>
                <a:gd name="T8" fmla="*/ 2 w 286"/>
                <a:gd name="T9" fmla="*/ 0 h 61"/>
                <a:gd name="T10" fmla="*/ 2 w 286"/>
                <a:gd name="T11" fmla="*/ 0 h 61"/>
                <a:gd name="T12" fmla="*/ 1 w 286"/>
                <a:gd name="T13" fmla="*/ 0 h 61"/>
                <a:gd name="T14" fmla="*/ 1 w 286"/>
                <a:gd name="T15" fmla="*/ 0 h 61"/>
                <a:gd name="T16" fmla="*/ 1 w 286"/>
                <a:gd name="T17" fmla="*/ 0 h 61"/>
                <a:gd name="T18" fmla="*/ 1 w 286"/>
                <a:gd name="T19" fmla="*/ 0 h 61"/>
                <a:gd name="T20" fmla="*/ 1 w 286"/>
                <a:gd name="T21" fmla="*/ 0 h 61"/>
                <a:gd name="T22" fmla="*/ 1 w 286"/>
                <a:gd name="T23" fmla="*/ 0 h 61"/>
                <a:gd name="T24" fmla="*/ 0 w 286"/>
                <a:gd name="T25" fmla="*/ 0 h 61"/>
                <a:gd name="T26" fmla="*/ 0 w 286"/>
                <a:gd name="T27" fmla="*/ 0 h 61"/>
                <a:gd name="T28" fmla="*/ 0 w 286"/>
                <a:gd name="T29" fmla="*/ 0 h 61"/>
                <a:gd name="T30" fmla="*/ 0 w 286"/>
                <a:gd name="T31" fmla="*/ 0 h 61"/>
                <a:gd name="T32" fmla="*/ 0 w 28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6" h="61">
                  <a:moveTo>
                    <a:pt x="286" y="0"/>
                  </a:moveTo>
                  <a:lnTo>
                    <a:pt x="259" y="8"/>
                  </a:lnTo>
                  <a:lnTo>
                    <a:pt x="235" y="16"/>
                  </a:lnTo>
                  <a:lnTo>
                    <a:pt x="210" y="22"/>
                  </a:lnTo>
                  <a:lnTo>
                    <a:pt x="187" y="29"/>
                  </a:lnTo>
                  <a:lnTo>
                    <a:pt x="166" y="34"/>
                  </a:lnTo>
                  <a:lnTo>
                    <a:pt x="144" y="39"/>
                  </a:lnTo>
                  <a:lnTo>
                    <a:pt x="125" y="43"/>
                  </a:lnTo>
                  <a:lnTo>
                    <a:pt x="105" y="46"/>
                  </a:lnTo>
                  <a:lnTo>
                    <a:pt x="88" y="49"/>
                  </a:lnTo>
                  <a:lnTo>
                    <a:pt x="71" y="52"/>
                  </a:lnTo>
                  <a:lnTo>
                    <a:pt x="56" y="54"/>
                  </a:lnTo>
                  <a:lnTo>
                    <a:pt x="43" y="55"/>
                  </a:lnTo>
                  <a:lnTo>
                    <a:pt x="29" y="58"/>
                  </a:lnTo>
                  <a:lnTo>
                    <a:pt x="18" y="58"/>
                  </a:lnTo>
                  <a:lnTo>
                    <a:pt x="8" y="59"/>
                  </a:lnTo>
                  <a:lnTo>
                    <a:pt x="0" y="6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29" name="Line 658"/>
            <p:cNvSpPr>
              <a:spLocks noChangeShapeType="1"/>
            </p:cNvSpPr>
            <p:nvPr/>
          </p:nvSpPr>
          <p:spPr bwMode="auto">
            <a:xfrm flipH="1">
              <a:off x="2533" y="2295"/>
              <a:ext cx="3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30" name="Freeform 659"/>
            <p:cNvSpPr>
              <a:spLocks/>
            </p:cNvSpPr>
            <p:nvPr/>
          </p:nvSpPr>
          <p:spPr bwMode="auto">
            <a:xfrm>
              <a:off x="2478" y="2287"/>
              <a:ext cx="55" cy="8"/>
            </a:xfrm>
            <a:custGeom>
              <a:avLst/>
              <a:gdLst>
                <a:gd name="T0" fmla="*/ 2 w 177"/>
                <a:gd name="T1" fmla="*/ 0 h 32"/>
                <a:gd name="T2" fmla="*/ 2 w 177"/>
                <a:gd name="T3" fmla="*/ 0 h 32"/>
                <a:gd name="T4" fmla="*/ 2 w 177"/>
                <a:gd name="T5" fmla="*/ 0 h 32"/>
                <a:gd name="T6" fmla="*/ 2 w 177"/>
                <a:gd name="T7" fmla="*/ 0 h 32"/>
                <a:gd name="T8" fmla="*/ 2 w 177"/>
                <a:gd name="T9" fmla="*/ 0 h 32"/>
                <a:gd name="T10" fmla="*/ 1 w 177"/>
                <a:gd name="T11" fmla="*/ 0 h 32"/>
                <a:gd name="T12" fmla="*/ 1 w 177"/>
                <a:gd name="T13" fmla="*/ 0 h 32"/>
                <a:gd name="T14" fmla="*/ 1 w 177"/>
                <a:gd name="T15" fmla="*/ 0 h 32"/>
                <a:gd name="T16" fmla="*/ 1 w 177"/>
                <a:gd name="T17" fmla="*/ 0 h 32"/>
                <a:gd name="T18" fmla="*/ 1 w 177"/>
                <a:gd name="T19" fmla="*/ 0 h 32"/>
                <a:gd name="T20" fmla="*/ 1 w 177"/>
                <a:gd name="T21" fmla="*/ 0 h 32"/>
                <a:gd name="T22" fmla="*/ 1 w 177"/>
                <a:gd name="T23" fmla="*/ 0 h 32"/>
                <a:gd name="T24" fmla="*/ 1 w 177"/>
                <a:gd name="T25" fmla="*/ 0 h 32"/>
                <a:gd name="T26" fmla="*/ 0 w 177"/>
                <a:gd name="T27" fmla="*/ 0 h 32"/>
                <a:gd name="T28" fmla="*/ 0 w 177"/>
                <a:gd name="T29" fmla="*/ 0 h 32"/>
                <a:gd name="T30" fmla="*/ 0 w 177"/>
                <a:gd name="T31" fmla="*/ 0 h 32"/>
                <a:gd name="T32" fmla="*/ 0 w 177"/>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32">
                  <a:moveTo>
                    <a:pt x="177" y="32"/>
                  </a:moveTo>
                  <a:lnTo>
                    <a:pt x="175" y="32"/>
                  </a:lnTo>
                  <a:lnTo>
                    <a:pt x="172" y="32"/>
                  </a:lnTo>
                  <a:lnTo>
                    <a:pt x="166" y="32"/>
                  </a:lnTo>
                  <a:lnTo>
                    <a:pt x="158" y="30"/>
                  </a:lnTo>
                  <a:lnTo>
                    <a:pt x="149" y="30"/>
                  </a:lnTo>
                  <a:lnTo>
                    <a:pt x="139" y="30"/>
                  </a:lnTo>
                  <a:lnTo>
                    <a:pt x="127" y="29"/>
                  </a:lnTo>
                  <a:lnTo>
                    <a:pt x="114" y="28"/>
                  </a:lnTo>
                  <a:lnTo>
                    <a:pt x="100" y="26"/>
                  </a:lnTo>
                  <a:lnTo>
                    <a:pt x="86" y="24"/>
                  </a:lnTo>
                  <a:lnTo>
                    <a:pt x="71" y="21"/>
                  </a:lnTo>
                  <a:lnTo>
                    <a:pt x="57" y="19"/>
                  </a:lnTo>
                  <a:lnTo>
                    <a:pt x="41" y="15"/>
                  </a:lnTo>
                  <a:lnTo>
                    <a:pt x="27" y="10"/>
                  </a:lnTo>
                  <a:lnTo>
                    <a:pt x="13" y="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1" name="Freeform 660"/>
            <p:cNvSpPr>
              <a:spLocks/>
            </p:cNvSpPr>
            <p:nvPr/>
          </p:nvSpPr>
          <p:spPr bwMode="auto">
            <a:xfrm>
              <a:off x="2443" y="2263"/>
              <a:ext cx="35" cy="24"/>
            </a:xfrm>
            <a:custGeom>
              <a:avLst/>
              <a:gdLst>
                <a:gd name="T0" fmla="*/ 1 w 112"/>
                <a:gd name="T1" fmla="*/ 1 h 96"/>
                <a:gd name="T2" fmla="*/ 1 w 112"/>
                <a:gd name="T3" fmla="*/ 1 h 96"/>
                <a:gd name="T4" fmla="*/ 1 w 112"/>
                <a:gd name="T5" fmla="*/ 0 h 96"/>
                <a:gd name="T6" fmla="*/ 1 w 112"/>
                <a:gd name="T7" fmla="*/ 0 h 96"/>
                <a:gd name="T8" fmla="*/ 1 w 112"/>
                <a:gd name="T9" fmla="*/ 0 h 96"/>
                <a:gd name="T10" fmla="*/ 1 w 112"/>
                <a:gd name="T11" fmla="*/ 0 h 96"/>
                <a:gd name="T12" fmla="*/ 0 w 112"/>
                <a:gd name="T13" fmla="*/ 0 h 96"/>
                <a:gd name="T14" fmla="*/ 0 w 112"/>
                <a:gd name="T15" fmla="*/ 0 h 96"/>
                <a:gd name="T16" fmla="*/ 0 w 112"/>
                <a:gd name="T17" fmla="*/ 0 h 96"/>
                <a:gd name="T18" fmla="*/ 0 w 112"/>
                <a:gd name="T19" fmla="*/ 0 h 96"/>
                <a:gd name="T20" fmla="*/ 0 w 112"/>
                <a:gd name="T21" fmla="*/ 0 h 96"/>
                <a:gd name="T22" fmla="*/ 0 w 112"/>
                <a:gd name="T23" fmla="*/ 0 h 96"/>
                <a:gd name="T24" fmla="*/ 0 w 112"/>
                <a:gd name="T25" fmla="*/ 0 h 96"/>
                <a:gd name="T26" fmla="*/ 0 w 112"/>
                <a:gd name="T27" fmla="*/ 0 h 96"/>
                <a:gd name="T28" fmla="*/ 0 w 112"/>
                <a:gd name="T29" fmla="*/ 0 h 96"/>
                <a:gd name="T30" fmla="*/ 0 w 112"/>
                <a:gd name="T31" fmla="*/ 0 h 96"/>
                <a:gd name="T32" fmla="*/ 0 w 112"/>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96">
                  <a:moveTo>
                    <a:pt x="112" y="96"/>
                  </a:moveTo>
                  <a:lnTo>
                    <a:pt x="98" y="88"/>
                  </a:lnTo>
                  <a:lnTo>
                    <a:pt x="86" y="81"/>
                  </a:lnTo>
                  <a:lnTo>
                    <a:pt x="73" y="75"/>
                  </a:lnTo>
                  <a:lnTo>
                    <a:pt x="62" y="69"/>
                  </a:lnTo>
                  <a:lnTo>
                    <a:pt x="52" y="62"/>
                  </a:lnTo>
                  <a:lnTo>
                    <a:pt x="43" y="56"/>
                  </a:lnTo>
                  <a:lnTo>
                    <a:pt x="34" y="51"/>
                  </a:lnTo>
                  <a:lnTo>
                    <a:pt x="27" y="44"/>
                  </a:lnTo>
                  <a:lnTo>
                    <a:pt x="21" y="39"/>
                  </a:lnTo>
                  <a:lnTo>
                    <a:pt x="15" y="34"/>
                  </a:lnTo>
                  <a:lnTo>
                    <a:pt x="11" y="27"/>
                  </a:lnTo>
                  <a:lnTo>
                    <a:pt x="7" y="22"/>
                  </a:lnTo>
                  <a:lnTo>
                    <a:pt x="4" y="17"/>
                  </a:lnTo>
                  <a:lnTo>
                    <a:pt x="1" y="11"/>
                  </a:lnTo>
                  <a:lnTo>
                    <a:pt x="0" y="6"/>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2" name="Freeform 661"/>
            <p:cNvSpPr>
              <a:spLocks/>
            </p:cNvSpPr>
            <p:nvPr/>
          </p:nvSpPr>
          <p:spPr bwMode="auto">
            <a:xfrm>
              <a:off x="2443" y="2239"/>
              <a:ext cx="35" cy="24"/>
            </a:xfrm>
            <a:custGeom>
              <a:avLst/>
              <a:gdLst>
                <a:gd name="T0" fmla="*/ 0 w 112"/>
                <a:gd name="T1" fmla="*/ 1 h 93"/>
                <a:gd name="T2" fmla="*/ 0 w 112"/>
                <a:gd name="T3" fmla="*/ 1 h 93"/>
                <a:gd name="T4" fmla="*/ 0 w 112"/>
                <a:gd name="T5" fmla="*/ 0 h 93"/>
                <a:gd name="T6" fmla="*/ 0 w 112"/>
                <a:gd name="T7" fmla="*/ 0 h 93"/>
                <a:gd name="T8" fmla="*/ 0 w 112"/>
                <a:gd name="T9" fmla="*/ 0 h 93"/>
                <a:gd name="T10" fmla="*/ 0 w 112"/>
                <a:gd name="T11" fmla="*/ 0 h 93"/>
                <a:gd name="T12" fmla="*/ 0 w 112"/>
                <a:gd name="T13" fmla="*/ 0 h 93"/>
                <a:gd name="T14" fmla="*/ 0 w 112"/>
                <a:gd name="T15" fmla="*/ 0 h 93"/>
                <a:gd name="T16" fmla="*/ 0 w 112"/>
                <a:gd name="T17" fmla="*/ 0 h 93"/>
                <a:gd name="T18" fmla="*/ 0 w 112"/>
                <a:gd name="T19" fmla="*/ 0 h 93"/>
                <a:gd name="T20" fmla="*/ 0 w 112"/>
                <a:gd name="T21" fmla="*/ 0 h 93"/>
                <a:gd name="T22" fmla="*/ 1 w 112"/>
                <a:gd name="T23" fmla="*/ 0 h 93"/>
                <a:gd name="T24" fmla="*/ 1 w 112"/>
                <a:gd name="T25" fmla="*/ 0 h 93"/>
                <a:gd name="T26" fmla="*/ 1 w 112"/>
                <a:gd name="T27" fmla="*/ 0 h 93"/>
                <a:gd name="T28" fmla="*/ 1 w 112"/>
                <a:gd name="T29" fmla="*/ 0 h 93"/>
                <a:gd name="T30" fmla="*/ 1 w 112"/>
                <a:gd name="T31" fmla="*/ 0 h 93"/>
                <a:gd name="T32" fmla="*/ 1 w 112"/>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93">
                  <a:moveTo>
                    <a:pt x="0" y="93"/>
                  </a:moveTo>
                  <a:lnTo>
                    <a:pt x="0" y="87"/>
                  </a:lnTo>
                  <a:lnTo>
                    <a:pt x="1" y="82"/>
                  </a:lnTo>
                  <a:lnTo>
                    <a:pt x="4" y="75"/>
                  </a:lnTo>
                  <a:lnTo>
                    <a:pt x="7" y="70"/>
                  </a:lnTo>
                  <a:lnTo>
                    <a:pt x="11" y="65"/>
                  </a:lnTo>
                  <a:lnTo>
                    <a:pt x="15" y="60"/>
                  </a:lnTo>
                  <a:lnTo>
                    <a:pt x="21" y="55"/>
                  </a:lnTo>
                  <a:lnTo>
                    <a:pt x="27" y="48"/>
                  </a:lnTo>
                  <a:lnTo>
                    <a:pt x="34" y="43"/>
                  </a:lnTo>
                  <a:lnTo>
                    <a:pt x="43" y="37"/>
                  </a:lnTo>
                  <a:lnTo>
                    <a:pt x="52" y="32"/>
                  </a:lnTo>
                  <a:lnTo>
                    <a:pt x="62" y="25"/>
                  </a:lnTo>
                  <a:lnTo>
                    <a:pt x="73" y="19"/>
                  </a:lnTo>
                  <a:lnTo>
                    <a:pt x="86" y="12"/>
                  </a:lnTo>
                  <a:lnTo>
                    <a:pt x="98" y="6"/>
                  </a:lnTo>
                  <a:lnTo>
                    <a:pt x="11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3" name="Freeform 662"/>
            <p:cNvSpPr>
              <a:spLocks/>
            </p:cNvSpPr>
            <p:nvPr/>
          </p:nvSpPr>
          <p:spPr bwMode="auto">
            <a:xfrm>
              <a:off x="2478" y="2231"/>
              <a:ext cx="55" cy="8"/>
            </a:xfrm>
            <a:custGeom>
              <a:avLst/>
              <a:gdLst>
                <a:gd name="T0" fmla="*/ 0 w 177"/>
                <a:gd name="T1" fmla="*/ 0 h 35"/>
                <a:gd name="T2" fmla="*/ 0 w 177"/>
                <a:gd name="T3" fmla="*/ 0 h 35"/>
                <a:gd name="T4" fmla="*/ 0 w 177"/>
                <a:gd name="T5" fmla="*/ 0 h 35"/>
                <a:gd name="T6" fmla="*/ 0 w 177"/>
                <a:gd name="T7" fmla="*/ 0 h 35"/>
                <a:gd name="T8" fmla="*/ 1 w 177"/>
                <a:gd name="T9" fmla="*/ 0 h 35"/>
                <a:gd name="T10" fmla="*/ 1 w 177"/>
                <a:gd name="T11" fmla="*/ 0 h 35"/>
                <a:gd name="T12" fmla="*/ 1 w 177"/>
                <a:gd name="T13" fmla="*/ 0 h 35"/>
                <a:gd name="T14" fmla="*/ 1 w 177"/>
                <a:gd name="T15" fmla="*/ 0 h 35"/>
                <a:gd name="T16" fmla="*/ 1 w 177"/>
                <a:gd name="T17" fmla="*/ 0 h 35"/>
                <a:gd name="T18" fmla="*/ 1 w 177"/>
                <a:gd name="T19" fmla="*/ 0 h 35"/>
                <a:gd name="T20" fmla="*/ 1 w 177"/>
                <a:gd name="T21" fmla="*/ 0 h 35"/>
                <a:gd name="T22" fmla="*/ 1 w 177"/>
                <a:gd name="T23" fmla="*/ 0 h 35"/>
                <a:gd name="T24" fmla="*/ 2 w 177"/>
                <a:gd name="T25" fmla="*/ 0 h 35"/>
                <a:gd name="T26" fmla="*/ 2 w 177"/>
                <a:gd name="T27" fmla="*/ 0 h 35"/>
                <a:gd name="T28" fmla="*/ 2 w 177"/>
                <a:gd name="T29" fmla="*/ 0 h 35"/>
                <a:gd name="T30" fmla="*/ 2 w 177"/>
                <a:gd name="T31" fmla="*/ 0 h 35"/>
                <a:gd name="T32" fmla="*/ 2 w 17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35">
                  <a:moveTo>
                    <a:pt x="0" y="35"/>
                  </a:moveTo>
                  <a:lnTo>
                    <a:pt x="13" y="28"/>
                  </a:lnTo>
                  <a:lnTo>
                    <a:pt x="27" y="22"/>
                  </a:lnTo>
                  <a:lnTo>
                    <a:pt x="41" y="18"/>
                  </a:lnTo>
                  <a:lnTo>
                    <a:pt x="57" y="14"/>
                  </a:lnTo>
                  <a:lnTo>
                    <a:pt x="71" y="10"/>
                  </a:lnTo>
                  <a:lnTo>
                    <a:pt x="86" y="8"/>
                  </a:lnTo>
                  <a:lnTo>
                    <a:pt x="100" y="5"/>
                  </a:lnTo>
                  <a:lnTo>
                    <a:pt x="114" y="4"/>
                  </a:lnTo>
                  <a:lnTo>
                    <a:pt x="127" y="2"/>
                  </a:lnTo>
                  <a:lnTo>
                    <a:pt x="139" y="1"/>
                  </a:lnTo>
                  <a:lnTo>
                    <a:pt x="149" y="1"/>
                  </a:lnTo>
                  <a:lnTo>
                    <a:pt x="158" y="1"/>
                  </a:lnTo>
                  <a:lnTo>
                    <a:pt x="166" y="1"/>
                  </a:lnTo>
                  <a:lnTo>
                    <a:pt x="172" y="0"/>
                  </a:lnTo>
                  <a:lnTo>
                    <a:pt x="175" y="0"/>
                  </a:lnTo>
                  <a:lnTo>
                    <a:pt x="177" y="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4" name="Line 663"/>
            <p:cNvSpPr>
              <a:spLocks noChangeShapeType="1"/>
            </p:cNvSpPr>
            <p:nvPr/>
          </p:nvSpPr>
          <p:spPr bwMode="auto">
            <a:xfrm>
              <a:off x="2533" y="2231"/>
              <a:ext cx="3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35" name="Freeform 664"/>
            <p:cNvSpPr>
              <a:spLocks/>
            </p:cNvSpPr>
            <p:nvPr/>
          </p:nvSpPr>
          <p:spPr bwMode="auto">
            <a:xfrm>
              <a:off x="2876" y="2231"/>
              <a:ext cx="88" cy="15"/>
            </a:xfrm>
            <a:custGeom>
              <a:avLst/>
              <a:gdLst>
                <a:gd name="T0" fmla="*/ 0 w 286"/>
                <a:gd name="T1" fmla="*/ 0 h 62"/>
                <a:gd name="T2" fmla="*/ 0 w 286"/>
                <a:gd name="T3" fmla="*/ 0 h 62"/>
                <a:gd name="T4" fmla="*/ 0 w 286"/>
                <a:gd name="T5" fmla="*/ 0 h 62"/>
                <a:gd name="T6" fmla="*/ 0 w 286"/>
                <a:gd name="T7" fmla="*/ 0 h 62"/>
                <a:gd name="T8" fmla="*/ 0 w 286"/>
                <a:gd name="T9" fmla="*/ 0 h 62"/>
                <a:gd name="T10" fmla="*/ 1 w 286"/>
                <a:gd name="T11" fmla="*/ 0 h 62"/>
                <a:gd name="T12" fmla="*/ 1 w 286"/>
                <a:gd name="T13" fmla="*/ 0 h 62"/>
                <a:gd name="T14" fmla="*/ 1 w 286"/>
                <a:gd name="T15" fmla="*/ 0 h 62"/>
                <a:gd name="T16" fmla="*/ 1 w 286"/>
                <a:gd name="T17" fmla="*/ 0 h 62"/>
                <a:gd name="T18" fmla="*/ 1 w 286"/>
                <a:gd name="T19" fmla="*/ 0 h 62"/>
                <a:gd name="T20" fmla="*/ 1 w 286"/>
                <a:gd name="T21" fmla="*/ 0 h 62"/>
                <a:gd name="T22" fmla="*/ 2 w 286"/>
                <a:gd name="T23" fmla="*/ 0 h 62"/>
                <a:gd name="T24" fmla="*/ 2 w 286"/>
                <a:gd name="T25" fmla="*/ 0 h 62"/>
                <a:gd name="T26" fmla="*/ 2 w 286"/>
                <a:gd name="T27" fmla="*/ 0 h 62"/>
                <a:gd name="T28" fmla="*/ 2 w 286"/>
                <a:gd name="T29" fmla="*/ 0 h 62"/>
                <a:gd name="T30" fmla="*/ 2 w 286"/>
                <a:gd name="T31" fmla="*/ 0 h 62"/>
                <a:gd name="T32" fmla="*/ 2 w 28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6" h="62">
                  <a:moveTo>
                    <a:pt x="0" y="0"/>
                  </a:moveTo>
                  <a:lnTo>
                    <a:pt x="8" y="0"/>
                  </a:lnTo>
                  <a:lnTo>
                    <a:pt x="18" y="1"/>
                  </a:lnTo>
                  <a:lnTo>
                    <a:pt x="29" y="3"/>
                  </a:lnTo>
                  <a:lnTo>
                    <a:pt x="43" y="4"/>
                  </a:lnTo>
                  <a:lnTo>
                    <a:pt x="56" y="5"/>
                  </a:lnTo>
                  <a:lnTo>
                    <a:pt x="71" y="8"/>
                  </a:lnTo>
                  <a:lnTo>
                    <a:pt x="88" y="10"/>
                  </a:lnTo>
                  <a:lnTo>
                    <a:pt x="105" y="14"/>
                  </a:lnTo>
                  <a:lnTo>
                    <a:pt x="125" y="18"/>
                  </a:lnTo>
                  <a:lnTo>
                    <a:pt x="144" y="22"/>
                  </a:lnTo>
                  <a:lnTo>
                    <a:pt x="166" y="27"/>
                  </a:lnTo>
                  <a:lnTo>
                    <a:pt x="187" y="32"/>
                  </a:lnTo>
                  <a:lnTo>
                    <a:pt x="210" y="39"/>
                  </a:lnTo>
                  <a:lnTo>
                    <a:pt x="235" y="45"/>
                  </a:lnTo>
                  <a:lnTo>
                    <a:pt x="259" y="53"/>
                  </a:lnTo>
                  <a:lnTo>
                    <a:pt x="286" y="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6" name="Freeform 665"/>
            <p:cNvSpPr>
              <a:spLocks/>
            </p:cNvSpPr>
            <p:nvPr/>
          </p:nvSpPr>
          <p:spPr bwMode="auto">
            <a:xfrm>
              <a:off x="2964" y="2246"/>
              <a:ext cx="18" cy="2"/>
            </a:xfrm>
            <a:custGeom>
              <a:avLst/>
              <a:gdLst>
                <a:gd name="T0" fmla="*/ 0 w 60"/>
                <a:gd name="T1" fmla="*/ 0 h 5"/>
                <a:gd name="T2" fmla="*/ 0 w 60"/>
                <a:gd name="T3" fmla="*/ 0 h 5"/>
                <a:gd name="T4" fmla="*/ 0 w 60"/>
                <a:gd name="T5" fmla="*/ 0 h 5"/>
                <a:gd name="T6" fmla="*/ 0 w 60"/>
                <a:gd name="T7" fmla="*/ 0 h 5"/>
                <a:gd name="T8" fmla="*/ 0 w 60"/>
                <a:gd name="T9" fmla="*/ 0 h 5"/>
                <a:gd name="T10" fmla="*/ 0 w 60"/>
                <a:gd name="T11" fmla="*/ 0 h 5"/>
                <a:gd name="T12" fmla="*/ 0 w 60"/>
                <a:gd name="T13" fmla="*/ 0 h 5"/>
                <a:gd name="T14" fmla="*/ 0 w 60"/>
                <a:gd name="T15" fmla="*/ 0 h 5"/>
                <a:gd name="T16" fmla="*/ 0 w 60"/>
                <a:gd name="T17" fmla="*/ 0 h 5"/>
                <a:gd name="T18" fmla="*/ 0 w 60"/>
                <a:gd name="T19" fmla="*/ 0 h 5"/>
                <a:gd name="T20" fmla="*/ 0 w 60"/>
                <a:gd name="T21" fmla="*/ 0 h 5"/>
                <a:gd name="T22" fmla="*/ 0 w 60"/>
                <a:gd name="T23" fmla="*/ 0 h 5"/>
                <a:gd name="T24" fmla="*/ 0 w 60"/>
                <a:gd name="T25" fmla="*/ 0 h 5"/>
                <a:gd name="T26" fmla="*/ 1 w 60"/>
                <a:gd name="T27" fmla="*/ 0 h 5"/>
                <a:gd name="T28" fmla="*/ 1 w 60"/>
                <a:gd name="T29" fmla="*/ 0 h 5"/>
                <a:gd name="T30" fmla="*/ 1 w 60"/>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5">
                  <a:moveTo>
                    <a:pt x="0" y="0"/>
                  </a:moveTo>
                  <a:lnTo>
                    <a:pt x="1" y="0"/>
                  </a:lnTo>
                  <a:lnTo>
                    <a:pt x="3" y="0"/>
                  </a:lnTo>
                  <a:lnTo>
                    <a:pt x="5" y="0"/>
                  </a:lnTo>
                  <a:lnTo>
                    <a:pt x="8" y="1"/>
                  </a:lnTo>
                  <a:lnTo>
                    <a:pt x="12" y="1"/>
                  </a:lnTo>
                  <a:lnTo>
                    <a:pt x="15" y="1"/>
                  </a:lnTo>
                  <a:lnTo>
                    <a:pt x="20" y="2"/>
                  </a:lnTo>
                  <a:lnTo>
                    <a:pt x="25" y="2"/>
                  </a:lnTo>
                  <a:lnTo>
                    <a:pt x="30" y="4"/>
                  </a:lnTo>
                  <a:lnTo>
                    <a:pt x="35" y="4"/>
                  </a:lnTo>
                  <a:lnTo>
                    <a:pt x="40" y="4"/>
                  </a:lnTo>
                  <a:lnTo>
                    <a:pt x="45" y="5"/>
                  </a:lnTo>
                  <a:lnTo>
                    <a:pt x="50" y="5"/>
                  </a:lnTo>
                  <a:lnTo>
                    <a:pt x="55" y="5"/>
                  </a:lnTo>
                  <a:lnTo>
                    <a:pt x="6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7" name="Line 666"/>
            <p:cNvSpPr>
              <a:spLocks noChangeShapeType="1"/>
            </p:cNvSpPr>
            <p:nvPr/>
          </p:nvSpPr>
          <p:spPr bwMode="auto">
            <a:xfrm>
              <a:off x="2982" y="2248"/>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38" name="Freeform 667"/>
            <p:cNvSpPr>
              <a:spLocks/>
            </p:cNvSpPr>
            <p:nvPr/>
          </p:nvSpPr>
          <p:spPr bwMode="auto">
            <a:xfrm>
              <a:off x="3000" y="2250"/>
              <a:ext cx="32" cy="9"/>
            </a:xfrm>
            <a:custGeom>
              <a:avLst/>
              <a:gdLst>
                <a:gd name="T0" fmla="*/ 0 w 104"/>
                <a:gd name="T1" fmla="*/ 0 h 37"/>
                <a:gd name="T2" fmla="*/ 0 w 104"/>
                <a:gd name="T3" fmla="*/ 0 h 37"/>
                <a:gd name="T4" fmla="*/ 0 w 104"/>
                <a:gd name="T5" fmla="*/ 0 h 37"/>
                <a:gd name="T6" fmla="*/ 0 w 104"/>
                <a:gd name="T7" fmla="*/ 0 h 37"/>
                <a:gd name="T8" fmla="*/ 0 w 104"/>
                <a:gd name="T9" fmla="*/ 0 h 37"/>
                <a:gd name="T10" fmla="*/ 0 w 104"/>
                <a:gd name="T11" fmla="*/ 0 h 37"/>
                <a:gd name="T12" fmla="*/ 0 w 104"/>
                <a:gd name="T13" fmla="*/ 0 h 37"/>
                <a:gd name="T14" fmla="*/ 0 w 104"/>
                <a:gd name="T15" fmla="*/ 0 h 37"/>
                <a:gd name="T16" fmla="*/ 0 w 104"/>
                <a:gd name="T17" fmla="*/ 0 h 37"/>
                <a:gd name="T18" fmla="*/ 1 w 104"/>
                <a:gd name="T19" fmla="*/ 0 h 37"/>
                <a:gd name="T20" fmla="*/ 1 w 104"/>
                <a:gd name="T21" fmla="*/ 0 h 37"/>
                <a:gd name="T22" fmla="*/ 1 w 104"/>
                <a:gd name="T23" fmla="*/ 0 h 37"/>
                <a:gd name="T24" fmla="*/ 1 w 104"/>
                <a:gd name="T25" fmla="*/ 0 h 37"/>
                <a:gd name="T26" fmla="*/ 1 w 104"/>
                <a:gd name="T27" fmla="*/ 0 h 37"/>
                <a:gd name="T28" fmla="*/ 1 w 104"/>
                <a:gd name="T29" fmla="*/ 0 h 37"/>
                <a:gd name="T30" fmla="*/ 1 w 104"/>
                <a:gd name="T31" fmla="*/ 0 h 37"/>
                <a:gd name="T32" fmla="*/ 1 w 104"/>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37">
                  <a:moveTo>
                    <a:pt x="0" y="0"/>
                  </a:moveTo>
                  <a:lnTo>
                    <a:pt x="1" y="0"/>
                  </a:lnTo>
                  <a:lnTo>
                    <a:pt x="3" y="0"/>
                  </a:lnTo>
                  <a:lnTo>
                    <a:pt x="8" y="1"/>
                  </a:lnTo>
                  <a:lnTo>
                    <a:pt x="14" y="3"/>
                  </a:lnTo>
                  <a:lnTo>
                    <a:pt x="21" y="4"/>
                  </a:lnTo>
                  <a:lnTo>
                    <a:pt x="29" y="6"/>
                  </a:lnTo>
                  <a:lnTo>
                    <a:pt x="38" y="9"/>
                  </a:lnTo>
                  <a:lnTo>
                    <a:pt x="47" y="12"/>
                  </a:lnTo>
                  <a:lnTo>
                    <a:pt x="55" y="14"/>
                  </a:lnTo>
                  <a:lnTo>
                    <a:pt x="65" y="17"/>
                  </a:lnTo>
                  <a:lnTo>
                    <a:pt x="74" y="21"/>
                  </a:lnTo>
                  <a:lnTo>
                    <a:pt x="82" y="23"/>
                  </a:lnTo>
                  <a:lnTo>
                    <a:pt x="89" y="27"/>
                  </a:lnTo>
                  <a:lnTo>
                    <a:pt x="95" y="30"/>
                  </a:lnTo>
                  <a:lnTo>
                    <a:pt x="99" y="33"/>
                  </a:lnTo>
                  <a:lnTo>
                    <a:pt x="104"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39" name="Line 668"/>
            <p:cNvSpPr>
              <a:spLocks noChangeShapeType="1"/>
            </p:cNvSpPr>
            <p:nvPr/>
          </p:nvSpPr>
          <p:spPr bwMode="auto">
            <a:xfrm>
              <a:off x="3032" y="2259"/>
              <a:ext cx="1" cy="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40" name="Freeform 669"/>
            <p:cNvSpPr>
              <a:spLocks/>
            </p:cNvSpPr>
            <p:nvPr/>
          </p:nvSpPr>
          <p:spPr bwMode="auto">
            <a:xfrm>
              <a:off x="3000" y="2267"/>
              <a:ext cx="32" cy="9"/>
            </a:xfrm>
            <a:custGeom>
              <a:avLst/>
              <a:gdLst>
                <a:gd name="T0" fmla="*/ 1 w 104"/>
                <a:gd name="T1" fmla="*/ 0 h 37"/>
                <a:gd name="T2" fmla="*/ 1 w 104"/>
                <a:gd name="T3" fmla="*/ 0 h 37"/>
                <a:gd name="T4" fmla="*/ 1 w 104"/>
                <a:gd name="T5" fmla="*/ 0 h 37"/>
                <a:gd name="T6" fmla="*/ 1 w 104"/>
                <a:gd name="T7" fmla="*/ 0 h 37"/>
                <a:gd name="T8" fmla="*/ 1 w 104"/>
                <a:gd name="T9" fmla="*/ 0 h 37"/>
                <a:gd name="T10" fmla="*/ 1 w 104"/>
                <a:gd name="T11" fmla="*/ 0 h 37"/>
                <a:gd name="T12" fmla="*/ 1 w 104"/>
                <a:gd name="T13" fmla="*/ 0 h 37"/>
                <a:gd name="T14" fmla="*/ 1 w 104"/>
                <a:gd name="T15" fmla="*/ 0 h 37"/>
                <a:gd name="T16" fmla="*/ 0 w 104"/>
                <a:gd name="T17" fmla="*/ 0 h 37"/>
                <a:gd name="T18" fmla="*/ 0 w 104"/>
                <a:gd name="T19" fmla="*/ 0 h 37"/>
                <a:gd name="T20" fmla="*/ 0 w 104"/>
                <a:gd name="T21" fmla="*/ 0 h 37"/>
                <a:gd name="T22" fmla="*/ 0 w 104"/>
                <a:gd name="T23" fmla="*/ 0 h 37"/>
                <a:gd name="T24" fmla="*/ 0 w 104"/>
                <a:gd name="T25" fmla="*/ 0 h 37"/>
                <a:gd name="T26" fmla="*/ 0 w 104"/>
                <a:gd name="T27" fmla="*/ 0 h 37"/>
                <a:gd name="T28" fmla="*/ 0 w 104"/>
                <a:gd name="T29" fmla="*/ 0 h 37"/>
                <a:gd name="T30" fmla="*/ 0 w 104"/>
                <a:gd name="T31" fmla="*/ 0 h 37"/>
                <a:gd name="T32" fmla="*/ 0 w 104"/>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37">
                  <a:moveTo>
                    <a:pt x="104" y="0"/>
                  </a:moveTo>
                  <a:lnTo>
                    <a:pt x="99" y="2"/>
                  </a:lnTo>
                  <a:lnTo>
                    <a:pt x="95" y="6"/>
                  </a:lnTo>
                  <a:lnTo>
                    <a:pt x="89" y="9"/>
                  </a:lnTo>
                  <a:lnTo>
                    <a:pt x="82" y="13"/>
                  </a:lnTo>
                  <a:lnTo>
                    <a:pt x="74" y="15"/>
                  </a:lnTo>
                  <a:lnTo>
                    <a:pt x="65" y="19"/>
                  </a:lnTo>
                  <a:lnTo>
                    <a:pt x="55" y="22"/>
                  </a:lnTo>
                  <a:lnTo>
                    <a:pt x="47" y="24"/>
                  </a:lnTo>
                  <a:lnTo>
                    <a:pt x="38" y="27"/>
                  </a:lnTo>
                  <a:lnTo>
                    <a:pt x="29" y="29"/>
                  </a:lnTo>
                  <a:lnTo>
                    <a:pt x="21" y="32"/>
                  </a:lnTo>
                  <a:lnTo>
                    <a:pt x="14" y="33"/>
                  </a:lnTo>
                  <a:lnTo>
                    <a:pt x="8" y="35"/>
                  </a:lnTo>
                  <a:lnTo>
                    <a:pt x="3" y="36"/>
                  </a:lnTo>
                  <a:lnTo>
                    <a:pt x="1" y="36"/>
                  </a:lnTo>
                  <a:lnTo>
                    <a:pt x="0"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1" name="Line 670"/>
            <p:cNvSpPr>
              <a:spLocks noChangeShapeType="1"/>
            </p:cNvSpPr>
            <p:nvPr/>
          </p:nvSpPr>
          <p:spPr bwMode="auto">
            <a:xfrm flipH="1">
              <a:off x="2982" y="2276"/>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42" name="Freeform 671"/>
            <p:cNvSpPr>
              <a:spLocks/>
            </p:cNvSpPr>
            <p:nvPr/>
          </p:nvSpPr>
          <p:spPr bwMode="auto">
            <a:xfrm>
              <a:off x="2946" y="2284"/>
              <a:ext cx="8" cy="5"/>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w 24"/>
                <a:gd name="T17" fmla="*/ 0 h 20"/>
                <a:gd name="T18" fmla="*/ 0 w 24"/>
                <a:gd name="T19" fmla="*/ 0 h 20"/>
                <a:gd name="T20" fmla="*/ 0 w 24"/>
                <a:gd name="T21" fmla="*/ 0 h 20"/>
                <a:gd name="T22" fmla="*/ 0 w 24"/>
                <a:gd name="T23" fmla="*/ 0 h 20"/>
                <a:gd name="T24" fmla="*/ 0 w 24"/>
                <a:gd name="T25" fmla="*/ 0 h 20"/>
                <a:gd name="T26" fmla="*/ 0 w 24"/>
                <a:gd name="T27" fmla="*/ 0 h 20"/>
                <a:gd name="T28" fmla="*/ 0 w 24"/>
                <a:gd name="T29" fmla="*/ 0 h 20"/>
                <a:gd name="T30" fmla="*/ 0 w 24"/>
                <a:gd name="T31" fmla="*/ 0 h 20"/>
                <a:gd name="T32" fmla="*/ 0 w 2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0" y="0"/>
                  </a:moveTo>
                  <a:lnTo>
                    <a:pt x="2" y="0"/>
                  </a:lnTo>
                  <a:lnTo>
                    <a:pt x="3" y="0"/>
                  </a:lnTo>
                  <a:lnTo>
                    <a:pt x="4" y="0"/>
                  </a:lnTo>
                  <a:lnTo>
                    <a:pt x="6" y="2"/>
                  </a:lnTo>
                  <a:lnTo>
                    <a:pt x="7" y="2"/>
                  </a:lnTo>
                  <a:lnTo>
                    <a:pt x="8" y="3"/>
                  </a:lnTo>
                  <a:lnTo>
                    <a:pt x="10" y="3"/>
                  </a:lnTo>
                  <a:lnTo>
                    <a:pt x="11" y="4"/>
                  </a:lnTo>
                  <a:lnTo>
                    <a:pt x="13" y="5"/>
                  </a:lnTo>
                  <a:lnTo>
                    <a:pt x="14" y="7"/>
                  </a:lnTo>
                  <a:lnTo>
                    <a:pt x="16" y="8"/>
                  </a:lnTo>
                  <a:lnTo>
                    <a:pt x="17" y="11"/>
                  </a:lnTo>
                  <a:lnTo>
                    <a:pt x="19" y="12"/>
                  </a:lnTo>
                  <a:lnTo>
                    <a:pt x="20" y="14"/>
                  </a:lnTo>
                  <a:lnTo>
                    <a:pt x="22" y="17"/>
                  </a:lnTo>
                  <a:lnTo>
                    <a:pt x="24"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3" name="Freeform 672"/>
            <p:cNvSpPr>
              <a:spLocks/>
            </p:cNvSpPr>
            <p:nvPr/>
          </p:nvSpPr>
          <p:spPr bwMode="auto">
            <a:xfrm>
              <a:off x="2954" y="2289"/>
              <a:ext cx="43" cy="68"/>
            </a:xfrm>
            <a:custGeom>
              <a:avLst/>
              <a:gdLst>
                <a:gd name="T0" fmla="*/ 0 w 140"/>
                <a:gd name="T1" fmla="*/ 0 h 271"/>
                <a:gd name="T2" fmla="*/ 0 w 140"/>
                <a:gd name="T3" fmla="*/ 0 h 271"/>
                <a:gd name="T4" fmla="*/ 0 w 140"/>
                <a:gd name="T5" fmla="*/ 0 h 271"/>
                <a:gd name="T6" fmla="*/ 0 w 140"/>
                <a:gd name="T7" fmla="*/ 0 h 271"/>
                <a:gd name="T8" fmla="*/ 0 w 140"/>
                <a:gd name="T9" fmla="*/ 0 h 271"/>
                <a:gd name="T10" fmla="*/ 0 w 140"/>
                <a:gd name="T11" fmla="*/ 0 h 271"/>
                <a:gd name="T12" fmla="*/ 1 w 140"/>
                <a:gd name="T13" fmla="*/ 1 h 271"/>
                <a:gd name="T14" fmla="*/ 1 w 140"/>
                <a:gd name="T15" fmla="*/ 1 h 271"/>
                <a:gd name="T16" fmla="*/ 1 w 140"/>
                <a:gd name="T17" fmla="*/ 1 h 271"/>
                <a:gd name="T18" fmla="*/ 1 w 140"/>
                <a:gd name="T19" fmla="*/ 1 h 271"/>
                <a:gd name="T20" fmla="*/ 1 w 140"/>
                <a:gd name="T21" fmla="*/ 1 h 271"/>
                <a:gd name="T22" fmla="*/ 1 w 140"/>
                <a:gd name="T23" fmla="*/ 1 h 271"/>
                <a:gd name="T24" fmla="*/ 1 w 140"/>
                <a:gd name="T25" fmla="*/ 1 h 271"/>
                <a:gd name="T26" fmla="*/ 1 w 140"/>
                <a:gd name="T27" fmla="*/ 1 h 271"/>
                <a:gd name="T28" fmla="*/ 1 w 140"/>
                <a:gd name="T29" fmla="*/ 1 h 271"/>
                <a:gd name="T30" fmla="*/ 1 w 140"/>
                <a:gd name="T31" fmla="*/ 1 h 271"/>
                <a:gd name="T32" fmla="*/ 1 w 140"/>
                <a:gd name="T33" fmla="*/ 1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71">
                  <a:moveTo>
                    <a:pt x="0" y="0"/>
                  </a:moveTo>
                  <a:lnTo>
                    <a:pt x="3" y="6"/>
                  </a:lnTo>
                  <a:lnTo>
                    <a:pt x="9" y="17"/>
                  </a:lnTo>
                  <a:lnTo>
                    <a:pt x="17" y="33"/>
                  </a:lnTo>
                  <a:lnTo>
                    <a:pt x="26" y="51"/>
                  </a:lnTo>
                  <a:lnTo>
                    <a:pt x="37" y="71"/>
                  </a:lnTo>
                  <a:lnTo>
                    <a:pt x="48" y="95"/>
                  </a:lnTo>
                  <a:lnTo>
                    <a:pt x="61" y="119"/>
                  </a:lnTo>
                  <a:lnTo>
                    <a:pt x="74" y="143"/>
                  </a:lnTo>
                  <a:lnTo>
                    <a:pt x="86" y="167"/>
                  </a:lnTo>
                  <a:lnTo>
                    <a:pt x="98" y="190"/>
                  </a:lnTo>
                  <a:lnTo>
                    <a:pt x="109" y="212"/>
                  </a:lnTo>
                  <a:lnTo>
                    <a:pt x="119" y="231"/>
                  </a:lnTo>
                  <a:lnTo>
                    <a:pt x="127" y="248"/>
                  </a:lnTo>
                  <a:lnTo>
                    <a:pt x="134" y="259"/>
                  </a:lnTo>
                  <a:lnTo>
                    <a:pt x="138" y="267"/>
                  </a:lnTo>
                  <a:lnTo>
                    <a:pt x="140" y="27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4" name="Freeform 673"/>
            <p:cNvSpPr>
              <a:spLocks/>
            </p:cNvSpPr>
            <p:nvPr/>
          </p:nvSpPr>
          <p:spPr bwMode="auto">
            <a:xfrm>
              <a:off x="2997" y="2357"/>
              <a:ext cx="7" cy="5"/>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2">
                  <a:moveTo>
                    <a:pt x="0" y="0"/>
                  </a:moveTo>
                  <a:lnTo>
                    <a:pt x="1" y="1"/>
                  </a:lnTo>
                  <a:lnTo>
                    <a:pt x="1" y="2"/>
                  </a:lnTo>
                  <a:lnTo>
                    <a:pt x="2" y="4"/>
                  </a:lnTo>
                  <a:lnTo>
                    <a:pt x="3" y="6"/>
                  </a:lnTo>
                  <a:lnTo>
                    <a:pt x="5" y="7"/>
                  </a:lnTo>
                  <a:lnTo>
                    <a:pt x="6" y="10"/>
                  </a:lnTo>
                  <a:lnTo>
                    <a:pt x="8" y="13"/>
                  </a:lnTo>
                  <a:lnTo>
                    <a:pt x="10" y="14"/>
                  </a:lnTo>
                  <a:lnTo>
                    <a:pt x="12" y="16"/>
                  </a:lnTo>
                  <a:lnTo>
                    <a:pt x="14" y="18"/>
                  </a:lnTo>
                  <a:lnTo>
                    <a:pt x="16" y="19"/>
                  </a:lnTo>
                  <a:lnTo>
                    <a:pt x="18" y="20"/>
                  </a:lnTo>
                  <a:lnTo>
                    <a:pt x="21" y="20"/>
                  </a:lnTo>
                  <a:lnTo>
                    <a:pt x="24" y="2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5" name="Freeform 674"/>
            <p:cNvSpPr>
              <a:spLocks/>
            </p:cNvSpPr>
            <p:nvPr/>
          </p:nvSpPr>
          <p:spPr bwMode="auto">
            <a:xfrm>
              <a:off x="3001" y="2276"/>
              <a:ext cx="19" cy="86"/>
            </a:xfrm>
            <a:custGeom>
              <a:avLst/>
              <a:gdLst>
                <a:gd name="T0" fmla="*/ 0 w 62"/>
                <a:gd name="T1" fmla="*/ 1 h 346"/>
                <a:gd name="T2" fmla="*/ 1 w 62"/>
                <a:gd name="T3" fmla="*/ 1 h 346"/>
                <a:gd name="T4" fmla="*/ 0 w 62"/>
                <a:gd name="T5" fmla="*/ 0 h 346"/>
                <a:gd name="T6" fmla="*/ 0 60000 65536"/>
                <a:gd name="T7" fmla="*/ 0 60000 65536"/>
                <a:gd name="T8" fmla="*/ 0 60000 65536"/>
              </a:gdLst>
              <a:ahLst/>
              <a:cxnLst>
                <a:cxn ang="T6">
                  <a:pos x="T0" y="T1"/>
                </a:cxn>
                <a:cxn ang="T7">
                  <a:pos x="T2" y="T3"/>
                </a:cxn>
                <a:cxn ang="T8">
                  <a:pos x="T4" y="T5"/>
                </a:cxn>
              </a:cxnLst>
              <a:rect l="0" t="0" r="r" b="b"/>
              <a:pathLst>
                <a:path w="62" h="346">
                  <a:moveTo>
                    <a:pt x="11" y="346"/>
                  </a:moveTo>
                  <a:lnTo>
                    <a:pt x="62" y="346"/>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6" name="Freeform 675"/>
            <p:cNvSpPr>
              <a:spLocks/>
            </p:cNvSpPr>
            <p:nvPr/>
          </p:nvSpPr>
          <p:spPr bwMode="auto">
            <a:xfrm>
              <a:off x="2646" y="2003"/>
              <a:ext cx="114" cy="222"/>
            </a:xfrm>
            <a:custGeom>
              <a:avLst/>
              <a:gdLst>
                <a:gd name="T0" fmla="*/ 0 w 368"/>
                <a:gd name="T1" fmla="*/ 3 h 889"/>
                <a:gd name="T2" fmla="*/ 0 w 368"/>
                <a:gd name="T3" fmla="*/ 3 h 889"/>
                <a:gd name="T4" fmla="*/ 0 w 368"/>
                <a:gd name="T5" fmla="*/ 3 h 889"/>
                <a:gd name="T6" fmla="*/ 0 w 368"/>
                <a:gd name="T7" fmla="*/ 3 h 889"/>
                <a:gd name="T8" fmla="*/ 1 w 368"/>
                <a:gd name="T9" fmla="*/ 3 h 889"/>
                <a:gd name="T10" fmla="*/ 1 w 368"/>
                <a:gd name="T11" fmla="*/ 2 h 889"/>
                <a:gd name="T12" fmla="*/ 1 w 368"/>
                <a:gd name="T13" fmla="*/ 2 h 889"/>
                <a:gd name="T14" fmla="*/ 2 w 368"/>
                <a:gd name="T15" fmla="*/ 2 h 889"/>
                <a:gd name="T16" fmla="*/ 2 w 368"/>
                <a:gd name="T17" fmla="*/ 2 h 889"/>
                <a:gd name="T18" fmla="*/ 2 w 368"/>
                <a:gd name="T19" fmla="*/ 1 h 889"/>
                <a:gd name="T20" fmla="*/ 2 w 368"/>
                <a:gd name="T21" fmla="*/ 1 h 889"/>
                <a:gd name="T22" fmla="*/ 2 w 368"/>
                <a:gd name="T23" fmla="*/ 1 h 889"/>
                <a:gd name="T24" fmla="*/ 3 w 368"/>
                <a:gd name="T25" fmla="*/ 0 h 889"/>
                <a:gd name="T26" fmla="*/ 3 w 368"/>
                <a:gd name="T27" fmla="*/ 0 h 889"/>
                <a:gd name="T28" fmla="*/ 3 w 368"/>
                <a:gd name="T29" fmla="*/ 0 h 889"/>
                <a:gd name="T30" fmla="*/ 3 w 368"/>
                <a:gd name="T31" fmla="*/ 0 h 889"/>
                <a:gd name="T32" fmla="*/ 3 w 368"/>
                <a:gd name="T33" fmla="*/ 0 h 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8" h="889">
                  <a:moveTo>
                    <a:pt x="0" y="889"/>
                  </a:moveTo>
                  <a:lnTo>
                    <a:pt x="6" y="875"/>
                  </a:lnTo>
                  <a:lnTo>
                    <a:pt x="18" y="844"/>
                  </a:lnTo>
                  <a:lnTo>
                    <a:pt x="37" y="799"/>
                  </a:lnTo>
                  <a:lnTo>
                    <a:pt x="61" y="741"/>
                  </a:lnTo>
                  <a:lnTo>
                    <a:pt x="90" y="673"/>
                  </a:lnTo>
                  <a:lnTo>
                    <a:pt x="120" y="599"/>
                  </a:lnTo>
                  <a:lnTo>
                    <a:pt x="153" y="518"/>
                  </a:lnTo>
                  <a:lnTo>
                    <a:pt x="187" y="437"/>
                  </a:lnTo>
                  <a:lnTo>
                    <a:pt x="221" y="354"/>
                  </a:lnTo>
                  <a:lnTo>
                    <a:pt x="254" y="275"/>
                  </a:lnTo>
                  <a:lnTo>
                    <a:pt x="284" y="202"/>
                  </a:lnTo>
                  <a:lnTo>
                    <a:pt x="311" y="135"/>
                  </a:lnTo>
                  <a:lnTo>
                    <a:pt x="334" y="79"/>
                  </a:lnTo>
                  <a:lnTo>
                    <a:pt x="351" y="37"/>
                  </a:lnTo>
                  <a:lnTo>
                    <a:pt x="364" y="9"/>
                  </a:lnTo>
                  <a:lnTo>
                    <a:pt x="3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7" name="Freeform 676"/>
            <p:cNvSpPr>
              <a:spLocks/>
            </p:cNvSpPr>
            <p:nvPr/>
          </p:nvSpPr>
          <p:spPr bwMode="auto">
            <a:xfrm>
              <a:off x="2760" y="1991"/>
              <a:ext cx="28" cy="12"/>
            </a:xfrm>
            <a:custGeom>
              <a:avLst/>
              <a:gdLst>
                <a:gd name="T0" fmla="*/ 0 w 93"/>
                <a:gd name="T1" fmla="*/ 0 h 48"/>
                <a:gd name="T2" fmla="*/ 0 w 93"/>
                <a:gd name="T3" fmla="*/ 0 h 48"/>
                <a:gd name="T4" fmla="*/ 0 w 93"/>
                <a:gd name="T5" fmla="*/ 0 h 48"/>
                <a:gd name="T6" fmla="*/ 0 w 93"/>
                <a:gd name="T7" fmla="*/ 0 h 48"/>
                <a:gd name="T8" fmla="*/ 0 w 93"/>
                <a:gd name="T9" fmla="*/ 0 h 48"/>
                <a:gd name="T10" fmla="*/ 0 w 93"/>
                <a:gd name="T11" fmla="*/ 0 h 48"/>
                <a:gd name="T12" fmla="*/ 0 w 93"/>
                <a:gd name="T13" fmla="*/ 0 h 48"/>
                <a:gd name="T14" fmla="*/ 0 w 93"/>
                <a:gd name="T15" fmla="*/ 0 h 48"/>
                <a:gd name="T16" fmla="*/ 0 w 93"/>
                <a:gd name="T17" fmla="*/ 0 h 48"/>
                <a:gd name="T18" fmla="*/ 0 w 93"/>
                <a:gd name="T19" fmla="*/ 0 h 48"/>
                <a:gd name="T20" fmla="*/ 0 w 93"/>
                <a:gd name="T21" fmla="*/ 0 h 48"/>
                <a:gd name="T22" fmla="*/ 0 w 93"/>
                <a:gd name="T23" fmla="*/ 0 h 48"/>
                <a:gd name="T24" fmla="*/ 0 w 93"/>
                <a:gd name="T25" fmla="*/ 0 h 48"/>
                <a:gd name="T26" fmla="*/ 1 w 93"/>
                <a:gd name="T27" fmla="*/ 0 h 48"/>
                <a:gd name="T28" fmla="*/ 1 w 93"/>
                <a:gd name="T29" fmla="*/ 0 h 48"/>
                <a:gd name="T30" fmla="*/ 1 w 93"/>
                <a:gd name="T31" fmla="*/ 0 h 48"/>
                <a:gd name="T32" fmla="*/ 1 w 9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48">
                  <a:moveTo>
                    <a:pt x="0" y="48"/>
                  </a:moveTo>
                  <a:lnTo>
                    <a:pt x="0" y="46"/>
                  </a:lnTo>
                  <a:lnTo>
                    <a:pt x="0" y="45"/>
                  </a:lnTo>
                  <a:lnTo>
                    <a:pt x="1" y="43"/>
                  </a:lnTo>
                  <a:lnTo>
                    <a:pt x="3" y="39"/>
                  </a:lnTo>
                  <a:lnTo>
                    <a:pt x="5" y="36"/>
                  </a:lnTo>
                  <a:lnTo>
                    <a:pt x="8" y="31"/>
                  </a:lnTo>
                  <a:lnTo>
                    <a:pt x="12" y="27"/>
                  </a:lnTo>
                  <a:lnTo>
                    <a:pt x="17" y="22"/>
                  </a:lnTo>
                  <a:lnTo>
                    <a:pt x="22" y="18"/>
                  </a:lnTo>
                  <a:lnTo>
                    <a:pt x="29" y="14"/>
                  </a:lnTo>
                  <a:lnTo>
                    <a:pt x="37" y="10"/>
                  </a:lnTo>
                  <a:lnTo>
                    <a:pt x="45" y="7"/>
                  </a:lnTo>
                  <a:lnTo>
                    <a:pt x="55" y="4"/>
                  </a:lnTo>
                  <a:lnTo>
                    <a:pt x="67" y="1"/>
                  </a:lnTo>
                  <a:lnTo>
                    <a:pt x="79" y="0"/>
                  </a:lnTo>
                  <a:lnTo>
                    <a:pt x="93" y="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48" name="Line 677"/>
            <p:cNvSpPr>
              <a:spLocks noChangeShapeType="1"/>
            </p:cNvSpPr>
            <p:nvPr/>
          </p:nvSpPr>
          <p:spPr bwMode="auto">
            <a:xfrm>
              <a:off x="2788" y="1991"/>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49" name="Freeform 678"/>
            <p:cNvSpPr>
              <a:spLocks/>
            </p:cNvSpPr>
            <p:nvPr/>
          </p:nvSpPr>
          <p:spPr bwMode="auto">
            <a:xfrm>
              <a:off x="2738" y="1992"/>
              <a:ext cx="50" cy="239"/>
            </a:xfrm>
            <a:custGeom>
              <a:avLst/>
              <a:gdLst>
                <a:gd name="T0" fmla="*/ 0 w 165"/>
                <a:gd name="T1" fmla="*/ 4 h 958"/>
                <a:gd name="T2" fmla="*/ 0 w 165"/>
                <a:gd name="T3" fmla="*/ 2 h 958"/>
                <a:gd name="T4" fmla="*/ 2 w 165"/>
                <a:gd name="T5" fmla="*/ 0 h 958"/>
                <a:gd name="T6" fmla="*/ 2 w 165"/>
                <a:gd name="T7" fmla="*/ 0 h 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958">
                  <a:moveTo>
                    <a:pt x="0" y="958"/>
                  </a:moveTo>
                  <a:lnTo>
                    <a:pt x="0" y="678"/>
                  </a:lnTo>
                  <a:lnTo>
                    <a:pt x="165" y="1"/>
                  </a:lnTo>
                  <a:lnTo>
                    <a:pt x="16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0" name="Freeform 679"/>
            <p:cNvSpPr>
              <a:spLocks/>
            </p:cNvSpPr>
            <p:nvPr/>
          </p:nvSpPr>
          <p:spPr bwMode="auto">
            <a:xfrm>
              <a:off x="2738" y="2183"/>
              <a:ext cx="13" cy="2"/>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0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0 w 44"/>
                <a:gd name="T29" fmla="*/ 0 h 9"/>
                <a:gd name="T30" fmla="*/ 0 w 44"/>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9">
                  <a:moveTo>
                    <a:pt x="0" y="0"/>
                  </a:moveTo>
                  <a:lnTo>
                    <a:pt x="1" y="0"/>
                  </a:lnTo>
                  <a:lnTo>
                    <a:pt x="2" y="0"/>
                  </a:lnTo>
                  <a:lnTo>
                    <a:pt x="4" y="0"/>
                  </a:lnTo>
                  <a:lnTo>
                    <a:pt x="7" y="0"/>
                  </a:lnTo>
                  <a:lnTo>
                    <a:pt x="10" y="0"/>
                  </a:lnTo>
                  <a:lnTo>
                    <a:pt x="13" y="0"/>
                  </a:lnTo>
                  <a:lnTo>
                    <a:pt x="16" y="2"/>
                  </a:lnTo>
                  <a:lnTo>
                    <a:pt x="21" y="2"/>
                  </a:lnTo>
                  <a:lnTo>
                    <a:pt x="24" y="3"/>
                  </a:lnTo>
                  <a:lnTo>
                    <a:pt x="28" y="3"/>
                  </a:lnTo>
                  <a:lnTo>
                    <a:pt x="31" y="4"/>
                  </a:lnTo>
                  <a:lnTo>
                    <a:pt x="35" y="6"/>
                  </a:lnTo>
                  <a:lnTo>
                    <a:pt x="38" y="6"/>
                  </a:lnTo>
                  <a:lnTo>
                    <a:pt x="41" y="7"/>
                  </a:lnTo>
                  <a:lnTo>
                    <a:pt x="44"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1" name="Freeform 680"/>
            <p:cNvSpPr>
              <a:spLocks/>
            </p:cNvSpPr>
            <p:nvPr/>
          </p:nvSpPr>
          <p:spPr bwMode="auto">
            <a:xfrm>
              <a:off x="2751" y="2185"/>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2"/>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2" name="Freeform 681"/>
            <p:cNvSpPr>
              <a:spLocks/>
            </p:cNvSpPr>
            <p:nvPr/>
          </p:nvSpPr>
          <p:spPr bwMode="auto">
            <a:xfrm>
              <a:off x="2738" y="2186"/>
              <a:ext cx="13" cy="2"/>
            </a:xfrm>
            <a:custGeom>
              <a:avLst/>
              <a:gdLst>
                <a:gd name="T0" fmla="*/ 0 w 44"/>
                <a:gd name="T1" fmla="*/ 0 h 10"/>
                <a:gd name="T2" fmla="*/ 0 w 44"/>
                <a:gd name="T3" fmla="*/ 0 h 10"/>
                <a:gd name="T4" fmla="*/ 0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0 w 44"/>
                <a:gd name="T21" fmla="*/ 0 h 10"/>
                <a:gd name="T22" fmla="*/ 0 w 44"/>
                <a:gd name="T23" fmla="*/ 0 h 10"/>
                <a:gd name="T24" fmla="*/ 0 w 44"/>
                <a:gd name="T25" fmla="*/ 0 h 10"/>
                <a:gd name="T26" fmla="*/ 0 w 44"/>
                <a:gd name="T27" fmla="*/ 0 h 10"/>
                <a:gd name="T28" fmla="*/ 0 w 44"/>
                <a:gd name="T29" fmla="*/ 0 h 10"/>
                <a:gd name="T30" fmla="*/ 0 w 44"/>
                <a:gd name="T31" fmla="*/ 0 h 10"/>
                <a:gd name="T32" fmla="*/ 0 w 4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44" y="0"/>
                  </a:moveTo>
                  <a:lnTo>
                    <a:pt x="41" y="1"/>
                  </a:lnTo>
                  <a:lnTo>
                    <a:pt x="38" y="3"/>
                  </a:lnTo>
                  <a:lnTo>
                    <a:pt x="35" y="3"/>
                  </a:lnTo>
                  <a:lnTo>
                    <a:pt x="31" y="4"/>
                  </a:lnTo>
                  <a:lnTo>
                    <a:pt x="28" y="5"/>
                  </a:lnTo>
                  <a:lnTo>
                    <a:pt x="24" y="6"/>
                  </a:lnTo>
                  <a:lnTo>
                    <a:pt x="21" y="6"/>
                  </a:lnTo>
                  <a:lnTo>
                    <a:pt x="16" y="8"/>
                  </a:lnTo>
                  <a:lnTo>
                    <a:pt x="13" y="8"/>
                  </a:lnTo>
                  <a:lnTo>
                    <a:pt x="10" y="9"/>
                  </a:lnTo>
                  <a:lnTo>
                    <a:pt x="7" y="9"/>
                  </a:lnTo>
                  <a:lnTo>
                    <a:pt x="4" y="9"/>
                  </a:lnTo>
                  <a:lnTo>
                    <a:pt x="2" y="9"/>
                  </a:lnTo>
                  <a:lnTo>
                    <a:pt x="1" y="9"/>
                  </a:lnTo>
                  <a:lnTo>
                    <a:pt x="0" y="9"/>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3" name="Freeform 682"/>
            <p:cNvSpPr>
              <a:spLocks/>
            </p:cNvSpPr>
            <p:nvPr/>
          </p:nvSpPr>
          <p:spPr bwMode="auto">
            <a:xfrm>
              <a:off x="2748" y="2128"/>
              <a:ext cx="13" cy="2"/>
            </a:xfrm>
            <a:custGeom>
              <a:avLst/>
              <a:gdLst>
                <a:gd name="T0" fmla="*/ 0 w 41"/>
                <a:gd name="T1" fmla="*/ 0 h 9"/>
                <a:gd name="T2" fmla="*/ 0 w 41"/>
                <a:gd name="T3" fmla="*/ 0 h 9"/>
                <a:gd name="T4" fmla="*/ 0 w 41"/>
                <a:gd name="T5" fmla="*/ 0 h 9"/>
                <a:gd name="T6" fmla="*/ 0 w 41"/>
                <a:gd name="T7" fmla="*/ 0 h 9"/>
                <a:gd name="T8" fmla="*/ 0 w 41"/>
                <a:gd name="T9" fmla="*/ 0 h 9"/>
                <a:gd name="T10" fmla="*/ 0 w 41"/>
                <a:gd name="T11" fmla="*/ 0 h 9"/>
                <a:gd name="T12" fmla="*/ 0 w 41"/>
                <a:gd name="T13" fmla="*/ 0 h 9"/>
                <a:gd name="T14" fmla="*/ 0 w 41"/>
                <a:gd name="T15" fmla="*/ 0 h 9"/>
                <a:gd name="T16" fmla="*/ 0 w 41"/>
                <a:gd name="T17" fmla="*/ 0 h 9"/>
                <a:gd name="T18" fmla="*/ 0 w 41"/>
                <a:gd name="T19" fmla="*/ 0 h 9"/>
                <a:gd name="T20" fmla="*/ 0 w 41"/>
                <a:gd name="T21" fmla="*/ 0 h 9"/>
                <a:gd name="T22" fmla="*/ 0 w 41"/>
                <a:gd name="T23" fmla="*/ 0 h 9"/>
                <a:gd name="T24" fmla="*/ 0 w 41"/>
                <a:gd name="T25" fmla="*/ 0 h 9"/>
                <a:gd name="T26" fmla="*/ 0 w 41"/>
                <a:gd name="T27" fmla="*/ 0 h 9"/>
                <a:gd name="T28" fmla="*/ 0 w 41"/>
                <a:gd name="T29" fmla="*/ 0 h 9"/>
                <a:gd name="T30" fmla="*/ 0 w 41"/>
                <a:gd name="T31" fmla="*/ 0 h 9"/>
                <a:gd name="T32" fmla="*/ 0 w 4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9">
                  <a:moveTo>
                    <a:pt x="0" y="0"/>
                  </a:moveTo>
                  <a:lnTo>
                    <a:pt x="1" y="0"/>
                  </a:lnTo>
                  <a:lnTo>
                    <a:pt x="3" y="0"/>
                  </a:lnTo>
                  <a:lnTo>
                    <a:pt x="5" y="0"/>
                  </a:lnTo>
                  <a:lnTo>
                    <a:pt x="7" y="0"/>
                  </a:lnTo>
                  <a:lnTo>
                    <a:pt x="10" y="0"/>
                  </a:lnTo>
                  <a:lnTo>
                    <a:pt x="13" y="0"/>
                  </a:lnTo>
                  <a:lnTo>
                    <a:pt x="15" y="1"/>
                  </a:lnTo>
                  <a:lnTo>
                    <a:pt x="18" y="1"/>
                  </a:lnTo>
                  <a:lnTo>
                    <a:pt x="21" y="3"/>
                  </a:lnTo>
                  <a:lnTo>
                    <a:pt x="24" y="3"/>
                  </a:lnTo>
                  <a:lnTo>
                    <a:pt x="28" y="4"/>
                  </a:lnTo>
                  <a:lnTo>
                    <a:pt x="31" y="4"/>
                  </a:lnTo>
                  <a:lnTo>
                    <a:pt x="34" y="5"/>
                  </a:lnTo>
                  <a:lnTo>
                    <a:pt x="36" y="6"/>
                  </a:lnTo>
                  <a:lnTo>
                    <a:pt x="38" y="8"/>
                  </a:lnTo>
                  <a:lnTo>
                    <a:pt x="41"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4" name="Freeform 683"/>
            <p:cNvSpPr>
              <a:spLocks/>
            </p:cNvSpPr>
            <p:nvPr/>
          </p:nvSpPr>
          <p:spPr bwMode="auto">
            <a:xfrm>
              <a:off x="2761" y="2130"/>
              <a:ext cx="1" cy="1"/>
            </a:xfrm>
            <a:custGeom>
              <a:avLst/>
              <a:gdLst>
                <a:gd name="T0" fmla="*/ 0 w 1"/>
                <a:gd name="T1" fmla="*/ 0 h 3"/>
                <a:gd name="T2" fmla="*/ 1 w 1"/>
                <a:gd name="T3" fmla="*/ 0 h 3"/>
                <a:gd name="T4" fmla="*/ 1 w 1"/>
                <a:gd name="T5" fmla="*/ 0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1" y="0"/>
                  </a:lnTo>
                  <a:lnTo>
                    <a:pt x="1" y="1"/>
                  </a:lnTo>
                  <a:lnTo>
                    <a:pt x="1"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5" name="Freeform 684"/>
            <p:cNvSpPr>
              <a:spLocks/>
            </p:cNvSpPr>
            <p:nvPr/>
          </p:nvSpPr>
          <p:spPr bwMode="auto">
            <a:xfrm>
              <a:off x="2746" y="2131"/>
              <a:ext cx="15" cy="3"/>
            </a:xfrm>
            <a:custGeom>
              <a:avLst/>
              <a:gdLst>
                <a:gd name="T0" fmla="*/ 1 w 47"/>
                <a:gd name="T1" fmla="*/ 0 h 10"/>
                <a:gd name="T2" fmla="*/ 0 w 47"/>
                <a:gd name="T3" fmla="*/ 0 h 10"/>
                <a:gd name="T4" fmla="*/ 0 w 47"/>
                <a:gd name="T5" fmla="*/ 0 h 10"/>
                <a:gd name="T6" fmla="*/ 0 w 47"/>
                <a:gd name="T7" fmla="*/ 0 h 10"/>
                <a:gd name="T8" fmla="*/ 0 w 47"/>
                <a:gd name="T9" fmla="*/ 0 h 10"/>
                <a:gd name="T10" fmla="*/ 0 w 47"/>
                <a:gd name="T11" fmla="*/ 0 h 10"/>
                <a:gd name="T12" fmla="*/ 0 w 47"/>
                <a:gd name="T13" fmla="*/ 0 h 10"/>
                <a:gd name="T14" fmla="*/ 0 w 47"/>
                <a:gd name="T15" fmla="*/ 0 h 10"/>
                <a:gd name="T16" fmla="*/ 0 w 47"/>
                <a:gd name="T17" fmla="*/ 0 h 10"/>
                <a:gd name="T18" fmla="*/ 0 w 47"/>
                <a:gd name="T19" fmla="*/ 0 h 10"/>
                <a:gd name="T20" fmla="*/ 0 w 47"/>
                <a:gd name="T21" fmla="*/ 0 h 10"/>
                <a:gd name="T22" fmla="*/ 0 w 47"/>
                <a:gd name="T23" fmla="*/ 0 h 10"/>
                <a:gd name="T24" fmla="*/ 0 w 47"/>
                <a:gd name="T25" fmla="*/ 0 h 10"/>
                <a:gd name="T26" fmla="*/ 0 w 47"/>
                <a:gd name="T27" fmla="*/ 0 h 10"/>
                <a:gd name="T28" fmla="*/ 0 w 47"/>
                <a:gd name="T29" fmla="*/ 0 h 10"/>
                <a:gd name="T30" fmla="*/ 0 w 47"/>
                <a:gd name="T31" fmla="*/ 0 h 10"/>
                <a:gd name="T32" fmla="*/ 0 w 4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0">
                  <a:moveTo>
                    <a:pt x="47" y="0"/>
                  </a:moveTo>
                  <a:lnTo>
                    <a:pt x="44" y="1"/>
                  </a:lnTo>
                  <a:lnTo>
                    <a:pt x="41" y="2"/>
                  </a:lnTo>
                  <a:lnTo>
                    <a:pt x="37" y="2"/>
                  </a:lnTo>
                  <a:lnTo>
                    <a:pt x="34" y="3"/>
                  </a:lnTo>
                  <a:lnTo>
                    <a:pt x="29" y="5"/>
                  </a:lnTo>
                  <a:lnTo>
                    <a:pt x="25" y="6"/>
                  </a:lnTo>
                  <a:lnTo>
                    <a:pt x="21" y="6"/>
                  </a:lnTo>
                  <a:lnTo>
                    <a:pt x="18" y="7"/>
                  </a:lnTo>
                  <a:lnTo>
                    <a:pt x="14" y="7"/>
                  </a:lnTo>
                  <a:lnTo>
                    <a:pt x="11" y="9"/>
                  </a:lnTo>
                  <a:lnTo>
                    <a:pt x="8" y="9"/>
                  </a:lnTo>
                  <a:lnTo>
                    <a:pt x="5" y="9"/>
                  </a:lnTo>
                  <a:lnTo>
                    <a:pt x="3" y="9"/>
                  </a:lnTo>
                  <a:lnTo>
                    <a:pt x="1" y="9"/>
                  </a:lnTo>
                  <a:lnTo>
                    <a:pt x="0" y="9"/>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6" name="Freeform 685"/>
            <p:cNvSpPr>
              <a:spLocks/>
            </p:cNvSpPr>
            <p:nvPr/>
          </p:nvSpPr>
          <p:spPr bwMode="auto">
            <a:xfrm>
              <a:off x="2765" y="2071"/>
              <a:ext cx="12" cy="2"/>
            </a:xfrm>
            <a:custGeom>
              <a:avLst/>
              <a:gdLst>
                <a:gd name="T0" fmla="*/ 0 w 41"/>
                <a:gd name="T1" fmla="*/ 0 h 10"/>
                <a:gd name="T2" fmla="*/ 0 w 41"/>
                <a:gd name="T3" fmla="*/ 0 h 10"/>
                <a:gd name="T4" fmla="*/ 0 w 41"/>
                <a:gd name="T5" fmla="*/ 0 h 10"/>
                <a:gd name="T6" fmla="*/ 0 w 41"/>
                <a:gd name="T7" fmla="*/ 0 h 10"/>
                <a:gd name="T8" fmla="*/ 0 w 41"/>
                <a:gd name="T9" fmla="*/ 0 h 10"/>
                <a:gd name="T10" fmla="*/ 0 w 41"/>
                <a:gd name="T11" fmla="*/ 0 h 10"/>
                <a:gd name="T12" fmla="*/ 0 w 41"/>
                <a:gd name="T13" fmla="*/ 0 h 10"/>
                <a:gd name="T14" fmla="*/ 0 w 41"/>
                <a:gd name="T15" fmla="*/ 0 h 10"/>
                <a:gd name="T16" fmla="*/ 0 w 41"/>
                <a:gd name="T17" fmla="*/ 0 h 10"/>
                <a:gd name="T18" fmla="*/ 0 w 41"/>
                <a:gd name="T19" fmla="*/ 0 h 10"/>
                <a:gd name="T20" fmla="*/ 0 w 41"/>
                <a:gd name="T21" fmla="*/ 0 h 10"/>
                <a:gd name="T22" fmla="*/ 0 w 41"/>
                <a:gd name="T23" fmla="*/ 0 h 10"/>
                <a:gd name="T24" fmla="*/ 0 w 41"/>
                <a:gd name="T25" fmla="*/ 0 h 10"/>
                <a:gd name="T26" fmla="*/ 0 w 41"/>
                <a:gd name="T27" fmla="*/ 0 h 10"/>
                <a:gd name="T28" fmla="*/ 0 w 41"/>
                <a:gd name="T29" fmla="*/ 0 h 10"/>
                <a:gd name="T30" fmla="*/ 0 w 41"/>
                <a:gd name="T31" fmla="*/ 0 h 10"/>
                <a:gd name="T32" fmla="*/ 0 w 4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0">
                  <a:moveTo>
                    <a:pt x="0" y="0"/>
                  </a:moveTo>
                  <a:lnTo>
                    <a:pt x="1" y="0"/>
                  </a:lnTo>
                  <a:lnTo>
                    <a:pt x="3" y="0"/>
                  </a:lnTo>
                  <a:lnTo>
                    <a:pt x="5" y="0"/>
                  </a:lnTo>
                  <a:lnTo>
                    <a:pt x="7" y="0"/>
                  </a:lnTo>
                  <a:lnTo>
                    <a:pt x="11" y="1"/>
                  </a:lnTo>
                  <a:lnTo>
                    <a:pt x="14" y="1"/>
                  </a:lnTo>
                  <a:lnTo>
                    <a:pt x="16" y="2"/>
                  </a:lnTo>
                  <a:lnTo>
                    <a:pt x="19" y="2"/>
                  </a:lnTo>
                  <a:lnTo>
                    <a:pt x="22" y="2"/>
                  </a:lnTo>
                  <a:lnTo>
                    <a:pt x="25" y="4"/>
                  </a:lnTo>
                  <a:lnTo>
                    <a:pt x="28" y="5"/>
                  </a:lnTo>
                  <a:lnTo>
                    <a:pt x="31" y="5"/>
                  </a:lnTo>
                  <a:lnTo>
                    <a:pt x="34" y="6"/>
                  </a:lnTo>
                  <a:lnTo>
                    <a:pt x="36" y="8"/>
                  </a:lnTo>
                  <a:lnTo>
                    <a:pt x="38" y="9"/>
                  </a:lnTo>
                  <a:lnTo>
                    <a:pt x="41"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7" name="Freeform 686"/>
            <p:cNvSpPr>
              <a:spLocks/>
            </p:cNvSpPr>
            <p:nvPr/>
          </p:nvSpPr>
          <p:spPr bwMode="auto">
            <a:xfrm>
              <a:off x="2777" y="2073"/>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8" name="Freeform 687"/>
            <p:cNvSpPr>
              <a:spLocks/>
            </p:cNvSpPr>
            <p:nvPr/>
          </p:nvSpPr>
          <p:spPr bwMode="auto">
            <a:xfrm>
              <a:off x="2763" y="2074"/>
              <a:ext cx="14" cy="2"/>
            </a:xfrm>
            <a:custGeom>
              <a:avLst/>
              <a:gdLst>
                <a:gd name="T0" fmla="*/ 0 w 46"/>
                <a:gd name="T1" fmla="*/ 0 h 9"/>
                <a:gd name="T2" fmla="*/ 0 w 46"/>
                <a:gd name="T3" fmla="*/ 0 h 9"/>
                <a:gd name="T4" fmla="*/ 0 w 46"/>
                <a:gd name="T5" fmla="*/ 0 h 9"/>
                <a:gd name="T6" fmla="*/ 0 w 46"/>
                <a:gd name="T7" fmla="*/ 0 h 9"/>
                <a:gd name="T8" fmla="*/ 0 w 46"/>
                <a:gd name="T9" fmla="*/ 0 h 9"/>
                <a:gd name="T10" fmla="*/ 0 w 46"/>
                <a:gd name="T11" fmla="*/ 0 h 9"/>
                <a:gd name="T12" fmla="*/ 0 w 46"/>
                <a:gd name="T13" fmla="*/ 0 h 9"/>
                <a:gd name="T14" fmla="*/ 0 w 46"/>
                <a:gd name="T15" fmla="*/ 0 h 9"/>
                <a:gd name="T16" fmla="*/ 0 w 46"/>
                <a:gd name="T17" fmla="*/ 0 h 9"/>
                <a:gd name="T18" fmla="*/ 0 w 46"/>
                <a:gd name="T19" fmla="*/ 0 h 9"/>
                <a:gd name="T20" fmla="*/ 0 w 46"/>
                <a:gd name="T21" fmla="*/ 0 h 9"/>
                <a:gd name="T22" fmla="*/ 0 w 46"/>
                <a:gd name="T23" fmla="*/ 0 h 9"/>
                <a:gd name="T24" fmla="*/ 0 w 46"/>
                <a:gd name="T25" fmla="*/ 0 h 9"/>
                <a:gd name="T26" fmla="*/ 0 w 46"/>
                <a:gd name="T27" fmla="*/ 0 h 9"/>
                <a:gd name="T28" fmla="*/ 0 w 46"/>
                <a:gd name="T29" fmla="*/ 0 h 9"/>
                <a:gd name="T30" fmla="*/ 0 w 46"/>
                <a:gd name="T31" fmla="*/ 0 h 9"/>
                <a:gd name="T32" fmla="*/ 0 w 46"/>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9">
                  <a:moveTo>
                    <a:pt x="46" y="0"/>
                  </a:moveTo>
                  <a:lnTo>
                    <a:pt x="43" y="1"/>
                  </a:lnTo>
                  <a:lnTo>
                    <a:pt x="40" y="2"/>
                  </a:lnTo>
                  <a:lnTo>
                    <a:pt x="37" y="2"/>
                  </a:lnTo>
                  <a:lnTo>
                    <a:pt x="33" y="4"/>
                  </a:lnTo>
                  <a:lnTo>
                    <a:pt x="30" y="5"/>
                  </a:lnTo>
                  <a:lnTo>
                    <a:pt x="26" y="5"/>
                  </a:lnTo>
                  <a:lnTo>
                    <a:pt x="22" y="6"/>
                  </a:lnTo>
                  <a:lnTo>
                    <a:pt x="19" y="6"/>
                  </a:lnTo>
                  <a:lnTo>
                    <a:pt x="15" y="7"/>
                  </a:lnTo>
                  <a:lnTo>
                    <a:pt x="11" y="7"/>
                  </a:lnTo>
                  <a:lnTo>
                    <a:pt x="8" y="7"/>
                  </a:lnTo>
                  <a:lnTo>
                    <a:pt x="5" y="7"/>
                  </a:lnTo>
                  <a:lnTo>
                    <a:pt x="3" y="7"/>
                  </a:lnTo>
                  <a:lnTo>
                    <a:pt x="1" y="7"/>
                  </a:lnTo>
                  <a:lnTo>
                    <a:pt x="0" y="7"/>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59" name="Freeform 688"/>
            <p:cNvSpPr>
              <a:spLocks/>
            </p:cNvSpPr>
            <p:nvPr/>
          </p:nvSpPr>
          <p:spPr bwMode="auto">
            <a:xfrm>
              <a:off x="2622" y="2185"/>
              <a:ext cx="44" cy="3"/>
            </a:xfrm>
            <a:custGeom>
              <a:avLst/>
              <a:gdLst>
                <a:gd name="T0" fmla="*/ 1 w 143"/>
                <a:gd name="T1" fmla="*/ 0 h 10"/>
                <a:gd name="T2" fmla="*/ 1 w 143"/>
                <a:gd name="T3" fmla="*/ 0 h 10"/>
                <a:gd name="T4" fmla="*/ 1 w 143"/>
                <a:gd name="T5" fmla="*/ 0 h 10"/>
                <a:gd name="T6" fmla="*/ 1 w 143"/>
                <a:gd name="T7" fmla="*/ 0 h 10"/>
                <a:gd name="T8" fmla="*/ 1 w 143"/>
                <a:gd name="T9" fmla="*/ 0 h 10"/>
                <a:gd name="T10" fmla="*/ 1 w 143"/>
                <a:gd name="T11" fmla="*/ 0 h 10"/>
                <a:gd name="T12" fmla="*/ 1 w 143"/>
                <a:gd name="T13" fmla="*/ 0 h 10"/>
                <a:gd name="T14" fmla="*/ 0 w 143"/>
                <a:gd name="T15" fmla="*/ 0 h 10"/>
                <a:gd name="T16" fmla="*/ 0 w 143"/>
                <a:gd name="T17" fmla="*/ 0 h 10"/>
                <a:gd name="T18" fmla="*/ 0 w 143"/>
                <a:gd name="T19" fmla="*/ 0 h 10"/>
                <a:gd name="T20" fmla="*/ 0 w 143"/>
                <a:gd name="T21" fmla="*/ 0 h 10"/>
                <a:gd name="T22" fmla="*/ 0 w 143"/>
                <a:gd name="T23" fmla="*/ 0 h 10"/>
                <a:gd name="T24" fmla="*/ 0 w 143"/>
                <a:gd name="T25" fmla="*/ 0 h 10"/>
                <a:gd name="T26" fmla="*/ 0 w 143"/>
                <a:gd name="T27" fmla="*/ 0 h 10"/>
                <a:gd name="T28" fmla="*/ 0 w 143"/>
                <a:gd name="T29" fmla="*/ 0 h 10"/>
                <a:gd name="T30" fmla="*/ 0 w 1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10">
                  <a:moveTo>
                    <a:pt x="143" y="5"/>
                  </a:moveTo>
                  <a:lnTo>
                    <a:pt x="125" y="7"/>
                  </a:lnTo>
                  <a:lnTo>
                    <a:pt x="107" y="9"/>
                  </a:lnTo>
                  <a:lnTo>
                    <a:pt x="92" y="10"/>
                  </a:lnTo>
                  <a:lnTo>
                    <a:pt x="77" y="10"/>
                  </a:lnTo>
                  <a:lnTo>
                    <a:pt x="65" y="10"/>
                  </a:lnTo>
                  <a:lnTo>
                    <a:pt x="53" y="10"/>
                  </a:lnTo>
                  <a:lnTo>
                    <a:pt x="42" y="9"/>
                  </a:lnTo>
                  <a:lnTo>
                    <a:pt x="33" y="7"/>
                  </a:lnTo>
                  <a:lnTo>
                    <a:pt x="25" y="6"/>
                  </a:lnTo>
                  <a:lnTo>
                    <a:pt x="19" y="5"/>
                  </a:lnTo>
                  <a:lnTo>
                    <a:pt x="13" y="4"/>
                  </a:lnTo>
                  <a:lnTo>
                    <a:pt x="8" y="2"/>
                  </a:lnTo>
                  <a:lnTo>
                    <a:pt x="5" y="1"/>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60" name="Line 689"/>
            <p:cNvSpPr>
              <a:spLocks noChangeShapeType="1"/>
            </p:cNvSpPr>
            <p:nvPr/>
          </p:nvSpPr>
          <p:spPr bwMode="auto">
            <a:xfrm flipV="1">
              <a:off x="2622" y="2158"/>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61" name="Freeform 690"/>
            <p:cNvSpPr>
              <a:spLocks/>
            </p:cNvSpPr>
            <p:nvPr/>
          </p:nvSpPr>
          <p:spPr bwMode="auto">
            <a:xfrm>
              <a:off x="2622" y="2154"/>
              <a:ext cx="50" cy="4"/>
            </a:xfrm>
            <a:custGeom>
              <a:avLst/>
              <a:gdLst>
                <a:gd name="T0" fmla="*/ 0 w 161"/>
                <a:gd name="T1" fmla="*/ 0 h 15"/>
                <a:gd name="T2" fmla="*/ 0 w 161"/>
                <a:gd name="T3" fmla="*/ 0 h 15"/>
                <a:gd name="T4" fmla="*/ 0 w 161"/>
                <a:gd name="T5" fmla="*/ 0 h 15"/>
                <a:gd name="T6" fmla="*/ 0 w 161"/>
                <a:gd name="T7" fmla="*/ 0 h 15"/>
                <a:gd name="T8" fmla="*/ 0 w 161"/>
                <a:gd name="T9" fmla="*/ 0 h 15"/>
                <a:gd name="T10" fmla="*/ 0 w 161"/>
                <a:gd name="T11" fmla="*/ 0 h 15"/>
                <a:gd name="T12" fmla="*/ 0 w 161"/>
                <a:gd name="T13" fmla="*/ 0 h 15"/>
                <a:gd name="T14" fmla="*/ 0 w 161"/>
                <a:gd name="T15" fmla="*/ 0 h 15"/>
                <a:gd name="T16" fmla="*/ 0 w 161"/>
                <a:gd name="T17" fmla="*/ 0 h 15"/>
                <a:gd name="T18" fmla="*/ 1 w 161"/>
                <a:gd name="T19" fmla="*/ 0 h 15"/>
                <a:gd name="T20" fmla="*/ 1 w 161"/>
                <a:gd name="T21" fmla="*/ 0 h 15"/>
                <a:gd name="T22" fmla="*/ 1 w 161"/>
                <a:gd name="T23" fmla="*/ 0 h 15"/>
                <a:gd name="T24" fmla="*/ 1 w 161"/>
                <a:gd name="T25" fmla="*/ 0 h 15"/>
                <a:gd name="T26" fmla="*/ 1 w 161"/>
                <a:gd name="T27" fmla="*/ 0 h 15"/>
                <a:gd name="T28" fmla="*/ 1 w 161"/>
                <a:gd name="T29" fmla="*/ 0 h 15"/>
                <a:gd name="T30" fmla="*/ 1 w 161"/>
                <a:gd name="T31" fmla="*/ 0 h 15"/>
                <a:gd name="T32" fmla="*/ 2 w 16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5">
                  <a:moveTo>
                    <a:pt x="0" y="15"/>
                  </a:moveTo>
                  <a:lnTo>
                    <a:pt x="0" y="14"/>
                  </a:lnTo>
                  <a:lnTo>
                    <a:pt x="2" y="14"/>
                  </a:lnTo>
                  <a:lnTo>
                    <a:pt x="6" y="13"/>
                  </a:lnTo>
                  <a:lnTo>
                    <a:pt x="11" y="10"/>
                  </a:lnTo>
                  <a:lnTo>
                    <a:pt x="16" y="9"/>
                  </a:lnTo>
                  <a:lnTo>
                    <a:pt x="23" y="6"/>
                  </a:lnTo>
                  <a:lnTo>
                    <a:pt x="31" y="5"/>
                  </a:lnTo>
                  <a:lnTo>
                    <a:pt x="41" y="4"/>
                  </a:lnTo>
                  <a:lnTo>
                    <a:pt x="52" y="3"/>
                  </a:lnTo>
                  <a:lnTo>
                    <a:pt x="64" y="1"/>
                  </a:lnTo>
                  <a:lnTo>
                    <a:pt x="77" y="0"/>
                  </a:lnTo>
                  <a:lnTo>
                    <a:pt x="92" y="1"/>
                  </a:lnTo>
                  <a:lnTo>
                    <a:pt x="107" y="1"/>
                  </a:lnTo>
                  <a:lnTo>
                    <a:pt x="124" y="4"/>
                  </a:lnTo>
                  <a:lnTo>
                    <a:pt x="141" y="6"/>
                  </a:lnTo>
                  <a:lnTo>
                    <a:pt x="161"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62" name="Line 691"/>
            <p:cNvSpPr>
              <a:spLocks noChangeShapeType="1"/>
            </p:cNvSpPr>
            <p:nvPr/>
          </p:nvSpPr>
          <p:spPr bwMode="auto">
            <a:xfrm>
              <a:off x="2672" y="2157"/>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63" name="Line 692"/>
            <p:cNvSpPr>
              <a:spLocks noChangeShapeType="1"/>
            </p:cNvSpPr>
            <p:nvPr/>
          </p:nvSpPr>
          <p:spPr bwMode="auto">
            <a:xfrm>
              <a:off x="2672" y="2159"/>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64" name="Line 693"/>
            <p:cNvSpPr>
              <a:spLocks noChangeShapeType="1"/>
            </p:cNvSpPr>
            <p:nvPr/>
          </p:nvSpPr>
          <p:spPr bwMode="auto">
            <a:xfrm flipH="1">
              <a:off x="2633" y="2168"/>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65" name="Freeform 694"/>
            <p:cNvSpPr>
              <a:spLocks/>
            </p:cNvSpPr>
            <p:nvPr/>
          </p:nvSpPr>
          <p:spPr bwMode="auto">
            <a:xfrm>
              <a:off x="2630" y="2168"/>
              <a:ext cx="3" cy="4"/>
            </a:xfrm>
            <a:custGeom>
              <a:avLst/>
              <a:gdLst>
                <a:gd name="T0" fmla="*/ 0 w 10"/>
                <a:gd name="T1" fmla="*/ 0 h 14"/>
                <a:gd name="T2" fmla="*/ 0 w 10"/>
                <a:gd name="T3" fmla="*/ 0 h 14"/>
                <a:gd name="T4" fmla="*/ 0 w 10"/>
                <a:gd name="T5" fmla="*/ 0 h 14"/>
                <a:gd name="T6" fmla="*/ 0 w 10"/>
                <a:gd name="T7" fmla="*/ 0 h 14"/>
                <a:gd name="T8" fmla="*/ 0 w 10"/>
                <a:gd name="T9" fmla="*/ 0 h 14"/>
                <a:gd name="T10" fmla="*/ 0 w 10"/>
                <a:gd name="T11" fmla="*/ 0 h 14"/>
                <a:gd name="T12" fmla="*/ 0 w 10"/>
                <a:gd name="T13" fmla="*/ 0 h 14"/>
                <a:gd name="T14" fmla="*/ 0 w 10"/>
                <a:gd name="T15" fmla="*/ 0 h 14"/>
                <a:gd name="T16" fmla="*/ 0 w 10"/>
                <a:gd name="T17" fmla="*/ 0 h 14"/>
                <a:gd name="T18" fmla="*/ 0 w 10"/>
                <a:gd name="T19" fmla="*/ 0 h 14"/>
                <a:gd name="T20" fmla="*/ 0 w 10"/>
                <a:gd name="T21" fmla="*/ 0 h 14"/>
                <a:gd name="T22" fmla="*/ 0 w 10"/>
                <a:gd name="T23" fmla="*/ 0 h 14"/>
                <a:gd name="T24" fmla="*/ 0 w 10"/>
                <a:gd name="T25" fmla="*/ 0 h 14"/>
                <a:gd name="T26" fmla="*/ 0 w 10"/>
                <a:gd name="T27" fmla="*/ 0 h 14"/>
                <a:gd name="T28" fmla="*/ 0 w 10"/>
                <a:gd name="T29" fmla="*/ 0 h 14"/>
                <a:gd name="T30" fmla="*/ 0 w 10"/>
                <a:gd name="T31" fmla="*/ 0 h 14"/>
                <a:gd name="T32" fmla="*/ 0 w 1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10" y="0"/>
                  </a:moveTo>
                  <a:lnTo>
                    <a:pt x="8" y="0"/>
                  </a:lnTo>
                  <a:lnTo>
                    <a:pt x="7" y="0"/>
                  </a:lnTo>
                  <a:lnTo>
                    <a:pt x="6" y="0"/>
                  </a:lnTo>
                  <a:lnTo>
                    <a:pt x="5" y="0"/>
                  </a:lnTo>
                  <a:lnTo>
                    <a:pt x="5" y="2"/>
                  </a:lnTo>
                  <a:lnTo>
                    <a:pt x="4" y="2"/>
                  </a:lnTo>
                  <a:lnTo>
                    <a:pt x="3" y="3"/>
                  </a:lnTo>
                  <a:lnTo>
                    <a:pt x="2" y="4"/>
                  </a:lnTo>
                  <a:lnTo>
                    <a:pt x="2" y="5"/>
                  </a:lnTo>
                  <a:lnTo>
                    <a:pt x="1" y="5"/>
                  </a:lnTo>
                  <a:lnTo>
                    <a:pt x="1" y="7"/>
                  </a:lnTo>
                  <a:lnTo>
                    <a:pt x="0" y="8"/>
                  </a:lnTo>
                  <a:lnTo>
                    <a:pt x="0" y="9"/>
                  </a:lnTo>
                  <a:lnTo>
                    <a:pt x="0" y="11"/>
                  </a:lnTo>
                  <a:lnTo>
                    <a:pt x="0" y="12"/>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66" name="Freeform 695"/>
            <p:cNvSpPr>
              <a:spLocks/>
            </p:cNvSpPr>
            <p:nvPr/>
          </p:nvSpPr>
          <p:spPr bwMode="auto">
            <a:xfrm>
              <a:off x="2630" y="2172"/>
              <a:ext cx="3" cy="3"/>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13">
                  <a:moveTo>
                    <a:pt x="0" y="0"/>
                  </a:moveTo>
                  <a:lnTo>
                    <a:pt x="0" y="2"/>
                  </a:lnTo>
                  <a:lnTo>
                    <a:pt x="0" y="3"/>
                  </a:lnTo>
                  <a:lnTo>
                    <a:pt x="0" y="4"/>
                  </a:lnTo>
                  <a:lnTo>
                    <a:pt x="1" y="6"/>
                  </a:lnTo>
                  <a:lnTo>
                    <a:pt x="1" y="7"/>
                  </a:lnTo>
                  <a:lnTo>
                    <a:pt x="2" y="8"/>
                  </a:lnTo>
                  <a:lnTo>
                    <a:pt x="3" y="9"/>
                  </a:lnTo>
                  <a:lnTo>
                    <a:pt x="4" y="11"/>
                  </a:lnTo>
                  <a:lnTo>
                    <a:pt x="5" y="11"/>
                  </a:lnTo>
                  <a:lnTo>
                    <a:pt x="5" y="12"/>
                  </a:lnTo>
                  <a:lnTo>
                    <a:pt x="6" y="12"/>
                  </a:lnTo>
                  <a:lnTo>
                    <a:pt x="7" y="12"/>
                  </a:lnTo>
                  <a:lnTo>
                    <a:pt x="8" y="12"/>
                  </a:lnTo>
                  <a:lnTo>
                    <a:pt x="10" y="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67" name="Line 696"/>
            <p:cNvSpPr>
              <a:spLocks noChangeShapeType="1"/>
            </p:cNvSpPr>
            <p:nvPr/>
          </p:nvSpPr>
          <p:spPr bwMode="auto">
            <a:xfrm>
              <a:off x="2633" y="2175"/>
              <a:ext cx="3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68" name="Freeform 697"/>
            <p:cNvSpPr>
              <a:spLocks/>
            </p:cNvSpPr>
            <p:nvPr/>
          </p:nvSpPr>
          <p:spPr bwMode="auto">
            <a:xfrm>
              <a:off x="2646" y="2301"/>
              <a:ext cx="114" cy="222"/>
            </a:xfrm>
            <a:custGeom>
              <a:avLst/>
              <a:gdLst>
                <a:gd name="T0" fmla="*/ 0 w 368"/>
                <a:gd name="T1" fmla="*/ 0 h 888"/>
                <a:gd name="T2" fmla="*/ 0 w 368"/>
                <a:gd name="T3" fmla="*/ 0 h 888"/>
                <a:gd name="T4" fmla="*/ 0 w 368"/>
                <a:gd name="T5" fmla="*/ 0 h 888"/>
                <a:gd name="T6" fmla="*/ 0 w 368"/>
                <a:gd name="T7" fmla="*/ 1 h 888"/>
                <a:gd name="T8" fmla="*/ 1 w 368"/>
                <a:gd name="T9" fmla="*/ 1 h 888"/>
                <a:gd name="T10" fmla="*/ 1 w 368"/>
                <a:gd name="T11" fmla="*/ 1 h 888"/>
                <a:gd name="T12" fmla="*/ 1 w 368"/>
                <a:gd name="T13" fmla="*/ 1 h 888"/>
                <a:gd name="T14" fmla="*/ 2 w 368"/>
                <a:gd name="T15" fmla="*/ 2 h 888"/>
                <a:gd name="T16" fmla="*/ 2 w 368"/>
                <a:gd name="T17" fmla="*/ 2 h 888"/>
                <a:gd name="T18" fmla="*/ 2 w 368"/>
                <a:gd name="T19" fmla="*/ 2 h 888"/>
                <a:gd name="T20" fmla="*/ 2 w 368"/>
                <a:gd name="T21" fmla="*/ 3 h 888"/>
                <a:gd name="T22" fmla="*/ 2 w 368"/>
                <a:gd name="T23" fmla="*/ 3 h 888"/>
                <a:gd name="T24" fmla="*/ 3 w 368"/>
                <a:gd name="T25" fmla="*/ 3 h 888"/>
                <a:gd name="T26" fmla="*/ 3 w 368"/>
                <a:gd name="T27" fmla="*/ 3 h 888"/>
                <a:gd name="T28" fmla="*/ 3 w 368"/>
                <a:gd name="T29" fmla="*/ 3 h 888"/>
                <a:gd name="T30" fmla="*/ 3 w 368"/>
                <a:gd name="T31" fmla="*/ 4 h 888"/>
                <a:gd name="T32" fmla="*/ 3 w 368"/>
                <a:gd name="T33" fmla="*/ 4 h 8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8" h="888">
                  <a:moveTo>
                    <a:pt x="0" y="0"/>
                  </a:moveTo>
                  <a:lnTo>
                    <a:pt x="6" y="13"/>
                  </a:lnTo>
                  <a:lnTo>
                    <a:pt x="18" y="44"/>
                  </a:lnTo>
                  <a:lnTo>
                    <a:pt x="37" y="89"/>
                  </a:lnTo>
                  <a:lnTo>
                    <a:pt x="61" y="147"/>
                  </a:lnTo>
                  <a:lnTo>
                    <a:pt x="90" y="215"/>
                  </a:lnTo>
                  <a:lnTo>
                    <a:pt x="120" y="289"/>
                  </a:lnTo>
                  <a:lnTo>
                    <a:pt x="153" y="369"/>
                  </a:lnTo>
                  <a:lnTo>
                    <a:pt x="187" y="451"/>
                  </a:lnTo>
                  <a:lnTo>
                    <a:pt x="221" y="533"/>
                  </a:lnTo>
                  <a:lnTo>
                    <a:pt x="254" y="612"/>
                  </a:lnTo>
                  <a:lnTo>
                    <a:pt x="284" y="685"/>
                  </a:lnTo>
                  <a:lnTo>
                    <a:pt x="311" y="752"/>
                  </a:lnTo>
                  <a:lnTo>
                    <a:pt x="334" y="807"/>
                  </a:lnTo>
                  <a:lnTo>
                    <a:pt x="351" y="850"/>
                  </a:lnTo>
                  <a:lnTo>
                    <a:pt x="364" y="878"/>
                  </a:lnTo>
                  <a:lnTo>
                    <a:pt x="368" y="88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69" name="Freeform 698"/>
            <p:cNvSpPr>
              <a:spLocks/>
            </p:cNvSpPr>
            <p:nvPr/>
          </p:nvSpPr>
          <p:spPr bwMode="auto">
            <a:xfrm>
              <a:off x="2760" y="2523"/>
              <a:ext cx="28" cy="12"/>
            </a:xfrm>
            <a:custGeom>
              <a:avLst/>
              <a:gdLst>
                <a:gd name="T0" fmla="*/ 0 w 93"/>
                <a:gd name="T1" fmla="*/ 0 h 48"/>
                <a:gd name="T2" fmla="*/ 0 w 93"/>
                <a:gd name="T3" fmla="*/ 0 h 48"/>
                <a:gd name="T4" fmla="*/ 0 w 93"/>
                <a:gd name="T5" fmla="*/ 0 h 48"/>
                <a:gd name="T6" fmla="*/ 0 w 93"/>
                <a:gd name="T7" fmla="*/ 0 h 48"/>
                <a:gd name="T8" fmla="*/ 0 w 93"/>
                <a:gd name="T9" fmla="*/ 0 h 48"/>
                <a:gd name="T10" fmla="*/ 0 w 93"/>
                <a:gd name="T11" fmla="*/ 0 h 48"/>
                <a:gd name="T12" fmla="*/ 0 w 93"/>
                <a:gd name="T13" fmla="*/ 0 h 48"/>
                <a:gd name="T14" fmla="*/ 0 w 93"/>
                <a:gd name="T15" fmla="*/ 0 h 48"/>
                <a:gd name="T16" fmla="*/ 0 w 93"/>
                <a:gd name="T17" fmla="*/ 0 h 48"/>
                <a:gd name="T18" fmla="*/ 0 w 93"/>
                <a:gd name="T19" fmla="*/ 0 h 48"/>
                <a:gd name="T20" fmla="*/ 0 w 93"/>
                <a:gd name="T21" fmla="*/ 0 h 48"/>
                <a:gd name="T22" fmla="*/ 0 w 93"/>
                <a:gd name="T23" fmla="*/ 0 h 48"/>
                <a:gd name="T24" fmla="*/ 1 w 93"/>
                <a:gd name="T25" fmla="*/ 0 h 48"/>
                <a:gd name="T26" fmla="*/ 1 w 93"/>
                <a:gd name="T27" fmla="*/ 0 h 48"/>
                <a:gd name="T28" fmla="*/ 1 w 93"/>
                <a:gd name="T29" fmla="*/ 0 h 48"/>
                <a:gd name="T30" fmla="*/ 1 w 93"/>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48">
                  <a:moveTo>
                    <a:pt x="0" y="0"/>
                  </a:moveTo>
                  <a:lnTo>
                    <a:pt x="0" y="1"/>
                  </a:lnTo>
                  <a:lnTo>
                    <a:pt x="1" y="4"/>
                  </a:lnTo>
                  <a:lnTo>
                    <a:pt x="3" y="8"/>
                  </a:lnTo>
                  <a:lnTo>
                    <a:pt x="5" y="12"/>
                  </a:lnTo>
                  <a:lnTo>
                    <a:pt x="8" y="15"/>
                  </a:lnTo>
                  <a:lnTo>
                    <a:pt x="12" y="21"/>
                  </a:lnTo>
                  <a:lnTo>
                    <a:pt x="17" y="24"/>
                  </a:lnTo>
                  <a:lnTo>
                    <a:pt x="22" y="30"/>
                  </a:lnTo>
                  <a:lnTo>
                    <a:pt x="29" y="33"/>
                  </a:lnTo>
                  <a:lnTo>
                    <a:pt x="37" y="37"/>
                  </a:lnTo>
                  <a:lnTo>
                    <a:pt x="45" y="41"/>
                  </a:lnTo>
                  <a:lnTo>
                    <a:pt x="55" y="44"/>
                  </a:lnTo>
                  <a:lnTo>
                    <a:pt x="67" y="46"/>
                  </a:lnTo>
                  <a:lnTo>
                    <a:pt x="79" y="48"/>
                  </a:lnTo>
                  <a:lnTo>
                    <a:pt x="93"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0" name="Line 699"/>
            <p:cNvSpPr>
              <a:spLocks noChangeShapeType="1"/>
            </p:cNvSpPr>
            <p:nvPr/>
          </p:nvSpPr>
          <p:spPr bwMode="auto">
            <a:xfrm>
              <a:off x="2788" y="2535"/>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71" name="Freeform 700"/>
            <p:cNvSpPr>
              <a:spLocks/>
            </p:cNvSpPr>
            <p:nvPr/>
          </p:nvSpPr>
          <p:spPr bwMode="auto">
            <a:xfrm>
              <a:off x="2640" y="2296"/>
              <a:ext cx="6" cy="5"/>
            </a:xfrm>
            <a:custGeom>
              <a:avLst/>
              <a:gdLst>
                <a:gd name="T0" fmla="*/ 0 w 23"/>
                <a:gd name="T1" fmla="*/ 0 h 18"/>
                <a:gd name="T2" fmla="*/ 0 w 23"/>
                <a:gd name="T3" fmla="*/ 0 h 18"/>
                <a:gd name="T4" fmla="*/ 0 w 23"/>
                <a:gd name="T5" fmla="*/ 0 h 18"/>
                <a:gd name="T6" fmla="*/ 0 w 23"/>
                <a:gd name="T7" fmla="*/ 0 h 18"/>
                <a:gd name="T8" fmla="*/ 0 w 23"/>
                <a:gd name="T9" fmla="*/ 0 h 18"/>
                <a:gd name="T10" fmla="*/ 0 w 23"/>
                <a:gd name="T11" fmla="*/ 0 h 18"/>
                <a:gd name="T12" fmla="*/ 0 w 23"/>
                <a:gd name="T13" fmla="*/ 0 h 18"/>
                <a:gd name="T14" fmla="*/ 0 w 23"/>
                <a:gd name="T15" fmla="*/ 0 h 18"/>
                <a:gd name="T16" fmla="*/ 0 w 23"/>
                <a:gd name="T17" fmla="*/ 0 h 18"/>
                <a:gd name="T18" fmla="*/ 0 w 23"/>
                <a:gd name="T19" fmla="*/ 0 h 18"/>
                <a:gd name="T20" fmla="*/ 0 w 23"/>
                <a:gd name="T21" fmla="*/ 0 h 18"/>
                <a:gd name="T22" fmla="*/ 0 w 23"/>
                <a:gd name="T23" fmla="*/ 0 h 18"/>
                <a:gd name="T24" fmla="*/ 0 w 23"/>
                <a:gd name="T25" fmla="*/ 0 h 18"/>
                <a:gd name="T26" fmla="*/ 0 w 23"/>
                <a:gd name="T27" fmla="*/ 0 h 18"/>
                <a:gd name="T28" fmla="*/ 0 w 23"/>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8">
                  <a:moveTo>
                    <a:pt x="23" y="18"/>
                  </a:moveTo>
                  <a:lnTo>
                    <a:pt x="22" y="17"/>
                  </a:lnTo>
                  <a:lnTo>
                    <a:pt x="22" y="15"/>
                  </a:lnTo>
                  <a:lnTo>
                    <a:pt x="21" y="14"/>
                  </a:lnTo>
                  <a:lnTo>
                    <a:pt x="20" y="13"/>
                  </a:lnTo>
                  <a:lnTo>
                    <a:pt x="20" y="12"/>
                  </a:lnTo>
                  <a:lnTo>
                    <a:pt x="19" y="10"/>
                  </a:lnTo>
                  <a:lnTo>
                    <a:pt x="17" y="8"/>
                  </a:lnTo>
                  <a:lnTo>
                    <a:pt x="16" y="6"/>
                  </a:lnTo>
                  <a:lnTo>
                    <a:pt x="14" y="5"/>
                  </a:lnTo>
                  <a:lnTo>
                    <a:pt x="12" y="4"/>
                  </a:lnTo>
                  <a:lnTo>
                    <a:pt x="9" y="3"/>
                  </a:lnTo>
                  <a:lnTo>
                    <a:pt x="6" y="1"/>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2" name="Line 701"/>
            <p:cNvSpPr>
              <a:spLocks noChangeShapeType="1"/>
            </p:cNvSpPr>
            <p:nvPr/>
          </p:nvSpPr>
          <p:spPr bwMode="auto">
            <a:xfrm flipH="1" flipV="1">
              <a:off x="2628" y="2295"/>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73" name="Freeform 702"/>
            <p:cNvSpPr>
              <a:spLocks/>
            </p:cNvSpPr>
            <p:nvPr/>
          </p:nvSpPr>
          <p:spPr bwMode="auto">
            <a:xfrm>
              <a:off x="2738" y="2295"/>
              <a:ext cx="50" cy="239"/>
            </a:xfrm>
            <a:custGeom>
              <a:avLst/>
              <a:gdLst>
                <a:gd name="T0" fmla="*/ 0 w 165"/>
                <a:gd name="T1" fmla="*/ 0 h 958"/>
                <a:gd name="T2" fmla="*/ 0 w 165"/>
                <a:gd name="T3" fmla="*/ 1 h 958"/>
                <a:gd name="T4" fmla="*/ 2 w 165"/>
                <a:gd name="T5" fmla="*/ 4 h 958"/>
                <a:gd name="T6" fmla="*/ 2 w 165"/>
                <a:gd name="T7" fmla="*/ 4 h 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958">
                  <a:moveTo>
                    <a:pt x="0" y="0"/>
                  </a:moveTo>
                  <a:lnTo>
                    <a:pt x="0" y="279"/>
                  </a:lnTo>
                  <a:lnTo>
                    <a:pt x="165" y="956"/>
                  </a:lnTo>
                  <a:lnTo>
                    <a:pt x="165" y="95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4" name="Freeform 703"/>
            <p:cNvSpPr>
              <a:spLocks/>
            </p:cNvSpPr>
            <p:nvPr/>
          </p:nvSpPr>
          <p:spPr bwMode="auto">
            <a:xfrm>
              <a:off x="2738" y="2341"/>
              <a:ext cx="13" cy="2"/>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0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0 w 44"/>
                <a:gd name="T29" fmla="*/ 0 h 9"/>
                <a:gd name="T30" fmla="*/ 0 w 44"/>
                <a:gd name="T31" fmla="*/ 0 h 9"/>
                <a:gd name="T32" fmla="*/ 0 w 4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
                  <a:moveTo>
                    <a:pt x="0" y="9"/>
                  </a:moveTo>
                  <a:lnTo>
                    <a:pt x="0" y="8"/>
                  </a:lnTo>
                  <a:lnTo>
                    <a:pt x="1" y="8"/>
                  </a:lnTo>
                  <a:lnTo>
                    <a:pt x="2" y="8"/>
                  </a:lnTo>
                  <a:lnTo>
                    <a:pt x="4" y="8"/>
                  </a:lnTo>
                  <a:lnTo>
                    <a:pt x="7" y="8"/>
                  </a:lnTo>
                  <a:lnTo>
                    <a:pt x="10" y="8"/>
                  </a:lnTo>
                  <a:lnTo>
                    <a:pt x="13" y="8"/>
                  </a:lnTo>
                  <a:lnTo>
                    <a:pt x="16" y="7"/>
                  </a:lnTo>
                  <a:lnTo>
                    <a:pt x="21" y="7"/>
                  </a:lnTo>
                  <a:lnTo>
                    <a:pt x="24" y="6"/>
                  </a:lnTo>
                  <a:lnTo>
                    <a:pt x="28" y="6"/>
                  </a:lnTo>
                  <a:lnTo>
                    <a:pt x="31" y="4"/>
                  </a:lnTo>
                  <a:lnTo>
                    <a:pt x="35" y="3"/>
                  </a:lnTo>
                  <a:lnTo>
                    <a:pt x="38" y="3"/>
                  </a:lnTo>
                  <a:lnTo>
                    <a:pt x="41" y="2"/>
                  </a:lnTo>
                  <a:lnTo>
                    <a:pt x="4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5" name="Freeform 704"/>
            <p:cNvSpPr>
              <a:spLocks/>
            </p:cNvSpPr>
            <p:nvPr/>
          </p:nvSpPr>
          <p:spPr bwMode="auto">
            <a:xfrm>
              <a:off x="2751" y="2340"/>
              <a:ext cx="1" cy="1"/>
            </a:xfrm>
            <a:custGeom>
              <a:avLst/>
              <a:gdLst>
                <a:gd name="T0" fmla="*/ 0 w 1"/>
                <a:gd name="T1" fmla="*/ 1 h 2"/>
                <a:gd name="T2" fmla="*/ 0 w 1"/>
                <a:gd name="T3" fmla="*/ 1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6" name="Freeform 705"/>
            <p:cNvSpPr>
              <a:spLocks/>
            </p:cNvSpPr>
            <p:nvPr/>
          </p:nvSpPr>
          <p:spPr bwMode="auto">
            <a:xfrm>
              <a:off x="2738" y="2337"/>
              <a:ext cx="13" cy="3"/>
            </a:xfrm>
            <a:custGeom>
              <a:avLst/>
              <a:gdLst>
                <a:gd name="T0" fmla="*/ 0 w 44"/>
                <a:gd name="T1" fmla="*/ 0 h 10"/>
                <a:gd name="T2" fmla="*/ 0 w 44"/>
                <a:gd name="T3" fmla="*/ 0 h 10"/>
                <a:gd name="T4" fmla="*/ 0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0 w 44"/>
                <a:gd name="T21" fmla="*/ 0 h 10"/>
                <a:gd name="T22" fmla="*/ 0 w 44"/>
                <a:gd name="T23" fmla="*/ 0 h 10"/>
                <a:gd name="T24" fmla="*/ 0 w 44"/>
                <a:gd name="T25" fmla="*/ 0 h 10"/>
                <a:gd name="T26" fmla="*/ 0 w 44"/>
                <a:gd name="T27" fmla="*/ 0 h 10"/>
                <a:gd name="T28" fmla="*/ 0 w 44"/>
                <a:gd name="T29" fmla="*/ 0 h 10"/>
                <a:gd name="T30" fmla="*/ 0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4" y="10"/>
                  </a:moveTo>
                  <a:lnTo>
                    <a:pt x="41" y="7"/>
                  </a:lnTo>
                  <a:lnTo>
                    <a:pt x="38" y="6"/>
                  </a:lnTo>
                  <a:lnTo>
                    <a:pt x="35" y="5"/>
                  </a:lnTo>
                  <a:lnTo>
                    <a:pt x="31" y="3"/>
                  </a:lnTo>
                  <a:lnTo>
                    <a:pt x="28" y="3"/>
                  </a:lnTo>
                  <a:lnTo>
                    <a:pt x="24" y="2"/>
                  </a:lnTo>
                  <a:lnTo>
                    <a:pt x="21" y="1"/>
                  </a:lnTo>
                  <a:lnTo>
                    <a:pt x="16" y="1"/>
                  </a:lnTo>
                  <a:lnTo>
                    <a:pt x="13" y="0"/>
                  </a:lnTo>
                  <a:lnTo>
                    <a:pt x="10" y="0"/>
                  </a:lnTo>
                  <a:lnTo>
                    <a:pt x="7" y="0"/>
                  </a:lnTo>
                  <a:lnTo>
                    <a:pt x="4" y="0"/>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7" name="Freeform 706"/>
            <p:cNvSpPr>
              <a:spLocks/>
            </p:cNvSpPr>
            <p:nvPr/>
          </p:nvSpPr>
          <p:spPr bwMode="auto">
            <a:xfrm>
              <a:off x="2748" y="2395"/>
              <a:ext cx="13" cy="3"/>
            </a:xfrm>
            <a:custGeom>
              <a:avLst/>
              <a:gdLst>
                <a:gd name="T0" fmla="*/ 0 w 41"/>
                <a:gd name="T1" fmla="*/ 0 h 10"/>
                <a:gd name="T2" fmla="*/ 0 w 41"/>
                <a:gd name="T3" fmla="*/ 0 h 10"/>
                <a:gd name="T4" fmla="*/ 0 w 41"/>
                <a:gd name="T5" fmla="*/ 0 h 10"/>
                <a:gd name="T6" fmla="*/ 0 w 41"/>
                <a:gd name="T7" fmla="*/ 0 h 10"/>
                <a:gd name="T8" fmla="*/ 0 w 41"/>
                <a:gd name="T9" fmla="*/ 0 h 10"/>
                <a:gd name="T10" fmla="*/ 0 w 41"/>
                <a:gd name="T11" fmla="*/ 0 h 10"/>
                <a:gd name="T12" fmla="*/ 0 w 41"/>
                <a:gd name="T13" fmla="*/ 0 h 10"/>
                <a:gd name="T14" fmla="*/ 0 w 41"/>
                <a:gd name="T15" fmla="*/ 0 h 10"/>
                <a:gd name="T16" fmla="*/ 0 w 41"/>
                <a:gd name="T17" fmla="*/ 0 h 10"/>
                <a:gd name="T18" fmla="*/ 0 w 41"/>
                <a:gd name="T19" fmla="*/ 0 h 10"/>
                <a:gd name="T20" fmla="*/ 0 w 41"/>
                <a:gd name="T21" fmla="*/ 0 h 10"/>
                <a:gd name="T22" fmla="*/ 0 w 41"/>
                <a:gd name="T23" fmla="*/ 0 h 10"/>
                <a:gd name="T24" fmla="*/ 0 w 41"/>
                <a:gd name="T25" fmla="*/ 0 h 10"/>
                <a:gd name="T26" fmla="*/ 0 w 41"/>
                <a:gd name="T27" fmla="*/ 0 h 10"/>
                <a:gd name="T28" fmla="*/ 0 w 41"/>
                <a:gd name="T29" fmla="*/ 0 h 10"/>
                <a:gd name="T30" fmla="*/ 0 w 41"/>
                <a:gd name="T31" fmla="*/ 0 h 10"/>
                <a:gd name="T32" fmla="*/ 0 w 4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0">
                  <a:moveTo>
                    <a:pt x="0" y="10"/>
                  </a:moveTo>
                  <a:lnTo>
                    <a:pt x="1" y="9"/>
                  </a:lnTo>
                  <a:lnTo>
                    <a:pt x="3" y="9"/>
                  </a:lnTo>
                  <a:lnTo>
                    <a:pt x="5" y="9"/>
                  </a:lnTo>
                  <a:lnTo>
                    <a:pt x="7" y="9"/>
                  </a:lnTo>
                  <a:lnTo>
                    <a:pt x="10" y="9"/>
                  </a:lnTo>
                  <a:lnTo>
                    <a:pt x="13" y="9"/>
                  </a:lnTo>
                  <a:lnTo>
                    <a:pt x="15" y="8"/>
                  </a:lnTo>
                  <a:lnTo>
                    <a:pt x="18" y="8"/>
                  </a:lnTo>
                  <a:lnTo>
                    <a:pt x="21" y="6"/>
                  </a:lnTo>
                  <a:lnTo>
                    <a:pt x="24" y="6"/>
                  </a:lnTo>
                  <a:lnTo>
                    <a:pt x="28" y="5"/>
                  </a:lnTo>
                  <a:lnTo>
                    <a:pt x="31" y="4"/>
                  </a:lnTo>
                  <a:lnTo>
                    <a:pt x="34" y="2"/>
                  </a:lnTo>
                  <a:lnTo>
                    <a:pt x="36" y="2"/>
                  </a:lnTo>
                  <a:lnTo>
                    <a:pt x="38" y="1"/>
                  </a:lnTo>
                  <a:lnTo>
                    <a:pt x="4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8" name="Freeform 707"/>
            <p:cNvSpPr>
              <a:spLocks/>
            </p:cNvSpPr>
            <p:nvPr/>
          </p:nvSpPr>
          <p:spPr bwMode="auto">
            <a:xfrm>
              <a:off x="2761" y="2395"/>
              <a:ext cx="1" cy="1"/>
            </a:xfrm>
            <a:custGeom>
              <a:avLst/>
              <a:gdLst>
                <a:gd name="T0" fmla="*/ 0 w 1"/>
                <a:gd name="T1" fmla="*/ 1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0"/>
                  </a:lnTo>
                  <a:lnTo>
                    <a:pt x="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79" name="Freeform 708"/>
            <p:cNvSpPr>
              <a:spLocks/>
            </p:cNvSpPr>
            <p:nvPr/>
          </p:nvSpPr>
          <p:spPr bwMode="auto">
            <a:xfrm>
              <a:off x="2746" y="2392"/>
              <a:ext cx="15" cy="3"/>
            </a:xfrm>
            <a:custGeom>
              <a:avLst/>
              <a:gdLst>
                <a:gd name="T0" fmla="*/ 1 w 47"/>
                <a:gd name="T1" fmla="*/ 0 h 11"/>
                <a:gd name="T2" fmla="*/ 0 w 47"/>
                <a:gd name="T3" fmla="*/ 0 h 11"/>
                <a:gd name="T4" fmla="*/ 0 w 47"/>
                <a:gd name="T5" fmla="*/ 0 h 11"/>
                <a:gd name="T6" fmla="*/ 0 w 47"/>
                <a:gd name="T7" fmla="*/ 0 h 11"/>
                <a:gd name="T8" fmla="*/ 0 w 47"/>
                <a:gd name="T9" fmla="*/ 0 h 11"/>
                <a:gd name="T10" fmla="*/ 0 w 47"/>
                <a:gd name="T11" fmla="*/ 0 h 11"/>
                <a:gd name="T12" fmla="*/ 0 w 47"/>
                <a:gd name="T13" fmla="*/ 0 h 11"/>
                <a:gd name="T14" fmla="*/ 0 w 47"/>
                <a:gd name="T15" fmla="*/ 0 h 11"/>
                <a:gd name="T16" fmla="*/ 0 w 47"/>
                <a:gd name="T17" fmla="*/ 0 h 11"/>
                <a:gd name="T18" fmla="*/ 0 w 47"/>
                <a:gd name="T19" fmla="*/ 0 h 11"/>
                <a:gd name="T20" fmla="*/ 0 w 47"/>
                <a:gd name="T21" fmla="*/ 0 h 11"/>
                <a:gd name="T22" fmla="*/ 0 w 47"/>
                <a:gd name="T23" fmla="*/ 0 h 11"/>
                <a:gd name="T24" fmla="*/ 0 w 47"/>
                <a:gd name="T25" fmla="*/ 0 h 11"/>
                <a:gd name="T26" fmla="*/ 0 w 47"/>
                <a:gd name="T27" fmla="*/ 0 h 11"/>
                <a:gd name="T28" fmla="*/ 0 w 47"/>
                <a:gd name="T29" fmla="*/ 0 h 11"/>
                <a:gd name="T30" fmla="*/ 0 w 4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1">
                  <a:moveTo>
                    <a:pt x="47" y="11"/>
                  </a:moveTo>
                  <a:lnTo>
                    <a:pt x="44" y="8"/>
                  </a:lnTo>
                  <a:lnTo>
                    <a:pt x="41" y="7"/>
                  </a:lnTo>
                  <a:lnTo>
                    <a:pt x="37" y="5"/>
                  </a:lnTo>
                  <a:lnTo>
                    <a:pt x="34" y="4"/>
                  </a:lnTo>
                  <a:lnTo>
                    <a:pt x="29" y="4"/>
                  </a:lnTo>
                  <a:lnTo>
                    <a:pt x="25" y="3"/>
                  </a:lnTo>
                  <a:lnTo>
                    <a:pt x="21" y="2"/>
                  </a:lnTo>
                  <a:lnTo>
                    <a:pt x="18" y="2"/>
                  </a:lnTo>
                  <a:lnTo>
                    <a:pt x="14" y="0"/>
                  </a:lnTo>
                  <a:lnTo>
                    <a:pt x="11" y="0"/>
                  </a:lnTo>
                  <a:lnTo>
                    <a:pt x="8" y="0"/>
                  </a:lnTo>
                  <a:lnTo>
                    <a:pt x="5" y="0"/>
                  </a:lnTo>
                  <a:lnTo>
                    <a:pt x="3"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0" name="Freeform 709"/>
            <p:cNvSpPr>
              <a:spLocks/>
            </p:cNvSpPr>
            <p:nvPr/>
          </p:nvSpPr>
          <p:spPr bwMode="auto">
            <a:xfrm>
              <a:off x="2765" y="2453"/>
              <a:ext cx="12" cy="2"/>
            </a:xfrm>
            <a:custGeom>
              <a:avLst/>
              <a:gdLst>
                <a:gd name="T0" fmla="*/ 0 w 41"/>
                <a:gd name="T1" fmla="*/ 0 h 9"/>
                <a:gd name="T2" fmla="*/ 0 w 41"/>
                <a:gd name="T3" fmla="*/ 0 h 9"/>
                <a:gd name="T4" fmla="*/ 0 w 41"/>
                <a:gd name="T5" fmla="*/ 0 h 9"/>
                <a:gd name="T6" fmla="*/ 0 w 41"/>
                <a:gd name="T7" fmla="*/ 0 h 9"/>
                <a:gd name="T8" fmla="*/ 0 w 41"/>
                <a:gd name="T9" fmla="*/ 0 h 9"/>
                <a:gd name="T10" fmla="*/ 0 w 41"/>
                <a:gd name="T11" fmla="*/ 0 h 9"/>
                <a:gd name="T12" fmla="*/ 0 w 41"/>
                <a:gd name="T13" fmla="*/ 0 h 9"/>
                <a:gd name="T14" fmla="*/ 0 w 41"/>
                <a:gd name="T15" fmla="*/ 0 h 9"/>
                <a:gd name="T16" fmla="*/ 0 w 41"/>
                <a:gd name="T17" fmla="*/ 0 h 9"/>
                <a:gd name="T18" fmla="*/ 0 w 41"/>
                <a:gd name="T19" fmla="*/ 0 h 9"/>
                <a:gd name="T20" fmla="*/ 0 w 41"/>
                <a:gd name="T21" fmla="*/ 0 h 9"/>
                <a:gd name="T22" fmla="*/ 0 w 41"/>
                <a:gd name="T23" fmla="*/ 0 h 9"/>
                <a:gd name="T24" fmla="*/ 0 w 41"/>
                <a:gd name="T25" fmla="*/ 0 h 9"/>
                <a:gd name="T26" fmla="*/ 0 w 41"/>
                <a:gd name="T27" fmla="*/ 0 h 9"/>
                <a:gd name="T28" fmla="*/ 0 w 41"/>
                <a:gd name="T29" fmla="*/ 0 h 9"/>
                <a:gd name="T30" fmla="*/ 0 w 41"/>
                <a:gd name="T31" fmla="*/ 0 h 9"/>
                <a:gd name="T32" fmla="*/ 0 w 4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9">
                  <a:moveTo>
                    <a:pt x="0" y="9"/>
                  </a:moveTo>
                  <a:lnTo>
                    <a:pt x="1" y="8"/>
                  </a:lnTo>
                  <a:lnTo>
                    <a:pt x="3" y="8"/>
                  </a:lnTo>
                  <a:lnTo>
                    <a:pt x="5" y="8"/>
                  </a:lnTo>
                  <a:lnTo>
                    <a:pt x="7" y="8"/>
                  </a:lnTo>
                  <a:lnTo>
                    <a:pt x="11" y="8"/>
                  </a:lnTo>
                  <a:lnTo>
                    <a:pt x="14" y="8"/>
                  </a:lnTo>
                  <a:lnTo>
                    <a:pt x="16" y="6"/>
                  </a:lnTo>
                  <a:lnTo>
                    <a:pt x="19" y="6"/>
                  </a:lnTo>
                  <a:lnTo>
                    <a:pt x="22" y="5"/>
                  </a:lnTo>
                  <a:lnTo>
                    <a:pt x="25" y="5"/>
                  </a:lnTo>
                  <a:lnTo>
                    <a:pt x="28" y="4"/>
                  </a:lnTo>
                  <a:lnTo>
                    <a:pt x="31" y="4"/>
                  </a:lnTo>
                  <a:lnTo>
                    <a:pt x="34" y="2"/>
                  </a:lnTo>
                  <a:lnTo>
                    <a:pt x="36" y="1"/>
                  </a:lnTo>
                  <a:lnTo>
                    <a:pt x="38" y="0"/>
                  </a:lnTo>
                  <a:lnTo>
                    <a:pt x="4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1" name="Freeform 710"/>
            <p:cNvSpPr>
              <a:spLocks/>
            </p:cNvSpPr>
            <p:nvPr/>
          </p:nvSpPr>
          <p:spPr bwMode="auto">
            <a:xfrm>
              <a:off x="2777" y="2452"/>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2" name="Freeform 711"/>
            <p:cNvSpPr>
              <a:spLocks/>
            </p:cNvSpPr>
            <p:nvPr/>
          </p:nvSpPr>
          <p:spPr bwMode="auto">
            <a:xfrm>
              <a:off x="2763" y="2450"/>
              <a:ext cx="14" cy="2"/>
            </a:xfrm>
            <a:custGeom>
              <a:avLst/>
              <a:gdLst>
                <a:gd name="T0" fmla="*/ 0 w 46"/>
                <a:gd name="T1" fmla="*/ 0 h 10"/>
                <a:gd name="T2" fmla="*/ 0 w 46"/>
                <a:gd name="T3" fmla="*/ 0 h 10"/>
                <a:gd name="T4" fmla="*/ 0 w 46"/>
                <a:gd name="T5" fmla="*/ 0 h 10"/>
                <a:gd name="T6" fmla="*/ 0 w 46"/>
                <a:gd name="T7" fmla="*/ 0 h 10"/>
                <a:gd name="T8" fmla="*/ 0 w 46"/>
                <a:gd name="T9" fmla="*/ 0 h 10"/>
                <a:gd name="T10" fmla="*/ 0 w 46"/>
                <a:gd name="T11" fmla="*/ 0 h 10"/>
                <a:gd name="T12" fmla="*/ 0 w 46"/>
                <a:gd name="T13" fmla="*/ 0 h 10"/>
                <a:gd name="T14" fmla="*/ 0 w 46"/>
                <a:gd name="T15" fmla="*/ 0 h 10"/>
                <a:gd name="T16" fmla="*/ 0 w 46"/>
                <a:gd name="T17" fmla="*/ 0 h 10"/>
                <a:gd name="T18" fmla="*/ 0 w 46"/>
                <a:gd name="T19" fmla="*/ 0 h 10"/>
                <a:gd name="T20" fmla="*/ 0 w 46"/>
                <a:gd name="T21" fmla="*/ 0 h 10"/>
                <a:gd name="T22" fmla="*/ 0 w 46"/>
                <a:gd name="T23" fmla="*/ 0 h 10"/>
                <a:gd name="T24" fmla="*/ 0 w 46"/>
                <a:gd name="T25" fmla="*/ 0 h 10"/>
                <a:gd name="T26" fmla="*/ 0 w 46"/>
                <a:gd name="T27" fmla="*/ 0 h 10"/>
                <a:gd name="T28" fmla="*/ 0 w 46"/>
                <a:gd name="T29" fmla="*/ 0 h 10"/>
                <a:gd name="T30" fmla="*/ 0 w 4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10">
                  <a:moveTo>
                    <a:pt x="46" y="10"/>
                  </a:moveTo>
                  <a:lnTo>
                    <a:pt x="43" y="8"/>
                  </a:lnTo>
                  <a:lnTo>
                    <a:pt x="40" y="6"/>
                  </a:lnTo>
                  <a:lnTo>
                    <a:pt x="37" y="5"/>
                  </a:lnTo>
                  <a:lnTo>
                    <a:pt x="33" y="4"/>
                  </a:lnTo>
                  <a:lnTo>
                    <a:pt x="30" y="4"/>
                  </a:lnTo>
                  <a:lnTo>
                    <a:pt x="26" y="3"/>
                  </a:lnTo>
                  <a:lnTo>
                    <a:pt x="22" y="1"/>
                  </a:lnTo>
                  <a:lnTo>
                    <a:pt x="19" y="1"/>
                  </a:lnTo>
                  <a:lnTo>
                    <a:pt x="15" y="0"/>
                  </a:lnTo>
                  <a:lnTo>
                    <a:pt x="11" y="0"/>
                  </a:lnTo>
                  <a:lnTo>
                    <a:pt x="8" y="0"/>
                  </a:lnTo>
                  <a:lnTo>
                    <a:pt x="5" y="0"/>
                  </a:lnTo>
                  <a:lnTo>
                    <a:pt x="3"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3" name="Freeform 712"/>
            <p:cNvSpPr>
              <a:spLocks/>
            </p:cNvSpPr>
            <p:nvPr/>
          </p:nvSpPr>
          <p:spPr bwMode="auto">
            <a:xfrm>
              <a:off x="2622" y="2337"/>
              <a:ext cx="44" cy="3"/>
            </a:xfrm>
            <a:custGeom>
              <a:avLst/>
              <a:gdLst>
                <a:gd name="T0" fmla="*/ 1 w 143"/>
                <a:gd name="T1" fmla="*/ 0 h 11"/>
                <a:gd name="T2" fmla="*/ 1 w 143"/>
                <a:gd name="T3" fmla="*/ 0 h 11"/>
                <a:gd name="T4" fmla="*/ 1 w 143"/>
                <a:gd name="T5" fmla="*/ 0 h 11"/>
                <a:gd name="T6" fmla="*/ 1 w 143"/>
                <a:gd name="T7" fmla="*/ 0 h 11"/>
                <a:gd name="T8" fmla="*/ 1 w 143"/>
                <a:gd name="T9" fmla="*/ 0 h 11"/>
                <a:gd name="T10" fmla="*/ 1 w 143"/>
                <a:gd name="T11" fmla="*/ 0 h 11"/>
                <a:gd name="T12" fmla="*/ 1 w 143"/>
                <a:gd name="T13" fmla="*/ 0 h 11"/>
                <a:gd name="T14" fmla="*/ 0 w 143"/>
                <a:gd name="T15" fmla="*/ 0 h 11"/>
                <a:gd name="T16" fmla="*/ 0 w 143"/>
                <a:gd name="T17" fmla="*/ 0 h 11"/>
                <a:gd name="T18" fmla="*/ 0 w 143"/>
                <a:gd name="T19" fmla="*/ 0 h 11"/>
                <a:gd name="T20" fmla="*/ 0 w 143"/>
                <a:gd name="T21" fmla="*/ 0 h 11"/>
                <a:gd name="T22" fmla="*/ 0 w 143"/>
                <a:gd name="T23" fmla="*/ 0 h 11"/>
                <a:gd name="T24" fmla="*/ 0 w 143"/>
                <a:gd name="T25" fmla="*/ 0 h 11"/>
                <a:gd name="T26" fmla="*/ 0 w 143"/>
                <a:gd name="T27" fmla="*/ 0 h 11"/>
                <a:gd name="T28" fmla="*/ 0 w 143"/>
                <a:gd name="T29" fmla="*/ 0 h 11"/>
                <a:gd name="T30" fmla="*/ 0 w 143"/>
                <a:gd name="T31" fmla="*/ 0 h 11"/>
                <a:gd name="T32" fmla="*/ 0 w 143"/>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1">
                  <a:moveTo>
                    <a:pt x="143" y="6"/>
                  </a:moveTo>
                  <a:lnTo>
                    <a:pt x="125" y="2"/>
                  </a:lnTo>
                  <a:lnTo>
                    <a:pt x="107" y="1"/>
                  </a:lnTo>
                  <a:lnTo>
                    <a:pt x="92" y="0"/>
                  </a:lnTo>
                  <a:lnTo>
                    <a:pt x="77" y="0"/>
                  </a:lnTo>
                  <a:lnTo>
                    <a:pt x="65" y="0"/>
                  </a:lnTo>
                  <a:lnTo>
                    <a:pt x="53" y="0"/>
                  </a:lnTo>
                  <a:lnTo>
                    <a:pt x="42" y="1"/>
                  </a:lnTo>
                  <a:lnTo>
                    <a:pt x="33" y="2"/>
                  </a:lnTo>
                  <a:lnTo>
                    <a:pt x="25" y="3"/>
                  </a:lnTo>
                  <a:lnTo>
                    <a:pt x="19" y="5"/>
                  </a:lnTo>
                  <a:lnTo>
                    <a:pt x="13" y="6"/>
                  </a:lnTo>
                  <a:lnTo>
                    <a:pt x="8" y="7"/>
                  </a:lnTo>
                  <a:lnTo>
                    <a:pt x="5" y="9"/>
                  </a:lnTo>
                  <a:lnTo>
                    <a:pt x="1" y="10"/>
                  </a:lnTo>
                  <a:lnTo>
                    <a:pt x="0" y="10"/>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4" name="Line 713"/>
            <p:cNvSpPr>
              <a:spLocks noChangeShapeType="1"/>
            </p:cNvSpPr>
            <p:nvPr/>
          </p:nvSpPr>
          <p:spPr bwMode="auto">
            <a:xfrm>
              <a:off x="2622" y="2340"/>
              <a:ext cx="1"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85" name="Freeform 714"/>
            <p:cNvSpPr>
              <a:spLocks/>
            </p:cNvSpPr>
            <p:nvPr/>
          </p:nvSpPr>
          <p:spPr bwMode="auto">
            <a:xfrm>
              <a:off x="2622" y="2368"/>
              <a:ext cx="50" cy="3"/>
            </a:xfrm>
            <a:custGeom>
              <a:avLst/>
              <a:gdLst>
                <a:gd name="T0" fmla="*/ 0 w 161"/>
                <a:gd name="T1" fmla="*/ 0 h 14"/>
                <a:gd name="T2" fmla="*/ 0 w 161"/>
                <a:gd name="T3" fmla="*/ 0 h 14"/>
                <a:gd name="T4" fmla="*/ 0 w 161"/>
                <a:gd name="T5" fmla="*/ 0 h 14"/>
                <a:gd name="T6" fmla="*/ 0 w 161"/>
                <a:gd name="T7" fmla="*/ 0 h 14"/>
                <a:gd name="T8" fmla="*/ 0 w 161"/>
                <a:gd name="T9" fmla="*/ 0 h 14"/>
                <a:gd name="T10" fmla="*/ 0 w 161"/>
                <a:gd name="T11" fmla="*/ 0 h 14"/>
                <a:gd name="T12" fmla="*/ 0 w 161"/>
                <a:gd name="T13" fmla="*/ 0 h 14"/>
                <a:gd name="T14" fmla="*/ 0 w 161"/>
                <a:gd name="T15" fmla="*/ 0 h 14"/>
                <a:gd name="T16" fmla="*/ 1 w 161"/>
                <a:gd name="T17" fmla="*/ 0 h 14"/>
                <a:gd name="T18" fmla="*/ 1 w 161"/>
                <a:gd name="T19" fmla="*/ 0 h 14"/>
                <a:gd name="T20" fmla="*/ 1 w 161"/>
                <a:gd name="T21" fmla="*/ 0 h 14"/>
                <a:gd name="T22" fmla="*/ 1 w 161"/>
                <a:gd name="T23" fmla="*/ 0 h 14"/>
                <a:gd name="T24" fmla="*/ 1 w 161"/>
                <a:gd name="T25" fmla="*/ 0 h 14"/>
                <a:gd name="T26" fmla="*/ 1 w 161"/>
                <a:gd name="T27" fmla="*/ 0 h 14"/>
                <a:gd name="T28" fmla="*/ 1 w 161"/>
                <a:gd name="T29" fmla="*/ 0 h 14"/>
                <a:gd name="T30" fmla="*/ 2 w 16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 h="14">
                  <a:moveTo>
                    <a:pt x="0" y="0"/>
                  </a:moveTo>
                  <a:lnTo>
                    <a:pt x="2" y="0"/>
                  </a:lnTo>
                  <a:lnTo>
                    <a:pt x="6" y="2"/>
                  </a:lnTo>
                  <a:lnTo>
                    <a:pt x="11" y="4"/>
                  </a:lnTo>
                  <a:lnTo>
                    <a:pt x="16" y="6"/>
                  </a:lnTo>
                  <a:lnTo>
                    <a:pt x="23" y="8"/>
                  </a:lnTo>
                  <a:lnTo>
                    <a:pt x="31" y="9"/>
                  </a:lnTo>
                  <a:lnTo>
                    <a:pt x="41" y="12"/>
                  </a:lnTo>
                  <a:lnTo>
                    <a:pt x="52" y="13"/>
                  </a:lnTo>
                  <a:lnTo>
                    <a:pt x="64" y="14"/>
                  </a:lnTo>
                  <a:lnTo>
                    <a:pt x="77" y="14"/>
                  </a:lnTo>
                  <a:lnTo>
                    <a:pt x="92" y="14"/>
                  </a:lnTo>
                  <a:lnTo>
                    <a:pt x="107" y="13"/>
                  </a:lnTo>
                  <a:lnTo>
                    <a:pt x="124" y="12"/>
                  </a:lnTo>
                  <a:lnTo>
                    <a:pt x="141" y="9"/>
                  </a:lnTo>
                  <a:lnTo>
                    <a:pt x="161"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86" name="Line 715"/>
            <p:cNvSpPr>
              <a:spLocks noChangeShapeType="1"/>
            </p:cNvSpPr>
            <p:nvPr/>
          </p:nvSpPr>
          <p:spPr bwMode="auto">
            <a:xfrm flipV="1">
              <a:off x="2672" y="2358"/>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87" name="Line 716"/>
            <p:cNvSpPr>
              <a:spLocks noChangeShapeType="1"/>
            </p:cNvSpPr>
            <p:nvPr/>
          </p:nvSpPr>
          <p:spPr bwMode="auto">
            <a:xfrm flipV="1">
              <a:off x="2672" y="2364"/>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88" name="Line 717"/>
            <p:cNvSpPr>
              <a:spLocks noChangeShapeType="1"/>
            </p:cNvSpPr>
            <p:nvPr/>
          </p:nvSpPr>
          <p:spPr bwMode="auto">
            <a:xfrm flipH="1">
              <a:off x="2633" y="2358"/>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89" name="Freeform 718"/>
            <p:cNvSpPr>
              <a:spLocks/>
            </p:cNvSpPr>
            <p:nvPr/>
          </p:nvSpPr>
          <p:spPr bwMode="auto">
            <a:xfrm>
              <a:off x="2630" y="2354"/>
              <a:ext cx="3" cy="4"/>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w 10"/>
                <a:gd name="T19" fmla="*/ 0 h 15"/>
                <a:gd name="T20" fmla="*/ 0 w 10"/>
                <a:gd name="T21" fmla="*/ 0 h 15"/>
                <a:gd name="T22" fmla="*/ 0 w 10"/>
                <a:gd name="T23" fmla="*/ 0 h 15"/>
                <a:gd name="T24" fmla="*/ 0 w 10"/>
                <a:gd name="T25" fmla="*/ 0 h 15"/>
                <a:gd name="T26" fmla="*/ 0 w 10"/>
                <a:gd name="T27" fmla="*/ 0 h 15"/>
                <a:gd name="T28" fmla="*/ 0 w 10"/>
                <a:gd name="T29" fmla="*/ 0 h 15"/>
                <a:gd name="T30" fmla="*/ 0 w 10"/>
                <a:gd name="T31" fmla="*/ 0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15"/>
                  </a:moveTo>
                  <a:lnTo>
                    <a:pt x="8" y="13"/>
                  </a:lnTo>
                  <a:lnTo>
                    <a:pt x="7" y="13"/>
                  </a:lnTo>
                  <a:lnTo>
                    <a:pt x="6" y="13"/>
                  </a:lnTo>
                  <a:lnTo>
                    <a:pt x="5" y="13"/>
                  </a:lnTo>
                  <a:lnTo>
                    <a:pt x="5" y="12"/>
                  </a:lnTo>
                  <a:lnTo>
                    <a:pt x="4" y="12"/>
                  </a:lnTo>
                  <a:lnTo>
                    <a:pt x="3" y="11"/>
                  </a:lnTo>
                  <a:lnTo>
                    <a:pt x="2" y="9"/>
                  </a:lnTo>
                  <a:lnTo>
                    <a:pt x="2" y="8"/>
                  </a:lnTo>
                  <a:lnTo>
                    <a:pt x="1" y="8"/>
                  </a:lnTo>
                  <a:lnTo>
                    <a:pt x="1" y="7"/>
                  </a:lnTo>
                  <a:lnTo>
                    <a:pt x="0" y="6"/>
                  </a:lnTo>
                  <a:lnTo>
                    <a:pt x="0" y="4"/>
                  </a:lnTo>
                  <a:lnTo>
                    <a:pt x="0" y="3"/>
                  </a:ln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0" name="Freeform 719"/>
            <p:cNvSpPr>
              <a:spLocks/>
            </p:cNvSpPr>
            <p:nvPr/>
          </p:nvSpPr>
          <p:spPr bwMode="auto">
            <a:xfrm>
              <a:off x="2630" y="2351"/>
              <a:ext cx="3" cy="3"/>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2">
                  <a:moveTo>
                    <a:pt x="0" y="12"/>
                  </a:moveTo>
                  <a:lnTo>
                    <a:pt x="0" y="10"/>
                  </a:lnTo>
                  <a:lnTo>
                    <a:pt x="0" y="9"/>
                  </a:lnTo>
                  <a:lnTo>
                    <a:pt x="0" y="7"/>
                  </a:lnTo>
                  <a:lnTo>
                    <a:pt x="0" y="6"/>
                  </a:lnTo>
                  <a:lnTo>
                    <a:pt x="1" y="6"/>
                  </a:lnTo>
                  <a:lnTo>
                    <a:pt x="1" y="5"/>
                  </a:lnTo>
                  <a:lnTo>
                    <a:pt x="2" y="3"/>
                  </a:lnTo>
                  <a:lnTo>
                    <a:pt x="2" y="2"/>
                  </a:lnTo>
                  <a:lnTo>
                    <a:pt x="3" y="2"/>
                  </a:lnTo>
                  <a:lnTo>
                    <a:pt x="4" y="1"/>
                  </a:lnTo>
                  <a:lnTo>
                    <a:pt x="5" y="1"/>
                  </a:lnTo>
                  <a:lnTo>
                    <a:pt x="5" y="0"/>
                  </a:lnTo>
                  <a:lnTo>
                    <a:pt x="6" y="0"/>
                  </a:lnTo>
                  <a:lnTo>
                    <a:pt x="7" y="0"/>
                  </a:lnTo>
                  <a:lnTo>
                    <a:pt x="8" y="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1" name="Line 720"/>
            <p:cNvSpPr>
              <a:spLocks noChangeShapeType="1"/>
            </p:cNvSpPr>
            <p:nvPr/>
          </p:nvSpPr>
          <p:spPr bwMode="auto">
            <a:xfrm>
              <a:off x="2633" y="2351"/>
              <a:ext cx="3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92" name="Freeform 721"/>
            <p:cNvSpPr>
              <a:spLocks/>
            </p:cNvSpPr>
            <p:nvPr/>
          </p:nvSpPr>
          <p:spPr bwMode="auto">
            <a:xfrm>
              <a:off x="2919" y="2265"/>
              <a:ext cx="80" cy="2"/>
            </a:xfrm>
            <a:custGeom>
              <a:avLst/>
              <a:gdLst>
                <a:gd name="T0" fmla="*/ 2 w 259"/>
                <a:gd name="T1" fmla="*/ 0 h 10"/>
                <a:gd name="T2" fmla="*/ 2 w 259"/>
                <a:gd name="T3" fmla="*/ 0 h 10"/>
                <a:gd name="T4" fmla="*/ 2 w 259"/>
                <a:gd name="T5" fmla="*/ 0 h 10"/>
                <a:gd name="T6" fmla="*/ 2 w 259"/>
                <a:gd name="T7" fmla="*/ 0 h 10"/>
                <a:gd name="T8" fmla="*/ 2 w 259"/>
                <a:gd name="T9" fmla="*/ 0 h 10"/>
                <a:gd name="T10" fmla="*/ 2 w 259"/>
                <a:gd name="T11" fmla="*/ 0 h 10"/>
                <a:gd name="T12" fmla="*/ 2 w 259"/>
                <a:gd name="T13" fmla="*/ 0 h 10"/>
                <a:gd name="T14" fmla="*/ 2 w 259"/>
                <a:gd name="T15" fmla="*/ 0 h 10"/>
                <a:gd name="T16" fmla="*/ 2 w 259"/>
                <a:gd name="T17" fmla="*/ 0 h 10"/>
                <a:gd name="T18" fmla="*/ 2 w 259"/>
                <a:gd name="T19" fmla="*/ 0 h 10"/>
                <a:gd name="T20" fmla="*/ 1 w 259"/>
                <a:gd name="T21" fmla="*/ 0 h 10"/>
                <a:gd name="T22" fmla="*/ 1 w 259"/>
                <a:gd name="T23" fmla="*/ 0 h 10"/>
                <a:gd name="T24" fmla="*/ 1 w 259"/>
                <a:gd name="T25" fmla="*/ 0 h 10"/>
                <a:gd name="T26" fmla="*/ 1 w 259"/>
                <a:gd name="T27" fmla="*/ 0 h 10"/>
                <a:gd name="T28" fmla="*/ 1 w 259"/>
                <a:gd name="T29" fmla="*/ 0 h 10"/>
                <a:gd name="T30" fmla="*/ 0 w 259"/>
                <a:gd name="T31" fmla="*/ 0 h 10"/>
                <a:gd name="T32" fmla="*/ 0 w 25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
                  <a:moveTo>
                    <a:pt x="259" y="3"/>
                  </a:moveTo>
                  <a:lnTo>
                    <a:pt x="257" y="3"/>
                  </a:lnTo>
                  <a:lnTo>
                    <a:pt x="253" y="3"/>
                  </a:lnTo>
                  <a:lnTo>
                    <a:pt x="247" y="4"/>
                  </a:lnTo>
                  <a:lnTo>
                    <a:pt x="238" y="5"/>
                  </a:lnTo>
                  <a:lnTo>
                    <a:pt x="227" y="7"/>
                  </a:lnTo>
                  <a:lnTo>
                    <a:pt x="215" y="8"/>
                  </a:lnTo>
                  <a:lnTo>
                    <a:pt x="199" y="9"/>
                  </a:lnTo>
                  <a:lnTo>
                    <a:pt x="183" y="10"/>
                  </a:lnTo>
                  <a:lnTo>
                    <a:pt x="164" y="10"/>
                  </a:lnTo>
                  <a:lnTo>
                    <a:pt x="145" y="10"/>
                  </a:lnTo>
                  <a:lnTo>
                    <a:pt x="123" y="10"/>
                  </a:lnTo>
                  <a:lnTo>
                    <a:pt x="101" y="10"/>
                  </a:lnTo>
                  <a:lnTo>
                    <a:pt x="77" y="9"/>
                  </a:lnTo>
                  <a:lnTo>
                    <a:pt x="53" y="7"/>
                  </a:lnTo>
                  <a:lnTo>
                    <a:pt x="26" y="4"/>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3" name="Freeform 722"/>
            <p:cNvSpPr>
              <a:spLocks/>
            </p:cNvSpPr>
            <p:nvPr/>
          </p:nvSpPr>
          <p:spPr bwMode="auto">
            <a:xfrm>
              <a:off x="2914" y="2261"/>
              <a:ext cx="5" cy="4"/>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w 17"/>
                <a:gd name="T27" fmla="*/ 0 h 15"/>
                <a:gd name="T28" fmla="*/ 0 w 17"/>
                <a:gd name="T29" fmla="*/ 0 h 15"/>
                <a:gd name="T30" fmla="*/ 0 w 17"/>
                <a:gd name="T31" fmla="*/ 0 h 15"/>
                <a:gd name="T32" fmla="*/ 0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5">
                  <a:moveTo>
                    <a:pt x="17" y="15"/>
                  </a:moveTo>
                  <a:lnTo>
                    <a:pt x="16" y="14"/>
                  </a:lnTo>
                  <a:lnTo>
                    <a:pt x="15" y="14"/>
                  </a:lnTo>
                  <a:lnTo>
                    <a:pt x="13" y="14"/>
                  </a:lnTo>
                  <a:lnTo>
                    <a:pt x="11" y="13"/>
                  </a:lnTo>
                  <a:lnTo>
                    <a:pt x="9" y="13"/>
                  </a:lnTo>
                  <a:lnTo>
                    <a:pt x="7" y="11"/>
                  </a:lnTo>
                  <a:lnTo>
                    <a:pt x="5" y="10"/>
                  </a:lnTo>
                  <a:lnTo>
                    <a:pt x="3" y="9"/>
                  </a:lnTo>
                  <a:lnTo>
                    <a:pt x="1" y="7"/>
                  </a:lnTo>
                  <a:lnTo>
                    <a:pt x="0" y="6"/>
                  </a:lnTo>
                  <a:lnTo>
                    <a:pt x="0" y="5"/>
                  </a:lnTo>
                  <a:lnTo>
                    <a:pt x="1" y="4"/>
                  </a:lnTo>
                  <a:lnTo>
                    <a:pt x="3" y="2"/>
                  </a:lnTo>
                  <a:lnTo>
                    <a:pt x="6" y="1"/>
                  </a:lnTo>
                  <a:lnTo>
                    <a:pt x="10" y="0"/>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4" name="Freeform 723"/>
            <p:cNvSpPr>
              <a:spLocks/>
            </p:cNvSpPr>
            <p:nvPr/>
          </p:nvSpPr>
          <p:spPr bwMode="auto">
            <a:xfrm>
              <a:off x="2919" y="2258"/>
              <a:ext cx="80" cy="3"/>
            </a:xfrm>
            <a:custGeom>
              <a:avLst/>
              <a:gdLst>
                <a:gd name="T0" fmla="*/ 0 w 259"/>
                <a:gd name="T1" fmla="*/ 0 h 12"/>
                <a:gd name="T2" fmla="*/ 0 w 259"/>
                <a:gd name="T3" fmla="*/ 0 h 12"/>
                <a:gd name="T4" fmla="*/ 1 w 259"/>
                <a:gd name="T5" fmla="*/ 0 h 12"/>
                <a:gd name="T6" fmla="*/ 1 w 259"/>
                <a:gd name="T7" fmla="*/ 0 h 12"/>
                <a:gd name="T8" fmla="*/ 1 w 259"/>
                <a:gd name="T9" fmla="*/ 0 h 12"/>
                <a:gd name="T10" fmla="*/ 1 w 259"/>
                <a:gd name="T11" fmla="*/ 0 h 12"/>
                <a:gd name="T12" fmla="*/ 1 w 259"/>
                <a:gd name="T13" fmla="*/ 0 h 12"/>
                <a:gd name="T14" fmla="*/ 2 w 259"/>
                <a:gd name="T15" fmla="*/ 0 h 12"/>
                <a:gd name="T16" fmla="*/ 2 w 259"/>
                <a:gd name="T17" fmla="*/ 0 h 12"/>
                <a:gd name="T18" fmla="*/ 2 w 259"/>
                <a:gd name="T19" fmla="*/ 0 h 12"/>
                <a:gd name="T20" fmla="*/ 2 w 259"/>
                <a:gd name="T21" fmla="*/ 0 h 12"/>
                <a:gd name="T22" fmla="*/ 2 w 259"/>
                <a:gd name="T23" fmla="*/ 0 h 12"/>
                <a:gd name="T24" fmla="*/ 2 w 259"/>
                <a:gd name="T25" fmla="*/ 0 h 12"/>
                <a:gd name="T26" fmla="*/ 2 w 259"/>
                <a:gd name="T27" fmla="*/ 0 h 12"/>
                <a:gd name="T28" fmla="*/ 2 w 259"/>
                <a:gd name="T29" fmla="*/ 0 h 12"/>
                <a:gd name="T30" fmla="*/ 2 w 259"/>
                <a:gd name="T31" fmla="*/ 0 h 12"/>
                <a:gd name="T32" fmla="*/ 2 w 259"/>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2">
                  <a:moveTo>
                    <a:pt x="0" y="12"/>
                  </a:moveTo>
                  <a:lnTo>
                    <a:pt x="26" y="8"/>
                  </a:lnTo>
                  <a:lnTo>
                    <a:pt x="53" y="4"/>
                  </a:lnTo>
                  <a:lnTo>
                    <a:pt x="77" y="3"/>
                  </a:lnTo>
                  <a:lnTo>
                    <a:pt x="101" y="1"/>
                  </a:lnTo>
                  <a:lnTo>
                    <a:pt x="123" y="0"/>
                  </a:lnTo>
                  <a:lnTo>
                    <a:pt x="145" y="0"/>
                  </a:lnTo>
                  <a:lnTo>
                    <a:pt x="164" y="0"/>
                  </a:lnTo>
                  <a:lnTo>
                    <a:pt x="183" y="1"/>
                  </a:lnTo>
                  <a:lnTo>
                    <a:pt x="199" y="1"/>
                  </a:lnTo>
                  <a:lnTo>
                    <a:pt x="215" y="3"/>
                  </a:lnTo>
                  <a:lnTo>
                    <a:pt x="227" y="4"/>
                  </a:lnTo>
                  <a:lnTo>
                    <a:pt x="238" y="5"/>
                  </a:lnTo>
                  <a:lnTo>
                    <a:pt x="247" y="7"/>
                  </a:lnTo>
                  <a:lnTo>
                    <a:pt x="253" y="8"/>
                  </a:lnTo>
                  <a:lnTo>
                    <a:pt x="257" y="8"/>
                  </a:lnTo>
                  <a:lnTo>
                    <a:pt x="259"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5" name="Freeform 724"/>
            <p:cNvSpPr>
              <a:spLocks/>
            </p:cNvSpPr>
            <p:nvPr/>
          </p:nvSpPr>
          <p:spPr bwMode="auto">
            <a:xfrm>
              <a:off x="2640" y="2225"/>
              <a:ext cx="6" cy="4"/>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w 23"/>
                <a:gd name="T27" fmla="*/ 0 h 17"/>
                <a:gd name="T28" fmla="*/ 0 w 2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7">
                  <a:moveTo>
                    <a:pt x="23" y="0"/>
                  </a:moveTo>
                  <a:lnTo>
                    <a:pt x="22" y="0"/>
                  </a:lnTo>
                  <a:lnTo>
                    <a:pt x="22" y="1"/>
                  </a:lnTo>
                  <a:lnTo>
                    <a:pt x="21" y="3"/>
                  </a:lnTo>
                  <a:lnTo>
                    <a:pt x="20" y="4"/>
                  </a:lnTo>
                  <a:lnTo>
                    <a:pt x="20" y="5"/>
                  </a:lnTo>
                  <a:lnTo>
                    <a:pt x="19" y="6"/>
                  </a:lnTo>
                  <a:lnTo>
                    <a:pt x="17" y="8"/>
                  </a:lnTo>
                  <a:lnTo>
                    <a:pt x="16" y="10"/>
                  </a:lnTo>
                  <a:lnTo>
                    <a:pt x="14" y="12"/>
                  </a:lnTo>
                  <a:lnTo>
                    <a:pt x="12" y="13"/>
                  </a:lnTo>
                  <a:lnTo>
                    <a:pt x="9" y="14"/>
                  </a:lnTo>
                  <a:lnTo>
                    <a:pt x="6" y="14"/>
                  </a:lnTo>
                  <a:lnTo>
                    <a:pt x="3" y="15"/>
                  </a:lnTo>
                  <a:lnTo>
                    <a:pt x="0" y="1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6" name="Line 725"/>
            <p:cNvSpPr>
              <a:spLocks noChangeShapeType="1"/>
            </p:cNvSpPr>
            <p:nvPr/>
          </p:nvSpPr>
          <p:spPr bwMode="auto">
            <a:xfrm flipH="1">
              <a:off x="2628" y="2229"/>
              <a:ext cx="1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897" name="Freeform 726"/>
            <p:cNvSpPr>
              <a:spLocks/>
            </p:cNvSpPr>
            <p:nvPr/>
          </p:nvSpPr>
          <p:spPr bwMode="auto">
            <a:xfrm>
              <a:off x="2646" y="2177"/>
              <a:ext cx="32" cy="50"/>
            </a:xfrm>
            <a:custGeom>
              <a:avLst/>
              <a:gdLst>
                <a:gd name="T0" fmla="*/ 1 w 101"/>
                <a:gd name="T1" fmla="*/ 0 h 199"/>
                <a:gd name="T2" fmla="*/ 1 w 101"/>
                <a:gd name="T3" fmla="*/ 0 h 199"/>
                <a:gd name="T4" fmla="*/ 0 w 101"/>
                <a:gd name="T5" fmla="*/ 1 h 199"/>
                <a:gd name="T6" fmla="*/ 0 w 101"/>
                <a:gd name="T7" fmla="*/ 1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9">
                  <a:moveTo>
                    <a:pt x="80" y="0"/>
                  </a:moveTo>
                  <a:lnTo>
                    <a:pt x="101" y="14"/>
                  </a:lnTo>
                  <a:lnTo>
                    <a:pt x="26" y="199"/>
                  </a:lnTo>
                  <a:lnTo>
                    <a:pt x="0" y="19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8" name="Freeform 727"/>
            <p:cNvSpPr>
              <a:spLocks/>
            </p:cNvSpPr>
            <p:nvPr/>
          </p:nvSpPr>
          <p:spPr bwMode="auto">
            <a:xfrm>
              <a:off x="2677" y="2003"/>
              <a:ext cx="88" cy="163"/>
            </a:xfrm>
            <a:custGeom>
              <a:avLst/>
              <a:gdLst>
                <a:gd name="T0" fmla="*/ 0 w 286"/>
                <a:gd name="T1" fmla="*/ 3 h 652"/>
                <a:gd name="T2" fmla="*/ 0 w 286"/>
                <a:gd name="T3" fmla="*/ 3 h 652"/>
                <a:gd name="T4" fmla="*/ 2 w 286"/>
                <a:gd name="T5" fmla="*/ 0 h 652"/>
                <a:gd name="T6" fmla="*/ 2 w 286"/>
                <a:gd name="T7" fmla="*/ 0 h 6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652">
                  <a:moveTo>
                    <a:pt x="0" y="652"/>
                  </a:moveTo>
                  <a:lnTo>
                    <a:pt x="26" y="652"/>
                  </a:lnTo>
                  <a:lnTo>
                    <a:pt x="286" y="12"/>
                  </a:lnTo>
                  <a:lnTo>
                    <a:pt x="26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99" name="Line 728"/>
            <p:cNvSpPr>
              <a:spLocks noChangeShapeType="1"/>
            </p:cNvSpPr>
            <p:nvPr/>
          </p:nvSpPr>
          <p:spPr bwMode="auto">
            <a:xfrm flipH="1" flipV="1">
              <a:off x="2740" y="2040"/>
              <a:ext cx="6"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0" name="Line 729"/>
            <p:cNvSpPr>
              <a:spLocks noChangeShapeType="1"/>
            </p:cNvSpPr>
            <p:nvPr/>
          </p:nvSpPr>
          <p:spPr bwMode="auto">
            <a:xfrm flipH="1" flipV="1">
              <a:off x="2721" y="2079"/>
              <a:ext cx="5"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1" name="Line 730"/>
            <p:cNvSpPr>
              <a:spLocks noChangeShapeType="1"/>
            </p:cNvSpPr>
            <p:nvPr/>
          </p:nvSpPr>
          <p:spPr bwMode="auto">
            <a:xfrm flipH="1" flipV="1">
              <a:off x="2702" y="2119"/>
              <a:ext cx="4"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2" name="Freeform 731"/>
            <p:cNvSpPr>
              <a:spLocks/>
            </p:cNvSpPr>
            <p:nvPr/>
          </p:nvSpPr>
          <p:spPr bwMode="auto">
            <a:xfrm>
              <a:off x="2729" y="2051"/>
              <a:ext cx="42" cy="180"/>
            </a:xfrm>
            <a:custGeom>
              <a:avLst/>
              <a:gdLst>
                <a:gd name="T0" fmla="*/ 0 w 135"/>
                <a:gd name="T1" fmla="*/ 3 h 721"/>
                <a:gd name="T2" fmla="*/ 0 w 135"/>
                <a:gd name="T3" fmla="*/ 2 h 721"/>
                <a:gd name="T4" fmla="*/ 1 w 135"/>
                <a:gd name="T5" fmla="*/ 0 h 721"/>
                <a:gd name="T6" fmla="*/ 1 w 135"/>
                <a:gd name="T7" fmla="*/ 0 h 7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721">
                  <a:moveTo>
                    <a:pt x="0" y="721"/>
                  </a:moveTo>
                  <a:lnTo>
                    <a:pt x="0" y="442"/>
                  </a:lnTo>
                  <a:lnTo>
                    <a:pt x="128" y="0"/>
                  </a:lnTo>
                  <a:lnTo>
                    <a:pt x="13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03" name="Line 732"/>
            <p:cNvSpPr>
              <a:spLocks noChangeShapeType="1"/>
            </p:cNvSpPr>
            <p:nvPr/>
          </p:nvSpPr>
          <p:spPr bwMode="auto">
            <a:xfrm flipH="1" flipV="1">
              <a:off x="2749" y="2077"/>
              <a:ext cx="9"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4" name="Line 733"/>
            <p:cNvSpPr>
              <a:spLocks noChangeShapeType="1"/>
            </p:cNvSpPr>
            <p:nvPr/>
          </p:nvSpPr>
          <p:spPr bwMode="auto">
            <a:xfrm flipH="1" flipV="1">
              <a:off x="2739" y="2100"/>
              <a:ext cx="1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5" name="Line 734"/>
            <p:cNvSpPr>
              <a:spLocks noChangeShapeType="1"/>
            </p:cNvSpPr>
            <p:nvPr/>
          </p:nvSpPr>
          <p:spPr bwMode="auto">
            <a:xfrm flipH="1" flipV="1">
              <a:off x="2731" y="2126"/>
              <a:ext cx="9"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06" name="Freeform 735"/>
            <p:cNvSpPr>
              <a:spLocks/>
            </p:cNvSpPr>
            <p:nvPr/>
          </p:nvSpPr>
          <p:spPr bwMode="auto">
            <a:xfrm>
              <a:off x="2722" y="2053"/>
              <a:ext cx="44" cy="103"/>
            </a:xfrm>
            <a:custGeom>
              <a:avLst/>
              <a:gdLst>
                <a:gd name="T0" fmla="*/ 0 w 145"/>
                <a:gd name="T1" fmla="*/ 2 h 409"/>
                <a:gd name="T2" fmla="*/ 0 w 145"/>
                <a:gd name="T3" fmla="*/ 2 h 409"/>
                <a:gd name="T4" fmla="*/ 1 w 145"/>
                <a:gd name="T5" fmla="*/ 0 h 409"/>
                <a:gd name="T6" fmla="*/ 1 w 145"/>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09">
                  <a:moveTo>
                    <a:pt x="30" y="409"/>
                  </a:moveTo>
                  <a:lnTo>
                    <a:pt x="0" y="395"/>
                  </a:lnTo>
                  <a:lnTo>
                    <a:pt x="113" y="0"/>
                  </a:lnTo>
                  <a:lnTo>
                    <a:pt x="145"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07" name="Rectangle 736"/>
            <p:cNvSpPr>
              <a:spLocks noChangeArrowheads="1"/>
            </p:cNvSpPr>
            <p:nvPr/>
          </p:nvSpPr>
          <p:spPr bwMode="auto">
            <a:xfrm>
              <a:off x="2718" y="2163"/>
              <a:ext cx="11"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908" name="Freeform 737"/>
            <p:cNvSpPr>
              <a:spLocks/>
            </p:cNvSpPr>
            <p:nvPr/>
          </p:nvSpPr>
          <p:spPr bwMode="auto">
            <a:xfrm>
              <a:off x="2761" y="2003"/>
              <a:ext cx="25" cy="46"/>
            </a:xfrm>
            <a:custGeom>
              <a:avLst/>
              <a:gdLst>
                <a:gd name="T0" fmla="*/ 1 w 81"/>
                <a:gd name="T1" fmla="*/ 0 h 187"/>
                <a:gd name="T2" fmla="*/ 1 w 81"/>
                <a:gd name="T3" fmla="*/ 0 h 187"/>
                <a:gd name="T4" fmla="*/ 0 w 81"/>
                <a:gd name="T5" fmla="*/ 1 h 187"/>
                <a:gd name="T6" fmla="*/ 0 w 81"/>
                <a:gd name="T7" fmla="*/ 1 h 187"/>
                <a:gd name="T8" fmla="*/ 0 w 81"/>
                <a:gd name="T9" fmla="*/ 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7">
                  <a:moveTo>
                    <a:pt x="81" y="0"/>
                  </a:moveTo>
                  <a:lnTo>
                    <a:pt x="53" y="0"/>
                  </a:lnTo>
                  <a:lnTo>
                    <a:pt x="0" y="179"/>
                  </a:lnTo>
                  <a:lnTo>
                    <a:pt x="9" y="187"/>
                  </a:lnTo>
                  <a:lnTo>
                    <a:pt x="36" y="18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09" name="Line 738"/>
            <p:cNvSpPr>
              <a:spLocks noChangeShapeType="1"/>
            </p:cNvSpPr>
            <p:nvPr/>
          </p:nvSpPr>
          <p:spPr bwMode="auto">
            <a:xfrm>
              <a:off x="2729" y="2161"/>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0" name="Line 739"/>
            <p:cNvSpPr>
              <a:spLocks noChangeShapeType="1"/>
            </p:cNvSpPr>
            <p:nvPr/>
          </p:nvSpPr>
          <p:spPr bwMode="auto">
            <a:xfrm flipV="1">
              <a:off x="2646" y="2295"/>
              <a:ext cx="2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1" name="Freeform 740"/>
            <p:cNvSpPr>
              <a:spLocks/>
            </p:cNvSpPr>
            <p:nvPr/>
          </p:nvSpPr>
          <p:spPr bwMode="auto">
            <a:xfrm>
              <a:off x="2646" y="2299"/>
              <a:ext cx="32" cy="49"/>
            </a:xfrm>
            <a:custGeom>
              <a:avLst/>
              <a:gdLst>
                <a:gd name="T0" fmla="*/ 1 w 101"/>
                <a:gd name="T1" fmla="*/ 1 h 198"/>
                <a:gd name="T2" fmla="*/ 1 w 101"/>
                <a:gd name="T3" fmla="*/ 1 h 198"/>
                <a:gd name="T4" fmla="*/ 0 w 101"/>
                <a:gd name="T5" fmla="*/ 0 h 198"/>
                <a:gd name="T6" fmla="*/ 0 w 101"/>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8">
                  <a:moveTo>
                    <a:pt x="80" y="198"/>
                  </a:moveTo>
                  <a:lnTo>
                    <a:pt x="101" y="184"/>
                  </a:lnTo>
                  <a:lnTo>
                    <a:pt x="26" y="0"/>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12" name="Freeform 741"/>
            <p:cNvSpPr>
              <a:spLocks/>
            </p:cNvSpPr>
            <p:nvPr/>
          </p:nvSpPr>
          <p:spPr bwMode="auto">
            <a:xfrm>
              <a:off x="2677" y="2360"/>
              <a:ext cx="88" cy="163"/>
            </a:xfrm>
            <a:custGeom>
              <a:avLst/>
              <a:gdLst>
                <a:gd name="T0" fmla="*/ 0 w 286"/>
                <a:gd name="T1" fmla="*/ 0 h 651"/>
                <a:gd name="T2" fmla="*/ 0 w 286"/>
                <a:gd name="T3" fmla="*/ 0 h 651"/>
                <a:gd name="T4" fmla="*/ 2 w 286"/>
                <a:gd name="T5" fmla="*/ 3 h 651"/>
                <a:gd name="T6" fmla="*/ 2 w 286"/>
                <a:gd name="T7" fmla="*/ 3 h 6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651">
                  <a:moveTo>
                    <a:pt x="0" y="0"/>
                  </a:moveTo>
                  <a:lnTo>
                    <a:pt x="26" y="0"/>
                  </a:lnTo>
                  <a:lnTo>
                    <a:pt x="286" y="639"/>
                  </a:lnTo>
                  <a:lnTo>
                    <a:pt x="269" y="65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13" name="Line 742"/>
            <p:cNvSpPr>
              <a:spLocks noChangeShapeType="1"/>
            </p:cNvSpPr>
            <p:nvPr/>
          </p:nvSpPr>
          <p:spPr bwMode="auto">
            <a:xfrm flipH="1">
              <a:off x="2740" y="2482"/>
              <a:ext cx="6"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4" name="Line 743"/>
            <p:cNvSpPr>
              <a:spLocks noChangeShapeType="1"/>
            </p:cNvSpPr>
            <p:nvPr/>
          </p:nvSpPr>
          <p:spPr bwMode="auto">
            <a:xfrm flipH="1">
              <a:off x="2721" y="2444"/>
              <a:ext cx="5"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5" name="Line 744"/>
            <p:cNvSpPr>
              <a:spLocks noChangeShapeType="1"/>
            </p:cNvSpPr>
            <p:nvPr/>
          </p:nvSpPr>
          <p:spPr bwMode="auto">
            <a:xfrm flipH="1">
              <a:off x="2702" y="2404"/>
              <a:ext cx="4"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6" name="Freeform 745"/>
            <p:cNvSpPr>
              <a:spLocks/>
            </p:cNvSpPr>
            <p:nvPr/>
          </p:nvSpPr>
          <p:spPr bwMode="auto">
            <a:xfrm>
              <a:off x="2729" y="2295"/>
              <a:ext cx="42" cy="180"/>
            </a:xfrm>
            <a:custGeom>
              <a:avLst/>
              <a:gdLst>
                <a:gd name="T0" fmla="*/ 0 w 135"/>
                <a:gd name="T1" fmla="*/ 0 h 718"/>
                <a:gd name="T2" fmla="*/ 0 w 135"/>
                <a:gd name="T3" fmla="*/ 1 h 718"/>
                <a:gd name="T4" fmla="*/ 1 w 135"/>
                <a:gd name="T5" fmla="*/ 3 h 718"/>
                <a:gd name="T6" fmla="*/ 1 w 135"/>
                <a:gd name="T7" fmla="*/ 3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718">
                  <a:moveTo>
                    <a:pt x="0" y="0"/>
                  </a:moveTo>
                  <a:lnTo>
                    <a:pt x="0" y="278"/>
                  </a:lnTo>
                  <a:lnTo>
                    <a:pt x="128" y="718"/>
                  </a:lnTo>
                  <a:lnTo>
                    <a:pt x="135" y="7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17" name="Line 746"/>
            <p:cNvSpPr>
              <a:spLocks noChangeShapeType="1"/>
            </p:cNvSpPr>
            <p:nvPr/>
          </p:nvSpPr>
          <p:spPr bwMode="auto">
            <a:xfrm flipH="1">
              <a:off x="2749" y="2445"/>
              <a:ext cx="9"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8" name="Line 747"/>
            <p:cNvSpPr>
              <a:spLocks noChangeShapeType="1"/>
            </p:cNvSpPr>
            <p:nvPr/>
          </p:nvSpPr>
          <p:spPr bwMode="auto">
            <a:xfrm flipH="1">
              <a:off x="2739" y="2422"/>
              <a:ext cx="1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19" name="Line 748"/>
            <p:cNvSpPr>
              <a:spLocks noChangeShapeType="1"/>
            </p:cNvSpPr>
            <p:nvPr/>
          </p:nvSpPr>
          <p:spPr bwMode="auto">
            <a:xfrm flipH="1">
              <a:off x="2731" y="2397"/>
              <a:ext cx="9"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920" name="Freeform 749"/>
            <p:cNvSpPr>
              <a:spLocks/>
            </p:cNvSpPr>
            <p:nvPr/>
          </p:nvSpPr>
          <p:spPr bwMode="auto">
            <a:xfrm>
              <a:off x="2722" y="2370"/>
              <a:ext cx="44" cy="102"/>
            </a:xfrm>
            <a:custGeom>
              <a:avLst/>
              <a:gdLst>
                <a:gd name="T0" fmla="*/ 0 w 145"/>
                <a:gd name="T1" fmla="*/ 0 h 410"/>
                <a:gd name="T2" fmla="*/ 0 w 145"/>
                <a:gd name="T3" fmla="*/ 0 h 410"/>
                <a:gd name="T4" fmla="*/ 1 w 145"/>
                <a:gd name="T5" fmla="*/ 1 h 410"/>
                <a:gd name="T6" fmla="*/ 1 w 145"/>
                <a:gd name="T7" fmla="*/ 1 h 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10">
                  <a:moveTo>
                    <a:pt x="30" y="0"/>
                  </a:moveTo>
                  <a:lnTo>
                    <a:pt x="0" y="14"/>
                  </a:lnTo>
                  <a:lnTo>
                    <a:pt x="113" y="410"/>
                  </a:lnTo>
                  <a:lnTo>
                    <a:pt x="145" y="39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21" name="Rectangle 750"/>
            <p:cNvSpPr>
              <a:spLocks noChangeArrowheads="1"/>
            </p:cNvSpPr>
            <p:nvPr/>
          </p:nvSpPr>
          <p:spPr bwMode="auto">
            <a:xfrm>
              <a:off x="2718" y="2335"/>
              <a:ext cx="11" cy="2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922" name="Freeform 751"/>
            <p:cNvSpPr>
              <a:spLocks/>
            </p:cNvSpPr>
            <p:nvPr/>
          </p:nvSpPr>
          <p:spPr bwMode="auto">
            <a:xfrm>
              <a:off x="2761" y="2477"/>
              <a:ext cx="25" cy="46"/>
            </a:xfrm>
            <a:custGeom>
              <a:avLst/>
              <a:gdLst>
                <a:gd name="T0" fmla="*/ 1 w 81"/>
                <a:gd name="T1" fmla="*/ 1 h 186"/>
                <a:gd name="T2" fmla="*/ 1 w 81"/>
                <a:gd name="T3" fmla="*/ 1 h 186"/>
                <a:gd name="T4" fmla="*/ 0 w 81"/>
                <a:gd name="T5" fmla="*/ 0 h 186"/>
                <a:gd name="T6" fmla="*/ 0 w 81"/>
                <a:gd name="T7" fmla="*/ 0 h 186"/>
                <a:gd name="T8" fmla="*/ 0 w 81"/>
                <a:gd name="T9" fmla="*/ 0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6">
                  <a:moveTo>
                    <a:pt x="81" y="186"/>
                  </a:moveTo>
                  <a:lnTo>
                    <a:pt x="53" y="186"/>
                  </a:lnTo>
                  <a:lnTo>
                    <a:pt x="0" y="8"/>
                  </a:lnTo>
                  <a:lnTo>
                    <a:pt x="9" y="0"/>
                  </a:lnTo>
                  <a:lnTo>
                    <a:pt x="3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923" name="Line 752"/>
            <p:cNvSpPr>
              <a:spLocks noChangeShapeType="1"/>
            </p:cNvSpPr>
            <p:nvPr/>
          </p:nvSpPr>
          <p:spPr bwMode="auto">
            <a:xfrm>
              <a:off x="2729" y="2364"/>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26676" name="Group 753"/>
          <p:cNvGrpSpPr>
            <a:grpSpLocks/>
          </p:cNvGrpSpPr>
          <p:nvPr/>
        </p:nvGrpSpPr>
        <p:grpSpPr bwMode="auto">
          <a:xfrm>
            <a:off x="563563" y="4692650"/>
            <a:ext cx="1279525" cy="1125538"/>
            <a:chOff x="2443" y="1991"/>
            <a:chExt cx="590" cy="545"/>
          </a:xfrm>
        </p:grpSpPr>
        <p:sp>
          <p:nvSpPr>
            <p:cNvPr id="26678" name="Freeform 754"/>
            <p:cNvSpPr>
              <a:spLocks/>
            </p:cNvSpPr>
            <p:nvPr/>
          </p:nvSpPr>
          <p:spPr bwMode="auto">
            <a:xfrm>
              <a:off x="2997" y="2260"/>
              <a:ext cx="3" cy="3"/>
            </a:xfrm>
            <a:custGeom>
              <a:avLst/>
              <a:gdLst>
                <a:gd name="T0" fmla="*/ 0 w 7"/>
                <a:gd name="T1" fmla="*/ 0 h 10"/>
                <a:gd name="T2" fmla="*/ 0 w 7"/>
                <a:gd name="T3" fmla="*/ 0 h 10"/>
                <a:gd name="T4" fmla="*/ 0 w 7"/>
                <a:gd name="T5" fmla="*/ 0 h 10"/>
                <a:gd name="T6" fmla="*/ 0 w 7"/>
                <a:gd name="T7" fmla="*/ 0 h 10"/>
                <a:gd name="T8" fmla="*/ 0 w 7"/>
                <a:gd name="T9" fmla="*/ 0 h 10"/>
                <a:gd name="T10" fmla="*/ 0 w 7"/>
                <a:gd name="T11" fmla="*/ 0 h 10"/>
                <a:gd name="T12" fmla="*/ 0 w 7"/>
                <a:gd name="T13" fmla="*/ 0 h 10"/>
                <a:gd name="T14" fmla="*/ 0 w 7"/>
                <a:gd name="T15" fmla="*/ 0 h 10"/>
                <a:gd name="T16" fmla="*/ 0 w 7"/>
                <a:gd name="T17" fmla="*/ 0 h 10"/>
                <a:gd name="T18" fmla="*/ 0 w 7"/>
                <a:gd name="T19" fmla="*/ 0 h 10"/>
                <a:gd name="T20" fmla="*/ 0 w 7"/>
                <a:gd name="T21" fmla="*/ 0 h 10"/>
                <a:gd name="T22" fmla="*/ 0 w 7"/>
                <a:gd name="T23" fmla="*/ 0 h 10"/>
                <a:gd name="T24" fmla="*/ 0 w 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10">
                  <a:moveTo>
                    <a:pt x="0" y="10"/>
                  </a:moveTo>
                  <a:lnTo>
                    <a:pt x="0" y="9"/>
                  </a:lnTo>
                  <a:lnTo>
                    <a:pt x="0" y="8"/>
                  </a:lnTo>
                  <a:lnTo>
                    <a:pt x="0" y="7"/>
                  </a:lnTo>
                  <a:lnTo>
                    <a:pt x="0" y="5"/>
                  </a:lnTo>
                  <a:lnTo>
                    <a:pt x="1" y="4"/>
                  </a:lnTo>
                  <a:lnTo>
                    <a:pt x="2" y="3"/>
                  </a:lnTo>
                  <a:lnTo>
                    <a:pt x="2" y="1"/>
                  </a:lnTo>
                  <a:lnTo>
                    <a:pt x="3" y="1"/>
                  </a:lnTo>
                  <a:lnTo>
                    <a:pt x="4" y="0"/>
                  </a:lnTo>
                  <a:lnTo>
                    <a:pt x="5" y="0"/>
                  </a:lnTo>
                  <a:lnTo>
                    <a:pt x="6" y="0"/>
                  </a:lnTo>
                  <a:lnTo>
                    <a:pt x="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79" name="Freeform 755"/>
            <p:cNvSpPr>
              <a:spLocks/>
            </p:cNvSpPr>
            <p:nvPr/>
          </p:nvSpPr>
          <p:spPr bwMode="auto">
            <a:xfrm>
              <a:off x="3000" y="2260"/>
              <a:ext cx="20" cy="5"/>
            </a:xfrm>
            <a:custGeom>
              <a:avLst/>
              <a:gdLst>
                <a:gd name="T0" fmla="*/ 0 w 68"/>
                <a:gd name="T1" fmla="*/ 0 h 21"/>
                <a:gd name="T2" fmla="*/ 1 w 68"/>
                <a:gd name="T3" fmla="*/ 0 h 21"/>
                <a:gd name="T4" fmla="*/ 0 w 68"/>
                <a:gd name="T5" fmla="*/ 0 h 21"/>
                <a:gd name="T6" fmla="*/ 0 60000 65536"/>
                <a:gd name="T7" fmla="*/ 0 60000 65536"/>
                <a:gd name="T8" fmla="*/ 0 60000 65536"/>
              </a:gdLst>
              <a:ahLst/>
              <a:cxnLst>
                <a:cxn ang="T6">
                  <a:pos x="T0" y="T1"/>
                </a:cxn>
                <a:cxn ang="T7">
                  <a:pos x="T2" y="T3"/>
                </a:cxn>
                <a:cxn ang="T8">
                  <a:pos x="T4" y="T5"/>
                </a:cxn>
              </a:cxnLst>
              <a:rect l="0" t="0" r="r" b="b"/>
              <a:pathLst>
                <a:path w="68" h="21">
                  <a:moveTo>
                    <a:pt x="0" y="0"/>
                  </a:moveTo>
                  <a:lnTo>
                    <a:pt x="68" y="9"/>
                  </a:lnTo>
                  <a:lnTo>
                    <a:pt x="0" y="2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0" name="Freeform 756"/>
            <p:cNvSpPr>
              <a:spLocks/>
            </p:cNvSpPr>
            <p:nvPr/>
          </p:nvSpPr>
          <p:spPr bwMode="auto">
            <a:xfrm>
              <a:off x="2464" y="2248"/>
              <a:ext cx="15" cy="15"/>
            </a:xfrm>
            <a:custGeom>
              <a:avLst/>
              <a:gdLst>
                <a:gd name="T0" fmla="*/ 0 w 47"/>
                <a:gd name="T1" fmla="*/ 0 h 59"/>
                <a:gd name="T2" fmla="*/ 0 w 47"/>
                <a:gd name="T3" fmla="*/ 0 h 59"/>
                <a:gd name="T4" fmla="*/ 1 w 47"/>
                <a:gd name="T5" fmla="*/ 0 h 59"/>
                <a:gd name="T6" fmla="*/ 0 w 47"/>
                <a:gd name="T7" fmla="*/ 0 h 59"/>
                <a:gd name="T8" fmla="*/ 0 w 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9">
                  <a:moveTo>
                    <a:pt x="0" y="59"/>
                  </a:moveTo>
                  <a:lnTo>
                    <a:pt x="27" y="0"/>
                  </a:lnTo>
                  <a:lnTo>
                    <a:pt x="47" y="8"/>
                  </a:lnTo>
                  <a:lnTo>
                    <a:pt x="26" y="59"/>
                  </a:lnTo>
                  <a:lnTo>
                    <a:pt x="0" y="5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1" name="Freeform 757"/>
            <p:cNvSpPr>
              <a:spLocks/>
            </p:cNvSpPr>
            <p:nvPr/>
          </p:nvSpPr>
          <p:spPr bwMode="auto">
            <a:xfrm>
              <a:off x="2486" y="2237"/>
              <a:ext cx="9" cy="2"/>
            </a:xfrm>
            <a:custGeom>
              <a:avLst/>
              <a:gdLst>
                <a:gd name="T0" fmla="*/ 0 w 29"/>
                <a:gd name="T1" fmla="*/ 0 h 12"/>
                <a:gd name="T2" fmla="*/ 0 w 29"/>
                <a:gd name="T3" fmla="*/ 0 h 12"/>
                <a:gd name="T4" fmla="*/ 0 w 29"/>
                <a:gd name="T5" fmla="*/ 0 h 12"/>
                <a:gd name="T6" fmla="*/ 0 w 29"/>
                <a:gd name="T7" fmla="*/ 0 h 12"/>
                <a:gd name="T8" fmla="*/ 0 w 29"/>
                <a:gd name="T9" fmla="*/ 0 h 12"/>
                <a:gd name="T10" fmla="*/ 0 w 29"/>
                <a:gd name="T11" fmla="*/ 0 h 12"/>
                <a:gd name="T12" fmla="*/ 0 w 29"/>
                <a:gd name="T13" fmla="*/ 0 h 12"/>
                <a:gd name="T14" fmla="*/ 0 w 29"/>
                <a:gd name="T15" fmla="*/ 0 h 12"/>
                <a:gd name="T16" fmla="*/ 0 w 29"/>
                <a:gd name="T17" fmla="*/ 0 h 12"/>
                <a:gd name="T18" fmla="*/ 0 w 29"/>
                <a:gd name="T19" fmla="*/ 0 h 12"/>
                <a:gd name="T20" fmla="*/ 0 w 29"/>
                <a:gd name="T21" fmla="*/ 0 h 12"/>
                <a:gd name="T22" fmla="*/ 0 w 29"/>
                <a:gd name="T23" fmla="*/ 0 h 12"/>
                <a:gd name="T24" fmla="*/ 0 w 29"/>
                <a:gd name="T25" fmla="*/ 0 h 12"/>
                <a:gd name="T26" fmla="*/ 0 w 29"/>
                <a:gd name="T27" fmla="*/ 0 h 12"/>
                <a:gd name="T28" fmla="*/ 0 w 29"/>
                <a:gd name="T29" fmla="*/ 0 h 12"/>
                <a:gd name="T30" fmla="*/ 0 w 29"/>
                <a:gd name="T31" fmla="*/ 0 h 12"/>
                <a:gd name="T32" fmla="*/ 0 w 29"/>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2">
                  <a:moveTo>
                    <a:pt x="0" y="12"/>
                  </a:moveTo>
                  <a:lnTo>
                    <a:pt x="1" y="10"/>
                  </a:lnTo>
                  <a:lnTo>
                    <a:pt x="3" y="9"/>
                  </a:lnTo>
                  <a:lnTo>
                    <a:pt x="4" y="9"/>
                  </a:lnTo>
                  <a:lnTo>
                    <a:pt x="6" y="8"/>
                  </a:lnTo>
                  <a:lnTo>
                    <a:pt x="7" y="8"/>
                  </a:lnTo>
                  <a:lnTo>
                    <a:pt x="9" y="6"/>
                  </a:lnTo>
                  <a:lnTo>
                    <a:pt x="10" y="6"/>
                  </a:lnTo>
                  <a:lnTo>
                    <a:pt x="12" y="5"/>
                  </a:lnTo>
                  <a:lnTo>
                    <a:pt x="14" y="4"/>
                  </a:lnTo>
                  <a:lnTo>
                    <a:pt x="15" y="4"/>
                  </a:lnTo>
                  <a:lnTo>
                    <a:pt x="17" y="3"/>
                  </a:lnTo>
                  <a:lnTo>
                    <a:pt x="20" y="3"/>
                  </a:lnTo>
                  <a:lnTo>
                    <a:pt x="22" y="1"/>
                  </a:lnTo>
                  <a:lnTo>
                    <a:pt x="24" y="1"/>
                  </a:lnTo>
                  <a:lnTo>
                    <a:pt x="26" y="0"/>
                  </a:lnTo>
                  <a:lnTo>
                    <a:pt x="2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2" name="Freeform 758"/>
            <p:cNvSpPr>
              <a:spLocks/>
            </p:cNvSpPr>
            <p:nvPr/>
          </p:nvSpPr>
          <p:spPr bwMode="auto">
            <a:xfrm>
              <a:off x="2493" y="2237"/>
              <a:ext cx="2" cy="6"/>
            </a:xfrm>
            <a:custGeom>
              <a:avLst/>
              <a:gdLst>
                <a:gd name="T0" fmla="*/ 0 w 7"/>
                <a:gd name="T1" fmla="*/ 0 h 26"/>
                <a:gd name="T2" fmla="*/ 0 w 7"/>
                <a:gd name="T3" fmla="*/ 0 h 26"/>
                <a:gd name="T4" fmla="*/ 0 w 7"/>
                <a:gd name="T5" fmla="*/ 0 h 26"/>
                <a:gd name="T6" fmla="*/ 0 60000 65536"/>
                <a:gd name="T7" fmla="*/ 0 60000 65536"/>
                <a:gd name="T8" fmla="*/ 0 60000 65536"/>
              </a:gdLst>
              <a:ahLst/>
              <a:cxnLst>
                <a:cxn ang="T6">
                  <a:pos x="T0" y="T1"/>
                </a:cxn>
                <a:cxn ang="T7">
                  <a:pos x="T2" y="T3"/>
                </a:cxn>
                <a:cxn ang="T8">
                  <a:pos x="T4" y="T5"/>
                </a:cxn>
              </a:cxnLst>
              <a:rect l="0" t="0" r="r" b="b"/>
              <a:pathLst>
                <a:path w="7" h="26">
                  <a:moveTo>
                    <a:pt x="7" y="0"/>
                  </a:moveTo>
                  <a:lnTo>
                    <a:pt x="7" y="17"/>
                  </a:lnTo>
                  <a:lnTo>
                    <a:pt x="0" y="2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3" name="Freeform 759"/>
            <p:cNvSpPr>
              <a:spLocks/>
            </p:cNvSpPr>
            <p:nvPr/>
          </p:nvSpPr>
          <p:spPr bwMode="auto">
            <a:xfrm>
              <a:off x="2486" y="2243"/>
              <a:ext cx="7" cy="3"/>
            </a:xfrm>
            <a:custGeom>
              <a:avLst/>
              <a:gdLst>
                <a:gd name="T0" fmla="*/ 0 w 22"/>
                <a:gd name="T1" fmla="*/ 0 h 11"/>
                <a:gd name="T2" fmla="*/ 0 w 22"/>
                <a:gd name="T3" fmla="*/ 0 h 11"/>
                <a:gd name="T4" fmla="*/ 0 w 22"/>
                <a:gd name="T5" fmla="*/ 0 h 11"/>
                <a:gd name="T6" fmla="*/ 0 w 22"/>
                <a:gd name="T7" fmla="*/ 0 h 11"/>
                <a:gd name="T8" fmla="*/ 0 w 22"/>
                <a:gd name="T9" fmla="*/ 0 h 11"/>
                <a:gd name="T10" fmla="*/ 0 w 22"/>
                <a:gd name="T11" fmla="*/ 0 h 11"/>
                <a:gd name="T12" fmla="*/ 0 w 22"/>
                <a:gd name="T13" fmla="*/ 0 h 11"/>
                <a:gd name="T14" fmla="*/ 0 w 22"/>
                <a:gd name="T15" fmla="*/ 0 h 11"/>
                <a:gd name="T16" fmla="*/ 0 w 22"/>
                <a:gd name="T17" fmla="*/ 0 h 11"/>
                <a:gd name="T18" fmla="*/ 0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1">
                  <a:moveTo>
                    <a:pt x="22" y="0"/>
                  </a:moveTo>
                  <a:lnTo>
                    <a:pt x="21" y="0"/>
                  </a:lnTo>
                  <a:lnTo>
                    <a:pt x="20" y="0"/>
                  </a:lnTo>
                  <a:lnTo>
                    <a:pt x="18" y="0"/>
                  </a:lnTo>
                  <a:lnTo>
                    <a:pt x="17" y="1"/>
                  </a:lnTo>
                  <a:lnTo>
                    <a:pt x="16" y="1"/>
                  </a:lnTo>
                  <a:lnTo>
                    <a:pt x="15" y="2"/>
                  </a:lnTo>
                  <a:lnTo>
                    <a:pt x="13" y="2"/>
                  </a:lnTo>
                  <a:lnTo>
                    <a:pt x="12" y="4"/>
                  </a:lnTo>
                  <a:lnTo>
                    <a:pt x="10" y="5"/>
                  </a:lnTo>
                  <a:lnTo>
                    <a:pt x="8" y="6"/>
                  </a:lnTo>
                  <a:lnTo>
                    <a:pt x="6" y="6"/>
                  </a:lnTo>
                  <a:lnTo>
                    <a:pt x="4" y="7"/>
                  </a:lnTo>
                  <a:lnTo>
                    <a:pt x="2" y="9"/>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4" name="Line 760"/>
            <p:cNvSpPr>
              <a:spLocks noChangeShapeType="1"/>
            </p:cNvSpPr>
            <p:nvPr/>
          </p:nvSpPr>
          <p:spPr bwMode="auto">
            <a:xfrm flipV="1">
              <a:off x="2486" y="2239"/>
              <a:ext cx="1"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5" name="Freeform 761"/>
            <p:cNvSpPr>
              <a:spLocks/>
            </p:cNvSpPr>
            <p:nvPr/>
          </p:nvSpPr>
          <p:spPr bwMode="auto">
            <a:xfrm>
              <a:off x="2480" y="2246"/>
              <a:ext cx="5" cy="3"/>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w 18"/>
                <a:gd name="T11" fmla="*/ 0 h 11"/>
                <a:gd name="T12" fmla="*/ 0 w 18"/>
                <a:gd name="T13" fmla="*/ 0 h 11"/>
                <a:gd name="T14" fmla="*/ 0 w 18"/>
                <a:gd name="T15" fmla="*/ 0 h 11"/>
                <a:gd name="T16" fmla="*/ 0 w 18"/>
                <a:gd name="T17" fmla="*/ 0 h 11"/>
                <a:gd name="T18" fmla="*/ 0 w 18"/>
                <a:gd name="T19" fmla="*/ 0 h 11"/>
                <a:gd name="T20" fmla="*/ 0 w 18"/>
                <a:gd name="T21" fmla="*/ 0 h 11"/>
                <a:gd name="T22" fmla="*/ 0 w 18"/>
                <a:gd name="T23" fmla="*/ 0 h 11"/>
                <a:gd name="T24" fmla="*/ 0 w 18"/>
                <a:gd name="T25" fmla="*/ 0 h 11"/>
                <a:gd name="T26" fmla="*/ 0 w 18"/>
                <a:gd name="T27" fmla="*/ 0 h 11"/>
                <a:gd name="T28" fmla="*/ 0 w 18"/>
                <a:gd name="T29" fmla="*/ 0 h 11"/>
                <a:gd name="T30" fmla="*/ 0 w 18"/>
                <a:gd name="T31" fmla="*/ 0 h 11"/>
                <a:gd name="T32" fmla="*/ 0 w 18"/>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1">
                  <a:moveTo>
                    <a:pt x="18" y="0"/>
                  </a:moveTo>
                  <a:lnTo>
                    <a:pt x="17" y="0"/>
                  </a:lnTo>
                  <a:lnTo>
                    <a:pt x="16" y="1"/>
                  </a:lnTo>
                  <a:lnTo>
                    <a:pt x="15" y="1"/>
                  </a:lnTo>
                  <a:lnTo>
                    <a:pt x="14" y="2"/>
                  </a:lnTo>
                  <a:lnTo>
                    <a:pt x="13" y="2"/>
                  </a:lnTo>
                  <a:lnTo>
                    <a:pt x="12" y="3"/>
                  </a:lnTo>
                  <a:lnTo>
                    <a:pt x="10" y="3"/>
                  </a:lnTo>
                  <a:lnTo>
                    <a:pt x="9" y="5"/>
                  </a:lnTo>
                  <a:lnTo>
                    <a:pt x="8" y="5"/>
                  </a:lnTo>
                  <a:lnTo>
                    <a:pt x="7" y="6"/>
                  </a:lnTo>
                  <a:lnTo>
                    <a:pt x="6" y="6"/>
                  </a:lnTo>
                  <a:lnTo>
                    <a:pt x="5" y="7"/>
                  </a:lnTo>
                  <a:lnTo>
                    <a:pt x="4" y="7"/>
                  </a:lnTo>
                  <a:lnTo>
                    <a:pt x="3" y="9"/>
                  </a:lnTo>
                  <a:lnTo>
                    <a:pt x="2" y="10"/>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6" name="Line 762"/>
            <p:cNvSpPr>
              <a:spLocks noChangeShapeType="1"/>
            </p:cNvSpPr>
            <p:nvPr/>
          </p:nvSpPr>
          <p:spPr bwMode="auto">
            <a:xfrm flipH="1" flipV="1">
              <a:off x="2473" y="2247"/>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7" name="Freeform 763"/>
            <p:cNvSpPr>
              <a:spLocks/>
            </p:cNvSpPr>
            <p:nvPr/>
          </p:nvSpPr>
          <p:spPr bwMode="auto">
            <a:xfrm>
              <a:off x="2473" y="2240"/>
              <a:ext cx="12" cy="7"/>
            </a:xfrm>
            <a:custGeom>
              <a:avLst/>
              <a:gdLst>
                <a:gd name="T0" fmla="*/ 0 w 38"/>
                <a:gd name="T1" fmla="*/ 0 h 28"/>
                <a:gd name="T2" fmla="*/ 0 w 38"/>
                <a:gd name="T3" fmla="*/ 0 h 28"/>
                <a:gd name="T4" fmla="*/ 0 w 38"/>
                <a:gd name="T5" fmla="*/ 0 h 28"/>
                <a:gd name="T6" fmla="*/ 0 w 38"/>
                <a:gd name="T7" fmla="*/ 0 h 28"/>
                <a:gd name="T8" fmla="*/ 0 w 38"/>
                <a:gd name="T9" fmla="*/ 0 h 28"/>
                <a:gd name="T10" fmla="*/ 0 w 38"/>
                <a:gd name="T11" fmla="*/ 0 h 28"/>
                <a:gd name="T12" fmla="*/ 0 w 38"/>
                <a:gd name="T13" fmla="*/ 0 h 28"/>
                <a:gd name="T14" fmla="*/ 0 w 38"/>
                <a:gd name="T15" fmla="*/ 0 h 28"/>
                <a:gd name="T16" fmla="*/ 0 w 38"/>
                <a:gd name="T17" fmla="*/ 0 h 28"/>
                <a:gd name="T18" fmla="*/ 0 w 38"/>
                <a:gd name="T19" fmla="*/ 0 h 28"/>
                <a:gd name="T20" fmla="*/ 0 w 38"/>
                <a:gd name="T21" fmla="*/ 0 h 28"/>
                <a:gd name="T22" fmla="*/ 0 w 38"/>
                <a:gd name="T23" fmla="*/ 0 h 28"/>
                <a:gd name="T24" fmla="*/ 0 w 38"/>
                <a:gd name="T25" fmla="*/ 0 h 28"/>
                <a:gd name="T26" fmla="*/ 0 w 38"/>
                <a:gd name="T27" fmla="*/ 0 h 28"/>
                <a:gd name="T28" fmla="*/ 0 w 38"/>
                <a:gd name="T29" fmla="*/ 0 h 28"/>
                <a:gd name="T30" fmla="*/ 0 w 38"/>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28">
                  <a:moveTo>
                    <a:pt x="0" y="28"/>
                  </a:moveTo>
                  <a:lnTo>
                    <a:pt x="0" y="27"/>
                  </a:lnTo>
                  <a:lnTo>
                    <a:pt x="1" y="26"/>
                  </a:lnTo>
                  <a:lnTo>
                    <a:pt x="2" y="26"/>
                  </a:lnTo>
                  <a:lnTo>
                    <a:pt x="3" y="24"/>
                  </a:lnTo>
                  <a:lnTo>
                    <a:pt x="4" y="22"/>
                  </a:lnTo>
                  <a:lnTo>
                    <a:pt x="6" y="20"/>
                  </a:lnTo>
                  <a:lnTo>
                    <a:pt x="8" y="19"/>
                  </a:lnTo>
                  <a:lnTo>
                    <a:pt x="11" y="17"/>
                  </a:lnTo>
                  <a:lnTo>
                    <a:pt x="13" y="14"/>
                  </a:lnTo>
                  <a:lnTo>
                    <a:pt x="16" y="11"/>
                  </a:lnTo>
                  <a:lnTo>
                    <a:pt x="20" y="10"/>
                  </a:lnTo>
                  <a:lnTo>
                    <a:pt x="24" y="8"/>
                  </a:lnTo>
                  <a:lnTo>
                    <a:pt x="28" y="5"/>
                  </a:lnTo>
                  <a:lnTo>
                    <a:pt x="33" y="2"/>
                  </a:lnTo>
                  <a:lnTo>
                    <a:pt x="3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88" name="Line 764"/>
            <p:cNvSpPr>
              <a:spLocks noChangeShapeType="1"/>
            </p:cNvSpPr>
            <p:nvPr/>
          </p:nvSpPr>
          <p:spPr bwMode="auto">
            <a:xfrm>
              <a:off x="2485" y="224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9" name="Freeform 765"/>
            <p:cNvSpPr>
              <a:spLocks/>
            </p:cNvSpPr>
            <p:nvPr/>
          </p:nvSpPr>
          <p:spPr bwMode="auto">
            <a:xfrm>
              <a:off x="2464" y="2263"/>
              <a:ext cx="15" cy="15"/>
            </a:xfrm>
            <a:custGeom>
              <a:avLst/>
              <a:gdLst>
                <a:gd name="T0" fmla="*/ 0 w 47"/>
                <a:gd name="T1" fmla="*/ 0 h 59"/>
                <a:gd name="T2" fmla="*/ 0 w 47"/>
                <a:gd name="T3" fmla="*/ 0 h 59"/>
                <a:gd name="T4" fmla="*/ 1 w 47"/>
                <a:gd name="T5" fmla="*/ 0 h 59"/>
                <a:gd name="T6" fmla="*/ 0 w 47"/>
                <a:gd name="T7" fmla="*/ 0 h 59"/>
                <a:gd name="T8" fmla="*/ 0 w 4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9">
                  <a:moveTo>
                    <a:pt x="0" y="0"/>
                  </a:moveTo>
                  <a:lnTo>
                    <a:pt x="27" y="59"/>
                  </a:lnTo>
                  <a:lnTo>
                    <a:pt x="47" y="51"/>
                  </a:lnTo>
                  <a:lnTo>
                    <a:pt x="26"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0" name="Freeform 766"/>
            <p:cNvSpPr>
              <a:spLocks/>
            </p:cNvSpPr>
            <p:nvPr/>
          </p:nvSpPr>
          <p:spPr bwMode="auto">
            <a:xfrm>
              <a:off x="2486" y="2286"/>
              <a:ext cx="9" cy="4"/>
            </a:xfrm>
            <a:custGeom>
              <a:avLst/>
              <a:gdLst>
                <a:gd name="T0" fmla="*/ 0 w 29"/>
                <a:gd name="T1" fmla="*/ 0 h 13"/>
                <a:gd name="T2" fmla="*/ 0 w 29"/>
                <a:gd name="T3" fmla="*/ 0 h 13"/>
                <a:gd name="T4" fmla="*/ 0 w 29"/>
                <a:gd name="T5" fmla="*/ 0 h 13"/>
                <a:gd name="T6" fmla="*/ 0 w 29"/>
                <a:gd name="T7" fmla="*/ 0 h 13"/>
                <a:gd name="T8" fmla="*/ 0 w 29"/>
                <a:gd name="T9" fmla="*/ 0 h 13"/>
                <a:gd name="T10" fmla="*/ 0 w 29"/>
                <a:gd name="T11" fmla="*/ 0 h 13"/>
                <a:gd name="T12" fmla="*/ 0 w 29"/>
                <a:gd name="T13" fmla="*/ 0 h 13"/>
                <a:gd name="T14" fmla="*/ 0 w 29"/>
                <a:gd name="T15" fmla="*/ 0 h 13"/>
                <a:gd name="T16" fmla="*/ 0 w 29"/>
                <a:gd name="T17" fmla="*/ 0 h 13"/>
                <a:gd name="T18" fmla="*/ 0 w 29"/>
                <a:gd name="T19" fmla="*/ 0 h 13"/>
                <a:gd name="T20" fmla="*/ 0 w 29"/>
                <a:gd name="T21" fmla="*/ 0 h 13"/>
                <a:gd name="T22" fmla="*/ 0 w 29"/>
                <a:gd name="T23" fmla="*/ 0 h 13"/>
                <a:gd name="T24" fmla="*/ 0 w 29"/>
                <a:gd name="T25" fmla="*/ 0 h 13"/>
                <a:gd name="T26" fmla="*/ 0 w 29"/>
                <a:gd name="T27" fmla="*/ 0 h 13"/>
                <a:gd name="T28" fmla="*/ 0 w 29"/>
                <a:gd name="T29" fmla="*/ 0 h 13"/>
                <a:gd name="T30" fmla="*/ 0 w 29"/>
                <a:gd name="T31" fmla="*/ 0 h 13"/>
                <a:gd name="T32" fmla="*/ 0 w 29"/>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3">
                  <a:moveTo>
                    <a:pt x="0" y="0"/>
                  </a:moveTo>
                  <a:lnTo>
                    <a:pt x="1" y="0"/>
                  </a:lnTo>
                  <a:lnTo>
                    <a:pt x="3" y="2"/>
                  </a:lnTo>
                  <a:lnTo>
                    <a:pt x="4" y="3"/>
                  </a:lnTo>
                  <a:lnTo>
                    <a:pt x="6" y="3"/>
                  </a:lnTo>
                  <a:lnTo>
                    <a:pt x="7" y="4"/>
                  </a:lnTo>
                  <a:lnTo>
                    <a:pt x="9" y="5"/>
                  </a:lnTo>
                  <a:lnTo>
                    <a:pt x="10" y="5"/>
                  </a:lnTo>
                  <a:lnTo>
                    <a:pt x="12" y="7"/>
                  </a:lnTo>
                  <a:lnTo>
                    <a:pt x="14" y="7"/>
                  </a:lnTo>
                  <a:lnTo>
                    <a:pt x="15" y="8"/>
                  </a:lnTo>
                  <a:lnTo>
                    <a:pt x="17" y="9"/>
                  </a:lnTo>
                  <a:lnTo>
                    <a:pt x="20" y="9"/>
                  </a:lnTo>
                  <a:lnTo>
                    <a:pt x="22" y="11"/>
                  </a:lnTo>
                  <a:lnTo>
                    <a:pt x="24" y="11"/>
                  </a:lnTo>
                  <a:lnTo>
                    <a:pt x="26" y="12"/>
                  </a:lnTo>
                  <a:lnTo>
                    <a:pt x="29" y="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1" name="Freeform 767"/>
            <p:cNvSpPr>
              <a:spLocks/>
            </p:cNvSpPr>
            <p:nvPr/>
          </p:nvSpPr>
          <p:spPr bwMode="auto">
            <a:xfrm>
              <a:off x="2493" y="2283"/>
              <a:ext cx="2" cy="7"/>
            </a:xfrm>
            <a:custGeom>
              <a:avLst/>
              <a:gdLst>
                <a:gd name="T0" fmla="*/ 0 w 7"/>
                <a:gd name="T1" fmla="*/ 0 h 26"/>
                <a:gd name="T2" fmla="*/ 0 w 7"/>
                <a:gd name="T3" fmla="*/ 0 h 26"/>
                <a:gd name="T4" fmla="*/ 0 w 7"/>
                <a:gd name="T5" fmla="*/ 0 h 26"/>
                <a:gd name="T6" fmla="*/ 0 60000 65536"/>
                <a:gd name="T7" fmla="*/ 0 60000 65536"/>
                <a:gd name="T8" fmla="*/ 0 60000 65536"/>
              </a:gdLst>
              <a:ahLst/>
              <a:cxnLst>
                <a:cxn ang="T6">
                  <a:pos x="T0" y="T1"/>
                </a:cxn>
                <a:cxn ang="T7">
                  <a:pos x="T2" y="T3"/>
                </a:cxn>
                <a:cxn ang="T8">
                  <a:pos x="T4" y="T5"/>
                </a:cxn>
              </a:cxnLst>
              <a:rect l="0" t="0" r="r" b="b"/>
              <a:pathLst>
                <a:path w="7" h="26">
                  <a:moveTo>
                    <a:pt x="7" y="26"/>
                  </a:moveTo>
                  <a:lnTo>
                    <a:pt x="7" y="9"/>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2" name="Freeform 768"/>
            <p:cNvSpPr>
              <a:spLocks/>
            </p:cNvSpPr>
            <p:nvPr/>
          </p:nvSpPr>
          <p:spPr bwMode="auto">
            <a:xfrm>
              <a:off x="2486" y="2280"/>
              <a:ext cx="7" cy="3"/>
            </a:xfrm>
            <a:custGeom>
              <a:avLst/>
              <a:gdLst>
                <a:gd name="T0" fmla="*/ 0 w 22"/>
                <a:gd name="T1" fmla="*/ 0 h 11"/>
                <a:gd name="T2" fmla="*/ 0 w 22"/>
                <a:gd name="T3" fmla="*/ 0 h 11"/>
                <a:gd name="T4" fmla="*/ 0 w 22"/>
                <a:gd name="T5" fmla="*/ 0 h 11"/>
                <a:gd name="T6" fmla="*/ 0 w 22"/>
                <a:gd name="T7" fmla="*/ 0 h 11"/>
                <a:gd name="T8" fmla="*/ 0 w 22"/>
                <a:gd name="T9" fmla="*/ 0 h 11"/>
                <a:gd name="T10" fmla="*/ 0 w 22"/>
                <a:gd name="T11" fmla="*/ 0 h 11"/>
                <a:gd name="T12" fmla="*/ 0 w 22"/>
                <a:gd name="T13" fmla="*/ 0 h 11"/>
                <a:gd name="T14" fmla="*/ 0 w 22"/>
                <a:gd name="T15" fmla="*/ 0 h 11"/>
                <a:gd name="T16" fmla="*/ 0 w 22"/>
                <a:gd name="T17" fmla="*/ 0 h 11"/>
                <a:gd name="T18" fmla="*/ 0 w 22"/>
                <a:gd name="T19" fmla="*/ 0 h 11"/>
                <a:gd name="T20" fmla="*/ 0 w 22"/>
                <a:gd name="T21" fmla="*/ 0 h 11"/>
                <a:gd name="T22" fmla="*/ 0 w 22"/>
                <a:gd name="T23" fmla="*/ 0 h 11"/>
                <a:gd name="T24" fmla="*/ 0 w 22"/>
                <a:gd name="T25" fmla="*/ 0 h 11"/>
                <a:gd name="T26" fmla="*/ 0 w 22"/>
                <a:gd name="T27" fmla="*/ 0 h 11"/>
                <a:gd name="T28" fmla="*/ 0 w 22"/>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11">
                  <a:moveTo>
                    <a:pt x="22" y="11"/>
                  </a:moveTo>
                  <a:lnTo>
                    <a:pt x="21" y="10"/>
                  </a:lnTo>
                  <a:lnTo>
                    <a:pt x="20" y="10"/>
                  </a:lnTo>
                  <a:lnTo>
                    <a:pt x="18" y="10"/>
                  </a:lnTo>
                  <a:lnTo>
                    <a:pt x="17" y="9"/>
                  </a:lnTo>
                  <a:lnTo>
                    <a:pt x="16" y="9"/>
                  </a:lnTo>
                  <a:lnTo>
                    <a:pt x="15" y="8"/>
                  </a:lnTo>
                  <a:lnTo>
                    <a:pt x="13" y="8"/>
                  </a:lnTo>
                  <a:lnTo>
                    <a:pt x="12" y="6"/>
                  </a:lnTo>
                  <a:lnTo>
                    <a:pt x="10" y="5"/>
                  </a:lnTo>
                  <a:lnTo>
                    <a:pt x="8" y="4"/>
                  </a:lnTo>
                  <a:lnTo>
                    <a:pt x="6" y="4"/>
                  </a:lnTo>
                  <a:lnTo>
                    <a:pt x="4" y="2"/>
                  </a:lnTo>
                  <a:lnTo>
                    <a:pt x="2"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3" name="Line 769"/>
            <p:cNvSpPr>
              <a:spLocks noChangeShapeType="1"/>
            </p:cNvSpPr>
            <p:nvPr/>
          </p:nvSpPr>
          <p:spPr bwMode="auto">
            <a:xfrm>
              <a:off x="2486" y="228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4" name="Freeform 770"/>
            <p:cNvSpPr>
              <a:spLocks/>
            </p:cNvSpPr>
            <p:nvPr/>
          </p:nvSpPr>
          <p:spPr bwMode="auto">
            <a:xfrm>
              <a:off x="2480" y="2277"/>
              <a:ext cx="5" cy="3"/>
            </a:xfrm>
            <a:custGeom>
              <a:avLst/>
              <a:gdLst>
                <a:gd name="T0" fmla="*/ 0 w 18"/>
                <a:gd name="T1" fmla="*/ 0 h 12"/>
                <a:gd name="T2" fmla="*/ 0 w 18"/>
                <a:gd name="T3" fmla="*/ 0 h 12"/>
                <a:gd name="T4" fmla="*/ 0 w 18"/>
                <a:gd name="T5" fmla="*/ 0 h 12"/>
                <a:gd name="T6" fmla="*/ 0 w 18"/>
                <a:gd name="T7" fmla="*/ 0 h 12"/>
                <a:gd name="T8" fmla="*/ 0 w 18"/>
                <a:gd name="T9" fmla="*/ 0 h 12"/>
                <a:gd name="T10" fmla="*/ 0 w 18"/>
                <a:gd name="T11" fmla="*/ 0 h 12"/>
                <a:gd name="T12" fmla="*/ 0 w 18"/>
                <a:gd name="T13" fmla="*/ 0 h 12"/>
                <a:gd name="T14" fmla="*/ 0 w 18"/>
                <a:gd name="T15" fmla="*/ 0 h 12"/>
                <a:gd name="T16" fmla="*/ 0 w 18"/>
                <a:gd name="T17" fmla="*/ 0 h 12"/>
                <a:gd name="T18" fmla="*/ 0 w 18"/>
                <a:gd name="T19" fmla="*/ 0 h 12"/>
                <a:gd name="T20" fmla="*/ 0 w 18"/>
                <a:gd name="T21" fmla="*/ 0 h 12"/>
                <a:gd name="T22" fmla="*/ 0 w 18"/>
                <a:gd name="T23" fmla="*/ 0 h 12"/>
                <a:gd name="T24" fmla="*/ 0 w 18"/>
                <a:gd name="T25" fmla="*/ 0 h 12"/>
                <a:gd name="T26" fmla="*/ 0 w 18"/>
                <a:gd name="T27" fmla="*/ 0 h 12"/>
                <a:gd name="T28" fmla="*/ 0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2">
                  <a:moveTo>
                    <a:pt x="18" y="12"/>
                  </a:moveTo>
                  <a:lnTo>
                    <a:pt x="17" y="10"/>
                  </a:lnTo>
                  <a:lnTo>
                    <a:pt x="16" y="9"/>
                  </a:lnTo>
                  <a:lnTo>
                    <a:pt x="15" y="9"/>
                  </a:lnTo>
                  <a:lnTo>
                    <a:pt x="14" y="8"/>
                  </a:lnTo>
                  <a:lnTo>
                    <a:pt x="13" y="8"/>
                  </a:lnTo>
                  <a:lnTo>
                    <a:pt x="12" y="6"/>
                  </a:lnTo>
                  <a:lnTo>
                    <a:pt x="10" y="6"/>
                  </a:lnTo>
                  <a:lnTo>
                    <a:pt x="9" y="5"/>
                  </a:lnTo>
                  <a:lnTo>
                    <a:pt x="8" y="5"/>
                  </a:lnTo>
                  <a:lnTo>
                    <a:pt x="7" y="4"/>
                  </a:lnTo>
                  <a:lnTo>
                    <a:pt x="6" y="4"/>
                  </a:lnTo>
                  <a:lnTo>
                    <a:pt x="5" y="3"/>
                  </a:lnTo>
                  <a:lnTo>
                    <a:pt x="4" y="3"/>
                  </a:lnTo>
                  <a:lnTo>
                    <a:pt x="3" y="1"/>
                  </a:lnTo>
                  <a:lnTo>
                    <a:pt x="2"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5" name="Line 771"/>
            <p:cNvSpPr>
              <a:spLocks noChangeShapeType="1"/>
            </p:cNvSpPr>
            <p:nvPr/>
          </p:nvSpPr>
          <p:spPr bwMode="auto">
            <a:xfrm flipH="1">
              <a:off x="2473" y="2277"/>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6" name="Freeform 772"/>
            <p:cNvSpPr>
              <a:spLocks/>
            </p:cNvSpPr>
            <p:nvPr/>
          </p:nvSpPr>
          <p:spPr bwMode="auto">
            <a:xfrm>
              <a:off x="2473" y="2279"/>
              <a:ext cx="12" cy="7"/>
            </a:xfrm>
            <a:custGeom>
              <a:avLst/>
              <a:gdLst>
                <a:gd name="T0" fmla="*/ 0 w 38"/>
                <a:gd name="T1" fmla="*/ 0 h 27"/>
                <a:gd name="T2" fmla="*/ 0 w 38"/>
                <a:gd name="T3" fmla="*/ 0 h 27"/>
                <a:gd name="T4" fmla="*/ 0 w 38"/>
                <a:gd name="T5" fmla="*/ 0 h 27"/>
                <a:gd name="T6" fmla="*/ 0 w 38"/>
                <a:gd name="T7" fmla="*/ 0 h 27"/>
                <a:gd name="T8" fmla="*/ 0 w 38"/>
                <a:gd name="T9" fmla="*/ 0 h 27"/>
                <a:gd name="T10" fmla="*/ 0 w 38"/>
                <a:gd name="T11" fmla="*/ 0 h 27"/>
                <a:gd name="T12" fmla="*/ 0 w 38"/>
                <a:gd name="T13" fmla="*/ 0 h 27"/>
                <a:gd name="T14" fmla="*/ 0 w 38"/>
                <a:gd name="T15" fmla="*/ 0 h 27"/>
                <a:gd name="T16" fmla="*/ 0 w 38"/>
                <a:gd name="T17" fmla="*/ 0 h 27"/>
                <a:gd name="T18" fmla="*/ 0 w 38"/>
                <a:gd name="T19" fmla="*/ 0 h 27"/>
                <a:gd name="T20" fmla="*/ 0 w 38"/>
                <a:gd name="T21" fmla="*/ 0 h 27"/>
                <a:gd name="T22" fmla="*/ 0 w 38"/>
                <a:gd name="T23" fmla="*/ 0 h 27"/>
                <a:gd name="T24" fmla="*/ 0 w 38"/>
                <a:gd name="T25" fmla="*/ 0 h 27"/>
                <a:gd name="T26" fmla="*/ 0 w 38"/>
                <a:gd name="T27" fmla="*/ 0 h 27"/>
                <a:gd name="T28" fmla="*/ 0 w 38"/>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27">
                  <a:moveTo>
                    <a:pt x="0" y="0"/>
                  </a:moveTo>
                  <a:lnTo>
                    <a:pt x="1" y="1"/>
                  </a:lnTo>
                  <a:lnTo>
                    <a:pt x="2" y="1"/>
                  </a:lnTo>
                  <a:lnTo>
                    <a:pt x="3" y="3"/>
                  </a:lnTo>
                  <a:lnTo>
                    <a:pt x="4" y="5"/>
                  </a:lnTo>
                  <a:lnTo>
                    <a:pt x="6" y="6"/>
                  </a:lnTo>
                  <a:lnTo>
                    <a:pt x="8" y="8"/>
                  </a:lnTo>
                  <a:lnTo>
                    <a:pt x="11" y="10"/>
                  </a:lnTo>
                  <a:lnTo>
                    <a:pt x="13" y="12"/>
                  </a:lnTo>
                  <a:lnTo>
                    <a:pt x="16" y="14"/>
                  </a:lnTo>
                  <a:lnTo>
                    <a:pt x="20" y="17"/>
                  </a:lnTo>
                  <a:lnTo>
                    <a:pt x="24" y="19"/>
                  </a:lnTo>
                  <a:lnTo>
                    <a:pt x="28" y="22"/>
                  </a:lnTo>
                  <a:lnTo>
                    <a:pt x="33" y="24"/>
                  </a:lnTo>
                  <a:lnTo>
                    <a:pt x="38" y="2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697" name="Line 773"/>
            <p:cNvSpPr>
              <a:spLocks noChangeShapeType="1"/>
            </p:cNvSpPr>
            <p:nvPr/>
          </p:nvSpPr>
          <p:spPr bwMode="auto">
            <a:xfrm flipV="1">
              <a:off x="2485" y="2280"/>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8" name="Line 774"/>
            <p:cNvSpPr>
              <a:spLocks noChangeShapeType="1"/>
            </p:cNvSpPr>
            <p:nvPr/>
          </p:nvSpPr>
          <p:spPr bwMode="auto">
            <a:xfrm>
              <a:off x="2984" y="2278"/>
              <a:ext cx="30" cy="8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9" name="Line 775"/>
            <p:cNvSpPr>
              <a:spLocks noChangeShapeType="1"/>
            </p:cNvSpPr>
            <p:nvPr/>
          </p:nvSpPr>
          <p:spPr bwMode="auto">
            <a:xfrm>
              <a:off x="2646" y="2226"/>
              <a:ext cx="2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00" name="Freeform 776"/>
            <p:cNvSpPr>
              <a:spLocks/>
            </p:cNvSpPr>
            <p:nvPr/>
          </p:nvSpPr>
          <p:spPr bwMode="auto">
            <a:xfrm>
              <a:off x="2946" y="2237"/>
              <a:ext cx="8" cy="5"/>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w 24"/>
                <a:gd name="T27" fmla="*/ 0 h 21"/>
                <a:gd name="T28" fmla="*/ 0 w 24"/>
                <a:gd name="T29" fmla="*/ 0 h 21"/>
                <a:gd name="T30" fmla="*/ 0 w 24"/>
                <a:gd name="T31" fmla="*/ 0 h 21"/>
                <a:gd name="T32" fmla="*/ 0 w 24"/>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1">
                  <a:moveTo>
                    <a:pt x="0" y="21"/>
                  </a:moveTo>
                  <a:lnTo>
                    <a:pt x="2" y="20"/>
                  </a:lnTo>
                  <a:lnTo>
                    <a:pt x="3" y="20"/>
                  </a:lnTo>
                  <a:lnTo>
                    <a:pt x="4" y="20"/>
                  </a:lnTo>
                  <a:lnTo>
                    <a:pt x="6" y="18"/>
                  </a:lnTo>
                  <a:lnTo>
                    <a:pt x="7" y="18"/>
                  </a:lnTo>
                  <a:lnTo>
                    <a:pt x="8" y="17"/>
                  </a:lnTo>
                  <a:lnTo>
                    <a:pt x="10" y="16"/>
                  </a:lnTo>
                  <a:lnTo>
                    <a:pt x="11" y="14"/>
                  </a:lnTo>
                  <a:lnTo>
                    <a:pt x="13" y="13"/>
                  </a:lnTo>
                  <a:lnTo>
                    <a:pt x="14" y="12"/>
                  </a:lnTo>
                  <a:lnTo>
                    <a:pt x="16" y="11"/>
                  </a:lnTo>
                  <a:lnTo>
                    <a:pt x="17" y="9"/>
                  </a:lnTo>
                  <a:lnTo>
                    <a:pt x="19" y="7"/>
                  </a:lnTo>
                  <a:lnTo>
                    <a:pt x="20" y="4"/>
                  </a:lnTo>
                  <a:lnTo>
                    <a:pt x="22" y="2"/>
                  </a:lnTo>
                  <a:lnTo>
                    <a:pt x="2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1" name="Freeform 777"/>
            <p:cNvSpPr>
              <a:spLocks/>
            </p:cNvSpPr>
            <p:nvPr/>
          </p:nvSpPr>
          <p:spPr bwMode="auto">
            <a:xfrm>
              <a:off x="2954" y="2169"/>
              <a:ext cx="43" cy="68"/>
            </a:xfrm>
            <a:custGeom>
              <a:avLst/>
              <a:gdLst>
                <a:gd name="T0" fmla="*/ 0 w 140"/>
                <a:gd name="T1" fmla="*/ 1 h 271"/>
                <a:gd name="T2" fmla="*/ 0 w 140"/>
                <a:gd name="T3" fmla="*/ 1 h 271"/>
                <a:gd name="T4" fmla="*/ 0 w 140"/>
                <a:gd name="T5" fmla="*/ 1 h 271"/>
                <a:gd name="T6" fmla="*/ 0 w 140"/>
                <a:gd name="T7" fmla="*/ 1 h 271"/>
                <a:gd name="T8" fmla="*/ 0 w 140"/>
                <a:gd name="T9" fmla="*/ 1 h 271"/>
                <a:gd name="T10" fmla="*/ 0 w 140"/>
                <a:gd name="T11" fmla="*/ 1 h 271"/>
                <a:gd name="T12" fmla="*/ 1 w 140"/>
                <a:gd name="T13" fmla="*/ 1 h 271"/>
                <a:gd name="T14" fmla="*/ 1 w 140"/>
                <a:gd name="T15" fmla="*/ 1 h 271"/>
                <a:gd name="T16" fmla="*/ 1 w 140"/>
                <a:gd name="T17" fmla="*/ 1 h 271"/>
                <a:gd name="T18" fmla="*/ 1 w 140"/>
                <a:gd name="T19" fmla="*/ 1 h 271"/>
                <a:gd name="T20" fmla="*/ 1 w 140"/>
                <a:gd name="T21" fmla="*/ 0 h 271"/>
                <a:gd name="T22" fmla="*/ 1 w 140"/>
                <a:gd name="T23" fmla="*/ 0 h 271"/>
                <a:gd name="T24" fmla="*/ 1 w 140"/>
                <a:gd name="T25" fmla="*/ 0 h 271"/>
                <a:gd name="T26" fmla="*/ 1 w 140"/>
                <a:gd name="T27" fmla="*/ 0 h 271"/>
                <a:gd name="T28" fmla="*/ 1 w 140"/>
                <a:gd name="T29" fmla="*/ 0 h 271"/>
                <a:gd name="T30" fmla="*/ 1 w 140"/>
                <a:gd name="T31" fmla="*/ 0 h 271"/>
                <a:gd name="T32" fmla="*/ 1 w 140"/>
                <a:gd name="T33" fmla="*/ 0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71">
                  <a:moveTo>
                    <a:pt x="0" y="271"/>
                  </a:moveTo>
                  <a:lnTo>
                    <a:pt x="3" y="264"/>
                  </a:lnTo>
                  <a:lnTo>
                    <a:pt x="9" y="253"/>
                  </a:lnTo>
                  <a:lnTo>
                    <a:pt x="17" y="238"/>
                  </a:lnTo>
                  <a:lnTo>
                    <a:pt x="26" y="219"/>
                  </a:lnTo>
                  <a:lnTo>
                    <a:pt x="37" y="198"/>
                  </a:lnTo>
                  <a:lnTo>
                    <a:pt x="48" y="175"/>
                  </a:lnTo>
                  <a:lnTo>
                    <a:pt x="61" y="152"/>
                  </a:lnTo>
                  <a:lnTo>
                    <a:pt x="74" y="127"/>
                  </a:lnTo>
                  <a:lnTo>
                    <a:pt x="86" y="103"/>
                  </a:lnTo>
                  <a:lnTo>
                    <a:pt x="98" y="80"/>
                  </a:lnTo>
                  <a:lnTo>
                    <a:pt x="109" y="58"/>
                  </a:lnTo>
                  <a:lnTo>
                    <a:pt x="119" y="39"/>
                  </a:lnTo>
                  <a:lnTo>
                    <a:pt x="127" y="23"/>
                  </a:lnTo>
                  <a:lnTo>
                    <a:pt x="134" y="10"/>
                  </a:lnTo>
                  <a:lnTo>
                    <a:pt x="138" y="3"/>
                  </a:lnTo>
                  <a:lnTo>
                    <a:pt x="14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2" name="Freeform 778"/>
            <p:cNvSpPr>
              <a:spLocks/>
            </p:cNvSpPr>
            <p:nvPr/>
          </p:nvSpPr>
          <p:spPr bwMode="auto">
            <a:xfrm>
              <a:off x="2997" y="2164"/>
              <a:ext cx="7" cy="5"/>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w 24"/>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2">
                  <a:moveTo>
                    <a:pt x="0" y="22"/>
                  </a:moveTo>
                  <a:lnTo>
                    <a:pt x="0" y="21"/>
                  </a:lnTo>
                  <a:lnTo>
                    <a:pt x="1" y="20"/>
                  </a:lnTo>
                  <a:lnTo>
                    <a:pt x="1" y="18"/>
                  </a:lnTo>
                  <a:lnTo>
                    <a:pt x="2" y="17"/>
                  </a:lnTo>
                  <a:lnTo>
                    <a:pt x="3" y="14"/>
                  </a:lnTo>
                  <a:lnTo>
                    <a:pt x="5" y="13"/>
                  </a:lnTo>
                  <a:lnTo>
                    <a:pt x="6" y="11"/>
                  </a:lnTo>
                  <a:lnTo>
                    <a:pt x="8" y="8"/>
                  </a:lnTo>
                  <a:lnTo>
                    <a:pt x="10" y="7"/>
                  </a:lnTo>
                  <a:lnTo>
                    <a:pt x="12" y="4"/>
                  </a:lnTo>
                  <a:lnTo>
                    <a:pt x="14" y="3"/>
                  </a:lnTo>
                  <a:lnTo>
                    <a:pt x="16" y="2"/>
                  </a:lnTo>
                  <a:lnTo>
                    <a:pt x="18" y="0"/>
                  </a:lnTo>
                  <a:lnTo>
                    <a:pt x="21" y="0"/>
                  </a:lnTo>
                  <a:lnTo>
                    <a:pt x="2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3" name="Freeform 779"/>
            <p:cNvSpPr>
              <a:spLocks/>
            </p:cNvSpPr>
            <p:nvPr/>
          </p:nvSpPr>
          <p:spPr bwMode="auto">
            <a:xfrm>
              <a:off x="3001" y="2164"/>
              <a:ext cx="19" cy="86"/>
            </a:xfrm>
            <a:custGeom>
              <a:avLst/>
              <a:gdLst>
                <a:gd name="T0" fmla="*/ 0 w 62"/>
                <a:gd name="T1" fmla="*/ 0 h 347"/>
                <a:gd name="T2" fmla="*/ 1 w 62"/>
                <a:gd name="T3" fmla="*/ 0 h 347"/>
                <a:gd name="T4" fmla="*/ 0 w 62"/>
                <a:gd name="T5" fmla="*/ 1 h 347"/>
                <a:gd name="T6" fmla="*/ 0 60000 65536"/>
                <a:gd name="T7" fmla="*/ 0 60000 65536"/>
                <a:gd name="T8" fmla="*/ 0 60000 65536"/>
              </a:gdLst>
              <a:ahLst/>
              <a:cxnLst>
                <a:cxn ang="T6">
                  <a:pos x="T0" y="T1"/>
                </a:cxn>
                <a:cxn ang="T7">
                  <a:pos x="T2" y="T3"/>
                </a:cxn>
                <a:cxn ang="T8">
                  <a:pos x="T4" y="T5"/>
                </a:cxn>
              </a:cxnLst>
              <a:rect l="0" t="0" r="r" b="b"/>
              <a:pathLst>
                <a:path w="62" h="347">
                  <a:moveTo>
                    <a:pt x="11" y="0"/>
                  </a:moveTo>
                  <a:lnTo>
                    <a:pt x="62" y="0"/>
                  </a:lnTo>
                  <a:lnTo>
                    <a:pt x="0" y="34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4" name="Freeform 780"/>
            <p:cNvSpPr>
              <a:spLocks/>
            </p:cNvSpPr>
            <p:nvPr/>
          </p:nvSpPr>
          <p:spPr bwMode="auto">
            <a:xfrm>
              <a:off x="2964" y="2278"/>
              <a:ext cx="18" cy="2"/>
            </a:xfrm>
            <a:custGeom>
              <a:avLst/>
              <a:gdLst>
                <a:gd name="T0" fmla="*/ 1 w 60"/>
                <a:gd name="T1" fmla="*/ 0 h 6"/>
                <a:gd name="T2" fmla="*/ 1 w 60"/>
                <a:gd name="T3" fmla="*/ 0 h 6"/>
                <a:gd name="T4" fmla="*/ 1 w 60"/>
                <a:gd name="T5" fmla="*/ 0 h 6"/>
                <a:gd name="T6" fmla="*/ 0 w 60"/>
                <a:gd name="T7" fmla="*/ 0 h 6"/>
                <a:gd name="T8" fmla="*/ 0 w 60"/>
                <a:gd name="T9" fmla="*/ 0 h 6"/>
                <a:gd name="T10" fmla="*/ 0 w 60"/>
                <a:gd name="T11" fmla="*/ 0 h 6"/>
                <a:gd name="T12" fmla="*/ 0 w 60"/>
                <a:gd name="T13" fmla="*/ 0 h 6"/>
                <a:gd name="T14" fmla="*/ 0 w 60"/>
                <a:gd name="T15" fmla="*/ 0 h 6"/>
                <a:gd name="T16" fmla="*/ 0 w 60"/>
                <a:gd name="T17" fmla="*/ 0 h 6"/>
                <a:gd name="T18" fmla="*/ 0 w 60"/>
                <a:gd name="T19" fmla="*/ 0 h 6"/>
                <a:gd name="T20" fmla="*/ 0 w 60"/>
                <a:gd name="T21" fmla="*/ 0 h 6"/>
                <a:gd name="T22" fmla="*/ 0 w 60"/>
                <a:gd name="T23" fmla="*/ 0 h 6"/>
                <a:gd name="T24" fmla="*/ 0 w 60"/>
                <a:gd name="T25" fmla="*/ 0 h 6"/>
                <a:gd name="T26" fmla="*/ 0 w 60"/>
                <a:gd name="T27" fmla="*/ 0 h 6"/>
                <a:gd name="T28" fmla="*/ 0 w 60"/>
                <a:gd name="T29" fmla="*/ 0 h 6"/>
                <a:gd name="T30" fmla="*/ 0 w 60"/>
                <a:gd name="T31" fmla="*/ 0 h 6"/>
                <a:gd name="T32" fmla="*/ 0 w 6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
                  <a:moveTo>
                    <a:pt x="60" y="0"/>
                  </a:moveTo>
                  <a:lnTo>
                    <a:pt x="55" y="0"/>
                  </a:lnTo>
                  <a:lnTo>
                    <a:pt x="50" y="0"/>
                  </a:lnTo>
                  <a:lnTo>
                    <a:pt x="45" y="0"/>
                  </a:lnTo>
                  <a:lnTo>
                    <a:pt x="40" y="0"/>
                  </a:lnTo>
                  <a:lnTo>
                    <a:pt x="35" y="1"/>
                  </a:lnTo>
                  <a:lnTo>
                    <a:pt x="30" y="1"/>
                  </a:lnTo>
                  <a:lnTo>
                    <a:pt x="25" y="2"/>
                  </a:lnTo>
                  <a:lnTo>
                    <a:pt x="20" y="2"/>
                  </a:lnTo>
                  <a:lnTo>
                    <a:pt x="15" y="2"/>
                  </a:lnTo>
                  <a:lnTo>
                    <a:pt x="12" y="4"/>
                  </a:lnTo>
                  <a:lnTo>
                    <a:pt x="8" y="4"/>
                  </a:lnTo>
                  <a:lnTo>
                    <a:pt x="5" y="5"/>
                  </a:lnTo>
                  <a:lnTo>
                    <a:pt x="3" y="5"/>
                  </a:lnTo>
                  <a:lnTo>
                    <a:pt x="1" y="5"/>
                  </a:lnTo>
                  <a:lnTo>
                    <a:pt x="0" y="5"/>
                  </a:lnTo>
                  <a:lnTo>
                    <a:pt x="0"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5" name="Freeform 781"/>
            <p:cNvSpPr>
              <a:spLocks/>
            </p:cNvSpPr>
            <p:nvPr/>
          </p:nvSpPr>
          <p:spPr bwMode="auto">
            <a:xfrm>
              <a:off x="2876" y="2280"/>
              <a:ext cx="88" cy="15"/>
            </a:xfrm>
            <a:custGeom>
              <a:avLst/>
              <a:gdLst>
                <a:gd name="T0" fmla="*/ 2 w 286"/>
                <a:gd name="T1" fmla="*/ 0 h 61"/>
                <a:gd name="T2" fmla="*/ 2 w 286"/>
                <a:gd name="T3" fmla="*/ 0 h 61"/>
                <a:gd name="T4" fmla="*/ 2 w 286"/>
                <a:gd name="T5" fmla="*/ 0 h 61"/>
                <a:gd name="T6" fmla="*/ 2 w 286"/>
                <a:gd name="T7" fmla="*/ 0 h 61"/>
                <a:gd name="T8" fmla="*/ 2 w 286"/>
                <a:gd name="T9" fmla="*/ 0 h 61"/>
                <a:gd name="T10" fmla="*/ 2 w 286"/>
                <a:gd name="T11" fmla="*/ 0 h 61"/>
                <a:gd name="T12" fmla="*/ 1 w 286"/>
                <a:gd name="T13" fmla="*/ 0 h 61"/>
                <a:gd name="T14" fmla="*/ 1 w 286"/>
                <a:gd name="T15" fmla="*/ 0 h 61"/>
                <a:gd name="T16" fmla="*/ 1 w 286"/>
                <a:gd name="T17" fmla="*/ 0 h 61"/>
                <a:gd name="T18" fmla="*/ 1 w 286"/>
                <a:gd name="T19" fmla="*/ 0 h 61"/>
                <a:gd name="T20" fmla="*/ 1 w 286"/>
                <a:gd name="T21" fmla="*/ 0 h 61"/>
                <a:gd name="T22" fmla="*/ 1 w 286"/>
                <a:gd name="T23" fmla="*/ 0 h 61"/>
                <a:gd name="T24" fmla="*/ 0 w 286"/>
                <a:gd name="T25" fmla="*/ 0 h 61"/>
                <a:gd name="T26" fmla="*/ 0 w 286"/>
                <a:gd name="T27" fmla="*/ 0 h 61"/>
                <a:gd name="T28" fmla="*/ 0 w 286"/>
                <a:gd name="T29" fmla="*/ 0 h 61"/>
                <a:gd name="T30" fmla="*/ 0 w 286"/>
                <a:gd name="T31" fmla="*/ 0 h 61"/>
                <a:gd name="T32" fmla="*/ 0 w 28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6" h="61">
                  <a:moveTo>
                    <a:pt x="286" y="0"/>
                  </a:moveTo>
                  <a:lnTo>
                    <a:pt x="259" y="8"/>
                  </a:lnTo>
                  <a:lnTo>
                    <a:pt x="235" y="16"/>
                  </a:lnTo>
                  <a:lnTo>
                    <a:pt x="210" y="22"/>
                  </a:lnTo>
                  <a:lnTo>
                    <a:pt x="187" y="29"/>
                  </a:lnTo>
                  <a:lnTo>
                    <a:pt x="166" y="34"/>
                  </a:lnTo>
                  <a:lnTo>
                    <a:pt x="144" y="39"/>
                  </a:lnTo>
                  <a:lnTo>
                    <a:pt x="125" y="43"/>
                  </a:lnTo>
                  <a:lnTo>
                    <a:pt x="105" y="46"/>
                  </a:lnTo>
                  <a:lnTo>
                    <a:pt x="88" y="49"/>
                  </a:lnTo>
                  <a:lnTo>
                    <a:pt x="71" y="52"/>
                  </a:lnTo>
                  <a:lnTo>
                    <a:pt x="56" y="54"/>
                  </a:lnTo>
                  <a:lnTo>
                    <a:pt x="43" y="55"/>
                  </a:lnTo>
                  <a:lnTo>
                    <a:pt x="29" y="58"/>
                  </a:lnTo>
                  <a:lnTo>
                    <a:pt x="18" y="58"/>
                  </a:lnTo>
                  <a:lnTo>
                    <a:pt x="8" y="59"/>
                  </a:lnTo>
                  <a:lnTo>
                    <a:pt x="0" y="6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6" name="Line 782"/>
            <p:cNvSpPr>
              <a:spLocks noChangeShapeType="1"/>
            </p:cNvSpPr>
            <p:nvPr/>
          </p:nvSpPr>
          <p:spPr bwMode="auto">
            <a:xfrm flipH="1">
              <a:off x="2533" y="2295"/>
              <a:ext cx="3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07" name="Freeform 783"/>
            <p:cNvSpPr>
              <a:spLocks/>
            </p:cNvSpPr>
            <p:nvPr/>
          </p:nvSpPr>
          <p:spPr bwMode="auto">
            <a:xfrm>
              <a:off x="2478" y="2287"/>
              <a:ext cx="55" cy="8"/>
            </a:xfrm>
            <a:custGeom>
              <a:avLst/>
              <a:gdLst>
                <a:gd name="T0" fmla="*/ 2 w 177"/>
                <a:gd name="T1" fmla="*/ 0 h 32"/>
                <a:gd name="T2" fmla="*/ 2 w 177"/>
                <a:gd name="T3" fmla="*/ 0 h 32"/>
                <a:gd name="T4" fmla="*/ 2 w 177"/>
                <a:gd name="T5" fmla="*/ 0 h 32"/>
                <a:gd name="T6" fmla="*/ 2 w 177"/>
                <a:gd name="T7" fmla="*/ 0 h 32"/>
                <a:gd name="T8" fmla="*/ 2 w 177"/>
                <a:gd name="T9" fmla="*/ 0 h 32"/>
                <a:gd name="T10" fmla="*/ 1 w 177"/>
                <a:gd name="T11" fmla="*/ 0 h 32"/>
                <a:gd name="T12" fmla="*/ 1 w 177"/>
                <a:gd name="T13" fmla="*/ 0 h 32"/>
                <a:gd name="T14" fmla="*/ 1 w 177"/>
                <a:gd name="T15" fmla="*/ 0 h 32"/>
                <a:gd name="T16" fmla="*/ 1 w 177"/>
                <a:gd name="T17" fmla="*/ 0 h 32"/>
                <a:gd name="T18" fmla="*/ 1 w 177"/>
                <a:gd name="T19" fmla="*/ 0 h 32"/>
                <a:gd name="T20" fmla="*/ 1 w 177"/>
                <a:gd name="T21" fmla="*/ 0 h 32"/>
                <a:gd name="T22" fmla="*/ 1 w 177"/>
                <a:gd name="T23" fmla="*/ 0 h 32"/>
                <a:gd name="T24" fmla="*/ 1 w 177"/>
                <a:gd name="T25" fmla="*/ 0 h 32"/>
                <a:gd name="T26" fmla="*/ 0 w 177"/>
                <a:gd name="T27" fmla="*/ 0 h 32"/>
                <a:gd name="T28" fmla="*/ 0 w 177"/>
                <a:gd name="T29" fmla="*/ 0 h 32"/>
                <a:gd name="T30" fmla="*/ 0 w 177"/>
                <a:gd name="T31" fmla="*/ 0 h 32"/>
                <a:gd name="T32" fmla="*/ 0 w 177"/>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32">
                  <a:moveTo>
                    <a:pt x="177" y="32"/>
                  </a:moveTo>
                  <a:lnTo>
                    <a:pt x="175" y="32"/>
                  </a:lnTo>
                  <a:lnTo>
                    <a:pt x="172" y="32"/>
                  </a:lnTo>
                  <a:lnTo>
                    <a:pt x="166" y="32"/>
                  </a:lnTo>
                  <a:lnTo>
                    <a:pt x="158" y="30"/>
                  </a:lnTo>
                  <a:lnTo>
                    <a:pt x="149" y="30"/>
                  </a:lnTo>
                  <a:lnTo>
                    <a:pt x="139" y="30"/>
                  </a:lnTo>
                  <a:lnTo>
                    <a:pt x="127" y="29"/>
                  </a:lnTo>
                  <a:lnTo>
                    <a:pt x="114" y="28"/>
                  </a:lnTo>
                  <a:lnTo>
                    <a:pt x="100" y="26"/>
                  </a:lnTo>
                  <a:lnTo>
                    <a:pt x="86" y="24"/>
                  </a:lnTo>
                  <a:lnTo>
                    <a:pt x="71" y="21"/>
                  </a:lnTo>
                  <a:lnTo>
                    <a:pt x="57" y="19"/>
                  </a:lnTo>
                  <a:lnTo>
                    <a:pt x="41" y="15"/>
                  </a:lnTo>
                  <a:lnTo>
                    <a:pt x="27" y="10"/>
                  </a:lnTo>
                  <a:lnTo>
                    <a:pt x="13" y="5"/>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8" name="Freeform 784"/>
            <p:cNvSpPr>
              <a:spLocks/>
            </p:cNvSpPr>
            <p:nvPr/>
          </p:nvSpPr>
          <p:spPr bwMode="auto">
            <a:xfrm>
              <a:off x="2443" y="2263"/>
              <a:ext cx="35" cy="24"/>
            </a:xfrm>
            <a:custGeom>
              <a:avLst/>
              <a:gdLst>
                <a:gd name="T0" fmla="*/ 1 w 112"/>
                <a:gd name="T1" fmla="*/ 1 h 96"/>
                <a:gd name="T2" fmla="*/ 1 w 112"/>
                <a:gd name="T3" fmla="*/ 1 h 96"/>
                <a:gd name="T4" fmla="*/ 1 w 112"/>
                <a:gd name="T5" fmla="*/ 0 h 96"/>
                <a:gd name="T6" fmla="*/ 1 w 112"/>
                <a:gd name="T7" fmla="*/ 0 h 96"/>
                <a:gd name="T8" fmla="*/ 1 w 112"/>
                <a:gd name="T9" fmla="*/ 0 h 96"/>
                <a:gd name="T10" fmla="*/ 1 w 112"/>
                <a:gd name="T11" fmla="*/ 0 h 96"/>
                <a:gd name="T12" fmla="*/ 0 w 112"/>
                <a:gd name="T13" fmla="*/ 0 h 96"/>
                <a:gd name="T14" fmla="*/ 0 w 112"/>
                <a:gd name="T15" fmla="*/ 0 h 96"/>
                <a:gd name="T16" fmla="*/ 0 w 112"/>
                <a:gd name="T17" fmla="*/ 0 h 96"/>
                <a:gd name="T18" fmla="*/ 0 w 112"/>
                <a:gd name="T19" fmla="*/ 0 h 96"/>
                <a:gd name="T20" fmla="*/ 0 w 112"/>
                <a:gd name="T21" fmla="*/ 0 h 96"/>
                <a:gd name="T22" fmla="*/ 0 w 112"/>
                <a:gd name="T23" fmla="*/ 0 h 96"/>
                <a:gd name="T24" fmla="*/ 0 w 112"/>
                <a:gd name="T25" fmla="*/ 0 h 96"/>
                <a:gd name="T26" fmla="*/ 0 w 112"/>
                <a:gd name="T27" fmla="*/ 0 h 96"/>
                <a:gd name="T28" fmla="*/ 0 w 112"/>
                <a:gd name="T29" fmla="*/ 0 h 96"/>
                <a:gd name="T30" fmla="*/ 0 w 112"/>
                <a:gd name="T31" fmla="*/ 0 h 96"/>
                <a:gd name="T32" fmla="*/ 0 w 112"/>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96">
                  <a:moveTo>
                    <a:pt x="112" y="96"/>
                  </a:moveTo>
                  <a:lnTo>
                    <a:pt x="98" y="88"/>
                  </a:lnTo>
                  <a:lnTo>
                    <a:pt x="86" y="81"/>
                  </a:lnTo>
                  <a:lnTo>
                    <a:pt x="73" y="75"/>
                  </a:lnTo>
                  <a:lnTo>
                    <a:pt x="62" y="69"/>
                  </a:lnTo>
                  <a:lnTo>
                    <a:pt x="52" y="62"/>
                  </a:lnTo>
                  <a:lnTo>
                    <a:pt x="43" y="56"/>
                  </a:lnTo>
                  <a:lnTo>
                    <a:pt x="34" y="51"/>
                  </a:lnTo>
                  <a:lnTo>
                    <a:pt x="27" y="44"/>
                  </a:lnTo>
                  <a:lnTo>
                    <a:pt x="21" y="39"/>
                  </a:lnTo>
                  <a:lnTo>
                    <a:pt x="15" y="34"/>
                  </a:lnTo>
                  <a:lnTo>
                    <a:pt x="11" y="27"/>
                  </a:lnTo>
                  <a:lnTo>
                    <a:pt x="7" y="22"/>
                  </a:lnTo>
                  <a:lnTo>
                    <a:pt x="4" y="17"/>
                  </a:lnTo>
                  <a:lnTo>
                    <a:pt x="1" y="11"/>
                  </a:lnTo>
                  <a:lnTo>
                    <a:pt x="0" y="6"/>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09" name="Freeform 785"/>
            <p:cNvSpPr>
              <a:spLocks/>
            </p:cNvSpPr>
            <p:nvPr/>
          </p:nvSpPr>
          <p:spPr bwMode="auto">
            <a:xfrm>
              <a:off x="2443" y="2239"/>
              <a:ext cx="35" cy="24"/>
            </a:xfrm>
            <a:custGeom>
              <a:avLst/>
              <a:gdLst>
                <a:gd name="T0" fmla="*/ 0 w 112"/>
                <a:gd name="T1" fmla="*/ 1 h 93"/>
                <a:gd name="T2" fmla="*/ 0 w 112"/>
                <a:gd name="T3" fmla="*/ 1 h 93"/>
                <a:gd name="T4" fmla="*/ 0 w 112"/>
                <a:gd name="T5" fmla="*/ 0 h 93"/>
                <a:gd name="T6" fmla="*/ 0 w 112"/>
                <a:gd name="T7" fmla="*/ 0 h 93"/>
                <a:gd name="T8" fmla="*/ 0 w 112"/>
                <a:gd name="T9" fmla="*/ 0 h 93"/>
                <a:gd name="T10" fmla="*/ 0 w 112"/>
                <a:gd name="T11" fmla="*/ 0 h 93"/>
                <a:gd name="T12" fmla="*/ 0 w 112"/>
                <a:gd name="T13" fmla="*/ 0 h 93"/>
                <a:gd name="T14" fmla="*/ 0 w 112"/>
                <a:gd name="T15" fmla="*/ 0 h 93"/>
                <a:gd name="T16" fmla="*/ 0 w 112"/>
                <a:gd name="T17" fmla="*/ 0 h 93"/>
                <a:gd name="T18" fmla="*/ 0 w 112"/>
                <a:gd name="T19" fmla="*/ 0 h 93"/>
                <a:gd name="T20" fmla="*/ 0 w 112"/>
                <a:gd name="T21" fmla="*/ 0 h 93"/>
                <a:gd name="T22" fmla="*/ 1 w 112"/>
                <a:gd name="T23" fmla="*/ 0 h 93"/>
                <a:gd name="T24" fmla="*/ 1 w 112"/>
                <a:gd name="T25" fmla="*/ 0 h 93"/>
                <a:gd name="T26" fmla="*/ 1 w 112"/>
                <a:gd name="T27" fmla="*/ 0 h 93"/>
                <a:gd name="T28" fmla="*/ 1 w 112"/>
                <a:gd name="T29" fmla="*/ 0 h 93"/>
                <a:gd name="T30" fmla="*/ 1 w 112"/>
                <a:gd name="T31" fmla="*/ 0 h 93"/>
                <a:gd name="T32" fmla="*/ 1 w 112"/>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93">
                  <a:moveTo>
                    <a:pt x="0" y="93"/>
                  </a:moveTo>
                  <a:lnTo>
                    <a:pt x="0" y="87"/>
                  </a:lnTo>
                  <a:lnTo>
                    <a:pt x="1" y="82"/>
                  </a:lnTo>
                  <a:lnTo>
                    <a:pt x="4" y="75"/>
                  </a:lnTo>
                  <a:lnTo>
                    <a:pt x="7" y="70"/>
                  </a:lnTo>
                  <a:lnTo>
                    <a:pt x="11" y="65"/>
                  </a:lnTo>
                  <a:lnTo>
                    <a:pt x="15" y="60"/>
                  </a:lnTo>
                  <a:lnTo>
                    <a:pt x="21" y="55"/>
                  </a:lnTo>
                  <a:lnTo>
                    <a:pt x="27" y="48"/>
                  </a:lnTo>
                  <a:lnTo>
                    <a:pt x="34" y="43"/>
                  </a:lnTo>
                  <a:lnTo>
                    <a:pt x="43" y="37"/>
                  </a:lnTo>
                  <a:lnTo>
                    <a:pt x="52" y="32"/>
                  </a:lnTo>
                  <a:lnTo>
                    <a:pt x="62" y="25"/>
                  </a:lnTo>
                  <a:lnTo>
                    <a:pt x="73" y="19"/>
                  </a:lnTo>
                  <a:lnTo>
                    <a:pt x="86" y="12"/>
                  </a:lnTo>
                  <a:lnTo>
                    <a:pt x="98" y="6"/>
                  </a:lnTo>
                  <a:lnTo>
                    <a:pt x="11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0" name="Freeform 786"/>
            <p:cNvSpPr>
              <a:spLocks/>
            </p:cNvSpPr>
            <p:nvPr/>
          </p:nvSpPr>
          <p:spPr bwMode="auto">
            <a:xfrm>
              <a:off x="2478" y="2231"/>
              <a:ext cx="55" cy="8"/>
            </a:xfrm>
            <a:custGeom>
              <a:avLst/>
              <a:gdLst>
                <a:gd name="T0" fmla="*/ 0 w 177"/>
                <a:gd name="T1" fmla="*/ 0 h 35"/>
                <a:gd name="T2" fmla="*/ 0 w 177"/>
                <a:gd name="T3" fmla="*/ 0 h 35"/>
                <a:gd name="T4" fmla="*/ 0 w 177"/>
                <a:gd name="T5" fmla="*/ 0 h 35"/>
                <a:gd name="T6" fmla="*/ 0 w 177"/>
                <a:gd name="T7" fmla="*/ 0 h 35"/>
                <a:gd name="T8" fmla="*/ 1 w 177"/>
                <a:gd name="T9" fmla="*/ 0 h 35"/>
                <a:gd name="T10" fmla="*/ 1 w 177"/>
                <a:gd name="T11" fmla="*/ 0 h 35"/>
                <a:gd name="T12" fmla="*/ 1 w 177"/>
                <a:gd name="T13" fmla="*/ 0 h 35"/>
                <a:gd name="T14" fmla="*/ 1 w 177"/>
                <a:gd name="T15" fmla="*/ 0 h 35"/>
                <a:gd name="T16" fmla="*/ 1 w 177"/>
                <a:gd name="T17" fmla="*/ 0 h 35"/>
                <a:gd name="T18" fmla="*/ 1 w 177"/>
                <a:gd name="T19" fmla="*/ 0 h 35"/>
                <a:gd name="T20" fmla="*/ 1 w 177"/>
                <a:gd name="T21" fmla="*/ 0 h 35"/>
                <a:gd name="T22" fmla="*/ 1 w 177"/>
                <a:gd name="T23" fmla="*/ 0 h 35"/>
                <a:gd name="T24" fmla="*/ 2 w 177"/>
                <a:gd name="T25" fmla="*/ 0 h 35"/>
                <a:gd name="T26" fmla="*/ 2 w 177"/>
                <a:gd name="T27" fmla="*/ 0 h 35"/>
                <a:gd name="T28" fmla="*/ 2 w 177"/>
                <a:gd name="T29" fmla="*/ 0 h 35"/>
                <a:gd name="T30" fmla="*/ 2 w 177"/>
                <a:gd name="T31" fmla="*/ 0 h 35"/>
                <a:gd name="T32" fmla="*/ 2 w 177"/>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35">
                  <a:moveTo>
                    <a:pt x="0" y="35"/>
                  </a:moveTo>
                  <a:lnTo>
                    <a:pt x="13" y="28"/>
                  </a:lnTo>
                  <a:lnTo>
                    <a:pt x="27" y="22"/>
                  </a:lnTo>
                  <a:lnTo>
                    <a:pt x="41" y="18"/>
                  </a:lnTo>
                  <a:lnTo>
                    <a:pt x="57" y="14"/>
                  </a:lnTo>
                  <a:lnTo>
                    <a:pt x="71" y="10"/>
                  </a:lnTo>
                  <a:lnTo>
                    <a:pt x="86" y="8"/>
                  </a:lnTo>
                  <a:lnTo>
                    <a:pt x="100" y="5"/>
                  </a:lnTo>
                  <a:lnTo>
                    <a:pt x="114" y="4"/>
                  </a:lnTo>
                  <a:lnTo>
                    <a:pt x="127" y="2"/>
                  </a:lnTo>
                  <a:lnTo>
                    <a:pt x="139" y="1"/>
                  </a:lnTo>
                  <a:lnTo>
                    <a:pt x="149" y="1"/>
                  </a:lnTo>
                  <a:lnTo>
                    <a:pt x="158" y="1"/>
                  </a:lnTo>
                  <a:lnTo>
                    <a:pt x="166" y="1"/>
                  </a:lnTo>
                  <a:lnTo>
                    <a:pt x="172" y="0"/>
                  </a:lnTo>
                  <a:lnTo>
                    <a:pt x="175" y="0"/>
                  </a:lnTo>
                  <a:lnTo>
                    <a:pt x="177" y="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1" name="Line 787"/>
            <p:cNvSpPr>
              <a:spLocks noChangeShapeType="1"/>
            </p:cNvSpPr>
            <p:nvPr/>
          </p:nvSpPr>
          <p:spPr bwMode="auto">
            <a:xfrm>
              <a:off x="2533" y="2231"/>
              <a:ext cx="3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2" name="Freeform 788"/>
            <p:cNvSpPr>
              <a:spLocks/>
            </p:cNvSpPr>
            <p:nvPr/>
          </p:nvSpPr>
          <p:spPr bwMode="auto">
            <a:xfrm>
              <a:off x="2876" y="2231"/>
              <a:ext cx="88" cy="15"/>
            </a:xfrm>
            <a:custGeom>
              <a:avLst/>
              <a:gdLst>
                <a:gd name="T0" fmla="*/ 0 w 286"/>
                <a:gd name="T1" fmla="*/ 0 h 62"/>
                <a:gd name="T2" fmla="*/ 0 w 286"/>
                <a:gd name="T3" fmla="*/ 0 h 62"/>
                <a:gd name="T4" fmla="*/ 0 w 286"/>
                <a:gd name="T5" fmla="*/ 0 h 62"/>
                <a:gd name="T6" fmla="*/ 0 w 286"/>
                <a:gd name="T7" fmla="*/ 0 h 62"/>
                <a:gd name="T8" fmla="*/ 0 w 286"/>
                <a:gd name="T9" fmla="*/ 0 h 62"/>
                <a:gd name="T10" fmla="*/ 1 w 286"/>
                <a:gd name="T11" fmla="*/ 0 h 62"/>
                <a:gd name="T12" fmla="*/ 1 w 286"/>
                <a:gd name="T13" fmla="*/ 0 h 62"/>
                <a:gd name="T14" fmla="*/ 1 w 286"/>
                <a:gd name="T15" fmla="*/ 0 h 62"/>
                <a:gd name="T16" fmla="*/ 1 w 286"/>
                <a:gd name="T17" fmla="*/ 0 h 62"/>
                <a:gd name="T18" fmla="*/ 1 w 286"/>
                <a:gd name="T19" fmla="*/ 0 h 62"/>
                <a:gd name="T20" fmla="*/ 1 w 286"/>
                <a:gd name="T21" fmla="*/ 0 h 62"/>
                <a:gd name="T22" fmla="*/ 2 w 286"/>
                <a:gd name="T23" fmla="*/ 0 h 62"/>
                <a:gd name="T24" fmla="*/ 2 w 286"/>
                <a:gd name="T25" fmla="*/ 0 h 62"/>
                <a:gd name="T26" fmla="*/ 2 w 286"/>
                <a:gd name="T27" fmla="*/ 0 h 62"/>
                <a:gd name="T28" fmla="*/ 2 w 286"/>
                <a:gd name="T29" fmla="*/ 0 h 62"/>
                <a:gd name="T30" fmla="*/ 2 w 286"/>
                <a:gd name="T31" fmla="*/ 0 h 62"/>
                <a:gd name="T32" fmla="*/ 2 w 28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6" h="62">
                  <a:moveTo>
                    <a:pt x="0" y="0"/>
                  </a:moveTo>
                  <a:lnTo>
                    <a:pt x="8" y="0"/>
                  </a:lnTo>
                  <a:lnTo>
                    <a:pt x="18" y="1"/>
                  </a:lnTo>
                  <a:lnTo>
                    <a:pt x="29" y="3"/>
                  </a:lnTo>
                  <a:lnTo>
                    <a:pt x="43" y="4"/>
                  </a:lnTo>
                  <a:lnTo>
                    <a:pt x="56" y="5"/>
                  </a:lnTo>
                  <a:lnTo>
                    <a:pt x="71" y="8"/>
                  </a:lnTo>
                  <a:lnTo>
                    <a:pt x="88" y="10"/>
                  </a:lnTo>
                  <a:lnTo>
                    <a:pt x="105" y="14"/>
                  </a:lnTo>
                  <a:lnTo>
                    <a:pt x="125" y="18"/>
                  </a:lnTo>
                  <a:lnTo>
                    <a:pt x="144" y="22"/>
                  </a:lnTo>
                  <a:lnTo>
                    <a:pt x="166" y="27"/>
                  </a:lnTo>
                  <a:lnTo>
                    <a:pt x="187" y="32"/>
                  </a:lnTo>
                  <a:lnTo>
                    <a:pt x="210" y="39"/>
                  </a:lnTo>
                  <a:lnTo>
                    <a:pt x="235" y="45"/>
                  </a:lnTo>
                  <a:lnTo>
                    <a:pt x="259" y="53"/>
                  </a:lnTo>
                  <a:lnTo>
                    <a:pt x="286" y="6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3" name="Freeform 789"/>
            <p:cNvSpPr>
              <a:spLocks/>
            </p:cNvSpPr>
            <p:nvPr/>
          </p:nvSpPr>
          <p:spPr bwMode="auto">
            <a:xfrm>
              <a:off x="2964" y="2246"/>
              <a:ext cx="18" cy="2"/>
            </a:xfrm>
            <a:custGeom>
              <a:avLst/>
              <a:gdLst>
                <a:gd name="T0" fmla="*/ 0 w 60"/>
                <a:gd name="T1" fmla="*/ 0 h 5"/>
                <a:gd name="T2" fmla="*/ 0 w 60"/>
                <a:gd name="T3" fmla="*/ 0 h 5"/>
                <a:gd name="T4" fmla="*/ 0 w 60"/>
                <a:gd name="T5" fmla="*/ 0 h 5"/>
                <a:gd name="T6" fmla="*/ 0 w 60"/>
                <a:gd name="T7" fmla="*/ 0 h 5"/>
                <a:gd name="T8" fmla="*/ 0 w 60"/>
                <a:gd name="T9" fmla="*/ 0 h 5"/>
                <a:gd name="T10" fmla="*/ 0 w 60"/>
                <a:gd name="T11" fmla="*/ 0 h 5"/>
                <a:gd name="T12" fmla="*/ 0 w 60"/>
                <a:gd name="T13" fmla="*/ 0 h 5"/>
                <a:gd name="T14" fmla="*/ 0 w 60"/>
                <a:gd name="T15" fmla="*/ 0 h 5"/>
                <a:gd name="T16" fmla="*/ 0 w 60"/>
                <a:gd name="T17" fmla="*/ 0 h 5"/>
                <a:gd name="T18" fmla="*/ 0 w 60"/>
                <a:gd name="T19" fmla="*/ 0 h 5"/>
                <a:gd name="T20" fmla="*/ 0 w 60"/>
                <a:gd name="T21" fmla="*/ 0 h 5"/>
                <a:gd name="T22" fmla="*/ 0 w 60"/>
                <a:gd name="T23" fmla="*/ 0 h 5"/>
                <a:gd name="T24" fmla="*/ 0 w 60"/>
                <a:gd name="T25" fmla="*/ 0 h 5"/>
                <a:gd name="T26" fmla="*/ 1 w 60"/>
                <a:gd name="T27" fmla="*/ 0 h 5"/>
                <a:gd name="T28" fmla="*/ 1 w 60"/>
                <a:gd name="T29" fmla="*/ 0 h 5"/>
                <a:gd name="T30" fmla="*/ 1 w 60"/>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5">
                  <a:moveTo>
                    <a:pt x="0" y="0"/>
                  </a:moveTo>
                  <a:lnTo>
                    <a:pt x="1" y="0"/>
                  </a:lnTo>
                  <a:lnTo>
                    <a:pt x="3" y="0"/>
                  </a:lnTo>
                  <a:lnTo>
                    <a:pt x="5" y="0"/>
                  </a:lnTo>
                  <a:lnTo>
                    <a:pt x="8" y="1"/>
                  </a:lnTo>
                  <a:lnTo>
                    <a:pt x="12" y="1"/>
                  </a:lnTo>
                  <a:lnTo>
                    <a:pt x="15" y="1"/>
                  </a:lnTo>
                  <a:lnTo>
                    <a:pt x="20" y="2"/>
                  </a:lnTo>
                  <a:lnTo>
                    <a:pt x="25" y="2"/>
                  </a:lnTo>
                  <a:lnTo>
                    <a:pt x="30" y="4"/>
                  </a:lnTo>
                  <a:lnTo>
                    <a:pt x="35" y="4"/>
                  </a:lnTo>
                  <a:lnTo>
                    <a:pt x="40" y="4"/>
                  </a:lnTo>
                  <a:lnTo>
                    <a:pt x="45" y="5"/>
                  </a:lnTo>
                  <a:lnTo>
                    <a:pt x="50" y="5"/>
                  </a:lnTo>
                  <a:lnTo>
                    <a:pt x="55" y="5"/>
                  </a:lnTo>
                  <a:lnTo>
                    <a:pt x="60"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4" name="Line 790"/>
            <p:cNvSpPr>
              <a:spLocks noChangeShapeType="1"/>
            </p:cNvSpPr>
            <p:nvPr/>
          </p:nvSpPr>
          <p:spPr bwMode="auto">
            <a:xfrm>
              <a:off x="2982" y="2248"/>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5" name="Freeform 791"/>
            <p:cNvSpPr>
              <a:spLocks/>
            </p:cNvSpPr>
            <p:nvPr/>
          </p:nvSpPr>
          <p:spPr bwMode="auto">
            <a:xfrm>
              <a:off x="3000" y="2250"/>
              <a:ext cx="32" cy="9"/>
            </a:xfrm>
            <a:custGeom>
              <a:avLst/>
              <a:gdLst>
                <a:gd name="T0" fmla="*/ 0 w 104"/>
                <a:gd name="T1" fmla="*/ 0 h 37"/>
                <a:gd name="T2" fmla="*/ 0 w 104"/>
                <a:gd name="T3" fmla="*/ 0 h 37"/>
                <a:gd name="T4" fmla="*/ 0 w 104"/>
                <a:gd name="T5" fmla="*/ 0 h 37"/>
                <a:gd name="T6" fmla="*/ 0 w 104"/>
                <a:gd name="T7" fmla="*/ 0 h 37"/>
                <a:gd name="T8" fmla="*/ 0 w 104"/>
                <a:gd name="T9" fmla="*/ 0 h 37"/>
                <a:gd name="T10" fmla="*/ 0 w 104"/>
                <a:gd name="T11" fmla="*/ 0 h 37"/>
                <a:gd name="T12" fmla="*/ 0 w 104"/>
                <a:gd name="T13" fmla="*/ 0 h 37"/>
                <a:gd name="T14" fmla="*/ 0 w 104"/>
                <a:gd name="T15" fmla="*/ 0 h 37"/>
                <a:gd name="T16" fmla="*/ 0 w 104"/>
                <a:gd name="T17" fmla="*/ 0 h 37"/>
                <a:gd name="T18" fmla="*/ 1 w 104"/>
                <a:gd name="T19" fmla="*/ 0 h 37"/>
                <a:gd name="T20" fmla="*/ 1 w 104"/>
                <a:gd name="T21" fmla="*/ 0 h 37"/>
                <a:gd name="T22" fmla="*/ 1 w 104"/>
                <a:gd name="T23" fmla="*/ 0 h 37"/>
                <a:gd name="T24" fmla="*/ 1 w 104"/>
                <a:gd name="T25" fmla="*/ 0 h 37"/>
                <a:gd name="T26" fmla="*/ 1 w 104"/>
                <a:gd name="T27" fmla="*/ 0 h 37"/>
                <a:gd name="T28" fmla="*/ 1 w 104"/>
                <a:gd name="T29" fmla="*/ 0 h 37"/>
                <a:gd name="T30" fmla="*/ 1 w 104"/>
                <a:gd name="T31" fmla="*/ 0 h 37"/>
                <a:gd name="T32" fmla="*/ 1 w 104"/>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37">
                  <a:moveTo>
                    <a:pt x="0" y="0"/>
                  </a:moveTo>
                  <a:lnTo>
                    <a:pt x="1" y="0"/>
                  </a:lnTo>
                  <a:lnTo>
                    <a:pt x="3" y="0"/>
                  </a:lnTo>
                  <a:lnTo>
                    <a:pt x="8" y="1"/>
                  </a:lnTo>
                  <a:lnTo>
                    <a:pt x="14" y="3"/>
                  </a:lnTo>
                  <a:lnTo>
                    <a:pt x="21" y="4"/>
                  </a:lnTo>
                  <a:lnTo>
                    <a:pt x="29" y="6"/>
                  </a:lnTo>
                  <a:lnTo>
                    <a:pt x="38" y="9"/>
                  </a:lnTo>
                  <a:lnTo>
                    <a:pt x="47" y="12"/>
                  </a:lnTo>
                  <a:lnTo>
                    <a:pt x="55" y="14"/>
                  </a:lnTo>
                  <a:lnTo>
                    <a:pt x="65" y="17"/>
                  </a:lnTo>
                  <a:lnTo>
                    <a:pt x="74" y="21"/>
                  </a:lnTo>
                  <a:lnTo>
                    <a:pt x="82" y="23"/>
                  </a:lnTo>
                  <a:lnTo>
                    <a:pt x="89" y="27"/>
                  </a:lnTo>
                  <a:lnTo>
                    <a:pt x="95" y="30"/>
                  </a:lnTo>
                  <a:lnTo>
                    <a:pt x="99" y="33"/>
                  </a:lnTo>
                  <a:lnTo>
                    <a:pt x="104"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6" name="Line 792"/>
            <p:cNvSpPr>
              <a:spLocks noChangeShapeType="1"/>
            </p:cNvSpPr>
            <p:nvPr/>
          </p:nvSpPr>
          <p:spPr bwMode="auto">
            <a:xfrm>
              <a:off x="3032" y="2259"/>
              <a:ext cx="1" cy="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7" name="Freeform 793"/>
            <p:cNvSpPr>
              <a:spLocks/>
            </p:cNvSpPr>
            <p:nvPr/>
          </p:nvSpPr>
          <p:spPr bwMode="auto">
            <a:xfrm>
              <a:off x="3000" y="2267"/>
              <a:ext cx="32" cy="9"/>
            </a:xfrm>
            <a:custGeom>
              <a:avLst/>
              <a:gdLst>
                <a:gd name="T0" fmla="*/ 1 w 104"/>
                <a:gd name="T1" fmla="*/ 0 h 37"/>
                <a:gd name="T2" fmla="*/ 1 w 104"/>
                <a:gd name="T3" fmla="*/ 0 h 37"/>
                <a:gd name="T4" fmla="*/ 1 w 104"/>
                <a:gd name="T5" fmla="*/ 0 h 37"/>
                <a:gd name="T6" fmla="*/ 1 w 104"/>
                <a:gd name="T7" fmla="*/ 0 h 37"/>
                <a:gd name="T8" fmla="*/ 1 w 104"/>
                <a:gd name="T9" fmla="*/ 0 h 37"/>
                <a:gd name="T10" fmla="*/ 1 w 104"/>
                <a:gd name="T11" fmla="*/ 0 h 37"/>
                <a:gd name="T12" fmla="*/ 1 w 104"/>
                <a:gd name="T13" fmla="*/ 0 h 37"/>
                <a:gd name="T14" fmla="*/ 1 w 104"/>
                <a:gd name="T15" fmla="*/ 0 h 37"/>
                <a:gd name="T16" fmla="*/ 0 w 104"/>
                <a:gd name="T17" fmla="*/ 0 h 37"/>
                <a:gd name="T18" fmla="*/ 0 w 104"/>
                <a:gd name="T19" fmla="*/ 0 h 37"/>
                <a:gd name="T20" fmla="*/ 0 w 104"/>
                <a:gd name="T21" fmla="*/ 0 h 37"/>
                <a:gd name="T22" fmla="*/ 0 w 104"/>
                <a:gd name="T23" fmla="*/ 0 h 37"/>
                <a:gd name="T24" fmla="*/ 0 w 104"/>
                <a:gd name="T25" fmla="*/ 0 h 37"/>
                <a:gd name="T26" fmla="*/ 0 w 104"/>
                <a:gd name="T27" fmla="*/ 0 h 37"/>
                <a:gd name="T28" fmla="*/ 0 w 104"/>
                <a:gd name="T29" fmla="*/ 0 h 37"/>
                <a:gd name="T30" fmla="*/ 0 w 104"/>
                <a:gd name="T31" fmla="*/ 0 h 37"/>
                <a:gd name="T32" fmla="*/ 0 w 104"/>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37">
                  <a:moveTo>
                    <a:pt x="104" y="0"/>
                  </a:moveTo>
                  <a:lnTo>
                    <a:pt x="99" y="2"/>
                  </a:lnTo>
                  <a:lnTo>
                    <a:pt x="95" y="6"/>
                  </a:lnTo>
                  <a:lnTo>
                    <a:pt x="89" y="9"/>
                  </a:lnTo>
                  <a:lnTo>
                    <a:pt x="82" y="13"/>
                  </a:lnTo>
                  <a:lnTo>
                    <a:pt x="74" y="15"/>
                  </a:lnTo>
                  <a:lnTo>
                    <a:pt x="65" y="19"/>
                  </a:lnTo>
                  <a:lnTo>
                    <a:pt x="55" y="22"/>
                  </a:lnTo>
                  <a:lnTo>
                    <a:pt x="47" y="24"/>
                  </a:lnTo>
                  <a:lnTo>
                    <a:pt x="38" y="27"/>
                  </a:lnTo>
                  <a:lnTo>
                    <a:pt x="29" y="29"/>
                  </a:lnTo>
                  <a:lnTo>
                    <a:pt x="21" y="32"/>
                  </a:lnTo>
                  <a:lnTo>
                    <a:pt x="14" y="33"/>
                  </a:lnTo>
                  <a:lnTo>
                    <a:pt x="8" y="35"/>
                  </a:lnTo>
                  <a:lnTo>
                    <a:pt x="3" y="36"/>
                  </a:lnTo>
                  <a:lnTo>
                    <a:pt x="1" y="36"/>
                  </a:lnTo>
                  <a:lnTo>
                    <a:pt x="0" y="3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18" name="Line 794"/>
            <p:cNvSpPr>
              <a:spLocks noChangeShapeType="1"/>
            </p:cNvSpPr>
            <p:nvPr/>
          </p:nvSpPr>
          <p:spPr bwMode="auto">
            <a:xfrm flipH="1">
              <a:off x="2982" y="2276"/>
              <a:ext cx="18"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9" name="Freeform 795"/>
            <p:cNvSpPr>
              <a:spLocks/>
            </p:cNvSpPr>
            <p:nvPr/>
          </p:nvSpPr>
          <p:spPr bwMode="auto">
            <a:xfrm>
              <a:off x="2946" y="2284"/>
              <a:ext cx="8" cy="5"/>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w 24"/>
                <a:gd name="T17" fmla="*/ 0 h 20"/>
                <a:gd name="T18" fmla="*/ 0 w 24"/>
                <a:gd name="T19" fmla="*/ 0 h 20"/>
                <a:gd name="T20" fmla="*/ 0 w 24"/>
                <a:gd name="T21" fmla="*/ 0 h 20"/>
                <a:gd name="T22" fmla="*/ 0 w 24"/>
                <a:gd name="T23" fmla="*/ 0 h 20"/>
                <a:gd name="T24" fmla="*/ 0 w 24"/>
                <a:gd name="T25" fmla="*/ 0 h 20"/>
                <a:gd name="T26" fmla="*/ 0 w 24"/>
                <a:gd name="T27" fmla="*/ 0 h 20"/>
                <a:gd name="T28" fmla="*/ 0 w 24"/>
                <a:gd name="T29" fmla="*/ 0 h 20"/>
                <a:gd name="T30" fmla="*/ 0 w 24"/>
                <a:gd name="T31" fmla="*/ 0 h 20"/>
                <a:gd name="T32" fmla="*/ 0 w 2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0" y="0"/>
                  </a:moveTo>
                  <a:lnTo>
                    <a:pt x="2" y="0"/>
                  </a:lnTo>
                  <a:lnTo>
                    <a:pt x="3" y="0"/>
                  </a:lnTo>
                  <a:lnTo>
                    <a:pt x="4" y="0"/>
                  </a:lnTo>
                  <a:lnTo>
                    <a:pt x="6" y="2"/>
                  </a:lnTo>
                  <a:lnTo>
                    <a:pt x="7" y="2"/>
                  </a:lnTo>
                  <a:lnTo>
                    <a:pt x="8" y="3"/>
                  </a:lnTo>
                  <a:lnTo>
                    <a:pt x="10" y="3"/>
                  </a:lnTo>
                  <a:lnTo>
                    <a:pt x="11" y="4"/>
                  </a:lnTo>
                  <a:lnTo>
                    <a:pt x="13" y="5"/>
                  </a:lnTo>
                  <a:lnTo>
                    <a:pt x="14" y="7"/>
                  </a:lnTo>
                  <a:lnTo>
                    <a:pt x="16" y="8"/>
                  </a:lnTo>
                  <a:lnTo>
                    <a:pt x="17" y="11"/>
                  </a:lnTo>
                  <a:lnTo>
                    <a:pt x="19" y="12"/>
                  </a:lnTo>
                  <a:lnTo>
                    <a:pt x="20" y="14"/>
                  </a:lnTo>
                  <a:lnTo>
                    <a:pt x="22" y="17"/>
                  </a:lnTo>
                  <a:lnTo>
                    <a:pt x="24" y="2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0" name="Freeform 796"/>
            <p:cNvSpPr>
              <a:spLocks/>
            </p:cNvSpPr>
            <p:nvPr/>
          </p:nvSpPr>
          <p:spPr bwMode="auto">
            <a:xfrm>
              <a:off x="2954" y="2289"/>
              <a:ext cx="43" cy="68"/>
            </a:xfrm>
            <a:custGeom>
              <a:avLst/>
              <a:gdLst>
                <a:gd name="T0" fmla="*/ 0 w 140"/>
                <a:gd name="T1" fmla="*/ 0 h 271"/>
                <a:gd name="T2" fmla="*/ 0 w 140"/>
                <a:gd name="T3" fmla="*/ 0 h 271"/>
                <a:gd name="T4" fmla="*/ 0 w 140"/>
                <a:gd name="T5" fmla="*/ 0 h 271"/>
                <a:gd name="T6" fmla="*/ 0 w 140"/>
                <a:gd name="T7" fmla="*/ 0 h 271"/>
                <a:gd name="T8" fmla="*/ 0 w 140"/>
                <a:gd name="T9" fmla="*/ 0 h 271"/>
                <a:gd name="T10" fmla="*/ 0 w 140"/>
                <a:gd name="T11" fmla="*/ 0 h 271"/>
                <a:gd name="T12" fmla="*/ 1 w 140"/>
                <a:gd name="T13" fmla="*/ 1 h 271"/>
                <a:gd name="T14" fmla="*/ 1 w 140"/>
                <a:gd name="T15" fmla="*/ 1 h 271"/>
                <a:gd name="T16" fmla="*/ 1 w 140"/>
                <a:gd name="T17" fmla="*/ 1 h 271"/>
                <a:gd name="T18" fmla="*/ 1 w 140"/>
                <a:gd name="T19" fmla="*/ 1 h 271"/>
                <a:gd name="T20" fmla="*/ 1 w 140"/>
                <a:gd name="T21" fmla="*/ 1 h 271"/>
                <a:gd name="T22" fmla="*/ 1 w 140"/>
                <a:gd name="T23" fmla="*/ 1 h 271"/>
                <a:gd name="T24" fmla="*/ 1 w 140"/>
                <a:gd name="T25" fmla="*/ 1 h 271"/>
                <a:gd name="T26" fmla="*/ 1 w 140"/>
                <a:gd name="T27" fmla="*/ 1 h 271"/>
                <a:gd name="T28" fmla="*/ 1 w 140"/>
                <a:gd name="T29" fmla="*/ 1 h 271"/>
                <a:gd name="T30" fmla="*/ 1 w 140"/>
                <a:gd name="T31" fmla="*/ 1 h 271"/>
                <a:gd name="T32" fmla="*/ 1 w 140"/>
                <a:gd name="T33" fmla="*/ 1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71">
                  <a:moveTo>
                    <a:pt x="0" y="0"/>
                  </a:moveTo>
                  <a:lnTo>
                    <a:pt x="3" y="6"/>
                  </a:lnTo>
                  <a:lnTo>
                    <a:pt x="9" y="17"/>
                  </a:lnTo>
                  <a:lnTo>
                    <a:pt x="17" y="33"/>
                  </a:lnTo>
                  <a:lnTo>
                    <a:pt x="26" y="51"/>
                  </a:lnTo>
                  <a:lnTo>
                    <a:pt x="37" y="71"/>
                  </a:lnTo>
                  <a:lnTo>
                    <a:pt x="48" y="95"/>
                  </a:lnTo>
                  <a:lnTo>
                    <a:pt x="61" y="119"/>
                  </a:lnTo>
                  <a:lnTo>
                    <a:pt x="74" y="143"/>
                  </a:lnTo>
                  <a:lnTo>
                    <a:pt x="86" y="167"/>
                  </a:lnTo>
                  <a:lnTo>
                    <a:pt x="98" y="190"/>
                  </a:lnTo>
                  <a:lnTo>
                    <a:pt x="109" y="212"/>
                  </a:lnTo>
                  <a:lnTo>
                    <a:pt x="119" y="231"/>
                  </a:lnTo>
                  <a:lnTo>
                    <a:pt x="127" y="248"/>
                  </a:lnTo>
                  <a:lnTo>
                    <a:pt x="134" y="259"/>
                  </a:lnTo>
                  <a:lnTo>
                    <a:pt x="138" y="267"/>
                  </a:lnTo>
                  <a:lnTo>
                    <a:pt x="140" y="27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1" name="Freeform 797"/>
            <p:cNvSpPr>
              <a:spLocks/>
            </p:cNvSpPr>
            <p:nvPr/>
          </p:nvSpPr>
          <p:spPr bwMode="auto">
            <a:xfrm>
              <a:off x="2997" y="2357"/>
              <a:ext cx="7" cy="5"/>
            </a:xfrm>
            <a:custGeom>
              <a:avLst/>
              <a:gdLst>
                <a:gd name="T0" fmla="*/ 0 w 24"/>
                <a:gd name="T1" fmla="*/ 0 h 22"/>
                <a:gd name="T2" fmla="*/ 0 w 24"/>
                <a:gd name="T3" fmla="*/ 0 h 22"/>
                <a:gd name="T4" fmla="*/ 0 w 24"/>
                <a:gd name="T5" fmla="*/ 0 h 22"/>
                <a:gd name="T6" fmla="*/ 0 w 24"/>
                <a:gd name="T7" fmla="*/ 0 h 22"/>
                <a:gd name="T8" fmla="*/ 0 w 24"/>
                <a:gd name="T9" fmla="*/ 0 h 22"/>
                <a:gd name="T10" fmla="*/ 0 w 24"/>
                <a:gd name="T11" fmla="*/ 0 h 22"/>
                <a:gd name="T12" fmla="*/ 0 w 24"/>
                <a:gd name="T13" fmla="*/ 0 h 22"/>
                <a:gd name="T14" fmla="*/ 0 w 24"/>
                <a:gd name="T15" fmla="*/ 0 h 22"/>
                <a:gd name="T16" fmla="*/ 0 w 24"/>
                <a:gd name="T17" fmla="*/ 0 h 22"/>
                <a:gd name="T18" fmla="*/ 0 w 24"/>
                <a:gd name="T19" fmla="*/ 0 h 22"/>
                <a:gd name="T20" fmla="*/ 0 w 24"/>
                <a:gd name="T21" fmla="*/ 0 h 22"/>
                <a:gd name="T22" fmla="*/ 0 w 24"/>
                <a:gd name="T23" fmla="*/ 0 h 22"/>
                <a:gd name="T24" fmla="*/ 0 w 24"/>
                <a:gd name="T25" fmla="*/ 0 h 22"/>
                <a:gd name="T26" fmla="*/ 0 w 24"/>
                <a:gd name="T27" fmla="*/ 0 h 22"/>
                <a:gd name="T28" fmla="*/ 0 w 24"/>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22">
                  <a:moveTo>
                    <a:pt x="0" y="0"/>
                  </a:moveTo>
                  <a:lnTo>
                    <a:pt x="1" y="1"/>
                  </a:lnTo>
                  <a:lnTo>
                    <a:pt x="1" y="2"/>
                  </a:lnTo>
                  <a:lnTo>
                    <a:pt x="2" y="4"/>
                  </a:lnTo>
                  <a:lnTo>
                    <a:pt x="3" y="6"/>
                  </a:lnTo>
                  <a:lnTo>
                    <a:pt x="5" y="7"/>
                  </a:lnTo>
                  <a:lnTo>
                    <a:pt x="6" y="10"/>
                  </a:lnTo>
                  <a:lnTo>
                    <a:pt x="8" y="13"/>
                  </a:lnTo>
                  <a:lnTo>
                    <a:pt x="10" y="14"/>
                  </a:lnTo>
                  <a:lnTo>
                    <a:pt x="12" y="16"/>
                  </a:lnTo>
                  <a:lnTo>
                    <a:pt x="14" y="18"/>
                  </a:lnTo>
                  <a:lnTo>
                    <a:pt x="16" y="19"/>
                  </a:lnTo>
                  <a:lnTo>
                    <a:pt x="18" y="20"/>
                  </a:lnTo>
                  <a:lnTo>
                    <a:pt x="21" y="20"/>
                  </a:lnTo>
                  <a:lnTo>
                    <a:pt x="24" y="2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2" name="Freeform 798"/>
            <p:cNvSpPr>
              <a:spLocks/>
            </p:cNvSpPr>
            <p:nvPr/>
          </p:nvSpPr>
          <p:spPr bwMode="auto">
            <a:xfrm>
              <a:off x="3001" y="2276"/>
              <a:ext cx="19" cy="86"/>
            </a:xfrm>
            <a:custGeom>
              <a:avLst/>
              <a:gdLst>
                <a:gd name="T0" fmla="*/ 0 w 62"/>
                <a:gd name="T1" fmla="*/ 1 h 346"/>
                <a:gd name="T2" fmla="*/ 1 w 62"/>
                <a:gd name="T3" fmla="*/ 1 h 346"/>
                <a:gd name="T4" fmla="*/ 0 w 62"/>
                <a:gd name="T5" fmla="*/ 0 h 346"/>
                <a:gd name="T6" fmla="*/ 0 60000 65536"/>
                <a:gd name="T7" fmla="*/ 0 60000 65536"/>
                <a:gd name="T8" fmla="*/ 0 60000 65536"/>
              </a:gdLst>
              <a:ahLst/>
              <a:cxnLst>
                <a:cxn ang="T6">
                  <a:pos x="T0" y="T1"/>
                </a:cxn>
                <a:cxn ang="T7">
                  <a:pos x="T2" y="T3"/>
                </a:cxn>
                <a:cxn ang="T8">
                  <a:pos x="T4" y="T5"/>
                </a:cxn>
              </a:cxnLst>
              <a:rect l="0" t="0" r="r" b="b"/>
              <a:pathLst>
                <a:path w="62" h="346">
                  <a:moveTo>
                    <a:pt x="11" y="346"/>
                  </a:moveTo>
                  <a:lnTo>
                    <a:pt x="62" y="346"/>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3" name="Freeform 799"/>
            <p:cNvSpPr>
              <a:spLocks/>
            </p:cNvSpPr>
            <p:nvPr/>
          </p:nvSpPr>
          <p:spPr bwMode="auto">
            <a:xfrm>
              <a:off x="2646" y="2003"/>
              <a:ext cx="114" cy="222"/>
            </a:xfrm>
            <a:custGeom>
              <a:avLst/>
              <a:gdLst>
                <a:gd name="T0" fmla="*/ 0 w 368"/>
                <a:gd name="T1" fmla="*/ 3 h 889"/>
                <a:gd name="T2" fmla="*/ 0 w 368"/>
                <a:gd name="T3" fmla="*/ 3 h 889"/>
                <a:gd name="T4" fmla="*/ 0 w 368"/>
                <a:gd name="T5" fmla="*/ 3 h 889"/>
                <a:gd name="T6" fmla="*/ 0 w 368"/>
                <a:gd name="T7" fmla="*/ 3 h 889"/>
                <a:gd name="T8" fmla="*/ 1 w 368"/>
                <a:gd name="T9" fmla="*/ 3 h 889"/>
                <a:gd name="T10" fmla="*/ 1 w 368"/>
                <a:gd name="T11" fmla="*/ 2 h 889"/>
                <a:gd name="T12" fmla="*/ 1 w 368"/>
                <a:gd name="T13" fmla="*/ 2 h 889"/>
                <a:gd name="T14" fmla="*/ 2 w 368"/>
                <a:gd name="T15" fmla="*/ 2 h 889"/>
                <a:gd name="T16" fmla="*/ 2 w 368"/>
                <a:gd name="T17" fmla="*/ 2 h 889"/>
                <a:gd name="T18" fmla="*/ 2 w 368"/>
                <a:gd name="T19" fmla="*/ 1 h 889"/>
                <a:gd name="T20" fmla="*/ 2 w 368"/>
                <a:gd name="T21" fmla="*/ 1 h 889"/>
                <a:gd name="T22" fmla="*/ 2 w 368"/>
                <a:gd name="T23" fmla="*/ 1 h 889"/>
                <a:gd name="T24" fmla="*/ 3 w 368"/>
                <a:gd name="T25" fmla="*/ 0 h 889"/>
                <a:gd name="T26" fmla="*/ 3 w 368"/>
                <a:gd name="T27" fmla="*/ 0 h 889"/>
                <a:gd name="T28" fmla="*/ 3 w 368"/>
                <a:gd name="T29" fmla="*/ 0 h 889"/>
                <a:gd name="T30" fmla="*/ 3 w 368"/>
                <a:gd name="T31" fmla="*/ 0 h 889"/>
                <a:gd name="T32" fmla="*/ 3 w 368"/>
                <a:gd name="T33" fmla="*/ 0 h 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8" h="889">
                  <a:moveTo>
                    <a:pt x="0" y="889"/>
                  </a:moveTo>
                  <a:lnTo>
                    <a:pt x="6" y="875"/>
                  </a:lnTo>
                  <a:lnTo>
                    <a:pt x="18" y="844"/>
                  </a:lnTo>
                  <a:lnTo>
                    <a:pt x="37" y="799"/>
                  </a:lnTo>
                  <a:lnTo>
                    <a:pt x="61" y="741"/>
                  </a:lnTo>
                  <a:lnTo>
                    <a:pt x="90" y="673"/>
                  </a:lnTo>
                  <a:lnTo>
                    <a:pt x="120" y="599"/>
                  </a:lnTo>
                  <a:lnTo>
                    <a:pt x="153" y="518"/>
                  </a:lnTo>
                  <a:lnTo>
                    <a:pt x="187" y="437"/>
                  </a:lnTo>
                  <a:lnTo>
                    <a:pt x="221" y="354"/>
                  </a:lnTo>
                  <a:lnTo>
                    <a:pt x="254" y="275"/>
                  </a:lnTo>
                  <a:lnTo>
                    <a:pt x="284" y="202"/>
                  </a:lnTo>
                  <a:lnTo>
                    <a:pt x="311" y="135"/>
                  </a:lnTo>
                  <a:lnTo>
                    <a:pt x="334" y="79"/>
                  </a:lnTo>
                  <a:lnTo>
                    <a:pt x="351" y="37"/>
                  </a:lnTo>
                  <a:lnTo>
                    <a:pt x="364" y="9"/>
                  </a:lnTo>
                  <a:lnTo>
                    <a:pt x="368"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4" name="Freeform 800"/>
            <p:cNvSpPr>
              <a:spLocks/>
            </p:cNvSpPr>
            <p:nvPr/>
          </p:nvSpPr>
          <p:spPr bwMode="auto">
            <a:xfrm>
              <a:off x="2760" y="1991"/>
              <a:ext cx="28" cy="12"/>
            </a:xfrm>
            <a:custGeom>
              <a:avLst/>
              <a:gdLst>
                <a:gd name="T0" fmla="*/ 0 w 93"/>
                <a:gd name="T1" fmla="*/ 0 h 48"/>
                <a:gd name="T2" fmla="*/ 0 w 93"/>
                <a:gd name="T3" fmla="*/ 0 h 48"/>
                <a:gd name="T4" fmla="*/ 0 w 93"/>
                <a:gd name="T5" fmla="*/ 0 h 48"/>
                <a:gd name="T6" fmla="*/ 0 w 93"/>
                <a:gd name="T7" fmla="*/ 0 h 48"/>
                <a:gd name="T8" fmla="*/ 0 w 93"/>
                <a:gd name="T9" fmla="*/ 0 h 48"/>
                <a:gd name="T10" fmla="*/ 0 w 93"/>
                <a:gd name="T11" fmla="*/ 0 h 48"/>
                <a:gd name="T12" fmla="*/ 0 w 93"/>
                <a:gd name="T13" fmla="*/ 0 h 48"/>
                <a:gd name="T14" fmla="*/ 0 w 93"/>
                <a:gd name="T15" fmla="*/ 0 h 48"/>
                <a:gd name="T16" fmla="*/ 0 w 93"/>
                <a:gd name="T17" fmla="*/ 0 h 48"/>
                <a:gd name="T18" fmla="*/ 0 w 93"/>
                <a:gd name="T19" fmla="*/ 0 h 48"/>
                <a:gd name="T20" fmla="*/ 0 w 93"/>
                <a:gd name="T21" fmla="*/ 0 h 48"/>
                <a:gd name="T22" fmla="*/ 0 w 93"/>
                <a:gd name="T23" fmla="*/ 0 h 48"/>
                <a:gd name="T24" fmla="*/ 0 w 93"/>
                <a:gd name="T25" fmla="*/ 0 h 48"/>
                <a:gd name="T26" fmla="*/ 1 w 93"/>
                <a:gd name="T27" fmla="*/ 0 h 48"/>
                <a:gd name="T28" fmla="*/ 1 w 93"/>
                <a:gd name="T29" fmla="*/ 0 h 48"/>
                <a:gd name="T30" fmla="*/ 1 w 93"/>
                <a:gd name="T31" fmla="*/ 0 h 48"/>
                <a:gd name="T32" fmla="*/ 1 w 9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48">
                  <a:moveTo>
                    <a:pt x="0" y="48"/>
                  </a:moveTo>
                  <a:lnTo>
                    <a:pt x="0" y="46"/>
                  </a:lnTo>
                  <a:lnTo>
                    <a:pt x="0" y="45"/>
                  </a:lnTo>
                  <a:lnTo>
                    <a:pt x="1" y="43"/>
                  </a:lnTo>
                  <a:lnTo>
                    <a:pt x="3" y="39"/>
                  </a:lnTo>
                  <a:lnTo>
                    <a:pt x="5" y="36"/>
                  </a:lnTo>
                  <a:lnTo>
                    <a:pt x="8" y="31"/>
                  </a:lnTo>
                  <a:lnTo>
                    <a:pt x="12" y="27"/>
                  </a:lnTo>
                  <a:lnTo>
                    <a:pt x="17" y="22"/>
                  </a:lnTo>
                  <a:lnTo>
                    <a:pt x="22" y="18"/>
                  </a:lnTo>
                  <a:lnTo>
                    <a:pt x="29" y="14"/>
                  </a:lnTo>
                  <a:lnTo>
                    <a:pt x="37" y="10"/>
                  </a:lnTo>
                  <a:lnTo>
                    <a:pt x="45" y="7"/>
                  </a:lnTo>
                  <a:lnTo>
                    <a:pt x="55" y="4"/>
                  </a:lnTo>
                  <a:lnTo>
                    <a:pt x="67" y="1"/>
                  </a:lnTo>
                  <a:lnTo>
                    <a:pt x="79" y="0"/>
                  </a:lnTo>
                  <a:lnTo>
                    <a:pt x="93" y="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5" name="Line 801"/>
            <p:cNvSpPr>
              <a:spLocks noChangeShapeType="1"/>
            </p:cNvSpPr>
            <p:nvPr/>
          </p:nvSpPr>
          <p:spPr bwMode="auto">
            <a:xfrm>
              <a:off x="2788" y="1991"/>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6" name="Freeform 802"/>
            <p:cNvSpPr>
              <a:spLocks/>
            </p:cNvSpPr>
            <p:nvPr/>
          </p:nvSpPr>
          <p:spPr bwMode="auto">
            <a:xfrm>
              <a:off x="2738" y="1992"/>
              <a:ext cx="50" cy="239"/>
            </a:xfrm>
            <a:custGeom>
              <a:avLst/>
              <a:gdLst>
                <a:gd name="T0" fmla="*/ 0 w 165"/>
                <a:gd name="T1" fmla="*/ 4 h 958"/>
                <a:gd name="T2" fmla="*/ 0 w 165"/>
                <a:gd name="T3" fmla="*/ 2 h 958"/>
                <a:gd name="T4" fmla="*/ 2 w 165"/>
                <a:gd name="T5" fmla="*/ 0 h 958"/>
                <a:gd name="T6" fmla="*/ 2 w 165"/>
                <a:gd name="T7" fmla="*/ 0 h 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958">
                  <a:moveTo>
                    <a:pt x="0" y="958"/>
                  </a:moveTo>
                  <a:lnTo>
                    <a:pt x="0" y="678"/>
                  </a:lnTo>
                  <a:lnTo>
                    <a:pt x="165" y="1"/>
                  </a:lnTo>
                  <a:lnTo>
                    <a:pt x="16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7" name="Freeform 803"/>
            <p:cNvSpPr>
              <a:spLocks/>
            </p:cNvSpPr>
            <p:nvPr/>
          </p:nvSpPr>
          <p:spPr bwMode="auto">
            <a:xfrm>
              <a:off x="2738" y="2183"/>
              <a:ext cx="13" cy="2"/>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0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0 w 44"/>
                <a:gd name="T29" fmla="*/ 0 h 9"/>
                <a:gd name="T30" fmla="*/ 0 w 44"/>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9">
                  <a:moveTo>
                    <a:pt x="0" y="0"/>
                  </a:moveTo>
                  <a:lnTo>
                    <a:pt x="1" y="0"/>
                  </a:lnTo>
                  <a:lnTo>
                    <a:pt x="2" y="0"/>
                  </a:lnTo>
                  <a:lnTo>
                    <a:pt x="4" y="0"/>
                  </a:lnTo>
                  <a:lnTo>
                    <a:pt x="7" y="0"/>
                  </a:lnTo>
                  <a:lnTo>
                    <a:pt x="10" y="0"/>
                  </a:lnTo>
                  <a:lnTo>
                    <a:pt x="13" y="0"/>
                  </a:lnTo>
                  <a:lnTo>
                    <a:pt x="16" y="2"/>
                  </a:lnTo>
                  <a:lnTo>
                    <a:pt x="21" y="2"/>
                  </a:lnTo>
                  <a:lnTo>
                    <a:pt x="24" y="3"/>
                  </a:lnTo>
                  <a:lnTo>
                    <a:pt x="28" y="3"/>
                  </a:lnTo>
                  <a:lnTo>
                    <a:pt x="31" y="4"/>
                  </a:lnTo>
                  <a:lnTo>
                    <a:pt x="35" y="6"/>
                  </a:lnTo>
                  <a:lnTo>
                    <a:pt x="38" y="6"/>
                  </a:lnTo>
                  <a:lnTo>
                    <a:pt x="41" y="7"/>
                  </a:lnTo>
                  <a:lnTo>
                    <a:pt x="44"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8" name="Freeform 804"/>
            <p:cNvSpPr>
              <a:spLocks/>
            </p:cNvSpPr>
            <p:nvPr/>
          </p:nvSpPr>
          <p:spPr bwMode="auto">
            <a:xfrm>
              <a:off x="2751" y="2185"/>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2"/>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29" name="Freeform 805"/>
            <p:cNvSpPr>
              <a:spLocks/>
            </p:cNvSpPr>
            <p:nvPr/>
          </p:nvSpPr>
          <p:spPr bwMode="auto">
            <a:xfrm>
              <a:off x="2738" y="2186"/>
              <a:ext cx="13" cy="2"/>
            </a:xfrm>
            <a:custGeom>
              <a:avLst/>
              <a:gdLst>
                <a:gd name="T0" fmla="*/ 0 w 44"/>
                <a:gd name="T1" fmla="*/ 0 h 10"/>
                <a:gd name="T2" fmla="*/ 0 w 44"/>
                <a:gd name="T3" fmla="*/ 0 h 10"/>
                <a:gd name="T4" fmla="*/ 0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0 w 44"/>
                <a:gd name="T21" fmla="*/ 0 h 10"/>
                <a:gd name="T22" fmla="*/ 0 w 44"/>
                <a:gd name="T23" fmla="*/ 0 h 10"/>
                <a:gd name="T24" fmla="*/ 0 w 44"/>
                <a:gd name="T25" fmla="*/ 0 h 10"/>
                <a:gd name="T26" fmla="*/ 0 w 44"/>
                <a:gd name="T27" fmla="*/ 0 h 10"/>
                <a:gd name="T28" fmla="*/ 0 w 44"/>
                <a:gd name="T29" fmla="*/ 0 h 10"/>
                <a:gd name="T30" fmla="*/ 0 w 44"/>
                <a:gd name="T31" fmla="*/ 0 h 10"/>
                <a:gd name="T32" fmla="*/ 0 w 4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44" y="0"/>
                  </a:moveTo>
                  <a:lnTo>
                    <a:pt x="41" y="1"/>
                  </a:lnTo>
                  <a:lnTo>
                    <a:pt x="38" y="3"/>
                  </a:lnTo>
                  <a:lnTo>
                    <a:pt x="35" y="3"/>
                  </a:lnTo>
                  <a:lnTo>
                    <a:pt x="31" y="4"/>
                  </a:lnTo>
                  <a:lnTo>
                    <a:pt x="28" y="5"/>
                  </a:lnTo>
                  <a:lnTo>
                    <a:pt x="24" y="6"/>
                  </a:lnTo>
                  <a:lnTo>
                    <a:pt x="21" y="6"/>
                  </a:lnTo>
                  <a:lnTo>
                    <a:pt x="16" y="8"/>
                  </a:lnTo>
                  <a:lnTo>
                    <a:pt x="13" y="8"/>
                  </a:lnTo>
                  <a:lnTo>
                    <a:pt x="10" y="9"/>
                  </a:lnTo>
                  <a:lnTo>
                    <a:pt x="7" y="9"/>
                  </a:lnTo>
                  <a:lnTo>
                    <a:pt x="4" y="9"/>
                  </a:lnTo>
                  <a:lnTo>
                    <a:pt x="2" y="9"/>
                  </a:lnTo>
                  <a:lnTo>
                    <a:pt x="1" y="9"/>
                  </a:lnTo>
                  <a:lnTo>
                    <a:pt x="0" y="9"/>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0" name="Freeform 806"/>
            <p:cNvSpPr>
              <a:spLocks/>
            </p:cNvSpPr>
            <p:nvPr/>
          </p:nvSpPr>
          <p:spPr bwMode="auto">
            <a:xfrm>
              <a:off x="2748" y="2128"/>
              <a:ext cx="13" cy="2"/>
            </a:xfrm>
            <a:custGeom>
              <a:avLst/>
              <a:gdLst>
                <a:gd name="T0" fmla="*/ 0 w 41"/>
                <a:gd name="T1" fmla="*/ 0 h 9"/>
                <a:gd name="T2" fmla="*/ 0 w 41"/>
                <a:gd name="T3" fmla="*/ 0 h 9"/>
                <a:gd name="T4" fmla="*/ 0 w 41"/>
                <a:gd name="T5" fmla="*/ 0 h 9"/>
                <a:gd name="T6" fmla="*/ 0 w 41"/>
                <a:gd name="T7" fmla="*/ 0 h 9"/>
                <a:gd name="T8" fmla="*/ 0 w 41"/>
                <a:gd name="T9" fmla="*/ 0 h 9"/>
                <a:gd name="T10" fmla="*/ 0 w 41"/>
                <a:gd name="T11" fmla="*/ 0 h 9"/>
                <a:gd name="T12" fmla="*/ 0 w 41"/>
                <a:gd name="T13" fmla="*/ 0 h 9"/>
                <a:gd name="T14" fmla="*/ 0 w 41"/>
                <a:gd name="T15" fmla="*/ 0 h 9"/>
                <a:gd name="T16" fmla="*/ 0 w 41"/>
                <a:gd name="T17" fmla="*/ 0 h 9"/>
                <a:gd name="T18" fmla="*/ 0 w 41"/>
                <a:gd name="T19" fmla="*/ 0 h 9"/>
                <a:gd name="T20" fmla="*/ 0 w 41"/>
                <a:gd name="T21" fmla="*/ 0 h 9"/>
                <a:gd name="T22" fmla="*/ 0 w 41"/>
                <a:gd name="T23" fmla="*/ 0 h 9"/>
                <a:gd name="T24" fmla="*/ 0 w 41"/>
                <a:gd name="T25" fmla="*/ 0 h 9"/>
                <a:gd name="T26" fmla="*/ 0 w 41"/>
                <a:gd name="T27" fmla="*/ 0 h 9"/>
                <a:gd name="T28" fmla="*/ 0 w 41"/>
                <a:gd name="T29" fmla="*/ 0 h 9"/>
                <a:gd name="T30" fmla="*/ 0 w 41"/>
                <a:gd name="T31" fmla="*/ 0 h 9"/>
                <a:gd name="T32" fmla="*/ 0 w 4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9">
                  <a:moveTo>
                    <a:pt x="0" y="0"/>
                  </a:moveTo>
                  <a:lnTo>
                    <a:pt x="1" y="0"/>
                  </a:lnTo>
                  <a:lnTo>
                    <a:pt x="3" y="0"/>
                  </a:lnTo>
                  <a:lnTo>
                    <a:pt x="5" y="0"/>
                  </a:lnTo>
                  <a:lnTo>
                    <a:pt x="7" y="0"/>
                  </a:lnTo>
                  <a:lnTo>
                    <a:pt x="10" y="0"/>
                  </a:lnTo>
                  <a:lnTo>
                    <a:pt x="13" y="0"/>
                  </a:lnTo>
                  <a:lnTo>
                    <a:pt x="15" y="1"/>
                  </a:lnTo>
                  <a:lnTo>
                    <a:pt x="18" y="1"/>
                  </a:lnTo>
                  <a:lnTo>
                    <a:pt x="21" y="3"/>
                  </a:lnTo>
                  <a:lnTo>
                    <a:pt x="24" y="3"/>
                  </a:lnTo>
                  <a:lnTo>
                    <a:pt x="28" y="4"/>
                  </a:lnTo>
                  <a:lnTo>
                    <a:pt x="31" y="4"/>
                  </a:lnTo>
                  <a:lnTo>
                    <a:pt x="34" y="5"/>
                  </a:lnTo>
                  <a:lnTo>
                    <a:pt x="36" y="6"/>
                  </a:lnTo>
                  <a:lnTo>
                    <a:pt x="38" y="8"/>
                  </a:lnTo>
                  <a:lnTo>
                    <a:pt x="41"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1" name="Freeform 807"/>
            <p:cNvSpPr>
              <a:spLocks/>
            </p:cNvSpPr>
            <p:nvPr/>
          </p:nvSpPr>
          <p:spPr bwMode="auto">
            <a:xfrm>
              <a:off x="2761" y="2130"/>
              <a:ext cx="1" cy="1"/>
            </a:xfrm>
            <a:custGeom>
              <a:avLst/>
              <a:gdLst>
                <a:gd name="T0" fmla="*/ 0 w 1"/>
                <a:gd name="T1" fmla="*/ 0 h 3"/>
                <a:gd name="T2" fmla="*/ 1 w 1"/>
                <a:gd name="T3" fmla="*/ 0 h 3"/>
                <a:gd name="T4" fmla="*/ 1 w 1"/>
                <a:gd name="T5" fmla="*/ 0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1" y="0"/>
                  </a:lnTo>
                  <a:lnTo>
                    <a:pt x="1" y="1"/>
                  </a:lnTo>
                  <a:lnTo>
                    <a:pt x="1"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2" name="Freeform 808"/>
            <p:cNvSpPr>
              <a:spLocks/>
            </p:cNvSpPr>
            <p:nvPr/>
          </p:nvSpPr>
          <p:spPr bwMode="auto">
            <a:xfrm>
              <a:off x="2746" y="2131"/>
              <a:ext cx="15" cy="3"/>
            </a:xfrm>
            <a:custGeom>
              <a:avLst/>
              <a:gdLst>
                <a:gd name="T0" fmla="*/ 1 w 47"/>
                <a:gd name="T1" fmla="*/ 0 h 10"/>
                <a:gd name="T2" fmla="*/ 0 w 47"/>
                <a:gd name="T3" fmla="*/ 0 h 10"/>
                <a:gd name="T4" fmla="*/ 0 w 47"/>
                <a:gd name="T5" fmla="*/ 0 h 10"/>
                <a:gd name="T6" fmla="*/ 0 w 47"/>
                <a:gd name="T7" fmla="*/ 0 h 10"/>
                <a:gd name="T8" fmla="*/ 0 w 47"/>
                <a:gd name="T9" fmla="*/ 0 h 10"/>
                <a:gd name="T10" fmla="*/ 0 w 47"/>
                <a:gd name="T11" fmla="*/ 0 h 10"/>
                <a:gd name="T12" fmla="*/ 0 w 47"/>
                <a:gd name="T13" fmla="*/ 0 h 10"/>
                <a:gd name="T14" fmla="*/ 0 w 47"/>
                <a:gd name="T15" fmla="*/ 0 h 10"/>
                <a:gd name="T16" fmla="*/ 0 w 47"/>
                <a:gd name="T17" fmla="*/ 0 h 10"/>
                <a:gd name="T18" fmla="*/ 0 w 47"/>
                <a:gd name="T19" fmla="*/ 0 h 10"/>
                <a:gd name="T20" fmla="*/ 0 w 47"/>
                <a:gd name="T21" fmla="*/ 0 h 10"/>
                <a:gd name="T22" fmla="*/ 0 w 47"/>
                <a:gd name="T23" fmla="*/ 0 h 10"/>
                <a:gd name="T24" fmla="*/ 0 w 47"/>
                <a:gd name="T25" fmla="*/ 0 h 10"/>
                <a:gd name="T26" fmla="*/ 0 w 47"/>
                <a:gd name="T27" fmla="*/ 0 h 10"/>
                <a:gd name="T28" fmla="*/ 0 w 47"/>
                <a:gd name="T29" fmla="*/ 0 h 10"/>
                <a:gd name="T30" fmla="*/ 0 w 47"/>
                <a:gd name="T31" fmla="*/ 0 h 10"/>
                <a:gd name="T32" fmla="*/ 0 w 4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0">
                  <a:moveTo>
                    <a:pt x="47" y="0"/>
                  </a:moveTo>
                  <a:lnTo>
                    <a:pt x="44" y="1"/>
                  </a:lnTo>
                  <a:lnTo>
                    <a:pt x="41" y="2"/>
                  </a:lnTo>
                  <a:lnTo>
                    <a:pt x="37" y="2"/>
                  </a:lnTo>
                  <a:lnTo>
                    <a:pt x="34" y="3"/>
                  </a:lnTo>
                  <a:lnTo>
                    <a:pt x="29" y="5"/>
                  </a:lnTo>
                  <a:lnTo>
                    <a:pt x="25" y="6"/>
                  </a:lnTo>
                  <a:lnTo>
                    <a:pt x="21" y="6"/>
                  </a:lnTo>
                  <a:lnTo>
                    <a:pt x="18" y="7"/>
                  </a:lnTo>
                  <a:lnTo>
                    <a:pt x="14" y="7"/>
                  </a:lnTo>
                  <a:lnTo>
                    <a:pt x="11" y="9"/>
                  </a:lnTo>
                  <a:lnTo>
                    <a:pt x="8" y="9"/>
                  </a:lnTo>
                  <a:lnTo>
                    <a:pt x="5" y="9"/>
                  </a:lnTo>
                  <a:lnTo>
                    <a:pt x="3" y="9"/>
                  </a:lnTo>
                  <a:lnTo>
                    <a:pt x="1" y="9"/>
                  </a:lnTo>
                  <a:lnTo>
                    <a:pt x="0" y="9"/>
                  </a:lnTo>
                  <a:lnTo>
                    <a:pt x="0"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3" name="Freeform 809"/>
            <p:cNvSpPr>
              <a:spLocks/>
            </p:cNvSpPr>
            <p:nvPr/>
          </p:nvSpPr>
          <p:spPr bwMode="auto">
            <a:xfrm>
              <a:off x="2765" y="2071"/>
              <a:ext cx="12" cy="2"/>
            </a:xfrm>
            <a:custGeom>
              <a:avLst/>
              <a:gdLst>
                <a:gd name="T0" fmla="*/ 0 w 41"/>
                <a:gd name="T1" fmla="*/ 0 h 10"/>
                <a:gd name="T2" fmla="*/ 0 w 41"/>
                <a:gd name="T3" fmla="*/ 0 h 10"/>
                <a:gd name="T4" fmla="*/ 0 w 41"/>
                <a:gd name="T5" fmla="*/ 0 h 10"/>
                <a:gd name="T6" fmla="*/ 0 w 41"/>
                <a:gd name="T7" fmla="*/ 0 h 10"/>
                <a:gd name="T8" fmla="*/ 0 w 41"/>
                <a:gd name="T9" fmla="*/ 0 h 10"/>
                <a:gd name="T10" fmla="*/ 0 w 41"/>
                <a:gd name="T11" fmla="*/ 0 h 10"/>
                <a:gd name="T12" fmla="*/ 0 w 41"/>
                <a:gd name="T13" fmla="*/ 0 h 10"/>
                <a:gd name="T14" fmla="*/ 0 w 41"/>
                <a:gd name="T15" fmla="*/ 0 h 10"/>
                <a:gd name="T16" fmla="*/ 0 w 41"/>
                <a:gd name="T17" fmla="*/ 0 h 10"/>
                <a:gd name="T18" fmla="*/ 0 w 41"/>
                <a:gd name="T19" fmla="*/ 0 h 10"/>
                <a:gd name="T20" fmla="*/ 0 w 41"/>
                <a:gd name="T21" fmla="*/ 0 h 10"/>
                <a:gd name="T22" fmla="*/ 0 w 41"/>
                <a:gd name="T23" fmla="*/ 0 h 10"/>
                <a:gd name="T24" fmla="*/ 0 w 41"/>
                <a:gd name="T25" fmla="*/ 0 h 10"/>
                <a:gd name="T26" fmla="*/ 0 w 41"/>
                <a:gd name="T27" fmla="*/ 0 h 10"/>
                <a:gd name="T28" fmla="*/ 0 w 41"/>
                <a:gd name="T29" fmla="*/ 0 h 10"/>
                <a:gd name="T30" fmla="*/ 0 w 41"/>
                <a:gd name="T31" fmla="*/ 0 h 10"/>
                <a:gd name="T32" fmla="*/ 0 w 4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0">
                  <a:moveTo>
                    <a:pt x="0" y="0"/>
                  </a:moveTo>
                  <a:lnTo>
                    <a:pt x="1" y="0"/>
                  </a:lnTo>
                  <a:lnTo>
                    <a:pt x="3" y="0"/>
                  </a:lnTo>
                  <a:lnTo>
                    <a:pt x="5" y="0"/>
                  </a:lnTo>
                  <a:lnTo>
                    <a:pt x="7" y="0"/>
                  </a:lnTo>
                  <a:lnTo>
                    <a:pt x="11" y="1"/>
                  </a:lnTo>
                  <a:lnTo>
                    <a:pt x="14" y="1"/>
                  </a:lnTo>
                  <a:lnTo>
                    <a:pt x="16" y="2"/>
                  </a:lnTo>
                  <a:lnTo>
                    <a:pt x="19" y="2"/>
                  </a:lnTo>
                  <a:lnTo>
                    <a:pt x="22" y="2"/>
                  </a:lnTo>
                  <a:lnTo>
                    <a:pt x="25" y="4"/>
                  </a:lnTo>
                  <a:lnTo>
                    <a:pt x="28" y="5"/>
                  </a:lnTo>
                  <a:lnTo>
                    <a:pt x="31" y="5"/>
                  </a:lnTo>
                  <a:lnTo>
                    <a:pt x="34" y="6"/>
                  </a:lnTo>
                  <a:lnTo>
                    <a:pt x="36" y="8"/>
                  </a:lnTo>
                  <a:lnTo>
                    <a:pt x="38" y="9"/>
                  </a:lnTo>
                  <a:lnTo>
                    <a:pt x="41"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4" name="Freeform 810"/>
            <p:cNvSpPr>
              <a:spLocks/>
            </p:cNvSpPr>
            <p:nvPr/>
          </p:nvSpPr>
          <p:spPr bwMode="auto">
            <a:xfrm>
              <a:off x="2777" y="2073"/>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5" name="Freeform 811"/>
            <p:cNvSpPr>
              <a:spLocks/>
            </p:cNvSpPr>
            <p:nvPr/>
          </p:nvSpPr>
          <p:spPr bwMode="auto">
            <a:xfrm>
              <a:off x="2763" y="2074"/>
              <a:ext cx="14" cy="2"/>
            </a:xfrm>
            <a:custGeom>
              <a:avLst/>
              <a:gdLst>
                <a:gd name="T0" fmla="*/ 0 w 46"/>
                <a:gd name="T1" fmla="*/ 0 h 9"/>
                <a:gd name="T2" fmla="*/ 0 w 46"/>
                <a:gd name="T3" fmla="*/ 0 h 9"/>
                <a:gd name="T4" fmla="*/ 0 w 46"/>
                <a:gd name="T5" fmla="*/ 0 h 9"/>
                <a:gd name="T6" fmla="*/ 0 w 46"/>
                <a:gd name="T7" fmla="*/ 0 h 9"/>
                <a:gd name="T8" fmla="*/ 0 w 46"/>
                <a:gd name="T9" fmla="*/ 0 h 9"/>
                <a:gd name="T10" fmla="*/ 0 w 46"/>
                <a:gd name="T11" fmla="*/ 0 h 9"/>
                <a:gd name="T12" fmla="*/ 0 w 46"/>
                <a:gd name="T13" fmla="*/ 0 h 9"/>
                <a:gd name="T14" fmla="*/ 0 w 46"/>
                <a:gd name="T15" fmla="*/ 0 h 9"/>
                <a:gd name="T16" fmla="*/ 0 w 46"/>
                <a:gd name="T17" fmla="*/ 0 h 9"/>
                <a:gd name="T18" fmla="*/ 0 w 46"/>
                <a:gd name="T19" fmla="*/ 0 h 9"/>
                <a:gd name="T20" fmla="*/ 0 w 46"/>
                <a:gd name="T21" fmla="*/ 0 h 9"/>
                <a:gd name="T22" fmla="*/ 0 w 46"/>
                <a:gd name="T23" fmla="*/ 0 h 9"/>
                <a:gd name="T24" fmla="*/ 0 w 46"/>
                <a:gd name="T25" fmla="*/ 0 h 9"/>
                <a:gd name="T26" fmla="*/ 0 w 46"/>
                <a:gd name="T27" fmla="*/ 0 h 9"/>
                <a:gd name="T28" fmla="*/ 0 w 46"/>
                <a:gd name="T29" fmla="*/ 0 h 9"/>
                <a:gd name="T30" fmla="*/ 0 w 46"/>
                <a:gd name="T31" fmla="*/ 0 h 9"/>
                <a:gd name="T32" fmla="*/ 0 w 46"/>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9">
                  <a:moveTo>
                    <a:pt x="46" y="0"/>
                  </a:moveTo>
                  <a:lnTo>
                    <a:pt x="43" y="1"/>
                  </a:lnTo>
                  <a:lnTo>
                    <a:pt x="40" y="2"/>
                  </a:lnTo>
                  <a:lnTo>
                    <a:pt x="37" y="2"/>
                  </a:lnTo>
                  <a:lnTo>
                    <a:pt x="33" y="4"/>
                  </a:lnTo>
                  <a:lnTo>
                    <a:pt x="30" y="5"/>
                  </a:lnTo>
                  <a:lnTo>
                    <a:pt x="26" y="5"/>
                  </a:lnTo>
                  <a:lnTo>
                    <a:pt x="22" y="6"/>
                  </a:lnTo>
                  <a:lnTo>
                    <a:pt x="19" y="6"/>
                  </a:lnTo>
                  <a:lnTo>
                    <a:pt x="15" y="7"/>
                  </a:lnTo>
                  <a:lnTo>
                    <a:pt x="11" y="7"/>
                  </a:lnTo>
                  <a:lnTo>
                    <a:pt x="8" y="7"/>
                  </a:lnTo>
                  <a:lnTo>
                    <a:pt x="5" y="7"/>
                  </a:lnTo>
                  <a:lnTo>
                    <a:pt x="3" y="7"/>
                  </a:lnTo>
                  <a:lnTo>
                    <a:pt x="1" y="7"/>
                  </a:lnTo>
                  <a:lnTo>
                    <a:pt x="0" y="7"/>
                  </a:lnTo>
                  <a:lnTo>
                    <a:pt x="0"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6" name="Freeform 812"/>
            <p:cNvSpPr>
              <a:spLocks/>
            </p:cNvSpPr>
            <p:nvPr/>
          </p:nvSpPr>
          <p:spPr bwMode="auto">
            <a:xfrm>
              <a:off x="2622" y="2185"/>
              <a:ext cx="44" cy="3"/>
            </a:xfrm>
            <a:custGeom>
              <a:avLst/>
              <a:gdLst>
                <a:gd name="T0" fmla="*/ 1 w 143"/>
                <a:gd name="T1" fmla="*/ 0 h 10"/>
                <a:gd name="T2" fmla="*/ 1 w 143"/>
                <a:gd name="T3" fmla="*/ 0 h 10"/>
                <a:gd name="T4" fmla="*/ 1 w 143"/>
                <a:gd name="T5" fmla="*/ 0 h 10"/>
                <a:gd name="T6" fmla="*/ 1 w 143"/>
                <a:gd name="T7" fmla="*/ 0 h 10"/>
                <a:gd name="T8" fmla="*/ 1 w 143"/>
                <a:gd name="T9" fmla="*/ 0 h 10"/>
                <a:gd name="T10" fmla="*/ 1 w 143"/>
                <a:gd name="T11" fmla="*/ 0 h 10"/>
                <a:gd name="T12" fmla="*/ 1 w 143"/>
                <a:gd name="T13" fmla="*/ 0 h 10"/>
                <a:gd name="T14" fmla="*/ 0 w 143"/>
                <a:gd name="T15" fmla="*/ 0 h 10"/>
                <a:gd name="T16" fmla="*/ 0 w 143"/>
                <a:gd name="T17" fmla="*/ 0 h 10"/>
                <a:gd name="T18" fmla="*/ 0 w 143"/>
                <a:gd name="T19" fmla="*/ 0 h 10"/>
                <a:gd name="T20" fmla="*/ 0 w 143"/>
                <a:gd name="T21" fmla="*/ 0 h 10"/>
                <a:gd name="T22" fmla="*/ 0 w 143"/>
                <a:gd name="T23" fmla="*/ 0 h 10"/>
                <a:gd name="T24" fmla="*/ 0 w 143"/>
                <a:gd name="T25" fmla="*/ 0 h 10"/>
                <a:gd name="T26" fmla="*/ 0 w 143"/>
                <a:gd name="T27" fmla="*/ 0 h 10"/>
                <a:gd name="T28" fmla="*/ 0 w 143"/>
                <a:gd name="T29" fmla="*/ 0 h 10"/>
                <a:gd name="T30" fmla="*/ 0 w 14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10">
                  <a:moveTo>
                    <a:pt x="143" y="5"/>
                  </a:moveTo>
                  <a:lnTo>
                    <a:pt x="125" y="7"/>
                  </a:lnTo>
                  <a:lnTo>
                    <a:pt x="107" y="9"/>
                  </a:lnTo>
                  <a:lnTo>
                    <a:pt x="92" y="10"/>
                  </a:lnTo>
                  <a:lnTo>
                    <a:pt x="77" y="10"/>
                  </a:lnTo>
                  <a:lnTo>
                    <a:pt x="65" y="10"/>
                  </a:lnTo>
                  <a:lnTo>
                    <a:pt x="53" y="10"/>
                  </a:lnTo>
                  <a:lnTo>
                    <a:pt x="42" y="9"/>
                  </a:lnTo>
                  <a:lnTo>
                    <a:pt x="33" y="7"/>
                  </a:lnTo>
                  <a:lnTo>
                    <a:pt x="25" y="6"/>
                  </a:lnTo>
                  <a:lnTo>
                    <a:pt x="19" y="5"/>
                  </a:lnTo>
                  <a:lnTo>
                    <a:pt x="13" y="4"/>
                  </a:lnTo>
                  <a:lnTo>
                    <a:pt x="8" y="2"/>
                  </a:lnTo>
                  <a:lnTo>
                    <a:pt x="5" y="1"/>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7" name="Line 813"/>
            <p:cNvSpPr>
              <a:spLocks noChangeShapeType="1"/>
            </p:cNvSpPr>
            <p:nvPr/>
          </p:nvSpPr>
          <p:spPr bwMode="auto">
            <a:xfrm flipV="1">
              <a:off x="2622" y="2158"/>
              <a:ext cx="1" cy="2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38" name="Freeform 814"/>
            <p:cNvSpPr>
              <a:spLocks/>
            </p:cNvSpPr>
            <p:nvPr/>
          </p:nvSpPr>
          <p:spPr bwMode="auto">
            <a:xfrm>
              <a:off x="2622" y="2154"/>
              <a:ext cx="50" cy="4"/>
            </a:xfrm>
            <a:custGeom>
              <a:avLst/>
              <a:gdLst>
                <a:gd name="T0" fmla="*/ 0 w 161"/>
                <a:gd name="T1" fmla="*/ 0 h 15"/>
                <a:gd name="T2" fmla="*/ 0 w 161"/>
                <a:gd name="T3" fmla="*/ 0 h 15"/>
                <a:gd name="T4" fmla="*/ 0 w 161"/>
                <a:gd name="T5" fmla="*/ 0 h 15"/>
                <a:gd name="T6" fmla="*/ 0 w 161"/>
                <a:gd name="T7" fmla="*/ 0 h 15"/>
                <a:gd name="T8" fmla="*/ 0 w 161"/>
                <a:gd name="T9" fmla="*/ 0 h 15"/>
                <a:gd name="T10" fmla="*/ 0 w 161"/>
                <a:gd name="T11" fmla="*/ 0 h 15"/>
                <a:gd name="T12" fmla="*/ 0 w 161"/>
                <a:gd name="T13" fmla="*/ 0 h 15"/>
                <a:gd name="T14" fmla="*/ 0 w 161"/>
                <a:gd name="T15" fmla="*/ 0 h 15"/>
                <a:gd name="T16" fmla="*/ 0 w 161"/>
                <a:gd name="T17" fmla="*/ 0 h 15"/>
                <a:gd name="T18" fmla="*/ 1 w 161"/>
                <a:gd name="T19" fmla="*/ 0 h 15"/>
                <a:gd name="T20" fmla="*/ 1 w 161"/>
                <a:gd name="T21" fmla="*/ 0 h 15"/>
                <a:gd name="T22" fmla="*/ 1 w 161"/>
                <a:gd name="T23" fmla="*/ 0 h 15"/>
                <a:gd name="T24" fmla="*/ 1 w 161"/>
                <a:gd name="T25" fmla="*/ 0 h 15"/>
                <a:gd name="T26" fmla="*/ 1 w 161"/>
                <a:gd name="T27" fmla="*/ 0 h 15"/>
                <a:gd name="T28" fmla="*/ 1 w 161"/>
                <a:gd name="T29" fmla="*/ 0 h 15"/>
                <a:gd name="T30" fmla="*/ 1 w 161"/>
                <a:gd name="T31" fmla="*/ 0 h 15"/>
                <a:gd name="T32" fmla="*/ 2 w 16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5">
                  <a:moveTo>
                    <a:pt x="0" y="15"/>
                  </a:moveTo>
                  <a:lnTo>
                    <a:pt x="0" y="14"/>
                  </a:lnTo>
                  <a:lnTo>
                    <a:pt x="2" y="14"/>
                  </a:lnTo>
                  <a:lnTo>
                    <a:pt x="6" y="13"/>
                  </a:lnTo>
                  <a:lnTo>
                    <a:pt x="11" y="10"/>
                  </a:lnTo>
                  <a:lnTo>
                    <a:pt x="16" y="9"/>
                  </a:lnTo>
                  <a:lnTo>
                    <a:pt x="23" y="6"/>
                  </a:lnTo>
                  <a:lnTo>
                    <a:pt x="31" y="5"/>
                  </a:lnTo>
                  <a:lnTo>
                    <a:pt x="41" y="4"/>
                  </a:lnTo>
                  <a:lnTo>
                    <a:pt x="52" y="3"/>
                  </a:lnTo>
                  <a:lnTo>
                    <a:pt x="64" y="1"/>
                  </a:lnTo>
                  <a:lnTo>
                    <a:pt x="77" y="0"/>
                  </a:lnTo>
                  <a:lnTo>
                    <a:pt x="92" y="1"/>
                  </a:lnTo>
                  <a:lnTo>
                    <a:pt x="107" y="1"/>
                  </a:lnTo>
                  <a:lnTo>
                    <a:pt x="124" y="4"/>
                  </a:lnTo>
                  <a:lnTo>
                    <a:pt x="141" y="6"/>
                  </a:lnTo>
                  <a:lnTo>
                    <a:pt x="161" y="1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39" name="Line 815"/>
            <p:cNvSpPr>
              <a:spLocks noChangeShapeType="1"/>
            </p:cNvSpPr>
            <p:nvPr/>
          </p:nvSpPr>
          <p:spPr bwMode="auto">
            <a:xfrm>
              <a:off x="2672" y="2157"/>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40" name="Line 816"/>
            <p:cNvSpPr>
              <a:spLocks noChangeShapeType="1"/>
            </p:cNvSpPr>
            <p:nvPr/>
          </p:nvSpPr>
          <p:spPr bwMode="auto">
            <a:xfrm>
              <a:off x="2672" y="2159"/>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41" name="Line 817"/>
            <p:cNvSpPr>
              <a:spLocks noChangeShapeType="1"/>
            </p:cNvSpPr>
            <p:nvPr/>
          </p:nvSpPr>
          <p:spPr bwMode="auto">
            <a:xfrm flipH="1">
              <a:off x="2633" y="2168"/>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42" name="Freeform 818"/>
            <p:cNvSpPr>
              <a:spLocks/>
            </p:cNvSpPr>
            <p:nvPr/>
          </p:nvSpPr>
          <p:spPr bwMode="auto">
            <a:xfrm>
              <a:off x="2630" y="2168"/>
              <a:ext cx="3" cy="4"/>
            </a:xfrm>
            <a:custGeom>
              <a:avLst/>
              <a:gdLst>
                <a:gd name="T0" fmla="*/ 0 w 10"/>
                <a:gd name="T1" fmla="*/ 0 h 14"/>
                <a:gd name="T2" fmla="*/ 0 w 10"/>
                <a:gd name="T3" fmla="*/ 0 h 14"/>
                <a:gd name="T4" fmla="*/ 0 w 10"/>
                <a:gd name="T5" fmla="*/ 0 h 14"/>
                <a:gd name="T6" fmla="*/ 0 w 10"/>
                <a:gd name="T7" fmla="*/ 0 h 14"/>
                <a:gd name="T8" fmla="*/ 0 w 10"/>
                <a:gd name="T9" fmla="*/ 0 h 14"/>
                <a:gd name="T10" fmla="*/ 0 w 10"/>
                <a:gd name="T11" fmla="*/ 0 h 14"/>
                <a:gd name="T12" fmla="*/ 0 w 10"/>
                <a:gd name="T13" fmla="*/ 0 h 14"/>
                <a:gd name="T14" fmla="*/ 0 w 10"/>
                <a:gd name="T15" fmla="*/ 0 h 14"/>
                <a:gd name="T16" fmla="*/ 0 w 10"/>
                <a:gd name="T17" fmla="*/ 0 h 14"/>
                <a:gd name="T18" fmla="*/ 0 w 10"/>
                <a:gd name="T19" fmla="*/ 0 h 14"/>
                <a:gd name="T20" fmla="*/ 0 w 10"/>
                <a:gd name="T21" fmla="*/ 0 h 14"/>
                <a:gd name="T22" fmla="*/ 0 w 10"/>
                <a:gd name="T23" fmla="*/ 0 h 14"/>
                <a:gd name="T24" fmla="*/ 0 w 10"/>
                <a:gd name="T25" fmla="*/ 0 h 14"/>
                <a:gd name="T26" fmla="*/ 0 w 10"/>
                <a:gd name="T27" fmla="*/ 0 h 14"/>
                <a:gd name="T28" fmla="*/ 0 w 10"/>
                <a:gd name="T29" fmla="*/ 0 h 14"/>
                <a:gd name="T30" fmla="*/ 0 w 10"/>
                <a:gd name="T31" fmla="*/ 0 h 14"/>
                <a:gd name="T32" fmla="*/ 0 w 1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10" y="0"/>
                  </a:moveTo>
                  <a:lnTo>
                    <a:pt x="8" y="0"/>
                  </a:lnTo>
                  <a:lnTo>
                    <a:pt x="7" y="0"/>
                  </a:lnTo>
                  <a:lnTo>
                    <a:pt x="6" y="0"/>
                  </a:lnTo>
                  <a:lnTo>
                    <a:pt x="5" y="0"/>
                  </a:lnTo>
                  <a:lnTo>
                    <a:pt x="5" y="2"/>
                  </a:lnTo>
                  <a:lnTo>
                    <a:pt x="4" y="2"/>
                  </a:lnTo>
                  <a:lnTo>
                    <a:pt x="3" y="3"/>
                  </a:lnTo>
                  <a:lnTo>
                    <a:pt x="2" y="4"/>
                  </a:lnTo>
                  <a:lnTo>
                    <a:pt x="2" y="5"/>
                  </a:lnTo>
                  <a:lnTo>
                    <a:pt x="1" y="5"/>
                  </a:lnTo>
                  <a:lnTo>
                    <a:pt x="1" y="7"/>
                  </a:lnTo>
                  <a:lnTo>
                    <a:pt x="0" y="8"/>
                  </a:lnTo>
                  <a:lnTo>
                    <a:pt x="0" y="9"/>
                  </a:lnTo>
                  <a:lnTo>
                    <a:pt x="0" y="11"/>
                  </a:lnTo>
                  <a:lnTo>
                    <a:pt x="0" y="12"/>
                  </a:lnTo>
                  <a:lnTo>
                    <a:pt x="0"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43" name="Freeform 819"/>
            <p:cNvSpPr>
              <a:spLocks/>
            </p:cNvSpPr>
            <p:nvPr/>
          </p:nvSpPr>
          <p:spPr bwMode="auto">
            <a:xfrm>
              <a:off x="2630" y="2172"/>
              <a:ext cx="3" cy="3"/>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13">
                  <a:moveTo>
                    <a:pt x="0" y="0"/>
                  </a:moveTo>
                  <a:lnTo>
                    <a:pt x="0" y="2"/>
                  </a:lnTo>
                  <a:lnTo>
                    <a:pt x="0" y="3"/>
                  </a:lnTo>
                  <a:lnTo>
                    <a:pt x="0" y="4"/>
                  </a:lnTo>
                  <a:lnTo>
                    <a:pt x="1" y="6"/>
                  </a:lnTo>
                  <a:lnTo>
                    <a:pt x="1" y="7"/>
                  </a:lnTo>
                  <a:lnTo>
                    <a:pt x="2" y="8"/>
                  </a:lnTo>
                  <a:lnTo>
                    <a:pt x="3" y="9"/>
                  </a:lnTo>
                  <a:lnTo>
                    <a:pt x="4" y="11"/>
                  </a:lnTo>
                  <a:lnTo>
                    <a:pt x="5" y="11"/>
                  </a:lnTo>
                  <a:lnTo>
                    <a:pt x="5" y="12"/>
                  </a:lnTo>
                  <a:lnTo>
                    <a:pt x="6" y="12"/>
                  </a:lnTo>
                  <a:lnTo>
                    <a:pt x="7" y="12"/>
                  </a:lnTo>
                  <a:lnTo>
                    <a:pt x="8" y="12"/>
                  </a:lnTo>
                  <a:lnTo>
                    <a:pt x="10" y="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44" name="Line 820"/>
            <p:cNvSpPr>
              <a:spLocks noChangeShapeType="1"/>
            </p:cNvSpPr>
            <p:nvPr/>
          </p:nvSpPr>
          <p:spPr bwMode="auto">
            <a:xfrm>
              <a:off x="2633" y="2175"/>
              <a:ext cx="3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45" name="Freeform 821"/>
            <p:cNvSpPr>
              <a:spLocks/>
            </p:cNvSpPr>
            <p:nvPr/>
          </p:nvSpPr>
          <p:spPr bwMode="auto">
            <a:xfrm>
              <a:off x="2646" y="2301"/>
              <a:ext cx="114" cy="222"/>
            </a:xfrm>
            <a:custGeom>
              <a:avLst/>
              <a:gdLst>
                <a:gd name="T0" fmla="*/ 0 w 368"/>
                <a:gd name="T1" fmla="*/ 0 h 888"/>
                <a:gd name="T2" fmla="*/ 0 w 368"/>
                <a:gd name="T3" fmla="*/ 0 h 888"/>
                <a:gd name="T4" fmla="*/ 0 w 368"/>
                <a:gd name="T5" fmla="*/ 0 h 888"/>
                <a:gd name="T6" fmla="*/ 0 w 368"/>
                <a:gd name="T7" fmla="*/ 1 h 888"/>
                <a:gd name="T8" fmla="*/ 1 w 368"/>
                <a:gd name="T9" fmla="*/ 1 h 888"/>
                <a:gd name="T10" fmla="*/ 1 w 368"/>
                <a:gd name="T11" fmla="*/ 1 h 888"/>
                <a:gd name="T12" fmla="*/ 1 w 368"/>
                <a:gd name="T13" fmla="*/ 1 h 888"/>
                <a:gd name="T14" fmla="*/ 2 w 368"/>
                <a:gd name="T15" fmla="*/ 2 h 888"/>
                <a:gd name="T16" fmla="*/ 2 w 368"/>
                <a:gd name="T17" fmla="*/ 2 h 888"/>
                <a:gd name="T18" fmla="*/ 2 w 368"/>
                <a:gd name="T19" fmla="*/ 2 h 888"/>
                <a:gd name="T20" fmla="*/ 2 w 368"/>
                <a:gd name="T21" fmla="*/ 3 h 888"/>
                <a:gd name="T22" fmla="*/ 2 w 368"/>
                <a:gd name="T23" fmla="*/ 3 h 888"/>
                <a:gd name="T24" fmla="*/ 3 w 368"/>
                <a:gd name="T25" fmla="*/ 3 h 888"/>
                <a:gd name="T26" fmla="*/ 3 w 368"/>
                <a:gd name="T27" fmla="*/ 3 h 888"/>
                <a:gd name="T28" fmla="*/ 3 w 368"/>
                <a:gd name="T29" fmla="*/ 3 h 888"/>
                <a:gd name="T30" fmla="*/ 3 w 368"/>
                <a:gd name="T31" fmla="*/ 4 h 888"/>
                <a:gd name="T32" fmla="*/ 3 w 368"/>
                <a:gd name="T33" fmla="*/ 4 h 8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8" h="888">
                  <a:moveTo>
                    <a:pt x="0" y="0"/>
                  </a:moveTo>
                  <a:lnTo>
                    <a:pt x="6" y="13"/>
                  </a:lnTo>
                  <a:lnTo>
                    <a:pt x="18" y="44"/>
                  </a:lnTo>
                  <a:lnTo>
                    <a:pt x="37" y="89"/>
                  </a:lnTo>
                  <a:lnTo>
                    <a:pt x="61" y="147"/>
                  </a:lnTo>
                  <a:lnTo>
                    <a:pt x="90" y="215"/>
                  </a:lnTo>
                  <a:lnTo>
                    <a:pt x="120" y="289"/>
                  </a:lnTo>
                  <a:lnTo>
                    <a:pt x="153" y="369"/>
                  </a:lnTo>
                  <a:lnTo>
                    <a:pt x="187" y="451"/>
                  </a:lnTo>
                  <a:lnTo>
                    <a:pt x="221" y="533"/>
                  </a:lnTo>
                  <a:lnTo>
                    <a:pt x="254" y="612"/>
                  </a:lnTo>
                  <a:lnTo>
                    <a:pt x="284" y="685"/>
                  </a:lnTo>
                  <a:lnTo>
                    <a:pt x="311" y="752"/>
                  </a:lnTo>
                  <a:lnTo>
                    <a:pt x="334" y="807"/>
                  </a:lnTo>
                  <a:lnTo>
                    <a:pt x="351" y="850"/>
                  </a:lnTo>
                  <a:lnTo>
                    <a:pt x="364" y="878"/>
                  </a:lnTo>
                  <a:lnTo>
                    <a:pt x="368" y="88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46" name="Freeform 822"/>
            <p:cNvSpPr>
              <a:spLocks/>
            </p:cNvSpPr>
            <p:nvPr/>
          </p:nvSpPr>
          <p:spPr bwMode="auto">
            <a:xfrm>
              <a:off x="2760" y="2523"/>
              <a:ext cx="28" cy="12"/>
            </a:xfrm>
            <a:custGeom>
              <a:avLst/>
              <a:gdLst>
                <a:gd name="T0" fmla="*/ 0 w 93"/>
                <a:gd name="T1" fmla="*/ 0 h 48"/>
                <a:gd name="T2" fmla="*/ 0 w 93"/>
                <a:gd name="T3" fmla="*/ 0 h 48"/>
                <a:gd name="T4" fmla="*/ 0 w 93"/>
                <a:gd name="T5" fmla="*/ 0 h 48"/>
                <a:gd name="T6" fmla="*/ 0 w 93"/>
                <a:gd name="T7" fmla="*/ 0 h 48"/>
                <a:gd name="T8" fmla="*/ 0 w 93"/>
                <a:gd name="T9" fmla="*/ 0 h 48"/>
                <a:gd name="T10" fmla="*/ 0 w 93"/>
                <a:gd name="T11" fmla="*/ 0 h 48"/>
                <a:gd name="T12" fmla="*/ 0 w 93"/>
                <a:gd name="T13" fmla="*/ 0 h 48"/>
                <a:gd name="T14" fmla="*/ 0 w 93"/>
                <a:gd name="T15" fmla="*/ 0 h 48"/>
                <a:gd name="T16" fmla="*/ 0 w 93"/>
                <a:gd name="T17" fmla="*/ 0 h 48"/>
                <a:gd name="T18" fmla="*/ 0 w 93"/>
                <a:gd name="T19" fmla="*/ 0 h 48"/>
                <a:gd name="T20" fmla="*/ 0 w 93"/>
                <a:gd name="T21" fmla="*/ 0 h 48"/>
                <a:gd name="T22" fmla="*/ 0 w 93"/>
                <a:gd name="T23" fmla="*/ 0 h 48"/>
                <a:gd name="T24" fmla="*/ 1 w 93"/>
                <a:gd name="T25" fmla="*/ 0 h 48"/>
                <a:gd name="T26" fmla="*/ 1 w 93"/>
                <a:gd name="T27" fmla="*/ 0 h 48"/>
                <a:gd name="T28" fmla="*/ 1 w 93"/>
                <a:gd name="T29" fmla="*/ 0 h 48"/>
                <a:gd name="T30" fmla="*/ 1 w 93"/>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48">
                  <a:moveTo>
                    <a:pt x="0" y="0"/>
                  </a:moveTo>
                  <a:lnTo>
                    <a:pt x="0" y="1"/>
                  </a:lnTo>
                  <a:lnTo>
                    <a:pt x="1" y="4"/>
                  </a:lnTo>
                  <a:lnTo>
                    <a:pt x="3" y="8"/>
                  </a:lnTo>
                  <a:lnTo>
                    <a:pt x="5" y="12"/>
                  </a:lnTo>
                  <a:lnTo>
                    <a:pt x="8" y="15"/>
                  </a:lnTo>
                  <a:lnTo>
                    <a:pt x="12" y="21"/>
                  </a:lnTo>
                  <a:lnTo>
                    <a:pt x="17" y="24"/>
                  </a:lnTo>
                  <a:lnTo>
                    <a:pt x="22" y="30"/>
                  </a:lnTo>
                  <a:lnTo>
                    <a:pt x="29" y="33"/>
                  </a:lnTo>
                  <a:lnTo>
                    <a:pt x="37" y="37"/>
                  </a:lnTo>
                  <a:lnTo>
                    <a:pt x="45" y="41"/>
                  </a:lnTo>
                  <a:lnTo>
                    <a:pt x="55" y="44"/>
                  </a:lnTo>
                  <a:lnTo>
                    <a:pt x="67" y="46"/>
                  </a:lnTo>
                  <a:lnTo>
                    <a:pt x="79" y="48"/>
                  </a:lnTo>
                  <a:lnTo>
                    <a:pt x="93" y="4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47" name="Line 823"/>
            <p:cNvSpPr>
              <a:spLocks noChangeShapeType="1"/>
            </p:cNvSpPr>
            <p:nvPr/>
          </p:nvSpPr>
          <p:spPr bwMode="auto">
            <a:xfrm>
              <a:off x="2788" y="2535"/>
              <a:ext cx="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48" name="Freeform 824"/>
            <p:cNvSpPr>
              <a:spLocks/>
            </p:cNvSpPr>
            <p:nvPr/>
          </p:nvSpPr>
          <p:spPr bwMode="auto">
            <a:xfrm>
              <a:off x="2640" y="2296"/>
              <a:ext cx="6" cy="5"/>
            </a:xfrm>
            <a:custGeom>
              <a:avLst/>
              <a:gdLst>
                <a:gd name="T0" fmla="*/ 0 w 23"/>
                <a:gd name="T1" fmla="*/ 0 h 18"/>
                <a:gd name="T2" fmla="*/ 0 w 23"/>
                <a:gd name="T3" fmla="*/ 0 h 18"/>
                <a:gd name="T4" fmla="*/ 0 w 23"/>
                <a:gd name="T5" fmla="*/ 0 h 18"/>
                <a:gd name="T6" fmla="*/ 0 w 23"/>
                <a:gd name="T7" fmla="*/ 0 h 18"/>
                <a:gd name="T8" fmla="*/ 0 w 23"/>
                <a:gd name="T9" fmla="*/ 0 h 18"/>
                <a:gd name="T10" fmla="*/ 0 w 23"/>
                <a:gd name="T11" fmla="*/ 0 h 18"/>
                <a:gd name="T12" fmla="*/ 0 w 23"/>
                <a:gd name="T13" fmla="*/ 0 h 18"/>
                <a:gd name="T14" fmla="*/ 0 w 23"/>
                <a:gd name="T15" fmla="*/ 0 h 18"/>
                <a:gd name="T16" fmla="*/ 0 w 23"/>
                <a:gd name="T17" fmla="*/ 0 h 18"/>
                <a:gd name="T18" fmla="*/ 0 w 23"/>
                <a:gd name="T19" fmla="*/ 0 h 18"/>
                <a:gd name="T20" fmla="*/ 0 w 23"/>
                <a:gd name="T21" fmla="*/ 0 h 18"/>
                <a:gd name="T22" fmla="*/ 0 w 23"/>
                <a:gd name="T23" fmla="*/ 0 h 18"/>
                <a:gd name="T24" fmla="*/ 0 w 23"/>
                <a:gd name="T25" fmla="*/ 0 h 18"/>
                <a:gd name="T26" fmla="*/ 0 w 23"/>
                <a:gd name="T27" fmla="*/ 0 h 18"/>
                <a:gd name="T28" fmla="*/ 0 w 23"/>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8">
                  <a:moveTo>
                    <a:pt x="23" y="18"/>
                  </a:moveTo>
                  <a:lnTo>
                    <a:pt x="22" y="17"/>
                  </a:lnTo>
                  <a:lnTo>
                    <a:pt x="22" y="15"/>
                  </a:lnTo>
                  <a:lnTo>
                    <a:pt x="21" y="14"/>
                  </a:lnTo>
                  <a:lnTo>
                    <a:pt x="20" y="13"/>
                  </a:lnTo>
                  <a:lnTo>
                    <a:pt x="20" y="12"/>
                  </a:lnTo>
                  <a:lnTo>
                    <a:pt x="19" y="10"/>
                  </a:lnTo>
                  <a:lnTo>
                    <a:pt x="17" y="8"/>
                  </a:lnTo>
                  <a:lnTo>
                    <a:pt x="16" y="6"/>
                  </a:lnTo>
                  <a:lnTo>
                    <a:pt x="14" y="5"/>
                  </a:lnTo>
                  <a:lnTo>
                    <a:pt x="12" y="4"/>
                  </a:lnTo>
                  <a:lnTo>
                    <a:pt x="9" y="3"/>
                  </a:lnTo>
                  <a:lnTo>
                    <a:pt x="6" y="1"/>
                  </a:lnTo>
                  <a:lnTo>
                    <a:pt x="3"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49" name="Line 825"/>
            <p:cNvSpPr>
              <a:spLocks noChangeShapeType="1"/>
            </p:cNvSpPr>
            <p:nvPr/>
          </p:nvSpPr>
          <p:spPr bwMode="auto">
            <a:xfrm flipH="1" flipV="1">
              <a:off x="2628" y="2295"/>
              <a:ext cx="1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50" name="Freeform 826"/>
            <p:cNvSpPr>
              <a:spLocks/>
            </p:cNvSpPr>
            <p:nvPr/>
          </p:nvSpPr>
          <p:spPr bwMode="auto">
            <a:xfrm>
              <a:off x="2738" y="2295"/>
              <a:ext cx="50" cy="239"/>
            </a:xfrm>
            <a:custGeom>
              <a:avLst/>
              <a:gdLst>
                <a:gd name="T0" fmla="*/ 0 w 165"/>
                <a:gd name="T1" fmla="*/ 0 h 958"/>
                <a:gd name="T2" fmla="*/ 0 w 165"/>
                <a:gd name="T3" fmla="*/ 1 h 958"/>
                <a:gd name="T4" fmla="*/ 2 w 165"/>
                <a:gd name="T5" fmla="*/ 4 h 958"/>
                <a:gd name="T6" fmla="*/ 2 w 165"/>
                <a:gd name="T7" fmla="*/ 4 h 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958">
                  <a:moveTo>
                    <a:pt x="0" y="0"/>
                  </a:moveTo>
                  <a:lnTo>
                    <a:pt x="0" y="279"/>
                  </a:lnTo>
                  <a:lnTo>
                    <a:pt x="165" y="956"/>
                  </a:lnTo>
                  <a:lnTo>
                    <a:pt x="165" y="95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1" name="Freeform 827"/>
            <p:cNvSpPr>
              <a:spLocks/>
            </p:cNvSpPr>
            <p:nvPr/>
          </p:nvSpPr>
          <p:spPr bwMode="auto">
            <a:xfrm>
              <a:off x="2738" y="2341"/>
              <a:ext cx="13" cy="2"/>
            </a:xfrm>
            <a:custGeom>
              <a:avLst/>
              <a:gdLst>
                <a:gd name="T0" fmla="*/ 0 w 44"/>
                <a:gd name="T1" fmla="*/ 0 h 9"/>
                <a:gd name="T2" fmla="*/ 0 w 44"/>
                <a:gd name="T3" fmla="*/ 0 h 9"/>
                <a:gd name="T4" fmla="*/ 0 w 44"/>
                <a:gd name="T5" fmla="*/ 0 h 9"/>
                <a:gd name="T6" fmla="*/ 0 w 44"/>
                <a:gd name="T7" fmla="*/ 0 h 9"/>
                <a:gd name="T8" fmla="*/ 0 w 44"/>
                <a:gd name="T9" fmla="*/ 0 h 9"/>
                <a:gd name="T10" fmla="*/ 0 w 44"/>
                <a:gd name="T11" fmla="*/ 0 h 9"/>
                <a:gd name="T12" fmla="*/ 0 w 44"/>
                <a:gd name="T13" fmla="*/ 0 h 9"/>
                <a:gd name="T14" fmla="*/ 0 w 44"/>
                <a:gd name="T15" fmla="*/ 0 h 9"/>
                <a:gd name="T16" fmla="*/ 0 w 44"/>
                <a:gd name="T17" fmla="*/ 0 h 9"/>
                <a:gd name="T18" fmla="*/ 0 w 44"/>
                <a:gd name="T19" fmla="*/ 0 h 9"/>
                <a:gd name="T20" fmla="*/ 0 w 44"/>
                <a:gd name="T21" fmla="*/ 0 h 9"/>
                <a:gd name="T22" fmla="*/ 0 w 44"/>
                <a:gd name="T23" fmla="*/ 0 h 9"/>
                <a:gd name="T24" fmla="*/ 0 w 44"/>
                <a:gd name="T25" fmla="*/ 0 h 9"/>
                <a:gd name="T26" fmla="*/ 0 w 44"/>
                <a:gd name="T27" fmla="*/ 0 h 9"/>
                <a:gd name="T28" fmla="*/ 0 w 44"/>
                <a:gd name="T29" fmla="*/ 0 h 9"/>
                <a:gd name="T30" fmla="*/ 0 w 44"/>
                <a:gd name="T31" fmla="*/ 0 h 9"/>
                <a:gd name="T32" fmla="*/ 0 w 4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
                  <a:moveTo>
                    <a:pt x="0" y="9"/>
                  </a:moveTo>
                  <a:lnTo>
                    <a:pt x="0" y="8"/>
                  </a:lnTo>
                  <a:lnTo>
                    <a:pt x="1" y="8"/>
                  </a:lnTo>
                  <a:lnTo>
                    <a:pt x="2" y="8"/>
                  </a:lnTo>
                  <a:lnTo>
                    <a:pt x="4" y="8"/>
                  </a:lnTo>
                  <a:lnTo>
                    <a:pt x="7" y="8"/>
                  </a:lnTo>
                  <a:lnTo>
                    <a:pt x="10" y="8"/>
                  </a:lnTo>
                  <a:lnTo>
                    <a:pt x="13" y="8"/>
                  </a:lnTo>
                  <a:lnTo>
                    <a:pt x="16" y="7"/>
                  </a:lnTo>
                  <a:lnTo>
                    <a:pt x="21" y="7"/>
                  </a:lnTo>
                  <a:lnTo>
                    <a:pt x="24" y="6"/>
                  </a:lnTo>
                  <a:lnTo>
                    <a:pt x="28" y="6"/>
                  </a:lnTo>
                  <a:lnTo>
                    <a:pt x="31" y="4"/>
                  </a:lnTo>
                  <a:lnTo>
                    <a:pt x="35" y="3"/>
                  </a:lnTo>
                  <a:lnTo>
                    <a:pt x="38" y="3"/>
                  </a:lnTo>
                  <a:lnTo>
                    <a:pt x="41" y="2"/>
                  </a:lnTo>
                  <a:lnTo>
                    <a:pt x="4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2" name="Freeform 828"/>
            <p:cNvSpPr>
              <a:spLocks/>
            </p:cNvSpPr>
            <p:nvPr/>
          </p:nvSpPr>
          <p:spPr bwMode="auto">
            <a:xfrm>
              <a:off x="2751" y="2340"/>
              <a:ext cx="1" cy="1"/>
            </a:xfrm>
            <a:custGeom>
              <a:avLst/>
              <a:gdLst>
                <a:gd name="T0" fmla="*/ 0 w 1"/>
                <a:gd name="T1" fmla="*/ 1 h 2"/>
                <a:gd name="T2" fmla="*/ 0 w 1"/>
                <a:gd name="T3" fmla="*/ 1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0" y="1"/>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3" name="Freeform 829"/>
            <p:cNvSpPr>
              <a:spLocks/>
            </p:cNvSpPr>
            <p:nvPr/>
          </p:nvSpPr>
          <p:spPr bwMode="auto">
            <a:xfrm>
              <a:off x="2738" y="2337"/>
              <a:ext cx="13" cy="3"/>
            </a:xfrm>
            <a:custGeom>
              <a:avLst/>
              <a:gdLst>
                <a:gd name="T0" fmla="*/ 0 w 44"/>
                <a:gd name="T1" fmla="*/ 0 h 10"/>
                <a:gd name="T2" fmla="*/ 0 w 44"/>
                <a:gd name="T3" fmla="*/ 0 h 10"/>
                <a:gd name="T4" fmla="*/ 0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0 w 44"/>
                <a:gd name="T21" fmla="*/ 0 h 10"/>
                <a:gd name="T22" fmla="*/ 0 w 44"/>
                <a:gd name="T23" fmla="*/ 0 h 10"/>
                <a:gd name="T24" fmla="*/ 0 w 44"/>
                <a:gd name="T25" fmla="*/ 0 h 10"/>
                <a:gd name="T26" fmla="*/ 0 w 44"/>
                <a:gd name="T27" fmla="*/ 0 h 10"/>
                <a:gd name="T28" fmla="*/ 0 w 44"/>
                <a:gd name="T29" fmla="*/ 0 h 10"/>
                <a:gd name="T30" fmla="*/ 0 w 4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0">
                  <a:moveTo>
                    <a:pt x="44" y="10"/>
                  </a:moveTo>
                  <a:lnTo>
                    <a:pt x="41" y="7"/>
                  </a:lnTo>
                  <a:lnTo>
                    <a:pt x="38" y="6"/>
                  </a:lnTo>
                  <a:lnTo>
                    <a:pt x="35" y="5"/>
                  </a:lnTo>
                  <a:lnTo>
                    <a:pt x="31" y="3"/>
                  </a:lnTo>
                  <a:lnTo>
                    <a:pt x="28" y="3"/>
                  </a:lnTo>
                  <a:lnTo>
                    <a:pt x="24" y="2"/>
                  </a:lnTo>
                  <a:lnTo>
                    <a:pt x="21" y="1"/>
                  </a:lnTo>
                  <a:lnTo>
                    <a:pt x="16" y="1"/>
                  </a:lnTo>
                  <a:lnTo>
                    <a:pt x="13" y="0"/>
                  </a:lnTo>
                  <a:lnTo>
                    <a:pt x="10" y="0"/>
                  </a:lnTo>
                  <a:lnTo>
                    <a:pt x="7" y="0"/>
                  </a:lnTo>
                  <a:lnTo>
                    <a:pt x="4" y="0"/>
                  </a:lnTo>
                  <a:lnTo>
                    <a:pt x="2"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4" name="Freeform 830"/>
            <p:cNvSpPr>
              <a:spLocks/>
            </p:cNvSpPr>
            <p:nvPr/>
          </p:nvSpPr>
          <p:spPr bwMode="auto">
            <a:xfrm>
              <a:off x="2748" y="2395"/>
              <a:ext cx="13" cy="3"/>
            </a:xfrm>
            <a:custGeom>
              <a:avLst/>
              <a:gdLst>
                <a:gd name="T0" fmla="*/ 0 w 41"/>
                <a:gd name="T1" fmla="*/ 0 h 10"/>
                <a:gd name="T2" fmla="*/ 0 w 41"/>
                <a:gd name="T3" fmla="*/ 0 h 10"/>
                <a:gd name="T4" fmla="*/ 0 w 41"/>
                <a:gd name="T5" fmla="*/ 0 h 10"/>
                <a:gd name="T6" fmla="*/ 0 w 41"/>
                <a:gd name="T7" fmla="*/ 0 h 10"/>
                <a:gd name="T8" fmla="*/ 0 w 41"/>
                <a:gd name="T9" fmla="*/ 0 h 10"/>
                <a:gd name="T10" fmla="*/ 0 w 41"/>
                <a:gd name="T11" fmla="*/ 0 h 10"/>
                <a:gd name="T12" fmla="*/ 0 w 41"/>
                <a:gd name="T13" fmla="*/ 0 h 10"/>
                <a:gd name="T14" fmla="*/ 0 w 41"/>
                <a:gd name="T15" fmla="*/ 0 h 10"/>
                <a:gd name="T16" fmla="*/ 0 w 41"/>
                <a:gd name="T17" fmla="*/ 0 h 10"/>
                <a:gd name="T18" fmla="*/ 0 w 41"/>
                <a:gd name="T19" fmla="*/ 0 h 10"/>
                <a:gd name="T20" fmla="*/ 0 w 41"/>
                <a:gd name="T21" fmla="*/ 0 h 10"/>
                <a:gd name="T22" fmla="*/ 0 w 41"/>
                <a:gd name="T23" fmla="*/ 0 h 10"/>
                <a:gd name="T24" fmla="*/ 0 w 41"/>
                <a:gd name="T25" fmla="*/ 0 h 10"/>
                <a:gd name="T26" fmla="*/ 0 w 41"/>
                <a:gd name="T27" fmla="*/ 0 h 10"/>
                <a:gd name="T28" fmla="*/ 0 w 41"/>
                <a:gd name="T29" fmla="*/ 0 h 10"/>
                <a:gd name="T30" fmla="*/ 0 w 41"/>
                <a:gd name="T31" fmla="*/ 0 h 10"/>
                <a:gd name="T32" fmla="*/ 0 w 4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0">
                  <a:moveTo>
                    <a:pt x="0" y="10"/>
                  </a:moveTo>
                  <a:lnTo>
                    <a:pt x="1" y="9"/>
                  </a:lnTo>
                  <a:lnTo>
                    <a:pt x="3" y="9"/>
                  </a:lnTo>
                  <a:lnTo>
                    <a:pt x="5" y="9"/>
                  </a:lnTo>
                  <a:lnTo>
                    <a:pt x="7" y="9"/>
                  </a:lnTo>
                  <a:lnTo>
                    <a:pt x="10" y="9"/>
                  </a:lnTo>
                  <a:lnTo>
                    <a:pt x="13" y="9"/>
                  </a:lnTo>
                  <a:lnTo>
                    <a:pt x="15" y="8"/>
                  </a:lnTo>
                  <a:lnTo>
                    <a:pt x="18" y="8"/>
                  </a:lnTo>
                  <a:lnTo>
                    <a:pt x="21" y="6"/>
                  </a:lnTo>
                  <a:lnTo>
                    <a:pt x="24" y="6"/>
                  </a:lnTo>
                  <a:lnTo>
                    <a:pt x="28" y="5"/>
                  </a:lnTo>
                  <a:lnTo>
                    <a:pt x="31" y="4"/>
                  </a:lnTo>
                  <a:lnTo>
                    <a:pt x="34" y="2"/>
                  </a:lnTo>
                  <a:lnTo>
                    <a:pt x="36" y="2"/>
                  </a:lnTo>
                  <a:lnTo>
                    <a:pt x="38" y="1"/>
                  </a:lnTo>
                  <a:lnTo>
                    <a:pt x="4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5" name="Freeform 831"/>
            <p:cNvSpPr>
              <a:spLocks/>
            </p:cNvSpPr>
            <p:nvPr/>
          </p:nvSpPr>
          <p:spPr bwMode="auto">
            <a:xfrm>
              <a:off x="2761" y="2395"/>
              <a:ext cx="1" cy="1"/>
            </a:xfrm>
            <a:custGeom>
              <a:avLst/>
              <a:gdLst>
                <a:gd name="T0" fmla="*/ 0 w 1"/>
                <a:gd name="T1" fmla="*/ 1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0" y="0"/>
                  </a:lnTo>
                  <a:lnTo>
                    <a:pt x="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6" name="Freeform 832"/>
            <p:cNvSpPr>
              <a:spLocks/>
            </p:cNvSpPr>
            <p:nvPr/>
          </p:nvSpPr>
          <p:spPr bwMode="auto">
            <a:xfrm>
              <a:off x="2746" y="2392"/>
              <a:ext cx="15" cy="3"/>
            </a:xfrm>
            <a:custGeom>
              <a:avLst/>
              <a:gdLst>
                <a:gd name="T0" fmla="*/ 1 w 47"/>
                <a:gd name="T1" fmla="*/ 0 h 11"/>
                <a:gd name="T2" fmla="*/ 0 w 47"/>
                <a:gd name="T3" fmla="*/ 0 h 11"/>
                <a:gd name="T4" fmla="*/ 0 w 47"/>
                <a:gd name="T5" fmla="*/ 0 h 11"/>
                <a:gd name="T6" fmla="*/ 0 w 47"/>
                <a:gd name="T7" fmla="*/ 0 h 11"/>
                <a:gd name="T8" fmla="*/ 0 w 47"/>
                <a:gd name="T9" fmla="*/ 0 h 11"/>
                <a:gd name="T10" fmla="*/ 0 w 47"/>
                <a:gd name="T11" fmla="*/ 0 h 11"/>
                <a:gd name="T12" fmla="*/ 0 w 47"/>
                <a:gd name="T13" fmla="*/ 0 h 11"/>
                <a:gd name="T14" fmla="*/ 0 w 47"/>
                <a:gd name="T15" fmla="*/ 0 h 11"/>
                <a:gd name="T16" fmla="*/ 0 w 47"/>
                <a:gd name="T17" fmla="*/ 0 h 11"/>
                <a:gd name="T18" fmla="*/ 0 w 47"/>
                <a:gd name="T19" fmla="*/ 0 h 11"/>
                <a:gd name="T20" fmla="*/ 0 w 47"/>
                <a:gd name="T21" fmla="*/ 0 h 11"/>
                <a:gd name="T22" fmla="*/ 0 w 47"/>
                <a:gd name="T23" fmla="*/ 0 h 11"/>
                <a:gd name="T24" fmla="*/ 0 w 47"/>
                <a:gd name="T25" fmla="*/ 0 h 11"/>
                <a:gd name="T26" fmla="*/ 0 w 47"/>
                <a:gd name="T27" fmla="*/ 0 h 11"/>
                <a:gd name="T28" fmla="*/ 0 w 47"/>
                <a:gd name="T29" fmla="*/ 0 h 11"/>
                <a:gd name="T30" fmla="*/ 0 w 4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1">
                  <a:moveTo>
                    <a:pt x="47" y="11"/>
                  </a:moveTo>
                  <a:lnTo>
                    <a:pt x="44" y="8"/>
                  </a:lnTo>
                  <a:lnTo>
                    <a:pt x="41" y="7"/>
                  </a:lnTo>
                  <a:lnTo>
                    <a:pt x="37" y="5"/>
                  </a:lnTo>
                  <a:lnTo>
                    <a:pt x="34" y="4"/>
                  </a:lnTo>
                  <a:lnTo>
                    <a:pt x="29" y="4"/>
                  </a:lnTo>
                  <a:lnTo>
                    <a:pt x="25" y="3"/>
                  </a:lnTo>
                  <a:lnTo>
                    <a:pt x="21" y="2"/>
                  </a:lnTo>
                  <a:lnTo>
                    <a:pt x="18" y="2"/>
                  </a:lnTo>
                  <a:lnTo>
                    <a:pt x="14" y="0"/>
                  </a:lnTo>
                  <a:lnTo>
                    <a:pt x="11" y="0"/>
                  </a:lnTo>
                  <a:lnTo>
                    <a:pt x="8" y="0"/>
                  </a:lnTo>
                  <a:lnTo>
                    <a:pt x="5" y="0"/>
                  </a:lnTo>
                  <a:lnTo>
                    <a:pt x="3"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7" name="Freeform 833"/>
            <p:cNvSpPr>
              <a:spLocks/>
            </p:cNvSpPr>
            <p:nvPr/>
          </p:nvSpPr>
          <p:spPr bwMode="auto">
            <a:xfrm>
              <a:off x="2765" y="2453"/>
              <a:ext cx="12" cy="2"/>
            </a:xfrm>
            <a:custGeom>
              <a:avLst/>
              <a:gdLst>
                <a:gd name="T0" fmla="*/ 0 w 41"/>
                <a:gd name="T1" fmla="*/ 0 h 9"/>
                <a:gd name="T2" fmla="*/ 0 w 41"/>
                <a:gd name="T3" fmla="*/ 0 h 9"/>
                <a:gd name="T4" fmla="*/ 0 w 41"/>
                <a:gd name="T5" fmla="*/ 0 h 9"/>
                <a:gd name="T6" fmla="*/ 0 w 41"/>
                <a:gd name="T7" fmla="*/ 0 h 9"/>
                <a:gd name="T8" fmla="*/ 0 w 41"/>
                <a:gd name="T9" fmla="*/ 0 h 9"/>
                <a:gd name="T10" fmla="*/ 0 w 41"/>
                <a:gd name="T11" fmla="*/ 0 h 9"/>
                <a:gd name="T12" fmla="*/ 0 w 41"/>
                <a:gd name="T13" fmla="*/ 0 h 9"/>
                <a:gd name="T14" fmla="*/ 0 w 41"/>
                <a:gd name="T15" fmla="*/ 0 h 9"/>
                <a:gd name="T16" fmla="*/ 0 w 41"/>
                <a:gd name="T17" fmla="*/ 0 h 9"/>
                <a:gd name="T18" fmla="*/ 0 w 41"/>
                <a:gd name="T19" fmla="*/ 0 h 9"/>
                <a:gd name="T20" fmla="*/ 0 w 41"/>
                <a:gd name="T21" fmla="*/ 0 h 9"/>
                <a:gd name="T22" fmla="*/ 0 w 41"/>
                <a:gd name="T23" fmla="*/ 0 h 9"/>
                <a:gd name="T24" fmla="*/ 0 w 41"/>
                <a:gd name="T25" fmla="*/ 0 h 9"/>
                <a:gd name="T26" fmla="*/ 0 w 41"/>
                <a:gd name="T27" fmla="*/ 0 h 9"/>
                <a:gd name="T28" fmla="*/ 0 w 41"/>
                <a:gd name="T29" fmla="*/ 0 h 9"/>
                <a:gd name="T30" fmla="*/ 0 w 41"/>
                <a:gd name="T31" fmla="*/ 0 h 9"/>
                <a:gd name="T32" fmla="*/ 0 w 4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9">
                  <a:moveTo>
                    <a:pt x="0" y="9"/>
                  </a:moveTo>
                  <a:lnTo>
                    <a:pt x="1" y="8"/>
                  </a:lnTo>
                  <a:lnTo>
                    <a:pt x="3" y="8"/>
                  </a:lnTo>
                  <a:lnTo>
                    <a:pt x="5" y="8"/>
                  </a:lnTo>
                  <a:lnTo>
                    <a:pt x="7" y="8"/>
                  </a:lnTo>
                  <a:lnTo>
                    <a:pt x="11" y="8"/>
                  </a:lnTo>
                  <a:lnTo>
                    <a:pt x="14" y="8"/>
                  </a:lnTo>
                  <a:lnTo>
                    <a:pt x="16" y="6"/>
                  </a:lnTo>
                  <a:lnTo>
                    <a:pt x="19" y="6"/>
                  </a:lnTo>
                  <a:lnTo>
                    <a:pt x="22" y="5"/>
                  </a:lnTo>
                  <a:lnTo>
                    <a:pt x="25" y="5"/>
                  </a:lnTo>
                  <a:lnTo>
                    <a:pt x="28" y="4"/>
                  </a:lnTo>
                  <a:lnTo>
                    <a:pt x="31" y="4"/>
                  </a:lnTo>
                  <a:lnTo>
                    <a:pt x="34" y="2"/>
                  </a:lnTo>
                  <a:lnTo>
                    <a:pt x="36" y="1"/>
                  </a:lnTo>
                  <a:lnTo>
                    <a:pt x="38" y="0"/>
                  </a:lnTo>
                  <a:lnTo>
                    <a:pt x="41"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8" name="Freeform 834"/>
            <p:cNvSpPr>
              <a:spLocks/>
            </p:cNvSpPr>
            <p:nvPr/>
          </p:nvSpPr>
          <p:spPr bwMode="auto">
            <a:xfrm>
              <a:off x="2777" y="2452"/>
              <a:ext cx="1" cy="1"/>
            </a:xfrm>
            <a:custGeom>
              <a:avLst/>
              <a:gdLst>
                <a:gd name="T0" fmla="*/ 0 w 1"/>
                <a:gd name="T1" fmla="*/ 0 h 3"/>
                <a:gd name="T2" fmla="*/ 0 w 1"/>
                <a:gd name="T3" fmla="*/ 0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59" name="Freeform 835"/>
            <p:cNvSpPr>
              <a:spLocks/>
            </p:cNvSpPr>
            <p:nvPr/>
          </p:nvSpPr>
          <p:spPr bwMode="auto">
            <a:xfrm>
              <a:off x="2763" y="2450"/>
              <a:ext cx="14" cy="2"/>
            </a:xfrm>
            <a:custGeom>
              <a:avLst/>
              <a:gdLst>
                <a:gd name="T0" fmla="*/ 0 w 46"/>
                <a:gd name="T1" fmla="*/ 0 h 10"/>
                <a:gd name="T2" fmla="*/ 0 w 46"/>
                <a:gd name="T3" fmla="*/ 0 h 10"/>
                <a:gd name="T4" fmla="*/ 0 w 46"/>
                <a:gd name="T5" fmla="*/ 0 h 10"/>
                <a:gd name="T6" fmla="*/ 0 w 46"/>
                <a:gd name="T7" fmla="*/ 0 h 10"/>
                <a:gd name="T8" fmla="*/ 0 w 46"/>
                <a:gd name="T9" fmla="*/ 0 h 10"/>
                <a:gd name="T10" fmla="*/ 0 w 46"/>
                <a:gd name="T11" fmla="*/ 0 h 10"/>
                <a:gd name="T12" fmla="*/ 0 w 46"/>
                <a:gd name="T13" fmla="*/ 0 h 10"/>
                <a:gd name="T14" fmla="*/ 0 w 46"/>
                <a:gd name="T15" fmla="*/ 0 h 10"/>
                <a:gd name="T16" fmla="*/ 0 w 46"/>
                <a:gd name="T17" fmla="*/ 0 h 10"/>
                <a:gd name="T18" fmla="*/ 0 w 46"/>
                <a:gd name="T19" fmla="*/ 0 h 10"/>
                <a:gd name="T20" fmla="*/ 0 w 46"/>
                <a:gd name="T21" fmla="*/ 0 h 10"/>
                <a:gd name="T22" fmla="*/ 0 w 46"/>
                <a:gd name="T23" fmla="*/ 0 h 10"/>
                <a:gd name="T24" fmla="*/ 0 w 46"/>
                <a:gd name="T25" fmla="*/ 0 h 10"/>
                <a:gd name="T26" fmla="*/ 0 w 46"/>
                <a:gd name="T27" fmla="*/ 0 h 10"/>
                <a:gd name="T28" fmla="*/ 0 w 46"/>
                <a:gd name="T29" fmla="*/ 0 h 10"/>
                <a:gd name="T30" fmla="*/ 0 w 4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10">
                  <a:moveTo>
                    <a:pt x="46" y="10"/>
                  </a:moveTo>
                  <a:lnTo>
                    <a:pt x="43" y="8"/>
                  </a:lnTo>
                  <a:lnTo>
                    <a:pt x="40" y="6"/>
                  </a:lnTo>
                  <a:lnTo>
                    <a:pt x="37" y="5"/>
                  </a:lnTo>
                  <a:lnTo>
                    <a:pt x="33" y="4"/>
                  </a:lnTo>
                  <a:lnTo>
                    <a:pt x="30" y="4"/>
                  </a:lnTo>
                  <a:lnTo>
                    <a:pt x="26" y="3"/>
                  </a:lnTo>
                  <a:lnTo>
                    <a:pt x="22" y="1"/>
                  </a:lnTo>
                  <a:lnTo>
                    <a:pt x="19" y="1"/>
                  </a:lnTo>
                  <a:lnTo>
                    <a:pt x="15" y="0"/>
                  </a:lnTo>
                  <a:lnTo>
                    <a:pt x="11" y="0"/>
                  </a:lnTo>
                  <a:lnTo>
                    <a:pt x="8" y="0"/>
                  </a:lnTo>
                  <a:lnTo>
                    <a:pt x="5" y="0"/>
                  </a:lnTo>
                  <a:lnTo>
                    <a:pt x="3" y="0"/>
                  </a:lnTo>
                  <a:lnTo>
                    <a:pt x="1" y="0"/>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60" name="Freeform 836"/>
            <p:cNvSpPr>
              <a:spLocks/>
            </p:cNvSpPr>
            <p:nvPr/>
          </p:nvSpPr>
          <p:spPr bwMode="auto">
            <a:xfrm>
              <a:off x="2622" y="2337"/>
              <a:ext cx="44" cy="3"/>
            </a:xfrm>
            <a:custGeom>
              <a:avLst/>
              <a:gdLst>
                <a:gd name="T0" fmla="*/ 1 w 143"/>
                <a:gd name="T1" fmla="*/ 0 h 11"/>
                <a:gd name="T2" fmla="*/ 1 w 143"/>
                <a:gd name="T3" fmla="*/ 0 h 11"/>
                <a:gd name="T4" fmla="*/ 1 w 143"/>
                <a:gd name="T5" fmla="*/ 0 h 11"/>
                <a:gd name="T6" fmla="*/ 1 w 143"/>
                <a:gd name="T7" fmla="*/ 0 h 11"/>
                <a:gd name="T8" fmla="*/ 1 w 143"/>
                <a:gd name="T9" fmla="*/ 0 h 11"/>
                <a:gd name="T10" fmla="*/ 1 w 143"/>
                <a:gd name="T11" fmla="*/ 0 h 11"/>
                <a:gd name="T12" fmla="*/ 1 w 143"/>
                <a:gd name="T13" fmla="*/ 0 h 11"/>
                <a:gd name="T14" fmla="*/ 0 w 143"/>
                <a:gd name="T15" fmla="*/ 0 h 11"/>
                <a:gd name="T16" fmla="*/ 0 w 143"/>
                <a:gd name="T17" fmla="*/ 0 h 11"/>
                <a:gd name="T18" fmla="*/ 0 w 143"/>
                <a:gd name="T19" fmla="*/ 0 h 11"/>
                <a:gd name="T20" fmla="*/ 0 w 143"/>
                <a:gd name="T21" fmla="*/ 0 h 11"/>
                <a:gd name="T22" fmla="*/ 0 w 143"/>
                <a:gd name="T23" fmla="*/ 0 h 11"/>
                <a:gd name="T24" fmla="*/ 0 w 143"/>
                <a:gd name="T25" fmla="*/ 0 h 11"/>
                <a:gd name="T26" fmla="*/ 0 w 143"/>
                <a:gd name="T27" fmla="*/ 0 h 11"/>
                <a:gd name="T28" fmla="*/ 0 w 143"/>
                <a:gd name="T29" fmla="*/ 0 h 11"/>
                <a:gd name="T30" fmla="*/ 0 w 143"/>
                <a:gd name="T31" fmla="*/ 0 h 11"/>
                <a:gd name="T32" fmla="*/ 0 w 143"/>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 h="11">
                  <a:moveTo>
                    <a:pt x="143" y="6"/>
                  </a:moveTo>
                  <a:lnTo>
                    <a:pt x="125" y="2"/>
                  </a:lnTo>
                  <a:lnTo>
                    <a:pt x="107" y="1"/>
                  </a:lnTo>
                  <a:lnTo>
                    <a:pt x="92" y="0"/>
                  </a:lnTo>
                  <a:lnTo>
                    <a:pt x="77" y="0"/>
                  </a:lnTo>
                  <a:lnTo>
                    <a:pt x="65" y="0"/>
                  </a:lnTo>
                  <a:lnTo>
                    <a:pt x="53" y="0"/>
                  </a:lnTo>
                  <a:lnTo>
                    <a:pt x="42" y="1"/>
                  </a:lnTo>
                  <a:lnTo>
                    <a:pt x="33" y="2"/>
                  </a:lnTo>
                  <a:lnTo>
                    <a:pt x="25" y="3"/>
                  </a:lnTo>
                  <a:lnTo>
                    <a:pt x="19" y="5"/>
                  </a:lnTo>
                  <a:lnTo>
                    <a:pt x="13" y="6"/>
                  </a:lnTo>
                  <a:lnTo>
                    <a:pt x="8" y="7"/>
                  </a:lnTo>
                  <a:lnTo>
                    <a:pt x="5" y="9"/>
                  </a:lnTo>
                  <a:lnTo>
                    <a:pt x="1" y="10"/>
                  </a:lnTo>
                  <a:lnTo>
                    <a:pt x="0" y="10"/>
                  </a:lnTo>
                  <a:lnTo>
                    <a:pt x="0" y="1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61" name="Line 837"/>
            <p:cNvSpPr>
              <a:spLocks noChangeShapeType="1"/>
            </p:cNvSpPr>
            <p:nvPr/>
          </p:nvSpPr>
          <p:spPr bwMode="auto">
            <a:xfrm>
              <a:off x="2622" y="2340"/>
              <a:ext cx="1" cy="2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62" name="Freeform 838"/>
            <p:cNvSpPr>
              <a:spLocks/>
            </p:cNvSpPr>
            <p:nvPr/>
          </p:nvSpPr>
          <p:spPr bwMode="auto">
            <a:xfrm>
              <a:off x="2622" y="2368"/>
              <a:ext cx="50" cy="3"/>
            </a:xfrm>
            <a:custGeom>
              <a:avLst/>
              <a:gdLst>
                <a:gd name="T0" fmla="*/ 0 w 161"/>
                <a:gd name="T1" fmla="*/ 0 h 14"/>
                <a:gd name="T2" fmla="*/ 0 w 161"/>
                <a:gd name="T3" fmla="*/ 0 h 14"/>
                <a:gd name="T4" fmla="*/ 0 w 161"/>
                <a:gd name="T5" fmla="*/ 0 h 14"/>
                <a:gd name="T6" fmla="*/ 0 w 161"/>
                <a:gd name="T7" fmla="*/ 0 h 14"/>
                <a:gd name="T8" fmla="*/ 0 w 161"/>
                <a:gd name="T9" fmla="*/ 0 h 14"/>
                <a:gd name="T10" fmla="*/ 0 w 161"/>
                <a:gd name="T11" fmla="*/ 0 h 14"/>
                <a:gd name="T12" fmla="*/ 0 w 161"/>
                <a:gd name="T13" fmla="*/ 0 h 14"/>
                <a:gd name="T14" fmla="*/ 0 w 161"/>
                <a:gd name="T15" fmla="*/ 0 h 14"/>
                <a:gd name="T16" fmla="*/ 1 w 161"/>
                <a:gd name="T17" fmla="*/ 0 h 14"/>
                <a:gd name="T18" fmla="*/ 1 w 161"/>
                <a:gd name="T19" fmla="*/ 0 h 14"/>
                <a:gd name="T20" fmla="*/ 1 w 161"/>
                <a:gd name="T21" fmla="*/ 0 h 14"/>
                <a:gd name="T22" fmla="*/ 1 w 161"/>
                <a:gd name="T23" fmla="*/ 0 h 14"/>
                <a:gd name="T24" fmla="*/ 1 w 161"/>
                <a:gd name="T25" fmla="*/ 0 h 14"/>
                <a:gd name="T26" fmla="*/ 1 w 161"/>
                <a:gd name="T27" fmla="*/ 0 h 14"/>
                <a:gd name="T28" fmla="*/ 1 w 161"/>
                <a:gd name="T29" fmla="*/ 0 h 14"/>
                <a:gd name="T30" fmla="*/ 2 w 16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 h="14">
                  <a:moveTo>
                    <a:pt x="0" y="0"/>
                  </a:moveTo>
                  <a:lnTo>
                    <a:pt x="2" y="0"/>
                  </a:lnTo>
                  <a:lnTo>
                    <a:pt x="6" y="2"/>
                  </a:lnTo>
                  <a:lnTo>
                    <a:pt x="11" y="4"/>
                  </a:lnTo>
                  <a:lnTo>
                    <a:pt x="16" y="6"/>
                  </a:lnTo>
                  <a:lnTo>
                    <a:pt x="23" y="8"/>
                  </a:lnTo>
                  <a:lnTo>
                    <a:pt x="31" y="9"/>
                  </a:lnTo>
                  <a:lnTo>
                    <a:pt x="41" y="12"/>
                  </a:lnTo>
                  <a:lnTo>
                    <a:pt x="52" y="13"/>
                  </a:lnTo>
                  <a:lnTo>
                    <a:pt x="64" y="14"/>
                  </a:lnTo>
                  <a:lnTo>
                    <a:pt x="77" y="14"/>
                  </a:lnTo>
                  <a:lnTo>
                    <a:pt x="92" y="14"/>
                  </a:lnTo>
                  <a:lnTo>
                    <a:pt x="107" y="13"/>
                  </a:lnTo>
                  <a:lnTo>
                    <a:pt x="124" y="12"/>
                  </a:lnTo>
                  <a:lnTo>
                    <a:pt x="141" y="9"/>
                  </a:lnTo>
                  <a:lnTo>
                    <a:pt x="161" y="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63" name="Line 839"/>
            <p:cNvSpPr>
              <a:spLocks noChangeShapeType="1"/>
            </p:cNvSpPr>
            <p:nvPr/>
          </p:nvSpPr>
          <p:spPr bwMode="auto">
            <a:xfrm flipV="1">
              <a:off x="2672" y="2358"/>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64" name="Line 840"/>
            <p:cNvSpPr>
              <a:spLocks noChangeShapeType="1"/>
            </p:cNvSpPr>
            <p:nvPr/>
          </p:nvSpPr>
          <p:spPr bwMode="auto">
            <a:xfrm flipV="1">
              <a:off x="2672" y="2364"/>
              <a:ext cx="7"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65" name="Line 841"/>
            <p:cNvSpPr>
              <a:spLocks noChangeShapeType="1"/>
            </p:cNvSpPr>
            <p:nvPr/>
          </p:nvSpPr>
          <p:spPr bwMode="auto">
            <a:xfrm flipH="1">
              <a:off x="2633" y="2358"/>
              <a:ext cx="4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66" name="Freeform 842"/>
            <p:cNvSpPr>
              <a:spLocks/>
            </p:cNvSpPr>
            <p:nvPr/>
          </p:nvSpPr>
          <p:spPr bwMode="auto">
            <a:xfrm>
              <a:off x="2630" y="2354"/>
              <a:ext cx="3" cy="4"/>
            </a:xfrm>
            <a:custGeom>
              <a:avLst/>
              <a:gdLst>
                <a:gd name="T0" fmla="*/ 0 w 10"/>
                <a:gd name="T1" fmla="*/ 0 h 15"/>
                <a:gd name="T2" fmla="*/ 0 w 10"/>
                <a:gd name="T3" fmla="*/ 0 h 15"/>
                <a:gd name="T4" fmla="*/ 0 w 10"/>
                <a:gd name="T5" fmla="*/ 0 h 15"/>
                <a:gd name="T6" fmla="*/ 0 w 10"/>
                <a:gd name="T7" fmla="*/ 0 h 15"/>
                <a:gd name="T8" fmla="*/ 0 w 10"/>
                <a:gd name="T9" fmla="*/ 0 h 15"/>
                <a:gd name="T10" fmla="*/ 0 w 10"/>
                <a:gd name="T11" fmla="*/ 0 h 15"/>
                <a:gd name="T12" fmla="*/ 0 w 10"/>
                <a:gd name="T13" fmla="*/ 0 h 15"/>
                <a:gd name="T14" fmla="*/ 0 w 10"/>
                <a:gd name="T15" fmla="*/ 0 h 15"/>
                <a:gd name="T16" fmla="*/ 0 w 10"/>
                <a:gd name="T17" fmla="*/ 0 h 15"/>
                <a:gd name="T18" fmla="*/ 0 w 10"/>
                <a:gd name="T19" fmla="*/ 0 h 15"/>
                <a:gd name="T20" fmla="*/ 0 w 10"/>
                <a:gd name="T21" fmla="*/ 0 h 15"/>
                <a:gd name="T22" fmla="*/ 0 w 10"/>
                <a:gd name="T23" fmla="*/ 0 h 15"/>
                <a:gd name="T24" fmla="*/ 0 w 10"/>
                <a:gd name="T25" fmla="*/ 0 h 15"/>
                <a:gd name="T26" fmla="*/ 0 w 10"/>
                <a:gd name="T27" fmla="*/ 0 h 15"/>
                <a:gd name="T28" fmla="*/ 0 w 10"/>
                <a:gd name="T29" fmla="*/ 0 h 15"/>
                <a:gd name="T30" fmla="*/ 0 w 10"/>
                <a:gd name="T31" fmla="*/ 0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15"/>
                  </a:moveTo>
                  <a:lnTo>
                    <a:pt x="8" y="13"/>
                  </a:lnTo>
                  <a:lnTo>
                    <a:pt x="7" y="13"/>
                  </a:lnTo>
                  <a:lnTo>
                    <a:pt x="6" y="13"/>
                  </a:lnTo>
                  <a:lnTo>
                    <a:pt x="5" y="13"/>
                  </a:lnTo>
                  <a:lnTo>
                    <a:pt x="5" y="12"/>
                  </a:lnTo>
                  <a:lnTo>
                    <a:pt x="4" y="12"/>
                  </a:lnTo>
                  <a:lnTo>
                    <a:pt x="3" y="11"/>
                  </a:lnTo>
                  <a:lnTo>
                    <a:pt x="2" y="9"/>
                  </a:lnTo>
                  <a:lnTo>
                    <a:pt x="2" y="8"/>
                  </a:lnTo>
                  <a:lnTo>
                    <a:pt x="1" y="8"/>
                  </a:lnTo>
                  <a:lnTo>
                    <a:pt x="1" y="7"/>
                  </a:lnTo>
                  <a:lnTo>
                    <a:pt x="0" y="6"/>
                  </a:lnTo>
                  <a:lnTo>
                    <a:pt x="0" y="4"/>
                  </a:lnTo>
                  <a:lnTo>
                    <a:pt x="0" y="3"/>
                  </a:lnTo>
                  <a:lnTo>
                    <a:pt x="0" y="2"/>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67" name="Freeform 843"/>
            <p:cNvSpPr>
              <a:spLocks/>
            </p:cNvSpPr>
            <p:nvPr/>
          </p:nvSpPr>
          <p:spPr bwMode="auto">
            <a:xfrm>
              <a:off x="2630" y="2351"/>
              <a:ext cx="3" cy="3"/>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2">
                  <a:moveTo>
                    <a:pt x="0" y="12"/>
                  </a:moveTo>
                  <a:lnTo>
                    <a:pt x="0" y="10"/>
                  </a:lnTo>
                  <a:lnTo>
                    <a:pt x="0" y="9"/>
                  </a:lnTo>
                  <a:lnTo>
                    <a:pt x="0" y="7"/>
                  </a:lnTo>
                  <a:lnTo>
                    <a:pt x="0" y="6"/>
                  </a:lnTo>
                  <a:lnTo>
                    <a:pt x="1" y="6"/>
                  </a:lnTo>
                  <a:lnTo>
                    <a:pt x="1" y="5"/>
                  </a:lnTo>
                  <a:lnTo>
                    <a:pt x="2" y="3"/>
                  </a:lnTo>
                  <a:lnTo>
                    <a:pt x="2" y="2"/>
                  </a:lnTo>
                  <a:lnTo>
                    <a:pt x="3" y="2"/>
                  </a:lnTo>
                  <a:lnTo>
                    <a:pt x="4" y="1"/>
                  </a:lnTo>
                  <a:lnTo>
                    <a:pt x="5" y="1"/>
                  </a:lnTo>
                  <a:lnTo>
                    <a:pt x="5" y="0"/>
                  </a:lnTo>
                  <a:lnTo>
                    <a:pt x="6" y="0"/>
                  </a:lnTo>
                  <a:lnTo>
                    <a:pt x="7" y="0"/>
                  </a:lnTo>
                  <a:lnTo>
                    <a:pt x="8" y="0"/>
                  </a:lnTo>
                  <a:lnTo>
                    <a:pt x="1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68" name="Line 844"/>
            <p:cNvSpPr>
              <a:spLocks noChangeShapeType="1"/>
            </p:cNvSpPr>
            <p:nvPr/>
          </p:nvSpPr>
          <p:spPr bwMode="auto">
            <a:xfrm>
              <a:off x="2633" y="2351"/>
              <a:ext cx="3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69" name="Freeform 845"/>
            <p:cNvSpPr>
              <a:spLocks/>
            </p:cNvSpPr>
            <p:nvPr/>
          </p:nvSpPr>
          <p:spPr bwMode="auto">
            <a:xfrm>
              <a:off x="2919" y="2265"/>
              <a:ext cx="80" cy="2"/>
            </a:xfrm>
            <a:custGeom>
              <a:avLst/>
              <a:gdLst>
                <a:gd name="T0" fmla="*/ 2 w 259"/>
                <a:gd name="T1" fmla="*/ 0 h 10"/>
                <a:gd name="T2" fmla="*/ 2 w 259"/>
                <a:gd name="T3" fmla="*/ 0 h 10"/>
                <a:gd name="T4" fmla="*/ 2 w 259"/>
                <a:gd name="T5" fmla="*/ 0 h 10"/>
                <a:gd name="T6" fmla="*/ 2 w 259"/>
                <a:gd name="T7" fmla="*/ 0 h 10"/>
                <a:gd name="T8" fmla="*/ 2 w 259"/>
                <a:gd name="T9" fmla="*/ 0 h 10"/>
                <a:gd name="T10" fmla="*/ 2 w 259"/>
                <a:gd name="T11" fmla="*/ 0 h 10"/>
                <a:gd name="T12" fmla="*/ 2 w 259"/>
                <a:gd name="T13" fmla="*/ 0 h 10"/>
                <a:gd name="T14" fmla="*/ 2 w 259"/>
                <a:gd name="T15" fmla="*/ 0 h 10"/>
                <a:gd name="T16" fmla="*/ 2 w 259"/>
                <a:gd name="T17" fmla="*/ 0 h 10"/>
                <a:gd name="T18" fmla="*/ 2 w 259"/>
                <a:gd name="T19" fmla="*/ 0 h 10"/>
                <a:gd name="T20" fmla="*/ 1 w 259"/>
                <a:gd name="T21" fmla="*/ 0 h 10"/>
                <a:gd name="T22" fmla="*/ 1 w 259"/>
                <a:gd name="T23" fmla="*/ 0 h 10"/>
                <a:gd name="T24" fmla="*/ 1 w 259"/>
                <a:gd name="T25" fmla="*/ 0 h 10"/>
                <a:gd name="T26" fmla="*/ 1 w 259"/>
                <a:gd name="T27" fmla="*/ 0 h 10"/>
                <a:gd name="T28" fmla="*/ 1 w 259"/>
                <a:gd name="T29" fmla="*/ 0 h 10"/>
                <a:gd name="T30" fmla="*/ 0 w 259"/>
                <a:gd name="T31" fmla="*/ 0 h 10"/>
                <a:gd name="T32" fmla="*/ 0 w 25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
                  <a:moveTo>
                    <a:pt x="259" y="3"/>
                  </a:moveTo>
                  <a:lnTo>
                    <a:pt x="257" y="3"/>
                  </a:lnTo>
                  <a:lnTo>
                    <a:pt x="253" y="3"/>
                  </a:lnTo>
                  <a:lnTo>
                    <a:pt x="247" y="4"/>
                  </a:lnTo>
                  <a:lnTo>
                    <a:pt x="238" y="5"/>
                  </a:lnTo>
                  <a:lnTo>
                    <a:pt x="227" y="7"/>
                  </a:lnTo>
                  <a:lnTo>
                    <a:pt x="215" y="8"/>
                  </a:lnTo>
                  <a:lnTo>
                    <a:pt x="199" y="9"/>
                  </a:lnTo>
                  <a:lnTo>
                    <a:pt x="183" y="10"/>
                  </a:lnTo>
                  <a:lnTo>
                    <a:pt x="164" y="10"/>
                  </a:lnTo>
                  <a:lnTo>
                    <a:pt x="145" y="10"/>
                  </a:lnTo>
                  <a:lnTo>
                    <a:pt x="123" y="10"/>
                  </a:lnTo>
                  <a:lnTo>
                    <a:pt x="101" y="10"/>
                  </a:lnTo>
                  <a:lnTo>
                    <a:pt x="77" y="9"/>
                  </a:lnTo>
                  <a:lnTo>
                    <a:pt x="53" y="7"/>
                  </a:lnTo>
                  <a:lnTo>
                    <a:pt x="26" y="4"/>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0" name="Freeform 846"/>
            <p:cNvSpPr>
              <a:spLocks/>
            </p:cNvSpPr>
            <p:nvPr/>
          </p:nvSpPr>
          <p:spPr bwMode="auto">
            <a:xfrm>
              <a:off x="2914" y="2261"/>
              <a:ext cx="5" cy="4"/>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w 17"/>
                <a:gd name="T27" fmla="*/ 0 h 15"/>
                <a:gd name="T28" fmla="*/ 0 w 17"/>
                <a:gd name="T29" fmla="*/ 0 h 15"/>
                <a:gd name="T30" fmla="*/ 0 w 17"/>
                <a:gd name="T31" fmla="*/ 0 h 15"/>
                <a:gd name="T32" fmla="*/ 0 w 1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5">
                  <a:moveTo>
                    <a:pt x="17" y="15"/>
                  </a:moveTo>
                  <a:lnTo>
                    <a:pt x="16" y="14"/>
                  </a:lnTo>
                  <a:lnTo>
                    <a:pt x="15" y="14"/>
                  </a:lnTo>
                  <a:lnTo>
                    <a:pt x="13" y="14"/>
                  </a:lnTo>
                  <a:lnTo>
                    <a:pt x="11" y="13"/>
                  </a:lnTo>
                  <a:lnTo>
                    <a:pt x="9" y="13"/>
                  </a:lnTo>
                  <a:lnTo>
                    <a:pt x="7" y="11"/>
                  </a:lnTo>
                  <a:lnTo>
                    <a:pt x="5" y="10"/>
                  </a:lnTo>
                  <a:lnTo>
                    <a:pt x="3" y="9"/>
                  </a:lnTo>
                  <a:lnTo>
                    <a:pt x="1" y="7"/>
                  </a:lnTo>
                  <a:lnTo>
                    <a:pt x="0" y="6"/>
                  </a:lnTo>
                  <a:lnTo>
                    <a:pt x="0" y="5"/>
                  </a:lnTo>
                  <a:lnTo>
                    <a:pt x="1" y="4"/>
                  </a:lnTo>
                  <a:lnTo>
                    <a:pt x="3" y="2"/>
                  </a:lnTo>
                  <a:lnTo>
                    <a:pt x="6" y="1"/>
                  </a:lnTo>
                  <a:lnTo>
                    <a:pt x="10" y="0"/>
                  </a:lnTo>
                  <a:lnTo>
                    <a:pt x="1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1" name="Freeform 847"/>
            <p:cNvSpPr>
              <a:spLocks/>
            </p:cNvSpPr>
            <p:nvPr/>
          </p:nvSpPr>
          <p:spPr bwMode="auto">
            <a:xfrm>
              <a:off x="2919" y="2258"/>
              <a:ext cx="80" cy="3"/>
            </a:xfrm>
            <a:custGeom>
              <a:avLst/>
              <a:gdLst>
                <a:gd name="T0" fmla="*/ 0 w 259"/>
                <a:gd name="T1" fmla="*/ 0 h 12"/>
                <a:gd name="T2" fmla="*/ 0 w 259"/>
                <a:gd name="T3" fmla="*/ 0 h 12"/>
                <a:gd name="T4" fmla="*/ 1 w 259"/>
                <a:gd name="T5" fmla="*/ 0 h 12"/>
                <a:gd name="T6" fmla="*/ 1 w 259"/>
                <a:gd name="T7" fmla="*/ 0 h 12"/>
                <a:gd name="T8" fmla="*/ 1 w 259"/>
                <a:gd name="T9" fmla="*/ 0 h 12"/>
                <a:gd name="T10" fmla="*/ 1 w 259"/>
                <a:gd name="T11" fmla="*/ 0 h 12"/>
                <a:gd name="T12" fmla="*/ 1 w 259"/>
                <a:gd name="T13" fmla="*/ 0 h 12"/>
                <a:gd name="T14" fmla="*/ 2 w 259"/>
                <a:gd name="T15" fmla="*/ 0 h 12"/>
                <a:gd name="T16" fmla="*/ 2 w 259"/>
                <a:gd name="T17" fmla="*/ 0 h 12"/>
                <a:gd name="T18" fmla="*/ 2 w 259"/>
                <a:gd name="T19" fmla="*/ 0 h 12"/>
                <a:gd name="T20" fmla="*/ 2 w 259"/>
                <a:gd name="T21" fmla="*/ 0 h 12"/>
                <a:gd name="T22" fmla="*/ 2 w 259"/>
                <a:gd name="T23" fmla="*/ 0 h 12"/>
                <a:gd name="T24" fmla="*/ 2 w 259"/>
                <a:gd name="T25" fmla="*/ 0 h 12"/>
                <a:gd name="T26" fmla="*/ 2 w 259"/>
                <a:gd name="T27" fmla="*/ 0 h 12"/>
                <a:gd name="T28" fmla="*/ 2 w 259"/>
                <a:gd name="T29" fmla="*/ 0 h 12"/>
                <a:gd name="T30" fmla="*/ 2 w 259"/>
                <a:gd name="T31" fmla="*/ 0 h 12"/>
                <a:gd name="T32" fmla="*/ 2 w 259"/>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2">
                  <a:moveTo>
                    <a:pt x="0" y="12"/>
                  </a:moveTo>
                  <a:lnTo>
                    <a:pt x="26" y="8"/>
                  </a:lnTo>
                  <a:lnTo>
                    <a:pt x="53" y="4"/>
                  </a:lnTo>
                  <a:lnTo>
                    <a:pt x="77" y="3"/>
                  </a:lnTo>
                  <a:lnTo>
                    <a:pt x="101" y="1"/>
                  </a:lnTo>
                  <a:lnTo>
                    <a:pt x="123" y="0"/>
                  </a:lnTo>
                  <a:lnTo>
                    <a:pt x="145" y="0"/>
                  </a:lnTo>
                  <a:lnTo>
                    <a:pt x="164" y="0"/>
                  </a:lnTo>
                  <a:lnTo>
                    <a:pt x="183" y="1"/>
                  </a:lnTo>
                  <a:lnTo>
                    <a:pt x="199" y="1"/>
                  </a:lnTo>
                  <a:lnTo>
                    <a:pt x="215" y="3"/>
                  </a:lnTo>
                  <a:lnTo>
                    <a:pt x="227" y="4"/>
                  </a:lnTo>
                  <a:lnTo>
                    <a:pt x="238" y="5"/>
                  </a:lnTo>
                  <a:lnTo>
                    <a:pt x="247" y="7"/>
                  </a:lnTo>
                  <a:lnTo>
                    <a:pt x="253" y="8"/>
                  </a:lnTo>
                  <a:lnTo>
                    <a:pt x="257" y="8"/>
                  </a:lnTo>
                  <a:lnTo>
                    <a:pt x="259" y="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2" name="Freeform 848"/>
            <p:cNvSpPr>
              <a:spLocks/>
            </p:cNvSpPr>
            <p:nvPr/>
          </p:nvSpPr>
          <p:spPr bwMode="auto">
            <a:xfrm>
              <a:off x="2640" y="2225"/>
              <a:ext cx="6" cy="4"/>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w 23"/>
                <a:gd name="T27" fmla="*/ 0 h 17"/>
                <a:gd name="T28" fmla="*/ 0 w 2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7">
                  <a:moveTo>
                    <a:pt x="23" y="0"/>
                  </a:moveTo>
                  <a:lnTo>
                    <a:pt x="22" y="0"/>
                  </a:lnTo>
                  <a:lnTo>
                    <a:pt x="22" y="1"/>
                  </a:lnTo>
                  <a:lnTo>
                    <a:pt x="21" y="3"/>
                  </a:lnTo>
                  <a:lnTo>
                    <a:pt x="20" y="4"/>
                  </a:lnTo>
                  <a:lnTo>
                    <a:pt x="20" y="5"/>
                  </a:lnTo>
                  <a:lnTo>
                    <a:pt x="19" y="6"/>
                  </a:lnTo>
                  <a:lnTo>
                    <a:pt x="17" y="8"/>
                  </a:lnTo>
                  <a:lnTo>
                    <a:pt x="16" y="10"/>
                  </a:lnTo>
                  <a:lnTo>
                    <a:pt x="14" y="12"/>
                  </a:lnTo>
                  <a:lnTo>
                    <a:pt x="12" y="13"/>
                  </a:lnTo>
                  <a:lnTo>
                    <a:pt x="9" y="14"/>
                  </a:lnTo>
                  <a:lnTo>
                    <a:pt x="6" y="14"/>
                  </a:lnTo>
                  <a:lnTo>
                    <a:pt x="3" y="15"/>
                  </a:lnTo>
                  <a:lnTo>
                    <a:pt x="0" y="1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3" name="Line 849"/>
            <p:cNvSpPr>
              <a:spLocks noChangeShapeType="1"/>
            </p:cNvSpPr>
            <p:nvPr/>
          </p:nvSpPr>
          <p:spPr bwMode="auto">
            <a:xfrm flipH="1">
              <a:off x="2628" y="2229"/>
              <a:ext cx="1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74" name="Freeform 850"/>
            <p:cNvSpPr>
              <a:spLocks/>
            </p:cNvSpPr>
            <p:nvPr/>
          </p:nvSpPr>
          <p:spPr bwMode="auto">
            <a:xfrm>
              <a:off x="2646" y="2177"/>
              <a:ext cx="32" cy="50"/>
            </a:xfrm>
            <a:custGeom>
              <a:avLst/>
              <a:gdLst>
                <a:gd name="T0" fmla="*/ 1 w 101"/>
                <a:gd name="T1" fmla="*/ 0 h 199"/>
                <a:gd name="T2" fmla="*/ 1 w 101"/>
                <a:gd name="T3" fmla="*/ 0 h 199"/>
                <a:gd name="T4" fmla="*/ 0 w 101"/>
                <a:gd name="T5" fmla="*/ 1 h 199"/>
                <a:gd name="T6" fmla="*/ 0 w 101"/>
                <a:gd name="T7" fmla="*/ 1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9">
                  <a:moveTo>
                    <a:pt x="80" y="0"/>
                  </a:moveTo>
                  <a:lnTo>
                    <a:pt x="101" y="14"/>
                  </a:lnTo>
                  <a:lnTo>
                    <a:pt x="26" y="199"/>
                  </a:lnTo>
                  <a:lnTo>
                    <a:pt x="0" y="19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5" name="Freeform 851"/>
            <p:cNvSpPr>
              <a:spLocks/>
            </p:cNvSpPr>
            <p:nvPr/>
          </p:nvSpPr>
          <p:spPr bwMode="auto">
            <a:xfrm>
              <a:off x="2677" y="2003"/>
              <a:ext cx="88" cy="163"/>
            </a:xfrm>
            <a:custGeom>
              <a:avLst/>
              <a:gdLst>
                <a:gd name="T0" fmla="*/ 0 w 286"/>
                <a:gd name="T1" fmla="*/ 3 h 652"/>
                <a:gd name="T2" fmla="*/ 0 w 286"/>
                <a:gd name="T3" fmla="*/ 3 h 652"/>
                <a:gd name="T4" fmla="*/ 2 w 286"/>
                <a:gd name="T5" fmla="*/ 0 h 652"/>
                <a:gd name="T6" fmla="*/ 2 w 286"/>
                <a:gd name="T7" fmla="*/ 0 h 6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652">
                  <a:moveTo>
                    <a:pt x="0" y="652"/>
                  </a:moveTo>
                  <a:lnTo>
                    <a:pt x="26" y="652"/>
                  </a:lnTo>
                  <a:lnTo>
                    <a:pt x="286" y="12"/>
                  </a:lnTo>
                  <a:lnTo>
                    <a:pt x="26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76" name="Line 852"/>
            <p:cNvSpPr>
              <a:spLocks noChangeShapeType="1"/>
            </p:cNvSpPr>
            <p:nvPr/>
          </p:nvSpPr>
          <p:spPr bwMode="auto">
            <a:xfrm flipH="1" flipV="1">
              <a:off x="2740" y="2040"/>
              <a:ext cx="6"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77" name="Line 853"/>
            <p:cNvSpPr>
              <a:spLocks noChangeShapeType="1"/>
            </p:cNvSpPr>
            <p:nvPr/>
          </p:nvSpPr>
          <p:spPr bwMode="auto">
            <a:xfrm flipH="1" flipV="1">
              <a:off x="2721" y="2079"/>
              <a:ext cx="5"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78" name="Line 854"/>
            <p:cNvSpPr>
              <a:spLocks noChangeShapeType="1"/>
            </p:cNvSpPr>
            <p:nvPr/>
          </p:nvSpPr>
          <p:spPr bwMode="auto">
            <a:xfrm flipH="1" flipV="1">
              <a:off x="2702" y="2119"/>
              <a:ext cx="4"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79" name="Freeform 855"/>
            <p:cNvSpPr>
              <a:spLocks/>
            </p:cNvSpPr>
            <p:nvPr/>
          </p:nvSpPr>
          <p:spPr bwMode="auto">
            <a:xfrm>
              <a:off x="2729" y="2051"/>
              <a:ext cx="42" cy="180"/>
            </a:xfrm>
            <a:custGeom>
              <a:avLst/>
              <a:gdLst>
                <a:gd name="T0" fmla="*/ 0 w 135"/>
                <a:gd name="T1" fmla="*/ 3 h 721"/>
                <a:gd name="T2" fmla="*/ 0 w 135"/>
                <a:gd name="T3" fmla="*/ 2 h 721"/>
                <a:gd name="T4" fmla="*/ 1 w 135"/>
                <a:gd name="T5" fmla="*/ 0 h 721"/>
                <a:gd name="T6" fmla="*/ 1 w 135"/>
                <a:gd name="T7" fmla="*/ 0 h 7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721">
                  <a:moveTo>
                    <a:pt x="0" y="721"/>
                  </a:moveTo>
                  <a:lnTo>
                    <a:pt x="0" y="442"/>
                  </a:lnTo>
                  <a:lnTo>
                    <a:pt x="128" y="0"/>
                  </a:lnTo>
                  <a:lnTo>
                    <a:pt x="13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80" name="Line 856"/>
            <p:cNvSpPr>
              <a:spLocks noChangeShapeType="1"/>
            </p:cNvSpPr>
            <p:nvPr/>
          </p:nvSpPr>
          <p:spPr bwMode="auto">
            <a:xfrm flipH="1" flipV="1">
              <a:off x="2749" y="2077"/>
              <a:ext cx="9"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81" name="Line 857"/>
            <p:cNvSpPr>
              <a:spLocks noChangeShapeType="1"/>
            </p:cNvSpPr>
            <p:nvPr/>
          </p:nvSpPr>
          <p:spPr bwMode="auto">
            <a:xfrm flipH="1" flipV="1">
              <a:off x="2739" y="2100"/>
              <a:ext cx="1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82" name="Line 858"/>
            <p:cNvSpPr>
              <a:spLocks noChangeShapeType="1"/>
            </p:cNvSpPr>
            <p:nvPr/>
          </p:nvSpPr>
          <p:spPr bwMode="auto">
            <a:xfrm flipH="1" flipV="1">
              <a:off x="2731" y="2126"/>
              <a:ext cx="9"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83" name="Freeform 859"/>
            <p:cNvSpPr>
              <a:spLocks/>
            </p:cNvSpPr>
            <p:nvPr/>
          </p:nvSpPr>
          <p:spPr bwMode="auto">
            <a:xfrm>
              <a:off x="2722" y="2053"/>
              <a:ext cx="44" cy="103"/>
            </a:xfrm>
            <a:custGeom>
              <a:avLst/>
              <a:gdLst>
                <a:gd name="T0" fmla="*/ 0 w 145"/>
                <a:gd name="T1" fmla="*/ 2 h 409"/>
                <a:gd name="T2" fmla="*/ 0 w 145"/>
                <a:gd name="T3" fmla="*/ 2 h 409"/>
                <a:gd name="T4" fmla="*/ 1 w 145"/>
                <a:gd name="T5" fmla="*/ 0 h 409"/>
                <a:gd name="T6" fmla="*/ 1 w 145"/>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09">
                  <a:moveTo>
                    <a:pt x="30" y="409"/>
                  </a:moveTo>
                  <a:lnTo>
                    <a:pt x="0" y="395"/>
                  </a:lnTo>
                  <a:lnTo>
                    <a:pt x="113" y="0"/>
                  </a:lnTo>
                  <a:lnTo>
                    <a:pt x="145" y="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84" name="Rectangle 860"/>
            <p:cNvSpPr>
              <a:spLocks noChangeArrowheads="1"/>
            </p:cNvSpPr>
            <p:nvPr/>
          </p:nvSpPr>
          <p:spPr bwMode="auto">
            <a:xfrm>
              <a:off x="2718" y="2163"/>
              <a:ext cx="11"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785" name="Freeform 861"/>
            <p:cNvSpPr>
              <a:spLocks/>
            </p:cNvSpPr>
            <p:nvPr/>
          </p:nvSpPr>
          <p:spPr bwMode="auto">
            <a:xfrm>
              <a:off x="2761" y="2003"/>
              <a:ext cx="25" cy="46"/>
            </a:xfrm>
            <a:custGeom>
              <a:avLst/>
              <a:gdLst>
                <a:gd name="T0" fmla="*/ 1 w 81"/>
                <a:gd name="T1" fmla="*/ 0 h 187"/>
                <a:gd name="T2" fmla="*/ 1 w 81"/>
                <a:gd name="T3" fmla="*/ 0 h 187"/>
                <a:gd name="T4" fmla="*/ 0 w 81"/>
                <a:gd name="T5" fmla="*/ 1 h 187"/>
                <a:gd name="T6" fmla="*/ 0 w 81"/>
                <a:gd name="T7" fmla="*/ 1 h 187"/>
                <a:gd name="T8" fmla="*/ 0 w 81"/>
                <a:gd name="T9" fmla="*/ 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7">
                  <a:moveTo>
                    <a:pt x="81" y="0"/>
                  </a:moveTo>
                  <a:lnTo>
                    <a:pt x="53" y="0"/>
                  </a:lnTo>
                  <a:lnTo>
                    <a:pt x="0" y="179"/>
                  </a:lnTo>
                  <a:lnTo>
                    <a:pt x="9" y="187"/>
                  </a:lnTo>
                  <a:lnTo>
                    <a:pt x="36" y="18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86" name="Line 862"/>
            <p:cNvSpPr>
              <a:spLocks noChangeShapeType="1"/>
            </p:cNvSpPr>
            <p:nvPr/>
          </p:nvSpPr>
          <p:spPr bwMode="auto">
            <a:xfrm>
              <a:off x="2729" y="2161"/>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87" name="Line 863"/>
            <p:cNvSpPr>
              <a:spLocks noChangeShapeType="1"/>
            </p:cNvSpPr>
            <p:nvPr/>
          </p:nvSpPr>
          <p:spPr bwMode="auto">
            <a:xfrm flipV="1">
              <a:off x="2646" y="2295"/>
              <a:ext cx="2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88" name="Freeform 864"/>
            <p:cNvSpPr>
              <a:spLocks/>
            </p:cNvSpPr>
            <p:nvPr/>
          </p:nvSpPr>
          <p:spPr bwMode="auto">
            <a:xfrm>
              <a:off x="2646" y="2299"/>
              <a:ext cx="32" cy="49"/>
            </a:xfrm>
            <a:custGeom>
              <a:avLst/>
              <a:gdLst>
                <a:gd name="T0" fmla="*/ 1 w 101"/>
                <a:gd name="T1" fmla="*/ 1 h 198"/>
                <a:gd name="T2" fmla="*/ 1 w 101"/>
                <a:gd name="T3" fmla="*/ 1 h 198"/>
                <a:gd name="T4" fmla="*/ 0 w 101"/>
                <a:gd name="T5" fmla="*/ 0 h 198"/>
                <a:gd name="T6" fmla="*/ 0 w 101"/>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8">
                  <a:moveTo>
                    <a:pt x="80" y="198"/>
                  </a:moveTo>
                  <a:lnTo>
                    <a:pt x="101" y="184"/>
                  </a:lnTo>
                  <a:lnTo>
                    <a:pt x="26" y="0"/>
                  </a:lnTo>
                  <a:lnTo>
                    <a:pt x="0" y="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89" name="Freeform 865"/>
            <p:cNvSpPr>
              <a:spLocks/>
            </p:cNvSpPr>
            <p:nvPr/>
          </p:nvSpPr>
          <p:spPr bwMode="auto">
            <a:xfrm>
              <a:off x="2677" y="2360"/>
              <a:ext cx="88" cy="163"/>
            </a:xfrm>
            <a:custGeom>
              <a:avLst/>
              <a:gdLst>
                <a:gd name="T0" fmla="*/ 0 w 286"/>
                <a:gd name="T1" fmla="*/ 0 h 651"/>
                <a:gd name="T2" fmla="*/ 0 w 286"/>
                <a:gd name="T3" fmla="*/ 0 h 651"/>
                <a:gd name="T4" fmla="*/ 2 w 286"/>
                <a:gd name="T5" fmla="*/ 3 h 651"/>
                <a:gd name="T6" fmla="*/ 2 w 286"/>
                <a:gd name="T7" fmla="*/ 3 h 6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651">
                  <a:moveTo>
                    <a:pt x="0" y="0"/>
                  </a:moveTo>
                  <a:lnTo>
                    <a:pt x="26" y="0"/>
                  </a:lnTo>
                  <a:lnTo>
                    <a:pt x="286" y="639"/>
                  </a:lnTo>
                  <a:lnTo>
                    <a:pt x="269" y="65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90" name="Line 866"/>
            <p:cNvSpPr>
              <a:spLocks noChangeShapeType="1"/>
            </p:cNvSpPr>
            <p:nvPr/>
          </p:nvSpPr>
          <p:spPr bwMode="auto">
            <a:xfrm flipH="1">
              <a:off x="2740" y="2482"/>
              <a:ext cx="6"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1" name="Line 867"/>
            <p:cNvSpPr>
              <a:spLocks noChangeShapeType="1"/>
            </p:cNvSpPr>
            <p:nvPr/>
          </p:nvSpPr>
          <p:spPr bwMode="auto">
            <a:xfrm flipH="1">
              <a:off x="2721" y="2444"/>
              <a:ext cx="5"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2" name="Line 868"/>
            <p:cNvSpPr>
              <a:spLocks noChangeShapeType="1"/>
            </p:cNvSpPr>
            <p:nvPr/>
          </p:nvSpPr>
          <p:spPr bwMode="auto">
            <a:xfrm flipH="1">
              <a:off x="2702" y="2404"/>
              <a:ext cx="4"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3" name="Freeform 869"/>
            <p:cNvSpPr>
              <a:spLocks/>
            </p:cNvSpPr>
            <p:nvPr/>
          </p:nvSpPr>
          <p:spPr bwMode="auto">
            <a:xfrm>
              <a:off x="2729" y="2295"/>
              <a:ext cx="42" cy="180"/>
            </a:xfrm>
            <a:custGeom>
              <a:avLst/>
              <a:gdLst>
                <a:gd name="T0" fmla="*/ 0 w 135"/>
                <a:gd name="T1" fmla="*/ 0 h 718"/>
                <a:gd name="T2" fmla="*/ 0 w 135"/>
                <a:gd name="T3" fmla="*/ 1 h 718"/>
                <a:gd name="T4" fmla="*/ 1 w 135"/>
                <a:gd name="T5" fmla="*/ 3 h 718"/>
                <a:gd name="T6" fmla="*/ 1 w 135"/>
                <a:gd name="T7" fmla="*/ 3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718">
                  <a:moveTo>
                    <a:pt x="0" y="0"/>
                  </a:moveTo>
                  <a:lnTo>
                    <a:pt x="0" y="278"/>
                  </a:lnTo>
                  <a:lnTo>
                    <a:pt x="128" y="718"/>
                  </a:lnTo>
                  <a:lnTo>
                    <a:pt x="135" y="71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94" name="Line 870"/>
            <p:cNvSpPr>
              <a:spLocks noChangeShapeType="1"/>
            </p:cNvSpPr>
            <p:nvPr/>
          </p:nvSpPr>
          <p:spPr bwMode="auto">
            <a:xfrm flipH="1">
              <a:off x="2749" y="2445"/>
              <a:ext cx="9"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5" name="Line 871"/>
            <p:cNvSpPr>
              <a:spLocks noChangeShapeType="1"/>
            </p:cNvSpPr>
            <p:nvPr/>
          </p:nvSpPr>
          <p:spPr bwMode="auto">
            <a:xfrm flipH="1">
              <a:off x="2739" y="2422"/>
              <a:ext cx="1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6" name="Line 872"/>
            <p:cNvSpPr>
              <a:spLocks noChangeShapeType="1"/>
            </p:cNvSpPr>
            <p:nvPr/>
          </p:nvSpPr>
          <p:spPr bwMode="auto">
            <a:xfrm flipH="1">
              <a:off x="2731" y="2397"/>
              <a:ext cx="9"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97" name="Freeform 873"/>
            <p:cNvSpPr>
              <a:spLocks/>
            </p:cNvSpPr>
            <p:nvPr/>
          </p:nvSpPr>
          <p:spPr bwMode="auto">
            <a:xfrm>
              <a:off x="2722" y="2370"/>
              <a:ext cx="44" cy="102"/>
            </a:xfrm>
            <a:custGeom>
              <a:avLst/>
              <a:gdLst>
                <a:gd name="T0" fmla="*/ 0 w 145"/>
                <a:gd name="T1" fmla="*/ 0 h 410"/>
                <a:gd name="T2" fmla="*/ 0 w 145"/>
                <a:gd name="T3" fmla="*/ 0 h 410"/>
                <a:gd name="T4" fmla="*/ 1 w 145"/>
                <a:gd name="T5" fmla="*/ 1 h 410"/>
                <a:gd name="T6" fmla="*/ 1 w 145"/>
                <a:gd name="T7" fmla="*/ 1 h 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10">
                  <a:moveTo>
                    <a:pt x="30" y="0"/>
                  </a:moveTo>
                  <a:lnTo>
                    <a:pt x="0" y="14"/>
                  </a:lnTo>
                  <a:lnTo>
                    <a:pt x="113" y="410"/>
                  </a:lnTo>
                  <a:lnTo>
                    <a:pt x="145" y="39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798" name="Rectangle 874"/>
            <p:cNvSpPr>
              <a:spLocks noChangeArrowheads="1"/>
            </p:cNvSpPr>
            <p:nvPr/>
          </p:nvSpPr>
          <p:spPr bwMode="auto">
            <a:xfrm>
              <a:off x="2718" y="2335"/>
              <a:ext cx="11" cy="2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6799" name="Freeform 875"/>
            <p:cNvSpPr>
              <a:spLocks/>
            </p:cNvSpPr>
            <p:nvPr/>
          </p:nvSpPr>
          <p:spPr bwMode="auto">
            <a:xfrm>
              <a:off x="2761" y="2477"/>
              <a:ext cx="25" cy="46"/>
            </a:xfrm>
            <a:custGeom>
              <a:avLst/>
              <a:gdLst>
                <a:gd name="T0" fmla="*/ 1 w 81"/>
                <a:gd name="T1" fmla="*/ 1 h 186"/>
                <a:gd name="T2" fmla="*/ 1 w 81"/>
                <a:gd name="T3" fmla="*/ 1 h 186"/>
                <a:gd name="T4" fmla="*/ 0 w 81"/>
                <a:gd name="T5" fmla="*/ 0 h 186"/>
                <a:gd name="T6" fmla="*/ 0 w 81"/>
                <a:gd name="T7" fmla="*/ 0 h 186"/>
                <a:gd name="T8" fmla="*/ 0 w 81"/>
                <a:gd name="T9" fmla="*/ 0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6">
                  <a:moveTo>
                    <a:pt x="81" y="186"/>
                  </a:moveTo>
                  <a:lnTo>
                    <a:pt x="53" y="186"/>
                  </a:lnTo>
                  <a:lnTo>
                    <a:pt x="0" y="8"/>
                  </a:lnTo>
                  <a:lnTo>
                    <a:pt x="9" y="0"/>
                  </a:lnTo>
                  <a:lnTo>
                    <a:pt x="36"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6800" name="Line 876"/>
            <p:cNvSpPr>
              <a:spLocks noChangeShapeType="1"/>
            </p:cNvSpPr>
            <p:nvPr/>
          </p:nvSpPr>
          <p:spPr bwMode="auto">
            <a:xfrm>
              <a:off x="2729" y="2364"/>
              <a:ext cx="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6677"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F165EBF5-7828-4AA4-9544-0F194A9A5F13}" type="slidenum">
              <a:rPr lang="en-US" sz="1400">
                <a:solidFill>
                  <a:srgbClr val="FFFFFF"/>
                </a:solidFill>
              </a:rPr>
              <a:pPr algn="r" eaLnBrk="1" hangingPunct="1"/>
              <a:t>4</a:t>
            </a:fld>
            <a:endParaRPr lang="en-US" sz="1400">
              <a:solidFill>
                <a:srgbClr val="FFFFFF"/>
              </a:solidFill>
            </a:endParaRPr>
          </a:p>
        </p:txBody>
      </p:sp>
    </p:spTree>
    <p:extLst>
      <p:ext uri="{BB962C8B-B14F-4D97-AF65-F5344CB8AC3E}">
        <p14:creationId xmlns:p14="http://schemas.microsoft.com/office/powerpoint/2010/main" val="112127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331DDAEB-013D-4E5C-9EFA-B5482A412C94}" type="slidenum">
              <a:rPr lang="en-US" sz="1400">
                <a:solidFill>
                  <a:srgbClr val="FFFFFF"/>
                </a:solidFill>
              </a:rPr>
              <a:pPr algn="r" eaLnBrk="1" hangingPunct="1"/>
              <a:t>5</a:t>
            </a:fld>
            <a:endParaRPr lang="en-US" sz="1400">
              <a:solidFill>
                <a:srgbClr val="FFFFFF"/>
              </a:solidFill>
            </a:endParaRPr>
          </a:p>
        </p:txBody>
      </p:sp>
      <p:sp>
        <p:nvSpPr>
          <p:cNvPr id="29699" name="Rectangle 2"/>
          <p:cNvSpPr>
            <a:spLocks noGrp="1" noChangeArrowheads="1"/>
          </p:cNvSpPr>
          <p:nvPr>
            <p:ph type="title" idx="4294967295"/>
          </p:nvPr>
        </p:nvSpPr>
        <p:spPr>
          <a:xfrm>
            <a:off x="103188" y="-76200"/>
            <a:ext cx="8915400" cy="838200"/>
          </a:xfrm>
        </p:spPr>
        <p:txBody>
          <a:bodyPr/>
          <a:lstStyle/>
          <a:p>
            <a:pPr algn="ctr" eaLnBrk="1" hangingPunct="1"/>
            <a:r>
              <a:rPr lang="en-US" sz="3200" dirty="0" smtClean="0"/>
              <a:t>Wake Turbulence Re-Categorization</a:t>
            </a:r>
            <a:endParaRPr lang="en-US" sz="3600" dirty="0" smtClean="0"/>
          </a:p>
        </p:txBody>
      </p:sp>
      <p:sp>
        <p:nvSpPr>
          <p:cNvPr id="29700" name="Rectangle 3"/>
          <p:cNvSpPr>
            <a:spLocks noGrp="1" noChangeArrowheads="1"/>
          </p:cNvSpPr>
          <p:nvPr>
            <p:ph type="body" idx="4294967295"/>
          </p:nvPr>
        </p:nvSpPr>
        <p:spPr>
          <a:xfrm>
            <a:off x="141288" y="609600"/>
            <a:ext cx="8839200" cy="5410200"/>
          </a:xfrm>
        </p:spPr>
        <p:txBody>
          <a:bodyPr/>
          <a:lstStyle/>
          <a:p>
            <a:pPr eaLnBrk="1" hangingPunct="1">
              <a:lnSpc>
                <a:spcPct val="80000"/>
              </a:lnSpc>
            </a:pPr>
            <a:r>
              <a:rPr lang="en-US" sz="2200" dirty="0" smtClean="0"/>
              <a:t>Three Phases</a:t>
            </a:r>
          </a:p>
          <a:p>
            <a:pPr lvl="1" eaLnBrk="1" hangingPunct="1">
              <a:lnSpc>
                <a:spcPct val="80000"/>
              </a:lnSpc>
            </a:pPr>
            <a:r>
              <a:rPr lang="en-US" sz="1800" dirty="0" smtClean="0"/>
              <a:t>Phase I static 6 category procedures operational in MEM in Nov 2012</a:t>
            </a:r>
          </a:p>
          <a:p>
            <a:pPr lvl="1" eaLnBrk="1" hangingPunct="1">
              <a:lnSpc>
                <a:spcPct val="80000"/>
              </a:lnSpc>
            </a:pPr>
            <a:r>
              <a:rPr lang="en-US" sz="1800" dirty="0" smtClean="0"/>
              <a:t>Phase II static pairwise separation (</a:t>
            </a:r>
            <a:r>
              <a:rPr lang="en-US" sz="1800" dirty="0"/>
              <a:t>r</a:t>
            </a:r>
            <a:r>
              <a:rPr lang="en-US" sz="1800" dirty="0" smtClean="0"/>
              <a:t>ecommendation to ICAO – Dec 2014)</a:t>
            </a:r>
          </a:p>
          <a:p>
            <a:pPr lvl="1" eaLnBrk="1" hangingPunct="1">
              <a:lnSpc>
                <a:spcPct val="80000"/>
              </a:lnSpc>
            </a:pPr>
            <a:r>
              <a:rPr lang="en-US" sz="1800" dirty="0" smtClean="0"/>
              <a:t>Phase III pairwise dynamic separation (2020)</a:t>
            </a:r>
          </a:p>
          <a:p>
            <a:pPr lvl="1" eaLnBrk="1" hangingPunct="1">
              <a:lnSpc>
                <a:spcPct val="80000"/>
              </a:lnSpc>
            </a:pPr>
            <a:r>
              <a:rPr lang="en-US" sz="1800" dirty="0" smtClean="0"/>
              <a:t>All three use F&amp;E funding for implementation, but require wake data collection and analysis for safety case</a:t>
            </a:r>
            <a:endParaRPr lang="en-US" sz="2200" dirty="0" smtClean="0"/>
          </a:p>
          <a:p>
            <a:pPr eaLnBrk="1" hangingPunct="1">
              <a:lnSpc>
                <a:spcPct val="80000"/>
              </a:lnSpc>
            </a:pPr>
            <a:r>
              <a:rPr lang="en-US" sz="2200" dirty="0" smtClean="0"/>
              <a:t>Phase I implemented with adaptation data and rule changes in MEM (STARS and EFSTS adaptation)</a:t>
            </a:r>
          </a:p>
          <a:p>
            <a:pPr lvl="1" eaLnBrk="1" hangingPunct="1">
              <a:lnSpc>
                <a:spcPct val="80000"/>
              </a:lnSpc>
            </a:pPr>
            <a:r>
              <a:rPr lang="en-US" sz="1800" dirty="0" smtClean="0"/>
              <a:t>Wake Re-Cat incorporated into ATPA software for CARTS and STARS – OT&amp;E completed, SDF to use Sep 2013, MIA Dec 2013, …….. </a:t>
            </a:r>
            <a:endParaRPr lang="en-US" sz="2200" dirty="0" smtClean="0"/>
          </a:p>
          <a:p>
            <a:pPr eaLnBrk="1" hangingPunct="1">
              <a:lnSpc>
                <a:spcPct val="80000"/>
              </a:lnSpc>
            </a:pPr>
            <a:r>
              <a:rPr lang="en-US" sz="2200" dirty="0" smtClean="0"/>
              <a:t>Phase II will harmonize on pairwise separations and allow any ANSP (or TRACON) to categorize based on local fleet mix demand</a:t>
            </a:r>
          </a:p>
          <a:p>
            <a:pPr lvl="1" eaLnBrk="1" hangingPunct="1">
              <a:lnSpc>
                <a:spcPct val="80000"/>
              </a:lnSpc>
            </a:pPr>
            <a:r>
              <a:rPr lang="en-US" sz="1800" dirty="0" smtClean="0"/>
              <a:t>A goal is to draw a finer line in the required separation minima between a pair of aircraft</a:t>
            </a:r>
          </a:p>
          <a:p>
            <a:pPr lvl="1" eaLnBrk="1" hangingPunct="1">
              <a:lnSpc>
                <a:spcPct val="80000"/>
              </a:lnSpc>
            </a:pPr>
            <a:r>
              <a:rPr lang="en-US" sz="1800" dirty="0" smtClean="0"/>
              <a:t>RE&amp;D goal for collection and analysis of wing loading will enable drawing a finer line</a:t>
            </a:r>
          </a:p>
          <a:p>
            <a:pPr lvl="1" eaLnBrk="1" hangingPunct="1">
              <a:lnSpc>
                <a:spcPct val="80000"/>
              </a:lnSpc>
            </a:pPr>
            <a:r>
              <a:rPr lang="en-US" sz="1800" dirty="0" smtClean="0"/>
              <a:t>FY14/15: Development of the Phase II standards in concert with Europe</a:t>
            </a:r>
          </a:p>
          <a:p>
            <a:pPr lvl="1" eaLnBrk="1" hangingPunct="1">
              <a:lnSpc>
                <a:spcPct val="80000"/>
              </a:lnSpc>
            </a:pPr>
            <a:r>
              <a:rPr lang="en-US" sz="1800" dirty="0" smtClean="0"/>
              <a:t>FY16: Begin work with Europe on the more complex Phase III dynamic aircraft-to-aircraft pairing standards </a:t>
            </a:r>
          </a:p>
          <a:p>
            <a:pPr lvl="1" eaLnBrk="1" hangingPunct="1">
              <a:lnSpc>
                <a:spcPct val="80000"/>
              </a:lnSpc>
            </a:pPr>
            <a:endParaRPr lang="en-US" sz="1800" dirty="0" smtClean="0"/>
          </a:p>
        </p:txBody>
      </p:sp>
    </p:spTree>
    <p:extLst>
      <p:ext uri="{BB962C8B-B14F-4D97-AF65-F5344CB8AC3E}">
        <p14:creationId xmlns:p14="http://schemas.microsoft.com/office/powerpoint/2010/main" val="354472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727200" y="90488"/>
            <a:ext cx="6248400" cy="871537"/>
          </a:xfrm>
        </p:spPr>
        <p:txBody>
          <a:bodyPr/>
          <a:lstStyle/>
          <a:p>
            <a:r>
              <a:rPr lang="en-US" sz="3200" dirty="0" smtClean="0"/>
              <a:t>Re-Cat Phase I Separation Matrix Changes Relative to US</a:t>
            </a:r>
          </a:p>
        </p:txBody>
      </p:sp>
      <p:grpSp>
        <p:nvGrpSpPr>
          <p:cNvPr id="28675" name="Group 43"/>
          <p:cNvGrpSpPr>
            <a:grpSpLocks/>
          </p:cNvGrpSpPr>
          <p:nvPr/>
        </p:nvGrpSpPr>
        <p:grpSpPr bwMode="auto">
          <a:xfrm>
            <a:off x="228600" y="1038225"/>
            <a:ext cx="8772525" cy="3076575"/>
            <a:chOff x="144" y="654"/>
            <a:chExt cx="5526" cy="1938"/>
          </a:xfrm>
        </p:grpSpPr>
        <p:graphicFrame>
          <p:nvGraphicFramePr>
            <p:cNvPr id="28685" name="Object 5"/>
            <p:cNvGraphicFramePr>
              <a:graphicFrameLocks noChangeAspect="1"/>
            </p:cNvGraphicFramePr>
            <p:nvPr/>
          </p:nvGraphicFramePr>
          <p:xfrm>
            <a:off x="144" y="654"/>
            <a:ext cx="5520" cy="1938"/>
          </p:xfrm>
          <a:graphic>
            <a:graphicData uri="http://schemas.openxmlformats.org/presentationml/2006/ole">
              <mc:AlternateContent xmlns:mc="http://schemas.openxmlformats.org/markup-compatibility/2006">
                <mc:Choice xmlns:v="urn:schemas-microsoft-com:vml" Requires="v">
                  <p:oleObj spid="_x0000_s5236" name="Worksheet" r:id="rId4" imgW="4762447" imgH="1671796" progId="Excel.Sheet.8">
                    <p:embed/>
                  </p:oleObj>
                </mc:Choice>
                <mc:Fallback>
                  <p:oleObj name="Worksheet" r:id="rId4" imgW="4762447" imgH="16717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654"/>
                          <a:ext cx="5520" cy="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6" name="Rectangle 16"/>
            <p:cNvSpPr>
              <a:spLocks noChangeArrowheads="1"/>
            </p:cNvSpPr>
            <p:nvPr/>
          </p:nvSpPr>
          <p:spPr bwMode="auto">
            <a:xfrm>
              <a:off x="1952" y="1958"/>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87" name="AutoShape 6"/>
            <p:cNvSpPr>
              <a:spLocks noChangeArrowheads="1"/>
            </p:cNvSpPr>
            <p:nvPr/>
          </p:nvSpPr>
          <p:spPr bwMode="auto">
            <a:xfrm>
              <a:off x="1936" y="1942"/>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aphicFrame>
          <p:nvGraphicFramePr>
            <p:cNvPr id="28688" name="Object 12"/>
            <p:cNvGraphicFramePr>
              <a:graphicFrameLocks noChangeAspect="1"/>
            </p:cNvGraphicFramePr>
            <p:nvPr/>
          </p:nvGraphicFramePr>
          <p:xfrm>
            <a:off x="1928" y="1935"/>
            <a:ext cx="768" cy="231"/>
          </p:xfrm>
          <a:graphic>
            <a:graphicData uri="http://schemas.openxmlformats.org/presentationml/2006/ole">
              <mc:AlternateContent xmlns:mc="http://schemas.openxmlformats.org/markup-compatibility/2006">
                <mc:Choice xmlns:v="urn:schemas-microsoft-com:vml" Requires="v">
                  <p:oleObj spid="_x0000_s5237" name="Worksheet" r:id="rId6" imgW="653683" imgH="196724" progId="Excel.Sheet.8">
                    <p:embed/>
                  </p:oleObj>
                </mc:Choice>
                <mc:Fallback>
                  <p:oleObj name="Worksheet" r:id="rId6"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9" name="Rectangle 18"/>
            <p:cNvSpPr>
              <a:spLocks noChangeArrowheads="1"/>
            </p:cNvSpPr>
            <p:nvPr/>
          </p:nvSpPr>
          <p:spPr bwMode="auto">
            <a:xfrm>
              <a:off x="2688"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0" name="Rectangle 19"/>
            <p:cNvSpPr>
              <a:spLocks noChangeArrowheads="1"/>
            </p:cNvSpPr>
            <p:nvPr/>
          </p:nvSpPr>
          <p:spPr bwMode="auto">
            <a:xfrm>
              <a:off x="3456"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1" name="Rectangle 20"/>
            <p:cNvSpPr>
              <a:spLocks noChangeArrowheads="1"/>
            </p:cNvSpPr>
            <p:nvPr/>
          </p:nvSpPr>
          <p:spPr bwMode="auto">
            <a:xfrm>
              <a:off x="4176"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2" name="Rectangle 21"/>
            <p:cNvSpPr>
              <a:spLocks noChangeArrowheads="1"/>
            </p:cNvSpPr>
            <p:nvPr/>
          </p:nvSpPr>
          <p:spPr bwMode="auto">
            <a:xfrm>
              <a:off x="4944" y="1950"/>
              <a:ext cx="6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3" name="AutoShape 7"/>
            <p:cNvSpPr>
              <a:spLocks noChangeArrowheads="1"/>
            </p:cNvSpPr>
            <p:nvPr/>
          </p:nvSpPr>
          <p:spPr bwMode="auto">
            <a:xfrm>
              <a:off x="2688" y="1950"/>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4" name="AutoShape 9"/>
            <p:cNvSpPr>
              <a:spLocks noChangeArrowheads="1"/>
            </p:cNvSpPr>
            <p:nvPr/>
          </p:nvSpPr>
          <p:spPr bwMode="auto">
            <a:xfrm>
              <a:off x="3432" y="1950"/>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sp>
          <p:nvSpPr>
            <p:cNvPr id="28695" name="AutoShape 8"/>
            <p:cNvSpPr>
              <a:spLocks noChangeArrowheads="1"/>
            </p:cNvSpPr>
            <p:nvPr/>
          </p:nvSpPr>
          <p:spPr bwMode="auto">
            <a:xfrm>
              <a:off x="4168" y="1958"/>
              <a:ext cx="768" cy="192"/>
            </a:xfrm>
            <a:prstGeom prst="rtTriangle">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aphicFrame>
          <p:nvGraphicFramePr>
            <p:cNvPr id="28696" name="Object 14"/>
            <p:cNvGraphicFramePr>
              <a:graphicFrameLocks noChangeAspect="1"/>
            </p:cNvGraphicFramePr>
            <p:nvPr/>
          </p:nvGraphicFramePr>
          <p:xfrm>
            <a:off x="2672" y="1935"/>
            <a:ext cx="768" cy="231"/>
          </p:xfrm>
          <a:graphic>
            <a:graphicData uri="http://schemas.openxmlformats.org/presentationml/2006/ole">
              <mc:AlternateContent xmlns:mc="http://schemas.openxmlformats.org/markup-compatibility/2006">
                <mc:Choice xmlns:v="urn:schemas-microsoft-com:vml" Requires="v">
                  <p:oleObj spid="_x0000_s5238" name="Worksheet" r:id="rId8" imgW="653683" imgH="196724" progId="Excel.Sheet.8">
                    <p:embed/>
                  </p:oleObj>
                </mc:Choice>
                <mc:Fallback>
                  <p:oleObj name="Worksheet" r:id="rId8"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7" name="Object 13"/>
            <p:cNvGraphicFramePr>
              <a:graphicFrameLocks noChangeAspect="1"/>
            </p:cNvGraphicFramePr>
            <p:nvPr/>
          </p:nvGraphicFramePr>
          <p:xfrm>
            <a:off x="3420" y="1935"/>
            <a:ext cx="756" cy="231"/>
          </p:xfrm>
          <a:graphic>
            <a:graphicData uri="http://schemas.openxmlformats.org/presentationml/2006/ole">
              <mc:AlternateContent xmlns:mc="http://schemas.openxmlformats.org/markup-compatibility/2006">
                <mc:Choice xmlns:v="urn:schemas-microsoft-com:vml" Requires="v">
                  <p:oleObj spid="_x0000_s5239" name="Worksheet" r:id="rId9" imgW="653683" imgH="196724" progId="Excel.Sheet.8">
                    <p:embed/>
                  </p:oleObj>
                </mc:Choice>
                <mc:Fallback>
                  <p:oleObj name="Worksheet" r:id="rId9"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 y="1935"/>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8" name="AutoShape 10"/>
            <p:cNvSpPr>
              <a:spLocks noChangeArrowheads="1"/>
            </p:cNvSpPr>
            <p:nvPr/>
          </p:nvSpPr>
          <p:spPr bwMode="auto">
            <a:xfrm>
              <a:off x="4896" y="1950"/>
              <a:ext cx="768" cy="192"/>
            </a:xfrm>
            <a:prstGeom prst="rtTriangle">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solidFill>
                  <a:srgbClr val="000000"/>
                </a:solidFill>
              </a:endParaRPr>
            </a:p>
          </p:txBody>
        </p:sp>
        <p:graphicFrame>
          <p:nvGraphicFramePr>
            <p:cNvPr id="28699" name="Object 33"/>
            <p:cNvGraphicFramePr>
              <a:graphicFrameLocks noChangeAspect="1"/>
            </p:cNvGraphicFramePr>
            <p:nvPr/>
          </p:nvGraphicFramePr>
          <p:xfrm>
            <a:off x="4902" y="1935"/>
            <a:ext cx="768" cy="231"/>
          </p:xfrm>
          <a:graphic>
            <a:graphicData uri="http://schemas.openxmlformats.org/presentationml/2006/ole">
              <mc:AlternateContent xmlns:mc="http://schemas.openxmlformats.org/markup-compatibility/2006">
                <mc:Choice xmlns:v="urn:schemas-microsoft-com:vml" Requires="v">
                  <p:oleObj spid="_x0000_s5240" name="Worksheet" r:id="rId10" imgW="653683" imgH="196724" progId="Excel.Sheet.8">
                    <p:embed/>
                  </p:oleObj>
                </mc:Choice>
                <mc:Fallback>
                  <p:oleObj name="Worksheet" r:id="rId10" imgW="653683" imgH="196724"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2" y="1935"/>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0" name="Object 34"/>
            <p:cNvGraphicFramePr>
              <a:graphicFrameLocks noChangeAspect="1"/>
            </p:cNvGraphicFramePr>
            <p:nvPr/>
          </p:nvGraphicFramePr>
          <p:xfrm>
            <a:off x="4164" y="1935"/>
            <a:ext cx="756" cy="231"/>
          </p:xfrm>
          <a:graphic>
            <a:graphicData uri="http://schemas.openxmlformats.org/presentationml/2006/ole">
              <mc:AlternateContent xmlns:mc="http://schemas.openxmlformats.org/markup-compatibility/2006">
                <mc:Choice xmlns:v="urn:schemas-microsoft-com:vml" Requires="v">
                  <p:oleObj spid="_x0000_s5241" name="Worksheet" r:id="rId12" imgW="653683" imgH="196724" progId="Excel.Sheet.8">
                    <p:embed/>
                  </p:oleObj>
                </mc:Choice>
                <mc:Fallback>
                  <p:oleObj name="Worksheet" r:id="rId12" imgW="653683" imgH="19672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 y="1935"/>
                          <a:ext cx="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75488" name="Rectangle 32"/>
          <p:cNvSpPr>
            <a:spLocks noChangeArrowheads="1"/>
          </p:cNvSpPr>
          <p:nvPr/>
        </p:nvSpPr>
        <p:spPr bwMode="auto">
          <a:xfrm>
            <a:off x="1333500" y="4364038"/>
            <a:ext cx="5334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charset="0"/>
              <a:ea typeface="ＭＳ Ｐゴシック" charset="0"/>
            </a:endParaRPr>
          </a:p>
        </p:txBody>
      </p:sp>
      <p:sp>
        <p:nvSpPr>
          <p:cNvPr id="275489" name="Rectangle 33"/>
          <p:cNvSpPr>
            <a:spLocks noChangeArrowheads="1"/>
          </p:cNvSpPr>
          <p:nvPr/>
        </p:nvSpPr>
        <p:spPr bwMode="auto">
          <a:xfrm>
            <a:off x="1333500" y="4737100"/>
            <a:ext cx="533400" cy="228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charset="0"/>
              <a:ea typeface="ＭＳ Ｐゴシック" charset="0"/>
            </a:endParaRPr>
          </a:p>
        </p:txBody>
      </p:sp>
      <p:sp>
        <p:nvSpPr>
          <p:cNvPr id="275490" name="Text Box 34"/>
          <p:cNvSpPr txBox="1">
            <a:spLocks noChangeArrowheads="1"/>
          </p:cNvSpPr>
          <p:nvPr/>
        </p:nvSpPr>
        <p:spPr bwMode="auto">
          <a:xfrm>
            <a:off x="2209800" y="4294188"/>
            <a:ext cx="601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dirty="0">
                <a:solidFill>
                  <a:srgbClr val="000000"/>
                </a:solidFill>
                <a:latin typeface="Arial" charset="0"/>
                <a:ea typeface="ＭＳ Ｐゴシック" charset="0"/>
              </a:rPr>
              <a:t>Separation was increased for some or all aircraft pairs</a:t>
            </a:r>
          </a:p>
        </p:txBody>
      </p:sp>
      <p:sp>
        <p:nvSpPr>
          <p:cNvPr id="275491" name="Text Box 35"/>
          <p:cNvSpPr txBox="1">
            <a:spLocks noChangeArrowheads="1"/>
          </p:cNvSpPr>
          <p:nvPr/>
        </p:nvSpPr>
        <p:spPr bwMode="auto">
          <a:xfrm>
            <a:off x="2209800" y="4675188"/>
            <a:ext cx="601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Arial" charset="0"/>
                <a:ea typeface="ＭＳ Ｐゴシック" charset="0"/>
              </a:rPr>
              <a:t>Separation was decreased for some or all aircraft pairs</a:t>
            </a:r>
          </a:p>
        </p:txBody>
      </p:sp>
      <p:sp>
        <p:nvSpPr>
          <p:cNvPr id="275492" name="Text Box 36"/>
          <p:cNvSpPr txBox="1">
            <a:spLocks noChangeArrowheads="1"/>
          </p:cNvSpPr>
          <p:nvPr/>
        </p:nvSpPr>
        <p:spPr bwMode="auto">
          <a:xfrm>
            <a:off x="1295400" y="55133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Times New Roman" charset="0"/>
                <a:ea typeface="ＭＳ Ｐゴシック" charset="0"/>
              </a:rPr>
              <a:t>MRS</a:t>
            </a:r>
          </a:p>
        </p:txBody>
      </p:sp>
      <p:sp>
        <p:nvSpPr>
          <p:cNvPr id="275493" name="Rectangle 37"/>
          <p:cNvSpPr>
            <a:spLocks noChangeArrowheads="1"/>
          </p:cNvSpPr>
          <p:nvPr/>
        </p:nvSpPr>
        <p:spPr bwMode="auto">
          <a:xfrm>
            <a:off x="1333500" y="5118100"/>
            <a:ext cx="533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charset="0"/>
              <a:ea typeface="ＭＳ Ｐゴシック" charset="0"/>
            </a:endParaRPr>
          </a:p>
        </p:txBody>
      </p:sp>
      <p:sp>
        <p:nvSpPr>
          <p:cNvPr id="275494" name="Text Box 38"/>
          <p:cNvSpPr txBox="1">
            <a:spLocks noChangeArrowheads="1"/>
          </p:cNvSpPr>
          <p:nvPr/>
        </p:nvSpPr>
        <p:spPr bwMode="auto">
          <a:xfrm>
            <a:off x="2209800" y="50561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Arial" charset="0"/>
                <a:ea typeface="ＭＳ Ｐゴシック" charset="0"/>
              </a:rPr>
              <a:t>Separation remained the same for some or all aircraft pairs</a:t>
            </a:r>
          </a:p>
        </p:txBody>
      </p:sp>
      <p:sp>
        <p:nvSpPr>
          <p:cNvPr id="275495" name="Text Box 39"/>
          <p:cNvSpPr txBox="1">
            <a:spLocks noChangeArrowheads="1"/>
          </p:cNvSpPr>
          <p:nvPr/>
        </p:nvSpPr>
        <p:spPr bwMode="auto">
          <a:xfrm>
            <a:off x="2209800" y="5437188"/>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solidFill>
                  <a:srgbClr val="000000"/>
                </a:solidFill>
                <a:latin typeface="Arial" charset="0"/>
                <a:ea typeface="ＭＳ Ｐゴシック" charset="0"/>
              </a:rPr>
              <a:t>Minimum Radar Separation (3NM, or 2.5 NM when existing requirements are met)</a:t>
            </a:r>
          </a:p>
        </p:txBody>
      </p:sp>
      <p:sp>
        <p:nvSpPr>
          <p:cNvPr id="28684" name="Slide Number Placeholder 3"/>
          <p:cNvSpPr txBox="1">
            <a:spLocks noGrp="1"/>
          </p:cNvSpPr>
          <p:nvPr/>
        </p:nvSpPr>
        <p:spPr bwMode="auto">
          <a:xfrm>
            <a:off x="8077200" y="6172200"/>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fld id="{E55AF558-8A59-4907-8A9E-452648932208}" type="slidenum">
              <a:rPr lang="en-US" sz="1400">
                <a:solidFill>
                  <a:srgbClr val="FFFFFF"/>
                </a:solidFill>
              </a:rPr>
              <a:pPr algn="r" eaLnBrk="1" hangingPunct="1"/>
              <a:t>6</a:t>
            </a:fld>
            <a:endParaRPr lang="en-US" sz="1400">
              <a:solidFill>
                <a:srgbClr val="FFFFFF"/>
              </a:solidFill>
            </a:endParaRPr>
          </a:p>
        </p:txBody>
      </p:sp>
    </p:spTree>
    <p:extLst>
      <p:ext uri="{BB962C8B-B14F-4D97-AF65-F5344CB8AC3E}">
        <p14:creationId xmlns:p14="http://schemas.microsoft.com/office/powerpoint/2010/main" val="4076100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2"/>
          <p:cNvGrpSpPr>
            <a:grpSpLocks/>
          </p:cNvGrpSpPr>
          <p:nvPr/>
        </p:nvGrpSpPr>
        <p:grpSpPr bwMode="auto">
          <a:xfrm>
            <a:off x="76200" y="2438400"/>
            <a:ext cx="8915400" cy="1828800"/>
            <a:chOff x="76200" y="2971800"/>
            <a:chExt cx="8915400" cy="1828800"/>
          </a:xfrm>
        </p:grpSpPr>
        <p:sp>
          <p:nvSpPr>
            <p:cNvPr id="17430" name="Text Box 4"/>
            <p:cNvSpPr txBox="1">
              <a:spLocks noChangeArrowheads="1"/>
            </p:cNvSpPr>
            <p:nvPr/>
          </p:nvSpPr>
          <p:spPr bwMode="auto">
            <a:xfrm>
              <a:off x="1828800" y="2971800"/>
              <a:ext cx="54102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spcBef>
                  <a:spcPct val="50000"/>
                </a:spcBef>
              </a:pPr>
              <a:r>
                <a:rPr lang="en-US" sz="2000" b="1">
                  <a:solidFill>
                    <a:srgbClr val="009999"/>
                  </a:solidFill>
                  <a:latin typeface="Times New Roman" pitchFamily="18" charset="0"/>
                </a:rPr>
                <a:t>RECAT Phase II Concept 3 – Notional Airport</a:t>
              </a:r>
            </a:p>
          </p:txBody>
        </p:sp>
        <p:grpSp>
          <p:nvGrpSpPr>
            <p:cNvPr id="17431" name="Group 31"/>
            <p:cNvGrpSpPr>
              <a:grpSpLocks/>
            </p:cNvGrpSpPr>
            <p:nvPr/>
          </p:nvGrpSpPr>
          <p:grpSpPr bwMode="auto">
            <a:xfrm>
              <a:off x="76200" y="3330575"/>
              <a:ext cx="8915400" cy="1470025"/>
              <a:chOff x="76200" y="3330575"/>
              <a:chExt cx="8915400" cy="1470025"/>
            </a:xfrm>
          </p:grpSpPr>
          <p:pic>
            <p:nvPicPr>
              <p:cNvPr id="174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2650"/>
                <a:ext cx="8839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 Box 15"/>
              <p:cNvSpPr txBox="1">
                <a:spLocks noChangeArrowheads="1"/>
              </p:cNvSpPr>
              <p:nvPr/>
            </p:nvSpPr>
            <p:spPr bwMode="auto">
              <a:xfrm>
                <a:off x="76200" y="3330575"/>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A</a:t>
                </a:r>
              </a:p>
            </p:txBody>
          </p:sp>
          <p:sp>
            <p:nvSpPr>
              <p:cNvPr id="17434" name="Text Box 20"/>
              <p:cNvSpPr txBox="1">
                <a:spLocks noChangeArrowheads="1"/>
              </p:cNvSpPr>
              <p:nvPr/>
            </p:nvSpPr>
            <p:spPr bwMode="auto">
              <a:xfrm>
                <a:off x="685800" y="333057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B</a:t>
                </a:r>
              </a:p>
            </p:txBody>
          </p:sp>
          <p:sp>
            <p:nvSpPr>
              <p:cNvPr id="17435" name="Text Box 21"/>
              <p:cNvSpPr txBox="1">
                <a:spLocks noChangeArrowheads="1"/>
              </p:cNvSpPr>
              <p:nvPr/>
            </p:nvSpPr>
            <p:spPr bwMode="auto">
              <a:xfrm>
                <a:off x="1428750" y="3330575"/>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C</a:t>
                </a:r>
              </a:p>
            </p:txBody>
          </p:sp>
          <p:sp>
            <p:nvSpPr>
              <p:cNvPr id="17436" name="Text Box 22"/>
              <p:cNvSpPr txBox="1">
                <a:spLocks noChangeArrowheads="1"/>
              </p:cNvSpPr>
              <p:nvPr/>
            </p:nvSpPr>
            <p:spPr bwMode="auto">
              <a:xfrm>
                <a:off x="3200400" y="3330575"/>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D</a:t>
                </a:r>
              </a:p>
            </p:txBody>
          </p:sp>
          <p:sp>
            <p:nvSpPr>
              <p:cNvPr id="17437" name="Text Box 23"/>
              <p:cNvSpPr txBox="1">
                <a:spLocks noChangeArrowheads="1"/>
              </p:cNvSpPr>
              <p:nvPr/>
            </p:nvSpPr>
            <p:spPr bwMode="auto">
              <a:xfrm>
                <a:off x="6553200" y="333057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E</a:t>
                </a:r>
              </a:p>
            </p:txBody>
          </p:sp>
          <p:sp>
            <p:nvSpPr>
              <p:cNvPr id="17438" name="Text Box 24"/>
              <p:cNvSpPr txBox="1">
                <a:spLocks noChangeArrowheads="1"/>
              </p:cNvSpPr>
              <p:nvPr/>
            </p:nvSpPr>
            <p:spPr bwMode="auto">
              <a:xfrm>
                <a:off x="8382000" y="3330575"/>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F</a:t>
                </a:r>
              </a:p>
            </p:txBody>
          </p:sp>
          <p:sp>
            <p:nvSpPr>
              <p:cNvPr id="17439" name="Line 14"/>
              <p:cNvSpPr>
                <a:spLocks noChangeShapeType="1"/>
              </p:cNvSpPr>
              <p:nvPr/>
            </p:nvSpPr>
            <p:spPr bwMode="auto">
              <a:xfrm flipV="1">
                <a:off x="427038" y="3454400"/>
                <a:ext cx="0" cy="13350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40" name="Line 16"/>
              <p:cNvSpPr>
                <a:spLocks noChangeShapeType="1"/>
              </p:cNvSpPr>
              <p:nvPr/>
            </p:nvSpPr>
            <p:spPr bwMode="auto">
              <a:xfrm flipV="1">
                <a:off x="1409700" y="3454400"/>
                <a:ext cx="0" cy="13350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41" name="Line 16"/>
              <p:cNvSpPr>
                <a:spLocks noChangeShapeType="1"/>
              </p:cNvSpPr>
              <p:nvPr/>
            </p:nvSpPr>
            <p:spPr bwMode="auto">
              <a:xfrm flipV="1">
                <a:off x="1828800" y="3462338"/>
                <a:ext cx="0" cy="133508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42" name="Line 16"/>
              <p:cNvSpPr>
                <a:spLocks noChangeShapeType="1"/>
              </p:cNvSpPr>
              <p:nvPr/>
            </p:nvSpPr>
            <p:spPr bwMode="auto">
              <a:xfrm flipV="1">
                <a:off x="5334000" y="3462338"/>
                <a:ext cx="0" cy="133508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43" name="Line 16"/>
              <p:cNvSpPr>
                <a:spLocks noChangeShapeType="1"/>
              </p:cNvSpPr>
              <p:nvPr/>
            </p:nvSpPr>
            <p:spPr bwMode="auto">
              <a:xfrm flipV="1">
                <a:off x="8153400" y="3462338"/>
                <a:ext cx="0" cy="133508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grpSp>
      </p:grpSp>
      <p:sp>
        <p:nvSpPr>
          <p:cNvPr id="17411" name="Rectangle 2"/>
          <p:cNvSpPr>
            <a:spLocks noGrp="1" noChangeArrowheads="1"/>
          </p:cNvSpPr>
          <p:nvPr>
            <p:ph type="title"/>
          </p:nvPr>
        </p:nvSpPr>
        <p:spPr/>
        <p:txBody>
          <a:bodyPr/>
          <a:lstStyle/>
          <a:p>
            <a:r>
              <a:rPr lang="en-US" sz="2600" dirty="0" smtClean="0"/>
              <a:t>RECAT Phase II – Concept 3</a:t>
            </a:r>
          </a:p>
        </p:txBody>
      </p:sp>
      <p:sp>
        <p:nvSpPr>
          <p:cNvPr id="17412" name="Content Placeholder 76"/>
          <p:cNvSpPr>
            <a:spLocks noGrp="1"/>
          </p:cNvSpPr>
          <p:nvPr>
            <p:ph idx="1"/>
          </p:nvPr>
        </p:nvSpPr>
        <p:spPr>
          <a:xfrm>
            <a:off x="152400" y="4648200"/>
            <a:ext cx="5334000" cy="1447800"/>
          </a:xfrm>
        </p:spPr>
        <p:txBody>
          <a:bodyPr/>
          <a:lstStyle/>
          <a:p>
            <a:r>
              <a:rPr lang="en-US" sz="1800" dirty="0" smtClean="0"/>
              <a:t>For Phase II, this concept optimize a 6-category system based on the 26-40 aircraft types that typically operate at an airport more than once per week.  The remainder aircraft are put a 7</a:t>
            </a:r>
            <a:r>
              <a:rPr lang="en-US" sz="1800" baseline="30000" dirty="0" smtClean="0"/>
              <a:t>th</a:t>
            </a:r>
            <a:r>
              <a:rPr lang="en-US" sz="1800" dirty="0" smtClean="0"/>
              <a:t> category, Category G</a:t>
            </a:r>
          </a:p>
        </p:txBody>
      </p:sp>
      <p:grpSp>
        <p:nvGrpSpPr>
          <p:cNvPr id="17413" name="Group 69"/>
          <p:cNvGrpSpPr>
            <a:grpSpLocks/>
          </p:cNvGrpSpPr>
          <p:nvPr/>
        </p:nvGrpSpPr>
        <p:grpSpPr bwMode="auto">
          <a:xfrm>
            <a:off x="76200" y="609600"/>
            <a:ext cx="8915400" cy="1752600"/>
            <a:chOff x="76200" y="838200"/>
            <a:chExt cx="8915400" cy="1752600"/>
          </a:xfrm>
        </p:grpSpPr>
        <p:sp>
          <p:nvSpPr>
            <p:cNvPr id="17416" name="Text Box 4"/>
            <p:cNvSpPr txBox="1">
              <a:spLocks noChangeArrowheads="1"/>
            </p:cNvSpPr>
            <p:nvPr/>
          </p:nvSpPr>
          <p:spPr bwMode="auto">
            <a:xfrm>
              <a:off x="2971800" y="838200"/>
              <a:ext cx="2863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spcBef>
                  <a:spcPct val="50000"/>
                </a:spcBef>
              </a:pPr>
              <a:r>
                <a:rPr lang="en-US" sz="2000" b="1">
                  <a:solidFill>
                    <a:srgbClr val="009999"/>
                  </a:solidFill>
                  <a:latin typeface="Times New Roman" pitchFamily="18" charset="0"/>
                </a:rPr>
                <a:t>RECAT Phase I</a:t>
              </a:r>
            </a:p>
          </p:txBody>
        </p:sp>
        <p:grpSp>
          <p:nvGrpSpPr>
            <p:cNvPr id="17417" name="Group 68"/>
            <p:cNvGrpSpPr>
              <a:grpSpLocks/>
            </p:cNvGrpSpPr>
            <p:nvPr/>
          </p:nvGrpSpPr>
          <p:grpSpPr bwMode="auto">
            <a:xfrm>
              <a:off x="76200" y="1123890"/>
              <a:ext cx="8915400" cy="1466910"/>
              <a:chOff x="76200" y="1123890"/>
              <a:chExt cx="8915400" cy="1466910"/>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8910"/>
                <a:ext cx="8839200" cy="13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5"/>
              <p:cNvSpPr txBox="1">
                <a:spLocks noChangeArrowheads="1"/>
              </p:cNvSpPr>
              <p:nvPr/>
            </p:nvSpPr>
            <p:spPr bwMode="auto">
              <a:xfrm>
                <a:off x="76200" y="1123890"/>
                <a:ext cx="37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A</a:t>
                </a:r>
              </a:p>
            </p:txBody>
          </p:sp>
          <p:sp>
            <p:nvSpPr>
              <p:cNvPr id="17420" name="Text Box 20"/>
              <p:cNvSpPr txBox="1">
                <a:spLocks noChangeArrowheads="1"/>
              </p:cNvSpPr>
              <p:nvPr/>
            </p:nvSpPr>
            <p:spPr bwMode="auto">
              <a:xfrm>
                <a:off x="685800" y="112389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B</a:t>
                </a:r>
              </a:p>
            </p:txBody>
          </p:sp>
          <p:sp>
            <p:nvSpPr>
              <p:cNvPr id="17421" name="Text Box 21"/>
              <p:cNvSpPr txBox="1">
                <a:spLocks noChangeArrowheads="1"/>
              </p:cNvSpPr>
              <p:nvPr/>
            </p:nvSpPr>
            <p:spPr bwMode="auto">
              <a:xfrm>
                <a:off x="1427705" y="1123890"/>
                <a:ext cx="37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C</a:t>
                </a:r>
              </a:p>
            </p:txBody>
          </p:sp>
          <p:sp>
            <p:nvSpPr>
              <p:cNvPr id="17422" name="Text Box 22"/>
              <p:cNvSpPr txBox="1">
                <a:spLocks noChangeArrowheads="1"/>
              </p:cNvSpPr>
              <p:nvPr/>
            </p:nvSpPr>
            <p:spPr bwMode="auto">
              <a:xfrm>
                <a:off x="3200400" y="1123890"/>
                <a:ext cx="3706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D</a:t>
                </a:r>
              </a:p>
            </p:txBody>
          </p:sp>
          <p:sp>
            <p:nvSpPr>
              <p:cNvPr id="17423" name="Text Box 23"/>
              <p:cNvSpPr txBox="1">
                <a:spLocks noChangeArrowheads="1"/>
              </p:cNvSpPr>
              <p:nvPr/>
            </p:nvSpPr>
            <p:spPr bwMode="auto">
              <a:xfrm>
                <a:off x="6501812" y="112389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E</a:t>
                </a:r>
              </a:p>
            </p:txBody>
          </p:sp>
          <p:sp>
            <p:nvSpPr>
              <p:cNvPr id="17424" name="Text Box 24"/>
              <p:cNvSpPr txBox="1">
                <a:spLocks noChangeArrowheads="1"/>
              </p:cNvSpPr>
              <p:nvPr/>
            </p:nvSpPr>
            <p:spPr bwMode="auto">
              <a:xfrm>
                <a:off x="8345040" y="1123890"/>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F</a:t>
                </a:r>
              </a:p>
            </p:txBody>
          </p:sp>
          <p:sp>
            <p:nvSpPr>
              <p:cNvPr id="17425" name="Line 14"/>
              <p:cNvSpPr>
                <a:spLocks noChangeShapeType="1"/>
              </p:cNvSpPr>
              <p:nvPr/>
            </p:nvSpPr>
            <p:spPr bwMode="auto">
              <a:xfrm flipV="1">
                <a:off x="426720" y="1247362"/>
                <a:ext cx="0" cy="13358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26" name="Line 14"/>
              <p:cNvSpPr>
                <a:spLocks noChangeShapeType="1"/>
              </p:cNvSpPr>
              <p:nvPr/>
            </p:nvSpPr>
            <p:spPr bwMode="auto">
              <a:xfrm flipV="1">
                <a:off x="1402080" y="1249680"/>
                <a:ext cx="0" cy="13358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27" name="Line 14"/>
              <p:cNvSpPr>
                <a:spLocks noChangeShapeType="1"/>
              </p:cNvSpPr>
              <p:nvPr/>
            </p:nvSpPr>
            <p:spPr bwMode="auto">
              <a:xfrm flipV="1">
                <a:off x="1828800" y="1249680"/>
                <a:ext cx="0" cy="13358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28" name="Line 14"/>
              <p:cNvSpPr>
                <a:spLocks noChangeShapeType="1"/>
              </p:cNvSpPr>
              <p:nvPr/>
            </p:nvSpPr>
            <p:spPr bwMode="auto">
              <a:xfrm flipV="1">
                <a:off x="5349240" y="1247362"/>
                <a:ext cx="0" cy="13358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sp>
            <p:nvSpPr>
              <p:cNvPr id="17429" name="Line 14"/>
              <p:cNvSpPr>
                <a:spLocks noChangeShapeType="1"/>
              </p:cNvSpPr>
              <p:nvPr/>
            </p:nvSpPr>
            <p:spPr bwMode="auto">
              <a:xfrm flipV="1">
                <a:off x="8153400" y="1249680"/>
                <a:ext cx="0" cy="133581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1" hangingPunct="1"/>
                <a:endParaRPr lang="en-US" sz="1400">
                  <a:solidFill>
                    <a:srgbClr val="000000"/>
                  </a:solidFill>
                  <a:latin typeface="Arial" charset="0"/>
                  <a:ea typeface="MS PGothic" pitchFamily="34" charset="-128"/>
                </a:endParaRPr>
              </a:p>
            </p:txBody>
          </p:sp>
        </p:grpSp>
      </p:grpSp>
      <p:pic>
        <p:nvPicPr>
          <p:cNvPr id="174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4664075"/>
            <a:ext cx="25892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24"/>
          <p:cNvSpPr txBox="1">
            <a:spLocks noChangeArrowheads="1"/>
          </p:cNvSpPr>
          <p:nvPr/>
        </p:nvSpPr>
        <p:spPr bwMode="auto">
          <a:xfrm>
            <a:off x="6553200" y="4267200"/>
            <a:ext cx="145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a:r>
              <a:rPr lang="en-US" sz="2000" b="1">
                <a:solidFill>
                  <a:srgbClr val="808080"/>
                </a:solidFill>
                <a:latin typeface="Times New Roman" pitchFamily="18" charset="0"/>
              </a:rPr>
              <a:t>Category G</a:t>
            </a:r>
          </a:p>
        </p:txBody>
      </p:sp>
      <p:sp>
        <p:nvSpPr>
          <p:cNvPr id="36" name="Slide Number Placeholder 3"/>
          <p:cNvSpPr>
            <a:spLocks noGrp="1"/>
          </p:cNvSpPr>
          <p:nvPr>
            <p:ph type="sldNum" sz="quarter" idx="11"/>
          </p:nvPr>
        </p:nvSpPr>
        <p:spPr>
          <a:xfrm>
            <a:off x="3656013" y="6248400"/>
            <a:ext cx="1828800" cy="473075"/>
          </a:xfrm>
        </p:spPr>
        <p:txBody>
          <a:bodyPr/>
          <a:lstStyle/>
          <a:p>
            <a:pPr algn="ctr">
              <a:defRPr/>
            </a:pPr>
            <a:fld id="{6762E79D-7FBC-4853-BBD6-AE00C09D7C4D}" type="slidenum">
              <a:rPr lang="en-US" sz="1400" smtClean="0">
                <a:solidFill>
                  <a:srgbClr val="FFFFFF"/>
                </a:solidFill>
              </a:rPr>
              <a:pPr algn="ctr">
                <a:defRPr/>
              </a:pPr>
              <a:t>7</a:t>
            </a:fld>
            <a:endParaRPr lang="en-US" sz="1400" dirty="0">
              <a:solidFill>
                <a:srgbClr val="FFFFFF"/>
              </a:solidFill>
            </a:endParaRPr>
          </a:p>
        </p:txBody>
      </p:sp>
    </p:spTree>
    <p:extLst>
      <p:ext uri="{BB962C8B-B14F-4D97-AF65-F5344CB8AC3E}">
        <p14:creationId xmlns:p14="http://schemas.microsoft.com/office/powerpoint/2010/main" val="98349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62200"/>
            <a:ext cx="4067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sz="2600" smtClean="0"/>
              <a:t>RECAT Phase II Implementation Concept 3</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eaLnBrk="1" hangingPunct="1"/>
            <a:fld id="{8AA9583F-252C-4712-8D88-8533748AB6D0}" type="slidenum">
              <a:rPr lang="en-US" smtClean="0">
                <a:solidFill>
                  <a:srgbClr val="FFFFFF"/>
                </a:solidFill>
              </a:rPr>
              <a:pPr eaLnBrk="1" hangingPunct="1"/>
              <a:t>8</a:t>
            </a:fld>
            <a:endParaRPr lang="en-US" smtClean="0">
              <a:solidFill>
                <a:srgbClr val="FFFFFF"/>
              </a:solidFill>
            </a:endParaRP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6163"/>
            <a:ext cx="3738563" cy="2354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114800" y="762000"/>
            <a:ext cx="4572000" cy="1600200"/>
          </a:xfrm>
        </p:spPr>
        <p:txBody>
          <a:bodyPr>
            <a:normAutofit/>
          </a:bodyPr>
          <a:lstStyle/>
          <a:p>
            <a:pPr>
              <a:defRPr/>
            </a:pPr>
            <a:r>
              <a:rPr lang="en-US" sz="2000" dirty="0" smtClean="0">
                <a:ea typeface="ＭＳ Ｐゴシック" charset="0"/>
              </a:rPr>
              <a:t>Category A-F is optimized for ANSP fleet mix (&lt;61 aircraft), the remainder aircraft make up 7</a:t>
            </a:r>
            <a:r>
              <a:rPr lang="en-US" sz="2000" baseline="30000" dirty="0" smtClean="0">
                <a:ea typeface="ＭＳ Ｐゴシック" charset="0"/>
              </a:rPr>
              <a:t>th</a:t>
            </a:r>
            <a:r>
              <a:rPr lang="en-US" sz="2000" dirty="0" smtClean="0">
                <a:ea typeface="ＭＳ Ｐゴシック" charset="0"/>
              </a:rPr>
              <a:t> category, G</a:t>
            </a:r>
            <a:endParaRPr lang="en-GB" sz="2000" dirty="0" smtClean="0">
              <a:ea typeface="ＭＳ Ｐゴシック" charset="0"/>
            </a:endParaRPr>
          </a:p>
          <a:p>
            <a:pPr marL="457200" lvl="1" indent="0">
              <a:buFont typeface="Wingdings" pitchFamily="2" charset="2"/>
              <a:buNone/>
              <a:defRPr/>
            </a:pPr>
            <a:endParaRPr lang="en-US" dirty="0" smtClean="0">
              <a:ea typeface="ＭＳ Ｐゴシック" charset="0"/>
            </a:endParaRPr>
          </a:p>
          <a:p>
            <a:pPr lvl="1">
              <a:defRPr/>
            </a:pPr>
            <a:endParaRPr lang="en-US" dirty="0" smtClean="0">
              <a:ea typeface="ＭＳ Ｐゴシック" charset="0"/>
            </a:endParaRPr>
          </a:p>
          <a:p>
            <a:pPr>
              <a:defRPr/>
            </a:pPr>
            <a:endParaRPr lang="en-US" dirty="0" smtClean="0">
              <a:ea typeface="ＭＳ Ｐゴシック" charset="0"/>
            </a:endParaRPr>
          </a:p>
        </p:txBody>
      </p:sp>
      <p:sp>
        <p:nvSpPr>
          <p:cNvPr id="18439" name="TextBox 13"/>
          <p:cNvSpPr txBox="1">
            <a:spLocks noChangeArrowheads="1"/>
          </p:cNvSpPr>
          <p:nvPr/>
        </p:nvSpPr>
        <p:spPr bwMode="auto">
          <a:xfrm>
            <a:off x="4267200" y="3941763"/>
            <a:ext cx="441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eaLnBrk="1" hangingPunct="1"/>
            <a:r>
              <a:rPr lang="en-US" b="1">
                <a:solidFill>
                  <a:srgbClr val="000000"/>
                </a:solidFill>
              </a:rPr>
              <a:t>RECAT Phase II 7-category separation matrix</a:t>
            </a:r>
          </a:p>
        </p:txBody>
      </p:sp>
      <p:sp>
        <p:nvSpPr>
          <p:cNvPr id="18440" name="Rectangle 16"/>
          <p:cNvSpPr>
            <a:spLocks noChangeArrowheads="1"/>
          </p:cNvSpPr>
          <p:nvPr/>
        </p:nvSpPr>
        <p:spPr bwMode="auto">
          <a:xfrm>
            <a:off x="0" y="990600"/>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4800" b="1">
                <a:solidFill>
                  <a:srgbClr val="000000"/>
                </a:solidFill>
                <a:latin typeface="Arial" charset="0"/>
              </a:rPr>
              <a:t>~100x100 separation matrix</a:t>
            </a:r>
          </a:p>
        </p:txBody>
      </p:sp>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4246563"/>
            <a:ext cx="459740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21"/>
          <p:cNvSpPr txBox="1">
            <a:spLocks noChangeArrowheads="1"/>
          </p:cNvSpPr>
          <p:nvPr/>
        </p:nvSpPr>
        <p:spPr bwMode="auto">
          <a:xfrm>
            <a:off x="4038600" y="2057400"/>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charset="0"/>
                <a:ea typeface="MS PGothic" pitchFamily="34" charset="-128"/>
              </a:defRPr>
            </a:lvl9pPr>
          </a:lstStyle>
          <a:p>
            <a:pPr algn="ctr" eaLnBrk="1" hangingPunct="1"/>
            <a:r>
              <a:rPr lang="en-US" b="1">
                <a:solidFill>
                  <a:srgbClr val="000000"/>
                </a:solidFill>
              </a:rPr>
              <a:t>RECAT Phase I separation matrix</a:t>
            </a:r>
          </a:p>
        </p:txBody>
      </p:sp>
      <p:sp>
        <p:nvSpPr>
          <p:cNvPr id="13" name="Content Placeholder 2"/>
          <p:cNvSpPr txBox="1">
            <a:spLocks/>
          </p:cNvSpPr>
          <p:nvPr/>
        </p:nvSpPr>
        <p:spPr bwMode="auto">
          <a:xfrm>
            <a:off x="76200" y="3810000"/>
            <a:ext cx="3886200" cy="1905000"/>
          </a:xfrm>
          <a:prstGeom prst="rect">
            <a:avLst/>
          </a:prstGeom>
          <a:noFill/>
          <a:ln w="9525">
            <a:noFill/>
            <a:miter lim="800000"/>
            <a:headEnd/>
            <a:tailEnd/>
          </a:ln>
        </p:spPr>
        <p:txBody>
          <a:bodyPr>
            <a:normAutofit lnSpcReduction="10000"/>
          </a:bodyPr>
          <a:lstStyle/>
          <a:p>
            <a:pPr marL="342900" indent="-342900">
              <a:spcBef>
                <a:spcPct val="20000"/>
              </a:spcBef>
              <a:buSzPct val="75000"/>
              <a:buFont typeface="Wingdings" pitchFamily="2" charset="2"/>
              <a:buChar char="Q"/>
              <a:defRPr/>
            </a:pPr>
            <a:r>
              <a:rPr lang="en-US" sz="2000" b="1" kern="0" dirty="0">
                <a:solidFill>
                  <a:srgbClr val="000000"/>
                </a:solidFill>
                <a:latin typeface="Arial"/>
                <a:ea typeface="ＭＳ Ｐゴシック" charset="0"/>
                <a:cs typeface="ＭＳ Ｐゴシック" charset="0"/>
              </a:rPr>
              <a:t>Separations for Category G is a conservative 8.0 nm.  Aircraft in this category are uncommon to the airport, so 8.0 nm should not affect capacity.</a:t>
            </a:r>
            <a:endParaRPr lang="en-GB" sz="2000" b="1" kern="0" dirty="0">
              <a:solidFill>
                <a:srgbClr val="000000"/>
              </a:solidFill>
              <a:latin typeface="Arial"/>
              <a:ea typeface="ＭＳ Ｐゴシック" charset="0"/>
              <a:cs typeface="ＭＳ Ｐゴシック" charset="0"/>
            </a:endParaRPr>
          </a:p>
          <a:p>
            <a:pPr lvl="1">
              <a:spcBef>
                <a:spcPct val="20000"/>
              </a:spcBef>
              <a:buSzPct val="75000"/>
              <a:buFont typeface="Wingdings" pitchFamily="2" charset="2"/>
              <a:buNone/>
              <a:defRPr/>
            </a:pPr>
            <a:endParaRPr lang="en-US" kern="0" dirty="0">
              <a:solidFill>
                <a:srgbClr val="000000"/>
              </a:solidFill>
              <a:latin typeface="Arial"/>
              <a:ea typeface="ＭＳ Ｐゴシック" charset="0"/>
            </a:endParaRPr>
          </a:p>
          <a:p>
            <a:pPr marL="742950" lvl="1" indent="-285750">
              <a:spcBef>
                <a:spcPct val="20000"/>
              </a:spcBef>
              <a:buSzPct val="75000"/>
              <a:buFont typeface="Wingdings" pitchFamily="2" charset="2"/>
              <a:buChar char="Ø"/>
              <a:defRPr/>
            </a:pPr>
            <a:endParaRPr lang="en-US" kern="0" dirty="0">
              <a:solidFill>
                <a:srgbClr val="000000"/>
              </a:solidFill>
              <a:latin typeface="Arial"/>
              <a:ea typeface="ＭＳ Ｐゴシック" charset="0"/>
            </a:endParaRPr>
          </a:p>
          <a:p>
            <a:pPr marL="342900" indent="-342900">
              <a:spcBef>
                <a:spcPct val="20000"/>
              </a:spcBef>
              <a:buSzPct val="75000"/>
              <a:buFont typeface="Wingdings" pitchFamily="2" charset="2"/>
              <a:buChar char="Q"/>
              <a:defRPr/>
            </a:pPr>
            <a:endParaRPr lang="en-US" sz="2800" b="1" kern="0" dirty="0">
              <a:solidFill>
                <a:srgbClr val="000000"/>
              </a:solidFill>
              <a:latin typeface="Arial"/>
              <a:ea typeface="ＭＳ Ｐゴシック" charset="0"/>
              <a:cs typeface="ＭＳ Ｐゴシック" charset="0"/>
            </a:endParaRPr>
          </a:p>
        </p:txBody>
      </p:sp>
    </p:spTree>
    <p:extLst>
      <p:ext uri="{BB962C8B-B14F-4D97-AF65-F5344CB8AC3E}">
        <p14:creationId xmlns:p14="http://schemas.microsoft.com/office/powerpoint/2010/main" val="305362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p:txBody>
          <a:bodyPr/>
          <a:lstStyle/>
          <a:p>
            <a:r>
              <a:rPr lang="en-US" sz="3200" dirty="0" smtClean="0">
                <a:ea typeface="ＭＳ Ｐゴシック" pitchFamily="-84" charset="-128"/>
              </a:rPr>
              <a:t>Human Factors</a:t>
            </a:r>
          </a:p>
        </p:txBody>
      </p:sp>
      <p:sp>
        <p:nvSpPr>
          <p:cNvPr id="7170" name="Rectangle 3"/>
          <p:cNvSpPr>
            <a:spLocks noGrp="1" noChangeArrowheads="1"/>
          </p:cNvSpPr>
          <p:nvPr>
            <p:ph type="body" idx="4294967295"/>
          </p:nvPr>
        </p:nvSpPr>
        <p:spPr>
          <a:xfrm>
            <a:off x="609600" y="1066800"/>
            <a:ext cx="8153400" cy="4724400"/>
          </a:xfrm>
        </p:spPr>
        <p:txBody>
          <a:bodyPr/>
          <a:lstStyle/>
          <a:p>
            <a:pPr>
              <a:lnSpc>
                <a:spcPct val="100000"/>
              </a:lnSpc>
            </a:pPr>
            <a:r>
              <a:rPr lang="en-US" b="0" dirty="0" smtClean="0">
                <a:ea typeface="ＭＳ Ｐゴシック" pitchFamily="-84" charset="-128"/>
              </a:rPr>
              <a:t>OMB has voiced concerns about how much the FAA is spending on HF</a:t>
            </a:r>
          </a:p>
          <a:p>
            <a:pPr lvl="1"/>
            <a:r>
              <a:rPr lang="en-US" dirty="0" smtClean="0">
                <a:ea typeface="ＭＳ Ｐゴシック" pitchFamily="-84" charset="-128"/>
              </a:rPr>
              <a:t>Some RE&amp;D pays for HF in early development, but most comes from F&amp;E during implementation</a:t>
            </a:r>
          </a:p>
          <a:p>
            <a:r>
              <a:rPr lang="en-US" b="0" dirty="0" smtClean="0">
                <a:ea typeface="ＭＳ Ｐゴシック" pitchFamily="-84" charset="-128"/>
              </a:rPr>
              <a:t>Wake HF investment for</a:t>
            </a:r>
          </a:p>
          <a:p>
            <a:pPr lvl="1"/>
            <a:r>
              <a:rPr lang="en-US" b="0" dirty="0" smtClean="0">
                <a:ea typeface="ＭＳ Ｐゴシック" pitchFamily="-84" charset="-128"/>
              </a:rPr>
              <a:t>Wake Turbulence </a:t>
            </a:r>
            <a:r>
              <a:rPr lang="en-US" b="0" dirty="0" err="1" smtClean="0">
                <a:ea typeface="ＭＳ Ｐゴシック" pitchFamily="-84" charset="-128"/>
              </a:rPr>
              <a:t>Recategorization</a:t>
            </a:r>
            <a:r>
              <a:rPr lang="en-US" b="0" dirty="0" smtClean="0">
                <a:ea typeface="ＭＳ Ｐゴシック" pitchFamily="-84" charset="-128"/>
              </a:rPr>
              <a:t> (RECAT)</a:t>
            </a:r>
          </a:p>
          <a:p>
            <a:pPr lvl="1"/>
            <a:r>
              <a:rPr lang="en-US" b="0" dirty="0" smtClean="0">
                <a:ea typeface="ＭＳ Ｐゴシック" pitchFamily="-84" charset="-128"/>
              </a:rPr>
              <a:t>Wake Turbulence Mitigation for Departures (WTMD)</a:t>
            </a:r>
            <a:endParaRPr lang="en-US" sz="2000" dirty="0">
              <a:ea typeface="ＭＳ Ｐゴシック" pitchFamily="-84" charset="-128"/>
            </a:endParaRPr>
          </a:p>
          <a:p>
            <a:pPr lvl="1"/>
            <a:r>
              <a:rPr lang="en-US" b="0" dirty="0" smtClean="0">
                <a:ea typeface="ＭＳ Ｐゴシック" pitchFamily="-84" charset="-128"/>
              </a:rPr>
              <a:t>Automated Terminal Proximity Alert (ATPA)</a:t>
            </a:r>
            <a:endParaRPr lang="en-US" sz="2000" b="0" dirty="0" smtClean="0">
              <a:ea typeface="ＭＳ Ｐゴシック" pitchFamily="-84" charset="-128"/>
            </a:endParaRPr>
          </a:p>
          <a:p>
            <a:pPr lvl="1">
              <a:lnSpc>
                <a:spcPct val="100000"/>
              </a:lnSpc>
            </a:pPr>
            <a:endParaRPr lang="en-US" b="0" dirty="0" smtClean="0">
              <a:ea typeface="ＭＳ Ｐゴシック" pitchFamily="-84" charset="-128"/>
            </a:endParaRPr>
          </a:p>
          <a:p>
            <a:pPr>
              <a:lnSpc>
                <a:spcPct val="100000"/>
              </a:lnSpc>
            </a:pPr>
            <a:endParaRPr lang="en-US" b="0" dirty="0" smtClean="0">
              <a:ea typeface="ＭＳ Ｐゴシック" pitchFamily="-84" charset="-128"/>
            </a:endParaRPr>
          </a:p>
        </p:txBody>
      </p:sp>
    </p:spTree>
    <p:extLst>
      <p:ext uri="{BB962C8B-B14F-4D97-AF65-F5344CB8AC3E}">
        <p14:creationId xmlns:p14="http://schemas.microsoft.com/office/powerpoint/2010/main" val="1929537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R Presentation Template">
  <a:themeElements>
    <a:clrScheme name="">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00264C"/>
      </a:hlink>
      <a:folHlink>
        <a:srgbClr val="4D4D4D"/>
      </a:folHlink>
    </a:clrScheme>
    <a:fontScheme name="ATR Presentation Template">
      <a:majorFont>
        <a:latin typeface="Arial Black"/>
        <a:ea typeface=""/>
        <a:cs typeface=""/>
      </a:majorFont>
      <a:minorFont>
        <a:latin typeface="Arial"/>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TR Presentation Template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ATR Presentation Template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TR Presentation Template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ATR Presentation Template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6">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olpeTemplate0827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511175" indent="-511175">
          <a:spcBef>
            <a:spcPts val="0"/>
          </a:spcBef>
          <a:spcAft>
            <a:spcPts val="600"/>
          </a:spcAft>
          <a:buClr>
            <a:srgbClr val="000000"/>
          </a:buClr>
          <a:buFontTx/>
          <a:buNone/>
          <a:defRPr sz="2400" b="1" dirty="0" smtClean="0">
            <a:solidFill>
              <a:schemeClr val="tx1"/>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1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olpeTemplate0827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511175" indent="-511175">
          <a:spcBef>
            <a:spcPts val="0"/>
          </a:spcBef>
          <a:spcAft>
            <a:spcPts val="600"/>
          </a:spcAft>
          <a:buClr>
            <a:srgbClr val="000000"/>
          </a:buClr>
          <a:buFontTx/>
          <a:buNone/>
          <a:defRPr sz="2400" b="1" dirty="0" smtClean="0">
            <a:solidFill>
              <a:schemeClr val="tx1"/>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1_template_iar_2005_e">
  <a:themeElements>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iar_2005_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emplate_iar_2005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iar_2005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iar_2005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iar_2005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iar_2005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iar_2005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iar_2005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iar_2005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iar_2005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iar_2005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iar_2005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iar_2005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ATR Presentation Template">
  <a:themeElements>
    <a:clrScheme name="">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00264C"/>
      </a:hlink>
      <a:folHlink>
        <a:srgbClr val="4D4D4D"/>
      </a:folHlink>
    </a:clrScheme>
    <a:fontScheme name="ATR Presentation Template">
      <a:majorFont>
        <a:latin typeface="Arial Black"/>
        <a:ea typeface=""/>
        <a:cs typeface=""/>
      </a:majorFont>
      <a:minorFont>
        <a:latin typeface="Arial"/>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TR Presentation Template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ATR Presentation Template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TR Presentation Template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ATR Presentation Template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ATR Presentation Template 6">
        <a:dk1>
          <a:srgbClr val="00264C"/>
        </a:dk1>
        <a:lt1>
          <a:srgbClr val="FFFFFF"/>
        </a:lt1>
        <a:dk2>
          <a:srgbClr val="333333"/>
        </a:dk2>
        <a:lt2>
          <a:srgbClr val="333333"/>
        </a:lt2>
        <a:accent1>
          <a:srgbClr val="000080"/>
        </a:accent1>
        <a:accent2>
          <a:srgbClr val="00264C"/>
        </a:accent2>
        <a:accent3>
          <a:srgbClr val="FFFFFF"/>
        </a:accent3>
        <a:accent4>
          <a:srgbClr val="001F40"/>
        </a:accent4>
        <a:accent5>
          <a:srgbClr val="AAAAC0"/>
        </a:accent5>
        <a:accent6>
          <a:srgbClr val="0021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E95CDF-BCA2-4D37-AB80-281880F40C83}"/>
</file>

<file path=customXml/itemProps2.xml><?xml version="1.0" encoding="utf-8"?>
<ds:datastoreItem xmlns:ds="http://schemas.openxmlformats.org/officeDocument/2006/customXml" ds:itemID="{D52EC4D2-CD95-4DBE-A9F9-77A7A537FD26}"/>
</file>

<file path=customXml/itemProps3.xml><?xml version="1.0" encoding="utf-8"?>
<ds:datastoreItem xmlns:ds="http://schemas.openxmlformats.org/officeDocument/2006/customXml" ds:itemID="{E6E3DD59-F72E-4BEA-8DEE-5BEECC7ACBAE}"/>
</file>

<file path=docProps/app.xml><?xml version="1.0" encoding="utf-8"?>
<Properties xmlns="http://schemas.openxmlformats.org/officeDocument/2006/extended-properties" xmlns:vt="http://schemas.openxmlformats.org/officeDocument/2006/docPropsVTypes">
  <TotalTime>3626</TotalTime>
  <Words>2291</Words>
  <Application>Microsoft Office PowerPoint</Application>
  <PresentationFormat>On-screen Show (4:3)</PresentationFormat>
  <Paragraphs>308</Paragraphs>
  <Slides>38</Slides>
  <Notes>27</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2</vt:i4>
      </vt:variant>
      <vt:variant>
        <vt:lpstr>Slide Titles</vt:lpstr>
      </vt:variant>
      <vt:variant>
        <vt:i4>38</vt:i4>
      </vt:variant>
    </vt:vector>
  </HeadingPairs>
  <TitlesOfParts>
    <vt:vector size="61" baseType="lpstr">
      <vt:lpstr>ＭＳ Ｐゴシック</vt:lpstr>
      <vt:lpstr>ＭＳ Ｐゴシック</vt:lpstr>
      <vt:lpstr>Arial</vt:lpstr>
      <vt:lpstr>Arial Black</vt:lpstr>
      <vt:lpstr>Calibri</vt:lpstr>
      <vt:lpstr>Calibri Light</vt:lpstr>
      <vt:lpstr>Courier New</vt:lpstr>
      <vt:lpstr>Times New Roman</vt:lpstr>
      <vt:lpstr>Webdings</vt:lpstr>
      <vt:lpstr>Wingdings</vt:lpstr>
      <vt:lpstr>FAA_slide_template_whitecover_whitebackground</vt:lpstr>
      <vt:lpstr>template_iar_2005_e</vt:lpstr>
      <vt:lpstr>Custom Design</vt:lpstr>
      <vt:lpstr>ATR Presentation Template</vt:lpstr>
      <vt:lpstr>VolpeTemplate08272012</vt:lpstr>
      <vt:lpstr>1_FAA_slide_template_whitecover_whitebackground</vt:lpstr>
      <vt:lpstr>1_VolpeTemplate08272012</vt:lpstr>
      <vt:lpstr>1_template_iar_2005_e</vt:lpstr>
      <vt:lpstr>1_ATR Presentation Template</vt:lpstr>
      <vt:lpstr>2_template_iar_2005_e</vt:lpstr>
      <vt:lpstr>2_FAA_slide_template_whitecover_whitebackground</vt:lpstr>
      <vt:lpstr>Worksheet</vt:lpstr>
      <vt:lpstr>Paint Shop Pro Image</vt:lpstr>
      <vt:lpstr>REDAC NASOps Fall 2013 Review</vt:lpstr>
      <vt:lpstr>Backup  </vt:lpstr>
      <vt:lpstr>Wake Turbulence Re-Categorization  F&amp;E Project 1A07E0 CIP Project G06M.02-02</vt:lpstr>
      <vt:lpstr>PowerPoint Presentation</vt:lpstr>
      <vt:lpstr>Wake Turbulence Re-Categorization</vt:lpstr>
      <vt:lpstr>Re-Cat Phase I Separation Matrix Changes Relative to US</vt:lpstr>
      <vt:lpstr>RECAT Phase II – Concept 3</vt:lpstr>
      <vt:lpstr>RECAT Phase II Implementation Concept 3</vt:lpstr>
      <vt:lpstr>Human Factors</vt:lpstr>
      <vt:lpstr>RECAT HF Evaluation Plan</vt:lpstr>
      <vt:lpstr>RECAT Key Sites</vt:lpstr>
      <vt:lpstr>Wake Turbulence Re-Cat Project Funding $M (Present and Out Year)  </vt:lpstr>
      <vt:lpstr>National Rule Change 7110.308</vt:lpstr>
      <vt:lpstr>Example Concept for Cockpit DST Supporting WTMSR Operations</vt:lpstr>
      <vt:lpstr>Develop Models, Data Bases, Data Sources</vt:lpstr>
      <vt:lpstr>SFO – Current Measurement Setup</vt:lpstr>
      <vt:lpstr>JFK – Measurement Setup (Designed)</vt:lpstr>
      <vt:lpstr>BOS – Current Measurement Setup</vt:lpstr>
      <vt:lpstr>PowerPoint Presentation</vt:lpstr>
      <vt:lpstr>Data Screening Utility for Wake Vortex Encounters</vt:lpstr>
      <vt:lpstr>Status on Data Processing for B737-800 Flight Data</vt:lpstr>
      <vt:lpstr>Wake Turbulence Mitigation for Departures (WTMD)  F&amp;E Project 1A12A0 CIP Project G06A.01-01</vt:lpstr>
      <vt:lpstr>Wake Turbulence Mitigation for Departures (WTMD)</vt:lpstr>
      <vt:lpstr>WTMD – Approved</vt:lpstr>
      <vt:lpstr>WTMD Overview: Wake Behavior – Data Collection</vt:lpstr>
      <vt:lpstr>WTMD Elements </vt:lpstr>
      <vt:lpstr>PowerPoint Presentation</vt:lpstr>
      <vt:lpstr>WTMD FY14/FY15</vt:lpstr>
      <vt:lpstr>WTMD HF Evaluation Plan</vt:lpstr>
      <vt:lpstr>WTMD Key Sites</vt:lpstr>
      <vt:lpstr>WTMD Project Funding $M  (Present and Out Year)  </vt:lpstr>
      <vt:lpstr>Wake Turbulence Mitigation for Arrivals (WTMA)  F&amp;E Project 1A12B0 CIP Project G06A.01-02</vt:lpstr>
      <vt:lpstr>Wake Turbulence Mitigation for Arrivals (WTMA)</vt:lpstr>
      <vt:lpstr>Sample Display for Strategic Wind Forecast For WTMA-S</vt:lpstr>
      <vt:lpstr>ATPA Phase I (Implemented)  and II (Requirements Developed)</vt:lpstr>
      <vt:lpstr>WTMA FY13 Accomplishments</vt:lpstr>
      <vt:lpstr>WTMA FY14/15 Plans</vt:lpstr>
      <vt:lpstr>WTMA Project Funding $M  (Present and Out Year)  </vt:lpstr>
    </vt:vector>
  </TitlesOfParts>
  <Manager>Cathy Bigelow</Manager>
  <Company>FAA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Thomas H Proeschel</cp:lastModifiedBy>
  <cp:revision>239</cp:revision>
  <cp:lastPrinted>2013-08-09T18:06:56Z</cp:lastPrinted>
  <dcterms:modified xsi:type="dcterms:W3CDTF">2013-08-19T12:01:21Z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